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75" r:id="rId3"/>
    <p:sldId id="312" r:id="rId4"/>
    <p:sldId id="313" r:id="rId5"/>
    <p:sldId id="280" r:id="rId6"/>
    <p:sldId id="330" r:id="rId7"/>
    <p:sldId id="281" r:id="rId8"/>
    <p:sldId id="282" r:id="rId9"/>
    <p:sldId id="331" r:id="rId10"/>
    <p:sldId id="296" r:id="rId11"/>
    <p:sldId id="316" r:id="rId12"/>
    <p:sldId id="283" r:id="rId13"/>
    <p:sldId id="285" r:id="rId14"/>
    <p:sldId id="367" r:id="rId15"/>
    <p:sldId id="291" r:id="rId16"/>
    <p:sldId id="318" r:id="rId17"/>
    <p:sldId id="288" r:id="rId18"/>
    <p:sldId id="368" r:id="rId19"/>
    <p:sldId id="369" r:id="rId20"/>
    <p:sldId id="300" r:id="rId21"/>
    <p:sldId id="303" r:id="rId22"/>
    <p:sldId id="323" r:id="rId23"/>
    <p:sldId id="370" r:id="rId24"/>
    <p:sldId id="324" r:id="rId25"/>
    <p:sldId id="306" r:id="rId26"/>
    <p:sldId id="371" r:id="rId27"/>
    <p:sldId id="309" r:id="rId28"/>
    <p:sldId id="310" r:id="rId29"/>
    <p:sldId id="372" r:id="rId30"/>
    <p:sldId id="373" r:id="rId31"/>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99CCFF"/>
    <a:srgbClr val="66FFFF"/>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outlineView">
  <p:normalViewPr>
    <p:restoredLeft sz="25725"/>
    <p:restoredTop sz="88915"/>
  </p:normalViewPr>
  <p:slideViewPr>
    <p:cSldViewPr showGuides="1">
      <p:cViewPr>
        <p:scale>
          <a:sx n="33" d="100"/>
          <a:sy n="33" d="100"/>
        </p:scale>
        <p:origin x="-762" y="-180"/>
      </p:cViewPr>
      <p:guideLst>
        <p:guide orient="horz" pos="2188"/>
        <p:guide pos="2879"/>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3024"/>
    </p:cViewPr>
  </p:sorterViewPr>
  <p:gridSpacing cx="36003" cy="36003"/>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5" Type="http://schemas.openxmlformats.org/officeDocument/2006/relationships/image" Target="../media/image7.wmf"/><Relationship Id="rId4" Type="http://schemas.openxmlformats.org/officeDocument/2006/relationships/image" Target="../media/image6.wmf"/><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4" Type="http://schemas.openxmlformats.org/officeDocument/2006/relationships/image" Target="../media/image5.wmf"/><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noFill/>
        <a:effectLst/>
      </p:bgPr>
    </p:bg>
    <p:spTree>
      <p:nvGrpSpPr>
        <p:cNvPr id="1" name=""/>
        <p:cNvGrpSpPr/>
        <p:nvPr/>
      </p:nvGrpSpPr>
      <p:grpSpPr/>
      <p:grpSp>
        <p:nvGrpSpPr>
          <p:cNvPr id="2050" name="组合 4097"/>
          <p:cNvGrpSpPr/>
          <p:nvPr/>
        </p:nvGrpSpPr>
        <p:grpSpPr>
          <a:xfrm>
            <a:off x="0" y="2438400"/>
            <a:ext cx="9009063" cy="1052513"/>
            <a:chOff x="0" y="1536"/>
            <a:chExt cx="5675" cy="663"/>
          </a:xfrm>
        </p:grpSpPr>
        <p:grpSp>
          <p:nvGrpSpPr>
            <p:cNvPr id="2051" name="组合 4098"/>
            <p:cNvGrpSpPr/>
            <p:nvPr/>
          </p:nvGrpSpPr>
          <p:grpSpPr>
            <a:xfrm>
              <a:off x="183" y="1604"/>
              <a:ext cx="448" cy="299"/>
              <a:chOff x="720" y="336"/>
              <a:chExt cx="624" cy="432"/>
            </a:xfrm>
          </p:grpSpPr>
          <p:sp>
            <p:nvSpPr>
              <p:cNvPr id="2052" name="矩形 4099"/>
              <p:cNvSpPr/>
              <p:nvPr/>
            </p:nvSpPr>
            <p:spPr>
              <a:xfrm>
                <a:off x="720" y="336"/>
                <a:ext cx="384" cy="432"/>
              </a:xfrm>
              <a:prstGeom prst="rect">
                <a:avLst/>
              </a:prstGeom>
              <a:solidFill>
                <a:schemeClr val="folHlink"/>
              </a:solidFill>
              <a:ln w="9525">
                <a:noFill/>
              </a:ln>
            </p:spPr>
            <p:txBody>
              <a:bodyPr anchor="t"/>
              <a:p>
                <a:pPr lvl="0" algn="ctr"/>
                <a:endParaRPr lang="zh-CN" altLang="en-US">
                  <a:latin typeface="Tahoma" panose="020B0604030504040204" pitchFamily="34" charset="0"/>
                  <a:ea typeface="宋体" panose="02010600030101010101" pitchFamily="2" charset="-122"/>
                </a:endParaRPr>
              </a:p>
            </p:txBody>
          </p:sp>
          <p:sp>
            <p:nvSpPr>
              <p:cNvPr id="2053" name="矩形 4100"/>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anchor="t"/>
              <a:p>
                <a:pPr lvl="0" algn="ctr"/>
                <a:endParaRPr lang="zh-CN" altLang="en-US">
                  <a:latin typeface="Tahoma" panose="020B0604030504040204" pitchFamily="34" charset="0"/>
                  <a:ea typeface="宋体" panose="02010600030101010101" pitchFamily="2" charset="-122"/>
                </a:endParaRPr>
              </a:p>
            </p:txBody>
          </p:sp>
        </p:grpSp>
        <p:grpSp>
          <p:nvGrpSpPr>
            <p:cNvPr id="2054" name="组合 4101"/>
            <p:cNvGrpSpPr/>
            <p:nvPr/>
          </p:nvGrpSpPr>
          <p:grpSpPr>
            <a:xfrm>
              <a:off x="261" y="1870"/>
              <a:ext cx="465" cy="299"/>
              <a:chOff x="912" y="2640"/>
              <a:chExt cx="672" cy="432"/>
            </a:xfrm>
          </p:grpSpPr>
          <p:sp>
            <p:nvSpPr>
              <p:cNvPr id="2055" name="矩形 4102"/>
              <p:cNvSpPr/>
              <p:nvPr/>
            </p:nvSpPr>
            <p:spPr>
              <a:xfrm>
                <a:off x="912" y="2640"/>
                <a:ext cx="384" cy="432"/>
              </a:xfrm>
              <a:prstGeom prst="rect">
                <a:avLst/>
              </a:prstGeom>
              <a:solidFill>
                <a:schemeClr val="accent2"/>
              </a:solidFill>
              <a:ln w="9525">
                <a:noFill/>
              </a:ln>
            </p:spPr>
            <p:txBody>
              <a:bodyPr anchor="t"/>
              <a:p>
                <a:pPr lvl="0" algn="ctr"/>
                <a:endParaRPr lang="zh-CN" altLang="en-US">
                  <a:latin typeface="Tahoma" panose="020B0604030504040204" pitchFamily="34" charset="0"/>
                  <a:ea typeface="宋体" panose="02010600030101010101" pitchFamily="2" charset="-122"/>
                </a:endParaRPr>
              </a:p>
            </p:txBody>
          </p:sp>
          <p:sp>
            <p:nvSpPr>
              <p:cNvPr id="2056" name="矩形 4103"/>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anchor="t"/>
              <a:p>
                <a:pPr lvl="0" algn="ctr"/>
                <a:endParaRPr lang="zh-CN" altLang="en-US">
                  <a:latin typeface="Tahoma" panose="020B0604030504040204" pitchFamily="34" charset="0"/>
                  <a:ea typeface="宋体" panose="02010600030101010101" pitchFamily="2" charset="-122"/>
                </a:endParaRPr>
              </a:p>
            </p:txBody>
          </p:sp>
        </p:grpSp>
        <p:sp>
          <p:nvSpPr>
            <p:cNvPr id="2057" name="矩形 4104"/>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anchor="t"/>
            <a:p>
              <a:pPr lvl="0" algn="ctr"/>
              <a:endParaRPr lang="zh-CN" altLang="en-US">
                <a:latin typeface="Tahoma" panose="020B0604030504040204" pitchFamily="34" charset="0"/>
                <a:ea typeface="宋体" panose="02010600030101010101" pitchFamily="2" charset="-122"/>
              </a:endParaRPr>
            </a:p>
          </p:txBody>
        </p:sp>
        <p:sp>
          <p:nvSpPr>
            <p:cNvPr id="2058" name="矩形 4105"/>
            <p:cNvSpPr/>
            <p:nvPr/>
          </p:nvSpPr>
          <p:spPr>
            <a:xfrm>
              <a:off x="400" y="1536"/>
              <a:ext cx="20" cy="663"/>
            </a:xfrm>
            <a:prstGeom prst="rect">
              <a:avLst/>
            </a:prstGeom>
            <a:solidFill>
              <a:schemeClr val="bg2"/>
            </a:solidFill>
            <a:ln w="9525">
              <a:noFill/>
            </a:ln>
          </p:spPr>
          <p:txBody>
            <a:bodyPr anchor="t"/>
            <a:p>
              <a:pPr lvl="0" algn="ctr"/>
              <a:endParaRPr lang="zh-CN" altLang="en-US">
                <a:latin typeface="Tahoma" panose="020B0604030504040204" pitchFamily="34" charset="0"/>
                <a:ea typeface="宋体" panose="02010600030101010101" pitchFamily="2" charset="-122"/>
              </a:endParaRPr>
            </a:p>
          </p:txBody>
        </p:sp>
        <p:sp>
          <p:nvSpPr>
            <p:cNvPr id="2059" name="矩形 4106"/>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anchor="t"/>
            <a:p>
              <a:pPr lvl="0" algn="ctr"/>
              <a:endParaRPr lang="zh-CN" altLang="en-US">
                <a:latin typeface="Tahoma" panose="020B0604030504040204" pitchFamily="34" charset="0"/>
                <a:ea typeface="宋体" panose="02010600030101010101" pitchFamily="2" charset="-122"/>
              </a:endParaRPr>
            </a:p>
          </p:txBody>
        </p:sp>
      </p:grpSp>
      <p:sp>
        <p:nvSpPr>
          <p:cNvPr id="4108" name="标题 4107"/>
          <p:cNvSpPr>
            <a:spLocks noGrp="1"/>
          </p:cNvSpPr>
          <p:nvPr>
            <p:ph type="ctrTitle"/>
          </p:nvPr>
        </p:nvSpPr>
        <p:spPr>
          <a:xfrm>
            <a:off x="990600" y="1828800"/>
            <a:ext cx="7772400" cy="1143000"/>
          </a:xfrm>
          <a:prstGeom prst="rect">
            <a:avLst/>
          </a:prstGeom>
          <a:noFill/>
          <a:ln w="9525">
            <a:noFill/>
          </a:ln>
        </p:spPr>
        <p:txBody>
          <a:bodyPr anchor="b"/>
          <a:lstStyle>
            <a:lvl1pPr lvl="0">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4109" name="副标题 4108"/>
          <p:cNvSpPr>
            <a:spLocks noGrp="1"/>
          </p:cNvSpPr>
          <p:nvPr>
            <p:ph type="subTitle" idx="1"/>
          </p:nvPr>
        </p:nvSpPr>
        <p:spPr>
          <a:xfrm>
            <a:off x="1371600" y="3886200"/>
            <a:ext cx="6400800" cy="1752600"/>
          </a:xfrm>
          <a:prstGeom prst="rect">
            <a:avLst/>
          </a:prstGeom>
          <a:noFill/>
          <a:ln w="9525">
            <a:noFill/>
          </a:ln>
        </p:spPr>
        <p:txBody>
          <a:bodyPr anchor="t"/>
          <a:lstStyle>
            <a:lvl1pPr marL="0" lvl="0" indent="0" algn="ctr">
              <a:buClr>
                <a:schemeClr val="folHlink"/>
              </a:buClr>
              <a:buSzPct val="60000"/>
              <a:buFont typeface="Wingdings" panose="05000000000000000000" pitchFamily="2" charset="2"/>
              <a:buNone/>
              <a:defRPr/>
            </a:lvl1pPr>
            <a:lvl2pPr marL="457200" lvl="1" indent="0" algn="ctr">
              <a:buClr>
                <a:schemeClr val="hlink"/>
              </a:buClr>
              <a:buSzPct val="55000"/>
              <a:buFont typeface="Wingdings" panose="05000000000000000000" pitchFamily="2" charset="2"/>
              <a:buNone/>
              <a:defRPr/>
            </a:lvl2pPr>
            <a:lvl3pPr marL="914400" lvl="2" indent="0" algn="ctr">
              <a:buClr>
                <a:schemeClr val="folHlink"/>
              </a:buClr>
              <a:buSzPct val="50000"/>
              <a:buFont typeface="Wingdings" panose="05000000000000000000" pitchFamily="2" charset="2"/>
              <a:buNone/>
              <a:defRPr/>
            </a:lvl3pPr>
            <a:lvl4pPr marL="1371600" lvl="3" indent="0" algn="ctr">
              <a:buClr>
                <a:schemeClr val="accent2"/>
              </a:buClr>
              <a:buSzPct val="55000"/>
              <a:buFont typeface="Wingdings" panose="05000000000000000000" pitchFamily="2" charset="2"/>
              <a:buNone/>
              <a:defRPr/>
            </a:lvl4pPr>
            <a:lvl5pPr marL="1828800" lvl="4" indent="0" algn="ctr">
              <a:buClr>
                <a:schemeClr val="accent1"/>
              </a:buClr>
              <a:buSzPct val="50000"/>
              <a:buFont typeface="Wingdings" panose="05000000000000000000" pitchFamily="2" charset="2"/>
              <a:buNone/>
              <a:defRPr/>
            </a:lvl5pPr>
          </a:lstStyle>
          <a:p>
            <a:pPr lvl="0" fontAlgn="base"/>
            <a:r>
              <a:rPr lang="zh-CN" altLang="en-US" strike="noStrike" noProof="1" dirty="0"/>
              <a:t>单击此处编辑母版副标题样式</a:t>
            </a:r>
            <a:endParaRPr lang="zh-CN" altLang="en-US" strike="noStrike" noProof="1" dirty="0"/>
          </a:p>
        </p:txBody>
      </p:sp>
      <p:sp>
        <p:nvSpPr>
          <p:cNvPr id="4110" name="日期占位符 4109"/>
          <p:cNvSpPr>
            <a:spLocks noGrp="1"/>
          </p:cNvSpPr>
          <p:nvPr>
            <p:ph type="dt" sz="half" idx="2"/>
          </p:nvPr>
        </p:nvSpPr>
        <p:spPr>
          <a:xfrm>
            <a:off x="990600" y="6248400"/>
            <a:ext cx="1905000" cy="457200"/>
          </a:xfrm>
          <a:prstGeom prst="rect">
            <a:avLst/>
          </a:prstGeom>
          <a:noFill/>
          <a:ln w="9525">
            <a:noFill/>
          </a:ln>
        </p:spPr>
        <p:txBody>
          <a:bodyPr anchor="b"/>
          <a:lstStyle>
            <a:lvl1pPr>
              <a:defRPr sz="1400">
                <a:solidFill>
                  <a:schemeClr val="bg2"/>
                </a:solidFill>
                <a:latin typeface="Tahoma" panose="020B0604030504040204" pitchFamily="34" charset="0"/>
              </a:defRPr>
            </a:lvl1pPr>
          </a:lstStyle>
          <a:p>
            <a:pPr lvl="0" fontAlgn="base"/>
            <a:endParaRPr lang="zh-CN" altLang="en-US" strike="noStrike" noProof="1" dirty="0">
              <a:latin typeface="Times New Roman" panose="02020603050405020304" pitchFamily="18" charset="0"/>
            </a:endParaRPr>
          </a:p>
        </p:txBody>
      </p:sp>
      <p:sp>
        <p:nvSpPr>
          <p:cNvPr id="4111" name="页脚占位符 4110"/>
          <p:cNvSpPr>
            <a:spLocks noGrp="1"/>
          </p:cNvSpPr>
          <p:nvPr>
            <p:ph type="ftr" sz="quarter" idx="3"/>
          </p:nvPr>
        </p:nvSpPr>
        <p:spPr>
          <a:xfrm>
            <a:off x="3429000" y="6248400"/>
            <a:ext cx="2895600" cy="457200"/>
          </a:xfrm>
          <a:prstGeom prst="rect">
            <a:avLst/>
          </a:prstGeom>
          <a:noFill/>
          <a:ln w="9525">
            <a:noFill/>
          </a:ln>
        </p:spPr>
        <p:txBody>
          <a:bodyPr anchor="b"/>
          <a:lstStyle>
            <a:lvl1pPr algn="ctr">
              <a:defRPr sz="1400">
                <a:solidFill>
                  <a:schemeClr val="bg2"/>
                </a:solidFill>
                <a:latin typeface="Tahoma" panose="020B0604030504040204" pitchFamily="34" charset="0"/>
              </a:defRPr>
            </a:lvl1pPr>
          </a:lstStyle>
          <a:p>
            <a:pPr lvl="0" fontAlgn="base"/>
            <a:endParaRPr lang="zh-CN" altLang="en-US" strike="noStrike" noProof="1" dirty="0"/>
          </a:p>
        </p:txBody>
      </p:sp>
      <p:sp>
        <p:nvSpPr>
          <p:cNvPr id="4112" name="灯片编号占位符 4111"/>
          <p:cNvSpPr>
            <a:spLocks noGrp="1"/>
          </p:cNvSpPr>
          <p:nvPr>
            <p:ph type="sldNum" sz="quarter" idx="4"/>
          </p:nvPr>
        </p:nvSpPr>
        <p:spPr>
          <a:xfrm>
            <a:off x="6858000" y="6248400"/>
            <a:ext cx="1905000" cy="457200"/>
          </a:xfrm>
          <a:prstGeom prst="rect">
            <a:avLst/>
          </a:prstGeom>
          <a:noFill/>
          <a:ln w="9525">
            <a:noFill/>
          </a:ln>
        </p:spPr>
        <p:txBody>
          <a:bodyPr anchor="b"/>
          <a:lstStyle>
            <a:lvl1pPr algn="r">
              <a:defRPr sz="1400">
                <a:solidFill>
                  <a:schemeClr val="bg2"/>
                </a:solidFill>
                <a:latin typeface="Tahoma" panose="020B0604030504040204" pitchFamily="34" charset="0"/>
              </a:defRPr>
            </a:lvl1pPr>
          </a:lstStyle>
          <a:p>
            <a:pPr lvl="0" fontAlgn="base"/>
            <a:fld id="{9A0DB2DC-4C9A-4742-B13C-FB6460FD3503}" type="slidenum">
              <a:rPr lang="zh-CN" altLang="en-US" strike="noStrike" noProof="1" dirty="0">
                <a:latin typeface="Tahoma" panose="020B0604030504040204" pitchFamily="3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1" y="617538"/>
            <a:ext cx="1951038" cy="55149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150938" y="617538"/>
            <a:ext cx="5740009" cy="55149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182688" y="2017713"/>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146612" y="2017713"/>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026" name="标题 3080"/>
          <p:cNvSpPr>
            <a:spLocks noGrp="1"/>
          </p:cNvSpPr>
          <p:nvPr>
            <p:ph type="title"/>
          </p:nvPr>
        </p:nvSpPr>
        <p:spPr>
          <a:xfrm>
            <a:off x="1150938" y="617538"/>
            <a:ext cx="7793037" cy="1143000"/>
          </a:xfrm>
          <a:prstGeom prst="rect">
            <a:avLst/>
          </a:prstGeom>
          <a:noFill/>
          <a:ln w="9525">
            <a:noFill/>
          </a:ln>
        </p:spPr>
        <p:txBody>
          <a:bodyPr anchor="b"/>
          <a:p>
            <a:pPr lvl="0"/>
            <a:r>
              <a:rPr lang="zh-CN" altLang="en-US" dirty="0"/>
              <a:t>单击此处编辑母版标题样式</a:t>
            </a:r>
            <a:endParaRPr lang="zh-CN" altLang="en-US" dirty="0"/>
          </a:p>
        </p:txBody>
      </p:sp>
      <p:sp>
        <p:nvSpPr>
          <p:cNvPr id="1027" name="文本占位符 3081"/>
          <p:cNvSpPr>
            <a:spLocks noGrp="1"/>
          </p:cNvSpPr>
          <p:nvPr>
            <p:ph type="body"/>
          </p:nvPr>
        </p:nvSpPr>
        <p:spPr>
          <a:xfrm>
            <a:off x="1182688" y="2017713"/>
            <a:ext cx="7772400" cy="41148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2.xml"/><Relationship Id="rId4" Type="http://schemas.openxmlformats.org/officeDocument/2006/relationships/image" Target="../media/image19.wmf"/><Relationship Id="rId3" Type="http://schemas.openxmlformats.org/officeDocument/2006/relationships/oleObject" Target="../embeddings/oleObject21.bin"/><Relationship Id="rId2" Type="http://schemas.openxmlformats.org/officeDocument/2006/relationships/image" Target="../media/image18.wmf"/><Relationship Id="rId1" Type="http://schemas.openxmlformats.org/officeDocument/2006/relationships/oleObject" Target="../embeddings/oleObject20.bin"/></Relationships>
</file>

<file path=ppt/slides/_rels/slide17.xml.rels><?xml version="1.0" encoding="UTF-8" standalone="yes"?>
<Relationships xmlns="http://schemas.openxmlformats.org/package/2006/relationships"><Relationship Id="rId6" Type="http://schemas.openxmlformats.org/officeDocument/2006/relationships/vmlDrawing" Target="../drawings/vmlDrawing5.vml"/><Relationship Id="rId5" Type="http://schemas.openxmlformats.org/officeDocument/2006/relationships/slideLayout" Target="../slideLayouts/slideLayout2.xml"/><Relationship Id="rId4" Type="http://schemas.openxmlformats.org/officeDocument/2006/relationships/image" Target="../media/image21.wmf"/><Relationship Id="rId3" Type="http://schemas.openxmlformats.org/officeDocument/2006/relationships/oleObject" Target="../embeddings/oleObject23.bin"/><Relationship Id="rId2" Type="http://schemas.openxmlformats.org/officeDocument/2006/relationships/image" Target="../media/image20.wmf"/><Relationship Id="rId1" Type="http://schemas.openxmlformats.org/officeDocument/2006/relationships/oleObject" Target="../embeddings/oleObject22.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5" Type="http://schemas.openxmlformats.org/officeDocument/2006/relationships/vmlDrawing" Target="../drawings/vmlDrawing6.vml"/><Relationship Id="rId4" Type="http://schemas.openxmlformats.org/officeDocument/2006/relationships/slideLayout" Target="../slideLayouts/slideLayout2.xml"/><Relationship Id="rId3" Type="http://schemas.openxmlformats.org/officeDocument/2006/relationships/image" Target="../media/image25.wmf"/><Relationship Id="rId2" Type="http://schemas.openxmlformats.org/officeDocument/2006/relationships/oleObject" Target="../embeddings/oleObject24.bin"/><Relationship Id="rId1" Type="http://schemas.openxmlformats.org/officeDocument/2006/relationships/image" Target="../media/image2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2.xml"/><Relationship Id="rId2" Type="http://schemas.openxmlformats.org/officeDocument/2006/relationships/image" Target="../media/image26.wmf"/><Relationship Id="rId1" Type="http://schemas.openxmlformats.org/officeDocument/2006/relationships/oleObject" Target="../embeddings/oleObject25.bin"/></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9" Type="http://schemas.openxmlformats.org/officeDocument/2006/relationships/image" Target="../media/image6.wmf"/><Relationship Id="rId8" Type="http://schemas.openxmlformats.org/officeDocument/2006/relationships/oleObject" Target="../embeddings/oleObject5.bin"/><Relationship Id="rId7" Type="http://schemas.openxmlformats.org/officeDocument/2006/relationships/oleObject" Target="../embeddings/oleObject4.bin"/><Relationship Id="rId6" Type="http://schemas.openxmlformats.org/officeDocument/2006/relationships/image" Target="../media/image5.wmf"/><Relationship Id="rId5" Type="http://schemas.openxmlformats.org/officeDocument/2006/relationships/oleObject" Target="../embeddings/oleObject3.bin"/><Relationship Id="rId4" Type="http://schemas.openxmlformats.org/officeDocument/2006/relationships/image" Target="../media/image4.wmf"/><Relationship Id="rId3" Type="http://schemas.openxmlformats.org/officeDocument/2006/relationships/oleObject" Target="../embeddings/oleObject2.bin"/><Relationship Id="rId2" Type="http://schemas.openxmlformats.org/officeDocument/2006/relationships/image" Target="../media/image3.wmf"/><Relationship Id="rId15" Type="http://schemas.openxmlformats.org/officeDocument/2006/relationships/vmlDrawing" Target="../drawings/vmlDrawing1.vml"/><Relationship Id="rId14" Type="http://schemas.openxmlformats.org/officeDocument/2006/relationships/slideLayout" Target="../slideLayouts/slideLayout2.xml"/><Relationship Id="rId13" Type="http://schemas.openxmlformats.org/officeDocument/2006/relationships/oleObject" Target="../embeddings/oleObject8.bin"/><Relationship Id="rId12" Type="http://schemas.openxmlformats.org/officeDocument/2006/relationships/oleObject" Target="../embeddings/oleObject7.bin"/><Relationship Id="rId11" Type="http://schemas.openxmlformats.org/officeDocument/2006/relationships/image" Target="../media/image7.wmf"/><Relationship Id="rId10" Type="http://schemas.openxmlformats.org/officeDocument/2006/relationships/oleObject" Target="../embeddings/oleObject6.bin"/><Relationship Id="rId1"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0.png"/><Relationship Id="rId7" Type="http://schemas.openxmlformats.org/officeDocument/2006/relationships/oleObject" Target="../embeddings/oleObject13.bin"/><Relationship Id="rId6" Type="http://schemas.openxmlformats.org/officeDocument/2006/relationships/image" Target="../media/image9.wmf"/><Relationship Id="rId5" Type="http://schemas.openxmlformats.org/officeDocument/2006/relationships/oleObject" Target="../embeddings/oleObject12.bin"/><Relationship Id="rId4" Type="http://schemas.openxmlformats.org/officeDocument/2006/relationships/oleObject" Target="../embeddings/oleObject11.bin"/><Relationship Id="rId3" Type="http://schemas.openxmlformats.org/officeDocument/2006/relationships/oleObject" Target="../embeddings/oleObject10.bin"/><Relationship Id="rId2" Type="http://schemas.openxmlformats.org/officeDocument/2006/relationships/image" Target="../media/image8.wmf"/><Relationship Id="rId10" Type="http://schemas.openxmlformats.org/officeDocument/2006/relationships/vmlDrawing" Target="../drawings/vmlDrawing2.vml"/><Relationship Id="rId1" Type="http://schemas.openxmlformats.org/officeDocument/2006/relationships/oleObject" Target="../embeddings/oleObject9.bin"/></Relationships>
</file>

<file path=ppt/slides/_rels/slide8.xml.rels><?xml version="1.0" encoding="UTF-8" standalone="yes"?>
<Relationships xmlns="http://schemas.openxmlformats.org/package/2006/relationships"><Relationship Id="rId9" Type="http://schemas.openxmlformats.org/officeDocument/2006/relationships/oleObject" Target="../embeddings/oleObject19.bin"/><Relationship Id="rId8" Type="http://schemas.openxmlformats.org/officeDocument/2006/relationships/oleObject" Target="../embeddings/oleObject18.bin"/><Relationship Id="rId7" Type="http://schemas.openxmlformats.org/officeDocument/2006/relationships/image" Target="../media/image13.wmf"/><Relationship Id="rId6" Type="http://schemas.openxmlformats.org/officeDocument/2006/relationships/oleObject" Target="../embeddings/oleObject17.bin"/><Relationship Id="rId5" Type="http://schemas.openxmlformats.org/officeDocument/2006/relationships/oleObject" Target="../embeddings/oleObject16.bin"/><Relationship Id="rId4" Type="http://schemas.openxmlformats.org/officeDocument/2006/relationships/image" Target="../media/image12.wmf"/><Relationship Id="rId3" Type="http://schemas.openxmlformats.org/officeDocument/2006/relationships/oleObject" Target="../embeddings/oleObject15.bin"/><Relationship Id="rId2" Type="http://schemas.openxmlformats.org/officeDocument/2006/relationships/image" Target="../media/image11.wmf"/><Relationship Id="rId13" Type="http://schemas.openxmlformats.org/officeDocument/2006/relationships/vmlDrawing" Target="../drawings/vmlDrawing3.vml"/><Relationship Id="rId12" Type="http://schemas.openxmlformats.org/officeDocument/2006/relationships/slideLayout" Target="../slideLayouts/slideLayout2.xml"/><Relationship Id="rId11" Type="http://schemas.openxmlformats.org/officeDocument/2006/relationships/image" Target="../media/image14.png"/><Relationship Id="rId10" Type="http://schemas.openxmlformats.org/officeDocument/2006/relationships/image" Target="../media/image5.wmf"/><Relationship Id="rId1" Type="http://schemas.openxmlformats.org/officeDocument/2006/relationships/oleObject" Target="../embeddings/oleObject14.bin"/></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531485" y="2005330"/>
            <a:ext cx="3608070" cy="4857115"/>
          </a:xfrm>
          <a:prstGeom prst="rect">
            <a:avLst/>
          </a:prstGeom>
        </p:spPr>
      </p:pic>
      <p:sp>
        <p:nvSpPr>
          <p:cNvPr id="3073" name="标题 47105"/>
          <p:cNvSpPr>
            <a:spLocks noGrp="1"/>
          </p:cNvSpPr>
          <p:nvPr>
            <p:ph type="title"/>
          </p:nvPr>
        </p:nvSpPr>
        <p:spPr>
          <a:xfrm>
            <a:off x="675005" y="191770"/>
            <a:ext cx="7793355" cy="1061720"/>
          </a:xfrm>
        </p:spPr>
        <p:txBody>
          <a:bodyPr anchor="b"/>
          <a:p>
            <a:pPr algn="ctr"/>
            <a:r>
              <a:rPr lang="en-US" altLang="zh-CN" sz="3200" b="1" dirty="0">
                <a:solidFill>
                  <a:schemeClr val="tx1"/>
                </a:solidFill>
                <a:latin typeface="华文新魏" panose="02010800040101010101" pitchFamily="2" charset="-122"/>
                <a:ea typeface="华文新魏" panose="02010800040101010101" pitchFamily="2" charset="-122"/>
              </a:rPr>
              <a:t>6.2    A/D</a:t>
            </a:r>
            <a:r>
              <a:rPr lang="zh-CN" altLang="en-US" sz="3200" b="1" dirty="0">
                <a:solidFill>
                  <a:schemeClr val="tx1"/>
                </a:solidFill>
                <a:latin typeface="华文新魏" panose="02010800040101010101" pitchFamily="2" charset="-122"/>
                <a:ea typeface="华文新魏" panose="02010800040101010101" pitchFamily="2" charset="-122"/>
              </a:rPr>
              <a:t>转换器</a:t>
            </a:r>
            <a:r>
              <a:rPr lang="zh-CN" altLang="en-US" sz="3200" b="1" dirty="0">
                <a:latin typeface="华文新魏" panose="02010800040101010101" pitchFamily="2" charset="-122"/>
                <a:ea typeface="华文新魏" panose="02010800040101010101" pitchFamily="2" charset="-122"/>
              </a:rPr>
              <a:t> </a:t>
            </a:r>
            <a:endParaRPr lang="zh-CN" altLang="en-US" sz="3200" b="1">
              <a:latin typeface="华文新魏" panose="02010800040101010101" pitchFamily="2" charset="-122"/>
              <a:ea typeface="华文新魏" panose="02010800040101010101" pitchFamily="2" charset="-122"/>
            </a:endParaRPr>
          </a:p>
        </p:txBody>
      </p:sp>
      <p:sp>
        <p:nvSpPr>
          <p:cNvPr id="47107" name="文本占位符 47106"/>
          <p:cNvSpPr>
            <a:spLocks noGrp="1"/>
          </p:cNvSpPr>
          <p:nvPr>
            <p:ph idx="1"/>
          </p:nvPr>
        </p:nvSpPr>
        <p:spPr>
          <a:xfrm>
            <a:off x="425450" y="1132205"/>
            <a:ext cx="7772400" cy="762000"/>
          </a:xfrm>
        </p:spPr>
        <p:txBody>
          <a:bodyPr/>
          <a:p>
            <a:pPr marL="342900" marR="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en-US" altLang="zh-CN"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6.2.1 </a:t>
            </a:r>
            <a:r>
              <a:rPr kumimoji="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A/D转换的基本原理</a:t>
            </a:r>
            <a:endParaRPr kumimoji="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p:txBody>
      </p:sp>
      <p:sp>
        <p:nvSpPr>
          <p:cNvPr id="3075" name="矩形 47107"/>
          <p:cNvSpPr/>
          <p:nvPr/>
        </p:nvSpPr>
        <p:spPr>
          <a:xfrm>
            <a:off x="152400" y="1605915"/>
            <a:ext cx="9222105" cy="1873250"/>
          </a:xfrm>
          <a:prstGeom prst="rect">
            <a:avLst/>
          </a:prstGeom>
          <a:noFill/>
          <a:ln w="9525">
            <a:noFill/>
          </a:ln>
        </p:spPr>
        <p:txBody>
          <a:bodyPr anchor="t"/>
          <a:p>
            <a:pPr marL="342900" indent="-342900">
              <a:lnSpc>
                <a:spcPct val="130000"/>
              </a:lnSpc>
              <a:spcBef>
                <a:spcPct val="20000"/>
              </a:spcBef>
              <a:buClr>
                <a:schemeClr val="folHlink"/>
              </a:buClr>
              <a:buSzPct val="60000"/>
              <a:buFont typeface="Wingdings" panose="05000000000000000000" pitchFamily="2" charset="2"/>
            </a:pPr>
            <a:r>
              <a:rPr lang="en-US" altLang="zh-CN" b="1" dirty="0">
                <a:latin typeface="Times New Roman" panose="02020603050405020304" pitchFamily="18" charset="0"/>
                <a:ea typeface="宋体" panose="02010600030101010101" pitchFamily="2" charset="-122"/>
              </a:rPr>
              <a:t>    </a:t>
            </a:r>
            <a:r>
              <a:rPr b="1" dirty="0">
                <a:latin typeface="Times New Roman" panose="02020603050405020304" pitchFamily="18" charset="0"/>
                <a:ea typeface="宋体" panose="02010600030101010101" pitchFamily="2" charset="-122"/>
              </a:rPr>
              <a:t>模拟量转换成数字量需经过采样、保持、量化、编码四个过程。</a:t>
            </a:r>
            <a:r>
              <a:rPr lang="zh-CN" altLang="en-US" b="1" dirty="0">
                <a:latin typeface="Times New Roman" panose="02020603050405020304" pitchFamily="18" charset="0"/>
                <a:ea typeface="宋体" panose="02010600030101010101" pitchFamily="2" charset="-122"/>
              </a:rPr>
              <a:t> </a:t>
            </a:r>
            <a:endParaRPr lang="zh-CN" altLang="en-US" b="1">
              <a:latin typeface="Times New Roman" panose="02020603050405020304" pitchFamily="18" charset="0"/>
              <a:ea typeface="宋体" panose="02010600030101010101" pitchFamily="2" charset="-122"/>
            </a:endParaRPr>
          </a:p>
        </p:txBody>
      </p:sp>
      <p:sp>
        <p:nvSpPr>
          <p:cNvPr id="49155" name="内容占位符 49154"/>
          <p:cNvSpPr>
            <a:spLocks noGrp="1"/>
          </p:cNvSpPr>
          <p:nvPr/>
        </p:nvSpPr>
        <p:spPr>
          <a:xfrm>
            <a:off x="82550" y="3001010"/>
            <a:ext cx="5448935" cy="2713355"/>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a:lstStyle>
          <a:p>
            <a:pPr algn="just">
              <a:lnSpc>
                <a:spcPct val="130000"/>
              </a:lnSpc>
              <a:buNone/>
            </a:pPr>
            <a:r>
              <a:rPr lang="en-US" altLang="zh-CN" sz="2400" b="1" dirty="0">
                <a:latin typeface="Times New Roman" panose="02020603050405020304" pitchFamily="18" charset="0"/>
              </a:rPr>
              <a:t>    </a:t>
            </a:r>
            <a:r>
              <a:rPr sz="2400" b="1" dirty="0">
                <a:latin typeface="Times New Roman" panose="02020603050405020304" pitchFamily="18" charset="0"/>
              </a:rPr>
              <a:t>采样就是将时间上连续变化的模拟信号定时加以检测，取出某一时刻的值，以获得时间上断续的脉冲信号。</a:t>
            </a:r>
            <a:r>
              <a:rPr lang="zh-CN" altLang="en-US" sz="2400" b="1" dirty="0"/>
              <a:t> </a:t>
            </a:r>
            <a:endParaRPr lang="zh-CN" altLang="en-US" sz="2400" b="1"/>
          </a:p>
        </p:txBody>
      </p:sp>
      <p:sp>
        <p:nvSpPr>
          <p:cNvPr id="49158" name="矩形 49157"/>
          <p:cNvSpPr/>
          <p:nvPr/>
        </p:nvSpPr>
        <p:spPr>
          <a:xfrm>
            <a:off x="514350" y="2376805"/>
            <a:ext cx="3124200" cy="533400"/>
          </a:xfrm>
          <a:prstGeom prst="rect">
            <a:avLst/>
          </a:prstGeom>
          <a:noFill/>
          <a:ln w="9525">
            <a:noFill/>
          </a:ln>
        </p:spPr>
        <p:txBody>
          <a:bodyPr anchor="b"/>
          <a:p>
            <a:pPr marL="0" marR="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1.</a:t>
            </a:r>
            <a:r>
              <a:rPr kumimoji="0" lang="zh-CN" altLang="en-US"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采</a:t>
            </a: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样和保持 </a:t>
            </a:r>
            <a:endPar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p:txBody>
      </p:sp>
      <p:sp>
        <p:nvSpPr>
          <p:cNvPr id="52266" name="矩形 52265"/>
          <p:cNvSpPr/>
          <p:nvPr/>
        </p:nvSpPr>
        <p:spPr>
          <a:xfrm>
            <a:off x="82550" y="4628515"/>
            <a:ext cx="5448935" cy="2233930"/>
          </a:xfrm>
          <a:prstGeom prst="rect">
            <a:avLst/>
          </a:prstGeom>
          <a:noFill/>
          <a:ln w="9525">
            <a:noFill/>
          </a:ln>
        </p:spPr>
        <p:txBody>
          <a:bodyPr anchor="t"/>
          <a:p>
            <a:pPr marL="342900" indent="-342900" algn="just">
              <a:lnSpc>
                <a:spcPct val="130000"/>
              </a:lnSpc>
              <a:spcBef>
                <a:spcPct val="20000"/>
              </a:spcBef>
              <a:buClr>
                <a:schemeClr val="folHlink"/>
              </a:buClr>
              <a:buSzPct val="60000"/>
              <a:buFont typeface="Wingdings" panose="05000000000000000000" pitchFamily="2" charset="2"/>
            </a:pPr>
            <a:r>
              <a:rPr lang="en-US" altLang="zh-CN" b="1" i="1" err="1">
                <a:latin typeface="Times New Roman" panose="02020603050405020304" pitchFamily="18" charset="0"/>
                <a:ea typeface="宋体" panose="02010600030101010101" pitchFamily="2" charset="-122"/>
              </a:rPr>
              <a:t>    u</a:t>
            </a:r>
            <a:r>
              <a:rPr lang="en-US" altLang="zh-CN" b="1" baseline="-30000" err="1">
                <a:latin typeface="Times New Roman" panose="02020603050405020304" pitchFamily="18" charset="0"/>
                <a:ea typeface="宋体" panose="02010600030101010101" pitchFamily="2" charset="-122"/>
              </a:rPr>
              <a:t>i</a:t>
            </a:r>
            <a:r>
              <a:rPr lang="zh-CN" altLang="en-US" b="1" dirty="0">
                <a:latin typeface="Times New Roman" panose="02020603050405020304" pitchFamily="18" charset="0"/>
                <a:ea typeface="宋体" panose="02010600030101010101" pitchFamily="2" charset="-122"/>
              </a:rPr>
              <a:t>为输入模拟信号，采样开关受采样脉冲</a:t>
            </a:r>
            <a:r>
              <a:rPr lang="en-US" altLang="zh-CN" b="1" i="1">
                <a:latin typeface="Times New Roman" panose="02020603050405020304" pitchFamily="18" charset="0"/>
                <a:ea typeface="宋体" panose="02010600030101010101" pitchFamily="2" charset="-122"/>
              </a:rPr>
              <a:t>u</a:t>
            </a:r>
            <a:r>
              <a:rPr lang="en-US" altLang="zh-CN" b="1" baseline="-30000">
                <a:latin typeface="Times New Roman" panose="02020603050405020304" pitchFamily="18" charset="0"/>
                <a:ea typeface="宋体" panose="02010600030101010101" pitchFamily="2" charset="-122"/>
              </a:rPr>
              <a:t>s</a:t>
            </a:r>
            <a:r>
              <a:rPr lang="zh-CN" altLang="en-US" b="1" dirty="0">
                <a:latin typeface="Times New Roman" panose="02020603050405020304" pitchFamily="18" charset="0"/>
                <a:ea typeface="宋体" panose="02010600030101010101" pitchFamily="2" charset="-122"/>
              </a:rPr>
              <a:t>的控制，在</a:t>
            </a:r>
            <a:r>
              <a:rPr lang="en-US" altLang="zh-CN" b="1" i="1" err="1">
                <a:latin typeface="Times New Roman" panose="02020603050405020304" pitchFamily="18" charset="0"/>
                <a:ea typeface="宋体" panose="02010600030101010101" pitchFamily="2" charset="-122"/>
              </a:rPr>
              <a:t>t</a:t>
            </a:r>
            <a:r>
              <a:rPr lang="en-US" altLang="zh-CN" b="1" baseline="-30000" err="1">
                <a:latin typeface="Times New Roman" panose="02020603050405020304" pitchFamily="18" charset="0"/>
                <a:ea typeface="宋体" panose="02010600030101010101" pitchFamily="2" charset="-122"/>
              </a:rPr>
              <a:t>P</a:t>
            </a:r>
            <a:r>
              <a:rPr lang="zh-CN" altLang="en-US" b="1" dirty="0">
                <a:latin typeface="Times New Roman" panose="02020603050405020304" pitchFamily="18" charset="0"/>
                <a:ea typeface="宋体" panose="02010600030101010101" pitchFamily="2" charset="-122"/>
              </a:rPr>
              <a:t>期间，开关</a:t>
            </a:r>
            <a:r>
              <a:rPr lang="en-US" altLang="zh-CN" b="1" dirty="0">
                <a:latin typeface="Times New Roman" panose="02020603050405020304" pitchFamily="18" charset="0"/>
                <a:ea typeface="宋体" panose="02010600030101010101" pitchFamily="2" charset="-122"/>
              </a:rPr>
              <a:t>S</a:t>
            </a:r>
            <a:r>
              <a:rPr lang="zh-CN" altLang="en-US" b="1" dirty="0">
                <a:latin typeface="Times New Roman" panose="02020603050405020304" pitchFamily="18" charset="0"/>
                <a:ea typeface="宋体" panose="02010600030101010101" pitchFamily="2" charset="-122"/>
              </a:rPr>
              <a:t>闭合，输出电压</a:t>
            </a:r>
            <a:r>
              <a:rPr lang="en-US" altLang="zh-CN" b="1" i="1" err="1">
                <a:latin typeface="Times New Roman" panose="02020603050405020304" pitchFamily="18" charset="0"/>
                <a:ea typeface="宋体" panose="02010600030101010101" pitchFamily="2" charset="-122"/>
              </a:rPr>
              <a:t>u</a:t>
            </a:r>
            <a:r>
              <a:rPr lang="en-US" altLang="zh-CN" b="1" baseline="-30000" err="1">
                <a:latin typeface="Times New Roman" panose="02020603050405020304" pitchFamily="18" charset="0"/>
                <a:ea typeface="宋体" panose="02010600030101010101" pitchFamily="2" charset="-122"/>
              </a:rPr>
              <a:t>O</a:t>
            </a:r>
            <a:r>
              <a:rPr lang="en-US" altLang="zh-CN" b="1">
                <a:latin typeface="Times New Roman" panose="02020603050405020304" pitchFamily="18" charset="0"/>
                <a:ea typeface="宋体" panose="02010600030101010101" pitchFamily="2" charset="-122"/>
              </a:rPr>
              <a:t>=</a:t>
            </a:r>
            <a:r>
              <a:rPr lang="en-US" altLang="zh-CN" b="1" i="1" err="1">
                <a:latin typeface="Times New Roman" panose="02020603050405020304" pitchFamily="18" charset="0"/>
                <a:ea typeface="宋体" panose="02010600030101010101" pitchFamily="2" charset="-122"/>
              </a:rPr>
              <a:t>u</a:t>
            </a:r>
            <a:r>
              <a:rPr lang="en-US" altLang="zh-CN" b="1" baseline="-30000" err="1">
                <a:latin typeface="Times New Roman" panose="02020603050405020304" pitchFamily="18" charset="0"/>
                <a:ea typeface="宋体" panose="02010600030101010101" pitchFamily="2" charset="-122"/>
              </a:rPr>
              <a:t>i</a:t>
            </a:r>
            <a:r>
              <a:rPr lang="zh-CN" altLang="en-US" b="1">
                <a:latin typeface="Times New Roman" panose="02020603050405020304" pitchFamily="18" charset="0"/>
                <a:ea typeface="宋体" panose="02010600030101010101" pitchFamily="2" charset="-122"/>
              </a:rPr>
              <a:t>；在</a:t>
            </a:r>
            <a:r>
              <a:rPr lang="en-US" altLang="zh-CN" b="1" i="1">
                <a:latin typeface="Times New Roman" panose="02020603050405020304" pitchFamily="18" charset="0"/>
                <a:ea typeface="宋体" panose="02010600030101010101" pitchFamily="2" charset="-122"/>
              </a:rPr>
              <a:t>u</a:t>
            </a:r>
            <a:r>
              <a:rPr lang="en-US" altLang="zh-CN" b="1" baseline="-30000">
                <a:latin typeface="Times New Roman" panose="02020603050405020304" pitchFamily="18" charset="0"/>
                <a:ea typeface="宋体" panose="02010600030101010101" pitchFamily="2" charset="-122"/>
              </a:rPr>
              <a:t>s</a:t>
            </a:r>
            <a:r>
              <a:rPr lang="zh-CN" altLang="en-US" b="1" dirty="0">
                <a:latin typeface="Times New Roman" panose="02020603050405020304" pitchFamily="18" charset="0"/>
                <a:ea typeface="宋体" panose="02010600030101010101" pitchFamily="2" charset="-122"/>
              </a:rPr>
              <a:t>为低电平期间，开关</a:t>
            </a:r>
            <a:r>
              <a:rPr lang="en-US" altLang="zh-CN" b="1" dirty="0">
                <a:latin typeface="Times New Roman" panose="02020603050405020304" pitchFamily="18" charset="0"/>
                <a:ea typeface="宋体" panose="02010600030101010101" pitchFamily="2" charset="-122"/>
              </a:rPr>
              <a:t>S</a:t>
            </a:r>
            <a:r>
              <a:rPr lang="zh-CN" altLang="en-US" b="1" dirty="0">
                <a:latin typeface="Times New Roman" panose="02020603050405020304" pitchFamily="18" charset="0"/>
                <a:ea typeface="宋体" panose="02010600030101010101" pitchFamily="2" charset="-122"/>
              </a:rPr>
              <a:t>断开，</a:t>
            </a:r>
            <a:r>
              <a:rPr lang="en-US" altLang="zh-CN" b="1" i="1" err="1">
                <a:latin typeface="Times New Roman" panose="02020603050405020304" pitchFamily="18" charset="0"/>
                <a:ea typeface="宋体" panose="02010600030101010101" pitchFamily="2" charset="-122"/>
              </a:rPr>
              <a:t>u</a:t>
            </a:r>
            <a:r>
              <a:rPr lang="en-US" altLang="zh-CN" b="1" baseline="-30000" err="1">
                <a:latin typeface="Times New Roman" panose="02020603050405020304" pitchFamily="18" charset="0"/>
                <a:ea typeface="宋体" panose="02010600030101010101" pitchFamily="2" charset="-122"/>
              </a:rPr>
              <a:t>O</a:t>
            </a:r>
            <a:r>
              <a:rPr lang="en-US" altLang="zh-CN" b="1">
                <a:latin typeface="Times New Roman" panose="02020603050405020304" pitchFamily="18" charset="0"/>
                <a:ea typeface="宋体" panose="02010600030101010101" pitchFamily="2" charset="-122"/>
              </a:rPr>
              <a:t>=0</a:t>
            </a:r>
            <a:r>
              <a:rPr lang="zh-CN" altLang="en-US" b="1">
                <a:latin typeface="Times New Roman" panose="02020603050405020304" pitchFamily="18" charset="0"/>
                <a:ea typeface="宋体" panose="02010600030101010101" pitchFamily="2" charset="-122"/>
              </a:rPr>
              <a:t>。 </a:t>
            </a:r>
            <a:endParaRPr lang="zh-CN" altLang="en-US" b="1">
              <a:latin typeface="Times New Roman" panose="02020603050405020304" pitchFamily="18" charset="0"/>
              <a:ea typeface="宋体" panose="02010600030101010101" pitchFamily="2"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9158"/>
                                        </p:tgtEl>
                                        <p:attrNameLst>
                                          <p:attrName>style.visibility</p:attrName>
                                        </p:attrNameLst>
                                      </p:cBhvr>
                                      <p:to>
                                        <p:strVal val="visible"/>
                                      </p:to>
                                    </p:set>
                                    <p:anim calcmode="lin" valueType="num">
                                      <p:cBhvr additive="base">
                                        <p:cTn id="7" dur="500" fill="hold"/>
                                        <p:tgtEl>
                                          <p:spTgt spid="49158"/>
                                        </p:tgtEl>
                                        <p:attrNameLst>
                                          <p:attrName>ppt_x</p:attrName>
                                        </p:attrNameLst>
                                      </p:cBhvr>
                                      <p:tavLst>
                                        <p:tav tm="0">
                                          <p:val>
                                            <p:strVal val="0-#ppt_w/2"/>
                                          </p:val>
                                        </p:tav>
                                        <p:tav tm="100000">
                                          <p:val>
                                            <p:strVal val="#ppt_x"/>
                                          </p:val>
                                        </p:tav>
                                      </p:tavLst>
                                    </p:anim>
                                    <p:anim calcmode="lin" valueType="num">
                                      <p:cBhvr additive="base">
                                        <p:cTn id="8" dur="500" fill="hold"/>
                                        <p:tgtEl>
                                          <p:spTgt spid="4915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grpId="0" nodeType="clickEffect">
                                  <p:stCondLst>
                                    <p:cond delay="0"/>
                                  </p:stCondLst>
                                  <p:childTnLst>
                                    <p:set>
                                      <p:cBhvr>
                                        <p:cTn id="12" dur="1" fill="hold">
                                          <p:stCondLst>
                                            <p:cond delay="499"/>
                                          </p:stCondLst>
                                        </p:cTn>
                                        <p:tgtEl>
                                          <p:spTgt spid="49155">
                                            <p:txEl>
                                              <p:charRg st="0" end="70"/>
                                            </p:txEl>
                                          </p:spTgt>
                                        </p:tgtEl>
                                        <p:attrNameLst>
                                          <p:attrName>style.visibility</p:attrName>
                                        </p:attrNameLst>
                                      </p:cBhvr>
                                      <p:to>
                                        <p:strVal val="visible"/>
                                      </p:to>
                                    </p:set>
                                    <p:anim calcmode="lin" valueType="num">
                                      <p:cBhvr>
                                        <p:cTn id="13" dur="1" fill="hold"/>
                                        <p:tgtEl>
                                          <p:spTgt spid="49155">
                                            <p:txEl>
                                              <p:charRg st="0" end="70"/>
                                            </p:txEl>
                                          </p:spTgt>
                                        </p:tgtEl>
                                      </p:cBhvr>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52266">
                                            <p:txEl>
                                              <p:charRg st="0" end="86"/>
                                            </p:txEl>
                                          </p:spTgt>
                                        </p:tgtEl>
                                        <p:attrNameLst>
                                          <p:attrName>style.visibility</p:attrName>
                                        </p:attrNameLst>
                                      </p:cBhvr>
                                      <p:to>
                                        <p:strVal val="visible"/>
                                      </p:to>
                                    </p:set>
                                    <p:animEffect transition="in" filter="dissolve">
                                      <p:cBhvr>
                                        <p:cTn id="23" dur="500"/>
                                        <p:tgtEl>
                                          <p:spTgt spid="52266">
                                            <p:txEl>
                                              <p:charRg st="0" end="8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p:bldP spid="49158" grpId="0"/>
      <p:bldP spid="52266"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60" name="矩形 96259"/>
          <p:cNvSpPr/>
          <p:nvPr/>
        </p:nvSpPr>
        <p:spPr>
          <a:xfrm>
            <a:off x="732155" y="724535"/>
            <a:ext cx="6192838" cy="460375"/>
          </a:xfrm>
          <a:prstGeom prst="rect">
            <a:avLst/>
          </a:prstGeom>
          <a:noFill/>
          <a:ln w="9525">
            <a:noFill/>
          </a:ln>
        </p:spPr>
        <p:txBody>
          <a:bodyPr>
            <a:spAutoFit/>
          </a:bodyPr>
          <a:p>
            <a:pPr marL="0" marR="0" indent="0" algn="l" defTabSz="914400" rtl="0" eaLnBrk="1" fontAlgn="base" latinLnBrk="0" hangingPunct="1">
              <a:lnSpc>
                <a:spcPct val="100000"/>
              </a:lnSpc>
              <a:spcBef>
                <a:spcPct val="0"/>
              </a:spcBef>
              <a:spcAft>
                <a:spcPct val="0"/>
              </a:spcAft>
              <a:buClrTx/>
              <a:buSzTx/>
              <a:buFontTx/>
              <a:buNone/>
            </a:pPr>
            <a:r>
              <a:rPr kumimoji="0" lang="zh-CN" altLang="en-US"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并行比较型</a:t>
            </a:r>
            <a:r>
              <a:rPr kumimoji="0" lang="en-US" altLang="zh-CN"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ADC</a:t>
            </a:r>
            <a:r>
              <a:rPr kumimoji="0" lang="zh-CN" altLang="en-US"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转换表</a:t>
            </a:r>
            <a:endParaRPr kumimoji="0" lang="zh-CN" altLang="en-US" b="1" i="0" u="none" strike="noStrike" kern="1200" cap="none" spc="0" normalizeH="0" baseline="0" noProof="1">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p:txBody>
      </p:sp>
      <p:pic>
        <p:nvPicPr>
          <p:cNvPr id="3" name="图片 2"/>
          <p:cNvPicPr>
            <a:picLocks noChangeAspect="1"/>
          </p:cNvPicPr>
          <p:nvPr/>
        </p:nvPicPr>
        <p:blipFill>
          <a:blip r:embed="rId1"/>
          <a:stretch>
            <a:fillRect/>
          </a:stretch>
        </p:blipFill>
        <p:spPr>
          <a:xfrm>
            <a:off x="1080135" y="1312545"/>
            <a:ext cx="6888480" cy="4504690"/>
          </a:xfrm>
          <a:prstGeom prst="rect">
            <a:avLst/>
          </a:prstGeom>
        </p:spPr>
      </p:pic>
    </p:spTree>
  </p:cSld>
  <p:clrMapOvr>
    <a:masterClrMapping/>
  </p:clrMapOvr>
  <p:transition>
    <p:cover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文本占位符 56322"/>
          <p:cNvSpPr>
            <a:spLocks noGrp="1"/>
          </p:cNvSpPr>
          <p:nvPr>
            <p:ph idx="1"/>
          </p:nvPr>
        </p:nvSpPr>
        <p:spPr>
          <a:xfrm>
            <a:off x="250825" y="692150"/>
            <a:ext cx="8460105" cy="4174490"/>
          </a:xfrm>
        </p:spPr>
        <p:txBody>
          <a:bodyPr anchor="t"/>
          <a:p>
            <a:pPr>
              <a:lnSpc>
                <a:spcPct val="135000"/>
              </a:lnSpc>
              <a:spcBef>
                <a:spcPts val="0"/>
              </a:spcBef>
              <a:buNone/>
            </a:pPr>
            <a:r>
              <a:rPr lang="en-US" altLang="zh-CN" sz="2400" b="1" dirty="0">
                <a:latin typeface="Times New Roman" panose="02020603050405020304" pitchFamily="18" charset="0"/>
                <a:cs typeface="Times New Roman" panose="02020603050405020304" pitchFamily="18" charset="0"/>
              </a:rPr>
              <a:t>    </a:t>
            </a:r>
            <a:r>
              <a:rPr sz="2400" b="1">
                <a:latin typeface="Times New Roman" panose="02020603050405020304" pitchFamily="18" charset="0"/>
                <a:cs typeface="Times New Roman" panose="02020603050405020304" pitchFamily="18" charset="0"/>
              </a:rPr>
              <a:t>并行比较型ADC的转换精度主要取决于量化电平的划分，分得越细，最小量化单位电压Δ越小，转换精度越高，但转换电路就越复杂。这种转换电路的优点是并行转换，速度较快，另外使用这种含有寄存器的A/D转换器时可以不用附加采样保持电路，因为比较器和寄存器也兼有采样保持功能。这种ADC的缺点是比较器和触发器需要的数量多，若输出</a:t>
            </a:r>
            <a:r>
              <a:rPr sz="2400" b="1" i="1">
                <a:latin typeface="Times New Roman" panose="02020603050405020304" pitchFamily="18" charset="0"/>
                <a:cs typeface="Times New Roman" panose="02020603050405020304" pitchFamily="18" charset="0"/>
              </a:rPr>
              <a:t>n</a:t>
            </a:r>
            <a:r>
              <a:rPr sz="2400" b="1">
                <a:latin typeface="Times New Roman" panose="02020603050405020304" pitchFamily="18" charset="0"/>
                <a:cs typeface="Times New Roman" panose="02020603050405020304" pitchFamily="18" charset="0"/>
              </a:rPr>
              <a:t>位二进制代码，则需要2</a:t>
            </a:r>
            <a:r>
              <a:rPr sz="2400" b="1" i="1" baseline="30000">
                <a:latin typeface="Times New Roman" panose="02020603050405020304" pitchFamily="18" charset="0"/>
                <a:cs typeface="Times New Roman" panose="02020603050405020304" pitchFamily="18" charset="0"/>
              </a:rPr>
              <a:t>n</a:t>
            </a:r>
            <a:r>
              <a:rPr sz="2400" b="1">
                <a:latin typeface="Times New Roman" panose="02020603050405020304" pitchFamily="18" charset="0"/>
                <a:cs typeface="Times New Roman" panose="02020603050405020304" pitchFamily="18" charset="0"/>
              </a:rPr>
              <a:t>-1个电压比较器和触发器，随着输出代码的增加电路规模会急剧膨胀。</a:t>
            </a:r>
            <a:endParaRPr sz="2400" b="1">
              <a:latin typeface="Times New Roman" panose="02020603050405020304" pitchFamily="18" charset="0"/>
              <a:cs typeface="Times New Roman" panose="02020603050405020304" pitchFamily="18" charset="0"/>
            </a:endParaRPr>
          </a:p>
        </p:txBody>
      </p:sp>
    </p:spTree>
  </p:cSld>
  <p:clrMapOvr>
    <a:masterClrMapping/>
  </p:clrMapOvr>
  <p:transition>
    <p:cover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标题 58369"/>
          <p:cNvSpPr>
            <a:spLocks noGrp="1"/>
          </p:cNvSpPr>
          <p:nvPr>
            <p:ph type="title"/>
          </p:nvPr>
        </p:nvSpPr>
        <p:spPr>
          <a:xfrm>
            <a:off x="684530" y="103505"/>
            <a:ext cx="6096000" cy="1083945"/>
          </a:xfrm>
        </p:spPr>
        <p:txBody>
          <a:bodyPr anchor="b"/>
          <a:p>
            <a:pPr marL="0" marR="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6.2.3 </a:t>
            </a:r>
            <a:r>
              <a:rPr kumimoji="0" lang="zh-CN" altLang="en-US"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逐次逼近型</a:t>
            </a: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A/D</a:t>
            </a:r>
            <a:r>
              <a:rPr kumimoji="0" lang="zh-CN" altLang="en-US"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转换器</a:t>
            </a:r>
            <a:r>
              <a:rPr kumimoji="0" lang="zh-CN" altLang="en-US" sz="3200" b="0" i="0" u="none" strike="noStrike" kern="1200" cap="none" spc="0" normalizeH="0" baseline="0" noProof="1" dirty="0">
                <a:solidFill>
                  <a:srgbClr val="FF0000"/>
                </a:solidFill>
                <a:latin typeface="宋体" panose="02010600030101010101" pitchFamily="2" charset="-122"/>
                <a:ea typeface="+mj-ea"/>
                <a:cs typeface="+mj-cs"/>
              </a:rPr>
              <a:t> </a:t>
            </a:r>
            <a:endParaRPr kumimoji="0" lang="zh-CN" altLang="en-US" sz="3200" b="0" i="0" u="none" strike="noStrike" kern="1200" cap="none" spc="0" normalizeH="0" baseline="0" noProof="1" dirty="0">
              <a:solidFill>
                <a:srgbClr val="FF0000"/>
              </a:solidFill>
              <a:latin typeface="宋体" panose="02010600030101010101" pitchFamily="2" charset="-122"/>
              <a:ea typeface="+mj-ea"/>
              <a:cs typeface="+mj-cs"/>
            </a:endParaRPr>
          </a:p>
        </p:txBody>
      </p:sp>
      <p:sp>
        <p:nvSpPr>
          <p:cNvPr id="20482" name="矩形 58405"/>
          <p:cNvSpPr/>
          <p:nvPr/>
        </p:nvSpPr>
        <p:spPr>
          <a:xfrm>
            <a:off x="586740" y="1187450"/>
            <a:ext cx="8368665" cy="2489200"/>
          </a:xfrm>
          <a:prstGeom prst="rect">
            <a:avLst/>
          </a:prstGeom>
          <a:noFill/>
          <a:ln w="9525">
            <a:noFill/>
          </a:ln>
        </p:spPr>
        <p:txBody>
          <a:bodyPr wrap="square" anchor="t">
            <a:spAutoFit/>
          </a:bodyPr>
          <a:p>
            <a:pPr>
              <a:lnSpc>
                <a:spcPct val="130000"/>
              </a:lnSpc>
            </a:pPr>
            <a:r>
              <a:rPr b="1" dirty="0">
                <a:latin typeface="Times New Roman" panose="02020603050405020304" pitchFamily="18" charset="0"/>
                <a:ea typeface="宋体" panose="02010600030101010101" pitchFamily="2" charset="-122"/>
              </a:rPr>
              <a:t>逐次逼近式A/D转换器是一种反馈比较型A/D转换器。转换过程类似于用天平称重量，把砝码从大到小依次置于天平上，与被称物体比较，如砝码比物体轻，则保留该砝码并记为1，如砝码比物体重，则去掉砝码并记为0，直到称出物体的重量为止，所用的砝码一个比一个重量少一半。</a:t>
            </a:r>
            <a:r>
              <a:rPr lang="zh-CN" altLang="en-US" b="1" dirty="0">
                <a:latin typeface="Times New Roman" panose="02020603050405020304" pitchFamily="18" charset="0"/>
                <a:ea typeface="宋体" panose="02010600030101010101" pitchFamily="2" charset="-122"/>
              </a:rPr>
              <a:t> </a:t>
            </a:r>
            <a:endParaRPr lang="zh-CN" altLang="en-US" b="1" dirty="0">
              <a:latin typeface="Times New Roman" panose="02020603050405020304" pitchFamily="18" charset="0"/>
              <a:ea typeface="宋体" panose="02010600030101010101" pitchFamily="2" charset="-122"/>
            </a:endParaRPr>
          </a:p>
        </p:txBody>
      </p:sp>
      <p:sp>
        <p:nvSpPr>
          <p:cNvPr id="21505" name="矩形 97283"/>
          <p:cNvSpPr/>
          <p:nvPr/>
        </p:nvSpPr>
        <p:spPr>
          <a:xfrm>
            <a:off x="644843" y="3579178"/>
            <a:ext cx="8251825" cy="1087755"/>
          </a:xfrm>
          <a:prstGeom prst="rect">
            <a:avLst/>
          </a:prstGeom>
          <a:noFill/>
          <a:ln w="9525">
            <a:noFill/>
          </a:ln>
        </p:spPr>
        <p:txBody>
          <a:bodyPr anchor="t">
            <a:spAutoFit/>
          </a:bodyPr>
          <a:p>
            <a:pPr>
              <a:lnSpc>
                <a:spcPct val="135000"/>
              </a:lnSpc>
            </a:pPr>
            <a:r>
              <a:rPr b="1" dirty="0">
                <a:latin typeface="Times New Roman" panose="02020603050405020304" pitchFamily="18" charset="0"/>
                <a:ea typeface="宋体" panose="02010600030101010101" pitchFamily="2" charset="-122"/>
              </a:rPr>
              <a:t>如物体重13.2g，有4种不同重量的砝码，分别为8g、4 g、2g、1g，</a:t>
            </a:r>
            <a:r>
              <a:rPr lang="zh-CN" altLang="en-US" b="1" dirty="0">
                <a:latin typeface="Times New Roman" panose="02020603050405020304" pitchFamily="18" charset="0"/>
                <a:ea typeface="宋体" panose="02010600030101010101" pitchFamily="2" charset="-122"/>
              </a:rPr>
              <a:t>称重过程如表所示。 </a:t>
            </a:r>
            <a:endParaRPr lang="zh-CN" altLang="en-US" b="1" dirty="0">
              <a:latin typeface="Times New Roman" panose="02020603050405020304" pitchFamily="18" charset="0"/>
              <a:ea typeface="宋体" panose="02010600030101010101" pitchFamily="2" charset="-122"/>
            </a:endParaRPr>
          </a:p>
        </p:txBody>
      </p:sp>
      <p:graphicFrame>
        <p:nvGraphicFramePr>
          <p:cNvPr id="2" name="表格 1"/>
          <p:cNvGraphicFramePr/>
          <p:nvPr/>
        </p:nvGraphicFramePr>
        <p:xfrm>
          <a:off x="1552575" y="4667250"/>
          <a:ext cx="6656070" cy="1536700"/>
        </p:xfrm>
        <a:graphic>
          <a:graphicData uri="http://schemas.openxmlformats.org/drawingml/2006/table">
            <a:tbl>
              <a:tblPr firstRow="1" bandRow="1">
                <a:tableStyleId>{5940675A-B579-460E-94D1-54222C63F5DA}</a:tableStyleId>
              </a:tblPr>
              <a:tblGrid>
                <a:gridCol w="857885"/>
                <a:gridCol w="1698625"/>
                <a:gridCol w="2019300"/>
                <a:gridCol w="1222375"/>
                <a:gridCol w="857885"/>
              </a:tblGrid>
              <a:tr h="314325">
                <a:tc>
                  <a:txBody>
                    <a:bodyPr/>
                    <a:p>
                      <a:pPr algn="ctr">
                        <a:buNone/>
                      </a:pPr>
                      <a:r>
                        <a:rPr lang="en-US" sz="2000" b="1">
                          <a:latin typeface="Times New Roman" panose="02020603050405020304" pitchFamily="18" charset="0"/>
                          <a:cs typeface="Times New Roman" panose="02020603050405020304" pitchFamily="18" charset="0"/>
                        </a:rPr>
                        <a:t>顺序</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砝码重</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比较</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砝码去留</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结果</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22375">
                <a:tc>
                  <a:txBody>
                    <a:bodyPr/>
                    <a:p>
                      <a:pPr algn="ctr">
                        <a:buNone/>
                      </a:pPr>
                      <a:r>
                        <a:rPr lang="en-US" sz="2000" b="1">
                          <a:latin typeface="Times New Roman" panose="02020603050405020304" pitchFamily="18" charset="0"/>
                          <a:cs typeface="Times New Roman" panose="02020603050405020304" pitchFamily="18" charset="0"/>
                        </a:rPr>
                        <a:t>1</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2</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3</a:t>
                      </a:r>
                      <a:endParaRPr lang="en-US" sz="2000" b="1">
                        <a:latin typeface="Times New Roman" panose="02020603050405020304" pitchFamily="18" charset="0"/>
                        <a:cs typeface="Times New Roman" panose="02020603050405020304" pitchFamily="18" charset="0"/>
                      </a:endParaRPr>
                    </a:p>
                    <a:p>
                      <a:pPr algn="ctr">
                        <a:buNone/>
                      </a:pPr>
                      <a:r>
                        <a:rPr lang="en-US" sz="2000" b="1">
                          <a:latin typeface="Times New Roman" panose="02020603050405020304" pitchFamily="18" charset="0"/>
                          <a:cs typeface="Times New Roman" panose="02020603050405020304" pitchFamily="18" charset="0"/>
                        </a:rPr>
                        <a:t>4</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8</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4</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2</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8</a:t>
                      </a:r>
                      <a:r>
                        <a:rPr lang="en-US" sz="2000" b="1">
                          <a:latin typeface="Times New Roman" panose="02020603050405020304" pitchFamily="18" charset="0"/>
                          <a:cs typeface="Times New Roman" panose="02020603050405020304" pitchFamily="18" charset="0"/>
                        </a:rPr>
                        <a:t>＜</a:t>
                      </a:r>
                      <a:r>
                        <a:rPr lang="en-US" sz="2000" b="1">
                          <a:latin typeface="宋体" panose="02010600030101010101" pitchFamily="2" charset="-122"/>
                          <a:ea typeface="宋体" panose="02010600030101010101" pitchFamily="2" charset="-122"/>
                          <a:cs typeface="宋体" panose="02010600030101010101" pitchFamily="2" charset="-122"/>
                        </a:rPr>
                        <a:t>13.2</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8+4</a:t>
                      </a:r>
                      <a:r>
                        <a:rPr lang="en-US" sz="2000" b="1">
                          <a:latin typeface="Times New Roman" panose="02020603050405020304" pitchFamily="18" charset="0"/>
                          <a:cs typeface="Times New Roman" panose="02020603050405020304" pitchFamily="18" charset="0"/>
                        </a:rPr>
                        <a:t>＜</a:t>
                      </a:r>
                      <a:r>
                        <a:rPr lang="en-US" sz="2000" b="1">
                          <a:latin typeface="宋体" panose="02010600030101010101" pitchFamily="2" charset="-122"/>
                          <a:ea typeface="宋体" panose="02010600030101010101" pitchFamily="2" charset="-122"/>
                          <a:cs typeface="宋体" panose="02010600030101010101" pitchFamily="2" charset="-122"/>
                        </a:rPr>
                        <a:t>13.2</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8+4+2</a:t>
                      </a:r>
                      <a:r>
                        <a:rPr lang="en-US" sz="2000" b="1">
                          <a:latin typeface="Times New Roman" panose="02020603050405020304" pitchFamily="18" charset="0"/>
                          <a:cs typeface="Times New Roman" panose="02020603050405020304" pitchFamily="18" charset="0"/>
                        </a:rPr>
                        <a:t>＞1</a:t>
                      </a:r>
                      <a:r>
                        <a:rPr lang="en-US" sz="2000" b="1">
                          <a:latin typeface="宋体" panose="02010600030101010101" pitchFamily="2" charset="-122"/>
                          <a:ea typeface="宋体" panose="02010600030101010101" pitchFamily="2" charset="-122"/>
                          <a:cs typeface="宋体" panose="02010600030101010101" pitchFamily="2" charset="-122"/>
                        </a:rPr>
                        <a:t>3.2</a:t>
                      </a:r>
                      <a:endParaRPr lang="en-US" sz="2000" b="1">
                        <a:latin typeface="宋体" panose="02010600030101010101" pitchFamily="2" charset="-122"/>
                        <a:ea typeface="宋体" panose="02010600030101010101" pitchFamily="2" charset="-122"/>
                        <a:cs typeface="宋体" panose="02010600030101010101" pitchFamily="2" charset="-122"/>
                      </a:endParaRPr>
                    </a:p>
                    <a:p>
                      <a:pPr algn="ctr">
                        <a:buNone/>
                      </a:pPr>
                      <a:r>
                        <a:rPr lang="en-US" sz="2000" b="1">
                          <a:latin typeface="宋体" panose="02010600030101010101" pitchFamily="2" charset="-122"/>
                          <a:ea typeface="宋体" panose="02010600030101010101" pitchFamily="2" charset="-122"/>
                          <a:cs typeface="宋体" panose="02010600030101010101" pitchFamily="2" charset="-122"/>
                        </a:rPr>
                        <a:t>8+4+1</a:t>
                      </a:r>
                      <a:r>
                        <a:rPr lang="en-US" sz="2000" b="1">
                          <a:latin typeface="Times New Roman" panose="02020603050405020304" pitchFamily="18" charset="0"/>
                          <a:cs typeface="Times New Roman" panose="02020603050405020304" pitchFamily="18" charset="0"/>
                        </a:rPr>
                        <a:t>＜</a:t>
                      </a:r>
                      <a:r>
                        <a:rPr lang="en-US" sz="2000" b="1">
                          <a:latin typeface="宋体" panose="02010600030101010101" pitchFamily="2" charset="-122"/>
                          <a:ea typeface="宋体" panose="02010600030101010101" pitchFamily="2" charset="-122"/>
                          <a:cs typeface="宋体" panose="02010600030101010101" pitchFamily="2" charset="-122"/>
                        </a:rPr>
                        <a:t>13.2</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留</a:t>
                      </a:r>
                      <a:endParaRPr lang="en-US" sz="2000" b="1">
                        <a:solidFill>
                          <a:srgbClr val="FF0000"/>
                        </a:solidFill>
                        <a:latin typeface="Times New Roman" panose="02020603050405020304" pitchFamily="18" charset="0"/>
                        <a:cs typeface="Times New Roman" panose="02020603050405020304" pitchFamily="18" charset="0"/>
                      </a:endParaRPr>
                    </a:p>
                    <a:p>
                      <a:pPr algn="ctr">
                        <a:buNone/>
                      </a:pPr>
                      <a:r>
                        <a:rPr lang="en-US" sz="2000" b="1">
                          <a:solidFill>
                            <a:srgbClr val="FF0000"/>
                          </a:solidFill>
                          <a:latin typeface="Times New Roman" panose="02020603050405020304" pitchFamily="18" charset="0"/>
                          <a:cs typeface="Times New Roman" panose="02020603050405020304" pitchFamily="18" charset="0"/>
                        </a:rPr>
                        <a:t>留</a:t>
                      </a:r>
                      <a:endParaRPr lang="en-US" sz="2000" b="1">
                        <a:solidFill>
                          <a:srgbClr val="FF0000"/>
                        </a:solidFill>
                        <a:latin typeface="Times New Roman" panose="02020603050405020304" pitchFamily="18" charset="0"/>
                        <a:cs typeface="Times New Roman" panose="02020603050405020304" pitchFamily="18" charset="0"/>
                      </a:endParaRPr>
                    </a:p>
                    <a:p>
                      <a:pPr algn="ctr">
                        <a:buNone/>
                      </a:pPr>
                      <a:r>
                        <a:rPr lang="en-US" sz="2000" b="1">
                          <a:solidFill>
                            <a:srgbClr val="FF0000"/>
                          </a:solidFill>
                          <a:latin typeface="Times New Roman" panose="02020603050405020304" pitchFamily="18" charset="0"/>
                          <a:cs typeface="Times New Roman" panose="02020603050405020304" pitchFamily="18" charset="0"/>
                        </a:rPr>
                        <a:t>去</a:t>
                      </a:r>
                      <a:endParaRPr lang="en-US" sz="2000" b="1">
                        <a:solidFill>
                          <a:srgbClr val="FF0000"/>
                        </a:solidFill>
                        <a:latin typeface="Times New Roman" panose="02020603050405020304" pitchFamily="18" charset="0"/>
                        <a:cs typeface="Times New Roman" panose="02020603050405020304" pitchFamily="18" charset="0"/>
                      </a:endParaRPr>
                    </a:p>
                    <a:p>
                      <a:pPr algn="ctr">
                        <a:buNone/>
                      </a:pPr>
                      <a:r>
                        <a:rPr lang="en-US" sz="2000" b="1">
                          <a:solidFill>
                            <a:srgbClr val="FF0000"/>
                          </a:solidFill>
                          <a:latin typeface="Times New Roman" panose="02020603050405020304" pitchFamily="18" charset="0"/>
                          <a:cs typeface="Times New Roman" panose="02020603050405020304" pitchFamily="18" charset="0"/>
                        </a:rPr>
                        <a:t>留</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solidFill>
                            <a:srgbClr val="FF0000"/>
                          </a:solidFill>
                          <a:latin typeface="Times New Roman" panose="02020603050405020304" pitchFamily="18" charset="0"/>
                          <a:cs typeface="Times New Roman" panose="02020603050405020304" pitchFamily="18" charset="0"/>
                        </a:rPr>
                        <a:t>1</a:t>
                      </a:r>
                      <a:endParaRPr lang="en-US" sz="2000" b="1">
                        <a:solidFill>
                          <a:srgbClr val="FF0000"/>
                        </a:solidFill>
                        <a:latin typeface="Times New Roman" panose="02020603050405020304" pitchFamily="18" charset="0"/>
                        <a:cs typeface="Times New Roman" panose="02020603050405020304" pitchFamily="18" charset="0"/>
                      </a:endParaRPr>
                    </a:p>
                    <a:p>
                      <a:pPr algn="ctr">
                        <a:buNone/>
                      </a:pPr>
                      <a:r>
                        <a:rPr lang="en-US" sz="2000" b="1">
                          <a:solidFill>
                            <a:srgbClr val="FF0000"/>
                          </a:solidFill>
                          <a:latin typeface="Times New Roman" panose="02020603050405020304" pitchFamily="18" charset="0"/>
                          <a:cs typeface="Times New Roman" panose="02020603050405020304" pitchFamily="18" charset="0"/>
                        </a:rPr>
                        <a:t>11</a:t>
                      </a:r>
                      <a:endParaRPr lang="en-US" sz="2000" b="1">
                        <a:solidFill>
                          <a:srgbClr val="FF0000"/>
                        </a:solidFill>
                        <a:latin typeface="Times New Roman" panose="02020603050405020304" pitchFamily="18" charset="0"/>
                        <a:cs typeface="Times New Roman" panose="02020603050405020304" pitchFamily="18" charset="0"/>
                      </a:endParaRPr>
                    </a:p>
                    <a:p>
                      <a:pPr algn="ctr">
                        <a:buNone/>
                      </a:pPr>
                      <a:r>
                        <a:rPr lang="en-US" sz="2000" b="1">
                          <a:solidFill>
                            <a:srgbClr val="FF0000"/>
                          </a:solidFill>
                          <a:latin typeface="Times New Roman" panose="02020603050405020304" pitchFamily="18" charset="0"/>
                          <a:cs typeface="Times New Roman" panose="02020603050405020304" pitchFamily="18" charset="0"/>
                        </a:rPr>
                        <a:t>110</a:t>
                      </a:r>
                      <a:endParaRPr lang="en-US" sz="2000" b="1">
                        <a:solidFill>
                          <a:srgbClr val="FF0000"/>
                        </a:solidFill>
                        <a:latin typeface="Times New Roman" panose="02020603050405020304" pitchFamily="18" charset="0"/>
                        <a:cs typeface="Times New Roman" panose="02020603050405020304" pitchFamily="18" charset="0"/>
                      </a:endParaRPr>
                    </a:p>
                    <a:p>
                      <a:pPr algn="ctr">
                        <a:buNone/>
                      </a:pPr>
                      <a:r>
                        <a:rPr lang="en-US" sz="2000" b="1">
                          <a:solidFill>
                            <a:srgbClr val="FF0000"/>
                          </a:solidFill>
                          <a:latin typeface="Times New Roman" panose="02020603050405020304" pitchFamily="18" charset="0"/>
                          <a:cs typeface="Times New Roman" panose="02020603050405020304" pitchFamily="18" charset="0"/>
                        </a:rPr>
                        <a:t>1101</a:t>
                      </a:r>
                      <a:endParaRPr lang="en-US" altLang="en-US" sz="2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cover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矩形 112643"/>
          <p:cNvSpPr/>
          <p:nvPr/>
        </p:nvSpPr>
        <p:spPr>
          <a:xfrm>
            <a:off x="387985" y="644525"/>
            <a:ext cx="8368030" cy="1585595"/>
          </a:xfrm>
          <a:prstGeom prst="rect">
            <a:avLst/>
          </a:prstGeom>
          <a:noFill/>
          <a:ln w="9525">
            <a:noFill/>
          </a:ln>
        </p:spPr>
        <p:txBody>
          <a:bodyPr wrap="square" anchor="t">
            <a:spAutoFit/>
          </a:bodyPr>
          <a:p>
            <a:pPr>
              <a:lnSpc>
                <a:spcPct val="135000"/>
              </a:lnSpc>
            </a:pPr>
            <a:r>
              <a:rPr b="1" dirty="0">
                <a:latin typeface="Times New Roman" panose="02020603050405020304" pitchFamily="18" charset="0"/>
                <a:ea typeface="宋体" panose="02010600030101010101" pitchFamily="2" charset="-122"/>
              </a:rPr>
              <a:t>全部砝码使用一遍，使用的砝码结果为1101，根据相应砝码质量换算成十进制数为13g，而该物体的实际重量为13.2g，所以测量误差有0.2g，利用这一原理构成逐次逼近型A/D转换器。</a:t>
            </a:r>
            <a:endParaRPr b="1" dirty="0">
              <a:latin typeface="Times New Roman" panose="02020603050405020304" pitchFamily="18" charset="0"/>
              <a:ea typeface="宋体" panose="02010600030101010101" pitchFamily="2" charset="-122"/>
            </a:endParaRPr>
          </a:p>
        </p:txBody>
      </p:sp>
    </p:spTree>
  </p:cSld>
  <p:clrMapOvr>
    <a:masterClrMapping/>
  </p:clrMapOvr>
  <p:transition>
    <p:cover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矩形 66776"/>
          <p:cNvSpPr/>
          <p:nvPr/>
        </p:nvSpPr>
        <p:spPr>
          <a:xfrm>
            <a:off x="866775" y="-26670"/>
            <a:ext cx="5715000" cy="1066800"/>
          </a:xfrm>
          <a:prstGeom prst="rect">
            <a:avLst/>
          </a:prstGeom>
          <a:noFill/>
          <a:ln w="9525">
            <a:noFill/>
          </a:ln>
        </p:spPr>
        <p:txBody>
          <a:bodyPr anchor="b"/>
          <a:p>
            <a:r>
              <a:rPr lang="zh-CN" altLang="en-US" b="1" dirty="0">
                <a:solidFill>
                  <a:schemeClr val="tx2"/>
                </a:solidFill>
                <a:latin typeface="Tahoma" panose="020B0604030504040204" pitchFamily="34" charset="0"/>
                <a:ea typeface="宋体" panose="02010600030101010101" pitchFamily="2" charset="-122"/>
              </a:rPr>
              <a:t>逐次逼近型</a:t>
            </a:r>
            <a:r>
              <a:rPr lang="en-US" altLang="zh-CN" b="1" dirty="0">
                <a:solidFill>
                  <a:schemeClr val="tx2"/>
                </a:solidFill>
                <a:latin typeface="Tahoma" panose="020B0604030504040204" pitchFamily="34" charset="0"/>
                <a:ea typeface="宋体" panose="02010600030101010101" pitchFamily="2" charset="-122"/>
              </a:rPr>
              <a:t>ADC</a:t>
            </a:r>
            <a:r>
              <a:rPr lang="zh-CN" altLang="en-US" b="1" dirty="0">
                <a:solidFill>
                  <a:schemeClr val="tx2"/>
                </a:solidFill>
                <a:latin typeface="Tahoma" panose="020B0604030504040204" pitchFamily="34" charset="0"/>
                <a:ea typeface="宋体" panose="02010600030101010101" pitchFamily="2" charset="-122"/>
              </a:rPr>
              <a:t> </a:t>
            </a:r>
            <a:endParaRPr lang="zh-CN" altLang="en-US" b="1">
              <a:solidFill>
                <a:schemeClr val="tx2"/>
              </a:solidFill>
              <a:latin typeface="Tahoma" panose="020B0604030504040204" pitchFamily="34" charset="0"/>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25170" y="1308100"/>
            <a:ext cx="7694295" cy="4714240"/>
          </a:xfrm>
          <a:prstGeom prst="rect">
            <a:avLst/>
          </a:prstGeom>
        </p:spPr>
      </p:pic>
    </p:spTree>
  </p:cSld>
  <p:clrMapOvr>
    <a:masterClrMapping/>
  </p:clrMapOvr>
  <p:transition>
    <p:dissolv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矩形 98307"/>
          <p:cNvSpPr/>
          <p:nvPr/>
        </p:nvSpPr>
        <p:spPr>
          <a:xfrm>
            <a:off x="533400" y="631825"/>
            <a:ext cx="8238490" cy="3448685"/>
          </a:xfrm>
          <a:prstGeom prst="rect">
            <a:avLst/>
          </a:prstGeom>
          <a:noFill/>
          <a:ln w="9525">
            <a:noFill/>
          </a:ln>
        </p:spPr>
        <p:txBody>
          <a:bodyPr wrap="square" anchor="t">
            <a:spAutoFit/>
          </a:bodyPr>
          <a:p>
            <a:pPr algn="just">
              <a:lnSpc>
                <a:spcPct val="130000"/>
              </a:lnSpc>
            </a:pPr>
            <a:r>
              <a:rPr b="1" dirty="0">
                <a:latin typeface="Times New Roman" panose="02020603050405020304" pitchFamily="18" charset="0"/>
                <a:ea typeface="宋体" panose="02010600030101010101" pitchFamily="2" charset="-122"/>
              </a:rPr>
              <a:t>该电路包括控制电路、数码寄存器、DAC和电压比较器及时钟脉冲等部分组成。</a:t>
            </a:r>
            <a:endParaRPr b="1" dirty="0">
              <a:latin typeface="Times New Roman" panose="02020603050405020304" pitchFamily="18" charset="0"/>
              <a:ea typeface="宋体" panose="02010600030101010101" pitchFamily="2" charset="-122"/>
            </a:endParaRPr>
          </a:p>
          <a:p>
            <a:pPr algn="just">
              <a:lnSpc>
                <a:spcPct val="130000"/>
              </a:lnSpc>
            </a:pPr>
            <a:r>
              <a:rPr b="1" dirty="0">
                <a:solidFill>
                  <a:srgbClr val="FF0000"/>
                </a:solidFill>
                <a:latin typeface="Times New Roman" panose="02020603050405020304" pitchFamily="18" charset="0"/>
                <a:ea typeface="宋体" panose="02010600030101010101" pitchFamily="2" charset="-122"/>
              </a:rPr>
              <a:t>控制电路</a:t>
            </a:r>
            <a:r>
              <a:rPr b="1" dirty="0">
                <a:latin typeface="Times New Roman" panose="02020603050405020304" pitchFamily="18" charset="0"/>
                <a:ea typeface="宋体" panose="02010600030101010101" pitchFamily="2" charset="-122"/>
              </a:rPr>
              <a:t>由6个D触发器FF</a:t>
            </a:r>
            <a:r>
              <a:rPr b="1" baseline="-25000" dirty="0">
                <a:latin typeface="Times New Roman" panose="02020603050405020304" pitchFamily="18" charset="0"/>
                <a:ea typeface="宋体" panose="02010600030101010101" pitchFamily="2" charset="-122"/>
              </a:rPr>
              <a:t>1</a:t>
            </a:r>
            <a:r>
              <a:rPr b="1" dirty="0">
                <a:latin typeface="Times New Roman" panose="02020603050405020304" pitchFamily="18" charset="0"/>
                <a:ea typeface="宋体" panose="02010600030101010101" pitchFamily="2" charset="-122"/>
              </a:rPr>
              <a:t>~FF</a:t>
            </a:r>
            <a:r>
              <a:rPr b="1" baseline="-25000" dirty="0">
                <a:latin typeface="Times New Roman" panose="02020603050405020304" pitchFamily="18" charset="0"/>
                <a:ea typeface="宋体" panose="02010600030101010101" pitchFamily="2" charset="-122"/>
              </a:rPr>
              <a:t>6</a:t>
            </a:r>
            <a:r>
              <a:rPr b="1" dirty="0">
                <a:latin typeface="Times New Roman" panose="02020603050405020304" pitchFamily="18" charset="0"/>
                <a:ea typeface="宋体" panose="02010600030101010101" pitchFamily="2" charset="-122"/>
              </a:rPr>
              <a:t>和G</a:t>
            </a:r>
            <a:r>
              <a:rPr b="1" baseline="-25000" dirty="0">
                <a:latin typeface="Times New Roman" panose="02020603050405020304" pitchFamily="18" charset="0"/>
                <a:ea typeface="宋体" panose="02010600030101010101" pitchFamily="2" charset="-122"/>
              </a:rPr>
              <a:t>1</a:t>
            </a:r>
            <a:r>
              <a:rPr b="1" dirty="0">
                <a:latin typeface="Times New Roman" panose="02020603050405020304" pitchFamily="18" charset="0"/>
                <a:ea typeface="宋体" panose="02010600030101010101" pitchFamily="2" charset="-122"/>
              </a:rPr>
              <a:t>~G</a:t>
            </a:r>
            <a:r>
              <a:rPr b="1" baseline="-25000" dirty="0">
                <a:latin typeface="Times New Roman" panose="02020603050405020304" pitchFamily="18" charset="0"/>
                <a:ea typeface="宋体" panose="02010600030101010101" pitchFamily="2" charset="-122"/>
              </a:rPr>
              <a:t>4</a:t>
            </a:r>
            <a:r>
              <a:rPr b="1" dirty="0">
                <a:latin typeface="Times New Roman" panose="02020603050405020304" pitchFamily="18" charset="0"/>
                <a:ea typeface="宋体" panose="02010600030101010101" pitchFamily="2" charset="-122"/>
              </a:rPr>
              <a:t>门构成，其中6个D触发器组成环形移位寄存器；逐次逼近寄存器由4个RS钟控触发器FF</a:t>
            </a:r>
            <a:r>
              <a:rPr b="1" baseline="-25000" dirty="0">
                <a:latin typeface="Times New Roman" panose="02020603050405020304" pitchFamily="18" charset="0"/>
                <a:ea typeface="宋体" panose="02010600030101010101" pitchFamily="2" charset="-122"/>
              </a:rPr>
              <a:t>A</a:t>
            </a:r>
            <a:r>
              <a:rPr b="1" dirty="0">
                <a:latin typeface="Times New Roman" panose="02020603050405020304" pitchFamily="18" charset="0"/>
                <a:ea typeface="宋体" panose="02010600030101010101" pitchFamily="2" charset="-122"/>
              </a:rPr>
              <a:t>、FF</a:t>
            </a:r>
            <a:r>
              <a:rPr b="1" baseline="-25000" dirty="0">
                <a:latin typeface="Times New Roman" panose="02020603050405020304" pitchFamily="18" charset="0"/>
                <a:ea typeface="宋体" panose="02010600030101010101" pitchFamily="2" charset="-122"/>
              </a:rPr>
              <a:t>B</a:t>
            </a:r>
            <a:r>
              <a:rPr b="1" dirty="0">
                <a:latin typeface="Times New Roman" panose="02020603050405020304" pitchFamily="18" charset="0"/>
                <a:ea typeface="宋体" panose="02010600030101010101" pitchFamily="2" charset="-122"/>
              </a:rPr>
              <a:t>、FF</a:t>
            </a:r>
            <a:r>
              <a:rPr b="1" baseline="-25000" dirty="0">
                <a:latin typeface="Times New Roman" panose="02020603050405020304" pitchFamily="18" charset="0"/>
                <a:ea typeface="宋体" panose="02010600030101010101" pitchFamily="2" charset="-122"/>
              </a:rPr>
              <a:t>C</a:t>
            </a:r>
            <a:r>
              <a:rPr b="1" dirty="0">
                <a:latin typeface="Times New Roman" panose="02020603050405020304" pitchFamily="18" charset="0"/>
                <a:ea typeface="宋体" panose="02010600030101010101" pitchFamily="2" charset="-122"/>
              </a:rPr>
              <a:t>、FF</a:t>
            </a:r>
            <a:r>
              <a:rPr b="1" baseline="-25000" dirty="0">
                <a:latin typeface="Times New Roman" panose="02020603050405020304" pitchFamily="18" charset="0"/>
                <a:ea typeface="宋体" panose="02010600030101010101" pitchFamily="2" charset="-122"/>
              </a:rPr>
              <a:t>D</a:t>
            </a:r>
            <a:r>
              <a:rPr b="1" dirty="0">
                <a:latin typeface="Times New Roman" panose="02020603050405020304" pitchFamily="18" charset="0"/>
                <a:ea typeface="宋体" panose="02010600030101010101" pitchFamily="2" charset="-122"/>
              </a:rPr>
              <a:t>组成；4位DAC用来产生反馈比较电压</a:t>
            </a:r>
            <a:r>
              <a:rPr b="1" i="1" dirty="0">
                <a:latin typeface="Times New Roman" panose="02020603050405020304" pitchFamily="18" charset="0"/>
                <a:ea typeface="宋体" panose="02010600030101010101" pitchFamily="2" charset="-122"/>
              </a:rPr>
              <a:t>u</a:t>
            </a:r>
            <a:r>
              <a:rPr b="1" baseline="-25000" dirty="0">
                <a:latin typeface="Times New Roman" panose="02020603050405020304" pitchFamily="18" charset="0"/>
                <a:ea typeface="宋体" panose="02010600030101010101" pitchFamily="2" charset="-122"/>
              </a:rPr>
              <a:t>f</a:t>
            </a:r>
            <a:r>
              <a:rPr b="1" dirty="0">
                <a:latin typeface="Times New Roman" panose="02020603050405020304" pitchFamily="18" charset="0"/>
                <a:ea typeface="宋体" panose="02010600030101010101" pitchFamily="2" charset="-122"/>
              </a:rPr>
              <a:t>；A为电压比较器；G</a:t>
            </a:r>
            <a:r>
              <a:rPr b="1" baseline="-25000" dirty="0">
                <a:latin typeface="Times New Roman" panose="02020603050405020304" pitchFamily="18" charset="0"/>
                <a:ea typeface="宋体" panose="02010600030101010101" pitchFamily="2" charset="-122"/>
              </a:rPr>
              <a:t>5</a:t>
            </a:r>
            <a:r>
              <a:rPr b="1" dirty="0">
                <a:latin typeface="Times New Roman" panose="02020603050405020304" pitchFamily="18" charset="0"/>
                <a:ea typeface="宋体" panose="02010600030101010101" pitchFamily="2" charset="-122"/>
              </a:rPr>
              <a:t>~G</a:t>
            </a:r>
            <a:r>
              <a:rPr b="1" baseline="-25000" dirty="0">
                <a:latin typeface="Times New Roman" panose="02020603050405020304" pitchFamily="18" charset="0"/>
                <a:ea typeface="宋体" panose="02010600030101010101" pitchFamily="2" charset="-122"/>
              </a:rPr>
              <a:t>8</a:t>
            </a:r>
            <a:r>
              <a:rPr b="1" dirty="0">
                <a:latin typeface="Times New Roman" panose="02020603050405020304" pitchFamily="18" charset="0"/>
                <a:ea typeface="宋体" panose="02010600030101010101" pitchFamily="2" charset="-122"/>
              </a:rPr>
              <a:t>门输出4位数字量</a:t>
            </a:r>
            <a:r>
              <a:rPr b="1" i="1" dirty="0">
                <a:latin typeface="Times New Roman" panose="02020603050405020304" pitchFamily="18" charset="0"/>
                <a:ea typeface="宋体" panose="02010600030101010101" pitchFamily="2" charset="-122"/>
              </a:rPr>
              <a:t>d</a:t>
            </a:r>
            <a:r>
              <a:rPr b="1" baseline="-25000" dirty="0">
                <a:latin typeface="Times New Roman" panose="02020603050405020304" pitchFamily="18" charset="0"/>
                <a:ea typeface="宋体" panose="02010600030101010101" pitchFamily="2" charset="-122"/>
              </a:rPr>
              <a:t>3</a:t>
            </a:r>
            <a:r>
              <a:rPr b="1" i="1" dirty="0">
                <a:latin typeface="Times New Roman" panose="02020603050405020304" pitchFamily="18" charset="0"/>
                <a:ea typeface="宋体" panose="02010600030101010101" pitchFamily="2" charset="-122"/>
              </a:rPr>
              <a:t>d</a:t>
            </a:r>
            <a:r>
              <a:rPr b="1" baseline="-25000" dirty="0">
                <a:latin typeface="Times New Roman" panose="02020603050405020304" pitchFamily="18" charset="0"/>
                <a:ea typeface="宋体" panose="02010600030101010101" pitchFamily="2" charset="-122"/>
              </a:rPr>
              <a:t>2</a:t>
            </a:r>
            <a:r>
              <a:rPr b="1" i="1" dirty="0">
                <a:latin typeface="Times New Roman" panose="02020603050405020304" pitchFamily="18" charset="0"/>
                <a:ea typeface="宋体" panose="02010600030101010101" pitchFamily="2" charset="-122"/>
              </a:rPr>
              <a:t>d</a:t>
            </a:r>
            <a:r>
              <a:rPr b="1" baseline="-25000" dirty="0">
                <a:latin typeface="Times New Roman" panose="02020603050405020304" pitchFamily="18" charset="0"/>
                <a:ea typeface="宋体" panose="02010600030101010101" pitchFamily="2" charset="-122"/>
              </a:rPr>
              <a:t>1</a:t>
            </a:r>
            <a:r>
              <a:rPr b="1" i="1" dirty="0">
                <a:latin typeface="Times New Roman" panose="02020603050405020304" pitchFamily="18" charset="0"/>
                <a:ea typeface="宋体" panose="02010600030101010101" pitchFamily="2" charset="-122"/>
              </a:rPr>
              <a:t>d</a:t>
            </a:r>
            <a:r>
              <a:rPr b="1" baseline="-25000" dirty="0">
                <a:latin typeface="Times New Roman" panose="02020603050405020304" pitchFamily="18" charset="0"/>
                <a:ea typeface="宋体" panose="02010600030101010101" pitchFamily="2" charset="-122"/>
              </a:rPr>
              <a:t>0</a:t>
            </a:r>
            <a:r>
              <a:rPr b="1" dirty="0">
                <a:latin typeface="Times New Roman" panose="02020603050405020304" pitchFamily="18" charset="0"/>
                <a:ea typeface="宋体" panose="02010600030101010101" pitchFamily="2" charset="-122"/>
              </a:rPr>
              <a:t>。</a:t>
            </a:r>
            <a:endParaRPr b="1" dirty="0">
              <a:latin typeface="Times New Roman" panose="02020603050405020304" pitchFamily="18" charset="0"/>
              <a:ea typeface="宋体" panose="02010600030101010101" pitchFamily="2" charset="-122"/>
            </a:endParaRPr>
          </a:p>
        </p:txBody>
      </p:sp>
      <p:sp>
        <p:nvSpPr>
          <p:cNvPr id="26626" name="矩形 61445"/>
          <p:cNvSpPr/>
          <p:nvPr/>
        </p:nvSpPr>
        <p:spPr>
          <a:xfrm>
            <a:off x="533400" y="4080510"/>
            <a:ext cx="8351520" cy="1529715"/>
          </a:xfrm>
          <a:prstGeom prst="rect">
            <a:avLst/>
          </a:prstGeom>
          <a:noFill/>
          <a:ln w="9525">
            <a:noFill/>
          </a:ln>
        </p:spPr>
        <p:txBody>
          <a:bodyPr wrap="square" anchor="t">
            <a:spAutoFit/>
          </a:bodyPr>
          <a:p>
            <a:pPr>
              <a:lnSpc>
                <a:spcPct val="130000"/>
              </a:lnSpc>
            </a:pPr>
            <a:r>
              <a:rPr b="1">
                <a:solidFill>
                  <a:srgbClr val="FF0000"/>
                </a:solidFill>
                <a:latin typeface="Times New Roman" panose="02020603050405020304" pitchFamily="18" charset="0"/>
                <a:ea typeface="宋体" panose="02010600030101010101" pitchFamily="2" charset="-122"/>
              </a:rPr>
              <a:t>转换开始</a:t>
            </a:r>
            <a:r>
              <a:rPr b="1">
                <a:latin typeface="Times New Roman" panose="02020603050405020304" pitchFamily="18" charset="0"/>
                <a:ea typeface="宋体" panose="02010600030101010101" pitchFamily="2" charset="-122"/>
              </a:rPr>
              <a:t>先将寄存器FF</a:t>
            </a:r>
            <a:r>
              <a:rPr b="1" baseline="-25000">
                <a:latin typeface="Times New Roman" panose="02020603050405020304" pitchFamily="18" charset="0"/>
                <a:ea typeface="宋体" panose="02010600030101010101" pitchFamily="2" charset="-122"/>
              </a:rPr>
              <a:t>A</a:t>
            </a:r>
            <a:r>
              <a:rPr b="1">
                <a:latin typeface="Times New Roman" panose="02020603050405020304" pitchFamily="18" charset="0"/>
                <a:ea typeface="宋体" panose="02010600030101010101" pitchFamily="2" charset="-122"/>
              </a:rPr>
              <a:t>、FF</a:t>
            </a:r>
            <a:r>
              <a:rPr b="1" baseline="-25000">
                <a:latin typeface="Times New Roman" panose="02020603050405020304" pitchFamily="18" charset="0"/>
                <a:ea typeface="宋体" panose="02010600030101010101" pitchFamily="2" charset="-122"/>
              </a:rPr>
              <a:t>B</a:t>
            </a:r>
            <a:r>
              <a:rPr b="1">
                <a:latin typeface="Times New Roman" panose="02020603050405020304" pitchFamily="18" charset="0"/>
                <a:ea typeface="宋体" panose="02010600030101010101" pitchFamily="2" charset="-122"/>
              </a:rPr>
              <a:t>、FF</a:t>
            </a:r>
            <a:r>
              <a:rPr b="1" baseline="-25000">
                <a:latin typeface="Times New Roman" panose="02020603050405020304" pitchFamily="18" charset="0"/>
                <a:ea typeface="宋体" panose="02010600030101010101" pitchFamily="2" charset="-122"/>
              </a:rPr>
              <a:t>C</a:t>
            </a:r>
            <a:r>
              <a:rPr b="1">
                <a:latin typeface="Times New Roman" panose="02020603050405020304" pitchFamily="18" charset="0"/>
                <a:ea typeface="宋体" panose="02010600030101010101" pitchFamily="2" charset="-122"/>
              </a:rPr>
              <a:t>、FF</a:t>
            </a:r>
            <a:r>
              <a:rPr b="1" baseline="-25000">
                <a:latin typeface="Times New Roman" panose="02020603050405020304" pitchFamily="18" charset="0"/>
                <a:ea typeface="宋体" panose="02010600030101010101" pitchFamily="2" charset="-122"/>
              </a:rPr>
              <a:t>D</a:t>
            </a:r>
            <a:r>
              <a:rPr b="1">
                <a:latin typeface="Times New Roman" panose="02020603050405020304" pitchFamily="18" charset="0"/>
                <a:ea typeface="宋体" panose="02010600030101010101" pitchFamily="2" charset="-122"/>
              </a:rPr>
              <a:t>清零，同时将FF</a:t>
            </a:r>
            <a:r>
              <a:rPr b="1" baseline="-25000">
                <a:latin typeface="Times New Roman" panose="02020603050405020304" pitchFamily="18" charset="0"/>
                <a:ea typeface="宋体" panose="02010600030101010101" pitchFamily="2" charset="-122"/>
              </a:rPr>
              <a:t>1</a:t>
            </a:r>
            <a:r>
              <a:rPr b="1">
                <a:latin typeface="Times New Roman" panose="02020603050405020304" pitchFamily="18" charset="0"/>
                <a:ea typeface="宋体" panose="02010600030101010101" pitchFamily="2" charset="-122"/>
              </a:rPr>
              <a:t>~FF</a:t>
            </a:r>
            <a:r>
              <a:rPr b="1" baseline="-25000">
                <a:latin typeface="Times New Roman" panose="02020603050405020304" pitchFamily="18" charset="0"/>
                <a:ea typeface="宋体" panose="02010600030101010101" pitchFamily="2" charset="-122"/>
              </a:rPr>
              <a:t>6</a:t>
            </a:r>
            <a:r>
              <a:rPr b="1">
                <a:latin typeface="Times New Roman" panose="02020603050405020304" pitchFamily="18" charset="0"/>
                <a:ea typeface="宋体" panose="02010600030101010101" pitchFamily="2" charset="-122"/>
              </a:rPr>
              <a:t>组成的环形移位寄存器置成Q</a:t>
            </a:r>
            <a:r>
              <a:rPr b="1" baseline="-25000">
                <a:latin typeface="Times New Roman" panose="02020603050405020304" pitchFamily="18" charset="0"/>
                <a:ea typeface="宋体" panose="02010600030101010101" pitchFamily="2" charset="-122"/>
              </a:rPr>
              <a:t>1</a:t>
            </a:r>
            <a:r>
              <a:rPr b="1">
                <a:latin typeface="Times New Roman" panose="02020603050405020304" pitchFamily="18" charset="0"/>
                <a:ea typeface="宋体" panose="02010600030101010101" pitchFamily="2" charset="-122"/>
              </a:rPr>
              <a:t>Q</a:t>
            </a:r>
            <a:r>
              <a:rPr b="1" baseline="-25000">
                <a:latin typeface="Times New Roman" panose="02020603050405020304" pitchFamily="18" charset="0"/>
                <a:ea typeface="宋体" panose="02010600030101010101" pitchFamily="2" charset="-122"/>
              </a:rPr>
              <a:t>2</a:t>
            </a:r>
            <a:r>
              <a:rPr b="1">
                <a:latin typeface="Times New Roman" panose="02020603050405020304" pitchFamily="18" charset="0"/>
                <a:ea typeface="宋体" panose="02010600030101010101" pitchFamily="2" charset="-122"/>
              </a:rPr>
              <a:t>Q</a:t>
            </a:r>
            <a:r>
              <a:rPr b="1" baseline="-25000">
                <a:latin typeface="Times New Roman" panose="02020603050405020304" pitchFamily="18" charset="0"/>
                <a:ea typeface="宋体" panose="02010600030101010101" pitchFamily="2" charset="-122"/>
              </a:rPr>
              <a:t>3</a:t>
            </a:r>
            <a:r>
              <a:rPr b="1">
                <a:latin typeface="Times New Roman" panose="02020603050405020304" pitchFamily="18" charset="0"/>
                <a:ea typeface="宋体" panose="02010600030101010101" pitchFamily="2" charset="-122"/>
              </a:rPr>
              <a:t>Q</a:t>
            </a:r>
            <a:r>
              <a:rPr b="1" baseline="-25000">
                <a:latin typeface="Times New Roman" panose="02020603050405020304" pitchFamily="18" charset="0"/>
                <a:ea typeface="宋体" panose="02010600030101010101" pitchFamily="2" charset="-122"/>
              </a:rPr>
              <a:t>4</a:t>
            </a:r>
            <a:r>
              <a:rPr b="1">
                <a:latin typeface="Times New Roman" panose="02020603050405020304" pitchFamily="18" charset="0"/>
                <a:ea typeface="宋体" panose="02010600030101010101" pitchFamily="2" charset="-122"/>
              </a:rPr>
              <a:t>Q</a:t>
            </a:r>
            <a:r>
              <a:rPr b="1" baseline="-25000">
                <a:latin typeface="Times New Roman" panose="02020603050405020304" pitchFamily="18" charset="0"/>
                <a:ea typeface="宋体" panose="02010600030101010101" pitchFamily="2" charset="-122"/>
              </a:rPr>
              <a:t>5</a:t>
            </a:r>
            <a:r>
              <a:rPr b="1">
                <a:latin typeface="Times New Roman" panose="02020603050405020304" pitchFamily="18" charset="0"/>
                <a:ea typeface="宋体" panose="02010600030101010101" pitchFamily="2" charset="-122"/>
              </a:rPr>
              <a:t>Q</a:t>
            </a:r>
            <a:r>
              <a:rPr b="1" baseline="-25000">
                <a:latin typeface="Times New Roman" panose="02020603050405020304" pitchFamily="18" charset="0"/>
                <a:ea typeface="宋体" panose="02010600030101010101" pitchFamily="2" charset="-122"/>
              </a:rPr>
              <a:t>6</a:t>
            </a:r>
            <a:r>
              <a:rPr b="1">
                <a:latin typeface="Times New Roman" panose="02020603050405020304" pitchFamily="18" charset="0"/>
                <a:ea typeface="宋体" panose="02010600030101010101" pitchFamily="2" charset="-122"/>
              </a:rPr>
              <a:t>=100000状态。</a:t>
            </a:r>
            <a:r>
              <a:rPr lang="zh-CN" altLang="en-US" b="1">
                <a:latin typeface="Times New Roman" panose="02020603050405020304" pitchFamily="18" charset="0"/>
                <a:ea typeface="宋体" panose="02010600030101010101" pitchFamily="2" charset="-122"/>
              </a:rPr>
              <a:t> </a:t>
            </a:r>
            <a:endParaRPr lang="zh-CN" altLang="en-US" b="1">
              <a:latin typeface="Times New Roman" panose="02020603050405020304" pitchFamily="18" charset="0"/>
              <a:ea typeface="宋体" panose="02010600030101010101" pitchFamily="2" charset="-122"/>
            </a:endParaRPr>
          </a:p>
        </p:txBody>
      </p:sp>
    </p:spTree>
  </p:cSld>
  <p:clrMapOvr>
    <a:masterClrMapping/>
  </p:clrMapOvr>
  <p:transition>
    <p:dissolv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61445"/>
          <p:cNvSpPr/>
          <p:nvPr/>
        </p:nvSpPr>
        <p:spPr>
          <a:xfrm>
            <a:off x="279400" y="570230"/>
            <a:ext cx="8608695" cy="2489200"/>
          </a:xfrm>
          <a:prstGeom prst="rect">
            <a:avLst/>
          </a:prstGeom>
          <a:noFill/>
          <a:ln w="9525">
            <a:noFill/>
          </a:ln>
        </p:spPr>
        <p:txBody>
          <a:bodyPr wrap="square" anchor="t">
            <a:spAutoFit/>
          </a:bodyPr>
          <a:p>
            <a:pPr>
              <a:lnSpc>
                <a:spcPct val="130000"/>
              </a:lnSpc>
            </a:pPr>
            <a:r>
              <a:rPr b="1">
                <a:solidFill>
                  <a:srgbClr val="FF0000"/>
                </a:solidFill>
                <a:latin typeface="Times New Roman" panose="02020603050405020304" pitchFamily="18" charset="0"/>
                <a:ea typeface="宋体" panose="02010600030101010101" pitchFamily="2" charset="-122"/>
              </a:rPr>
              <a:t>第1个</a:t>
            </a:r>
            <a:r>
              <a:rPr b="1" i="1">
                <a:solidFill>
                  <a:srgbClr val="FF0000"/>
                </a:solidFill>
                <a:latin typeface="Times New Roman" panose="02020603050405020304" pitchFamily="18" charset="0"/>
                <a:ea typeface="宋体" panose="02010600030101010101" pitchFamily="2" charset="-122"/>
              </a:rPr>
              <a:t>CP</a:t>
            </a:r>
            <a:r>
              <a:rPr b="1">
                <a:solidFill>
                  <a:srgbClr val="FF0000"/>
                </a:solidFill>
                <a:latin typeface="Times New Roman" panose="02020603050405020304" pitchFamily="18" charset="0"/>
                <a:ea typeface="宋体" panose="02010600030101010101" pitchFamily="2" charset="-122"/>
              </a:rPr>
              <a:t>脉冲到达</a:t>
            </a:r>
            <a:r>
              <a:rPr b="1">
                <a:latin typeface="Times New Roman" panose="02020603050405020304" pitchFamily="18" charset="0"/>
                <a:ea typeface="宋体" panose="02010600030101010101" pitchFamily="2" charset="-122"/>
              </a:rPr>
              <a:t>后寄存器被置成</a:t>
            </a:r>
            <a:r>
              <a:rPr b="1" i="1">
                <a:latin typeface="Times New Roman" panose="02020603050405020304" pitchFamily="18" charset="0"/>
                <a:ea typeface="宋体" panose="02010600030101010101" pitchFamily="2" charset="-122"/>
              </a:rPr>
              <a:t>Q</a:t>
            </a:r>
            <a:r>
              <a:rPr b="1" baseline="-25000">
                <a:latin typeface="Times New Roman" panose="02020603050405020304" pitchFamily="18" charset="0"/>
                <a:ea typeface="宋体" panose="02010600030101010101" pitchFamily="2" charset="-122"/>
              </a:rPr>
              <a:t>A</a:t>
            </a:r>
            <a:r>
              <a:rPr b="1" i="1">
                <a:latin typeface="Times New Roman" panose="02020603050405020304" pitchFamily="18" charset="0"/>
                <a:ea typeface="宋体" panose="02010600030101010101" pitchFamily="2" charset="-122"/>
              </a:rPr>
              <a:t>Q</a:t>
            </a:r>
            <a:r>
              <a:rPr b="1" baseline="-25000">
                <a:latin typeface="Times New Roman" panose="02020603050405020304" pitchFamily="18" charset="0"/>
                <a:ea typeface="宋体" panose="02010600030101010101" pitchFamily="2" charset="-122"/>
              </a:rPr>
              <a:t>B</a:t>
            </a:r>
            <a:r>
              <a:rPr b="1" i="1">
                <a:latin typeface="Times New Roman" panose="02020603050405020304" pitchFamily="18" charset="0"/>
                <a:ea typeface="宋体" panose="02010600030101010101" pitchFamily="2" charset="-122"/>
              </a:rPr>
              <a:t>Q</a:t>
            </a:r>
            <a:r>
              <a:rPr b="1" baseline="-25000">
                <a:latin typeface="Times New Roman" panose="02020603050405020304" pitchFamily="18" charset="0"/>
                <a:ea typeface="宋体" panose="02010600030101010101" pitchFamily="2" charset="-122"/>
              </a:rPr>
              <a:t>C</a:t>
            </a:r>
            <a:r>
              <a:rPr b="1" i="1">
                <a:latin typeface="Times New Roman" panose="02020603050405020304" pitchFamily="18" charset="0"/>
                <a:ea typeface="宋体" panose="02010600030101010101" pitchFamily="2" charset="-122"/>
              </a:rPr>
              <a:t>Q</a:t>
            </a:r>
            <a:r>
              <a:rPr b="1" baseline="-25000">
                <a:latin typeface="Times New Roman" panose="02020603050405020304" pitchFamily="18" charset="0"/>
                <a:ea typeface="宋体" panose="02010600030101010101" pitchFamily="2" charset="-122"/>
              </a:rPr>
              <a:t>D</a:t>
            </a:r>
            <a:r>
              <a:rPr b="1">
                <a:latin typeface="Times New Roman" panose="02020603050405020304" pitchFamily="18" charset="0"/>
                <a:ea typeface="宋体" panose="02010600030101010101" pitchFamily="2" charset="-122"/>
              </a:rPr>
              <a:t>=1000。与此同时，环形移位寄存器右移一位，即</a:t>
            </a:r>
            <a:r>
              <a:rPr b="1" i="1">
                <a:latin typeface="Times New Roman" panose="02020603050405020304" pitchFamily="18" charset="0"/>
                <a:ea typeface="宋体" panose="02010600030101010101" pitchFamily="2" charset="-122"/>
              </a:rPr>
              <a:t>Q</a:t>
            </a:r>
            <a:r>
              <a:rPr b="1" baseline="-25000">
                <a:latin typeface="Times New Roman" panose="02020603050405020304" pitchFamily="18" charset="0"/>
                <a:ea typeface="宋体" panose="02010600030101010101" pitchFamily="2" charset="-122"/>
              </a:rPr>
              <a:t>1</a:t>
            </a:r>
            <a:r>
              <a:rPr b="1" i="1">
                <a:latin typeface="Times New Roman" panose="02020603050405020304" pitchFamily="18" charset="0"/>
                <a:ea typeface="宋体" panose="02010600030101010101" pitchFamily="2" charset="-122"/>
              </a:rPr>
              <a:t>Q</a:t>
            </a:r>
            <a:r>
              <a:rPr b="1" baseline="-25000">
                <a:latin typeface="Times New Roman" panose="02020603050405020304" pitchFamily="18" charset="0"/>
                <a:ea typeface="宋体" panose="02010600030101010101" pitchFamily="2" charset="-122"/>
              </a:rPr>
              <a:t>2</a:t>
            </a:r>
            <a:r>
              <a:rPr b="1" i="1">
                <a:latin typeface="Times New Roman" panose="02020603050405020304" pitchFamily="18" charset="0"/>
                <a:ea typeface="宋体" panose="02010600030101010101" pitchFamily="2" charset="-122"/>
              </a:rPr>
              <a:t>Q</a:t>
            </a:r>
            <a:r>
              <a:rPr b="1" baseline="-25000">
                <a:latin typeface="Times New Roman" panose="02020603050405020304" pitchFamily="18" charset="0"/>
                <a:ea typeface="宋体" panose="02010600030101010101" pitchFamily="2" charset="-122"/>
              </a:rPr>
              <a:t>3</a:t>
            </a:r>
            <a:r>
              <a:rPr b="1" i="1">
                <a:latin typeface="Times New Roman" panose="02020603050405020304" pitchFamily="18" charset="0"/>
                <a:ea typeface="宋体" panose="02010600030101010101" pitchFamily="2" charset="-122"/>
              </a:rPr>
              <a:t>Q</a:t>
            </a:r>
            <a:r>
              <a:rPr b="1" baseline="-25000">
                <a:latin typeface="Times New Roman" panose="02020603050405020304" pitchFamily="18" charset="0"/>
                <a:ea typeface="宋体" panose="02010600030101010101" pitchFamily="2" charset="-122"/>
              </a:rPr>
              <a:t>4</a:t>
            </a:r>
            <a:r>
              <a:rPr b="1" i="1">
                <a:latin typeface="Times New Roman" panose="02020603050405020304" pitchFamily="18" charset="0"/>
                <a:ea typeface="宋体" panose="02010600030101010101" pitchFamily="2" charset="-122"/>
              </a:rPr>
              <a:t>Q</a:t>
            </a:r>
            <a:r>
              <a:rPr b="1" baseline="-25000">
                <a:latin typeface="Times New Roman" panose="02020603050405020304" pitchFamily="18" charset="0"/>
                <a:ea typeface="宋体" panose="02010600030101010101" pitchFamily="2" charset="-122"/>
              </a:rPr>
              <a:t>5</a:t>
            </a:r>
            <a:r>
              <a:rPr b="1" i="1">
                <a:latin typeface="Times New Roman" panose="02020603050405020304" pitchFamily="18" charset="0"/>
                <a:ea typeface="宋体" panose="02010600030101010101" pitchFamily="2" charset="-122"/>
              </a:rPr>
              <a:t>Q</a:t>
            </a:r>
            <a:r>
              <a:rPr b="1" baseline="-25000">
                <a:latin typeface="Times New Roman" panose="02020603050405020304" pitchFamily="18" charset="0"/>
                <a:ea typeface="宋体" panose="02010600030101010101" pitchFamily="2" charset="-122"/>
              </a:rPr>
              <a:t>6</a:t>
            </a:r>
            <a:r>
              <a:rPr b="1">
                <a:latin typeface="Times New Roman" panose="02020603050405020304" pitchFamily="18" charset="0"/>
                <a:ea typeface="宋体" panose="02010600030101010101" pitchFamily="2" charset="-122"/>
              </a:rPr>
              <a:t>=010000状态。寄存器</a:t>
            </a:r>
            <a:r>
              <a:rPr b="1" i="1">
                <a:latin typeface="Times New Roman" panose="02020603050405020304" pitchFamily="18" charset="0"/>
                <a:ea typeface="宋体" panose="02010600030101010101" pitchFamily="2" charset="-122"/>
              </a:rPr>
              <a:t>Q</a:t>
            </a:r>
            <a:r>
              <a:rPr b="1" baseline="-25000">
                <a:latin typeface="Times New Roman" panose="02020603050405020304" pitchFamily="18" charset="0"/>
                <a:ea typeface="宋体" panose="02010600030101010101" pitchFamily="2" charset="-122"/>
              </a:rPr>
              <a:t>A</a:t>
            </a:r>
            <a:r>
              <a:rPr b="1" i="1">
                <a:latin typeface="Times New Roman" panose="02020603050405020304" pitchFamily="18" charset="0"/>
                <a:ea typeface="宋体" panose="02010600030101010101" pitchFamily="2" charset="-122"/>
              </a:rPr>
              <a:t>Q</a:t>
            </a:r>
            <a:r>
              <a:rPr b="1" baseline="-25000">
                <a:latin typeface="Times New Roman" panose="02020603050405020304" pitchFamily="18" charset="0"/>
                <a:ea typeface="宋体" panose="02010600030101010101" pitchFamily="2" charset="-122"/>
              </a:rPr>
              <a:t>B</a:t>
            </a:r>
            <a:r>
              <a:rPr b="1" i="1">
                <a:latin typeface="Times New Roman" panose="02020603050405020304" pitchFamily="18" charset="0"/>
                <a:ea typeface="宋体" panose="02010600030101010101" pitchFamily="2" charset="-122"/>
              </a:rPr>
              <a:t>Q</a:t>
            </a:r>
            <a:r>
              <a:rPr b="1" baseline="-25000">
                <a:latin typeface="Times New Roman" panose="02020603050405020304" pitchFamily="18" charset="0"/>
                <a:ea typeface="宋体" panose="02010600030101010101" pitchFamily="2" charset="-122"/>
              </a:rPr>
              <a:t>C</a:t>
            </a:r>
            <a:r>
              <a:rPr b="1" i="1">
                <a:latin typeface="Times New Roman" panose="02020603050405020304" pitchFamily="18" charset="0"/>
                <a:ea typeface="宋体" panose="02010600030101010101" pitchFamily="2" charset="-122"/>
              </a:rPr>
              <a:t>Q</a:t>
            </a:r>
            <a:r>
              <a:rPr b="1" baseline="-25000">
                <a:latin typeface="Times New Roman" panose="02020603050405020304" pitchFamily="18" charset="0"/>
                <a:ea typeface="宋体" panose="02010600030101010101" pitchFamily="2" charset="-122"/>
              </a:rPr>
              <a:t>D</a:t>
            </a:r>
            <a:r>
              <a:rPr b="1">
                <a:latin typeface="Times New Roman" panose="02020603050405020304" pitchFamily="18" charset="0"/>
                <a:ea typeface="宋体" panose="02010600030101010101" pitchFamily="2" charset="-122"/>
              </a:rPr>
              <a:t>的输出1000经DAC转换为相应的模拟比较电压</a:t>
            </a:r>
            <a:r>
              <a:rPr b="1" i="1">
                <a:latin typeface="Times New Roman" panose="02020603050405020304" pitchFamily="18" charset="0"/>
                <a:ea typeface="宋体" panose="02010600030101010101" pitchFamily="2" charset="-122"/>
              </a:rPr>
              <a:t>u</a:t>
            </a:r>
            <a:r>
              <a:rPr b="1" baseline="-25000">
                <a:latin typeface="Times New Roman" panose="02020603050405020304" pitchFamily="18" charset="0"/>
                <a:ea typeface="宋体" panose="02010600030101010101" pitchFamily="2" charset="-122"/>
              </a:rPr>
              <a:t>f</a:t>
            </a:r>
            <a:r>
              <a:rPr b="1">
                <a:latin typeface="Times New Roman" panose="02020603050405020304" pitchFamily="18" charset="0"/>
                <a:ea typeface="宋体" panose="02010600030101010101" pitchFamily="2" charset="-122"/>
              </a:rPr>
              <a:t>=      </a:t>
            </a:r>
            <a:r>
              <a:rPr b="1" i="1">
                <a:latin typeface="Times New Roman" panose="02020603050405020304" pitchFamily="18" charset="0"/>
                <a:ea typeface="宋体" panose="02010600030101010101" pitchFamily="2" charset="-122"/>
              </a:rPr>
              <a:t>u</a:t>
            </a:r>
            <a:r>
              <a:rPr b="1" baseline="-25000">
                <a:latin typeface="Times New Roman" panose="02020603050405020304" pitchFamily="18" charset="0"/>
                <a:ea typeface="宋体" panose="02010600030101010101" pitchFamily="2" charset="-122"/>
              </a:rPr>
              <a:t>m</a:t>
            </a:r>
            <a:r>
              <a:rPr b="1">
                <a:latin typeface="Times New Roman" panose="02020603050405020304" pitchFamily="18" charset="0"/>
                <a:ea typeface="宋体" panose="02010600030101010101" pitchFamily="2" charset="-122"/>
              </a:rPr>
              <a:t>=50mV。</a:t>
            </a:r>
            <a:r>
              <a:rPr b="1" i="1">
                <a:latin typeface="Times New Roman" panose="02020603050405020304" pitchFamily="18" charset="0"/>
                <a:ea typeface="宋体" panose="02010600030101010101" pitchFamily="2" charset="-122"/>
              </a:rPr>
              <a:t>u</a:t>
            </a:r>
            <a:r>
              <a:rPr b="1" baseline="-25000">
                <a:latin typeface="Times New Roman" panose="02020603050405020304" pitchFamily="18" charset="0"/>
                <a:ea typeface="宋体" panose="02010600030101010101" pitchFamily="2" charset="-122"/>
              </a:rPr>
              <a:t>f</a:t>
            </a:r>
            <a:r>
              <a:rPr b="1">
                <a:latin typeface="Times New Roman" panose="02020603050405020304" pitchFamily="18" charset="0"/>
                <a:ea typeface="宋体" panose="02010600030101010101" pitchFamily="2" charset="-122"/>
              </a:rPr>
              <a:t>与</a:t>
            </a:r>
            <a:r>
              <a:rPr b="1" i="1">
                <a:latin typeface="Times New Roman" panose="02020603050405020304" pitchFamily="18" charset="0"/>
                <a:ea typeface="宋体" panose="02010600030101010101" pitchFamily="2" charset="-122"/>
              </a:rPr>
              <a:t>u</a:t>
            </a:r>
            <a:r>
              <a:rPr b="1" baseline="-25000">
                <a:latin typeface="Times New Roman" panose="02020603050405020304" pitchFamily="18" charset="0"/>
                <a:ea typeface="宋体" panose="02010600030101010101" pitchFamily="2" charset="-122"/>
              </a:rPr>
              <a:t>i</a:t>
            </a:r>
            <a:r>
              <a:rPr b="1">
                <a:latin typeface="Times New Roman" panose="02020603050405020304" pitchFamily="18" charset="0"/>
                <a:ea typeface="宋体" panose="02010600030101010101" pitchFamily="2" charset="-122"/>
              </a:rPr>
              <a:t>在比较器中比较，由于</a:t>
            </a:r>
            <a:r>
              <a:rPr b="1" i="1">
                <a:latin typeface="Times New Roman" panose="02020603050405020304" pitchFamily="18" charset="0"/>
                <a:ea typeface="宋体" panose="02010600030101010101" pitchFamily="2" charset="-122"/>
              </a:rPr>
              <a:t>u</a:t>
            </a:r>
            <a:r>
              <a:rPr b="1" baseline="-25000">
                <a:latin typeface="Times New Roman" panose="02020603050405020304" pitchFamily="18" charset="0"/>
                <a:ea typeface="宋体" panose="02010600030101010101" pitchFamily="2" charset="-122"/>
              </a:rPr>
              <a:t>i</a:t>
            </a:r>
            <a:r>
              <a:rPr b="1">
                <a:latin typeface="Times New Roman" panose="02020603050405020304" pitchFamily="18" charset="0"/>
                <a:ea typeface="宋体" panose="02010600030101010101" pitchFamily="2" charset="-122"/>
              </a:rPr>
              <a:t>=65mV，即</a:t>
            </a:r>
            <a:r>
              <a:rPr b="1" i="1">
                <a:latin typeface="Times New Roman" panose="02020603050405020304" pitchFamily="18" charset="0"/>
                <a:ea typeface="宋体" panose="02010600030101010101" pitchFamily="2" charset="-122"/>
              </a:rPr>
              <a:t>u</a:t>
            </a:r>
            <a:r>
              <a:rPr b="1" baseline="-25000">
                <a:latin typeface="Times New Roman" panose="02020603050405020304" pitchFamily="18" charset="0"/>
                <a:ea typeface="宋体" panose="02010600030101010101" pitchFamily="2" charset="-122"/>
              </a:rPr>
              <a:t>i</a:t>
            </a:r>
            <a:r>
              <a:rPr b="1">
                <a:latin typeface="Times New Roman" panose="02020603050405020304" pitchFamily="18" charset="0"/>
                <a:ea typeface="宋体" panose="02010600030101010101" pitchFamily="2" charset="-122"/>
              </a:rPr>
              <a:t>＞</a:t>
            </a:r>
            <a:r>
              <a:rPr b="1" i="1">
                <a:latin typeface="Times New Roman" panose="02020603050405020304" pitchFamily="18" charset="0"/>
                <a:ea typeface="宋体" panose="02010600030101010101" pitchFamily="2" charset="-122"/>
              </a:rPr>
              <a:t>u</a:t>
            </a:r>
            <a:r>
              <a:rPr b="1" baseline="-25000">
                <a:latin typeface="Times New Roman" panose="02020603050405020304" pitchFamily="18" charset="0"/>
                <a:ea typeface="宋体" panose="02010600030101010101" pitchFamily="2" charset="-122"/>
              </a:rPr>
              <a:t>f</a:t>
            </a:r>
            <a:r>
              <a:rPr b="1">
                <a:latin typeface="Times New Roman" panose="02020603050405020304" pitchFamily="18" charset="0"/>
                <a:ea typeface="宋体" panose="02010600030101010101" pitchFamily="2" charset="-122"/>
              </a:rPr>
              <a:t>，所以</a:t>
            </a:r>
            <a:r>
              <a:rPr b="1" i="1">
                <a:latin typeface="Times New Roman" panose="02020603050405020304" pitchFamily="18" charset="0"/>
                <a:ea typeface="宋体" panose="02010600030101010101" pitchFamily="2" charset="-122"/>
              </a:rPr>
              <a:t>u</a:t>
            </a:r>
            <a:r>
              <a:rPr b="1" baseline="-25000">
                <a:latin typeface="Times New Roman" panose="02020603050405020304" pitchFamily="18" charset="0"/>
                <a:ea typeface="宋体" panose="02010600030101010101" pitchFamily="2" charset="-122"/>
              </a:rPr>
              <a:t>A</a:t>
            </a:r>
            <a:r>
              <a:rPr b="1">
                <a:latin typeface="Times New Roman" panose="02020603050405020304" pitchFamily="18" charset="0"/>
                <a:ea typeface="宋体" panose="02010600030101010101" pitchFamily="2" charset="-122"/>
              </a:rPr>
              <a:t>=0（即说明最高位</a:t>
            </a:r>
            <a:r>
              <a:rPr b="1" i="1">
                <a:latin typeface="Times New Roman" panose="02020603050405020304" pitchFamily="18" charset="0"/>
                <a:ea typeface="宋体" panose="02010600030101010101" pitchFamily="2" charset="-122"/>
              </a:rPr>
              <a:t>d</a:t>
            </a:r>
            <a:r>
              <a:rPr b="1" baseline="-25000">
                <a:latin typeface="Times New Roman" panose="02020603050405020304" pitchFamily="18" charset="0"/>
                <a:ea typeface="宋体" panose="02010600030101010101" pitchFamily="2" charset="-122"/>
              </a:rPr>
              <a:t>3</a:t>
            </a:r>
            <a:r>
              <a:rPr b="1">
                <a:latin typeface="Times New Roman" panose="02020603050405020304" pitchFamily="18" charset="0"/>
                <a:ea typeface="宋体" panose="02010600030101010101" pitchFamily="2" charset="-122"/>
              </a:rPr>
              <a:t>置1是正确的）。</a:t>
            </a:r>
            <a:r>
              <a:rPr lang="zh-CN" altLang="en-US" b="1">
                <a:latin typeface="Times New Roman" panose="02020603050405020304" pitchFamily="18" charset="0"/>
                <a:ea typeface="宋体" panose="02010600030101010101" pitchFamily="2" charset="-122"/>
              </a:rPr>
              <a:t> </a:t>
            </a:r>
            <a:endParaRPr lang="zh-CN" altLang="en-US" b="1">
              <a:latin typeface="Times New Roman" panose="02020603050405020304" pitchFamily="18" charset="0"/>
              <a:ea typeface="宋体" panose="02010600030101010101" pitchFamily="2" charset="-122"/>
            </a:endParaRPr>
          </a:p>
        </p:txBody>
      </p:sp>
      <p:sp>
        <p:nvSpPr>
          <p:cNvPr id="3" name="矩形 61445"/>
          <p:cNvSpPr/>
          <p:nvPr/>
        </p:nvSpPr>
        <p:spPr>
          <a:xfrm>
            <a:off x="334010" y="3194685"/>
            <a:ext cx="8797925" cy="2968625"/>
          </a:xfrm>
          <a:prstGeom prst="rect">
            <a:avLst/>
          </a:prstGeom>
          <a:noFill/>
          <a:ln w="9525">
            <a:noFill/>
          </a:ln>
        </p:spPr>
        <p:txBody>
          <a:bodyPr wrap="square" anchor="t">
            <a:spAutoFit/>
          </a:bodyPr>
          <a:p>
            <a:pPr>
              <a:lnSpc>
                <a:spcPct val="130000"/>
              </a:lnSpc>
            </a:pPr>
            <a:r>
              <a:rPr b="1">
                <a:solidFill>
                  <a:srgbClr val="FF0000"/>
                </a:solidFill>
                <a:latin typeface="Times New Roman" panose="02020603050405020304" pitchFamily="18" charset="0"/>
                <a:ea typeface="宋体" panose="02010600030101010101" pitchFamily="2" charset="-122"/>
              </a:rPr>
              <a:t>当第2个</a:t>
            </a:r>
            <a:r>
              <a:rPr b="1" i="1">
                <a:solidFill>
                  <a:srgbClr val="FF0000"/>
                </a:solidFill>
                <a:latin typeface="Times New Roman" panose="02020603050405020304" pitchFamily="18" charset="0"/>
                <a:ea typeface="宋体" panose="02010600030101010101" pitchFamily="2" charset="-122"/>
              </a:rPr>
              <a:t>CP</a:t>
            </a:r>
            <a:r>
              <a:rPr b="1">
                <a:solidFill>
                  <a:srgbClr val="FF0000"/>
                </a:solidFill>
                <a:latin typeface="Times New Roman" panose="02020603050405020304" pitchFamily="18" charset="0"/>
                <a:ea typeface="宋体" panose="02010600030101010101" pitchFamily="2" charset="-122"/>
              </a:rPr>
              <a:t>脉冲到来</a:t>
            </a:r>
            <a:r>
              <a:rPr b="1">
                <a:latin typeface="Times New Roman" panose="02020603050405020304" pitchFamily="18" charset="0"/>
                <a:ea typeface="宋体" panose="02010600030101010101" pitchFamily="2" charset="-122"/>
              </a:rPr>
              <a:t>时，由于</a:t>
            </a:r>
            <a:r>
              <a:rPr b="1" i="1">
                <a:latin typeface="Times New Roman" panose="02020603050405020304" pitchFamily="18" charset="0"/>
                <a:sym typeface="+mn-ea"/>
              </a:rPr>
              <a:t>Q</a:t>
            </a:r>
            <a:r>
              <a:rPr b="1" baseline="-25000">
                <a:latin typeface="Times New Roman" panose="02020603050405020304" pitchFamily="18" charset="0"/>
                <a:sym typeface="+mn-ea"/>
              </a:rPr>
              <a:t>1</a:t>
            </a:r>
            <a:r>
              <a:rPr b="1" i="1">
                <a:latin typeface="Times New Roman" panose="02020603050405020304" pitchFamily="18" charset="0"/>
                <a:sym typeface="+mn-ea"/>
              </a:rPr>
              <a:t>Q</a:t>
            </a:r>
            <a:r>
              <a:rPr b="1" baseline="-25000">
                <a:latin typeface="Times New Roman" panose="02020603050405020304" pitchFamily="18" charset="0"/>
                <a:sym typeface="+mn-ea"/>
              </a:rPr>
              <a:t>2</a:t>
            </a:r>
            <a:r>
              <a:rPr b="1" i="1">
                <a:latin typeface="Times New Roman" panose="02020603050405020304" pitchFamily="18" charset="0"/>
                <a:sym typeface="+mn-ea"/>
              </a:rPr>
              <a:t>Q</a:t>
            </a:r>
            <a:r>
              <a:rPr b="1" baseline="-25000">
                <a:latin typeface="Times New Roman" panose="02020603050405020304" pitchFamily="18" charset="0"/>
                <a:sym typeface="+mn-ea"/>
              </a:rPr>
              <a:t>3</a:t>
            </a:r>
            <a:r>
              <a:rPr b="1" i="1">
                <a:latin typeface="Times New Roman" panose="02020603050405020304" pitchFamily="18" charset="0"/>
                <a:sym typeface="+mn-ea"/>
              </a:rPr>
              <a:t>Q</a:t>
            </a:r>
            <a:r>
              <a:rPr b="1" baseline="-25000">
                <a:latin typeface="Times New Roman" panose="02020603050405020304" pitchFamily="18" charset="0"/>
                <a:sym typeface="+mn-ea"/>
              </a:rPr>
              <a:t>4</a:t>
            </a:r>
            <a:r>
              <a:rPr b="1" i="1">
                <a:latin typeface="Times New Roman" panose="02020603050405020304" pitchFamily="18" charset="0"/>
                <a:sym typeface="+mn-ea"/>
              </a:rPr>
              <a:t>Q</a:t>
            </a:r>
            <a:r>
              <a:rPr b="1" baseline="-25000">
                <a:latin typeface="Times New Roman" panose="02020603050405020304" pitchFamily="18" charset="0"/>
                <a:sym typeface="+mn-ea"/>
              </a:rPr>
              <a:t>5</a:t>
            </a:r>
            <a:r>
              <a:rPr b="1" i="1">
                <a:latin typeface="Times New Roman" panose="02020603050405020304" pitchFamily="18" charset="0"/>
                <a:sym typeface="+mn-ea"/>
              </a:rPr>
              <a:t>Q</a:t>
            </a:r>
            <a:r>
              <a:rPr b="1" baseline="-25000">
                <a:latin typeface="Times New Roman" panose="02020603050405020304" pitchFamily="18" charset="0"/>
                <a:sym typeface="+mn-ea"/>
              </a:rPr>
              <a:t>6</a:t>
            </a:r>
            <a:r>
              <a:rPr b="1">
                <a:latin typeface="Times New Roman" panose="02020603050405020304" pitchFamily="18" charset="0"/>
                <a:ea typeface="宋体" panose="02010600030101010101" pitchFamily="2" charset="-122"/>
              </a:rPr>
              <a:t>=010000，又</a:t>
            </a:r>
            <a:r>
              <a:rPr b="1" i="1">
                <a:latin typeface="Times New Roman" panose="02020603050405020304" pitchFamily="18" charset="0"/>
                <a:sym typeface="+mn-ea"/>
              </a:rPr>
              <a:t>u</a:t>
            </a:r>
            <a:r>
              <a:rPr b="1" baseline="-25000">
                <a:latin typeface="Times New Roman" panose="02020603050405020304" pitchFamily="18" charset="0"/>
                <a:sym typeface="+mn-ea"/>
              </a:rPr>
              <a:t>A</a:t>
            </a:r>
            <a:r>
              <a:rPr b="1">
                <a:latin typeface="Times New Roman" panose="02020603050405020304" pitchFamily="18" charset="0"/>
                <a:ea typeface="宋体" panose="02010600030101010101" pitchFamily="2" charset="-122"/>
              </a:rPr>
              <a:t>=0，使得</a:t>
            </a:r>
            <a:r>
              <a:rPr b="1" i="1">
                <a:latin typeface="Times New Roman" panose="02020603050405020304" pitchFamily="18" charset="0"/>
                <a:sym typeface="+mn-ea"/>
              </a:rPr>
              <a:t>Q</a:t>
            </a:r>
            <a:r>
              <a:rPr b="1" baseline="-25000">
                <a:latin typeface="Times New Roman" panose="02020603050405020304" pitchFamily="18" charset="0"/>
                <a:sym typeface="+mn-ea"/>
              </a:rPr>
              <a:t>A</a:t>
            </a:r>
            <a:r>
              <a:rPr b="1" i="1">
                <a:latin typeface="Times New Roman" panose="02020603050405020304" pitchFamily="18" charset="0"/>
                <a:sym typeface="+mn-ea"/>
              </a:rPr>
              <a:t>Q</a:t>
            </a:r>
            <a:r>
              <a:rPr b="1" baseline="-25000">
                <a:latin typeface="Times New Roman" panose="02020603050405020304" pitchFamily="18" charset="0"/>
                <a:sym typeface="+mn-ea"/>
              </a:rPr>
              <a:t>B</a:t>
            </a:r>
            <a:r>
              <a:rPr b="1" i="1">
                <a:latin typeface="Times New Roman" panose="02020603050405020304" pitchFamily="18" charset="0"/>
                <a:sym typeface="+mn-ea"/>
              </a:rPr>
              <a:t>Q</a:t>
            </a:r>
            <a:r>
              <a:rPr b="1" baseline="-25000">
                <a:latin typeface="Times New Roman" panose="02020603050405020304" pitchFamily="18" charset="0"/>
                <a:sym typeface="+mn-ea"/>
              </a:rPr>
              <a:t>C</a:t>
            </a:r>
            <a:r>
              <a:rPr b="1" i="1">
                <a:latin typeface="Times New Roman" panose="02020603050405020304" pitchFamily="18" charset="0"/>
                <a:sym typeface="+mn-ea"/>
              </a:rPr>
              <a:t>Q</a:t>
            </a:r>
            <a:r>
              <a:rPr b="1" baseline="-25000">
                <a:latin typeface="Times New Roman" panose="02020603050405020304" pitchFamily="18" charset="0"/>
                <a:sym typeface="+mn-ea"/>
              </a:rPr>
              <a:t>D</a:t>
            </a:r>
            <a:r>
              <a:rPr b="1">
                <a:latin typeface="Times New Roman" panose="02020603050405020304" pitchFamily="18" charset="0"/>
                <a:ea typeface="宋体" panose="02010600030101010101" pitchFamily="2" charset="-122"/>
              </a:rPr>
              <a:t>=1100，相当于</a:t>
            </a:r>
            <a:r>
              <a:rPr b="1" i="1">
                <a:latin typeface="Times New Roman" panose="02020603050405020304" pitchFamily="18" charset="0"/>
                <a:sym typeface="+mn-ea"/>
              </a:rPr>
              <a:t>Q</a:t>
            </a:r>
            <a:r>
              <a:rPr b="1" baseline="-25000">
                <a:latin typeface="Times New Roman" panose="02020603050405020304" pitchFamily="18" charset="0"/>
                <a:sym typeface="+mn-ea"/>
              </a:rPr>
              <a:t>A</a:t>
            </a:r>
            <a:r>
              <a:rPr b="1">
                <a:latin typeface="Times New Roman" panose="02020603050405020304" pitchFamily="18" charset="0"/>
                <a:ea typeface="宋体" panose="02010600030101010101" pitchFamily="2" charset="-122"/>
              </a:rPr>
              <a:t>保留1，</a:t>
            </a:r>
            <a:r>
              <a:rPr b="1" i="1">
                <a:latin typeface="Times New Roman" panose="02020603050405020304" pitchFamily="18" charset="0"/>
                <a:sym typeface="+mn-ea"/>
              </a:rPr>
              <a:t>Q</a:t>
            </a:r>
            <a:r>
              <a:rPr b="1" baseline="-25000">
                <a:latin typeface="Times New Roman" panose="02020603050405020304" pitchFamily="18" charset="0"/>
                <a:sym typeface="+mn-ea"/>
              </a:rPr>
              <a:t>B</a:t>
            </a:r>
            <a:r>
              <a:rPr b="1">
                <a:latin typeface="Times New Roman" panose="02020603050405020304" pitchFamily="18" charset="0"/>
                <a:ea typeface="宋体" panose="02010600030101010101" pitchFamily="2" charset="-122"/>
              </a:rPr>
              <a:t>置成1（即将次高位</a:t>
            </a:r>
            <a:r>
              <a:rPr b="1" i="1">
                <a:latin typeface="Times New Roman" panose="02020603050405020304" pitchFamily="18" charset="0"/>
                <a:ea typeface="宋体" panose="02010600030101010101" pitchFamily="2" charset="-122"/>
              </a:rPr>
              <a:t>d</a:t>
            </a:r>
            <a:r>
              <a:rPr b="1" baseline="-25000">
                <a:latin typeface="Times New Roman" panose="02020603050405020304" pitchFamily="18" charset="0"/>
                <a:ea typeface="宋体" panose="02010600030101010101" pitchFamily="2" charset="-122"/>
              </a:rPr>
              <a:t>2</a:t>
            </a:r>
            <a:r>
              <a:rPr b="1">
                <a:latin typeface="Times New Roman" panose="02020603050405020304" pitchFamily="18" charset="0"/>
                <a:ea typeface="宋体" panose="02010600030101010101" pitchFamily="2" charset="-122"/>
              </a:rPr>
              <a:t>置1），</a:t>
            </a:r>
            <a:r>
              <a:rPr b="1" i="1">
                <a:latin typeface="Times New Roman" panose="02020603050405020304" pitchFamily="18" charset="0"/>
                <a:sym typeface="+mn-ea"/>
              </a:rPr>
              <a:t>Q</a:t>
            </a:r>
            <a:r>
              <a:rPr b="1" baseline="-25000">
                <a:latin typeface="Times New Roman" panose="02020603050405020304" pitchFamily="18" charset="0"/>
                <a:sym typeface="+mn-ea"/>
              </a:rPr>
              <a:t>C</a:t>
            </a:r>
            <a:r>
              <a:rPr b="1">
                <a:latin typeface="Times New Roman" panose="02020603050405020304" pitchFamily="18" charset="0"/>
                <a:ea typeface="宋体" panose="02010600030101010101" pitchFamily="2" charset="-122"/>
              </a:rPr>
              <a:t>、</a:t>
            </a:r>
            <a:r>
              <a:rPr b="1" i="1">
                <a:latin typeface="Times New Roman" panose="02020603050405020304" pitchFamily="18" charset="0"/>
                <a:sym typeface="+mn-ea"/>
              </a:rPr>
              <a:t>Q</a:t>
            </a:r>
            <a:r>
              <a:rPr b="1" baseline="-25000">
                <a:latin typeface="Times New Roman" panose="02020603050405020304" pitchFamily="18" charset="0"/>
                <a:sym typeface="+mn-ea"/>
              </a:rPr>
              <a:t>D</a:t>
            </a:r>
            <a:r>
              <a:rPr b="1">
                <a:latin typeface="Times New Roman" panose="02020603050405020304" pitchFamily="18" charset="0"/>
                <a:ea typeface="宋体" panose="02010600030101010101" pitchFamily="2" charset="-122"/>
              </a:rPr>
              <a:t>仍为0。与此同时，</a:t>
            </a:r>
            <a:r>
              <a:rPr b="1" i="1">
                <a:latin typeface="Times New Roman" panose="02020603050405020304" pitchFamily="18" charset="0"/>
                <a:sym typeface="+mn-ea"/>
              </a:rPr>
              <a:t>Q</a:t>
            </a:r>
            <a:r>
              <a:rPr b="1" baseline="-25000">
                <a:latin typeface="Times New Roman" panose="02020603050405020304" pitchFamily="18" charset="0"/>
                <a:sym typeface="+mn-ea"/>
              </a:rPr>
              <a:t>1</a:t>
            </a:r>
            <a:r>
              <a:rPr b="1" i="1">
                <a:latin typeface="Times New Roman" panose="02020603050405020304" pitchFamily="18" charset="0"/>
                <a:sym typeface="+mn-ea"/>
              </a:rPr>
              <a:t>Q</a:t>
            </a:r>
            <a:r>
              <a:rPr b="1" baseline="-25000">
                <a:latin typeface="Times New Roman" panose="02020603050405020304" pitchFamily="18" charset="0"/>
                <a:sym typeface="+mn-ea"/>
              </a:rPr>
              <a:t>2</a:t>
            </a:r>
            <a:r>
              <a:rPr b="1" i="1">
                <a:latin typeface="Times New Roman" panose="02020603050405020304" pitchFamily="18" charset="0"/>
                <a:sym typeface="+mn-ea"/>
              </a:rPr>
              <a:t>Q</a:t>
            </a:r>
            <a:r>
              <a:rPr b="1" baseline="-25000">
                <a:latin typeface="Times New Roman" panose="02020603050405020304" pitchFamily="18" charset="0"/>
                <a:sym typeface="+mn-ea"/>
              </a:rPr>
              <a:t>3</a:t>
            </a:r>
            <a:r>
              <a:rPr b="1" i="1">
                <a:latin typeface="Times New Roman" panose="02020603050405020304" pitchFamily="18" charset="0"/>
                <a:sym typeface="+mn-ea"/>
              </a:rPr>
              <a:t>Q</a:t>
            </a:r>
            <a:r>
              <a:rPr b="1" baseline="-25000">
                <a:latin typeface="Times New Roman" panose="02020603050405020304" pitchFamily="18" charset="0"/>
                <a:sym typeface="+mn-ea"/>
              </a:rPr>
              <a:t>4</a:t>
            </a:r>
            <a:r>
              <a:rPr b="1" i="1">
                <a:latin typeface="Times New Roman" panose="02020603050405020304" pitchFamily="18" charset="0"/>
                <a:sym typeface="+mn-ea"/>
              </a:rPr>
              <a:t>Q</a:t>
            </a:r>
            <a:r>
              <a:rPr b="1" baseline="-25000">
                <a:latin typeface="Times New Roman" panose="02020603050405020304" pitchFamily="18" charset="0"/>
                <a:sym typeface="+mn-ea"/>
              </a:rPr>
              <a:t>5</a:t>
            </a:r>
            <a:r>
              <a:rPr b="1" i="1">
                <a:latin typeface="Times New Roman" panose="02020603050405020304" pitchFamily="18" charset="0"/>
                <a:sym typeface="+mn-ea"/>
              </a:rPr>
              <a:t>Q</a:t>
            </a:r>
            <a:r>
              <a:rPr b="1" baseline="-25000">
                <a:latin typeface="Times New Roman" panose="02020603050405020304" pitchFamily="18" charset="0"/>
                <a:sym typeface="+mn-ea"/>
              </a:rPr>
              <a:t>6</a:t>
            </a:r>
            <a:r>
              <a:rPr b="1">
                <a:latin typeface="Times New Roman" panose="02020603050405020304" pitchFamily="18" charset="0"/>
                <a:ea typeface="宋体" panose="02010600030101010101" pitchFamily="2" charset="-122"/>
              </a:rPr>
              <a:t>=001000，逐次逼近型寄存器的状态1100经DAC转换为50+    =75mV，即</a:t>
            </a:r>
            <a:r>
              <a:rPr b="1" i="1">
                <a:latin typeface="Times New Roman" panose="02020603050405020304" pitchFamily="18" charset="0"/>
                <a:sym typeface="+mn-ea"/>
              </a:rPr>
              <a:t>u</a:t>
            </a:r>
            <a:r>
              <a:rPr b="1" baseline="-25000">
                <a:latin typeface="Times New Roman" panose="02020603050405020304" pitchFamily="18" charset="0"/>
                <a:sym typeface="+mn-ea"/>
              </a:rPr>
              <a:t>f</a:t>
            </a:r>
            <a:r>
              <a:rPr b="1">
                <a:latin typeface="Times New Roman" panose="02020603050405020304" pitchFamily="18" charset="0"/>
                <a:ea typeface="宋体" panose="02010600030101010101" pitchFamily="2" charset="-122"/>
              </a:rPr>
              <a:t>变为75mV，经与</a:t>
            </a:r>
            <a:r>
              <a:rPr b="1" i="1">
                <a:latin typeface="Times New Roman" panose="02020603050405020304" pitchFamily="18" charset="0"/>
                <a:sym typeface="+mn-ea"/>
              </a:rPr>
              <a:t>u</a:t>
            </a:r>
            <a:r>
              <a:rPr b="1" baseline="-25000">
                <a:latin typeface="Times New Roman" panose="02020603050405020304" pitchFamily="18" charset="0"/>
                <a:sym typeface="+mn-ea"/>
              </a:rPr>
              <a:t>i</a:t>
            </a:r>
            <a:r>
              <a:rPr b="1">
                <a:latin typeface="Times New Roman" panose="02020603050405020304" pitchFamily="18" charset="0"/>
                <a:ea typeface="宋体" panose="02010600030101010101" pitchFamily="2" charset="-122"/>
              </a:rPr>
              <a:t>比较，</a:t>
            </a:r>
            <a:r>
              <a:rPr b="1" i="1">
                <a:latin typeface="Times New Roman" panose="02020603050405020304" pitchFamily="18" charset="0"/>
                <a:sym typeface="+mn-ea"/>
              </a:rPr>
              <a:t>u</a:t>
            </a:r>
            <a:r>
              <a:rPr b="1" baseline="-25000">
                <a:latin typeface="Times New Roman" panose="02020603050405020304" pitchFamily="18" charset="0"/>
                <a:sym typeface="+mn-ea"/>
              </a:rPr>
              <a:t>i</a:t>
            </a:r>
            <a:r>
              <a:rPr b="1">
                <a:latin typeface="Times New Roman" panose="02020603050405020304" pitchFamily="18" charset="0"/>
                <a:ea typeface="宋体" panose="02010600030101010101" pitchFamily="2" charset="-122"/>
              </a:rPr>
              <a:t>＜</a:t>
            </a:r>
            <a:r>
              <a:rPr b="1" i="1">
                <a:latin typeface="Times New Roman" panose="02020603050405020304" pitchFamily="18" charset="0"/>
                <a:sym typeface="+mn-ea"/>
              </a:rPr>
              <a:t>u</a:t>
            </a:r>
            <a:r>
              <a:rPr b="1" baseline="-25000">
                <a:latin typeface="Times New Roman" panose="02020603050405020304" pitchFamily="18" charset="0"/>
                <a:sym typeface="+mn-ea"/>
              </a:rPr>
              <a:t>f</a:t>
            </a:r>
            <a:r>
              <a:rPr b="1">
                <a:latin typeface="Times New Roman" panose="02020603050405020304" pitchFamily="18" charset="0"/>
                <a:ea typeface="宋体" panose="02010600030101010101" pitchFamily="2" charset="-122"/>
              </a:rPr>
              <a:t>，所以</a:t>
            </a:r>
            <a:r>
              <a:rPr b="1" i="1">
                <a:latin typeface="Times New Roman" panose="02020603050405020304" pitchFamily="18" charset="0"/>
                <a:sym typeface="+mn-ea"/>
              </a:rPr>
              <a:t>u</a:t>
            </a:r>
            <a:r>
              <a:rPr b="1" baseline="-25000">
                <a:latin typeface="Times New Roman" panose="02020603050405020304" pitchFamily="18" charset="0"/>
                <a:sym typeface="+mn-ea"/>
              </a:rPr>
              <a:t>A</a:t>
            </a:r>
            <a:r>
              <a:rPr b="1">
                <a:latin typeface="Times New Roman" panose="02020603050405020304" pitchFamily="18" charset="0"/>
                <a:ea typeface="宋体" panose="02010600030101010101" pitchFamily="2" charset="-122"/>
              </a:rPr>
              <a:t>=1（即说明次高位</a:t>
            </a:r>
            <a:r>
              <a:rPr b="1" i="1">
                <a:latin typeface="Times New Roman" panose="02020603050405020304" pitchFamily="18" charset="0"/>
                <a:sym typeface="+mn-ea"/>
              </a:rPr>
              <a:t>d</a:t>
            </a:r>
            <a:r>
              <a:rPr b="1" baseline="-25000">
                <a:latin typeface="Times New Roman" panose="02020603050405020304" pitchFamily="18" charset="0"/>
                <a:sym typeface="+mn-ea"/>
              </a:rPr>
              <a:t>2</a:t>
            </a:r>
            <a:r>
              <a:rPr b="1">
                <a:latin typeface="Times New Roman" panose="02020603050405020304" pitchFamily="18" charset="0"/>
                <a:ea typeface="宋体" panose="02010600030101010101" pitchFamily="2" charset="-122"/>
              </a:rPr>
              <a:t>置1不合适）。</a:t>
            </a:r>
            <a:endParaRPr b="1">
              <a:latin typeface="Times New Roman" panose="02020603050405020304" pitchFamily="18" charset="0"/>
              <a:ea typeface="宋体" panose="02010600030101010101" pitchFamily="2" charset="-122"/>
            </a:endParaRPr>
          </a:p>
        </p:txBody>
      </p:sp>
      <p:graphicFrame>
        <p:nvGraphicFramePr>
          <p:cNvPr id="4" name="对象 131"/>
          <p:cNvGraphicFramePr>
            <a:graphicFrameLocks noChangeAspect="1"/>
          </p:cNvGraphicFramePr>
          <p:nvPr/>
        </p:nvGraphicFramePr>
        <p:xfrm>
          <a:off x="877570" y="1994535"/>
          <a:ext cx="247015" cy="643255"/>
        </p:xfrm>
        <a:graphic>
          <a:graphicData uri="http://schemas.openxmlformats.org/presentationml/2006/ole">
            <mc:AlternateContent xmlns:mc="http://schemas.openxmlformats.org/markup-compatibility/2006">
              <mc:Choice xmlns:v="urn:schemas-microsoft-com:vml" Requires="v">
                <p:oleObj spid="_x0000_s3076" name="" r:id="rId1" imgW="139700" imgH="368300" progId="Equation.3">
                  <p:embed/>
                </p:oleObj>
              </mc:Choice>
              <mc:Fallback>
                <p:oleObj name="" r:id="rId1" imgW="139700" imgH="368300" progId="Equation.3">
                  <p:embed/>
                  <p:pic>
                    <p:nvPicPr>
                      <p:cNvPr id="0" name="图片 3075"/>
                      <p:cNvPicPr/>
                      <p:nvPr/>
                    </p:nvPicPr>
                    <p:blipFill>
                      <a:blip r:embed="rId2"/>
                      <a:stretch>
                        <a:fillRect/>
                      </a:stretch>
                    </p:blipFill>
                    <p:spPr>
                      <a:xfrm>
                        <a:off x="877570" y="1994535"/>
                        <a:ext cx="247015" cy="643255"/>
                      </a:xfrm>
                      <a:prstGeom prst="rect">
                        <a:avLst/>
                      </a:prstGeom>
                      <a:noFill/>
                      <a:ln w="38100">
                        <a:noFill/>
                        <a:miter/>
                      </a:ln>
                    </p:spPr>
                  </p:pic>
                </p:oleObj>
              </mc:Fallback>
            </mc:AlternateContent>
          </a:graphicData>
        </a:graphic>
      </p:graphicFrame>
      <p:graphicFrame>
        <p:nvGraphicFramePr>
          <p:cNvPr id="5" name="对象 132"/>
          <p:cNvGraphicFramePr>
            <a:graphicFrameLocks noChangeAspect="1"/>
          </p:cNvGraphicFramePr>
          <p:nvPr/>
        </p:nvGraphicFramePr>
        <p:xfrm>
          <a:off x="6464300" y="4639945"/>
          <a:ext cx="311785" cy="558165"/>
        </p:xfrm>
        <a:graphic>
          <a:graphicData uri="http://schemas.openxmlformats.org/presentationml/2006/ole">
            <mc:AlternateContent xmlns:mc="http://schemas.openxmlformats.org/markup-compatibility/2006">
              <mc:Choice xmlns:v="urn:schemas-microsoft-com:vml" Requires="v">
                <p:oleObj spid="_x0000_s6" name="" r:id="rId3" imgW="203200" imgH="368300" progId="Equation.3">
                  <p:embed/>
                </p:oleObj>
              </mc:Choice>
              <mc:Fallback>
                <p:oleObj name="" r:id="rId3" imgW="203200" imgH="368300" progId="Equation.3">
                  <p:embed/>
                  <p:pic>
                    <p:nvPicPr>
                      <p:cNvPr id="0" name="图片 3"/>
                      <p:cNvPicPr/>
                      <p:nvPr/>
                    </p:nvPicPr>
                    <p:blipFill>
                      <a:blip r:embed="rId4"/>
                      <a:stretch>
                        <a:fillRect/>
                      </a:stretch>
                    </p:blipFill>
                    <p:spPr>
                      <a:xfrm>
                        <a:off x="6464300" y="4639945"/>
                        <a:ext cx="311785" cy="558165"/>
                      </a:xfrm>
                      <a:prstGeom prst="rect">
                        <a:avLst/>
                      </a:prstGeom>
                      <a:noFill/>
                      <a:ln w="38100">
                        <a:noFill/>
                        <a:miter/>
                      </a:ln>
                    </p:spPr>
                  </p:pic>
                </p:oleObj>
              </mc:Fallback>
            </mc:AlternateContent>
          </a:graphicData>
        </a:graphic>
      </p:graphicFrame>
    </p:spTree>
  </p:cSld>
  <p:clrMapOvr>
    <a:masterClrMapping/>
  </p:clrMapOvr>
  <p:transition>
    <p:split orient="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61445"/>
          <p:cNvSpPr/>
          <p:nvPr/>
        </p:nvSpPr>
        <p:spPr>
          <a:xfrm>
            <a:off x="279400" y="570230"/>
            <a:ext cx="8608695" cy="2968625"/>
          </a:xfrm>
          <a:prstGeom prst="rect">
            <a:avLst/>
          </a:prstGeom>
          <a:noFill/>
          <a:ln w="9525">
            <a:noFill/>
          </a:ln>
        </p:spPr>
        <p:txBody>
          <a:bodyPr wrap="square" anchor="t">
            <a:spAutoFit/>
          </a:bodyPr>
          <a:p>
            <a:pPr>
              <a:lnSpc>
                <a:spcPct val="130000"/>
              </a:lnSpc>
            </a:pPr>
            <a:r>
              <a:rPr b="1">
                <a:solidFill>
                  <a:srgbClr val="FF0000"/>
                </a:solidFill>
                <a:latin typeface="Times New Roman" panose="02020603050405020304" pitchFamily="18" charset="0"/>
                <a:ea typeface="宋体" panose="02010600030101010101" pitchFamily="2" charset="-122"/>
              </a:rPr>
              <a:t>当第3个</a:t>
            </a:r>
            <a:r>
              <a:rPr b="1" i="1">
                <a:solidFill>
                  <a:srgbClr val="FF0000"/>
                </a:solidFill>
                <a:latin typeface="Times New Roman" panose="02020603050405020304" pitchFamily="18" charset="0"/>
                <a:ea typeface="宋体" panose="02010600030101010101" pitchFamily="2" charset="-122"/>
              </a:rPr>
              <a:t>CP</a:t>
            </a:r>
            <a:r>
              <a:rPr b="1">
                <a:solidFill>
                  <a:srgbClr val="FF0000"/>
                </a:solidFill>
                <a:latin typeface="Times New Roman" panose="02020603050405020304" pitchFamily="18" charset="0"/>
                <a:ea typeface="宋体" panose="02010600030101010101" pitchFamily="2" charset="-122"/>
              </a:rPr>
              <a:t>到来时，</a:t>
            </a:r>
            <a:r>
              <a:rPr b="1">
                <a:latin typeface="Times New Roman" panose="02020603050405020304" pitchFamily="18" charset="0"/>
                <a:ea typeface="宋体" panose="02010600030101010101" pitchFamily="2" charset="-122"/>
              </a:rPr>
              <a:t>由于</a:t>
            </a:r>
            <a:r>
              <a:rPr b="1" i="1">
                <a:latin typeface="Times New Roman" panose="02020603050405020304" pitchFamily="18" charset="0"/>
                <a:sym typeface="+mn-ea"/>
              </a:rPr>
              <a:t>Q</a:t>
            </a:r>
            <a:r>
              <a:rPr b="1" baseline="-25000">
                <a:latin typeface="Times New Roman" panose="02020603050405020304" pitchFamily="18" charset="0"/>
                <a:sym typeface="+mn-ea"/>
              </a:rPr>
              <a:t>1</a:t>
            </a:r>
            <a:r>
              <a:rPr b="1" i="1">
                <a:latin typeface="Times New Roman" panose="02020603050405020304" pitchFamily="18" charset="0"/>
                <a:sym typeface="+mn-ea"/>
              </a:rPr>
              <a:t>Q</a:t>
            </a:r>
            <a:r>
              <a:rPr b="1" baseline="-25000">
                <a:latin typeface="Times New Roman" panose="02020603050405020304" pitchFamily="18" charset="0"/>
                <a:sym typeface="+mn-ea"/>
              </a:rPr>
              <a:t>2</a:t>
            </a:r>
            <a:r>
              <a:rPr b="1" i="1">
                <a:latin typeface="Times New Roman" panose="02020603050405020304" pitchFamily="18" charset="0"/>
                <a:sym typeface="+mn-ea"/>
              </a:rPr>
              <a:t>Q</a:t>
            </a:r>
            <a:r>
              <a:rPr b="1" baseline="-25000">
                <a:latin typeface="Times New Roman" panose="02020603050405020304" pitchFamily="18" charset="0"/>
                <a:sym typeface="+mn-ea"/>
              </a:rPr>
              <a:t>3</a:t>
            </a:r>
            <a:r>
              <a:rPr b="1" i="1">
                <a:latin typeface="Times New Roman" panose="02020603050405020304" pitchFamily="18" charset="0"/>
                <a:sym typeface="+mn-ea"/>
              </a:rPr>
              <a:t>Q</a:t>
            </a:r>
            <a:r>
              <a:rPr b="1" baseline="-25000">
                <a:latin typeface="Times New Roman" panose="02020603050405020304" pitchFamily="18" charset="0"/>
                <a:sym typeface="+mn-ea"/>
              </a:rPr>
              <a:t>4</a:t>
            </a:r>
            <a:r>
              <a:rPr b="1" i="1">
                <a:latin typeface="Times New Roman" panose="02020603050405020304" pitchFamily="18" charset="0"/>
                <a:sym typeface="+mn-ea"/>
              </a:rPr>
              <a:t>Q</a:t>
            </a:r>
            <a:r>
              <a:rPr b="1" baseline="-25000">
                <a:latin typeface="Times New Roman" panose="02020603050405020304" pitchFamily="18" charset="0"/>
                <a:sym typeface="+mn-ea"/>
              </a:rPr>
              <a:t>5</a:t>
            </a:r>
            <a:r>
              <a:rPr b="1" i="1">
                <a:latin typeface="Times New Roman" panose="02020603050405020304" pitchFamily="18" charset="0"/>
                <a:sym typeface="+mn-ea"/>
              </a:rPr>
              <a:t>Q</a:t>
            </a:r>
            <a:r>
              <a:rPr b="1" baseline="-25000">
                <a:latin typeface="Times New Roman" panose="02020603050405020304" pitchFamily="18" charset="0"/>
                <a:sym typeface="+mn-ea"/>
              </a:rPr>
              <a:t>6</a:t>
            </a:r>
            <a:r>
              <a:rPr b="1">
                <a:latin typeface="Times New Roman" panose="02020603050405020304" pitchFamily="18" charset="0"/>
                <a:ea typeface="宋体" panose="02010600030101010101" pitchFamily="2" charset="-122"/>
              </a:rPr>
              <a:t>=001000，又</a:t>
            </a:r>
            <a:r>
              <a:rPr b="1" i="1">
                <a:latin typeface="Times New Roman" panose="02020603050405020304" pitchFamily="18" charset="0"/>
                <a:sym typeface="+mn-ea"/>
              </a:rPr>
              <a:t>u</a:t>
            </a:r>
            <a:r>
              <a:rPr b="1" baseline="-25000">
                <a:latin typeface="Times New Roman" panose="02020603050405020304" pitchFamily="18" charset="0"/>
                <a:sym typeface="+mn-ea"/>
              </a:rPr>
              <a:t>A</a:t>
            </a:r>
            <a:r>
              <a:rPr b="1">
                <a:latin typeface="Times New Roman" panose="02020603050405020304" pitchFamily="18" charset="0"/>
                <a:ea typeface="宋体" panose="02010600030101010101" pitchFamily="2" charset="-122"/>
              </a:rPr>
              <a:t>=1，使得</a:t>
            </a:r>
            <a:r>
              <a:rPr b="1" i="1">
                <a:latin typeface="Times New Roman" panose="02020603050405020304" pitchFamily="18" charset="0"/>
                <a:sym typeface="+mn-ea"/>
              </a:rPr>
              <a:t>Q</a:t>
            </a:r>
            <a:r>
              <a:rPr b="1" baseline="-25000">
                <a:latin typeface="Times New Roman" panose="02020603050405020304" pitchFamily="18" charset="0"/>
                <a:sym typeface="+mn-ea"/>
              </a:rPr>
              <a:t>A</a:t>
            </a:r>
            <a:r>
              <a:rPr b="1" i="1">
                <a:latin typeface="Times New Roman" panose="02020603050405020304" pitchFamily="18" charset="0"/>
                <a:sym typeface="+mn-ea"/>
              </a:rPr>
              <a:t>Q</a:t>
            </a:r>
            <a:r>
              <a:rPr b="1" baseline="-25000">
                <a:latin typeface="Times New Roman" panose="02020603050405020304" pitchFamily="18" charset="0"/>
                <a:sym typeface="+mn-ea"/>
              </a:rPr>
              <a:t>B</a:t>
            </a:r>
            <a:r>
              <a:rPr b="1" i="1">
                <a:latin typeface="Times New Roman" panose="02020603050405020304" pitchFamily="18" charset="0"/>
                <a:sym typeface="+mn-ea"/>
              </a:rPr>
              <a:t>Q</a:t>
            </a:r>
            <a:r>
              <a:rPr b="1" baseline="-25000">
                <a:latin typeface="Times New Roman" panose="02020603050405020304" pitchFamily="18" charset="0"/>
                <a:sym typeface="+mn-ea"/>
              </a:rPr>
              <a:t>C</a:t>
            </a:r>
            <a:r>
              <a:rPr b="1" i="1">
                <a:latin typeface="Times New Roman" panose="02020603050405020304" pitchFamily="18" charset="0"/>
                <a:sym typeface="+mn-ea"/>
              </a:rPr>
              <a:t>Q</a:t>
            </a:r>
            <a:r>
              <a:rPr b="1" baseline="-25000">
                <a:latin typeface="Times New Roman" panose="02020603050405020304" pitchFamily="18" charset="0"/>
                <a:sym typeface="+mn-ea"/>
              </a:rPr>
              <a:t>D</a:t>
            </a:r>
            <a:r>
              <a:rPr b="1">
                <a:latin typeface="Times New Roman" panose="02020603050405020304" pitchFamily="18" charset="0"/>
                <a:ea typeface="宋体" panose="02010600030101010101" pitchFamily="2" charset="-122"/>
              </a:rPr>
              <a:t>=1010，相当于</a:t>
            </a:r>
            <a:r>
              <a:rPr b="1" i="1">
                <a:latin typeface="Times New Roman" panose="02020603050405020304" pitchFamily="18" charset="0"/>
                <a:sym typeface="+mn-ea"/>
              </a:rPr>
              <a:t>Q</a:t>
            </a:r>
            <a:r>
              <a:rPr b="1" baseline="-25000">
                <a:latin typeface="Times New Roman" panose="02020603050405020304" pitchFamily="18" charset="0"/>
                <a:sym typeface="+mn-ea"/>
              </a:rPr>
              <a:t>A</a:t>
            </a:r>
            <a:r>
              <a:rPr b="1">
                <a:latin typeface="Times New Roman" panose="02020603050405020304" pitchFamily="18" charset="0"/>
                <a:ea typeface="宋体" panose="02010600030101010101" pitchFamily="2" charset="-122"/>
              </a:rPr>
              <a:t>保持1不变，</a:t>
            </a:r>
            <a:r>
              <a:rPr b="1" i="1">
                <a:latin typeface="Times New Roman" panose="02020603050405020304" pitchFamily="18" charset="0"/>
                <a:sym typeface="+mn-ea"/>
              </a:rPr>
              <a:t>Q</a:t>
            </a:r>
            <a:r>
              <a:rPr b="1" baseline="-25000">
                <a:latin typeface="Times New Roman" panose="02020603050405020304" pitchFamily="18" charset="0"/>
                <a:sym typeface="+mn-ea"/>
              </a:rPr>
              <a:t>B</a:t>
            </a:r>
            <a:r>
              <a:rPr b="1">
                <a:latin typeface="Times New Roman" panose="02020603050405020304" pitchFamily="18" charset="0"/>
                <a:ea typeface="宋体" panose="02010600030101010101" pitchFamily="2" charset="-122"/>
              </a:rPr>
              <a:t>由1换成0，</a:t>
            </a:r>
            <a:r>
              <a:rPr b="1" i="1">
                <a:latin typeface="Times New Roman" panose="02020603050405020304" pitchFamily="18" charset="0"/>
                <a:sym typeface="+mn-ea"/>
              </a:rPr>
              <a:t>Q</a:t>
            </a:r>
            <a:r>
              <a:rPr b="1" baseline="-25000">
                <a:latin typeface="Times New Roman" panose="02020603050405020304" pitchFamily="18" charset="0"/>
                <a:sym typeface="+mn-ea"/>
              </a:rPr>
              <a:t>C</a:t>
            </a:r>
            <a:r>
              <a:rPr b="1">
                <a:latin typeface="Times New Roman" panose="02020603050405020304" pitchFamily="18" charset="0"/>
                <a:ea typeface="宋体" panose="02010600030101010101" pitchFamily="2" charset="-122"/>
              </a:rPr>
              <a:t>置为1，</a:t>
            </a:r>
            <a:r>
              <a:rPr b="1" i="1">
                <a:latin typeface="Times New Roman" panose="02020603050405020304" pitchFamily="18" charset="0"/>
                <a:sym typeface="+mn-ea"/>
              </a:rPr>
              <a:t>Q</a:t>
            </a:r>
            <a:r>
              <a:rPr b="1" baseline="-25000">
                <a:latin typeface="Times New Roman" panose="02020603050405020304" pitchFamily="18" charset="0"/>
                <a:sym typeface="+mn-ea"/>
              </a:rPr>
              <a:t>D</a:t>
            </a:r>
            <a:r>
              <a:rPr b="1">
                <a:latin typeface="Times New Roman" panose="02020603050405020304" pitchFamily="18" charset="0"/>
                <a:ea typeface="宋体" panose="02010600030101010101" pitchFamily="2" charset="-122"/>
              </a:rPr>
              <a:t>仍为0。与此同时，环形寄存器又右移一位使</a:t>
            </a:r>
            <a:r>
              <a:rPr b="1" i="1">
                <a:latin typeface="Times New Roman" panose="02020603050405020304" pitchFamily="18" charset="0"/>
                <a:sym typeface="+mn-ea"/>
              </a:rPr>
              <a:t>Q</a:t>
            </a:r>
            <a:r>
              <a:rPr b="1" baseline="-25000">
                <a:latin typeface="Times New Roman" panose="02020603050405020304" pitchFamily="18" charset="0"/>
                <a:sym typeface="+mn-ea"/>
              </a:rPr>
              <a:t>1</a:t>
            </a:r>
            <a:r>
              <a:rPr b="1" i="1">
                <a:latin typeface="Times New Roman" panose="02020603050405020304" pitchFamily="18" charset="0"/>
                <a:sym typeface="+mn-ea"/>
              </a:rPr>
              <a:t>Q</a:t>
            </a:r>
            <a:r>
              <a:rPr b="1" baseline="-25000">
                <a:latin typeface="Times New Roman" panose="02020603050405020304" pitchFamily="18" charset="0"/>
                <a:sym typeface="+mn-ea"/>
              </a:rPr>
              <a:t>2</a:t>
            </a:r>
            <a:r>
              <a:rPr b="1" i="1">
                <a:latin typeface="Times New Roman" panose="02020603050405020304" pitchFamily="18" charset="0"/>
                <a:sym typeface="+mn-ea"/>
              </a:rPr>
              <a:t>Q</a:t>
            </a:r>
            <a:r>
              <a:rPr b="1" baseline="-25000">
                <a:latin typeface="Times New Roman" panose="02020603050405020304" pitchFamily="18" charset="0"/>
                <a:sym typeface="+mn-ea"/>
              </a:rPr>
              <a:t>3</a:t>
            </a:r>
            <a:r>
              <a:rPr b="1" i="1">
                <a:latin typeface="Times New Roman" panose="02020603050405020304" pitchFamily="18" charset="0"/>
                <a:sym typeface="+mn-ea"/>
              </a:rPr>
              <a:t>Q</a:t>
            </a:r>
            <a:r>
              <a:rPr b="1" baseline="-25000">
                <a:latin typeface="Times New Roman" panose="02020603050405020304" pitchFamily="18" charset="0"/>
                <a:sym typeface="+mn-ea"/>
              </a:rPr>
              <a:t>4</a:t>
            </a:r>
            <a:r>
              <a:rPr b="1" i="1">
                <a:latin typeface="Times New Roman" panose="02020603050405020304" pitchFamily="18" charset="0"/>
                <a:sym typeface="+mn-ea"/>
              </a:rPr>
              <a:t>Q</a:t>
            </a:r>
            <a:r>
              <a:rPr b="1" baseline="-25000">
                <a:latin typeface="Times New Roman" panose="02020603050405020304" pitchFamily="18" charset="0"/>
                <a:sym typeface="+mn-ea"/>
              </a:rPr>
              <a:t>5</a:t>
            </a:r>
            <a:r>
              <a:rPr b="1" i="1">
                <a:latin typeface="Times New Roman" panose="02020603050405020304" pitchFamily="18" charset="0"/>
                <a:sym typeface="+mn-ea"/>
              </a:rPr>
              <a:t>Q</a:t>
            </a:r>
            <a:r>
              <a:rPr b="1" baseline="-25000">
                <a:latin typeface="Times New Roman" panose="02020603050405020304" pitchFamily="18" charset="0"/>
                <a:sym typeface="+mn-ea"/>
              </a:rPr>
              <a:t>6</a:t>
            </a:r>
            <a:r>
              <a:rPr b="1">
                <a:latin typeface="Times New Roman" panose="02020603050405020304" pitchFamily="18" charset="0"/>
                <a:ea typeface="宋体" panose="02010600030101010101" pitchFamily="2" charset="-122"/>
              </a:rPr>
              <a:t>=000100。逐次逼近型寄存器的输出1010经DAC转换输出为50+      =62.5mV。经与</a:t>
            </a:r>
            <a:r>
              <a:rPr b="1" i="1">
                <a:latin typeface="Times New Roman" panose="02020603050405020304" pitchFamily="18" charset="0"/>
                <a:sym typeface="+mn-ea"/>
              </a:rPr>
              <a:t>u</a:t>
            </a:r>
            <a:r>
              <a:rPr b="1" baseline="-25000">
                <a:latin typeface="Times New Roman" panose="02020603050405020304" pitchFamily="18" charset="0"/>
                <a:sym typeface="+mn-ea"/>
              </a:rPr>
              <a:t>i</a:t>
            </a:r>
            <a:r>
              <a:rPr b="1">
                <a:latin typeface="Times New Roman" panose="02020603050405020304" pitchFamily="18" charset="0"/>
                <a:ea typeface="宋体" panose="02010600030101010101" pitchFamily="2" charset="-122"/>
              </a:rPr>
              <a:t>=65mV比较，</a:t>
            </a:r>
            <a:r>
              <a:rPr b="1" i="1">
                <a:latin typeface="Times New Roman" panose="02020603050405020304" pitchFamily="18" charset="0"/>
                <a:sym typeface="+mn-ea"/>
              </a:rPr>
              <a:t>u</a:t>
            </a:r>
            <a:r>
              <a:rPr b="1" baseline="-25000">
                <a:latin typeface="Times New Roman" panose="02020603050405020304" pitchFamily="18" charset="0"/>
                <a:sym typeface="+mn-ea"/>
              </a:rPr>
              <a:t>i</a:t>
            </a:r>
            <a:r>
              <a:rPr b="1">
                <a:latin typeface="Times New Roman" panose="02020603050405020304" pitchFamily="18" charset="0"/>
                <a:ea typeface="宋体" panose="02010600030101010101" pitchFamily="2" charset="-122"/>
              </a:rPr>
              <a:t>＞</a:t>
            </a:r>
            <a:r>
              <a:rPr b="1" i="1">
                <a:latin typeface="Times New Roman" panose="02020603050405020304" pitchFamily="18" charset="0"/>
                <a:sym typeface="+mn-ea"/>
              </a:rPr>
              <a:t>u</a:t>
            </a:r>
            <a:r>
              <a:rPr b="1" baseline="-25000">
                <a:latin typeface="Times New Roman" panose="02020603050405020304" pitchFamily="18" charset="0"/>
                <a:sym typeface="+mn-ea"/>
              </a:rPr>
              <a:t>f</a:t>
            </a:r>
            <a:r>
              <a:rPr b="1">
                <a:latin typeface="Times New Roman" panose="02020603050405020304" pitchFamily="18" charset="0"/>
                <a:ea typeface="宋体" panose="02010600030101010101" pitchFamily="2" charset="-122"/>
              </a:rPr>
              <a:t>，因此，</a:t>
            </a:r>
            <a:r>
              <a:rPr b="1" i="1">
                <a:latin typeface="Times New Roman" panose="02020603050405020304" pitchFamily="18" charset="0"/>
                <a:sym typeface="+mn-ea"/>
              </a:rPr>
              <a:t>u</a:t>
            </a:r>
            <a:r>
              <a:rPr b="1" baseline="-25000">
                <a:latin typeface="Times New Roman" panose="02020603050405020304" pitchFamily="18" charset="0"/>
                <a:sym typeface="+mn-ea"/>
              </a:rPr>
              <a:t>A</a:t>
            </a:r>
            <a:r>
              <a:rPr b="1">
                <a:latin typeface="Times New Roman" panose="02020603050405020304" pitchFamily="18" charset="0"/>
                <a:ea typeface="宋体" panose="02010600030101010101" pitchFamily="2" charset="-122"/>
              </a:rPr>
              <a:t>=0（即说明</a:t>
            </a:r>
            <a:r>
              <a:rPr b="1" i="1">
                <a:latin typeface="Times New Roman" panose="02020603050405020304" pitchFamily="18" charset="0"/>
                <a:ea typeface="宋体" panose="02010600030101010101" pitchFamily="2" charset="-122"/>
              </a:rPr>
              <a:t>d</a:t>
            </a:r>
            <a:r>
              <a:rPr b="1" baseline="-25000">
                <a:latin typeface="Times New Roman" panose="02020603050405020304" pitchFamily="18" charset="0"/>
                <a:ea typeface="宋体" panose="02010600030101010101" pitchFamily="2" charset="-122"/>
              </a:rPr>
              <a:t>1</a:t>
            </a:r>
            <a:r>
              <a:rPr b="1">
                <a:latin typeface="Times New Roman" panose="02020603050405020304" pitchFamily="18" charset="0"/>
                <a:ea typeface="宋体" panose="02010600030101010101" pitchFamily="2" charset="-122"/>
              </a:rPr>
              <a:t>置1是正确的）。</a:t>
            </a:r>
            <a:r>
              <a:rPr lang="zh-CN" altLang="en-US" b="1">
                <a:latin typeface="Times New Roman" panose="02020603050405020304" pitchFamily="18" charset="0"/>
                <a:ea typeface="宋体" panose="02010600030101010101" pitchFamily="2" charset="-122"/>
              </a:rPr>
              <a:t> </a:t>
            </a:r>
            <a:endParaRPr lang="zh-CN" altLang="en-US" b="1">
              <a:latin typeface="Times New Roman" panose="02020603050405020304" pitchFamily="18" charset="0"/>
              <a:ea typeface="宋体" panose="02010600030101010101" pitchFamily="2" charset="-122"/>
            </a:endParaRPr>
          </a:p>
        </p:txBody>
      </p:sp>
      <p:sp>
        <p:nvSpPr>
          <p:cNvPr id="3" name="矩形 61445"/>
          <p:cNvSpPr/>
          <p:nvPr/>
        </p:nvSpPr>
        <p:spPr>
          <a:xfrm>
            <a:off x="374650" y="3538855"/>
            <a:ext cx="8797925" cy="2489200"/>
          </a:xfrm>
          <a:prstGeom prst="rect">
            <a:avLst/>
          </a:prstGeom>
          <a:noFill/>
          <a:ln w="9525">
            <a:noFill/>
          </a:ln>
        </p:spPr>
        <p:txBody>
          <a:bodyPr wrap="square" anchor="t">
            <a:spAutoFit/>
          </a:bodyPr>
          <a:p>
            <a:pPr>
              <a:lnSpc>
                <a:spcPct val="130000"/>
              </a:lnSpc>
            </a:pPr>
            <a:r>
              <a:rPr b="1">
                <a:solidFill>
                  <a:srgbClr val="FF0000"/>
                </a:solidFill>
                <a:latin typeface="Times New Roman" panose="02020603050405020304" pitchFamily="18" charset="0"/>
              </a:rPr>
              <a:t>当第4个</a:t>
            </a:r>
            <a:r>
              <a:rPr b="1" i="1">
                <a:solidFill>
                  <a:srgbClr val="FF0000"/>
                </a:solidFill>
                <a:latin typeface="Times New Roman" panose="02020603050405020304" pitchFamily="18" charset="0"/>
              </a:rPr>
              <a:t>CP</a:t>
            </a:r>
            <a:r>
              <a:rPr b="1">
                <a:solidFill>
                  <a:srgbClr val="FF0000"/>
                </a:solidFill>
                <a:latin typeface="Times New Roman" panose="02020603050405020304" pitchFamily="18" charset="0"/>
              </a:rPr>
              <a:t>到来时</a:t>
            </a:r>
            <a:r>
              <a:rPr b="1">
                <a:latin typeface="Times New Roman" panose="02020603050405020304" pitchFamily="18" charset="0"/>
              </a:rPr>
              <a:t>，由于</a:t>
            </a:r>
            <a:r>
              <a:rPr b="1" i="1">
                <a:latin typeface="Times New Roman" panose="02020603050405020304" pitchFamily="18" charset="0"/>
                <a:sym typeface="+mn-ea"/>
              </a:rPr>
              <a:t>Q</a:t>
            </a:r>
            <a:r>
              <a:rPr b="1" baseline="-25000">
                <a:latin typeface="Times New Roman" panose="02020603050405020304" pitchFamily="18" charset="0"/>
                <a:sym typeface="+mn-ea"/>
              </a:rPr>
              <a:t>1</a:t>
            </a:r>
            <a:r>
              <a:rPr b="1" i="1">
                <a:latin typeface="Times New Roman" panose="02020603050405020304" pitchFamily="18" charset="0"/>
                <a:sym typeface="+mn-ea"/>
              </a:rPr>
              <a:t>Q</a:t>
            </a:r>
            <a:r>
              <a:rPr b="1" baseline="-25000">
                <a:latin typeface="Times New Roman" panose="02020603050405020304" pitchFamily="18" charset="0"/>
                <a:sym typeface="+mn-ea"/>
              </a:rPr>
              <a:t>2</a:t>
            </a:r>
            <a:r>
              <a:rPr b="1" i="1">
                <a:latin typeface="Times New Roman" panose="02020603050405020304" pitchFamily="18" charset="0"/>
                <a:sym typeface="+mn-ea"/>
              </a:rPr>
              <a:t>Q</a:t>
            </a:r>
            <a:r>
              <a:rPr b="1" baseline="-25000">
                <a:latin typeface="Times New Roman" panose="02020603050405020304" pitchFamily="18" charset="0"/>
                <a:sym typeface="+mn-ea"/>
              </a:rPr>
              <a:t>3</a:t>
            </a:r>
            <a:r>
              <a:rPr b="1" i="1">
                <a:latin typeface="Times New Roman" panose="02020603050405020304" pitchFamily="18" charset="0"/>
                <a:sym typeface="+mn-ea"/>
              </a:rPr>
              <a:t>Q</a:t>
            </a:r>
            <a:r>
              <a:rPr b="1" baseline="-25000">
                <a:latin typeface="Times New Roman" panose="02020603050405020304" pitchFamily="18" charset="0"/>
                <a:sym typeface="+mn-ea"/>
              </a:rPr>
              <a:t>4</a:t>
            </a:r>
            <a:r>
              <a:rPr b="1" i="1">
                <a:latin typeface="Times New Roman" panose="02020603050405020304" pitchFamily="18" charset="0"/>
                <a:sym typeface="+mn-ea"/>
              </a:rPr>
              <a:t>Q</a:t>
            </a:r>
            <a:r>
              <a:rPr b="1" baseline="-25000">
                <a:latin typeface="Times New Roman" panose="02020603050405020304" pitchFamily="18" charset="0"/>
                <a:sym typeface="+mn-ea"/>
              </a:rPr>
              <a:t>5</a:t>
            </a:r>
            <a:r>
              <a:rPr b="1" i="1">
                <a:latin typeface="Times New Roman" panose="02020603050405020304" pitchFamily="18" charset="0"/>
                <a:sym typeface="+mn-ea"/>
              </a:rPr>
              <a:t>Q</a:t>
            </a:r>
            <a:r>
              <a:rPr b="1" baseline="-25000">
                <a:latin typeface="Times New Roman" panose="02020603050405020304" pitchFamily="18" charset="0"/>
                <a:sym typeface="+mn-ea"/>
              </a:rPr>
              <a:t>6</a:t>
            </a:r>
            <a:r>
              <a:rPr b="1">
                <a:latin typeface="Times New Roman" panose="02020603050405020304" pitchFamily="18" charset="0"/>
              </a:rPr>
              <a:t>=000100，又</a:t>
            </a:r>
            <a:r>
              <a:rPr b="1" i="1">
                <a:latin typeface="Times New Roman" panose="02020603050405020304" pitchFamily="18" charset="0"/>
                <a:sym typeface="+mn-ea"/>
              </a:rPr>
              <a:t>u</a:t>
            </a:r>
            <a:r>
              <a:rPr b="1" baseline="-25000">
                <a:latin typeface="Times New Roman" panose="02020603050405020304" pitchFamily="18" charset="0"/>
                <a:sym typeface="+mn-ea"/>
              </a:rPr>
              <a:t>A</a:t>
            </a:r>
            <a:r>
              <a:rPr b="1">
                <a:latin typeface="Times New Roman" panose="02020603050405020304" pitchFamily="18" charset="0"/>
              </a:rPr>
              <a:t>=0，使</a:t>
            </a:r>
            <a:r>
              <a:rPr b="1" i="1">
                <a:latin typeface="Times New Roman" panose="02020603050405020304" pitchFamily="18" charset="0"/>
                <a:sym typeface="+mn-ea"/>
              </a:rPr>
              <a:t>Q</a:t>
            </a:r>
            <a:r>
              <a:rPr b="1" baseline="-25000">
                <a:latin typeface="Times New Roman" panose="02020603050405020304" pitchFamily="18" charset="0"/>
                <a:sym typeface="+mn-ea"/>
              </a:rPr>
              <a:t>A</a:t>
            </a:r>
            <a:r>
              <a:rPr b="1" i="1">
                <a:latin typeface="Times New Roman" panose="02020603050405020304" pitchFamily="18" charset="0"/>
                <a:sym typeface="+mn-ea"/>
              </a:rPr>
              <a:t>Q</a:t>
            </a:r>
            <a:r>
              <a:rPr b="1" baseline="-25000">
                <a:latin typeface="Times New Roman" panose="02020603050405020304" pitchFamily="18" charset="0"/>
                <a:sym typeface="+mn-ea"/>
              </a:rPr>
              <a:t>B</a:t>
            </a:r>
            <a:r>
              <a:rPr b="1" i="1">
                <a:latin typeface="Times New Roman" panose="02020603050405020304" pitchFamily="18" charset="0"/>
                <a:sym typeface="+mn-ea"/>
              </a:rPr>
              <a:t>Q</a:t>
            </a:r>
            <a:r>
              <a:rPr b="1" baseline="-25000">
                <a:latin typeface="Times New Roman" panose="02020603050405020304" pitchFamily="18" charset="0"/>
                <a:sym typeface="+mn-ea"/>
              </a:rPr>
              <a:t>C</a:t>
            </a:r>
            <a:r>
              <a:rPr b="1" i="1">
                <a:latin typeface="Times New Roman" panose="02020603050405020304" pitchFamily="18" charset="0"/>
                <a:sym typeface="+mn-ea"/>
              </a:rPr>
              <a:t>Q</a:t>
            </a:r>
            <a:r>
              <a:rPr b="1" baseline="-25000">
                <a:latin typeface="Times New Roman" panose="02020603050405020304" pitchFamily="18" charset="0"/>
                <a:sym typeface="+mn-ea"/>
              </a:rPr>
              <a:t>D</a:t>
            </a:r>
            <a:r>
              <a:rPr b="1">
                <a:latin typeface="Times New Roman" panose="02020603050405020304" pitchFamily="18" charset="0"/>
              </a:rPr>
              <a:t>变为1011，相当于前3位保持，</a:t>
            </a:r>
            <a:r>
              <a:rPr b="1" i="1">
                <a:latin typeface="Times New Roman" panose="02020603050405020304" pitchFamily="18" charset="0"/>
                <a:sym typeface="+mn-ea"/>
              </a:rPr>
              <a:t>Q</a:t>
            </a:r>
            <a:r>
              <a:rPr b="1" baseline="-25000">
                <a:latin typeface="Times New Roman" panose="02020603050405020304" pitchFamily="18" charset="0"/>
                <a:sym typeface="+mn-ea"/>
              </a:rPr>
              <a:t>D</a:t>
            </a:r>
            <a:r>
              <a:rPr b="1">
                <a:latin typeface="Times New Roman" panose="02020603050405020304" pitchFamily="18" charset="0"/>
              </a:rPr>
              <a:t>置1。与此同时，环形寄存器又右移一位使</a:t>
            </a:r>
            <a:r>
              <a:rPr b="1" i="1">
                <a:latin typeface="Times New Roman" panose="02020603050405020304" pitchFamily="18" charset="0"/>
                <a:sym typeface="+mn-ea"/>
              </a:rPr>
              <a:t>Q</a:t>
            </a:r>
            <a:r>
              <a:rPr b="1" baseline="-25000">
                <a:latin typeface="Times New Roman" panose="02020603050405020304" pitchFamily="18" charset="0"/>
                <a:sym typeface="+mn-ea"/>
              </a:rPr>
              <a:t>1</a:t>
            </a:r>
            <a:r>
              <a:rPr b="1" i="1">
                <a:latin typeface="Times New Roman" panose="02020603050405020304" pitchFamily="18" charset="0"/>
                <a:sym typeface="+mn-ea"/>
              </a:rPr>
              <a:t>Q</a:t>
            </a:r>
            <a:r>
              <a:rPr b="1" baseline="-25000">
                <a:latin typeface="Times New Roman" panose="02020603050405020304" pitchFamily="18" charset="0"/>
                <a:sym typeface="+mn-ea"/>
              </a:rPr>
              <a:t>2</a:t>
            </a:r>
            <a:r>
              <a:rPr b="1" i="1">
                <a:latin typeface="Times New Roman" panose="02020603050405020304" pitchFamily="18" charset="0"/>
                <a:sym typeface="+mn-ea"/>
              </a:rPr>
              <a:t>Q</a:t>
            </a:r>
            <a:r>
              <a:rPr b="1" baseline="-25000">
                <a:latin typeface="Times New Roman" panose="02020603050405020304" pitchFamily="18" charset="0"/>
                <a:sym typeface="+mn-ea"/>
              </a:rPr>
              <a:t>3</a:t>
            </a:r>
            <a:r>
              <a:rPr b="1" i="1">
                <a:latin typeface="Times New Roman" panose="02020603050405020304" pitchFamily="18" charset="0"/>
                <a:sym typeface="+mn-ea"/>
              </a:rPr>
              <a:t>Q</a:t>
            </a:r>
            <a:r>
              <a:rPr b="1" baseline="-25000">
                <a:latin typeface="Times New Roman" panose="02020603050405020304" pitchFamily="18" charset="0"/>
                <a:sym typeface="+mn-ea"/>
              </a:rPr>
              <a:t>4</a:t>
            </a:r>
            <a:r>
              <a:rPr b="1" i="1">
                <a:latin typeface="Times New Roman" panose="02020603050405020304" pitchFamily="18" charset="0"/>
                <a:sym typeface="+mn-ea"/>
              </a:rPr>
              <a:t>Q</a:t>
            </a:r>
            <a:r>
              <a:rPr b="1" baseline="-25000">
                <a:latin typeface="Times New Roman" panose="02020603050405020304" pitchFamily="18" charset="0"/>
                <a:sym typeface="+mn-ea"/>
              </a:rPr>
              <a:t>5</a:t>
            </a:r>
            <a:r>
              <a:rPr b="1" i="1">
                <a:latin typeface="Times New Roman" panose="02020603050405020304" pitchFamily="18" charset="0"/>
                <a:sym typeface="+mn-ea"/>
              </a:rPr>
              <a:t>Q</a:t>
            </a:r>
            <a:r>
              <a:rPr b="1" baseline="-25000">
                <a:latin typeface="Times New Roman" panose="02020603050405020304" pitchFamily="18" charset="0"/>
                <a:sym typeface="+mn-ea"/>
              </a:rPr>
              <a:t>6</a:t>
            </a:r>
            <a:r>
              <a:rPr b="1">
                <a:latin typeface="Times New Roman" panose="02020603050405020304" pitchFamily="18" charset="0"/>
              </a:rPr>
              <a:t>=000010。逐次逼近型寄存器的输出1011经DAC转换输出为62.5+     =68.75mV。经与</a:t>
            </a:r>
            <a:r>
              <a:rPr b="1" i="1">
                <a:latin typeface="Times New Roman" panose="02020603050405020304" pitchFamily="18" charset="0"/>
                <a:sym typeface="+mn-ea"/>
              </a:rPr>
              <a:t>u</a:t>
            </a:r>
            <a:r>
              <a:rPr b="1" baseline="-25000">
                <a:latin typeface="Times New Roman" panose="02020603050405020304" pitchFamily="18" charset="0"/>
                <a:sym typeface="+mn-ea"/>
              </a:rPr>
              <a:t>i</a:t>
            </a:r>
            <a:r>
              <a:rPr b="1">
                <a:latin typeface="Times New Roman" panose="02020603050405020304" pitchFamily="18" charset="0"/>
              </a:rPr>
              <a:t>=65mV比较，</a:t>
            </a:r>
            <a:r>
              <a:rPr b="1" i="1">
                <a:latin typeface="Times New Roman" panose="02020603050405020304" pitchFamily="18" charset="0"/>
                <a:sym typeface="+mn-ea"/>
              </a:rPr>
              <a:t>u</a:t>
            </a:r>
            <a:r>
              <a:rPr b="1" baseline="-25000">
                <a:latin typeface="Times New Roman" panose="02020603050405020304" pitchFamily="18" charset="0"/>
                <a:sym typeface="+mn-ea"/>
              </a:rPr>
              <a:t>i</a:t>
            </a:r>
            <a:r>
              <a:rPr b="1">
                <a:latin typeface="Times New Roman" panose="02020603050405020304" pitchFamily="18" charset="0"/>
              </a:rPr>
              <a:t>＜</a:t>
            </a:r>
            <a:r>
              <a:rPr b="1" i="1">
                <a:latin typeface="Times New Roman" panose="02020603050405020304" pitchFamily="18" charset="0"/>
                <a:sym typeface="+mn-ea"/>
              </a:rPr>
              <a:t>u</a:t>
            </a:r>
            <a:r>
              <a:rPr b="1" baseline="-25000">
                <a:latin typeface="Times New Roman" panose="02020603050405020304" pitchFamily="18" charset="0"/>
                <a:sym typeface="+mn-ea"/>
              </a:rPr>
              <a:t>f</a:t>
            </a:r>
            <a:r>
              <a:rPr b="1">
                <a:latin typeface="Times New Roman" panose="02020603050405020304" pitchFamily="18" charset="0"/>
              </a:rPr>
              <a:t>，因此，</a:t>
            </a:r>
            <a:r>
              <a:rPr b="1" i="1">
                <a:latin typeface="Times New Roman" panose="02020603050405020304" pitchFamily="18" charset="0"/>
                <a:sym typeface="+mn-ea"/>
              </a:rPr>
              <a:t>u</a:t>
            </a:r>
            <a:r>
              <a:rPr b="1" baseline="-25000">
                <a:latin typeface="Times New Roman" panose="02020603050405020304" pitchFamily="18" charset="0"/>
                <a:sym typeface="+mn-ea"/>
              </a:rPr>
              <a:t>A</a:t>
            </a:r>
            <a:r>
              <a:rPr b="1">
                <a:latin typeface="Times New Roman" panose="02020603050405020304" pitchFamily="18" charset="0"/>
              </a:rPr>
              <a:t>=1（即说明</a:t>
            </a:r>
            <a:r>
              <a:rPr b="1" i="1">
                <a:latin typeface="Times New Roman" panose="02020603050405020304" pitchFamily="18" charset="0"/>
              </a:rPr>
              <a:t>d</a:t>
            </a:r>
            <a:r>
              <a:rPr b="1" baseline="-25000">
                <a:latin typeface="Times New Roman" panose="02020603050405020304" pitchFamily="18" charset="0"/>
              </a:rPr>
              <a:t>0</a:t>
            </a:r>
            <a:r>
              <a:rPr b="1">
                <a:latin typeface="Times New Roman" panose="02020603050405020304" pitchFamily="18" charset="0"/>
              </a:rPr>
              <a:t>置1置不合适）。</a:t>
            </a:r>
            <a:endParaRPr b="1">
              <a:latin typeface="Times New Roman" panose="02020603050405020304" pitchFamily="18" charset="0"/>
            </a:endParaRPr>
          </a:p>
        </p:txBody>
      </p:sp>
      <p:graphicFrame>
        <p:nvGraphicFramePr>
          <p:cNvPr id="4" name="对象 133"/>
          <p:cNvGraphicFramePr>
            <a:graphicFrameLocks noChangeAspect="1"/>
          </p:cNvGraphicFramePr>
          <p:nvPr/>
        </p:nvGraphicFramePr>
        <p:xfrm>
          <a:off x="2406650" y="2411095"/>
          <a:ext cx="379730" cy="679450"/>
        </p:xfrm>
        <a:graphic>
          <a:graphicData uri="http://schemas.openxmlformats.org/presentationml/2006/ole">
            <mc:AlternateContent xmlns:mc="http://schemas.openxmlformats.org/markup-compatibility/2006">
              <mc:Choice xmlns:v="urn:schemas-microsoft-com:vml" Requires="v">
                <p:oleObj spid="_x0000_s7" name="" r:id="rId1" imgW="203200" imgH="368300" progId="Equation.3">
                  <p:embed/>
                </p:oleObj>
              </mc:Choice>
              <mc:Fallback>
                <p:oleObj name="" r:id="rId1" imgW="203200" imgH="368300" progId="Equation.3">
                  <p:embed/>
                  <p:pic>
                    <p:nvPicPr>
                      <p:cNvPr id="0" name="图片 6"/>
                      <p:cNvPicPr/>
                      <p:nvPr/>
                    </p:nvPicPr>
                    <p:blipFill>
                      <a:blip r:embed="rId2"/>
                      <a:stretch>
                        <a:fillRect/>
                      </a:stretch>
                    </p:blipFill>
                    <p:spPr>
                      <a:xfrm>
                        <a:off x="2406650" y="2411095"/>
                        <a:ext cx="379730" cy="679450"/>
                      </a:xfrm>
                      <a:prstGeom prst="rect">
                        <a:avLst/>
                      </a:prstGeom>
                      <a:noFill/>
                      <a:ln w="38100">
                        <a:noFill/>
                        <a:miter/>
                      </a:ln>
                    </p:spPr>
                  </p:pic>
                </p:oleObj>
              </mc:Fallback>
            </mc:AlternateContent>
          </a:graphicData>
        </a:graphic>
      </p:graphicFrame>
      <p:graphicFrame>
        <p:nvGraphicFramePr>
          <p:cNvPr id="5" name="对象 134"/>
          <p:cNvGraphicFramePr>
            <a:graphicFrameLocks noChangeAspect="1"/>
          </p:cNvGraphicFramePr>
          <p:nvPr/>
        </p:nvGraphicFramePr>
        <p:xfrm>
          <a:off x="5476240" y="4970780"/>
          <a:ext cx="405765" cy="582295"/>
        </p:xfrm>
        <a:graphic>
          <a:graphicData uri="http://schemas.openxmlformats.org/presentationml/2006/ole">
            <mc:AlternateContent xmlns:mc="http://schemas.openxmlformats.org/markup-compatibility/2006">
              <mc:Choice xmlns:v="urn:schemas-microsoft-com:vml" Requires="v">
                <p:oleObj spid="_x0000_s8" name="" r:id="rId3" imgW="203200" imgH="368300" progId="Equation.3">
                  <p:embed/>
                </p:oleObj>
              </mc:Choice>
              <mc:Fallback>
                <p:oleObj name="" r:id="rId3" imgW="203200" imgH="368300" progId="Equation.3">
                  <p:embed/>
                  <p:pic>
                    <p:nvPicPr>
                      <p:cNvPr id="0" name="图片 7"/>
                      <p:cNvPicPr/>
                      <p:nvPr/>
                    </p:nvPicPr>
                    <p:blipFill>
                      <a:blip r:embed="rId4"/>
                      <a:stretch>
                        <a:fillRect/>
                      </a:stretch>
                    </p:blipFill>
                    <p:spPr>
                      <a:xfrm>
                        <a:off x="5476240" y="4970780"/>
                        <a:ext cx="405765" cy="582295"/>
                      </a:xfrm>
                      <a:prstGeom prst="rect">
                        <a:avLst/>
                      </a:prstGeom>
                      <a:noFill/>
                      <a:ln w="38100">
                        <a:noFill/>
                        <a:miter/>
                      </a:ln>
                    </p:spPr>
                  </p:pic>
                </p:oleObj>
              </mc:Fallback>
            </mc:AlternateContent>
          </a:graphicData>
        </a:graphic>
      </p:graphicFrame>
    </p:spTree>
  </p:cSld>
  <p:clrMapOvr>
    <a:masterClrMapping/>
  </p:clrMapOvr>
  <p:transition>
    <p:split orient="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61445"/>
          <p:cNvSpPr/>
          <p:nvPr/>
        </p:nvSpPr>
        <p:spPr>
          <a:xfrm>
            <a:off x="279400" y="570230"/>
            <a:ext cx="8608695" cy="3928110"/>
          </a:xfrm>
          <a:prstGeom prst="rect">
            <a:avLst/>
          </a:prstGeom>
          <a:noFill/>
          <a:ln w="9525">
            <a:noFill/>
          </a:ln>
        </p:spPr>
        <p:txBody>
          <a:bodyPr wrap="square" anchor="t">
            <a:spAutoFit/>
          </a:bodyPr>
          <a:p>
            <a:pPr>
              <a:lnSpc>
                <a:spcPct val="130000"/>
              </a:lnSpc>
            </a:pPr>
            <a:r>
              <a:rPr b="1">
                <a:solidFill>
                  <a:srgbClr val="FF0000"/>
                </a:solidFill>
                <a:latin typeface="Times New Roman" panose="02020603050405020304" pitchFamily="18" charset="0"/>
              </a:rPr>
              <a:t>当第5个</a:t>
            </a:r>
            <a:r>
              <a:rPr b="1" i="1">
                <a:solidFill>
                  <a:srgbClr val="FF0000"/>
                </a:solidFill>
                <a:latin typeface="Times New Roman" panose="02020603050405020304" pitchFamily="18" charset="0"/>
              </a:rPr>
              <a:t>CP</a:t>
            </a:r>
            <a:r>
              <a:rPr b="1">
                <a:solidFill>
                  <a:srgbClr val="FF0000"/>
                </a:solidFill>
                <a:latin typeface="Times New Roman" panose="02020603050405020304" pitchFamily="18" charset="0"/>
              </a:rPr>
              <a:t>到来时</a:t>
            </a:r>
            <a:r>
              <a:rPr b="1">
                <a:latin typeface="Times New Roman" panose="02020603050405020304" pitchFamily="18" charset="0"/>
              </a:rPr>
              <a:t>，由于</a:t>
            </a:r>
            <a:r>
              <a:rPr b="1" i="1">
                <a:latin typeface="Times New Roman" panose="02020603050405020304" pitchFamily="18" charset="0"/>
                <a:sym typeface="+mn-ea"/>
              </a:rPr>
              <a:t>Q</a:t>
            </a:r>
            <a:r>
              <a:rPr b="1" baseline="-25000">
                <a:latin typeface="Times New Roman" panose="02020603050405020304" pitchFamily="18" charset="0"/>
                <a:sym typeface="+mn-ea"/>
              </a:rPr>
              <a:t>1</a:t>
            </a:r>
            <a:r>
              <a:rPr b="1" i="1">
                <a:latin typeface="Times New Roman" panose="02020603050405020304" pitchFamily="18" charset="0"/>
                <a:sym typeface="+mn-ea"/>
              </a:rPr>
              <a:t>Q</a:t>
            </a:r>
            <a:r>
              <a:rPr b="1" baseline="-25000">
                <a:latin typeface="Times New Roman" panose="02020603050405020304" pitchFamily="18" charset="0"/>
                <a:sym typeface="+mn-ea"/>
              </a:rPr>
              <a:t>2</a:t>
            </a:r>
            <a:r>
              <a:rPr b="1" i="1">
                <a:latin typeface="Times New Roman" panose="02020603050405020304" pitchFamily="18" charset="0"/>
                <a:sym typeface="+mn-ea"/>
              </a:rPr>
              <a:t>Q</a:t>
            </a:r>
            <a:r>
              <a:rPr b="1" baseline="-25000">
                <a:latin typeface="Times New Roman" panose="02020603050405020304" pitchFamily="18" charset="0"/>
                <a:sym typeface="+mn-ea"/>
              </a:rPr>
              <a:t>3</a:t>
            </a:r>
            <a:r>
              <a:rPr b="1" i="1">
                <a:latin typeface="Times New Roman" panose="02020603050405020304" pitchFamily="18" charset="0"/>
                <a:sym typeface="+mn-ea"/>
              </a:rPr>
              <a:t>Q</a:t>
            </a:r>
            <a:r>
              <a:rPr b="1" baseline="-25000">
                <a:latin typeface="Times New Roman" panose="02020603050405020304" pitchFamily="18" charset="0"/>
                <a:sym typeface="+mn-ea"/>
              </a:rPr>
              <a:t>4</a:t>
            </a:r>
            <a:r>
              <a:rPr b="1" i="1">
                <a:latin typeface="Times New Roman" panose="02020603050405020304" pitchFamily="18" charset="0"/>
                <a:sym typeface="+mn-ea"/>
              </a:rPr>
              <a:t>Q</a:t>
            </a:r>
            <a:r>
              <a:rPr b="1" baseline="-25000">
                <a:latin typeface="Times New Roman" panose="02020603050405020304" pitchFamily="18" charset="0"/>
                <a:sym typeface="+mn-ea"/>
              </a:rPr>
              <a:t>5</a:t>
            </a:r>
            <a:r>
              <a:rPr b="1" i="1">
                <a:latin typeface="Times New Roman" panose="02020603050405020304" pitchFamily="18" charset="0"/>
                <a:sym typeface="+mn-ea"/>
              </a:rPr>
              <a:t>Q</a:t>
            </a:r>
            <a:r>
              <a:rPr b="1" baseline="-25000">
                <a:latin typeface="Times New Roman" panose="02020603050405020304" pitchFamily="18" charset="0"/>
                <a:sym typeface="+mn-ea"/>
              </a:rPr>
              <a:t>6</a:t>
            </a:r>
            <a:r>
              <a:rPr b="1">
                <a:latin typeface="Times New Roman" panose="02020603050405020304" pitchFamily="18" charset="0"/>
              </a:rPr>
              <a:t>=000010，又</a:t>
            </a:r>
            <a:r>
              <a:rPr b="1" i="1">
                <a:latin typeface="Times New Roman" panose="02020603050405020304" pitchFamily="18" charset="0"/>
                <a:sym typeface="+mn-ea"/>
              </a:rPr>
              <a:t>u</a:t>
            </a:r>
            <a:r>
              <a:rPr b="1" baseline="-25000">
                <a:latin typeface="Times New Roman" panose="02020603050405020304" pitchFamily="18" charset="0"/>
                <a:sym typeface="+mn-ea"/>
              </a:rPr>
              <a:t>A</a:t>
            </a:r>
            <a:r>
              <a:rPr b="1">
                <a:latin typeface="Times New Roman" panose="02020603050405020304" pitchFamily="18" charset="0"/>
              </a:rPr>
              <a:t>=1，使</a:t>
            </a:r>
            <a:r>
              <a:rPr b="1" i="1">
                <a:latin typeface="Times New Roman" panose="02020603050405020304" pitchFamily="18" charset="0"/>
                <a:sym typeface="+mn-ea"/>
              </a:rPr>
              <a:t>Q</a:t>
            </a:r>
            <a:r>
              <a:rPr b="1" baseline="-25000">
                <a:latin typeface="Times New Roman" panose="02020603050405020304" pitchFamily="18" charset="0"/>
                <a:sym typeface="+mn-ea"/>
              </a:rPr>
              <a:t>A</a:t>
            </a:r>
            <a:r>
              <a:rPr b="1" i="1">
                <a:latin typeface="Times New Roman" panose="02020603050405020304" pitchFamily="18" charset="0"/>
                <a:sym typeface="+mn-ea"/>
              </a:rPr>
              <a:t>Q</a:t>
            </a:r>
            <a:r>
              <a:rPr b="1" baseline="-25000">
                <a:latin typeface="Times New Roman" panose="02020603050405020304" pitchFamily="18" charset="0"/>
                <a:sym typeface="+mn-ea"/>
              </a:rPr>
              <a:t>B</a:t>
            </a:r>
            <a:r>
              <a:rPr b="1" i="1">
                <a:latin typeface="Times New Roman" panose="02020603050405020304" pitchFamily="18" charset="0"/>
                <a:sym typeface="+mn-ea"/>
              </a:rPr>
              <a:t>Q</a:t>
            </a:r>
            <a:r>
              <a:rPr b="1" baseline="-25000">
                <a:latin typeface="Times New Roman" panose="02020603050405020304" pitchFamily="18" charset="0"/>
                <a:sym typeface="+mn-ea"/>
              </a:rPr>
              <a:t>C</a:t>
            </a:r>
            <a:r>
              <a:rPr b="1" i="1">
                <a:latin typeface="Times New Roman" panose="02020603050405020304" pitchFamily="18" charset="0"/>
                <a:sym typeface="+mn-ea"/>
              </a:rPr>
              <a:t>Q</a:t>
            </a:r>
            <a:r>
              <a:rPr b="1" baseline="-25000">
                <a:latin typeface="Times New Roman" panose="02020603050405020304" pitchFamily="18" charset="0"/>
                <a:sym typeface="+mn-ea"/>
              </a:rPr>
              <a:t>D</a:t>
            </a:r>
            <a:r>
              <a:rPr b="1">
                <a:latin typeface="Times New Roman" panose="02020603050405020304" pitchFamily="18" charset="0"/>
              </a:rPr>
              <a:t>由1011变为1010，相当于前3位保持不变，</a:t>
            </a:r>
            <a:r>
              <a:rPr b="1" i="1">
                <a:latin typeface="Times New Roman" panose="02020603050405020304" pitchFamily="18" charset="0"/>
                <a:sym typeface="+mn-ea"/>
              </a:rPr>
              <a:t>Q</a:t>
            </a:r>
            <a:r>
              <a:rPr b="1" baseline="-25000">
                <a:latin typeface="Times New Roman" panose="02020603050405020304" pitchFamily="18" charset="0"/>
                <a:sym typeface="+mn-ea"/>
              </a:rPr>
              <a:t>D</a:t>
            </a:r>
            <a:r>
              <a:rPr b="1">
                <a:latin typeface="Times New Roman" panose="02020603050405020304" pitchFamily="18" charset="0"/>
              </a:rPr>
              <a:t>由1换成0。与此同时，环形移位寄存器再右移一位使其最后一位</a:t>
            </a:r>
            <a:r>
              <a:rPr b="1" i="1">
                <a:latin typeface="Times New Roman" panose="02020603050405020304" pitchFamily="18" charset="0"/>
                <a:sym typeface="+mn-ea"/>
              </a:rPr>
              <a:t>Q</a:t>
            </a:r>
            <a:r>
              <a:rPr b="1" baseline="-25000">
                <a:latin typeface="Times New Roman" panose="02020603050405020304" pitchFamily="18" charset="0"/>
                <a:sym typeface="+mn-ea"/>
              </a:rPr>
              <a:t>6</a:t>
            </a:r>
            <a:r>
              <a:rPr b="1">
                <a:latin typeface="Times New Roman" panose="02020603050405020304" pitchFamily="18" charset="0"/>
              </a:rPr>
              <a:t>置成1，这使得G</a:t>
            </a:r>
            <a:r>
              <a:rPr b="1" baseline="-25000">
                <a:latin typeface="Times New Roman" panose="02020603050405020304" pitchFamily="18" charset="0"/>
              </a:rPr>
              <a:t>5</a:t>
            </a:r>
            <a:r>
              <a:rPr b="1">
                <a:latin typeface="Times New Roman" panose="02020603050405020304" pitchFamily="18" charset="0"/>
              </a:rPr>
              <a:t>~G</a:t>
            </a:r>
            <a:r>
              <a:rPr b="1" baseline="-25000">
                <a:latin typeface="Times New Roman" panose="02020603050405020304" pitchFamily="18" charset="0"/>
              </a:rPr>
              <a:t>8</a:t>
            </a:r>
            <a:r>
              <a:rPr b="1">
                <a:latin typeface="Times New Roman" panose="02020603050405020304" pitchFamily="18" charset="0"/>
              </a:rPr>
              <a:t>门开通，逐次逼近型寄存器的内容经此输出为数字信号</a:t>
            </a:r>
            <a:r>
              <a:rPr b="1" i="1">
                <a:latin typeface="Times New Roman" panose="02020603050405020304" pitchFamily="18" charset="0"/>
              </a:rPr>
              <a:t>d</a:t>
            </a:r>
            <a:r>
              <a:rPr b="1" baseline="-25000">
                <a:latin typeface="Times New Roman" panose="02020603050405020304" pitchFamily="18" charset="0"/>
              </a:rPr>
              <a:t>3</a:t>
            </a:r>
            <a:r>
              <a:rPr b="1" i="1">
                <a:latin typeface="Times New Roman" panose="02020603050405020304" pitchFamily="18" charset="0"/>
              </a:rPr>
              <a:t>d</a:t>
            </a:r>
            <a:r>
              <a:rPr b="1" baseline="-25000">
                <a:latin typeface="Times New Roman" panose="02020603050405020304" pitchFamily="18" charset="0"/>
              </a:rPr>
              <a:t>2</a:t>
            </a:r>
            <a:r>
              <a:rPr b="1" i="1">
                <a:latin typeface="Times New Roman" panose="02020603050405020304" pitchFamily="18" charset="0"/>
              </a:rPr>
              <a:t>d</a:t>
            </a:r>
            <a:r>
              <a:rPr b="1" baseline="-25000">
                <a:latin typeface="Times New Roman" panose="02020603050405020304" pitchFamily="18" charset="0"/>
              </a:rPr>
              <a:t>1</a:t>
            </a:r>
            <a:r>
              <a:rPr b="1" i="1">
                <a:latin typeface="Times New Roman" panose="02020603050405020304" pitchFamily="18" charset="0"/>
              </a:rPr>
              <a:t>d</a:t>
            </a:r>
            <a:r>
              <a:rPr b="1" baseline="-25000">
                <a:latin typeface="Times New Roman" panose="02020603050405020304" pitchFamily="18" charset="0"/>
              </a:rPr>
              <a:t>0</a:t>
            </a:r>
            <a:r>
              <a:rPr b="1">
                <a:latin typeface="Times New Roman" panose="02020603050405020304" pitchFamily="18" charset="0"/>
              </a:rPr>
              <a:t>=1010，相当于62.5mV，比较逼近输入的模拟信号65mV，存在误差，说明ADC的位数低。逐次逼近型寄存器的位数越多，转换成的数字量</a:t>
            </a:r>
            <a:r>
              <a:rPr b="1" i="1">
                <a:latin typeface="Times New Roman" panose="02020603050405020304" pitchFamily="18" charset="0"/>
              </a:rPr>
              <a:t>d</a:t>
            </a:r>
            <a:r>
              <a:rPr b="1">
                <a:latin typeface="Times New Roman" panose="02020603050405020304" pitchFamily="18" charset="0"/>
              </a:rPr>
              <a:t>越接近</a:t>
            </a:r>
            <a:r>
              <a:rPr b="1" i="1">
                <a:latin typeface="Times New Roman" panose="02020603050405020304" pitchFamily="18" charset="0"/>
                <a:sym typeface="+mn-ea"/>
              </a:rPr>
              <a:t>u</a:t>
            </a:r>
            <a:r>
              <a:rPr b="1" baseline="-25000">
                <a:latin typeface="Times New Roman" panose="02020603050405020304" pitchFamily="18" charset="0"/>
                <a:sym typeface="+mn-ea"/>
              </a:rPr>
              <a:t>i</a:t>
            </a:r>
            <a:r>
              <a:rPr b="1">
                <a:latin typeface="Times New Roman" panose="02020603050405020304" pitchFamily="18" charset="0"/>
              </a:rPr>
              <a:t>，输出的数字信号就越精确。</a:t>
            </a:r>
            <a:endParaRPr b="1">
              <a:latin typeface="Times New Roman" panose="02020603050405020304" pitchFamily="18" charset="0"/>
            </a:endParaRPr>
          </a:p>
        </p:txBody>
      </p:sp>
      <p:sp>
        <p:nvSpPr>
          <p:cNvPr id="3" name="矩形 61445"/>
          <p:cNvSpPr/>
          <p:nvPr/>
        </p:nvSpPr>
        <p:spPr>
          <a:xfrm>
            <a:off x="361315" y="4404995"/>
            <a:ext cx="8636635" cy="1050290"/>
          </a:xfrm>
          <a:prstGeom prst="rect">
            <a:avLst/>
          </a:prstGeom>
          <a:noFill/>
          <a:ln w="9525">
            <a:noFill/>
          </a:ln>
        </p:spPr>
        <p:txBody>
          <a:bodyPr wrap="square" anchor="t">
            <a:spAutoFit/>
          </a:bodyPr>
          <a:p>
            <a:pPr>
              <a:lnSpc>
                <a:spcPct val="130000"/>
              </a:lnSpc>
            </a:pPr>
            <a:r>
              <a:rPr b="1">
                <a:latin typeface="Times New Roman" panose="02020603050405020304" pitchFamily="18" charset="0"/>
              </a:rPr>
              <a:t>这种转换器比并行比较型转换速度慢，但其电路规模小，因此其应用较广。</a:t>
            </a:r>
            <a:endParaRPr b="1">
              <a:latin typeface="Times New Roman" panose="02020603050405020304" pitchFamily="18" charset="0"/>
            </a:endParaRPr>
          </a:p>
        </p:txBody>
      </p:sp>
    </p:spTree>
  </p:cSld>
  <p:clrMapOvr>
    <a:masterClrMapping/>
  </p:clrMapOvr>
  <p:transition>
    <p:split orient="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标题 75777"/>
          <p:cNvSpPr>
            <a:spLocks noGrp="1"/>
          </p:cNvSpPr>
          <p:nvPr>
            <p:ph type="title"/>
          </p:nvPr>
        </p:nvSpPr>
        <p:spPr>
          <a:xfrm>
            <a:off x="468313" y="270193"/>
            <a:ext cx="6573838" cy="1066800"/>
          </a:xfrm>
        </p:spPr>
        <p:txBody>
          <a:bodyPr anchor="b"/>
          <a:p>
            <a:pPr marL="0" marR="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6.2.4  </a:t>
            </a:r>
            <a:r>
              <a:rPr kumimoji="0" lang="zh-CN" altLang="en-US"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双积分型</a:t>
            </a: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A/D</a:t>
            </a:r>
            <a:r>
              <a:rPr kumimoji="0" lang="zh-CN" altLang="en-US"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转换器</a:t>
            </a:r>
            <a:r>
              <a:rPr kumimoji="0" lang="zh-CN" altLang="en-US" sz="3200" b="0" i="0" u="none" strike="noStrike" kern="1200" cap="none" spc="0" normalizeH="0" baseline="0" noProof="1" dirty="0">
                <a:solidFill>
                  <a:srgbClr val="FF0000"/>
                </a:solidFill>
                <a:latin typeface="宋体" panose="02010600030101010101" pitchFamily="2" charset="-122"/>
                <a:ea typeface="+mj-ea"/>
                <a:cs typeface="+mj-cs"/>
              </a:rPr>
              <a:t> </a:t>
            </a:r>
            <a:endParaRPr kumimoji="0" lang="zh-CN" altLang="en-US" sz="3200" b="0" i="0" u="none" strike="noStrike" kern="1200" cap="none" spc="0" normalizeH="0" baseline="0" noProof="1" dirty="0">
              <a:solidFill>
                <a:srgbClr val="FF0000"/>
              </a:solidFill>
              <a:latin typeface="宋体" panose="02010600030101010101" pitchFamily="2" charset="-122"/>
              <a:ea typeface="+mj-ea"/>
              <a:cs typeface="+mj-cs"/>
            </a:endParaRPr>
          </a:p>
        </p:txBody>
      </p:sp>
      <p:sp>
        <p:nvSpPr>
          <p:cNvPr id="30722" name="矩形 75780"/>
          <p:cNvSpPr/>
          <p:nvPr/>
        </p:nvSpPr>
        <p:spPr>
          <a:xfrm>
            <a:off x="468630" y="1421765"/>
            <a:ext cx="8296275" cy="3080385"/>
          </a:xfrm>
          <a:prstGeom prst="rect">
            <a:avLst/>
          </a:prstGeom>
          <a:noFill/>
          <a:ln w="9525">
            <a:noFill/>
          </a:ln>
        </p:spPr>
        <p:txBody>
          <a:bodyPr wrap="square" anchor="t">
            <a:spAutoFit/>
          </a:bodyPr>
          <a:p>
            <a:pPr algn="just">
              <a:lnSpc>
                <a:spcPct val="135000"/>
              </a:lnSpc>
            </a:pPr>
            <a:r>
              <a:rPr b="1">
                <a:solidFill>
                  <a:srgbClr val="FF0000"/>
                </a:solidFill>
                <a:latin typeface="Times New Roman" panose="02020603050405020304" pitchFamily="18" charset="0"/>
                <a:ea typeface="宋体" panose="02010600030101010101" pitchFamily="2" charset="-122"/>
              </a:rPr>
              <a:t>V-T变换型</a:t>
            </a:r>
            <a:r>
              <a:rPr b="1">
                <a:latin typeface="Times New Roman" panose="02020603050405020304" pitchFamily="18" charset="0"/>
                <a:ea typeface="宋体" panose="02010600030101010101" pitchFamily="2" charset="-122"/>
              </a:rPr>
              <a:t>ADC是把输入的模拟电压信号转换成与之成正比的时间宽度信号，然后在这个时间宽度里对固定频率的时钟脉冲计数，计数的结果就是正比于输入模拟电压的数字信号。</a:t>
            </a:r>
            <a:endParaRPr b="1">
              <a:latin typeface="Times New Roman" panose="02020603050405020304" pitchFamily="18" charset="0"/>
              <a:ea typeface="宋体" panose="02010600030101010101" pitchFamily="2" charset="-122"/>
            </a:endParaRPr>
          </a:p>
          <a:p>
            <a:pPr algn="just">
              <a:lnSpc>
                <a:spcPct val="135000"/>
              </a:lnSpc>
            </a:pPr>
            <a:r>
              <a:rPr b="1">
                <a:solidFill>
                  <a:srgbClr val="FF0000"/>
                </a:solidFill>
                <a:latin typeface="Times New Roman" panose="02020603050405020304" pitchFamily="18" charset="0"/>
                <a:ea typeface="宋体" panose="02010600030101010101" pitchFamily="2" charset="-122"/>
              </a:rPr>
              <a:t>V-F变换型</a:t>
            </a:r>
            <a:r>
              <a:rPr b="1">
                <a:latin typeface="Times New Roman" panose="02020603050405020304" pitchFamily="18" charset="0"/>
                <a:ea typeface="宋体" panose="02010600030101010101" pitchFamily="2" charset="-122"/>
              </a:rPr>
              <a:t>ADC是把输入的模拟电压信号转换成与之成正比的频率信号，然后在一个固定的时间间隔里对得到的频率信号计数，计数结果就是正比于输入模拟电压的数字信号。</a:t>
            </a:r>
            <a:r>
              <a:rPr lang="zh-CN" altLang="en-US" b="1">
                <a:latin typeface="Times New Roman" panose="02020603050405020304" pitchFamily="18" charset="0"/>
                <a:ea typeface="宋体" panose="02010600030101010101" pitchFamily="2" charset="-122"/>
              </a:rPr>
              <a:t> </a:t>
            </a:r>
            <a:endParaRPr lang="zh-CN" altLang="en-US" b="1">
              <a:latin typeface="Times New Roman" panose="02020603050405020304" pitchFamily="18" charset="0"/>
              <a:ea typeface="宋体" panose="02010600030101010101" pitchFamily="2" charset="-122"/>
            </a:endParaRPr>
          </a:p>
        </p:txBody>
      </p:sp>
      <p:sp>
        <p:nvSpPr>
          <p:cNvPr id="2" name="矩形 75780"/>
          <p:cNvSpPr/>
          <p:nvPr/>
        </p:nvSpPr>
        <p:spPr>
          <a:xfrm>
            <a:off x="468630" y="4502150"/>
            <a:ext cx="8296275" cy="2084070"/>
          </a:xfrm>
          <a:prstGeom prst="rect">
            <a:avLst/>
          </a:prstGeom>
          <a:noFill/>
          <a:ln w="9525">
            <a:noFill/>
          </a:ln>
        </p:spPr>
        <p:txBody>
          <a:bodyPr wrap="square" anchor="t">
            <a:spAutoFit/>
          </a:bodyPr>
          <a:p>
            <a:pPr algn="just">
              <a:lnSpc>
                <a:spcPct val="135000"/>
              </a:lnSpc>
            </a:pPr>
            <a:r>
              <a:rPr b="1">
                <a:solidFill>
                  <a:srgbClr val="FF0000"/>
                </a:solidFill>
                <a:latin typeface="Times New Roman" panose="02020603050405020304" pitchFamily="18" charset="0"/>
                <a:ea typeface="宋体" panose="02010600030101010101" pitchFamily="2" charset="-122"/>
              </a:rPr>
              <a:t>双积分型ADC是V-T变换型ADC</a:t>
            </a:r>
            <a:r>
              <a:rPr b="1">
                <a:latin typeface="Times New Roman" panose="02020603050405020304" pitchFamily="18" charset="0"/>
                <a:ea typeface="宋体" panose="02010600030101010101" pitchFamily="2" charset="-122"/>
              </a:rPr>
              <a:t>。它先对输入采样电压和基准电压进行两次积分，以获得与采样电压平均值成正比的时间间隔，同时在这个时间间隔内，用计数器对标准时钟脉冲计数，计数器输出的计数结果就是对应的数字量。</a:t>
            </a:r>
            <a:endParaRPr b="1">
              <a:latin typeface="Times New Roman" panose="02020603050405020304" pitchFamily="18" charset="0"/>
              <a:ea typeface="宋体" panose="02010600030101010101" pitchFamily="2" charset="-122"/>
            </a:endParaRPr>
          </a:p>
        </p:txBody>
      </p:sp>
    </p:spTree>
  </p:cSld>
  <p:clrMapOvr>
    <a:masterClrMapping/>
  </p:clrMapOvr>
  <p:transition>
    <p:strips dir="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4" name="矩形 92163"/>
          <p:cNvSpPr/>
          <p:nvPr/>
        </p:nvSpPr>
        <p:spPr>
          <a:xfrm>
            <a:off x="419100" y="528638"/>
            <a:ext cx="8305800" cy="2522537"/>
          </a:xfrm>
          <a:prstGeom prst="rect">
            <a:avLst/>
          </a:prstGeom>
          <a:noFill/>
          <a:ln w="9525">
            <a:noFill/>
          </a:ln>
        </p:spPr>
        <p:txBody>
          <a:bodyPr anchor="t"/>
          <a:p>
            <a:pPr marL="342900" indent="-342900" algn="just">
              <a:lnSpc>
                <a:spcPct val="130000"/>
              </a:lnSpc>
              <a:spcBef>
                <a:spcPct val="20000"/>
              </a:spcBef>
              <a:buClr>
                <a:schemeClr val="folHlink"/>
              </a:buClr>
              <a:buSzPct val="60000"/>
              <a:buFont typeface="Wingdings" panose="05000000000000000000" pitchFamily="2" charset="2"/>
            </a:pPr>
            <a:r>
              <a:rPr lang="en-US" altLang="zh-CN" b="1" dirty="0">
                <a:latin typeface="Times New Roman" panose="02020603050405020304" pitchFamily="18" charset="0"/>
                <a:ea typeface="宋体" panose="02010600030101010101" pitchFamily="2" charset="-122"/>
              </a:rPr>
              <a:t>   </a:t>
            </a:r>
            <a:r>
              <a:rPr lang="zh-CN" altLang="en-US" b="1" dirty="0">
                <a:latin typeface="Times New Roman" panose="02020603050405020304" pitchFamily="18" charset="0"/>
                <a:ea typeface="宋体" panose="02010600030101010101" pitchFamily="2" charset="-122"/>
              </a:rPr>
              <a:t>为保证取样后的信号</a:t>
            </a:r>
            <a:r>
              <a:rPr lang="en-US" altLang="zh-CN" b="1" i="1" err="1">
                <a:latin typeface="Times New Roman" panose="02020603050405020304" pitchFamily="18" charset="0"/>
                <a:ea typeface="宋体" panose="02010600030101010101" pitchFamily="2" charset="-122"/>
              </a:rPr>
              <a:t>u</a:t>
            </a:r>
            <a:r>
              <a:rPr lang="en-US" altLang="zh-CN" b="1" baseline="-30000" err="1">
                <a:latin typeface="Times New Roman" panose="02020603050405020304" pitchFamily="18" charset="0"/>
                <a:ea typeface="宋体" panose="02010600030101010101" pitchFamily="2" charset="-122"/>
              </a:rPr>
              <a:t>O</a:t>
            </a:r>
            <a:r>
              <a:rPr lang="zh-CN" altLang="en-US" b="1" dirty="0">
                <a:latin typeface="Times New Roman" panose="02020603050405020304" pitchFamily="18" charset="0"/>
                <a:ea typeface="宋体" panose="02010600030101010101" pitchFamily="2" charset="-122"/>
              </a:rPr>
              <a:t>能恢复成原来的模拟信号，而不丢失信息，要求采样的频率ƒ</a:t>
            </a:r>
            <a:r>
              <a:rPr lang="zh-CN" altLang="en-US" b="1" baseline="-25000" dirty="0">
                <a:latin typeface="Times New Roman" panose="02020603050405020304" pitchFamily="18" charset="0"/>
                <a:ea typeface="宋体" panose="02010600030101010101" pitchFamily="2" charset="-122"/>
              </a:rPr>
              <a:t>s</a:t>
            </a:r>
            <a:r>
              <a:rPr lang="zh-CN" altLang="en-US" b="1" dirty="0">
                <a:latin typeface="Times New Roman" panose="02020603050405020304" pitchFamily="18" charset="0"/>
                <a:ea typeface="宋体" panose="02010600030101010101" pitchFamily="2" charset="-122"/>
              </a:rPr>
              <a:t>与被采样的模拟信号的最高频率ƒ</a:t>
            </a:r>
            <a:r>
              <a:rPr lang="zh-CN" altLang="en-US" b="1" baseline="-25000" dirty="0">
                <a:latin typeface="Times New Roman" panose="02020603050405020304" pitchFamily="18" charset="0"/>
                <a:ea typeface="宋体" panose="02010600030101010101" pitchFamily="2" charset="-122"/>
              </a:rPr>
              <a:t>max</a:t>
            </a:r>
            <a:r>
              <a:rPr lang="zh-CN" altLang="en-US" b="1" dirty="0">
                <a:latin typeface="Times New Roman" panose="02020603050405020304" pitchFamily="18" charset="0"/>
                <a:ea typeface="宋体" panose="02010600030101010101" pitchFamily="2" charset="-122"/>
              </a:rPr>
              <a:t>应满足 </a:t>
            </a:r>
            <a:endParaRPr lang="zh-CN" altLang="en-US" b="1">
              <a:latin typeface="Times New Roman" panose="02020603050405020304" pitchFamily="18" charset="0"/>
              <a:ea typeface="宋体" panose="02010600030101010101" pitchFamily="2" charset="-122"/>
            </a:endParaRPr>
          </a:p>
        </p:txBody>
      </p:sp>
      <p:sp>
        <p:nvSpPr>
          <p:cNvPr id="92165" name="矩形 92164"/>
          <p:cNvSpPr/>
          <p:nvPr/>
        </p:nvSpPr>
        <p:spPr>
          <a:xfrm>
            <a:off x="2707958" y="1959928"/>
            <a:ext cx="3206750" cy="762000"/>
          </a:xfrm>
          <a:prstGeom prst="rect">
            <a:avLst/>
          </a:prstGeom>
          <a:noFill/>
          <a:ln w="9525">
            <a:noFill/>
          </a:ln>
        </p:spPr>
        <p:txBody>
          <a:bodyPr anchor="t"/>
          <a:p>
            <a:pPr marL="342900" indent="-342900" algn="just">
              <a:lnSpc>
                <a:spcPct val="130000"/>
              </a:lnSpc>
              <a:spcBef>
                <a:spcPct val="20000"/>
              </a:spcBef>
              <a:buClr>
                <a:schemeClr val="folHlink"/>
              </a:buClr>
              <a:buSzPct val="60000"/>
              <a:buFont typeface="Wingdings" panose="05000000000000000000" pitchFamily="2" charset="2"/>
            </a:pPr>
            <a:r>
              <a:rPr lang="en-US" altLang="zh-CN" sz="2800" b="1" dirty="0">
                <a:latin typeface="Times New Roman" panose="02020603050405020304" pitchFamily="18" charset="0"/>
                <a:ea typeface="宋体" panose="02010600030101010101" pitchFamily="2" charset="-122"/>
              </a:rPr>
              <a:t>           </a:t>
            </a:r>
            <a:r>
              <a:rPr lang="en-US" altLang="zh-CN" sz="2800" b="1" i="1">
                <a:latin typeface="Times New Roman" panose="02020603050405020304" pitchFamily="18" charset="0"/>
                <a:ea typeface="宋体" panose="02010600030101010101" pitchFamily="2" charset="-122"/>
              </a:rPr>
              <a:t>f</a:t>
            </a:r>
            <a:r>
              <a:rPr lang="en-US" altLang="zh-CN" sz="2800" b="1" baseline="-30000">
                <a:latin typeface="Times New Roman" panose="02020603050405020304" pitchFamily="18" charset="0"/>
                <a:ea typeface="宋体" panose="02010600030101010101" pitchFamily="2" charset="-122"/>
              </a:rPr>
              <a:t>S</a:t>
            </a:r>
            <a:r>
              <a:rPr lang="en-US" altLang="zh-CN" sz="2800" b="1">
                <a:latin typeface="宋体" panose="02010600030101010101" pitchFamily="2" charset="-122"/>
              </a:rPr>
              <a:t>≥</a:t>
            </a:r>
            <a:r>
              <a:rPr lang="en-US" altLang="zh-CN" sz="2800" b="1">
                <a:latin typeface="Times New Roman" panose="02020603050405020304" pitchFamily="18" charset="0"/>
                <a:ea typeface="宋体" panose="02010600030101010101" pitchFamily="2" charset="-122"/>
              </a:rPr>
              <a:t>2</a:t>
            </a:r>
            <a:r>
              <a:rPr lang="en-US" altLang="zh-CN" sz="2800" b="1" i="1">
                <a:latin typeface="Times New Roman" panose="02020603050405020304" pitchFamily="18" charset="0"/>
                <a:ea typeface="宋体" panose="02010600030101010101" pitchFamily="2" charset="-122"/>
              </a:rPr>
              <a:t>f</a:t>
            </a:r>
            <a:r>
              <a:rPr lang="en-US" altLang="zh-CN" sz="2800" b="1" baseline="-30000">
                <a:latin typeface="Times New Roman" panose="02020603050405020304" pitchFamily="18" charset="0"/>
                <a:ea typeface="宋体" panose="02010600030101010101" pitchFamily="2" charset="-122"/>
              </a:rPr>
              <a:t>max </a:t>
            </a:r>
            <a:endParaRPr lang="en-US" altLang="zh-CN" sz="2800" b="1" baseline="-30000">
              <a:latin typeface="Times New Roman" panose="02020603050405020304" pitchFamily="18" charset="0"/>
              <a:ea typeface="宋体" panose="02010600030101010101" pitchFamily="2" charset="-122"/>
            </a:endParaRPr>
          </a:p>
        </p:txBody>
      </p:sp>
      <p:sp>
        <p:nvSpPr>
          <p:cNvPr id="109572" name="矩形 109571"/>
          <p:cNvSpPr/>
          <p:nvPr/>
        </p:nvSpPr>
        <p:spPr>
          <a:xfrm>
            <a:off x="402590" y="3051175"/>
            <a:ext cx="8419465" cy="3422015"/>
          </a:xfrm>
          <a:prstGeom prst="rect">
            <a:avLst/>
          </a:prstGeom>
          <a:noFill/>
          <a:ln w="9525">
            <a:noFill/>
          </a:ln>
        </p:spPr>
        <p:txBody>
          <a:bodyPr anchor="t"/>
          <a:p>
            <a:pPr marL="342900" indent="-342900" algn="just">
              <a:lnSpc>
                <a:spcPct val="135000"/>
              </a:lnSpc>
              <a:spcBef>
                <a:spcPts val="0"/>
              </a:spcBef>
              <a:buClr>
                <a:schemeClr val="folHlink"/>
              </a:buClr>
              <a:buSzPct val="60000"/>
              <a:buFont typeface="Wingdings" panose="05000000000000000000" pitchFamily="2" charset="2"/>
            </a:pPr>
            <a:r>
              <a:rPr lang="en-US" altLang="zh-CN" b="1" dirty="0">
                <a:latin typeface="Times New Roman" panose="02020603050405020304" pitchFamily="18" charset="0"/>
                <a:ea typeface="宋体" panose="02010600030101010101" pitchFamily="2" charset="-122"/>
              </a:rPr>
              <a:t>     </a:t>
            </a:r>
            <a:r>
              <a:rPr lang="en-US" altLang="zh-CN" b="1" i="1" err="1">
                <a:latin typeface="Times New Roman" panose="02020603050405020304" pitchFamily="18" charset="0"/>
                <a:ea typeface="宋体" panose="02010600030101010101" pitchFamily="2" charset="-122"/>
              </a:rPr>
              <a:t>f</a:t>
            </a:r>
            <a:r>
              <a:rPr lang="en-US" altLang="zh-CN" b="1" baseline="-30000" err="1">
                <a:latin typeface="Times New Roman" panose="02020603050405020304" pitchFamily="18" charset="0"/>
                <a:ea typeface="宋体" panose="02010600030101010101" pitchFamily="2" charset="-122"/>
              </a:rPr>
              <a:t>S</a:t>
            </a:r>
            <a:r>
              <a:rPr lang="zh-CN" altLang="en-US" b="1" dirty="0">
                <a:latin typeface="Times New Roman" panose="02020603050405020304" pitchFamily="18" charset="0"/>
                <a:ea typeface="宋体" panose="02010600030101010101" pitchFamily="2" charset="-122"/>
              </a:rPr>
              <a:t>为取样信号频率，</a:t>
            </a:r>
            <a:r>
              <a:rPr lang="en-US" altLang="zh-CN" b="1" i="1" err="1">
                <a:latin typeface="Times New Roman" panose="02020603050405020304" pitchFamily="18" charset="0"/>
                <a:ea typeface="宋体" panose="02010600030101010101" pitchFamily="2" charset="-122"/>
              </a:rPr>
              <a:t>f</a:t>
            </a:r>
            <a:r>
              <a:rPr lang="en-US" altLang="zh-CN" b="1" baseline="-30000" err="1">
                <a:latin typeface="Times New Roman" panose="02020603050405020304" pitchFamily="18" charset="0"/>
                <a:ea typeface="宋体" panose="02010600030101010101" pitchFamily="2" charset="-122"/>
              </a:rPr>
              <a:t>max</a:t>
            </a:r>
            <a:r>
              <a:rPr lang="zh-CN" altLang="en-US" b="1" dirty="0">
                <a:latin typeface="Times New Roman" panose="02020603050405020304" pitchFamily="18" charset="0"/>
                <a:ea typeface="宋体" panose="02010600030101010101" pitchFamily="2" charset="-122"/>
              </a:rPr>
              <a:t>为输入模拟信号</a:t>
            </a:r>
            <a:r>
              <a:rPr lang="en-US" altLang="zh-CN" b="1" i="1" err="1">
                <a:latin typeface="Times New Roman" panose="02020603050405020304" pitchFamily="18" charset="0"/>
                <a:ea typeface="宋体" panose="02010600030101010101" pitchFamily="2" charset="-122"/>
              </a:rPr>
              <a:t>u</a:t>
            </a:r>
            <a:r>
              <a:rPr lang="en-US" altLang="zh-CN" b="1" baseline="-30000" err="1">
                <a:latin typeface="Times New Roman" panose="02020603050405020304" pitchFamily="18" charset="0"/>
                <a:ea typeface="宋体" panose="02010600030101010101" pitchFamily="2" charset="-122"/>
              </a:rPr>
              <a:t>i</a:t>
            </a:r>
            <a:r>
              <a:rPr lang="zh-CN" altLang="en-US" b="1" dirty="0">
                <a:latin typeface="Times New Roman" panose="02020603050405020304" pitchFamily="18" charset="0"/>
                <a:ea typeface="宋体" panose="02010600030101010101" pitchFamily="2" charset="-122"/>
              </a:rPr>
              <a:t>中的最高频度分量的频率。显然</a:t>
            </a:r>
            <a:r>
              <a:rPr lang="en-US" altLang="zh-CN" b="1" i="1" err="1">
                <a:latin typeface="Times New Roman" panose="02020603050405020304" pitchFamily="18" charset="0"/>
                <a:ea typeface="宋体" panose="02010600030101010101" pitchFamily="2" charset="-122"/>
              </a:rPr>
              <a:t>f</a:t>
            </a:r>
            <a:r>
              <a:rPr lang="en-US" altLang="zh-CN" b="1" baseline="-30000" err="1">
                <a:latin typeface="Times New Roman" panose="02020603050405020304" pitchFamily="18" charset="0"/>
                <a:ea typeface="宋体" panose="02010600030101010101" pitchFamily="2" charset="-122"/>
              </a:rPr>
              <a:t>S</a:t>
            </a:r>
            <a:r>
              <a:rPr lang="zh-CN" altLang="en-US" b="1" dirty="0">
                <a:latin typeface="Times New Roman" panose="02020603050405020304" pitchFamily="18" charset="0"/>
                <a:ea typeface="宋体" panose="02010600030101010101" pitchFamily="2" charset="-122"/>
              </a:rPr>
              <a:t>越大，在有限时间里采集到的样值脉冲越多，输出脉冲的包络线就越接近输入的模拟信号。但</a:t>
            </a:r>
            <a:r>
              <a:rPr lang="en-US" altLang="zh-CN" b="1" i="1" err="1">
                <a:latin typeface="Times New Roman" panose="02020603050405020304" pitchFamily="18" charset="0"/>
                <a:ea typeface="宋体" panose="02010600030101010101" pitchFamily="2" charset="-122"/>
              </a:rPr>
              <a:t>f</a:t>
            </a:r>
            <a:r>
              <a:rPr lang="en-US" altLang="zh-CN" b="1" baseline="-30000" err="1">
                <a:latin typeface="Times New Roman" panose="02020603050405020304" pitchFamily="18" charset="0"/>
                <a:ea typeface="宋体" panose="02010600030101010101" pitchFamily="2" charset="-122"/>
              </a:rPr>
              <a:t>S</a:t>
            </a:r>
            <a:r>
              <a:rPr lang="zh-CN" altLang="en-US" b="1" dirty="0">
                <a:latin typeface="Times New Roman" panose="02020603050405020304" pitchFamily="18" charset="0"/>
                <a:ea typeface="宋体" panose="02010600030101010101" pitchFamily="2" charset="-122"/>
              </a:rPr>
              <a:t>不能取得太大。因为采样频率提高，留给每次进行转换的时间也相应地缩短，这就要求转换器电路必须具备更快的速度，通常取</a:t>
            </a:r>
            <a:r>
              <a:rPr lang="en-US" altLang="zh-CN" b="1" i="1" err="1">
                <a:solidFill>
                  <a:srgbClr val="FF0000"/>
                </a:solidFill>
                <a:latin typeface="Times New Roman" panose="02020603050405020304" pitchFamily="18" charset="0"/>
                <a:ea typeface="宋体" panose="02010600030101010101" pitchFamily="2" charset="-122"/>
              </a:rPr>
              <a:t>f</a:t>
            </a:r>
            <a:r>
              <a:rPr lang="en-US" altLang="zh-CN" b="1" baseline="-30000" err="1">
                <a:solidFill>
                  <a:srgbClr val="FF0000"/>
                </a:solidFill>
                <a:latin typeface="Times New Roman" panose="02020603050405020304" pitchFamily="18" charset="0"/>
                <a:ea typeface="宋体" panose="02010600030101010101" pitchFamily="2" charset="-122"/>
              </a:rPr>
              <a:t>S</a:t>
            </a:r>
            <a:r>
              <a:rPr lang="en-US" altLang="zh-CN" b="1">
                <a:solidFill>
                  <a:srgbClr val="FF0000"/>
                </a:solidFill>
                <a:latin typeface="Times New Roman" panose="02020603050405020304" pitchFamily="18" charset="0"/>
                <a:ea typeface="宋体" panose="02010600030101010101" pitchFamily="2" charset="-122"/>
              </a:rPr>
              <a:t>=</a:t>
            </a:r>
            <a:r>
              <a:rPr lang="zh-CN" altLang="en-US" b="1">
                <a:solidFill>
                  <a:srgbClr val="FF0000"/>
                </a:solidFill>
                <a:latin typeface="Times New Roman" panose="02020603050405020304" pitchFamily="18" charset="0"/>
                <a:ea typeface="宋体" panose="02010600030101010101" pitchFamily="2" charset="-122"/>
              </a:rPr>
              <a:t>（</a:t>
            </a:r>
            <a:r>
              <a:rPr lang="en-US" altLang="zh-CN" b="1">
                <a:solidFill>
                  <a:srgbClr val="FF0000"/>
                </a:solidFill>
                <a:latin typeface="Times New Roman" panose="02020603050405020304" pitchFamily="18" charset="0"/>
                <a:ea typeface="宋体" panose="02010600030101010101" pitchFamily="2" charset="-122"/>
              </a:rPr>
              <a:t>3-5</a:t>
            </a:r>
            <a:r>
              <a:rPr lang="zh-CN" altLang="en-US" b="1">
                <a:solidFill>
                  <a:srgbClr val="FF0000"/>
                </a:solidFill>
                <a:latin typeface="Times New Roman" panose="02020603050405020304" pitchFamily="18" charset="0"/>
                <a:ea typeface="宋体" panose="02010600030101010101" pitchFamily="2" charset="-122"/>
              </a:rPr>
              <a:t>）</a:t>
            </a:r>
            <a:r>
              <a:rPr lang="en-US" altLang="zh-CN" b="1" i="1" err="1">
                <a:solidFill>
                  <a:srgbClr val="FF0000"/>
                </a:solidFill>
                <a:latin typeface="Times New Roman" panose="02020603050405020304" pitchFamily="18" charset="0"/>
                <a:ea typeface="宋体" panose="02010600030101010101" pitchFamily="2" charset="-122"/>
              </a:rPr>
              <a:t>f</a:t>
            </a:r>
            <a:r>
              <a:rPr lang="en-US" altLang="zh-CN" b="1" baseline="-30000" err="1">
                <a:solidFill>
                  <a:srgbClr val="FF0000"/>
                </a:solidFill>
                <a:latin typeface="Times New Roman" panose="02020603050405020304" pitchFamily="18" charset="0"/>
                <a:ea typeface="宋体" panose="02010600030101010101" pitchFamily="2" charset="-122"/>
              </a:rPr>
              <a:t>max</a:t>
            </a:r>
            <a:r>
              <a:rPr lang="zh-CN" altLang="en-US" b="1">
                <a:latin typeface="Times New Roman" panose="02020603050405020304" pitchFamily="18" charset="0"/>
                <a:ea typeface="宋体" panose="02010600030101010101" pitchFamily="2" charset="-122"/>
              </a:rPr>
              <a:t>。 </a:t>
            </a:r>
            <a:endParaRPr lang="zh-CN" altLang="en-US" b="1">
              <a:latin typeface="Times New Roman" panose="02020603050405020304" pitchFamily="18" charset="0"/>
              <a:ea typeface="宋体" panose="02010600030101010101" pitchFamily="2"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92164"/>
                                        </p:tgtEl>
                                        <p:attrNameLst>
                                          <p:attrName>style.visibility</p:attrName>
                                        </p:attrNameLst>
                                      </p:cBhvr>
                                      <p:to>
                                        <p:strVal val="visible"/>
                                      </p:to>
                                    </p:set>
                                    <p:anim calcmode="lin" valueType="num">
                                      <p:cBhvr>
                                        <p:cTn id="7" dur="500" fill="hold"/>
                                        <p:tgtEl>
                                          <p:spTgt spid="92164"/>
                                        </p:tgtEl>
                                        <p:attrNameLst>
                                          <p:attrName>ppt_x</p:attrName>
                                        </p:attrNameLst>
                                      </p:cBhvr>
                                      <p:tavLst>
                                        <p:tav tm="0">
                                          <p:val>
                                            <p:strVal val="#ppt_x"/>
                                          </p:val>
                                        </p:tav>
                                        <p:tav tm="100000">
                                          <p:val>
                                            <p:strVal val="#ppt_x"/>
                                          </p:val>
                                        </p:tav>
                                      </p:tavLst>
                                    </p:anim>
                                    <p:anim calcmode="lin" valueType="num">
                                      <p:cBhvr>
                                        <p:cTn id="8" dur="500" fill="hold"/>
                                        <p:tgtEl>
                                          <p:spTgt spid="92164"/>
                                        </p:tgtEl>
                                        <p:attrNameLst>
                                          <p:attrName>ppt_y</p:attrName>
                                        </p:attrNameLst>
                                      </p:cBhvr>
                                      <p:tavLst>
                                        <p:tav tm="0">
                                          <p:val>
                                            <p:strVal val="#ppt_y-#ppt_h/2"/>
                                          </p:val>
                                        </p:tav>
                                        <p:tav tm="100000">
                                          <p:val>
                                            <p:strVal val="#ppt_y"/>
                                          </p:val>
                                        </p:tav>
                                      </p:tavLst>
                                    </p:anim>
                                    <p:anim calcmode="lin" valueType="num">
                                      <p:cBhvr>
                                        <p:cTn id="9" dur="500" fill="hold"/>
                                        <p:tgtEl>
                                          <p:spTgt spid="92164"/>
                                        </p:tgtEl>
                                        <p:attrNameLst>
                                          <p:attrName>ppt_w</p:attrName>
                                        </p:attrNameLst>
                                      </p:cBhvr>
                                      <p:tavLst>
                                        <p:tav tm="0">
                                          <p:val>
                                            <p:strVal val="#ppt_w"/>
                                          </p:val>
                                        </p:tav>
                                        <p:tav tm="100000">
                                          <p:val>
                                            <p:strVal val="#ppt_w"/>
                                          </p:val>
                                        </p:tav>
                                      </p:tavLst>
                                    </p:anim>
                                    <p:anim calcmode="lin" valueType="num">
                                      <p:cBhvr>
                                        <p:cTn id="10" dur="500" fill="hold"/>
                                        <p:tgtEl>
                                          <p:spTgt spid="92164"/>
                                        </p:tgtEl>
                                        <p:attrNameLst>
                                          <p:attrName>ppt_h</p:attrName>
                                        </p:attrNameLst>
                                      </p:cBhvr>
                                      <p:tavLst>
                                        <p:tav tm="0">
                                          <p:val>
                                            <p:fltVal val="0.00000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92165"/>
                                        </p:tgtEl>
                                        <p:attrNameLst>
                                          <p:attrName>style.visibility</p:attrName>
                                        </p:attrNameLst>
                                      </p:cBhvr>
                                      <p:to>
                                        <p:strVal val="visible"/>
                                      </p:to>
                                    </p:set>
                                    <p:animEffect transition="in" filter="slide(fromBottom)">
                                      <p:cBhvr>
                                        <p:cTn id="15" dur="500"/>
                                        <p:tgtEl>
                                          <p:spTgt spid="92165"/>
                                        </p:tgtEl>
                                      </p:cBhvr>
                                    </p:animEffect>
                                  </p:childTnLst>
                                </p:cTn>
                              </p:par>
                            </p:childTnLst>
                          </p:cTn>
                        </p:par>
                      </p:childTnLst>
                    </p:cTn>
                  </p:par>
                  <p:par>
                    <p:cTn id="16" fill="hold">
                      <p:stCondLst>
                        <p:cond delay="indefinite"/>
                      </p:stCondLst>
                      <p:childTnLst>
                        <p:par>
                          <p:cTn id="17" fill="hold">
                            <p:stCondLst>
                              <p:cond delay="0"/>
                            </p:stCondLst>
                            <p:childTnLst>
                              <p:par>
                                <p:cTn id="18" presetID="17" presetClass="entr" presetSubtype="8" fill="hold" grpId="0" nodeType="clickEffect">
                                  <p:stCondLst>
                                    <p:cond delay="0"/>
                                  </p:stCondLst>
                                  <p:childTnLst>
                                    <p:set>
                                      <p:cBhvr>
                                        <p:cTn id="19" dur="1" fill="hold">
                                          <p:stCondLst>
                                            <p:cond delay="0"/>
                                          </p:stCondLst>
                                        </p:cTn>
                                        <p:tgtEl>
                                          <p:spTgt spid="109572"/>
                                        </p:tgtEl>
                                        <p:attrNameLst>
                                          <p:attrName>style.visibility</p:attrName>
                                        </p:attrNameLst>
                                      </p:cBhvr>
                                      <p:to>
                                        <p:strVal val="visible"/>
                                      </p:to>
                                    </p:set>
                                    <p:anim calcmode="lin" valueType="num">
                                      <p:cBhvr>
                                        <p:cTn id="20" dur="500" fill="hold"/>
                                        <p:tgtEl>
                                          <p:spTgt spid="109572"/>
                                        </p:tgtEl>
                                        <p:attrNameLst>
                                          <p:attrName>ppt_x</p:attrName>
                                        </p:attrNameLst>
                                      </p:cBhvr>
                                      <p:tavLst>
                                        <p:tav tm="0">
                                          <p:val>
                                            <p:strVal val="#ppt_x-#ppt_w/2"/>
                                          </p:val>
                                        </p:tav>
                                        <p:tav tm="100000">
                                          <p:val>
                                            <p:strVal val="#ppt_x"/>
                                          </p:val>
                                        </p:tav>
                                      </p:tavLst>
                                    </p:anim>
                                    <p:anim calcmode="lin" valueType="num">
                                      <p:cBhvr>
                                        <p:cTn id="21" dur="500" fill="hold"/>
                                        <p:tgtEl>
                                          <p:spTgt spid="109572"/>
                                        </p:tgtEl>
                                        <p:attrNameLst>
                                          <p:attrName>ppt_y</p:attrName>
                                        </p:attrNameLst>
                                      </p:cBhvr>
                                      <p:tavLst>
                                        <p:tav tm="0">
                                          <p:val>
                                            <p:strVal val="#ppt_y"/>
                                          </p:val>
                                        </p:tav>
                                        <p:tav tm="100000">
                                          <p:val>
                                            <p:strVal val="#ppt_y"/>
                                          </p:val>
                                        </p:tav>
                                      </p:tavLst>
                                    </p:anim>
                                    <p:anim calcmode="lin" valueType="num">
                                      <p:cBhvr>
                                        <p:cTn id="22" dur="500" fill="hold"/>
                                        <p:tgtEl>
                                          <p:spTgt spid="109572"/>
                                        </p:tgtEl>
                                        <p:attrNameLst>
                                          <p:attrName>ppt_w</p:attrName>
                                        </p:attrNameLst>
                                      </p:cBhvr>
                                      <p:tavLst>
                                        <p:tav tm="0">
                                          <p:val>
                                            <p:fltVal val="0.000000"/>
                                          </p:val>
                                        </p:tav>
                                        <p:tav tm="100000">
                                          <p:val>
                                            <p:strVal val="#ppt_w"/>
                                          </p:val>
                                        </p:tav>
                                      </p:tavLst>
                                    </p:anim>
                                    <p:anim calcmode="lin" valueType="num">
                                      <p:cBhvr>
                                        <p:cTn id="23" dur="500" fill="hold"/>
                                        <p:tgtEl>
                                          <p:spTgt spid="10957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4" grpId="0"/>
      <p:bldP spid="92165" grpId="0"/>
      <p:bldP spid="10957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934" name="矩形 78933"/>
          <p:cNvSpPr/>
          <p:nvPr/>
        </p:nvSpPr>
        <p:spPr>
          <a:xfrm>
            <a:off x="628650" y="420370"/>
            <a:ext cx="5964238" cy="685800"/>
          </a:xfrm>
          <a:prstGeom prst="rect">
            <a:avLst/>
          </a:prstGeom>
          <a:noFill/>
          <a:ln w="9525">
            <a:noFill/>
          </a:ln>
        </p:spPr>
        <p:txBody>
          <a:bodyPr anchor="b"/>
          <a:p>
            <a:pPr marL="0" marR="0" indent="0" algn="l" defTabSz="914400" rtl="0" eaLnBrk="1" fontAlgn="base" latinLnBrk="0" hangingPunct="1">
              <a:lnSpc>
                <a:spcPct val="100000"/>
              </a:lnSpc>
              <a:spcBef>
                <a:spcPct val="0"/>
              </a:spcBef>
              <a:spcAft>
                <a:spcPct val="0"/>
              </a:spcAft>
              <a:buClrTx/>
              <a:buSzTx/>
              <a:buFontTx/>
              <a:buNone/>
            </a:pPr>
            <a:r>
              <a:rPr kumimoji="0" lang="zh-CN" altLang="en-US"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双积分</a:t>
            </a:r>
            <a:r>
              <a:rPr kumimoji="0" lang="en-US" altLang="zh-CN"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A/D</a:t>
            </a:r>
            <a:r>
              <a:rPr kumimoji="0" lang="zh-CN" altLang="en-US"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转换器组成框图</a:t>
            </a:r>
            <a:endParaRPr kumimoji="0" lang="zh-CN" altLang="en-US"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p:txBody>
      </p:sp>
      <p:pic>
        <p:nvPicPr>
          <p:cNvPr id="2" name="图片 1"/>
          <p:cNvPicPr>
            <a:picLocks noChangeAspect="1"/>
          </p:cNvPicPr>
          <p:nvPr/>
        </p:nvPicPr>
        <p:blipFill>
          <a:blip r:embed="rId1"/>
          <a:stretch>
            <a:fillRect/>
          </a:stretch>
        </p:blipFill>
        <p:spPr>
          <a:xfrm>
            <a:off x="1512570" y="1324610"/>
            <a:ext cx="5280660" cy="4342130"/>
          </a:xfrm>
          <a:prstGeom prst="rect">
            <a:avLst/>
          </a:prstGeom>
        </p:spPr>
      </p:pic>
    </p:spTree>
  </p:cSld>
  <p:clrMapOvr>
    <a:masterClrMapping/>
  </p:clrMapOvr>
  <p:transition>
    <p:strips dir="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8" name="矩形 103427"/>
          <p:cNvSpPr/>
          <p:nvPr/>
        </p:nvSpPr>
        <p:spPr>
          <a:xfrm>
            <a:off x="728980" y="469265"/>
            <a:ext cx="5964238" cy="685800"/>
          </a:xfrm>
          <a:prstGeom prst="rect">
            <a:avLst/>
          </a:prstGeom>
          <a:noFill/>
          <a:ln w="9525">
            <a:noFill/>
          </a:ln>
        </p:spPr>
        <p:txBody>
          <a:bodyPr anchor="b"/>
          <a:p>
            <a:pPr marL="0" marR="0" indent="0" algn="l" defTabSz="914400" rtl="0" eaLnBrk="1" fontAlgn="base" latinLnBrk="0" hangingPunct="1">
              <a:lnSpc>
                <a:spcPct val="100000"/>
              </a:lnSpc>
              <a:spcBef>
                <a:spcPct val="0"/>
              </a:spcBef>
              <a:spcAft>
                <a:spcPct val="0"/>
              </a:spcAft>
              <a:buClrTx/>
              <a:buSzTx/>
              <a:buFontTx/>
              <a:buNone/>
            </a:pPr>
            <a:r>
              <a:rPr kumimoji="0" lang="zh-CN" altLang="en-US"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工作波形</a:t>
            </a:r>
            <a:r>
              <a:rPr kumimoji="0" lang="zh-CN" altLang="en-US" b="1" i="0" u="none" strike="noStrike" kern="1200" cap="none" spc="0" normalizeH="0" baseline="0" noProof="1" dirty="0">
                <a:solidFill>
                  <a:schemeClr val="tx2"/>
                </a:solidFill>
                <a:latin typeface="Tahoma" panose="020B0604030504040204" pitchFamily="34" charset="0"/>
                <a:ea typeface="宋体" panose="02010600030101010101" pitchFamily="2" charset="-122"/>
                <a:cs typeface="+mn-cs"/>
              </a:rPr>
              <a:t> </a:t>
            </a:r>
            <a:endParaRPr kumimoji="0" lang="zh-CN" altLang="en-US" b="1" i="0" u="none" strike="noStrike" kern="1200" cap="none" spc="0" normalizeH="0" baseline="0" noProof="1" dirty="0">
              <a:solidFill>
                <a:schemeClr val="tx2"/>
              </a:solidFill>
              <a:latin typeface="Tahoma" panose="020B0604030504040204" pitchFamily="34" charset="0"/>
              <a:ea typeface="宋体" panose="02010600030101010101" pitchFamily="2" charset="-122"/>
              <a:cs typeface="+mn-cs"/>
            </a:endParaRPr>
          </a:p>
        </p:txBody>
      </p:sp>
      <p:pic>
        <p:nvPicPr>
          <p:cNvPr id="2" name="图片 1"/>
          <p:cNvPicPr>
            <a:picLocks noChangeAspect="1"/>
          </p:cNvPicPr>
          <p:nvPr/>
        </p:nvPicPr>
        <p:blipFill>
          <a:blip r:embed="rId1"/>
          <a:stretch>
            <a:fillRect/>
          </a:stretch>
        </p:blipFill>
        <p:spPr>
          <a:xfrm>
            <a:off x="2969895" y="604520"/>
            <a:ext cx="3921760" cy="5887085"/>
          </a:xfrm>
          <a:prstGeom prst="rect">
            <a:avLst/>
          </a:prstGeom>
        </p:spPr>
      </p:pic>
    </p:spTree>
  </p:cSld>
  <p:clrMapOvr>
    <a:masterClrMapping/>
  </p:clrMapOvr>
  <p:transition>
    <p:strips dir="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74370" y="1786255"/>
            <a:ext cx="6896100" cy="4305300"/>
          </a:xfrm>
          <a:prstGeom prst="rect">
            <a:avLst/>
          </a:prstGeom>
        </p:spPr>
      </p:pic>
      <p:sp>
        <p:nvSpPr>
          <p:cNvPr id="103428" name="矩形 103427"/>
          <p:cNvSpPr/>
          <p:nvPr/>
        </p:nvSpPr>
        <p:spPr>
          <a:xfrm>
            <a:off x="728980" y="469265"/>
            <a:ext cx="5964238" cy="685800"/>
          </a:xfrm>
          <a:prstGeom prst="rect">
            <a:avLst/>
          </a:prstGeom>
          <a:noFill/>
          <a:ln w="9525">
            <a:noFill/>
          </a:ln>
        </p:spPr>
        <p:txBody>
          <a:bodyPr anchor="b"/>
          <a:p>
            <a:pPr marL="0" marR="0" indent="0" algn="l" defTabSz="914400" rtl="0" eaLnBrk="1" fontAlgn="base" latinLnBrk="0" hangingPunct="1">
              <a:lnSpc>
                <a:spcPct val="100000"/>
              </a:lnSpc>
              <a:spcBef>
                <a:spcPct val="0"/>
              </a:spcBef>
              <a:spcAft>
                <a:spcPct val="0"/>
              </a:spcAft>
              <a:buClrTx/>
              <a:buSzTx/>
              <a:buFontTx/>
              <a:buNone/>
            </a:pPr>
            <a:r>
              <a:rPr kumimoji="0" lang="zh-CN" altLang="en-US" b="1" i="0" u="none" strike="noStrike" kern="1200" cap="none" spc="0" normalizeH="0" baseline="0" noProof="1" dirty="0">
                <a:ea typeface="宋体" panose="02010600030101010101" pitchFamily="2" charset="-122"/>
                <a:cs typeface="+mn-cs"/>
              </a:rPr>
              <a:t>双积分型ADC的控制逻辑电路</a:t>
            </a:r>
            <a:endParaRPr kumimoji="0" lang="zh-CN" altLang="en-US" b="1" i="0" u="none" strike="noStrike" kern="1200" cap="none" spc="0" normalizeH="0" baseline="0" noProof="1" dirty="0">
              <a:ea typeface="宋体" panose="02010600030101010101" pitchFamily="2" charset="-122"/>
              <a:cs typeface="+mn-cs"/>
            </a:endParaRPr>
          </a:p>
        </p:txBody>
      </p:sp>
      <p:graphicFrame>
        <p:nvGraphicFramePr>
          <p:cNvPr id="2" name="对象 885"/>
          <p:cNvGraphicFramePr>
            <a:graphicFrameLocks noChangeAspect="1"/>
          </p:cNvGraphicFramePr>
          <p:nvPr/>
        </p:nvGraphicFramePr>
        <p:xfrm>
          <a:off x="6551295" y="1372870"/>
          <a:ext cx="1427480" cy="914400"/>
        </p:xfrm>
        <a:graphic>
          <a:graphicData uri="http://schemas.openxmlformats.org/presentationml/2006/ole">
            <mc:AlternateContent xmlns:mc="http://schemas.openxmlformats.org/markup-compatibility/2006">
              <mc:Choice xmlns:v="urn:schemas-microsoft-com:vml" Requires="v">
                <p:oleObj spid="_x0000_s3076" name="" r:id="rId2" imgW="685800" imgH="431800" progId="Equation.3">
                  <p:embed/>
                </p:oleObj>
              </mc:Choice>
              <mc:Fallback>
                <p:oleObj name="" r:id="rId2" imgW="685800" imgH="431800" progId="Equation.3">
                  <p:embed/>
                  <p:pic>
                    <p:nvPicPr>
                      <p:cNvPr id="0" name="图片 3075"/>
                      <p:cNvPicPr/>
                      <p:nvPr/>
                    </p:nvPicPr>
                    <p:blipFill>
                      <a:blip r:embed="rId3"/>
                      <a:stretch>
                        <a:fillRect/>
                      </a:stretch>
                    </p:blipFill>
                    <p:spPr>
                      <a:xfrm>
                        <a:off x="6551295" y="1372870"/>
                        <a:ext cx="1427480" cy="914400"/>
                      </a:xfrm>
                      <a:prstGeom prst="rect">
                        <a:avLst/>
                      </a:prstGeom>
                      <a:noFill/>
                      <a:ln w="38100">
                        <a:noFill/>
                        <a:miter/>
                      </a:ln>
                    </p:spPr>
                  </p:pic>
                </p:oleObj>
              </mc:Fallback>
            </mc:AlternateContent>
          </a:graphicData>
        </a:graphic>
      </p:graphicFrame>
    </p:spTree>
  </p:cSld>
  <p:clrMapOvr>
    <a:masterClrMapping/>
  </p:clrMapOvr>
  <p:transition>
    <p:strips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2" name="矩形 104451"/>
          <p:cNvSpPr/>
          <p:nvPr/>
        </p:nvSpPr>
        <p:spPr>
          <a:xfrm>
            <a:off x="264160" y="706755"/>
            <a:ext cx="8426450" cy="2009775"/>
          </a:xfrm>
          <a:prstGeom prst="rect">
            <a:avLst/>
          </a:prstGeom>
          <a:noFill/>
          <a:ln w="9525">
            <a:noFill/>
          </a:ln>
        </p:spPr>
        <p:txBody>
          <a:bodyPr>
            <a:spAutoFit/>
          </a:bodyPr>
          <a:p>
            <a:pPr marL="0" marR="0" indent="0" algn="just" defTabSz="914400" rtl="0" eaLnBrk="1" fontAlgn="base" latinLnBrk="0" hangingPunct="1">
              <a:lnSpc>
                <a:spcPct val="130000"/>
              </a:lnSpc>
              <a:spcBef>
                <a:spcPct val="0"/>
              </a:spcBef>
              <a:spcAft>
                <a:spcPct val="0"/>
              </a:spcAft>
              <a:buClrTx/>
              <a:buSzTx/>
              <a:buFontTx/>
              <a:buNone/>
            </a:pPr>
            <a:r>
              <a:rPr kumimoji="0" lang="en-US" altLang="zh-CN"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mn-cs"/>
              </a:rPr>
              <a:t> </a:t>
            </a:r>
            <a:r>
              <a:rPr kumimoji="0" b="1" u="none" strike="noStrike" kern="1200" cap="none" spc="0" normalizeH="0" noProof="1">
                <a:latin typeface="Times New Roman" panose="02020603050405020304" pitchFamily="18" charset="0"/>
                <a:ea typeface="宋体" panose="02010600030101010101" pitchFamily="2" charset="-122"/>
                <a:cs typeface="+mn-cs"/>
              </a:rPr>
              <a:t>双积分ADC的优点是数字量输出与积分时间常数无关，对积分元件要求不高，可以用精度比较低的元器件制成精度较高的双积分型ADC，缺点是转换速度低，只适用于直流电压或缓慢变化的模拟电压。</a:t>
            </a:r>
            <a:r>
              <a:rPr kumimoji="0" lang="zh-CN" altLang="en-US"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mn-cs"/>
              </a:rPr>
              <a:t> </a:t>
            </a:r>
            <a:endParaRPr kumimoji="0" lang="zh-CN" altLang="en-US"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mn-cs"/>
            </a:endParaRPr>
          </a:p>
        </p:txBody>
      </p:sp>
    </p:spTree>
  </p:cSld>
  <p:clrMapOvr>
    <a:masterClrMapping/>
  </p:clrMapOvr>
  <p:transition>
    <p:strips dir="r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标题 81921"/>
          <p:cNvSpPr>
            <a:spLocks noGrp="1"/>
          </p:cNvSpPr>
          <p:nvPr>
            <p:ph type="title"/>
          </p:nvPr>
        </p:nvSpPr>
        <p:spPr>
          <a:xfrm>
            <a:off x="591820" y="408940"/>
            <a:ext cx="7645400" cy="774700"/>
          </a:xfrm>
        </p:spPr>
        <p:txBody>
          <a:bodyPr anchor="b"/>
          <a:p>
            <a:pPr marL="0" marR="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6.2.5  A/D</a:t>
            </a:r>
            <a:r>
              <a:rPr kumimoji="0" lang="zh-CN" altLang="en-US"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转换器的主要技术指标</a:t>
            </a:r>
            <a:r>
              <a:rPr kumimoji="0" lang="zh-CN" altLang="en-US" sz="3200" b="0" i="0" u="none" strike="noStrike" kern="1200" cap="none" spc="0" normalizeH="0" baseline="0" noProof="1" dirty="0">
                <a:solidFill>
                  <a:srgbClr val="FF0000"/>
                </a:solidFill>
                <a:latin typeface="宋体" panose="02010600030101010101" pitchFamily="2" charset="-122"/>
                <a:ea typeface="+mj-ea"/>
                <a:cs typeface="+mj-cs"/>
              </a:rPr>
              <a:t> </a:t>
            </a:r>
            <a:endParaRPr kumimoji="0" lang="zh-CN" altLang="en-US" sz="3200" b="0" i="0" u="none" strike="noStrike" kern="1200" cap="none" spc="0" normalizeH="0" baseline="0" noProof="1" dirty="0">
              <a:solidFill>
                <a:srgbClr val="FF0000"/>
              </a:solidFill>
              <a:latin typeface="宋体" panose="02010600030101010101" pitchFamily="2" charset="-122"/>
              <a:ea typeface="+mj-ea"/>
              <a:cs typeface="+mj-cs"/>
            </a:endParaRPr>
          </a:p>
        </p:txBody>
      </p:sp>
      <p:sp>
        <p:nvSpPr>
          <p:cNvPr id="81923" name="文本占位符 81922"/>
          <p:cNvSpPr>
            <a:spLocks noGrp="1"/>
          </p:cNvSpPr>
          <p:nvPr>
            <p:ph idx="1"/>
          </p:nvPr>
        </p:nvSpPr>
        <p:spPr>
          <a:xfrm>
            <a:off x="207010" y="1183640"/>
            <a:ext cx="8730615" cy="5624830"/>
          </a:xfrm>
        </p:spPr>
        <p:txBody>
          <a:bodyPr/>
          <a:p>
            <a:pPr marL="342900" marR="0" indent="-342900" algn="just"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lang="en-US" altLang="zh-CN" sz="2400" b="1" i="0" u="none" strike="noStrike" kern="1200" cap="none" spc="0" normalizeH="0" baseline="0" noProof="1" dirty="0">
                <a:solidFill>
                  <a:srgbClr val="003399"/>
                </a:solidFill>
                <a:effectLst>
                  <a:outerShdw blurRad="38100" dist="38100" dir="2700000">
                    <a:srgbClr val="000000"/>
                  </a:outerShdw>
                </a:effectLst>
                <a:latin typeface="Times New Roman" panose="02020603050405020304" pitchFamily="18" charset="0"/>
                <a:ea typeface="+mn-ea"/>
                <a:cs typeface="+mn-cs"/>
              </a:rPr>
              <a:t>   </a:t>
            </a: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1.分辨率</a:t>
            </a:r>
            <a:endParaRPr kumimoji="0" lang="zh-CN" altLang="en-US" sz="2400" b="1" i="0" u="none" strike="noStrike" kern="1200" cap="none" spc="0" normalizeH="0" baseline="0" noProof="1" dirty="0">
              <a:solidFill>
                <a:srgbClr val="003399"/>
              </a:solidFill>
              <a:effectLst>
                <a:outerShdw blurRad="38100" dist="38100" dir="2700000">
                  <a:srgbClr val="000000"/>
                </a:outerShdw>
              </a:effectLst>
              <a:latin typeface="Times New Roman" panose="02020603050405020304" pitchFamily="18" charset="0"/>
              <a:ea typeface="+mn-ea"/>
              <a:cs typeface="+mn-cs"/>
            </a:endParaRPr>
          </a:p>
          <a:p>
            <a:pPr marL="342900" marR="0" indent="-342900" algn="l"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lang="zh-CN" altLang="en-US" sz="2400" b="1" i="0" u="none" strike="noStrike" kern="1200" cap="none" spc="0" normalizeH="0" baseline="0" noProof="1" dirty="0">
                <a:solidFill>
                  <a:schemeClr val="tx1"/>
                </a:solidFill>
                <a:latin typeface="Times New Roman" panose="02020603050405020304" pitchFamily="18" charset="0"/>
                <a:ea typeface="+mn-ea"/>
                <a:cs typeface="+mn-cs"/>
              </a:rPr>
              <a:t>    </a:t>
            </a:r>
            <a:r>
              <a:rPr kumimoji="0" sz="2400" b="1" u="none" strike="noStrike" kern="1200" cap="none" spc="0" normalizeH="0" noProof="1">
                <a:solidFill>
                  <a:schemeClr val="tx1"/>
                </a:solidFill>
                <a:latin typeface="Times New Roman" panose="02020603050405020304" pitchFamily="18" charset="0"/>
                <a:ea typeface="+mn-ea"/>
                <a:cs typeface="+mn-cs"/>
              </a:rPr>
              <a:t>A/D转换器的分辨率用输出二进制数的位数表示，它反映A/D转换器对输入模拟信号的分辨能力。</a:t>
            </a:r>
            <a:r>
              <a:rPr kumimoji="0" sz="2400" b="1" i="1" u="none" strike="noStrike" kern="1200" cap="none" spc="0" normalizeH="0" noProof="1">
                <a:solidFill>
                  <a:schemeClr val="tx1"/>
                </a:solidFill>
                <a:latin typeface="Times New Roman" panose="02020603050405020304" pitchFamily="18" charset="0"/>
                <a:ea typeface="+mn-ea"/>
                <a:cs typeface="+mn-cs"/>
              </a:rPr>
              <a:t>n</a:t>
            </a:r>
            <a:r>
              <a:rPr kumimoji="0" sz="2400" b="1" u="none" strike="noStrike" kern="1200" cap="none" spc="0" normalizeH="0" noProof="1">
                <a:solidFill>
                  <a:schemeClr val="tx1"/>
                </a:solidFill>
                <a:latin typeface="Times New Roman" panose="02020603050405020304" pitchFamily="18" charset="0"/>
                <a:ea typeface="+mn-ea"/>
                <a:cs typeface="+mn-cs"/>
              </a:rPr>
              <a:t>位二进制数的ADC 能够区分输入模拟电压的2</a:t>
            </a:r>
            <a:r>
              <a:rPr kumimoji="0" sz="2400" b="1" i="1" u="none" strike="noStrike" kern="1200" cap="none" spc="0" normalizeH="0" baseline="30000" noProof="1">
                <a:solidFill>
                  <a:schemeClr val="tx1"/>
                </a:solidFill>
                <a:latin typeface="Times New Roman" panose="02020603050405020304" pitchFamily="18" charset="0"/>
                <a:ea typeface="+mn-ea"/>
                <a:cs typeface="+mn-cs"/>
              </a:rPr>
              <a:t>n</a:t>
            </a:r>
            <a:r>
              <a:rPr kumimoji="0" sz="2400" b="1" u="none" strike="noStrike" kern="1200" cap="none" spc="0" normalizeH="0" noProof="1">
                <a:solidFill>
                  <a:schemeClr val="tx1"/>
                </a:solidFill>
                <a:latin typeface="Times New Roman" panose="02020603050405020304" pitchFamily="18" charset="0"/>
                <a:ea typeface="+mn-ea"/>
                <a:cs typeface="+mn-cs"/>
              </a:rPr>
              <a:t>个等级，能区分输入电压的最小差异为满量程输入的       。由此可见，</a:t>
            </a:r>
            <a:r>
              <a:rPr kumimoji="0" sz="2400" b="1" u="none" strike="noStrike" kern="1200" cap="none" spc="0" normalizeH="0" noProof="1">
                <a:solidFill>
                  <a:srgbClr val="FF0000"/>
                </a:solidFill>
                <a:latin typeface="Times New Roman" panose="02020603050405020304" pitchFamily="18" charset="0"/>
                <a:ea typeface="+mn-ea"/>
                <a:cs typeface="+mn-cs"/>
              </a:rPr>
              <a:t>输出二进制数的位数越多，说明误差越小，转换精度越高，分辨率越高。</a:t>
            </a:r>
            <a:endParaRPr kumimoji="0" sz="2400" b="1" u="none" strike="noStrike" kern="1200" cap="none" spc="0" normalizeH="0" noProof="1">
              <a:solidFill>
                <a:srgbClr val="FF0000"/>
              </a:solidFill>
              <a:latin typeface="Times New Roman" panose="02020603050405020304" pitchFamily="18" charset="0"/>
              <a:ea typeface="+mn-ea"/>
              <a:cs typeface="+mn-cs"/>
            </a:endParaRPr>
          </a:p>
        </p:txBody>
      </p:sp>
      <p:graphicFrame>
        <p:nvGraphicFramePr>
          <p:cNvPr id="2" name="对象 156"/>
          <p:cNvGraphicFramePr>
            <a:graphicFrameLocks noChangeAspect="1"/>
          </p:cNvGraphicFramePr>
          <p:nvPr/>
        </p:nvGraphicFramePr>
        <p:xfrm>
          <a:off x="3205480" y="3112135"/>
          <a:ext cx="353060" cy="633095"/>
        </p:xfrm>
        <a:graphic>
          <a:graphicData uri="http://schemas.openxmlformats.org/presentationml/2006/ole">
            <mc:AlternateContent xmlns:mc="http://schemas.openxmlformats.org/markup-compatibility/2006">
              <mc:Choice xmlns:v="urn:schemas-microsoft-com:vml" Requires="v">
                <p:oleObj spid="_x0000_s3076" name="" r:id="rId1" imgW="215900" imgH="381000" progId="Equation.3">
                  <p:embed/>
                </p:oleObj>
              </mc:Choice>
              <mc:Fallback>
                <p:oleObj name="" r:id="rId1" imgW="215900" imgH="381000" progId="Equation.3">
                  <p:embed/>
                  <p:pic>
                    <p:nvPicPr>
                      <p:cNvPr id="0" name="图片 3075"/>
                      <p:cNvPicPr/>
                      <p:nvPr/>
                    </p:nvPicPr>
                    <p:blipFill>
                      <a:blip r:embed="rId2"/>
                      <a:stretch>
                        <a:fillRect/>
                      </a:stretch>
                    </p:blipFill>
                    <p:spPr>
                      <a:xfrm>
                        <a:off x="3205480" y="3112135"/>
                        <a:ext cx="353060" cy="633095"/>
                      </a:xfrm>
                      <a:prstGeom prst="rect">
                        <a:avLst/>
                      </a:prstGeom>
                      <a:noFill/>
                      <a:ln w="38100">
                        <a:noFill/>
                        <a:miter/>
                      </a:ln>
                    </p:spPr>
                  </p:pic>
                </p:oleObj>
              </mc:Fallback>
            </mc:AlternateContent>
          </a:graphicData>
        </a:graphic>
      </p:graphicFrame>
      <p:sp>
        <p:nvSpPr>
          <p:cNvPr id="86023" name="文本占位符 86022"/>
          <p:cNvSpPr>
            <a:spLocks noGrp="1"/>
          </p:cNvSpPr>
          <p:nvPr/>
        </p:nvSpPr>
        <p:spPr>
          <a:xfrm>
            <a:off x="208280" y="4140835"/>
            <a:ext cx="8729345" cy="2147570"/>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a:lstStyle>
          <a:p>
            <a:pPr marL="342900" marR="0" indent="-342900" algn="just" defTabSz="914400" rtl="0">
              <a:lnSpc>
                <a:spcPct val="130000"/>
              </a:lnSpc>
              <a:spcBef>
                <a:spcPts val="0"/>
              </a:spcBef>
              <a:spcAft>
                <a:spcPct val="0"/>
              </a:spcAft>
              <a:buClr>
                <a:schemeClr val="folHlink"/>
              </a:buClr>
              <a:buSzPct val="60000"/>
              <a:buFont typeface="Wingdings" panose="05000000000000000000" pitchFamily="2" charset="2"/>
              <a:buNone/>
            </a:pPr>
            <a:r>
              <a:rPr kumimoji="0" lang="en-US" altLang="zh-CN" sz="2400" b="1" i="0" u="none" strike="noStrike" kern="1200" cap="none" spc="0" normalizeH="0" baseline="0" noProof="1" dirty="0">
                <a:solidFill>
                  <a:schemeClr val="tx1"/>
                </a:solidFill>
                <a:effectLst/>
                <a:latin typeface="宋体" panose="02010600030101010101" pitchFamily="2" charset="-122"/>
                <a:ea typeface="+mn-ea"/>
                <a:cs typeface="+mn-cs"/>
              </a:rPr>
              <a:t>  </a:t>
            </a: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2.量化误差</a:t>
            </a:r>
            <a:endPar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a:p>
            <a:pPr marL="342900" marR="0" indent="-342900" algn="just" defTabSz="914400" rtl="0">
              <a:lnSpc>
                <a:spcPct val="130000"/>
              </a:lnSpc>
              <a:spcBef>
                <a:spcPts val="0"/>
              </a:spcBef>
              <a:spcAft>
                <a:spcPct val="0"/>
              </a:spcAft>
              <a:buClr>
                <a:schemeClr val="folHlink"/>
              </a:buClr>
              <a:buSzPct val="60000"/>
              <a:buFont typeface="Wingdings" panose="05000000000000000000" pitchFamily="2" charset="2"/>
              <a:buNone/>
            </a:pPr>
            <a:r>
              <a:rPr kumimoji="0" sz="2400" b="1" i="0" u="none" strike="noStrike" kern="1200" cap="none" spc="0" normalizeH="0" baseline="0" noProof="1" dirty="0">
                <a:solidFill>
                  <a:schemeClr val="tx1"/>
                </a:solidFill>
                <a:effectLst/>
                <a:latin typeface="宋体" panose="02010600030101010101" pitchFamily="2" charset="-122"/>
                <a:ea typeface="+mn-ea"/>
                <a:cs typeface="+mn-cs"/>
              </a:rPr>
              <a:t>  由于使用有限数字对连续的输入模拟信号进行离散取值而产生的误差，称为量化误差，</a:t>
            </a:r>
            <a:r>
              <a:rPr kumimoji="0" sz="2400" b="1" i="0" u="none" strike="noStrike" kern="1200" cap="none" spc="0" normalizeH="0" baseline="0" noProof="1" dirty="0">
                <a:solidFill>
                  <a:srgbClr val="FF0000"/>
                </a:solidFill>
                <a:effectLst/>
                <a:latin typeface="宋体" panose="02010600030101010101" pitchFamily="2" charset="-122"/>
                <a:ea typeface="+mn-ea"/>
                <a:cs typeface="+mn-cs"/>
              </a:rPr>
              <a:t>用最低有效位的倍数表示</a:t>
            </a:r>
            <a:r>
              <a:rPr kumimoji="0" sz="2400" b="1" i="0" u="none" strike="noStrike" kern="1200" cap="none" spc="0" normalizeH="0" baseline="0" noProof="1" dirty="0">
                <a:solidFill>
                  <a:schemeClr val="tx1"/>
                </a:solidFill>
                <a:effectLst/>
                <a:latin typeface="宋体" panose="02010600030101010101" pitchFamily="2" charset="-122"/>
                <a:ea typeface="+mn-ea"/>
                <a:cs typeface="+mn-cs"/>
              </a:rPr>
              <a:t>。提高分辨率可降低量化误差。</a:t>
            </a:r>
            <a:endParaRPr kumimoji="0" sz="2400" b="1" i="0" u="none" strike="noStrike" kern="1200" cap="none" spc="0" normalizeH="0" baseline="0" noProof="1" dirty="0">
              <a:solidFill>
                <a:schemeClr val="tx1"/>
              </a:solidFill>
              <a:effectLst/>
              <a:latin typeface="宋体" panose="02010600030101010101" pitchFamily="2" charset="-122"/>
              <a:ea typeface="+mn-ea"/>
              <a:cs typeface="+mn-cs"/>
            </a:endParaRPr>
          </a:p>
        </p:txBody>
      </p:sp>
    </p:spTree>
  </p:cSld>
  <p:clrMapOvr>
    <a:masterClrMapping/>
  </p:clrMapOvr>
  <p:transition>
    <p:pull di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86022"/>
          <p:cNvSpPr>
            <a:spLocks noGrp="1"/>
          </p:cNvSpPr>
          <p:nvPr/>
        </p:nvSpPr>
        <p:spPr>
          <a:xfrm>
            <a:off x="207645" y="555625"/>
            <a:ext cx="8729345" cy="2147570"/>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a:lstStyle>
          <a:p>
            <a:pPr marL="342900" marR="0" indent="-342900" algn="just"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lang="en-US" altLang="zh-CN" sz="2400" b="1" i="0" u="none" strike="noStrike" kern="1200" cap="none" spc="0" normalizeH="0" baseline="0" noProof="1" dirty="0">
                <a:solidFill>
                  <a:schemeClr val="tx1"/>
                </a:solidFill>
                <a:effectLst/>
                <a:latin typeface="宋体" panose="02010600030101010101" pitchFamily="2" charset="-122"/>
                <a:ea typeface="+mn-ea"/>
                <a:cs typeface="+mn-cs"/>
              </a:rPr>
              <a:t>  </a:t>
            </a:r>
            <a:r>
              <a:rPr kumimoji="0" lang="en-US" altLang="zh-CN" sz="2800" b="1" i="0" u="none" strike="noStrike" kern="1200" cap="none" spc="0" normalizeH="0" baseline="0" noProof="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3.转换速度</a:t>
            </a:r>
            <a:endParaRPr kumimoji="0" sz="2400" b="1" i="0" u="none" strike="noStrike" kern="1200" cap="none" spc="0" normalizeH="0" baseline="0" noProof="1" dirty="0">
              <a:solidFill>
                <a:schemeClr val="tx1"/>
              </a:solidFill>
              <a:effectLst/>
              <a:latin typeface="宋体" panose="02010600030101010101" pitchFamily="2" charset="-122"/>
              <a:ea typeface="+mn-ea"/>
              <a:cs typeface="+mn-cs"/>
            </a:endParaRPr>
          </a:p>
          <a:p>
            <a:pPr marL="342900" marR="0" indent="-342900" algn="just"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sz="2400" b="1" i="0" u="none" strike="noStrike" kern="1200" cap="none" spc="0" normalizeH="0" baseline="0" noProof="1" dirty="0">
                <a:solidFill>
                  <a:schemeClr val="tx1"/>
                </a:solidFill>
                <a:effectLst/>
                <a:latin typeface="宋体" panose="02010600030101010101" pitchFamily="2" charset="-122"/>
                <a:ea typeface="+mn-ea"/>
                <a:cs typeface="+mn-cs"/>
              </a:rPr>
              <a:t>  转换速度是指ADC从接到转换控制信号到输出稳定的数字量所用的时间的长短，时间长转换速度低，反之亦然。</a:t>
            </a:r>
            <a:endParaRPr kumimoji="0" sz="2400" b="1" i="0" u="none" strike="noStrike" kern="1200" cap="none" spc="0" normalizeH="0" baseline="0" noProof="1" dirty="0">
              <a:solidFill>
                <a:schemeClr val="tx1"/>
              </a:solidFill>
              <a:effectLst/>
              <a:latin typeface="宋体" panose="02010600030101010101" pitchFamily="2" charset="-122"/>
              <a:ea typeface="+mn-ea"/>
              <a:cs typeface="+mn-cs"/>
            </a:endParaRPr>
          </a:p>
        </p:txBody>
      </p:sp>
      <p:sp>
        <p:nvSpPr>
          <p:cNvPr id="6" name="文本占位符 86022"/>
          <p:cNvSpPr>
            <a:spLocks noGrp="1"/>
          </p:cNvSpPr>
          <p:nvPr/>
        </p:nvSpPr>
        <p:spPr>
          <a:xfrm>
            <a:off x="207010" y="2165350"/>
            <a:ext cx="8729345" cy="1390015"/>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a:lstStyle>
          <a:p>
            <a:pPr marL="342900" marR="0" indent="-342900" algn="just"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lang="en-US" altLang="zh-CN" sz="2400" b="1" i="0" u="none" strike="noStrike" kern="1200" cap="none" spc="0" normalizeH="0" baseline="0" noProof="1" dirty="0">
                <a:solidFill>
                  <a:schemeClr val="tx1"/>
                </a:solidFill>
                <a:effectLst/>
                <a:latin typeface="宋体" panose="02010600030101010101" pitchFamily="2" charset="-122"/>
                <a:ea typeface="+mn-ea"/>
                <a:cs typeface="+mn-cs"/>
              </a:rPr>
              <a:t>  </a:t>
            </a:r>
            <a:r>
              <a:rPr kumimoji="0" sz="2400" b="1" i="0" u="none" strike="noStrike" kern="1200" cap="none" spc="0" normalizeH="0" baseline="0" noProof="1" dirty="0">
                <a:solidFill>
                  <a:schemeClr val="tx1"/>
                </a:solidFill>
                <a:effectLst/>
                <a:latin typeface="宋体" panose="02010600030101010101" pitchFamily="2" charset="-122"/>
                <a:ea typeface="+mn-ea"/>
                <a:cs typeface="+mn-cs"/>
              </a:rPr>
              <a:t>不同类型的ADC，转换速度相差较大，并行比较型ADC转换速度最快，逐次逼近型ADC次之，间接转换双积分型ADC较慢。</a:t>
            </a:r>
            <a:endParaRPr kumimoji="0" sz="2400" b="1" i="0" u="none" strike="noStrike" kern="1200" cap="none" spc="0" normalizeH="0" baseline="0" noProof="1" dirty="0">
              <a:solidFill>
                <a:schemeClr val="tx1"/>
              </a:solidFill>
              <a:effectLst/>
              <a:latin typeface="宋体" panose="02010600030101010101" pitchFamily="2" charset="-122"/>
              <a:ea typeface="+mn-ea"/>
              <a:cs typeface="+mn-cs"/>
            </a:endParaRPr>
          </a:p>
        </p:txBody>
      </p:sp>
    </p:spTree>
  </p:cSld>
  <p:clrMapOvr>
    <a:masterClrMapping/>
  </p:clrMapOvr>
  <p:transition>
    <p:pull dir="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标题 87041"/>
          <p:cNvSpPr>
            <a:spLocks noGrp="1"/>
          </p:cNvSpPr>
          <p:nvPr>
            <p:ph type="title"/>
          </p:nvPr>
        </p:nvSpPr>
        <p:spPr>
          <a:xfrm>
            <a:off x="659130" y="225425"/>
            <a:ext cx="6586220" cy="1066800"/>
          </a:xfrm>
        </p:spPr>
        <p:txBody>
          <a:bodyPr anchor="b"/>
          <a:p>
            <a:pPr marL="0" marR="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6.2.6  A/D</a:t>
            </a:r>
            <a:r>
              <a:rPr kumimoji="0" lang="zh-CN" altLang="en-US"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转换器的应用</a:t>
            </a:r>
            <a:r>
              <a:rPr kumimoji="0" lang="zh-CN" altLang="en-US" sz="3200" b="0" i="0" u="none" strike="noStrike" kern="1200" cap="none" spc="0" normalizeH="0" baseline="0" noProof="1" dirty="0">
                <a:solidFill>
                  <a:srgbClr val="FF0000"/>
                </a:solidFill>
                <a:latin typeface="宋体" panose="02010600030101010101" pitchFamily="2" charset="-122"/>
                <a:ea typeface="+mj-ea"/>
                <a:cs typeface="+mj-cs"/>
              </a:rPr>
              <a:t> </a:t>
            </a:r>
            <a:endParaRPr kumimoji="0" lang="zh-CN" altLang="en-US" sz="3200" b="0" i="0" u="none" strike="noStrike" kern="1200" cap="none" spc="0" normalizeH="0" baseline="0" noProof="1" dirty="0">
              <a:solidFill>
                <a:srgbClr val="FF0000"/>
              </a:solidFill>
              <a:latin typeface="宋体" panose="02010600030101010101" pitchFamily="2" charset="-122"/>
              <a:ea typeface="+mj-ea"/>
              <a:cs typeface="+mj-cs"/>
            </a:endParaRPr>
          </a:p>
        </p:txBody>
      </p:sp>
      <p:sp>
        <p:nvSpPr>
          <p:cNvPr id="87145" name="矩形 87144"/>
          <p:cNvSpPr/>
          <p:nvPr/>
        </p:nvSpPr>
        <p:spPr>
          <a:xfrm>
            <a:off x="658813" y="1291908"/>
            <a:ext cx="5486400" cy="533400"/>
          </a:xfrm>
          <a:prstGeom prst="rect">
            <a:avLst/>
          </a:prstGeom>
          <a:noFill/>
          <a:ln w="9525">
            <a:noFill/>
          </a:ln>
        </p:spPr>
        <p:txBody>
          <a:bodyPr anchor="b"/>
          <a:p>
            <a:pPr marL="0" marR="0" indent="0" algn="l" defTabSz="914400" rtl="0" eaLnBrk="1" fontAlgn="base" latinLnBrk="0" hangingPunct="1">
              <a:lnSpc>
                <a:spcPct val="100000"/>
              </a:lnSpc>
              <a:spcBef>
                <a:spcPct val="0"/>
              </a:spcBef>
              <a:spcAft>
                <a:spcPct val="0"/>
              </a:spcAft>
              <a:buClrTx/>
              <a:buSzTx/>
              <a:buFontTx/>
              <a:buNone/>
            </a:pPr>
            <a:r>
              <a:rPr kumimoji="0" lang="en-US" altLang="zh-CN"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ADC0809</a:t>
            </a:r>
            <a:r>
              <a:rPr kumimoji="0" lang="zh-CN" altLang="en-US"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的电路结构框图及引脚排列</a:t>
            </a:r>
            <a:endParaRPr kumimoji="0" lang="zh-CN" altLang="en-US" b="1" i="0" u="none" strike="noStrike" kern="1200" cap="none" spc="0" normalizeH="0" baseline="0"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p:txBody>
      </p:sp>
      <p:pic>
        <p:nvPicPr>
          <p:cNvPr id="4" name="图片 3"/>
          <p:cNvPicPr>
            <a:picLocks noChangeAspect="1"/>
          </p:cNvPicPr>
          <p:nvPr/>
        </p:nvPicPr>
        <p:blipFill>
          <a:blip r:embed="rId1"/>
          <a:stretch>
            <a:fillRect/>
          </a:stretch>
        </p:blipFill>
        <p:spPr>
          <a:xfrm>
            <a:off x="288290" y="2047875"/>
            <a:ext cx="8813165" cy="4530090"/>
          </a:xfrm>
          <a:prstGeom prst="rect">
            <a:avLst/>
          </a:prstGeom>
        </p:spPr>
      </p:pic>
    </p:spTree>
  </p:cSld>
  <p:clrMapOvr>
    <a:masterClrMapping/>
  </p:clrMapOvr>
  <p:transition>
    <p:pull di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占位符 86022"/>
          <p:cNvSpPr>
            <a:spLocks noGrp="1"/>
          </p:cNvSpPr>
          <p:nvPr/>
        </p:nvSpPr>
        <p:spPr>
          <a:xfrm>
            <a:off x="207010" y="608965"/>
            <a:ext cx="8729345" cy="6219825"/>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a:lstStyle>
          <a:p>
            <a:pPr marL="342900" marR="0" indent="-342900" algn="just"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lang="en-US" altLang="zh-CN"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  </a:t>
            </a: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①</a:t>
            </a:r>
            <a:r>
              <a:rPr kumimoji="0" sz="2400" b="1" i="1"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IN</a:t>
            </a:r>
            <a:r>
              <a:rPr kumimoji="0" sz="2400" b="1" i="0" u="none" strike="noStrike" kern="1200" cap="none" spc="0" normalizeH="0" baseline="-25000" noProof="1" dirty="0">
                <a:solidFill>
                  <a:srgbClr val="FF0000"/>
                </a:solidFill>
                <a:effectLst/>
                <a:latin typeface="Times New Roman" panose="02020603050405020304" pitchFamily="18" charset="0"/>
                <a:ea typeface="+mn-ea"/>
                <a:cs typeface="Times New Roman" panose="02020603050405020304" pitchFamily="18" charset="0"/>
              </a:rPr>
              <a:t>0</a:t>
            </a:r>
            <a:r>
              <a:rPr kumimoji="0" sz="2400" b="1" i="0"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a:t>
            </a:r>
            <a:r>
              <a:rPr kumimoji="0" sz="2400" b="1" i="1"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IN</a:t>
            </a:r>
            <a:r>
              <a:rPr kumimoji="0" sz="2400" b="1" i="0" u="none" strike="noStrike" kern="1200" cap="none" spc="0" normalizeH="0" baseline="-25000" noProof="1" dirty="0">
                <a:solidFill>
                  <a:srgbClr val="FF0000"/>
                </a:solidFill>
                <a:effectLst/>
                <a:latin typeface="Times New Roman" panose="02020603050405020304" pitchFamily="18" charset="0"/>
                <a:ea typeface="+mn-ea"/>
                <a:cs typeface="Times New Roman" panose="02020603050405020304" pitchFamily="18" charset="0"/>
              </a:rPr>
              <a:t>7</a:t>
            </a:r>
            <a:r>
              <a:rPr kumimoji="0" sz="2400" b="1" i="0"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为8路模拟电压输入端</a:t>
            </a: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，它可对8路模拟信号进行转换，选中哪路，由地址锁存译码器控制。</a:t>
            </a:r>
            <a:endPar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endParaRPr>
          </a:p>
          <a:p>
            <a:pPr marL="342900" marR="0" indent="-342900" algn="just"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  ②</a:t>
            </a:r>
            <a:r>
              <a:rPr kumimoji="0" sz="2400" b="1" i="1"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A</a:t>
            </a:r>
            <a:r>
              <a:rPr kumimoji="0" sz="2400" b="1" i="0"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a:t>
            </a:r>
            <a:r>
              <a:rPr kumimoji="0" sz="2400" b="1" i="1"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B</a:t>
            </a:r>
            <a:r>
              <a:rPr kumimoji="0" sz="2400" b="1" i="0"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a:t>
            </a:r>
            <a:r>
              <a:rPr kumimoji="0" sz="2400" b="1" i="1"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C</a:t>
            </a:r>
            <a:r>
              <a:rPr kumimoji="0" sz="2400" b="1" i="0"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为3位地址输入</a:t>
            </a: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，用来选择进行转换的通道。</a:t>
            </a:r>
            <a:r>
              <a:rPr kumimoji="0" sz="2400" b="1" i="1"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CBA</a:t>
            </a: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=000时，译码后选通</a:t>
            </a:r>
            <a:r>
              <a:rPr kumimoji="0" sz="2400" b="1" i="1"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IN</a:t>
            </a:r>
            <a:r>
              <a:rPr kumimoji="0" sz="2400" b="1" i="0" u="none" strike="noStrike" kern="1200" cap="none" spc="0" normalizeH="0" baseline="-25000" noProof="1" dirty="0">
                <a:solidFill>
                  <a:schemeClr val="tx1"/>
                </a:solidFill>
                <a:effectLst/>
                <a:latin typeface="Times New Roman" panose="02020603050405020304" pitchFamily="18" charset="0"/>
                <a:ea typeface="+mn-ea"/>
                <a:cs typeface="Times New Roman" panose="02020603050405020304" pitchFamily="18" charset="0"/>
              </a:rPr>
              <a:t>0</a:t>
            </a: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的模拟信号进行转换，</a:t>
            </a:r>
            <a:r>
              <a:rPr kumimoji="0" sz="2400" b="1" i="1"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CBA</a:t>
            </a: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=001时，则选通</a:t>
            </a:r>
            <a:r>
              <a:rPr kumimoji="0" sz="2400" b="1" i="1"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IN</a:t>
            </a:r>
            <a:r>
              <a:rPr kumimoji="0" sz="2400" b="1" i="0" u="none" strike="noStrike" kern="1200" cap="none" spc="0" normalizeH="0" baseline="-25000" noProof="1" dirty="0">
                <a:solidFill>
                  <a:schemeClr val="tx1"/>
                </a:solidFill>
                <a:effectLst/>
                <a:latin typeface="Times New Roman" panose="02020603050405020304" pitchFamily="18" charset="0"/>
                <a:ea typeface="+mn-ea"/>
                <a:cs typeface="Times New Roman" panose="02020603050405020304" pitchFamily="18" charset="0"/>
              </a:rPr>
              <a:t>1</a:t>
            </a: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，其余类推。</a:t>
            </a:r>
            <a:endPar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endParaRPr>
          </a:p>
          <a:p>
            <a:pPr marL="342900" marR="0" indent="-342900" algn="just"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  ③</a:t>
            </a:r>
            <a:r>
              <a:rPr kumimoji="0" sz="2400" b="1" i="1"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D</a:t>
            </a:r>
            <a:r>
              <a:rPr kumimoji="0" sz="2400" b="1" i="0" u="none" strike="noStrike" kern="1200" cap="none" spc="0" normalizeH="0" baseline="-25000" noProof="1" dirty="0">
                <a:solidFill>
                  <a:srgbClr val="FF0000"/>
                </a:solidFill>
                <a:effectLst/>
                <a:latin typeface="Times New Roman" panose="02020603050405020304" pitchFamily="18" charset="0"/>
                <a:ea typeface="+mn-ea"/>
                <a:cs typeface="Times New Roman" panose="02020603050405020304" pitchFamily="18" charset="0"/>
              </a:rPr>
              <a:t>0</a:t>
            </a:r>
            <a:r>
              <a:rPr kumimoji="0" sz="2400" b="1" i="0"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a:t>
            </a:r>
            <a:r>
              <a:rPr kumimoji="0" sz="2400" b="1" i="1"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D</a:t>
            </a:r>
            <a:r>
              <a:rPr kumimoji="0" sz="2400" b="1" i="0" u="none" strike="noStrike" kern="1200" cap="none" spc="0" normalizeH="0" baseline="-25000" noProof="1" dirty="0">
                <a:solidFill>
                  <a:srgbClr val="FF0000"/>
                </a:solidFill>
                <a:effectLst/>
                <a:latin typeface="Times New Roman" panose="02020603050405020304" pitchFamily="18" charset="0"/>
                <a:ea typeface="+mn-ea"/>
                <a:cs typeface="Times New Roman" panose="02020603050405020304" pitchFamily="18" charset="0"/>
              </a:rPr>
              <a:t>7</a:t>
            </a:r>
            <a:r>
              <a:rPr kumimoji="0" sz="2400" b="1" i="0"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为8位数字量输出端</a:t>
            </a: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a:t>
            </a:r>
            <a:endPar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endParaRPr>
          </a:p>
          <a:p>
            <a:pPr marL="342900" marR="0" indent="-342900" algn="just"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  ④</a:t>
            </a:r>
            <a:r>
              <a:rPr kumimoji="0" sz="2400" b="1" i="1"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ALE</a:t>
            </a:r>
            <a:r>
              <a:rPr kumimoji="0" sz="2400" b="1" i="0"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为地址锁存允许信号</a:t>
            </a: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，高电平有效。该信号有效时，地址信号被锁存，而由该地址所选中的某一通道的模拟信号送去进行A/D转换。</a:t>
            </a:r>
            <a:endPar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endParaRPr>
          </a:p>
          <a:p>
            <a:pPr marL="342900" marR="0" indent="-342900" algn="just"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  ⑤</a:t>
            </a:r>
            <a:r>
              <a:rPr kumimoji="0" sz="2400" b="1" i="1"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START</a:t>
            </a:r>
            <a:r>
              <a:rPr kumimoji="0" sz="2400" b="1" i="0"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为启动转换输入端</a:t>
            </a: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，其上升沿使数码寄存器复位，下降沿启动A/D转换。</a:t>
            </a:r>
            <a:endPar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endParaRPr>
          </a:p>
          <a:p>
            <a:pPr marL="342900" marR="0" indent="-342900" algn="just"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  </a:t>
            </a:r>
            <a:endPar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endParaRPr>
          </a:p>
        </p:txBody>
      </p:sp>
    </p:spTree>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占位符 86022"/>
          <p:cNvSpPr>
            <a:spLocks noGrp="1"/>
          </p:cNvSpPr>
          <p:nvPr/>
        </p:nvSpPr>
        <p:spPr>
          <a:xfrm>
            <a:off x="207645" y="798830"/>
            <a:ext cx="8729345" cy="5326380"/>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a:lstStyle>
          <a:p>
            <a:pPr marL="342900" marR="0" indent="-342900" algn="just"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lang="en-US" altLang="zh-CN"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  </a:t>
            </a: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 ⑥</a:t>
            </a:r>
            <a:r>
              <a:rPr kumimoji="0" sz="2400" b="1" i="1"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EOC</a:t>
            </a:r>
            <a:r>
              <a:rPr kumimoji="0" sz="2400" b="1" i="0"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为转换结束输出端</a:t>
            </a: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，高电平有效，转换结束时，</a:t>
            </a:r>
            <a:r>
              <a:rPr kumimoji="0" sz="2400" b="1" i="1"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EOC</a:t>
            </a: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变为高电平。</a:t>
            </a:r>
            <a:endPar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endParaRPr>
          </a:p>
          <a:p>
            <a:pPr marL="342900" marR="0" indent="-342900" algn="just"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  ⑦</a:t>
            </a:r>
            <a:r>
              <a:rPr kumimoji="0" sz="2400" b="1" i="1"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OE</a:t>
            </a:r>
            <a:r>
              <a:rPr kumimoji="0" sz="2400" b="1" i="0"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为输出允许端</a:t>
            </a: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，高电平有效，当</a:t>
            </a:r>
            <a:r>
              <a:rPr kumimoji="0" sz="2400" b="1" i="1"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OE</a:t>
            </a: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为高电平时，转换结果送到外部总线上，当</a:t>
            </a:r>
            <a:r>
              <a:rPr kumimoji="0" sz="2400" b="1" i="1"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OE</a:t>
            </a: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为低电平时，三态输出锁存器处于高阻状态。</a:t>
            </a:r>
            <a:endPar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endParaRPr>
          </a:p>
          <a:p>
            <a:pPr marL="342900" marR="0" indent="-342900" algn="just"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  ⑧</a:t>
            </a:r>
            <a:r>
              <a:rPr kumimoji="0" sz="2400" b="1" i="1"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V</a:t>
            </a:r>
            <a:r>
              <a:rPr kumimoji="0" sz="2400" b="1" i="0" u="none" strike="noStrike" kern="1200" cap="none" spc="0" normalizeH="0" baseline="-25000" noProof="1" dirty="0">
                <a:solidFill>
                  <a:srgbClr val="FF0000"/>
                </a:solidFill>
                <a:effectLst/>
                <a:latin typeface="Times New Roman" panose="02020603050405020304" pitchFamily="18" charset="0"/>
                <a:ea typeface="+mn-ea"/>
                <a:cs typeface="Times New Roman" panose="02020603050405020304" pitchFamily="18" charset="0"/>
              </a:rPr>
              <a:t>REF+</a:t>
            </a:r>
            <a:r>
              <a:rPr kumimoji="0" sz="2400" b="1" i="0"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a:t>
            </a:r>
            <a:r>
              <a:rPr kumimoji="0" sz="2400" b="1" i="1"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V</a:t>
            </a:r>
            <a:r>
              <a:rPr kumimoji="0" sz="2400" b="1" i="0" u="none" strike="noStrike" kern="1200" cap="none" spc="0" normalizeH="0" baseline="-25000" noProof="1" dirty="0">
                <a:solidFill>
                  <a:srgbClr val="FF0000"/>
                </a:solidFill>
                <a:effectLst/>
                <a:latin typeface="Times New Roman" panose="02020603050405020304" pitchFamily="18" charset="0"/>
                <a:ea typeface="+mn-ea"/>
                <a:cs typeface="Times New Roman" panose="02020603050405020304" pitchFamily="18" charset="0"/>
              </a:rPr>
              <a:t>REF-</a:t>
            </a:r>
            <a:r>
              <a:rPr kumimoji="0" sz="2400" b="1" i="0"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分别为参考电压的正端和负端</a:t>
            </a: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，无特别要求时，一般V</a:t>
            </a:r>
            <a:r>
              <a:rPr kumimoji="0" sz="2400" b="1" i="0" u="none" strike="noStrike" kern="1200" cap="none" spc="0" normalizeH="0" baseline="-25000" noProof="1" dirty="0">
                <a:solidFill>
                  <a:schemeClr val="tx1"/>
                </a:solidFill>
                <a:effectLst/>
                <a:latin typeface="Times New Roman" panose="02020603050405020304" pitchFamily="18" charset="0"/>
                <a:ea typeface="+mn-ea"/>
                <a:cs typeface="Times New Roman" panose="02020603050405020304" pitchFamily="18" charset="0"/>
              </a:rPr>
              <a:t>REF+</a:t>
            </a: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与芯片电源共用</a:t>
            </a:r>
            <a:r>
              <a:rPr kumimoji="0" sz="2400" b="1" i="1"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V</a:t>
            </a:r>
            <a:r>
              <a:rPr kumimoji="0" sz="2400" b="1" i="0" u="none" strike="noStrike" kern="1200" cap="none" spc="0" normalizeH="0" baseline="-25000" noProof="1" dirty="0">
                <a:solidFill>
                  <a:schemeClr val="tx1"/>
                </a:solidFill>
                <a:effectLst/>
                <a:latin typeface="Times New Roman" panose="02020603050405020304" pitchFamily="18" charset="0"/>
                <a:ea typeface="+mn-ea"/>
                <a:cs typeface="Times New Roman" panose="02020603050405020304" pitchFamily="18" charset="0"/>
              </a:rPr>
              <a:t>DD</a:t>
            </a: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，而</a:t>
            </a:r>
            <a:r>
              <a:rPr kumimoji="0" sz="2400" b="1" i="1"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V</a:t>
            </a:r>
            <a:r>
              <a:rPr kumimoji="0" sz="2400" b="1" i="0" u="none" strike="noStrike" kern="1200" cap="none" spc="0" normalizeH="0" baseline="-25000" noProof="1" dirty="0">
                <a:solidFill>
                  <a:schemeClr val="tx1"/>
                </a:solidFill>
                <a:effectLst/>
                <a:latin typeface="Times New Roman" panose="02020603050405020304" pitchFamily="18" charset="0"/>
                <a:ea typeface="+mn-ea"/>
                <a:cs typeface="Times New Roman" panose="02020603050405020304" pitchFamily="18" charset="0"/>
              </a:rPr>
              <a:t>REF-</a:t>
            </a: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与芯片接地端相连。</a:t>
            </a:r>
            <a:endPar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endParaRPr>
          </a:p>
          <a:p>
            <a:pPr marL="342900" marR="0" indent="-342900" algn="just"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  ⑨</a:t>
            </a:r>
            <a:r>
              <a:rPr kumimoji="0" sz="2400" b="1" i="1"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V</a:t>
            </a:r>
            <a:r>
              <a:rPr kumimoji="0" sz="2400" b="1" i="0" u="none" strike="noStrike" kern="1200" cap="none" spc="0" normalizeH="0" baseline="-25000" noProof="1" dirty="0">
                <a:solidFill>
                  <a:srgbClr val="FF0000"/>
                </a:solidFill>
                <a:effectLst/>
                <a:latin typeface="Times New Roman" panose="02020603050405020304" pitchFamily="18" charset="0"/>
                <a:ea typeface="+mn-ea"/>
                <a:cs typeface="Times New Roman" panose="02020603050405020304" pitchFamily="18" charset="0"/>
              </a:rPr>
              <a:t>DD</a:t>
            </a:r>
            <a:r>
              <a:rPr kumimoji="0" sz="2400" b="1" i="0"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、GND分别为芯片电源和接地端</a:t>
            </a: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a:t>
            </a:r>
            <a:endPar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endParaRPr>
          </a:p>
          <a:p>
            <a:pPr marL="342900" marR="0" indent="-342900" algn="just"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  ⑩</a:t>
            </a:r>
            <a:r>
              <a:rPr kumimoji="0" sz="2400" b="1" i="1"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CLK</a:t>
            </a:r>
            <a:r>
              <a:rPr kumimoji="0" sz="2400" b="1" i="0" u="none" strike="noStrike" kern="1200" cap="none" spc="0" normalizeH="0" baseline="0" noProof="1" dirty="0">
                <a:solidFill>
                  <a:srgbClr val="FF0000"/>
                </a:solidFill>
                <a:effectLst/>
                <a:latin typeface="Times New Roman" panose="02020603050405020304" pitchFamily="18" charset="0"/>
                <a:ea typeface="+mn-ea"/>
                <a:cs typeface="Times New Roman" panose="02020603050405020304" pitchFamily="18" charset="0"/>
              </a:rPr>
              <a:t>为时钟脉冲输入端</a:t>
            </a:r>
            <a:r>
              <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rPr>
              <a:t>。</a:t>
            </a:r>
            <a:endParaRPr kumimoji="0" sz="2400" b="1" i="0" u="none" strike="noStrike" kern="1200" cap="none" spc="0" normalizeH="0" baseline="0" noProof="1" dirty="0">
              <a:solidFill>
                <a:schemeClr val="tx1"/>
              </a:solidFill>
              <a:effectLst/>
              <a:latin typeface="Times New Roman" panose="02020603050405020304" pitchFamily="18" charset="0"/>
              <a:ea typeface="+mn-ea"/>
              <a:cs typeface="Times New Roman" panose="02020603050405020304" pitchFamily="18" charset="0"/>
            </a:endParaRPr>
          </a:p>
        </p:txBody>
      </p:sp>
    </p:spTree>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60020" y="1899285"/>
            <a:ext cx="8660765" cy="3225800"/>
          </a:xfrm>
          <a:prstGeom prst="rect">
            <a:avLst/>
          </a:prstGeom>
        </p:spPr>
      </p:pic>
      <p:sp>
        <p:nvSpPr>
          <p:cNvPr id="100" name="文本框 99"/>
          <p:cNvSpPr txBox="1"/>
          <p:nvPr/>
        </p:nvSpPr>
        <p:spPr>
          <a:xfrm>
            <a:off x="679450" y="879475"/>
            <a:ext cx="5080000" cy="460375"/>
          </a:xfrm>
          <a:prstGeom prst="rect">
            <a:avLst/>
          </a:prstGeom>
          <a:noFill/>
          <a:ln w="9525">
            <a:noFill/>
          </a:ln>
        </p:spPr>
        <p:txBody>
          <a:bodyPr>
            <a:spAutoFit/>
          </a:bodyPr>
          <a:p>
            <a:r>
              <a:rPr lang="zh-CN" b="1">
                <a:solidFill>
                  <a:srgbClr val="FF0000"/>
                </a:solidFill>
                <a:ea typeface="宋体" panose="02010600030101010101" pitchFamily="2" charset="-122"/>
              </a:rPr>
              <a:t>温度数据采集系统</a:t>
            </a:r>
            <a:endParaRPr lang="zh-CN" altLang="en-US" b="1">
              <a:solidFill>
                <a:srgbClr val="FF0000"/>
              </a:solidFill>
              <a:ea typeface="宋体" panose="02010600030101010101" pitchFamily="2" charset="-122"/>
            </a:endParaRPr>
          </a:p>
        </p:txBody>
      </p:sp>
    </p:spTree>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166495" y="1213485"/>
            <a:ext cx="7780020" cy="2232660"/>
          </a:xfrm>
          <a:prstGeom prst="rect">
            <a:avLst/>
          </a:prstGeom>
        </p:spPr>
      </p:pic>
      <p:sp>
        <p:nvSpPr>
          <p:cNvPr id="93188" name="矩形 93187"/>
          <p:cNvSpPr/>
          <p:nvPr/>
        </p:nvSpPr>
        <p:spPr>
          <a:xfrm>
            <a:off x="13335" y="370840"/>
            <a:ext cx="8712200" cy="3074988"/>
          </a:xfrm>
          <a:prstGeom prst="rect">
            <a:avLst/>
          </a:prstGeom>
          <a:noFill/>
          <a:ln w="9525">
            <a:noFill/>
          </a:ln>
        </p:spPr>
        <p:txBody>
          <a:bodyPr anchor="t"/>
          <a:p>
            <a:pPr marL="342900" indent="-342900" algn="just">
              <a:lnSpc>
                <a:spcPct val="135000"/>
              </a:lnSpc>
              <a:spcBef>
                <a:spcPts val="0"/>
              </a:spcBef>
              <a:buClr>
                <a:schemeClr val="folHlink"/>
              </a:buClr>
              <a:buSzPct val="60000"/>
              <a:buFont typeface="Wingdings" panose="05000000000000000000" pitchFamily="2" charset="2"/>
            </a:pPr>
            <a:r>
              <a:rPr lang="en-US" altLang="zh-CN" b="1" dirty="0">
                <a:latin typeface="Times New Roman" panose="02020603050405020304" pitchFamily="18" charset="0"/>
                <a:ea typeface="宋体" panose="02010600030101010101" pitchFamily="2" charset="-122"/>
              </a:rPr>
              <a:t>    </a:t>
            </a:r>
            <a:r>
              <a:rPr b="1" dirty="0">
                <a:latin typeface="Times New Roman" panose="02020603050405020304" pitchFamily="18" charset="0"/>
                <a:ea typeface="宋体" panose="02010600030101010101" pitchFamily="2" charset="-122"/>
              </a:rPr>
              <a:t>由于A/D转换需要一定时间，所以在每次采样结束后，要求采样值保持一段时间，直到下一个采样脉冲信号到来，这一过程称为</a:t>
            </a:r>
            <a:r>
              <a:rPr b="1" dirty="0">
                <a:solidFill>
                  <a:srgbClr val="FF0000"/>
                </a:solidFill>
                <a:latin typeface="Times New Roman" panose="02020603050405020304" pitchFamily="18" charset="0"/>
                <a:ea typeface="宋体" panose="02010600030101010101" pitchFamily="2" charset="-122"/>
              </a:rPr>
              <a:t>保持</a:t>
            </a:r>
            <a:r>
              <a:rPr b="1" dirty="0">
                <a:latin typeface="Times New Roman" panose="02020603050405020304" pitchFamily="18" charset="0"/>
                <a:ea typeface="宋体" panose="02010600030101010101" pitchFamily="2" charset="-122"/>
              </a:rPr>
              <a:t>。</a:t>
            </a:r>
            <a:endParaRPr b="1" dirty="0">
              <a:latin typeface="Times New Roman" panose="02020603050405020304" pitchFamily="18" charset="0"/>
              <a:ea typeface="宋体" panose="02010600030101010101" pitchFamily="2" charset="-122"/>
            </a:endParaRPr>
          </a:p>
        </p:txBody>
      </p:sp>
      <p:sp>
        <p:nvSpPr>
          <p:cNvPr id="94212" name="矩形 94211"/>
          <p:cNvSpPr/>
          <p:nvPr/>
        </p:nvSpPr>
        <p:spPr>
          <a:xfrm>
            <a:off x="197485" y="3338195"/>
            <a:ext cx="8749030" cy="3425190"/>
          </a:xfrm>
          <a:prstGeom prst="rect">
            <a:avLst/>
          </a:prstGeom>
          <a:noFill/>
          <a:ln w="9525">
            <a:noFill/>
          </a:ln>
        </p:spPr>
        <p:txBody>
          <a:bodyPr/>
          <a:p>
            <a:pPr marL="342900" marR="0" indent="-342900" algn="just"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lang="en-US" altLang="zh-CN" b="1" i="0" u="none" strike="noStrike" kern="1200" cap="none" spc="0" normalizeH="0" baseline="0" noProof="1" dirty="0">
                <a:solidFill>
                  <a:srgbClr val="003399"/>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   </a:t>
            </a:r>
            <a:r>
              <a:rPr kumimoji="0" lang="zh-CN" altLang="en-US"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mn-cs"/>
              </a:rPr>
              <a:t> 当</a:t>
            </a:r>
            <a:r>
              <a:rPr kumimoji="0" lang="en-US" altLang="zh-CN" b="1" i="1"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u</a:t>
            </a:r>
            <a:r>
              <a:rPr kumimoji="0" lang="en-US" altLang="zh-CN" b="1" i="0" u="none" strike="noStrike" kern="1200" cap="none" spc="0" normalizeH="0" baseline="-30000" noProof="1">
                <a:solidFill>
                  <a:schemeClr val="tx1"/>
                </a:solidFill>
                <a:latin typeface="Times New Roman" panose="02020603050405020304" pitchFamily="18" charset="0"/>
                <a:ea typeface="宋体" panose="02010600030101010101" pitchFamily="2" charset="-122"/>
                <a:cs typeface="+mn-cs"/>
              </a:rPr>
              <a:t>s</a:t>
            </a:r>
            <a:r>
              <a:rPr kumimoji="0" lang="zh-CN" altLang="en-US"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mn-cs"/>
              </a:rPr>
              <a:t>为高电平时，</a:t>
            </a:r>
            <a:r>
              <a:rPr kumimoji="0" lang="en-US" altLang="zh-CN" b="1" i="0"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VT</a:t>
            </a:r>
            <a:r>
              <a:rPr kumimoji="0" lang="zh-CN" altLang="en-US"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mn-cs"/>
              </a:rPr>
              <a:t>管导通，</a:t>
            </a:r>
            <a:r>
              <a:rPr kumimoji="0" lang="en-US" altLang="zh-CN" b="1" i="1" u="none" strike="noStrike" kern="1200" cap="none" spc="0" normalizeH="0" baseline="0" noProof="1" err="1">
                <a:solidFill>
                  <a:schemeClr val="tx1"/>
                </a:solidFill>
                <a:latin typeface="Times New Roman" panose="02020603050405020304" pitchFamily="18" charset="0"/>
                <a:ea typeface="宋体" panose="02010600030101010101" pitchFamily="2" charset="-122"/>
                <a:cs typeface="+mn-cs"/>
              </a:rPr>
              <a:t>u</a:t>
            </a:r>
            <a:r>
              <a:rPr kumimoji="0" lang="en-US" altLang="zh-CN" b="1" i="0" u="none" strike="noStrike" kern="1200" cap="none" spc="0" normalizeH="0" baseline="-30000" noProof="1" err="1">
                <a:solidFill>
                  <a:schemeClr val="tx1"/>
                </a:solidFill>
                <a:latin typeface="Times New Roman" panose="02020603050405020304" pitchFamily="18" charset="0"/>
                <a:ea typeface="宋体" panose="02010600030101010101" pitchFamily="2" charset="-122"/>
                <a:cs typeface="+mn-cs"/>
              </a:rPr>
              <a:t>i</a:t>
            </a:r>
            <a:r>
              <a:rPr kumimoji="0" lang="zh-CN" altLang="en-US" b="1" i="0"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对</a:t>
            </a:r>
            <a:r>
              <a:rPr kumimoji="0" lang="en-US" altLang="zh-CN" b="1" i="1"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C</a:t>
            </a:r>
            <a:r>
              <a:rPr kumimoji="0" lang="zh-CN" altLang="en-US"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mn-cs"/>
              </a:rPr>
              <a:t>很快充电，在</a:t>
            </a:r>
            <a:r>
              <a:rPr kumimoji="0" lang="en-US" altLang="zh-CN" b="1" i="1" u="none" strike="noStrike" kern="1200" cap="none" spc="0" normalizeH="0" baseline="0" noProof="1" err="1">
                <a:solidFill>
                  <a:schemeClr val="tx1"/>
                </a:solidFill>
                <a:latin typeface="Times New Roman" panose="02020603050405020304" pitchFamily="18" charset="0"/>
                <a:ea typeface="宋体" panose="02010600030101010101" pitchFamily="2" charset="-122"/>
                <a:cs typeface="+mn-cs"/>
              </a:rPr>
              <a:t>t</a:t>
            </a:r>
            <a:r>
              <a:rPr kumimoji="0" lang="en-US" altLang="zh-CN" b="1" i="0" u="none" strike="noStrike" kern="1200" cap="none" spc="0" normalizeH="0" baseline="-30000" noProof="1" err="1">
                <a:solidFill>
                  <a:schemeClr val="tx1"/>
                </a:solidFill>
                <a:latin typeface="Times New Roman" panose="02020603050405020304" pitchFamily="18" charset="0"/>
                <a:ea typeface="宋体" panose="02010600030101010101" pitchFamily="2" charset="-122"/>
                <a:cs typeface="+mn-cs"/>
              </a:rPr>
              <a:t>P</a:t>
            </a:r>
            <a:r>
              <a:rPr kumimoji="0" lang="zh-CN" altLang="en-US"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mn-cs"/>
              </a:rPr>
              <a:t>期间，</a:t>
            </a:r>
            <a:r>
              <a:rPr kumimoji="0" lang="en-US" altLang="zh-CN" b="1" i="1" u="none" strike="noStrike" kern="1200" cap="none" spc="0" normalizeH="0" baseline="0" noProof="1" err="1">
                <a:solidFill>
                  <a:schemeClr val="tx1"/>
                </a:solidFill>
                <a:latin typeface="Times New Roman" panose="02020603050405020304" pitchFamily="18" charset="0"/>
                <a:ea typeface="宋体" panose="02010600030101010101" pitchFamily="2" charset="-122"/>
                <a:cs typeface="+mn-cs"/>
              </a:rPr>
              <a:t>u</a:t>
            </a:r>
            <a:r>
              <a:rPr kumimoji="0" lang="en-US" altLang="zh-CN" b="1" i="0" u="none" strike="noStrike" kern="1200" cap="none" spc="0" normalizeH="0" baseline="-30000" noProof="1" err="1">
                <a:solidFill>
                  <a:schemeClr val="tx1"/>
                </a:solidFill>
                <a:latin typeface="Times New Roman" panose="02020603050405020304" pitchFamily="18" charset="0"/>
                <a:ea typeface="宋体" panose="02010600030101010101" pitchFamily="2" charset="-122"/>
                <a:cs typeface="+mn-cs"/>
              </a:rPr>
              <a:t>C</a:t>
            </a:r>
            <a:r>
              <a:rPr kumimoji="0" lang="en-US" altLang="zh-CN" b="1" i="0"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 =</a:t>
            </a:r>
            <a:r>
              <a:rPr kumimoji="0" lang="en-US" altLang="zh-CN" b="1" i="1" u="none" strike="noStrike" kern="1200" cap="none" spc="0" normalizeH="0" baseline="0" noProof="1" err="1">
                <a:solidFill>
                  <a:schemeClr val="tx1"/>
                </a:solidFill>
                <a:latin typeface="Times New Roman" panose="02020603050405020304" pitchFamily="18" charset="0"/>
                <a:ea typeface="宋体" panose="02010600030101010101" pitchFamily="2" charset="-122"/>
                <a:cs typeface="+mn-cs"/>
              </a:rPr>
              <a:t>u</a:t>
            </a:r>
            <a:r>
              <a:rPr kumimoji="0" lang="en-US" altLang="zh-CN" b="1" i="0" u="none" strike="noStrike" kern="1200" cap="none" spc="0" normalizeH="0" baseline="-30000" noProof="1" err="1">
                <a:solidFill>
                  <a:schemeClr val="tx1"/>
                </a:solidFill>
                <a:latin typeface="Times New Roman" panose="02020603050405020304" pitchFamily="18" charset="0"/>
                <a:ea typeface="宋体" panose="02010600030101010101" pitchFamily="2" charset="-122"/>
                <a:cs typeface="+mn-cs"/>
              </a:rPr>
              <a:t>i</a:t>
            </a:r>
            <a:r>
              <a:rPr kumimoji="0" lang="zh-CN" altLang="en-US" b="1" i="0"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，经过运放电压跟随器，输出电压</a:t>
            </a:r>
            <a:r>
              <a:rPr kumimoji="0" lang="zh-CN" altLang="en-US" b="1" i="1"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u</a:t>
            </a:r>
            <a:r>
              <a:rPr kumimoji="0" lang="zh-CN" altLang="en-US" b="1" i="0" u="none" strike="noStrike" kern="1200" cap="none" spc="0" normalizeH="0" baseline="-25000" noProof="1">
                <a:solidFill>
                  <a:schemeClr val="tx1"/>
                </a:solidFill>
                <a:latin typeface="Times New Roman" panose="02020603050405020304" pitchFamily="18" charset="0"/>
                <a:ea typeface="宋体" panose="02010600030101010101" pitchFamily="2" charset="-122"/>
                <a:cs typeface="+mn-cs"/>
              </a:rPr>
              <a:t>o</a:t>
            </a:r>
            <a:r>
              <a:rPr kumimoji="0" lang="zh-CN" altLang="en-US" b="1" i="0"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a:t>
            </a:r>
            <a:r>
              <a:rPr kumimoji="0" lang="zh-CN" altLang="en-US" b="1" i="1"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u</a:t>
            </a:r>
            <a:r>
              <a:rPr kumimoji="0" lang="zh-CN" altLang="en-US" b="1" i="0" u="none" strike="noStrike" kern="1200" cap="none" spc="0" normalizeH="0" baseline="-25000" noProof="1">
                <a:solidFill>
                  <a:schemeClr val="tx1"/>
                </a:solidFill>
                <a:latin typeface="Times New Roman" panose="02020603050405020304" pitchFamily="18" charset="0"/>
                <a:ea typeface="宋体" panose="02010600030101010101" pitchFamily="2" charset="-122"/>
                <a:cs typeface="+mn-cs"/>
              </a:rPr>
              <a:t>C</a:t>
            </a:r>
            <a:r>
              <a:rPr kumimoji="0" lang="zh-CN" altLang="en-US" b="1" i="0"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a:t>
            </a:r>
            <a:r>
              <a:rPr kumimoji="0" lang="zh-CN" altLang="en-US" b="1" i="1"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u</a:t>
            </a:r>
            <a:r>
              <a:rPr kumimoji="0" lang="zh-CN" altLang="en-US" b="1" i="0" u="none" strike="noStrike" kern="1200" cap="none" spc="0" normalizeH="0" baseline="-25000" noProof="1">
                <a:solidFill>
                  <a:schemeClr val="tx1"/>
                </a:solidFill>
                <a:latin typeface="Times New Roman" panose="02020603050405020304" pitchFamily="18" charset="0"/>
                <a:ea typeface="宋体" panose="02010600030101010101" pitchFamily="2" charset="-122"/>
                <a:cs typeface="+mn-cs"/>
              </a:rPr>
              <a:t>i</a:t>
            </a:r>
            <a:r>
              <a:rPr kumimoji="0" lang="zh-CN" altLang="en-US" b="1" i="0"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a:t>
            </a:r>
            <a:r>
              <a:rPr kumimoji="0" lang="zh-CN" altLang="en-US"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mn-cs"/>
              </a:rPr>
              <a:t>当</a:t>
            </a:r>
            <a:r>
              <a:rPr kumimoji="0" lang="en-US" altLang="zh-CN" b="1" i="1"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u</a:t>
            </a:r>
            <a:r>
              <a:rPr kumimoji="0" lang="en-US" altLang="zh-CN" b="1" i="0" u="none" strike="noStrike" kern="1200" cap="none" spc="0" normalizeH="0" baseline="-30000" noProof="1">
                <a:solidFill>
                  <a:schemeClr val="tx1"/>
                </a:solidFill>
                <a:latin typeface="Times New Roman" panose="02020603050405020304" pitchFamily="18" charset="0"/>
                <a:ea typeface="宋体" panose="02010600030101010101" pitchFamily="2" charset="-122"/>
                <a:cs typeface="+mn-cs"/>
              </a:rPr>
              <a:t>s</a:t>
            </a:r>
            <a:r>
              <a:rPr kumimoji="0" lang="en-US" altLang="zh-CN"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mn-cs"/>
              </a:rPr>
              <a:t>=0</a:t>
            </a:r>
            <a:r>
              <a:rPr kumimoji="0" lang="zh-CN" altLang="en-US"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mn-cs"/>
              </a:rPr>
              <a:t>时，</a:t>
            </a:r>
            <a:r>
              <a:rPr kumimoji="0" lang="en-US" altLang="zh-CN" b="1" i="0"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VT</a:t>
            </a:r>
            <a:r>
              <a:rPr kumimoji="0" lang="zh-CN" altLang="en-US"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mn-cs"/>
              </a:rPr>
              <a:t>管截止。电容</a:t>
            </a:r>
            <a:r>
              <a:rPr kumimoji="0" lang="en-US" altLang="zh-CN" b="1" i="1"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C</a:t>
            </a:r>
            <a:r>
              <a:rPr kumimoji="0" lang="zh-CN" altLang="en-US" b="1" i="0" u="none" strike="noStrike" kern="1200" cap="none" spc="0" normalizeH="0" baseline="0" noProof="1" dirty="0">
                <a:solidFill>
                  <a:schemeClr val="tx1"/>
                </a:solidFill>
                <a:latin typeface="Times New Roman" panose="02020603050405020304" pitchFamily="18" charset="0"/>
                <a:ea typeface="宋体" panose="02010600030101010101" pitchFamily="2" charset="-122"/>
                <a:cs typeface="+mn-cs"/>
              </a:rPr>
              <a:t>通过运放的很大输入阻抗放电，可视为无放电通路，</a:t>
            </a:r>
            <a:r>
              <a:rPr lang="zh-CN" altLang="en-US" b="1" i="1">
                <a:latin typeface="Times New Roman" panose="02020603050405020304" pitchFamily="18" charset="0"/>
                <a:sym typeface="+mn-ea"/>
              </a:rPr>
              <a:t>u</a:t>
            </a:r>
            <a:r>
              <a:rPr lang="zh-CN" altLang="en-US" b="1" baseline="-25000">
                <a:latin typeface="Times New Roman" panose="02020603050405020304" pitchFamily="18" charset="0"/>
                <a:sym typeface="+mn-ea"/>
              </a:rPr>
              <a:t>C</a:t>
            </a:r>
            <a:r>
              <a:rPr kumimoji="0" b="1" u="none" strike="noStrike" kern="1200" cap="none" spc="0" normalizeH="0" noProof="1">
                <a:solidFill>
                  <a:schemeClr val="tx1"/>
                </a:solidFill>
                <a:latin typeface="Times New Roman" panose="02020603050405020304" pitchFamily="18" charset="0"/>
                <a:ea typeface="宋体" panose="02010600030101010101" pitchFamily="2" charset="-122"/>
                <a:cs typeface="+mn-cs"/>
              </a:rPr>
              <a:t>会在一段时间内保持不变，输出电压也保持原数值，直到下一个采样脉冲到来。在保持过程中，电容上的电压为采样脉冲由高电平变为低电平时刻输入模拟电压的瞬时值，保持时间为</a:t>
            </a:r>
            <a:r>
              <a:rPr kumimoji="0" lang="en-US" altLang="zh-CN" b="1" i="1"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T</a:t>
            </a:r>
            <a:r>
              <a:rPr kumimoji="0" lang="en-US" altLang="zh-CN" b="1" i="0" u="none" strike="noStrike" kern="1200" cap="none" spc="0" normalizeH="0" baseline="-30000" noProof="1">
                <a:solidFill>
                  <a:schemeClr val="tx1"/>
                </a:solidFill>
                <a:latin typeface="Times New Roman" panose="02020603050405020304" pitchFamily="18" charset="0"/>
                <a:ea typeface="宋体" panose="02010600030101010101" pitchFamily="2" charset="-122"/>
                <a:cs typeface="+mn-cs"/>
              </a:rPr>
              <a:t>S</a:t>
            </a:r>
            <a:r>
              <a:rPr kumimoji="0" lang="en-US" altLang="zh-CN" b="1" i="0"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a:t>
            </a:r>
            <a:r>
              <a:rPr kumimoji="0" lang="en-US" altLang="zh-CN" b="1" i="1" u="none" strike="noStrike" kern="1200" cap="none" spc="0" normalizeH="0" baseline="0" noProof="1" err="1">
                <a:solidFill>
                  <a:schemeClr val="tx1"/>
                </a:solidFill>
                <a:latin typeface="Times New Roman" panose="02020603050405020304" pitchFamily="18" charset="0"/>
                <a:ea typeface="宋体" panose="02010600030101010101" pitchFamily="2" charset="-122"/>
                <a:cs typeface="+mn-cs"/>
              </a:rPr>
              <a:t>t</a:t>
            </a:r>
            <a:r>
              <a:rPr kumimoji="0" lang="en-US" altLang="zh-CN" b="1" i="0" u="none" strike="noStrike" kern="1200" cap="none" spc="0" normalizeH="0" baseline="-30000" noProof="1" err="1">
                <a:solidFill>
                  <a:schemeClr val="tx1"/>
                </a:solidFill>
                <a:latin typeface="Times New Roman" panose="02020603050405020304" pitchFamily="18" charset="0"/>
                <a:ea typeface="宋体" panose="02010600030101010101" pitchFamily="2" charset="-122"/>
                <a:cs typeface="+mn-cs"/>
              </a:rPr>
              <a:t>w</a:t>
            </a:r>
            <a:r>
              <a:rPr kumimoji="0" lang="zh-CN" altLang="en-US" b="1" i="0"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rPr>
              <a:t>。 </a:t>
            </a:r>
            <a:endParaRPr kumimoji="0" lang="zh-CN" altLang="en-US" b="1" i="0"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93188"/>
                                        </p:tgtEl>
                                        <p:attrNameLst>
                                          <p:attrName>style.visibility</p:attrName>
                                        </p:attrNameLst>
                                      </p:cBhvr>
                                      <p:to>
                                        <p:strVal val="visible"/>
                                      </p:to>
                                    </p:set>
                                    <p:anim calcmode="lin" valueType="num">
                                      <p:cBhvr>
                                        <p:cTn id="7" dur="500" fill="hold"/>
                                        <p:tgtEl>
                                          <p:spTgt spid="93188"/>
                                        </p:tgtEl>
                                        <p:attrNameLst>
                                          <p:attrName>ppt_x</p:attrName>
                                        </p:attrNameLst>
                                      </p:cBhvr>
                                      <p:tavLst>
                                        <p:tav tm="0">
                                          <p:val>
                                            <p:strVal val="#ppt_x"/>
                                          </p:val>
                                        </p:tav>
                                        <p:tav tm="100000">
                                          <p:val>
                                            <p:strVal val="#ppt_x"/>
                                          </p:val>
                                        </p:tav>
                                      </p:tavLst>
                                    </p:anim>
                                    <p:anim calcmode="lin" valueType="num">
                                      <p:cBhvr>
                                        <p:cTn id="8" dur="500" fill="hold"/>
                                        <p:tgtEl>
                                          <p:spTgt spid="93188"/>
                                        </p:tgtEl>
                                        <p:attrNameLst>
                                          <p:attrName>ppt_y</p:attrName>
                                        </p:attrNameLst>
                                      </p:cBhvr>
                                      <p:tavLst>
                                        <p:tav tm="0">
                                          <p:val>
                                            <p:strVal val="#ppt_y-#ppt_h/2"/>
                                          </p:val>
                                        </p:tav>
                                        <p:tav tm="100000">
                                          <p:val>
                                            <p:strVal val="#ppt_y"/>
                                          </p:val>
                                        </p:tav>
                                      </p:tavLst>
                                    </p:anim>
                                    <p:anim calcmode="lin" valueType="num">
                                      <p:cBhvr>
                                        <p:cTn id="9" dur="500" fill="hold"/>
                                        <p:tgtEl>
                                          <p:spTgt spid="93188"/>
                                        </p:tgtEl>
                                        <p:attrNameLst>
                                          <p:attrName>ppt_w</p:attrName>
                                        </p:attrNameLst>
                                      </p:cBhvr>
                                      <p:tavLst>
                                        <p:tav tm="0">
                                          <p:val>
                                            <p:strVal val="#ppt_w"/>
                                          </p:val>
                                        </p:tav>
                                        <p:tav tm="100000">
                                          <p:val>
                                            <p:strVal val="#ppt_w"/>
                                          </p:val>
                                        </p:tav>
                                      </p:tavLst>
                                    </p:anim>
                                    <p:anim calcmode="lin" valueType="num">
                                      <p:cBhvr>
                                        <p:cTn id="10" dur="500" fill="hold"/>
                                        <p:tgtEl>
                                          <p:spTgt spid="93188"/>
                                        </p:tgtEl>
                                        <p:attrNameLst>
                                          <p:attrName>ppt_h</p:attrName>
                                        </p:attrNameLst>
                                      </p:cBhvr>
                                      <p:tavLst>
                                        <p:tav tm="0">
                                          <p:val>
                                            <p:fltVal val="0.00000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7" presetClass="entr" presetSubtype="1" fill="hold" grpId="0" nodeType="clickEffect">
                                  <p:stCondLst>
                                    <p:cond delay="0"/>
                                  </p:stCondLst>
                                  <p:childTnLst>
                                    <p:set>
                                      <p:cBhvr>
                                        <p:cTn id="19" dur="1" fill="hold">
                                          <p:stCondLst>
                                            <p:cond delay="0"/>
                                          </p:stCondLst>
                                        </p:cTn>
                                        <p:tgtEl>
                                          <p:spTgt spid="94212"/>
                                        </p:tgtEl>
                                        <p:attrNameLst>
                                          <p:attrName>style.visibility</p:attrName>
                                        </p:attrNameLst>
                                      </p:cBhvr>
                                      <p:to>
                                        <p:strVal val="visible"/>
                                      </p:to>
                                    </p:set>
                                    <p:anim calcmode="lin" valueType="num">
                                      <p:cBhvr>
                                        <p:cTn id="20" dur="500" fill="hold"/>
                                        <p:tgtEl>
                                          <p:spTgt spid="94212"/>
                                        </p:tgtEl>
                                        <p:attrNameLst>
                                          <p:attrName>ppt_x</p:attrName>
                                        </p:attrNameLst>
                                      </p:cBhvr>
                                      <p:tavLst>
                                        <p:tav tm="0">
                                          <p:val>
                                            <p:strVal val="#ppt_x"/>
                                          </p:val>
                                        </p:tav>
                                        <p:tav tm="100000">
                                          <p:val>
                                            <p:strVal val="#ppt_x"/>
                                          </p:val>
                                        </p:tav>
                                      </p:tavLst>
                                    </p:anim>
                                    <p:anim calcmode="lin" valueType="num">
                                      <p:cBhvr>
                                        <p:cTn id="21" dur="500" fill="hold"/>
                                        <p:tgtEl>
                                          <p:spTgt spid="94212"/>
                                        </p:tgtEl>
                                        <p:attrNameLst>
                                          <p:attrName>ppt_y</p:attrName>
                                        </p:attrNameLst>
                                      </p:cBhvr>
                                      <p:tavLst>
                                        <p:tav tm="0">
                                          <p:val>
                                            <p:strVal val="#ppt_y-#ppt_h/2"/>
                                          </p:val>
                                        </p:tav>
                                        <p:tav tm="100000">
                                          <p:val>
                                            <p:strVal val="#ppt_y"/>
                                          </p:val>
                                        </p:tav>
                                      </p:tavLst>
                                    </p:anim>
                                    <p:anim calcmode="lin" valueType="num">
                                      <p:cBhvr>
                                        <p:cTn id="22" dur="500" fill="hold"/>
                                        <p:tgtEl>
                                          <p:spTgt spid="94212"/>
                                        </p:tgtEl>
                                        <p:attrNameLst>
                                          <p:attrName>ppt_w</p:attrName>
                                        </p:attrNameLst>
                                      </p:cBhvr>
                                      <p:tavLst>
                                        <p:tav tm="0">
                                          <p:val>
                                            <p:strVal val="#ppt_w"/>
                                          </p:val>
                                        </p:tav>
                                        <p:tav tm="100000">
                                          <p:val>
                                            <p:strVal val="#ppt_w"/>
                                          </p:val>
                                        </p:tav>
                                      </p:tavLst>
                                    </p:anim>
                                    <p:anim calcmode="lin" valueType="num">
                                      <p:cBhvr>
                                        <p:cTn id="23" dur="500" fill="hold"/>
                                        <p:tgtEl>
                                          <p:spTgt spid="94212"/>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8" grpId="0"/>
      <p:bldP spid="942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1" name="内容占位符 53250"/>
          <p:cNvSpPr>
            <a:spLocks noGrp="1"/>
          </p:cNvSpPr>
          <p:nvPr>
            <p:ph idx="1"/>
          </p:nvPr>
        </p:nvSpPr>
        <p:spPr>
          <a:xfrm>
            <a:off x="188595" y="1219200"/>
            <a:ext cx="8512175" cy="2181225"/>
          </a:xfrm>
        </p:spPr>
        <p:txBody>
          <a:bodyPr anchor="t"/>
          <a:p>
            <a:pPr>
              <a:lnSpc>
                <a:spcPct val="135000"/>
              </a:lnSpc>
              <a:spcBef>
                <a:spcPts val="0"/>
              </a:spcBef>
              <a:buNone/>
            </a:pPr>
            <a:r>
              <a:rPr lang="en-US" altLang="zh-CN" sz="2400" b="1" dirty="0"/>
              <a:t>   </a:t>
            </a:r>
            <a:r>
              <a:rPr sz="2400" b="1" dirty="0"/>
              <a:t>数字信号不仅在时间上是离散的，而且数值大小的变化也是不连续的。模拟信号经采样、保持电路后，所得电压信号虽呈阶梯状但电平仍是连续变化的。因此，必须将采样保持后的信号的大小转换成与它的幅值成正比的数字量，才算完成模拟量到数字量的转换。用数字量表示这些阶梯幅值的大小时，要确定一个单位电压值，即最小量化单位。将采样、保持后的电压化为这个最小量化单位的整数倍，这一过程称为</a:t>
            </a:r>
            <a:r>
              <a:rPr sz="2400" b="1" dirty="0">
                <a:solidFill>
                  <a:srgbClr val="FF0000"/>
                </a:solidFill>
              </a:rPr>
              <a:t>量化</a:t>
            </a:r>
            <a:r>
              <a:rPr sz="2400" b="1" dirty="0"/>
              <a:t>。所取的最小量化单位电压值用</a:t>
            </a:r>
            <a:r>
              <a:rPr lang="en-US" altLang="zh-CN" sz="2400" b="1" dirty="0">
                <a:latin typeface="Times New Roman" panose="02020603050405020304" pitchFamily="18" charset="0"/>
                <a:ea typeface="宋体" panose="02010600030101010101" pitchFamily="2" charset="-122"/>
                <a:sym typeface="+mn-ea"/>
              </a:rPr>
              <a:t>Δ</a:t>
            </a:r>
            <a:r>
              <a:rPr sz="2400" b="1" dirty="0"/>
              <a:t>表示。</a:t>
            </a:r>
            <a:endParaRPr sz="2400" b="1" dirty="0"/>
          </a:p>
        </p:txBody>
      </p:sp>
      <p:sp>
        <p:nvSpPr>
          <p:cNvPr id="53252" name="矩形 53251"/>
          <p:cNvSpPr/>
          <p:nvPr/>
        </p:nvSpPr>
        <p:spPr>
          <a:xfrm>
            <a:off x="465138" y="517525"/>
            <a:ext cx="3421063" cy="701675"/>
          </a:xfrm>
          <a:prstGeom prst="rect">
            <a:avLst/>
          </a:prstGeom>
          <a:noFill/>
          <a:ln w="9525">
            <a:noFill/>
          </a:ln>
        </p:spPr>
        <p:txBody>
          <a:bodyPr anchor="b">
            <a:noAutofit/>
          </a:bodyPr>
          <a:p>
            <a:pPr lvl="0" algn="l">
              <a:buClrTx/>
              <a:buSzTx/>
              <a:buFontTx/>
            </a:pPr>
            <a:r>
              <a:rPr lang="en-US" altLang="zh-CN" sz="2800" b="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sym typeface="+mn-ea"/>
              </a:rPr>
              <a:t>2.</a:t>
            </a:r>
            <a:r>
              <a:rPr lang="en-US" altLang="zh-CN" sz="2800" b="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sym typeface="+mn-ea"/>
              </a:rPr>
              <a:t>量化和编码</a:t>
            </a:r>
            <a:endParaRPr lang="en-US" altLang="zh-CN" sz="2800" b="1" dirty="0">
              <a:solidFill>
                <a:srgbClr val="002060"/>
              </a:solidFill>
              <a:effectLst>
                <a:outerShdw blurRad="38100" dist="38100" dir="2700000">
                  <a:srgbClr val="000000"/>
                </a:outerShdw>
              </a:effectLst>
              <a:latin typeface="华文新魏" panose="02010800040101010101" pitchFamily="2" charset="-122"/>
              <a:ea typeface="华文新魏" panose="02010800040101010101" pitchFamily="2" charset="-122"/>
              <a:sym typeface="+mn-ea"/>
            </a:endParaRPr>
          </a:p>
        </p:txBody>
      </p:sp>
      <p:sp>
        <p:nvSpPr>
          <p:cNvPr id="53254" name="矩形 53253"/>
          <p:cNvSpPr/>
          <p:nvPr/>
        </p:nvSpPr>
        <p:spPr>
          <a:xfrm>
            <a:off x="315278" y="5347335"/>
            <a:ext cx="8512175" cy="1246188"/>
          </a:xfrm>
          <a:prstGeom prst="rect">
            <a:avLst/>
          </a:prstGeom>
          <a:noFill/>
          <a:ln w="9525">
            <a:noFill/>
          </a:ln>
        </p:spPr>
        <p:txBody>
          <a:bodyPr anchor="t"/>
          <a:p>
            <a:pPr marL="342900" indent="-342900">
              <a:lnSpc>
                <a:spcPct val="135000"/>
              </a:lnSpc>
              <a:spcBef>
                <a:spcPts val="0"/>
              </a:spcBef>
              <a:buClr>
                <a:schemeClr val="folHlink"/>
              </a:buClr>
              <a:buSzPct val="60000"/>
              <a:buFont typeface="Wingdings" panose="05000000000000000000" pitchFamily="2" charset="2"/>
            </a:pPr>
            <a:r>
              <a:rPr lang="en-US" altLang="zh-CN"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编码</a:t>
            </a:r>
            <a:r>
              <a:rPr b="1" dirty="0">
                <a:latin typeface="Times New Roman" panose="02020603050405020304" pitchFamily="18" charset="0"/>
                <a:ea typeface="宋体" panose="02010600030101010101" pitchFamily="2" charset="-122"/>
                <a:cs typeface="Times New Roman" panose="02020603050405020304" pitchFamily="18" charset="0"/>
              </a:rPr>
              <a:t>就是将量化后的信号数值用二进制代码表示，并作为ADC的输出结果。</a:t>
            </a:r>
            <a:r>
              <a:rPr lang="zh-CN" altLang="en-US"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en-US" b="1">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3252"/>
                                        </p:tgtEl>
                                        <p:attrNameLst>
                                          <p:attrName>style.visibility</p:attrName>
                                        </p:attrNameLst>
                                      </p:cBhvr>
                                      <p:to>
                                        <p:strVal val="visible"/>
                                      </p:to>
                                    </p:set>
                                    <p:anim calcmode="lin" valueType="num">
                                      <p:cBhvr additive="base">
                                        <p:cTn id="7" dur="500" fill="hold"/>
                                        <p:tgtEl>
                                          <p:spTgt spid="53252"/>
                                        </p:tgtEl>
                                        <p:attrNameLst>
                                          <p:attrName>ppt_x</p:attrName>
                                        </p:attrNameLst>
                                      </p:cBhvr>
                                      <p:tavLst>
                                        <p:tav tm="0">
                                          <p:val>
                                            <p:strVal val="0-#ppt_w/2"/>
                                          </p:val>
                                        </p:tav>
                                        <p:tav tm="100000">
                                          <p:val>
                                            <p:strVal val="#ppt_x"/>
                                          </p:val>
                                        </p:tav>
                                      </p:tavLst>
                                    </p:anim>
                                    <p:anim calcmode="lin" valueType="num">
                                      <p:cBhvr additive="base">
                                        <p:cTn id="8" dur="500" fill="hold"/>
                                        <p:tgtEl>
                                          <p:spTgt spid="5325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32" fill="hold" grpId="0" nodeType="clickEffect">
                                  <p:stCondLst>
                                    <p:cond delay="0"/>
                                  </p:stCondLst>
                                  <p:childTnLst>
                                    <p:set>
                                      <p:cBhvr>
                                        <p:cTn id="12" dur="1" fill="hold">
                                          <p:stCondLst>
                                            <p:cond delay="0"/>
                                          </p:stCondLst>
                                        </p:cTn>
                                        <p:tgtEl>
                                          <p:spTgt spid="53251">
                                            <p:txEl>
                                              <p:charRg st="0" end="88"/>
                                            </p:txEl>
                                          </p:spTgt>
                                        </p:tgtEl>
                                        <p:attrNameLst>
                                          <p:attrName>style.visibility</p:attrName>
                                        </p:attrNameLst>
                                      </p:cBhvr>
                                      <p:to>
                                        <p:strVal val="visible"/>
                                      </p:to>
                                    </p:set>
                                    <p:animEffect transition="in" filter="box(out)">
                                      <p:cBhvr>
                                        <p:cTn id="13" dur="500"/>
                                        <p:tgtEl>
                                          <p:spTgt spid="53251">
                                            <p:txEl>
                                              <p:charRg st="0" end="88"/>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32" fill="hold" grpId="0" nodeType="clickEffect">
                                  <p:stCondLst>
                                    <p:cond delay="0"/>
                                  </p:stCondLst>
                                  <p:childTnLst>
                                    <p:set>
                                      <p:cBhvr>
                                        <p:cTn id="17" dur="1" fill="hold">
                                          <p:stCondLst>
                                            <p:cond delay="0"/>
                                          </p:stCondLst>
                                        </p:cTn>
                                        <p:tgtEl>
                                          <p:spTgt spid="53254">
                                            <p:txEl>
                                              <p:charRg st="0" end="46"/>
                                            </p:txEl>
                                          </p:spTgt>
                                        </p:tgtEl>
                                        <p:attrNameLst>
                                          <p:attrName>style.visibility</p:attrName>
                                        </p:attrNameLst>
                                      </p:cBhvr>
                                      <p:to>
                                        <p:strVal val="visible"/>
                                      </p:to>
                                    </p:set>
                                    <p:animEffect transition="in" filter="box(out)">
                                      <p:cBhvr>
                                        <p:cTn id="18" dur="500"/>
                                        <p:tgtEl>
                                          <p:spTgt spid="53254">
                                            <p:txEl>
                                              <p:charRg st="0" end="4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build="p"/>
      <p:bldP spid="53252" grpId="0"/>
      <p:bldP spid="5325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6" name="矩形 110595"/>
          <p:cNvSpPr/>
          <p:nvPr/>
        </p:nvSpPr>
        <p:spPr>
          <a:xfrm>
            <a:off x="202565" y="709295"/>
            <a:ext cx="8677910" cy="3996055"/>
          </a:xfrm>
          <a:prstGeom prst="rect">
            <a:avLst/>
          </a:prstGeom>
          <a:noFill/>
          <a:ln w="9525">
            <a:noFill/>
          </a:ln>
        </p:spPr>
        <p:txBody>
          <a:bodyPr anchor="t"/>
          <a:p>
            <a:pPr marL="342900" indent="-342900">
              <a:lnSpc>
                <a:spcPct val="130000"/>
              </a:lnSpc>
              <a:spcBef>
                <a:spcPct val="20000"/>
              </a:spcBef>
              <a:buClr>
                <a:schemeClr val="folHlink"/>
              </a:buClr>
              <a:buSzPct val="60000"/>
              <a:buFont typeface="Wingdings" panose="05000000000000000000" pitchFamily="2" charset="2"/>
            </a:pPr>
            <a:r>
              <a:rPr lang="en-US" altLang="zh-CN" b="1" dirty="0">
                <a:latin typeface="Times New Roman" panose="02020603050405020304" pitchFamily="18" charset="0"/>
                <a:ea typeface="宋体" panose="02010600030101010101" pitchFamily="2" charset="-122"/>
              </a:rPr>
              <a:t>    </a:t>
            </a:r>
            <a:r>
              <a:rPr lang="zh-CN" altLang="en-US" b="1" dirty="0">
                <a:latin typeface="Times New Roman" panose="02020603050405020304" pitchFamily="18" charset="0"/>
                <a:ea typeface="宋体" panose="02010600030101010101" pitchFamily="2" charset="-122"/>
              </a:rPr>
              <a:t>由于取样保持后的电压是连续的，而</a:t>
            </a:r>
            <a:r>
              <a:rPr lang="en-US" altLang="zh-CN" b="1" i="1">
                <a:latin typeface="Times New Roman" panose="02020603050405020304" pitchFamily="18" charset="0"/>
                <a:ea typeface="宋体" panose="02010600030101010101" pitchFamily="2" charset="-122"/>
              </a:rPr>
              <a:t>n</a:t>
            </a:r>
            <a:r>
              <a:rPr lang="zh-CN" altLang="en-US" b="1" dirty="0">
                <a:latin typeface="Times New Roman" panose="02020603050405020304" pitchFamily="18" charset="0"/>
                <a:ea typeface="宋体" panose="02010600030101010101" pitchFamily="2" charset="-122"/>
              </a:rPr>
              <a:t>位二进制代码只能表示</a:t>
            </a:r>
            <a:r>
              <a:rPr lang="en-US" altLang="zh-CN" b="1">
                <a:latin typeface="Times New Roman" panose="02020603050405020304" pitchFamily="18" charset="0"/>
                <a:ea typeface="宋体" panose="02010600030101010101" pitchFamily="2" charset="-122"/>
              </a:rPr>
              <a:t>2</a:t>
            </a:r>
            <a:r>
              <a:rPr lang="en-US" altLang="zh-CN" b="1" i="1" baseline="30000">
                <a:latin typeface="Times New Roman" panose="02020603050405020304" pitchFamily="18" charset="0"/>
                <a:ea typeface="宋体" panose="02010600030101010101" pitchFamily="2" charset="-122"/>
              </a:rPr>
              <a:t>n</a:t>
            </a:r>
            <a:r>
              <a:rPr lang="zh-CN" altLang="en-US" b="1" dirty="0">
                <a:latin typeface="Times New Roman" panose="02020603050405020304" pitchFamily="18" charset="0"/>
                <a:ea typeface="宋体" panose="02010600030101010101" pitchFamily="2" charset="-122"/>
              </a:rPr>
              <a:t>个状态，所以它就不一定能被</a:t>
            </a:r>
            <a:r>
              <a:rPr lang="en-US" altLang="zh-CN" b="1" dirty="0">
                <a:latin typeface="Times New Roman" panose="02020603050405020304" pitchFamily="18" charset="0"/>
                <a:sym typeface="+mn-ea"/>
              </a:rPr>
              <a:t>Δ</a:t>
            </a:r>
            <a:r>
              <a:rPr lang="zh-CN" altLang="en-US" b="1" dirty="0">
                <a:latin typeface="Times New Roman" panose="02020603050405020304" pitchFamily="18" charset="0"/>
                <a:ea typeface="宋体" panose="02010600030101010101" pitchFamily="2" charset="-122"/>
              </a:rPr>
              <a:t>整除，即不可能与最小量化单位</a:t>
            </a:r>
            <a:r>
              <a:rPr lang="en-US" altLang="zh-CN" b="1" dirty="0">
                <a:latin typeface="Times New Roman" panose="02020603050405020304" pitchFamily="18" charset="0"/>
                <a:sym typeface="+mn-ea"/>
              </a:rPr>
              <a:t>Δ</a:t>
            </a:r>
            <a:r>
              <a:rPr lang="zh-CN" altLang="en-US" b="1" dirty="0">
                <a:latin typeface="Times New Roman" panose="02020603050405020304" pitchFamily="18" charset="0"/>
                <a:ea typeface="宋体" panose="02010600030101010101" pitchFamily="2" charset="-122"/>
              </a:rPr>
              <a:t>的整数倍完全相等，而只能接近某一量化电平，因此，量化过程不可避免地会引入误差，称这种误差为</a:t>
            </a:r>
            <a:r>
              <a:rPr lang="zh-CN" altLang="en-US" b="1" dirty="0">
                <a:solidFill>
                  <a:schemeClr val="hlink"/>
                </a:solidFill>
                <a:latin typeface="Times New Roman" panose="02020603050405020304" pitchFamily="18" charset="0"/>
                <a:ea typeface="宋体" panose="02010600030101010101" pitchFamily="2" charset="-122"/>
              </a:rPr>
              <a:t>量化误差</a:t>
            </a:r>
            <a:r>
              <a:rPr lang="zh-CN" altLang="en-US" b="1" dirty="0">
                <a:latin typeface="Times New Roman" panose="02020603050405020304" pitchFamily="18" charset="0"/>
                <a:ea typeface="宋体" panose="02010600030101010101" pitchFamily="2" charset="-122"/>
              </a:rPr>
              <a:t>。 </a:t>
            </a:r>
            <a:endParaRPr lang="zh-CN" altLang="en-US" b="1">
              <a:latin typeface="Times New Roman" panose="02020603050405020304" pitchFamily="18" charset="0"/>
              <a:ea typeface="宋体" panose="02010600030101010101" pitchFamily="2" charset="-122"/>
            </a:endParaRPr>
          </a:p>
        </p:txBody>
      </p:sp>
      <p:sp>
        <p:nvSpPr>
          <p:cNvPr id="54275" name="内容占位符 54274"/>
          <p:cNvSpPr>
            <a:spLocks noGrp="1"/>
          </p:cNvSpPr>
          <p:nvPr>
            <p:ph idx="1"/>
          </p:nvPr>
        </p:nvSpPr>
        <p:spPr>
          <a:xfrm>
            <a:off x="486410" y="2726690"/>
            <a:ext cx="8669338" cy="762000"/>
          </a:xfrm>
        </p:spPr>
        <p:txBody>
          <a:bodyPr anchor="t"/>
          <a:p>
            <a:pPr algn="just">
              <a:lnSpc>
                <a:spcPct val="125000"/>
              </a:lnSpc>
              <a:buNone/>
            </a:pPr>
            <a:r>
              <a:rPr lang="zh-CN" altLang="en-US" sz="2400" b="1" dirty="0">
                <a:solidFill>
                  <a:srgbClr val="FF0000"/>
                </a:solidFill>
                <a:latin typeface="Times New Roman" panose="02020603050405020304" pitchFamily="18" charset="0"/>
              </a:rPr>
              <a:t>量化方法有两种：只舍不入法和有舍有入法 </a:t>
            </a:r>
            <a:endParaRPr lang="zh-CN" altLang="en-US" sz="2400" b="1" dirty="0">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10596">
                                            <p:txEl>
                                              <p:charRg st="0" end="122"/>
                                            </p:txEl>
                                          </p:spTgt>
                                        </p:tgtEl>
                                        <p:attrNameLst>
                                          <p:attrName>style.visibility</p:attrName>
                                        </p:attrNameLst>
                                      </p:cBhvr>
                                      <p:to>
                                        <p:strVal val="visible"/>
                                      </p:to>
                                    </p:set>
                                    <p:animEffect transition="in" filter="box(out)">
                                      <p:cBhvr>
                                        <p:cTn id="7" dur="500"/>
                                        <p:tgtEl>
                                          <p:spTgt spid="110596">
                                            <p:txEl>
                                              <p:charRg st="0" end="12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4275">
                                            <p:txEl>
                                              <p:charRg st="0" end="21"/>
                                            </p:txEl>
                                          </p:spTgt>
                                        </p:tgtEl>
                                        <p:attrNameLst>
                                          <p:attrName>style.visibility</p:attrName>
                                        </p:attrNameLst>
                                      </p:cBhvr>
                                      <p:to>
                                        <p:strVal val="visible"/>
                                      </p:to>
                                    </p:set>
                                    <p:anim calcmode="lin" valueType="num">
                                      <p:cBhvr additive="base">
                                        <p:cTn id="12" dur="500" fill="hold"/>
                                        <p:tgtEl>
                                          <p:spTgt spid="54275">
                                            <p:txEl>
                                              <p:charRg st="0" end="2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54275">
                                            <p:txEl>
                                              <p:charRg st="0" end="2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6" grpId="0" build="p"/>
      <p:bldP spid="5427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矩形 54275"/>
          <p:cNvSpPr/>
          <p:nvPr/>
        </p:nvSpPr>
        <p:spPr>
          <a:xfrm>
            <a:off x="67310" y="521970"/>
            <a:ext cx="8832850" cy="3081655"/>
          </a:xfrm>
          <a:prstGeom prst="rect">
            <a:avLst/>
          </a:prstGeom>
          <a:noFill/>
          <a:ln w="9525">
            <a:noFill/>
          </a:ln>
        </p:spPr>
        <p:txBody>
          <a:bodyPr anchor="t"/>
          <a:p>
            <a:pPr marL="342900" indent="-342900" algn="just">
              <a:lnSpc>
                <a:spcPct val="135000"/>
              </a:lnSpc>
              <a:spcBef>
                <a:spcPts val="0"/>
              </a:spcBef>
              <a:buClr>
                <a:schemeClr val="folHlink"/>
              </a:buClr>
              <a:buSzPct val="60000"/>
              <a:buFont typeface="Wingdings" panose="05000000000000000000" pitchFamily="2" charset="2"/>
            </a:pPr>
            <a:r>
              <a:rPr lang="en-US" altLang="zh-CN" b="1" dirty="0">
                <a:latin typeface="Times New Roman" panose="02020603050405020304" pitchFamily="18" charset="0"/>
                <a:ea typeface="宋体" panose="02010600030101010101" pitchFamily="2" charset="-122"/>
              </a:rPr>
              <a:t>    </a:t>
            </a:r>
            <a:r>
              <a:rPr lang="zh-CN" altLang="en-US" b="1" dirty="0">
                <a:solidFill>
                  <a:schemeClr val="hlink"/>
                </a:solidFill>
                <a:latin typeface="Times New Roman" panose="02020603050405020304" pitchFamily="18" charset="0"/>
                <a:ea typeface="宋体" panose="02010600030101010101" pitchFamily="2" charset="-122"/>
              </a:rPr>
              <a:t>只舍不入法：取最小数量单位的整数倍的过程，在量化中将不足量化单位的部分舍弃；</a:t>
            </a:r>
            <a:r>
              <a:rPr lang="zh-CN" altLang="en-US" b="1" dirty="0">
                <a:solidFill>
                  <a:schemeClr val="tx1"/>
                </a:solidFill>
                <a:latin typeface="Times New Roman" panose="02020603050405020304" pitchFamily="18" charset="0"/>
                <a:ea typeface="宋体" panose="02010600030101010101" pitchFamily="2" charset="-122"/>
              </a:rPr>
              <a:t>如取最小量化单位Δ=       ，其中</a:t>
            </a:r>
            <a:r>
              <a:rPr lang="zh-CN" altLang="en-US" b="1" i="1" dirty="0">
                <a:solidFill>
                  <a:schemeClr val="tx1"/>
                </a:solidFill>
                <a:latin typeface="Times New Roman" panose="02020603050405020304" pitchFamily="18" charset="0"/>
                <a:ea typeface="宋体" panose="02010600030101010101" pitchFamily="2" charset="-122"/>
              </a:rPr>
              <a:t>V</a:t>
            </a:r>
            <a:r>
              <a:rPr lang="zh-CN" altLang="en-US" b="1" baseline="-25000" dirty="0">
                <a:solidFill>
                  <a:schemeClr val="tx1"/>
                </a:solidFill>
                <a:latin typeface="Times New Roman" panose="02020603050405020304" pitchFamily="18" charset="0"/>
                <a:ea typeface="宋体" panose="02010600030101010101" pitchFamily="2" charset="-122"/>
              </a:rPr>
              <a:t>REF</a:t>
            </a:r>
            <a:r>
              <a:rPr lang="zh-CN" altLang="en-US" b="1" dirty="0">
                <a:solidFill>
                  <a:schemeClr val="tx1"/>
                </a:solidFill>
                <a:latin typeface="Times New Roman" panose="02020603050405020304" pitchFamily="18" charset="0"/>
                <a:ea typeface="宋体" panose="02010600030101010101" pitchFamily="2" charset="-122"/>
              </a:rPr>
              <a:t>为模拟电压的最大值，</a:t>
            </a:r>
            <a:r>
              <a:rPr lang="zh-CN" altLang="en-US" b="1" i="1" dirty="0">
                <a:solidFill>
                  <a:schemeClr val="tx1"/>
                </a:solidFill>
                <a:latin typeface="Times New Roman" panose="02020603050405020304" pitchFamily="18" charset="0"/>
                <a:ea typeface="宋体" panose="02010600030101010101" pitchFamily="2" charset="-122"/>
              </a:rPr>
              <a:t>n</a:t>
            </a:r>
            <a:r>
              <a:rPr lang="zh-CN" altLang="en-US" b="1" dirty="0">
                <a:solidFill>
                  <a:schemeClr val="tx1"/>
                </a:solidFill>
                <a:latin typeface="Times New Roman" panose="02020603050405020304" pitchFamily="18" charset="0"/>
                <a:ea typeface="宋体" panose="02010600030101010101" pitchFamily="2" charset="-122"/>
              </a:rPr>
              <a:t>为数字代码的位数。</a:t>
            </a:r>
            <a:endParaRPr lang="zh-CN" altLang="en-US" b="1" dirty="0">
              <a:solidFill>
                <a:schemeClr val="tx1"/>
              </a:solidFill>
              <a:latin typeface="Times New Roman" panose="02020603050405020304" pitchFamily="18" charset="0"/>
              <a:ea typeface="宋体" panose="02010600030101010101" pitchFamily="2" charset="-122"/>
            </a:endParaRPr>
          </a:p>
          <a:p>
            <a:pPr marL="342900" indent="-342900" algn="just">
              <a:lnSpc>
                <a:spcPct val="135000"/>
              </a:lnSpc>
              <a:spcBef>
                <a:spcPts val="0"/>
              </a:spcBef>
              <a:buClr>
                <a:schemeClr val="folHlink"/>
              </a:buClr>
              <a:buSzPct val="60000"/>
              <a:buFont typeface="Wingdings" panose="05000000000000000000" pitchFamily="2" charset="2"/>
            </a:pPr>
            <a:r>
              <a:rPr lang="zh-CN" altLang="en-US" b="1" dirty="0">
                <a:latin typeface="Times New Roman" panose="02020603050405020304" pitchFamily="18" charset="0"/>
                <a:ea typeface="宋体" panose="02010600030101010101" pitchFamily="2" charset="-122"/>
              </a:rPr>
              <a:t>     当</a:t>
            </a:r>
            <a:r>
              <a:rPr lang="en-US" altLang="zh-CN" b="1">
                <a:latin typeface="Times New Roman" panose="02020603050405020304" pitchFamily="18" charset="0"/>
                <a:ea typeface="宋体" panose="02010600030101010101" pitchFamily="2" charset="-122"/>
              </a:rPr>
              <a:t>0</a:t>
            </a:r>
            <a:r>
              <a:rPr lang="en-US" altLang="zh-CN" b="1">
                <a:latin typeface="宋体" panose="02010600030101010101" pitchFamily="2" charset="-122"/>
              </a:rPr>
              <a:t>≤</a:t>
            </a:r>
            <a:r>
              <a:rPr lang="en-US" altLang="zh-CN" b="1" i="1">
                <a:latin typeface="Times New Roman" panose="02020603050405020304" pitchFamily="18" charset="0"/>
                <a:ea typeface="宋体" panose="02010600030101010101" pitchFamily="2" charset="-122"/>
              </a:rPr>
              <a:t>u</a:t>
            </a:r>
            <a:r>
              <a:rPr lang="en-US" altLang="zh-CN" b="1" baseline="-30000">
                <a:latin typeface="Times New Roman" panose="02020603050405020304" pitchFamily="18" charset="0"/>
                <a:ea typeface="宋体" panose="02010600030101010101" pitchFamily="2" charset="-122"/>
              </a:rPr>
              <a:t>O</a:t>
            </a:r>
            <a:r>
              <a:rPr lang="zh-CN" altLang="en-US" b="1" dirty="0">
                <a:latin typeface="Times New Roman" panose="02020603050405020304" pitchFamily="18" charset="0"/>
                <a:ea typeface="宋体" panose="02010600030101010101" pitchFamily="2" charset="-122"/>
              </a:rPr>
              <a:t>＜</a:t>
            </a:r>
            <a:r>
              <a:rPr lang="en-US" altLang="zh-CN" b="1" dirty="0">
                <a:latin typeface="Times New Roman" panose="02020603050405020304" pitchFamily="18" charset="0"/>
                <a:ea typeface="宋体" panose="02010600030101010101" pitchFamily="2" charset="-122"/>
              </a:rPr>
              <a:t>Δ</a:t>
            </a:r>
            <a:r>
              <a:rPr lang="zh-CN" altLang="en-US" b="1" dirty="0">
                <a:latin typeface="Times New Roman" panose="02020603050405020304" pitchFamily="18" charset="0"/>
                <a:ea typeface="宋体" panose="02010600030101010101" pitchFamily="2" charset="-122"/>
              </a:rPr>
              <a:t>时，</a:t>
            </a:r>
            <a:r>
              <a:rPr lang="en-US" altLang="zh-CN" b="1" i="1" err="1">
                <a:latin typeface="Times New Roman" panose="02020603050405020304" pitchFamily="18" charset="0"/>
                <a:ea typeface="宋体" panose="02010600030101010101" pitchFamily="2" charset="-122"/>
              </a:rPr>
              <a:t>u</a:t>
            </a:r>
            <a:r>
              <a:rPr lang="en-US" altLang="zh-CN" b="1" baseline="-30000" err="1">
                <a:latin typeface="Times New Roman" panose="02020603050405020304" pitchFamily="18" charset="0"/>
                <a:ea typeface="宋体" panose="02010600030101010101" pitchFamily="2" charset="-122"/>
              </a:rPr>
              <a:t>O</a:t>
            </a:r>
            <a:r>
              <a:rPr lang="zh-CN" altLang="en-US" b="1" dirty="0">
                <a:latin typeface="Times New Roman" panose="02020603050405020304" pitchFamily="18" charset="0"/>
                <a:ea typeface="宋体" panose="02010600030101010101" pitchFamily="2" charset="-122"/>
              </a:rPr>
              <a:t>的量化值取</a:t>
            </a:r>
            <a:r>
              <a:rPr lang="en-US" altLang="zh-CN" b="1" dirty="0">
                <a:latin typeface="Times New Roman" panose="02020603050405020304" pitchFamily="18" charset="0"/>
                <a:ea typeface="宋体" panose="02010600030101010101" pitchFamily="2" charset="-122"/>
              </a:rPr>
              <a:t>0</a:t>
            </a:r>
            <a:r>
              <a:rPr lang="zh-CN" altLang="en-US" b="1" dirty="0">
                <a:latin typeface="Times New Roman" panose="02020603050405020304" pitchFamily="18" charset="0"/>
                <a:ea typeface="宋体" panose="02010600030101010101" pitchFamily="2" charset="-122"/>
              </a:rPr>
              <a:t>，</a:t>
            </a:r>
            <a:r>
              <a:rPr lang="zh-CN" altLang="en-US" b="1" dirty="0">
                <a:latin typeface="Times New Roman" panose="02020603050405020304" pitchFamily="18" charset="0"/>
                <a:ea typeface="宋体" panose="02010600030101010101" pitchFamily="2" charset="-122"/>
              </a:rPr>
              <a:t>当</a:t>
            </a:r>
            <a:r>
              <a:rPr lang="en-US" altLang="zh-CN" b="1" err="1">
                <a:latin typeface="Times New Roman" panose="02020603050405020304" pitchFamily="18" charset="0"/>
                <a:ea typeface="宋体" panose="02010600030101010101" pitchFamily="2" charset="-122"/>
              </a:rPr>
              <a:t>Δ</a:t>
            </a:r>
            <a:r>
              <a:rPr lang="en-US" altLang="zh-CN" b="1">
                <a:latin typeface="宋体" panose="02010600030101010101" pitchFamily="2" charset="-122"/>
                <a:sym typeface="+mn-ea"/>
              </a:rPr>
              <a:t>≤</a:t>
            </a:r>
            <a:r>
              <a:rPr lang="en-US" altLang="zh-CN" b="1" i="1" err="1">
                <a:latin typeface="Times New Roman" panose="02020603050405020304" pitchFamily="18" charset="0"/>
                <a:ea typeface="宋体" panose="02010600030101010101" pitchFamily="2" charset="-122"/>
              </a:rPr>
              <a:t>u</a:t>
            </a:r>
            <a:r>
              <a:rPr lang="en-US" altLang="zh-CN" b="1" baseline="-30000" err="1">
                <a:latin typeface="Times New Roman" panose="02020603050405020304" pitchFamily="18" charset="0"/>
                <a:ea typeface="宋体" panose="02010600030101010101" pitchFamily="2" charset="-122"/>
              </a:rPr>
              <a:t>O</a:t>
            </a:r>
            <a:r>
              <a:rPr lang="zh-CN" altLang="en-US" b="1" dirty="0">
                <a:latin typeface="Times New Roman" panose="02020603050405020304" pitchFamily="18" charset="0"/>
                <a:ea typeface="宋体" panose="02010600030101010101" pitchFamily="2" charset="-122"/>
              </a:rPr>
              <a:t>＜</a:t>
            </a:r>
            <a:r>
              <a:rPr lang="en-US" altLang="zh-CN" b="1" dirty="0">
                <a:latin typeface="Times New Roman" panose="02020603050405020304" pitchFamily="18" charset="0"/>
                <a:ea typeface="宋体" panose="02010600030101010101" pitchFamily="2" charset="-122"/>
              </a:rPr>
              <a:t>2Δ</a:t>
            </a:r>
            <a:r>
              <a:rPr lang="zh-CN" altLang="en-US" b="1" dirty="0">
                <a:latin typeface="Times New Roman" panose="02020603050405020304" pitchFamily="18" charset="0"/>
                <a:ea typeface="宋体" panose="02010600030101010101" pitchFamily="2" charset="-122"/>
              </a:rPr>
              <a:t>时，</a:t>
            </a:r>
            <a:r>
              <a:rPr lang="en-US" altLang="zh-CN" b="1" i="1" err="1">
                <a:latin typeface="Times New Roman" panose="02020603050405020304" pitchFamily="18" charset="0"/>
                <a:ea typeface="宋体" panose="02010600030101010101" pitchFamily="2" charset="-122"/>
              </a:rPr>
              <a:t>u</a:t>
            </a:r>
            <a:r>
              <a:rPr lang="en-US" altLang="zh-CN" b="1" baseline="-30000" err="1">
                <a:latin typeface="Times New Roman" panose="02020603050405020304" pitchFamily="18" charset="0"/>
                <a:ea typeface="宋体" panose="02010600030101010101" pitchFamily="2" charset="-122"/>
              </a:rPr>
              <a:t>O</a:t>
            </a:r>
            <a:r>
              <a:rPr lang="zh-CN" altLang="en-US" b="1" dirty="0">
                <a:latin typeface="Times New Roman" panose="02020603050405020304" pitchFamily="18" charset="0"/>
                <a:ea typeface="宋体" panose="02010600030101010101" pitchFamily="2" charset="-122"/>
              </a:rPr>
              <a:t>的量化值取</a:t>
            </a:r>
            <a:r>
              <a:rPr lang="en-US" altLang="zh-CN" b="1" dirty="0">
                <a:latin typeface="Times New Roman" panose="02020603050405020304" pitchFamily="18" charset="0"/>
                <a:ea typeface="宋体" panose="02010600030101010101" pitchFamily="2" charset="-122"/>
              </a:rPr>
              <a:t>Δ</a:t>
            </a:r>
            <a:r>
              <a:rPr lang="zh-CN" altLang="en-US" b="1" dirty="0">
                <a:latin typeface="Times New Roman" panose="02020603050405020304" pitchFamily="18" charset="0"/>
                <a:ea typeface="宋体" panose="02010600030101010101" pitchFamily="2" charset="-122"/>
              </a:rPr>
              <a:t>，</a:t>
            </a:r>
            <a:r>
              <a:rPr lang="zh-CN" altLang="en-US" b="1" dirty="0">
                <a:latin typeface="Times New Roman" panose="02020603050405020304" pitchFamily="18" charset="0"/>
                <a:ea typeface="宋体" panose="02010600030101010101" pitchFamily="2" charset="-122"/>
              </a:rPr>
              <a:t>当</a:t>
            </a:r>
            <a:r>
              <a:rPr lang="en-US" altLang="zh-CN" b="1">
                <a:latin typeface="Times New Roman" panose="02020603050405020304" pitchFamily="18" charset="0"/>
                <a:ea typeface="宋体" panose="02010600030101010101" pitchFamily="2" charset="-122"/>
              </a:rPr>
              <a:t>2Δ</a:t>
            </a:r>
            <a:r>
              <a:rPr lang="en-US" altLang="zh-CN" b="1">
                <a:latin typeface="宋体" panose="02010600030101010101" pitchFamily="2" charset="-122"/>
                <a:sym typeface="+mn-ea"/>
              </a:rPr>
              <a:t>≤</a:t>
            </a:r>
            <a:r>
              <a:rPr lang="en-US" altLang="zh-CN" b="1" i="1">
                <a:latin typeface="Times New Roman" panose="02020603050405020304" pitchFamily="18" charset="0"/>
                <a:ea typeface="宋体" panose="02010600030101010101" pitchFamily="2" charset="-122"/>
              </a:rPr>
              <a:t>u</a:t>
            </a:r>
            <a:r>
              <a:rPr lang="en-US" altLang="zh-CN" b="1" baseline="-30000">
                <a:latin typeface="Times New Roman" panose="02020603050405020304" pitchFamily="18" charset="0"/>
                <a:ea typeface="宋体" panose="02010600030101010101" pitchFamily="2" charset="-122"/>
              </a:rPr>
              <a:t>O</a:t>
            </a:r>
            <a:r>
              <a:rPr lang="zh-CN" altLang="en-US" b="1" dirty="0">
                <a:latin typeface="Times New Roman" panose="02020603050405020304" pitchFamily="18" charset="0"/>
                <a:ea typeface="宋体" panose="02010600030101010101" pitchFamily="2" charset="-122"/>
              </a:rPr>
              <a:t>＜</a:t>
            </a:r>
            <a:r>
              <a:rPr lang="en-US" altLang="zh-CN" b="1" dirty="0">
                <a:latin typeface="Times New Roman" panose="02020603050405020304" pitchFamily="18" charset="0"/>
                <a:ea typeface="宋体" panose="02010600030101010101" pitchFamily="2" charset="-122"/>
              </a:rPr>
              <a:t>3Δ</a:t>
            </a:r>
            <a:r>
              <a:rPr lang="zh-CN" altLang="en-US" b="1" dirty="0">
                <a:latin typeface="Times New Roman" panose="02020603050405020304" pitchFamily="18" charset="0"/>
                <a:ea typeface="宋体" panose="02010600030101010101" pitchFamily="2" charset="-122"/>
              </a:rPr>
              <a:t>时，</a:t>
            </a:r>
            <a:r>
              <a:rPr lang="en-US" altLang="zh-CN" b="1" i="1" err="1">
                <a:latin typeface="Times New Roman" panose="02020603050405020304" pitchFamily="18" charset="0"/>
                <a:ea typeface="宋体" panose="02010600030101010101" pitchFamily="2" charset="-122"/>
              </a:rPr>
              <a:t>u</a:t>
            </a:r>
            <a:r>
              <a:rPr lang="en-US" altLang="zh-CN" b="1" baseline="-30000" err="1">
                <a:latin typeface="Times New Roman" panose="02020603050405020304" pitchFamily="18" charset="0"/>
                <a:ea typeface="宋体" panose="02010600030101010101" pitchFamily="2" charset="-122"/>
              </a:rPr>
              <a:t>O</a:t>
            </a:r>
            <a:r>
              <a:rPr lang="zh-CN" altLang="en-US" b="1" dirty="0">
                <a:latin typeface="Times New Roman" panose="02020603050405020304" pitchFamily="18" charset="0"/>
                <a:ea typeface="宋体" panose="02010600030101010101" pitchFamily="2" charset="-122"/>
              </a:rPr>
              <a:t>的量化值取</a:t>
            </a:r>
            <a:r>
              <a:rPr lang="en-US" altLang="zh-CN" b="1">
                <a:latin typeface="Times New Roman" panose="02020603050405020304" pitchFamily="18" charset="0"/>
                <a:ea typeface="宋体" panose="02010600030101010101" pitchFamily="2" charset="-122"/>
              </a:rPr>
              <a:t>2Δ</a:t>
            </a:r>
            <a:r>
              <a:rPr lang="zh-CN" altLang="en-US" b="1">
                <a:latin typeface="Times New Roman" panose="02020603050405020304" pitchFamily="18" charset="0"/>
                <a:ea typeface="宋体" panose="02010600030101010101" pitchFamily="2" charset="-122"/>
              </a:rPr>
              <a:t>，</a:t>
            </a:r>
            <a:r>
              <a:rPr lang="zh-CN" altLang="en-US" b="1" dirty="0">
                <a:latin typeface="Times New Roman" panose="02020603050405020304" pitchFamily="18" charset="0"/>
                <a:ea typeface="宋体" panose="02010600030101010101" pitchFamily="2" charset="-122"/>
              </a:rPr>
              <a:t>依此类推，</a:t>
            </a:r>
            <a:r>
              <a:rPr b="1">
                <a:latin typeface="Times New Roman" panose="02020603050405020304" pitchFamily="18" charset="0"/>
                <a:ea typeface="宋体" panose="02010600030101010101" pitchFamily="2" charset="-122"/>
              </a:rPr>
              <a:t>这种方法产生的最大误差为Δ。</a:t>
            </a:r>
            <a:r>
              <a:rPr lang="zh-CN" altLang="en-US" b="1" dirty="0">
                <a:latin typeface="Times New Roman" panose="02020603050405020304" pitchFamily="18" charset="0"/>
                <a:ea typeface="宋体" panose="02010600030101010101" pitchFamily="2" charset="-122"/>
              </a:rPr>
              <a:t> </a:t>
            </a:r>
            <a:endParaRPr lang="zh-CN" altLang="en-US" b="1">
              <a:latin typeface="Times New Roman" panose="02020603050405020304" pitchFamily="18" charset="0"/>
              <a:ea typeface="宋体" panose="02010600030101010101" pitchFamily="2" charset="-122"/>
            </a:endParaRPr>
          </a:p>
        </p:txBody>
      </p:sp>
      <p:sp>
        <p:nvSpPr>
          <p:cNvPr id="54277" name="矩形 54276"/>
          <p:cNvSpPr/>
          <p:nvPr/>
        </p:nvSpPr>
        <p:spPr>
          <a:xfrm>
            <a:off x="47625" y="3509010"/>
            <a:ext cx="8851900" cy="3255645"/>
          </a:xfrm>
          <a:prstGeom prst="rect">
            <a:avLst/>
          </a:prstGeom>
          <a:noFill/>
          <a:ln w="9525">
            <a:noFill/>
          </a:ln>
        </p:spPr>
        <p:txBody>
          <a:bodyPr anchor="t"/>
          <a:p>
            <a:pPr marL="342900" indent="-342900" algn="just">
              <a:lnSpc>
                <a:spcPct val="135000"/>
              </a:lnSpc>
              <a:spcBef>
                <a:spcPts val="0"/>
              </a:spcBef>
              <a:buClr>
                <a:schemeClr val="folHlink"/>
              </a:buClr>
              <a:buSzPct val="60000"/>
              <a:buFont typeface="Wingdings" panose="05000000000000000000" pitchFamily="2" charset="2"/>
            </a:pPr>
            <a:r>
              <a:rPr lang="en-US" altLang="zh-CN" b="1" dirty="0">
                <a:solidFill>
                  <a:schemeClr val="hlink"/>
                </a:solidFill>
                <a:latin typeface="Times New Roman" panose="02020603050405020304" pitchFamily="18" charset="0"/>
                <a:ea typeface="宋体" panose="02010600030101010101" pitchFamily="2" charset="-122"/>
              </a:rPr>
              <a:t>     </a:t>
            </a:r>
            <a:r>
              <a:rPr lang="zh-CN" altLang="en-US" b="1" dirty="0">
                <a:solidFill>
                  <a:schemeClr val="hlink"/>
                </a:solidFill>
                <a:latin typeface="Times New Roman" panose="02020603050405020304" pitchFamily="18" charset="0"/>
                <a:ea typeface="宋体" panose="02010600030101010101" pitchFamily="2" charset="-122"/>
              </a:rPr>
              <a:t>有舍有入法：将不足半个量化单位的部分舍去，将等于或大于半个量化单位的部分按一个量化单位处理；</a:t>
            </a:r>
            <a:r>
              <a:rPr lang="zh-CN" altLang="en-US" b="1" dirty="0">
                <a:solidFill>
                  <a:schemeClr val="tx1"/>
                </a:solidFill>
                <a:latin typeface="Times New Roman" panose="02020603050405020304" pitchFamily="18" charset="0"/>
                <a:ea typeface="宋体" panose="02010600030101010101" pitchFamily="2" charset="-122"/>
              </a:rPr>
              <a:t>如取最小量化单位</a:t>
            </a:r>
            <a:r>
              <a:rPr lang="zh-CN" altLang="en-US" b="1" dirty="0">
                <a:latin typeface="Times New Roman" panose="02020603050405020304" pitchFamily="18" charset="0"/>
                <a:sym typeface="+mn-ea"/>
              </a:rPr>
              <a:t>Δ=</a:t>
            </a:r>
            <a:endParaRPr lang="zh-CN" altLang="en-US" b="1" dirty="0">
              <a:solidFill>
                <a:schemeClr val="tx1"/>
              </a:solidFill>
              <a:latin typeface="Times New Roman" panose="02020603050405020304" pitchFamily="18" charset="0"/>
              <a:ea typeface="宋体" panose="02010600030101010101" pitchFamily="2" charset="-122"/>
            </a:endParaRPr>
          </a:p>
          <a:p>
            <a:pPr marL="342900" indent="-342900" algn="just">
              <a:lnSpc>
                <a:spcPct val="135000"/>
              </a:lnSpc>
              <a:spcBef>
                <a:spcPts val="0"/>
              </a:spcBef>
              <a:buClr>
                <a:schemeClr val="folHlink"/>
              </a:buClr>
              <a:buSzPct val="60000"/>
              <a:buFont typeface="Wingdings" panose="05000000000000000000" pitchFamily="2" charset="2"/>
            </a:pPr>
            <a:r>
              <a:rPr lang="zh-CN" altLang="en-US" b="1" dirty="0">
                <a:latin typeface="Times New Roman" panose="02020603050405020304" pitchFamily="18" charset="0"/>
                <a:ea typeface="宋体" panose="02010600030101010101" pitchFamily="2" charset="-122"/>
              </a:rPr>
              <a:t>     当</a:t>
            </a:r>
            <a:r>
              <a:rPr lang="en-US" altLang="zh-CN" b="1">
                <a:latin typeface="Times New Roman" panose="02020603050405020304" pitchFamily="18" charset="0"/>
                <a:ea typeface="宋体" panose="02010600030101010101" pitchFamily="2" charset="-122"/>
              </a:rPr>
              <a:t>0</a:t>
            </a:r>
            <a:r>
              <a:rPr lang="en-US" altLang="zh-CN" b="1">
                <a:latin typeface="宋体" panose="02010600030101010101" pitchFamily="2" charset="-122"/>
                <a:sym typeface="+mn-ea"/>
              </a:rPr>
              <a:t>≤</a:t>
            </a:r>
            <a:r>
              <a:rPr lang="en-US" altLang="zh-CN" b="1" i="1">
                <a:latin typeface="Times New Roman" panose="02020603050405020304" pitchFamily="18" charset="0"/>
                <a:ea typeface="宋体" panose="02010600030101010101" pitchFamily="2" charset="-122"/>
              </a:rPr>
              <a:t>u</a:t>
            </a:r>
            <a:r>
              <a:rPr lang="en-US" altLang="zh-CN" b="1" baseline="-30000">
                <a:latin typeface="Times New Roman" panose="02020603050405020304" pitchFamily="18" charset="0"/>
                <a:ea typeface="宋体" panose="02010600030101010101" pitchFamily="2" charset="-122"/>
              </a:rPr>
              <a:t>O</a:t>
            </a:r>
            <a:r>
              <a:rPr lang="zh-CN" altLang="en-US" b="1" dirty="0">
                <a:latin typeface="Times New Roman" panose="02020603050405020304" pitchFamily="18" charset="0"/>
                <a:ea typeface="宋体" panose="02010600030101010101" pitchFamily="2" charset="-122"/>
              </a:rPr>
              <a:t>＜     </a:t>
            </a:r>
            <a:r>
              <a:rPr lang="en-US" altLang="zh-CN" b="1" dirty="0">
                <a:latin typeface="Times New Roman" panose="02020603050405020304" pitchFamily="18" charset="0"/>
                <a:ea typeface="宋体" panose="02010600030101010101" pitchFamily="2" charset="-122"/>
              </a:rPr>
              <a:t>Δ</a:t>
            </a:r>
            <a:r>
              <a:rPr lang="zh-CN" altLang="en-US" b="1" dirty="0">
                <a:latin typeface="Times New Roman" panose="02020603050405020304" pitchFamily="18" charset="0"/>
                <a:ea typeface="宋体" panose="02010600030101010101" pitchFamily="2" charset="-122"/>
              </a:rPr>
              <a:t>时，</a:t>
            </a:r>
            <a:r>
              <a:rPr lang="en-US" altLang="zh-CN" b="1" i="1" err="1">
                <a:latin typeface="Times New Roman" panose="02020603050405020304" pitchFamily="18" charset="0"/>
                <a:ea typeface="宋体" panose="02010600030101010101" pitchFamily="2" charset="-122"/>
              </a:rPr>
              <a:t>u</a:t>
            </a:r>
            <a:r>
              <a:rPr lang="en-US" altLang="zh-CN" b="1" baseline="-30000" err="1">
                <a:latin typeface="Times New Roman" panose="02020603050405020304" pitchFamily="18" charset="0"/>
                <a:ea typeface="宋体" panose="02010600030101010101" pitchFamily="2" charset="-122"/>
              </a:rPr>
              <a:t>O</a:t>
            </a:r>
            <a:r>
              <a:rPr lang="zh-CN" altLang="en-US" b="1" dirty="0">
                <a:latin typeface="Times New Roman" panose="02020603050405020304" pitchFamily="18" charset="0"/>
                <a:ea typeface="宋体" panose="02010600030101010101" pitchFamily="2" charset="-122"/>
              </a:rPr>
              <a:t>的量化值取</a:t>
            </a:r>
            <a:r>
              <a:rPr lang="en-US" altLang="zh-CN" b="1" dirty="0">
                <a:latin typeface="Times New Roman" panose="02020603050405020304" pitchFamily="18" charset="0"/>
                <a:ea typeface="宋体" panose="02010600030101010101" pitchFamily="2" charset="-122"/>
              </a:rPr>
              <a:t>0</a:t>
            </a:r>
            <a:r>
              <a:rPr lang="zh-CN" altLang="en-US" b="1" dirty="0">
                <a:latin typeface="Times New Roman" panose="02020603050405020304" pitchFamily="18" charset="0"/>
                <a:ea typeface="宋体" panose="02010600030101010101" pitchFamily="2" charset="-122"/>
              </a:rPr>
              <a:t>，</a:t>
            </a:r>
            <a:r>
              <a:rPr lang="zh-CN" altLang="en-US" b="1" dirty="0">
                <a:latin typeface="Times New Roman" panose="02020603050405020304" pitchFamily="18" charset="0"/>
                <a:ea typeface="宋体" panose="02010600030101010101" pitchFamily="2" charset="-122"/>
              </a:rPr>
              <a:t>当</a:t>
            </a:r>
            <a:r>
              <a:rPr lang="en-US" altLang="zh-CN" b="1">
                <a:latin typeface="Times New Roman" panose="02020603050405020304" pitchFamily="18" charset="0"/>
                <a:ea typeface="宋体" panose="02010600030101010101" pitchFamily="2" charset="-122"/>
              </a:rPr>
              <a:t>     </a:t>
            </a:r>
            <a:r>
              <a:rPr lang="en-US" altLang="zh-CN" b="1">
                <a:latin typeface="Times New Roman" panose="02020603050405020304" pitchFamily="18" charset="0"/>
                <a:ea typeface="宋体" panose="02010600030101010101" pitchFamily="2" charset="-122"/>
              </a:rPr>
              <a:t>Δ</a:t>
            </a:r>
            <a:r>
              <a:rPr lang="en-US" altLang="zh-CN" b="1">
                <a:latin typeface="宋体" panose="02010600030101010101" pitchFamily="2" charset="-122"/>
                <a:sym typeface="+mn-ea"/>
              </a:rPr>
              <a:t>≤</a:t>
            </a:r>
            <a:r>
              <a:rPr lang="en-US" altLang="zh-CN" b="1" i="1">
                <a:latin typeface="Times New Roman" panose="02020603050405020304" pitchFamily="18" charset="0"/>
                <a:ea typeface="宋体" panose="02010600030101010101" pitchFamily="2" charset="-122"/>
              </a:rPr>
              <a:t>u</a:t>
            </a:r>
            <a:r>
              <a:rPr lang="en-US" altLang="zh-CN" b="1" baseline="-30000">
                <a:latin typeface="Times New Roman" panose="02020603050405020304" pitchFamily="18" charset="0"/>
                <a:ea typeface="宋体" panose="02010600030101010101" pitchFamily="2" charset="-122"/>
              </a:rPr>
              <a:t>O</a:t>
            </a:r>
            <a:r>
              <a:rPr lang="zh-CN" altLang="en-US" b="1" dirty="0">
                <a:latin typeface="Times New Roman" panose="02020603050405020304" pitchFamily="18" charset="0"/>
                <a:ea typeface="宋体" panose="02010600030101010101" pitchFamily="2" charset="-122"/>
              </a:rPr>
              <a:t>＜</a:t>
            </a:r>
            <a:r>
              <a:rPr lang="en-US" altLang="zh-CN" b="1" dirty="0">
                <a:latin typeface="Times New Roman" panose="02020603050405020304" pitchFamily="18" charset="0"/>
                <a:ea typeface="宋体" panose="02010600030101010101" pitchFamily="2" charset="-122"/>
              </a:rPr>
              <a:t>   </a:t>
            </a:r>
            <a:r>
              <a:rPr lang="en-US" altLang="zh-CN" b="1" dirty="0">
                <a:latin typeface="Times New Roman" panose="02020603050405020304" pitchFamily="18" charset="0"/>
                <a:ea typeface="宋体" panose="02010600030101010101" pitchFamily="2" charset="-122"/>
              </a:rPr>
              <a:t>Δ</a:t>
            </a:r>
            <a:r>
              <a:rPr lang="zh-CN" altLang="en-US" b="1" dirty="0">
                <a:latin typeface="Times New Roman" panose="02020603050405020304" pitchFamily="18" charset="0"/>
                <a:ea typeface="宋体" panose="02010600030101010101" pitchFamily="2" charset="-122"/>
              </a:rPr>
              <a:t>时，</a:t>
            </a:r>
            <a:r>
              <a:rPr lang="en-US" altLang="zh-CN" b="1" i="1" err="1">
                <a:latin typeface="Times New Roman" panose="02020603050405020304" pitchFamily="18" charset="0"/>
                <a:ea typeface="宋体" panose="02010600030101010101" pitchFamily="2" charset="-122"/>
              </a:rPr>
              <a:t>u</a:t>
            </a:r>
            <a:r>
              <a:rPr lang="en-US" altLang="zh-CN" b="1" baseline="-30000" err="1">
                <a:latin typeface="Times New Roman" panose="02020603050405020304" pitchFamily="18" charset="0"/>
                <a:ea typeface="宋体" panose="02010600030101010101" pitchFamily="2" charset="-122"/>
              </a:rPr>
              <a:t>O</a:t>
            </a:r>
            <a:r>
              <a:rPr lang="zh-CN" altLang="en-US" b="1" dirty="0">
                <a:latin typeface="Times New Roman" panose="02020603050405020304" pitchFamily="18" charset="0"/>
                <a:ea typeface="宋体" panose="02010600030101010101" pitchFamily="2" charset="-122"/>
              </a:rPr>
              <a:t>的量化值取</a:t>
            </a:r>
            <a:r>
              <a:rPr lang="en-US" altLang="zh-CN" b="1" dirty="0">
                <a:latin typeface="Times New Roman" panose="02020603050405020304" pitchFamily="18" charset="0"/>
                <a:ea typeface="宋体" panose="02010600030101010101" pitchFamily="2" charset="-122"/>
              </a:rPr>
              <a:t>Δ</a:t>
            </a:r>
            <a:r>
              <a:rPr lang="zh-CN" altLang="en-US" b="1" dirty="0">
                <a:latin typeface="Times New Roman" panose="02020603050405020304" pitchFamily="18" charset="0"/>
                <a:ea typeface="宋体" panose="02010600030101010101" pitchFamily="2" charset="-122"/>
              </a:rPr>
              <a:t>；当     </a:t>
            </a:r>
            <a:r>
              <a:rPr lang="en-US" altLang="zh-CN" b="1">
                <a:latin typeface="Times New Roman" panose="02020603050405020304" pitchFamily="18" charset="0"/>
                <a:ea typeface="宋体" panose="02010600030101010101" pitchFamily="2" charset="-122"/>
              </a:rPr>
              <a:t>Δ</a:t>
            </a:r>
            <a:r>
              <a:rPr lang="en-US" altLang="zh-CN" b="1">
                <a:latin typeface="宋体" panose="02010600030101010101" pitchFamily="2" charset="-122"/>
                <a:sym typeface="+mn-ea"/>
              </a:rPr>
              <a:t>≤</a:t>
            </a:r>
            <a:r>
              <a:rPr lang="en-US" altLang="zh-CN" b="1" i="1">
                <a:latin typeface="Times New Roman" panose="02020603050405020304" pitchFamily="18" charset="0"/>
                <a:ea typeface="宋体" panose="02010600030101010101" pitchFamily="2" charset="-122"/>
              </a:rPr>
              <a:t>u</a:t>
            </a:r>
            <a:r>
              <a:rPr lang="en-US" altLang="zh-CN" b="1" baseline="-30000">
                <a:latin typeface="Times New Roman" panose="02020603050405020304" pitchFamily="18" charset="0"/>
                <a:ea typeface="宋体" panose="02010600030101010101" pitchFamily="2" charset="-122"/>
              </a:rPr>
              <a:t>O</a:t>
            </a:r>
            <a:r>
              <a:rPr lang="zh-CN" altLang="en-US" b="1" dirty="0">
                <a:latin typeface="Times New Roman" panose="02020603050405020304" pitchFamily="18" charset="0"/>
                <a:ea typeface="宋体" panose="02010600030101010101" pitchFamily="2" charset="-122"/>
              </a:rPr>
              <a:t>＜</a:t>
            </a:r>
            <a:r>
              <a:rPr lang="en-US" altLang="zh-CN" b="1" dirty="0">
                <a:latin typeface="Times New Roman" panose="02020603050405020304" pitchFamily="18" charset="0"/>
                <a:ea typeface="宋体" panose="02010600030101010101" pitchFamily="2" charset="-122"/>
              </a:rPr>
              <a:t>    </a:t>
            </a:r>
            <a:r>
              <a:rPr lang="en-US" altLang="zh-CN" b="1" dirty="0">
                <a:latin typeface="Times New Roman" panose="02020603050405020304" pitchFamily="18" charset="0"/>
                <a:ea typeface="宋体" panose="02010600030101010101" pitchFamily="2" charset="-122"/>
              </a:rPr>
              <a:t>Δ</a:t>
            </a:r>
            <a:r>
              <a:rPr lang="zh-CN" altLang="en-US" b="1" dirty="0">
                <a:latin typeface="Times New Roman" panose="02020603050405020304" pitchFamily="18" charset="0"/>
                <a:ea typeface="宋体" panose="02010600030101010101" pitchFamily="2" charset="-122"/>
              </a:rPr>
              <a:t>时，</a:t>
            </a:r>
            <a:r>
              <a:rPr lang="en-US" altLang="zh-CN" b="1" i="1" err="1">
                <a:latin typeface="Times New Roman" panose="02020603050405020304" pitchFamily="18" charset="0"/>
                <a:ea typeface="宋体" panose="02010600030101010101" pitchFamily="2" charset="-122"/>
              </a:rPr>
              <a:t>u</a:t>
            </a:r>
            <a:r>
              <a:rPr lang="en-US" altLang="zh-CN" b="1" baseline="-30000" err="1">
                <a:latin typeface="Times New Roman" panose="02020603050405020304" pitchFamily="18" charset="0"/>
                <a:ea typeface="宋体" panose="02010600030101010101" pitchFamily="2" charset="-122"/>
              </a:rPr>
              <a:t>O</a:t>
            </a:r>
            <a:r>
              <a:rPr lang="zh-CN" altLang="en-US" b="1" dirty="0">
                <a:latin typeface="Times New Roman" panose="02020603050405020304" pitchFamily="18" charset="0"/>
                <a:ea typeface="宋体" panose="02010600030101010101" pitchFamily="2" charset="-122"/>
              </a:rPr>
              <a:t>的量化值取</a:t>
            </a:r>
            <a:r>
              <a:rPr lang="en-US" altLang="zh-CN" b="1">
                <a:latin typeface="Times New Roman" panose="02020603050405020304" pitchFamily="18" charset="0"/>
                <a:ea typeface="宋体" panose="02010600030101010101" pitchFamily="2" charset="-122"/>
              </a:rPr>
              <a:t>2Δ</a:t>
            </a:r>
            <a:r>
              <a:rPr lang="zh-CN" altLang="en-US" b="1">
                <a:latin typeface="Times New Roman" panose="02020603050405020304" pitchFamily="18" charset="0"/>
                <a:ea typeface="宋体" panose="02010600030101010101" pitchFamily="2" charset="-122"/>
              </a:rPr>
              <a:t>，</a:t>
            </a:r>
            <a:r>
              <a:rPr lang="zh-CN" altLang="en-US" b="1" dirty="0">
                <a:latin typeface="Times New Roman" panose="02020603050405020304" pitchFamily="18" charset="0"/>
                <a:ea typeface="宋体" panose="02010600030101010101" pitchFamily="2" charset="-122"/>
              </a:rPr>
              <a:t>依此类推。这种方法产生的最大误差为      Δ。 </a:t>
            </a:r>
            <a:endParaRPr lang="zh-CN" altLang="en-US" b="1">
              <a:latin typeface="Times New Roman" panose="02020603050405020304" pitchFamily="18" charset="0"/>
              <a:ea typeface="宋体" panose="02010600030101010101" pitchFamily="2" charset="-122"/>
            </a:endParaRPr>
          </a:p>
        </p:txBody>
      </p:sp>
      <p:graphicFrame>
        <p:nvGraphicFramePr>
          <p:cNvPr id="2" name="对象 139"/>
          <p:cNvGraphicFramePr>
            <a:graphicFrameLocks noChangeAspect="1"/>
          </p:cNvGraphicFramePr>
          <p:nvPr/>
        </p:nvGraphicFramePr>
        <p:xfrm>
          <a:off x="6822440" y="1129030"/>
          <a:ext cx="465455" cy="552450"/>
        </p:xfrm>
        <a:graphic>
          <a:graphicData uri="http://schemas.openxmlformats.org/presentationml/2006/ole">
            <mc:AlternateContent xmlns:mc="http://schemas.openxmlformats.org/markup-compatibility/2006">
              <mc:Choice xmlns:v="urn:schemas-microsoft-com:vml" Requires="v">
                <p:oleObj spid="_x0000_s3076" name="" r:id="rId1" imgW="316865" imgH="381000" progId="Equation.3">
                  <p:embed/>
                </p:oleObj>
              </mc:Choice>
              <mc:Fallback>
                <p:oleObj name="" r:id="rId1" imgW="316865" imgH="381000" progId="Equation.3">
                  <p:embed/>
                  <p:pic>
                    <p:nvPicPr>
                      <p:cNvPr id="0" name="图片 3075"/>
                      <p:cNvPicPr/>
                      <p:nvPr/>
                    </p:nvPicPr>
                    <p:blipFill>
                      <a:blip r:embed="rId2"/>
                      <a:stretch>
                        <a:fillRect/>
                      </a:stretch>
                    </p:blipFill>
                    <p:spPr>
                      <a:xfrm>
                        <a:off x="6822440" y="1129030"/>
                        <a:ext cx="465455" cy="552450"/>
                      </a:xfrm>
                      <a:prstGeom prst="rect">
                        <a:avLst/>
                      </a:prstGeom>
                      <a:noFill/>
                      <a:ln w="38100">
                        <a:noFill/>
                        <a:miter/>
                      </a:ln>
                    </p:spPr>
                  </p:pic>
                </p:oleObj>
              </mc:Fallback>
            </mc:AlternateContent>
          </a:graphicData>
        </a:graphic>
      </p:graphicFrame>
      <p:graphicFrame>
        <p:nvGraphicFramePr>
          <p:cNvPr id="3" name="对象 141"/>
          <p:cNvGraphicFramePr>
            <a:graphicFrameLocks noChangeAspect="1"/>
          </p:cNvGraphicFramePr>
          <p:nvPr/>
        </p:nvGraphicFramePr>
        <p:xfrm>
          <a:off x="960120" y="4457065"/>
          <a:ext cx="913765" cy="731520"/>
        </p:xfrm>
        <a:graphic>
          <a:graphicData uri="http://schemas.openxmlformats.org/presentationml/2006/ole">
            <mc:AlternateContent xmlns:mc="http://schemas.openxmlformats.org/markup-compatibility/2006">
              <mc:Choice xmlns:v="urn:schemas-microsoft-com:vml" Requires="v">
                <p:oleObj spid="_x0000_s4" name="" r:id="rId3" imgW="469900" imgH="381000" progId="Equation.3">
                  <p:embed/>
                </p:oleObj>
              </mc:Choice>
              <mc:Fallback>
                <p:oleObj name="" r:id="rId3" imgW="469900" imgH="381000" progId="Equation.3">
                  <p:embed/>
                  <p:pic>
                    <p:nvPicPr>
                      <p:cNvPr id="0" name="图片 1"/>
                      <p:cNvPicPr/>
                      <p:nvPr/>
                    </p:nvPicPr>
                    <p:blipFill>
                      <a:blip r:embed="rId4"/>
                      <a:stretch>
                        <a:fillRect/>
                      </a:stretch>
                    </p:blipFill>
                    <p:spPr>
                      <a:xfrm>
                        <a:off x="960120" y="4457065"/>
                        <a:ext cx="913765" cy="731520"/>
                      </a:xfrm>
                      <a:prstGeom prst="rect">
                        <a:avLst/>
                      </a:prstGeom>
                      <a:noFill/>
                      <a:ln w="38100">
                        <a:noFill/>
                        <a:miter/>
                      </a:ln>
                    </p:spPr>
                  </p:pic>
                </p:oleObj>
              </mc:Fallback>
            </mc:AlternateContent>
          </a:graphicData>
        </a:graphic>
      </p:graphicFrame>
      <p:graphicFrame>
        <p:nvGraphicFramePr>
          <p:cNvPr id="5" name="对象 92"/>
          <p:cNvGraphicFramePr>
            <a:graphicFrameLocks noChangeAspect="1"/>
          </p:cNvGraphicFramePr>
          <p:nvPr/>
        </p:nvGraphicFramePr>
        <p:xfrm>
          <a:off x="2054860" y="5005705"/>
          <a:ext cx="287020" cy="730885"/>
        </p:xfrm>
        <a:graphic>
          <a:graphicData uri="http://schemas.openxmlformats.org/presentationml/2006/ole">
            <mc:AlternateContent xmlns:mc="http://schemas.openxmlformats.org/markup-compatibility/2006">
              <mc:Choice xmlns:v="urn:schemas-microsoft-com:vml" Requires="v">
                <p:oleObj spid="_x0000_s6" name="" r:id="rId5" imgW="152400" imgH="393700" progId="Equation.3">
                  <p:embed/>
                </p:oleObj>
              </mc:Choice>
              <mc:Fallback>
                <p:oleObj name="" r:id="rId5" imgW="152400" imgH="393700" progId="Equation.3">
                  <p:embed/>
                  <p:pic>
                    <p:nvPicPr>
                      <p:cNvPr id="0" name="图片 2"/>
                      <p:cNvPicPr/>
                      <p:nvPr/>
                    </p:nvPicPr>
                    <p:blipFill>
                      <a:blip r:embed="rId6"/>
                      <a:stretch>
                        <a:fillRect/>
                      </a:stretch>
                    </p:blipFill>
                    <p:spPr>
                      <a:xfrm>
                        <a:off x="2054860" y="5005705"/>
                        <a:ext cx="287020" cy="730885"/>
                      </a:xfrm>
                      <a:prstGeom prst="rect">
                        <a:avLst/>
                      </a:prstGeom>
                      <a:noFill/>
                      <a:ln w="38100">
                        <a:noFill/>
                        <a:miter/>
                      </a:ln>
                    </p:spPr>
                  </p:pic>
                </p:oleObj>
              </mc:Fallback>
            </mc:AlternateContent>
          </a:graphicData>
        </a:graphic>
      </p:graphicFrame>
      <p:graphicFrame>
        <p:nvGraphicFramePr>
          <p:cNvPr id="7" name="对象 92"/>
          <p:cNvGraphicFramePr>
            <a:graphicFrameLocks noChangeAspect="1"/>
          </p:cNvGraphicFramePr>
          <p:nvPr/>
        </p:nvGraphicFramePr>
        <p:xfrm>
          <a:off x="5950585" y="4975860"/>
          <a:ext cx="273685" cy="697230"/>
        </p:xfrm>
        <a:graphic>
          <a:graphicData uri="http://schemas.openxmlformats.org/presentationml/2006/ole">
            <mc:AlternateContent xmlns:mc="http://schemas.openxmlformats.org/markup-compatibility/2006">
              <mc:Choice xmlns:v="urn:schemas-microsoft-com:vml" Requires="v">
                <p:oleObj spid="_x0000_s8" name="" r:id="rId7" imgW="152400" imgH="393700" progId="Equation.3">
                  <p:embed/>
                </p:oleObj>
              </mc:Choice>
              <mc:Fallback>
                <p:oleObj name="" r:id="rId7" imgW="152400" imgH="393700" progId="Equation.3">
                  <p:embed/>
                  <p:pic>
                    <p:nvPicPr>
                      <p:cNvPr id="0" name="图片 2"/>
                      <p:cNvPicPr/>
                      <p:nvPr/>
                    </p:nvPicPr>
                    <p:blipFill>
                      <a:blip r:embed="rId6"/>
                      <a:stretch>
                        <a:fillRect/>
                      </a:stretch>
                    </p:blipFill>
                    <p:spPr>
                      <a:xfrm>
                        <a:off x="5950585" y="4975860"/>
                        <a:ext cx="273685" cy="697230"/>
                      </a:xfrm>
                      <a:prstGeom prst="rect">
                        <a:avLst/>
                      </a:prstGeom>
                      <a:noFill/>
                      <a:ln w="38100">
                        <a:noFill/>
                        <a:miter/>
                      </a:ln>
                    </p:spPr>
                  </p:pic>
                </p:oleObj>
              </mc:Fallback>
            </mc:AlternateContent>
          </a:graphicData>
        </a:graphic>
      </p:graphicFrame>
      <p:graphicFrame>
        <p:nvGraphicFramePr>
          <p:cNvPr id="9" name="对象 92"/>
          <p:cNvGraphicFramePr>
            <a:graphicFrameLocks noChangeAspect="1"/>
          </p:cNvGraphicFramePr>
          <p:nvPr/>
        </p:nvGraphicFramePr>
        <p:xfrm>
          <a:off x="7396480" y="4909820"/>
          <a:ext cx="290195" cy="702945"/>
        </p:xfrm>
        <a:graphic>
          <a:graphicData uri="http://schemas.openxmlformats.org/presentationml/2006/ole">
            <mc:AlternateContent xmlns:mc="http://schemas.openxmlformats.org/markup-compatibility/2006">
              <mc:Choice xmlns:v="urn:schemas-microsoft-com:vml" Requires="v">
                <p:oleObj spid="_x0000_s10" name="" r:id="rId8" imgW="139700" imgH="342900" progId="Equation.3">
                  <p:embed/>
                </p:oleObj>
              </mc:Choice>
              <mc:Fallback>
                <p:oleObj name="" r:id="rId8" imgW="139700" imgH="342900" progId="Equation.3">
                  <p:embed/>
                  <p:pic>
                    <p:nvPicPr>
                      <p:cNvPr id="0" name="图片 2"/>
                      <p:cNvPicPr/>
                      <p:nvPr/>
                    </p:nvPicPr>
                    <p:blipFill>
                      <a:blip r:embed="rId9"/>
                      <a:stretch>
                        <a:fillRect/>
                      </a:stretch>
                    </p:blipFill>
                    <p:spPr>
                      <a:xfrm>
                        <a:off x="7396480" y="4909820"/>
                        <a:ext cx="290195" cy="702945"/>
                      </a:xfrm>
                      <a:prstGeom prst="rect">
                        <a:avLst/>
                      </a:prstGeom>
                      <a:noFill/>
                      <a:ln w="38100">
                        <a:noFill/>
                        <a:miter/>
                      </a:ln>
                    </p:spPr>
                  </p:pic>
                </p:oleObj>
              </mc:Fallback>
            </mc:AlternateContent>
          </a:graphicData>
        </a:graphic>
      </p:graphicFrame>
      <p:graphicFrame>
        <p:nvGraphicFramePr>
          <p:cNvPr id="11" name="对象 92"/>
          <p:cNvGraphicFramePr>
            <a:graphicFrameLocks noChangeAspect="1"/>
          </p:cNvGraphicFramePr>
          <p:nvPr/>
        </p:nvGraphicFramePr>
        <p:xfrm>
          <a:off x="4440555" y="5374640"/>
          <a:ext cx="309245" cy="748030"/>
        </p:xfrm>
        <a:graphic>
          <a:graphicData uri="http://schemas.openxmlformats.org/presentationml/2006/ole">
            <mc:AlternateContent xmlns:mc="http://schemas.openxmlformats.org/markup-compatibility/2006">
              <mc:Choice xmlns:v="urn:schemas-microsoft-com:vml" Requires="v">
                <p:oleObj spid="_x0000_s12" name="" r:id="rId10" imgW="139700" imgH="342900" progId="Equation.3">
                  <p:embed/>
                </p:oleObj>
              </mc:Choice>
              <mc:Fallback>
                <p:oleObj name="" r:id="rId10" imgW="139700" imgH="342900" progId="Equation.3">
                  <p:embed/>
                  <p:pic>
                    <p:nvPicPr>
                      <p:cNvPr id="0" name="图片 2"/>
                      <p:cNvPicPr/>
                      <p:nvPr/>
                    </p:nvPicPr>
                    <p:blipFill>
                      <a:blip r:embed="rId11"/>
                      <a:stretch>
                        <a:fillRect/>
                      </a:stretch>
                    </p:blipFill>
                    <p:spPr>
                      <a:xfrm>
                        <a:off x="4440555" y="5374640"/>
                        <a:ext cx="309245" cy="748030"/>
                      </a:xfrm>
                      <a:prstGeom prst="rect">
                        <a:avLst/>
                      </a:prstGeom>
                      <a:noFill/>
                      <a:ln w="38100">
                        <a:noFill/>
                        <a:miter/>
                      </a:ln>
                    </p:spPr>
                  </p:pic>
                </p:oleObj>
              </mc:Fallback>
            </mc:AlternateContent>
          </a:graphicData>
        </a:graphic>
      </p:graphicFrame>
      <p:graphicFrame>
        <p:nvGraphicFramePr>
          <p:cNvPr id="13" name="对象 92"/>
          <p:cNvGraphicFramePr>
            <a:graphicFrameLocks noChangeAspect="1"/>
          </p:cNvGraphicFramePr>
          <p:nvPr/>
        </p:nvGraphicFramePr>
        <p:xfrm>
          <a:off x="2903855" y="5420995"/>
          <a:ext cx="290195" cy="701675"/>
        </p:xfrm>
        <a:graphic>
          <a:graphicData uri="http://schemas.openxmlformats.org/presentationml/2006/ole">
            <mc:AlternateContent xmlns:mc="http://schemas.openxmlformats.org/markup-compatibility/2006">
              <mc:Choice xmlns:v="urn:schemas-microsoft-com:vml" Requires="v">
                <p:oleObj spid="_x0000_s14" name="" r:id="rId12" imgW="139700" imgH="342900" progId="Equation.3">
                  <p:embed/>
                </p:oleObj>
              </mc:Choice>
              <mc:Fallback>
                <p:oleObj name="" r:id="rId12" imgW="139700" imgH="342900" progId="Equation.3">
                  <p:embed/>
                  <p:pic>
                    <p:nvPicPr>
                      <p:cNvPr id="0" name="图片 2"/>
                      <p:cNvPicPr/>
                      <p:nvPr/>
                    </p:nvPicPr>
                    <p:blipFill>
                      <a:blip r:embed="rId9"/>
                      <a:stretch>
                        <a:fillRect/>
                      </a:stretch>
                    </p:blipFill>
                    <p:spPr>
                      <a:xfrm>
                        <a:off x="2903855" y="5420995"/>
                        <a:ext cx="290195" cy="701675"/>
                      </a:xfrm>
                      <a:prstGeom prst="rect">
                        <a:avLst/>
                      </a:prstGeom>
                      <a:noFill/>
                      <a:ln w="38100">
                        <a:noFill/>
                        <a:miter/>
                      </a:ln>
                    </p:spPr>
                  </p:pic>
                </p:oleObj>
              </mc:Fallback>
            </mc:AlternateContent>
          </a:graphicData>
        </a:graphic>
      </p:graphicFrame>
      <p:graphicFrame>
        <p:nvGraphicFramePr>
          <p:cNvPr id="15" name="对象 92"/>
          <p:cNvGraphicFramePr>
            <a:graphicFrameLocks noChangeAspect="1"/>
          </p:cNvGraphicFramePr>
          <p:nvPr/>
        </p:nvGraphicFramePr>
        <p:xfrm>
          <a:off x="5206365" y="5976620"/>
          <a:ext cx="273685" cy="697230"/>
        </p:xfrm>
        <a:graphic>
          <a:graphicData uri="http://schemas.openxmlformats.org/presentationml/2006/ole">
            <mc:AlternateContent xmlns:mc="http://schemas.openxmlformats.org/markup-compatibility/2006">
              <mc:Choice xmlns:v="urn:schemas-microsoft-com:vml" Requires="v">
                <p:oleObj spid="_x0000_s16" name="" r:id="rId13" imgW="152400" imgH="393700" progId="Equation.3">
                  <p:embed/>
                </p:oleObj>
              </mc:Choice>
              <mc:Fallback>
                <p:oleObj name="" r:id="rId13" imgW="152400" imgH="393700" progId="Equation.3">
                  <p:embed/>
                  <p:pic>
                    <p:nvPicPr>
                      <p:cNvPr id="0" name="图片 2"/>
                      <p:cNvPicPr/>
                      <p:nvPr/>
                    </p:nvPicPr>
                    <p:blipFill>
                      <a:blip r:embed="rId6"/>
                      <a:stretch>
                        <a:fillRect/>
                      </a:stretch>
                    </p:blipFill>
                    <p:spPr>
                      <a:xfrm>
                        <a:off x="5206365" y="5976620"/>
                        <a:ext cx="273685" cy="697230"/>
                      </a:xfrm>
                      <a:prstGeom prst="rect">
                        <a:avLst/>
                      </a:prstGeom>
                      <a:noFill/>
                      <a:ln w="38100">
                        <a:noFill/>
                        <a:miter/>
                      </a:ln>
                    </p:spPr>
                  </p:pic>
                </p:oleObj>
              </mc:Fallback>
            </mc:AlternateContent>
          </a:graphicData>
        </a:graphic>
      </p:graphicFrame>
    </p:spTree>
  </p:cSld>
  <p:clrMapOvr>
    <a:masterClrMapping/>
  </p:clrMapOvr>
  <p:transition>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文本占位符 55298"/>
          <p:cNvSpPr>
            <a:spLocks noGrp="1"/>
          </p:cNvSpPr>
          <p:nvPr>
            <p:ph idx="1"/>
          </p:nvPr>
        </p:nvSpPr>
        <p:spPr>
          <a:xfrm>
            <a:off x="323850" y="549275"/>
            <a:ext cx="8569325" cy="609600"/>
          </a:xfrm>
        </p:spPr>
        <p:txBody>
          <a:bodyPr anchor="t"/>
          <a:p>
            <a:pPr algn="just">
              <a:lnSpc>
                <a:spcPct val="135000"/>
              </a:lnSpc>
              <a:spcBef>
                <a:spcPts val="0"/>
              </a:spcBef>
              <a:buNone/>
            </a:pPr>
            <a:r>
              <a:rPr lang="en-US" altLang="zh-CN" sz="2400" b="1" dirty="0">
                <a:latin typeface="Times New Roman" panose="02020603050405020304" pitchFamily="18" charset="0"/>
              </a:rPr>
              <a:t>    </a:t>
            </a:r>
            <a:r>
              <a:rPr lang="zh-CN" altLang="en-US" sz="2400" b="1" dirty="0">
                <a:latin typeface="Times New Roman" panose="02020603050405020304" pitchFamily="18" charset="0"/>
              </a:rPr>
              <a:t>例  </a:t>
            </a:r>
            <a:r>
              <a:rPr sz="2400" b="1" dirty="0">
                <a:latin typeface="Times New Roman" panose="02020603050405020304" pitchFamily="18" charset="0"/>
              </a:rPr>
              <a:t>利用只舍不入法和有舍有入法将0～1V之间的模拟电压转换为3位二进制码。</a:t>
            </a:r>
            <a:endParaRPr sz="2400" b="1" dirty="0">
              <a:latin typeface="Times New Roman" panose="02020603050405020304" pitchFamily="18" charset="0"/>
            </a:endParaRPr>
          </a:p>
        </p:txBody>
      </p:sp>
      <p:sp>
        <p:nvSpPr>
          <p:cNvPr id="13314" name="矩形 55300"/>
          <p:cNvSpPr/>
          <p:nvPr/>
        </p:nvSpPr>
        <p:spPr>
          <a:xfrm>
            <a:off x="323850" y="1557655"/>
            <a:ext cx="4287520" cy="4498975"/>
          </a:xfrm>
          <a:prstGeom prst="rect">
            <a:avLst/>
          </a:prstGeom>
          <a:noFill/>
          <a:ln w="9525">
            <a:noFill/>
          </a:ln>
        </p:spPr>
        <p:txBody>
          <a:bodyPr anchor="t"/>
          <a:p>
            <a:pPr marL="342900" indent="-342900" algn="just">
              <a:lnSpc>
                <a:spcPct val="135000"/>
              </a:lnSpc>
              <a:spcBef>
                <a:spcPts val="0"/>
              </a:spcBef>
              <a:buClr>
                <a:schemeClr val="folHlink"/>
              </a:buClr>
              <a:buSzPct val="60000"/>
              <a:buFont typeface="Wingdings" panose="05000000000000000000" pitchFamily="2" charset="2"/>
            </a:pPr>
            <a:r>
              <a:rPr lang="en-US" altLang="zh-CN" b="1" dirty="0">
                <a:latin typeface="Times New Roman" panose="02020603050405020304" pitchFamily="18" charset="0"/>
                <a:ea typeface="宋体" panose="02010600030101010101" pitchFamily="2" charset="-122"/>
              </a:rPr>
              <a:t>    </a:t>
            </a:r>
            <a:r>
              <a:rPr lang="zh-CN" altLang="en-US" b="1" dirty="0">
                <a:latin typeface="Times New Roman" panose="02020603050405020304" pitchFamily="18" charset="0"/>
                <a:ea typeface="宋体" panose="02010600030101010101" pitchFamily="2" charset="-122"/>
              </a:rPr>
              <a:t>利用</a:t>
            </a:r>
            <a:r>
              <a:rPr lang="zh-CN" altLang="en-US" b="1" dirty="0">
                <a:solidFill>
                  <a:srgbClr val="FF0000"/>
                </a:solidFill>
                <a:latin typeface="Times New Roman" panose="02020603050405020304" pitchFamily="18" charset="0"/>
                <a:ea typeface="宋体" panose="02010600030101010101" pitchFamily="2" charset="-122"/>
              </a:rPr>
              <a:t>只舍不入法</a:t>
            </a:r>
            <a:r>
              <a:rPr lang="zh-CN" altLang="en-US" b="1" dirty="0">
                <a:latin typeface="Times New Roman" panose="02020603050405020304" pitchFamily="18" charset="0"/>
                <a:ea typeface="宋体" panose="02010600030101010101" pitchFamily="2" charset="-122"/>
              </a:rPr>
              <a:t>，取最小量化单位电压</a:t>
            </a:r>
            <a:r>
              <a:rPr lang="en-US" altLang="zh-CN" b="1" dirty="0">
                <a:latin typeface="Times New Roman" panose="02020603050405020304" pitchFamily="18" charset="0"/>
                <a:ea typeface="宋体" panose="02010600030101010101" pitchFamily="2" charset="-122"/>
              </a:rPr>
              <a:t>Δ=    V</a:t>
            </a:r>
            <a:r>
              <a:rPr lang="zh-CN" altLang="en-US" b="1" dirty="0">
                <a:latin typeface="Times New Roman" panose="02020603050405020304" pitchFamily="18" charset="0"/>
                <a:ea typeface="宋体" panose="02010600030101010101" pitchFamily="2" charset="-122"/>
              </a:rPr>
              <a:t>，</a:t>
            </a:r>
            <a:endParaRPr lang="zh-CN" altLang="en-US" b="1" dirty="0">
              <a:latin typeface="Times New Roman" panose="02020603050405020304" pitchFamily="18" charset="0"/>
              <a:ea typeface="宋体" panose="02010600030101010101" pitchFamily="2" charset="-122"/>
            </a:endParaRPr>
          </a:p>
          <a:p>
            <a:pPr marL="342900" indent="-342900" algn="just">
              <a:lnSpc>
                <a:spcPct val="135000"/>
              </a:lnSpc>
              <a:spcBef>
                <a:spcPts val="0"/>
              </a:spcBef>
              <a:buClr>
                <a:schemeClr val="folHlink"/>
              </a:buClr>
              <a:buSzPct val="60000"/>
              <a:buFont typeface="Wingdings" panose="05000000000000000000" pitchFamily="2" charset="2"/>
            </a:pPr>
            <a:r>
              <a:rPr lang="zh-CN" altLang="en-US" b="1" dirty="0">
                <a:latin typeface="Times New Roman" panose="02020603050405020304" pitchFamily="18" charset="0"/>
                <a:ea typeface="宋体" panose="02010600030101010101" pitchFamily="2" charset="-122"/>
              </a:rPr>
              <a:t>    </a:t>
            </a:r>
            <a:r>
              <a:rPr lang="en-US" altLang="zh-CN" b="1" dirty="0">
                <a:latin typeface="Times New Roman" panose="02020603050405020304" pitchFamily="18" charset="0"/>
                <a:ea typeface="宋体" panose="02010600030101010101" pitchFamily="2" charset="-122"/>
              </a:rPr>
              <a:t>0</a:t>
            </a:r>
            <a:r>
              <a:rPr lang="zh-CN" altLang="en-US" b="1" dirty="0">
                <a:latin typeface="Times New Roman" panose="02020603050405020304" pitchFamily="18" charset="0"/>
                <a:ea typeface="宋体" panose="02010600030101010101" pitchFamily="2" charset="-122"/>
              </a:rPr>
              <a:t>～</a:t>
            </a:r>
            <a:r>
              <a:rPr lang="en-US" altLang="zh-CN" b="1" dirty="0">
                <a:latin typeface="Times New Roman" panose="02020603050405020304" pitchFamily="18" charset="0"/>
                <a:ea typeface="宋体" panose="02010600030101010101" pitchFamily="2" charset="-122"/>
              </a:rPr>
              <a:t>   V</a:t>
            </a:r>
            <a:r>
              <a:rPr lang="zh-CN" altLang="en-US" b="1" dirty="0">
                <a:latin typeface="Times New Roman" panose="02020603050405020304" pitchFamily="18" charset="0"/>
                <a:ea typeface="宋体" panose="02010600030101010101" pitchFamily="2" charset="-122"/>
              </a:rPr>
              <a:t>之间的模拟电压用二进制码</a:t>
            </a:r>
            <a:r>
              <a:rPr lang="en-US" altLang="zh-CN" b="1" dirty="0">
                <a:latin typeface="Times New Roman" panose="02020603050405020304" pitchFamily="18" charset="0"/>
                <a:ea typeface="宋体" panose="02010600030101010101" pitchFamily="2" charset="-122"/>
              </a:rPr>
              <a:t>000</a:t>
            </a:r>
            <a:r>
              <a:rPr lang="zh-CN" altLang="en-US" b="1" dirty="0">
                <a:latin typeface="Times New Roman" panose="02020603050405020304" pitchFamily="18" charset="0"/>
                <a:ea typeface="宋体" panose="02010600030101010101" pitchFamily="2" charset="-122"/>
              </a:rPr>
              <a:t>表示；</a:t>
            </a:r>
            <a:r>
              <a:rPr lang="en-US" altLang="zh-CN" b="1" dirty="0">
                <a:latin typeface="Times New Roman" panose="02020603050405020304" pitchFamily="18" charset="0"/>
                <a:ea typeface="宋体" panose="02010600030101010101" pitchFamily="2" charset="-122"/>
              </a:rPr>
              <a:t>  </a:t>
            </a:r>
            <a:r>
              <a:rPr lang="en-US" altLang="zh-CN" b="1" dirty="0">
                <a:latin typeface="Times New Roman" panose="02020603050405020304" pitchFamily="18" charset="0"/>
                <a:sym typeface="+mn-ea"/>
              </a:rPr>
              <a:t>V</a:t>
            </a:r>
            <a:r>
              <a:rPr lang="zh-CN" altLang="en-US" b="1" dirty="0">
                <a:latin typeface="Times New Roman" panose="02020603050405020304" pitchFamily="18" charset="0"/>
                <a:ea typeface="宋体" panose="02010600030101010101" pitchFamily="2" charset="-122"/>
              </a:rPr>
              <a:t>～</a:t>
            </a:r>
            <a:r>
              <a:rPr lang="en-US" altLang="zh-CN" b="1" dirty="0">
                <a:latin typeface="Times New Roman" panose="02020603050405020304" pitchFamily="18" charset="0"/>
                <a:ea typeface="宋体" panose="02010600030101010101" pitchFamily="2" charset="-122"/>
              </a:rPr>
              <a:t>    V</a:t>
            </a:r>
            <a:r>
              <a:rPr lang="zh-CN" altLang="en-US" b="1" dirty="0">
                <a:latin typeface="Times New Roman" panose="02020603050405020304" pitchFamily="18" charset="0"/>
                <a:ea typeface="宋体" panose="02010600030101010101" pitchFamily="2" charset="-122"/>
              </a:rPr>
              <a:t>之间的模拟电压用二进制码</a:t>
            </a:r>
            <a:r>
              <a:rPr lang="en-US" altLang="zh-CN" b="1" dirty="0">
                <a:latin typeface="Times New Roman" panose="02020603050405020304" pitchFamily="18" charset="0"/>
                <a:ea typeface="宋体" panose="02010600030101010101" pitchFamily="2" charset="-122"/>
              </a:rPr>
              <a:t>001</a:t>
            </a:r>
            <a:r>
              <a:rPr lang="zh-CN" altLang="en-US" b="1" dirty="0">
                <a:latin typeface="Times New Roman" panose="02020603050405020304" pitchFamily="18" charset="0"/>
                <a:ea typeface="宋体" panose="02010600030101010101" pitchFamily="2" charset="-122"/>
              </a:rPr>
              <a:t>表示</a:t>
            </a:r>
            <a:r>
              <a:rPr lang="en-US" altLang="zh-CN" b="1">
                <a:latin typeface="Times New Roman" panose="02020603050405020304" pitchFamily="18" charset="0"/>
                <a:ea typeface="宋体" panose="02010600030101010101" pitchFamily="2" charset="-122"/>
              </a:rPr>
              <a:t>……</a:t>
            </a:r>
            <a:r>
              <a:rPr lang="zh-CN" altLang="en-US" b="1" dirty="0">
                <a:latin typeface="Times New Roman" panose="02020603050405020304" pitchFamily="18" charset="0"/>
                <a:ea typeface="宋体" panose="02010600030101010101" pitchFamily="2" charset="-122"/>
              </a:rPr>
              <a:t>，它们之间的对应关系如图所示。这种量化方法存在</a:t>
            </a:r>
            <a:r>
              <a:rPr lang="zh-CN" altLang="en-US" b="1" dirty="0">
                <a:solidFill>
                  <a:srgbClr val="FF0000"/>
                </a:solidFill>
                <a:latin typeface="Times New Roman" panose="02020603050405020304" pitchFamily="18" charset="0"/>
                <a:ea typeface="宋体" panose="02010600030101010101" pitchFamily="2" charset="-122"/>
              </a:rPr>
              <a:t>最大量化误差</a:t>
            </a:r>
            <a:r>
              <a:rPr lang="zh-CN" altLang="en-US" b="1" dirty="0">
                <a:latin typeface="Times New Roman" panose="02020603050405020304" pitchFamily="18" charset="0"/>
                <a:ea typeface="宋体" panose="02010600030101010101" pitchFamily="2" charset="-122"/>
              </a:rPr>
              <a:t>为</a:t>
            </a:r>
            <a:r>
              <a:rPr lang="en-US" altLang="zh-CN" b="1">
                <a:latin typeface="Times New Roman" panose="02020603050405020304" pitchFamily="18" charset="0"/>
                <a:ea typeface="宋体" panose="02010600030101010101" pitchFamily="2" charset="-122"/>
              </a:rPr>
              <a:t>Δ=   V</a:t>
            </a:r>
            <a:r>
              <a:rPr lang="zh-CN" altLang="en-US" b="1">
                <a:latin typeface="Times New Roman" panose="02020603050405020304" pitchFamily="18" charset="0"/>
                <a:ea typeface="宋体" panose="02010600030101010101" pitchFamily="2" charset="-122"/>
              </a:rPr>
              <a:t>。 </a:t>
            </a:r>
            <a:endParaRPr lang="zh-CN" altLang="en-US" b="1">
              <a:latin typeface="Times New Roman" panose="02020603050405020304" pitchFamily="18" charset="0"/>
              <a:ea typeface="宋体" panose="02010600030101010101" pitchFamily="2" charset="-122"/>
            </a:endParaRPr>
          </a:p>
        </p:txBody>
      </p:sp>
      <p:graphicFrame>
        <p:nvGraphicFramePr>
          <p:cNvPr id="2" name="对象 97"/>
          <p:cNvGraphicFramePr>
            <a:graphicFrameLocks noChangeAspect="1"/>
          </p:cNvGraphicFramePr>
          <p:nvPr/>
        </p:nvGraphicFramePr>
        <p:xfrm>
          <a:off x="1166495" y="2533015"/>
          <a:ext cx="234315" cy="650875"/>
        </p:xfrm>
        <a:graphic>
          <a:graphicData uri="http://schemas.openxmlformats.org/presentationml/2006/ole">
            <mc:AlternateContent xmlns:mc="http://schemas.openxmlformats.org/markup-compatibility/2006">
              <mc:Choice xmlns:v="urn:schemas-microsoft-com:vml" Requires="v">
                <p:oleObj spid="_x0000_s3076" name="" r:id="rId1" imgW="139700" imgH="393700" progId="Equation.3">
                  <p:embed/>
                </p:oleObj>
              </mc:Choice>
              <mc:Fallback>
                <p:oleObj name="" r:id="rId1" imgW="139700" imgH="393700" progId="Equation.3">
                  <p:embed/>
                  <p:pic>
                    <p:nvPicPr>
                      <p:cNvPr id="0" name="图片 3075"/>
                      <p:cNvPicPr/>
                      <p:nvPr/>
                    </p:nvPicPr>
                    <p:blipFill>
                      <a:blip r:embed="rId2"/>
                      <a:stretch>
                        <a:fillRect/>
                      </a:stretch>
                    </p:blipFill>
                    <p:spPr>
                      <a:xfrm>
                        <a:off x="1166495" y="2533015"/>
                        <a:ext cx="234315" cy="650875"/>
                      </a:xfrm>
                      <a:prstGeom prst="rect">
                        <a:avLst/>
                      </a:prstGeom>
                      <a:noFill/>
                      <a:ln w="38100">
                        <a:noFill/>
                        <a:miter/>
                      </a:ln>
                    </p:spPr>
                  </p:pic>
                </p:oleObj>
              </mc:Fallback>
            </mc:AlternateContent>
          </a:graphicData>
        </a:graphic>
      </p:graphicFrame>
      <p:graphicFrame>
        <p:nvGraphicFramePr>
          <p:cNvPr id="3" name="对象 97"/>
          <p:cNvGraphicFramePr>
            <a:graphicFrameLocks noChangeAspect="1"/>
          </p:cNvGraphicFramePr>
          <p:nvPr/>
        </p:nvGraphicFramePr>
        <p:xfrm>
          <a:off x="3101340" y="3013075"/>
          <a:ext cx="234315" cy="650875"/>
        </p:xfrm>
        <a:graphic>
          <a:graphicData uri="http://schemas.openxmlformats.org/presentationml/2006/ole">
            <mc:AlternateContent xmlns:mc="http://schemas.openxmlformats.org/markup-compatibility/2006">
              <mc:Choice xmlns:v="urn:schemas-microsoft-com:vml" Requires="v">
                <p:oleObj spid="_x0000_s4" name="" r:id="rId3" imgW="139700" imgH="393700" progId="Equation.3">
                  <p:embed/>
                </p:oleObj>
              </mc:Choice>
              <mc:Fallback>
                <p:oleObj name="" r:id="rId3" imgW="139700" imgH="393700" progId="Equation.3">
                  <p:embed/>
                  <p:pic>
                    <p:nvPicPr>
                      <p:cNvPr id="0" name="图片 3075"/>
                      <p:cNvPicPr/>
                      <p:nvPr/>
                    </p:nvPicPr>
                    <p:blipFill>
                      <a:blip r:embed="rId2"/>
                      <a:stretch>
                        <a:fillRect/>
                      </a:stretch>
                    </p:blipFill>
                    <p:spPr>
                      <a:xfrm>
                        <a:off x="3101340" y="3013075"/>
                        <a:ext cx="234315" cy="650875"/>
                      </a:xfrm>
                      <a:prstGeom prst="rect">
                        <a:avLst/>
                      </a:prstGeom>
                      <a:noFill/>
                      <a:ln w="38100">
                        <a:noFill/>
                        <a:miter/>
                      </a:ln>
                    </p:spPr>
                  </p:pic>
                </p:oleObj>
              </mc:Fallback>
            </mc:AlternateContent>
          </a:graphicData>
        </a:graphic>
      </p:graphicFrame>
      <p:graphicFrame>
        <p:nvGraphicFramePr>
          <p:cNvPr id="5" name="对象 97"/>
          <p:cNvGraphicFramePr>
            <a:graphicFrameLocks noChangeAspect="1"/>
          </p:cNvGraphicFramePr>
          <p:nvPr/>
        </p:nvGraphicFramePr>
        <p:xfrm>
          <a:off x="2668270" y="2047240"/>
          <a:ext cx="234315" cy="650875"/>
        </p:xfrm>
        <a:graphic>
          <a:graphicData uri="http://schemas.openxmlformats.org/presentationml/2006/ole">
            <mc:AlternateContent xmlns:mc="http://schemas.openxmlformats.org/markup-compatibility/2006">
              <mc:Choice xmlns:v="urn:schemas-microsoft-com:vml" Requires="v">
                <p:oleObj spid="_x0000_s6" name="" r:id="rId4" imgW="139700" imgH="393700" progId="Equation.3">
                  <p:embed/>
                </p:oleObj>
              </mc:Choice>
              <mc:Fallback>
                <p:oleObj name="" r:id="rId4" imgW="139700" imgH="393700" progId="Equation.3">
                  <p:embed/>
                  <p:pic>
                    <p:nvPicPr>
                      <p:cNvPr id="0" name="图片 3075"/>
                      <p:cNvPicPr/>
                      <p:nvPr/>
                    </p:nvPicPr>
                    <p:blipFill>
                      <a:blip r:embed="rId2"/>
                      <a:stretch>
                        <a:fillRect/>
                      </a:stretch>
                    </p:blipFill>
                    <p:spPr>
                      <a:xfrm>
                        <a:off x="2668270" y="2047240"/>
                        <a:ext cx="234315" cy="650875"/>
                      </a:xfrm>
                      <a:prstGeom prst="rect">
                        <a:avLst/>
                      </a:prstGeom>
                      <a:noFill/>
                      <a:ln w="38100">
                        <a:noFill/>
                        <a:miter/>
                      </a:ln>
                    </p:spPr>
                  </p:pic>
                </p:oleObj>
              </mc:Fallback>
            </mc:AlternateContent>
          </a:graphicData>
        </a:graphic>
      </p:graphicFrame>
      <p:graphicFrame>
        <p:nvGraphicFramePr>
          <p:cNvPr id="7" name="对象 97"/>
          <p:cNvGraphicFramePr>
            <a:graphicFrameLocks noChangeAspect="1"/>
          </p:cNvGraphicFramePr>
          <p:nvPr/>
        </p:nvGraphicFramePr>
        <p:xfrm>
          <a:off x="4017645" y="3013075"/>
          <a:ext cx="247015" cy="619125"/>
        </p:xfrm>
        <a:graphic>
          <a:graphicData uri="http://schemas.openxmlformats.org/presentationml/2006/ole">
            <mc:AlternateContent xmlns:mc="http://schemas.openxmlformats.org/markup-compatibility/2006">
              <mc:Choice xmlns:v="urn:schemas-microsoft-com:vml" Requires="v">
                <p:oleObj spid="_x0000_s8" name="" r:id="rId5" imgW="139700" imgH="355600" progId="Equation.3">
                  <p:embed/>
                </p:oleObj>
              </mc:Choice>
              <mc:Fallback>
                <p:oleObj name="" r:id="rId5" imgW="139700" imgH="355600" progId="Equation.3">
                  <p:embed/>
                  <p:pic>
                    <p:nvPicPr>
                      <p:cNvPr id="0" name="图片 3075"/>
                      <p:cNvPicPr/>
                      <p:nvPr/>
                    </p:nvPicPr>
                    <p:blipFill>
                      <a:blip r:embed="rId6"/>
                      <a:stretch>
                        <a:fillRect/>
                      </a:stretch>
                    </p:blipFill>
                    <p:spPr>
                      <a:xfrm>
                        <a:off x="4017645" y="3013075"/>
                        <a:ext cx="247015" cy="619125"/>
                      </a:xfrm>
                      <a:prstGeom prst="rect">
                        <a:avLst/>
                      </a:prstGeom>
                      <a:noFill/>
                      <a:ln w="38100">
                        <a:noFill/>
                        <a:miter/>
                      </a:ln>
                    </p:spPr>
                  </p:pic>
                </p:oleObj>
              </mc:Fallback>
            </mc:AlternateContent>
          </a:graphicData>
        </a:graphic>
      </p:graphicFrame>
      <p:graphicFrame>
        <p:nvGraphicFramePr>
          <p:cNvPr id="9" name="对象 97"/>
          <p:cNvGraphicFramePr>
            <a:graphicFrameLocks noChangeAspect="1"/>
          </p:cNvGraphicFramePr>
          <p:nvPr/>
        </p:nvGraphicFramePr>
        <p:xfrm>
          <a:off x="1166495" y="5500370"/>
          <a:ext cx="234315" cy="650875"/>
        </p:xfrm>
        <a:graphic>
          <a:graphicData uri="http://schemas.openxmlformats.org/presentationml/2006/ole">
            <mc:AlternateContent xmlns:mc="http://schemas.openxmlformats.org/markup-compatibility/2006">
              <mc:Choice xmlns:v="urn:schemas-microsoft-com:vml" Requires="v">
                <p:oleObj spid="_x0000_s11" name="" r:id="rId7" imgW="139700" imgH="393700" progId="Equation.3">
                  <p:embed/>
                </p:oleObj>
              </mc:Choice>
              <mc:Fallback>
                <p:oleObj name="" r:id="rId7" imgW="139700" imgH="393700" progId="Equation.3">
                  <p:embed/>
                  <p:pic>
                    <p:nvPicPr>
                      <p:cNvPr id="0" name="图片 3075"/>
                      <p:cNvPicPr/>
                      <p:nvPr/>
                    </p:nvPicPr>
                    <p:blipFill>
                      <a:blip r:embed="rId2"/>
                      <a:stretch>
                        <a:fillRect/>
                      </a:stretch>
                    </p:blipFill>
                    <p:spPr>
                      <a:xfrm>
                        <a:off x="1166495" y="5500370"/>
                        <a:ext cx="234315" cy="650875"/>
                      </a:xfrm>
                      <a:prstGeom prst="rect">
                        <a:avLst/>
                      </a:prstGeom>
                      <a:noFill/>
                      <a:ln w="38100">
                        <a:noFill/>
                        <a:miter/>
                      </a:ln>
                    </p:spPr>
                  </p:pic>
                </p:oleObj>
              </mc:Fallback>
            </mc:AlternateContent>
          </a:graphicData>
        </a:graphic>
      </p:graphicFrame>
      <p:pic>
        <p:nvPicPr>
          <p:cNvPr id="12" name="图片 11"/>
          <p:cNvPicPr>
            <a:picLocks noChangeAspect="1"/>
          </p:cNvPicPr>
          <p:nvPr/>
        </p:nvPicPr>
        <p:blipFill>
          <a:blip r:embed="rId8"/>
          <a:stretch>
            <a:fillRect/>
          </a:stretch>
        </p:blipFill>
        <p:spPr>
          <a:xfrm>
            <a:off x="5184140" y="1557655"/>
            <a:ext cx="3397250" cy="4008120"/>
          </a:xfrm>
          <a:prstGeom prst="rect">
            <a:avLst/>
          </a:prstGeom>
        </p:spPr>
      </p:pic>
    </p:spTree>
  </p:cSld>
  <p:clrMapOvr>
    <a:masterClrMapping/>
  </p:clrMapOvr>
  <p:transition>
    <p:checke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矩形 111619"/>
          <p:cNvSpPr/>
          <p:nvPr/>
        </p:nvSpPr>
        <p:spPr>
          <a:xfrm>
            <a:off x="358775" y="692150"/>
            <a:ext cx="4408805" cy="4465955"/>
          </a:xfrm>
          <a:prstGeom prst="rect">
            <a:avLst/>
          </a:prstGeom>
          <a:noFill/>
          <a:ln w="9525">
            <a:noFill/>
          </a:ln>
        </p:spPr>
        <p:txBody>
          <a:bodyPr anchor="t"/>
          <a:p>
            <a:pPr marL="342900" indent="-342900" algn="just">
              <a:lnSpc>
                <a:spcPct val="130000"/>
              </a:lnSpc>
              <a:spcBef>
                <a:spcPct val="20000"/>
              </a:spcBef>
              <a:buClr>
                <a:schemeClr val="folHlink"/>
              </a:buClr>
              <a:buSzPct val="60000"/>
              <a:buFont typeface="Wingdings" panose="05000000000000000000" pitchFamily="2" charset="2"/>
            </a:pPr>
            <a:r>
              <a:rPr lang="en-US" altLang="zh-CN" b="1" dirty="0">
                <a:latin typeface="Times New Roman" panose="02020603050405020304" pitchFamily="18" charset="0"/>
                <a:ea typeface="宋体" panose="02010600030101010101" pitchFamily="2" charset="-122"/>
              </a:rPr>
              <a:t>    </a:t>
            </a:r>
            <a:r>
              <a:rPr lang="zh-CN" altLang="en-US" b="1" dirty="0">
                <a:latin typeface="Times New Roman" panose="02020603050405020304" pitchFamily="18" charset="0"/>
                <a:ea typeface="宋体" panose="02010600030101010101" pitchFamily="2" charset="-122"/>
              </a:rPr>
              <a:t>利用</a:t>
            </a:r>
            <a:r>
              <a:rPr lang="zh-CN" altLang="en-US" b="1" dirty="0">
                <a:solidFill>
                  <a:srgbClr val="FF0000"/>
                </a:solidFill>
                <a:latin typeface="Times New Roman" panose="02020603050405020304" pitchFamily="18" charset="0"/>
                <a:ea typeface="宋体" panose="02010600030101010101" pitchFamily="2" charset="-122"/>
              </a:rPr>
              <a:t>有舍有入法</a:t>
            </a:r>
            <a:r>
              <a:rPr lang="zh-CN" altLang="en-US" b="1" dirty="0">
                <a:latin typeface="Times New Roman" panose="02020603050405020304" pitchFamily="18" charset="0"/>
                <a:ea typeface="宋体" panose="02010600030101010101" pitchFamily="2" charset="-122"/>
              </a:rPr>
              <a:t>，取最小量化单位电压</a:t>
            </a:r>
            <a:r>
              <a:rPr lang="en-US" altLang="zh-CN" b="1" dirty="0">
                <a:latin typeface="Times New Roman" panose="02020603050405020304" pitchFamily="18" charset="0"/>
                <a:ea typeface="宋体" panose="02010600030101010101" pitchFamily="2" charset="-122"/>
              </a:rPr>
              <a:t>Δ=     V</a:t>
            </a:r>
            <a:r>
              <a:rPr lang="zh-CN" altLang="en-US" b="1" dirty="0">
                <a:latin typeface="Times New Roman" panose="02020603050405020304" pitchFamily="18" charset="0"/>
                <a:ea typeface="宋体" panose="02010600030101010101" pitchFamily="2" charset="-122"/>
              </a:rPr>
              <a:t>，</a:t>
            </a:r>
            <a:endParaRPr lang="zh-CN" altLang="en-US" b="1" dirty="0">
              <a:latin typeface="Times New Roman" panose="02020603050405020304" pitchFamily="18" charset="0"/>
              <a:ea typeface="宋体" panose="02010600030101010101" pitchFamily="2" charset="-122"/>
            </a:endParaRPr>
          </a:p>
          <a:p>
            <a:pPr marL="342900" indent="-342900" algn="just">
              <a:lnSpc>
                <a:spcPct val="130000"/>
              </a:lnSpc>
              <a:spcBef>
                <a:spcPct val="20000"/>
              </a:spcBef>
              <a:buClr>
                <a:schemeClr val="folHlink"/>
              </a:buClr>
              <a:buSzPct val="60000"/>
              <a:buFont typeface="Wingdings" panose="05000000000000000000" pitchFamily="2" charset="2"/>
            </a:pPr>
            <a:r>
              <a:rPr lang="zh-CN" altLang="en-US" b="1" dirty="0">
                <a:latin typeface="Times New Roman" panose="02020603050405020304" pitchFamily="18" charset="0"/>
                <a:ea typeface="宋体" panose="02010600030101010101" pitchFamily="2" charset="-122"/>
              </a:rPr>
              <a:t>    </a:t>
            </a:r>
            <a:r>
              <a:rPr lang="en-US" altLang="zh-CN" b="1" dirty="0">
                <a:latin typeface="Times New Roman" panose="02020603050405020304" pitchFamily="18" charset="0"/>
                <a:ea typeface="宋体" panose="02010600030101010101" pitchFamily="2" charset="-122"/>
              </a:rPr>
              <a:t>0</a:t>
            </a:r>
            <a:r>
              <a:rPr lang="zh-CN" altLang="en-US" b="1" dirty="0">
                <a:latin typeface="Times New Roman" panose="02020603050405020304" pitchFamily="18" charset="0"/>
                <a:ea typeface="宋体" panose="02010600030101010101" pitchFamily="2" charset="-122"/>
              </a:rPr>
              <a:t>～</a:t>
            </a:r>
            <a:r>
              <a:rPr lang="en-US" altLang="zh-CN" b="1" dirty="0">
                <a:latin typeface="Times New Roman" panose="02020603050405020304" pitchFamily="18" charset="0"/>
                <a:ea typeface="宋体" panose="02010600030101010101" pitchFamily="2" charset="-122"/>
              </a:rPr>
              <a:t>     V</a:t>
            </a:r>
            <a:r>
              <a:rPr lang="zh-CN" altLang="en-US" b="1" dirty="0">
                <a:latin typeface="Times New Roman" panose="02020603050405020304" pitchFamily="18" charset="0"/>
                <a:ea typeface="宋体" panose="02010600030101010101" pitchFamily="2" charset="-122"/>
              </a:rPr>
              <a:t>之间的模拟电压用二进制码</a:t>
            </a:r>
            <a:r>
              <a:rPr lang="en-US" altLang="zh-CN" b="1" dirty="0">
                <a:latin typeface="Times New Roman" panose="02020603050405020304" pitchFamily="18" charset="0"/>
                <a:ea typeface="宋体" panose="02010600030101010101" pitchFamily="2" charset="-122"/>
              </a:rPr>
              <a:t>000</a:t>
            </a:r>
            <a:r>
              <a:rPr lang="zh-CN" altLang="en-US" b="1" dirty="0">
                <a:latin typeface="Times New Roman" panose="02020603050405020304" pitchFamily="18" charset="0"/>
                <a:ea typeface="宋体" panose="02010600030101010101" pitchFamily="2" charset="-122"/>
              </a:rPr>
              <a:t>表示；</a:t>
            </a:r>
            <a:r>
              <a:rPr lang="en-US" altLang="zh-CN" b="1" dirty="0">
                <a:latin typeface="Times New Roman" panose="02020603050405020304" pitchFamily="18" charset="0"/>
                <a:ea typeface="宋体" panose="02010600030101010101" pitchFamily="2" charset="-122"/>
              </a:rPr>
              <a:t>   V</a:t>
            </a:r>
            <a:r>
              <a:rPr lang="zh-CN" altLang="en-US" b="1" dirty="0">
                <a:latin typeface="Times New Roman" panose="02020603050405020304" pitchFamily="18" charset="0"/>
                <a:ea typeface="宋体" panose="02010600030101010101" pitchFamily="2" charset="-122"/>
              </a:rPr>
              <a:t>～</a:t>
            </a:r>
            <a:r>
              <a:rPr lang="en-US" altLang="zh-CN" b="1" dirty="0">
                <a:latin typeface="Times New Roman" panose="02020603050405020304" pitchFamily="18" charset="0"/>
                <a:ea typeface="宋体" panose="02010600030101010101" pitchFamily="2" charset="-122"/>
              </a:rPr>
              <a:t>    V</a:t>
            </a:r>
            <a:r>
              <a:rPr lang="zh-CN" altLang="en-US" b="1" dirty="0">
                <a:latin typeface="Times New Roman" panose="02020603050405020304" pitchFamily="18" charset="0"/>
                <a:ea typeface="宋体" panose="02010600030101010101" pitchFamily="2" charset="-122"/>
              </a:rPr>
              <a:t>之间的模拟电压用二进制码</a:t>
            </a:r>
            <a:r>
              <a:rPr lang="en-US" altLang="zh-CN" b="1" dirty="0">
                <a:latin typeface="Times New Roman" panose="02020603050405020304" pitchFamily="18" charset="0"/>
                <a:ea typeface="宋体" panose="02010600030101010101" pitchFamily="2" charset="-122"/>
              </a:rPr>
              <a:t>001</a:t>
            </a:r>
            <a:r>
              <a:rPr lang="zh-CN" altLang="en-US" b="1" dirty="0">
                <a:latin typeface="Times New Roman" panose="02020603050405020304" pitchFamily="18" charset="0"/>
                <a:ea typeface="宋体" panose="02010600030101010101" pitchFamily="2" charset="-122"/>
              </a:rPr>
              <a:t>表示</a:t>
            </a:r>
            <a:r>
              <a:rPr lang="en-US" altLang="zh-CN" b="1">
                <a:latin typeface="Times New Roman" panose="02020603050405020304" pitchFamily="18" charset="0"/>
                <a:ea typeface="宋体" panose="02010600030101010101" pitchFamily="2" charset="-122"/>
              </a:rPr>
              <a:t>……</a:t>
            </a:r>
            <a:r>
              <a:rPr lang="zh-CN" altLang="en-US" b="1" dirty="0">
                <a:latin typeface="Times New Roman" panose="02020603050405020304" pitchFamily="18" charset="0"/>
                <a:ea typeface="宋体" panose="02010600030101010101" pitchFamily="2" charset="-122"/>
              </a:rPr>
              <a:t>；它们之间的对应关系如图所示。这种量化方法存在的</a:t>
            </a:r>
            <a:r>
              <a:rPr lang="zh-CN" altLang="en-US" b="1" dirty="0">
                <a:solidFill>
                  <a:srgbClr val="FF0000"/>
                </a:solidFill>
                <a:latin typeface="Times New Roman" panose="02020603050405020304" pitchFamily="18" charset="0"/>
                <a:ea typeface="宋体" panose="02010600030101010101" pitchFamily="2" charset="-122"/>
              </a:rPr>
              <a:t>最大量化误差</a:t>
            </a:r>
            <a:r>
              <a:rPr lang="zh-CN" altLang="en-US" b="1" dirty="0">
                <a:latin typeface="Times New Roman" panose="02020603050405020304" pitchFamily="18" charset="0"/>
                <a:ea typeface="宋体" panose="02010600030101010101" pitchFamily="2" charset="-122"/>
              </a:rPr>
              <a:t>为</a:t>
            </a:r>
            <a:endParaRPr lang="en-US" altLang="zh-CN" b="1" dirty="0">
              <a:latin typeface="Times New Roman" panose="02020603050405020304" pitchFamily="18" charset="0"/>
              <a:ea typeface="宋体" panose="02010600030101010101" pitchFamily="2" charset="-122"/>
            </a:endParaRPr>
          </a:p>
          <a:p>
            <a:pPr marL="342900" indent="-342900" algn="just">
              <a:lnSpc>
                <a:spcPct val="130000"/>
              </a:lnSpc>
              <a:spcBef>
                <a:spcPct val="20000"/>
              </a:spcBef>
              <a:buClr>
                <a:schemeClr val="folHlink"/>
              </a:buClr>
              <a:buSzPct val="60000"/>
              <a:buFont typeface="Wingdings" panose="05000000000000000000" pitchFamily="2" charset="2"/>
            </a:pPr>
            <a:r>
              <a:rPr lang="en-US" altLang="zh-CN" b="1" dirty="0">
                <a:latin typeface="Times New Roman" panose="02020603050405020304" pitchFamily="18" charset="0"/>
                <a:ea typeface="宋体" panose="02010600030101010101" pitchFamily="2" charset="-122"/>
              </a:rPr>
              <a:t>     </a:t>
            </a:r>
            <a:r>
              <a:rPr lang="en-US" altLang="zh-CN" b="1">
                <a:latin typeface="Times New Roman" panose="02020603050405020304" pitchFamily="18" charset="0"/>
                <a:ea typeface="宋体" panose="02010600030101010101" pitchFamily="2" charset="-122"/>
              </a:rPr>
              <a:t>    </a:t>
            </a:r>
            <a:r>
              <a:rPr lang="en-US" altLang="zh-CN" b="1">
                <a:latin typeface="Times New Roman" panose="02020603050405020304" pitchFamily="18" charset="0"/>
                <a:ea typeface="宋体" panose="02010600030101010101" pitchFamily="2" charset="-122"/>
              </a:rPr>
              <a:t>Δ=    V</a:t>
            </a:r>
            <a:r>
              <a:rPr lang="zh-CN" altLang="en-US" b="1">
                <a:latin typeface="Times New Roman" panose="02020603050405020304" pitchFamily="18" charset="0"/>
                <a:ea typeface="宋体" panose="02010600030101010101" pitchFamily="2" charset="-122"/>
              </a:rPr>
              <a:t>。 </a:t>
            </a:r>
            <a:endParaRPr lang="zh-CN" altLang="en-US" b="1">
              <a:latin typeface="Times New Roman" panose="02020603050405020304" pitchFamily="18" charset="0"/>
              <a:ea typeface="宋体" panose="02010600030101010101" pitchFamily="2" charset="-122"/>
            </a:endParaRPr>
          </a:p>
        </p:txBody>
      </p:sp>
      <p:graphicFrame>
        <p:nvGraphicFramePr>
          <p:cNvPr id="3" name="对象 102"/>
          <p:cNvGraphicFramePr>
            <a:graphicFrameLocks noChangeAspect="1"/>
          </p:cNvGraphicFramePr>
          <p:nvPr/>
        </p:nvGraphicFramePr>
        <p:xfrm>
          <a:off x="2715260" y="1137920"/>
          <a:ext cx="384175" cy="706755"/>
        </p:xfrm>
        <a:graphic>
          <a:graphicData uri="http://schemas.openxmlformats.org/presentationml/2006/ole">
            <mc:AlternateContent xmlns:mc="http://schemas.openxmlformats.org/markup-compatibility/2006">
              <mc:Choice xmlns:v="urn:schemas-microsoft-com:vml" Requires="v">
                <p:oleObj spid="_x0000_s3076" name="" r:id="rId1" imgW="190500" imgH="355600" progId="Equation.3">
                  <p:embed/>
                </p:oleObj>
              </mc:Choice>
              <mc:Fallback>
                <p:oleObj name="" r:id="rId1" imgW="190500" imgH="355600" progId="Equation.3">
                  <p:embed/>
                  <p:pic>
                    <p:nvPicPr>
                      <p:cNvPr id="0" name="图片 3075"/>
                      <p:cNvPicPr/>
                      <p:nvPr/>
                    </p:nvPicPr>
                    <p:blipFill>
                      <a:blip r:embed="rId2"/>
                      <a:stretch>
                        <a:fillRect/>
                      </a:stretch>
                    </p:blipFill>
                    <p:spPr>
                      <a:xfrm>
                        <a:off x="2715260" y="1137920"/>
                        <a:ext cx="384175" cy="706755"/>
                      </a:xfrm>
                      <a:prstGeom prst="rect">
                        <a:avLst/>
                      </a:prstGeom>
                      <a:noFill/>
                      <a:ln w="38100">
                        <a:noFill/>
                        <a:miter/>
                      </a:ln>
                    </p:spPr>
                  </p:pic>
                </p:oleObj>
              </mc:Fallback>
            </mc:AlternateContent>
          </a:graphicData>
        </a:graphic>
      </p:graphicFrame>
      <p:graphicFrame>
        <p:nvGraphicFramePr>
          <p:cNvPr id="5" name="对象 102"/>
          <p:cNvGraphicFramePr>
            <a:graphicFrameLocks noChangeAspect="1"/>
          </p:cNvGraphicFramePr>
          <p:nvPr/>
        </p:nvGraphicFramePr>
        <p:xfrm>
          <a:off x="1241425" y="1651635"/>
          <a:ext cx="384175" cy="706755"/>
        </p:xfrm>
        <a:graphic>
          <a:graphicData uri="http://schemas.openxmlformats.org/presentationml/2006/ole">
            <mc:AlternateContent xmlns:mc="http://schemas.openxmlformats.org/markup-compatibility/2006">
              <mc:Choice xmlns:v="urn:schemas-microsoft-com:vml" Requires="v">
                <p:oleObj spid="_x0000_s6" name="" r:id="rId3" imgW="190500" imgH="355600" progId="Equation.3">
                  <p:embed/>
                </p:oleObj>
              </mc:Choice>
              <mc:Fallback>
                <p:oleObj name="" r:id="rId3" imgW="190500" imgH="355600" progId="Equation.3">
                  <p:embed/>
                  <p:pic>
                    <p:nvPicPr>
                      <p:cNvPr id="0" name="图片 3075"/>
                      <p:cNvPicPr/>
                      <p:nvPr/>
                    </p:nvPicPr>
                    <p:blipFill>
                      <a:blip r:embed="rId4"/>
                      <a:stretch>
                        <a:fillRect/>
                      </a:stretch>
                    </p:blipFill>
                    <p:spPr>
                      <a:xfrm>
                        <a:off x="1241425" y="1651635"/>
                        <a:ext cx="384175" cy="706755"/>
                      </a:xfrm>
                      <a:prstGeom prst="rect">
                        <a:avLst/>
                      </a:prstGeom>
                      <a:noFill/>
                      <a:ln w="38100">
                        <a:noFill/>
                        <a:miter/>
                      </a:ln>
                    </p:spPr>
                  </p:pic>
                </p:oleObj>
              </mc:Fallback>
            </mc:AlternateContent>
          </a:graphicData>
        </a:graphic>
      </p:graphicFrame>
      <p:graphicFrame>
        <p:nvGraphicFramePr>
          <p:cNvPr id="7" name="对象 102"/>
          <p:cNvGraphicFramePr>
            <a:graphicFrameLocks noChangeAspect="1"/>
          </p:cNvGraphicFramePr>
          <p:nvPr/>
        </p:nvGraphicFramePr>
        <p:xfrm>
          <a:off x="2973070" y="2111375"/>
          <a:ext cx="384175" cy="706755"/>
        </p:xfrm>
        <a:graphic>
          <a:graphicData uri="http://schemas.openxmlformats.org/presentationml/2006/ole">
            <mc:AlternateContent xmlns:mc="http://schemas.openxmlformats.org/markup-compatibility/2006">
              <mc:Choice xmlns:v="urn:schemas-microsoft-com:vml" Requires="v">
                <p:oleObj spid="_x0000_s8" name="" r:id="rId5" imgW="190500" imgH="355600" progId="Equation.3">
                  <p:embed/>
                </p:oleObj>
              </mc:Choice>
              <mc:Fallback>
                <p:oleObj name="" r:id="rId5" imgW="190500" imgH="355600" progId="Equation.3">
                  <p:embed/>
                  <p:pic>
                    <p:nvPicPr>
                      <p:cNvPr id="0" name="图片 3075"/>
                      <p:cNvPicPr/>
                      <p:nvPr/>
                    </p:nvPicPr>
                    <p:blipFill>
                      <a:blip r:embed="rId4"/>
                      <a:stretch>
                        <a:fillRect/>
                      </a:stretch>
                    </p:blipFill>
                    <p:spPr>
                      <a:xfrm>
                        <a:off x="2973070" y="2111375"/>
                        <a:ext cx="384175" cy="706755"/>
                      </a:xfrm>
                      <a:prstGeom prst="rect">
                        <a:avLst/>
                      </a:prstGeom>
                      <a:noFill/>
                      <a:ln w="38100">
                        <a:noFill/>
                        <a:miter/>
                      </a:ln>
                    </p:spPr>
                  </p:pic>
                </p:oleObj>
              </mc:Fallback>
            </mc:AlternateContent>
          </a:graphicData>
        </a:graphic>
      </p:graphicFrame>
      <p:graphicFrame>
        <p:nvGraphicFramePr>
          <p:cNvPr id="11" name="对象 102"/>
          <p:cNvGraphicFramePr>
            <a:graphicFrameLocks noChangeAspect="1"/>
          </p:cNvGraphicFramePr>
          <p:nvPr/>
        </p:nvGraphicFramePr>
        <p:xfrm>
          <a:off x="3784600" y="2111375"/>
          <a:ext cx="384175" cy="706755"/>
        </p:xfrm>
        <a:graphic>
          <a:graphicData uri="http://schemas.openxmlformats.org/presentationml/2006/ole">
            <mc:AlternateContent xmlns:mc="http://schemas.openxmlformats.org/markup-compatibility/2006">
              <mc:Choice xmlns:v="urn:schemas-microsoft-com:vml" Requires="v">
                <p:oleObj spid="_x0000_s12" name="" r:id="rId6" imgW="190500" imgH="355600" progId="Equation.3">
                  <p:embed/>
                </p:oleObj>
              </mc:Choice>
              <mc:Fallback>
                <p:oleObj name="" r:id="rId6" imgW="190500" imgH="355600" progId="Equation.3">
                  <p:embed/>
                  <p:pic>
                    <p:nvPicPr>
                      <p:cNvPr id="0" name="图片 3075"/>
                      <p:cNvPicPr/>
                      <p:nvPr/>
                    </p:nvPicPr>
                    <p:blipFill>
                      <a:blip r:embed="rId7"/>
                      <a:stretch>
                        <a:fillRect/>
                      </a:stretch>
                    </p:blipFill>
                    <p:spPr>
                      <a:xfrm>
                        <a:off x="3784600" y="2111375"/>
                        <a:ext cx="384175" cy="706755"/>
                      </a:xfrm>
                      <a:prstGeom prst="rect">
                        <a:avLst/>
                      </a:prstGeom>
                      <a:noFill/>
                      <a:ln w="38100">
                        <a:noFill/>
                        <a:miter/>
                      </a:ln>
                    </p:spPr>
                  </p:pic>
                </p:oleObj>
              </mc:Fallback>
            </mc:AlternateContent>
          </a:graphicData>
        </a:graphic>
      </p:graphicFrame>
      <p:graphicFrame>
        <p:nvGraphicFramePr>
          <p:cNvPr id="13" name="对象 102"/>
          <p:cNvGraphicFramePr>
            <a:graphicFrameLocks noChangeAspect="1"/>
          </p:cNvGraphicFramePr>
          <p:nvPr/>
        </p:nvGraphicFramePr>
        <p:xfrm>
          <a:off x="1498600" y="4610100"/>
          <a:ext cx="384175" cy="706755"/>
        </p:xfrm>
        <a:graphic>
          <a:graphicData uri="http://schemas.openxmlformats.org/presentationml/2006/ole">
            <mc:AlternateContent xmlns:mc="http://schemas.openxmlformats.org/markup-compatibility/2006">
              <mc:Choice xmlns:v="urn:schemas-microsoft-com:vml" Requires="v">
                <p:oleObj spid="_x0000_s14" name="" r:id="rId8" imgW="190500" imgH="355600" progId="Equation.3">
                  <p:embed/>
                </p:oleObj>
              </mc:Choice>
              <mc:Fallback>
                <p:oleObj name="" r:id="rId8" imgW="190500" imgH="355600" progId="Equation.3">
                  <p:embed/>
                  <p:pic>
                    <p:nvPicPr>
                      <p:cNvPr id="0" name="图片 3075"/>
                      <p:cNvPicPr/>
                      <p:nvPr/>
                    </p:nvPicPr>
                    <p:blipFill>
                      <a:blip r:embed="rId4"/>
                      <a:stretch>
                        <a:fillRect/>
                      </a:stretch>
                    </p:blipFill>
                    <p:spPr>
                      <a:xfrm>
                        <a:off x="1498600" y="4610100"/>
                        <a:ext cx="384175" cy="706755"/>
                      </a:xfrm>
                      <a:prstGeom prst="rect">
                        <a:avLst/>
                      </a:prstGeom>
                      <a:noFill/>
                      <a:ln w="38100">
                        <a:noFill/>
                        <a:miter/>
                      </a:ln>
                    </p:spPr>
                  </p:pic>
                </p:oleObj>
              </mc:Fallback>
            </mc:AlternateContent>
          </a:graphicData>
        </a:graphic>
      </p:graphicFrame>
      <p:graphicFrame>
        <p:nvGraphicFramePr>
          <p:cNvPr id="4" name="对象 108"/>
          <p:cNvGraphicFramePr>
            <a:graphicFrameLocks noChangeAspect="1"/>
          </p:cNvGraphicFramePr>
          <p:nvPr/>
        </p:nvGraphicFramePr>
        <p:xfrm>
          <a:off x="838200" y="4653915"/>
          <a:ext cx="260350" cy="662940"/>
        </p:xfrm>
        <a:graphic>
          <a:graphicData uri="http://schemas.openxmlformats.org/presentationml/2006/ole">
            <mc:AlternateContent xmlns:mc="http://schemas.openxmlformats.org/markup-compatibility/2006">
              <mc:Choice xmlns:v="urn:schemas-microsoft-com:vml" Requires="v">
                <p:oleObj spid="_x0000_s15" name="" r:id="rId9" imgW="152400" imgH="393700" progId="Equation.3">
                  <p:embed/>
                </p:oleObj>
              </mc:Choice>
              <mc:Fallback>
                <p:oleObj name="" r:id="rId9" imgW="152400" imgH="393700" progId="Equation.3">
                  <p:embed/>
                  <p:pic>
                    <p:nvPicPr>
                      <p:cNvPr id="0" name="图片 14"/>
                      <p:cNvPicPr/>
                      <p:nvPr/>
                    </p:nvPicPr>
                    <p:blipFill>
                      <a:blip r:embed="rId10"/>
                      <a:stretch>
                        <a:fillRect/>
                      </a:stretch>
                    </p:blipFill>
                    <p:spPr>
                      <a:xfrm>
                        <a:off x="838200" y="4653915"/>
                        <a:ext cx="260350" cy="662940"/>
                      </a:xfrm>
                      <a:prstGeom prst="rect">
                        <a:avLst/>
                      </a:prstGeom>
                      <a:noFill/>
                      <a:ln w="38100">
                        <a:noFill/>
                        <a:miter/>
                      </a:ln>
                    </p:spPr>
                  </p:pic>
                </p:oleObj>
              </mc:Fallback>
            </mc:AlternateContent>
          </a:graphicData>
        </a:graphic>
      </p:graphicFrame>
      <p:pic>
        <p:nvPicPr>
          <p:cNvPr id="9" name="图片 8"/>
          <p:cNvPicPr>
            <a:picLocks noChangeAspect="1"/>
          </p:cNvPicPr>
          <p:nvPr/>
        </p:nvPicPr>
        <p:blipFill>
          <a:blip r:embed="rId11"/>
          <a:stretch>
            <a:fillRect/>
          </a:stretch>
        </p:blipFill>
        <p:spPr>
          <a:xfrm>
            <a:off x="5015230" y="1137920"/>
            <a:ext cx="3543300" cy="387096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标题 71681"/>
          <p:cNvSpPr>
            <a:spLocks noGrp="1"/>
          </p:cNvSpPr>
          <p:nvPr>
            <p:ph type="title"/>
          </p:nvPr>
        </p:nvSpPr>
        <p:spPr>
          <a:xfrm>
            <a:off x="457200" y="299720"/>
            <a:ext cx="7793355" cy="953135"/>
          </a:xfrm>
        </p:spPr>
        <p:txBody>
          <a:bodyPr anchor="b"/>
          <a:p>
            <a:pPr marL="0" marR="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6.2.2 </a:t>
            </a:r>
            <a:r>
              <a:rPr kumimoji="0" lang="zh-CN" altLang="en-US"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并行比较型</a:t>
            </a:r>
            <a:r>
              <a:rPr kumimoji="0" lang="en-US" altLang="zh-CN"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A/D</a:t>
            </a:r>
            <a:r>
              <a:rPr kumimoji="0" lang="zh-CN" altLang="en-US" sz="320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转换器</a:t>
            </a:r>
            <a:r>
              <a:rPr kumimoji="0" lang="zh-CN" altLang="en-US" sz="3200" b="1" i="0" u="none" strike="noStrike" kern="1200" cap="none" spc="0" normalizeH="0" baseline="0" noProof="1" dirty="0">
                <a:solidFill>
                  <a:srgbClr val="FF0000"/>
                </a:solidFill>
                <a:latin typeface="宋体" panose="02010600030101010101" pitchFamily="2" charset="-122"/>
                <a:ea typeface="+mj-ea"/>
                <a:cs typeface="+mj-cs"/>
              </a:rPr>
              <a:t> </a:t>
            </a:r>
            <a:endParaRPr kumimoji="0" lang="zh-CN" altLang="en-US" sz="3200" b="1" i="0" u="none" strike="noStrike" kern="1200" cap="none" spc="0" normalizeH="0" baseline="0" noProof="1" dirty="0">
              <a:solidFill>
                <a:srgbClr val="FF0000"/>
              </a:solidFill>
              <a:latin typeface="宋体" panose="02010600030101010101" pitchFamily="2" charset="-122"/>
              <a:ea typeface="+mj-ea"/>
              <a:cs typeface="+mj-cs"/>
            </a:endParaRPr>
          </a:p>
        </p:txBody>
      </p:sp>
      <p:sp>
        <p:nvSpPr>
          <p:cNvPr id="16386" name="文本占位符 71682"/>
          <p:cNvSpPr>
            <a:spLocks noGrp="1"/>
          </p:cNvSpPr>
          <p:nvPr>
            <p:ph idx="1"/>
          </p:nvPr>
        </p:nvSpPr>
        <p:spPr>
          <a:xfrm>
            <a:off x="276860" y="1252855"/>
            <a:ext cx="3232150" cy="3324225"/>
          </a:xfrm>
        </p:spPr>
        <p:txBody>
          <a:bodyPr anchor="t"/>
          <a:p>
            <a:pPr>
              <a:lnSpc>
                <a:spcPct val="135000"/>
              </a:lnSpc>
              <a:spcBef>
                <a:spcPts val="0"/>
              </a:spcBef>
              <a:buNone/>
            </a:pPr>
            <a:r>
              <a:rPr lang="en-US" altLang="zh-CN" sz="2400" b="1" dirty="0">
                <a:latin typeface="Times New Roman" panose="02020603050405020304" pitchFamily="18" charset="0"/>
              </a:rPr>
              <a:t>    </a:t>
            </a:r>
            <a:r>
              <a:rPr lang="zh-CN" altLang="en-US" sz="2400" b="1" dirty="0">
                <a:latin typeface="Times New Roman" panose="02020603050405020304" pitchFamily="18" charset="0"/>
              </a:rPr>
              <a:t>并行比较型</a:t>
            </a:r>
            <a:r>
              <a:rPr lang="en-US" altLang="zh-CN" sz="2400" b="1" dirty="0">
                <a:latin typeface="Times New Roman" panose="02020603050405020304" pitchFamily="18" charset="0"/>
              </a:rPr>
              <a:t>ADC</a:t>
            </a:r>
            <a:r>
              <a:rPr lang="zh-CN" altLang="en-US" sz="2400" b="1" dirty="0">
                <a:latin typeface="Times New Roman" panose="02020603050405020304" pitchFamily="18" charset="0"/>
              </a:rPr>
              <a:t>电路由电阻分压器，电压比较器，寄存器，代码转换器（编码器）四部分组成。 </a:t>
            </a:r>
            <a:endParaRPr lang="zh-CN" altLang="en-US" sz="2400" b="1">
              <a:latin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3509010" y="1252855"/>
            <a:ext cx="5389880" cy="5369560"/>
          </a:xfrm>
          <a:prstGeom prst="rect">
            <a:avLst/>
          </a:prstGeom>
        </p:spPr>
      </p:pic>
    </p:spTree>
  </p:cSld>
  <p:clrMapOvr>
    <a:masterClrMapping/>
  </p:clrMapOvr>
  <p:transition>
    <p:checker dir="vert"/>
  </p:transition>
</p:sld>
</file>

<file path=ppt/theme/theme1.xml><?xml version="1.0" encoding="utf-8"?>
<a:theme xmlns:a="http://schemas.openxmlformats.org/drawingml/2006/main" name="Blends">
  <a:themeElements>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fontScheme name="">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DDDDDD"/>
        </a:dk2>
        <a:lt2>
          <a:srgbClr val="969696"/>
        </a:lt2>
        <a:accent1>
          <a:srgbClr val="00E4A8"/>
        </a:accent1>
        <a:accent2>
          <a:srgbClr val="3333CC"/>
        </a:accent2>
        <a:accent3>
          <a:srgbClr val="AAAAAA"/>
        </a:accent3>
        <a:accent4>
          <a:srgbClr val="DCDCDC"/>
        </a:accent4>
        <a:accent5>
          <a:srgbClr val="AAEFD0"/>
        </a:accent5>
        <a:accent6>
          <a:srgbClr val="2D2DB7"/>
        </a:accent6>
        <a:hlink>
          <a:srgbClr val="FF5050"/>
        </a:hlink>
        <a:folHlink>
          <a:srgbClr val="FFCF01"/>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2F2F2"/>
        </a:accent5>
        <a:accent6>
          <a:srgbClr val="727272"/>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
        <a:dk1>
          <a:srgbClr val="FFFFFF"/>
        </a:dk1>
        <a:lt1>
          <a:srgbClr val="0000CC"/>
        </a:lt1>
        <a:dk2>
          <a:srgbClr val="FFFFCC"/>
        </a:dk2>
        <a:lt2>
          <a:srgbClr val="000094"/>
        </a:lt2>
        <a:accent1>
          <a:srgbClr val="3193FF"/>
        </a:accent1>
        <a:accent2>
          <a:srgbClr val="9900FF"/>
        </a:accent2>
        <a:accent3>
          <a:srgbClr val="AAAAE2"/>
        </a:accent3>
        <a:accent4>
          <a:srgbClr val="DCDCDC"/>
        </a:accent4>
        <a:accent5>
          <a:srgbClr val="ADC8FF"/>
        </a:accent5>
        <a:accent6>
          <a:srgbClr val="8900E5"/>
        </a:accent6>
        <a:hlink>
          <a:srgbClr val="FF3399"/>
        </a:hlink>
        <a:folHlink>
          <a:srgbClr val="FF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CCA"/>
        </a:accent5>
        <a:accent6>
          <a:srgbClr val="4345A2"/>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AAB82"/>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5"/>
        </a:accent5>
        <a:accent6>
          <a:srgbClr val="ACACAC"/>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Designs\Blends.pot</Template>
  <TotalTime>0</TotalTime>
  <Words>4895</Words>
  <Application>WPS 演示</Application>
  <PresentationFormat>在屏幕上显示</PresentationFormat>
  <Paragraphs>164</Paragraphs>
  <Slides>29</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25</vt:i4>
      </vt:variant>
      <vt:variant>
        <vt:lpstr>幻灯片标题</vt:lpstr>
      </vt:variant>
      <vt:variant>
        <vt:i4>29</vt:i4>
      </vt:variant>
    </vt:vector>
  </HeadingPairs>
  <TitlesOfParts>
    <vt:vector size="64" baseType="lpstr">
      <vt:lpstr>Arial</vt:lpstr>
      <vt:lpstr>宋体</vt:lpstr>
      <vt:lpstr>Wingdings</vt:lpstr>
      <vt:lpstr>Tahoma</vt:lpstr>
      <vt:lpstr>Times New Roman</vt:lpstr>
      <vt:lpstr>华文新魏</vt:lpstr>
      <vt:lpstr>微软雅黑</vt:lpstr>
      <vt:lpstr>Arial Unicode MS</vt:lpstr>
      <vt:lpstr>Calibri</vt:lpstr>
      <vt:lpstr>Blends</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6.2    A/D转换器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6.2.2 并行比较型A/D转换器 </vt:lpstr>
      <vt:lpstr>PowerPoint 演示文稿</vt:lpstr>
      <vt:lpstr>PowerPoint 演示文稿</vt:lpstr>
      <vt:lpstr>6.2.3 逐次逼近型A/D转换器 </vt:lpstr>
      <vt:lpstr>PowerPoint 演示文稿</vt:lpstr>
      <vt:lpstr>PowerPoint 演示文稿</vt:lpstr>
      <vt:lpstr>PowerPoint 演示文稿</vt:lpstr>
      <vt:lpstr>PowerPoint 演示文稿</vt:lpstr>
      <vt:lpstr>PowerPoint 演示文稿</vt:lpstr>
      <vt:lpstr>PowerPoint 演示文稿</vt:lpstr>
      <vt:lpstr>6.2.4  双积分型A/D转换器 </vt:lpstr>
      <vt:lpstr>PowerPoint 演示文稿</vt:lpstr>
      <vt:lpstr>PowerPoint 演示文稿</vt:lpstr>
      <vt:lpstr>PowerPoint 演示文稿</vt:lpstr>
      <vt:lpstr>PowerPoint 演示文稿</vt:lpstr>
      <vt:lpstr>6.2.5  A/D转换器的主要技术指标 </vt:lpstr>
      <vt:lpstr>PowerPoint 演示文稿</vt:lpstr>
      <vt:lpstr>6.2.6  A/D转换器的应用 </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第二节   A/D转换器 </dc:title>
  <dc:creator>WFD</dc:creator>
  <cp:lastModifiedBy>lenovo</cp:lastModifiedBy>
  <cp:revision>62</cp:revision>
  <dcterms:created xsi:type="dcterms:W3CDTF">2005-07-11T02:28:00Z</dcterms:created>
  <dcterms:modified xsi:type="dcterms:W3CDTF">2022-11-10T05:39:26Z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2052-11.1.0.9914</vt:lpwstr>
  </property>
</Properties>
</file>