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12"/>
  </p:handoutMasterIdLst>
  <p:sldIdLst>
    <p:sldId id="347" r:id="rId3"/>
    <p:sldId id="351" r:id="rId4"/>
    <p:sldId id="348" r:id="rId6"/>
    <p:sldId id="279" r:id="rId7"/>
    <p:sldId id="280" r:id="rId8"/>
    <p:sldId id="283" r:id="rId9"/>
    <p:sldId id="349" r:id="rId10"/>
    <p:sldId id="366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FFA3"/>
    <a:srgbClr val="FFC1F2"/>
    <a:srgbClr val="ABCDFF"/>
    <a:srgbClr val="FFFFCC"/>
    <a:srgbClr val="FFFF99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717"/>
    <p:restoredTop sz="86350"/>
  </p:normalViewPr>
  <p:slideViewPr>
    <p:cSldViewPr showGuides="1">
      <p:cViewPr>
        <p:scale>
          <a:sx n="75" d="100"/>
          <a:sy n="75" d="100"/>
        </p:scale>
        <p:origin x="402" y="3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4" Type="http://schemas.openxmlformats.org/officeDocument/2006/relationships/image" Target="../media/image10.wmf"/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0418" name="页眉占位符 6041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>
              <a:latin typeface="Tahoma" panose="020B0604030504040204" pitchFamily="34" charset="0"/>
            </a:endParaRPr>
          </a:p>
        </p:txBody>
      </p:sp>
      <p:sp>
        <p:nvSpPr>
          <p:cNvPr id="60419" name="日期占位符 60418"/>
          <p:cNvSpPr>
            <a:spLocks noGrp="1"/>
          </p:cNvSpPr>
          <p:nvPr>
            <p:ph type="dt" sz="quarter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strike="noStrike" noProof="1" dirty="0">
              <a:latin typeface="Tahoma" panose="020B0604030504040204" pitchFamily="34" charset="0"/>
            </a:endParaRPr>
          </a:p>
        </p:txBody>
      </p:sp>
      <p:sp>
        <p:nvSpPr>
          <p:cNvPr id="60420" name="页脚占位符 60419"/>
          <p:cNvSpPr>
            <a:spLocks noGrp="1"/>
          </p:cNvSpPr>
          <p:nvPr>
            <p:ph type="ftr" sz="quarter" idx="2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>
              <a:latin typeface="Tahoma" panose="020B0604030504040204" pitchFamily="34" charset="0"/>
            </a:endParaRPr>
          </a:p>
        </p:txBody>
      </p:sp>
      <p:sp>
        <p:nvSpPr>
          <p:cNvPr id="60421" name="灯片编号占位符 60420"/>
          <p:cNvSpPr>
            <a:spLocks noGrp="1"/>
          </p:cNvSpPr>
          <p:nvPr>
            <p:ph type="sldNum" sz="quarter" idx="3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Tahoma" panose="020B060403050404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67938" name="页眉占位符 16793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67939" name="日期占位符 16793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strike="noStrike" noProof="1" dirty="0"/>
          </a:p>
        </p:txBody>
      </p:sp>
      <p:sp>
        <p:nvSpPr>
          <p:cNvPr id="4100" name="幻灯片图像占位符 167939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101" name="文本占位符 167940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67942" name="页脚占位符 16794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67943" name="灯片编号占位符 16794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15362" name="幻灯片图像占位符 16896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5363" name="文本占位符 168962"/>
          <p:cNvSpPr>
            <a:spLocks noGrp="1"/>
          </p:cNvSpPr>
          <p:nvPr>
            <p:ph type="body"/>
          </p:nvPr>
        </p:nvSpPr>
        <p:spPr/>
        <p:txBody>
          <a:bodyPr anchor="t"/>
          <a:p>
            <a:pPr lvl="0"/>
            <a:endParaRPr lang="zh-CN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15362" name="幻灯片图像占位符 16896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5363" name="文本占位符 168962"/>
          <p:cNvSpPr>
            <a:spLocks noGrp="1"/>
          </p:cNvSpPr>
          <p:nvPr>
            <p:ph type="body"/>
          </p:nvPr>
        </p:nvSpPr>
        <p:spPr/>
        <p:txBody>
          <a:bodyPr anchor="t"/>
          <a:p>
            <a:pPr lvl="0"/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4097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051" name="组合 4098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052" name="矩形 4099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anchor="t"/>
              <a:p>
                <a:pPr lvl="0" algn="ctr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3" name="矩形 4100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 algn="ctr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054" name="组合 4101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055" name="矩形 4102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anchor="t"/>
              <a:p>
                <a:pPr lvl="0" algn="ctr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6" name="矩形 4103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 algn="ctr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057" name="矩形 4104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anchor="t"/>
            <a:p>
              <a:pPr lvl="0" algn="ctr"/>
              <a:endParaRPr lang="zh-CN" altLang="en-US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8" name="矩形 4105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9" name="矩形 4106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p>
              <a:pPr lvl="0" algn="ctr"/>
              <a:endParaRPr lang="zh-CN" altLang="en-US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108" name="标题 4107"/>
          <p:cNvSpPr>
            <a:spLocks noGrp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buClrTx/>
              <a:buSzTx/>
              <a:buFontTx/>
              <a:defRPr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4109" name="副标题 4108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hlink"/>
              </a:buClr>
              <a:buSzPct val="5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folHlink"/>
              </a:buClr>
              <a:buSzPct val="50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55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accent1"/>
              </a:buClr>
              <a:buSzPct val="50000"/>
              <a:buFont typeface="Wingdings" panose="05000000000000000000" pitchFamily="2" charset="2"/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4110" name="日期占位符 4109"/>
          <p:cNvSpPr>
            <a:spLocks noGrp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111" name="页脚占位符 4110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4112" name="灯片编号占位符 4111"/>
          <p:cNvSpPr>
            <a:spLocks noGrp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2066" y="609600"/>
            <a:ext cx="1953022" cy="5522913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3000" y="609600"/>
            <a:ext cx="5745847" cy="5522913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143000" y="609600"/>
            <a:ext cx="7812088" cy="55229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6612" y="2017713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026" name="标题 3080"/>
          <p:cNvSpPr>
            <a:spLocks noGrp="1"/>
          </p:cNvSpPr>
          <p:nvPr>
            <p:ph type="title"/>
          </p:nvPr>
        </p:nvSpPr>
        <p:spPr>
          <a:xfrm>
            <a:off x="1143000" y="609600"/>
            <a:ext cx="7793038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3081"/>
          <p:cNvSpPr>
            <a:spLocks noGrp="1"/>
          </p:cNvSpPr>
          <p:nvPr>
            <p:ph type="body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3.w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5.wmf"/><Relationship Id="rId1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10.wmf"/><Relationship Id="rId7" Type="http://schemas.openxmlformats.org/officeDocument/2006/relationships/oleObject" Target="../embeddings/oleObject8.bin"/><Relationship Id="rId6" Type="http://schemas.openxmlformats.org/officeDocument/2006/relationships/image" Target="../media/image9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8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7.wmf"/><Relationship Id="rId10" Type="http://schemas.openxmlformats.org/officeDocument/2006/relationships/vmlDrawing" Target="../drawings/vmlDrawing3.vml"/><Relationship Id="rId1" Type="http://schemas.openxmlformats.org/officeDocument/2006/relationships/oleObject" Target="../embeddings/oleObject5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2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11.wmf"/><Relationship Id="rId1" Type="http://schemas.openxmlformats.org/officeDocument/2006/relationships/oleObject" Target="../embeddings/oleObject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0623" name="标题 150622"/>
          <p:cNvSpPr>
            <a:spLocks noGrp="1"/>
          </p:cNvSpPr>
          <p:nvPr>
            <p:ph type="title"/>
          </p:nvPr>
        </p:nvSpPr>
        <p:spPr>
          <a:xfrm>
            <a:off x="655955" y="461010"/>
            <a:ext cx="8324850" cy="653415"/>
          </a:xfrm>
        </p:spPr>
        <p:txBody>
          <a:bodyPr anchor="b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2.7  组合逻辑电路中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的竞争与冒险</a:t>
            </a:r>
            <a:endParaRPr kumimoji="0" lang="zh-CN" altLang="en-US" sz="3200" b="1" i="0" u="none" strike="noStrike" kern="1200" cap="none" spc="0" normalizeH="0" baseline="0" noProof="1" dirty="0">
              <a:solidFill>
                <a:schemeClr val="tx1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  <a:cs typeface="+mj-cs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25780" y="1332230"/>
            <a:ext cx="8278495" cy="2582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5000"/>
              </a:lnSpc>
            </a:pPr>
            <a:r>
              <a:rPr lang="zh-CN" sz="2400" b="1">
                <a:ea typeface="宋体" panose="02010600030101010101" pitchFamily="2" charset="-122"/>
              </a:rPr>
              <a:t>在复杂数字系统中，信号经不同路径传输时，由于门电路的级数不同和门电路平均延迟时间的差异，使信号从输入到输出端的时间有先后差别，这种现象称为</a:t>
            </a:r>
            <a:r>
              <a:rPr lang="zh-CN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竞争</a:t>
            </a:r>
            <a:r>
              <a:rPr lang="zh-CN" sz="2400" b="1">
                <a:ea typeface="宋体" panose="02010600030101010101" pitchFamily="2" charset="-122"/>
              </a:rPr>
              <a:t>。由于信号的竞争而造成逻辑电路产生错误输出的现象称为</a:t>
            </a:r>
            <a:r>
              <a:rPr lang="zh-CN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竟争冒险</a:t>
            </a:r>
            <a:r>
              <a:rPr lang="zh-CN" sz="2400" b="1">
                <a:ea typeface="宋体" panose="02010600030101010101" pitchFamily="2" charset="-122"/>
              </a:rPr>
              <a:t>。竟争冒险会影响系统的可靠性。</a:t>
            </a:r>
            <a:endParaRPr lang="zh-CN" altLang="en-US" sz="2400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3560" y="3807460"/>
            <a:ext cx="7884160" cy="23958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255" y="1114425"/>
            <a:ext cx="7685405" cy="2333625"/>
          </a:xfrm>
          <a:prstGeom prst="rect">
            <a:avLst/>
          </a:prstGeom>
        </p:spPr>
      </p:pic>
      <p:sp>
        <p:nvSpPr>
          <p:cNvPr id="188421" name="标题 188420"/>
          <p:cNvSpPr>
            <a:spLocks noGrp="1"/>
          </p:cNvSpPr>
          <p:nvPr>
            <p:ph type="title"/>
          </p:nvPr>
        </p:nvSpPr>
        <p:spPr>
          <a:xfrm>
            <a:off x="409575" y="426720"/>
            <a:ext cx="7793355" cy="652145"/>
          </a:xfrm>
        </p:spPr>
        <p:txBody>
          <a:bodyPr anchor="b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2.7.1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产生竞争和冒险的原因</a:t>
            </a:r>
            <a:endParaRPr kumimoji="0" lang="zh-CN" altLang="en-US" sz="3200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j-cs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6445250" y="3117215"/>
            <a:ext cx="2506980" cy="690245"/>
          </a:xfrm>
          <a:prstGeom prst="wedgeRoundRectCallout">
            <a:avLst>
              <a:gd name="adj1" fmla="val -6737"/>
              <a:gd name="adj2" fmla="val -69595"/>
              <a:gd name="adj3" fmla="val 16667"/>
            </a:avLst>
          </a:prstGeom>
          <a:solidFill>
            <a:srgbClr val="FFFFCC"/>
          </a:solidFill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r>
              <a:rPr sz="2000" b="1" dirty="0">
                <a:solidFill>
                  <a:schemeClr val="fol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考虑门延迟时间的工作波形</a:t>
            </a:r>
            <a:endParaRPr sz="2000" b="1" dirty="0">
              <a:solidFill>
                <a:schemeClr val="fol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9533" name="圆角矩形标注 189532"/>
          <p:cNvSpPr/>
          <p:nvPr/>
        </p:nvSpPr>
        <p:spPr>
          <a:xfrm>
            <a:off x="7607300" y="608330"/>
            <a:ext cx="1344930" cy="570865"/>
          </a:xfrm>
          <a:prstGeom prst="wedgeRoundRectCallout">
            <a:avLst>
              <a:gd name="adj1" fmla="val -49291"/>
              <a:gd name="adj2" fmla="val 329199"/>
              <a:gd name="adj3" fmla="val 16667"/>
            </a:avLst>
          </a:prstGeom>
          <a:solidFill>
            <a:srgbClr val="FFC1F2"/>
          </a:solidFill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r>
              <a:rPr lang="en-US" altLang="zh-CN" sz="2000" b="1" dirty="0">
                <a:solidFill>
                  <a:schemeClr val="fol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0</a:t>
            </a:r>
            <a:r>
              <a:rPr lang="zh-CN" altLang="en-US" sz="2000" b="1" dirty="0">
                <a:solidFill>
                  <a:schemeClr val="fol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型冒险</a:t>
            </a:r>
            <a:endParaRPr lang="zh-CN" altLang="en-US" sz="2000" b="1" dirty="0">
              <a:solidFill>
                <a:schemeClr val="folHlin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89532" name="圆角矩形标注 189531"/>
          <p:cNvSpPr/>
          <p:nvPr/>
        </p:nvSpPr>
        <p:spPr>
          <a:xfrm>
            <a:off x="2552700" y="3448050"/>
            <a:ext cx="1621155" cy="725805"/>
          </a:xfrm>
          <a:prstGeom prst="wedgeRoundRectCallout">
            <a:avLst>
              <a:gd name="adj1" fmla="val 77144"/>
              <a:gd name="adj2" fmla="val -82195"/>
              <a:gd name="adj3" fmla="val 16667"/>
            </a:avLst>
          </a:prstGeom>
          <a:solidFill>
            <a:srgbClr val="FFFFCC"/>
          </a:solidFill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r>
              <a:rPr sz="2000" b="1" dirty="0">
                <a:solidFill>
                  <a:schemeClr val="fol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理想工作波形</a:t>
            </a:r>
            <a:endParaRPr sz="2000" b="1" dirty="0">
              <a:solidFill>
                <a:schemeClr val="fol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643255" y="3985895"/>
            <a:ext cx="1621155" cy="725805"/>
          </a:xfrm>
          <a:prstGeom prst="wedgeRoundRectCallout">
            <a:avLst>
              <a:gd name="adj1" fmla="val 181531"/>
              <a:gd name="adj2" fmla="val 200131"/>
              <a:gd name="adj3" fmla="val 16667"/>
            </a:avLst>
          </a:prstGeom>
          <a:solidFill>
            <a:srgbClr val="FFFFCC"/>
          </a:solidFill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r>
              <a:rPr sz="2000" b="1" dirty="0">
                <a:solidFill>
                  <a:schemeClr val="fol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理想工作波形</a:t>
            </a:r>
            <a:endParaRPr sz="2000" b="1" dirty="0">
              <a:solidFill>
                <a:schemeClr val="fol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4331970" y="6011545"/>
            <a:ext cx="2113280" cy="801370"/>
          </a:xfrm>
          <a:prstGeom prst="wedgeRoundRectCallout">
            <a:avLst>
              <a:gd name="adj1" fmla="val 76354"/>
              <a:gd name="adj2" fmla="val -34809"/>
              <a:gd name="adj3" fmla="val 16667"/>
            </a:avLst>
          </a:prstGeom>
          <a:solidFill>
            <a:srgbClr val="FFFFCC"/>
          </a:solidFill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r>
              <a:rPr sz="2000" b="1" dirty="0">
                <a:solidFill>
                  <a:schemeClr val="fol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考虑门延迟时间的工作波形</a:t>
            </a:r>
            <a:endParaRPr sz="2000" b="1" dirty="0">
              <a:solidFill>
                <a:schemeClr val="fol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7820025" y="4897755"/>
            <a:ext cx="1303020" cy="659765"/>
          </a:xfrm>
          <a:prstGeom prst="wedgeRoundRectCallout">
            <a:avLst>
              <a:gd name="adj1" fmla="val -67295"/>
              <a:gd name="adj2" fmla="val 100914"/>
              <a:gd name="adj3" fmla="val 16667"/>
            </a:avLst>
          </a:prstGeom>
          <a:solidFill>
            <a:srgbClr val="FFC1F2"/>
          </a:solidFill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r>
              <a:rPr lang="en-US" altLang="zh-CN" sz="2000" b="1" dirty="0">
                <a:solidFill>
                  <a:schemeClr val="fol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000" b="1" dirty="0">
                <a:solidFill>
                  <a:schemeClr val="fol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型冒险</a:t>
            </a:r>
            <a:endParaRPr lang="zh-CN" altLang="en-US" sz="2000" b="1" dirty="0">
              <a:solidFill>
                <a:schemeClr val="folHlin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9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9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9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9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532" grpId="0" bldLvl="0" animBg="1"/>
      <p:bldP spid="3" grpId="0" bldLvl="0" animBg="1"/>
      <p:bldP spid="18953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51645" name="对象 151644"/>
          <p:cNvGraphicFramePr/>
          <p:nvPr/>
        </p:nvGraphicFramePr>
        <p:xfrm>
          <a:off x="1268730" y="1344454"/>
          <a:ext cx="1641475" cy="4832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558800" imgH="177165" progId="Equation.3">
                  <p:embed/>
                </p:oleObj>
              </mc:Choice>
              <mc:Fallback>
                <p:oleObj name="" r:id="rId1" imgW="558800" imgH="177165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68730" y="1344454"/>
                        <a:ext cx="1641475" cy="4832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1646" name="矩形 151645"/>
          <p:cNvSpPr/>
          <p:nvPr/>
        </p:nvSpPr>
        <p:spPr>
          <a:xfrm>
            <a:off x="-32385" y="677545"/>
            <a:ext cx="5757545" cy="5708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306705" defTabSz="914400">
              <a:lnSpc>
                <a:spcPct val="130000"/>
              </a:lnSpc>
              <a:tabLst>
                <a:tab pos="714375" algn="l"/>
              </a:tabLst>
            </a:pPr>
            <a:r>
              <a:rPr lang="zh-CN" sz="2400" b="1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sz="2400" b="1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“0”</a:t>
            </a:r>
            <a:r>
              <a:rPr lang="zh-CN" altLang="en-US" sz="2400" b="1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型冒险</a:t>
            </a:r>
            <a:endParaRPr lang="zh-CN" altLang="en-US" sz="2400" dirty="0">
              <a:solidFill>
                <a:schemeClr val="fol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1647" name="矩形 151646"/>
          <p:cNvSpPr/>
          <p:nvPr/>
        </p:nvSpPr>
        <p:spPr>
          <a:xfrm>
            <a:off x="176848" y="3541554"/>
            <a:ext cx="8001000" cy="5708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306705" defTabSz="914400">
              <a:lnSpc>
                <a:spcPct val="130000"/>
              </a:lnSpc>
              <a:tabLst>
                <a:tab pos="714375" algn="l"/>
              </a:tabLst>
            </a:pPr>
            <a:r>
              <a:rPr lang="zh-CN" sz="2400" b="1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400" b="1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“1”</a:t>
            </a:r>
            <a:r>
              <a:rPr lang="zh-CN" altLang="en-US" sz="2400" b="1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型冒险</a:t>
            </a:r>
            <a:endParaRPr lang="zh-CN" altLang="en-US" sz="2400" b="1" dirty="0">
              <a:solidFill>
                <a:schemeClr val="fol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3070" y="1875790"/>
            <a:ext cx="8278495" cy="1585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5000"/>
              </a:lnSpc>
            </a:pPr>
            <a:r>
              <a:rPr 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当变量</a:t>
            </a:r>
            <a:r>
              <a:rPr lang="zh-CN" sz="2400" b="1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由高电平突变到低电平时，输出产生一个负脉冲，这一负脉冲又称为毛刺。但</a:t>
            </a:r>
            <a:r>
              <a:rPr lang="zh-CN" sz="2400" b="1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变化不一定都产生冒险，当A由低变到高时，就无冒险产生。</a:t>
            </a:r>
            <a:endParaRPr lang="zh-CN" sz="24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1268730" y="4192429"/>
          <a:ext cx="1306195" cy="4832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3" imgW="444500" imgH="177165" progId="Equation.3">
                  <p:embed/>
                </p:oleObj>
              </mc:Choice>
              <mc:Fallback>
                <p:oleObj name="" r:id="rId3" imgW="444500" imgH="177165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68730" y="4192429"/>
                        <a:ext cx="1306195" cy="4832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558165" y="4675505"/>
            <a:ext cx="8278495" cy="589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5000"/>
              </a:lnSpc>
            </a:pPr>
            <a:r>
              <a:rPr 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zh-CN" sz="2400" b="1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由低电平变为高电平时产生一个正脉冲。</a:t>
            </a:r>
            <a:endParaRPr lang="zh-CN" sz="24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8165" y="5264785"/>
            <a:ext cx="8278495" cy="1585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5000"/>
              </a:lnSpc>
            </a:pPr>
            <a:r>
              <a:rPr 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在组合逻辑电路中，当一个门电路同时输入两个同时向相反方向变化的互补信号时，则在输出端可能会产生不应有的干扰脉冲，这是产生竞争冒险的原因。</a:t>
            </a:r>
            <a:endParaRPr lang="zh-CN" sz="24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1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16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16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16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1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16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16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646" grpId="0"/>
      <p:bldP spid="151647" grpId="0"/>
      <p:bldP spid="2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807" name="矩形 26806"/>
          <p:cNvSpPr/>
          <p:nvPr/>
        </p:nvSpPr>
        <p:spPr>
          <a:xfrm>
            <a:off x="358775" y="1264285"/>
            <a:ext cx="1844675" cy="570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130000"/>
              </a:lnSpc>
            </a:pPr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1.代数法</a:t>
            </a:r>
            <a:endParaRPr lang="en-US" altLang="zh-CN" sz="2800" b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6808" name="矩形 26807"/>
          <p:cNvSpPr/>
          <p:nvPr/>
        </p:nvSpPr>
        <p:spPr>
          <a:xfrm>
            <a:off x="524510" y="1835150"/>
            <a:ext cx="8426450" cy="1087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5000"/>
              </a:lnSpc>
              <a:spcBef>
                <a:spcPts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2400" b="1" dirty="0">
                <a:latin typeface="Tahoma" panose="020B0604030504040204" pitchFamily="34" charset="0"/>
                <a:ea typeface="宋体" panose="02010600030101010101" pitchFamily="2" charset="-122"/>
              </a:rPr>
              <a:t>如果根据组合逻辑电路写出的逻辑函数，在一定条件能简化成下列两种形式，则该组合逻辑电路存在冒险现象，即 </a:t>
            </a:r>
            <a:endParaRPr lang="zh-CN" altLang="en-US" sz="24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6814" name="标题 26813"/>
          <p:cNvSpPr>
            <a:spLocks noGrp="1"/>
          </p:cNvSpPr>
          <p:nvPr>
            <p:ph type="title"/>
          </p:nvPr>
        </p:nvSpPr>
        <p:spPr>
          <a:xfrm>
            <a:off x="524510" y="495300"/>
            <a:ext cx="7793355" cy="768985"/>
          </a:xfrm>
        </p:spPr>
        <p:txBody>
          <a:bodyPr anchor="b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2.7.2冒险现象的识别</a:t>
            </a:r>
            <a:endParaRPr kumimoji="0" lang="en-US" altLang="zh-CN" sz="3200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j-cs"/>
            </a:endParaRPr>
          </a:p>
        </p:txBody>
      </p:sp>
      <p:graphicFrame>
        <p:nvGraphicFramePr>
          <p:cNvPr id="2" name="对象 1264"/>
          <p:cNvGraphicFramePr>
            <a:graphicFrameLocks noChangeAspect="1"/>
          </p:cNvGraphicFramePr>
          <p:nvPr/>
        </p:nvGraphicFramePr>
        <p:xfrm>
          <a:off x="2389505" y="2922905"/>
          <a:ext cx="1350010" cy="494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520700" imgH="190500" progId="Equation.3">
                  <p:embed/>
                </p:oleObj>
              </mc:Choice>
              <mc:Fallback>
                <p:oleObj name="" r:id="rId1" imgW="520700" imgH="1905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89505" y="2922905"/>
                        <a:ext cx="1350010" cy="4940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1265"/>
          <p:cNvGraphicFramePr>
            <a:graphicFrameLocks noChangeAspect="1"/>
          </p:cNvGraphicFramePr>
          <p:nvPr/>
        </p:nvGraphicFramePr>
        <p:xfrm>
          <a:off x="2389505" y="3580765"/>
          <a:ext cx="1744980" cy="494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3" imgW="673100" imgH="190500" progId="Equation.3">
                  <p:embed/>
                </p:oleObj>
              </mc:Choice>
              <mc:Fallback>
                <p:oleObj name="" r:id="rId3" imgW="673100" imgH="190500" progId="Equation.3">
                  <p:embed/>
                  <p:pic>
                    <p:nvPicPr>
                      <p:cNvPr id="0" name="图片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89505" y="3580765"/>
                        <a:ext cx="1744980" cy="4940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9533" name="圆角矩形标注 189532"/>
          <p:cNvSpPr/>
          <p:nvPr/>
        </p:nvSpPr>
        <p:spPr>
          <a:xfrm>
            <a:off x="6173470" y="3067050"/>
            <a:ext cx="1727200" cy="847090"/>
          </a:xfrm>
          <a:prstGeom prst="wedgeRoundRectCallout">
            <a:avLst>
              <a:gd name="adj1" fmla="val -176636"/>
              <a:gd name="adj2" fmla="val -35039"/>
              <a:gd name="adj3" fmla="val 16667"/>
            </a:avLst>
          </a:prstGeom>
          <a:solidFill>
            <a:schemeClr val="accent3"/>
          </a:solidFill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r>
              <a:rPr sz="2000" b="1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可能产生“1”冒险</a:t>
            </a:r>
            <a:endParaRPr sz="2000" b="1" dirty="0">
              <a:solidFill>
                <a:schemeClr val="folHlin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6244590" y="4074795"/>
            <a:ext cx="1727200" cy="847090"/>
          </a:xfrm>
          <a:prstGeom prst="wedgeRoundRectCallout">
            <a:avLst>
              <a:gd name="adj1" fmla="val -176617"/>
              <a:gd name="adj2" fmla="val -58170"/>
              <a:gd name="adj3" fmla="val 16667"/>
            </a:avLst>
          </a:prstGeom>
          <a:solidFill>
            <a:schemeClr val="accent3"/>
          </a:solidFill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r>
              <a:rPr sz="2000" b="1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可能产生“</a:t>
            </a:r>
            <a:r>
              <a:rPr lang="en-US" sz="2000" b="1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sz="2000" b="1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”冒险</a:t>
            </a:r>
            <a:endParaRPr sz="2000" b="1" dirty="0">
              <a:solidFill>
                <a:schemeClr val="folHlin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9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9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07" grpId="0"/>
      <p:bldP spid="26808" grpId="0"/>
      <p:bldP spid="189533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881" name="矩形 27880"/>
          <p:cNvSpPr/>
          <p:nvPr/>
        </p:nvSpPr>
        <p:spPr>
          <a:xfrm>
            <a:off x="503238" y="404813"/>
            <a:ext cx="8245475" cy="1087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5000"/>
              </a:lnSpc>
            </a:pPr>
            <a:r>
              <a:rPr lang="zh-CN" altLang="en-US" sz="2400" b="1" dirty="0">
                <a:latin typeface="Tahoma" panose="020B0604030504040204" pitchFamily="34" charset="0"/>
                <a:ea typeface="宋体" panose="02010600030101010101" pitchFamily="2" charset="-122"/>
              </a:rPr>
              <a:t>例   试判下列逻辑函数是否存在竟争冒险现象。已知任何瞬间输入变量只可能有一个改变。</a:t>
            </a:r>
            <a:r>
              <a:rPr lang="zh-CN" altLang="en-US" sz="2400" dirty="0">
                <a:latin typeface="Tahoma" panose="020B0604030504040204" pitchFamily="34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" name="对象 386"/>
          <p:cNvGraphicFramePr>
            <a:graphicFrameLocks noChangeAspect="1"/>
          </p:cNvGraphicFramePr>
          <p:nvPr/>
        </p:nvGraphicFramePr>
        <p:xfrm>
          <a:off x="1002030" y="1629410"/>
          <a:ext cx="2822575" cy="504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066800" imgH="190500" progId="Equation.3">
                  <p:embed/>
                </p:oleObj>
              </mc:Choice>
              <mc:Fallback>
                <p:oleObj name="" r:id="rId1" imgW="1066800" imgH="1905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02030" y="1629410"/>
                        <a:ext cx="2822575" cy="5041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699453" y="2386648"/>
            <a:ext cx="8245475" cy="5892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5000"/>
              </a:lnSpc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zh-CN" altLang="en-US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en-US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=1时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389"/>
          <p:cNvGraphicFramePr>
            <a:graphicFrameLocks noChangeAspect="1"/>
          </p:cNvGraphicFramePr>
          <p:nvPr/>
        </p:nvGraphicFramePr>
        <p:xfrm>
          <a:off x="2505710" y="2477135"/>
          <a:ext cx="1318895" cy="408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3" imgW="571500" imgH="177165" progId="Equation.3">
                  <p:embed/>
                </p:oleObj>
              </mc:Choice>
              <mc:Fallback>
                <p:oleObj name="" r:id="rId3" imgW="571500" imgH="177165" progId="Equation.3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05710" y="2477135"/>
                        <a:ext cx="1318895" cy="4089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392"/>
          <p:cNvGraphicFramePr>
            <a:graphicFrameLocks noChangeAspect="1"/>
          </p:cNvGraphicFramePr>
          <p:nvPr/>
        </p:nvGraphicFramePr>
        <p:xfrm>
          <a:off x="2651760" y="4274820"/>
          <a:ext cx="1027430" cy="408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5" imgW="444500" imgH="177165" progId="Equation.3">
                  <p:embed/>
                </p:oleObj>
              </mc:Choice>
              <mc:Fallback>
                <p:oleObj name="" r:id="rId5" imgW="444500" imgH="177165" progId="Equation.3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51760" y="4274820"/>
                        <a:ext cx="1027430" cy="4089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699770" y="3023235"/>
            <a:ext cx="5560695" cy="589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该逻辑函数存在竟争冒险。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9453" y="4184333"/>
            <a:ext cx="8245475" cy="5892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5000"/>
              </a:lnSpc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en-US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9770" y="4898390"/>
            <a:ext cx="6781800" cy="589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该逻辑函数存在竟争冒险。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9770" y="5612130"/>
            <a:ext cx="8049260" cy="1087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这种方法虽然简单，但有很大局限性，因为有较多输入变量情况下，两个以上变量同时变化的可能性很大。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387"/>
          <p:cNvGraphicFramePr>
            <a:graphicFrameLocks noChangeAspect="1"/>
          </p:cNvGraphicFramePr>
          <p:nvPr/>
        </p:nvGraphicFramePr>
        <p:xfrm>
          <a:off x="1002030" y="3680460"/>
          <a:ext cx="3202940" cy="504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7" imgW="1371600" imgH="215900" progId="Equation.3">
                  <p:embed/>
                </p:oleObj>
              </mc:Choice>
              <mc:Fallback>
                <p:oleObj name="" r:id="rId7" imgW="1371600" imgH="215900" progId="Equation.3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02030" y="3680460"/>
                        <a:ext cx="3202940" cy="5041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bldLvl="0" animBg="1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865" name="矩形 30864"/>
          <p:cNvSpPr/>
          <p:nvPr/>
        </p:nvSpPr>
        <p:spPr>
          <a:xfrm>
            <a:off x="431483" y="679926"/>
            <a:ext cx="17145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defTabSz="914400">
              <a:tabLst>
                <a:tab pos="714375" algn="l"/>
              </a:tabLst>
            </a:pPr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2.卡诺图法</a:t>
            </a:r>
            <a:endParaRPr lang="en-US" altLang="zh-CN" sz="2800" b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0866" name="矩形 30865"/>
          <p:cNvSpPr/>
          <p:nvPr/>
        </p:nvSpPr>
        <p:spPr>
          <a:xfrm>
            <a:off x="431800" y="1140143"/>
            <a:ext cx="8493760" cy="152971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defTabSz="914400">
              <a:lnSpc>
                <a:spcPct val="130000"/>
              </a:lnSpc>
              <a:tabLst>
                <a:tab pos="714375" algn="l"/>
              </a:tabLst>
            </a:pPr>
            <a:r>
              <a:rPr lang="en-US" altLang="zh-CN" sz="2400" b="1" dirty="0">
                <a:latin typeface="Tahoma" panose="020B060403050404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400" b="1" dirty="0">
                <a:latin typeface="Tahoma" panose="020B0604030504040204" pitchFamily="34" charset="0"/>
                <a:ea typeface="宋体" panose="02010600030101010101" pitchFamily="2" charset="-122"/>
              </a:rPr>
              <a:t>画出逻辑函数的卡诺图，当卡诺图中两个合并最小项圈相切，而又无第</a:t>
            </a:r>
            <a:r>
              <a:rPr lang="en-US" altLang="zh-CN" sz="2400" b="1" dirty="0">
                <a:latin typeface="Tahoma" panose="020B060403050404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Tahoma" panose="020B0604030504040204" pitchFamily="34" charset="0"/>
                <a:ea typeface="宋体" panose="02010600030101010101" pitchFamily="2" charset="-122"/>
              </a:rPr>
              <a:t>个卡诺圈把它们交在一起，这个逻辑函数有可能出现冒险现象。</a:t>
            </a:r>
            <a:endParaRPr lang="zh-CN" altLang="en-US" sz="24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1800" y="2670175"/>
            <a:ext cx="8493760" cy="105029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defTabSz="914400">
              <a:lnSpc>
                <a:spcPct val="130000"/>
              </a:lnSpc>
              <a:tabLst>
                <a:tab pos="714375" algn="l"/>
              </a:tabLst>
            </a:pPr>
            <a:r>
              <a:rPr lang="zh-CN" altLang="en-US" sz="2400" b="1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圈“</a:t>
            </a:r>
            <a:r>
              <a:rPr lang="en-US" altLang="zh-CN" sz="2400" b="1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1”</a:t>
            </a:r>
            <a:r>
              <a:rPr lang="zh-CN" altLang="en-US" sz="2400" b="1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则为“</a:t>
            </a:r>
            <a:r>
              <a:rPr lang="en-US" altLang="zh-CN" sz="2400" b="1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0”</a:t>
            </a:r>
            <a:r>
              <a:rPr lang="zh-CN" altLang="en-US" sz="2400" b="1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型冒险，圈“</a:t>
            </a:r>
            <a:r>
              <a:rPr lang="en-US" altLang="zh-CN" sz="2400" b="1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0”</a:t>
            </a:r>
            <a:r>
              <a:rPr lang="zh-CN" altLang="en-US" sz="2400" b="1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则为“</a:t>
            </a:r>
            <a:r>
              <a:rPr lang="en-US" altLang="zh-CN" sz="2400" b="1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1”</a:t>
            </a:r>
            <a:r>
              <a:rPr lang="zh-CN" altLang="en-US" sz="2400" b="1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型冒险</a:t>
            </a:r>
            <a:r>
              <a:rPr lang="zh-CN" altLang="en-US" sz="2400" b="1" dirty="0">
                <a:latin typeface="Tahoma" panose="020B0604030504040204" pitchFamily="34" charset="0"/>
                <a:ea typeface="宋体" panose="02010600030101010101" pitchFamily="2" charset="-122"/>
              </a:rPr>
              <a:t>，当卡诺圈相交或相离时均无竞争冒险产生。 </a:t>
            </a:r>
            <a:endParaRPr lang="zh-CN" altLang="en-US" sz="24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grpSp>
        <p:nvGrpSpPr>
          <p:cNvPr id="13313" name="组合 190581"/>
          <p:cNvGrpSpPr/>
          <p:nvPr/>
        </p:nvGrpSpPr>
        <p:grpSpPr>
          <a:xfrm>
            <a:off x="1918335" y="3720465"/>
            <a:ext cx="4582160" cy="2715260"/>
            <a:chOff x="998" y="935"/>
            <a:chExt cx="3617" cy="2239"/>
          </a:xfrm>
        </p:grpSpPr>
        <p:sp>
          <p:nvSpPr>
            <p:cNvPr id="13314" name="矩形 190556"/>
            <p:cNvSpPr>
              <a:spLocks noChangeAspect="1" noTextEdit="1"/>
            </p:cNvSpPr>
            <p:nvPr/>
          </p:nvSpPr>
          <p:spPr>
            <a:xfrm>
              <a:off x="998" y="935"/>
              <a:ext cx="3617" cy="22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ctr"/>
              <a:endParaRPr lang="zh-CN" altLang="en-US" sz="2000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15" name="直接连接符 190558"/>
            <p:cNvSpPr/>
            <p:nvPr/>
          </p:nvSpPr>
          <p:spPr>
            <a:xfrm flipH="1" flipV="1">
              <a:off x="1316" y="1252"/>
              <a:ext cx="457" cy="456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3316" name="矩形 190559"/>
            <p:cNvSpPr/>
            <p:nvPr/>
          </p:nvSpPr>
          <p:spPr>
            <a:xfrm>
              <a:off x="1544" y="1252"/>
              <a:ext cx="408" cy="2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anchor="t">
              <a:spAutoFit/>
            </a:bodyPr>
            <a:p>
              <a:pPr algn="ctr"/>
              <a:r>
                <a:rPr lang="en-US" altLang="zh-CN" sz="2000" b="1" i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BC</a:t>
              </a:r>
              <a:endParaRPr lang="en-US" altLang="zh-CN" sz="2000" b="1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17" name="矩形 190560"/>
            <p:cNvSpPr/>
            <p:nvPr/>
          </p:nvSpPr>
          <p:spPr>
            <a:xfrm>
              <a:off x="1431" y="1549"/>
              <a:ext cx="107" cy="2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anchor="t">
              <a:spAutoFit/>
            </a:bodyPr>
            <a:p>
              <a:pPr algn="ctr"/>
              <a:r>
                <a:rPr lang="en-US" altLang="zh-CN" sz="2000" b="1" i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000" b="1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18" name="矩形 190561"/>
            <p:cNvSpPr/>
            <p:nvPr/>
          </p:nvSpPr>
          <p:spPr>
            <a:xfrm>
              <a:off x="1773" y="1708"/>
              <a:ext cx="696" cy="693"/>
            </a:xfrm>
            <a:prstGeom prst="rect">
              <a:avLst/>
            </a:prstGeom>
            <a:noFill/>
            <a:ln w="3175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 sz="2000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19" name="矩形 190562"/>
            <p:cNvSpPr/>
            <p:nvPr/>
          </p:nvSpPr>
          <p:spPr>
            <a:xfrm>
              <a:off x="2469" y="1708"/>
              <a:ext cx="675" cy="693"/>
            </a:xfrm>
            <a:prstGeom prst="rect">
              <a:avLst/>
            </a:prstGeom>
            <a:noFill/>
            <a:ln w="3175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 sz="2000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0" name="矩形 190563"/>
            <p:cNvSpPr/>
            <p:nvPr/>
          </p:nvSpPr>
          <p:spPr>
            <a:xfrm>
              <a:off x="2816" y="1886"/>
              <a:ext cx="80" cy="2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anchor="t">
              <a:spAutoFit/>
            </a:bodyPr>
            <a:p>
              <a:pPr algn="ctr"/>
              <a:r>
                <a:rPr lang="en-US" altLang="zh-CN" sz="2000" b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21" name="矩形 190564"/>
            <p:cNvSpPr/>
            <p:nvPr/>
          </p:nvSpPr>
          <p:spPr>
            <a:xfrm>
              <a:off x="1977" y="1410"/>
              <a:ext cx="287" cy="2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anchor="t">
              <a:spAutoFit/>
            </a:bodyPr>
            <a:p>
              <a:pPr algn="ctr"/>
              <a:r>
                <a:rPr lang="en-US" altLang="zh-CN" sz="2000" b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00</a:t>
              </a:r>
              <a:endPara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22" name="矩形 190565"/>
            <p:cNvSpPr/>
            <p:nvPr/>
          </p:nvSpPr>
          <p:spPr>
            <a:xfrm>
              <a:off x="2672" y="1410"/>
              <a:ext cx="368" cy="2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anchor="t">
              <a:spAutoFit/>
            </a:bodyPr>
            <a:p>
              <a:pPr algn="ctr"/>
              <a:r>
                <a:rPr lang="en-US" altLang="zh-CN" sz="2000" b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01</a:t>
              </a:r>
              <a:endPara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23" name="矩形 190566"/>
            <p:cNvSpPr/>
            <p:nvPr/>
          </p:nvSpPr>
          <p:spPr>
            <a:xfrm>
              <a:off x="1544" y="2005"/>
              <a:ext cx="80" cy="2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anchor="t">
              <a:spAutoFit/>
            </a:bodyPr>
            <a:p>
              <a:pPr algn="ctr"/>
              <a:r>
                <a:rPr lang="en-US" altLang="zh-CN" sz="2000" b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endPara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24" name="矩形 190567"/>
            <p:cNvSpPr/>
            <p:nvPr/>
          </p:nvSpPr>
          <p:spPr>
            <a:xfrm>
              <a:off x="1544" y="2579"/>
              <a:ext cx="80" cy="2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anchor="t">
              <a:spAutoFit/>
            </a:bodyPr>
            <a:p>
              <a:pPr algn="ctr"/>
              <a:r>
                <a:rPr lang="en-US" altLang="zh-CN" sz="2000" b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25" name="矩形 190568"/>
            <p:cNvSpPr/>
            <p:nvPr/>
          </p:nvSpPr>
          <p:spPr>
            <a:xfrm>
              <a:off x="3144" y="1708"/>
              <a:ext cx="696" cy="693"/>
            </a:xfrm>
            <a:prstGeom prst="rect">
              <a:avLst/>
            </a:prstGeom>
            <a:noFill/>
            <a:ln w="3175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 sz="2000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6" name="矩形 190569"/>
            <p:cNvSpPr/>
            <p:nvPr/>
          </p:nvSpPr>
          <p:spPr>
            <a:xfrm>
              <a:off x="3511" y="1886"/>
              <a:ext cx="80" cy="2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anchor="t">
              <a:spAutoFit/>
            </a:bodyPr>
            <a:p>
              <a:pPr algn="ctr"/>
              <a:r>
                <a:rPr lang="en-US" altLang="zh-CN" sz="2000" b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27" name="矩形 190570"/>
            <p:cNvSpPr/>
            <p:nvPr/>
          </p:nvSpPr>
          <p:spPr>
            <a:xfrm>
              <a:off x="3840" y="1708"/>
              <a:ext cx="696" cy="693"/>
            </a:xfrm>
            <a:prstGeom prst="rect">
              <a:avLst/>
            </a:prstGeom>
            <a:noFill/>
            <a:ln w="3175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 sz="2000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8" name="矩形 190571"/>
            <p:cNvSpPr/>
            <p:nvPr/>
          </p:nvSpPr>
          <p:spPr>
            <a:xfrm>
              <a:off x="3419" y="1410"/>
              <a:ext cx="263" cy="2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anchor="t">
              <a:spAutoFit/>
            </a:bodyPr>
            <a:p>
              <a:pPr algn="ctr"/>
              <a:r>
                <a:rPr lang="en-US" altLang="zh-CN" sz="2000" b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11</a:t>
              </a:r>
              <a:endPara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29" name="矩形 190572"/>
            <p:cNvSpPr/>
            <p:nvPr/>
          </p:nvSpPr>
          <p:spPr>
            <a:xfrm>
              <a:off x="4122" y="1410"/>
              <a:ext cx="249" cy="2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anchor="t">
              <a:spAutoFit/>
            </a:bodyPr>
            <a:p>
              <a:pPr algn="ctr"/>
              <a:r>
                <a:rPr lang="en-US" altLang="zh-CN" sz="2000" b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endPara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30" name="矩形 190573"/>
            <p:cNvSpPr/>
            <p:nvPr/>
          </p:nvSpPr>
          <p:spPr>
            <a:xfrm>
              <a:off x="1773" y="2401"/>
              <a:ext cx="696" cy="674"/>
            </a:xfrm>
            <a:prstGeom prst="rect">
              <a:avLst/>
            </a:prstGeom>
            <a:noFill/>
            <a:ln w="3175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 sz="2000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1" name="矩形 190574"/>
            <p:cNvSpPr/>
            <p:nvPr/>
          </p:nvSpPr>
          <p:spPr>
            <a:xfrm>
              <a:off x="2469" y="2401"/>
              <a:ext cx="675" cy="674"/>
            </a:xfrm>
            <a:prstGeom prst="rect">
              <a:avLst/>
            </a:prstGeom>
            <a:noFill/>
            <a:ln w="3175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 sz="2000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2" name="矩形 190575"/>
            <p:cNvSpPr/>
            <p:nvPr/>
          </p:nvSpPr>
          <p:spPr>
            <a:xfrm>
              <a:off x="3144" y="2401"/>
              <a:ext cx="696" cy="674"/>
            </a:xfrm>
            <a:prstGeom prst="rect">
              <a:avLst/>
            </a:prstGeom>
            <a:noFill/>
            <a:ln w="3175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 sz="2000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3" name="矩形 190576"/>
            <p:cNvSpPr/>
            <p:nvPr/>
          </p:nvSpPr>
          <p:spPr>
            <a:xfrm>
              <a:off x="3511" y="2579"/>
              <a:ext cx="80" cy="2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anchor="t">
              <a:spAutoFit/>
            </a:bodyPr>
            <a:p>
              <a:pPr algn="ctr"/>
              <a:r>
                <a:rPr lang="en-US" altLang="zh-CN" sz="2000" b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34" name="矩形 190577"/>
            <p:cNvSpPr/>
            <p:nvPr/>
          </p:nvSpPr>
          <p:spPr>
            <a:xfrm>
              <a:off x="3840" y="2401"/>
              <a:ext cx="696" cy="674"/>
            </a:xfrm>
            <a:prstGeom prst="rect">
              <a:avLst/>
            </a:prstGeom>
            <a:noFill/>
            <a:ln w="3175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 sz="2000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5" name="矩形 190578"/>
            <p:cNvSpPr/>
            <p:nvPr/>
          </p:nvSpPr>
          <p:spPr>
            <a:xfrm>
              <a:off x="4207" y="2579"/>
              <a:ext cx="80" cy="2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anchor="t">
              <a:spAutoFit/>
            </a:bodyPr>
            <a:p>
              <a:pPr algn="ctr"/>
              <a:r>
                <a:rPr lang="en-US" altLang="zh-CN" sz="2000" b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3" name="圆角矩形 2"/>
          <p:cNvSpPr/>
          <p:nvPr/>
        </p:nvSpPr>
        <p:spPr>
          <a:xfrm>
            <a:off x="3986530" y="4771390"/>
            <a:ext cx="1332230" cy="612140"/>
          </a:xfrm>
          <a:prstGeom prst="round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4859020" y="5601335"/>
            <a:ext cx="1332230" cy="612140"/>
          </a:xfrm>
          <a:prstGeom prst="roundRect">
            <a:avLst/>
          </a:prstGeom>
          <a:noFill/>
          <a:ln w="38100" cmpd="sng">
            <a:solidFill>
              <a:schemeClr val="tx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65" grpId="0"/>
      <p:bldP spid="30866" grpId="0"/>
      <p:bldP spid="2" grpId="0"/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934" name="矩形 163933"/>
          <p:cNvSpPr/>
          <p:nvPr/>
        </p:nvSpPr>
        <p:spPr>
          <a:xfrm>
            <a:off x="286385" y="1062038"/>
            <a:ext cx="8571230" cy="56076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306705" algn="l" defTabSz="914400">
              <a:lnSpc>
                <a:spcPct val="130000"/>
              </a:lnSpc>
              <a:tabLst>
                <a:tab pos="714375" algn="l"/>
              </a:tabLst>
            </a:pPr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1.接入滤波电容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06705" algn="l" defTabSz="914400">
              <a:lnSpc>
                <a:spcPct val="130000"/>
              </a:lnSpc>
              <a:tabLst>
                <a:tab pos="714375" algn="l"/>
              </a:tabLst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由于竟争冒险产生的尖脉冲都很窄，所以只要在输出端并接一个容量为几十皮法的电容，就可吸收掉尖脉冲，但输出电压波形的上升沿和下降沿变坏。</a:t>
            </a:r>
            <a:endParaRPr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06705" algn="l" defTabSz="914400">
              <a:lnSpc>
                <a:spcPct val="130000"/>
              </a:lnSpc>
              <a:tabLst>
                <a:tab pos="714375" algn="l"/>
              </a:tabLst>
            </a:pPr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2.加入选通脉冲</a:t>
            </a:r>
            <a:endParaRPr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06705" algn="l" defTabSz="914400">
              <a:lnSpc>
                <a:spcPct val="130000"/>
              </a:lnSpc>
              <a:tabLst>
                <a:tab pos="714375" algn="l"/>
              </a:tabLst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对输出可能产生尖脉冲的门电路的输入端，增加一个选通脉冲信号输入端，选通脉冲在门电路进入稳态时加入，而在转换过程中，选通脉冲不引入，因此输出不会出现尖脉冲。</a:t>
            </a:r>
            <a:endParaRPr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06705" algn="l" defTabSz="914400">
              <a:lnSpc>
                <a:spcPct val="130000"/>
              </a:lnSpc>
              <a:tabLst>
                <a:tab pos="714375" algn="l"/>
              </a:tabLst>
            </a:pPr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3.加入封锁脉冲</a:t>
            </a:r>
            <a:endParaRPr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06705" algn="l" defTabSz="914400">
              <a:lnSpc>
                <a:spcPct val="130000"/>
              </a:lnSpc>
              <a:tabLst>
                <a:tab pos="714375" algn="l"/>
              </a:tabLst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在输入信号产生竟争冒险的时间内，引入封锁脉冲，将门封锁。封锁脉冲应在输入信号转换前到来，转换结束后消失。</a:t>
            </a:r>
            <a:endParaRPr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957" name="标题 163956"/>
          <p:cNvSpPr>
            <a:spLocks noGrp="1"/>
          </p:cNvSpPr>
          <p:nvPr>
            <p:ph type="title"/>
          </p:nvPr>
        </p:nvSpPr>
        <p:spPr>
          <a:xfrm>
            <a:off x="496570" y="87630"/>
            <a:ext cx="7793355" cy="889000"/>
          </a:xfrm>
        </p:spPr>
        <p:txBody>
          <a:bodyPr anchor="b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2.7.3消除竟争冒险的方法</a:t>
            </a:r>
            <a:endParaRPr kumimoji="0" lang="en-US" altLang="zh-CN" sz="3200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39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639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639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639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639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639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934" name="矩形 163933"/>
          <p:cNvSpPr/>
          <p:nvPr/>
        </p:nvSpPr>
        <p:spPr>
          <a:xfrm>
            <a:off x="349250" y="531971"/>
            <a:ext cx="2633345" cy="5708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indent="306705" defTabSz="914400">
              <a:lnSpc>
                <a:spcPct val="130000"/>
              </a:lnSpc>
              <a:tabLst>
                <a:tab pos="714375" algn="l"/>
              </a:tabLst>
            </a:pPr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4.修改逻辑设计</a:t>
            </a:r>
            <a:endParaRPr lang="en-US" altLang="zh-CN" sz="2800" b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190581"/>
          <p:cNvGrpSpPr/>
          <p:nvPr/>
        </p:nvGrpSpPr>
        <p:grpSpPr>
          <a:xfrm>
            <a:off x="404495" y="1102995"/>
            <a:ext cx="4582160" cy="2715260"/>
            <a:chOff x="998" y="935"/>
            <a:chExt cx="3617" cy="2239"/>
          </a:xfrm>
        </p:grpSpPr>
        <p:sp>
          <p:nvSpPr>
            <p:cNvPr id="4" name="矩形 190556"/>
            <p:cNvSpPr>
              <a:spLocks noChangeAspect="1" noTextEdit="1"/>
            </p:cNvSpPr>
            <p:nvPr/>
          </p:nvSpPr>
          <p:spPr>
            <a:xfrm>
              <a:off x="998" y="935"/>
              <a:ext cx="3617" cy="22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ctr"/>
              <a:endParaRPr lang="zh-CN" altLang="en-US" sz="2000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" name="直接连接符 190558"/>
            <p:cNvSpPr/>
            <p:nvPr/>
          </p:nvSpPr>
          <p:spPr>
            <a:xfrm flipH="1" flipV="1">
              <a:off x="1316" y="1252"/>
              <a:ext cx="457" cy="456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" name="矩形 190559"/>
            <p:cNvSpPr/>
            <p:nvPr/>
          </p:nvSpPr>
          <p:spPr>
            <a:xfrm>
              <a:off x="1544" y="1252"/>
              <a:ext cx="408" cy="2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anchor="t">
              <a:spAutoFit/>
            </a:bodyPr>
            <a:p>
              <a:pPr algn="ctr"/>
              <a:r>
                <a:rPr lang="en-US" altLang="zh-CN" sz="2000" b="1" i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BC</a:t>
              </a:r>
              <a:endParaRPr lang="en-US" altLang="zh-CN" sz="2000" b="1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" name="矩形 190560"/>
            <p:cNvSpPr/>
            <p:nvPr/>
          </p:nvSpPr>
          <p:spPr>
            <a:xfrm>
              <a:off x="1431" y="1549"/>
              <a:ext cx="107" cy="2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anchor="t">
              <a:spAutoFit/>
            </a:bodyPr>
            <a:p>
              <a:pPr algn="ctr"/>
              <a:r>
                <a:rPr lang="en-US" altLang="zh-CN" sz="2000" b="1" i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000" b="1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" name="矩形 190561"/>
            <p:cNvSpPr/>
            <p:nvPr/>
          </p:nvSpPr>
          <p:spPr>
            <a:xfrm>
              <a:off x="1773" y="1708"/>
              <a:ext cx="696" cy="693"/>
            </a:xfrm>
            <a:prstGeom prst="rect">
              <a:avLst/>
            </a:prstGeom>
            <a:noFill/>
            <a:ln w="3175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 sz="2000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矩形 190562"/>
            <p:cNvSpPr/>
            <p:nvPr/>
          </p:nvSpPr>
          <p:spPr>
            <a:xfrm>
              <a:off x="2469" y="1708"/>
              <a:ext cx="675" cy="693"/>
            </a:xfrm>
            <a:prstGeom prst="rect">
              <a:avLst/>
            </a:prstGeom>
            <a:noFill/>
            <a:ln w="3175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 sz="2000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" name="矩形 190563"/>
            <p:cNvSpPr/>
            <p:nvPr/>
          </p:nvSpPr>
          <p:spPr>
            <a:xfrm>
              <a:off x="2816" y="1886"/>
              <a:ext cx="80" cy="2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anchor="t">
              <a:spAutoFit/>
            </a:bodyPr>
            <a:p>
              <a:pPr algn="ctr"/>
              <a:r>
                <a:rPr lang="en-US" altLang="zh-CN" sz="2000" b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" name="矩形 190564"/>
            <p:cNvSpPr/>
            <p:nvPr/>
          </p:nvSpPr>
          <p:spPr>
            <a:xfrm>
              <a:off x="1977" y="1410"/>
              <a:ext cx="287" cy="2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anchor="t">
              <a:spAutoFit/>
            </a:bodyPr>
            <a:p>
              <a:pPr algn="ctr"/>
              <a:r>
                <a:rPr lang="en-US" altLang="zh-CN" sz="2000" b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00</a:t>
              </a:r>
              <a:endPara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" name="矩形 190565"/>
            <p:cNvSpPr/>
            <p:nvPr/>
          </p:nvSpPr>
          <p:spPr>
            <a:xfrm>
              <a:off x="2672" y="1410"/>
              <a:ext cx="368" cy="2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anchor="t">
              <a:spAutoFit/>
            </a:bodyPr>
            <a:p>
              <a:pPr algn="ctr"/>
              <a:r>
                <a:rPr lang="en-US" altLang="zh-CN" sz="2000" b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01</a:t>
              </a:r>
              <a:endPara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" name="矩形 190566"/>
            <p:cNvSpPr/>
            <p:nvPr/>
          </p:nvSpPr>
          <p:spPr>
            <a:xfrm>
              <a:off x="1544" y="2005"/>
              <a:ext cx="80" cy="2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anchor="t">
              <a:spAutoFit/>
            </a:bodyPr>
            <a:p>
              <a:pPr algn="ctr"/>
              <a:r>
                <a:rPr lang="en-US" altLang="zh-CN" sz="2000" b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endPara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" name="矩形 190567"/>
            <p:cNvSpPr/>
            <p:nvPr/>
          </p:nvSpPr>
          <p:spPr>
            <a:xfrm>
              <a:off x="1544" y="2579"/>
              <a:ext cx="80" cy="2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anchor="t">
              <a:spAutoFit/>
            </a:bodyPr>
            <a:p>
              <a:pPr algn="ctr"/>
              <a:r>
                <a:rPr lang="en-US" altLang="zh-CN" sz="2000" b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" name="矩形 190568"/>
            <p:cNvSpPr/>
            <p:nvPr/>
          </p:nvSpPr>
          <p:spPr>
            <a:xfrm>
              <a:off x="3144" y="1708"/>
              <a:ext cx="696" cy="693"/>
            </a:xfrm>
            <a:prstGeom prst="rect">
              <a:avLst/>
            </a:prstGeom>
            <a:noFill/>
            <a:ln w="3175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 sz="2000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" name="矩形 190569"/>
            <p:cNvSpPr/>
            <p:nvPr/>
          </p:nvSpPr>
          <p:spPr>
            <a:xfrm>
              <a:off x="3511" y="1886"/>
              <a:ext cx="80" cy="2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anchor="t">
              <a:spAutoFit/>
            </a:bodyPr>
            <a:p>
              <a:pPr algn="ctr"/>
              <a:r>
                <a:rPr lang="en-US" altLang="zh-CN" sz="2000" b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7" name="矩形 190570"/>
            <p:cNvSpPr/>
            <p:nvPr/>
          </p:nvSpPr>
          <p:spPr>
            <a:xfrm>
              <a:off x="3840" y="1708"/>
              <a:ext cx="696" cy="693"/>
            </a:xfrm>
            <a:prstGeom prst="rect">
              <a:avLst/>
            </a:prstGeom>
            <a:noFill/>
            <a:ln w="3175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 sz="2000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矩形 190571"/>
            <p:cNvSpPr/>
            <p:nvPr/>
          </p:nvSpPr>
          <p:spPr>
            <a:xfrm>
              <a:off x="3419" y="1410"/>
              <a:ext cx="263" cy="2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anchor="t">
              <a:spAutoFit/>
            </a:bodyPr>
            <a:p>
              <a:pPr algn="ctr"/>
              <a:r>
                <a:rPr lang="en-US" altLang="zh-CN" sz="2000" b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11</a:t>
              </a:r>
              <a:endPara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9" name="矩形 190572"/>
            <p:cNvSpPr/>
            <p:nvPr/>
          </p:nvSpPr>
          <p:spPr>
            <a:xfrm>
              <a:off x="4122" y="1410"/>
              <a:ext cx="249" cy="2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anchor="t">
              <a:spAutoFit/>
            </a:bodyPr>
            <a:p>
              <a:pPr algn="ctr"/>
              <a:r>
                <a:rPr lang="en-US" altLang="zh-CN" sz="2000" b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endPara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" name="矩形 190573"/>
            <p:cNvSpPr/>
            <p:nvPr/>
          </p:nvSpPr>
          <p:spPr>
            <a:xfrm>
              <a:off x="1773" y="2401"/>
              <a:ext cx="696" cy="674"/>
            </a:xfrm>
            <a:prstGeom prst="rect">
              <a:avLst/>
            </a:prstGeom>
            <a:noFill/>
            <a:ln w="3175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 sz="2000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" name="矩形 190574"/>
            <p:cNvSpPr/>
            <p:nvPr/>
          </p:nvSpPr>
          <p:spPr>
            <a:xfrm>
              <a:off x="2469" y="2401"/>
              <a:ext cx="675" cy="674"/>
            </a:xfrm>
            <a:prstGeom prst="rect">
              <a:avLst/>
            </a:prstGeom>
            <a:noFill/>
            <a:ln w="3175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 sz="2000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" name="矩形 190575"/>
            <p:cNvSpPr/>
            <p:nvPr/>
          </p:nvSpPr>
          <p:spPr>
            <a:xfrm>
              <a:off x="3144" y="2401"/>
              <a:ext cx="696" cy="674"/>
            </a:xfrm>
            <a:prstGeom prst="rect">
              <a:avLst/>
            </a:prstGeom>
            <a:noFill/>
            <a:ln w="3175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 sz="2000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" name="矩形 190576"/>
            <p:cNvSpPr/>
            <p:nvPr/>
          </p:nvSpPr>
          <p:spPr>
            <a:xfrm>
              <a:off x="3511" y="2579"/>
              <a:ext cx="80" cy="2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anchor="t">
              <a:spAutoFit/>
            </a:bodyPr>
            <a:p>
              <a:pPr algn="ctr"/>
              <a:r>
                <a:rPr lang="en-US" altLang="zh-CN" sz="2000" b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4" name="矩形 190577"/>
            <p:cNvSpPr/>
            <p:nvPr/>
          </p:nvSpPr>
          <p:spPr>
            <a:xfrm>
              <a:off x="3840" y="2401"/>
              <a:ext cx="696" cy="674"/>
            </a:xfrm>
            <a:prstGeom prst="rect">
              <a:avLst/>
            </a:prstGeom>
            <a:noFill/>
            <a:ln w="3175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 sz="2000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" name="矩形 190578"/>
            <p:cNvSpPr/>
            <p:nvPr/>
          </p:nvSpPr>
          <p:spPr>
            <a:xfrm>
              <a:off x="4207" y="2579"/>
              <a:ext cx="80" cy="2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anchor="t">
              <a:spAutoFit/>
            </a:bodyPr>
            <a:p>
              <a:pPr algn="ctr"/>
              <a:r>
                <a:rPr lang="en-US" altLang="zh-CN" sz="2000" b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6" name="圆角矩形 25"/>
          <p:cNvSpPr/>
          <p:nvPr/>
        </p:nvSpPr>
        <p:spPr>
          <a:xfrm>
            <a:off x="2472690" y="2153920"/>
            <a:ext cx="1332230" cy="612140"/>
          </a:xfrm>
          <a:prstGeom prst="round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3345180" y="2983865"/>
            <a:ext cx="1332230" cy="612140"/>
          </a:xfrm>
          <a:prstGeom prst="roundRect">
            <a:avLst/>
          </a:prstGeom>
          <a:noFill/>
          <a:ln w="38100" cmpd="sng">
            <a:solidFill>
              <a:schemeClr val="tx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2" name="对象 1150"/>
          <p:cNvGraphicFramePr>
            <a:graphicFrameLocks noChangeAspect="1"/>
          </p:cNvGraphicFramePr>
          <p:nvPr/>
        </p:nvGraphicFramePr>
        <p:xfrm>
          <a:off x="5575935" y="1678940"/>
          <a:ext cx="1892300" cy="480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749300" imgH="190500" progId="Equation.3">
                  <p:embed/>
                </p:oleObj>
              </mc:Choice>
              <mc:Fallback>
                <p:oleObj name="" r:id="rId1" imgW="749300" imgH="1905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575935" y="1678940"/>
                        <a:ext cx="1892300" cy="4800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矩形 27"/>
          <p:cNvSpPr/>
          <p:nvPr/>
        </p:nvSpPr>
        <p:spPr>
          <a:xfrm>
            <a:off x="217170" y="4051776"/>
            <a:ext cx="6496685" cy="5708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indent="306705" algn="l" defTabSz="914400">
              <a:lnSpc>
                <a:spcPct val="130000"/>
              </a:lnSpc>
              <a:tabLst>
                <a:tab pos="714375" algn="l"/>
              </a:tabLst>
            </a:pPr>
            <a:r>
              <a:rPr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sz="24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sz="24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=1时，在</a:t>
            </a:r>
            <a:r>
              <a:rPr sz="24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改变状态时存在竟争冒险</a:t>
            </a:r>
            <a:r>
              <a:rPr 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9" name="对象 1151"/>
          <p:cNvGraphicFramePr>
            <a:graphicFrameLocks noChangeAspect="1"/>
          </p:cNvGraphicFramePr>
          <p:nvPr/>
        </p:nvGraphicFramePr>
        <p:xfrm>
          <a:off x="3345180" y="4872355"/>
          <a:ext cx="230695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" name="" r:id="rId3" imgW="1016000" imgH="190500" progId="Equation.3">
                  <p:embed/>
                </p:oleObj>
              </mc:Choice>
              <mc:Fallback>
                <p:oleObj name="" r:id="rId3" imgW="1016000" imgH="190500" progId="Equation.3">
                  <p:embed/>
                  <p:pic>
                    <p:nvPicPr>
                      <p:cNvPr id="0" name="图片 2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45180" y="4872355"/>
                        <a:ext cx="2306955" cy="43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矩形 30"/>
          <p:cNvSpPr/>
          <p:nvPr/>
        </p:nvSpPr>
        <p:spPr>
          <a:xfrm>
            <a:off x="218440" y="5371148"/>
            <a:ext cx="8971915" cy="105029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306705" algn="l" defTabSz="914400">
              <a:lnSpc>
                <a:spcPct val="130000"/>
              </a:lnSpc>
              <a:tabLst>
                <a:tab pos="714375" algn="l"/>
              </a:tabLst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函数增加</a:t>
            </a:r>
            <a:r>
              <a:rPr sz="2400" b="1" i="1" dirty="0">
                <a:latin typeface="宋体" panose="02010600030101010101" pitchFamily="2" charset="-122"/>
                <a:ea typeface="宋体" panose="02010600030101010101" pitchFamily="2" charset="-122"/>
              </a:rPr>
              <a:t>BC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项，当</a:t>
            </a:r>
            <a:r>
              <a:rPr sz="2400" b="1" i="1" dirty="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sz="2400" b="1" i="1" dirty="0"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=1时，无论</a:t>
            </a:r>
            <a:r>
              <a:rPr sz="2400" b="1" i="1" dirty="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如何变化，输出总保持</a:t>
            </a:r>
            <a:r>
              <a:rPr sz="2400" b="1" i="1" dirty="0"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=1，</a:t>
            </a:r>
            <a:endParaRPr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06705" algn="l" defTabSz="914400">
              <a:lnSpc>
                <a:spcPct val="130000"/>
              </a:lnSpc>
              <a:tabLst>
                <a:tab pos="714375" algn="l"/>
              </a:tabLst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从而消除了竟争冒险。</a:t>
            </a:r>
            <a:endParaRPr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00025" y="4622641"/>
            <a:ext cx="2632075" cy="5708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indent="306705" algn="l" defTabSz="914400">
              <a:lnSpc>
                <a:spcPct val="130000"/>
              </a:lnSpc>
              <a:tabLst>
                <a:tab pos="714375" algn="l"/>
              </a:tabLst>
            </a:pPr>
            <a:r>
              <a:rPr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将函数式变形为</a:t>
            </a:r>
            <a:endParaRPr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9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9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3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34" grpId="0"/>
      <p:bldP spid="28" grpId="0"/>
      <p:bldP spid="31" grpId="0"/>
      <p:bldP spid="26" grpId="0" animBg="1"/>
      <p:bldP spid="27" grpId="0" animBg="1"/>
      <p:bldP spid="32" grpId="0"/>
    </p:bldLst>
  </p:timing>
</p:sld>
</file>

<file path=ppt/theme/theme1.xml><?xml version="1.0" encoding="utf-8"?>
<a:theme xmlns:a="http://schemas.openxmlformats.org/drawingml/2006/main" name="Blends">
  <a:themeElements>
    <a:clrScheme name="">
      <a:dk1>
        <a:srgbClr val="000000"/>
      </a:dk1>
      <a:lt1>
        <a:srgbClr val="CCECFF"/>
      </a:lt1>
      <a:dk2>
        <a:srgbClr val="0000FF"/>
      </a:dk2>
      <a:lt2>
        <a:srgbClr val="1C1C1C"/>
      </a:lt2>
      <a:accent1>
        <a:srgbClr val="00E4A8"/>
      </a:accent1>
      <a:accent2>
        <a:srgbClr val="FFCF01"/>
      </a:accent2>
      <a:accent3>
        <a:srgbClr val="E2F4FF"/>
      </a:accent3>
      <a:accent4>
        <a:srgbClr val="000000"/>
      </a:accent4>
      <a:accent5>
        <a:srgbClr val="AAEFD0"/>
      </a:accent5>
      <a:accent6>
        <a:srgbClr val="E5B900"/>
      </a:accent6>
      <a:hlink>
        <a:srgbClr val="FF0000"/>
      </a:hlink>
      <a:folHlink>
        <a:srgbClr val="3333CC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DDDDDD"/>
        </a:dk2>
        <a:lt2>
          <a:srgbClr val="969696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CDCDC"/>
        </a:accent4>
        <a:accent5>
          <a:srgbClr val="AAEFD0"/>
        </a:accent5>
        <a:accent6>
          <a:srgbClr val="2D2DB7"/>
        </a:accent6>
        <a:hlink>
          <a:srgbClr val="FF5050"/>
        </a:hlink>
        <a:folHlink>
          <a:srgbClr val="FFCF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727272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CC"/>
        </a:dk2>
        <a:lt2>
          <a:srgbClr val="000094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CDCDC"/>
        </a:accent4>
        <a:accent5>
          <a:srgbClr val="ADC8FF"/>
        </a:accent5>
        <a:accent6>
          <a:srgbClr val="8900E5"/>
        </a:accent6>
        <a:hlink>
          <a:srgbClr val="FF33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CCA"/>
        </a:accent5>
        <a:accent6>
          <a:srgbClr val="4345A2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AAB82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5"/>
        </a:accent5>
        <a:accent6>
          <a:srgbClr val="ACACAC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ECFF"/>
        </a:lt1>
        <a:dk2>
          <a:srgbClr val="0000FF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E2F4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Designs\Blends.pot</Template>
  <TotalTime>0</TotalTime>
  <Words>1044</Words>
  <Application>WPS 演示</Application>
  <PresentationFormat>在屏幕上显示</PresentationFormat>
  <Paragraphs>122</Paragraphs>
  <Slides>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10</vt:i4>
      </vt:variant>
      <vt:variant>
        <vt:lpstr>幻灯片标题</vt:lpstr>
      </vt:variant>
      <vt:variant>
        <vt:i4>8</vt:i4>
      </vt:variant>
    </vt:vector>
  </HeadingPairs>
  <TitlesOfParts>
    <vt:vector size="27" baseType="lpstr">
      <vt:lpstr>Arial</vt:lpstr>
      <vt:lpstr>宋体</vt:lpstr>
      <vt:lpstr>Wingdings</vt:lpstr>
      <vt:lpstr>Tahoma</vt:lpstr>
      <vt:lpstr>Times New Roman</vt:lpstr>
      <vt:lpstr>华文新魏</vt:lpstr>
      <vt:lpstr>微软雅黑</vt:lpstr>
      <vt:lpstr>Arial Unicode MS</vt:lpstr>
      <vt:lpstr>Blends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2.7  组合逻辑电路中的竞争与冒险</vt:lpstr>
      <vt:lpstr>2.7.1产生竞争和冒险的原因</vt:lpstr>
      <vt:lpstr>PowerPoint 演示文稿</vt:lpstr>
      <vt:lpstr>2.7.2冒险现象的识别</vt:lpstr>
      <vt:lpstr>PowerPoint 演示文稿</vt:lpstr>
      <vt:lpstr>PowerPoint 演示文稿</vt:lpstr>
      <vt:lpstr>2.7.3消除竟争冒险的方法</vt:lpstr>
      <vt:lpstr>PowerPoint 演示文稿</vt:lpstr>
    </vt:vector>
  </TitlesOfParts>
  <Company>WFD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3.2   组合逻辑中规模集成电路 </dc:title>
  <dc:creator>WFD</dc:creator>
  <cp:lastModifiedBy>lenovo</cp:lastModifiedBy>
  <cp:revision>163</cp:revision>
  <dcterms:created xsi:type="dcterms:W3CDTF">2005-07-11T04:33:00Z</dcterms:created>
  <dcterms:modified xsi:type="dcterms:W3CDTF">2022-11-10T04:50:02Z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2052-11.1.0.9914</vt:lpwstr>
  </property>
</Properties>
</file>