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82" r:id="rId5"/>
    <p:sldId id="258" r:id="rId6"/>
    <p:sldId id="267" r:id="rId7"/>
    <p:sldId id="268" r:id="rId8"/>
    <p:sldId id="259" r:id="rId9"/>
    <p:sldId id="262" r:id="rId10"/>
    <p:sldId id="264" r:id="rId11"/>
    <p:sldId id="269" r:id="rId12"/>
    <p:sldId id="270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FFFF"/>
    <a:srgbClr val="31B372"/>
    <a:srgbClr val="FF00FF"/>
    <a:srgbClr val="FF0066"/>
    <a:srgbClr val="99CCFF"/>
    <a:srgbClr val="FFFF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615"/>
    <p:restoredTop sz="86440"/>
  </p:normalViewPr>
  <p:slideViewPr>
    <p:cSldViewPr showGuides="1">
      <p:cViewPr>
        <p:scale>
          <a:sx n="33" d="100"/>
          <a:sy n="33" d="100"/>
        </p:scale>
        <p:origin x="-54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0" Type="http://schemas.openxmlformats.org/officeDocument/2006/relationships/vmlDrawing" Target="../drawings/vmlDrawing1.vml"/><Relationship Id="rId2" Type="http://schemas.openxmlformats.org/officeDocument/2006/relationships/image" Target="../media/image5.wmf"/><Relationship Id="rId19" Type="http://schemas.openxmlformats.org/officeDocument/2006/relationships/slideLayout" Target="../slideLayouts/slideLayout2.xml"/><Relationship Id="rId18" Type="http://schemas.openxmlformats.org/officeDocument/2006/relationships/oleObject" Target="../embeddings/oleObject13.bin"/><Relationship Id="rId17" Type="http://schemas.openxmlformats.org/officeDocument/2006/relationships/image" Target="../media/image9.wmf"/><Relationship Id="rId16" Type="http://schemas.openxmlformats.org/officeDocument/2006/relationships/oleObject" Target="../embeddings/oleObject12.bin"/><Relationship Id="rId15" Type="http://schemas.openxmlformats.org/officeDocument/2006/relationships/oleObject" Target="../embeddings/oleObject11.bin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/>
        </p:nvSpPr>
        <p:spPr>
          <a:xfrm>
            <a:off x="809625" y="357505"/>
            <a:ext cx="7793355" cy="82740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4.3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寄存器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占位符 5122"/>
          <p:cNvSpPr>
            <a:spLocks noGrp="1"/>
          </p:cNvSpPr>
          <p:nvPr/>
        </p:nvSpPr>
        <p:spPr>
          <a:xfrm>
            <a:off x="457200" y="1184910"/>
            <a:ext cx="8498205" cy="26409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sz="2400" b="1">
                <a:latin typeface="Times New Roman" panose="02020603050405020304" pitchFamily="18" charset="0"/>
              </a:rPr>
              <a:t>寄存器是用来存储二进制数据（代码）的时序逻辑部件。</a:t>
            </a:r>
            <a:endParaRPr sz="2400" b="1">
              <a:latin typeface="Times New Roman" panose="02020603050405020304" pitchFamily="18" charset="0"/>
            </a:endParaRPr>
          </a:p>
          <a:p>
            <a:pPr marL="0" indent="0" algn="just">
              <a:lnSpc>
                <a:spcPct val="130000"/>
              </a:lnSpc>
              <a:buNone/>
            </a:pPr>
            <a:r>
              <a:rPr sz="2400" b="1">
                <a:latin typeface="Times New Roman" panose="02020603050405020304" pitchFamily="18" charset="0"/>
              </a:rPr>
              <a:t>用</a:t>
            </a:r>
            <a:r>
              <a:rPr sz="2400" b="1" i="1">
                <a:latin typeface="Times New Roman" panose="02020603050405020304" pitchFamily="18" charset="0"/>
              </a:rPr>
              <a:t>n</a:t>
            </a:r>
            <a:r>
              <a:rPr sz="2400" b="1">
                <a:latin typeface="Times New Roman" panose="02020603050405020304" pitchFamily="18" charset="0"/>
              </a:rPr>
              <a:t>个触发器能存储</a:t>
            </a:r>
            <a:r>
              <a:rPr sz="2400" b="1" i="1">
                <a:latin typeface="Times New Roman" panose="02020603050405020304" pitchFamily="18" charset="0"/>
              </a:rPr>
              <a:t>n</a:t>
            </a:r>
            <a:r>
              <a:rPr sz="2400" b="1">
                <a:latin typeface="Times New Roman" panose="02020603050405020304" pitchFamily="18" charset="0"/>
              </a:rPr>
              <a:t>位二进制数，即构成了</a:t>
            </a:r>
            <a:r>
              <a:rPr sz="2400" b="1" i="1">
                <a:latin typeface="Times New Roman" panose="02020603050405020304" pitchFamily="18" charset="0"/>
              </a:rPr>
              <a:t>n</a:t>
            </a:r>
            <a:r>
              <a:rPr sz="2400" b="1">
                <a:latin typeface="Times New Roman" panose="02020603050405020304" pitchFamily="18" charset="0"/>
              </a:rPr>
              <a:t>位数据寄存器，数据寄存器能存放一组二进制数据。移位寄存器除了具有数据寄存器的功能外，还具有移位功能，即在</a:t>
            </a:r>
            <a:r>
              <a:rPr sz="2400" b="1" i="1">
                <a:latin typeface="Times New Roman" panose="02020603050405020304" pitchFamily="18" charset="0"/>
              </a:rPr>
              <a:t>CP</a:t>
            </a:r>
            <a:r>
              <a:rPr sz="2400" b="1">
                <a:latin typeface="Times New Roman" panose="02020603050405020304" pitchFamily="18" charset="0"/>
              </a:rPr>
              <a:t>脉冲作用下，寄存器中的数据可逐位向左或向右移动。</a:t>
            </a:r>
            <a:endParaRPr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矩形 19460"/>
          <p:cNvSpPr/>
          <p:nvPr/>
        </p:nvSpPr>
        <p:spPr>
          <a:xfrm>
            <a:off x="132715" y="441325"/>
            <a:ext cx="8760460" cy="27444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）构成扭环形计数器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</a:rPr>
              <a:t>     为了增加有效计数状态，扩大计数器的模，将</a:t>
            </a:r>
            <a:r>
              <a:rPr lang="en-US" altLang="zh-CN" sz="2400" b="1" dirty="0">
                <a:latin typeface="Times New Roman" panose="02020603050405020304" pitchFamily="18" charset="0"/>
              </a:rPr>
              <a:t>74LS194</a:t>
            </a:r>
            <a:r>
              <a:rPr lang="zh-CN" altLang="en-US" sz="2400" b="1" dirty="0">
                <a:latin typeface="Times New Roman" panose="02020603050405020304" pitchFamily="18" charset="0"/>
              </a:rPr>
              <a:t>的末级输出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反相后，接到串行输入端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SR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，就构成了扭环形计数器。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" y="2419985"/>
            <a:ext cx="9054465" cy="2740025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559435" y="290195"/>
            <a:ext cx="7683500" cy="948055"/>
          </a:xfrm>
        </p:spPr>
        <p:txBody>
          <a:bodyPr anchor="b"/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5.4.1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数据寄存器</a:t>
            </a:r>
            <a:r>
              <a:rPr lang="zh-CN" altLang="en-US" sz="3200" b="1" dirty="0"/>
              <a:t> </a:t>
            </a:r>
            <a:endParaRPr lang="zh-CN" altLang="en-US" sz="3200" b="1"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216535" y="1237615"/>
            <a:ext cx="8378825" cy="2325370"/>
          </a:xfrm>
        </p:spPr>
        <p:txBody>
          <a:bodyPr/>
          <a:p>
            <a:pPr algn="just">
              <a:lnSpc>
                <a:spcPct val="130000"/>
              </a:lnSpc>
            </a:pPr>
            <a:r>
              <a:rPr lang="en-US" altLang="zh-CN" sz="2400" b="1" i="1"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</a:rPr>
              <a:t>触发器是最简单的数据寄存器。在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</a:rPr>
              <a:t>脉冲作用下，它能够寄存一位二进制代码。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当</a:t>
            </a:r>
            <a:r>
              <a:rPr lang="en-US" altLang="zh-CN" sz="2400" b="1" i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=0</a:t>
            </a: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时，在</a:t>
            </a:r>
            <a:r>
              <a:rPr lang="en-US" altLang="zh-CN" sz="2400" b="1" i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脉冲作用下，将</a:t>
            </a:r>
            <a:r>
              <a:rPr lang="en-US" altLang="zh-CN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寄存在</a:t>
            </a:r>
            <a:r>
              <a:rPr lang="en-US" altLang="zh-CN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触发器中；</a:t>
            </a:r>
            <a:endParaRPr lang="zh-CN" altLang="en-US" sz="24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当</a:t>
            </a:r>
            <a:r>
              <a:rPr lang="en-US" altLang="zh-CN" sz="2400" b="1" i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=1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时，在</a:t>
            </a:r>
            <a:r>
              <a:rPr lang="en-US" altLang="zh-CN" sz="2400" b="1" i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脉冲作用下，将</a:t>
            </a:r>
            <a:r>
              <a:rPr lang="en-US" altLang="zh-CN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寄存在</a:t>
            </a:r>
            <a:r>
              <a:rPr lang="en-US" altLang="zh-CN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触发器中。</a:t>
            </a:r>
            <a:endParaRPr lang="zh-CN" altLang="en-US" sz="2400" b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文本占位符 5122"/>
          <p:cNvSpPr>
            <a:spLocks noGrp="1"/>
          </p:cNvSpPr>
          <p:nvPr/>
        </p:nvSpPr>
        <p:spPr>
          <a:xfrm>
            <a:off x="212090" y="3457575"/>
            <a:ext cx="8378825" cy="9836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sz="2400" b="1">
                <a:latin typeface="Times New Roman" panose="02020603050405020304" pitchFamily="18" charset="0"/>
              </a:rPr>
              <a:t>D触发器构成的4位数据寄存器</a:t>
            </a:r>
            <a:endParaRPr sz="2400" b="1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4045585"/>
            <a:ext cx="6615430" cy="2531110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3089910"/>
            <a:ext cx="8338820" cy="2981960"/>
          </a:xfrm>
          <a:prstGeom prst="rect">
            <a:avLst/>
          </a:prstGeom>
        </p:spPr>
      </p:pic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64820" y="297180"/>
            <a:ext cx="7793355" cy="902335"/>
          </a:xfrm>
        </p:spPr>
        <p:txBody>
          <a:bodyPr anchor="b"/>
          <a:p>
            <a:pPr algn="l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5.4.2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移位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寄存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器</a:t>
            </a:r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</a:rPr>
              <a:t> </a:t>
            </a:r>
            <a:endParaRPr lang="zh-CN" altLang="en-US" sz="3600" b="1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pSp>
        <p:nvGrpSpPr>
          <p:cNvPr id="6315" name="组合 6314"/>
          <p:cNvGrpSpPr/>
          <p:nvPr/>
        </p:nvGrpSpPr>
        <p:grpSpPr>
          <a:xfrm>
            <a:off x="1497987" y="1233401"/>
            <a:ext cx="5881981" cy="1373678"/>
            <a:chOff x="1769" y="1994"/>
            <a:chExt cx="3705" cy="1322"/>
          </a:xfrm>
        </p:grpSpPr>
        <p:sp>
          <p:nvSpPr>
            <p:cNvPr id="6152" name="文本框 6151"/>
            <p:cNvSpPr txBox="1"/>
            <p:nvPr/>
          </p:nvSpPr>
          <p:spPr>
            <a:xfrm>
              <a:off x="1769" y="2623"/>
              <a:ext cx="501" cy="44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分类</a:t>
              </a:r>
              <a:endParaRPr lang="zh-CN" altLang="en-US" sz="24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6153" name="左大括号 6152"/>
            <p:cNvSpPr/>
            <p:nvPr/>
          </p:nvSpPr>
          <p:spPr>
            <a:xfrm>
              <a:off x="2340" y="2437"/>
              <a:ext cx="96" cy="816"/>
            </a:xfrm>
            <a:prstGeom prst="leftBrace">
              <a:avLst>
                <a:gd name="adj1" fmla="val 70833"/>
                <a:gd name="adj2" fmla="val 50000"/>
              </a:avLst>
            </a:prstGeom>
            <a:noFill/>
            <a:ln w="317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6154" name="文本框 6153"/>
            <p:cNvSpPr txBox="1"/>
            <p:nvPr/>
          </p:nvSpPr>
          <p:spPr>
            <a:xfrm>
              <a:off x="2436" y="2305"/>
              <a:ext cx="1465" cy="44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单向移位寄存器</a:t>
              </a:r>
              <a:endParaRPr lang="zh-CN" altLang="en-US" sz="24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6155" name="矩形 6154"/>
            <p:cNvSpPr/>
            <p:nvPr/>
          </p:nvSpPr>
          <p:spPr>
            <a:xfrm>
              <a:off x="2436" y="2873"/>
              <a:ext cx="1465" cy="44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双向移位寄存器</a:t>
              </a:r>
              <a:endParaRPr lang="zh-CN" altLang="en-US" sz="24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6312" name="左大括号 6311"/>
            <p:cNvSpPr/>
            <p:nvPr/>
          </p:nvSpPr>
          <p:spPr>
            <a:xfrm>
              <a:off x="4004" y="2119"/>
              <a:ext cx="96" cy="816"/>
            </a:xfrm>
            <a:prstGeom prst="leftBrace">
              <a:avLst>
                <a:gd name="adj1" fmla="val 70833"/>
                <a:gd name="adj2" fmla="val 50000"/>
              </a:avLst>
            </a:prstGeom>
            <a:noFill/>
            <a:ln w="317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400"/>
            </a:p>
          </p:txBody>
        </p:sp>
        <p:sp>
          <p:nvSpPr>
            <p:cNvPr id="6313" name="文本框 6312"/>
            <p:cNvSpPr txBox="1"/>
            <p:nvPr/>
          </p:nvSpPr>
          <p:spPr>
            <a:xfrm>
              <a:off x="4202" y="1994"/>
              <a:ext cx="1272" cy="44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左移位寄存器</a:t>
              </a:r>
              <a:endParaRPr lang="zh-CN" altLang="en-US" sz="24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6314" name="文本框 6313"/>
            <p:cNvSpPr txBox="1"/>
            <p:nvPr/>
          </p:nvSpPr>
          <p:spPr>
            <a:xfrm>
              <a:off x="4202" y="2492"/>
              <a:ext cx="1272" cy="44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右移位寄存器</a:t>
              </a:r>
              <a:endParaRPr lang="zh-CN" altLang="en-US" sz="2400" b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sp>
        <p:nvSpPr>
          <p:cNvPr id="9224" name="矩形 9223"/>
          <p:cNvSpPr/>
          <p:nvPr/>
        </p:nvSpPr>
        <p:spPr>
          <a:xfrm>
            <a:off x="699453" y="2834005"/>
            <a:ext cx="3770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1.右移寄存器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298" name="文本框 9297"/>
          <p:cNvSpPr txBox="1"/>
          <p:nvPr/>
        </p:nvSpPr>
        <p:spPr>
          <a:xfrm>
            <a:off x="3292475" y="3749040"/>
            <a:ext cx="4965700" cy="67945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0                 0                 0                 0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7660" y="4226560"/>
            <a:ext cx="596265" cy="70866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69645" y="5241925"/>
            <a:ext cx="562610" cy="293370"/>
            <a:chOff x="1993" y="2678"/>
            <a:chExt cx="1859" cy="787"/>
          </a:xfrm>
        </p:grpSpPr>
        <p:sp>
          <p:nvSpPr>
            <p:cNvPr id="9251" name="直接连接符 9250"/>
            <p:cNvSpPr/>
            <p:nvPr/>
          </p:nvSpPr>
          <p:spPr>
            <a:xfrm>
              <a:off x="2620" y="2703"/>
              <a:ext cx="0" cy="75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6" name="直接连接符 9285"/>
            <p:cNvSpPr/>
            <p:nvPr/>
          </p:nvSpPr>
          <p:spPr>
            <a:xfrm flipV="1">
              <a:off x="2620" y="2695"/>
              <a:ext cx="616" cy="1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" name="直接连接符 4"/>
            <p:cNvSpPr/>
            <p:nvPr/>
          </p:nvSpPr>
          <p:spPr>
            <a:xfrm>
              <a:off x="3236" y="2678"/>
              <a:ext cx="0" cy="75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直接连接符 5"/>
            <p:cNvSpPr/>
            <p:nvPr/>
          </p:nvSpPr>
          <p:spPr>
            <a:xfrm flipV="1">
              <a:off x="1993" y="3455"/>
              <a:ext cx="616" cy="1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直接连接符 7"/>
            <p:cNvSpPr/>
            <p:nvPr/>
          </p:nvSpPr>
          <p:spPr>
            <a:xfrm flipV="1">
              <a:off x="3236" y="3420"/>
              <a:ext cx="616" cy="1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3292475" y="3240405"/>
            <a:ext cx="502285" cy="45466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   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92320" y="3240405"/>
            <a:ext cx="657860" cy="50863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 0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47740" y="3240405"/>
            <a:ext cx="657860" cy="50863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 0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03160" y="3240405"/>
            <a:ext cx="657860" cy="50863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/>
          <a:p>
            <a:pPr algn="just" eaLnBrk="0" hangingPunct="0"/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 0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5" name="直接箭头连接符 14"/>
          <p:cNvCxnSpPr>
            <a:endCxn id="11" idx="1"/>
          </p:cNvCxnSpPr>
          <p:nvPr/>
        </p:nvCxnSpPr>
        <p:spPr>
          <a:xfrm flipV="1">
            <a:off x="3562985" y="3495040"/>
            <a:ext cx="1029335" cy="45402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3" idx="0"/>
          </p:cNvCxnSpPr>
          <p:nvPr/>
        </p:nvCxnSpPr>
        <p:spPr>
          <a:xfrm flipV="1">
            <a:off x="1896110" y="3586480"/>
            <a:ext cx="1396365" cy="64008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5018405" y="3495040"/>
            <a:ext cx="1029335" cy="45402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6473825" y="3495040"/>
            <a:ext cx="1029335" cy="45402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8" grpId="0"/>
      <p:bldP spid="3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331913" y="657225"/>
            <a:ext cx="6307137" cy="649288"/>
          </a:xfrm>
        </p:spPr>
        <p:txBody>
          <a:bodyPr/>
          <a:p>
            <a:pPr algn="ctr"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右移寄存器移位输出表</a:t>
            </a:r>
            <a:r>
              <a:rPr lang="zh-CN" altLang="en-US" sz="2400" b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400" b="1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289175" y="1182370"/>
          <a:ext cx="4191000" cy="1711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3325"/>
                <a:gridCol w="1116965"/>
                <a:gridCol w="1870710"/>
              </a:tblGrid>
              <a:tr h="427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39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1764665" y="3869055"/>
            <a:ext cx="3161030" cy="876935"/>
          </a:xfrm>
          <a:prstGeom prst="wedgeRoundRectCallout">
            <a:avLst>
              <a:gd name="adj1" fmla="val 22659"/>
              <a:gd name="adj2" fmla="val -135300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4个数据在4个</a:t>
            </a:r>
            <a:r>
              <a: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脉冲作用下，全部存入寄存器中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矩形 17411"/>
          <p:cNvSpPr/>
          <p:nvPr/>
        </p:nvSpPr>
        <p:spPr>
          <a:xfrm>
            <a:off x="575310" y="623570"/>
            <a:ext cx="4400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2.左移寄存器</a:t>
            </a: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600" y="4474845"/>
            <a:ext cx="8045450" cy="158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数据从串行输入端</a:t>
            </a:r>
            <a:r>
              <a:rPr sz="2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输入，右边触发器的输出作为相邻左边触发器的数据输入端</a:t>
            </a:r>
            <a:r>
              <a:rPr 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</a:pP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移位方向为</a:t>
            </a:r>
            <a:r>
              <a:rPr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sz="2400" b="1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sz="2400" b="1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sz="2400" b="1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sz="2400" b="1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1114425"/>
            <a:ext cx="7574280" cy="29032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3434715"/>
            <a:ext cx="6210300" cy="2941320"/>
          </a:xfrm>
          <a:prstGeom prst="rect">
            <a:avLst/>
          </a:prstGeom>
        </p:spPr>
      </p:pic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675640" y="96520"/>
            <a:ext cx="7793038" cy="1143000"/>
          </a:xfrm>
        </p:spPr>
        <p:txBody>
          <a:bodyPr anchor="b"/>
          <a:p>
            <a:pPr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4.3.3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集成寄存器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305435" y="1087755"/>
            <a:ext cx="8532495" cy="873125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altLang="zh-CN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1.74LS194功能</a:t>
            </a:r>
            <a:r>
              <a:rPr lang="zh-CN" altLang="en-US" sz="2800" b="1" dirty="0">
                <a:latin typeface="宋体" panose="02010600030101010101" pitchFamily="2" charset="-122"/>
              </a:rPr>
              <a:t>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2" name="文本占位符 7170"/>
          <p:cNvSpPr>
            <a:spLocks noGrp="1"/>
          </p:cNvSpPr>
          <p:nvPr/>
        </p:nvSpPr>
        <p:spPr>
          <a:xfrm>
            <a:off x="305435" y="1766570"/>
            <a:ext cx="8422640" cy="20091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74LS194</a:t>
            </a:r>
            <a:r>
              <a:rPr lang="zh-CN" altLang="en-US" sz="2400" b="1" dirty="0">
                <a:latin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位双向多功能集成移位寄存器，可在时钟脉冲的上升沿实现左移、右移或并行送数等操作，也可以保持不变，具体功能的实现由工作方式控制端控制。 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3685" name="圆角矩形标注 23684"/>
          <p:cNvSpPr/>
          <p:nvPr/>
        </p:nvSpPr>
        <p:spPr>
          <a:xfrm>
            <a:off x="305435" y="3536950"/>
            <a:ext cx="1375410" cy="930910"/>
          </a:xfrm>
          <a:prstGeom prst="wedgeRoundRectCallout">
            <a:avLst>
              <a:gd name="adj1" fmla="val 37119"/>
              <a:gd name="adj2" fmla="val 111391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工作方式控制端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23719" name="圆角矩形标注 23718"/>
          <p:cNvSpPr/>
          <p:nvPr/>
        </p:nvSpPr>
        <p:spPr>
          <a:xfrm>
            <a:off x="555625" y="6043930"/>
            <a:ext cx="1125220" cy="725170"/>
          </a:xfrm>
          <a:prstGeom prst="wedgeRoundRectCallout">
            <a:avLst>
              <a:gd name="adj1" fmla="val 85609"/>
              <a:gd name="adj2" fmla="val -37215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直接清零端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23720" name="圆角矩形标注 23719"/>
          <p:cNvSpPr/>
          <p:nvPr/>
        </p:nvSpPr>
        <p:spPr>
          <a:xfrm>
            <a:off x="4033520" y="5942965"/>
            <a:ext cx="1349375" cy="826135"/>
          </a:xfrm>
          <a:prstGeom prst="wedgeRoundRectCallout">
            <a:avLst>
              <a:gd name="adj1" fmla="val -159364"/>
              <a:gd name="adj2" fmla="val -2805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右移数据输入端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23721" name="圆角矩形标注 23720"/>
          <p:cNvSpPr/>
          <p:nvPr/>
        </p:nvSpPr>
        <p:spPr>
          <a:xfrm>
            <a:off x="3992880" y="4394835"/>
            <a:ext cx="1390015" cy="770890"/>
          </a:xfrm>
          <a:prstGeom prst="wedgeRoundRectCallout">
            <a:avLst>
              <a:gd name="adj1" fmla="val -42782"/>
              <a:gd name="adj2" fmla="val 142504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ahoma" panose="020B0604030504040204" pitchFamily="34" charset="0"/>
              </a:rPr>
              <a:t>左移数据输入端</a:t>
            </a:r>
            <a:endParaRPr lang="zh-CN" altLang="en-US" sz="2000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85" grpId="0" bldLvl="0" animBg="1"/>
      <p:bldP spid="23719" grpId="0" bldLvl="0" animBg="1"/>
      <p:bldP spid="23720" grpId="0" bldLvl="0" animBg="1"/>
      <p:bldP spid="237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88" name="文本框 10287"/>
          <p:cNvSpPr txBox="1"/>
          <p:nvPr/>
        </p:nvSpPr>
        <p:spPr>
          <a:xfrm>
            <a:off x="1763713" y="512763"/>
            <a:ext cx="4638675" cy="460375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74LS194功能表</a:t>
            </a:r>
            <a:endParaRPr lang="zh-CN" altLang="zh-CN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58470" y="1003300"/>
          <a:ext cx="8155940" cy="4213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690"/>
                <a:gridCol w="556895"/>
                <a:gridCol w="513080"/>
                <a:gridCol w="512445"/>
                <a:gridCol w="583565"/>
                <a:gridCol w="596265"/>
                <a:gridCol w="554355"/>
                <a:gridCol w="514350"/>
                <a:gridCol w="527685"/>
                <a:gridCol w="520700"/>
                <a:gridCol w="2030095"/>
                <a:gridCol w="678815"/>
              </a:tblGrid>
              <a:tr h="458470">
                <a:tc gridSpan="10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66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27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清零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64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    × ×    ×    × 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gradFill>
                            <a:gsLst>
                              <a:gs pos="0">
                                <a:srgbClr val="7B32B2"/>
                              </a:gs>
                              <a:gs pos="100000">
                                <a:srgbClr val="401A5D"/>
                              </a:gs>
                            </a:gsLst>
                            <a:lin scaled="0"/>
                          </a:gra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gradFill>
                          <a:gsLst>
                            <a:gs pos="0">
                              <a:srgbClr val="7B32B2"/>
                            </a:gs>
                            <a:gs pos="100000">
                              <a:srgbClr val="401A5D"/>
                            </a:gs>
                          </a:gsLst>
                          <a:lin scaled="0"/>
                        </a:gra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3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置数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 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右移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            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        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左移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928"/>
          <p:cNvGraphicFramePr>
            <a:graphicFrameLocks noChangeAspect="1"/>
          </p:cNvGraphicFramePr>
          <p:nvPr/>
        </p:nvGraphicFramePr>
        <p:xfrm>
          <a:off x="458470" y="1564640"/>
          <a:ext cx="45339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1300" imgH="215900" progId="Equation.3">
                  <p:embed/>
                </p:oleObj>
              </mc:Choice>
              <mc:Fallback>
                <p:oleObj name="" r:id="rId1" imgW="241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8470" y="1564640"/>
                        <a:ext cx="453390" cy="396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929"/>
          <p:cNvGraphicFramePr>
            <a:graphicFrameLocks noChangeAspect="1"/>
          </p:cNvGraphicFramePr>
          <p:nvPr/>
        </p:nvGraphicFramePr>
        <p:xfrm>
          <a:off x="6537960" y="3940810"/>
          <a:ext cx="336550" cy="35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3" imgW="215900" imgH="241300" progId="Equation.3">
                  <p:embed/>
                </p:oleObj>
              </mc:Choice>
              <mc:Fallback>
                <p:oleObj name="" r:id="rId3" imgW="215900" imgH="2413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37960" y="3940810"/>
                        <a:ext cx="336550" cy="353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930"/>
          <p:cNvGraphicFramePr>
            <a:graphicFrameLocks noChangeAspect="1"/>
          </p:cNvGraphicFramePr>
          <p:nvPr/>
        </p:nvGraphicFramePr>
        <p:xfrm>
          <a:off x="6989445" y="3951605"/>
          <a:ext cx="324485" cy="34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5" imgW="203200" imgH="228600" progId="Equation.3">
                  <p:embed/>
                </p:oleObj>
              </mc:Choice>
              <mc:Fallback>
                <p:oleObj name="" r:id="rId5" imgW="2032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89445" y="3951605"/>
                        <a:ext cx="324485" cy="342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931"/>
          <p:cNvGraphicFramePr>
            <a:graphicFrameLocks noChangeAspect="1"/>
          </p:cNvGraphicFramePr>
          <p:nvPr/>
        </p:nvGraphicFramePr>
        <p:xfrm>
          <a:off x="7483475" y="3951605"/>
          <a:ext cx="324485" cy="34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7" imgW="203200" imgH="228600" progId="Equation.3">
                  <p:embed/>
                </p:oleObj>
              </mc:Choice>
              <mc:Fallback>
                <p:oleObj name="" r:id="rId7" imgW="203200" imgH="2286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83475" y="3951605"/>
                        <a:ext cx="324485" cy="3422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929"/>
          <p:cNvGraphicFramePr>
            <a:graphicFrameLocks noChangeAspect="1"/>
          </p:cNvGraphicFramePr>
          <p:nvPr/>
        </p:nvGraphicFramePr>
        <p:xfrm>
          <a:off x="6537960" y="4262755"/>
          <a:ext cx="324485" cy="34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9" imgW="215900" imgH="241300" progId="Equation.3">
                  <p:embed/>
                </p:oleObj>
              </mc:Choice>
              <mc:Fallback>
                <p:oleObj name="" r:id="rId9" imgW="215900" imgH="2413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37960" y="4262755"/>
                        <a:ext cx="324485" cy="3403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930"/>
          <p:cNvGraphicFramePr>
            <a:graphicFrameLocks noChangeAspect="1"/>
          </p:cNvGraphicFramePr>
          <p:nvPr/>
        </p:nvGraphicFramePr>
        <p:xfrm>
          <a:off x="7021830" y="4262755"/>
          <a:ext cx="299720" cy="316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0" imgW="203200" imgH="228600" progId="Equation.3">
                  <p:embed/>
                </p:oleObj>
              </mc:Choice>
              <mc:Fallback>
                <p:oleObj name="" r:id="rId10" imgW="2032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21830" y="4262755"/>
                        <a:ext cx="299720" cy="316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931"/>
          <p:cNvGraphicFramePr>
            <a:graphicFrameLocks noChangeAspect="1"/>
          </p:cNvGraphicFramePr>
          <p:nvPr/>
        </p:nvGraphicFramePr>
        <p:xfrm>
          <a:off x="7499350" y="4262755"/>
          <a:ext cx="299720" cy="316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1" imgW="203200" imgH="228600" progId="Equation.3">
                  <p:embed/>
                </p:oleObj>
              </mc:Choice>
              <mc:Fallback>
                <p:oleObj name="" r:id="rId11" imgW="203200" imgH="2286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99350" y="4262755"/>
                        <a:ext cx="299720" cy="316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931"/>
          <p:cNvGraphicFramePr>
            <a:graphicFrameLocks noChangeAspect="1"/>
          </p:cNvGraphicFramePr>
          <p:nvPr/>
        </p:nvGraphicFramePr>
        <p:xfrm>
          <a:off x="6548755" y="4591685"/>
          <a:ext cx="313690" cy="331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2" imgW="203200" imgH="228600" progId="Equation.3">
                  <p:embed/>
                </p:oleObj>
              </mc:Choice>
              <mc:Fallback>
                <p:oleObj name="" r:id="rId12" imgW="203200" imgH="2286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8755" y="4591685"/>
                        <a:ext cx="313690" cy="331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931"/>
          <p:cNvGraphicFramePr>
            <a:graphicFrameLocks noChangeAspect="1"/>
          </p:cNvGraphicFramePr>
          <p:nvPr/>
        </p:nvGraphicFramePr>
        <p:xfrm>
          <a:off x="6560185" y="4897755"/>
          <a:ext cx="302260" cy="318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3" imgW="203200" imgH="228600" progId="Equation.3">
                  <p:embed/>
                </p:oleObj>
              </mc:Choice>
              <mc:Fallback>
                <p:oleObj name="" r:id="rId13" imgW="203200" imgH="2286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60185" y="4897755"/>
                        <a:ext cx="302260" cy="318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930"/>
          <p:cNvGraphicFramePr>
            <a:graphicFrameLocks noChangeAspect="1"/>
          </p:cNvGraphicFramePr>
          <p:nvPr/>
        </p:nvGraphicFramePr>
        <p:xfrm>
          <a:off x="6039485" y="4556125"/>
          <a:ext cx="323215" cy="340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14" imgW="203200" imgH="228600" progId="Equation.3">
                  <p:embed/>
                </p:oleObj>
              </mc:Choice>
              <mc:Fallback>
                <p:oleObj name="" r:id="rId14" imgW="2032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39485" y="4556125"/>
                        <a:ext cx="323215" cy="340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930"/>
          <p:cNvGraphicFramePr>
            <a:graphicFrameLocks noChangeAspect="1"/>
          </p:cNvGraphicFramePr>
          <p:nvPr/>
        </p:nvGraphicFramePr>
        <p:xfrm>
          <a:off x="6039485" y="4869815"/>
          <a:ext cx="328295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15" imgW="203200" imgH="228600" progId="Equation.3">
                  <p:embed/>
                </p:oleObj>
              </mc:Choice>
              <mc:Fallback>
                <p:oleObj name="" r:id="rId15" imgW="2032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39485" y="4869815"/>
                        <a:ext cx="328295" cy="346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937"/>
          <p:cNvGraphicFramePr>
            <a:graphicFrameLocks noChangeAspect="1"/>
          </p:cNvGraphicFramePr>
          <p:nvPr/>
        </p:nvGraphicFramePr>
        <p:xfrm>
          <a:off x="7072630" y="4627245"/>
          <a:ext cx="280035" cy="31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" name="" r:id="rId16" imgW="203200" imgH="241300" progId="Equation.3">
                  <p:embed/>
                </p:oleObj>
              </mc:Choice>
              <mc:Fallback>
                <p:oleObj name="" r:id="rId16" imgW="203200" imgH="2413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72630" y="4627245"/>
                        <a:ext cx="280035" cy="311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937"/>
          <p:cNvGraphicFramePr>
            <a:graphicFrameLocks noChangeAspect="1"/>
          </p:cNvGraphicFramePr>
          <p:nvPr/>
        </p:nvGraphicFramePr>
        <p:xfrm>
          <a:off x="7063740" y="4905375"/>
          <a:ext cx="280035" cy="31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" name="" r:id="rId18" imgW="203200" imgH="241300" progId="Equation.3">
                  <p:embed/>
                </p:oleObj>
              </mc:Choice>
              <mc:Fallback>
                <p:oleObj name="" r:id="rId18" imgW="203200" imgH="2413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63740" y="4905375"/>
                        <a:ext cx="280035" cy="311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5" name="矩形 12294"/>
          <p:cNvSpPr/>
          <p:nvPr/>
        </p:nvSpPr>
        <p:spPr>
          <a:xfrm>
            <a:off x="559435" y="1057910"/>
            <a:ext cx="7793355" cy="50609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0000"/>
              </a:lnSpc>
            </a:pPr>
            <a:r>
              <a:rPr sz="2400" b="1" dirty="0">
                <a:effectLst/>
                <a:latin typeface="宋体" panose="02010600030101010101" pitchFamily="2" charset="-122"/>
              </a:rPr>
              <a:t>（1）扩展为8位双向移位寄存器</a:t>
            </a:r>
            <a:endParaRPr sz="2400" b="1" dirty="0">
              <a:effectLst/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070" y="1592580"/>
            <a:ext cx="8091805" cy="3670300"/>
          </a:xfrm>
          <a:prstGeom prst="rect">
            <a:avLst/>
          </a:prstGeom>
        </p:spPr>
      </p:pic>
      <p:sp>
        <p:nvSpPr>
          <p:cNvPr id="23719" name="圆角矩形标注 23718"/>
          <p:cNvSpPr/>
          <p:nvPr/>
        </p:nvSpPr>
        <p:spPr>
          <a:xfrm>
            <a:off x="426085" y="5748655"/>
            <a:ext cx="2353310" cy="725170"/>
          </a:xfrm>
          <a:prstGeom prst="wedgeRoundRectCallout">
            <a:avLst>
              <a:gd name="adj1" fmla="val -31381"/>
              <a:gd name="adj2" fmla="val -243082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8位寄存器的右移串行输入端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755650" y="549275"/>
            <a:ext cx="3124200" cy="609600"/>
          </a:xfrm>
        </p:spPr>
        <p:txBody>
          <a:bodyPr/>
          <a:p>
            <a:pPr marL="0" algn="l"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2.74LS194应用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450330" y="5748655"/>
            <a:ext cx="2353310" cy="725170"/>
          </a:xfrm>
          <a:prstGeom prst="wedgeRoundRectCallout">
            <a:avLst>
              <a:gd name="adj1" fmla="val 30814"/>
              <a:gd name="adj2" fmla="val -262434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8位寄存器的左移串行输入端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057015" y="5748655"/>
            <a:ext cx="1606550" cy="725170"/>
          </a:xfrm>
          <a:prstGeom prst="wedgeRoundRectCallout">
            <a:avLst>
              <a:gd name="adj1" fmla="val -28260"/>
              <a:gd name="adj2" fmla="val -110245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zh-CN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为并行输入端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425440" y="491490"/>
            <a:ext cx="1840865" cy="725170"/>
          </a:xfrm>
          <a:prstGeom prst="wedgeRoundRectCallout">
            <a:avLst>
              <a:gd name="adj1" fmla="val -50539"/>
              <a:gd name="adj2" fmla="val 80647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为并行输出端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1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85" y="3965575"/>
            <a:ext cx="7040880" cy="2476500"/>
          </a:xfrm>
          <a:prstGeom prst="rect">
            <a:avLst/>
          </a:prstGeom>
        </p:spPr>
      </p:pic>
      <p:sp>
        <p:nvSpPr>
          <p:cNvPr id="18437" name="矩形 18436"/>
          <p:cNvSpPr/>
          <p:nvPr/>
        </p:nvSpPr>
        <p:spPr>
          <a:xfrm>
            <a:off x="216535" y="993775"/>
            <a:ext cx="8663305" cy="2971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当起动信号到来时，使</a:t>
            </a:r>
            <a:r>
              <a:rPr lang="en-US" altLang="zh-CN" sz="2400" b="1" i="1">
                <a:latin typeface="Times New Roman" panose="02020603050405020304" pitchFamily="18" charset="0"/>
              </a:rPr>
              <a:t>M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1</a:t>
            </a:r>
            <a:r>
              <a:rPr lang="en-US" altLang="zh-CN" sz="2400" b="1" i="1">
                <a:latin typeface="Times New Roman" panose="02020603050405020304" pitchFamily="18" charset="0"/>
              </a:rPr>
              <a:t>M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0</a:t>
            </a:r>
            <a:r>
              <a:rPr lang="en-US" altLang="zh-CN" sz="2400" b="1" dirty="0">
                <a:latin typeface="Times New Roman" panose="02020603050405020304" pitchFamily="18" charset="0"/>
              </a:rPr>
              <a:t>=11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sz="2400" b="1" dirty="0">
                <a:latin typeface="Times New Roman" panose="02020603050405020304" pitchFamily="18" charset="0"/>
              </a:rPr>
              <a:t>此时不论移位寄存器74LS194的状态何，</a:t>
            </a:r>
            <a:r>
              <a:rPr lang="zh-CN" altLang="en-US" sz="2400" b="1" dirty="0">
                <a:latin typeface="Times New Roman" panose="02020603050405020304" pitchFamily="18" charset="0"/>
              </a:rPr>
              <a:t>在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</a:rPr>
              <a:t>作用下执行置数操作，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=1000</a:t>
            </a:r>
            <a:r>
              <a:rPr lang="zh-CN" altLang="en-US" sz="2400" b="1" dirty="0">
                <a:latin typeface="Times New Roman" panose="02020603050405020304" pitchFamily="18" charset="0"/>
              </a:rPr>
              <a:t>。当起动信号由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变</a:t>
            </a:r>
            <a:r>
              <a:rPr lang="en-US" altLang="zh-CN" sz="2400" b="1" dirty="0">
                <a:latin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</a:rPr>
              <a:t>之后，</a:t>
            </a:r>
            <a:r>
              <a:rPr lang="en-US" altLang="zh-CN" sz="2400" b="1" i="1">
                <a:latin typeface="Times New Roman" panose="02020603050405020304" pitchFamily="18" charset="0"/>
              </a:rPr>
              <a:t>M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1</a:t>
            </a:r>
            <a:r>
              <a:rPr lang="en-US" altLang="zh-CN" sz="2400" b="1" i="1">
                <a:latin typeface="Times New Roman" panose="02020603050405020304" pitchFamily="18" charset="0"/>
              </a:rPr>
              <a:t>M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0</a:t>
            </a:r>
            <a:r>
              <a:rPr lang="en-US" altLang="zh-CN" sz="2400" b="1">
                <a:latin typeface="Times New Roman" panose="02020603050405020304" pitchFamily="18" charset="0"/>
              </a:rPr>
              <a:t>=01</a:t>
            </a:r>
            <a:r>
              <a:rPr lang="zh-CN" altLang="en-US" sz="2400" b="1">
                <a:latin typeface="Times New Roman" panose="02020603050405020304" pitchFamily="18" charset="0"/>
              </a:rPr>
              <a:t>，在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</a:rPr>
              <a:t>作用下，移位寄存器进行右移操作。在第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个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</a:rPr>
              <a:t>到来之前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0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1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</a:rPr>
              <a:t>=0001</a:t>
            </a:r>
            <a:r>
              <a:rPr lang="zh-CN" altLang="en-US" sz="2400" b="1" dirty="0">
                <a:latin typeface="Times New Roman" panose="02020603050405020304" pitchFamily="18" charset="0"/>
              </a:rPr>
              <a:t>。当第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个</a:t>
            </a:r>
            <a:r>
              <a:rPr lang="en-US" altLang="zh-CN" sz="2400" b="1" i="1">
                <a:latin typeface="Times New Roman" panose="02020603050405020304" pitchFamily="18" charset="0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</a:rPr>
              <a:t>到来时，由于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D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S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R</a:t>
            </a:r>
            <a:r>
              <a:rPr lang="en-US" altLang="zh-CN" sz="2400" b="1"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</a:rPr>
              <a:t>=1</a:t>
            </a:r>
            <a:r>
              <a:rPr lang="zh-CN" altLang="en-US" sz="2400" b="1" dirty="0">
                <a:latin typeface="Times New Roman" panose="02020603050405020304" pitchFamily="18" charset="0"/>
              </a:rPr>
              <a:t>，故</a:t>
            </a:r>
            <a:r>
              <a:rPr lang="zh-CN" sz="2400" b="1" dirty="0">
                <a:latin typeface="Times New Roman" panose="02020603050405020304" pitchFamily="18" charset="0"/>
              </a:rPr>
              <a:t>输出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0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1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latin typeface="Times New Roman" panose="02020603050405020304" pitchFamily="18" charset="0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</a:rPr>
              <a:t>=1000</a:t>
            </a:r>
            <a:r>
              <a:rPr lang="zh-CN" altLang="en-US" sz="2400" b="1" dirty="0">
                <a:latin typeface="Times New Roman" panose="02020603050405020304" pitchFamily="18" charset="0"/>
              </a:rPr>
              <a:t>。可见该计数器共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个状态，为模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计数器。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8442" name="矩形 18441"/>
          <p:cNvSpPr/>
          <p:nvPr/>
        </p:nvSpPr>
        <p:spPr>
          <a:xfrm>
            <a:off x="414655" y="631190"/>
            <a:ext cx="42545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（2）构成环形计数器</a:t>
            </a:r>
            <a:r>
              <a:rPr lang="zh-CN" altLang="en-US" sz="2400" b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d"/>
  </p:transition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1394</Words>
  <Application>WPS 演示</Application>
  <PresentationFormat>在屏幕上显示</PresentationFormat>
  <Paragraphs>303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10</vt:i4>
      </vt:variant>
    </vt:vector>
  </HeadingPairs>
  <TitlesOfParts>
    <vt:vector size="34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1_Blends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5.4.1 数据寄存器 </vt:lpstr>
      <vt:lpstr>5.4.2 移位寄存器 </vt:lpstr>
      <vt:lpstr>PowerPoint 演示文稿</vt:lpstr>
      <vt:lpstr>PowerPoint 演示文稿</vt:lpstr>
      <vt:lpstr>4.3.3 集成寄存器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第四节  寄存器 </dc:title>
  <dc:creator>WFD</dc:creator>
  <cp:lastModifiedBy>lenovo</cp:lastModifiedBy>
  <cp:revision>50</cp:revision>
  <dcterms:created xsi:type="dcterms:W3CDTF">2005-07-12T01:21:00Z</dcterms:created>
  <dcterms:modified xsi:type="dcterms:W3CDTF">2022-11-10T05:18:16Z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