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96" r:id="rId4"/>
    <p:sldId id="260" r:id="rId5"/>
    <p:sldId id="298" r:id="rId6"/>
    <p:sldId id="261" r:id="rId7"/>
    <p:sldId id="263" r:id="rId8"/>
    <p:sldId id="299" r:id="rId9"/>
    <p:sldId id="266" r:id="rId10"/>
    <p:sldId id="267" r:id="rId11"/>
    <p:sldId id="268" r:id="rId12"/>
    <p:sldId id="332" r:id="rId13"/>
    <p:sldId id="333" r:id="rId14"/>
    <p:sldId id="334" r:id="rId15"/>
    <p:sldId id="335" r:id="rId16"/>
    <p:sldId id="289" r:id="rId17"/>
    <p:sldId id="290" r:id="rId18"/>
    <p:sldId id="291" r:id="rId19"/>
    <p:sldId id="337" r:id="rId20"/>
    <p:sldId id="338" r:id="rId21"/>
    <p:sldId id="339" r:id="rId22"/>
    <p:sldId id="269" r:id="rId23"/>
    <p:sldId id="270" r:id="rId24"/>
    <p:sldId id="300" r:id="rId25"/>
    <p:sldId id="271" r:id="rId26"/>
    <p:sldId id="275" r:id="rId27"/>
    <p:sldId id="276" r:id="rId28"/>
    <p:sldId id="277" r:id="rId29"/>
    <p:sldId id="280" r:id="rId30"/>
    <p:sldId id="340" r:id="rId31"/>
    <p:sldId id="282" r:id="rId32"/>
    <p:sldId id="283" r:id="rId33"/>
    <p:sldId id="284" r:id="rId34"/>
    <p:sldId id="285" r:id="rId35"/>
    <p:sldId id="287" r:id="rId36"/>
    <p:sldId id="301" r:id="rId37"/>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3FF"/>
    <a:srgbClr val="FFFFE9"/>
    <a:srgbClr val="E1F9FF"/>
    <a:srgbClr val="E6FFFA"/>
    <a:srgbClr val="FFCCFF"/>
    <a:srgbClr val="FF99FF"/>
    <a:srgbClr val="660033"/>
    <a:srgbClr val="99CCFF"/>
    <a:srgbClr val="0099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80"/>
    <p:restoredTop sz="94658"/>
  </p:normalViewPr>
  <p:slideViewPr>
    <p:cSldViewPr showGuides="1">
      <p:cViewPr>
        <p:scale>
          <a:sx n="33" d="100"/>
          <a:sy n="33" d="100"/>
        </p:scale>
        <p:origin x="-876" y="-234"/>
      </p:cViewPr>
      <p:guideLst>
        <p:guide orient="horz" pos="2188"/>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3972"/>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ea typeface="宋体" panose="02010600030101010101" pitchFamily="2" charset="-122"/>
              </a:defRPr>
            </a:lvl1pPr>
          </a:lstStyle>
          <a:p>
            <a:pPr lvl="0" fontAlgn="base"/>
            <a:endParaRPr lang="zh-CN" altLang="en-US" strike="noStrike" noProof="1" dirty="0"/>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ea typeface="宋体" panose="02010600030101010101" pitchFamily="2" charset="-122"/>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ea typeface="宋体" panose="02010600030101010101" pitchFamily="2" charset="-122"/>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2.xml"/><Relationship Id="rId6" Type="http://schemas.openxmlformats.org/officeDocument/2006/relationships/image" Target="../media/image13.wmf"/><Relationship Id="rId5" Type="http://schemas.openxmlformats.org/officeDocument/2006/relationships/oleObject" Target="../embeddings/oleObject5.bin"/><Relationship Id="rId4" Type="http://schemas.openxmlformats.org/officeDocument/2006/relationships/image" Target="../media/image12.wmf"/><Relationship Id="rId3" Type="http://schemas.openxmlformats.org/officeDocument/2006/relationships/oleObject" Target="../embeddings/oleObject4.bin"/><Relationship Id="rId2" Type="http://schemas.openxmlformats.org/officeDocument/2006/relationships/image" Target="../media/image11.wmf"/><Relationship Id="rId1"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oleObject" Target="../embeddings/oleObject12.bin"/><Relationship Id="rId8" Type="http://schemas.openxmlformats.org/officeDocument/2006/relationships/oleObject" Target="../embeddings/oleObject11.bin"/><Relationship Id="rId7" Type="http://schemas.openxmlformats.org/officeDocument/2006/relationships/oleObject" Target="../embeddings/oleObject10.bin"/><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image" Target="../media/image17.wmf"/><Relationship Id="rId3" Type="http://schemas.openxmlformats.org/officeDocument/2006/relationships/oleObject" Target="../embeddings/oleObject7.bin"/><Relationship Id="rId2" Type="http://schemas.openxmlformats.org/officeDocument/2006/relationships/image" Target="../media/image16.wmf"/><Relationship Id="rId12" Type="http://schemas.openxmlformats.org/officeDocument/2006/relationships/vmlDrawing" Target="../drawings/vmlDrawing3.vml"/><Relationship Id="rId11" Type="http://schemas.openxmlformats.org/officeDocument/2006/relationships/slideLayout" Target="../slideLayouts/slideLayout2.xml"/><Relationship Id="rId10" Type="http://schemas.openxmlformats.org/officeDocument/2006/relationships/oleObject" Target="../embeddings/oleObject13.bin"/><Relationship Id="rId1"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oleObject" Target="../embeddings/oleObject15.bin"/><Relationship Id="rId3" Type="http://schemas.openxmlformats.org/officeDocument/2006/relationships/image" Target="../media/image21.wmf"/><Relationship Id="rId2" Type="http://schemas.openxmlformats.org/officeDocument/2006/relationships/oleObject" Target="../embeddings/oleObject14.bin"/><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2.xml"/><Relationship Id="rId3" Type="http://schemas.openxmlformats.org/officeDocument/2006/relationships/image" Target="../media/image27.wmf"/><Relationship Id="rId2" Type="http://schemas.openxmlformats.org/officeDocument/2006/relationships/oleObject" Target="../embeddings/oleObject16.bin"/><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wmf"/><Relationship Id="rId1" Type="http://schemas.openxmlformats.org/officeDocument/2006/relationships/oleObject" Target="../embeddings/oleObject17.bin"/></Relationships>
</file>

<file path=ppt/slides/_rels/slide35.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2.xml"/><Relationship Id="rId3" Type="http://schemas.openxmlformats.org/officeDocument/2006/relationships/image" Target="../media/image27.wmf"/><Relationship Id="rId2" Type="http://schemas.openxmlformats.org/officeDocument/2006/relationships/oleObject" Target="../embeddings/oleObject18.bin"/><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4.wmf"/><Relationship Id="rId3" Type="http://schemas.openxmlformats.org/officeDocument/2006/relationships/oleObject" Target="../embeddings/oleObject2.bin"/><Relationship Id="rId2" Type="http://schemas.openxmlformats.org/officeDocument/2006/relationships/image" Target="../media/image3.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025"/>
          <p:cNvSpPr>
            <a:spLocks noGrp="1"/>
          </p:cNvSpPr>
          <p:nvPr>
            <p:ph type="title"/>
          </p:nvPr>
        </p:nvSpPr>
        <p:spPr>
          <a:xfrm>
            <a:off x="685800" y="228600"/>
            <a:ext cx="7793355" cy="931545"/>
          </a:xfrm>
        </p:spPr>
        <p:txBody>
          <a:bodyPr anchor="b"/>
          <a:p>
            <a:pPr algn="ctr"/>
            <a:r>
              <a:rPr lang="en-US" altLang="zh-CN" sz="3200" b="1">
                <a:solidFill>
                  <a:schemeClr val="tx1"/>
                </a:solidFill>
                <a:latin typeface="华文新魏" panose="02010800040101010101" pitchFamily="2" charset="-122"/>
                <a:ea typeface="华文新魏" panose="02010800040101010101" pitchFamily="2" charset="-122"/>
              </a:rPr>
              <a:t>7.1   </a:t>
            </a:r>
            <a:r>
              <a:rPr lang="zh-CN" altLang="en-US" sz="3200" b="1" dirty="0">
                <a:solidFill>
                  <a:schemeClr val="tx1"/>
                </a:solidFill>
                <a:latin typeface="华文新魏" panose="02010800040101010101" pitchFamily="2" charset="-122"/>
                <a:ea typeface="华文新魏" panose="02010800040101010101" pitchFamily="2" charset="-122"/>
              </a:rPr>
              <a:t>半导体存储器</a:t>
            </a:r>
            <a:endParaRPr lang="zh-CN" altLang="en-US" sz="3200" b="1" dirty="0">
              <a:solidFill>
                <a:schemeClr val="tx1"/>
              </a:solidFill>
              <a:latin typeface="华文新魏" panose="02010800040101010101" pitchFamily="2" charset="-122"/>
              <a:ea typeface="华文新魏" panose="02010800040101010101" pitchFamily="2" charset="-122"/>
            </a:endParaRPr>
          </a:p>
        </p:txBody>
      </p:sp>
      <p:sp>
        <p:nvSpPr>
          <p:cNvPr id="4098" name="文本占位符 1026"/>
          <p:cNvSpPr>
            <a:spLocks noGrp="1"/>
          </p:cNvSpPr>
          <p:nvPr>
            <p:ph idx="1"/>
          </p:nvPr>
        </p:nvSpPr>
        <p:spPr>
          <a:xfrm>
            <a:off x="342900" y="1160145"/>
            <a:ext cx="8458200" cy="680720"/>
          </a:xfrm>
        </p:spPr>
        <p:txBody>
          <a:bodyPr anchor="t"/>
          <a:p>
            <a:pPr>
              <a:lnSpc>
                <a:spcPct val="135000"/>
              </a:lnSpc>
              <a:spcBef>
                <a:spcPts val="0"/>
              </a:spcBef>
              <a:buNone/>
            </a:pPr>
            <a:r>
              <a:rPr lang="zh-CN" altLang="en-US" sz="2400" b="1" dirty="0">
                <a:latin typeface="Times New Roman" panose="02020603050405020304" pitchFamily="18" charset="0"/>
                <a:ea typeface="宋体" panose="02010600030101010101" pitchFamily="2" charset="-122"/>
              </a:rPr>
              <a:t>    半导体存储器是一种能存储二值信息的大容量半导体器件。</a:t>
            </a:r>
            <a:endParaRPr lang="zh-CN" altLang="en-US" sz="2400" b="1" dirty="0">
              <a:latin typeface="Times New Roman" panose="02020603050405020304" pitchFamily="18" charset="0"/>
              <a:ea typeface="宋体" panose="02010600030101010101" pitchFamily="2" charset="-122"/>
            </a:endParaRPr>
          </a:p>
          <a:p>
            <a:pPr>
              <a:lnSpc>
                <a:spcPct val="135000"/>
              </a:lnSpc>
              <a:buNone/>
            </a:pPr>
            <a:endParaRPr lang="en-US" altLang="zh-CN" sz="2400" b="1">
              <a:latin typeface="Times New Roman" panose="02020603050405020304" pitchFamily="18" charset="0"/>
              <a:ea typeface="宋体" panose="02010600030101010101" pitchFamily="2" charset="-122"/>
            </a:endParaRPr>
          </a:p>
        </p:txBody>
      </p:sp>
      <p:sp>
        <p:nvSpPr>
          <p:cNvPr id="46084" name="矩形 46083"/>
          <p:cNvSpPr/>
          <p:nvPr/>
        </p:nvSpPr>
        <p:spPr>
          <a:xfrm>
            <a:off x="550863" y="2938463"/>
            <a:ext cx="1101090" cy="829945"/>
          </a:xfrm>
          <a:prstGeom prst="rect">
            <a:avLst/>
          </a:prstGeom>
          <a:noFill/>
          <a:ln w="9525">
            <a:noFill/>
          </a:ln>
        </p:spPr>
        <p:txBody>
          <a:bodyPr wrap="none" anchor="t">
            <a:spAutoFit/>
          </a:bodyPr>
          <a:p>
            <a:pPr fontAlgn="base"/>
            <a:r>
              <a:rPr lang="zh-CN" altLang="en-US" b="1" strike="noStrike" noProof="1" dirty="0">
                <a:solidFill>
                  <a:schemeClr val="folHlink"/>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按存取</a:t>
            </a:r>
            <a:endParaRPr lang="zh-CN" altLang="en-US" b="1" strike="noStrike" noProof="1" dirty="0">
              <a:solidFill>
                <a:schemeClr val="folHlink"/>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a:p>
            <a:pPr fontAlgn="base"/>
            <a:r>
              <a:rPr lang="zh-CN" altLang="en-US" b="1" strike="noStrike" noProof="1" dirty="0">
                <a:solidFill>
                  <a:schemeClr val="folHlink"/>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功能分</a:t>
            </a:r>
            <a:endParaRPr lang="zh-CN" altLang="en-US" b="1" strike="noStrike" noProof="1" dirty="0">
              <a:solidFill>
                <a:schemeClr val="folHlink"/>
              </a:solidFill>
              <a:effectLst>
                <a:outerShdw blurRad="38100" dist="38100" dir="2700000">
                  <a:srgbClr val="000000"/>
                </a:outerShdw>
              </a:effectLst>
              <a:latin typeface="Times New Roman" panose="02020603050405020304" pitchFamily="18" charset="0"/>
              <a:ea typeface="宋体" panose="02010600030101010101" pitchFamily="2" charset="-122"/>
            </a:endParaRPr>
          </a:p>
        </p:txBody>
      </p:sp>
      <p:sp>
        <p:nvSpPr>
          <p:cNvPr id="46085" name="矩形 46084"/>
          <p:cNvSpPr/>
          <p:nvPr/>
        </p:nvSpPr>
        <p:spPr>
          <a:xfrm>
            <a:off x="1985010" y="1919605"/>
            <a:ext cx="3682365" cy="460375"/>
          </a:xfrm>
          <a:prstGeom prst="rect">
            <a:avLst/>
          </a:prstGeom>
          <a:noFill/>
          <a:ln w="9525">
            <a:noFill/>
          </a:ln>
        </p:spPr>
        <p:txBody>
          <a:bodyPr wrap="none" anchor="t">
            <a:spAutoFit/>
          </a:bodyPr>
          <a:p>
            <a:pPr fontAlgn="base"/>
            <a:r>
              <a:rPr lang="zh-CN" altLang="en-US" b="1" strike="noStrike" noProof="1" dirty="0">
                <a:solidFill>
                  <a:srgbClr val="0099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只读存储器</a:t>
            </a:r>
            <a:r>
              <a:rPr lang="zh-CN" altLang="en-US" b="1" strike="noStrike" noProof="1" dirty="0">
                <a:latin typeface="Times New Roman" panose="02020603050405020304" pitchFamily="18" charset="0"/>
                <a:ea typeface="宋体" panose="02010600030101010101" pitchFamily="2" charset="-122"/>
                <a:cs typeface="+mn-cs"/>
              </a:rPr>
              <a:t>（简称</a:t>
            </a:r>
            <a:r>
              <a:rPr lang="en-US" altLang="zh-CN" b="1" strike="noStrike" noProof="1">
                <a:latin typeface="Times New Roman" panose="02020603050405020304" pitchFamily="18" charset="0"/>
                <a:ea typeface="宋体" panose="02010600030101010101" pitchFamily="2" charset="-122"/>
                <a:cs typeface="+mn-cs"/>
              </a:rPr>
              <a:t>ROM）</a:t>
            </a:r>
            <a:endParaRPr lang="zh-CN" altLang="en-US" b="1" strike="noStrike" noProof="1">
              <a:latin typeface="Times New Roman" panose="02020603050405020304" pitchFamily="18" charset="0"/>
              <a:ea typeface="宋体" panose="02010600030101010101" pitchFamily="2" charset="-122"/>
            </a:endParaRPr>
          </a:p>
        </p:txBody>
      </p:sp>
      <p:sp>
        <p:nvSpPr>
          <p:cNvPr id="46086" name="矩形 46085"/>
          <p:cNvSpPr/>
          <p:nvPr/>
        </p:nvSpPr>
        <p:spPr>
          <a:xfrm>
            <a:off x="2001203" y="3833813"/>
            <a:ext cx="3665855" cy="460375"/>
          </a:xfrm>
          <a:prstGeom prst="rect">
            <a:avLst/>
          </a:prstGeom>
          <a:noFill/>
          <a:ln w="9525">
            <a:noFill/>
          </a:ln>
        </p:spPr>
        <p:txBody>
          <a:bodyPr wrap="none" anchor="t">
            <a:spAutoFit/>
          </a:bodyPr>
          <a:p>
            <a:pPr fontAlgn="base"/>
            <a:r>
              <a:rPr lang="zh-CN" altLang="en-US" b="1" strike="noStrike" noProof="1" dirty="0">
                <a:solidFill>
                  <a:srgbClr val="0099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随机存储器</a:t>
            </a:r>
            <a:r>
              <a:rPr lang="zh-CN" altLang="en-US" b="1" strike="noStrike" noProof="1" dirty="0">
                <a:latin typeface="Times New Roman" panose="02020603050405020304" pitchFamily="18" charset="0"/>
                <a:ea typeface="宋体" panose="02010600030101010101" pitchFamily="2" charset="-122"/>
                <a:cs typeface="+mn-cs"/>
              </a:rPr>
              <a:t>（简称</a:t>
            </a:r>
            <a:r>
              <a:rPr lang="en-US" altLang="zh-CN" b="1" strike="noStrike" noProof="1">
                <a:latin typeface="Times New Roman" panose="02020603050405020304" pitchFamily="18" charset="0"/>
                <a:ea typeface="宋体" panose="02010600030101010101" pitchFamily="2" charset="-122"/>
                <a:cs typeface="+mn-cs"/>
              </a:rPr>
              <a:t>RAM）</a:t>
            </a:r>
            <a:endParaRPr lang="zh-CN" altLang="en-US" b="1" strike="noStrike" noProof="1">
              <a:latin typeface="Times New Roman" panose="02020603050405020304" pitchFamily="18" charset="0"/>
              <a:ea typeface="宋体" panose="02010600030101010101" pitchFamily="2" charset="-122"/>
            </a:endParaRPr>
          </a:p>
        </p:txBody>
      </p:sp>
      <p:sp>
        <p:nvSpPr>
          <p:cNvPr id="46087" name="左大括号 46086"/>
          <p:cNvSpPr/>
          <p:nvPr/>
        </p:nvSpPr>
        <p:spPr>
          <a:xfrm>
            <a:off x="1732915" y="2231390"/>
            <a:ext cx="268605" cy="1851660"/>
          </a:xfrm>
          <a:prstGeom prst="leftBrace">
            <a:avLst>
              <a:gd name="adj1" fmla="val 113743"/>
              <a:gd name="adj2" fmla="val 50000"/>
            </a:avLst>
          </a:prstGeom>
          <a:noFill/>
          <a:ln w="38100" cap="flat" cmpd="sng">
            <a:solidFill>
              <a:schemeClr val="hlink"/>
            </a:solidFill>
            <a:prstDash val="solid"/>
            <a:miter/>
            <a:headEnd type="none" w="med" len="med"/>
            <a:tailEnd type="none" w="med" len="med"/>
          </a:ln>
        </p:spPr>
        <p:txBody>
          <a:bodyPr anchor="t"/>
          <a:p>
            <a:endParaRPr lang="zh-CN" altLang="en-US">
              <a:latin typeface="Tahoma" panose="020B0604030504040204" pitchFamily="34" charset="0"/>
            </a:endParaRPr>
          </a:p>
        </p:txBody>
      </p:sp>
      <p:sp>
        <p:nvSpPr>
          <p:cNvPr id="46088" name="矩形 46087"/>
          <p:cNvSpPr/>
          <p:nvPr/>
        </p:nvSpPr>
        <p:spPr>
          <a:xfrm>
            <a:off x="1732915" y="2299335"/>
            <a:ext cx="7294245" cy="3070225"/>
          </a:xfrm>
          <a:prstGeom prst="rect">
            <a:avLst/>
          </a:prstGeom>
          <a:noFill/>
          <a:ln w="9525">
            <a:noFill/>
          </a:ln>
        </p:spPr>
        <p:txBody>
          <a:bodyPr anchor="t"/>
          <a:p>
            <a:pPr marL="342900" indent="-342900">
              <a:lnSpc>
                <a:spcPct val="135000"/>
              </a:lnSpc>
              <a:spcBef>
                <a:spcPct val="20000"/>
              </a:spcBef>
              <a:buClr>
                <a:schemeClr val="folHlink"/>
              </a:buClr>
              <a:buSzPct val="60000"/>
              <a:buFont typeface="Wingdings" panose="05000000000000000000" pitchFamily="2" charset="2"/>
            </a:pPr>
            <a:r>
              <a:rPr lang="en-US" altLang="zh-CN" b="1">
                <a:latin typeface="Times New Roman" panose="02020603050405020304" pitchFamily="18" charset="0"/>
                <a:ea typeface="宋体" panose="02010600030101010101" pitchFamily="2" charset="-122"/>
              </a:rPr>
              <a:t>    ROM</a:t>
            </a:r>
            <a:r>
              <a:rPr lang="zh-CN" altLang="en-US" b="1" dirty="0">
                <a:latin typeface="Times New Roman" panose="02020603050405020304" pitchFamily="18" charset="0"/>
                <a:ea typeface="宋体" panose="02010600030101010101" pitchFamily="2" charset="-122"/>
              </a:rPr>
              <a:t>是用来存放永久性不变的数据，正常工作情况下只能从</a:t>
            </a:r>
            <a:r>
              <a:rPr lang="en-US" altLang="zh-CN" b="1">
                <a:latin typeface="Times New Roman" panose="02020603050405020304" pitchFamily="18" charset="0"/>
                <a:ea typeface="宋体" panose="02010600030101010101" pitchFamily="2" charset="-122"/>
              </a:rPr>
              <a:t>ROM</a:t>
            </a:r>
            <a:r>
              <a:rPr lang="zh-CN" altLang="en-US" b="1" dirty="0">
                <a:latin typeface="Times New Roman" panose="02020603050405020304" pitchFamily="18" charset="0"/>
                <a:ea typeface="宋体" panose="02010600030101010101" pitchFamily="2" charset="-122"/>
              </a:rPr>
              <a:t>中读取数据，而不能快速地随时修改或重新写入数据。</a:t>
            </a:r>
            <a:endParaRPr lang="zh-CN" altLang="en-US" b="1" dirty="0">
              <a:latin typeface="Times New Roman" panose="02020603050405020304" pitchFamily="18" charset="0"/>
              <a:ea typeface="宋体" panose="02010600030101010101" pitchFamily="2" charset="-122"/>
            </a:endParaRPr>
          </a:p>
        </p:txBody>
      </p:sp>
      <p:sp>
        <p:nvSpPr>
          <p:cNvPr id="46089" name="矩形 46088"/>
          <p:cNvSpPr/>
          <p:nvPr/>
        </p:nvSpPr>
        <p:spPr>
          <a:xfrm>
            <a:off x="1876425" y="4234180"/>
            <a:ext cx="7150735" cy="1134745"/>
          </a:xfrm>
          <a:prstGeom prst="rect">
            <a:avLst/>
          </a:prstGeom>
          <a:noFill/>
          <a:ln w="9525">
            <a:noFill/>
          </a:ln>
        </p:spPr>
        <p:txBody>
          <a:bodyPr anchor="t"/>
          <a:p>
            <a:pPr marL="342900" indent="-342900">
              <a:lnSpc>
                <a:spcPct val="135000"/>
              </a:lnSpc>
              <a:spcBef>
                <a:spcPct val="20000"/>
              </a:spcBef>
              <a:buClr>
                <a:schemeClr val="folHlink"/>
              </a:buClr>
              <a:buSzPct val="60000"/>
              <a:buFont typeface="Wingdings" panose="05000000000000000000" pitchFamily="2" charset="2"/>
            </a:pPr>
            <a:r>
              <a:rPr lang="en-US" altLang="zh-CN" b="1">
                <a:latin typeface="Times New Roman" panose="02020603050405020304" pitchFamily="18" charset="0"/>
                <a:ea typeface="宋体" panose="02010600030101010101" pitchFamily="2" charset="-122"/>
              </a:rPr>
              <a:t>    RAM</a:t>
            </a:r>
            <a:r>
              <a:rPr lang="zh-CN" altLang="en-US" b="1" dirty="0">
                <a:latin typeface="Times New Roman" panose="02020603050405020304" pitchFamily="18" charset="0"/>
                <a:ea typeface="宋体" panose="02010600030101010101" pitchFamily="2" charset="-122"/>
              </a:rPr>
              <a:t>是在正常工作状态下就能随时写入数据和从中读取数据。</a:t>
            </a:r>
            <a:endParaRPr lang="zh-CN" altLang="en-US" b="1" dirty="0">
              <a:latin typeface="Times New Roman" panose="02020603050405020304" pitchFamily="18" charset="0"/>
              <a:ea typeface="宋体" panose="02010600030101010101" pitchFamily="2" charset="-122"/>
            </a:endParaRPr>
          </a:p>
        </p:txBody>
      </p:sp>
      <p:sp>
        <p:nvSpPr>
          <p:cNvPr id="2" name="矩形 1"/>
          <p:cNvSpPr/>
          <p:nvPr/>
        </p:nvSpPr>
        <p:spPr>
          <a:xfrm>
            <a:off x="342900" y="5368925"/>
            <a:ext cx="8616950" cy="1134745"/>
          </a:xfrm>
          <a:prstGeom prst="rect">
            <a:avLst/>
          </a:prstGeom>
          <a:noFill/>
          <a:ln w="9525">
            <a:noFill/>
          </a:ln>
        </p:spPr>
        <p:txBody>
          <a:bodyPr anchor="t"/>
          <a:p>
            <a:pPr marL="342900" indent="-342900">
              <a:lnSpc>
                <a:spcPct val="135000"/>
              </a:lnSpc>
              <a:spcBef>
                <a:spcPct val="20000"/>
              </a:spcBef>
              <a:buClr>
                <a:schemeClr val="folHlink"/>
              </a:buClr>
              <a:buSzPct val="60000"/>
              <a:buFont typeface="Wingdings" panose="05000000000000000000" pitchFamily="2" charset="2"/>
            </a:pPr>
            <a:r>
              <a:rPr lang="en-US" altLang="zh-CN" b="1">
                <a:latin typeface="Times New Roman" panose="02020603050405020304" pitchFamily="18" charset="0"/>
                <a:ea typeface="宋体" panose="02010600030101010101" pitchFamily="2" charset="-122"/>
              </a:rPr>
              <a:t>    </a:t>
            </a:r>
            <a:r>
              <a:rPr b="1">
                <a:latin typeface="Times New Roman" panose="02020603050405020304" pitchFamily="18" charset="0"/>
                <a:ea typeface="宋体" panose="02010600030101010101" pitchFamily="2" charset="-122"/>
              </a:rPr>
              <a:t>ROM和RAM虽然都用于存储数据，但性能不同，二者结构也不完全相同，ROM是一种大规模组合逻辑电路，而RAM属于大规模时序逻辑电路。</a:t>
            </a:r>
            <a:endParaRPr b="1">
              <a:latin typeface="Times New Roman" panose="02020603050405020304" pitchFamily="18"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barn(inHorizontal)">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6087"/>
                                        </p:tgtEl>
                                        <p:attrNameLst>
                                          <p:attrName>style.visibility</p:attrName>
                                        </p:attrNameLst>
                                      </p:cBhvr>
                                      <p:to>
                                        <p:strVal val="visible"/>
                                      </p:to>
                                    </p:set>
                                    <p:animEffect transition="in" filter="blinds(horizontal)">
                                      <p:cBhvr>
                                        <p:cTn id="12" dur="500"/>
                                        <p:tgtEl>
                                          <p:spTgt spid="4608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dissolve">
                                      <p:cBhvr>
                                        <p:cTn id="17" dur="500"/>
                                        <p:tgtEl>
                                          <p:spTgt spid="4608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6086"/>
                                        </p:tgtEl>
                                        <p:attrNameLst>
                                          <p:attrName>style.visibility</p:attrName>
                                        </p:attrNameLst>
                                      </p:cBhvr>
                                      <p:to>
                                        <p:strVal val="visible"/>
                                      </p:to>
                                    </p:set>
                                    <p:animEffect transition="in" filter="dissolve">
                                      <p:cBhvr>
                                        <p:cTn id="22" dur="500"/>
                                        <p:tgtEl>
                                          <p:spTgt spid="4608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6088"/>
                                        </p:tgtEl>
                                        <p:attrNameLst>
                                          <p:attrName>style.visibility</p:attrName>
                                        </p:attrNameLst>
                                      </p:cBhvr>
                                      <p:to>
                                        <p:strVal val="visible"/>
                                      </p:to>
                                    </p:set>
                                    <p:animEffect transition="in" filter="box(in)">
                                      <p:cBhvr>
                                        <p:cTn id="27" dur="500"/>
                                        <p:tgtEl>
                                          <p:spTgt spid="4608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6089"/>
                                        </p:tgtEl>
                                        <p:attrNameLst>
                                          <p:attrName>style.visibility</p:attrName>
                                        </p:attrNameLst>
                                      </p:cBhvr>
                                      <p:to>
                                        <p:strVal val="visible"/>
                                      </p:to>
                                    </p:set>
                                    <p:animEffect transition="in" filter="blinds(horizontal)">
                                      <p:cBhvr>
                                        <p:cTn id="32" dur="500"/>
                                        <p:tgtEl>
                                          <p:spTgt spid="4608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P spid="46086" grpId="0"/>
      <p:bldP spid="46088" grpId="0"/>
      <p:bldP spid="4608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4" name="矩形 15363"/>
          <p:cNvSpPr/>
          <p:nvPr/>
        </p:nvSpPr>
        <p:spPr>
          <a:xfrm>
            <a:off x="445770" y="464820"/>
            <a:ext cx="8389620" cy="3013075"/>
          </a:xfrm>
          <a:prstGeom prst="rect">
            <a:avLst/>
          </a:prstGeom>
          <a:noFill/>
          <a:ln w="9525">
            <a:noFill/>
          </a:ln>
        </p:spPr>
        <p:txBody>
          <a:bodyPr wrap="square">
            <a:spAutoFit/>
          </a:bodyPr>
          <a:p>
            <a:pPr algn="l">
              <a:lnSpc>
                <a:spcPct val="100000"/>
              </a:lnSpc>
              <a:buClrTx/>
              <a:buSzTx/>
              <a:buFontTx/>
            </a:pPr>
            <a:r>
              <a:rPr lang="zh-CN" altLang="en-US" b="1" strike="noStrike" noProof="1" dirty="0">
                <a:latin typeface="Times New Roman" panose="02020603050405020304" pitchFamily="18" charset="0"/>
                <a:ea typeface="宋体" panose="02010600030101010101" pitchFamily="2" charset="-122"/>
                <a:cs typeface="+mn-cs"/>
              </a:rPr>
              <a:t>（3）</a:t>
            </a:r>
            <a:r>
              <a:rPr lang="zh-CN" altLang="en-US" sz="2400" b="1" strike="noStrike" noProof="1" dirty="0">
                <a:latin typeface="Times New Roman" panose="02020603050405020304" pitchFamily="18" charset="0"/>
                <a:ea typeface="宋体" panose="02010600030101010101" pitchFamily="2" charset="-122"/>
                <a:cs typeface="+mn-cs"/>
              </a:rPr>
              <a:t>可擦除的可编程只读存储器（EPROM）</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a:p>
            <a:pPr algn="just">
              <a:lnSpc>
                <a:spcPct val="135000"/>
              </a:lnSpc>
            </a:pPr>
            <a:r>
              <a:rPr lang="zh-CN" altLang="en-US" b="1" strike="noStrike" noProof="1" dirty="0">
                <a:latin typeface="Times New Roman" panose="02020603050405020304" pitchFamily="18" charset="0"/>
                <a:ea typeface="宋体" panose="02010600030101010101" pitchFamily="2" charset="-122"/>
                <a:cs typeface="+mn-cs"/>
              </a:rPr>
              <a:t>可以多次擦除多次编程。</a:t>
            </a:r>
            <a:endParaRPr lang="zh-CN" altLang="en-US" b="1" strike="noStrike" noProof="1" dirty="0">
              <a:latin typeface="Times New Roman" panose="02020603050405020304" pitchFamily="18" charset="0"/>
              <a:ea typeface="宋体" panose="02010600030101010101" pitchFamily="2" charset="-122"/>
            </a:endParaRPr>
          </a:p>
          <a:p>
            <a:pPr algn="just">
              <a:lnSpc>
                <a:spcPct val="135000"/>
              </a:lnSpc>
            </a:pPr>
            <a:r>
              <a:rPr lang="zh-CN" altLang="en-US" b="1" strike="noStrike" noProof="1" dirty="0">
                <a:latin typeface="Times New Roman" panose="02020603050405020304" pitchFamily="18" charset="0"/>
                <a:ea typeface="宋体" panose="02010600030101010101" pitchFamily="2" charset="-122"/>
                <a:cs typeface="+mn-cs"/>
              </a:rPr>
              <a:t>按擦除方式不同分为两大类。一类是</a:t>
            </a:r>
            <a:r>
              <a:rPr lang="zh-CN" altLang="en-US" b="1" strike="noStrike" noProof="1" dirty="0">
                <a:solidFill>
                  <a:schemeClr val="hlink"/>
                </a:solidFill>
                <a:latin typeface="Times New Roman" panose="02020603050405020304" pitchFamily="18" charset="0"/>
                <a:ea typeface="宋体" panose="02010600030101010101" pitchFamily="2" charset="-122"/>
                <a:cs typeface="+mn-cs"/>
              </a:rPr>
              <a:t>用紫外线照射进行擦除的</a:t>
            </a:r>
            <a:r>
              <a:rPr lang="en-US" altLang="zh-CN" b="1" strike="noStrike" noProof="1">
                <a:latin typeface="Times New Roman" panose="02020603050405020304" pitchFamily="18" charset="0"/>
                <a:ea typeface="宋体" panose="02010600030101010101" pitchFamily="2" charset="-122"/>
                <a:cs typeface="+mn-cs"/>
              </a:rPr>
              <a:t>，</a:t>
            </a:r>
            <a:r>
              <a:rPr lang="zh-CN" altLang="en-US" b="1" strike="noStrike" noProof="1" dirty="0">
                <a:latin typeface="Times New Roman" panose="02020603050405020304" pitchFamily="18" charset="0"/>
                <a:ea typeface="宋体" panose="02010600030101010101" pitchFamily="2" charset="-122"/>
                <a:cs typeface="+mn-cs"/>
              </a:rPr>
              <a:t>另一类是</a:t>
            </a:r>
            <a:r>
              <a:rPr lang="zh-CN" altLang="en-US" b="1" strike="noStrike" noProof="1" dirty="0">
                <a:solidFill>
                  <a:schemeClr val="hlink"/>
                </a:solidFill>
                <a:latin typeface="Times New Roman" panose="02020603050405020304" pitchFamily="18" charset="0"/>
                <a:ea typeface="宋体" panose="02010600030101010101" pitchFamily="2" charset="-122"/>
                <a:cs typeface="+mn-cs"/>
              </a:rPr>
              <a:t>用电信号可擦除的可编程</a:t>
            </a:r>
            <a:r>
              <a:rPr lang="en-US" altLang="zh-CN" b="1" strike="noStrike" noProof="1">
                <a:solidFill>
                  <a:schemeClr val="hlink"/>
                </a:solidFill>
                <a:latin typeface="Times New Roman" panose="02020603050405020304" pitchFamily="18" charset="0"/>
                <a:ea typeface="宋体" panose="02010600030101010101" pitchFamily="2" charset="-122"/>
                <a:cs typeface="+mn-cs"/>
              </a:rPr>
              <a:t>ROM</a:t>
            </a:r>
            <a:r>
              <a:rPr lang="zh-CN" altLang="en-US" b="1" strike="noStrike" noProof="1">
                <a:solidFill>
                  <a:schemeClr val="hlink"/>
                </a:solidFill>
                <a:latin typeface="Times New Roman" panose="02020603050405020304" pitchFamily="18" charset="0"/>
                <a:ea typeface="宋体" panose="02010600030101010101" pitchFamily="2" charset="-122"/>
                <a:cs typeface="+mn-cs"/>
              </a:rPr>
              <a:t>（</a:t>
            </a:r>
            <a:r>
              <a:rPr lang="zh-CN" altLang="en-US" b="1" strike="noStrike" noProof="1" dirty="0">
                <a:solidFill>
                  <a:schemeClr val="hlink"/>
                </a:solidFill>
                <a:latin typeface="Times New Roman" panose="02020603050405020304" pitchFamily="18" charset="0"/>
                <a:ea typeface="宋体" panose="02010600030101010101" pitchFamily="2" charset="-122"/>
                <a:cs typeface="+mn-cs"/>
              </a:rPr>
              <a:t>简称</a:t>
            </a:r>
            <a:r>
              <a:rPr lang="en-US" altLang="zh-CN" b="1" strike="noStrike" noProof="1">
                <a:solidFill>
                  <a:schemeClr val="hlink"/>
                </a:solidFill>
                <a:latin typeface="Times New Roman" panose="02020603050405020304" pitchFamily="18" charset="0"/>
                <a:ea typeface="宋体" panose="02010600030101010101" pitchFamily="2" charset="-122"/>
                <a:cs typeface="+mn-cs"/>
              </a:rPr>
              <a:t>EEPROM</a:t>
            </a:r>
            <a:r>
              <a:rPr lang="zh-CN" altLang="en-US" b="1" strike="noStrike" noProof="1">
                <a:solidFill>
                  <a:schemeClr val="hlink"/>
                </a:solidFill>
                <a:latin typeface="Times New Roman" panose="02020603050405020304" pitchFamily="18" charset="0"/>
                <a:ea typeface="宋体" panose="02010600030101010101" pitchFamily="2" charset="-122"/>
                <a:cs typeface="+mn-cs"/>
              </a:rPr>
              <a:t>或</a:t>
            </a:r>
            <a:r>
              <a:rPr lang="en-US" altLang="zh-CN" b="1" strike="noStrike" noProof="1">
                <a:solidFill>
                  <a:schemeClr val="hlink"/>
                </a:solidFill>
                <a:latin typeface="Times New Roman" panose="02020603050405020304" pitchFamily="18" charset="0"/>
                <a:ea typeface="宋体" panose="02010600030101010101" pitchFamily="2" charset="-122"/>
                <a:cs typeface="+mn-cs"/>
              </a:rPr>
              <a:t>E</a:t>
            </a:r>
            <a:r>
              <a:rPr lang="en-US" altLang="zh-CN" b="1" strike="noStrike" baseline="30000" noProof="1">
                <a:solidFill>
                  <a:schemeClr val="hlink"/>
                </a:solidFill>
                <a:latin typeface="Times New Roman" panose="02020603050405020304" pitchFamily="18" charset="0"/>
                <a:ea typeface="宋体" panose="02010600030101010101" pitchFamily="2" charset="-122"/>
                <a:cs typeface="+mn-cs"/>
              </a:rPr>
              <a:t>2</a:t>
            </a:r>
            <a:r>
              <a:rPr lang="en-US" altLang="zh-CN" b="1" strike="noStrike" noProof="1">
                <a:solidFill>
                  <a:schemeClr val="hlink"/>
                </a:solidFill>
                <a:latin typeface="Times New Roman" panose="02020603050405020304" pitchFamily="18" charset="0"/>
                <a:ea typeface="宋体" panose="02010600030101010101" pitchFamily="2" charset="-122"/>
                <a:cs typeface="+mn-cs"/>
              </a:rPr>
              <a:t>PROM</a:t>
            </a:r>
            <a:r>
              <a:rPr lang="zh-CN" altLang="en-US" b="1" strike="noStrike" noProof="1">
                <a:solidFill>
                  <a:schemeClr val="hlink"/>
                </a:solidFill>
                <a:latin typeface="Times New Roman" panose="02020603050405020304" pitchFamily="18" charset="0"/>
                <a:ea typeface="宋体" panose="02010600030101010101" pitchFamily="2" charset="-122"/>
                <a:cs typeface="+mn-cs"/>
              </a:rPr>
              <a:t>）</a:t>
            </a:r>
            <a:r>
              <a:rPr lang="en-US" altLang="zh-CN" b="1" strike="noStrike" noProof="1">
                <a:latin typeface="Times New Roman" panose="02020603050405020304" pitchFamily="18" charset="0"/>
                <a:ea typeface="宋体" panose="02010600030101010101" pitchFamily="2" charset="-122"/>
                <a:cs typeface="+mn-cs"/>
              </a:rPr>
              <a:t>，</a:t>
            </a:r>
            <a:r>
              <a:rPr lang="zh-CN" altLang="en-US" b="1" strike="noStrike" noProof="1" dirty="0">
                <a:latin typeface="Times New Roman" panose="02020603050405020304" pitchFamily="18" charset="0"/>
                <a:ea typeface="宋体" panose="02010600030101010101" pitchFamily="2" charset="-122"/>
                <a:cs typeface="+mn-cs"/>
              </a:rPr>
              <a:t>后来又研制成功的</a:t>
            </a:r>
            <a:r>
              <a:rPr lang="zh-CN" altLang="en-US" b="1" strike="noStrike" noProof="1" dirty="0">
                <a:solidFill>
                  <a:schemeClr val="hlink"/>
                </a:solidFill>
                <a:latin typeface="Times New Roman" panose="02020603050405020304" pitchFamily="18" charset="0"/>
                <a:ea typeface="宋体" panose="02010600030101010101" pitchFamily="2" charset="-122"/>
                <a:cs typeface="+mn-cs"/>
              </a:rPr>
              <a:t>快闪存储器</a:t>
            </a:r>
            <a:r>
              <a:rPr lang="zh-CN" altLang="en-US" b="1" strike="noStrike" noProof="1" dirty="0">
                <a:latin typeface="Times New Roman" panose="02020603050405020304" pitchFamily="18" charset="0"/>
                <a:ea typeface="宋体" panose="02010600030101010101" pitchFamily="2" charset="-122"/>
                <a:cs typeface="+mn-cs"/>
              </a:rPr>
              <a:t>（</a:t>
            </a:r>
            <a:r>
              <a:rPr lang="en-US" altLang="zh-CN" b="1" strike="noStrike" noProof="1">
                <a:latin typeface="Times New Roman" panose="02020603050405020304" pitchFamily="18" charset="0"/>
                <a:ea typeface="宋体" panose="02010600030101010101" pitchFamily="2" charset="-122"/>
                <a:cs typeface="+mn-cs"/>
              </a:rPr>
              <a:t>Flash Memory）</a:t>
            </a:r>
            <a:r>
              <a:rPr lang="zh-CN" altLang="en-US" b="1" strike="noStrike" noProof="1" dirty="0">
                <a:latin typeface="Times New Roman" panose="02020603050405020304" pitchFamily="18" charset="0"/>
                <a:ea typeface="宋体" panose="02010600030101010101" pitchFamily="2" charset="-122"/>
                <a:cs typeface="+mn-cs"/>
              </a:rPr>
              <a:t>也是一种用电信号擦除的可编程</a:t>
            </a:r>
            <a:r>
              <a:rPr lang="en-US" altLang="zh-CN" b="1" strike="noStrike" noProof="1">
                <a:latin typeface="Times New Roman" panose="02020603050405020304" pitchFamily="18" charset="0"/>
                <a:ea typeface="宋体" panose="02010600030101010101" pitchFamily="2" charset="-122"/>
                <a:cs typeface="+mn-cs"/>
              </a:rPr>
              <a:t>ROM。 </a:t>
            </a:r>
            <a:endParaRPr lang="zh-CN" altLang="en-US" b="1" strike="noStrike" noProof="1">
              <a:latin typeface="Times New Roman" panose="02020603050405020304" pitchFamily="18" charset="0"/>
              <a:ea typeface="宋体" panose="02010600030101010101" pitchFamily="2" charset="-122"/>
            </a:endParaRPr>
          </a:p>
        </p:txBody>
      </p:sp>
      <p:sp>
        <p:nvSpPr>
          <p:cNvPr id="2" name="矩形 1"/>
          <p:cNvSpPr/>
          <p:nvPr/>
        </p:nvSpPr>
        <p:spPr>
          <a:xfrm>
            <a:off x="445770" y="3387725"/>
            <a:ext cx="8389620" cy="589280"/>
          </a:xfrm>
          <a:prstGeom prst="rect">
            <a:avLst/>
          </a:prstGeom>
          <a:noFill/>
          <a:ln w="9525">
            <a:noFill/>
          </a:ln>
        </p:spPr>
        <p:txBody>
          <a:bodyPr wrap="square">
            <a:spAutoFit/>
          </a:bodyPr>
          <a:p>
            <a:pPr algn="just">
              <a:lnSpc>
                <a:spcPct val="135000"/>
              </a:lnSpc>
            </a:pPr>
            <a:r>
              <a:rPr b="1" strike="noStrike" noProof="1">
                <a:latin typeface="Times New Roman" panose="02020603050405020304" pitchFamily="18" charset="0"/>
                <a:ea typeface="宋体" panose="02010600030101010101" pitchFamily="2" charset="-122"/>
                <a:cs typeface="Times New Roman" panose="02020603050405020304" pitchFamily="18" charset="0"/>
              </a:rPr>
              <a:t>1</a:t>
            </a:r>
            <a:r>
              <a:rPr b="1" strike="noStrike" noProof="1">
                <a:ea typeface="宋体" panose="02010600030101010101" pitchFamily="2" charset="-122"/>
                <a:cs typeface="+mn-cs"/>
              </a:rPr>
              <a:t>）紫外线照射进行擦除的可编程只读存储器</a:t>
            </a:r>
            <a:r>
              <a:rPr lang="en-US" altLang="zh-CN" b="1" strike="noStrike" noProof="1">
                <a:latin typeface="Times New Roman" panose="02020603050405020304" pitchFamily="18" charset="0"/>
                <a:ea typeface="宋体" panose="02010600030101010101" pitchFamily="2" charset="-122"/>
                <a:cs typeface="+mn-cs"/>
              </a:rPr>
              <a:t> </a:t>
            </a:r>
            <a:endParaRPr lang="zh-CN" altLang="en-US" b="1" strike="noStrike" noProof="1">
              <a:latin typeface="Times New Roman" panose="02020603050405020304" pitchFamily="18" charset="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78815" y="4178300"/>
            <a:ext cx="6112510" cy="2299335"/>
          </a:xfrm>
          <a:prstGeom prst="rect">
            <a:avLst/>
          </a:prstGeom>
        </p:spPr>
      </p:pic>
      <p:sp>
        <p:nvSpPr>
          <p:cNvPr id="5" name="圆角矩形标注 4"/>
          <p:cNvSpPr/>
          <p:nvPr/>
        </p:nvSpPr>
        <p:spPr>
          <a:xfrm>
            <a:off x="6909435" y="3703955"/>
            <a:ext cx="1638935" cy="685800"/>
          </a:xfrm>
          <a:prstGeom prst="wedgeRoundRectCallout">
            <a:avLst>
              <a:gd name="adj1" fmla="val -141088"/>
              <a:gd name="adj2" fmla="val 57870"/>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rPr>
              <a:t>SIMOS管的结构及符号</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arn(out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2" grpId="0"/>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77190" y="389890"/>
            <a:ext cx="8389620" cy="589280"/>
          </a:xfrm>
          <a:prstGeom prst="rect">
            <a:avLst/>
          </a:prstGeom>
          <a:noFill/>
          <a:ln w="9525">
            <a:noFill/>
          </a:ln>
        </p:spPr>
        <p:txBody>
          <a:bodyPr wrap="square">
            <a:spAutoFit/>
          </a:bodyPr>
          <a:p>
            <a:pPr algn="just">
              <a:lnSpc>
                <a:spcPct val="135000"/>
              </a:lnSpc>
            </a:pPr>
            <a:r>
              <a:rPr lang="en-US" b="1" strike="noStrike" noProof="1">
                <a:latin typeface="Times New Roman" panose="02020603050405020304" pitchFamily="18" charset="0"/>
                <a:ea typeface="宋体" panose="02010600030101010101" pitchFamily="2" charset="-122"/>
                <a:cs typeface="Times New Roman" panose="02020603050405020304" pitchFamily="18" charset="0"/>
              </a:rPr>
              <a:t>2</a:t>
            </a:r>
            <a:r>
              <a:rPr b="1" strike="noStrike" noProof="1">
                <a:ea typeface="宋体" panose="02010600030101010101" pitchFamily="2" charset="-122"/>
                <a:cs typeface="+mn-cs"/>
              </a:rPr>
              <a:t>）用电信号擦除的可编程只读存储器</a:t>
            </a:r>
            <a:r>
              <a:rPr lang="en-US" altLang="zh-CN" b="1" strike="noStrike" noProof="1">
                <a:latin typeface="Times New Roman" panose="02020603050405020304" pitchFamily="18" charset="0"/>
                <a:ea typeface="宋体" panose="02010600030101010101" pitchFamily="2" charset="-122"/>
                <a:cs typeface="+mn-cs"/>
              </a:rPr>
              <a:t> </a:t>
            </a:r>
            <a:endParaRPr lang="zh-CN" altLang="en-US" b="1" strike="noStrike" noProof="1">
              <a:latin typeface="Times New Roman" panose="02020603050405020304" pitchFamily="18" charset="0"/>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377190" y="1130935"/>
            <a:ext cx="6200140" cy="2210435"/>
          </a:xfrm>
          <a:prstGeom prst="rect">
            <a:avLst/>
          </a:prstGeom>
        </p:spPr>
      </p:pic>
      <p:sp>
        <p:nvSpPr>
          <p:cNvPr id="5" name="圆角矩形标注 4"/>
          <p:cNvSpPr/>
          <p:nvPr/>
        </p:nvSpPr>
        <p:spPr>
          <a:xfrm>
            <a:off x="7185025" y="1804670"/>
            <a:ext cx="1702435" cy="685800"/>
          </a:xfrm>
          <a:prstGeom prst="wedgeRoundRectCallout">
            <a:avLst>
              <a:gd name="adj1" fmla="val -99182"/>
              <a:gd name="adj2" fmla="val -18611"/>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rPr>
              <a:t>Flotox管的结构及符号</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矩形 3"/>
          <p:cNvSpPr/>
          <p:nvPr/>
        </p:nvSpPr>
        <p:spPr>
          <a:xfrm>
            <a:off x="497840" y="3687445"/>
            <a:ext cx="8389620" cy="2582545"/>
          </a:xfrm>
          <a:prstGeom prst="rect">
            <a:avLst/>
          </a:prstGeom>
          <a:noFill/>
          <a:ln w="9525">
            <a:noFill/>
          </a:ln>
        </p:spPr>
        <p:txBody>
          <a:bodyPr wrap="square">
            <a:spAutoFit/>
          </a:bodyPr>
          <a:p>
            <a:pPr algn="just">
              <a:lnSpc>
                <a:spcPct val="135000"/>
              </a:lnSpc>
            </a:pPr>
            <a:r>
              <a:rPr b="1" strike="noStrike" noProof="1">
                <a:latin typeface="Times New Roman" panose="02020603050405020304" pitchFamily="18" charset="0"/>
                <a:ea typeface="宋体" panose="02010600030101010101" pitchFamily="2" charset="-122"/>
                <a:cs typeface="Times New Roman" panose="02020603050405020304" pitchFamily="18" charset="0"/>
              </a:rPr>
              <a:t>Flotox管与SIMOS管相似，也属于N沟道增强性MOS管，</a:t>
            </a: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不同之处在于浮栅延长区与漏区N</a:t>
            </a:r>
            <a:r>
              <a:rPr b="1" strike="noStrike" baseline="300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之间有一个极薄的氧化层区，这个区域称为隧道区。</a:t>
            </a:r>
            <a:r>
              <a:rPr b="1" strike="noStrike" noProof="1">
                <a:latin typeface="Times New Roman" panose="02020603050405020304" pitchFamily="18" charset="0"/>
                <a:ea typeface="宋体" panose="02010600030101010101" pitchFamily="2" charset="-122"/>
                <a:cs typeface="Times New Roman" panose="02020603050405020304" pitchFamily="18" charset="0"/>
              </a:rPr>
              <a:t>当隧道区的电场强度大到一定程度时，便在漏区和浮栅之间出现了导电隧道，电子可以通过导电隧道，到达浮栅，这种现象称为隧道效应。</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out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777875" y="1346200"/>
            <a:ext cx="7875270" cy="2415540"/>
          </a:xfrm>
          <a:prstGeom prst="rect">
            <a:avLst/>
          </a:prstGeom>
        </p:spPr>
      </p:pic>
      <p:sp>
        <p:nvSpPr>
          <p:cNvPr id="2" name="矩形 1"/>
          <p:cNvSpPr/>
          <p:nvPr/>
        </p:nvSpPr>
        <p:spPr>
          <a:xfrm>
            <a:off x="377190" y="492760"/>
            <a:ext cx="8389620" cy="589280"/>
          </a:xfrm>
          <a:prstGeom prst="rect">
            <a:avLst/>
          </a:prstGeom>
          <a:noFill/>
          <a:ln w="9525">
            <a:noFill/>
          </a:ln>
        </p:spPr>
        <p:txBody>
          <a:bodyPr wrap="square">
            <a:spAutoFit/>
          </a:bodyPr>
          <a:p>
            <a:pPr algn="just">
              <a:lnSpc>
                <a:spcPct val="135000"/>
              </a:lnSpc>
            </a:pPr>
            <a:r>
              <a:rPr b="1" strike="noStrike" noProof="1">
                <a:latin typeface="Times New Roman" panose="02020603050405020304" pitchFamily="18" charset="0"/>
                <a:ea typeface="宋体" panose="02010600030101010101" pitchFamily="2" charset="-122"/>
                <a:cs typeface="Times New Roman" panose="02020603050405020304" pitchFamily="18" charset="0"/>
              </a:rPr>
              <a:t>E2PROM的三种工作状态</a:t>
            </a:r>
            <a:r>
              <a:rPr lang="en-US" altLang="zh-CN" b="1" strike="noStrike" noProof="1">
                <a:latin typeface="Times New Roman" panose="02020603050405020304" pitchFamily="18" charset="0"/>
                <a:ea typeface="宋体" panose="02010600030101010101" pitchFamily="2" charset="-122"/>
                <a:cs typeface="Times New Roman" panose="02020603050405020304" pitchFamily="18" charset="0"/>
              </a:rPr>
              <a:t> </a:t>
            </a:r>
            <a:endPar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a:xfrm>
            <a:off x="536575" y="5041900"/>
            <a:ext cx="8389620" cy="589280"/>
          </a:xfrm>
          <a:prstGeom prst="rect">
            <a:avLst/>
          </a:prstGeom>
          <a:noFill/>
          <a:ln w="9525">
            <a:noFill/>
          </a:ln>
        </p:spPr>
        <p:txBody>
          <a:bodyPr wrap="square">
            <a:spAutoFit/>
          </a:bodyPr>
          <a:p>
            <a:pPr algn="just">
              <a:lnSpc>
                <a:spcPct val="135000"/>
              </a:lnSpc>
            </a:pPr>
            <a:r>
              <a:rPr b="1" strike="noStrike" noProof="1">
                <a:latin typeface="Times New Roman" panose="02020603050405020304" pitchFamily="18" charset="0"/>
                <a:ea typeface="宋体" panose="02010600030101010101" pitchFamily="2" charset="-122"/>
                <a:cs typeface="Times New Roman" panose="02020603050405020304" pitchFamily="18" charset="0"/>
              </a:rPr>
              <a:t>E2PROM擦除方便，可一次性全部擦除，也可按位擦除</a:t>
            </a:r>
            <a:r>
              <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rPr>
              <a:t>。</a:t>
            </a:r>
            <a:endPar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圆角矩形标注 5"/>
          <p:cNvSpPr/>
          <p:nvPr/>
        </p:nvSpPr>
        <p:spPr>
          <a:xfrm>
            <a:off x="1297305" y="4271010"/>
            <a:ext cx="1291590" cy="483870"/>
          </a:xfrm>
          <a:prstGeom prst="wedgeRoundRectCallout">
            <a:avLst>
              <a:gd name="adj1" fmla="val 1376"/>
              <a:gd name="adj2" fmla="val -173490"/>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rPr>
              <a:t>读出状态</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7" name="圆角矩形标注 6"/>
          <p:cNvSpPr/>
          <p:nvPr/>
        </p:nvSpPr>
        <p:spPr>
          <a:xfrm>
            <a:off x="4085590" y="4271010"/>
            <a:ext cx="1291590" cy="483870"/>
          </a:xfrm>
          <a:prstGeom prst="wedgeRoundRectCallout">
            <a:avLst>
              <a:gd name="adj1" fmla="val 1376"/>
              <a:gd name="adj2" fmla="val -173490"/>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rPr>
              <a:t>擦除状态</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8" name="圆角矩形标注 7"/>
          <p:cNvSpPr/>
          <p:nvPr/>
        </p:nvSpPr>
        <p:spPr>
          <a:xfrm>
            <a:off x="6740525" y="4320540"/>
            <a:ext cx="1291590" cy="483870"/>
          </a:xfrm>
          <a:prstGeom prst="wedgeRoundRectCallout">
            <a:avLst>
              <a:gd name="adj1" fmla="val 1376"/>
              <a:gd name="adj2" fmla="val -173490"/>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rPr>
              <a:t>写入状态</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9" name="圆角矩形标注 8"/>
          <p:cNvSpPr/>
          <p:nvPr/>
        </p:nvSpPr>
        <p:spPr>
          <a:xfrm>
            <a:off x="2215515" y="1177290"/>
            <a:ext cx="1291590" cy="483870"/>
          </a:xfrm>
          <a:prstGeom prst="wedgeRoundRectCallout">
            <a:avLst>
              <a:gd name="adj1" fmla="val -33628"/>
              <a:gd name="adj2" fmla="val 176246"/>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rPr>
              <a:t>选通管</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 name="圆角矩形标注 9"/>
          <p:cNvSpPr/>
          <p:nvPr/>
        </p:nvSpPr>
        <p:spPr>
          <a:xfrm>
            <a:off x="478155" y="3571240"/>
            <a:ext cx="1291590" cy="483870"/>
          </a:xfrm>
          <a:prstGeom prst="wedgeRoundRectCallout">
            <a:avLst>
              <a:gd name="adj1" fmla="val 43264"/>
              <a:gd name="adj2" fmla="val -133989"/>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rPr>
              <a:t>存储管</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arn(out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7" grpId="0" bldLvl="0" animBg="1"/>
      <p:bldP spid="8" grpId="0" bldLvl="0" animBg="1"/>
      <p:bldP spid="9" grpId="0" bldLvl="0" animBg="1"/>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77190" y="389890"/>
            <a:ext cx="8389620" cy="589280"/>
          </a:xfrm>
          <a:prstGeom prst="rect">
            <a:avLst/>
          </a:prstGeom>
          <a:noFill/>
          <a:ln w="9525">
            <a:noFill/>
          </a:ln>
        </p:spPr>
        <p:txBody>
          <a:bodyPr wrap="square">
            <a:spAutoFit/>
          </a:bodyPr>
          <a:p>
            <a:pPr algn="just">
              <a:lnSpc>
                <a:spcPct val="135000"/>
              </a:lnSpc>
            </a:pPr>
            <a:r>
              <a:rPr lang="en-US" b="1" strike="noStrike" noProof="1">
                <a:latin typeface="Times New Roman" panose="02020603050405020304" pitchFamily="18" charset="0"/>
                <a:ea typeface="宋体" panose="02010600030101010101" pitchFamily="2" charset="-122"/>
                <a:cs typeface="Times New Roman" panose="02020603050405020304" pitchFamily="18" charset="0"/>
              </a:rPr>
              <a:t>3</a:t>
            </a:r>
            <a:r>
              <a:rPr b="1" strike="noStrike" noProof="1">
                <a:ea typeface="宋体" panose="02010600030101010101" pitchFamily="2" charset="-122"/>
                <a:cs typeface="+mn-cs"/>
              </a:rPr>
              <a:t>）快闪存储器</a:t>
            </a:r>
            <a:r>
              <a:rPr lang="en-US" altLang="zh-CN" b="1" strike="noStrike" noProof="1">
                <a:latin typeface="Times New Roman" panose="02020603050405020304" pitchFamily="18" charset="0"/>
                <a:ea typeface="宋体" panose="02010600030101010101" pitchFamily="2" charset="-122"/>
                <a:cs typeface="+mn-cs"/>
              </a:rPr>
              <a:t> </a:t>
            </a:r>
            <a:endParaRPr lang="zh-CN" altLang="en-US" b="1" strike="noStrike" noProof="1">
              <a:latin typeface="Times New Roman" panose="02020603050405020304" pitchFamily="18" charset="0"/>
              <a:ea typeface="宋体" panose="02010600030101010101" pitchFamily="2" charset="-122"/>
            </a:endParaRPr>
          </a:p>
        </p:txBody>
      </p:sp>
      <p:sp>
        <p:nvSpPr>
          <p:cNvPr id="4" name="矩形 3"/>
          <p:cNvSpPr/>
          <p:nvPr/>
        </p:nvSpPr>
        <p:spPr>
          <a:xfrm>
            <a:off x="497840" y="3687445"/>
            <a:ext cx="8389620" cy="2582545"/>
          </a:xfrm>
          <a:prstGeom prst="rect">
            <a:avLst/>
          </a:prstGeom>
          <a:noFill/>
          <a:ln w="9525">
            <a:noFill/>
          </a:ln>
        </p:spPr>
        <p:txBody>
          <a:bodyPr wrap="square">
            <a:spAutoFit/>
          </a:bodyPr>
          <a:p>
            <a:pPr algn="just">
              <a:lnSpc>
                <a:spcPct val="135000"/>
              </a:lnSpc>
            </a:pPr>
            <a:r>
              <a:rPr b="1" strike="noStrike" noProof="1">
                <a:latin typeface="Times New Roman" panose="02020603050405020304" pitchFamily="18" charset="0"/>
                <a:ea typeface="宋体" panose="02010600030101010101" pitchFamily="2" charset="-122"/>
                <a:cs typeface="Times New Roman" panose="02020603050405020304" pitchFamily="18" charset="0"/>
              </a:rPr>
              <a:t>快闪存储器存储单元MOS管与EPROM中的SIMOS管相似，但</a:t>
            </a: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浮栅到P型衬底间的氧化层比SIMOS管的更薄</a:t>
            </a:r>
            <a:r>
              <a:rPr b="1" strike="noStrike" noProof="1">
                <a:latin typeface="Times New Roman" panose="02020603050405020304" pitchFamily="18" charset="0"/>
                <a:ea typeface="宋体" panose="02010600030101010101" pitchFamily="2" charset="-122"/>
                <a:cs typeface="Times New Roman" panose="02020603050405020304" pitchFamily="18" charset="0"/>
              </a:rPr>
              <a:t>，另外快闪存储器存储单元MOS管的</a:t>
            </a: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源极N</a:t>
            </a:r>
            <a:r>
              <a:rPr b="1" strike="noStrike" baseline="300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区大于漏极N</a:t>
            </a:r>
            <a:r>
              <a:rPr b="1" strike="noStrike" baseline="30000"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区</a:t>
            </a:r>
            <a:r>
              <a:rPr b="1" strike="noStrike" noProof="1">
                <a:latin typeface="Times New Roman" panose="02020603050405020304" pitchFamily="18" charset="0"/>
                <a:ea typeface="宋体" panose="02010600030101010101" pitchFamily="2" charset="-122"/>
                <a:cs typeface="Times New Roman" panose="02020603050405020304" pitchFamily="18" charset="0"/>
              </a:rPr>
              <a:t>，而SIMOS管的源极</a:t>
            </a:r>
            <a:r>
              <a:rPr b="1" strike="noStrike" noProof="1">
                <a:solidFill>
                  <a:schemeClr val="tx1"/>
                </a:solidFill>
                <a:latin typeface="Times New Roman" panose="02020603050405020304" pitchFamily="18" charset="0"/>
                <a:ea typeface="宋体" panose="02010600030101010101" pitchFamily="2" charset="-122"/>
                <a:cs typeface="Times New Roman" panose="02020603050405020304" pitchFamily="18" charset="0"/>
              </a:rPr>
              <a:t>N</a:t>
            </a:r>
            <a:r>
              <a:rPr b="1" strike="noStrike" baseline="30000" noProof="1">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b="1" strike="noStrike" noProof="1">
                <a:solidFill>
                  <a:schemeClr val="tx1"/>
                </a:solidFill>
                <a:latin typeface="Times New Roman" panose="02020603050405020304" pitchFamily="18" charset="0"/>
                <a:ea typeface="宋体" panose="02010600030101010101" pitchFamily="2" charset="-122"/>
                <a:cs typeface="Times New Roman" panose="02020603050405020304" pitchFamily="18" charset="0"/>
              </a:rPr>
              <a:t>区和漏极N</a:t>
            </a:r>
            <a:r>
              <a:rPr b="1" strike="noStrike" baseline="30000" noProof="1">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b="1" strike="noStrike" noProof="1">
                <a:solidFill>
                  <a:schemeClr val="tx1"/>
                </a:solidFill>
                <a:latin typeface="Times New Roman" panose="02020603050405020304" pitchFamily="18" charset="0"/>
                <a:ea typeface="宋体" panose="02010600030101010101" pitchFamily="2" charset="-122"/>
                <a:cs typeface="Times New Roman" panose="02020603050405020304" pitchFamily="18" charset="0"/>
              </a:rPr>
              <a:t>区</a:t>
            </a:r>
            <a:r>
              <a:rPr b="1" strike="noStrike" noProof="1">
                <a:latin typeface="Times New Roman" panose="02020603050405020304" pitchFamily="18" charset="0"/>
                <a:ea typeface="宋体" panose="02010600030101010101" pitchFamily="2" charset="-122"/>
                <a:cs typeface="Times New Roman" panose="02020603050405020304" pitchFamily="18" charset="0"/>
              </a:rPr>
              <a:t>是对称的，这样可通过在源区上加上正电压，使浮栅放电，从而擦除写入的数据。</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1172845" y="979170"/>
            <a:ext cx="6012180" cy="249936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77190" y="532130"/>
            <a:ext cx="8389620" cy="589280"/>
          </a:xfrm>
          <a:prstGeom prst="rect">
            <a:avLst/>
          </a:prstGeom>
          <a:noFill/>
          <a:ln w="9525">
            <a:noFill/>
          </a:ln>
        </p:spPr>
        <p:txBody>
          <a:bodyPr wrap="square">
            <a:spAutoFit/>
          </a:bodyPr>
          <a:p>
            <a:pPr algn="just">
              <a:lnSpc>
                <a:spcPct val="135000"/>
              </a:lnSpc>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3.ROM的应用</a:t>
            </a:r>
            <a:r>
              <a:rPr lang="en-US" altLang="zh-CN" b="1" strike="noStrike" noProof="1">
                <a:latin typeface="Times New Roman" panose="02020603050405020304" pitchFamily="18" charset="0"/>
                <a:ea typeface="宋体" panose="02010600030101010101" pitchFamily="2" charset="-122"/>
                <a:cs typeface="Times New Roman" panose="02020603050405020304" pitchFamily="18" charset="0"/>
              </a:rPr>
              <a:t> </a:t>
            </a:r>
            <a:endPar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a:xfrm>
            <a:off x="377190" y="1121410"/>
            <a:ext cx="8389620" cy="4076700"/>
          </a:xfrm>
          <a:prstGeom prst="rect">
            <a:avLst/>
          </a:prstGeom>
          <a:noFill/>
          <a:ln w="9525">
            <a:noFill/>
          </a:ln>
        </p:spPr>
        <p:txBody>
          <a:bodyPr wrap="square">
            <a:spAutoFit/>
          </a:bodyPr>
          <a:p>
            <a:pPr algn="just">
              <a:lnSpc>
                <a:spcPct val="135000"/>
              </a:lnSpc>
            </a:pP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ROM的译码器是一个全译码器，是一个与阵列，它可以产生对应于输入地址码的全部最小项，而存储矩阵是一个或阵列，输出数据线是若干个最小项之和。</a:t>
            </a:r>
            <a:r>
              <a:rPr b="1" strike="noStrike" noProof="1">
                <a:latin typeface="Times New Roman" panose="02020603050405020304" pitchFamily="18" charset="0"/>
                <a:ea typeface="宋体" panose="02010600030101010101" pitchFamily="2" charset="-122"/>
                <a:cs typeface="Times New Roman" panose="02020603050405020304" pitchFamily="18" charset="0"/>
              </a:rPr>
              <a:t>任一个组合逻辑函数都可以写成最小项和的标准形式，即与或式。所以，组合逻辑函数可以通过向ROM中写入相应的数据实现。具体做法是将逻辑函数的输入变量作为ROM的地址输入，将输入变量每种组合对应的函数值写入ROM存储单元，则按地址码读出的数据便是相应的函数。</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矩形 36867"/>
          <p:cNvSpPr/>
          <p:nvPr/>
        </p:nvSpPr>
        <p:spPr>
          <a:xfrm>
            <a:off x="1008063" y="944563"/>
            <a:ext cx="6804025" cy="649287"/>
          </a:xfrm>
          <a:prstGeom prst="rect">
            <a:avLst/>
          </a:prstGeom>
          <a:noFill/>
          <a:ln w="9525">
            <a:noFill/>
          </a:ln>
        </p:spPr>
        <p:txBody>
          <a:bodyPr anchor="t"/>
          <a:p>
            <a:pPr marL="342900" indent="-342900">
              <a:spcBef>
                <a:spcPct val="20000"/>
              </a:spcBef>
              <a:buClr>
                <a:schemeClr val="folHlink"/>
              </a:buClr>
              <a:buSzPct val="60000"/>
              <a:buFont typeface="Wingdings" panose="05000000000000000000" pitchFamily="2" charset="2"/>
            </a:pPr>
            <a:endParaRPr lang="zh-CN" altLang="en-US" sz="3200" b="1" dirty="0">
              <a:latin typeface="Tahoma" panose="020B0604030504040204" pitchFamily="34" charset="0"/>
              <a:ea typeface="宋体" panose="02010600030101010101" pitchFamily="2" charset="-122"/>
            </a:endParaRPr>
          </a:p>
        </p:txBody>
      </p:sp>
      <p:sp>
        <p:nvSpPr>
          <p:cNvPr id="36962" name="标题 36961"/>
          <p:cNvSpPr>
            <a:spLocks noGrp="1"/>
          </p:cNvSpPr>
          <p:nvPr>
            <p:ph type="title"/>
          </p:nvPr>
        </p:nvSpPr>
        <p:spPr>
          <a:xfrm>
            <a:off x="443865" y="457835"/>
            <a:ext cx="8256905" cy="62738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sz="2400" b="1" i="0" u="none" strike="noStrike" kern="1200" cap="none" spc="0" normalizeH="0" baseline="0" noProof="1">
                <a:solidFill>
                  <a:schemeClr val="folHlink"/>
                </a:solidFill>
                <a:effectLst>
                  <a:outerShdw blurRad="38100" dist="38100" dir="2700000">
                    <a:srgbClr val="000000"/>
                  </a:outerShdw>
                </a:effectLst>
                <a:latin typeface="楷体_GB2312" pitchFamily="49" charset="-122"/>
                <a:ea typeface="楷体_GB2312" pitchFamily="49" charset="-122"/>
                <a:cs typeface="+mj-cs"/>
              </a:rPr>
              <a:t>例  试用ROM实现4位二进制代码转换为格雷码的转换电路。</a:t>
            </a:r>
            <a:endParaRPr kumimoji="0" sz="2400" b="1" i="0" u="none" strike="noStrike" kern="1200" cap="none" spc="0" normalizeH="0" baseline="0" noProof="1">
              <a:solidFill>
                <a:schemeClr val="folHlink"/>
              </a:solidFill>
              <a:effectLst>
                <a:outerShdw blurRad="38100" dist="38100" dir="2700000">
                  <a:srgbClr val="000000"/>
                </a:outerShdw>
              </a:effectLst>
              <a:latin typeface="楷体_GB2312" pitchFamily="49" charset="-122"/>
              <a:ea typeface="楷体_GB2312" pitchFamily="49" charset="-122"/>
              <a:cs typeface="+mj-cs"/>
            </a:endParaRPr>
          </a:p>
        </p:txBody>
      </p:sp>
      <p:sp>
        <p:nvSpPr>
          <p:cNvPr id="38913" name="文本占位符 37890"/>
          <p:cNvSpPr>
            <a:spLocks noGrp="1"/>
          </p:cNvSpPr>
          <p:nvPr>
            <p:ph idx="1"/>
          </p:nvPr>
        </p:nvSpPr>
        <p:spPr>
          <a:xfrm>
            <a:off x="406083" y="1085215"/>
            <a:ext cx="8675687" cy="573088"/>
          </a:xfrm>
        </p:spPr>
        <p:txBody>
          <a:bodyPr anchor="t"/>
          <a:p>
            <a:pPr>
              <a:buNone/>
            </a:pPr>
            <a:r>
              <a:rPr lang="zh-CN" altLang="en-US" sz="2400" b="1" dirty="0">
                <a:latin typeface="Times New Roman" panose="02020603050405020304" pitchFamily="18" charset="0"/>
                <a:ea typeface="宋体" panose="02010600030101010101" pitchFamily="2" charset="-122"/>
              </a:rPr>
              <a:t>（1）写出函数标准与或式 </a:t>
            </a:r>
            <a:endParaRPr lang="zh-CN" altLang="en-US" sz="2400" b="1" dirty="0">
              <a:latin typeface="Times New Roman" panose="02020603050405020304" pitchFamily="18" charset="0"/>
              <a:ea typeface="宋体" panose="02010600030101010101" pitchFamily="2" charset="-122"/>
            </a:endParaRPr>
          </a:p>
        </p:txBody>
      </p:sp>
      <p:sp>
        <p:nvSpPr>
          <p:cNvPr id="39003" name="矩形 37983"/>
          <p:cNvSpPr/>
          <p:nvPr/>
        </p:nvSpPr>
        <p:spPr>
          <a:xfrm>
            <a:off x="172085" y="3929063"/>
            <a:ext cx="9144000" cy="0"/>
          </a:xfrm>
          <a:prstGeom prst="rect">
            <a:avLst/>
          </a:prstGeom>
          <a:noFill/>
          <a:ln w="9525">
            <a:noFill/>
          </a:ln>
        </p:spPr>
        <p:txBody>
          <a:bodyPr anchor="t"/>
          <a:p>
            <a:endParaRPr lang="zh-CN" altLang="en-US">
              <a:latin typeface="Tahoma" panose="020B0604030504040204" pitchFamily="34" charset="0"/>
            </a:endParaRPr>
          </a:p>
        </p:txBody>
      </p:sp>
      <p:sp>
        <p:nvSpPr>
          <p:cNvPr id="100" name="文本框 99"/>
          <p:cNvSpPr txBox="1"/>
          <p:nvPr/>
        </p:nvSpPr>
        <p:spPr>
          <a:xfrm>
            <a:off x="1825625" y="1528445"/>
            <a:ext cx="5492115" cy="460375"/>
          </a:xfrm>
          <a:prstGeom prst="rect">
            <a:avLst/>
          </a:prstGeom>
          <a:noFill/>
          <a:ln w="9525">
            <a:noFill/>
          </a:ln>
        </p:spPr>
        <p:txBody>
          <a:bodyPr wrap="square">
            <a:spAutoFit/>
          </a:bodyPr>
          <a:p>
            <a:r>
              <a:rPr lang="en-US" b="1">
                <a:latin typeface="Times New Roman" panose="02020603050405020304" pitchFamily="18" charset="0"/>
                <a:cs typeface="Times New Roman" panose="02020603050405020304" pitchFamily="18" charset="0"/>
              </a:rPr>
              <a:t>4位二进制代</a:t>
            </a:r>
            <a:r>
              <a:rPr lang="zh-CN" b="1">
                <a:latin typeface="Times New Roman" panose="02020603050405020304" pitchFamily="18" charset="0"/>
                <a:ea typeface="宋体" panose="02010600030101010101" pitchFamily="2" charset="-122"/>
                <a:cs typeface="Times New Roman" panose="02020603050405020304" pitchFamily="18" charset="0"/>
              </a:rPr>
              <a:t>码转换为格雷码的真值表</a:t>
            </a:r>
            <a:endParaRPr lang="zh-CN" altLang="en-US" b="1">
              <a:latin typeface="Times New Roman" panose="02020603050405020304" pitchFamily="18" charset="0"/>
              <a:cs typeface="Times New Roman" panose="02020603050405020304" pitchFamily="18" charset="0"/>
            </a:endParaRPr>
          </a:p>
        </p:txBody>
      </p:sp>
      <p:graphicFrame>
        <p:nvGraphicFramePr>
          <p:cNvPr id="2" name="表格 1"/>
          <p:cNvGraphicFramePr/>
          <p:nvPr/>
        </p:nvGraphicFramePr>
        <p:xfrm>
          <a:off x="1440815" y="1988820"/>
          <a:ext cx="5938520" cy="4786630"/>
        </p:xfrm>
        <a:graphic>
          <a:graphicData uri="http://schemas.openxmlformats.org/drawingml/2006/table">
            <a:tbl>
              <a:tblPr firstRow="1" bandRow="1">
                <a:tableStyleId>{5940675A-B579-460E-94D1-54222C63F5DA}</a:tableStyleId>
              </a:tblPr>
              <a:tblGrid>
                <a:gridCol w="2967355"/>
                <a:gridCol w="2971165"/>
              </a:tblGrid>
              <a:tr h="609600">
                <a:tc>
                  <a:txBody>
                    <a:bodyPr/>
                    <a:p>
                      <a:pPr algn="ctr">
                        <a:buNone/>
                      </a:pPr>
                      <a:r>
                        <a:rPr lang="en-US" sz="2000" b="1">
                          <a:latin typeface="Times New Roman" panose="02020603050405020304" pitchFamily="18" charset="0"/>
                          <a:cs typeface="Times New Roman" panose="02020603050405020304" pitchFamily="18" charset="0"/>
                        </a:rPr>
                        <a:t>4位二进制代码</a:t>
                      </a:r>
                      <a:endParaRPr lang="en-US" sz="2000" b="1">
                        <a:latin typeface="Times New Roman" panose="02020603050405020304" pitchFamily="18" charset="0"/>
                        <a:cs typeface="Times New Roman" panose="02020603050405020304" pitchFamily="18" charset="0"/>
                      </a:endParaRPr>
                    </a:p>
                    <a:p>
                      <a:pPr algn="ctr">
                        <a:buNone/>
                      </a:pPr>
                      <a:r>
                        <a:rPr lang="en-US" sz="2000" b="1" i="1">
                          <a:latin typeface="Times New Roman" panose="02020603050405020304" pitchFamily="18" charset="0"/>
                          <a:cs typeface="Times New Roman" panose="02020603050405020304" pitchFamily="18" charset="0"/>
                        </a:rPr>
                        <a:t>A   B   C   D</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格雷码</a:t>
                      </a:r>
                      <a:endParaRPr lang="en-US" sz="2000" b="1">
                        <a:latin typeface="Times New Roman" panose="02020603050405020304" pitchFamily="18" charset="0"/>
                        <a:cs typeface="Times New Roman" panose="02020603050405020304" pitchFamily="18" charset="0"/>
                      </a:endParaRPr>
                    </a:p>
                    <a:p>
                      <a:pPr algn="ctr">
                        <a:buNone/>
                      </a:pPr>
                      <a:r>
                        <a:rPr lang="en-US" sz="2000" b="1" i="1">
                          <a:latin typeface="Times New Roman" panose="02020603050405020304" pitchFamily="18" charset="0"/>
                          <a:cs typeface="Times New Roman" panose="02020603050405020304" pitchFamily="18" charset="0"/>
                        </a:rPr>
                        <a:t>Y</a:t>
                      </a:r>
                      <a:r>
                        <a:rPr lang="en-US" sz="2000" b="1" baseline="-25000">
                          <a:latin typeface="Times New Roman" panose="02020603050405020304" pitchFamily="18" charset="0"/>
                          <a:cs typeface="Times New Roman" panose="02020603050405020304" pitchFamily="18" charset="0"/>
                        </a:rPr>
                        <a:t>3</a:t>
                      </a:r>
                      <a:r>
                        <a:rPr lang="en-US" sz="2000" b="1">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Y</a:t>
                      </a:r>
                      <a:r>
                        <a:rPr lang="en-US" sz="2000" b="1" baseline="-25000">
                          <a:latin typeface="Times New Roman" panose="02020603050405020304" pitchFamily="18" charset="0"/>
                          <a:cs typeface="Times New Roman" panose="02020603050405020304" pitchFamily="18" charset="0"/>
                        </a:rPr>
                        <a:t>2    </a:t>
                      </a:r>
                      <a:r>
                        <a:rPr lang="en-US" sz="2000" b="1" i="1">
                          <a:latin typeface="Times New Roman" panose="02020603050405020304" pitchFamily="18" charset="0"/>
                          <a:cs typeface="Times New Roman" panose="02020603050405020304" pitchFamily="18" charset="0"/>
                        </a:rPr>
                        <a:t>Y</a:t>
                      </a:r>
                      <a:r>
                        <a:rPr lang="en-US" sz="2000" b="1" baseline="-25000">
                          <a:latin typeface="Times New Roman" panose="02020603050405020304" pitchFamily="18" charset="0"/>
                          <a:cs typeface="Times New Roman" panose="02020603050405020304" pitchFamily="18" charset="0"/>
                        </a:rPr>
                        <a:t>1    </a:t>
                      </a:r>
                      <a:r>
                        <a:rPr lang="en-US" sz="2000" b="1" i="1">
                          <a:latin typeface="Times New Roman" panose="02020603050405020304" pitchFamily="18" charset="0"/>
                          <a:cs typeface="Times New Roman" panose="02020603050405020304" pitchFamily="18" charset="0"/>
                        </a:rPr>
                        <a:t>Y</a:t>
                      </a:r>
                      <a:r>
                        <a:rPr lang="en-US" sz="2000" b="1" baseline="-25000">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77030">
                <a:tc>
                  <a:txBody>
                    <a:bodyPr/>
                    <a:p>
                      <a:pPr algn="ctr">
                        <a:lnSpc>
                          <a:spcPts val="2000"/>
                        </a:lnSpc>
                        <a:buNone/>
                      </a:pPr>
                      <a:r>
                        <a:rPr lang="en-US" sz="2000" b="1">
                          <a:latin typeface="Times New Roman" panose="02020603050405020304" pitchFamily="18" charset="0"/>
                          <a:cs typeface="Times New Roman" panose="02020603050405020304" pitchFamily="18" charset="0"/>
                        </a:rPr>
                        <a:t>0   0   0   0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0   0   0   1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0   0   1   0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0   0   1   1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0   1   0   0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0   1   1   1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1   0   0   0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1   0   1   1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1   1   0   0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lnSpc>
                          <a:spcPts val="2000"/>
                        </a:lnSpc>
                        <a:buNone/>
                      </a:pPr>
                      <a:r>
                        <a:rPr lang="en-US" sz="2000" b="1">
                          <a:latin typeface="Times New Roman" panose="02020603050405020304" pitchFamily="18" charset="0"/>
                          <a:cs typeface="Times New Roman" panose="02020603050405020304" pitchFamily="18" charset="0"/>
                        </a:rPr>
                        <a:t>0   0   0   0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0   0   0   1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0   0   1   1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0   0   1   0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0   1   1   1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0   1   0   0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1   1   0   0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1   1   1   1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1   1   1   0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1   0   1   0</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1   0   1   1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1   0   0   1</a:t>
                      </a:r>
                      <a:endParaRPr lang="en-US" sz="2000" b="1">
                        <a:latin typeface="Times New Roman" panose="02020603050405020304" pitchFamily="18" charset="0"/>
                        <a:cs typeface="Times New Roman" panose="02020603050405020304" pitchFamily="18" charset="0"/>
                      </a:endParaRPr>
                    </a:p>
                    <a:p>
                      <a:pPr algn="ctr">
                        <a:lnSpc>
                          <a:spcPts val="2000"/>
                        </a:lnSpc>
                        <a:buNone/>
                      </a:pPr>
                      <a:r>
                        <a:rPr lang="en-US" sz="2000" b="1">
                          <a:latin typeface="Times New Roman" panose="02020603050405020304" pitchFamily="18" charset="0"/>
                          <a:cs typeface="Times New Roman" panose="02020603050405020304" pitchFamily="18" charset="0"/>
                        </a:rPr>
                        <a:t>1   0   0   0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37893"/>
          <p:cNvSpPr/>
          <p:nvPr/>
        </p:nvSpPr>
        <p:spPr>
          <a:xfrm>
            <a:off x="426085" y="657225"/>
            <a:ext cx="7555230" cy="684530"/>
          </a:xfrm>
          <a:prstGeom prst="rect">
            <a:avLst/>
          </a:prstGeom>
          <a:noFill/>
          <a:ln w="9525">
            <a:noFill/>
          </a:ln>
        </p:spPr>
        <p:txBody>
          <a:bodyPr anchor="t"/>
          <a:p>
            <a:pPr marL="342900" indent="-342900" algn="just">
              <a:spcBef>
                <a:spcPct val="20000"/>
              </a:spcBef>
              <a:buClr>
                <a:schemeClr val="folHlink"/>
              </a:buClr>
              <a:buSzPct val="60000"/>
              <a:buFont typeface="Wingdings" panose="05000000000000000000" pitchFamily="2" charset="2"/>
            </a:pPr>
            <a:r>
              <a:rPr lang="zh-CN" altLang="en-US" b="1" dirty="0">
                <a:latin typeface="Times New Roman" panose="02020603050405020304" pitchFamily="18" charset="0"/>
                <a:ea typeface="宋体" panose="02010600030101010101" pitchFamily="2" charset="-122"/>
              </a:rPr>
              <a:t>输出函数标准与或式为</a:t>
            </a:r>
            <a:endParaRPr lang="zh-CN" altLang="en-US" b="1" dirty="0">
              <a:latin typeface="Times New Roman" panose="02020603050405020304" pitchFamily="18" charset="0"/>
              <a:ea typeface="宋体" panose="02010600030101010101" pitchFamily="2" charset="-122"/>
            </a:endParaRPr>
          </a:p>
        </p:txBody>
      </p:sp>
      <p:sp>
        <p:nvSpPr>
          <p:cNvPr id="39003" name="矩形 37983"/>
          <p:cNvSpPr/>
          <p:nvPr/>
        </p:nvSpPr>
        <p:spPr>
          <a:xfrm>
            <a:off x="0" y="3052763"/>
            <a:ext cx="9144000" cy="0"/>
          </a:xfrm>
          <a:prstGeom prst="rect">
            <a:avLst/>
          </a:prstGeom>
          <a:noFill/>
          <a:ln w="9525">
            <a:noFill/>
          </a:ln>
        </p:spPr>
        <p:txBody>
          <a:bodyPr anchor="t"/>
          <a:p>
            <a:endParaRPr lang="zh-CN" altLang="en-US">
              <a:latin typeface="Tahoma" panose="020B0604030504040204" pitchFamily="34" charset="0"/>
            </a:endParaRPr>
          </a:p>
        </p:txBody>
      </p:sp>
      <p:graphicFrame>
        <p:nvGraphicFramePr>
          <p:cNvPr id="2" name="对象 -2147482518"/>
          <p:cNvGraphicFramePr>
            <a:graphicFrameLocks noChangeAspect="1"/>
          </p:cNvGraphicFramePr>
          <p:nvPr/>
        </p:nvGraphicFramePr>
        <p:xfrm>
          <a:off x="712470" y="1419225"/>
          <a:ext cx="8136890" cy="844550"/>
        </p:xfrm>
        <a:graphic>
          <a:graphicData uri="http://schemas.openxmlformats.org/presentationml/2006/ole">
            <mc:AlternateContent xmlns:mc="http://schemas.openxmlformats.org/markup-compatibility/2006">
              <mc:Choice xmlns:v="urn:schemas-microsoft-com:vml" Requires="v">
                <p:oleObj spid="_x0000_s3076" name="" r:id="rId1" imgW="4076700" imgH="419100" progId="Equation.3">
                  <p:embed/>
                </p:oleObj>
              </mc:Choice>
              <mc:Fallback>
                <p:oleObj name="" r:id="rId1" imgW="4076700" imgH="419100" progId="Equation.3">
                  <p:embed/>
                  <p:pic>
                    <p:nvPicPr>
                      <p:cNvPr id="0" name="图片 3075"/>
                      <p:cNvPicPr/>
                      <p:nvPr/>
                    </p:nvPicPr>
                    <p:blipFill>
                      <a:blip r:embed="rId2"/>
                      <a:stretch>
                        <a:fillRect/>
                      </a:stretch>
                    </p:blipFill>
                    <p:spPr>
                      <a:xfrm>
                        <a:off x="712470" y="1419225"/>
                        <a:ext cx="8136890" cy="844550"/>
                      </a:xfrm>
                      <a:prstGeom prst="rect">
                        <a:avLst/>
                      </a:prstGeom>
                      <a:noFill/>
                      <a:ln w="38100">
                        <a:noFill/>
                        <a:miter/>
                      </a:ln>
                    </p:spPr>
                  </p:pic>
                </p:oleObj>
              </mc:Fallback>
            </mc:AlternateContent>
          </a:graphicData>
        </a:graphic>
      </p:graphicFrame>
      <p:graphicFrame>
        <p:nvGraphicFramePr>
          <p:cNvPr id="3" name="对象 -2147482519"/>
          <p:cNvGraphicFramePr>
            <a:graphicFrameLocks noChangeAspect="1"/>
          </p:cNvGraphicFramePr>
          <p:nvPr/>
        </p:nvGraphicFramePr>
        <p:xfrm>
          <a:off x="712470" y="2684780"/>
          <a:ext cx="8061960" cy="434975"/>
        </p:xfrm>
        <a:graphic>
          <a:graphicData uri="http://schemas.openxmlformats.org/presentationml/2006/ole">
            <mc:AlternateContent xmlns:mc="http://schemas.openxmlformats.org/markup-compatibility/2006">
              <mc:Choice xmlns:v="urn:schemas-microsoft-com:vml" Requires="v">
                <p:oleObj spid="_x0000_s4" name="" r:id="rId3" imgW="4051300" imgH="215900" progId="Equation.3">
                  <p:embed/>
                </p:oleObj>
              </mc:Choice>
              <mc:Fallback>
                <p:oleObj name="" r:id="rId3" imgW="4051300" imgH="215900" progId="Equation.3">
                  <p:embed/>
                  <p:pic>
                    <p:nvPicPr>
                      <p:cNvPr id="0" name="图片 2"/>
                      <p:cNvPicPr/>
                      <p:nvPr/>
                    </p:nvPicPr>
                    <p:blipFill>
                      <a:blip r:embed="rId4"/>
                      <a:stretch>
                        <a:fillRect/>
                      </a:stretch>
                    </p:blipFill>
                    <p:spPr>
                      <a:xfrm>
                        <a:off x="712470" y="2684780"/>
                        <a:ext cx="8061960" cy="434975"/>
                      </a:xfrm>
                      <a:prstGeom prst="rect">
                        <a:avLst/>
                      </a:prstGeom>
                      <a:noFill/>
                      <a:ln w="38100">
                        <a:noFill/>
                        <a:miter/>
                      </a:ln>
                    </p:spPr>
                  </p:pic>
                </p:oleObj>
              </mc:Fallback>
            </mc:AlternateContent>
          </a:graphicData>
        </a:graphic>
      </p:graphicFrame>
      <p:graphicFrame>
        <p:nvGraphicFramePr>
          <p:cNvPr id="5" name="对象 -2147482520"/>
          <p:cNvGraphicFramePr>
            <a:graphicFrameLocks noChangeAspect="1"/>
          </p:cNvGraphicFramePr>
          <p:nvPr/>
        </p:nvGraphicFramePr>
        <p:xfrm>
          <a:off x="712470" y="2249805"/>
          <a:ext cx="8086725" cy="434975"/>
        </p:xfrm>
        <a:graphic>
          <a:graphicData uri="http://schemas.openxmlformats.org/presentationml/2006/ole">
            <mc:AlternateContent xmlns:mc="http://schemas.openxmlformats.org/markup-compatibility/2006">
              <mc:Choice xmlns:v="urn:schemas-microsoft-com:vml" Requires="v">
                <p:oleObj spid="_x0000_s6" name="" r:id="rId5" imgW="4063365" imgH="215900" progId="Equation.3">
                  <p:embed/>
                </p:oleObj>
              </mc:Choice>
              <mc:Fallback>
                <p:oleObj name="" r:id="rId5" imgW="4063365" imgH="215900" progId="Equation.3">
                  <p:embed/>
                  <p:pic>
                    <p:nvPicPr>
                      <p:cNvPr id="0" name="图片 3"/>
                      <p:cNvPicPr/>
                      <p:nvPr/>
                    </p:nvPicPr>
                    <p:blipFill>
                      <a:blip r:embed="rId6"/>
                      <a:stretch>
                        <a:fillRect/>
                      </a:stretch>
                    </p:blipFill>
                    <p:spPr>
                      <a:xfrm>
                        <a:off x="712470" y="2249805"/>
                        <a:ext cx="8086725" cy="434975"/>
                      </a:xfrm>
                      <a:prstGeom prst="rect">
                        <a:avLst/>
                      </a:prstGeom>
                      <a:noFill/>
                      <a:ln w="38100">
                        <a:noFill/>
                        <a:miter/>
                      </a:ln>
                    </p:spPr>
                  </p:pic>
                </p:oleObj>
              </mc:Fallback>
            </mc:AlternateContent>
          </a:graphicData>
        </a:graphic>
      </p:graphicFrame>
      <p:sp>
        <p:nvSpPr>
          <p:cNvPr id="7" name="矩形 37893"/>
          <p:cNvSpPr/>
          <p:nvPr/>
        </p:nvSpPr>
        <p:spPr>
          <a:xfrm>
            <a:off x="438785" y="3240405"/>
            <a:ext cx="7555230" cy="684530"/>
          </a:xfrm>
          <a:prstGeom prst="rect">
            <a:avLst/>
          </a:prstGeom>
          <a:noFill/>
          <a:ln w="9525">
            <a:noFill/>
          </a:ln>
        </p:spPr>
        <p:txBody>
          <a:bodyPr anchor="t"/>
          <a:p>
            <a:pPr marL="342900" indent="-342900" algn="just">
              <a:spcBef>
                <a:spcPct val="20000"/>
              </a:spcBef>
              <a:buClr>
                <a:schemeClr val="folHlink"/>
              </a:buClr>
              <a:buSzPct val="60000"/>
              <a:buFont typeface="Wingdings" panose="05000000000000000000" pitchFamily="2" charset="2"/>
            </a:pPr>
            <a:r>
              <a:rPr lang="zh-CN" altLang="en-US" b="1" dirty="0">
                <a:latin typeface="Times New Roman" panose="02020603050405020304" pitchFamily="18" charset="0"/>
                <a:ea typeface="宋体" panose="02010600030101010101" pitchFamily="2" charset="-122"/>
              </a:rPr>
              <a:t>（2）确定存储单元内容</a:t>
            </a:r>
            <a:endParaRPr lang="zh-CN" altLang="en-US" b="1" dirty="0">
              <a:latin typeface="Times New Roman" panose="02020603050405020304" pitchFamily="18" charset="0"/>
              <a:ea typeface="宋体" panose="02010600030101010101" pitchFamily="2" charset="-122"/>
            </a:endParaRPr>
          </a:p>
        </p:txBody>
      </p:sp>
      <p:sp>
        <p:nvSpPr>
          <p:cNvPr id="8" name="矩形 37893"/>
          <p:cNvSpPr/>
          <p:nvPr/>
        </p:nvSpPr>
        <p:spPr>
          <a:xfrm>
            <a:off x="603250" y="3654425"/>
            <a:ext cx="8439785" cy="684530"/>
          </a:xfrm>
          <a:prstGeom prst="rect">
            <a:avLst/>
          </a:prstGeom>
          <a:noFill/>
          <a:ln w="9525">
            <a:noFill/>
          </a:ln>
        </p:spPr>
        <p:txBody>
          <a:bodyPr anchor="t"/>
          <a:p>
            <a:pPr marL="342900" indent="-342900" algn="just">
              <a:lnSpc>
                <a:spcPct val="135000"/>
              </a:lnSpc>
              <a:spcBef>
                <a:spcPts val="0"/>
              </a:spcBef>
              <a:buClr>
                <a:schemeClr val="folHlink"/>
              </a:buClr>
              <a:buSzPct val="60000"/>
              <a:buFont typeface="Wingdings" panose="05000000000000000000" pitchFamily="2" charset="2"/>
            </a:pPr>
            <a:r>
              <a:rPr lang="zh-CN" altLang="en-US" b="1" dirty="0">
                <a:latin typeface="Times New Roman" panose="02020603050405020304" pitchFamily="18" charset="0"/>
                <a:ea typeface="宋体" panose="02010600030101010101" pitchFamily="2" charset="-122"/>
              </a:rPr>
              <a:t>由函数标准与或式可知，</a:t>
            </a:r>
            <a:r>
              <a:rPr lang="zh-CN" altLang="en-US" b="1" i="1" dirty="0">
                <a:latin typeface="Times New Roman" panose="02020603050405020304" pitchFamily="18" charset="0"/>
                <a:ea typeface="宋体" panose="02010600030101010101" pitchFamily="2" charset="-122"/>
              </a:rPr>
              <a:t>Y</a:t>
            </a:r>
            <a:r>
              <a:rPr lang="zh-CN" altLang="en-US" b="1" baseline="-25000" dirty="0">
                <a:latin typeface="Times New Roman" panose="02020603050405020304" pitchFamily="18" charset="0"/>
                <a:ea typeface="宋体" panose="02010600030101010101" pitchFamily="2" charset="-122"/>
              </a:rPr>
              <a:t>3</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Y</a:t>
            </a:r>
            <a:r>
              <a:rPr lang="zh-CN" altLang="en-US" b="1" baseline="-25000" dirty="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Y</a:t>
            </a:r>
            <a:r>
              <a:rPr lang="zh-CN" altLang="en-US" b="1" baseline="-25000" dirty="0">
                <a:latin typeface="Times New Roman" panose="02020603050405020304" pitchFamily="18" charset="0"/>
                <a:ea typeface="宋体" panose="02010600030101010101" pitchFamily="2" charset="-122"/>
              </a:rPr>
              <a:t>1</a:t>
            </a:r>
            <a:r>
              <a:rPr lang="zh-CN" altLang="en-US" b="1" dirty="0">
                <a:latin typeface="Times New Roman" panose="02020603050405020304" pitchFamily="18" charset="0"/>
                <a:ea typeface="宋体" panose="02010600030101010101" pitchFamily="2" charset="-122"/>
              </a:rPr>
              <a:t>、</a:t>
            </a:r>
            <a:r>
              <a:rPr lang="zh-CN" altLang="en-US" b="1" i="1" dirty="0">
                <a:latin typeface="Times New Roman" panose="02020603050405020304" pitchFamily="18" charset="0"/>
                <a:ea typeface="宋体" panose="02010600030101010101" pitchFamily="2" charset="-122"/>
              </a:rPr>
              <a:t>Y</a:t>
            </a:r>
            <a:r>
              <a:rPr lang="zh-CN" altLang="en-US" b="1" baseline="-25000" dirty="0">
                <a:latin typeface="Times New Roman" panose="02020603050405020304" pitchFamily="18" charset="0"/>
                <a:ea typeface="宋体" panose="02010600030101010101" pitchFamily="2" charset="-122"/>
              </a:rPr>
              <a:t>0</a:t>
            </a:r>
            <a:r>
              <a:rPr lang="zh-CN" altLang="en-US" b="1" dirty="0">
                <a:latin typeface="Times New Roman" panose="02020603050405020304" pitchFamily="18" charset="0"/>
                <a:ea typeface="宋体" panose="02010600030101010101" pitchFamily="2" charset="-122"/>
              </a:rPr>
              <a:t>各有8个存储单元为1。</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文本占位符 38914"/>
          <p:cNvSpPr>
            <a:spLocks noGrp="1"/>
          </p:cNvSpPr>
          <p:nvPr>
            <p:ph idx="1"/>
          </p:nvPr>
        </p:nvSpPr>
        <p:spPr>
          <a:xfrm>
            <a:off x="684213" y="512763"/>
            <a:ext cx="8459787" cy="573087"/>
          </a:xfrm>
        </p:spPr>
        <p:txBody>
          <a:bodyPr anchor="t"/>
          <a:p>
            <a:pPr>
              <a:buNone/>
            </a:pPr>
            <a:r>
              <a:rPr lang="zh-CN" altLang="en-US" sz="2400" b="1" dirty="0">
                <a:latin typeface="Times New Roman" panose="02020603050405020304" pitchFamily="18" charset="0"/>
                <a:ea typeface="宋体" panose="02010600030101010101" pitchFamily="2" charset="-122"/>
              </a:rPr>
              <a:t>（3）画出用</a:t>
            </a:r>
            <a:r>
              <a:rPr lang="en-US" altLang="zh-CN" sz="2400" b="1">
                <a:latin typeface="Times New Roman" panose="02020603050405020304" pitchFamily="18" charset="0"/>
                <a:ea typeface="宋体" panose="02010600030101010101" pitchFamily="2" charset="-122"/>
              </a:rPr>
              <a:t>ROM</a:t>
            </a:r>
            <a:r>
              <a:rPr lang="zh-CN" altLang="en-US" sz="2400" b="1" dirty="0">
                <a:latin typeface="Times New Roman" panose="02020603050405020304" pitchFamily="18" charset="0"/>
                <a:ea typeface="宋体" panose="02010600030101010101" pitchFamily="2" charset="-122"/>
              </a:rPr>
              <a:t>实现的逻辑图 </a:t>
            </a:r>
            <a:endParaRPr lang="zh-CN" altLang="en-US" sz="2400" b="1" dirty="0">
              <a:latin typeface="Times New Roman" panose="02020603050405020304" pitchFamily="18"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870585" y="1195070"/>
            <a:ext cx="7635240" cy="5242560"/>
          </a:xfrm>
          <a:prstGeom prst="rect">
            <a:avLst/>
          </a:prstGeom>
        </p:spPr>
      </p:pic>
    </p:spTree>
  </p:cSld>
  <p:clrMapOvr>
    <a:masterClrMapping/>
  </p:clrMapOvr>
  <p:transition>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77190" y="532130"/>
            <a:ext cx="8389620" cy="589280"/>
          </a:xfrm>
          <a:prstGeom prst="rect">
            <a:avLst/>
          </a:prstGeom>
          <a:noFill/>
          <a:ln w="9525">
            <a:noFill/>
          </a:ln>
        </p:spPr>
        <p:txBody>
          <a:bodyPr wrap="square">
            <a:spAutoFit/>
          </a:bodyPr>
          <a:p>
            <a:pPr algn="just">
              <a:lnSpc>
                <a:spcPct val="135000"/>
              </a:lnSpc>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4.集成电路ROM</a:t>
            </a:r>
            <a:r>
              <a:rPr lang="en-US" altLang="zh-CN" b="1" strike="noStrike" noProof="1">
                <a:latin typeface="Times New Roman" panose="02020603050405020304" pitchFamily="18" charset="0"/>
                <a:ea typeface="宋体" panose="02010600030101010101" pitchFamily="2" charset="-122"/>
                <a:cs typeface="Times New Roman" panose="02020603050405020304" pitchFamily="18" charset="0"/>
              </a:rPr>
              <a:t> </a:t>
            </a:r>
            <a:endPar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a:xfrm>
            <a:off x="377190" y="1121410"/>
            <a:ext cx="8389620" cy="2582545"/>
          </a:xfrm>
          <a:prstGeom prst="rect">
            <a:avLst/>
          </a:prstGeom>
          <a:noFill/>
          <a:ln w="9525">
            <a:noFill/>
          </a:ln>
        </p:spPr>
        <p:txBody>
          <a:bodyPr wrap="square">
            <a:spAutoFit/>
          </a:bodyPr>
          <a:p>
            <a:pPr algn="just">
              <a:lnSpc>
                <a:spcPct val="135000"/>
              </a:lnSpc>
            </a:pPr>
            <a:r>
              <a:rPr lang="en-US" b="1" strike="noStrike" noProof="1">
                <a:latin typeface="Times New Roman" panose="02020603050405020304" pitchFamily="18" charset="0"/>
                <a:ea typeface="宋体" panose="02010600030101010101" pitchFamily="2" charset="-122"/>
                <a:cs typeface="Times New Roman" panose="02020603050405020304" pitchFamily="18" charset="0"/>
              </a:rPr>
              <a:t>  </a:t>
            </a:r>
            <a:r>
              <a:rPr b="1" strike="noStrike" noProof="1">
                <a:latin typeface="Times New Roman" panose="02020603050405020304" pitchFamily="18" charset="0"/>
                <a:ea typeface="宋体" panose="02010600030101010101" pitchFamily="2" charset="-122"/>
                <a:cs typeface="Times New Roman" panose="02020603050405020304" pitchFamily="18" charset="0"/>
              </a:rPr>
              <a:t>常用的EPROM典型芯片有2716（2K×8）、2732A（4K×8）、2764（8K×8）、2712（16K×8）、27256（32K×8）和27512（64K×8）等，E</a:t>
            </a:r>
            <a:r>
              <a:rPr b="1" strike="noStrike" baseline="30000" noProof="1">
                <a:latin typeface="Times New Roman" panose="02020603050405020304" pitchFamily="18" charset="0"/>
                <a:ea typeface="宋体" panose="02010600030101010101" pitchFamily="2" charset="-122"/>
                <a:cs typeface="Times New Roman" panose="02020603050405020304" pitchFamily="18" charset="0"/>
              </a:rPr>
              <a:t>2</a:t>
            </a:r>
            <a:r>
              <a:rPr b="1" strike="noStrike" noProof="1">
                <a:latin typeface="Times New Roman" panose="02020603050405020304" pitchFamily="18" charset="0"/>
                <a:ea typeface="宋体" panose="02010600030101010101" pitchFamily="2" charset="-122"/>
                <a:cs typeface="Times New Roman" panose="02020603050405020304" pitchFamily="18" charset="0"/>
              </a:rPr>
              <a:t>PROM典型芯片有2864（2K×8）、28C010（1兆）等，EPROM基本电路结构差别不大。</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080770" y="1956435"/>
            <a:ext cx="7109460" cy="4236720"/>
          </a:xfrm>
          <a:prstGeom prst="rect">
            <a:avLst/>
          </a:prstGeom>
        </p:spPr>
      </p:pic>
      <p:sp>
        <p:nvSpPr>
          <p:cNvPr id="4" name="矩形 3"/>
          <p:cNvSpPr/>
          <p:nvPr/>
        </p:nvSpPr>
        <p:spPr>
          <a:xfrm>
            <a:off x="440690" y="465455"/>
            <a:ext cx="8389620" cy="589280"/>
          </a:xfrm>
          <a:prstGeom prst="rect">
            <a:avLst/>
          </a:prstGeom>
          <a:noFill/>
          <a:ln w="9525">
            <a:noFill/>
          </a:ln>
        </p:spPr>
        <p:txBody>
          <a:bodyPr wrap="square">
            <a:spAutoFit/>
          </a:bodyPr>
          <a:p>
            <a:pPr algn="just">
              <a:lnSpc>
                <a:spcPct val="135000"/>
              </a:lnSpc>
            </a:pPr>
            <a:r>
              <a:rPr lang="en-US" b="1" strike="noStrike" noProof="1">
                <a:latin typeface="Times New Roman" panose="02020603050405020304" pitchFamily="18" charset="0"/>
                <a:ea typeface="宋体" panose="02010600030101010101" pitchFamily="2" charset="-122"/>
                <a:cs typeface="Times New Roman" panose="02020603050405020304" pitchFamily="18" charset="0"/>
              </a:rPr>
              <a:t>  </a:t>
            </a:r>
            <a:r>
              <a:rPr b="1" strike="noStrike" noProof="1">
                <a:latin typeface="Times New Roman" panose="02020603050405020304" pitchFamily="18" charset="0"/>
                <a:ea typeface="宋体" panose="02010600030101010101" pitchFamily="2" charset="-122"/>
                <a:cs typeface="Times New Roman" panose="02020603050405020304" pitchFamily="18" charset="0"/>
              </a:rPr>
              <a:t>以INTEL2716为例，介绍集成电路ROM结构及工作方式。</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p:nvPr/>
        </p:nvSpPr>
        <p:spPr>
          <a:xfrm>
            <a:off x="504190" y="1142365"/>
            <a:ext cx="8389620" cy="589280"/>
          </a:xfrm>
          <a:prstGeom prst="rect">
            <a:avLst/>
          </a:prstGeom>
          <a:noFill/>
          <a:ln w="9525">
            <a:noFill/>
          </a:ln>
        </p:spPr>
        <p:txBody>
          <a:bodyPr wrap="square">
            <a:spAutoFit/>
          </a:bodyPr>
          <a:p>
            <a:pPr algn="just">
              <a:lnSpc>
                <a:spcPct val="135000"/>
              </a:lnSpc>
            </a:pPr>
            <a:r>
              <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rPr>
              <a:t>（</a:t>
            </a:r>
            <a:r>
              <a:rPr lang="en-US" altLang="zh-CN" b="1" strike="noStrike" noProof="1">
                <a:latin typeface="Times New Roman" panose="02020603050405020304" pitchFamily="18" charset="0"/>
                <a:ea typeface="宋体" panose="02010600030101010101" pitchFamily="2" charset="-122"/>
                <a:cs typeface="Times New Roman" panose="02020603050405020304" pitchFamily="18" charset="0"/>
              </a:rPr>
              <a:t>1</a:t>
            </a:r>
            <a:r>
              <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rPr>
              <a:t>）电路结构</a:t>
            </a:r>
            <a:endPar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4673600" y="1054735"/>
            <a:ext cx="4294505" cy="1087755"/>
          </a:xfrm>
          <a:prstGeom prst="rect">
            <a:avLst/>
          </a:prstGeom>
          <a:noFill/>
          <a:ln w="9525">
            <a:noFill/>
          </a:ln>
        </p:spPr>
        <p:txBody>
          <a:bodyPr wrap="square">
            <a:spAutoFit/>
          </a:bodyPr>
          <a:p>
            <a:pPr algn="just">
              <a:lnSpc>
                <a:spcPct val="135000"/>
              </a:lnSpc>
            </a:pPr>
            <a:r>
              <a:rPr b="1" strike="noStrike" noProof="1">
                <a:latin typeface="Times New Roman" panose="02020603050405020304" pitchFamily="18" charset="0"/>
                <a:ea typeface="宋体" panose="02010600030101010101" pitchFamily="2" charset="-122"/>
                <a:cs typeface="Times New Roman" panose="02020603050405020304" pitchFamily="18" charset="0"/>
              </a:rPr>
              <a:t>它由存储矩阵、译码器、数据输出电路和控制电路等组成。</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8" name="矩形 47107"/>
          <p:cNvSpPr/>
          <p:nvPr/>
        </p:nvSpPr>
        <p:spPr>
          <a:xfrm>
            <a:off x="455930" y="1614170"/>
            <a:ext cx="1604645" cy="829945"/>
          </a:xfrm>
          <a:prstGeom prst="rect">
            <a:avLst/>
          </a:prstGeom>
          <a:noFill/>
          <a:ln w="9525">
            <a:noFill/>
          </a:ln>
        </p:spPr>
        <p:txBody>
          <a:bodyPr wrap="square" anchor="t">
            <a:spAutoFit/>
          </a:bodyPr>
          <a:p>
            <a:pPr fontAlgn="base"/>
            <a:r>
              <a:rPr lang="zh-CN" altLang="en-US" b="1" strike="noStrike" noProof="1" dirty="0">
                <a:solidFill>
                  <a:schemeClr val="tx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按制造</a:t>
            </a:r>
            <a:endParaRPr lang="zh-CN" altLang="en-US" b="1" strike="noStrike" noProof="1" dirty="0">
              <a:solidFill>
                <a:schemeClr val="tx2"/>
              </a:solidFill>
              <a:effectLst>
                <a:outerShdw blurRad="38100" dist="38100" dir="2700000">
                  <a:srgbClr val="000000"/>
                </a:outerShdw>
              </a:effectLst>
              <a:latin typeface="Times New Roman" panose="02020603050405020304" pitchFamily="18" charset="0"/>
              <a:ea typeface="宋体" panose="02010600030101010101" pitchFamily="2" charset="-122"/>
            </a:endParaRPr>
          </a:p>
          <a:p>
            <a:pPr fontAlgn="base"/>
            <a:r>
              <a:rPr lang="zh-CN" altLang="en-US" b="1" strike="noStrike" noProof="1" dirty="0">
                <a:solidFill>
                  <a:schemeClr val="tx2"/>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工艺分</a:t>
            </a:r>
            <a:endParaRPr lang="zh-CN" altLang="en-US" b="1" strike="noStrike" noProof="1" dirty="0">
              <a:solidFill>
                <a:schemeClr val="tx2"/>
              </a:solidFill>
              <a:effectLst>
                <a:outerShdw blurRad="38100" dist="38100" dir="2700000">
                  <a:srgbClr val="000000"/>
                </a:outerShdw>
              </a:effectLst>
              <a:latin typeface="Times New Roman" panose="02020603050405020304" pitchFamily="18" charset="0"/>
              <a:ea typeface="宋体" panose="02010600030101010101" pitchFamily="2" charset="-122"/>
            </a:endParaRPr>
          </a:p>
        </p:txBody>
      </p:sp>
      <p:sp>
        <p:nvSpPr>
          <p:cNvPr id="47109" name="矩形 47108"/>
          <p:cNvSpPr/>
          <p:nvPr/>
        </p:nvSpPr>
        <p:spPr>
          <a:xfrm>
            <a:off x="1942148" y="800735"/>
            <a:ext cx="1101090" cy="460375"/>
          </a:xfrm>
          <a:prstGeom prst="rect">
            <a:avLst/>
          </a:prstGeom>
          <a:noFill/>
          <a:ln w="9525">
            <a:noFill/>
          </a:ln>
        </p:spPr>
        <p:txBody>
          <a:bodyPr wrap="none" anchor="t">
            <a:spAutoFit/>
          </a:bodyPr>
          <a:p>
            <a:pPr fontAlgn="base"/>
            <a:r>
              <a:rPr lang="zh-CN" altLang="en-US" b="1" strike="noStrike" noProof="1" dirty="0">
                <a:solidFill>
                  <a:srgbClr val="660033"/>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双极型</a:t>
            </a:r>
            <a:endParaRPr lang="zh-CN" altLang="en-US" b="1" strike="noStrike" noProof="1" dirty="0">
              <a:solidFill>
                <a:srgbClr val="660033"/>
              </a:solidFill>
              <a:effectLst>
                <a:outerShdw blurRad="38100" dist="38100" dir="2700000">
                  <a:srgbClr val="000000"/>
                </a:outerShdw>
              </a:effectLst>
              <a:latin typeface="Times New Roman" panose="02020603050405020304" pitchFamily="18" charset="0"/>
              <a:ea typeface="宋体" panose="02010600030101010101" pitchFamily="2" charset="-122"/>
              <a:cs typeface="+mn-cs"/>
            </a:endParaRPr>
          </a:p>
        </p:txBody>
      </p:sp>
      <p:sp>
        <p:nvSpPr>
          <p:cNvPr id="47110" name="矩形 47109"/>
          <p:cNvSpPr/>
          <p:nvPr/>
        </p:nvSpPr>
        <p:spPr>
          <a:xfrm>
            <a:off x="2065338" y="2257425"/>
            <a:ext cx="1183005" cy="460375"/>
          </a:xfrm>
          <a:prstGeom prst="rect">
            <a:avLst/>
          </a:prstGeom>
          <a:noFill/>
          <a:ln w="9525">
            <a:noFill/>
          </a:ln>
        </p:spPr>
        <p:txBody>
          <a:bodyPr wrap="none" anchor="t">
            <a:spAutoFit/>
          </a:bodyPr>
          <a:p>
            <a:pPr fontAlgn="base"/>
            <a:r>
              <a:rPr lang="en-US" altLang="zh-CN" b="1" strike="noStrike" noProof="1">
                <a:solidFill>
                  <a:srgbClr val="660033"/>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MOS</a:t>
            </a:r>
            <a:r>
              <a:rPr lang="zh-CN" altLang="en-US" b="1" strike="noStrike" noProof="1">
                <a:solidFill>
                  <a:srgbClr val="660033"/>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型</a:t>
            </a:r>
            <a:endParaRPr lang="zh-CN" altLang="en-US" b="1" strike="noStrike" noProof="1">
              <a:solidFill>
                <a:srgbClr val="660033"/>
              </a:solidFill>
              <a:effectLst>
                <a:outerShdw blurRad="38100" dist="38100" dir="2700000">
                  <a:srgbClr val="000000"/>
                </a:outerShdw>
              </a:effectLst>
              <a:latin typeface="Times New Roman" panose="02020603050405020304" pitchFamily="18" charset="0"/>
              <a:ea typeface="宋体" panose="02010600030101010101" pitchFamily="2" charset="-122"/>
            </a:endParaRPr>
          </a:p>
        </p:txBody>
      </p:sp>
      <p:sp>
        <p:nvSpPr>
          <p:cNvPr id="47111" name="左大括号 47110"/>
          <p:cNvSpPr/>
          <p:nvPr/>
        </p:nvSpPr>
        <p:spPr>
          <a:xfrm>
            <a:off x="1637665" y="1098550"/>
            <a:ext cx="304800" cy="1619250"/>
          </a:xfrm>
          <a:prstGeom prst="leftBrace">
            <a:avLst>
              <a:gd name="adj1" fmla="val 68750"/>
              <a:gd name="adj2" fmla="val 50000"/>
            </a:avLst>
          </a:prstGeom>
          <a:noFill/>
          <a:ln w="38100" cap="flat" cmpd="sng">
            <a:solidFill>
              <a:schemeClr val="hlink"/>
            </a:solidFill>
            <a:prstDash val="solid"/>
            <a:miter/>
            <a:headEnd type="none" w="med" len="med"/>
            <a:tailEnd type="none" w="med" len="med"/>
          </a:ln>
        </p:spPr>
        <p:txBody>
          <a:bodyPr anchor="t"/>
          <a:p>
            <a:endParaRPr lang="zh-CN" altLang="en-US">
              <a:latin typeface="Tahoma" panose="020B0604030504040204" pitchFamily="34" charset="0"/>
            </a:endParaRPr>
          </a:p>
        </p:txBody>
      </p:sp>
      <p:sp>
        <p:nvSpPr>
          <p:cNvPr id="47112" name="矩形 47111"/>
          <p:cNvSpPr/>
          <p:nvPr/>
        </p:nvSpPr>
        <p:spPr>
          <a:xfrm>
            <a:off x="1637665" y="1190625"/>
            <a:ext cx="7294245" cy="1066800"/>
          </a:xfrm>
          <a:prstGeom prst="rect">
            <a:avLst/>
          </a:prstGeom>
          <a:noFill/>
          <a:ln w="9525">
            <a:noFill/>
          </a:ln>
        </p:spPr>
        <p:txBody>
          <a:bodyPr anchor="t"/>
          <a:p>
            <a:pPr marL="342900" indent="-342900">
              <a:lnSpc>
                <a:spcPct val="135000"/>
              </a:lnSpc>
              <a:spcBef>
                <a:spcPct val="20000"/>
              </a:spcBef>
              <a:buClr>
                <a:schemeClr val="folHlink"/>
              </a:buClr>
              <a:buSzPct val="60000"/>
              <a:buFont typeface="Wingdings" panose="05000000000000000000" pitchFamily="2" charset="2"/>
            </a:pPr>
            <a:r>
              <a:rPr lang="zh-CN" altLang="en-US" b="1" dirty="0">
                <a:solidFill>
                  <a:schemeClr val="tx1"/>
                </a:solidFill>
                <a:latin typeface="Times New Roman" panose="02020603050405020304" pitchFamily="18" charset="0"/>
                <a:ea typeface="宋体" panose="02010600030101010101" pitchFamily="2" charset="-122"/>
              </a:rPr>
              <a:t>    双极型存储器工作速度高，但功耗大，它多用于高速系统中。</a:t>
            </a:r>
            <a:endParaRPr lang="zh-CN" altLang="en-US" b="1" dirty="0">
              <a:solidFill>
                <a:schemeClr val="tx1"/>
              </a:solidFill>
              <a:latin typeface="Times New Roman" panose="02020603050405020304" pitchFamily="18" charset="0"/>
              <a:ea typeface="宋体" panose="02010600030101010101" pitchFamily="2" charset="-122"/>
            </a:endParaRPr>
          </a:p>
        </p:txBody>
      </p:sp>
      <p:sp>
        <p:nvSpPr>
          <p:cNvPr id="47113" name="矩形 47112"/>
          <p:cNvSpPr/>
          <p:nvPr/>
        </p:nvSpPr>
        <p:spPr>
          <a:xfrm>
            <a:off x="1637665" y="2627630"/>
            <a:ext cx="7294245" cy="1151890"/>
          </a:xfrm>
          <a:prstGeom prst="rect">
            <a:avLst/>
          </a:prstGeom>
          <a:noFill/>
          <a:ln w="9525">
            <a:noFill/>
          </a:ln>
        </p:spPr>
        <p:txBody>
          <a:bodyPr anchor="t"/>
          <a:p>
            <a:pPr marL="342900" indent="-342900">
              <a:lnSpc>
                <a:spcPct val="135000"/>
              </a:lnSpc>
              <a:spcBef>
                <a:spcPct val="20000"/>
              </a:spcBef>
              <a:buClr>
                <a:schemeClr val="folHlink"/>
              </a:buClr>
              <a:buSzPct val="60000"/>
              <a:buFont typeface="Wingdings" panose="05000000000000000000" pitchFamily="2" charset="2"/>
            </a:pPr>
            <a:r>
              <a:rPr lang="en-US" altLang="zh-CN" b="1">
                <a:solidFill>
                  <a:schemeClr val="tx1"/>
                </a:solidFill>
                <a:latin typeface="Times New Roman" panose="02020603050405020304" pitchFamily="18" charset="0"/>
                <a:ea typeface="宋体" panose="02010600030101010101" pitchFamily="2" charset="-122"/>
              </a:rPr>
              <a:t>    CMOS</a:t>
            </a:r>
            <a:r>
              <a:rPr lang="zh-CN" altLang="en-US" b="1" dirty="0">
                <a:solidFill>
                  <a:schemeClr val="tx1"/>
                </a:solidFill>
                <a:latin typeface="Times New Roman" panose="02020603050405020304" pitchFamily="18" charset="0"/>
                <a:ea typeface="宋体" panose="02010600030101010101" pitchFamily="2" charset="-122"/>
              </a:rPr>
              <a:t>型存储器具有功耗低，集成度高的优点，所以目前大容量存储器都是采用</a:t>
            </a:r>
            <a:r>
              <a:rPr lang="en-US" altLang="zh-CN" b="1">
                <a:solidFill>
                  <a:schemeClr val="tx1"/>
                </a:solidFill>
                <a:latin typeface="Times New Roman" panose="02020603050405020304" pitchFamily="18" charset="0"/>
                <a:ea typeface="宋体" panose="02010600030101010101" pitchFamily="2" charset="-122"/>
              </a:rPr>
              <a:t>CMOS</a:t>
            </a:r>
            <a:r>
              <a:rPr lang="zh-CN" altLang="en-US" b="1" dirty="0">
                <a:solidFill>
                  <a:schemeClr val="tx1"/>
                </a:solidFill>
                <a:latin typeface="Times New Roman" panose="02020603050405020304" pitchFamily="18" charset="0"/>
                <a:ea typeface="宋体" panose="02010600030101010101" pitchFamily="2" charset="-122"/>
              </a:rPr>
              <a:t>工艺制作的。</a:t>
            </a:r>
            <a:endParaRPr lang="zh-CN" altLang="en-US" b="1" dirty="0">
              <a:solidFill>
                <a:schemeClr val="tx1"/>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barn(inHorizontal)">
                                      <p:cBhvr>
                                        <p:cTn id="7" dur="500"/>
                                        <p:tgtEl>
                                          <p:spTgt spid="47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7111"/>
                                        </p:tgtEl>
                                        <p:attrNameLst>
                                          <p:attrName>style.visibility</p:attrName>
                                        </p:attrNameLst>
                                      </p:cBhvr>
                                      <p:to>
                                        <p:strVal val="visible"/>
                                      </p:to>
                                    </p:set>
                                    <p:animEffect transition="in" filter="blinds(horizontal)">
                                      <p:cBhvr>
                                        <p:cTn id="12" dur="500"/>
                                        <p:tgtEl>
                                          <p:spTgt spid="471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7109"/>
                                        </p:tgtEl>
                                        <p:attrNameLst>
                                          <p:attrName>style.visibility</p:attrName>
                                        </p:attrNameLst>
                                      </p:cBhvr>
                                      <p:to>
                                        <p:strVal val="visible"/>
                                      </p:to>
                                    </p:set>
                                    <p:animEffect transition="in" filter="dissolve">
                                      <p:cBhvr>
                                        <p:cTn id="17" dur="500"/>
                                        <p:tgtEl>
                                          <p:spTgt spid="4710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7110"/>
                                        </p:tgtEl>
                                        <p:attrNameLst>
                                          <p:attrName>style.visibility</p:attrName>
                                        </p:attrNameLst>
                                      </p:cBhvr>
                                      <p:to>
                                        <p:strVal val="visible"/>
                                      </p:to>
                                    </p:set>
                                    <p:animEffect transition="in" filter="dissolve">
                                      <p:cBhvr>
                                        <p:cTn id="22" dur="500"/>
                                        <p:tgtEl>
                                          <p:spTgt spid="471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7112"/>
                                        </p:tgtEl>
                                        <p:attrNameLst>
                                          <p:attrName>style.visibility</p:attrName>
                                        </p:attrNameLst>
                                      </p:cBhvr>
                                      <p:to>
                                        <p:strVal val="visible"/>
                                      </p:to>
                                    </p:set>
                                    <p:animEffect transition="in" filter="box(in)">
                                      <p:cBhvr>
                                        <p:cTn id="27" dur="500"/>
                                        <p:tgtEl>
                                          <p:spTgt spid="471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7113"/>
                                        </p:tgtEl>
                                        <p:attrNameLst>
                                          <p:attrName>style.visibility</p:attrName>
                                        </p:attrNameLst>
                                      </p:cBhvr>
                                      <p:to>
                                        <p:strVal val="visible"/>
                                      </p:to>
                                    </p:set>
                                    <p:animEffect transition="in" filter="blinds(horizontal)">
                                      <p:cBhvr>
                                        <p:cTn id="32" dur="500"/>
                                        <p:tgtEl>
                                          <p:spTgt spid="47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09" grpId="0"/>
      <p:bldP spid="47110" grpId="0"/>
      <p:bldP spid="47112" grpId="0"/>
      <p:bldP spid="471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387985" y="338455"/>
            <a:ext cx="8389620" cy="589280"/>
          </a:xfrm>
          <a:prstGeom prst="rect">
            <a:avLst/>
          </a:prstGeom>
          <a:noFill/>
          <a:ln w="9525">
            <a:noFill/>
          </a:ln>
        </p:spPr>
        <p:txBody>
          <a:bodyPr wrap="square">
            <a:spAutoFit/>
          </a:bodyPr>
          <a:p>
            <a:pPr algn="just">
              <a:lnSpc>
                <a:spcPct val="135000"/>
              </a:lnSpc>
            </a:pPr>
            <a:r>
              <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rPr>
              <a:t>（</a:t>
            </a:r>
            <a:r>
              <a:rPr lang="en-US" altLang="zh-CN" b="1" strike="noStrike" noProof="1">
                <a:latin typeface="Times New Roman" panose="02020603050405020304" pitchFamily="18" charset="0"/>
                <a:ea typeface="宋体" panose="02010600030101010101" pitchFamily="2" charset="-122"/>
                <a:cs typeface="Times New Roman" panose="02020603050405020304" pitchFamily="18" charset="0"/>
              </a:rPr>
              <a:t>2</a:t>
            </a:r>
            <a:r>
              <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rPr>
              <a:t>）工作方式</a:t>
            </a:r>
            <a:endParaRPr lang="zh-CN" altLang="en-US"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482600" y="853440"/>
            <a:ext cx="8178165" cy="1050290"/>
          </a:xfrm>
          <a:prstGeom prst="rect">
            <a:avLst/>
          </a:prstGeom>
          <a:noFill/>
          <a:ln w="9525">
            <a:noFill/>
          </a:ln>
        </p:spPr>
        <p:txBody>
          <a:bodyPr wrap="square">
            <a:spAutoFit/>
          </a:bodyPr>
          <a:p>
            <a:pPr algn="just">
              <a:lnSpc>
                <a:spcPct val="130000"/>
              </a:lnSpc>
            </a:pP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读数据方式</a:t>
            </a:r>
            <a:r>
              <a:rPr b="1" strike="noStrike" noProof="1">
                <a:latin typeface="Times New Roman" panose="02020603050405020304" pitchFamily="18" charset="0"/>
                <a:ea typeface="宋体" panose="02010600030101010101" pitchFamily="2" charset="-122"/>
                <a:cs typeface="Times New Roman" panose="02020603050405020304" pitchFamily="18" charset="0"/>
              </a:rPr>
              <a:t>：     /</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PGM</a:t>
            </a:r>
            <a:r>
              <a:rPr b="1" strike="noStrike" noProof="1">
                <a:latin typeface="Times New Roman" panose="02020603050405020304" pitchFamily="18" charset="0"/>
                <a:ea typeface="宋体" panose="02010600030101010101" pitchFamily="2" charset="-122"/>
                <a:cs typeface="Times New Roman" panose="02020603050405020304" pitchFamily="18" charset="0"/>
              </a:rPr>
              <a:t>=0、     =0，并且有地址码输入时，从</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D</a:t>
            </a:r>
            <a:r>
              <a:rPr b="1" strike="noStrike" baseline="-25000" noProof="1">
                <a:latin typeface="Times New Roman" panose="02020603050405020304" pitchFamily="18" charset="0"/>
                <a:ea typeface="宋体" panose="02010600030101010101" pitchFamily="2" charset="-122"/>
                <a:cs typeface="Times New Roman" panose="02020603050405020304" pitchFamily="18" charset="0"/>
              </a:rPr>
              <a:t>7</a:t>
            </a:r>
            <a:r>
              <a:rPr b="1" strike="noStrike" noProof="1">
                <a:latin typeface="Times New Roman" panose="02020603050405020304" pitchFamily="18" charset="0"/>
                <a:ea typeface="宋体" panose="02010600030101010101" pitchFamily="2" charset="-122"/>
                <a:cs typeface="Times New Roman" panose="02020603050405020304" pitchFamily="18" charset="0"/>
              </a:rPr>
              <a:t>～</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D</a:t>
            </a:r>
            <a:r>
              <a:rPr b="1" strike="noStrike" baseline="-25000" noProof="1">
                <a:latin typeface="Times New Roman" panose="02020603050405020304" pitchFamily="18" charset="0"/>
                <a:ea typeface="宋体" panose="02010600030101010101" pitchFamily="2" charset="-122"/>
                <a:cs typeface="Times New Roman" panose="02020603050405020304" pitchFamily="18" charset="0"/>
              </a:rPr>
              <a:t>0</a:t>
            </a:r>
            <a:r>
              <a:rPr b="1" strike="noStrike" noProof="1">
                <a:latin typeface="Times New Roman" panose="02020603050405020304" pitchFamily="18" charset="0"/>
                <a:ea typeface="宋体" panose="02010600030101010101" pitchFamily="2" charset="-122"/>
                <a:cs typeface="Times New Roman" panose="02020603050405020304" pitchFamily="18" charset="0"/>
              </a:rPr>
              <a:t>读出该地址单元的数据。</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82"/>
          <p:cNvGraphicFramePr>
            <a:graphicFrameLocks noChangeAspect="1"/>
          </p:cNvGraphicFramePr>
          <p:nvPr/>
        </p:nvGraphicFramePr>
        <p:xfrm>
          <a:off x="2400300" y="1021715"/>
          <a:ext cx="364490" cy="318135"/>
        </p:xfrm>
        <a:graphic>
          <a:graphicData uri="http://schemas.openxmlformats.org/presentationml/2006/ole">
            <mc:AlternateContent xmlns:mc="http://schemas.openxmlformats.org/markup-compatibility/2006">
              <mc:Choice xmlns:v="urn:schemas-microsoft-com:vml" Requires="v">
                <p:oleObj spid="_x0000_s3076" name="" r:id="rId1" imgW="228600" imgH="203200" progId="Equation.3">
                  <p:embed/>
                </p:oleObj>
              </mc:Choice>
              <mc:Fallback>
                <p:oleObj name="" r:id="rId1" imgW="228600" imgH="203200" progId="Equation.3">
                  <p:embed/>
                  <p:pic>
                    <p:nvPicPr>
                      <p:cNvPr id="0" name="图片 3075"/>
                      <p:cNvPicPr/>
                      <p:nvPr/>
                    </p:nvPicPr>
                    <p:blipFill>
                      <a:blip r:embed="rId2"/>
                      <a:stretch>
                        <a:fillRect/>
                      </a:stretch>
                    </p:blipFill>
                    <p:spPr>
                      <a:xfrm>
                        <a:off x="2400300" y="1021715"/>
                        <a:ext cx="364490" cy="318135"/>
                      </a:xfrm>
                      <a:prstGeom prst="rect">
                        <a:avLst/>
                      </a:prstGeom>
                      <a:noFill/>
                      <a:ln w="38100">
                        <a:noFill/>
                        <a:miter/>
                      </a:ln>
                    </p:spPr>
                  </p:pic>
                </p:oleObj>
              </mc:Fallback>
            </mc:AlternateContent>
          </a:graphicData>
        </a:graphic>
      </p:graphicFrame>
      <p:graphicFrame>
        <p:nvGraphicFramePr>
          <p:cNvPr id="4" name="对象 85"/>
          <p:cNvGraphicFramePr>
            <a:graphicFrameLocks noChangeAspect="1"/>
          </p:cNvGraphicFramePr>
          <p:nvPr/>
        </p:nvGraphicFramePr>
        <p:xfrm>
          <a:off x="4146550" y="1021715"/>
          <a:ext cx="384810" cy="318135"/>
        </p:xfrm>
        <a:graphic>
          <a:graphicData uri="http://schemas.openxmlformats.org/presentationml/2006/ole">
            <mc:AlternateContent xmlns:mc="http://schemas.openxmlformats.org/markup-compatibility/2006">
              <mc:Choice xmlns:v="urn:schemas-microsoft-com:vml" Requires="v">
                <p:oleObj spid="_x0000_s5" name="" r:id="rId3" imgW="241300" imgH="203200" progId="Equation.3">
                  <p:embed/>
                </p:oleObj>
              </mc:Choice>
              <mc:Fallback>
                <p:oleObj name="" r:id="rId3" imgW="241300" imgH="203200" progId="Equation.3">
                  <p:embed/>
                  <p:pic>
                    <p:nvPicPr>
                      <p:cNvPr id="0" name="图片 1"/>
                      <p:cNvPicPr/>
                      <p:nvPr/>
                    </p:nvPicPr>
                    <p:blipFill>
                      <a:blip r:embed="rId4"/>
                      <a:stretch>
                        <a:fillRect/>
                      </a:stretch>
                    </p:blipFill>
                    <p:spPr>
                      <a:xfrm>
                        <a:off x="4146550" y="1021715"/>
                        <a:ext cx="384810" cy="318135"/>
                      </a:xfrm>
                      <a:prstGeom prst="rect">
                        <a:avLst/>
                      </a:prstGeom>
                      <a:noFill/>
                      <a:ln w="38100">
                        <a:noFill/>
                        <a:miter/>
                      </a:ln>
                    </p:spPr>
                  </p:pic>
                </p:oleObj>
              </mc:Fallback>
            </mc:AlternateContent>
          </a:graphicData>
        </a:graphic>
      </p:graphicFrame>
      <p:sp>
        <p:nvSpPr>
          <p:cNvPr id="7" name="矩形 6"/>
          <p:cNvSpPr/>
          <p:nvPr/>
        </p:nvSpPr>
        <p:spPr>
          <a:xfrm>
            <a:off x="494030" y="1719580"/>
            <a:ext cx="8178165" cy="1050290"/>
          </a:xfrm>
          <a:prstGeom prst="rect">
            <a:avLst/>
          </a:prstGeom>
          <a:noFill/>
          <a:ln w="9525">
            <a:noFill/>
          </a:ln>
        </p:spPr>
        <p:txBody>
          <a:bodyPr wrap="square">
            <a:spAutoFit/>
          </a:bodyPr>
          <a:p>
            <a:pPr algn="just">
              <a:lnSpc>
                <a:spcPct val="130000"/>
              </a:lnSpc>
            </a:pP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维持方式</a:t>
            </a:r>
            <a:r>
              <a:rPr b="1" strike="noStrike" noProof="1">
                <a:latin typeface="Times New Roman" panose="02020603050405020304" pitchFamily="18" charset="0"/>
                <a:ea typeface="宋体" panose="02010600030101010101" pitchFamily="2" charset="-122"/>
                <a:cs typeface="Times New Roman" panose="02020603050405020304" pitchFamily="18" charset="0"/>
              </a:rPr>
              <a:t>：     /</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PGM</a:t>
            </a:r>
            <a:r>
              <a:rPr b="1" strike="noStrike" noProof="1">
                <a:latin typeface="Times New Roman" panose="02020603050405020304" pitchFamily="18" charset="0"/>
                <a:ea typeface="宋体" panose="02010600030101010101" pitchFamily="2" charset="-122"/>
                <a:cs typeface="Times New Roman" panose="02020603050405020304" pitchFamily="18" charset="0"/>
              </a:rPr>
              <a:t>=</a:t>
            </a:r>
            <a:r>
              <a:rPr lang="en-US" b="1" strike="noStrike" noProof="1">
                <a:latin typeface="Times New Roman" panose="02020603050405020304" pitchFamily="18" charset="0"/>
                <a:ea typeface="宋体" panose="02010600030101010101" pitchFamily="2" charset="-122"/>
                <a:cs typeface="Times New Roman" panose="02020603050405020304" pitchFamily="18" charset="0"/>
              </a:rPr>
              <a:t>1</a:t>
            </a:r>
            <a:r>
              <a:rPr b="1" strike="noStrike" noProof="1">
                <a:latin typeface="Times New Roman" panose="02020603050405020304" pitchFamily="18" charset="0"/>
                <a:ea typeface="宋体" panose="02010600030101010101" pitchFamily="2" charset="-122"/>
                <a:cs typeface="Times New Roman" panose="02020603050405020304" pitchFamily="18" charset="0"/>
              </a:rPr>
              <a:t>、数据输出端</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D</a:t>
            </a:r>
            <a:r>
              <a:rPr b="1" strike="noStrike" baseline="-25000" noProof="1">
                <a:latin typeface="Times New Roman" panose="02020603050405020304" pitchFamily="18" charset="0"/>
                <a:ea typeface="宋体" panose="02010600030101010101" pitchFamily="2" charset="-122"/>
                <a:cs typeface="Times New Roman" panose="02020603050405020304" pitchFamily="18" charset="0"/>
              </a:rPr>
              <a:t>7</a:t>
            </a:r>
            <a:r>
              <a:rPr b="1" strike="noStrike" noProof="1">
                <a:latin typeface="Times New Roman" panose="02020603050405020304" pitchFamily="18" charset="0"/>
                <a:ea typeface="宋体" panose="02010600030101010101" pitchFamily="2" charset="-122"/>
                <a:cs typeface="Times New Roman" panose="02020603050405020304" pitchFamily="18" charset="0"/>
              </a:rPr>
              <a:t>～</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D</a:t>
            </a:r>
            <a:r>
              <a:rPr b="1" strike="noStrike" baseline="-25000" noProof="1">
                <a:latin typeface="Times New Roman" panose="02020603050405020304" pitchFamily="18" charset="0"/>
                <a:ea typeface="宋体" panose="02010600030101010101" pitchFamily="2" charset="-122"/>
                <a:cs typeface="Times New Roman" panose="02020603050405020304" pitchFamily="18" charset="0"/>
              </a:rPr>
              <a:t>0</a:t>
            </a:r>
            <a:r>
              <a:rPr b="1" strike="noStrike" noProof="1">
                <a:latin typeface="Times New Roman" panose="02020603050405020304" pitchFamily="18" charset="0"/>
                <a:ea typeface="宋体" panose="02010600030101010101" pitchFamily="2" charset="-122"/>
                <a:cs typeface="Times New Roman" panose="02020603050405020304" pitchFamily="18" charset="0"/>
              </a:rPr>
              <a:t>呈高阻状态，此时芯片处于维持状态，电源电流下降到维持电流25mA以下。</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对象 82"/>
          <p:cNvGraphicFramePr>
            <a:graphicFrameLocks noChangeAspect="1"/>
          </p:cNvGraphicFramePr>
          <p:nvPr/>
        </p:nvGraphicFramePr>
        <p:xfrm>
          <a:off x="2178685" y="1887855"/>
          <a:ext cx="364490" cy="318135"/>
        </p:xfrm>
        <a:graphic>
          <a:graphicData uri="http://schemas.openxmlformats.org/presentationml/2006/ole">
            <mc:AlternateContent xmlns:mc="http://schemas.openxmlformats.org/markup-compatibility/2006">
              <mc:Choice xmlns:v="urn:schemas-microsoft-com:vml" Requires="v">
                <p:oleObj spid="_x0000_s9" name="" r:id="rId5" imgW="228600" imgH="203200" progId="Equation.3">
                  <p:embed/>
                </p:oleObj>
              </mc:Choice>
              <mc:Fallback>
                <p:oleObj name="" r:id="rId5" imgW="228600" imgH="203200" progId="Equation.3">
                  <p:embed/>
                  <p:pic>
                    <p:nvPicPr>
                      <p:cNvPr id="0" name="图片 3075"/>
                      <p:cNvPicPr/>
                      <p:nvPr/>
                    </p:nvPicPr>
                    <p:blipFill>
                      <a:blip r:embed="rId2"/>
                      <a:stretch>
                        <a:fillRect/>
                      </a:stretch>
                    </p:blipFill>
                    <p:spPr>
                      <a:xfrm>
                        <a:off x="2178685" y="1887855"/>
                        <a:ext cx="364490" cy="318135"/>
                      </a:xfrm>
                      <a:prstGeom prst="rect">
                        <a:avLst/>
                      </a:prstGeom>
                      <a:noFill/>
                      <a:ln w="38100">
                        <a:noFill/>
                        <a:miter/>
                      </a:ln>
                    </p:spPr>
                  </p:pic>
                </p:oleObj>
              </mc:Fallback>
            </mc:AlternateContent>
          </a:graphicData>
        </a:graphic>
      </p:graphicFrame>
      <p:sp>
        <p:nvSpPr>
          <p:cNvPr id="12" name="矩形 11"/>
          <p:cNvSpPr/>
          <p:nvPr/>
        </p:nvSpPr>
        <p:spPr>
          <a:xfrm>
            <a:off x="482600" y="2584450"/>
            <a:ext cx="8178165" cy="2009775"/>
          </a:xfrm>
          <a:prstGeom prst="rect">
            <a:avLst/>
          </a:prstGeom>
          <a:noFill/>
          <a:ln w="9525">
            <a:noFill/>
          </a:ln>
        </p:spPr>
        <p:txBody>
          <a:bodyPr wrap="square">
            <a:spAutoFit/>
          </a:bodyPr>
          <a:p>
            <a:pPr algn="just">
              <a:lnSpc>
                <a:spcPct val="130000"/>
              </a:lnSpc>
            </a:pP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编程方式</a:t>
            </a:r>
            <a:r>
              <a:rPr b="1" strike="noStrike" noProof="1">
                <a:latin typeface="Times New Roman" panose="02020603050405020304" pitchFamily="18" charset="0"/>
                <a:ea typeface="宋体" panose="02010600030101010101" pitchFamily="2" charset="-122"/>
                <a:cs typeface="Times New Roman" panose="02020603050405020304" pitchFamily="18" charset="0"/>
              </a:rPr>
              <a:t>：    =</a:t>
            </a:r>
            <a:r>
              <a:rPr lang="en-US" b="1" strike="noStrike" noProof="1">
                <a:latin typeface="Times New Roman" panose="02020603050405020304" pitchFamily="18" charset="0"/>
                <a:ea typeface="宋体" panose="02010600030101010101" pitchFamily="2" charset="-122"/>
                <a:cs typeface="Times New Roman" panose="02020603050405020304" pitchFamily="18" charset="0"/>
              </a:rPr>
              <a:t>1</a:t>
            </a:r>
            <a:r>
              <a:rPr b="1" strike="noStrike" noProof="1">
                <a:latin typeface="Times New Roman" panose="02020603050405020304" pitchFamily="18" charset="0"/>
                <a:ea typeface="宋体" panose="02010600030101010101" pitchFamily="2" charset="-122"/>
                <a:cs typeface="Times New Roman" panose="02020603050405020304" pitchFamily="18" charset="0"/>
              </a:rPr>
              <a:t>、</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V</a:t>
            </a:r>
            <a:r>
              <a:rPr b="1" strike="noStrike" baseline="-25000" noProof="1">
                <a:latin typeface="Times New Roman" panose="02020603050405020304" pitchFamily="18" charset="0"/>
                <a:ea typeface="宋体" panose="02010600030101010101" pitchFamily="2" charset="-122"/>
                <a:cs typeface="Times New Roman" panose="02020603050405020304" pitchFamily="18" charset="0"/>
              </a:rPr>
              <a:t>PP</a:t>
            </a:r>
            <a:r>
              <a:rPr b="1" strike="noStrike" noProof="1">
                <a:latin typeface="Times New Roman" panose="02020603050405020304" pitchFamily="18" charset="0"/>
                <a:ea typeface="宋体" panose="02010600030101010101" pitchFamily="2" charset="-122"/>
                <a:cs typeface="Times New Roman" panose="02020603050405020304" pitchFamily="18" charset="0"/>
              </a:rPr>
              <a:t>加入25V编程电压、地址线上输入单元地址、数据线上输入要写入的数据后，      /PGM端输入50ms宽度的编程正脉冲，数据就被写入到由地址码确定的存储单元中。</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13" name="对象 85"/>
          <p:cNvGraphicFramePr>
            <a:graphicFrameLocks noChangeAspect="1"/>
          </p:cNvGraphicFramePr>
          <p:nvPr/>
        </p:nvGraphicFramePr>
        <p:xfrm>
          <a:off x="2146935" y="2752090"/>
          <a:ext cx="384810" cy="318135"/>
        </p:xfrm>
        <a:graphic>
          <a:graphicData uri="http://schemas.openxmlformats.org/presentationml/2006/ole">
            <mc:AlternateContent xmlns:mc="http://schemas.openxmlformats.org/markup-compatibility/2006">
              <mc:Choice xmlns:v="urn:schemas-microsoft-com:vml" Requires="v">
                <p:oleObj spid="_x0000_s14" name="" r:id="rId6" imgW="241300" imgH="203200" progId="Equation.3">
                  <p:embed/>
                </p:oleObj>
              </mc:Choice>
              <mc:Fallback>
                <p:oleObj name="" r:id="rId6" imgW="241300" imgH="203200" progId="Equation.3">
                  <p:embed/>
                  <p:pic>
                    <p:nvPicPr>
                      <p:cNvPr id="0" name="图片 1"/>
                      <p:cNvPicPr/>
                      <p:nvPr/>
                    </p:nvPicPr>
                    <p:blipFill>
                      <a:blip r:embed="rId4"/>
                      <a:stretch>
                        <a:fillRect/>
                      </a:stretch>
                    </p:blipFill>
                    <p:spPr>
                      <a:xfrm>
                        <a:off x="2146935" y="2752090"/>
                        <a:ext cx="384810" cy="318135"/>
                      </a:xfrm>
                      <a:prstGeom prst="rect">
                        <a:avLst/>
                      </a:prstGeom>
                      <a:noFill/>
                      <a:ln w="38100">
                        <a:noFill/>
                        <a:miter/>
                      </a:ln>
                    </p:spPr>
                  </p:pic>
                </p:oleObj>
              </mc:Fallback>
            </mc:AlternateContent>
          </a:graphicData>
        </a:graphic>
      </p:graphicFrame>
      <p:graphicFrame>
        <p:nvGraphicFramePr>
          <p:cNvPr id="15" name="对象 82"/>
          <p:cNvGraphicFramePr>
            <a:graphicFrameLocks noChangeAspect="1"/>
          </p:cNvGraphicFramePr>
          <p:nvPr/>
        </p:nvGraphicFramePr>
        <p:xfrm>
          <a:off x="6316345" y="3206750"/>
          <a:ext cx="417195" cy="363855"/>
        </p:xfrm>
        <a:graphic>
          <a:graphicData uri="http://schemas.openxmlformats.org/presentationml/2006/ole">
            <mc:AlternateContent xmlns:mc="http://schemas.openxmlformats.org/markup-compatibility/2006">
              <mc:Choice xmlns:v="urn:schemas-microsoft-com:vml" Requires="v">
                <p:oleObj spid="_x0000_s16" name="" r:id="rId7" imgW="228600" imgH="203200" progId="Equation.3">
                  <p:embed/>
                </p:oleObj>
              </mc:Choice>
              <mc:Fallback>
                <p:oleObj name="" r:id="rId7" imgW="228600" imgH="203200" progId="Equation.3">
                  <p:embed/>
                  <p:pic>
                    <p:nvPicPr>
                      <p:cNvPr id="0" name="图片 3075"/>
                      <p:cNvPicPr/>
                      <p:nvPr/>
                    </p:nvPicPr>
                    <p:blipFill>
                      <a:blip r:embed="rId2"/>
                      <a:stretch>
                        <a:fillRect/>
                      </a:stretch>
                    </p:blipFill>
                    <p:spPr>
                      <a:xfrm>
                        <a:off x="6316345" y="3206750"/>
                        <a:ext cx="417195" cy="363855"/>
                      </a:xfrm>
                      <a:prstGeom prst="rect">
                        <a:avLst/>
                      </a:prstGeom>
                      <a:noFill/>
                      <a:ln w="38100">
                        <a:noFill/>
                        <a:miter/>
                      </a:ln>
                    </p:spPr>
                  </p:pic>
                </p:oleObj>
              </mc:Fallback>
            </mc:AlternateContent>
          </a:graphicData>
        </a:graphic>
      </p:graphicFrame>
      <p:sp>
        <p:nvSpPr>
          <p:cNvPr id="17" name="矩形 16"/>
          <p:cNvSpPr/>
          <p:nvPr/>
        </p:nvSpPr>
        <p:spPr>
          <a:xfrm>
            <a:off x="482600" y="4446905"/>
            <a:ext cx="8178165" cy="1529715"/>
          </a:xfrm>
          <a:prstGeom prst="rect">
            <a:avLst/>
          </a:prstGeom>
          <a:noFill/>
          <a:ln w="9525">
            <a:noFill/>
          </a:ln>
        </p:spPr>
        <p:txBody>
          <a:bodyPr wrap="square">
            <a:spAutoFit/>
          </a:bodyPr>
          <a:p>
            <a:pPr algn="just">
              <a:lnSpc>
                <a:spcPct val="130000"/>
              </a:lnSpc>
            </a:pP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编程禁止方式</a:t>
            </a:r>
            <a:r>
              <a:rPr b="1" strike="noStrike" noProof="1">
                <a:latin typeface="Times New Roman" panose="02020603050405020304" pitchFamily="18" charset="0"/>
                <a:ea typeface="宋体" panose="02010600030101010101" pitchFamily="2" charset="-122"/>
                <a:cs typeface="Times New Roman" panose="02020603050405020304" pitchFamily="18" charset="0"/>
              </a:rPr>
              <a:t>：在编程方式下，如果     /</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PGM</a:t>
            </a:r>
            <a:r>
              <a:rPr b="1" strike="noStrike" noProof="1">
                <a:latin typeface="Times New Roman" panose="02020603050405020304" pitchFamily="18" charset="0"/>
                <a:ea typeface="宋体" panose="02010600030101010101" pitchFamily="2" charset="-122"/>
                <a:cs typeface="Times New Roman" panose="02020603050405020304" pitchFamily="18" charset="0"/>
              </a:rPr>
              <a:t>端不输入编程正脉冲，而保持低电平，则芯片不能被编程，此时为编程禁止方式，数据端为高阻隔离状态。</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18" name="对象 82"/>
          <p:cNvGraphicFramePr>
            <a:graphicFrameLocks noChangeAspect="1"/>
          </p:cNvGraphicFramePr>
          <p:nvPr/>
        </p:nvGraphicFramePr>
        <p:xfrm>
          <a:off x="5565775" y="4579620"/>
          <a:ext cx="364490" cy="318135"/>
        </p:xfrm>
        <a:graphic>
          <a:graphicData uri="http://schemas.openxmlformats.org/presentationml/2006/ole">
            <mc:AlternateContent xmlns:mc="http://schemas.openxmlformats.org/markup-compatibility/2006">
              <mc:Choice xmlns:v="urn:schemas-microsoft-com:vml" Requires="v">
                <p:oleObj spid="_x0000_s19" name="" r:id="rId8" imgW="228600" imgH="203200" progId="Equation.3">
                  <p:embed/>
                </p:oleObj>
              </mc:Choice>
              <mc:Fallback>
                <p:oleObj name="" r:id="rId8" imgW="228600" imgH="203200" progId="Equation.3">
                  <p:embed/>
                  <p:pic>
                    <p:nvPicPr>
                      <p:cNvPr id="0" name="图片 3075"/>
                      <p:cNvPicPr/>
                      <p:nvPr/>
                    </p:nvPicPr>
                    <p:blipFill>
                      <a:blip r:embed="rId2"/>
                      <a:stretch>
                        <a:fillRect/>
                      </a:stretch>
                    </p:blipFill>
                    <p:spPr>
                      <a:xfrm>
                        <a:off x="5565775" y="4579620"/>
                        <a:ext cx="364490" cy="318135"/>
                      </a:xfrm>
                      <a:prstGeom prst="rect">
                        <a:avLst/>
                      </a:prstGeom>
                      <a:noFill/>
                      <a:ln w="38100">
                        <a:noFill/>
                        <a:miter/>
                      </a:ln>
                    </p:spPr>
                  </p:pic>
                </p:oleObj>
              </mc:Fallback>
            </mc:AlternateContent>
          </a:graphicData>
        </a:graphic>
      </p:graphicFrame>
      <p:sp>
        <p:nvSpPr>
          <p:cNvPr id="20" name="矩形 19"/>
          <p:cNvSpPr/>
          <p:nvPr/>
        </p:nvSpPr>
        <p:spPr>
          <a:xfrm>
            <a:off x="494030" y="5838190"/>
            <a:ext cx="8283575" cy="1050290"/>
          </a:xfrm>
          <a:prstGeom prst="rect">
            <a:avLst/>
          </a:prstGeom>
          <a:noFill/>
          <a:ln w="9525">
            <a:noFill/>
          </a:ln>
        </p:spPr>
        <p:txBody>
          <a:bodyPr wrap="square">
            <a:spAutoFit/>
          </a:bodyPr>
          <a:p>
            <a:pPr algn="just">
              <a:lnSpc>
                <a:spcPct val="130000"/>
              </a:lnSpc>
            </a:pPr>
            <a:r>
              <a:rPr b="1" strike="noStrike" noProof="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编程校验方式</a:t>
            </a:r>
            <a:r>
              <a:rPr b="1" strike="noStrike" noProof="1">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b="1" i="1" strike="noStrike" noProof="1">
                <a:latin typeface="Times New Roman" panose="02020603050405020304" pitchFamily="18" charset="0"/>
                <a:ea typeface="宋体" panose="02010600030101010101" pitchFamily="2" charset="-122"/>
                <a:cs typeface="Times New Roman" panose="02020603050405020304" pitchFamily="18" charset="0"/>
              </a:rPr>
              <a:t>V</a:t>
            </a:r>
            <a:r>
              <a:rPr b="1" strike="noStrike" baseline="-25000" noProof="1">
                <a:latin typeface="Times New Roman" panose="02020603050405020304" pitchFamily="18" charset="0"/>
                <a:ea typeface="宋体" panose="02010600030101010101" pitchFamily="2" charset="-122"/>
                <a:cs typeface="Times New Roman" panose="02020603050405020304" pitchFamily="18" charset="0"/>
              </a:rPr>
              <a:t>PP</a:t>
            </a:r>
            <a:r>
              <a:rPr b="1" strike="noStrike" noProof="1">
                <a:latin typeface="Times New Roman" panose="02020603050405020304" pitchFamily="18" charset="0"/>
                <a:ea typeface="宋体" panose="02010600030101010101" pitchFamily="2" charset="-122"/>
                <a:cs typeface="Times New Roman" panose="02020603050405020304" pitchFamily="18" charset="0"/>
              </a:rPr>
              <a:t>=25V，     /PGM</a:t>
            </a:r>
            <a:r>
              <a:rPr b="1" strike="noStrike" noProof="1">
                <a:latin typeface="Times New Roman" panose="02020603050405020304" pitchFamily="18" charset="0"/>
                <a:ea typeface="宋体" panose="02010600030101010101" pitchFamily="2" charset="-122"/>
                <a:cs typeface="Times New Roman" panose="02020603050405020304" pitchFamily="18" charset="0"/>
              </a:rPr>
              <a:t>和    均为有效低电平，输入地址码时，可以直接读出存储单元的数据，以便校验。</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1" name="对象 82"/>
          <p:cNvGraphicFramePr>
            <a:graphicFrameLocks noChangeAspect="1"/>
          </p:cNvGraphicFramePr>
          <p:nvPr/>
        </p:nvGraphicFramePr>
        <p:xfrm>
          <a:off x="4166870" y="6028055"/>
          <a:ext cx="364490" cy="318135"/>
        </p:xfrm>
        <a:graphic>
          <a:graphicData uri="http://schemas.openxmlformats.org/presentationml/2006/ole">
            <mc:AlternateContent xmlns:mc="http://schemas.openxmlformats.org/markup-compatibility/2006">
              <mc:Choice xmlns:v="urn:schemas-microsoft-com:vml" Requires="v">
                <p:oleObj spid="_x0000_s22" name="" r:id="rId9" imgW="228600" imgH="203200" progId="Equation.3">
                  <p:embed/>
                </p:oleObj>
              </mc:Choice>
              <mc:Fallback>
                <p:oleObj name="" r:id="rId9" imgW="228600" imgH="203200" progId="Equation.3">
                  <p:embed/>
                  <p:pic>
                    <p:nvPicPr>
                      <p:cNvPr id="0" name="图片 3075"/>
                      <p:cNvPicPr/>
                      <p:nvPr/>
                    </p:nvPicPr>
                    <p:blipFill>
                      <a:blip r:embed="rId2"/>
                      <a:stretch>
                        <a:fillRect/>
                      </a:stretch>
                    </p:blipFill>
                    <p:spPr>
                      <a:xfrm>
                        <a:off x="4166870" y="6028055"/>
                        <a:ext cx="364490" cy="318135"/>
                      </a:xfrm>
                      <a:prstGeom prst="rect">
                        <a:avLst/>
                      </a:prstGeom>
                      <a:noFill/>
                      <a:ln w="38100">
                        <a:noFill/>
                        <a:miter/>
                      </a:ln>
                    </p:spPr>
                  </p:pic>
                </p:oleObj>
              </mc:Fallback>
            </mc:AlternateContent>
          </a:graphicData>
        </a:graphic>
      </p:graphicFrame>
      <p:graphicFrame>
        <p:nvGraphicFramePr>
          <p:cNvPr id="24" name="对象 85"/>
          <p:cNvGraphicFramePr>
            <a:graphicFrameLocks noChangeAspect="1"/>
          </p:cNvGraphicFramePr>
          <p:nvPr/>
        </p:nvGraphicFramePr>
        <p:xfrm>
          <a:off x="5842635" y="5975350"/>
          <a:ext cx="384810" cy="318135"/>
        </p:xfrm>
        <a:graphic>
          <a:graphicData uri="http://schemas.openxmlformats.org/presentationml/2006/ole">
            <mc:AlternateContent xmlns:mc="http://schemas.openxmlformats.org/markup-compatibility/2006">
              <mc:Choice xmlns:v="urn:schemas-microsoft-com:vml" Requires="v">
                <p:oleObj spid="_x0000_s25" name="" r:id="rId10" imgW="241300" imgH="203200" progId="Equation.3">
                  <p:embed/>
                </p:oleObj>
              </mc:Choice>
              <mc:Fallback>
                <p:oleObj name="" r:id="rId10" imgW="241300" imgH="203200" progId="Equation.3">
                  <p:embed/>
                  <p:pic>
                    <p:nvPicPr>
                      <p:cNvPr id="0" name="图片 1"/>
                      <p:cNvPicPr/>
                      <p:nvPr/>
                    </p:nvPicPr>
                    <p:blipFill>
                      <a:blip r:embed="rId4"/>
                      <a:stretch>
                        <a:fillRect/>
                      </a:stretch>
                    </p:blipFill>
                    <p:spPr>
                      <a:xfrm>
                        <a:off x="5842635" y="5975350"/>
                        <a:ext cx="384810" cy="318135"/>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par>
                                <p:cTn id="27" presetID="3" presetClass="entr" presetSubtype="1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par>
                                <p:cTn id="30" presetID="3" presetClass="entr" presetSubtype="1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linds(horizontal)">
                                      <p:cBhvr>
                                        <p:cTn id="45" dur="500"/>
                                        <p:tgtEl>
                                          <p:spTgt spid="20"/>
                                        </p:tgtEl>
                                      </p:cBhvr>
                                    </p:animEffect>
                                  </p:childTnLst>
                                </p:cTn>
                              </p:par>
                              <p:par>
                                <p:cTn id="46" presetID="3" presetClass="entr" presetSubtype="1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linds(horizontal)">
                                      <p:cBhvr>
                                        <p:cTn id="48" dur="500"/>
                                        <p:tgtEl>
                                          <p:spTgt spid="21"/>
                                        </p:tgtEl>
                                      </p:cBhvr>
                                    </p:animEffect>
                                  </p:childTnLst>
                                </p:cTn>
                              </p:par>
                              <p:par>
                                <p:cTn id="49" presetID="3" presetClass="entr" presetSubtype="1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7" grpId="0"/>
      <p:bldP spid="20"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xfrm>
            <a:off x="635635" y="199390"/>
            <a:ext cx="6286500" cy="89916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7.1.2  </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随机存储器（</a:t>
            </a:r>
            <a:r>
              <a:rPr kumimoji="0" lang="en-US" altLang="zh-CN" sz="3200" b="1" i="0" u="none" strike="noStrike" kern="1200" cap="none" spc="0" normalizeH="0" baseline="0" noProof="1">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RAM）</a:t>
            </a:r>
            <a:r>
              <a:rPr kumimoji="0" lang="en-US" altLang="zh-CN" sz="3200" b="0" i="0" u="none" strike="noStrike" kern="1200" cap="none" spc="0" normalizeH="0" baseline="0" noProof="1">
                <a:solidFill>
                  <a:schemeClr val="tx2"/>
                </a:solidFill>
                <a:latin typeface="+mj-lt"/>
                <a:ea typeface="宋体" panose="02010600030101010101" pitchFamily="2" charset="-122"/>
                <a:cs typeface="+mj-cs"/>
              </a:rPr>
              <a:t> </a:t>
            </a:r>
            <a:endParaRPr kumimoji="0" lang="zh-CN" altLang="en-US" sz="3200" b="0" i="0" u="none" strike="noStrike" kern="1200" cap="none" spc="0" normalizeH="0" baseline="0" noProof="1">
              <a:solidFill>
                <a:schemeClr val="tx2"/>
              </a:solidFill>
              <a:latin typeface="+mj-lt"/>
              <a:ea typeface="宋体" panose="02010600030101010101" pitchFamily="2" charset="-122"/>
              <a:cs typeface="+mj-cs"/>
            </a:endParaRPr>
          </a:p>
        </p:txBody>
      </p:sp>
      <p:sp>
        <p:nvSpPr>
          <p:cNvPr id="16388" name="矩形 16387"/>
          <p:cNvSpPr/>
          <p:nvPr/>
        </p:nvSpPr>
        <p:spPr>
          <a:xfrm>
            <a:off x="317818" y="1218883"/>
            <a:ext cx="8675688" cy="2489200"/>
          </a:xfrm>
          <a:prstGeom prst="rect">
            <a:avLst/>
          </a:prstGeom>
          <a:noFill/>
          <a:ln w="9525">
            <a:noFill/>
          </a:ln>
        </p:spPr>
        <p:txBody>
          <a:bodyPr>
            <a:spAutoFit/>
          </a:bodyPr>
          <a:p>
            <a:pPr fontAlgn="base">
              <a:lnSpc>
                <a:spcPct val="130000"/>
              </a:lnSpc>
            </a:pPr>
            <a:r>
              <a:rPr lang="zh-CN" altLang="en-US" b="1" strike="noStrike" noProof="1" dirty="0">
                <a:latin typeface="Times New Roman" panose="02020603050405020304" pitchFamily="18" charset="0"/>
                <a:ea typeface="宋体" panose="02010600030101010101" pitchFamily="2" charset="-122"/>
                <a:cs typeface="+mn-cs"/>
              </a:rPr>
              <a:t>随机存储器是一种可以随时从任何一个指定地址存入或读出信息的半导体存储器，故又称为读写存储器。RAM具有易失性，一旦失电，所存储的信息会立即丢失。</a:t>
            </a:r>
            <a:r>
              <a:rPr lang="zh-CN" altLang="en-US" b="1" strike="noStrike" noProof="1" dirty="0">
                <a:solidFill>
                  <a:srgbClr val="FF0000"/>
                </a:solidFill>
                <a:latin typeface="Times New Roman" panose="02020603050405020304" pitchFamily="18" charset="0"/>
                <a:ea typeface="宋体" panose="02010600030101010101" pitchFamily="2" charset="-122"/>
                <a:cs typeface="+mn-cs"/>
              </a:rPr>
              <a:t>RAM按存储单元工作原理不同可分为静态RAM（简称SRAM）和动态RAM（简称DRAM）。</a:t>
            </a:r>
            <a:endParaRPr lang="zh-CN" altLang="en-US" b="1" strike="noStrike" noProof="1" dirty="0">
              <a:solidFill>
                <a:srgbClr val="FF0000"/>
              </a:solidFill>
              <a:latin typeface="Times New Roman" panose="02020603050405020304" pitchFamily="18" charset="0"/>
              <a:ea typeface="宋体" panose="02010600030101010101" pitchFamily="2" charset="-122"/>
              <a:cs typeface="+mn-cs"/>
            </a:endParaRPr>
          </a:p>
        </p:txBody>
      </p:sp>
    </p:spTree>
  </p:cSld>
  <p:clrMapOvr>
    <a:masterClrMapping/>
  </p:clrMapOvr>
  <p:transition>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764030" y="1167765"/>
            <a:ext cx="5615940" cy="3093720"/>
          </a:xfrm>
          <a:prstGeom prst="rect">
            <a:avLst/>
          </a:prstGeom>
        </p:spPr>
      </p:pic>
      <p:sp>
        <p:nvSpPr>
          <p:cNvPr id="17412" name="矩形 17411"/>
          <p:cNvSpPr/>
          <p:nvPr/>
        </p:nvSpPr>
        <p:spPr>
          <a:xfrm>
            <a:off x="440055" y="3881755"/>
            <a:ext cx="8001000" cy="730885"/>
          </a:xfrm>
          <a:prstGeom prst="rect">
            <a:avLst/>
          </a:prstGeom>
          <a:noFill/>
          <a:ln w="9525">
            <a:noFill/>
          </a:ln>
        </p:spPr>
        <p:txBody>
          <a:bodyPr>
            <a:spAutoFit/>
          </a:bodyPr>
          <a:p>
            <a:pPr fontAlgn="base">
              <a:lnSpc>
                <a:spcPct val="130000"/>
              </a:lnSpc>
            </a:pPr>
            <a:r>
              <a:rPr b="1" strike="noStrike" noProof="1">
                <a:effectLst/>
                <a:latin typeface="Times New Roman" panose="02020603050405020304" pitchFamily="18" charset="0"/>
                <a:ea typeface="宋体" panose="02010600030101010101" pitchFamily="2" charset="-122"/>
                <a:cs typeface="Times New Roman" panose="02020603050405020304" pitchFamily="18" charset="0"/>
              </a:rPr>
              <a:t>（1）地址译码器</a:t>
            </a:r>
            <a:r>
              <a:rPr lang="zh-CN" altLang="en-US" sz="3200" b="1" strike="noStrike" noProof="1" dirty="0">
                <a:solidFill>
                  <a:srgbClr val="003399"/>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strike="noStrike" noProof="1">
              <a:solidFill>
                <a:srgbClr val="003399"/>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a:xfrm>
            <a:off x="571500" y="596900"/>
            <a:ext cx="8001000" cy="570865"/>
          </a:xfrm>
          <a:prstGeom prst="rect">
            <a:avLst/>
          </a:prstGeom>
          <a:noFill/>
          <a:ln w="9525">
            <a:noFill/>
          </a:ln>
        </p:spPr>
        <p:txBody>
          <a:bodyPr>
            <a:spAutoFit/>
          </a:bodyPr>
          <a:p>
            <a:pPr algn="l" fontAlgn="base">
              <a:lnSpc>
                <a:spcPct val="100000"/>
              </a:lnSpc>
              <a:buClrTx/>
              <a:buSzTx/>
              <a:buFontTx/>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rPr>
              <a:t>1.RAM的基本结构和工作原理</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7" name="矩形 6"/>
          <p:cNvSpPr/>
          <p:nvPr/>
        </p:nvSpPr>
        <p:spPr>
          <a:xfrm>
            <a:off x="440055" y="4469130"/>
            <a:ext cx="8389620" cy="2084070"/>
          </a:xfrm>
          <a:prstGeom prst="rect">
            <a:avLst/>
          </a:prstGeom>
          <a:noFill/>
          <a:ln w="9525">
            <a:noFill/>
          </a:ln>
        </p:spPr>
        <p:txBody>
          <a:bodyPr wrap="square">
            <a:spAutoFit/>
          </a:bodyPr>
          <a:p>
            <a:pPr algn="just">
              <a:lnSpc>
                <a:spcPct val="135000"/>
              </a:lnSpc>
            </a:pPr>
            <a:r>
              <a:rPr b="1">
                <a:effectLst/>
                <a:latin typeface="Times New Roman" panose="02020603050405020304" pitchFamily="18" charset="0"/>
                <a:ea typeface="宋体" panose="02010600030101010101" pitchFamily="2" charset="-122"/>
                <a:cs typeface="Times New Roman" panose="02020603050405020304" pitchFamily="18" charset="0"/>
                <a:sym typeface="+mn-ea"/>
              </a:rPr>
              <a:t>RAM地址译码器一般分成</a:t>
            </a:r>
            <a:r>
              <a:rPr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sym typeface="+mn-ea"/>
              </a:rPr>
              <a:t>行地址译码器和列地址译码器</a:t>
            </a:r>
            <a:r>
              <a:rPr b="1">
                <a:effectLst/>
                <a:latin typeface="Times New Roman" panose="02020603050405020304" pitchFamily="18" charset="0"/>
                <a:ea typeface="宋体" panose="02010600030101010101" pitchFamily="2" charset="-122"/>
                <a:cs typeface="Times New Roman" panose="02020603050405020304" pitchFamily="18" charset="0"/>
                <a:sym typeface="+mn-ea"/>
              </a:rPr>
              <a:t>两部分，它们分别将输入的行、列地址代码译码后输出，作为存储矩阵的行列地址选择线，行、列地址选择线共同决定选中的存储单元。</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cover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299210" y="2814955"/>
            <a:ext cx="6545580" cy="2697480"/>
          </a:xfrm>
          <a:prstGeom prst="rect">
            <a:avLst/>
          </a:prstGeom>
        </p:spPr>
      </p:pic>
      <p:sp>
        <p:nvSpPr>
          <p:cNvPr id="19464" name="圆角矩形标注 19463"/>
          <p:cNvSpPr/>
          <p:nvPr/>
        </p:nvSpPr>
        <p:spPr>
          <a:xfrm>
            <a:off x="365760" y="2673985"/>
            <a:ext cx="1676400" cy="450850"/>
          </a:xfrm>
          <a:prstGeom prst="wedgeRoundRectCallout">
            <a:avLst>
              <a:gd name="adj1" fmla="val 90568"/>
              <a:gd name="adj2" fmla="val 220422"/>
              <a:gd name="adj3" fmla="val 16667"/>
            </a:avLst>
          </a:prstGeom>
          <a:solidFill>
            <a:srgbClr val="FFCCFF"/>
          </a:solidFill>
          <a:ln w="31750" cap="flat" cmpd="sng">
            <a:solidFill>
              <a:schemeClr val="folHlink"/>
            </a:solidFill>
            <a:prstDash val="solid"/>
            <a:miter/>
            <a:headEnd type="none" w="med" len="med"/>
            <a:tailEnd type="none" w="med" len="med"/>
          </a:ln>
        </p:spPr>
        <p:txBody>
          <a:bodyPr anchor="t"/>
          <a:p>
            <a:pPr algn="ctr"/>
            <a:r>
              <a:rPr lang="zh-CN" altLang="en-US" sz="2000" b="1" dirty="0">
                <a:latin typeface="Times New Roman" panose="02020603050405020304" pitchFamily="18" charset="0"/>
                <a:ea typeface="宋体" panose="02010600030101010101" pitchFamily="2" charset="-122"/>
              </a:rPr>
              <a:t>256个字</a:t>
            </a:r>
            <a:endParaRPr lang="zh-CN" altLang="en-US" sz="2000" b="1" dirty="0">
              <a:latin typeface="Times New Roman" panose="02020603050405020304" pitchFamily="18" charset="0"/>
              <a:ea typeface="宋体" panose="02010600030101010101" pitchFamily="2" charset="-122"/>
            </a:endParaRPr>
          </a:p>
        </p:txBody>
      </p:sp>
      <p:sp>
        <p:nvSpPr>
          <p:cNvPr id="19468" name="圆角矩形标注 19467"/>
          <p:cNvSpPr/>
          <p:nvPr/>
        </p:nvSpPr>
        <p:spPr>
          <a:xfrm>
            <a:off x="71120" y="5327650"/>
            <a:ext cx="2514600" cy="1329690"/>
          </a:xfrm>
          <a:prstGeom prst="wedgeRoundRectCallout">
            <a:avLst>
              <a:gd name="adj1" fmla="val -4606"/>
              <a:gd name="adj2" fmla="val -63847"/>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pPr>
              <a:lnSpc>
                <a:spcPct val="115000"/>
              </a:lnSpc>
            </a:pPr>
            <a:r>
              <a:rPr lang="zh-CN" altLang="en-US" sz="2000" b="1" dirty="0">
                <a:latin typeface="Times New Roman" panose="02020603050405020304" pitchFamily="18" charset="0"/>
                <a:ea typeface="宋体" panose="02010600030101010101" pitchFamily="2" charset="-122"/>
              </a:rPr>
              <a:t>存储器有32根行地址选择线和8根列地址选择线。</a:t>
            </a:r>
            <a:endParaRPr lang="zh-CN" altLang="en-US" sz="2000" b="1" dirty="0">
              <a:latin typeface="Times New Roman" panose="02020603050405020304" pitchFamily="18" charset="0"/>
              <a:ea typeface="宋体" panose="02010600030101010101" pitchFamily="2" charset="-122"/>
            </a:endParaRPr>
          </a:p>
        </p:txBody>
      </p:sp>
      <p:sp>
        <p:nvSpPr>
          <p:cNvPr id="4" name="圆角矩形标注 3"/>
          <p:cNvSpPr/>
          <p:nvPr/>
        </p:nvSpPr>
        <p:spPr>
          <a:xfrm>
            <a:off x="4156075" y="5402580"/>
            <a:ext cx="2514600" cy="1329690"/>
          </a:xfrm>
          <a:prstGeom prst="wedgeRoundRectCallout">
            <a:avLst>
              <a:gd name="adj1" fmla="val -4606"/>
              <a:gd name="adj2" fmla="val -63847"/>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pPr>
              <a:lnSpc>
                <a:spcPct val="115000"/>
              </a:lnSpc>
            </a:pPr>
            <a:r>
              <a:rPr lang="zh-CN" altLang="en-US" sz="2000" b="1" dirty="0">
                <a:latin typeface="Times New Roman" panose="02020603050405020304" pitchFamily="18" charset="0"/>
                <a:ea typeface="宋体" panose="02010600030101010101" pitchFamily="2" charset="-122"/>
              </a:rPr>
              <a:t>只有被行地址线和列地址线共同选中的单元才能被访问。</a:t>
            </a:r>
            <a:endParaRPr lang="zh-CN" altLang="en-US" sz="2000" b="1" dirty="0">
              <a:latin typeface="Times New Roman" panose="02020603050405020304" pitchFamily="18" charset="0"/>
              <a:ea typeface="宋体" panose="02010600030101010101" pitchFamily="2" charset="-122"/>
            </a:endParaRPr>
          </a:p>
        </p:txBody>
      </p:sp>
      <p:sp>
        <p:nvSpPr>
          <p:cNvPr id="6" name="圆角矩形标注 5"/>
          <p:cNvSpPr/>
          <p:nvPr/>
        </p:nvSpPr>
        <p:spPr>
          <a:xfrm>
            <a:off x="6670675" y="2516505"/>
            <a:ext cx="2275205" cy="607695"/>
          </a:xfrm>
          <a:prstGeom prst="wedgeRoundRectCallout">
            <a:avLst>
              <a:gd name="adj1" fmla="val -71602"/>
              <a:gd name="adj2" fmla="val 71734"/>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pPr>
              <a:lnSpc>
                <a:spcPct val="115000"/>
              </a:lnSpc>
            </a:pPr>
            <a:r>
              <a:rPr lang="zh-CN" altLang="en-US" sz="2000" b="1" i="1" dirty="0">
                <a:latin typeface="Times New Roman" panose="02020603050405020304" pitchFamily="18" charset="0"/>
                <a:ea typeface="宋体" panose="02010600030101010101" pitchFamily="2" charset="-122"/>
              </a:rPr>
              <a:t>A</a:t>
            </a:r>
            <a:r>
              <a:rPr lang="zh-CN" altLang="en-US" sz="2000" b="1" baseline="-25000" dirty="0">
                <a:latin typeface="Times New Roman" panose="02020603050405020304" pitchFamily="18" charset="0"/>
                <a:ea typeface="宋体" panose="02010600030101010101" pitchFamily="2" charset="-122"/>
              </a:rPr>
              <a:t>7</a:t>
            </a:r>
            <a:r>
              <a:rPr lang="zh-CN" altLang="en-US" sz="2000" b="1" dirty="0">
                <a:latin typeface="Times New Roman" panose="02020603050405020304" pitchFamily="18" charset="0"/>
                <a:ea typeface="宋体" panose="02010600030101010101" pitchFamily="2" charset="-122"/>
              </a:rPr>
              <a:t>～</a:t>
            </a:r>
            <a:r>
              <a:rPr lang="zh-CN" altLang="en-US" sz="2000" b="1" i="1" dirty="0">
                <a:latin typeface="Times New Roman" panose="02020603050405020304" pitchFamily="18" charset="0"/>
                <a:ea typeface="宋体" panose="02010600030101010101" pitchFamily="2" charset="-122"/>
              </a:rPr>
              <a:t>A</a:t>
            </a:r>
            <a:r>
              <a:rPr lang="zh-CN" altLang="en-US" sz="2000" b="1" baseline="-25000" dirty="0">
                <a:latin typeface="Times New Roman" panose="02020603050405020304" pitchFamily="18" charset="0"/>
                <a:ea typeface="宋体" panose="02010600030101010101" pitchFamily="2" charset="-122"/>
              </a:rPr>
              <a:t>0</a:t>
            </a:r>
            <a:r>
              <a:rPr lang="zh-CN" altLang="en-US" sz="2000" b="1" dirty="0">
                <a:latin typeface="Times New Roman" panose="02020603050405020304" pitchFamily="18" charset="0"/>
                <a:ea typeface="宋体" panose="02010600030101010101" pitchFamily="2" charset="-122"/>
              </a:rPr>
              <a:t>为</a:t>
            </a:r>
            <a:r>
              <a:rPr lang="zh-CN" altLang="en-US" sz="2000" b="1" dirty="0">
                <a:solidFill>
                  <a:srgbClr val="FF0000"/>
                </a:solidFill>
                <a:latin typeface="Times New Roman" panose="02020603050405020304" pitchFamily="18" charset="0"/>
                <a:ea typeface="宋体" panose="02010600030101010101" pitchFamily="2" charset="-122"/>
              </a:rPr>
              <a:t>11111</a:t>
            </a:r>
            <a:r>
              <a:rPr lang="zh-CN" altLang="en-US" sz="2000" b="1" dirty="0">
                <a:solidFill>
                  <a:schemeClr val="accent5">
                    <a:lumMod val="50000"/>
                  </a:schemeClr>
                </a:solidFill>
                <a:latin typeface="Times New Roman" panose="02020603050405020304" pitchFamily="18" charset="0"/>
                <a:ea typeface="宋体" panose="02010600030101010101" pitchFamily="2" charset="-122"/>
              </a:rPr>
              <a:t>001</a:t>
            </a:r>
            <a:endParaRPr lang="zh-CN" altLang="en-US" sz="2000" b="1" dirty="0">
              <a:solidFill>
                <a:schemeClr val="accent5">
                  <a:lumMod val="50000"/>
                </a:schemeClr>
              </a:solidFill>
              <a:latin typeface="Times New Roman" panose="02020603050405020304" pitchFamily="18" charset="0"/>
              <a:ea typeface="宋体" panose="02010600030101010101" pitchFamily="2" charset="-122"/>
            </a:endParaRPr>
          </a:p>
        </p:txBody>
      </p:sp>
      <p:cxnSp>
        <p:nvCxnSpPr>
          <p:cNvPr id="7" name="直接连接符 6"/>
          <p:cNvCxnSpPr/>
          <p:nvPr/>
        </p:nvCxnSpPr>
        <p:spPr>
          <a:xfrm>
            <a:off x="2479040" y="5096510"/>
            <a:ext cx="5433695"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209925" y="4145915"/>
            <a:ext cx="0" cy="1224915"/>
          </a:xfrm>
          <a:prstGeom prst="line">
            <a:avLst/>
          </a:prstGeom>
          <a:ln w="31750">
            <a:solidFill>
              <a:srgbClr val="00990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64820" y="285750"/>
            <a:ext cx="8389620" cy="2084070"/>
          </a:xfrm>
          <a:prstGeom prst="rect">
            <a:avLst/>
          </a:prstGeom>
          <a:noFill/>
          <a:ln w="9525">
            <a:noFill/>
          </a:ln>
        </p:spPr>
        <p:txBody>
          <a:bodyPr wrap="square">
            <a:spAutoFit/>
          </a:bodyPr>
          <a:p>
            <a:pPr algn="just">
              <a:lnSpc>
                <a:spcPct val="135000"/>
              </a:lnSpc>
            </a:pPr>
            <a:r>
              <a:rPr lang="en-US" altLang="zh-CN" b="1">
                <a:latin typeface="Times New Roman" panose="02020603050405020304" pitchFamily="18" charset="0"/>
                <a:ea typeface="宋体" panose="02010600030101010101" pitchFamily="2" charset="-122"/>
                <a:sym typeface="+mn-ea"/>
              </a:rPr>
              <a:t>RAM</a:t>
            </a:r>
            <a:r>
              <a:rPr lang="zh-CN" altLang="en-US" b="1" dirty="0">
                <a:ea typeface="宋体" panose="02010600030101010101" pitchFamily="2" charset="-122"/>
                <a:sym typeface="+mn-ea"/>
              </a:rPr>
              <a:t>以字为单位进行数据的读出与写入，为区别不同的字，赋予每一个字不同的号码，称为</a:t>
            </a:r>
            <a:r>
              <a:rPr lang="zh-CN" altLang="en-US" b="1" dirty="0">
                <a:solidFill>
                  <a:schemeClr val="hlink"/>
                </a:solidFill>
                <a:ea typeface="宋体" panose="02010600030101010101" pitchFamily="2" charset="-122"/>
                <a:sym typeface="+mn-ea"/>
              </a:rPr>
              <a:t>地址</a:t>
            </a:r>
            <a:r>
              <a:rPr lang="zh-CN" altLang="en-US" b="1" dirty="0">
                <a:ea typeface="宋体" panose="02010600030101010101" pitchFamily="2" charset="-122"/>
                <a:sym typeface="+mn-ea"/>
              </a:rPr>
              <a:t>。</a:t>
            </a:r>
            <a:r>
              <a:rPr lang="en-US" altLang="zh-CN" b="1">
                <a:solidFill>
                  <a:schemeClr val="hlink"/>
                </a:solidFill>
                <a:latin typeface="Times New Roman" panose="02020603050405020304" pitchFamily="18" charset="0"/>
                <a:ea typeface="宋体" panose="02010600030101010101" pitchFamily="2" charset="-122"/>
                <a:sym typeface="+mn-ea"/>
              </a:rPr>
              <a:t>RAM</a:t>
            </a:r>
            <a:r>
              <a:rPr lang="zh-CN" altLang="en-US" b="1" dirty="0">
                <a:solidFill>
                  <a:schemeClr val="hlink"/>
                </a:solidFill>
                <a:latin typeface="Times New Roman" panose="02020603050405020304" pitchFamily="18" charset="0"/>
                <a:ea typeface="宋体" panose="02010600030101010101" pitchFamily="2" charset="-122"/>
                <a:sym typeface="+mn-ea"/>
              </a:rPr>
              <a:t>存储器有多少个字就有多少个地址，地址数</a:t>
            </a:r>
            <a:r>
              <a:rPr lang="en-US" altLang="zh-CN" b="1" i="1">
                <a:solidFill>
                  <a:schemeClr val="hlink"/>
                </a:solidFill>
                <a:latin typeface="Times New Roman" panose="02020603050405020304" pitchFamily="18" charset="0"/>
                <a:ea typeface="宋体" panose="02010600030101010101" pitchFamily="2" charset="-122"/>
                <a:sym typeface="+mn-ea"/>
              </a:rPr>
              <a:t>N</a:t>
            </a:r>
            <a:r>
              <a:rPr lang="zh-CN" altLang="en-US" b="1" dirty="0">
                <a:solidFill>
                  <a:schemeClr val="hlink"/>
                </a:solidFill>
                <a:latin typeface="Times New Roman" panose="02020603050405020304" pitchFamily="18" charset="0"/>
                <a:ea typeface="宋体" panose="02010600030101010101" pitchFamily="2" charset="-122"/>
                <a:sym typeface="+mn-ea"/>
              </a:rPr>
              <a:t>与二进制地址码的位数</a:t>
            </a:r>
            <a:r>
              <a:rPr lang="en-US" altLang="zh-CN" b="1" i="1">
                <a:solidFill>
                  <a:schemeClr val="hlink"/>
                </a:solidFill>
                <a:latin typeface="Times New Roman" panose="02020603050405020304" pitchFamily="18" charset="0"/>
                <a:ea typeface="宋体" panose="02010600030101010101" pitchFamily="2" charset="-122"/>
                <a:sym typeface="+mn-ea"/>
              </a:rPr>
              <a:t>n</a:t>
            </a:r>
            <a:r>
              <a:rPr lang="zh-CN" altLang="en-US" b="1" dirty="0">
                <a:solidFill>
                  <a:schemeClr val="hlink"/>
                </a:solidFill>
                <a:latin typeface="Times New Roman" panose="02020603050405020304" pitchFamily="18" charset="0"/>
                <a:ea typeface="宋体" panose="02010600030101010101" pitchFamily="2" charset="-122"/>
                <a:sym typeface="+mn-ea"/>
              </a:rPr>
              <a:t>满足</a:t>
            </a:r>
            <a:r>
              <a:rPr lang="en-US" altLang="zh-CN" b="1" i="1">
                <a:solidFill>
                  <a:schemeClr val="hlink"/>
                </a:solidFill>
                <a:latin typeface="Times New Roman" panose="02020603050405020304" pitchFamily="18" charset="0"/>
                <a:ea typeface="宋体" panose="02010600030101010101" pitchFamily="2" charset="-122"/>
                <a:sym typeface="+mn-ea"/>
              </a:rPr>
              <a:t>N</a:t>
            </a:r>
            <a:r>
              <a:rPr lang="en-US" altLang="zh-CN" b="1">
                <a:solidFill>
                  <a:schemeClr val="hlink"/>
                </a:solidFill>
                <a:latin typeface="Times New Roman" panose="02020603050405020304" pitchFamily="18" charset="0"/>
                <a:ea typeface="宋体" panose="02010600030101010101" pitchFamily="2" charset="-122"/>
                <a:sym typeface="+mn-ea"/>
              </a:rPr>
              <a:t>=2</a:t>
            </a:r>
            <a:r>
              <a:rPr lang="en-US" altLang="zh-CN" b="1" baseline="30000">
                <a:solidFill>
                  <a:schemeClr val="hlink"/>
                </a:solidFill>
                <a:latin typeface="Times New Roman" panose="02020603050405020304" pitchFamily="18" charset="0"/>
                <a:ea typeface="宋体" panose="02010600030101010101" pitchFamily="2" charset="-122"/>
                <a:sym typeface="+mn-ea"/>
              </a:rPr>
              <a:t>n</a:t>
            </a:r>
            <a:r>
              <a:rPr lang="zh-CN" altLang="en-US" b="1" dirty="0">
                <a:solidFill>
                  <a:schemeClr val="hlink"/>
                </a:solidFill>
                <a:latin typeface="Times New Roman" panose="02020603050405020304" pitchFamily="18" charset="0"/>
                <a:ea typeface="宋体" panose="02010600030101010101" pitchFamily="2" charset="-122"/>
                <a:sym typeface="+mn-ea"/>
              </a:rPr>
              <a:t>关系</a:t>
            </a:r>
            <a:r>
              <a:rPr b="1">
                <a:effectLst/>
                <a:latin typeface="Times New Roman" panose="02020603050405020304" pitchFamily="18" charset="0"/>
                <a:ea typeface="宋体" panose="02010600030101010101" pitchFamily="2" charset="-122"/>
                <a:cs typeface="Times New Roman" panose="02020603050405020304" pitchFamily="18" charset="0"/>
                <a:sym typeface="+mn-ea"/>
              </a:rPr>
              <a:t>。</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box(in)">
                                      <p:cBhvr>
                                        <p:cTn id="7" dur="500"/>
                                        <p:tgtEl>
                                          <p:spTgt spid="1946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9468"/>
                                        </p:tgtEl>
                                        <p:attrNameLst>
                                          <p:attrName>style.visibility</p:attrName>
                                        </p:attrNameLst>
                                      </p:cBhvr>
                                      <p:to>
                                        <p:strVal val="visible"/>
                                      </p:to>
                                    </p:set>
                                    <p:animEffect transition="in" filter="barn(outHorizontal)">
                                      <p:cBhvr>
                                        <p:cTn id="12" dur="500"/>
                                        <p:tgtEl>
                                          <p:spTgt spid="1946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bldLvl="0" animBg="1"/>
      <p:bldP spid="19468" grpId="0" bldLvl="0" animBg="1"/>
      <p:bldP spid="4" grpId="0" bldLvl="0" animBg="1"/>
      <p:bldP spid="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449705" y="3424555"/>
            <a:ext cx="6545580" cy="2697480"/>
          </a:xfrm>
          <a:prstGeom prst="rect">
            <a:avLst/>
          </a:prstGeom>
        </p:spPr>
      </p:pic>
      <p:sp>
        <p:nvSpPr>
          <p:cNvPr id="18437" name="矩形 18436"/>
          <p:cNvSpPr/>
          <p:nvPr/>
        </p:nvSpPr>
        <p:spPr>
          <a:xfrm>
            <a:off x="44450" y="408940"/>
            <a:ext cx="3284220" cy="570865"/>
          </a:xfrm>
          <a:prstGeom prst="rect">
            <a:avLst/>
          </a:prstGeom>
          <a:noFill/>
          <a:ln w="9525">
            <a:noFill/>
          </a:ln>
        </p:spPr>
        <p:txBody>
          <a:bodyPr wrap="square">
            <a:spAutoFit/>
          </a:bodyPr>
          <a:p>
            <a:pPr indent="265430" algn="l" defTabSz="914400" fontAlgn="base">
              <a:lnSpc>
                <a:spcPct val="130000"/>
              </a:lnSpc>
              <a:tabLst>
                <a:tab pos="457200" algn="l"/>
              </a:tabLst>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lang="en-US" altLang="zh-CN" b="1" strike="noStrike" noProof="1">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）存储矩阵</a:t>
            </a:r>
            <a:endParaRPr lang="zh-CN" altLang="en-US" b="1" strike="noStrike" noProof="1" dirty="0">
              <a:latin typeface="Times New Roman" panose="02020603050405020304" pitchFamily="18" charset="0"/>
              <a:ea typeface="宋体" panose="02010600030101010101" pitchFamily="2" charset="-122"/>
            </a:endParaRPr>
          </a:p>
        </p:txBody>
      </p:sp>
      <p:sp>
        <p:nvSpPr>
          <p:cNvPr id="10" name="矩形 9"/>
          <p:cNvSpPr/>
          <p:nvPr/>
        </p:nvSpPr>
        <p:spPr>
          <a:xfrm>
            <a:off x="377190" y="842010"/>
            <a:ext cx="8389620" cy="2582545"/>
          </a:xfrm>
          <a:prstGeom prst="rect">
            <a:avLst/>
          </a:prstGeom>
          <a:noFill/>
          <a:ln w="9525">
            <a:noFill/>
          </a:ln>
        </p:spPr>
        <p:txBody>
          <a:bodyPr wrap="square">
            <a:spAutoFit/>
          </a:bodyPr>
          <a:p>
            <a:pPr algn="just">
              <a:lnSpc>
                <a:spcPct val="135000"/>
              </a:lnSpc>
            </a:pPr>
            <a:r>
              <a:rPr b="1">
                <a:effectLst/>
                <a:latin typeface="Times New Roman" panose="02020603050405020304" pitchFamily="18" charset="0"/>
                <a:ea typeface="宋体" panose="02010600030101010101" pitchFamily="2" charset="-122"/>
                <a:cs typeface="Times New Roman" panose="02020603050405020304" pitchFamily="18" charset="0"/>
                <a:sym typeface="+mn-ea"/>
              </a:rPr>
              <a:t>存储矩阵是由许多排列成矩阵的存储单元组成，每个存储单元存放1位二值数据。1个字含有若干个存储单元，1个字所含的位数称为</a:t>
            </a:r>
            <a:r>
              <a:rPr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sym typeface="+mn-ea"/>
              </a:rPr>
              <a:t>字长</a:t>
            </a:r>
            <a:r>
              <a:rPr b="1">
                <a:effectLst/>
                <a:latin typeface="Times New Roman" panose="02020603050405020304" pitchFamily="18" charset="0"/>
                <a:ea typeface="宋体" panose="02010600030101010101" pitchFamily="2" charset="-122"/>
                <a:cs typeface="Times New Roman" panose="02020603050405020304" pitchFamily="18" charset="0"/>
                <a:sym typeface="+mn-ea"/>
              </a:rPr>
              <a:t>，存储器中存储单元的数量称为</a:t>
            </a:r>
            <a:r>
              <a:rPr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sym typeface="+mn-ea"/>
              </a:rPr>
              <a:t>存储容量</a:t>
            </a:r>
            <a:r>
              <a:rPr b="1">
                <a:effectLst/>
                <a:latin typeface="Times New Roman" panose="02020603050405020304" pitchFamily="18" charset="0"/>
                <a:ea typeface="宋体" panose="02010600030101010101" pitchFamily="2" charset="-122"/>
                <a:cs typeface="Times New Roman" panose="02020603050405020304" pitchFamily="18" charset="0"/>
                <a:sym typeface="+mn-ea"/>
              </a:rPr>
              <a:t>，</a:t>
            </a:r>
            <a:r>
              <a:rPr b="1">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存储容量=字数×字长</a:t>
            </a:r>
            <a:r>
              <a:rPr b="1">
                <a:effectLst/>
                <a:latin typeface="Times New Roman" panose="02020603050405020304" pitchFamily="18" charset="0"/>
                <a:ea typeface="宋体" panose="02010600030101010101" pitchFamily="2" charset="-122"/>
                <a:cs typeface="Times New Roman" panose="02020603050405020304" pitchFamily="18" charset="0"/>
                <a:sym typeface="+mn-ea"/>
              </a:rPr>
              <a:t>，存储器的字数常以K、M、G为单位，存储器容量越大，则存储器存储的数据越多。</a:t>
            </a:r>
            <a:endParaRPr b="1" strike="noStrike" noProof="1">
              <a:latin typeface="Times New Roman" panose="02020603050405020304" pitchFamily="18" charset="0"/>
              <a:ea typeface="宋体" panose="02010600030101010101" pitchFamily="2" charset="-122"/>
              <a:cs typeface="Times New Roman" panose="02020603050405020304" pitchFamily="18" charset="0"/>
            </a:endParaRPr>
          </a:p>
        </p:txBody>
      </p:sp>
      <p:sp>
        <p:nvSpPr>
          <p:cNvPr id="19463" name="圆角矩形标注 19462"/>
          <p:cNvSpPr/>
          <p:nvPr/>
        </p:nvSpPr>
        <p:spPr>
          <a:xfrm>
            <a:off x="377190" y="3424555"/>
            <a:ext cx="1676400" cy="838200"/>
          </a:xfrm>
          <a:prstGeom prst="wedgeRoundRectCallout">
            <a:avLst>
              <a:gd name="adj1" fmla="val 102196"/>
              <a:gd name="adj2" fmla="val 83409"/>
              <a:gd name="adj3" fmla="val 16667"/>
            </a:avLst>
          </a:prstGeom>
          <a:solidFill>
            <a:srgbClr val="E1F9FF"/>
          </a:solidFill>
          <a:ln w="31750" cap="flat" cmpd="sng">
            <a:solidFill>
              <a:schemeClr val="folHlink"/>
            </a:solidFill>
            <a:prstDash val="solid"/>
            <a:miter/>
            <a:headEnd type="none" w="med" len="med"/>
            <a:tailEnd type="none" w="med" len="med"/>
          </a:ln>
        </p:spPr>
        <p:txBody>
          <a:bodyPr anchor="t">
            <a:noAutofit/>
          </a:bodyPr>
          <a:p>
            <a:pPr lvl="0" algn="l">
              <a:lnSpc>
                <a:spcPct val="115000"/>
              </a:lnSpc>
              <a:buClrTx/>
              <a:buSzTx/>
              <a:buFontTx/>
            </a:pPr>
            <a:r>
              <a:rPr lang="zh-CN" altLang="en-US" sz="2000" b="1" dirty="0">
                <a:latin typeface="Times New Roman" panose="02020603050405020304" pitchFamily="18" charset="0"/>
                <a:ea typeface="宋体" panose="02010600030101010101" pitchFamily="2" charset="-122"/>
                <a:sym typeface="+mn-ea"/>
              </a:rPr>
              <a:t>每行有32个存储单元</a:t>
            </a:r>
            <a:endParaRPr lang="zh-CN" altLang="en-US" sz="2000" b="1" dirty="0">
              <a:latin typeface="Times New Roman" panose="02020603050405020304" pitchFamily="18" charset="0"/>
              <a:ea typeface="宋体" panose="02010600030101010101" pitchFamily="2" charset="-122"/>
              <a:sym typeface="+mn-ea"/>
            </a:endParaRPr>
          </a:p>
        </p:txBody>
      </p:sp>
      <p:sp>
        <p:nvSpPr>
          <p:cNvPr id="19464" name="圆角矩形标注 19463"/>
          <p:cNvSpPr/>
          <p:nvPr/>
        </p:nvSpPr>
        <p:spPr>
          <a:xfrm>
            <a:off x="6788785" y="3009900"/>
            <a:ext cx="1676400" cy="838200"/>
          </a:xfrm>
          <a:prstGeom prst="wedgeRoundRectCallout">
            <a:avLst>
              <a:gd name="adj1" fmla="val -1060"/>
              <a:gd name="adj2" fmla="val 161439"/>
              <a:gd name="adj3" fmla="val 16667"/>
            </a:avLst>
          </a:prstGeom>
          <a:solidFill>
            <a:srgbClr val="E1F9FF"/>
          </a:solidFill>
          <a:ln w="31750" cap="flat" cmpd="sng">
            <a:solidFill>
              <a:schemeClr val="folHlink"/>
            </a:solidFill>
            <a:prstDash val="solid"/>
            <a:miter/>
            <a:headEnd type="none" w="med" len="med"/>
            <a:tailEnd type="none" w="med" len="med"/>
          </a:ln>
        </p:spPr>
        <p:txBody>
          <a:bodyPr anchor="t">
            <a:noAutofit/>
          </a:bodyPr>
          <a:p>
            <a:pPr lvl="0" algn="l">
              <a:lnSpc>
                <a:spcPct val="115000"/>
              </a:lnSpc>
              <a:buClrTx/>
              <a:buSzTx/>
              <a:buFontTx/>
            </a:pPr>
            <a:r>
              <a:rPr lang="zh-CN" altLang="en-US" sz="2000" b="1" dirty="0">
                <a:latin typeface="Times New Roman" panose="02020603050405020304" pitchFamily="18" charset="0"/>
                <a:ea typeface="宋体" panose="02010600030101010101" pitchFamily="2" charset="-122"/>
                <a:sym typeface="+mn-ea"/>
              </a:rPr>
              <a:t>每列有32个存储单元</a:t>
            </a:r>
            <a:endParaRPr lang="zh-CN" altLang="en-US" sz="2000" b="1" dirty="0">
              <a:latin typeface="Times New Roman" panose="02020603050405020304" pitchFamily="18" charset="0"/>
              <a:ea typeface="宋体" panose="02010600030101010101" pitchFamily="2" charset="-122"/>
              <a:sym typeface="+mn-ea"/>
            </a:endParaRPr>
          </a:p>
        </p:txBody>
      </p:sp>
      <p:sp>
        <p:nvSpPr>
          <p:cNvPr id="19465" name="矩形 19464"/>
          <p:cNvSpPr/>
          <p:nvPr/>
        </p:nvSpPr>
        <p:spPr>
          <a:xfrm>
            <a:off x="706120" y="6122035"/>
            <a:ext cx="7843520" cy="460375"/>
          </a:xfrm>
          <a:prstGeom prst="rect">
            <a:avLst/>
          </a:prstGeom>
          <a:noFill/>
          <a:ln w="9525">
            <a:noFill/>
          </a:ln>
        </p:spPr>
        <p:txBody>
          <a:bodyPr wrap="square" anchor="t">
            <a:spAutoFit/>
          </a:bodyPr>
          <a:p>
            <a:r>
              <a:rPr lang="zh-CN" altLang="en-US" b="1" dirty="0">
                <a:latin typeface="Times New Roman" panose="02020603050405020304" pitchFamily="18" charset="0"/>
                <a:ea typeface="宋体" panose="02010600030101010101" pitchFamily="2" charset="-122"/>
              </a:rPr>
              <a:t>这个存储器有1024个存储单元，排列成32×32的矩阵。</a:t>
            </a:r>
            <a:endParaRPr lang="zh-CN" altLang="en-US" b="1" dirty="0">
              <a:latin typeface="Times New Roman" panose="02020603050405020304" pitchFamily="18" charset="0"/>
              <a:ea typeface="宋体" panose="02010600030101010101" pitchFamily="2" charset="-122"/>
            </a:endParaRPr>
          </a:p>
        </p:txBody>
      </p:sp>
      <p:sp>
        <p:nvSpPr>
          <p:cNvPr id="19466" name="圆角矩形标注 19465"/>
          <p:cNvSpPr/>
          <p:nvPr/>
        </p:nvSpPr>
        <p:spPr>
          <a:xfrm>
            <a:off x="5946140" y="5742305"/>
            <a:ext cx="3124200" cy="1219200"/>
          </a:xfrm>
          <a:prstGeom prst="wedgeRoundRectCallout">
            <a:avLst>
              <a:gd name="adj1" fmla="val 8739"/>
              <a:gd name="adj2" fmla="val -79062"/>
              <a:gd name="adj3" fmla="val 16667"/>
            </a:avLst>
          </a:prstGeom>
          <a:solidFill>
            <a:srgbClr val="E1F9FF"/>
          </a:solidFill>
          <a:ln w="31750" cap="flat" cmpd="sng">
            <a:solidFill>
              <a:schemeClr val="folHlink"/>
            </a:solidFill>
            <a:prstDash val="solid"/>
            <a:miter/>
            <a:headEnd type="none" w="med" len="med"/>
            <a:tailEnd type="none" w="med" len="med"/>
          </a:ln>
        </p:spPr>
        <p:txBody>
          <a:bodyPr anchor="t">
            <a:noAutofit/>
          </a:bodyPr>
          <a:p>
            <a:pPr lvl="0" algn="l">
              <a:lnSpc>
                <a:spcPct val="115000"/>
              </a:lnSpc>
              <a:buClrTx/>
              <a:buSzTx/>
              <a:buFontTx/>
            </a:pPr>
            <a:r>
              <a:rPr lang="zh-CN" altLang="en-US" sz="2000" b="1" dirty="0">
                <a:latin typeface="Times New Roman" panose="02020603050405020304" pitchFamily="18" charset="0"/>
                <a:ea typeface="宋体" panose="02010600030101010101" pitchFamily="2" charset="-122"/>
                <a:sym typeface="+mn-ea"/>
              </a:rPr>
              <a:t>每4个列存储单元连在一起，与同一个地址译码线相连，构成一个字列</a:t>
            </a:r>
            <a:endParaRPr lang="en-US" altLang="zh-CN" sz="2000" b="1" dirty="0">
              <a:latin typeface="Times New Roman" panose="02020603050405020304" pitchFamily="18" charset="0"/>
              <a:ea typeface="宋体" panose="02010600030101010101" pitchFamily="2" charset="-122"/>
              <a:sym typeface="+mn-ea"/>
            </a:endParaRPr>
          </a:p>
        </p:txBody>
      </p:sp>
      <p:sp>
        <p:nvSpPr>
          <p:cNvPr id="19467" name="圆角矩形标注 19466"/>
          <p:cNvSpPr/>
          <p:nvPr/>
        </p:nvSpPr>
        <p:spPr>
          <a:xfrm>
            <a:off x="3402965" y="5741670"/>
            <a:ext cx="2076450" cy="1121410"/>
          </a:xfrm>
          <a:prstGeom prst="wedgeRoundRectCallout">
            <a:avLst>
              <a:gd name="adj1" fmla="val -27844"/>
              <a:gd name="adj2" fmla="val -140066"/>
              <a:gd name="adj3" fmla="val 16667"/>
            </a:avLst>
          </a:prstGeom>
          <a:solidFill>
            <a:srgbClr val="E1F9FF"/>
          </a:solidFill>
          <a:ln w="31750" cap="flat" cmpd="sng">
            <a:solidFill>
              <a:schemeClr val="folHlink"/>
            </a:solidFill>
            <a:prstDash val="solid"/>
            <a:miter/>
            <a:headEnd type="none" w="med" len="med"/>
            <a:tailEnd type="none" w="med" len="med"/>
          </a:ln>
        </p:spPr>
        <p:txBody>
          <a:bodyPr anchor="t">
            <a:noAutofit/>
          </a:bodyPr>
          <a:p>
            <a:pPr lvl="0" algn="l">
              <a:lnSpc>
                <a:spcPct val="115000"/>
              </a:lnSpc>
              <a:buClrTx/>
              <a:buSzTx/>
              <a:buFontTx/>
            </a:pPr>
            <a:r>
              <a:rPr lang="zh-CN" altLang="en-US" sz="2000" b="1" dirty="0">
                <a:latin typeface="Times New Roman" panose="02020603050405020304" pitchFamily="18" charset="0"/>
                <a:ea typeface="宋体" panose="02010600030101010101" pitchFamily="2" charset="-122"/>
                <a:sym typeface="+mn-ea"/>
              </a:rPr>
              <a:t>每行存储8个字，每个字列可存储32个字</a:t>
            </a:r>
            <a:endParaRPr lang="zh-CN" altLang="en-US" sz="2000" b="1" dirty="0">
              <a:latin typeface="Times New Roman" panose="02020603050405020304" pitchFamily="18" charset="0"/>
              <a:ea typeface="宋体" panose="02010600030101010101" pitchFamily="2" charset="-122"/>
              <a:sym typeface="+mn-ea"/>
            </a:endParaRPr>
          </a:p>
        </p:txBody>
      </p:sp>
      <p:sp>
        <p:nvSpPr>
          <p:cNvPr id="19468" name="圆角矩形标注 19467"/>
          <p:cNvSpPr/>
          <p:nvPr/>
        </p:nvSpPr>
        <p:spPr>
          <a:xfrm>
            <a:off x="44450" y="4370705"/>
            <a:ext cx="2246630" cy="2590800"/>
          </a:xfrm>
          <a:prstGeom prst="wedgeRoundRectCallout">
            <a:avLst>
              <a:gd name="adj1" fmla="val 76161"/>
              <a:gd name="adj2" fmla="val -2622"/>
              <a:gd name="adj3" fmla="val 16667"/>
            </a:avLst>
          </a:prstGeom>
          <a:solidFill>
            <a:srgbClr val="E1F9FF"/>
          </a:solidFill>
          <a:ln w="31750" cap="flat" cmpd="sng">
            <a:solidFill>
              <a:schemeClr val="folHlink"/>
            </a:solidFill>
            <a:prstDash val="solid"/>
            <a:miter/>
            <a:headEnd type="none" w="med" len="med"/>
            <a:tailEnd type="none" w="med" len="med"/>
          </a:ln>
        </p:spPr>
        <p:txBody>
          <a:bodyPr anchor="t"/>
          <a:p>
            <a:pPr>
              <a:lnSpc>
                <a:spcPct val="115000"/>
              </a:lnSpc>
            </a:pPr>
            <a:r>
              <a:rPr lang="zh-CN" altLang="en-US" sz="2000" b="1" dirty="0">
                <a:latin typeface="Times New Roman" panose="02020603050405020304" pitchFamily="18" charset="0"/>
                <a:ea typeface="宋体" panose="02010600030101010101" pitchFamily="2" charset="-122"/>
              </a:rPr>
              <a:t>32根行地址选择线和8根列地址选择线。存储器共有32×8=256个字，字长为4，其容量为256×4个存储单元</a:t>
            </a:r>
            <a:endParaRPr lang="zh-CN" altLang="en-US" sz="2000" b="1" dirty="0">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5"/>
                                        </p:tgtEl>
                                        <p:attrNameLst>
                                          <p:attrName>style.visibility</p:attrName>
                                        </p:attrNameLst>
                                      </p:cBhvr>
                                      <p:to>
                                        <p:strVal val="visible"/>
                                      </p:to>
                                    </p:set>
                                    <p:animEffect transition="in" filter="blinds(horizontal)">
                                      <p:cBhvr>
                                        <p:cTn id="7" dur="500"/>
                                        <p:tgtEl>
                                          <p:spTgt spid="1946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9463"/>
                                        </p:tgtEl>
                                        <p:attrNameLst>
                                          <p:attrName>style.visibility</p:attrName>
                                        </p:attrNameLst>
                                      </p:cBhvr>
                                      <p:to>
                                        <p:strVal val="visible"/>
                                      </p:to>
                                    </p:set>
                                    <p:animEffect transition="in" filter="strips(downLeft)">
                                      <p:cBhvr>
                                        <p:cTn id="12" dur="500"/>
                                        <p:tgtEl>
                                          <p:spTgt spid="1946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9464"/>
                                        </p:tgtEl>
                                        <p:attrNameLst>
                                          <p:attrName>style.visibility</p:attrName>
                                        </p:attrNameLst>
                                      </p:cBhvr>
                                      <p:to>
                                        <p:strVal val="visible"/>
                                      </p:to>
                                    </p:set>
                                    <p:animEffect transition="in" filter="box(in)">
                                      <p:cBhvr>
                                        <p:cTn id="17" dur="500"/>
                                        <p:tgtEl>
                                          <p:spTgt spid="1946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9466"/>
                                        </p:tgtEl>
                                        <p:attrNameLst>
                                          <p:attrName>style.visibility</p:attrName>
                                        </p:attrNameLst>
                                      </p:cBhvr>
                                      <p:to>
                                        <p:strVal val="visible"/>
                                      </p:to>
                                    </p:set>
                                    <p:animEffect transition="in" filter="box(in)">
                                      <p:cBhvr>
                                        <p:cTn id="22" dur="500"/>
                                        <p:tgtEl>
                                          <p:spTgt spid="1946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467"/>
                                        </p:tgtEl>
                                        <p:attrNameLst>
                                          <p:attrName>style.visibility</p:attrName>
                                        </p:attrNameLst>
                                      </p:cBhvr>
                                      <p:to>
                                        <p:strVal val="visible"/>
                                      </p:to>
                                    </p:set>
                                    <p:animEffect transition="in" filter="dissolve">
                                      <p:cBhvr>
                                        <p:cTn id="27" dur="500"/>
                                        <p:tgtEl>
                                          <p:spTgt spid="1946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19468"/>
                                        </p:tgtEl>
                                        <p:attrNameLst>
                                          <p:attrName>style.visibility</p:attrName>
                                        </p:attrNameLst>
                                      </p:cBhvr>
                                      <p:to>
                                        <p:strVal val="visible"/>
                                      </p:to>
                                    </p:set>
                                    <p:animEffect transition="in" filter="barn(outHorizontal)">
                                      <p:cBhvr>
                                        <p:cTn id="32" dur="500"/>
                                        <p:tgtEl>
                                          <p:spTgt spid="19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bldLvl="0" animBg="1"/>
      <p:bldP spid="19464" grpId="0" bldLvl="0" animBg="1"/>
      <p:bldP spid="19465" grpId="0"/>
      <p:bldP spid="19466" grpId="0" bldLvl="0" animBg="1"/>
      <p:bldP spid="19467" grpId="0" bldLvl="0" animBg="1"/>
      <p:bldP spid="1946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35000" y="2157730"/>
            <a:ext cx="4570095" cy="2990850"/>
          </a:xfrm>
          <a:prstGeom prst="rect">
            <a:avLst/>
          </a:prstGeom>
        </p:spPr>
      </p:pic>
      <p:sp>
        <p:nvSpPr>
          <p:cNvPr id="22539" name="圆角矩形标注 22538"/>
          <p:cNvSpPr/>
          <p:nvPr/>
        </p:nvSpPr>
        <p:spPr>
          <a:xfrm>
            <a:off x="6172200" y="2362200"/>
            <a:ext cx="2667000" cy="4191000"/>
          </a:xfrm>
          <a:prstGeom prst="wedgeRoundRectCallout">
            <a:avLst>
              <a:gd name="adj1" fmla="val -226452"/>
              <a:gd name="adj2" fmla="val -28439"/>
              <a:gd name="adj3" fmla="val 16667"/>
            </a:avLst>
          </a:prstGeom>
          <a:solidFill>
            <a:srgbClr val="E1F9FF"/>
          </a:solidFill>
          <a:ln w="31750" cap="flat" cmpd="sng">
            <a:solidFill>
              <a:schemeClr val="folHlink"/>
            </a:solidFill>
            <a:prstDash val="solid"/>
            <a:miter/>
            <a:headEnd type="none" w="med" len="med"/>
            <a:tailEnd type="none" w="med" len="med"/>
          </a:ln>
        </p:spPr>
        <p:txBody>
          <a:bodyPr anchor="t"/>
          <a:p>
            <a:pPr algn="ctr">
              <a:lnSpc>
                <a:spcPct val="125000"/>
              </a:lnSpc>
            </a:pPr>
            <a:r>
              <a:rPr lang="zh-CN" altLang="en-US" sz="2000" b="1" dirty="0">
                <a:latin typeface="Times New Roman" panose="02020603050405020304" pitchFamily="18" charset="0"/>
                <a:ea typeface="宋体" panose="02010600030101010101" pitchFamily="2" charset="-122"/>
              </a:rPr>
              <a:t>片选信号1时，</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4</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5</a:t>
            </a:r>
            <a:r>
              <a:rPr lang="zh-CN" altLang="en-US" sz="2000" b="1" dirty="0">
                <a:latin typeface="Times New Roman" panose="02020603050405020304" pitchFamily="18" charset="0"/>
                <a:ea typeface="宋体" panose="02010600030101010101" pitchFamily="2" charset="-122"/>
              </a:rPr>
              <a:t>门输出均为0，三态门</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1</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2</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使能端为无效电平，</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1</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2</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为高阻状态，输入/输出端</a:t>
            </a:r>
            <a:r>
              <a:rPr lang="en-US" altLang="zh-CN" sz="2000" b="1" i="1">
                <a:latin typeface="Times New Roman" panose="02020603050405020304" pitchFamily="18" charset="0"/>
                <a:ea typeface="宋体" panose="02010600030101010101" pitchFamily="2" charset="-122"/>
              </a:rPr>
              <a:t>I</a:t>
            </a:r>
            <a:r>
              <a:rPr lang="en-US" altLang="zh-CN" sz="2000" b="1">
                <a:latin typeface="Times New Roman" panose="02020603050405020304" pitchFamily="18" charset="0"/>
                <a:ea typeface="宋体" panose="02010600030101010101" pitchFamily="2" charset="-122"/>
              </a:rPr>
              <a:t>/</a:t>
            </a:r>
            <a:r>
              <a:rPr lang="en-US" altLang="zh-CN" sz="2000" b="1" i="1">
                <a:latin typeface="Times New Roman" panose="02020603050405020304" pitchFamily="18" charset="0"/>
                <a:ea typeface="宋体" panose="02010600030101010101" pitchFamily="2" charset="-122"/>
              </a:rPr>
              <a:t>O</a:t>
            </a:r>
            <a:r>
              <a:rPr lang="zh-CN" altLang="en-US" sz="2000" b="1" dirty="0">
                <a:latin typeface="Times New Roman" panose="02020603050405020304" pitchFamily="18" charset="0"/>
                <a:ea typeface="宋体" panose="02010600030101010101" pitchFamily="2" charset="-122"/>
              </a:rPr>
              <a:t>与存储器内部处于隔离状态，存储器不工作，读/写操作无法进行</a:t>
            </a:r>
            <a:endParaRPr lang="zh-CN" altLang="en-US" sz="2000" b="1">
              <a:latin typeface="Times New Roman" panose="02020603050405020304" pitchFamily="18" charset="0"/>
              <a:ea typeface="宋体" panose="02010600030101010101" pitchFamily="2" charset="-122"/>
            </a:endParaRPr>
          </a:p>
        </p:txBody>
      </p:sp>
      <p:sp>
        <p:nvSpPr>
          <p:cNvPr id="22532" name="矩形 22531"/>
          <p:cNvSpPr/>
          <p:nvPr/>
        </p:nvSpPr>
        <p:spPr>
          <a:xfrm>
            <a:off x="533400" y="990600"/>
            <a:ext cx="8251825" cy="1050290"/>
          </a:xfrm>
          <a:prstGeom prst="rect">
            <a:avLst/>
          </a:prstGeom>
          <a:noFill/>
          <a:ln w="9525">
            <a:noFill/>
          </a:ln>
        </p:spPr>
        <p:txBody>
          <a:bodyPr anchor="t">
            <a:spAutoFit/>
          </a:bodyPr>
          <a:p>
            <a:pPr>
              <a:lnSpc>
                <a:spcPct val="130000"/>
              </a:lnSpc>
            </a:pPr>
            <a:r>
              <a:rPr lang="zh-CN" altLang="en-US" b="1" dirty="0">
                <a:latin typeface="Times New Roman" panose="02020603050405020304" pitchFamily="18" charset="0"/>
                <a:ea typeface="宋体" panose="02010600030101010101" pitchFamily="2" charset="-122"/>
              </a:rPr>
              <a:t>读/写控制电路用于对电路的工作状态进行控制。读写控制信号是在片选信号有效的前提下才能实现读/写操作。</a:t>
            </a:r>
            <a:endParaRPr lang="zh-CN" altLang="en-US" b="1" dirty="0">
              <a:latin typeface="Times New Roman" panose="02020603050405020304" pitchFamily="18" charset="0"/>
              <a:ea typeface="宋体" panose="02010600030101010101" pitchFamily="2" charset="-122"/>
            </a:endParaRPr>
          </a:p>
        </p:txBody>
      </p:sp>
      <p:sp>
        <p:nvSpPr>
          <p:cNvPr id="22537" name="矩形 22536"/>
          <p:cNvSpPr/>
          <p:nvPr/>
        </p:nvSpPr>
        <p:spPr>
          <a:xfrm>
            <a:off x="406400" y="508000"/>
            <a:ext cx="5674360" cy="829945"/>
          </a:xfrm>
          <a:prstGeom prst="rect">
            <a:avLst/>
          </a:prstGeom>
          <a:noFill/>
          <a:ln w="9525">
            <a:noFill/>
          </a:ln>
        </p:spPr>
        <p:txBody>
          <a:bodyPr wrap="square">
            <a:spAutoFit/>
          </a:bodyPr>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（3）读/写控制电路</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a:p>
            <a:pPr fontAlgn="base"/>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2540" name="文本框 22539"/>
          <p:cNvSpPr txBox="1"/>
          <p:nvPr/>
        </p:nvSpPr>
        <p:spPr>
          <a:xfrm>
            <a:off x="1211898" y="3075305"/>
            <a:ext cx="457200" cy="398780"/>
          </a:xfrm>
          <a:prstGeom prst="rect">
            <a:avLst/>
          </a:prstGeom>
          <a:noFill/>
          <a:ln w="9525">
            <a:noFill/>
          </a:ln>
        </p:spPr>
        <p:txBody>
          <a:bodyPr wrap="square" anchor="t">
            <a:spAutoFit/>
          </a:bodyPr>
          <a:p>
            <a:pPr>
              <a:spcBef>
                <a:spcPct val="50000"/>
              </a:spcBef>
            </a:pPr>
            <a:r>
              <a:rPr lang="zh-CN" altLang="en-US" sz="2000" b="1">
                <a:solidFill>
                  <a:schemeClr val="hlink"/>
                </a:solidFill>
                <a:latin typeface="Times New Roman" panose="02020603050405020304" pitchFamily="18" charset="0"/>
                <a:ea typeface="宋体" panose="02010600030101010101" pitchFamily="2" charset="-122"/>
              </a:rPr>
              <a:t>1</a:t>
            </a:r>
            <a:endParaRPr lang="zh-CN" altLang="en-US" sz="2000" b="1">
              <a:solidFill>
                <a:schemeClr val="hlink"/>
              </a:solidFill>
              <a:latin typeface="Times New Roman" panose="02020603050405020304" pitchFamily="18" charset="0"/>
              <a:ea typeface="宋体" panose="02010600030101010101" pitchFamily="2" charset="-122"/>
            </a:endParaRPr>
          </a:p>
        </p:txBody>
      </p:sp>
      <p:sp>
        <p:nvSpPr>
          <p:cNvPr id="22541" name="文本框 22540"/>
          <p:cNvSpPr txBox="1"/>
          <p:nvPr/>
        </p:nvSpPr>
        <p:spPr>
          <a:xfrm>
            <a:off x="2411730" y="3591560"/>
            <a:ext cx="457200" cy="398780"/>
          </a:xfrm>
          <a:prstGeom prst="rect">
            <a:avLst/>
          </a:prstGeom>
          <a:noFill/>
          <a:ln w="9525">
            <a:noFill/>
          </a:ln>
        </p:spPr>
        <p:txBody>
          <a:bodyPr anchor="t">
            <a:spAutoFit/>
          </a:bodyPr>
          <a:p>
            <a:pPr>
              <a:spcBef>
                <a:spcPct val="50000"/>
              </a:spcBef>
            </a:pPr>
            <a:r>
              <a:rPr lang="zh-CN" altLang="en-US" sz="2000" b="1">
                <a:solidFill>
                  <a:srgbClr val="0070C0"/>
                </a:solidFill>
                <a:latin typeface="Times New Roman" panose="02020603050405020304" pitchFamily="18" charset="0"/>
                <a:ea typeface="宋体" panose="02010600030101010101" pitchFamily="2" charset="-122"/>
              </a:rPr>
              <a:t>0</a:t>
            </a:r>
            <a:endParaRPr lang="zh-CN" altLang="en-US" sz="2000" b="1">
              <a:solidFill>
                <a:srgbClr val="0070C0"/>
              </a:solidFill>
              <a:latin typeface="Times New Roman" panose="02020603050405020304" pitchFamily="18" charset="0"/>
              <a:ea typeface="宋体" panose="02010600030101010101" pitchFamily="2" charset="-122"/>
            </a:endParaRPr>
          </a:p>
        </p:txBody>
      </p:sp>
      <p:sp>
        <p:nvSpPr>
          <p:cNvPr id="5" name="文本框 4"/>
          <p:cNvSpPr txBox="1"/>
          <p:nvPr/>
        </p:nvSpPr>
        <p:spPr>
          <a:xfrm>
            <a:off x="2411730" y="4391025"/>
            <a:ext cx="457200" cy="398780"/>
          </a:xfrm>
          <a:prstGeom prst="rect">
            <a:avLst/>
          </a:prstGeom>
          <a:noFill/>
          <a:ln w="9525">
            <a:noFill/>
          </a:ln>
        </p:spPr>
        <p:txBody>
          <a:bodyPr anchor="t">
            <a:spAutoFit/>
          </a:bodyPr>
          <a:p>
            <a:pPr>
              <a:spcBef>
                <a:spcPct val="50000"/>
              </a:spcBef>
            </a:pPr>
            <a:r>
              <a:rPr lang="zh-CN" altLang="en-US" sz="2000" b="1">
                <a:solidFill>
                  <a:srgbClr val="0070C0"/>
                </a:solidFill>
                <a:latin typeface="Times New Roman" panose="02020603050405020304" pitchFamily="18" charset="0"/>
                <a:ea typeface="宋体" panose="02010600030101010101" pitchFamily="2" charset="-122"/>
              </a:rPr>
              <a:t>0</a:t>
            </a:r>
            <a:endParaRPr lang="zh-CN" altLang="en-US" sz="2000" b="1">
              <a:solidFill>
                <a:srgbClr val="0070C0"/>
              </a:solidFill>
              <a:latin typeface="Times New Roman" panose="02020603050405020304" pitchFamily="18" charset="0"/>
              <a:ea typeface="宋体" panose="02010600030101010101" pitchFamily="2" charset="-122"/>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2540"/>
                                        </p:tgtEl>
                                        <p:attrNameLst>
                                          <p:attrName>style.visibility</p:attrName>
                                        </p:attrNameLst>
                                      </p:cBhvr>
                                      <p:to>
                                        <p:strVal val="visible"/>
                                      </p:to>
                                    </p:set>
                                    <p:animEffect transition="in" filter="barn(outHorizontal)">
                                      <p:cBhvr>
                                        <p:cTn id="7" dur="500"/>
                                        <p:tgtEl>
                                          <p:spTgt spid="2254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539"/>
                                        </p:tgtEl>
                                        <p:attrNameLst>
                                          <p:attrName>style.visibility</p:attrName>
                                        </p:attrNameLst>
                                      </p:cBhvr>
                                      <p:to>
                                        <p:strVal val="visible"/>
                                      </p:to>
                                    </p:set>
                                    <p:animEffect transition="in" filter="strips(downLeft)">
                                      <p:cBhvr>
                                        <p:cTn id="12" dur="500"/>
                                        <p:tgtEl>
                                          <p:spTgt spid="2253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2541"/>
                                        </p:tgtEl>
                                        <p:attrNameLst>
                                          <p:attrName>style.visibility</p:attrName>
                                        </p:attrNameLst>
                                      </p:cBhvr>
                                      <p:to>
                                        <p:strVal val="visible"/>
                                      </p:to>
                                    </p:set>
                                    <p:animEffect transition="in" filter="barn(outHorizontal)">
                                      <p:cBhvr>
                                        <p:cTn id="17" dur="500"/>
                                        <p:tgtEl>
                                          <p:spTgt spid="2254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9" grpId="0" bldLvl="0" animBg="1"/>
      <p:bldP spid="22540" grpId="0"/>
      <p:bldP spid="22541"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47370" y="334010"/>
            <a:ext cx="4570095" cy="2990850"/>
          </a:xfrm>
          <a:prstGeom prst="rect">
            <a:avLst/>
          </a:prstGeom>
        </p:spPr>
      </p:pic>
      <p:sp>
        <p:nvSpPr>
          <p:cNvPr id="23567" name="文本框 23566"/>
          <p:cNvSpPr txBox="1"/>
          <p:nvPr/>
        </p:nvSpPr>
        <p:spPr>
          <a:xfrm>
            <a:off x="457200" y="1195705"/>
            <a:ext cx="457200" cy="398780"/>
          </a:xfrm>
          <a:prstGeom prst="rect">
            <a:avLst/>
          </a:prstGeom>
          <a:noFill/>
          <a:ln w="9525">
            <a:noFill/>
          </a:ln>
        </p:spPr>
        <p:txBody>
          <a:bodyPr anchor="t">
            <a:spAutoFit/>
          </a:bodyPr>
          <a:p>
            <a:pPr>
              <a:spcBef>
                <a:spcPct val="50000"/>
              </a:spcBef>
            </a:pPr>
            <a:r>
              <a:rPr lang="zh-CN" altLang="en-US" sz="2000" b="1">
                <a:solidFill>
                  <a:schemeClr val="hlink"/>
                </a:solidFill>
                <a:latin typeface="Times New Roman" panose="02020603050405020304" pitchFamily="18" charset="0"/>
                <a:ea typeface="宋体" panose="02010600030101010101" pitchFamily="2" charset="-122"/>
              </a:rPr>
              <a:t>0</a:t>
            </a:r>
            <a:endParaRPr lang="zh-CN" altLang="en-US" sz="2000" b="1">
              <a:solidFill>
                <a:schemeClr val="hlink"/>
              </a:solidFill>
              <a:latin typeface="Times New Roman" panose="02020603050405020304" pitchFamily="18" charset="0"/>
              <a:ea typeface="宋体" panose="02010600030101010101" pitchFamily="2" charset="-122"/>
            </a:endParaRPr>
          </a:p>
        </p:txBody>
      </p:sp>
      <p:sp>
        <p:nvSpPr>
          <p:cNvPr id="23568" name="文本框 23567"/>
          <p:cNvSpPr txBox="1"/>
          <p:nvPr/>
        </p:nvSpPr>
        <p:spPr>
          <a:xfrm>
            <a:off x="2413635" y="1419860"/>
            <a:ext cx="457200" cy="398780"/>
          </a:xfrm>
          <a:prstGeom prst="rect">
            <a:avLst/>
          </a:prstGeom>
          <a:noFill/>
          <a:ln w="9525">
            <a:noFill/>
          </a:ln>
        </p:spPr>
        <p:txBody>
          <a:bodyPr anchor="t">
            <a:spAutoFit/>
          </a:bodyPr>
          <a:p>
            <a:pPr>
              <a:spcBef>
                <a:spcPct val="50000"/>
              </a:spcBef>
            </a:pPr>
            <a:r>
              <a:rPr lang="zh-CN" altLang="en-US" sz="2000" b="1">
                <a:solidFill>
                  <a:schemeClr val="hlink"/>
                </a:solidFill>
                <a:latin typeface="Times New Roman" panose="02020603050405020304" pitchFamily="18" charset="0"/>
                <a:ea typeface="宋体" panose="02010600030101010101" pitchFamily="2" charset="-122"/>
              </a:rPr>
              <a:t>0</a:t>
            </a:r>
            <a:endParaRPr lang="zh-CN" altLang="en-US" sz="2000" b="1">
              <a:solidFill>
                <a:schemeClr val="hlink"/>
              </a:solidFill>
              <a:latin typeface="Times New Roman" panose="02020603050405020304" pitchFamily="18" charset="0"/>
              <a:ea typeface="宋体" panose="02010600030101010101" pitchFamily="2" charset="-122"/>
            </a:endParaRPr>
          </a:p>
        </p:txBody>
      </p:sp>
      <p:sp>
        <p:nvSpPr>
          <p:cNvPr id="23569" name="文本框 23568"/>
          <p:cNvSpPr txBox="1"/>
          <p:nvPr/>
        </p:nvSpPr>
        <p:spPr>
          <a:xfrm>
            <a:off x="2413635" y="2821305"/>
            <a:ext cx="457200" cy="398780"/>
          </a:xfrm>
          <a:prstGeom prst="rect">
            <a:avLst/>
          </a:prstGeom>
          <a:noFill/>
          <a:ln w="9525">
            <a:noFill/>
          </a:ln>
        </p:spPr>
        <p:txBody>
          <a:bodyPr wrap="square" anchor="t">
            <a:spAutoFit/>
          </a:bodyPr>
          <a:p>
            <a:pPr>
              <a:spcBef>
                <a:spcPct val="50000"/>
              </a:spcBef>
            </a:pPr>
            <a:r>
              <a:rPr lang="zh-CN" altLang="en-US" sz="2000" b="1">
                <a:solidFill>
                  <a:schemeClr val="hlink"/>
                </a:solidFill>
                <a:latin typeface="Times New Roman" panose="02020603050405020304" pitchFamily="18" charset="0"/>
                <a:ea typeface="宋体" panose="02010600030101010101" pitchFamily="2" charset="-122"/>
              </a:rPr>
              <a:t>1</a:t>
            </a:r>
            <a:endParaRPr lang="zh-CN" altLang="en-US" sz="2000" b="1">
              <a:solidFill>
                <a:schemeClr val="hlink"/>
              </a:solidFill>
              <a:latin typeface="Times New Roman" panose="02020603050405020304" pitchFamily="18" charset="0"/>
              <a:ea typeface="宋体" panose="02010600030101010101" pitchFamily="2" charset="-122"/>
            </a:endParaRPr>
          </a:p>
        </p:txBody>
      </p:sp>
      <p:grpSp>
        <p:nvGrpSpPr>
          <p:cNvPr id="2" name="组合 1"/>
          <p:cNvGrpSpPr/>
          <p:nvPr/>
        </p:nvGrpSpPr>
        <p:grpSpPr>
          <a:xfrm>
            <a:off x="2413635" y="3220085"/>
            <a:ext cx="2667000" cy="3505200"/>
            <a:chOff x="3604" y="8698"/>
            <a:chExt cx="4200" cy="5520"/>
          </a:xfrm>
          <a:solidFill>
            <a:srgbClr val="E1F9FF"/>
          </a:solidFill>
        </p:grpSpPr>
        <p:sp>
          <p:nvSpPr>
            <p:cNvPr id="23565" name="圆角矩形标注 23564"/>
            <p:cNvSpPr/>
            <p:nvPr/>
          </p:nvSpPr>
          <p:spPr>
            <a:xfrm>
              <a:off x="3604" y="8698"/>
              <a:ext cx="4200" cy="5520"/>
            </a:xfrm>
            <a:prstGeom prst="wedgeRoundRectCallout">
              <a:avLst>
                <a:gd name="adj1" fmla="val -57809"/>
                <a:gd name="adj2" fmla="val -45434"/>
                <a:gd name="adj3" fmla="val 16667"/>
              </a:avLst>
            </a:prstGeom>
            <a:grpFill/>
            <a:ln w="31750" cap="flat" cmpd="sng">
              <a:solidFill>
                <a:schemeClr val="folHlink"/>
              </a:solidFill>
              <a:prstDash val="solid"/>
              <a:miter/>
              <a:headEnd type="none" w="med" len="med"/>
              <a:tailEnd type="none" w="med" len="med"/>
            </a:ln>
          </p:spPr>
          <p:txBody>
            <a:bodyPr anchor="t"/>
            <a:p>
              <a:pPr>
                <a:lnSpc>
                  <a:spcPct val="125000"/>
                </a:lnSpc>
              </a:pPr>
              <a:r>
                <a:rPr lang="zh-CN" altLang="en-US" sz="2000" b="1" dirty="0">
                  <a:latin typeface="Times New Roman" panose="02020603050405020304" pitchFamily="18" charset="0"/>
                  <a:ea typeface="宋体" panose="02010600030101010101" pitchFamily="2" charset="-122"/>
                </a:rPr>
                <a:t>片选信号0，        =1 </a:t>
              </a:r>
              <a:endParaRPr lang="zh-CN" altLang="en-US" sz="2000" b="1" dirty="0">
                <a:latin typeface="Times New Roman" panose="02020603050405020304" pitchFamily="18" charset="0"/>
                <a:ea typeface="宋体" panose="02010600030101010101" pitchFamily="2" charset="-122"/>
              </a:endParaRPr>
            </a:p>
            <a:p>
              <a:pPr>
                <a:lnSpc>
                  <a:spcPct val="125000"/>
                </a:lnSpc>
              </a:pP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4</a:t>
              </a:r>
              <a:r>
                <a:rPr lang="zh-CN" altLang="en-US" sz="2000" b="1" dirty="0">
                  <a:latin typeface="Times New Roman" panose="02020603050405020304" pitchFamily="18" charset="0"/>
                  <a:ea typeface="宋体" panose="02010600030101010101" pitchFamily="2" charset="-122"/>
                </a:rPr>
                <a:t>输出为0</a:t>
              </a:r>
              <a:r>
                <a:rPr lang="en-US" altLang="zh-CN" sz="2000" b="1" baseline="-30000">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5</a:t>
              </a:r>
              <a:r>
                <a:rPr lang="zh-CN" altLang="en-US" sz="2000" b="1" dirty="0">
                  <a:latin typeface="Times New Roman" panose="02020603050405020304" pitchFamily="18" charset="0"/>
                  <a:ea typeface="宋体" panose="02010600030101010101" pitchFamily="2" charset="-122"/>
                </a:rPr>
                <a:t>门输出为1，</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1</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门被禁止，而</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5</a:t>
              </a:r>
              <a:r>
                <a:rPr lang="zh-CN" altLang="en-US" sz="2000" b="1" dirty="0">
                  <a:latin typeface="Times New Roman" panose="02020603050405020304" pitchFamily="18" charset="0"/>
                  <a:ea typeface="宋体" panose="02010600030101010101" pitchFamily="2" charset="-122"/>
                </a:rPr>
                <a:t>门输出为1，</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门打开，被选中的存储单元的数据</a:t>
              </a:r>
              <a:r>
                <a:rPr lang="en-US" altLang="zh-CN" sz="2000" b="1">
                  <a:latin typeface="Times New Roman" panose="02020603050405020304" pitchFamily="18" charset="0"/>
                  <a:ea typeface="宋体" panose="02010600030101010101" pitchFamily="2" charset="-122"/>
                </a:rPr>
                <a:t>D</a:t>
              </a:r>
              <a:r>
                <a:rPr lang="zh-CN" altLang="en-US" sz="2000" b="1" dirty="0">
                  <a:latin typeface="Times New Roman" panose="02020603050405020304" pitchFamily="18" charset="0"/>
                  <a:ea typeface="宋体" panose="02010600030101010101" pitchFamily="2" charset="-122"/>
                </a:rPr>
                <a:t>输出到</a:t>
              </a:r>
              <a:r>
                <a:rPr lang="en-US" altLang="zh-CN" sz="2000" b="1" i="1">
                  <a:latin typeface="Times New Roman" panose="02020603050405020304" pitchFamily="18" charset="0"/>
                  <a:ea typeface="宋体" panose="02010600030101010101" pitchFamily="2" charset="-122"/>
                </a:rPr>
                <a:t>I</a:t>
              </a:r>
              <a:r>
                <a:rPr lang="en-US" altLang="zh-CN" sz="2000" b="1">
                  <a:latin typeface="Times New Roman" panose="02020603050405020304" pitchFamily="18" charset="0"/>
                  <a:ea typeface="宋体" panose="02010600030101010101" pitchFamily="2" charset="-122"/>
                </a:rPr>
                <a:t>/</a:t>
              </a:r>
              <a:r>
                <a:rPr lang="en-US" altLang="zh-CN" sz="2000" b="1" i="1">
                  <a:latin typeface="Times New Roman" panose="02020603050405020304" pitchFamily="18" charset="0"/>
                  <a:ea typeface="宋体" panose="02010600030101010101" pitchFamily="2" charset="-122"/>
                </a:rPr>
                <a:t>O</a:t>
              </a:r>
              <a:r>
                <a:rPr lang="zh-CN" altLang="en-US" sz="2000" b="1" dirty="0">
                  <a:latin typeface="Times New Roman" panose="02020603050405020304" pitchFamily="18" charset="0"/>
                  <a:ea typeface="宋体" panose="02010600030101010101" pitchFamily="2" charset="-122"/>
                </a:rPr>
                <a:t>端，执行读操作。 </a:t>
              </a:r>
              <a:endParaRPr lang="zh-CN" altLang="en-US" sz="2000" b="1" dirty="0">
                <a:latin typeface="Times New Roman" panose="02020603050405020304" pitchFamily="18" charset="0"/>
                <a:ea typeface="宋体" panose="02010600030101010101" pitchFamily="2" charset="-122"/>
              </a:endParaRPr>
            </a:p>
          </p:txBody>
        </p:sp>
        <p:graphicFrame>
          <p:nvGraphicFramePr>
            <p:cNvPr id="27653" name="对象 23557"/>
            <p:cNvGraphicFramePr/>
            <p:nvPr/>
          </p:nvGraphicFramePr>
          <p:xfrm>
            <a:off x="5880" y="9026"/>
            <a:ext cx="960" cy="565"/>
          </p:xfrm>
          <a:graphic>
            <a:graphicData uri="http://schemas.openxmlformats.org/presentationml/2006/ole">
              <mc:AlternateContent xmlns:mc="http://schemas.openxmlformats.org/markup-compatibility/2006">
                <mc:Choice xmlns:v="urn:schemas-microsoft-com:vml" Requires="v">
                  <p:oleObj spid="_x0000_s3077" name="" r:id="rId2" imgW="368300" imgH="215900" progId="Equation.3">
                    <p:embed/>
                  </p:oleObj>
                </mc:Choice>
                <mc:Fallback>
                  <p:oleObj name="" r:id="rId2" imgW="368300" imgH="215900" progId="Equation.3">
                    <p:embed/>
                    <p:pic>
                      <p:nvPicPr>
                        <p:cNvPr id="0" name="图片 3076"/>
                        <p:cNvPicPr/>
                        <p:nvPr/>
                      </p:nvPicPr>
                      <p:blipFill>
                        <a:blip r:embed="rId3"/>
                        <a:stretch>
                          <a:fillRect/>
                        </a:stretch>
                      </p:blipFill>
                      <p:spPr>
                        <a:xfrm>
                          <a:off x="5880" y="9026"/>
                          <a:ext cx="960" cy="565"/>
                        </a:xfrm>
                        <a:prstGeom prst="rect">
                          <a:avLst/>
                        </a:prstGeom>
                        <a:noFill/>
                        <a:ln w="38100">
                          <a:noFill/>
                          <a:miter/>
                        </a:ln>
                      </p:spPr>
                    </p:pic>
                  </p:oleObj>
                </mc:Fallback>
              </mc:AlternateContent>
            </a:graphicData>
          </a:graphic>
        </p:graphicFrame>
      </p:grpSp>
      <p:sp>
        <p:nvSpPr>
          <p:cNvPr id="23570" name="文本框 23569"/>
          <p:cNvSpPr txBox="1"/>
          <p:nvPr/>
        </p:nvSpPr>
        <p:spPr>
          <a:xfrm>
            <a:off x="457200" y="2926080"/>
            <a:ext cx="457200" cy="398780"/>
          </a:xfrm>
          <a:prstGeom prst="rect">
            <a:avLst/>
          </a:prstGeom>
          <a:noFill/>
          <a:ln w="9525">
            <a:noFill/>
          </a:ln>
        </p:spPr>
        <p:txBody>
          <a:bodyPr wrap="square" anchor="t">
            <a:spAutoFit/>
          </a:bodyPr>
          <a:p>
            <a:pPr>
              <a:spcBef>
                <a:spcPct val="50000"/>
              </a:spcBef>
            </a:pPr>
            <a:r>
              <a:rPr lang="zh-CN" altLang="en-US" sz="2000" b="1">
                <a:solidFill>
                  <a:schemeClr val="hlink"/>
                </a:solidFill>
                <a:latin typeface="Times New Roman" panose="02020603050405020304" pitchFamily="18" charset="0"/>
                <a:ea typeface="宋体" panose="02010600030101010101" pitchFamily="2" charset="-122"/>
              </a:rPr>
              <a:t>1</a:t>
            </a:r>
            <a:endParaRPr lang="zh-CN" altLang="en-US" sz="2000" b="1">
              <a:solidFill>
                <a:schemeClr val="hlink"/>
              </a:solidFill>
              <a:latin typeface="Times New Roman" panose="02020603050405020304" pitchFamily="18" charset="0"/>
              <a:ea typeface="宋体" panose="02010600030101010101" pitchFamily="2" charset="-122"/>
            </a:endParaRPr>
          </a:p>
        </p:txBody>
      </p:sp>
      <p:sp>
        <p:nvSpPr>
          <p:cNvPr id="3" name="文本框 2"/>
          <p:cNvSpPr txBox="1"/>
          <p:nvPr/>
        </p:nvSpPr>
        <p:spPr>
          <a:xfrm>
            <a:off x="457200" y="2604135"/>
            <a:ext cx="457835" cy="398780"/>
          </a:xfrm>
          <a:prstGeom prst="rect">
            <a:avLst/>
          </a:prstGeom>
          <a:noFill/>
          <a:ln w="9525">
            <a:noFill/>
          </a:ln>
        </p:spPr>
        <p:txBody>
          <a:bodyPr wrap="square" anchor="t">
            <a:spAutoFit/>
          </a:bodyPr>
          <a:p>
            <a:pPr>
              <a:spcBef>
                <a:spcPct val="50000"/>
              </a:spcBef>
            </a:pPr>
            <a:r>
              <a:rPr lang="en-US" altLang="zh-CN" sz="2000" b="1">
                <a:solidFill>
                  <a:srgbClr val="0070C0"/>
                </a:solidFill>
                <a:latin typeface="Times New Roman" panose="02020603050405020304" pitchFamily="18" charset="0"/>
                <a:ea typeface="宋体" panose="02010600030101010101" pitchFamily="2" charset="-122"/>
              </a:rPr>
              <a:t>0</a:t>
            </a:r>
            <a:endParaRPr lang="en-US" altLang="zh-CN" sz="2000" b="1">
              <a:solidFill>
                <a:srgbClr val="0070C0"/>
              </a:solidFill>
              <a:latin typeface="Times New Roman" panose="02020603050405020304" pitchFamily="18" charset="0"/>
              <a:ea typeface="宋体" panose="02010600030101010101" pitchFamily="2" charset="-122"/>
            </a:endParaRPr>
          </a:p>
        </p:txBody>
      </p:sp>
      <p:sp>
        <p:nvSpPr>
          <p:cNvPr id="5" name="文本框 4"/>
          <p:cNvSpPr txBox="1"/>
          <p:nvPr/>
        </p:nvSpPr>
        <p:spPr>
          <a:xfrm>
            <a:off x="2413000" y="2422525"/>
            <a:ext cx="457835" cy="398780"/>
          </a:xfrm>
          <a:prstGeom prst="rect">
            <a:avLst/>
          </a:prstGeom>
          <a:noFill/>
          <a:ln w="9525">
            <a:noFill/>
          </a:ln>
        </p:spPr>
        <p:txBody>
          <a:bodyPr wrap="square" anchor="t">
            <a:spAutoFit/>
          </a:bodyPr>
          <a:p>
            <a:pPr>
              <a:spcBef>
                <a:spcPct val="50000"/>
              </a:spcBef>
            </a:pPr>
            <a:r>
              <a:rPr lang="en-US" altLang="zh-CN" sz="2000" b="1">
                <a:solidFill>
                  <a:srgbClr val="0070C0"/>
                </a:solidFill>
                <a:latin typeface="Times New Roman" panose="02020603050405020304" pitchFamily="18" charset="0"/>
                <a:ea typeface="宋体" panose="02010600030101010101" pitchFamily="2" charset="-122"/>
              </a:rPr>
              <a:t>0</a:t>
            </a:r>
            <a:endParaRPr lang="en-US" altLang="zh-CN" sz="2000" b="1">
              <a:solidFill>
                <a:srgbClr val="0070C0"/>
              </a:solidFill>
              <a:latin typeface="Times New Roman" panose="02020603050405020304" pitchFamily="18" charset="0"/>
              <a:ea typeface="宋体" panose="02010600030101010101" pitchFamily="2" charset="-122"/>
            </a:endParaRPr>
          </a:p>
        </p:txBody>
      </p:sp>
      <p:grpSp>
        <p:nvGrpSpPr>
          <p:cNvPr id="6" name="组合 5"/>
          <p:cNvGrpSpPr/>
          <p:nvPr/>
        </p:nvGrpSpPr>
        <p:grpSpPr>
          <a:xfrm>
            <a:off x="6000115" y="2318385"/>
            <a:ext cx="2743200" cy="4189730"/>
            <a:chOff x="9449" y="3651"/>
            <a:chExt cx="4320" cy="6598"/>
          </a:xfrm>
        </p:grpSpPr>
        <p:sp>
          <p:nvSpPr>
            <p:cNvPr id="45060" name="圆角矩形标注 45059"/>
            <p:cNvSpPr/>
            <p:nvPr/>
          </p:nvSpPr>
          <p:spPr>
            <a:xfrm>
              <a:off x="9449" y="3651"/>
              <a:ext cx="4320" cy="6598"/>
            </a:xfrm>
            <a:prstGeom prst="wedgeRoundRectCallout">
              <a:avLst>
                <a:gd name="adj1" fmla="val -94432"/>
                <a:gd name="adj2" fmla="val -43787"/>
                <a:gd name="adj3" fmla="val 16667"/>
              </a:avLst>
            </a:prstGeom>
            <a:solidFill>
              <a:srgbClr val="E1F9FF"/>
            </a:solidFill>
            <a:ln w="31750" cap="flat" cmpd="sng">
              <a:solidFill>
                <a:schemeClr val="folHlink"/>
              </a:solidFill>
              <a:prstDash val="solid"/>
              <a:miter/>
              <a:headEnd type="none" w="med" len="med"/>
              <a:tailEnd type="none" w="med" len="med"/>
            </a:ln>
          </p:spPr>
          <p:txBody>
            <a:bodyPr anchor="t"/>
            <a:p>
              <a:pPr>
                <a:lnSpc>
                  <a:spcPct val="125000"/>
                </a:lnSpc>
              </a:pPr>
              <a:r>
                <a:rPr lang="zh-CN" altLang="en-US" sz="2000" b="1" dirty="0">
                  <a:latin typeface="Times New Roman" panose="02020603050405020304" pitchFamily="18" charset="0"/>
                  <a:ea typeface="宋体" panose="02010600030101010101" pitchFamily="2" charset="-122"/>
                </a:rPr>
                <a:t>片选信号0，        =0 </a:t>
              </a:r>
              <a:endParaRPr lang="zh-CN" altLang="en-US" sz="2000" b="1" dirty="0">
                <a:latin typeface="Times New Roman" panose="02020603050405020304" pitchFamily="18" charset="0"/>
                <a:ea typeface="宋体" panose="02010600030101010101" pitchFamily="2" charset="-122"/>
              </a:endParaRPr>
            </a:p>
            <a:p>
              <a:pPr>
                <a:lnSpc>
                  <a:spcPct val="130000"/>
                </a:lnSpc>
              </a:pP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5</a:t>
              </a:r>
              <a:r>
                <a:rPr lang="zh-CN" altLang="en-US" sz="2000" b="1" dirty="0">
                  <a:latin typeface="Times New Roman" panose="02020603050405020304" pitchFamily="18" charset="0"/>
                  <a:ea typeface="宋体" panose="02010600030101010101" pitchFamily="2" charset="-122"/>
                </a:rPr>
                <a:t>输出为0，</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被禁止，而</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4</a:t>
              </a:r>
              <a:r>
                <a:rPr lang="zh-CN" altLang="en-US" sz="2000" b="1" dirty="0">
                  <a:latin typeface="Times New Roman" panose="02020603050405020304" pitchFamily="18" charset="0"/>
                  <a:ea typeface="宋体" panose="02010600030101010101" pitchFamily="2" charset="-122"/>
                </a:rPr>
                <a:t>门输出为1，使</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1</a:t>
              </a:r>
              <a:r>
                <a:rPr lang="en-US" altLang="zh-CN" sz="2000" b="1">
                  <a:latin typeface="Times New Roman" panose="02020603050405020304" pitchFamily="18" charset="0"/>
                  <a:ea typeface="宋体" panose="02010600030101010101" pitchFamily="2" charset="-122"/>
                </a:rPr>
                <a:t>、G</a:t>
              </a:r>
              <a:r>
                <a:rPr lang="en-US" altLang="zh-CN" sz="2000" b="1" baseline="-3000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rPr>
                <a:t>门打开，这时加在</a:t>
              </a:r>
              <a:r>
                <a:rPr lang="en-US" altLang="zh-CN" sz="2000" b="1" i="1">
                  <a:latin typeface="Times New Roman" panose="02020603050405020304" pitchFamily="18" charset="0"/>
                  <a:ea typeface="宋体" panose="02010600030101010101" pitchFamily="2" charset="-122"/>
                </a:rPr>
                <a:t>I</a:t>
              </a:r>
              <a:r>
                <a:rPr lang="en-US" altLang="zh-CN" sz="2000" b="1">
                  <a:latin typeface="Times New Roman" panose="02020603050405020304" pitchFamily="18" charset="0"/>
                  <a:ea typeface="宋体" panose="02010600030101010101" pitchFamily="2" charset="-122"/>
                </a:rPr>
                <a:t>/</a:t>
              </a:r>
              <a:r>
                <a:rPr lang="en-US" altLang="zh-CN" sz="2000" b="1" i="1">
                  <a:latin typeface="Times New Roman" panose="02020603050405020304" pitchFamily="18" charset="0"/>
                  <a:ea typeface="宋体" panose="02010600030101010101" pitchFamily="2" charset="-122"/>
                </a:rPr>
                <a:t>O</a:t>
              </a:r>
              <a:r>
                <a:rPr lang="zh-CN" altLang="en-US" sz="2000" b="1" dirty="0">
                  <a:latin typeface="Times New Roman" panose="02020603050405020304" pitchFamily="18" charset="0"/>
                  <a:ea typeface="宋体" panose="02010600030101010101" pitchFamily="2" charset="-122"/>
                </a:rPr>
                <a:t>端的数据以互补的形式送入到内部数据线上，并被存入到被选中的存储单元中，执行写操作</a:t>
              </a:r>
              <a:endParaRPr lang="zh-CN" altLang="en-US" sz="2000" b="1" dirty="0">
                <a:latin typeface="Times New Roman" panose="02020603050405020304" pitchFamily="18" charset="0"/>
                <a:ea typeface="宋体" panose="02010600030101010101" pitchFamily="2" charset="-122"/>
              </a:endParaRPr>
            </a:p>
          </p:txBody>
        </p:sp>
        <p:graphicFrame>
          <p:nvGraphicFramePr>
            <p:cNvPr id="28677" name="对象 45064"/>
            <p:cNvGraphicFramePr/>
            <p:nvPr/>
          </p:nvGraphicFramePr>
          <p:xfrm>
            <a:off x="11814" y="3917"/>
            <a:ext cx="960" cy="526"/>
          </p:xfrm>
          <a:graphic>
            <a:graphicData uri="http://schemas.openxmlformats.org/presentationml/2006/ole">
              <mc:AlternateContent xmlns:mc="http://schemas.openxmlformats.org/markup-compatibility/2006">
                <mc:Choice xmlns:v="urn:schemas-microsoft-com:vml" Requires="v">
                  <p:oleObj spid="_x0000_s3078" name="" r:id="rId4" imgW="368300" imgH="215900" progId="Equation.3">
                    <p:embed/>
                  </p:oleObj>
                </mc:Choice>
                <mc:Fallback>
                  <p:oleObj name="" r:id="rId4" imgW="368300" imgH="215900" progId="Equation.3">
                    <p:embed/>
                    <p:pic>
                      <p:nvPicPr>
                        <p:cNvPr id="0" name="图片 3077"/>
                        <p:cNvPicPr/>
                        <p:nvPr/>
                      </p:nvPicPr>
                      <p:blipFill>
                        <a:blip r:embed="rId3"/>
                        <a:stretch>
                          <a:fillRect/>
                        </a:stretch>
                      </p:blipFill>
                      <p:spPr>
                        <a:xfrm>
                          <a:off x="11814" y="3917"/>
                          <a:ext cx="960" cy="526"/>
                        </a:xfrm>
                        <a:prstGeom prst="rect">
                          <a:avLst/>
                        </a:prstGeom>
                        <a:noFill/>
                        <a:ln w="38100">
                          <a:noFill/>
                          <a:miter/>
                        </a:ln>
                      </p:spPr>
                    </p:pic>
                  </p:oleObj>
                </mc:Fallback>
              </mc:AlternateContent>
            </a:graphicData>
          </a:graphic>
        </p:graphicFrame>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3567"/>
                                        </p:tgtEl>
                                        <p:attrNameLst>
                                          <p:attrName>style.visibility</p:attrName>
                                        </p:attrNameLst>
                                      </p:cBhvr>
                                      <p:to>
                                        <p:strVal val="visible"/>
                                      </p:to>
                                    </p:set>
                                    <p:animEffect transition="in" filter="barn(outHorizontal)">
                                      <p:cBhvr>
                                        <p:cTn id="7" dur="500"/>
                                        <p:tgtEl>
                                          <p:spTgt spid="2356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3570"/>
                                        </p:tgtEl>
                                        <p:attrNameLst>
                                          <p:attrName>style.visibility</p:attrName>
                                        </p:attrNameLst>
                                      </p:cBhvr>
                                      <p:to>
                                        <p:strVal val="visible"/>
                                      </p:to>
                                    </p:set>
                                    <p:animEffect transition="in" filter="barn(outHorizontal)">
                                      <p:cBhvr>
                                        <p:cTn id="12" dur="500"/>
                                        <p:tgtEl>
                                          <p:spTgt spid="2357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3568"/>
                                        </p:tgtEl>
                                        <p:attrNameLst>
                                          <p:attrName>style.visibility</p:attrName>
                                        </p:attrNameLst>
                                      </p:cBhvr>
                                      <p:to>
                                        <p:strVal val="visible"/>
                                      </p:to>
                                    </p:set>
                                    <p:animEffect transition="in" filter="barn(outHorizontal)">
                                      <p:cBhvr>
                                        <p:cTn id="17" dur="500"/>
                                        <p:tgtEl>
                                          <p:spTgt spid="2356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23569"/>
                                        </p:tgtEl>
                                        <p:attrNameLst>
                                          <p:attrName>style.visibility</p:attrName>
                                        </p:attrNameLst>
                                      </p:cBhvr>
                                      <p:to>
                                        <p:strVal val="visible"/>
                                      </p:to>
                                    </p:set>
                                    <p:animEffect transition="in" filter="barn(outHorizontal)">
                                      <p:cBhvr>
                                        <p:cTn id="22" dur="500"/>
                                        <p:tgtEl>
                                          <p:spTgt spid="2356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trips(down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arn(outHorizont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out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strips(down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7" grpId="0"/>
      <p:bldP spid="23568" grpId="0"/>
      <p:bldP spid="23569" grpId="0"/>
      <p:bldP spid="23570" grpId="0"/>
      <p:bldP spid="3"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638550" y="1914525"/>
            <a:ext cx="5410200" cy="4678680"/>
          </a:xfrm>
          <a:prstGeom prst="rect">
            <a:avLst/>
          </a:prstGeom>
        </p:spPr>
      </p:pic>
      <p:sp>
        <p:nvSpPr>
          <p:cNvPr id="24580" name="矩形 24579"/>
          <p:cNvSpPr/>
          <p:nvPr/>
        </p:nvSpPr>
        <p:spPr>
          <a:xfrm>
            <a:off x="611505" y="600075"/>
            <a:ext cx="4381500" cy="460375"/>
          </a:xfrm>
          <a:prstGeom prst="rect">
            <a:avLst/>
          </a:prstGeom>
          <a:noFill/>
          <a:ln w="9525">
            <a:noFill/>
          </a:ln>
        </p:spPr>
        <p:txBody>
          <a:bodyPr>
            <a:spAutoFit/>
          </a:bodyPr>
          <a:p>
            <a:pPr algn="l" fontAlgn="base">
              <a:buClrTx/>
              <a:buSzTx/>
              <a:buFontTx/>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2.RAM存储单元类型</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24581" name="矩形 24580"/>
          <p:cNvSpPr/>
          <p:nvPr/>
        </p:nvSpPr>
        <p:spPr>
          <a:xfrm>
            <a:off x="556260" y="1060450"/>
            <a:ext cx="8392795" cy="1050290"/>
          </a:xfrm>
          <a:prstGeom prst="rect">
            <a:avLst/>
          </a:prstGeom>
          <a:noFill/>
          <a:ln w="9525">
            <a:noFill/>
          </a:ln>
        </p:spPr>
        <p:txBody>
          <a:bodyPr wrap="square" anchor="t">
            <a:spAutoFit/>
          </a:bodyPr>
          <a:p>
            <a:pPr>
              <a:lnSpc>
                <a:spcPct val="130000"/>
              </a:lnSpc>
            </a:pPr>
            <a:r>
              <a:rPr lang="en-US" altLang="zh-CN" b="1">
                <a:latin typeface="Times New Roman" panose="02020603050405020304" pitchFamily="18" charset="0"/>
                <a:ea typeface="宋体" panose="02010600030101010101" pitchFamily="2" charset="-122"/>
              </a:rPr>
              <a:t>RAM</a:t>
            </a:r>
            <a:r>
              <a:rPr lang="zh-CN" altLang="en-US" b="1" dirty="0">
                <a:latin typeface="Times New Roman" panose="02020603050405020304" pitchFamily="18" charset="0"/>
                <a:ea typeface="宋体" panose="02010600030101010101" pitchFamily="2" charset="-122"/>
              </a:rPr>
              <a:t>按存储单元电路工作原理不同分静态</a:t>
            </a:r>
            <a:r>
              <a:rPr lang="en-US" altLang="zh-CN" b="1">
                <a:latin typeface="Times New Roman" panose="02020603050405020304" pitchFamily="18" charset="0"/>
                <a:ea typeface="宋体" panose="02010600030101010101" pitchFamily="2" charset="-122"/>
              </a:rPr>
              <a:t>RAM</a:t>
            </a:r>
            <a:r>
              <a:rPr lang="zh-CN" altLang="en-US" b="1" dirty="0">
                <a:latin typeface="Times New Roman" panose="02020603050405020304" pitchFamily="18" charset="0"/>
                <a:ea typeface="宋体" panose="02010600030101010101" pitchFamily="2" charset="-122"/>
              </a:rPr>
              <a:t>存储单元和动态</a:t>
            </a:r>
            <a:r>
              <a:rPr lang="en-US" altLang="zh-CN" b="1">
                <a:latin typeface="Times New Roman" panose="02020603050405020304" pitchFamily="18" charset="0"/>
                <a:ea typeface="宋体" panose="02010600030101010101" pitchFamily="2" charset="-122"/>
              </a:rPr>
              <a:t>RAM</a:t>
            </a:r>
            <a:r>
              <a:rPr lang="zh-CN" altLang="en-US" b="1" dirty="0">
                <a:latin typeface="Times New Roman" panose="02020603050405020304" pitchFamily="18" charset="0"/>
                <a:ea typeface="宋体" panose="02010600030101010101" pitchFamily="2" charset="-122"/>
              </a:rPr>
              <a:t>存储单元。</a:t>
            </a:r>
            <a:endParaRPr lang="en-US" altLang="zh-CN" b="1">
              <a:latin typeface="Times New Roman" panose="02020603050405020304" pitchFamily="18" charset="0"/>
              <a:ea typeface="宋体" panose="02010600030101010101" pitchFamily="2" charset="-122"/>
            </a:endParaRPr>
          </a:p>
        </p:txBody>
      </p:sp>
      <p:sp>
        <p:nvSpPr>
          <p:cNvPr id="24582" name="矩形 24581"/>
          <p:cNvSpPr/>
          <p:nvPr/>
        </p:nvSpPr>
        <p:spPr>
          <a:xfrm>
            <a:off x="521335" y="2110740"/>
            <a:ext cx="3591560" cy="2489200"/>
          </a:xfrm>
          <a:prstGeom prst="rect">
            <a:avLst/>
          </a:prstGeom>
          <a:noFill/>
          <a:ln w="9525">
            <a:noFill/>
          </a:ln>
        </p:spPr>
        <p:txBody>
          <a:bodyPr wrap="square" anchor="t">
            <a:spAutoFit/>
          </a:bodyPr>
          <a:p>
            <a:pPr>
              <a:lnSpc>
                <a:spcPct val="130000"/>
              </a:lnSpc>
            </a:pPr>
            <a:r>
              <a:rPr lang="zh-CN" altLang="en-US" b="1" dirty="0">
                <a:solidFill>
                  <a:schemeClr val="tx2"/>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（1）静态</a:t>
            </a:r>
            <a:r>
              <a:rPr lang="en-US" altLang="zh-CN" b="1">
                <a:solidFill>
                  <a:schemeClr val="tx2"/>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RAM</a:t>
            </a:r>
            <a:r>
              <a:rPr lang="zh-CN" altLang="en-US" b="1" dirty="0">
                <a:solidFill>
                  <a:schemeClr val="tx2"/>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存储单元</a:t>
            </a:r>
            <a:endParaRPr lang="zh-CN" altLang="en-US" b="1" dirty="0">
              <a:latin typeface="Times New Roman" panose="02020603050405020304" pitchFamily="18" charset="0"/>
              <a:ea typeface="宋体" panose="02010600030101010101" pitchFamily="2" charset="-122"/>
            </a:endParaRPr>
          </a:p>
          <a:p>
            <a:pPr>
              <a:lnSpc>
                <a:spcPct val="130000"/>
              </a:lnSpc>
            </a:pPr>
            <a:r>
              <a:rPr lang="zh-CN" altLang="en-US" b="1" dirty="0">
                <a:latin typeface="Times New Roman" panose="02020603050405020304" pitchFamily="18" charset="0"/>
                <a:ea typeface="宋体" panose="02010600030101010101" pitchFamily="2" charset="-122"/>
              </a:rPr>
              <a:t>静态</a:t>
            </a:r>
            <a:r>
              <a:rPr lang="en-US" altLang="zh-CN" b="1">
                <a:latin typeface="Times New Roman" panose="02020603050405020304" pitchFamily="18" charset="0"/>
                <a:ea typeface="宋体" panose="02010600030101010101" pitchFamily="2" charset="-122"/>
              </a:rPr>
              <a:t>RAM</a:t>
            </a:r>
            <a:r>
              <a:rPr lang="zh-CN" altLang="en-US" b="1" dirty="0">
                <a:latin typeface="Times New Roman" panose="02020603050405020304" pitchFamily="18" charset="0"/>
                <a:ea typeface="宋体" panose="02010600030101010101" pitchFamily="2" charset="-122"/>
              </a:rPr>
              <a:t>存储单元是由静态触发器和门控管组成存储单元。有</a:t>
            </a:r>
            <a:r>
              <a:rPr lang="en-US" altLang="zh-CN" b="1">
                <a:latin typeface="Times New Roman" panose="02020603050405020304" pitchFamily="18" charset="0"/>
                <a:ea typeface="宋体" panose="02010600030101010101" pitchFamily="2" charset="-122"/>
              </a:rPr>
              <a:t>NMOS</a:t>
            </a:r>
            <a:r>
              <a:rPr lang="zh-CN" altLang="en-US" b="1" dirty="0">
                <a:latin typeface="Times New Roman" panose="02020603050405020304" pitchFamily="18" charset="0"/>
                <a:ea typeface="宋体" panose="02010600030101010101" pitchFamily="2" charset="-122"/>
              </a:rPr>
              <a:t>型，</a:t>
            </a:r>
            <a:r>
              <a:rPr lang="en-US" altLang="zh-CN" b="1">
                <a:latin typeface="Times New Roman" panose="02020603050405020304" pitchFamily="18" charset="0"/>
                <a:ea typeface="宋体" panose="02010600030101010101" pitchFamily="2" charset="-122"/>
              </a:rPr>
              <a:t>CMOS</a:t>
            </a:r>
            <a:r>
              <a:rPr lang="zh-CN" altLang="en-US" b="1" dirty="0">
                <a:latin typeface="Times New Roman" panose="02020603050405020304" pitchFamily="18" charset="0"/>
                <a:ea typeface="宋体" panose="02010600030101010101" pitchFamily="2" charset="-122"/>
              </a:rPr>
              <a:t>型和双极型等。 </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0-#ppt_w/2"/>
                                          </p:val>
                                        </p:tav>
                                        <p:tav tm="100000">
                                          <p:val>
                                            <p:strVal val="#ppt_x"/>
                                          </p:val>
                                        </p:tav>
                                      </p:tavLst>
                                    </p:anim>
                                    <p:anim calcmode="lin" valueType="num">
                                      <p:cBhvr additive="base">
                                        <p:cTn id="8"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8" fill="hold" grpId="0" nodeType="clickEffect">
                                  <p:stCondLst>
                                    <p:cond delay="0"/>
                                  </p:stCondLst>
                                  <p:childTnLst>
                                    <p:set>
                                      <p:cBhvr>
                                        <p:cTn id="12" dur="1" fill="hold">
                                          <p:stCondLst>
                                            <p:cond delay="0"/>
                                          </p:stCondLst>
                                        </p:cTn>
                                        <p:tgtEl>
                                          <p:spTgt spid="24581"/>
                                        </p:tgtEl>
                                        <p:attrNameLst>
                                          <p:attrName>style.visibility</p:attrName>
                                        </p:attrNameLst>
                                      </p:cBhvr>
                                      <p:to>
                                        <p:strVal val="visible"/>
                                      </p:to>
                                    </p:set>
                                    <p:anim calcmode="lin" valueType="num">
                                      <p:cBhvr>
                                        <p:cTn id="13" dur="500" fill="hold"/>
                                        <p:tgtEl>
                                          <p:spTgt spid="24581"/>
                                        </p:tgtEl>
                                        <p:attrNameLst>
                                          <p:attrName>ppt_x</p:attrName>
                                        </p:attrNameLst>
                                      </p:cBhvr>
                                      <p:tavLst>
                                        <p:tav tm="0">
                                          <p:val>
                                            <p:strVal val="#ppt_x-#ppt_w/2"/>
                                          </p:val>
                                        </p:tav>
                                        <p:tav tm="100000">
                                          <p:val>
                                            <p:strVal val="#ppt_x"/>
                                          </p:val>
                                        </p:tav>
                                      </p:tavLst>
                                    </p:anim>
                                    <p:anim calcmode="lin" valueType="num">
                                      <p:cBhvr>
                                        <p:cTn id="14" dur="500" fill="hold"/>
                                        <p:tgtEl>
                                          <p:spTgt spid="24581"/>
                                        </p:tgtEl>
                                        <p:attrNameLst>
                                          <p:attrName>ppt_y</p:attrName>
                                        </p:attrNameLst>
                                      </p:cBhvr>
                                      <p:tavLst>
                                        <p:tav tm="0">
                                          <p:val>
                                            <p:strVal val="#ppt_y"/>
                                          </p:val>
                                        </p:tav>
                                        <p:tav tm="100000">
                                          <p:val>
                                            <p:strVal val="#ppt_y"/>
                                          </p:val>
                                        </p:tav>
                                      </p:tavLst>
                                    </p:anim>
                                    <p:anim calcmode="lin" valueType="num">
                                      <p:cBhvr>
                                        <p:cTn id="15" dur="500" fill="hold"/>
                                        <p:tgtEl>
                                          <p:spTgt spid="24581"/>
                                        </p:tgtEl>
                                        <p:attrNameLst>
                                          <p:attrName>ppt_w</p:attrName>
                                        </p:attrNameLst>
                                      </p:cBhvr>
                                      <p:tavLst>
                                        <p:tav tm="0">
                                          <p:val>
                                            <p:fltVal val="0.000000"/>
                                          </p:val>
                                        </p:tav>
                                        <p:tav tm="100000">
                                          <p:val>
                                            <p:strVal val="#ppt_w"/>
                                          </p:val>
                                        </p:tav>
                                      </p:tavLst>
                                    </p:anim>
                                    <p:anim calcmode="lin" valueType="num">
                                      <p:cBhvr>
                                        <p:cTn id="16" dur="500" fill="hold"/>
                                        <p:tgtEl>
                                          <p:spTgt spid="24581"/>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8" fill="hold" grpId="0" nodeType="clickEffect">
                                  <p:stCondLst>
                                    <p:cond delay="0"/>
                                  </p:stCondLst>
                                  <p:childTnLst>
                                    <p:set>
                                      <p:cBhvr>
                                        <p:cTn id="20" dur="1" fill="hold">
                                          <p:stCondLst>
                                            <p:cond delay="0"/>
                                          </p:stCondLst>
                                        </p:cTn>
                                        <p:tgtEl>
                                          <p:spTgt spid="24582"/>
                                        </p:tgtEl>
                                        <p:attrNameLst>
                                          <p:attrName>style.visibility</p:attrName>
                                        </p:attrNameLst>
                                      </p:cBhvr>
                                      <p:to>
                                        <p:strVal val="visible"/>
                                      </p:to>
                                    </p:set>
                                    <p:anim calcmode="lin" valueType="num">
                                      <p:cBhvr>
                                        <p:cTn id="21" dur="500" fill="hold"/>
                                        <p:tgtEl>
                                          <p:spTgt spid="24582"/>
                                        </p:tgtEl>
                                        <p:attrNameLst>
                                          <p:attrName>ppt_x</p:attrName>
                                        </p:attrNameLst>
                                      </p:cBhvr>
                                      <p:tavLst>
                                        <p:tav tm="0">
                                          <p:val>
                                            <p:strVal val="#ppt_x-#ppt_w/2"/>
                                          </p:val>
                                        </p:tav>
                                        <p:tav tm="100000">
                                          <p:val>
                                            <p:strVal val="#ppt_x"/>
                                          </p:val>
                                        </p:tav>
                                      </p:tavLst>
                                    </p:anim>
                                    <p:anim calcmode="lin" valueType="num">
                                      <p:cBhvr>
                                        <p:cTn id="22" dur="500" fill="hold"/>
                                        <p:tgtEl>
                                          <p:spTgt spid="24582"/>
                                        </p:tgtEl>
                                        <p:attrNameLst>
                                          <p:attrName>ppt_y</p:attrName>
                                        </p:attrNameLst>
                                      </p:cBhvr>
                                      <p:tavLst>
                                        <p:tav tm="0">
                                          <p:val>
                                            <p:strVal val="#ppt_y"/>
                                          </p:val>
                                        </p:tav>
                                        <p:tav tm="100000">
                                          <p:val>
                                            <p:strVal val="#ppt_y"/>
                                          </p:val>
                                        </p:tav>
                                      </p:tavLst>
                                    </p:anim>
                                    <p:anim calcmode="lin" valueType="num">
                                      <p:cBhvr>
                                        <p:cTn id="23" dur="500" fill="hold"/>
                                        <p:tgtEl>
                                          <p:spTgt spid="24582"/>
                                        </p:tgtEl>
                                        <p:attrNameLst>
                                          <p:attrName>ppt_w</p:attrName>
                                        </p:attrNameLst>
                                      </p:cBhvr>
                                      <p:tavLst>
                                        <p:tav tm="0">
                                          <p:val>
                                            <p:fltVal val="0.000000"/>
                                          </p:val>
                                        </p:tav>
                                        <p:tav tm="100000">
                                          <p:val>
                                            <p:strVal val="#ppt_w"/>
                                          </p:val>
                                        </p:tav>
                                      </p:tavLst>
                                    </p:anim>
                                    <p:anim calcmode="lin" valueType="num">
                                      <p:cBhvr>
                                        <p:cTn id="24" dur="500" fill="hold"/>
                                        <p:tgtEl>
                                          <p:spTgt spid="24582"/>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strips(downLeft)">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p:bldP spid="2458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437255" y="2713355"/>
            <a:ext cx="5692140" cy="3954780"/>
          </a:xfrm>
          <a:prstGeom prst="rect">
            <a:avLst/>
          </a:prstGeom>
        </p:spPr>
      </p:pic>
      <p:sp>
        <p:nvSpPr>
          <p:cNvPr id="27652" name="矩形 27651"/>
          <p:cNvSpPr/>
          <p:nvPr/>
        </p:nvSpPr>
        <p:spPr>
          <a:xfrm>
            <a:off x="431800" y="608330"/>
            <a:ext cx="5111750" cy="460375"/>
          </a:xfrm>
          <a:prstGeom prst="rect">
            <a:avLst/>
          </a:prstGeom>
          <a:noFill/>
          <a:ln w="9525">
            <a:noFill/>
          </a:ln>
        </p:spPr>
        <p:txBody>
          <a:bodyPr>
            <a:spAutoFit/>
          </a:bodyPr>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（2）动态</a:t>
            </a:r>
            <a:r>
              <a:rPr lang="en-US" altLang="zh-CN" b="1" strike="noStrike" noProof="1">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RAM</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存储单元 </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7653" name="矩形 27652"/>
          <p:cNvSpPr/>
          <p:nvPr/>
        </p:nvSpPr>
        <p:spPr>
          <a:xfrm>
            <a:off x="431800" y="1068388"/>
            <a:ext cx="8280400" cy="2489200"/>
          </a:xfrm>
          <a:prstGeom prst="rect">
            <a:avLst/>
          </a:prstGeom>
          <a:noFill/>
          <a:ln w="9525">
            <a:noFill/>
          </a:ln>
        </p:spPr>
        <p:txBody>
          <a:bodyPr anchor="t">
            <a:spAutoFit/>
          </a:bodyPr>
          <a:p>
            <a:pPr>
              <a:lnSpc>
                <a:spcPct val="130000"/>
              </a:lnSpc>
            </a:pPr>
            <a:r>
              <a:rPr b="1">
                <a:latin typeface="Times New Roman" panose="02020603050405020304" pitchFamily="18" charset="0"/>
                <a:ea typeface="宋体" panose="02010600030101010101" pitchFamily="2" charset="-122"/>
              </a:rPr>
              <a:t>动态RAM存储数据的原理是基于MOS管栅极电容的电荷存储效应，但由于栅极电容的容量较小，又存在漏电流，这使电容上存储的电荷（数据）不能长久保存，因此必须给栅极电容定期补充电荷，以免存储数据丢失，这种操作称作刷新或再生。</a:t>
            </a:r>
            <a:endParaRPr b="1">
              <a:latin typeface="Times New Roman" panose="02020603050405020304" pitchFamily="18" charset="0"/>
              <a:ea typeface="宋体" panose="02010600030101010101" pitchFamily="2" charset="-122"/>
            </a:endParaRPr>
          </a:p>
        </p:txBody>
      </p:sp>
      <p:sp>
        <p:nvSpPr>
          <p:cNvPr id="3" name="矩形 2"/>
          <p:cNvSpPr/>
          <p:nvPr/>
        </p:nvSpPr>
        <p:spPr>
          <a:xfrm>
            <a:off x="431800" y="3442970"/>
            <a:ext cx="3096895" cy="3448685"/>
          </a:xfrm>
          <a:prstGeom prst="rect">
            <a:avLst/>
          </a:prstGeom>
          <a:noFill/>
          <a:ln w="9525">
            <a:noFill/>
          </a:ln>
        </p:spPr>
        <p:txBody>
          <a:bodyPr wrap="square" anchor="t">
            <a:spAutoFit/>
          </a:bodyPr>
          <a:p>
            <a:pPr>
              <a:lnSpc>
                <a:spcPct val="130000"/>
              </a:lnSpc>
            </a:pPr>
            <a:r>
              <a:rPr b="1">
                <a:latin typeface="Times New Roman" panose="02020603050405020304" pitchFamily="18" charset="0"/>
                <a:ea typeface="宋体" panose="02010600030101010101" pitchFamily="2" charset="-122"/>
              </a:rPr>
              <a:t>由于不断刷新，所以称为动态存储。为使动态RAM能正常工作，必须辅以必要的刷新控制电路（有的控制电路是在DRAM芯片内部的）。</a:t>
            </a:r>
            <a:endParaRPr b="1">
              <a:latin typeface="Times New Roman" panose="02020603050405020304" pitchFamily="18" charset="0"/>
              <a:ea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27653"/>
                                        </p:tgtEl>
                                        <p:attrNameLst>
                                          <p:attrName>style.visibility</p:attrName>
                                        </p:attrNameLst>
                                      </p:cBhvr>
                                      <p:to>
                                        <p:strVal val="visible"/>
                                      </p:to>
                                    </p:set>
                                    <p:animEffect transition="in" filter="box(out)">
                                      <p:cBhvr>
                                        <p:cTn id="18" dur="500"/>
                                        <p:tgtEl>
                                          <p:spTgt spid="2765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ox(ou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3"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0" name="矩形 24579"/>
          <p:cNvSpPr/>
          <p:nvPr/>
        </p:nvSpPr>
        <p:spPr>
          <a:xfrm>
            <a:off x="611505" y="600075"/>
            <a:ext cx="4381500" cy="460375"/>
          </a:xfrm>
          <a:prstGeom prst="rect">
            <a:avLst/>
          </a:prstGeom>
          <a:noFill/>
          <a:ln w="9525">
            <a:noFill/>
          </a:ln>
        </p:spPr>
        <p:txBody>
          <a:bodyPr>
            <a:spAutoFit/>
          </a:bodyPr>
          <a:p>
            <a:pPr fontAlgn="base"/>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3.集成静态存储器</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24581" name="矩形 24580"/>
          <p:cNvSpPr/>
          <p:nvPr/>
        </p:nvSpPr>
        <p:spPr>
          <a:xfrm>
            <a:off x="556260" y="1060450"/>
            <a:ext cx="8392795" cy="1050290"/>
          </a:xfrm>
          <a:prstGeom prst="rect">
            <a:avLst/>
          </a:prstGeom>
          <a:noFill/>
          <a:ln w="9525">
            <a:noFill/>
          </a:ln>
        </p:spPr>
        <p:txBody>
          <a:bodyPr wrap="square" anchor="t">
            <a:spAutoFit/>
          </a:bodyPr>
          <a:p>
            <a:pPr>
              <a:lnSpc>
                <a:spcPct val="130000"/>
              </a:lnSpc>
            </a:pPr>
            <a:r>
              <a:rPr b="1">
                <a:latin typeface="Times New Roman" panose="02020603050405020304" pitchFamily="18" charset="0"/>
                <a:ea typeface="宋体" panose="02010600030101010101" pitchFamily="2" charset="-122"/>
              </a:rPr>
              <a:t>常用的SRAM典型芯片有2114（1K×4）、6116（2K×8）、6264（8K×8）等。</a:t>
            </a:r>
            <a:endParaRPr b="1">
              <a:latin typeface="Times New Roman" panose="02020603050405020304" pitchFamily="18" charset="0"/>
              <a:ea typeface="宋体" panose="02010600030101010101" pitchFamily="2" charset="-122"/>
            </a:endParaRPr>
          </a:p>
        </p:txBody>
      </p:sp>
      <p:sp>
        <p:nvSpPr>
          <p:cNvPr id="24582" name="矩形 24581"/>
          <p:cNvSpPr/>
          <p:nvPr/>
        </p:nvSpPr>
        <p:spPr>
          <a:xfrm>
            <a:off x="3629025" y="1799590"/>
            <a:ext cx="4639945" cy="570865"/>
          </a:xfrm>
          <a:prstGeom prst="rect">
            <a:avLst/>
          </a:prstGeom>
          <a:noFill/>
          <a:ln w="9525">
            <a:noFill/>
          </a:ln>
        </p:spPr>
        <p:txBody>
          <a:bodyPr wrap="square" anchor="t">
            <a:spAutoFit/>
          </a:bodyPr>
          <a:p>
            <a:pPr>
              <a:lnSpc>
                <a:spcPct val="130000"/>
              </a:lnSpc>
            </a:pPr>
            <a:r>
              <a:rPr b="1">
                <a:latin typeface="Times New Roman" panose="02020603050405020304" pitchFamily="18" charset="0"/>
                <a:ea typeface="宋体" panose="02010600030101010101" pitchFamily="2" charset="-122"/>
              </a:rPr>
              <a:t>2114A的结构框图及引脚排列</a:t>
            </a:r>
            <a:endParaRPr b="1">
              <a:latin typeface="Times New Roman" panose="02020603050405020304" pitchFamily="18"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56260" y="2494915"/>
            <a:ext cx="4655820" cy="3855720"/>
          </a:xfrm>
          <a:prstGeom prst="rect">
            <a:avLst/>
          </a:prstGeom>
        </p:spPr>
      </p:pic>
      <p:pic>
        <p:nvPicPr>
          <p:cNvPr id="3" name="图片 2"/>
          <p:cNvPicPr>
            <a:picLocks noChangeAspect="1"/>
          </p:cNvPicPr>
          <p:nvPr/>
        </p:nvPicPr>
        <p:blipFill>
          <a:blip r:embed="rId2"/>
          <a:stretch>
            <a:fillRect/>
          </a:stretch>
        </p:blipFill>
        <p:spPr>
          <a:xfrm>
            <a:off x="5692140" y="3258820"/>
            <a:ext cx="2310130" cy="2867660"/>
          </a:xfrm>
          <a:prstGeom prst="rect">
            <a:avLst/>
          </a:prstGeom>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275080" y="3277235"/>
            <a:ext cx="5524500" cy="2173605"/>
          </a:xfrm>
          <a:prstGeom prst="rect">
            <a:avLst/>
          </a:prstGeom>
        </p:spPr>
      </p:pic>
      <p:sp>
        <p:nvSpPr>
          <p:cNvPr id="7170" name="标题 7169"/>
          <p:cNvSpPr>
            <a:spLocks noGrp="1"/>
          </p:cNvSpPr>
          <p:nvPr>
            <p:ph type="title"/>
          </p:nvPr>
        </p:nvSpPr>
        <p:spPr>
          <a:xfrm>
            <a:off x="395288" y="395923"/>
            <a:ext cx="7793038" cy="76200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7.1.1</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只读存储器（</a:t>
            </a:r>
            <a:r>
              <a:rPr kumimoji="0" lang="en-US" altLang="zh-CN" sz="3200" b="1" i="0" u="none" strike="noStrike" kern="1200" cap="none" spc="0" normalizeH="0" baseline="0" noProof="1">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ROM）</a:t>
            </a:r>
            <a:endParaRPr kumimoji="0" lang="en-US" altLang="zh-CN" sz="3200" b="1" i="0" u="none" strike="noStrike" kern="1200" cap="none" spc="0" normalizeH="0" baseline="0" noProof="1">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sp>
        <p:nvSpPr>
          <p:cNvPr id="7171" name="文本占位符 7170"/>
          <p:cNvSpPr>
            <a:spLocks noGrp="1"/>
          </p:cNvSpPr>
          <p:nvPr>
            <p:ph idx="1"/>
          </p:nvPr>
        </p:nvSpPr>
        <p:spPr>
          <a:xfrm>
            <a:off x="136525" y="1044575"/>
            <a:ext cx="8768715" cy="1726565"/>
          </a:xfrm>
        </p:spPr>
        <p:txBody>
          <a:bodyPr/>
          <a:p>
            <a:pPr marL="342900" marR="0" indent="-342900" algn="just" defTabSz="914400" rtl="0" eaLnBrk="1" fontAlgn="base" latinLnBrk="0" hangingPunct="1">
              <a:lnSpc>
                <a:spcPct val="135000"/>
              </a:lnSpc>
              <a:spcBef>
                <a:spcPct val="20000"/>
              </a:spcBef>
              <a:spcAft>
                <a:spcPct val="0"/>
              </a:spcAft>
              <a:buClr>
                <a:schemeClr val="folHlink"/>
              </a:buClr>
              <a:buSzPct val="60000"/>
              <a:buFont typeface="Wingdings" panose="05000000000000000000" pitchFamily="2" charset="2"/>
              <a:buNone/>
            </a:pPr>
            <a:r>
              <a:rPr kumimoji="0" lang="zh-CN" altLang="en-US" sz="2400"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只读存储器在正常工作时，只能按给定地址读出信息，而不能写入信息，故叫做</a:t>
            </a:r>
            <a:r>
              <a:rPr kumimoji="0" lang="zh-CN" altLang="en-US" sz="2400" b="1" i="0" u="none" strike="noStrike" kern="1200" cap="none" spc="0" normalizeH="0" baseline="0" noProof="1" dirty="0">
                <a:solidFill>
                  <a:srgbClr val="0070C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只读存储器</a:t>
            </a:r>
            <a:r>
              <a:rPr kumimoji="0" lang="zh-CN" altLang="en-US" sz="2400"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。它存储信息可靠，即使断电也不会丢失信息。但它只适用于存储固定数据的场合。</a:t>
            </a:r>
            <a:endParaRPr kumimoji="0" lang="zh-CN" altLang="en-US" sz="2400"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endParaRPr>
          </a:p>
        </p:txBody>
      </p:sp>
      <p:sp>
        <p:nvSpPr>
          <p:cNvPr id="6147" name="文本占位符 6146"/>
          <p:cNvSpPr>
            <a:spLocks noGrp="1"/>
          </p:cNvSpPr>
          <p:nvPr/>
        </p:nvSpPr>
        <p:spPr>
          <a:xfrm>
            <a:off x="447993" y="2462848"/>
            <a:ext cx="4102100" cy="60960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just" defTabSz="914400" rtl="0" eaLnBrk="1" fontAlgn="base" latinLnBrk="0" hangingPunct="1">
              <a:lnSpc>
                <a:spcPct val="135000"/>
              </a:lnSpc>
              <a:spcBef>
                <a:spcPct val="20000"/>
              </a:spcBef>
              <a:spcAft>
                <a:spcPct val="0"/>
              </a:spcAft>
              <a:buClr>
                <a:schemeClr val="folHlink"/>
              </a:buClr>
              <a:buSzPct val="60000"/>
              <a:buFont typeface="Wingdings" panose="05000000000000000000" pitchFamily="2" charset="2"/>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1.ROM的基本结构</a:t>
            </a:r>
            <a:r>
              <a:rPr kumimoji="0" lang="zh-CN" altLang="en-US" sz="32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 </a:t>
            </a:r>
            <a:endParaRPr kumimoji="0" lang="zh-CN" altLang="en-US" sz="32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6153" name="直接连接符 6152"/>
          <p:cNvSpPr/>
          <p:nvPr/>
        </p:nvSpPr>
        <p:spPr>
          <a:xfrm>
            <a:off x="3116580" y="3277235"/>
            <a:ext cx="635" cy="2515870"/>
          </a:xfrm>
          <a:prstGeom prst="line">
            <a:avLst/>
          </a:prstGeom>
          <a:ln w="34925" cap="flat" cmpd="sng">
            <a:solidFill>
              <a:schemeClr val="hlink"/>
            </a:solidFill>
            <a:prstDash val="dash"/>
            <a:miter/>
            <a:headEnd type="none" w="med" len="med"/>
            <a:tailEnd type="none" w="med" len="med"/>
          </a:ln>
        </p:spPr>
      </p:sp>
      <p:sp>
        <p:nvSpPr>
          <p:cNvPr id="6154" name="直接连接符 6153"/>
          <p:cNvSpPr/>
          <p:nvPr/>
        </p:nvSpPr>
        <p:spPr>
          <a:xfrm>
            <a:off x="5170805" y="3202940"/>
            <a:ext cx="635" cy="2664460"/>
          </a:xfrm>
          <a:prstGeom prst="line">
            <a:avLst/>
          </a:prstGeom>
          <a:ln w="34925" cap="flat" cmpd="sng">
            <a:solidFill>
              <a:schemeClr val="hlink"/>
            </a:solidFill>
            <a:prstDash val="dash"/>
            <a:miter/>
            <a:headEnd type="none" w="med" len="med"/>
            <a:tailEnd type="none" w="med" len="med"/>
          </a:ln>
        </p:spPr>
      </p:sp>
      <p:sp>
        <p:nvSpPr>
          <p:cNvPr id="6155" name="圆角矩形标注 6154"/>
          <p:cNvSpPr/>
          <p:nvPr/>
        </p:nvSpPr>
        <p:spPr>
          <a:xfrm>
            <a:off x="671195" y="5706110"/>
            <a:ext cx="5050155" cy="1121410"/>
          </a:xfrm>
          <a:prstGeom prst="wedgeRoundRectCallout">
            <a:avLst>
              <a:gd name="adj1" fmla="val -11347"/>
              <a:gd name="adj2" fmla="val -117044"/>
              <a:gd name="adj3" fmla="val 16667"/>
            </a:avLst>
          </a:prstGeom>
          <a:solidFill>
            <a:srgbClr val="FFFFE9"/>
          </a:solidFill>
          <a:ln w="34925"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rPr>
              <a:t>将输入的地址代码译成相应的控制信号，利用控制信号可选出存储矩阵中的指定单元，并把其中的数据送到输出缓存器。</a:t>
            </a:r>
            <a:endParaRPr lang="zh-CN" altLang="en-US" sz="2000" b="1">
              <a:latin typeface="Times New Roman" panose="02020603050405020304" pitchFamily="18" charset="0"/>
              <a:ea typeface="宋体" panose="02010600030101010101" pitchFamily="2" charset="-122"/>
            </a:endParaRPr>
          </a:p>
        </p:txBody>
      </p:sp>
      <p:sp>
        <p:nvSpPr>
          <p:cNvPr id="6156" name="圆角矩形标注 6155"/>
          <p:cNvSpPr/>
          <p:nvPr/>
        </p:nvSpPr>
        <p:spPr>
          <a:xfrm>
            <a:off x="6055995" y="4948555"/>
            <a:ext cx="3100705" cy="1878965"/>
          </a:xfrm>
          <a:prstGeom prst="wedgeRoundRectCallout">
            <a:avLst>
              <a:gd name="adj1" fmla="val -82684"/>
              <a:gd name="adj2" fmla="val -49594"/>
              <a:gd name="adj3" fmla="val 16667"/>
            </a:avLst>
          </a:prstGeom>
          <a:gradFill rotWithShape="0">
            <a:gsLst>
              <a:gs pos="0">
                <a:srgbClr val="FFFFFF"/>
              </a:gs>
              <a:gs pos="100000">
                <a:srgbClr val="FFC3FF"/>
              </a:gs>
            </a:gsLst>
            <a:path path="rect">
              <a:fillToRect l="50000" t="50000" r="50000" b="50000"/>
            </a:path>
            <a:tileRect/>
          </a:gradFill>
          <a:ln w="34925" cap="flat" cmpd="sng">
            <a:solidFill>
              <a:schemeClr val="folHlink"/>
            </a:solidFill>
            <a:prstDash val="solid"/>
            <a:miter/>
            <a:headEnd type="none" w="med" len="med"/>
            <a:tailEnd type="none" w="med" len="med"/>
          </a:ln>
        </p:spPr>
        <p:txBody>
          <a:bodyPr anchor="t"/>
          <a:p>
            <a:r>
              <a:rPr sz="2000" b="1">
                <a:latin typeface="Times New Roman" panose="02020603050405020304" pitchFamily="18" charset="0"/>
                <a:ea typeface="宋体" panose="02010600030101010101" pitchFamily="2" charset="-122"/>
              </a:rPr>
              <a:t>存储矩阵由许多存储单元排列而成，每个单元能存储1位二值代码，存储单元可以用二极管，三极管或MOS管来实现。</a:t>
            </a:r>
            <a:endParaRPr sz="2000" b="1">
              <a:latin typeface="Times New Roman" panose="02020603050405020304" pitchFamily="18" charset="0"/>
              <a:ea typeface="宋体" panose="02010600030101010101" pitchFamily="2" charset="-122"/>
            </a:endParaRPr>
          </a:p>
        </p:txBody>
      </p:sp>
      <p:sp>
        <p:nvSpPr>
          <p:cNvPr id="2" name="圆角矩形标注 1"/>
          <p:cNvSpPr/>
          <p:nvPr/>
        </p:nvSpPr>
        <p:spPr>
          <a:xfrm>
            <a:off x="7192010" y="2613660"/>
            <a:ext cx="1964690" cy="1981835"/>
          </a:xfrm>
          <a:prstGeom prst="wedgeRoundRectCallout">
            <a:avLst>
              <a:gd name="adj1" fmla="val -95959"/>
              <a:gd name="adj2" fmla="val -2066"/>
              <a:gd name="adj3" fmla="val 16667"/>
            </a:avLst>
          </a:prstGeom>
          <a:solidFill>
            <a:srgbClr val="FFFFE9"/>
          </a:solidFill>
          <a:ln w="34925" cap="flat" cmpd="sng">
            <a:solidFill>
              <a:schemeClr val="folHlink"/>
            </a:solidFill>
            <a:prstDash val="solid"/>
            <a:miter/>
            <a:headEnd type="none" w="med" len="med"/>
            <a:tailEnd type="none" w="med" len="med"/>
          </a:ln>
        </p:spPr>
        <p:txBody>
          <a:bodyPr anchor="t"/>
          <a:p>
            <a:r>
              <a:rPr lang="zh-CN" altLang="en-US" sz="2000" b="1" dirty="0">
                <a:latin typeface="Times New Roman" panose="02020603050405020304" pitchFamily="18" charset="0"/>
                <a:ea typeface="宋体" panose="02010600030101010101" pitchFamily="2" charset="-122"/>
              </a:rPr>
              <a:t>输出缓冲器既可以提高存储器的带负载能力，又能实现对输出状态的三态控制。</a:t>
            </a:r>
            <a:endParaRPr lang="zh-CN" altLang="en-US" sz="2000" b="1" dirty="0">
              <a:latin typeface="Times New Roman" panose="02020603050405020304" pitchFamily="18" charset="0"/>
              <a:ea typeface="宋体" panose="02010600030101010101" pitchFamily="2"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box(in)">
                                      <p:cBhvr>
                                        <p:cTn id="7" dur="500"/>
                                        <p:tgtEl>
                                          <p:spTgt spid="615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154"/>
                                        </p:tgtEl>
                                        <p:attrNameLst>
                                          <p:attrName>style.visibility</p:attrName>
                                        </p:attrNameLst>
                                      </p:cBhvr>
                                      <p:to>
                                        <p:strVal val="visible"/>
                                      </p:to>
                                    </p:set>
                                    <p:anim calcmode="lin" valueType="num">
                                      <p:cBhvr>
                                        <p:cTn id="12" dur="500" fill="hold"/>
                                        <p:tgtEl>
                                          <p:spTgt spid="6154"/>
                                        </p:tgtEl>
                                        <p:attrNameLst>
                                          <p:attrName>ppt_w</p:attrName>
                                        </p:attrNameLst>
                                      </p:cBhvr>
                                      <p:tavLst>
                                        <p:tav tm="0">
                                          <p:val>
                                            <p:fltVal val="0.000000"/>
                                          </p:val>
                                        </p:tav>
                                        <p:tav tm="100000">
                                          <p:val>
                                            <p:strVal val="#ppt_w"/>
                                          </p:val>
                                        </p:tav>
                                      </p:tavLst>
                                    </p:anim>
                                    <p:anim calcmode="lin" valueType="num">
                                      <p:cBhvr>
                                        <p:cTn id="13" dur="500" fill="hold"/>
                                        <p:tgtEl>
                                          <p:spTgt spid="6154"/>
                                        </p:tgtEl>
                                        <p:attrNameLst>
                                          <p:attrName>ppt_h</p:attrName>
                                        </p:attrNameLst>
                                      </p:cBhvr>
                                      <p:tavLst>
                                        <p:tav tm="0">
                                          <p:val>
                                            <p:fltVal val="0.00000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155"/>
                                        </p:tgtEl>
                                        <p:attrNameLst>
                                          <p:attrName>style.visibility</p:attrName>
                                        </p:attrNameLst>
                                      </p:cBhvr>
                                      <p:to>
                                        <p:strVal val="visible"/>
                                      </p:to>
                                    </p:set>
                                    <p:animEffect transition="in" filter="checkerboard(across)">
                                      <p:cBhvr>
                                        <p:cTn id="18" dur="500"/>
                                        <p:tgtEl>
                                          <p:spTgt spid="615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156"/>
                                        </p:tgtEl>
                                        <p:attrNameLst>
                                          <p:attrName>style.visibility</p:attrName>
                                        </p:attrNameLst>
                                      </p:cBhvr>
                                      <p:to>
                                        <p:strVal val="visible"/>
                                      </p:to>
                                    </p:set>
                                    <p:animEffect transition="in" filter="dissolve">
                                      <p:cBhvr>
                                        <p:cTn id="23" dur="500"/>
                                        <p:tgtEl>
                                          <p:spTgt spid="615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heckerboard(across)">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5" grpId="0" bldLvl="0" animBg="1"/>
      <p:bldP spid="6156" grpId="0" bldLvl="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a:xfrm>
            <a:off x="485775" y="421005"/>
            <a:ext cx="6877050" cy="848995"/>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7.1.3  </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存储器容量的扩展</a:t>
            </a:r>
            <a:endPar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sp>
        <p:nvSpPr>
          <p:cNvPr id="29702" name="矩形 29701"/>
          <p:cNvSpPr/>
          <p:nvPr/>
        </p:nvSpPr>
        <p:spPr>
          <a:xfrm>
            <a:off x="485458" y="1178878"/>
            <a:ext cx="8172450" cy="3080385"/>
          </a:xfrm>
          <a:prstGeom prst="rect">
            <a:avLst/>
          </a:prstGeom>
          <a:noFill/>
          <a:ln w="9525">
            <a:noFill/>
          </a:ln>
        </p:spPr>
        <p:txBody>
          <a:bodyPr anchor="t">
            <a:spAutoFit/>
          </a:bodyPr>
          <a:p>
            <a:pPr algn="just">
              <a:lnSpc>
                <a:spcPct val="135000"/>
              </a:lnSpc>
            </a:pPr>
            <a:r>
              <a:rPr b="1">
                <a:latin typeface="Times New Roman" panose="02020603050405020304" pitchFamily="18" charset="0"/>
                <a:ea typeface="宋体" panose="02010600030101010101" pitchFamily="2" charset="-122"/>
              </a:rPr>
              <a:t>虽然存储芯片种类繁多，而且随着集成度的提高，单片存储器容量越来越大，但是在实际应用时单片集成芯片有时很难满足大容量存储器的要求，为此，常常需要用若干芯片经过适当连接满足更大容量的存储器的需要，即进行存储容量的扩展。扩展方法根据需要有</a:t>
            </a:r>
            <a:r>
              <a:rPr b="1">
                <a:solidFill>
                  <a:srgbClr val="FF0000"/>
                </a:solidFill>
                <a:latin typeface="Times New Roman" panose="02020603050405020304" pitchFamily="18" charset="0"/>
                <a:ea typeface="宋体" panose="02010600030101010101" pitchFamily="2" charset="-122"/>
              </a:rPr>
              <a:t>位扩展、字扩展、字位同时扩展</a:t>
            </a:r>
            <a:r>
              <a:rPr b="1">
                <a:latin typeface="Times New Roman" panose="02020603050405020304" pitchFamily="18" charset="0"/>
                <a:ea typeface="宋体" panose="02010600030101010101" pitchFamily="2" charset="-122"/>
              </a:rPr>
              <a:t>3种。</a:t>
            </a:r>
            <a:endParaRPr b="1">
              <a:latin typeface="Times New Roman" panose="02020603050405020304" pitchFamily="18" charset="0"/>
              <a:ea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p:cTn id="7" dur="500" fill="hold"/>
                                        <p:tgtEl>
                                          <p:spTgt spid="29702"/>
                                        </p:tgtEl>
                                        <p:attrNameLst>
                                          <p:attrName>ppt_w</p:attrName>
                                        </p:attrNameLst>
                                      </p:cBhvr>
                                      <p:tavLst>
                                        <p:tav tm="0">
                                          <p:val>
                                            <p:fltVal val="0.000000"/>
                                          </p:val>
                                        </p:tav>
                                        <p:tav tm="100000">
                                          <p:val>
                                            <p:strVal val="#ppt_w"/>
                                          </p:val>
                                        </p:tav>
                                      </p:tavLst>
                                    </p:anim>
                                    <p:anim calcmode="lin" valueType="num">
                                      <p:cBhvr>
                                        <p:cTn id="8" dur="500" fill="hold"/>
                                        <p:tgtEl>
                                          <p:spTgt spid="297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4" name="矩形 30723"/>
          <p:cNvSpPr/>
          <p:nvPr/>
        </p:nvSpPr>
        <p:spPr>
          <a:xfrm>
            <a:off x="518160" y="597535"/>
            <a:ext cx="5113338" cy="583565"/>
          </a:xfrm>
          <a:prstGeom prst="rect">
            <a:avLst/>
          </a:prstGeom>
          <a:noFill/>
          <a:ln w="9525">
            <a:noFill/>
          </a:ln>
        </p:spPr>
        <p:txBody>
          <a:bodyPr>
            <a:spAutoFit/>
          </a:bodyPr>
          <a:p>
            <a:pPr algn="just" fontAlgn="base"/>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1.存储器的位扩展</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30725" name="矩形 30724"/>
          <p:cNvSpPr/>
          <p:nvPr/>
        </p:nvSpPr>
        <p:spPr>
          <a:xfrm>
            <a:off x="377508" y="1180783"/>
            <a:ext cx="8388350" cy="2489200"/>
          </a:xfrm>
          <a:prstGeom prst="rect">
            <a:avLst/>
          </a:prstGeom>
          <a:noFill/>
          <a:ln w="9525">
            <a:noFill/>
          </a:ln>
        </p:spPr>
        <p:txBody>
          <a:bodyPr>
            <a:spAutoFit/>
          </a:bodyPr>
          <a:p>
            <a:pPr algn="just" fontAlgn="base">
              <a:lnSpc>
                <a:spcPct val="130000"/>
              </a:lnSpc>
            </a:pPr>
            <a:r>
              <a:rPr lang="zh-CN" altLang="en-US" b="1" strike="noStrike" noProof="1" dirty="0">
                <a:latin typeface="Times New Roman" panose="02020603050405020304" pitchFamily="18" charset="0"/>
                <a:ea typeface="宋体" panose="02010600030101010101" pitchFamily="2" charset="-122"/>
                <a:cs typeface="+mn-cs"/>
              </a:rPr>
              <a:t> 当需要的存储系统的位数超过单片存储器的位数，而字数满足要求时，就需要对存储器进行位扩展。</a:t>
            </a:r>
            <a:r>
              <a:rPr lang="zh-CN" altLang="en-US" b="1" strike="noStrike" noProof="1" dirty="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实现位扩展的方法</a:t>
            </a:r>
            <a:r>
              <a:rPr lang="zh-CN" altLang="en-US" b="1" strike="noStrike" noProof="1" dirty="0">
                <a:latin typeface="Times New Roman" panose="02020603050405020304" pitchFamily="18" charset="0"/>
                <a:ea typeface="宋体" panose="02010600030101010101" pitchFamily="2" charset="-122"/>
                <a:cs typeface="+mn-cs"/>
              </a:rPr>
              <a:t>是将几片相同的存储器的地址并接在一起，即将地址码、各片的片选端和读/写控制线分别都接在一起，各片的数据线并行输出。</a:t>
            </a:r>
            <a:endParaRPr lang="zh-CN" altLang="en-US" b="1" strike="noStrike" noProof="1" dirty="0">
              <a:latin typeface="Times New Roman" panose="02020603050405020304" pitchFamily="18" charset="0"/>
              <a:ea typeface="宋体" panose="02010600030101010101" pitchFamily="2" charset="-122"/>
              <a:cs typeface="+mn-cs"/>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p:cTn id="7" dur="500" fill="hold"/>
                                        <p:tgtEl>
                                          <p:spTgt spid="30725"/>
                                        </p:tgtEl>
                                        <p:attrNameLst>
                                          <p:attrName>ppt_w</p:attrName>
                                        </p:attrNameLst>
                                      </p:cBhvr>
                                      <p:tavLst>
                                        <p:tav tm="0">
                                          <p:val>
                                            <p:fltVal val="0.000000"/>
                                          </p:val>
                                        </p:tav>
                                        <p:tav tm="100000">
                                          <p:val>
                                            <p:strVal val="#ppt_w"/>
                                          </p:val>
                                        </p:tav>
                                      </p:tavLst>
                                    </p:anim>
                                    <p:anim calcmode="lin" valueType="num">
                                      <p:cBhvr>
                                        <p:cTn id="8" dur="500" fill="hold"/>
                                        <p:tgtEl>
                                          <p:spTgt spid="307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占位符 31746"/>
          <p:cNvSpPr>
            <a:spLocks noGrp="1"/>
          </p:cNvSpPr>
          <p:nvPr>
            <p:ph idx="1"/>
          </p:nvPr>
        </p:nvSpPr>
        <p:spPr>
          <a:xfrm>
            <a:off x="168910" y="471805"/>
            <a:ext cx="8754745" cy="649605"/>
          </a:xfrm>
        </p:spPr>
        <p:txBody>
          <a:bodyPr anchor="t"/>
          <a:p>
            <a:pPr>
              <a:lnSpc>
                <a:spcPct val="135000"/>
              </a:lnSpc>
              <a:spcBef>
                <a:spcPts val="0"/>
              </a:spcBef>
              <a:buNone/>
            </a:pPr>
            <a:r>
              <a:rPr lang="en-US" sz="2400" b="1">
                <a:latin typeface="Times New Roman" panose="02020603050405020304" pitchFamily="18" charset="0"/>
                <a:ea typeface="宋体" panose="02010600030101010101" pitchFamily="2" charset="-122"/>
                <a:cs typeface="Times New Roman" panose="02020603050405020304" pitchFamily="18" charset="0"/>
              </a:rPr>
              <a:t>    </a:t>
            </a:r>
            <a:r>
              <a:rPr sz="2400" b="1">
                <a:latin typeface="Times New Roman" panose="02020603050405020304" pitchFamily="18" charset="0"/>
                <a:ea typeface="宋体" panose="02010600030101010101" pitchFamily="2" charset="-122"/>
                <a:cs typeface="Times New Roman" panose="02020603050405020304" pitchFamily="18" charset="0"/>
              </a:rPr>
              <a:t>例  用1K×4位RAM构成1K×16位RAM，需要1K×4位RAM几片？画出接线图。</a:t>
            </a:r>
            <a:endParaRPr sz="2400" b="1">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686435" y="2552065"/>
            <a:ext cx="8046720" cy="2628900"/>
          </a:xfrm>
          <a:prstGeom prst="rect">
            <a:avLst/>
          </a:prstGeom>
        </p:spPr>
      </p:pic>
      <p:graphicFrame>
        <p:nvGraphicFramePr>
          <p:cNvPr id="3" name="对象 95"/>
          <p:cNvGraphicFramePr>
            <a:graphicFrameLocks noChangeAspect="1"/>
          </p:cNvGraphicFramePr>
          <p:nvPr/>
        </p:nvGraphicFramePr>
        <p:xfrm>
          <a:off x="1200785" y="1710690"/>
          <a:ext cx="3007360" cy="716280"/>
        </p:xfrm>
        <a:graphic>
          <a:graphicData uri="http://schemas.openxmlformats.org/presentationml/2006/ole">
            <mc:AlternateContent xmlns:mc="http://schemas.openxmlformats.org/markup-compatibility/2006">
              <mc:Choice xmlns:v="urn:schemas-microsoft-com:vml" Requires="v">
                <p:oleObj spid="_x0000_s3076" name="" r:id="rId2" imgW="1739900" imgH="419100" progId="Equation.3">
                  <p:embed/>
                </p:oleObj>
              </mc:Choice>
              <mc:Fallback>
                <p:oleObj name="" r:id="rId2" imgW="1739900" imgH="419100" progId="Equation.3">
                  <p:embed/>
                  <p:pic>
                    <p:nvPicPr>
                      <p:cNvPr id="0" name="图片 3075"/>
                      <p:cNvPicPr/>
                      <p:nvPr/>
                    </p:nvPicPr>
                    <p:blipFill>
                      <a:blip r:embed="rId3"/>
                      <a:stretch>
                        <a:fillRect/>
                      </a:stretch>
                    </p:blipFill>
                    <p:spPr>
                      <a:xfrm>
                        <a:off x="1200785" y="1710690"/>
                        <a:ext cx="3007360" cy="716280"/>
                      </a:xfrm>
                      <a:prstGeom prst="rect">
                        <a:avLst/>
                      </a:prstGeom>
                      <a:noFill/>
                      <a:ln w="38100">
                        <a:noFill/>
                        <a:miter/>
                      </a:ln>
                    </p:spPr>
                  </p:pic>
                </p:oleObj>
              </mc:Fallback>
            </mc:AlternateContent>
          </a:graphicData>
        </a:graphic>
      </p:graphicFrame>
    </p:spTree>
  </p:cSld>
  <p:clrMapOvr>
    <a:masterClrMapping/>
  </p:clrMapOvr>
  <p:transition>
    <p:split orient="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2" name="矩形 32771"/>
          <p:cNvSpPr/>
          <p:nvPr/>
        </p:nvSpPr>
        <p:spPr>
          <a:xfrm>
            <a:off x="557213" y="620713"/>
            <a:ext cx="5062538" cy="650875"/>
          </a:xfrm>
          <a:prstGeom prst="rect">
            <a:avLst/>
          </a:prstGeom>
          <a:noFill/>
          <a:ln w="9525">
            <a:noFill/>
          </a:ln>
        </p:spPr>
        <p:txBody>
          <a:bodyPr>
            <a:spAutoFit/>
          </a:bodyPr>
          <a:p>
            <a:pPr fontAlgn="base">
              <a:lnSpc>
                <a:spcPct val="130000"/>
              </a:lnSpc>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2.存储器的字扩展</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32773" name="矩形 32772"/>
          <p:cNvSpPr/>
          <p:nvPr/>
        </p:nvSpPr>
        <p:spPr>
          <a:xfrm>
            <a:off x="397193" y="1271588"/>
            <a:ext cx="8348663" cy="2084070"/>
          </a:xfrm>
          <a:prstGeom prst="rect">
            <a:avLst/>
          </a:prstGeom>
          <a:noFill/>
          <a:ln w="9525">
            <a:noFill/>
          </a:ln>
        </p:spPr>
        <p:txBody>
          <a:bodyPr>
            <a:spAutoFit/>
          </a:bodyPr>
          <a:p>
            <a:pPr algn="just">
              <a:lnSpc>
                <a:spcPct val="135000"/>
              </a:lnSpc>
            </a:pPr>
            <a:r>
              <a:rPr lang="zh-CN" altLang="en-US" b="1" strike="noStrike" noProof="1" dirty="0">
                <a:latin typeface="Times New Roman" panose="02020603050405020304" pitchFamily="18" charset="0"/>
                <a:ea typeface="宋体" panose="02010600030101010101" pitchFamily="2" charset="-122"/>
                <a:cs typeface="+mn-cs"/>
              </a:rPr>
              <a:t>当所用单片存储器字数不够时，就要进行字扩展。字扩展方法是将几片相同存储器的数据线对应并接在一起共用，读写控制线也接在一起，把地址线加以扩展，即在高位端增加地址线，再用逻辑门或译码器输出去控制各片的片选择信号。</a:t>
            </a:r>
            <a:endParaRPr lang="zh-CN" altLang="en-US" b="1" strike="noStrike" noProof="1" dirty="0">
              <a:latin typeface="Times New Roman" panose="02020603050405020304" pitchFamily="18" charset="0"/>
              <a:ea typeface="宋体" panose="02010600030101010101" pitchFamily="2" charset="-122"/>
              <a:cs typeface="+mn-cs"/>
            </a:endParaRPr>
          </a:p>
        </p:txBody>
      </p:sp>
    </p:spTree>
  </p:cSld>
  <p:clrMapOvr>
    <a:masterClrMapping/>
  </p:clrMapOvr>
  <p:transition>
    <p:strips dir="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矩形 34819"/>
          <p:cNvSpPr/>
          <p:nvPr/>
        </p:nvSpPr>
        <p:spPr>
          <a:xfrm>
            <a:off x="457200" y="401320"/>
            <a:ext cx="8229600" cy="1050290"/>
          </a:xfrm>
          <a:prstGeom prst="rect">
            <a:avLst/>
          </a:prstGeom>
          <a:noFill/>
          <a:ln w="9525">
            <a:noFill/>
          </a:ln>
        </p:spPr>
        <p:txBody>
          <a:bodyPr wrap="square" anchor="t">
            <a:spAutoFit/>
          </a:bodyPr>
          <a:p>
            <a:pPr algn="just">
              <a:lnSpc>
                <a:spcPct val="130000"/>
              </a:lnSpc>
            </a:pPr>
            <a:r>
              <a:rPr b="1">
                <a:latin typeface="Times New Roman" panose="02020603050405020304" pitchFamily="18" charset="0"/>
                <a:ea typeface="宋体" panose="02010600030101010101" pitchFamily="2" charset="-122"/>
              </a:rPr>
              <a:t>例  用4K×8位RAM构成16K×8位RAM，需要4K×8位RAM几片？画出接线图。</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graphicFrame>
        <p:nvGraphicFramePr>
          <p:cNvPr id="3" name="对象 95"/>
          <p:cNvGraphicFramePr>
            <a:graphicFrameLocks noChangeAspect="1"/>
          </p:cNvGraphicFramePr>
          <p:nvPr/>
        </p:nvGraphicFramePr>
        <p:xfrm>
          <a:off x="875665" y="1451610"/>
          <a:ext cx="3034030" cy="722630"/>
        </p:xfrm>
        <a:graphic>
          <a:graphicData uri="http://schemas.openxmlformats.org/presentationml/2006/ole">
            <mc:AlternateContent xmlns:mc="http://schemas.openxmlformats.org/markup-compatibility/2006">
              <mc:Choice xmlns:v="urn:schemas-microsoft-com:vml" Requires="v">
                <p:oleObj spid="_x0000_s3076" name="" r:id="rId1" imgW="1739900" imgH="419100" progId="Equation.3">
                  <p:embed/>
                </p:oleObj>
              </mc:Choice>
              <mc:Fallback>
                <p:oleObj name="" r:id="rId1" imgW="1739900" imgH="419100" progId="Equation.3">
                  <p:embed/>
                  <p:pic>
                    <p:nvPicPr>
                      <p:cNvPr id="0" name="图片 3075"/>
                      <p:cNvPicPr/>
                      <p:nvPr/>
                    </p:nvPicPr>
                    <p:blipFill>
                      <a:blip r:embed="rId2"/>
                      <a:stretch>
                        <a:fillRect/>
                      </a:stretch>
                    </p:blipFill>
                    <p:spPr>
                      <a:xfrm>
                        <a:off x="875665" y="1451610"/>
                        <a:ext cx="3034030" cy="722630"/>
                      </a:xfrm>
                      <a:prstGeom prst="rect">
                        <a:avLst/>
                      </a:prstGeom>
                      <a:noFill/>
                      <a:ln w="38100">
                        <a:noFill/>
                        <a:miter/>
                      </a:ln>
                    </p:spPr>
                  </p:pic>
                </p:oleObj>
              </mc:Fallback>
            </mc:AlternateContent>
          </a:graphicData>
        </a:graphic>
      </p:graphicFrame>
      <p:pic>
        <p:nvPicPr>
          <p:cNvPr id="4" name="图片 3"/>
          <p:cNvPicPr>
            <a:picLocks noChangeAspect="1"/>
          </p:cNvPicPr>
          <p:nvPr/>
        </p:nvPicPr>
        <p:blipFill>
          <a:blip r:embed="rId3"/>
          <a:stretch>
            <a:fillRect/>
          </a:stretch>
        </p:blipFill>
        <p:spPr>
          <a:xfrm>
            <a:off x="766445" y="2313940"/>
            <a:ext cx="7775575" cy="3670935"/>
          </a:xfrm>
          <a:prstGeom prst="rect">
            <a:avLst/>
          </a:prstGeom>
        </p:spPr>
      </p:pic>
    </p:spTree>
  </p:cSld>
  <p:clrMapOvr>
    <a:masterClrMapping/>
  </p:clrMapOvr>
  <p:transition>
    <p:strips dir="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60705" y="2451735"/>
            <a:ext cx="8397240" cy="4328160"/>
          </a:xfrm>
          <a:prstGeom prst="rect">
            <a:avLst/>
          </a:prstGeom>
        </p:spPr>
      </p:pic>
      <p:sp>
        <p:nvSpPr>
          <p:cNvPr id="51293" name="矩形 51292"/>
          <p:cNvSpPr/>
          <p:nvPr/>
        </p:nvSpPr>
        <p:spPr>
          <a:xfrm>
            <a:off x="560388" y="529590"/>
            <a:ext cx="4145280" cy="570865"/>
          </a:xfrm>
          <a:prstGeom prst="rect">
            <a:avLst/>
          </a:prstGeom>
          <a:noFill/>
          <a:ln w="9525">
            <a:noFill/>
          </a:ln>
        </p:spPr>
        <p:txBody>
          <a:bodyPr wrap="none" anchor="t">
            <a:spAutoFit/>
          </a:bodyPr>
          <a:p>
            <a:pPr fontAlgn="base">
              <a:lnSpc>
                <a:spcPct val="130000"/>
              </a:lnSpc>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3.存储器字线和位线同时扩展 </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endParaRPr>
          </a:p>
        </p:txBody>
      </p:sp>
      <p:sp>
        <p:nvSpPr>
          <p:cNvPr id="35841" name="矩形 34819"/>
          <p:cNvSpPr/>
          <p:nvPr/>
        </p:nvSpPr>
        <p:spPr>
          <a:xfrm>
            <a:off x="560705" y="1100455"/>
            <a:ext cx="8229600" cy="1050290"/>
          </a:xfrm>
          <a:prstGeom prst="rect">
            <a:avLst/>
          </a:prstGeom>
          <a:noFill/>
          <a:ln w="9525">
            <a:noFill/>
          </a:ln>
        </p:spPr>
        <p:txBody>
          <a:bodyPr wrap="square" anchor="t">
            <a:spAutoFit/>
          </a:bodyPr>
          <a:p>
            <a:pPr algn="just">
              <a:lnSpc>
                <a:spcPct val="130000"/>
              </a:lnSpc>
            </a:pPr>
            <a:r>
              <a:rPr b="1">
                <a:latin typeface="Times New Roman" panose="02020603050405020304" pitchFamily="18" charset="0"/>
                <a:ea typeface="宋体" panose="02010600030101010101" pitchFamily="2" charset="-122"/>
              </a:rPr>
              <a:t>例  用1K×4位RAM构成2K×8位RAM，需要几片1K×4位RAM？画出接线图。</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graphicFrame>
        <p:nvGraphicFramePr>
          <p:cNvPr id="3" name="对象 95"/>
          <p:cNvGraphicFramePr>
            <a:graphicFrameLocks noChangeAspect="1"/>
          </p:cNvGraphicFramePr>
          <p:nvPr/>
        </p:nvGraphicFramePr>
        <p:xfrm>
          <a:off x="913130" y="2150745"/>
          <a:ext cx="2900680" cy="690880"/>
        </p:xfrm>
        <a:graphic>
          <a:graphicData uri="http://schemas.openxmlformats.org/presentationml/2006/ole">
            <mc:AlternateContent xmlns:mc="http://schemas.openxmlformats.org/markup-compatibility/2006">
              <mc:Choice xmlns:v="urn:schemas-microsoft-com:vml" Requires="v">
                <p:oleObj spid="_x0000_s3076" name="" r:id="rId2" imgW="1739900" imgH="419100" progId="Equation.3">
                  <p:embed/>
                </p:oleObj>
              </mc:Choice>
              <mc:Fallback>
                <p:oleObj name="" r:id="rId2" imgW="1739900" imgH="419100" progId="Equation.3">
                  <p:embed/>
                  <p:pic>
                    <p:nvPicPr>
                      <p:cNvPr id="0" name="图片 3075"/>
                      <p:cNvPicPr/>
                      <p:nvPr/>
                    </p:nvPicPr>
                    <p:blipFill>
                      <a:blip r:embed="rId3"/>
                      <a:stretch>
                        <a:fillRect/>
                      </a:stretch>
                    </p:blipFill>
                    <p:spPr>
                      <a:xfrm>
                        <a:off x="913130" y="2150745"/>
                        <a:ext cx="2900680" cy="690880"/>
                      </a:xfrm>
                      <a:prstGeom prst="rect">
                        <a:avLst/>
                      </a:prstGeom>
                      <a:noFill/>
                      <a:ln w="38100">
                        <a:noFill/>
                        <a:miter/>
                      </a:ln>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8" name="矩形 48137"/>
          <p:cNvSpPr/>
          <p:nvPr/>
        </p:nvSpPr>
        <p:spPr>
          <a:xfrm>
            <a:off x="594360" y="1195705"/>
            <a:ext cx="8248015" cy="2084070"/>
          </a:xfrm>
          <a:prstGeom prst="rect">
            <a:avLst/>
          </a:prstGeom>
          <a:noFill/>
          <a:ln w="9525">
            <a:noFill/>
          </a:ln>
        </p:spPr>
        <p:txBody>
          <a:bodyPr wrap="square" anchor="t">
            <a:spAutoFit/>
          </a:bodyPr>
          <a:p>
            <a:pPr>
              <a:lnSpc>
                <a:spcPct val="135000"/>
              </a:lnSpc>
            </a:pPr>
            <a:r>
              <a:rPr lang="zh-CN" altLang="en-US" b="1" dirty="0">
                <a:solidFill>
                  <a:srgbClr val="660033"/>
                </a:solidFill>
                <a:effectLst>
                  <a:outerShdw blurRad="38100" dist="38100" dir="2700000">
                    <a:srgbClr val="000000"/>
                  </a:outerShdw>
                </a:effectLst>
                <a:latin typeface="Times New Roman" panose="02020603050405020304" pitchFamily="18" charset="0"/>
                <a:ea typeface="宋体" panose="02010600030101010101" pitchFamily="2" charset="-122"/>
                <a:sym typeface="+mn-ea"/>
              </a:rPr>
              <a:t>只读存储器</a:t>
            </a:r>
            <a:r>
              <a:rPr lang="zh-CN" altLang="en-US" b="1" dirty="0">
                <a:latin typeface="Times New Roman" panose="02020603050405020304" pitchFamily="18" charset="0"/>
                <a:ea typeface="宋体" panose="02010600030101010101" pitchFamily="2" charset="-122"/>
              </a:rPr>
              <a:t>按编程和擦除方法的不同分为</a:t>
            </a:r>
            <a:endParaRPr lang="zh-CN" altLang="en-US" b="1" dirty="0">
              <a:latin typeface="Times New Roman" panose="02020603050405020304" pitchFamily="18" charset="0"/>
              <a:ea typeface="宋体" panose="02010600030101010101" pitchFamily="2" charset="-122"/>
            </a:endParaRPr>
          </a:p>
          <a:p>
            <a:pPr>
              <a:lnSpc>
                <a:spcPct val="135000"/>
              </a:lnSpc>
            </a:pPr>
            <a:r>
              <a:rPr lang="zh-CN" alt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掩膜只读存储器</a:t>
            </a:r>
            <a:endParaRPr lang="zh-CN" alt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p>
            <a:pPr>
              <a:lnSpc>
                <a:spcPct val="135000"/>
              </a:lnSpc>
            </a:pPr>
            <a:r>
              <a:rPr lang="zh-CN" alt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可编程只读存储器（PROM）</a:t>
            </a:r>
            <a:endParaRPr lang="zh-CN" alt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p>
            <a:pPr>
              <a:lnSpc>
                <a:spcPct val="135000"/>
              </a:lnSpc>
            </a:pPr>
            <a:r>
              <a:rPr lang="zh-CN" alt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可擦除的可编程只读存储器（EPROM）</a:t>
            </a:r>
            <a:endParaRPr lang="zh-CN" alt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sp>
        <p:nvSpPr>
          <p:cNvPr id="2" name="矩形 1"/>
          <p:cNvSpPr/>
          <p:nvPr/>
        </p:nvSpPr>
        <p:spPr>
          <a:xfrm>
            <a:off x="381000" y="592138"/>
            <a:ext cx="4241165" cy="521970"/>
          </a:xfrm>
          <a:prstGeom prst="rect">
            <a:avLst/>
          </a:prstGeom>
          <a:noFill/>
          <a:ln w="9525">
            <a:noFill/>
          </a:ln>
        </p:spPr>
        <p:txBody>
          <a:bodyPr wrap="none" anchor="t">
            <a:spAutoFit/>
          </a:bodyPr>
          <a:p>
            <a:pPr algn="l" fontAlgn="base">
              <a:buClrTx/>
              <a:buSzTx/>
              <a:buFontTx/>
            </a:pPr>
            <a:r>
              <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 ROM的分类及工作原理</a:t>
            </a:r>
            <a:endParaRPr lang="en-US" altLang="zh-CN" sz="2800" b="1" strike="noStrike"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138"/>
                                        </p:tgtEl>
                                        <p:attrNameLst>
                                          <p:attrName>style.visibility</p:attrName>
                                        </p:attrNameLst>
                                      </p:cBhvr>
                                      <p:to>
                                        <p:strVal val="visible"/>
                                      </p:to>
                                    </p:set>
                                    <p:animEffect transition="in" filter="dissolve">
                                      <p:cBhvr>
                                        <p:cTn id="7" dur="500"/>
                                        <p:tgtEl>
                                          <p:spTgt spid="48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291840" y="873125"/>
            <a:ext cx="5258435" cy="5740400"/>
          </a:xfrm>
          <a:prstGeom prst="rect">
            <a:avLst/>
          </a:prstGeom>
        </p:spPr>
      </p:pic>
      <p:sp>
        <p:nvSpPr>
          <p:cNvPr id="8195" name="文本占位符 8194"/>
          <p:cNvSpPr>
            <a:spLocks noGrp="1"/>
          </p:cNvSpPr>
          <p:nvPr>
            <p:ph idx="1"/>
          </p:nvPr>
        </p:nvSpPr>
        <p:spPr>
          <a:xfrm>
            <a:off x="457200" y="304800"/>
            <a:ext cx="3352800" cy="762000"/>
          </a:xfrm>
        </p:spPr>
        <p:txBody>
          <a:bodyPr/>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r>
              <a:rPr kumimoji="0" lang="en-US" altLang="zh-CN"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）掩膜只读存储器</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8199" name="矩形 8198"/>
          <p:cNvSpPr/>
          <p:nvPr/>
        </p:nvSpPr>
        <p:spPr>
          <a:xfrm>
            <a:off x="665163" y="938530"/>
            <a:ext cx="2020570" cy="460375"/>
          </a:xfrm>
          <a:prstGeom prst="rect">
            <a:avLst/>
          </a:prstGeom>
          <a:noFill/>
          <a:ln w="9525">
            <a:noFill/>
          </a:ln>
        </p:spPr>
        <p:txBody>
          <a:bodyPr wrap="none" anchor="t">
            <a:spAutoFit/>
          </a:bodyPr>
          <a:p>
            <a:pPr fontAlgn="base"/>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1） 电路组成</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8200" name="圆角矩形标注 8199"/>
          <p:cNvSpPr/>
          <p:nvPr/>
        </p:nvSpPr>
        <p:spPr>
          <a:xfrm>
            <a:off x="510540" y="1727200"/>
            <a:ext cx="2330450" cy="762000"/>
          </a:xfrm>
          <a:prstGeom prst="wedgeRoundRectCallout">
            <a:avLst>
              <a:gd name="adj1" fmla="val 90354"/>
              <a:gd name="adj2" fmla="val 8333"/>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en-US" altLang="zh-CN" sz="2000" b="1" i="1">
                <a:latin typeface="Times New Roman" panose="02020603050405020304" pitchFamily="18" charset="0"/>
                <a:ea typeface="宋体" panose="02010600030101010101" pitchFamily="2" charset="-122"/>
              </a:rPr>
              <a:t>A</a:t>
            </a:r>
            <a:r>
              <a:rPr lang="en-US" altLang="zh-CN" sz="2000" b="1" baseline="-30000">
                <a:latin typeface="Times New Roman" panose="02020603050405020304" pitchFamily="18" charset="0"/>
                <a:ea typeface="宋体" panose="02010600030101010101" pitchFamily="2" charset="-122"/>
              </a:rPr>
              <a:t>1</a:t>
            </a:r>
            <a:r>
              <a:rPr lang="en-US" altLang="zh-CN" sz="2000" b="1">
                <a:latin typeface="Times New Roman" panose="02020603050405020304" pitchFamily="18" charset="0"/>
                <a:ea typeface="宋体" panose="02010600030101010101" pitchFamily="2" charset="-122"/>
              </a:rPr>
              <a:t>，</a:t>
            </a:r>
            <a:r>
              <a:rPr lang="en-US" altLang="zh-CN" sz="2000" b="1" i="1">
                <a:latin typeface="Times New Roman" panose="02020603050405020304" pitchFamily="18" charset="0"/>
                <a:ea typeface="宋体" panose="02010600030101010101" pitchFamily="2" charset="-122"/>
              </a:rPr>
              <a:t>A</a:t>
            </a:r>
            <a:r>
              <a:rPr lang="en-US" altLang="zh-CN" sz="2000" b="1" baseline="-30000">
                <a:latin typeface="Times New Roman" panose="02020603050405020304" pitchFamily="18" charset="0"/>
                <a:ea typeface="宋体" panose="02010600030101010101" pitchFamily="2" charset="-122"/>
              </a:rPr>
              <a:t>0</a:t>
            </a:r>
            <a:r>
              <a:rPr lang="zh-CN" altLang="en-US" sz="2000" b="1" dirty="0">
                <a:latin typeface="Times New Roman" panose="02020603050405020304" pitchFamily="18" charset="0"/>
                <a:ea typeface="宋体" panose="02010600030101010101" pitchFamily="2" charset="-122"/>
              </a:rPr>
              <a:t>为地址码输入，称为</a:t>
            </a:r>
            <a:r>
              <a:rPr lang="zh-CN" altLang="en-US" sz="2000" b="1" dirty="0">
                <a:solidFill>
                  <a:schemeClr val="hlink"/>
                </a:solidFill>
                <a:latin typeface="Times New Roman" panose="02020603050405020304" pitchFamily="18" charset="0"/>
                <a:ea typeface="宋体" panose="02010600030101010101" pitchFamily="2" charset="-122"/>
              </a:rPr>
              <a:t>地址线</a:t>
            </a:r>
            <a:endParaRPr lang="zh-CN" altLang="en-US" sz="2000" b="1">
              <a:solidFill>
                <a:schemeClr val="hlink"/>
              </a:solidFill>
              <a:latin typeface="Times New Roman" panose="02020603050405020304" pitchFamily="18" charset="0"/>
              <a:ea typeface="宋体" panose="02010600030101010101" pitchFamily="2" charset="-122"/>
            </a:endParaRPr>
          </a:p>
        </p:txBody>
      </p:sp>
      <p:sp>
        <p:nvSpPr>
          <p:cNvPr id="8201" name="圆角矩形标注 8200"/>
          <p:cNvSpPr/>
          <p:nvPr/>
        </p:nvSpPr>
        <p:spPr>
          <a:xfrm>
            <a:off x="6925945" y="873125"/>
            <a:ext cx="2060575" cy="2225675"/>
          </a:xfrm>
          <a:prstGeom prst="wedgeRoundRectCallout">
            <a:avLst>
              <a:gd name="adj1" fmla="val -77960"/>
              <a:gd name="adj2" fmla="val 59900"/>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pPr eaLnBrk="0" hangingPunct="0">
              <a:lnSpc>
                <a:spcPct val="100000"/>
              </a:lnSpc>
            </a:pPr>
            <a:r>
              <a:rPr lang="zh-CN" altLang="en-US" sz="2000" b="1" dirty="0">
                <a:latin typeface="Times New Roman" panose="02020603050405020304" pitchFamily="18" charset="0"/>
                <a:ea typeface="宋体" panose="02010600030101010101" pitchFamily="2" charset="-122"/>
              </a:rPr>
              <a:t>译码器产生</a:t>
            </a:r>
            <a:r>
              <a:rPr lang="en-US" altLang="zh-CN" sz="2000" b="1" i="1">
                <a:latin typeface="Times New Roman" panose="02020603050405020304" pitchFamily="18" charset="0"/>
                <a:ea typeface="宋体" panose="02010600030101010101" pitchFamily="2" charset="-122"/>
              </a:rPr>
              <a:t>W</a:t>
            </a:r>
            <a:r>
              <a:rPr lang="en-US" altLang="zh-CN" sz="2000" b="1" baseline="-30000">
                <a:latin typeface="Times New Roman" panose="02020603050405020304" pitchFamily="18" charset="0"/>
                <a:ea typeface="宋体" panose="02010600030101010101" pitchFamily="2" charset="-122"/>
              </a:rPr>
              <a:t>0</a:t>
            </a:r>
            <a:r>
              <a:rPr lang="en-US" altLang="zh-CN" sz="2000" b="1">
                <a:latin typeface="Times New Roman" panose="02020603050405020304" pitchFamily="18" charset="0"/>
                <a:ea typeface="宋体" panose="02010600030101010101" pitchFamily="2" charset="-122"/>
              </a:rPr>
              <a:t>~</a:t>
            </a:r>
            <a:r>
              <a:rPr lang="en-US" altLang="zh-CN" sz="2000" b="1" i="1">
                <a:latin typeface="Times New Roman" panose="02020603050405020304" pitchFamily="18" charset="0"/>
                <a:ea typeface="宋体" panose="02010600030101010101" pitchFamily="2" charset="-122"/>
              </a:rPr>
              <a:t>W</a:t>
            </a:r>
            <a:r>
              <a:rPr lang="en-US" altLang="zh-CN" sz="2000" b="1" baseline="-30000">
                <a:latin typeface="Times New Roman" panose="02020603050405020304" pitchFamily="18" charset="0"/>
                <a:ea typeface="宋体" panose="02010600030101010101" pitchFamily="2" charset="-122"/>
              </a:rPr>
              <a:t>3</a:t>
            </a:r>
            <a:r>
              <a:rPr lang="en-US" altLang="zh-CN" sz="2000" b="1">
                <a:latin typeface="Times New Roman" panose="02020603050405020304" pitchFamily="18" charset="0"/>
                <a:ea typeface="宋体" panose="02010600030101010101" pitchFamily="2" charset="-122"/>
              </a:rPr>
              <a:t>4</a:t>
            </a:r>
            <a:r>
              <a:rPr lang="zh-CN" altLang="en-US" sz="2000" b="1" dirty="0">
                <a:latin typeface="Times New Roman" panose="02020603050405020304" pitchFamily="18" charset="0"/>
                <a:ea typeface="宋体" panose="02010600030101010101" pitchFamily="2" charset="-122"/>
              </a:rPr>
              <a:t>个不同地址，译码器输出为高电平有效。</a:t>
            </a:r>
            <a:r>
              <a:rPr lang="en-US" altLang="zh-CN" sz="2000" b="1" i="1">
                <a:latin typeface="Times New Roman" panose="02020603050405020304" pitchFamily="18" charset="0"/>
                <a:ea typeface="宋体" panose="02010600030101010101" pitchFamily="2" charset="-122"/>
              </a:rPr>
              <a:t>W</a:t>
            </a:r>
            <a:r>
              <a:rPr lang="en-US" altLang="zh-CN" sz="2000" b="1" baseline="-30000">
                <a:latin typeface="Times New Roman" panose="02020603050405020304" pitchFamily="18" charset="0"/>
                <a:ea typeface="宋体" panose="02010600030101010101" pitchFamily="2" charset="-122"/>
              </a:rPr>
              <a:t>0</a:t>
            </a:r>
            <a:r>
              <a:rPr lang="en-US" altLang="zh-CN" sz="2000" b="1">
                <a:latin typeface="Times New Roman" panose="02020603050405020304" pitchFamily="18" charset="0"/>
                <a:ea typeface="宋体" panose="02010600030101010101" pitchFamily="2" charset="-122"/>
              </a:rPr>
              <a:t>~</a:t>
            </a:r>
            <a:r>
              <a:rPr lang="en-US" altLang="zh-CN" sz="2000" b="1" i="1">
                <a:latin typeface="Times New Roman" panose="02020603050405020304" pitchFamily="18" charset="0"/>
                <a:ea typeface="宋体" panose="02010600030101010101" pitchFamily="2" charset="-122"/>
              </a:rPr>
              <a:t>W</a:t>
            </a:r>
            <a:r>
              <a:rPr lang="en-US" altLang="zh-CN" sz="2000" b="1" baseline="-3000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称为</a:t>
            </a:r>
            <a:r>
              <a:rPr lang="zh-CN" altLang="en-US" sz="2000" b="1" dirty="0">
                <a:solidFill>
                  <a:schemeClr val="hlink"/>
                </a:solidFill>
                <a:latin typeface="Times New Roman" panose="02020603050405020304" pitchFamily="18" charset="0"/>
                <a:ea typeface="宋体" panose="02010600030101010101" pitchFamily="2" charset="-122"/>
              </a:rPr>
              <a:t>字线</a:t>
            </a:r>
            <a:r>
              <a:rPr lang="zh-CN" altLang="en-US" sz="2000" b="1" dirty="0">
                <a:latin typeface="Times New Roman" panose="02020603050405020304" pitchFamily="18" charset="0"/>
                <a:ea typeface="宋体" panose="02010600030101010101" pitchFamily="2" charset="-122"/>
              </a:rPr>
              <a:t>。</a:t>
            </a:r>
            <a:r>
              <a:rPr lang="zh-CN" altLang="en-US" sz="2000" b="1" dirty="0">
                <a:latin typeface="Tahoma" panose="020B0604030504040204" pitchFamily="34" charset="0"/>
                <a:ea typeface="宋体" panose="02010600030101010101" pitchFamily="2" charset="-122"/>
              </a:rPr>
              <a:t> </a:t>
            </a:r>
            <a:endParaRPr lang="zh-CN" altLang="en-US" sz="2000" b="1" dirty="0">
              <a:latin typeface="Tahoma" panose="020B0604030504040204" pitchFamily="34" charset="0"/>
              <a:ea typeface="宋体" panose="02010600030101010101" pitchFamily="2" charset="-122"/>
            </a:endParaRPr>
          </a:p>
        </p:txBody>
      </p:sp>
      <p:sp>
        <p:nvSpPr>
          <p:cNvPr id="8202" name="圆角矩形标注 8201"/>
          <p:cNvSpPr/>
          <p:nvPr/>
        </p:nvSpPr>
        <p:spPr>
          <a:xfrm>
            <a:off x="320040" y="3325495"/>
            <a:ext cx="2971800" cy="1226820"/>
          </a:xfrm>
          <a:prstGeom prst="wedgeRoundRectCallout">
            <a:avLst>
              <a:gd name="adj1" fmla="val 65641"/>
              <a:gd name="adj2" fmla="val 29606"/>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pPr algn="just">
              <a:lnSpc>
                <a:spcPct val="100000"/>
              </a:lnSpc>
            </a:pPr>
            <a:r>
              <a:rPr sz="2000" b="1">
                <a:latin typeface="Times New Roman" panose="02020603050405020304" pitchFamily="18" charset="0"/>
                <a:ea typeface="宋体" panose="02010600030101010101" pitchFamily="2" charset="-122"/>
              </a:rPr>
              <a:t>存储矩阵由二极管或门组成，输出为</a:t>
            </a:r>
            <a:r>
              <a:rPr lang="zh-CN" altLang="en-US" sz="2000" b="1" dirty="0">
                <a:latin typeface="Times New Roman" panose="02020603050405020304" pitchFamily="18" charset="0"/>
                <a:ea typeface="宋体" panose="02010600030101010101" pitchFamily="2" charset="-122"/>
                <a:sym typeface="+mn-ea"/>
              </a:rPr>
              <a:t> </a:t>
            </a:r>
            <a:r>
              <a:rPr lang="en-US" altLang="zh-CN" sz="2000" b="1" i="1">
                <a:latin typeface="Times New Roman" panose="02020603050405020304" pitchFamily="18" charset="0"/>
                <a:ea typeface="宋体" panose="02010600030101010101" pitchFamily="2" charset="-122"/>
                <a:sym typeface="+mn-ea"/>
              </a:rPr>
              <a:t>D</a:t>
            </a:r>
            <a:r>
              <a:rPr lang="en-US" altLang="zh-CN" sz="2000" b="1" baseline="-25000">
                <a:latin typeface="Times New Roman" panose="02020603050405020304" pitchFamily="18" charset="0"/>
                <a:ea typeface="宋体" panose="02010600030101010101" pitchFamily="2" charset="-122"/>
                <a:sym typeface="+mn-ea"/>
              </a:rPr>
              <a:t>0</a:t>
            </a:r>
            <a:r>
              <a:rPr lang="en-US" altLang="zh-CN" sz="2000" b="1" baseline="-25000">
                <a:latin typeface="Times New Roman" panose="02020603050405020304" pitchFamily="18" charset="0"/>
                <a:ea typeface="宋体" panose="02010600030101010101" pitchFamily="2" charset="-122"/>
                <a:sym typeface="+mn-ea"/>
              </a:rPr>
              <a:t> </a:t>
            </a:r>
            <a:r>
              <a:rPr lang="en-US" altLang="zh-CN" sz="2000" b="1" baseline="30000">
                <a:latin typeface="Times New Roman" panose="02020603050405020304" pitchFamily="18" charset="0"/>
                <a:ea typeface="宋体" panose="02010600030101010101" pitchFamily="2" charset="-122"/>
                <a:sym typeface="+mn-ea"/>
              </a:rPr>
              <a:t>＇</a:t>
            </a:r>
            <a:r>
              <a:rPr lang="en-US" altLang="zh-CN" sz="2000" b="1" i="1">
                <a:latin typeface="Times New Roman" panose="02020603050405020304" pitchFamily="18" charset="0"/>
                <a:ea typeface="宋体" panose="02010600030101010101" pitchFamily="2" charset="-122"/>
                <a:sym typeface="+mn-ea"/>
              </a:rPr>
              <a:t>~</a:t>
            </a:r>
            <a:r>
              <a:rPr lang="en-US" altLang="zh-CN" sz="2000" b="1">
                <a:latin typeface="Times New Roman" panose="02020603050405020304" pitchFamily="18" charset="0"/>
                <a:ea typeface="宋体" panose="02010600030101010101" pitchFamily="2" charset="-122"/>
                <a:sym typeface="+mn-ea"/>
              </a:rPr>
              <a:t>D</a:t>
            </a:r>
            <a:r>
              <a:rPr lang="en-US" altLang="zh-CN" sz="2000" b="1" baseline="-25000">
                <a:latin typeface="Times New Roman" panose="02020603050405020304" pitchFamily="18" charset="0"/>
                <a:ea typeface="宋体" panose="02010600030101010101" pitchFamily="2" charset="-122"/>
                <a:sym typeface="+mn-ea"/>
              </a:rPr>
              <a:t>3 </a:t>
            </a:r>
            <a:r>
              <a:rPr lang="en-US" altLang="zh-CN" sz="2000" b="1" baseline="30000">
                <a:latin typeface="Times New Roman" panose="02020603050405020304" pitchFamily="18" charset="0"/>
                <a:ea typeface="宋体" panose="02010600030101010101" pitchFamily="2" charset="-122"/>
                <a:sym typeface="+mn-ea"/>
              </a:rPr>
              <a:t>＇</a:t>
            </a:r>
            <a:r>
              <a:rPr sz="2000" b="1">
                <a:latin typeface="Times New Roman" panose="02020603050405020304" pitchFamily="18" charset="0"/>
                <a:ea typeface="宋体" panose="02010600030101010101" pitchFamily="2" charset="-122"/>
              </a:rPr>
              <a:t>，称为位线。</a:t>
            </a:r>
            <a:endParaRPr sz="2000" b="1">
              <a:latin typeface="Times New Roman" panose="02020603050405020304" pitchFamily="18" charset="0"/>
              <a:ea typeface="宋体" panose="02010600030101010101" pitchFamily="2" charset="-122"/>
            </a:endParaRPr>
          </a:p>
        </p:txBody>
      </p:sp>
      <p:sp>
        <p:nvSpPr>
          <p:cNvPr id="46" name="圆角矩形标注 45"/>
          <p:cNvSpPr/>
          <p:nvPr/>
        </p:nvSpPr>
        <p:spPr>
          <a:xfrm>
            <a:off x="74295" y="4887595"/>
            <a:ext cx="2961640" cy="1820545"/>
          </a:xfrm>
          <a:prstGeom prst="wedgeRoundRectCallout">
            <a:avLst>
              <a:gd name="adj1" fmla="val 87885"/>
              <a:gd name="adj2" fmla="val 20735"/>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pPr algn="just">
              <a:lnSpc>
                <a:spcPct val="100000"/>
              </a:lnSpc>
            </a:pPr>
            <a:r>
              <a:rPr lang="zh-CN" altLang="en-US" sz="2000" b="1">
                <a:latin typeface="Times New Roman" panose="02020603050405020304" pitchFamily="18" charset="0"/>
                <a:ea typeface="宋体" panose="02010600030101010101" pitchFamily="2" charset="-122"/>
              </a:rPr>
              <a:t>当</a:t>
            </a:r>
            <a:r>
              <a:rPr lang="en-US" altLang="zh-CN" sz="2000" b="1" i="1">
                <a:latin typeface="Times New Roman" panose="02020603050405020304" pitchFamily="18" charset="0"/>
                <a:ea typeface="宋体" panose="02010600030101010101" pitchFamily="2" charset="-122"/>
              </a:rPr>
              <a:t>W</a:t>
            </a:r>
            <a:r>
              <a:rPr lang="en-US" altLang="zh-CN" sz="2000" b="1" baseline="-30000">
                <a:latin typeface="Times New Roman" panose="02020603050405020304" pitchFamily="18" charset="0"/>
                <a:ea typeface="宋体" panose="02010600030101010101" pitchFamily="2" charset="-122"/>
              </a:rPr>
              <a:t>0</a:t>
            </a:r>
            <a:r>
              <a:rPr lang="en-US" altLang="zh-CN" sz="2000" b="1">
                <a:latin typeface="Times New Roman" panose="02020603050405020304" pitchFamily="18" charset="0"/>
                <a:ea typeface="宋体" panose="02010600030101010101" pitchFamily="2" charset="-122"/>
              </a:rPr>
              <a:t>~</a:t>
            </a:r>
            <a:r>
              <a:rPr lang="en-US" altLang="zh-CN" sz="2000" b="1" i="1">
                <a:latin typeface="Times New Roman" panose="02020603050405020304" pitchFamily="18" charset="0"/>
                <a:ea typeface="宋体" panose="02010600030101010101" pitchFamily="2" charset="-122"/>
              </a:rPr>
              <a:t>W</a:t>
            </a:r>
            <a:r>
              <a:rPr lang="en-US" altLang="zh-CN" sz="2000" b="1" baseline="-3000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rPr>
              <a:t>中任一输出为有高电平时， </a:t>
            </a:r>
            <a:r>
              <a:rPr lang="en-US" altLang="zh-CN" sz="2000" b="1" i="1">
                <a:latin typeface="Times New Roman" panose="02020603050405020304" pitchFamily="18" charset="0"/>
                <a:ea typeface="宋体" panose="02010600030101010101" pitchFamily="2" charset="-122"/>
              </a:rPr>
              <a:t>D</a:t>
            </a:r>
            <a:r>
              <a:rPr lang="en-US" altLang="zh-CN" sz="2000" b="1" baseline="-25000">
                <a:latin typeface="Times New Roman" panose="02020603050405020304" pitchFamily="18" charset="0"/>
                <a:ea typeface="宋体" panose="02010600030101010101" pitchFamily="2" charset="-122"/>
              </a:rPr>
              <a:t>0</a:t>
            </a:r>
            <a:r>
              <a:rPr lang="en-US" altLang="zh-CN" sz="2000" b="1" baseline="-25000">
                <a:latin typeface="Times New Roman" panose="02020603050405020304" pitchFamily="18" charset="0"/>
                <a:ea typeface="宋体" panose="02010600030101010101" pitchFamily="2" charset="-122"/>
                <a:sym typeface="+mn-ea"/>
              </a:rPr>
              <a:t> </a:t>
            </a:r>
            <a:r>
              <a:rPr lang="en-US" altLang="zh-CN" sz="2000" b="1" baseline="30000">
                <a:latin typeface="Times New Roman" panose="02020603050405020304" pitchFamily="18" charset="0"/>
                <a:ea typeface="宋体" panose="02010600030101010101" pitchFamily="2" charset="-122"/>
                <a:sym typeface="+mn-ea"/>
              </a:rPr>
              <a:t>＇</a:t>
            </a:r>
            <a:r>
              <a:rPr lang="en-US" altLang="zh-CN" sz="2000" b="1" i="1">
                <a:latin typeface="Times New Roman" panose="02020603050405020304" pitchFamily="18" charset="0"/>
                <a:ea typeface="宋体" panose="02010600030101010101" pitchFamily="2" charset="-122"/>
              </a:rPr>
              <a:t>~</a:t>
            </a:r>
            <a:r>
              <a:rPr lang="en-US" altLang="zh-CN" sz="2000" b="1">
                <a:latin typeface="Times New Roman" panose="02020603050405020304" pitchFamily="18" charset="0"/>
                <a:ea typeface="宋体" panose="02010600030101010101" pitchFamily="2" charset="-122"/>
              </a:rPr>
              <a:t>D</a:t>
            </a:r>
            <a:r>
              <a:rPr lang="en-US" altLang="zh-CN" sz="2000" b="1" baseline="-25000">
                <a:latin typeface="Times New Roman" panose="02020603050405020304" pitchFamily="18" charset="0"/>
                <a:ea typeface="宋体" panose="02010600030101010101" pitchFamily="2" charset="-122"/>
              </a:rPr>
              <a:t>3 </a:t>
            </a:r>
            <a:r>
              <a:rPr lang="en-US" altLang="zh-CN" sz="2000" b="1" baseline="30000">
                <a:latin typeface="Times New Roman" panose="02020603050405020304" pitchFamily="18" charset="0"/>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4根线上输出一组4位二进制代码，每组代码叫一个</a:t>
            </a:r>
            <a:r>
              <a:rPr lang="zh-CN" altLang="en-US" sz="2000" b="1" dirty="0">
                <a:solidFill>
                  <a:schemeClr val="hlink"/>
                </a:solidFill>
                <a:latin typeface="Times New Roman" panose="02020603050405020304" pitchFamily="18" charset="0"/>
                <a:ea typeface="宋体" panose="02010600030101010101" pitchFamily="2" charset="-122"/>
              </a:rPr>
              <a:t>字</a:t>
            </a:r>
            <a:r>
              <a:rPr lang="zh-CN" altLang="en-US" sz="2000" b="1" dirty="0">
                <a:latin typeface="Times New Roman" panose="02020603050405020304" pitchFamily="18" charset="0"/>
                <a:ea typeface="宋体" panose="02010600030101010101" pitchFamily="2" charset="-122"/>
              </a:rPr>
              <a:t>。 </a:t>
            </a:r>
            <a:endParaRPr lang="zh-CN" altLang="en-US" sz="2000" b="1" dirty="0">
              <a:latin typeface="Times New Roman" panose="02020603050405020304" pitchFamily="18" charset="0"/>
              <a:ea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Effect transition="in" filter="barn(inHorizontal)">
                                      <p:cBhvr>
                                        <p:cTn id="7" dur="500"/>
                                        <p:tgtEl>
                                          <p:spTgt spid="820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201"/>
                                        </p:tgtEl>
                                        <p:attrNameLst>
                                          <p:attrName>style.visibility</p:attrName>
                                        </p:attrNameLst>
                                      </p:cBhvr>
                                      <p:to>
                                        <p:strVal val="visible"/>
                                      </p:to>
                                    </p:set>
                                    <p:animEffect transition="in" filter="dissolve">
                                      <p:cBhvr>
                                        <p:cTn id="12" dur="500"/>
                                        <p:tgtEl>
                                          <p:spTgt spid="820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8202"/>
                                        </p:tgtEl>
                                        <p:attrNameLst>
                                          <p:attrName>style.visibility</p:attrName>
                                        </p:attrNameLst>
                                      </p:cBhvr>
                                      <p:to>
                                        <p:strVal val="visible"/>
                                      </p:to>
                                    </p:set>
                                    <p:animEffect transition="in" filter="barn(outHorizontal)">
                                      <p:cBhvr>
                                        <p:cTn id="17" dur="500"/>
                                        <p:tgtEl>
                                          <p:spTgt spid="820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arn(outHorizontal)">
                                      <p:cBhvr>
                                        <p:cTn id="2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bldLvl="0" animBg="1"/>
      <p:bldP spid="8201" grpId="0" bldLvl="0" animBg="1"/>
      <p:bldP spid="8202" grpId="0" bldLvl="0" animBg="1"/>
      <p:bldP spid="4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4" name="矩形 10243"/>
          <p:cNvSpPr/>
          <p:nvPr/>
        </p:nvSpPr>
        <p:spPr>
          <a:xfrm>
            <a:off x="566420" y="929640"/>
            <a:ext cx="8289925" cy="2582545"/>
          </a:xfrm>
          <a:prstGeom prst="rect">
            <a:avLst/>
          </a:prstGeom>
          <a:noFill/>
          <a:ln w="9525">
            <a:noFill/>
          </a:ln>
        </p:spPr>
        <p:txBody>
          <a:bodyPr wrap="square" anchor="t">
            <a:spAutoFit/>
          </a:bodyPr>
          <a:p>
            <a:pPr algn="just">
              <a:lnSpc>
                <a:spcPct val="135000"/>
              </a:lnSpc>
            </a:pPr>
            <a:r>
              <a:rPr lang="zh-CN" altLang="en-US" b="1" dirty="0">
                <a:latin typeface="Times New Roman" panose="02020603050405020304" pitchFamily="18" charset="0"/>
                <a:ea typeface="宋体" panose="02010600030101010101" pitchFamily="2" charset="-122"/>
              </a:rPr>
              <a:t>存储矩阵中字线和位线的</a:t>
            </a:r>
            <a:r>
              <a:rPr lang="zh-CN" altLang="en-US" b="1" dirty="0">
                <a:solidFill>
                  <a:srgbClr val="FF0000"/>
                </a:solidFill>
                <a:latin typeface="Times New Roman" panose="02020603050405020304" pitchFamily="18" charset="0"/>
                <a:ea typeface="宋体" panose="02010600030101010101" pitchFamily="2" charset="-122"/>
              </a:rPr>
              <a:t>每个交叉点就是一个存储单元</a:t>
            </a:r>
            <a:r>
              <a:rPr lang="zh-CN" altLang="en-US" b="1" dirty="0">
                <a:latin typeface="Times New Roman" panose="02020603050405020304" pitchFamily="18" charset="0"/>
                <a:ea typeface="宋体" panose="02010600030101010101" pitchFamily="2" charset="-122"/>
              </a:rPr>
              <a:t>，交叉处</a:t>
            </a:r>
            <a:r>
              <a:rPr lang="zh-CN" altLang="en-US" b="1" dirty="0">
                <a:solidFill>
                  <a:srgbClr val="FF0000"/>
                </a:solidFill>
                <a:latin typeface="Times New Roman" panose="02020603050405020304" pitchFamily="18" charset="0"/>
                <a:ea typeface="宋体" panose="02010600030101010101" pitchFamily="2" charset="-122"/>
              </a:rPr>
              <a:t>有二极管相当于存储1，没有二极管相当于存储0</a:t>
            </a:r>
            <a:r>
              <a:rPr lang="zh-CN" altLang="en-US" b="1" dirty="0">
                <a:latin typeface="Times New Roman" panose="02020603050405020304" pitchFamily="18" charset="0"/>
                <a:ea typeface="宋体" panose="02010600030101010101" pitchFamily="2" charset="-122"/>
              </a:rPr>
              <a:t>，</a:t>
            </a:r>
            <a:r>
              <a:rPr lang="zh-CN" altLang="en-US" b="1" dirty="0">
                <a:solidFill>
                  <a:srgbClr val="0070C0"/>
                </a:solidFill>
                <a:latin typeface="Times New Roman" panose="02020603050405020304" pitchFamily="18" charset="0"/>
                <a:ea typeface="宋体" panose="02010600030101010101" pitchFamily="2" charset="-122"/>
              </a:rPr>
              <a:t>字线为高电平，与之相连的二极管导通，对应位线输出高电平1，没有二极管的位线输出低电平0</a:t>
            </a:r>
            <a:r>
              <a:rPr lang="zh-CN" altLang="en-US" b="1" dirty="0">
                <a:latin typeface="Times New Roman" panose="02020603050405020304" pitchFamily="18" charset="0"/>
                <a:ea typeface="宋体" panose="02010600030101010101" pitchFamily="2" charset="-122"/>
              </a:rPr>
              <a:t>。读取数据时根据地址码将指定存储单元中的数据读出来。</a:t>
            </a:r>
            <a:endParaRPr lang="zh-CN" altLang="en-US" b="1" dirty="0">
              <a:latin typeface="Times New Roman" panose="02020603050405020304" pitchFamily="18" charset="0"/>
              <a:ea typeface="宋体" panose="02010600030101010101" pitchFamily="2" charset="-122"/>
            </a:endParaRPr>
          </a:p>
        </p:txBody>
      </p:sp>
      <p:sp>
        <p:nvSpPr>
          <p:cNvPr id="10245" name="矩形 10244"/>
          <p:cNvSpPr/>
          <p:nvPr/>
        </p:nvSpPr>
        <p:spPr>
          <a:xfrm>
            <a:off x="667385" y="4381500"/>
            <a:ext cx="1524000" cy="570865"/>
          </a:xfrm>
          <a:prstGeom prst="rect">
            <a:avLst/>
          </a:prstGeom>
          <a:noFill/>
          <a:ln w="9525">
            <a:noFill/>
          </a:ln>
        </p:spPr>
        <p:txBody>
          <a:bodyPr anchor="t">
            <a:spAutoFit/>
          </a:bodyPr>
          <a:p>
            <a:pPr algn="just">
              <a:lnSpc>
                <a:spcPct val="130000"/>
              </a:lnSpc>
            </a:pPr>
            <a:r>
              <a:rPr lang="zh-CN" altLang="en-US" b="1" dirty="0">
                <a:latin typeface="Times New Roman" panose="02020603050405020304" pitchFamily="18" charset="0"/>
                <a:ea typeface="宋体" panose="02010600030101010101" pitchFamily="2" charset="-122"/>
              </a:rPr>
              <a:t>若 </a:t>
            </a:r>
            <a:endParaRPr lang="zh-CN" altLang="en-US" b="1" dirty="0">
              <a:latin typeface="Times New Roman" panose="02020603050405020304" pitchFamily="18" charset="0"/>
              <a:ea typeface="宋体" panose="02010600030101010101" pitchFamily="2" charset="-122"/>
            </a:endParaRPr>
          </a:p>
        </p:txBody>
      </p:sp>
      <p:sp>
        <p:nvSpPr>
          <p:cNvPr id="10246" name="矩形 10245"/>
          <p:cNvSpPr/>
          <p:nvPr/>
        </p:nvSpPr>
        <p:spPr>
          <a:xfrm>
            <a:off x="667385" y="4869180"/>
            <a:ext cx="5224463" cy="570865"/>
          </a:xfrm>
          <a:prstGeom prst="rect">
            <a:avLst/>
          </a:prstGeom>
          <a:noFill/>
          <a:ln w="9525">
            <a:noFill/>
          </a:ln>
        </p:spPr>
        <p:txBody>
          <a:bodyPr anchor="t">
            <a:spAutoFit/>
          </a:bodyPr>
          <a:p>
            <a:pPr algn="just">
              <a:lnSpc>
                <a:spcPct val="130000"/>
              </a:lnSpc>
            </a:pPr>
            <a:r>
              <a:rPr lang="zh-CN" altLang="en-US" b="1" dirty="0">
                <a:latin typeface="Times New Roman" panose="02020603050405020304" pitchFamily="18" charset="0"/>
                <a:ea typeface="宋体" panose="02010600030101010101" pitchFamily="2" charset="-122"/>
              </a:rPr>
              <a:t>输出</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3</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2</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1</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0</a:t>
            </a:r>
            <a:r>
              <a:rPr lang="en-US" altLang="zh-CN" b="1">
                <a:latin typeface="Times New Roman" panose="02020603050405020304" pitchFamily="18" charset="0"/>
                <a:ea typeface="宋体" panose="02010600030101010101" pitchFamily="2" charset="-122"/>
              </a:rPr>
              <a:t>=0111</a:t>
            </a:r>
            <a:endParaRPr lang="zh-CN" altLang="en-US" b="1" dirty="0">
              <a:latin typeface="Times New Roman" panose="02020603050405020304" pitchFamily="18" charset="0"/>
              <a:ea typeface="宋体" panose="02010600030101010101" pitchFamily="2" charset="-122"/>
            </a:endParaRPr>
          </a:p>
        </p:txBody>
      </p:sp>
      <p:graphicFrame>
        <p:nvGraphicFramePr>
          <p:cNvPr id="10247" name="对象 10246"/>
          <p:cNvGraphicFramePr/>
          <p:nvPr/>
        </p:nvGraphicFramePr>
        <p:xfrm>
          <a:off x="6371591" y="3910330"/>
          <a:ext cx="2484755" cy="471170"/>
        </p:xfrm>
        <a:graphic>
          <a:graphicData uri="http://schemas.openxmlformats.org/presentationml/2006/ole">
            <mc:AlternateContent xmlns:mc="http://schemas.openxmlformats.org/markup-compatibility/2006">
              <mc:Choice xmlns:v="urn:schemas-microsoft-com:vml" Requires="v">
                <p:oleObj spid="_x0000_s3076" name="" r:id="rId1" imgW="1002665" imgH="190500" progId="Equation.3">
                  <p:embed/>
                </p:oleObj>
              </mc:Choice>
              <mc:Fallback>
                <p:oleObj name="" r:id="rId1" imgW="1002665" imgH="190500" progId="Equation.3">
                  <p:embed/>
                  <p:pic>
                    <p:nvPicPr>
                      <p:cNvPr id="0" name="图片 3075"/>
                      <p:cNvPicPr/>
                      <p:nvPr/>
                    </p:nvPicPr>
                    <p:blipFill>
                      <a:blip r:embed="rId2"/>
                      <a:stretch>
                        <a:fillRect/>
                      </a:stretch>
                    </p:blipFill>
                    <p:spPr>
                      <a:xfrm>
                        <a:off x="6371591" y="3910330"/>
                        <a:ext cx="2484755" cy="471170"/>
                      </a:xfrm>
                      <a:prstGeom prst="rect">
                        <a:avLst/>
                      </a:prstGeom>
                      <a:noFill/>
                      <a:ln w="38100">
                        <a:noFill/>
                        <a:miter/>
                      </a:ln>
                    </p:spPr>
                  </p:pic>
                </p:oleObj>
              </mc:Fallback>
            </mc:AlternateContent>
          </a:graphicData>
        </a:graphic>
      </p:graphicFrame>
      <p:graphicFrame>
        <p:nvGraphicFramePr>
          <p:cNvPr id="10249" name="对象 10248"/>
          <p:cNvGraphicFramePr/>
          <p:nvPr/>
        </p:nvGraphicFramePr>
        <p:xfrm>
          <a:off x="1277620" y="4381500"/>
          <a:ext cx="1106805" cy="487680"/>
        </p:xfrm>
        <a:graphic>
          <a:graphicData uri="http://schemas.openxmlformats.org/presentationml/2006/ole">
            <mc:AlternateContent xmlns:mc="http://schemas.openxmlformats.org/markup-compatibility/2006">
              <mc:Choice xmlns:v="urn:schemas-microsoft-com:vml" Requires="v">
                <p:oleObj spid="_x0000_s3077" name="" r:id="rId3" imgW="494665" imgH="215900" progId="Equation.3">
                  <p:embed/>
                </p:oleObj>
              </mc:Choice>
              <mc:Fallback>
                <p:oleObj name="" r:id="rId3" imgW="494665" imgH="215900" progId="Equation.3">
                  <p:embed/>
                  <p:pic>
                    <p:nvPicPr>
                      <p:cNvPr id="0" name="图片 3076"/>
                      <p:cNvPicPr/>
                      <p:nvPr/>
                    </p:nvPicPr>
                    <p:blipFill>
                      <a:blip r:embed="rId4"/>
                      <a:stretch>
                        <a:fillRect/>
                      </a:stretch>
                    </p:blipFill>
                    <p:spPr>
                      <a:xfrm>
                        <a:off x="1277620" y="4381500"/>
                        <a:ext cx="1106805" cy="487680"/>
                      </a:xfrm>
                      <a:prstGeom prst="rect">
                        <a:avLst/>
                      </a:prstGeom>
                      <a:noFill/>
                      <a:ln w="38100">
                        <a:noFill/>
                        <a:miter/>
                      </a:ln>
                    </p:spPr>
                  </p:pic>
                </p:oleObj>
              </mc:Fallback>
            </mc:AlternateContent>
          </a:graphicData>
        </a:graphic>
      </p:graphicFrame>
      <p:sp>
        <p:nvSpPr>
          <p:cNvPr id="10251" name="矩形 10250"/>
          <p:cNvSpPr/>
          <p:nvPr/>
        </p:nvSpPr>
        <p:spPr>
          <a:xfrm>
            <a:off x="622618" y="471805"/>
            <a:ext cx="3743325" cy="570865"/>
          </a:xfrm>
          <a:prstGeom prst="rect">
            <a:avLst/>
          </a:prstGeom>
          <a:noFill/>
          <a:ln w="9525">
            <a:noFill/>
          </a:ln>
        </p:spPr>
        <p:txBody>
          <a:bodyPr>
            <a:spAutoFit/>
          </a:bodyPr>
          <a:p>
            <a:pPr fontAlgn="base">
              <a:lnSpc>
                <a:spcPct val="130000"/>
              </a:lnSpc>
            </a:pP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2）读数</a:t>
            </a:r>
            <a:endPar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10252" name="矩形 10251"/>
          <p:cNvSpPr/>
          <p:nvPr/>
        </p:nvSpPr>
        <p:spPr>
          <a:xfrm>
            <a:off x="660718" y="3330893"/>
            <a:ext cx="8101012" cy="1050290"/>
          </a:xfrm>
          <a:prstGeom prst="rect">
            <a:avLst/>
          </a:prstGeom>
          <a:noFill/>
          <a:ln w="9525">
            <a:noFill/>
          </a:ln>
        </p:spPr>
        <p:txBody>
          <a:bodyPr anchor="t">
            <a:spAutoFit/>
          </a:bodyPr>
          <a:p>
            <a:pPr algn="just">
              <a:lnSpc>
                <a:spcPct val="130000"/>
              </a:lnSpc>
            </a:pPr>
            <a:r>
              <a:rPr lang="zh-CN" altLang="en-US" b="1" dirty="0">
                <a:latin typeface="Times New Roman" panose="02020603050405020304" pitchFamily="18" charset="0"/>
                <a:ea typeface="宋体" panose="02010600030101010101" pitchFamily="2" charset="-122"/>
              </a:rPr>
              <a:t>当</a:t>
            </a:r>
            <a:r>
              <a:rPr lang="en-US" altLang="zh-CN" b="1" i="1">
                <a:latin typeface="Times New Roman" panose="02020603050405020304" pitchFamily="18" charset="0"/>
                <a:ea typeface="宋体" panose="02010600030101010101" pitchFamily="2" charset="-122"/>
              </a:rPr>
              <a:t>A</a:t>
            </a:r>
            <a:r>
              <a:rPr lang="en-US" altLang="zh-CN" b="1" baseline="-30000">
                <a:latin typeface="Times New Roman" panose="02020603050405020304" pitchFamily="18" charset="0"/>
                <a:ea typeface="宋体" panose="02010600030101010101" pitchFamily="2" charset="-122"/>
              </a:rPr>
              <a:t>1</a:t>
            </a:r>
            <a:r>
              <a:rPr lang="en-US" altLang="zh-CN" b="1" i="1">
                <a:latin typeface="Times New Roman" panose="02020603050405020304" pitchFamily="18" charset="0"/>
                <a:ea typeface="宋体" panose="02010600030101010101" pitchFamily="2" charset="-122"/>
              </a:rPr>
              <a:t>A</a:t>
            </a:r>
            <a:r>
              <a:rPr lang="en-US" altLang="zh-CN" b="1" baseline="-30000">
                <a:latin typeface="Times New Roman" panose="02020603050405020304" pitchFamily="18" charset="0"/>
                <a:ea typeface="宋体" panose="02010600030101010101" pitchFamily="2" charset="-122"/>
              </a:rPr>
              <a:t>0</a:t>
            </a:r>
            <a:r>
              <a:rPr lang="en-US" altLang="zh-CN" b="1">
                <a:latin typeface="Times New Roman" panose="02020603050405020304" pitchFamily="18" charset="0"/>
                <a:ea typeface="宋体" panose="02010600030101010101" pitchFamily="2" charset="-122"/>
              </a:rPr>
              <a:t>=10</a:t>
            </a:r>
            <a:r>
              <a:rPr lang="zh-CN" altLang="en-US" b="1" dirty="0">
                <a:latin typeface="Times New Roman" panose="02020603050405020304" pitchFamily="18" charset="0"/>
                <a:ea typeface="宋体" panose="02010600030101010101" pitchFamily="2" charset="-122"/>
              </a:rPr>
              <a:t>时，字线</a:t>
            </a:r>
            <a:r>
              <a:rPr lang="en-US" altLang="zh-CN" b="1" i="1">
                <a:latin typeface="Times New Roman" panose="02020603050405020304" pitchFamily="18" charset="0"/>
                <a:ea typeface="宋体" panose="02010600030101010101" pitchFamily="2" charset="-122"/>
              </a:rPr>
              <a:t>W</a:t>
            </a:r>
            <a:r>
              <a:rPr lang="en-US" altLang="zh-CN" b="1" baseline="-3000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为高电平，其余字线均为低电平。那么与字线</a:t>
            </a:r>
            <a:r>
              <a:rPr lang="en-US" altLang="zh-CN" b="1" i="1">
                <a:latin typeface="Times New Roman" panose="02020603050405020304" pitchFamily="18" charset="0"/>
                <a:ea typeface="宋体" panose="02010600030101010101" pitchFamily="2" charset="-122"/>
              </a:rPr>
              <a:t>W</a:t>
            </a:r>
            <a:r>
              <a:rPr lang="en-US" altLang="zh-CN" b="1" baseline="-30000">
                <a:latin typeface="Times New Roman" panose="02020603050405020304" pitchFamily="18" charset="0"/>
                <a:ea typeface="宋体" panose="02010600030101010101" pitchFamily="2" charset="-122"/>
              </a:rPr>
              <a:t>2</a:t>
            </a:r>
            <a:r>
              <a:rPr lang="zh-CN" altLang="en-US" b="1" dirty="0">
                <a:latin typeface="Times New Roman" panose="02020603050405020304" pitchFamily="18" charset="0"/>
                <a:ea typeface="宋体" panose="02010600030101010101" pitchFamily="2" charset="-122"/>
              </a:rPr>
              <a:t>相连的</a:t>
            </a:r>
            <a:r>
              <a:rPr lang="en-US" altLang="zh-CN" b="1">
                <a:latin typeface="Times New Roman" panose="02020603050405020304" pitchFamily="18" charset="0"/>
                <a:ea typeface="宋体" panose="02010600030101010101" pitchFamily="2" charset="-122"/>
              </a:rPr>
              <a:t>3</a:t>
            </a:r>
            <a:r>
              <a:rPr lang="zh-CN" altLang="en-US" b="1" dirty="0">
                <a:latin typeface="Times New Roman" panose="02020603050405020304" pitchFamily="18" charset="0"/>
                <a:ea typeface="宋体" panose="02010600030101010101" pitchFamily="2" charset="-122"/>
              </a:rPr>
              <a:t>个二极管导通，输出 </a:t>
            </a:r>
            <a:endParaRPr lang="zh-CN" altLang="en-US" b="1" dirty="0">
              <a:latin typeface="Times New Roman" panose="02020603050405020304" pitchFamily="18" charset="0"/>
              <a:ea typeface="宋体" panose="02010600030101010101" pitchFamily="2" charset="-122"/>
            </a:endParaRPr>
          </a:p>
        </p:txBody>
      </p:sp>
      <p:sp>
        <p:nvSpPr>
          <p:cNvPr id="10253" name="矩形 10252"/>
          <p:cNvSpPr/>
          <p:nvPr/>
        </p:nvSpPr>
        <p:spPr>
          <a:xfrm>
            <a:off x="661035" y="5439728"/>
            <a:ext cx="8388350" cy="1050290"/>
          </a:xfrm>
          <a:prstGeom prst="rect">
            <a:avLst/>
          </a:prstGeom>
          <a:noFill/>
          <a:ln w="9525">
            <a:noFill/>
          </a:ln>
        </p:spPr>
        <p:txBody>
          <a:bodyPr anchor="t">
            <a:spAutoFit/>
          </a:bodyPr>
          <a:p>
            <a:pPr algn="just">
              <a:lnSpc>
                <a:spcPct val="130000"/>
              </a:lnSpc>
            </a:pPr>
            <a:r>
              <a:rPr lang="zh-CN" altLang="en-US" b="1" dirty="0">
                <a:latin typeface="Times New Roman" panose="02020603050405020304" pitchFamily="18" charset="0"/>
                <a:ea typeface="宋体" panose="02010600030101010101" pitchFamily="2" charset="-122"/>
              </a:rPr>
              <a:t>依次类推，当地址</a:t>
            </a:r>
            <a:r>
              <a:rPr lang="en-US" altLang="zh-CN" b="1" i="1">
                <a:latin typeface="Times New Roman" panose="02020603050405020304" pitchFamily="18" charset="0"/>
                <a:ea typeface="宋体" panose="02010600030101010101" pitchFamily="2" charset="-122"/>
              </a:rPr>
              <a:t>A</a:t>
            </a:r>
            <a:r>
              <a:rPr lang="en-US" altLang="zh-CN" b="1" baseline="-30000">
                <a:latin typeface="Times New Roman" panose="02020603050405020304" pitchFamily="18" charset="0"/>
                <a:ea typeface="宋体" panose="02010600030101010101" pitchFamily="2" charset="-122"/>
              </a:rPr>
              <a:t>1</a:t>
            </a:r>
            <a:r>
              <a:rPr lang="en-US" altLang="zh-CN" b="1" i="1">
                <a:latin typeface="Times New Roman" panose="02020603050405020304" pitchFamily="18" charset="0"/>
                <a:ea typeface="宋体" panose="02010600030101010101" pitchFamily="2" charset="-122"/>
              </a:rPr>
              <a:t>A</a:t>
            </a:r>
            <a:r>
              <a:rPr lang="en-US" altLang="zh-CN" b="1" baseline="-30000">
                <a:latin typeface="Times New Roman" panose="02020603050405020304" pitchFamily="18" charset="0"/>
                <a:ea typeface="宋体" panose="02010600030101010101" pitchFamily="2" charset="-122"/>
              </a:rPr>
              <a:t>0</a:t>
            </a:r>
            <a:r>
              <a:rPr lang="en-US" altLang="zh-CN" b="1">
                <a:latin typeface="Times New Roman" panose="02020603050405020304" pitchFamily="18" charset="0"/>
                <a:ea typeface="宋体" panose="02010600030101010101" pitchFamily="2" charset="-122"/>
              </a:rPr>
              <a:t>=00，01，11</a:t>
            </a:r>
            <a:r>
              <a:rPr lang="zh-CN" altLang="en-US" b="1" dirty="0">
                <a:latin typeface="Times New Roman" panose="02020603050405020304" pitchFamily="18" charset="0"/>
                <a:ea typeface="宋体" panose="02010600030101010101" pitchFamily="2" charset="-122"/>
              </a:rPr>
              <a:t>时，</a:t>
            </a:r>
            <a:endParaRPr lang="zh-CN" altLang="en-US" b="1" dirty="0">
              <a:latin typeface="Times New Roman" panose="02020603050405020304" pitchFamily="18" charset="0"/>
              <a:ea typeface="宋体" panose="02010600030101010101" pitchFamily="2" charset="-122"/>
            </a:endParaRPr>
          </a:p>
          <a:p>
            <a:pPr algn="just">
              <a:lnSpc>
                <a:spcPct val="130000"/>
              </a:lnSpc>
            </a:pPr>
            <a:r>
              <a:rPr lang="zh-CN" altLang="en-US" b="1" dirty="0">
                <a:latin typeface="Times New Roman" panose="02020603050405020304" pitchFamily="18" charset="0"/>
                <a:ea typeface="宋体" panose="02010600030101010101" pitchFamily="2" charset="-122"/>
              </a:rPr>
              <a:t>输出</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3</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2</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1</a:t>
            </a:r>
            <a:r>
              <a:rPr lang="en-US" altLang="zh-CN" b="1" i="1">
                <a:latin typeface="Times New Roman" panose="02020603050405020304" pitchFamily="18" charset="0"/>
                <a:ea typeface="宋体" panose="02010600030101010101" pitchFamily="2" charset="-122"/>
              </a:rPr>
              <a:t>D</a:t>
            </a:r>
            <a:r>
              <a:rPr lang="en-US" altLang="zh-CN" b="1" baseline="-30000">
                <a:latin typeface="Times New Roman" panose="02020603050405020304" pitchFamily="18" charset="0"/>
                <a:ea typeface="宋体" panose="02010600030101010101" pitchFamily="2" charset="-122"/>
              </a:rPr>
              <a:t>0</a:t>
            </a:r>
            <a:r>
              <a:rPr lang="zh-CN" altLang="en-US" b="1" dirty="0">
                <a:latin typeface="Times New Roman" panose="02020603050405020304" pitchFamily="18" charset="0"/>
                <a:ea typeface="宋体" panose="02010600030101010101" pitchFamily="2" charset="-122"/>
              </a:rPr>
              <a:t>对应为</a:t>
            </a:r>
            <a:r>
              <a:rPr lang="en-US" altLang="zh-CN" b="1">
                <a:latin typeface="Times New Roman" panose="02020603050405020304" pitchFamily="18" charset="0"/>
                <a:ea typeface="宋体" panose="02010600030101010101" pitchFamily="2" charset="-122"/>
              </a:rPr>
              <a:t>0010</a:t>
            </a:r>
            <a:r>
              <a:rPr lang="zh-CN" altLang="en-US" b="1" dirty="0">
                <a:latin typeface="Times New Roman" panose="02020603050405020304" pitchFamily="18" charset="0"/>
                <a:ea typeface="宋体" panose="02010600030101010101" pitchFamily="2" charset="-122"/>
              </a:rPr>
              <a:t>，</a:t>
            </a:r>
            <a:r>
              <a:rPr lang="en-US" altLang="zh-CN" b="1">
                <a:latin typeface="Times New Roman" panose="02020603050405020304" pitchFamily="18" charset="0"/>
                <a:ea typeface="宋体" panose="02010600030101010101" pitchFamily="2" charset="-122"/>
              </a:rPr>
              <a:t>1101</a:t>
            </a:r>
            <a:r>
              <a:rPr lang="zh-CN" altLang="en-US" b="1" dirty="0">
                <a:latin typeface="Times New Roman" panose="02020603050405020304" pitchFamily="18" charset="0"/>
                <a:ea typeface="宋体" panose="02010600030101010101" pitchFamily="2" charset="-122"/>
              </a:rPr>
              <a:t>，</a:t>
            </a:r>
            <a:r>
              <a:rPr lang="en-US" altLang="zh-CN" b="1">
                <a:latin typeface="Times New Roman" panose="02020603050405020304" pitchFamily="18" charset="0"/>
                <a:ea typeface="宋体" panose="02010600030101010101" pitchFamily="2" charset="-122"/>
              </a:rPr>
              <a:t>1001</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ox(out)">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252"/>
                                        </p:tgtEl>
                                        <p:attrNameLst>
                                          <p:attrName>style.visibility</p:attrName>
                                        </p:attrNameLst>
                                      </p:cBhvr>
                                      <p:to>
                                        <p:strVal val="visible"/>
                                      </p:to>
                                    </p:set>
                                    <p:animEffect transition="in" filter="box(out)">
                                      <p:cBhvr>
                                        <p:cTn id="12" dur="500"/>
                                        <p:tgtEl>
                                          <p:spTgt spid="1025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247"/>
                                        </p:tgtEl>
                                        <p:attrNameLst>
                                          <p:attrName>style.visibility</p:attrName>
                                        </p:attrNameLst>
                                      </p:cBhvr>
                                      <p:to>
                                        <p:strVal val="visible"/>
                                      </p:to>
                                    </p:set>
                                    <p:anim calcmode="lin" valueType="num">
                                      <p:cBhvr additive="base">
                                        <p:cTn id="17" dur="500" fill="hold"/>
                                        <p:tgtEl>
                                          <p:spTgt spid="10247"/>
                                        </p:tgtEl>
                                        <p:attrNameLst>
                                          <p:attrName>ppt_x</p:attrName>
                                        </p:attrNameLst>
                                      </p:cBhvr>
                                      <p:tavLst>
                                        <p:tav tm="0">
                                          <p:val>
                                            <p:strVal val="1+#ppt_w/2"/>
                                          </p:val>
                                        </p:tav>
                                        <p:tav tm="100000">
                                          <p:val>
                                            <p:strVal val="#ppt_x"/>
                                          </p:val>
                                        </p:tav>
                                      </p:tavLst>
                                    </p:anim>
                                    <p:anim calcmode="lin" valueType="num">
                                      <p:cBhvr additive="base">
                                        <p:cTn id="18"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0245"/>
                                        </p:tgtEl>
                                        <p:attrNameLst>
                                          <p:attrName>style.visibility</p:attrName>
                                        </p:attrNameLst>
                                      </p:cBhvr>
                                      <p:to>
                                        <p:strVal val="visible"/>
                                      </p:to>
                                    </p:set>
                                    <p:anim calcmode="lin" valueType="num">
                                      <p:cBhvr additive="base">
                                        <p:cTn id="23" dur="500" fill="hold"/>
                                        <p:tgtEl>
                                          <p:spTgt spid="10245"/>
                                        </p:tgtEl>
                                        <p:attrNameLst>
                                          <p:attrName>ppt_x</p:attrName>
                                        </p:attrNameLst>
                                      </p:cBhvr>
                                      <p:tavLst>
                                        <p:tav tm="0">
                                          <p:val>
                                            <p:strVal val="0-#ppt_w/2"/>
                                          </p:val>
                                        </p:tav>
                                        <p:tav tm="100000">
                                          <p:val>
                                            <p:strVal val="#ppt_x"/>
                                          </p:val>
                                        </p:tav>
                                      </p:tavLst>
                                    </p:anim>
                                    <p:anim calcmode="lin" valueType="num">
                                      <p:cBhvr additive="base">
                                        <p:cTn id="24" dur="500" fill="hold"/>
                                        <p:tgtEl>
                                          <p:spTgt spid="1024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0249"/>
                                        </p:tgtEl>
                                        <p:attrNameLst>
                                          <p:attrName>style.visibility</p:attrName>
                                        </p:attrNameLst>
                                      </p:cBhvr>
                                      <p:to>
                                        <p:strVal val="visible"/>
                                      </p:to>
                                    </p:set>
                                    <p:anim calcmode="lin" valueType="num">
                                      <p:cBhvr additive="base">
                                        <p:cTn id="29" dur="500" fill="hold"/>
                                        <p:tgtEl>
                                          <p:spTgt spid="10249"/>
                                        </p:tgtEl>
                                        <p:attrNameLst>
                                          <p:attrName>ppt_x</p:attrName>
                                        </p:attrNameLst>
                                      </p:cBhvr>
                                      <p:tavLst>
                                        <p:tav tm="0">
                                          <p:val>
                                            <p:strVal val="0-#ppt_w/2"/>
                                          </p:val>
                                        </p:tav>
                                        <p:tav tm="100000">
                                          <p:val>
                                            <p:strVal val="#ppt_x"/>
                                          </p:val>
                                        </p:tav>
                                      </p:tavLst>
                                    </p:anim>
                                    <p:anim calcmode="lin" valueType="num">
                                      <p:cBhvr additive="base">
                                        <p:cTn id="30" dur="500" fill="hold"/>
                                        <p:tgtEl>
                                          <p:spTgt spid="1024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10246"/>
                                        </p:tgtEl>
                                        <p:attrNameLst>
                                          <p:attrName>style.visibility</p:attrName>
                                        </p:attrNameLst>
                                      </p:cBhvr>
                                      <p:to>
                                        <p:strVal val="visible"/>
                                      </p:to>
                                    </p:set>
                                    <p:animEffect transition="in" filter="barn(outHorizontal)">
                                      <p:cBhvr>
                                        <p:cTn id="35" dur="500"/>
                                        <p:tgtEl>
                                          <p:spTgt spid="1024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42" fill="hold" grpId="0" nodeType="clickEffect">
                                  <p:stCondLst>
                                    <p:cond delay="0"/>
                                  </p:stCondLst>
                                  <p:childTnLst>
                                    <p:set>
                                      <p:cBhvr>
                                        <p:cTn id="39" dur="1" fill="hold">
                                          <p:stCondLst>
                                            <p:cond delay="0"/>
                                          </p:stCondLst>
                                        </p:cTn>
                                        <p:tgtEl>
                                          <p:spTgt spid="10253"/>
                                        </p:tgtEl>
                                        <p:attrNameLst>
                                          <p:attrName>style.visibility</p:attrName>
                                        </p:attrNameLst>
                                      </p:cBhvr>
                                      <p:to>
                                        <p:strVal val="visible"/>
                                      </p:to>
                                    </p:set>
                                    <p:animEffect transition="in" filter="barn(outHorizontal)">
                                      <p:cBhvr>
                                        <p:cTn id="40" dur="500"/>
                                        <p:tgtEl>
                                          <p:spTgt spid="10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P spid="10252" grpId="0"/>
      <p:bldP spid="102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92480" y="638175"/>
            <a:ext cx="3211195" cy="2520950"/>
          </a:xfrm>
          <a:prstGeom prst="rect">
            <a:avLst/>
          </a:prstGeom>
        </p:spPr>
      </p:pic>
      <p:sp>
        <p:nvSpPr>
          <p:cNvPr id="49156" name="矩形 49155"/>
          <p:cNvSpPr/>
          <p:nvPr/>
        </p:nvSpPr>
        <p:spPr>
          <a:xfrm>
            <a:off x="4000500" y="836930"/>
            <a:ext cx="4838065" cy="2009775"/>
          </a:xfrm>
          <a:prstGeom prst="rect">
            <a:avLst/>
          </a:prstGeom>
          <a:noFill/>
          <a:ln w="9525">
            <a:noFill/>
          </a:ln>
        </p:spPr>
        <p:txBody>
          <a:bodyPr wrap="square" anchor="t">
            <a:spAutoFit/>
          </a:bodyPr>
          <a:p>
            <a:pPr algn="just">
              <a:lnSpc>
                <a:spcPct val="130000"/>
              </a:lnSpc>
            </a:pPr>
            <a:r>
              <a:rPr lang="zh-CN" altLang="en-US" b="1" dirty="0">
                <a:latin typeface="Times New Roman" panose="02020603050405020304" pitchFamily="18" charset="0"/>
                <a:ea typeface="宋体" panose="02010600030101010101" pitchFamily="2" charset="-122"/>
              </a:rPr>
              <a:t>如图是简化阵列图，字线和位线的交叉处的圆点“·”表示二极管（双极型三极管或</a:t>
            </a:r>
            <a:r>
              <a:rPr lang="en-US" altLang="zh-CN" b="1">
                <a:latin typeface="Times New Roman" panose="02020603050405020304" pitchFamily="18" charset="0"/>
                <a:ea typeface="宋体" panose="02010600030101010101" pitchFamily="2" charset="-122"/>
              </a:rPr>
              <a:t>MOS</a:t>
            </a:r>
            <a:r>
              <a:rPr lang="zh-CN" altLang="en-US" b="1" dirty="0">
                <a:latin typeface="Times New Roman" panose="02020603050405020304" pitchFamily="18" charset="0"/>
                <a:ea typeface="宋体" panose="02010600030101010101" pitchFamily="2" charset="-122"/>
              </a:rPr>
              <a:t>管）存储1，没有小圆点表示存储0。 </a:t>
            </a:r>
            <a:endParaRPr lang="zh-CN" altLang="en-US" b="1" dirty="0">
              <a:latin typeface="Times New Roman" panose="02020603050405020304" pitchFamily="18" charset="0"/>
              <a:ea typeface="宋体" panose="02010600030101010101" pitchFamily="2" charset="-122"/>
            </a:endParaRPr>
          </a:p>
        </p:txBody>
      </p:sp>
      <p:sp>
        <p:nvSpPr>
          <p:cNvPr id="12293" name="矩形 12292"/>
          <p:cNvSpPr/>
          <p:nvPr/>
        </p:nvSpPr>
        <p:spPr>
          <a:xfrm>
            <a:off x="792480" y="4155440"/>
            <a:ext cx="7772400" cy="570865"/>
          </a:xfrm>
          <a:prstGeom prst="rect">
            <a:avLst/>
          </a:prstGeom>
          <a:noFill/>
          <a:ln w="9525">
            <a:noFill/>
          </a:ln>
        </p:spPr>
        <p:txBody>
          <a:bodyPr anchor="t">
            <a:spAutoFit/>
          </a:bodyPr>
          <a:p>
            <a:pPr>
              <a:lnSpc>
                <a:spcPct val="130000"/>
              </a:lnSpc>
            </a:pPr>
            <a:r>
              <a:rPr lang="zh-CN" altLang="en-US" b="1" dirty="0">
                <a:solidFill>
                  <a:schemeClr val="hlink"/>
                </a:solidFill>
                <a:latin typeface="Times New Roman" panose="02020603050405020304" pitchFamily="18" charset="0"/>
                <a:ea typeface="宋体" panose="02010600030101010101" pitchFamily="2" charset="-122"/>
              </a:rPr>
              <a:t>常用存储单元的数量表示存储器的容量</a:t>
            </a:r>
            <a:endParaRPr lang="zh-CN" altLang="en-US" b="1" dirty="0">
              <a:solidFill>
                <a:schemeClr val="hlink"/>
              </a:solidFill>
              <a:latin typeface="Times New Roman" panose="02020603050405020304" pitchFamily="18" charset="0"/>
              <a:ea typeface="宋体" panose="02010600030101010101" pitchFamily="2" charset="-122"/>
            </a:endParaRPr>
          </a:p>
        </p:txBody>
      </p:sp>
      <p:sp>
        <p:nvSpPr>
          <p:cNvPr id="12294" name="矩形 12293"/>
          <p:cNvSpPr/>
          <p:nvPr/>
        </p:nvSpPr>
        <p:spPr>
          <a:xfrm>
            <a:off x="792480" y="4726305"/>
            <a:ext cx="7772400" cy="570865"/>
          </a:xfrm>
          <a:prstGeom prst="rect">
            <a:avLst/>
          </a:prstGeom>
          <a:noFill/>
          <a:ln w="9525">
            <a:noFill/>
          </a:ln>
        </p:spPr>
        <p:txBody>
          <a:bodyPr>
            <a:spAutoFit/>
          </a:bodyPr>
          <a:p>
            <a:pPr fontAlgn="base">
              <a:lnSpc>
                <a:spcPct val="130000"/>
              </a:lnSpc>
            </a:pPr>
            <a:r>
              <a:rPr lang="zh-CN" altLang="en-US" b="1" strike="noStrike" noProof="1" dirty="0">
                <a:latin typeface="Times New Roman" panose="02020603050405020304" pitchFamily="18" charset="0"/>
                <a:ea typeface="宋体" panose="02010600030101010101" pitchFamily="2" charset="-122"/>
                <a:cs typeface="+mn-cs"/>
              </a:rPr>
              <a:t>             </a:t>
            </a:r>
            <a:r>
              <a:rPr lang="zh-CN" altLang="en-US" b="1" dirty="0">
                <a:solidFill>
                  <a:srgbClr val="009900"/>
                </a:solidFill>
                <a:effectLst>
                  <a:outerShdw blurRad="38100" dist="38100" dir="2700000">
                    <a:srgbClr val="000000"/>
                  </a:outerShdw>
                </a:effectLst>
                <a:latin typeface="Times New Roman" panose="02020603050405020304" pitchFamily="18" charset="0"/>
                <a:ea typeface="宋体" panose="02010600030101010101" pitchFamily="2" charset="-122"/>
                <a:sym typeface="+mn-ea"/>
              </a:rPr>
              <a:t>存储容量=</a:t>
            </a:r>
            <a:r>
              <a:rPr lang="zh-CN" altLang="en-US" b="1" strike="noStrike" noProof="1" dirty="0">
                <a:solidFill>
                  <a:srgbClr val="009900"/>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字数×位数</a:t>
            </a:r>
            <a:endParaRPr lang="zh-CN" altLang="en-US" b="1" strike="noStrike" noProof="1" dirty="0">
              <a:latin typeface="Times New Roman" panose="02020603050405020304" pitchFamily="18" charset="0"/>
              <a:ea typeface="宋体" panose="02010600030101010101" pitchFamily="2" charset="-122"/>
            </a:endParaRPr>
          </a:p>
        </p:txBody>
      </p:sp>
      <p:sp>
        <p:nvSpPr>
          <p:cNvPr id="8200" name="圆角矩形标注 8199"/>
          <p:cNvSpPr/>
          <p:nvPr/>
        </p:nvSpPr>
        <p:spPr>
          <a:xfrm>
            <a:off x="3747135" y="3598545"/>
            <a:ext cx="1863090" cy="473710"/>
          </a:xfrm>
          <a:prstGeom prst="wedgeRoundRectCallout">
            <a:avLst>
              <a:gd name="adj1" fmla="val -105862"/>
              <a:gd name="adj2" fmla="val -149731"/>
              <a:gd name="adj3" fmla="val 16667"/>
            </a:avLst>
          </a:prstGeom>
          <a:solidFill>
            <a:srgbClr val="FFFFE9"/>
          </a:solidFill>
          <a:ln w="31750" cap="flat" cmpd="sng">
            <a:solidFill>
              <a:schemeClr val="folHlink"/>
            </a:solidFill>
            <a:prstDash val="solid"/>
            <a:miter/>
            <a:headEnd type="none" w="med" len="med"/>
            <a:tailEnd type="none" w="med" len="med"/>
          </a:ln>
        </p:spPr>
        <p:txBody>
          <a:bodyPr anchor="t"/>
          <a:p>
            <a:r>
              <a:rPr lang="zh-CN" altLang="en-US" sz="2000" b="1" dirty="0">
                <a:ea typeface="宋体" panose="02010600030101010101" pitchFamily="2" charset="-122"/>
                <a:sym typeface="+mn-ea"/>
              </a:rPr>
              <a:t>存储量为</a:t>
            </a:r>
            <a:r>
              <a:rPr lang="zh-CN" altLang="en-US" sz="2000" b="1" dirty="0">
                <a:latin typeface="Times New Roman" panose="02020603050405020304" pitchFamily="18" charset="0"/>
                <a:ea typeface="宋体" panose="02010600030101010101" pitchFamily="2" charset="-122"/>
                <a:sym typeface="+mn-ea"/>
              </a:rPr>
              <a:t>4×4</a:t>
            </a:r>
            <a:endParaRPr lang="zh-CN" altLang="en-US" sz="2000" b="1">
              <a:solidFill>
                <a:schemeClr val="hlink"/>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 calcmode="lin" valueType="num">
                                      <p:cBhvr additive="base">
                                        <p:cTn id="7" dur="500" fill="hold"/>
                                        <p:tgtEl>
                                          <p:spTgt spid="49156"/>
                                        </p:tgtEl>
                                        <p:attrNameLst>
                                          <p:attrName>ppt_x</p:attrName>
                                        </p:attrNameLst>
                                      </p:cBhvr>
                                      <p:tavLst>
                                        <p:tav tm="0">
                                          <p:val>
                                            <p:strVal val="1+#ppt_w/2"/>
                                          </p:val>
                                        </p:tav>
                                        <p:tav tm="100000">
                                          <p:val>
                                            <p:strVal val="#ppt_x"/>
                                          </p:val>
                                        </p:tav>
                                      </p:tavLst>
                                    </p:anim>
                                    <p:anim calcmode="lin" valueType="num">
                                      <p:cBhvr additive="base">
                                        <p:cTn id="8" dur="500" fill="hold"/>
                                        <p:tgtEl>
                                          <p:spTgt spid="4915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2293"/>
                                        </p:tgtEl>
                                        <p:attrNameLst>
                                          <p:attrName>style.visibility</p:attrName>
                                        </p:attrNameLst>
                                      </p:cBhvr>
                                      <p:to>
                                        <p:strVal val="visible"/>
                                      </p:to>
                                    </p:set>
                                    <p:anim calcmode="lin" valueType="num">
                                      <p:cBhvr>
                                        <p:cTn id="13" dur="500" fill="hold"/>
                                        <p:tgtEl>
                                          <p:spTgt spid="12293"/>
                                        </p:tgtEl>
                                        <p:attrNameLst>
                                          <p:attrName>ppt_w</p:attrName>
                                        </p:attrNameLst>
                                      </p:cBhvr>
                                      <p:tavLst>
                                        <p:tav tm="0">
                                          <p:val>
                                            <p:fltVal val="0.000000"/>
                                          </p:val>
                                        </p:tav>
                                        <p:tav tm="100000">
                                          <p:val>
                                            <p:strVal val="#ppt_w"/>
                                          </p:val>
                                        </p:tav>
                                      </p:tavLst>
                                    </p:anim>
                                    <p:anim calcmode="lin" valueType="num">
                                      <p:cBhvr>
                                        <p:cTn id="14" dur="500" fill="hold"/>
                                        <p:tgtEl>
                                          <p:spTgt spid="1229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42" fill="hold" grpId="0" nodeType="clickEffect">
                                  <p:stCondLst>
                                    <p:cond delay="0"/>
                                  </p:stCondLst>
                                  <p:childTnLst>
                                    <p:set>
                                      <p:cBhvr>
                                        <p:cTn id="18" dur="1" fill="hold">
                                          <p:stCondLst>
                                            <p:cond delay="0"/>
                                          </p:stCondLst>
                                        </p:cTn>
                                        <p:tgtEl>
                                          <p:spTgt spid="12294"/>
                                        </p:tgtEl>
                                        <p:attrNameLst>
                                          <p:attrName>style.visibility</p:attrName>
                                        </p:attrNameLst>
                                      </p:cBhvr>
                                      <p:to>
                                        <p:strVal val="visible"/>
                                      </p:to>
                                    </p:set>
                                    <p:animEffect transition="in" filter="barn(outHorizontal)">
                                      <p:cBhvr>
                                        <p:cTn id="19" dur="500"/>
                                        <p:tgtEl>
                                          <p:spTgt spid="1229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grpId="0" nodeType="clickEffect">
                                  <p:stCondLst>
                                    <p:cond delay="0"/>
                                  </p:stCondLst>
                                  <p:childTnLst>
                                    <p:set>
                                      <p:cBhvr>
                                        <p:cTn id="23" dur="1" fill="hold">
                                          <p:stCondLst>
                                            <p:cond delay="0"/>
                                          </p:stCondLst>
                                        </p:cTn>
                                        <p:tgtEl>
                                          <p:spTgt spid="8200"/>
                                        </p:tgtEl>
                                        <p:attrNameLst>
                                          <p:attrName>style.visibility</p:attrName>
                                        </p:attrNameLst>
                                      </p:cBhvr>
                                      <p:to>
                                        <p:strVal val="visible"/>
                                      </p:to>
                                    </p:set>
                                    <p:animEffect transition="in" filter="barn(inHorizontal)">
                                      <p:cBhvr>
                                        <p:cTn id="24"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12293" grpId="0"/>
      <p:bldP spid="12294" grpId="0"/>
      <p:bldP spid="820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13315"/>
          <p:cNvSpPr/>
          <p:nvPr/>
        </p:nvSpPr>
        <p:spPr>
          <a:xfrm>
            <a:off x="358775" y="605790"/>
            <a:ext cx="8208963" cy="2009775"/>
          </a:xfrm>
          <a:prstGeom prst="rect">
            <a:avLst/>
          </a:prstGeom>
          <a:noFill/>
          <a:ln w="9525">
            <a:noFill/>
          </a:ln>
        </p:spPr>
        <p:txBody>
          <a:bodyPr>
            <a:spAutoFit/>
          </a:bodyPr>
          <a:p>
            <a:pPr algn="just" fontAlgn="base">
              <a:lnSpc>
                <a:spcPct val="130000"/>
              </a:lnSpc>
            </a:pPr>
            <a:r>
              <a:rPr lang="zh-CN" altLang="en-US" b="1" strike="noStrike" noProof="1" dirty="0">
                <a:latin typeface="Times New Roman" panose="02020603050405020304" pitchFamily="18" charset="0"/>
                <a:ea typeface="宋体" panose="02010600030101010101" pitchFamily="2" charset="-122"/>
                <a:cs typeface="+mn-cs"/>
              </a:rPr>
              <a:t>（</a:t>
            </a:r>
            <a:r>
              <a:rPr lang="en-US" altLang="zh-CN" b="1" strike="noStrike" noProof="1" dirty="0">
                <a:latin typeface="Times New Roman" panose="02020603050405020304" pitchFamily="18" charset="0"/>
                <a:ea typeface="宋体" panose="02010600030101010101" pitchFamily="2" charset="-122"/>
                <a:cs typeface="+mn-cs"/>
              </a:rPr>
              <a:t>2</a:t>
            </a:r>
            <a:r>
              <a:rPr lang="zh-CN" altLang="en-US" b="1" strike="noStrike" noProof="1" dirty="0">
                <a:latin typeface="Times New Roman" panose="02020603050405020304" pitchFamily="18" charset="0"/>
                <a:ea typeface="宋体" panose="02010600030101010101" pitchFamily="2" charset="-122"/>
                <a:cs typeface="+mn-cs"/>
              </a:rPr>
              <a:t>）</a:t>
            </a:r>
            <a:r>
              <a:rPr lang="zh-CN" altLang="en-US"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可编程只读存储器（</a:t>
            </a:r>
            <a:r>
              <a:rPr lang="en-US" altLang="zh-CN" b="1" strike="noStrike" noProof="1">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PROM）</a:t>
            </a:r>
            <a:endParaRPr lang="en-US" altLang="zh-CN" b="1" strike="noStrike" noProof="1">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endParaRPr>
          </a:p>
          <a:p>
            <a:pPr algn="just" fontAlgn="base">
              <a:lnSpc>
                <a:spcPct val="130000"/>
              </a:lnSpc>
            </a:pPr>
            <a:r>
              <a:rPr b="1" strike="noStrike" noProof="1">
                <a:latin typeface="Times New Roman" panose="02020603050405020304" pitchFamily="18" charset="0"/>
                <a:ea typeface="宋体" panose="02010600030101010101" pitchFamily="2" charset="-122"/>
                <a:cs typeface="+mn-cs"/>
              </a:rPr>
              <a:t>可编程只读存储器是一种可以利用通用或专用的编程器，将用户自己的数据写入的存储器。但一经写入就不能再更改。向芯片写入信息的过程称为对存储器芯片编程。</a:t>
            </a:r>
            <a:r>
              <a:rPr lang="zh-CN" altLang="en-US" b="1" strike="noStrike" noProof="1" dirty="0">
                <a:latin typeface="Times New Roman" panose="02020603050405020304" pitchFamily="18" charset="0"/>
                <a:ea typeface="宋体" panose="02010600030101010101" pitchFamily="2" charset="-122"/>
                <a:cs typeface="+mn-cs"/>
              </a:rPr>
              <a:t> </a:t>
            </a:r>
            <a:endParaRPr lang="zh-CN" altLang="en-US" b="1" strike="noStrike" noProof="1" dirty="0">
              <a:latin typeface="Times New Roman" panose="02020603050405020304" pitchFamily="18" charset="0"/>
              <a:ea typeface="宋体" panose="02010600030101010101" pitchFamily="2" charset="-122"/>
            </a:endParaRPr>
          </a:p>
        </p:txBody>
      </p:sp>
      <p:sp>
        <p:nvSpPr>
          <p:cNvPr id="13317" name="矩形 13316"/>
          <p:cNvSpPr/>
          <p:nvPr/>
        </p:nvSpPr>
        <p:spPr>
          <a:xfrm>
            <a:off x="358775" y="2615248"/>
            <a:ext cx="8316913" cy="2009775"/>
          </a:xfrm>
          <a:prstGeom prst="rect">
            <a:avLst/>
          </a:prstGeom>
          <a:noFill/>
          <a:ln w="9525">
            <a:noFill/>
          </a:ln>
        </p:spPr>
        <p:txBody>
          <a:bodyPr>
            <a:spAutoFit/>
          </a:bodyPr>
          <a:p>
            <a:pPr algn="just" fontAlgn="base">
              <a:lnSpc>
                <a:spcPct val="130000"/>
              </a:lnSpc>
            </a:pPr>
            <a:r>
              <a:rPr lang="en-US" altLang="zh-CN" b="1" strike="noStrike" noProof="1">
                <a:latin typeface="Times New Roman" panose="02020603050405020304" pitchFamily="18" charset="0"/>
                <a:ea typeface="宋体" panose="02010600030101010101" pitchFamily="2" charset="-122"/>
                <a:cs typeface="+mn-cs"/>
              </a:rPr>
              <a:t>PROM</a:t>
            </a:r>
            <a:r>
              <a:rPr lang="zh-CN" altLang="en-US" b="1" strike="noStrike" noProof="1" dirty="0">
                <a:latin typeface="Times New Roman" panose="02020603050405020304" pitchFamily="18" charset="0"/>
                <a:ea typeface="宋体" panose="02010600030101010101" pitchFamily="2" charset="-122"/>
                <a:cs typeface="+mn-cs"/>
              </a:rPr>
              <a:t>结构与掩膜</a:t>
            </a:r>
            <a:r>
              <a:rPr lang="en-US" altLang="zh-CN" b="1" strike="noStrike" noProof="1">
                <a:latin typeface="Times New Roman" panose="02020603050405020304" pitchFamily="18" charset="0"/>
                <a:ea typeface="宋体" panose="02010600030101010101" pitchFamily="2" charset="-122"/>
                <a:cs typeface="+mn-cs"/>
              </a:rPr>
              <a:t>ROM</a:t>
            </a:r>
            <a:r>
              <a:rPr lang="zh-CN" altLang="en-US" b="1" strike="noStrike" noProof="1" dirty="0">
                <a:latin typeface="Times New Roman" panose="02020603050405020304" pitchFamily="18" charset="0"/>
                <a:ea typeface="宋体" panose="02010600030101010101" pitchFamily="2" charset="-122"/>
                <a:cs typeface="+mn-cs"/>
              </a:rPr>
              <a:t>相似，也是由</a:t>
            </a:r>
            <a:r>
              <a:rPr lang="zh-CN" altLang="en-US" b="1" strike="noStrike" noProof="1" dirty="0">
                <a:solidFill>
                  <a:schemeClr val="hlink"/>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译码器、存储矩阵、输出缓冲器</a:t>
            </a:r>
            <a:r>
              <a:rPr lang="zh-CN" altLang="en-US" b="1" strike="noStrike" noProof="1" dirty="0">
                <a:latin typeface="Times New Roman" panose="02020603050405020304" pitchFamily="18" charset="0"/>
                <a:ea typeface="宋体" panose="02010600030101010101" pitchFamily="2" charset="-122"/>
                <a:cs typeface="+mn-cs"/>
              </a:rPr>
              <a:t>三部分组成。所</a:t>
            </a:r>
            <a:r>
              <a:rPr lang="zh-CN" altLang="en-US" b="1" strike="noStrike" noProof="1" dirty="0">
                <a:solidFill>
                  <a:schemeClr val="folHlink"/>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不同的是</a:t>
            </a:r>
            <a:r>
              <a:rPr lang="zh-CN" altLang="en-US" b="1" strike="noStrike" noProof="1" dirty="0">
                <a:latin typeface="Times New Roman" panose="02020603050405020304" pitchFamily="18" charset="0"/>
                <a:ea typeface="宋体" panose="02010600030101010101" pitchFamily="2" charset="-122"/>
                <a:cs typeface="+mn-cs"/>
              </a:rPr>
              <a:t>字线和位线交叉处的受控开关不仅仅是二极管、三极管或</a:t>
            </a:r>
            <a:r>
              <a:rPr lang="en-US" altLang="zh-CN" b="1" strike="noStrike" noProof="1">
                <a:latin typeface="Times New Roman" panose="02020603050405020304" pitchFamily="18" charset="0"/>
                <a:ea typeface="宋体" panose="02010600030101010101" pitchFamily="2" charset="-122"/>
                <a:cs typeface="+mn-cs"/>
              </a:rPr>
              <a:t>MOS</a:t>
            </a:r>
            <a:r>
              <a:rPr lang="zh-CN" altLang="en-US" b="1" strike="noStrike" noProof="1" dirty="0">
                <a:latin typeface="Times New Roman" panose="02020603050405020304" pitchFamily="18" charset="0"/>
                <a:ea typeface="宋体" panose="02010600030101010101" pitchFamily="2" charset="-122"/>
                <a:cs typeface="+mn-cs"/>
              </a:rPr>
              <a:t>管，而是又串接了一个熔丝，构成了一个熔丝开关。 </a:t>
            </a:r>
            <a:endParaRPr lang="zh-CN" altLang="en-US" b="1" strike="noStrike" noProof="1" dirty="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additive="base">
                                        <p:cTn id="7" dur="500" fill="hold"/>
                                        <p:tgtEl>
                                          <p:spTgt spid="13316"/>
                                        </p:tgtEl>
                                        <p:attrNameLst>
                                          <p:attrName>ppt_x</p:attrName>
                                        </p:attrNameLst>
                                      </p:cBhvr>
                                      <p:tavLst>
                                        <p:tav tm="0">
                                          <p:val>
                                            <p:strVal val="0-#ppt_w/2"/>
                                          </p:val>
                                        </p:tav>
                                        <p:tav tm="100000">
                                          <p:val>
                                            <p:strVal val="#ppt_x"/>
                                          </p:val>
                                        </p:tav>
                                      </p:tavLst>
                                    </p:anim>
                                    <p:anim calcmode="lin" valueType="num">
                                      <p:cBhvr additive="base">
                                        <p:cTn id="8"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7"/>
                                        </p:tgtEl>
                                        <p:attrNameLst>
                                          <p:attrName>style.visibility</p:attrName>
                                        </p:attrNameLst>
                                      </p:cBhvr>
                                      <p:to>
                                        <p:strVal val="visible"/>
                                      </p:to>
                                    </p:set>
                                    <p:anim calcmode="lin" valueType="num">
                                      <p:cBhvr additive="base">
                                        <p:cTn id="13" dur="500" fill="hold"/>
                                        <p:tgtEl>
                                          <p:spTgt spid="13317"/>
                                        </p:tgtEl>
                                        <p:attrNameLst>
                                          <p:attrName>ppt_x</p:attrName>
                                        </p:attrNameLst>
                                      </p:cBhvr>
                                      <p:tavLst>
                                        <p:tav tm="0">
                                          <p:val>
                                            <p:strVal val="0-#ppt_w/2"/>
                                          </p:val>
                                        </p:tav>
                                        <p:tav tm="100000">
                                          <p:val>
                                            <p:strVal val="#ppt_x"/>
                                          </p:val>
                                        </p:tav>
                                      </p:tavLst>
                                    </p:anim>
                                    <p:anim calcmode="lin" valueType="num">
                                      <p:cBhvr additive="base">
                                        <p:cTn id="14"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907415" y="735965"/>
            <a:ext cx="7329805" cy="2531745"/>
          </a:xfrm>
          <a:prstGeom prst="rect">
            <a:avLst/>
          </a:prstGeom>
        </p:spPr>
      </p:pic>
      <p:sp>
        <p:nvSpPr>
          <p:cNvPr id="14341" name="矩形 14340"/>
          <p:cNvSpPr/>
          <p:nvPr/>
        </p:nvSpPr>
        <p:spPr>
          <a:xfrm>
            <a:off x="446405" y="3379470"/>
            <a:ext cx="8351838" cy="2009775"/>
          </a:xfrm>
          <a:prstGeom prst="rect">
            <a:avLst/>
          </a:prstGeom>
          <a:noFill/>
          <a:ln w="9525">
            <a:noFill/>
          </a:ln>
        </p:spPr>
        <p:txBody>
          <a:bodyPr>
            <a:spAutoFit/>
          </a:bodyPr>
          <a:p>
            <a:pPr algn="just" fontAlgn="base">
              <a:lnSpc>
                <a:spcPct val="130000"/>
              </a:lnSpc>
            </a:pPr>
            <a:r>
              <a:rPr b="1" strike="noStrike" noProof="1">
                <a:solidFill>
                  <a:srgbClr val="0070C0"/>
                </a:solidFill>
                <a:latin typeface="Times New Roman" panose="02020603050405020304" pitchFamily="18" charset="0"/>
                <a:ea typeface="宋体" panose="02010600030101010101" pitchFamily="2" charset="-122"/>
                <a:cs typeface="+mn-cs"/>
              </a:rPr>
              <a:t>PROM在出厂时，熔丝是连通的，全部存储单元相当于存储1，</a:t>
            </a:r>
            <a:r>
              <a:rPr b="1" strike="noStrike" noProof="1">
                <a:latin typeface="Times New Roman" panose="02020603050405020304" pitchFamily="18" charset="0"/>
                <a:ea typeface="宋体" panose="02010600030101010101" pitchFamily="2" charset="-122"/>
                <a:cs typeface="+mn-cs"/>
              </a:rPr>
              <a:t>当用户需写入信息，即编程时，应将需要写0存储单元的熔丝熔断，通常给这些单元通过足够大的电流即可将熔丝熔断，</a:t>
            </a:r>
            <a:r>
              <a:rPr b="1" strike="noStrike" noProof="1">
                <a:solidFill>
                  <a:srgbClr val="0070C0"/>
                </a:solidFill>
                <a:latin typeface="Times New Roman" panose="02020603050405020304" pitchFamily="18" charset="0"/>
                <a:ea typeface="宋体" panose="02010600030101010101" pitchFamily="2" charset="-122"/>
                <a:cs typeface="+mn-cs"/>
              </a:rPr>
              <a:t>熔丝一经熔断就不能再恢复，因此PROM只能进行一次编程。</a:t>
            </a:r>
            <a:endParaRPr b="1" strike="noStrike" noProof="1">
              <a:solidFill>
                <a:srgbClr val="0070C0"/>
              </a:solidFill>
              <a:latin typeface="Times New Roman" panose="02020603050405020304" pitchFamily="18" charset="0"/>
              <a:ea typeface="宋体" panose="02010600030101010101" pitchFamily="2" charset="-122"/>
              <a:cs typeface="+mn-cs"/>
            </a:endParaRPr>
          </a:p>
        </p:txBody>
      </p:sp>
      <p:sp>
        <p:nvSpPr>
          <p:cNvPr id="2" name="任意多边形 1981"/>
          <p:cNvSpPr/>
          <p:nvPr/>
        </p:nvSpPr>
        <p:spPr>
          <a:xfrm>
            <a:off x="4471770" y="2072790"/>
            <a:ext cx="142003" cy="329969"/>
          </a:xfrm>
          <a:custGeom>
            <a:avLst/>
            <a:gdLst/>
            <a:ahLst/>
            <a:cxnLst/>
            <a:pathLst>
              <a:path w="128" h="252">
                <a:moveTo>
                  <a:pt x="68" y="0"/>
                </a:moveTo>
                <a:cubicBezTo>
                  <a:pt x="80" y="4"/>
                  <a:pt x="93" y="8"/>
                  <a:pt x="102" y="16"/>
                </a:cubicBezTo>
                <a:cubicBezTo>
                  <a:pt x="111" y="24"/>
                  <a:pt x="116" y="38"/>
                  <a:pt x="120" y="48"/>
                </a:cubicBezTo>
                <a:cubicBezTo>
                  <a:pt x="124" y="58"/>
                  <a:pt x="128" y="66"/>
                  <a:pt x="126" y="76"/>
                </a:cubicBezTo>
                <a:cubicBezTo>
                  <a:pt x="124" y="86"/>
                  <a:pt x="116" y="101"/>
                  <a:pt x="110" y="108"/>
                </a:cubicBezTo>
                <a:cubicBezTo>
                  <a:pt x="104" y="115"/>
                  <a:pt x="102" y="113"/>
                  <a:pt x="92" y="116"/>
                </a:cubicBezTo>
                <a:cubicBezTo>
                  <a:pt x="82" y="119"/>
                  <a:pt x="64" y="121"/>
                  <a:pt x="50" y="128"/>
                </a:cubicBezTo>
                <a:cubicBezTo>
                  <a:pt x="36" y="135"/>
                  <a:pt x="16" y="148"/>
                  <a:pt x="8" y="160"/>
                </a:cubicBezTo>
                <a:cubicBezTo>
                  <a:pt x="0" y="172"/>
                  <a:pt x="1" y="187"/>
                  <a:pt x="2" y="200"/>
                </a:cubicBezTo>
                <a:cubicBezTo>
                  <a:pt x="3" y="213"/>
                  <a:pt x="7" y="227"/>
                  <a:pt x="12" y="236"/>
                </a:cubicBezTo>
                <a:cubicBezTo>
                  <a:pt x="17" y="245"/>
                  <a:pt x="26" y="249"/>
                  <a:pt x="32" y="252"/>
                </a:cubicBezTo>
              </a:path>
            </a:pathLst>
          </a:custGeom>
          <a:ln w="31750" cap="flat" cmpd="sng">
            <a:solidFill>
              <a:srgbClr val="FF0000"/>
            </a:solidFill>
            <a:prstDash val="solid"/>
            <a:headEnd type="none" w="med" len="med"/>
            <a:tailEnd type="none" w="med" len="med"/>
          </a:ln>
        </p:spPr>
        <p:txBody>
          <a:bodyPr/>
          <a:p>
            <a:endParaRPr lang="zh-CN" altLang="en-US" sz="2000" b="1" i="1">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任意多边形 1981"/>
          <p:cNvSpPr/>
          <p:nvPr/>
        </p:nvSpPr>
        <p:spPr>
          <a:xfrm>
            <a:off x="7063205" y="2040405"/>
            <a:ext cx="142003" cy="329969"/>
          </a:xfrm>
          <a:custGeom>
            <a:avLst/>
            <a:gdLst/>
            <a:ahLst/>
            <a:cxnLst/>
            <a:pathLst>
              <a:path w="128" h="252">
                <a:moveTo>
                  <a:pt x="68" y="0"/>
                </a:moveTo>
                <a:cubicBezTo>
                  <a:pt x="80" y="4"/>
                  <a:pt x="93" y="8"/>
                  <a:pt x="102" y="16"/>
                </a:cubicBezTo>
                <a:cubicBezTo>
                  <a:pt x="111" y="24"/>
                  <a:pt x="116" y="38"/>
                  <a:pt x="120" y="48"/>
                </a:cubicBezTo>
                <a:cubicBezTo>
                  <a:pt x="124" y="58"/>
                  <a:pt x="128" y="66"/>
                  <a:pt x="126" y="76"/>
                </a:cubicBezTo>
                <a:cubicBezTo>
                  <a:pt x="124" y="86"/>
                  <a:pt x="116" y="101"/>
                  <a:pt x="110" y="108"/>
                </a:cubicBezTo>
                <a:cubicBezTo>
                  <a:pt x="104" y="115"/>
                  <a:pt x="102" y="113"/>
                  <a:pt x="92" y="116"/>
                </a:cubicBezTo>
                <a:cubicBezTo>
                  <a:pt x="82" y="119"/>
                  <a:pt x="64" y="121"/>
                  <a:pt x="50" y="128"/>
                </a:cubicBezTo>
                <a:cubicBezTo>
                  <a:pt x="36" y="135"/>
                  <a:pt x="16" y="148"/>
                  <a:pt x="8" y="160"/>
                </a:cubicBezTo>
                <a:cubicBezTo>
                  <a:pt x="0" y="172"/>
                  <a:pt x="1" y="187"/>
                  <a:pt x="2" y="200"/>
                </a:cubicBezTo>
                <a:cubicBezTo>
                  <a:pt x="3" y="213"/>
                  <a:pt x="7" y="227"/>
                  <a:pt x="12" y="236"/>
                </a:cubicBezTo>
                <a:cubicBezTo>
                  <a:pt x="17" y="245"/>
                  <a:pt x="26" y="249"/>
                  <a:pt x="32" y="252"/>
                </a:cubicBezTo>
              </a:path>
            </a:pathLst>
          </a:custGeom>
          <a:ln w="31750" cap="flat" cmpd="sng">
            <a:solidFill>
              <a:srgbClr val="FF0000"/>
            </a:solidFill>
            <a:prstDash val="solid"/>
            <a:headEnd type="none" w="med" len="med"/>
            <a:tailEnd type="none" w="med" len="med"/>
          </a:ln>
        </p:spPr>
        <p:txBody>
          <a:bodyPr/>
          <a:p>
            <a:endParaRPr lang="zh-CN" altLang="en-US" sz="2000" b="1" i="1">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任意多边形 1981"/>
          <p:cNvSpPr/>
          <p:nvPr/>
        </p:nvSpPr>
        <p:spPr>
          <a:xfrm>
            <a:off x="2079625" y="2105025"/>
            <a:ext cx="142240" cy="325755"/>
          </a:xfrm>
          <a:custGeom>
            <a:avLst/>
            <a:gdLst/>
            <a:ahLst/>
            <a:cxnLst/>
            <a:pathLst>
              <a:path w="128" h="252">
                <a:moveTo>
                  <a:pt x="68" y="0"/>
                </a:moveTo>
                <a:cubicBezTo>
                  <a:pt x="80" y="4"/>
                  <a:pt x="93" y="8"/>
                  <a:pt x="102" y="16"/>
                </a:cubicBezTo>
                <a:cubicBezTo>
                  <a:pt x="111" y="24"/>
                  <a:pt x="116" y="38"/>
                  <a:pt x="120" y="48"/>
                </a:cubicBezTo>
                <a:cubicBezTo>
                  <a:pt x="124" y="58"/>
                  <a:pt x="128" y="66"/>
                  <a:pt x="126" y="76"/>
                </a:cubicBezTo>
                <a:cubicBezTo>
                  <a:pt x="124" y="86"/>
                  <a:pt x="116" y="101"/>
                  <a:pt x="110" y="108"/>
                </a:cubicBezTo>
                <a:cubicBezTo>
                  <a:pt x="104" y="115"/>
                  <a:pt x="102" y="113"/>
                  <a:pt x="92" y="116"/>
                </a:cubicBezTo>
                <a:cubicBezTo>
                  <a:pt x="82" y="119"/>
                  <a:pt x="64" y="121"/>
                  <a:pt x="50" y="128"/>
                </a:cubicBezTo>
                <a:cubicBezTo>
                  <a:pt x="36" y="135"/>
                  <a:pt x="16" y="148"/>
                  <a:pt x="8" y="160"/>
                </a:cubicBezTo>
                <a:cubicBezTo>
                  <a:pt x="0" y="172"/>
                  <a:pt x="1" y="187"/>
                  <a:pt x="2" y="200"/>
                </a:cubicBezTo>
                <a:cubicBezTo>
                  <a:pt x="3" y="213"/>
                  <a:pt x="7" y="227"/>
                  <a:pt x="12" y="236"/>
                </a:cubicBezTo>
                <a:cubicBezTo>
                  <a:pt x="17" y="245"/>
                  <a:pt x="26" y="249"/>
                  <a:pt x="32" y="252"/>
                </a:cubicBezTo>
              </a:path>
            </a:pathLst>
          </a:custGeom>
          <a:ln w="31750" cap="flat" cmpd="sng">
            <a:solidFill>
              <a:srgbClr val="FF0000"/>
            </a:solidFill>
            <a:prstDash val="solid"/>
            <a:headEnd type="none" w="med" len="med"/>
            <a:tailEnd type="none" w="med" len="med"/>
          </a:ln>
        </p:spPr>
        <p:txBody>
          <a:bodyPr/>
          <a:p>
            <a:endParaRPr lang="zh-CN" altLang="en-US" sz="2000" b="1" i="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barn(outHorizontal)">
                                      <p:cBhvr>
                                        <p:cTn id="7"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Lst>
  </p:timing>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5265</Words>
  <Application>WPS 演示</Application>
  <PresentationFormat>在屏幕上显示</PresentationFormat>
  <Paragraphs>306</Paragraphs>
  <Slides>35</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18</vt:i4>
      </vt:variant>
      <vt:variant>
        <vt:lpstr>幻灯片标题</vt:lpstr>
      </vt:variant>
      <vt:variant>
        <vt:i4>35</vt:i4>
      </vt:variant>
    </vt:vector>
  </HeadingPairs>
  <TitlesOfParts>
    <vt:vector size="65" baseType="lpstr">
      <vt:lpstr>Arial</vt:lpstr>
      <vt:lpstr>宋体</vt:lpstr>
      <vt:lpstr>Wingdings</vt:lpstr>
      <vt:lpstr>Tahoma</vt:lpstr>
      <vt:lpstr>华文新魏</vt:lpstr>
      <vt:lpstr>Times New Roman</vt:lpstr>
      <vt:lpstr>微软雅黑</vt:lpstr>
      <vt:lpstr>Arial Unicode MS</vt:lpstr>
      <vt:lpstr>Calibri</vt:lpstr>
      <vt:lpstr>楷体_GB2312</vt:lpstr>
      <vt:lpstr>新宋体</vt:lpstr>
      <vt:lpstr>Blends</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7.1   半导体存储器</vt:lpstr>
      <vt:lpstr>PowerPoint 演示文稿</vt:lpstr>
      <vt:lpstr>7.1.1只读存储器（ROM）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  试用ROM实现4位二进制代码转换为格雷码的转换电路。</vt:lpstr>
      <vt:lpstr>PowerPoint 演示文稿</vt:lpstr>
      <vt:lpstr>PowerPoint 演示文稿</vt:lpstr>
      <vt:lpstr>PowerPoint 演示文稿</vt:lpstr>
      <vt:lpstr>PowerPoint 演示文稿</vt:lpstr>
      <vt:lpstr>PowerPoint 演示文稿</vt:lpstr>
      <vt:lpstr>7.1.2  随机存储器（RAM）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7.1.3  存储器容量的扩展</vt:lpstr>
      <vt:lpstr>PowerPoint 演示文稿</vt:lpstr>
      <vt:lpstr>PowerPoint 演示文稿</vt:lpstr>
      <vt:lpstr>PowerPoint 演示文稿</vt:lpstr>
      <vt:lpstr>PowerPoint 演示文稿</vt:lpstr>
      <vt:lpstr>PowerPoint 演示文稿</vt:lpstr>
    </vt:vector>
  </TitlesOfParts>
  <Company>WFD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第7章半导体存储器和可编程逻辑器件 </dc:title>
  <dc:creator>WFD</dc:creator>
  <cp:lastModifiedBy>lenovo</cp:lastModifiedBy>
  <cp:revision>124</cp:revision>
  <dcterms:created xsi:type="dcterms:W3CDTF">2005-07-12T00:46:00Z</dcterms:created>
  <dcterms:modified xsi:type="dcterms:W3CDTF">2022-11-10T05:44:57Z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