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sldIdLst>
    <p:sldId id="256" r:id="rId4"/>
    <p:sldId id="289" r:id="rId5"/>
    <p:sldId id="271" r:id="rId7"/>
    <p:sldId id="309" r:id="rId8"/>
    <p:sldId id="310" r:id="rId9"/>
    <p:sldId id="311" r:id="rId10"/>
    <p:sldId id="291" r:id="rId11"/>
    <p:sldId id="272" r:id="rId12"/>
    <p:sldId id="312" r:id="rId13"/>
    <p:sldId id="259" r:id="rId14"/>
    <p:sldId id="260" r:id="rId15"/>
    <p:sldId id="261" r:id="rId1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FFCCFF"/>
    <a:srgbClr val="C5FFF0"/>
    <a:srgbClr val="97FFD5"/>
    <a:srgbClr val="99CC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15"/>
    <p:restoredTop sz="88130"/>
  </p:normalViewPr>
  <p:slideViewPr>
    <p:cSldViewPr showGuides="1">
      <p:cViewPr>
        <p:scale>
          <a:sx n="33" d="100"/>
          <a:sy n="33" d="100"/>
        </p:scale>
        <p:origin x="-546" y="-168"/>
      </p:cViewPr>
      <p:guideLst>
        <p:guide orient="horz" pos="2121"/>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2050" name="组合 4097"/>
          <p:cNvGrpSpPr/>
          <p:nvPr/>
        </p:nvGrpSpPr>
        <p:grpSpPr>
          <a:xfrm>
            <a:off x="0" y="2438400"/>
            <a:ext cx="9009063" cy="1052513"/>
            <a:chOff x="0" y="1536"/>
            <a:chExt cx="5675" cy="663"/>
          </a:xfrm>
        </p:grpSpPr>
        <p:grpSp>
          <p:nvGrpSpPr>
            <p:cNvPr id="2051" name="组合 4098"/>
            <p:cNvGrpSpPr/>
            <p:nvPr/>
          </p:nvGrpSpPr>
          <p:grpSpPr>
            <a:xfrm>
              <a:off x="183" y="1604"/>
              <a:ext cx="448" cy="299"/>
              <a:chOff x="720" y="336"/>
              <a:chExt cx="624" cy="432"/>
            </a:xfrm>
          </p:grpSpPr>
          <p:sp>
            <p:nvSpPr>
              <p:cNvPr id="2052"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3"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2054" name="组合 4101"/>
            <p:cNvGrpSpPr/>
            <p:nvPr/>
          </p:nvGrpSpPr>
          <p:grpSpPr>
            <a:xfrm>
              <a:off x="261" y="1870"/>
              <a:ext cx="465" cy="299"/>
              <a:chOff x="912" y="2640"/>
              <a:chExt cx="672" cy="432"/>
            </a:xfrm>
          </p:grpSpPr>
          <p:sp>
            <p:nvSpPr>
              <p:cNvPr id="2055"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6"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2057"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8"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9"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617538"/>
            <a:ext cx="7804150" cy="5514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2050" name="组合 4097"/>
          <p:cNvGrpSpPr/>
          <p:nvPr/>
        </p:nvGrpSpPr>
        <p:grpSpPr>
          <a:xfrm>
            <a:off x="0" y="2438400"/>
            <a:ext cx="9009063" cy="1052513"/>
            <a:chOff x="0" y="1536"/>
            <a:chExt cx="5675" cy="663"/>
          </a:xfrm>
        </p:grpSpPr>
        <p:grpSp>
          <p:nvGrpSpPr>
            <p:cNvPr id="2051" name="组合 4098"/>
            <p:cNvGrpSpPr/>
            <p:nvPr/>
          </p:nvGrpSpPr>
          <p:grpSpPr>
            <a:xfrm>
              <a:off x="183" y="1604"/>
              <a:ext cx="448" cy="299"/>
              <a:chOff x="720" y="336"/>
              <a:chExt cx="624" cy="432"/>
            </a:xfrm>
          </p:grpSpPr>
          <p:sp>
            <p:nvSpPr>
              <p:cNvPr id="2052"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3"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2054" name="组合 4101"/>
            <p:cNvGrpSpPr/>
            <p:nvPr/>
          </p:nvGrpSpPr>
          <p:grpSpPr>
            <a:xfrm>
              <a:off x="261" y="1870"/>
              <a:ext cx="465" cy="299"/>
              <a:chOff x="912" y="2640"/>
              <a:chExt cx="672" cy="432"/>
            </a:xfrm>
          </p:grpSpPr>
          <p:sp>
            <p:nvSpPr>
              <p:cNvPr id="2055"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6"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2057"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8"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9"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617538"/>
            <a:ext cx="7804150" cy="5514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4.wmf"/><Relationship Id="rId3" Type="http://schemas.openxmlformats.org/officeDocument/2006/relationships/oleObject" Target="../embeddings/oleObject2.bin"/><Relationship Id="rId2" Type="http://schemas.openxmlformats.org/officeDocument/2006/relationships/image" Target="../media/image3.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vmlDrawing" Target="../drawings/vmlDrawing2.vml"/><Relationship Id="rId5" Type="http://schemas.openxmlformats.org/officeDocument/2006/relationships/slideLayout" Target="../slideLayouts/slideLayout14.xml"/><Relationship Id="rId4" Type="http://schemas.openxmlformats.org/officeDocument/2006/relationships/image" Target="../media/image7.wmf"/><Relationship Id="rId3" Type="http://schemas.openxmlformats.org/officeDocument/2006/relationships/oleObject" Target="../embeddings/oleObject3.bin"/><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4.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image"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2.xml"/><Relationship Id="rId7" Type="http://schemas.openxmlformats.org/officeDocument/2006/relationships/image" Target="../media/image16.png"/><Relationship Id="rId6" Type="http://schemas.openxmlformats.org/officeDocument/2006/relationships/image" Target="../media/image15.wmf"/><Relationship Id="rId5" Type="http://schemas.openxmlformats.org/officeDocument/2006/relationships/oleObject" Target="../embeddings/oleObject6.bin"/><Relationship Id="rId4" Type="http://schemas.openxmlformats.org/officeDocument/2006/relationships/image" Target="../media/image14.wmf"/><Relationship Id="rId3" Type="http://schemas.openxmlformats.org/officeDocument/2006/relationships/oleObject" Target="../embeddings/oleObject5.bin"/><Relationship Id="rId2" Type="http://schemas.openxmlformats.org/officeDocument/2006/relationships/image" Target="../media/image13.wmf"/><Relationship Id="rId1"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272665" y="2975610"/>
            <a:ext cx="4211955" cy="3581400"/>
          </a:xfrm>
          <a:prstGeom prst="rect">
            <a:avLst/>
          </a:prstGeom>
        </p:spPr>
      </p:pic>
      <p:sp>
        <p:nvSpPr>
          <p:cNvPr id="2050" name="标题 2049"/>
          <p:cNvSpPr>
            <a:spLocks noGrp="1"/>
          </p:cNvSpPr>
          <p:nvPr>
            <p:ph type="title"/>
          </p:nvPr>
        </p:nvSpPr>
        <p:spPr>
          <a:xfrm>
            <a:off x="771525" y="159385"/>
            <a:ext cx="7793355" cy="950595"/>
          </a:xfrm>
        </p:spPr>
        <p:txBody>
          <a:bodyPr anchor="b"/>
          <a:p>
            <a:pPr marL="0" marR="0" indent="0" algn="ctr"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chemeClr val="tx1"/>
                </a:solidFill>
                <a:effectLst/>
                <a:latin typeface="华文新魏" panose="02010800040101010101" pitchFamily="2" charset="-122"/>
                <a:ea typeface="华文新魏" panose="02010800040101010101" pitchFamily="2" charset="-122"/>
                <a:cs typeface="+mj-cs"/>
              </a:rPr>
              <a:t>5.3  </a:t>
            </a:r>
            <a:r>
              <a:rPr kumimoji="0" lang="zh-CN" altLang="en-US" sz="3200" b="1" i="0" u="none" strike="noStrike" kern="1200" cap="none" spc="0" normalizeH="0" baseline="0" noProof="1" dirty="0">
                <a:solidFill>
                  <a:schemeClr val="tx1"/>
                </a:solidFill>
                <a:effectLst/>
                <a:latin typeface="华文新魏" panose="02010800040101010101" pitchFamily="2" charset="-122"/>
                <a:ea typeface="华文新魏" panose="02010800040101010101" pitchFamily="2" charset="-122"/>
                <a:cs typeface="+mj-cs"/>
              </a:rPr>
              <a:t>单稳态触发器</a:t>
            </a:r>
            <a:endParaRPr kumimoji="0" lang="zh-CN" altLang="en-US" sz="3200" b="1" i="0" u="none" strike="noStrike" kern="1200" cap="none" spc="0" normalizeH="0" baseline="0" noProof="1" dirty="0">
              <a:solidFill>
                <a:schemeClr val="tx1"/>
              </a:solidFill>
              <a:effectLst/>
              <a:latin typeface="华文新魏" panose="02010800040101010101" pitchFamily="2" charset="-122"/>
              <a:ea typeface="华文新魏" panose="02010800040101010101" pitchFamily="2" charset="-122"/>
              <a:cs typeface="+mj-cs"/>
            </a:endParaRPr>
          </a:p>
        </p:txBody>
      </p:sp>
      <p:sp>
        <p:nvSpPr>
          <p:cNvPr id="3074" name="矩形 39937"/>
          <p:cNvSpPr/>
          <p:nvPr/>
        </p:nvSpPr>
        <p:spPr>
          <a:xfrm>
            <a:off x="431800" y="1029335"/>
            <a:ext cx="8712200" cy="1585595"/>
          </a:xfrm>
          <a:prstGeom prst="rect">
            <a:avLst/>
          </a:prstGeom>
          <a:noFill/>
          <a:ln w="9525">
            <a:noFill/>
          </a:ln>
        </p:spPr>
        <p:txBody>
          <a:bodyPr anchor="ctr">
            <a:spAutoFit/>
          </a:bodyPr>
          <a:p>
            <a:pPr>
              <a:lnSpc>
                <a:spcPct val="135000"/>
              </a:lnSpc>
            </a:pPr>
            <a:r>
              <a:rPr b="1">
                <a:latin typeface="Times New Roman" panose="02020603050405020304" pitchFamily="18" charset="0"/>
                <a:ea typeface="宋体" panose="02010600030101010101" pitchFamily="2" charset="-122"/>
              </a:rPr>
              <a:t>单稳态触发器</a:t>
            </a:r>
            <a:r>
              <a:rPr b="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只有一个稳定状态</a:t>
            </a:r>
            <a:r>
              <a:rPr b="1">
                <a:latin typeface="Times New Roman" panose="02020603050405020304" pitchFamily="18" charset="0"/>
                <a:ea typeface="宋体" panose="02010600030101010101" pitchFamily="2" charset="-122"/>
              </a:rPr>
              <a:t>，在外界触发脉冲的作用下，电路从稳态翻转到暂稳态，维持一段时间以后又自动翻回到稳态。暂稳态持续时间的长短由电路本身的定时元件决定。</a:t>
            </a:r>
            <a:endParaRPr b="1">
              <a:latin typeface="Times New Roman" panose="02020603050405020304" pitchFamily="18" charset="0"/>
              <a:ea typeface="宋体" panose="02010600030101010101" pitchFamily="2" charset="-122"/>
            </a:endParaRPr>
          </a:p>
        </p:txBody>
      </p:sp>
      <p:sp>
        <p:nvSpPr>
          <p:cNvPr id="47198" name="矩形 47197"/>
          <p:cNvSpPr/>
          <p:nvPr/>
        </p:nvSpPr>
        <p:spPr>
          <a:xfrm>
            <a:off x="545783" y="3136583"/>
            <a:ext cx="2202180" cy="583565"/>
          </a:xfrm>
          <a:prstGeom prst="rect">
            <a:avLst/>
          </a:prstGeom>
          <a:noFill/>
          <a:ln w="9525">
            <a:noFill/>
          </a:ln>
        </p:spPr>
        <p:txBody>
          <a:bodyPr wrap="none" anchor="t">
            <a:spAutoFit/>
          </a:bodyPr>
          <a:p>
            <a:pPr marL="342900" indent="-342900" algn="l" fontAlgn="base">
              <a:lnSpc>
                <a:spcPct val="130000"/>
              </a:lnSpc>
              <a:spcBef>
                <a:spcPct val="20000"/>
              </a:spcBef>
              <a:buClr>
                <a:schemeClr val="folHlink"/>
              </a:buClr>
              <a:buSzPct val="60000"/>
              <a:buFont typeface="Wingdings" panose="05000000000000000000" pitchFamily="2" charset="2"/>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1.电路结构</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
        <p:nvSpPr>
          <p:cNvPr id="47200" name="标题 47199"/>
          <p:cNvSpPr>
            <a:spLocks noGrp="1"/>
          </p:cNvSpPr>
          <p:nvPr/>
        </p:nvSpPr>
        <p:spPr>
          <a:xfrm>
            <a:off x="431800" y="2454275"/>
            <a:ext cx="7059295" cy="793115"/>
          </a:xfrm>
          <a:prstGeom prst="rect">
            <a:avLst/>
          </a:prstGeom>
          <a:noFill/>
          <a:ln w="9525">
            <a:noFill/>
          </a:ln>
        </p:spPr>
        <p:txBody>
          <a:bodyPr anchor="b"/>
          <a:lst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5.3.1555</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定时器构成的单稳态电路</a:t>
            </a:r>
            <a:endPar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spTree>
  </p:cSld>
  <p:clrMapOvr>
    <a:masterClrMapping/>
  </p:clrMapOvr>
  <p:transition>
    <p:blinds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a:xfrm>
            <a:off x="477838" y="317183"/>
            <a:ext cx="7793038" cy="114300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5.3.5</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单稳态触发器的应用</a:t>
            </a:r>
            <a:r>
              <a:rPr kumimoji="0" lang="zh-CN" altLang="en-US" sz="3200" b="1" i="0" u="none" strike="noStrike" kern="1200" cap="none" spc="0" normalizeH="0" baseline="0" noProof="1" dirty="0">
                <a:solidFill>
                  <a:schemeClr val="tx2"/>
                </a:solidFill>
                <a:latin typeface="+mj-lt"/>
                <a:ea typeface="+mj-ea"/>
                <a:cs typeface="+mj-cs"/>
              </a:rPr>
              <a:t> </a:t>
            </a:r>
            <a:endParaRPr kumimoji="0" lang="zh-CN" altLang="en-US" sz="3200" b="1" i="0" u="none" strike="noStrike" kern="1200" cap="none" spc="0" normalizeH="0" baseline="0" noProof="1" dirty="0">
              <a:solidFill>
                <a:schemeClr val="tx2"/>
              </a:solidFill>
              <a:latin typeface="+mj-lt"/>
              <a:ea typeface="+mj-ea"/>
              <a:cs typeface="+mj-cs"/>
            </a:endParaRPr>
          </a:p>
        </p:txBody>
      </p:sp>
      <p:sp>
        <p:nvSpPr>
          <p:cNvPr id="6240" name="矩形 6239"/>
          <p:cNvSpPr/>
          <p:nvPr/>
        </p:nvSpPr>
        <p:spPr>
          <a:xfrm>
            <a:off x="80010" y="1460500"/>
            <a:ext cx="3053715" cy="889000"/>
          </a:xfrm>
          <a:prstGeom prst="rect">
            <a:avLst/>
          </a:prstGeom>
          <a:noFill/>
          <a:ln w="9525">
            <a:noFill/>
          </a:ln>
        </p:spPr>
        <p:txBody>
          <a:bodyPr/>
          <a:p>
            <a:pPr marL="342900" indent="-342900" algn="l" fontAlgn="base">
              <a:lnSpc>
                <a:spcPct val="130000"/>
              </a:lnSpc>
              <a:spcBef>
                <a:spcPct val="20000"/>
              </a:spcBef>
              <a:buClr>
                <a:schemeClr val="folHlink"/>
              </a:buClr>
              <a:buSzPct val="60000"/>
              <a:buFont typeface="Wingdings" panose="05000000000000000000" pitchFamily="2" charset="2"/>
            </a:pPr>
            <a:r>
              <a:rPr lang="en-US" altLang="zh-CN" sz="32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  </a:t>
            </a: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1.脉冲整形</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
        <p:nvSpPr>
          <p:cNvPr id="12" name="矩形 11"/>
          <p:cNvSpPr/>
          <p:nvPr/>
        </p:nvSpPr>
        <p:spPr>
          <a:xfrm>
            <a:off x="173355" y="2349500"/>
            <a:ext cx="8797925" cy="2750820"/>
          </a:xfrm>
          <a:prstGeom prst="rect">
            <a:avLst/>
          </a:prstGeom>
          <a:noFill/>
          <a:ln w="9525">
            <a:noFill/>
          </a:ln>
        </p:spPr>
        <p:txBody>
          <a:bodyPr/>
          <a:p>
            <a:pPr marL="342900" indent="-342900">
              <a:lnSpc>
                <a:spcPct val="135000"/>
              </a:lnSpc>
              <a:spcBef>
                <a:spcPts val="0"/>
              </a:spcBef>
              <a:buClr>
                <a:schemeClr val="folHlink"/>
              </a:buClr>
              <a:buSzPct val="60000"/>
              <a:buFont typeface="Wingdings" panose="05000000000000000000" pitchFamily="2" charset="2"/>
            </a:pPr>
            <a:r>
              <a:rPr lang="en-US"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由于单稳态触发器输出脉宽仅取决于电路的定时元件，输出脉冲幅度为高、低电平之差，因此可以通过单稳态触发器将一个不规则的脉冲信号转换成宽度和幅度都一定的脉冲信号。</a:t>
            </a:r>
            <a:endParaRPr b="1" strike="noStrike" noProof="1"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954405" y="1235710"/>
            <a:ext cx="7597140" cy="4991100"/>
          </a:xfrm>
          <a:prstGeom prst="rect">
            <a:avLst/>
          </a:prstGeom>
        </p:spPr>
      </p:pic>
      <p:sp>
        <p:nvSpPr>
          <p:cNvPr id="6240" name="矩形 6239"/>
          <p:cNvSpPr/>
          <p:nvPr/>
        </p:nvSpPr>
        <p:spPr>
          <a:xfrm>
            <a:off x="178435" y="497840"/>
            <a:ext cx="3053715" cy="889000"/>
          </a:xfrm>
          <a:prstGeom prst="rect">
            <a:avLst/>
          </a:prstGeom>
          <a:noFill/>
          <a:ln w="9525">
            <a:noFill/>
          </a:ln>
        </p:spPr>
        <p:txBody>
          <a:bodyPr/>
          <a:p>
            <a:pPr marL="342900" indent="-342900" algn="l" fontAlgn="base">
              <a:lnSpc>
                <a:spcPct val="130000"/>
              </a:lnSpc>
              <a:spcBef>
                <a:spcPct val="20000"/>
              </a:spcBef>
              <a:buClr>
                <a:schemeClr val="folHlink"/>
              </a:buClr>
              <a:buSzPct val="60000"/>
              <a:buFont typeface="Wingdings" panose="05000000000000000000" pitchFamily="2" charset="2"/>
            </a:pPr>
            <a:r>
              <a:rPr lang="en-US" altLang="zh-CN" sz="32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  </a:t>
            </a: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a:t>
            </a: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a:t>
            </a:r>
            <a:r>
              <a:rPr lang="zh-CN" altLang="en-US"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定时</a:t>
            </a:r>
            <a:endParaRPr lang="zh-CN" altLang="en-US"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12" name="矩形 11"/>
          <p:cNvSpPr/>
          <p:nvPr/>
        </p:nvSpPr>
        <p:spPr>
          <a:xfrm>
            <a:off x="178435" y="1386840"/>
            <a:ext cx="5329555" cy="2750820"/>
          </a:xfrm>
          <a:prstGeom prst="rect">
            <a:avLst/>
          </a:prstGeom>
          <a:noFill/>
          <a:ln w="9525">
            <a:noFill/>
          </a:ln>
        </p:spPr>
        <p:txBody>
          <a:bodyPr/>
          <a:p>
            <a:pPr marL="342900" indent="-342900">
              <a:lnSpc>
                <a:spcPct val="135000"/>
              </a:lnSpc>
              <a:spcBef>
                <a:spcPts val="0"/>
              </a:spcBef>
              <a:buClr>
                <a:schemeClr val="folHlink"/>
              </a:buClr>
              <a:buSzPct val="60000"/>
              <a:buFont typeface="Wingdings" panose="05000000000000000000" pitchFamily="2" charset="2"/>
            </a:pPr>
            <a:r>
              <a:rPr lang="en-US"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利用单稳态电路的输出</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u</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1</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作为与门的控制信号，只有在</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t</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P</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时间内与门开通，</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u</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2</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信号可通过。</a:t>
            </a:r>
            <a:endParaRPr b="1" strike="noStrike" noProof="1"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checke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02945" y="1485265"/>
            <a:ext cx="7738745" cy="3362960"/>
          </a:xfrm>
          <a:prstGeom prst="rect">
            <a:avLst/>
          </a:prstGeom>
        </p:spPr>
      </p:pic>
      <p:sp>
        <p:nvSpPr>
          <p:cNvPr id="9237" name="矩形 9236"/>
          <p:cNvSpPr/>
          <p:nvPr/>
        </p:nvSpPr>
        <p:spPr>
          <a:xfrm>
            <a:off x="358775" y="457518"/>
            <a:ext cx="8281988" cy="1203325"/>
          </a:xfrm>
          <a:prstGeom prst="rect">
            <a:avLst/>
          </a:prstGeom>
          <a:noFill/>
          <a:ln w="9525">
            <a:noFill/>
          </a:ln>
        </p:spPr>
        <p:txBody>
          <a:bodyPr/>
          <a:p>
            <a:pPr marL="342900" indent="-342900" algn="just" fontAlgn="base">
              <a:lnSpc>
                <a:spcPct val="130000"/>
              </a:lnSpc>
              <a:spcBef>
                <a:spcPct val="20000"/>
              </a:spcBef>
              <a:buClr>
                <a:schemeClr val="folHlink"/>
              </a:buClr>
              <a:buSzPct val="60000"/>
              <a:buFont typeface="Wingdings" panose="05000000000000000000" pitchFamily="2" charset="2"/>
            </a:pPr>
            <a:r>
              <a:rPr lang="en-US" altLang="zh-CN" sz="32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 </a:t>
            </a: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3.脉冲延时</a:t>
            </a:r>
            <a:endParaRPr lang="zh-CN" altLang="en-US" sz="3200" b="1" strike="noStrike" noProof="1" dirty="0">
              <a:solidFill>
                <a:srgbClr val="003399"/>
              </a:solidFill>
              <a:effectLst>
                <a:outerShdw blurRad="38100" dist="38100" dir="2700000">
                  <a:srgbClr val="000000"/>
                </a:outerShdw>
              </a:effectLst>
              <a:latin typeface="宋体" panose="02010600030101010101" pitchFamily="2" charset="-122"/>
            </a:endParaRPr>
          </a:p>
          <a:p>
            <a:pPr marL="342900" indent="-342900" algn="just" fontAlgn="base">
              <a:lnSpc>
                <a:spcPct val="130000"/>
              </a:lnSpc>
              <a:spcBef>
                <a:spcPct val="20000"/>
              </a:spcBef>
              <a:buClr>
                <a:schemeClr val="folHlink"/>
              </a:buClr>
              <a:buSzPct val="60000"/>
              <a:buFont typeface="Wingdings" panose="05000000000000000000" pitchFamily="2" charset="2"/>
            </a:pPr>
            <a:r>
              <a:rPr lang="zh-CN" altLang="en-US" b="1" strike="noStrike" noProof="1" dirty="0">
                <a:latin typeface="Tahoma" panose="020B0604030504040204" pitchFamily="34" charset="0"/>
                <a:ea typeface="宋体" panose="02010600030101010101" pitchFamily="2" charset="-122"/>
                <a:cs typeface="+mn-cs"/>
              </a:rPr>
              <a:t>    </a:t>
            </a:r>
            <a:endParaRPr lang="zh-CN" altLang="en-US" sz="3200" b="1" strike="noStrike" noProof="1" dirty="0">
              <a:latin typeface="Tahoma" panose="020B0604030504040204" pitchFamily="34" charset="0"/>
            </a:endParaRPr>
          </a:p>
        </p:txBody>
      </p:sp>
      <p:sp>
        <p:nvSpPr>
          <p:cNvPr id="3" name="矩形 2"/>
          <p:cNvSpPr/>
          <p:nvPr/>
        </p:nvSpPr>
        <p:spPr>
          <a:xfrm>
            <a:off x="583565" y="1085850"/>
            <a:ext cx="7976870" cy="1307465"/>
          </a:xfrm>
          <a:prstGeom prst="rect">
            <a:avLst/>
          </a:prstGeom>
          <a:noFill/>
          <a:ln w="9525">
            <a:noFill/>
          </a:ln>
        </p:spPr>
        <p:txBody>
          <a:bodyPr/>
          <a:p>
            <a:pPr marL="342900" indent="-342900">
              <a:lnSpc>
                <a:spcPct val="135000"/>
              </a:lnSpc>
              <a:spcBef>
                <a:spcPts val="0"/>
              </a:spcBef>
              <a:buClr>
                <a:schemeClr val="folHlink"/>
              </a:buClr>
              <a:buSzPct val="60000"/>
              <a:buFont typeface="Wingdings" panose="05000000000000000000" pitchFamily="2" charset="2"/>
            </a:pPr>
            <a:r>
              <a:rPr lang="en-US"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输出脉冲的下跳沿比输入信号的下跳沿延迟了</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t</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P</a:t>
            </a:r>
            <a:r>
              <a:rPr lang="zh-CN" b="1" strike="noStrike" noProof="1" dirty="0">
                <a:latin typeface="Times New Roman" panose="02020603050405020304" pitchFamily="18" charset="0"/>
                <a:ea typeface="宋体" panose="02010600030101010101" pitchFamily="2" charset="-122"/>
                <a:cs typeface="Times New Roman" panose="02020603050405020304" pitchFamily="18" charset="0"/>
              </a:rPr>
              <a:t>。</a:t>
            </a:r>
            <a:endParaRPr lang="zh-CN" b="1" strike="noStrike" noProof="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0180" name="矩形 50179"/>
          <p:cNvSpPr/>
          <p:nvPr/>
        </p:nvSpPr>
        <p:spPr>
          <a:xfrm>
            <a:off x="550863" y="4848225"/>
            <a:ext cx="8280400" cy="1042988"/>
          </a:xfrm>
          <a:prstGeom prst="rect">
            <a:avLst/>
          </a:prstGeom>
          <a:noFill/>
          <a:ln w="9525">
            <a:noFill/>
          </a:ln>
        </p:spPr>
        <p:txBody>
          <a:bodyPr/>
          <a:p>
            <a:pPr marL="342900" indent="-342900" algn="l" fontAlgn="base">
              <a:lnSpc>
                <a:spcPct val="130000"/>
              </a:lnSpc>
              <a:spcBef>
                <a:spcPct val="20000"/>
              </a:spcBef>
              <a:buClr>
                <a:schemeClr val="folHlink"/>
              </a:buClr>
              <a:buSzPct val="60000"/>
              <a:buFont typeface="Wingdings" panose="05000000000000000000" pitchFamily="2" charset="2"/>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4.脉冲展宽</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5" name="矩形 4"/>
          <p:cNvSpPr/>
          <p:nvPr/>
        </p:nvSpPr>
        <p:spPr>
          <a:xfrm>
            <a:off x="549910" y="5516245"/>
            <a:ext cx="8281670" cy="1307465"/>
          </a:xfrm>
          <a:prstGeom prst="rect">
            <a:avLst/>
          </a:prstGeom>
          <a:noFill/>
          <a:ln w="9525">
            <a:noFill/>
          </a:ln>
        </p:spPr>
        <p:txBody>
          <a:bodyPr/>
          <a:p>
            <a:pPr marL="342900" indent="-342900">
              <a:lnSpc>
                <a:spcPct val="135000"/>
              </a:lnSpc>
              <a:spcBef>
                <a:spcPts val="0"/>
              </a:spcBef>
              <a:buClr>
                <a:schemeClr val="folHlink"/>
              </a:buClr>
              <a:buSzPct val="60000"/>
              <a:buFont typeface="Wingdings" panose="05000000000000000000" pitchFamily="2" charset="2"/>
            </a:pPr>
            <a:r>
              <a:rPr lang="en-US"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适当选择电路的定时元件，就可将输入宽度较窄的触发脉冲变为宽度较宽的脉冲。</a:t>
            </a:r>
            <a:endParaRPr b="1" strike="noStrike" noProof="1"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98" name="矩形 47197"/>
          <p:cNvSpPr/>
          <p:nvPr/>
        </p:nvSpPr>
        <p:spPr>
          <a:xfrm>
            <a:off x="631508" y="501968"/>
            <a:ext cx="1913255" cy="650875"/>
          </a:xfrm>
          <a:prstGeom prst="rect">
            <a:avLst/>
          </a:prstGeom>
          <a:noFill/>
          <a:ln w="9525">
            <a:noFill/>
          </a:ln>
        </p:spPr>
        <p:txBody>
          <a:bodyPr wrap="none" anchor="t">
            <a:spAutoFit/>
          </a:bodyPr>
          <a:p>
            <a:pPr marL="342900" indent="-342900" algn="l" fontAlgn="base">
              <a:lnSpc>
                <a:spcPct val="130000"/>
              </a:lnSpc>
              <a:spcBef>
                <a:spcPct val="20000"/>
              </a:spcBef>
              <a:buClr>
                <a:schemeClr val="folHlink"/>
              </a:buClr>
              <a:buSzPct val="60000"/>
              <a:buFont typeface="Wingdings" panose="05000000000000000000" pitchFamily="2" charset="2"/>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2.工作原理</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pic>
        <p:nvPicPr>
          <p:cNvPr id="3" name="图片 2"/>
          <p:cNvPicPr>
            <a:picLocks noChangeAspect="1"/>
          </p:cNvPicPr>
          <p:nvPr/>
        </p:nvPicPr>
        <p:blipFill>
          <a:blip r:embed="rId1"/>
          <a:stretch>
            <a:fillRect/>
          </a:stretch>
        </p:blipFill>
        <p:spPr>
          <a:xfrm>
            <a:off x="4225290" y="2875915"/>
            <a:ext cx="4259580" cy="3281680"/>
          </a:xfrm>
          <a:prstGeom prst="rect">
            <a:avLst/>
          </a:prstGeom>
        </p:spPr>
      </p:pic>
      <p:sp>
        <p:nvSpPr>
          <p:cNvPr id="107" name="文本框 106"/>
          <p:cNvSpPr txBox="1"/>
          <p:nvPr/>
        </p:nvSpPr>
        <p:spPr>
          <a:xfrm>
            <a:off x="535305" y="1201420"/>
            <a:ext cx="5080000" cy="460375"/>
          </a:xfrm>
          <a:prstGeom prst="rect">
            <a:avLst/>
          </a:prstGeom>
          <a:noFill/>
          <a:ln w="9525">
            <a:noFill/>
          </a:ln>
        </p:spPr>
        <p:txBody>
          <a:bodyPr>
            <a:spAutoFit/>
          </a:bodyPr>
          <a:p>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b="1">
                <a:solidFill>
                  <a:srgbClr val="FF0000"/>
                </a:solidFill>
                <a:latin typeface="Times New Roman" panose="02020603050405020304" pitchFamily="18" charset="0"/>
                <a:cs typeface="Times New Roman" panose="02020603050405020304" pitchFamily="18" charset="0"/>
              </a:rPr>
              <a:t>1</a:t>
            </a:r>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）初始稳定状态</a:t>
            </a:r>
            <a:endParaRPr lang="zh-CN" altLang="en-US"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631825" y="1749425"/>
            <a:ext cx="7853045" cy="589280"/>
          </a:xfrm>
          <a:prstGeom prst="rect">
            <a:avLst/>
          </a:prstGeom>
          <a:noFill/>
          <a:ln w="9525">
            <a:noFill/>
          </a:ln>
        </p:spPr>
        <p:txBody>
          <a:bodyPr wrap="square">
            <a:spAutoFit/>
          </a:bodyPr>
          <a:p>
            <a:pPr>
              <a:lnSpc>
                <a:spcPct val="135000"/>
              </a:lnSpc>
            </a:pPr>
            <a:r>
              <a:rPr lang="zh-CN" b="1">
                <a:ea typeface="宋体" panose="02010600030101010101" pitchFamily="2" charset="-122"/>
              </a:rPr>
              <a:t>没有加触发器信号时，</a:t>
            </a:r>
            <a:r>
              <a:rPr lang="en-US" b="1" i="1">
                <a:latin typeface="Times New Roman" panose="02020603050405020304" pitchFamily="18" charset="0"/>
              </a:rPr>
              <a:t>u</a:t>
            </a:r>
            <a:r>
              <a:rPr lang="en-US" b="1" baseline="-25000">
                <a:latin typeface="Times New Roman" panose="02020603050405020304" pitchFamily="18" charset="0"/>
              </a:rPr>
              <a:t>i</a:t>
            </a:r>
            <a:r>
              <a:rPr lang="zh-CN" b="1">
                <a:ea typeface="宋体" panose="02010600030101010101" pitchFamily="2" charset="-122"/>
              </a:rPr>
              <a:t>为高电平</a:t>
            </a:r>
            <a:r>
              <a:rPr lang="zh-CN" altLang="en-US" b="1">
                <a:ea typeface="宋体" panose="02010600030101010101" pitchFamily="2" charset="-122"/>
              </a:rPr>
              <a:t>。</a:t>
            </a:r>
            <a:endParaRPr lang="zh-CN" altLang="en-US" b="1">
              <a:ea typeface="宋体" panose="02010600030101010101" pitchFamily="2" charset="-122"/>
            </a:endParaRPr>
          </a:p>
        </p:txBody>
      </p:sp>
      <p:sp>
        <p:nvSpPr>
          <p:cNvPr id="5" name="文本框 4"/>
          <p:cNvSpPr txBox="1"/>
          <p:nvPr/>
        </p:nvSpPr>
        <p:spPr>
          <a:xfrm>
            <a:off x="535305" y="2415540"/>
            <a:ext cx="5080000" cy="460375"/>
          </a:xfrm>
          <a:prstGeom prst="rect">
            <a:avLst/>
          </a:prstGeom>
          <a:noFill/>
          <a:ln w="9525">
            <a:noFill/>
          </a:ln>
        </p:spPr>
        <p:txBody>
          <a:bodyPr>
            <a:spAutoFit/>
          </a:bodyPr>
          <a:p>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b="1">
                <a:solidFill>
                  <a:srgbClr val="FF0000"/>
                </a:solidFill>
                <a:latin typeface="Times New Roman" panose="02020603050405020304" pitchFamily="18" charset="0"/>
                <a:cs typeface="Times New Roman" panose="02020603050405020304" pitchFamily="18" charset="0"/>
              </a:rPr>
              <a:t>2</a:t>
            </a:r>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）暂稳态</a:t>
            </a:r>
            <a:endPar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631825" y="2992755"/>
            <a:ext cx="3319780" cy="589280"/>
          </a:xfrm>
          <a:prstGeom prst="rect">
            <a:avLst/>
          </a:prstGeom>
          <a:noFill/>
          <a:ln w="9525">
            <a:noFill/>
          </a:ln>
        </p:spPr>
        <p:txBody>
          <a:bodyPr wrap="square">
            <a:spAutoFit/>
          </a:bodyPr>
          <a:p>
            <a:pPr>
              <a:lnSpc>
                <a:spcPct val="135000"/>
              </a:lnSpc>
            </a:pPr>
            <a:r>
              <a:rPr lang="zh-CN" b="1">
                <a:latin typeface="Times New Roman" panose="02020603050405020304" pitchFamily="18" charset="0"/>
                <a:ea typeface="宋体" panose="02010600030101010101" pitchFamily="2" charset="-122"/>
                <a:cs typeface="Times New Roman" panose="02020603050405020304" pitchFamily="18" charset="0"/>
              </a:rPr>
              <a:t>触发信号</a:t>
            </a:r>
            <a:r>
              <a:rPr lang="zh-CN" b="1" i="1">
                <a:latin typeface="Times New Roman" panose="02020603050405020304" pitchFamily="18" charset="0"/>
                <a:ea typeface="宋体" panose="02010600030101010101" pitchFamily="2" charset="-122"/>
                <a:cs typeface="Times New Roman" panose="02020603050405020304" pitchFamily="18" charset="0"/>
              </a:rPr>
              <a:t>u</a:t>
            </a:r>
            <a:r>
              <a:rPr lang="zh-CN" b="1" baseline="-25000">
                <a:latin typeface="Times New Roman" panose="02020603050405020304" pitchFamily="18" charset="0"/>
                <a:ea typeface="宋体" panose="02010600030101010101" pitchFamily="2" charset="-122"/>
                <a:cs typeface="Times New Roman" panose="02020603050405020304" pitchFamily="18" charset="0"/>
              </a:rPr>
              <a:t>i</a:t>
            </a:r>
            <a:r>
              <a:rPr lang="zh-CN" b="1">
                <a:latin typeface="Times New Roman" panose="02020603050405020304" pitchFamily="18" charset="0"/>
                <a:ea typeface="宋体" panose="02010600030101010101" pitchFamily="2" charset="-122"/>
                <a:cs typeface="Times New Roman" panose="02020603050405020304" pitchFamily="18" charset="0"/>
              </a:rPr>
              <a:t>输入负脉冲。</a:t>
            </a:r>
            <a:endParaRPr lang="en-US" altLang="zh-CN"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535305" y="3703955"/>
            <a:ext cx="5080000" cy="460375"/>
          </a:xfrm>
          <a:prstGeom prst="rect">
            <a:avLst/>
          </a:prstGeom>
          <a:noFill/>
          <a:ln w="9525">
            <a:noFill/>
          </a:ln>
        </p:spPr>
        <p:txBody>
          <a:bodyPr>
            <a:spAutoFit/>
          </a:bodyPr>
          <a:p>
            <a:r>
              <a:rPr b="1">
                <a:solidFill>
                  <a:srgbClr val="FF0000"/>
                </a:solidFill>
                <a:latin typeface="Times New Roman" panose="02020603050405020304" pitchFamily="18" charset="0"/>
                <a:cs typeface="Times New Roman" panose="02020603050405020304" pitchFamily="18" charset="0"/>
              </a:rPr>
              <a:t>（3）自动返回稳定状态</a:t>
            </a:r>
            <a:endParaRPr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551815" y="3355975"/>
            <a:ext cx="8259445" cy="589280"/>
          </a:xfrm>
          <a:prstGeom prst="rect">
            <a:avLst/>
          </a:prstGeom>
          <a:noFill/>
          <a:ln w="9525">
            <a:noFill/>
          </a:ln>
        </p:spPr>
        <p:txBody>
          <a:bodyPr wrap="square">
            <a:spAutoFit/>
          </a:bodyPr>
          <a:p>
            <a:pPr>
              <a:lnSpc>
                <a:spcPct val="135000"/>
              </a:lnSpc>
            </a:pPr>
            <a:r>
              <a:rPr lang="zh-CN" b="1">
                <a:latin typeface="Times New Roman" panose="02020603050405020304" pitchFamily="18" charset="0"/>
                <a:ea typeface="宋体" panose="02010600030101010101" pitchFamily="2" charset="-122"/>
                <a:cs typeface="Times New Roman" panose="02020603050405020304" pitchFamily="18" charset="0"/>
              </a:rPr>
              <a:t>单稳态电路输出脉冲的周期，是由外加触发器信号周期决定。</a:t>
            </a:r>
            <a:endParaRPr lang="zh-CN"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551815" y="3945255"/>
            <a:ext cx="8158480" cy="589280"/>
          </a:xfrm>
          <a:prstGeom prst="rect">
            <a:avLst/>
          </a:prstGeom>
          <a:noFill/>
          <a:ln w="9525">
            <a:noFill/>
          </a:ln>
        </p:spPr>
        <p:txBody>
          <a:bodyPr wrap="square">
            <a:spAutoFit/>
          </a:bodyPr>
          <a:p>
            <a:pPr>
              <a:lnSpc>
                <a:spcPct val="135000"/>
              </a:lnSpc>
            </a:pPr>
            <a:r>
              <a:rPr lang="zh-CN" b="1">
                <a:latin typeface="Times New Roman" panose="02020603050405020304" pitchFamily="18" charset="0"/>
                <a:ea typeface="宋体" panose="02010600030101010101" pitchFamily="2" charset="-122"/>
                <a:cs typeface="Times New Roman" panose="02020603050405020304" pitchFamily="18" charset="0"/>
              </a:rPr>
              <a:t>触发信号有一个最小触发周期</a:t>
            </a:r>
            <a:r>
              <a:rPr lang="zh-CN" b="1" i="1">
                <a:latin typeface="Times New Roman" panose="02020603050405020304" pitchFamily="18" charset="0"/>
                <a:ea typeface="宋体" panose="02010600030101010101" pitchFamily="2" charset="-122"/>
                <a:cs typeface="Times New Roman" panose="02020603050405020304" pitchFamily="18" charset="0"/>
              </a:rPr>
              <a:t>T</a:t>
            </a:r>
            <a:r>
              <a:rPr lang="zh-CN" b="1" baseline="-25000">
                <a:latin typeface="Times New Roman" panose="02020603050405020304" pitchFamily="18" charset="0"/>
                <a:ea typeface="宋体" panose="02010600030101010101" pitchFamily="2" charset="-122"/>
                <a:cs typeface="Times New Roman" panose="02020603050405020304" pitchFamily="18" charset="0"/>
              </a:rPr>
              <a:t>min</a:t>
            </a:r>
            <a:r>
              <a:rPr lang="zh-CN" b="1">
                <a:latin typeface="Times New Roman" panose="02020603050405020304" pitchFamily="18" charset="0"/>
                <a:ea typeface="宋体" panose="02010600030101010101" pitchFamily="2" charset="-122"/>
                <a:cs typeface="Times New Roman" panose="02020603050405020304" pitchFamily="18" charset="0"/>
              </a:rPr>
              <a:t>和最高触发频率</a:t>
            </a:r>
            <a:r>
              <a:rPr lang="zh-CN" b="1" i="1">
                <a:latin typeface="Times New Roman" panose="02020603050405020304" pitchFamily="18" charset="0"/>
                <a:ea typeface="宋体" panose="02010600030101010101" pitchFamily="2" charset="-122"/>
                <a:cs typeface="Times New Roman" panose="02020603050405020304" pitchFamily="18" charset="0"/>
              </a:rPr>
              <a:t>f</a:t>
            </a:r>
            <a:r>
              <a:rPr lang="zh-CN" b="1" baseline="-25000">
                <a:latin typeface="Times New Roman" panose="02020603050405020304" pitchFamily="18" charset="0"/>
                <a:ea typeface="宋体" panose="02010600030101010101" pitchFamily="2" charset="-122"/>
                <a:cs typeface="Times New Roman" panose="02020603050405020304" pitchFamily="18" charset="0"/>
              </a:rPr>
              <a:t>max</a:t>
            </a:r>
            <a:r>
              <a:rPr lang="zh-CN" b="1">
                <a:latin typeface="Times New Roman" panose="02020603050405020304" pitchFamily="18" charset="0"/>
                <a:ea typeface="宋体" panose="02010600030101010101" pitchFamily="2" charset="-122"/>
                <a:cs typeface="Times New Roman" panose="02020603050405020304" pitchFamily="18" charset="0"/>
              </a:rPr>
              <a:t>。</a:t>
            </a:r>
            <a:endParaRPr lang="zh-CN"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1905635" y="4534535"/>
            <a:ext cx="5332095" cy="589280"/>
          </a:xfrm>
          <a:prstGeom prst="rect">
            <a:avLst/>
          </a:prstGeom>
          <a:noFill/>
          <a:ln w="9525">
            <a:noFill/>
          </a:ln>
        </p:spPr>
        <p:txBody>
          <a:bodyPr wrap="square">
            <a:spAutoFit/>
          </a:bodyPr>
          <a:p>
            <a:pPr algn="ctr">
              <a:lnSpc>
                <a:spcPct val="135000"/>
              </a:lnSpc>
            </a:pPr>
            <a:r>
              <a:rPr lang="zh-CN" b="1"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T</a:t>
            </a:r>
            <a:r>
              <a:rPr lang="zh-CN" b="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min</a:t>
            </a:r>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b="1"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t</a:t>
            </a:r>
            <a:r>
              <a:rPr lang="zh-CN" b="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P</a:t>
            </a:r>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b="1"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t</a:t>
            </a:r>
            <a:r>
              <a:rPr lang="zh-CN" b="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r</a:t>
            </a:r>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 name="组合 5"/>
          <p:cNvGrpSpPr/>
          <p:nvPr/>
        </p:nvGrpSpPr>
        <p:grpSpPr>
          <a:xfrm>
            <a:off x="2468245" y="5345430"/>
            <a:ext cx="3533140" cy="802640"/>
            <a:chOff x="4393" y="4314"/>
            <a:chExt cx="5564" cy="1264"/>
          </a:xfrm>
        </p:grpSpPr>
        <p:sp>
          <p:nvSpPr>
            <p:cNvPr id="4" name="文本框 3"/>
            <p:cNvSpPr txBox="1"/>
            <p:nvPr/>
          </p:nvSpPr>
          <p:spPr>
            <a:xfrm>
              <a:off x="4393" y="4482"/>
              <a:ext cx="5564" cy="928"/>
            </a:xfrm>
            <a:prstGeom prst="rect">
              <a:avLst/>
            </a:prstGeom>
            <a:noFill/>
            <a:ln w="9525">
              <a:noFill/>
            </a:ln>
          </p:spPr>
          <p:txBody>
            <a:bodyPr wrap="square">
              <a:spAutoFit/>
            </a:bodyPr>
            <a:p>
              <a:pPr algn="ctr">
                <a:lnSpc>
                  <a:spcPct val="135000"/>
                </a:lnSpc>
              </a:pPr>
              <a:r>
                <a:rPr lang="zh-CN" b="1" i="1">
                  <a:solidFill>
                    <a:schemeClr val="tx1"/>
                  </a:solidFill>
                  <a:latin typeface="Times New Roman" panose="02020603050405020304" pitchFamily="18" charset="0"/>
                  <a:ea typeface="宋体" panose="02010600030101010101" pitchFamily="2" charset="-122"/>
                  <a:cs typeface="Times New Roman" panose="02020603050405020304" pitchFamily="18" charset="0"/>
                </a:rPr>
                <a:t>f</a:t>
              </a:r>
              <a:r>
                <a:rPr lang="zh-CN" b="1" baseline="-25000">
                  <a:solidFill>
                    <a:schemeClr val="tx1"/>
                  </a:solidFill>
                  <a:latin typeface="Times New Roman" panose="02020603050405020304" pitchFamily="18" charset="0"/>
                  <a:ea typeface="宋体" panose="02010600030101010101" pitchFamily="2" charset="-122"/>
                  <a:cs typeface="Times New Roman" panose="02020603050405020304" pitchFamily="18" charset="0"/>
                </a:rPr>
                <a:t>max</a:t>
              </a:r>
              <a:r>
                <a:rPr lang="zh-CN" b="1">
                  <a:solidFill>
                    <a:schemeClr val="tx1"/>
                  </a:solidFill>
                  <a:latin typeface="Times New Roman" panose="02020603050405020304" pitchFamily="18" charset="0"/>
                  <a:ea typeface="宋体" panose="02010600030101010101" pitchFamily="2" charset="-122"/>
                  <a:cs typeface="Times New Roman" panose="02020603050405020304" pitchFamily="18" charset="0"/>
                </a:rPr>
                <a:t>= </a:t>
              </a:r>
              <a:endParaRPr lang="zh-CN" b="1">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5" name="对象 -2147482468"/>
            <p:cNvGraphicFramePr>
              <a:graphicFrameLocks noChangeAspect="1"/>
            </p:cNvGraphicFramePr>
            <p:nvPr/>
          </p:nvGraphicFramePr>
          <p:xfrm>
            <a:off x="7902" y="4314"/>
            <a:ext cx="939" cy="1265"/>
          </p:xfrm>
          <a:graphic>
            <a:graphicData uri="http://schemas.openxmlformats.org/presentationml/2006/ole">
              <mc:AlternateContent xmlns:mc="http://schemas.openxmlformats.org/markup-compatibility/2006">
                <mc:Choice xmlns:v="urn:schemas-microsoft-com:vml" Requires="v">
                  <p:oleObj spid="_x0000_s7" name="" r:id="rId1" imgW="292100" imgH="393700" progId="Equation.3">
                    <p:embed/>
                  </p:oleObj>
                </mc:Choice>
                <mc:Fallback>
                  <p:oleObj name="" r:id="rId1" imgW="292100" imgH="393700" progId="Equation.3">
                    <p:embed/>
                    <p:pic>
                      <p:nvPicPr>
                        <p:cNvPr id="0" name="图片 4"/>
                        <p:cNvPicPr/>
                        <p:nvPr/>
                      </p:nvPicPr>
                      <p:blipFill>
                        <a:blip r:embed="rId2"/>
                        <a:stretch>
                          <a:fillRect/>
                        </a:stretch>
                      </p:blipFill>
                      <p:spPr>
                        <a:xfrm>
                          <a:off x="7902" y="4314"/>
                          <a:ext cx="939" cy="1265"/>
                        </a:xfrm>
                        <a:prstGeom prst="rect">
                          <a:avLst/>
                        </a:prstGeom>
                        <a:noFill/>
                        <a:ln w="38100">
                          <a:noFill/>
                          <a:miter/>
                        </a:ln>
                      </p:spPr>
                    </p:pic>
                  </p:oleObj>
                </mc:Fallback>
              </mc:AlternateContent>
            </a:graphicData>
          </a:graphic>
        </p:graphicFrame>
      </p:grpSp>
      <p:sp>
        <p:nvSpPr>
          <p:cNvPr id="8" name="矩形 7"/>
          <p:cNvSpPr/>
          <p:nvPr/>
        </p:nvSpPr>
        <p:spPr>
          <a:xfrm>
            <a:off x="551498" y="563563"/>
            <a:ext cx="1913255" cy="650875"/>
          </a:xfrm>
          <a:prstGeom prst="rect">
            <a:avLst/>
          </a:prstGeom>
          <a:noFill/>
          <a:ln w="9525">
            <a:noFill/>
          </a:ln>
        </p:spPr>
        <p:txBody>
          <a:bodyPr wrap="none" anchor="t">
            <a:spAutoFit/>
          </a:bodyPr>
          <a:p>
            <a:pPr marL="342900" indent="-342900" algn="l" fontAlgn="base">
              <a:lnSpc>
                <a:spcPct val="130000"/>
              </a:lnSpc>
              <a:spcBef>
                <a:spcPct val="20000"/>
              </a:spcBef>
              <a:buClr>
                <a:schemeClr val="folHlink"/>
              </a:buClr>
              <a:buSzPct val="60000"/>
              <a:buFont typeface="Wingdings" panose="05000000000000000000" pitchFamily="2" charset="2"/>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3.参数计算</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graphicFrame>
        <p:nvGraphicFramePr>
          <p:cNvPr id="9" name="对象 -2147482477"/>
          <p:cNvGraphicFramePr>
            <a:graphicFrameLocks noChangeAspect="1"/>
          </p:cNvGraphicFramePr>
          <p:nvPr/>
        </p:nvGraphicFramePr>
        <p:xfrm>
          <a:off x="2465070" y="1336040"/>
          <a:ext cx="4534535" cy="932180"/>
        </p:xfrm>
        <a:graphic>
          <a:graphicData uri="http://schemas.openxmlformats.org/presentationml/2006/ole">
            <mc:AlternateContent xmlns:mc="http://schemas.openxmlformats.org/markup-compatibility/2006">
              <mc:Choice xmlns:v="urn:schemas-microsoft-com:vml" Requires="v">
                <p:oleObj spid="_x0000_s11" name="" r:id="rId3" imgW="1854200" imgH="381000" progId="Equation.3">
                  <p:embed/>
                </p:oleObj>
              </mc:Choice>
              <mc:Fallback>
                <p:oleObj name="" r:id="rId3" imgW="1854200" imgH="381000" progId="Equation.3">
                  <p:embed/>
                  <p:pic>
                    <p:nvPicPr>
                      <p:cNvPr id="0" name="图片 3075"/>
                      <p:cNvPicPr/>
                      <p:nvPr/>
                    </p:nvPicPr>
                    <p:blipFill>
                      <a:blip r:embed="rId4"/>
                      <a:stretch>
                        <a:fillRect/>
                      </a:stretch>
                    </p:blipFill>
                    <p:spPr>
                      <a:xfrm>
                        <a:off x="2465070" y="1336040"/>
                        <a:ext cx="4534535" cy="932180"/>
                      </a:xfrm>
                      <a:prstGeom prst="rect">
                        <a:avLst/>
                      </a:prstGeom>
                      <a:noFill/>
                      <a:ln w="38100">
                        <a:noFill/>
                        <a:miter/>
                      </a:ln>
                    </p:spPr>
                  </p:pic>
                </p:oleObj>
              </mc:Fallback>
            </mc:AlternateContent>
          </a:graphicData>
        </a:graphic>
      </p:graphicFrame>
      <p:sp>
        <p:nvSpPr>
          <p:cNvPr id="12" name="文本框 11"/>
          <p:cNvSpPr txBox="1"/>
          <p:nvPr/>
        </p:nvSpPr>
        <p:spPr>
          <a:xfrm>
            <a:off x="653415" y="2268220"/>
            <a:ext cx="7869555" cy="1087755"/>
          </a:xfrm>
          <a:prstGeom prst="rect">
            <a:avLst/>
          </a:prstGeom>
          <a:noFill/>
          <a:ln w="9525">
            <a:noFill/>
          </a:ln>
        </p:spPr>
        <p:txBody>
          <a:bodyPr wrap="square">
            <a:spAutoFit/>
          </a:bodyPr>
          <a:p>
            <a:pPr>
              <a:lnSpc>
                <a:spcPct val="135000"/>
              </a:lnSpc>
            </a:pPr>
            <a:r>
              <a:rPr lang="zh-CN" b="1">
                <a:latin typeface="Times New Roman" panose="02020603050405020304" pitchFamily="18" charset="0"/>
                <a:ea typeface="宋体" panose="02010600030101010101" pitchFamily="2" charset="-122"/>
                <a:cs typeface="Times New Roman" panose="02020603050405020304" pitchFamily="18" charset="0"/>
              </a:rPr>
              <a:t>单稳态触发器输出脉冲宽度与电源电压无关，取决于</a:t>
            </a:r>
            <a:r>
              <a:rPr lang="zh-CN" b="1" i="1">
                <a:latin typeface="Times New Roman" panose="02020603050405020304" pitchFamily="18" charset="0"/>
                <a:ea typeface="宋体" panose="02010600030101010101" pitchFamily="2" charset="-122"/>
                <a:cs typeface="Times New Roman" panose="02020603050405020304" pitchFamily="18" charset="0"/>
              </a:rPr>
              <a:t>R</a:t>
            </a:r>
            <a:r>
              <a:rPr lang="zh-CN" b="1">
                <a:latin typeface="Times New Roman" panose="02020603050405020304" pitchFamily="18" charset="0"/>
                <a:ea typeface="宋体" panose="02010600030101010101" pitchFamily="2" charset="-122"/>
                <a:cs typeface="Times New Roman" panose="02020603050405020304" pitchFamily="18" charset="0"/>
              </a:rPr>
              <a:t>、</a:t>
            </a:r>
            <a:r>
              <a:rPr lang="zh-CN" b="1" i="1">
                <a:latin typeface="Times New Roman" panose="02020603050405020304" pitchFamily="18" charset="0"/>
                <a:ea typeface="宋体" panose="02010600030101010101" pitchFamily="2" charset="-122"/>
                <a:cs typeface="Times New Roman" panose="02020603050405020304" pitchFamily="18" charset="0"/>
              </a:rPr>
              <a:t>C</a:t>
            </a:r>
            <a:r>
              <a:rPr lang="zh-CN" b="1">
                <a:latin typeface="Times New Roman" panose="02020603050405020304" pitchFamily="18" charset="0"/>
                <a:ea typeface="宋体" panose="02010600030101010101" pitchFamily="2" charset="-122"/>
                <a:cs typeface="Times New Roman" panose="02020603050405020304" pitchFamily="18" charset="0"/>
              </a:rPr>
              <a:t>的值，故把它们称为单稳态电路的定时元件。</a:t>
            </a:r>
            <a:endParaRPr lang="en-US" altLang="zh-CN" b="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200" name="标题 47199"/>
          <p:cNvSpPr>
            <a:spLocks noGrp="1"/>
          </p:cNvSpPr>
          <p:nvPr/>
        </p:nvSpPr>
        <p:spPr>
          <a:xfrm>
            <a:off x="399415" y="446405"/>
            <a:ext cx="7059295" cy="793115"/>
          </a:xfrm>
          <a:prstGeom prst="rect">
            <a:avLst/>
          </a:prstGeom>
          <a:noFill/>
          <a:ln w="9525">
            <a:noFill/>
          </a:ln>
        </p:spPr>
        <p:txBody>
          <a:bodyPr anchor="b"/>
          <a:lst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5.3.2</a:t>
            </a:r>
            <a:r>
              <a:rPr kumimoji="0"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门电路构成的单稳态触发器</a:t>
            </a:r>
            <a:endParaRPr kumimoji="0"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pic>
        <p:nvPicPr>
          <p:cNvPr id="4" name="图片 3"/>
          <p:cNvPicPr>
            <a:picLocks noChangeAspect="1"/>
          </p:cNvPicPr>
          <p:nvPr/>
        </p:nvPicPr>
        <p:blipFill>
          <a:blip r:embed="rId1"/>
          <a:stretch>
            <a:fillRect/>
          </a:stretch>
        </p:blipFill>
        <p:spPr>
          <a:xfrm>
            <a:off x="445770" y="1720850"/>
            <a:ext cx="4648200" cy="1778635"/>
          </a:xfrm>
          <a:prstGeom prst="rect">
            <a:avLst/>
          </a:prstGeom>
        </p:spPr>
      </p:pic>
      <p:pic>
        <p:nvPicPr>
          <p:cNvPr id="5" name="图片 4"/>
          <p:cNvPicPr>
            <a:picLocks noChangeAspect="1"/>
          </p:cNvPicPr>
          <p:nvPr/>
        </p:nvPicPr>
        <p:blipFill>
          <a:blip r:embed="rId2"/>
          <a:stretch>
            <a:fillRect/>
          </a:stretch>
        </p:blipFill>
        <p:spPr>
          <a:xfrm>
            <a:off x="5104130" y="1239520"/>
            <a:ext cx="3191510" cy="5576570"/>
          </a:xfrm>
          <a:prstGeom prst="rect">
            <a:avLst/>
          </a:prstGeom>
        </p:spPr>
      </p:pic>
      <p:sp>
        <p:nvSpPr>
          <p:cNvPr id="107" name="文本框 106"/>
          <p:cNvSpPr txBox="1"/>
          <p:nvPr/>
        </p:nvSpPr>
        <p:spPr>
          <a:xfrm>
            <a:off x="445770" y="3642995"/>
            <a:ext cx="5080000" cy="460375"/>
          </a:xfrm>
          <a:prstGeom prst="rect">
            <a:avLst/>
          </a:prstGeom>
          <a:noFill/>
          <a:ln w="9525">
            <a:noFill/>
          </a:ln>
        </p:spPr>
        <p:txBody>
          <a:bodyPr>
            <a:spAutoFit/>
          </a:bodyPr>
          <a:p>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b="1">
                <a:solidFill>
                  <a:srgbClr val="FF0000"/>
                </a:solidFill>
                <a:latin typeface="Times New Roman" panose="02020603050405020304" pitchFamily="18" charset="0"/>
                <a:cs typeface="Times New Roman" panose="02020603050405020304" pitchFamily="18" charset="0"/>
              </a:rPr>
              <a:t>1</a:t>
            </a:r>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）稳态</a:t>
            </a:r>
            <a:endParaRPr lang="zh-CN" altLang="en-US"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445770" y="4103370"/>
            <a:ext cx="5080000" cy="460375"/>
          </a:xfrm>
          <a:prstGeom prst="rect">
            <a:avLst/>
          </a:prstGeom>
          <a:noFill/>
          <a:ln w="9525">
            <a:noFill/>
          </a:ln>
        </p:spPr>
        <p:txBody>
          <a:bodyPr>
            <a:spAutoFit/>
          </a:bodyPr>
          <a:p>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b="1">
                <a:solidFill>
                  <a:srgbClr val="FF0000"/>
                </a:solidFill>
                <a:latin typeface="Times New Roman" panose="02020603050405020304" pitchFamily="18" charset="0"/>
                <a:cs typeface="Times New Roman" panose="02020603050405020304" pitchFamily="18" charset="0"/>
              </a:rPr>
              <a:t>2</a:t>
            </a:r>
            <a:r>
              <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）暂稳态</a:t>
            </a:r>
            <a:endParaRPr 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445770" y="4563745"/>
            <a:ext cx="5080000" cy="460375"/>
          </a:xfrm>
          <a:prstGeom prst="rect">
            <a:avLst/>
          </a:prstGeom>
          <a:noFill/>
          <a:ln w="9525">
            <a:noFill/>
          </a:ln>
        </p:spPr>
        <p:txBody>
          <a:bodyPr>
            <a:spAutoFit/>
          </a:bodyPr>
          <a:p>
            <a:r>
              <a:rPr b="1">
                <a:solidFill>
                  <a:srgbClr val="FF0000"/>
                </a:solidFill>
                <a:latin typeface="Times New Roman" panose="02020603050405020304" pitchFamily="18" charset="0"/>
                <a:cs typeface="Times New Roman" panose="02020603050405020304" pitchFamily="18" charset="0"/>
              </a:rPr>
              <a:t>（3）从暂稳态恢复至稳态</a:t>
            </a:r>
            <a:endParaRPr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405255" y="5455920"/>
            <a:ext cx="2076450" cy="460375"/>
          </a:xfrm>
          <a:prstGeom prst="rect">
            <a:avLst/>
          </a:prstGeom>
          <a:noFill/>
          <a:ln w="9525">
            <a:noFill/>
          </a:ln>
        </p:spPr>
        <p:txBody>
          <a:bodyPr wrap="square">
            <a:spAutoFit/>
          </a:bodyPr>
          <a:p>
            <a:pPr algn="ctr"/>
            <a:r>
              <a:rPr lang="en-US" b="1" i="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t>
            </a:r>
            <a:r>
              <a:rPr lang="en-US" b="1" baseline="-2500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t>
            </a:r>
            <a:r>
              <a:rPr lang="en-US" b="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≈0.7</a:t>
            </a:r>
            <a:r>
              <a:rPr lang="en-US" b="1" i="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RC</a:t>
            </a:r>
            <a:endParaRPr lang="en-US" altLang="en-US" b="1" i="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nvGrpSpPr>
          <p:cNvPr id="10" name="组合 9"/>
          <p:cNvGrpSpPr/>
          <p:nvPr/>
        </p:nvGrpSpPr>
        <p:grpSpPr>
          <a:xfrm>
            <a:off x="911860" y="5916295"/>
            <a:ext cx="3319780" cy="589280"/>
            <a:chOff x="1436" y="9317"/>
            <a:chExt cx="5228" cy="928"/>
          </a:xfrm>
        </p:grpSpPr>
        <p:sp>
          <p:nvSpPr>
            <p:cNvPr id="7" name="文本框 6"/>
            <p:cNvSpPr txBox="1"/>
            <p:nvPr/>
          </p:nvSpPr>
          <p:spPr>
            <a:xfrm>
              <a:off x="1436" y="9317"/>
              <a:ext cx="5228" cy="928"/>
            </a:xfrm>
            <a:prstGeom prst="rect">
              <a:avLst/>
            </a:prstGeom>
            <a:noFill/>
            <a:ln w="9525">
              <a:noFill/>
            </a:ln>
          </p:spPr>
          <p:txBody>
            <a:bodyPr wrap="square">
              <a:spAutoFit/>
            </a:bodyPr>
            <a:p>
              <a:pPr algn="ctr">
                <a:lnSpc>
                  <a:spcPct val="135000"/>
                </a:lnSpc>
              </a:pPr>
              <a:r>
                <a:rPr lang="zh-CN" b="1" i="1">
                  <a:latin typeface="Times New Roman" panose="02020603050405020304" pitchFamily="18" charset="0"/>
                  <a:ea typeface="宋体" panose="02010600030101010101" pitchFamily="2" charset="-122"/>
                  <a:cs typeface="Times New Roman" panose="02020603050405020304" pitchFamily="18" charset="0"/>
                </a:rPr>
                <a:t>t</a:t>
              </a:r>
              <a:r>
                <a:rPr lang="zh-CN" b="1" baseline="-25000">
                  <a:latin typeface="Times New Roman" panose="02020603050405020304" pitchFamily="18" charset="0"/>
                  <a:ea typeface="宋体" panose="02010600030101010101" pitchFamily="2" charset="-122"/>
                  <a:cs typeface="Times New Roman" panose="02020603050405020304" pitchFamily="18" charset="0"/>
                </a:rPr>
                <a:t>re</a:t>
              </a:r>
              <a:r>
                <a:rPr lang="zh-CN" b="1">
                  <a:latin typeface="Times New Roman" panose="02020603050405020304" pitchFamily="18" charset="0"/>
                  <a:ea typeface="宋体" panose="02010600030101010101" pitchFamily="2" charset="-122"/>
                  <a:cs typeface="Times New Roman" panose="02020603050405020304" pitchFamily="18" charset="0"/>
                </a:rPr>
                <a:t>=（3～5）</a:t>
              </a:r>
              <a:endParaRPr lang="en-US" altLang="zh-CN" b="1">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1083"/>
            <p:cNvGraphicFramePr>
              <a:graphicFrameLocks noChangeAspect="1"/>
            </p:cNvGraphicFramePr>
            <p:nvPr/>
          </p:nvGraphicFramePr>
          <p:xfrm>
            <a:off x="5154" y="9538"/>
            <a:ext cx="522" cy="575"/>
          </p:xfrm>
          <a:graphic>
            <a:graphicData uri="http://schemas.openxmlformats.org/presentationml/2006/ole">
              <mc:AlternateContent xmlns:mc="http://schemas.openxmlformats.org/markup-compatibility/2006">
                <mc:Choice xmlns:v="urn:schemas-microsoft-com:vml" Requires="v">
                  <p:oleObj spid="_x0000_s3076" name="" r:id="rId3" imgW="127000" imgH="139700" progId="Equation.3">
                    <p:embed/>
                  </p:oleObj>
                </mc:Choice>
                <mc:Fallback>
                  <p:oleObj name="" r:id="rId3" imgW="127000" imgH="139700" progId="Equation.3">
                    <p:embed/>
                    <p:pic>
                      <p:nvPicPr>
                        <p:cNvPr id="0" name="图片 3075"/>
                        <p:cNvPicPr/>
                        <p:nvPr/>
                      </p:nvPicPr>
                      <p:blipFill>
                        <a:blip r:embed="rId4"/>
                        <a:stretch>
                          <a:fillRect/>
                        </a:stretch>
                      </p:blipFill>
                      <p:spPr>
                        <a:xfrm>
                          <a:off x="5154" y="9538"/>
                          <a:ext cx="522" cy="575"/>
                        </a:xfrm>
                        <a:prstGeom prst="rect">
                          <a:avLst/>
                        </a:prstGeom>
                        <a:noFill/>
                        <a:ln w="38100">
                          <a:noFill/>
                          <a:miter/>
                        </a:ln>
                      </p:spPr>
                    </p:pic>
                  </p:oleObj>
                </mc:Fallback>
              </mc:AlternateContent>
            </a:graphicData>
          </a:graphic>
        </p:graphicFrame>
      </p:grpSp>
    </p:spTree>
  </p:cSld>
  <p:clrMapOvr>
    <a:masterClrMapping/>
  </p:clrMapOvr>
  <p:transition>
    <p:blinds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200" name="标题 47199"/>
          <p:cNvSpPr>
            <a:spLocks noGrp="1"/>
          </p:cNvSpPr>
          <p:nvPr/>
        </p:nvSpPr>
        <p:spPr>
          <a:xfrm>
            <a:off x="399415" y="446405"/>
            <a:ext cx="7733665" cy="793115"/>
          </a:xfrm>
          <a:prstGeom prst="rect">
            <a:avLst/>
          </a:prstGeom>
          <a:noFill/>
          <a:ln w="9525">
            <a:noFill/>
          </a:ln>
        </p:spPr>
        <p:txBody>
          <a:bodyPr anchor="b"/>
          <a:lst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5.3.3</a:t>
            </a:r>
            <a:r>
              <a:rPr kumimoji="0"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施密特触发器构成的单稳态触发器</a:t>
            </a:r>
            <a:endParaRPr kumimoji="0"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pic>
        <p:nvPicPr>
          <p:cNvPr id="3" name="图片 2"/>
          <p:cNvPicPr>
            <a:picLocks noChangeAspect="1"/>
          </p:cNvPicPr>
          <p:nvPr/>
        </p:nvPicPr>
        <p:blipFill>
          <a:blip r:embed="rId1"/>
          <a:stretch>
            <a:fillRect/>
          </a:stretch>
        </p:blipFill>
        <p:spPr>
          <a:xfrm>
            <a:off x="970280" y="2484120"/>
            <a:ext cx="3131185" cy="1697355"/>
          </a:xfrm>
          <a:prstGeom prst="rect">
            <a:avLst/>
          </a:prstGeom>
        </p:spPr>
      </p:pic>
      <p:pic>
        <p:nvPicPr>
          <p:cNvPr id="12" name="图片 11"/>
          <p:cNvPicPr>
            <a:picLocks noChangeAspect="1"/>
          </p:cNvPicPr>
          <p:nvPr/>
        </p:nvPicPr>
        <p:blipFill>
          <a:blip r:embed="rId2"/>
          <a:stretch>
            <a:fillRect/>
          </a:stretch>
        </p:blipFill>
        <p:spPr>
          <a:xfrm>
            <a:off x="4101465" y="1617345"/>
            <a:ext cx="4117975" cy="3623310"/>
          </a:xfrm>
          <a:prstGeom prst="rect">
            <a:avLst/>
          </a:prstGeom>
        </p:spPr>
      </p:pic>
    </p:spTree>
  </p:cSld>
  <p:clrMapOvr>
    <a:masterClrMapping/>
  </p:clrMapOvr>
  <p:transition>
    <p:blinds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200" name="标题 47199"/>
          <p:cNvSpPr>
            <a:spLocks noGrp="1"/>
          </p:cNvSpPr>
          <p:nvPr/>
        </p:nvSpPr>
        <p:spPr>
          <a:xfrm>
            <a:off x="399415" y="446405"/>
            <a:ext cx="7733665" cy="793115"/>
          </a:xfrm>
          <a:prstGeom prst="rect">
            <a:avLst/>
          </a:prstGeom>
          <a:noFill/>
          <a:ln w="9525">
            <a:noFill/>
          </a:ln>
        </p:spPr>
        <p:txBody>
          <a:bodyPr anchor="b"/>
          <a:lst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5.3.4</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集成</a:t>
            </a:r>
            <a:r>
              <a:rPr kumimoji="0"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单稳态触发器</a:t>
            </a:r>
            <a:endParaRPr kumimoji="0"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sp>
        <p:nvSpPr>
          <p:cNvPr id="5310" name="矩形 5309"/>
          <p:cNvSpPr/>
          <p:nvPr/>
        </p:nvSpPr>
        <p:spPr>
          <a:xfrm>
            <a:off x="172085" y="1239520"/>
            <a:ext cx="8799195" cy="682625"/>
          </a:xfrm>
          <a:prstGeom prst="rect">
            <a:avLst/>
          </a:prstGeom>
          <a:noFill/>
          <a:ln w="9525">
            <a:noFill/>
          </a:ln>
        </p:spPr>
        <p:txBody>
          <a:bodyPr/>
          <a:p>
            <a:pPr marL="342900" indent="-342900">
              <a:lnSpc>
                <a:spcPct val="135000"/>
              </a:lnSpc>
              <a:spcBef>
                <a:spcPts val="0"/>
              </a:spcBef>
              <a:buClr>
                <a:schemeClr val="folHlink"/>
              </a:buClr>
              <a:buSzPct val="60000"/>
              <a:buFont typeface="Wingdings" panose="05000000000000000000" pitchFamily="2" charset="2"/>
            </a:pPr>
            <a:r>
              <a:rPr lang="en-US" b="1" strike="noStrike" noProof="1" dirty="0">
                <a:solidFill>
                  <a:schemeClr val="tx1"/>
                </a:solidFill>
                <a:effectLst/>
                <a:latin typeface="宋体" panose="02010600030101010101" pitchFamily="2" charset="-122"/>
                <a:ea typeface="宋体" panose="02010600030101010101" pitchFamily="2" charset="-122"/>
                <a:cs typeface="+mn-cs"/>
              </a:rPr>
              <a:t>  </a:t>
            </a:r>
            <a:r>
              <a:rPr b="1" strike="noStrike" noProof="1" dirty="0">
                <a:solidFill>
                  <a:schemeClr val="tx1"/>
                </a:solidFill>
                <a:effectLst/>
                <a:latin typeface="宋体" panose="02010600030101010101" pitchFamily="2" charset="-122"/>
                <a:ea typeface="宋体" panose="02010600030101010101" pitchFamily="2" charset="-122"/>
                <a:cs typeface="+mn-cs"/>
              </a:rPr>
              <a:t>集成单稳态触发器有不可重复触发型和可重复触发型两种。</a:t>
            </a:r>
            <a:endParaRPr lang="zh-CN" altLang="en-US" b="1" strike="noStrike" noProof="1" dirty="0">
              <a:solidFill>
                <a:schemeClr val="tx1"/>
              </a:solidFill>
              <a:effectLst/>
              <a:latin typeface="宋体" panose="02010600030101010101" pitchFamily="2" charset="-122"/>
              <a:ea typeface="宋体" panose="02010600030101010101" pitchFamily="2" charset="-122"/>
              <a:cs typeface="+mn-cs"/>
            </a:endParaRPr>
          </a:p>
        </p:txBody>
      </p:sp>
      <p:sp>
        <p:nvSpPr>
          <p:cNvPr id="5" name="矩形 4"/>
          <p:cNvSpPr/>
          <p:nvPr/>
        </p:nvSpPr>
        <p:spPr>
          <a:xfrm>
            <a:off x="172085" y="1772920"/>
            <a:ext cx="5598160" cy="5090795"/>
          </a:xfrm>
          <a:prstGeom prst="rect">
            <a:avLst/>
          </a:prstGeom>
          <a:noFill/>
          <a:ln w="9525">
            <a:noFill/>
          </a:ln>
        </p:spPr>
        <p:txBody>
          <a:bodyPr/>
          <a:p>
            <a:pPr marL="342900" indent="-342900">
              <a:lnSpc>
                <a:spcPct val="135000"/>
              </a:lnSpc>
              <a:spcBef>
                <a:spcPts val="0"/>
              </a:spcBef>
              <a:buClr>
                <a:schemeClr val="folHlink"/>
              </a:buClr>
              <a:buSzPct val="60000"/>
              <a:buFont typeface="Wingdings" panose="05000000000000000000" pitchFamily="2" charset="2"/>
            </a:pPr>
            <a:r>
              <a:rPr lang="en-US" b="1" strike="noStrike" noProof="1" dirty="0">
                <a:solidFill>
                  <a:schemeClr val="tx1"/>
                </a:solidFill>
                <a:effectLst/>
                <a:latin typeface="宋体" panose="02010600030101010101" pitchFamily="2" charset="-122"/>
                <a:ea typeface="宋体" panose="02010600030101010101" pitchFamily="2" charset="-122"/>
                <a:cs typeface="+mn-cs"/>
              </a:rPr>
              <a:t>  </a:t>
            </a:r>
            <a:r>
              <a:rPr b="1"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rPr>
              <a:t>不可重复触发型</a:t>
            </a:r>
            <a:r>
              <a:rPr b="1" strike="noStrike" noProof="1" dirty="0">
                <a:solidFill>
                  <a:schemeClr val="tx1"/>
                </a:solidFill>
                <a:effectLst/>
                <a:latin typeface="宋体" panose="02010600030101010101" pitchFamily="2" charset="-122"/>
                <a:ea typeface="宋体" panose="02010600030101010101" pitchFamily="2" charset="-122"/>
                <a:cs typeface="+mn-cs"/>
              </a:rPr>
              <a:t>是指在单稳态电路进入暂稳态期间，如再次受到触发，是不会影响原稳态持续时间的。输出脉冲宽度是由电路定时元件</a:t>
            </a:r>
            <a:r>
              <a:rPr b="1" i="1" strike="noStrike" noProof="1" dirty="0">
                <a:solidFill>
                  <a:schemeClr val="tx1"/>
                </a:solidFill>
                <a:effectLst/>
                <a:latin typeface="宋体" panose="02010600030101010101" pitchFamily="2" charset="-122"/>
                <a:ea typeface="宋体" panose="02010600030101010101" pitchFamily="2" charset="-122"/>
                <a:cs typeface="+mn-cs"/>
              </a:rPr>
              <a:t>RC</a:t>
            </a:r>
            <a:r>
              <a:rPr b="1" strike="noStrike" noProof="1" dirty="0">
                <a:solidFill>
                  <a:schemeClr val="tx1"/>
                </a:solidFill>
                <a:effectLst/>
                <a:latin typeface="宋体" panose="02010600030101010101" pitchFamily="2" charset="-122"/>
                <a:ea typeface="宋体" panose="02010600030101010101" pitchFamily="2" charset="-122"/>
                <a:cs typeface="+mn-cs"/>
              </a:rPr>
              <a:t>决定的固定不变值。</a:t>
            </a:r>
            <a:endParaRPr b="1" strike="noStrike" noProof="1" dirty="0">
              <a:solidFill>
                <a:schemeClr val="tx1"/>
              </a:solidFill>
              <a:effectLst/>
              <a:latin typeface="宋体" panose="02010600030101010101" pitchFamily="2" charset="-122"/>
              <a:ea typeface="宋体" panose="02010600030101010101" pitchFamily="2" charset="-122"/>
              <a:cs typeface="+mn-cs"/>
            </a:endParaRPr>
          </a:p>
          <a:p>
            <a:pPr marL="342900" indent="-342900">
              <a:lnSpc>
                <a:spcPct val="135000"/>
              </a:lnSpc>
              <a:spcBef>
                <a:spcPts val="0"/>
              </a:spcBef>
              <a:buClr>
                <a:schemeClr val="folHlink"/>
              </a:buClr>
              <a:buSzPct val="60000"/>
              <a:buFont typeface="Wingdings" panose="05000000000000000000" pitchFamily="2" charset="2"/>
            </a:pPr>
            <a:r>
              <a:rPr b="1" strike="noStrike" noProof="1" dirty="0">
                <a:solidFill>
                  <a:schemeClr val="tx1"/>
                </a:solidFill>
                <a:effectLst/>
                <a:latin typeface="宋体" panose="02010600030101010101" pitchFamily="2" charset="-122"/>
                <a:ea typeface="宋体" panose="02010600030101010101" pitchFamily="2" charset="-122"/>
                <a:cs typeface="+mn-cs"/>
              </a:rPr>
              <a:t>  </a:t>
            </a:r>
            <a:r>
              <a:rPr b="1"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rPr>
              <a:t>可重复触发型</a:t>
            </a:r>
            <a:r>
              <a:rPr b="1" strike="noStrike" noProof="1" dirty="0">
                <a:solidFill>
                  <a:schemeClr val="tx1"/>
                </a:solidFill>
                <a:effectLst/>
                <a:latin typeface="宋体" panose="02010600030101010101" pitchFamily="2" charset="-122"/>
                <a:ea typeface="宋体" panose="02010600030101010101" pitchFamily="2" charset="-122"/>
                <a:cs typeface="+mn-cs"/>
              </a:rPr>
              <a:t>是指在暂稳态期，若再次触发，则输出暂稳态时间是在原暂稳态时间的基础上再展宽一个暂稳态时间。通过可重复触发可延长暂稳态持续时间，加宽输出脉冲宽度。</a:t>
            </a:r>
            <a:endParaRPr lang="zh-CN" altLang="en-US" b="1" strike="noStrike" noProof="1" dirty="0">
              <a:solidFill>
                <a:schemeClr val="tx1"/>
              </a:solidFill>
              <a:effectLst/>
              <a:latin typeface="宋体" panose="02010600030101010101" pitchFamily="2" charset="-122"/>
              <a:ea typeface="宋体" panose="02010600030101010101" pitchFamily="2" charset="-122"/>
              <a:cs typeface="+mn-cs"/>
            </a:endParaRPr>
          </a:p>
        </p:txBody>
      </p:sp>
      <p:pic>
        <p:nvPicPr>
          <p:cNvPr id="2" name="图片 1"/>
          <p:cNvPicPr>
            <a:picLocks noChangeAspect="1"/>
          </p:cNvPicPr>
          <p:nvPr/>
        </p:nvPicPr>
        <p:blipFill>
          <a:blip r:embed="rId1"/>
          <a:stretch>
            <a:fillRect/>
          </a:stretch>
        </p:blipFill>
        <p:spPr>
          <a:xfrm>
            <a:off x="5770245" y="1922145"/>
            <a:ext cx="3086100" cy="2186940"/>
          </a:xfrm>
          <a:prstGeom prst="rect">
            <a:avLst/>
          </a:prstGeom>
        </p:spPr>
      </p:pic>
      <p:pic>
        <p:nvPicPr>
          <p:cNvPr id="3" name="图片 2"/>
          <p:cNvPicPr>
            <a:picLocks noChangeAspect="1"/>
          </p:cNvPicPr>
          <p:nvPr/>
        </p:nvPicPr>
        <p:blipFill>
          <a:blip r:embed="rId2"/>
          <a:stretch>
            <a:fillRect/>
          </a:stretch>
        </p:blipFill>
        <p:spPr>
          <a:xfrm>
            <a:off x="5930900" y="4414520"/>
            <a:ext cx="3040380" cy="2125980"/>
          </a:xfrm>
          <a:prstGeom prst="rect">
            <a:avLst/>
          </a:prstGeom>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strips(downRight)">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63980" y="1240155"/>
            <a:ext cx="7124700" cy="3398520"/>
          </a:xfrm>
          <a:prstGeom prst="rect">
            <a:avLst/>
          </a:prstGeom>
        </p:spPr>
      </p:pic>
      <p:sp>
        <p:nvSpPr>
          <p:cNvPr id="12289" name="矩形 49156"/>
          <p:cNvSpPr/>
          <p:nvPr/>
        </p:nvSpPr>
        <p:spPr>
          <a:xfrm>
            <a:off x="736600" y="584518"/>
            <a:ext cx="8172450" cy="570865"/>
          </a:xfrm>
          <a:prstGeom prst="rect">
            <a:avLst/>
          </a:prstGeom>
          <a:noFill/>
          <a:ln w="9525">
            <a:noFill/>
          </a:ln>
        </p:spPr>
        <p:txBody>
          <a:bodyPr anchor="ctr">
            <a:spAutoFit/>
          </a:bodyPr>
          <a:p>
            <a:pPr>
              <a:lnSpc>
                <a:spcPct val="130000"/>
              </a:lnSpc>
            </a:pPr>
            <a:r>
              <a:rPr b="1" dirty="0">
                <a:latin typeface="Times New Roman" panose="02020603050405020304" pitchFamily="18" charset="0"/>
                <a:ea typeface="宋体" panose="02010600030101010101" pitchFamily="2" charset="-122"/>
              </a:rPr>
              <a:t>74121集成单稳态触发器符号及引脚排列</a:t>
            </a:r>
            <a:endParaRPr b="1" dirty="0">
              <a:latin typeface="Times New Roman" panose="02020603050405020304" pitchFamily="18" charset="0"/>
              <a:ea typeface="宋体" panose="02010600030101010101" pitchFamily="2" charset="-122"/>
            </a:endParaRPr>
          </a:p>
        </p:txBody>
      </p:sp>
      <p:sp>
        <p:nvSpPr>
          <p:cNvPr id="28808" name="圆角矩形标注 28807"/>
          <p:cNvSpPr/>
          <p:nvPr/>
        </p:nvSpPr>
        <p:spPr>
          <a:xfrm>
            <a:off x="88900" y="1319530"/>
            <a:ext cx="1857375" cy="439420"/>
          </a:xfrm>
          <a:prstGeom prst="wedgeRoundRectCallout">
            <a:avLst>
              <a:gd name="adj1" fmla="val 16940"/>
              <a:gd name="adj2" fmla="val 172543"/>
              <a:gd name="adj3" fmla="val 16667"/>
            </a:avLst>
          </a:prstGeom>
          <a:solidFill>
            <a:srgbClr val="FFFFFF"/>
          </a:solidFill>
          <a:ln w="31750" cap="flat" cmpd="sng">
            <a:solidFill>
              <a:schemeClr val="folHlink"/>
            </a:solidFill>
            <a:prstDash val="solid"/>
            <a:miter/>
            <a:headEnd type="none" w="med" len="med"/>
            <a:tailEnd type="none" w="med" len="med"/>
          </a:ln>
        </p:spPr>
        <p:txBody>
          <a:bodyPr/>
          <a:p>
            <a:pPr algn="ctr" fontAlgn="base"/>
            <a:r>
              <a:rPr lang="zh-CN" altLang="en-US" sz="2000" b="1" strike="noStrike" noProof="1" dirty="0">
                <a:latin typeface="Times New Roman" panose="02020603050405020304" pitchFamily="18" charset="0"/>
                <a:ea typeface="宋体" panose="02010600030101010101" pitchFamily="2" charset="-122"/>
                <a:cs typeface="+mn-cs"/>
              </a:rPr>
              <a:t>下降沿触发</a:t>
            </a:r>
            <a:endParaRPr lang="zh-CN" altLang="en-US" sz="2000" b="1" strike="noStrike" noProof="1" dirty="0">
              <a:latin typeface="Times New Roman" panose="02020603050405020304" pitchFamily="18" charset="0"/>
              <a:ea typeface="宋体" panose="02010600030101010101" pitchFamily="2" charset="-122"/>
              <a:cs typeface="+mn-cs"/>
            </a:endParaRPr>
          </a:p>
        </p:txBody>
      </p:sp>
      <p:sp>
        <p:nvSpPr>
          <p:cNvPr id="4" name="圆角矩形标注 3"/>
          <p:cNvSpPr/>
          <p:nvPr/>
        </p:nvSpPr>
        <p:spPr>
          <a:xfrm>
            <a:off x="22225" y="2812415"/>
            <a:ext cx="1228725" cy="743585"/>
          </a:xfrm>
          <a:prstGeom prst="wedgeRoundRectCallout">
            <a:avLst>
              <a:gd name="adj1" fmla="val 75167"/>
              <a:gd name="adj2" fmla="val -14047"/>
              <a:gd name="adj3" fmla="val 16667"/>
            </a:avLst>
          </a:prstGeom>
          <a:solidFill>
            <a:srgbClr val="FFFFFF"/>
          </a:solidFill>
          <a:ln w="31750" cap="flat" cmpd="sng">
            <a:solidFill>
              <a:schemeClr val="folHlink"/>
            </a:solidFill>
            <a:prstDash val="solid"/>
            <a:miter/>
            <a:headEnd type="none" w="med" len="med"/>
            <a:tailEnd type="none" w="med" len="med"/>
          </a:ln>
        </p:spPr>
        <p:txBody>
          <a:bodyPr/>
          <a:p>
            <a:pPr algn="ctr" fontAlgn="base"/>
            <a:r>
              <a:rPr lang="zh-CN" altLang="en-US" sz="2000" b="1" strike="noStrike" noProof="1" dirty="0">
                <a:latin typeface="Times New Roman" panose="02020603050405020304" pitchFamily="18" charset="0"/>
                <a:ea typeface="宋体" panose="02010600030101010101" pitchFamily="2" charset="-122"/>
                <a:cs typeface="+mn-cs"/>
              </a:rPr>
              <a:t>上升沿触发</a:t>
            </a:r>
            <a:endParaRPr lang="zh-CN" altLang="en-US" sz="2000" b="1" strike="noStrike" noProof="1" dirty="0">
              <a:latin typeface="Times New Roman" panose="02020603050405020304" pitchFamily="18" charset="0"/>
              <a:ea typeface="宋体" panose="02010600030101010101" pitchFamily="2" charset="-122"/>
              <a:cs typeface="+mn-cs"/>
            </a:endParaRPr>
          </a:p>
        </p:txBody>
      </p:sp>
      <p:sp>
        <p:nvSpPr>
          <p:cNvPr id="5" name="圆角矩形标注 4"/>
          <p:cNvSpPr/>
          <p:nvPr/>
        </p:nvSpPr>
        <p:spPr>
          <a:xfrm>
            <a:off x="4051300" y="4638675"/>
            <a:ext cx="1857375" cy="439420"/>
          </a:xfrm>
          <a:prstGeom prst="wedgeRoundRectCallout">
            <a:avLst>
              <a:gd name="adj1" fmla="val -60632"/>
              <a:gd name="adj2" fmla="val -615028"/>
              <a:gd name="adj3" fmla="val 16667"/>
            </a:avLst>
          </a:prstGeom>
          <a:solidFill>
            <a:srgbClr val="FFFFFF"/>
          </a:solidFill>
          <a:ln w="31750" cap="flat" cmpd="sng">
            <a:solidFill>
              <a:schemeClr val="folHlink"/>
            </a:solidFill>
            <a:prstDash val="solid"/>
            <a:miter/>
            <a:headEnd type="none" w="med" len="med"/>
            <a:tailEnd type="none" w="med" len="med"/>
          </a:ln>
        </p:spPr>
        <p:txBody>
          <a:bodyPr/>
          <a:p>
            <a:pPr algn="ctr" fontAlgn="base"/>
            <a:r>
              <a:rPr lang="zh-CN" altLang="en-US" sz="2000" b="1" strike="noStrike" noProof="1" dirty="0">
                <a:latin typeface="Times New Roman" panose="02020603050405020304" pitchFamily="18" charset="0"/>
                <a:ea typeface="宋体" panose="02010600030101010101" pitchFamily="2" charset="-122"/>
                <a:cs typeface="+mn-cs"/>
              </a:rPr>
              <a:t>非重复触发</a:t>
            </a:r>
            <a:endParaRPr lang="zh-CN" altLang="en-US" sz="2000" b="1" strike="noStrike" noProof="1" dirty="0">
              <a:latin typeface="Times New Roman" panose="02020603050405020304" pitchFamily="18" charset="0"/>
              <a:ea typeface="宋体" panose="02010600030101010101" pitchFamily="2" charset="-122"/>
              <a:cs typeface="+mn-cs"/>
            </a:endParaRPr>
          </a:p>
        </p:txBody>
      </p:sp>
      <p:sp>
        <p:nvSpPr>
          <p:cNvPr id="6" name="圆角矩形标注 5"/>
          <p:cNvSpPr/>
          <p:nvPr/>
        </p:nvSpPr>
        <p:spPr>
          <a:xfrm>
            <a:off x="868045" y="5469890"/>
            <a:ext cx="2066925" cy="768350"/>
          </a:xfrm>
          <a:prstGeom prst="wedgeRoundRectCallout">
            <a:avLst>
              <a:gd name="adj1" fmla="val -21336"/>
              <a:gd name="adj2" fmla="val -215641"/>
              <a:gd name="adj3" fmla="val 16667"/>
            </a:avLst>
          </a:prstGeom>
          <a:solidFill>
            <a:srgbClr val="FFFFFF"/>
          </a:solidFill>
          <a:ln w="31750" cap="flat" cmpd="sng">
            <a:solidFill>
              <a:schemeClr val="folHlink"/>
            </a:solidFill>
            <a:prstDash val="solid"/>
            <a:miter/>
            <a:headEnd type="none" w="med" len="med"/>
            <a:tailEnd type="none" w="med" len="med"/>
          </a:ln>
        </p:spPr>
        <p:txBody>
          <a:bodyPr/>
          <a:p>
            <a:pPr algn="ctr" fontAlgn="base"/>
            <a:r>
              <a:rPr lang="zh-CN" altLang="en-US" sz="2000" b="1" strike="noStrike" noProof="1" dirty="0">
                <a:latin typeface="Times New Roman" panose="02020603050405020304" pitchFamily="18" charset="0"/>
                <a:ea typeface="宋体" panose="02010600030101010101" pitchFamily="2" charset="-122"/>
                <a:cs typeface="+mn-cs"/>
              </a:rPr>
              <a:t>外接定时电阻和电容的连接端</a:t>
            </a:r>
            <a:endParaRPr lang="zh-CN" altLang="en-US" sz="2000" b="1" strike="noStrike" noProof="1" dirty="0">
              <a:latin typeface="Times New Roman" panose="02020603050405020304" pitchFamily="18" charset="0"/>
              <a:ea typeface="宋体" panose="02010600030101010101" pitchFamily="2" charset="-122"/>
              <a:cs typeface="+mn-cs"/>
            </a:endParaRPr>
          </a:p>
        </p:txBody>
      </p:sp>
      <p:sp>
        <p:nvSpPr>
          <p:cNvPr id="9" name="左中括号 8"/>
          <p:cNvSpPr/>
          <p:nvPr/>
        </p:nvSpPr>
        <p:spPr>
          <a:xfrm>
            <a:off x="1363980" y="2096770"/>
            <a:ext cx="75565" cy="540385"/>
          </a:xfrm>
          <a:prstGeom prst="leftBracket">
            <a:avLst/>
          </a:prstGeom>
          <a:ln w="317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左中括号 9"/>
          <p:cNvSpPr/>
          <p:nvPr/>
        </p:nvSpPr>
        <p:spPr>
          <a:xfrm>
            <a:off x="1459230" y="3706495"/>
            <a:ext cx="76200" cy="474345"/>
          </a:xfrm>
          <a:prstGeom prst="leftBracket">
            <a:avLst/>
          </a:prstGeom>
          <a:ln w="317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28808"/>
                                        </p:tgtEl>
                                        <p:attrNameLst>
                                          <p:attrName>style.visibility</p:attrName>
                                        </p:attrNameLst>
                                      </p:cBhvr>
                                      <p:to>
                                        <p:strVal val="visible"/>
                                      </p:to>
                                    </p:set>
                                    <p:anim calcmode="lin" valueType="num">
                                      <p:cBhvr additive="base">
                                        <p:cTn id="12" dur="500" fill="hold"/>
                                        <p:tgtEl>
                                          <p:spTgt spid="28808"/>
                                        </p:tgtEl>
                                        <p:attrNameLst>
                                          <p:attrName>ppt_x</p:attrName>
                                        </p:attrNameLst>
                                      </p:cBhvr>
                                      <p:tavLst>
                                        <p:tav tm="0">
                                          <p:val>
                                            <p:strVal val="1+#ppt_w/2"/>
                                          </p:val>
                                        </p:tav>
                                        <p:tav tm="100000">
                                          <p:val>
                                            <p:strVal val="#ppt_x"/>
                                          </p:val>
                                        </p:tav>
                                      </p:tavLst>
                                    </p:anim>
                                    <p:anim calcmode="lin" valueType="num">
                                      <p:cBhvr additive="base">
                                        <p:cTn id="13" dur="500" fill="hold"/>
                                        <p:tgtEl>
                                          <p:spTgt spid="2880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08" grpId="0" bldLvl="0" animBg="1"/>
      <p:bldP spid="4" grpId="0" bldLvl="0" animBg="1"/>
      <p:bldP spid="5" grpId="0" bldLvl="0" animBg="1"/>
      <p:bldP spid="6" grpId="0" bldLvl="0" animBg="1"/>
      <p:bldP spid="9" grpId="0" animBg="1"/>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7" name="横卷形 20486"/>
          <p:cNvSpPr/>
          <p:nvPr/>
        </p:nvSpPr>
        <p:spPr>
          <a:xfrm>
            <a:off x="1234440" y="579120"/>
            <a:ext cx="3284538" cy="817563"/>
          </a:xfrm>
          <a:prstGeom prst="horizontalScroll">
            <a:avLst>
              <a:gd name="adj" fmla="val 12500"/>
            </a:avLst>
          </a:prstGeom>
          <a:solidFill>
            <a:srgbClr val="FFCCFF"/>
          </a:solidFill>
          <a:ln w="9525" cap="flat" cmpd="sng">
            <a:solidFill>
              <a:schemeClr val="tx1"/>
            </a:solidFill>
            <a:prstDash val="solid"/>
            <a:miter/>
            <a:headEnd type="none" w="med" len="med"/>
            <a:tailEnd type="none" w="med" len="med"/>
          </a:ln>
        </p:spPr>
        <p:txBody>
          <a:bodyPr wrap="none" anchor="ctr"/>
          <a:p>
            <a:pPr algn="ct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74121的功能表</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graphicFrame>
        <p:nvGraphicFramePr>
          <p:cNvPr id="2" name="表格 1"/>
          <p:cNvGraphicFramePr/>
          <p:nvPr/>
        </p:nvGraphicFramePr>
        <p:xfrm>
          <a:off x="621665" y="1835785"/>
          <a:ext cx="4510405" cy="3754120"/>
        </p:xfrm>
        <a:graphic>
          <a:graphicData uri="http://schemas.openxmlformats.org/drawingml/2006/table">
            <a:tbl>
              <a:tblPr firstRow="1" bandRow="1">
                <a:tableStyleId>{5940675A-B579-460E-94D1-54222C63F5DA}</a:tableStyleId>
              </a:tblPr>
              <a:tblGrid>
                <a:gridCol w="2371090"/>
                <a:gridCol w="1140460"/>
                <a:gridCol w="998855"/>
              </a:tblGrid>
              <a:tr h="375920">
                <a:tc>
                  <a:txBody>
                    <a:bodyPr/>
                    <a:p>
                      <a:pPr algn="ctr">
                        <a:buNone/>
                      </a:pPr>
                      <a:r>
                        <a:rPr lang="en-US" sz="2000" b="1">
                          <a:latin typeface="Times New Roman" panose="02020603050405020304" pitchFamily="18" charset="0"/>
                          <a:cs typeface="Times New Roman" panose="02020603050405020304" pitchFamily="18" charset="0"/>
                        </a:rPr>
                        <a:t>输   入</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输出</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lgn="ctr">
                        <a:buNone/>
                      </a:pPr>
                      <a:r>
                        <a:rPr lang="en-US" sz="2000" b="1">
                          <a:latin typeface="Times New Roman" panose="02020603050405020304" pitchFamily="18" charset="0"/>
                          <a:cs typeface="Times New Roman" panose="02020603050405020304" pitchFamily="18" charset="0"/>
                        </a:rPr>
                        <a:t>说明</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920">
                <a:tc>
                  <a:txBody>
                    <a:bodyPr/>
                    <a:p>
                      <a:pPr algn="ctr">
                        <a:buNone/>
                      </a:pPr>
                      <a:r>
                        <a:rPr lang="en-US" sz="2000" b="1">
                          <a:latin typeface="新宋体" panose="02010609030101010101" charset="-122"/>
                        </a:rPr>
                        <a:t>  </a:t>
                      </a:r>
                      <a:endParaRPr lang="en-US" altLang="en-US" sz="2000" b="1">
                        <a:latin typeface="新宋体" panose="02010609030101010101" charset="-122"/>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Q</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lnB w="12700" cap="flat" cmpd="sng">
                      <a:solidFill>
                        <a:srgbClr val="080000"/>
                      </a:solidFill>
                      <a:prstDash val="solid"/>
                      <a:headEnd type="none" w="med" len="med"/>
                      <a:tailEnd type="none" w="med" len="med"/>
                    </a:lnB>
                  </a:tcPr>
                </a:tc>
              </a:tr>
              <a:tr h="333375">
                <a:tc>
                  <a:txBody>
                    <a:bodyPr/>
                    <a:p>
                      <a:pPr algn="ctr">
                        <a:buNone/>
                      </a:pPr>
                      <a:r>
                        <a:rPr lang="en-US" sz="2000" b="1">
                          <a:latin typeface="Times New Roman" panose="02020603050405020304" pitchFamily="18" charset="0"/>
                          <a:cs typeface="Times New Roman" panose="02020603050405020304" pitchFamily="18" charset="0"/>
                        </a:rPr>
                        <a:t> 0     ×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a:p>
                      <a:pPr algn="ctr">
                        <a:buNone/>
                      </a:pPr>
                      <a:r>
                        <a:rPr lang="en-US" sz="2000" b="1">
                          <a:latin typeface="Times New Roman" panose="02020603050405020304" pitchFamily="18" charset="0"/>
                          <a:cs typeface="Times New Roman" panose="02020603050405020304" pitchFamily="18" charset="0"/>
                        </a:rPr>
                        <a:t>稳态</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4010">
                <a:tc>
                  <a:txBody>
                    <a:bodyPr/>
                    <a:p>
                      <a:pPr algn="ctr">
                        <a:buNone/>
                      </a:pPr>
                      <a:r>
                        <a:rPr lang="en-US" sz="2000" b="1">
                          <a:latin typeface="Times New Roman" panose="02020603050405020304" pitchFamily="18" charset="0"/>
                          <a:cs typeface="Times New Roman" panose="02020603050405020304" pitchFamily="18" charset="0"/>
                        </a:rPr>
                        <a:t>×     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333375">
                <a:tc>
                  <a:txBody>
                    <a:bodyPr/>
                    <a:p>
                      <a:pPr algn="ctr">
                        <a:buNone/>
                      </a:pPr>
                      <a:r>
                        <a:rPr lang="en-US" sz="2000" b="1">
                          <a:latin typeface="Times New Roman" panose="02020603050405020304" pitchFamily="18" charset="0"/>
                          <a:cs typeface="Times New Roman" panose="02020603050405020304" pitchFamily="18" charset="0"/>
                        </a:rPr>
                        <a:t>×    ×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333375">
                <a:tc>
                  <a:txBody>
                    <a:bodyPr/>
                    <a:p>
                      <a:pPr algn="ctr">
                        <a:buNone/>
                      </a:pPr>
                      <a:r>
                        <a:rPr lang="en-US" sz="2000" b="1">
                          <a:latin typeface="Times New Roman" panose="02020603050405020304" pitchFamily="18" charset="0"/>
                          <a:cs typeface="Times New Roman" panose="02020603050405020304" pitchFamily="18" charset="0"/>
                        </a:rPr>
                        <a:t>  1      1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lnB w="12700" cap="flat" cmpd="sng">
                      <a:solidFill>
                        <a:srgbClr val="080000"/>
                      </a:solidFill>
                      <a:prstDash val="solid"/>
                      <a:headEnd type="none" w="med" len="med"/>
                      <a:tailEnd type="none" w="med" len="med"/>
                    </a:lnB>
                  </a:tcPr>
                </a:tc>
              </a:tr>
              <a:tr h="334010">
                <a:tc>
                  <a:txBody>
                    <a:bodyPr/>
                    <a:p>
                      <a:pPr algn="ctr">
                        <a:buNone/>
                      </a:pPr>
                      <a:r>
                        <a:rPr lang="en-US" sz="2000" b="1">
                          <a:latin typeface="Times New Roman" panose="02020603050405020304" pitchFamily="18" charset="0"/>
                          <a:cs typeface="Times New Roman" panose="02020603050405020304" pitchFamily="18" charset="0"/>
                        </a:rPr>
                        <a:t> 1      ↓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000" b="1">
                          <a:latin typeface="Times New Roman" panose="02020603050405020304" pitchFamily="18" charset="0"/>
                          <a:cs typeface="Times New Roman" panose="02020603050405020304" pitchFamily="18" charset="0"/>
                        </a:rPr>
                        <a:t> </a:t>
                      </a:r>
                      <a:endParaRPr lang="en-US" altLang="en-US" sz="2000" b="1">
                        <a:latin typeface="Times New Roman" panose="02020603050405020304" pitchFamily="18" charset="0"/>
                        <a:ea typeface="新宋体" panose="02010609030101010101"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5">
                  <a:txBody>
                    <a:bodyPr/>
                    <a:p>
                      <a:pPr algn="ctr">
                        <a:buNone/>
                      </a:pPr>
                      <a:r>
                        <a:rPr lang="en-US" sz="2000" b="1">
                          <a:latin typeface="Times New Roman" panose="02020603050405020304" pitchFamily="18" charset="0"/>
                          <a:cs typeface="Times New Roman" panose="02020603050405020304" pitchFamily="18" charset="0"/>
                        </a:rPr>
                        <a:t>触发</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暂稳态</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3375">
                <a:tc>
                  <a:txBody>
                    <a:bodyPr/>
                    <a:p>
                      <a:pPr algn="ctr">
                        <a:buNone/>
                      </a:pPr>
                      <a:r>
                        <a:rPr lang="en-US" sz="2000" b="1">
                          <a:latin typeface="Times New Roman" panose="02020603050405020304" pitchFamily="18" charset="0"/>
                          <a:cs typeface="Times New Roman" panose="02020603050405020304" pitchFamily="18" charset="0"/>
                        </a:rPr>
                        <a:t> ↓      1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000" b="1">
                          <a:latin typeface="Times New Roman" panose="02020603050405020304" pitchFamily="18" charset="0"/>
                          <a:cs typeface="Times New Roman" panose="02020603050405020304" pitchFamily="18" charset="0"/>
                        </a:rPr>
                        <a:t>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333375">
                <a:tc>
                  <a:txBody>
                    <a:bodyPr/>
                    <a:p>
                      <a:pPr algn="ctr">
                        <a:buNone/>
                      </a:pPr>
                      <a:r>
                        <a:rPr lang="en-US" sz="2000" b="1">
                          <a:latin typeface="Times New Roman" panose="02020603050405020304" pitchFamily="18" charset="0"/>
                          <a:cs typeface="Times New Roman" panose="02020603050405020304" pitchFamily="18" charset="0"/>
                        </a:rPr>
                        <a:t> ↓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000" b="1">
                          <a:latin typeface="Times New Roman" panose="02020603050405020304" pitchFamily="18" charset="0"/>
                          <a:cs typeface="Times New Roman" panose="02020603050405020304" pitchFamily="18" charset="0"/>
                        </a:rPr>
                        <a:t>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334010">
                <a:tc>
                  <a:txBody>
                    <a:bodyPr/>
                    <a:p>
                      <a:pPr algn="ctr">
                        <a:buNone/>
                      </a:pPr>
                      <a:r>
                        <a:rPr lang="en-US" sz="2000" b="1">
                          <a:latin typeface="Times New Roman" panose="02020603050405020304" pitchFamily="18" charset="0"/>
                          <a:cs typeface="Times New Roman" panose="02020603050405020304" pitchFamily="18" charset="0"/>
                        </a:rPr>
                        <a:t> 0     ×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000" b="1">
                          <a:latin typeface="Times New Roman" panose="02020603050405020304" pitchFamily="18" charset="0"/>
                          <a:cs typeface="Times New Roman" panose="02020603050405020304" pitchFamily="18" charset="0"/>
                        </a:rPr>
                        <a:t>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tcPr>
                </a:tc>
              </a:tr>
              <a:tr h="333375">
                <a:tc>
                  <a:txBody>
                    <a:bodyPr/>
                    <a:p>
                      <a:pPr algn="ctr">
                        <a:buNone/>
                      </a:pPr>
                      <a:r>
                        <a:rPr lang="en-US" sz="2000" b="1">
                          <a:latin typeface="Times New Roman" panose="02020603050405020304" pitchFamily="18" charset="0"/>
                          <a:cs typeface="Times New Roman" panose="02020603050405020304" pitchFamily="18" charset="0"/>
                        </a:rPr>
                        <a:t>×     0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000" b="1">
                          <a:latin typeface="Times New Roman" panose="02020603050405020304" pitchFamily="18" charset="0"/>
                          <a:cs typeface="Times New Roman" panose="02020603050405020304" pitchFamily="18" charset="0"/>
                        </a:rPr>
                        <a:t>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cap="flat">
                      <a:noFill/>
                    </a:lnR>
                    <a:lnB w="12700" cap="flat" cmpd="sng">
                      <a:solidFill>
                        <a:srgbClr val="080000"/>
                      </a:solidFill>
                      <a:prstDash val="solid"/>
                      <a:headEnd type="none" w="med" len="med"/>
                      <a:tailEnd type="none" w="med" len="med"/>
                    </a:lnB>
                  </a:tcPr>
                </a:tc>
              </a:tr>
            </a:tbl>
          </a:graphicData>
        </a:graphic>
      </p:graphicFrame>
      <p:graphicFrame>
        <p:nvGraphicFramePr>
          <p:cNvPr id="3" name="对象 907"/>
          <p:cNvGraphicFramePr>
            <a:graphicFrameLocks noChangeAspect="1"/>
          </p:cNvGraphicFramePr>
          <p:nvPr/>
        </p:nvGraphicFramePr>
        <p:xfrm>
          <a:off x="901065" y="2215515"/>
          <a:ext cx="692785" cy="397510"/>
        </p:xfrm>
        <a:graphic>
          <a:graphicData uri="http://schemas.openxmlformats.org/presentationml/2006/ole">
            <mc:AlternateContent xmlns:mc="http://schemas.openxmlformats.org/markup-compatibility/2006">
              <mc:Choice xmlns:v="urn:schemas-microsoft-com:vml" Requires="v">
                <p:oleObj spid="_x0000_s3076" name="" r:id="rId1" imgW="355600" imgH="215900" progId="Equation.3">
                  <p:embed/>
                </p:oleObj>
              </mc:Choice>
              <mc:Fallback>
                <p:oleObj name="" r:id="rId1" imgW="355600" imgH="215900" progId="Equation.3">
                  <p:embed/>
                  <p:pic>
                    <p:nvPicPr>
                      <p:cNvPr id="0" name="图片 3075"/>
                      <p:cNvPicPr/>
                      <p:nvPr/>
                    </p:nvPicPr>
                    <p:blipFill>
                      <a:blip r:embed="rId2"/>
                      <a:stretch>
                        <a:fillRect/>
                      </a:stretch>
                    </p:blipFill>
                    <p:spPr>
                      <a:xfrm>
                        <a:off x="901065" y="2215515"/>
                        <a:ext cx="692785" cy="397510"/>
                      </a:xfrm>
                      <a:prstGeom prst="rect">
                        <a:avLst/>
                      </a:prstGeom>
                      <a:noFill/>
                      <a:ln w="38100">
                        <a:noFill/>
                        <a:miter/>
                      </a:ln>
                    </p:spPr>
                  </p:pic>
                </p:oleObj>
              </mc:Fallback>
            </mc:AlternateContent>
          </a:graphicData>
        </a:graphic>
      </p:graphicFrame>
      <p:graphicFrame>
        <p:nvGraphicFramePr>
          <p:cNvPr id="4" name="对象 908"/>
          <p:cNvGraphicFramePr>
            <a:graphicFrameLocks noChangeAspect="1"/>
          </p:cNvGraphicFramePr>
          <p:nvPr/>
        </p:nvGraphicFramePr>
        <p:xfrm>
          <a:off x="1593850" y="2215515"/>
          <a:ext cx="670560" cy="397510"/>
        </p:xfrm>
        <a:graphic>
          <a:graphicData uri="http://schemas.openxmlformats.org/presentationml/2006/ole">
            <mc:AlternateContent xmlns:mc="http://schemas.openxmlformats.org/markup-compatibility/2006">
              <mc:Choice xmlns:v="urn:schemas-microsoft-com:vml" Requires="v">
                <p:oleObj spid="_x0000_s7" name="" r:id="rId3" imgW="342900" imgH="215900" progId="Equation.3">
                  <p:embed/>
                </p:oleObj>
              </mc:Choice>
              <mc:Fallback>
                <p:oleObj name="" r:id="rId3" imgW="342900" imgH="215900" progId="Equation.3">
                  <p:embed/>
                  <p:pic>
                    <p:nvPicPr>
                      <p:cNvPr id="0" name="图片 6"/>
                      <p:cNvPicPr/>
                      <p:nvPr/>
                    </p:nvPicPr>
                    <p:blipFill>
                      <a:blip r:embed="rId4"/>
                      <a:stretch>
                        <a:fillRect/>
                      </a:stretch>
                    </p:blipFill>
                    <p:spPr>
                      <a:xfrm>
                        <a:off x="1593850" y="2215515"/>
                        <a:ext cx="670560" cy="397510"/>
                      </a:xfrm>
                      <a:prstGeom prst="rect">
                        <a:avLst/>
                      </a:prstGeom>
                      <a:noFill/>
                      <a:ln w="38100">
                        <a:noFill/>
                        <a:miter/>
                      </a:ln>
                    </p:spPr>
                  </p:pic>
                </p:oleObj>
              </mc:Fallback>
            </mc:AlternateContent>
          </a:graphicData>
        </a:graphic>
      </p:graphicFrame>
      <p:graphicFrame>
        <p:nvGraphicFramePr>
          <p:cNvPr id="5" name="对象 909"/>
          <p:cNvGraphicFramePr>
            <a:graphicFrameLocks noChangeAspect="1"/>
          </p:cNvGraphicFramePr>
          <p:nvPr/>
        </p:nvGraphicFramePr>
        <p:xfrm>
          <a:off x="2264410" y="2215515"/>
          <a:ext cx="546100" cy="397510"/>
        </p:xfrm>
        <a:graphic>
          <a:graphicData uri="http://schemas.openxmlformats.org/presentationml/2006/ole">
            <mc:AlternateContent xmlns:mc="http://schemas.openxmlformats.org/markup-compatibility/2006">
              <mc:Choice xmlns:v="urn:schemas-microsoft-com:vml" Requires="v">
                <p:oleObj spid="_x0000_s8" name="" r:id="rId5" imgW="279400" imgH="215900" progId="Equation.3">
                  <p:embed/>
                </p:oleObj>
              </mc:Choice>
              <mc:Fallback>
                <p:oleObj name="" r:id="rId5" imgW="279400" imgH="215900" progId="Equation.3">
                  <p:embed/>
                  <p:pic>
                    <p:nvPicPr>
                      <p:cNvPr id="0" name="图片 7"/>
                      <p:cNvPicPr/>
                      <p:nvPr/>
                    </p:nvPicPr>
                    <p:blipFill>
                      <a:blip r:embed="rId6"/>
                      <a:stretch>
                        <a:fillRect/>
                      </a:stretch>
                    </p:blipFill>
                    <p:spPr>
                      <a:xfrm>
                        <a:off x="2264410" y="2215515"/>
                        <a:ext cx="546100" cy="397510"/>
                      </a:xfrm>
                      <a:prstGeom prst="rect">
                        <a:avLst/>
                      </a:prstGeom>
                      <a:noFill/>
                      <a:ln w="38100">
                        <a:noFill/>
                        <a:miter/>
                      </a:ln>
                    </p:spPr>
                  </p:pic>
                </p:oleObj>
              </mc:Fallback>
            </mc:AlternateContent>
          </a:graphicData>
        </a:graphic>
      </p:graphicFrame>
      <p:grpSp>
        <p:nvGrpSpPr>
          <p:cNvPr id="1073747332" name="组合 1073747331"/>
          <p:cNvGrpSpPr/>
          <p:nvPr/>
        </p:nvGrpSpPr>
        <p:grpSpPr>
          <a:xfrm>
            <a:off x="3416935" y="4084955"/>
            <a:ext cx="267970" cy="1372870"/>
            <a:chOff x="10978" y="182757"/>
            <a:chExt cx="306" cy="1151"/>
          </a:xfrm>
        </p:grpSpPr>
        <p:grpSp>
          <p:nvGrpSpPr>
            <p:cNvPr id="1073746056" name="组合 4067"/>
            <p:cNvGrpSpPr/>
            <p:nvPr/>
          </p:nvGrpSpPr>
          <p:grpSpPr>
            <a:xfrm>
              <a:off x="10978" y="182757"/>
              <a:ext cx="307" cy="81"/>
              <a:chOff x="869" y="175513"/>
              <a:chExt cx="307" cy="81"/>
            </a:xfrm>
          </p:grpSpPr>
          <p:sp>
            <p:nvSpPr>
              <p:cNvPr id="1073746057" name="直线 4038"/>
              <p:cNvSpPr/>
              <p:nvPr/>
            </p:nvSpPr>
            <p:spPr>
              <a:xfrm>
                <a:off x="1068" y="175592"/>
                <a:ext cx="109" cy="0"/>
              </a:xfrm>
              <a:prstGeom prst="line">
                <a:avLst/>
              </a:prstGeom>
              <a:ln w="9525" cap="flat" cmpd="sng">
                <a:solidFill>
                  <a:srgbClr val="000000"/>
                </a:solidFill>
                <a:prstDash val="solid"/>
                <a:headEnd type="none" w="med" len="med"/>
                <a:tailEnd type="none" w="med" len="med"/>
              </a:ln>
            </p:spPr>
          </p:sp>
          <p:sp>
            <p:nvSpPr>
              <p:cNvPr id="1073746058" name="直线 4039"/>
              <p:cNvSpPr/>
              <p:nvPr/>
            </p:nvSpPr>
            <p:spPr>
              <a:xfrm>
                <a:off x="869" y="175588"/>
                <a:ext cx="109" cy="0"/>
              </a:xfrm>
              <a:prstGeom prst="line">
                <a:avLst/>
              </a:prstGeom>
              <a:ln w="9525" cap="flat" cmpd="sng">
                <a:solidFill>
                  <a:srgbClr val="000000"/>
                </a:solidFill>
                <a:prstDash val="solid"/>
                <a:headEnd type="none" w="med" len="med"/>
                <a:tailEnd type="none" w="med" len="med"/>
              </a:ln>
            </p:spPr>
          </p:sp>
          <p:sp>
            <p:nvSpPr>
              <p:cNvPr id="1073746059" name="直线 4040"/>
              <p:cNvSpPr/>
              <p:nvPr/>
            </p:nvSpPr>
            <p:spPr>
              <a:xfrm>
                <a:off x="967" y="175518"/>
                <a:ext cx="109" cy="0"/>
              </a:xfrm>
              <a:prstGeom prst="line">
                <a:avLst/>
              </a:prstGeom>
              <a:ln w="9525" cap="flat" cmpd="sng">
                <a:solidFill>
                  <a:srgbClr val="000000"/>
                </a:solidFill>
                <a:prstDash val="solid"/>
                <a:headEnd type="none" w="med" len="med"/>
                <a:tailEnd type="none" w="med" len="med"/>
              </a:ln>
            </p:spPr>
          </p:sp>
          <p:sp>
            <p:nvSpPr>
              <p:cNvPr id="1073746060" name="直线 4041"/>
              <p:cNvSpPr/>
              <p:nvPr/>
            </p:nvSpPr>
            <p:spPr>
              <a:xfrm>
                <a:off x="972" y="175513"/>
                <a:ext cx="0" cy="80"/>
              </a:xfrm>
              <a:prstGeom prst="line">
                <a:avLst/>
              </a:prstGeom>
              <a:ln w="9525" cap="flat" cmpd="sng">
                <a:solidFill>
                  <a:srgbClr val="000000"/>
                </a:solidFill>
                <a:prstDash val="solid"/>
                <a:headEnd type="none" w="med" len="med"/>
                <a:tailEnd type="none" w="med" len="med"/>
              </a:ln>
            </p:spPr>
          </p:sp>
          <p:sp>
            <p:nvSpPr>
              <p:cNvPr id="1073746061" name="直线 4042"/>
              <p:cNvSpPr/>
              <p:nvPr/>
            </p:nvSpPr>
            <p:spPr>
              <a:xfrm>
                <a:off x="1074" y="175514"/>
                <a:ext cx="0" cy="80"/>
              </a:xfrm>
              <a:prstGeom prst="line">
                <a:avLst/>
              </a:prstGeom>
              <a:ln w="9525" cap="flat" cmpd="sng">
                <a:solidFill>
                  <a:srgbClr val="000000"/>
                </a:solidFill>
                <a:prstDash val="solid"/>
                <a:headEnd type="none" w="med" len="med"/>
                <a:tailEnd type="none" w="med" len="med"/>
              </a:ln>
            </p:spPr>
          </p:sp>
        </p:grpSp>
        <p:grpSp>
          <p:nvGrpSpPr>
            <p:cNvPr id="1073746062" name="组合 4068"/>
            <p:cNvGrpSpPr/>
            <p:nvPr/>
          </p:nvGrpSpPr>
          <p:grpSpPr>
            <a:xfrm>
              <a:off x="10978" y="183029"/>
              <a:ext cx="307" cy="81"/>
              <a:chOff x="869" y="175513"/>
              <a:chExt cx="307" cy="81"/>
            </a:xfrm>
          </p:grpSpPr>
          <p:sp>
            <p:nvSpPr>
              <p:cNvPr id="1073746063" name="直线 4069"/>
              <p:cNvSpPr/>
              <p:nvPr/>
            </p:nvSpPr>
            <p:spPr>
              <a:xfrm>
                <a:off x="1068" y="175592"/>
                <a:ext cx="109" cy="0"/>
              </a:xfrm>
              <a:prstGeom prst="line">
                <a:avLst/>
              </a:prstGeom>
              <a:ln w="9525" cap="flat" cmpd="sng">
                <a:solidFill>
                  <a:srgbClr val="000000"/>
                </a:solidFill>
                <a:prstDash val="solid"/>
                <a:headEnd type="none" w="med" len="med"/>
                <a:tailEnd type="none" w="med" len="med"/>
              </a:ln>
            </p:spPr>
          </p:sp>
          <p:sp>
            <p:nvSpPr>
              <p:cNvPr id="1073746064" name="直线 4070"/>
              <p:cNvSpPr/>
              <p:nvPr/>
            </p:nvSpPr>
            <p:spPr>
              <a:xfrm>
                <a:off x="869" y="175588"/>
                <a:ext cx="109" cy="0"/>
              </a:xfrm>
              <a:prstGeom prst="line">
                <a:avLst/>
              </a:prstGeom>
              <a:ln w="9525" cap="flat" cmpd="sng">
                <a:solidFill>
                  <a:srgbClr val="000000"/>
                </a:solidFill>
                <a:prstDash val="solid"/>
                <a:headEnd type="none" w="med" len="med"/>
                <a:tailEnd type="none" w="med" len="med"/>
              </a:ln>
            </p:spPr>
          </p:sp>
          <p:sp>
            <p:nvSpPr>
              <p:cNvPr id="1073746065" name="直线 4071"/>
              <p:cNvSpPr/>
              <p:nvPr/>
            </p:nvSpPr>
            <p:spPr>
              <a:xfrm>
                <a:off x="967" y="175518"/>
                <a:ext cx="109" cy="0"/>
              </a:xfrm>
              <a:prstGeom prst="line">
                <a:avLst/>
              </a:prstGeom>
              <a:ln w="9525" cap="flat" cmpd="sng">
                <a:solidFill>
                  <a:srgbClr val="000000"/>
                </a:solidFill>
                <a:prstDash val="solid"/>
                <a:headEnd type="none" w="med" len="med"/>
                <a:tailEnd type="none" w="med" len="med"/>
              </a:ln>
            </p:spPr>
          </p:sp>
          <p:sp>
            <p:nvSpPr>
              <p:cNvPr id="1073746066" name="直线 4072"/>
              <p:cNvSpPr/>
              <p:nvPr/>
            </p:nvSpPr>
            <p:spPr>
              <a:xfrm>
                <a:off x="972" y="175513"/>
                <a:ext cx="0" cy="80"/>
              </a:xfrm>
              <a:prstGeom prst="line">
                <a:avLst/>
              </a:prstGeom>
              <a:ln w="9525" cap="flat" cmpd="sng">
                <a:solidFill>
                  <a:srgbClr val="000000"/>
                </a:solidFill>
                <a:prstDash val="solid"/>
                <a:headEnd type="none" w="med" len="med"/>
                <a:tailEnd type="none" w="med" len="med"/>
              </a:ln>
            </p:spPr>
          </p:sp>
          <p:sp>
            <p:nvSpPr>
              <p:cNvPr id="1073746067" name="直线 4073"/>
              <p:cNvSpPr/>
              <p:nvPr/>
            </p:nvSpPr>
            <p:spPr>
              <a:xfrm>
                <a:off x="1074" y="175514"/>
                <a:ext cx="0" cy="80"/>
              </a:xfrm>
              <a:prstGeom prst="line">
                <a:avLst/>
              </a:prstGeom>
              <a:ln w="9525" cap="flat" cmpd="sng">
                <a:solidFill>
                  <a:srgbClr val="000000"/>
                </a:solidFill>
                <a:prstDash val="solid"/>
                <a:headEnd type="none" w="med" len="med"/>
                <a:tailEnd type="none" w="med" len="med"/>
              </a:ln>
            </p:spPr>
          </p:sp>
        </p:grpSp>
        <p:grpSp>
          <p:nvGrpSpPr>
            <p:cNvPr id="1073746068" name="组合 4074"/>
            <p:cNvGrpSpPr/>
            <p:nvPr/>
          </p:nvGrpSpPr>
          <p:grpSpPr>
            <a:xfrm>
              <a:off x="10978" y="183284"/>
              <a:ext cx="307" cy="81"/>
              <a:chOff x="869" y="175513"/>
              <a:chExt cx="307" cy="81"/>
            </a:xfrm>
          </p:grpSpPr>
          <p:sp>
            <p:nvSpPr>
              <p:cNvPr id="1073746069" name="直线 4075"/>
              <p:cNvSpPr/>
              <p:nvPr/>
            </p:nvSpPr>
            <p:spPr>
              <a:xfrm>
                <a:off x="1068" y="175592"/>
                <a:ext cx="109" cy="0"/>
              </a:xfrm>
              <a:prstGeom prst="line">
                <a:avLst/>
              </a:prstGeom>
              <a:ln w="9525" cap="flat" cmpd="sng">
                <a:solidFill>
                  <a:srgbClr val="000000"/>
                </a:solidFill>
                <a:prstDash val="solid"/>
                <a:headEnd type="none" w="med" len="med"/>
                <a:tailEnd type="none" w="med" len="med"/>
              </a:ln>
            </p:spPr>
          </p:sp>
          <p:sp>
            <p:nvSpPr>
              <p:cNvPr id="1073746070" name="直线 4076"/>
              <p:cNvSpPr/>
              <p:nvPr/>
            </p:nvSpPr>
            <p:spPr>
              <a:xfrm>
                <a:off x="869" y="175588"/>
                <a:ext cx="109" cy="0"/>
              </a:xfrm>
              <a:prstGeom prst="line">
                <a:avLst/>
              </a:prstGeom>
              <a:ln w="9525" cap="flat" cmpd="sng">
                <a:solidFill>
                  <a:srgbClr val="000000"/>
                </a:solidFill>
                <a:prstDash val="solid"/>
                <a:headEnd type="none" w="med" len="med"/>
                <a:tailEnd type="none" w="med" len="med"/>
              </a:ln>
            </p:spPr>
          </p:sp>
          <p:sp>
            <p:nvSpPr>
              <p:cNvPr id="1073746071" name="直线 4077"/>
              <p:cNvSpPr/>
              <p:nvPr/>
            </p:nvSpPr>
            <p:spPr>
              <a:xfrm>
                <a:off x="967" y="175518"/>
                <a:ext cx="109" cy="0"/>
              </a:xfrm>
              <a:prstGeom prst="line">
                <a:avLst/>
              </a:prstGeom>
              <a:ln w="9525" cap="flat" cmpd="sng">
                <a:solidFill>
                  <a:srgbClr val="000000"/>
                </a:solidFill>
                <a:prstDash val="solid"/>
                <a:headEnd type="none" w="med" len="med"/>
                <a:tailEnd type="none" w="med" len="med"/>
              </a:ln>
            </p:spPr>
          </p:sp>
          <p:sp>
            <p:nvSpPr>
              <p:cNvPr id="1073746072" name="直线 4078"/>
              <p:cNvSpPr/>
              <p:nvPr/>
            </p:nvSpPr>
            <p:spPr>
              <a:xfrm>
                <a:off x="972" y="175513"/>
                <a:ext cx="0" cy="80"/>
              </a:xfrm>
              <a:prstGeom prst="line">
                <a:avLst/>
              </a:prstGeom>
              <a:ln w="9525" cap="flat" cmpd="sng">
                <a:solidFill>
                  <a:srgbClr val="000000"/>
                </a:solidFill>
                <a:prstDash val="solid"/>
                <a:headEnd type="none" w="med" len="med"/>
                <a:tailEnd type="none" w="med" len="med"/>
              </a:ln>
            </p:spPr>
          </p:sp>
          <p:sp>
            <p:nvSpPr>
              <p:cNvPr id="1073746073" name="直线 4079"/>
              <p:cNvSpPr/>
              <p:nvPr/>
            </p:nvSpPr>
            <p:spPr>
              <a:xfrm>
                <a:off x="1074" y="175514"/>
                <a:ext cx="0" cy="80"/>
              </a:xfrm>
              <a:prstGeom prst="line">
                <a:avLst/>
              </a:prstGeom>
              <a:ln w="9525" cap="flat" cmpd="sng">
                <a:solidFill>
                  <a:srgbClr val="000000"/>
                </a:solidFill>
                <a:prstDash val="solid"/>
                <a:headEnd type="none" w="med" len="med"/>
                <a:tailEnd type="none" w="med" len="med"/>
              </a:ln>
            </p:spPr>
          </p:sp>
        </p:grpSp>
        <p:grpSp>
          <p:nvGrpSpPr>
            <p:cNvPr id="1073746074" name="组合 4080"/>
            <p:cNvGrpSpPr/>
            <p:nvPr/>
          </p:nvGrpSpPr>
          <p:grpSpPr>
            <a:xfrm>
              <a:off x="10978" y="183556"/>
              <a:ext cx="307" cy="81"/>
              <a:chOff x="869" y="175513"/>
              <a:chExt cx="307" cy="81"/>
            </a:xfrm>
          </p:grpSpPr>
          <p:sp>
            <p:nvSpPr>
              <p:cNvPr id="1073746075" name="直线 4081"/>
              <p:cNvSpPr/>
              <p:nvPr/>
            </p:nvSpPr>
            <p:spPr>
              <a:xfrm>
                <a:off x="1068" y="175592"/>
                <a:ext cx="109" cy="0"/>
              </a:xfrm>
              <a:prstGeom prst="line">
                <a:avLst/>
              </a:prstGeom>
              <a:ln w="9525" cap="flat" cmpd="sng">
                <a:solidFill>
                  <a:srgbClr val="000000"/>
                </a:solidFill>
                <a:prstDash val="solid"/>
                <a:headEnd type="none" w="med" len="med"/>
                <a:tailEnd type="none" w="med" len="med"/>
              </a:ln>
            </p:spPr>
          </p:sp>
          <p:sp>
            <p:nvSpPr>
              <p:cNvPr id="1073746076" name="直线 4082"/>
              <p:cNvSpPr/>
              <p:nvPr/>
            </p:nvSpPr>
            <p:spPr>
              <a:xfrm>
                <a:off x="869" y="175588"/>
                <a:ext cx="109" cy="0"/>
              </a:xfrm>
              <a:prstGeom prst="line">
                <a:avLst/>
              </a:prstGeom>
              <a:ln w="9525" cap="flat" cmpd="sng">
                <a:solidFill>
                  <a:srgbClr val="000000"/>
                </a:solidFill>
                <a:prstDash val="solid"/>
                <a:headEnd type="none" w="med" len="med"/>
                <a:tailEnd type="none" w="med" len="med"/>
              </a:ln>
            </p:spPr>
          </p:sp>
          <p:sp>
            <p:nvSpPr>
              <p:cNvPr id="1073746077" name="直线 4083"/>
              <p:cNvSpPr/>
              <p:nvPr/>
            </p:nvSpPr>
            <p:spPr>
              <a:xfrm>
                <a:off x="967" y="175518"/>
                <a:ext cx="109" cy="0"/>
              </a:xfrm>
              <a:prstGeom prst="line">
                <a:avLst/>
              </a:prstGeom>
              <a:ln w="9525" cap="flat" cmpd="sng">
                <a:solidFill>
                  <a:srgbClr val="000000"/>
                </a:solidFill>
                <a:prstDash val="solid"/>
                <a:headEnd type="none" w="med" len="med"/>
                <a:tailEnd type="none" w="med" len="med"/>
              </a:ln>
            </p:spPr>
          </p:sp>
          <p:sp>
            <p:nvSpPr>
              <p:cNvPr id="1073746078" name="直线 4084"/>
              <p:cNvSpPr/>
              <p:nvPr/>
            </p:nvSpPr>
            <p:spPr>
              <a:xfrm>
                <a:off x="972" y="175513"/>
                <a:ext cx="0" cy="80"/>
              </a:xfrm>
              <a:prstGeom prst="line">
                <a:avLst/>
              </a:prstGeom>
              <a:ln w="9525" cap="flat" cmpd="sng">
                <a:solidFill>
                  <a:srgbClr val="000000"/>
                </a:solidFill>
                <a:prstDash val="solid"/>
                <a:headEnd type="none" w="med" len="med"/>
                <a:tailEnd type="none" w="med" len="med"/>
              </a:ln>
            </p:spPr>
          </p:sp>
          <p:sp>
            <p:nvSpPr>
              <p:cNvPr id="1073746079" name="直线 4085"/>
              <p:cNvSpPr/>
              <p:nvPr/>
            </p:nvSpPr>
            <p:spPr>
              <a:xfrm>
                <a:off x="1074" y="175514"/>
                <a:ext cx="0" cy="80"/>
              </a:xfrm>
              <a:prstGeom prst="line">
                <a:avLst/>
              </a:prstGeom>
              <a:ln w="9525" cap="flat" cmpd="sng">
                <a:solidFill>
                  <a:srgbClr val="000000"/>
                </a:solidFill>
                <a:prstDash val="solid"/>
                <a:headEnd type="none" w="med" len="med"/>
                <a:tailEnd type="none" w="med" len="med"/>
              </a:ln>
            </p:spPr>
          </p:sp>
        </p:grpSp>
        <p:grpSp>
          <p:nvGrpSpPr>
            <p:cNvPr id="1073746080" name="组合 4086"/>
            <p:cNvGrpSpPr/>
            <p:nvPr/>
          </p:nvGrpSpPr>
          <p:grpSpPr>
            <a:xfrm>
              <a:off x="10978" y="183828"/>
              <a:ext cx="307" cy="81"/>
              <a:chOff x="869" y="175513"/>
              <a:chExt cx="307" cy="81"/>
            </a:xfrm>
          </p:grpSpPr>
          <p:sp>
            <p:nvSpPr>
              <p:cNvPr id="1073746081" name="直线 4087"/>
              <p:cNvSpPr/>
              <p:nvPr/>
            </p:nvSpPr>
            <p:spPr>
              <a:xfrm>
                <a:off x="1068" y="175592"/>
                <a:ext cx="109" cy="0"/>
              </a:xfrm>
              <a:prstGeom prst="line">
                <a:avLst/>
              </a:prstGeom>
              <a:ln w="9525" cap="flat" cmpd="sng">
                <a:solidFill>
                  <a:srgbClr val="000000"/>
                </a:solidFill>
                <a:prstDash val="solid"/>
                <a:headEnd type="none" w="med" len="med"/>
                <a:tailEnd type="none" w="med" len="med"/>
              </a:ln>
            </p:spPr>
          </p:sp>
          <p:sp>
            <p:nvSpPr>
              <p:cNvPr id="1073746082" name="直线 4088"/>
              <p:cNvSpPr/>
              <p:nvPr/>
            </p:nvSpPr>
            <p:spPr>
              <a:xfrm>
                <a:off x="869" y="175588"/>
                <a:ext cx="109" cy="0"/>
              </a:xfrm>
              <a:prstGeom prst="line">
                <a:avLst/>
              </a:prstGeom>
              <a:ln w="9525" cap="flat" cmpd="sng">
                <a:solidFill>
                  <a:srgbClr val="000000"/>
                </a:solidFill>
                <a:prstDash val="solid"/>
                <a:headEnd type="none" w="med" len="med"/>
                <a:tailEnd type="none" w="med" len="med"/>
              </a:ln>
            </p:spPr>
          </p:sp>
          <p:sp>
            <p:nvSpPr>
              <p:cNvPr id="1073746083" name="直线 4089"/>
              <p:cNvSpPr/>
              <p:nvPr/>
            </p:nvSpPr>
            <p:spPr>
              <a:xfrm>
                <a:off x="967" y="175518"/>
                <a:ext cx="109" cy="0"/>
              </a:xfrm>
              <a:prstGeom prst="line">
                <a:avLst/>
              </a:prstGeom>
              <a:ln w="9525" cap="flat" cmpd="sng">
                <a:solidFill>
                  <a:srgbClr val="000000"/>
                </a:solidFill>
                <a:prstDash val="solid"/>
                <a:headEnd type="none" w="med" len="med"/>
                <a:tailEnd type="none" w="med" len="med"/>
              </a:ln>
            </p:spPr>
          </p:sp>
          <p:sp>
            <p:nvSpPr>
              <p:cNvPr id="1073746084" name="直线 4090"/>
              <p:cNvSpPr/>
              <p:nvPr/>
            </p:nvSpPr>
            <p:spPr>
              <a:xfrm>
                <a:off x="972" y="175513"/>
                <a:ext cx="0" cy="80"/>
              </a:xfrm>
              <a:prstGeom prst="line">
                <a:avLst/>
              </a:prstGeom>
              <a:ln w="9525" cap="flat" cmpd="sng">
                <a:solidFill>
                  <a:srgbClr val="000000"/>
                </a:solidFill>
                <a:prstDash val="solid"/>
                <a:headEnd type="none" w="med" len="med"/>
                <a:tailEnd type="none" w="med" len="med"/>
              </a:ln>
            </p:spPr>
          </p:sp>
          <p:sp>
            <p:nvSpPr>
              <p:cNvPr id="1073746085" name="直线 4091"/>
              <p:cNvSpPr/>
              <p:nvPr/>
            </p:nvSpPr>
            <p:spPr>
              <a:xfrm>
                <a:off x="1074" y="175514"/>
                <a:ext cx="0" cy="80"/>
              </a:xfrm>
              <a:prstGeom prst="line">
                <a:avLst/>
              </a:prstGeom>
              <a:ln w="9525" cap="flat" cmpd="sng">
                <a:solidFill>
                  <a:srgbClr val="000000"/>
                </a:solidFill>
                <a:prstDash val="solid"/>
                <a:headEnd type="none" w="med" len="med"/>
                <a:tailEnd type="none" w="med" len="med"/>
              </a:ln>
            </p:spPr>
          </p:sp>
        </p:grpSp>
      </p:grpSp>
      <p:sp>
        <p:nvSpPr>
          <p:cNvPr id="9" name="横卷形 8"/>
          <p:cNvSpPr/>
          <p:nvPr/>
        </p:nvSpPr>
        <p:spPr>
          <a:xfrm>
            <a:off x="5358765" y="534035"/>
            <a:ext cx="3284538" cy="817563"/>
          </a:xfrm>
          <a:prstGeom prst="horizontalScroll">
            <a:avLst>
              <a:gd name="adj" fmla="val 12500"/>
            </a:avLst>
          </a:prstGeom>
          <a:solidFill>
            <a:srgbClr val="FFCCFF"/>
          </a:solidFill>
          <a:ln w="9525" cap="flat" cmpd="sng">
            <a:solidFill>
              <a:schemeClr val="tx1"/>
            </a:solidFill>
            <a:prstDash val="solid"/>
            <a:miter/>
            <a:headEnd type="none" w="med" len="med"/>
            <a:tailEnd type="none" w="med" len="med"/>
          </a:ln>
        </p:spPr>
        <p:txBody>
          <a:bodyPr wrap="none" anchor="ctr"/>
          <a:p>
            <a:pPr algn="ct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74121的工作波形</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pic>
        <p:nvPicPr>
          <p:cNvPr id="6" name="图片 5"/>
          <p:cNvPicPr>
            <a:picLocks noChangeAspect="1"/>
          </p:cNvPicPr>
          <p:nvPr/>
        </p:nvPicPr>
        <p:blipFill>
          <a:blip r:embed="rId7"/>
          <a:stretch>
            <a:fillRect/>
          </a:stretch>
        </p:blipFill>
        <p:spPr>
          <a:xfrm>
            <a:off x="5252720" y="1609725"/>
            <a:ext cx="3497580" cy="4206240"/>
          </a:xfrm>
          <a:prstGeom prst="rect">
            <a:avLst/>
          </a:prstGeom>
        </p:spPr>
      </p:pic>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172720" y="932180"/>
            <a:ext cx="8797925" cy="2750820"/>
          </a:xfrm>
          <a:prstGeom prst="rect">
            <a:avLst/>
          </a:prstGeom>
          <a:noFill/>
          <a:ln w="9525">
            <a:noFill/>
          </a:ln>
        </p:spPr>
        <p:txBody>
          <a:bodyPr/>
          <a:p>
            <a:pPr marL="342900" indent="-342900">
              <a:lnSpc>
                <a:spcPct val="135000"/>
              </a:lnSpc>
              <a:spcBef>
                <a:spcPts val="0"/>
              </a:spcBef>
              <a:buClr>
                <a:schemeClr val="folHlink"/>
              </a:buClr>
              <a:buSzPct val="60000"/>
              <a:buFont typeface="Wingdings" panose="05000000000000000000" pitchFamily="2" charset="2"/>
            </a:pPr>
            <a:r>
              <a:rPr lang="en-US" b="1" strike="noStrike" noProof="1"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74121的定时有两种方法</a:t>
            </a:r>
            <a:endParaRPr b="1" strike="noStrike" noProof="1"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35000"/>
              </a:lnSpc>
              <a:spcBef>
                <a:spcPts val="0"/>
              </a:spcBef>
              <a:buClr>
                <a:schemeClr val="folHlink"/>
              </a:buClr>
              <a:buSzPct val="60000"/>
              <a:buFont typeface="Wingdings" panose="05000000000000000000" pitchFamily="2" charset="2"/>
            </a:pP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通过内都电阻</a:t>
            </a:r>
            <a:r>
              <a:rPr b="1" i="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R</a:t>
            </a:r>
            <a:r>
              <a:rPr b="1"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int</a:t>
            </a:r>
            <a:r>
              <a:rPr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定时</a:t>
            </a:r>
            <a:r>
              <a:rPr lang="zh-CN" b="1" strike="noStrike" noProof="1" dirty="0">
                <a:latin typeface="Times New Roman" panose="02020603050405020304" pitchFamily="18" charset="0"/>
                <a:ea typeface="宋体" panose="02010600030101010101" pitchFamily="2" charset="-122"/>
                <a:cs typeface="Times New Roman" panose="02020603050405020304" pitchFamily="18" charset="0"/>
              </a:rPr>
              <a: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将</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R</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int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（9）端接电源</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V</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CC</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C</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ext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（10）端和</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R</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ext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C</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ext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（11）端之间接电容。</a:t>
            </a:r>
            <a:endParaRPr b="1" strike="noStrike" noProof="1"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35000"/>
              </a:lnSpc>
              <a:spcBef>
                <a:spcPts val="0"/>
              </a:spcBef>
              <a:buClr>
                <a:schemeClr val="folHlink"/>
              </a:buClr>
              <a:buSzPct val="60000"/>
              <a:buFont typeface="Wingdings" panose="05000000000000000000" pitchFamily="2" charset="2"/>
            </a:pP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strike="noStrike" noProof="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外接电阻定时</a:t>
            </a:r>
            <a:r>
              <a:rPr lang="zh-CN" b="1" strike="noStrike" noProof="1" dirty="0">
                <a:latin typeface="Times New Roman" panose="02020603050405020304" pitchFamily="18" charset="0"/>
                <a:ea typeface="宋体" panose="02010600030101010101" pitchFamily="2" charset="-122"/>
                <a:cs typeface="Times New Roman" panose="02020603050405020304" pitchFamily="18" charset="0"/>
              </a:rPr>
              <a: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在</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C</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ext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（10）端和</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R</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ext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C</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ext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（11）端之间接电容，</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R</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ext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 /</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C</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ext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（11）端和</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V</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CC</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之间接电阻R，</a:t>
            </a:r>
            <a:r>
              <a:rPr b="1" i="1" strike="noStrike" noProof="1" dirty="0">
                <a:latin typeface="Times New Roman" panose="02020603050405020304" pitchFamily="18" charset="0"/>
                <a:ea typeface="宋体" panose="02010600030101010101" pitchFamily="2" charset="-122"/>
                <a:cs typeface="Times New Roman" panose="02020603050405020304" pitchFamily="18" charset="0"/>
              </a:rPr>
              <a:t>R</a:t>
            </a:r>
            <a:r>
              <a:rPr b="1" strike="noStrike" baseline="-25000" noProof="1" dirty="0">
                <a:latin typeface="Times New Roman" panose="02020603050405020304" pitchFamily="18" charset="0"/>
                <a:ea typeface="宋体" panose="02010600030101010101" pitchFamily="2" charset="-122"/>
                <a:cs typeface="Times New Roman" panose="02020603050405020304" pitchFamily="18" charset="0"/>
              </a:rPr>
              <a:t>int</a:t>
            </a: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（9）端悬空。</a:t>
            </a:r>
            <a:endParaRPr b="1" strike="noStrike" noProof="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矩形 9"/>
          <p:cNvSpPr/>
          <p:nvPr/>
        </p:nvSpPr>
        <p:spPr>
          <a:xfrm>
            <a:off x="454025" y="3683000"/>
            <a:ext cx="8797925" cy="926465"/>
          </a:xfrm>
          <a:prstGeom prst="rect">
            <a:avLst/>
          </a:prstGeom>
          <a:noFill/>
          <a:ln w="9525">
            <a:noFill/>
          </a:ln>
        </p:spPr>
        <p:txBody>
          <a:bodyPr/>
          <a:p>
            <a:pPr marL="342900" indent="-342900">
              <a:lnSpc>
                <a:spcPct val="135000"/>
              </a:lnSpc>
              <a:spcBef>
                <a:spcPts val="0"/>
              </a:spcBef>
              <a:buClr>
                <a:schemeClr val="folHlink"/>
              </a:buClr>
              <a:buSzPct val="60000"/>
              <a:buFont typeface="Wingdings" panose="05000000000000000000" pitchFamily="2" charset="2"/>
            </a:pPr>
            <a:r>
              <a:rPr b="1" strike="noStrike" noProof="1" dirty="0">
                <a:latin typeface="Times New Roman" panose="02020603050405020304" pitchFamily="18" charset="0"/>
                <a:ea typeface="宋体" panose="02010600030101010101" pitchFamily="2" charset="-122"/>
                <a:cs typeface="Times New Roman" panose="02020603050405020304" pitchFamily="18" charset="0"/>
              </a:rPr>
              <a:t>输出脉冲宽度</a:t>
            </a:r>
            <a:endParaRPr b="1" strike="noStrike" noProof="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矩形 10"/>
          <p:cNvSpPr/>
          <p:nvPr/>
        </p:nvSpPr>
        <p:spPr>
          <a:xfrm>
            <a:off x="2458085" y="4104005"/>
            <a:ext cx="4226560" cy="725805"/>
          </a:xfrm>
          <a:prstGeom prst="rect">
            <a:avLst/>
          </a:prstGeom>
          <a:noFill/>
          <a:ln w="9525">
            <a:noFill/>
          </a:ln>
        </p:spPr>
        <p:txBody>
          <a:bodyPr/>
          <a:p>
            <a:pPr marL="342900" indent="-342900" algn="ctr">
              <a:lnSpc>
                <a:spcPct val="135000"/>
              </a:lnSpc>
              <a:spcBef>
                <a:spcPts val="0"/>
              </a:spcBef>
              <a:buClr>
                <a:schemeClr val="folHlink"/>
              </a:buClr>
              <a:buSzPct val="60000"/>
              <a:buFont typeface="Wingdings" panose="05000000000000000000" pitchFamily="2" charset="2"/>
            </a:pPr>
            <a:r>
              <a:rPr b="1" i="1" strike="noStrike" noProof="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t</a:t>
            </a:r>
            <a:r>
              <a:rPr b="1" strike="noStrike" baseline="-25000" noProof="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P</a:t>
            </a:r>
            <a:r>
              <a:rPr b="1" strike="noStrike" noProof="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≈0.7</a:t>
            </a:r>
            <a:r>
              <a:rPr b="1" i="1" strike="noStrike" noProof="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RC</a:t>
            </a:r>
            <a:endParaRPr b="1" i="1" strike="noStrike" noProof="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1233</Words>
  <Application>WPS 演示</Application>
  <PresentationFormat>在屏幕上显示</PresentationFormat>
  <Paragraphs>165</Paragraphs>
  <Slides>12</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6</vt:i4>
      </vt:variant>
      <vt:variant>
        <vt:lpstr>幻灯片标题</vt:lpstr>
      </vt:variant>
      <vt:variant>
        <vt:i4>12</vt:i4>
      </vt:variant>
    </vt:vector>
  </HeadingPairs>
  <TitlesOfParts>
    <vt:vector size="30" baseType="lpstr">
      <vt:lpstr>Arial</vt:lpstr>
      <vt:lpstr>宋体</vt:lpstr>
      <vt:lpstr>Wingdings</vt:lpstr>
      <vt:lpstr>Tahoma</vt:lpstr>
      <vt:lpstr>Times New Roman</vt:lpstr>
      <vt:lpstr>华文新魏</vt:lpstr>
      <vt:lpstr>新宋体</vt:lpstr>
      <vt:lpstr>微软雅黑</vt:lpstr>
      <vt:lpstr>Arial Unicode MS</vt:lpstr>
      <vt:lpstr>Calibri</vt:lpstr>
      <vt:lpstr>Blends</vt:lpstr>
      <vt:lpstr>1_Blends</vt:lpstr>
      <vt:lpstr>Equation.3</vt:lpstr>
      <vt:lpstr>Equation.3</vt:lpstr>
      <vt:lpstr>Equation.3</vt:lpstr>
      <vt:lpstr>Equation.3</vt:lpstr>
      <vt:lpstr>Equation.3</vt:lpstr>
      <vt:lpstr>Equation.3</vt:lpstr>
      <vt:lpstr>5.3  单稳态触发器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5.3.5单稳态触发器的应用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第四节  单稳态触发器 </dc:title>
  <dc:creator>WFD</dc:creator>
  <cp:lastModifiedBy>lenovo</cp:lastModifiedBy>
  <cp:revision>62</cp:revision>
  <dcterms:created xsi:type="dcterms:W3CDTF">2005-07-12T01:36:00Z</dcterms:created>
  <dcterms:modified xsi:type="dcterms:W3CDTF">2022-11-10T05:24:03Z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