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41" r:id="rId3"/>
    <p:sldId id="371" r:id="rId4"/>
    <p:sldId id="372" r:id="rId5"/>
    <p:sldId id="344" r:id="rId6"/>
    <p:sldId id="373" r:id="rId7"/>
    <p:sldId id="345" r:id="rId8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FF"/>
    <a:srgbClr val="FFCCFF"/>
    <a:srgbClr val="ABCDFF"/>
    <a:srgbClr val="FFFFCC"/>
    <a:srgbClr val="FF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1370"/>
    <p:restoredTop sz="86350"/>
  </p:normalViewPr>
  <p:slideViewPr>
    <p:cSldViewPr showGuides="1">
      <p:cViewPr>
        <p:scale>
          <a:sx n="33" d="100"/>
          <a:sy n="33" d="100"/>
        </p:scale>
        <p:origin x="-86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0418" name="页眉占位符 604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19" name="日期占位符 60418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0" name="页脚占位符 60419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1" name="灯片编号占位符 60420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ahoma" panose="020B0604030504040204" pitchFamily="34" charset="0"/>
              </a:rPr>
            </a:fld>
            <a:endParaRPr lang="zh-CN" altLang="en-US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7938" name="页眉占位符 167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67939" name="日期占位符 167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67940" name="幻灯片图像占位符 16793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7941" name="文本占位符 16794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7942" name="页脚占位符 167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67943" name="灯片编号占位符 167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066" y="609600"/>
            <a:ext cx="1953022" cy="55229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745847" cy="55229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43000" y="609600"/>
            <a:ext cx="7812088" cy="55229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5" name="文本占位符 141314"/>
          <p:cNvSpPr>
            <a:spLocks noGrp="1"/>
          </p:cNvSpPr>
          <p:nvPr>
            <p:ph type="body" idx="1"/>
          </p:nvPr>
        </p:nvSpPr>
        <p:spPr>
          <a:xfrm>
            <a:off x="65405" y="1195070"/>
            <a:ext cx="8711565" cy="1161415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    数值比较器对两个位数相同的二进制数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进行比较，其结果有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＞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、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＜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和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i="1">
                <a:solidFill>
                  <a:schemeClr val="hlink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</a:rPr>
              <a:t>三种可能性。 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41403" name="矩形 141402"/>
          <p:cNvSpPr/>
          <p:nvPr/>
        </p:nvSpPr>
        <p:spPr>
          <a:xfrm>
            <a:off x="983933" y="394653"/>
            <a:ext cx="7793037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endParaRPr sz="36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405" name="标题 141404"/>
          <p:cNvSpPr>
            <a:spLocks noGrp="1"/>
          </p:cNvSpPr>
          <p:nvPr>
            <p:ph type="title"/>
          </p:nvPr>
        </p:nvSpPr>
        <p:spPr>
          <a:xfrm>
            <a:off x="848043" y="52070"/>
            <a:ext cx="7793037" cy="1143000"/>
          </a:xfrm>
        </p:spPr>
        <p:txBody>
          <a:bodyPr anchor="b"/>
          <a:p>
            <a:pPr algn="ctr"/>
            <a:r>
              <a:rPr lang="en-US" altLang="zh-CN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2.2  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数值比较器</a:t>
            </a:r>
            <a:endParaRPr lang="zh-CN" altLang="en-US" sz="3200" b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2505" name="矩形 142504"/>
          <p:cNvSpPr/>
          <p:nvPr/>
        </p:nvSpPr>
        <p:spPr>
          <a:xfrm>
            <a:off x="441960" y="2071370"/>
            <a:ext cx="8605520" cy="74549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2.2.11位数值比较器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514985" y="3394075"/>
          <a:ext cx="3417570" cy="1631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8080"/>
                <a:gridCol w="2269490"/>
              </a:tblGrid>
              <a:tr h="326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en-US" sz="2000" b="1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A＞B</a:t>
                      </a:r>
                      <a:r>
                        <a:rPr lang="en-US" sz="2000" b="1" baseline="-25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A＜B</a:t>
                      </a:r>
                      <a:r>
                        <a:rPr lang="en-US" sz="2000" b="1" baseline="-25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A=B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0        0        1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0        1        0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1        0        0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0        0        1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14985" y="28168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sz="2400" b="1">
                <a:latin typeface="Times New Roman" panose="02020603050405020304" pitchFamily="18" charset="0"/>
              </a:rPr>
              <a:t>1</a:t>
            </a:r>
            <a:r>
              <a:rPr lang="zh-CN" sz="2400" b="1">
                <a:ea typeface="宋体" panose="02010600030101010101" pitchFamily="2" charset="-122"/>
              </a:rPr>
              <a:t>位数值比较器的真值表</a:t>
            </a:r>
            <a:endParaRPr lang="zh-CN" altLang="en-US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514985" y="5046345"/>
            <a:ext cx="247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400" b="1"/>
              <a:t>表达式</a:t>
            </a:r>
            <a:endParaRPr sz="2400" b="1"/>
          </a:p>
        </p:txBody>
      </p:sp>
      <p:graphicFrame>
        <p:nvGraphicFramePr>
          <p:cNvPr id="4" name="对象 864"/>
          <p:cNvGraphicFramePr>
            <a:graphicFrameLocks noChangeAspect="1"/>
          </p:cNvGraphicFramePr>
          <p:nvPr/>
        </p:nvGraphicFramePr>
        <p:xfrm>
          <a:off x="1511300" y="5344795"/>
          <a:ext cx="2846070" cy="1332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74800" imgH="736600" progId="Equation.3">
                  <p:embed/>
                </p:oleObj>
              </mc:Choice>
              <mc:Fallback>
                <p:oleObj name="" r:id="rId1" imgW="1574800" imgH="736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11300" y="5344795"/>
                        <a:ext cx="2846070" cy="1332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580890" y="2422525"/>
            <a:ext cx="247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400" b="1"/>
              <a:t>逻辑图</a:t>
            </a:r>
            <a:endParaRPr sz="24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630" y="2974975"/>
            <a:ext cx="4636135" cy="214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charRg st="87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1315">
                                            <p:txEl>
                                              <p:charRg st="87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15">
                                            <p:txEl>
                                              <p:charRg st="87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1315">
                                            <p:txEl>
                                              <p:charRg st="87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2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uiExpand="1" build="p"/>
      <p:bldP spid="142505" grpId="0"/>
      <p:bldP spid="100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403" name="矩形 141402"/>
          <p:cNvSpPr/>
          <p:nvPr/>
        </p:nvSpPr>
        <p:spPr>
          <a:xfrm>
            <a:off x="983933" y="394653"/>
            <a:ext cx="7793037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endParaRPr sz="36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505" name="矩形 142504"/>
          <p:cNvSpPr/>
          <p:nvPr/>
        </p:nvSpPr>
        <p:spPr>
          <a:xfrm>
            <a:off x="514985" y="449580"/>
            <a:ext cx="5080000" cy="74549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2.2.2多位数值比较器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4985" y="132270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sz="2400" b="1"/>
              <a:t>两个3位二进制数比较的真值表</a:t>
            </a:r>
            <a:endParaRPr sz="2400" b="1"/>
          </a:p>
        </p:txBody>
      </p:sp>
      <p:graphicFrame>
        <p:nvGraphicFramePr>
          <p:cNvPr id="12" name="表格 11"/>
          <p:cNvGraphicFramePr/>
          <p:nvPr/>
        </p:nvGraphicFramePr>
        <p:xfrm>
          <a:off x="1285875" y="2015490"/>
          <a:ext cx="6840220" cy="361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7485"/>
                <a:gridCol w="1276350"/>
                <a:gridCol w="1284605"/>
                <a:gridCol w="2811780"/>
              </a:tblGrid>
              <a:tr h="401320"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2000" b="1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2000" b="1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0    1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0    1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0    1  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0    0    1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7127240" y="2413635"/>
            <a:ext cx="556895" cy="35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1"/>
          <a:stretch>
            <a:fillRect/>
          </a:stretch>
        </p:blipFill>
        <p:spPr>
          <a:xfrm>
            <a:off x="6405245" y="2413635"/>
            <a:ext cx="556895" cy="354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1"/>
          <a:stretch>
            <a:fillRect/>
          </a:stretch>
        </p:blipFill>
        <p:spPr>
          <a:xfrm>
            <a:off x="5641975" y="2413635"/>
            <a:ext cx="556895" cy="354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505" grpId="0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403" name="矩形 141402"/>
          <p:cNvSpPr/>
          <p:nvPr/>
        </p:nvSpPr>
        <p:spPr>
          <a:xfrm>
            <a:off x="983933" y="394653"/>
            <a:ext cx="7793037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endParaRPr sz="36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870" y="723265"/>
            <a:ext cx="247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sz="2400" b="1"/>
              <a:t>表达式</a:t>
            </a:r>
            <a:endParaRPr sz="2400" b="1"/>
          </a:p>
        </p:txBody>
      </p:sp>
      <p:graphicFrame>
        <p:nvGraphicFramePr>
          <p:cNvPr id="2" name="对象 886"/>
          <p:cNvGraphicFramePr>
            <a:graphicFrameLocks noChangeAspect="1"/>
          </p:cNvGraphicFramePr>
          <p:nvPr/>
        </p:nvGraphicFramePr>
        <p:xfrm>
          <a:off x="586740" y="1447165"/>
          <a:ext cx="7785100" cy="2858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013200" imgH="1473200" progId="Equation.3">
                  <p:embed/>
                </p:oleObj>
              </mc:Choice>
              <mc:Fallback>
                <p:oleObj name="" r:id="rId1" imgW="4013200" imgH="147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6740" y="1447165"/>
                        <a:ext cx="7785100" cy="2858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547" name="矩形 147546"/>
          <p:cNvSpPr/>
          <p:nvPr/>
        </p:nvSpPr>
        <p:spPr>
          <a:xfrm>
            <a:off x="457518" y="510381"/>
            <a:ext cx="29349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2.2.3集成数值比较器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47548" name="矩形 147547"/>
          <p:cNvSpPr/>
          <p:nvPr/>
        </p:nvSpPr>
        <p:spPr>
          <a:xfrm>
            <a:off x="457518" y="1039971"/>
            <a:ext cx="59086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sz="2400" b="1" dirty="0">
                <a:latin typeface="Times New Roman" panose="02020603050405020304" pitchFamily="18" charset="0"/>
              </a:rPr>
              <a:t>集成数值比较器</a:t>
            </a:r>
            <a:r>
              <a:rPr lang="en-US" altLang="zh-CN" sz="2400" b="1">
                <a:latin typeface="Times New Roman" panose="02020603050405020304" pitchFamily="18" charset="0"/>
              </a:rPr>
              <a:t>74LS85是4位数值比较器</a:t>
            </a:r>
            <a:r>
              <a:rPr lang="zh-CN" altLang="en-US" sz="2400" b="1">
                <a:latin typeface="Times New Roman" panose="02020603050405020304" pitchFamily="18" charset="0"/>
              </a:rPr>
              <a:t>。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5488" y="1500346"/>
            <a:ext cx="45319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sz="2400" b="1">
                <a:latin typeface="Times New Roman" panose="02020603050405020304" pitchFamily="18" charset="0"/>
              </a:rPr>
              <a:t>集成数值比较器74LS85的功能表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458470" y="2085975"/>
          <a:ext cx="8001000" cy="4276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7120"/>
                <a:gridCol w="1139190"/>
                <a:gridCol w="1112520"/>
                <a:gridCol w="1114425"/>
                <a:gridCol w="1677670"/>
                <a:gridCol w="1870075"/>
              </a:tblGrid>
              <a:tr h="280670">
                <a:tc gridSpan="5"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入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A&gt;B 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A&lt;B 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A=B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A&gt;B 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A&lt;B   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A=B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0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0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   ×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×   1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0    0    1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0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0    0    0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1    1    0</a:t>
                      </a:r>
                      <a:endParaRPr lang="en-US" altLang="en-US" sz="18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547" grpId="0"/>
      <p:bldP spid="14754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580" name="矩形 148579"/>
          <p:cNvSpPr/>
          <p:nvPr/>
        </p:nvSpPr>
        <p:spPr>
          <a:xfrm>
            <a:off x="598170" y="559276"/>
            <a:ext cx="39198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 defTabSz="914400">
              <a:tabLst>
                <a:tab pos="390525" algn="l"/>
                <a:tab pos="3267075" algn="l"/>
              </a:tabLst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74LS85的符号图及引脚排列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765" y="1378585"/>
            <a:ext cx="7155180" cy="349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547" name="矩形 147546"/>
          <p:cNvSpPr/>
          <p:nvPr/>
        </p:nvSpPr>
        <p:spPr>
          <a:xfrm>
            <a:off x="616903" y="521176"/>
            <a:ext cx="32410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2.2.4数值比较器的应用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6903" y="1053941"/>
            <a:ext cx="78346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sz="2400" b="1" dirty="0">
                <a:latin typeface="Times New Roman" panose="02020603050405020304" pitchFamily="18" charset="0"/>
              </a:rPr>
              <a:t>为了实现更多位数的比较，可以对数值比较器进行扩展。</a:t>
            </a:r>
            <a:endParaRPr sz="24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3790" y="1929130"/>
            <a:ext cx="661416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547" grpId="0"/>
      <p:bldP spid="2" grpId="0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CCECFF"/>
      </a:lt1>
      <a:dk2>
        <a:srgbClr val="0000FF"/>
      </a:dk2>
      <a:lt2>
        <a:srgbClr val="1C1C1C"/>
      </a:lt2>
      <a:accent1>
        <a:srgbClr val="00E4A8"/>
      </a:accent1>
      <a:accent2>
        <a:srgbClr val="FFCF01"/>
      </a:accent2>
      <a:accent3>
        <a:srgbClr val="E2F4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E2F4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1090</Words>
  <Application>WPS 演示</Application>
  <PresentationFormat>在屏幕上显示</PresentationFormat>
  <Paragraphs>300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Blends</vt:lpstr>
      <vt:lpstr>Equation.3</vt:lpstr>
      <vt:lpstr>Equation.3</vt:lpstr>
      <vt:lpstr>2.2  数值比较器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   组合逻辑中规模集成电路 </dc:title>
  <dc:creator>WFD</dc:creator>
  <cp:lastModifiedBy>lenovo</cp:lastModifiedBy>
  <cp:revision>194</cp:revision>
  <dcterms:created xsi:type="dcterms:W3CDTF">2005-07-11T04:33:00Z</dcterms:created>
  <dcterms:modified xsi:type="dcterms:W3CDTF">2022-04-20T12:09:03Z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