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7" r:id="rId3"/>
    <p:sldId id="281" r:id="rId4"/>
    <p:sldId id="312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D60093"/>
    <a:srgbClr val="FCE1AA"/>
    <a:srgbClr val="CCFFFF"/>
    <a:srgbClr val="30F3F8"/>
    <a:srgbClr val="D9FFFF"/>
    <a:srgbClr val="FEBEF5"/>
    <a:srgbClr val="EB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34"/>
    <p:restoredTop sz="86350"/>
  </p:normalViewPr>
  <p:slideViewPr>
    <p:cSldViewPr showGuides="1">
      <p:cViewPr>
        <p:scale>
          <a:sx n="33" d="100"/>
          <a:sy n="33" d="100"/>
        </p:scale>
        <p:origin x="-546" y="-150"/>
      </p:cViewPr>
      <p:guideLst>
        <p:guide orient="horz" pos="2156"/>
        <p:guide pos="28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80"/>
    </p:cViewPr>
  </p:sorter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79873"/>
          <p:cNvSpPr>
            <a:spLocks noGrp="1"/>
          </p:cNvSpPr>
          <p:nvPr>
            <p:ph type="title"/>
          </p:nvPr>
        </p:nvSpPr>
        <p:spPr>
          <a:xfrm>
            <a:off x="827088" y="368300"/>
            <a:ext cx="7772400" cy="1143000"/>
          </a:xfrm>
        </p:spPr>
        <p:txBody>
          <a:bodyPr anchor="ctr"/>
          <a:p>
            <a:r>
              <a:rPr lang="zh-CN" altLang="zh-CN" sz="36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项目</a:t>
            </a:r>
            <a:r>
              <a:rPr lang="en-US" altLang="zh-CN" sz="36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三人表决电路</a:t>
            </a:r>
            <a:endParaRPr lang="zh-CN" altLang="en-US" sz="36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0106" name="矩形 80105"/>
          <p:cNvSpPr/>
          <p:nvPr/>
        </p:nvSpPr>
        <p:spPr>
          <a:xfrm>
            <a:off x="1204913" y="1716088"/>
            <a:ext cx="7315200" cy="762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1.1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数制与码制 </a:t>
            </a:r>
            <a:endParaRPr kumimoji="0" lang="zh-CN" altLang="en-US" sz="2800" b="1" i="0" u="none" strike="noStrike" kern="1200" cap="none" spc="0" normalizeH="0" baseline="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0111" name="矩形 80110"/>
          <p:cNvSpPr/>
          <p:nvPr/>
        </p:nvSpPr>
        <p:spPr>
          <a:xfrm>
            <a:off x="1204913" y="2344738"/>
            <a:ext cx="7315200" cy="762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1.2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逻辑运算</a:t>
            </a:r>
            <a:endParaRPr kumimoji="0" lang="zh-CN" altLang="en-US" sz="2800" b="1" i="0" u="none" strike="noStrike" kern="1200" cap="none" spc="0" normalizeH="0" baseline="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0112" name="矩形 80111"/>
          <p:cNvSpPr/>
          <p:nvPr/>
        </p:nvSpPr>
        <p:spPr>
          <a:xfrm>
            <a:off x="1204913" y="2900363"/>
            <a:ext cx="7315200" cy="9032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1.3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逻辑函数的几种表示方法及其相互转换</a:t>
            </a:r>
            <a:endParaRPr kumimoji="0" lang="zh-CN" altLang="en-US" sz="2800" b="1" i="0" u="none" strike="noStrike" kern="1200" cap="none" spc="0" normalizeH="0" baseline="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0113" name="矩形 80112"/>
          <p:cNvSpPr/>
          <p:nvPr/>
        </p:nvSpPr>
        <p:spPr>
          <a:xfrm>
            <a:off x="1204913" y="3578225"/>
            <a:ext cx="7456488" cy="8826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1.4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逻辑代数的基本公式和运算规则 </a:t>
            </a:r>
            <a:endParaRPr kumimoji="0" lang="zh-CN" altLang="en-US" sz="2800" b="1" i="0" u="none" strike="noStrike" kern="1200" cap="none" spc="0" normalizeH="0" baseline="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04913" y="4225925"/>
            <a:ext cx="7315200" cy="8556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1.5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逻辑函数的化简 </a:t>
            </a:r>
            <a:endParaRPr kumimoji="0" lang="zh-CN" altLang="en-US" sz="2800" b="1" i="0" u="none" strike="noStrike" kern="1200" cap="none" spc="0" normalizeH="0" baseline="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04913" y="4819650"/>
            <a:ext cx="7315200" cy="9191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1.6 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集成逻辑门电路 </a:t>
            </a:r>
            <a:endParaRPr kumimoji="0" lang="zh-CN" altLang="en-US" sz="2800" b="1" i="0" u="none" strike="noStrike" kern="1200" cap="none" spc="0" normalizeH="0" baseline="0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106" grpId="0"/>
      <p:bldP spid="80111" grpId="0"/>
      <p:bldP spid="80112" grpId="0"/>
      <p:bldP spid="80113" grpId="0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0455" y="3592830"/>
            <a:ext cx="7444740" cy="3230880"/>
          </a:xfrm>
          <a:prstGeom prst="rect">
            <a:avLst/>
          </a:prstGeom>
        </p:spPr>
      </p:pic>
      <p:sp>
        <p:nvSpPr>
          <p:cNvPr id="84173" name="矩形 84172"/>
          <p:cNvSpPr/>
          <p:nvPr/>
        </p:nvSpPr>
        <p:spPr>
          <a:xfrm>
            <a:off x="620713" y="435610"/>
            <a:ext cx="58943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项目简介</a:t>
            </a:r>
            <a:endParaRPr kumimoji="0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4174" name="矩形 84173"/>
          <p:cNvSpPr/>
          <p:nvPr/>
        </p:nvSpPr>
        <p:spPr>
          <a:xfrm>
            <a:off x="620713" y="1533208"/>
            <a:ext cx="8404225" cy="263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i="0" u="none" strike="noStrike" kern="1200" cap="none" spc="0" normalizeH="0" baseline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当有两个或两个以上的按钮按下时，</a:t>
            </a:r>
            <a:r>
              <a:rPr kumimoji="0" sz="2400" b="1" i="1" u="none" strike="noStrike" kern="1200" cap="none" spc="0" normalizeH="0" baseline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sz="2400" b="1" i="0" u="none" strike="noStrike" kern="1200" cap="none" spc="0" normalizeH="0" baseline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sz="2400" b="1" i="1" u="none" strike="noStrike" kern="1200" cap="none" spc="0" normalizeH="0" baseline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sz="2400" b="1" i="0" u="none" strike="noStrike" kern="1200" cap="none" spc="0" normalizeH="0" baseline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、C至少有两个是高电平，也就是三个与非门中至少有一个输出为低电平，此时G</a:t>
            </a:r>
            <a:r>
              <a:rPr kumimoji="0" sz="2400" b="1" i="0" u="none" strike="noStrike" kern="1200" cap="none" spc="0" normalizeH="0" baseline="-2500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sz="2400" b="1" i="0" u="none" strike="noStrike" kern="1200" cap="none" spc="0" normalizeH="0" baseline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与非门输出为高电平，经过G</a:t>
            </a:r>
            <a:r>
              <a:rPr kumimoji="0" sz="2400" b="1" i="0" u="none" strike="noStrike" kern="1200" cap="none" spc="0" normalizeH="0" baseline="-2500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sz="2400" b="1" i="0" u="none" strike="noStrike" kern="1200" cap="none" spc="0" normalizeH="0" baseline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整形后输出低电平，使发光二极管正向导通发光。</a:t>
            </a:r>
            <a:endParaRPr kumimoji="0" sz="2400" b="1" i="0" u="none" strike="noStrike" kern="1200" cap="none" spc="0" normalizeH="0" baseline="0" noProof="1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1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713" y="1109980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1.电路及工作过程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174" name="矩形 84173"/>
          <p:cNvSpPr/>
          <p:nvPr/>
        </p:nvSpPr>
        <p:spPr>
          <a:xfrm>
            <a:off x="620078" y="1038543"/>
            <a:ext cx="8404225" cy="21399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12V直流电源、与非门CD4012×2、OC门ULN2003AN×1、按钮开关×3、发光二极管×1、电阻若干（根据需要）、电容若干（根据需要）等。</a:t>
            </a:r>
            <a:endParaRPr kumimoji="0" sz="2400" b="1" u="none" strike="noStrike" kern="1200" cap="none" spc="0" normalizeH="0" noProof="1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1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713" y="516890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2.设备与元件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0078" y="2656840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3.安装与调试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0078" y="3178493"/>
            <a:ext cx="8404225" cy="3080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查阅集成电路手册，熟悉CD4012和ULN2003集成电路各引脚。</a:t>
            </a:r>
            <a:endParaRPr kumimoji="0" sz="2400" b="1" u="none" strike="noStrike" kern="1200" cap="none" spc="0" normalizeH="0" noProof="1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选择元器件，按图连接电路（也可在电路板上焊接、连线，焊接时先焊好集成块座，再按集成块引脚顺序插入集成块）。</a:t>
            </a:r>
            <a:endParaRPr kumimoji="0" sz="2400" b="1" u="none" strike="noStrike" kern="1200" cap="none" spc="0" normalizeH="0" noProof="1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检查电路，确认无误后，接通电源，进行电路功能测试。测试时观察发光二极管的状态。</a:t>
            </a:r>
            <a:endParaRPr kumimoji="0" sz="2400" b="1" u="none" strike="noStrike" kern="1200" cap="none" spc="0" normalizeH="0" noProof="1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ea typeface="宋体" panose="02010600030101010101" pitchFamily="2" charset="-122"/>
                <a:cs typeface="Times New Roman" panose="02020603050405020304" pitchFamily="18" charset="0"/>
              </a:rPr>
              <a:t>若出现故障，分析故障情况并排除。</a:t>
            </a:r>
            <a:endParaRPr kumimoji="0" sz="2400" b="1" u="none" strike="noStrike" kern="1200" cap="none" spc="0" normalizeH="0" noProof="1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noFill/>
        </a:ln>
      </a:spPr>
      <a:bodyPr anchor="ctr"/>
      <a:lstStyle>
        <a:defPPr algn="l">
          <a:lnSpc>
            <a:spcPct val="135000"/>
          </a:lnSpc>
          <a:defRPr lang="en-US" altLang="zh-CN" sz="2800" b="1" dirty="0">
            <a:solidFill>
              <a:schemeClr val="accent2"/>
            </a:solidFill>
            <a:effectLst>
              <a:outerShdw blurRad="38100" dist="38100" dir="2700000">
                <a:srgbClr val="000000"/>
              </a:outerShdw>
            </a:effectLst>
            <a:latin typeface="华文新魏" panose="02010800040101010101" pitchFamily="2" charset="-122"/>
            <a:ea typeface="华文新魏" panose="02010800040101010101" pitchFamily="2" charset="-122"/>
          </a:defRPr>
        </a:defPPr>
      </a:lstStyle>
    </a:spDef>
  </a:objectDefaul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440</Words>
  <Application>WPS 演示</Application>
  <PresentationFormat>在屏幕上显示</PresentationFormat>
  <Paragraphs>33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华文新魏</vt:lpstr>
      <vt:lpstr>微软雅黑</vt:lpstr>
      <vt:lpstr>Arial Unicode MS</vt:lpstr>
      <vt:lpstr>Calibri</vt:lpstr>
      <vt:lpstr>默认设计模板</vt:lpstr>
      <vt:lpstr>项目1  三人表决电路</vt:lpstr>
      <vt:lpstr>PowerPoint 演示文稿</vt:lpstr>
      <vt:lpstr>PowerPoint 演示文稿</vt:lpstr>
    </vt:vector>
  </TitlesOfParts>
  <Company>WWW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WFD</dc:creator>
  <cp:lastModifiedBy>lenovo</cp:lastModifiedBy>
  <cp:revision>169</cp:revision>
  <dcterms:created xsi:type="dcterms:W3CDTF">2005-05-04T09:25:00Z</dcterms:created>
  <dcterms:modified xsi:type="dcterms:W3CDTF">2022-04-03T15:19:44Z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2052-11.1.0.9192</vt:lpwstr>
  </property>
</Properties>
</file>