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93" r:id="rId3"/>
    <p:sldId id="294" r:id="rId4"/>
    <p:sldId id="296" r:id="rId5"/>
    <p:sldId id="298" r:id="rId6"/>
    <p:sldId id="302" r:id="rId7"/>
    <p:sldId id="304" r:id="rId8"/>
    <p:sldId id="306" r:id="rId9"/>
    <p:sldId id="380" r:id="rId10"/>
    <p:sldId id="381" r:id="rId11"/>
    <p:sldId id="309" r:id="rId12"/>
    <p:sldId id="310" r:id="rId13"/>
    <p:sldId id="312" r:id="rId14"/>
    <p:sldId id="313" r:id="rId15"/>
  </p:sldIdLst>
  <p:sldSz cx="9144000" cy="6858000" type="screen4x3"/>
  <p:notesSz cx="6858000" cy="9144000"/>
  <p:defaultTextStyle>
    <a:defPPr>
      <a:defRPr lang="zh-CN"/>
    </a:defPPr>
    <a:lvl1pPr marL="0" lvl="0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5FF"/>
    <a:srgbClr val="FFCCFF"/>
    <a:srgbClr val="ABCDFF"/>
    <a:srgbClr val="FFFFCC"/>
    <a:srgbClr val="FFFF99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>
    <p:restoredLeft sz="21370"/>
    <p:restoredTop sz="86350"/>
  </p:normalViewPr>
  <p:slideViewPr>
    <p:cSldViewPr showGuides="1">
      <p:cViewPr>
        <p:scale>
          <a:sx n="33" d="100"/>
          <a:sy n="33" d="100"/>
        </p:scale>
        <p:origin x="-864" y="-150"/>
      </p:cViewPr>
      <p:guideLst>
        <p:guide orient="horz" pos="2112"/>
        <p:guide pos="29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9" Type="http://schemas.openxmlformats.org/officeDocument/2006/relationships/image" Target="../media/image11.wmf"/><Relationship Id="rId8" Type="http://schemas.openxmlformats.org/officeDocument/2006/relationships/image" Target="../media/image10.wmf"/><Relationship Id="rId7" Type="http://schemas.openxmlformats.org/officeDocument/2006/relationships/image" Target="../media/image9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4" Type="http://schemas.openxmlformats.org/officeDocument/2006/relationships/image" Target="../media/image16.wmf"/><Relationship Id="rId13" Type="http://schemas.openxmlformats.org/officeDocument/2006/relationships/image" Target="../media/image15.wmf"/><Relationship Id="rId12" Type="http://schemas.openxmlformats.org/officeDocument/2006/relationships/image" Target="../media/image14.wmf"/><Relationship Id="rId11" Type="http://schemas.openxmlformats.org/officeDocument/2006/relationships/image" Target="../media/image13.wmf"/><Relationship Id="rId10" Type="http://schemas.openxmlformats.org/officeDocument/2006/relationships/image" Target="../media/image12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9" Type="http://schemas.openxmlformats.org/officeDocument/2006/relationships/image" Target="../media/image9.wmf"/><Relationship Id="rId8" Type="http://schemas.openxmlformats.org/officeDocument/2006/relationships/image" Target="../media/image8.wmf"/><Relationship Id="rId7" Type="http://schemas.openxmlformats.org/officeDocument/2006/relationships/image" Target="../media/image7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4" Type="http://schemas.openxmlformats.org/officeDocument/2006/relationships/image" Target="../media/image14.wmf"/><Relationship Id="rId13" Type="http://schemas.openxmlformats.org/officeDocument/2006/relationships/image" Target="../media/image13.wmf"/><Relationship Id="rId12" Type="http://schemas.openxmlformats.org/officeDocument/2006/relationships/image" Target="../media/image12.wmf"/><Relationship Id="rId11" Type="http://schemas.openxmlformats.org/officeDocument/2006/relationships/image" Target="../media/image11.wmf"/><Relationship Id="rId10" Type="http://schemas.openxmlformats.org/officeDocument/2006/relationships/image" Target="../media/image10.wmf"/><Relationship Id="rId1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9" Type="http://schemas.openxmlformats.org/officeDocument/2006/relationships/image" Target="../media/image51.wmf"/><Relationship Id="rId8" Type="http://schemas.openxmlformats.org/officeDocument/2006/relationships/image" Target="../media/image50.wmf"/><Relationship Id="rId7" Type="http://schemas.openxmlformats.org/officeDocument/2006/relationships/image" Target="../media/image49.wmf"/><Relationship Id="rId6" Type="http://schemas.openxmlformats.org/officeDocument/2006/relationships/image" Target="../media/image48.wmf"/><Relationship Id="rId5" Type="http://schemas.openxmlformats.org/officeDocument/2006/relationships/image" Target="../media/image47.wmf"/><Relationship Id="rId4" Type="http://schemas.openxmlformats.org/officeDocument/2006/relationships/image" Target="../media/image46.wmf"/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0" Type="http://schemas.openxmlformats.org/officeDocument/2006/relationships/image" Target="../media/image52.wmf"/><Relationship Id="rId1" Type="http://schemas.openxmlformats.org/officeDocument/2006/relationships/image" Target="../media/image4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0418" name="页眉占位符 6041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>
              <a:latin typeface="Tahoma" panose="020B0604030504040204" pitchFamily="34" charset="0"/>
            </a:endParaRPr>
          </a:p>
        </p:txBody>
      </p:sp>
      <p:sp>
        <p:nvSpPr>
          <p:cNvPr id="60419" name="日期占位符 60418"/>
          <p:cNvSpPr>
            <a:spLocks noGrp="1"/>
          </p:cNvSpPr>
          <p:nvPr>
            <p:ph type="dt" sz="quarter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>
              <a:latin typeface="Tahoma" panose="020B0604030504040204" pitchFamily="34" charset="0"/>
            </a:endParaRPr>
          </a:p>
        </p:txBody>
      </p:sp>
      <p:sp>
        <p:nvSpPr>
          <p:cNvPr id="60420" name="页脚占位符 60419"/>
          <p:cNvSpPr>
            <a:spLocks noGrp="1"/>
          </p:cNvSpPr>
          <p:nvPr>
            <p:ph type="ftr" sz="quarter" idx="2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Tahoma" panose="020B0604030504040204" pitchFamily="34" charset="0"/>
            </a:endParaRPr>
          </a:p>
        </p:txBody>
      </p:sp>
      <p:sp>
        <p:nvSpPr>
          <p:cNvPr id="60421" name="灯片编号占位符 60420"/>
          <p:cNvSpPr>
            <a:spLocks noGrp="1"/>
          </p:cNvSpPr>
          <p:nvPr>
            <p:ph type="sldNum" sz="quarter" idx="3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latin typeface="Tahoma" panose="020B0604030504040204" pitchFamily="34" charset="0"/>
              </a:rPr>
            </a:fld>
            <a:endParaRPr lang="zh-CN" altLang="en-US" sz="1200" dirty="0">
              <a:latin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7938" name="页眉占位符 16793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167939" name="日期占位符 16793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167940" name="幻灯片图像占位符 167939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7941" name="文本占位符 167940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67942" name="页脚占位符 16794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/>
          </a:p>
        </p:txBody>
      </p:sp>
      <p:sp>
        <p:nvSpPr>
          <p:cNvPr id="167943" name="灯片编号占位符 16794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spTree>
      <p:nvGrpSpPr>
        <p:cNvPr id="1" name=""/>
        <p:cNvGrpSpPr/>
        <p:nvPr/>
      </p:nvGrpSpPr>
      <p:grpSpPr/>
      <p:grpSp>
        <p:nvGrpSpPr>
          <p:cNvPr id="4098" name="组合 4097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4099" name="组合 4098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4100" name="矩形 4099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01" name="矩形 4100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4102" name="组合 4101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4103" name="矩形 4102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04" name="矩形 4103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4105" name="矩形 4104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6" name="矩形 4105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7" name="矩形 4106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108" name="标题 4107"/>
          <p:cNvSpPr>
            <a:spLocks noGrp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09" name="副标题 410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5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folHlink"/>
              </a:buClr>
              <a:buSzPct val="5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5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110" name="日期占位符 4109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111" name="页脚占位符 411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4112" name="灯片编号占位符 411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2066" y="609600"/>
            <a:ext cx="1953022" cy="55229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609600"/>
            <a:ext cx="5745847" cy="55229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143000" y="609600"/>
            <a:ext cx="7812088" cy="55229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081" name="标题 3080"/>
          <p:cNvSpPr>
            <a:spLocks noGrp="1"/>
          </p:cNvSpPr>
          <p:nvPr>
            <p:ph type="title"/>
          </p:nvPr>
        </p:nvSpPr>
        <p:spPr>
          <a:xfrm>
            <a:off x="1143000" y="609600"/>
            <a:ext cx="7793038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82" name="文本占位符 3081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.wmf"/><Relationship Id="rId1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6.wmf"/><Relationship Id="rId8" Type="http://schemas.openxmlformats.org/officeDocument/2006/relationships/oleObject" Target="../embeddings/oleObject36.bin"/><Relationship Id="rId7" Type="http://schemas.openxmlformats.org/officeDocument/2006/relationships/image" Target="../media/image45.wmf"/><Relationship Id="rId6" Type="http://schemas.openxmlformats.org/officeDocument/2006/relationships/oleObject" Target="../embeddings/oleObject35.bin"/><Relationship Id="rId5" Type="http://schemas.openxmlformats.org/officeDocument/2006/relationships/image" Target="../media/image44.wmf"/><Relationship Id="rId4" Type="http://schemas.openxmlformats.org/officeDocument/2006/relationships/oleObject" Target="../embeddings/oleObject34.bin"/><Relationship Id="rId3" Type="http://schemas.openxmlformats.org/officeDocument/2006/relationships/oleObject" Target="../embeddings/oleObject33.bin"/><Relationship Id="rId23" Type="http://schemas.openxmlformats.org/officeDocument/2006/relationships/vmlDrawing" Target="../drawings/vmlDrawing5.vml"/><Relationship Id="rId22" Type="http://schemas.openxmlformats.org/officeDocument/2006/relationships/slideLayout" Target="../slideLayouts/slideLayout2.xml"/><Relationship Id="rId21" Type="http://schemas.openxmlformats.org/officeDocument/2006/relationships/image" Target="../media/image52.wmf"/><Relationship Id="rId20" Type="http://schemas.openxmlformats.org/officeDocument/2006/relationships/oleObject" Target="../embeddings/oleObject42.bin"/><Relationship Id="rId2" Type="http://schemas.openxmlformats.org/officeDocument/2006/relationships/image" Target="../media/image43.wmf"/><Relationship Id="rId19" Type="http://schemas.openxmlformats.org/officeDocument/2006/relationships/image" Target="../media/image51.wmf"/><Relationship Id="rId18" Type="http://schemas.openxmlformats.org/officeDocument/2006/relationships/oleObject" Target="../embeddings/oleObject41.bin"/><Relationship Id="rId17" Type="http://schemas.openxmlformats.org/officeDocument/2006/relationships/image" Target="../media/image50.wmf"/><Relationship Id="rId16" Type="http://schemas.openxmlformats.org/officeDocument/2006/relationships/oleObject" Target="../embeddings/oleObject40.bin"/><Relationship Id="rId15" Type="http://schemas.openxmlformats.org/officeDocument/2006/relationships/image" Target="../media/image49.wmf"/><Relationship Id="rId14" Type="http://schemas.openxmlformats.org/officeDocument/2006/relationships/oleObject" Target="../embeddings/oleObject39.bin"/><Relationship Id="rId13" Type="http://schemas.openxmlformats.org/officeDocument/2006/relationships/image" Target="../media/image48.wmf"/><Relationship Id="rId12" Type="http://schemas.openxmlformats.org/officeDocument/2006/relationships/oleObject" Target="../embeddings/oleObject38.bin"/><Relationship Id="rId11" Type="http://schemas.openxmlformats.org/officeDocument/2006/relationships/image" Target="../media/image47.wmf"/><Relationship Id="rId10" Type="http://schemas.openxmlformats.org/officeDocument/2006/relationships/oleObject" Target="../embeddings/oleObject37.bin"/><Relationship Id="rId1" Type="http://schemas.openxmlformats.org/officeDocument/2006/relationships/oleObject" Target="../embeddings/oleObject32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.bin"/><Relationship Id="rId8" Type="http://schemas.openxmlformats.org/officeDocument/2006/relationships/image" Target="../media/image6.wmf"/><Relationship Id="rId7" Type="http://schemas.openxmlformats.org/officeDocument/2006/relationships/oleObject" Target="../embeddings/oleObject6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4.wmf"/><Relationship Id="rId30" Type="http://schemas.openxmlformats.org/officeDocument/2006/relationships/vmlDrawing" Target="../drawings/vmlDrawing2.vml"/><Relationship Id="rId3" Type="http://schemas.openxmlformats.org/officeDocument/2006/relationships/oleObject" Target="../embeddings/oleObject4.bin"/><Relationship Id="rId29" Type="http://schemas.openxmlformats.org/officeDocument/2006/relationships/slideLayout" Target="../slideLayouts/slideLayout13.xml"/><Relationship Id="rId28" Type="http://schemas.openxmlformats.org/officeDocument/2006/relationships/image" Target="../media/image16.wmf"/><Relationship Id="rId27" Type="http://schemas.openxmlformats.org/officeDocument/2006/relationships/oleObject" Target="../embeddings/oleObject16.bin"/><Relationship Id="rId26" Type="http://schemas.openxmlformats.org/officeDocument/2006/relationships/image" Target="../media/image15.wmf"/><Relationship Id="rId25" Type="http://schemas.openxmlformats.org/officeDocument/2006/relationships/oleObject" Target="../embeddings/oleObject15.bin"/><Relationship Id="rId24" Type="http://schemas.openxmlformats.org/officeDocument/2006/relationships/image" Target="../media/image14.wmf"/><Relationship Id="rId23" Type="http://schemas.openxmlformats.org/officeDocument/2006/relationships/oleObject" Target="../embeddings/oleObject14.bin"/><Relationship Id="rId22" Type="http://schemas.openxmlformats.org/officeDocument/2006/relationships/image" Target="../media/image13.wmf"/><Relationship Id="rId21" Type="http://schemas.openxmlformats.org/officeDocument/2006/relationships/oleObject" Target="../embeddings/oleObject13.bin"/><Relationship Id="rId20" Type="http://schemas.openxmlformats.org/officeDocument/2006/relationships/image" Target="../media/image12.wmf"/><Relationship Id="rId2" Type="http://schemas.openxmlformats.org/officeDocument/2006/relationships/image" Target="../media/image3.wmf"/><Relationship Id="rId19" Type="http://schemas.openxmlformats.org/officeDocument/2006/relationships/oleObject" Target="../embeddings/oleObject12.bin"/><Relationship Id="rId18" Type="http://schemas.openxmlformats.org/officeDocument/2006/relationships/image" Target="../media/image11.wmf"/><Relationship Id="rId17" Type="http://schemas.openxmlformats.org/officeDocument/2006/relationships/oleObject" Target="../embeddings/oleObject11.bin"/><Relationship Id="rId16" Type="http://schemas.openxmlformats.org/officeDocument/2006/relationships/image" Target="../media/image10.wmf"/><Relationship Id="rId15" Type="http://schemas.openxmlformats.org/officeDocument/2006/relationships/oleObject" Target="../embeddings/oleObject10.bin"/><Relationship Id="rId14" Type="http://schemas.openxmlformats.org/officeDocument/2006/relationships/image" Target="../media/image9.wmf"/><Relationship Id="rId13" Type="http://schemas.openxmlformats.org/officeDocument/2006/relationships/oleObject" Target="../embeddings/oleObject9.bin"/><Relationship Id="rId12" Type="http://schemas.openxmlformats.org/officeDocument/2006/relationships/image" Target="../media/image8.wmf"/><Relationship Id="rId11" Type="http://schemas.openxmlformats.org/officeDocument/2006/relationships/oleObject" Target="../embeddings/oleObject8.bin"/><Relationship Id="rId10" Type="http://schemas.openxmlformats.org/officeDocument/2006/relationships/image" Target="../media/image7.wmf"/><Relationship Id="rId1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wmf"/><Relationship Id="rId2" Type="http://schemas.openxmlformats.org/officeDocument/2006/relationships/oleObject" Target="../embeddings/oleObject17.bin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2.bin"/><Relationship Id="rId8" Type="http://schemas.openxmlformats.org/officeDocument/2006/relationships/image" Target="../media/image6.wmf"/><Relationship Id="rId7" Type="http://schemas.openxmlformats.org/officeDocument/2006/relationships/oleObject" Target="../embeddings/oleObject21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4.wmf"/><Relationship Id="rId30" Type="http://schemas.openxmlformats.org/officeDocument/2006/relationships/vmlDrawing" Target="../drawings/vmlDrawing4.vml"/><Relationship Id="rId3" Type="http://schemas.openxmlformats.org/officeDocument/2006/relationships/oleObject" Target="../embeddings/oleObject19.bin"/><Relationship Id="rId29" Type="http://schemas.openxmlformats.org/officeDocument/2006/relationships/slideLayout" Target="../slideLayouts/slideLayout2.xml"/><Relationship Id="rId28" Type="http://schemas.openxmlformats.org/officeDocument/2006/relationships/image" Target="../media/image14.wmf"/><Relationship Id="rId27" Type="http://schemas.openxmlformats.org/officeDocument/2006/relationships/oleObject" Target="../embeddings/oleObject31.bin"/><Relationship Id="rId26" Type="http://schemas.openxmlformats.org/officeDocument/2006/relationships/image" Target="../media/image13.wmf"/><Relationship Id="rId25" Type="http://schemas.openxmlformats.org/officeDocument/2006/relationships/oleObject" Target="../embeddings/oleObject30.bin"/><Relationship Id="rId24" Type="http://schemas.openxmlformats.org/officeDocument/2006/relationships/image" Target="../media/image12.wmf"/><Relationship Id="rId23" Type="http://schemas.openxmlformats.org/officeDocument/2006/relationships/oleObject" Target="../embeddings/oleObject29.bin"/><Relationship Id="rId22" Type="http://schemas.openxmlformats.org/officeDocument/2006/relationships/image" Target="../media/image11.wmf"/><Relationship Id="rId21" Type="http://schemas.openxmlformats.org/officeDocument/2006/relationships/oleObject" Target="../embeddings/oleObject28.bin"/><Relationship Id="rId20" Type="http://schemas.openxmlformats.org/officeDocument/2006/relationships/image" Target="../media/image10.wmf"/><Relationship Id="rId2" Type="http://schemas.openxmlformats.org/officeDocument/2006/relationships/image" Target="../media/image19.wmf"/><Relationship Id="rId19" Type="http://schemas.openxmlformats.org/officeDocument/2006/relationships/oleObject" Target="../embeddings/oleObject27.bin"/><Relationship Id="rId18" Type="http://schemas.openxmlformats.org/officeDocument/2006/relationships/image" Target="../media/image9.wmf"/><Relationship Id="rId17" Type="http://schemas.openxmlformats.org/officeDocument/2006/relationships/oleObject" Target="../embeddings/oleObject26.bin"/><Relationship Id="rId16" Type="http://schemas.openxmlformats.org/officeDocument/2006/relationships/image" Target="../media/image8.wmf"/><Relationship Id="rId15" Type="http://schemas.openxmlformats.org/officeDocument/2006/relationships/oleObject" Target="../embeddings/oleObject25.bin"/><Relationship Id="rId14" Type="http://schemas.openxmlformats.org/officeDocument/2006/relationships/image" Target="../media/image7.wmf"/><Relationship Id="rId13" Type="http://schemas.openxmlformats.org/officeDocument/2006/relationships/oleObject" Target="../embeddings/oleObject24.bin"/><Relationship Id="rId12" Type="http://schemas.openxmlformats.org/officeDocument/2006/relationships/image" Target="../media/image21.wmf"/><Relationship Id="rId11" Type="http://schemas.openxmlformats.org/officeDocument/2006/relationships/oleObject" Target="../embeddings/oleObject23.bin"/><Relationship Id="rId10" Type="http://schemas.openxmlformats.org/officeDocument/2006/relationships/image" Target="../media/image20.wmf"/><Relationship Id="rId1" Type="http://schemas.openxmlformats.org/officeDocument/2006/relationships/oleObject" Target="../embeddings/oleObject18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png"/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9" Type="http://schemas.openxmlformats.org/officeDocument/2006/relationships/slideLayout" Target="../slideLayouts/slideLayout2.xml"/><Relationship Id="rId18" Type="http://schemas.openxmlformats.org/officeDocument/2006/relationships/image" Target="../media/image41.png"/><Relationship Id="rId17" Type="http://schemas.openxmlformats.org/officeDocument/2006/relationships/image" Target="../media/image40.png"/><Relationship Id="rId16" Type="http://schemas.openxmlformats.org/officeDocument/2006/relationships/image" Target="../media/image39.png"/><Relationship Id="rId15" Type="http://schemas.openxmlformats.org/officeDocument/2006/relationships/image" Target="../media/image38.png"/><Relationship Id="rId14" Type="http://schemas.openxmlformats.org/officeDocument/2006/relationships/image" Target="../media/image37.png"/><Relationship Id="rId13" Type="http://schemas.openxmlformats.org/officeDocument/2006/relationships/image" Target="../media/image36.png"/><Relationship Id="rId12" Type="http://schemas.openxmlformats.org/officeDocument/2006/relationships/image" Target="../media/image35.png"/><Relationship Id="rId11" Type="http://schemas.openxmlformats.org/officeDocument/2006/relationships/image" Target="../media/image34.png"/><Relationship Id="rId10" Type="http://schemas.openxmlformats.org/officeDocument/2006/relationships/image" Target="../media/image33.png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9" name="文本占位符 80898"/>
          <p:cNvSpPr>
            <a:spLocks noGrp="1"/>
          </p:cNvSpPr>
          <p:nvPr>
            <p:ph type="body" idx="1"/>
          </p:nvPr>
        </p:nvSpPr>
        <p:spPr>
          <a:xfrm>
            <a:off x="468630" y="1089025"/>
            <a:ext cx="8675370" cy="3905250"/>
          </a:xfrm>
        </p:spPr>
        <p:txBody>
          <a:bodyPr/>
          <a:p>
            <a:pPr marL="0" indent="0">
              <a:lnSpc>
                <a:spcPct val="135000"/>
              </a:lnSpc>
              <a:spcBef>
                <a:spcPts val="0"/>
              </a:spcBef>
              <a:buNone/>
            </a:pPr>
            <a:r>
              <a:rPr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译码是编码的逆过程，译码器是将输入的二进制代码译成相应的信号输出的电路。译码器输入有</a:t>
            </a:r>
            <a:r>
              <a:rPr sz="24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n</a:t>
            </a:r>
            <a:r>
              <a:rPr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个端子，输出端有</a:t>
            </a:r>
            <a:r>
              <a:rPr sz="24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m</a:t>
            </a:r>
            <a:r>
              <a:rPr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个，若             ，则该译码器称为</a:t>
            </a:r>
            <a:r>
              <a:rPr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二进制译码器</a:t>
            </a:r>
            <a:r>
              <a:rPr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（完全译码器），若</a:t>
            </a:r>
            <a:endParaRPr sz="2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marL="0" indent="0">
              <a:lnSpc>
                <a:spcPct val="135000"/>
              </a:lnSpc>
              <a:spcBef>
                <a:spcPts val="0"/>
              </a:spcBef>
              <a:buNone/>
            </a:pPr>
            <a:r>
              <a:rPr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              </a:t>
            </a:r>
            <a:r>
              <a:rPr lang="zh-CN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，</a:t>
            </a:r>
            <a:r>
              <a:rPr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则称为</a:t>
            </a:r>
            <a:r>
              <a:rPr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非二进制译码器</a:t>
            </a:r>
            <a:r>
              <a:rPr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（不完全译码器或部分译码器）。</a:t>
            </a:r>
            <a:endParaRPr sz="2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0987" name="矩形 80986"/>
          <p:cNvSpPr/>
          <p:nvPr/>
        </p:nvSpPr>
        <p:spPr>
          <a:xfrm>
            <a:off x="2016125" y="368300"/>
            <a:ext cx="5508625" cy="7921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algn="ctr"/>
            <a:r>
              <a:rPr lang="en-US" altLang="zh-CN" sz="3200" b="1" dirty="0">
                <a:solidFill>
                  <a:schemeClr val="tx1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2.4  译码器 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2" name="对象 976"/>
          <p:cNvGraphicFramePr>
            <a:graphicFrameLocks noChangeAspect="1"/>
          </p:cNvGraphicFramePr>
          <p:nvPr/>
        </p:nvGraphicFramePr>
        <p:xfrm>
          <a:off x="981075" y="2101850"/>
          <a:ext cx="899160" cy="424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469265" imgH="203200" progId="Equation.3">
                  <p:embed/>
                </p:oleObj>
              </mc:Choice>
              <mc:Fallback>
                <p:oleObj name="" r:id="rId1" imgW="469265" imgH="2032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81075" y="2101850"/>
                        <a:ext cx="899160" cy="4248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977"/>
          <p:cNvGraphicFramePr>
            <a:graphicFrameLocks noChangeAspect="1"/>
          </p:cNvGraphicFramePr>
          <p:nvPr/>
        </p:nvGraphicFramePr>
        <p:xfrm>
          <a:off x="584835" y="2646045"/>
          <a:ext cx="103441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469265" imgH="203200" progId="Equation.3">
                  <p:embed/>
                </p:oleObj>
              </mc:Choice>
              <mc:Fallback>
                <p:oleObj name="" r:id="rId3" imgW="469265" imgH="203200" progId="Equation.3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4835" y="2646045"/>
                        <a:ext cx="1034415" cy="447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3" name="文本占位符 102402"/>
          <p:cNvSpPr>
            <a:spLocks noGrp="1"/>
          </p:cNvSpPr>
          <p:nvPr>
            <p:ph type="body" idx="1"/>
          </p:nvPr>
        </p:nvSpPr>
        <p:spPr>
          <a:xfrm>
            <a:off x="521970" y="1152525"/>
            <a:ext cx="8426450" cy="784860"/>
          </a:xfrm>
        </p:spPr>
        <p:txBody>
          <a:bodyPr/>
          <a:p>
            <a:pPr marL="0" indent="0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1.实现组合逻辑函数</a:t>
            </a:r>
            <a:endParaRPr lang="en-US" altLang="zh-CN" sz="2800" b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dirty="0"/>
          </a:p>
        </p:txBody>
      </p:sp>
      <p:sp>
        <p:nvSpPr>
          <p:cNvPr id="102491" name="矩形 102490"/>
          <p:cNvSpPr/>
          <p:nvPr/>
        </p:nvSpPr>
        <p:spPr>
          <a:xfrm>
            <a:off x="373698" y="9208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2.4.4 译码器的应用</a:t>
            </a:r>
            <a:endParaRPr lang="en-US" altLang="zh-CN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sp>
        <p:nvSpPr>
          <p:cNvPr id="2" name="文本占位符 102402"/>
          <p:cNvSpPr>
            <a:spLocks noGrp="1"/>
          </p:cNvSpPr>
          <p:nvPr/>
        </p:nvSpPr>
        <p:spPr>
          <a:xfrm>
            <a:off x="374015" y="1937385"/>
            <a:ext cx="8574405" cy="35496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5000"/>
              </a:lnSpc>
              <a:spcBef>
                <a:spcPts val="0"/>
              </a:spcBef>
              <a:buNone/>
            </a:pPr>
            <a:r>
              <a:rPr sz="2400" b="1" dirty="0">
                <a:solidFill>
                  <a:schemeClr val="tx1"/>
                </a:solidFill>
                <a:effectLst/>
              </a:rPr>
              <a:t>由于二进制译码器的输出为输入变量的全部最小项，即</a:t>
            </a:r>
            <a:r>
              <a:rPr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每一个输出对应一个最小项</a:t>
            </a:r>
            <a:r>
              <a:rPr sz="2400" b="1" dirty="0">
                <a:solidFill>
                  <a:schemeClr val="tx1"/>
                </a:solidFill>
                <a:effectLst/>
              </a:rPr>
              <a:t>，而任何一个逻辑函数都可以变换为最小项之和的标准形式，因此利用译码器和一些附加的门电路就可以把这些最小项组合起来，可实现任何形式的单输出或多输出的组合逻辑函数。当译码器输出低电平时，多选用与非门；当输出为高电平时，多选用或门。</a:t>
            </a:r>
            <a:endParaRPr sz="2400" b="1" dirty="0">
              <a:solidFill>
                <a:schemeClr val="tx1"/>
              </a:solidFill>
              <a:effectLst/>
            </a:endParaRPr>
          </a:p>
          <a:p>
            <a:pPr>
              <a:lnSpc>
                <a:spcPct val="130000"/>
              </a:lnSpc>
            </a:pPr>
            <a:endParaRPr lang="zh-CN" altLang="en-US" sz="2400" b="1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516" name="矩形 103515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517" name="矩形 103516"/>
          <p:cNvSpPr/>
          <p:nvPr/>
        </p:nvSpPr>
        <p:spPr>
          <a:xfrm>
            <a:off x="144780" y="2384267"/>
            <a:ext cx="4772660" cy="5708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indent="304800" algn="l">
              <a:lnSpc>
                <a:spcPct val="130000"/>
              </a:lnSpc>
            </a:pPr>
            <a:r>
              <a:rPr lang="zh-CN" altLang="en-US" sz="2400" b="1" dirty="0">
                <a:latin typeface="Tahoma" panose="020B0604030504040204" pitchFamily="34" charset="0"/>
              </a:rPr>
              <a:t>将逻辑函数写出标准与或表达式</a:t>
            </a:r>
            <a:endParaRPr lang="zh-CN" altLang="en-US" sz="2400" b="1" dirty="0">
              <a:latin typeface="Tahoma" panose="020B0604030504040204" pitchFamily="34" charset="0"/>
            </a:endParaRPr>
          </a:p>
        </p:txBody>
      </p:sp>
      <p:sp>
        <p:nvSpPr>
          <p:cNvPr id="103523" name="矩形 103522"/>
          <p:cNvSpPr/>
          <p:nvPr/>
        </p:nvSpPr>
        <p:spPr>
          <a:xfrm>
            <a:off x="479425" y="510540"/>
            <a:ext cx="7793038" cy="6953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2400" b="1" dirty="0">
                <a:solidFill>
                  <a:schemeClr val="tx1"/>
                </a:solidFill>
              </a:rPr>
              <a:t>例  用译码器实现逻辑函数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对象 -2147482098"/>
          <p:cNvGraphicFramePr>
            <a:graphicFrameLocks noChangeAspect="1"/>
          </p:cNvGraphicFramePr>
          <p:nvPr/>
        </p:nvGraphicFramePr>
        <p:xfrm>
          <a:off x="4284345" y="798830"/>
          <a:ext cx="2038350" cy="407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016000" imgH="203200" progId="Equation.3">
                  <p:embed/>
                </p:oleObj>
              </mc:Choice>
              <mc:Fallback>
                <p:oleObj name="" r:id="rId1" imgW="1016000" imgH="2032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84345" y="798830"/>
                        <a:ext cx="2038350" cy="4070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144780" y="1334135"/>
            <a:ext cx="8756015" cy="10502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304800" algn="l">
              <a:lnSpc>
                <a:spcPct val="130000"/>
              </a:lnSpc>
            </a:pPr>
            <a:r>
              <a:rPr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根据逻辑函数选择译码器。由于逻辑函数中有三个变量，所 </a:t>
            </a:r>
            <a:endParaRPr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04800" algn="l">
              <a:lnSpc>
                <a:spcPct val="130000"/>
              </a:lnSpc>
            </a:pPr>
            <a:r>
              <a:rPr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以应选用3线—8线译码器。</a:t>
            </a:r>
            <a:endParaRPr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-2147482097"/>
          <p:cNvGraphicFramePr>
            <a:graphicFrameLocks noChangeAspect="1"/>
          </p:cNvGraphicFramePr>
          <p:nvPr/>
        </p:nvGraphicFramePr>
        <p:xfrm>
          <a:off x="1359535" y="3194685"/>
          <a:ext cx="2343785" cy="467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1016000" imgH="203200" progId="Equation.3">
                  <p:embed/>
                </p:oleObj>
              </mc:Choice>
              <mc:Fallback>
                <p:oleObj name="" r:id="rId3" imgW="1016000" imgH="203200" progId="Equation.3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59535" y="3194685"/>
                        <a:ext cx="2343785" cy="4679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2096"/>
          <p:cNvGraphicFramePr>
            <a:graphicFrameLocks noChangeAspect="1"/>
          </p:cNvGraphicFramePr>
          <p:nvPr/>
        </p:nvGraphicFramePr>
        <p:xfrm>
          <a:off x="3703320" y="3195320"/>
          <a:ext cx="3312160" cy="467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4" imgW="1435100" imgH="203200" progId="Equation.3">
                  <p:embed/>
                </p:oleObj>
              </mc:Choice>
              <mc:Fallback>
                <p:oleObj name="" r:id="rId4" imgW="1435100" imgH="203200" progId="Equation.3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03320" y="3195320"/>
                        <a:ext cx="3312160" cy="4679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144780" y="3903028"/>
            <a:ext cx="8756650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304800" algn="l"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将变量</a:t>
            </a:r>
            <a:r>
              <a:rPr lang="zh-CN" alt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分别与74LS138的三个输入端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相接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1234"/>
          <p:cNvGraphicFramePr>
            <a:graphicFrameLocks noChangeAspect="1"/>
          </p:cNvGraphicFramePr>
          <p:nvPr/>
        </p:nvGraphicFramePr>
        <p:xfrm>
          <a:off x="781050" y="4535805"/>
          <a:ext cx="936625" cy="442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6" imgW="457200" imgH="215900" progId="Equation.3">
                  <p:embed/>
                </p:oleObj>
              </mc:Choice>
              <mc:Fallback>
                <p:oleObj name="" r:id="rId6" imgW="457200" imgH="215900" progId="Equation.3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1050" y="4535805"/>
                        <a:ext cx="936625" cy="4425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235"/>
          <p:cNvGraphicFramePr>
            <a:graphicFrameLocks noChangeAspect="1"/>
          </p:cNvGraphicFramePr>
          <p:nvPr/>
        </p:nvGraphicFramePr>
        <p:xfrm>
          <a:off x="1911985" y="4535805"/>
          <a:ext cx="911860" cy="445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8" imgW="444500" imgH="215900" progId="Equation.3">
                  <p:embed/>
                </p:oleObj>
              </mc:Choice>
              <mc:Fallback>
                <p:oleObj name="" r:id="rId8" imgW="444500" imgH="215900" progId="Equation.3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11985" y="4535805"/>
                        <a:ext cx="911860" cy="4457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36"/>
          <p:cNvGraphicFramePr>
            <a:graphicFrameLocks noChangeAspect="1"/>
          </p:cNvGraphicFramePr>
          <p:nvPr/>
        </p:nvGraphicFramePr>
        <p:xfrm>
          <a:off x="3018155" y="4535805"/>
          <a:ext cx="936625" cy="468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0" imgW="457200" imgH="228600" progId="Equation.3">
                  <p:embed/>
                </p:oleObj>
              </mc:Choice>
              <mc:Fallback>
                <p:oleObj name="" r:id="rId10" imgW="457200" imgH="228600" progId="Equation.3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18155" y="4535805"/>
                        <a:ext cx="936625" cy="4686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144780" y="4978083"/>
            <a:ext cx="8756650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304800" algn="l">
              <a:lnSpc>
                <a:spcPct val="130000"/>
              </a:lnSpc>
            </a:pPr>
            <a:r>
              <a:rPr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且使</a:t>
            </a:r>
            <a:endParaRPr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对象 1038"/>
          <p:cNvGraphicFramePr>
            <a:graphicFrameLocks noChangeAspect="1"/>
          </p:cNvGraphicFramePr>
          <p:nvPr/>
        </p:nvGraphicFramePr>
        <p:xfrm>
          <a:off x="1359535" y="5076825"/>
          <a:ext cx="727075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2" imgW="418465" imgH="215900" progId="Equation.3">
                  <p:embed/>
                </p:oleObj>
              </mc:Choice>
              <mc:Fallback>
                <p:oleObj name="" r:id="rId12" imgW="418465" imgH="215900" progId="Equation.3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359535" y="5076825"/>
                        <a:ext cx="727075" cy="374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039"/>
          <p:cNvGraphicFramePr>
            <a:graphicFrameLocks noChangeAspect="1"/>
          </p:cNvGraphicFramePr>
          <p:nvPr/>
        </p:nvGraphicFramePr>
        <p:xfrm>
          <a:off x="2414270" y="5055235"/>
          <a:ext cx="1540510" cy="396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4" imgW="889000" imgH="228600" progId="Equation.3">
                  <p:embed/>
                </p:oleObj>
              </mc:Choice>
              <mc:Fallback>
                <p:oleObj name="" r:id="rId14" imgW="889000" imgH="228600" progId="Equation.3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414270" y="5055235"/>
                        <a:ext cx="1540510" cy="3962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040"/>
          <p:cNvGraphicFramePr>
            <a:graphicFrameLocks noChangeAspect="1"/>
          </p:cNvGraphicFramePr>
          <p:nvPr/>
        </p:nvGraphicFramePr>
        <p:xfrm>
          <a:off x="1359535" y="5549265"/>
          <a:ext cx="4418965" cy="570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6" imgW="1866900" imgH="241300" progId="Equation.3">
                  <p:embed/>
                </p:oleObj>
              </mc:Choice>
              <mc:Fallback>
                <p:oleObj name="" r:id="rId16" imgW="1866900" imgH="241300" progId="Equation.3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359535" y="5549265"/>
                        <a:ext cx="4418965" cy="5708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1041"/>
          <p:cNvGraphicFramePr>
            <a:graphicFrameLocks noChangeAspect="1"/>
          </p:cNvGraphicFramePr>
          <p:nvPr/>
        </p:nvGraphicFramePr>
        <p:xfrm>
          <a:off x="5778500" y="5549265"/>
          <a:ext cx="1714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18" imgW="723900" imgH="241300" progId="Equation.3">
                  <p:embed/>
                </p:oleObj>
              </mc:Choice>
              <mc:Fallback>
                <p:oleObj name="" r:id="rId18" imgW="723900" imgH="241300" progId="Equation.3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778500" y="5549265"/>
                        <a:ext cx="1714500" cy="571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-2147482095"/>
          <p:cNvGraphicFramePr>
            <a:graphicFrameLocks noChangeAspect="1"/>
          </p:cNvGraphicFramePr>
          <p:nvPr/>
        </p:nvGraphicFramePr>
        <p:xfrm>
          <a:off x="7493000" y="5547995"/>
          <a:ext cx="1172845" cy="572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20" imgW="495300" imgH="241300" progId="Equation.3">
                  <p:embed/>
                </p:oleObj>
              </mc:Choice>
              <mc:Fallback>
                <p:oleObj name="" r:id="rId20" imgW="495300" imgH="241300" progId="Equation.3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493000" y="5547995"/>
                        <a:ext cx="1172845" cy="5721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3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517" grpId="0"/>
      <p:bldP spid="8" grpId="0"/>
      <p:bldP spid="3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564" name="矩形 105563"/>
          <p:cNvSpPr/>
          <p:nvPr/>
        </p:nvSpPr>
        <p:spPr>
          <a:xfrm>
            <a:off x="684530" y="441325"/>
            <a:ext cx="8459470" cy="8032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用译码器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74LS138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实现上述函数的逻辑图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7630" y="1169670"/>
            <a:ext cx="4889500" cy="3751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733" name="矩形 106732"/>
          <p:cNvSpPr/>
          <p:nvPr/>
        </p:nvSpPr>
        <p:spPr>
          <a:xfrm>
            <a:off x="468313" y="0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2.译码器扩展</a:t>
            </a:r>
            <a:endParaRPr lang="en-US" altLang="zh-CN" sz="2800" b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8630" y="1386840"/>
            <a:ext cx="3627120" cy="89916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>
              <a:lnSpc>
                <a:spcPct val="135000"/>
              </a:lnSpc>
            </a:pPr>
            <a:r>
              <a:rPr lang="zh-CN" alt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例  用两片</a:t>
            </a:r>
            <a:r>
              <a:rPr lang="en-US" altLang="zh-CN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74LS138</a:t>
            </a:r>
            <a:r>
              <a:rPr lang="zh-CN" alt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组成</a:t>
            </a:r>
            <a:r>
              <a:rPr lang="en-US" altLang="zh-CN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线</a:t>
            </a:r>
            <a:r>
              <a:rPr lang="en-US" altLang="zh-CN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-16</a:t>
            </a:r>
            <a:r>
              <a:rPr lang="zh-CN" alt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线译码器。 </a:t>
            </a:r>
            <a:endParaRPr lang="zh-CN" altLang="en-US" sz="2400" b="1" dirty="0"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0210" y="173990"/>
            <a:ext cx="4765675" cy="6510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733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3" name="文本占位符 81922"/>
          <p:cNvSpPr>
            <a:spLocks noGrp="1"/>
          </p:cNvSpPr>
          <p:nvPr>
            <p:ph type="body" sz="half" idx="1"/>
          </p:nvPr>
        </p:nvSpPr>
        <p:spPr>
          <a:xfrm>
            <a:off x="468313" y="1096328"/>
            <a:ext cx="8675687" cy="865187"/>
          </a:xfrm>
        </p:spPr>
        <p:txBody>
          <a:bodyPr/>
          <a:p>
            <a:pPr marL="0" indent="0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Times New Roman" panose="02020603050405020304" pitchFamily="18" charset="0"/>
              </a:rPr>
              <a:t>3-8</a:t>
            </a:r>
            <a:r>
              <a:rPr lang="zh-CN" altLang="en-US" sz="2400" b="1" dirty="0">
                <a:latin typeface="Times New Roman" panose="02020603050405020304" pitchFamily="18" charset="0"/>
              </a:rPr>
              <a:t>线译码器（</a:t>
            </a:r>
            <a:r>
              <a:rPr lang="en-US" altLang="zh-CN" sz="2400" b="1" dirty="0"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</a:rPr>
              <a:t>个输入端，</a:t>
            </a:r>
            <a:r>
              <a:rPr lang="en-US" altLang="zh-CN" sz="2400" b="1" dirty="0">
                <a:latin typeface="Times New Roman" panose="02020603050405020304" pitchFamily="18" charset="0"/>
              </a:rPr>
              <a:t>8</a:t>
            </a:r>
            <a:r>
              <a:rPr lang="zh-CN" altLang="en-US" sz="2400" b="1" dirty="0">
                <a:latin typeface="Times New Roman" panose="02020603050405020304" pitchFamily="18" charset="0"/>
              </a:rPr>
              <a:t>个输出端</a:t>
            </a:r>
            <a:r>
              <a:rPr lang="en-US" altLang="zh-CN" sz="2400" b="1">
                <a:solidFill>
                  <a:schemeClr val="hlink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baseline="30000">
                <a:solidFill>
                  <a:schemeClr val="hlink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>
                <a:solidFill>
                  <a:schemeClr val="hlink"/>
                </a:solidFill>
                <a:latin typeface="Times New Roman" panose="02020603050405020304" pitchFamily="18" charset="0"/>
              </a:rPr>
              <a:t>=8</a:t>
            </a:r>
            <a:r>
              <a:rPr lang="zh-CN" altLang="en-US" sz="2400" b="1" dirty="0">
                <a:latin typeface="Times New Roman" panose="02020603050405020304" pitchFamily="18" charset="0"/>
              </a:rPr>
              <a:t>）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82013" name="矩形 82012"/>
          <p:cNvSpPr/>
          <p:nvPr/>
        </p:nvSpPr>
        <p:spPr>
          <a:xfrm>
            <a:off x="468630" y="454025"/>
            <a:ext cx="7775575" cy="64262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2.4.1二进制译码器</a:t>
            </a:r>
            <a:endParaRPr lang="en-US" altLang="zh-CN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sp>
        <p:nvSpPr>
          <p:cNvPr id="82015" name="圆角矩形标注 82014"/>
          <p:cNvSpPr/>
          <p:nvPr/>
        </p:nvSpPr>
        <p:spPr>
          <a:xfrm>
            <a:off x="5470525" y="368300"/>
            <a:ext cx="2084070" cy="825500"/>
          </a:xfrm>
          <a:prstGeom prst="wedgeRoundRectCallout">
            <a:avLst>
              <a:gd name="adj1" fmla="val -124710"/>
              <a:gd name="adj2" fmla="val 1769"/>
              <a:gd name="adj3" fmla="val 16667"/>
            </a:avLst>
          </a:prstGeom>
          <a:solidFill>
            <a:schemeClr val="accent3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noAutofit/>
          </a:bodyPr>
          <a:p>
            <a:pPr lvl="0" algn="l">
              <a:buClrTx/>
              <a:buSzTx/>
              <a:buFontTx/>
            </a:pPr>
            <a:r>
              <a:rPr lang="zh-CN" altLang="en-US" sz="2000" b="1" dirty="0">
                <a:latin typeface="Times New Roman" panose="02020603050405020304" pitchFamily="18" charset="0"/>
                <a:sym typeface="+mn-ea"/>
              </a:rPr>
              <a:t>2-4</a:t>
            </a:r>
            <a:r>
              <a:rPr lang="zh-CN" altLang="en-US" sz="2000" b="1" dirty="0">
                <a:latin typeface="Times New Roman" panose="02020603050405020304" pitchFamily="18" charset="0"/>
                <a:sym typeface="+mn-ea"/>
              </a:rPr>
              <a:t>线、</a:t>
            </a:r>
            <a:r>
              <a:rPr lang="zh-CN" altLang="en-US" sz="2000" b="1" dirty="0">
                <a:latin typeface="Times New Roman" panose="02020603050405020304" pitchFamily="18" charset="0"/>
                <a:sym typeface="+mn-ea"/>
              </a:rPr>
              <a:t>3-8</a:t>
            </a:r>
            <a:r>
              <a:rPr lang="zh-CN" altLang="en-US" sz="2000" b="1" dirty="0">
                <a:latin typeface="Times New Roman" panose="02020603050405020304" pitchFamily="18" charset="0"/>
                <a:sym typeface="+mn-ea"/>
              </a:rPr>
              <a:t>线、</a:t>
            </a:r>
            <a:r>
              <a:rPr lang="zh-CN" altLang="en-US" sz="2000" b="1" dirty="0">
                <a:latin typeface="Times New Roman" panose="02020603050405020304" pitchFamily="18" charset="0"/>
                <a:sym typeface="+mn-ea"/>
              </a:rPr>
              <a:t>4-16</a:t>
            </a:r>
            <a:r>
              <a:rPr lang="zh-CN" altLang="en-US" sz="2000" b="1" dirty="0">
                <a:latin typeface="Times New Roman" panose="02020603050405020304" pitchFamily="18" charset="0"/>
                <a:sym typeface="+mn-ea"/>
              </a:rPr>
              <a:t>线译码器</a:t>
            </a:r>
            <a:endParaRPr lang="zh-CN" altLang="en-US" sz="2000" b="1" dirty="0">
              <a:latin typeface="Times New Roman" panose="02020603050405020304" pitchFamily="18" charset="0"/>
              <a:sym typeface="+mn-ea"/>
            </a:endParaRPr>
          </a:p>
          <a:p>
            <a:pPr lvl="0" algn="l">
              <a:buClrTx/>
              <a:buSzTx/>
              <a:buFontTx/>
            </a:pPr>
            <a:endParaRPr lang="zh-CN" altLang="en-US" sz="2000" b="1" dirty="0">
              <a:latin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1304925" y="2199005"/>
          <a:ext cx="7353300" cy="41192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36420"/>
                <a:gridCol w="1626235"/>
                <a:gridCol w="3890645"/>
              </a:tblGrid>
              <a:tr h="316865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输入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输出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686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</a:rPr>
                        <a:t>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</a:rPr>
                        <a:t> 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</a:rPr>
                        <a:t>      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686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  1   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  ×   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1   1   1   1   1   1   1   1  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686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  ×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  ×   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1   1   1   1   1   1   1   1 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686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×   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   ×   ×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1   1   1   1   1   1   1   1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686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1     0     0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0     0     0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1   1   1   1   1   1   1   0  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686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1     0     0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0     0     1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1   1   1   1   1   1   0   1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686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1     0     0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0     1     0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1   1   1   1   1   0   1   1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686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1     0     0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0     1     1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1   1   1   1   0   1   1   1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686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1     0     0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1     0     0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1   1   1   0   1   1   1   1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686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1     0     0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1     0     1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1   1   0   1   1   1   1   1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686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1     0     0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1     1     0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1   0   1   1   1   1   1   1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686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1     0     0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1     1     1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0   1   1   1   1   1   1   1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3110" name="圆角矩形标注 83109"/>
          <p:cNvSpPr/>
          <p:nvPr/>
        </p:nvSpPr>
        <p:spPr>
          <a:xfrm>
            <a:off x="405765" y="1558925"/>
            <a:ext cx="1909763" cy="639763"/>
          </a:xfrm>
          <a:prstGeom prst="wedgeRoundRectCallout">
            <a:avLst>
              <a:gd name="adj1" fmla="val -4846"/>
              <a:gd name="adj2" fmla="val 109801"/>
              <a:gd name="adj3" fmla="val 16667"/>
            </a:avLst>
          </a:prstGeom>
          <a:solidFill>
            <a:schemeClr val="accent3"/>
          </a:solidFill>
          <a:ln w="3175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l"/>
            <a:r>
              <a:rPr lang="zh-CN" altLang="en-US" sz="2000" b="1" dirty="0">
                <a:latin typeface="Times New Roman" panose="02020603050405020304" pitchFamily="18" charset="0"/>
              </a:rPr>
              <a:t>使能输入端 </a:t>
            </a:r>
            <a:endParaRPr lang="zh-CN" altLang="en-US" sz="20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19" name="对象 1001"/>
          <p:cNvGraphicFramePr>
            <a:graphicFrameLocks noChangeAspect="1"/>
          </p:cNvGraphicFramePr>
          <p:nvPr/>
        </p:nvGraphicFramePr>
        <p:xfrm>
          <a:off x="1703705" y="2515870"/>
          <a:ext cx="297815" cy="344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1" imgW="306070" imgH="353060" progId="Equation.3">
                  <p:embed/>
                </p:oleObj>
              </mc:Choice>
              <mc:Fallback>
                <p:oleObj name="" r:id="rId1" imgW="306070" imgH="35306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03705" y="2515870"/>
                        <a:ext cx="297815" cy="3441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1002"/>
          <p:cNvGraphicFramePr>
            <a:graphicFrameLocks noChangeAspect="1"/>
          </p:cNvGraphicFramePr>
          <p:nvPr/>
        </p:nvGraphicFramePr>
        <p:xfrm>
          <a:off x="3322955" y="2472690"/>
          <a:ext cx="35306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3" imgW="190500" imgH="215900" progId="Equation.3">
                  <p:embed/>
                </p:oleObj>
              </mc:Choice>
              <mc:Fallback>
                <p:oleObj name="" r:id="rId3" imgW="190500" imgH="215900" progId="Equation.3">
                  <p:embed/>
                  <p:pic>
                    <p:nvPicPr>
                      <p:cNvPr id="0" name="图片 1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22955" y="2472690"/>
                        <a:ext cx="353060" cy="400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1003"/>
          <p:cNvGraphicFramePr>
            <a:graphicFrameLocks noChangeAspect="1"/>
          </p:cNvGraphicFramePr>
          <p:nvPr/>
        </p:nvGraphicFramePr>
        <p:xfrm>
          <a:off x="3738880" y="2484755"/>
          <a:ext cx="32829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" r:id="rId5" imgW="177800" imgH="215900" progId="Equation.3">
                  <p:embed/>
                </p:oleObj>
              </mc:Choice>
              <mc:Fallback>
                <p:oleObj name="" r:id="rId5" imgW="177800" imgH="215900" progId="Equation.3">
                  <p:embed/>
                  <p:pic>
                    <p:nvPicPr>
                      <p:cNvPr id="0" name="图片 1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38880" y="2484755"/>
                        <a:ext cx="328295" cy="400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1004"/>
          <p:cNvGraphicFramePr>
            <a:graphicFrameLocks noChangeAspect="1"/>
          </p:cNvGraphicFramePr>
          <p:nvPr/>
        </p:nvGraphicFramePr>
        <p:xfrm>
          <a:off x="4180205" y="2477135"/>
          <a:ext cx="353060" cy="423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7" imgW="190500" imgH="228600" progId="Equation.3">
                  <p:embed/>
                </p:oleObj>
              </mc:Choice>
              <mc:Fallback>
                <p:oleObj name="" r:id="rId7" imgW="190500" imgH="228600" progId="Equation.3">
                  <p:embed/>
                  <p:pic>
                    <p:nvPicPr>
                      <p:cNvPr id="0" name="图片 2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80205" y="2477135"/>
                        <a:ext cx="353060" cy="4235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-2147482110"/>
          <p:cNvGraphicFramePr>
            <a:graphicFrameLocks noChangeAspect="1"/>
          </p:cNvGraphicFramePr>
          <p:nvPr/>
        </p:nvGraphicFramePr>
        <p:xfrm>
          <a:off x="5470525" y="2494915"/>
          <a:ext cx="264795" cy="386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" name="" r:id="rId9" imgW="165100" imgH="241300" progId="Equation.3">
                  <p:embed/>
                </p:oleObj>
              </mc:Choice>
              <mc:Fallback>
                <p:oleObj name="" r:id="rId9" imgW="165100" imgH="241300" progId="Equation.3">
                  <p:embed/>
                  <p:pic>
                    <p:nvPicPr>
                      <p:cNvPr id="0" name="图片 2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470525" y="2494915"/>
                        <a:ext cx="264795" cy="3867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-2147482108"/>
          <p:cNvGraphicFramePr>
            <a:graphicFrameLocks noChangeAspect="1"/>
          </p:cNvGraphicFramePr>
          <p:nvPr/>
        </p:nvGraphicFramePr>
        <p:xfrm>
          <a:off x="5793740" y="2494915"/>
          <a:ext cx="264795" cy="386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" name="" r:id="rId11" imgW="165100" imgH="241300" progId="Equation.3">
                  <p:embed/>
                </p:oleObj>
              </mc:Choice>
              <mc:Fallback>
                <p:oleObj name="" r:id="rId11" imgW="165100" imgH="241300" progId="Equation.3">
                  <p:embed/>
                  <p:pic>
                    <p:nvPicPr>
                      <p:cNvPr id="0" name="图片 2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793740" y="2494915"/>
                        <a:ext cx="264795" cy="3867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对象 -2147482109"/>
          <p:cNvGraphicFramePr>
            <a:graphicFrameLocks noChangeAspect="1"/>
          </p:cNvGraphicFramePr>
          <p:nvPr/>
        </p:nvGraphicFramePr>
        <p:xfrm>
          <a:off x="6116955" y="2494915"/>
          <a:ext cx="264795" cy="386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" name="" r:id="rId13" imgW="165100" imgH="241300" progId="Equation.3">
                  <p:embed/>
                </p:oleObj>
              </mc:Choice>
              <mc:Fallback>
                <p:oleObj name="" r:id="rId13" imgW="165100" imgH="241300" progId="Equation.3">
                  <p:embed/>
                  <p:pic>
                    <p:nvPicPr>
                      <p:cNvPr id="0" name="图片 2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116955" y="2494915"/>
                        <a:ext cx="264795" cy="3867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对象 -2147482107"/>
          <p:cNvGraphicFramePr>
            <a:graphicFrameLocks noChangeAspect="1"/>
          </p:cNvGraphicFramePr>
          <p:nvPr/>
        </p:nvGraphicFramePr>
        <p:xfrm>
          <a:off x="6440170" y="2494915"/>
          <a:ext cx="264795" cy="366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" name="" r:id="rId15" imgW="165100" imgH="228600" progId="Equation.3">
                  <p:embed/>
                </p:oleObj>
              </mc:Choice>
              <mc:Fallback>
                <p:oleObj name="" r:id="rId15" imgW="165100" imgH="228600" progId="Equation.3">
                  <p:embed/>
                  <p:pic>
                    <p:nvPicPr>
                      <p:cNvPr id="0" name="图片 2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440170" y="2494915"/>
                        <a:ext cx="264795" cy="3663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对象 -2147482106"/>
          <p:cNvGraphicFramePr>
            <a:graphicFrameLocks noChangeAspect="1"/>
          </p:cNvGraphicFramePr>
          <p:nvPr/>
        </p:nvGraphicFramePr>
        <p:xfrm>
          <a:off x="6763385" y="2494915"/>
          <a:ext cx="24447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" name="" r:id="rId17" imgW="152400" imgH="241300" progId="Equation.3">
                  <p:embed/>
                </p:oleObj>
              </mc:Choice>
              <mc:Fallback>
                <p:oleObj name="" r:id="rId17" imgW="152400" imgH="241300" progId="Equation.3">
                  <p:embed/>
                  <p:pic>
                    <p:nvPicPr>
                      <p:cNvPr id="0" name="图片 2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763385" y="2494915"/>
                        <a:ext cx="244475" cy="387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对象 -2147482105"/>
          <p:cNvGraphicFramePr>
            <a:graphicFrameLocks noChangeAspect="1"/>
          </p:cNvGraphicFramePr>
          <p:nvPr/>
        </p:nvGraphicFramePr>
        <p:xfrm>
          <a:off x="7066280" y="2494915"/>
          <a:ext cx="264795" cy="366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" name="" r:id="rId19" imgW="165100" imgH="228600" progId="Equation.3">
                  <p:embed/>
                </p:oleObj>
              </mc:Choice>
              <mc:Fallback>
                <p:oleObj name="" r:id="rId19" imgW="165100" imgH="228600" progId="Equation.3">
                  <p:embed/>
                  <p:pic>
                    <p:nvPicPr>
                      <p:cNvPr id="0" name="图片 2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066280" y="2494915"/>
                        <a:ext cx="264795" cy="3663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对象 -2147482104"/>
          <p:cNvGraphicFramePr>
            <a:graphicFrameLocks noChangeAspect="1"/>
          </p:cNvGraphicFramePr>
          <p:nvPr/>
        </p:nvGraphicFramePr>
        <p:xfrm>
          <a:off x="7389495" y="2494915"/>
          <a:ext cx="244475" cy="367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" name="" r:id="rId21" imgW="152400" imgH="228600" progId="Equation.3">
                  <p:embed/>
                </p:oleObj>
              </mc:Choice>
              <mc:Fallback>
                <p:oleObj name="" r:id="rId21" imgW="152400" imgH="228600" progId="Equation.3">
                  <p:embed/>
                  <p:pic>
                    <p:nvPicPr>
                      <p:cNvPr id="0" name="图片 2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389495" y="2494915"/>
                        <a:ext cx="244475" cy="3670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对象 -2147482115"/>
          <p:cNvGraphicFramePr>
            <a:graphicFrameLocks noChangeAspect="1"/>
          </p:cNvGraphicFramePr>
          <p:nvPr/>
        </p:nvGraphicFramePr>
        <p:xfrm>
          <a:off x="7692390" y="2494915"/>
          <a:ext cx="264795" cy="386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" name="" r:id="rId23" imgW="165100" imgH="241300" progId="Equation.3">
                  <p:embed/>
                </p:oleObj>
              </mc:Choice>
              <mc:Fallback>
                <p:oleObj name="" r:id="rId23" imgW="165100" imgH="241300" progId="Equation.3">
                  <p:embed/>
                  <p:pic>
                    <p:nvPicPr>
                      <p:cNvPr id="0" name="图片 3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692390" y="2494915"/>
                        <a:ext cx="264795" cy="3867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对象 -2147482110"/>
          <p:cNvGraphicFramePr>
            <a:graphicFrameLocks noChangeAspect="1"/>
          </p:cNvGraphicFramePr>
          <p:nvPr/>
        </p:nvGraphicFramePr>
        <p:xfrm>
          <a:off x="2081848" y="2499043"/>
          <a:ext cx="407670" cy="346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" name="" r:id="rId25" imgW="254000" imgH="215900" progId="Equation.3">
                  <p:embed/>
                </p:oleObj>
              </mc:Choice>
              <mc:Fallback>
                <p:oleObj name="" r:id="rId25" imgW="254000" imgH="215900" progId="Equation.3">
                  <p:embed/>
                  <p:pic>
                    <p:nvPicPr>
                      <p:cNvPr id="0" name="图片 2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081848" y="2499043"/>
                        <a:ext cx="407670" cy="3467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对象 -2147482110"/>
          <p:cNvGraphicFramePr>
            <a:graphicFrameLocks noChangeAspect="1"/>
          </p:cNvGraphicFramePr>
          <p:nvPr/>
        </p:nvGraphicFramePr>
        <p:xfrm>
          <a:off x="2495868" y="2525713"/>
          <a:ext cx="387350" cy="346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" name="" r:id="rId27" imgW="241300" imgH="215900" progId="Equation.3">
                  <p:embed/>
                </p:oleObj>
              </mc:Choice>
              <mc:Fallback>
                <p:oleObj name="" r:id="rId27" imgW="241300" imgH="215900" progId="Equation.3">
                  <p:embed/>
                  <p:pic>
                    <p:nvPicPr>
                      <p:cNvPr id="0" name="图片 23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495868" y="2525713"/>
                        <a:ext cx="387350" cy="3467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2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3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3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5" grpId="0" bldLvl="0" animBg="1"/>
      <p:bldP spid="83110" grpId="0" bldLvl="0" animBg="1"/>
      <p:bldP spid="8192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890" y="1468120"/>
            <a:ext cx="6074410" cy="3291840"/>
          </a:xfrm>
          <a:prstGeom prst="rect">
            <a:avLst/>
          </a:prstGeom>
        </p:spPr>
      </p:pic>
      <p:sp>
        <p:nvSpPr>
          <p:cNvPr id="86108" name="矩形 86107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6109" name="矩形 86108"/>
          <p:cNvSpPr/>
          <p:nvPr/>
        </p:nvSpPr>
        <p:spPr>
          <a:xfrm>
            <a:off x="462915" y="172720"/>
            <a:ext cx="2804160" cy="92519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2400" b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</a:rPr>
              <a:t>表达式</a:t>
            </a:r>
            <a:r>
              <a:rPr lang="zh-CN" altLang="en-US" sz="3200" dirty="0">
                <a:latin typeface="Times New Roman" panose="02020603050405020304" pitchFamily="18" charset="0"/>
              </a:rPr>
              <a:t> </a:t>
            </a:r>
            <a:endParaRPr lang="zh-CN" altLang="en-US" sz="2400" b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176"/>
          <p:cNvGraphicFramePr>
            <a:graphicFrameLocks noChangeAspect="1"/>
          </p:cNvGraphicFramePr>
          <p:nvPr/>
        </p:nvGraphicFramePr>
        <p:xfrm>
          <a:off x="980440" y="1209675"/>
          <a:ext cx="1769110" cy="5021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787400" imgH="2234565" progId="Equation.3">
                  <p:embed/>
                </p:oleObj>
              </mc:Choice>
              <mc:Fallback>
                <p:oleObj name="" r:id="rId2" imgW="787400" imgH="2234565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80440" y="1209675"/>
                        <a:ext cx="1769110" cy="50215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3884295" y="172720"/>
            <a:ext cx="7793355" cy="92519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2400" b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</a:rPr>
              <a:t>74LS138符号图及引脚排列</a:t>
            </a:r>
            <a:r>
              <a:rPr lang="zh-CN" altLang="en-US" sz="3200" dirty="0">
                <a:latin typeface="Times New Roman" panose="02020603050405020304" pitchFamily="18" charset="0"/>
              </a:rPr>
              <a:t> 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7" name="文本占位符 88066"/>
          <p:cNvSpPr>
            <a:spLocks noGrp="1"/>
          </p:cNvSpPr>
          <p:nvPr>
            <p:ph type="body" idx="1"/>
          </p:nvPr>
        </p:nvSpPr>
        <p:spPr>
          <a:xfrm>
            <a:off x="151765" y="1096645"/>
            <a:ext cx="8867140" cy="1570355"/>
          </a:xfrm>
        </p:spPr>
        <p:txBody>
          <a:bodyPr/>
          <a:p>
            <a:pPr>
              <a:lnSpc>
                <a:spcPct val="130000"/>
              </a:lnSpc>
              <a:buNone/>
            </a:pPr>
            <a:r>
              <a:rPr lang="en-US" sz="2400" b="1">
                <a:latin typeface="Times New Roman" panose="02020603050405020304" pitchFamily="18" charset="0"/>
              </a:rPr>
              <a:t>    </a:t>
            </a:r>
            <a:r>
              <a:rPr sz="2400" b="1">
                <a:latin typeface="Times New Roman" panose="02020603050405020304" pitchFamily="18" charset="0"/>
              </a:rPr>
              <a:t>将二一十进制代码翻译成10个十进制数字信号的电路，称为二一十进制译码器。74LS42译码器是4线-10线的二-十进制译码器</a:t>
            </a:r>
            <a:r>
              <a:rPr lang="zh-CN" sz="2400" b="1">
                <a:latin typeface="Times New Roman" panose="02020603050405020304" pitchFamily="18" charset="0"/>
              </a:rPr>
              <a:t>。</a:t>
            </a:r>
            <a:endParaRPr sz="2400" b="1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82013" name="矩形 82012"/>
          <p:cNvSpPr/>
          <p:nvPr/>
        </p:nvSpPr>
        <p:spPr>
          <a:xfrm>
            <a:off x="468630" y="454025"/>
            <a:ext cx="7775575" cy="64262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2.4.2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  <a:sym typeface="+mn-ea"/>
              </a:rPr>
              <a:t>二-十进制译码器</a:t>
            </a:r>
            <a:endParaRPr lang="en-US" altLang="zh-CN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sp>
        <p:nvSpPr>
          <p:cNvPr id="2" name="文本占位符 88066"/>
          <p:cNvSpPr>
            <a:spLocks noGrp="1"/>
          </p:cNvSpPr>
          <p:nvPr/>
        </p:nvSpPr>
        <p:spPr>
          <a:xfrm>
            <a:off x="-76835" y="2308225"/>
            <a:ext cx="6908165" cy="61785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  <a:buNone/>
            </a:pPr>
            <a:r>
              <a:rPr lang="en-US" sz="2400" b="1">
                <a:latin typeface="Times New Roman" panose="02020603050405020304" pitchFamily="18" charset="0"/>
              </a:rPr>
              <a:t>    </a:t>
            </a:r>
            <a:r>
              <a:rPr sz="2400" b="1">
                <a:latin typeface="Times New Roman" panose="02020603050405020304" pitchFamily="18" charset="0"/>
              </a:rPr>
              <a:t>74LS42译码器的功能表</a:t>
            </a:r>
            <a:endParaRPr sz="2400" b="1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zh-CN" altLang="en-US" sz="24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1130935" y="2926080"/>
          <a:ext cx="5807710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5765"/>
                <a:gridCol w="4131945"/>
              </a:tblGrid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输  入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输  出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</a:rPr>
                        <a:t>  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</a:rPr>
                        <a:t>         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0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1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0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0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0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0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0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endParaRPr lang="en-US" altLang="en-US" sz="20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圆角矩形标注 17"/>
          <p:cNvSpPr/>
          <p:nvPr/>
        </p:nvSpPr>
        <p:spPr>
          <a:xfrm>
            <a:off x="7084695" y="3742690"/>
            <a:ext cx="1934210" cy="2716530"/>
          </a:xfrm>
          <a:prstGeom prst="wedgeRoundRectCallout">
            <a:avLst>
              <a:gd name="adj1" fmla="val -62114"/>
              <a:gd name="adj2" fmla="val -2244"/>
              <a:gd name="adj3" fmla="val 16667"/>
            </a:avLst>
          </a:prstGeom>
          <a:solidFill>
            <a:schemeClr val="accent3"/>
          </a:solidFill>
          <a:ln w="31750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sz="2000" b="1" dirty="0">
                <a:latin typeface="Times New Roman" panose="02020603050405020304" pitchFamily="18" charset="0"/>
              </a:rPr>
              <a:t>代码1010～1111没有使用，称为伪码。当输入1010～1111时，输出均为高电平，不会出现低电平0</a:t>
            </a:r>
            <a:endParaRPr sz="2000" b="1" dirty="0">
              <a:latin typeface="Times New Roman" panose="02020603050405020304" pitchFamily="18" charset="0"/>
            </a:endParaRPr>
          </a:p>
          <a:p>
            <a:endParaRPr lang="zh-CN" altLang="en-US" sz="20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4" name="对象 1001"/>
          <p:cNvGraphicFramePr>
            <a:graphicFrameLocks noChangeAspect="1"/>
          </p:cNvGraphicFramePr>
          <p:nvPr/>
        </p:nvGraphicFramePr>
        <p:xfrm>
          <a:off x="1186180" y="3162300"/>
          <a:ext cx="353060" cy="423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90500" imgH="228600" progId="Equation.3">
                  <p:embed/>
                </p:oleObj>
              </mc:Choice>
              <mc:Fallback>
                <p:oleObj name="" r:id="rId1" imgW="190500" imgH="2286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86180" y="3162300"/>
                        <a:ext cx="353060" cy="4235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1002"/>
          <p:cNvGraphicFramePr>
            <a:graphicFrameLocks noChangeAspect="1"/>
          </p:cNvGraphicFramePr>
          <p:nvPr/>
        </p:nvGraphicFramePr>
        <p:xfrm>
          <a:off x="1567180" y="3162300"/>
          <a:ext cx="35306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3" imgW="190500" imgH="215900" progId="Equation.3">
                  <p:embed/>
                </p:oleObj>
              </mc:Choice>
              <mc:Fallback>
                <p:oleObj name="" r:id="rId3" imgW="190500" imgH="215900" progId="Equation.3">
                  <p:embed/>
                  <p:pic>
                    <p:nvPicPr>
                      <p:cNvPr id="0" name="图片 1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67180" y="3162300"/>
                        <a:ext cx="353060" cy="400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1003"/>
          <p:cNvGraphicFramePr>
            <a:graphicFrameLocks noChangeAspect="1"/>
          </p:cNvGraphicFramePr>
          <p:nvPr/>
        </p:nvGraphicFramePr>
        <p:xfrm>
          <a:off x="1948180" y="3162300"/>
          <a:ext cx="32829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5" imgW="177800" imgH="215900" progId="Equation.3">
                  <p:embed/>
                </p:oleObj>
              </mc:Choice>
              <mc:Fallback>
                <p:oleObj name="" r:id="rId5" imgW="177800" imgH="215900" progId="Equation.3">
                  <p:embed/>
                  <p:pic>
                    <p:nvPicPr>
                      <p:cNvPr id="0" name="图片 1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48180" y="3162300"/>
                        <a:ext cx="328295" cy="400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1004"/>
          <p:cNvGraphicFramePr>
            <a:graphicFrameLocks noChangeAspect="1"/>
          </p:cNvGraphicFramePr>
          <p:nvPr/>
        </p:nvGraphicFramePr>
        <p:xfrm>
          <a:off x="2304415" y="3149600"/>
          <a:ext cx="353060" cy="423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7" imgW="190500" imgH="228600" progId="Equation.3">
                  <p:embed/>
                </p:oleObj>
              </mc:Choice>
              <mc:Fallback>
                <p:oleObj name="" r:id="rId7" imgW="190500" imgH="228600" progId="Equation.3">
                  <p:embed/>
                  <p:pic>
                    <p:nvPicPr>
                      <p:cNvPr id="0" name="图片 2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04415" y="3149600"/>
                        <a:ext cx="353060" cy="4235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2116"/>
          <p:cNvGraphicFramePr>
            <a:graphicFrameLocks noChangeAspect="1"/>
          </p:cNvGraphicFramePr>
          <p:nvPr/>
        </p:nvGraphicFramePr>
        <p:xfrm>
          <a:off x="3048635" y="3195955"/>
          <a:ext cx="264795" cy="386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9" imgW="165100" imgH="241300" progId="Equation.3">
                  <p:embed/>
                </p:oleObj>
              </mc:Choice>
              <mc:Fallback>
                <p:oleObj name="" r:id="rId9" imgW="165100" imgH="241300" progId="Equation.3">
                  <p:embed/>
                  <p:pic>
                    <p:nvPicPr>
                      <p:cNvPr id="0" name="图片 2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048635" y="3195955"/>
                        <a:ext cx="264795" cy="3867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2113"/>
          <p:cNvGraphicFramePr>
            <a:graphicFrameLocks noChangeAspect="1"/>
          </p:cNvGraphicFramePr>
          <p:nvPr/>
        </p:nvGraphicFramePr>
        <p:xfrm>
          <a:off x="3426460" y="3195955"/>
          <a:ext cx="24447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11" imgW="152400" imgH="241300" progId="Equation.3">
                  <p:embed/>
                </p:oleObj>
              </mc:Choice>
              <mc:Fallback>
                <p:oleObj name="" r:id="rId11" imgW="152400" imgH="241300" progId="Equation.3">
                  <p:embed/>
                  <p:pic>
                    <p:nvPicPr>
                      <p:cNvPr id="0" name="图片 2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426460" y="3195955"/>
                        <a:ext cx="244475" cy="387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2110"/>
          <p:cNvGraphicFramePr>
            <a:graphicFrameLocks noChangeAspect="1"/>
          </p:cNvGraphicFramePr>
          <p:nvPr/>
        </p:nvGraphicFramePr>
        <p:xfrm>
          <a:off x="3791585" y="3195955"/>
          <a:ext cx="264795" cy="386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" r:id="rId13" imgW="165100" imgH="241300" progId="Equation.3">
                  <p:embed/>
                </p:oleObj>
              </mc:Choice>
              <mc:Fallback>
                <p:oleObj name="" r:id="rId13" imgW="165100" imgH="241300" progId="Equation.3">
                  <p:embed/>
                  <p:pic>
                    <p:nvPicPr>
                      <p:cNvPr id="0" name="图片 2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791585" y="3195955"/>
                        <a:ext cx="264795" cy="3867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-2147482108"/>
          <p:cNvGraphicFramePr>
            <a:graphicFrameLocks noChangeAspect="1"/>
          </p:cNvGraphicFramePr>
          <p:nvPr/>
        </p:nvGraphicFramePr>
        <p:xfrm>
          <a:off x="4169410" y="3195955"/>
          <a:ext cx="264795" cy="386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15" imgW="165100" imgH="241300" progId="Equation.3">
                  <p:embed/>
                </p:oleObj>
              </mc:Choice>
              <mc:Fallback>
                <p:oleObj name="" r:id="rId15" imgW="165100" imgH="241300" progId="Equation.3">
                  <p:embed/>
                  <p:pic>
                    <p:nvPicPr>
                      <p:cNvPr id="0" name="图片 2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169410" y="3195955"/>
                        <a:ext cx="264795" cy="3867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-2147482109"/>
          <p:cNvGraphicFramePr>
            <a:graphicFrameLocks noChangeAspect="1"/>
          </p:cNvGraphicFramePr>
          <p:nvPr/>
        </p:nvGraphicFramePr>
        <p:xfrm>
          <a:off x="4547235" y="3195955"/>
          <a:ext cx="264795" cy="386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17" imgW="165100" imgH="241300" progId="Equation.3">
                  <p:embed/>
                </p:oleObj>
              </mc:Choice>
              <mc:Fallback>
                <p:oleObj name="" r:id="rId17" imgW="165100" imgH="241300" progId="Equation.3">
                  <p:embed/>
                  <p:pic>
                    <p:nvPicPr>
                      <p:cNvPr id="0" name="图片 2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547235" y="3195955"/>
                        <a:ext cx="264795" cy="3867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-2147482107"/>
          <p:cNvGraphicFramePr>
            <a:graphicFrameLocks noChangeAspect="1"/>
          </p:cNvGraphicFramePr>
          <p:nvPr/>
        </p:nvGraphicFramePr>
        <p:xfrm>
          <a:off x="4925060" y="3195955"/>
          <a:ext cx="264795" cy="366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" name="" r:id="rId19" imgW="165100" imgH="228600" progId="Equation.3">
                  <p:embed/>
                </p:oleObj>
              </mc:Choice>
              <mc:Fallback>
                <p:oleObj name="" r:id="rId19" imgW="165100" imgH="228600" progId="Equation.3">
                  <p:embed/>
                  <p:pic>
                    <p:nvPicPr>
                      <p:cNvPr id="0" name="图片 2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925060" y="3195955"/>
                        <a:ext cx="264795" cy="3663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-2147482106"/>
          <p:cNvGraphicFramePr>
            <a:graphicFrameLocks noChangeAspect="1"/>
          </p:cNvGraphicFramePr>
          <p:nvPr/>
        </p:nvGraphicFramePr>
        <p:xfrm>
          <a:off x="5302885" y="3195955"/>
          <a:ext cx="24447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" name="" r:id="rId21" imgW="152400" imgH="241300" progId="Equation.3">
                  <p:embed/>
                </p:oleObj>
              </mc:Choice>
              <mc:Fallback>
                <p:oleObj name="" r:id="rId21" imgW="152400" imgH="241300" progId="Equation.3">
                  <p:embed/>
                  <p:pic>
                    <p:nvPicPr>
                      <p:cNvPr id="0" name="图片 2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302885" y="3195955"/>
                        <a:ext cx="244475" cy="387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-2147482105"/>
          <p:cNvGraphicFramePr>
            <a:graphicFrameLocks noChangeAspect="1"/>
          </p:cNvGraphicFramePr>
          <p:nvPr/>
        </p:nvGraphicFramePr>
        <p:xfrm>
          <a:off x="5668010" y="3195955"/>
          <a:ext cx="264795" cy="366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" name="" r:id="rId23" imgW="165100" imgH="228600" progId="Equation.3">
                  <p:embed/>
                </p:oleObj>
              </mc:Choice>
              <mc:Fallback>
                <p:oleObj name="" r:id="rId23" imgW="165100" imgH="228600" progId="Equation.3">
                  <p:embed/>
                  <p:pic>
                    <p:nvPicPr>
                      <p:cNvPr id="0" name="图片 2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668010" y="3195955"/>
                        <a:ext cx="264795" cy="3663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-2147482104"/>
          <p:cNvGraphicFramePr>
            <a:graphicFrameLocks noChangeAspect="1"/>
          </p:cNvGraphicFramePr>
          <p:nvPr/>
        </p:nvGraphicFramePr>
        <p:xfrm>
          <a:off x="6045835" y="3195955"/>
          <a:ext cx="244475" cy="367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" name="" r:id="rId25" imgW="152400" imgH="228600" progId="Equation.3">
                  <p:embed/>
                </p:oleObj>
              </mc:Choice>
              <mc:Fallback>
                <p:oleObj name="" r:id="rId25" imgW="152400" imgH="228600" progId="Equation.3">
                  <p:embed/>
                  <p:pic>
                    <p:nvPicPr>
                      <p:cNvPr id="0" name="图片 2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045835" y="3195955"/>
                        <a:ext cx="244475" cy="3670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-2147482115"/>
          <p:cNvGraphicFramePr>
            <a:graphicFrameLocks noChangeAspect="1"/>
          </p:cNvGraphicFramePr>
          <p:nvPr/>
        </p:nvGraphicFramePr>
        <p:xfrm>
          <a:off x="6410960" y="3195955"/>
          <a:ext cx="264795" cy="386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" name="" r:id="rId27" imgW="165100" imgH="241300" progId="Equation.3">
                  <p:embed/>
                </p:oleObj>
              </mc:Choice>
              <mc:Fallback>
                <p:oleObj name="" r:id="rId27" imgW="165100" imgH="241300" progId="Equation.3">
                  <p:embed/>
                  <p:pic>
                    <p:nvPicPr>
                      <p:cNvPr id="0" name="图片 30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410960" y="3195955"/>
                        <a:ext cx="264795" cy="3867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5" name="文本占位符 95234"/>
          <p:cNvSpPr>
            <a:spLocks noGrp="1"/>
          </p:cNvSpPr>
          <p:nvPr>
            <p:ph type="body" idx="1"/>
          </p:nvPr>
        </p:nvSpPr>
        <p:spPr>
          <a:xfrm>
            <a:off x="503238" y="1096328"/>
            <a:ext cx="6872287" cy="763587"/>
          </a:xfrm>
        </p:spPr>
        <p:txBody>
          <a:bodyPr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1.七段字型显示器</a:t>
            </a:r>
            <a:endParaRPr lang="zh-CN" altLang="en-US" b="1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  <a:p>
            <a:endParaRPr lang="zh-CN" altLang="en-US" dirty="0"/>
          </a:p>
        </p:txBody>
      </p:sp>
      <p:sp>
        <p:nvSpPr>
          <p:cNvPr id="95323" name="矩形 95322"/>
          <p:cNvSpPr/>
          <p:nvPr/>
        </p:nvSpPr>
        <p:spPr>
          <a:xfrm>
            <a:off x="359410" y="1696720"/>
            <a:ext cx="8602345" cy="2582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35000"/>
              </a:lnSpc>
            </a:pPr>
            <a:r>
              <a:rPr lang="zh-CN" altLang="en-US" sz="2400" b="1" dirty="0">
                <a:latin typeface="Times New Roman" panose="02020603050405020304" pitchFamily="18" charset="0"/>
              </a:rPr>
              <a:t>在数字系统中，常常要将测量或运算结果显示出来，故数字显示电路是许多数字设备不可缺少的部分。数字显示电路包括译码器，驱动器和显示器三部分。显示器类型很多，其中常用的是七段字型数码显示器，按发光物质不同，可分为发光二极管（LED）、液晶（LCD），荧光数码管等几种。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82013" name="矩形 82012"/>
          <p:cNvSpPr/>
          <p:nvPr/>
        </p:nvSpPr>
        <p:spPr>
          <a:xfrm>
            <a:off x="468630" y="454025"/>
            <a:ext cx="7775575" cy="64262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2.4.3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显示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译码器</a:t>
            </a:r>
            <a:endParaRPr lang="en-US" altLang="zh-CN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49860" y="4472305"/>
            <a:ext cx="8945880" cy="1259840"/>
            <a:chOff x="1727" y="7643"/>
            <a:chExt cx="7776" cy="977"/>
          </a:xfrm>
        </p:grpSpPr>
        <p:pic>
          <p:nvPicPr>
            <p:cNvPr id="3" name="图片 1909" descr="3-14"/>
            <p:cNvPicPr>
              <a:picLocks noChangeAspect="1"/>
            </p:cNvPicPr>
            <p:nvPr/>
          </p:nvPicPr>
          <p:blipFill>
            <a:blip r:embed="rId1"/>
            <a:srcRect t="33553" b="32826"/>
            <a:stretch>
              <a:fillRect/>
            </a:stretch>
          </p:blipFill>
          <p:spPr>
            <a:xfrm>
              <a:off x="2670" y="7646"/>
              <a:ext cx="4122" cy="97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" name="图片 1910" descr="3-14"/>
            <p:cNvPicPr>
              <a:picLocks noChangeAspect="1"/>
            </p:cNvPicPr>
            <p:nvPr/>
          </p:nvPicPr>
          <p:blipFill>
            <a:blip r:embed="rId1"/>
            <a:srcRect l="27341" r="48618" b="65240"/>
            <a:stretch>
              <a:fillRect/>
            </a:stretch>
          </p:blipFill>
          <p:spPr>
            <a:xfrm>
              <a:off x="1727" y="7643"/>
              <a:ext cx="966" cy="97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" name="图片 1911" descr="3-14"/>
            <p:cNvPicPr>
              <a:picLocks noChangeAspect="1"/>
            </p:cNvPicPr>
            <p:nvPr/>
          </p:nvPicPr>
          <p:blipFill>
            <a:blip r:embed="rId1"/>
            <a:srcRect l="60820" t="69714" r="35249"/>
            <a:stretch>
              <a:fillRect/>
            </a:stretch>
          </p:blipFill>
          <p:spPr>
            <a:xfrm>
              <a:off x="6765" y="7647"/>
              <a:ext cx="2739" cy="97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图片 1911" descr="3-14"/>
            <p:cNvPicPr>
              <a:picLocks noChangeAspect="1"/>
            </p:cNvPicPr>
            <p:nvPr/>
          </p:nvPicPr>
          <p:blipFill>
            <a:blip r:embed="rId1"/>
            <a:srcRect t="69714" r="37894"/>
            <a:stretch>
              <a:fillRect/>
            </a:stretch>
          </p:blipFill>
          <p:spPr>
            <a:xfrm>
              <a:off x="6928" y="7650"/>
              <a:ext cx="2560" cy="90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3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3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23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5323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5323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5323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3" name="文本占位符 97282"/>
          <p:cNvSpPr>
            <a:spLocks noGrp="1"/>
          </p:cNvSpPr>
          <p:nvPr>
            <p:ph type="body" idx="1"/>
          </p:nvPr>
        </p:nvSpPr>
        <p:spPr>
          <a:xfrm>
            <a:off x="502920" y="4148773"/>
            <a:ext cx="8064500" cy="971550"/>
          </a:xfrm>
        </p:spPr>
        <p:txBody>
          <a:bodyPr/>
          <a:p>
            <a:pPr>
              <a:lnSpc>
                <a:spcPct val="130000"/>
              </a:lnSpc>
              <a:buNone/>
            </a:pPr>
            <a:r>
              <a:rPr lang="zh-CN" altLang="en-US" sz="2400" b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共阴接法</a:t>
            </a:r>
            <a:r>
              <a:rPr lang="zh-CN" altLang="en-US" sz="2400" b="1" dirty="0"/>
              <a:t>，译码器需输出高电平驱动发光。</a:t>
            </a:r>
            <a:endParaRPr lang="zh-CN" altLang="en-US" sz="2400" b="1" dirty="0"/>
          </a:p>
          <a:p>
            <a:endParaRPr lang="zh-CN" altLang="en-US" sz="2400" dirty="0"/>
          </a:p>
        </p:txBody>
      </p:sp>
      <p:sp>
        <p:nvSpPr>
          <p:cNvPr id="97431" name="矩形 97430"/>
          <p:cNvSpPr/>
          <p:nvPr/>
        </p:nvSpPr>
        <p:spPr>
          <a:xfrm>
            <a:off x="502920" y="514350"/>
            <a:ext cx="8515350" cy="63119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</a:rPr>
              <a:t>七段</a:t>
            </a:r>
            <a:r>
              <a:rPr lang="en-US" altLang="zh-CN" sz="2400" b="1" dirty="0">
                <a:latin typeface="Times New Roman" panose="02020603050405020304" pitchFamily="18" charset="0"/>
              </a:rPr>
              <a:t>LED</a:t>
            </a:r>
            <a:r>
              <a:rPr lang="zh-CN" altLang="en-US" sz="2400" b="1" dirty="0">
                <a:latin typeface="Times New Roman" panose="02020603050405020304" pitchFamily="18" charset="0"/>
              </a:rPr>
              <a:t>显示器的七段发光段有共阴和共阳两种接法。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98454" name="矩形 98453"/>
          <p:cNvSpPr/>
          <p:nvPr/>
        </p:nvSpPr>
        <p:spPr>
          <a:xfrm>
            <a:off x="502920" y="4568825"/>
            <a:ext cx="7792720" cy="104267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2400" b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共阳接法</a:t>
            </a:r>
            <a:r>
              <a:rPr lang="zh-CN" altLang="en-US" sz="2400" b="1" dirty="0">
                <a:solidFill>
                  <a:schemeClr val="tx1"/>
                </a:solidFill>
              </a:rPr>
              <a:t>，译码器需输出低电平驱动发</a:t>
            </a:r>
            <a:r>
              <a:rPr lang="zh-CN" altLang="en-US" sz="2400" b="1" dirty="0">
                <a:sym typeface="+mn-ea"/>
              </a:rPr>
              <a:t>光</a:t>
            </a:r>
            <a:r>
              <a:rPr lang="zh-CN" altLang="en-US" sz="2400" b="1" dirty="0">
                <a:solidFill>
                  <a:schemeClr val="tx1"/>
                </a:solidFill>
              </a:rPr>
              <a:t>。</a:t>
            </a:r>
            <a:br>
              <a:rPr lang="zh-CN" altLang="en-US" sz="2400" b="1" dirty="0">
                <a:solidFill>
                  <a:schemeClr val="tx1"/>
                </a:solidFill>
              </a:rPr>
            </a:br>
            <a:endParaRPr lang="zh-CN" altLang="en-US" sz="2400" b="1" dirty="0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130" y="1145540"/>
            <a:ext cx="8148320" cy="2577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728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728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8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8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 build="p"/>
      <p:bldP spid="97431" grpId="0"/>
      <p:bldP spid="984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1" name="文本占位符 99330"/>
          <p:cNvSpPr>
            <a:spLocks noGrp="1"/>
          </p:cNvSpPr>
          <p:nvPr>
            <p:ph type="body" idx="1"/>
          </p:nvPr>
        </p:nvSpPr>
        <p:spPr>
          <a:xfrm>
            <a:off x="235585" y="419100"/>
            <a:ext cx="8672830" cy="5292725"/>
          </a:xfrm>
        </p:spPr>
        <p:txBody>
          <a:bodyPr/>
          <a:p>
            <a:pPr>
              <a:lnSpc>
                <a:spcPct val="135000"/>
              </a:lnSpc>
              <a:spcBef>
                <a:spcPts val="0"/>
              </a:spcBef>
            </a:pPr>
            <a:r>
              <a:rPr lang="zh-CN" altLang="en-US" sz="2400" b="1" dirty="0">
                <a:solidFill>
                  <a:schemeClr val="hlink"/>
                </a:solidFill>
              </a:rPr>
              <a:t>液晶显示器</a:t>
            </a:r>
            <a:r>
              <a:rPr lang="en-US" altLang="zh-CN" sz="2400" b="1" dirty="0"/>
              <a:t>: </a:t>
            </a:r>
            <a:r>
              <a:rPr lang="zh-CN" altLang="en-US" sz="2400" b="1" dirty="0"/>
              <a:t>液晶是一种既具有液体流动性，又具有光学特性的有机化合物。它的透明度和颜色受外加电场的影响而变化。利用这一点可做成电场控制的液晶数码显示器，其字型与七段半导体显示器相近。在没有外加电场时，液晶分子整齐排列，入射光线大部分被电极反射回来，液晶呈现透明状态，不显示数字；当在相应字段的电极上加上电压时，液晶分子因电离产生正离子，这些正离子在电场作用下运动，并且碰撞其它分子，从而破坏了液晶分子的整齐排列，使液晶呈现浑浊状态。这时入射光线散射后有少量反射回来，原来透明的液晶变成暗灰色，从而显示出了相应的数字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1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1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5" name="文本占位符 95234"/>
          <p:cNvSpPr>
            <a:spLocks noGrp="1"/>
          </p:cNvSpPr>
          <p:nvPr>
            <p:ph type="body" idx="1"/>
          </p:nvPr>
        </p:nvSpPr>
        <p:spPr>
          <a:xfrm>
            <a:off x="519748" y="470218"/>
            <a:ext cx="6872287" cy="763587"/>
          </a:xfrm>
        </p:spPr>
        <p:txBody>
          <a:bodyPr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2.七段显示译码器</a:t>
            </a:r>
            <a:endParaRPr lang="en-US" altLang="zh-CN" sz="2800" b="1" dirty="0">
              <a:solidFill>
                <a:srgbClr val="00206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zh-CN" altLang="en-US" dirty="0"/>
          </a:p>
        </p:txBody>
      </p:sp>
      <p:sp>
        <p:nvSpPr>
          <p:cNvPr id="95323" name="矩形 95322"/>
          <p:cNvSpPr/>
          <p:nvPr/>
        </p:nvSpPr>
        <p:spPr>
          <a:xfrm>
            <a:off x="520065" y="990600"/>
            <a:ext cx="8602345" cy="1087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35000"/>
              </a:lnSpc>
            </a:pPr>
            <a:r>
              <a:rPr lang="zh-CN" altLang="en-US" sz="2400" b="1" dirty="0">
                <a:latin typeface="Times New Roman" panose="02020603050405020304" pitchFamily="18" charset="0"/>
              </a:rPr>
              <a:t>74LS48是七段显示译码器，输出高电平有效，可驱动LED共阴极显示器。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25215" y="1732280"/>
            <a:ext cx="7164070" cy="58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35000"/>
              </a:lnSpc>
            </a:pPr>
            <a:r>
              <a:rPr lang="zh-CN" altLang="en-US" sz="2400" b="1" dirty="0">
                <a:latin typeface="Times New Roman" panose="02020603050405020304" pitchFamily="18" charset="0"/>
              </a:rPr>
              <a:t>74LS48的功能表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7" name="表格 6"/>
          <p:cNvGraphicFramePr/>
          <p:nvPr/>
        </p:nvGraphicFramePr>
        <p:xfrm>
          <a:off x="907415" y="2255520"/>
          <a:ext cx="7739380" cy="44875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6615"/>
                <a:gridCol w="622300"/>
                <a:gridCol w="509270"/>
                <a:gridCol w="1424940"/>
                <a:gridCol w="1011555"/>
                <a:gridCol w="1881505"/>
                <a:gridCol w="1433195"/>
              </a:tblGrid>
              <a:tr h="213360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十进制数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输</a:t>
                      </a: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入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endParaRPr lang="en-US" altLang="en-US" sz="14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输</a:t>
                      </a: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出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显</a:t>
                      </a: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示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345">
                <a:tc v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14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en-US" sz="14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  C  B  A</a:t>
                      </a:r>
                      <a:endParaRPr lang="en-US" altLang="en-US" sz="14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 b  c  d  e  f  g</a:t>
                      </a:r>
                      <a:endParaRPr lang="en-US" altLang="en-US" sz="1400" b="1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字形和功能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1  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0  0  0  0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1  1  1  1  1  1  0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0  0  0  1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0  1  1  0  0  0  0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0  0  1  0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1  1  0  1  1  0  1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0  0  1  1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1  1  1  1  0  0  1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0  1  0  0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0  1  1  0  0  1  1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0  1  0  1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1  0  1  1  0  1  1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0  1  1  0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0  0  1  1  1  1  1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0  1  1  1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1  1  1  0  0  0  0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1  0  0  0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1  1  1  1  1  1  1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1  0  0  1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1  1  1  1  0  1  1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1  0  1  0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0  0  0  1  1  0  1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1  0  1  1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0  0  1  1  0  0  1 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1  1  0  0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0  1  0  0  0  1  1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1  1  0  1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1  0  0  1  0  1  1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1  1  1  0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0  0  0  1  1  1  1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1  1  1  1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0  0  0  0  0  0  0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暗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××××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0  0  0  0  0  0  0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消隐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 v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0  0  0  0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0  0  0  0  0  0  0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脉冲消隐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 v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××××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1  1  1  1  1  1  1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灯测试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9" name="图片 8"/>
          <p:cNvPicPr/>
          <p:nvPr/>
        </p:nvPicPr>
        <p:blipFill>
          <a:blip r:embed="rId1"/>
          <a:stretch>
            <a:fillRect/>
          </a:stretch>
        </p:blipFill>
        <p:spPr>
          <a:xfrm>
            <a:off x="4472940" y="2387600"/>
            <a:ext cx="609600" cy="2209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1951355" y="2457450"/>
            <a:ext cx="243840" cy="2057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2471420" y="2475865"/>
            <a:ext cx="304800" cy="2057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/>
          <p:nvPr/>
        </p:nvPicPr>
        <p:blipFill>
          <a:blip r:embed="rId4"/>
          <a:stretch>
            <a:fillRect/>
          </a:stretch>
        </p:blipFill>
        <p:spPr>
          <a:xfrm>
            <a:off x="7821930" y="2716530"/>
            <a:ext cx="101600" cy="2139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/>
          <p:nvPr/>
        </p:nvPicPr>
        <p:blipFill>
          <a:blip r:embed="rId5"/>
          <a:stretch>
            <a:fillRect/>
          </a:stretch>
        </p:blipFill>
        <p:spPr>
          <a:xfrm>
            <a:off x="7821930" y="2927350"/>
            <a:ext cx="101600" cy="2139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/>
          <p:nvPr/>
        </p:nvPicPr>
        <p:blipFill>
          <a:blip r:embed="rId6"/>
          <a:stretch>
            <a:fillRect/>
          </a:stretch>
        </p:blipFill>
        <p:spPr>
          <a:xfrm>
            <a:off x="7821930" y="3138170"/>
            <a:ext cx="101600" cy="2139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/>
          <p:nvPr/>
        </p:nvPicPr>
        <p:blipFill>
          <a:blip r:embed="rId7"/>
          <a:stretch>
            <a:fillRect/>
          </a:stretch>
        </p:blipFill>
        <p:spPr>
          <a:xfrm>
            <a:off x="7821930" y="3348990"/>
            <a:ext cx="101600" cy="2139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/>
          <p:nvPr/>
        </p:nvPicPr>
        <p:blipFill>
          <a:blip r:embed="rId8"/>
          <a:stretch>
            <a:fillRect/>
          </a:stretch>
        </p:blipFill>
        <p:spPr>
          <a:xfrm>
            <a:off x="7821930" y="3559810"/>
            <a:ext cx="101600" cy="2139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/>
          <p:nvPr/>
        </p:nvPicPr>
        <p:blipFill>
          <a:blip r:embed="rId9"/>
          <a:stretch>
            <a:fillRect/>
          </a:stretch>
        </p:blipFill>
        <p:spPr>
          <a:xfrm>
            <a:off x="7821930" y="3770630"/>
            <a:ext cx="101600" cy="2139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/>
          <p:nvPr/>
        </p:nvPicPr>
        <p:blipFill>
          <a:blip r:embed="rId10"/>
          <a:stretch>
            <a:fillRect/>
          </a:stretch>
        </p:blipFill>
        <p:spPr>
          <a:xfrm>
            <a:off x="7821930" y="3981450"/>
            <a:ext cx="101600" cy="2139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/>
          <p:nvPr/>
        </p:nvPicPr>
        <p:blipFill>
          <a:blip r:embed="rId11"/>
          <a:stretch>
            <a:fillRect/>
          </a:stretch>
        </p:blipFill>
        <p:spPr>
          <a:xfrm>
            <a:off x="7821930" y="4192270"/>
            <a:ext cx="101600" cy="2139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/>
          <p:nvPr/>
        </p:nvPicPr>
        <p:blipFill>
          <a:blip r:embed="rId12"/>
          <a:stretch>
            <a:fillRect/>
          </a:stretch>
        </p:blipFill>
        <p:spPr>
          <a:xfrm>
            <a:off x="7821930" y="4403090"/>
            <a:ext cx="101600" cy="2139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/>
          <p:cNvPicPr/>
          <p:nvPr/>
        </p:nvPicPr>
        <p:blipFill>
          <a:blip r:embed="rId13"/>
          <a:stretch>
            <a:fillRect/>
          </a:stretch>
        </p:blipFill>
        <p:spPr>
          <a:xfrm>
            <a:off x="7821930" y="4613910"/>
            <a:ext cx="101600" cy="2139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/>
          <p:nvPr/>
        </p:nvPicPr>
        <p:blipFill>
          <a:blip r:embed="rId14"/>
          <a:stretch>
            <a:fillRect/>
          </a:stretch>
        </p:blipFill>
        <p:spPr>
          <a:xfrm>
            <a:off x="7821930" y="4824730"/>
            <a:ext cx="101600" cy="2139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/>
          <p:cNvPicPr/>
          <p:nvPr/>
        </p:nvPicPr>
        <p:blipFill>
          <a:blip r:embed="rId15"/>
          <a:stretch>
            <a:fillRect/>
          </a:stretch>
        </p:blipFill>
        <p:spPr>
          <a:xfrm>
            <a:off x="7821930" y="5035550"/>
            <a:ext cx="101600" cy="2139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 23"/>
          <p:cNvPicPr/>
          <p:nvPr/>
        </p:nvPicPr>
        <p:blipFill>
          <a:blip r:embed="rId16"/>
          <a:stretch>
            <a:fillRect/>
          </a:stretch>
        </p:blipFill>
        <p:spPr>
          <a:xfrm>
            <a:off x="7821930" y="5313045"/>
            <a:ext cx="101600" cy="2139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/>
          <p:cNvPicPr/>
          <p:nvPr/>
        </p:nvPicPr>
        <p:blipFill>
          <a:blip r:embed="rId17"/>
          <a:stretch>
            <a:fillRect/>
          </a:stretch>
        </p:blipFill>
        <p:spPr>
          <a:xfrm>
            <a:off x="7821930" y="5454015"/>
            <a:ext cx="101600" cy="2139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图片 25"/>
          <p:cNvPicPr/>
          <p:nvPr/>
        </p:nvPicPr>
        <p:blipFill>
          <a:blip r:embed="rId18"/>
          <a:stretch>
            <a:fillRect/>
          </a:stretch>
        </p:blipFill>
        <p:spPr>
          <a:xfrm>
            <a:off x="7821930" y="5668010"/>
            <a:ext cx="101600" cy="2139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圆角矩形标注 27"/>
          <p:cNvSpPr/>
          <p:nvPr/>
        </p:nvSpPr>
        <p:spPr>
          <a:xfrm>
            <a:off x="4772025" y="495935"/>
            <a:ext cx="1369060" cy="737870"/>
          </a:xfrm>
          <a:prstGeom prst="wedgeRoundRectCallout">
            <a:avLst>
              <a:gd name="adj1" fmla="val -33426"/>
              <a:gd name="adj2" fmla="val 206024"/>
              <a:gd name="adj3" fmla="val 16667"/>
            </a:avLst>
          </a:prstGeom>
          <a:solidFill>
            <a:schemeClr val="accent3"/>
          </a:solidFill>
          <a:ln w="31750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l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sz="2000" b="1" dirty="0">
                <a:latin typeface="Times New Roman" panose="02020603050405020304" pitchFamily="18" charset="0"/>
              </a:rPr>
              <a:t>灭灯输入/灭</a:t>
            </a:r>
            <a:r>
              <a:rPr lang="zh-CN" altLang="en-US" sz="2000" dirty="0">
                <a:latin typeface="Times New Roman" panose="02020603050405020304" pitchFamily="18" charset="0"/>
              </a:rPr>
              <a:t>灯</a:t>
            </a:r>
            <a:r>
              <a:rPr sz="2000" b="1" dirty="0">
                <a:latin typeface="Times New Roman" panose="02020603050405020304" pitchFamily="18" charset="0"/>
              </a:rPr>
              <a:t>输出</a:t>
            </a:r>
            <a:endParaRPr sz="2000" b="1" dirty="0">
              <a:latin typeface="Times New Roman" panose="02020603050405020304" pitchFamily="18" charset="0"/>
            </a:endParaRPr>
          </a:p>
          <a:p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1846580" y="483235"/>
            <a:ext cx="1369060" cy="737870"/>
          </a:xfrm>
          <a:prstGeom prst="wedgeRoundRectCallout">
            <a:avLst>
              <a:gd name="adj1" fmla="val -33426"/>
              <a:gd name="adj2" fmla="val 206024"/>
              <a:gd name="adj3" fmla="val 16667"/>
            </a:avLst>
          </a:prstGeom>
          <a:solidFill>
            <a:schemeClr val="accent3"/>
          </a:solidFill>
          <a:ln w="31750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sz="2000" b="1" dirty="0">
                <a:latin typeface="Times New Roman" panose="02020603050405020304" pitchFamily="18" charset="0"/>
              </a:rPr>
              <a:t>灯测试输入端</a:t>
            </a:r>
            <a:endParaRPr sz="2000" b="1" dirty="0">
              <a:latin typeface="Times New Roman" panose="02020603050405020304" pitchFamily="18" charset="0"/>
            </a:endParaRPr>
          </a:p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30" name="圆角矩形标注 29"/>
          <p:cNvSpPr/>
          <p:nvPr/>
        </p:nvSpPr>
        <p:spPr>
          <a:xfrm>
            <a:off x="3271520" y="596900"/>
            <a:ext cx="1369060" cy="737870"/>
          </a:xfrm>
          <a:prstGeom prst="wedgeRoundRectCallout">
            <a:avLst>
              <a:gd name="adj1" fmla="val -81910"/>
              <a:gd name="adj2" fmla="val 219363"/>
              <a:gd name="adj3" fmla="val 16667"/>
            </a:avLst>
          </a:prstGeom>
          <a:solidFill>
            <a:schemeClr val="accent3"/>
          </a:solidFill>
          <a:ln w="31750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sz="2000" b="1" dirty="0">
                <a:latin typeface="Times New Roman" panose="02020603050405020304" pitchFamily="18" charset="0"/>
              </a:rPr>
              <a:t>灭0输入端</a:t>
            </a:r>
            <a:endParaRPr sz="2000" b="1" dirty="0">
              <a:latin typeface="Times New Roman" panose="02020603050405020304" pitchFamily="18" charset="0"/>
            </a:endParaRPr>
          </a:p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endParaRPr lang="zh-CN" altLang="en-US" sz="2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3" name="文本占位符 97282"/>
          <p:cNvSpPr>
            <a:spLocks noGrp="1"/>
          </p:cNvSpPr>
          <p:nvPr>
            <p:ph type="body" idx="1"/>
          </p:nvPr>
        </p:nvSpPr>
        <p:spPr>
          <a:xfrm>
            <a:off x="711835" y="759143"/>
            <a:ext cx="8064500" cy="971550"/>
          </a:xfrm>
        </p:spPr>
        <p:txBody>
          <a:bodyPr/>
          <a:p>
            <a:pPr>
              <a:lnSpc>
                <a:spcPct val="130000"/>
              </a:lnSpc>
              <a:buNone/>
            </a:pPr>
            <a:r>
              <a:rPr lang="zh-CN" altLang="en-US" sz="2400" b="1" dirty="0">
                <a:solidFill>
                  <a:srgbClr val="003399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74LS48符号图及引脚排列</a:t>
            </a:r>
            <a:endParaRPr lang="zh-CN" altLang="en-US" sz="2400" b="1" dirty="0">
              <a:solidFill>
                <a:srgbClr val="003399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0360" y="1525270"/>
            <a:ext cx="6266815" cy="3344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ends">
  <a:themeElements>
    <a:clrScheme name="">
      <a:dk1>
        <a:srgbClr val="000000"/>
      </a:dk1>
      <a:lt1>
        <a:srgbClr val="CCECFF"/>
      </a:lt1>
      <a:dk2>
        <a:srgbClr val="0000FF"/>
      </a:dk2>
      <a:lt2>
        <a:srgbClr val="1C1C1C"/>
      </a:lt2>
      <a:accent1>
        <a:srgbClr val="00E4A8"/>
      </a:accent1>
      <a:accent2>
        <a:srgbClr val="FFCF01"/>
      </a:accent2>
      <a:accent3>
        <a:srgbClr val="E2F4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ECFF"/>
        </a:lt1>
        <a:dk2>
          <a:srgbClr val="0000FF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E2F4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Designs\Blends.pot</Template>
  <TotalTime>0</TotalTime>
  <Words>3108</Words>
  <Application>WPS 演示</Application>
  <PresentationFormat>在屏幕上显示</PresentationFormat>
  <Paragraphs>500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42</vt:i4>
      </vt:variant>
      <vt:variant>
        <vt:lpstr>幻灯片标题</vt:lpstr>
      </vt:variant>
      <vt:variant>
        <vt:i4>13</vt:i4>
      </vt:variant>
    </vt:vector>
  </HeadingPairs>
  <TitlesOfParts>
    <vt:vector size="64" baseType="lpstr">
      <vt:lpstr>Arial</vt:lpstr>
      <vt:lpstr>宋体</vt:lpstr>
      <vt:lpstr>Wingdings</vt:lpstr>
      <vt:lpstr>Tahoma</vt:lpstr>
      <vt:lpstr>Times New Roman</vt:lpstr>
      <vt:lpstr>华文新魏</vt:lpstr>
      <vt:lpstr>微软雅黑</vt:lpstr>
      <vt:lpstr>Arial Unicode MS</vt:lpstr>
      <vt:lpstr>Blends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WFD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3.2   组合逻辑中规模集成电路 </dc:title>
  <dc:creator>WFD</dc:creator>
  <cp:lastModifiedBy>lenovo</cp:lastModifiedBy>
  <cp:revision>200</cp:revision>
  <dcterms:created xsi:type="dcterms:W3CDTF">2005-07-11T04:33:00Z</dcterms:created>
  <dcterms:modified xsi:type="dcterms:W3CDTF">2022-04-20T12:11:46Z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2052-11.1.0.9192</vt:lpwstr>
  </property>
</Properties>
</file>