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75" r:id="rId4"/>
    <p:sldId id="288" r:id="rId5"/>
    <p:sldId id="263" r:id="rId6"/>
    <p:sldId id="320" r:id="rId7"/>
    <p:sldId id="298" r:id="rId8"/>
    <p:sldId id="265" r:id="rId9"/>
    <p:sldId id="264" r:id="rId10"/>
    <p:sldId id="299" r:id="rId11"/>
    <p:sldId id="268" r:id="rId12"/>
    <p:sldId id="269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1F4FF"/>
    <a:srgbClr val="FFD5FF"/>
    <a:srgbClr val="99FF66"/>
    <a:srgbClr val="00FFFF"/>
    <a:srgbClr val="FF99FF"/>
    <a:srgbClr val="99CC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880"/>
    <p:restoredTop sz="88427"/>
  </p:normalViewPr>
  <p:slideViewPr>
    <p:cSldViewPr showGuides="1">
      <p:cViewPr>
        <p:scale>
          <a:sx n="33" d="100"/>
          <a:sy n="33" d="100"/>
        </p:scale>
        <p:origin x="-876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812800" y="378460"/>
            <a:ext cx="7518400" cy="922655"/>
          </a:xfrm>
        </p:spPr>
        <p:txBody>
          <a:bodyPr anchor="b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3.3  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主从触发器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36830" y="1448435"/>
            <a:ext cx="8832850" cy="342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b="1">
                <a:latin typeface="Times New Roman" panose="02020603050405020304" pitchFamily="18" charset="0"/>
              </a:rPr>
              <a:t>时钟触发器存在空翻现象，为了提高触发器工作的可靠性，使其在每个</a:t>
            </a:r>
            <a:r>
              <a:rPr b="1" i="1">
                <a:latin typeface="Times New Roman" panose="02020603050405020304" pitchFamily="18" charset="0"/>
                <a:sym typeface="+mn-ea"/>
              </a:rPr>
              <a:t>CP</a:t>
            </a:r>
            <a:r>
              <a:rPr b="1">
                <a:latin typeface="Times New Roman" panose="02020603050405020304" pitchFamily="18" charset="0"/>
              </a:rPr>
              <a:t>周期内输出端的状态只改变一次，人们在同步触发器的基础上设计出了主从触发器。主从触发器由两级触发器构成，其中一级直接接受信号，称为主触发器，另一级接收主触发器的输出信号，称为从触发器，两个触发器时钟信号互补，有效地克服了空翻现象。</a:t>
            </a:r>
            <a:endParaRPr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53" name="矩形 15552"/>
          <p:cNvSpPr/>
          <p:nvPr/>
        </p:nvSpPr>
        <p:spPr>
          <a:xfrm>
            <a:off x="117475" y="598805"/>
            <a:ext cx="19812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逻辑符号</a:t>
            </a:r>
            <a:endParaRPr lang="zh-CN" altLang="en-US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454660" y="1557020"/>
            <a:ext cx="8595360" cy="149415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5000"/>
              </a:lnSpc>
            </a:pPr>
            <a:r>
              <a:rPr b="1" dirty="0">
                <a:latin typeface="宋体" panose="02010600030101010101" pitchFamily="2" charset="-122"/>
                <a:cs typeface="Times New Roman" panose="02020603050405020304" pitchFamily="18" charset="0"/>
              </a:rPr>
              <a:t>例 主从JK触发器的输入信号如图所示，设触发器的初始状态为0，试画出触发器Q端波形。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>
              <a:solidFill>
                <a:schemeClr val="tx2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73746908" name="直线 223"/>
          <p:cNvSpPr/>
          <p:nvPr/>
        </p:nvSpPr>
        <p:spPr>
          <a:xfrm>
            <a:off x="1430655" y="6452235"/>
            <a:ext cx="1228090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组合 6"/>
          <p:cNvGrpSpPr/>
          <p:nvPr/>
        </p:nvGrpSpPr>
        <p:grpSpPr>
          <a:xfrm>
            <a:off x="3794760" y="5925820"/>
            <a:ext cx="1250950" cy="520700"/>
            <a:chOff x="5832" y="4944"/>
            <a:chExt cx="1970" cy="820"/>
          </a:xfrm>
        </p:grpSpPr>
        <p:sp>
          <p:nvSpPr>
            <p:cNvPr id="1073746909" name="直线 224"/>
            <p:cNvSpPr/>
            <p:nvPr/>
          </p:nvSpPr>
          <p:spPr>
            <a:xfrm>
              <a:off x="5832" y="4947"/>
              <a:ext cx="1970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911" name="直线 226"/>
            <p:cNvSpPr/>
            <p:nvPr/>
          </p:nvSpPr>
          <p:spPr>
            <a:xfrm>
              <a:off x="5854" y="4944"/>
              <a:ext cx="0" cy="82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73746919" name="直线 234"/>
          <p:cNvSpPr/>
          <p:nvPr/>
        </p:nvSpPr>
        <p:spPr>
          <a:xfrm>
            <a:off x="7512050" y="3970655"/>
            <a:ext cx="1270" cy="197040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6920" name="文本框 235"/>
          <p:cNvSpPr txBox="1"/>
          <p:nvPr/>
        </p:nvSpPr>
        <p:spPr>
          <a:xfrm>
            <a:off x="629920" y="3674110"/>
            <a:ext cx="956310" cy="74231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pPr indent="11430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921" name="文本框 236"/>
          <p:cNvSpPr txBox="1"/>
          <p:nvPr/>
        </p:nvSpPr>
        <p:spPr>
          <a:xfrm>
            <a:off x="751840" y="4507865"/>
            <a:ext cx="956310" cy="74231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pPr indent="11430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922" name="文本框 237"/>
          <p:cNvSpPr txBox="1"/>
          <p:nvPr/>
        </p:nvSpPr>
        <p:spPr>
          <a:xfrm>
            <a:off x="763905" y="5270500"/>
            <a:ext cx="956310" cy="74231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pPr indent="11430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923" name="文本框 238"/>
          <p:cNvSpPr txBox="1"/>
          <p:nvPr/>
        </p:nvSpPr>
        <p:spPr>
          <a:xfrm>
            <a:off x="751840" y="6059170"/>
            <a:ext cx="956310" cy="74231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8000" rIns="18000" bIns="18000"/>
          <a:p>
            <a:pPr indent="114300"/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3746927" name="直线 4857"/>
          <p:cNvSpPr/>
          <p:nvPr/>
        </p:nvSpPr>
        <p:spPr>
          <a:xfrm>
            <a:off x="2588895" y="4038600"/>
            <a:ext cx="0" cy="238696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6928" name="直线 4858"/>
          <p:cNvSpPr/>
          <p:nvPr/>
        </p:nvSpPr>
        <p:spPr>
          <a:xfrm>
            <a:off x="3822700" y="3952240"/>
            <a:ext cx="0" cy="182054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073746929" name="直线 4859"/>
          <p:cNvSpPr/>
          <p:nvPr/>
        </p:nvSpPr>
        <p:spPr>
          <a:xfrm>
            <a:off x="5045710" y="3985260"/>
            <a:ext cx="1270" cy="184086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5047615" y="5912485"/>
            <a:ext cx="1245870" cy="523875"/>
            <a:chOff x="7805" y="4923"/>
            <a:chExt cx="1962" cy="825"/>
          </a:xfrm>
        </p:grpSpPr>
        <p:sp>
          <p:nvSpPr>
            <p:cNvPr id="1073746930" name="直接连接符 1073746929"/>
            <p:cNvSpPr/>
            <p:nvPr/>
          </p:nvSpPr>
          <p:spPr>
            <a:xfrm>
              <a:off x="7819" y="4923"/>
              <a:ext cx="0" cy="82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931" name="直线 211"/>
            <p:cNvSpPr/>
            <p:nvPr/>
          </p:nvSpPr>
          <p:spPr>
            <a:xfrm>
              <a:off x="7805" y="5746"/>
              <a:ext cx="1963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1362710" y="3411220"/>
            <a:ext cx="6837680" cy="2226310"/>
            <a:chOff x="2002" y="984"/>
            <a:chExt cx="10768" cy="3506"/>
          </a:xfrm>
        </p:grpSpPr>
        <p:sp>
          <p:nvSpPr>
            <p:cNvPr id="1073746890" name="直线 205"/>
            <p:cNvSpPr/>
            <p:nvPr/>
          </p:nvSpPr>
          <p:spPr>
            <a:xfrm>
              <a:off x="2031" y="3256"/>
              <a:ext cx="2677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891" name="直线 206"/>
            <p:cNvSpPr/>
            <p:nvPr/>
          </p:nvSpPr>
          <p:spPr>
            <a:xfrm>
              <a:off x="4734" y="2441"/>
              <a:ext cx="5402" cy="3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893" name="直线 208"/>
            <p:cNvSpPr/>
            <p:nvPr/>
          </p:nvSpPr>
          <p:spPr>
            <a:xfrm>
              <a:off x="4717" y="2439"/>
              <a:ext cx="0" cy="82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896" name="直线 211"/>
            <p:cNvSpPr/>
            <p:nvPr/>
          </p:nvSpPr>
          <p:spPr>
            <a:xfrm>
              <a:off x="10144" y="3251"/>
              <a:ext cx="2626" cy="3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898" name="直线 213"/>
            <p:cNvSpPr/>
            <p:nvPr/>
          </p:nvSpPr>
          <p:spPr>
            <a:xfrm>
              <a:off x="10148" y="2439"/>
              <a:ext cx="0" cy="82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900" name="直线 215"/>
            <p:cNvSpPr/>
            <p:nvPr/>
          </p:nvSpPr>
          <p:spPr>
            <a:xfrm>
              <a:off x="2019" y="4480"/>
              <a:ext cx="4948" cy="1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901" name="直线 216"/>
            <p:cNvSpPr/>
            <p:nvPr/>
          </p:nvSpPr>
          <p:spPr>
            <a:xfrm flipV="1">
              <a:off x="6957" y="3652"/>
              <a:ext cx="5791" cy="1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46903" name="直线 218"/>
            <p:cNvSpPr/>
            <p:nvPr/>
          </p:nvSpPr>
          <p:spPr>
            <a:xfrm>
              <a:off x="6962" y="3652"/>
              <a:ext cx="0" cy="82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73752504" name="组合 1073752503"/>
            <p:cNvGrpSpPr/>
            <p:nvPr/>
          </p:nvGrpSpPr>
          <p:grpSpPr>
            <a:xfrm rot="0">
              <a:off x="2002" y="984"/>
              <a:ext cx="10636" cy="912"/>
              <a:chOff x="3661" y="116999"/>
              <a:chExt cx="4379" cy="348"/>
            </a:xfrm>
          </p:grpSpPr>
          <p:grpSp>
            <p:nvGrpSpPr>
              <p:cNvPr id="1073752505" name="组合 1073752504"/>
              <p:cNvGrpSpPr/>
              <p:nvPr/>
            </p:nvGrpSpPr>
            <p:grpSpPr>
              <a:xfrm>
                <a:off x="3661" y="116999"/>
                <a:ext cx="1200" cy="324"/>
                <a:chOff x="3661" y="116999"/>
                <a:chExt cx="1200" cy="324"/>
              </a:xfrm>
            </p:grpSpPr>
            <p:sp>
              <p:nvSpPr>
                <p:cNvPr id="1073752506" name="直线 182"/>
                <p:cNvSpPr/>
                <p:nvPr/>
              </p:nvSpPr>
              <p:spPr>
                <a:xfrm>
                  <a:off x="3661" y="117323"/>
                  <a:ext cx="411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07" name="直线 183"/>
                <p:cNvSpPr/>
                <p:nvPr/>
              </p:nvSpPr>
              <p:spPr>
                <a:xfrm>
                  <a:off x="4058" y="116999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08" name="直线 184"/>
                <p:cNvSpPr/>
                <p:nvPr/>
              </p:nvSpPr>
              <p:spPr>
                <a:xfrm>
                  <a:off x="4457" y="117320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09" name="直线 185"/>
                <p:cNvSpPr/>
                <p:nvPr/>
              </p:nvSpPr>
              <p:spPr>
                <a:xfrm>
                  <a:off x="4067" y="117006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0" name="直线 186"/>
                <p:cNvSpPr/>
                <p:nvPr/>
              </p:nvSpPr>
              <p:spPr>
                <a:xfrm>
                  <a:off x="4464" y="116999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11" name="组合 1073752510"/>
              <p:cNvGrpSpPr/>
              <p:nvPr/>
            </p:nvGrpSpPr>
            <p:grpSpPr>
              <a:xfrm>
                <a:off x="4848" y="117003"/>
                <a:ext cx="803" cy="323"/>
                <a:chOff x="5084" y="116868"/>
                <a:chExt cx="803" cy="323"/>
              </a:xfrm>
            </p:grpSpPr>
            <p:sp>
              <p:nvSpPr>
                <p:cNvPr id="1073752512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3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4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5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16" name="组合 1073752515"/>
              <p:cNvGrpSpPr/>
              <p:nvPr/>
            </p:nvGrpSpPr>
            <p:grpSpPr>
              <a:xfrm>
                <a:off x="5642" y="117010"/>
                <a:ext cx="803" cy="323"/>
                <a:chOff x="5084" y="116868"/>
                <a:chExt cx="803" cy="323"/>
              </a:xfrm>
            </p:grpSpPr>
            <p:sp>
              <p:nvSpPr>
                <p:cNvPr id="1073752517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8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19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0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21" name="组合 1073752520"/>
              <p:cNvGrpSpPr/>
              <p:nvPr/>
            </p:nvGrpSpPr>
            <p:grpSpPr>
              <a:xfrm>
                <a:off x="6440" y="117018"/>
                <a:ext cx="803" cy="323"/>
                <a:chOff x="5084" y="116868"/>
                <a:chExt cx="803" cy="323"/>
              </a:xfrm>
            </p:grpSpPr>
            <p:sp>
              <p:nvSpPr>
                <p:cNvPr id="1073752522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3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4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5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73752526" name="组合 1073752525"/>
              <p:cNvGrpSpPr/>
              <p:nvPr/>
            </p:nvGrpSpPr>
            <p:grpSpPr>
              <a:xfrm>
                <a:off x="7238" y="117025"/>
                <a:ext cx="803" cy="323"/>
                <a:chOff x="5084" y="116868"/>
                <a:chExt cx="803" cy="323"/>
              </a:xfrm>
            </p:grpSpPr>
            <p:sp>
              <p:nvSpPr>
                <p:cNvPr id="1073752527" name="直线 183"/>
                <p:cNvSpPr/>
                <p:nvPr/>
              </p:nvSpPr>
              <p:spPr>
                <a:xfrm>
                  <a:off x="5084" y="116868"/>
                  <a:ext cx="412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8" name="直线 184"/>
                <p:cNvSpPr/>
                <p:nvPr/>
              </p:nvSpPr>
              <p:spPr>
                <a:xfrm>
                  <a:off x="5483" y="117189"/>
                  <a:ext cx="404" cy="1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29" name="直线 185"/>
                <p:cNvSpPr/>
                <p:nvPr/>
              </p:nvSpPr>
              <p:spPr>
                <a:xfrm>
                  <a:off x="5093" y="116875"/>
                  <a:ext cx="1" cy="317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752530" name="直线 186"/>
                <p:cNvSpPr/>
                <p:nvPr/>
              </p:nvSpPr>
              <p:spPr>
                <a:xfrm>
                  <a:off x="5490" y="116868"/>
                  <a:ext cx="0" cy="314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073752531" name="直线 4859"/>
          <p:cNvSpPr/>
          <p:nvPr/>
        </p:nvSpPr>
        <p:spPr>
          <a:xfrm>
            <a:off x="6276340" y="3977005"/>
            <a:ext cx="1270" cy="1840865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6282690" y="5912485"/>
            <a:ext cx="1250950" cy="520700"/>
            <a:chOff x="9750" y="4923"/>
            <a:chExt cx="1970" cy="820"/>
          </a:xfrm>
        </p:grpSpPr>
        <p:sp>
          <p:nvSpPr>
            <p:cNvPr id="1073752532" name="直接连接符 1073752531"/>
            <p:cNvSpPr/>
            <p:nvPr/>
          </p:nvSpPr>
          <p:spPr>
            <a:xfrm>
              <a:off x="9757" y="4923"/>
              <a:ext cx="0" cy="82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2533" name="直线 224"/>
            <p:cNvSpPr/>
            <p:nvPr/>
          </p:nvSpPr>
          <p:spPr>
            <a:xfrm>
              <a:off x="9750" y="4947"/>
              <a:ext cx="1970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7498080" y="5930900"/>
            <a:ext cx="718820" cy="520700"/>
            <a:chOff x="11664" y="4952"/>
            <a:chExt cx="1132" cy="820"/>
          </a:xfrm>
        </p:grpSpPr>
        <p:sp>
          <p:nvSpPr>
            <p:cNvPr id="1073752534" name="直接连接符 1073752533"/>
            <p:cNvSpPr/>
            <p:nvPr/>
          </p:nvSpPr>
          <p:spPr>
            <a:xfrm>
              <a:off x="11684" y="4952"/>
              <a:ext cx="0" cy="82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3752535" name="直线 224"/>
            <p:cNvSpPr/>
            <p:nvPr/>
          </p:nvSpPr>
          <p:spPr>
            <a:xfrm>
              <a:off x="11664" y="5741"/>
              <a:ext cx="1132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" name="直线 223"/>
          <p:cNvSpPr/>
          <p:nvPr/>
        </p:nvSpPr>
        <p:spPr>
          <a:xfrm>
            <a:off x="2568575" y="6451600"/>
            <a:ext cx="1228090" cy="127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180" y="671830"/>
            <a:ext cx="2246630" cy="134810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7374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7374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7374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7374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7374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5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7375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7374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7469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42" name="矩形 16441"/>
          <p:cNvSpPr/>
          <p:nvPr/>
        </p:nvSpPr>
        <p:spPr>
          <a:xfrm>
            <a:off x="413703" y="599440"/>
            <a:ext cx="8316912" cy="3080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>
              <a:lnSpc>
                <a:spcPct val="135000"/>
              </a:lnSpc>
              <a:tabLst>
                <a:tab pos="2811780" algn="l"/>
              </a:tabLst>
            </a:pP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b="1">
                <a:latin typeface="Times New Roman" panose="02020603050405020304" pitchFamily="18" charset="0"/>
              </a:rPr>
              <a:t>在使用主从触发器时必须注意：只有在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=1的全部时间里输入信号的状态始终未变的情况下，用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下降沿到达时输入的状态决定触发器的次态才是对的。否则，必须考虑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=1期间输入信号的全部变化情况，才能确定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下降沿到达时触发器的次态，所以</a:t>
            </a:r>
            <a:r>
              <a:rPr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主从触发器虽然克服了空翻的现象，但其抗干扰能力较低</a:t>
            </a:r>
            <a:r>
              <a:rPr b="1">
                <a:latin typeface="Times New Roman" panose="02020603050405020304" pitchFamily="18" charset="0"/>
              </a:rPr>
              <a:t>。</a:t>
            </a:r>
            <a:endParaRPr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1659890"/>
            <a:ext cx="6896735" cy="3967480"/>
          </a:xfrm>
          <a:prstGeom prst="rect">
            <a:avLst/>
          </a:prstGeom>
        </p:spPr>
      </p:pic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anchor="b"/>
          <a:p>
            <a:pPr algn="l"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.3.1主从RS触发器</a:t>
            </a:r>
            <a:r>
              <a:rPr lang="zh-CN" altLang="en-US" sz="3200" b="1" dirty="0"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642" name="文本框 22641"/>
          <p:cNvSpPr txBox="1"/>
          <p:nvPr/>
        </p:nvSpPr>
        <p:spPr>
          <a:xfrm>
            <a:off x="5498148" y="5723255"/>
            <a:ext cx="2308225" cy="519113"/>
          </a:xfrm>
          <a:prstGeom prst="rect">
            <a:avLst/>
          </a:prstGeom>
          <a:noFill/>
          <a:ln w="28575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从触发器</a:t>
            </a:r>
            <a:endParaRPr lang="zh-CN" altLang="en-US" sz="2800" b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2643" name="文本框 22642"/>
          <p:cNvSpPr txBox="1"/>
          <p:nvPr/>
        </p:nvSpPr>
        <p:spPr>
          <a:xfrm>
            <a:off x="1431290" y="5723255"/>
            <a:ext cx="2308225" cy="519113"/>
          </a:xfrm>
          <a:prstGeom prst="rect">
            <a:avLst/>
          </a:prstGeom>
          <a:noFill/>
          <a:ln w="28575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主触发器</a:t>
            </a:r>
            <a:endParaRPr lang="zh-CN" altLang="en-US" sz="2800" b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2737" name="云形标注 22736"/>
          <p:cNvSpPr/>
          <p:nvPr/>
        </p:nvSpPr>
        <p:spPr>
          <a:xfrm>
            <a:off x="6193155" y="728980"/>
            <a:ext cx="2950845" cy="1612265"/>
          </a:xfrm>
          <a:prstGeom prst="cloudCallout">
            <a:avLst>
              <a:gd name="adj1" fmla="val -41986"/>
              <a:gd name="adj2" fmla="val 112750"/>
            </a:avLst>
          </a:prstGeom>
          <a:solidFill>
            <a:srgbClr val="FFD5FF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互补时钟控制主、从触发器不能同时翻转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22738" name="矩形 22737"/>
          <p:cNvSpPr/>
          <p:nvPr/>
        </p:nvSpPr>
        <p:spPr>
          <a:xfrm>
            <a:off x="682625" y="1339850"/>
            <a:ext cx="3975100" cy="533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1.电路结构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42" grpId="0"/>
      <p:bldP spid="22643" grpId="0"/>
      <p:bldP spid="227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096645"/>
            <a:ext cx="6896735" cy="3967480"/>
          </a:xfrm>
          <a:prstGeom prst="rect">
            <a:avLst/>
          </a:prstGeom>
        </p:spPr>
      </p:pic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743200" cy="6096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2.功能分析</a:t>
            </a:r>
            <a:r>
              <a:rPr lang="zh-CN" altLang="en-US" sz="2400" b="1" dirty="0"/>
              <a:t> </a:t>
            </a:r>
            <a:endParaRPr lang="zh-CN" altLang="en-US" sz="2400" b="1"/>
          </a:p>
        </p:txBody>
      </p:sp>
      <p:sp>
        <p:nvSpPr>
          <p:cNvPr id="36981" name="矩形 36980"/>
          <p:cNvSpPr/>
          <p:nvPr/>
        </p:nvSpPr>
        <p:spPr>
          <a:xfrm>
            <a:off x="891540" y="4603433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982" name="矩形 36981"/>
          <p:cNvSpPr/>
          <p:nvPr/>
        </p:nvSpPr>
        <p:spPr>
          <a:xfrm>
            <a:off x="4241165" y="4865370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157" name="棱台 37156">
            <a:hlinkClick r:id="" action="ppaction://noaction"/>
          </p:cNvPr>
          <p:cNvSpPr/>
          <p:nvPr/>
        </p:nvSpPr>
        <p:spPr>
          <a:xfrm>
            <a:off x="5076190" y="513080"/>
            <a:ext cx="3493135" cy="791845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/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en-US" altLang="zh-CN" b="1" dirty="0"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latin typeface="Times New Roman" panose="02020603050405020304" pitchFamily="18" charset="0"/>
              </a:rPr>
              <a:t>时  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en-US" altLang="zh-CN" b="1">
                <a:latin typeface="Times New Roman" panose="02020603050405020304" pitchFamily="18" charset="0"/>
              </a:rPr>
              <a:t>′=1</a:t>
            </a:r>
            <a:endParaRPr lang="en-US" altLang="zh-CN" b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7159" name="云形标注 37158"/>
          <p:cNvSpPr/>
          <p:nvPr/>
        </p:nvSpPr>
        <p:spPr>
          <a:xfrm>
            <a:off x="5466080" y="4732020"/>
            <a:ext cx="3350260" cy="1708150"/>
          </a:xfrm>
          <a:prstGeom prst="cloudCallout">
            <a:avLst>
              <a:gd name="adj1" fmla="val -20943"/>
              <a:gd name="adj2" fmla="val -108721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 lvl="0" algn="l">
              <a:buClrTx/>
              <a:buSzTx/>
              <a:buFontTx/>
            </a:pPr>
            <a:r>
              <a:rPr sz="2000" b="1">
                <a:latin typeface="Times New Roman" panose="02020603050405020304" pitchFamily="18" charset="0"/>
                <a:sym typeface="+mn-ea"/>
              </a:rPr>
              <a:t>主触发器被封锁，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从触发器输出保持原状态不变。</a:t>
            </a:r>
            <a:endParaRPr sz="20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81" grpId="0"/>
      <p:bldP spid="36982" grpId="0"/>
      <p:bldP spid="37157" grpId="0" bldLvl="0" animBg="1"/>
      <p:bldP spid="3715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096645"/>
            <a:ext cx="6896735" cy="3967480"/>
          </a:xfrm>
          <a:prstGeom prst="rect">
            <a:avLst/>
          </a:prstGeom>
        </p:spPr>
      </p:pic>
      <p:sp>
        <p:nvSpPr>
          <p:cNvPr id="10433" name="矩形 10432"/>
          <p:cNvSpPr/>
          <p:nvPr/>
        </p:nvSpPr>
        <p:spPr>
          <a:xfrm>
            <a:off x="1139190" y="4451668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34" name="矩形 10433"/>
          <p:cNvSpPr/>
          <p:nvPr/>
        </p:nvSpPr>
        <p:spPr>
          <a:xfrm>
            <a:off x="3763010" y="4738370"/>
            <a:ext cx="45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13" name="棱台 10612">
            <a:hlinkClick r:id="" action="ppaction://noaction"/>
          </p:cNvPr>
          <p:cNvSpPr/>
          <p:nvPr/>
        </p:nvSpPr>
        <p:spPr>
          <a:xfrm>
            <a:off x="4874260" y="426720"/>
            <a:ext cx="3822700" cy="79248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zh-CN" altLang="en-US" b="1" dirty="0">
                <a:latin typeface="Times New Roman" panose="02020603050405020304" pitchFamily="18" charset="0"/>
              </a:rPr>
              <a:t>从</a:t>
            </a:r>
            <a:r>
              <a:rPr lang="en-US" altLang="zh-CN" b="1" dirty="0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跃变为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0614" name="云形标注 10613"/>
          <p:cNvSpPr/>
          <p:nvPr/>
        </p:nvSpPr>
        <p:spPr>
          <a:xfrm>
            <a:off x="3980815" y="5163820"/>
            <a:ext cx="4716145" cy="1546225"/>
          </a:xfrm>
          <a:prstGeom prst="cloudCallout">
            <a:avLst>
              <a:gd name="adj1" fmla="val -12892"/>
              <a:gd name="adj2" fmla="val -117663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sz="2000" b="1">
                <a:latin typeface="Times New Roman" panose="02020603050405020304" pitchFamily="18" charset="0"/>
              </a:rPr>
              <a:t>主触发器工作，从触发器被封锁，从触发器输出保持原状态不变。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3" grpId="0"/>
      <p:bldP spid="10434" grpId="0"/>
      <p:bldP spid="10613" grpId="0" bldLvl="0" animBg="1"/>
      <p:bldP spid="106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096645"/>
            <a:ext cx="6896735" cy="3967480"/>
          </a:xfrm>
          <a:prstGeom prst="rect">
            <a:avLst/>
          </a:prstGeom>
        </p:spPr>
      </p:pic>
      <p:sp>
        <p:nvSpPr>
          <p:cNvPr id="10433" name="矩形 10432"/>
          <p:cNvSpPr/>
          <p:nvPr/>
        </p:nvSpPr>
        <p:spPr>
          <a:xfrm>
            <a:off x="1139190" y="4451668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34" name="矩形 10433"/>
          <p:cNvSpPr/>
          <p:nvPr/>
        </p:nvSpPr>
        <p:spPr>
          <a:xfrm>
            <a:off x="3763010" y="4738370"/>
            <a:ext cx="45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613" name="棱台 10612">
            <a:hlinkClick r:id="" action="ppaction://noaction"/>
          </p:cNvPr>
          <p:cNvSpPr/>
          <p:nvPr/>
        </p:nvSpPr>
        <p:spPr>
          <a:xfrm>
            <a:off x="4874260" y="426720"/>
            <a:ext cx="3822700" cy="79248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zh-CN" altLang="en-US" b="1" dirty="0">
                <a:latin typeface="Times New Roman" panose="02020603050405020304" pitchFamily="18" charset="0"/>
              </a:rPr>
              <a:t>从</a:t>
            </a:r>
            <a:r>
              <a:rPr lang="en-US" altLang="zh-CN" b="1" dirty="0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跃变为</a:t>
            </a:r>
            <a:r>
              <a:rPr lang="en-US" altLang="zh-CN" b="1">
                <a:latin typeface="Times New Roman" panose="02020603050405020304" pitchFamily="18" charset="0"/>
              </a:rPr>
              <a:t>0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0614" name="云形标注 10613"/>
          <p:cNvSpPr/>
          <p:nvPr/>
        </p:nvSpPr>
        <p:spPr>
          <a:xfrm>
            <a:off x="4874260" y="4451985"/>
            <a:ext cx="4058920" cy="2128520"/>
          </a:xfrm>
          <a:prstGeom prst="cloudCallout">
            <a:avLst>
              <a:gd name="adj1" fmla="val -7180"/>
              <a:gd name="adj2" fmla="val -85322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 lvl="0" algn="l">
              <a:buClrTx/>
              <a:buSzTx/>
              <a:buFontTx/>
            </a:pPr>
            <a:r>
              <a:rPr sz="2000" b="1">
                <a:latin typeface="Times New Roman" panose="02020603050405020304" pitchFamily="18" charset="0"/>
                <a:sym typeface="+mn-ea"/>
              </a:rPr>
              <a:t>主触发器被封锁，从触发器接收主触发器在</a:t>
            </a:r>
            <a:r>
              <a:rPr sz="2000" b="1" i="1">
                <a:latin typeface="Times New Roman" panose="02020603050405020304" pitchFamily="18" charset="0"/>
                <a:sym typeface="+mn-ea"/>
              </a:rPr>
              <a:t>CP</a:t>
            </a:r>
            <a:r>
              <a:rPr sz="2000" b="1">
                <a:latin typeface="Times New Roman" panose="02020603050405020304" pitchFamily="18" charset="0"/>
                <a:sym typeface="+mn-ea"/>
              </a:rPr>
              <a:t>=1时输出端的状态，从而改变输出端状态。</a:t>
            </a:r>
            <a:endParaRPr sz="20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3" grpId="0"/>
      <p:bldP spid="10434" grpId="0"/>
      <p:bldP spid="10613" grpId="0" bldLvl="0" animBg="1"/>
      <p:bldP spid="106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8" name="矩形 47107"/>
          <p:cNvSpPr/>
          <p:nvPr/>
        </p:nvSpPr>
        <p:spPr>
          <a:xfrm>
            <a:off x="44450" y="621030"/>
            <a:ext cx="8847455" cy="2987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b="1">
                <a:latin typeface="Times New Roman" panose="02020603050405020304" pitchFamily="18" charset="0"/>
              </a:rPr>
              <a:t>主从RS触发器的状态的变化是在</a:t>
            </a:r>
            <a:r>
              <a:rPr b="1" i="1">
                <a:latin typeface="Times New Roman" panose="02020603050405020304" pitchFamily="18" charset="0"/>
                <a:sym typeface="+mn-ea"/>
              </a:rPr>
              <a:t>CP</a:t>
            </a:r>
            <a:r>
              <a:rPr b="1">
                <a:latin typeface="Times New Roman" panose="02020603050405020304" pitchFamily="18" charset="0"/>
              </a:rPr>
              <a:t>从1变为0时发生的，而在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=1或</a:t>
            </a:r>
            <a:r>
              <a:rPr b="1" i="1">
                <a:latin typeface="Times New Roman" panose="02020603050405020304" pitchFamily="18" charset="0"/>
              </a:rPr>
              <a:t>CP</a:t>
            </a:r>
            <a:r>
              <a:rPr b="1">
                <a:latin typeface="Times New Roman" panose="02020603050405020304" pitchFamily="18" charset="0"/>
              </a:rPr>
              <a:t>=0时，输出状态不受R、S输入信号影响，因此不会有空翻现象。</a:t>
            </a:r>
            <a:r>
              <a:rPr lang="zh-CN" altLang="en-US" b="1">
                <a:latin typeface="Times New Roman" panose="02020603050405020304" pitchFamily="18" charset="0"/>
              </a:rPr>
              <a:t>　　　　　　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47109" name="矩形 47108"/>
          <p:cNvSpPr/>
          <p:nvPr/>
        </p:nvSpPr>
        <p:spPr>
          <a:xfrm>
            <a:off x="43815" y="2207260"/>
            <a:ext cx="8963025" cy="2663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b="1">
                <a:latin typeface="Times New Roman" panose="02020603050405020304" pitchFamily="18" charset="0"/>
              </a:rPr>
              <a:t>    </a:t>
            </a:r>
            <a:r>
              <a:rPr b="1">
                <a:latin typeface="Times New Roman" panose="02020603050405020304" pitchFamily="18" charset="0"/>
              </a:rPr>
              <a:t>主从RS触发器的状态的变化是在</a:t>
            </a:r>
            <a:r>
              <a:rPr b="1" i="1">
                <a:latin typeface="Times New Roman" panose="02020603050405020304" pitchFamily="18" charset="0"/>
                <a:sym typeface="+mn-ea"/>
              </a:rPr>
              <a:t>CP</a:t>
            </a:r>
            <a:r>
              <a:rPr b="1">
                <a:latin typeface="Times New Roman" panose="02020603050405020304" pitchFamily="18" charset="0"/>
              </a:rPr>
              <a:t>从1变为0时发生的，而在</a:t>
            </a:r>
            <a:r>
              <a:rPr b="1" i="1">
                <a:latin typeface="Times New Roman" panose="02020603050405020304" pitchFamily="18" charset="0"/>
                <a:sym typeface="+mn-ea"/>
              </a:rPr>
              <a:t>CP</a:t>
            </a:r>
            <a:r>
              <a:rPr b="1">
                <a:latin typeface="Times New Roman" panose="02020603050405020304" pitchFamily="18" charset="0"/>
              </a:rPr>
              <a:t>=1或</a:t>
            </a:r>
            <a:r>
              <a:rPr b="1" i="1">
                <a:latin typeface="Times New Roman" panose="02020603050405020304" pitchFamily="18" charset="0"/>
                <a:sym typeface="+mn-ea"/>
              </a:rPr>
              <a:t>CP</a:t>
            </a:r>
            <a:r>
              <a:rPr b="1">
                <a:latin typeface="Times New Roman" panose="02020603050405020304" pitchFamily="18" charset="0"/>
              </a:rPr>
              <a:t>=0时，输出状态不受</a:t>
            </a:r>
            <a:r>
              <a:rPr b="1" i="1">
                <a:latin typeface="Times New Roman" panose="02020603050405020304" pitchFamily="18" charset="0"/>
              </a:rPr>
              <a:t>R</a:t>
            </a:r>
            <a:r>
              <a:rPr b="1">
                <a:latin typeface="Times New Roman" panose="02020603050405020304" pitchFamily="18" charset="0"/>
              </a:rPr>
              <a:t>、</a:t>
            </a:r>
            <a:r>
              <a:rPr b="1" i="1">
                <a:latin typeface="Times New Roman" panose="02020603050405020304" pitchFamily="18" charset="0"/>
              </a:rPr>
              <a:t>S</a:t>
            </a:r>
            <a:r>
              <a:rPr b="1">
                <a:latin typeface="Times New Roman" panose="02020603050405020304" pitchFamily="18" charset="0"/>
              </a:rPr>
              <a:t>输入信号影响，因此不会有空翻现象。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7045" y="4020820"/>
            <a:ext cx="2360930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  <p:bldP spid="47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813560"/>
            <a:ext cx="6635115" cy="3877945"/>
          </a:xfrm>
          <a:prstGeom prst="rect">
            <a:avLst/>
          </a:prstGeom>
        </p:spPr>
      </p:pic>
      <p:sp>
        <p:nvSpPr>
          <p:cNvPr id="12294" name="矩形 12293"/>
          <p:cNvSpPr/>
          <p:nvPr/>
        </p:nvSpPr>
        <p:spPr>
          <a:xfrm>
            <a:off x="532130" y="575310"/>
            <a:ext cx="4235450" cy="441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3.3.2主从JK触发器</a:t>
            </a:r>
            <a:endParaRPr lang="zh-CN" altLang="en-US" sz="32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411" name="矩形 12410"/>
          <p:cNvSpPr/>
          <p:nvPr/>
        </p:nvSpPr>
        <p:spPr>
          <a:xfrm>
            <a:off x="532130" y="1117283"/>
            <a:ext cx="3975100" cy="533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1.电路结构 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414" name="文本框 12413"/>
          <p:cNvSpPr txBox="1"/>
          <p:nvPr/>
        </p:nvSpPr>
        <p:spPr>
          <a:xfrm>
            <a:off x="4767580" y="5691664"/>
            <a:ext cx="2308225" cy="460375"/>
          </a:xfrm>
          <a:prstGeom prst="rect">
            <a:avLst/>
          </a:prstGeom>
          <a:noFill/>
          <a:ln w="28575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从触发器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15" name="文本框 12414"/>
          <p:cNvSpPr txBox="1"/>
          <p:nvPr/>
        </p:nvSpPr>
        <p:spPr>
          <a:xfrm>
            <a:off x="1633855" y="5632609"/>
            <a:ext cx="2308225" cy="460375"/>
          </a:xfrm>
          <a:prstGeom prst="rect">
            <a:avLst/>
          </a:prstGeom>
          <a:noFill/>
          <a:ln w="28575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主触发器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518" name="云形标注 12517"/>
          <p:cNvSpPr/>
          <p:nvPr/>
        </p:nvSpPr>
        <p:spPr>
          <a:xfrm>
            <a:off x="5674360" y="158115"/>
            <a:ext cx="2950845" cy="1642110"/>
          </a:xfrm>
          <a:prstGeom prst="cloudCallout">
            <a:avLst>
              <a:gd name="adj1" fmla="val -51667"/>
              <a:gd name="adj2" fmla="val 89759"/>
            </a:avLst>
          </a:prstGeom>
          <a:solidFill>
            <a:srgbClr val="FFD5FF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互补时钟控制主、从触发器不能同时翻转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14" grpId="0"/>
      <p:bldP spid="12415" grpId="0"/>
      <p:bldP spid="125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083945"/>
            <a:ext cx="6635115" cy="3877945"/>
          </a:xfrm>
          <a:prstGeom prst="rect">
            <a:avLst/>
          </a:prstGeom>
        </p:spPr>
      </p:pic>
      <p:sp>
        <p:nvSpPr>
          <p:cNvPr id="11291" name="文本占位符 11290"/>
          <p:cNvSpPr>
            <a:spLocks noGrp="1"/>
          </p:cNvSpPr>
          <p:nvPr>
            <p:ph type="body" idx="1"/>
          </p:nvPr>
        </p:nvSpPr>
        <p:spPr>
          <a:xfrm>
            <a:off x="592773" y="573088"/>
            <a:ext cx="3419475" cy="6096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2.功能分析 </a:t>
            </a:r>
            <a:endParaRPr lang="zh-CN" altLang="en-US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301" name="矩形 11300"/>
          <p:cNvSpPr/>
          <p:nvPr/>
        </p:nvSpPr>
        <p:spPr>
          <a:xfrm>
            <a:off x="991870" y="4501515"/>
            <a:ext cx="781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95" name="矩形 11394"/>
          <p:cNvSpPr/>
          <p:nvPr/>
        </p:nvSpPr>
        <p:spPr>
          <a:xfrm>
            <a:off x="3571875" y="4501515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0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6" name="棱台 11575">
            <a:hlinkClick r:id="" action="ppaction://noaction"/>
          </p:cNvPr>
          <p:cNvSpPr/>
          <p:nvPr/>
        </p:nvSpPr>
        <p:spPr>
          <a:xfrm>
            <a:off x="5224145" y="482600"/>
            <a:ext cx="3020695" cy="701040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/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en-US" altLang="zh-CN" b="1" dirty="0"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latin typeface="Times New Roman" panose="02020603050405020304" pitchFamily="18" charset="0"/>
              </a:rPr>
              <a:t>时  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en-US" altLang="zh-CN" b="1">
                <a:latin typeface="Times New Roman" panose="02020603050405020304" pitchFamily="18" charset="0"/>
              </a:rPr>
              <a:t>′=1</a:t>
            </a:r>
            <a:endParaRPr lang="en-US" altLang="zh-CN" b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577" name="云形标注 11576"/>
          <p:cNvSpPr/>
          <p:nvPr/>
        </p:nvSpPr>
        <p:spPr>
          <a:xfrm>
            <a:off x="5494655" y="5128895"/>
            <a:ext cx="3673475" cy="1569720"/>
          </a:xfrm>
          <a:prstGeom prst="cloudCallout">
            <a:avLst>
              <a:gd name="adj1" fmla="val -31071"/>
              <a:gd name="adj2" fmla="val -117233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000" b="1" dirty="0">
                <a:latin typeface="Times New Roman" panose="02020603050405020304" pitchFamily="18" charset="0"/>
              </a:rPr>
              <a:t>主触发器被封锁，从触发器输出保持原状态不变。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1" grpId="0"/>
      <p:bldP spid="11395" grpId="0"/>
      <p:bldP spid="11576" grpId="0" bldLvl="0" animBg="1"/>
      <p:bldP spid="1157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1272540"/>
            <a:ext cx="6635115" cy="3877945"/>
          </a:xfrm>
          <a:prstGeom prst="rect">
            <a:avLst/>
          </a:prstGeom>
        </p:spPr>
      </p:pic>
      <p:sp>
        <p:nvSpPr>
          <p:cNvPr id="49344" name="棱台 49343">
            <a:hlinkClick r:id="" action="ppaction://noaction"/>
          </p:cNvPr>
          <p:cNvSpPr/>
          <p:nvPr/>
        </p:nvSpPr>
        <p:spPr>
          <a:xfrm>
            <a:off x="3995738" y="549275"/>
            <a:ext cx="4392612" cy="792163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zh-CN" altLang="en-US" b="1" dirty="0">
                <a:latin typeface="Times New Roman" panose="02020603050405020304" pitchFamily="18" charset="0"/>
              </a:rPr>
              <a:t>从</a:t>
            </a:r>
            <a:r>
              <a:rPr lang="en-US" altLang="zh-CN" b="1" dirty="0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跃变为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49345" name="云形标注 49344"/>
          <p:cNvSpPr/>
          <p:nvPr/>
        </p:nvSpPr>
        <p:spPr>
          <a:xfrm>
            <a:off x="6289675" y="3168650"/>
            <a:ext cx="2720340" cy="2045335"/>
          </a:xfrm>
          <a:prstGeom prst="cloudCallout">
            <a:avLst>
              <a:gd name="adj1" fmla="val -34213"/>
              <a:gd name="adj2" fmla="val -75111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sz="2000" b="1">
                <a:latin typeface="Times New Roman" panose="02020603050405020304" pitchFamily="18" charset="0"/>
              </a:rPr>
              <a:t>主触发器工作，从触发器被封锁，从触发器输出保持原状态不变。</a:t>
            </a:r>
            <a:endParaRPr sz="2000" b="1">
              <a:latin typeface="Times New Roman" panose="02020603050405020304" pitchFamily="18" charset="0"/>
            </a:endParaRPr>
          </a:p>
        </p:txBody>
      </p:sp>
      <p:sp>
        <p:nvSpPr>
          <p:cNvPr id="3" name="棱台 2">
            <a:hlinkClick r:id="" action="ppaction://noaction"/>
          </p:cNvPr>
          <p:cNvSpPr/>
          <p:nvPr/>
        </p:nvSpPr>
        <p:spPr>
          <a:xfrm>
            <a:off x="193358" y="5213985"/>
            <a:ext cx="4392612" cy="792163"/>
          </a:xfrm>
          <a:prstGeom prst="bevel">
            <a:avLst>
              <a:gd name="adj" fmla="val 12500"/>
            </a:avLst>
          </a:prstGeom>
          <a:solidFill>
            <a:srgbClr val="FFCCFF"/>
          </a:solidFill>
          <a:ln w="12700">
            <a:noFill/>
          </a:ln>
          <a:effectLst>
            <a:outerShdw sy="50000" rotWithShape="0">
              <a:srgbClr val="808080"/>
            </a:outerShdw>
          </a:effectLst>
        </p:spPr>
        <p:txBody>
          <a:bodyPr wrap="none" anchor="ctr"/>
          <a:p>
            <a:pPr algn="ctr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</a:rPr>
              <a:t>当</a:t>
            </a:r>
            <a:r>
              <a:rPr lang="en-US" altLang="zh-CN" b="1" i="1">
                <a:latin typeface="Times New Roman" panose="02020603050405020304" pitchFamily="18" charset="0"/>
              </a:rPr>
              <a:t>CP</a:t>
            </a:r>
            <a:r>
              <a:rPr lang="zh-CN" altLang="en-US" b="1" dirty="0">
                <a:latin typeface="Times New Roman" panose="02020603050405020304" pitchFamily="18" charset="0"/>
              </a:rPr>
              <a:t>从</a:t>
            </a:r>
            <a:r>
              <a:rPr lang="en-US" altLang="zh-CN" b="1" dirty="0"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</a:rPr>
              <a:t>跃变为</a:t>
            </a:r>
            <a:r>
              <a:rPr lang="en-US" altLang="zh-CN" b="1">
                <a:latin typeface="Times New Roman" panose="02020603050405020304" pitchFamily="18" charset="0"/>
              </a:rPr>
              <a:t>0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585970" y="5213985"/>
            <a:ext cx="4603750" cy="1656080"/>
          </a:xfrm>
          <a:prstGeom prst="cloudCallout">
            <a:avLst>
              <a:gd name="adj1" fmla="val -38579"/>
              <a:gd name="adj2" fmla="val -109767"/>
            </a:avLst>
          </a:prstGeom>
          <a:solidFill>
            <a:srgbClr val="FFFFCC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sz="2000" b="1">
                <a:latin typeface="Times New Roman" panose="02020603050405020304" pitchFamily="18" charset="0"/>
              </a:rPr>
              <a:t>主触发器被封锁，从触发器接收主触发器在</a:t>
            </a:r>
            <a:r>
              <a:rPr sz="2000" b="1" i="1">
                <a:latin typeface="Times New Roman" panose="02020603050405020304" pitchFamily="18" charset="0"/>
              </a:rPr>
              <a:t>CP</a:t>
            </a:r>
            <a:r>
              <a:rPr sz="2000" b="1">
                <a:latin typeface="Times New Roman" panose="02020603050405020304" pitchFamily="18" charset="0"/>
              </a:rPr>
              <a:t>=1时输出端的状态，从而改变输出端状态。</a:t>
            </a:r>
            <a:endParaRPr sz="2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44" grpId="0" animBg="1"/>
      <p:bldP spid="49345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863</Words>
  <Application>WPS 演示</Application>
  <PresentationFormat>在屏幕上显示</PresentationFormat>
  <Paragraphs>90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3.3  主从触发器 </vt:lpstr>
      <vt:lpstr>4.3.1主从RS触发器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dpjplc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集成触发器 </dc:title>
  <dc:creator>lcl</dc:creator>
  <cp:lastModifiedBy>lenovo</cp:lastModifiedBy>
  <cp:revision>119</cp:revision>
  <dcterms:created xsi:type="dcterms:W3CDTF">2005-07-12T00:04:00Z</dcterms:created>
  <dcterms:modified xsi:type="dcterms:W3CDTF">2022-04-20T07:40:23Z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