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7"/>
  </p:notesMasterIdLst>
  <p:sldIdLst>
    <p:sldId id="257" r:id="rId4"/>
    <p:sldId id="270" r:id="rId5"/>
    <p:sldId id="276" r:id="rId6"/>
    <p:sldId id="261" r:id="rId8"/>
    <p:sldId id="284" r:id="rId9"/>
    <p:sldId id="262" r:id="rId10"/>
    <p:sldId id="259" r:id="rId1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CBFDE3"/>
    <a:srgbClr val="F7CAFE"/>
    <a:srgbClr val="96F5FC"/>
    <a:srgbClr val="FFFF99"/>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831"/>
    <p:restoredTop sz="90960"/>
  </p:normalViewPr>
  <p:slideViewPr>
    <p:cSldViewPr showGuides="1">
      <p:cViewPr varScale="1">
        <p:scale>
          <a:sx n="38" d="100"/>
          <a:sy n="38" d="100"/>
        </p:scale>
        <p:origin x="-468" y="-108"/>
      </p:cViewPr>
      <p:guideLst>
        <p:guide orient="horz" pos="2187"/>
        <p:guide pos="2903"/>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2050" name="组合 4097"/>
          <p:cNvGrpSpPr/>
          <p:nvPr/>
        </p:nvGrpSpPr>
        <p:grpSpPr>
          <a:xfrm>
            <a:off x="0" y="2438400"/>
            <a:ext cx="9009063" cy="1052513"/>
            <a:chOff x="0" y="1536"/>
            <a:chExt cx="5675" cy="663"/>
          </a:xfrm>
        </p:grpSpPr>
        <p:grpSp>
          <p:nvGrpSpPr>
            <p:cNvPr id="2051" name="组合 4098"/>
            <p:cNvGrpSpPr/>
            <p:nvPr/>
          </p:nvGrpSpPr>
          <p:grpSpPr>
            <a:xfrm>
              <a:off x="183" y="1604"/>
              <a:ext cx="448" cy="299"/>
              <a:chOff x="720" y="336"/>
              <a:chExt cx="624" cy="432"/>
            </a:xfrm>
          </p:grpSpPr>
          <p:sp>
            <p:nvSpPr>
              <p:cNvPr id="2052"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3"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grpSp>
          <p:nvGrpSpPr>
            <p:cNvPr id="2054" name="组合 4101"/>
            <p:cNvGrpSpPr/>
            <p:nvPr/>
          </p:nvGrpSpPr>
          <p:grpSpPr>
            <a:xfrm>
              <a:off x="261" y="1870"/>
              <a:ext cx="465" cy="299"/>
              <a:chOff x="912" y="2640"/>
              <a:chExt cx="672" cy="432"/>
            </a:xfrm>
          </p:grpSpPr>
          <p:sp>
            <p:nvSpPr>
              <p:cNvPr id="2055"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6"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2057"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8"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9"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2050" name="组合 4097"/>
          <p:cNvGrpSpPr/>
          <p:nvPr/>
        </p:nvGrpSpPr>
        <p:grpSpPr>
          <a:xfrm>
            <a:off x="0" y="2438400"/>
            <a:ext cx="9009063" cy="1052513"/>
            <a:chOff x="0" y="1536"/>
            <a:chExt cx="5675" cy="663"/>
          </a:xfrm>
        </p:grpSpPr>
        <p:grpSp>
          <p:nvGrpSpPr>
            <p:cNvPr id="2051" name="组合 4098"/>
            <p:cNvGrpSpPr/>
            <p:nvPr/>
          </p:nvGrpSpPr>
          <p:grpSpPr>
            <a:xfrm>
              <a:off x="183" y="1604"/>
              <a:ext cx="448" cy="299"/>
              <a:chOff x="720" y="336"/>
              <a:chExt cx="624" cy="432"/>
            </a:xfrm>
          </p:grpSpPr>
          <p:sp>
            <p:nvSpPr>
              <p:cNvPr id="2052"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3"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grpSp>
          <p:nvGrpSpPr>
            <p:cNvPr id="2054" name="组合 4101"/>
            <p:cNvGrpSpPr/>
            <p:nvPr/>
          </p:nvGrpSpPr>
          <p:grpSpPr>
            <a:xfrm>
              <a:off x="261" y="1870"/>
              <a:ext cx="465" cy="299"/>
              <a:chOff x="912" y="2640"/>
              <a:chExt cx="672" cy="432"/>
            </a:xfrm>
          </p:grpSpPr>
          <p:sp>
            <p:nvSpPr>
              <p:cNvPr id="2055"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6"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2057"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8"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9"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2.x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2.wmf"/><Relationship Id="rId3" Type="http://schemas.openxmlformats.org/officeDocument/2006/relationships/oleObject" Target="../embeddings/oleObject2.bin"/><Relationship Id="rId2" Type="http://schemas.openxmlformats.org/officeDocument/2006/relationships/image" Target="../media/image1.wmf"/><Relationship Id="rId1"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vmlDrawing" Target="../drawings/vmlDrawing2.vml"/><Relationship Id="rId7"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oleObject" Target="../embeddings/oleObject7.bin"/><Relationship Id="rId4" Type="http://schemas.openxmlformats.org/officeDocument/2006/relationships/image" Target="../media/image5.wmf"/><Relationship Id="rId3" Type="http://schemas.openxmlformats.org/officeDocument/2006/relationships/oleObject" Target="../embeddings/oleObject6.bin"/><Relationship Id="rId2" Type="http://schemas.openxmlformats.org/officeDocument/2006/relationships/image" Target="../media/image4.wmf"/><Relationship Id="rId1" Type="http://schemas.openxmlformats.org/officeDocument/2006/relationships/oleObject" Target="../embeddings/oleObject5.bin"/></Relationships>
</file>

<file path=ppt/slides/_rels/slide4.xml.rels><?xml version="1.0" encoding="UTF-8" standalone="yes"?>
<Relationships xmlns="http://schemas.openxmlformats.org/package/2006/relationships"><Relationship Id="rId9" Type="http://schemas.openxmlformats.org/officeDocument/2006/relationships/image" Target="../media/image11.wmf"/><Relationship Id="rId8" Type="http://schemas.openxmlformats.org/officeDocument/2006/relationships/oleObject" Target="../embeddings/oleObject11.bin"/><Relationship Id="rId7" Type="http://schemas.openxmlformats.org/officeDocument/2006/relationships/image" Target="../media/image10.wmf"/><Relationship Id="rId6" Type="http://schemas.openxmlformats.org/officeDocument/2006/relationships/oleObject" Target="../embeddings/oleObject10.bin"/><Relationship Id="rId5" Type="http://schemas.openxmlformats.org/officeDocument/2006/relationships/image" Target="../media/image9.wmf"/><Relationship Id="rId4" Type="http://schemas.openxmlformats.org/officeDocument/2006/relationships/oleObject" Target="../embeddings/oleObject9.bin"/><Relationship Id="rId3" Type="http://schemas.openxmlformats.org/officeDocument/2006/relationships/image" Target="../media/image8.wmf"/><Relationship Id="rId2" Type="http://schemas.openxmlformats.org/officeDocument/2006/relationships/oleObject" Target="../embeddings/oleObject8.bin"/><Relationship Id="rId13" Type="http://schemas.openxmlformats.org/officeDocument/2006/relationships/notesSlide" Target="../notesSlides/notesSlide2.xml"/><Relationship Id="rId12" Type="http://schemas.openxmlformats.org/officeDocument/2006/relationships/vmlDrawing" Target="../drawings/vmlDrawing3.vml"/><Relationship Id="rId11" Type="http://schemas.openxmlformats.org/officeDocument/2006/relationships/slideLayout" Target="../slideLayouts/slideLayout2.xml"/><Relationship Id="rId10" Type="http://schemas.openxmlformats.org/officeDocument/2006/relationships/image" Target="../media/image12.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7" name="矩形 5126"/>
          <p:cNvSpPr/>
          <p:nvPr/>
        </p:nvSpPr>
        <p:spPr>
          <a:xfrm>
            <a:off x="557530" y="1332230"/>
            <a:ext cx="8366760" cy="2084070"/>
          </a:xfrm>
          <a:prstGeom prst="rect">
            <a:avLst/>
          </a:prstGeom>
          <a:noFill/>
          <a:ln w="9525">
            <a:noFill/>
          </a:ln>
        </p:spPr>
        <p:txBody>
          <a:bodyPr wrap="square">
            <a:spAutoFit/>
          </a:bodyPr>
          <a:p>
            <a:pPr>
              <a:lnSpc>
                <a:spcPct val="135000"/>
              </a:lnSpc>
            </a:pPr>
            <a:r>
              <a:rPr b="1" strike="noStrike" noProof="1" dirty="0">
                <a:latin typeface="Times New Roman" panose="02020603050405020304" pitchFamily="18" charset="0"/>
                <a:ea typeface="宋体" panose="02010600030101010101" pitchFamily="2" charset="-122"/>
                <a:cs typeface="+mn-cs"/>
              </a:rPr>
              <a:t>施密特触发器和普通触发器一样具有两个稳定的状态，属于电平触发的双稳态电路。</a:t>
            </a:r>
            <a:r>
              <a:rPr b="1" strike="noStrike" noProof="1" dirty="0">
                <a:solidFill>
                  <a:srgbClr val="FF0000"/>
                </a:solidFill>
                <a:latin typeface="Times New Roman" panose="02020603050405020304" pitchFamily="18" charset="0"/>
                <a:ea typeface="宋体" panose="02010600030101010101" pitchFamily="2" charset="-122"/>
                <a:cs typeface="+mn-cs"/>
              </a:rPr>
              <a:t>不同之处在于施密特触发器的输出从低电平转换为高电平和从高电平转换为低电平时所对应的输入触发电平不同。</a:t>
            </a:r>
            <a:endParaRPr b="1" strike="noStrike" noProof="1" dirty="0">
              <a:solidFill>
                <a:srgbClr val="FF0000"/>
              </a:solidFill>
              <a:latin typeface="Times New Roman" panose="02020603050405020304" pitchFamily="18" charset="0"/>
              <a:ea typeface="宋体" panose="02010600030101010101" pitchFamily="2" charset="-122"/>
              <a:cs typeface="+mn-cs"/>
            </a:endParaRPr>
          </a:p>
        </p:txBody>
      </p:sp>
      <p:sp>
        <p:nvSpPr>
          <p:cNvPr id="3074" name="标题 5129"/>
          <p:cNvSpPr>
            <a:spLocks noGrp="1"/>
          </p:cNvSpPr>
          <p:nvPr>
            <p:ph type="title"/>
          </p:nvPr>
        </p:nvSpPr>
        <p:spPr>
          <a:xfrm>
            <a:off x="900113" y="188913"/>
            <a:ext cx="7793037" cy="1143000"/>
          </a:xfrm>
        </p:spPr>
        <p:txBody>
          <a:bodyPr anchor="b"/>
          <a:p>
            <a:pPr algn="ctr"/>
            <a:r>
              <a:rPr lang="en-US" altLang="zh-CN" sz="3200" b="1" dirty="0">
                <a:solidFill>
                  <a:schemeClr val="tx1"/>
                </a:solidFill>
                <a:latin typeface="华文新魏" panose="02010800040101010101" pitchFamily="2" charset="-122"/>
                <a:ea typeface="华文新魏" panose="02010800040101010101" pitchFamily="2" charset="-122"/>
              </a:rPr>
              <a:t>5.2   </a:t>
            </a:r>
            <a:r>
              <a:rPr lang="zh-CN" altLang="en-US" sz="3200" b="1" dirty="0">
                <a:solidFill>
                  <a:schemeClr val="tx1"/>
                </a:solidFill>
                <a:latin typeface="华文新魏" panose="02010800040101010101" pitchFamily="2" charset="-122"/>
                <a:ea typeface="华文新魏" panose="02010800040101010101" pitchFamily="2" charset="-122"/>
              </a:rPr>
              <a:t>施密特触发器 </a:t>
            </a:r>
            <a:endParaRPr lang="zh-CN" altLang="en-US" sz="3200" b="1" dirty="0">
              <a:solidFill>
                <a:schemeClr val="tx1"/>
              </a:solidFill>
              <a:latin typeface="华文新魏" panose="02010800040101010101" pitchFamily="2" charset="-122"/>
              <a:ea typeface="华文新魏" panose="02010800040101010101" pitchFamily="2" charset="-122"/>
            </a:endParaRPr>
          </a:p>
        </p:txBody>
      </p:sp>
      <p:sp>
        <p:nvSpPr>
          <p:cNvPr id="2" name="矩形 1"/>
          <p:cNvSpPr/>
          <p:nvPr/>
        </p:nvSpPr>
        <p:spPr>
          <a:xfrm>
            <a:off x="613410" y="3340735"/>
            <a:ext cx="8366760" cy="1087755"/>
          </a:xfrm>
          <a:prstGeom prst="rect">
            <a:avLst/>
          </a:prstGeom>
          <a:noFill/>
          <a:ln w="9525">
            <a:noFill/>
          </a:ln>
        </p:spPr>
        <p:txBody>
          <a:bodyPr wrap="square">
            <a:spAutoFit/>
          </a:bodyPr>
          <a:p>
            <a:pPr>
              <a:lnSpc>
                <a:spcPct val="135000"/>
              </a:lnSpc>
            </a:pPr>
            <a:r>
              <a:rPr b="1" strike="noStrike" noProof="1" dirty="0">
                <a:latin typeface="Times New Roman" panose="02020603050405020304" pitchFamily="18" charset="0"/>
                <a:ea typeface="宋体" panose="02010600030101010101" pitchFamily="2" charset="-122"/>
                <a:cs typeface="+mn-cs"/>
              </a:rPr>
              <a:t>在输入信号从低电平上升到高电平的过程中使电路状态发生变化的输入电压称为</a:t>
            </a:r>
            <a:r>
              <a:rPr b="1" strike="noStrike" noProof="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正向阈值电压        </a:t>
            </a:r>
            <a:r>
              <a:rPr lang="zh-CN" b="1" strike="noStrike" noProof="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a:t>
            </a:r>
            <a:endParaRPr lang="zh-CN" b="1" strike="noStrike" noProof="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endParaRPr>
          </a:p>
        </p:txBody>
      </p:sp>
      <p:sp>
        <p:nvSpPr>
          <p:cNvPr id="3" name="矩形 2"/>
          <p:cNvSpPr/>
          <p:nvPr/>
        </p:nvSpPr>
        <p:spPr>
          <a:xfrm>
            <a:off x="613410" y="4428490"/>
            <a:ext cx="8366760" cy="1087755"/>
          </a:xfrm>
          <a:prstGeom prst="rect">
            <a:avLst/>
          </a:prstGeom>
          <a:noFill/>
          <a:ln w="9525">
            <a:noFill/>
          </a:ln>
        </p:spPr>
        <p:txBody>
          <a:bodyPr wrap="square">
            <a:spAutoFit/>
          </a:bodyPr>
          <a:p>
            <a:pPr>
              <a:lnSpc>
                <a:spcPct val="135000"/>
              </a:lnSpc>
            </a:pPr>
            <a:r>
              <a:rPr b="1" strike="noStrike" noProof="1" dirty="0">
                <a:latin typeface="Times New Roman" panose="02020603050405020304" pitchFamily="18" charset="0"/>
                <a:ea typeface="宋体" panose="02010600030101010101" pitchFamily="2" charset="-122"/>
                <a:cs typeface="+mn-cs"/>
              </a:rPr>
              <a:t>在输入信号从高电平下降到低电平的过程中使电路状态发生变化的输入电压称为</a:t>
            </a:r>
            <a:r>
              <a:rPr b="1" strike="noStrike" noProof="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负向阈值电压        </a:t>
            </a:r>
            <a:r>
              <a:rPr lang="zh-CN" b="1" strike="noStrike" noProof="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a:t>
            </a:r>
            <a:endParaRPr lang="zh-CN" b="1" strike="noStrike" noProof="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endParaRPr>
          </a:p>
        </p:txBody>
      </p:sp>
      <p:sp>
        <p:nvSpPr>
          <p:cNvPr id="4" name="矩形 3"/>
          <p:cNvSpPr/>
          <p:nvPr/>
        </p:nvSpPr>
        <p:spPr>
          <a:xfrm>
            <a:off x="669290" y="5513070"/>
            <a:ext cx="8366760" cy="1087755"/>
          </a:xfrm>
          <a:prstGeom prst="rect">
            <a:avLst/>
          </a:prstGeom>
          <a:noFill/>
          <a:ln w="9525">
            <a:noFill/>
          </a:ln>
        </p:spPr>
        <p:txBody>
          <a:bodyPr wrap="square">
            <a:spAutoFit/>
          </a:bodyPr>
          <a:p>
            <a:pPr>
              <a:lnSpc>
                <a:spcPct val="135000"/>
              </a:lnSpc>
            </a:pPr>
            <a:r>
              <a:rPr b="1" strike="noStrike" noProof="1" dirty="0">
                <a:latin typeface="Times New Roman" panose="02020603050405020304" pitchFamily="18" charset="0"/>
                <a:ea typeface="宋体" panose="02010600030101010101" pitchFamily="2" charset="-122"/>
                <a:cs typeface="+mn-cs"/>
              </a:rPr>
              <a:t>正向阈值电压与负向阈值电压之差称为</a:t>
            </a:r>
            <a:r>
              <a:rPr b="1" strike="noStrike" noProof="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回差电压</a:t>
            </a:r>
            <a:r>
              <a:rPr lang="zh-CN" b="1" strike="noStrike" noProof="1" dirty="0">
                <a:latin typeface="Times New Roman" panose="02020603050405020304" pitchFamily="18" charset="0"/>
                <a:ea typeface="宋体" panose="02010600030101010101" pitchFamily="2" charset="-122"/>
                <a:cs typeface="+mn-cs"/>
              </a:rPr>
              <a:t>。</a:t>
            </a:r>
            <a:endParaRPr lang="zh-CN" b="1" strike="noStrike" noProof="1" dirty="0">
              <a:latin typeface="Times New Roman" panose="02020603050405020304" pitchFamily="18" charset="0"/>
              <a:ea typeface="宋体" panose="02010600030101010101" pitchFamily="2" charset="-122"/>
              <a:cs typeface="+mn-cs"/>
            </a:endParaRPr>
          </a:p>
          <a:p>
            <a:pPr>
              <a:lnSpc>
                <a:spcPct val="135000"/>
              </a:lnSpc>
            </a:pPr>
            <a:r>
              <a:rPr lang="zh-CN" b="1" strike="noStrike" noProof="1" dirty="0">
                <a:latin typeface="Times New Roman" panose="02020603050405020304" pitchFamily="18" charset="0"/>
                <a:ea typeface="宋体" panose="02010600030101010101" pitchFamily="2" charset="-122"/>
                <a:cs typeface="+mn-cs"/>
              </a:rPr>
              <a:t>                          △</a:t>
            </a:r>
            <a:r>
              <a:rPr lang="zh-CN" b="1" i="1" strike="noStrike" noProof="1" dirty="0">
                <a:latin typeface="Times New Roman" panose="02020603050405020304" pitchFamily="18" charset="0"/>
                <a:ea typeface="宋体" panose="02010600030101010101" pitchFamily="2" charset="-122"/>
                <a:cs typeface="+mn-cs"/>
              </a:rPr>
              <a:t>U</a:t>
            </a:r>
            <a:r>
              <a:rPr lang="zh-CN" b="1" strike="noStrike" noProof="1" dirty="0">
                <a:latin typeface="Times New Roman" panose="02020603050405020304" pitchFamily="18" charset="0"/>
                <a:ea typeface="宋体" panose="02010600030101010101" pitchFamily="2" charset="-122"/>
                <a:cs typeface="+mn-cs"/>
              </a:rPr>
              <a:t>=        </a:t>
            </a:r>
            <a:r>
              <a:rPr lang="en-US" altLang="zh-CN" b="1" strike="noStrike" noProof="1" dirty="0">
                <a:latin typeface="Times New Roman" panose="02020603050405020304" pitchFamily="18" charset="0"/>
                <a:ea typeface="宋体" panose="02010600030101010101" pitchFamily="2" charset="-122"/>
                <a:cs typeface="+mn-cs"/>
              </a:rPr>
              <a:t>-</a:t>
            </a:r>
            <a:endParaRPr lang="en-US" altLang="zh-CN" b="1" strike="noStrike" noProof="1" dirty="0">
              <a:latin typeface="Times New Roman" panose="02020603050405020304" pitchFamily="18" charset="0"/>
              <a:ea typeface="宋体" panose="02010600030101010101" pitchFamily="2" charset="-122"/>
              <a:cs typeface="+mn-cs"/>
            </a:endParaRPr>
          </a:p>
        </p:txBody>
      </p:sp>
      <p:graphicFrame>
        <p:nvGraphicFramePr>
          <p:cNvPr id="5" name="对象 1049"/>
          <p:cNvGraphicFramePr>
            <a:graphicFrameLocks noChangeAspect="1"/>
          </p:cNvGraphicFramePr>
          <p:nvPr/>
        </p:nvGraphicFramePr>
        <p:xfrm>
          <a:off x="5349875" y="3978910"/>
          <a:ext cx="530225" cy="412115"/>
        </p:xfrm>
        <a:graphic>
          <a:graphicData uri="http://schemas.openxmlformats.org/presentationml/2006/ole">
            <mc:AlternateContent xmlns:mc="http://schemas.openxmlformats.org/markup-compatibility/2006">
              <mc:Choice xmlns:v="urn:schemas-microsoft-com:vml" Requires="v">
                <p:oleObj spid="_x0000_s6" name="" r:id="rId1" imgW="266065" imgH="215900" progId="Equation.3">
                  <p:embed/>
                </p:oleObj>
              </mc:Choice>
              <mc:Fallback>
                <p:oleObj name="" r:id="rId1" imgW="266065" imgH="215900" progId="Equation.3">
                  <p:embed/>
                  <p:pic>
                    <p:nvPicPr>
                      <p:cNvPr id="0" name="图片 4"/>
                      <p:cNvPicPr/>
                      <p:nvPr/>
                    </p:nvPicPr>
                    <p:blipFill>
                      <a:blip r:embed="rId2"/>
                      <a:stretch>
                        <a:fillRect/>
                      </a:stretch>
                    </p:blipFill>
                    <p:spPr>
                      <a:xfrm>
                        <a:off x="5349875" y="3978910"/>
                        <a:ext cx="530225" cy="412115"/>
                      </a:xfrm>
                      <a:prstGeom prst="rect">
                        <a:avLst/>
                      </a:prstGeom>
                      <a:noFill/>
                      <a:ln w="38100">
                        <a:noFill/>
                        <a:miter/>
                      </a:ln>
                    </p:spPr>
                  </p:pic>
                </p:oleObj>
              </mc:Fallback>
            </mc:AlternateContent>
          </a:graphicData>
        </a:graphic>
      </p:graphicFrame>
      <p:graphicFrame>
        <p:nvGraphicFramePr>
          <p:cNvPr id="7" name="对象 1050"/>
          <p:cNvGraphicFramePr>
            <a:graphicFrameLocks noChangeAspect="1"/>
          </p:cNvGraphicFramePr>
          <p:nvPr/>
        </p:nvGraphicFramePr>
        <p:xfrm>
          <a:off x="5354955" y="5057775"/>
          <a:ext cx="530225" cy="412115"/>
        </p:xfrm>
        <a:graphic>
          <a:graphicData uri="http://schemas.openxmlformats.org/presentationml/2006/ole">
            <mc:AlternateContent xmlns:mc="http://schemas.openxmlformats.org/markup-compatibility/2006">
              <mc:Choice xmlns:v="urn:schemas-microsoft-com:vml" Requires="v">
                <p:oleObj spid="_x0000_s8" name="" r:id="rId3" imgW="266065" imgH="215900" progId="Equation.3">
                  <p:embed/>
                </p:oleObj>
              </mc:Choice>
              <mc:Fallback>
                <p:oleObj name="" r:id="rId3" imgW="266065" imgH="215900" progId="Equation.3">
                  <p:embed/>
                  <p:pic>
                    <p:nvPicPr>
                      <p:cNvPr id="0" name="图片 5"/>
                      <p:cNvPicPr/>
                      <p:nvPr/>
                    </p:nvPicPr>
                    <p:blipFill>
                      <a:blip r:embed="rId4"/>
                      <a:stretch>
                        <a:fillRect/>
                      </a:stretch>
                    </p:blipFill>
                    <p:spPr>
                      <a:xfrm>
                        <a:off x="5354955" y="5057775"/>
                        <a:ext cx="530225" cy="412115"/>
                      </a:xfrm>
                      <a:prstGeom prst="rect">
                        <a:avLst/>
                      </a:prstGeom>
                      <a:noFill/>
                      <a:ln w="38100">
                        <a:noFill/>
                        <a:miter/>
                      </a:ln>
                    </p:spPr>
                  </p:pic>
                </p:oleObj>
              </mc:Fallback>
            </mc:AlternateContent>
          </a:graphicData>
        </a:graphic>
      </p:graphicFrame>
      <p:graphicFrame>
        <p:nvGraphicFramePr>
          <p:cNvPr id="9" name="对象 1049"/>
          <p:cNvGraphicFramePr>
            <a:graphicFrameLocks noChangeAspect="1"/>
          </p:cNvGraphicFramePr>
          <p:nvPr/>
        </p:nvGraphicFramePr>
        <p:xfrm>
          <a:off x="3514090" y="6124575"/>
          <a:ext cx="530225" cy="412115"/>
        </p:xfrm>
        <a:graphic>
          <a:graphicData uri="http://schemas.openxmlformats.org/presentationml/2006/ole">
            <mc:AlternateContent xmlns:mc="http://schemas.openxmlformats.org/markup-compatibility/2006">
              <mc:Choice xmlns:v="urn:schemas-microsoft-com:vml" Requires="v">
                <p:oleObj spid="_x0000_s10" name="" r:id="rId5" imgW="266065" imgH="215900" progId="Equation.3">
                  <p:embed/>
                </p:oleObj>
              </mc:Choice>
              <mc:Fallback>
                <p:oleObj name="" r:id="rId5" imgW="266065" imgH="215900" progId="Equation.3">
                  <p:embed/>
                  <p:pic>
                    <p:nvPicPr>
                      <p:cNvPr id="0" name="图片 4"/>
                      <p:cNvPicPr/>
                      <p:nvPr/>
                    </p:nvPicPr>
                    <p:blipFill>
                      <a:blip r:embed="rId2"/>
                      <a:stretch>
                        <a:fillRect/>
                      </a:stretch>
                    </p:blipFill>
                    <p:spPr>
                      <a:xfrm>
                        <a:off x="3514090" y="6124575"/>
                        <a:ext cx="530225" cy="412115"/>
                      </a:xfrm>
                      <a:prstGeom prst="rect">
                        <a:avLst/>
                      </a:prstGeom>
                      <a:noFill/>
                      <a:ln w="38100">
                        <a:noFill/>
                        <a:miter/>
                      </a:ln>
                    </p:spPr>
                  </p:pic>
                </p:oleObj>
              </mc:Fallback>
            </mc:AlternateContent>
          </a:graphicData>
        </a:graphic>
      </p:graphicFrame>
      <p:graphicFrame>
        <p:nvGraphicFramePr>
          <p:cNvPr id="11" name="对象 1050"/>
          <p:cNvGraphicFramePr>
            <a:graphicFrameLocks noChangeAspect="1"/>
          </p:cNvGraphicFramePr>
          <p:nvPr/>
        </p:nvGraphicFramePr>
        <p:xfrm>
          <a:off x="4240530" y="6124575"/>
          <a:ext cx="530225" cy="412115"/>
        </p:xfrm>
        <a:graphic>
          <a:graphicData uri="http://schemas.openxmlformats.org/presentationml/2006/ole">
            <mc:AlternateContent xmlns:mc="http://schemas.openxmlformats.org/markup-compatibility/2006">
              <mc:Choice xmlns:v="urn:schemas-microsoft-com:vml" Requires="v">
                <p:oleObj spid="_x0000_s12" name="" r:id="rId6" imgW="266065" imgH="215900" progId="Equation.3">
                  <p:embed/>
                </p:oleObj>
              </mc:Choice>
              <mc:Fallback>
                <p:oleObj name="" r:id="rId6" imgW="266065" imgH="215900" progId="Equation.3">
                  <p:embed/>
                  <p:pic>
                    <p:nvPicPr>
                      <p:cNvPr id="0" name="图片 5"/>
                      <p:cNvPicPr/>
                      <p:nvPr/>
                    </p:nvPicPr>
                    <p:blipFill>
                      <a:blip r:embed="rId4"/>
                      <a:stretch>
                        <a:fillRect/>
                      </a:stretch>
                    </p:blipFill>
                    <p:spPr>
                      <a:xfrm>
                        <a:off x="4240530" y="6124575"/>
                        <a:ext cx="530225" cy="412115"/>
                      </a:xfrm>
                      <a:prstGeom prst="rect">
                        <a:avLst/>
                      </a:prstGeom>
                      <a:noFill/>
                      <a:ln w="38100">
                        <a:noFill/>
                        <a:miter/>
                      </a:ln>
                    </p:spPr>
                  </p:pic>
                </p:oleObj>
              </mc:Fallback>
            </mc:AlternateContent>
          </a:graphicData>
        </a:graphic>
      </p:graphicFrame>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par>
                                <p:cTn id="24" presetID="3" presetClass="entr" presetSubtype="1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par>
                                <p:cTn id="27" presetID="3" presetClass="entr" presetSubtype="1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16" name="矩形 21515"/>
          <p:cNvSpPr/>
          <p:nvPr/>
        </p:nvSpPr>
        <p:spPr>
          <a:xfrm>
            <a:off x="4751388" y="3826828"/>
            <a:ext cx="2631440" cy="460375"/>
          </a:xfrm>
          <a:prstGeom prst="rect">
            <a:avLst/>
          </a:prstGeom>
          <a:noFill/>
          <a:ln w="9525">
            <a:noFill/>
          </a:ln>
        </p:spPr>
        <p:txBody>
          <a:bodyPr wrap="none" anchor="t">
            <a:spAutoFit/>
          </a:bodyPr>
          <a:p>
            <a:pPr fontAlgn="base"/>
            <a:r>
              <a:rPr lang="zh-CN" altLang="en-US" b="1" strike="noStrike" noProof="1" dirty="0">
                <a:solidFill>
                  <a:srgbClr val="0070C0"/>
                </a:solidFill>
                <a:effectLst/>
                <a:latin typeface="Tahoma" panose="020B0604030504040204" pitchFamily="34" charset="0"/>
                <a:ea typeface="宋体" panose="02010600030101010101" pitchFamily="2" charset="-122"/>
                <a:cs typeface="+mn-cs"/>
              </a:rPr>
              <a:t>同相电压传输特性</a:t>
            </a:r>
            <a:endParaRPr lang="zh-CN" altLang="en-US" b="1" strike="noStrike" noProof="1" dirty="0">
              <a:solidFill>
                <a:srgbClr val="0070C0"/>
              </a:solidFill>
              <a:effectLst/>
              <a:latin typeface="Tahoma" panose="020B0604030504040204" pitchFamily="34" charset="0"/>
              <a:ea typeface="宋体" panose="02010600030101010101" pitchFamily="2" charset="-122"/>
              <a:cs typeface="+mn-cs"/>
            </a:endParaRPr>
          </a:p>
        </p:txBody>
      </p:sp>
      <p:sp>
        <p:nvSpPr>
          <p:cNvPr id="21517" name="矩形 21516"/>
          <p:cNvSpPr/>
          <p:nvPr/>
        </p:nvSpPr>
        <p:spPr>
          <a:xfrm>
            <a:off x="1388428" y="3900805"/>
            <a:ext cx="2631440" cy="460375"/>
          </a:xfrm>
          <a:prstGeom prst="rect">
            <a:avLst/>
          </a:prstGeom>
          <a:noFill/>
          <a:ln w="9525">
            <a:noFill/>
          </a:ln>
        </p:spPr>
        <p:txBody>
          <a:bodyPr wrap="none" anchor="t">
            <a:spAutoFit/>
          </a:bodyPr>
          <a:p>
            <a:pPr fontAlgn="base"/>
            <a:r>
              <a:rPr lang="zh-CN" altLang="en-US" b="1" strike="noStrike" noProof="1" dirty="0">
                <a:solidFill>
                  <a:srgbClr val="0070C0"/>
                </a:solidFill>
                <a:effectLst/>
                <a:latin typeface="Tahoma" panose="020B0604030504040204" pitchFamily="34" charset="0"/>
                <a:ea typeface="宋体" panose="02010600030101010101" pitchFamily="2" charset="-122"/>
                <a:cs typeface="+mn-cs"/>
              </a:rPr>
              <a:t>反相电压传输特性</a:t>
            </a:r>
            <a:endParaRPr lang="zh-CN" altLang="en-US" b="1" strike="noStrike" noProof="1" dirty="0">
              <a:solidFill>
                <a:srgbClr val="0070C0"/>
              </a:solidFill>
              <a:effectLst/>
              <a:latin typeface="Tahoma" panose="020B0604030504040204" pitchFamily="34" charset="0"/>
              <a:ea typeface="宋体" panose="02010600030101010101" pitchFamily="2" charset="-122"/>
              <a:cs typeface="+mn-cs"/>
            </a:endParaRPr>
          </a:p>
        </p:txBody>
      </p:sp>
      <p:pic>
        <p:nvPicPr>
          <p:cNvPr id="2" name="图片 1"/>
          <p:cNvPicPr>
            <a:picLocks noChangeAspect="1"/>
          </p:cNvPicPr>
          <p:nvPr/>
        </p:nvPicPr>
        <p:blipFill>
          <a:blip r:embed="rId1"/>
          <a:stretch>
            <a:fillRect/>
          </a:stretch>
        </p:blipFill>
        <p:spPr>
          <a:xfrm>
            <a:off x="1251585" y="1461770"/>
            <a:ext cx="5923915" cy="2158365"/>
          </a:xfrm>
          <a:prstGeom prst="rect">
            <a:avLst/>
          </a:prstGeom>
        </p:spPr>
      </p:pic>
    </p:spTree>
  </p:cSld>
  <p:clrMapOvr>
    <a:masterClrMapping/>
  </p:clrMapOvr>
  <p:transition>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87" name="矩形 28768"/>
          <p:cNvSpPr/>
          <p:nvPr/>
        </p:nvSpPr>
        <p:spPr>
          <a:xfrm>
            <a:off x="739140" y="4753452"/>
            <a:ext cx="3455988" cy="583565"/>
          </a:xfrm>
          <a:prstGeom prst="rect">
            <a:avLst/>
          </a:prstGeom>
          <a:noFill/>
          <a:ln w="9525">
            <a:noFill/>
          </a:ln>
        </p:spPr>
        <p:txBody>
          <a:bodyPr anchor="ctr">
            <a:spAutoFit/>
          </a:bodyPr>
          <a:p>
            <a:r>
              <a:rPr lang="en-US" altLang="zh-CN" sz="2800" b="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rPr>
              <a:t>2.工作原理</a:t>
            </a:r>
            <a:endParaRPr lang="en-US" altLang="zh-CN" sz="2800" b="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sp>
        <p:nvSpPr>
          <p:cNvPr id="28771" name="标题 28770"/>
          <p:cNvSpPr>
            <a:spLocks noGrp="1"/>
          </p:cNvSpPr>
          <p:nvPr>
            <p:ph type="title"/>
          </p:nvPr>
        </p:nvSpPr>
        <p:spPr>
          <a:xfrm>
            <a:off x="739775" y="-118745"/>
            <a:ext cx="8404225" cy="114300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5.2.1555</a:t>
            </a:r>
            <a:r>
              <a:rPr kumimoji="0" lang="zh-CN" altLang="en-US"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定时器构成的施密特触发器</a:t>
            </a:r>
            <a:endParaRPr kumimoji="0" lang="zh-CN" altLang="en-US"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endParaRPr>
          </a:p>
        </p:txBody>
      </p:sp>
      <p:sp>
        <p:nvSpPr>
          <p:cNvPr id="4189" name="矩形 28771"/>
          <p:cNvSpPr/>
          <p:nvPr/>
        </p:nvSpPr>
        <p:spPr>
          <a:xfrm>
            <a:off x="739458" y="1024414"/>
            <a:ext cx="3455987" cy="583565"/>
          </a:xfrm>
          <a:prstGeom prst="rect">
            <a:avLst/>
          </a:prstGeom>
          <a:noFill/>
          <a:ln w="9525">
            <a:noFill/>
          </a:ln>
        </p:spPr>
        <p:txBody>
          <a:bodyPr anchor="ctr">
            <a:spAutoFit/>
          </a:bodyPr>
          <a:p>
            <a:r>
              <a:rPr lang="en-US" altLang="zh-CN" sz="2800" b="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rPr>
              <a:t>1.电路结构</a:t>
            </a:r>
            <a:endParaRPr lang="en-US" altLang="zh-CN" sz="2800" b="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sp>
        <p:nvSpPr>
          <p:cNvPr id="6" name="矩形 28768"/>
          <p:cNvSpPr/>
          <p:nvPr/>
        </p:nvSpPr>
        <p:spPr>
          <a:xfrm>
            <a:off x="1107440" y="5442427"/>
            <a:ext cx="3455988" cy="460375"/>
          </a:xfrm>
          <a:prstGeom prst="rect">
            <a:avLst/>
          </a:prstGeom>
          <a:noFill/>
          <a:ln w="9525">
            <a:noFill/>
          </a:ln>
        </p:spPr>
        <p:txBody>
          <a:bodyPr anchor="ctr">
            <a:spAutoFit/>
          </a:bodyPr>
          <a:p>
            <a:r>
              <a:rPr lang="en-US" altLang="zh-CN" b="1" dirty="0">
                <a:solidFill>
                  <a:schemeClr val="tx1"/>
                </a:solidFill>
                <a:effectLst/>
                <a:latin typeface="宋体" panose="02010600030101010101" pitchFamily="2" charset="-122"/>
              </a:rPr>
              <a:t>回差电压</a:t>
            </a:r>
            <a:endParaRPr lang="en-US" altLang="zh-CN" b="1" dirty="0">
              <a:solidFill>
                <a:schemeClr val="tx1"/>
              </a:solidFill>
              <a:effectLst/>
              <a:latin typeface="宋体" panose="02010600030101010101" pitchFamily="2" charset="-122"/>
            </a:endParaRPr>
          </a:p>
        </p:txBody>
      </p:sp>
      <p:sp>
        <p:nvSpPr>
          <p:cNvPr id="104" name="文本框 103"/>
          <p:cNvSpPr txBox="1"/>
          <p:nvPr/>
        </p:nvSpPr>
        <p:spPr>
          <a:xfrm>
            <a:off x="2696845" y="5442585"/>
            <a:ext cx="5080000" cy="829945"/>
          </a:xfrm>
          <a:prstGeom prst="rect">
            <a:avLst/>
          </a:prstGeom>
          <a:noFill/>
          <a:ln w="9525">
            <a:noFill/>
          </a:ln>
        </p:spPr>
        <p:txBody>
          <a:bodyPr>
            <a:spAutoFit/>
          </a:bodyPr>
          <a:p>
            <a:r>
              <a:rPr lang="en-US" b="1">
                <a:latin typeface="Times New Roman" panose="02020603050405020304" pitchFamily="18" charset="0"/>
                <a:cs typeface="Times New Roman" panose="02020603050405020304" pitchFamily="18" charset="0"/>
              </a:rPr>
              <a:t>Δ</a:t>
            </a:r>
            <a:r>
              <a:rPr lang="en-US" b="1" i="1">
                <a:latin typeface="Times New Roman" panose="02020603050405020304" pitchFamily="18" charset="0"/>
                <a:cs typeface="Times New Roman" panose="02020603050405020304" pitchFamily="18" charset="0"/>
              </a:rPr>
              <a:t>U =            </a:t>
            </a:r>
            <a:r>
              <a:rPr lang="en-US" b="1">
                <a:latin typeface="宋体" panose="02010600030101010101" pitchFamily="2" charset="-122"/>
                <a:sym typeface="+mn-ea"/>
              </a:rPr>
              <a:t>-      =</a:t>
            </a:r>
            <a:endParaRPr lang="en-US" altLang="en-US" b="1">
              <a:latin typeface="宋体" panose="02010600030101010101" pitchFamily="2" charset="-122"/>
            </a:endParaRPr>
          </a:p>
          <a:p>
            <a:endParaRPr lang="zh-CN" altLang="en-US" b="1">
              <a:latin typeface="Times New Roman" panose="02020603050405020304" pitchFamily="18" charset="0"/>
              <a:cs typeface="Times New Roman" panose="02020603050405020304" pitchFamily="18" charset="0"/>
            </a:endParaRPr>
          </a:p>
        </p:txBody>
      </p:sp>
      <p:graphicFrame>
        <p:nvGraphicFramePr>
          <p:cNvPr id="2" name="对象 956"/>
          <p:cNvGraphicFramePr>
            <a:graphicFrameLocks noChangeAspect="1"/>
          </p:cNvGraphicFramePr>
          <p:nvPr/>
        </p:nvGraphicFramePr>
        <p:xfrm>
          <a:off x="3493135" y="5276850"/>
          <a:ext cx="783590" cy="809625"/>
        </p:xfrm>
        <a:graphic>
          <a:graphicData uri="http://schemas.openxmlformats.org/presentationml/2006/ole">
            <mc:AlternateContent xmlns:mc="http://schemas.openxmlformats.org/markup-compatibility/2006">
              <mc:Choice xmlns:v="urn:schemas-microsoft-com:vml" Requires="v">
                <p:oleObj spid="_x0000_s10" name="" r:id="rId1" imgW="381000" imgH="393700" progId="Equation.3">
                  <p:embed/>
                </p:oleObj>
              </mc:Choice>
              <mc:Fallback>
                <p:oleObj name="" r:id="rId1" imgW="381000" imgH="393700" progId="Equation.3">
                  <p:embed/>
                  <p:pic>
                    <p:nvPicPr>
                      <p:cNvPr id="0" name="图片 9"/>
                      <p:cNvPicPr/>
                      <p:nvPr/>
                    </p:nvPicPr>
                    <p:blipFill>
                      <a:blip r:embed="rId2"/>
                      <a:stretch>
                        <a:fillRect/>
                      </a:stretch>
                    </p:blipFill>
                    <p:spPr>
                      <a:xfrm>
                        <a:off x="3493135" y="5276850"/>
                        <a:ext cx="783590" cy="809625"/>
                      </a:xfrm>
                      <a:prstGeom prst="rect">
                        <a:avLst/>
                      </a:prstGeom>
                      <a:noFill/>
                      <a:ln w="38100">
                        <a:noFill/>
                        <a:miter/>
                      </a:ln>
                    </p:spPr>
                  </p:pic>
                </p:oleObj>
              </mc:Fallback>
            </mc:AlternateContent>
          </a:graphicData>
        </a:graphic>
      </p:graphicFrame>
      <p:graphicFrame>
        <p:nvGraphicFramePr>
          <p:cNvPr id="3" name="对象 957"/>
          <p:cNvGraphicFramePr>
            <a:graphicFrameLocks noChangeAspect="1"/>
          </p:cNvGraphicFramePr>
          <p:nvPr/>
        </p:nvGraphicFramePr>
        <p:xfrm>
          <a:off x="4563745" y="5276850"/>
          <a:ext cx="757555" cy="809625"/>
        </p:xfrm>
        <a:graphic>
          <a:graphicData uri="http://schemas.openxmlformats.org/presentationml/2006/ole">
            <mc:AlternateContent xmlns:mc="http://schemas.openxmlformats.org/markup-compatibility/2006">
              <mc:Choice xmlns:v="urn:schemas-microsoft-com:vml" Requires="v">
                <p:oleObj spid="_x0000_s11" name="" r:id="rId3" imgW="368300" imgH="393700" progId="Equation.3">
                  <p:embed/>
                </p:oleObj>
              </mc:Choice>
              <mc:Fallback>
                <p:oleObj name="" r:id="rId3" imgW="368300" imgH="393700" progId="Equation.3">
                  <p:embed/>
                  <p:pic>
                    <p:nvPicPr>
                      <p:cNvPr id="0" name="图片 10"/>
                      <p:cNvPicPr/>
                      <p:nvPr/>
                    </p:nvPicPr>
                    <p:blipFill>
                      <a:blip r:embed="rId4"/>
                      <a:stretch>
                        <a:fillRect/>
                      </a:stretch>
                    </p:blipFill>
                    <p:spPr>
                      <a:xfrm>
                        <a:off x="4563745" y="5276850"/>
                        <a:ext cx="757555" cy="809625"/>
                      </a:xfrm>
                      <a:prstGeom prst="rect">
                        <a:avLst/>
                      </a:prstGeom>
                      <a:noFill/>
                      <a:ln w="38100">
                        <a:noFill/>
                        <a:miter/>
                      </a:ln>
                    </p:spPr>
                  </p:pic>
                </p:oleObj>
              </mc:Fallback>
            </mc:AlternateContent>
          </a:graphicData>
        </a:graphic>
      </p:graphicFrame>
      <p:graphicFrame>
        <p:nvGraphicFramePr>
          <p:cNvPr id="12" name="对象 957"/>
          <p:cNvGraphicFramePr>
            <a:graphicFrameLocks noChangeAspect="1"/>
          </p:cNvGraphicFramePr>
          <p:nvPr/>
        </p:nvGraphicFramePr>
        <p:xfrm>
          <a:off x="5701665" y="5276850"/>
          <a:ext cx="757555" cy="809625"/>
        </p:xfrm>
        <a:graphic>
          <a:graphicData uri="http://schemas.openxmlformats.org/presentationml/2006/ole">
            <mc:AlternateContent xmlns:mc="http://schemas.openxmlformats.org/markup-compatibility/2006">
              <mc:Choice xmlns:v="urn:schemas-microsoft-com:vml" Requires="v">
                <p:oleObj spid="_x0000_s13" name="" r:id="rId5" imgW="368300" imgH="393700" progId="Equation.3">
                  <p:embed/>
                </p:oleObj>
              </mc:Choice>
              <mc:Fallback>
                <p:oleObj name="" r:id="rId5" imgW="368300" imgH="393700" progId="Equation.3">
                  <p:embed/>
                  <p:pic>
                    <p:nvPicPr>
                      <p:cNvPr id="0" name="图片 10"/>
                      <p:cNvPicPr/>
                      <p:nvPr/>
                    </p:nvPicPr>
                    <p:blipFill>
                      <a:blip r:embed="rId4"/>
                      <a:stretch>
                        <a:fillRect/>
                      </a:stretch>
                    </p:blipFill>
                    <p:spPr>
                      <a:xfrm>
                        <a:off x="5701665" y="5276850"/>
                        <a:ext cx="757555" cy="809625"/>
                      </a:xfrm>
                      <a:prstGeom prst="rect">
                        <a:avLst/>
                      </a:prstGeom>
                      <a:noFill/>
                      <a:ln w="38100">
                        <a:noFill/>
                        <a:miter/>
                      </a:ln>
                    </p:spPr>
                  </p:pic>
                </p:oleObj>
              </mc:Fallback>
            </mc:AlternateContent>
          </a:graphicData>
        </a:graphic>
      </p:graphicFrame>
      <p:sp>
        <p:nvSpPr>
          <p:cNvPr id="14" name="矩形 28768"/>
          <p:cNvSpPr/>
          <p:nvPr/>
        </p:nvSpPr>
        <p:spPr>
          <a:xfrm>
            <a:off x="1107440" y="6272530"/>
            <a:ext cx="7369810" cy="460375"/>
          </a:xfrm>
          <a:prstGeom prst="rect">
            <a:avLst/>
          </a:prstGeom>
          <a:noFill/>
          <a:ln w="9525">
            <a:noFill/>
          </a:ln>
        </p:spPr>
        <p:txBody>
          <a:bodyPr wrap="square" anchor="ctr">
            <a:spAutoFit/>
          </a:bodyPr>
          <a:p>
            <a:r>
              <a:rPr lang="en-US" altLang="zh-CN" b="1" dirty="0">
                <a:solidFill>
                  <a:schemeClr val="tx1"/>
                </a:solidFill>
                <a:effectLst/>
                <a:latin typeface="Times New Roman" panose="02020603050405020304" pitchFamily="18" charset="0"/>
                <a:cs typeface="Times New Roman" panose="02020603050405020304" pitchFamily="18" charset="0"/>
              </a:rPr>
              <a:t>通过改变</a:t>
            </a:r>
            <a:r>
              <a:rPr lang="en-US" altLang="zh-CN" b="1" i="1" dirty="0">
                <a:solidFill>
                  <a:schemeClr val="tx1"/>
                </a:solidFill>
                <a:effectLst/>
                <a:latin typeface="Times New Roman" panose="02020603050405020304" pitchFamily="18" charset="0"/>
                <a:cs typeface="Times New Roman" panose="02020603050405020304" pitchFamily="18" charset="0"/>
              </a:rPr>
              <a:t>U</a:t>
            </a:r>
            <a:r>
              <a:rPr lang="en-US" altLang="zh-CN" b="1" baseline="-25000" dirty="0">
                <a:solidFill>
                  <a:schemeClr val="tx1"/>
                </a:solidFill>
                <a:effectLst/>
                <a:latin typeface="Times New Roman" panose="02020603050405020304" pitchFamily="18" charset="0"/>
                <a:cs typeface="Times New Roman" panose="02020603050405020304" pitchFamily="18" charset="0"/>
              </a:rPr>
              <a:t>CO</a:t>
            </a:r>
            <a:r>
              <a:rPr lang="en-US" altLang="zh-CN" b="1" dirty="0">
                <a:solidFill>
                  <a:schemeClr val="tx1"/>
                </a:solidFill>
                <a:effectLst/>
                <a:latin typeface="Times New Roman" panose="02020603050405020304" pitchFamily="18" charset="0"/>
                <a:cs typeface="Times New Roman" panose="02020603050405020304" pitchFamily="18" charset="0"/>
              </a:rPr>
              <a:t>数值，可以调节回差电压的大小。</a:t>
            </a:r>
            <a:endParaRPr lang="en-US" altLang="zh-CN" b="1" dirty="0">
              <a:solidFill>
                <a:schemeClr val="tx1"/>
              </a:solidFill>
              <a:effectLst/>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6"/>
          <a:stretch>
            <a:fillRect/>
          </a:stretch>
        </p:blipFill>
        <p:spPr>
          <a:xfrm>
            <a:off x="492125" y="1607820"/>
            <a:ext cx="7833360" cy="2933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187"/>
                                        </p:tgtEl>
                                        <p:attrNameLst>
                                          <p:attrName>style.visibility</p:attrName>
                                        </p:attrNameLst>
                                      </p:cBhvr>
                                      <p:to>
                                        <p:strVal val="visible"/>
                                      </p:to>
                                    </p:set>
                                    <p:animEffect transition="in" filter="strips(downLeft)">
                                      <p:cBhvr>
                                        <p:cTn id="7" dur="500"/>
                                        <p:tgtEl>
                                          <p:spTgt spid="418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
                                        </p:tgtEl>
                                        <p:attrNameLst>
                                          <p:attrName>style.visibility</p:attrName>
                                        </p:attrNameLst>
                                      </p:cBhvr>
                                      <p:to>
                                        <p:strVal val="visible"/>
                                      </p:to>
                                    </p:set>
                                    <p:animEffect transition="in" filter="blinds(horizontal)">
                                      <p:cBhvr>
                                        <p:cTn id="17" dur="500"/>
                                        <p:tgtEl>
                                          <p:spTgt spid="104"/>
                                        </p:tgtEl>
                                      </p:cBhvr>
                                    </p:animEffect>
                                  </p:childTnLst>
                                </p:cTn>
                              </p:par>
                              <p:par>
                                <p:cTn id="18" presetID="3" presetClass="entr" presetSubtype="1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par>
                                <p:cTn id="21" presetID="3" presetClass="entr" presetSubtype="1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par>
                                <p:cTn id="24" presetID="3" presetClass="entr" presetSubtype="1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7" grpId="0"/>
      <p:bldP spid="6" grpId="0"/>
      <p:bldP spid="104"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a:xfrm>
            <a:off x="405130" y="132715"/>
            <a:ext cx="8334375" cy="96139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5.2.2</a:t>
            </a:r>
            <a:r>
              <a:rPr kumimoji="0" lang="zh-CN" altLang="en-US"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门电路构成的施密特触发器</a:t>
            </a:r>
            <a:r>
              <a:rPr kumimoji="0" lang="zh-CN" altLang="en-US" sz="3200" b="0" i="0" u="none" strike="noStrike" kern="1200" cap="none" spc="0" normalizeH="0" baseline="0" noProof="1" dirty="0">
                <a:solidFill>
                  <a:schemeClr val="folHlink"/>
                </a:solidFill>
                <a:effectLst>
                  <a:outerShdw blurRad="38100" dist="38100" dir="2700000">
                    <a:srgbClr val="000000"/>
                  </a:outerShdw>
                </a:effectLst>
                <a:latin typeface="宋体" panose="02010600030101010101" pitchFamily="2" charset="-122"/>
                <a:ea typeface="华文新魏" panose="02010800040101010101" pitchFamily="2" charset="-122"/>
                <a:cs typeface="+mj-cs"/>
              </a:rPr>
              <a:t> </a:t>
            </a:r>
            <a:endParaRPr kumimoji="0" lang="zh-CN" altLang="en-US" sz="3200" b="0" i="0" u="none" strike="noStrike" kern="1200" cap="none" spc="0" normalizeH="0" baseline="0" noProof="1" dirty="0">
              <a:solidFill>
                <a:schemeClr val="folHlink"/>
              </a:solidFill>
              <a:effectLst>
                <a:outerShdw blurRad="38100" dist="38100" dir="2700000">
                  <a:srgbClr val="000000"/>
                </a:outerShdw>
              </a:effectLst>
              <a:latin typeface="宋体" panose="02010600030101010101" pitchFamily="2" charset="-122"/>
              <a:ea typeface="华文新魏" panose="02010800040101010101" pitchFamily="2" charset="-122"/>
              <a:cs typeface="+mj-cs"/>
            </a:endParaRPr>
          </a:p>
        </p:txBody>
      </p:sp>
      <p:pic>
        <p:nvPicPr>
          <p:cNvPr id="3" name="图片 2"/>
          <p:cNvPicPr>
            <a:picLocks noChangeAspect="1"/>
          </p:cNvPicPr>
          <p:nvPr/>
        </p:nvPicPr>
        <p:blipFill>
          <a:blip r:embed="rId1"/>
          <a:stretch>
            <a:fillRect/>
          </a:stretch>
        </p:blipFill>
        <p:spPr>
          <a:xfrm>
            <a:off x="5568315" y="1279525"/>
            <a:ext cx="3302000" cy="4030980"/>
          </a:xfrm>
          <a:prstGeom prst="rect">
            <a:avLst/>
          </a:prstGeom>
        </p:spPr>
      </p:pic>
      <p:sp>
        <p:nvSpPr>
          <p:cNvPr id="14" name="矩形 28768"/>
          <p:cNvSpPr/>
          <p:nvPr/>
        </p:nvSpPr>
        <p:spPr>
          <a:xfrm>
            <a:off x="1107440" y="6272530"/>
            <a:ext cx="7369810" cy="460375"/>
          </a:xfrm>
          <a:prstGeom prst="rect">
            <a:avLst/>
          </a:prstGeom>
          <a:noFill/>
          <a:ln w="9525">
            <a:noFill/>
          </a:ln>
        </p:spPr>
        <p:txBody>
          <a:bodyPr wrap="square" anchor="ctr">
            <a:spAutoFit/>
          </a:bodyPr>
          <a:p>
            <a:r>
              <a:rPr lang="en-US" altLang="zh-CN" b="1" dirty="0">
                <a:solidFill>
                  <a:schemeClr val="tx1"/>
                </a:solidFill>
                <a:effectLst/>
                <a:latin typeface="Times New Roman" panose="02020603050405020304" pitchFamily="18" charset="0"/>
                <a:cs typeface="Times New Roman" panose="02020603050405020304" pitchFamily="18" charset="0"/>
              </a:rPr>
              <a:t>改变</a:t>
            </a:r>
            <a:r>
              <a:rPr lang="en-US" altLang="zh-CN" b="1" i="1" dirty="0">
                <a:solidFill>
                  <a:schemeClr val="tx1"/>
                </a:solidFill>
                <a:effectLst/>
                <a:latin typeface="Times New Roman" panose="02020603050405020304" pitchFamily="18" charset="0"/>
                <a:cs typeface="Times New Roman" panose="02020603050405020304" pitchFamily="18" charset="0"/>
              </a:rPr>
              <a:t>R</a:t>
            </a:r>
            <a:r>
              <a:rPr lang="en-US" altLang="zh-CN" b="1" baseline="-25000" dirty="0">
                <a:solidFill>
                  <a:schemeClr val="tx1"/>
                </a:solidFill>
                <a:effectLst/>
                <a:latin typeface="Times New Roman" panose="02020603050405020304" pitchFamily="18" charset="0"/>
                <a:cs typeface="Times New Roman" panose="02020603050405020304" pitchFamily="18" charset="0"/>
              </a:rPr>
              <a:t>1</a:t>
            </a:r>
            <a:r>
              <a:rPr lang="en-US" altLang="zh-CN" b="1" dirty="0">
                <a:solidFill>
                  <a:schemeClr val="tx1"/>
                </a:solidFill>
                <a:effectLst/>
                <a:latin typeface="Times New Roman" panose="02020603050405020304" pitchFamily="18" charset="0"/>
                <a:cs typeface="Times New Roman" panose="02020603050405020304" pitchFamily="18" charset="0"/>
              </a:rPr>
              <a:t>、</a:t>
            </a:r>
            <a:r>
              <a:rPr lang="en-US" altLang="zh-CN" b="1" i="1" dirty="0">
                <a:solidFill>
                  <a:schemeClr val="tx1"/>
                </a:solidFill>
                <a:effectLst/>
                <a:latin typeface="Times New Roman" panose="02020603050405020304" pitchFamily="18" charset="0"/>
                <a:cs typeface="Times New Roman" panose="02020603050405020304" pitchFamily="18" charset="0"/>
              </a:rPr>
              <a:t>R</a:t>
            </a:r>
            <a:r>
              <a:rPr lang="en-US" altLang="zh-CN" b="1" baseline="-25000" dirty="0">
                <a:solidFill>
                  <a:schemeClr val="tx1"/>
                </a:solidFill>
                <a:effectLst/>
                <a:latin typeface="Times New Roman" panose="02020603050405020304" pitchFamily="18" charset="0"/>
                <a:cs typeface="Times New Roman" panose="02020603050405020304" pitchFamily="18" charset="0"/>
              </a:rPr>
              <a:t>2</a:t>
            </a:r>
            <a:r>
              <a:rPr lang="en-US" altLang="zh-CN" b="1" dirty="0">
                <a:solidFill>
                  <a:schemeClr val="tx1"/>
                </a:solidFill>
                <a:effectLst/>
                <a:latin typeface="Times New Roman" panose="02020603050405020304" pitchFamily="18" charset="0"/>
                <a:cs typeface="Times New Roman" panose="02020603050405020304" pitchFamily="18" charset="0"/>
              </a:rPr>
              <a:t>的比值可调节回差电压的大小。</a:t>
            </a:r>
            <a:endParaRPr lang="en-US" altLang="zh-CN" b="1" dirty="0">
              <a:solidFill>
                <a:schemeClr val="tx1"/>
              </a:solidFill>
              <a:effectLst/>
              <a:latin typeface="Times New Roman" panose="02020603050405020304" pitchFamily="18" charset="0"/>
              <a:cs typeface="Times New Roman" panose="02020603050405020304" pitchFamily="18" charset="0"/>
            </a:endParaRPr>
          </a:p>
        </p:txBody>
      </p:sp>
      <p:graphicFrame>
        <p:nvGraphicFramePr>
          <p:cNvPr id="4" name="对象 1056"/>
          <p:cNvGraphicFramePr>
            <a:graphicFrameLocks noChangeAspect="1"/>
          </p:cNvGraphicFramePr>
          <p:nvPr/>
        </p:nvGraphicFramePr>
        <p:xfrm>
          <a:off x="643255" y="3192780"/>
          <a:ext cx="4925060" cy="930910"/>
        </p:xfrm>
        <a:graphic>
          <a:graphicData uri="http://schemas.openxmlformats.org/presentationml/2006/ole">
            <mc:AlternateContent xmlns:mc="http://schemas.openxmlformats.org/markup-compatibility/2006">
              <mc:Choice xmlns:v="urn:schemas-microsoft-com:vml" Requires="v">
                <p:oleObj spid="_x0000_s3076" name="" r:id="rId2" imgW="2286000" imgH="431800" progId="Equation.3">
                  <p:embed/>
                </p:oleObj>
              </mc:Choice>
              <mc:Fallback>
                <p:oleObj name="" r:id="rId2" imgW="2286000" imgH="431800" progId="Equation.3">
                  <p:embed/>
                  <p:pic>
                    <p:nvPicPr>
                      <p:cNvPr id="0" name="图片 3075"/>
                      <p:cNvPicPr/>
                      <p:nvPr/>
                    </p:nvPicPr>
                    <p:blipFill>
                      <a:blip r:embed="rId3"/>
                      <a:stretch>
                        <a:fillRect/>
                      </a:stretch>
                    </p:blipFill>
                    <p:spPr>
                      <a:xfrm>
                        <a:off x="643255" y="3192780"/>
                        <a:ext cx="4925060" cy="930910"/>
                      </a:xfrm>
                      <a:prstGeom prst="rect">
                        <a:avLst/>
                      </a:prstGeom>
                      <a:noFill/>
                      <a:ln w="38100">
                        <a:noFill/>
                        <a:miter/>
                      </a:ln>
                    </p:spPr>
                  </p:pic>
                </p:oleObj>
              </mc:Fallback>
            </mc:AlternateContent>
          </a:graphicData>
        </a:graphic>
      </p:graphicFrame>
      <p:graphicFrame>
        <p:nvGraphicFramePr>
          <p:cNvPr id="5" name="对象 1060"/>
          <p:cNvGraphicFramePr>
            <a:graphicFrameLocks noChangeAspect="1"/>
          </p:cNvGraphicFramePr>
          <p:nvPr/>
        </p:nvGraphicFramePr>
        <p:xfrm>
          <a:off x="583565" y="4123690"/>
          <a:ext cx="2552065" cy="963930"/>
        </p:xfrm>
        <a:graphic>
          <a:graphicData uri="http://schemas.openxmlformats.org/presentationml/2006/ole">
            <mc:AlternateContent xmlns:mc="http://schemas.openxmlformats.org/markup-compatibility/2006">
              <mc:Choice xmlns:v="urn:schemas-microsoft-com:vml" Requires="v">
                <p:oleObj spid="_x0000_s6" name="" r:id="rId4" imgW="1143000" imgH="431800" progId="Equation.3">
                  <p:embed/>
                </p:oleObj>
              </mc:Choice>
              <mc:Fallback>
                <p:oleObj name="" r:id="rId4" imgW="1143000" imgH="431800" progId="Equation.3">
                  <p:embed/>
                  <p:pic>
                    <p:nvPicPr>
                      <p:cNvPr id="0" name="图片 3"/>
                      <p:cNvPicPr/>
                      <p:nvPr/>
                    </p:nvPicPr>
                    <p:blipFill>
                      <a:blip r:embed="rId5"/>
                      <a:stretch>
                        <a:fillRect/>
                      </a:stretch>
                    </p:blipFill>
                    <p:spPr>
                      <a:xfrm>
                        <a:off x="583565" y="4123690"/>
                        <a:ext cx="2552065" cy="963930"/>
                      </a:xfrm>
                      <a:prstGeom prst="rect">
                        <a:avLst/>
                      </a:prstGeom>
                      <a:noFill/>
                      <a:ln w="38100">
                        <a:noFill/>
                        <a:miter/>
                      </a:ln>
                    </p:spPr>
                  </p:pic>
                </p:oleObj>
              </mc:Fallback>
            </mc:AlternateContent>
          </a:graphicData>
        </a:graphic>
      </p:graphicFrame>
      <p:graphicFrame>
        <p:nvGraphicFramePr>
          <p:cNvPr id="7" name="对象 1067"/>
          <p:cNvGraphicFramePr>
            <a:graphicFrameLocks noChangeAspect="1"/>
          </p:cNvGraphicFramePr>
          <p:nvPr/>
        </p:nvGraphicFramePr>
        <p:xfrm>
          <a:off x="1405255" y="5165090"/>
          <a:ext cx="1092200" cy="864870"/>
        </p:xfrm>
        <a:graphic>
          <a:graphicData uri="http://schemas.openxmlformats.org/presentationml/2006/ole">
            <mc:AlternateContent xmlns:mc="http://schemas.openxmlformats.org/markup-compatibility/2006">
              <mc:Choice xmlns:v="urn:schemas-microsoft-com:vml" Requires="v">
                <p:oleObj spid="_x0000_s8" name="" r:id="rId6" imgW="545465" imgH="431800" progId="Equation.3">
                  <p:embed/>
                </p:oleObj>
              </mc:Choice>
              <mc:Fallback>
                <p:oleObj name="" r:id="rId6" imgW="545465" imgH="431800" progId="Equation.3">
                  <p:embed/>
                  <p:pic>
                    <p:nvPicPr>
                      <p:cNvPr id="0" name="图片 4"/>
                      <p:cNvPicPr/>
                      <p:nvPr/>
                    </p:nvPicPr>
                    <p:blipFill>
                      <a:blip r:embed="rId7"/>
                      <a:stretch>
                        <a:fillRect/>
                      </a:stretch>
                    </p:blipFill>
                    <p:spPr>
                      <a:xfrm>
                        <a:off x="1405255" y="5165090"/>
                        <a:ext cx="1092200" cy="864870"/>
                      </a:xfrm>
                      <a:prstGeom prst="rect">
                        <a:avLst/>
                      </a:prstGeom>
                      <a:noFill/>
                      <a:ln w="38100">
                        <a:noFill/>
                        <a:miter/>
                      </a:ln>
                    </p:spPr>
                  </p:pic>
                </p:oleObj>
              </mc:Fallback>
            </mc:AlternateContent>
          </a:graphicData>
        </a:graphic>
      </p:graphicFrame>
      <p:graphicFrame>
        <p:nvGraphicFramePr>
          <p:cNvPr id="9" name="对象 1069"/>
          <p:cNvGraphicFramePr>
            <a:graphicFrameLocks noChangeAspect="1"/>
          </p:cNvGraphicFramePr>
          <p:nvPr/>
        </p:nvGraphicFramePr>
        <p:xfrm>
          <a:off x="2834640" y="5165090"/>
          <a:ext cx="915035" cy="864235"/>
        </p:xfrm>
        <a:graphic>
          <a:graphicData uri="http://schemas.openxmlformats.org/presentationml/2006/ole">
            <mc:AlternateContent xmlns:mc="http://schemas.openxmlformats.org/markup-compatibility/2006">
              <mc:Choice xmlns:v="urn:schemas-microsoft-com:vml" Requires="v">
                <p:oleObj spid="_x0000_s10" name="" r:id="rId8" imgW="457200" imgH="431800" progId="Equation.3">
                  <p:embed/>
                </p:oleObj>
              </mc:Choice>
              <mc:Fallback>
                <p:oleObj name="" r:id="rId8" imgW="457200" imgH="431800" progId="Equation.3">
                  <p:embed/>
                  <p:pic>
                    <p:nvPicPr>
                      <p:cNvPr id="0" name="图片 5"/>
                      <p:cNvPicPr/>
                      <p:nvPr/>
                    </p:nvPicPr>
                    <p:blipFill>
                      <a:blip r:embed="rId9"/>
                      <a:stretch>
                        <a:fillRect/>
                      </a:stretch>
                    </p:blipFill>
                    <p:spPr>
                      <a:xfrm>
                        <a:off x="2834640" y="5165090"/>
                        <a:ext cx="915035" cy="864235"/>
                      </a:xfrm>
                      <a:prstGeom prst="rect">
                        <a:avLst/>
                      </a:prstGeom>
                      <a:noFill/>
                      <a:ln w="38100">
                        <a:noFill/>
                        <a:miter/>
                      </a:ln>
                    </p:spPr>
                  </p:pic>
                </p:oleObj>
              </mc:Fallback>
            </mc:AlternateContent>
          </a:graphicData>
        </a:graphic>
      </p:graphicFrame>
      <p:sp>
        <p:nvSpPr>
          <p:cNvPr id="107" name="文本框 106"/>
          <p:cNvSpPr txBox="1"/>
          <p:nvPr/>
        </p:nvSpPr>
        <p:spPr>
          <a:xfrm>
            <a:off x="643255" y="5367655"/>
            <a:ext cx="4142740" cy="460375"/>
          </a:xfrm>
          <a:prstGeom prst="rect">
            <a:avLst/>
          </a:prstGeom>
          <a:noFill/>
          <a:ln w="9525">
            <a:noFill/>
          </a:ln>
        </p:spPr>
        <p:txBody>
          <a:bodyPr wrap="square">
            <a:spAutoFit/>
          </a:bodyPr>
          <a:p>
            <a:r>
              <a:rPr lang="en-US" b="1">
                <a:latin typeface="Times New Roman" panose="02020603050405020304" pitchFamily="18" charset="0"/>
                <a:cs typeface="Times New Roman" panose="02020603050405020304" pitchFamily="18" charset="0"/>
              </a:rPr>
              <a:t>Δ</a:t>
            </a:r>
            <a:r>
              <a:rPr lang="en-US" b="1" i="1">
                <a:latin typeface="Times New Roman" panose="02020603050405020304" pitchFamily="18" charset="0"/>
                <a:cs typeface="Times New Roman" panose="02020603050405020304" pitchFamily="18" charset="0"/>
              </a:rPr>
              <a:t>U=                =</a:t>
            </a:r>
            <a:endParaRPr lang="zh-CN" altLang="en-US" b="1">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10"/>
          <a:stretch>
            <a:fillRect/>
          </a:stretch>
        </p:blipFill>
        <p:spPr>
          <a:xfrm>
            <a:off x="520700" y="1279525"/>
            <a:ext cx="4732020" cy="1684020"/>
          </a:xfrm>
          <a:prstGeom prst="rect">
            <a:avLst/>
          </a:prstGeo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a:xfrm>
            <a:off x="683260" y="405130"/>
            <a:ext cx="8460105" cy="817245"/>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5.2.3</a:t>
            </a:r>
            <a:r>
              <a:rPr kumimoji="0" lang="zh-CN" altLang="en-US"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集成施密特触发器</a:t>
            </a:r>
            <a:r>
              <a:rPr kumimoji="0" lang="zh-CN" altLang="en-US" sz="3200" b="0" i="0" u="none" strike="noStrike" kern="1200" cap="none" spc="0" normalizeH="0" baseline="0" noProof="1" dirty="0">
                <a:solidFill>
                  <a:schemeClr val="folHlink"/>
                </a:solidFill>
                <a:effectLst>
                  <a:outerShdw blurRad="38100" dist="38100" dir="2700000">
                    <a:srgbClr val="000000"/>
                  </a:outerShdw>
                </a:effectLst>
                <a:latin typeface="宋体" panose="02010600030101010101" pitchFamily="2" charset="-122"/>
                <a:ea typeface="华文新魏" panose="02010800040101010101" pitchFamily="2" charset="-122"/>
                <a:cs typeface="+mj-cs"/>
              </a:rPr>
              <a:t> </a:t>
            </a:r>
            <a:endParaRPr kumimoji="0" lang="zh-CN" altLang="en-US" sz="3200" b="0" i="0" u="none" strike="noStrike" kern="1200" cap="none" spc="0" normalizeH="0" baseline="0" noProof="1" dirty="0">
              <a:solidFill>
                <a:schemeClr val="folHlink"/>
              </a:solidFill>
              <a:effectLst>
                <a:outerShdw blurRad="38100" dist="38100" dir="2700000">
                  <a:srgbClr val="000000"/>
                </a:outerShdw>
              </a:effectLst>
              <a:latin typeface="宋体" panose="02010600030101010101" pitchFamily="2" charset="-122"/>
              <a:ea typeface="华文新魏" panose="02010800040101010101" pitchFamily="2" charset="-122"/>
              <a:cs typeface="+mj-cs"/>
            </a:endParaRPr>
          </a:p>
        </p:txBody>
      </p:sp>
      <p:sp>
        <p:nvSpPr>
          <p:cNvPr id="6234" name="矩形 9311"/>
          <p:cNvSpPr/>
          <p:nvPr/>
        </p:nvSpPr>
        <p:spPr>
          <a:xfrm>
            <a:off x="682625" y="1557973"/>
            <a:ext cx="8012430" cy="1198880"/>
          </a:xfrm>
          <a:prstGeom prst="rect">
            <a:avLst/>
          </a:prstGeom>
          <a:noFill/>
          <a:ln w="9525">
            <a:noFill/>
          </a:ln>
        </p:spPr>
        <p:txBody>
          <a:bodyPr wrap="square" anchor="ctr">
            <a:spAutoFit/>
          </a:bodyPr>
          <a:p>
            <a:pPr>
              <a:lnSpc>
                <a:spcPct val="150000"/>
              </a:lnSpc>
            </a:pPr>
            <a:r>
              <a:rPr b="1"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常用的集成施密特触发器还有有双4输入与非门（带施密特触发器）74LS13、六反相器（带施密特触发器）74LS14等。</a:t>
            </a:r>
            <a:r>
              <a:rPr lang="zh-CN" altLang="en-US"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7" name="文本框 106"/>
          <p:cNvSpPr txBox="1"/>
          <p:nvPr/>
        </p:nvSpPr>
        <p:spPr>
          <a:xfrm>
            <a:off x="683260" y="3302635"/>
            <a:ext cx="8011795" cy="1087755"/>
          </a:xfrm>
          <a:prstGeom prst="rect">
            <a:avLst/>
          </a:prstGeom>
          <a:noFill/>
          <a:ln w="9525">
            <a:noFill/>
          </a:ln>
        </p:spPr>
        <p:txBody>
          <a:bodyPr wrap="square">
            <a:spAutoFit/>
          </a:bodyPr>
          <a:p>
            <a:pPr>
              <a:lnSpc>
                <a:spcPct val="135000"/>
              </a:lnSpc>
            </a:pPr>
            <a:r>
              <a:rPr lang="en-US" b="1">
                <a:latin typeface="宋体" panose="02010600030101010101" pitchFamily="2" charset="-122"/>
              </a:rPr>
              <a:t>2</a:t>
            </a:r>
            <a:r>
              <a:rPr lang="zh-CN" b="1">
                <a:ea typeface="宋体" panose="02010600030101010101" pitchFamily="2" charset="-122"/>
              </a:rPr>
              <a:t>输入与非门（带施密特触发器）</a:t>
            </a:r>
            <a:r>
              <a:rPr lang="zh-CN" b="1">
                <a:sym typeface="+mn-ea"/>
              </a:rPr>
              <a:t>、</a:t>
            </a:r>
            <a:r>
              <a:rPr lang="zh-CN" b="1">
                <a:ea typeface="宋体" panose="02010600030101010101" pitchFamily="2" charset="-122"/>
              </a:rPr>
              <a:t>反相器（带施密特触发器）逻辑符号</a:t>
            </a:r>
            <a:endParaRPr lang="zh-CN" altLang="en-US" b="1"/>
          </a:p>
        </p:txBody>
      </p:sp>
      <p:pic>
        <p:nvPicPr>
          <p:cNvPr id="3" name="图片 2"/>
          <p:cNvPicPr>
            <a:picLocks noChangeAspect="1"/>
          </p:cNvPicPr>
          <p:nvPr/>
        </p:nvPicPr>
        <p:blipFill>
          <a:blip r:embed="rId1"/>
          <a:stretch>
            <a:fillRect/>
          </a:stretch>
        </p:blipFill>
        <p:spPr>
          <a:xfrm>
            <a:off x="1569720" y="4463415"/>
            <a:ext cx="5666105" cy="1133475"/>
          </a:xfrm>
          <a:prstGeom prst="rect">
            <a:avLst/>
          </a:prstGeom>
        </p:spPr>
      </p:pic>
    </p:spTree>
  </p:cSld>
  <p:clrMapOvr>
    <a:masterClrMapping/>
  </p:clrMapOvr>
  <p:transition>
    <p:split orient="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366645" y="1149985"/>
            <a:ext cx="3361055" cy="2800985"/>
          </a:xfrm>
          <a:prstGeom prst="rect">
            <a:avLst/>
          </a:prstGeom>
        </p:spPr>
      </p:pic>
      <p:pic>
        <p:nvPicPr>
          <p:cNvPr id="4" name="图片 3"/>
          <p:cNvPicPr>
            <a:picLocks noChangeAspect="1"/>
          </p:cNvPicPr>
          <p:nvPr/>
        </p:nvPicPr>
        <p:blipFill>
          <a:blip r:embed="rId2"/>
          <a:stretch>
            <a:fillRect/>
          </a:stretch>
        </p:blipFill>
        <p:spPr>
          <a:xfrm>
            <a:off x="2169795" y="4023995"/>
            <a:ext cx="4157345" cy="2693670"/>
          </a:xfrm>
          <a:prstGeom prst="rect">
            <a:avLst/>
          </a:prstGeom>
        </p:spPr>
      </p:pic>
      <p:sp>
        <p:nvSpPr>
          <p:cNvPr id="11266" name="标题 11265"/>
          <p:cNvSpPr>
            <a:spLocks noGrp="1"/>
          </p:cNvSpPr>
          <p:nvPr>
            <p:ph type="title"/>
          </p:nvPr>
        </p:nvSpPr>
        <p:spPr>
          <a:xfrm>
            <a:off x="411480" y="188595"/>
            <a:ext cx="7793355" cy="96139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5.2.4施密特触发器的应用</a:t>
            </a:r>
            <a:endParaRPr kumimoji="0" lang="en-US" altLang="zh-CN"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endParaRPr>
          </a:p>
        </p:txBody>
      </p:sp>
      <p:sp>
        <p:nvSpPr>
          <p:cNvPr id="11696" name="矩形 11695"/>
          <p:cNvSpPr/>
          <p:nvPr/>
        </p:nvSpPr>
        <p:spPr>
          <a:xfrm>
            <a:off x="557213" y="1149668"/>
            <a:ext cx="3957638" cy="533400"/>
          </a:xfrm>
          <a:prstGeom prst="rect">
            <a:avLst/>
          </a:prstGeom>
          <a:noFill/>
          <a:ln w="9525">
            <a:noFill/>
          </a:ln>
        </p:spPr>
        <p:txBody>
          <a:bodyPr anchor="ctr"/>
          <a:p>
            <a:pPr marL="342900" indent="-342900" fontAlgn="base">
              <a:lnSpc>
                <a:spcPct val="130000"/>
              </a:lnSpc>
              <a:spcBef>
                <a:spcPct val="20000"/>
              </a:spcBef>
              <a:buClr>
                <a:schemeClr val="folHlink"/>
              </a:buClr>
              <a:buSzPct val="60000"/>
              <a:buFont typeface="Wingdings" panose="05000000000000000000" pitchFamily="2" charset="2"/>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rPr>
              <a:t>1. 波形变换</a:t>
            </a:r>
            <a:r>
              <a:rPr lang="zh-CN" altLang="en-US" sz="2800" b="1" strike="noStrike" noProof="1" dirty="0">
                <a:latin typeface="宋体" panose="02010600030101010101" pitchFamily="2" charset="-122"/>
                <a:ea typeface="宋体" panose="02010600030101010101" pitchFamily="2" charset="-122"/>
                <a:cs typeface="+mn-cs"/>
              </a:rPr>
              <a:t> </a:t>
            </a:r>
            <a:endParaRPr lang="zh-CN" altLang="en-US" sz="2800" b="1" strike="noStrike" noProof="1">
              <a:latin typeface="宋体" panose="02010600030101010101" pitchFamily="2" charset="-122"/>
            </a:endParaRPr>
          </a:p>
        </p:txBody>
      </p:sp>
      <p:sp>
        <p:nvSpPr>
          <p:cNvPr id="5" name="文本框 4"/>
          <p:cNvSpPr txBox="1"/>
          <p:nvPr/>
        </p:nvSpPr>
        <p:spPr>
          <a:xfrm>
            <a:off x="5727700" y="1456055"/>
            <a:ext cx="3048635" cy="1087755"/>
          </a:xfrm>
          <a:prstGeom prst="rect">
            <a:avLst/>
          </a:prstGeom>
          <a:noFill/>
          <a:ln w="9525">
            <a:noFill/>
          </a:ln>
        </p:spPr>
        <p:txBody>
          <a:bodyPr wrap="square">
            <a:spAutoFit/>
          </a:bodyPr>
          <a:p>
            <a:pPr>
              <a:lnSpc>
                <a:spcPct val="135000"/>
              </a:lnSpc>
            </a:pPr>
            <a:r>
              <a:rPr b="1"/>
              <a:t>可以将三角波、正弦波变为矩形脉冲。</a:t>
            </a:r>
            <a:endParaRPr b="1"/>
          </a:p>
        </p:txBody>
      </p:sp>
      <p:sp>
        <p:nvSpPr>
          <p:cNvPr id="24580" name="文本占位符 24579"/>
          <p:cNvSpPr>
            <a:spLocks noGrp="1"/>
          </p:cNvSpPr>
          <p:nvPr>
            <p:ph idx="1"/>
          </p:nvPr>
        </p:nvSpPr>
        <p:spPr>
          <a:xfrm>
            <a:off x="616585" y="3585210"/>
            <a:ext cx="3048000" cy="762000"/>
          </a:xfrm>
        </p:spPr>
        <p:txBody>
          <a:bodyPr/>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rPr>
              <a:t>2.</a:t>
            </a:r>
            <a:r>
              <a:rPr kumimoji="0" lang="zh-CN" altLang="en-US"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rPr>
              <a:t>波形</a:t>
            </a: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rPr>
              <a:t>整形</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6" name="文本框 5"/>
          <p:cNvSpPr txBox="1"/>
          <p:nvPr/>
        </p:nvSpPr>
        <p:spPr>
          <a:xfrm>
            <a:off x="6257290" y="4169410"/>
            <a:ext cx="2794000" cy="1585595"/>
          </a:xfrm>
          <a:prstGeom prst="rect">
            <a:avLst/>
          </a:prstGeom>
          <a:noFill/>
          <a:ln w="9525">
            <a:noFill/>
          </a:ln>
        </p:spPr>
        <p:txBody>
          <a:bodyPr wrap="square">
            <a:spAutoFit/>
          </a:bodyPr>
          <a:p>
            <a:pPr>
              <a:lnSpc>
                <a:spcPct val="135000"/>
              </a:lnSpc>
            </a:pPr>
            <a:r>
              <a:rPr b="1"/>
              <a:t>能将受干扰的畸变信号整形为较理想的矩形脉冲信号。</a:t>
            </a:r>
            <a:endParaRPr b="1"/>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0">
                                            <p:txEl>
                                              <p:pRg st="0" end="0"/>
                                            </p:txEl>
                                          </p:spTgt>
                                        </p:tgtEl>
                                        <p:attrNameLst>
                                          <p:attrName>style.visibility</p:attrName>
                                        </p:attrNameLst>
                                      </p:cBhvr>
                                      <p:to>
                                        <p:strVal val="visible"/>
                                      </p:to>
                                    </p:set>
                                    <p:animEffect transition="in" filter="blinds(horizontal)">
                                      <p:cBhvr>
                                        <p:cTn id="7" dur="500"/>
                                        <p:tgtEl>
                                          <p:spTgt spid="245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文本占位符 7170"/>
          <p:cNvSpPr>
            <a:spLocks noGrp="1"/>
          </p:cNvSpPr>
          <p:nvPr>
            <p:ph idx="1"/>
          </p:nvPr>
        </p:nvSpPr>
        <p:spPr>
          <a:xfrm>
            <a:off x="359410" y="471805"/>
            <a:ext cx="8425180" cy="933450"/>
          </a:xfrm>
        </p:spPr>
        <p:txBody>
          <a:bodyPr/>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chemeClr val="hlink"/>
                </a:solidFill>
                <a:effectLst>
                  <a:outerShdw blurRad="38100" dist="38100" dir="2700000">
                    <a:srgbClr val="000000"/>
                  </a:outerShdw>
                </a:effectLst>
                <a:latin typeface="宋体" panose="02010600030101010101" pitchFamily="2" charset="-122"/>
                <a:ea typeface="+mn-ea"/>
                <a:cs typeface="+mn-cs"/>
              </a:rPr>
              <a:t> </a:t>
            </a: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    3.脉冲鉴幅</a:t>
            </a:r>
            <a:endParaRPr kumimoji="0" lang="zh-CN" altLang="en-US" sz="3200" b="1" i="0" u="none" strike="noStrike" kern="1200" cap="none" spc="0" normalizeH="0" baseline="0" noProof="1" dirty="0">
              <a:solidFill>
                <a:schemeClr val="tx1"/>
              </a:solidFill>
              <a:latin typeface="宋体" panose="02010600030101010101" pitchFamily="2" charset="-122"/>
              <a:ea typeface="+mn-ea"/>
              <a:cs typeface="+mn-cs"/>
            </a:endParaRPr>
          </a:p>
        </p:txBody>
      </p:sp>
      <p:sp>
        <p:nvSpPr>
          <p:cNvPr id="5" name="文本框 4"/>
          <p:cNvSpPr txBox="1"/>
          <p:nvPr/>
        </p:nvSpPr>
        <p:spPr>
          <a:xfrm>
            <a:off x="772795" y="3724910"/>
            <a:ext cx="8011795" cy="1585595"/>
          </a:xfrm>
          <a:prstGeom prst="rect">
            <a:avLst/>
          </a:prstGeom>
          <a:noFill/>
          <a:ln w="9525">
            <a:noFill/>
          </a:ln>
        </p:spPr>
        <p:txBody>
          <a:bodyPr wrap="square">
            <a:spAutoFit/>
          </a:bodyPr>
          <a:p>
            <a:pPr>
              <a:lnSpc>
                <a:spcPct val="135000"/>
              </a:lnSpc>
            </a:pPr>
            <a:r>
              <a:rPr b="1">
                <a:latin typeface="Times New Roman" panose="02020603050405020304" pitchFamily="18" charset="0"/>
                <a:cs typeface="Times New Roman" panose="02020603050405020304" pitchFamily="18" charset="0"/>
              </a:rPr>
              <a:t>利用施密特触发器，可以从输入幅度不等的脉冲中，去掉幅度较小的脉冲，保留幅度超过</a:t>
            </a:r>
            <a:r>
              <a:rPr b="1" i="1">
                <a:latin typeface="Times New Roman" panose="02020603050405020304" pitchFamily="18" charset="0"/>
                <a:cs typeface="Times New Roman" panose="02020603050405020304" pitchFamily="18" charset="0"/>
              </a:rPr>
              <a:t>U</a:t>
            </a:r>
            <a:r>
              <a:rPr b="1" baseline="-25000">
                <a:latin typeface="Times New Roman" panose="02020603050405020304" pitchFamily="18" charset="0"/>
                <a:cs typeface="Times New Roman" panose="02020603050405020304" pitchFamily="18" charset="0"/>
              </a:rPr>
              <a:t>T+</a:t>
            </a:r>
            <a:r>
              <a:rPr b="1">
                <a:latin typeface="Times New Roman" panose="02020603050405020304" pitchFamily="18" charset="0"/>
                <a:cs typeface="Times New Roman" panose="02020603050405020304" pitchFamily="18" charset="0"/>
              </a:rPr>
              <a:t>的脉冲，即将脉冲信号中大于</a:t>
            </a:r>
            <a:r>
              <a:rPr b="1" i="1">
                <a:latin typeface="Times New Roman" panose="02020603050405020304" pitchFamily="18" charset="0"/>
                <a:cs typeface="Times New Roman" panose="02020603050405020304" pitchFamily="18" charset="0"/>
                <a:sym typeface="+mn-ea"/>
              </a:rPr>
              <a:t>U</a:t>
            </a:r>
            <a:r>
              <a:rPr b="1" baseline="-25000">
                <a:latin typeface="Times New Roman" panose="02020603050405020304" pitchFamily="18" charset="0"/>
                <a:cs typeface="Times New Roman" panose="02020603050405020304" pitchFamily="18" charset="0"/>
                <a:sym typeface="+mn-ea"/>
              </a:rPr>
              <a:t>T+</a:t>
            </a:r>
            <a:r>
              <a:rPr b="1">
                <a:latin typeface="Times New Roman" panose="02020603050405020304" pitchFamily="18" charset="0"/>
                <a:cs typeface="Times New Roman" panose="02020603050405020304" pitchFamily="18" charset="0"/>
              </a:rPr>
              <a:t>的脉冲鉴别出来。</a:t>
            </a:r>
            <a:endParaRPr b="1">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1207135" y="1254760"/>
            <a:ext cx="3505200" cy="2362200"/>
          </a:xfrm>
          <a:prstGeom prst="rect">
            <a:avLst/>
          </a:prstGeom>
        </p:spPr>
      </p:pic>
    </p:spTree>
  </p:cSld>
  <p:clrMapOvr>
    <a:masterClrMapping/>
  </p:clrMapOvr>
  <p:transition>
    <p:split orient="vert"/>
  </p:transition>
</p:sld>
</file>

<file path=ppt/theme/theme1.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668</Words>
  <Application>WPS 演示</Application>
  <PresentationFormat>在屏幕上显示</PresentationFormat>
  <Paragraphs>54</Paragraphs>
  <Slides>7</Slides>
  <Notes>0</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11</vt:i4>
      </vt:variant>
      <vt:variant>
        <vt:lpstr>幻灯片标题</vt:lpstr>
      </vt:variant>
      <vt:variant>
        <vt:i4>7</vt:i4>
      </vt:variant>
    </vt:vector>
  </HeadingPairs>
  <TitlesOfParts>
    <vt:vector size="29" baseType="lpstr">
      <vt:lpstr>Arial</vt:lpstr>
      <vt:lpstr>宋体</vt:lpstr>
      <vt:lpstr>Wingdings</vt:lpstr>
      <vt:lpstr>Tahoma</vt:lpstr>
      <vt:lpstr>Times New Roman</vt:lpstr>
      <vt:lpstr>华文新魏</vt:lpstr>
      <vt:lpstr>微软雅黑</vt:lpstr>
      <vt:lpstr>Arial Unicode MS</vt:lpstr>
      <vt:lpstr>Calibri</vt:lpstr>
      <vt:lpstr>Blends</vt:lpstr>
      <vt:lpstr>1_Blends</vt:lpstr>
      <vt:lpstr>Equation.3</vt:lpstr>
      <vt:lpstr>Equation.3</vt:lpstr>
      <vt:lpstr>Equation.3</vt:lpstr>
      <vt:lpstr>Equation.3</vt:lpstr>
      <vt:lpstr>Equation.3</vt:lpstr>
      <vt:lpstr>Equation.3</vt:lpstr>
      <vt:lpstr>Equation.3</vt:lpstr>
      <vt:lpstr>Equation.3</vt:lpstr>
      <vt:lpstr>Equation.3</vt:lpstr>
      <vt:lpstr>Equation.3</vt:lpstr>
      <vt:lpstr>Equation.3</vt:lpstr>
      <vt:lpstr>5.2   施密特触发器 </vt:lpstr>
      <vt:lpstr>PowerPoint 演示文稿</vt:lpstr>
      <vt:lpstr>5.2.1555定时器构成的施密特触发器</vt:lpstr>
      <vt:lpstr>5.2.2门电路构成的施密特触发器 </vt:lpstr>
      <vt:lpstr>5.2.3集成施密特触发器 </vt:lpstr>
      <vt:lpstr>5.2.4施密特触发器的应用</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第二节  施密特触发器 </dc:title>
  <dc:creator>WFD</dc:creator>
  <cp:lastModifiedBy>lenovo</cp:lastModifiedBy>
  <cp:revision>50</cp:revision>
  <dcterms:created xsi:type="dcterms:W3CDTF">2005-07-12T01:55:00Z</dcterms:created>
  <dcterms:modified xsi:type="dcterms:W3CDTF">2022-04-20T11:15:46Z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2052-11.1.0.9192</vt:lpwstr>
  </property>
</Properties>
</file>