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94" r:id="rId4"/>
    <p:sldId id="295" r:id="rId5"/>
    <p:sldId id="260" r:id="rId6"/>
    <p:sldId id="259" r:id="rId8"/>
    <p:sldId id="262" r:id="rId9"/>
    <p:sldId id="263" r:id="rId10"/>
    <p:sldId id="328" r:id="rId11"/>
    <p:sldId id="266" r:id="rId12"/>
    <p:sldId id="269" r:id="rId13"/>
    <p:sldId id="272" r:id="rId14"/>
    <p:sldId id="273" r:id="rId15"/>
    <p:sldId id="276" r:id="rId16"/>
    <p:sldId id="277" r:id="rId17"/>
    <p:sldId id="278" r:id="rId18"/>
    <p:sldId id="279" r:id="rId19"/>
    <p:sldId id="283" r:id="rId20"/>
    <p:sldId id="329" r:id="rId21"/>
    <p:sldId id="282" r:id="rId22"/>
    <p:sldId id="288" r:id="rId23"/>
    <p:sldId id="298" r:id="rId24"/>
    <p:sldId id="330" r:id="rId25"/>
    <p:sldId id="331" r:id="rId26"/>
    <p:sldId id="289" r:id="rId27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FECEF1"/>
    <a:srgbClr val="FCB4C2"/>
    <a:srgbClr val="99CCFF"/>
    <a:srgbClr val="009900"/>
    <a:srgbClr val="080004"/>
    <a:srgbClr val="FFFF9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>
    <p:restoredLeft sz="20228"/>
    <p:restoredTop sz="90801"/>
  </p:normalViewPr>
  <p:slideViewPr>
    <p:cSldViewPr showGuides="1">
      <p:cViewPr>
        <p:scale>
          <a:sx n="33" d="100"/>
          <a:sy n="33" d="100"/>
        </p:scale>
        <p:origin x="-888" y="-1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3024"/>
    </p:cViewPr>
  </p:sorter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10.wmf"/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9" Type="http://schemas.openxmlformats.org/officeDocument/2006/relationships/image" Target="../media/image22.wmf"/><Relationship Id="rId8" Type="http://schemas.openxmlformats.org/officeDocument/2006/relationships/image" Target="../media/image21.wmf"/><Relationship Id="rId7" Type="http://schemas.openxmlformats.org/officeDocument/2006/relationships/image" Target="../media/image20.wmf"/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1" Type="http://schemas.openxmlformats.org/officeDocument/2006/relationships/image" Target="../media/image24.wmf"/><Relationship Id="rId10" Type="http://schemas.openxmlformats.org/officeDocument/2006/relationships/image" Target="../media/image23.wmf"/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4097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2051" name="组合 4098"/>
            <p:cNvGrpSpPr/>
            <p:nvPr/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2052" name="矩形 4099"/>
              <p:cNvSpPr/>
              <p:nvPr/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</a:endParaRPr>
              </a:p>
            </p:txBody>
          </p:sp>
          <p:sp>
            <p:nvSpPr>
              <p:cNvPr id="2053" name="矩形 4100"/>
              <p:cNvSpPr/>
              <p:nvPr/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</a:endParaRPr>
              </a:p>
            </p:txBody>
          </p:sp>
        </p:grpSp>
        <p:grpSp>
          <p:nvGrpSpPr>
            <p:cNvPr id="2054" name="组合 4101"/>
            <p:cNvGrpSpPr/>
            <p:nvPr/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055" name="矩形 4102"/>
              <p:cNvSpPr/>
              <p:nvPr/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</a:endParaRPr>
              </a:p>
            </p:txBody>
          </p:sp>
          <p:sp>
            <p:nvSpPr>
              <p:cNvPr id="2056" name="矩形 4103"/>
              <p:cNvSpPr/>
              <p:nvPr/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</a:endParaRPr>
              </a:p>
            </p:txBody>
          </p:sp>
        </p:grpSp>
        <p:sp>
          <p:nvSpPr>
            <p:cNvPr id="2057" name="矩形 4104"/>
            <p:cNvSpPr/>
            <p:nvPr/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anchor="t"/>
            <a:p>
              <a:pPr lvl="0"/>
              <a:endParaRPr lang="zh-CN" altLang="en-US">
                <a:latin typeface="Tahoma" panose="020B0604030504040204" pitchFamily="34" charset="0"/>
              </a:endParaRPr>
            </a:p>
          </p:txBody>
        </p:sp>
        <p:sp>
          <p:nvSpPr>
            <p:cNvPr id="2058" name="矩形 4105"/>
            <p:cNvSpPr/>
            <p:nvPr/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 anchor="t"/>
            <a:p>
              <a:pPr lvl="0"/>
              <a:endParaRPr lang="zh-CN" altLang="en-US">
                <a:latin typeface="Tahoma" panose="020B0604030504040204" pitchFamily="34" charset="0"/>
              </a:endParaRPr>
            </a:p>
          </p:txBody>
        </p:sp>
        <p:sp>
          <p:nvSpPr>
            <p:cNvPr id="2059" name="矩形 4106"/>
            <p:cNvSpPr/>
            <p:nvPr/>
          </p:nvSpPr>
          <p:spPr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p>
              <a:pPr lvl="0"/>
              <a:endParaRPr lang="zh-CN" altLang="en-US">
                <a:latin typeface="Tahoma" panose="020B0604030504040204" pitchFamily="34" charset="0"/>
              </a:endParaRPr>
            </a:p>
          </p:txBody>
        </p:sp>
      </p:grpSp>
      <p:sp>
        <p:nvSpPr>
          <p:cNvPr id="4108" name="标题 4107"/>
          <p:cNvSpPr>
            <a:spLocks noGrp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buClrTx/>
              <a:buSzTx/>
              <a:buFontTx/>
              <a:defRPr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4109" name="副标题 4108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hlink"/>
              </a:buClr>
              <a:buSzPct val="5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folHlink"/>
              </a:buClr>
              <a:buSzPct val="50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55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accent1"/>
              </a:buClr>
              <a:buSzPct val="50000"/>
              <a:buFont typeface="Wingdings" panose="05000000000000000000" pitchFamily="2" charset="2"/>
              <a:buNone/>
              <a:defRPr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4110" name="日期占位符 4109"/>
          <p:cNvSpPr>
            <a:spLocks noGrp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solidFill>
                  <a:schemeClr val="bg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4111" name="页脚占位符 4110"/>
          <p:cNvSpPr>
            <a:spLocks noGrp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solidFill>
                  <a:schemeClr val="bg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4112" name="灯片编号占位符 4111"/>
          <p:cNvSpPr>
            <a:spLocks noGrp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solidFill>
                  <a:schemeClr val="bg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1" y="617538"/>
            <a:ext cx="1951038" cy="55149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617538"/>
            <a:ext cx="5740009" cy="55149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1150938" y="617538"/>
            <a:ext cx="7804150" cy="55149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6612" y="2017713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026" name="标题 3080"/>
          <p:cNvSpPr>
            <a:spLocks noGrp="1"/>
          </p:cNvSpPr>
          <p:nvPr>
            <p:ph type="title"/>
          </p:nvPr>
        </p:nvSpPr>
        <p:spPr>
          <a:xfrm>
            <a:off x="1150938" y="617538"/>
            <a:ext cx="7793037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3081"/>
          <p:cNvSpPr>
            <a:spLocks noGrp="1"/>
          </p:cNvSpPr>
          <p:nvPr>
            <p:ph type="body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8.png"/><Relationship Id="rId2" Type="http://schemas.openxmlformats.org/officeDocument/2006/relationships/image" Target="../media/image27.wmf"/><Relationship Id="rId1" Type="http://schemas.openxmlformats.org/officeDocument/2006/relationships/oleObject" Target="../embeddings/oleObject20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8.wmf"/><Relationship Id="rId1" Type="http://schemas.openxmlformats.org/officeDocument/2006/relationships/oleObject" Target="../embeddings/oleObject21.bin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wmf"/><Relationship Id="rId8" Type="http://schemas.openxmlformats.org/officeDocument/2006/relationships/oleObject" Target="../embeddings/oleObject4.bin"/><Relationship Id="rId7" Type="http://schemas.openxmlformats.org/officeDocument/2006/relationships/image" Target="../media/image9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8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7.wmf"/><Relationship Id="rId2" Type="http://schemas.openxmlformats.org/officeDocument/2006/relationships/oleObject" Target="../embeddings/oleObject1.bin"/><Relationship Id="rId12" Type="http://schemas.openxmlformats.org/officeDocument/2006/relationships/notesSlide" Target="../notesSlides/notesSlide1.xml"/><Relationship Id="rId11" Type="http://schemas.openxmlformats.org/officeDocument/2006/relationships/vmlDrawing" Target="../drawings/vmlDrawing1.v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12.wmf"/><Relationship Id="rId1" Type="http://schemas.openxmlformats.org/officeDocument/2006/relationships/oleObject" Target="../embeddings/oleObject5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1.bin"/><Relationship Id="rId8" Type="http://schemas.openxmlformats.org/officeDocument/2006/relationships/image" Target="../media/image17.wmf"/><Relationship Id="rId7" Type="http://schemas.openxmlformats.org/officeDocument/2006/relationships/oleObject" Target="../embeddings/oleObject10.bin"/><Relationship Id="rId6" Type="http://schemas.openxmlformats.org/officeDocument/2006/relationships/image" Target="../media/image16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5.wmf"/><Relationship Id="rId3" Type="http://schemas.openxmlformats.org/officeDocument/2006/relationships/oleObject" Target="../embeddings/oleObject8.bin"/><Relationship Id="rId26" Type="http://schemas.openxmlformats.org/officeDocument/2006/relationships/vmlDrawing" Target="../drawings/vmlDrawing3.vml"/><Relationship Id="rId25" Type="http://schemas.openxmlformats.org/officeDocument/2006/relationships/slideLayout" Target="../slideLayouts/slideLayout2.xml"/><Relationship Id="rId24" Type="http://schemas.openxmlformats.org/officeDocument/2006/relationships/image" Target="../media/image24.wmf"/><Relationship Id="rId23" Type="http://schemas.openxmlformats.org/officeDocument/2006/relationships/oleObject" Target="../embeddings/oleObject19.bin"/><Relationship Id="rId22" Type="http://schemas.openxmlformats.org/officeDocument/2006/relationships/oleObject" Target="../embeddings/oleObject18.bin"/><Relationship Id="rId21" Type="http://schemas.openxmlformats.org/officeDocument/2006/relationships/image" Target="../media/image23.wmf"/><Relationship Id="rId20" Type="http://schemas.openxmlformats.org/officeDocument/2006/relationships/oleObject" Target="../embeddings/oleObject17.bin"/><Relationship Id="rId2" Type="http://schemas.openxmlformats.org/officeDocument/2006/relationships/image" Target="../media/image14.wmf"/><Relationship Id="rId19" Type="http://schemas.openxmlformats.org/officeDocument/2006/relationships/image" Target="../media/image22.wmf"/><Relationship Id="rId18" Type="http://schemas.openxmlformats.org/officeDocument/2006/relationships/oleObject" Target="../embeddings/oleObject16.bin"/><Relationship Id="rId17" Type="http://schemas.openxmlformats.org/officeDocument/2006/relationships/oleObject" Target="../embeddings/oleObject15.bin"/><Relationship Id="rId16" Type="http://schemas.openxmlformats.org/officeDocument/2006/relationships/image" Target="../media/image21.wmf"/><Relationship Id="rId15" Type="http://schemas.openxmlformats.org/officeDocument/2006/relationships/oleObject" Target="../embeddings/oleObject14.bin"/><Relationship Id="rId14" Type="http://schemas.openxmlformats.org/officeDocument/2006/relationships/image" Target="../media/image20.wmf"/><Relationship Id="rId13" Type="http://schemas.openxmlformats.org/officeDocument/2006/relationships/oleObject" Target="../embeddings/oleObject13.bin"/><Relationship Id="rId12" Type="http://schemas.openxmlformats.org/officeDocument/2006/relationships/image" Target="../media/image19.wmf"/><Relationship Id="rId11" Type="http://schemas.openxmlformats.org/officeDocument/2006/relationships/oleObject" Target="../embeddings/oleObject12.bin"/><Relationship Id="rId10" Type="http://schemas.openxmlformats.org/officeDocument/2006/relationships/image" Target="../media/image18.wmf"/><Relationship Id="rId1" Type="http://schemas.openxmlformats.org/officeDocument/2006/relationships/oleObject" Target="../embeddings/oleObject7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标题 2049"/>
          <p:cNvSpPr>
            <a:spLocks noGrp="1"/>
          </p:cNvSpPr>
          <p:nvPr>
            <p:ph type="title"/>
          </p:nvPr>
        </p:nvSpPr>
        <p:spPr>
          <a:xfrm>
            <a:off x="838200" y="228600"/>
            <a:ext cx="7793038" cy="1143000"/>
          </a:xfrm>
        </p:spPr>
        <p:txBody>
          <a:bodyPr anchor="b"/>
          <a:p>
            <a:pPr algn="ctr"/>
            <a:r>
              <a:rPr lang="zh-CN" altLang="en-US" sz="40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第二节   可编程逻辑器件</a:t>
            </a:r>
            <a:endParaRPr lang="zh-CN" altLang="en-US" sz="4000" b="1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074" name="文本占位符 2050"/>
          <p:cNvSpPr>
            <a:spLocks noGrp="1"/>
          </p:cNvSpPr>
          <p:nvPr>
            <p:ph idx="1"/>
          </p:nvPr>
        </p:nvSpPr>
        <p:spPr>
          <a:xfrm>
            <a:off x="323850" y="1447800"/>
            <a:ext cx="8439150" cy="4953000"/>
          </a:xfrm>
        </p:spPr>
        <p:txBody>
          <a:bodyPr anchor="t"/>
          <a:p>
            <a:pPr>
              <a:lnSpc>
                <a:spcPct val="135000"/>
              </a:lnSpc>
              <a:spcBef>
                <a:spcPts val="0"/>
              </a:spcBef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编程逻辑器件（简称PLD）是70年代后期发展起来的另一种大规模集成电路，具有集成度高，处理速度快和可靠性高的优点。它的逻辑功能是由用户自己通过对器件编程来设定的，使用灵活方便，在工业控制和产品开发等方面得到了广泛的应用。</a:t>
            </a:r>
            <a:endParaRPr sz="24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5000"/>
              </a:lnSpc>
              <a:spcBef>
                <a:spcPts val="0"/>
              </a:spcBef>
              <a:buNone/>
            </a:pPr>
            <a:r>
              <a:rPr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PLD产品主要有现场</a:t>
            </a:r>
            <a:r>
              <a:rPr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可编程逻辑阵列FPLA、可编程阵列逻辑PAL、通用阵列逻辑GAL、可擦除的可编程逻辑器件EPLD和现场可编程门阵列FPGA</a:t>
            </a:r>
            <a:r>
              <a:rPr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等几种类型。其中FPLD和FPGA集成度较高，故称其为高密度PLD。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6385"/>
          <p:cNvSpPr>
            <a:spLocks noGrp="1"/>
          </p:cNvSpPr>
          <p:nvPr>
            <p:ph type="title"/>
          </p:nvPr>
        </p:nvSpPr>
        <p:spPr>
          <a:xfrm>
            <a:off x="539115" y="297180"/>
            <a:ext cx="6733540" cy="914400"/>
          </a:xfrm>
        </p:spPr>
        <p:txBody>
          <a:bodyPr anchor="b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kern="1200" cap="none" spc="0" normalizeH="0" baseline="0" noProof="1">
                <a:solidFill>
                  <a:schemeClr val="fol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7.2.2 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chemeClr val="fol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可编程阵列逻辑</a:t>
            </a:r>
            <a:r>
              <a:rPr kumimoji="0" lang="en-US" altLang="zh-CN" sz="3200" b="1" i="0" u="none" strike="noStrike" kern="1200" cap="none" spc="0" normalizeH="0" baseline="0" noProof="1">
                <a:solidFill>
                  <a:schemeClr val="fol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PAL</a:t>
            </a:r>
            <a:r>
              <a:rPr kumimoji="0" lang="en-US" altLang="zh-CN" sz="3200" b="0" i="0" u="none" strike="noStrike" kern="1200" cap="none" spc="0" normalizeH="0" baseline="0" noProof="1">
                <a:solidFill>
                  <a:schemeClr val="folHlink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 </a:t>
            </a:r>
            <a:endParaRPr kumimoji="0" lang="zh-CN" altLang="en-US" sz="3200" b="0" i="0" u="none" strike="noStrike" kern="1200" cap="none" spc="0" normalizeH="0" baseline="0" noProof="1">
              <a:solidFill>
                <a:schemeClr val="folHlink"/>
              </a:solidFill>
              <a:latin typeface="宋体" panose="02010600030101010101" pitchFamily="2" charset="-122"/>
              <a:ea typeface="宋体" panose="02010600030101010101" pitchFamily="2" charset="-122"/>
              <a:cs typeface="+mj-cs"/>
            </a:endParaRPr>
          </a:p>
        </p:txBody>
      </p:sp>
      <p:sp>
        <p:nvSpPr>
          <p:cNvPr id="16388" name="矩形 16387"/>
          <p:cNvSpPr/>
          <p:nvPr/>
        </p:nvSpPr>
        <p:spPr>
          <a:xfrm>
            <a:off x="539115" y="1211263"/>
            <a:ext cx="8172450" cy="2489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lnSpc>
                <a:spcPct val="130000"/>
              </a:lnSpc>
            </a:pPr>
            <a:r>
              <a:rPr lang="en-US" altLang="zh-CN" sz="2800" b="1" strike="noStrike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1. PAL的结构和命名</a:t>
            </a:r>
            <a:endParaRPr lang="zh-CN" altLang="en-US" b="1" strike="noStrike" noProof="1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fontAlgn="base">
              <a:lnSpc>
                <a:spcPct val="130000"/>
              </a:lnSpc>
            </a:pPr>
            <a:r>
              <a:rPr lang="en-US" altLang="zh-CN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PAL</a:t>
            </a:r>
            <a:r>
              <a:rPr lang="zh-CN" altLang="en-US"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同</a:t>
            </a:r>
            <a:r>
              <a:rPr lang="en-US" altLang="zh-CN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FPLA</a:t>
            </a:r>
            <a:r>
              <a:rPr lang="zh-CN" altLang="en-US"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结构相似，也由与阵列和或阵列组成。</a:t>
            </a:r>
            <a:r>
              <a:rPr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但PAL中与阵列是可编程的，或阵列是固定连接不可编程的，与阵列采用熔丝式编程方式，出厂时每个交叉点均有熔丝接通，编程时将需要的熔丝保留，而将不用的熔丝熔断。</a:t>
            </a:r>
            <a:r>
              <a:rPr lang="zh-CN" altLang="en-US"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lang="en-US" altLang="zh-CN" b="1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60" name="矩形 19459"/>
          <p:cNvSpPr/>
          <p:nvPr/>
        </p:nvSpPr>
        <p:spPr>
          <a:xfrm>
            <a:off x="358775" y="405130"/>
            <a:ext cx="5904230" cy="570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base">
              <a:lnSpc>
                <a:spcPct val="130000"/>
              </a:lnSpc>
            </a:pPr>
            <a:r>
              <a:rPr lang="zh-CN" altLang="en-US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lang="en-US" altLang="zh-CN" b="1" strike="noStrike" noProof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PAL</a:t>
            </a:r>
            <a:r>
              <a:rPr lang="zh-CN" altLang="en-US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器件的基本结构图</a:t>
            </a:r>
            <a:r>
              <a:rPr lang="zh-CN" altLang="en-US"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b="1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3015" y="1170305"/>
            <a:ext cx="6617970" cy="4996815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4" name="矩形 20483"/>
          <p:cNvSpPr/>
          <p:nvPr/>
        </p:nvSpPr>
        <p:spPr>
          <a:xfrm>
            <a:off x="611188" y="441325"/>
            <a:ext cx="8077200" cy="570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265430" algn="just" defTabSz="914400" fontAlgn="base">
              <a:lnSpc>
                <a:spcPct val="130000"/>
              </a:lnSpc>
              <a:tabLst>
                <a:tab pos="457200" algn="l"/>
              </a:tabLst>
            </a:pPr>
            <a:r>
              <a:rPr lang="zh-CN" altLang="en-US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编程后的</a:t>
            </a:r>
            <a:r>
              <a:rPr lang="en-US" altLang="zh-CN" b="1" strike="noStrike" noProof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PAL</a:t>
            </a:r>
            <a:r>
              <a:rPr lang="zh-CN" altLang="en-US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电路 </a:t>
            </a:r>
            <a:endParaRPr lang="zh-CN" altLang="en-US" b="1" strike="noStrike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2" name="对象 233"/>
          <p:cNvGraphicFramePr>
            <a:graphicFrameLocks noChangeAspect="1"/>
          </p:cNvGraphicFramePr>
          <p:nvPr/>
        </p:nvGraphicFramePr>
        <p:xfrm>
          <a:off x="4232910" y="310515"/>
          <a:ext cx="2802255" cy="1716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384300" imgH="850900" progId="Equation.3">
                  <p:embed/>
                </p:oleObj>
              </mc:Choice>
              <mc:Fallback>
                <p:oleObj name="" r:id="rId1" imgW="1384300" imgH="8509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232910" y="310515"/>
                        <a:ext cx="2802255" cy="17164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635" y="2026920"/>
            <a:ext cx="6423660" cy="4556760"/>
          </a:xfrm>
          <a:prstGeom prst="rect">
            <a:avLst/>
          </a:prstGeom>
        </p:spPr>
      </p:pic>
    </p:spTree>
  </p:cSld>
  <p:clrMapOvr>
    <a:masterClrMapping/>
  </p:clrMapOvr>
  <p:transition>
    <p:cover dir="r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6" name="矩形 23555"/>
          <p:cNvSpPr/>
          <p:nvPr/>
        </p:nvSpPr>
        <p:spPr>
          <a:xfrm>
            <a:off x="609600" y="609600"/>
            <a:ext cx="7848600" cy="570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 algn="just" fontAlgn="base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2800" b="1" strike="noStrike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2.PAL的几种输出电路结构</a:t>
            </a:r>
            <a:endParaRPr lang="en-US" altLang="zh-CN" sz="2800" b="1" strike="noStrike" noProof="1" dirty="0">
              <a:solidFill>
                <a:srgbClr val="00206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3557" name="矩形 23556"/>
          <p:cNvSpPr/>
          <p:nvPr/>
        </p:nvSpPr>
        <p:spPr>
          <a:xfrm>
            <a:off x="609283" y="1340485"/>
            <a:ext cx="8435975" cy="2009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lnSpc>
                <a:spcPct val="130000"/>
              </a:lnSpc>
            </a:pPr>
            <a:r>
              <a:rPr lang="zh-CN" altLang="en-US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（1）专用输出结构</a:t>
            </a:r>
            <a:endParaRPr lang="zh-CN" altLang="en-US" b="1" strike="noStrike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base">
              <a:lnSpc>
                <a:spcPct val="130000"/>
              </a:lnSpc>
            </a:pPr>
            <a:r>
              <a:rPr lang="zh-CN" altLang="en-US"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b="1" strike="noStrike" noProof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专用输出结构的输出端为与或门、与或非门或者是互补输出结构</a:t>
            </a:r>
            <a:r>
              <a:rPr lang="zh-CN" altLang="en-US"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。专用输出结构的输出端只能用作输出使用，输出不能反馈到输入，这种结构的PAL只能用来产生组合逻辑函数。</a:t>
            </a:r>
            <a:endParaRPr lang="zh-CN" altLang="en-US" b="1" strike="noStrike" noProof="1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2355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81" name="矩形 24580"/>
          <p:cNvSpPr/>
          <p:nvPr/>
        </p:nvSpPr>
        <p:spPr>
          <a:xfrm>
            <a:off x="480695" y="476250"/>
            <a:ext cx="8663305" cy="2968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base">
              <a:lnSpc>
                <a:spcPct val="130000"/>
              </a:lnSpc>
            </a:pPr>
            <a:r>
              <a:rPr lang="zh-CN" altLang="en-US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（2）可编程</a:t>
            </a:r>
            <a:r>
              <a:rPr lang="en-US" altLang="zh-CN" b="1" strike="noStrike" noProof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I/O</a:t>
            </a:r>
            <a:r>
              <a:rPr lang="zh-CN" altLang="en-US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结构</a:t>
            </a:r>
            <a:endParaRPr lang="zh-CN" altLang="en-US" b="1" strike="noStrike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base">
              <a:lnSpc>
                <a:spcPct val="130000"/>
              </a:lnSpc>
            </a:pPr>
            <a:r>
              <a:rPr b="1" strike="noStrike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可编程I/O结构的输出端有可编程控制的三态缓冲器，控制端由与逻辑阵列的第一个乘积项给出，只有该项为1，或门输出才能通过三态门，由</a:t>
            </a:r>
            <a:r>
              <a:rPr b="1" i="1" strike="noStrike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I</a:t>
            </a:r>
            <a:r>
              <a:rPr b="1" strike="noStrike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/</a:t>
            </a:r>
            <a:r>
              <a:rPr b="1" i="1" strike="noStrike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O</a:t>
            </a:r>
            <a:r>
              <a:rPr b="1" strike="noStrike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端输出</a:t>
            </a:r>
            <a:r>
              <a:rPr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；当第一个乘积项为0时，三态门被禁止，处于高阻态，这时将</a:t>
            </a:r>
            <a:r>
              <a:rPr b="1" i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I</a:t>
            </a:r>
            <a:r>
              <a:rPr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/</a:t>
            </a:r>
            <a:r>
              <a:rPr b="1" i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O</a:t>
            </a:r>
            <a:r>
              <a:rPr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可用作输入端，输入的信号经反馈缓冲门接到与逻辑阵列的输入端。</a:t>
            </a:r>
            <a:endParaRPr b="1" strike="noStrike" noProof="1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3623310"/>
            <a:ext cx="8228965" cy="219583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4" name="矩形 25603"/>
          <p:cNvSpPr/>
          <p:nvPr/>
        </p:nvSpPr>
        <p:spPr>
          <a:xfrm>
            <a:off x="514668" y="836613"/>
            <a:ext cx="4114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/>
            <a:r>
              <a:rPr lang="zh-CN" altLang="en-US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（3）寄存器输出结构 </a:t>
            </a:r>
            <a:endParaRPr lang="zh-CN" altLang="en-US" b="1" strike="noStrike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14668" y="1297305"/>
            <a:ext cx="8435975" cy="2009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lnSpc>
                <a:spcPct val="130000"/>
              </a:lnSpc>
            </a:pPr>
            <a:r>
              <a:rPr lang="zh-CN" altLang="en-US" b="1" strike="noStrike" noProof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寄存器输出结构是</a:t>
            </a:r>
            <a:r>
              <a:rPr lang="zh-CN" altLang="en-US" b="1" strike="noStrike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在与或逻辑阵列的输出和输出三态缓冲门之间设置了由D触发器组成的寄存器，D触发器的输出</a:t>
            </a:r>
            <a:r>
              <a:rPr lang="zh-CN" altLang="en-US" b="1" i="1" strike="noStrike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zh-CN" altLang="en-US" b="1" strike="noStrike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</a:t>
            </a:r>
            <a:r>
              <a:rPr lang="zh-CN" altLang="en-US" b="1" i="1" strike="noStrike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OE</a:t>
            </a:r>
            <a:r>
              <a:rPr lang="zh-CN" altLang="en-US" b="1" strike="noStrike" noProof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控制的三态门输出，D触发器的反相输出端经反馈缓冲门反馈到与逻辑阵列的输入端。</a:t>
            </a:r>
            <a:endParaRPr lang="zh-CN" altLang="en-US" b="1" strike="noStrike" noProof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635" y="3592830"/>
            <a:ext cx="8126095" cy="213423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8" name="矩形 26627"/>
          <p:cNvSpPr/>
          <p:nvPr/>
        </p:nvSpPr>
        <p:spPr>
          <a:xfrm>
            <a:off x="314008" y="678815"/>
            <a:ext cx="4114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/>
            <a:r>
              <a:rPr lang="zh-CN" altLang="en-US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（4）异或输出结构 </a:t>
            </a:r>
            <a:endParaRPr lang="zh-CN" altLang="en-US" b="1" strike="noStrike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632" name="矩形 26631"/>
          <p:cNvSpPr/>
          <p:nvPr/>
        </p:nvSpPr>
        <p:spPr>
          <a:xfrm>
            <a:off x="395605" y="1139190"/>
            <a:ext cx="8353425" cy="10502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lnSpc>
                <a:spcPct val="130000"/>
              </a:lnSpc>
            </a:pPr>
            <a:r>
              <a:rPr b="1">
                <a:latin typeface="Times New Roman" panose="02020603050405020304" pitchFamily="18" charset="0"/>
                <a:ea typeface="宋体" panose="02010600030101010101" pitchFamily="2" charset="-122"/>
              </a:rPr>
              <a:t>异或输出结构是在寄存器输出结构的基础上，在与或逻辑阵列输出端又设置了异或门</a:t>
            </a:r>
            <a:r>
              <a:rPr lang="zh-CN" b="1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3080" y="2414905"/>
            <a:ext cx="8335645" cy="202819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4" name="矩形 30723"/>
          <p:cNvSpPr/>
          <p:nvPr/>
        </p:nvSpPr>
        <p:spPr>
          <a:xfrm>
            <a:off x="391160" y="558165"/>
            <a:ext cx="536416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 fontAlgn="base"/>
            <a:r>
              <a:rPr lang="zh-CN" altLang="en-US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（5）运算选通反馈结构 </a:t>
            </a:r>
            <a:endParaRPr lang="zh-CN" altLang="en-US" b="1" strike="noStrike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25" name="矩形 30724"/>
          <p:cNvSpPr/>
          <p:nvPr/>
        </p:nvSpPr>
        <p:spPr>
          <a:xfrm>
            <a:off x="485458" y="1018540"/>
            <a:ext cx="8172450" cy="15297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lnSpc>
                <a:spcPct val="13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运算选通反馈结构是在异或输出结构的基础上，增加一组反馈逻辑电路，即反馈门不是互补输出缓冲门，而是用一组组合逻辑电路取代。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2947035"/>
            <a:ext cx="8399780" cy="238125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4" name="矩形 30723"/>
          <p:cNvSpPr/>
          <p:nvPr/>
        </p:nvSpPr>
        <p:spPr>
          <a:xfrm>
            <a:off x="675005" y="692785"/>
            <a:ext cx="536416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 fontAlgn="base"/>
            <a:r>
              <a:rPr lang="zh-CN" altLang="en-US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PAL的命名</a:t>
            </a:r>
            <a:endParaRPr lang="zh-CN" altLang="en-US" b="1" strike="noStrike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6605" y="1403985"/>
            <a:ext cx="7996555" cy="2360295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标题 29697"/>
          <p:cNvSpPr>
            <a:spLocks noGrp="1"/>
          </p:cNvSpPr>
          <p:nvPr>
            <p:ph type="title"/>
          </p:nvPr>
        </p:nvSpPr>
        <p:spPr>
          <a:xfrm>
            <a:off x="468630" y="273050"/>
            <a:ext cx="5478780" cy="941070"/>
          </a:xfrm>
        </p:spPr>
        <p:txBody>
          <a:bodyPr anchor="b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7.2.3 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通用逻辑阵列</a:t>
            </a:r>
            <a:r>
              <a:rPr kumimoji="0" lang="en-US" altLang="zh-CN" sz="32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GAL</a:t>
            </a:r>
            <a:r>
              <a:rPr kumimoji="0" lang="en-US" altLang="zh-CN" sz="3200" b="1" i="0" u="none" strike="noStrike" kern="1200" cap="none" spc="0" normalizeH="0" baseline="0" noProof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 </a:t>
            </a:r>
            <a:endParaRPr kumimoji="0" lang="zh-CN" altLang="en-US" sz="3200" b="1" i="0" u="none" strike="noStrike" kern="1200" cap="none" spc="0" normalizeH="0" baseline="0" noProof="1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j-cs"/>
            </a:endParaRPr>
          </a:p>
        </p:txBody>
      </p:sp>
      <p:sp>
        <p:nvSpPr>
          <p:cNvPr id="29702" name="矩形 29701"/>
          <p:cNvSpPr/>
          <p:nvPr/>
        </p:nvSpPr>
        <p:spPr>
          <a:xfrm>
            <a:off x="468313" y="1322388"/>
            <a:ext cx="8207375" cy="15855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lnSpc>
                <a:spcPct val="135000"/>
              </a:lnSpc>
            </a:pPr>
            <a:r>
              <a:rPr b="1">
                <a:latin typeface="Times New Roman" panose="02020603050405020304" pitchFamily="18" charset="0"/>
                <a:ea typeface="宋体" panose="02010600030101010101" pitchFamily="2" charset="-122"/>
              </a:rPr>
              <a:t>GAL器件是在PAL器件的基础上发展起来的， 具有输出逻辑宏单元OLMC，可以很方便地组成多种输出形式，使GAL功能更强、更灵活，使用更方便。</a:t>
            </a:r>
            <a:endParaRPr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8313" y="2769553"/>
            <a:ext cx="8207375" cy="1087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lnSpc>
                <a:spcPct val="135000"/>
              </a:lnSpc>
            </a:pPr>
            <a:r>
              <a:rPr b="1">
                <a:latin typeface="Times New Roman" panose="02020603050405020304" pitchFamily="18" charset="0"/>
                <a:ea typeface="宋体" panose="02010600030101010101" pitchFamily="2" charset="-122"/>
              </a:rPr>
              <a:t>GAL基本结构包括输入缓冲器、可编程与阵列、固定的或阵列、可编程的输出电路和三态输出缓冲器</a:t>
            </a:r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5700" y="3942080"/>
            <a:ext cx="6312535" cy="258318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3015" y="939165"/>
            <a:ext cx="6206490" cy="22218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t="7280"/>
          <a:stretch>
            <a:fillRect/>
          </a:stretch>
        </p:blipFill>
        <p:spPr>
          <a:xfrm>
            <a:off x="1336675" y="3952875"/>
            <a:ext cx="6194425" cy="1536700"/>
          </a:xfrm>
          <a:prstGeom prst="rect">
            <a:avLst/>
          </a:prstGeom>
        </p:spPr>
      </p:pic>
      <p:sp>
        <p:nvSpPr>
          <p:cNvPr id="48162" name="矩形 48161"/>
          <p:cNvSpPr/>
          <p:nvPr/>
        </p:nvSpPr>
        <p:spPr>
          <a:xfrm>
            <a:off x="759778" y="811371"/>
            <a:ext cx="201676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fontAlgn="base"/>
            <a:r>
              <a:rPr lang="en-US" altLang="zh-CN" b="1" strike="noStrike" noProof="1">
                <a:solidFill>
                  <a:schemeClr val="fol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PLD</a:t>
            </a:r>
            <a:r>
              <a:rPr lang="zh-CN" altLang="en-US" b="1" strike="noStrike" noProof="1" dirty="0">
                <a:solidFill>
                  <a:schemeClr val="fol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结构框图 </a:t>
            </a:r>
            <a:endParaRPr lang="zh-CN" altLang="en-US" b="1" strike="noStrike" noProof="1" dirty="0">
              <a:solidFill>
                <a:schemeClr val="folHlink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40" name="矩形 1139"/>
          <p:cNvSpPr/>
          <p:nvPr/>
        </p:nvSpPr>
        <p:spPr>
          <a:xfrm>
            <a:off x="760095" y="3358991"/>
            <a:ext cx="41592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fontAlgn="base"/>
            <a:r>
              <a:rPr lang="en-US" altLang="zh-CN" b="1" strike="noStrike" noProof="1">
                <a:solidFill>
                  <a:schemeClr val="fol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PLD</a:t>
            </a:r>
            <a:r>
              <a:rPr lang="zh-CN" altLang="en-US" b="1" strike="noStrike" noProof="1" dirty="0">
                <a:solidFill>
                  <a:schemeClr val="fol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器件连接的三种习惯画法 </a:t>
            </a:r>
            <a:endParaRPr lang="zh-CN" altLang="en-US" b="1" strike="noStrike" noProof="1" dirty="0">
              <a:solidFill>
                <a:schemeClr val="folHlink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41" name="圆角矩形标注 1140"/>
          <p:cNvSpPr/>
          <p:nvPr/>
        </p:nvSpPr>
        <p:spPr>
          <a:xfrm>
            <a:off x="1296035" y="6114415"/>
            <a:ext cx="2195195" cy="590550"/>
          </a:xfrm>
          <a:prstGeom prst="wedgeRoundRectCallout">
            <a:avLst>
              <a:gd name="adj1" fmla="val -24259"/>
              <a:gd name="adj2" fmla="val -199519"/>
              <a:gd name="adj3" fmla="val 16667"/>
            </a:avLst>
          </a:prstGeom>
          <a:solidFill>
            <a:srgbClr val="FFFFFF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000" b="1" dirty="0">
                <a:latin typeface="Tahoma" panose="020B0604030504040204" pitchFamily="34" charset="0"/>
                <a:ea typeface="宋体" panose="02010600030101010101" pitchFamily="2" charset="-122"/>
              </a:rPr>
              <a:t>固定连接</a:t>
            </a:r>
            <a:endParaRPr lang="zh-CN" altLang="en-US" sz="2000" b="1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142" name="圆角矩形标注 1141"/>
          <p:cNvSpPr/>
          <p:nvPr/>
        </p:nvSpPr>
        <p:spPr>
          <a:xfrm>
            <a:off x="3959860" y="6149340"/>
            <a:ext cx="2195195" cy="555625"/>
          </a:xfrm>
          <a:prstGeom prst="wedgeRoundRectCallout">
            <a:avLst>
              <a:gd name="adj1" fmla="val -24259"/>
              <a:gd name="adj2" fmla="val -240463"/>
              <a:gd name="adj3" fmla="val 16667"/>
            </a:avLst>
          </a:prstGeom>
          <a:solidFill>
            <a:srgbClr val="FFFFFF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000" b="1" dirty="0">
                <a:latin typeface="Tahoma" panose="020B0604030504040204" pitchFamily="34" charset="0"/>
                <a:ea typeface="宋体" panose="02010600030101010101" pitchFamily="2" charset="-122"/>
              </a:rPr>
              <a:t>可编程连接</a:t>
            </a:r>
            <a:endParaRPr lang="zh-CN" altLang="en-US" sz="2000" b="1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143" name="圆角矩形标注 1142"/>
          <p:cNvSpPr/>
          <p:nvPr/>
        </p:nvSpPr>
        <p:spPr>
          <a:xfrm>
            <a:off x="6358255" y="6221730"/>
            <a:ext cx="2195830" cy="577215"/>
          </a:xfrm>
          <a:prstGeom prst="wedgeRoundRectCallout">
            <a:avLst>
              <a:gd name="adj1" fmla="val -28629"/>
              <a:gd name="adj2" fmla="val -250330"/>
              <a:gd name="adj3" fmla="val 16667"/>
            </a:avLst>
          </a:prstGeom>
          <a:solidFill>
            <a:srgbClr val="FFFFFF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000" b="1" dirty="0">
                <a:latin typeface="Tahoma" panose="020B0604030504040204" pitchFamily="34" charset="0"/>
                <a:ea typeface="宋体" panose="02010600030101010101" pitchFamily="2" charset="-122"/>
              </a:rPr>
              <a:t>断开连接</a:t>
            </a:r>
            <a:endParaRPr lang="zh-CN" altLang="en-US" sz="2000" b="1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1" grpId="0" bldLvl="0" animBg="1"/>
      <p:bldP spid="1142" grpId="0" bldLvl="0" animBg="1"/>
      <p:bldP spid="114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4" name="矩形 35843"/>
          <p:cNvSpPr/>
          <p:nvPr/>
        </p:nvSpPr>
        <p:spPr>
          <a:xfrm>
            <a:off x="287338" y="296863"/>
            <a:ext cx="4319588" cy="65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 fontAlgn="base">
              <a:lnSpc>
                <a:spcPct val="130000"/>
              </a:lnSpc>
            </a:pPr>
            <a:r>
              <a:rPr lang="en-US" altLang="zh-CN" sz="2800" b="1" strike="noStrike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1.</a:t>
            </a:r>
            <a:r>
              <a:rPr lang="en-US" altLang="zh-CN"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GAL16V8</a:t>
            </a:r>
            <a:r>
              <a:rPr lang="en-US" altLang="zh-CN" sz="2800" b="1" strike="noStrike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的基本结构</a:t>
            </a:r>
            <a:r>
              <a:rPr lang="zh-CN" altLang="en-US" sz="2800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endParaRPr lang="zh-CN" altLang="en-US" sz="2800" b="1" strike="noStrike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47" name="矩形 35846"/>
          <p:cNvSpPr/>
          <p:nvPr/>
        </p:nvSpPr>
        <p:spPr>
          <a:xfrm>
            <a:off x="287655" y="948055"/>
            <a:ext cx="8731250" cy="58654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>
              <a:lnSpc>
                <a:spcPct val="135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8个输入缓冲器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，引脚2～9作固定输入。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8个输出缓冲器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，引脚12～19是输出缓冲器的输出。在三态门控制端的控制下，可以配置成输入模式。因此，GAL16V8最多可有16个输入端，8个输出端，即GAL16V8中的16和8的含义。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③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8个输出反馈/输入缓冲器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④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8个输出逻辑宏单元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，OLMC（12）～（19），或门阵列包含在OLMC中。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⑤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32×64位的可编程与逻辑阵列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，由8×8个与门构成，形成64个乘积项，每个与门有32个输入端，对应图中的32条线。编程和擦除用电完成，可反复编程。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另外，还有一个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系统时钟输入端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，引脚1，一个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输出三态门控制端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，引脚11。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电源端和接地端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图中未画出，通常电源电压为5V。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  <p:bldP spid="3584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1080" y="55245"/>
            <a:ext cx="5130165" cy="674751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87020" y="47307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GAL16V8</a:t>
            </a:r>
            <a:r>
              <a:rPr lang="zh-CN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的逻辑图</a:t>
            </a:r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2" name="矩形 63491"/>
          <p:cNvSpPr/>
          <p:nvPr/>
        </p:nvSpPr>
        <p:spPr>
          <a:xfrm>
            <a:off x="665798" y="637540"/>
            <a:ext cx="5797550" cy="65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 fontAlgn="base">
              <a:lnSpc>
                <a:spcPct val="130000"/>
              </a:lnSpc>
            </a:pPr>
            <a:r>
              <a:rPr lang="en-US" altLang="zh-CN" sz="2800" b="1" strike="noStrike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2.GAL16V8的</a:t>
            </a:r>
            <a:r>
              <a:rPr lang="en-US" altLang="zh-CN"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结构控制字</a:t>
            </a:r>
            <a:r>
              <a:rPr lang="zh-CN" altLang="en-US" sz="2800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endParaRPr lang="zh-CN" altLang="en-US" sz="2800" b="1" strike="noStrike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6270" y="1512570"/>
            <a:ext cx="7871460" cy="2506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9460" y="1461770"/>
            <a:ext cx="6913245" cy="4376420"/>
          </a:xfrm>
          <a:prstGeom prst="rect">
            <a:avLst/>
          </a:prstGeom>
        </p:spPr>
      </p:pic>
      <p:sp>
        <p:nvSpPr>
          <p:cNvPr id="63494" name="文本占位符 63493"/>
          <p:cNvSpPr>
            <a:spLocks noGrp="1"/>
          </p:cNvSpPr>
          <p:nvPr>
            <p:ph idx="1"/>
          </p:nvPr>
        </p:nvSpPr>
        <p:spPr>
          <a:xfrm>
            <a:off x="550863" y="520065"/>
            <a:ext cx="7416800" cy="649288"/>
          </a:xfrm>
        </p:spPr>
        <p:txBody>
          <a:bodyPr/>
          <a:p>
            <a:pPr marL="342900" marR="0" indent="-342900" algn="just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en-US" altLang="zh-CN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3.输出逻辑宏单元OLMC的结构和组态</a:t>
            </a:r>
            <a:endParaRPr kumimoji="0" lang="en-US" altLang="zh-CN" sz="2800" b="1" i="0" u="none" strike="noStrike" kern="1200" cap="none" spc="0" normalizeH="0" baseline="0" noProof="1" dirty="0">
              <a:solidFill>
                <a:srgbClr val="00206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6868" name="矩形 63494"/>
          <p:cNvSpPr/>
          <p:nvPr/>
        </p:nvSpPr>
        <p:spPr>
          <a:xfrm>
            <a:off x="307658" y="1169670"/>
            <a:ext cx="6602412" cy="64928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（1）</a:t>
            </a: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OLMC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结构 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6869" name="矩形 63495"/>
          <p:cNvSpPr/>
          <p:nvPr/>
        </p:nvSpPr>
        <p:spPr>
          <a:xfrm>
            <a:off x="551180" y="4659630"/>
            <a:ext cx="2708275" cy="220535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30000"/>
              </a:lnSpc>
              <a:spcBef>
                <a:spcPts val="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①或阵列</a:t>
            </a:r>
            <a:endParaRPr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30000"/>
              </a:lnSpc>
              <a:spcBef>
                <a:spcPts val="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②可编程异或门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30000"/>
              </a:lnSpc>
              <a:spcBef>
                <a:spcPts val="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③边沿触发器D 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30000"/>
              </a:lnSpc>
              <a:spcBef>
                <a:spcPts val="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④4个数据选择器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978" name="矩形 36979"/>
          <p:cNvSpPr/>
          <p:nvPr/>
        </p:nvSpPr>
        <p:spPr>
          <a:xfrm>
            <a:off x="2740025" y="495300"/>
            <a:ext cx="5461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Tahoma" panose="020B0604030504040204" pitchFamily="34" charset="0"/>
            </a:endParaRPr>
          </a:p>
        </p:txBody>
      </p:sp>
      <p:sp>
        <p:nvSpPr>
          <p:cNvPr id="36870" name="矩形 63496"/>
          <p:cNvSpPr/>
          <p:nvPr/>
        </p:nvSpPr>
        <p:spPr>
          <a:xfrm>
            <a:off x="369888" y="649605"/>
            <a:ext cx="8593137" cy="64928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OLMC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的5种输出组态 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463550" y="1143635"/>
          <a:ext cx="8499475" cy="5608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3875"/>
                <a:gridCol w="505460"/>
                <a:gridCol w="817245"/>
                <a:gridCol w="820420"/>
                <a:gridCol w="797560"/>
                <a:gridCol w="775335"/>
                <a:gridCol w="695960"/>
                <a:gridCol w="692150"/>
                <a:gridCol w="797560"/>
                <a:gridCol w="814070"/>
                <a:gridCol w="1259840"/>
              </a:tblGrid>
              <a:tr h="42672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SYN</a:t>
                      </a:r>
                      <a:endParaRPr lang="en-US" altLang="en-US" sz="14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</a:t>
                      </a: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14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</a:t>
                      </a: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sz="1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en-US" altLang="en-US" sz="14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XOR</a:t>
                      </a: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sz="1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en-US" altLang="en-US" sz="14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PTMUX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TSMUX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FMUX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OMUX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工作模式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输出极性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备注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5625"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sz="14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>
                        <a:buNone/>
                      </a:pPr>
                      <a:r>
                        <a:rPr lang="en-US" sz="1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OE</a:t>
                      </a:r>
                      <a:endParaRPr lang="en-US" altLang="en-US" sz="14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endParaRPr lang="en-US" altLang="en-US" sz="14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寄存器输出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低电平有效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1脚接</a:t>
                      </a:r>
                      <a:r>
                        <a:rPr lang="en-US" sz="1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CP</a:t>
                      </a: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，11脚接</a:t>
                      </a:r>
                      <a:r>
                        <a:rPr lang="en-US" sz="1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OE</a:t>
                      </a: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。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4990">
                <a:tc v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高电平有效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54990"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sz="14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I/O</a:t>
                      </a: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（n）</a:t>
                      </a:r>
                      <a:endParaRPr lang="en-US" altLang="en-US" sz="14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US" altLang="en-US" sz="14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时序电路中的组合输出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低电平有效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1脚接</a:t>
                      </a:r>
                      <a:r>
                        <a:rPr lang="en-US" sz="1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CP</a:t>
                      </a: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，11脚接</a:t>
                      </a:r>
                      <a:r>
                        <a:rPr lang="en-US" sz="1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OE</a:t>
                      </a: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，至少有一个OLMC为寄存器输出。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4990">
                <a:tc v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高电平有效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55625"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sz="14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US" altLang="en-US" sz="14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专用组合输出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低电平有效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1和11脚为数据输入，三态门选通。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4990">
                <a:tc v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高电平有效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74041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Symbol" panose="05050102010706020507" charset="0"/>
                          <a:cs typeface="Symbol" panose="05050102010706020507" charset="0"/>
                        </a:rPr>
                        <a:t>/</a:t>
                      </a:r>
                      <a:endParaRPr lang="en-US" altLang="en-US" sz="1400" b="1">
                        <a:latin typeface="Symbol" panose="05050102010706020507" charset="0"/>
                        <a:ea typeface="Symbol" panose="05050102010706020507" charset="0"/>
                        <a:cs typeface="Symbol" panose="05050102010706020507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sz="14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I/O</a:t>
                      </a: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US" sz="1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）</a:t>
                      </a:r>
                      <a:endParaRPr lang="en-US" altLang="en-US" sz="14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US" altLang="en-US" sz="14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专用输入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Symbol" panose="05050102010706020507" charset="0"/>
                          <a:cs typeface="Symbol" panose="05050102010706020507" charset="0"/>
                        </a:rPr>
                        <a:t>/</a:t>
                      </a:r>
                      <a:endParaRPr lang="en-US" altLang="en-US" sz="1400" b="1">
                        <a:latin typeface="Symbol" panose="05050102010706020507" charset="0"/>
                        <a:ea typeface="Symbol" panose="05050102010706020507" charset="0"/>
                        <a:cs typeface="Symbol" panose="05050102010706020507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1和11脚为数据输入，三态门禁止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4990"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sz="14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I/O</a:t>
                      </a: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US" sz="1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）</a:t>
                      </a:r>
                      <a:endParaRPr lang="en-US" altLang="en-US" sz="14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US" altLang="en-US" sz="14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反馈组合输出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低电平有效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1和11脚为数据输入，三态门选通信号为第一乘积项。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4990">
                <a:tc v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高电平有效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" name="对象 240"/>
          <p:cNvGraphicFramePr>
            <a:graphicFrameLocks noChangeAspect="1"/>
          </p:cNvGraphicFramePr>
          <p:nvPr/>
        </p:nvGraphicFramePr>
        <p:xfrm>
          <a:off x="4929505" y="1981200"/>
          <a:ext cx="228600" cy="3371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52400" imgH="241300" progId="Equation.3">
                  <p:embed/>
                </p:oleObj>
              </mc:Choice>
              <mc:Fallback>
                <p:oleObj name="" r:id="rId1" imgW="152400" imgH="2413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929505" y="1981200"/>
                        <a:ext cx="228600" cy="3371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pull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6330" y="1538605"/>
            <a:ext cx="6525260" cy="1278255"/>
          </a:xfrm>
          <a:prstGeom prst="rect">
            <a:avLst/>
          </a:prstGeom>
        </p:spPr>
      </p:pic>
      <p:sp>
        <p:nvSpPr>
          <p:cNvPr id="58372" name="矩形 58371"/>
          <p:cNvSpPr/>
          <p:nvPr/>
        </p:nvSpPr>
        <p:spPr>
          <a:xfrm>
            <a:off x="683895" y="724535"/>
            <a:ext cx="3200400" cy="609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u="none" kern="1200" baseline="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Tahoma" panose="020B0604030504040204" pitchFamily="34" charset="0"/>
              </a:defRPr>
            </a:lvl5pPr>
          </a:lstStyle>
          <a:p>
            <a:pPr lvl="0" algn="l" fontAlgn="base">
              <a:lnSpc>
                <a:spcPct val="135000"/>
              </a:lnSpc>
              <a:buNone/>
            </a:pPr>
            <a:r>
              <a:rPr lang="zh-CN" altLang="en-US" sz="2400" b="1" strike="noStrike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逻辑图形符号</a:t>
            </a:r>
            <a:r>
              <a:rPr lang="zh-CN" altLang="en-US" sz="2400"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z="2400" b="1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408" name="圆角矩形标注 58407"/>
          <p:cNvSpPr/>
          <p:nvPr/>
        </p:nvSpPr>
        <p:spPr>
          <a:xfrm>
            <a:off x="3091180" y="1078230"/>
            <a:ext cx="1186180" cy="584835"/>
          </a:xfrm>
          <a:prstGeom prst="wedgeRoundRectCallout">
            <a:avLst>
              <a:gd name="adj1" fmla="val -36777"/>
              <a:gd name="adj2" fmla="val 84961"/>
              <a:gd name="adj3" fmla="val 16667"/>
            </a:avLst>
          </a:prstGeom>
          <a:solidFill>
            <a:srgbClr val="FFFFFF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000" b="1" dirty="0">
                <a:latin typeface="Tahoma" panose="020B0604030504040204" pitchFamily="34" charset="0"/>
                <a:ea typeface="宋体" panose="02010600030101010101" pitchFamily="2" charset="-122"/>
              </a:rPr>
              <a:t>与门</a:t>
            </a:r>
            <a:endParaRPr lang="zh-CN" altLang="en-US" sz="2000" b="1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58409" name="圆角矩形标注 58408"/>
          <p:cNvSpPr/>
          <p:nvPr/>
        </p:nvSpPr>
        <p:spPr>
          <a:xfrm>
            <a:off x="6171565" y="946150"/>
            <a:ext cx="1632585" cy="502285"/>
          </a:xfrm>
          <a:prstGeom prst="wedgeRoundRectCallout">
            <a:avLst>
              <a:gd name="adj1" fmla="val -32535"/>
              <a:gd name="adj2" fmla="val 110176"/>
              <a:gd name="adj3" fmla="val 16667"/>
            </a:avLst>
          </a:prstGeom>
          <a:solidFill>
            <a:srgbClr val="FFFFFF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000" b="1" dirty="0">
                <a:latin typeface="Tahoma" panose="020B0604030504040204" pitchFamily="34" charset="0"/>
                <a:ea typeface="宋体" panose="02010600030101010101" pitchFamily="2" charset="-122"/>
              </a:rPr>
              <a:t>或门</a:t>
            </a:r>
            <a:endParaRPr lang="zh-CN" altLang="en-US" sz="2000" b="1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4131945"/>
            <a:ext cx="5487670" cy="2251075"/>
          </a:xfrm>
          <a:prstGeom prst="rect">
            <a:avLst/>
          </a:prstGeom>
        </p:spPr>
      </p:pic>
      <p:sp>
        <p:nvSpPr>
          <p:cNvPr id="60454" name="圆角矩形标注 60453"/>
          <p:cNvSpPr/>
          <p:nvPr/>
        </p:nvSpPr>
        <p:spPr>
          <a:xfrm>
            <a:off x="6617335" y="5158740"/>
            <a:ext cx="2209165" cy="1224280"/>
          </a:xfrm>
          <a:prstGeom prst="wedgeRoundRectCallout">
            <a:avLst>
              <a:gd name="adj1" fmla="val -82106"/>
              <a:gd name="adj2" fmla="val -51037"/>
              <a:gd name="adj3" fmla="val 16667"/>
            </a:avLst>
          </a:prstGeom>
          <a:solidFill>
            <a:srgbClr val="FFFFFF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000" b="1" dirty="0">
                <a:latin typeface="Tahoma" panose="020B0604030504040204" pitchFamily="34" charset="0"/>
                <a:ea typeface="宋体" panose="02010600030101010101" pitchFamily="2" charset="-122"/>
              </a:rPr>
              <a:t>互补输出的输入缓冲器及三态输出缓冲</a:t>
            </a:r>
            <a:endParaRPr lang="zh-CN" altLang="en-US" sz="2000" b="1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1005" y="2816860"/>
            <a:ext cx="5761990" cy="1218565"/>
          </a:xfrm>
          <a:prstGeom prst="rect">
            <a:avLst/>
          </a:prstGeom>
        </p:spPr>
      </p:pic>
      <p:sp>
        <p:nvSpPr>
          <p:cNvPr id="5" name="圆角矩形标注 4"/>
          <p:cNvSpPr/>
          <p:nvPr/>
        </p:nvSpPr>
        <p:spPr>
          <a:xfrm>
            <a:off x="6932930" y="3543935"/>
            <a:ext cx="1741170" cy="975360"/>
          </a:xfrm>
          <a:prstGeom prst="wedgeRoundRectCallout">
            <a:avLst>
              <a:gd name="adj1" fmla="val -81473"/>
              <a:gd name="adj2" fmla="val -53515"/>
              <a:gd name="adj3" fmla="val 16667"/>
            </a:avLst>
          </a:prstGeom>
          <a:solidFill>
            <a:srgbClr val="FFFFFF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000" b="1" dirty="0">
                <a:latin typeface="Tahoma" panose="020B0604030504040204" pitchFamily="34" charset="0"/>
                <a:ea typeface="宋体" panose="02010600030101010101" pitchFamily="2" charset="-122"/>
              </a:rPr>
              <a:t>输出恒为0的与门逻辑图形符号</a:t>
            </a:r>
            <a:endParaRPr lang="zh-CN" altLang="en-US" sz="2000" b="1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8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0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408" grpId="0" bldLvl="0" animBg="1"/>
      <p:bldP spid="58409" grpId="0" bldLvl="0" animBg="1"/>
      <p:bldP spid="6045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7550" y="1442085"/>
            <a:ext cx="5844540" cy="5219700"/>
          </a:xfrm>
          <a:prstGeom prst="rect">
            <a:avLst/>
          </a:prstGeom>
        </p:spPr>
      </p:pic>
      <p:sp>
        <p:nvSpPr>
          <p:cNvPr id="7170" name="标题 7169"/>
          <p:cNvSpPr>
            <a:spLocks noGrp="1"/>
          </p:cNvSpPr>
          <p:nvPr>
            <p:ph type="title"/>
          </p:nvPr>
        </p:nvSpPr>
        <p:spPr>
          <a:xfrm>
            <a:off x="565785" y="471488"/>
            <a:ext cx="7793038" cy="762000"/>
          </a:xfrm>
        </p:spPr>
        <p:txBody>
          <a:bodyPr anchor="b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7.2.1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现场可编程逻辑陈列</a:t>
            </a:r>
            <a:r>
              <a:rPr kumimoji="0" lang="en-US" altLang="zh-CN" sz="32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FPLA </a:t>
            </a:r>
            <a:endParaRPr kumimoji="0" lang="en-US" altLang="zh-CN" sz="3200" b="1" i="0" u="none" strike="noStrike" kern="1200" cap="none" spc="0" normalizeH="0" baseline="0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j-cs"/>
            </a:endParaRPr>
          </a:p>
        </p:txBody>
      </p:sp>
      <p:sp>
        <p:nvSpPr>
          <p:cNvPr id="7171" name="文本占位符 7170"/>
          <p:cNvSpPr>
            <a:spLocks noGrp="1"/>
          </p:cNvSpPr>
          <p:nvPr>
            <p:ph idx="1"/>
          </p:nvPr>
        </p:nvSpPr>
        <p:spPr>
          <a:xfrm>
            <a:off x="106680" y="1299845"/>
            <a:ext cx="8712200" cy="671195"/>
          </a:xfrm>
        </p:spPr>
        <p:txBody>
          <a:bodyPr/>
          <a:p>
            <a:pPr marL="342900" marR="0" indent="-342900" algn="just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1.FPLA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的</a:t>
            </a:r>
            <a:r>
              <a:rPr kumimoji="0" lang="en-US" altLang="zh-CN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结构</a:t>
            </a:r>
            <a:endParaRPr kumimoji="0" lang="zh-CN" altLang="en-US" sz="32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indent="-342900" algn="just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</a:t>
            </a:r>
            <a:endParaRPr kumimoji="0" lang="zh-CN" altLang="en-US" sz="3200" b="1" i="0" u="none" strike="noStrike" kern="1200" cap="none" spc="0" normalizeH="0" baseline="0" noProof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文本占位符 7170"/>
          <p:cNvSpPr>
            <a:spLocks noGrp="1"/>
          </p:cNvSpPr>
          <p:nvPr/>
        </p:nvSpPr>
        <p:spPr>
          <a:xfrm>
            <a:off x="217170" y="1971040"/>
            <a:ext cx="3112135" cy="291655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indent="-342900" algn="just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0" lang="en-US" sz="2400" b="1" i="0" u="none" strike="noStrike" kern="1200" cap="none" spc="0" normalizeH="0" baseline="0" noProof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kumimoji="0" sz="2400" b="1" i="0" u="none" strike="noStrike" kern="1200" cap="none" spc="0" normalizeH="0" baseline="0" noProof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FPLA与ROM具有相似的结构，均由与逻辑阵列、或逻辑阵列和输出缓冲器组成。FPLA的与、或阵列是可编程的。</a:t>
            </a:r>
            <a:endParaRPr kumimoji="0" sz="2400" b="1" i="0" u="none" strike="noStrike" kern="1200" cap="none" spc="0" normalizeH="0" baseline="0" noProof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206"/>
          <p:cNvGraphicFramePr>
            <a:graphicFrameLocks noChangeAspect="1"/>
          </p:cNvGraphicFramePr>
          <p:nvPr/>
        </p:nvGraphicFramePr>
        <p:xfrm>
          <a:off x="731838" y="5468303"/>
          <a:ext cx="769620" cy="359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419100" imgH="190500" progId="Equation.3">
                  <p:embed/>
                </p:oleObj>
              </mc:Choice>
              <mc:Fallback>
                <p:oleObj name="" r:id="rId2" imgW="419100" imgH="1905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31838" y="5468303"/>
                        <a:ext cx="769620" cy="3594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100"/>
          <p:cNvGraphicFramePr>
            <a:graphicFrameLocks noChangeAspect="1"/>
          </p:cNvGraphicFramePr>
          <p:nvPr/>
        </p:nvGraphicFramePr>
        <p:xfrm>
          <a:off x="1840865" y="4914900"/>
          <a:ext cx="2013585" cy="9131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4" imgW="876300" imgH="393700" progId="Equation.3">
                  <p:embed/>
                </p:oleObj>
              </mc:Choice>
              <mc:Fallback>
                <p:oleObj name="" r:id="rId4" imgW="876300" imgH="393700" progId="Equation.3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40865" y="4914900"/>
                        <a:ext cx="2013585" cy="9131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2517"/>
          <p:cNvGraphicFramePr>
            <a:graphicFrameLocks noChangeAspect="1"/>
          </p:cNvGraphicFramePr>
          <p:nvPr/>
        </p:nvGraphicFramePr>
        <p:xfrm>
          <a:off x="1840865" y="5828030"/>
          <a:ext cx="2013585" cy="499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6" imgW="876300" imgH="215900" progId="Equation.3">
                  <p:embed/>
                </p:oleObj>
              </mc:Choice>
              <mc:Fallback>
                <p:oleObj name="" r:id="rId6" imgW="876300" imgH="215900" progId="Equation.3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40865" y="5828030"/>
                        <a:ext cx="2013585" cy="4997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-2147482516"/>
          <p:cNvGraphicFramePr>
            <a:graphicFrameLocks noChangeAspect="1"/>
          </p:cNvGraphicFramePr>
          <p:nvPr/>
        </p:nvGraphicFramePr>
        <p:xfrm>
          <a:off x="1840865" y="6325235"/>
          <a:ext cx="2013585" cy="499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8" imgW="876300" imgH="215900" progId="Equation.3">
                  <p:embed/>
                </p:oleObj>
              </mc:Choice>
              <mc:Fallback>
                <p:oleObj name="" r:id="rId8" imgW="876300" imgH="215900" progId="Equation.3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840865" y="6325235"/>
                        <a:ext cx="2013585" cy="4997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51" name="矩形 6150"/>
          <p:cNvSpPr/>
          <p:nvPr/>
        </p:nvSpPr>
        <p:spPr>
          <a:xfrm>
            <a:off x="394970" y="556578"/>
            <a:ext cx="8353425" cy="15297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b="1">
                <a:latin typeface="Times New Roman" panose="02020603050405020304" pitchFamily="18" charset="0"/>
                <a:ea typeface="宋体" panose="02010600030101010101" pitchFamily="2" charset="-122"/>
              </a:rPr>
              <a:t>FPLA输出缓冲器有三态门输出和集电极开路门形式输出，还有一些FPLA在或阵列输出端与缓冲器之间加入了异或门，以便对输出的极性进行控制</a:t>
            </a:r>
            <a:r>
              <a:rPr lang="zh-CN" b="1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4720" y="2326640"/>
            <a:ext cx="4358005" cy="20008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5605" y="4451668"/>
            <a:ext cx="8353425" cy="10502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b="1">
                <a:latin typeface="Times New Roman" panose="02020603050405020304" pitchFamily="18" charset="0"/>
                <a:ea typeface="宋体" panose="02010600030101010101" pitchFamily="2" charset="-122"/>
              </a:rPr>
              <a:t>当</a:t>
            </a:r>
            <a:r>
              <a:rPr b="1" i="1">
                <a:latin typeface="Times New Roman" panose="02020603050405020304" pitchFamily="18" charset="0"/>
                <a:ea typeface="宋体" panose="02010600030101010101" pitchFamily="2" charset="-122"/>
              </a:rPr>
              <a:t>XOR</a:t>
            </a:r>
            <a:r>
              <a:rPr b="1">
                <a:latin typeface="Times New Roman" panose="02020603050405020304" pitchFamily="18" charset="0"/>
                <a:ea typeface="宋体" panose="02010600030101010101" pitchFamily="2" charset="-122"/>
              </a:rPr>
              <a:t>=0时，</a:t>
            </a:r>
            <a:r>
              <a:rPr b="1" i="1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b="1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b="1" i="1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b="1">
                <a:latin typeface="Times New Roman" panose="02020603050405020304" pitchFamily="18" charset="0"/>
                <a:ea typeface="宋体" panose="02010600030101010101" pitchFamily="2" charset="-122"/>
              </a:rPr>
              <a:t>与或逻辑阵列输出保持同相，当</a:t>
            </a:r>
            <a:r>
              <a:rPr b="1" i="1">
                <a:latin typeface="Times New Roman" panose="02020603050405020304" pitchFamily="18" charset="0"/>
                <a:ea typeface="宋体" panose="02010600030101010101" pitchFamily="2" charset="-122"/>
              </a:rPr>
              <a:t>XOR</a:t>
            </a:r>
            <a:r>
              <a:rPr b="1">
                <a:latin typeface="Times New Roman" panose="02020603050405020304" pitchFamily="18" charset="0"/>
                <a:ea typeface="宋体" panose="02010600030101010101" pitchFamily="2" charset="-122"/>
              </a:rPr>
              <a:t>=1时，</a:t>
            </a:r>
            <a:r>
              <a:rPr b="1" i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Y</a:t>
            </a:r>
            <a:r>
              <a:rPr b="1" baseline="-250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0</a:t>
            </a:r>
            <a:r>
              <a:rPr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、</a:t>
            </a:r>
            <a:r>
              <a:rPr b="1" i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Y</a:t>
            </a:r>
            <a:r>
              <a:rPr b="1" baseline="-250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</a:t>
            </a:r>
            <a:r>
              <a:rPr b="1">
                <a:latin typeface="Times New Roman" panose="02020603050405020304" pitchFamily="18" charset="0"/>
                <a:ea typeface="宋体" panose="02010600030101010101" pitchFamily="2" charset="-122"/>
              </a:rPr>
              <a:t>与或逻辑阵列输出反相。</a:t>
            </a:r>
            <a:endParaRPr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20" name="矩形 9219"/>
          <p:cNvSpPr/>
          <p:nvPr/>
        </p:nvSpPr>
        <p:spPr>
          <a:xfrm>
            <a:off x="533400" y="657860"/>
            <a:ext cx="8077200" cy="7308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 algn="just" fontAlgn="base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3200" b="1" strike="noStrike" noProof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lang="en-US" altLang="zh-CN" sz="2800" b="1" strike="noStrike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2.FPLA的应用 </a:t>
            </a:r>
            <a:endParaRPr lang="en-US" altLang="zh-CN" sz="2800" b="1" strike="noStrike" noProof="1" dirty="0">
              <a:solidFill>
                <a:srgbClr val="00206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221" name="矩形 9220"/>
          <p:cNvSpPr/>
          <p:nvPr/>
        </p:nvSpPr>
        <p:spPr>
          <a:xfrm>
            <a:off x="684530" y="1383665"/>
            <a:ext cx="8229600" cy="10502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lnSpc>
                <a:spcPct val="130000"/>
              </a:lnSpc>
            </a:pPr>
            <a:r>
              <a:rPr b="1">
                <a:latin typeface="Times New Roman" panose="02020603050405020304" pitchFamily="18" charset="0"/>
                <a:ea typeface="宋体" panose="02010600030101010101" pitchFamily="2" charset="-122"/>
              </a:rPr>
              <a:t>用FPLA不仅可以构成组合逻辑电路，而且还可以构成时序逻辑电路。</a:t>
            </a:r>
            <a:endParaRPr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2" name="矩形 9221"/>
          <p:cNvSpPr/>
          <p:nvPr/>
        </p:nvSpPr>
        <p:spPr>
          <a:xfrm>
            <a:off x="533083" y="2433955"/>
            <a:ext cx="8229600" cy="15855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lnSpc>
                <a:spcPct val="135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例   </a:t>
            </a:r>
            <a:r>
              <a:rPr b="1">
                <a:latin typeface="Times New Roman" panose="02020603050405020304" pitchFamily="18" charset="0"/>
                <a:ea typeface="宋体" panose="02010600030101010101" pitchFamily="2" charset="-122"/>
              </a:rPr>
              <a:t>用FPLA和D触发器设计一个十进制计数器。</a:t>
            </a:r>
            <a:endParaRPr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35000"/>
              </a:lnSpc>
            </a:pPr>
            <a:r>
              <a:rPr b="1">
                <a:latin typeface="Times New Roman" panose="02020603050405020304" pitchFamily="18" charset="0"/>
                <a:ea typeface="宋体" panose="02010600030101010101" pitchFamily="2" charset="-122"/>
              </a:rPr>
              <a:t>状态转换依次为0000—0001—0011—0010—0110—1110—1010—1011—1001—1000—0000</a:t>
            </a:r>
            <a:endParaRPr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1" grpId="0"/>
      <p:bldP spid="92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801688" y="567055"/>
            <a:ext cx="8229600" cy="5892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lnSpc>
                <a:spcPct val="135000"/>
              </a:lnSpc>
            </a:pPr>
            <a:r>
              <a:rPr b="1">
                <a:latin typeface="Times New Roman" panose="02020603050405020304" pitchFamily="18" charset="0"/>
                <a:ea typeface="宋体" panose="02010600030101010101" pitchFamily="2" charset="-122"/>
              </a:rPr>
              <a:t>列出转换状态表</a:t>
            </a:r>
            <a:endParaRPr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2016125" y="1207135"/>
          <a:ext cx="4394835" cy="5281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06600"/>
                <a:gridCol w="2388235"/>
              </a:tblGrid>
              <a:tr h="372745">
                <a:tc>
                  <a:txBody>
                    <a:bodyPr/>
                    <a:p>
                      <a:pPr algn="ctr">
                        <a:buNone/>
                      </a:pP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855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0   0   0   0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0   0   0   1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0   0   1   1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0   0   1   0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0   1   1   0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1   1   1   0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1   0   1   0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1   0   1   1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1   0   0   1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1   0   0   0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0   1   0   0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0   1   0   1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0   1   1   1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0   0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1   1   0  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1   1  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0   0   0   1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0   0   1   1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0   0   1   0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0   1   1   0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1   1   1   0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1   0   1   0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1   0   1   1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1   0   0   1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1   0   0   0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0   0   0   0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0   0   0   0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0   0   0   0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0   0   0   0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0   0   0   0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0   0   0   0</a:t>
                      </a:r>
                      <a:endParaRPr lang="en-US" sz="20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0   0   0   0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" name="对象 213"/>
          <p:cNvGraphicFramePr>
            <a:graphicFrameLocks noChangeAspect="1"/>
          </p:cNvGraphicFramePr>
          <p:nvPr/>
        </p:nvGraphicFramePr>
        <p:xfrm>
          <a:off x="2379980" y="1207135"/>
          <a:ext cx="129794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901065" imgH="254000" progId="Equation.3">
                  <p:embed/>
                </p:oleObj>
              </mc:Choice>
              <mc:Fallback>
                <p:oleObj name="" r:id="rId1" imgW="901065" imgH="2540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79980" y="1207135"/>
                        <a:ext cx="1297940" cy="371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215"/>
          <p:cNvGraphicFramePr>
            <a:graphicFrameLocks noChangeAspect="1"/>
          </p:cNvGraphicFramePr>
          <p:nvPr/>
        </p:nvGraphicFramePr>
        <p:xfrm>
          <a:off x="4328160" y="1207135"/>
          <a:ext cx="180594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3" imgW="1256665" imgH="254000" progId="Equation.3">
                  <p:embed/>
                </p:oleObj>
              </mc:Choice>
              <mc:Fallback>
                <p:oleObj name="" r:id="rId3" imgW="1256665" imgH="254000" progId="Equation.3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28160" y="1207135"/>
                        <a:ext cx="1805940" cy="371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22" name="矩形 9221"/>
          <p:cNvSpPr/>
          <p:nvPr/>
        </p:nvSpPr>
        <p:spPr>
          <a:xfrm>
            <a:off x="456883" y="459105"/>
            <a:ext cx="8229600" cy="1087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lnSpc>
                <a:spcPct val="135000"/>
              </a:lnSpc>
            </a:pPr>
            <a:r>
              <a:rPr b="1">
                <a:latin typeface="Times New Roman" panose="02020603050405020304" pitchFamily="18" charset="0"/>
                <a:ea typeface="宋体" panose="02010600030101010101" pitchFamily="2" charset="-122"/>
              </a:rPr>
              <a:t>一旦出现不在计数状态中的六个状态，则转换列0000状态，该计数器具有自启动功能。</a:t>
            </a:r>
            <a:endParaRPr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6883" y="1568450"/>
            <a:ext cx="8229600" cy="5892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lnSpc>
                <a:spcPct val="135000"/>
              </a:lnSpc>
            </a:pPr>
            <a:r>
              <a:rPr b="1">
                <a:latin typeface="Times New Roman" panose="02020603050405020304" pitchFamily="18" charset="0"/>
                <a:ea typeface="宋体" panose="02010600030101010101" pitchFamily="2" charset="-122"/>
              </a:rPr>
              <a:t>函数表达式为</a:t>
            </a:r>
            <a:endParaRPr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3" name="对象 219"/>
          <p:cNvGraphicFramePr>
            <a:graphicFrameLocks noChangeAspect="1"/>
          </p:cNvGraphicFramePr>
          <p:nvPr/>
        </p:nvGraphicFramePr>
        <p:xfrm>
          <a:off x="635635" y="2319655"/>
          <a:ext cx="331724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2298700" imgH="254000" progId="Equation.3">
                  <p:embed/>
                </p:oleObj>
              </mc:Choice>
              <mc:Fallback>
                <p:oleObj name="" r:id="rId1" imgW="2298700" imgH="2540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35635" y="2319655"/>
                        <a:ext cx="3317240" cy="3746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220"/>
          <p:cNvGraphicFramePr>
            <a:graphicFrameLocks noChangeAspect="1"/>
          </p:cNvGraphicFramePr>
          <p:nvPr/>
        </p:nvGraphicFramePr>
        <p:xfrm>
          <a:off x="4091305" y="2345690"/>
          <a:ext cx="1333500" cy="348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3" imgW="927100" imgH="241300" progId="Equation.3">
                  <p:embed/>
                </p:oleObj>
              </mc:Choice>
              <mc:Fallback>
                <p:oleObj name="" r:id="rId3" imgW="927100" imgH="241300" progId="Equation.3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91305" y="2345690"/>
                        <a:ext cx="1333500" cy="3486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221"/>
          <p:cNvGraphicFramePr>
            <a:graphicFrameLocks noChangeAspect="1"/>
          </p:cNvGraphicFramePr>
          <p:nvPr/>
        </p:nvGraphicFramePr>
        <p:xfrm>
          <a:off x="5552440" y="2319655"/>
          <a:ext cx="1308100" cy="348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5" imgW="901065" imgH="241300" progId="Equation.3">
                  <p:embed/>
                </p:oleObj>
              </mc:Choice>
              <mc:Fallback>
                <p:oleObj name="" r:id="rId5" imgW="901065" imgH="241300" progId="Equation.3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52440" y="2319655"/>
                        <a:ext cx="1308100" cy="3486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222"/>
          <p:cNvGraphicFramePr>
            <a:graphicFrameLocks noChangeAspect="1"/>
          </p:cNvGraphicFramePr>
          <p:nvPr/>
        </p:nvGraphicFramePr>
        <p:xfrm>
          <a:off x="6860540" y="2332355"/>
          <a:ext cx="1108710" cy="348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7" imgW="774065" imgH="241300" progId="Equation.3">
                  <p:embed/>
                </p:oleObj>
              </mc:Choice>
              <mc:Fallback>
                <p:oleObj name="" r:id="rId7" imgW="774065" imgH="241300" progId="Equation.3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860540" y="2332355"/>
                        <a:ext cx="1108710" cy="3486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223"/>
          <p:cNvGraphicFramePr>
            <a:graphicFrameLocks noChangeAspect="1"/>
          </p:cNvGraphicFramePr>
          <p:nvPr/>
        </p:nvGraphicFramePr>
        <p:xfrm>
          <a:off x="674370" y="2870200"/>
          <a:ext cx="3179445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9" imgW="2197100" imgH="254000" progId="Equation.3">
                  <p:embed/>
                </p:oleObj>
              </mc:Choice>
              <mc:Fallback>
                <p:oleObj name="" r:id="rId9" imgW="2197100" imgH="254000" progId="Equation.3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74370" y="2870200"/>
                        <a:ext cx="3179445" cy="3746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224"/>
          <p:cNvGraphicFramePr>
            <a:graphicFrameLocks noChangeAspect="1"/>
          </p:cNvGraphicFramePr>
          <p:nvPr/>
        </p:nvGraphicFramePr>
        <p:xfrm>
          <a:off x="674370" y="3429000"/>
          <a:ext cx="334391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11" imgW="2324100" imgH="254000" progId="Equation.3">
                  <p:embed/>
                </p:oleObj>
              </mc:Choice>
              <mc:Fallback>
                <p:oleObj name="" r:id="rId11" imgW="2324100" imgH="254000" progId="Equation.3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74370" y="3429000"/>
                        <a:ext cx="3343910" cy="3746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225"/>
          <p:cNvGraphicFramePr>
            <a:graphicFrameLocks noChangeAspect="1"/>
          </p:cNvGraphicFramePr>
          <p:nvPr/>
        </p:nvGraphicFramePr>
        <p:xfrm>
          <a:off x="4018280" y="3455035"/>
          <a:ext cx="1333500" cy="348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3" imgW="927100" imgH="241300" progId="Equation.3">
                  <p:embed/>
                </p:oleObj>
              </mc:Choice>
              <mc:Fallback>
                <p:oleObj name="" r:id="rId13" imgW="927100" imgH="241300" progId="Equation.3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018280" y="3455035"/>
                        <a:ext cx="1333500" cy="3486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226"/>
          <p:cNvGraphicFramePr>
            <a:graphicFrameLocks noChangeAspect="1"/>
          </p:cNvGraphicFramePr>
          <p:nvPr/>
        </p:nvGraphicFramePr>
        <p:xfrm>
          <a:off x="5351780" y="3429000"/>
          <a:ext cx="1333500" cy="348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5" imgW="927100" imgH="241300" progId="Equation.3">
                  <p:embed/>
                </p:oleObj>
              </mc:Choice>
              <mc:Fallback>
                <p:oleObj name="" r:id="rId15" imgW="927100" imgH="241300" progId="Equation.3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351780" y="3429000"/>
                        <a:ext cx="1333500" cy="3486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227"/>
          <p:cNvGraphicFramePr>
            <a:graphicFrameLocks noChangeAspect="1"/>
          </p:cNvGraphicFramePr>
          <p:nvPr/>
        </p:nvGraphicFramePr>
        <p:xfrm>
          <a:off x="6685280" y="3429000"/>
          <a:ext cx="1333500" cy="348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17" imgW="927100" imgH="241300" progId="Equation.3">
                  <p:embed/>
                </p:oleObj>
              </mc:Choice>
              <mc:Fallback>
                <p:oleObj name="" r:id="rId17" imgW="927100" imgH="241300" progId="Equation.3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685280" y="3429000"/>
                        <a:ext cx="1333500" cy="3486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228"/>
          <p:cNvGraphicFramePr>
            <a:graphicFrameLocks noChangeAspect="1"/>
          </p:cNvGraphicFramePr>
          <p:nvPr/>
        </p:nvGraphicFramePr>
        <p:xfrm>
          <a:off x="8018780" y="3429000"/>
          <a:ext cx="1108710" cy="348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18" imgW="774065" imgH="241300" progId="Equation.3">
                  <p:embed/>
                </p:oleObj>
              </mc:Choice>
              <mc:Fallback>
                <p:oleObj name="" r:id="rId18" imgW="774065" imgH="241300" progId="Equation.3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018780" y="3429000"/>
                        <a:ext cx="1108710" cy="3486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29"/>
          <p:cNvGraphicFramePr>
            <a:graphicFrameLocks noChangeAspect="1"/>
          </p:cNvGraphicFramePr>
          <p:nvPr/>
        </p:nvGraphicFramePr>
        <p:xfrm>
          <a:off x="674370" y="4000500"/>
          <a:ext cx="3419475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" name="" r:id="rId20" imgW="2362200" imgH="254000" progId="Equation.3">
                  <p:embed/>
                </p:oleObj>
              </mc:Choice>
              <mc:Fallback>
                <p:oleObj name="" r:id="rId20" imgW="2362200" imgH="254000" progId="Equation.3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74370" y="4000500"/>
                        <a:ext cx="3419475" cy="3746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0"/>
          <p:cNvGraphicFramePr>
            <a:graphicFrameLocks noChangeAspect="1"/>
          </p:cNvGraphicFramePr>
          <p:nvPr/>
        </p:nvGraphicFramePr>
        <p:xfrm>
          <a:off x="4093845" y="4026535"/>
          <a:ext cx="1333500" cy="348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" name="" r:id="rId22" imgW="927100" imgH="241300" progId="Equation.3">
                  <p:embed/>
                </p:oleObj>
              </mc:Choice>
              <mc:Fallback>
                <p:oleObj name="" r:id="rId22" imgW="927100" imgH="241300" progId="Equation.3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93845" y="4026535"/>
                        <a:ext cx="1333500" cy="3486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对象 231"/>
          <p:cNvGraphicFramePr>
            <a:graphicFrameLocks noChangeAspect="1"/>
          </p:cNvGraphicFramePr>
          <p:nvPr/>
        </p:nvGraphicFramePr>
        <p:xfrm>
          <a:off x="5424805" y="4013835"/>
          <a:ext cx="1108710" cy="348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" name="" r:id="rId23" imgW="774065" imgH="241300" progId="Equation.3">
                  <p:embed/>
                </p:oleObj>
              </mc:Choice>
              <mc:Fallback>
                <p:oleObj name="" r:id="rId23" imgW="774065" imgH="241300" progId="Equation.3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424805" y="4013835"/>
                        <a:ext cx="1108710" cy="3486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6" name="矩形 13315"/>
          <p:cNvSpPr/>
          <p:nvPr/>
        </p:nvSpPr>
        <p:spPr>
          <a:xfrm>
            <a:off x="562610" y="476250"/>
            <a:ext cx="4531360" cy="570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just" fontAlgn="base">
              <a:lnSpc>
                <a:spcPct val="130000"/>
              </a:lnSpc>
            </a:pPr>
            <a:r>
              <a:rPr b="1" strike="noStrike" noProof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FPLA的逻辑编程图</a:t>
            </a:r>
            <a:r>
              <a:rPr lang="zh-CN" altLang="en-US" b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b="1" strike="noStrike" noProof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7390" y="476250"/>
            <a:ext cx="5448300" cy="5960110"/>
          </a:xfrm>
          <a:prstGeom prst="rect">
            <a:avLst/>
          </a:prstGeom>
        </p:spPr>
      </p:pic>
    </p:spTree>
  </p:cSld>
  <p:clrMapOvr>
    <a:masterClrMapping/>
  </p:clrMapOvr>
  <p:transition>
    <p:zoom/>
  </p:transition>
</p:sld>
</file>

<file path=ppt/theme/theme1.xml><?xml version="1.0" encoding="utf-8"?>
<a:theme xmlns:a="http://schemas.openxmlformats.org/drawingml/2006/main" name="Blends">
  <a:themeElements>
    <a:clrScheme name="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0"/>
      </a:accent5>
      <a:accent6>
        <a:srgbClr val="E5B900"/>
      </a:accent6>
      <a:hlink>
        <a:srgbClr val="FF0000"/>
      </a:hlink>
      <a:folHlink>
        <a:srgbClr val="3333CC"/>
      </a:folHlink>
    </a:clrScheme>
    <a:fontScheme name="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00"/>
        </a:lt1>
        <a:dk2>
          <a:srgbClr val="DDDDDD"/>
        </a:dk2>
        <a:lt2>
          <a:srgbClr val="969696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CDCDC"/>
        </a:accent4>
        <a:accent5>
          <a:srgbClr val="AAEFD0"/>
        </a:accent5>
        <a:accent6>
          <a:srgbClr val="2D2DB7"/>
        </a:accent6>
        <a:hlink>
          <a:srgbClr val="FF5050"/>
        </a:hlink>
        <a:folHlink>
          <a:srgbClr val="FFCF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0"/>
        </a:accent5>
        <a:accent6>
          <a:srgbClr val="E5B900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2F2F2"/>
        </a:accent5>
        <a:accent6>
          <a:srgbClr val="727272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CC"/>
        </a:dk2>
        <a:lt2>
          <a:srgbClr val="000094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CDCDC"/>
        </a:accent4>
        <a:accent5>
          <a:srgbClr val="ADC8FF"/>
        </a:accent5>
        <a:accent6>
          <a:srgbClr val="8900E5"/>
        </a:accent6>
        <a:hlink>
          <a:srgbClr val="FF33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CCA"/>
        </a:accent5>
        <a:accent6>
          <a:srgbClr val="4345A2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AAB82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5"/>
        </a:accent5>
        <a:accent6>
          <a:srgbClr val="ACACAC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Designs\Blends.pot</Template>
  <TotalTime>0</TotalTime>
  <Words>2778</Words>
  <Application>WPS 演示</Application>
  <PresentationFormat>在屏幕上显示</PresentationFormat>
  <Paragraphs>362</Paragraphs>
  <Slides>24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21</vt:i4>
      </vt:variant>
      <vt:variant>
        <vt:lpstr>幻灯片标题</vt:lpstr>
      </vt:variant>
      <vt:variant>
        <vt:i4>24</vt:i4>
      </vt:variant>
    </vt:vector>
  </HeadingPairs>
  <TitlesOfParts>
    <vt:vector size="56" baseType="lpstr">
      <vt:lpstr>Arial</vt:lpstr>
      <vt:lpstr>宋体</vt:lpstr>
      <vt:lpstr>Wingdings</vt:lpstr>
      <vt:lpstr>Tahoma</vt:lpstr>
      <vt:lpstr>华文新魏</vt:lpstr>
      <vt:lpstr>Times New Roman</vt:lpstr>
      <vt:lpstr>微软雅黑</vt:lpstr>
      <vt:lpstr>Arial Unicode MS</vt:lpstr>
      <vt:lpstr>Calibri</vt:lpstr>
      <vt:lpstr>Symbol</vt:lpstr>
      <vt:lpstr>Blends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第二节   可编程逻辑器件</vt:lpstr>
      <vt:lpstr>PowerPoint 演示文稿</vt:lpstr>
      <vt:lpstr>PowerPoint 演示文稿</vt:lpstr>
      <vt:lpstr>7.2.1现场可编程逻辑陈列FPLA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7.2.2 可编程阵列逻辑PAL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7.2.3 通用逻辑阵列GAL 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WFD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第二节   可编程逻辑器件</dc:title>
  <dc:creator>WFD</dc:creator>
  <cp:lastModifiedBy>lenovo</cp:lastModifiedBy>
  <cp:revision>100</cp:revision>
  <dcterms:created xsi:type="dcterms:W3CDTF">2005-07-12T00:46:00Z</dcterms:created>
  <dcterms:modified xsi:type="dcterms:W3CDTF">2022-11-10T05:48:12Z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2052-11.1.0.9914</vt:lpwstr>
  </property>
</Properties>
</file>