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0" r:id="rId3"/>
    <p:sldId id="298" r:id="rId4"/>
    <p:sldId id="300" r:id="rId5"/>
    <p:sldId id="301" r:id="rId6"/>
    <p:sldId id="302" r:id="rId7"/>
    <p:sldId id="297" r:id="rId8"/>
    <p:sldId id="306" r:id="rId9"/>
    <p:sldId id="294" r:id="rId10"/>
    <p:sldId id="281" r:id="rId11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E1F4FF"/>
    <a:srgbClr val="FFD5FF"/>
    <a:srgbClr val="99FF66"/>
    <a:srgbClr val="00FFFF"/>
    <a:srgbClr val="FF99FF"/>
    <a:srgbClr val="99CCFF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>
    <p:restoredLeft sz="20880"/>
    <p:restoredTop sz="88427"/>
  </p:normalViewPr>
  <p:slideViewPr>
    <p:cSldViewPr showGuides="1">
      <p:cViewPr>
        <p:scale>
          <a:sx n="33" d="100"/>
          <a:sy n="33" d="100"/>
        </p:scale>
        <p:origin x="-876" y="-174"/>
      </p:cViewPr>
      <p:guideLst>
        <p:guide orient="horz" pos="22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2076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spTree>
      <p:nvGrpSpPr>
        <p:cNvPr id="1" name=""/>
        <p:cNvGrpSpPr/>
        <p:nvPr/>
      </p:nvGrpSpPr>
      <p:grpSpPr/>
      <p:grpSp>
        <p:nvGrpSpPr>
          <p:cNvPr id="4098" name="组合 4097"/>
          <p:cNvGrpSpPr/>
          <p:nvPr/>
        </p:nvGrpSpPr>
        <p:grpSpPr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4099" name="组合 4098"/>
            <p:cNvGrpSpPr/>
            <p:nvPr/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4100" name="矩形 4099"/>
              <p:cNvSpPr/>
              <p:nvPr/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101" name="矩形 4100"/>
              <p:cNvSpPr/>
              <p:nvPr/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4102" name="组合 4101"/>
            <p:cNvGrpSpPr/>
            <p:nvPr/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4103" name="矩形 4102"/>
              <p:cNvSpPr/>
              <p:nvPr/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104" name="矩形 4103"/>
              <p:cNvSpPr/>
              <p:nvPr/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4105" name="矩形 4104"/>
            <p:cNvSpPr/>
            <p:nvPr/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6" name="矩形 4105"/>
            <p:cNvSpPr/>
            <p:nvPr/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7" name="矩形 4106"/>
            <p:cNvSpPr/>
            <p:nvPr/>
          </p:nvSpPr>
          <p:spPr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4108" name="标题 4107"/>
          <p:cNvSpPr>
            <a:spLocks noGrp="1"/>
          </p:cNvSpPr>
          <p:nvPr>
            <p:ph type="ctrTitle"/>
          </p:nvPr>
        </p:nvSpPr>
        <p:spPr>
          <a:xfrm>
            <a:off x="990600" y="18288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109" name="副标题 4108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hlink"/>
              </a:buClr>
              <a:buSzPct val="55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folHlink"/>
              </a:buClr>
              <a:buSzPct val="50000"/>
              <a:buFont typeface="Wingdings" panose="05000000000000000000" pitchFamily="2" charset="2"/>
              <a:buNone/>
              <a:defRPr/>
            </a:lvl3pPr>
            <a:lvl4pPr marL="1371600" lvl="3" indent="0" algn="ctr">
              <a:buClr>
                <a:schemeClr val="accent2"/>
              </a:buClr>
              <a:buSzPct val="55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accent1"/>
              </a:buClr>
              <a:buSzPct val="50000"/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110" name="日期占位符 4109"/>
          <p:cNvSpPr>
            <a:spLocks noGrp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111" name="页脚占位符 4110"/>
          <p:cNvSpPr>
            <a:spLocks noGrp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4112" name="灯片编号占位符 4111"/>
          <p:cNvSpPr>
            <a:spLocks noGrp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1" y="617538"/>
            <a:ext cx="1951038" cy="55149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617538"/>
            <a:ext cx="5740009" cy="55149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6612" y="2017713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081" name="标题 3080"/>
          <p:cNvSpPr>
            <a:spLocks noGrp="1"/>
          </p:cNvSpPr>
          <p:nvPr>
            <p:ph type="title"/>
          </p:nvPr>
        </p:nvSpPr>
        <p:spPr>
          <a:xfrm>
            <a:off x="1150938" y="617538"/>
            <a:ext cx="7793037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82" name="文本占位符 3081"/>
          <p:cNvSpPr>
            <a:spLocks noGrp="1"/>
          </p:cNvSpPr>
          <p:nvPr>
            <p:ph type="body" idx="1"/>
          </p:nvPr>
        </p:nvSpPr>
        <p:spPr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3.wmf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4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3.wmf"/><Relationship Id="rId1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wmf"/><Relationship Id="rId1" Type="http://schemas.openxmlformats.org/officeDocument/2006/relationships/oleObject" Target="../embeddings/oleObject6.bin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wmf"/><Relationship Id="rId3" Type="http://schemas.openxmlformats.org/officeDocument/2006/relationships/oleObject" Target="../embeddings/oleObject8.bin"/><Relationship Id="rId2" Type="http://schemas.openxmlformats.org/officeDocument/2006/relationships/image" Target="../media/image8.wmf"/><Relationship Id="rId1" Type="http://schemas.openxmlformats.org/officeDocument/2006/relationships/oleObject" Target="../embeddings/oleObject7.bin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5.vml"/><Relationship Id="rId5" Type="http://schemas.openxmlformats.org/officeDocument/2006/relationships/slideLayout" Target="../slideLayouts/slideLayout2.xml"/><Relationship Id="rId4" Type="http://schemas.openxmlformats.org/officeDocument/2006/relationships/oleObject" Target="../embeddings/oleObject10.bin"/><Relationship Id="rId3" Type="http://schemas.openxmlformats.org/officeDocument/2006/relationships/tags" Target="../tags/tag1.xml"/><Relationship Id="rId2" Type="http://schemas.openxmlformats.org/officeDocument/2006/relationships/image" Target="../media/image9.wmf"/><Relationship Id="rId1" Type="http://schemas.openxmlformats.org/officeDocument/2006/relationships/oleObject" Target="../embeddings/oleObject9.bin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6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wmf"/><Relationship Id="rId3" Type="http://schemas.openxmlformats.org/officeDocument/2006/relationships/oleObject" Target="../embeddings/oleObject12.bin"/><Relationship Id="rId2" Type="http://schemas.openxmlformats.org/officeDocument/2006/relationships/image" Target="../media/image10.wmf"/><Relationship Id="rId1" Type="http://schemas.openxmlformats.org/officeDocument/2006/relationships/oleObject" Target="../embeddings/oleObject11.bin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7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png"/><Relationship Id="rId2" Type="http://schemas.openxmlformats.org/officeDocument/2006/relationships/image" Target="../media/image13.wmf"/><Relationship Id="rId1" Type="http://schemas.openxmlformats.org/officeDocument/2006/relationships/oleObject" Target="../embeddings/oleObject1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标题 27649"/>
          <p:cNvSpPr>
            <a:spLocks noGrp="1"/>
          </p:cNvSpPr>
          <p:nvPr>
            <p:ph type="title"/>
          </p:nvPr>
        </p:nvSpPr>
        <p:spPr>
          <a:xfrm>
            <a:off x="1150938" y="617538"/>
            <a:ext cx="6661150" cy="677862"/>
          </a:xfrm>
        </p:spPr>
        <p:txBody>
          <a:bodyPr anchor="b"/>
          <a:p>
            <a:pPr algn="ctr">
              <a:buNone/>
            </a:pPr>
            <a:r>
              <a:rPr lang="en-US" altLang="zh-CN" sz="3600" b="1" dirty="0">
                <a:solidFill>
                  <a:schemeClr val="tx1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3.6  </a:t>
            </a:r>
            <a:r>
              <a:rPr lang="zh-CN" altLang="en-US" sz="3600" b="1" dirty="0">
                <a:solidFill>
                  <a:schemeClr val="tx1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集成触发器</a:t>
            </a:r>
            <a:r>
              <a:rPr lang="zh-CN" altLang="en-US" sz="2800" b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华文新魏" panose="02010800040101010101" pitchFamily="2" charset="-122"/>
              </a:rPr>
              <a:t> </a:t>
            </a:r>
            <a:endParaRPr lang="zh-CN" altLang="en-US" sz="2800" b="1" dirty="0">
              <a:solidFill>
                <a:schemeClr val="tx1"/>
              </a:solidFill>
              <a:effectLst/>
              <a:latin typeface="宋体" panose="0201060003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7654" name="矩形 27653"/>
          <p:cNvSpPr/>
          <p:nvPr/>
        </p:nvSpPr>
        <p:spPr>
          <a:xfrm>
            <a:off x="685800" y="2041525"/>
            <a:ext cx="4495800" cy="6508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1.集成边沿D触发器</a:t>
            </a:r>
            <a:r>
              <a:rPr lang="zh-CN" altLang="en-US" sz="2800" b="1">
                <a:latin typeface="Times New Roman" panose="02020603050405020304" pitchFamily="18" charset="0"/>
              </a:rPr>
              <a:t> 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2" name="标题 27649"/>
          <p:cNvSpPr>
            <a:spLocks noGrp="1"/>
          </p:cNvSpPr>
          <p:nvPr/>
        </p:nvSpPr>
        <p:spPr>
          <a:xfrm>
            <a:off x="685483" y="1363663"/>
            <a:ext cx="6661150" cy="677862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None/>
            </a:pPr>
            <a:r>
              <a:rPr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3.6.1集成触发器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华文新魏" panose="02010800040101010101" pitchFamily="2" charset="-122"/>
              </a:rPr>
              <a:t> 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2920" y="3051810"/>
            <a:ext cx="4199255" cy="25571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5015" y="3051810"/>
            <a:ext cx="4336415" cy="2574290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68960" y="69278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b="1">
                <a:latin typeface="宋体" panose="02010600030101010101" pitchFamily="2" charset="-122"/>
              </a:rPr>
              <a:t>74LS74</a:t>
            </a:r>
            <a:r>
              <a:rPr lang="zh-CN" b="1">
                <a:ea typeface="宋体" panose="02010600030101010101" pitchFamily="2" charset="-122"/>
              </a:rPr>
              <a:t>的功能表</a:t>
            </a:r>
            <a:endParaRPr lang="zh-CN" altLang="en-US" b="1"/>
          </a:p>
        </p:txBody>
      </p:sp>
      <p:graphicFrame>
        <p:nvGraphicFramePr>
          <p:cNvPr id="2" name="表格 1"/>
          <p:cNvGraphicFramePr/>
          <p:nvPr/>
        </p:nvGraphicFramePr>
        <p:xfrm>
          <a:off x="1654175" y="1153160"/>
          <a:ext cx="5362575" cy="23710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89635"/>
                <a:gridCol w="607695"/>
                <a:gridCol w="671830"/>
                <a:gridCol w="917575"/>
                <a:gridCol w="1023620"/>
                <a:gridCol w="1252220"/>
              </a:tblGrid>
              <a:tr h="46037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CP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Q</a:t>
                      </a:r>
                      <a:r>
                        <a:rPr lang="en-US" sz="2000" b="1" i="1" baseline="30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000" b="1" baseline="30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+1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功能说明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151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异步置0异步置1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229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↑</a:t>
                      </a:r>
                      <a:endParaRPr 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↑</a:t>
                      </a:r>
                      <a:endParaRPr lang="en-US" alt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置0</a:t>
                      </a:r>
                      <a:endParaRPr lang="en-US" sz="20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置1</a:t>
                      </a:r>
                      <a:endParaRPr lang="en-US" altLang="en-US" sz="20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229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Q</a:t>
                      </a:r>
                      <a:r>
                        <a:rPr lang="en-US" sz="2000" b="1" i="1" baseline="30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2000" b="1" i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Q</a:t>
                      </a:r>
                      <a:r>
                        <a:rPr lang="en-US" sz="2000" b="1" i="1" baseline="30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保持</a:t>
                      </a:r>
                      <a:endParaRPr lang="en-US" altLang="en-US" sz="20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" name="对象 -2147482322"/>
          <p:cNvGraphicFramePr>
            <a:graphicFrameLocks noChangeAspect="1"/>
          </p:cNvGraphicFramePr>
          <p:nvPr/>
        </p:nvGraphicFramePr>
        <p:xfrm>
          <a:off x="2758440" y="1217295"/>
          <a:ext cx="389890" cy="386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203200" imgH="203200" progId="Equation.3">
                  <p:embed/>
                </p:oleObj>
              </mc:Choice>
              <mc:Fallback>
                <p:oleObj name="" r:id="rId1" imgW="203200" imgH="2032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58440" y="1217295"/>
                        <a:ext cx="389890" cy="3860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-2147482320"/>
          <p:cNvGraphicFramePr>
            <a:graphicFrameLocks noChangeAspect="1"/>
          </p:cNvGraphicFramePr>
          <p:nvPr/>
        </p:nvGraphicFramePr>
        <p:xfrm>
          <a:off x="3335655" y="1153160"/>
          <a:ext cx="396240" cy="4502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3" imgW="190500" imgH="215900" progId="Equation.3">
                  <p:embed/>
                </p:oleObj>
              </mc:Choice>
              <mc:Fallback>
                <p:oleObj name="" r:id="rId3" imgW="190500" imgH="215900" progId="Equation.3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35655" y="1153160"/>
                        <a:ext cx="396240" cy="4502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568960" y="377126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b="1">
                <a:latin typeface="Times New Roman" panose="02020603050405020304" pitchFamily="18" charset="0"/>
                <a:cs typeface="Times New Roman" panose="02020603050405020304" pitchFamily="18" charset="0"/>
              </a:rPr>
              <a:t> CC4013的功能表</a:t>
            </a:r>
            <a:endParaRPr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表格 6"/>
          <p:cNvGraphicFramePr/>
          <p:nvPr/>
        </p:nvGraphicFramePr>
        <p:xfrm>
          <a:off x="1638935" y="4231640"/>
          <a:ext cx="5362575" cy="23710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89635"/>
                <a:gridCol w="607695"/>
                <a:gridCol w="671830"/>
                <a:gridCol w="917575"/>
                <a:gridCol w="1023620"/>
                <a:gridCol w="1252220"/>
              </a:tblGrid>
              <a:tr h="46037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CP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i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R</a:t>
                      </a:r>
                      <a:r>
                        <a:rPr lang="en-US" sz="200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US" altLang="en-US" sz="2000" i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i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</a:t>
                      </a:r>
                      <a:r>
                        <a:rPr lang="en-US" sz="200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US" altLang="en-US" sz="2000" i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Q</a:t>
                      </a:r>
                      <a:r>
                        <a:rPr lang="en-US" sz="2000" b="1" i="1" baseline="30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000" b="1" baseline="30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+1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功能说明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151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异步置1异步置0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96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↑</a:t>
                      </a:r>
                      <a:endParaRPr 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↑</a:t>
                      </a:r>
                      <a:endParaRPr lang="en-US" alt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置0</a:t>
                      </a:r>
                      <a:endParaRPr lang="en-US" sz="20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置1</a:t>
                      </a:r>
                      <a:endParaRPr lang="en-US" altLang="en-US" sz="20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229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Q</a:t>
                      </a:r>
                      <a:r>
                        <a:rPr lang="en-US" sz="2000" b="1" i="1" baseline="30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2000" b="1" i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Q</a:t>
                      </a:r>
                      <a:r>
                        <a:rPr lang="en-US" sz="2000" b="1" i="1" baseline="30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保持</a:t>
                      </a:r>
                      <a:endParaRPr lang="en-US" altLang="en-US" sz="20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ll dir="r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4" name="矩形 27653"/>
          <p:cNvSpPr/>
          <p:nvPr/>
        </p:nvSpPr>
        <p:spPr>
          <a:xfrm>
            <a:off x="609600" y="578485"/>
            <a:ext cx="4495800" cy="6508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2.集成边沿JK触发器</a:t>
            </a:r>
            <a:r>
              <a:rPr lang="zh-CN" altLang="en-US" sz="2800" b="1">
                <a:latin typeface="Times New Roman" panose="02020603050405020304" pitchFamily="18" charset="0"/>
              </a:rPr>
              <a:t> 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620" y="1229360"/>
            <a:ext cx="4590415" cy="29533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8775" y="3627120"/>
            <a:ext cx="4694555" cy="3175000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68960" y="69278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b="1">
                <a:latin typeface="宋体" panose="02010600030101010101" pitchFamily="2" charset="-122"/>
              </a:rPr>
              <a:t>74LS112</a:t>
            </a:r>
            <a:r>
              <a:rPr lang="zh-CN" b="1">
                <a:ea typeface="宋体" panose="02010600030101010101" pitchFamily="2" charset="-122"/>
              </a:rPr>
              <a:t>的功能表</a:t>
            </a:r>
            <a:endParaRPr lang="zh-CN" altLang="en-US" b="1"/>
          </a:p>
        </p:txBody>
      </p:sp>
      <p:graphicFrame>
        <p:nvGraphicFramePr>
          <p:cNvPr id="3" name="对象 -2147482322"/>
          <p:cNvGraphicFramePr>
            <a:graphicFrameLocks noChangeAspect="1"/>
          </p:cNvGraphicFramePr>
          <p:nvPr/>
        </p:nvGraphicFramePr>
        <p:xfrm>
          <a:off x="2758440" y="1501140"/>
          <a:ext cx="389890" cy="386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203200" imgH="203200" progId="Equation.3">
                  <p:embed/>
                </p:oleObj>
              </mc:Choice>
              <mc:Fallback>
                <p:oleObj name="" r:id="rId1" imgW="203200" imgH="2032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58440" y="1501140"/>
                        <a:ext cx="389890" cy="3860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-2147482320"/>
          <p:cNvGraphicFramePr>
            <a:graphicFrameLocks noChangeAspect="1"/>
          </p:cNvGraphicFramePr>
          <p:nvPr/>
        </p:nvGraphicFramePr>
        <p:xfrm>
          <a:off x="3335655" y="1437005"/>
          <a:ext cx="396240" cy="4502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3" imgW="190500" imgH="215900" progId="Equation.3">
                  <p:embed/>
                </p:oleObj>
              </mc:Choice>
              <mc:Fallback>
                <p:oleObj name="" r:id="rId3" imgW="190500" imgH="215900" progId="Equation.3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35655" y="1437005"/>
                        <a:ext cx="396240" cy="4502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表格 7"/>
          <p:cNvGraphicFramePr/>
          <p:nvPr/>
        </p:nvGraphicFramePr>
        <p:xfrm>
          <a:off x="1551305" y="1437005"/>
          <a:ext cx="6040755" cy="28695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66470"/>
                <a:gridCol w="730885"/>
                <a:gridCol w="766445"/>
                <a:gridCol w="725170"/>
                <a:gridCol w="683895"/>
                <a:gridCol w="930910"/>
                <a:gridCol w="1236980"/>
              </a:tblGrid>
              <a:tr h="41211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CP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Q</a:t>
                      </a:r>
                      <a:r>
                        <a:rPr lang="en-US" sz="2000" b="1" i="1" baseline="30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000" b="1" baseline="30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功能说明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277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异步置0异步置1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310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↓</a:t>
                      </a:r>
                      <a:endParaRPr 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↓</a:t>
                      </a:r>
                      <a:endParaRPr 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↓</a:t>
                      </a:r>
                      <a:endParaRPr 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↓</a:t>
                      </a:r>
                      <a:endParaRPr lang="en-US" alt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Q</a:t>
                      </a:r>
                      <a:r>
                        <a:rPr lang="en-US" sz="2000" b="1" i="1" baseline="30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保持</a:t>
                      </a:r>
                      <a:endParaRPr lang="en-US" sz="20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置0</a:t>
                      </a:r>
                      <a:endParaRPr lang="en-US" sz="20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置1</a:t>
                      </a:r>
                      <a:endParaRPr lang="en-US" sz="20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翻转</a:t>
                      </a:r>
                      <a:endParaRPr lang="en-US" altLang="en-US" sz="20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547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Q</a:t>
                      </a:r>
                      <a:r>
                        <a:rPr lang="en-US" sz="2000" b="1" i="1" baseline="30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Q</a:t>
                      </a:r>
                      <a:r>
                        <a:rPr lang="en-US" sz="2000" b="1" i="1" baseline="30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保持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" name="对象 835"/>
          <p:cNvGraphicFramePr>
            <a:graphicFrameLocks noChangeAspect="1"/>
          </p:cNvGraphicFramePr>
          <p:nvPr/>
        </p:nvGraphicFramePr>
        <p:xfrm>
          <a:off x="5801360" y="3378200"/>
          <a:ext cx="337820" cy="3378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5" imgW="215900" imgH="215900" progId="Equation.3">
                  <p:embed/>
                </p:oleObj>
              </mc:Choice>
              <mc:Fallback>
                <p:oleObj name="" r:id="rId5" imgW="215900" imgH="215900" progId="Equation.3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801360" y="3378200"/>
                        <a:ext cx="337820" cy="3378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pull dir="r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721360" y="76708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b="1">
                <a:latin typeface="Times New Roman" panose="02020603050405020304" pitchFamily="18" charset="0"/>
                <a:cs typeface="Times New Roman" panose="02020603050405020304" pitchFamily="18" charset="0"/>
              </a:rPr>
              <a:t> CC40</a:t>
            </a: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b="1">
                <a:latin typeface="Times New Roman" panose="02020603050405020304" pitchFamily="18" charset="0"/>
                <a:cs typeface="Times New Roman" panose="02020603050405020304" pitchFamily="18" charset="0"/>
              </a:rPr>
              <a:t>的功能表</a:t>
            </a:r>
            <a:endParaRPr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表格 6"/>
          <p:cNvGraphicFramePr/>
          <p:nvPr/>
        </p:nvGraphicFramePr>
        <p:xfrm>
          <a:off x="1118235" y="1434465"/>
          <a:ext cx="6574155" cy="30168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9020"/>
                <a:gridCol w="793115"/>
                <a:gridCol w="831850"/>
                <a:gridCol w="788035"/>
                <a:gridCol w="725805"/>
                <a:gridCol w="1028065"/>
                <a:gridCol w="1358265"/>
              </a:tblGrid>
              <a:tr h="52832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CP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Q</a:t>
                      </a:r>
                      <a:r>
                        <a:rPr lang="en-US" sz="2000" b="1" i="1" baseline="30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000" b="1" baseline="30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+1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功能说明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628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异步置</a:t>
                      </a: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异步置</a:t>
                      </a: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949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↑</a:t>
                      </a:r>
                      <a:endParaRPr 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↑</a:t>
                      </a:r>
                      <a:endParaRPr 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↑</a:t>
                      </a:r>
                      <a:endParaRPr 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↑</a:t>
                      </a:r>
                      <a:endParaRPr lang="en-US" alt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Q</a:t>
                      </a:r>
                      <a:r>
                        <a:rPr lang="en-US" sz="2000" b="1" i="1" baseline="30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2000" b="1" i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保持</a:t>
                      </a:r>
                      <a:endParaRPr lang="en-US" sz="20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置0</a:t>
                      </a:r>
                      <a:endParaRPr lang="en-US" sz="20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置1</a:t>
                      </a:r>
                      <a:endParaRPr lang="en-US" sz="20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翻转</a:t>
                      </a:r>
                      <a:endParaRPr lang="en-US" altLang="en-US" sz="20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278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Q</a:t>
                      </a:r>
                      <a:r>
                        <a:rPr lang="en-US" sz="2000" b="1" i="1" baseline="30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2000" b="1" i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Q</a:t>
                      </a:r>
                      <a:r>
                        <a:rPr lang="en-US" sz="2000" b="1" i="1" baseline="30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保持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对象 835"/>
          <p:cNvGraphicFramePr>
            <a:graphicFrameLocks noChangeAspect="1"/>
          </p:cNvGraphicFramePr>
          <p:nvPr/>
        </p:nvGraphicFramePr>
        <p:xfrm>
          <a:off x="5682615" y="3616960"/>
          <a:ext cx="337820" cy="3378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1" imgW="215900" imgH="215900" progId="Equation.3">
                  <p:embed/>
                </p:oleObj>
              </mc:Choice>
              <mc:Fallback>
                <p:oleObj name="" r:id="rId1" imgW="215900" imgH="215900" progId="Equation.3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682615" y="3616960"/>
                        <a:ext cx="337820" cy="3378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pull dir="r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标题 27649"/>
          <p:cNvSpPr>
            <a:spLocks noGrp="1"/>
          </p:cNvSpPr>
          <p:nvPr>
            <p:ph type="title"/>
          </p:nvPr>
        </p:nvSpPr>
        <p:spPr>
          <a:xfrm>
            <a:off x="730568" y="694373"/>
            <a:ext cx="6661150" cy="677862"/>
          </a:xfrm>
          <a:noFill/>
          <a:ln w="9525">
            <a:noFill/>
          </a:ln>
        </p:spPr>
        <p:txBody>
          <a:bodyPr anchor="b">
            <a:no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buClrTx/>
              <a:buSzTx/>
              <a:buFontTx/>
            </a:pPr>
            <a:r>
              <a:rPr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3.6.2 </a:t>
            </a:r>
            <a:r>
              <a:rPr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不同触发器的相互转换</a:t>
            </a:r>
            <a:endParaRPr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</p:txBody>
      </p:sp>
      <p:sp>
        <p:nvSpPr>
          <p:cNvPr id="27654" name="矩形 27653"/>
          <p:cNvSpPr/>
          <p:nvPr/>
        </p:nvSpPr>
        <p:spPr>
          <a:xfrm>
            <a:off x="640715" y="1860550"/>
            <a:ext cx="7862570" cy="1087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5000"/>
              </a:lnSpc>
            </a:pPr>
            <a:r>
              <a:rPr b="1">
                <a:latin typeface="Times New Roman" panose="02020603050405020304" pitchFamily="18" charset="0"/>
              </a:rPr>
              <a:t>T触发器是在</a:t>
            </a:r>
            <a:r>
              <a:rPr b="1" i="1">
                <a:latin typeface="Times New Roman" panose="02020603050405020304" pitchFamily="18" charset="0"/>
              </a:rPr>
              <a:t>CP</a:t>
            </a:r>
            <a:r>
              <a:rPr b="1">
                <a:latin typeface="Times New Roman" panose="02020603050405020304" pitchFamily="18" charset="0"/>
              </a:rPr>
              <a:t>控制下具有保持及翻转功能的触发器，它有一个输入端</a:t>
            </a:r>
            <a:r>
              <a:rPr b="1" i="1">
                <a:latin typeface="Times New Roman" panose="02020603050405020304" pitchFamily="18" charset="0"/>
              </a:rPr>
              <a:t>T</a:t>
            </a:r>
            <a:r>
              <a:rPr b="1">
                <a:latin typeface="Times New Roman" panose="02020603050405020304" pitchFamily="18" charset="0"/>
              </a:rPr>
              <a:t>。</a:t>
            </a:r>
            <a:endParaRPr b="1">
              <a:latin typeface="Times New Roman" panose="02020603050405020304" pitchFamily="18" charset="0"/>
            </a:endParaRPr>
          </a:p>
        </p:txBody>
      </p:sp>
      <p:graphicFrame>
        <p:nvGraphicFramePr>
          <p:cNvPr id="2" name="对象 -2147482313"/>
          <p:cNvGraphicFramePr>
            <a:graphicFrameLocks noChangeAspect="1"/>
          </p:cNvGraphicFramePr>
          <p:nvPr/>
        </p:nvGraphicFramePr>
        <p:xfrm>
          <a:off x="3059430" y="3063240"/>
          <a:ext cx="2004695" cy="5486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787400" imgH="215900" progId="Equation.3">
                  <p:embed/>
                </p:oleObj>
              </mc:Choice>
              <mc:Fallback>
                <p:oleObj name="" r:id="rId1" imgW="787400" imgH="2159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59430" y="3063240"/>
                        <a:ext cx="2004695" cy="5486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640715" y="2831465"/>
            <a:ext cx="2297430" cy="570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en-US" altLang="zh-CN" b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b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特征方程</a:t>
            </a:r>
            <a:r>
              <a:rPr lang="zh-CN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endParaRPr lang="zh-CN" altLang="en-US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5800" y="3611880"/>
            <a:ext cx="7772400" cy="5708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lnSpc>
                <a:spcPct val="130000"/>
              </a:lnSpc>
            </a:pPr>
            <a:r>
              <a:rPr b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T触发器的功能表</a:t>
            </a:r>
            <a:r>
              <a:rPr lang="zh-CN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endParaRPr lang="zh-CN" altLang="en-US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graphicFrame>
        <p:nvGraphicFramePr>
          <p:cNvPr id="5" name="表格 4"/>
          <p:cNvGraphicFramePr/>
          <p:nvPr/>
        </p:nvGraphicFramePr>
        <p:xfrm>
          <a:off x="2286635" y="4392930"/>
          <a:ext cx="4848860" cy="14789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59180"/>
                <a:gridCol w="1071245"/>
                <a:gridCol w="1116965"/>
                <a:gridCol w="1601470"/>
              </a:tblGrid>
              <a:tr h="37655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 </a:t>
                      </a:r>
                      <a:r>
                        <a:rPr lang="en-US" sz="2000" b="1" i="1" baseline="30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 </a:t>
                      </a:r>
                      <a:r>
                        <a:rPr lang="en-US" sz="2000" b="1" i="1" baseline="30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000" b="1" baseline="30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+1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功能说明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5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r>
                        <a:rPr lang="en-US" sz="2000" b="1" i="1" baseline="3000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000" b="1" baseline="3000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+1</a:t>
                      </a: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en-US" sz="2000" b="1" i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r>
                        <a:rPr lang="en-US" sz="2000" b="1" i="1" baseline="3000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2000" b="1" i="1" baseline="3000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保持</a:t>
                      </a:r>
                      <a:endParaRPr lang="en-US" altLang="en-US" sz="2000" b="1" i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27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翻转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对象 -2147482312"/>
          <p:cNvGraphicFramePr>
            <a:graphicFrameLocks noChangeAspect="1"/>
          </p:cNvGraphicFramePr>
          <p:nvPr/>
        </p:nvGraphicFramePr>
        <p:xfrm>
          <a:off x="5831840" y="5356860"/>
          <a:ext cx="1016000" cy="4248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3" imgW="584200" imgH="215900" progId="Equation.3">
                  <p:embed/>
                </p:oleObj>
              </mc:Choice>
              <mc:Fallback>
                <p:oleObj name="" r:id="rId3" imgW="584200" imgH="215900" progId="Equation.3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831840" y="5356860"/>
                        <a:ext cx="1016000" cy="4248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标题 27649"/>
          <p:cNvSpPr>
            <a:spLocks noGrp="1"/>
          </p:cNvSpPr>
          <p:nvPr/>
        </p:nvSpPr>
        <p:spPr>
          <a:xfrm>
            <a:off x="685483" y="1371918"/>
            <a:ext cx="66611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lnSpc>
                <a:spcPct val="130000"/>
              </a:lnSpc>
              <a:buClrTx/>
              <a:buSzTx/>
              <a:buFontTx/>
            </a:pPr>
            <a:r>
              <a:rPr lang="en-US" altLang="zh-CN" sz="2800" b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1.</a:t>
            </a:r>
            <a:r>
              <a:rPr lang="en-US" altLang="zh-CN" sz="2800" b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T</a:t>
            </a:r>
            <a:r>
              <a:rPr lang="en-US" altLang="zh-CN" sz="2800" b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 </a:t>
            </a:r>
            <a:r>
              <a:rPr lang="en-US" altLang="zh-CN" sz="2800" b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、</a:t>
            </a:r>
            <a:r>
              <a:rPr lang="en-US" altLang="zh-CN" sz="2800" b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T′</a:t>
            </a:r>
            <a:r>
              <a:rPr lang="en-US" altLang="zh-CN" sz="2800" b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触发器</a:t>
            </a:r>
            <a:r>
              <a:rPr lang="en-US" altLang="zh-CN" sz="2800" b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 </a:t>
            </a:r>
            <a:endParaRPr lang="en-US" altLang="zh-CN" sz="2800" b="1" dirty="0">
              <a:solidFill>
                <a:srgbClr val="00206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  <p:bldP spid="2" grpId="0" bldLvl="0" animBg="1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6" name="矩形 27655"/>
          <p:cNvSpPr/>
          <p:nvPr/>
        </p:nvSpPr>
        <p:spPr>
          <a:xfrm>
            <a:off x="685800" y="1129665"/>
            <a:ext cx="7772400" cy="1087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5000"/>
              </a:lnSpc>
            </a:pPr>
            <a:r>
              <a:rPr b="1">
                <a:latin typeface="Times New Roman" panose="02020603050405020304" pitchFamily="18" charset="0"/>
              </a:rPr>
              <a:t>T′触发器是在</a:t>
            </a:r>
            <a:r>
              <a:rPr b="1" i="1">
                <a:latin typeface="Times New Roman" panose="02020603050405020304" pitchFamily="18" charset="0"/>
              </a:rPr>
              <a:t>CP</a:t>
            </a:r>
            <a:r>
              <a:rPr b="1">
                <a:latin typeface="Times New Roman" panose="02020603050405020304" pitchFamily="18" charset="0"/>
              </a:rPr>
              <a:t>控制下只具有翻转功能的触发器，每来一个脉冲状态翻转一次，可用作计数器。</a:t>
            </a:r>
            <a:endParaRPr b="1">
              <a:latin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5800" y="2217420"/>
            <a:ext cx="7772400" cy="5708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b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b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特征方程</a:t>
            </a:r>
            <a:r>
              <a:rPr lang="zh-CN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endParaRPr lang="zh-CN" altLang="en-US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graphicFrame>
        <p:nvGraphicFramePr>
          <p:cNvPr id="9" name="对象 509"/>
          <p:cNvGraphicFramePr>
            <a:graphicFrameLocks noChangeAspect="1"/>
          </p:cNvGraphicFramePr>
          <p:nvPr/>
        </p:nvGraphicFramePr>
        <p:xfrm>
          <a:off x="3136900" y="2595880"/>
          <a:ext cx="1271905" cy="4692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1" imgW="584200" imgH="215900" progId="Equation.3">
                  <p:embed/>
                </p:oleObj>
              </mc:Choice>
              <mc:Fallback>
                <p:oleObj name="" r:id="rId1" imgW="584200" imgH="215900" progId="Equation.3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136900" y="2595880"/>
                        <a:ext cx="1271905" cy="4692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685800" y="3143250"/>
            <a:ext cx="7772400" cy="5708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lnSpc>
                <a:spcPct val="130000"/>
              </a:lnSpc>
            </a:pPr>
            <a:r>
              <a:rPr b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T′</a:t>
            </a:r>
            <a:r>
              <a:rPr b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触发器的功能表</a:t>
            </a:r>
            <a:r>
              <a:rPr lang="zh-CN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endParaRPr lang="zh-CN" altLang="en-US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graphicFrame>
        <p:nvGraphicFramePr>
          <p:cNvPr id="12" name="表格 11"/>
          <p:cNvGraphicFramePr/>
          <p:nvPr>
            <p:custDataLst>
              <p:tags r:id="rId3"/>
            </p:custDataLst>
          </p:nvPr>
        </p:nvGraphicFramePr>
        <p:xfrm>
          <a:off x="2432050" y="4127500"/>
          <a:ext cx="3780155" cy="9582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13155"/>
                <a:gridCol w="1337310"/>
                <a:gridCol w="1329690"/>
              </a:tblGrid>
              <a:tr h="34861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 </a:t>
                      </a:r>
                      <a:r>
                        <a:rPr lang="en-US" sz="2000" b="1" i="1" baseline="30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 </a:t>
                      </a:r>
                      <a:r>
                        <a:rPr lang="en-US" sz="2000" b="1" i="1" baseline="30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000" b="1" baseline="30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+1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功能说明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翻转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对象 -2147482312"/>
          <p:cNvGraphicFramePr>
            <a:graphicFrameLocks noChangeAspect="1"/>
          </p:cNvGraphicFramePr>
          <p:nvPr/>
        </p:nvGraphicFramePr>
        <p:xfrm>
          <a:off x="4998720" y="4441190"/>
          <a:ext cx="1016000" cy="4248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4" imgW="584200" imgH="215900" progId="Equation.3">
                  <p:embed/>
                </p:oleObj>
              </mc:Choice>
              <mc:Fallback>
                <p:oleObj name="" r:id="rId4" imgW="584200" imgH="215900" progId="Equation.3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998720" y="4441190"/>
                        <a:ext cx="1016000" cy="4248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6" grpId="0"/>
      <p:bldP spid="9" grpId="0" bldLvl="0" animBg="1"/>
      <p:bldP spid="8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2" name="矩形 43011"/>
          <p:cNvSpPr/>
          <p:nvPr/>
        </p:nvSpPr>
        <p:spPr>
          <a:xfrm>
            <a:off x="533400" y="862330"/>
            <a:ext cx="5105400" cy="6508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30000"/>
              </a:lnSpc>
            </a:pPr>
            <a:r>
              <a:rPr lang="en-US" altLang="zh-CN" sz="2800" b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2.JK触发器转换为D触发器</a:t>
            </a:r>
            <a:r>
              <a:rPr lang="zh-CN" altLang="en-US" sz="2800" b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 </a:t>
            </a:r>
            <a:endParaRPr lang="zh-CN" altLang="en-US" sz="2800" b="1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43013" name="矩形 43012"/>
          <p:cNvSpPr/>
          <p:nvPr/>
        </p:nvSpPr>
        <p:spPr>
          <a:xfrm>
            <a:off x="533400" y="1696720"/>
            <a:ext cx="4038600" cy="5708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b="1" dirty="0">
                <a:latin typeface="Times New Roman" panose="02020603050405020304" pitchFamily="18" charset="0"/>
              </a:rPr>
              <a:t>JK</a:t>
            </a:r>
            <a:r>
              <a:rPr lang="zh-CN" altLang="en-US" b="1" dirty="0">
                <a:latin typeface="Times New Roman" panose="02020603050405020304" pitchFamily="18" charset="0"/>
              </a:rPr>
              <a:t>触发器特征方程为 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43014" name="对象 43013"/>
          <p:cNvGraphicFramePr/>
          <p:nvPr/>
        </p:nvGraphicFramePr>
        <p:xfrm>
          <a:off x="810895" y="2877185"/>
          <a:ext cx="2971800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1" imgW="1206500" imgH="228600" progId="Equation.3">
                  <p:embed/>
                </p:oleObj>
              </mc:Choice>
              <mc:Fallback>
                <p:oleObj name="" r:id="rId1" imgW="1206500" imgH="228600" progId="Equation.3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10895" y="2877185"/>
                        <a:ext cx="2971800" cy="5619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015" name="矩形 43014"/>
          <p:cNvSpPr/>
          <p:nvPr/>
        </p:nvSpPr>
        <p:spPr>
          <a:xfrm>
            <a:off x="4572000" y="1696720"/>
            <a:ext cx="3810000" cy="5708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b="1" dirty="0">
                <a:latin typeface="Times New Roman" panose="02020603050405020304" pitchFamily="18" charset="0"/>
              </a:rPr>
              <a:t>D</a:t>
            </a:r>
            <a:r>
              <a:rPr lang="zh-CN" altLang="en-US" b="1" dirty="0">
                <a:latin typeface="Times New Roman" panose="02020603050405020304" pitchFamily="18" charset="0"/>
              </a:rPr>
              <a:t>触发器特征方程为 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43016" name="对象 43015"/>
          <p:cNvGraphicFramePr/>
          <p:nvPr/>
        </p:nvGraphicFramePr>
        <p:xfrm>
          <a:off x="4956175" y="2877185"/>
          <a:ext cx="1499870" cy="5626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3" imgW="596900" imgH="228600" progId="Equation.3">
                  <p:embed/>
                </p:oleObj>
              </mc:Choice>
              <mc:Fallback>
                <p:oleObj name="" r:id="rId3" imgW="596900" imgH="228600" progId="Equation.3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956175" y="2877185"/>
                        <a:ext cx="1499870" cy="5626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021" name="下箭头 43020"/>
          <p:cNvSpPr/>
          <p:nvPr/>
        </p:nvSpPr>
        <p:spPr>
          <a:xfrm>
            <a:off x="5486400" y="2267585"/>
            <a:ext cx="381000" cy="609600"/>
          </a:xfrm>
          <a:prstGeom prst="downArrow">
            <a:avLst>
              <a:gd name="adj1" fmla="val 50000"/>
              <a:gd name="adj2" fmla="val 4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3022" name="下箭头 43021"/>
          <p:cNvSpPr/>
          <p:nvPr/>
        </p:nvSpPr>
        <p:spPr>
          <a:xfrm>
            <a:off x="1879600" y="2267585"/>
            <a:ext cx="381000" cy="609600"/>
          </a:xfrm>
          <a:prstGeom prst="downArrow">
            <a:avLst>
              <a:gd name="adj1" fmla="val 50000"/>
              <a:gd name="adj2" fmla="val 4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3023" name="左右箭头 43022"/>
          <p:cNvSpPr/>
          <p:nvPr/>
        </p:nvSpPr>
        <p:spPr>
          <a:xfrm>
            <a:off x="3810000" y="2967990"/>
            <a:ext cx="762000" cy="381000"/>
          </a:xfrm>
          <a:prstGeom prst="leftRightArrow">
            <a:avLst>
              <a:gd name="adj1" fmla="val 50000"/>
              <a:gd name="adj2" fmla="val 4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4037" name="矩形 44036"/>
          <p:cNvSpPr/>
          <p:nvPr/>
        </p:nvSpPr>
        <p:spPr>
          <a:xfrm>
            <a:off x="609600" y="3439795"/>
            <a:ext cx="7772400" cy="10502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b="1" i="1">
                <a:latin typeface="Times New Roman" panose="02020603050405020304" pitchFamily="18" charset="0"/>
              </a:rPr>
              <a:t>J</a:t>
            </a:r>
            <a:r>
              <a:rPr lang="en-US" altLang="zh-CN" b="1">
                <a:latin typeface="Times New Roman" panose="02020603050405020304" pitchFamily="18" charset="0"/>
              </a:rPr>
              <a:t>=</a:t>
            </a:r>
            <a:r>
              <a:rPr lang="en-US" altLang="zh-CN" b="1" i="1">
                <a:latin typeface="Times New Roman" panose="02020603050405020304" pitchFamily="18" charset="0"/>
              </a:rPr>
              <a:t>D</a:t>
            </a:r>
            <a:r>
              <a:rPr lang="zh-CN" altLang="en-US" b="1">
                <a:latin typeface="Times New Roman" panose="02020603050405020304" pitchFamily="18" charset="0"/>
              </a:rPr>
              <a:t>， </a:t>
            </a:r>
            <a:r>
              <a:rPr lang="en-US" altLang="zh-CN" b="1" i="1">
                <a:latin typeface="Times New Roman" panose="02020603050405020304" pitchFamily="18" charset="0"/>
              </a:rPr>
              <a:t>K</a:t>
            </a:r>
            <a:r>
              <a:rPr lang="en-US" altLang="zh-CN" b="1">
                <a:latin typeface="Times New Roman" panose="02020603050405020304" pitchFamily="18" charset="0"/>
              </a:rPr>
              <a:t> =</a:t>
            </a:r>
            <a:r>
              <a:rPr lang="en-US" altLang="zh-CN" b="1" i="1">
                <a:latin typeface="Times New Roman" panose="02020603050405020304" pitchFamily="18" charset="0"/>
              </a:rPr>
              <a:t>D</a:t>
            </a:r>
            <a:r>
              <a:rPr lang="zh-CN" altLang="en-US" b="1">
                <a:latin typeface="Times New Roman" panose="02020603050405020304" pitchFamily="18" charset="0"/>
              </a:rPr>
              <a:t>，即</a:t>
            </a:r>
            <a:r>
              <a:rPr lang="en-US" altLang="zh-CN" b="1" i="1">
                <a:latin typeface="Times New Roman" panose="02020603050405020304" pitchFamily="18" charset="0"/>
              </a:rPr>
              <a:t>J</a:t>
            </a:r>
            <a:r>
              <a:rPr lang="en-US" altLang="zh-CN" b="1">
                <a:latin typeface="Times New Roman" panose="02020603050405020304" pitchFamily="18" charset="0"/>
              </a:rPr>
              <a:t>=</a:t>
            </a:r>
            <a:r>
              <a:rPr lang="en-US" altLang="zh-CN" b="1" i="1">
                <a:latin typeface="Times New Roman" panose="02020603050405020304" pitchFamily="18" charset="0"/>
              </a:rPr>
              <a:t>D</a:t>
            </a:r>
            <a:r>
              <a:rPr lang="zh-CN" altLang="en-US" b="1">
                <a:latin typeface="Times New Roman" panose="02020603050405020304" pitchFamily="18" charset="0"/>
              </a:rPr>
              <a:t>，</a:t>
            </a:r>
            <a:r>
              <a:rPr lang="en-US" altLang="zh-CN" b="1" i="1">
                <a:latin typeface="Times New Roman" panose="02020603050405020304" pitchFamily="18" charset="0"/>
              </a:rPr>
              <a:t>K</a:t>
            </a:r>
            <a:r>
              <a:rPr lang="en-US" altLang="zh-CN" b="1">
                <a:latin typeface="Times New Roman" panose="02020603050405020304" pitchFamily="18" charset="0"/>
              </a:rPr>
              <a:t>= </a:t>
            </a:r>
            <a:r>
              <a:rPr lang="en-US" altLang="zh-CN" b="1" i="1">
                <a:latin typeface="Times New Roman" panose="02020603050405020304" pitchFamily="18" charset="0"/>
              </a:rPr>
              <a:t>D</a:t>
            </a:r>
            <a:r>
              <a:rPr lang="en-US" altLang="zh-CN" b="1" dirty="0">
                <a:latin typeface="Times New Roman" panose="02020603050405020304" pitchFamily="18" charset="0"/>
              </a:rPr>
              <a:t> </a:t>
            </a:r>
            <a:r>
              <a:rPr lang="zh-CN" altLang="en-US" b="1" dirty="0">
                <a:latin typeface="Times New Roman" panose="02020603050405020304" pitchFamily="18" charset="0"/>
              </a:rPr>
              <a:t>，就把</a:t>
            </a:r>
            <a:r>
              <a:rPr lang="en-US" altLang="zh-CN" b="1" dirty="0">
                <a:latin typeface="Times New Roman" panose="02020603050405020304" pitchFamily="18" charset="0"/>
              </a:rPr>
              <a:t>JK</a:t>
            </a:r>
            <a:r>
              <a:rPr lang="zh-CN" altLang="en-US" b="1" dirty="0">
                <a:latin typeface="Times New Roman" panose="02020603050405020304" pitchFamily="18" charset="0"/>
              </a:rPr>
              <a:t>触发器转换成了</a:t>
            </a:r>
            <a:r>
              <a:rPr lang="en-US" altLang="zh-CN" b="1" dirty="0">
                <a:latin typeface="Times New Roman" panose="02020603050405020304" pitchFamily="18" charset="0"/>
              </a:rPr>
              <a:t>D</a:t>
            </a:r>
            <a:r>
              <a:rPr lang="zh-CN" altLang="en-US" b="1" dirty="0">
                <a:latin typeface="Times New Roman" panose="02020603050405020304" pitchFamily="18" charset="0"/>
              </a:rPr>
              <a:t>触发器。 </a:t>
            </a:r>
            <a:endParaRPr lang="zh-CN" altLang="en-US" b="1">
              <a:latin typeface="Times New Roman" panose="02020603050405020304" pitchFamily="18" charset="0"/>
            </a:endParaRPr>
          </a:p>
        </p:txBody>
      </p:sp>
      <p:sp>
        <p:nvSpPr>
          <p:cNvPr id="44038" name="直接连接符 44037"/>
          <p:cNvSpPr/>
          <p:nvPr/>
        </p:nvSpPr>
        <p:spPr>
          <a:xfrm>
            <a:off x="2154555" y="3583305"/>
            <a:ext cx="198120" cy="635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4039" name="直接连接符 44038"/>
          <p:cNvSpPr/>
          <p:nvPr/>
        </p:nvSpPr>
        <p:spPr>
          <a:xfrm>
            <a:off x="4267200" y="3582670"/>
            <a:ext cx="198755" cy="635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23160" y="4490085"/>
            <a:ext cx="3811905" cy="1966595"/>
          </a:xfrm>
          <a:prstGeom prst="rect">
            <a:avLst/>
          </a:prstGeom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0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0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43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/>
      <p:bldP spid="43013" grpId="0"/>
      <p:bldP spid="43015" grpId="0"/>
      <p:bldP spid="440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标题 28673"/>
          <p:cNvSpPr>
            <a:spLocks noGrp="1"/>
          </p:cNvSpPr>
          <p:nvPr>
            <p:ph type="title"/>
          </p:nvPr>
        </p:nvSpPr>
        <p:spPr>
          <a:xfrm>
            <a:off x="838200" y="762000"/>
            <a:ext cx="6011863" cy="525463"/>
          </a:xfrm>
        </p:spPr>
        <p:txBody>
          <a:bodyPr anchor="b"/>
          <a:p>
            <a:pPr algn="l"/>
            <a:r>
              <a:rPr lang="en-US" altLang="zh-CN" sz="2800" b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3.D触发器转换成JK触发器</a:t>
            </a:r>
            <a:r>
              <a:rPr lang="zh-CN" altLang="en-US" sz="2800" b="1" dirty="0">
                <a:effectLst>
                  <a:outerShdw blurRad="38100" dist="38100" dir="2700000">
                    <a:srgbClr val="000000"/>
                  </a:outerShdw>
                </a:effectLst>
              </a:rPr>
              <a:t> </a:t>
            </a:r>
            <a:endParaRPr lang="zh-CN" altLang="en-US" sz="2800" b="1" dirty="0"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graphicFrame>
        <p:nvGraphicFramePr>
          <p:cNvPr id="2" name="对象 -2147482309"/>
          <p:cNvGraphicFramePr>
            <a:graphicFrameLocks noChangeAspect="1"/>
          </p:cNvGraphicFramePr>
          <p:nvPr/>
        </p:nvGraphicFramePr>
        <p:xfrm>
          <a:off x="1289050" y="1553210"/>
          <a:ext cx="162877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876300" imgH="215900" progId="Equation.3">
                  <p:embed/>
                </p:oleObj>
              </mc:Choice>
              <mc:Fallback>
                <p:oleObj name="" r:id="rId1" imgW="876300" imgH="2159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289050" y="1553210"/>
                        <a:ext cx="1628775" cy="4000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037" name="矩形 44036"/>
          <p:cNvSpPr/>
          <p:nvPr/>
        </p:nvSpPr>
        <p:spPr>
          <a:xfrm>
            <a:off x="838200" y="1464310"/>
            <a:ext cx="7772400" cy="10502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b="1">
                <a:latin typeface="Times New Roman" panose="02020603050405020304" pitchFamily="18" charset="0"/>
              </a:rPr>
              <a:t>取                       ，将JK触发器的输入端转换后变成</a:t>
            </a:r>
            <a:r>
              <a:rPr b="1" i="1">
                <a:latin typeface="Times New Roman" panose="02020603050405020304" pitchFamily="18" charset="0"/>
              </a:rPr>
              <a:t>D</a:t>
            </a:r>
            <a:r>
              <a:rPr b="1">
                <a:latin typeface="Times New Roman" panose="02020603050405020304" pitchFamily="18" charset="0"/>
              </a:rPr>
              <a:t>信号即可</a:t>
            </a:r>
            <a:endParaRPr b="1">
              <a:latin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4895" y="2724150"/>
            <a:ext cx="4474845" cy="2311400"/>
          </a:xfrm>
          <a:prstGeom prst="rect">
            <a:avLst/>
          </a:prstGeom>
        </p:spPr>
      </p:pic>
    </p:spTree>
  </p:cSld>
  <p:clrMapOvr>
    <a:masterClrMapping/>
  </p:clrMapOvr>
  <p:transition>
    <p:pull dir="rd"/>
  </p:transition>
</p:sld>
</file>

<file path=ppt/tags/tag1.xml><?xml version="1.0" encoding="utf-8"?>
<p:tagLst xmlns:p="http://schemas.openxmlformats.org/presentationml/2006/main">
  <p:tag name="KSO_WM_UNIT_TABLE_BEAUTIFY" val="smartTable{cd82a4a6-e774-4020-b7e5-f5073d84e4de}"/>
</p:tagLst>
</file>

<file path=ppt/theme/theme1.xml><?xml version="1.0" encoding="utf-8"?>
<a:theme xmlns:a="http://schemas.openxmlformats.org/drawingml/2006/main" name="Blends">
  <a:themeElements>
    <a:clrScheme name="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0"/>
      </a:accent5>
      <a:accent6>
        <a:srgbClr val="E5B900"/>
      </a:accent6>
      <a:hlink>
        <a:srgbClr val="FF0000"/>
      </a:hlink>
      <a:folHlink>
        <a:srgbClr val="3333CC"/>
      </a:folHlink>
    </a:clrScheme>
    <a:fontScheme name="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00"/>
        </a:lt1>
        <a:dk2>
          <a:srgbClr val="DDDDDD"/>
        </a:dk2>
        <a:lt2>
          <a:srgbClr val="969696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CDCDC"/>
        </a:accent4>
        <a:accent5>
          <a:srgbClr val="AAEFD0"/>
        </a:accent5>
        <a:accent6>
          <a:srgbClr val="2D2DB7"/>
        </a:accent6>
        <a:hlink>
          <a:srgbClr val="FF5050"/>
        </a:hlink>
        <a:folHlink>
          <a:srgbClr val="FFCF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0"/>
        </a:accent5>
        <a:accent6>
          <a:srgbClr val="E5B900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2F2F2"/>
        </a:accent5>
        <a:accent6>
          <a:srgbClr val="727272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CC"/>
        </a:lt1>
        <a:dk2>
          <a:srgbClr val="FFFFCC"/>
        </a:dk2>
        <a:lt2>
          <a:srgbClr val="000094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CDCDC"/>
        </a:accent4>
        <a:accent5>
          <a:srgbClr val="ADC8FF"/>
        </a:accent5>
        <a:accent6>
          <a:srgbClr val="8900E5"/>
        </a:accent6>
        <a:hlink>
          <a:srgbClr val="FF33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CCA"/>
        </a:accent5>
        <a:accent6>
          <a:srgbClr val="4345A2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AAB82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5"/>
        </a:accent5>
        <a:accent6>
          <a:srgbClr val="ACACAC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Designs\Blends.pot</Template>
  <TotalTime>0</TotalTime>
  <Words>696</Words>
  <Application>WPS 演示</Application>
  <PresentationFormat>在屏幕上显示</PresentationFormat>
  <Paragraphs>386</Paragraphs>
  <Slides>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13</vt:i4>
      </vt:variant>
      <vt:variant>
        <vt:lpstr>幻灯片标题</vt:lpstr>
      </vt:variant>
      <vt:variant>
        <vt:i4>9</vt:i4>
      </vt:variant>
    </vt:vector>
  </HeadingPairs>
  <TitlesOfParts>
    <vt:vector size="32" baseType="lpstr">
      <vt:lpstr>Arial</vt:lpstr>
      <vt:lpstr>宋体</vt:lpstr>
      <vt:lpstr>Wingdings</vt:lpstr>
      <vt:lpstr>Tahoma</vt:lpstr>
      <vt:lpstr>Times New Roman</vt:lpstr>
      <vt:lpstr>华文新魏</vt:lpstr>
      <vt:lpstr>微软雅黑</vt:lpstr>
      <vt:lpstr>Arial Unicode MS</vt:lpstr>
      <vt:lpstr>Calibri</vt:lpstr>
      <vt:lpstr>Blends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3.6  集成触发器及应用 </vt:lpstr>
      <vt:lpstr>PowerPoint 演示文稿</vt:lpstr>
      <vt:lpstr>PowerPoint 演示文稿</vt:lpstr>
      <vt:lpstr>PowerPoint 演示文稿</vt:lpstr>
      <vt:lpstr>PowerPoint 演示文稿</vt:lpstr>
      <vt:lpstr>3.6.2 T 、T′触发器 </vt:lpstr>
      <vt:lpstr>3.6.2 不同触发器的相互转换</vt:lpstr>
      <vt:lpstr>3.6.3不同触发器的相互转换 </vt:lpstr>
      <vt:lpstr>2.D触发器转换成JK触发器 </vt:lpstr>
    </vt:vector>
  </TitlesOfParts>
  <Company>dpjplc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第三节  集成触发器 </dc:title>
  <dc:creator>lcl</dc:creator>
  <cp:lastModifiedBy>lenovo</cp:lastModifiedBy>
  <cp:revision>122</cp:revision>
  <dcterms:created xsi:type="dcterms:W3CDTF">2005-07-12T00:04:00Z</dcterms:created>
  <dcterms:modified xsi:type="dcterms:W3CDTF">2022-11-10T05:03:16Z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2052-11.1.0.9914</vt:lpwstr>
  </property>
</Properties>
</file>