
<file path=[Content_Types].xml><?xml version="1.0" encoding="utf-8"?>
<Types xmlns="http://schemas.openxmlformats.org/package/2006/content-types">
  <Default Extension="jpeg" ContentType="image/jpeg"/>
  <Default Extension="vml" ContentType="application/vnd.openxmlformats-officedocument.vmlDrawing"/>
  <Default Extension="bin" ContentType="application/vnd.openxmlformats-officedocument.oleObject"/>
  <Default Extension="png" ContentType="image/png"/>
  <Default Extension="wmf" ContentType="image/x-w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 id="2147483672" r:id="rId4"/>
  </p:sldMasterIdLst>
  <p:sldIdLst>
    <p:sldId id="365" r:id="rId5"/>
    <p:sldId id="367" r:id="rId6"/>
    <p:sldId id="368" r:id="rId7"/>
    <p:sldId id="378" r:id="rId8"/>
    <p:sldId id="370" r:id="rId9"/>
    <p:sldId id="261" r:id="rId10"/>
    <p:sldId id="270" r:id="rId11"/>
    <p:sldId id="272" r:id="rId12"/>
    <p:sldId id="273" r:id="rId13"/>
    <p:sldId id="265" r:id="rId14"/>
    <p:sldId id="274" r:id="rId15"/>
    <p:sldId id="262" r:id="rId16"/>
    <p:sldId id="266" r:id="rId17"/>
    <p:sldId id="267" r:id="rId18"/>
    <p:sldId id="302" r:id="rId19"/>
    <p:sldId id="303" r:id="rId20"/>
    <p:sldId id="276" r:id="rId21"/>
    <p:sldId id="278" r:id="rId22"/>
    <p:sldId id="279" r:id="rId23"/>
    <p:sldId id="280" r:id="rId24"/>
    <p:sldId id="281" r:id="rId25"/>
    <p:sldId id="283" r:id="rId26"/>
    <p:sldId id="284" r:id="rId27"/>
    <p:sldId id="285" r:id="rId28"/>
    <p:sldId id="287" r:id="rId29"/>
    <p:sldId id="288" r:id="rId30"/>
    <p:sldId id="289" r:id="rId31"/>
    <p:sldId id="291" r:id="rId32"/>
    <p:sldId id="292" r:id="rId33"/>
    <p:sldId id="293" r:id="rId34"/>
    <p:sldId id="340" r:id="rId35"/>
    <p:sldId id="446" r:id="rId36"/>
    <p:sldId id="342" r:id="rId37"/>
    <p:sldId id="344" r:id="rId38"/>
    <p:sldId id="345" r:id="rId39"/>
    <p:sldId id="346" r:id="rId40"/>
    <p:sldId id="348" r:id="rId41"/>
    <p:sldId id="350" r:id="rId42"/>
    <p:sldId id="351" r:id="rId43"/>
    <p:sldId id="352" r:id="rId44"/>
    <p:sldId id="355" r:id="rId45"/>
    <p:sldId id="359" r:id="rId46"/>
    <p:sldId id="360" r:id="rId47"/>
  </p:sldIdLst>
  <p:sldSz cx="9144000" cy="6858000" type="screen4x3"/>
  <p:notesSz cx="6858000" cy="9144000"/>
  <p:defaultTextStyle>
    <a:defPPr>
      <a:defRPr lang="zh-CN"/>
    </a:defPPr>
    <a:lvl1pPr marL="0" lvl="0"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00"/>
    <a:srgbClr val="B9FFB9"/>
    <a:srgbClr val="E7F6FF"/>
    <a:srgbClr val="FFB469"/>
    <a:srgbClr val="FF3300"/>
    <a:srgbClr val="66FF99"/>
    <a:srgbClr val="33CC33"/>
    <a:srgbClr val="FF3399"/>
    <a:srgbClr val="FF33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outlineView">
  <p:normalViewPr>
    <p:restoredLeft sz="34634"/>
    <p:restoredTop sz="86350"/>
  </p:normalViewPr>
  <p:slideViewPr>
    <p:cSldViewPr showGuides="1">
      <p:cViewPr>
        <p:scale>
          <a:sx n="33" d="100"/>
          <a:sy n="33" d="100"/>
        </p:scale>
        <p:origin x="-546" y="-150"/>
      </p:cViewPr>
      <p:guideLst>
        <p:guide orient="horz" pos="2159"/>
        <p:guide pos="2865"/>
      </p:guideLst>
    </p:cSldViewPr>
  </p:slideViewPr>
  <p:outlineViewPr>
    <p:cViewPr>
      <p:scale>
        <a:sx n="33" d="100"/>
        <a:sy n="33" d="100"/>
      </p:scale>
      <p:origin x="0" y="0"/>
    </p:cViewPr>
  </p:outlineViewPr>
  <p:notesTextViewPr>
    <p:cViewPr>
      <p:scale>
        <a:sx n="100" d="100"/>
        <a:sy n="100" d="100"/>
      </p:scale>
      <p:origin x="0" y="0"/>
    </p:cViewPr>
  </p:notesTextViewPr>
  <p:sorterViewPr showFormatting="0">
    <p:cViewPr>
      <p:scale>
        <a:sx n="66" d="100"/>
        <a:sy n="66" d="100"/>
      </p:scale>
      <p:origin x="0" y="0"/>
    </p:cViewPr>
  </p:sorterViewPr>
  <p:gridSpacing cx="36003" cy="36003"/>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0" Type="http://schemas.openxmlformats.org/officeDocument/2006/relationships/tableStyles" Target="tableStyles.xml"/><Relationship Id="rId5" Type="http://schemas.openxmlformats.org/officeDocument/2006/relationships/slide" Target="slides/slide1.xml"/><Relationship Id="rId49" Type="http://schemas.openxmlformats.org/officeDocument/2006/relationships/viewProps" Target="viewProps.xml"/><Relationship Id="rId48" Type="http://schemas.openxmlformats.org/officeDocument/2006/relationships/presProps" Target="presProps.xml"/><Relationship Id="rId47" Type="http://schemas.openxmlformats.org/officeDocument/2006/relationships/slide" Target="slides/slide43.xml"/><Relationship Id="rId46" Type="http://schemas.openxmlformats.org/officeDocument/2006/relationships/slide" Target="slides/slide42.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Master" Target="slideMasters/slideMaster3.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8.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0.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5.wmf"/></Relationships>
</file>

<file path=ppt/drawings/_rels/vmlDrawing5.vml.rels><?xml version="1.0" encoding="UTF-8" standalone="yes"?>
<Relationships xmlns="http://schemas.openxmlformats.org/package/2006/relationships"><Relationship Id="rId2" Type="http://schemas.openxmlformats.org/officeDocument/2006/relationships/image" Target="../media/image21.wmf"/><Relationship Id="rId1" Type="http://schemas.openxmlformats.org/officeDocument/2006/relationships/image" Target="../media/image20.w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23.w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24.w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33.w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a:xfrm>
            <a:off x="685800" y="6248400"/>
            <a:ext cx="1905000" cy="457200"/>
          </a:xfrm>
          <a:prstGeom prst="rect">
            <a:avLst/>
          </a:prstGeom>
          <a:noFill/>
          <a:ln w="9525">
            <a:noFill/>
          </a:ln>
        </p:spPr>
        <p:txBody>
          <a:bodyPr/>
          <a:lstStyle/>
          <a:p>
            <a:pPr lvl="0" fontAlgn="base"/>
            <a:endParaRPr lang="zh-CN" altLang="en-US" strike="noStrike" noProof="1" dirty="0">
              <a:latin typeface="Times New Roman" panose="02020603050405020304" pitchFamily="18" charset="0"/>
            </a:endParaRPr>
          </a:p>
        </p:txBody>
      </p:sp>
      <p:sp>
        <p:nvSpPr>
          <p:cNvPr id="5" name="页脚占位符 4"/>
          <p:cNvSpPr>
            <a:spLocks noGrp="1"/>
          </p:cNvSpPr>
          <p:nvPr>
            <p:ph type="ftr" sz="quarter" idx="11"/>
          </p:nvPr>
        </p:nvSpPr>
        <p:spPr>
          <a:xfrm>
            <a:off x="3124200" y="6248400"/>
            <a:ext cx="2895600" cy="457200"/>
          </a:xfrm>
          <a:prstGeom prst="rect">
            <a:avLst/>
          </a:prstGeom>
          <a:noFill/>
          <a:ln w="9525">
            <a:noFill/>
          </a:ln>
        </p:spPr>
        <p:txBody>
          <a:bodyPr/>
          <a:lstStyle/>
          <a:p>
            <a:pPr lvl="0" fontAlgn="base"/>
            <a:endParaRPr lang="zh-CN" altLang="en-US" strike="noStrike" noProof="1" dirty="0">
              <a:latin typeface="Times New Roman" panose="02020603050405020304" pitchFamily="18" charset="0"/>
            </a:endParaRPr>
          </a:p>
        </p:txBody>
      </p:sp>
      <p:sp>
        <p:nvSpPr>
          <p:cNvPr id="6" name="灯片编号占位符 5"/>
          <p:cNvSpPr>
            <a:spLocks noGrp="1"/>
          </p:cNvSpPr>
          <p:nvPr>
            <p:ph type="sldNum" sz="quarter" idx="12"/>
          </p:nvPr>
        </p:nvSpPr>
        <p:spPr>
          <a:xfrm>
            <a:off x="6553200" y="6248400"/>
            <a:ext cx="1905000" cy="457200"/>
          </a:xfrm>
          <a:prstGeom prst="rect">
            <a:avLst/>
          </a:prstGeom>
          <a:noFill/>
          <a:ln w="9525">
            <a:noFill/>
          </a:ln>
        </p:spPr>
        <p:txBody>
          <a:bodyPr/>
          <a:lstStyle/>
          <a:p>
            <a:pPr lvl="0" fontAlgn="base"/>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a:xfrm>
            <a:off x="685800" y="6248400"/>
            <a:ext cx="1905000" cy="457200"/>
          </a:xfrm>
          <a:prstGeom prst="rect">
            <a:avLst/>
          </a:prstGeom>
          <a:noFill/>
          <a:ln w="9525">
            <a:noFill/>
          </a:ln>
        </p:spPr>
        <p:txBody>
          <a:bodyPr/>
          <a:lstStyle/>
          <a:p>
            <a:pPr lvl="0" fontAlgn="base"/>
            <a:endParaRPr lang="zh-CN" altLang="en-US" strike="noStrike" noProof="1" dirty="0">
              <a:latin typeface="Times New Roman" panose="02020603050405020304" pitchFamily="18" charset="0"/>
            </a:endParaRPr>
          </a:p>
        </p:txBody>
      </p:sp>
      <p:sp>
        <p:nvSpPr>
          <p:cNvPr id="5" name="页脚占位符 4"/>
          <p:cNvSpPr>
            <a:spLocks noGrp="1"/>
          </p:cNvSpPr>
          <p:nvPr>
            <p:ph type="ftr" sz="quarter" idx="11"/>
          </p:nvPr>
        </p:nvSpPr>
        <p:spPr>
          <a:xfrm>
            <a:off x="3124200" y="6248400"/>
            <a:ext cx="2895600" cy="457200"/>
          </a:xfrm>
          <a:prstGeom prst="rect">
            <a:avLst/>
          </a:prstGeom>
          <a:noFill/>
          <a:ln w="9525">
            <a:noFill/>
          </a:ln>
        </p:spPr>
        <p:txBody>
          <a:bodyPr/>
          <a:lstStyle/>
          <a:p>
            <a:pPr lvl="0" fontAlgn="base"/>
            <a:endParaRPr lang="zh-CN" altLang="en-US" strike="noStrike" noProof="1" dirty="0">
              <a:latin typeface="Times New Roman" panose="02020603050405020304" pitchFamily="18" charset="0"/>
            </a:endParaRPr>
          </a:p>
        </p:txBody>
      </p:sp>
      <p:sp>
        <p:nvSpPr>
          <p:cNvPr id="6" name="灯片编号占位符 5"/>
          <p:cNvSpPr>
            <a:spLocks noGrp="1"/>
          </p:cNvSpPr>
          <p:nvPr>
            <p:ph type="sldNum" sz="quarter" idx="12"/>
          </p:nvPr>
        </p:nvSpPr>
        <p:spPr>
          <a:xfrm>
            <a:off x="6553200" y="6248400"/>
            <a:ext cx="1905000" cy="457200"/>
          </a:xfrm>
          <a:prstGeom prst="rect">
            <a:avLst/>
          </a:prstGeom>
          <a:noFill/>
          <a:ln w="9525">
            <a:noFill/>
          </a:ln>
        </p:spPr>
        <p:txBody>
          <a:bodyPr/>
          <a:lstStyle/>
          <a:p>
            <a:pPr lvl="0" fontAlgn="base"/>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bg>
      <p:bgPr>
        <a:solidFill>
          <a:schemeClr val="bg1"/>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15100" y="609600"/>
            <a:ext cx="1943100" cy="5486400"/>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685800" y="609600"/>
            <a:ext cx="5716657" cy="5486400"/>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a:xfrm>
            <a:off x="685800" y="6248400"/>
            <a:ext cx="1905000" cy="457200"/>
          </a:xfrm>
          <a:prstGeom prst="rect">
            <a:avLst/>
          </a:prstGeom>
          <a:noFill/>
          <a:ln w="9525">
            <a:noFill/>
          </a:ln>
        </p:spPr>
        <p:txBody>
          <a:bodyPr/>
          <a:lstStyle/>
          <a:p>
            <a:pPr lvl="0" fontAlgn="base"/>
            <a:endParaRPr lang="zh-CN" altLang="en-US" strike="noStrike" noProof="1" dirty="0">
              <a:latin typeface="Times New Roman" panose="02020603050405020304" pitchFamily="18" charset="0"/>
            </a:endParaRPr>
          </a:p>
        </p:txBody>
      </p:sp>
      <p:sp>
        <p:nvSpPr>
          <p:cNvPr id="5" name="页脚占位符 4"/>
          <p:cNvSpPr>
            <a:spLocks noGrp="1"/>
          </p:cNvSpPr>
          <p:nvPr>
            <p:ph type="ftr" sz="quarter" idx="11"/>
          </p:nvPr>
        </p:nvSpPr>
        <p:spPr>
          <a:xfrm>
            <a:off x="3124200" y="6248400"/>
            <a:ext cx="2895600" cy="457200"/>
          </a:xfrm>
          <a:prstGeom prst="rect">
            <a:avLst/>
          </a:prstGeom>
          <a:noFill/>
          <a:ln w="9525">
            <a:noFill/>
          </a:ln>
        </p:spPr>
        <p:txBody>
          <a:bodyPr/>
          <a:lstStyle/>
          <a:p>
            <a:pPr lvl="0" fontAlgn="base"/>
            <a:endParaRPr lang="zh-CN" altLang="en-US" strike="noStrike" noProof="1" dirty="0">
              <a:latin typeface="Times New Roman" panose="02020603050405020304" pitchFamily="18" charset="0"/>
            </a:endParaRPr>
          </a:p>
        </p:txBody>
      </p:sp>
      <p:sp>
        <p:nvSpPr>
          <p:cNvPr id="6" name="灯片编号占位符 5"/>
          <p:cNvSpPr>
            <a:spLocks noGrp="1"/>
          </p:cNvSpPr>
          <p:nvPr>
            <p:ph type="sldNum" sz="quarter" idx="12"/>
          </p:nvPr>
        </p:nvSpPr>
        <p:spPr>
          <a:xfrm>
            <a:off x="6553200" y="6248400"/>
            <a:ext cx="1905000" cy="457200"/>
          </a:xfrm>
          <a:prstGeom prst="rect">
            <a:avLst/>
          </a:prstGeom>
          <a:noFill/>
          <a:ln w="9525">
            <a:noFill/>
          </a:ln>
        </p:spPr>
        <p:txBody>
          <a:bodyPr/>
          <a:lstStyle/>
          <a:p>
            <a:pPr lvl="0" fontAlgn="base"/>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a:xfrm>
            <a:off x="685800" y="6248400"/>
            <a:ext cx="1905000" cy="457200"/>
          </a:xfrm>
          <a:prstGeom prst="rect">
            <a:avLst/>
          </a:prstGeom>
          <a:noFill/>
          <a:ln w="9525">
            <a:noFill/>
          </a:ln>
        </p:spPr>
        <p:txBody>
          <a:bodyPr/>
          <a:lstStyle/>
          <a:p>
            <a:pPr lvl="0" fontAlgn="base"/>
            <a:endParaRPr lang="zh-CN" altLang="en-US" strike="noStrike" noProof="1" dirty="0">
              <a:latin typeface="Times New Roman" panose="02020603050405020304" pitchFamily="18" charset="0"/>
            </a:endParaRPr>
          </a:p>
        </p:txBody>
      </p:sp>
      <p:sp>
        <p:nvSpPr>
          <p:cNvPr id="5" name="页脚占位符 4"/>
          <p:cNvSpPr>
            <a:spLocks noGrp="1"/>
          </p:cNvSpPr>
          <p:nvPr>
            <p:ph type="ftr" sz="quarter" idx="11"/>
          </p:nvPr>
        </p:nvSpPr>
        <p:spPr>
          <a:xfrm>
            <a:off x="3124200" y="6248400"/>
            <a:ext cx="2895600" cy="457200"/>
          </a:xfrm>
          <a:prstGeom prst="rect">
            <a:avLst/>
          </a:prstGeom>
          <a:noFill/>
          <a:ln w="9525">
            <a:noFill/>
          </a:ln>
        </p:spPr>
        <p:txBody>
          <a:bodyPr/>
          <a:lstStyle/>
          <a:p>
            <a:pPr lvl="0" fontAlgn="base"/>
            <a:endParaRPr lang="zh-CN" altLang="en-US" strike="noStrike" noProof="1" dirty="0">
              <a:latin typeface="Times New Roman" panose="02020603050405020304" pitchFamily="18" charset="0"/>
            </a:endParaRPr>
          </a:p>
        </p:txBody>
      </p:sp>
      <p:sp>
        <p:nvSpPr>
          <p:cNvPr id="6" name="灯片编号占位符 5"/>
          <p:cNvSpPr>
            <a:spLocks noGrp="1"/>
          </p:cNvSpPr>
          <p:nvPr>
            <p:ph type="sldNum" sz="quarter" idx="12"/>
          </p:nvPr>
        </p:nvSpPr>
        <p:spPr>
          <a:xfrm>
            <a:off x="6553200" y="6248400"/>
            <a:ext cx="1905000" cy="457200"/>
          </a:xfrm>
          <a:prstGeom prst="rect">
            <a:avLst/>
          </a:prstGeom>
          <a:noFill/>
          <a:ln w="9525">
            <a:noFill/>
          </a:ln>
        </p:spPr>
        <p:txBody>
          <a:bodyPr/>
          <a:lstStyle/>
          <a:p>
            <a:pPr lvl="0" fontAlgn="base"/>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a:xfrm>
            <a:off x="685800" y="6248400"/>
            <a:ext cx="1905000" cy="457200"/>
          </a:xfrm>
          <a:prstGeom prst="rect">
            <a:avLst/>
          </a:prstGeom>
          <a:noFill/>
          <a:ln w="9525">
            <a:noFill/>
          </a:ln>
        </p:spPr>
        <p:txBody>
          <a:bodyPr/>
          <a:lstStyle/>
          <a:p>
            <a:pPr lvl="0" fontAlgn="base"/>
            <a:endParaRPr lang="zh-CN" altLang="en-US" strike="noStrike" noProof="1" dirty="0">
              <a:latin typeface="Times New Roman" panose="02020603050405020304" pitchFamily="18" charset="0"/>
            </a:endParaRPr>
          </a:p>
        </p:txBody>
      </p:sp>
      <p:sp>
        <p:nvSpPr>
          <p:cNvPr id="5" name="页脚占位符 4"/>
          <p:cNvSpPr>
            <a:spLocks noGrp="1"/>
          </p:cNvSpPr>
          <p:nvPr>
            <p:ph type="ftr" sz="quarter" idx="11"/>
          </p:nvPr>
        </p:nvSpPr>
        <p:spPr>
          <a:xfrm>
            <a:off x="3124200" y="6248400"/>
            <a:ext cx="2895600" cy="457200"/>
          </a:xfrm>
          <a:prstGeom prst="rect">
            <a:avLst/>
          </a:prstGeom>
          <a:noFill/>
          <a:ln w="9525">
            <a:noFill/>
          </a:ln>
        </p:spPr>
        <p:txBody>
          <a:bodyPr/>
          <a:lstStyle/>
          <a:p>
            <a:pPr lvl="0" fontAlgn="base"/>
            <a:endParaRPr lang="zh-CN" altLang="en-US" strike="noStrike" noProof="1" dirty="0">
              <a:latin typeface="Times New Roman" panose="02020603050405020304" pitchFamily="18" charset="0"/>
            </a:endParaRPr>
          </a:p>
        </p:txBody>
      </p:sp>
      <p:sp>
        <p:nvSpPr>
          <p:cNvPr id="6" name="灯片编号占位符 5"/>
          <p:cNvSpPr>
            <a:spLocks noGrp="1"/>
          </p:cNvSpPr>
          <p:nvPr>
            <p:ph type="sldNum" sz="quarter" idx="12"/>
          </p:nvPr>
        </p:nvSpPr>
        <p:spPr>
          <a:xfrm>
            <a:off x="6553200" y="6248400"/>
            <a:ext cx="1905000" cy="457200"/>
          </a:xfrm>
          <a:prstGeom prst="rect">
            <a:avLst/>
          </a:prstGeom>
          <a:noFill/>
          <a:ln w="9525">
            <a:noFill/>
          </a:ln>
        </p:spPr>
        <p:txBody>
          <a:bodyPr/>
          <a:lstStyle/>
          <a:p>
            <a:pPr lvl="0" fontAlgn="base"/>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a:xfrm>
            <a:off x="685800" y="6248400"/>
            <a:ext cx="1905000" cy="457200"/>
          </a:xfrm>
          <a:prstGeom prst="rect">
            <a:avLst/>
          </a:prstGeom>
          <a:noFill/>
          <a:ln w="9525">
            <a:noFill/>
          </a:ln>
        </p:spPr>
        <p:txBody>
          <a:bodyPr/>
          <a:lstStyle/>
          <a:p>
            <a:pPr lvl="0" fontAlgn="base"/>
            <a:endParaRPr lang="zh-CN" altLang="en-US" strike="noStrike" noProof="1" dirty="0">
              <a:latin typeface="Times New Roman" panose="02020603050405020304" pitchFamily="18" charset="0"/>
            </a:endParaRPr>
          </a:p>
        </p:txBody>
      </p:sp>
      <p:sp>
        <p:nvSpPr>
          <p:cNvPr id="5" name="页脚占位符 4"/>
          <p:cNvSpPr>
            <a:spLocks noGrp="1"/>
          </p:cNvSpPr>
          <p:nvPr>
            <p:ph type="ftr" sz="quarter" idx="11"/>
          </p:nvPr>
        </p:nvSpPr>
        <p:spPr>
          <a:xfrm>
            <a:off x="3124200" y="6248400"/>
            <a:ext cx="2895600" cy="457200"/>
          </a:xfrm>
          <a:prstGeom prst="rect">
            <a:avLst/>
          </a:prstGeom>
          <a:noFill/>
          <a:ln w="9525">
            <a:noFill/>
          </a:ln>
        </p:spPr>
        <p:txBody>
          <a:bodyPr/>
          <a:lstStyle/>
          <a:p>
            <a:pPr lvl="0" fontAlgn="base"/>
            <a:endParaRPr lang="zh-CN" altLang="en-US" strike="noStrike" noProof="1" dirty="0">
              <a:latin typeface="Times New Roman" panose="02020603050405020304" pitchFamily="18" charset="0"/>
            </a:endParaRPr>
          </a:p>
        </p:txBody>
      </p:sp>
      <p:sp>
        <p:nvSpPr>
          <p:cNvPr id="6" name="灯片编号占位符 5"/>
          <p:cNvSpPr>
            <a:spLocks noGrp="1"/>
          </p:cNvSpPr>
          <p:nvPr>
            <p:ph type="sldNum" sz="quarter" idx="12"/>
          </p:nvPr>
        </p:nvSpPr>
        <p:spPr>
          <a:xfrm>
            <a:off x="6553200" y="6248400"/>
            <a:ext cx="1905000" cy="457200"/>
          </a:xfrm>
          <a:prstGeom prst="rect">
            <a:avLst/>
          </a:prstGeom>
          <a:noFill/>
          <a:ln w="9525">
            <a:noFill/>
          </a:ln>
        </p:spPr>
        <p:txBody>
          <a:bodyPr/>
          <a:lstStyle/>
          <a:p>
            <a:pPr lvl="0" fontAlgn="base"/>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685800" y="1981200"/>
            <a:ext cx="3808476" cy="4114800"/>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49724" y="1981200"/>
            <a:ext cx="3808476" cy="4114800"/>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a:xfrm>
            <a:off x="685800" y="6248400"/>
            <a:ext cx="1905000" cy="457200"/>
          </a:xfrm>
          <a:prstGeom prst="rect">
            <a:avLst/>
          </a:prstGeom>
          <a:noFill/>
          <a:ln w="9525">
            <a:noFill/>
          </a:ln>
        </p:spPr>
        <p:txBody>
          <a:bodyPr/>
          <a:lstStyle/>
          <a:p>
            <a:pPr lvl="0" fontAlgn="base"/>
            <a:endParaRPr lang="zh-CN" altLang="en-US" strike="noStrike" noProof="1" dirty="0">
              <a:latin typeface="Times New Roman" panose="02020603050405020304" pitchFamily="18" charset="0"/>
            </a:endParaRPr>
          </a:p>
        </p:txBody>
      </p:sp>
      <p:sp>
        <p:nvSpPr>
          <p:cNvPr id="6" name="页脚占位符 5"/>
          <p:cNvSpPr>
            <a:spLocks noGrp="1"/>
          </p:cNvSpPr>
          <p:nvPr>
            <p:ph type="ftr" sz="quarter" idx="11"/>
          </p:nvPr>
        </p:nvSpPr>
        <p:spPr>
          <a:xfrm>
            <a:off x="3124200" y="6248400"/>
            <a:ext cx="2895600" cy="457200"/>
          </a:xfrm>
          <a:prstGeom prst="rect">
            <a:avLst/>
          </a:prstGeom>
          <a:noFill/>
          <a:ln w="9525">
            <a:noFill/>
          </a:ln>
        </p:spPr>
        <p:txBody>
          <a:bodyPr/>
          <a:lstStyle/>
          <a:p>
            <a:pPr lvl="0" fontAlgn="base"/>
            <a:endParaRPr lang="zh-CN" altLang="en-US" strike="noStrike" noProof="1" dirty="0">
              <a:latin typeface="Times New Roman" panose="02020603050405020304" pitchFamily="18" charset="0"/>
            </a:endParaRPr>
          </a:p>
        </p:txBody>
      </p:sp>
      <p:sp>
        <p:nvSpPr>
          <p:cNvPr id="7" name="灯片编号占位符 6"/>
          <p:cNvSpPr>
            <a:spLocks noGrp="1"/>
          </p:cNvSpPr>
          <p:nvPr>
            <p:ph type="sldNum" sz="quarter" idx="12"/>
          </p:nvPr>
        </p:nvSpPr>
        <p:spPr>
          <a:xfrm>
            <a:off x="6553200" y="6248400"/>
            <a:ext cx="1905000" cy="457200"/>
          </a:xfrm>
          <a:prstGeom prst="rect">
            <a:avLst/>
          </a:prstGeom>
          <a:noFill/>
          <a:ln w="9525">
            <a:noFill/>
          </a:ln>
        </p:spPr>
        <p:txBody>
          <a:bodyPr/>
          <a:lstStyle/>
          <a:p>
            <a:pPr lvl="0" fontAlgn="base"/>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a:xfrm>
            <a:off x="685800" y="6248400"/>
            <a:ext cx="1905000" cy="457200"/>
          </a:xfrm>
          <a:prstGeom prst="rect">
            <a:avLst/>
          </a:prstGeom>
          <a:noFill/>
          <a:ln w="9525">
            <a:noFill/>
          </a:ln>
        </p:spPr>
        <p:txBody>
          <a:bodyPr/>
          <a:lstStyle/>
          <a:p>
            <a:pPr lvl="0" fontAlgn="base"/>
            <a:endParaRPr lang="zh-CN" altLang="en-US" strike="noStrike" noProof="1" dirty="0">
              <a:latin typeface="Times New Roman" panose="02020603050405020304" pitchFamily="18" charset="0"/>
            </a:endParaRPr>
          </a:p>
        </p:txBody>
      </p:sp>
      <p:sp>
        <p:nvSpPr>
          <p:cNvPr id="8" name="页脚占位符 7"/>
          <p:cNvSpPr>
            <a:spLocks noGrp="1"/>
          </p:cNvSpPr>
          <p:nvPr>
            <p:ph type="ftr" sz="quarter" idx="11"/>
          </p:nvPr>
        </p:nvSpPr>
        <p:spPr>
          <a:xfrm>
            <a:off x="3124200" y="6248400"/>
            <a:ext cx="2895600" cy="457200"/>
          </a:xfrm>
          <a:prstGeom prst="rect">
            <a:avLst/>
          </a:prstGeom>
          <a:noFill/>
          <a:ln w="9525">
            <a:noFill/>
          </a:ln>
        </p:spPr>
        <p:txBody>
          <a:bodyPr/>
          <a:lstStyle/>
          <a:p>
            <a:pPr lvl="0" fontAlgn="base"/>
            <a:endParaRPr lang="zh-CN" altLang="en-US" strike="noStrike" noProof="1" dirty="0">
              <a:latin typeface="Times New Roman" panose="02020603050405020304" pitchFamily="18" charset="0"/>
            </a:endParaRPr>
          </a:p>
        </p:txBody>
      </p:sp>
      <p:sp>
        <p:nvSpPr>
          <p:cNvPr id="9" name="灯片编号占位符 8"/>
          <p:cNvSpPr>
            <a:spLocks noGrp="1"/>
          </p:cNvSpPr>
          <p:nvPr>
            <p:ph type="sldNum" sz="quarter" idx="12"/>
          </p:nvPr>
        </p:nvSpPr>
        <p:spPr>
          <a:xfrm>
            <a:off x="6553200" y="6248400"/>
            <a:ext cx="1905000" cy="457200"/>
          </a:xfrm>
          <a:prstGeom prst="rect">
            <a:avLst/>
          </a:prstGeom>
          <a:noFill/>
          <a:ln w="9525">
            <a:noFill/>
          </a:ln>
        </p:spPr>
        <p:txBody>
          <a:bodyPr/>
          <a:lstStyle/>
          <a:p>
            <a:pPr lvl="0" fontAlgn="base"/>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a:xfrm>
            <a:off x="685800" y="6248400"/>
            <a:ext cx="1905000" cy="457200"/>
          </a:xfrm>
          <a:prstGeom prst="rect">
            <a:avLst/>
          </a:prstGeom>
          <a:noFill/>
          <a:ln w="9525">
            <a:noFill/>
          </a:ln>
        </p:spPr>
        <p:txBody>
          <a:bodyPr/>
          <a:lstStyle/>
          <a:p>
            <a:pPr lvl="0" fontAlgn="base"/>
            <a:endParaRPr lang="zh-CN" altLang="en-US" strike="noStrike" noProof="1" dirty="0">
              <a:latin typeface="Times New Roman" panose="02020603050405020304" pitchFamily="18" charset="0"/>
            </a:endParaRPr>
          </a:p>
        </p:txBody>
      </p:sp>
      <p:sp>
        <p:nvSpPr>
          <p:cNvPr id="4" name="页脚占位符 3"/>
          <p:cNvSpPr>
            <a:spLocks noGrp="1"/>
          </p:cNvSpPr>
          <p:nvPr>
            <p:ph type="ftr" sz="quarter" idx="11"/>
          </p:nvPr>
        </p:nvSpPr>
        <p:spPr>
          <a:xfrm>
            <a:off x="3124200" y="6248400"/>
            <a:ext cx="2895600" cy="457200"/>
          </a:xfrm>
          <a:prstGeom prst="rect">
            <a:avLst/>
          </a:prstGeom>
          <a:noFill/>
          <a:ln w="9525">
            <a:noFill/>
          </a:ln>
        </p:spPr>
        <p:txBody>
          <a:bodyPr/>
          <a:lstStyle/>
          <a:p>
            <a:pPr lvl="0" fontAlgn="base"/>
            <a:endParaRPr lang="zh-CN" altLang="en-US" strike="noStrike" noProof="1" dirty="0">
              <a:latin typeface="Times New Roman" panose="02020603050405020304" pitchFamily="18" charset="0"/>
            </a:endParaRPr>
          </a:p>
        </p:txBody>
      </p:sp>
      <p:sp>
        <p:nvSpPr>
          <p:cNvPr id="5" name="灯片编号占位符 4"/>
          <p:cNvSpPr>
            <a:spLocks noGrp="1"/>
          </p:cNvSpPr>
          <p:nvPr>
            <p:ph type="sldNum" sz="quarter" idx="12"/>
          </p:nvPr>
        </p:nvSpPr>
        <p:spPr>
          <a:xfrm>
            <a:off x="6553200" y="6248400"/>
            <a:ext cx="1905000" cy="457200"/>
          </a:xfrm>
          <a:prstGeom prst="rect">
            <a:avLst/>
          </a:prstGeom>
          <a:noFill/>
          <a:ln w="9525">
            <a:noFill/>
          </a:ln>
        </p:spPr>
        <p:txBody>
          <a:bodyPr/>
          <a:lstStyle/>
          <a:p>
            <a:pPr lvl="0" fontAlgn="base"/>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lvl="0" fontAlgn="base"/>
            <a:fld id="{BB962C8B-B14F-4D97-AF65-F5344CB8AC3E}" type="datetime1">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
        <p:nvSpPr>
          <p:cNvPr id="3" name="页脚占位符 2"/>
          <p:cNvSpPr>
            <a:spLocks noGrp="1"/>
          </p:cNvSpPr>
          <p:nvPr>
            <p:ph type="ftr" sz="quarter" idx="11"/>
          </p:nvPr>
        </p:nvSpPr>
        <p:spPr/>
        <p:txBody>
          <a:bodyPr/>
          <a:p>
            <a:pPr lvl="0" fontAlgn="base"/>
            <a:endParaRPr lang="zh-CN" altLang="en-US" strike="noStrike" noProof="1" dirty="0">
              <a:latin typeface="Times New Roman" panose="02020603050405020304" pitchFamily="18" charset="0"/>
            </a:endParaRPr>
          </a:p>
        </p:txBody>
      </p:sp>
      <p:sp>
        <p:nvSpPr>
          <p:cNvPr id="4" name="灯片编号占位符 3"/>
          <p:cNvSpPr>
            <a:spLocks noGrp="1"/>
          </p:cNvSpPr>
          <p:nvPr>
            <p:ph type="sldNum" sz="quarter" idx="12"/>
          </p:nvPr>
        </p:nvSpPr>
        <p:spPr/>
        <p:txBody>
          <a:bodyPr/>
          <a:p>
            <a:pPr lvl="0" fontAlgn="base"/>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a:xfrm>
            <a:off x="685800" y="6248400"/>
            <a:ext cx="1905000" cy="457200"/>
          </a:xfrm>
          <a:prstGeom prst="rect">
            <a:avLst/>
          </a:prstGeom>
          <a:noFill/>
          <a:ln w="9525">
            <a:noFill/>
          </a:ln>
        </p:spPr>
        <p:txBody>
          <a:bodyPr/>
          <a:lstStyle/>
          <a:p>
            <a:pPr lvl="0" fontAlgn="base"/>
            <a:endParaRPr lang="zh-CN" altLang="en-US" strike="noStrike" noProof="1" dirty="0">
              <a:latin typeface="Times New Roman" panose="02020603050405020304" pitchFamily="18" charset="0"/>
            </a:endParaRPr>
          </a:p>
        </p:txBody>
      </p:sp>
      <p:sp>
        <p:nvSpPr>
          <p:cNvPr id="6" name="页脚占位符 5"/>
          <p:cNvSpPr>
            <a:spLocks noGrp="1"/>
          </p:cNvSpPr>
          <p:nvPr>
            <p:ph type="ftr" sz="quarter" idx="11"/>
          </p:nvPr>
        </p:nvSpPr>
        <p:spPr>
          <a:xfrm>
            <a:off x="3124200" y="6248400"/>
            <a:ext cx="2895600" cy="457200"/>
          </a:xfrm>
          <a:prstGeom prst="rect">
            <a:avLst/>
          </a:prstGeom>
          <a:noFill/>
          <a:ln w="9525">
            <a:noFill/>
          </a:ln>
        </p:spPr>
        <p:txBody>
          <a:bodyPr/>
          <a:lstStyle/>
          <a:p>
            <a:pPr lvl="0" fontAlgn="base"/>
            <a:endParaRPr lang="zh-CN" altLang="en-US" strike="noStrike" noProof="1" dirty="0">
              <a:latin typeface="Times New Roman" panose="02020603050405020304" pitchFamily="18" charset="0"/>
            </a:endParaRPr>
          </a:p>
        </p:txBody>
      </p:sp>
      <p:sp>
        <p:nvSpPr>
          <p:cNvPr id="7" name="灯片编号占位符 6"/>
          <p:cNvSpPr>
            <a:spLocks noGrp="1"/>
          </p:cNvSpPr>
          <p:nvPr>
            <p:ph type="sldNum" sz="quarter" idx="12"/>
          </p:nvPr>
        </p:nvSpPr>
        <p:spPr>
          <a:xfrm>
            <a:off x="6553200" y="6248400"/>
            <a:ext cx="1905000" cy="457200"/>
          </a:xfrm>
          <a:prstGeom prst="rect">
            <a:avLst/>
          </a:prstGeom>
          <a:noFill/>
          <a:ln w="9525">
            <a:noFill/>
          </a:ln>
        </p:spPr>
        <p:txBody>
          <a:bodyPr/>
          <a:lstStyle/>
          <a:p>
            <a:pPr lvl="0" fontAlgn="base"/>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a:xfrm>
            <a:off x="685800" y="6248400"/>
            <a:ext cx="1905000" cy="457200"/>
          </a:xfrm>
          <a:prstGeom prst="rect">
            <a:avLst/>
          </a:prstGeom>
          <a:noFill/>
          <a:ln w="9525">
            <a:noFill/>
          </a:ln>
        </p:spPr>
        <p:txBody>
          <a:bodyPr/>
          <a:lstStyle/>
          <a:p>
            <a:pPr lvl="0" fontAlgn="base"/>
            <a:endParaRPr lang="zh-CN" altLang="en-US" strike="noStrike" noProof="1" dirty="0">
              <a:latin typeface="Times New Roman" panose="02020603050405020304" pitchFamily="18" charset="0"/>
            </a:endParaRPr>
          </a:p>
        </p:txBody>
      </p:sp>
      <p:sp>
        <p:nvSpPr>
          <p:cNvPr id="5" name="页脚占位符 4"/>
          <p:cNvSpPr>
            <a:spLocks noGrp="1"/>
          </p:cNvSpPr>
          <p:nvPr>
            <p:ph type="ftr" sz="quarter" idx="11"/>
          </p:nvPr>
        </p:nvSpPr>
        <p:spPr>
          <a:xfrm>
            <a:off x="3124200" y="6248400"/>
            <a:ext cx="2895600" cy="457200"/>
          </a:xfrm>
          <a:prstGeom prst="rect">
            <a:avLst/>
          </a:prstGeom>
          <a:noFill/>
          <a:ln w="9525">
            <a:noFill/>
          </a:ln>
        </p:spPr>
        <p:txBody>
          <a:bodyPr/>
          <a:lstStyle/>
          <a:p>
            <a:pPr lvl="0" fontAlgn="base"/>
            <a:endParaRPr lang="zh-CN" altLang="en-US" strike="noStrike" noProof="1" dirty="0">
              <a:latin typeface="Times New Roman" panose="02020603050405020304" pitchFamily="18" charset="0"/>
            </a:endParaRPr>
          </a:p>
        </p:txBody>
      </p:sp>
      <p:sp>
        <p:nvSpPr>
          <p:cNvPr id="6" name="灯片编号占位符 5"/>
          <p:cNvSpPr>
            <a:spLocks noGrp="1"/>
          </p:cNvSpPr>
          <p:nvPr>
            <p:ph type="sldNum" sz="quarter" idx="12"/>
          </p:nvPr>
        </p:nvSpPr>
        <p:spPr>
          <a:xfrm>
            <a:off x="6553200" y="6248400"/>
            <a:ext cx="1905000" cy="457200"/>
          </a:xfrm>
          <a:prstGeom prst="rect">
            <a:avLst/>
          </a:prstGeom>
          <a:noFill/>
          <a:ln w="9525">
            <a:noFill/>
          </a:ln>
        </p:spPr>
        <p:txBody>
          <a:bodyPr/>
          <a:lstStyle/>
          <a:p>
            <a:pPr lvl="0" fontAlgn="base"/>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a:xfrm>
            <a:off x="685800" y="6248400"/>
            <a:ext cx="1905000" cy="457200"/>
          </a:xfrm>
          <a:prstGeom prst="rect">
            <a:avLst/>
          </a:prstGeom>
          <a:noFill/>
          <a:ln w="9525">
            <a:noFill/>
          </a:ln>
        </p:spPr>
        <p:txBody>
          <a:bodyPr/>
          <a:lstStyle/>
          <a:p>
            <a:pPr lvl="0" fontAlgn="base"/>
            <a:endParaRPr lang="zh-CN" altLang="en-US" strike="noStrike" noProof="1" dirty="0">
              <a:latin typeface="Times New Roman" panose="02020603050405020304" pitchFamily="18" charset="0"/>
            </a:endParaRPr>
          </a:p>
        </p:txBody>
      </p:sp>
      <p:sp>
        <p:nvSpPr>
          <p:cNvPr id="6" name="页脚占位符 5"/>
          <p:cNvSpPr>
            <a:spLocks noGrp="1"/>
          </p:cNvSpPr>
          <p:nvPr>
            <p:ph type="ftr" sz="quarter" idx="11"/>
          </p:nvPr>
        </p:nvSpPr>
        <p:spPr>
          <a:xfrm>
            <a:off x="3124200" y="6248400"/>
            <a:ext cx="2895600" cy="457200"/>
          </a:xfrm>
          <a:prstGeom prst="rect">
            <a:avLst/>
          </a:prstGeom>
          <a:noFill/>
          <a:ln w="9525">
            <a:noFill/>
          </a:ln>
        </p:spPr>
        <p:txBody>
          <a:bodyPr/>
          <a:lstStyle/>
          <a:p>
            <a:pPr lvl="0" fontAlgn="base"/>
            <a:endParaRPr lang="zh-CN" altLang="en-US" strike="noStrike" noProof="1" dirty="0">
              <a:latin typeface="Times New Roman" panose="02020603050405020304" pitchFamily="18" charset="0"/>
            </a:endParaRPr>
          </a:p>
        </p:txBody>
      </p:sp>
      <p:sp>
        <p:nvSpPr>
          <p:cNvPr id="7" name="灯片编号占位符 6"/>
          <p:cNvSpPr>
            <a:spLocks noGrp="1"/>
          </p:cNvSpPr>
          <p:nvPr>
            <p:ph type="sldNum" sz="quarter" idx="12"/>
          </p:nvPr>
        </p:nvSpPr>
        <p:spPr>
          <a:xfrm>
            <a:off x="6553200" y="6248400"/>
            <a:ext cx="1905000" cy="457200"/>
          </a:xfrm>
          <a:prstGeom prst="rect">
            <a:avLst/>
          </a:prstGeom>
          <a:noFill/>
          <a:ln w="9525">
            <a:noFill/>
          </a:ln>
        </p:spPr>
        <p:txBody>
          <a:bodyPr/>
          <a:lstStyle/>
          <a:p>
            <a:pPr lvl="0" fontAlgn="base"/>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a:xfrm>
            <a:off x="685800" y="6248400"/>
            <a:ext cx="1905000" cy="457200"/>
          </a:xfrm>
          <a:prstGeom prst="rect">
            <a:avLst/>
          </a:prstGeom>
          <a:noFill/>
          <a:ln w="9525">
            <a:noFill/>
          </a:ln>
        </p:spPr>
        <p:txBody>
          <a:bodyPr/>
          <a:lstStyle/>
          <a:p>
            <a:pPr lvl="0" fontAlgn="base"/>
            <a:endParaRPr lang="zh-CN" altLang="en-US" strike="noStrike" noProof="1" dirty="0">
              <a:latin typeface="Times New Roman" panose="02020603050405020304" pitchFamily="18" charset="0"/>
            </a:endParaRPr>
          </a:p>
        </p:txBody>
      </p:sp>
      <p:sp>
        <p:nvSpPr>
          <p:cNvPr id="5" name="页脚占位符 4"/>
          <p:cNvSpPr>
            <a:spLocks noGrp="1"/>
          </p:cNvSpPr>
          <p:nvPr>
            <p:ph type="ftr" sz="quarter" idx="11"/>
          </p:nvPr>
        </p:nvSpPr>
        <p:spPr>
          <a:xfrm>
            <a:off x="3124200" y="6248400"/>
            <a:ext cx="2895600" cy="457200"/>
          </a:xfrm>
          <a:prstGeom prst="rect">
            <a:avLst/>
          </a:prstGeom>
          <a:noFill/>
          <a:ln w="9525">
            <a:noFill/>
          </a:ln>
        </p:spPr>
        <p:txBody>
          <a:bodyPr/>
          <a:lstStyle/>
          <a:p>
            <a:pPr lvl="0" fontAlgn="base"/>
            <a:endParaRPr lang="zh-CN" altLang="en-US" strike="noStrike" noProof="1" dirty="0">
              <a:latin typeface="Times New Roman" panose="02020603050405020304" pitchFamily="18" charset="0"/>
            </a:endParaRPr>
          </a:p>
        </p:txBody>
      </p:sp>
      <p:sp>
        <p:nvSpPr>
          <p:cNvPr id="6" name="灯片编号占位符 5"/>
          <p:cNvSpPr>
            <a:spLocks noGrp="1"/>
          </p:cNvSpPr>
          <p:nvPr>
            <p:ph type="sldNum" sz="quarter" idx="12"/>
          </p:nvPr>
        </p:nvSpPr>
        <p:spPr>
          <a:xfrm>
            <a:off x="6553200" y="6248400"/>
            <a:ext cx="1905000" cy="457200"/>
          </a:xfrm>
          <a:prstGeom prst="rect">
            <a:avLst/>
          </a:prstGeom>
          <a:noFill/>
          <a:ln w="9525">
            <a:noFill/>
          </a:ln>
        </p:spPr>
        <p:txBody>
          <a:bodyPr/>
          <a:lstStyle/>
          <a:p>
            <a:pPr lvl="0" fontAlgn="base"/>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版">
    <p:bg>
      <p:bgPr>
        <a:solidFill>
          <a:schemeClr val="bg1"/>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15100" y="609600"/>
            <a:ext cx="1943100" cy="5486400"/>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685800" y="609600"/>
            <a:ext cx="5716657" cy="5486400"/>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a:xfrm>
            <a:off x="685800" y="6248400"/>
            <a:ext cx="1905000" cy="457200"/>
          </a:xfrm>
          <a:prstGeom prst="rect">
            <a:avLst/>
          </a:prstGeom>
          <a:noFill/>
          <a:ln w="9525">
            <a:noFill/>
          </a:ln>
        </p:spPr>
        <p:txBody>
          <a:bodyPr/>
          <a:lstStyle/>
          <a:p>
            <a:pPr lvl="0" fontAlgn="base"/>
            <a:endParaRPr lang="zh-CN" altLang="en-US" strike="noStrike" noProof="1" dirty="0">
              <a:latin typeface="Times New Roman" panose="02020603050405020304" pitchFamily="18" charset="0"/>
            </a:endParaRPr>
          </a:p>
        </p:txBody>
      </p:sp>
      <p:sp>
        <p:nvSpPr>
          <p:cNvPr id="5" name="页脚占位符 4"/>
          <p:cNvSpPr>
            <a:spLocks noGrp="1"/>
          </p:cNvSpPr>
          <p:nvPr>
            <p:ph type="ftr" sz="quarter" idx="11"/>
          </p:nvPr>
        </p:nvSpPr>
        <p:spPr>
          <a:xfrm>
            <a:off x="3124200" y="6248400"/>
            <a:ext cx="2895600" cy="457200"/>
          </a:xfrm>
          <a:prstGeom prst="rect">
            <a:avLst/>
          </a:prstGeom>
          <a:noFill/>
          <a:ln w="9525">
            <a:noFill/>
          </a:ln>
        </p:spPr>
        <p:txBody>
          <a:bodyPr/>
          <a:lstStyle/>
          <a:p>
            <a:pPr lvl="0" fontAlgn="base"/>
            <a:endParaRPr lang="zh-CN" altLang="en-US" strike="noStrike" noProof="1" dirty="0">
              <a:latin typeface="Times New Roman" panose="02020603050405020304" pitchFamily="18" charset="0"/>
            </a:endParaRPr>
          </a:p>
        </p:txBody>
      </p:sp>
      <p:sp>
        <p:nvSpPr>
          <p:cNvPr id="6" name="灯片编号占位符 5"/>
          <p:cNvSpPr>
            <a:spLocks noGrp="1"/>
          </p:cNvSpPr>
          <p:nvPr>
            <p:ph type="sldNum" sz="quarter" idx="12"/>
          </p:nvPr>
        </p:nvSpPr>
        <p:spPr>
          <a:xfrm>
            <a:off x="6553200" y="6248400"/>
            <a:ext cx="1905000" cy="457200"/>
          </a:xfrm>
          <a:prstGeom prst="rect">
            <a:avLst/>
          </a:prstGeom>
          <a:noFill/>
          <a:ln w="9525">
            <a:noFill/>
          </a:ln>
        </p:spPr>
        <p:txBody>
          <a:bodyPr/>
          <a:lstStyle/>
          <a:p>
            <a:pPr lvl="0" fontAlgn="base"/>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a:xfrm>
            <a:off x="685800" y="6248400"/>
            <a:ext cx="1905000" cy="457200"/>
          </a:xfrm>
          <a:prstGeom prst="rect">
            <a:avLst/>
          </a:prstGeom>
          <a:noFill/>
          <a:ln w="9525">
            <a:noFill/>
          </a:ln>
        </p:spPr>
        <p:txBody>
          <a:bodyPr/>
          <a:lstStyle/>
          <a:p>
            <a:pPr lvl="0" fontAlgn="base"/>
            <a:endParaRPr lang="zh-CN" altLang="en-US" strike="noStrike" noProof="1" dirty="0">
              <a:latin typeface="Times New Roman" panose="02020603050405020304" pitchFamily="18" charset="0"/>
            </a:endParaRPr>
          </a:p>
        </p:txBody>
      </p:sp>
      <p:sp>
        <p:nvSpPr>
          <p:cNvPr id="5" name="页脚占位符 4"/>
          <p:cNvSpPr>
            <a:spLocks noGrp="1"/>
          </p:cNvSpPr>
          <p:nvPr>
            <p:ph type="ftr" sz="quarter" idx="11"/>
          </p:nvPr>
        </p:nvSpPr>
        <p:spPr>
          <a:xfrm>
            <a:off x="3124200" y="6248400"/>
            <a:ext cx="2895600" cy="457200"/>
          </a:xfrm>
          <a:prstGeom prst="rect">
            <a:avLst/>
          </a:prstGeom>
          <a:noFill/>
          <a:ln w="9525">
            <a:noFill/>
          </a:ln>
        </p:spPr>
        <p:txBody>
          <a:bodyPr/>
          <a:lstStyle/>
          <a:p>
            <a:pPr lvl="0" fontAlgn="base"/>
            <a:endParaRPr lang="zh-CN" altLang="en-US" strike="noStrike" noProof="1" dirty="0">
              <a:latin typeface="Times New Roman" panose="02020603050405020304" pitchFamily="18" charset="0"/>
            </a:endParaRPr>
          </a:p>
        </p:txBody>
      </p:sp>
      <p:sp>
        <p:nvSpPr>
          <p:cNvPr id="6" name="灯片编号占位符 5"/>
          <p:cNvSpPr>
            <a:spLocks noGrp="1"/>
          </p:cNvSpPr>
          <p:nvPr>
            <p:ph type="sldNum" sz="quarter" idx="12"/>
          </p:nvPr>
        </p:nvSpPr>
        <p:spPr>
          <a:xfrm>
            <a:off x="6553200" y="6248400"/>
            <a:ext cx="1905000" cy="457200"/>
          </a:xfrm>
          <a:prstGeom prst="rect">
            <a:avLst/>
          </a:prstGeom>
          <a:noFill/>
          <a:ln w="9525">
            <a:noFill/>
          </a:ln>
        </p:spPr>
        <p:txBody>
          <a:bodyPr/>
          <a:lstStyle/>
          <a:p>
            <a:pPr lvl="0" fontAlgn="base"/>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a:xfrm>
            <a:off x="685800" y="6248400"/>
            <a:ext cx="1905000" cy="457200"/>
          </a:xfrm>
          <a:prstGeom prst="rect">
            <a:avLst/>
          </a:prstGeom>
          <a:noFill/>
          <a:ln w="9525">
            <a:noFill/>
          </a:ln>
        </p:spPr>
        <p:txBody>
          <a:bodyPr/>
          <a:lstStyle/>
          <a:p>
            <a:pPr lvl="0" fontAlgn="base"/>
            <a:endParaRPr lang="zh-CN" altLang="en-US" strike="noStrike" noProof="1" dirty="0">
              <a:latin typeface="Times New Roman" panose="02020603050405020304" pitchFamily="18" charset="0"/>
            </a:endParaRPr>
          </a:p>
        </p:txBody>
      </p:sp>
      <p:sp>
        <p:nvSpPr>
          <p:cNvPr id="5" name="页脚占位符 4"/>
          <p:cNvSpPr>
            <a:spLocks noGrp="1"/>
          </p:cNvSpPr>
          <p:nvPr>
            <p:ph type="ftr" sz="quarter" idx="11"/>
          </p:nvPr>
        </p:nvSpPr>
        <p:spPr>
          <a:xfrm>
            <a:off x="3124200" y="6248400"/>
            <a:ext cx="2895600" cy="457200"/>
          </a:xfrm>
          <a:prstGeom prst="rect">
            <a:avLst/>
          </a:prstGeom>
          <a:noFill/>
          <a:ln w="9525">
            <a:noFill/>
          </a:ln>
        </p:spPr>
        <p:txBody>
          <a:bodyPr/>
          <a:lstStyle/>
          <a:p>
            <a:pPr lvl="0" fontAlgn="base"/>
            <a:endParaRPr lang="zh-CN" altLang="en-US" strike="noStrike" noProof="1" dirty="0">
              <a:latin typeface="Times New Roman" panose="02020603050405020304" pitchFamily="18" charset="0"/>
            </a:endParaRPr>
          </a:p>
        </p:txBody>
      </p:sp>
      <p:sp>
        <p:nvSpPr>
          <p:cNvPr id="6" name="灯片编号占位符 5"/>
          <p:cNvSpPr>
            <a:spLocks noGrp="1"/>
          </p:cNvSpPr>
          <p:nvPr>
            <p:ph type="sldNum" sz="quarter" idx="12"/>
          </p:nvPr>
        </p:nvSpPr>
        <p:spPr>
          <a:xfrm>
            <a:off x="6553200" y="6248400"/>
            <a:ext cx="1905000" cy="457200"/>
          </a:xfrm>
          <a:prstGeom prst="rect">
            <a:avLst/>
          </a:prstGeom>
          <a:noFill/>
          <a:ln w="9525">
            <a:noFill/>
          </a:ln>
        </p:spPr>
        <p:txBody>
          <a:bodyPr/>
          <a:lstStyle/>
          <a:p>
            <a:pPr lvl="0" fontAlgn="base"/>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a:xfrm>
            <a:off x="685800" y="6248400"/>
            <a:ext cx="1905000" cy="457200"/>
          </a:xfrm>
          <a:prstGeom prst="rect">
            <a:avLst/>
          </a:prstGeom>
          <a:noFill/>
          <a:ln w="9525">
            <a:noFill/>
          </a:ln>
        </p:spPr>
        <p:txBody>
          <a:bodyPr/>
          <a:lstStyle/>
          <a:p>
            <a:pPr lvl="0" fontAlgn="base"/>
            <a:endParaRPr lang="zh-CN" altLang="en-US" strike="noStrike" noProof="1" dirty="0">
              <a:latin typeface="Times New Roman" panose="02020603050405020304" pitchFamily="18" charset="0"/>
            </a:endParaRPr>
          </a:p>
        </p:txBody>
      </p:sp>
      <p:sp>
        <p:nvSpPr>
          <p:cNvPr id="5" name="页脚占位符 4"/>
          <p:cNvSpPr>
            <a:spLocks noGrp="1"/>
          </p:cNvSpPr>
          <p:nvPr>
            <p:ph type="ftr" sz="quarter" idx="11"/>
          </p:nvPr>
        </p:nvSpPr>
        <p:spPr>
          <a:xfrm>
            <a:off x="3124200" y="6248400"/>
            <a:ext cx="2895600" cy="457200"/>
          </a:xfrm>
          <a:prstGeom prst="rect">
            <a:avLst/>
          </a:prstGeom>
          <a:noFill/>
          <a:ln w="9525">
            <a:noFill/>
          </a:ln>
        </p:spPr>
        <p:txBody>
          <a:bodyPr/>
          <a:lstStyle/>
          <a:p>
            <a:pPr lvl="0" fontAlgn="base"/>
            <a:endParaRPr lang="zh-CN" altLang="en-US" strike="noStrike" noProof="1" dirty="0">
              <a:latin typeface="Times New Roman" panose="02020603050405020304" pitchFamily="18" charset="0"/>
            </a:endParaRPr>
          </a:p>
        </p:txBody>
      </p:sp>
      <p:sp>
        <p:nvSpPr>
          <p:cNvPr id="6" name="灯片编号占位符 5"/>
          <p:cNvSpPr>
            <a:spLocks noGrp="1"/>
          </p:cNvSpPr>
          <p:nvPr>
            <p:ph type="sldNum" sz="quarter" idx="12"/>
          </p:nvPr>
        </p:nvSpPr>
        <p:spPr>
          <a:xfrm>
            <a:off x="6553200" y="6248400"/>
            <a:ext cx="1905000" cy="457200"/>
          </a:xfrm>
          <a:prstGeom prst="rect">
            <a:avLst/>
          </a:prstGeom>
          <a:noFill/>
          <a:ln w="9525">
            <a:noFill/>
          </a:ln>
        </p:spPr>
        <p:txBody>
          <a:bodyPr/>
          <a:lstStyle/>
          <a:p>
            <a:pPr lvl="0" fontAlgn="base"/>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685800" y="1981200"/>
            <a:ext cx="3808476" cy="4114800"/>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49724" y="1981200"/>
            <a:ext cx="3808476" cy="4114800"/>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a:xfrm>
            <a:off x="685800" y="6248400"/>
            <a:ext cx="1905000" cy="457200"/>
          </a:xfrm>
          <a:prstGeom prst="rect">
            <a:avLst/>
          </a:prstGeom>
          <a:noFill/>
          <a:ln w="9525">
            <a:noFill/>
          </a:ln>
        </p:spPr>
        <p:txBody>
          <a:bodyPr/>
          <a:lstStyle/>
          <a:p>
            <a:pPr lvl="0" fontAlgn="base"/>
            <a:endParaRPr lang="zh-CN" altLang="en-US" strike="noStrike" noProof="1" dirty="0">
              <a:latin typeface="Times New Roman" panose="02020603050405020304" pitchFamily="18" charset="0"/>
            </a:endParaRPr>
          </a:p>
        </p:txBody>
      </p:sp>
      <p:sp>
        <p:nvSpPr>
          <p:cNvPr id="6" name="页脚占位符 5"/>
          <p:cNvSpPr>
            <a:spLocks noGrp="1"/>
          </p:cNvSpPr>
          <p:nvPr>
            <p:ph type="ftr" sz="quarter" idx="11"/>
          </p:nvPr>
        </p:nvSpPr>
        <p:spPr>
          <a:xfrm>
            <a:off x="3124200" y="6248400"/>
            <a:ext cx="2895600" cy="457200"/>
          </a:xfrm>
          <a:prstGeom prst="rect">
            <a:avLst/>
          </a:prstGeom>
          <a:noFill/>
          <a:ln w="9525">
            <a:noFill/>
          </a:ln>
        </p:spPr>
        <p:txBody>
          <a:bodyPr/>
          <a:lstStyle/>
          <a:p>
            <a:pPr lvl="0" fontAlgn="base"/>
            <a:endParaRPr lang="zh-CN" altLang="en-US" strike="noStrike" noProof="1" dirty="0">
              <a:latin typeface="Times New Roman" panose="02020603050405020304" pitchFamily="18" charset="0"/>
            </a:endParaRPr>
          </a:p>
        </p:txBody>
      </p:sp>
      <p:sp>
        <p:nvSpPr>
          <p:cNvPr id="7" name="灯片编号占位符 6"/>
          <p:cNvSpPr>
            <a:spLocks noGrp="1"/>
          </p:cNvSpPr>
          <p:nvPr>
            <p:ph type="sldNum" sz="quarter" idx="12"/>
          </p:nvPr>
        </p:nvSpPr>
        <p:spPr>
          <a:xfrm>
            <a:off x="6553200" y="6248400"/>
            <a:ext cx="1905000" cy="457200"/>
          </a:xfrm>
          <a:prstGeom prst="rect">
            <a:avLst/>
          </a:prstGeom>
          <a:noFill/>
          <a:ln w="9525">
            <a:noFill/>
          </a:ln>
        </p:spPr>
        <p:txBody>
          <a:bodyPr/>
          <a:lstStyle/>
          <a:p>
            <a:pPr lvl="0" fontAlgn="base"/>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a:xfrm>
            <a:off x="685800" y="6248400"/>
            <a:ext cx="1905000" cy="457200"/>
          </a:xfrm>
          <a:prstGeom prst="rect">
            <a:avLst/>
          </a:prstGeom>
          <a:noFill/>
          <a:ln w="9525">
            <a:noFill/>
          </a:ln>
        </p:spPr>
        <p:txBody>
          <a:bodyPr/>
          <a:lstStyle/>
          <a:p>
            <a:pPr lvl="0" fontAlgn="base"/>
            <a:endParaRPr lang="zh-CN" altLang="en-US" strike="noStrike" noProof="1" dirty="0">
              <a:latin typeface="Times New Roman" panose="02020603050405020304" pitchFamily="18" charset="0"/>
            </a:endParaRPr>
          </a:p>
        </p:txBody>
      </p:sp>
      <p:sp>
        <p:nvSpPr>
          <p:cNvPr id="8" name="页脚占位符 7"/>
          <p:cNvSpPr>
            <a:spLocks noGrp="1"/>
          </p:cNvSpPr>
          <p:nvPr>
            <p:ph type="ftr" sz="quarter" idx="11"/>
          </p:nvPr>
        </p:nvSpPr>
        <p:spPr>
          <a:xfrm>
            <a:off x="3124200" y="6248400"/>
            <a:ext cx="2895600" cy="457200"/>
          </a:xfrm>
          <a:prstGeom prst="rect">
            <a:avLst/>
          </a:prstGeom>
          <a:noFill/>
          <a:ln w="9525">
            <a:noFill/>
          </a:ln>
        </p:spPr>
        <p:txBody>
          <a:bodyPr/>
          <a:lstStyle/>
          <a:p>
            <a:pPr lvl="0" fontAlgn="base"/>
            <a:endParaRPr lang="zh-CN" altLang="en-US" strike="noStrike" noProof="1" dirty="0">
              <a:latin typeface="Times New Roman" panose="02020603050405020304" pitchFamily="18" charset="0"/>
            </a:endParaRPr>
          </a:p>
        </p:txBody>
      </p:sp>
      <p:sp>
        <p:nvSpPr>
          <p:cNvPr id="9" name="灯片编号占位符 8"/>
          <p:cNvSpPr>
            <a:spLocks noGrp="1"/>
          </p:cNvSpPr>
          <p:nvPr>
            <p:ph type="sldNum" sz="quarter" idx="12"/>
          </p:nvPr>
        </p:nvSpPr>
        <p:spPr>
          <a:xfrm>
            <a:off x="6553200" y="6248400"/>
            <a:ext cx="1905000" cy="457200"/>
          </a:xfrm>
          <a:prstGeom prst="rect">
            <a:avLst/>
          </a:prstGeom>
          <a:noFill/>
          <a:ln w="9525">
            <a:noFill/>
          </a:ln>
        </p:spPr>
        <p:txBody>
          <a:bodyPr/>
          <a:lstStyle/>
          <a:p>
            <a:pPr lvl="0" fontAlgn="base"/>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a:xfrm>
            <a:off x="685800" y="6248400"/>
            <a:ext cx="1905000" cy="457200"/>
          </a:xfrm>
          <a:prstGeom prst="rect">
            <a:avLst/>
          </a:prstGeom>
          <a:noFill/>
          <a:ln w="9525">
            <a:noFill/>
          </a:ln>
        </p:spPr>
        <p:txBody>
          <a:bodyPr/>
          <a:lstStyle/>
          <a:p>
            <a:pPr lvl="0" fontAlgn="base"/>
            <a:endParaRPr lang="zh-CN" altLang="en-US" strike="noStrike" noProof="1" dirty="0">
              <a:latin typeface="Times New Roman" panose="02020603050405020304" pitchFamily="18" charset="0"/>
            </a:endParaRPr>
          </a:p>
        </p:txBody>
      </p:sp>
      <p:sp>
        <p:nvSpPr>
          <p:cNvPr id="4" name="页脚占位符 3"/>
          <p:cNvSpPr>
            <a:spLocks noGrp="1"/>
          </p:cNvSpPr>
          <p:nvPr>
            <p:ph type="ftr" sz="quarter" idx="11"/>
          </p:nvPr>
        </p:nvSpPr>
        <p:spPr>
          <a:xfrm>
            <a:off x="3124200" y="6248400"/>
            <a:ext cx="2895600" cy="457200"/>
          </a:xfrm>
          <a:prstGeom prst="rect">
            <a:avLst/>
          </a:prstGeom>
          <a:noFill/>
          <a:ln w="9525">
            <a:noFill/>
          </a:ln>
        </p:spPr>
        <p:txBody>
          <a:bodyPr/>
          <a:lstStyle/>
          <a:p>
            <a:pPr lvl="0" fontAlgn="base"/>
            <a:endParaRPr lang="zh-CN" altLang="en-US" strike="noStrike" noProof="1" dirty="0">
              <a:latin typeface="Times New Roman" panose="02020603050405020304" pitchFamily="18" charset="0"/>
            </a:endParaRPr>
          </a:p>
        </p:txBody>
      </p:sp>
      <p:sp>
        <p:nvSpPr>
          <p:cNvPr id="5" name="灯片编号占位符 4"/>
          <p:cNvSpPr>
            <a:spLocks noGrp="1"/>
          </p:cNvSpPr>
          <p:nvPr>
            <p:ph type="sldNum" sz="quarter" idx="12"/>
          </p:nvPr>
        </p:nvSpPr>
        <p:spPr>
          <a:xfrm>
            <a:off x="6553200" y="6248400"/>
            <a:ext cx="1905000" cy="457200"/>
          </a:xfrm>
          <a:prstGeom prst="rect">
            <a:avLst/>
          </a:prstGeom>
          <a:noFill/>
          <a:ln w="9525">
            <a:noFill/>
          </a:ln>
        </p:spPr>
        <p:txBody>
          <a:bodyPr/>
          <a:lstStyle/>
          <a:p>
            <a:pPr lvl="0" fontAlgn="base"/>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lvl="0" fontAlgn="base"/>
            <a:fld id="{BB962C8B-B14F-4D97-AF65-F5344CB8AC3E}" type="datetime1">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
        <p:nvSpPr>
          <p:cNvPr id="3" name="页脚占位符 2"/>
          <p:cNvSpPr>
            <a:spLocks noGrp="1"/>
          </p:cNvSpPr>
          <p:nvPr>
            <p:ph type="ftr" sz="quarter" idx="11"/>
          </p:nvPr>
        </p:nvSpPr>
        <p:spPr/>
        <p:txBody>
          <a:bodyPr/>
          <a:p>
            <a:pPr lvl="0" fontAlgn="base"/>
            <a:endParaRPr lang="zh-CN" altLang="en-US" strike="noStrike" noProof="1" dirty="0">
              <a:latin typeface="Times New Roman" panose="02020603050405020304" pitchFamily="18" charset="0"/>
            </a:endParaRPr>
          </a:p>
        </p:txBody>
      </p:sp>
      <p:sp>
        <p:nvSpPr>
          <p:cNvPr id="4" name="灯片编号占位符 3"/>
          <p:cNvSpPr>
            <a:spLocks noGrp="1"/>
          </p:cNvSpPr>
          <p:nvPr>
            <p:ph type="sldNum" sz="quarter" idx="12"/>
          </p:nvPr>
        </p:nvSpPr>
        <p:spPr/>
        <p:txBody>
          <a:bodyPr/>
          <a:p>
            <a:pPr lvl="0" fontAlgn="base"/>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a:xfrm>
            <a:off x="685800" y="6248400"/>
            <a:ext cx="1905000" cy="457200"/>
          </a:xfrm>
          <a:prstGeom prst="rect">
            <a:avLst/>
          </a:prstGeom>
          <a:noFill/>
          <a:ln w="9525">
            <a:noFill/>
          </a:ln>
        </p:spPr>
        <p:txBody>
          <a:bodyPr/>
          <a:lstStyle/>
          <a:p>
            <a:pPr lvl="0" fontAlgn="base"/>
            <a:endParaRPr lang="zh-CN" altLang="en-US" strike="noStrike" noProof="1" dirty="0">
              <a:latin typeface="Times New Roman" panose="02020603050405020304" pitchFamily="18" charset="0"/>
            </a:endParaRPr>
          </a:p>
        </p:txBody>
      </p:sp>
      <p:sp>
        <p:nvSpPr>
          <p:cNvPr id="5" name="页脚占位符 4"/>
          <p:cNvSpPr>
            <a:spLocks noGrp="1"/>
          </p:cNvSpPr>
          <p:nvPr>
            <p:ph type="ftr" sz="quarter" idx="11"/>
          </p:nvPr>
        </p:nvSpPr>
        <p:spPr>
          <a:xfrm>
            <a:off x="3124200" y="6248400"/>
            <a:ext cx="2895600" cy="457200"/>
          </a:xfrm>
          <a:prstGeom prst="rect">
            <a:avLst/>
          </a:prstGeom>
          <a:noFill/>
          <a:ln w="9525">
            <a:noFill/>
          </a:ln>
        </p:spPr>
        <p:txBody>
          <a:bodyPr/>
          <a:lstStyle/>
          <a:p>
            <a:pPr lvl="0" fontAlgn="base"/>
            <a:endParaRPr lang="zh-CN" altLang="en-US" strike="noStrike" noProof="1" dirty="0">
              <a:latin typeface="Times New Roman" panose="02020603050405020304" pitchFamily="18" charset="0"/>
            </a:endParaRPr>
          </a:p>
        </p:txBody>
      </p:sp>
      <p:sp>
        <p:nvSpPr>
          <p:cNvPr id="6" name="灯片编号占位符 5"/>
          <p:cNvSpPr>
            <a:spLocks noGrp="1"/>
          </p:cNvSpPr>
          <p:nvPr>
            <p:ph type="sldNum" sz="quarter" idx="12"/>
          </p:nvPr>
        </p:nvSpPr>
        <p:spPr>
          <a:xfrm>
            <a:off x="6553200" y="6248400"/>
            <a:ext cx="1905000" cy="457200"/>
          </a:xfrm>
          <a:prstGeom prst="rect">
            <a:avLst/>
          </a:prstGeom>
          <a:noFill/>
          <a:ln w="9525">
            <a:noFill/>
          </a:ln>
        </p:spPr>
        <p:txBody>
          <a:bodyPr/>
          <a:lstStyle/>
          <a:p>
            <a:pPr lvl="0" fontAlgn="base"/>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a:xfrm>
            <a:off x="685800" y="6248400"/>
            <a:ext cx="1905000" cy="457200"/>
          </a:xfrm>
          <a:prstGeom prst="rect">
            <a:avLst/>
          </a:prstGeom>
          <a:noFill/>
          <a:ln w="9525">
            <a:noFill/>
          </a:ln>
        </p:spPr>
        <p:txBody>
          <a:bodyPr/>
          <a:lstStyle/>
          <a:p>
            <a:pPr lvl="0" fontAlgn="base"/>
            <a:endParaRPr lang="zh-CN" altLang="en-US" strike="noStrike" noProof="1" dirty="0">
              <a:latin typeface="Times New Roman" panose="02020603050405020304" pitchFamily="18" charset="0"/>
            </a:endParaRPr>
          </a:p>
        </p:txBody>
      </p:sp>
      <p:sp>
        <p:nvSpPr>
          <p:cNvPr id="6" name="页脚占位符 5"/>
          <p:cNvSpPr>
            <a:spLocks noGrp="1"/>
          </p:cNvSpPr>
          <p:nvPr>
            <p:ph type="ftr" sz="quarter" idx="11"/>
          </p:nvPr>
        </p:nvSpPr>
        <p:spPr>
          <a:xfrm>
            <a:off x="3124200" y="6248400"/>
            <a:ext cx="2895600" cy="457200"/>
          </a:xfrm>
          <a:prstGeom prst="rect">
            <a:avLst/>
          </a:prstGeom>
          <a:noFill/>
          <a:ln w="9525">
            <a:noFill/>
          </a:ln>
        </p:spPr>
        <p:txBody>
          <a:bodyPr/>
          <a:lstStyle/>
          <a:p>
            <a:pPr lvl="0" fontAlgn="base"/>
            <a:endParaRPr lang="zh-CN" altLang="en-US" strike="noStrike" noProof="1" dirty="0">
              <a:latin typeface="Times New Roman" panose="02020603050405020304" pitchFamily="18" charset="0"/>
            </a:endParaRPr>
          </a:p>
        </p:txBody>
      </p:sp>
      <p:sp>
        <p:nvSpPr>
          <p:cNvPr id="7" name="灯片编号占位符 6"/>
          <p:cNvSpPr>
            <a:spLocks noGrp="1"/>
          </p:cNvSpPr>
          <p:nvPr>
            <p:ph type="sldNum" sz="quarter" idx="12"/>
          </p:nvPr>
        </p:nvSpPr>
        <p:spPr>
          <a:xfrm>
            <a:off x="6553200" y="6248400"/>
            <a:ext cx="1905000" cy="457200"/>
          </a:xfrm>
          <a:prstGeom prst="rect">
            <a:avLst/>
          </a:prstGeom>
          <a:noFill/>
          <a:ln w="9525">
            <a:noFill/>
          </a:ln>
        </p:spPr>
        <p:txBody>
          <a:bodyPr/>
          <a:lstStyle/>
          <a:p>
            <a:pPr lvl="0" fontAlgn="base"/>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a:xfrm>
            <a:off x="685800" y="6248400"/>
            <a:ext cx="1905000" cy="457200"/>
          </a:xfrm>
          <a:prstGeom prst="rect">
            <a:avLst/>
          </a:prstGeom>
          <a:noFill/>
          <a:ln w="9525">
            <a:noFill/>
          </a:ln>
        </p:spPr>
        <p:txBody>
          <a:bodyPr/>
          <a:lstStyle/>
          <a:p>
            <a:pPr lvl="0" fontAlgn="base"/>
            <a:endParaRPr lang="zh-CN" altLang="en-US" strike="noStrike" noProof="1" dirty="0">
              <a:latin typeface="Times New Roman" panose="02020603050405020304" pitchFamily="18" charset="0"/>
            </a:endParaRPr>
          </a:p>
        </p:txBody>
      </p:sp>
      <p:sp>
        <p:nvSpPr>
          <p:cNvPr id="6" name="页脚占位符 5"/>
          <p:cNvSpPr>
            <a:spLocks noGrp="1"/>
          </p:cNvSpPr>
          <p:nvPr>
            <p:ph type="ftr" sz="quarter" idx="11"/>
          </p:nvPr>
        </p:nvSpPr>
        <p:spPr>
          <a:xfrm>
            <a:off x="3124200" y="6248400"/>
            <a:ext cx="2895600" cy="457200"/>
          </a:xfrm>
          <a:prstGeom prst="rect">
            <a:avLst/>
          </a:prstGeom>
          <a:noFill/>
          <a:ln w="9525">
            <a:noFill/>
          </a:ln>
        </p:spPr>
        <p:txBody>
          <a:bodyPr/>
          <a:lstStyle/>
          <a:p>
            <a:pPr lvl="0" fontAlgn="base"/>
            <a:endParaRPr lang="zh-CN" altLang="en-US" strike="noStrike" noProof="1" dirty="0">
              <a:latin typeface="Times New Roman" panose="02020603050405020304" pitchFamily="18" charset="0"/>
            </a:endParaRPr>
          </a:p>
        </p:txBody>
      </p:sp>
      <p:sp>
        <p:nvSpPr>
          <p:cNvPr id="7" name="灯片编号占位符 6"/>
          <p:cNvSpPr>
            <a:spLocks noGrp="1"/>
          </p:cNvSpPr>
          <p:nvPr>
            <p:ph type="sldNum" sz="quarter" idx="12"/>
          </p:nvPr>
        </p:nvSpPr>
        <p:spPr>
          <a:xfrm>
            <a:off x="6553200" y="6248400"/>
            <a:ext cx="1905000" cy="457200"/>
          </a:xfrm>
          <a:prstGeom prst="rect">
            <a:avLst/>
          </a:prstGeom>
          <a:noFill/>
          <a:ln w="9525">
            <a:noFill/>
          </a:ln>
        </p:spPr>
        <p:txBody>
          <a:bodyPr/>
          <a:lstStyle/>
          <a:p>
            <a:pPr lvl="0" fontAlgn="base"/>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a:xfrm>
            <a:off x="685800" y="6248400"/>
            <a:ext cx="1905000" cy="457200"/>
          </a:xfrm>
          <a:prstGeom prst="rect">
            <a:avLst/>
          </a:prstGeom>
          <a:noFill/>
          <a:ln w="9525">
            <a:noFill/>
          </a:ln>
        </p:spPr>
        <p:txBody>
          <a:bodyPr/>
          <a:lstStyle/>
          <a:p>
            <a:pPr lvl="0" fontAlgn="base"/>
            <a:endParaRPr lang="zh-CN" altLang="en-US" strike="noStrike" noProof="1" dirty="0">
              <a:latin typeface="Times New Roman" panose="02020603050405020304" pitchFamily="18" charset="0"/>
            </a:endParaRPr>
          </a:p>
        </p:txBody>
      </p:sp>
      <p:sp>
        <p:nvSpPr>
          <p:cNvPr id="5" name="页脚占位符 4"/>
          <p:cNvSpPr>
            <a:spLocks noGrp="1"/>
          </p:cNvSpPr>
          <p:nvPr>
            <p:ph type="ftr" sz="quarter" idx="11"/>
          </p:nvPr>
        </p:nvSpPr>
        <p:spPr>
          <a:xfrm>
            <a:off x="3124200" y="6248400"/>
            <a:ext cx="2895600" cy="457200"/>
          </a:xfrm>
          <a:prstGeom prst="rect">
            <a:avLst/>
          </a:prstGeom>
          <a:noFill/>
          <a:ln w="9525">
            <a:noFill/>
          </a:ln>
        </p:spPr>
        <p:txBody>
          <a:bodyPr/>
          <a:lstStyle/>
          <a:p>
            <a:pPr lvl="0" fontAlgn="base"/>
            <a:endParaRPr lang="zh-CN" altLang="en-US" strike="noStrike" noProof="1" dirty="0">
              <a:latin typeface="Times New Roman" panose="02020603050405020304" pitchFamily="18" charset="0"/>
            </a:endParaRPr>
          </a:p>
        </p:txBody>
      </p:sp>
      <p:sp>
        <p:nvSpPr>
          <p:cNvPr id="6" name="灯片编号占位符 5"/>
          <p:cNvSpPr>
            <a:spLocks noGrp="1"/>
          </p:cNvSpPr>
          <p:nvPr>
            <p:ph type="sldNum" sz="quarter" idx="12"/>
          </p:nvPr>
        </p:nvSpPr>
        <p:spPr>
          <a:xfrm>
            <a:off x="6553200" y="6248400"/>
            <a:ext cx="1905000" cy="457200"/>
          </a:xfrm>
          <a:prstGeom prst="rect">
            <a:avLst/>
          </a:prstGeom>
          <a:noFill/>
          <a:ln w="9525">
            <a:noFill/>
          </a:ln>
        </p:spPr>
        <p:txBody>
          <a:bodyPr/>
          <a:lstStyle/>
          <a:p>
            <a:pPr lvl="0" fontAlgn="base"/>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竖版">
    <p:bg>
      <p:bgPr>
        <a:solidFill>
          <a:schemeClr val="bg1"/>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15100" y="609600"/>
            <a:ext cx="1943100" cy="5486400"/>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685800" y="609600"/>
            <a:ext cx="5716657" cy="5486400"/>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a:xfrm>
            <a:off x="685800" y="6248400"/>
            <a:ext cx="1905000" cy="457200"/>
          </a:xfrm>
          <a:prstGeom prst="rect">
            <a:avLst/>
          </a:prstGeom>
          <a:noFill/>
          <a:ln w="9525">
            <a:noFill/>
          </a:ln>
        </p:spPr>
        <p:txBody>
          <a:bodyPr/>
          <a:lstStyle/>
          <a:p>
            <a:pPr lvl="0" fontAlgn="base"/>
            <a:endParaRPr lang="zh-CN" altLang="en-US" strike="noStrike" noProof="1" dirty="0">
              <a:latin typeface="Times New Roman" panose="02020603050405020304" pitchFamily="18" charset="0"/>
            </a:endParaRPr>
          </a:p>
        </p:txBody>
      </p:sp>
      <p:sp>
        <p:nvSpPr>
          <p:cNvPr id="5" name="页脚占位符 4"/>
          <p:cNvSpPr>
            <a:spLocks noGrp="1"/>
          </p:cNvSpPr>
          <p:nvPr>
            <p:ph type="ftr" sz="quarter" idx="11"/>
          </p:nvPr>
        </p:nvSpPr>
        <p:spPr>
          <a:xfrm>
            <a:off x="3124200" y="6248400"/>
            <a:ext cx="2895600" cy="457200"/>
          </a:xfrm>
          <a:prstGeom prst="rect">
            <a:avLst/>
          </a:prstGeom>
          <a:noFill/>
          <a:ln w="9525">
            <a:noFill/>
          </a:ln>
        </p:spPr>
        <p:txBody>
          <a:bodyPr/>
          <a:lstStyle/>
          <a:p>
            <a:pPr lvl="0" fontAlgn="base"/>
            <a:endParaRPr lang="zh-CN" altLang="en-US" strike="noStrike" noProof="1" dirty="0">
              <a:latin typeface="Times New Roman" panose="02020603050405020304" pitchFamily="18" charset="0"/>
            </a:endParaRPr>
          </a:p>
        </p:txBody>
      </p:sp>
      <p:sp>
        <p:nvSpPr>
          <p:cNvPr id="6" name="灯片编号占位符 5"/>
          <p:cNvSpPr>
            <a:spLocks noGrp="1"/>
          </p:cNvSpPr>
          <p:nvPr>
            <p:ph type="sldNum" sz="quarter" idx="12"/>
          </p:nvPr>
        </p:nvSpPr>
        <p:spPr>
          <a:xfrm>
            <a:off x="6553200" y="6248400"/>
            <a:ext cx="1905000" cy="457200"/>
          </a:xfrm>
          <a:prstGeom prst="rect">
            <a:avLst/>
          </a:prstGeom>
          <a:noFill/>
          <a:ln w="9525">
            <a:noFill/>
          </a:ln>
        </p:spPr>
        <p:txBody>
          <a:bodyPr/>
          <a:lstStyle/>
          <a:p>
            <a:pPr lvl="0" fontAlgn="base"/>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685800" y="1981200"/>
            <a:ext cx="3808476" cy="4114800"/>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49724" y="1981200"/>
            <a:ext cx="3808476" cy="4114800"/>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a:xfrm>
            <a:off x="685800" y="6248400"/>
            <a:ext cx="1905000" cy="457200"/>
          </a:xfrm>
          <a:prstGeom prst="rect">
            <a:avLst/>
          </a:prstGeom>
          <a:noFill/>
          <a:ln w="9525">
            <a:noFill/>
          </a:ln>
        </p:spPr>
        <p:txBody>
          <a:bodyPr/>
          <a:lstStyle/>
          <a:p>
            <a:pPr lvl="0" fontAlgn="base"/>
            <a:endParaRPr lang="zh-CN" altLang="en-US" strike="noStrike" noProof="1" dirty="0">
              <a:latin typeface="Times New Roman" panose="02020603050405020304" pitchFamily="18" charset="0"/>
            </a:endParaRPr>
          </a:p>
        </p:txBody>
      </p:sp>
      <p:sp>
        <p:nvSpPr>
          <p:cNvPr id="6" name="页脚占位符 5"/>
          <p:cNvSpPr>
            <a:spLocks noGrp="1"/>
          </p:cNvSpPr>
          <p:nvPr>
            <p:ph type="ftr" sz="quarter" idx="11"/>
          </p:nvPr>
        </p:nvSpPr>
        <p:spPr>
          <a:xfrm>
            <a:off x="3124200" y="6248400"/>
            <a:ext cx="2895600" cy="457200"/>
          </a:xfrm>
          <a:prstGeom prst="rect">
            <a:avLst/>
          </a:prstGeom>
          <a:noFill/>
          <a:ln w="9525">
            <a:noFill/>
          </a:ln>
        </p:spPr>
        <p:txBody>
          <a:bodyPr/>
          <a:lstStyle/>
          <a:p>
            <a:pPr lvl="0" fontAlgn="base"/>
            <a:endParaRPr lang="zh-CN" altLang="en-US" strike="noStrike" noProof="1" dirty="0">
              <a:latin typeface="Times New Roman" panose="02020603050405020304" pitchFamily="18" charset="0"/>
            </a:endParaRPr>
          </a:p>
        </p:txBody>
      </p:sp>
      <p:sp>
        <p:nvSpPr>
          <p:cNvPr id="7" name="灯片编号占位符 6"/>
          <p:cNvSpPr>
            <a:spLocks noGrp="1"/>
          </p:cNvSpPr>
          <p:nvPr>
            <p:ph type="sldNum" sz="quarter" idx="12"/>
          </p:nvPr>
        </p:nvSpPr>
        <p:spPr>
          <a:xfrm>
            <a:off x="6553200" y="6248400"/>
            <a:ext cx="1905000" cy="457200"/>
          </a:xfrm>
          <a:prstGeom prst="rect">
            <a:avLst/>
          </a:prstGeom>
          <a:noFill/>
          <a:ln w="9525">
            <a:noFill/>
          </a:ln>
        </p:spPr>
        <p:txBody>
          <a:bodyPr/>
          <a:lstStyle/>
          <a:p>
            <a:pPr lvl="0" fontAlgn="base"/>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a:xfrm>
            <a:off x="685800" y="6248400"/>
            <a:ext cx="1905000" cy="457200"/>
          </a:xfrm>
          <a:prstGeom prst="rect">
            <a:avLst/>
          </a:prstGeom>
          <a:noFill/>
          <a:ln w="9525">
            <a:noFill/>
          </a:ln>
        </p:spPr>
        <p:txBody>
          <a:bodyPr/>
          <a:lstStyle/>
          <a:p>
            <a:pPr lvl="0" fontAlgn="base"/>
            <a:endParaRPr lang="zh-CN" altLang="en-US" strike="noStrike" noProof="1" dirty="0">
              <a:latin typeface="Times New Roman" panose="02020603050405020304" pitchFamily="18" charset="0"/>
            </a:endParaRPr>
          </a:p>
        </p:txBody>
      </p:sp>
      <p:sp>
        <p:nvSpPr>
          <p:cNvPr id="8" name="页脚占位符 7"/>
          <p:cNvSpPr>
            <a:spLocks noGrp="1"/>
          </p:cNvSpPr>
          <p:nvPr>
            <p:ph type="ftr" sz="quarter" idx="11"/>
          </p:nvPr>
        </p:nvSpPr>
        <p:spPr>
          <a:xfrm>
            <a:off x="3124200" y="6248400"/>
            <a:ext cx="2895600" cy="457200"/>
          </a:xfrm>
          <a:prstGeom prst="rect">
            <a:avLst/>
          </a:prstGeom>
          <a:noFill/>
          <a:ln w="9525">
            <a:noFill/>
          </a:ln>
        </p:spPr>
        <p:txBody>
          <a:bodyPr/>
          <a:lstStyle/>
          <a:p>
            <a:pPr lvl="0" fontAlgn="base"/>
            <a:endParaRPr lang="zh-CN" altLang="en-US" strike="noStrike" noProof="1" dirty="0">
              <a:latin typeface="Times New Roman" panose="02020603050405020304" pitchFamily="18" charset="0"/>
            </a:endParaRPr>
          </a:p>
        </p:txBody>
      </p:sp>
      <p:sp>
        <p:nvSpPr>
          <p:cNvPr id="9" name="灯片编号占位符 8"/>
          <p:cNvSpPr>
            <a:spLocks noGrp="1"/>
          </p:cNvSpPr>
          <p:nvPr>
            <p:ph type="sldNum" sz="quarter" idx="12"/>
          </p:nvPr>
        </p:nvSpPr>
        <p:spPr>
          <a:xfrm>
            <a:off x="6553200" y="6248400"/>
            <a:ext cx="1905000" cy="457200"/>
          </a:xfrm>
          <a:prstGeom prst="rect">
            <a:avLst/>
          </a:prstGeom>
          <a:noFill/>
          <a:ln w="9525">
            <a:noFill/>
          </a:ln>
        </p:spPr>
        <p:txBody>
          <a:bodyPr/>
          <a:lstStyle/>
          <a:p>
            <a:pPr lvl="0" fontAlgn="base"/>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a:xfrm>
            <a:off x="685800" y="6248400"/>
            <a:ext cx="1905000" cy="457200"/>
          </a:xfrm>
          <a:prstGeom prst="rect">
            <a:avLst/>
          </a:prstGeom>
          <a:noFill/>
          <a:ln w="9525">
            <a:noFill/>
          </a:ln>
        </p:spPr>
        <p:txBody>
          <a:bodyPr/>
          <a:lstStyle/>
          <a:p>
            <a:pPr lvl="0" fontAlgn="base"/>
            <a:endParaRPr lang="zh-CN" altLang="en-US" strike="noStrike" noProof="1" dirty="0">
              <a:latin typeface="Times New Roman" panose="02020603050405020304" pitchFamily="18" charset="0"/>
            </a:endParaRPr>
          </a:p>
        </p:txBody>
      </p:sp>
      <p:sp>
        <p:nvSpPr>
          <p:cNvPr id="4" name="页脚占位符 3"/>
          <p:cNvSpPr>
            <a:spLocks noGrp="1"/>
          </p:cNvSpPr>
          <p:nvPr>
            <p:ph type="ftr" sz="quarter" idx="11"/>
          </p:nvPr>
        </p:nvSpPr>
        <p:spPr>
          <a:xfrm>
            <a:off x="3124200" y="6248400"/>
            <a:ext cx="2895600" cy="457200"/>
          </a:xfrm>
          <a:prstGeom prst="rect">
            <a:avLst/>
          </a:prstGeom>
          <a:noFill/>
          <a:ln w="9525">
            <a:noFill/>
          </a:ln>
        </p:spPr>
        <p:txBody>
          <a:bodyPr/>
          <a:lstStyle/>
          <a:p>
            <a:pPr lvl="0" fontAlgn="base"/>
            <a:endParaRPr lang="zh-CN" altLang="en-US" strike="noStrike" noProof="1" dirty="0">
              <a:latin typeface="Times New Roman" panose="02020603050405020304" pitchFamily="18" charset="0"/>
            </a:endParaRPr>
          </a:p>
        </p:txBody>
      </p:sp>
      <p:sp>
        <p:nvSpPr>
          <p:cNvPr id="5" name="灯片编号占位符 4"/>
          <p:cNvSpPr>
            <a:spLocks noGrp="1"/>
          </p:cNvSpPr>
          <p:nvPr>
            <p:ph type="sldNum" sz="quarter" idx="12"/>
          </p:nvPr>
        </p:nvSpPr>
        <p:spPr>
          <a:xfrm>
            <a:off x="6553200" y="6248400"/>
            <a:ext cx="1905000" cy="457200"/>
          </a:xfrm>
          <a:prstGeom prst="rect">
            <a:avLst/>
          </a:prstGeom>
          <a:noFill/>
          <a:ln w="9525">
            <a:noFill/>
          </a:ln>
        </p:spPr>
        <p:txBody>
          <a:bodyPr/>
          <a:lstStyle/>
          <a:p>
            <a:pPr lvl="0" fontAlgn="base"/>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lvl="0" fontAlgn="base"/>
            <a:fld id="{BB962C8B-B14F-4D97-AF65-F5344CB8AC3E}" type="datetime1">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
        <p:nvSpPr>
          <p:cNvPr id="3" name="页脚占位符 2"/>
          <p:cNvSpPr>
            <a:spLocks noGrp="1"/>
          </p:cNvSpPr>
          <p:nvPr>
            <p:ph type="ftr" sz="quarter" idx="11"/>
          </p:nvPr>
        </p:nvSpPr>
        <p:spPr/>
        <p:txBody>
          <a:bodyPr/>
          <a:p>
            <a:pPr lvl="0" fontAlgn="base"/>
            <a:endParaRPr lang="zh-CN" altLang="en-US" strike="noStrike" noProof="1" dirty="0">
              <a:latin typeface="Times New Roman" panose="02020603050405020304" pitchFamily="18" charset="0"/>
            </a:endParaRPr>
          </a:p>
        </p:txBody>
      </p:sp>
      <p:sp>
        <p:nvSpPr>
          <p:cNvPr id="4" name="灯片编号占位符 3"/>
          <p:cNvSpPr>
            <a:spLocks noGrp="1"/>
          </p:cNvSpPr>
          <p:nvPr>
            <p:ph type="sldNum" sz="quarter" idx="12"/>
          </p:nvPr>
        </p:nvSpPr>
        <p:spPr/>
        <p:txBody>
          <a:bodyPr/>
          <a:p>
            <a:pPr lvl="0" fontAlgn="base"/>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a:xfrm>
            <a:off x="685800" y="6248400"/>
            <a:ext cx="1905000" cy="457200"/>
          </a:xfrm>
          <a:prstGeom prst="rect">
            <a:avLst/>
          </a:prstGeom>
          <a:noFill/>
          <a:ln w="9525">
            <a:noFill/>
          </a:ln>
        </p:spPr>
        <p:txBody>
          <a:bodyPr/>
          <a:lstStyle/>
          <a:p>
            <a:pPr lvl="0" fontAlgn="base"/>
            <a:endParaRPr lang="zh-CN" altLang="en-US" strike="noStrike" noProof="1" dirty="0">
              <a:latin typeface="Times New Roman" panose="02020603050405020304" pitchFamily="18" charset="0"/>
            </a:endParaRPr>
          </a:p>
        </p:txBody>
      </p:sp>
      <p:sp>
        <p:nvSpPr>
          <p:cNvPr id="6" name="页脚占位符 5"/>
          <p:cNvSpPr>
            <a:spLocks noGrp="1"/>
          </p:cNvSpPr>
          <p:nvPr>
            <p:ph type="ftr" sz="quarter" idx="11"/>
          </p:nvPr>
        </p:nvSpPr>
        <p:spPr>
          <a:xfrm>
            <a:off x="3124200" y="6248400"/>
            <a:ext cx="2895600" cy="457200"/>
          </a:xfrm>
          <a:prstGeom prst="rect">
            <a:avLst/>
          </a:prstGeom>
          <a:noFill/>
          <a:ln w="9525">
            <a:noFill/>
          </a:ln>
        </p:spPr>
        <p:txBody>
          <a:bodyPr/>
          <a:lstStyle/>
          <a:p>
            <a:pPr lvl="0" fontAlgn="base"/>
            <a:endParaRPr lang="zh-CN" altLang="en-US" strike="noStrike" noProof="1" dirty="0">
              <a:latin typeface="Times New Roman" panose="02020603050405020304" pitchFamily="18" charset="0"/>
            </a:endParaRPr>
          </a:p>
        </p:txBody>
      </p:sp>
      <p:sp>
        <p:nvSpPr>
          <p:cNvPr id="7" name="灯片编号占位符 6"/>
          <p:cNvSpPr>
            <a:spLocks noGrp="1"/>
          </p:cNvSpPr>
          <p:nvPr>
            <p:ph type="sldNum" sz="quarter" idx="12"/>
          </p:nvPr>
        </p:nvSpPr>
        <p:spPr>
          <a:xfrm>
            <a:off x="6553200" y="6248400"/>
            <a:ext cx="1905000" cy="457200"/>
          </a:xfrm>
          <a:prstGeom prst="rect">
            <a:avLst/>
          </a:prstGeom>
          <a:noFill/>
          <a:ln w="9525">
            <a:noFill/>
          </a:ln>
        </p:spPr>
        <p:txBody>
          <a:bodyPr/>
          <a:lstStyle/>
          <a:p>
            <a:pPr lvl="0" fontAlgn="base"/>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a:xfrm>
            <a:off x="685800" y="6248400"/>
            <a:ext cx="1905000" cy="457200"/>
          </a:xfrm>
          <a:prstGeom prst="rect">
            <a:avLst/>
          </a:prstGeom>
          <a:noFill/>
          <a:ln w="9525">
            <a:noFill/>
          </a:ln>
        </p:spPr>
        <p:txBody>
          <a:bodyPr/>
          <a:lstStyle/>
          <a:p>
            <a:pPr lvl="0" fontAlgn="base"/>
            <a:endParaRPr lang="zh-CN" altLang="en-US" strike="noStrike" noProof="1" dirty="0">
              <a:latin typeface="Times New Roman" panose="02020603050405020304" pitchFamily="18" charset="0"/>
            </a:endParaRPr>
          </a:p>
        </p:txBody>
      </p:sp>
      <p:sp>
        <p:nvSpPr>
          <p:cNvPr id="6" name="页脚占位符 5"/>
          <p:cNvSpPr>
            <a:spLocks noGrp="1"/>
          </p:cNvSpPr>
          <p:nvPr>
            <p:ph type="ftr" sz="quarter" idx="11"/>
          </p:nvPr>
        </p:nvSpPr>
        <p:spPr>
          <a:xfrm>
            <a:off x="3124200" y="6248400"/>
            <a:ext cx="2895600" cy="457200"/>
          </a:xfrm>
          <a:prstGeom prst="rect">
            <a:avLst/>
          </a:prstGeom>
          <a:noFill/>
          <a:ln w="9525">
            <a:noFill/>
          </a:ln>
        </p:spPr>
        <p:txBody>
          <a:bodyPr/>
          <a:lstStyle/>
          <a:p>
            <a:pPr lvl="0" fontAlgn="base"/>
            <a:endParaRPr lang="zh-CN" altLang="en-US" strike="noStrike" noProof="1" dirty="0">
              <a:latin typeface="Times New Roman" panose="02020603050405020304" pitchFamily="18" charset="0"/>
            </a:endParaRPr>
          </a:p>
        </p:txBody>
      </p:sp>
      <p:sp>
        <p:nvSpPr>
          <p:cNvPr id="7" name="灯片编号占位符 6"/>
          <p:cNvSpPr>
            <a:spLocks noGrp="1"/>
          </p:cNvSpPr>
          <p:nvPr>
            <p:ph type="sldNum" sz="quarter" idx="12"/>
          </p:nvPr>
        </p:nvSpPr>
        <p:spPr>
          <a:xfrm>
            <a:off x="6553200" y="6248400"/>
            <a:ext cx="1905000" cy="457200"/>
          </a:xfrm>
          <a:prstGeom prst="rect">
            <a:avLst/>
          </a:prstGeom>
          <a:noFill/>
          <a:ln w="9525">
            <a:noFill/>
          </a:ln>
        </p:spPr>
        <p:txBody>
          <a:bodyPr/>
          <a:lstStyle/>
          <a:p>
            <a:pPr lvl="0" fontAlgn="base"/>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2" Type="http://schemas.openxmlformats.org/officeDocument/2006/relationships/theme" Target="../theme/theme2.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1.xml"/><Relationship Id="rId8" Type="http://schemas.openxmlformats.org/officeDocument/2006/relationships/slideLayout" Target="../slideLayouts/slideLayout30.xml"/><Relationship Id="rId7" Type="http://schemas.openxmlformats.org/officeDocument/2006/relationships/slideLayout" Target="../slideLayouts/slideLayout29.xml"/><Relationship Id="rId6" Type="http://schemas.openxmlformats.org/officeDocument/2006/relationships/slideLayout" Target="../slideLayouts/slideLayout28.xml"/><Relationship Id="rId5" Type="http://schemas.openxmlformats.org/officeDocument/2006/relationships/slideLayout" Target="../slideLayouts/slideLayout27.xml"/><Relationship Id="rId4" Type="http://schemas.openxmlformats.org/officeDocument/2006/relationships/slideLayout" Target="../slideLayouts/slideLayout26.xml"/><Relationship Id="rId3" Type="http://schemas.openxmlformats.org/officeDocument/2006/relationships/slideLayout" Target="../slideLayouts/slideLayout25.xml"/><Relationship Id="rId2" Type="http://schemas.openxmlformats.org/officeDocument/2006/relationships/slideLayout" Target="../slideLayouts/slideLayout24.xml"/><Relationship Id="rId12" Type="http://schemas.openxmlformats.org/officeDocument/2006/relationships/theme" Target="../theme/theme3.xml"/><Relationship Id="rId11" Type="http://schemas.openxmlformats.org/officeDocument/2006/relationships/slideLayout" Target="../slideLayouts/slideLayout33.xml"/><Relationship Id="rId10" Type="http://schemas.openxmlformats.org/officeDocument/2006/relationships/slideLayout" Target="../slideLayouts/slideLayout32.xml"/><Relationship Id="rId1" Type="http://schemas.openxmlformats.org/officeDocument/2006/relationships/slideLayout" Target="../slideLayouts/slideLayout2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026" name="标题 1025"/>
          <p:cNvSpPr>
            <a:spLocks noGrp="1"/>
          </p:cNvSpPr>
          <p:nvPr>
            <p:ph type="title"/>
          </p:nvPr>
        </p:nvSpPr>
        <p:spPr>
          <a:xfrm>
            <a:off x="685800" y="609600"/>
            <a:ext cx="7772400" cy="1143000"/>
          </a:xfrm>
          <a:prstGeom prst="rect">
            <a:avLst/>
          </a:prstGeom>
          <a:noFill/>
          <a:ln w="9525">
            <a:noFill/>
          </a:ln>
        </p:spPr>
        <p:txBody>
          <a:bodyPr anchor="ctr"/>
          <a:p>
            <a:pPr lvl="0"/>
            <a:r>
              <a:rPr lang="zh-CN" altLang="en-US" dirty="0"/>
              <a:t>单击此处编辑母版标题样式</a:t>
            </a:r>
            <a:endParaRPr lang="zh-CN" altLang="en-US" dirty="0"/>
          </a:p>
        </p:txBody>
      </p:sp>
      <p:sp>
        <p:nvSpPr>
          <p:cNvPr id="1027" name="文本占位符 1026"/>
          <p:cNvSpPr>
            <a:spLocks noGrp="1"/>
          </p:cNvSpPr>
          <p:nvPr>
            <p:ph type="body"/>
          </p:nvPr>
        </p:nvSpPr>
        <p:spPr>
          <a:xfrm>
            <a:off x="685800" y="1981200"/>
            <a:ext cx="7772400" cy="4114800"/>
          </a:xfrm>
          <a:prstGeom prst="rect">
            <a:avLst/>
          </a:prstGeom>
          <a:noFill/>
          <a:ln w="9525">
            <a:noFill/>
          </a:ln>
        </p:spPr>
        <p:txBody>
          <a:bodyPr anchor="t"/>
          <a:p>
            <a:pPr lvl="0"/>
            <a:r>
              <a:rPr lang="zh-CN" altLang="en-US" dirty="0"/>
              <a:t>单击此处编辑母版文本样式</a:t>
            </a:r>
            <a:endParaRPr lang="zh-CN" altLang="en-US" dirty="0"/>
          </a:p>
          <a:p>
            <a:pPr lvl="1" indent="-285750"/>
            <a:r>
              <a:rPr lang="zh-CN" altLang="en-US" dirty="0"/>
              <a:t>第二级</a:t>
            </a:r>
            <a:endParaRPr lang="zh-CN" altLang="en-US" dirty="0"/>
          </a:p>
          <a:p>
            <a:pPr lvl="2" indent="-228600"/>
            <a:r>
              <a:rPr lang="zh-CN" altLang="en-US" dirty="0"/>
              <a:t>第三级</a:t>
            </a:r>
            <a:endParaRPr lang="zh-CN" altLang="en-US" dirty="0"/>
          </a:p>
          <a:p>
            <a:pPr lvl="3" indent="-228600"/>
            <a:r>
              <a:rPr lang="zh-CN" altLang="en-US" dirty="0"/>
              <a:t>第四级</a:t>
            </a:r>
            <a:endParaRPr lang="zh-CN" altLang="en-US" dirty="0"/>
          </a:p>
          <a:p>
            <a:pPr lvl="4" indent="-228600"/>
            <a:r>
              <a:rPr lang="zh-CN" altLang="en-US" dirty="0"/>
              <a:t>第五级</a:t>
            </a:r>
            <a:endParaRPr lang="zh-CN" altLang="en-US" dirty="0"/>
          </a:p>
        </p:txBody>
      </p:sp>
      <p:sp>
        <p:nvSpPr>
          <p:cNvPr id="1028" name="日期占位符 1027"/>
          <p:cNvSpPr>
            <a:spLocks noGrp="1"/>
          </p:cNvSpPr>
          <p:nvPr>
            <p:ph type="dt" sz="half" idx="2"/>
          </p:nvPr>
        </p:nvSpPr>
        <p:spPr>
          <a:xfrm>
            <a:off x="685800" y="6248400"/>
            <a:ext cx="1905000" cy="457200"/>
          </a:xfrm>
          <a:prstGeom prst="rect">
            <a:avLst/>
          </a:prstGeom>
          <a:noFill/>
          <a:ln w="9525">
            <a:noFill/>
          </a:ln>
        </p:spPr>
        <p:txBody>
          <a:bodyPr/>
          <a:lstStyle>
            <a:lvl1pPr>
              <a:defRPr sz="1400"/>
            </a:lvl1pPr>
          </a:lstStyle>
          <a:p>
            <a:pPr lvl="0" fontAlgn="base"/>
            <a:fld id="{BB962C8B-B14F-4D97-AF65-F5344CB8AC3E}" type="datetime1">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
        <p:nvSpPr>
          <p:cNvPr id="1029" name="页脚占位符 1028"/>
          <p:cNvSpPr>
            <a:spLocks noGrp="1"/>
          </p:cNvSpPr>
          <p:nvPr>
            <p:ph type="ftr" sz="quarter" idx="3"/>
          </p:nvPr>
        </p:nvSpPr>
        <p:spPr>
          <a:xfrm>
            <a:off x="3124200" y="6248400"/>
            <a:ext cx="2895600" cy="457200"/>
          </a:xfrm>
          <a:prstGeom prst="rect">
            <a:avLst/>
          </a:prstGeom>
          <a:noFill/>
          <a:ln w="9525">
            <a:noFill/>
          </a:ln>
        </p:spPr>
        <p:txBody>
          <a:bodyPr/>
          <a:lstStyle>
            <a:lvl1pPr algn="ctr">
              <a:defRPr sz="1400"/>
            </a:lvl1pPr>
          </a:lstStyle>
          <a:p>
            <a:pPr lvl="0" fontAlgn="base"/>
            <a:endParaRPr lang="zh-CN" altLang="en-US" strike="noStrike" noProof="1" dirty="0">
              <a:latin typeface="Times New Roman" panose="02020603050405020304" pitchFamily="18" charset="0"/>
            </a:endParaRPr>
          </a:p>
        </p:txBody>
      </p:sp>
      <p:sp>
        <p:nvSpPr>
          <p:cNvPr id="1030" name="灯片编号占位符 1029"/>
          <p:cNvSpPr>
            <a:spLocks noGrp="1"/>
          </p:cNvSpPr>
          <p:nvPr>
            <p:ph type="sldNum" sz="quarter" idx="4"/>
          </p:nvPr>
        </p:nvSpPr>
        <p:spPr>
          <a:xfrm>
            <a:off x="6553200" y="6248400"/>
            <a:ext cx="1905000" cy="457200"/>
          </a:xfrm>
          <a:prstGeom prst="rect">
            <a:avLst/>
          </a:prstGeom>
          <a:noFill/>
          <a:ln w="9525">
            <a:noFill/>
          </a:ln>
        </p:spPr>
        <p:txBody>
          <a:bodyPr/>
          <a:lstStyle>
            <a:lvl1pPr algn="r">
              <a:defRPr sz="1400"/>
            </a:lvl1pPr>
          </a:lstStyle>
          <a:p>
            <a:pPr lvl="0" fontAlgn="base"/>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marL="0" lvl="0" indent="0" algn="ctr" defTabSz="914400" rtl="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rtl="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050" name="标题 1025"/>
          <p:cNvSpPr>
            <a:spLocks noGrp="1"/>
          </p:cNvSpPr>
          <p:nvPr>
            <p:ph type="title"/>
          </p:nvPr>
        </p:nvSpPr>
        <p:spPr>
          <a:xfrm>
            <a:off x="685800" y="609600"/>
            <a:ext cx="7772400" cy="1143000"/>
          </a:xfrm>
          <a:prstGeom prst="rect">
            <a:avLst/>
          </a:prstGeom>
          <a:noFill/>
          <a:ln w="9525">
            <a:noFill/>
          </a:ln>
        </p:spPr>
        <p:txBody>
          <a:bodyPr anchor="ctr"/>
          <a:p>
            <a:pPr lvl="0"/>
            <a:r>
              <a:rPr lang="zh-CN" altLang="en-US" dirty="0"/>
              <a:t>单击此处编辑母版标题样式</a:t>
            </a:r>
            <a:endParaRPr lang="zh-CN" altLang="en-US" dirty="0"/>
          </a:p>
        </p:txBody>
      </p:sp>
      <p:sp>
        <p:nvSpPr>
          <p:cNvPr id="2051" name="文本占位符 1026"/>
          <p:cNvSpPr>
            <a:spLocks noGrp="1"/>
          </p:cNvSpPr>
          <p:nvPr>
            <p:ph type="body"/>
          </p:nvPr>
        </p:nvSpPr>
        <p:spPr>
          <a:xfrm>
            <a:off x="685800" y="1981200"/>
            <a:ext cx="7772400" cy="4114800"/>
          </a:xfrm>
          <a:prstGeom prst="rect">
            <a:avLst/>
          </a:prstGeom>
          <a:noFill/>
          <a:ln w="9525">
            <a:noFill/>
          </a:ln>
        </p:spPr>
        <p:txBody>
          <a:bodyPr anchor="t"/>
          <a:p>
            <a:pPr lvl="0"/>
            <a:r>
              <a:rPr lang="zh-CN" altLang="en-US" dirty="0"/>
              <a:t>单击此处编辑母版文本样式</a:t>
            </a:r>
            <a:endParaRPr lang="zh-CN" altLang="en-US" dirty="0"/>
          </a:p>
          <a:p>
            <a:pPr lvl="1" indent="-285750"/>
            <a:r>
              <a:rPr lang="zh-CN" altLang="en-US" dirty="0"/>
              <a:t>第二级</a:t>
            </a:r>
            <a:endParaRPr lang="zh-CN" altLang="en-US" dirty="0"/>
          </a:p>
          <a:p>
            <a:pPr lvl="2" indent="-228600"/>
            <a:r>
              <a:rPr lang="zh-CN" altLang="en-US" dirty="0"/>
              <a:t>第三级</a:t>
            </a:r>
            <a:endParaRPr lang="zh-CN" altLang="en-US" dirty="0"/>
          </a:p>
          <a:p>
            <a:pPr lvl="3" indent="-228600"/>
            <a:r>
              <a:rPr lang="zh-CN" altLang="en-US" dirty="0"/>
              <a:t>第四级</a:t>
            </a:r>
            <a:endParaRPr lang="zh-CN" altLang="en-US" dirty="0"/>
          </a:p>
          <a:p>
            <a:pPr lvl="4" indent="-228600"/>
            <a:r>
              <a:rPr lang="zh-CN" altLang="en-US" dirty="0"/>
              <a:t>第五级</a:t>
            </a:r>
            <a:endParaRPr lang="zh-CN" altLang="en-US" dirty="0"/>
          </a:p>
        </p:txBody>
      </p:sp>
      <p:sp>
        <p:nvSpPr>
          <p:cNvPr id="1028" name="日期占位符 1027"/>
          <p:cNvSpPr>
            <a:spLocks noGrp="1"/>
          </p:cNvSpPr>
          <p:nvPr>
            <p:ph type="dt" sz="half" idx="2"/>
          </p:nvPr>
        </p:nvSpPr>
        <p:spPr>
          <a:xfrm>
            <a:off x="685800" y="6248400"/>
            <a:ext cx="1905000" cy="457200"/>
          </a:xfrm>
          <a:prstGeom prst="rect">
            <a:avLst/>
          </a:prstGeom>
          <a:noFill/>
          <a:ln w="9525">
            <a:noFill/>
          </a:ln>
        </p:spPr>
        <p:txBody>
          <a:bodyPr/>
          <a:lstStyle>
            <a:lvl1pPr>
              <a:defRPr sz="1400"/>
            </a:lvl1pPr>
          </a:lstStyle>
          <a:p>
            <a:pPr lvl="0" fontAlgn="base"/>
            <a:fld id="{BB962C8B-B14F-4D97-AF65-F5344CB8AC3E}" type="datetime1">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
        <p:nvSpPr>
          <p:cNvPr id="1029" name="页脚占位符 1028"/>
          <p:cNvSpPr>
            <a:spLocks noGrp="1"/>
          </p:cNvSpPr>
          <p:nvPr>
            <p:ph type="ftr" sz="quarter" idx="3"/>
          </p:nvPr>
        </p:nvSpPr>
        <p:spPr>
          <a:xfrm>
            <a:off x="3124200" y="6248400"/>
            <a:ext cx="2895600" cy="457200"/>
          </a:xfrm>
          <a:prstGeom prst="rect">
            <a:avLst/>
          </a:prstGeom>
          <a:noFill/>
          <a:ln w="9525">
            <a:noFill/>
          </a:ln>
        </p:spPr>
        <p:txBody>
          <a:bodyPr/>
          <a:lstStyle>
            <a:lvl1pPr algn="ctr">
              <a:defRPr sz="1400"/>
            </a:lvl1pPr>
          </a:lstStyle>
          <a:p>
            <a:pPr lvl="0" fontAlgn="base"/>
            <a:endParaRPr lang="zh-CN" altLang="en-US" strike="noStrike" noProof="1" dirty="0">
              <a:latin typeface="Times New Roman" panose="02020603050405020304" pitchFamily="18" charset="0"/>
            </a:endParaRPr>
          </a:p>
        </p:txBody>
      </p:sp>
      <p:sp>
        <p:nvSpPr>
          <p:cNvPr id="1030" name="灯片编号占位符 1029"/>
          <p:cNvSpPr>
            <a:spLocks noGrp="1"/>
          </p:cNvSpPr>
          <p:nvPr>
            <p:ph type="sldNum" sz="quarter" idx="4"/>
          </p:nvPr>
        </p:nvSpPr>
        <p:spPr>
          <a:xfrm>
            <a:off x="6553200" y="6248400"/>
            <a:ext cx="1905000" cy="457200"/>
          </a:xfrm>
          <a:prstGeom prst="rect">
            <a:avLst/>
          </a:prstGeom>
          <a:noFill/>
          <a:ln w="9525">
            <a:noFill/>
          </a:ln>
        </p:spPr>
        <p:txBody>
          <a:bodyPr/>
          <a:lstStyle>
            <a:lvl1pPr algn="r">
              <a:defRPr sz="1400"/>
            </a:lvl1pPr>
          </a:lstStyle>
          <a:p>
            <a:pPr lvl="0" fontAlgn="base"/>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lvl1pPr marL="0" lvl="0" indent="0" algn="ctr" defTabSz="914400" rtl="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rtl="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3074" name="标题 1025"/>
          <p:cNvSpPr>
            <a:spLocks noGrp="1"/>
          </p:cNvSpPr>
          <p:nvPr>
            <p:ph type="title"/>
          </p:nvPr>
        </p:nvSpPr>
        <p:spPr>
          <a:xfrm>
            <a:off x="685800" y="609600"/>
            <a:ext cx="7772400" cy="1143000"/>
          </a:xfrm>
          <a:prstGeom prst="rect">
            <a:avLst/>
          </a:prstGeom>
          <a:noFill/>
          <a:ln w="9525">
            <a:noFill/>
          </a:ln>
        </p:spPr>
        <p:txBody>
          <a:bodyPr anchor="ctr"/>
          <a:p>
            <a:pPr lvl="0"/>
            <a:r>
              <a:rPr lang="zh-CN" altLang="en-US" dirty="0"/>
              <a:t>单击此处编辑母版标题样式</a:t>
            </a:r>
            <a:endParaRPr lang="zh-CN" altLang="en-US" dirty="0"/>
          </a:p>
        </p:txBody>
      </p:sp>
      <p:sp>
        <p:nvSpPr>
          <p:cNvPr id="3075" name="文本占位符 1026"/>
          <p:cNvSpPr>
            <a:spLocks noGrp="1"/>
          </p:cNvSpPr>
          <p:nvPr>
            <p:ph type="body"/>
          </p:nvPr>
        </p:nvSpPr>
        <p:spPr>
          <a:xfrm>
            <a:off x="685800" y="1981200"/>
            <a:ext cx="7772400" cy="4114800"/>
          </a:xfrm>
          <a:prstGeom prst="rect">
            <a:avLst/>
          </a:prstGeom>
          <a:noFill/>
          <a:ln w="9525">
            <a:noFill/>
          </a:ln>
        </p:spPr>
        <p:txBody>
          <a:bodyPr anchor="t"/>
          <a:p>
            <a:pPr lvl="0"/>
            <a:r>
              <a:rPr lang="zh-CN" altLang="en-US" dirty="0"/>
              <a:t>单击此处编辑母版文本样式</a:t>
            </a:r>
            <a:endParaRPr lang="zh-CN" altLang="en-US" dirty="0"/>
          </a:p>
          <a:p>
            <a:pPr lvl="1" indent="-285750"/>
            <a:r>
              <a:rPr lang="zh-CN" altLang="en-US" dirty="0"/>
              <a:t>第二级</a:t>
            </a:r>
            <a:endParaRPr lang="zh-CN" altLang="en-US" dirty="0"/>
          </a:p>
          <a:p>
            <a:pPr lvl="2" indent="-228600"/>
            <a:r>
              <a:rPr lang="zh-CN" altLang="en-US" dirty="0"/>
              <a:t>第三级</a:t>
            </a:r>
            <a:endParaRPr lang="zh-CN" altLang="en-US" dirty="0"/>
          </a:p>
          <a:p>
            <a:pPr lvl="3" indent="-228600"/>
            <a:r>
              <a:rPr lang="zh-CN" altLang="en-US" dirty="0"/>
              <a:t>第四级</a:t>
            </a:r>
            <a:endParaRPr lang="zh-CN" altLang="en-US" dirty="0"/>
          </a:p>
          <a:p>
            <a:pPr lvl="4" indent="-228600"/>
            <a:r>
              <a:rPr lang="zh-CN" altLang="en-US" dirty="0"/>
              <a:t>第五级</a:t>
            </a:r>
            <a:endParaRPr lang="zh-CN" altLang="en-US" dirty="0"/>
          </a:p>
        </p:txBody>
      </p:sp>
      <p:sp>
        <p:nvSpPr>
          <p:cNvPr id="1028" name="日期占位符 1027"/>
          <p:cNvSpPr>
            <a:spLocks noGrp="1"/>
          </p:cNvSpPr>
          <p:nvPr>
            <p:ph type="dt" sz="half" idx="2"/>
          </p:nvPr>
        </p:nvSpPr>
        <p:spPr>
          <a:xfrm>
            <a:off x="685800" y="6248400"/>
            <a:ext cx="1905000" cy="457200"/>
          </a:xfrm>
          <a:prstGeom prst="rect">
            <a:avLst/>
          </a:prstGeom>
          <a:noFill/>
          <a:ln w="9525">
            <a:noFill/>
          </a:ln>
        </p:spPr>
        <p:txBody>
          <a:bodyPr/>
          <a:lstStyle>
            <a:lvl1pPr>
              <a:defRPr sz="1400"/>
            </a:lvl1pPr>
          </a:lstStyle>
          <a:p>
            <a:pPr lvl="0" fontAlgn="base"/>
            <a:fld id="{BB962C8B-B14F-4D97-AF65-F5344CB8AC3E}" type="datetime1">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
        <p:nvSpPr>
          <p:cNvPr id="1029" name="页脚占位符 1028"/>
          <p:cNvSpPr>
            <a:spLocks noGrp="1"/>
          </p:cNvSpPr>
          <p:nvPr>
            <p:ph type="ftr" sz="quarter" idx="3"/>
          </p:nvPr>
        </p:nvSpPr>
        <p:spPr>
          <a:xfrm>
            <a:off x="3124200" y="6248400"/>
            <a:ext cx="2895600" cy="457200"/>
          </a:xfrm>
          <a:prstGeom prst="rect">
            <a:avLst/>
          </a:prstGeom>
          <a:noFill/>
          <a:ln w="9525">
            <a:noFill/>
          </a:ln>
        </p:spPr>
        <p:txBody>
          <a:bodyPr/>
          <a:lstStyle>
            <a:lvl1pPr algn="ctr">
              <a:defRPr sz="1400"/>
            </a:lvl1pPr>
          </a:lstStyle>
          <a:p>
            <a:pPr lvl="0" fontAlgn="base"/>
            <a:endParaRPr lang="zh-CN" altLang="en-US" strike="noStrike" noProof="1" dirty="0">
              <a:latin typeface="Times New Roman" panose="02020603050405020304" pitchFamily="18" charset="0"/>
            </a:endParaRPr>
          </a:p>
        </p:txBody>
      </p:sp>
      <p:sp>
        <p:nvSpPr>
          <p:cNvPr id="1030" name="灯片编号占位符 1029"/>
          <p:cNvSpPr>
            <a:spLocks noGrp="1"/>
          </p:cNvSpPr>
          <p:nvPr>
            <p:ph type="sldNum" sz="quarter" idx="4"/>
          </p:nvPr>
        </p:nvSpPr>
        <p:spPr>
          <a:xfrm>
            <a:off x="6553200" y="6248400"/>
            <a:ext cx="1905000" cy="457200"/>
          </a:xfrm>
          <a:prstGeom prst="rect">
            <a:avLst/>
          </a:prstGeom>
          <a:noFill/>
          <a:ln w="9525">
            <a:noFill/>
          </a:ln>
        </p:spPr>
        <p:txBody>
          <a:bodyPr/>
          <a:lstStyle>
            <a:lvl1pPr algn="r">
              <a:defRPr sz="1400"/>
            </a:lvl1pPr>
          </a:lstStyle>
          <a:p>
            <a:pPr lvl="0" fontAlgn="base"/>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sldNum="0" hdr="0" ftr="0" dt="0"/>
  <p:txStyles>
    <p:titleStyle>
      <a:lvl1pPr marL="0" lvl="0" indent="0" algn="ctr" defTabSz="914400" rtl="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rtl="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5" Type="http://schemas.openxmlformats.org/officeDocument/2006/relationships/vmlDrawing" Target="../drawings/vmlDrawing2.vml"/><Relationship Id="rId4" Type="http://schemas.openxmlformats.org/officeDocument/2006/relationships/slideLayout" Target="../slideLayouts/slideLayout2.xml"/><Relationship Id="rId3" Type="http://schemas.openxmlformats.org/officeDocument/2006/relationships/image" Target="../media/image8.wmf"/><Relationship Id="rId2" Type="http://schemas.openxmlformats.org/officeDocument/2006/relationships/oleObject" Target="../embeddings/oleObject2.bin"/><Relationship Id="rId1" Type="http://schemas.openxmlformats.org/officeDocument/2006/relationships/image" Target="../media/image7.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9.png"/></Relationships>
</file>

<file path=ppt/slides/_rels/slide16.xml.rels><?xml version="1.0" encoding="UTF-8" standalone="yes"?>
<Relationships xmlns="http://schemas.openxmlformats.org/package/2006/relationships"><Relationship Id="rId5" Type="http://schemas.openxmlformats.org/officeDocument/2006/relationships/vmlDrawing" Target="../drawings/vmlDrawing3.vml"/><Relationship Id="rId4" Type="http://schemas.openxmlformats.org/officeDocument/2006/relationships/slideLayout" Target="../slideLayouts/slideLayout2.xml"/><Relationship Id="rId3" Type="http://schemas.openxmlformats.org/officeDocument/2006/relationships/image" Target="../media/image11.png"/><Relationship Id="rId2" Type="http://schemas.openxmlformats.org/officeDocument/2006/relationships/image" Target="../media/image10.wmf"/><Relationship Id="rId1" Type="http://schemas.openxmlformats.org/officeDocument/2006/relationships/oleObject" Target="../embeddings/oleObject3.bin"/></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2.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3.png"/></Relationships>
</file>

<file path=ppt/slides/_rels/slide21.xml.rels><?xml version="1.0" encoding="UTF-8" standalone="yes"?>
<Relationships xmlns="http://schemas.openxmlformats.org/package/2006/relationships"><Relationship Id="rId5" Type="http://schemas.openxmlformats.org/officeDocument/2006/relationships/vmlDrawing" Target="../drawings/vmlDrawing4.vml"/><Relationship Id="rId4" Type="http://schemas.openxmlformats.org/officeDocument/2006/relationships/slideLayout" Target="../slideLayouts/slideLayout2.xml"/><Relationship Id="rId3" Type="http://schemas.openxmlformats.org/officeDocument/2006/relationships/image" Target="../media/image15.wmf"/><Relationship Id="rId2" Type="http://schemas.openxmlformats.org/officeDocument/2006/relationships/oleObject" Target="../embeddings/oleObject4.bin"/><Relationship Id="rId1" Type="http://schemas.openxmlformats.org/officeDocument/2006/relationships/image" Target="../media/image14.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6.png"/></Relationships>
</file>

<file path=ppt/slides/_rels/slide24.xml.rels><?xml version="1.0" encoding="UTF-8" standalone="yes"?>
<Relationships xmlns="http://schemas.openxmlformats.org/package/2006/relationships"><Relationship Id="rId9" Type="http://schemas.openxmlformats.org/officeDocument/2006/relationships/vmlDrawing" Target="../drawings/vmlDrawing5.vml"/><Relationship Id="rId8" Type="http://schemas.openxmlformats.org/officeDocument/2006/relationships/slideLayout" Target="../slideLayouts/slideLayout2.xml"/><Relationship Id="rId7" Type="http://schemas.openxmlformats.org/officeDocument/2006/relationships/image" Target="../media/image21.wmf"/><Relationship Id="rId6" Type="http://schemas.openxmlformats.org/officeDocument/2006/relationships/oleObject" Target="../embeddings/oleObject6.bin"/><Relationship Id="rId5" Type="http://schemas.openxmlformats.org/officeDocument/2006/relationships/image" Target="../media/image20.wmf"/><Relationship Id="rId4" Type="http://schemas.openxmlformats.org/officeDocument/2006/relationships/oleObject" Target="../embeddings/oleObject5.bin"/><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image" Target="../media/image17.png"/></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2.png"/></Relationships>
</file>

<file path=ppt/slides/_rels/slide26.xml.rels><?xml version="1.0" encoding="UTF-8" standalone="yes"?>
<Relationships xmlns="http://schemas.openxmlformats.org/package/2006/relationships"><Relationship Id="rId4" Type="http://schemas.openxmlformats.org/officeDocument/2006/relationships/vmlDrawing" Target="../drawings/vmlDrawing6.vml"/><Relationship Id="rId3" Type="http://schemas.openxmlformats.org/officeDocument/2006/relationships/slideLayout" Target="../slideLayouts/slideLayout2.xml"/><Relationship Id="rId2" Type="http://schemas.openxmlformats.org/officeDocument/2006/relationships/image" Target="../media/image23.wmf"/><Relationship Id="rId1" Type="http://schemas.openxmlformats.org/officeDocument/2006/relationships/oleObject" Target="../embeddings/oleObject7.bin"/></Relationships>
</file>

<file path=ppt/slides/_rels/slide27.xml.rels><?xml version="1.0" encoding="UTF-8" standalone="yes"?>
<Relationships xmlns="http://schemas.openxmlformats.org/package/2006/relationships"><Relationship Id="rId4" Type="http://schemas.openxmlformats.org/officeDocument/2006/relationships/vmlDrawing" Target="../drawings/vmlDrawing7.vml"/><Relationship Id="rId3" Type="http://schemas.openxmlformats.org/officeDocument/2006/relationships/slideLayout" Target="../slideLayouts/slideLayout2.xml"/><Relationship Id="rId2" Type="http://schemas.openxmlformats.org/officeDocument/2006/relationships/image" Target="../media/image24.wmf"/><Relationship Id="rId1" Type="http://schemas.openxmlformats.org/officeDocument/2006/relationships/oleObject" Target="../embeddings/oleObject8.bin"/></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5.png"/></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6.pn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8.png"/><Relationship Id="rId1" Type="http://schemas.openxmlformats.org/officeDocument/2006/relationships/image" Target="../media/image27.png"/></Relationships>
</file>

<file path=ppt/slides/_rels/slide3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image" Target="../media/image29.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3.xml.rels><?xml version="1.0" encoding="UTF-8" standalone="yes"?>
<Relationships xmlns="http://schemas.openxmlformats.org/package/2006/relationships"><Relationship Id="rId5" Type="http://schemas.openxmlformats.org/officeDocument/2006/relationships/vmlDrawing" Target="../drawings/vmlDrawing8.vml"/><Relationship Id="rId4" Type="http://schemas.openxmlformats.org/officeDocument/2006/relationships/slideLayout" Target="../slideLayouts/slideLayout2.xml"/><Relationship Id="rId3" Type="http://schemas.openxmlformats.org/officeDocument/2006/relationships/image" Target="../media/image33.wmf"/><Relationship Id="rId2" Type="http://schemas.openxmlformats.org/officeDocument/2006/relationships/oleObject" Target="../embeddings/oleObject9.bin"/><Relationship Id="rId1" Type="http://schemas.openxmlformats.org/officeDocument/2006/relationships/image" Target="../media/image32.png"/></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4.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6.png"/><Relationship Id="rId1" Type="http://schemas.openxmlformats.org/officeDocument/2006/relationships/image" Target="../media/image35.png"/></Relationships>
</file>

<file path=ppt/slides/_rels/slide3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image" Target="../media/image37.png"/></Relationships>
</file>

<file path=ppt/slides/_rels/slide3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41.png"/><Relationship Id="rId1" Type="http://schemas.openxmlformats.org/officeDocument/2006/relationships/image" Target="../media/image40.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image" Target="../media/image42.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image" Target="../media/image45.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4" Type="http://schemas.openxmlformats.org/officeDocument/2006/relationships/vmlDrawing" Target="../drawings/vmlDrawing1.vml"/><Relationship Id="rId3" Type="http://schemas.openxmlformats.org/officeDocument/2006/relationships/slideLayout" Target="../slideLayouts/slideLayout2.xml"/><Relationship Id="rId2" Type="http://schemas.openxmlformats.org/officeDocument/2006/relationships/image" Target="../media/image5.wmf"/><Relationship Id="rId1" Type="http://schemas.openxmlformats.org/officeDocument/2006/relationships/oleObject" Target="../embeddings/oleObject1.bin"/></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7042" name="标题 87041"/>
          <p:cNvSpPr>
            <a:spLocks noGrp="1"/>
          </p:cNvSpPr>
          <p:nvPr>
            <p:ph type="title"/>
          </p:nvPr>
        </p:nvSpPr>
        <p:spPr>
          <a:xfrm>
            <a:off x="611188" y="841375"/>
            <a:ext cx="7772400" cy="706438"/>
          </a:xfrm>
        </p:spPr>
        <p:txBody>
          <a:bodyPr vert="horz" rtlCol="0" anchor="ctr">
            <a:normAutofit/>
          </a:bodyPr>
          <a:p>
            <a:pPr marL="0" marR="0" lvl="0" indent="0" algn="l" defTabSz="914400" rtl="0" eaLnBrk="1" fontAlgn="base" latinLnBrk="0" hangingPunct="1">
              <a:lnSpc>
                <a:spcPct val="100000"/>
              </a:lnSpc>
              <a:spcBef>
                <a:spcPct val="0"/>
              </a:spcBef>
              <a:spcAft>
                <a:spcPct val="0"/>
              </a:spcAft>
              <a:buClrTx/>
              <a:buSzTx/>
              <a:buFontTx/>
              <a:buNone/>
            </a:pPr>
            <a:r>
              <a:rPr kumimoji="0" lang="en-US" altLang="zh-CN" sz="3200" b="1" i="0" u="none" strike="noStrike" kern="1200" cap="none" spc="0" normalizeH="0" baseline="0" noProof="1" dirty="0">
                <a:solidFill>
                  <a:srgbClr val="FF0000"/>
                </a:solidFill>
                <a:effectLst>
                  <a:outerShdw blurRad="38100" dist="38100" dir="2700000">
                    <a:srgbClr val="000000"/>
                  </a:outerShdw>
                </a:effectLst>
                <a:latin typeface="华文新魏" panose="02010800040101010101" pitchFamily="2" charset="-122"/>
                <a:ea typeface="华文新魏" panose="02010800040101010101" pitchFamily="2" charset="-122"/>
                <a:cs typeface="+mj-cs"/>
                <a:sym typeface="+mn-ea"/>
              </a:rPr>
              <a:t>1.6.1基本逻辑门电路 </a:t>
            </a:r>
            <a:endParaRPr kumimoji="0" lang="en-US" altLang="zh-CN" sz="3200" b="1" i="0" u="none" strike="noStrike" kern="1200" cap="none" spc="0" normalizeH="0" baseline="0" noProof="1" dirty="0">
              <a:solidFill>
                <a:srgbClr val="FF0000"/>
              </a:solidFill>
              <a:effectLst>
                <a:outerShdw blurRad="38100" dist="38100" dir="2700000">
                  <a:srgbClr val="000000"/>
                </a:outerShdw>
              </a:effectLst>
              <a:latin typeface="华文新魏" panose="02010800040101010101" pitchFamily="2" charset="-122"/>
              <a:ea typeface="华文新魏" panose="02010800040101010101" pitchFamily="2" charset="-122"/>
              <a:cs typeface="+mj-cs"/>
              <a:sym typeface="+mn-ea"/>
            </a:endParaRPr>
          </a:p>
        </p:txBody>
      </p:sp>
      <p:sp>
        <p:nvSpPr>
          <p:cNvPr id="34818" name="文本占位符 87042"/>
          <p:cNvSpPr>
            <a:spLocks noGrp="1"/>
          </p:cNvSpPr>
          <p:nvPr>
            <p:ph idx="1"/>
          </p:nvPr>
        </p:nvSpPr>
        <p:spPr>
          <a:xfrm>
            <a:off x="611188" y="1381125"/>
            <a:ext cx="8532812" cy="2178050"/>
          </a:xfrm>
        </p:spPr>
        <p:txBody>
          <a:bodyPr anchor="t"/>
          <a:p>
            <a:pPr>
              <a:lnSpc>
                <a:spcPct val="150000"/>
              </a:lnSpc>
              <a:buNone/>
            </a:pPr>
            <a:r>
              <a:rPr lang="en-US" altLang="zh-CN" sz="2400" b="1" dirty="0"/>
              <a:t> </a:t>
            </a:r>
            <a:r>
              <a:rPr lang="zh-CN" altLang="zh-CN" sz="2400" b="1" dirty="0"/>
              <a:t>能够实现逻辑运算的电路称为逻辑门电路，简称门电路。</a:t>
            </a:r>
            <a:r>
              <a:rPr lang="zh-CN" altLang="en-US" sz="2400" b="1" dirty="0"/>
              <a:t> </a:t>
            </a:r>
            <a:endParaRPr lang="zh-CN" altLang="en-US" sz="2400" b="1" dirty="0"/>
          </a:p>
        </p:txBody>
      </p:sp>
      <p:sp>
        <p:nvSpPr>
          <p:cNvPr id="87132" name="矩形 87131"/>
          <p:cNvSpPr/>
          <p:nvPr/>
        </p:nvSpPr>
        <p:spPr>
          <a:xfrm>
            <a:off x="611188" y="1925638"/>
            <a:ext cx="8183563" cy="2233613"/>
          </a:xfrm>
          <a:prstGeom prst="rect">
            <a:avLst/>
          </a:prstGeom>
          <a:noFill/>
          <a:ln w="9525">
            <a:noFill/>
          </a:ln>
        </p:spPr>
        <p:txBody>
          <a:bodyPr/>
          <a:p>
            <a:pPr marL="342900" marR="0" indent="-342900" algn="l" defTabSz="914400" rtl="0" fontAlgn="base">
              <a:lnSpc>
                <a:spcPct val="135000"/>
              </a:lnSpc>
              <a:spcBef>
                <a:spcPts val="0"/>
              </a:spcBef>
              <a:spcAft>
                <a:spcPct val="0"/>
              </a:spcAft>
              <a:buClrTx/>
              <a:buSzTx/>
              <a:buFontTx/>
              <a:buNone/>
            </a:pPr>
            <a:r>
              <a:rPr kumimoji="0" lang="en-US" altLang="zh-CN" sz="2800" b="1" i="0" u="none" strike="noStrike" kern="1200" cap="none" spc="0" normalizeH="0" baseline="0" noProof="1" dirty="0">
                <a:solidFill>
                  <a:srgbClr val="002060"/>
                </a:solidFill>
                <a:effectLst>
                  <a:outerShdw blurRad="38100" dist="38100" dir="2700000">
                    <a:srgbClr val="000000"/>
                  </a:outerShdw>
                </a:effectLst>
                <a:latin typeface="华文新魏" panose="02010800040101010101" pitchFamily="2" charset="-122"/>
                <a:ea typeface="华文新魏" panose="02010800040101010101" pitchFamily="2" charset="-122"/>
                <a:cs typeface="+mn-cs"/>
              </a:rPr>
              <a:t>1.二极管与门</a:t>
            </a:r>
            <a:endParaRPr kumimoji="0" lang="zh-CN" altLang="en-US" b="1" i="0" u="none" strike="noStrike" kern="1200" cap="none" spc="0" normalizeH="0" baseline="0" noProof="1" dirty="0">
              <a:solidFill>
                <a:srgbClr val="003399"/>
              </a:solidFill>
              <a:effectLst>
                <a:outerShdw blurRad="38100" dist="38100" dir="2700000">
                  <a:srgbClr val="000000"/>
                </a:outerShdw>
              </a:effectLst>
              <a:latin typeface="宋体" panose="02010600030101010101" pitchFamily="2" charset="-122"/>
              <a:ea typeface="宋体" panose="02010600030101010101" pitchFamily="2" charset="-122"/>
              <a:cs typeface="+mn-cs"/>
            </a:endParaRPr>
          </a:p>
          <a:p>
            <a:pPr marL="342900" marR="0" indent="-342900" algn="l" defTabSz="914400" rtl="0" fontAlgn="base">
              <a:lnSpc>
                <a:spcPct val="135000"/>
              </a:lnSpc>
              <a:spcBef>
                <a:spcPts val="0"/>
              </a:spcBef>
              <a:spcAft>
                <a:spcPct val="0"/>
              </a:spcAft>
              <a:buClrTx/>
              <a:buSzTx/>
              <a:buFontTx/>
              <a:buNone/>
            </a:pPr>
            <a:r>
              <a:rPr kumimoji="0" lang="zh-CN" altLang="en-US" b="1" i="0" u="none" strike="noStrike" kern="1200" cap="none" spc="0" normalizeH="0" baseline="0" noProof="1" dirty="0">
                <a:solidFill>
                  <a:srgbClr val="003399"/>
                </a:solidFill>
                <a:effectLst>
                  <a:outerShdw blurRad="38100" dist="38100" dir="2700000">
                    <a:srgbClr val="000000"/>
                  </a:outerShdw>
                </a:effectLst>
                <a:latin typeface="宋体" panose="02010600030101010101" pitchFamily="2" charset="-122"/>
                <a:ea typeface="宋体" panose="02010600030101010101" pitchFamily="2" charset="-122"/>
                <a:cs typeface="+mn-cs"/>
              </a:rPr>
              <a:t>（1）电路组成</a:t>
            </a:r>
            <a:endParaRPr kumimoji="0" lang="zh-CN" altLang="en-US" b="1" i="0" u="none" strike="noStrike" kern="1200" cap="none" spc="0" normalizeH="0" baseline="0" noProof="1" dirty="0">
              <a:solidFill>
                <a:srgbClr val="003399"/>
              </a:solidFill>
              <a:effectLst>
                <a:outerShdw blurRad="38100" dist="38100" dir="2700000">
                  <a:srgbClr val="000000"/>
                </a:outerShdw>
              </a:effectLst>
              <a:latin typeface="宋体" panose="02010600030101010101" pitchFamily="2" charset="-122"/>
              <a:ea typeface="宋体" panose="02010600030101010101" pitchFamily="2" charset="-122"/>
              <a:cs typeface="+mn-cs"/>
            </a:endParaRPr>
          </a:p>
        </p:txBody>
      </p:sp>
      <p:sp>
        <p:nvSpPr>
          <p:cNvPr id="103427" name="内容占位符 103426"/>
          <p:cNvSpPr>
            <a:spLocks noGrp="1"/>
          </p:cNvSpPr>
          <p:nvPr/>
        </p:nvSpPr>
        <p:spPr>
          <a:xfrm>
            <a:off x="4116388" y="1925638"/>
            <a:ext cx="4678363" cy="5065713"/>
          </a:xfrm>
          <a:prstGeom prst="rect">
            <a:avLst/>
          </a:prstGeom>
          <a:noFill/>
          <a:ln w="9525">
            <a:noFill/>
          </a:ln>
        </p:spPr>
        <p:txBody>
          <a:bodyPr anchor="t"/>
          <a:p>
            <a:pPr marL="342900" indent="-342900" fontAlgn="base">
              <a:lnSpc>
                <a:spcPct val="135000"/>
              </a:lnSpc>
            </a:pPr>
            <a:r>
              <a:rPr lang="en-US" altLang="zh-CN" b="1" i="1" strike="noStrike" noProof="1" dirty="0">
                <a:latin typeface="Times New Roman" panose="02020603050405020304" pitchFamily="18" charset="0"/>
                <a:ea typeface="宋体" panose="02010600030101010101" pitchFamily="2" charset="-122"/>
                <a:cs typeface="+mn-cs"/>
              </a:rPr>
              <a:t>    </a:t>
            </a:r>
            <a:r>
              <a:rPr lang="zh-CN" altLang="en-US" b="1" strike="noStrike" noProof="1" dirty="0">
                <a:solidFill>
                  <a:srgbClr val="003399"/>
                </a:solidFill>
                <a:effectLst>
                  <a:outerShdw blurRad="38100" dist="38100" dir="2700000">
                    <a:srgbClr val="000000"/>
                  </a:outerShdw>
                </a:effectLst>
                <a:latin typeface="宋体" panose="02010600030101010101" pitchFamily="2" charset="-122"/>
                <a:ea typeface="宋体" panose="02010600030101010101" pitchFamily="2" charset="-122"/>
                <a:cs typeface="+mn-cs"/>
              </a:rPr>
              <a:t>（2）工作原理</a:t>
            </a:r>
            <a:endParaRPr lang="zh-CN" b="1" strike="noStrike" noProof="1">
              <a:latin typeface="Times New Roman" panose="02020603050405020304" pitchFamily="18" charset="0"/>
              <a:ea typeface="宋体" panose="02010600030101010101" pitchFamily="2" charset="-122"/>
            </a:endParaRPr>
          </a:p>
          <a:p>
            <a:pPr marL="342900" indent="-342900" fontAlgn="base">
              <a:lnSpc>
                <a:spcPct val="135000"/>
              </a:lnSpc>
            </a:pPr>
            <a:r>
              <a:rPr lang="zh-CN" b="1" strike="noStrike" noProof="1">
                <a:latin typeface="Times New Roman" panose="02020603050405020304" pitchFamily="18" charset="0"/>
                <a:ea typeface="宋体" panose="02010600030101010101" pitchFamily="2" charset="-122"/>
                <a:cs typeface="+mn-cs"/>
              </a:rPr>
              <a:t>    设</a:t>
            </a:r>
            <a:r>
              <a:rPr lang="zh-CN" b="1" i="1" strike="noStrike" noProof="1">
                <a:latin typeface="Times New Roman" panose="02020603050405020304" pitchFamily="18" charset="0"/>
                <a:ea typeface="宋体" panose="02010600030101010101" pitchFamily="2" charset="-122"/>
                <a:cs typeface="+mn-cs"/>
              </a:rPr>
              <a:t>V</a:t>
            </a:r>
            <a:r>
              <a:rPr lang="zh-CN" b="1" strike="noStrike" baseline="-25000" noProof="1">
                <a:latin typeface="Times New Roman" panose="02020603050405020304" pitchFamily="18" charset="0"/>
                <a:ea typeface="宋体" panose="02010600030101010101" pitchFamily="2" charset="-122"/>
                <a:cs typeface="+mn-cs"/>
              </a:rPr>
              <a:t>CC</a:t>
            </a:r>
            <a:r>
              <a:rPr lang="zh-CN" b="1" strike="noStrike" noProof="1">
                <a:latin typeface="Times New Roman" panose="02020603050405020304" pitchFamily="18" charset="0"/>
                <a:ea typeface="宋体" panose="02010600030101010101" pitchFamily="2" charset="-122"/>
                <a:cs typeface="+mn-cs"/>
              </a:rPr>
              <a:t>=5V，</a:t>
            </a:r>
            <a:r>
              <a:rPr lang="zh-CN" b="1" i="1" strike="noStrike" noProof="1">
                <a:latin typeface="Times New Roman" panose="02020603050405020304" pitchFamily="18" charset="0"/>
                <a:ea typeface="宋体" panose="02010600030101010101" pitchFamily="2" charset="-122"/>
                <a:cs typeface="+mn-cs"/>
              </a:rPr>
              <a:t>A</a:t>
            </a:r>
            <a:r>
              <a:rPr lang="zh-CN" b="1" strike="noStrike" noProof="1">
                <a:latin typeface="Times New Roman" panose="02020603050405020304" pitchFamily="18" charset="0"/>
                <a:ea typeface="宋体" panose="02010600030101010101" pitchFamily="2" charset="-122"/>
                <a:cs typeface="+mn-cs"/>
              </a:rPr>
              <a:t>、</a:t>
            </a:r>
            <a:r>
              <a:rPr lang="zh-CN" b="1" i="1" strike="noStrike" noProof="1">
                <a:latin typeface="Times New Roman" panose="02020603050405020304" pitchFamily="18" charset="0"/>
                <a:ea typeface="宋体" panose="02010600030101010101" pitchFamily="2" charset="-122"/>
                <a:cs typeface="+mn-cs"/>
              </a:rPr>
              <a:t>B</a:t>
            </a:r>
            <a:r>
              <a:rPr lang="zh-CN" b="1" strike="noStrike" noProof="1">
                <a:latin typeface="Times New Roman" panose="02020603050405020304" pitchFamily="18" charset="0"/>
                <a:ea typeface="宋体" panose="02010600030101010101" pitchFamily="2" charset="-122"/>
                <a:cs typeface="+mn-cs"/>
              </a:rPr>
              <a:t>输入端的高低电平分别为</a:t>
            </a:r>
            <a:r>
              <a:rPr lang="zh-CN" b="1" i="1" strike="noStrike" noProof="1">
                <a:latin typeface="Times New Roman" panose="02020603050405020304" pitchFamily="18" charset="0"/>
                <a:ea typeface="宋体" panose="02010600030101010101" pitchFamily="2" charset="-122"/>
                <a:cs typeface="+mn-cs"/>
              </a:rPr>
              <a:t>V</a:t>
            </a:r>
            <a:r>
              <a:rPr lang="zh-CN" b="1" strike="noStrike" baseline="-25000" noProof="1">
                <a:latin typeface="Times New Roman" panose="02020603050405020304" pitchFamily="18" charset="0"/>
                <a:ea typeface="宋体" panose="02010600030101010101" pitchFamily="2" charset="-122"/>
                <a:cs typeface="+mn-cs"/>
              </a:rPr>
              <a:t>IH</a:t>
            </a:r>
            <a:r>
              <a:rPr lang="zh-CN" b="1" strike="noStrike" noProof="1">
                <a:latin typeface="Times New Roman" panose="02020603050405020304" pitchFamily="18" charset="0"/>
                <a:ea typeface="宋体" panose="02010600030101010101" pitchFamily="2" charset="-122"/>
                <a:cs typeface="+mn-cs"/>
              </a:rPr>
              <a:t>=3V、</a:t>
            </a:r>
            <a:r>
              <a:rPr lang="zh-CN" b="1" i="1" strike="noStrike" noProof="1">
                <a:latin typeface="Times New Roman" panose="02020603050405020304" pitchFamily="18" charset="0"/>
                <a:ea typeface="宋体" panose="02010600030101010101" pitchFamily="2" charset="-122"/>
                <a:cs typeface="+mn-cs"/>
              </a:rPr>
              <a:t>V</a:t>
            </a:r>
            <a:r>
              <a:rPr lang="zh-CN" b="1" strike="noStrike" baseline="-25000" noProof="1">
                <a:latin typeface="Times New Roman" panose="02020603050405020304" pitchFamily="18" charset="0"/>
                <a:ea typeface="宋体" panose="02010600030101010101" pitchFamily="2" charset="-122"/>
                <a:cs typeface="+mn-cs"/>
              </a:rPr>
              <a:t>IL</a:t>
            </a:r>
            <a:r>
              <a:rPr lang="zh-CN" b="1" strike="noStrike" noProof="1">
                <a:latin typeface="Times New Roman" panose="02020603050405020304" pitchFamily="18" charset="0"/>
                <a:ea typeface="宋体" panose="02010600030101010101" pitchFamily="2" charset="-122"/>
                <a:cs typeface="+mn-cs"/>
              </a:rPr>
              <a:t>=0V，二极管的正向导通压降为0.7V。由图可知，</a:t>
            </a:r>
            <a:r>
              <a:rPr lang="zh-CN" b="1" i="1" strike="noStrike" noProof="1">
                <a:latin typeface="Times New Roman" panose="02020603050405020304" pitchFamily="18" charset="0"/>
                <a:ea typeface="宋体" panose="02010600030101010101" pitchFamily="2" charset="-122"/>
                <a:cs typeface="+mn-cs"/>
              </a:rPr>
              <a:t>A</a:t>
            </a:r>
            <a:r>
              <a:rPr lang="zh-CN" b="1" strike="noStrike" noProof="1">
                <a:latin typeface="Times New Roman" panose="02020603050405020304" pitchFamily="18" charset="0"/>
                <a:ea typeface="宋体" panose="02010600030101010101" pitchFamily="2" charset="-122"/>
                <a:cs typeface="+mn-cs"/>
              </a:rPr>
              <a:t>、</a:t>
            </a:r>
            <a:r>
              <a:rPr lang="zh-CN" b="1" i="1" strike="noStrike" noProof="1">
                <a:latin typeface="Times New Roman" panose="02020603050405020304" pitchFamily="18" charset="0"/>
                <a:ea typeface="宋体" panose="02010600030101010101" pitchFamily="2" charset="-122"/>
                <a:cs typeface="+mn-cs"/>
              </a:rPr>
              <a:t>B</a:t>
            </a:r>
            <a:r>
              <a:rPr lang="zh-CN" b="1" strike="noStrike" noProof="1">
                <a:latin typeface="Times New Roman" panose="02020603050405020304" pitchFamily="18" charset="0"/>
                <a:ea typeface="宋体" panose="02010600030101010101" pitchFamily="2" charset="-122"/>
                <a:cs typeface="+mn-cs"/>
              </a:rPr>
              <a:t>输入端中只要有一个为低电平，则与该输入端相连的二极管因正向偏置导通，使输出为0.7V，只有输入端同时为高电平时，输出为3.7V。</a:t>
            </a:r>
            <a:r>
              <a:rPr lang="zh-CN" altLang="en-US" b="1" strike="noStrike" noProof="1" dirty="0">
                <a:latin typeface="Times New Roman" panose="02020603050405020304" pitchFamily="18" charset="0"/>
                <a:ea typeface="宋体" panose="02010600030101010101" pitchFamily="2" charset="-122"/>
                <a:cs typeface="+mn-cs"/>
              </a:rPr>
              <a:t> </a:t>
            </a:r>
            <a:endParaRPr lang="zh-CN" altLang="en-US" b="1" strike="noStrike" noProof="1" dirty="0">
              <a:latin typeface="Times New Roman" panose="02020603050405020304" pitchFamily="18" charset="0"/>
              <a:ea typeface="宋体" panose="02010600030101010101" pitchFamily="2" charset="-122"/>
            </a:endParaRPr>
          </a:p>
        </p:txBody>
      </p:sp>
      <p:sp>
        <p:nvSpPr>
          <p:cNvPr id="34836" name="标题 83969"/>
          <p:cNvSpPr>
            <a:spLocks noGrp="1"/>
          </p:cNvSpPr>
          <p:nvPr/>
        </p:nvSpPr>
        <p:spPr>
          <a:xfrm>
            <a:off x="787400" y="242888"/>
            <a:ext cx="7521575" cy="930275"/>
          </a:xfrm>
          <a:prstGeom prst="rect">
            <a:avLst/>
          </a:prstGeom>
          <a:noFill/>
          <a:ln w="9525">
            <a:noFill/>
          </a:ln>
        </p:spPr>
        <p:txBody>
          <a:bodyPr anchor="ctr"/>
          <a:p>
            <a:pPr algn="ctr"/>
            <a:r>
              <a:rPr lang="zh-CN" altLang="zh-CN" sz="3200" b="1" dirty="0">
                <a:latin typeface="华文新魏" panose="02010800040101010101" pitchFamily="2" charset="-122"/>
                <a:ea typeface="华文新魏" panose="02010800040101010101" pitchFamily="2" charset="-122"/>
              </a:rPr>
              <a:t>1.6  集成逻辑门电路</a:t>
            </a:r>
            <a:r>
              <a:rPr lang="zh-CN" altLang="en-US" sz="3200" b="1">
                <a:latin typeface="华文新魏" panose="02010800040101010101" pitchFamily="2" charset="-122"/>
                <a:ea typeface="华文新魏" panose="02010800040101010101" pitchFamily="2" charset="-122"/>
              </a:rPr>
              <a:t> </a:t>
            </a:r>
            <a:endParaRPr lang="zh-CN" altLang="en-US" sz="3200" b="1">
              <a:latin typeface="华文新魏" panose="02010800040101010101" pitchFamily="2" charset="-122"/>
              <a:ea typeface="华文新魏" panose="02010800040101010101" pitchFamily="2" charset="-122"/>
            </a:endParaRPr>
          </a:p>
        </p:txBody>
      </p:sp>
      <p:pic>
        <p:nvPicPr>
          <p:cNvPr id="3" name="图片 2"/>
          <p:cNvPicPr>
            <a:picLocks noChangeAspect="1"/>
          </p:cNvPicPr>
          <p:nvPr/>
        </p:nvPicPr>
        <p:blipFill>
          <a:blip r:embed="rId1"/>
          <a:stretch>
            <a:fillRect/>
          </a:stretch>
        </p:blipFill>
        <p:spPr>
          <a:xfrm>
            <a:off x="787400" y="3418205"/>
            <a:ext cx="3105785" cy="2550160"/>
          </a:xfrm>
          <a:prstGeom prst="rect">
            <a:avLst/>
          </a:prstGeom>
        </p:spPr>
      </p:pic>
    </p:spTree>
  </p:cSld>
  <p:clrMapOvr>
    <a:masterClrMapping/>
  </p:clrMapOvr>
  <p:transition>
    <p:cover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7132"/>
                                        </p:tgtEl>
                                        <p:attrNameLst>
                                          <p:attrName>style.visibility</p:attrName>
                                        </p:attrNameLst>
                                      </p:cBhvr>
                                      <p:to>
                                        <p:strVal val="visible"/>
                                      </p:to>
                                    </p:set>
                                    <p:animEffect transition="in" filter="wipe(down)">
                                      <p:cBhvr>
                                        <p:cTn id="7" dur="500"/>
                                        <p:tgtEl>
                                          <p:spTgt spid="8713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7" presetClass="entr" presetSubtype="8" fill="hold" grpId="0" nodeType="clickEffect">
                                  <p:stCondLst>
                                    <p:cond delay="0"/>
                                  </p:stCondLst>
                                  <p:childTnLst>
                                    <p:set>
                                      <p:cBhvr>
                                        <p:cTn id="16" dur="1" fill="hold">
                                          <p:stCondLst>
                                            <p:cond delay="0"/>
                                          </p:stCondLst>
                                        </p:cTn>
                                        <p:tgtEl>
                                          <p:spTgt spid="103427">
                                            <p:txEl>
                                              <p:charRg st="0" end="105"/>
                                            </p:txEl>
                                          </p:spTgt>
                                        </p:tgtEl>
                                        <p:attrNameLst>
                                          <p:attrName>style.visibility</p:attrName>
                                        </p:attrNameLst>
                                      </p:cBhvr>
                                      <p:to>
                                        <p:strVal val="visible"/>
                                      </p:to>
                                    </p:set>
                                    <p:anim calcmode="lin" valueType="num">
                                      <p:cBhvr>
                                        <p:cTn id="17" dur="500" fill="hold"/>
                                        <p:tgtEl>
                                          <p:spTgt spid="103427">
                                            <p:txEl>
                                              <p:charRg st="0" end="105"/>
                                            </p:txEl>
                                          </p:spTgt>
                                        </p:tgtEl>
                                        <p:attrNameLst>
                                          <p:attrName>ppt_x</p:attrName>
                                        </p:attrNameLst>
                                      </p:cBhvr>
                                      <p:tavLst>
                                        <p:tav tm="0">
                                          <p:val>
                                            <p:strVal val="#ppt_x-#ppt_w/2"/>
                                          </p:val>
                                        </p:tav>
                                        <p:tav tm="100000">
                                          <p:val>
                                            <p:strVal val="#ppt_x"/>
                                          </p:val>
                                        </p:tav>
                                      </p:tavLst>
                                    </p:anim>
                                    <p:anim calcmode="lin" valueType="num">
                                      <p:cBhvr>
                                        <p:cTn id="18" dur="500" fill="hold"/>
                                        <p:tgtEl>
                                          <p:spTgt spid="103427">
                                            <p:txEl>
                                              <p:charRg st="0" end="105"/>
                                            </p:txEl>
                                          </p:spTgt>
                                        </p:tgtEl>
                                        <p:attrNameLst>
                                          <p:attrName>ppt_y</p:attrName>
                                        </p:attrNameLst>
                                      </p:cBhvr>
                                      <p:tavLst>
                                        <p:tav tm="0">
                                          <p:val>
                                            <p:strVal val="#ppt_y"/>
                                          </p:val>
                                        </p:tav>
                                        <p:tav tm="100000">
                                          <p:val>
                                            <p:strVal val="#ppt_y"/>
                                          </p:val>
                                        </p:tav>
                                      </p:tavLst>
                                    </p:anim>
                                    <p:anim calcmode="lin" valueType="num">
                                      <p:cBhvr>
                                        <p:cTn id="19" dur="500" fill="hold"/>
                                        <p:tgtEl>
                                          <p:spTgt spid="103427">
                                            <p:txEl>
                                              <p:charRg st="0" end="105"/>
                                            </p:txEl>
                                          </p:spTgt>
                                        </p:tgtEl>
                                        <p:attrNameLst>
                                          <p:attrName>ppt_w</p:attrName>
                                        </p:attrNameLst>
                                      </p:cBhvr>
                                      <p:tavLst>
                                        <p:tav tm="0">
                                          <p:val>
                                            <p:fltVal val="0.000000"/>
                                          </p:val>
                                        </p:tav>
                                        <p:tav tm="100000">
                                          <p:val>
                                            <p:strVal val="#ppt_w"/>
                                          </p:val>
                                        </p:tav>
                                      </p:tavLst>
                                    </p:anim>
                                    <p:anim calcmode="lin" valueType="num">
                                      <p:cBhvr>
                                        <p:cTn id="20" dur="500" fill="hold"/>
                                        <p:tgtEl>
                                          <p:spTgt spid="103427">
                                            <p:txEl>
                                              <p:charRg st="0" end="105"/>
                                            </p:txEl>
                                          </p:spTgt>
                                        </p:tgtEl>
                                        <p:attrNameLst>
                                          <p:attrName>ppt_h</p:attrName>
                                        </p:attrNameLst>
                                      </p:cBhvr>
                                      <p:tavLst>
                                        <p:tav tm="0">
                                          <p:val>
                                            <p:strVal val="#ppt_h"/>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nodeType="clickEffect">
                                  <p:stCondLst>
                                    <p:cond delay="0"/>
                                  </p:stCondLst>
                                  <p:childTnLst>
                                    <p:set>
                                      <p:cBhvr>
                                        <p:cTn id="24" dur="1" fill="hold">
                                          <p:stCondLst>
                                            <p:cond delay="0"/>
                                          </p:stCondLst>
                                        </p:cTn>
                                        <p:tgtEl>
                                          <p:spTgt spid="103427">
                                            <p:txEl>
                                              <p:pRg st="1" end="1"/>
                                            </p:txEl>
                                          </p:spTgt>
                                        </p:tgtEl>
                                        <p:attrNameLst>
                                          <p:attrName>style.visibility</p:attrName>
                                        </p:attrNameLst>
                                      </p:cBhvr>
                                      <p:to>
                                        <p:strVal val="visible"/>
                                      </p:to>
                                    </p:set>
                                    <p:animEffect transition="in" filter="blinds(horizontal)">
                                      <p:cBhvr>
                                        <p:cTn id="25" dur="500"/>
                                        <p:tgtEl>
                                          <p:spTgt spid="10342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132" grpId="0"/>
      <p:bldP spid="103427" grpId="0" uiExpand="1"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p:cNvPicPr>
            <a:picLocks noChangeAspect="1"/>
          </p:cNvPicPr>
          <p:nvPr/>
        </p:nvPicPr>
        <p:blipFill>
          <a:blip r:embed="rId1"/>
          <a:stretch>
            <a:fillRect/>
          </a:stretch>
        </p:blipFill>
        <p:spPr>
          <a:xfrm>
            <a:off x="685800" y="2227580"/>
            <a:ext cx="3762375" cy="2917190"/>
          </a:xfrm>
          <a:prstGeom prst="rect">
            <a:avLst/>
          </a:prstGeom>
        </p:spPr>
      </p:pic>
      <p:sp>
        <p:nvSpPr>
          <p:cNvPr id="14338" name="标题 14337"/>
          <p:cNvSpPr>
            <a:spLocks noGrp="1"/>
          </p:cNvSpPr>
          <p:nvPr>
            <p:ph type="title"/>
          </p:nvPr>
        </p:nvSpPr>
        <p:spPr>
          <a:xfrm>
            <a:off x="685800" y="457200"/>
            <a:ext cx="7772400" cy="1143000"/>
          </a:xfrm>
        </p:spPr>
        <p:txBody>
          <a:bodyPr vert="horz" rtlCol="0" anchor="ctr">
            <a:normAutofit/>
          </a:bodyPr>
          <a:p>
            <a:pPr marL="0" marR="0" lvl="0" indent="0" algn="l" defTabSz="914400" rtl="0" eaLnBrk="1" fontAlgn="base" latinLnBrk="0" hangingPunct="1">
              <a:lnSpc>
                <a:spcPct val="100000"/>
              </a:lnSpc>
              <a:spcBef>
                <a:spcPct val="0"/>
              </a:spcBef>
              <a:spcAft>
                <a:spcPct val="0"/>
              </a:spcAft>
              <a:buClrTx/>
              <a:buSzTx/>
              <a:buFontTx/>
              <a:buNone/>
            </a:pPr>
            <a:r>
              <a:rPr kumimoji="0" lang="en-US" altLang="zh-CN" sz="2800" b="1" i="0" u="none" strike="noStrike" kern="1200" cap="none" spc="0" normalizeH="0" baseline="0" noProof="1" dirty="0">
                <a:solidFill>
                  <a:srgbClr val="002060"/>
                </a:solidFill>
                <a:effectLst>
                  <a:outerShdw blurRad="38100" dist="38100" dir="2700000">
                    <a:srgbClr val="000000"/>
                  </a:outerShdw>
                </a:effectLst>
                <a:latin typeface="华文新魏" panose="02010800040101010101" pitchFamily="2" charset="-122"/>
                <a:ea typeface="华文新魏" panose="02010800040101010101" pitchFamily="2" charset="-122"/>
                <a:cs typeface="+mn-cs"/>
                <a:sym typeface="+mn-ea"/>
              </a:rPr>
              <a:t>2. TTL与非门电路特性及性能参数 </a:t>
            </a:r>
            <a:endParaRPr kumimoji="0" lang="en-US" altLang="zh-CN" sz="2800" b="1" i="0" u="none" strike="noStrike" kern="1200" cap="none" spc="0" normalizeH="0" baseline="0" noProof="1" dirty="0">
              <a:solidFill>
                <a:srgbClr val="002060"/>
              </a:solidFill>
              <a:effectLst>
                <a:outerShdw blurRad="38100" dist="38100" dir="2700000">
                  <a:srgbClr val="000000"/>
                </a:outerShdw>
              </a:effectLst>
              <a:latin typeface="华文新魏" panose="02010800040101010101" pitchFamily="2" charset="-122"/>
              <a:ea typeface="华文新魏" panose="02010800040101010101" pitchFamily="2" charset="-122"/>
              <a:cs typeface="+mn-cs"/>
              <a:sym typeface="+mn-ea"/>
            </a:endParaRPr>
          </a:p>
        </p:txBody>
      </p:sp>
      <p:sp>
        <p:nvSpPr>
          <p:cNvPr id="14341" name="文本占位符 14340"/>
          <p:cNvSpPr>
            <a:spLocks noGrp="1"/>
          </p:cNvSpPr>
          <p:nvPr>
            <p:ph idx="1"/>
          </p:nvPr>
        </p:nvSpPr>
        <p:spPr>
          <a:xfrm>
            <a:off x="511175" y="1459548"/>
            <a:ext cx="7947025" cy="1066800"/>
          </a:xfrm>
        </p:spPr>
        <p:txBody>
          <a:bodyPr/>
          <a:p>
            <a:pPr marL="53975" marR="0" indent="-53975" algn="l" defTabSz="914400" rtl="0" eaLnBrk="1" fontAlgn="base" latinLnBrk="0" hangingPunct="1">
              <a:lnSpc>
                <a:spcPct val="135000"/>
              </a:lnSpc>
              <a:spcBef>
                <a:spcPts val="0"/>
              </a:spcBef>
              <a:spcAft>
                <a:spcPct val="0"/>
              </a:spcAft>
              <a:buClrTx/>
              <a:buSzTx/>
              <a:buFontTx/>
              <a:buNone/>
            </a:pPr>
            <a:r>
              <a:rPr kumimoji="0" lang="zh-CN" altLang="en-US" sz="2400" b="1" i="0" u="none" strike="noStrike" kern="1200" cap="none" spc="0" normalizeH="0" baseline="0" noProof="1" dirty="0">
                <a:solidFill>
                  <a:srgbClr val="003399"/>
                </a:solidFill>
                <a:effectLst>
                  <a:outerShdw blurRad="38100" dist="38100" dir="2700000">
                    <a:srgbClr val="000000"/>
                  </a:outerShdw>
                </a:effectLst>
                <a:latin typeface="宋体" panose="02010600030101010101" pitchFamily="2" charset="-122"/>
                <a:ea typeface="宋体" panose="02010600030101010101" pitchFamily="2" charset="-122"/>
                <a:cs typeface="+mn-cs"/>
              </a:rPr>
              <a:t>（1）电压传输特性</a:t>
            </a:r>
            <a:endParaRPr kumimoji="0" lang="zh-CN" altLang="en-US" sz="2400" b="1" i="0" u="none" strike="noStrike" kern="1200" cap="none" spc="0" normalizeH="0" baseline="0" noProof="1" dirty="0">
              <a:solidFill>
                <a:srgbClr val="003399"/>
              </a:solidFill>
              <a:effectLst>
                <a:outerShdw blurRad="38100" dist="38100" dir="2700000">
                  <a:srgbClr val="000000"/>
                </a:outerShdw>
              </a:effectLst>
              <a:latin typeface="宋体" panose="02010600030101010101" pitchFamily="2" charset="-122"/>
              <a:ea typeface="宋体" panose="02010600030101010101" pitchFamily="2" charset="-122"/>
              <a:cs typeface="+mn-cs"/>
            </a:endParaRPr>
          </a:p>
        </p:txBody>
      </p:sp>
      <p:sp>
        <p:nvSpPr>
          <p:cNvPr id="14379" name="矩形 14378"/>
          <p:cNvSpPr/>
          <p:nvPr/>
        </p:nvSpPr>
        <p:spPr>
          <a:xfrm>
            <a:off x="4194175" y="2047875"/>
            <a:ext cx="4411663" cy="3276600"/>
          </a:xfrm>
          <a:prstGeom prst="rect">
            <a:avLst/>
          </a:prstGeom>
          <a:noFill/>
          <a:ln w="9525">
            <a:noFill/>
          </a:ln>
        </p:spPr>
        <p:txBody>
          <a:bodyPr anchor="t"/>
          <a:p>
            <a:pPr marL="53975" indent="-53975" fontAlgn="base">
              <a:lnSpc>
                <a:spcPct val="135000"/>
              </a:lnSpc>
              <a:spcBef>
                <a:spcPts val="0"/>
              </a:spcBef>
            </a:pPr>
            <a:r>
              <a:rPr lang="zh-CN" altLang="en-US" b="1" strike="noStrike" noProof="1" dirty="0">
                <a:latin typeface="Times New Roman" panose="02020603050405020304" pitchFamily="18" charset="0"/>
                <a:ea typeface="宋体" panose="02010600030101010101" pitchFamily="2" charset="-122"/>
                <a:cs typeface="+mn-cs"/>
              </a:rPr>
              <a:t>电压传输特性是指输出电压</a:t>
            </a:r>
            <a:r>
              <a:rPr lang="en-US" altLang="zh-CN" b="1" i="1" strike="noStrike" noProof="1" err="1">
                <a:latin typeface="Times New Roman" panose="02020603050405020304" pitchFamily="18" charset="0"/>
                <a:ea typeface="宋体" panose="02010600030101010101" pitchFamily="2" charset="-122"/>
                <a:cs typeface="+mn-cs"/>
              </a:rPr>
              <a:t>u</a:t>
            </a:r>
            <a:r>
              <a:rPr lang="en-US" altLang="zh-CN" b="1" strike="noStrike" baseline="-30000" noProof="1" err="1">
                <a:latin typeface="Times New Roman" panose="02020603050405020304" pitchFamily="18" charset="0"/>
                <a:ea typeface="宋体" panose="02010600030101010101" pitchFamily="2" charset="-122"/>
                <a:cs typeface="+mn-cs"/>
              </a:rPr>
              <a:t>O</a:t>
            </a:r>
            <a:r>
              <a:rPr lang="zh-CN" altLang="en-US" b="1" strike="noStrike" noProof="1" dirty="0">
                <a:latin typeface="Times New Roman" panose="02020603050405020304" pitchFamily="18" charset="0"/>
                <a:ea typeface="宋体" panose="02010600030101010101" pitchFamily="2" charset="-122"/>
                <a:cs typeface="+mn-cs"/>
              </a:rPr>
              <a:t>随输入电压</a:t>
            </a:r>
            <a:r>
              <a:rPr lang="en-US" altLang="zh-CN" b="1" i="1" strike="noStrike" noProof="1" err="1">
                <a:latin typeface="Times New Roman" panose="02020603050405020304" pitchFamily="18" charset="0"/>
                <a:ea typeface="宋体" panose="02010600030101010101" pitchFamily="2" charset="-122"/>
                <a:cs typeface="+mn-cs"/>
              </a:rPr>
              <a:t>u</a:t>
            </a:r>
            <a:r>
              <a:rPr lang="en-US" altLang="zh-CN" b="1" strike="noStrike" baseline="-30000" noProof="1" err="1">
                <a:latin typeface="Times New Roman" panose="02020603050405020304" pitchFamily="18" charset="0"/>
                <a:ea typeface="宋体" panose="02010600030101010101" pitchFamily="2" charset="-122"/>
                <a:cs typeface="+mn-cs"/>
              </a:rPr>
              <a:t>I</a:t>
            </a:r>
            <a:r>
              <a:rPr lang="zh-CN" altLang="en-US" b="1" strike="noStrike" noProof="1" dirty="0">
                <a:latin typeface="Times New Roman" panose="02020603050405020304" pitchFamily="18" charset="0"/>
                <a:ea typeface="宋体" panose="02010600030101010101" pitchFamily="2" charset="-122"/>
                <a:cs typeface="+mn-cs"/>
              </a:rPr>
              <a:t>变化的关系。即</a:t>
            </a:r>
            <a:r>
              <a:rPr lang="zh-CN" altLang="en-US" b="1" i="1" strike="noStrike" noProof="1" dirty="0">
                <a:solidFill>
                  <a:srgbClr val="FF0000"/>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mn-cs"/>
              </a:rPr>
              <a:t>u</a:t>
            </a:r>
            <a:r>
              <a:rPr lang="zh-CN" altLang="en-US" b="1" strike="noStrike" baseline="-25000" noProof="1" dirty="0">
                <a:solidFill>
                  <a:srgbClr val="FF0000"/>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mn-cs"/>
              </a:rPr>
              <a:t>O</a:t>
            </a:r>
            <a:r>
              <a:rPr lang="zh-CN" altLang="en-US" b="1" strike="noStrike" noProof="1" dirty="0">
                <a:solidFill>
                  <a:srgbClr val="FF0000"/>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mn-cs"/>
              </a:rPr>
              <a:t>=</a:t>
            </a:r>
            <a:r>
              <a:rPr lang="zh-CN" altLang="en-US" b="1" i="1" strike="noStrike" noProof="1" dirty="0">
                <a:solidFill>
                  <a:srgbClr val="FF0000"/>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mn-cs"/>
              </a:rPr>
              <a:t>f</a:t>
            </a:r>
            <a:r>
              <a:rPr lang="zh-CN" altLang="en-US" b="1" strike="noStrike" noProof="1" dirty="0">
                <a:solidFill>
                  <a:srgbClr val="FF0000"/>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mn-cs"/>
              </a:rPr>
              <a:t>（</a:t>
            </a:r>
            <a:r>
              <a:rPr lang="zh-CN" altLang="en-US" b="1" i="1" strike="noStrike" noProof="1" dirty="0">
                <a:solidFill>
                  <a:srgbClr val="FF0000"/>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mn-cs"/>
              </a:rPr>
              <a:t>u</a:t>
            </a:r>
            <a:r>
              <a:rPr lang="zh-CN" altLang="en-US" b="1" strike="noStrike" baseline="-25000" noProof="1" dirty="0">
                <a:solidFill>
                  <a:srgbClr val="FF0000"/>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mn-cs"/>
              </a:rPr>
              <a:t>I</a:t>
            </a:r>
            <a:r>
              <a:rPr lang="zh-CN" altLang="en-US" b="1" strike="noStrike" noProof="1" dirty="0">
                <a:solidFill>
                  <a:srgbClr val="FF0000"/>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mn-cs"/>
              </a:rPr>
              <a:t>） </a:t>
            </a:r>
            <a:endParaRPr lang="zh-CN" altLang="en-US" b="1" strike="noStrike" noProof="1" dirty="0">
              <a:solidFill>
                <a:srgbClr val="FF0000"/>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endParaRPr>
          </a:p>
        </p:txBody>
      </p:sp>
      <p:grpSp>
        <p:nvGrpSpPr>
          <p:cNvPr id="5" name="组合 4"/>
          <p:cNvGrpSpPr/>
          <p:nvPr/>
        </p:nvGrpSpPr>
        <p:grpSpPr>
          <a:xfrm>
            <a:off x="1315720" y="3168650"/>
            <a:ext cx="2196354" cy="1437478"/>
            <a:chOff x="2748" y="5761"/>
            <a:chExt cx="4194" cy="3036"/>
          </a:xfrm>
        </p:grpSpPr>
        <p:sp>
          <p:nvSpPr>
            <p:cNvPr id="44040" name="直接连接符 14471"/>
            <p:cNvSpPr/>
            <p:nvPr/>
          </p:nvSpPr>
          <p:spPr>
            <a:xfrm>
              <a:off x="2748" y="5761"/>
              <a:ext cx="680" cy="0"/>
            </a:xfrm>
            <a:prstGeom prst="line">
              <a:avLst/>
            </a:prstGeom>
            <a:ln w="38100" cap="flat" cmpd="sng">
              <a:solidFill>
                <a:srgbClr val="FF3300"/>
              </a:solidFill>
              <a:prstDash val="solid"/>
              <a:round/>
              <a:headEnd type="none" w="med" len="med"/>
              <a:tailEnd type="none" w="med" len="med"/>
            </a:ln>
          </p:spPr>
        </p:sp>
        <p:sp>
          <p:nvSpPr>
            <p:cNvPr id="44041" name="直接连接符 14472"/>
            <p:cNvSpPr/>
            <p:nvPr/>
          </p:nvSpPr>
          <p:spPr>
            <a:xfrm>
              <a:off x="3428" y="5761"/>
              <a:ext cx="521" cy="1050"/>
            </a:xfrm>
            <a:prstGeom prst="line">
              <a:avLst/>
            </a:prstGeom>
            <a:ln w="38100" cap="flat" cmpd="sng">
              <a:solidFill>
                <a:srgbClr val="FF3300"/>
              </a:solidFill>
              <a:prstDash val="solid"/>
              <a:round/>
              <a:headEnd type="none" w="med" len="med"/>
              <a:tailEnd type="none" w="med" len="med"/>
            </a:ln>
          </p:spPr>
        </p:sp>
        <p:sp>
          <p:nvSpPr>
            <p:cNvPr id="44042" name="直接连接符 14473"/>
            <p:cNvSpPr/>
            <p:nvPr/>
          </p:nvSpPr>
          <p:spPr>
            <a:xfrm>
              <a:off x="3995" y="6811"/>
              <a:ext cx="199" cy="1986"/>
            </a:xfrm>
            <a:prstGeom prst="line">
              <a:avLst/>
            </a:prstGeom>
            <a:ln w="38100" cap="flat" cmpd="sng">
              <a:solidFill>
                <a:srgbClr val="FF3300"/>
              </a:solidFill>
              <a:prstDash val="solid"/>
              <a:round/>
              <a:headEnd type="none" w="med" len="med"/>
              <a:tailEnd type="none" w="med" len="med"/>
            </a:ln>
          </p:spPr>
        </p:sp>
        <p:sp>
          <p:nvSpPr>
            <p:cNvPr id="44043" name="直接连接符 14474"/>
            <p:cNvSpPr/>
            <p:nvPr/>
          </p:nvSpPr>
          <p:spPr>
            <a:xfrm>
              <a:off x="4165" y="8796"/>
              <a:ext cx="2777" cy="0"/>
            </a:xfrm>
            <a:prstGeom prst="line">
              <a:avLst/>
            </a:prstGeom>
            <a:ln w="38100" cap="flat" cmpd="sng">
              <a:solidFill>
                <a:srgbClr val="FF3300"/>
              </a:solidFill>
              <a:prstDash val="solid"/>
              <a:round/>
              <a:headEnd type="none" w="med" len="med"/>
              <a:tailEnd type="none" w="med" len="med"/>
            </a:ln>
          </p:spPr>
        </p:sp>
      </p:grpSp>
    </p:spTree>
  </p:cSld>
  <p:clrMapOvr>
    <a:masterClrMapping/>
  </p:clrMapOvr>
  <p:transition>
    <p:cover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4341">
                                            <p:txEl>
                                              <p:charRg st="0" end="10"/>
                                            </p:txEl>
                                          </p:spTgt>
                                        </p:tgtEl>
                                        <p:attrNameLst>
                                          <p:attrName>style.visibility</p:attrName>
                                        </p:attrNameLst>
                                      </p:cBhvr>
                                      <p:to>
                                        <p:strVal val="visible"/>
                                      </p:to>
                                    </p:set>
                                    <p:anim calcmode="lin" valueType="num">
                                      <p:cBhvr additive="base">
                                        <p:cTn id="7" dur="500" fill="hold"/>
                                        <p:tgtEl>
                                          <p:spTgt spid="14341">
                                            <p:txEl>
                                              <p:charRg st="0" end="1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14341">
                                            <p:txEl>
                                              <p:charRg st="0" end="1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9" presetClass="entr" presetSubtype="0" fill="hold" grpId="0" nodeType="clickEffect">
                                  <p:stCondLst>
                                    <p:cond delay="0"/>
                                  </p:stCondLst>
                                  <p:childTnLst>
                                    <p:set>
                                      <p:cBhvr>
                                        <p:cTn id="12" dur="1" fill="hold">
                                          <p:stCondLst>
                                            <p:cond delay="0"/>
                                          </p:stCondLst>
                                        </p:cTn>
                                        <p:tgtEl>
                                          <p:spTgt spid="14379"/>
                                        </p:tgtEl>
                                        <p:attrNameLst>
                                          <p:attrName>style.visibility</p:attrName>
                                        </p:attrNameLst>
                                      </p:cBhvr>
                                      <p:to>
                                        <p:strVal val="visible"/>
                                      </p:to>
                                    </p:set>
                                    <p:animEffect transition="in" filter="dissolve">
                                      <p:cBhvr>
                                        <p:cTn id="13" dur="500"/>
                                        <p:tgtEl>
                                          <p:spTgt spid="14379"/>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blinds(horizontal)">
                                      <p:cBhvr>
                                        <p:cTn id="18" dur="500"/>
                                        <p:tgtEl>
                                          <p:spTgt spid="4"/>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nodeType="click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blinds(horizontal)">
                                      <p:cBhvr>
                                        <p:cTn id="2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41" grpId="0" uiExpand="1" build="p"/>
      <p:bldP spid="1437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4580" name="矩形 24579"/>
          <p:cNvSpPr/>
          <p:nvPr/>
        </p:nvSpPr>
        <p:spPr>
          <a:xfrm>
            <a:off x="306388" y="512763"/>
            <a:ext cx="8532813" cy="1585913"/>
          </a:xfrm>
          <a:prstGeom prst="rect">
            <a:avLst/>
          </a:prstGeom>
          <a:noFill/>
          <a:ln w="9525">
            <a:noFill/>
          </a:ln>
        </p:spPr>
        <p:txBody>
          <a:bodyPr>
            <a:spAutoFit/>
          </a:bodyPr>
          <a:p>
            <a:pPr algn="just" fontAlgn="base">
              <a:lnSpc>
                <a:spcPct val="135000"/>
              </a:lnSpc>
            </a:pPr>
            <a:r>
              <a:rPr lang="en-US" altLang="zh-CN" b="1" strike="noStrike" noProof="1" dirty="0">
                <a:solidFill>
                  <a:srgbClr val="FF3300"/>
                </a:solidFill>
                <a:effectLst>
                  <a:outerShdw blurRad="38100" dist="38100" dir="2700000">
                    <a:srgbClr val="000000"/>
                  </a:outerShdw>
                </a:effectLst>
                <a:latin typeface="Times New Roman" panose="02020603050405020304" pitchFamily="18" charset="0"/>
                <a:ea typeface="宋体" panose="02010600030101010101" pitchFamily="2" charset="-122"/>
                <a:cs typeface="+mn-cs"/>
              </a:rPr>
              <a:t>1</a:t>
            </a:r>
            <a:r>
              <a:rPr lang="zh-CN" altLang="en-US" b="1" strike="noStrike" noProof="1" dirty="0">
                <a:solidFill>
                  <a:srgbClr val="FF3300"/>
                </a:solidFill>
                <a:effectLst>
                  <a:outerShdw blurRad="38100" dist="38100" dir="2700000">
                    <a:srgbClr val="000000"/>
                  </a:outerShdw>
                </a:effectLst>
                <a:latin typeface="Times New Roman" panose="02020603050405020304" pitchFamily="18" charset="0"/>
                <a:ea typeface="宋体" panose="02010600030101010101" pitchFamily="2" charset="-122"/>
                <a:cs typeface="+mn-cs"/>
              </a:rPr>
              <a:t>）输入电平</a:t>
            </a:r>
            <a:r>
              <a:rPr lang="en-US" altLang="zh-CN" b="1" i="1" strike="noStrike" noProof="1">
                <a:solidFill>
                  <a:srgbClr val="FF3300"/>
                </a:solidFill>
                <a:effectLst>
                  <a:outerShdw blurRad="38100" dist="38100" dir="2700000">
                    <a:srgbClr val="000000"/>
                  </a:outerShdw>
                </a:effectLst>
                <a:latin typeface="Times New Roman" panose="02020603050405020304" pitchFamily="18" charset="0"/>
                <a:ea typeface="宋体" panose="02010600030101010101" pitchFamily="2" charset="-122"/>
                <a:cs typeface="+mn-cs"/>
              </a:rPr>
              <a:t>u</a:t>
            </a:r>
            <a:r>
              <a:rPr lang="en-US" altLang="zh-CN" b="1" strike="noStrike" baseline="-30000" noProof="1">
                <a:solidFill>
                  <a:srgbClr val="FF3300"/>
                </a:solidFill>
                <a:effectLst>
                  <a:outerShdw blurRad="38100" dist="38100" dir="2700000">
                    <a:srgbClr val="000000"/>
                  </a:outerShdw>
                </a:effectLst>
                <a:latin typeface="Times New Roman" panose="02020603050405020304" pitchFamily="18" charset="0"/>
                <a:ea typeface="宋体" panose="02010600030101010101" pitchFamily="2" charset="-122"/>
                <a:cs typeface="+mn-cs"/>
              </a:rPr>
              <a:t>I</a:t>
            </a:r>
            <a:r>
              <a:rPr lang="en-US" altLang="zh-CN" b="1" strike="noStrike" noProof="1" dirty="0">
                <a:solidFill>
                  <a:srgbClr val="FF3300"/>
                </a:solidFill>
                <a:effectLst>
                  <a:outerShdw blurRad="38100" dist="38100" dir="2700000">
                    <a:srgbClr val="000000"/>
                  </a:outerShdw>
                </a:effectLst>
                <a:latin typeface="+mn-ea"/>
                <a:ea typeface="+mn-ea"/>
                <a:cs typeface="+mn-cs"/>
              </a:rPr>
              <a:t>≤</a:t>
            </a:r>
            <a:r>
              <a:rPr lang="en-US" altLang="zh-CN" b="1" strike="noStrike" noProof="1" dirty="0">
                <a:solidFill>
                  <a:srgbClr val="FF3300"/>
                </a:solidFill>
                <a:effectLst>
                  <a:outerShdw blurRad="38100" dist="38100" dir="2700000">
                    <a:srgbClr val="000000"/>
                  </a:outerShdw>
                </a:effectLst>
                <a:latin typeface="Times New Roman" panose="02020603050405020304" pitchFamily="18" charset="0"/>
                <a:ea typeface="宋体" panose="02010600030101010101" pitchFamily="2" charset="-122"/>
                <a:cs typeface="+mn-cs"/>
              </a:rPr>
              <a:t>0.6V</a:t>
            </a:r>
            <a:r>
              <a:rPr lang="en-US" altLang="zh-CN" b="1" strike="noStrike" noProof="1">
                <a:latin typeface="Times New Roman" panose="02020603050405020304" pitchFamily="18" charset="0"/>
                <a:ea typeface="宋体" panose="02010600030101010101" pitchFamily="2" charset="-122"/>
                <a:cs typeface="+mn-cs"/>
              </a:rPr>
              <a:t>,VT</a:t>
            </a:r>
            <a:r>
              <a:rPr lang="en-US" altLang="zh-CN" b="1" strike="noStrike" baseline="-30000" noProof="1">
                <a:latin typeface="Times New Roman" panose="02020603050405020304" pitchFamily="18" charset="0"/>
                <a:ea typeface="宋体" panose="02010600030101010101" pitchFamily="2" charset="-122"/>
                <a:cs typeface="+mn-cs"/>
              </a:rPr>
              <a:t>1</a:t>
            </a:r>
            <a:r>
              <a:rPr lang="zh-CN" altLang="en-US" b="1" strike="noStrike" noProof="1" dirty="0">
                <a:latin typeface="Times New Roman" panose="02020603050405020304" pitchFamily="18" charset="0"/>
                <a:ea typeface="宋体" panose="02010600030101010101" pitchFamily="2" charset="-122"/>
                <a:cs typeface="+mn-cs"/>
              </a:rPr>
              <a:t>深饱和，</a:t>
            </a:r>
            <a:r>
              <a:rPr lang="en-US" altLang="zh-CN" b="1" i="1" strike="noStrike" noProof="1">
                <a:latin typeface="Times New Roman" panose="02020603050405020304" pitchFamily="18" charset="0"/>
                <a:ea typeface="宋体" panose="02010600030101010101" pitchFamily="2" charset="-122"/>
                <a:cs typeface="+mn-cs"/>
              </a:rPr>
              <a:t>V</a:t>
            </a:r>
            <a:r>
              <a:rPr lang="en-US" altLang="zh-CN" b="1" strike="noStrike" baseline="-30000" noProof="1">
                <a:latin typeface="Times New Roman" panose="02020603050405020304" pitchFamily="18" charset="0"/>
                <a:ea typeface="宋体" panose="02010600030101010101" pitchFamily="2" charset="-122"/>
                <a:cs typeface="+mn-cs"/>
              </a:rPr>
              <a:t>B2</a:t>
            </a:r>
            <a:r>
              <a:rPr lang="en-US" altLang="zh-CN" b="1" strike="noStrike" noProof="1">
                <a:latin typeface="Times New Roman" panose="02020603050405020304" pitchFamily="18" charset="0"/>
                <a:ea typeface="宋体" panose="02010600030101010101" pitchFamily="2" charset="-122"/>
                <a:cs typeface="+mn-cs"/>
              </a:rPr>
              <a:t>=</a:t>
            </a:r>
            <a:r>
              <a:rPr lang="en-US" altLang="zh-CN" b="1" i="1" strike="noStrike" noProof="1">
                <a:latin typeface="Times New Roman" panose="02020603050405020304" pitchFamily="18" charset="0"/>
                <a:ea typeface="宋体" panose="02010600030101010101" pitchFamily="2" charset="-122"/>
                <a:cs typeface="+mn-cs"/>
              </a:rPr>
              <a:t>u</a:t>
            </a:r>
            <a:r>
              <a:rPr lang="en-US" altLang="zh-CN" b="1" strike="noStrike" baseline="-30000" noProof="1">
                <a:latin typeface="Times New Roman" panose="02020603050405020304" pitchFamily="18" charset="0"/>
                <a:ea typeface="宋体" panose="02010600030101010101" pitchFamily="2" charset="-122"/>
                <a:cs typeface="+mn-cs"/>
              </a:rPr>
              <a:t>I</a:t>
            </a:r>
            <a:r>
              <a:rPr lang="en-US" altLang="zh-CN" b="1" strike="noStrike" noProof="1">
                <a:latin typeface="Times New Roman" panose="02020603050405020304" pitchFamily="18" charset="0"/>
                <a:ea typeface="宋体" panose="02010600030101010101" pitchFamily="2" charset="-122"/>
                <a:cs typeface="+mn-cs"/>
              </a:rPr>
              <a:t>+</a:t>
            </a:r>
            <a:r>
              <a:rPr lang="en-US" altLang="zh-CN" b="1" i="1" strike="noStrike" noProof="1">
                <a:latin typeface="Times New Roman" panose="02020603050405020304" pitchFamily="18" charset="0"/>
                <a:ea typeface="宋体" panose="02010600030101010101" pitchFamily="2" charset="-122"/>
                <a:cs typeface="+mn-cs"/>
              </a:rPr>
              <a:t>u</a:t>
            </a:r>
            <a:r>
              <a:rPr lang="en-US" altLang="zh-CN" b="1" strike="noStrike" baseline="-30000" noProof="1">
                <a:latin typeface="Times New Roman" panose="02020603050405020304" pitchFamily="18" charset="0"/>
                <a:ea typeface="宋体" panose="02010600030101010101" pitchFamily="2" charset="-122"/>
                <a:cs typeface="+mn-cs"/>
              </a:rPr>
              <a:t>CE1</a:t>
            </a:r>
            <a:r>
              <a:rPr lang="en-US" altLang="zh-CN" b="1" strike="noStrike" noProof="1">
                <a:latin typeface="+mn-ea"/>
                <a:ea typeface="+mn-ea"/>
                <a:cs typeface="+mn-cs"/>
              </a:rPr>
              <a:t>≤</a:t>
            </a:r>
            <a:r>
              <a:rPr lang="en-US" altLang="zh-CN" b="1" strike="noStrike" noProof="1">
                <a:latin typeface="Times New Roman" panose="02020603050405020304" pitchFamily="18" charset="0"/>
                <a:ea typeface="宋体" panose="02010600030101010101" pitchFamily="2" charset="-122"/>
                <a:cs typeface="+mn-cs"/>
              </a:rPr>
              <a:t>0.7V</a:t>
            </a:r>
            <a:r>
              <a:rPr lang="zh-CN" altLang="en-US" b="1" strike="noStrike" noProof="1">
                <a:latin typeface="Times New Roman" panose="02020603050405020304" pitchFamily="18" charset="0"/>
                <a:ea typeface="宋体" panose="02010600030101010101" pitchFamily="2" charset="-122"/>
                <a:cs typeface="+mn-cs"/>
              </a:rPr>
              <a:t>，</a:t>
            </a:r>
            <a:r>
              <a:rPr lang="en-US" altLang="zh-CN" b="1" strike="noStrike" noProof="1">
                <a:latin typeface="Times New Roman" panose="02020603050405020304" pitchFamily="18" charset="0"/>
                <a:ea typeface="宋体" panose="02010600030101010101" pitchFamily="2" charset="-122"/>
                <a:cs typeface="+mn-cs"/>
              </a:rPr>
              <a:t>VT</a:t>
            </a:r>
            <a:r>
              <a:rPr lang="en-US" altLang="zh-CN" b="1" strike="noStrike" baseline="-30000" noProof="1">
                <a:latin typeface="Times New Roman" panose="02020603050405020304" pitchFamily="18" charset="0"/>
                <a:ea typeface="宋体" panose="02010600030101010101" pitchFamily="2" charset="-122"/>
                <a:cs typeface="+mn-cs"/>
              </a:rPr>
              <a:t>2</a:t>
            </a:r>
            <a:r>
              <a:rPr lang="zh-CN" altLang="en-US" b="1" strike="noStrike" noProof="1">
                <a:latin typeface="Times New Roman" panose="02020603050405020304" pitchFamily="18" charset="0"/>
                <a:ea typeface="宋体" panose="02010600030101010101" pitchFamily="2" charset="-122"/>
                <a:cs typeface="+mn-cs"/>
              </a:rPr>
              <a:t>、</a:t>
            </a:r>
            <a:r>
              <a:rPr lang="en-US" altLang="zh-CN" b="1" strike="noStrike" noProof="1">
                <a:latin typeface="Times New Roman" panose="02020603050405020304" pitchFamily="18" charset="0"/>
                <a:ea typeface="宋体" panose="02010600030101010101" pitchFamily="2" charset="-122"/>
                <a:cs typeface="+mn-cs"/>
              </a:rPr>
              <a:t>VT</a:t>
            </a:r>
            <a:r>
              <a:rPr lang="en-US" altLang="zh-CN" b="1" strike="noStrike" baseline="-30000" noProof="1">
                <a:latin typeface="Times New Roman" panose="02020603050405020304" pitchFamily="18" charset="0"/>
                <a:ea typeface="宋体" panose="02010600030101010101" pitchFamily="2" charset="-122"/>
                <a:cs typeface="+mn-cs"/>
              </a:rPr>
              <a:t>4</a:t>
            </a:r>
            <a:r>
              <a:rPr lang="zh-CN" altLang="en-US" b="1" strike="noStrike" noProof="1" dirty="0">
                <a:latin typeface="Times New Roman" panose="02020603050405020304" pitchFamily="18" charset="0"/>
                <a:ea typeface="宋体" panose="02010600030101010101" pitchFamily="2" charset="-122"/>
                <a:cs typeface="+mn-cs"/>
              </a:rPr>
              <a:t>均截止，</a:t>
            </a:r>
            <a:r>
              <a:rPr lang="zh-CN" altLang="en-US" b="1" strike="noStrike" noProof="1" dirty="0">
                <a:solidFill>
                  <a:srgbClr val="FF0000"/>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mn-cs"/>
              </a:rPr>
              <a:t>输出高电平</a:t>
            </a:r>
            <a:r>
              <a:rPr lang="zh-CN" altLang="en-US" b="1" strike="noStrike" noProof="1" dirty="0">
                <a:latin typeface="Times New Roman" panose="02020603050405020304" pitchFamily="18" charset="0"/>
                <a:ea typeface="宋体" panose="02010600030101010101" pitchFamily="2" charset="-122"/>
                <a:cs typeface="+mn-cs"/>
              </a:rPr>
              <a:t>。</a:t>
            </a:r>
            <a:r>
              <a:rPr lang="en-US" altLang="zh-CN" b="1" i="1" strike="noStrike" noProof="1" err="1">
                <a:latin typeface="Times New Roman" panose="02020603050405020304" pitchFamily="18" charset="0"/>
                <a:ea typeface="宋体" panose="02010600030101010101" pitchFamily="2" charset="-122"/>
                <a:cs typeface="+mn-cs"/>
              </a:rPr>
              <a:t>u</a:t>
            </a:r>
            <a:r>
              <a:rPr lang="en-US" altLang="zh-CN" b="1" strike="noStrike" baseline="-25000" noProof="1" err="1">
                <a:latin typeface="Times New Roman" panose="02020603050405020304" pitchFamily="18" charset="0"/>
                <a:ea typeface="宋体" panose="02010600030101010101" pitchFamily="2" charset="-122"/>
                <a:cs typeface="+mn-cs"/>
              </a:rPr>
              <a:t>O</a:t>
            </a:r>
            <a:r>
              <a:rPr lang="en-US" altLang="zh-CN" b="1" strike="noStrike" noProof="1">
                <a:latin typeface="Times New Roman" panose="02020603050405020304" pitchFamily="18" charset="0"/>
                <a:ea typeface="宋体" panose="02010600030101010101" pitchFamily="2" charset="-122"/>
                <a:cs typeface="+mn-cs"/>
              </a:rPr>
              <a:t>=</a:t>
            </a:r>
            <a:r>
              <a:rPr lang="en-US" altLang="zh-CN" b="1" strike="noStrike" noProof="1" dirty="0">
                <a:latin typeface="Times New Roman" panose="02020603050405020304" pitchFamily="18" charset="0"/>
                <a:ea typeface="宋体" panose="02010600030101010101" pitchFamily="2" charset="-122"/>
                <a:cs typeface="+mn-cs"/>
              </a:rPr>
              <a:t>3.6V</a:t>
            </a:r>
            <a:r>
              <a:rPr lang="zh-CN" altLang="en-US" b="1" strike="noStrike" noProof="1" dirty="0">
                <a:latin typeface="Times New Roman" panose="02020603050405020304" pitchFamily="18" charset="0"/>
                <a:ea typeface="宋体" panose="02010600030101010101" pitchFamily="2" charset="-122"/>
                <a:cs typeface="+mn-cs"/>
              </a:rPr>
              <a:t>，此时</a:t>
            </a:r>
            <a:r>
              <a:rPr lang="en-US" altLang="zh-CN" b="1" strike="noStrike" noProof="1" dirty="0">
                <a:latin typeface="Times New Roman" panose="02020603050405020304" pitchFamily="18" charset="0"/>
                <a:ea typeface="宋体" panose="02010600030101010101" pitchFamily="2" charset="-122"/>
                <a:cs typeface="+mn-cs"/>
              </a:rPr>
              <a:t>TTL</a:t>
            </a:r>
            <a:r>
              <a:rPr lang="zh-CN" altLang="en-US" b="1" strike="noStrike" noProof="1" dirty="0">
                <a:latin typeface="Times New Roman" panose="02020603050405020304" pitchFamily="18" charset="0"/>
                <a:ea typeface="宋体" panose="02010600030101010101" pitchFamily="2" charset="-122"/>
                <a:cs typeface="+mn-cs"/>
              </a:rPr>
              <a:t>与非门处于</a:t>
            </a:r>
            <a:r>
              <a:rPr lang="zh-CN" altLang="en-US" b="1" strike="noStrike" noProof="1" dirty="0">
                <a:solidFill>
                  <a:schemeClr val="accent2"/>
                </a:solidFill>
                <a:effectLst>
                  <a:outerShdw blurRad="38100" dist="38100" dir="2700000">
                    <a:srgbClr val="000000"/>
                  </a:outerShdw>
                </a:effectLst>
                <a:latin typeface="Times New Roman" panose="02020603050405020304" pitchFamily="18" charset="0"/>
                <a:ea typeface="宋体" panose="02010600030101010101" pitchFamily="2" charset="-122"/>
                <a:cs typeface="+mn-cs"/>
              </a:rPr>
              <a:t>关闭状态</a:t>
            </a:r>
            <a:r>
              <a:rPr lang="zh-CN" altLang="en-US" b="1" strike="noStrike" noProof="1" dirty="0">
                <a:latin typeface="Times New Roman" panose="02020603050405020304" pitchFamily="18" charset="0"/>
                <a:ea typeface="宋体" panose="02010600030101010101" pitchFamily="2" charset="-122"/>
                <a:cs typeface="+mn-cs"/>
              </a:rPr>
              <a:t>。 </a:t>
            </a:r>
            <a:endParaRPr lang="zh-CN" altLang="en-US" b="1" strike="noStrike" noProof="1" dirty="0">
              <a:latin typeface="Times New Roman" panose="02020603050405020304" pitchFamily="18" charset="0"/>
            </a:endParaRPr>
          </a:p>
        </p:txBody>
      </p:sp>
      <p:sp>
        <p:nvSpPr>
          <p:cNvPr id="24587" name="矩形 24586"/>
          <p:cNvSpPr/>
          <p:nvPr/>
        </p:nvSpPr>
        <p:spPr>
          <a:xfrm>
            <a:off x="358775" y="2098675"/>
            <a:ext cx="8426450" cy="2084388"/>
          </a:xfrm>
          <a:prstGeom prst="rect">
            <a:avLst/>
          </a:prstGeom>
          <a:noFill/>
          <a:ln w="9525">
            <a:noFill/>
          </a:ln>
        </p:spPr>
        <p:txBody>
          <a:bodyPr>
            <a:spAutoFit/>
          </a:bodyPr>
          <a:p>
            <a:pPr algn="just" fontAlgn="base">
              <a:lnSpc>
                <a:spcPct val="135000"/>
              </a:lnSpc>
            </a:pPr>
            <a:r>
              <a:rPr lang="en-US" altLang="zh-CN" b="1" strike="noStrike" noProof="1" dirty="0">
                <a:solidFill>
                  <a:srgbClr val="FF0000"/>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mn-cs"/>
              </a:rPr>
              <a:t>2</a:t>
            </a:r>
            <a:r>
              <a:rPr lang="zh-CN" altLang="en-US" b="1" strike="noStrike" noProof="1" dirty="0">
                <a:solidFill>
                  <a:srgbClr val="FF0000"/>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mn-cs"/>
              </a:rPr>
              <a:t>）</a:t>
            </a:r>
            <a:r>
              <a:rPr lang="zh-CN" altLang="en-US" b="1" strike="noStrike" noProof="1" dirty="0">
                <a:solidFill>
                  <a:srgbClr val="FF0000"/>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mn-cs"/>
                <a:sym typeface="+mn-ea"/>
              </a:rPr>
              <a:t>输入电平</a:t>
            </a:r>
            <a:r>
              <a:rPr lang="en-US" altLang="zh-CN" b="1" strike="noStrike" noProof="1">
                <a:solidFill>
                  <a:srgbClr val="FF0000"/>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mn-cs"/>
              </a:rPr>
              <a:t>0.6V</a:t>
            </a:r>
            <a:r>
              <a:rPr lang="zh-CN" altLang="en-US" b="1" strike="noStrike" noProof="1">
                <a:solidFill>
                  <a:srgbClr val="FF0000"/>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mn-cs"/>
              </a:rPr>
              <a:t>＜</a:t>
            </a:r>
            <a:r>
              <a:rPr lang="en-US" altLang="zh-CN" b="1" i="1" strike="noStrike" noProof="1" err="1">
                <a:solidFill>
                  <a:srgbClr val="FF0000"/>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mn-cs"/>
              </a:rPr>
              <a:t>u</a:t>
            </a:r>
            <a:r>
              <a:rPr lang="en-US" altLang="zh-CN" b="1" strike="noStrike" baseline="-30000" noProof="1" err="1">
                <a:solidFill>
                  <a:srgbClr val="FF0000"/>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mn-cs"/>
              </a:rPr>
              <a:t>I</a:t>
            </a:r>
            <a:r>
              <a:rPr lang="zh-CN" altLang="en-US" b="1" strike="noStrike" noProof="1" dirty="0">
                <a:solidFill>
                  <a:srgbClr val="FF0000"/>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mn-cs"/>
              </a:rPr>
              <a:t>＜</a:t>
            </a:r>
            <a:r>
              <a:rPr lang="en-US" altLang="zh-CN" b="1" strike="noStrike" noProof="1" dirty="0">
                <a:solidFill>
                  <a:srgbClr val="FF0000"/>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mn-cs"/>
              </a:rPr>
              <a:t>1.4V</a:t>
            </a:r>
            <a:r>
              <a:rPr lang="zh-CN" altLang="en-US" b="1" strike="noStrike" noProof="1" dirty="0">
                <a:latin typeface="Times New Roman" panose="02020603050405020304" pitchFamily="18" charset="0"/>
                <a:ea typeface="宋体" panose="02010600030101010101" pitchFamily="2" charset="-122"/>
                <a:cs typeface="+mn-cs"/>
              </a:rPr>
              <a:t>，随着 </a:t>
            </a:r>
            <a:r>
              <a:rPr lang="en-US" altLang="zh-CN" b="1" i="1" strike="noStrike" noProof="1" err="1">
                <a:latin typeface="Times New Roman" panose="02020603050405020304" pitchFamily="18" charset="0"/>
                <a:ea typeface="宋体" panose="02010600030101010101" pitchFamily="2" charset="-122"/>
                <a:cs typeface="+mn-cs"/>
              </a:rPr>
              <a:t>u</a:t>
            </a:r>
            <a:r>
              <a:rPr lang="en-US" altLang="zh-CN" b="1" strike="noStrike" baseline="-30000" noProof="1" err="1">
                <a:latin typeface="Times New Roman" panose="02020603050405020304" pitchFamily="18" charset="0"/>
                <a:ea typeface="宋体" panose="02010600030101010101" pitchFamily="2" charset="-122"/>
                <a:cs typeface="+mn-cs"/>
              </a:rPr>
              <a:t>I</a:t>
            </a:r>
            <a:r>
              <a:rPr lang="zh-CN" altLang="en-US" b="1" strike="noStrike" noProof="1" dirty="0">
                <a:latin typeface="Times New Roman" panose="02020603050405020304" pitchFamily="18" charset="0"/>
                <a:ea typeface="宋体" panose="02010600030101010101" pitchFamily="2" charset="-122"/>
                <a:cs typeface="+mn-cs"/>
              </a:rPr>
              <a:t>的增加，</a:t>
            </a:r>
            <a:r>
              <a:rPr lang="en-US" altLang="zh-CN" b="1" strike="noStrike" noProof="1">
                <a:latin typeface="Times New Roman" panose="02020603050405020304" pitchFamily="18" charset="0"/>
                <a:ea typeface="宋体" panose="02010600030101010101" pitchFamily="2" charset="-122"/>
                <a:cs typeface="+mn-cs"/>
              </a:rPr>
              <a:t>VT</a:t>
            </a:r>
            <a:r>
              <a:rPr lang="en-US" altLang="zh-CN" b="1" strike="noStrike" baseline="-30000" noProof="1">
                <a:latin typeface="Times New Roman" panose="02020603050405020304" pitchFamily="18" charset="0"/>
                <a:ea typeface="宋体" panose="02010600030101010101" pitchFamily="2" charset="-122"/>
                <a:cs typeface="+mn-cs"/>
              </a:rPr>
              <a:t>2</a:t>
            </a:r>
            <a:r>
              <a:rPr lang="zh-CN" altLang="en-US" b="1" strike="noStrike" noProof="1" dirty="0">
                <a:latin typeface="Times New Roman" panose="02020603050405020304" pitchFamily="18" charset="0"/>
                <a:ea typeface="宋体" panose="02010600030101010101" pitchFamily="2" charset="-122"/>
                <a:cs typeface="+mn-cs"/>
              </a:rPr>
              <a:t>开始导通，而</a:t>
            </a:r>
            <a:r>
              <a:rPr lang="en-US" altLang="zh-CN" b="1" strike="noStrike" noProof="1">
                <a:latin typeface="Times New Roman" panose="02020603050405020304" pitchFamily="18" charset="0"/>
                <a:ea typeface="宋体" panose="02010600030101010101" pitchFamily="2" charset="-122"/>
                <a:cs typeface="+mn-cs"/>
              </a:rPr>
              <a:t>VT</a:t>
            </a:r>
            <a:r>
              <a:rPr lang="en-US" altLang="zh-CN" b="1" strike="noStrike" baseline="-30000" noProof="1">
                <a:latin typeface="Times New Roman" panose="02020603050405020304" pitchFamily="18" charset="0"/>
                <a:ea typeface="宋体" panose="02010600030101010101" pitchFamily="2" charset="-122"/>
                <a:cs typeface="+mn-cs"/>
              </a:rPr>
              <a:t>4</a:t>
            </a:r>
            <a:r>
              <a:rPr lang="zh-CN" altLang="en-US" b="1" strike="noStrike" noProof="1" dirty="0">
                <a:latin typeface="Times New Roman" panose="02020603050405020304" pitchFamily="18" charset="0"/>
                <a:ea typeface="宋体" panose="02010600030101010101" pitchFamily="2" charset="-122"/>
                <a:cs typeface="+mn-cs"/>
              </a:rPr>
              <a:t>仍截止。</a:t>
            </a:r>
            <a:r>
              <a:rPr lang="en-US" altLang="zh-CN" b="1" i="1" strike="noStrike" noProof="1">
                <a:latin typeface="Times New Roman" panose="02020603050405020304" pitchFamily="18" charset="0"/>
                <a:ea typeface="宋体" panose="02010600030101010101" pitchFamily="2" charset="-122"/>
                <a:cs typeface="+mn-cs"/>
              </a:rPr>
              <a:t>I</a:t>
            </a:r>
            <a:r>
              <a:rPr lang="en-US" altLang="zh-CN" b="1" strike="noStrike" baseline="-30000" noProof="1">
                <a:latin typeface="Times New Roman" panose="02020603050405020304" pitchFamily="18" charset="0"/>
                <a:ea typeface="宋体" panose="02010600030101010101" pitchFamily="2" charset="-122"/>
                <a:cs typeface="+mn-cs"/>
              </a:rPr>
              <a:t>C2</a:t>
            </a:r>
            <a:r>
              <a:rPr lang="zh-CN" altLang="en-US" b="1" strike="noStrike" noProof="1">
                <a:latin typeface="Times New Roman" panose="02020603050405020304" pitchFamily="18" charset="0"/>
                <a:ea typeface="宋体" panose="02010600030101010101" pitchFamily="2" charset="-122"/>
                <a:cs typeface="+mn-cs"/>
              </a:rPr>
              <a:t>在</a:t>
            </a:r>
            <a:r>
              <a:rPr lang="en-US" altLang="zh-CN" b="1" i="1" strike="noStrike" noProof="1">
                <a:latin typeface="Times New Roman" panose="02020603050405020304" pitchFamily="18" charset="0"/>
                <a:ea typeface="宋体" panose="02010600030101010101" pitchFamily="2" charset="-122"/>
                <a:cs typeface="+mn-cs"/>
              </a:rPr>
              <a:t>R</a:t>
            </a:r>
            <a:r>
              <a:rPr lang="en-US" altLang="zh-CN" b="1" strike="noStrike" baseline="-30000" noProof="1">
                <a:latin typeface="Times New Roman" panose="02020603050405020304" pitchFamily="18" charset="0"/>
                <a:ea typeface="宋体" panose="02010600030101010101" pitchFamily="2" charset="-122"/>
                <a:cs typeface="+mn-cs"/>
              </a:rPr>
              <a:t>2</a:t>
            </a:r>
            <a:r>
              <a:rPr lang="zh-CN" altLang="en-US" b="1" strike="noStrike" noProof="1" dirty="0">
                <a:latin typeface="Times New Roman" panose="02020603050405020304" pitchFamily="18" charset="0"/>
                <a:ea typeface="宋体" panose="02010600030101010101" pitchFamily="2" charset="-122"/>
                <a:cs typeface="+mn-cs"/>
              </a:rPr>
              <a:t>上的压降随之增加，</a:t>
            </a:r>
            <a:r>
              <a:rPr lang="en-US" altLang="zh-CN" b="1" i="1" strike="noStrike" noProof="1">
                <a:latin typeface="Times New Roman" panose="02020603050405020304" pitchFamily="18" charset="0"/>
                <a:ea typeface="宋体" panose="02010600030101010101" pitchFamily="2" charset="-122"/>
                <a:cs typeface="+mn-cs"/>
              </a:rPr>
              <a:t>V</a:t>
            </a:r>
            <a:r>
              <a:rPr lang="en-US" altLang="zh-CN" b="1" strike="noStrike" baseline="-30000" noProof="1">
                <a:latin typeface="Times New Roman" panose="02020603050405020304" pitchFamily="18" charset="0"/>
                <a:ea typeface="宋体" panose="02010600030101010101" pitchFamily="2" charset="-122"/>
                <a:cs typeface="+mn-cs"/>
              </a:rPr>
              <a:t>C2</a:t>
            </a:r>
            <a:r>
              <a:rPr lang="zh-CN" altLang="en-US" b="1" strike="noStrike" noProof="1" dirty="0">
                <a:latin typeface="Times New Roman" panose="02020603050405020304" pitchFamily="18" charset="0"/>
                <a:ea typeface="宋体" panose="02010600030101010101" pitchFamily="2" charset="-122"/>
                <a:cs typeface="+mn-cs"/>
              </a:rPr>
              <a:t>线性下降，输出电压由射随器</a:t>
            </a:r>
            <a:r>
              <a:rPr lang="en-US" altLang="zh-CN" b="1" strike="noStrike" noProof="1">
                <a:latin typeface="Times New Roman" panose="02020603050405020304" pitchFamily="18" charset="0"/>
                <a:ea typeface="宋体" panose="02010600030101010101" pitchFamily="2" charset="-122"/>
                <a:cs typeface="+mn-cs"/>
              </a:rPr>
              <a:t>VT</a:t>
            </a:r>
            <a:r>
              <a:rPr lang="en-US" altLang="zh-CN" b="1" strike="noStrike" baseline="-30000" noProof="1">
                <a:latin typeface="Times New Roman" panose="02020603050405020304" pitchFamily="18" charset="0"/>
                <a:ea typeface="宋体" panose="02010600030101010101" pitchFamily="2" charset="-122"/>
                <a:cs typeface="+mn-cs"/>
              </a:rPr>
              <a:t>3</a:t>
            </a:r>
            <a:r>
              <a:rPr lang="zh-CN" altLang="en-US" b="1" strike="noStrike" noProof="1">
                <a:latin typeface="Times New Roman" panose="02020603050405020304" pitchFamily="18" charset="0"/>
                <a:ea typeface="宋体" panose="02010600030101010101" pitchFamily="2" charset="-122"/>
                <a:cs typeface="+mn-cs"/>
              </a:rPr>
              <a:t>和</a:t>
            </a:r>
            <a:r>
              <a:rPr lang="en-US" altLang="zh-CN" b="1" strike="noStrike" noProof="1">
                <a:latin typeface="Times New Roman" panose="02020603050405020304" pitchFamily="18" charset="0"/>
                <a:ea typeface="宋体" panose="02010600030101010101" pitchFamily="2" charset="-122"/>
                <a:cs typeface="+mn-cs"/>
              </a:rPr>
              <a:t>VD</a:t>
            </a:r>
            <a:r>
              <a:rPr lang="en-US" altLang="zh-CN" b="1" strike="noStrike" baseline="-30000" noProof="1">
                <a:latin typeface="Times New Roman" panose="02020603050405020304" pitchFamily="18" charset="0"/>
                <a:ea typeface="宋体" panose="02010600030101010101" pitchFamily="2" charset="-122"/>
                <a:cs typeface="+mn-cs"/>
              </a:rPr>
              <a:t>4</a:t>
            </a:r>
            <a:r>
              <a:rPr lang="zh-CN" altLang="en-US" b="1" strike="noStrike" noProof="1" dirty="0">
                <a:latin typeface="Times New Roman" panose="02020603050405020304" pitchFamily="18" charset="0"/>
                <a:ea typeface="宋体" panose="02010600030101010101" pitchFamily="2" charset="-122"/>
                <a:cs typeface="+mn-cs"/>
              </a:rPr>
              <a:t>输出，</a:t>
            </a:r>
            <a:r>
              <a:rPr lang="en-US" altLang="zh-CN" b="1" i="1" strike="noStrike" noProof="1" err="1">
                <a:latin typeface="Times New Roman" panose="02020603050405020304" pitchFamily="18" charset="0"/>
                <a:ea typeface="宋体" panose="02010600030101010101" pitchFamily="2" charset="-122"/>
                <a:cs typeface="+mn-cs"/>
              </a:rPr>
              <a:t>u</a:t>
            </a:r>
            <a:r>
              <a:rPr lang="en-US" altLang="zh-CN" b="1" strike="noStrike" baseline="-30000" noProof="1" err="1">
                <a:latin typeface="Times New Roman" panose="02020603050405020304" pitchFamily="18" charset="0"/>
                <a:ea typeface="宋体" panose="02010600030101010101" pitchFamily="2" charset="-122"/>
                <a:cs typeface="+mn-cs"/>
              </a:rPr>
              <a:t>O</a:t>
            </a:r>
            <a:r>
              <a:rPr lang="zh-CN" altLang="en-US" b="1" strike="noStrike" noProof="1" dirty="0">
                <a:latin typeface="Times New Roman" panose="02020603050405020304" pitchFamily="18" charset="0"/>
                <a:ea typeface="宋体" panose="02010600030101010101" pitchFamily="2" charset="-122"/>
                <a:cs typeface="+mn-cs"/>
              </a:rPr>
              <a:t>线性下降。这段称为</a:t>
            </a:r>
            <a:r>
              <a:rPr lang="zh-CN" altLang="en-US" b="1" strike="noStrike" noProof="1" dirty="0">
                <a:solidFill>
                  <a:srgbClr val="FF0000"/>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mn-cs"/>
              </a:rPr>
              <a:t>线性下降区</a:t>
            </a:r>
            <a:r>
              <a:rPr lang="zh-CN" altLang="en-US" b="1" strike="noStrike" noProof="1" dirty="0">
                <a:latin typeface="Times New Roman" panose="02020603050405020304" pitchFamily="18" charset="0"/>
                <a:ea typeface="宋体" panose="02010600030101010101" pitchFamily="2" charset="-122"/>
                <a:cs typeface="+mn-cs"/>
              </a:rPr>
              <a:t>。 </a:t>
            </a:r>
            <a:endParaRPr lang="zh-CN" altLang="en-US" b="1" strike="noStrike" noProof="1" dirty="0">
              <a:latin typeface="Times New Roman" panose="02020603050405020304" pitchFamily="18" charset="0"/>
            </a:endParaRPr>
          </a:p>
        </p:txBody>
      </p:sp>
      <p:sp>
        <p:nvSpPr>
          <p:cNvPr id="25604" name="矩形 25603"/>
          <p:cNvSpPr/>
          <p:nvPr/>
        </p:nvSpPr>
        <p:spPr>
          <a:xfrm>
            <a:off x="341313" y="4006850"/>
            <a:ext cx="8461375" cy="1585913"/>
          </a:xfrm>
          <a:prstGeom prst="rect">
            <a:avLst/>
          </a:prstGeom>
          <a:noFill/>
          <a:ln w="9525">
            <a:noFill/>
          </a:ln>
        </p:spPr>
        <p:txBody>
          <a:bodyPr>
            <a:spAutoFit/>
          </a:bodyPr>
          <a:p>
            <a:pPr algn="just" fontAlgn="base">
              <a:lnSpc>
                <a:spcPct val="135000"/>
              </a:lnSpc>
            </a:pPr>
            <a:r>
              <a:rPr lang="en-US" altLang="zh-CN" b="1" strike="noStrike" noProof="1">
                <a:solidFill>
                  <a:srgbClr val="FF0000"/>
                </a:solidFill>
                <a:effectLst>
                  <a:outerShdw blurRad="38100" dist="38100" dir="2700000">
                    <a:srgbClr val="000000"/>
                  </a:outerShdw>
                </a:effectLst>
                <a:latin typeface="Times New Roman" panose="02020603050405020304" pitchFamily="18" charset="0"/>
                <a:ea typeface="宋体" panose="02010600030101010101" pitchFamily="2" charset="-122"/>
                <a:cs typeface="+mn-cs"/>
              </a:rPr>
              <a:t>3</a:t>
            </a:r>
            <a:r>
              <a:rPr lang="zh-CN" altLang="en-US" b="1" strike="noStrike" noProof="1">
                <a:solidFill>
                  <a:srgbClr val="FF0000"/>
                </a:solidFill>
                <a:effectLst>
                  <a:outerShdw blurRad="38100" dist="38100" dir="2700000">
                    <a:srgbClr val="000000"/>
                  </a:outerShdw>
                </a:effectLst>
                <a:latin typeface="Times New Roman" panose="02020603050405020304" pitchFamily="18" charset="0"/>
                <a:ea typeface="宋体" panose="02010600030101010101" pitchFamily="2" charset="-122"/>
                <a:cs typeface="+mn-cs"/>
              </a:rPr>
              <a:t>）</a:t>
            </a:r>
            <a:r>
              <a:rPr lang="zh-CN" altLang="en-US" b="1" strike="noStrike" noProof="1" dirty="0">
                <a:solidFill>
                  <a:srgbClr val="FF0000"/>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mn-cs"/>
                <a:sym typeface="+mn-ea"/>
              </a:rPr>
              <a:t>输入电平</a:t>
            </a:r>
            <a:r>
              <a:rPr lang="zh-CN" altLang="en-US" b="1" strike="noStrike" noProof="1" dirty="0">
                <a:solidFill>
                  <a:srgbClr val="FF0000"/>
                </a:solidFill>
                <a:effectLst>
                  <a:outerShdw blurRad="38100" dist="38100" dir="2700000">
                    <a:srgbClr val="000000"/>
                  </a:outerShdw>
                </a:effectLst>
                <a:latin typeface="Times New Roman" panose="02020603050405020304" pitchFamily="18" charset="0"/>
                <a:ea typeface="宋体" panose="02010600030101010101" pitchFamily="2" charset="-122"/>
                <a:cs typeface="+mn-cs"/>
              </a:rPr>
              <a:t>增大到</a:t>
            </a:r>
            <a:r>
              <a:rPr lang="en-US" altLang="zh-CN" b="1" strike="noStrike" noProof="1">
                <a:solidFill>
                  <a:srgbClr val="FF0000"/>
                </a:solidFill>
                <a:effectLst>
                  <a:outerShdw blurRad="38100" dist="38100" dir="2700000">
                    <a:srgbClr val="000000"/>
                  </a:outerShdw>
                </a:effectLst>
                <a:latin typeface="Times New Roman" panose="02020603050405020304" pitchFamily="18" charset="0"/>
                <a:ea typeface="宋体" panose="02010600030101010101" pitchFamily="2" charset="-122"/>
                <a:cs typeface="+mn-cs"/>
              </a:rPr>
              <a:t>1.4V</a:t>
            </a:r>
            <a:r>
              <a:rPr lang="zh-CN" altLang="en-US" b="1" strike="noStrike" noProof="1" dirty="0">
                <a:solidFill>
                  <a:srgbClr val="FF0000"/>
                </a:solidFill>
                <a:latin typeface="Times New Roman" panose="02020603050405020304" pitchFamily="18" charset="0"/>
                <a:ea typeface="宋体" panose="02010600030101010101" pitchFamily="2" charset="-122"/>
                <a:cs typeface="+mn-cs"/>
              </a:rPr>
              <a:t>，</a:t>
            </a:r>
            <a:r>
              <a:rPr lang="en-US" altLang="zh-CN" b="1" i="1" strike="noStrike" noProof="1">
                <a:latin typeface="Times New Roman" panose="02020603050405020304" pitchFamily="18" charset="0"/>
                <a:ea typeface="宋体" panose="02010600030101010101" pitchFamily="2" charset="-122"/>
                <a:cs typeface="+mn-cs"/>
              </a:rPr>
              <a:t>V</a:t>
            </a:r>
            <a:r>
              <a:rPr lang="en-US" altLang="zh-CN" b="1" strike="noStrike" baseline="-30000" noProof="1">
                <a:latin typeface="Times New Roman" panose="02020603050405020304" pitchFamily="18" charset="0"/>
                <a:ea typeface="宋体" panose="02010600030101010101" pitchFamily="2" charset="-122"/>
                <a:cs typeface="+mn-cs"/>
              </a:rPr>
              <a:t>B1</a:t>
            </a:r>
            <a:r>
              <a:rPr lang="zh-CN" altLang="en-US" b="1" strike="noStrike" noProof="1">
                <a:latin typeface="Times New Roman" panose="02020603050405020304" pitchFamily="18" charset="0"/>
                <a:ea typeface="宋体" panose="02010600030101010101" pitchFamily="2" charset="-122"/>
                <a:cs typeface="+mn-cs"/>
              </a:rPr>
              <a:t>＝</a:t>
            </a:r>
            <a:r>
              <a:rPr lang="en-US" altLang="zh-CN" b="1" strike="noStrike" noProof="1">
                <a:latin typeface="Times New Roman" panose="02020603050405020304" pitchFamily="18" charset="0"/>
                <a:ea typeface="宋体" panose="02010600030101010101" pitchFamily="2" charset="-122"/>
                <a:cs typeface="+mn-cs"/>
              </a:rPr>
              <a:t>2.1V</a:t>
            </a:r>
            <a:r>
              <a:rPr lang="zh-CN" altLang="en-US" b="1" strike="noStrike" noProof="1">
                <a:latin typeface="Times New Roman" panose="02020603050405020304" pitchFamily="18" charset="0"/>
                <a:ea typeface="宋体" panose="02010600030101010101" pitchFamily="2" charset="-122"/>
                <a:cs typeface="+mn-cs"/>
              </a:rPr>
              <a:t>，</a:t>
            </a:r>
            <a:r>
              <a:rPr lang="en-US" altLang="zh-CN" b="1" strike="noStrike" noProof="1">
                <a:latin typeface="Times New Roman" panose="02020603050405020304" pitchFamily="18" charset="0"/>
                <a:ea typeface="宋体" panose="02010600030101010101" pitchFamily="2" charset="-122"/>
                <a:cs typeface="+mn-cs"/>
              </a:rPr>
              <a:t>VT</a:t>
            </a:r>
            <a:r>
              <a:rPr lang="en-US" altLang="zh-CN" b="1" strike="noStrike" baseline="-30000" noProof="1">
                <a:latin typeface="Times New Roman" panose="02020603050405020304" pitchFamily="18" charset="0"/>
                <a:ea typeface="宋体" panose="02010600030101010101" pitchFamily="2" charset="-122"/>
                <a:cs typeface="+mn-cs"/>
              </a:rPr>
              <a:t>4</a:t>
            </a:r>
            <a:r>
              <a:rPr lang="zh-CN" altLang="en-US" b="1" strike="noStrike" noProof="1" dirty="0">
                <a:latin typeface="Times New Roman" panose="02020603050405020304" pitchFamily="18" charset="0"/>
                <a:ea typeface="宋体" panose="02010600030101010101" pitchFamily="2" charset="-122"/>
                <a:cs typeface="+mn-cs"/>
              </a:rPr>
              <a:t>开始导通，随着</a:t>
            </a:r>
            <a:r>
              <a:rPr lang="en-US" altLang="zh-CN" b="1" i="1" strike="noStrike" noProof="1" err="1">
                <a:latin typeface="Times New Roman" panose="02020603050405020304" pitchFamily="18" charset="0"/>
                <a:ea typeface="宋体" panose="02010600030101010101" pitchFamily="2" charset="-122"/>
                <a:cs typeface="+mn-cs"/>
              </a:rPr>
              <a:t>u</a:t>
            </a:r>
            <a:r>
              <a:rPr lang="en-US" altLang="zh-CN" b="1" strike="noStrike" baseline="-30000" noProof="1" err="1">
                <a:latin typeface="Times New Roman" panose="02020603050405020304" pitchFamily="18" charset="0"/>
                <a:ea typeface="宋体" panose="02010600030101010101" pitchFamily="2" charset="-122"/>
                <a:cs typeface="+mn-cs"/>
              </a:rPr>
              <a:t>I</a:t>
            </a:r>
            <a:r>
              <a:rPr lang="zh-CN" altLang="en-US" b="1" strike="noStrike" noProof="1" dirty="0">
                <a:latin typeface="Times New Roman" panose="02020603050405020304" pitchFamily="18" charset="0"/>
                <a:ea typeface="宋体" panose="02010600030101010101" pitchFamily="2" charset="-122"/>
                <a:cs typeface="+mn-cs"/>
              </a:rPr>
              <a:t>增加，输出</a:t>
            </a:r>
            <a:r>
              <a:rPr lang="en-US" altLang="zh-CN" b="1" i="1" strike="noStrike" noProof="1" err="1">
                <a:latin typeface="Times New Roman" panose="02020603050405020304" pitchFamily="18" charset="0"/>
                <a:ea typeface="宋体" panose="02010600030101010101" pitchFamily="2" charset="-122"/>
                <a:cs typeface="+mn-cs"/>
              </a:rPr>
              <a:t>u</a:t>
            </a:r>
            <a:r>
              <a:rPr lang="en-US" altLang="zh-CN" b="1" strike="noStrike" baseline="-30000" noProof="1" err="1">
                <a:latin typeface="Times New Roman" panose="02020603050405020304" pitchFamily="18" charset="0"/>
                <a:ea typeface="宋体" panose="02010600030101010101" pitchFamily="2" charset="-122"/>
                <a:cs typeface="+mn-cs"/>
              </a:rPr>
              <a:t>O</a:t>
            </a:r>
            <a:r>
              <a:rPr lang="zh-CN" altLang="en-US" b="1" strike="noStrike" noProof="1" dirty="0">
                <a:latin typeface="Times New Roman" panose="02020603050405020304" pitchFamily="18" charset="0"/>
                <a:ea typeface="宋体" panose="02010600030101010101" pitchFamily="2" charset="-122"/>
                <a:cs typeface="+mn-cs"/>
              </a:rPr>
              <a:t>急剧下降，变为低电平，这段称为</a:t>
            </a:r>
            <a:r>
              <a:rPr lang="zh-CN" altLang="en-US" b="1" strike="noStrike" noProof="1" dirty="0">
                <a:solidFill>
                  <a:srgbClr val="FF3300"/>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mn-cs"/>
              </a:rPr>
              <a:t>转折区</a:t>
            </a:r>
            <a:r>
              <a:rPr lang="zh-CN" altLang="en-US" b="1" strike="noStrike" noProof="1" dirty="0">
                <a:latin typeface="Times New Roman" panose="02020603050405020304" pitchFamily="18" charset="0"/>
                <a:ea typeface="宋体" panose="02010600030101010101" pitchFamily="2" charset="-122"/>
                <a:cs typeface="+mn-cs"/>
              </a:rPr>
              <a:t>。</a:t>
            </a:r>
            <a:r>
              <a:rPr lang="zh-CN" altLang="en-US" b="1" strike="noStrike" noProof="1" dirty="0">
                <a:solidFill>
                  <a:schemeClr val="tx1"/>
                </a:solidFill>
                <a:latin typeface="Times New Roman" panose="02020603050405020304" pitchFamily="18" charset="0"/>
                <a:ea typeface="宋体" panose="02010600030101010101" pitchFamily="2" charset="-122"/>
                <a:cs typeface="+mn-cs"/>
                <a:sym typeface="+mn-ea"/>
              </a:rPr>
              <a:t>转折区</a:t>
            </a:r>
            <a:r>
              <a:rPr lang="zh-CN" altLang="en-US" b="1" strike="noStrike" noProof="1" dirty="0">
                <a:solidFill>
                  <a:schemeClr val="tx1"/>
                </a:solidFill>
                <a:latin typeface="Times New Roman" panose="02020603050405020304" pitchFamily="18" charset="0"/>
                <a:ea typeface="宋体" panose="02010600030101010101" pitchFamily="2" charset="-122"/>
                <a:cs typeface="+mn-cs"/>
              </a:rPr>
              <a:t>中</a:t>
            </a:r>
            <a:r>
              <a:rPr lang="zh-CN" altLang="en-US" b="1" strike="noStrike" noProof="1" dirty="0">
                <a:latin typeface="Times New Roman" panose="02020603050405020304" pitchFamily="18" charset="0"/>
                <a:ea typeface="宋体" panose="02010600030101010101" pitchFamily="2" charset="-122"/>
                <a:cs typeface="+mn-cs"/>
              </a:rPr>
              <a:t>点对应的输入电压称为</a:t>
            </a:r>
            <a:r>
              <a:rPr lang="zh-CN" altLang="en-US" b="1" strike="noStrike" noProof="1" dirty="0">
                <a:solidFill>
                  <a:srgbClr val="FF3300"/>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mn-cs"/>
              </a:rPr>
              <a:t>门限电压</a:t>
            </a:r>
            <a:r>
              <a:rPr lang="zh-CN" altLang="en-US" b="1" strike="noStrike" noProof="1" dirty="0">
                <a:latin typeface="Times New Roman" panose="02020603050405020304" pitchFamily="18" charset="0"/>
                <a:ea typeface="宋体" panose="02010600030101010101" pitchFamily="2" charset="-122"/>
                <a:cs typeface="+mn-cs"/>
              </a:rPr>
              <a:t>。用</a:t>
            </a:r>
            <a:r>
              <a:rPr lang="en-US" altLang="zh-CN" b="1" i="1" strike="noStrike" noProof="1">
                <a:latin typeface="Times New Roman" panose="02020603050405020304" pitchFamily="18" charset="0"/>
                <a:ea typeface="宋体" panose="02010600030101010101" pitchFamily="2" charset="-122"/>
                <a:cs typeface="+mn-cs"/>
              </a:rPr>
              <a:t>U</a:t>
            </a:r>
            <a:r>
              <a:rPr lang="en-US" altLang="zh-CN" b="1" strike="noStrike" baseline="-30000" noProof="1">
                <a:latin typeface="Times New Roman" panose="02020603050405020304" pitchFamily="18" charset="0"/>
                <a:ea typeface="宋体" panose="02010600030101010101" pitchFamily="2" charset="-122"/>
                <a:cs typeface="+mn-cs"/>
              </a:rPr>
              <a:t>TH</a:t>
            </a:r>
            <a:r>
              <a:rPr lang="zh-CN" altLang="en-US" b="1" strike="noStrike" noProof="1" dirty="0">
                <a:latin typeface="Times New Roman" panose="02020603050405020304" pitchFamily="18" charset="0"/>
                <a:ea typeface="宋体" panose="02010600030101010101" pitchFamily="2" charset="-122"/>
                <a:cs typeface="+mn-cs"/>
              </a:rPr>
              <a:t>表示。 </a:t>
            </a:r>
            <a:endParaRPr lang="zh-CN" altLang="en-US" b="1" strike="noStrike" noProof="1" dirty="0">
              <a:latin typeface="Times New Roman" panose="02020603050405020304" pitchFamily="18" charset="0"/>
            </a:endParaRPr>
          </a:p>
        </p:txBody>
      </p:sp>
      <p:sp>
        <p:nvSpPr>
          <p:cNvPr id="25605" name="矩形 25604"/>
          <p:cNvSpPr/>
          <p:nvPr/>
        </p:nvSpPr>
        <p:spPr>
          <a:xfrm>
            <a:off x="392113" y="5592763"/>
            <a:ext cx="8359775" cy="1087438"/>
          </a:xfrm>
          <a:prstGeom prst="rect">
            <a:avLst/>
          </a:prstGeom>
          <a:noFill/>
          <a:ln w="9525">
            <a:noFill/>
          </a:ln>
        </p:spPr>
        <p:txBody>
          <a:bodyPr>
            <a:spAutoFit/>
          </a:bodyPr>
          <a:p>
            <a:pPr algn="just" fontAlgn="base">
              <a:lnSpc>
                <a:spcPct val="135000"/>
              </a:lnSpc>
            </a:pPr>
            <a:r>
              <a:rPr lang="en-US" altLang="zh-CN" b="1" strike="noStrike" noProof="1">
                <a:solidFill>
                  <a:srgbClr val="FF0000"/>
                </a:solidFill>
                <a:effectLst>
                  <a:outerShdw blurRad="38100" dist="38100" dir="2700000">
                    <a:srgbClr val="000000"/>
                  </a:outerShdw>
                </a:effectLst>
                <a:latin typeface="Times New Roman" panose="02020603050405020304" pitchFamily="18" charset="0"/>
                <a:ea typeface="宋体" panose="02010600030101010101" pitchFamily="2" charset="-122"/>
                <a:cs typeface="+mn-cs"/>
              </a:rPr>
              <a:t>4</a:t>
            </a:r>
            <a:r>
              <a:rPr lang="zh-CN" altLang="en-US" b="1" strike="noStrike" noProof="1">
                <a:solidFill>
                  <a:srgbClr val="FF0000"/>
                </a:solidFill>
                <a:effectLst>
                  <a:outerShdw blurRad="38100" dist="38100" dir="2700000">
                    <a:srgbClr val="000000"/>
                  </a:outerShdw>
                </a:effectLst>
                <a:latin typeface="Times New Roman" panose="02020603050405020304" pitchFamily="18" charset="0"/>
                <a:ea typeface="宋体" panose="02010600030101010101" pitchFamily="2" charset="-122"/>
                <a:cs typeface="+mn-cs"/>
              </a:rPr>
              <a:t>）</a:t>
            </a:r>
            <a:r>
              <a:rPr lang="zh-CN" altLang="en-US" b="1" strike="noStrike" noProof="1" dirty="0">
                <a:solidFill>
                  <a:srgbClr val="FF0000"/>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mn-cs"/>
                <a:sym typeface="+mn-ea"/>
              </a:rPr>
              <a:t>输入电平</a:t>
            </a:r>
            <a:r>
              <a:rPr lang="en-US" altLang="zh-CN" b="1" i="1" strike="noStrike" noProof="1">
                <a:solidFill>
                  <a:srgbClr val="FF0000"/>
                </a:solidFill>
                <a:effectLst>
                  <a:outerShdw blurRad="38100" dist="38100" dir="2700000">
                    <a:srgbClr val="000000"/>
                  </a:outerShdw>
                </a:effectLst>
                <a:latin typeface="Times New Roman" panose="02020603050405020304" pitchFamily="18" charset="0"/>
                <a:ea typeface="宋体" panose="02010600030101010101" pitchFamily="2" charset="-122"/>
                <a:cs typeface="+mn-cs"/>
              </a:rPr>
              <a:t>u</a:t>
            </a:r>
            <a:r>
              <a:rPr lang="en-US" altLang="zh-CN" b="1" strike="noStrike" baseline="-30000" noProof="1">
                <a:solidFill>
                  <a:srgbClr val="FF0000"/>
                </a:solidFill>
                <a:effectLst>
                  <a:outerShdw blurRad="38100" dist="38100" dir="2700000">
                    <a:srgbClr val="000000"/>
                  </a:outerShdw>
                </a:effectLst>
                <a:latin typeface="Times New Roman" panose="02020603050405020304" pitchFamily="18" charset="0"/>
                <a:ea typeface="宋体" panose="02010600030101010101" pitchFamily="2" charset="-122"/>
                <a:cs typeface="+mn-cs"/>
              </a:rPr>
              <a:t>I</a:t>
            </a:r>
            <a:r>
              <a:rPr lang="en-US" altLang="zh-CN" b="1" strike="noStrike" noProof="1">
                <a:solidFill>
                  <a:srgbClr val="FF0000"/>
                </a:solidFill>
                <a:effectLst>
                  <a:outerShdw blurRad="38100" dist="38100" dir="2700000">
                    <a:srgbClr val="000000"/>
                  </a:outerShdw>
                </a:effectLst>
                <a:latin typeface="Times New Roman" panose="02020603050405020304" pitchFamily="18" charset="0"/>
                <a:ea typeface="宋体" panose="02010600030101010101" pitchFamily="2" charset="-122"/>
                <a:cs typeface="+mn-cs"/>
              </a:rPr>
              <a:t>&gt;1.4V </a:t>
            </a:r>
            <a:r>
              <a:rPr lang="zh-CN" altLang="en-US" b="1" strike="noStrike" noProof="1" dirty="0">
                <a:latin typeface="Times New Roman" panose="02020603050405020304" pitchFamily="18" charset="0"/>
                <a:ea typeface="宋体" panose="02010600030101010101" pitchFamily="2" charset="-122"/>
                <a:cs typeface="+mn-cs"/>
              </a:rPr>
              <a:t>，使</a:t>
            </a:r>
            <a:r>
              <a:rPr lang="en-US" altLang="zh-CN" b="1" strike="noStrike" noProof="1">
                <a:latin typeface="Times New Roman" panose="02020603050405020304" pitchFamily="18" charset="0"/>
                <a:ea typeface="宋体" panose="02010600030101010101" pitchFamily="2" charset="-122"/>
                <a:cs typeface="+mn-cs"/>
              </a:rPr>
              <a:t>VT</a:t>
            </a:r>
            <a:r>
              <a:rPr lang="en-US" altLang="zh-CN" b="1" strike="noStrike" baseline="-30000" noProof="1">
                <a:latin typeface="Times New Roman" panose="02020603050405020304" pitchFamily="18" charset="0"/>
                <a:ea typeface="宋体" panose="02010600030101010101" pitchFamily="2" charset="-122"/>
                <a:cs typeface="+mn-cs"/>
              </a:rPr>
              <a:t>4</a:t>
            </a:r>
            <a:r>
              <a:rPr lang="zh-CN" altLang="en-US" b="1" strike="noStrike" noProof="1" dirty="0">
                <a:latin typeface="Times New Roman" panose="02020603050405020304" pitchFamily="18" charset="0"/>
                <a:ea typeface="宋体" panose="02010600030101010101" pitchFamily="2" charset="-122"/>
                <a:cs typeface="+mn-cs"/>
              </a:rPr>
              <a:t>饱和，</a:t>
            </a:r>
            <a:r>
              <a:rPr lang="zh-CN" altLang="en-US" b="1" strike="noStrike" noProof="1" dirty="0">
                <a:solidFill>
                  <a:srgbClr val="FF3300"/>
                </a:solidFill>
                <a:latin typeface="Times New Roman" panose="02020603050405020304" pitchFamily="18" charset="0"/>
                <a:ea typeface="宋体" panose="02010600030101010101" pitchFamily="2" charset="-122"/>
                <a:cs typeface="+mn-cs"/>
              </a:rPr>
              <a:t>输出保持低电平</a:t>
            </a:r>
            <a:r>
              <a:rPr lang="zh-CN" altLang="en-US" b="1" strike="noStrike" noProof="1" dirty="0">
                <a:latin typeface="Times New Roman" panose="02020603050405020304" pitchFamily="18" charset="0"/>
                <a:ea typeface="宋体" panose="02010600030101010101" pitchFamily="2" charset="-122"/>
                <a:cs typeface="+mn-cs"/>
              </a:rPr>
              <a:t>，</a:t>
            </a:r>
            <a:r>
              <a:rPr lang="en-US" altLang="zh-CN" b="1" i="1" strike="noStrike" noProof="1" err="1">
                <a:latin typeface="Times New Roman" panose="02020603050405020304" pitchFamily="18" charset="0"/>
                <a:ea typeface="宋体" panose="02010600030101010101" pitchFamily="2" charset="-122"/>
                <a:cs typeface="+mn-cs"/>
              </a:rPr>
              <a:t>u</a:t>
            </a:r>
            <a:r>
              <a:rPr lang="en-US" altLang="zh-CN" b="1" strike="noStrike" baseline="-30000" noProof="1" err="1">
                <a:latin typeface="Times New Roman" panose="02020603050405020304" pitchFamily="18" charset="0"/>
                <a:ea typeface="宋体" panose="02010600030101010101" pitchFamily="2" charset="-122"/>
                <a:cs typeface="+mn-cs"/>
              </a:rPr>
              <a:t>O</a:t>
            </a:r>
            <a:r>
              <a:rPr lang="en-US" altLang="zh-CN" b="1" strike="noStrike" noProof="1">
                <a:latin typeface="Times New Roman" panose="02020603050405020304" pitchFamily="18" charset="0"/>
                <a:ea typeface="宋体" panose="02010600030101010101" pitchFamily="2" charset="-122"/>
                <a:cs typeface="+mn-cs"/>
              </a:rPr>
              <a:t>=</a:t>
            </a:r>
            <a:r>
              <a:rPr lang="en-US" altLang="zh-CN" b="1" strike="noStrike" noProof="1" dirty="0">
                <a:latin typeface="Times New Roman" panose="02020603050405020304" pitchFamily="18" charset="0"/>
                <a:ea typeface="宋体" panose="02010600030101010101" pitchFamily="2" charset="-122"/>
                <a:cs typeface="+mn-cs"/>
              </a:rPr>
              <a:t>0.3V</a:t>
            </a:r>
            <a:r>
              <a:rPr lang="zh-CN" altLang="en-US" b="1" strike="noStrike" noProof="1" dirty="0">
                <a:latin typeface="Times New Roman" panose="02020603050405020304" pitchFamily="18" charset="0"/>
                <a:ea typeface="宋体" panose="02010600030101010101" pitchFamily="2" charset="-122"/>
                <a:cs typeface="+mn-cs"/>
              </a:rPr>
              <a:t>。这时门电路处于</a:t>
            </a:r>
            <a:r>
              <a:rPr lang="zh-CN" altLang="en-US" b="1" strike="noStrike" noProof="1" dirty="0">
                <a:solidFill>
                  <a:schemeClr val="accent2"/>
                </a:solidFill>
                <a:effectLst>
                  <a:outerShdw blurRad="38100" dist="38100" dir="2700000">
                    <a:srgbClr val="000000"/>
                  </a:outerShdw>
                </a:effectLst>
                <a:latin typeface="Times New Roman" panose="02020603050405020304" pitchFamily="18" charset="0"/>
                <a:ea typeface="宋体" panose="02010600030101010101" pitchFamily="2" charset="-122"/>
                <a:cs typeface="+mn-cs"/>
              </a:rPr>
              <a:t>开启状态</a:t>
            </a:r>
            <a:r>
              <a:rPr lang="zh-CN" altLang="en-US" b="1" strike="noStrike" noProof="1" dirty="0">
                <a:latin typeface="Times New Roman" panose="02020603050405020304" pitchFamily="18" charset="0"/>
                <a:ea typeface="宋体" panose="02010600030101010101" pitchFamily="2" charset="-122"/>
                <a:cs typeface="+mn-cs"/>
              </a:rPr>
              <a:t>。 </a:t>
            </a:r>
            <a:endParaRPr lang="zh-CN" altLang="en-US" b="1" strike="noStrike" noProof="1" dirty="0">
              <a:latin typeface="Times New Roman" panose="02020603050405020304" pitchFamily="18" charset="0"/>
            </a:endParaRPr>
          </a:p>
        </p:txBody>
      </p:sp>
    </p:spTree>
  </p:cSld>
  <p:clrMapOvr>
    <a:masterClrMapping/>
  </p:clrMapOvr>
  <p:transition>
    <p:cover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8" fill="hold" grpId="0" nodeType="clickEffect">
                                  <p:stCondLst>
                                    <p:cond delay="0"/>
                                  </p:stCondLst>
                                  <p:childTnLst>
                                    <p:set>
                                      <p:cBhvr>
                                        <p:cTn id="6" dur="1" fill="hold">
                                          <p:stCondLst>
                                            <p:cond delay="0"/>
                                          </p:stCondLst>
                                        </p:cTn>
                                        <p:tgtEl>
                                          <p:spTgt spid="24580"/>
                                        </p:tgtEl>
                                        <p:attrNameLst>
                                          <p:attrName>style.visibility</p:attrName>
                                        </p:attrNameLst>
                                      </p:cBhvr>
                                      <p:to>
                                        <p:strVal val="visible"/>
                                      </p:to>
                                    </p:set>
                                    <p:anim calcmode="lin" valueType="num">
                                      <p:cBhvr additive="base">
                                        <p:cTn id="7" dur="5000" fill="hold"/>
                                        <p:tgtEl>
                                          <p:spTgt spid="24580"/>
                                        </p:tgtEl>
                                        <p:attrNameLst>
                                          <p:attrName>ppt_x</p:attrName>
                                        </p:attrNameLst>
                                      </p:cBhvr>
                                      <p:tavLst>
                                        <p:tav tm="0">
                                          <p:val>
                                            <p:strVal val="0-#ppt_w/2"/>
                                          </p:val>
                                        </p:tav>
                                        <p:tav tm="100000">
                                          <p:val>
                                            <p:strVal val="#ppt_x"/>
                                          </p:val>
                                        </p:tav>
                                      </p:tavLst>
                                    </p:anim>
                                    <p:anim calcmode="lin" valueType="num">
                                      <p:cBhvr additive="base">
                                        <p:cTn id="8" dur="5000" fill="hold"/>
                                        <p:tgtEl>
                                          <p:spTgt spid="2458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7" presetClass="entr" presetSubtype="8" fill="hold" grpId="0" nodeType="clickEffect">
                                  <p:stCondLst>
                                    <p:cond delay="0"/>
                                  </p:stCondLst>
                                  <p:childTnLst>
                                    <p:set>
                                      <p:cBhvr>
                                        <p:cTn id="12" dur="1" fill="hold">
                                          <p:stCondLst>
                                            <p:cond delay="0"/>
                                          </p:stCondLst>
                                        </p:cTn>
                                        <p:tgtEl>
                                          <p:spTgt spid="24587"/>
                                        </p:tgtEl>
                                        <p:attrNameLst>
                                          <p:attrName>style.visibility</p:attrName>
                                        </p:attrNameLst>
                                      </p:cBhvr>
                                      <p:to>
                                        <p:strVal val="visible"/>
                                      </p:to>
                                    </p:set>
                                    <p:anim calcmode="lin" valueType="num">
                                      <p:cBhvr additive="base">
                                        <p:cTn id="13" dur="5000" fill="hold"/>
                                        <p:tgtEl>
                                          <p:spTgt spid="24587"/>
                                        </p:tgtEl>
                                        <p:attrNameLst>
                                          <p:attrName>ppt_x</p:attrName>
                                        </p:attrNameLst>
                                      </p:cBhvr>
                                      <p:tavLst>
                                        <p:tav tm="0">
                                          <p:val>
                                            <p:strVal val="0-#ppt_w/2"/>
                                          </p:val>
                                        </p:tav>
                                        <p:tav tm="100000">
                                          <p:val>
                                            <p:strVal val="#ppt_x"/>
                                          </p:val>
                                        </p:tav>
                                      </p:tavLst>
                                    </p:anim>
                                    <p:anim calcmode="lin" valueType="num">
                                      <p:cBhvr additive="base">
                                        <p:cTn id="14" dur="5000" fill="hold"/>
                                        <p:tgtEl>
                                          <p:spTgt spid="24587"/>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7" presetClass="entr" presetSubtype="8" fill="hold" grpId="0" nodeType="clickEffect">
                                  <p:stCondLst>
                                    <p:cond delay="0"/>
                                  </p:stCondLst>
                                  <p:childTnLst>
                                    <p:set>
                                      <p:cBhvr>
                                        <p:cTn id="18" dur="1" fill="hold">
                                          <p:stCondLst>
                                            <p:cond delay="0"/>
                                          </p:stCondLst>
                                        </p:cTn>
                                        <p:tgtEl>
                                          <p:spTgt spid="25604"/>
                                        </p:tgtEl>
                                        <p:attrNameLst>
                                          <p:attrName>style.visibility</p:attrName>
                                        </p:attrNameLst>
                                      </p:cBhvr>
                                      <p:to>
                                        <p:strVal val="visible"/>
                                      </p:to>
                                    </p:set>
                                    <p:anim calcmode="lin" valueType="num">
                                      <p:cBhvr>
                                        <p:cTn id="19" dur="5000" fill="hold"/>
                                        <p:tgtEl>
                                          <p:spTgt spid="25604"/>
                                        </p:tgtEl>
                                        <p:attrNameLst>
                                          <p:attrName>ppt_x</p:attrName>
                                        </p:attrNameLst>
                                      </p:cBhvr>
                                      <p:tavLst>
                                        <p:tav tm="0">
                                          <p:val>
                                            <p:strVal val="0-#ppt_w/2"/>
                                          </p:val>
                                        </p:tav>
                                        <p:tav tm="100000">
                                          <p:val>
                                            <p:strVal val="#ppt_x"/>
                                          </p:val>
                                        </p:tav>
                                      </p:tavLst>
                                    </p:anim>
                                    <p:anim calcmode="lin" valueType="num">
                                      <p:cBhvr>
                                        <p:cTn id="20" dur="5000" fill="hold"/>
                                        <p:tgtEl>
                                          <p:spTgt spid="25604"/>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7" presetClass="entr" presetSubtype="8" fill="hold" grpId="0" nodeType="clickEffect">
                                  <p:stCondLst>
                                    <p:cond delay="0"/>
                                  </p:stCondLst>
                                  <p:childTnLst>
                                    <p:set>
                                      <p:cBhvr>
                                        <p:cTn id="24" dur="1" fill="hold">
                                          <p:stCondLst>
                                            <p:cond delay="0"/>
                                          </p:stCondLst>
                                        </p:cTn>
                                        <p:tgtEl>
                                          <p:spTgt spid="25605"/>
                                        </p:tgtEl>
                                        <p:attrNameLst>
                                          <p:attrName>style.visibility</p:attrName>
                                        </p:attrNameLst>
                                      </p:cBhvr>
                                      <p:to>
                                        <p:strVal val="visible"/>
                                      </p:to>
                                    </p:set>
                                    <p:anim calcmode="lin" valueType="num">
                                      <p:cBhvr>
                                        <p:cTn id="25" dur="5000" fill="hold"/>
                                        <p:tgtEl>
                                          <p:spTgt spid="25605"/>
                                        </p:tgtEl>
                                        <p:attrNameLst>
                                          <p:attrName>ppt_x</p:attrName>
                                        </p:attrNameLst>
                                      </p:cBhvr>
                                      <p:tavLst>
                                        <p:tav tm="0">
                                          <p:val>
                                            <p:strVal val="0-#ppt_w/2"/>
                                          </p:val>
                                        </p:tav>
                                        <p:tav tm="100000">
                                          <p:val>
                                            <p:strVal val="#ppt_x"/>
                                          </p:val>
                                        </p:tav>
                                      </p:tavLst>
                                    </p:anim>
                                    <p:anim calcmode="lin" valueType="num">
                                      <p:cBhvr>
                                        <p:cTn id="26" dur="5000" fill="hold"/>
                                        <p:tgtEl>
                                          <p:spTgt spid="2560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80" grpId="0"/>
      <p:bldP spid="24587" grpId="0"/>
      <p:bldP spid="25604" grpId="0"/>
      <p:bldP spid="2560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6081" name="矩形 11267"/>
          <p:cNvSpPr/>
          <p:nvPr/>
        </p:nvSpPr>
        <p:spPr>
          <a:xfrm>
            <a:off x="1150938" y="611188"/>
            <a:ext cx="5456237" cy="1143000"/>
          </a:xfrm>
          <a:prstGeom prst="rect">
            <a:avLst/>
          </a:prstGeom>
          <a:noFill/>
          <a:ln w="9525">
            <a:noFill/>
          </a:ln>
        </p:spPr>
        <p:txBody>
          <a:bodyPr anchor="b"/>
          <a:p>
            <a:pPr algn="ctr"/>
            <a:endParaRPr lang="zh-CN" altLang="zh-CN" sz="2800" b="1" dirty="0">
              <a:latin typeface="Times New Roman" panose="02020603050405020304" pitchFamily="18" charset="0"/>
              <a:ea typeface="宋体" panose="02010600030101010101" pitchFamily="2" charset="-122"/>
            </a:endParaRPr>
          </a:p>
        </p:txBody>
      </p:sp>
      <p:sp>
        <p:nvSpPr>
          <p:cNvPr id="11269" name="内容占位符 11268"/>
          <p:cNvSpPr>
            <a:spLocks noGrp="1"/>
          </p:cNvSpPr>
          <p:nvPr>
            <p:ph idx="1"/>
          </p:nvPr>
        </p:nvSpPr>
        <p:spPr>
          <a:xfrm>
            <a:off x="400050" y="1144588"/>
            <a:ext cx="8385175" cy="609600"/>
          </a:xfrm>
        </p:spPr>
        <p:txBody>
          <a:bodyPr anchor="t"/>
          <a:p>
            <a:pPr marL="0" marR="0" indent="0" algn="just" defTabSz="914400" rtl="0" eaLnBrk="1" fontAlgn="base" latinLnBrk="0" hangingPunct="1">
              <a:lnSpc>
                <a:spcPct val="135000"/>
              </a:lnSpc>
              <a:spcBef>
                <a:spcPts val="0"/>
              </a:spcBef>
              <a:spcAft>
                <a:spcPct val="0"/>
              </a:spcAft>
              <a:buClrTx/>
              <a:buSzTx/>
              <a:buFontTx/>
              <a:buNone/>
            </a:pPr>
            <a:r>
              <a:rPr kumimoji="0" lang="en-US" altLang="zh-CN" sz="2400" b="1" i="0" u="none" strike="noStrike" kern="1200" cap="none" spc="0" normalizeH="0" baseline="0" noProof="1" dirty="0">
                <a:solidFill>
                  <a:schemeClr val="accent6"/>
                </a:solidFill>
                <a:latin typeface="Times New Roman" panose="02020603050405020304" pitchFamily="18" charset="0"/>
                <a:ea typeface="宋体" panose="02010600030101010101" pitchFamily="2" charset="-122"/>
                <a:cs typeface="Times New Roman" panose="02020603050405020304" pitchFamily="18" charset="0"/>
              </a:rPr>
              <a:t>1</a:t>
            </a:r>
            <a:r>
              <a:rPr kumimoji="0" lang="zh-CN" altLang="en-US" sz="2400" b="1" i="0" u="none" strike="noStrike" kern="1200" cap="none" spc="0" normalizeH="0" baseline="0" noProof="1" dirty="0">
                <a:solidFill>
                  <a:schemeClr val="accent6"/>
                </a:solidFill>
                <a:latin typeface="Times New Roman" panose="02020603050405020304" pitchFamily="18" charset="0"/>
                <a:ea typeface="宋体" panose="02010600030101010101" pitchFamily="2" charset="-122"/>
                <a:cs typeface="Times New Roman" panose="02020603050405020304" pitchFamily="18" charset="0"/>
              </a:rPr>
              <a:t>）输入的最高低电平</a:t>
            </a:r>
            <a:r>
              <a:rPr kumimoji="0" lang="en-US" altLang="zh-CN" sz="2400" b="1" i="1" u="none" strike="noStrike" kern="1200" cap="none" spc="0" normalizeH="0" baseline="0" noProof="1" err="1">
                <a:solidFill>
                  <a:schemeClr val="accent6"/>
                </a:solidFill>
                <a:latin typeface="Times New Roman" panose="02020603050405020304" pitchFamily="18" charset="0"/>
                <a:ea typeface="宋体" panose="02010600030101010101" pitchFamily="2" charset="-122"/>
                <a:cs typeface="Times New Roman" panose="02020603050405020304" pitchFamily="18" charset="0"/>
              </a:rPr>
              <a:t>U</a:t>
            </a:r>
            <a:r>
              <a:rPr kumimoji="0" lang="en-US" altLang="zh-CN" sz="2400" b="1" i="0" u="none" strike="noStrike" kern="1200" cap="none" spc="0" normalizeH="0" baseline="-30000" noProof="1" err="1">
                <a:solidFill>
                  <a:schemeClr val="accent6"/>
                </a:solidFill>
                <a:latin typeface="Times New Roman" panose="02020603050405020304" pitchFamily="18" charset="0"/>
                <a:ea typeface="宋体" panose="02010600030101010101" pitchFamily="2" charset="-122"/>
                <a:cs typeface="Times New Roman" panose="02020603050405020304" pitchFamily="18" charset="0"/>
              </a:rPr>
              <a:t>Lmax</a:t>
            </a:r>
            <a:r>
              <a:rPr kumimoji="0" lang="en-US" altLang="zh-CN" sz="2400" b="1" i="0" u="none" strike="noStrike" kern="1200" cap="none" spc="0" normalizeH="0" baseline="0" noProof="1" dirty="0">
                <a:solidFill>
                  <a:schemeClr val="accent6"/>
                </a:solidFill>
                <a:latin typeface="Times New Roman" panose="02020603050405020304" pitchFamily="18" charset="0"/>
                <a:ea typeface="宋体" panose="02010600030101010101" pitchFamily="2" charset="-122"/>
                <a:cs typeface="Times New Roman" panose="02020603050405020304" pitchFamily="18" charset="0"/>
              </a:rPr>
              <a:t> (</a:t>
            </a:r>
            <a:r>
              <a:rPr kumimoji="0" lang="zh-CN" altLang="en-US" sz="2400" b="1" i="0" u="none" strike="noStrike" kern="1200" cap="none" spc="0" normalizeH="0" baseline="0" noProof="1" dirty="0">
                <a:solidFill>
                  <a:schemeClr val="accent6"/>
                </a:solidFill>
                <a:latin typeface="Times New Roman" panose="02020603050405020304" pitchFamily="18" charset="0"/>
                <a:ea typeface="宋体" panose="02010600030101010101" pitchFamily="2" charset="-122"/>
                <a:cs typeface="Times New Roman" panose="02020603050405020304" pitchFamily="18" charset="0"/>
              </a:rPr>
              <a:t>关门电平</a:t>
            </a:r>
            <a:r>
              <a:rPr kumimoji="0" lang="en-US" altLang="zh-CN" sz="2400" b="1" i="1" u="none" strike="noStrike" kern="1200" cap="none" spc="0" normalizeH="0" baseline="0" noProof="1">
                <a:solidFill>
                  <a:schemeClr val="accent6"/>
                </a:solidFill>
                <a:latin typeface="Times New Roman" panose="02020603050405020304" pitchFamily="18" charset="0"/>
                <a:ea typeface="宋体" panose="02010600030101010101" pitchFamily="2" charset="-122"/>
                <a:cs typeface="Times New Roman" panose="02020603050405020304" pitchFamily="18" charset="0"/>
              </a:rPr>
              <a:t>U</a:t>
            </a:r>
            <a:r>
              <a:rPr kumimoji="0" lang="en-US" altLang="zh-CN" sz="2400" b="1" i="0" u="none" strike="noStrike" kern="1200" cap="none" spc="0" normalizeH="0" baseline="-30000" noProof="1">
                <a:solidFill>
                  <a:schemeClr val="accent6"/>
                </a:solidFill>
                <a:latin typeface="Times New Roman" panose="02020603050405020304" pitchFamily="18" charset="0"/>
                <a:ea typeface="宋体" panose="02010600030101010101" pitchFamily="2" charset="-122"/>
                <a:cs typeface="Times New Roman" panose="02020603050405020304" pitchFamily="18" charset="0"/>
              </a:rPr>
              <a:t>OFF</a:t>
            </a:r>
            <a:r>
              <a:rPr kumimoji="0" lang="en-US" altLang="zh-CN" sz="2400" b="1" i="0" u="none" strike="noStrike" kern="1200" cap="none" spc="0" normalizeH="0" baseline="0" noProof="1">
                <a:solidFill>
                  <a:schemeClr val="accent6"/>
                </a:solidFill>
                <a:latin typeface="Times New Roman" panose="02020603050405020304" pitchFamily="18" charset="0"/>
                <a:ea typeface="宋体" panose="02010600030101010101" pitchFamily="2" charset="-122"/>
                <a:cs typeface="Times New Roman" panose="02020603050405020304" pitchFamily="18" charset="0"/>
              </a:rPr>
              <a:t>)</a:t>
            </a:r>
            <a:r>
              <a:rPr kumimoji="0" lang="zh-CN" altLang="en-US" sz="2400" b="1" i="0" u="none" strike="noStrike" kern="1200" cap="none" spc="0" normalizeH="0" baseline="0" noProof="1">
                <a:solidFill>
                  <a:schemeClr val="accent6"/>
                </a:solidFill>
                <a:latin typeface="Times New Roman" panose="02020603050405020304" pitchFamily="18" charset="0"/>
                <a:ea typeface="宋体" panose="02010600030101010101" pitchFamily="2" charset="-122"/>
                <a:cs typeface="Times New Roman" panose="02020603050405020304" pitchFamily="18" charset="0"/>
              </a:rPr>
              <a:t>和</a:t>
            </a:r>
            <a:r>
              <a:rPr kumimoji="0" lang="zh-CN" altLang="en-US" sz="2400" b="1" i="0" u="none" strike="noStrike" kern="1200" cap="none" spc="0" normalizeH="0" baseline="0" noProof="1" dirty="0">
                <a:solidFill>
                  <a:schemeClr val="accent6"/>
                </a:solidFill>
                <a:latin typeface="Times New Roman" panose="02020603050405020304" pitchFamily="18" charset="0"/>
                <a:ea typeface="+mn-ea"/>
                <a:cs typeface="Times New Roman" panose="02020603050405020304" pitchFamily="18" charset="0"/>
                <a:sym typeface="+mn-ea"/>
              </a:rPr>
              <a:t>输入的最低高电平</a:t>
            </a:r>
            <a:r>
              <a:rPr kumimoji="0" lang="en-US" altLang="zh-CN" sz="2400" b="1" i="1" u="none" strike="noStrike" kern="1200" cap="none" spc="0" normalizeH="0" baseline="0" noProof="1" err="1">
                <a:solidFill>
                  <a:schemeClr val="accent6"/>
                </a:solidFill>
                <a:latin typeface="Times New Roman" panose="02020603050405020304" pitchFamily="18" charset="0"/>
                <a:ea typeface="+mn-ea"/>
                <a:cs typeface="Times New Roman" panose="02020603050405020304" pitchFamily="18" charset="0"/>
                <a:sym typeface="+mn-ea"/>
              </a:rPr>
              <a:t>U</a:t>
            </a:r>
            <a:r>
              <a:rPr kumimoji="0" lang="en-US" altLang="zh-CN" sz="2400" b="1" i="0" u="none" strike="noStrike" kern="1200" cap="none" spc="0" normalizeH="0" baseline="-30000" noProof="1" err="1">
                <a:solidFill>
                  <a:schemeClr val="accent6"/>
                </a:solidFill>
                <a:latin typeface="Times New Roman" panose="02020603050405020304" pitchFamily="18" charset="0"/>
                <a:ea typeface="+mn-ea"/>
                <a:cs typeface="Times New Roman" panose="02020603050405020304" pitchFamily="18" charset="0"/>
                <a:sym typeface="+mn-ea"/>
              </a:rPr>
              <a:t>IHmin</a:t>
            </a:r>
            <a:r>
              <a:rPr kumimoji="0" lang="zh-CN" altLang="en-US" sz="2400" b="1" i="0" u="none" strike="noStrike" kern="1200" cap="none" spc="0" normalizeH="0" baseline="0" noProof="1" dirty="0">
                <a:solidFill>
                  <a:schemeClr val="accent6"/>
                </a:solidFill>
                <a:latin typeface="Times New Roman" panose="02020603050405020304" pitchFamily="18" charset="0"/>
                <a:ea typeface="+mn-ea"/>
                <a:cs typeface="Times New Roman" panose="02020603050405020304" pitchFamily="18" charset="0"/>
                <a:sym typeface="+mn-ea"/>
              </a:rPr>
              <a:t>（开门电平</a:t>
            </a:r>
            <a:r>
              <a:rPr kumimoji="0" lang="en-US" altLang="zh-CN" sz="2400" b="1" i="1" u="none" strike="noStrike" kern="1200" cap="none" spc="0" normalizeH="0" baseline="0" noProof="1">
                <a:solidFill>
                  <a:schemeClr val="accent6"/>
                </a:solidFill>
                <a:latin typeface="Times New Roman" panose="02020603050405020304" pitchFamily="18" charset="0"/>
                <a:ea typeface="+mn-ea"/>
                <a:cs typeface="Times New Roman" panose="02020603050405020304" pitchFamily="18" charset="0"/>
                <a:sym typeface="+mn-ea"/>
              </a:rPr>
              <a:t>U</a:t>
            </a:r>
            <a:r>
              <a:rPr kumimoji="0" lang="en-US" altLang="zh-CN" sz="2400" b="1" i="0" u="none" strike="noStrike" kern="1200" cap="none" spc="0" normalizeH="0" baseline="-30000" noProof="1">
                <a:solidFill>
                  <a:schemeClr val="accent6"/>
                </a:solidFill>
                <a:latin typeface="Times New Roman" panose="02020603050405020304" pitchFamily="18" charset="0"/>
                <a:ea typeface="+mn-ea"/>
                <a:cs typeface="Times New Roman" panose="02020603050405020304" pitchFamily="18" charset="0"/>
                <a:sym typeface="+mn-ea"/>
              </a:rPr>
              <a:t>ON</a:t>
            </a:r>
            <a:r>
              <a:rPr kumimoji="0" lang="zh-CN" altLang="en-US" sz="2400" b="1" i="0" u="none" strike="noStrike" kern="1200" cap="none" spc="0" normalizeH="0" baseline="0" noProof="1">
                <a:solidFill>
                  <a:schemeClr val="accent6"/>
                </a:solidFill>
                <a:latin typeface="Times New Roman" panose="02020603050405020304" pitchFamily="18" charset="0"/>
                <a:ea typeface="+mn-ea"/>
                <a:cs typeface="Times New Roman" panose="02020603050405020304" pitchFamily="18" charset="0"/>
                <a:sym typeface="+mn-ea"/>
              </a:rPr>
              <a:t>） </a:t>
            </a:r>
            <a:endParaRPr kumimoji="0" lang="zh-CN" altLang="en-US" sz="2400" b="1" i="0" u="none" strike="noStrike" kern="1200" cap="none" spc="0" normalizeH="0" baseline="0" noProof="1">
              <a:solidFill>
                <a:schemeClr val="accent2"/>
              </a:solidFill>
              <a:latin typeface="Times New Roman" panose="02020603050405020304" pitchFamily="18" charset="0"/>
              <a:ea typeface="+mn-ea"/>
              <a:cs typeface="Times New Roman" panose="02020603050405020304" pitchFamily="18" charset="0"/>
            </a:endParaRPr>
          </a:p>
          <a:p>
            <a:pPr marL="0" marR="0" indent="0" algn="just" defTabSz="914400" rtl="0" eaLnBrk="1" fontAlgn="base" latinLnBrk="0" hangingPunct="1">
              <a:lnSpc>
                <a:spcPct val="135000"/>
              </a:lnSpc>
              <a:spcBef>
                <a:spcPts val="0"/>
              </a:spcBef>
              <a:spcAft>
                <a:spcPct val="0"/>
              </a:spcAft>
              <a:buClrTx/>
              <a:buSzTx/>
              <a:buFontTx/>
              <a:buNone/>
            </a:pPr>
            <a:endParaRPr kumimoji="0" lang="en-US" altLang="zh-CN" sz="2400" b="1" i="0" u="none" strike="noStrike" kern="1200" cap="none" spc="0" normalizeH="0" baseline="0" noProof="1">
              <a:solidFill>
                <a:schemeClr val="accent2"/>
              </a:solidFill>
              <a:latin typeface="Times New Roman" panose="02020603050405020304" pitchFamily="18" charset="0"/>
              <a:ea typeface="宋体" panose="02010600030101010101" pitchFamily="2" charset="-122"/>
              <a:cs typeface="Times New Roman" panose="02020603050405020304" pitchFamily="18" charset="0"/>
            </a:endParaRPr>
          </a:p>
        </p:txBody>
      </p:sp>
      <p:sp>
        <p:nvSpPr>
          <p:cNvPr id="11275" name="矩形 11274"/>
          <p:cNvSpPr/>
          <p:nvPr/>
        </p:nvSpPr>
        <p:spPr>
          <a:xfrm>
            <a:off x="415925" y="2176463"/>
            <a:ext cx="8312150" cy="1728787"/>
          </a:xfrm>
          <a:prstGeom prst="rect">
            <a:avLst/>
          </a:prstGeom>
          <a:noFill/>
          <a:ln w="9525">
            <a:noFill/>
          </a:ln>
        </p:spPr>
        <p:txBody>
          <a:bodyPr anchor="t"/>
          <a:p>
            <a:pPr algn="just">
              <a:lnSpc>
                <a:spcPct val="135000"/>
              </a:lnSpc>
            </a:pPr>
            <a:r>
              <a:rPr lang="zh-CN" altLang="en-US" b="1" dirty="0">
                <a:latin typeface="Times New Roman" panose="02020603050405020304" pitchFamily="18" charset="0"/>
                <a:ea typeface="宋体" panose="02010600030101010101" pitchFamily="2" charset="-122"/>
              </a:rPr>
              <a:t>将门电路在允许的输出最低高电压时对应的输入电压称为输入的最高低电平，也称为关门电平。</a:t>
            </a:r>
            <a:endParaRPr lang="zh-CN" altLang="en-US" b="1" dirty="0">
              <a:latin typeface="Times New Roman" panose="02020603050405020304" pitchFamily="18" charset="0"/>
              <a:ea typeface="宋体" panose="02010600030101010101" pitchFamily="2" charset="-122"/>
            </a:endParaRPr>
          </a:p>
          <a:p>
            <a:pPr algn="just">
              <a:lnSpc>
                <a:spcPct val="135000"/>
              </a:lnSpc>
            </a:pPr>
            <a:r>
              <a:rPr lang="zh-CN" altLang="en-US" b="1" dirty="0">
                <a:latin typeface="Times New Roman" panose="02020603050405020304" pitchFamily="18" charset="0"/>
                <a:ea typeface="宋体" panose="02010600030101010101" pitchFamily="2" charset="-122"/>
              </a:rPr>
              <a:t>将门电路在允许的输出最高低电压时对应的输入电压称为输入的最低高电平，也称为开门电平。 </a:t>
            </a:r>
            <a:endParaRPr lang="zh-CN" altLang="en-US" b="1">
              <a:latin typeface="Times New Roman" panose="02020603050405020304" pitchFamily="18" charset="0"/>
              <a:ea typeface="宋体" panose="02010600030101010101" pitchFamily="2" charset="-122"/>
            </a:endParaRPr>
          </a:p>
        </p:txBody>
      </p:sp>
      <p:sp>
        <p:nvSpPr>
          <p:cNvPr id="11276" name="矩形 11275"/>
          <p:cNvSpPr/>
          <p:nvPr/>
        </p:nvSpPr>
        <p:spPr>
          <a:xfrm>
            <a:off x="434975" y="4170363"/>
            <a:ext cx="8562975" cy="609600"/>
          </a:xfrm>
          <a:prstGeom prst="rect">
            <a:avLst/>
          </a:prstGeom>
          <a:noFill/>
          <a:ln w="9525">
            <a:noFill/>
          </a:ln>
        </p:spPr>
        <p:txBody>
          <a:bodyPr anchor="t"/>
          <a:p>
            <a:pPr algn="just">
              <a:lnSpc>
                <a:spcPct val="135000"/>
              </a:lnSpc>
            </a:pPr>
            <a:r>
              <a:rPr lang="en-US" altLang="zh-CN" b="1" dirty="0">
                <a:solidFill>
                  <a:schemeClr val="accent2"/>
                </a:solidFill>
                <a:latin typeface="Times New Roman" panose="02020603050405020304" pitchFamily="18" charset="0"/>
                <a:ea typeface="宋体" panose="02010600030101010101" pitchFamily="2" charset="-122"/>
              </a:rPr>
              <a:t>2</a:t>
            </a:r>
            <a:r>
              <a:rPr lang="zh-CN" altLang="en-US" b="1" dirty="0">
                <a:solidFill>
                  <a:schemeClr val="accent2"/>
                </a:solidFill>
                <a:latin typeface="Times New Roman" panose="02020603050405020304" pitchFamily="18" charset="0"/>
                <a:ea typeface="宋体" panose="02010600030101010101" pitchFamily="2" charset="-122"/>
              </a:rPr>
              <a:t>）输出高电平</a:t>
            </a:r>
            <a:r>
              <a:rPr lang="en-US" altLang="zh-CN" b="1" i="1" err="1">
                <a:solidFill>
                  <a:schemeClr val="accent2"/>
                </a:solidFill>
                <a:latin typeface="Times New Roman" panose="02020603050405020304" pitchFamily="18" charset="0"/>
                <a:ea typeface="宋体" panose="02010600030101010101" pitchFamily="2" charset="-122"/>
              </a:rPr>
              <a:t>U</a:t>
            </a:r>
            <a:r>
              <a:rPr lang="en-US" altLang="zh-CN" b="1" baseline="-30000" err="1">
                <a:solidFill>
                  <a:schemeClr val="accent2"/>
                </a:solidFill>
                <a:latin typeface="Times New Roman" panose="02020603050405020304" pitchFamily="18" charset="0"/>
                <a:ea typeface="宋体" panose="02010600030101010101" pitchFamily="2" charset="-122"/>
              </a:rPr>
              <a:t>OH</a:t>
            </a:r>
            <a:r>
              <a:rPr lang="zh-CN" b="1">
                <a:solidFill>
                  <a:schemeClr val="accent2"/>
                </a:solidFill>
                <a:latin typeface="Times New Roman" panose="02020603050405020304" pitchFamily="18" charset="0"/>
                <a:ea typeface="宋体" panose="02010600030101010101" pitchFamily="2" charset="-122"/>
              </a:rPr>
              <a:t>和输出低电平</a:t>
            </a:r>
            <a:r>
              <a:rPr lang="zh-CN" b="1" i="1">
                <a:solidFill>
                  <a:schemeClr val="accent2"/>
                </a:solidFill>
                <a:latin typeface="Times New Roman" panose="02020603050405020304" pitchFamily="18" charset="0"/>
                <a:ea typeface="宋体" panose="02010600030101010101" pitchFamily="2" charset="-122"/>
              </a:rPr>
              <a:t>U</a:t>
            </a:r>
            <a:r>
              <a:rPr lang="zh-CN" b="1" baseline="-25000">
                <a:solidFill>
                  <a:schemeClr val="accent2"/>
                </a:solidFill>
                <a:latin typeface="Times New Roman" panose="02020603050405020304" pitchFamily="18" charset="0"/>
                <a:ea typeface="宋体" panose="02010600030101010101" pitchFamily="2" charset="-122"/>
              </a:rPr>
              <a:t>OL</a:t>
            </a:r>
            <a:r>
              <a:rPr lang="zh-CN" altLang="en-US" b="1">
                <a:solidFill>
                  <a:schemeClr val="accent2"/>
                </a:solidFill>
                <a:latin typeface="Times New Roman" panose="02020603050405020304" pitchFamily="18" charset="0"/>
                <a:ea typeface="宋体" panose="02010600030101010101" pitchFamily="2" charset="-122"/>
              </a:rPr>
              <a:t> </a:t>
            </a:r>
            <a:endParaRPr lang="zh-CN" altLang="en-US" b="1">
              <a:solidFill>
                <a:schemeClr val="accent2"/>
              </a:solidFill>
              <a:latin typeface="Times New Roman" panose="02020603050405020304" pitchFamily="18" charset="0"/>
              <a:ea typeface="宋体" panose="02010600030101010101" pitchFamily="2" charset="-122"/>
            </a:endParaRPr>
          </a:p>
        </p:txBody>
      </p:sp>
      <p:sp>
        <p:nvSpPr>
          <p:cNvPr id="11277" name="矩形 11276"/>
          <p:cNvSpPr/>
          <p:nvPr/>
        </p:nvSpPr>
        <p:spPr>
          <a:xfrm>
            <a:off x="434975" y="4779963"/>
            <a:ext cx="8350250" cy="1316037"/>
          </a:xfrm>
          <a:prstGeom prst="rect">
            <a:avLst/>
          </a:prstGeom>
          <a:noFill/>
          <a:ln w="9525">
            <a:noFill/>
          </a:ln>
        </p:spPr>
        <p:txBody>
          <a:bodyPr anchor="t"/>
          <a:p>
            <a:pPr algn="just">
              <a:lnSpc>
                <a:spcPct val="135000"/>
              </a:lnSpc>
            </a:pPr>
            <a:r>
              <a:rPr lang="zh-CN" b="1" dirty="0">
                <a:latin typeface="Times New Roman" panose="02020603050405020304" pitchFamily="18" charset="0"/>
                <a:ea typeface="宋体" panose="02010600030101010101" pitchFamily="2" charset="-122"/>
              </a:rPr>
              <a:t>将门电路的传输特性曲线上门处于关态时的输出电压称为输出高电平。</a:t>
            </a:r>
            <a:endParaRPr lang="zh-CN" b="1" dirty="0">
              <a:latin typeface="Times New Roman" panose="02020603050405020304" pitchFamily="18" charset="0"/>
              <a:ea typeface="宋体" panose="02010600030101010101" pitchFamily="2" charset="-122"/>
            </a:endParaRPr>
          </a:p>
          <a:p>
            <a:pPr algn="just">
              <a:lnSpc>
                <a:spcPct val="135000"/>
              </a:lnSpc>
            </a:pPr>
            <a:r>
              <a:rPr lang="zh-CN" b="1" dirty="0">
                <a:latin typeface="Times New Roman" panose="02020603050405020304" pitchFamily="18" charset="0"/>
                <a:ea typeface="宋体" panose="02010600030101010101" pitchFamily="2" charset="-122"/>
              </a:rPr>
              <a:t>将门电路的传输特性曲线上门处于开态时的输出电压称为输出低电平。</a:t>
            </a:r>
            <a:endParaRPr lang="zh-CN" b="1" dirty="0">
              <a:latin typeface="Times New Roman" panose="02020603050405020304" pitchFamily="18" charset="0"/>
              <a:ea typeface="宋体" panose="02010600030101010101" pitchFamily="2" charset="-122"/>
            </a:endParaRPr>
          </a:p>
        </p:txBody>
      </p:sp>
      <p:sp>
        <p:nvSpPr>
          <p:cNvPr id="11278" name="矩形 11277"/>
          <p:cNvSpPr/>
          <p:nvPr/>
        </p:nvSpPr>
        <p:spPr>
          <a:xfrm>
            <a:off x="685800" y="228600"/>
            <a:ext cx="7772400" cy="1143000"/>
          </a:xfrm>
          <a:prstGeom prst="rect">
            <a:avLst/>
          </a:prstGeom>
          <a:noFill/>
          <a:ln w="9525">
            <a:noFill/>
          </a:ln>
        </p:spPr>
        <p:txBody>
          <a:bodyPr anchor="ctr"/>
          <a:p>
            <a:pPr fontAlgn="base"/>
            <a:r>
              <a:rPr lang="zh-CN" altLang="en-US" b="1" strike="noStrike" noProof="1" dirty="0">
                <a:solidFill>
                  <a:srgbClr val="FF0000"/>
                </a:solidFill>
                <a:effectLst>
                  <a:outerShdw blurRad="38100" dist="38100" dir="2700000">
                    <a:srgbClr val="000000"/>
                  </a:outerShdw>
                </a:effectLst>
                <a:latin typeface="Tahoma" panose="020B0604030504040204" pitchFamily="34" charset="0"/>
                <a:ea typeface="宋体" panose="02010600030101010101" pitchFamily="2" charset="-122"/>
                <a:cs typeface="+mn-cs"/>
              </a:rPr>
              <a:t>几个重要参数</a:t>
            </a:r>
            <a:r>
              <a:rPr lang="zh-CN" altLang="en-US" sz="2800" b="1" strike="noStrike" noProof="1" dirty="0">
                <a:solidFill>
                  <a:srgbClr val="FF00FF"/>
                </a:solidFill>
                <a:effectLst>
                  <a:outerShdw blurRad="38100" dist="38100" dir="2700000">
                    <a:srgbClr val="000000"/>
                  </a:outerShdw>
                </a:effectLst>
                <a:latin typeface="Times New Roman" panose="02020603050405020304" pitchFamily="18" charset="0"/>
                <a:ea typeface="宋体" panose="02010600030101010101" pitchFamily="2" charset="-122"/>
                <a:cs typeface="+mn-cs"/>
              </a:rPr>
              <a:t> </a:t>
            </a:r>
            <a:endParaRPr lang="zh-CN" altLang="en-US" sz="2800" b="1" strike="noStrike" noProof="1">
              <a:solidFill>
                <a:srgbClr val="FF00FF"/>
              </a:solidFill>
              <a:effectLst>
                <a:outerShdw blurRad="38100" dist="38100" dir="2700000">
                  <a:srgbClr val="000000"/>
                </a:outerShdw>
              </a:effectLst>
              <a:latin typeface="Times New Roman" panose="02020603050405020304" pitchFamily="18" charset="0"/>
            </a:endParaRP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1269">
                                            <p:txEl>
                                              <p:charRg st="0" end="29"/>
                                            </p:txEl>
                                          </p:spTgt>
                                        </p:tgtEl>
                                        <p:attrNameLst>
                                          <p:attrName>style.visibility</p:attrName>
                                        </p:attrNameLst>
                                      </p:cBhvr>
                                      <p:to>
                                        <p:strVal val="visible"/>
                                      </p:to>
                                    </p:set>
                                    <p:anim calcmode="lin" valueType="num">
                                      <p:cBhvr additive="base">
                                        <p:cTn id="7" dur="500" fill="hold"/>
                                        <p:tgtEl>
                                          <p:spTgt spid="11269">
                                            <p:txEl>
                                              <p:charRg st="0" end="29"/>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11269">
                                            <p:txEl>
                                              <p:charRg st="0" end="29"/>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 presetClass="entr" presetSubtype="10" fill="hold" grpId="0" nodeType="clickEffect">
                                  <p:stCondLst>
                                    <p:cond delay="0"/>
                                  </p:stCondLst>
                                  <p:childTnLst>
                                    <p:set>
                                      <p:cBhvr>
                                        <p:cTn id="12" dur="1" fill="hold">
                                          <p:stCondLst>
                                            <p:cond delay="0"/>
                                          </p:stCondLst>
                                        </p:cTn>
                                        <p:tgtEl>
                                          <p:spTgt spid="11275"/>
                                        </p:tgtEl>
                                        <p:attrNameLst>
                                          <p:attrName>style.visibility</p:attrName>
                                        </p:attrNameLst>
                                      </p:cBhvr>
                                      <p:to>
                                        <p:strVal val="visible"/>
                                      </p:to>
                                    </p:set>
                                    <p:animEffect transition="in" filter="checkerboard(across)">
                                      <p:cBhvr>
                                        <p:cTn id="13" dur="500"/>
                                        <p:tgtEl>
                                          <p:spTgt spid="11275"/>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8" fill="hold" grpId="0" nodeType="clickEffect">
                                  <p:stCondLst>
                                    <p:cond delay="0"/>
                                  </p:stCondLst>
                                  <p:childTnLst>
                                    <p:set>
                                      <p:cBhvr>
                                        <p:cTn id="17" dur="1" fill="hold">
                                          <p:stCondLst>
                                            <p:cond delay="0"/>
                                          </p:stCondLst>
                                        </p:cTn>
                                        <p:tgtEl>
                                          <p:spTgt spid="11276"/>
                                        </p:tgtEl>
                                        <p:attrNameLst>
                                          <p:attrName>style.visibility</p:attrName>
                                        </p:attrNameLst>
                                      </p:cBhvr>
                                      <p:to>
                                        <p:strVal val="visible"/>
                                      </p:to>
                                    </p:set>
                                    <p:anim calcmode="lin" valueType="num">
                                      <p:cBhvr additive="base">
                                        <p:cTn id="18" dur="500" fill="hold"/>
                                        <p:tgtEl>
                                          <p:spTgt spid="11276"/>
                                        </p:tgtEl>
                                        <p:attrNameLst>
                                          <p:attrName>ppt_x</p:attrName>
                                        </p:attrNameLst>
                                      </p:cBhvr>
                                      <p:tavLst>
                                        <p:tav tm="0">
                                          <p:val>
                                            <p:strVal val="0-#ppt_w/2"/>
                                          </p:val>
                                        </p:tav>
                                        <p:tav tm="100000">
                                          <p:val>
                                            <p:strVal val="#ppt_x"/>
                                          </p:val>
                                        </p:tav>
                                      </p:tavLst>
                                    </p:anim>
                                    <p:anim calcmode="lin" valueType="num">
                                      <p:cBhvr additive="base">
                                        <p:cTn id="19" dur="500" fill="hold"/>
                                        <p:tgtEl>
                                          <p:spTgt spid="11276"/>
                                        </p:tgtEl>
                                        <p:attrNameLst>
                                          <p:attrName>ppt_y</p:attrName>
                                        </p:attrNameLst>
                                      </p:cBhvr>
                                      <p:tavLst>
                                        <p:tav tm="0">
                                          <p:val>
                                            <p:strVal val="#ppt_y"/>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9" presetClass="entr" presetSubtype="0" fill="hold" grpId="0" nodeType="clickEffect">
                                  <p:stCondLst>
                                    <p:cond delay="0"/>
                                  </p:stCondLst>
                                  <p:childTnLst>
                                    <p:set>
                                      <p:cBhvr>
                                        <p:cTn id="23" dur="1" fill="hold">
                                          <p:stCondLst>
                                            <p:cond delay="0"/>
                                          </p:stCondLst>
                                        </p:cTn>
                                        <p:tgtEl>
                                          <p:spTgt spid="11277"/>
                                        </p:tgtEl>
                                        <p:attrNameLst>
                                          <p:attrName>style.visibility</p:attrName>
                                        </p:attrNameLst>
                                      </p:cBhvr>
                                      <p:to>
                                        <p:strVal val="visible"/>
                                      </p:to>
                                    </p:set>
                                    <p:animEffect transition="in" filter="dissolve">
                                      <p:cBhvr>
                                        <p:cTn id="24" dur="500"/>
                                        <p:tgtEl>
                                          <p:spTgt spid="112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9" grpId="0" build="p"/>
      <p:bldP spid="11275" grpId="0"/>
      <p:bldP spid="11276" grpId="0"/>
      <p:bldP spid="1127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373" name="内容占位符 15372"/>
          <p:cNvSpPr>
            <a:spLocks noGrp="1"/>
          </p:cNvSpPr>
          <p:nvPr>
            <p:ph idx="1"/>
          </p:nvPr>
        </p:nvSpPr>
        <p:spPr>
          <a:xfrm>
            <a:off x="542925" y="549275"/>
            <a:ext cx="6854825" cy="609600"/>
          </a:xfrm>
        </p:spPr>
        <p:txBody>
          <a:bodyPr anchor="t"/>
          <a:p>
            <a:pPr marL="0" indent="0" algn="just">
              <a:lnSpc>
                <a:spcPct val="135000"/>
              </a:lnSpc>
              <a:spcBef>
                <a:spcPct val="0"/>
              </a:spcBef>
              <a:buNone/>
            </a:pPr>
            <a:r>
              <a:rPr lang="en-US" altLang="zh-CN" sz="2400" b="1" dirty="0">
                <a:solidFill>
                  <a:schemeClr val="accent2"/>
                </a:solidFill>
              </a:rPr>
              <a:t>3</a:t>
            </a:r>
            <a:r>
              <a:rPr lang="zh-CN" altLang="en-US" sz="2400" b="1" dirty="0">
                <a:solidFill>
                  <a:schemeClr val="accent2"/>
                </a:solidFill>
              </a:rPr>
              <a:t>）门限电平</a:t>
            </a:r>
            <a:r>
              <a:rPr lang="en-US" altLang="zh-CN" sz="2400" b="1" i="1">
                <a:solidFill>
                  <a:schemeClr val="accent2"/>
                </a:solidFill>
              </a:rPr>
              <a:t>U</a:t>
            </a:r>
            <a:r>
              <a:rPr lang="en-US" altLang="zh-CN" sz="2400" b="1" baseline="-30000">
                <a:solidFill>
                  <a:schemeClr val="accent2"/>
                </a:solidFill>
              </a:rPr>
              <a:t>TH</a:t>
            </a:r>
            <a:r>
              <a:rPr lang="en-US" altLang="zh-CN" sz="2400" b="1">
                <a:solidFill>
                  <a:schemeClr val="accent2"/>
                </a:solidFill>
              </a:rPr>
              <a:t> </a:t>
            </a:r>
            <a:endParaRPr lang="en-US" altLang="zh-CN" sz="2400" b="1">
              <a:solidFill>
                <a:schemeClr val="accent2"/>
              </a:solidFill>
            </a:endParaRPr>
          </a:p>
        </p:txBody>
      </p:sp>
      <p:sp>
        <p:nvSpPr>
          <p:cNvPr id="15374" name="矩形 15373"/>
          <p:cNvSpPr/>
          <p:nvPr/>
        </p:nvSpPr>
        <p:spPr>
          <a:xfrm>
            <a:off x="542925" y="1160463"/>
            <a:ext cx="8324850" cy="1143000"/>
          </a:xfrm>
          <a:prstGeom prst="rect">
            <a:avLst/>
          </a:prstGeom>
          <a:noFill/>
          <a:ln w="9525">
            <a:noFill/>
          </a:ln>
        </p:spPr>
        <p:txBody>
          <a:bodyPr anchor="t"/>
          <a:p>
            <a:pPr algn="just">
              <a:lnSpc>
                <a:spcPct val="135000"/>
              </a:lnSpc>
            </a:pPr>
            <a:r>
              <a:rPr lang="zh-CN" b="1" dirty="0">
                <a:latin typeface="Times New Roman" panose="02020603050405020304" pitchFamily="18" charset="0"/>
                <a:ea typeface="宋体" panose="02010600030101010101" pitchFamily="2" charset="-122"/>
              </a:rPr>
              <a:t>门电路的传输特性曲线上转折区中点对应的输入电压称为门限电平。</a:t>
            </a:r>
            <a:endParaRPr lang="zh-CN" b="1" dirty="0">
              <a:latin typeface="Times New Roman" panose="02020603050405020304" pitchFamily="18" charset="0"/>
              <a:ea typeface="宋体" panose="02010600030101010101" pitchFamily="2" charset="-122"/>
            </a:endParaRPr>
          </a:p>
        </p:txBody>
      </p:sp>
      <p:sp>
        <p:nvSpPr>
          <p:cNvPr id="15375" name="矩形 15374"/>
          <p:cNvSpPr/>
          <p:nvPr/>
        </p:nvSpPr>
        <p:spPr>
          <a:xfrm>
            <a:off x="542925" y="2303463"/>
            <a:ext cx="6854825" cy="609600"/>
          </a:xfrm>
          <a:prstGeom prst="rect">
            <a:avLst/>
          </a:prstGeom>
          <a:noFill/>
          <a:ln w="9525">
            <a:noFill/>
          </a:ln>
        </p:spPr>
        <p:txBody>
          <a:bodyPr anchor="t"/>
          <a:p>
            <a:pPr algn="just">
              <a:lnSpc>
                <a:spcPct val="135000"/>
              </a:lnSpc>
            </a:pPr>
            <a:r>
              <a:rPr lang="en-US" altLang="zh-CN" b="1" dirty="0">
                <a:solidFill>
                  <a:schemeClr val="accent2"/>
                </a:solidFill>
                <a:latin typeface="Times New Roman" panose="02020603050405020304" pitchFamily="18" charset="0"/>
                <a:ea typeface="宋体" panose="02010600030101010101" pitchFamily="2" charset="-122"/>
              </a:rPr>
              <a:t>4</a:t>
            </a:r>
            <a:r>
              <a:rPr lang="zh-CN" altLang="en-US" b="1" dirty="0">
                <a:solidFill>
                  <a:schemeClr val="accent2"/>
                </a:solidFill>
                <a:latin typeface="Times New Roman" panose="02020603050405020304" pitchFamily="18" charset="0"/>
                <a:ea typeface="宋体" panose="02010600030101010101" pitchFamily="2" charset="-122"/>
              </a:rPr>
              <a:t>）噪声容限 </a:t>
            </a:r>
            <a:endParaRPr lang="zh-CN" altLang="en-US" b="1">
              <a:solidFill>
                <a:schemeClr val="accent2"/>
              </a:solidFill>
              <a:latin typeface="Times New Roman" panose="02020603050405020304" pitchFamily="18" charset="0"/>
              <a:ea typeface="宋体" panose="02010600030101010101" pitchFamily="2" charset="-122"/>
            </a:endParaRPr>
          </a:p>
        </p:txBody>
      </p:sp>
      <p:sp>
        <p:nvSpPr>
          <p:cNvPr id="15376" name="矩形 15375"/>
          <p:cNvSpPr/>
          <p:nvPr/>
        </p:nvSpPr>
        <p:spPr>
          <a:xfrm>
            <a:off x="542925" y="2913063"/>
            <a:ext cx="8324850" cy="1873250"/>
          </a:xfrm>
          <a:prstGeom prst="rect">
            <a:avLst/>
          </a:prstGeom>
          <a:noFill/>
          <a:ln w="9525">
            <a:noFill/>
          </a:ln>
        </p:spPr>
        <p:txBody>
          <a:bodyPr anchor="t"/>
          <a:p>
            <a:pPr algn="just">
              <a:lnSpc>
                <a:spcPct val="135000"/>
              </a:lnSpc>
            </a:pPr>
            <a:r>
              <a:rPr lang="en-US" altLang="zh-CN" b="1" dirty="0">
                <a:latin typeface="Times New Roman" panose="02020603050405020304" pitchFamily="18" charset="0"/>
                <a:ea typeface="宋体" panose="02010600030101010101" pitchFamily="2" charset="-122"/>
              </a:rPr>
              <a:t> </a:t>
            </a:r>
            <a:r>
              <a:rPr lang="zh-CN" b="1" dirty="0">
                <a:latin typeface="Times New Roman" panose="02020603050405020304" pitchFamily="18" charset="0"/>
                <a:ea typeface="宋体" panose="02010600030101010101" pitchFamily="2" charset="-122"/>
              </a:rPr>
              <a:t>噪声容限是描述逻辑门电路抗干扰能力的参数。</a:t>
            </a:r>
            <a:r>
              <a:rPr lang="zh-CN" altLang="en-US" b="1" dirty="0">
                <a:latin typeface="Times New Roman" panose="02020603050405020304" pitchFamily="18" charset="0"/>
                <a:ea typeface="宋体" panose="02010600030101010101" pitchFamily="2" charset="-122"/>
              </a:rPr>
              <a:t> </a:t>
            </a:r>
            <a:endParaRPr lang="zh-CN" altLang="en-US" b="1">
              <a:latin typeface="Times New Roman" panose="02020603050405020304" pitchFamily="18" charset="0"/>
              <a:ea typeface="宋体" panose="02010600030101010101" pitchFamily="2" charset="-122"/>
            </a:endParaRPr>
          </a:p>
        </p:txBody>
      </p:sp>
      <p:sp>
        <p:nvSpPr>
          <p:cNvPr id="52228" name="矩形 52227"/>
          <p:cNvSpPr/>
          <p:nvPr/>
        </p:nvSpPr>
        <p:spPr>
          <a:xfrm>
            <a:off x="477838" y="3503613"/>
            <a:ext cx="8389938" cy="3538538"/>
          </a:xfrm>
          <a:prstGeom prst="rect">
            <a:avLst/>
          </a:prstGeom>
          <a:noFill/>
          <a:ln w="9525">
            <a:noFill/>
          </a:ln>
        </p:spPr>
        <p:txBody>
          <a:bodyPr anchor="t"/>
          <a:p>
            <a:pPr algn="just" fontAlgn="base">
              <a:lnSpc>
                <a:spcPct val="135000"/>
              </a:lnSpc>
              <a:spcBef>
                <a:spcPts val="0"/>
              </a:spcBef>
            </a:pPr>
            <a:r>
              <a:rPr lang="en-US" altLang="zh-CN" b="1" strike="noStrike" noProof="1" dirty="0">
                <a:latin typeface="Times New Roman" panose="02020603050405020304" pitchFamily="18" charset="0"/>
                <a:ea typeface="宋体" panose="02010600030101010101" pitchFamily="2" charset="-122"/>
                <a:cs typeface="+mn-cs"/>
              </a:rPr>
              <a:t> </a:t>
            </a:r>
            <a:r>
              <a:rPr lang="zh-CN" altLang="en-US" b="1" strike="noStrike" noProof="1" dirty="0">
                <a:latin typeface="Times New Roman" panose="02020603050405020304" pitchFamily="18" charset="0"/>
                <a:ea typeface="宋体" panose="02010600030101010101" pitchFamily="2" charset="-122"/>
                <a:cs typeface="+mn-cs"/>
              </a:rPr>
              <a:t>在数字系统中，前级门的输出是后级门的输入， 后级门的输入高电平有一个下限值</a:t>
            </a:r>
            <a:r>
              <a:rPr lang="en-US" altLang="zh-CN" b="1" strike="noStrike" noProof="1">
                <a:latin typeface="Times New Roman" panose="02020603050405020304" pitchFamily="18" charset="0"/>
                <a:ea typeface="宋体" panose="02010600030101010101" pitchFamily="2" charset="-122"/>
                <a:cs typeface="+mn-cs"/>
              </a:rPr>
              <a:t>U</a:t>
            </a:r>
            <a:r>
              <a:rPr lang="en-US" altLang="zh-CN" b="1" strike="noStrike" baseline="-30000" noProof="1">
                <a:latin typeface="Times New Roman" panose="02020603050405020304" pitchFamily="18" charset="0"/>
                <a:ea typeface="宋体" panose="02010600030101010101" pitchFamily="2" charset="-122"/>
                <a:cs typeface="+mn-cs"/>
              </a:rPr>
              <a:t>IH(min)</a:t>
            </a:r>
            <a:r>
              <a:rPr lang="zh-CN" altLang="en-US" b="1" strike="noStrike" noProof="1" dirty="0">
                <a:latin typeface="Times New Roman" panose="02020603050405020304" pitchFamily="18" charset="0"/>
                <a:ea typeface="宋体" panose="02010600030101010101" pitchFamily="2" charset="-122"/>
                <a:cs typeface="+mn-cs"/>
              </a:rPr>
              <a:t>，输入低电平有一个上限</a:t>
            </a:r>
            <a:r>
              <a:rPr lang="en-US" altLang="zh-CN" b="1" strike="noStrike" noProof="1">
                <a:latin typeface="Times New Roman" panose="02020603050405020304" pitchFamily="18" charset="0"/>
                <a:ea typeface="宋体" panose="02010600030101010101" pitchFamily="2" charset="-122"/>
                <a:cs typeface="+mn-cs"/>
              </a:rPr>
              <a:t>U</a:t>
            </a:r>
            <a:r>
              <a:rPr lang="en-US" altLang="zh-CN" b="1" strike="noStrike" baseline="-30000" noProof="1">
                <a:latin typeface="Times New Roman" panose="02020603050405020304" pitchFamily="18" charset="0"/>
                <a:ea typeface="宋体" panose="02010600030101010101" pitchFamily="2" charset="-122"/>
                <a:cs typeface="+mn-cs"/>
              </a:rPr>
              <a:t>IL(max)</a:t>
            </a:r>
            <a:r>
              <a:rPr lang="zh-CN" altLang="en-US" b="1" strike="noStrike" noProof="1" dirty="0">
                <a:latin typeface="Times New Roman" panose="02020603050405020304" pitchFamily="18" charset="0"/>
                <a:ea typeface="宋体" panose="02010600030101010101" pitchFamily="2" charset="-122"/>
                <a:cs typeface="+mn-cs"/>
              </a:rPr>
              <a:t>，只要前级门的输出能满足后级门的输入要求，就不会造成逻辑混乱。</a:t>
            </a:r>
            <a:r>
              <a:rPr lang="zh-CN" altLang="en-US" b="1" strike="noStrike" noProof="1" dirty="0">
                <a:solidFill>
                  <a:srgbClr val="FF0000"/>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mn-cs"/>
              </a:rPr>
              <a:t>把高电平对应的电压范围</a:t>
            </a:r>
            <a:r>
              <a:rPr lang="en-US" altLang="zh-CN" b="1" strike="noStrike" noProof="1">
                <a:solidFill>
                  <a:srgbClr val="FF0000"/>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mn-cs"/>
              </a:rPr>
              <a:t>U</a:t>
            </a:r>
            <a:r>
              <a:rPr lang="en-US" altLang="zh-CN" b="1" strike="noStrike" baseline="-30000" noProof="1">
                <a:solidFill>
                  <a:srgbClr val="FF0000"/>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mn-cs"/>
              </a:rPr>
              <a:t>OH(min) </a:t>
            </a:r>
            <a:r>
              <a:rPr lang="zh-CN" altLang="en-US" b="1" strike="noStrike" noProof="1">
                <a:solidFill>
                  <a:srgbClr val="FF0000"/>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mn-cs"/>
              </a:rPr>
              <a:t>～</a:t>
            </a:r>
            <a:r>
              <a:rPr lang="en-US" altLang="zh-CN" b="1" strike="noStrike" noProof="1">
                <a:solidFill>
                  <a:srgbClr val="FF0000"/>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mn-cs"/>
              </a:rPr>
              <a:t>U</a:t>
            </a:r>
            <a:r>
              <a:rPr lang="en-US" altLang="zh-CN" b="1" strike="noStrike" baseline="-30000" noProof="1">
                <a:solidFill>
                  <a:srgbClr val="FF0000"/>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mn-cs"/>
              </a:rPr>
              <a:t>IH(min) </a:t>
            </a:r>
            <a:r>
              <a:rPr lang="zh-CN" altLang="en-US" b="1" strike="noStrike" noProof="1" dirty="0">
                <a:solidFill>
                  <a:srgbClr val="FF0000"/>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mn-cs"/>
              </a:rPr>
              <a:t>和低电平对应的电压范围</a:t>
            </a:r>
            <a:r>
              <a:rPr lang="en-US" altLang="zh-CN" b="1" strike="noStrike" noProof="1">
                <a:solidFill>
                  <a:srgbClr val="FF0000"/>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mn-cs"/>
              </a:rPr>
              <a:t>U</a:t>
            </a:r>
            <a:r>
              <a:rPr lang="en-US" altLang="zh-CN" b="1" strike="noStrike" baseline="-30000" noProof="1">
                <a:solidFill>
                  <a:srgbClr val="FF0000"/>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mn-cs"/>
              </a:rPr>
              <a:t>OL(max)</a:t>
            </a:r>
            <a:r>
              <a:rPr lang="zh-CN" altLang="en-US" b="1" strike="noStrike" noProof="1">
                <a:solidFill>
                  <a:srgbClr val="FF0000"/>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mn-cs"/>
              </a:rPr>
              <a:t>～</a:t>
            </a:r>
            <a:r>
              <a:rPr lang="en-US" altLang="zh-CN" b="1" strike="noStrike" noProof="1">
                <a:solidFill>
                  <a:srgbClr val="FF0000"/>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mn-cs"/>
              </a:rPr>
              <a:t>U</a:t>
            </a:r>
            <a:r>
              <a:rPr lang="en-US" altLang="zh-CN" b="1" strike="noStrike" baseline="-30000" noProof="1">
                <a:solidFill>
                  <a:srgbClr val="FF0000"/>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mn-cs"/>
              </a:rPr>
              <a:t>OL(max)</a:t>
            </a:r>
            <a:r>
              <a:rPr lang="zh-CN" altLang="en-US" b="1" strike="noStrike" noProof="1" dirty="0">
                <a:solidFill>
                  <a:srgbClr val="FF0000"/>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mn-cs"/>
              </a:rPr>
              <a:t>分别叫高电平和低电平噪声容限</a:t>
            </a:r>
            <a:r>
              <a:rPr lang="zh-CN" altLang="en-US" b="1" strike="noStrike" noProof="1" dirty="0">
                <a:latin typeface="Times New Roman" panose="02020603050405020304" pitchFamily="18" charset="0"/>
                <a:ea typeface="宋体" panose="02010600030101010101" pitchFamily="2" charset="-122"/>
                <a:cs typeface="+mn-cs"/>
              </a:rPr>
              <a:t>，并分别用</a:t>
            </a:r>
            <a:r>
              <a:rPr lang="en-US" altLang="zh-CN" b="1" strike="noStrike" noProof="1">
                <a:latin typeface="Times New Roman" panose="02020603050405020304" pitchFamily="18" charset="0"/>
                <a:ea typeface="宋体" panose="02010600030101010101" pitchFamily="2" charset="-122"/>
                <a:cs typeface="+mn-cs"/>
              </a:rPr>
              <a:t>U</a:t>
            </a:r>
            <a:r>
              <a:rPr lang="en-US" altLang="zh-CN" b="1" strike="noStrike" baseline="-30000" noProof="1">
                <a:latin typeface="Times New Roman" panose="02020603050405020304" pitchFamily="18" charset="0"/>
                <a:ea typeface="宋体" panose="02010600030101010101" pitchFamily="2" charset="-122"/>
                <a:cs typeface="+mn-cs"/>
              </a:rPr>
              <a:t>NH</a:t>
            </a:r>
            <a:r>
              <a:rPr lang="zh-CN" altLang="en-US" b="1" strike="noStrike" noProof="1">
                <a:latin typeface="Times New Roman" panose="02020603050405020304" pitchFamily="18" charset="0"/>
                <a:ea typeface="宋体" panose="02010600030101010101" pitchFamily="2" charset="-122"/>
                <a:cs typeface="+mn-cs"/>
              </a:rPr>
              <a:t>和</a:t>
            </a:r>
            <a:r>
              <a:rPr lang="en-US" altLang="zh-CN" b="1" strike="noStrike" noProof="1">
                <a:latin typeface="Times New Roman" panose="02020603050405020304" pitchFamily="18" charset="0"/>
                <a:ea typeface="宋体" panose="02010600030101010101" pitchFamily="2" charset="-122"/>
                <a:cs typeface="+mn-cs"/>
              </a:rPr>
              <a:t>U</a:t>
            </a:r>
            <a:r>
              <a:rPr lang="en-US" altLang="zh-CN" b="1" strike="noStrike" baseline="-30000" noProof="1">
                <a:latin typeface="Times New Roman" panose="02020603050405020304" pitchFamily="18" charset="0"/>
                <a:ea typeface="宋体" panose="02010600030101010101" pitchFamily="2" charset="-122"/>
                <a:cs typeface="+mn-cs"/>
              </a:rPr>
              <a:t>NL</a:t>
            </a:r>
            <a:r>
              <a:rPr lang="zh-CN" altLang="en-US" b="1" strike="noStrike" noProof="1" dirty="0">
                <a:latin typeface="Times New Roman" panose="02020603050405020304" pitchFamily="18" charset="0"/>
                <a:ea typeface="宋体" panose="02010600030101010101" pitchFamily="2" charset="-122"/>
                <a:cs typeface="+mn-cs"/>
              </a:rPr>
              <a:t>表示。 </a:t>
            </a:r>
            <a:endParaRPr lang="zh-CN" altLang="en-US" b="1" strike="noStrike" noProof="1">
              <a:latin typeface="Times New Roman" panose="02020603050405020304" pitchFamily="18" charset="0"/>
              <a:ea typeface="宋体" panose="02010600030101010101" pitchFamily="2"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5373">
                                            <p:txEl>
                                              <p:charRg st="0" end="12"/>
                                            </p:txEl>
                                          </p:spTgt>
                                        </p:tgtEl>
                                        <p:attrNameLst>
                                          <p:attrName>style.visibility</p:attrName>
                                        </p:attrNameLst>
                                      </p:cBhvr>
                                      <p:to>
                                        <p:strVal val="visible"/>
                                      </p:to>
                                    </p:set>
                                    <p:anim calcmode="lin" valueType="num">
                                      <p:cBhvr additive="base">
                                        <p:cTn id="7" dur="500" fill="hold"/>
                                        <p:tgtEl>
                                          <p:spTgt spid="15373">
                                            <p:txEl>
                                              <p:charRg st="0" end="12"/>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15373">
                                            <p:txEl>
                                              <p:charRg st="0" end="12"/>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 presetClass="entr" presetSubtype="10" fill="hold" grpId="0" nodeType="clickEffect">
                                  <p:stCondLst>
                                    <p:cond delay="0"/>
                                  </p:stCondLst>
                                  <p:childTnLst>
                                    <p:set>
                                      <p:cBhvr>
                                        <p:cTn id="12" dur="1" fill="hold">
                                          <p:stCondLst>
                                            <p:cond delay="0"/>
                                          </p:stCondLst>
                                        </p:cTn>
                                        <p:tgtEl>
                                          <p:spTgt spid="15374"/>
                                        </p:tgtEl>
                                        <p:attrNameLst>
                                          <p:attrName>style.visibility</p:attrName>
                                        </p:attrNameLst>
                                      </p:cBhvr>
                                      <p:to>
                                        <p:strVal val="visible"/>
                                      </p:to>
                                    </p:set>
                                    <p:animEffect transition="in" filter="checkerboard(across)">
                                      <p:cBhvr>
                                        <p:cTn id="13" dur="500"/>
                                        <p:tgtEl>
                                          <p:spTgt spid="15374"/>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8" fill="hold" grpId="0" nodeType="clickEffect">
                                  <p:stCondLst>
                                    <p:cond delay="0"/>
                                  </p:stCondLst>
                                  <p:childTnLst>
                                    <p:set>
                                      <p:cBhvr>
                                        <p:cTn id="17" dur="1" fill="hold">
                                          <p:stCondLst>
                                            <p:cond delay="0"/>
                                          </p:stCondLst>
                                        </p:cTn>
                                        <p:tgtEl>
                                          <p:spTgt spid="15375"/>
                                        </p:tgtEl>
                                        <p:attrNameLst>
                                          <p:attrName>style.visibility</p:attrName>
                                        </p:attrNameLst>
                                      </p:cBhvr>
                                      <p:to>
                                        <p:strVal val="visible"/>
                                      </p:to>
                                    </p:set>
                                    <p:anim calcmode="lin" valueType="num">
                                      <p:cBhvr additive="base">
                                        <p:cTn id="18" dur="500" fill="hold"/>
                                        <p:tgtEl>
                                          <p:spTgt spid="15375"/>
                                        </p:tgtEl>
                                        <p:attrNameLst>
                                          <p:attrName>ppt_x</p:attrName>
                                        </p:attrNameLst>
                                      </p:cBhvr>
                                      <p:tavLst>
                                        <p:tav tm="0">
                                          <p:val>
                                            <p:strVal val="0-#ppt_w/2"/>
                                          </p:val>
                                        </p:tav>
                                        <p:tav tm="100000">
                                          <p:val>
                                            <p:strVal val="#ppt_x"/>
                                          </p:val>
                                        </p:tav>
                                      </p:tavLst>
                                    </p:anim>
                                    <p:anim calcmode="lin" valueType="num">
                                      <p:cBhvr additive="base">
                                        <p:cTn id="19" dur="500" fill="hold"/>
                                        <p:tgtEl>
                                          <p:spTgt spid="15375"/>
                                        </p:tgtEl>
                                        <p:attrNameLst>
                                          <p:attrName>ppt_y</p:attrName>
                                        </p:attrNameLst>
                                      </p:cBhvr>
                                      <p:tavLst>
                                        <p:tav tm="0">
                                          <p:val>
                                            <p:strVal val="#ppt_y"/>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9" presetClass="entr" presetSubtype="0" fill="hold" grpId="0" nodeType="clickEffect">
                                  <p:stCondLst>
                                    <p:cond delay="0"/>
                                  </p:stCondLst>
                                  <p:childTnLst>
                                    <p:set>
                                      <p:cBhvr>
                                        <p:cTn id="23" dur="1" fill="hold">
                                          <p:stCondLst>
                                            <p:cond delay="0"/>
                                          </p:stCondLst>
                                        </p:cTn>
                                        <p:tgtEl>
                                          <p:spTgt spid="15376"/>
                                        </p:tgtEl>
                                        <p:attrNameLst>
                                          <p:attrName>style.visibility</p:attrName>
                                        </p:attrNameLst>
                                      </p:cBhvr>
                                      <p:to>
                                        <p:strVal val="visible"/>
                                      </p:to>
                                    </p:set>
                                    <p:animEffect transition="in" filter="dissolve">
                                      <p:cBhvr>
                                        <p:cTn id="24" dur="500"/>
                                        <p:tgtEl>
                                          <p:spTgt spid="15376"/>
                                        </p:tgtEl>
                                      </p:cBhvr>
                                    </p:animEffect>
                                  </p:childTnLst>
                                </p:cTn>
                              </p:par>
                            </p:childTnLst>
                          </p:cTn>
                        </p:par>
                      </p:childTnLst>
                    </p:cTn>
                  </p:par>
                  <p:par>
                    <p:cTn id="25" fill="hold">
                      <p:stCondLst>
                        <p:cond delay="indefinite"/>
                      </p:stCondLst>
                      <p:childTnLst>
                        <p:par>
                          <p:cTn id="26" fill="hold">
                            <p:stCondLst>
                              <p:cond delay="0"/>
                            </p:stCondLst>
                            <p:childTnLst>
                              <p:par>
                                <p:cTn id="27" presetID="9" presetClass="entr" presetSubtype="0" fill="hold" grpId="0" nodeType="clickEffect">
                                  <p:stCondLst>
                                    <p:cond delay="0"/>
                                  </p:stCondLst>
                                  <p:childTnLst>
                                    <p:set>
                                      <p:cBhvr>
                                        <p:cTn id="28" dur="1" fill="hold">
                                          <p:stCondLst>
                                            <p:cond delay="0"/>
                                          </p:stCondLst>
                                        </p:cTn>
                                        <p:tgtEl>
                                          <p:spTgt spid="52228"/>
                                        </p:tgtEl>
                                        <p:attrNameLst>
                                          <p:attrName>style.visibility</p:attrName>
                                        </p:attrNameLst>
                                      </p:cBhvr>
                                      <p:to>
                                        <p:strVal val="visible"/>
                                      </p:to>
                                    </p:set>
                                    <p:animEffect transition="in" filter="dissolve">
                                      <p:cBhvr>
                                        <p:cTn id="29" dur="500"/>
                                        <p:tgtEl>
                                          <p:spTgt spid="522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73" grpId="0" build="p"/>
      <p:bldP spid="15374" grpId="0"/>
      <p:bldP spid="15375" grpId="0"/>
      <p:bldP spid="15376" grpId="0"/>
      <p:bldP spid="5222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p:cNvPicPr>
            <a:picLocks noChangeAspect="1"/>
          </p:cNvPicPr>
          <p:nvPr/>
        </p:nvPicPr>
        <p:blipFill>
          <a:blip r:embed="rId1"/>
          <a:stretch>
            <a:fillRect/>
          </a:stretch>
        </p:blipFill>
        <p:spPr>
          <a:xfrm>
            <a:off x="575310" y="682625"/>
            <a:ext cx="4044315" cy="3197225"/>
          </a:xfrm>
          <a:prstGeom prst="rect">
            <a:avLst/>
          </a:prstGeom>
        </p:spPr>
      </p:pic>
      <p:sp>
        <p:nvSpPr>
          <p:cNvPr id="16496" name="内容占位符 16495"/>
          <p:cNvSpPr>
            <a:spLocks noGrp="1"/>
          </p:cNvSpPr>
          <p:nvPr>
            <p:ph idx="1"/>
          </p:nvPr>
        </p:nvSpPr>
        <p:spPr>
          <a:xfrm>
            <a:off x="4408488" y="1624013"/>
            <a:ext cx="4356100" cy="685800"/>
          </a:xfrm>
        </p:spPr>
        <p:txBody>
          <a:bodyPr anchor="t"/>
          <a:p>
            <a:pPr marL="0" indent="0" algn="just">
              <a:buNone/>
            </a:pPr>
            <a:r>
              <a:rPr lang="en-US" altLang="zh-CN" sz="2400" b="1" i="1">
                <a:solidFill>
                  <a:schemeClr val="accent2"/>
                </a:solidFill>
              </a:rPr>
              <a:t> U</a:t>
            </a:r>
            <a:r>
              <a:rPr lang="en-US" altLang="zh-CN" sz="2400" b="1" baseline="-30000">
                <a:solidFill>
                  <a:schemeClr val="accent2"/>
                </a:solidFill>
              </a:rPr>
              <a:t>NH</a:t>
            </a:r>
            <a:r>
              <a:rPr lang="en-US" altLang="zh-CN" sz="2400" b="1">
                <a:solidFill>
                  <a:schemeClr val="accent2"/>
                </a:solidFill>
              </a:rPr>
              <a:t>=</a:t>
            </a:r>
            <a:r>
              <a:rPr lang="en-US" altLang="zh-CN" sz="2400" b="1" i="1">
                <a:solidFill>
                  <a:schemeClr val="accent2"/>
                </a:solidFill>
              </a:rPr>
              <a:t>U</a:t>
            </a:r>
            <a:r>
              <a:rPr lang="en-US" altLang="zh-CN" sz="2400" b="1" baseline="-30000">
                <a:solidFill>
                  <a:schemeClr val="accent2"/>
                </a:solidFill>
              </a:rPr>
              <a:t>OH</a:t>
            </a:r>
            <a:r>
              <a:rPr lang="zh-CN" altLang="en-US" sz="2400" b="1" baseline="-30000">
                <a:solidFill>
                  <a:schemeClr val="accent2"/>
                </a:solidFill>
              </a:rPr>
              <a:t>（</a:t>
            </a:r>
            <a:r>
              <a:rPr lang="en-US" altLang="zh-CN" sz="2400" b="1" baseline="-30000">
                <a:solidFill>
                  <a:schemeClr val="accent2"/>
                </a:solidFill>
              </a:rPr>
              <a:t>min</a:t>
            </a:r>
            <a:r>
              <a:rPr lang="zh-CN" altLang="en-US" sz="2400" b="1" baseline="-30000">
                <a:solidFill>
                  <a:schemeClr val="accent2"/>
                </a:solidFill>
              </a:rPr>
              <a:t>）</a:t>
            </a:r>
            <a:r>
              <a:rPr lang="en-US" altLang="zh-CN" sz="2400" b="1">
                <a:solidFill>
                  <a:schemeClr val="accent2"/>
                </a:solidFill>
              </a:rPr>
              <a:t>-</a:t>
            </a:r>
            <a:r>
              <a:rPr lang="en-US" altLang="zh-CN" sz="2400" b="1" i="1">
                <a:solidFill>
                  <a:schemeClr val="accent2"/>
                </a:solidFill>
              </a:rPr>
              <a:t>U</a:t>
            </a:r>
            <a:r>
              <a:rPr lang="en-US" altLang="zh-CN" sz="2400" b="1" baseline="-30000">
                <a:solidFill>
                  <a:schemeClr val="accent2"/>
                </a:solidFill>
              </a:rPr>
              <a:t>IH</a:t>
            </a:r>
            <a:r>
              <a:rPr lang="zh-CN" altLang="en-US" sz="2400" b="1" baseline="-30000">
                <a:solidFill>
                  <a:schemeClr val="accent2"/>
                </a:solidFill>
              </a:rPr>
              <a:t>（</a:t>
            </a:r>
            <a:r>
              <a:rPr lang="en-US" altLang="zh-CN" sz="2400" b="1" baseline="-30000">
                <a:solidFill>
                  <a:schemeClr val="accent2"/>
                </a:solidFill>
              </a:rPr>
              <a:t>min</a:t>
            </a:r>
            <a:r>
              <a:rPr lang="zh-CN" altLang="en-US" sz="2400" b="1" baseline="-30000">
                <a:solidFill>
                  <a:schemeClr val="accent2"/>
                </a:solidFill>
              </a:rPr>
              <a:t>）</a:t>
            </a:r>
            <a:endParaRPr lang="zh-CN" altLang="en-US" sz="2400" b="1" baseline="-30000">
              <a:solidFill>
                <a:schemeClr val="accent2"/>
              </a:solidFill>
            </a:endParaRPr>
          </a:p>
        </p:txBody>
      </p:sp>
      <p:sp>
        <p:nvSpPr>
          <p:cNvPr id="16497" name="矩形 16496"/>
          <p:cNvSpPr/>
          <p:nvPr/>
        </p:nvSpPr>
        <p:spPr>
          <a:xfrm>
            <a:off x="4410075" y="2557463"/>
            <a:ext cx="5089525" cy="685800"/>
          </a:xfrm>
          <a:prstGeom prst="rect">
            <a:avLst/>
          </a:prstGeom>
          <a:noFill/>
          <a:ln w="9525">
            <a:noFill/>
          </a:ln>
        </p:spPr>
        <p:txBody>
          <a:bodyPr anchor="t"/>
          <a:p>
            <a:pPr algn="just">
              <a:spcBef>
                <a:spcPct val="20000"/>
              </a:spcBef>
            </a:pPr>
            <a:r>
              <a:rPr lang="en-US" altLang="zh-CN" b="1" i="1">
                <a:solidFill>
                  <a:schemeClr val="accent2"/>
                </a:solidFill>
                <a:latin typeface="Times New Roman" panose="02020603050405020304" pitchFamily="18" charset="0"/>
                <a:ea typeface="宋体" panose="02010600030101010101" pitchFamily="2" charset="-122"/>
              </a:rPr>
              <a:t> U</a:t>
            </a:r>
            <a:r>
              <a:rPr lang="en-US" altLang="zh-CN" b="1" baseline="-30000">
                <a:solidFill>
                  <a:schemeClr val="accent2"/>
                </a:solidFill>
                <a:latin typeface="Times New Roman" panose="02020603050405020304" pitchFamily="18" charset="0"/>
                <a:ea typeface="宋体" panose="02010600030101010101" pitchFamily="2" charset="-122"/>
              </a:rPr>
              <a:t>NL</a:t>
            </a:r>
            <a:r>
              <a:rPr lang="en-US" altLang="zh-CN" b="1">
                <a:solidFill>
                  <a:schemeClr val="accent2"/>
                </a:solidFill>
                <a:latin typeface="Times New Roman" panose="02020603050405020304" pitchFamily="18" charset="0"/>
                <a:ea typeface="宋体" panose="02010600030101010101" pitchFamily="2" charset="-122"/>
              </a:rPr>
              <a:t>= </a:t>
            </a:r>
            <a:r>
              <a:rPr lang="en-US" altLang="zh-CN" b="1" i="1">
                <a:solidFill>
                  <a:schemeClr val="accent2"/>
                </a:solidFill>
                <a:latin typeface="Times New Roman" panose="02020603050405020304" pitchFamily="18" charset="0"/>
                <a:ea typeface="宋体" panose="02010600030101010101" pitchFamily="2" charset="-122"/>
              </a:rPr>
              <a:t>U</a:t>
            </a:r>
            <a:r>
              <a:rPr lang="en-US" altLang="zh-CN" b="1" baseline="-30000">
                <a:solidFill>
                  <a:schemeClr val="accent2"/>
                </a:solidFill>
                <a:latin typeface="Times New Roman" panose="02020603050405020304" pitchFamily="18" charset="0"/>
                <a:ea typeface="宋体" panose="02010600030101010101" pitchFamily="2" charset="-122"/>
              </a:rPr>
              <a:t>IL</a:t>
            </a:r>
            <a:r>
              <a:rPr lang="zh-CN" altLang="en-US" b="1" baseline="-30000">
                <a:solidFill>
                  <a:schemeClr val="accent2"/>
                </a:solidFill>
                <a:latin typeface="Times New Roman" panose="02020603050405020304" pitchFamily="18" charset="0"/>
                <a:ea typeface="宋体" panose="02010600030101010101" pitchFamily="2" charset="-122"/>
              </a:rPr>
              <a:t>（</a:t>
            </a:r>
            <a:r>
              <a:rPr lang="en-US" altLang="zh-CN" b="1" baseline="-30000">
                <a:solidFill>
                  <a:schemeClr val="accent2"/>
                </a:solidFill>
                <a:latin typeface="Times New Roman" panose="02020603050405020304" pitchFamily="18" charset="0"/>
                <a:ea typeface="宋体" panose="02010600030101010101" pitchFamily="2" charset="-122"/>
              </a:rPr>
              <a:t>max</a:t>
            </a:r>
            <a:r>
              <a:rPr lang="zh-CN" altLang="en-US" b="1" baseline="-30000">
                <a:solidFill>
                  <a:schemeClr val="accent2"/>
                </a:solidFill>
                <a:latin typeface="Times New Roman" panose="02020603050405020304" pitchFamily="18" charset="0"/>
                <a:ea typeface="宋体" panose="02010600030101010101" pitchFamily="2" charset="-122"/>
              </a:rPr>
              <a:t>）</a:t>
            </a:r>
            <a:r>
              <a:rPr lang="en-US" altLang="zh-CN" b="1">
                <a:solidFill>
                  <a:schemeClr val="accent2"/>
                </a:solidFill>
                <a:latin typeface="Times New Roman" panose="02020603050405020304" pitchFamily="18" charset="0"/>
                <a:ea typeface="宋体" panose="02010600030101010101" pitchFamily="2" charset="-122"/>
              </a:rPr>
              <a:t>-</a:t>
            </a:r>
            <a:r>
              <a:rPr lang="en-US" altLang="zh-CN" b="1" i="1">
                <a:solidFill>
                  <a:schemeClr val="accent2"/>
                </a:solidFill>
                <a:latin typeface="Times New Roman" panose="02020603050405020304" pitchFamily="18" charset="0"/>
                <a:ea typeface="宋体" panose="02010600030101010101" pitchFamily="2" charset="-122"/>
              </a:rPr>
              <a:t>U</a:t>
            </a:r>
            <a:r>
              <a:rPr lang="en-US" altLang="zh-CN" b="1" baseline="-30000">
                <a:solidFill>
                  <a:schemeClr val="accent2"/>
                </a:solidFill>
                <a:latin typeface="Times New Roman" panose="02020603050405020304" pitchFamily="18" charset="0"/>
                <a:ea typeface="宋体" panose="02010600030101010101" pitchFamily="2" charset="-122"/>
              </a:rPr>
              <a:t>OL</a:t>
            </a:r>
            <a:r>
              <a:rPr lang="zh-CN" altLang="en-US" b="1" baseline="-30000">
                <a:solidFill>
                  <a:schemeClr val="accent2"/>
                </a:solidFill>
                <a:latin typeface="Times New Roman" panose="02020603050405020304" pitchFamily="18" charset="0"/>
                <a:ea typeface="宋体" panose="02010600030101010101" pitchFamily="2" charset="-122"/>
              </a:rPr>
              <a:t>（</a:t>
            </a:r>
            <a:r>
              <a:rPr lang="en-US" altLang="zh-CN" b="1" baseline="-30000">
                <a:solidFill>
                  <a:schemeClr val="accent2"/>
                </a:solidFill>
                <a:latin typeface="Times New Roman" panose="02020603050405020304" pitchFamily="18" charset="0"/>
                <a:ea typeface="宋体" panose="02010600030101010101" pitchFamily="2" charset="-122"/>
              </a:rPr>
              <a:t>max</a:t>
            </a:r>
            <a:r>
              <a:rPr lang="zh-CN" altLang="en-US" b="1" baseline="-30000">
                <a:solidFill>
                  <a:schemeClr val="accent2"/>
                </a:solidFill>
                <a:latin typeface="Times New Roman" panose="02020603050405020304" pitchFamily="18" charset="0"/>
                <a:ea typeface="宋体" panose="02010600030101010101" pitchFamily="2" charset="-122"/>
              </a:rPr>
              <a:t>）</a:t>
            </a:r>
            <a:r>
              <a:rPr lang="en-US" altLang="zh-CN" b="1">
                <a:solidFill>
                  <a:schemeClr val="accent2"/>
                </a:solidFill>
                <a:latin typeface="Times New Roman" panose="02020603050405020304" pitchFamily="18" charset="0"/>
                <a:ea typeface="宋体" panose="02010600030101010101" pitchFamily="2" charset="-122"/>
              </a:rPr>
              <a:t> </a:t>
            </a:r>
            <a:endParaRPr lang="en-US" altLang="zh-CN" b="1">
              <a:solidFill>
                <a:schemeClr val="accent2"/>
              </a:solidFill>
              <a:latin typeface="Times New Roman" panose="02020603050405020304" pitchFamily="18" charset="0"/>
              <a:ea typeface="宋体" panose="02010600030101010101" pitchFamily="2" charset="-122"/>
            </a:endParaRPr>
          </a:p>
        </p:txBody>
      </p:sp>
      <p:sp>
        <p:nvSpPr>
          <p:cNvPr id="2" name="矩形 1"/>
          <p:cNvSpPr/>
          <p:nvPr/>
        </p:nvSpPr>
        <p:spPr>
          <a:xfrm>
            <a:off x="409575" y="3735388"/>
            <a:ext cx="8324850" cy="1143000"/>
          </a:xfrm>
          <a:prstGeom prst="rect">
            <a:avLst/>
          </a:prstGeom>
          <a:noFill/>
          <a:ln w="9525">
            <a:noFill/>
          </a:ln>
        </p:spPr>
        <p:txBody>
          <a:bodyPr anchor="t"/>
          <a:p>
            <a:pPr algn="just">
              <a:lnSpc>
                <a:spcPct val="135000"/>
              </a:lnSpc>
            </a:pPr>
            <a:r>
              <a:rPr lang="zh-CN" b="1" dirty="0">
                <a:latin typeface="Times New Roman" panose="02020603050405020304" pitchFamily="18" charset="0"/>
                <a:ea typeface="宋体" panose="02010600030101010101" pitchFamily="2" charset="-122"/>
              </a:rPr>
              <a:t>5）扇出系数</a:t>
            </a:r>
            <a:r>
              <a:rPr lang="zh-CN" b="1" i="1" dirty="0">
                <a:latin typeface="Times New Roman" panose="02020603050405020304" pitchFamily="18" charset="0"/>
                <a:ea typeface="宋体" panose="02010600030101010101" pitchFamily="2" charset="-122"/>
              </a:rPr>
              <a:t>N</a:t>
            </a:r>
            <a:r>
              <a:rPr lang="zh-CN" b="1" baseline="-25000" dirty="0">
                <a:latin typeface="Times New Roman" panose="02020603050405020304" pitchFamily="18" charset="0"/>
                <a:ea typeface="宋体" panose="02010600030101010101" pitchFamily="2" charset="-122"/>
              </a:rPr>
              <a:t>O</a:t>
            </a:r>
            <a:endParaRPr lang="zh-CN" b="1" baseline="-25000" dirty="0">
              <a:latin typeface="Times New Roman" panose="02020603050405020304" pitchFamily="18" charset="0"/>
              <a:ea typeface="宋体" panose="02010600030101010101" pitchFamily="2" charset="-122"/>
            </a:endParaRPr>
          </a:p>
        </p:txBody>
      </p:sp>
      <p:sp>
        <p:nvSpPr>
          <p:cNvPr id="3" name="矩形 2"/>
          <p:cNvSpPr/>
          <p:nvPr/>
        </p:nvSpPr>
        <p:spPr>
          <a:xfrm>
            <a:off x="441325" y="4365625"/>
            <a:ext cx="8324850" cy="1143000"/>
          </a:xfrm>
          <a:prstGeom prst="rect">
            <a:avLst/>
          </a:prstGeom>
          <a:noFill/>
          <a:ln w="9525">
            <a:noFill/>
          </a:ln>
        </p:spPr>
        <p:txBody>
          <a:bodyPr anchor="t"/>
          <a:p>
            <a:pPr algn="just">
              <a:lnSpc>
                <a:spcPct val="135000"/>
              </a:lnSpc>
            </a:pPr>
            <a:r>
              <a:rPr lang="zh-CN" b="1" dirty="0">
                <a:latin typeface="Times New Roman" panose="02020603050405020304" pitchFamily="18" charset="0"/>
                <a:ea typeface="宋体" panose="02010600030101010101" pitchFamily="2" charset="-122"/>
              </a:rPr>
              <a:t>扇出系数是指输出端最多能带同类门的个数，它反映了与非门的最大带负载能力。</a:t>
            </a:r>
            <a:endParaRPr lang="zh-CN" b="1" dirty="0">
              <a:latin typeface="Times New Roman" panose="02020603050405020304" pitchFamily="18" charset="0"/>
              <a:ea typeface="宋体" panose="02010600030101010101" pitchFamily="2" charset="-122"/>
            </a:endParaRPr>
          </a:p>
        </p:txBody>
      </p:sp>
      <p:graphicFrame>
        <p:nvGraphicFramePr>
          <p:cNvPr id="48151" name="对象 -2147482266"/>
          <p:cNvGraphicFramePr>
            <a:graphicFrameLocks noChangeAspect="1"/>
          </p:cNvGraphicFramePr>
          <p:nvPr/>
        </p:nvGraphicFramePr>
        <p:xfrm>
          <a:off x="3157538" y="5508625"/>
          <a:ext cx="1462087" cy="868363"/>
        </p:xfrm>
        <a:graphic>
          <a:graphicData uri="http://schemas.openxmlformats.org/presentationml/2006/ole">
            <mc:AlternateContent xmlns:mc="http://schemas.openxmlformats.org/markup-compatibility/2006">
              <mc:Choice xmlns:v="urn:schemas-microsoft-com:vml" Requires="v">
                <p:oleObj spid="_x0000_s3080" name="" r:id="rId2" imgW="748665" imgH="444500" progId="Equation.3">
                  <p:embed/>
                </p:oleObj>
              </mc:Choice>
              <mc:Fallback>
                <p:oleObj name="" r:id="rId2" imgW="748665" imgH="444500" progId="Equation.3">
                  <p:embed/>
                  <p:pic>
                    <p:nvPicPr>
                      <p:cNvPr id="0" name="图片 3079"/>
                      <p:cNvPicPr/>
                      <p:nvPr/>
                    </p:nvPicPr>
                    <p:blipFill>
                      <a:blip r:embed="rId3"/>
                      <a:stretch>
                        <a:fillRect/>
                      </a:stretch>
                    </p:blipFill>
                    <p:spPr>
                      <a:xfrm>
                        <a:off x="3157538" y="5508625"/>
                        <a:ext cx="1462087" cy="868363"/>
                      </a:xfrm>
                      <a:prstGeom prst="rect">
                        <a:avLst/>
                      </a:prstGeom>
                      <a:noFill/>
                      <a:ln w="38100">
                        <a:noFill/>
                        <a:miter/>
                      </a:ln>
                    </p:spPr>
                  </p:pic>
                </p:oleObj>
              </mc:Fallback>
            </mc:AlternateContent>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6496">
                                            <p:txEl>
                                              <p:charRg st="0" end="19"/>
                                            </p:txEl>
                                          </p:spTgt>
                                        </p:tgtEl>
                                        <p:attrNameLst>
                                          <p:attrName>style.visibility</p:attrName>
                                        </p:attrNameLst>
                                      </p:cBhvr>
                                      <p:to>
                                        <p:strVal val="visible"/>
                                      </p:to>
                                    </p:set>
                                    <p:anim calcmode="lin" valueType="num">
                                      <p:cBhvr additive="base">
                                        <p:cTn id="7" dur="500" fill="hold"/>
                                        <p:tgtEl>
                                          <p:spTgt spid="16496">
                                            <p:txEl>
                                              <p:charRg st="0" end="19"/>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16496">
                                            <p:txEl>
                                              <p:charRg st="0" end="19"/>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6497"/>
                                        </p:tgtEl>
                                        <p:attrNameLst>
                                          <p:attrName>style.visibility</p:attrName>
                                        </p:attrNameLst>
                                      </p:cBhvr>
                                      <p:to>
                                        <p:strVal val="visible"/>
                                      </p:to>
                                    </p:set>
                                    <p:anim calcmode="lin" valueType="num">
                                      <p:cBhvr additive="base">
                                        <p:cTn id="13" dur="500" fill="hold"/>
                                        <p:tgtEl>
                                          <p:spTgt spid="16497"/>
                                        </p:tgtEl>
                                        <p:attrNameLst>
                                          <p:attrName>ppt_x</p:attrName>
                                        </p:attrNameLst>
                                      </p:cBhvr>
                                      <p:tavLst>
                                        <p:tav tm="0">
                                          <p:val>
                                            <p:strVal val="0-#ppt_w/2"/>
                                          </p:val>
                                        </p:tav>
                                        <p:tav tm="100000">
                                          <p:val>
                                            <p:strVal val="#ppt_x"/>
                                          </p:val>
                                        </p:tav>
                                      </p:tavLst>
                                    </p:anim>
                                    <p:anim calcmode="lin" valueType="num">
                                      <p:cBhvr additive="base">
                                        <p:cTn id="14" dur="500" fill="hold"/>
                                        <p:tgtEl>
                                          <p:spTgt spid="16497"/>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5" presetClass="entr" presetSubtype="10"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checkerboard(across)">
                                      <p:cBhvr>
                                        <p:cTn id="19" dur="500"/>
                                        <p:tgtEl>
                                          <p:spTgt spid="2"/>
                                        </p:tgtEl>
                                      </p:cBhvr>
                                    </p:animEffect>
                                  </p:childTnLst>
                                </p:cTn>
                              </p:par>
                            </p:childTnLst>
                          </p:cTn>
                        </p:par>
                      </p:childTnLst>
                    </p:cTn>
                  </p:par>
                  <p:par>
                    <p:cTn id="20" fill="hold">
                      <p:stCondLst>
                        <p:cond delay="indefinite"/>
                      </p:stCondLst>
                      <p:childTnLst>
                        <p:par>
                          <p:cTn id="21" fill="hold">
                            <p:stCondLst>
                              <p:cond delay="0"/>
                            </p:stCondLst>
                            <p:childTnLst>
                              <p:par>
                                <p:cTn id="22" presetID="5" presetClass="entr" presetSubtype="10" fill="hold" grpId="0" nodeType="click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checkerboard(across)">
                                      <p:cBhvr>
                                        <p:cTn id="24" dur="500"/>
                                        <p:tgtEl>
                                          <p:spTgt spid="3"/>
                                        </p:tgtEl>
                                      </p:cBhvr>
                                    </p:animEffect>
                                  </p:childTnLst>
                                </p:cTn>
                              </p:par>
                            </p:childTnLst>
                          </p:cTn>
                        </p:par>
                      </p:childTnLst>
                    </p:cTn>
                  </p:par>
                  <p:par>
                    <p:cTn id="25" fill="hold">
                      <p:stCondLst>
                        <p:cond delay="indefinite"/>
                      </p:stCondLst>
                      <p:childTnLst>
                        <p:par>
                          <p:cTn id="26" fill="hold">
                            <p:stCondLst>
                              <p:cond delay="0"/>
                            </p:stCondLst>
                            <p:childTnLst>
                              <p:par>
                                <p:cTn id="27" presetID="3" presetClass="entr" presetSubtype="10" fill="hold" nodeType="clickEffect">
                                  <p:stCondLst>
                                    <p:cond delay="0"/>
                                  </p:stCondLst>
                                  <p:childTnLst>
                                    <p:set>
                                      <p:cBhvr>
                                        <p:cTn id="28" dur="1" fill="hold">
                                          <p:stCondLst>
                                            <p:cond delay="0"/>
                                          </p:stCondLst>
                                        </p:cTn>
                                        <p:tgtEl>
                                          <p:spTgt spid="48151"/>
                                        </p:tgtEl>
                                        <p:attrNameLst>
                                          <p:attrName>style.visibility</p:attrName>
                                        </p:attrNameLst>
                                      </p:cBhvr>
                                      <p:to>
                                        <p:strVal val="visible"/>
                                      </p:to>
                                    </p:set>
                                    <p:animEffect transition="in" filter="blinds(horizontal)">
                                      <p:cBhvr>
                                        <p:cTn id="29" dur="500"/>
                                        <p:tgtEl>
                                          <p:spTgt spid="481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496" grpId="0" build="p"/>
      <p:bldP spid="16497" grpId="0"/>
      <p:bldP spid="2" grpId="0"/>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 name="图片 5"/>
          <p:cNvPicPr>
            <a:picLocks noChangeAspect="1"/>
          </p:cNvPicPr>
          <p:nvPr/>
        </p:nvPicPr>
        <p:blipFill>
          <a:blip r:embed="rId1"/>
          <a:stretch>
            <a:fillRect/>
          </a:stretch>
        </p:blipFill>
        <p:spPr>
          <a:xfrm>
            <a:off x="622300" y="2896235"/>
            <a:ext cx="8215630" cy="3140075"/>
          </a:xfrm>
          <a:prstGeom prst="rect">
            <a:avLst/>
          </a:prstGeom>
        </p:spPr>
      </p:pic>
      <p:sp>
        <p:nvSpPr>
          <p:cNvPr id="13318" name="矩形 13317"/>
          <p:cNvSpPr/>
          <p:nvPr/>
        </p:nvSpPr>
        <p:spPr>
          <a:xfrm>
            <a:off x="501650" y="1209675"/>
            <a:ext cx="4402138" cy="460375"/>
          </a:xfrm>
          <a:prstGeom prst="rect">
            <a:avLst/>
          </a:prstGeom>
          <a:noFill/>
          <a:ln w="9525">
            <a:noFill/>
          </a:ln>
        </p:spPr>
        <p:txBody>
          <a:bodyPr anchor="t">
            <a:spAutoFit/>
          </a:bodyPr>
          <a:p>
            <a:pPr algn="just"/>
            <a:r>
              <a:rPr lang="en-US" altLang="zh-CN" b="1" dirty="0">
                <a:latin typeface="Tahoma" panose="020B0604030504040204" pitchFamily="34" charset="0"/>
                <a:ea typeface="宋体" panose="02010600030101010101" pitchFamily="2" charset="-122"/>
              </a:rPr>
              <a:t>1</a:t>
            </a:r>
            <a:r>
              <a:rPr lang="zh-CN" altLang="en-US" b="1" dirty="0">
                <a:latin typeface="Tahoma" panose="020B0604030504040204" pitchFamily="34" charset="0"/>
                <a:ea typeface="宋体" panose="02010600030101010101" pitchFamily="2" charset="-122"/>
              </a:rPr>
              <a:t>）输入伏安特性</a:t>
            </a:r>
            <a:r>
              <a:rPr lang="zh-CN" altLang="en-US" b="1" dirty="0">
                <a:latin typeface="Arial" panose="020B0604020202020204" pitchFamily="34" charset="0"/>
                <a:ea typeface="宋体" panose="02010600030101010101" pitchFamily="2" charset="-122"/>
              </a:rPr>
              <a:t> </a:t>
            </a:r>
            <a:endParaRPr lang="zh-CN" altLang="en-US" b="1" dirty="0">
              <a:latin typeface="Arial" panose="020B0604020202020204" pitchFamily="34" charset="0"/>
              <a:ea typeface="宋体" panose="02010600030101010101" pitchFamily="2" charset="-122"/>
            </a:endParaRPr>
          </a:p>
        </p:txBody>
      </p:sp>
      <p:sp>
        <p:nvSpPr>
          <p:cNvPr id="13321" name="矩形 13320"/>
          <p:cNvSpPr/>
          <p:nvPr/>
        </p:nvSpPr>
        <p:spPr>
          <a:xfrm>
            <a:off x="311150" y="627063"/>
            <a:ext cx="4032250" cy="460375"/>
          </a:xfrm>
          <a:prstGeom prst="rect">
            <a:avLst/>
          </a:prstGeom>
          <a:noFill/>
          <a:ln w="9525">
            <a:noFill/>
          </a:ln>
        </p:spPr>
        <p:txBody>
          <a:bodyPr>
            <a:spAutoFit/>
          </a:bodyPr>
          <a:p>
            <a:pPr marL="342900" indent="-342900" algn="just" fontAlgn="base">
              <a:spcBef>
                <a:spcPct val="20000"/>
              </a:spcBef>
              <a:buClr>
                <a:schemeClr val="folHlink"/>
              </a:buClr>
              <a:buSzPct val="60000"/>
              <a:buFont typeface="Wingdings" panose="05000000000000000000" pitchFamily="2" charset="2"/>
            </a:pPr>
            <a:r>
              <a:rPr lang="zh-CN" altLang="en-US" b="1" strike="noStrike" noProof="1" dirty="0">
                <a:solidFill>
                  <a:srgbClr val="003399"/>
                </a:solidFill>
                <a:effectLst>
                  <a:outerShdw blurRad="38100" dist="38100" dir="2700000">
                    <a:srgbClr val="000000"/>
                  </a:outerShdw>
                </a:effectLst>
                <a:latin typeface="宋体" panose="02010600030101010101" pitchFamily="2" charset="-122"/>
                <a:ea typeface="+mn-ea"/>
                <a:cs typeface="Times New Roman" panose="02020603050405020304" pitchFamily="18" charset="0"/>
              </a:rPr>
              <a:t>（</a:t>
            </a:r>
            <a:r>
              <a:rPr lang="zh-CN" altLang="en-US" b="1" strike="noStrike" noProof="1" dirty="0">
                <a:solidFill>
                  <a:srgbClr val="003399"/>
                </a:solidFill>
                <a:effectLst>
                  <a:outerShdw blurRad="38100" dist="38100" dir="2700000">
                    <a:srgbClr val="000000"/>
                  </a:outerShdw>
                </a:effectLst>
                <a:latin typeface="宋体" panose="02010600030101010101" pitchFamily="2" charset="-122"/>
                <a:ea typeface="宋体" panose="02010600030101010101" pitchFamily="2" charset="-122"/>
                <a:cs typeface="+mn-cs"/>
              </a:rPr>
              <a:t>2）输入特性</a:t>
            </a:r>
            <a:r>
              <a:rPr lang="zh-CN" altLang="en-US" b="1" strike="noStrike" noProof="1" dirty="0">
                <a:solidFill>
                  <a:srgbClr val="003399"/>
                </a:solidFill>
                <a:effectLst>
                  <a:outerShdw blurRad="38100" dist="38100" dir="2700000">
                    <a:srgbClr val="000000"/>
                  </a:outerShdw>
                </a:effectLst>
                <a:latin typeface="宋体" panose="02010600030101010101" pitchFamily="2" charset="-122"/>
                <a:ea typeface="+mn-ea"/>
                <a:cs typeface="Times New Roman" panose="02020603050405020304" pitchFamily="18" charset="0"/>
              </a:rPr>
              <a:t> </a:t>
            </a:r>
            <a:endParaRPr lang="zh-CN" altLang="en-US" b="1" strike="noStrike" noProof="1" dirty="0">
              <a:solidFill>
                <a:srgbClr val="003399"/>
              </a:solidFill>
              <a:effectLst>
                <a:outerShdw blurRad="38100" dist="38100" dir="2700000">
                  <a:srgbClr val="000000"/>
                </a:outerShdw>
              </a:effectLst>
              <a:latin typeface="宋体" panose="02010600030101010101" pitchFamily="2" charset="-122"/>
              <a:ea typeface="+mn-ea"/>
              <a:cs typeface="Times New Roman" panose="02020603050405020304" pitchFamily="18" charset="0"/>
            </a:endParaRPr>
          </a:p>
        </p:txBody>
      </p:sp>
      <p:sp>
        <p:nvSpPr>
          <p:cNvPr id="13344" name="矩形 13343"/>
          <p:cNvSpPr/>
          <p:nvPr/>
        </p:nvSpPr>
        <p:spPr>
          <a:xfrm>
            <a:off x="501650" y="1670050"/>
            <a:ext cx="8335963" cy="1050925"/>
          </a:xfrm>
          <a:prstGeom prst="rect">
            <a:avLst/>
          </a:prstGeom>
          <a:noFill/>
          <a:ln w="9525">
            <a:noFill/>
          </a:ln>
        </p:spPr>
        <p:txBody>
          <a:bodyPr wrap="square" anchor="t">
            <a:spAutoFit/>
          </a:bodyPr>
          <a:p>
            <a:pPr algn="just">
              <a:lnSpc>
                <a:spcPct val="130000"/>
              </a:lnSpc>
            </a:pPr>
            <a:r>
              <a:rPr lang="zh-CN" b="1" dirty="0">
                <a:latin typeface="Arial" panose="020B0604020202020204" pitchFamily="34" charset="0"/>
                <a:ea typeface="宋体" panose="02010600030101010101" pitchFamily="2" charset="-122"/>
              </a:rPr>
              <a:t>输入伏安特性是指输入电流和输入电压之间的关系，即</a:t>
            </a:r>
            <a:endParaRPr lang="zh-CN" b="1" dirty="0">
              <a:latin typeface="Arial" panose="020B0604020202020204" pitchFamily="34" charset="0"/>
              <a:ea typeface="宋体" panose="02010600030101010101" pitchFamily="2" charset="-122"/>
            </a:endParaRPr>
          </a:p>
          <a:p>
            <a:pPr algn="just">
              <a:lnSpc>
                <a:spcPct val="130000"/>
              </a:lnSpc>
            </a:pPr>
            <a:r>
              <a:rPr lang="zh-CN" b="1" i="1" dirty="0">
                <a:solidFill>
                  <a:srgbClr val="FF0000"/>
                </a:solidFill>
                <a:latin typeface="Times New Roman" panose="02020603050405020304" pitchFamily="18" charset="0"/>
                <a:ea typeface="宋体" panose="02010600030101010101" pitchFamily="2" charset="-122"/>
              </a:rPr>
              <a:t>i</a:t>
            </a:r>
            <a:r>
              <a:rPr lang="zh-CN" b="1" baseline="-25000" dirty="0">
                <a:solidFill>
                  <a:srgbClr val="FF0000"/>
                </a:solidFill>
                <a:latin typeface="Times New Roman" panose="02020603050405020304" pitchFamily="18" charset="0"/>
                <a:ea typeface="宋体" panose="02010600030101010101" pitchFamily="2" charset="-122"/>
              </a:rPr>
              <a:t>I</a:t>
            </a:r>
            <a:r>
              <a:rPr lang="zh-CN" b="1" dirty="0">
                <a:solidFill>
                  <a:srgbClr val="FF0000"/>
                </a:solidFill>
                <a:latin typeface="Times New Roman" panose="02020603050405020304" pitchFamily="18" charset="0"/>
                <a:ea typeface="宋体" panose="02010600030101010101" pitchFamily="2" charset="-122"/>
              </a:rPr>
              <a:t>=</a:t>
            </a:r>
            <a:r>
              <a:rPr lang="zh-CN" b="1" i="1" dirty="0">
                <a:solidFill>
                  <a:srgbClr val="FF0000"/>
                </a:solidFill>
                <a:latin typeface="Times New Roman" panose="02020603050405020304" pitchFamily="18" charset="0"/>
                <a:ea typeface="宋体" panose="02010600030101010101" pitchFamily="2" charset="-122"/>
              </a:rPr>
              <a:t>f</a:t>
            </a:r>
            <a:r>
              <a:rPr lang="zh-CN" b="1" dirty="0">
                <a:solidFill>
                  <a:srgbClr val="FF0000"/>
                </a:solidFill>
                <a:latin typeface="Times New Roman" panose="02020603050405020304" pitchFamily="18" charset="0"/>
                <a:ea typeface="宋体" panose="02010600030101010101" pitchFamily="2" charset="-122"/>
              </a:rPr>
              <a:t>（</a:t>
            </a:r>
            <a:r>
              <a:rPr lang="zh-CN" b="1" i="1" dirty="0">
                <a:solidFill>
                  <a:srgbClr val="FF0000"/>
                </a:solidFill>
                <a:latin typeface="Times New Roman" panose="02020603050405020304" pitchFamily="18" charset="0"/>
                <a:ea typeface="宋体" panose="02010600030101010101" pitchFamily="2" charset="-122"/>
              </a:rPr>
              <a:t>u</a:t>
            </a:r>
            <a:r>
              <a:rPr lang="zh-CN" b="1" baseline="-25000" dirty="0">
                <a:solidFill>
                  <a:srgbClr val="FF0000"/>
                </a:solidFill>
                <a:latin typeface="Times New Roman" panose="02020603050405020304" pitchFamily="18" charset="0"/>
                <a:ea typeface="宋体" panose="02010600030101010101" pitchFamily="2" charset="-122"/>
              </a:rPr>
              <a:t>I</a:t>
            </a:r>
            <a:r>
              <a:rPr lang="zh-CN" b="1" dirty="0">
                <a:solidFill>
                  <a:srgbClr val="FF0000"/>
                </a:solidFill>
                <a:latin typeface="Times New Roman" panose="02020603050405020304" pitchFamily="18" charset="0"/>
                <a:ea typeface="宋体" panose="02010600030101010101" pitchFamily="2" charset="-122"/>
              </a:rPr>
              <a:t>）</a:t>
            </a:r>
            <a:r>
              <a:rPr lang="zh-CN" b="1" dirty="0">
                <a:latin typeface="Times New Roman" panose="02020603050405020304" pitchFamily="18" charset="0"/>
                <a:ea typeface="宋体" panose="02010600030101010101" pitchFamily="2" charset="-122"/>
              </a:rPr>
              <a:t>。</a:t>
            </a:r>
            <a:r>
              <a:rPr lang="zh-CN" altLang="en-US" b="1" dirty="0">
                <a:latin typeface="Arial" panose="020B0604020202020204" pitchFamily="34" charset="0"/>
                <a:ea typeface="宋体" panose="02010600030101010101" pitchFamily="2" charset="-122"/>
              </a:rPr>
              <a:t> </a:t>
            </a:r>
            <a:endParaRPr lang="zh-CN" altLang="en-US" b="1" dirty="0">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3321"/>
                                        </p:tgtEl>
                                        <p:attrNameLst>
                                          <p:attrName>style.visibility</p:attrName>
                                        </p:attrNameLst>
                                      </p:cBhvr>
                                      <p:to>
                                        <p:strVal val="visible"/>
                                      </p:to>
                                    </p:set>
                                    <p:animEffect transition="in" filter="blinds(horizontal)">
                                      <p:cBhvr>
                                        <p:cTn id="7" dur="500"/>
                                        <p:tgtEl>
                                          <p:spTgt spid="1332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3318"/>
                                        </p:tgtEl>
                                        <p:attrNameLst>
                                          <p:attrName>style.visibility</p:attrName>
                                        </p:attrNameLst>
                                      </p:cBhvr>
                                      <p:to>
                                        <p:strVal val="visible"/>
                                      </p:to>
                                    </p:set>
                                    <p:animEffect transition="in" filter="blinds(horizontal)">
                                      <p:cBhvr>
                                        <p:cTn id="12" dur="500"/>
                                        <p:tgtEl>
                                          <p:spTgt spid="13318"/>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3344"/>
                                        </p:tgtEl>
                                        <p:attrNameLst>
                                          <p:attrName>style.visibility</p:attrName>
                                        </p:attrNameLst>
                                      </p:cBhvr>
                                      <p:to>
                                        <p:strVal val="visible"/>
                                      </p:to>
                                    </p:set>
                                    <p:animEffect transition="in" filter="blinds(horizontal)">
                                      <p:cBhvr>
                                        <p:cTn id="17" dur="500"/>
                                        <p:tgtEl>
                                          <p:spTgt spid="13344"/>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blinds(horizontal)">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8" grpId="0"/>
      <p:bldP spid="13321" grpId="0"/>
      <p:bldP spid="1334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57591" name="对象 57590"/>
          <p:cNvGraphicFramePr/>
          <p:nvPr/>
        </p:nvGraphicFramePr>
        <p:xfrm>
          <a:off x="3126740" y="5068570"/>
          <a:ext cx="2283460" cy="837565"/>
        </p:xfrm>
        <a:graphic>
          <a:graphicData uri="http://schemas.openxmlformats.org/presentationml/2006/ole">
            <mc:AlternateContent xmlns:mc="http://schemas.openxmlformats.org/markup-compatibility/2006">
              <mc:Choice xmlns:v="urn:schemas-microsoft-com:vml" Requires="v">
                <p:oleObj spid="_x0000_s3081" name="" r:id="rId1" imgW="990600" imgH="381000" progId="Equation.3">
                  <p:embed/>
                </p:oleObj>
              </mc:Choice>
              <mc:Fallback>
                <p:oleObj name="" r:id="rId1" imgW="990600" imgH="381000" progId="Equation.3">
                  <p:embed/>
                  <p:pic>
                    <p:nvPicPr>
                      <p:cNvPr id="0" name="图片 3080"/>
                      <p:cNvPicPr/>
                      <p:nvPr/>
                    </p:nvPicPr>
                    <p:blipFill>
                      <a:blip r:embed="rId2"/>
                      <a:stretch>
                        <a:fillRect/>
                      </a:stretch>
                    </p:blipFill>
                    <p:spPr>
                      <a:xfrm>
                        <a:off x="3126740" y="5068570"/>
                        <a:ext cx="2283460" cy="837565"/>
                      </a:xfrm>
                      <a:prstGeom prst="rect">
                        <a:avLst/>
                      </a:prstGeom>
                      <a:noFill/>
                      <a:ln w="38100">
                        <a:noFill/>
                        <a:miter/>
                      </a:ln>
                    </p:spPr>
                  </p:pic>
                </p:oleObj>
              </mc:Fallback>
            </mc:AlternateContent>
          </a:graphicData>
        </a:graphic>
      </p:graphicFrame>
      <p:sp>
        <p:nvSpPr>
          <p:cNvPr id="50222" name="矩形 17500"/>
          <p:cNvSpPr/>
          <p:nvPr/>
        </p:nvSpPr>
        <p:spPr>
          <a:xfrm>
            <a:off x="1136650" y="849313"/>
            <a:ext cx="5818188" cy="1216025"/>
          </a:xfrm>
          <a:prstGeom prst="rect">
            <a:avLst/>
          </a:prstGeom>
          <a:noFill/>
          <a:ln w="9525">
            <a:noFill/>
          </a:ln>
        </p:spPr>
        <p:txBody>
          <a:bodyPr anchor="b"/>
          <a:p>
            <a:pPr algn="ctr"/>
            <a:endParaRPr lang="zh-CN" altLang="zh-CN" sz="2800" dirty="0">
              <a:latin typeface="Times New Roman" panose="02020603050405020304" pitchFamily="18" charset="0"/>
              <a:ea typeface="宋体" panose="02010600030101010101" pitchFamily="2" charset="-122"/>
            </a:endParaRPr>
          </a:p>
        </p:txBody>
      </p:sp>
      <p:sp>
        <p:nvSpPr>
          <p:cNvPr id="17504" name="矩形 17503"/>
          <p:cNvSpPr/>
          <p:nvPr/>
        </p:nvSpPr>
        <p:spPr>
          <a:xfrm>
            <a:off x="431800" y="388938"/>
            <a:ext cx="4402138" cy="460375"/>
          </a:xfrm>
          <a:prstGeom prst="rect">
            <a:avLst/>
          </a:prstGeom>
          <a:noFill/>
          <a:ln w="9525">
            <a:noFill/>
          </a:ln>
        </p:spPr>
        <p:txBody>
          <a:bodyPr anchor="t">
            <a:spAutoFit/>
          </a:bodyPr>
          <a:p>
            <a:pPr algn="just"/>
            <a:r>
              <a:rPr lang="en-US" altLang="zh-CN" dirty="0">
                <a:cs typeface="Times New Roman" panose="02020603050405020304" pitchFamily="18" charset="0"/>
              </a:rPr>
              <a:t>2</a:t>
            </a:r>
            <a:r>
              <a:rPr lang="zh-CN" altLang="en-US" b="1" dirty="0">
                <a:cs typeface="Times New Roman" panose="02020603050405020304" pitchFamily="18" charset="0"/>
              </a:rPr>
              <a:t>）</a:t>
            </a:r>
            <a:r>
              <a:rPr lang="zh-CN" altLang="en-US" b="1" dirty="0">
                <a:latin typeface="Tahoma" panose="020B0604030504040204" pitchFamily="34" charset="0"/>
                <a:ea typeface="宋体" panose="02010600030101010101" pitchFamily="2" charset="-122"/>
              </a:rPr>
              <a:t>输入负载特性</a:t>
            </a:r>
            <a:r>
              <a:rPr lang="zh-CN" altLang="en-US" b="1" dirty="0">
                <a:latin typeface="Arial" panose="020B0604020202020204" pitchFamily="34" charset="0"/>
                <a:ea typeface="宋体" panose="02010600030101010101" pitchFamily="2" charset="-122"/>
              </a:rPr>
              <a:t> </a:t>
            </a:r>
            <a:endParaRPr lang="zh-CN" altLang="en-US" b="1" dirty="0">
              <a:latin typeface="Arial" panose="020B0604020202020204" pitchFamily="34" charset="0"/>
              <a:ea typeface="宋体" panose="02010600030101010101" pitchFamily="2" charset="-122"/>
            </a:endParaRPr>
          </a:p>
        </p:txBody>
      </p:sp>
      <p:sp>
        <p:nvSpPr>
          <p:cNvPr id="17506" name="矩形 17505"/>
          <p:cNvSpPr/>
          <p:nvPr/>
        </p:nvSpPr>
        <p:spPr>
          <a:xfrm>
            <a:off x="431800" y="849313"/>
            <a:ext cx="8342313" cy="1087437"/>
          </a:xfrm>
          <a:prstGeom prst="rect">
            <a:avLst/>
          </a:prstGeom>
          <a:noFill/>
          <a:ln w="9525">
            <a:noFill/>
          </a:ln>
        </p:spPr>
        <p:txBody>
          <a:bodyPr wrap="square" anchor="t">
            <a:spAutoFit/>
          </a:bodyPr>
          <a:p>
            <a:pPr algn="just">
              <a:lnSpc>
                <a:spcPct val="135000"/>
              </a:lnSpc>
            </a:pPr>
            <a:r>
              <a:rPr lang="zh-CN" b="1" dirty="0">
                <a:latin typeface="Arial" panose="020B0604020202020204" pitchFamily="34" charset="0"/>
                <a:ea typeface="宋体" panose="02010600030101010101" pitchFamily="2" charset="-122"/>
              </a:rPr>
              <a:t>输入负载特性是指输入电压与输入端接入电阻之间的变化关系，即</a:t>
            </a:r>
            <a:r>
              <a:rPr lang="zh-CN" b="1" i="1" dirty="0">
                <a:latin typeface="Times New Roman" panose="02020603050405020304" pitchFamily="18" charset="0"/>
                <a:ea typeface="宋体" panose="02010600030101010101" pitchFamily="2" charset="-122"/>
              </a:rPr>
              <a:t>u</a:t>
            </a:r>
            <a:r>
              <a:rPr lang="zh-CN" b="1" baseline="-25000" dirty="0">
                <a:latin typeface="Times New Roman" panose="02020603050405020304" pitchFamily="18" charset="0"/>
                <a:ea typeface="宋体" panose="02010600030101010101" pitchFamily="2" charset="-122"/>
              </a:rPr>
              <a:t>I</a:t>
            </a:r>
            <a:r>
              <a:rPr lang="zh-CN" b="1" dirty="0">
                <a:latin typeface="Times New Roman" panose="02020603050405020304" pitchFamily="18" charset="0"/>
                <a:ea typeface="宋体" panose="02010600030101010101" pitchFamily="2" charset="-122"/>
              </a:rPr>
              <a:t>=</a:t>
            </a:r>
            <a:r>
              <a:rPr lang="zh-CN" b="1" i="1" dirty="0">
                <a:latin typeface="Times New Roman" panose="02020603050405020304" pitchFamily="18" charset="0"/>
                <a:ea typeface="宋体" panose="02010600030101010101" pitchFamily="2" charset="-122"/>
              </a:rPr>
              <a:t>f</a:t>
            </a:r>
            <a:r>
              <a:rPr lang="zh-CN" b="1" dirty="0">
                <a:latin typeface="Times New Roman" panose="02020603050405020304" pitchFamily="18" charset="0"/>
                <a:ea typeface="宋体" panose="02010600030101010101" pitchFamily="2" charset="-122"/>
              </a:rPr>
              <a:t>（</a:t>
            </a:r>
            <a:r>
              <a:rPr lang="zh-CN" b="1" i="1" dirty="0">
                <a:latin typeface="Times New Roman" panose="02020603050405020304" pitchFamily="18" charset="0"/>
                <a:ea typeface="宋体" panose="02010600030101010101" pitchFamily="2" charset="-122"/>
              </a:rPr>
              <a:t>R</a:t>
            </a:r>
            <a:r>
              <a:rPr lang="zh-CN" b="1" baseline="-25000" dirty="0">
                <a:latin typeface="Times New Roman" panose="02020603050405020304" pitchFamily="18" charset="0"/>
                <a:ea typeface="宋体" panose="02010600030101010101" pitchFamily="2" charset="-122"/>
              </a:rPr>
              <a:t>I</a:t>
            </a:r>
            <a:r>
              <a:rPr lang="zh-CN" b="1" dirty="0">
                <a:latin typeface="Times New Roman" panose="02020603050405020304" pitchFamily="18" charset="0"/>
                <a:ea typeface="宋体" panose="02010600030101010101" pitchFamily="2" charset="-122"/>
              </a:rPr>
              <a:t>）</a:t>
            </a:r>
            <a:r>
              <a:rPr lang="zh-CN" altLang="en-US" b="1" dirty="0">
                <a:latin typeface="Times New Roman" panose="02020603050405020304" pitchFamily="18" charset="0"/>
                <a:ea typeface="宋体" panose="02010600030101010101" pitchFamily="2" charset="-122"/>
              </a:rPr>
              <a:t>。</a:t>
            </a:r>
            <a:r>
              <a:rPr lang="zh-CN" altLang="en-US" b="1" dirty="0">
                <a:latin typeface="Arial" panose="020B0604020202020204" pitchFamily="34" charset="0"/>
                <a:ea typeface="宋体" panose="02010600030101010101" pitchFamily="2" charset="-122"/>
              </a:rPr>
              <a:t> </a:t>
            </a:r>
            <a:endParaRPr lang="zh-CN" altLang="en-US" b="1" dirty="0">
              <a:latin typeface="Arial" panose="020B0604020202020204" pitchFamily="34" charset="0"/>
              <a:ea typeface="宋体" panose="02010600030101010101" pitchFamily="2" charset="-122"/>
            </a:endParaRPr>
          </a:p>
        </p:txBody>
      </p:sp>
      <p:pic>
        <p:nvPicPr>
          <p:cNvPr id="4" name="图片 3"/>
          <p:cNvPicPr>
            <a:picLocks noChangeAspect="1"/>
          </p:cNvPicPr>
          <p:nvPr/>
        </p:nvPicPr>
        <p:blipFill>
          <a:blip r:embed="rId3"/>
          <a:stretch>
            <a:fillRect/>
          </a:stretch>
        </p:blipFill>
        <p:spPr>
          <a:xfrm>
            <a:off x="1223010" y="2236470"/>
            <a:ext cx="6697980" cy="238506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7504"/>
                                        </p:tgtEl>
                                        <p:attrNameLst>
                                          <p:attrName>style.visibility</p:attrName>
                                        </p:attrNameLst>
                                      </p:cBhvr>
                                      <p:to>
                                        <p:strVal val="visible"/>
                                      </p:to>
                                    </p:set>
                                    <p:anim calcmode="lin" valueType="num">
                                      <p:cBhvr>
                                        <p:cTn id="7" dur="500" fill="hold"/>
                                        <p:tgtEl>
                                          <p:spTgt spid="17504"/>
                                        </p:tgtEl>
                                        <p:attrNameLst>
                                          <p:attrName>ppt_x</p:attrName>
                                        </p:attrNameLst>
                                      </p:cBhvr>
                                      <p:tavLst>
                                        <p:tav tm="0">
                                          <p:val>
                                            <p:strVal val="0-#ppt_w/2"/>
                                          </p:val>
                                        </p:tav>
                                        <p:tav tm="100000">
                                          <p:val>
                                            <p:strVal val="#ppt_x"/>
                                          </p:val>
                                        </p:tav>
                                      </p:tavLst>
                                    </p:anim>
                                    <p:anim calcmode="lin" valueType="num">
                                      <p:cBhvr>
                                        <p:cTn id="8" dur="500" fill="hold"/>
                                        <p:tgtEl>
                                          <p:spTgt spid="1750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 fill="hold" grpId="0" nodeType="clickEffect">
                                  <p:stCondLst>
                                    <p:cond delay="0"/>
                                  </p:stCondLst>
                                  <p:childTnLst>
                                    <p:set>
                                      <p:cBhvr>
                                        <p:cTn id="12" dur="1" fill="hold">
                                          <p:stCondLst>
                                            <p:cond delay="0"/>
                                          </p:stCondLst>
                                        </p:cTn>
                                        <p:tgtEl>
                                          <p:spTgt spid="17506"/>
                                        </p:tgtEl>
                                        <p:attrNameLst>
                                          <p:attrName>style.visibility</p:attrName>
                                        </p:attrNameLst>
                                      </p:cBhvr>
                                      <p:to>
                                        <p:strVal val="visible"/>
                                      </p:to>
                                    </p:set>
                                    <p:anim calcmode="lin" valueType="num">
                                      <p:cBhvr>
                                        <p:cTn id="13" dur="500" fill="hold"/>
                                        <p:tgtEl>
                                          <p:spTgt spid="17506"/>
                                        </p:tgtEl>
                                        <p:attrNameLst>
                                          <p:attrName>ppt_x</p:attrName>
                                        </p:attrNameLst>
                                      </p:cBhvr>
                                      <p:tavLst>
                                        <p:tav tm="0">
                                          <p:val>
                                            <p:strVal val="#ppt_x"/>
                                          </p:val>
                                        </p:tav>
                                        <p:tav tm="100000">
                                          <p:val>
                                            <p:strVal val="#ppt_x"/>
                                          </p:val>
                                        </p:tav>
                                      </p:tavLst>
                                    </p:anim>
                                    <p:anim calcmode="lin" valueType="num">
                                      <p:cBhvr>
                                        <p:cTn id="14" dur="500" fill="hold"/>
                                        <p:tgtEl>
                                          <p:spTgt spid="17506"/>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3" presetClass="entr" presetSubtype="10"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blinds(horizontal)">
                                      <p:cBhvr>
                                        <p:cTn id="19" dur="500"/>
                                        <p:tgtEl>
                                          <p:spTgt spid="4"/>
                                        </p:tgtEl>
                                      </p:cBhvr>
                                    </p:animEffect>
                                  </p:childTnLst>
                                </p:cTn>
                              </p:par>
                            </p:childTnLst>
                          </p:cTn>
                        </p:par>
                      </p:childTnLst>
                    </p:cTn>
                  </p:par>
                  <p:par>
                    <p:cTn id="20" fill="hold">
                      <p:stCondLst>
                        <p:cond delay="indefinite"/>
                      </p:stCondLst>
                      <p:childTnLst>
                        <p:par>
                          <p:cTn id="21" fill="hold">
                            <p:stCondLst>
                              <p:cond delay="0"/>
                            </p:stCondLst>
                            <p:childTnLst>
                              <p:par>
                                <p:cTn id="22" presetID="3" presetClass="entr" presetSubtype="10" fill="hold" nodeType="clickEffect">
                                  <p:stCondLst>
                                    <p:cond delay="0"/>
                                  </p:stCondLst>
                                  <p:childTnLst>
                                    <p:set>
                                      <p:cBhvr>
                                        <p:cTn id="23" dur="1" fill="hold">
                                          <p:stCondLst>
                                            <p:cond delay="0"/>
                                          </p:stCondLst>
                                        </p:cTn>
                                        <p:tgtEl>
                                          <p:spTgt spid="57591"/>
                                        </p:tgtEl>
                                        <p:attrNameLst>
                                          <p:attrName>style.visibility</p:attrName>
                                        </p:attrNameLst>
                                      </p:cBhvr>
                                      <p:to>
                                        <p:strVal val="visible"/>
                                      </p:to>
                                    </p:set>
                                    <p:animEffect transition="in" filter="blinds(horizontal)">
                                      <p:cBhvr>
                                        <p:cTn id="24" dur="500"/>
                                        <p:tgtEl>
                                          <p:spTgt spid="575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504" grpId="0"/>
      <p:bldP spid="1750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628" name="矩形 26627"/>
          <p:cNvSpPr/>
          <p:nvPr/>
        </p:nvSpPr>
        <p:spPr>
          <a:xfrm>
            <a:off x="576263" y="692150"/>
            <a:ext cx="8280400" cy="1585913"/>
          </a:xfrm>
          <a:prstGeom prst="rect">
            <a:avLst/>
          </a:prstGeom>
          <a:noFill/>
          <a:ln w="9525">
            <a:noFill/>
          </a:ln>
        </p:spPr>
        <p:txBody>
          <a:bodyPr anchor="t">
            <a:spAutoFit/>
          </a:bodyPr>
          <a:p>
            <a:pPr algn="just">
              <a:lnSpc>
                <a:spcPct val="135000"/>
              </a:lnSpc>
            </a:pPr>
            <a:r>
              <a:rPr lang="en-US" altLang="zh-CN" b="1" i="1" err="1">
                <a:latin typeface="Times New Roman" panose="02020603050405020304" pitchFamily="18" charset="0"/>
                <a:ea typeface="宋体" panose="02010600030101010101" pitchFamily="2" charset="-122"/>
              </a:rPr>
              <a:t>u</a:t>
            </a:r>
            <a:r>
              <a:rPr lang="en-US" altLang="zh-CN" b="1" baseline="-30000" err="1">
                <a:latin typeface="Times New Roman" panose="02020603050405020304" pitchFamily="18" charset="0"/>
                <a:ea typeface="宋体" panose="02010600030101010101" pitchFamily="2" charset="-122"/>
              </a:rPr>
              <a:t>I</a:t>
            </a:r>
            <a:r>
              <a:rPr lang="zh-CN" altLang="en-US" b="1" dirty="0">
                <a:latin typeface="Times New Roman" panose="02020603050405020304" pitchFamily="18" charset="0"/>
                <a:ea typeface="宋体" panose="02010600030101010101" pitchFamily="2" charset="-122"/>
              </a:rPr>
              <a:t>是随</a:t>
            </a:r>
            <a:r>
              <a:rPr lang="en-US" altLang="zh-CN" b="1" i="1">
                <a:latin typeface="Times New Roman" panose="02020603050405020304" pitchFamily="18" charset="0"/>
                <a:ea typeface="宋体" panose="02010600030101010101" pitchFamily="2" charset="-122"/>
              </a:rPr>
              <a:t>R</a:t>
            </a:r>
            <a:r>
              <a:rPr lang="en-US" altLang="zh-CN" b="1" baseline="-30000">
                <a:latin typeface="Times New Roman" panose="02020603050405020304" pitchFamily="18" charset="0"/>
                <a:ea typeface="宋体" panose="02010600030101010101" pitchFamily="2" charset="-122"/>
              </a:rPr>
              <a:t>I</a:t>
            </a:r>
            <a:r>
              <a:rPr lang="zh-CN" altLang="en-US" b="1" dirty="0">
                <a:latin typeface="Times New Roman" panose="02020603050405020304" pitchFamily="18" charset="0"/>
                <a:ea typeface="宋体" panose="02010600030101010101" pitchFamily="2" charset="-122"/>
              </a:rPr>
              <a:t>的增大而增大的，但当</a:t>
            </a:r>
            <a:r>
              <a:rPr lang="en-US" altLang="zh-CN" b="1" i="1">
                <a:latin typeface="Times New Roman" panose="02020603050405020304" pitchFamily="18" charset="0"/>
                <a:ea typeface="宋体" panose="02010600030101010101" pitchFamily="2" charset="-122"/>
              </a:rPr>
              <a:t>R</a:t>
            </a:r>
            <a:r>
              <a:rPr lang="en-US" altLang="zh-CN" b="1" baseline="-30000">
                <a:latin typeface="Times New Roman" panose="02020603050405020304" pitchFamily="18" charset="0"/>
                <a:ea typeface="宋体" panose="02010600030101010101" pitchFamily="2" charset="-122"/>
              </a:rPr>
              <a:t>I</a:t>
            </a:r>
            <a:r>
              <a:rPr lang="zh-CN" altLang="en-US" b="1" dirty="0">
                <a:latin typeface="Times New Roman" panose="02020603050405020304" pitchFamily="18" charset="0"/>
                <a:ea typeface="宋体" panose="02010600030101010101" pitchFamily="2" charset="-122"/>
              </a:rPr>
              <a:t>增大使</a:t>
            </a:r>
            <a:r>
              <a:rPr lang="en-US" altLang="zh-CN" b="1">
                <a:latin typeface="Times New Roman" panose="02020603050405020304" pitchFamily="18" charset="0"/>
                <a:ea typeface="宋体" panose="02010600030101010101" pitchFamily="2" charset="-122"/>
              </a:rPr>
              <a:t>VT</a:t>
            </a:r>
            <a:r>
              <a:rPr lang="en-US" altLang="zh-CN" b="1" baseline="-30000">
                <a:latin typeface="Times New Roman" panose="02020603050405020304" pitchFamily="18" charset="0"/>
                <a:ea typeface="宋体" panose="02010600030101010101" pitchFamily="2" charset="-122"/>
              </a:rPr>
              <a:t>2</a:t>
            </a:r>
            <a:r>
              <a:rPr lang="zh-CN" altLang="en-US" b="1">
                <a:latin typeface="Times New Roman" panose="02020603050405020304" pitchFamily="18" charset="0"/>
                <a:ea typeface="宋体" panose="02010600030101010101" pitchFamily="2" charset="-122"/>
              </a:rPr>
              <a:t>、</a:t>
            </a:r>
            <a:r>
              <a:rPr lang="en-US" altLang="zh-CN" b="1">
                <a:latin typeface="Times New Roman" panose="02020603050405020304" pitchFamily="18" charset="0"/>
                <a:ea typeface="宋体" panose="02010600030101010101" pitchFamily="2" charset="-122"/>
              </a:rPr>
              <a:t>VT</a:t>
            </a:r>
            <a:r>
              <a:rPr lang="en-US" altLang="zh-CN" b="1" baseline="-30000">
                <a:latin typeface="Times New Roman" panose="02020603050405020304" pitchFamily="18" charset="0"/>
                <a:ea typeface="宋体" panose="02010600030101010101" pitchFamily="2" charset="-122"/>
              </a:rPr>
              <a:t>4</a:t>
            </a:r>
            <a:r>
              <a:rPr lang="zh-CN" altLang="en-US" b="1" dirty="0">
                <a:latin typeface="Times New Roman" panose="02020603050405020304" pitchFamily="18" charset="0"/>
                <a:ea typeface="宋体" panose="02010600030101010101" pitchFamily="2" charset="-122"/>
              </a:rPr>
              <a:t>导通后，</a:t>
            </a:r>
            <a:r>
              <a:rPr lang="en-US" altLang="zh-CN" b="1" i="1" err="1">
                <a:latin typeface="Times New Roman" panose="02020603050405020304" pitchFamily="18" charset="0"/>
                <a:ea typeface="宋体" panose="02010600030101010101" pitchFamily="2" charset="-122"/>
              </a:rPr>
              <a:t>u</a:t>
            </a:r>
            <a:r>
              <a:rPr lang="en-US" altLang="zh-CN" b="1" baseline="-30000" err="1">
                <a:latin typeface="Times New Roman" panose="02020603050405020304" pitchFamily="18" charset="0"/>
                <a:ea typeface="宋体" panose="02010600030101010101" pitchFamily="2" charset="-122"/>
              </a:rPr>
              <a:t>I</a:t>
            </a:r>
            <a:r>
              <a:rPr lang="zh-CN" altLang="en-US" b="1" dirty="0">
                <a:latin typeface="Times New Roman" panose="02020603050405020304" pitchFamily="18" charset="0"/>
                <a:ea typeface="宋体" panose="02010600030101010101" pitchFamily="2" charset="-122"/>
              </a:rPr>
              <a:t>就不随</a:t>
            </a:r>
            <a:r>
              <a:rPr lang="en-US" altLang="zh-CN" b="1" i="1">
                <a:latin typeface="Times New Roman" panose="02020603050405020304" pitchFamily="18" charset="0"/>
                <a:ea typeface="宋体" panose="02010600030101010101" pitchFamily="2" charset="-122"/>
              </a:rPr>
              <a:t>R</a:t>
            </a:r>
            <a:r>
              <a:rPr lang="en-US" altLang="zh-CN" b="1" baseline="-30000">
                <a:latin typeface="Times New Roman" panose="02020603050405020304" pitchFamily="18" charset="0"/>
                <a:ea typeface="宋体" panose="02010600030101010101" pitchFamily="2" charset="-122"/>
              </a:rPr>
              <a:t>I</a:t>
            </a:r>
            <a:r>
              <a:rPr lang="zh-CN" altLang="en-US" b="1" dirty="0">
                <a:latin typeface="Times New Roman" panose="02020603050405020304" pitchFamily="18" charset="0"/>
                <a:ea typeface="宋体" panose="02010600030101010101" pitchFamily="2" charset="-122"/>
              </a:rPr>
              <a:t>的增大而变化，此时</a:t>
            </a:r>
            <a:r>
              <a:rPr lang="en-US" altLang="zh-CN" b="1" i="1" err="1">
                <a:latin typeface="Times New Roman" panose="02020603050405020304" pitchFamily="18" charset="0"/>
                <a:ea typeface="宋体" panose="02010600030101010101" pitchFamily="2" charset="-122"/>
              </a:rPr>
              <a:t>u</a:t>
            </a:r>
            <a:r>
              <a:rPr lang="en-US" altLang="zh-CN" b="1" baseline="-30000" err="1">
                <a:latin typeface="Times New Roman" panose="02020603050405020304" pitchFamily="18" charset="0"/>
                <a:ea typeface="宋体" panose="02010600030101010101" pitchFamily="2" charset="-122"/>
              </a:rPr>
              <a:t>I</a:t>
            </a:r>
            <a:r>
              <a:rPr lang="zh-CN" altLang="en-US" b="1" dirty="0">
                <a:latin typeface="Times New Roman" panose="02020603050405020304" pitchFamily="18" charset="0"/>
                <a:ea typeface="宋体" panose="02010600030101010101" pitchFamily="2" charset="-122"/>
              </a:rPr>
              <a:t>约为</a:t>
            </a:r>
            <a:r>
              <a:rPr lang="en-US" altLang="zh-CN" b="1" dirty="0">
                <a:latin typeface="Times New Roman" panose="02020603050405020304" pitchFamily="18" charset="0"/>
                <a:ea typeface="宋体" panose="02010600030101010101" pitchFamily="2" charset="-122"/>
              </a:rPr>
              <a:t>1.4</a:t>
            </a:r>
            <a:r>
              <a:rPr lang="zh-CN" altLang="en-US" b="1" dirty="0">
                <a:latin typeface="Times New Roman" panose="02020603050405020304" pitchFamily="18" charset="0"/>
                <a:ea typeface="宋体" panose="02010600030101010101" pitchFamily="2" charset="-122"/>
              </a:rPr>
              <a:t>伏。改变输入端对地所接电阻RI的值，可改变门电路输出状态。 </a:t>
            </a:r>
            <a:endParaRPr lang="zh-CN" altLang="en-US" b="1" dirty="0">
              <a:latin typeface="Times New Roman" panose="02020603050405020304" pitchFamily="18" charset="0"/>
              <a:ea typeface="宋体" panose="02010600030101010101" pitchFamily="2" charset="-122"/>
            </a:endParaRPr>
          </a:p>
        </p:txBody>
      </p:sp>
      <p:sp>
        <p:nvSpPr>
          <p:cNvPr id="26630" name="矩形 26629"/>
          <p:cNvSpPr/>
          <p:nvPr/>
        </p:nvSpPr>
        <p:spPr>
          <a:xfrm>
            <a:off x="576263" y="2278063"/>
            <a:ext cx="8251825" cy="2082800"/>
          </a:xfrm>
          <a:prstGeom prst="rect">
            <a:avLst/>
          </a:prstGeom>
          <a:noFill/>
          <a:ln w="9525">
            <a:noFill/>
          </a:ln>
        </p:spPr>
        <p:txBody>
          <a:bodyPr>
            <a:spAutoFit/>
          </a:bodyPr>
          <a:p>
            <a:pPr algn="just" fontAlgn="base">
              <a:lnSpc>
                <a:spcPct val="135000"/>
              </a:lnSpc>
            </a:pPr>
            <a:r>
              <a:rPr lang="zh-CN" altLang="en-US" b="1" strike="noStrike" noProof="1" dirty="0">
                <a:latin typeface="Times New Roman" panose="02020603050405020304" pitchFamily="18" charset="0"/>
                <a:ea typeface="宋体" panose="02010600030101010101" pitchFamily="2" charset="-122"/>
                <a:cs typeface="Times New Roman" panose="02020603050405020304" pitchFamily="18" charset="0"/>
              </a:rPr>
              <a:t>把输入电压随输入电阻增大到关门电平时的输入电阻称为</a:t>
            </a:r>
            <a:r>
              <a:rPr lang="zh-CN" altLang="en-US" b="1" strike="noStrike" noProof="1" dirty="0">
                <a:solidFill>
                  <a:schemeClr val="accent2"/>
                </a:solidFill>
                <a:effectLst>
                  <a:outerShdw blurRad="38100" dist="38100" dir="2700000">
                    <a:srgbClr val="000000"/>
                  </a:outerShdw>
                </a:effectLst>
                <a:latin typeface="Times New Roman" panose="02020603050405020304" pitchFamily="18" charset="0"/>
                <a:ea typeface="宋体" panose="02010600030101010101" pitchFamily="2" charset="-122"/>
                <a:cs typeface="Times New Roman" panose="02020603050405020304" pitchFamily="18" charset="0"/>
              </a:rPr>
              <a:t>关门电阻</a:t>
            </a:r>
            <a:r>
              <a:rPr lang="en-US" altLang="zh-CN" b="1" i="1" strike="noStrike" noProof="1">
                <a:latin typeface="Times New Roman" panose="02020603050405020304" pitchFamily="18" charset="0"/>
                <a:ea typeface="宋体" panose="02010600030101010101" pitchFamily="2" charset="-122"/>
                <a:cs typeface="Times New Roman" panose="02020603050405020304" pitchFamily="18" charset="0"/>
              </a:rPr>
              <a:t>R</a:t>
            </a:r>
            <a:r>
              <a:rPr lang="en-US" altLang="zh-CN" b="1" strike="noStrike" baseline="-30000" noProof="1">
                <a:latin typeface="Times New Roman" panose="02020603050405020304" pitchFamily="18" charset="0"/>
                <a:ea typeface="宋体" panose="02010600030101010101" pitchFamily="2" charset="-122"/>
                <a:cs typeface="Times New Roman" panose="02020603050405020304" pitchFamily="18" charset="0"/>
              </a:rPr>
              <a:t>OFF</a:t>
            </a:r>
            <a:r>
              <a:rPr lang="zh-CN" altLang="en-US" b="1" strike="noStrike" noProof="1" dirty="0">
                <a:latin typeface="Times New Roman" panose="02020603050405020304" pitchFamily="18" charset="0"/>
                <a:ea typeface="宋体" panose="02010600030101010101" pitchFamily="2" charset="-122"/>
                <a:cs typeface="Times New Roman" panose="02020603050405020304" pitchFamily="18" charset="0"/>
              </a:rPr>
              <a:t>，而增大到开门电平时对应的输入电阻称为</a:t>
            </a:r>
            <a:r>
              <a:rPr lang="zh-CN" altLang="en-US" b="1" strike="noStrike" noProof="1" dirty="0">
                <a:solidFill>
                  <a:schemeClr val="accent2"/>
                </a:solidFill>
                <a:effectLst>
                  <a:outerShdw blurRad="38100" dist="38100" dir="2700000">
                    <a:srgbClr val="000000"/>
                  </a:outerShdw>
                </a:effectLst>
                <a:latin typeface="Times New Roman" panose="02020603050405020304" pitchFamily="18" charset="0"/>
                <a:ea typeface="宋体" panose="02010600030101010101" pitchFamily="2" charset="-122"/>
                <a:cs typeface="Times New Roman" panose="02020603050405020304" pitchFamily="18" charset="0"/>
              </a:rPr>
              <a:t>开门电阻</a:t>
            </a:r>
            <a:r>
              <a:rPr lang="en-US" altLang="zh-CN" b="1" i="1" strike="noStrike" noProof="1">
                <a:latin typeface="Times New Roman" panose="02020603050405020304" pitchFamily="18" charset="0"/>
                <a:ea typeface="宋体" panose="02010600030101010101" pitchFamily="2" charset="-122"/>
                <a:cs typeface="Times New Roman" panose="02020603050405020304" pitchFamily="18" charset="0"/>
              </a:rPr>
              <a:t>R</a:t>
            </a:r>
            <a:r>
              <a:rPr lang="en-US" altLang="zh-CN" b="1" strike="noStrike" baseline="-30000" noProof="1">
                <a:latin typeface="Times New Roman" panose="02020603050405020304" pitchFamily="18" charset="0"/>
                <a:ea typeface="宋体" panose="02010600030101010101" pitchFamily="2" charset="-122"/>
                <a:cs typeface="Times New Roman" panose="02020603050405020304" pitchFamily="18" charset="0"/>
              </a:rPr>
              <a:t>ON</a:t>
            </a:r>
            <a:r>
              <a:rPr lang="zh-CN" altLang="en-US" b="1" strike="noStrike" noProof="1" dirty="0">
                <a:latin typeface="Times New Roman" panose="02020603050405020304" pitchFamily="18" charset="0"/>
                <a:ea typeface="宋体" panose="02010600030101010101" pitchFamily="2" charset="-122"/>
                <a:cs typeface="Times New Roman" panose="02020603050405020304" pitchFamily="18" charset="0"/>
              </a:rPr>
              <a:t>。输入端只要接入大于</a:t>
            </a:r>
            <a:r>
              <a:rPr lang="en-US" altLang="zh-CN" b="1" i="1" strike="noStrike" noProof="1">
                <a:latin typeface="Times New Roman" panose="02020603050405020304" pitchFamily="18" charset="0"/>
                <a:ea typeface="宋体" panose="02010600030101010101" pitchFamily="2" charset="-122"/>
                <a:cs typeface="Times New Roman" panose="02020603050405020304" pitchFamily="18" charset="0"/>
              </a:rPr>
              <a:t>R</a:t>
            </a:r>
            <a:r>
              <a:rPr lang="en-US" altLang="zh-CN" b="1" strike="noStrike" baseline="-30000" noProof="1">
                <a:latin typeface="Times New Roman" panose="02020603050405020304" pitchFamily="18" charset="0"/>
                <a:ea typeface="宋体" panose="02010600030101010101" pitchFamily="2" charset="-122"/>
                <a:cs typeface="Times New Roman" panose="02020603050405020304" pitchFamily="18" charset="0"/>
              </a:rPr>
              <a:t>ON</a:t>
            </a:r>
            <a:r>
              <a:rPr lang="zh-CN" altLang="en-US" b="1" strike="noStrike" noProof="1" dirty="0">
                <a:latin typeface="Times New Roman" panose="02020603050405020304" pitchFamily="18" charset="0"/>
                <a:ea typeface="宋体" panose="02010600030101010101" pitchFamily="2" charset="-122"/>
                <a:cs typeface="Times New Roman" panose="02020603050405020304" pitchFamily="18" charset="0"/>
              </a:rPr>
              <a:t>电阻就相当于输入高电平，所以输入端悬空相当于接高电平。 </a:t>
            </a:r>
            <a:r>
              <a:rPr lang="zh-CN" altLang="en-US" b="1" strike="noStrike" noProof="1">
                <a:latin typeface="Times New Roman" panose="02020603050405020304" pitchFamily="18" charset="0"/>
                <a:ea typeface="宋体" panose="02010600030101010101" pitchFamily="2" charset="-122"/>
                <a:cs typeface="Times New Roman" panose="02020603050405020304" pitchFamily="18" charset="0"/>
              </a:rPr>
              <a:t> </a:t>
            </a:r>
            <a:endParaRPr lang="zh-CN" altLang="en-US" b="1" strike="noStrike" noProof="1">
              <a:cs typeface="Times New Roman" panose="02020603050405020304" pitchFamily="18" charset="0"/>
            </a:endParaRPr>
          </a:p>
        </p:txBody>
      </p:sp>
      <p:sp>
        <p:nvSpPr>
          <p:cNvPr id="27663" name="矩形 27662"/>
          <p:cNvSpPr/>
          <p:nvPr/>
        </p:nvSpPr>
        <p:spPr>
          <a:xfrm>
            <a:off x="576263" y="4362450"/>
            <a:ext cx="8302625" cy="1584325"/>
          </a:xfrm>
          <a:prstGeom prst="rect">
            <a:avLst/>
          </a:prstGeom>
          <a:noFill/>
          <a:ln w="9525">
            <a:noFill/>
          </a:ln>
        </p:spPr>
        <p:txBody>
          <a:bodyPr wrap="square" anchor="t">
            <a:spAutoFit/>
          </a:bodyPr>
          <a:p>
            <a:pPr algn="just">
              <a:lnSpc>
                <a:spcPct val="135000"/>
              </a:lnSpc>
            </a:pPr>
            <a:r>
              <a:rPr lang="zh-CN" altLang="en-US" b="1" dirty="0">
                <a:latin typeface="宋体" panose="02010600030101010101" pitchFamily="2" charset="-122"/>
                <a:ea typeface="宋体" panose="02010600030101010101" pitchFamily="2" charset="-122"/>
              </a:rPr>
              <a:t>对于</a:t>
            </a:r>
            <a:r>
              <a:rPr lang="en-US" altLang="zh-CN" b="1" dirty="0">
                <a:latin typeface="宋体" panose="02010600030101010101" pitchFamily="2" charset="-122"/>
                <a:ea typeface="宋体" panose="02010600030101010101" pitchFamily="2" charset="-122"/>
              </a:rPr>
              <a:t>74TTL</a:t>
            </a:r>
            <a:r>
              <a:rPr lang="zh-CN" altLang="en-US" b="1" dirty="0">
                <a:latin typeface="宋体" panose="02010600030101010101" pitchFamily="2" charset="-122"/>
                <a:ea typeface="宋体" panose="02010600030101010101" pitchFamily="2" charset="-122"/>
              </a:rPr>
              <a:t>与非门电路，若输入电阻</a:t>
            </a:r>
            <a:r>
              <a:rPr lang="en-US" altLang="zh-CN" b="1" i="1">
                <a:latin typeface="宋体" panose="02010600030101010101" pitchFamily="2" charset="-122"/>
                <a:ea typeface="宋体" panose="02010600030101010101" pitchFamily="2" charset="-122"/>
              </a:rPr>
              <a:t>R</a:t>
            </a:r>
            <a:r>
              <a:rPr lang="en-US" altLang="zh-CN" b="1" baseline="-30000">
                <a:latin typeface="宋体" panose="02010600030101010101" pitchFamily="2" charset="-122"/>
                <a:ea typeface="宋体" panose="02010600030101010101" pitchFamily="2" charset="-122"/>
              </a:rPr>
              <a:t>I</a:t>
            </a:r>
            <a:r>
              <a:rPr lang="en-US" altLang="zh-CN" b="1" dirty="0">
                <a:latin typeface="宋体" panose="02010600030101010101" pitchFamily="2" charset="-122"/>
                <a:ea typeface="宋体" panose="02010600030101010101" pitchFamily="2" charset="-122"/>
              </a:rPr>
              <a:t>≤0.91kΩ</a:t>
            </a:r>
            <a:r>
              <a:rPr lang="zh-CN" altLang="en-US" b="1" dirty="0">
                <a:latin typeface="宋体" panose="02010600030101010101" pitchFamily="2" charset="-122"/>
                <a:ea typeface="宋体" panose="02010600030101010101" pitchFamily="2" charset="-122"/>
              </a:rPr>
              <a:t>，相当于输入低电平</a:t>
            </a:r>
            <a:r>
              <a:rPr lang="zh-CN" altLang="en-US" b="1" dirty="0">
                <a:latin typeface="Times New Roman" panose="02020603050405020304" pitchFamily="18" charset="0"/>
                <a:ea typeface="宋体" panose="02010600030101010101" pitchFamily="2" charset="-122"/>
              </a:rPr>
              <a:t>；若</a:t>
            </a:r>
            <a:r>
              <a:rPr lang="zh-CN" altLang="en-US" b="1" dirty="0">
                <a:latin typeface="宋体" panose="02010600030101010101" pitchFamily="2" charset="-122"/>
                <a:ea typeface="宋体" panose="02010600030101010101" pitchFamily="2" charset="-122"/>
              </a:rPr>
              <a:t>输入电阻</a:t>
            </a:r>
            <a:r>
              <a:rPr lang="en-US" altLang="zh-CN" b="1" i="1">
                <a:latin typeface="宋体" panose="02010600030101010101" pitchFamily="2" charset="-122"/>
                <a:ea typeface="宋体" panose="02010600030101010101" pitchFamily="2" charset="-122"/>
              </a:rPr>
              <a:t>R</a:t>
            </a:r>
            <a:r>
              <a:rPr lang="en-US" altLang="zh-CN" b="1" baseline="-30000">
                <a:latin typeface="宋体" panose="02010600030101010101" pitchFamily="2" charset="-122"/>
                <a:ea typeface="宋体" panose="02010600030101010101" pitchFamily="2" charset="-122"/>
              </a:rPr>
              <a:t>I</a:t>
            </a:r>
            <a:r>
              <a:rPr lang="en-US" altLang="zh-CN" b="1" dirty="0">
                <a:latin typeface="宋体" panose="02010600030101010101" pitchFamily="2" charset="-122"/>
                <a:ea typeface="宋体" panose="02010600030101010101" pitchFamily="2" charset="-122"/>
              </a:rPr>
              <a:t>≥1.9 kΩ</a:t>
            </a:r>
            <a:r>
              <a:rPr lang="zh-CN" altLang="en-US" b="1" dirty="0">
                <a:latin typeface="宋体" panose="02010600030101010101" pitchFamily="2" charset="-122"/>
                <a:ea typeface="宋体" panose="02010600030101010101" pitchFamily="2" charset="-122"/>
              </a:rPr>
              <a:t>，相当于输入高电平。 </a:t>
            </a:r>
            <a:r>
              <a:rPr lang="zh-CN" altLang="en-US" b="1" dirty="0">
                <a:latin typeface="Times New Roman" panose="02020603050405020304" pitchFamily="18" charset="0"/>
                <a:ea typeface="宋体" panose="02010600030101010101" pitchFamily="2" charset="-122"/>
              </a:rPr>
              <a:t>若</a:t>
            </a:r>
            <a:r>
              <a:rPr lang="en-US" altLang="zh-CN" b="1" dirty="0">
                <a:latin typeface="宋体" panose="02010600030101010101" pitchFamily="2" charset="-122"/>
                <a:ea typeface="宋体" panose="02010600030101010101" pitchFamily="2" charset="-122"/>
                <a:sym typeface="宋体" panose="02010600030101010101" pitchFamily="2" charset="-122"/>
              </a:rPr>
              <a:t>0.91kΩ﹤</a:t>
            </a:r>
            <a:r>
              <a:rPr lang="en-US" altLang="zh-CN" b="1" i="1">
                <a:latin typeface="宋体" panose="02010600030101010101" pitchFamily="2" charset="-122"/>
                <a:ea typeface="宋体" panose="02010600030101010101" pitchFamily="2" charset="-122"/>
              </a:rPr>
              <a:t>R</a:t>
            </a:r>
            <a:r>
              <a:rPr lang="en-US" altLang="zh-CN" b="1" baseline="-30000">
                <a:latin typeface="宋体" panose="02010600030101010101" pitchFamily="2" charset="-122"/>
                <a:ea typeface="宋体" panose="02010600030101010101" pitchFamily="2" charset="-122"/>
              </a:rPr>
              <a:t>I</a:t>
            </a:r>
            <a:r>
              <a:rPr lang="en-US" altLang="zh-CN" b="1" dirty="0">
                <a:latin typeface="宋体" panose="02010600030101010101" pitchFamily="2" charset="-122"/>
                <a:ea typeface="宋体" panose="02010600030101010101" pitchFamily="2" charset="-122"/>
                <a:sym typeface="宋体" panose="02010600030101010101" pitchFamily="2" charset="-122"/>
              </a:rPr>
              <a:t>﹤</a:t>
            </a:r>
            <a:r>
              <a:rPr lang="en-US" altLang="zh-CN" b="1" dirty="0">
                <a:latin typeface="宋体" panose="02010600030101010101" pitchFamily="2" charset="-122"/>
                <a:ea typeface="宋体" panose="02010600030101010101" pitchFamily="2" charset="-122"/>
              </a:rPr>
              <a:t>1.9 kΩ，与非门处于不稳定状态。</a:t>
            </a:r>
            <a:endParaRPr lang="en-US" altLang="zh-CN" b="1" dirty="0">
              <a:latin typeface="宋体" panose="02010600030101010101" pitchFamily="2" charset="-122"/>
              <a:ea typeface="宋体" panose="02010600030101010101" pitchFamily="2" charset="-122"/>
            </a:endParaRPr>
          </a:p>
        </p:txBody>
      </p:sp>
    </p:spTree>
  </p:cSld>
  <p:clrMapOvr>
    <a:masterClrMapping/>
  </p:clrMapOvr>
  <p:transition>
    <p:cover dir="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6628"/>
                                        </p:tgtEl>
                                        <p:attrNameLst>
                                          <p:attrName>style.visibility</p:attrName>
                                        </p:attrNameLst>
                                      </p:cBhvr>
                                      <p:to>
                                        <p:strVal val="visible"/>
                                      </p:to>
                                    </p:set>
                                    <p:animEffect transition="in" filter="blinds(horizontal)">
                                      <p:cBhvr>
                                        <p:cTn id="7" dur="500"/>
                                        <p:tgtEl>
                                          <p:spTgt spid="2662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6630"/>
                                        </p:tgtEl>
                                        <p:attrNameLst>
                                          <p:attrName>style.visibility</p:attrName>
                                        </p:attrNameLst>
                                      </p:cBhvr>
                                      <p:to>
                                        <p:strVal val="visible"/>
                                      </p:to>
                                    </p:set>
                                    <p:animEffect transition="in" filter="blinds(horizontal)">
                                      <p:cBhvr>
                                        <p:cTn id="12" dur="500"/>
                                        <p:tgtEl>
                                          <p:spTgt spid="26630"/>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27663"/>
                                        </p:tgtEl>
                                        <p:attrNameLst>
                                          <p:attrName>style.visibility</p:attrName>
                                        </p:attrNameLst>
                                      </p:cBhvr>
                                      <p:to>
                                        <p:strVal val="visible"/>
                                      </p:to>
                                    </p:set>
                                    <p:anim calcmode="lin" valueType="num">
                                      <p:cBhvr>
                                        <p:cTn id="17" dur="500" fill="hold"/>
                                        <p:tgtEl>
                                          <p:spTgt spid="27663"/>
                                        </p:tgtEl>
                                        <p:attrNameLst>
                                          <p:attrName>ppt_x</p:attrName>
                                        </p:attrNameLst>
                                      </p:cBhvr>
                                      <p:tavLst>
                                        <p:tav tm="0">
                                          <p:val>
                                            <p:strVal val="#ppt_x"/>
                                          </p:val>
                                        </p:tav>
                                        <p:tav tm="100000">
                                          <p:val>
                                            <p:strVal val="#ppt_x"/>
                                          </p:val>
                                        </p:tav>
                                      </p:tavLst>
                                    </p:anim>
                                    <p:anim calcmode="lin" valueType="num">
                                      <p:cBhvr>
                                        <p:cTn id="18" dur="500" fill="hold"/>
                                        <p:tgtEl>
                                          <p:spTgt spid="2766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8" grpId="0"/>
      <p:bldP spid="26630" grpId="0"/>
      <p:bldP spid="2766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p:cNvPicPr>
            <a:picLocks noChangeAspect="1"/>
          </p:cNvPicPr>
          <p:nvPr/>
        </p:nvPicPr>
        <p:blipFill>
          <a:blip r:embed="rId1"/>
          <a:stretch>
            <a:fillRect/>
          </a:stretch>
        </p:blipFill>
        <p:spPr>
          <a:xfrm>
            <a:off x="876935" y="2183130"/>
            <a:ext cx="7863840" cy="3484880"/>
          </a:xfrm>
          <a:prstGeom prst="rect">
            <a:avLst/>
          </a:prstGeom>
        </p:spPr>
      </p:pic>
      <p:sp>
        <p:nvSpPr>
          <p:cNvPr id="28677" name="矩形 28676"/>
          <p:cNvSpPr/>
          <p:nvPr/>
        </p:nvSpPr>
        <p:spPr>
          <a:xfrm>
            <a:off x="230188" y="665163"/>
            <a:ext cx="3508375" cy="584200"/>
          </a:xfrm>
          <a:prstGeom prst="rect">
            <a:avLst/>
          </a:prstGeom>
          <a:noFill/>
          <a:ln w="9525">
            <a:noFill/>
          </a:ln>
        </p:spPr>
        <p:txBody>
          <a:bodyPr>
            <a:spAutoFit/>
          </a:bodyPr>
          <a:p>
            <a:pPr algn="just" fontAlgn="base"/>
            <a:r>
              <a:rPr lang="zh-CN" altLang="en-US" sz="2400" b="1" strike="noStrike" noProof="1" dirty="0">
                <a:solidFill>
                  <a:srgbClr val="003399"/>
                </a:solidFill>
                <a:effectLst>
                  <a:outerShdw blurRad="38100" dist="38100" dir="2700000">
                    <a:srgbClr val="000000"/>
                  </a:outerShdw>
                </a:effectLst>
                <a:latin typeface="宋体" panose="02010600030101010101" pitchFamily="2" charset="-122"/>
                <a:ea typeface="+mn-ea"/>
                <a:cs typeface="Times New Roman" panose="02020603050405020304" pitchFamily="18" charset="0"/>
              </a:rPr>
              <a:t>（3）输出特性</a:t>
            </a:r>
            <a:r>
              <a:rPr lang="zh-CN" altLang="en-US" b="1" strike="noStrike" noProof="1" dirty="0">
                <a:solidFill>
                  <a:schemeClr val="accent6"/>
                </a:solidFill>
                <a:effectLst>
                  <a:outerShdw blurRad="38100" dist="38100" dir="2700000">
                    <a:srgbClr val="000000"/>
                  </a:outerShdw>
                </a:effectLst>
                <a:latin typeface="Arial" panose="020B0604020202020204" pitchFamily="34" charset="0"/>
                <a:ea typeface="宋体" panose="02010600030101010101" pitchFamily="2" charset="-122"/>
                <a:cs typeface="+mn-cs"/>
              </a:rPr>
              <a:t> </a:t>
            </a:r>
            <a:endParaRPr lang="zh-CN" altLang="en-US" b="1" strike="noStrike" noProof="1" dirty="0">
              <a:solidFill>
                <a:schemeClr val="accent6"/>
              </a:solidFill>
              <a:effectLst>
                <a:outerShdw blurRad="38100" dist="38100" dir="2700000">
                  <a:srgbClr val="000000"/>
                </a:outerShdw>
              </a:effectLst>
              <a:latin typeface="Arial" panose="020B0604020202020204" pitchFamily="34" charset="0"/>
              <a:ea typeface="宋体" panose="02010600030101010101" pitchFamily="2" charset="-122"/>
              <a:cs typeface="+mn-cs"/>
            </a:endParaRPr>
          </a:p>
        </p:txBody>
      </p:sp>
      <p:sp>
        <p:nvSpPr>
          <p:cNvPr id="28678" name="矩形 28677"/>
          <p:cNvSpPr/>
          <p:nvPr/>
        </p:nvSpPr>
        <p:spPr>
          <a:xfrm>
            <a:off x="523875" y="1022350"/>
            <a:ext cx="8332788" cy="1087438"/>
          </a:xfrm>
          <a:prstGeom prst="rect">
            <a:avLst/>
          </a:prstGeom>
          <a:noFill/>
          <a:ln w="9525">
            <a:noFill/>
          </a:ln>
        </p:spPr>
        <p:txBody>
          <a:bodyPr wrap="square" anchor="t">
            <a:spAutoFit/>
          </a:bodyPr>
          <a:p>
            <a:pPr algn="just">
              <a:lnSpc>
                <a:spcPct val="135000"/>
              </a:lnSpc>
            </a:pPr>
            <a:r>
              <a:rPr lang="en-US" altLang="zh-CN" b="1" dirty="0">
                <a:latin typeface="Times New Roman" panose="02020603050405020304" pitchFamily="18" charset="0"/>
                <a:ea typeface="宋体" panose="02010600030101010101" pitchFamily="2" charset="-122"/>
              </a:rPr>
              <a:t> </a:t>
            </a:r>
            <a:r>
              <a:rPr lang="zh-CN" altLang="en-US" b="1" dirty="0">
                <a:latin typeface="Times New Roman" panose="02020603050405020304" pitchFamily="18" charset="0"/>
                <a:ea typeface="宋体" panose="02010600030101010101" pitchFamily="2" charset="-122"/>
              </a:rPr>
              <a:t>输出特性是指</a:t>
            </a:r>
            <a:r>
              <a:rPr lang="en-US" altLang="zh-CN" b="1" dirty="0">
                <a:latin typeface="Times New Roman" panose="02020603050405020304" pitchFamily="18" charset="0"/>
                <a:ea typeface="宋体" panose="02010600030101010101" pitchFamily="2" charset="-122"/>
              </a:rPr>
              <a:t>TTL</a:t>
            </a:r>
            <a:r>
              <a:rPr lang="zh-CN" altLang="en-US" b="1" dirty="0">
                <a:latin typeface="Times New Roman" panose="02020603050405020304" pitchFamily="18" charset="0"/>
                <a:ea typeface="宋体" panose="02010600030101010101" pitchFamily="2" charset="-122"/>
              </a:rPr>
              <a:t>与非门输出端的电压和电流之间的关系，即</a:t>
            </a:r>
            <a:r>
              <a:rPr lang="zh-CN" altLang="en-US" b="1" i="1" dirty="0">
                <a:latin typeface="Times New Roman" panose="02020603050405020304" pitchFamily="18" charset="0"/>
                <a:ea typeface="宋体" panose="02010600030101010101" pitchFamily="2" charset="-122"/>
              </a:rPr>
              <a:t>u</a:t>
            </a:r>
            <a:r>
              <a:rPr lang="zh-CN" altLang="en-US" b="1" baseline="-25000" dirty="0">
                <a:latin typeface="Times New Roman" panose="02020603050405020304" pitchFamily="18" charset="0"/>
                <a:ea typeface="宋体" panose="02010600030101010101" pitchFamily="2" charset="-122"/>
              </a:rPr>
              <a:t>O</a:t>
            </a:r>
            <a:r>
              <a:rPr lang="zh-CN" altLang="en-US" b="1" dirty="0">
                <a:latin typeface="Times New Roman" panose="02020603050405020304" pitchFamily="18" charset="0"/>
                <a:ea typeface="宋体" panose="02010600030101010101" pitchFamily="2" charset="-122"/>
              </a:rPr>
              <a:t>=</a:t>
            </a:r>
            <a:r>
              <a:rPr lang="zh-CN" altLang="en-US" b="1" i="1" dirty="0">
                <a:latin typeface="Times New Roman" panose="02020603050405020304" pitchFamily="18" charset="0"/>
                <a:ea typeface="宋体" panose="02010600030101010101" pitchFamily="2" charset="-122"/>
              </a:rPr>
              <a:t>f</a:t>
            </a:r>
            <a:r>
              <a:rPr lang="zh-CN" altLang="en-US" b="1" dirty="0">
                <a:latin typeface="Times New Roman" panose="02020603050405020304" pitchFamily="18" charset="0"/>
                <a:ea typeface="宋体" panose="02010600030101010101" pitchFamily="2" charset="-122"/>
              </a:rPr>
              <a:t>（</a:t>
            </a:r>
            <a:r>
              <a:rPr lang="zh-CN" altLang="en-US" b="1" i="1" dirty="0">
                <a:latin typeface="Times New Roman" panose="02020603050405020304" pitchFamily="18" charset="0"/>
                <a:ea typeface="宋体" panose="02010600030101010101" pitchFamily="2" charset="-122"/>
              </a:rPr>
              <a:t>i</a:t>
            </a:r>
            <a:r>
              <a:rPr lang="zh-CN" altLang="en-US" b="1" baseline="-25000" dirty="0">
                <a:latin typeface="Times New Roman" panose="02020603050405020304" pitchFamily="18" charset="0"/>
                <a:ea typeface="宋体" panose="02010600030101010101" pitchFamily="2" charset="-122"/>
              </a:rPr>
              <a:t>O</a:t>
            </a:r>
            <a:r>
              <a:rPr lang="zh-CN" altLang="en-US" b="1" dirty="0">
                <a:latin typeface="Times New Roman" panose="02020603050405020304" pitchFamily="18" charset="0"/>
                <a:ea typeface="宋体" panose="02010600030101010101" pitchFamily="2" charset="-122"/>
              </a:rPr>
              <a:t>）。 </a:t>
            </a:r>
            <a:endParaRPr lang="zh-CN" altLang="en-US" b="1" dirty="0">
              <a:latin typeface="Times New Roman" panose="02020603050405020304" pitchFamily="18" charset="0"/>
              <a:ea typeface="宋体" panose="02010600030101010101" pitchFamily="2" charset="-122"/>
            </a:endParaRPr>
          </a:p>
        </p:txBody>
      </p:sp>
      <p:sp>
        <p:nvSpPr>
          <p:cNvPr id="28681" name="矩形 28680"/>
          <p:cNvSpPr/>
          <p:nvPr/>
        </p:nvSpPr>
        <p:spPr>
          <a:xfrm>
            <a:off x="523875" y="5170170"/>
            <a:ext cx="2378075" cy="1585595"/>
          </a:xfrm>
          <a:prstGeom prst="rect">
            <a:avLst/>
          </a:prstGeom>
          <a:noFill/>
          <a:ln w="9525">
            <a:noFill/>
          </a:ln>
        </p:spPr>
        <p:txBody>
          <a:bodyPr wrap="square" anchor="t">
            <a:spAutoFit/>
          </a:bodyPr>
          <a:p>
            <a:pPr algn="just">
              <a:lnSpc>
                <a:spcPct val="135000"/>
              </a:lnSpc>
            </a:pPr>
            <a:r>
              <a:rPr lang="zh-CN" altLang="en-US" b="1" dirty="0">
                <a:latin typeface="Times New Roman" panose="02020603050405020304" pitchFamily="18" charset="0"/>
                <a:ea typeface="宋体" panose="02010600030101010101" pitchFamily="2" charset="-122"/>
              </a:rPr>
              <a:t>规定</a:t>
            </a:r>
            <a:r>
              <a:rPr lang="zh-CN" altLang="en-US" b="1" dirty="0">
                <a:solidFill>
                  <a:srgbClr val="FF0000"/>
                </a:solidFill>
                <a:latin typeface="Times New Roman" panose="02020603050405020304" pitchFamily="18" charset="0"/>
                <a:ea typeface="宋体" panose="02010600030101010101" pitchFamily="2" charset="-122"/>
              </a:rPr>
              <a:t>输出电流流入</a:t>
            </a:r>
            <a:r>
              <a:rPr lang="en-US" altLang="zh-CN" b="1" dirty="0">
                <a:solidFill>
                  <a:srgbClr val="FF0000"/>
                </a:solidFill>
                <a:latin typeface="Times New Roman" panose="02020603050405020304" pitchFamily="18" charset="0"/>
                <a:ea typeface="宋体" panose="02010600030101010101" pitchFamily="2" charset="-122"/>
              </a:rPr>
              <a:t>TTL</a:t>
            </a:r>
            <a:r>
              <a:rPr lang="zh-CN" altLang="en-US" b="1" dirty="0">
                <a:solidFill>
                  <a:srgbClr val="FF0000"/>
                </a:solidFill>
                <a:latin typeface="Times New Roman" panose="02020603050405020304" pitchFamily="18" charset="0"/>
                <a:ea typeface="宋体" panose="02010600030101010101" pitchFamily="2" charset="-122"/>
              </a:rPr>
              <a:t>与非门为正，流出为负</a:t>
            </a:r>
            <a:r>
              <a:rPr lang="zh-CN" altLang="en-US" b="1" dirty="0">
                <a:latin typeface="Times New Roman" panose="02020603050405020304" pitchFamily="18" charset="0"/>
                <a:ea typeface="宋体" panose="02010600030101010101" pitchFamily="2" charset="-122"/>
              </a:rPr>
              <a:t>。 </a:t>
            </a:r>
            <a:endParaRPr lang="zh-CN" altLang="en-US" b="1" dirty="0">
              <a:latin typeface="Times New Roman" panose="02020603050405020304" pitchFamily="18" charset="0"/>
              <a:ea typeface="宋体" panose="02010600030101010101" pitchFamily="2" charset="-122"/>
            </a:endParaRPr>
          </a:p>
        </p:txBody>
      </p:sp>
      <p:sp>
        <p:nvSpPr>
          <p:cNvPr id="105" name="文本框 104"/>
          <p:cNvSpPr txBox="1"/>
          <p:nvPr/>
        </p:nvSpPr>
        <p:spPr>
          <a:xfrm>
            <a:off x="230188" y="2020888"/>
            <a:ext cx="8777287" cy="588962"/>
          </a:xfrm>
          <a:prstGeom prst="rect">
            <a:avLst/>
          </a:prstGeom>
          <a:noFill/>
          <a:ln w="9525">
            <a:noFill/>
          </a:ln>
        </p:spPr>
        <p:txBody>
          <a:bodyPr wrap="square" anchor="t">
            <a:spAutoFit/>
          </a:bodyPr>
          <a:p>
            <a:pPr indent="284480">
              <a:lnSpc>
                <a:spcPct val="135000"/>
              </a:lnSpc>
            </a:pPr>
            <a:r>
              <a:rPr lang="en-US" altLang="zh-CN" b="1">
                <a:latin typeface="Times New Roman" panose="02020603050405020304" pitchFamily="18" charset="0"/>
                <a:ea typeface="宋体" panose="02010600030101010101" pitchFamily="2" charset="-122"/>
              </a:rPr>
              <a:t>1</a:t>
            </a:r>
            <a:r>
              <a:rPr lang="zh-CN" altLang="zh-CN" b="1">
                <a:latin typeface="Times New Roman" panose="02020603050405020304" pitchFamily="18" charset="0"/>
                <a:ea typeface="宋体" panose="02010600030101010101" pitchFamily="2" charset="-122"/>
              </a:rPr>
              <a:t>）高电平输出特性</a:t>
            </a:r>
            <a:endParaRPr lang="zh-CN" altLang="en-US" b="1">
              <a:latin typeface="Times New Roman" panose="02020603050405020304" pitchFamily="18" charset="0"/>
              <a:ea typeface="宋体" panose="02010600030101010101" pitchFamily="2" charset="-122"/>
            </a:endParaRPr>
          </a:p>
        </p:txBody>
      </p:sp>
      <p:sp>
        <p:nvSpPr>
          <p:cNvPr id="2" name="文本框 1"/>
          <p:cNvSpPr txBox="1"/>
          <p:nvPr/>
        </p:nvSpPr>
        <p:spPr>
          <a:xfrm>
            <a:off x="3151505" y="5668010"/>
            <a:ext cx="5856605" cy="1087755"/>
          </a:xfrm>
          <a:prstGeom prst="rect">
            <a:avLst/>
          </a:prstGeom>
          <a:noFill/>
          <a:ln w="9525">
            <a:noFill/>
          </a:ln>
        </p:spPr>
        <p:txBody>
          <a:bodyPr wrap="square" anchor="t">
            <a:spAutoFit/>
          </a:bodyPr>
          <a:p>
            <a:pPr indent="284480">
              <a:lnSpc>
                <a:spcPct val="135000"/>
              </a:lnSpc>
            </a:pPr>
            <a:r>
              <a:rPr lang="en-US" altLang="zh-CN" b="1">
                <a:latin typeface="Times New Roman" panose="02020603050405020304" pitchFamily="18" charset="0"/>
                <a:ea typeface="宋体" panose="02010600030101010101" pitchFamily="2" charset="-122"/>
              </a:rPr>
              <a:t>TTL</a:t>
            </a:r>
            <a:r>
              <a:rPr lang="zh-CN" altLang="zh-CN" b="1">
                <a:latin typeface="Times New Roman" panose="02020603050405020304" pitchFamily="18" charset="0"/>
                <a:ea typeface="宋体" panose="02010600030101010101" pitchFamily="2" charset="-122"/>
              </a:rPr>
              <a:t>与非门输出高电平时输出端的电压</a:t>
            </a:r>
            <a:endParaRPr lang="zh-CN" altLang="zh-CN" b="1">
              <a:latin typeface="Times New Roman" panose="02020603050405020304" pitchFamily="18" charset="0"/>
              <a:ea typeface="宋体" panose="02010600030101010101" pitchFamily="2" charset="-122"/>
            </a:endParaRPr>
          </a:p>
          <a:p>
            <a:pPr indent="284480">
              <a:lnSpc>
                <a:spcPct val="135000"/>
              </a:lnSpc>
            </a:pPr>
            <a:r>
              <a:rPr lang="zh-CN" altLang="zh-CN" b="1">
                <a:latin typeface="Times New Roman" panose="02020603050405020304" pitchFamily="18" charset="0"/>
                <a:ea typeface="宋体" panose="02010600030101010101" pitchFamily="2" charset="-122"/>
              </a:rPr>
              <a:t>和电流之间的关系。</a:t>
            </a:r>
            <a:endParaRPr lang="zh-CN" altLang="en-US" b="1">
              <a:latin typeface="Times New Roman" panose="02020603050405020304" pitchFamily="18" charset="0"/>
              <a:ea typeface="宋体" panose="02010600030101010101" pitchFamily="2" charset="-122"/>
            </a:endParaRPr>
          </a:p>
        </p:txBody>
      </p:sp>
    </p:spTree>
  </p:cSld>
  <p:clrMapOvr>
    <a:masterClrMapping/>
  </p:clrMapOvr>
  <p:transition>
    <p:pull dir="l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8" fill="hold" grpId="0" nodeType="clickEffect">
                                  <p:stCondLst>
                                    <p:cond delay="0"/>
                                  </p:stCondLst>
                                  <p:childTnLst>
                                    <p:set>
                                      <p:cBhvr>
                                        <p:cTn id="6" dur="1" fill="hold">
                                          <p:stCondLst>
                                            <p:cond delay="0"/>
                                          </p:stCondLst>
                                        </p:cTn>
                                        <p:tgtEl>
                                          <p:spTgt spid="28677"/>
                                        </p:tgtEl>
                                        <p:attrNameLst>
                                          <p:attrName>style.visibility</p:attrName>
                                        </p:attrNameLst>
                                      </p:cBhvr>
                                      <p:to>
                                        <p:strVal val="visible"/>
                                      </p:to>
                                    </p:set>
                                    <p:anim calcmode="lin" valueType="num">
                                      <p:cBhvr additive="base">
                                        <p:cTn id="7" dur="5000" fill="hold"/>
                                        <p:tgtEl>
                                          <p:spTgt spid="28677"/>
                                        </p:tgtEl>
                                        <p:attrNameLst>
                                          <p:attrName>ppt_x</p:attrName>
                                        </p:attrNameLst>
                                      </p:cBhvr>
                                      <p:tavLst>
                                        <p:tav tm="0">
                                          <p:val>
                                            <p:strVal val="0-#ppt_w/2"/>
                                          </p:val>
                                        </p:tav>
                                        <p:tav tm="100000">
                                          <p:val>
                                            <p:strVal val="#ppt_x"/>
                                          </p:val>
                                        </p:tav>
                                      </p:tavLst>
                                    </p:anim>
                                    <p:anim calcmode="lin" valueType="num">
                                      <p:cBhvr additive="base">
                                        <p:cTn id="8" dur="5000" fill="hold"/>
                                        <p:tgtEl>
                                          <p:spTgt spid="2867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28678"/>
                                        </p:tgtEl>
                                        <p:attrNameLst>
                                          <p:attrName>style.visibility</p:attrName>
                                        </p:attrNameLst>
                                      </p:cBhvr>
                                      <p:to>
                                        <p:strVal val="visible"/>
                                      </p:to>
                                    </p:set>
                                    <p:anim calcmode="lin" valueType="num">
                                      <p:cBhvr additive="base">
                                        <p:cTn id="13" dur="500" fill="hold"/>
                                        <p:tgtEl>
                                          <p:spTgt spid="28678"/>
                                        </p:tgtEl>
                                        <p:attrNameLst>
                                          <p:attrName>ppt_x</p:attrName>
                                        </p:attrNameLst>
                                      </p:cBhvr>
                                      <p:tavLst>
                                        <p:tav tm="0">
                                          <p:val>
                                            <p:strVal val="0-#ppt_w/2"/>
                                          </p:val>
                                        </p:tav>
                                        <p:tav tm="100000">
                                          <p:val>
                                            <p:strVal val="#ppt_x"/>
                                          </p:val>
                                        </p:tav>
                                      </p:tavLst>
                                    </p:anim>
                                    <p:anim calcmode="lin" valueType="num">
                                      <p:cBhvr additive="base">
                                        <p:cTn id="14" dur="500" fill="hold"/>
                                        <p:tgtEl>
                                          <p:spTgt spid="28678"/>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3" presetClass="entr" presetSubtype="10" fill="hold" grpId="0" nodeType="clickEffect">
                                  <p:stCondLst>
                                    <p:cond delay="0"/>
                                  </p:stCondLst>
                                  <p:childTnLst>
                                    <p:set>
                                      <p:cBhvr>
                                        <p:cTn id="18" dur="1" fill="hold">
                                          <p:stCondLst>
                                            <p:cond delay="0"/>
                                          </p:stCondLst>
                                        </p:cTn>
                                        <p:tgtEl>
                                          <p:spTgt spid="105"/>
                                        </p:tgtEl>
                                        <p:attrNameLst>
                                          <p:attrName>style.visibility</p:attrName>
                                        </p:attrNameLst>
                                      </p:cBhvr>
                                      <p:to>
                                        <p:strVal val="visible"/>
                                      </p:to>
                                    </p:set>
                                    <p:animEffect transition="in" filter="blinds(horizontal)">
                                      <p:cBhvr>
                                        <p:cTn id="19" dur="500"/>
                                        <p:tgtEl>
                                          <p:spTgt spid="105"/>
                                        </p:tgtEl>
                                      </p:cBhvr>
                                    </p:animEffect>
                                  </p:childTnLst>
                                </p:cTn>
                              </p:par>
                            </p:childTnLst>
                          </p:cTn>
                        </p:par>
                      </p:childTnLst>
                    </p:cTn>
                  </p:par>
                  <p:par>
                    <p:cTn id="20" fill="hold">
                      <p:stCondLst>
                        <p:cond delay="indefinite"/>
                      </p:stCondLst>
                      <p:childTnLst>
                        <p:par>
                          <p:cTn id="21" fill="hold">
                            <p:stCondLst>
                              <p:cond delay="0"/>
                            </p:stCondLst>
                            <p:childTnLst>
                              <p:par>
                                <p:cTn id="22" presetID="3" presetClass="entr" presetSubtype="10" fill="hold" grpId="0" nodeType="click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blinds(horizontal)">
                                      <p:cBhvr>
                                        <p:cTn id="24" dur="500"/>
                                        <p:tgtEl>
                                          <p:spTgt spid="2"/>
                                        </p:tgtEl>
                                      </p:cBhvr>
                                    </p:animEffect>
                                  </p:childTnLst>
                                </p:cTn>
                              </p:par>
                            </p:childTnLst>
                          </p:cTn>
                        </p:par>
                      </p:childTnLst>
                    </p:cTn>
                  </p:par>
                  <p:par>
                    <p:cTn id="25" fill="hold">
                      <p:stCondLst>
                        <p:cond delay="indefinite"/>
                      </p:stCondLst>
                      <p:childTnLst>
                        <p:par>
                          <p:cTn id="26" fill="hold">
                            <p:stCondLst>
                              <p:cond delay="0"/>
                            </p:stCondLst>
                            <p:childTnLst>
                              <p:par>
                                <p:cTn id="27" presetID="3" presetClass="entr" presetSubtype="10" fill="hold" nodeType="click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blinds(horizontal)">
                                      <p:cBhvr>
                                        <p:cTn id="29" dur="500"/>
                                        <p:tgtEl>
                                          <p:spTgt spid="4"/>
                                        </p:tgtEl>
                                      </p:cBhvr>
                                    </p:animEffect>
                                  </p:childTnLst>
                                </p:cTn>
                              </p:par>
                            </p:childTnLst>
                          </p:cTn>
                        </p:par>
                      </p:childTnLst>
                    </p:cTn>
                  </p:par>
                  <p:par>
                    <p:cTn id="30" fill="hold">
                      <p:stCondLst>
                        <p:cond delay="indefinite"/>
                      </p:stCondLst>
                      <p:childTnLst>
                        <p:par>
                          <p:cTn id="31" fill="hold">
                            <p:stCondLst>
                              <p:cond delay="0"/>
                            </p:stCondLst>
                            <p:childTnLst>
                              <p:par>
                                <p:cTn id="32" presetID="2" presetClass="entr" presetSubtype="8" fill="hold" grpId="0" nodeType="clickEffect">
                                  <p:stCondLst>
                                    <p:cond delay="0"/>
                                  </p:stCondLst>
                                  <p:childTnLst>
                                    <p:set>
                                      <p:cBhvr>
                                        <p:cTn id="33" dur="1" fill="hold">
                                          <p:stCondLst>
                                            <p:cond delay="0"/>
                                          </p:stCondLst>
                                        </p:cTn>
                                        <p:tgtEl>
                                          <p:spTgt spid="28681"/>
                                        </p:tgtEl>
                                        <p:attrNameLst>
                                          <p:attrName>style.visibility</p:attrName>
                                        </p:attrNameLst>
                                      </p:cBhvr>
                                      <p:to>
                                        <p:strVal val="visible"/>
                                      </p:to>
                                    </p:set>
                                    <p:anim calcmode="lin" valueType="num">
                                      <p:cBhvr additive="base">
                                        <p:cTn id="34" dur="500" fill="hold"/>
                                        <p:tgtEl>
                                          <p:spTgt spid="28681"/>
                                        </p:tgtEl>
                                        <p:attrNameLst>
                                          <p:attrName>ppt_x</p:attrName>
                                        </p:attrNameLst>
                                      </p:cBhvr>
                                      <p:tavLst>
                                        <p:tav tm="0">
                                          <p:val>
                                            <p:strVal val="0-#ppt_w/2"/>
                                          </p:val>
                                        </p:tav>
                                        <p:tav tm="100000">
                                          <p:val>
                                            <p:strVal val="#ppt_x"/>
                                          </p:val>
                                        </p:tav>
                                      </p:tavLst>
                                    </p:anim>
                                    <p:anim calcmode="lin" valueType="num">
                                      <p:cBhvr additive="base">
                                        <p:cTn id="35" dur="500" fill="hold"/>
                                        <p:tgtEl>
                                          <p:spTgt spid="2868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7" grpId="0"/>
      <p:bldP spid="28678" grpId="0"/>
      <p:bldP spid="28681" grpId="0"/>
      <p:bldP spid="105" grpId="0"/>
      <p:bldP spid="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9701" name="矩形 29700"/>
          <p:cNvSpPr/>
          <p:nvPr/>
        </p:nvSpPr>
        <p:spPr>
          <a:xfrm>
            <a:off x="395288" y="431800"/>
            <a:ext cx="8353425" cy="3578225"/>
          </a:xfrm>
          <a:prstGeom prst="rect">
            <a:avLst/>
          </a:prstGeom>
          <a:noFill/>
          <a:ln w="9525">
            <a:noFill/>
          </a:ln>
        </p:spPr>
        <p:txBody>
          <a:bodyPr>
            <a:spAutoFit/>
          </a:bodyPr>
          <a:p>
            <a:pPr algn="just" fontAlgn="base">
              <a:lnSpc>
                <a:spcPct val="135000"/>
              </a:lnSpc>
            </a:pPr>
            <a:r>
              <a:rPr lang="zh-CN" altLang="en-US" b="1" strike="noStrike" noProof="1" dirty="0">
                <a:latin typeface="Times New Roman" panose="02020603050405020304" pitchFamily="18" charset="0"/>
                <a:ea typeface="宋体" panose="02010600030101010101" pitchFamily="2" charset="-122"/>
                <a:cs typeface="+mn-cs"/>
              </a:rPr>
              <a:t>当输出</a:t>
            </a:r>
            <a:r>
              <a:rPr lang="zh-CN" altLang="en-US" b="1" strike="noStrike" noProof="1" dirty="0">
                <a:solidFill>
                  <a:schemeClr val="accent2"/>
                </a:solidFill>
                <a:effectLst>
                  <a:outerShdw blurRad="38100" dist="38100" dir="2700000">
                    <a:srgbClr val="000000"/>
                  </a:outerShdw>
                </a:effectLst>
                <a:latin typeface="Times New Roman" panose="02020603050405020304" pitchFamily="18" charset="0"/>
                <a:ea typeface="宋体" panose="02010600030101010101" pitchFamily="2" charset="-122"/>
                <a:cs typeface="+mn-cs"/>
              </a:rPr>
              <a:t>高电平</a:t>
            </a:r>
            <a:r>
              <a:rPr lang="zh-CN" altLang="en-US" b="1" strike="noStrike" noProof="1" dirty="0">
                <a:latin typeface="Times New Roman" panose="02020603050405020304" pitchFamily="18" charset="0"/>
                <a:ea typeface="宋体" panose="02010600030101010101" pitchFamily="2" charset="-122"/>
                <a:cs typeface="+mn-cs"/>
              </a:rPr>
              <a:t>时，</a:t>
            </a:r>
            <a:r>
              <a:rPr lang="en-US" altLang="zh-CN" b="1" strike="noStrike" noProof="1" dirty="0">
                <a:latin typeface="Times New Roman" panose="02020603050405020304" pitchFamily="18" charset="0"/>
                <a:ea typeface="宋体" panose="02010600030101010101" pitchFamily="2" charset="-122"/>
                <a:cs typeface="+mn-cs"/>
              </a:rPr>
              <a:t>TTL</a:t>
            </a:r>
            <a:r>
              <a:rPr lang="zh-CN" altLang="en-US" b="1" strike="noStrike" noProof="1" dirty="0">
                <a:latin typeface="Times New Roman" panose="02020603050405020304" pitchFamily="18" charset="0"/>
                <a:ea typeface="宋体" panose="02010600030101010101" pitchFamily="2" charset="-122"/>
                <a:cs typeface="+mn-cs"/>
              </a:rPr>
              <a:t>与非门的</a:t>
            </a:r>
            <a:r>
              <a:rPr lang="en-US" altLang="zh-CN" b="1" strike="noStrike" noProof="1">
                <a:latin typeface="Times New Roman" panose="02020603050405020304" pitchFamily="18" charset="0"/>
                <a:ea typeface="宋体" panose="02010600030101010101" pitchFamily="2" charset="-122"/>
                <a:cs typeface="+mn-cs"/>
              </a:rPr>
              <a:t>VT</a:t>
            </a:r>
            <a:r>
              <a:rPr lang="en-US" altLang="zh-CN" b="1" strike="noStrike" baseline="-30000" noProof="1">
                <a:latin typeface="Times New Roman" panose="02020603050405020304" pitchFamily="18" charset="0"/>
                <a:ea typeface="宋体" panose="02010600030101010101" pitchFamily="2" charset="-122"/>
                <a:cs typeface="+mn-cs"/>
              </a:rPr>
              <a:t>3</a:t>
            </a:r>
            <a:r>
              <a:rPr lang="zh-CN" altLang="en-US" b="1" strike="noStrike" noProof="1" dirty="0">
                <a:latin typeface="Times New Roman" panose="02020603050405020304" pitchFamily="18" charset="0"/>
                <a:ea typeface="宋体" panose="02010600030101010101" pitchFamily="2" charset="-122"/>
                <a:cs typeface="+mn-cs"/>
              </a:rPr>
              <a:t>导通，</a:t>
            </a:r>
            <a:r>
              <a:rPr lang="en-US" altLang="zh-CN" b="1" strike="noStrike" noProof="1">
                <a:latin typeface="Times New Roman" panose="02020603050405020304" pitchFamily="18" charset="0"/>
                <a:ea typeface="宋体" panose="02010600030101010101" pitchFamily="2" charset="-122"/>
                <a:cs typeface="+mn-cs"/>
              </a:rPr>
              <a:t>VT</a:t>
            </a:r>
            <a:r>
              <a:rPr lang="en-US" altLang="zh-CN" b="1" strike="noStrike" baseline="-30000" noProof="1">
                <a:latin typeface="Times New Roman" panose="02020603050405020304" pitchFamily="18" charset="0"/>
                <a:ea typeface="宋体" panose="02010600030101010101" pitchFamily="2" charset="-122"/>
                <a:cs typeface="+mn-cs"/>
              </a:rPr>
              <a:t>4</a:t>
            </a:r>
            <a:r>
              <a:rPr lang="zh-CN" altLang="en-US" b="1" strike="noStrike" noProof="1" dirty="0">
                <a:latin typeface="Times New Roman" panose="02020603050405020304" pitchFamily="18" charset="0"/>
                <a:ea typeface="宋体" panose="02010600030101010101" pitchFamily="2" charset="-122"/>
                <a:cs typeface="+mn-cs"/>
              </a:rPr>
              <a:t>截止，电流</a:t>
            </a:r>
            <a:r>
              <a:rPr lang="en-US" altLang="zh-CN" b="1" i="1" strike="noStrike" noProof="1" err="1">
                <a:latin typeface="Times New Roman" panose="02020603050405020304" pitchFamily="18" charset="0"/>
                <a:ea typeface="宋体" panose="02010600030101010101" pitchFamily="2" charset="-122"/>
                <a:cs typeface="+mn-cs"/>
              </a:rPr>
              <a:t>i</a:t>
            </a:r>
            <a:r>
              <a:rPr lang="en-US" altLang="zh-CN" b="1" strike="noStrike" baseline="-30000" noProof="1" err="1">
                <a:latin typeface="Times New Roman" panose="02020603050405020304" pitchFamily="18" charset="0"/>
                <a:ea typeface="宋体" panose="02010600030101010101" pitchFamily="2" charset="-122"/>
                <a:cs typeface="+mn-cs"/>
              </a:rPr>
              <a:t>L</a:t>
            </a:r>
            <a:r>
              <a:rPr lang="zh-CN" altLang="en-US" b="1" strike="noStrike" noProof="1" dirty="0">
                <a:latin typeface="Times New Roman" panose="02020603050405020304" pitchFamily="18" charset="0"/>
                <a:ea typeface="宋体" panose="02010600030101010101" pitchFamily="2" charset="-122"/>
                <a:cs typeface="+mn-cs"/>
              </a:rPr>
              <a:t>从</a:t>
            </a:r>
            <a:r>
              <a:rPr lang="en-US" altLang="zh-CN" b="1" strike="noStrike" noProof="1" dirty="0">
                <a:latin typeface="Times New Roman" panose="02020603050405020304" pitchFamily="18" charset="0"/>
                <a:ea typeface="宋体" panose="02010600030101010101" pitchFamily="2" charset="-122"/>
                <a:cs typeface="+mn-cs"/>
              </a:rPr>
              <a:t>TTL</a:t>
            </a:r>
            <a:r>
              <a:rPr lang="zh-CN" altLang="en-US" b="1" strike="noStrike" noProof="1" dirty="0">
                <a:latin typeface="Times New Roman" panose="02020603050405020304" pitchFamily="18" charset="0"/>
                <a:ea typeface="宋体" panose="02010600030101010101" pitchFamily="2" charset="-122"/>
                <a:cs typeface="+mn-cs"/>
              </a:rPr>
              <a:t>与非门流出，随着流出的电流的增大，</a:t>
            </a:r>
            <a:r>
              <a:rPr lang="en-US" altLang="zh-CN" b="1" i="1" strike="noStrike" noProof="1">
                <a:latin typeface="Times New Roman" panose="02020603050405020304" pitchFamily="18" charset="0"/>
                <a:ea typeface="宋体" panose="02010600030101010101" pitchFamily="2" charset="-122"/>
                <a:cs typeface="+mn-cs"/>
              </a:rPr>
              <a:t>R</a:t>
            </a:r>
            <a:r>
              <a:rPr lang="en-US" altLang="zh-CN" b="1" strike="noStrike" baseline="-30000" noProof="1">
                <a:latin typeface="Times New Roman" panose="02020603050405020304" pitchFamily="18" charset="0"/>
                <a:ea typeface="宋体" panose="02010600030101010101" pitchFamily="2" charset="-122"/>
                <a:cs typeface="+mn-cs"/>
              </a:rPr>
              <a:t>4</a:t>
            </a:r>
            <a:r>
              <a:rPr lang="zh-CN" altLang="en-US" b="1" strike="noStrike" noProof="1" dirty="0">
                <a:latin typeface="Times New Roman" panose="02020603050405020304" pitchFamily="18" charset="0"/>
                <a:ea typeface="宋体" panose="02010600030101010101" pitchFamily="2" charset="-122"/>
                <a:cs typeface="+mn-cs"/>
              </a:rPr>
              <a:t>上的压降也随之增加，</a:t>
            </a:r>
            <a:r>
              <a:rPr lang="en-US" altLang="zh-CN" b="1" strike="noStrike" noProof="1">
                <a:latin typeface="Times New Roman" panose="02020603050405020304" pitchFamily="18" charset="0"/>
                <a:ea typeface="宋体" panose="02010600030101010101" pitchFamily="2" charset="-122"/>
                <a:cs typeface="+mn-cs"/>
              </a:rPr>
              <a:t>VT</a:t>
            </a:r>
            <a:r>
              <a:rPr lang="en-US" altLang="zh-CN" b="1" strike="noStrike" baseline="-30000" noProof="1">
                <a:latin typeface="Times New Roman" panose="02020603050405020304" pitchFamily="18" charset="0"/>
                <a:ea typeface="宋体" panose="02010600030101010101" pitchFamily="2" charset="-122"/>
                <a:cs typeface="+mn-cs"/>
              </a:rPr>
              <a:t>3</a:t>
            </a:r>
            <a:r>
              <a:rPr lang="en-US" altLang="zh-CN" b="1" strike="noStrike" noProof="1" dirty="0">
                <a:latin typeface="Times New Roman" panose="02020603050405020304" pitchFamily="18" charset="0"/>
                <a:ea typeface="宋体" panose="02010600030101010101" pitchFamily="2" charset="-122"/>
                <a:cs typeface="+mn-cs"/>
              </a:rPr>
              <a:t> </a:t>
            </a:r>
            <a:r>
              <a:rPr lang="zh-CN" altLang="en-US" b="1" strike="noStrike" noProof="1" dirty="0">
                <a:latin typeface="Times New Roman" panose="02020603050405020304" pitchFamily="18" charset="0"/>
                <a:ea typeface="宋体" panose="02010600030101010101" pitchFamily="2" charset="-122"/>
                <a:cs typeface="+mn-cs"/>
              </a:rPr>
              <a:t>的集电极电压下降，最终使其集电结变为正向偏置，</a:t>
            </a:r>
            <a:r>
              <a:rPr lang="en-US" altLang="zh-CN" b="1" strike="noStrike" noProof="1">
                <a:latin typeface="Times New Roman" panose="02020603050405020304" pitchFamily="18" charset="0"/>
                <a:ea typeface="宋体" panose="02010600030101010101" pitchFamily="2" charset="-122"/>
                <a:cs typeface="+mn-cs"/>
              </a:rPr>
              <a:t>VT</a:t>
            </a:r>
            <a:r>
              <a:rPr lang="en-US" altLang="zh-CN" b="1" strike="noStrike" baseline="-30000" noProof="1">
                <a:latin typeface="Times New Roman" panose="02020603050405020304" pitchFamily="18" charset="0"/>
                <a:ea typeface="宋体" panose="02010600030101010101" pitchFamily="2" charset="-122"/>
                <a:cs typeface="+mn-cs"/>
              </a:rPr>
              <a:t>3</a:t>
            </a:r>
            <a:r>
              <a:rPr lang="zh-CN" altLang="en-US" b="1" strike="noStrike" noProof="1" dirty="0">
                <a:latin typeface="Times New Roman" panose="02020603050405020304" pitchFamily="18" charset="0"/>
                <a:ea typeface="宋体" panose="02010600030101010101" pitchFamily="2" charset="-122"/>
                <a:cs typeface="+mn-cs"/>
              </a:rPr>
              <a:t>进入饱和状态，这时</a:t>
            </a:r>
            <a:r>
              <a:rPr lang="en-US" altLang="zh-CN" b="1" strike="noStrike" noProof="1">
                <a:latin typeface="Times New Roman" panose="02020603050405020304" pitchFamily="18" charset="0"/>
                <a:ea typeface="宋体" panose="02010600030101010101" pitchFamily="2" charset="-122"/>
                <a:cs typeface="+mn-cs"/>
              </a:rPr>
              <a:t>VT</a:t>
            </a:r>
            <a:r>
              <a:rPr lang="en-US" altLang="zh-CN" b="1" strike="noStrike" baseline="-30000" noProof="1">
                <a:latin typeface="Times New Roman" panose="02020603050405020304" pitchFamily="18" charset="0"/>
                <a:ea typeface="宋体" panose="02010600030101010101" pitchFamily="2" charset="-122"/>
                <a:cs typeface="+mn-cs"/>
              </a:rPr>
              <a:t>3</a:t>
            </a:r>
            <a:r>
              <a:rPr lang="zh-CN" altLang="en-US" b="1" strike="noStrike" noProof="1" dirty="0">
                <a:latin typeface="Times New Roman" panose="02020603050405020304" pitchFamily="18" charset="0"/>
                <a:ea typeface="宋体" panose="02010600030101010101" pitchFamily="2" charset="-122"/>
                <a:cs typeface="+mn-cs"/>
              </a:rPr>
              <a:t>失去射极跟随功能。</a:t>
            </a:r>
            <a:r>
              <a:rPr lang="en-US" altLang="zh-CN" b="1" i="1" strike="noStrike" noProof="1">
                <a:latin typeface="Times New Roman" panose="02020603050405020304" pitchFamily="18" charset="0"/>
                <a:ea typeface="宋体" panose="02010600030101010101" pitchFamily="2" charset="-122"/>
                <a:cs typeface="+mn-cs"/>
              </a:rPr>
              <a:t>u</a:t>
            </a:r>
            <a:r>
              <a:rPr lang="en-US" altLang="zh-CN" b="1" strike="noStrike" baseline="-30000" noProof="1">
                <a:latin typeface="Times New Roman" panose="02020603050405020304" pitchFamily="18" charset="0"/>
                <a:ea typeface="宋体" panose="02010600030101010101" pitchFamily="2" charset="-122"/>
                <a:cs typeface="+mn-cs"/>
              </a:rPr>
              <a:t>OH</a:t>
            </a:r>
            <a:r>
              <a:rPr lang="zh-CN" altLang="en-US" b="1" strike="noStrike" noProof="1">
                <a:latin typeface="Times New Roman" panose="02020603050405020304" pitchFamily="18" charset="0"/>
                <a:ea typeface="宋体" panose="02010600030101010101" pitchFamily="2" charset="-122"/>
                <a:cs typeface="+mn-cs"/>
              </a:rPr>
              <a:t>随</a:t>
            </a:r>
            <a:r>
              <a:rPr lang="en-US" altLang="zh-CN" b="1" i="1" strike="noStrike" noProof="1" err="1">
                <a:latin typeface="Times New Roman" panose="02020603050405020304" pitchFamily="18" charset="0"/>
                <a:ea typeface="宋体" panose="02010600030101010101" pitchFamily="2" charset="-122"/>
                <a:cs typeface="+mn-cs"/>
              </a:rPr>
              <a:t>i</a:t>
            </a:r>
            <a:r>
              <a:rPr lang="en-US" altLang="zh-CN" b="1" strike="noStrike" baseline="-30000" noProof="1" err="1">
                <a:latin typeface="Times New Roman" panose="02020603050405020304" pitchFamily="18" charset="0"/>
                <a:ea typeface="宋体" panose="02010600030101010101" pitchFamily="2" charset="-122"/>
                <a:cs typeface="+mn-cs"/>
              </a:rPr>
              <a:t>L</a:t>
            </a:r>
            <a:r>
              <a:rPr lang="zh-CN" altLang="en-US" b="1" strike="noStrike" noProof="1" dirty="0">
                <a:latin typeface="Times New Roman" panose="02020603050405020304" pitchFamily="18" charset="0"/>
                <a:ea typeface="宋体" panose="02010600030101010101" pitchFamily="2" charset="-122"/>
                <a:cs typeface="+mn-cs"/>
              </a:rPr>
              <a:t>绝对值的增大几乎线性地下降 ，输出高电平变小。为使门电路正常工作，流出的电流不能过大，以保证输出高电平不低于允许输出最低高电平。 </a:t>
            </a:r>
            <a:endParaRPr lang="zh-CN" altLang="en-US" b="1" strike="noStrike" noProof="1">
              <a:latin typeface="Times New Roman" panose="02020603050405020304" pitchFamily="18" charset="0"/>
            </a:endParaRPr>
          </a:p>
        </p:txBody>
      </p:sp>
    </p:spTree>
  </p:cSld>
  <p:clrMapOvr>
    <a:masterClrMapping/>
  </p:clrMapOvr>
  <p:transition>
    <p:pull dir="l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29701"/>
                                        </p:tgtEl>
                                        <p:attrNameLst>
                                          <p:attrName>style.visibility</p:attrName>
                                        </p:attrNameLst>
                                      </p:cBhvr>
                                      <p:to>
                                        <p:strVal val="visible"/>
                                      </p:to>
                                    </p:set>
                                    <p:anim calcmode="lin" valueType="num">
                                      <p:cBhvr additive="base">
                                        <p:cTn id="7" dur="500" fill="hold"/>
                                        <p:tgtEl>
                                          <p:spTgt spid="29701"/>
                                        </p:tgtEl>
                                        <p:attrNameLst>
                                          <p:attrName>ppt_x</p:attrName>
                                        </p:attrNameLst>
                                      </p:cBhvr>
                                      <p:tavLst>
                                        <p:tav tm="0">
                                          <p:val>
                                            <p:strVal val="#ppt_x"/>
                                          </p:val>
                                        </p:tav>
                                        <p:tav tm="100000">
                                          <p:val>
                                            <p:strVal val="#ppt_x"/>
                                          </p:val>
                                        </p:tav>
                                      </p:tavLst>
                                    </p:anim>
                                    <p:anim calcmode="lin" valueType="num">
                                      <p:cBhvr additive="base">
                                        <p:cTn id="8" dur="500" fill="hold"/>
                                        <p:tgtEl>
                                          <p:spTgt spid="2970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701"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5841" name="文本框 104"/>
          <p:cNvSpPr txBox="1"/>
          <p:nvPr/>
        </p:nvSpPr>
        <p:spPr>
          <a:xfrm>
            <a:off x="522288" y="515938"/>
            <a:ext cx="5080000" cy="398462"/>
          </a:xfrm>
          <a:prstGeom prst="rect">
            <a:avLst/>
          </a:prstGeom>
          <a:noFill/>
          <a:ln w="9525">
            <a:noFill/>
          </a:ln>
        </p:spPr>
        <p:txBody>
          <a:bodyPr anchor="t">
            <a:spAutoFit/>
          </a:bodyPr>
          <a:p>
            <a:r>
              <a:rPr lang="zh-CN" altLang="zh-CN" sz="2000" b="1">
                <a:latin typeface="Times New Roman" panose="02020603050405020304" pitchFamily="18" charset="0"/>
                <a:ea typeface="宋体" panose="02010600030101010101" pitchFamily="2" charset="-122"/>
              </a:rPr>
              <a:t>电路的逻辑电平</a:t>
            </a:r>
            <a:endParaRPr lang="zh-CN" altLang="en-US" sz="2000" b="1">
              <a:latin typeface="Times New Roman" panose="02020603050405020304" pitchFamily="18" charset="0"/>
              <a:ea typeface="宋体" panose="02010600030101010101" pitchFamily="2" charset="-122"/>
            </a:endParaRPr>
          </a:p>
        </p:txBody>
      </p:sp>
      <p:graphicFrame>
        <p:nvGraphicFramePr>
          <p:cNvPr id="2" name="表格 1"/>
          <p:cNvGraphicFramePr/>
          <p:nvPr/>
        </p:nvGraphicFramePr>
        <p:xfrm>
          <a:off x="2368550" y="1214438"/>
          <a:ext cx="3567113" cy="1574800"/>
        </p:xfrm>
        <a:graphic>
          <a:graphicData uri="http://schemas.openxmlformats.org/drawingml/2006/table">
            <a:tbl>
              <a:tblPr firstRow="1" bandRow="1">
                <a:tableStyleId>{5940675A-B579-460E-94D1-54222C63F5DA}</a:tableStyleId>
              </a:tblPr>
              <a:tblGrid>
                <a:gridCol w="1191260"/>
                <a:gridCol w="1187450"/>
                <a:gridCol w="1188085"/>
              </a:tblGrid>
              <a:tr h="314960">
                <a:tc>
                  <a:txBody>
                    <a:bodyPr/>
                    <a:p>
                      <a:pPr algn="ctr">
                        <a:buNone/>
                      </a:pPr>
                      <a:r>
                        <a:rPr lang="en-US" sz="2000" b="1" i="1">
                          <a:latin typeface="Times New Roman" panose="02020603050405020304" pitchFamily="18" charset="0"/>
                          <a:cs typeface="Times New Roman" panose="02020603050405020304" pitchFamily="18" charset="0"/>
                        </a:rPr>
                        <a:t>A</a:t>
                      </a:r>
                      <a:r>
                        <a:rPr lang="en-US" sz="2000" b="1">
                          <a:latin typeface="Times New Roman" panose="02020603050405020304" pitchFamily="18" charset="0"/>
                          <a:cs typeface="Times New Roman" panose="02020603050405020304" pitchFamily="18" charset="0"/>
                        </a:rPr>
                        <a:t>/V</a:t>
                      </a:r>
                      <a:endParaRPr lang="en-US" altLang="en-US" sz="2000" b="1" i="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b="1" i="1">
                          <a:latin typeface="Times New Roman" panose="02020603050405020304" pitchFamily="18" charset="0"/>
                          <a:cs typeface="Times New Roman" panose="02020603050405020304" pitchFamily="18" charset="0"/>
                        </a:rPr>
                        <a:t>B</a:t>
                      </a:r>
                      <a:r>
                        <a:rPr lang="en-US" sz="2000" b="1">
                          <a:latin typeface="Times New Roman" panose="02020603050405020304" pitchFamily="18" charset="0"/>
                          <a:cs typeface="Times New Roman" panose="02020603050405020304" pitchFamily="18" charset="0"/>
                        </a:rPr>
                        <a:t>/V</a:t>
                      </a:r>
                      <a:endParaRPr lang="en-US" altLang="en-US" sz="2000" b="1" i="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b="1" i="1">
                          <a:latin typeface="Times New Roman" panose="02020603050405020304" pitchFamily="18" charset="0"/>
                          <a:cs typeface="Times New Roman" panose="02020603050405020304" pitchFamily="18" charset="0"/>
                        </a:rPr>
                        <a:t>F</a:t>
                      </a:r>
                      <a:r>
                        <a:rPr lang="en-US" sz="2000" b="1">
                          <a:latin typeface="Times New Roman" panose="02020603050405020304" pitchFamily="18" charset="0"/>
                          <a:cs typeface="Times New Roman" panose="02020603050405020304" pitchFamily="18" charset="0"/>
                        </a:rPr>
                        <a:t>/V</a:t>
                      </a:r>
                      <a:endParaRPr lang="en-US" altLang="en-US" sz="2000" b="1" i="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14960">
                <a:tc>
                  <a:txBody>
                    <a:bodyPr/>
                    <a:p>
                      <a:pPr algn="ctr">
                        <a:buNone/>
                      </a:pPr>
                      <a:r>
                        <a:rPr lang="en-US" sz="2000" b="1">
                          <a:latin typeface="Times New Roman" panose="02020603050405020304" pitchFamily="18" charset="0"/>
                          <a:cs typeface="Times New Roman" panose="02020603050405020304" pitchFamily="18" charset="0"/>
                        </a:rPr>
                        <a:t>0</a:t>
                      </a:r>
                      <a:endParaRPr lang="en-US" altLang="en-US" sz="20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b="1">
                          <a:latin typeface="Times New Roman" panose="02020603050405020304" pitchFamily="18" charset="0"/>
                          <a:cs typeface="Times New Roman" panose="02020603050405020304" pitchFamily="18" charset="0"/>
                        </a:rPr>
                        <a:t>0</a:t>
                      </a:r>
                      <a:endParaRPr lang="en-US" altLang="en-US" sz="20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b="1">
                          <a:solidFill>
                            <a:srgbClr val="FF0000"/>
                          </a:solidFill>
                          <a:latin typeface="Times New Roman" panose="02020603050405020304" pitchFamily="18" charset="0"/>
                          <a:cs typeface="Times New Roman" panose="02020603050405020304" pitchFamily="18" charset="0"/>
                        </a:rPr>
                        <a:t>0.7</a:t>
                      </a:r>
                      <a:endParaRPr lang="en-US" altLang="en-US" sz="2000" b="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14960">
                <a:tc>
                  <a:txBody>
                    <a:bodyPr/>
                    <a:p>
                      <a:pPr algn="ctr">
                        <a:buNone/>
                      </a:pPr>
                      <a:r>
                        <a:rPr lang="en-US" sz="2000" b="1">
                          <a:latin typeface="Times New Roman" panose="02020603050405020304" pitchFamily="18" charset="0"/>
                          <a:cs typeface="Times New Roman" panose="02020603050405020304" pitchFamily="18" charset="0"/>
                        </a:rPr>
                        <a:t>0</a:t>
                      </a:r>
                      <a:endParaRPr lang="en-US" altLang="en-US" sz="20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b="1">
                          <a:latin typeface="Times New Roman" panose="02020603050405020304" pitchFamily="18" charset="0"/>
                          <a:cs typeface="Times New Roman" panose="02020603050405020304" pitchFamily="18" charset="0"/>
                        </a:rPr>
                        <a:t>3</a:t>
                      </a:r>
                      <a:endParaRPr lang="en-US" altLang="en-US" sz="20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b="1">
                          <a:solidFill>
                            <a:srgbClr val="FF0000"/>
                          </a:solidFill>
                          <a:latin typeface="Times New Roman" panose="02020603050405020304" pitchFamily="18" charset="0"/>
                          <a:cs typeface="Times New Roman" panose="02020603050405020304" pitchFamily="18" charset="0"/>
                        </a:rPr>
                        <a:t>0.7</a:t>
                      </a:r>
                      <a:endParaRPr lang="en-US" altLang="en-US" sz="2000" b="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14960">
                <a:tc>
                  <a:txBody>
                    <a:bodyPr/>
                    <a:p>
                      <a:pPr algn="ctr">
                        <a:buNone/>
                      </a:pPr>
                      <a:r>
                        <a:rPr lang="en-US" sz="2000" b="1">
                          <a:latin typeface="Times New Roman" panose="02020603050405020304" pitchFamily="18" charset="0"/>
                          <a:cs typeface="Times New Roman" panose="02020603050405020304" pitchFamily="18" charset="0"/>
                        </a:rPr>
                        <a:t>3</a:t>
                      </a:r>
                      <a:endParaRPr lang="en-US" altLang="en-US" sz="20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b="1">
                          <a:latin typeface="Times New Roman" panose="02020603050405020304" pitchFamily="18" charset="0"/>
                          <a:cs typeface="Times New Roman" panose="02020603050405020304" pitchFamily="18" charset="0"/>
                        </a:rPr>
                        <a:t>0</a:t>
                      </a:r>
                      <a:endParaRPr lang="en-US" altLang="en-US" sz="20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b="1">
                          <a:solidFill>
                            <a:srgbClr val="FF0000"/>
                          </a:solidFill>
                          <a:latin typeface="Times New Roman" panose="02020603050405020304" pitchFamily="18" charset="0"/>
                          <a:cs typeface="Times New Roman" panose="02020603050405020304" pitchFamily="18" charset="0"/>
                        </a:rPr>
                        <a:t>0.7</a:t>
                      </a:r>
                      <a:endParaRPr lang="en-US" altLang="en-US" sz="2000" b="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14960">
                <a:tc>
                  <a:txBody>
                    <a:bodyPr/>
                    <a:p>
                      <a:pPr algn="ctr">
                        <a:buNone/>
                      </a:pPr>
                      <a:r>
                        <a:rPr lang="en-US" sz="2000" b="1">
                          <a:latin typeface="Times New Roman" panose="02020603050405020304" pitchFamily="18" charset="0"/>
                          <a:cs typeface="Times New Roman" panose="02020603050405020304" pitchFamily="18" charset="0"/>
                        </a:rPr>
                        <a:t>3</a:t>
                      </a:r>
                      <a:endParaRPr lang="en-US" altLang="en-US" sz="20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b="1">
                          <a:latin typeface="Times New Roman" panose="02020603050405020304" pitchFamily="18" charset="0"/>
                          <a:cs typeface="Times New Roman" panose="02020603050405020304" pitchFamily="18" charset="0"/>
                        </a:rPr>
                        <a:t>3</a:t>
                      </a:r>
                      <a:endParaRPr lang="en-US" altLang="en-US" sz="20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b="1">
                          <a:solidFill>
                            <a:srgbClr val="0070C0"/>
                          </a:solidFill>
                          <a:latin typeface="Times New Roman" panose="02020603050405020304" pitchFamily="18" charset="0"/>
                          <a:cs typeface="Times New Roman" panose="02020603050405020304" pitchFamily="18" charset="0"/>
                        </a:rPr>
                        <a:t>3.7</a:t>
                      </a:r>
                      <a:endParaRPr lang="en-US" altLang="en-US" sz="2000" b="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35868" name="文本框 2"/>
          <p:cNvSpPr txBox="1"/>
          <p:nvPr/>
        </p:nvSpPr>
        <p:spPr>
          <a:xfrm>
            <a:off x="522288" y="3314700"/>
            <a:ext cx="5080000" cy="398463"/>
          </a:xfrm>
          <a:prstGeom prst="rect">
            <a:avLst/>
          </a:prstGeom>
          <a:noFill/>
          <a:ln w="9525">
            <a:noFill/>
          </a:ln>
        </p:spPr>
        <p:txBody>
          <a:bodyPr anchor="t">
            <a:spAutoFit/>
          </a:bodyPr>
          <a:p>
            <a:r>
              <a:rPr lang="zh-CN" altLang="zh-CN" sz="2000" b="1">
                <a:latin typeface="Times New Roman" panose="02020603050405020304" pitchFamily="18" charset="0"/>
                <a:ea typeface="宋体" panose="02010600030101010101" pitchFamily="2" charset="-122"/>
              </a:rPr>
              <a:t>电路的真值表</a:t>
            </a:r>
            <a:endParaRPr lang="zh-CN" altLang="en-US" sz="2000" b="1">
              <a:latin typeface="Times New Roman" panose="02020603050405020304" pitchFamily="18" charset="0"/>
              <a:ea typeface="宋体" panose="02010600030101010101" pitchFamily="2" charset="-122"/>
            </a:endParaRPr>
          </a:p>
        </p:txBody>
      </p:sp>
      <p:graphicFrame>
        <p:nvGraphicFramePr>
          <p:cNvPr id="4" name="表格 3"/>
          <p:cNvGraphicFramePr/>
          <p:nvPr/>
        </p:nvGraphicFramePr>
        <p:xfrm>
          <a:off x="2370138" y="3713163"/>
          <a:ext cx="3566160" cy="1739900"/>
        </p:xfrm>
        <a:graphic>
          <a:graphicData uri="http://schemas.openxmlformats.org/drawingml/2006/table">
            <a:tbl>
              <a:tblPr firstRow="1" bandRow="1">
                <a:tableStyleId>{5940675A-B579-460E-94D1-54222C63F5DA}</a:tableStyleId>
              </a:tblPr>
              <a:tblGrid>
                <a:gridCol w="1191260"/>
                <a:gridCol w="1187450"/>
                <a:gridCol w="1187450"/>
              </a:tblGrid>
              <a:tr h="347980">
                <a:tc>
                  <a:txBody>
                    <a:bodyPr/>
                    <a:p>
                      <a:pPr algn="ctr">
                        <a:buNone/>
                      </a:pPr>
                      <a:r>
                        <a:rPr lang="en-US" sz="2000" b="1" i="1">
                          <a:latin typeface="Times New Roman" panose="02020603050405020304" pitchFamily="18" charset="0"/>
                          <a:cs typeface="Times New Roman" panose="02020603050405020304" pitchFamily="18" charset="0"/>
                        </a:rPr>
                        <a:t>A</a:t>
                      </a:r>
                      <a:endParaRPr lang="en-US" altLang="en-US" sz="2000" b="1" i="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b="1" i="1">
                          <a:latin typeface="Times New Roman" panose="02020603050405020304" pitchFamily="18" charset="0"/>
                          <a:cs typeface="Times New Roman" panose="02020603050405020304" pitchFamily="18" charset="0"/>
                        </a:rPr>
                        <a:t>B</a:t>
                      </a:r>
                      <a:endParaRPr lang="en-US" altLang="en-US" sz="2000" b="1" i="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b="1" i="1">
                          <a:latin typeface="Times New Roman" panose="02020603050405020304" pitchFamily="18" charset="0"/>
                          <a:cs typeface="Times New Roman" panose="02020603050405020304" pitchFamily="18" charset="0"/>
                        </a:rPr>
                        <a:t>F</a:t>
                      </a:r>
                      <a:endParaRPr lang="en-US" altLang="en-US" sz="2000" b="1" i="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47980">
                <a:tc>
                  <a:txBody>
                    <a:bodyPr/>
                    <a:p>
                      <a:pPr algn="ctr">
                        <a:buNone/>
                      </a:pPr>
                      <a:r>
                        <a:rPr lang="en-US" sz="2000" b="1">
                          <a:latin typeface="Times New Roman" panose="02020603050405020304" pitchFamily="18" charset="0"/>
                          <a:cs typeface="Times New Roman" panose="02020603050405020304" pitchFamily="18" charset="0"/>
                        </a:rPr>
                        <a:t>0</a:t>
                      </a:r>
                      <a:endParaRPr lang="en-US" altLang="en-US" sz="20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b="1">
                          <a:latin typeface="Times New Roman" panose="02020603050405020304" pitchFamily="18" charset="0"/>
                          <a:cs typeface="Times New Roman" panose="02020603050405020304" pitchFamily="18" charset="0"/>
                        </a:rPr>
                        <a:t>0</a:t>
                      </a:r>
                      <a:endParaRPr lang="en-US" altLang="en-US" sz="20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b="1">
                          <a:solidFill>
                            <a:srgbClr val="FF0000"/>
                          </a:solidFill>
                          <a:latin typeface="Times New Roman" panose="02020603050405020304" pitchFamily="18" charset="0"/>
                          <a:cs typeface="Times New Roman" panose="02020603050405020304" pitchFamily="18" charset="0"/>
                        </a:rPr>
                        <a:t>0</a:t>
                      </a:r>
                      <a:endParaRPr lang="en-US" altLang="en-US" sz="2000" b="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47980">
                <a:tc>
                  <a:txBody>
                    <a:bodyPr/>
                    <a:p>
                      <a:pPr algn="ctr">
                        <a:buNone/>
                      </a:pPr>
                      <a:r>
                        <a:rPr lang="en-US" sz="2000" b="1">
                          <a:latin typeface="Times New Roman" panose="02020603050405020304" pitchFamily="18" charset="0"/>
                          <a:cs typeface="Times New Roman" panose="02020603050405020304" pitchFamily="18" charset="0"/>
                        </a:rPr>
                        <a:t>0</a:t>
                      </a:r>
                      <a:endParaRPr lang="en-US" altLang="en-US" sz="20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b="1">
                          <a:latin typeface="Times New Roman" panose="02020603050405020304" pitchFamily="18" charset="0"/>
                          <a:cs typeface="Times New Roman" panose="02020603050405020304" pitchFamily="18" charset="0"/>
                        </a:rPr>
                        <a:t>1</a:t>
                      </a:r>
                      <a:endParaRPr lang="en-US" altLang="en-US" sz="20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b="1">
                          <a:solidFill>
                            <a:srgbClr val="FF0000"/>
                          </a:solidFill>
                          <a:latin typeface="Times New Roman" panose="02020603050405020304" pitchFamily="18" charset="0"/>
                          <a:cs typeface="Times New Roman" panose="02020603050405020304" pitchFamily="18" charset="0"/>
                        </a:rPr>
                        <a:t>0</a:t>
                      </a:r>
                      <a:endParaRPr lang="en-US" altLang="en-US" sz="2000" b="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47980">
                <a:tc>
                  <a:txBody>
                    <a:bodyPr/>
                    <a:p>
                      <a:pPr algn="ctr">
                        <a:buNone/>
                      </a:pPr>
                      <a:r>
                        <a:rPr lang="en-US" sz="2000" b="1">
                          <a:latin typeface="Times New Roman" panose="02020603050405020304" pitchFamily="18" charset="0"/>
                          <a:cs typeface="Times New Roman" panose="02020603050405020304" pitchFamily="18" charset="0"/>
                        </a:rPr>
                        <a:t>1</a:t>
                      </a:r>
                      <a:endParaRPr lang="en-US" altLang="en-US" sz="20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b="1">
                          <a:latin typeface="Times New Roman" panose="02020603050405020304" pitchFamily="18" charset="0"/>
                          <a:cs typeface="Times New Roman" panose="02020603050405020304" pitchFamily="18" charset="0"/>
                        </a:rPr>
                        <a:t>0</a:t>
                      </a:r>
                      <a:endParaRPr lang="en-US" altLang="en-US" sz="20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b="1">
                          <a:solidFill>
                            <a:srgbClr val="FF0000"/>
                          </a:solidFill>
                          <a:latin typeface="Times New Roman" panose="02020603050405020304" pitchFamily="18" charset="0"/>
                          <a:cs typeface="Times New Roman" panose="02020603050405020304" pitchFamily="18" charset="0"/>
                        </a:rPr>
                        <a:t>0</a:t>
                      </a:r>
                      <a:endParaRPr lang="en-US" altLang="en-US" sz="2000" b="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47980">
                <a:tc>
                  <a:txBody>
                    <a:bodyPr/>
                    <a:p>
                      <a:pPr algn="ctr">
                        <a:buNone/>
                      </a:pPr>
                      <a:r>
                        <a:rPr lang="en-US" sz="2000" b="1">
                          <a:latin typeface="Times New Roman" panose="02020603050405020304" pitchFamily="18" charset="0"/>
                          <a:cs typeface="Times New Roman" panose="02020603050405020304" pitchFamily="18" charset="0"/>
                        </a:rPr>
                        <a:t>1</a:t>
                      </a:r>
                      <a:endParaRPr lang="en-US" altLang="en-US" sz="20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b="1">
                          <a:latin typeface="Times New Roman" panose="02020603050405020304" pitchFamily="18" charset="0"/>
                          <a:cs typeface="Times New Roman" panose="02020603050405020304" pitchFamily="18" charset="0"/>
                        </a:rPr>
                        <a:t>1</a:t>
                      </a:r>
                      <a:endParaRPr lang="en-US" altLang="en-US" sz="20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b="1">
                          <a:solidFill>
                            <a:srgbClr val="0070C0"/>
                          </a:solidFill>
                          <a:latin typeface="Times New Roman" panose="02020603050405020304" pitchFamily="18" charset="0"/>
                          <a:cs typeface="Times New Roman" panose="02020603050405020304" pitchFamily="18" charset="0"/>
                        </a:rPr>
                        <a:t>1</a:t>
                      </a:r>
                      <a:endParaRPr lang="en-US" altLang="en-US" sz="2000" b="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p:cover dir="rd"/>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a:stretch>
            <a:fillRect/>
          </a:stretch>
        </p:blipFill>
        <p:spPr>
          <a:xfrm>
            <a:off x="628650" y="1030605"/>
            <a:ext cx="7290435" cy="3067050"/>
          </a:xfrm>
          <a:prstGeom prst="rect">
            <a:avLst/>
          </a:prstGeom>
        </p:spPr>
      </p:pic>
      <p:sp>
        <p:nvSpPr>
          <p:cNvPr id="30724" name="矩形 30723"/>
          <p:cNvSpPr/>
          <p:nvPr/>
        </p:nvSpPr>
        <p:spPr>
          <a:xfrm>
            <a:off x="539750" y="549275"/>
            <a:ext cx="7467600" cy="571500"/>
          </a:xfrm>
          <a:prstGeom prst="rect">
            <a:avLst/>
          </a:prstGeom>
          <a:noFill/>
          <a:ln w="9525">
            <a:noFill/>
          </a:ln>
        </p:spPr>
        <p:txBody>
          <a:bodyPr anchor="t">
            <a:spAutoFit/>
          </a:bodyPr>
          <a:p>
            <a:pPr algn="just">
              <a:lnSpc>
                <a:spcPct val="130000"/>
              </a:lnSpc>
            </a:pPr>
            <a:r>
              <a:rPr lang="en-US" altLang="zh-CN" b="1" dirty="0">
                <a:latin typeface="Times New Roman" panose="02020603050405020304" pitchFamily="18" charset="0"/>
                <a:ea typeface="宋体" panose="02010600030101010101" pitchFamily="2" charset="-122"/>
              </a:rPr>
              <a:t>2</a:t>
            </a:r>
            <a:r>
              <a:rPr lang="zh-CN" altLang="en-US" b="1" dirty="0">
                <a:latin typeface="Times New Roman" panose="02020603050405020304" pitchFamily="18" charset="0"/>
                <a:ea typeface="宋体" panose="02010600030101010101" pitchFamily="2" charset="-122"/>
              </a:rPr>
              <a:t>）低电平输出特性 </a:t>
            </a:r>
            <a:endParaRPr lang="zh-CN" altLang="en-US" b="1" dirty="0">
              <a:latin typeface="Times New Roman" panose="02020603050405020304" pitchFamily="18" charset="0"/>
              <a:ea typeface="宋体" panose="02010600030101010101" pitchFamily="2" charset="-122"/>
            </a:endParaRPr>
          </a:p>
        </p:txBody>
      </p:sp>
      <p:sp>
        <p:nvSpPr>
          <p:cNvPr id="2" name="矩形 1"/>
          <p:cNvSpPr/>
          <p:nvPr/>
        </p:nvSpPr>
        <p:spPr>
          <a:xfrm>
            <a:off x="4658995" y="549275"/>
            <a:ext cx="4192270" cy="1050290"/>
          </a:xfrm>
          <a:prstGeom prst="rect">
            <a:avLst/>
          </a:prstGeom>
          <a:noFill/>
          <a:ln w="9525">
            <a:noFill/>
          </a:ln>
        </p:spPr>
        <p:txBody>
          <a:bodyPr wrap="square" anchor="t">
            <a:spAutoFit/>
          </a:bodyPr>
          <a:p>
            <a:pPr algn="l">
              <a:lnSpc>
                <a:spcPct val="130000"/>
              </a:lnSpc>
            </a:pPr>
            <a:r>
              <a:rPr lang="zh-CN" b="1" dirty="0">
                <a:latin typeface="Times New Roman" panose="02020603050405020304" pitchFamily="18" charset="0"/>
                <a:ea typeface="宋体" panose="02010600030101010101" pitchFamily="2" charset="-122"/>
              </a:rPr>
              <a:t>TTL与非门输出低电平时输出端的电压和电流之间的关系</a:t>
            </a:r>
            <a:r>
              <a:rPr lang="zh-CN" altLang="zh-CN" b="1" dirty="0">
                <a:latin typeface="Times New Roman" panose="02020603050405020304" pitchFamily="18" charset="0"/>
                <a:ea typeface="宋体" panose="02010600030101010101" pitchFamily="2" charset="-122"/>
              </a:rPr>
              <a:t>。</a:t>
            </a:r>
            <a:r>
              <a:rPr lang="zh-CN" altLang="en-US" b="1" dirty="0">
                <a:latin typeface="Times New Roman" panose="02020603050405020304" pitchFamily="18" charset="0"/>
                <a:ea typeface="宋体" panose="02010600030101010101" pitchFamily="2" charset="-122"/>
              </a:rPr>
              <a:t> </a:t>
            </a:r>
            <a:endParaRPr lang="zh-CN" altLang="en-US" b="1" dirty="0">
              <a:latin typeface="Times New Roman" panose="02020603050405020304" pitchFamily="18" charset="0"/>
              <a:ea typeface="宋体" panose="02010600030101010101" pitchFamily="2" charset="-122"/>
            </a:endParaRPr>
          </a:p>
        </p:txBody>
      </p:sp>
      <p:sp>
        <p:nvSpPr>
          <p:cNvPr id="53252" name="矩形 53251"/>
          <p:cNvSpPr/>
          <p:nvPr/>
        </p:nvSpPr>
        <p:spPr>
          <a:xfrm>
            <a:off x="338773" y="4097655"/>
            <a:ext cx="8512175" cy="2582863"/>
          </a:xfrm>
          <a:prstGeom prst="rect">
            <a:avLst/>
          </a:prstGeom>
          <a:noFill/>
          <a:ln w="9525">
            <a:noFill/>
          </a:ln>
        </p:spPr>
        <p:txBody>
          <a:bodyPr wrap="square">
            <a:spAutoFit/>
          </a:bodyPr>
          <a:p>
            <a:pPr algn="just" fontAlgn="base">
              <a:lnSpc>
                <a:spcPct val="135000"/>
              </a:lnSpc>
            </a:pPr>
            <a:r>
              <a:rPr lang="en-US" altLang="zh-CN" b="1" strike="noStrike" noProof="1" dirty="0">
                <a:latin typeface="Times New Roman" panose="02020603050405020304" pitchFamily="18" charset="0"/>
                <a:ea typeface="宋体" panose="02010600030101010101" pitchFamily="2" charset="-122"/>
                <a:cs typeface="+mn-cs"/>
              </a:rPr>
              <a:t> </a:t>
            </a:r>
            <a:r>
              <a:rPr lang="zh-CN" altLang="en-US" b="1" strike="noStrike" noProof="1" dirty="0">
                <a:latin typeface="Times New Roman" panose="02020603050405020304" pitchFamily="18" charset="0"/>
                <a:ea typeface="宋体" panose="02010600030101010101" pitchFamily="2" charset="-122"/>
                <a:cs typeface="+mn-cs"/>
              </a:rPr>
              <a:t>输出</a:t>
            </a:r>
            <a:r>
              <a:rPr lang="zh-CN" altLang="en-US" b="1" strike="noStrike" noProof="1" dirty="0">
                <a:solidFill>
                  <a:srgbClr val="FF3300"/>
                </a:solidFill>
                <a:effectLst>
                  <a:outerShdw blurRad="38100" dist="38100" dir="2700000">
                    <a:srgbClr val="000000"/>
                  </a:outerShdw>
                </a:effectLst>
                <a:latin typeface="Times New Roman" panose="02020603050405020304" pitchFamily="18" charset="0"/>
                <a:ea typeface="宋体" panose="02010600030101010101" pitchFamily="2" charset="-122"/>
                <a:cs typeface="+mn-cs"/>
              </a:rPr>
              <a:t>低电平</a:t>
            </a:r>
            <a:r>
              <a:rPr lang="zh-CN" altLang="en-US" b="1" strike="noStrike" noProof="1" dirty="0">
                <a:latin typeface="Times New Roman" panose="02020603050405020304" pitchFamily="18" charset="0"/>
                <a:ea typeface="宋体" panose="02010600030101010101" pitchFamily="2" charset="-122"/>
                <a:cs typeface="+mn-cs"/>
              </a:rPr>
              <a:t>时， </a:t>
            </a:r>
            <a:r>
              <a:rPr lang="en-US" altLang="zh-CN" b="1" strike="noStrike" noProof="1">
                <a:latin typeface="Times New Roman" panose="02020603050405020304" pitchFamily="18" charset="0"/>
                <a:ea typeface="宋体" panose="02010600030101010101" pitchFamily="2" charset="-122"/>
                <a:cs typeface="+mn-cs"/>
              </a:rPr>
              <a:t>VT</a:t>
            </a:r>
            <a:r>
              <a:rPr lang="en-US" altLang="zh-CN" b="1" strike="noStrike" baseline="-30000" noProof="1">
                <a:latin typeface="Times New Roman" panose="02020603050405020304" pitchFamily="18" charset="0"/>
                <a:ea typeface="宋体" panose="02010600030101010101" pitchFamily="2" charset="-122"/>
                <a:cs typeface="+mn-cs"/>
              </a:rPr>
              <a:t>3</a:t>
            </a:r>
            <a:r>
              <a:rPr lang="zh-CN" altLang="en-US" b="1" strike="noStrike" noProof="1" dirty="0">
                <a:latin typeface="Times New Roman" panose="02020603050405020304" pitchFamily="18" charset="0"/>
                <a:ea typeface="宋体" panose="02010600030101010101" pitchFamily="2" charset="-122"/>
                <a:cs typeface="+mn-cs"/>
              </a:rPr>
              <a:t>截止，</a:t>
            </a:r>
            <a:r>
              <a:rPr lang="en-US" altLang="zh-CN" b="1" strike="noStrike" noProof="1">
                <a:latin typeface="Times New Roman" panose="02020603050405020304" pitchFamily="18" charset="0"/>
                <a:ea typeface="宋体" panose="02010600030101010101" pitchFamily="2" charset="-122"/>
                <a:cs typeface="+mn-cs"/>
              </a:rPr>
              <a:t>VT</a:t>
            </a:r>
            <a:r>
              <a:rPr lang="en-US" altLang="zh-CN" b="1" strike="noStrike" baseline="-30000" noProof="1">
                <a:latin typeface="Times New Roman" panose="02020603050405020304" pitchFamily="18" charset="0"/>
                <a:ea typeface="宋体" panose="02010600030101010101" pitchFamily="2" charset="-122"/>
                <a:cs typeface="+mn-cs"/>
              </a:rPr>
              <a:t>4</a:t>
            </a:r>
            <a:r>
              <a:rPr lang="zh-CN" altLang="en-US" b="1" strike="noStrike" noProof="1" dirty="0">
                <a:latin typeface="Times New Roman" panose="02020603050405020304" pitchFamily="18" charset="0"/>
                <a:ea typeface="宋体" panose="02010600030101010101" pitchFamily="2" charset="-122"/>
                <a:cs typeface="+mn-cs"/>
              </a:rPr>
              <a:t>饱和，输出电流</a:t>
            </a:r>
            <a:r>
              <a:rPr lang="en-US" altLang="zh-CN" b="1" i="1" strike="noStrike" noProof="1" err="1">
                <a:latin typeface="Times New Roman" panose="02020603050405020304" pitchFamily="18" charset="0"/>
                <a:ea typeface="宋体" panose="02010600030101010101" pitchFamily="2" charset="-122"/>
                <a:cs typeface="+mn-cs"/>
              </a:rPr>
              <a:t>i</a:t>
            </a:r>
            <a:r>
              <a:rPr lang="en-US" altLang="zh-CN" b="1" strike="noStrike" baseline="-30000" noProof="1" err="1">
                <a:latin typeface="Times New Roman" panose="02020603050405020304" pitchFamily="18" charset="0"/>
                <a:ea typeface="宋体" panose="02010600030101010101" pitchFamily="2" charset="-122"/>
                <a:cs typeface="+mn-cs"/>
              </a:rPr>
              <a:t>L</a:t>
            </a:r>
            <a:r>
              <a:rPr lang="zh-CN" altLang="en-US" b="1" strike="noStrike" noProof="1" dirty="0">
                <a:latin typeface="Times New Roman" panose="02020603050405020304" pitchFamily="18" charset="0"/>
                <a:ea typeface="宋体" panose="02010600030101010101" pitchFamily="2" charset="-122"/>
                <a:cs typeface="+mn-cs"/>
              </a:rPr>
              <a:t>流入</a:t>
            </a:r>
            <a:r>
              <a:rPr lang="en-US" altLang="zh-CN" b="1" strike="noStrike" noProof="1" dirty="0">
                <a:latin typeface="Times New Roman" panose="02020603050405020304" pitchFamily="18" charset="0"/>
                <a:ea typeface="宋体" panose="02010600030101010101" pitchFamily="2" charset="-122"/>
                <a:cs typeface="+mn-cs"/>
              </a:rPr>
              <a:t>TTL</a:t>
            </a:r>
            <a:r>
              <a:rPr lang="zh-CN" altLang="en-US" b="1" strike="noStrike" noProof="1" dirty="0">
                <a:latin typeface="Times New Roman" panose="02020603050405020304" pitchFamily="18" charset="0"/>
                <a:ea typeface="宋体" panose="02010600030101010101" pitchFamily="2" charset="-122"/>
                <a:cs typeface="+mn-cs"/>
              </a:rPr>
              <a:t>与非门，这时</a:t>
            </a:r>
            <a:r>
              <a:rPr lang="en-US" altLang="zh-CN" b="1" strike="noStrike" noProof="1">
                <a:latin typeface="Times New Roman" panose="02020603050405020304" pitchFamily="18" charset="0"/>
                <a:ea typeface="宋体" panose="02010600030101010101" pitchFamily="2" charset="-122"/>
                <a:cs typeface="+mn-cs"/>
              </a:rPr>
              <a:t>VT</a:t>
            </a:r>
            <a:r>
              <a:rPr lang="en-US" altLang="zh-CN" b="1" strike="noStrike" baseline="-30000" noProof="1">
                <a:latin typeface="Times New Roman" panose="02020603050405020304" pitchFamily="18" charset="0"/>
                <a:ea typeface="宋体" panose="02010600030101010101" pitchFamily="2" charset="-122"/>
                <a:cs typeface="+mn-cs"/>
              </a:rPr>
              <a:t>4</a:t>
            </a:r>
            <a:r>
              <a:rPr lang="zh-CN" altLang="en-US" b="1" strike="noStrike" noProof="1" dirty="0">
                <a:latin typeface="Times New Roman" panose="02020603050405020304" pitchFamily="18" charset="0"/>
                <a:ea typeface="宋体" panose="02010600030101010101" pitchFamily="2" charset="-122"/>
                <a:cs typeface="+mn-cs"/>
              </a:rPr>
              <a:t>的集射之间的电阻随输出电流</a:t>
            </a:r>
            <a:r>
              <a:rPr lang="en-US" altLang="zh-CN" b="1" i="1" strike="noStrike" noProof="1" err="1">
                <a:latin typeface="Times New Roman" panose="02020603050405020304" pitchFamily="18" charset="0"/>
                <a:ea typeface="宋体" panose="02010600030101010101" pitchFamily="2" charset="-122"/>
                <a:cs typeface="+mn-cs"/>
              </a:rPr>
              <a:t>i</a:t>
            </a:r>
            <a:r>
              <a:rPr lang="en-US" altLang="zh-CN" b="1" strike="noStrike" baseline="-30000" noProof="1" err="1">
                <a:latin typeface="Times New Roman" panose="02020603050405020304" pitchFamily="18" charset="0"/>
                <a:ea typeface="宋体" panose="02010600030101010101" pitchFamily="2" charset="-122"/>
                <a:cs typeface="+mn-cs"/>
              </a:rPr>
              <a:t>L</a:t>
            </a:r>
            <a:r>
              <a:rPr lang="zh-CN" altLang="en-US" b="1" strike="noStrike" noProof="1" dirty="0">
                <a:latin typeface="Times New Roman" panose="02020603050405020304" pitchFamily="18" charset="0"/>
                <a:ea typeface="宋体" panose="02010600030101010101" pitchFamily="2" charset="-122"/>
                <a:cs typeface="+mn-cs"/>
              </a:rPr>
              <a:t>的增大压降增加，从而使输出低电平升高。流入门电路的电流越多，输出低电平会升高越多，流入的电流必须保证输出低电平不超过允许输出最高低电平，否则会出现逻辑紊乱。 </a:t>
            </a:r>
            <a:endParaRPr lang="zh-CN" altLang="en-US" b="1" strike="noStrike" noProof="1">
              <a:latin typeface="Times New Roman" panose="02020603050405020304" pitchFamily="18" charset="0"/>
            </a:endParaRPr>
          </a:p>
        </p:txBody>
      </p:sp>
    </p:spTree>
  </p:cSld>
  <p:clrMapOvr>
    <a:masterClrMapping/>
  </p:clrMapOvr>
  <p:transition>
    <p:pull dir="l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0724"/>
                                        </p:tgtEl>
                                        <p:attrNameLst>
                                          <p:attrName>style.visibility</p:attrName>
                                        </p:attrNameLst>
                                      </p:cBhvr>
                                      <p:to>
                                        <p:strVal val="visible"/>
                                      </p:to>
                                    </p:set>
                                    <p:anim calcmode="lin" valueType="num">
                                      <p:cBhvr additive="base">
                                        <p:cTn id="7" dur="500" fill="hold"/>
                                        <p:tgtEl>
                                          <p:spTgt spid="30724"/>
                                        </p:tgtEl>
                                        <p:attrNameLst>
                                          <p:attrName>ppt_x</p:attrName>
                                        </p:attrNameLst>
                                      </p:cBhvr>
                                      <p:tavLst>
                                        <p:tav tm="0">
                                          <p:val>
                                            <p:strVal val="0-#ppt_w/2"/>
                                          </p:val>
                                        </p:tav>
                                        <p:tav tm="100000">
                                          <p:val>
                                            <p:strVal val="#ppt_x"/>
                                          </p:val>
                                        </p:tav>
                                      </p:tavLst>
                                    </p:anim>
                                    <p:anim calcmode="lin" valueType="num">
                                      <p:cBhvr additive="base">
                                        <p:cTn id="8" dur="500" fill="hold"/>
                                        <p:tgtEl>
                                          <p:spTgt spid="3072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500" fill="hold"/>
                                        <p:tgtEl>
                                          <p:spTgt spid="2"/>
                                        </p:tgtEl>
                                        <p:attrNameLst>
                                          <p:attrName>ppt_x</p:attrName>
                                        </p:attrNameLst>
                                      </p:cBhvr>
                                      <p:tavLst>
                                        <p:tav tm="0">
                                          <p:val>
                                            <p:strVal val="0-#ppt_w/2"/>
                                          </p:val>
                                        </p:tav>
                                        <p:tav tm="100000">
                                          <p:val>
                                            <p:strVal val="#ppt_x"/>
                                          </p:val>
                                        </p:tav>
                                      </p:tavLst>
                                    </p:anim>
                                    <p:anim calcmode="lin" valueType="num">
                                      <p:cBhvr>
                                        <p:cTn id="14"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3" presetClass="entr" presetSubtype="10"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blinds(horizontal)">
                                      <p:cBhvr>
                                        <p:cTn id="19" dur="500"/>
                                        <p:tgtEl>
                                          <p:spTgt spid="3"/>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53252"/>
                                        </p:tgtEl>
                                        <p:attrNameLst>
                                          <p:attrName>style.visibility</p:attrName>
                                        </p:attrNameLst>
                                      </p:cBhvr>
                                      <p:to>
                                        <p:strVal val="visible"/>
                                      </p:to>
                                    </p:set>
                                    <p:anim calcmode="lin" valueType="num">
                                      <p:cBhvr additive="base">
                                        <p:cTn id="24" dur="500" fill="hold"/>
                                        <p:tgtEl>
                                          <p:spTgt spid="53252"/>
                                        </p:tgtEl>
                                        <p:attrNameLst>
                                          <p:attrName>ppt_x</p:attrName>
                                        </p:attrNameLst>
                                      </p:cBhvr>
                                      <p:tavLst>
                                        <p:tav tm="0">
                                          <p:val>
                                            <p:strVal val="#ppt_x"/>
                                          </p:val>
                                        </p:tav>
                                        <p:tav tm="100000">
                                          <p:val>
                                            <p:strVal val="#ppt_x"/>
                                          </p:val>
                                        </p:tav>
                                      </p:tavLst>
                                    </p:anim>
                                    <p:anim calcmode="lin" valueType="num">
                                      <p:cBhvr additive="base">
                                        <p:cTn id="25" dur="500" fill="hold"/>
                                        <p:tgtEl>
                                          <p:spTgt spid="5325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4" grpId="0"/>
      <p:bldP spid="2" grpId="0"/>
      <p:bldP spid="5325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772" name="矩形 32771"/>
          <p:cNvSpPr/>
          <p:nvPr/>
        </p:nvSpPr>
        <p:spPr>
          <a:xfrm>
            <a:off x="415925" y="422275"/>
            <a:ext cx="3752850" cy="460375"/>
          </a:xfrm>
          <a:prstGeom prst="rect">
            <a:avLst/>
          </a:prstGeom>
          <a:noFill/>
          <a:ln w="9525">
            <a:noFill/>
          </a:ln>
        </p:spPr>
        <p:txBody>
          <a:bodyPr anchor="t">
            <a:spAutoFit/>
          </a:bodyPr>
          <a:p>
            <a:pPr algn="just" fontAlgn="base"/>
            <a:r>
              <a:rPr lang="zh-CN" altLang="en-US" b="1" strike="noStrike" noProof="1" dirty="0">
                <a:solidFill>
                  <a:srgbClr val="003399"/>
                </a:solidFill>
                <a:effectLst>
                  <a:outerShdw blurRad="38100" dist="38100" dir="2700000">
                    <a:srgbClr val="000000"/>
                  </a:outerShdw>
                </a:effectLst>
                <a:latin typeface="宋体" panose="02010600030101010101" pitchFamily="2" charset="-122"/>
                <a:ea typeface="+mn-ea"/>
                <a:cs typeface="Times New Roman" panose="02020603050405020304" pitchFamily="18" charset="0"/>
              </a:rPr>
              <a:t>（4）传输延迟特性</a:t>
            </a:r>
            <a:endParaRPr lang="zh-CN" altLang="en-US" b="1" strike="noStrike" noProof="1" dirty="0">
              <a:solidFill>
                <a:srgbClr val="003399"/>
              </a:solidFill>
              <a:effectLst>
                <a:outerShdw blurRad="38100" dist="38100" dir="2700000">
                  <a:srgbClr val="000000"/>
                </a:outerShdw>
              </a:effectLst>
              <a:latin typeface="宋体" panose="02010600030101010101" pitchFamily="2" charset="-122"/>
              <a:ea typeface="+mn-ea"/>
              <a:cs typeface="Times New Roman" panose="02020603050405020304" pitchFamily="18" charset="0"/>
            </a:endParaRPr>
          </a:p>
        </p:txBody>
      </p:sp>
      <p:sp>
        <p:nvSpPr>
          <p:cNvPr id="32774" name="矩形 32773"/>
          <p:cNvSpPr/>
          <p:nvPr/>
        </p:nvSpPr>
        <p:spPr>
          <a:xfrm>
            <a:off x="415925" y="882333"/>
            <a:ext cx="8312150" cy="2084070"/>
          </a:xfrm>
          <a:prstGeom prst="rect">
            <a:avLst/>
          </a:prstGeom>
          <a:noFill/>
          <a:ln w="9525">
            <a:noFill/>
          </a:ln>
        </p:spPr>
        <p:txBody>
          <a:bodyPr wrap="square" anchor="t">
            <a:spAutoFit/>
          </a:bodyPr>
          <a:p>
            <a:pPr algn="just">
              <a:lnSpc>
                <a:spcPct val="135000"/>
              </a:lnSpc>
            </a:pPr>
            <a:r>
              <a:rPr lang="zh-CN" altLang="en-US" b="1" dirty="0">
                <a:ea typeface="宋体" panose="02010600030101010101" pitchFamily="2" charset="-122"/>
                <a:cs typeface="Times New Roman" panose="02020603050405020304" pitchFamily="18" charset="0"/>
              </a:rPr>
              <a:t>把输出高电平向低电平转换的延迟时间用</a:t>
            </a:r>
            <a:r>
              <a:rPr lang="zh-CN" altLang="en-US" b="1" i="1" dirty="0">
                <a:ea typeface="宋体" panose="02010600030101010101" pitchFamily="2" charset="-122"/>
                <a:cs typeface="Times New Roman" panose="02020603050405020304" pitchFamily="18" charset="0"/>
              </a:rPr>
              <a:t>t</a:t>
            </a:r>
            <a:r>
              <a:rPr lang="zh-CN" altLang="en-US" b="1" baseline="-25000" dirty="0">
                <a:ea typeface="宋体" panose="02010600030101010101" pitchFamily="2" charset="-122"/>
                <a:cs typeface="Times New Roman" panose="02020603050405020304" pitchFamily="18" charset="0"/>
              </a:rPr>
              <a:t>PHL</a:t>
            </a:r>
            <a:r>
              <a:rPr lang="zh-CN" altLang="en-US" b="1" dirty="0">
                <a:ea typeface="宋体" panose="02010600030101010101" pitchFamily="2" charset="-122"/>
                <a:cs typeface="Times New Roman" panose="02020603050405020304" pitchFamily="18" charset="0"/>
              </a:rPr>
              <a:t>表示，称为导通延迟时间；输出由低电平向高电平转换的延迟时间用</a:t>
            </a:r>
            <a:r>
              <a:rPr lang="zh-CN" altLang="en-US" b="1" i="1" dirty="0">
                <a:ea typeface="宋体" panose="02010600030101010101" pitchFamily="2" charset="-122"/>
                <a:cs typeface="Times New Roman" panose="02020603050405020304" pitchFamily="18" charset="0"/>
              </a:rPr>
              <a:t>t</a:t>
            </a:r>
            <a:r>
              <a:rPr lang="zh-CN" altLang="en-US" b="1" baseline="-25000" dirty="0">
                <a:ea typeface="宋体" panose="02010600030101010101" pitchFamily="2" charset="-122"/>
                <a:cs typeface="Times New Roman" panose="02020603050405020304" pitchFamily="18" charset="0"/>
              </a:rPr>
              <a:t>PLH</a:t>
            </a:r>
            <a:r>
              <a:rPr lang="zh-CN" altLang="en-US" b="1" dirty="0">
                <a:ea typeface="宋体" panose="02010600030101010101" pitchFamily="2" charset="-122"/>
                <a:cs typeface="Times New Roman" panose="02020603050405020304" pitchFamily="18" charset="0"/>
              </a:rPr>
              <a:t>表示，称为截止延迟时间；二者的平均值称为TTL与非门的传输延迟时间</a:t>
            </a:r>
            <a:r>
              <a:rPr lang="zh-CN" altLang="en-US" b="1" i="1" dirty="0">
                <a:ea typeface="宋体" panose="02010600030101010101" pitchFamily="2" charset="-122"/>
                <a:cs typeface="Times New Roman" panose="02020603050405020304" pitchFamily="18" charset="0"/>
              </a:rPr>
              <a:t>t</a:t>
            </a:r>
            <a:r>
              <a:rPr lang="zh-CN" altLang="en-US" b="1" baseline="-25000" dirty="0">
                <a:ea typeface="宋体" panose="02010600030101010101" pitchFamily="2" charset="-122"/>
                <a:cs typeface="Times New Roman" panose="02020603050405020304" pitchFamily="18" charset="0"/>
              </a:rPr>
              <a:t>Pd</a:t>
            </a:r>
            <a:r>
              <a:rPr lang="zh-CN" altLang="en-US" b="1" dirty="0">
                <a:ea typeface="宋体" panose="02010600030101010101" pitchFamily="2" charset="-122"/>
                <a:cs typeface="Times New Roman" panose="02020603050405020304" pitchFamily="18" charset="0"/>
              </a:rPr>
              <a:t>。</a:t>
            </a:r>
            <a:r>
              <a:rPr lang="en-US" altLang="zh-CN" b="1" i="1" err="1">
                <a:sym typeface="+mn-ea"/>
              </a:rPr>
              <a:t>t</a:t>
            </a:r>
            <a:r>
              <a:rPr lang="en-US" altLang="zh-CN" b="1" baseline="-30000" err="1">
                <a:sym typeface="+mn-ea"/>
              </a:rPr>
              <a:t>Pd</a:t>
            </a:r>
            <a:r>
              <a:rPr lang="zh-CN" altLang="en-US" b="1" dirty="0">
                <a:sym typeface="+mn-ea"/>
              </a:rPr>
              <a:t>是反映门电路开关速度的参数。</a:t>
            </a:r>
            <a:r>
              <a:rPr lang="zh-CN" altLang="en-US" b="1" dirty="0">
                <a:ea typeface="宋体" panose="02010600030101010101" pitchFamily="2" charset="-122"/>
                <a:cs typeface="Times New Roman" panose="02020603050405020304" pitchFamily="18" charset="0"/>
              </a:rPr>
              <a:t> </a:t>
            </a:r>
            <a:endParaRPr lang="zh-CN" altLang="en-US" b="1" dirty="0">
              <a:ea typeface="宋体" panose="02010600030101010101" pitchFamily="2" charset="-122"/>
              <a:cs typeface="Times New Roman" panose="02020603050405020304" pitchFamily="18" charset="0"/>
            </a:endParaRPr>
          </a:p>
        </p:txBody>
      </p:sp>
      <p:pic>
        <p:nvPicPr>
          <p:cNvPr id="3" name="图片 2"/>
          <p:cNvPicPr>
            <a:picLocks noChangeAspect="1"/>
          </p:cNvPicPr>
          <p:nvPr/>
        </p:nvPicPr>
        <p:blipFill>
          <a:blip r:embed="rId1"/>
          <a:stretch>
            <a:fillRect/>
          </a:stretch>
        </p:blipFill>
        <p:spPr>
          <a:xfrm>
            <a:off x="415925" y="2966085"/>
            <a:ext cx="4820920" cy="3858260"/>
          </a:xfrm>
          <a:prstGeom prst="rect">
            <a:avLst/>
          </a:prstGeom>
        </p:spPr>
      </p:pic>
      <p:graphicFrame>
        <p:nvGraphicFramePr>
          <p:cNvPr id="54278" name="对象 54277"/>
          <p:cNvGraphicFramePr/>
          <p:nvPr/>
        </p:nvGraphicFramePr>
        <p:xfrm>
          <a:off x="5490210" y="4328160"/>
          <a:ext cx="2644140" cy="930275"/>
        </p:xfrm>
        <a:graphic>
          <a:graphicData uri="http://schemas.openxmlformats.org/presentationml/2006/ole">
            <mc:AlternateContent xmlns:mc="http://schemas.openxmlformats.org/markup-compatibility/2006">
              <mc:Choice xmlns:v="urn:schemas-microsoft-com:vml" Requires="v">
                <p:oleObj spid="_x0000_s3082" name="" r:id="rId2" imgW="914400" imgH="342900" progId="Equation.3">
                  <p:embed/>
                </p:oleObj>
              </mc:Choice>
              <mc:Fallback>
                <p:oleObj name="" r:id="rId2" imgW="914400" imgH="342900" progId="Equation.3">
                  <p:embed/>
                  <p:pic>
                    <p:nvPicPr>
                      <p:cNvPr id="0" name="图片 3081"/>
                      <p:cNvPicPr/>
                      <p:nvPr/>
                    </p:nvPicPr>
                    <p:blipFill>
                      <a:blip r:embed="rId3"/>
                      <a:stretch>
                        <a:fillRect/>
                      </a:stretch>
                    </p:blipFill>
                    <p:spPr>
                      <a:xfrm>
                        <a:off x="5490210" y="4328160"/>
                        <a:ext cx="2644140" cy="930275"/>
                      </a:xfrm>
                      <a:prstGeom prst="rect">
                        <a:avLst/>
                      </a:prstGeom>
                      <a:noFill/>
                      <a:ln w="38100">
                        <a:noFill/>
                        <a:miter/>
                      </a:ln>
                    </p:spPr>
                  </p:pic>
                </p:oleObj>
              </mc:Fallback>
            </mc:AlternateContent>
          </a:graphicData>
        </a:graphic>
      </p:graphicFrame>
      <p:grpSp>
        <p:nvGrpSpPr>
          <p:cNvPr id="54421" name="组合 54420"/>
          <p:cNvGrpSpPr/>
          <p:nvPr/>
        </p:nvGrpSpPr>
        <p:grpSpPr>
          <a:xfrm>
            <a:off x="3134360" y="4086860"/>
            <a:ext cx="467995" cy="2599690"/>
            <a:chOff x="2585" y="164"/>
            <a:chExt cx="295" cy="2064"/>
          </a:xfrm>
        </p:grpSpPr>
        <p:sp>
          <p:nvSpPr>
            <p:cNvPr id="57348" name="直接连接符 54399"/>
            <p:cNvSpPr/>
            <p:nvPr/>
          </p:nvSpPr>
          <p:spPr>
            <a:xfrm>
              <a:off x="2585" y="164"/>
              <a:ext cx="0" cy="2064"/>
            </a:xfrm>
            <a:prstGeom prst="line">
              <a:avLst/>
            </a:prstGeom>
            <a:ln w="31750" cap="flat" cmpd="sng">
              <a:solidFill>
                <a:srgbClr val="FF3399"/>
              </a:solidFill>
              <a:prstDash val="dash"/>
              <a:round/>
              <a:headEnd type="none" w="med" len="med"/>
              <a:tailEnd type="none" w="med" len="med"/>
            </a:ln>
          </p:spPr>
        </p:sp>
        <p:sp>
          <p:nvSpPr>
            <p:cNvPr id="57349" name="直接连接符 54400"/>
            <p:cNvSpPr/>
            <p:nvPr/>
          </p:nvSpPr>
          <p:spPr>
            <a:xfrm>
              <a:off x="2880" y="1570"/>
              <a:ext cx="0" cy="658"/>
            </a:xfrm>
            <a:prstGeom prst="line">
              <a:avLst/>
            </a:prstGeom>
            <a:ln w="31750" cap="flat" cmpd="sng">
              <a:solidFill>
                <a:srgbClr val="FF3399"/>
              </a:solidFill>
              <a:prstDash val="dash"/>
              <a:round/>
              <a:headEnd type="none" w="med" len="med"/>
              <a:tailEnd type="none" w="med" len="med"/>
            </a:ln>
          </p:spPr>
        </p:sp>
      </p:grpSp>
      <p:grpSp>
        <p:nvGrpSpPr>
          <p:cNvPr id="54420" name="组合 54419"/>
          <p:cNvGrpSpPr/>
          <p:nvPr/>
        </p:nvGrpSpPr>
        <p:grpSpPr>
          <a:xfrm>
            <a:off x="1647190" y="3915410"/>
            <a:ext cx="325755" cy="2942590"/>
            <a:chOff x="1315" y="187"/>
            <a:chExt cx="227" cy="2064"/>
          </a:xfrm>
        </p:grpSpPr>
        <p:sp>
          <p:nvSpPr>
            <p:cNvPr id="57351" name="直接连接符 54398"/>
            <p:cNvSpPr/>
            <p:nvPr/>
          </p:nvSpPr>
          <p:spPr>
            <a:xfrm>
              <a:off x="1315" y="187"/>
              <a:ext cx="0" cy="2064"/>
            </a:xfrm>
            <a:prstGeom prst="line">
              <a:avLst/>
            </a:prstGeom>
            <a:ln w="31750" cap="flat" cmpd="sng">
              <a:solidFill>
                <a:srgbClr val="FF3399"/>
              </a:solidFill>
              <a:prstDash val="dash"/>
              <a:round/>
              <a:headEnd type="none" w="med" len="med"/>
              <a:tailEnd type="none" w="med" len="med"/>
            </a:ln>
          </p:spPr>
        </p:sp>
        <p:sp>
          <p:nvSpPr>
            <p:cNvPr id="57352" name="直接连接符 54401"/>
            <p:cNvSpPr/>
            <p:nvPr/>
          </p:nvSpPr>
          <p:spPr>
            <a:xfrm>
              <a:off x="1542" y="1570"/>
              <a:ext cx="0" cy="658"/>
            </a:xfrm>
            <a:prstGeom prst="line">
              <a:avLst/>
            </a:prstGeom>
            <a:ln w="31750" cap="flat" cmpd="sng">
              <a:solidFill>
                <a:srgbClr val="FF3399"/>
              </a:solidFill>
              <a:prstDash val="dash"/>
              <a:round/>
              <a:headEnd type="none" w="med" len="med"/>
              <a:tailEnd type="none" w="med" len="med"/>
            </a:ln>
          </p:spPr>
        </p:sp>
      </p:grpSp>
    </p:spTree>
  </p:cSld>
  <p:clrMapOvr>
    <a:masterClrMapping/>
  </p:clrMapOvr>
  <p:transition>
    <p:pull dir="l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2774"/>
                                        </p:tgtEl>
                                        <p:attrNameLst>
                                          <p:attrName>style.visibility</p:attrName>
                                        </p:attrNameLst>
                                      </p:cBhvr>
                                      <p:to>
                                        <p:strVal val="visible"/>
                                      </p:to>
                                    </p:set>
                                    <p:animEffect transition="in" filter="dissolve">
                                      <p:cBhvr>
                                        <p:cTn id="7" dur="500"/>
                                        <p:tgtEl>
                                          <p:spTgt spid="32774"/>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54420"/>
                                        </p:tgtEl>
                                        <p:attrNameLst>
                                          <p:attrName>style.visibility</p:attrName>
                                        </p:attrNameLst>
                                      </p:cBhvr>
                                      <p:to>
                                        <p:strVal val="visible"/>
                                      </p:to>
                                    </p:set>
                                    <p:animEffect transition="in" filter="checkerboard(across)">
                                      <p:cBhvr>
                                        <p:cTn id="12" dur="500"/>
                                        <p:tgtEl>
                                          <p:spTgt spid="54420"/>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nodeType="clickEffect">
                                  <p:stCondLst>
                                    <p:cond delay="0"/>
                                  </p:stCondLst>
                                  <p:childTnLst>
                                    <p:set>
                                      <p:cBhvr>
                                        <p:cTn id="16" dur="1" fill="hold">
                                          <p:stCondLst>
                                            <p:cond delay="0"/>
                                          </p:stCondLst>
                                        </p:cTn>
                                        <p:tgtEl>
                                          <p:spTgt spid="54421"/>
                                        </p:tgtEl>
                                        <p:attrNameLst>
                                          <p:attrName>style.visibility</p:attrName>
                                        </p:attrNameLst>
                                      </p:cBhvr>
                                      <p:to>
                                        <p:strVal val="visible"/>
                                      </p:to>
                                    </p:set>
                                    <p:animEffect transition="in" filter="strips(downLeft)">
                                      <p:cBhvr>
                                        <p:cTn id="17" dur="500"/>
                                        <p:tgtEl>
                                          <p:spTgt spid="54421"/>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54278"/>
                                        </p:tgtEl>
                                        <p:attrNameLst>
                                          <p:attrName>style.visibility</p:attrName>
                                        </p:attrNameLst>
                                      </p:cBhvr>
                                      <p:to>
                                        <p:strVal val="visible"/>
                                      </p:to>
                                    </p:set>
                                    <p:animEffect transition="in" filter="blinds(horizontal)">
                                      <p:cBhvr>
                                        <p:cTn id="22" dur="500"/>
                                        <p:tgtEl>
                                          <p:spTgt spid="542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4818" name="标题 34817"/>
          <p:cNvSpPr>
            <a:spLocks noGrp="1"/>
          </p:cNvSpPr>
          <p:nvPr>
            <p:ph type="title"/>
          </p:nvPr>
        </p:nvSpPr>
        <p:spPr>
          <a:xfrm>
            <a:off x="503238" y="330200"/>
            <a:ext cx="7772400" cy="868363"/>
          </a:xfrm>
        </p:spPr>
        <p:txBody>
          <a:bodyPr vert="horz" rtlCol="0" anchor="ctr">
            <a:normAutofit/>
          </a:bodyPr>
          <a:p>
            <a:pPr marL="0" marR="0" lvl="0" indent="0" algn="l" defTabSz="914400" rtl="0" eaLnBrk="1" fontAlgn="base" latinLnBrk="0" hangingPunct="1">
              <a:lnSpc>
                <a:spcPct val="100000"/>
              </a:lnSpc>
              <a:spcBef>
                <a:spcPct val="0"/>
              </a:spcBef>
              <a:spcAft>
                <a:spcPct val="0"/>
              </a:spcAft>
              <a:buClrTx/>
              <a:buSzTx/>
              <a:buFontTx/>
              <a:buNone/>
            </a:pPr>
            <a:r>
              <a:rPr kumimoji="0" lang="zh-CN" altLang="en-US" sz="2800" b="1" i="0" u="none" strike="noStrike" kern="1200" cap="none" spc="0" normalizeH="0" baseline="0" noProof="1" dirty="0">
                <a:solidFill>
                  <a:srgbClr val="002060"/>
                </a:solidFill>
                <a:effectLst>
                  <a:outerShdw blurRad="38100" dist="38100" dir="2700000">
                    <a:srgbClr val="000000"/>
                  </a:outerShdw>
                </a:effectLst>
                <a:latin typeface="华文新魏" panose="02010800040101010101" pitchFamily="2" charset="-122"/>
                <a:ea typeface="华文新魏" panose="02010800040101010101" pitchFamily="2" charset="-122"/>
                <a:cs typeface="+mj-cs"/>
                <a:sym typeface="+mn-ea"/>
              </a:rPr>
              <a:t>3.其他TTL 门电路 </a:t>
            </a:r>
            <a:endParaRPr kumimoji="0" lang="zh-CN" altLang="en-US" sz="2800" b="1" i="0" u="none" strike="noStrike" kern="1200" cap="none" spc="0" normalizeH="0" baseline="0" noProof="1" dirty="0">
              <a:solidFill>
                <a:srgbClr val="002060"/>
              </a:solidFill>
              <a:effectLst>
                <a:outerShdw blurRad="38100" dist="38100" dir="2700000">
                  <a:srgbClr val="000000"/>
                </a:outerShdw>
              </a:effectLst>
              <a:latin typeface="华文新魏" panose="02010800040101010101" pitchFamily="2" charset="-122"/>
              <a:ea typeface="华文新魏" panose="02010800040101010101" pitchFamily="2" charset="-122"/>
              <a:cs typeface="+mj-cs"/>
              <a:sym typeface="+mn-ea"/>
            </a:endParaRPr>
          </a:p>
        </p:txBody>
      </p:sp>
      <p:sp>
        <p:nvSpPr>
          <p:cNvPr id="34820" name="矩形 34819"/>
          <p:cNvSpPr/>
          <p:nvPr/>
        </p:nvSpPr>
        <p:spPr>
          <a:xfrm>
            <a:off x="182563" y="1011238"/>
            <a:ext cx="6083300" cy="460375"/>
          </a:xfrm>
          <a:prstGeom prst="rect">
            <a:avLst/>
          </a:prstGeom>
          <a:noFill/>
          <a:ln w="9525">
            <a:noFill/>
          </a:ln>
        </p:spPr>
        <p:txBody>
          <a:bodyPr>
            <a:spAutoFit/>
          </a:bodyPr>
          <a:p>
            <a:pPr marL="342900" indent="-342900" algn="just" fontAlgn="base">
              <a:spcBef>
                <a:spcPct val="20000"/>
              </a:spcBef>
              <a:buClr>
                <a:schemeClr val="folHlink"/>
              </a:buClr>
              <a:buSzPct val="60000"/>
              <a:buFont typeface="Wingdings" panose="05000000000000000000" pitchFamily="2" charset="2"/>
            </a:pPr>
            <a:r>
              <a:rPr lang="zh-CN" altLang="en-US" b="1" strike="noStrike" noProof="1" dirty="0">
                <a:solidFill>
                  <a:srgbClr val="003399"/>
                </a:solidFill>
                <a:effectLst>
                  <a:outerShdw blurRad="38100" dist="38100" dir="2700000">
                    <a:srgbClr val="000000"/>
                  </a:outerShdw>
                </a:effectLst>
                <a:latin typeface="宋体" panose="02010600030101010101" pitchFamily="2" charset="-122"/>
                <a:ea typeface="+mn-ea"/>
                <a:cs typeface="Times New Roman" panose="02020603050405020304" pitchFamily="18" charset="0"/>
              </a:rPr>
              <a:t>（1）TTL 集电极开路门</a:t>
            </a:r>
            <a:r>
              <a:rPr lang="zh-CN" altLang="en-US" b="1" strike="noStrike" noProof="1" dirty="0">
                <a:solidFill>
                  <a:schemeClr val="accent2"/>
                </a:solidFill>
                <a:effectLst>
                  <a:outerShdw blurRad="38100" dist="38100" dir="2700000">
                    <a:srgbClr val="000000"/>
                  </a:outerShdw>
                </a:effectLst>
                <a:latin typeface="宋体" panose="02010600030101010101" pitchFamily="2" charset="-122"/>
                <a:ea typeface="宋体" panose="02010600030101010101" pitchFamily="2" charset="-122"/>
                <a:cs typeface="+mn-cs"/>
              </a:rPr>
              <a:t> </a:t>
            </a:r>
            <a:endParaRPr lang="zh-CN" altLang="en-US" b="1" strike="noStrike" noProof="1" dirty="0">
              <a:solidFill>
                <a:schemeClr val="accent2"/>
              </a:solidFill>
              <a:effectLst>
                <a:outerShdw blurRad="38100" dist="38100" dir="2700000">
                  <a:srgbClr val="000000"/>
                </a:outerShdw>
              </a:effectLst>
              <a:latin typeface="宋体" panose="02010600030101010101" pitchFamily="2" charset="-122"/>
            </a:endParaRPr>
          </a:p>
        </p:txBody>
      </p:sp>
      <p:sp>
        <p:nvSpPr>
          <p:cNvPr id="34821" name="矩形 34820"/>
          <p:cNvSpPr/>
          <p:nvPr/>
        </p:nvSpPr>
        <p:spPr>
          <a:xfrm>
            <a:off x="503238" y="1473200"/>
            <a:ext cx="8391525" cy="1049338"/>
          </a:xfrm>
          <a:prstGeom prst="rect">
            <a:avLst/>
          </a:prstGeom>
          <a:noFill/>
          <a:ln w="9525">
            <a:noFill/>
          </a:ln>
        </p:spPr>
        <p:txBody>
          <a:bodyPr wrap="square">
            <a:spAutoFit/>
          </a:bodyPr>
          <a:p>
            <a:pPr algn="just" fontAlgn="base">
              <a:lnSpc>
                <a:spcPct val="130000"/>
              </a:lnSpc>
            </a:pPr>
            <a:r>
              <a:rPr lang="zh-CN" altLang="en-US" b="1" strike="noStrike" noProof="1" dirty="0">
                <a:latin typeface="Arial" panose="020B0604020202020204" pitchFamily="34" charset="0"/>
                <a:ea typeface="宋体" panose="02010600030101010101" pitchFamily="2" charset="-122"/>
                <a:cs typeface="+mn-cs"/>
              </a:rPr>
              <a:t>在工程实践中，常常需要将输出端并联使用实现与逻辑功能，称为</a:t>
            </a:r>
            <a:r>
              <a:rPr lang="zh-CN" altLang="en-US" b="1" strike="noStrike" noProof="1" dirty="0">
                <a:solidFill>
                  <a:srgbClr val="FF3300"/>
                </a:solidFill>
                <a:effectLst>
                  <a:outerShdw blurRad="38100" dist="38100" dir="2700000">
                    <a:srgbClr val="000000"/>
                  </a:outerShdw>
                </a:effectLst>
                <a:latin typeface="Arial" panose="020B0604020202020204" pitchFamily="34" charset="0"/>
                <a:ea typeface="宋体" panose="02010600030101010101" pitchFamily="2" charset="-122"/>
                <a:cs typeface="+mn-cs"/>
              </a:rPr>
              <a:t>线与</a:t>
            </a:r>
            <a:r>
              <a:rPr lang="zh-CN" altLang="en-US" b="1" strike="noStrike" noProof="1" dirty="0">
                <a:latin typeface="Arial" panose="020B0604020202020204" pitchFamily="34" charset="0"/>
                <a:ea typeface="宋体" panose="02010600030101010101" pitchFamily="2" charset="-122"/>
                <a:cs typeface="+mn-cs"/>
              </a:rPr>
              <a:t>。 </a:t>
            </a:r>
            <a:endParaRPr lang="zh-CN" altLang="en-US" b="1" strike="noStrike" noProof="1" dirty="0">
              <a:latin typeface="Arial" panose="020B0604020202020204" pitchFamily="34" charset="0"/>
            </a:endParaRPr>
          </a:p>
        </p:txBody>
      </p:sp>
      <p:sp>
        <p:nvSpPr>
          <p:cNvPr id="55300" name="矩形 55299"/>
          <p:cNvSpPr/>
          <p:nvPr/>
        </p:nvSpPr>
        <p:spPr>
          <a:xfrm>
            <a:off x="431800" y="2522538"/>
            <a:ext cx="8462963" cy="2582545"/>
          </a:xfrm>
          <a:prstGeom prst="rect">
            <a:avLst/>
          </a:prstGeom>
          <a:noFill/>
          <a:ln w="9525">
            <a:noFill/>
          </a:ln>
        </p:spPr>
        <p:txBody>
          <a:bodyPr wrap="square">
            <a:spAutoFit/>
          </a:bodyPr>
          <a:p>
            <a:pPr fontAlgn="base">
              <a:lnSpc>
                <a:spcPct val="135000"/>
              </a:lnSpc>
            </a:pPr>
            <a:r>
              <a:rPr lang="zh-CN" altLang="en-US" b="1" strike="noStrike" noProof="1" dirty="0">
                <a:ea typeface="宋体" panose="02010600030101010101" pitchFamily="2" charset="-122"/>
                <a:cs typeface="Times New Roman" panose="02020603050405020304" pitchFamily="18" charset="0"/>
              </a:rPr>
              <a:t>推拉结构输出的</a:t>
            </a:r>
            <a:r>
              <a:rPr lang="en-US" altLang="zh-CN" b="1" strike="noStrike" noProof="1" dirty="0">
                <a:ea typeface="宋体" panose="02010600030101010101" pitchFamily="2" charset="-122"/>
                <a:cs typeface="Times New Roman" panose="02020603050405020304" pitchFamily="18" charset="0"/>
              </a:rPr>
              <a:t>TTL</a:t>
            </a:r>
            <a:r>
              <a:rPr lang="zh-CN" altLang="en-US" b="1" strike="noStrike" noProof="1" dirty="0">
                <a:ea typeface="宋体" panose="02010600030101010101" pitchFamily="2" charset="-122"/>
                <a:cs typeface="Times New Roman" panose="02020603050405020304" pitchFamily="18" charset="0"/>
              </a:rPr>
              <a:t>与非门的</a:t>
            </a:r>
            <a:r>
              <a:rPr lang="zh-CN" altLang="en-US" b="1" strike="noStrike" noProof="1" dirty="0">
                <a:solidFill>
                  <a:srgbClr val="FF3300"/>
                </a:solidFill>
                <a:effectLst>
                  <a:outerShdw blurRad="38100" dist="38100" dir="2700000">
                    <a:srgbClr val="000000"/>
                  </a:outerShdw>
                </a:effectLst>
                <a:ea typeface="宋体" panose="02010600030101010101" pitchFamily="2" charset="-122"/>
                <a:cs typeface="Times New Roman" panose="02020603050405020304" pitchFamily="18" charset="0"/>
              </a:rPr>
              <a:t>输出端是不能直接并联使用</a:t>
            </a:r>
            <a:r>
              <a:rPr lang="zh-CN" altLang="en-US" b="1" strike="noStrike" noProof="1" dirty="0">
                <a:ea typeface="宋体" panose="02010600030101010101" pitchFamily="2" charset="-122"/>
                <a:cs typeface="Times New Roman" panose="02020603050405020304" pitchFamily="18" charset="0"/>
              </a:rPr>
              <a:t>的。因为当一些门输出高电平时，则输出电流是流出门电路的，若有一个门输出低电平，其</a:t>
            </a:r>
            <a:r>
              <a:rPr lang="en-US" altLang="zh-CN" b="1" strike="noStrike" noProof="1">
                <a:ea typeface="宋体" panose="02010600030101010101" pitchFamily="2" charset="-122"/>
                <a:cs typeface="Times New Roman" panose="02020603050405020304" pitchFamily="18" charset="0"/>
              </a:rPr>
              <a:t>VT</a:t>
            </a:r>
            <a:r>
              <a:rPr lang="en-US" altLang="zh-CN" b="1" strike="noStrike" baseline="-30000" noProof="1">
                <a:ea typeface="宋体" panose="02010600030101010101" pitchFamily="2" charset="-122"/>
                <a:cs typeface="Times New Roman" panose="02020603050405020304" pitchFamily="18" charset="0"/>
              </a:rPr>
              <a:t>4</a:t>
            </a:r>
            <a:r>
              <a:rPr lang="zh-CN" altLang="en-US" b="1" strike="noStrike" noProof="1" dirty="0">
                <a:ea typeface="宋体" panose="02010600030101010101" pitchFamily="2" charset="-122"/>
                <a:cs typeface="Times New Roman" panose="02020603050405020304" pitchFamily="18" charset="0"/>
              </a:rPr>
              <a:t>饱和，必然会造成有一个很大的电流从输出高电平门电路流向输出低电平门的</a:t>
            </a:r>
            <a:r>
              <a:rPr lang="en-US" altLang="zh-CN" b="1" strike="noStrike" noProof="1">
                <a:ea typeface="宋体" panose="02010600030101010101" pitchFamily="2" charset="-122"/>
                <a:cs typeface="Times New Roman" panose="02020603050405020304" pitchFamily="18" charset="0"/>
              </a:rPr>
              <a:t>VT</a:t>
            </a:r>
            <a:r>
              <a:rPr lang="en-US" altLang="zh-CN" b="1" strike="noStrike" baseline="-30000" noProof="1">
                <a:ea typeface="宋体" panose="02010600030101010101" pitchFamily="2" charset="-122"/>
                <a:cs typeface="Times New Roman" panose="02020603050405020304" pitchFamily="18" charset="0"/>
              </a:rPr>
              <a:t>4</a:t>
            </a:r>
            <a:r>
              <a:rPr lang="zh-CN" altLang="en-US" b="1" strike="noStrike" noProof="1" dirty="0">
                <a:ea typeface="宋体" panose="02010600030101010101" pitchFamily="2" charset="-122"/>
                <a:cs typeface="Times New Roman" panose="02020603050405020304" pitchFamily="18" charset="0"/>
              </a:rPr>
              <a:t>，当超过其集电极最大电流时，造成</a:t>
            </a:r>
            <a:r>
              <a:rPr lang="en-US" altLang="zh-CN" b="1" strike="noStrike" noProof="1">
                <a:ea typeface="宋体" panose="02010600030101010101" pitchFamily="2" charset="-122"/>
                <a:cs typeface="Times New Roman" panose="02020603050405020304" pitchFamily="18" charset="0"/>
              </a:rPr>
              <a:t>VT</a:t>
            </a:r>
            <a:r>
              <a:rPr lang="en-US" altLang="zh-CN" b="1" strike="noStrike" baseline="-30000" noProof="1">
                <a:ea typeface="宋体" panose="02010600030101010101" pitchFamily="2" charset="-122"/>
                <a:cs typeface="Times New Roman" panose="02020603050405020304" pitchFamily="18" charset="0"/>
              </a:rPr>
              <a:t>4</a:t>
            </a:r>
            <a:r>
              <a:rPr lang="zh-CN" altLang="en-US" b="1" strike="noStrike" noProof="1" dirty="0">
                <a:ea typeface="宋体" panose="02010600030101010101" pitchFamily="2" charset="-122"/>
                <a:cs typeface="Times New Roman" panose="02020603050405020304" pitchFamily="18" charset="0"/>
              </a:rPr>
              <a:t>损坏。 </a:t>
            </a:r>
            <a:endParaRPr lang="zh-CN" altLang="en-US" b="1" strike="noStrike" noProof="1" dirty="0">
              <a:cs typeface="Times New Roman" panose="02020603050405020304" pitchFamily="18" charset="0"/>
            </a:endParaRPr>
          </a:p>
        </p:txBody>
      </p:sp>
    </p:spTree>
  </p:cSld>
  <p:clrMapOvr>
    <a:masterClrMapping/>
  </p:clrMapOvr>
  <p:transition>
    <p:strips dir="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8" fill="hold" grpId="0" nodeType="clickEffect">
                                  <p:stCondLst>
                                    <p:cond delay="0"/>
                                  </p:stCondLst>
                                  <p:childTnLst>
                                    <p:set>
                                      <p:cBhvr>
                                        <p:cTn id="6" dur="1" fill="hold">
                                          <p:stCondLst>
                                            <p:cond delay="0"/>
                                          </p:stCondLst>
                                        </p:cTn>
                                        <p:tgtEl>
                                          <p:spTgt spid="34820"/>
                                        </p:tgtEl>
                                        <p:attrNameLst>
                                          <p:attrName>style.visibility</p:attrName>
                                        </p:attrNameLst>
                                      </p:cBhvr>
                                      <p:to>
                                        <p:strVal val="visible"/>
                                      </p:to>
                                    </p:set>
                                    <p:anim calcmode="lin" valueType="num">
                                      <p:cBhvr additive="base">
                                        <p:cTn id="7" dur="5000" fill="hold"/>
                                        <p:tgtEl>
                                          <p:spTgt spid="34820"/>
                                        </p:tgtEl>
                                        <p:attrNameLst>
                                          <p:attrName>ppt_x</p:attrName>
                                        </p:attrNameLst>
                                      </p:cBhvr>
                                      <p:tavLst>
                                        <p:tav tm="0">
                                          <p:val>
                                            <p:strVal val="0-#ppt_w/2"/>
                                          </p:val>
                                        </p:tav>
                                        <p:tav tm="100000">
                                          <p:val>
                                            <p:strVal val="#ppt_x"/>
                                          </p:val>
                                        </p:tav>
                                      </p:tavLst>
                                    </p:anim>
                                    <p:anim calcmode="lin" valueType="num">
                                      <p:cBhvr additive="base">
                                        <p:cTn id="8" dur="5000" fill="hold"/>
                                        <p:tgtEl>
                                          <p:spTgt spid="3482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34821"/>
                                        </p:tgtEl>
                                        <p:attrNameLst>
                                          <p:attrName>style.visibility</p:attrName>
                                        </p:attrNameLst>
                                      </p:cBhvr>
                                      <p:to>
                                        <p:strVal val="visible"/>
                                      </p:to>
                                    </p:set>
                                    <p:anim calcmode="lin" valueType="num">
                                      <p:cBhvr additive="base">
                                        <p:cTn id="13" dur="500" fill="hold"/>
                                        <p:tgtEl>
                                          <p:spTgt spid="34821"/>
                                        </p:tgtEl>
                                        <p:attrNameLst>
                                          <p:attrName>ppt_x</p:attrName>
                                        </p:attrNameLst>
                                      </p:cBhvr>
                                      <p:tavLst>
                                        <p:tav tm="0">
                                          <p:val>
                                            <p:strVal val="0-#ppt_w/2"/>
                                          </p:val>
                                        </p:tav>
                                        <p:tav tm="100000">
                                          <p:val>
                                            <p:strVal val="#ppt_x"/>
                                          </p:val>
                                        </p:tav>
                                      </p:tavLst>
                                    </p:anim>
                                    <p:anim calcmode="lin" valueType="num">
                                      <p:cBhvr additive="base">
                                        <p:cTn id="14" dur="500" fill="hold"/>
                                        <p:tgtEl>
                                          <p:spTgt spid="34821"/>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9" presetClass="entr" presetSubtype="0" fill="hold" grpId="0" nodeType="clickEffect">
                                  <p:stCondLst>
                                    <p:cond delay="0"/>
                                  </p:stCondLst>
                                  <p:childTnLst>
                                    <p:set>
                                      <p:cBhvr>
                                        <p:cTn id="18" dur="1" fill="hold">
                                          <p:stCondLst>
                                            <p:cond delay="0"/>
                                          </p:stCondLst>
                                        </p:cTn>
                                        <p:tgtEl>
                                          <p:spTgt spid="55300"/>
                                        </p:tgtEl>
                                        <p:attrNameLst>
                                          <p:attrName>style.visibility</p:attrName>
                                        </p:attrNameLst>
                                      </p:cBhvr>
                                      <p:to>
                                        <p:strVal val="visible"/>
                                      </p:to>
                                    </p:set>
                                    <p:animEffect transition="in" filter="dissolve">
                                      <p:cBhvr>
                                        <p:cTn id="19" dur="500"/>
                                        <p:tgtEl>
                                          <p:spTgt spid="553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20" grpId="0"/>
      <p:bldP spid="34821" grpId="0"/>
      <p:bldP spid="5530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a:stretch>
            <a:fillRect/>
          </a:stretch>
        </p:blipFill>
        <p:spPr>
          <a:xfrm>
            <a:off x="558800" y="177165"/>
            <a:ext cx="2928620" cy="6506210"/>
          </a:xfrm>
          <a:prstGeom prst="rect">
            <a:avLst/>
          </a:prstGeom>
        </p:spPr>
      </p:pic>
      <p:sp>
        <p:nvSpPr>
          <p:cNvPr id="35845" name="矩形 35844"/>
          <p:cNvSpPr/>
          <p:nvPr/>
        </p:nvSpPr>
        <p:spPr>
          <a:xfrm>
            <a:off x="5256213" y="584200"/>
            <a:ext cx="3573462" cy="2582863"/>
          </a:xfrm>
          <a:prstGeom prst="rect">
            <a:avLst/>
          </a:prstGeom>
          <a:noFill/>
          <a:ln w="9525">
            <a:noFill/>
          </a:ln>
        </p:spPr>
        <p:txBody>
          <a:bodyPr wrap="square" anchor="t">
            <a:spAutoFit/>
          </a:bodyPr>
          <a:p>
            <a:pPr>
              <a:lnSpc>
                <a:spcPct val="135000"/>
              </a:lnSpc>
            </a:pPr>
            <a:r>
              <a:rPr lang="zh-CN" altLang="en-US" b="1" dirty="0">
                <a:latin typeface="Times New Roman" panose="02020603050405020304" pitchFamily="18" charset="0"/>
                <a:ea typeface="宋体" panose="02010600030101010101" pitchFamily="2" charset="-122"/>
              </a:rPr>
              <a:t>图中，</a:t>
            </a:r>
            <a:r>
              <a:rPr lang="en-US" altLang="zh-CN" b="1">
                <a:latin typeface="Times New Roman" panose="02020603050405020304" pitchFamily="18" charset="0"/>
                <a:ea typeface="宋体" panose="02010600030101010101" pitchFamily="2" charset="-122"/>
              </a:rPr>
              <a:t>G</a:t>
            </a:r>
            <a:r>
              <a:rPr lang="en-US" altLang="zh-CN" b="1" baseline="-30000">
                <a:latin typeface="Times New Roman" panose="02020603050405020304" pitchFamily="18" charset="0"/>
                <a:ea typeface="宋体" panose="02010600030101010101" pitchFamily="2" charset="-122"/>
              </a:rPr>
              <a:t>1</a:t>
            </a:r>
            <a:r>
              <a:rPr lang="zh-CN" altLang="en-US" b="1" dirty="0">
                <a:latin typeface="Times New Roman" panose="02020603050405020304" pitchFamily="18" charset="0"/>
                <a:ea typeface="宋体" panose="02010600030101010101" pitchFamily="2" charset="-122"/>
              </a:rPr>
              <a:t>门输出高电平，</a:t>
            </a:r>
            <a:r>
              <a:rPr lang="en-US" altLang="zh-CN" b="1">
                <a:latin typeface="Times New Roman" panose="02020603050405020304" pitchFamily="18" charset="0"/>
                <a:ea typeface="宋体" panose="02010600030101010101" pitchFamily="2" charset="-122"/>
              </a:rPr>
              <a:t>G</a:t>
            </a:r>
            <a:r>
              <a:rPr lang="en-US" altLang="zh-CN" b="1" baseline="-30000">
                <a:latin typeface="Times New Roman" panose="02020603050405020304" pitchFamily="18" charset="0"/>
                <a:ea typeface="宋体" panose="02010600030101010101" pitchFamily="2" charset="-122"/>
              </a:rPr>
              <a:t>2</a:t>
            </a:r>
            <a:r>
              <a:rPr lang="zh-CN" altLang="en-US" b="1" dirty="0">
                <a:latin typeface="Times New Roman" panose="02020603050405020304" pitchFamily="18" charset="0"/>
                <a:ea typeface="宋体" panose="02010600030101010101" pitchFamily="2" charset="-122"/>
              </a:rPr>
              <a:t>输出低电平，从</a:t>
            </a:r>
            <a:r>
              <a:rPr lang="en-US" altLang="zh-CN" b="1">
                <a:latin typeface="Times New Roman" panose="02020603050405020304" pitchFamily="18" charset="0"/>
                <a:ea typeface="宋体" panose="02010600030101010101" pitchFamily="2" charset="-122"/>
              </a:rPr>
              <a:t>G</a:t>
            </a:r>
            <a:r>
              <a:rPr lang="en-US" altLang="zh-CN" b="1" baseline="-30000">
                <a:latin typeface="Times New Roman" panose="02020603050405020304" pitchFamily="18" charset="0"/>
                <a:ea typeface="宋体" panose="02010600030101010101" pitchFamily="2" charset="-122"/>
              </a:rPr>
              <a:t>1</a:t>
            </a:r>
            <a:r>
              <a:rPr lang="zh-CN" altLang="en-US" b="1" dirty="0">
                <a:latin typeface="Times New Roman" panose="02020603050405020304" pitchFamily="18" charset="0"/>
                <a:ea typeface="宋体" panose="02010600030101010101" pitchFamily="2" charset="-122"/>
              </a:rPr>
              <a:t>门流出的电流流入</a:t>
            </a:r>
            <a:r>
              <a:rPr lang="en-US" altLang="zh-CN" b="1">
                <a:latin typeface="Times New Roman" panose="02020603050405020304" pitchFamily="18" charset="0"/>
                <a:ea typeface="宋体" panose="02010600030101010101" pitchFamily="2" charset="-122"/>
              </a:rPr>
              <a:t>G</a:t>
            </a:r>
            <a:r>
              <a:rPr lang="en-US" altLang="zh-CN" b="1" baseline="-30000">
                <a:latin typeface="Times New Roman" panose="02020603050405020304" pitchFamily="18" charset="0"/>
                <a:ea typeface="宋体" panose="02010600030101010101" pitchFamily="2" charset="-122"/>
              </a:rPr>
              <a:t>2</a:t>
            </a:r>
            <a:r>
              <a:rPr lang="zh-CN" altLang="en-US" b="1" dirty="0">
                <a:latin typeface="Times New Roman" panose="02020603050405020304" pitchFamily="18" charset="0"/>
                <a:ea typeface="宋体" panose="02010600030101010101" pitchFamily="2" charset="-122"/>
              </a:rPr>
              <a:t>门，使</a:t>
            </a:r>
            <a:r>
              <a:rPr lang="en-US" altLang="zh-CN" b="1">
                <a:latin typeface="Times New Roman" panose="02020603050405020304" pitchFamily="18" charset="0"/>
                <a:ea typeface="宋体" panose="02010600030101010101" pitchFamily="2" charset="-122"/>
              </a:rPr>
              <a:t>G</a:t>
            </a:r>
            <a:r>
              <a:rPr lang="en-US" altLang="zh-CN" b="1" baseline="-30000">
                <a:latin typeface="Times New Roman" panose="02020603050405020304" pitchFamily="18" charset="0"/>
                <a:ea typeface="宋体" panose="02010600030101010101" pitchFamily="2" charset="-122"/>
              </a:rPr>
              <a:t>2</a:t>
            </a:r>
            <a:r>
              <a:rPr lang="zh-CN" altLang="en-US" b="1" dirty="0">
                <a:latin typeface="Times New Roman" panose="02020603050405020304" pitchFamily="18" charset="0"/>
                <a:ea typeface="宋体" panose="02010600030101010101" pitchFamily="2" charset="-122"/>
              </a:rPr>
              <a:t>门承受较大的电流，而导致</a:t>
            </a:r>
            <a:r>
              <a:rPr lang="en-US" altLang="zh-CN" b="1">
                <a:latin typeface="Times New Roman" panose="02020603050405020304" pitchFamily="18" charset="0"/>
                <a:ea typeface="宋体" panose="02010600030101010101" pitchFamily="2" charset="-122"/>
              </a:rPr>
              <a:t>G</a:t>
            </a:r>
            <a:r>
              <a:rPr lang="en-US" altLang="zh-CN" b="1" baseline="-30000">
                <a:latin typeface="Times New Roman" panose="02020603050405020304" pitchFamily="18" charset="0"/>
                <a:ea typeface="宋体" panose="02010600030101010101" pitchFamily="2" charset="-122"/>
              </a:rPr>
              <a:t>2</a:t>
            </a:r>
            <a:r>
              <a:rPr lang="zh-CN" altLang="en-US" b="1" dirty="0">
                <a:latin typeface="Times New Roman" panose="02020603050405020304" pitchFamily="18" charset="0"/>
                <a:ea typeface="宋体" panose="02010600030101010101" pitchFamily="2" charset="-122"/>
              </a:rPr>
              <a:t>门损坏。 </a:t>
            </a:r>
            <a:endParaRPr lang="zh-CN" altLang="en-US" b="1" dirty="0">
              <a:latin typeface="Times New Roman" panose="02020603050405020304" pitchFamily="18" charset="0"/>
              <a:ea typeface="宋体" panose="02010600030101010101" pitchFamily="2" charset="-122"/>
            </a:endParaRPr>
          </a:p>
        </p:txBody>
      </p:sp>
      <p:grpSp>
        <p:nvGrpSpPr>
          <p:cNvPr id="36057" name="组合 36056"/>
          <p:cNvGrpSpPr/>
          <p:nvPr/>
        </p:nvGrpSpPr>
        <p:grpSpPr>
          <a:xfrm>
            <a:off x="2280920" y="2089785"/>
            <a:ext cx="900430" cy="3054985"/>
            <a:chOff x="2200" y="1480"/>
            <a:chExt cx="567" cy="1837"/>
          </a:xfrm>
        </p:grpSpPr>
        <p:sp>
          <p:nvSpPr>
            <p:cNvPr id="59455" name="直接连接符 36053"/>
            <p:cNvSpPr/>
            <p:nvPr/>
          </p:nvSpPr>
          <p:spPr>
            <a:xfrm>
              <a:off x="2200" y="1480"/>
              <a:ext cx="544" cy="0"/>
            </a:xfrm>
            <a:prstGeom prst="line">
              <a:avLst/>
            </a:prstGeom>
            <a:ln w="38100" cap="flat" cmpd="sng">
              <a:solidFill>
                <a:schemeClr val="accent2"/>
              </a:solidFill>
              <a:prstDash val="solid"/>
              <a:round/>
              <a:headEnd type="none" w="med" len="med"/>
              <a:tailEnd type="none" w="med" len="med"/>
            </a:ln>
          </p:spPr>
        </p:sp>
        <p:sp>
          <p:nvSpPr>
            <p:cNvPr id="59456" name="直接连接符 36054"/>
            <p:cNvSpPr/>
            <p:nvPr/>
          </p:nvSpPr>
          <p:spPr>
            <a:xfrm>
              <a:off x="2222" y="3317"/>
              <a:ext cx="544" cy="0"/>
            </a:xfrm>
            <a:prstGeom prst="line">
              <a:avLst/>
            </a:prstGeom>
            <a:ln w="38100" cap="flat" cmpd="sng">
              <a:solidFill>
                <a:schemeClr val="accent2"/>
              </a:solidFill>
              <a:prstDash val="solid"/>
              <a:round/>
              <a:headEnd type="none" w="med" len="med"/>
              <a:tailEnd type="none" w="med" len="med"/>
            </a:ln>
          </p:spPr>
        </p:sp>
        <p:sp>
          <p:nvSpPr>
            <p:cNvPr id="59457" name="直接连接符 36055"/>
            <p:cNvSpPr/>
            <p:nvPr/>
          </p:nvSpPr>
          <p:spPr>
            <a:xfrm>
              <a:off x="2767" y="1480"/>
              <a:ext cx="0" cy="1837"/>
            </a:xfrm>
            <a:prstGeom prst="line">
              <a:avLst/>
            </a:prstGeom>
            <a:ln w="38100" cap="flat" cmpd="sng">
              <a:solidFill>
                <a:schemeClr val="accent2"/>
              </a:solidFill>
              <a:prstDash val="solid"/>
              <a:round/>
              <a:headEnd type="none" w="med" len="med"/>
              <a:tailEnd type="none" w="med" len="med"/>
            </a:ln>
          </p:spPr>
        </p:sp>
      </p:grpSp>
      <p:grpSp>
        <p:nvGrpSpPr>
          <p:cNvPr id="36065" name="组合 36064"/>
          <p:cNvGrpSpPr/>
          <p:nvPr/>
        </p:nvGrpSpPr>
        <p:grpSpPr>
          <a:xfrm>
            <a:off x="2388235" y="784873"/>
            <a:ext cx="999806" cy="5390502"/>
            <a:chOff x="3216" y="515"/>
            <a:chExt cx="741" cy="3346"/>
          </a:xfrm>
        </p:grpSpPr>
        <p:sp>
          <p:nvSpPr>
            <p:cNvPr id="59459" name="直接连接符 36057"/>
            <p:cNvSpPr/>
            <p:nvPr/>
          </p:nvSpPr>
          <p:spPr>
            <a:xfrm flipH="1">
              <a:off x="3242" y="515"/>
              <a:ext cx="408" cy="0"/>
            </a:xfrm>
            <a:prstGeom prst="line">
              <a:avLst/>
            </a:prstGeom>
            <a:ln w="38100" cap="flat" cmpd="sng">
              <a:solidFill>
                <a:srgbClr val="FF3300"/>
              </a:solidFill>
              <a:prstDash val="solid"/>
              <a:round/>
              <a:headEnd type="none" w="med" len="med"/>
              <a:tailEnd type="none" w="med" len="med"/>
            </a:ln>
          </p:spPr>
        </p:sp>
        <p:sp>
          <p:nvSpPr>
            <p:cNvPr id="59460" name="直接连接符 36058"/>
            <p:cNvSpPr/>
            <p:nvPr/>
          </p:nvSpPr>
          <p:spPr>
            <a:xfrm>
              <a:off x="3242" y="515"/>
              <a:ext cx="3" cy="677"/>
            </a:xfrm>
            <a:prstGeom prst="line">
              <a:avLst/>
            </a:prstGeom>
            <a:ln w="38100" cap="flat" cmpd="sng">
              <a:solidFill>
                <a:srgbClr val="FF3300"/>
              </a:solidFill>
              <a:prstDash val="solid"/>
              <a:round/>
              <a:headEnd type="none" w="med" len="med"/>
              <a:tailEnd type="none" w="med" len="med"/>
            </a:ln>
          </p:spPr>
        </p:sp>
        <p:sp>
          <p:nvSpPr>
            <p:cNvPr id="59461" name="直接连接符 36059"/>
            <p:cNvSpPr/>
            <p:nvPr/>
          </p:nvSpPr>
          <p:spPr>
            <a:xfrm flipH="1">
              <a:off x="3231" y="1192"/>
              <a:ext cx="726" cy="0"/>
            </a:xfrm>
            <a:prstGeom prst="line">
              <a:avLst/>
            </a:prstGeom>
            <a:ln w="38100" cap="flat" cmpd="sng">
              <a:solidFill>
                <a:srgbClr val="FF3300"/>
              </a:solidFill>
              <a:prstDash val="solid"/>
              <a:round/>
              <a:headEnd type="none" w="med" len="med"/>
              <a:tailEnd type="none" w="med" len="med"/>
            </a:ln>
          </p:spPr>
        </p:sp>
        <p:sp>
          <p:nvSpPr>
            <p:cNvPr id="59462" name="直接连接符 36060"/>
            <p:cNvSpPr/>
            <p:nvPr/>
          </p:nvSpPr>
          <p:spPr>
            <a:xfrm>
              <a:off x="3945" y="1192"/>
              <a:ext cx="12" cy="2261"/>
            </a:xfrm>
            <a:prstGeom prst="line">
              <a:avLst/>
            </a:prstGeom>
            <a:ln w="38100" cap="flat" cmpd="sng">
              <a:solidFill>
                <a:srgbClr val="FF3300"/>
              </a:solidFill>
              <a:prstDash val="solid"/>
              <a:round/>
              <a:headEnd type="none" w="med" len="med"/>
              <a:tailEnd type="none" w="med" len="med"/>
            </a:ln>
          </p:spPr>
        </p:sp>
        <p:sp>
          <p:nvSpPr>
            <p:cNvPr id="59463" name="直接连接符 36061"/>
            <p:cNvSpPr/>
            <p:nvPr/>
          </p:nvSpPr>
          <p:spPr>
            <a:xfrm flipH="1">
              <a:off x="3242" y="3430"/>
              <a:ext cx="703" cy="0"/>
            </a:xfrm>
            <a:prstGeom prst="line">
              <a:avLst/>
            </a:prstGeom>
            <a:ln w="38100" cap="flat" cmpd="sng">
              <a:solidFill>
                <a:srgbClr val="FF3300"/>
              </a:solidFill>
              <a:prstDash val="solid"/>
              <a:round/>
              <a:headEnd type="none" w="med" len="med"/>
              <a:tailEnd type="none" w="med" len="med"/>
            </a:ln>
          </p:spPr>
        </p:sp>
        <p:sp>
          <p:nvSpPr>
            <p:cNvPr id="59464" name="直接连接符 36062"/>
            <p:cNvSpPr/>
            <p:nvPr/>
          </p:nvSpPr>
          <p:spPr>
            <a:xfrm>
              <a:off x="3216" y="3430"/>
              <a:ext cx="0" cy="431"/>
            </a:xfrm>
            <a:prstGeom prst="line">
              <a:avLst/>
            </a:prstGeom>
            <a:ln w="38100" cap="flat" cmpd="sng">
              <a:solidFill>
                <a:srgbClr val="FF3300"/>
              </a:solidFill>
              <a:prstDash val="solid"/>
              <a:round/>
              <a:headEnd type="none" w="med" len="med"/>
              <a:tailEnd type="stealth" w="lg" len="lg"/>
            </a:ln>
          </p:spPr>
        </p:sp>
      </p:grpSp>
    </p:spTree>
  </p:cSld>
  <p:clrMapOvr>
    <a:masterClrMapping/>
  </p:clrMapOvr>
  <p:transition>
    <p:strips dir="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nodeType="clickEffect">
                                  <p:stCondLst>
                                    <p:cond delay="0"/>
                                  </p:stCondLst>
                                  <p:childTnLst>
                                    <p:set>
                                      <p:cBhvr>
                                        <p:cTn id="6" dur="1" fill="hold">
                                          <p:stCondLst>
                                            <p:cond delay="0"/>
                                          </p:stCondLst>
                                        </p:cTn>
                                        <p:tgtEl>
                                          <p:spTgt spid="36057"/>
                                        </p:tgtEl>
                                        <p:attrNameLst>
                                          <p:attrName>style.visibility</p:attrName>
                                        </p:attrNameLst>
                                      </p:cBhvr>
                                      <p:to>
                                        <p:strVal val="visible"/>
                                      </p:to>
                                    </p:set>
                                    <p:anim calcmode="lin" valueType="num">
                                      <p:cBhvr>
                                        <p:cTn id="7" dur="500" fill="hold"/>
                                        <p:tgtEl>
                                          <p:spTgt spid="36057"/>
                                        </p:tgtEl>
                                        <p:attrNameLst>
                                          <p:attrName>ppt_w</p:attrName>
                                        </p:attrNameLst>
                                      </p:cBhvr>
                                      <p:tavLst>
                                        <p:tav tm="0">
                                          <p:val>
                                            <p:fltVal val="0.000000"/>
                                          </p:val>
                                        </p:tav>
                                        <p:tav tm="100000">
                                          <p:val>
                                            <p:strVal val="#ppt_w"/>
                                          </p:val>
                                        </p:tav>
                                      </p:tavLst>
                                    </p:anim>
                                    <p:anim calcmode="lin" valueType="num">
                                      <p:cBhvr>
                                        <p:cTn id="8" dur="500" fill="hold"/>
                                        <p:tgtEl>
                                          <p:spTgt spid="36057"/>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18" presetClass="entr" presetSubtype="12" fill="hold" nodeType="clickEffect">
                                  <p:stCondLst>
                                    <p:cond delay="0"/>
                                  </p:stCondLst>
                                  <p:childTnLst>
                                    <p:set>
                                      <p:cBhvr>
                                        <p:cTn id="12" dur="1" fill="hold">
                                          <p:stCondLst>
                                            <p:cond delay="0"/>
                                          </p:stCondLst>
                                        </p:cTn>
                                        <p:tgtEl>
                                          <p:spTgt spid="36065"/>
                                        </p:tgtEl>
                                        <p:attrNameLst>
                                          <p:attrName>style.visibility</p:attrName>
                                        </p:attrNameLst>
                                      </p:cBhvr>
                                      <p:to>
                                        <p:strVal val="visible"/>
                                      </p:to>
                                    </p:set>
                                    <p:animEffect transition="in" filter="strips(downLeft)">
                                      <p:cBhvr>
                                        <p:cTn id="13" dur="2000"/>
                                        <p:tgtEl>
                                          <p:spTgt spid="36065"/>
                                        </p:tgtEl>
                                      </p:cBhvr>
                                    </p:animEffect>
                                  </p:childTnLst>
                                </p:cTn>
                              </p:par>
                            </p:childTnLst>
                          </p:cTn>
                        </p:par>
                      </p:childTnLst>
                    </p:cTn>
                  </p:par>
                  <p:par>
                    <p:cTn id="14" fill="hold">
                      <p:stCondLst>
                        <p:cond delay="indefinite"/>
                      </p:stCondLst>
                      <p:childTnLst>
                        <p:par>
                          <p:cTn id="15" fill="hold">
                            <p:stCondLst>
                              <p:cond delay="0"/>
                            </p:stCondLst>
                            <p:childTnLst>
                              <p:par>
                                <p:cTn id="16" presetID="55" presetClass="entr" presetSubtype="0" fill="hold" grpId="0" nodeType="clickEffect">
                                  <p:stCondLst>
                                    <p:cond delay="0"/>
                                  </p:stCondLst>
                                  <p:childTnLst>
                                    <p:set>
                                      <p:cBhvr>
                                        <p:cTn id="17" dur="1" fill="hold">
                                          <p:stCondLst>
                                            <p:cond delay="0"/>
                                          </p:stCondLst>
                                        </p:cTn>
                                        <p:tgtEl>
                                          <p:spTgt spid="35845"/>
                                        </p:tgtEl>
                                        <p:attrNameLst>
                                          <p:attrName>style.visibility</p:attrName>
                                        </p:attrNameLst>
                                      </p:cBhvr>
                                      <p:to>
                                        <p:strVal val="visible"/>
                                      </p:to>
                                    </p:set>
                                    <p:anim calcmode="lin" valueType="num">
                                      <p:cBhvr>
                                        <p:cTn id="18" dur="1000" fill="hold"/>
                                        <p:tgtEl>
                                          <p:spTgt spid="35845"/>
                                        </p:tgtEl>
                                        <p:attrNameLst>
                                          <p:attrName>ppt_w</p:attrName>
                                        </p:attrNameLst>
                                      </p:cBhvr>
                                      <p:tavLst>
                                        <p:tav tm="0">
                                          <p:val>
                                            <p:strVal val="#ppt_w*0.70"/>
                                          </p:val>
                                        </p:tav>
                                        <p:tav tm="100000">
                                          <p:val>
                                            <p:strVal val="#ppt_w"/>
                                          </p:val>
                                        </p:tav>
                                      </p:tavLst>
                                    </p:anim>
                                    <p:anim calcmode="lin" valueType="num">
                                      <p:cBhvr>
                                        <p:cTn id="19" dur="1000" fill="hold"/>
                                        <p:tgtEl>
                                          <p:spTgt spid="35845"/>
                                        </p:tgtEl>
                                        <p:attrNameLst>
                                          <p:attrName>ppt_h</p:attrName>
                                        </p:attrNameLst>
                                      </p:cBhvr>
                                      <p:tavLst>
                                        <p:tav tm="0">
                                          <p:val>
                                            <p:strVal val="#ppt_h"/>
                                          </p:val>
                                        </p:tav>
                                        <p:tav tm="100000">
                                          <p:val>
                                            <p:strVal val="#ppt_h"/>
                                          </p:val>
                                        </p:tav>
                                      </p:tavLst>
                                    </p:anim>
                                    <p:animEffect transition="in" filter="fade">
                                      <p:cBhvr>
                                        <p:cTn id="20" dur="1000"/>
                                        <p:tgtEl>
                                          <p:spTgt spid="358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nvPicPr>
        <p:blipFill>
          <a:blip r:embed="rId1"/>
          <a:stretch>
            <a:fillRect/>
          </a:stretch>
        </p:blipFill>
        <p:spPr>
          <a:xfrm>
            <a:off x="938530" y="1299845"/>
            <a:ext cx="3875405" cy="2671445"/>
          </a:xfrm>
          <a:prstGeom prst="rect">
            <a:avLst/>
          </a:prstGeom>
        </p:spPr>
      </p:pic>
      <p:sp>
        <p:nvSpPr>
          <p:cNvPr id="36868" name="矩形 36867"/>
          <p:cNvSpPr/>
          <p:nvPr/>
        </p:nvSpPr>
        <p:spPr>
          <a:xfrm>
            <a:off x="696913" y="565150"/>
            <a:ext cx="6492875" cy="569913"/>
          </a:xfrm>
          <a:prstGeom prst="rect">
            <a:avLst/>
          </a:prstGeom>
          <a:noFill/>
          <a:ln w="9525">
            <a:noFill/>
          </a:ln>
        </p:spPr>
        <p:txBody>
          <a:bodyPr anchor="t">
            <a:spAutoFit/>
          </a:bodyPr>
          <a:p>
            <a:pPr algn="just">
              <a:lnSpc>
                <a:spcPct val="130000"/>
              </a:lnSpc>
            </a:pPr>
            <a:r>
              <a:rPr lang="zh-CN" altLang="en-US" b="1" dirty="0">
                <a:latin typeface="Arial" panose="020B0604020202020204" pitchFamily="34" charset="0"/>
                <a:ea typeface="宋体" panose="02010600030101010101" pitchFamily="2" charset="-122"/>
              </a:rPr>
              <a:t>集电极开路门的电路及其逻辑符号 </a:t>
            </a:r>
            <a:endParaRPr lang="zh-CN" altLang="en-US" b="1" dirty="0">
              <a:latin typeface="Arial" panose="020B0604020202020204" pitchFamily="34" charset="0"/>
              <a:ea typeface="宋体" panose="02010600030101010101" pitchFamily="2" charset="-122"/>
            </a:endParaRPr>
          </a:p>
        </p:txBody>
      </p:sp>
      <p:pic>
        <p:nvPicPr>
          <p:cNvPr id="4" name="图片 3"/>
          <p:cNvPicPr>
            <a:picLocks noChangeAspect="1"/>
          </p:cNvPicPr>
          <p:nvPr/>
        </p:nvPicPr>
        <p:blipFill>
          <a:blip r:embed="rId2"/>
          <a:stretch>
            <a:fillRect/>
          </a:stretch>
        </p:blipFill>
        <p:spPr>
          <a:xfrm>
            <a:off x="4960620" y="1299845"/>
            <a:ext cx="2357120" cy="1208405"/>
          </a:xfrm>
          <a:prstGeom prst="rect">
            <a:avLst/>
          </a:prstGeom>
        </p:spPr>
      </p:pic>
      <p:sp>
        <p:nvSpPr>
          <p:cNvPr id="37892" name="矩形 37891"/>
          <p:cNvSpPr/>
          <p:nvPr/>
        </p:nvSpPr>
        <p:spPr>
          <a:xfrm>
            <a:off x="860425" y="4483735"/>
            <a:ext cx="4100195" cy="1087755"/>
          </a:xfrm>
          <a:prstGeom prst="rect">
            <a:avLst/>
          </a:prstGeom>
          <a:noFill/>
          <a:ln w="9525">
            <a:noFill/>
          </a:ln>
        </p:spPr>
        <p:txBody>
          <a:bodyPr wrap="square" anchor="t">
            <a:spAutoFit/>
          </a:bodyPr>
          <a:p>
            <a:pPr algn="just">
              <a:lnSpc>
                <a:spcPct val="135000"/>
              </a:lnSpc>
            </a:pPr>
            <a:r>
              <a:rPr lang="zh-CN" b="1" dirty="0">
                <a:latin typeface="Times New Roman" panose="02020603050405020304" pitchFamily="18" charset="0"/>
                <a:ea typeface="宋体" panose="02010600030101010101" pitchFamily="2" charset="-122"/>
              </a:rPr>
              <a:t>OC门使用时外接适当上拉电阻，再与电源相接。</a:t>
            </a:r>
            <a:r>
              <a:rPr lang="zh-CN" altLang="en-US" b="1" dirty="0">
                <a:latin typeface="Times New Roman" panose="02020603050405020304" pitchFamily="18" charset="0"/>
                <a:ea typeface="宋体" panose="02010600030101010101" pitchFamily="2" charset="-122"/>
              </a:rPr>
              <a:t> </a:t>
            </a:r>
            <a:endParaRPr lang="zh-CN" altLang="en-US" b="1" dirty="0">
              <a:latin typeface="Times New Roman" panose="02020603050405020304" pitchFamily="18" charset="0"/>
              <a:ea typeface="宋体" panose="02010600030101010101" pitchFamily="2" charset="-122"/>
            </a:endParaRPr>
          </a:p>
        </p:txBody>
      </p:sp>
      <p:pic>
        <p:nvPicPr>
          <p:cNvPr id="5" name="图片 4"/>
          <p:cNvPicPr>
            <a:picLocks noChangeAspect="1"/>
          </p:cNvPicPr>
          <p:nvPr/>
        </p:nvPicPr>
        <p:blipFill>
          <a:blip r:embed="rId3"/>
          <a:stretch>
            <a:fillRect/>
          </a:stretch>
        </p:blipFill>
        <p:spPr>
          <a:xfrm>
            <a:off x="5142230" y="2755265"/>
            <a:ext cx="3002280" cy="3116580"/>
          </a:xfrm>
          <a:prstGeom prst="rect">
            <a:avLst/>
          </a:prstGeom>
        </p:spPr>
      </p:pic>
      <p:sp>
        <p:nvSpPr>
          <p:cNvPr id="61708" name="圆角矩形标注 61707"/>
          <p:cNvSpPr/>
          <p:nvPr/>
        </p:nvSpPr>
        <p:spPr>
          <a:xfrm>
            <a:off x="7794625" y="5570855"/>
            <a:ext cx="1170940" cy="454660"/>
          </a:xfrm>
          <a:prstGeom prst="wedgeRoundRectCallout">
            <a:avLst>
              <a:gd name="adj1" fmla="val -92495"/>
              <a:gd name="adj2" fmla="val -290495"/>
              <a:gd name="adj3" fmla="val 16667"/>
            </a:avLst>
          </a:prstGeom>
          <a:solidFill>
            <a:srgbClr val="EBFFFF"/>
          </a:solidFill>
          <a:ln w="31750" cap="flat" cmpd="sng">
            <a:solidFill>
              <a:schemeClr val="accent2"/>
            </a:solidFill>
            <a:prstDash val="solid"/>
            <a:miter/>
            <a:headEnd type="none" w="med" len="med"/>
            <a:tailEnd type="none" w="med" len="med"/>
          </a:ln>
        </p:spPr>
        <p:txBody>
          <a:bodyPr anchor="t"/>
          <a:p>
            <a:pPr algn="ctr"/>
            <a:r>
              <a:rPr lang="zh-CN" altLang="en-US" sz="2000" b="1" dirty="0">
                <a:latin typeface="Times New Roman" panose="02020603050405020304" pitchFamily="18" charset="0"/>
                <a:ea typeface="宋体" panose="02010600030101010101" pitchFamily="2" charset="-122"/>
              </a:rPr>
              <a:t>线与</a:t>
            </a:r>
            <a:endParaRPr lang="zh-CN" altLang="en-US" sz="2000" b="1" dirty="0">
              <a:latin typeface="Times New Roman" panose="02020603050405020304" pitchFamily="18" charset="0"/>
              <a:ea typeface="宋体" panose="02010600030101010101" pitchFamily="2" charset="-122"/>
            </a:endParaRPr>
          </a:p>
        </p:txBody>
      </p:sp>
      <p:graphicFrame>
        <p:nvGraphicFramePr>
          <p:cNvPr id="6" name="对象 1102"/>
          <p:cNvGraphicFramePr>
            <a:graphicFrameLocks noChangeAspect="1"/>
          </p:cNvGraphicFramePr>
          <p:nvPr/>
        </p:nvGraphicFramePr>
        <p:xfrm>
          <a:off x="2316480" y="5871845"/>
          <a:ext cx="1188720" cy="464185"/>
        </p:xfrm>
        <a:graphic>
          <a:graphicData uri="http://schemas.openxmlformats.org/presentationml/2006/ole">
            <mc:AlternateContent xmlns:mc="http://schemas.openxmlformats.org/markup-compatibility/2006">
              <mc:Choice xmlns:v="urn:schemas-microsoft-com:vml" Requires="v">
                <p:oleObj spid="_x0000_s3076" name="" r:id="rId4" imgW="520065" imgH="203200" progId="Equation.3">
                  <p:embed/>
                </p:oleObj>
              </mc:Choice>
              <mc:Fallback>
                <p:oleObj name="" r:id="rId4" imgW="520065" imgH="203200" progId="Equation.3">
                  <p:embed/>
                  <p:pic>
                    <p:nvPicPr>
                      <p:cNvPr id="0" name="图片 3075"/>
                      <p:cNvPicPr/>
                      <p:nvPr/>
                    </p:nvPicPr>
                    <p:blipFill>
                      <a:blip r:embed="rId5"/>
                      <a:stretch>
                        <a:fillRect/>
                      </a:stretch>
                    </p:blipFill>
                    <p:spPr>
                      <a:xfrm>
                        <a:off x="2316480" y="5871845"/>
                        <a:ext cx="1188720" cy="464185"/>
                      </a:xfrm>
                      <a:prstGeom prst="rect">
                        <a:avLst/>
                      </a:prstGeom>
                      <a:noFill/>
                      <a:ln w="38100">
                        <a:noFill/>
                        <a:miter/>
                      </a:ln>
                    </p:spPr>
                  </p:pic>
                </p:oleObj>
              </mc:Fallback>
            </mc:AlternateContent>
          </a:graphicData>
        </a:graphic>
      </p:graphicFrame>
      <p:graphicFrame>
        <p:nvGraphicFramePr>
          <p:cNvPr id="7" name="对象 1103"/>
          <p:cNvGraphicFramePr>
            <a:graphicFrameLocks noChangeAspect="1"/>
          </p:cNvGraphicFramePr>
          <p:nvPr/>
        </p:nvGraphicFramePr>
        <p:xfrm>
          <a:off x="3587115" y="5872480"/>
          <a:ext cx="544830" cy="463550"/>
        </p:xfrm>
        <a:graphic>
          <a:graphicData uri="http://schemas.openxmlformats.org/presentationml/2006/ole">
            <mc:AlternateContent xmlns:mc="http://schemas.openxmlformats.org/markup-compatibility/2006">
              <mc:Choice xmlns:v="urn:schemas-microsoft-com:vml" Requires="v">
                <p:oleObj spid="_x0000_s8" name="" r:id="rId6" imgW="253365" imgH="215900" progId="Equation.3">
                  <p:embed/>
                </p:oleObj>
              </mc:Choice>
              <mc:Fallback>
                <p:oleObj name="" r:id="rId6" imgW="253365" imgH="215900" progId="Equation.3">
                  <p:embed/>
                  <p:pic>
                    <p:nvPicPr>
                      <p:cNvPr id="0" name="图片 2"/>
                      <p:cNvPicPr/>
                      <p:nvPr/>
                    </p:nvPicPr>
                    <p:blipFill>
                      <a:blip r:embed="rId7"/>
                      <a:stretch>
                        <a:fillRect/>
                      </a:stretch>
                    </p:blipFill>
                    <p:spPr>
                      <a:xfrm>
                        <a:off x="3587115" y="5872480"/>
                        <a:ext cx="544830" cy="463550"/>
                      </a:xfrm>
                      <a:prstGeom prst="rect">
                        <a:avLst/>
                      </a:prstGeom>
                      <a:noFill/>
                      <a:ln w="38100">
                        <a:noFill/>
                        <a:miter/>
                      </a:ln>
                    </p:spPr>
                  </p:pic>
                </p:oleObj>
              </mc:Fallback>
            </mc:AlternateContent>
          </a:graphicData>
        </a:graphic>
      </p:graphicFrame>
    </p:spTree>
  </p:cSld>
  <p:clrMapOvr>
    <a:masterClrMapping/>
  </p:clrMapOvr>
  <p:transition>
    <p:strips dir="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37892"/>
                                        </p:tgtEl>
                                        <p:attrNameLst>
                                          <p:attrName>style.visibility</p:attrName>
                                        </p:attrNameLst>
                                      </p:cBhvr>
                                      <p:to>
                                        <p:strVal val="visible"/>
                                      </p:to>
                                    </p:set>
                                    <p:anim calcmode="lin" valueType="num">
                                      <p:cBhvr additive="base">
                                        <p:cTn id="12" dur="500" fill="hold"/>
                                        <p:tgtEl>
                                          <p:spTgt spid="37892"/>
                                        </p:tgtEl>
                                        <p:attrNameLst>
                                          <p:attrName>ppt_x</p:attrName>
                                        </p:attrNameLst>
                                      </p:cBhvr>
                                      <p:tavLst>
                                        <p:tav tm="0">
                                          <p:val>
                                            <p:strVal val="0-#ppt_w/2"/>
                                          </p:val>
                                        </p:tav>
                                        <p:tav tm="100000">
                                          <p:val>
                                            <p:strVal val="#ppt_x"/>
                                          </p:val>
                                        </p:tav>
                                      </p:tavLst>
                                    </p:anim>
                                    <p:anim calcmode="lin" valueType="num">
                                      <p:cBhvr additive="base">
                                        <p:cTn id="13" dur="500" fill="hold"/>
                                        <p:tgtEl>
                                          <p:spTgt spid="37892"/>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4" presetClass="entr" presetSubtype="16" fill="hold" grpId="0" nodeType="clickEffect">
                                  <p:stCondLst>
                                    <p:cond delay="0"/>
                                  </p:stCondLst>
                                  <p:childTnLst>
                                    <p:set>
                                      <p:cBhvr>
                                        <p:cTn id="17" dur="1" fill="hold">
                                          <p:stCondLst>
                                            <p:cond delay="0"/>
                                          </p:stCondLst>
                                        </p:cTn>
                                        <p:tgtEl>
                                          <p:spTgt spid="61708"/>
                                        </p:tgtEl>
                                        <p:attrNameLst>
                                          <p:attrName>style.visibility</p:attrName>
                                        </p:attrNameLst>
                                      </p:cBhvr>
                                      <p:to>
                                        <p:strVal val="visible"/>
                                      </p:to>
                                    </p:set>
                                    <p:animEffect transition="in" filter="box(in)">
                                      <p:cBhvr>
                                        <p:cTn id="18" dur="500"/>
                                        <p:tgtEl>
                                          <p:spTgt spid="61708"/>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nodeType="click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blinds(horizontal)">
                                      <p:cBhvr>
                                        <p:cTn id="23" dur="500"/>
                                        <p:tgtEl>
                                          <p:spTgt spid="6"/>
                                        </p:tgtEl>
                                      </p:cBhvr>
                                    </p:animEffect>
                                  </p:childTnLst>
                                </p:cTn>
                              </p:par>
                              <p:par>
                                <p:cTn id="24" presetID="3" presetClass="entr" presetSubtype="10" fill="hold" nodeType="with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blinds(horizontal)">
                                      <p:cBhvr>
                                        <p:cTn id="26"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92" grpId="0"/>
      <p:bldP spid="61708" grpId="0" bldLvl="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8917" name="矩形 38916"/>
          <p:cNvSpPr/>
          <p:nvPr/>
        </p:nvSpPr>
        <p:spPr>
          <a:xfrm>
            <a:off x="611188" y="512763"/>
            <a:ext cx="8208962" cy="570865"/>
          </a:xfrm>
          <a:prstGeom prst="rect">
            <a:avLst/>
          </a:prstGeom>
          <a:noFill/>
          <a:ln w="9525">
            <a:noFill/>
          </a:ln>
        </p:spPr>
        <p:txBody>
          <a:bodyPr anchor="t">
            <a:spAutoFit/>
          </a:bodyPr>
          <a:p>
            <a:pPr algn="just">
              <a:lnSpc>
                <a:spcPct val="130000"/>
              </a:lnSpc>
            </a:pPr>
            <a:r>
              <a:rPr lang="en-US" altLang="zh-CN" b="1" dirty="0">
                <a:ea typeface="宋体" panose="02010600030101010101" pitchFamily="2" charset="-122"/>
                <a:cs typeface="Times New Roman" panose="02020603050405020304" pitchFamily="18" charset="0"/>
              </a:rPr>
              <a:t>OC</a:t>
            </a:r>
            <a:r>
              <a:rPr lang="zh-CN" altLang="en-US" b="1" dirty="0">
                <a:ea typeface="宋体" panose="02010600030101010101" pitchFamily="2" charset="-122"/>
                <a:cs typeface="Times New Roman" panose="02020603050405020304" pitchFamily="18" charset="0"/>
              </a:rPr>
              <a:t>门上拉电阻的最大值和最小值的电路图 </a:t>
            </a:r>
            <a:endParaRPr lang="zh-CN" altLang="en-US" b="1" dirty="0">
              <a:ea typeface="宋体" panose="02010600030101010101" pitchFamily="2" charset="-122"/>
              <a:cs typeface="Times New Roman" panose="02020603050405020304" pitchFamily="18" charset="0"/>
            </a:endParaRPr>
          </a:p>
        </p:txBody>
      </p:sp>
      <p:pic>
        <p:nvPicPr>
          <p:cNvPr id="7" name="图片 6"/>
          <p:cNvPicPr>
            <a:picLocks noChangeAspect="1"/>
          </p:cNvPicPr>
          <p:nvPr/>
        </p:nvPicPr>
        <p:blipFill>
          <a:blip r:embed="rId1"/>
          <a:stretch>
            <a:fillRect/>
          </a:stretch>
        </p:blipFill>
        <p:spPr>
          <a:xfrm>
            <a:off x="705485" y="1083945"/>
            <a:ext cx="8020685" cy="3327400"/>
          </a:xfrm>
          <a:prstGeom prst="rect">
            <a:avLst/>
          </a:prstGeom>
        </p:spPr>
      </p:pic>
    </p:spTree>
  </p:cSld>
  <p:clrMapOvr>
    <a:masterClrMapping/>
  </p:clrMapOvr>
  <p:transition>
    <p:zoom/>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9940" name="矩形 39939"/>
          <p:cNvSpPr/>
          <p:nvPr/>
        </p:nvSpPr>
        <p:spPr>
          <a:xfrm>
            <a:off x="458788" y="696913"/>
            <a:ext cx="8437562" cy="2084387"/>
          </a:xfrm>
          <a:prstGeom prst="rect">
            <a:avLst/>
          </a:prstGeom>
          <a:noFill/>
          <a:ln w="9525">
            <a:noFill/>
          </a:ln>
        </p:spPr>
        <p:txBody>
          <a:bodyPr wrap="square" anchor="t">
            <a:spAutoFit/>
          </a:bodyPr>
          <a:p>
            <a:pPr algn="just">
              <a:lnSpc>
                <a:spcPct val="135000"/>
              </a:lnSpc>
            </a:pPr>
            <a:r>
              <a:rPr lang="zh-CN" altLang="en-US" b="1" dirty="0">
                <a:latin typeface="Times New Roman" panose="02020603050405020304" pitchFamily="18" charset="0"/>
                <a:ea typeface="宋体" panose="02010600030101010101" pitchFamily="2" charset="-122"/>
              </a:rPr>
              <a:t>假设将</a:t>
            </a:r>
            <a:r>
              <a:rPr lang="zh-CN" altLang="en-US" b="1" i="1" dirty="0">
                <a:latin typeface="Times New Roman" panose="02020603050405020304" pitchFamily="18" charset="0"/>
                <a:ea typeface="宋体" panose="02010600030101010101" pitchFamily="2" charset="-122"/>
              </a:rPr>
              <a:t>n</a:t>
            </a:r>
            <a:r>
              <a:rPr lang="zh-CN" altLang="en-US" b="1" dirty="0">
                <a:latin typeface="Times New Roman" panose="02020603050405020304" pitchFamily="18" charset="0"/>
                <a:ea typeface="宋体" panose="02010600030101010101" pitchFamily="2" charset="-122"/>
              </a:rPr>
              <a:t>个OC门的输出端并联使用，负载是TTL与非门和非门，它们共有</a:t>
            </a:r>
            <a:r>
              <a:rPr lang="zh-CN" altLang="en-US" b="1" i="1" dirty="0">
                <a:latin typeface="Times New Roman" panose="02020603050405020304" pitchFamily="18" charset="0"/>
                <a:ea typeface="宋体" panose="02010600030101010101" pitchFamily="2" charset="-122"/>
              </a:rPr>
              <a:t>m</a:t>
            </a:r>
            <a:r>
              <a:rPr lang="zh-CN" altLang="en-US" b="1" dirty="0">
                <a:latin typeface="Times New Roman" panose="02020603050405020304" pitchFamily="18" charset="0"/>
                <a:ea typeface="宋体" panose="02010600030101010101" pitchFamily="2" charset="-122"/>
              </a:rPr>
              <a:t>个输入端。</a:t>
            </a:r>
            <a:endParaRPr lang="zh-CN" altLang="en-US" b="1" dirty="0">
              <a:latin typeface="Times New Roman" panose="02020603050405020304" pitchFamily="18" charset="0"/>
              <a:ea typeface="宋体" panose="02010600030101010101" pitchFamily="2" charset="-122"/>
            </a:endParaRPr>
          </a:p>
          <a:p>
            <a:pPr algn="just">
              <a:lnSpc>
                <a:spcPct val="135000"/>
              </a:lnSpc>
            </a:pPr>
            <a:r>
              <a:rPr lang="zh-CN" altLang="en-US" b="1" dirty="0">
                <a:latin typeface="Times New Roman" panose="02020603050405020304" pitchFamily="18" charset="0"/>
                <a:ea typeface="宋体" panose="02010600030101010101" pitchFamily="2" charset="-122"/>
              </a:rPr>
              <a:t>当</a:t>
            </a:r>
            <a:r>
              <a:rPr lang="en-US" altLang="zh-CN" b="1" i="1">
                <a:latin typeface="Times New Roman" panose="02020603050405020304" pitchFamily="18" charset="0"/>
                <a:ea typeface="宋体" panose="02010600030101010101" pitchFamily="2" charset="-122"/>
              </a:rPr>
              <a:t>n</a:t>
            </a:r>
            <a:r>
              <a:rPr lang="zh-CN" altLang="en-US" b="1" dirty="0">
                <a:latin typeface="Times New Roman" panose="02020603050405020304" pitchFamily="18" charset="0"/>
                <a:ea typeface="宋体" panose="02010600030101010101" pitchFamily="2" charset="-122"/>
              </a:rPr>
              <a:t>个</a:t>
            </a:r>
            <a:r>
              <a:rPr lang="en-US" altLang="zh-CN" b="1" dirty="0">
                <a:latin typeface="Times New Roman" panose="02020603050405020304" pitchFamily="18" charset="0"/>
                <a:ea typeface="宋体" panose="02010600030101010101" pitchFamily="2" charset="-122"/>
              </a:rPr>
              <a:t>OC</a:t>
            </a:r>
            <a:r>
              <a:rPr lang="zh-CN" altLang="en-US" b="1" dirty="0">
                <a:latin typeface="Times New Roman" panose="02020603050405020304" pitchFamily="18" charset="0"/>
                <a:ea typeface="宋体" panose="02010600030101010101" pitchFamily="2" charset="-122"/>
              </a:rPr>
              <a:t>门截止时，输出为高电平。为满足输出高电平不低于最低输出高电平</a:t>
            </a:r>
            <a:r>
              <a:rPr lang="en-US" altLang="zh-CN" b="1" i="1">
                <a:latin typeface="Times New Roman" panose="02020603050405020304" pitchFamily="18" charset="0"/>
                <a:ea typeface="宋体" panose="02010600030101010101" pitchFamily="2" charset="-122"/>
              </a:rPr>
              <a:t>U</a:t>
            </a:r>
            <a:r>
              <a:rPr lang="en-US" altLang="zh-CN" b="1" baseline="-30000">
                <a:latin typeface="Times New Roman" panose="02020603050405020304" pitchFamily="18" charset="0"/>
                <a:ea typeface="宋体" panose="02010600030101010101" pitchFamily="2" charset="-122"/>
              </a:rPr>
              <a:t>OH</a:t>
            </a:r>
            <a:r>
              <a:rPr lang="zh-CN" altLang="en-US" b="1" baseline="-30000">
                <a:latin typeface="Times New Roman" panose="02020603050405020304" pitchFamily="18" charset="0"/>
                <a:ea typeface="宋体" panose="02010600030101010101" pitchFamily="2" charset="-122"/>
              </a:rPr>
              <a:t>（</a:t>
            </a:r>
            <a:r>
              <a:rPr lang="en-US" altLang="zh-CN" b="1" baseline="-30000">
                <a:latin typeface="Times New Roman" panose="02020603050405020304" pitchFamily="18" charset="0"/>
                <a:ea typeface="宋体" panose="02010600030101010101" pitchFamily="2" charset="-122"/>
              </a:rPr>
              <a:t>min</a:t>
            </a:r>
            <a:r>
              <a:rPr lang="zh-CN" altLang="en-US" b="1" baseline="-30000">
                <a:latin typeface="Times New Roman" panose="02020603050405020304" pitchFamily="18" charset="0"/>
                <a:ea typeface="宋体" panose="02010600030101010101" pitchFamily="2" charset="-122"/>
              </a:rPr>
              <a:t>）</a:t>
            </a:r>
            <a:r>
              <a:rPr lang="zh-CN" altLang="en-US" b="1" dirty="0">
                <a:latin typeface="Times New Roman" panose="02020603050405020304" pitchFamily="18" charset="0"/>
                <a:ea typeface="宋体" panose="02010600030101010101" pitchFamily="2" charset="-122"/>
              </a:rPr>
              <a:t>的要求，则</a:t>
            </a:r>
            <a:r>
              <a:rPr lang="zh-CN" altLang="zh-CN" b="1">
                <a:latin typeface="Times New Roman" panose="02020603050405020304" pitchFamily="18" charset="0"/>
                <a:ea typeface="宋体" panose="02010600030101010101" pitchFamily="2" charset="-122"/>
              </a:rPr>
              <a:t>有</a:t>
            </a:r>
            <a:r>
              <a:rPr lang="zh-CN" altLang="en-US" b="1" dirty="0">
                <a:latin typeface="Times New Roman" panose="02020603050405020304" pitchFamily="18" charset="0"/>
                <a:ea typeface="宋体" panose="02010600030101010101" pitchFamily="2" charset="-122"/>
              </a:rPr>
              <a:t> </a:t>
            </a:r>
            <a:endParaRPr lang="zh-CN" altLang="en-US" b="1" dirty="0">
              <a:latin typeface="Times New Roman" panose="02020603050405020304" pitchFamily="18" charset="0"/>
              <a:ea typeface="宋体" panose="02010600030101010101" pitchFamily="2" charset="-122"/>
            </a:endParaRPr>
          </a:p>
        </p:txBody>
      </p:sp>
      <p:sp>
        <p:nvSpPr>
          <p:cNvPr id="39941" name="矩形 39940"/>
          <p:cNvSpPr/>
          <p:nvPr/>
        </p:nvSpPr>
        <p:spPr>
          <a:xfrm>
            <a:off x="508000" y="3949700"/>
            <a:ext cx="8388350" cy="1089025"/>
          </a:xfrm>
          <a:prstGeom prst="rect">
            <a:avLst/>
          </a:prstGeom>
          <a:noFill/>
          <a:ln w="9525">
            <a:noFill/>
          </a:ln>
        </p:spPr>
        <p:txBody>
          <a:bodyPr wrap="square" anchor="t">
            <a:spAutoFit/>
          </a:bodyPr>
          <a:p>
            <a:pPr algn="just">
              <a:lnSpc>
                <a:spcPct val="135000"/>
              </a:lnSpc>
            </a:pPr>
            <a:r>
              <a:rPr lang="en-US" altLang="zh-CN" b="1" i="1">
                <a:latin typeface="Times New Roman" panose="02020603050405020304" pitchFamily="18" charset="0"/>
                <a:ea typeface="宋体" panose="02010600030101010101" pitchFamily="2" charset="-122"/>
              </a:rPr>
              <a:t>I</a:t>
            </a:r>
            <a:r>
              <a:rPr lang="en-US" altLang="zh-CN" b="1" baseline="-30000">
                <a:latin typeface="Times New Roman" panose="02020603050405020304" pitchFamily="18" charset="0"/>
                <a:ea typeface="宋体" panose="02010600030101010101" pitchFamily="2" charset="-122"/>
              </a:rPr>
              <a:t>OH</a:t>
            </a:r>
            <a:r>
              <a:rPr lang="zh-CN" altLang="en-US" b="1" dirty="0">
                <a:latin typeface="Times New Roman" panose="02020603050405020304" pitchFamily="18" charset="0"/>
                <a:ea typeface="宋体" panose="02010600030101010101" pitchFamily="2" charset="-122"/>
              </a:rPr>
              <a:t>是每个</a:t>
            </a:r>
            <a:r>
              <a:rPr lang="en-US" altLang="zh-CN" b="1" dirty="0">
                <a:latin typeface="Times New Roman" panose="02020603050405020304" pitchFamily="18" charset="0"/>
                <a:ea typeface="宋体" panose="02010600030101010101" pitchFamily="2" charset="-122"/>
              </a:rPr>
              <a:t>OC</a:t>
            </a:r>
            <a:r>
              <a:rPr lang="zh-CN" altLang="en-US" b="1" dirty="0">
                <a:latin typeface="Times New Roman" panose="02020603050405020304" pitchFamily="18" charset="0"/>
                <a:ea typeface="宋体" panose="02010600030101010101" pitchFamily="2" charset="-122"/>
              </a:rPr>
              <a:t>门的输出管截止时的漏电流，</a:t>
            </a:r>
            <a:r>
              <a:rPr lang="en-US" altLang="zh-CN" b="1" i="1">
                <a:latin typeface="Times New Roman" panose="02020603050405020304" pitchFamily="18" charset="0"/>
                <a:ea typeface="宋体" panose="02010600030101010101" pitchFamily="2" charset="-122"/>
              </a:rPr>
              <a:t>I</a:t>
            </a:r>
            <a:r>
              <a:rPr lang="en-US" altLang="zh-CN" b="1" baseline="-30000">
                <a:latin typeface="Times New Roman" panose="02020603050405020304" pitchFamily="18" charset="0"/>
                <a:ea typeface="宋体" panose="02010600030101010101" pitchFamily="2" charset="-122"/>
              </a:rPr>
              <a:t>IH</a:t>
            </a:r>
            <a:r>
              <a:rPr lang="zh-CN" altLang="en-US" b="1" dirty="0">
                <a:latin typeface="Times New Roman" panose="02020603050405020304" pitchFamily="18" charset="0"/>
                <a:ea typeface="宋体" panose="02010600030101010101" pitchFamily="2" charset="-122"/>
              </a:rPr>
              <a:t>是负载门每个输入端的高电平输入电流。各个电流的实际方向在图中标出。 </a:t>
            </a:r>
            <a:endParaRPr lang="zh-CN" altLang="en-US" b="1" dirty="0">
              <a:latin typeface="Times New Roman" panose="02020603050405020304" pitchFamily="18" charset="0"/>
              <a:ea typeface="宋体" panose="02010600030101010101" pitchFamily="2" charset="-122"/>
            </a:endParaRPr>
          </a:p>
        </p:txBody>
      </p:sp>
      <p:graphicFrame>
        <p:nvGraphicFramePr>
          <p:cNvPr id="39942" name="对象 39941"/>
          <p:cNvGraphicFramePr/>
          <p:nvPr/>
        </p:nvGraphicFramePr>
        <p:xfrm>
          <a:off x="2676525" y="2868613"/>
          <a:ext cx="3071813" cy="1081087"/>
        </p:xfrm>
        <a:graphic>
          <a:graphicData uri="http://schemas.openxmlformats.org/presentationml/2006/ole">
            <mc:AlternateContent xmlns:mc="http://schemas.openxmlformats.org/markup-compatibility/2006">
              <mc:Choice xmlns:v="urn:schemas-microsoft-com:vml" Requires="v">
                <p:oleObj spid="_x0000_s3078" name="" r:id="rId1" imgW="1117600" imgH="393700" progId="Equation.3">
                  <p:embed/>
                </p:oleObj>
              </mc:Choice>
              <mc:Fallback>
                <p:oleObj name="" r:id="rId1" imgW="1117600" imgH="393700" progId="Equation.3">
                  <p:embed/>
                  <p:pic>
                    <p:nvPicPr>
                      <p:cNvPr id="0" name="图片 3077"/>
                      <p:cNvPicPr/>
                      <p:nvPr/>
                    </p:nvPicPr>
                    <p:blipFill>
                      <a:blip r:embed="rId2"/>
                      <a:stretch>
                        <a:fillRect/>
                      </a:stretch>
                    </p:blipFill>
                    <p:spPr>
                      <a:xfrm>
                        <a:off x="2676525" y="2868613"/>
                        <a:ext cx="3071813" cy="1081087"/>
                      </a:xfrm>
                      <a:prstGeom prst="rect">
                        <a:avLst/>
                      </a:prstGeom>
                      <a:noFill/>
                      <a:ln w="38100">
                        <a:noFill/>
                        <a:miter/>
                      </a:ln>
                    </p:spPr>
                  </p:pic>
                </p:oleObj>
              </mc:Fallback>
            </mc:AlternateContent>
          </a:graphicData>
        </a:graphic>
      </p:graphicFrame>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39940"/>
                                        </p:tgtEl>
                                        <p:attrNameLst>
                                          <p:attrName>style.visibility</p:attrName>
                                        </p:attrNameLst>
                                      </p:cBhvr>
                                      <p:to>
                                        <p:strVal val="visible"/>
                                      </p:to>
                                    </p:set>
                                    <p:animEffect transition="in" filter="barn(outVertical)">
                                      <p:cBhvr>
                                        <p:cTn id="7" dur="500"/>
                                        <p:tgtEl>
                                          <p:spTgt spid="39940"/>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nodeType="clickEffect">
                                  <p:stCondLst>
                                    <p:cond delay="0"/>
                                  </p:stCondLst>
                                  <p:childTnLst>
                                    <p:set>
                                      <p:cBhvr>
                                        <p:cTn id="11" dur="1" fill="hold">
                                          <p:stCondLst>
                                            <p:cond delay="0"/>
                                          </p:stCondLst>
                                        </p:cTn>
                                        <p:tgtEl>
                                          <p:spTgt spid="39942"/>
                                        </p:tgtEl>
                                        <p:attrNameLst>
                                          <p:attrName>style.visibility</p:attrName>
                                        </p:attrNameLst>
                                      </p:cBhvr>
                                      <p:to>
                                        <p:strVal val="visible"/>
                                      </p:to>
                                    </p:set>
                                    <p:anim calcmode="lin" valueType="num">
                                      <p:cBhvr additive="base">
                                        <p:cTn id="12" dur="500" fill="hold"/>
                                        <p:tgtEl>
                                          <p:spTgt spid="39942"/>
                                        </p:tgtEl>
                                        <p:attrNameLst>
                                          <p:attrName>ppt_x</p:attrName>
                                        </p:attrNameLst>
                                      </p:cBhvr>
                                      <p:tavLst>
                                        <p:tav tm="0">
                                          <p:val>
                                            <p:strVal val="0-#ppt_w/2"/>
                                          </p:val>
                                        </p:tav>
                                        <p:tav tm="100000">
                                          <p:val>
                                            <p:strVal val="#ppt_x"/>
                                          </p:val>
                                        </p:tav>
                                      </p:tavLst>
                                    </p:anim>
                                    <p:anim calcmode="lin" valueType="num">
                                      <p:cBhvr additive="base">
                                        <p:cTn id="13" dur="500" fill="hold"/>
                                        <p:tgtEl>
                                          <p:spTgt spid="39942"/>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9" presetClass="entr" presetSubtype="0" fill="hold" grpId="0" nodeType="clickEffect">
                                  <p:stCondLst>
                                    <p:cond delay="0"/>
                                  </p:stCondLst>
                                  <p:childTnLst>
                                    <p:set>
                                      <p:cBhvr>
                                        <p:cTn id="17" dur="1" fill="hold">
                                          <p:stCondLst>
                                            <p:cond delay="0"/>
                                          </p:stCondLst>
                                        </p:cTn>
                                        <p:tgtEl>
                                          <p:spTgt spid="39941"/>
                                        </p:tgtEl>
                                        <p:attrNameLst>
                                          <p:attrName>style.visibility</p:attrName>
                                        </p:attrNameLst>
                                      </p:cBhvr>
                                      <p:to>
                                        <p:strVal val="visible"/>
                                      </p:to>
                                    </p:set>
                                    <p:animEffect transition="in" filter="dissolve">
                                      <p:cBhvr>
                                        <p:cTn id="18" dur="500"/>
                                        <p:tgtEl>
                                          <p:spTgt spid="399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40" grpId="0"/>
      <p:bldP spid="39941"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64" name="矩形 40963"/>
          <p:cNvSpPr/>
          <p:nvPr/>
        </p:nvSpPr>
        <p:spPr>
          <a:xfrm>
            <a:off x="431800" y="549275"/>
            <a:ext cx="8388350" cy="1585913"/>
          </a:xfrm>
          <a:prstGeom prst="rect">
            <a:avLst/>
          </a:prstGeom>
          <a:noFill/>
          <a:ln w="9525">
            <a:noFill/>
          </a:ln>
        </p:spPr>
        <p:txBody>
          <a:bodyPr anchor="t">
            <a:spAutoFit/>
          </a:bodyPr>
          <a:p>
            <a:pPr algn="just">
              <a:lnSpc>
                <a:spcPct val="135000"/>
              </a:lnSpc>
            </a:pPr>
            <a:r>
              <a:rPr lang="en-US" altLang="zh-CN" b="1" dirty="0">
                <a:latin typeface="Times New Roman" panose="02020603050405020304" pitchFamily="18" charset="0"/>
                <a:ea typeface="宋体" panose="02010600030101010101" pitchFamily="2" charset="-122"/>
              </a:rPr>
              <a:t> </a:t>
            </a:r>
            <a:r>
              <a:rPr lang="zh-CN" altLang="en-US" b="1" dirty="0">
                <a:latin typeface="Times New Roman" panose="02020603050405020304" pitchFamily="18" charset="0"/>
                <a:ea typeface="宋体" panose="02010600030101010101" pitchFamily="2" charset="-122"/>
              </a:rPr>
              <a:t>当</a:t>
            </a:r>
            <a:r>
              <a:rPr lang="en-US" altLang="zh-CN" b="1" dirty="0">
                <a:latin typeface="Times New Roman" panose="02020603050405020304" pitchFamily="18" charset="0"/>
                <a:ea typeface="宋体" panose="02010600030101010101" pitchFamily="2" charset="-122"/>
              </a:rPr>
              <a:t>OC</a:t>
            </a:r>
            <a:r>
              <a:rPr lang="zh-CN" altLang="en-US" b="1" dirty="0">
                <a:latin typeface="Times New Roman" panose="02020603050405020304" pitchFamily="18" charset="0"/>
                <a:ea typeface="宋体" panose="02010600030101010101" pitchFamily="2" charset="-122"/>
              </a:rPr>
              <a:t>门中只有一个导通时，由图所示，显然负载电流全部灌入导通的那个</a:t>
            </a:r>
            <a:r>
              <a:rPr lang="en-US" altLang="zh-CN" b="1" dirty="0">
                <a:latin typeface="Times New Roman" panose="02020603050405020304" pitchFamily="18" charset="0"/>
                <a:ea typeface="宋体" panose="02010600030101010101" pitchFamily="2" charset="-122"/>
              </a:rPr>
              <a:t>OC</a:t>
            </a:r>
            <a:r>
              <a:rPr lang="zh-CN" altLang="en-US" b="1" dirty="0">
                <a:latin typeface="Times New Roman" panose="02020603050405020304" pitchFamily="18" charset="0"/>
                <a:ea typeface="宋体" panose="02010600030101010101" pitchFamily="2" charset="-122"/>
              </a:rPr>
              <a:t>门。为保证灌入导通</a:t>
            </a:r>
            <a:r>
              <a:rPr lang="en-US" altLang="zh-CN" b="1" dirty="0">
                <a:latin typeface="Times New Roman" panose="02020603050405020304" pitchFamily="18" charset="0"/>
                <a:ea typeface="宋体" panose="02010600030101010101" pitchFamily="2" charset="-122"/>
              </a:rPr>
              <a:t>OC</a:t>
            </a:r>
            <a:r>
              <a:rPr lang="zh-CN" altLang="en-US" b="1" dirty="0">
                <a:latin typeface="Times New Roman" panose="02020603050405020304" pitchFamily="18" charset="0"/>
                <a:ea typeface="宋体" panose="02010600030101010101" pitchFamily="2" charset="-122"/>
              </a:rPr>
              <a:t>门的电流不超过最大允许负载电流</a:t>
            </a:r>
            <a:r>
              <a:rPr lang="en-US" altLang="zh-CN" b="1" i="1">
                <a:latin typeface="Times New Roman" panose="02020603050405020304" pitchFamily="18" charset="0"/>
                <a:ea typeface="宋体" panose="02010600030101010101" pitchFamily="2" charset="-122"/>
              </a:rPr>
              <a:t>I</a:t>
            </a:r>
            <a:r>
              <a:rPr lang="en-US" altLang="zh-CN" b="1" baseline="-30000">
                <a:latin typeface="Times New Roman" panose="02020603050405020304" pitchFamily="18" charset="0"/>
                <a:ea typeface="宋体" panose="02010600030101010101" pitchFamily="2" charset="-122"/>
              </a:rPr>
              <a:t>OL</a:t>
            </a:r>
            <a:r>
              <a:rPr lang="zh-CN" altLang="en-US" b="1" baseline="-30000">
                <a:latin typeface="Times New Roman" panose="02020603050405020304" pitchFamily="18" charset="0"/>
                <a:ea typeface="宋体" panose="02010600030101010101" pitchFamily="2" charset="-122"/>
              </a:rPr>
              <a:t>（</a:t>
            </a:r>
            <a:r>
              <a:rPr lang="en-US" altLang="zh-CN" b="1" baseline="-30000">
                <a:latin typeface="Times New Roman" panose="02020603050405020304" pitchFamily="18" charset="0"/>
                <a:ea typeface="宋体" panose="02010600030101010101" pitchFamily="2" charset="-122"/>
              </a:rPr>
              <a:t>max</a:t>
            </a:r>
            <a:r>
              <a:rPr lang="zh-CN" altLang="en-US" b="1" baseline="-30000">
                <a:latin typeface="Times New Roman" panose="02020603050405020304" pitchFamily="18" charset="0"/>
                <a:ea typeface="宋体" panose="02010600030101010101" pitchFamily="2" charset="-122"/>
              </a:rPr>
              <a:t>）</a:t>
            </a:r>
            <a:r>
              <a:rPr lang="zh-CN" altLang="en-US" b="1">
                <a:latin typeface="Times New Roman" panose="02020603050405020304" pitchFamily="18" charset="0"/>
                <a:ea typeface="宋体" panose="02010600030101010101" pitchFamily="2" charset="-122"/>
              </a:rPr>
              <a:t>，则</a:t>
            </a:r>
            <a:r>
              <a:rPr lang="zh-CN" altLang="zh-CN" b="1">
                <a:latin typeface="Times New Roman" panose="02020603050405020304" pitchFamily="18" charset="0"/>
                <a:ea typeface="宋体" panose="02010600030101010101" pitchFamily="2" charset="-122"/>
              </a:rPr>
              <a:t>有</a:t>
            </a:r>
            <a:endParaRPr lang="zh-CN" altLang="zh-CN" b="1" dirty="0">
              <a:latin typeface="Times New Roman" panose="02020603050405020304" pitchFamily="18" charset="0"/>
              <a:ea typeface="宋体" panose="02010600030101010101" pitchFamily="2" charset="-122"/>
            </a:endParaRPr>
          </a:p>
        </p:txBody>
      </p:sp>
      <p:sp>
        <p:nvSpPr>
          <p:cNvPr id="40965" name="矩形 40964"/>
          <p:cNvSpPr/>
          <p:nvPr/>
        </p:nvSpPr>
        <p:spPr>
          <a:xfrm>
            <a:off x="576263" y="3286125"/>
            <a:ext cx="8243887" cy="1089025"/>
          </a:xfrm>
          <a:prstGeom prst="rect">
            <a:avLst/>
          </a:prstGeom>
          <a:noFill/>
          <a:ln w="9525">
            <a:noFill/>
          </a:ln>
        </p:spPr>
        <p:txBody>
          <a:bodyPr anchor="t">
            <a:spAutoFit/>
          </a:bodyPr>
          <a:p>
            <a:pPr algn="just">
              <a:lnSpc>
                <a:spcPct val="135000"/>
              </a:lnSpc>
            </a:pPr>
            <a:r>
              <a:rPr lang="en-US" altLang="zh-CN" b="1" i="1">
                <a:latin typeface="Times New Roman" panose="02020603050405020304" pitchFamily="18" charset="0"/>
                <a:ea typeface="宋体" panose="02010600030101010101" pitchFamily="2" charset="-122"/>
              </a:rPr>
              <a:t>U</a:t>
            </a:r>
            <a:r>
              <a:rPr lang="en-US" altLang="zh-CN" b="1" baseline="-30000">
                <a:latin typeface="Times New Roman" panose="02020603050405020304" pitchFamily="18" charset="0"/>
                <a:ea typeface="宋体" panose="02010600030101010101" pitchFamily="2" charset="-122"/>
              </a:rPr>
              <a:t>OL</a:t>
            </a:r>
            <a:r>
              <a:rPr lang="zh-CN" altLang="en-US" b="1" baseline="-30000">
                <a:latin typeface="Times New Roman" panose="02020603050405020304" pitchFamily="18" charset="0"/>
                <a:ea typeface="宋体" panose="02010600030101010101" pitchFamily="2" charset="-122"/>
              </a:rPr>
              <a:t>（</a:t>
            </a:r>
            <a:r>
              <a:rPr lang="en-US" altLang="zh-CN" b="1" baseline="-30000">
                <a:latin typeface="Times New Roman" panose="02020603050405020304" pitchFamily="18" charset="0"/>
                <a:ea typeface="宋体" panose="02010600030101010101" pitchFamily="2" charset="-122"/>
              </a:rPr>
              <a:t>max</a:t>
            </a:r>
            <a:r>
              <a:rPr lang="zh-CN" altLang="en-US" b="1" baseline="-30000">
                <a:latin typeface="Times New Roman" panose="02020603050405020304" pitchFamily="18" charset="0"/>
                <a:ea typeface="宋体" panose="02010600030101010101" pitchFamily="2" charset="-122"/>
              </a:rPr>
              <a:t>）</a:t>
            </a:r>
            <a:r>
              <a:rPr lang="zh-CN" altLang="en-US" b="1" dirty="0">
                <a:latin typeface="Times New Roman" panose="02020603050405020304" pitchFamily="18" charset="0"/>
                <a:ea typeface="宋体" panose="02010600030101010101" pitchFamily="2" charset="-122"/>
              </a:rPr>
              <a:t>为规定的输出低电平，是负载门的数量，</a:t>
            </a:r>
            <a:r>
              <a:rPr lang="en-US" altLang="zh-CN" b="1" i="1">
                <a:latin typeface="Times New Roman" panose="02020603050405020304" pitchFamily="18" charset="0"/>
                <a:ea typeface="宋体" panose="02010600030101010101" pitchFamily="2" charset="-122"/>
              </a:rPr>
              <a:t>I</a:t>
            </a:r>
            <a:r>
              <a:rPr lang="en-US" altLang="zh-CN" b="1" baseline="-30000">
                <a:latin typeface="Times New Roman" panose="02020603050405020304" pitchFamily="18" charset="0"/>
                <a:ea typeface="宋体" panose="02010600030101010101" pitchFamily="2" charset="-122"/>
              </a:rPr>
              <a:t>IL</a:t>
            </a:r>
            <a:r>
              <a:rPr lang="zh-CN" altLang="en-US" b="1" dirty="0">
                <a:latin typeface="Times New Roman" panose="02020603050405020304" pitchFamily="18" charset="0"/>
                <a:ea typeface="宋体" panose="02010600030101010101" pitchFamily="2" charset="-122"/>
              </a:rPr>
              <a:t>是每个负载门的输入低电平电流。 </a:t>
            </a:r>
            <a:endParaRPr lang="zh-CN" altLang="en-US" b="1" dirty="0">
              <a:latin typeface="Times New Roman" panose="02020603050405020304" pitchFamily="18" charset="0"/>
              <a:ea typeface="宋体" panose="02010600030101010101" pitchFamily="2" charset="-122"/>
            </a:endParaRPr>
          </a:p>
        </p:txBody>
      </p:sp>
      <p:graphicFrame>
        <p:nvGraphicFramePr>
          <p:cNvPr id="64515" name="对象 40966"/>
          <p:cNvGraphicFramePr/>
          <p:nvPr/>
        </p:nvGraphicFramePr>
        <p:xfrm>
          <a:off x="2921000" y="2135188"/>
          <a:ext cx="3302000" cy="1150937"/>
        </p:xfrm>
        <a:graphic>
          <a:graphicData uri="http://schemas.openxmlformats.org/presentationml/2006/ole">
            <mc:AlternateContent xmlns:mc="http://schemas.openxmlformats.org/markup-compatibility/2006">
              <mc:Choice xmlns:v="urn:schemas-microsoft-com:vml" Requires="v">
                <p:oleObj spid="_x0000_s3079" name="" r:id="rId1" imgW="1155700" imgH="405765" progId="Equation.3">
                  <p:embed/>
                </p:oleObj>
              </mc:Choice>
              <mc:Fallback>
                <p:oleObj name="" r:id="rId1" imgW="1155700" imgH="405765" progId="Equation.3">
                  <p:embed/>
                  <p:pic>
                    <p:nvPicPr>
                      <p:cNvPr id="0" name="图片 3078"/>
                      <p:cNvPicPr/>
                      <p:nvPr/>
                    </p:nvPicPr>
                    <p:blipFill>
                      <a:blip r:embed="rId2"/>
                      <a:stretch>
                        <a:fillRect/>
                      </a:stretch>
                    </p:blipFill>
                    <p:spPr>
                      <a:xfrm>
                        <a:off x="2921000" y="2135188"/>
                        <a:ext cx="3302000" cy="1150937"/>
                      </a:xfrm>
                      <a:prstGeom prst="rect">
                        <a:avLst/>
                      </a:prstGeom>
                      <a:noFill/>
                      <a:ln w="38100">
                        <a:noFill/>
                        <a:miter/>
                      </a:ln>
                    </p:spPr>
                  </p:pic>
                </p:oleObj>
              </mc:Fallback>
            </mc:AlternateContent>
          </a:graphicData>
        </a:graphic>
      </p:graphicFrame>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40964"/>
                                        </p:tgtEl>
                                        <p:attrNameLst>
                                          <p:attrName>style.visibility</p:attrName>
                                        </p:attrNameLst>
                                      </p:cBhvr>
                                      <p:to>
                                        <p:strVal val="visible"/>
                                      </p:to>
                                    </p:set>
                                    <p:animEffect transition="in" filter="barn(outVertical)">
                                      <p:cBhvr>
                                        <p:cTn id="7" dur="500"/>
                                        <p:tgtEl>
                                          <p:spTgt spid="40964"/>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64515"/>
                                        </p:tgtEl>
                                        <p:attrNameLst>
                                          <p:attrName>style.visibility</p:attrName>
                                        </p:attrNameLst>
                                      </p:cBhvr>
                                      <p:to>
                                        <p:strVal val="visible"/>
                                      </p:to>
                                    </p:set>
                                    <p:animEffect transition="in" filter="strips(downLeft)">
                                      <p:cBhvr>
                                        <p:cTn id="12" dur="500"/>
                                        <p:tgtEl>
                                          <p:spTgt spid="64515"/>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40965"/>
                                        </p:tgtEl>
                                        <p:attrNameLst>
                                          <p:attrName>style.visibility</p:attrName>
                                        </p:attrNameLst>
                                      </p:cBhvr>
                                      <p:to>
                                        <p:strVal val="visible"/>
                                      </p:to>
                                    </p:set>
                                    <p:animEffect transition="in" filter="dissolve">
                                      <p:cBhvr>
                                        <p:cTn id="17" dur="500"/>
                                        <p:tgtEl>
                                          <p:spTgt spid="409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64" grpId="0"/>
      <p:bldP spid="40965"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3012" name="矩形 43011"/>
          <p:cNvSpPr/>
          <p:nvPr/>
        </p:nvSpPr>
        <p:spPr>
          <a:xfrm>
            <a:off x="311150" y="527050"/>
            <a:ext cx="4724400" cy="460375"/>
          </a:xfrm>
          <a:prstGeom prst="rect">
            <a:avLst/>
          </a:prstGeom>
          <a:noFill/>
          <a:ln w="9525">
            <a:noFill/>
          </a:ln>
        </p:spPr>
        <p:txBody>
          <a:bodyPr>
            <a:spAutoFit/>
          </a:bodyPr>
          <a:p>
            <a:pPr marL="342900" indent="-342900" algn="just" fontAlgn="base">
              <a:spcBef>
                <a:spcPct val="20000"/>
              </a:spcBef>
              <a:buClr>
                <a:schemeClr val="folHlink"/>
              </a:buClr>
              <a:buSzPct val="60000"/>
              <a:buFont typeface="Wingdings" panose="05000000000000000000" pitchFamily="2" charset="2"/>
            </a:pPr>
            <a:r>
              <a:rPr lang="zh-CN" altLang="en-US" b="1" strike="noStrike" noProof="1" dirty="0">
                <a:solidFill>
                  <a:srgbClr val="003399"/>
                </a:solidFill>
                <a:effectLst>
                  <a:outerShdw blurRad="38100" dist="38100" dir="2700000">
                    <a:srgbClr val="000000"/>
                  </a:outerShdw>
                </a:effectLst>
                <a:latin typeface="宋体" panose="02010600030101010101" pitchFamily="2" charset="-122"/>
                <a:ea typeface="宋体" panose="02010600030101010101" pitchFamily="2" charset="-122"/>
                <a:cs typeface="+mn-cs"/>
              </a:rPr>
              <a:t>（2）三态输出门</a:t>
            </a:r>
            <a:r>
              <a:rPr lang="zh-CN" altLang="en-US" b="1" strike="noStrike" noProof="1" dirty="0">
                <a:solidFill>
                  <a:schemeClr val="accent2"/>
                </a:solidFill>
                <a:effectLst>
                  <a:outerShdw blurRad="38100" dist="38100" dir="2700000">
                    <a:srgbClr val="000000"/>
                  </a:outerShdw>
                </a:effectLst>
                <a:latin typeface="宋体" panose="02010600030101010101" pitchFamily="2" charset="-122"/>
                <a:ea typeface="宋体" panose="02010600030101010101" pitchFamily="2" charset="-122"/>
                <a:cs typeface="+mn-cs"/>
              </a:rPr>
              <a:t> </a:t>
            </a:r>
            <a:endParaRPr lang="zh-CN" altLang="en-US" b="1" strike="noStrike" noProof="1" dirty="0">
              <a:solidFill>
                <a:schemeClr val="accent2"/>
              </a:solidFill>
              <a:effectLst>
                <a:outerShdw blurRad="38100" dist="38100" dir="2700000">
                  <a:srgbClr val="000000"/>
                </a:outerShdw>
              </a:effectLst>
              <a:latin typeface="宋体" panose="02010600030101010101" pitchFamily="2" charset="-122"/>
            </a:endParaRPr>
          </a:p>
        </p:txBody>
      </p:sp>
      <p:sp>
        <p:nvSpPr>
          <p:cNvPr id="43013" name="矩形 43012"/>
          <p:cNvSpPr/>
          <p:nvPr/>
        </p:nvSpPr>
        <p:spPr>
          <a:xfrm>
            <a:off x="430213" y="987425"/>
            <a:ext cx="8281987" cy="1585913"/>
          </a:xfrm>
          <a:prstGeom prst="rect">
            <a:avLst/>
          </a:prstGeom>
          <a:noFill/>
          <a:ln w="9525">
            <a:noFill/>
          </a:ln>
        </p:spPr>
        <p:txBody>
          <a:bodyPr anchor="t">
            <a:spAutoFit/>
          </a:bodyPr>
          <a:p>
            <a:pPr algn="just">
              <a:lnSpc>
                <a:spcPct val="135000"/>
              </a:lnSpc>
            </a:pPr>
            <a:r>
              <a:rPr lang="zh-CN" altLang="en-US" b="1" dirty="0">
                <a:latin typeface="Times New Roman" panose="02020603050405020304" pitchFamily="18" charset="0"/>
                <a:ea typeface="宋体" panose="02010600030101010101" pitchFamily="2" charset="-122"/>
              </a:rPr>
              <a:t>三态门除具有输出高、低电平两种状态外，还能输出高阻状态，此时TTL门电路输出端的VT</a:t>
            </a:r>
            <a:r>
              <a:rPr lang="zh-CN" altLang="en-US" b="1" baseline="-25000" dirty="0">
                <a:latin typeface="Times New Roman" panose="02020603050405020304" pitchFamily="18" charset="0"/>
                <a:ea typeface="宋体" panose="02010600030101010101" pitchFamily="2" charset="-122"/>
              </a:rPr>
              <a:t>3</a:t>
            </a:r>
            <a:r>
              <a:rPr lang="zh-CN" altLang="en-US" b="1" dirty="0">
                <a:latin typeface="Times New Roman" panose="02020603050405020304" pitchFamily="18" charset="0"/>
                <a:ea typeface="宋体" panose="02010600030101010101" pitchFamily="2" charset="-122"/>
              </a:rPr>
              <a:t>、VT</a:t>
            </a:r>
            <a:r>
              <a:rPr lang="zh-CN" altLang="en-US" b="1" baseline="-25000" dirty="0">
                <a:latin typeface="Times New Roman" panose="02020603050405020304" pitchFamily="18" charset="0"/>
                <a:ea typeface="宋体" panose="02010600030101010101" pitchFamily="2" charset="-122"/>
              </a:rPr>
              <a:t>4</a:t>
            </a:r>
            <a:r>
              <a:rPr lang="zh-CN" altLang="en-US" b="1" dirty="0">
                <a:latin typeface="Times New Roman" panose="02020603050405020304" pitchFamily="18" charset="0"/>
                <a:ea typeface="宋体" panose="02010600030101010101" pitchFamily="2" charset="-122"/>
              </a:rPr>
              <a:t>均处于截止状态，输出端相当于开路。 </a:t>
            </a:r>
            <a:endParaRPr lang="zh-CN" altLang="en-US" b="1" dirty="0">
              <a:latin typeface="Times New Roman" panose="02020603050405020304" pitchFamily="18" charset="0"/>
              <a:ea typeface="宋体" panose="02010600030101010101" pitchFamily="2" charset="-122"/>
            </a:endParaRPr>
          </a:p>
        </p:txBody>
      </p:sp>
      <p:pic>
        <p:nvPicPr>
          <p:cNvPr id="3" name="图片 2"/>
          <p:cNvPicPr>
            <a:picLocks noChangeAspect="1"/>
          </p:cNvPicPr>
          <p:nvPr/>
        </p:nvPicPr>
        <p:blipFill>
          <a:blip r:embed="rId1"/>
          <a:stretch>
            <a:fillRect/>
          </a:stretch>
        </p:blipFill>
        <p:spPr>
          <a:xfrm>
            <a:off x="1050925" y="2943225"/>
            <a:ext cx="7040880" cy="3032760"/>
          </a:xfrm>
          <a:prstGeom prst="rect">
            <a:avLst/>
          </a:prstGeom>
        </p:spPr>
      </p:pic>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8" fill="hold" grpId="0" nodeType="clickEffect">
                                  <p:stCondLst>
                                    <p:cond delay="0"/>
                                  </p:stCondLst>
                                  <p:childTnLst>
                                    <p:set>
                                      <p:cBhvr>
                                        <p:cTn id="6" dur="1" fill="hold">
                                          <p:stCondLst>
                                            <p:cond delay="0"/>
                                          </p:stCondLst>
                                        </p:cTn>
                                        <p:tgtEl>
                                          <p:spTgt spid="43012"/>
                                        </p:tgtEl>
                                        <p:attrNameLst>
                                          <p:attrName>style.visibility</p:attrName>
                                        </p:attrNameLst>
                                      </p:cBhvr>
                                      <p:to>
                                        <p:strVal val="visible"/>
                                      </p:to>
                                    </p:set>
                                    <p:anim calcmode="lin" valueType="num">
                                      <p:cBhvr additive="base">
                                        <p:cTn id="7" dur="5000" fill="hold"/>
                                        <p:tgtEl>
                                          <p:spTgt spid="43012"/>
                                        </p:tgtEl>
                                        <p:attrNameLst>
                                          <p:attrName>ppt_x</p:attrName>
                                        </p:attrNameLst>
                                      </p:cBhvr>
                                      <p:tavLst>
                                        <p:tav tm="0">
                                          <p:val>
                                            <p:strVal val="0-#ppt_w/2"/>
                                          </p:val>
                                        </p:tav>
                                        <p:tav tm="100000">
                                          <p:val>
                                            <p:strVal val="#ppt_x"/>
                                          </p:val>
                                        </p:tav>
                                      </p:tavLst>
                                    </p:anim>
                                    <p:anim calcmode="lin" valueType="num">
                                      <p:cBhvr additive="base">
                                        <p:cTn id="8" dur="5000" fill="hold"/>
                                        <p:tgtEl>
                                          <p:spTgt spid="4301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43013"/>
                                        </p:tgtEl>
                                        <p:attrNameLst>
                                          <p:attrName>style.visibility</p:attrName>
                                        </p:attrNameLst>
                                      </p:cBhvr>
                                      <p:to>
                                        <p:strVal val="visible"/>
                                      </p:to>
                                    </p:set>
                                    <p:anim calcmode="lin" valueType="num">
                                      <p:cBhvr additive="base">
                                        <p:cTn id="13" dur="500" fill="hold"/>
                                        <p:tgtEl>
                                          <p:spTgt spid="43013"/>
                                        </p:tgtEl>
                                        <p:attrNameLst>
                                          <p:attrName>ppt_x</p:attrName>
                                        </p:attrNameLst>
                                      </p:cBhvr>
                                      <p:tavLst>
                                        <p:tav tm="0">
                                          <p:val>
                                            <p:strVal val="0-#ppt_w/2"/>
                                          </p:val>
                                        </p:tav>
                                        <p:tav tm="100000">
                                          <p:val>
                                            <p:strVal val="#ppt_x"/>
                                          </p:val>
                                        </p:tav>
                                      </p:tavLst>
                                    </p:anim>
                                    <p:anim calcmode="lin" valueType="num">
                                      <p:cBhvr additive="base">
                                        <p:cTn id="14" dur="500" fill="hold"/>
                                        <p:tgtEl>
                                          <p:spTgt spid="43013"/>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3" presetClass="entr" presetSubtype="10"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blinds(horizontal)">
                                      <p:cBhvr>
                                        <p:cTn id="1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12" grpId="0"/>
      <p:bldP spid="4301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nvPicPr>
        <p:blipFill>
          <a:blip r:embed="rId1"/>
          <a:stretch>
            <a:fillRect/>
          </a:stretch>
        </p:blipFill>
        <p:spPr>
          <a:xfrm>
            <a:off x="1144270" y="1155065"/>
            <a:ext cx="7056755" cy="3009265"/>
          </a:xfrm>
          <a:prstGeom prst="rect">
            <a:avLst/>
          </a:prstGeom>
        </p:spPr>
      </p:pic>
    </p:spTree>
  </p:cSld>
  <p:clrMapOvr>
    <a:masterClrMapping/>
  </p:clrMapOvr>
  <p:transition>
    <p:cover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9181" name="矩形 89180"/>
          <p:cNvSpPr/>
          <p:nvPr/>
        </p:nvSpPr>
        <p:spPr>
          <a:xfrm>
            <a:off x="0" y="404813"/>
            <a:ext cx="4105275" cy="792163"/>
          </a:xfrm>
          <a:prstGeom prst="rect">
            <a:avLst/>
          </a:prstGeom>
          <a:noFill/>
          <a:ln w="9525">
            <a:noFill/>
          </a:ln>
        </p:spPr>
        <p:txBody>
          <a:bodyPr/>
          <a:p>
            <a:pPr marL="342900" marR="0" indent="-342900" algn="l" defTabSz="914400" rtl="0" eaLnBrk="1" fontAlgn="base" latinLnBrk="0" hangingPunct="1">
              <a:lnSpc>
                <a:spcPct val="135000"/>
              </a:lnSpc>
              <a:spcBef>
                <a:spcPct val="20000"/>
              </a:spcBef>
              <a:spcAft>
                <a:spcPct val="0"/>
              </a:spcAft>
              <a:buClrTx/>
              <a:buSzTx/>
              <a:buFontTx/>
              <a:buNone/>
            </a:pPr>
            <a:r>
              <a:rPr kumimoji="0" lang="en-US" altLang="zh-CN" b="1" i="0" u="none" strike="noStrike" kern="1200" cap="none" spc="0" normalizeH="0" baseline="0" noProof="1" dirty="0">
                <a:solidFill>
                  <a:schemeClr val="tx1"/>
                </a:solidFill>
                <a:latin typeface="Times New Roman" panose="02020603050405020304" pitchFamily="18" charset="0"/>
                <a:ea typeface="宋体" panose="02010600030101010101" pitchFamily="2" charset="-122"/>
                <a:cs typeface="+mn-cs"/>
              </a:rPr>
              <a:t>  </a:t>
            </a:r>
            <a:r>
              <a:rPr kumimoji="0" lang="en-US" altLang="zh-CN" sz="2800" b="1" i="0" u="none" strike="noStrike" kern="1200" cap="none" spc="0" normalizeH="0" baseline="0" noProof="1" dirty="0">
                <a:solidFill>
                  <a:srgbClr val="002060"/>
                </a:solidFill>
                <a:effectLst>
                  <a:outerShdw blurRad="38100" dist="38100" dir="2700000">
                    <a:srgbClr val="000000"/>
                  </a:outerShdw>
                </a:effectLst>
                <a:latin typeface="华文新魏" panose="02010800040101010101" pitchFamily="2" charset="-122"/>
                <a:ea typeface="华文新魏" panose="02010800040101010101" pitchFamily="2" charset="-122"/>
                <a:cs typeface="+mn-cs"/>
              </a:rPr>
              <a:t>       2.二极管或门</a:t>
            </a:r>
            <a:r>
              <a:rPr kumimoji="0" lang="zh-CN" altLang="en-US" b="1" i="0" u="none" strike="noStrike" kern="1200" cap="none" spc="0" normalizeH="0" baseline="0" noProof="1" dirty="0">
                <a:solidFill>
                  <a:schemeClr val="accent2"/>
                </a:solidFill>
                <a:latin typeface="Times New Roman" panose="02020603050405020304" pitchFamily="18" charset="0"/>
                <a:ea typeface="宋体" panose="02010600030101010101" pitchFamily="2" charset="-122"/>
                <a:cs typeface="+mn-cs"/>
              </a:rPr>
              <a:t> </a:t>
            </a:r>
            <a:endParaRPr kumimoji="0" lang="zh-CN" altLang="en-US" b="1" i="0" u="none" strike="noStrike" kern="1200" cap="none" spc="0" normalizeH="0" baseline="0" noProof="1" dirty="0">
              <a:solidFill>
                <a:schemeClr val="accent2"/>
              </a:solidFill>
              <a:latin typeface="Times New Roman" panose="02020603050405020304" pitchFamily="18" charset="0"/>
              <a:ea typeface="宋体" panose="02010600030101010101" pitchFamily="2" charset="-122"/>
              <a:cs typeface="+mn-cs"/>
            </a:endParaRPr>
          </a:p>
          <a:p>
            <a:pPr marL="342900" marR="0" indent="-342900" algn="l" defTabSz="914400" rtl="0" eaLnBrk="1" fontAlgn="base" latinLnBrk="0" hangingPunct="1">
              <a:lnSpc>
                <a:spcPct val="135000"/>
              </a:lnSpc>
              <a:spcBef>
                <a:spcPct val="20000"/>
              </a:spcBef>
              <a:spcAft>
                <a:spcPct val="0"/>
              </a:spcAft>
              <a:buClrTx/>
              <a:buSzTx/>
              <a:buFontTx/>
              <a:buNone/>
            </a:pPr>
            <a:r>
              <a:rPr kumimoji="0" lang="zh-CN" altLang="en-US" b="1" i="0" u="none" strike="noStrike" kern="1200" cap="none" spc="0" normalizeH="0" baseline="0" noProof="1" dirty="0">
                <a:solidFill>
                  <a:schemeClr val="tx1"/>
                </a:solidFill>
                <a:latin typeface="Times New Roman" panose="02020603050405020304" pitchFamily="18" charset="0"/>
                <a:ea typeface="宋体" panose="02010600030101010101" pitchFamily="2" charset="-122"/>
                <a:cs typeface="+mn-cs"/>
              </a:rPr>
              <a:t>     </a:t>
            </a:r>
            <a:endParaRPr kumimoji="0" lang="zh-CN" altLang="en-US" b="1" i="0" u="none" strike="noStrike" kern="1200" cap="none" spc="0" normalizeH="0" baseline="0" noProof="1">
              <a:solidFill>
                <a:schemeClr val="tx1"/>
              </a:solidFill>
              <a:latin typeface="Times New Roman" panose="02020603050405020304" pitchFamily="18" charset="0"/>
              <a:ea typeface="宋体" panose="02010600030101010101" pitchFamily="2" charset="-122"/>
              <a:cs typeface="+mn-cs"/>
            </a:endParaRPr>
          </a:p>
        </p:txBody>
      </p:sp>
      <p:sp>
        <p:nvSpPr>
          <p:cNvPr id="89257" name="矩形 89256"/>
          <p:cNvSpPr/>
          <p:nvPr/>
        </p:nvSpPr>
        <p:spPr>
          <a:xfrm>
            <a:off x="3992563" y="1336675"/>
            <a:ext cx="4968875" cy="5184775"/>
          </a:xfrm>
          <a:prstGeom prst="rect">
            <a:avLst/>
          </a:prstGeom>
          <a:noFill/>
          <a:ln w="9525">
            <a:noFill/>
          </a:ln>
        </p:spPr>
        <p:txBody>
          <a:bodyPr anchor="t"/>
          <a:p>
            <a:pPr marL="342900" indent="-342900" fontAlgn="base">
              <a:lnSpc>
                <a:spcPct val="135000"/>
              </a:lnSpc>
              <a:spcBef>
                <a:spcPct val="20000"/>
              </a:spcBef>
            </a:pPr>
            <a:r>
              <a:rPr lang="en-US" altLang="zh-CN" b="1" strike="noStrike" noProof="1" dirty="0">
                <a:latin typeface="Times New Roman" panose="02020603050405020304" pitchFamily="18" charset="0"/>
                <a:ea typeface="宋体" panose="02010600030101010101" pitchFamily="2" charset="-122"/>
                <a:cs typeface="+mn-cs"/>
              </a:rPr>
              <a:t>  </a:t>
            </a:r>
            <a:r>
              <a:rPr lang="zh-CN" altLang="en-US" b="1" strike="noStrike" noProof="1" dirty="0">
                <a:solidFill>
                  <a:srgbClr val="003399"/>
                </a:solidFill>
                <a:effectLst>
                  <a:outerShdw blurRad="38100" dist="38100" dir="2700000">
                    <a:srgbClr val="000000"/>
                  </a:outerShdw>
                </a:effectLst>
                <a:latin typeface="宋体" panose="02010600030101010101" pitchFamily="2" charset="-122"/>
                <a:ea typeface="宋体" panose="02010600030101010101" pitchFamily="2" charset="-122"/>
                <a:cs typeface="+mn-cs"/>
              </a:rPr>
              <a:t>   （2）工作原理</a:t>
            </a:r>
            <a:endParaRPr lang="zh-CN" b="1" strike="noStrike" noProof="1">
              <a:latin typeface="Times New Roman" panose="02020603050405020304" pitchFamily="18" charset="0"/>
              <a:ea typeface="宋体" panose="02010600030101010101" pitchFamily="2" charset="-122"/>
            </a:endParaRPr>
          </a:p>
          <a:p>
            <a:pPr marL="342900" indent="-342900" fontAlgn="base">
              <a:lnSpc>
                <a:spcPct val="135000"/>
              </a:lnSpc>
              <a:spcBef>
                <a:spcPct val="20000"/>
              </a:spcBef>
            </a:pPr>
            <a:r>
              <a:rPr lang="zh-CN" b="1" strike="noStrike" noProof="1">
                <a:latin typeface="Times New Roman" panose="02020603050405020304" pitchFamily="18" charset="0"/>
                <a:ea typeface="宋体" panose="02010600030101010101" pitchFamily="2" charset="-122"/>
                <a:cs typeface="+mn-cs"/>
              </a:rPr>
              <a:t>    设</a:t>
            </a:r>
            <a:r>
              <a:rPr lang="zh-CN" b="1" i="1" strike="noStrike" noProof="1">
                <a:latin typeface="Times New Roman" panose="02020603050405020304" pitchFamily="18" charset="0"/>
                <a:ea typeface="宋体" panose="02010600030101010101" pitchFamily="2" charset="-122"/>
                <a:cs typeface="+mn-cs"/>
              </a:rPr>
              <a:t>A</a:t>
            </a:r>
            <a:r>
              <a:rPr lang="zh-CN" b="1" strike="noStrike" noProof="1">
                <a:latin typeface="Times New Roman" panose="02020603050405020304" pitchFamily="18" charset="0"/>
                <a:ea typeface="宋体" panose="02010600030101010101" pitchFamily="2" charset="-122"/>
                <a:cs typeface="+mn-cs"/>
              </a:rPr>
              <a:t>、</a:t>
            </a:r>
            <a:r>
              <a:rPr lang="zh-CN" b="1" i="1" strike="noStrike" noProof="1">
                <a:latin typeface="Times New Roman" panose="02020603050405020304" pitchFamily="18" charset="0"/>
                <a:ea typeface="宋体" panose="02010600030101010101" pitchFamily="2" charset="-122"/>
                <a:cs typeface="+mn-cs"/>
              </a:rPr>
              <a:t>B</a:t>
            </a:r>
            <a:r>
              <a:rPr lang="zh-CN" b="1" strike="noStrike" noProof="1">
                <a:latin typeface="Times New Roman" panose="02020603050405020304" pitchFamily="18" charset="0"/>
                <a:ea typeface="宋体" panose="02010600030101010101" pitchFamily="2" charset="-122"/>
                <a:cs typeface="+mn-cs"/>
              </a:rPr>
              <a:t>输入端的高低电平分别为</a:t>
            </a:r>
            <a:r>
              <a:rPr lang="zh-CN" b="1" i="1" strike="noStrike" noProof="1">
                <a:latin typeface="Times New Roman" panose="02020603050405020304" pitchFamily="18" charset="0"/>
                <a:ea typeface="宋体" panose="02010600030101010101" pitchFamily="2" charset="-122"/>
                <a:cs typeface="+mn-cs"/>
              </a:rPr>
              <a:t>V</a:t>
            </a:r>
            <a:r>
              <a:rPr lang="zh-CN" b="1" strike="noStrike" baseline="-25000" noProof="1">
                <a:latin typeface="Times New Roman" panose="02020603050405020304" pitchFamily="18" charset="0"/>
                <a:ea typeface="宋体" panose="02010600030101010101" pitchFamily="2" charset="-122"/>
                <a:cs typeface="+mn-cs"/>
              </a:rPr>
              <a:t>IH</a:t>
            </a:r>
            <a:r>
              <a:rPr lang="zh-CN" b="1" strike="noStrike" noProof="1">
                <a:latin typeface="Times New Roman" panose="02020603050405020304" pitchFamily="18" charset="0"/>
                <a:ea typeface="宋体" panose="02010600030101010101" pitchFamily="2" charset="-122"/>
                <a:cs typeface="+mn-cs"/>
              </a:rPr>
              <a:t>=3V、</a:t>
            </a:r>
            <a:r>
              <a:rPr lang="zh-CN" b="1" i="1" strike="noStrike" noProof="1">
                <a:latin typeface="Times New Roman" panose="02020603050405020304" pitchFamily="18" charset="0"/>
                <a:ea typeface="宋体" panose="02010600030101010101" pitchFamily="2" charset="-122"/>
                <a:cs typeface="+mn-cs"/>
              </a:rPr>
              <a:t>V</a:t>
            </a:r>
            <a:r>
              <a:rPr lang="zh-CN" b="1" strike="noStrike" baseline="-25000" noProof="1">
                <a:latin typeface="Times New Roman" panose="02020603050405020304" pitchFamily="18" charset="0"/>
                <a:ea typeface="宋体" panose="02010600030101010101" pitchFamily="2" charset="-122"/>
                <a:cs typeface="+mn-cs"/>
              </a:rPr>
              <a:t>IL</a:t>
            </a:r>
            <a:r>
              <a:rPr lang="zh-CN" b="1" strike="noStrike" noProof="1">
                <a:latin typeface="Times New Roman" panose="02020603050405020304" pitchFamily="18" charset="0"/>
                <a:ea typeface="宋体" panose="02010600030101010101" pitchFamily="2" charset="-122"/>
                <a:cs typeface="+mn-cs"/>
              </a:rPr>
              <a:t>=0V，二极管的正向导通压降为0.7V。由图可知，</a:t>
            </a:r>
            <a:r>
              <a:rPr lang="zh-CN" b="1" i="1" strike="noStrike" noProof="1">
                <a:latin typeface="Times New Roman" panose="02020603050405020304" pitchFamily="18" charset="0"/>
                <a:ea typeface="宋体" panose="02010600030101010101" pitchFamily="2" charset="-122"/>
                <a:cs typeface="+mn-cs"/>
              </a:rPr>
              <a:t>A</a:t>
            </a:r>
            <a:r>
              <a:rPr lang="zh-CN" b="1" strike="noStrike" noProof="1">
                <a:latin typeface="Times New Roman" panose="02020603050405020304" pitchFamily="18" charset="0"/>
                <a:ea typeface="宋体" panose="02010600030101010101" pitchFamily="2" charset="-122"/>
                <a:cs typeface="+mn-cs"/>
              </a:rPr>
              <a:t>、</a:t>
            </a:r>
            <a:r>
              <a:rPr lang="zh-CN" b="1" i="1" strike="noStrike" noProof="1">
                <a:latin typeface="Times New Roman" panose="02020603050405020304" pitchFamily="18" charset="0"/>
                <a:ea typeface="宋体" panose="02010600030101010101" pitchFamily="2" charset="-122"/>
                <a:cs typeface="+mn-cs"/>
              </a:rPr>
              <a:t>B</a:t>
            </a:r>
            <a:r>
              <a:rPr lang="zh-CN" b="1" strike="noStrike" noProof="1">
                <a:latin typeface="Times New Roman" panose="02020603050405020304" pitchFamily="18" charset="0"/>
                <a:ea typeface="宋体" panose="02010600030101010101" pitchFamily="2" charset="-122"/>
                <a:cs typeface="+mn-cs"/>
              </a:rPr>
              <a:t>输入端中只要有一个为高电平，则与该输入端相连的二极管因正向偏置导通，使输出为2.3V，只有输入端同时为低电平时，两个二极管都截止，输出为0V。</a:t>
            </a:r>
            <a:endParaRPr lang="zh-CN" b="1" strike="noStrike" noProof="1">
              <a:latin typeface="Times New Roman" panose="02020603050405020304" pitchFamily="18" charset="0"/>
              <a:ea typeface="宋体" panose="02010600030101010101" pitchFamily="2" charset="-122"/>
            </a:endParaRPr>
          </a:p>
        </p:txBody>
      </p:sp>
      <p:sp>
        <p:nvSpPr>
          <p:cNvPr id="25619" name="文本框 104"/>
          <p:cNvSpPr txBox="1"/>
          <p:nvPr/>
        </p:nvSpPr>
        <p:spPr>
          <a:xfrm>
            <a:off x="112713" y="1196975"/>
            <a:ext cx="3879850" cy="460375"/>
          </a:xfrm>
          <a:prstGeom prst="rect">
            <a:avLst/>
          </a:prstGeom>
          <a:noFill/>
          <a:ln w="9525">
            <a:noFill/>
          </a:ln>
        </p:spPr>
        <p:txBody>
          <a:bodyPr wrap="square" anchor="t">
            <a:spAutoFit/>
          </a:bodyPr>
          <a:p>
            <a:pPr indent="284480"/>
            <a:r>
              <a:rPr lang="zh-CN" altLang="en-US" b="1" noProof="1" dirty="0">
                <a:solidFill>
                  <a:srgbClr val="003399"/>
                </a:solidFill>
                <a:effectLst>
                  <a:outerShdw blurRad="38100" dist="38100" dir="2700000">
                    <a:srgbClr val="000000"/>
                  </a:outerShdw>
                </a:effectLst>
                <a:latin typeface="宋体" panose="02010600030101010101" pitchFamily="2" charset="-122"/>
                <a:ea typeface="宋体" panose="02010600030101010101" pitchFamily="2" charset="-122"/>
                <a:cs typeface="+mn-cs"/>
              </a:rPr>
              <a:t>（1）电路组成</a:t>
            </a:r>
            <a:endParaRPr lang="zh-CN" altLang="en-US" b="1" noProof="1" dirty="0">
              <a:solidFill>
                <a:srgbClr val="003399"/>
              </a:solidFill>
              <a:effectLst>
                <a:outerShdw blurRad="38100" dist="38100" dir="2700000">
                  <a:srgbClr val="000000"/>
                </a:outerShdw>
              </a:effectLst>
              <a:latin typeface="宋体" panose="02010600030101010101" pitchFamily="2" charset="-122"/>
              <a:ea typeface="宋体" panose="02010600030101010101" pitchFamily="2" charset="-122"/>
            </a:endParaRPr>
          </a:p>
        </p:txBody>
      </p:sp>
      <p:pic>
        <p:nvPicPr>
          <p:cNvPr id="3" name="图片 2"/>
          <p:cNvPicPr>
            <a:picLocks noChangeAspect="1"/>
          </p:cNvPicPr>
          <p:nvPr/>
        </p:nvPicPr>
        <p:blipFill>
          <a:blip r:embed="rId1"/>
          <a:stretch>
            <a:fillRect/>
          </a:stretch>
        </p:blipFill>
        <p:spPr>
          <a:xfrm>
            <a:off x="927100" y="2140585"/>
            <a:ext cx="2895600" cy="2248535"/>
          </a:xfrm>
          <a:prstGeom prst="rect">
            <a:avLst/>
          </a:prstGeom>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89181"/>
                                        </p:tgtEl>
                                        <p:attrNameLst>
                                          <p:attrName>style.visibility</p:attrName>
                                        </p:attrNameLst>
                                      </p:cBhvr>
                                      <p:to>
                                        <p:strVal val="visible"/>
                                      </p:to>
                                    </p:set>
                                    <p:animEffect transition="in" filter="box(out)">
                                      <p:cBhvr>
                                        <p:cTn id="7" dur="500"/>
                                        <p:tgtEl>
                                          <p:spTgt spid="8918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5619"/>
                                        </p:tgtEl>
                                        <p:attrNameLst>
                                          <p:attrName>style.visibility</p:attrName>
                                        </p:attrNameLst>
                                      </p:cBhvr>
                                      <p:to>
                                        <p:strVal val="visible"/>
                                      </p:to>
                                    </p:set>
                                    <p:animEffect transition="in" filter="blinds(horizontal)">
                                      <p:cBhvr>
                                        <p:cTn id="12" dur="500"/>
                                        <p:tgtEl>
                                          <p:spTgt spid="25619"/>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blinds(horizontal)">
                                      <p:cBhvr>
                                        <p:cTn id="17" dur="5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32" fill="hold" grpId="0" nodeType="clickEffect">
                                  <p:stCondLst>
                                    <p:cond delay="0"/>
                                  </p:stCondLst>
                                  <p:childTnLst>
                                    <p:set>
                                      <p:cBhvr>
                                        <p:cTn id="21" dur="1" fill="hold">
                                          <p:stCondLst>
                                            <p:cond delay="0"/>
                                          </p:stCondLst>
                                        </p:cTn>
                                        <p:tgtEl>
                                          <p:spTgt spid="89257"/>
                                        </p:tgtEl>
                                        <p:attrNameLst>
                                          <p:attrName>style.visibility</p:attrName>
                                        </p:attrNameLst>
                                      </p:cBhvr>
                                      <p:to>
                                        <p:strVal val="visible"/>
                                      </p:to>
                                    </p:set>
                                    <p:animEffect transition="in" filter="box(out)">
                                      <p:cBhvr>
                                        <p:cTn id="22" dur="500"/>
                                        <p:tgtEl>
                                          <p:spTgt spid="892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181" grpId="0"/>
      <p:bldP spid="89257" grpId="0"/>
      <p:bldP spid="25619"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7" name="图片 6"/>
          <p:cNvPicPr>
            <a:picLocks noChangeAspect="1"/>
          </p:cNvPicPr>
          <p:nvPr/>
        </p:nvPicPr>
        <p:blipFill>
          <a:blip r:embed="rId1"/>
          <a:stretch>
            <a:fillRect/>
          </a:stretch>
        </p:blipFill>
        <p:spPr>
          <a:xfrm>
            <a:off x="5153660" y="3222625"/>
            <a:ext cx="3804920" cy="2543175"/>
          </a:xfrm>
          <a:prstGeom prst="rect">
            <a:avLst/>
          </a:prstGeom>
        </p:spPr>
      </p:pic>
      <p:pic>
        <p:nvPicPr>
          <p:cNvPr id="6" name="图片 5"/>
          <p:cNvPicPr>
            <a:picLocks noChangeAspect="1"/>
          </p:cNvPicPr>
          <p:nvPr/>
        </p:nvPicPr>
        <p:blipFill>
          <a:blip r:embed="rId2"/>
          <a:stretch>
            <a:fillRect/>
          </a:stretch>
        </p:blipFill>
        <p:spPr>
          <a:xfrm>
            <a:off x="641985" y="1162050"/>
            <a:ext cx="3625850" cy="4093210"/>
          </a:xfrm>
          <a:prstGeom prst="rect">
            <a:avLst/>
          </a:prstGeom>
        </p:spPr>
      </p:pic>
      <p:sp>
        <p:nvSpPr>
          <p:cNvPr id="68609" name="矩形 45059"/>
          <p:cNvSpPr/>
          <p:nvPr/>
        </p:nvSpPr>
        <p:spPr>
          <a:xfrm>
            <a:off x="388938" y="590550"/>
            <a:ext cx="8569325" cy="571500"/>
          </a:xfrm>
          <a:prstGeom prst="rect">
            <a:avLst/>
          </a:prstGeom>
          <a:noFill/>
          <a:ln w="9525">
            <a:noFill/>
          </a:ln>
        </p:spPr>
        <p:txBody>
          <a:bodyPr wrap="square" anchor="t">
            <a:spAutoFit/>
          </a:bodyPr>
          <a:p>
            <a:pPr algn="just">
              <a:lnSpc>
                <a:spcPct val="130000"/>
              </a:lnSpc>
            </a:pPr>
            <a:r>
              <a:rPr lang="en-US" altLang="zh-CN" b="1" dirty="0">
                <a:latin typeface="Arial" panose="020B0604020202020204" pitchFamily="34" charset="0"/>
                <a:ea typeface="宋体" panose="02010600030101010101" pitchFamily="2" charset="-122"/>
              </a:rPr>
              <a:t> </a:t>
            </a:r>
            <a:r>
              <a:rPr lang="zh-CN" altLang="en-US" b="1" dirty="0">
                <a:latin typeface="Arial" panose="020B0604020202020204" pitchFamily="34" charset="0"/>
                <a:ea typeface="宋体" panose="02010600030101010101" pitchFamily="2" charset="-122"/>
              </a:rPr>
              <a:t>三态输出门带负载能力强，在计算机</a:t>
            </a:r>
            <a:r>
              <a:rPr lang="zh-CN" altLang="en-US" b="1" dirty="0">
                <a:solidFill>
                  <a:srgbClr val="FF0000"/>
                </a:solidFill>
                <a:effectLst>
                  <a:outerShdw blurRad="38100" dist="38100" dir="2700000" algn="tl">
                    <a:srgbClr val="000000">
                      <a:alpha val="43137"/>
                    </a:srgbClr>
                  </a:outerShdw>
                </a:effectLst>
                <a:latin typeface="Arial" panose="020B0604020202020204" pitchFamily="34" charset="0"/>
                <a:ea typeface="宋体" panose="02010600030101010101" pitchFamily="2" charset="-122"/>
              </a:rPr>
              <a:t>总线</a:t>
            </a:r>
            <a:r>
              <a:rPr lang="zh-CN" altLang="en-US" b="1" dirty="0">
                <a:latin typeface="Arial" panose="020B0604020202020204" pitchFamily="34" charset="0"/>
                <a:ea typeface="宋体" panose="02010600030101010101" pitchFamily="2" charset="-122"/>
              </a:rPr>
              <a:t>上得到了广泛的应用。 </a:t>
            </a:r>
            <a:endParaRPr lang="zh-CN" altLang="en-US" b="1" dirty="0">
              <a:latin typeface="Arial" panose="020B0604020202020204" pitchFamily="34" charset="0"/>
              <a:ea typeface="宋体" panose="02010600030101010101" pitchFamily="2" charset="-122"/>
            </a:endParaRPr>
          </a:p>
        </p:txBody>
      </p:sp>
      <p:sp>
        <p:nvSpPr>
          <p:cNvPr id="69633" name="矩形 46083"/>
          <p:cNvSpPr/>
          <p:nvPr/>
        </p:nvSpPr>
        <p:spPr>
          <a:xfrm>
            <a:off x="541020" y="5474970"/>
            <a:ext cx="5083175" cy="460375"/>
          </a:xfrm>
          <a:prstGeom prst="rect">
            <a:avLst/>
          </a:prstGeom>
          <a:noFill/>
          <a:ln w="9525">
            <a:noFill/>
          </a:ln>
        </p:spPr>
        <p:txBody>
          <a:bodyPr wrap="square" anchor="t">
            <a:spAutoFit/>
          </a:bodyPr>
          <a:p>
            <a:pPr algn="just"/>
            <a:r>
              <a:rPr lang="zh-CN" altLang="en-US" b="1" dirty="0">
                <a:latin typeface="Arial" panose="020B0604020202020204" pitchFamily="34" charset="0"/>
                <a:ea typeface="宋体" panose="02010600030101010101" pitchFamily="2" charset="-122"/>
              </a:rPr>
              <a:t>利用三态输出门实现</a:t>
            </a:r>
            <a:r>
              <a:rPr lang="zh-CN" altLang="en-US" b="1" dirty="0">
                <a:solidFill>
                  <a:srgbClr val="FF0000"/>
                </a:solidFill>
                <a:effectLst>
                  <a:outerShdw blurRad="38100" dist="38100" dir="2700000" algn="tl">
                    <a:srgbClr val="000000">
                      <a:alpha val="43137"/>
                    </a:srgbClr>
                  </a:outerShdw>
                </a:effectLst>
                <a:latin typeface="Arial" panose="020B0604020202020204" pitchFamily="34" charset="0"/>
                <a:ea typeface="宋体" panose="02010600030101010101" pitchFamily="2" charset="-122"/>
              </a:rPr>
              <a:t>数据的双向传输</a:t>
            </a:r>
            <a:r>
              <a:rPr lang="zh-CN" altLang="en-US" b="1" dirty="0">
                <a:latin typeface="Arial" panose="020B0604020202020204" pitchFamily="34" charset="0"/>
                <a:ea typeface="宋体" panose="02010600030101010101" pitchFamily="2" charset="-122"/>
              </a:rPr>
              <a:t>。  </a:t>
            </a:r>
            <a:endParaRPr lang="zh-CN" altLang="en-US" b="1" dirty="0">
              <a:latin typeface="Arial" panose="020B0604020202020204" pitchFamily="34" charset="0"/>
              <a:ea typeface="宋体" panose="02010600030101010101" pitchFamily="2" charset="-122"/>
            </a:endParaRPr>
          </a:p>
        </p:txBody>
      </p:sp>
    </p:spTree>
  </p:cSld>
  <p:clrMapOvr>
    <a:masterClrMapping/>
  </p:clrMapOvr>
  <p:transition>
    <p:cover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69633"/>
                                        </p:tgtEl>
                                        <p:attrNameLst>
                                          <p:attrName>style.visibility</p:attrName>
                                        </p:attrNameLst>
                                      </p:cBhvr>
                                      <p:to>
                                        <p:strVal val="visible"/>
                                      </p:to>
                                    </p:set>
                                    <p:animEffect transition="in" filter="strips(downLeft)">
                                      <p:cBhvr>
                                        <p:cTn id="12" dur="500"/>
                                        <p:tgtEl>
                                          <p:spTgt spid="6963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linds(horizontal)">
                                      <p:cBhvr>
                                        <p:cTn id="1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63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683" name="文本占位符 9220"/>
          <p:cNvSpPr>
            <a:spLocks noGrp="1"/>
          </p:cNvSpPr>
          <p:nvPr>
            <p:ph idx="1"/>
          </p:nvPr>
        </p:nvSpPr>
        <p:spPr>
          <a:xfrm>
            <a:off x="573088" y="533400"/>
            <a:ext cx="8458200" cy="654050"/>
          </a:xfrm>
        </p:spPr>
        <p:txBody>
          <a:bodyPr anchor="t"/>
          <a:p>
            <a:pPr marL="0" marR="0" indent="-342900" algn="just" defTabSz="914400" rtl="0" eaLnBrk="1" fontAlgn="base" latinLnBrk="0" hangingPunct="1">
              <a:lnSpc>
                <a:spcPct val="100000"/>
              </a:lnSpc>
              <a:spcBef>
                <a:spcPct val="20000"/>
              </a:spcBef>
              <a:spcAft>
                <a:spcPct val="0"/>
              </a:spcAft>
              <a:buClrTx/>
              <a:buSzTx/>
              <a:buFontTx/>
              <a:buNone/>
            </a:pPr>
            <a:r>
              <a:rPr kumimoji="0" lang="zh-CN" altLang="en-US" sz="2400" b="1" i="0" u="none" strike="noStrike" kern="1200" cap="none" spc="0" normalizeH="0" baseline="0" noProof="1" dirty="0">
                <a:solidFill>
                  <a:srgbClr val="003399"/>
                </a:solidFill>
                <a:effectLst>
                  <a:outerShdw blurRad="38100" dist="38100" dir="2700000">
                    <a:srgbClr val="000000"/>
                  </a:outerShdw>
                </a:effectLst>
                <a:latin typeface="宋体" panose="02010600030101010101" pitchFamily="2" charset="-122"/>
                <a:ea typeface="+mn-ea"/>
                <a:cs typeface="Times New Roman" panose="02020603050405020304" pitchFamily="18" charset="0"/>
              </a:rPr>
              <a:t>4.TTL集成逻辑门电路的使用注意事项</a:t>
            </a:r>
            <a:endParaRPr kumimoji="0" lang="zh-CN" altLang="en-US" sz="2400" b="1" i="0" u="none" strike="noStrike" kern="1200" cap="none" spc="0" normalizeH="0" baseline="0" noProof="1" dirty="0">
              <a:solidFill>
                <a:srgbClr val="003399"/>
              </a:solidFill>
              <a:effectLst>
                <a:outerShdw blurRad="38100" dist="38100" dir="2700000">
                  <a:srgbClr val="000000"/>
                </a:outerShdw>
              </a:effectLst>
              <a:latin typeface="宋体" panose="02010600030101010101" pitchFamily="2" charset="-122"/>
              <a:ea typeface="+mn-ea"/>
              <a:cs typeface="Times New Roman" panose="02020603050405020304" pitchFamily="18" charset="0"/>
            </a:endParaRPr>
          </a:p>
        </p:txBody>
      </p:sp>
      <p:sp>
        <p:nvSpPr>
          <p:cNvPr id="3" name="文本占位符 9220"/>
          <p:cNvSpPr>
            <a:spLocks noGrp="1"/>
          </p:cNvSpPr>
          <p:nvPr/>
        </p:nvSpPr>
        <p:spPr>
          <a:xfrm>
            <a:off x="449580" y="1187450"/>
            <a:ext cx="8458200" cy="5203190"/>
          </a:xfrm>
          <a:prstGeom prst="rect">
            <a:avLst/>
          </a:prstGeom>
          <a:noFill/>
          <a:ln w="9525">
            <a:noFill/>
          </a:ln>
        </p:spPr>
        <p:txBody>
          <a:bodyPr anchor="t"/>
          <a:lstStyle>
            <a:lvl1pPr marL="342900" lvl="0" indent="-342900" algn="l" defTabSz="914400" rtl="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a:lstStyle>
          <a:p>
            <a:pPr algn="just" fontAlgn="base">
              <a:lnSpc>
                <a:spcPct val="120000"/>
              </a:lnSpc>
              <a:buNone/>
            </a:pPr>
            <a:r>
              <a:rPr lang="zh-CN" altLang="en-US" sz="2400" b="1" strike="noStrike" noProof="1" dirty="0">
                <a:solidFill>
                  <a:srgbClr val="003399"/>
                </a:solidFill>
                <a:effectLst>
                  <a:outerShdw blurRad="38100" dist="38100" dir="2700000">
                    <a:srgbClr val="000000"/>
                  </a:outerShdw>
                </a:effectLst>
                <a:latin typeface="宋体" panose="02010600030101010101" pitchFamily="2" charset="-122"/>
                <a:ea typeface="宋体" panose="02010600030101010101" pitchFamily="2" charset="-122"/>
                <a:cs typeface="+mn-cs"/>
              </a:rPr>
              <a:t>（1）电源电压的规定和电源干扰的消除</a:t>
            </a:r>
            <a:endParaRPr lang="zh-CN" altLang="en-US" sz="2400" b="1" strike="noStrike" noProof="1" dirty="0">
              <a:solidFill>
                <a:srgbClr val="003399"/>
              </a:solidFill>
              <a:effectLst>
                <a:outerShdw blurRad="38100" dist="38100" dir="2700000">
                  <a:srgbClr val="000000"/>
                </a:outerShdw>
              </a:effectLst>
              <a:latin typeface="宋体" panose="02010600030101010101" pitchFamily="2" charset="-122"/>
              <a:ea typeface="宋体" panose="02010600030101010101" pitchFamily="2" charset="-122"/>
            </a:endParaRPr>
          </a:p>
          <a:p>
            <a:pPr algn="just" fontAlgn="base">
              <a:lnSpc>
                <a:spcPct val="120000"/>
              </a:lnSpc>
              <a:buNone/>
            </a:pPr>
            <a:r>
              <a:rPr lang="zh-CN" altLang="en-US" sz="2400" b="1" strike="noStrike" noProof="1" dirty="0">
                <a:solidFill>
                  <a:srgbClr val="003399"/>
                </a:solidFill>
                <a:effectLst>
                  <a:outerShdw blurRad="38100" dist="38100" dir="2700000">
                    <a:srgbClr val="000000"/>
                  </a:outerShdw>
                </a:effectLst>
                <a:latin typeface="宋体" panose="02010600030101010101" pitchFamily="2" charset="-122"/>
                <a:ea typeface="宋体" panose="02010600030101010101" pitchFamily="2" charset="-122"/>
                <a:cs typeface="+mn-cs"/>
              </a:rPr>
              <a:t>（</a:t>
            </a:r>
            <a:r>
              <a:rPr lang="en-US" altLang="zh-CN" sz="2400" b="1" strike="noStrike" noProof="1" dirty="0">
                <a:solidFill>
                  <a:srgbClr val="003399"/>
                </a:solidFill>
                <a:effectLst>
                  <a:outerShdw blurRad="38100" dist="38100" dir="2700000">
                    <a:srgbClr val="000000"/>
                  </a:outerShdw>
                </a:effectLst>
                <a:latin typeface="宋体" panose="02010600030101010101" pitchFamily="2" charset="-122"/>
                <a:ea typeface="宋体" panose="02010600030101010101" pitchFamily="2" charset="-122"/>
                <a:cs typeface="+mn-cs"/>
              </a:rPr>
              <a:t>2</a:t>
            </a:r>
            <a:r>
              <a:rPr lang="zh-CN" altLang="en-US" sz="2400" b="1" strike="noStrike" noProof="1" dirty="0">
                <a:solidFill>
                  <a:srgbClr val="003399"/>
                </a:solidFill>
                <a:effectLst>
                  <a:outerShdw blurRad="38100" dist="38100" dir="2700000">
                    <a:srgbClr val="000000"/>
                  </a:outerShdw>
                </a:effectLst>
                <a:latin typeface="宋体" panose="02010600030101010101" pitchFamily="2" charset="-122"/>
                <a:ea typeface="宋体" panose="02010600030101010101" pitchFamily="2" charset="-122"/>
                <a:cs typeface="+mn-cs"/>
              </a:rPr>
              <a:t>）闲置输入端的处理方法</a:t>
            </a:r>
            <a:endParaRPr lang="zh-CN" altLang="en-US" sz="2400" b="1" strike="noStrike" noProof="1" dirty="0">
              <a:solidFill>
                <a:srgbClr val="003399"/>
              </a:solidFill>
              <a:effectLst>
                <a:outerShdw blurRad="38100" dist="38100" dir="2700000">
                  <a:srgbClr val="000000"/>
                </a:outerShdw>
              </a:effectLst>
              <a:latin typeface="宋体" panose="02010600030101010101" pitchFamily="2" charset="-122"/>
              <a:ea typeface="宋体" panose="02010600030101010101" pitchFamily="2" charset="-122"/>
              <a:cs typeface="+mn-cs"/>
            </a:endParaRPr>
          </a:p>
          <a:p>
            <a:pPr algn="just" fontAlgn="base">
              <a:lnSpc>
                <a:spcPct val="120000"/>
              </a:lnSpc>
              <a:buNone/>
            </a:pPr>
            <a:endParaRPr lang="zh-CN" altLang="en-US" sz="2400" b="1" strike="noStrike" noProof="1" dirty="0">
              <a:solidFill>
                <a:srgbClr val="003399"/>
              </a:solidFill>
              <a:effectLst>
                <a:outerShdw blurRad="38100" dist="38100" dir="2700000">
                  <a:srgbClr val="000000"/>
                </a:outerShdw>
              </a:effectLst>
              <a:latin typeface="宋体" panose="02010600030101010101" pitchFamily="2" charset="-122"/>
              <a:ea typeface="宋体" panose="02010600030101010101" pitchFamily="2" charset="-122"/>
              <a:cs typeface="+mn-cs"/>
            </a:endParaRPr>
          </a:p>
          <a:p>
            <a:pPr algn="just" fontAlgn="base">
              <a:lnSpc>
                <a:spcPct val="120000"/>
              </a:lnSpc>
              <a:buNone/>
            </a:pPr>
            <a:endParaRPr lang="zh-CN" altLang="en-US" sz="2400" b="1" strike="noStrike" noProof="1" dirty="0">
              <a:solidFill>
                <a:srgbClr val="003399"/>
              </a:solidFill>
              <a:effectLst>
                <a:outerShdw blurRad="38100" dist="38100" dir="2700000">
                  <a:srgbClr val="000000"/>
                </a:outerShdw>
              </a:effectLst>
              <a:latin typeface="宋体" panose="02010600030101010101" pitchFamily="2" charset="-122"/>
              <a:ea typeface="宋体" panose="02010600030101010101" pitchFamily="2" charset="-122"/>
              <a:cs typeface="+mn-cs"/>
            </a:endParaRPr>
          </a:p>
          <a:p>
            <a:pPr algn="just" fontAlgn="base">
              <a:lnSpc>
                <a:spcPct val="120000"/>
              </a:lnSpc>
              <a:buNone/>
            </a:pPr>
            <a:endParaRPr lang="zh-CN" altLang="en-US" sz="2400" b="1" strike="noStrike" noProof="1" dirty="0">
              <a:solidFill>
                <a:srgbClr val="003399"/>
              </a:solidFill>
              <a:effectLst>
                <a:outerShdw blurRad="38100" dist="38100" dir="2700000">
                  <a:srgbClr val="000000"/>
                </a:outerShdw>
              </a:effectLst>
              <a:latin typeface="宋体" panose="02010600030101010101" pitchFamily="2" charset="-122"/>
              <a:ea typeface="宋体" panose="02010600030101010101" pitchFamily="2" charset="-122"/>
              <a:cs typeface="+mn-cs"/>
            </a:endParaRPr>
          </a:p>
          <a:p>
            <a:pPr algn="just" fontAlgn="base">
              <a:lnSpc>
                <a:spcPct val="120000"/>
              </a:lnSpc>
              <a:buNone/>
            </a:pPr>
            <a:endParaRPr lang="zh-CN" altLang="en-US" sz="2400" b="1" dirty="0">
              <a:solidFill>
                <a:srgbClr val="003399"/>
              </a:solidFill>
              <a:effectLst>
                <a:outerShdw blurRad="38100" dist="38100" dir="2700000">
                  <a:srgbClr val="000000"/>
                </a:outerShdw>
              </a:effectLst>
              <a:latin typeface="宋体" panose="02010600030101010101" pitchFamily="2" charset="-122"/>
              <a:ea typeface="宋体" panose="02010600030101010101" pitchFamily="2" charset="-122"/>
              <a:sym typeface="+mn-ea"/>
            </a:endParaRPr>
          </a:p>
          <a:p>
            <a:pPr algn="just" fontAlgn="base">
              <a:lnSpc>
                <a:spcPct val="120000"/>
              </a:lnSpc>
              <a:buNone/>
            </a:pPr>
            <a:endParaRPr lang="zh-CN" altLang="en-US" sz="2400" b="1" dirty="0">
              <a:solidFill>
                <a:srgbClr val="003399"/>
              </a:solidFill>
              <a:effectLst>
                <a:outerShdw blurRad="38100" dist="38100" dir="2700000">
                  <a:srgbClr val="000000"/>
                </a:outerShdw>
              </a:effectLst>
              <a:latin typeface="宋体" panose="02010600030101010101" pitchFamily="2" charset="-122"/>
              <a:ea typeface="宋体" panose="02010600030101010101" pitchFamily="2" charset="-122"/>
              <a:sym typeface="+mn-ea"/>
            </a:endParaRPr>
          </a:p>
          <a:p>
            <a:pPr algn="just" fontAlgn="base">
              <a:lnSpc>
                <a:spcPct val="120000"/>
              </a:lnSpc>
              <a:buNone/>
            </a:pPr>
            <a:endParaRPr lang="zh-CN" altLang="en-US" sz="2400" b="1" dirty="0">
              <a:solidFill>
                <a:srgbClr val="003399"/>
              </a:solidFill>
              <a:effectLst>
                <a:outerShdw blurRad="38100" dist="38100" dir="2700000">
                  <a:srgbClr val="000000"/>
                </a:outerShdw>
              </a:effectLst>
              <a:latin typeface="宋体" panose="02010600030101010101" pitchFamily="2" charset="-122"/>
              <a:ea typeface="宋体" panose="02010600030101010101" pitchFamily="2" charset="-122"/>
              <a:sym typeface="+mn-ea"/>
            </a:endParaRPr>
          </a:p>
          <a:p>
            <a:pPr algn="just" fontAlgn="base">
              <a:lnSpc>
                <a:spcPct val="120000"/>
              </a:lnSpc>
              <a:buNone/>
            </a:pPr>
            <a:r>
              <a:rPr lang="zh-CN" altLang="en-US" sz="2400" b="1" dirty="0">
                <a:solidFill>
                  <a:srgbClr val="003399"/>
                </a:solidFill>
                <a:effectLst>
                  <a:outerShdw blurRad="38100" dist="38100" dir="2700000">
                    <a:srgbClr val="000000"/>
                  </a:outerShdw>
                </a:effectLst>
                <a:latin typeface="宋体" panose="02010600030101010101" pitchFamily="2" charset="-122"/>
                <a:ea typeface="宋体" panose="02010600030101010101" pitchFamily="2" charset="-122"/>
                <a:sym typeface="+mn-ea"/>
              </a:rPr>
              <a:t>（</a:t>
            </a:r>
            <a:r>
              <a:rPr lang="en-US" altLang="zh-CN" sz="2400" b="1" dirty="0">
                <a:solidFill>
                  <a:srgbClr val="003399"/>
                </a:solidFill>
                <a:effectLst>
                  <a:outerShdw blurRad="38100" dist="38100" dir="2700000">
                    <a:srgbClr val="000000"/>
                  </a:outerShdw>
                </a:effectLst>
                <a:latin typeface="宋体" panose="02010600030101010101" pitchFamily="2" charset="-122"/>
                <a:ea typeface="宋体" panose="02010600030101010101" pitchFamily="2" charset="-122"/>
                <a:sym typeface="+mn-ea"/>
              </a:rPr>
              <a:t>3</a:t>
            </a:r>
            <a:r>
              <a:rPr lang="zh-CN" altLang="en-US" sz="2400" b="1" dirty="0">
                <a:solidFill>
                  <a:srgbClr val="003399"/>
                </a:solidFill>
                <a:effectLst>
                  <a:outerShdw blurRad="38100" dist="38100" dir="2700000">
                    <a:srgbClr val="000000"/>
                  </a:outerShdw>
                </a:effectLst>
                <a:latin typeface="宋体" panose="02010600030101010101" pitchFamily="2" charset="-122"/>
                <a:ea typeface="宋体" panose="02010600030101010101" pitchFamily="2" charset="-122"/>
                <a:sym typeface="+mn-ea"/>
              </a:rPr>
              <a:t>）输出端的连接</a:t>
            </a:r>
            <a:endParaRPr lang="zh-CN" altLang="en-US" sz="2400" b="1" strike="noStrike" noProof="1" dirty="0">
              <a:solidFill>
                <a:srgbClr val="003399"/>
              </a:solidFill>
              <a:effectLst>
                <a:outerShdw blurRad="38100" dist="38100" dir="2700000">
                  <a:srgbClr val="000000"/>
                </a:outerShdw>
              </a:effectLst>
              <a:latin typeface="宋体" panose="02010600030101010101" pitchFamily="2" charset="-122"/>
              <a:ea typeface="宋体" panose="02010600030101010101" pitchFamily="2" charset="-122"/>
              <a:cs typeface="+mn-cs"/>
            </a:endParaRPr>
          </a:p>
          <a:p>
            <a:pPr algn="just" fontAlgn="base">
              <a:lnSpc>
                <a:spcPct val="120000"/>
              </a:lnSpc>
              <a:buNone/>
            </a:pPr>
            <a:r>
              <a:rPr lang="zh-CN" altLang="en-US" sz="2400" b="1" strike="noStrike" noProof="1" dirty="0">
                <a:solidFill>
                  <a:srgbClr val="003399"/>
                </a:solidFill>
                <a:effectLst>
                  <a:outerShdw blurRad="38100" dist="38100" dir="2700000">
                    <a:srgbClr val="000000"/>
                  </a:outerShdw>
                </a:effectLst>
                <a:latin typeface="宋体" panose="02010600030101010101" pitchFamily="2" charset="-122"/>
                <a:ea typeface="宋体" panose="02010600030101010101" pitchFamily="2" charset="-122"/>
                <a:cs typeface="+mn-cs"/>
              </a:rPr>
              <a:t>（</a:t>
            </a:r>
            <a:r>
              <a:rPr lang="en-US" altLang="zh-CN" sz="2400" b="1" strike="noStrike" noProof="1" dirty="0">
                <a:solidFill>
                  <a:srgbClr val="003399"/>
                </a:solidFill>
                <a:effectLst>
                  <a:outerShdw blurRad="38100" dist="38100" dir="2700000">
                    <a:srgbClr val="000000"/>
                  </a:outerShdw>
                </a:effectLst>
                <a:latin typeface="宋体" panose="02010600030101010101" pitchFamily="2" charset="-122"/>
                <a:ea typeface="宋体" panose="02010600030101010101" pitchFamily="2" charset="-122"/>
                <a:cs typeface="+mn-cs"/>
              </a:rPr>
              <a:t>4</a:t>
            </a:r>
            <a:r>
              <a:rPr lang="zh-CN" altLang="en-US" sz="2400" b="1" strike="noStrike" noProof="1" dirty="0">
                <a:solidFill>
                  <a:srgbClr val="003399"/>
                </a:solidFill>
                <a:effectLst>
                  <a:outerShdw blurRad="38100" dist="38100" dir="2700000">
                    <a:srgbClr val="000000"/>
                  </a:outerShdw>
                </a:effectLst>
                <a:latin typeface="宋体" panose="02010600030101010101" pitchFamily="2" charset="-122"/>
                <a:ea typeface="宋体" panose="02010600030101010101" pitchFamily="2" charset="-122"/>
                <a:cs typeface="+mn-cs"/>
              </a:rPr>
              <a:t>）其它注意事项</a:t>
            </a:r>
            <a:endParaRPr lang="zh-CN" altLang="en-US" sz="2400" b="1" strike="noStrike" noProof="1" dirty="0">
              <a:solidFill>
                <a:srgbClr val="003399"/>
              </a:solidFill>
              <a:effectLst>
                <a:outerShdw blurRad="38100" dist="38100" dir="2700000">
                  <a:srgbClr val="000000"/>
                </a:outerShdw>
              </a:effectLst>
              <a:latin typeface="宋体" panose="02010600030101010101" pitchFamily="2" charset="-122"/>
              <a:ea typeface="宋体" panose="02010600030101010101" pitchFamily="2" charset="-122"/>
            </a:endParaRPr>
          </a:p>
        </p:txBody>
      </p:sp>
      <p:pic>
        <p:nvPicPr>
          <p:cNvPr id="4" name="图片 3"/>
          <p:cNvPicPr>
            <a:picLocks noChangeAspect="1"/>
          </p:cNvPicPr>
          <p:nvPr/>
        </p:nvPicPr>
        <p:blipFill>
          <a:blip r:embed="rId1"/>
          <a:stretch>
            <a:fillRect/>
          </a:stretch>
        </p:blipFill>
        <p:spPr>
          <a:xfrm>
            <a:off x="1166495" y="2388870"/>
            <a:ext cx="6651625" cy="1243965"/>
          </a:xfrm>
          <a:prstGeom prst="rect">
            <a:avLst/>
          </a:prstGeom>
        </p:spPr>
      </p:pic>
      <p:pic>
        <p:nvPicPr>
          <p:cNvPr id="5" name="图片 4"/>
          <p:cNvPicPr>
            <a:picLocks noChangeAspect="1"/>
          </p:cNvPicPr>
          <p:nvPr/>
        </p:nvPicPr>
        <p:blipFill>
          <a:blip r:embed="rId2"/>
          <a:stretch>
            <a:fillRect/>
          </a:stretch>
        </p:blipFill>
        <p:spPr>
          <a:xfrm>
            <a:off x="1925955" y="4019550"/>
            <a:ext cx="1487170" cy="894715"/>
          </a:xfrm>
          <a:prstGeom prst="rect">
            <a:avLst/>
          </a:prstGeom>
        </p:spPr>
      </p:pic>
      <p:pic>
        <p:nvPicPr>
          <p:cNvPr id="6" name="图片 5"/>
          <p:cNvPicPr>
            <a:picLocks noChangeAspect="1"/>
          </p:cNvPicPr>
          <p:nvPr/>
        </p:nvPicPr>
        <p:blipFill>
          <a:blip r:embed="rId3"/>
          <a:stretch>
            <a:fillRect/>
          </a:stretch>
        </p:blipFill>
        <p:spPr>
          <a:xfrm>
            <a:off x="4434205" y="3758565"/>
            <a:ext cx="1885315" cy="1273175"/>
          </a:xfrm>
          <a:prstGeom prst="rect">
            <a:avLst/>
          </a:prstGeom>
        </p:spPr>
      </p:pic>
    </p:spTree>
  </p:cSld>
  <p:clrMapOvr>
    <a:masterClrMapping/>
  </p:clrMapOvr>
  <p:transition>
    <p:blinds dir="vert"/>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标题 9217"/>
          <p:cNvSpPr>
            <a:spLocks noGrp="1"/>
          </p:cNvSpPr>
          <p:nvPr>
            <p:ph type="title"/>
          </p:nvPr>
        </p:nvSpPr>
        <p:spPr>
          <a:xfrm>
            <a:off x="434975" y="292100"/>
            <a:ext cx="7772400" cy="1143000"/>
          </a:xfrm>
        </p:spPr>
        <p:txBody>
          <a:bodyPr vert="horz" rtlCol="0" anchor="ctr">
            <a:normAutofit/>
          </a:bodyPr>
          <a:p>
            <a:pPr marL="0" marR="0" lvl="0" indent="0" algn="l" defTabSz="914400" rtl="0" eaLnBrk="1" fontAlgn="base" latinLnBrk="0" hangingPunct="1">
              <a:lnSpc>
                <a:spcPct val="100000"/>
              </a:lnSpc>
              <a:spcBef>
                <a:spcPct val="0"/>
              </a:spcBef>
              <a:spcAft>
                <a:spcPct val="0"/>
              </a:spcAft>
              <a:buClrTx/>
              <a:buSzTx/>
              <a:buFontTx/>
              <a:buNone/>
            </a:pPr>
            <a:r>
              <a:rPr kumimoji="0" lang="en-US" altLang="zh-CN" sz="3200" b="1" i="0" u="none" strike="noStrike" kern="1200" cap="none" spc="0" normalizeH="0" baseline="0" noProof="1" dirty="0">
                <a:solidFill>
                  <a:srgbClr val="FF0000"/>
                </a:solidFill>
                <a:effectLst>
                  <a:outerShdw blurRad="38100" dist="38100" dir="2700000">
                    <a:srgbClr val="000000"/>
                  </a:outerShdw>
                </a:effectLst>
                <a:latin typeface="华文新魏" panose="02010800040101010101" pitchFamily="2" charset="-122"/>
                <a:ea typeface="华文新魏" panose="02010800040101010101" pitchFamily="2" charset="-122"/>
                <a:cs typeface="+mj-cs"/>
                <a:sym typeface="+mn-ea"/>
              </a:rPr>
              <a:t>1.6.3MOS</a:t>
            </a:r>
            <a:r>
              <a:rPr kumimoji="0" lang="en-US" altLang="zh-CN" sz="3200" b="1" i="0" u="none" strike="noStrike" kern="1200" cap="none" spc="0" normalizeH="0" baseline="0" noProof="1" dirty="0">
                <a:solidFill>
                  <a:srgbClr val="FF0000"/>
                </a:solidFill>
                <a:effectLst>
                  <a:outerShdw blurRad="38100" dist="38100" dir="2700000">
                    <a:srgbClr val="000000"/>
                  </a:outerShdw>
                </a:effectLst>
                <a:latin typeface="华文新魏" panose="02010800040101010101" pitchFamily="2" charset="-122"/>
                <a:ea typeface="华文新魏" panose="02010800040101010101" pitchFamily="2" charset="-122"/>
                <a:cs typeface="+mj-cs"/>
                <a:sym typeface="+mn-ea"/>
              </a:rPr>
              <a:t>数字集成电路</a:t>
            </a:r>
            <a:r>
              <a:rPr kumimoji="0" lang="en-US" altLang="zh-CN" sz="3200" b="1" i="0" u="none" strike="noStrike" kern="1200" cap="none" spc="0" normalizeH="0" baseline="0" noProof="1" dirty="0">
                <a:solidFill>
                  <a:srgbClr val="FF0000"/>
                </a:solidFill>
                <a:effectLst>
                  <a:outerShdw blurRad="38100" dist="38100" dir="2700000">
                    <a:srgbClr val="000000"/>
                  </a:outerShdw>
                </a:effectLst>
                <a:latin typeface="华文新魏" panose="02010800040101010101" pitchFamily="2" charset="-122"/>
                <a:ea typeface="华文新魏" panose="02010800040101010101" pitchFamily="2" charset="-122"/>
                <a:cs typeface="+mj-cs"/>
                <a:sym typeface="+mn-ea"/>
              </a:rPr>
              <a:t> </a:t>
            </a:r>
            <a:endParaRPr kumimoji="0" lang="en-US" altLang="zh-CN" sz="3200" b="1" i="0" u="none" strike="noStrike" kern="1200" cap="none" spc="0" normalizeH="0" baseline="0" noProof="1" dirty="0">
              <a:solidFill>
                <a:srgbClr val="FF0000"/>
              </a:solidFill>
              <a:effectLst>
                <a:outerShdw blurRad="38100" dist="38100" dir="2700000">
                  <a:srgbClr val="000000"/>
                </a:outerShdw>
              </a:effectLst>
              <a:latin typeface="华文新魏" panose="02010800040101010101" pitchFamily="2" charset="-122"/>
              <a:ea typeface="华文新魏" panose="02010800040101010101" pitchFamily="2" charset="-122"/>
              <a:cs typeface="+mj-cs"/>
              <a:sym typeface="+mn-ea"/>
            </a:endParaRPr>
          </a:p>
        </p:txBody>
      </p:sp>
      <p:sp>
        <p:nvSpPr>
          <p:cNvPr id="70658" name="文本占位符 9220"/>
          <p:cNvSpPr>
            <a:spLocks noGrp="1"/>
          </p:cNvSpPr>
          <p:nvPr>
            <p:ph idx="1"/>
          </p:nvPr>
        </p:nvSpPr>
        <p:spPr>
          <a:xfrm>
            <a:off x="234950" y="1268413"/>
            <a:ext cx="8653463" cy="4340225"/>
          </a:xfrm>
        </p:spPr>
        <p:txBody>
          <a:bodyPr anchor="t"/>
          <a:p>
            <a:pPr algn="just">
              <a:lnSpc>
                <a:spcPct val="135000"/>
              </a:lnSpc>
              <a:spcBef>
                <a:spcPct val="0"/>
              </a:spcBef>
              <a:buNone/>
            </a:pPr>
            <a:r>
              <a:rPr lang="en-US" altLang="zh-CN" sz="2400" b="1" dirty="0"/>
              <a:t>    </a:t>
            </a:r>
            <a:r>
              <a:rPr lang="zh-CN" altLang="en-US" sz="2400" b="1" dirty="0"/>
              <a:t>由单极型场效应管组成的集成电路称为</a:t>
            </a:r>
            <a:r>
              <a:rPr lang="en-US" altLang="zh-CN" sz="2400" b="1" dirty="0"/>
              <a:t>MOS</a:t>
            </a:r>
            <a:r>
              <a:rPr lang="zh-CN" altLang="en-US" sz="2400" b="1" dirty="0"/>
              <a:t>门电路。 </a:t>
            </a:r>
            <a:endParaRPr lang="zh-CN" altLang="en-US" sz="2400" b="1" dirty="0"/>
          </a:p>
          <a:p>
            <a:pPr>
              <a:lnSpc>
                <a:spcPct val="135000"/>
              </a:lnSpc>
              <a:spcBef>
                <a:spcPct val="0"/>
              </a:spcBef>
              <a:buNone/>
            </a:pPr>
            <a:r>
              <a:rPr lang="zh-CN" altLang="en-US" sz="2400" b="1" dirty="0"/>
              <a:t>    </a:t>
            </a:r>
            <a:r>
              <a:rPr lang="en-US" altLang="zh-CN" sz="2400" b="1" dirty="0"/>
              <a:t>MOS</a:t>
            </a:r>
            <a:r>
              <a:rPr lang="zh-CN" altLang="en-US" sz="2400" b="1" dirty="0"/>
              <a:t>管有</a:t>
            </a:r>
            <a:r>
              <a:rPr lang="en-US" altLang="zh-CN" sz="2400" b="1" dirty="0"/>
              <a:t>P</a:t>
            </a:r>
            <a:r>
              <a:rPr lang="zh-CN" altLang="en-US" sz="2400" b="1" dirty="0"/>
              <a:t>沟道和</a:t>
            </a:r>
            <a:r>
              <a:rPr lang="en-US" altLang="zh-CN" sz="2400" b="1" dirty="0"/>
              <a:t>N</a:t>
            </a:r>
            <a:r>
              <a:rPr lang="zh-CN" altLang="en-US" sz="2400" b="1" dirty="0"/>
              <a:t>沟道两种，每种又有耗尽型和增强型两类。由MOS管构成的数字电路，由增强型N沟道和增强型P沟道构成的互补MOS电路称为CMOS电路。CMOS门电路由于其静态功耗低、抗干扰能力强、工作稳定性好、开关速度高等优点发展较快，在中、大规模集成电路中有着广泛的应用。</a:t>
            </a:r>
            <a:endParaRPr lang="zh-CN" altLang="en-US" sz="2400" b="1" dirty="0"/>
          </a:p>
        </p:txBody>
      </p:sp>
      <p:sp>
        <p:nvSpPr>
          <p:cNvPr id="70659" name="矩形 9233"/>
          <p:cNvSpPr/>
          <p:nvPr/>
        </p:nvSpPr>
        <p:spPr>
          <a:xfrm>
            <a:off x="609600" y="457200"/>
            <a:ext cx="8083550" cy="811213"/>
          </a:xfrm>
          <a:prstGeom prst="rect">
            <a:avLst/>
          </a:prstGeom>
          <a:noFill/>
          <a:ln w="9525">
            <a:noFill/>
          </a:ln>
        </p:spPr>
        <p:txBody>
          <a:bodyPr anchor="b"/>
          <a:p>
            <a:pPr algn="ctr"/>
            <a:endParaRPr lang="zh-CN" altLang="zh-CN" sz="4000" b="1" dirty="0">
              <a:solidFill>
                <a:srgbClr val="000000"/>
              </a:solidFill>
              <a:latin typeface="Tahoma" panose="020B0604030504040204" pitchFamily="34" charset="0"/>
              <a:ea typeface="宋体" panose="02010600030101010101" pitchFamily="2" charset="-122"/>
            </a:endParaRPr>
          </a:p>
        </p:txBody>
      </p:sp>
    </p:spTree>
  </p:cSld>
  <p:clrMapOvr>
    <a:masterClrMapping/>
  </p:clrMapOvr>
  <p:transition>
    <p:blinds dir="vert"/>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nvPicPr>
        <p:blipFill>
          <a:blip r:embed="rId1"/>
          <a:stretch>
            <a:fillRect/>
          </a:stretch>
        </p:blipFill>
        <p:spPr>
          <a:xfrm>
            <a:off x="2809875" y="1520825"/>
            <a:ext cx="2369185" cy="3095625"/>
          </a:xfrm>
          <a:prstGeom prst="rect">
            <a:avLst/>
          </a:prstGeom>
        </p:spPr>
      </p:pic>
      <p:sp>
        <p:nvSpPr>
          <p:cNvPr id="10244" name="矩形 10243"/>
          <p:cNvSpPr/>
          <p:nvPr/>
        </p:nvSpPr>
        <p:spPr>
          <a:xfrm>
            <a:off x="250825" y="1012825"/>
            <a:ext cx="8642350" cy="762000"/>
          </a:xfrm>
          <a:prstGeom prst="rect">
            <a:avLst/>
          </a:prstGeom>
          <a:noFill/>
          <a:ln w="9525">
            <a:noFill/>
          </a:ln>
        </p:spPr>
        <p:txBody>
          <a:bodyPr/>
          <a:p>
            <a:pPr marL="342900" indent="-342900" algn="just" fontAlgn="base">
              <a:spcBef>
                <a:spcPct val="20000"/>
              </a:spcBef>
              <a:buClr>
                <a:schemeClr val="folHlink"/>
              </a:buClr>
              <a:buSzPct val="60000"/>
              <a:buFont typeface="Wingdings" panose="05000000000000000000" pitchFamily="2" charset="2"/>
            </a:pPr>
            <a:r>
              <a:rPr lang="zh-CN" altLang="en-US" b="1" strike="noStrike" noProof="1" dirty="0">
                <a:solidFill>
                  <a:srgbClr val="003399"/>
                </a:solidFill>
                <a:effectLst>
                  <a:outerShdw blurRad="38100" dist="38100" dir="2700000">
                    <a:srgbClr val="000000"/>
                  </a:outerShdw>
                </a:effectLst>
                <a:latin typeface="宋体" panose="02010600030101010101" pitchFamily="2" charset="-122"/>
                <a:ea typeface="宋体" panose="02010600030101010101" pitchFamily="2" charset="-122"/>
                <a:cs typeface="+mn-cs"/>
              </a:rPr>
              <a:t>（1）电路组成</a:t>
            </a:r>
            <a:r>
              <a:rPr lang="zh-CN" altLang="en-US" b="1" strike="noStrike" noProof="1" dirty="0">
                <a:solidFill>
                  <a:schemeClr val="accent2"/>
                </a:solidFill>
                <a:latin typeface="Tahoma" panose="020B0604030504040204" pitchFamily="34" charset="0"/>
                <a:ea typeface="宋体" panose="02010600030101010101" pitchFamily="2" charset="-122"/>
                <a:cs typeface="+mn-cs"/>
              </a:rPr>
              <a:t> </a:t>
            </a:r>
            <a:endParaRPr lang="zh-CN" altLang="en-US" b="1" strike="noStrike" noProof="1" dirty="0">
              <a:solidFill>
                <a:schemeClr val="accent2"/>
              </a:solidFill>
              <a:latin typeface="Tahoma" panose="020B0604030504040204" pitchFamily="34" charset="0"/>
            </a:endParaRPr>
          </a:p>
        </p:txBody>
      </p:sp>
      <p:sp>
        <p:nvSpPr>
          <p:cNvPr id="71682" name="矩形 10244"/>
          <p:cNvSpPr/>
          <p:nvPr/>
        </p:nvSpPr>
        <p:spPr>
          <a:xfrm>
            <a:off x="1350963" y="631825"/>
            <a:ext cx="7053262" cy="1143000"/>
          </a:xfrm>
          <a:prstGeom prst="rect">
            <a:avLst/>
          </a:prstGeom>
          <a:noFill/>
          <a:ln w="9525">
            <a:noFill/>
          </a:ln>
        </p:spPr>
        <p:txBody>
          <a:bodyPr anchor="b"/>
          <a:p>
            <a:pPr algn="ctr"/>
            <a:endParaRPr lang="zh-CN" altLang="zh-CN" sz="2800" b="1" dirty="0">
              <a:solidFill>
                <a:schemeClr val="tx2"/>
              </a:solidFill>
              <a:latin typeface="Times New Roman" panose="02020603050405020304" pitchFamily="18" charset="0"/>
              <a:ea typeface="宋体" panose="02010600030101010101" pitchFamily="2" charset="-122"/>
            </a:endParaRPr>
          </a:p>
        </p:txBody>
      </p:sp>
      <p:sp>
        <p:nvSpPr>
          <p:cNvPr id="73732" name="矩形 10288"/>
          <p:cNvSpPr/>
          <p:nvPr/>
        </p:nvSpPr>
        <p:spPr>
          <a:xfrm>
            <a:off x="431800" y="5984875"/>
            <a:ext cx="8461375" cy="457200"/>
          </a:xfrm>
          <a:prstGeom prst="rect">
            <a:avLst/>
          </a:prstGeom>
          <a:noFill/>
          <a:ln w="9525">
            <a:noFill/>
          </a:ln>
        </p:spPr>
        <p:txBody>
          <a:bodyPr anchor="t"/>
          <a:p>
            <a:pPr marL="342900" indent="-342900" algn="just">
              <a:lnSpc>
                <a:spcPct val="125000"/>
              </a:lnSpc>
              <a:spcBef>
                <a:spcPct val="20000"/>
              </a:spcBef>
              <a:buClr>
                <a:schemeClr val="folHlink"/>
              </a:buClr>
              <a:buSzPct val="60000"/>
              <a:buFont typeface="Wingdings" panose="05000000000000000000" pitchFamily="2" charset="2"/>
            </a:pPr>
            <a:r>
              <a:rPr lang="en-US" altLang="zh-CN" b="1" i="1">
                <a:latin typeface="Times New Roman" panose="02020603050405020304" pitchFamily="18" charset="0"/>
                <a:ea typeface="宋体" panose="02010600030101010101" pitchFamily="2" charset="-122"/>
              </a:rPr>
              <a:t>U</a:t>
            </a:r>
            <a:r>
              <a:rPr lang="en-US" altLang="zh-CN" b="1" baseline="-30000">
                <a:latin typeface="Times New Roman" panose="02020603050405020304" pitchFamily="18" charset="0"/>
                <a:ea typeface="宋体" panose="02010600030101010101" pitchFamily="2" charset="-122"/>
              </a:rPr>
              <a:t>TN</a:t>
            </a:r>
            <a:r>
              <a:rPr lang="zh-CN" altLang="en-US" b="1">
                <a:latin typeface="Times New Roman" panose="02020603050405020304" pitchFamily="18" charset="0"/>
                <a:ea typeface="宋体" panose="02010600030101010101" pitchFamily="2" charset="-122"/>
              </a:rPr>
              <a:t>和</a:t>
            </a:r>
            <a:r>
              <a:rPr lang="en-US" altLang="zh-CN" b="1" i="1">
                <a:latin typeface="Times New Roman" panose="02020603050405020304" pitchFamily="18" charset="0"/>
                <a:ea typeface="宋体" panose="02010600030101010101" pitchFamily="2" charset="-122"/>
              </a:rPr>
              <a:t>U</a:t>
            </a:r>
            <a:r>
              <a:rPr lang="en-US" altLang="zh-CN" b="1" baseline="-30000">
                <a:latin typeface="Times New Roman" panose="02020603050405020304" pitchFamily="18" charset="0"/>
                <a:ea typeface="宋体" panose="02010600030101010101" pitchFamily="2" charset="-122"/>
              </a:rPr>
              <a:t>TP</a:t>
            </a:r>
            <a:r>
              <a:rPr lang="en-US" altLang="zh-CN" b="1" dirty="0">
                <a:latin typeface="Times New Roman" panose="02020603050405020304" pitchFamily="18" charset="0"/>
                <a:ea typeface="宋体" panose="02010600030101010101" pitchFamily="2" charset="-122"/>
              </a:rPr>
              <a:t> </a:t>
            </a:r>
            <a:r>
              <a:rPr lang="zh-CN" altLang="en-US" b="1" dirty="0">
                <a:latin typeface="Times New Roman" panose="02020603050405020304" pitchFamily="18" charset="0"/>
                <a:ea typeface="宋体" panose="02010600030101010101" pitchFamily="2" charset="-122"/>
              </a:rPr>
              <a:t>分别为</a:t>
            </a:r>
            <a:r>
              <a:rPr lang="en-US" altLang="zh-CN" b="1">
                <a:latin typeface="Times New Roman" panose="02020603050405020304" pitchFamily="18" charset="0"/>
                <a:ea typeface="Gulim" pitchFamily="34" charset="-127"/>
              </a:rPr>
              <a:t>VT</a:t>
            </a:r>
            <a:r>
              <a:rPr lang="en-US" altLang="zh-CN" b="1" baseline="-30000">
                <a:latin typeface="Times New Roman" panose="02020603050405020304" pitchFamily="18" charset="0"/>
                <a:ea typeface="Gulim" pitchFamily="34" charset="-127"/>
              </a:rPr>
              <a:t>N</a:t>
            </a:r>
            <a:r>
              <a:rPr lang="zh-CN" altLang="en-US" b="1">
                <a:latin typeface="Times New Roman" panose="02020603050405020304" pitchFamily="18" charset="0"/>
                <a:ea typeface="宋体" panose="02010600030101010101" pitchFamily="2" charset="-122"/>
              </a:rPr>
              <a:t>和</a:t>
            </a:r>
            <a:r>
              <a:rPr lang="en-US" altLang="zh-CN" b="1">
                <a:latin typeface="Times New Roman" panose="02020603050405020304" pitchFamily="18" charset="0"/>
                <a:ea typeface="宋体" panose="02010600030101010101" pitchFamily="2" charset="-122"/>
              </a:rPr>
              <a:t>VT</a:t>
            </a:r>
            <a:r>
              <a:rPr lang="en-US" altLang="zh-CN" b="1" baseline="-30000">
                <a:latin typeface="Times New Roman" panose="02020603050405020304" pitchFamily="18" charset="0"/>
                <a:ea typeface="宋体" panose="02010600030101010101" pitchFamily="2" charset="-122"/>
              </a:rPr>
              <a:t>P</a:t>
            </a:r>
            <a:r>
              <a:rPr lang="zh-CN" altLang="en-US" b="1" dirty="0">
                <a:latin typeface="Times New Roman" panose="02020603050405020304" pitchFamily="18" charset="0"/>
                <a:ea typeface="宋体" panose="02010600030101010101" pitchFamily="2" charset="-122"/>
              </a:rPr>
              <a:t>的开启电压值。 </a:t>
            </a:r>
            <a:endParaRPr lang="zh-CN" altLang="en-US" b="1" dirty="0">
              <a:latin typeface="Times New Roman" panose="02020603050405020304" pitchFamily="18" charset="0"/>
              <a:ea typeface="宋体" panose="02010600030101010101" pitchFamily="2" charset="-122"/>
            </a:endParaRPr>
          </a:p>
        </p:txBody>
      </p:sp>
      <p:sp>
        <p:nvSpPr>
          <p:cNvPr id="10415" name="圆角矩形标注 10414"/>
          <p:cNvSpPr/>
          <p:nvPr/>
        </p:nvSpPr>
        <p:spPr>
          <a:xfrm>
            <a:off x="5651500" y="796925"/>
            <a:ext cx="1466850" cy="806450"/>
          </a:xfrm>
          <a:prstGeom prst="wedgeRoundRectCallout">
            <a:avLst>
              <a:gd name="adj1" fmla="val -93509"/>
              <a:gd name="adj2" fmla="val 138727"/>
              <a:gd name="adj3" fmla="val 16667"/>
            </a:avLst>
          </a:prstGeom>
          <a:solidFill>
            <a:srgbClr val="FFFFCC"/>
          </a:solidFill>
          <a:ln w="31750" cap="flat" cmpd="sng">
            <a:solidFill>
              <a:schemeClr val="accent2"/>
            </a:solidFill>
            <a:prstDash val="solid"/>
            <a:miter/>
            <a:headEnd type="none" w="med" len="med"/>
            <a:tailEnd type="none" w="med" len="med"/>
          </a:ln>
        </p:spPr>
        <p:txBody>
          <a:bodyPr anchor="t">
            <a:noAutofit/>
          </a:bodyPr>
          <a:p>
            <a:pPr lvl="0" algn="ctr">
              <a:buClrTx/>
              <a:buSzTx/>
              <a:buFontTx/>
            </a:pPr>
            <a:r>
              <a:rPr lang="en-US" altLang="zh-CN" sz="2000" b="1">
                <a:sym typeface="+mn-ea"/>
              </a:rPr>
              <a:t>增强型</a:t>
            </a:r>
            <a:r>
              <a:rPr lang="en-US" altLang="zh-CN" sz="2000" b="1">
                <a:sym typeface="+mn-ea"/>
              </a:rPr>
              <a:t>PMOS</a:t>
            </a:r>
            <a:r>
              <a:rPr lang="en-US" altLang="zh-CN" sz="2000" b="1">
                <a:sym typeface="+mn-ea"/>
              </a:rPr>
              <a:t>管</a:t>
            </a:r>
            <a:endParaRPr lang="en-US" altLang="zh-CN" sz="2000" b="1">
              <a:sym typeface="+mn-ea"/>
            </a:endParaRPr>
          </a:p>
        </p:txBody>
      </p:sp>
      <p:sp>
        <p:nvSpPr>
          <p:cNvPr id="10416" name="圆角矩形标注 10415"/>
          <p:cNvSpPr/>
          <p:nvPr/>
        </p:nvSpPr>
        <p:spPr>
          <a:xfrm>
            <a:off x="6232525" y="3394075"/>
            <a:ext cx="1676400" cy="800100"/>
          </a:xfrm>
          <a:prstGeom prst="wedgeRoundRectCallout">
            <a:avLst>
              <a:gd name="adj1" fmla="val -124611"/>
              <a:gd name="adj2" fmla="val 26796"/>
              <a:gd name="adj3" fmla="val 16667"/>
            </a:avLst>
          </a:prstGeom>
          <a:solidFill>
            <a:srgbClr val="FFFFCC"/>
          </a:solidFill>
          <a:ln w="31750" cap="flat" cmpd="sng">
            <a:solidFill>
              <a:schemeClr val="accent2"/>
            </a:solidFill>
            <a:prstDash val="solid"/>
            <a:miter/>
            <a:headEnd type="none" w="med" len="med"/>
            <a:tailEnd type="none" w="med" len="med"/>
          </a:ln>
        </p:spPr>
        <p:txBody>
          <a:bodyPr anchor="t">
            <a:noAutofit/>
          </a:bodyPr>
          <a:p>
            <a:pPr lvl="0" algn="ctr">
              <a:buClrTx/>
              <a:buSzTx/>
              <a:buFontTx/>
            </a:pPr>
            <a:r>
              <a:rPr lang="en-US" altLang="zh-CN" sz="2000" b="1">
                <a:sym typeface="+mn-ea"/>
              </a:rPr>
              <a:t>增强型</a:t>
            </a:r>
            <a:r>
              <a:rPr lang="en-US" altLang="zh-CN" sz="2000" b="1">
                <a:sym typeface="+mn-ea"/>
              </a:rPr>
              <a:t>NMOS</a:t>
            </a:r>
            <a:r>
              <a:rPr lang="en-US" altLang="zh-CN" sz="2000" b="1">
                <a:sym typeface="+mn-ea"/>
              </a:rPr>
              <a:t>管</a:t>
            </a:r>
            <a:endParaRPr lang="en-US" altLang="zh-CN" sz="2000" b="1">
              <a:sym typeface="+mn-ea"/>
            </a:endParaRPr>
          </a:p>
        </p:txBody>
      </p:sp>
      <p:sp>
        <p:nvSpPr>
          <p:cNvPr id="10417" name="圆角矩形标注 10416"/>
          <p:cNvSpPr/>
          <p:nvPr/>
        </p:nvSpPr>
        <p:spPr>
          <a:xfrm>
            <a:off x="250825" y="1976438"/>
            <a:ext cx="2232025" cy="1489075"/>
          </a:xfrm>
          <a:prstGeom prst="wedgeRoundRectCallout">
            <a:avLst>
              <a:gd name="adj1" fmla="val 79375"/>
              <a:gd name="adj2" fmla="val 43236"/>
              <a:gd name="adj3" fmla="val 16667"/>
            </a:avLst>
          </a:prstGeom>
          <a:solidFill>
            <a:srgbClr val="FFFFCC"/>
          </a:solidFill>
          <a:ln w="31750" cap="flat" cmpd="sng">
            <a:solidFill>
              <a:schemeClr val="accent2"/>
            </a:solidFill>
            <a:prstDash val="solid"/>
            <a:miter/>
            <a:headEnd type="none" w="med" len="med"/>
            <a:tailEnd type="none" w="med" len="med"/>
          </a:ln>
        </p:spPr>
        <p:txBody>
          <a:bodyPr anchor="t">
            <a:noAutofit/>
          </a:bodyPr>
          <a:p>
            <a:pPr lvl="0" algn="ctr">
              <a:buClrTx/>
              <a:buSzTx/>
              <a:buFontTx/>
            </a:pPr>
            <a:r>
              <a:rPr lang="en-US" altLang="zh-CN" sz="2000" b="1">
                <a:sym typeface="+mn-ea"/>
              </a:rPr>
              <a:t>两管按互补对称性连接，即两管栅极连在一起，作为输入</a:t>
            </a:r>
            <a:endParaRPr lang="en-US" altLang="zh-CN" sz="2000" b="1">
              <a:sym typeface="+mn-ea"/>
            </a:endParaRPr>
          </a:p>
        </p:txBody>
      </p:sp>
      <p:sp>
        <p:nvSpPr>
          <p:cNvPr id="10418" name="圆角矩形标注 10417"/>
          <p:cNvSpPr/>
          <p:nvPr/>
        </p:nvSpPr>
        <p:spPr>
          <a:xfrm>
            <a:off x="6840855" y="2168525"/>
            <a:ext cx="1944370" cy="831850"/>
          </a:xfrm>
          <a:prstGeom prst="wedgeRoundRectCallout">
            <a:avLst>
              <a:gd name="adj1" fmla="val -150981"/>
              <a:gd name="adj2" fmla="val 63236"/>
              <a:gd name="adj3" fmla="val 16667"/>
            </a:avLst>
          </a:prstGeom>
          <a:solidFill>
            <a:srgbClr val="FFFFCC"/>
          </a:solidFill>
          <a:ln w="31750" cap="flat" cmpd="sng">
            <a:solidFill>
              <a:schemeClr val="accent2"/>
            </a:solidFill>
            <a:prstDash val="solid"/>
            <a:miter/>
            <a:headEnd type="none" w="med" len="med"/>
            <a:tailEnd type="none" w="med" len="med"/>
          </a:ln>
        </p:spPr>
        <p:txBody>
          <a:bodyPr anchor="t">
            <a:noAutofit/>
          </a:bodyPr>
          <a:p>
            <a:pPr lvl="0" algn="ctr">
              <a:buClrTx/>
              <a:buSzTx/>
              <a:buFontTx/>
            </a:pPr>
            <a:r>
              <a:rPr lang="en-US" altLang="zh-CN" sz="2000" b="1">
                <a:sym typeface="+mn-ea"/>
              </a:rPr>
              <a:t>漏极连在一起作为输出</a:t>
            </a:r>
            <a:endParaRPr lang="en-US" altLang="zh-CN" sz="2000" b="1">
              <a:sym typeface="+mn-ea"/>
            </a:endParaRPr>
          </a:p>
        </p:txBody>
      </p:sp>
      <p:sp>
        <p:nvSpPr>
          <p:cNvPr id="10419" name="圆角矩形标注 10418"/>
          <p:cNvSpPr/>
          <p:nvPr/>
        </p:nvSpPr>
        <p:spPr>
          <a:xfrm>
            <a:off x="3350260" y="631825"/>
            <a:ext cx="1677670" cy="781050"/>
          </a:xfrm>
          <a:prstGeom prst="wedgeRoundRectCallout">
            <a:avLst>
              <a:gd name="adj1" fmla="val -15222"/>
              <a:gd name="adj2" fmla="val 164704"/>
              <a:gd name="adj3" fmla="val 16667"/>
            </a:avLst>
          </a:prstGeom>
          <a:solidFill>
            <a:srgbClr val="FFFFCC"/>
          </a:solidFill>
          <a:ln w="31750" cap="flat" cmpd="sng">
            <a:solidFill>
              <a:schemeClr val="accent2"/>
            </a:solidFill>
            <a:prstDash val="solid"/>
            <a:miter/>
            <a:headEnd type="none" w="med" len="med"/>
            <a:tailEnd type="none" w="med" len="med"/>
          </a:ln>
        </p:spPr>
        <p:txBody>
          <a:bodyPr anchor="t"/>
          <a:p>
            <a:pPr algn="ctr"/>
            <a:r>
              <a:rPr lang="en-US" altLang="zh-CN" sz="2000" b="1">
                <a:latin typeface="Times New Roman" panose="02020603050405020304" pitchFamily="18" charset="0"/>
                <a:ea typeface="宋体" panose="02010600030101010101" pitchFamily="2" charset="-122"/>
              </a:rPr>
              <a:t>VT</a:t>
            </a:r>
            <a:r>
              <a:rPr lang="en-US" altLang="zh-CN" sz="2000" b="1" baseline="-25000">
                <a:latin typeface="Times New Roman" panose="02020603050405020304" pitchFamily="18" charset="0"/>
                <a:ea typeface="宋体" panose="02010600030101010101" pitchFamily="2" charset="-122"/>
              </a:rPr>
              <a:t>P</a:t>
            </a:r>
            <a:r>
              <a:rPr lang="zh-CN" altLang="en-US" sz="2000" b="1" dirty="0">
                <a:latin typeface="Times New Roman" panose="02020603050405020304" pitchFamily="18" charset="0"/>
                <a:ea typeface="宋体" panose="02010600030101010101" pitchFamily="2" charset="-122"/>
              </a:rPr>
              <a:t>源极接电源</a:t>
            </a:r>
            <a:endParaRPr lang="zh-CN" altLang="en-US" sz="2000" b="1" dirty="0">
              <a:latin typeface="Times New Roman" panose="02020603050405020304" pitchFamily="18" charset="0"/>
              <a:ea typeface="宋体" panose="02010600030101010101" pitchFamily="2" charset="-122"/>
            </a:endParaRPr>
          </a:p>
        </p:txBody>
      </p:sp>
      <p:sp>
        <p:nvSpPr>
          <p:cNvPr id="10420" name="圆角矩形标注 10419"/>
          <p:cNvSpPr/>
          <p:nvPr/>
        </p:nvSpPr>
        <p:spPr>
          <a:xfrm>
            <a:off x="5867400" y="4740275"/>
            <a:ext cx="2041525" cy="563880"/>
          </a:xfrm>
          <a:prstGeom prst="wedgeRoundRectCallout">
            <a:avLst>
              <a:gd name="adj1" fmla="val -129657"/>
              <a:gd name="adj2" fmla="val -78490"/>
              <a:gd name="adj3" fmla="val 16667"/>
            </a:avLst>
          </a:prstGeom>
          <a:solidFill>
            <a:srgbClr val="FFFFCC"/>
          </a:solidFill>
          <a:ln w="31750" cap="flat" cmpd="sng">
            <a:solidFill>
              <a:schemeClr val="accent2"/>
            </a:solidFill>
            <a:prstDash val="solid"/>
            <a:miter/>
            <a:headEnd type="none" w="med" len="med"/>
            <a:tailEnd type="none" w="med" len="med"/>
          </a:ln>
        </p:spPr>
        <p:txBody>
          <a:bodyPr anchor="t">
            <a:noAutofit/>
          </a:bodyPr>
          <a:p>
            <a:pPr lvl="0" algn="ctr">
              <a:buClrTx/>
              <a:buSzTx/>
              <a:buFontTx/>
            </a:pPr>
            <a:r>
              <a:rPr lang="en-US" altLang="zh-CN" sz="2000" b="1">
                <a:sym typeface="+mn-ea"/>
              </a:rPr>
              <a:t>VT</a:t>
            </a:r>
            <a:r>
              <a:rPr lang="en-US" altLang="zh-CN" sz="2000" b="1" baseline="-25000">
                <a:sym typeface="+mn-ea"/>
              </a:rPr>
              <a:t>N</a:t>
            </a:r>
            <a:r>
              <a:rPr lang="en-US" altLang="zh-CN" sz="2000" b="1">
                <a:sym typeface="+mn-ea"/>
              </a:rPr>
              <a:t>源极接</a:t>
            </a:r>
            <a:r>
              <a:rPr lang="zh-CN" altLang="en-US" sz="2000" b="1">
                <a:sym typeface="+mn-ea"/>
              </a:rPr>
              <a:t>地</a:t>
            </a:r>
            <a:endParaRPr lang="zh-CN" altLang="en-US" sz="2000" b="1">
              <a:sym typeface="+mn-ea"/>
            </a:endParaRPr>
          </a:p>
        </p:txBody>
      </p:sp>
      <p:sp>
        <p:nvSpPr>
          <p:cNvPr id="9220" name="矩形 9219"/>
          <p:cNvSpPr/>
          <p:nvPr/>
        </p:nvSpPr>
        <p:spPr>
          <a:xfrm>
            <a:off x="431800" y="441325"/>
            <a:ext cx="6080125" cy="520700"/>
          </a:xfrm>
          <a:prstGeom prst="rect">
            <a:avLst/>
          </a:prstGeom>
          <a:noFill/>
          <a:ln w="9525">
            <a:noFill/>
          </a:ln>
        </p:spPr>
        <p:txBody>
          <a:bodyPr vert="horz" rtlCol="0" anchor="ctr">
            <a:normAutofit/>
          </a:bodyPr>
          <a:p>
            <a:pPr lvl="0" algn="l" fontAlgn="base">
              <a:buClrTx/>
              <a:buSzTx/>
              <a:buFontTx/>
            </a:pPr>
            <a:r>
              <a:rPr lang="en-US" altLang="zh-CN" sz="2800" b="1" strike="noStrike" noProof="1" dirty="0">
                <a:solidFill>
                  <a:srgbClr val="002060"/>
                </a:solidFill>
                <a:effectLst>
                  <a:outerShdw blurRad="38100" dist="38100" dir="2700000">
                    <a:srgbClr val="000000"/>
                  </a:outerShdw>
                </a:effectLst>
                <a:latin typeface="华文新魏" panose="02010800040101010101" pitchFamily="2" charset="-122"/>
                <a:ea typeface="华文新魏" panose="02010800040101010101" pitchFamily="2" charset="-122"/>
                <a:sym typeface="+mn-ea"/>
              </a:rPr>
              <a:t>1.CMOS反相器 </a:t>
            </a:r>
            <a:endParaRPr lang="en-US" altLang="zh-CN" sz="2800" b="1" strike="noStrike" noProof="1" dirty="0">
              <a:solidFill>
                <a:srgbClr val="002060"/>
              </a:solidFill>
              <a:effectLst>
                <a:outerShdw blurRad="38100" dist="38100" dir="2700000">
                  <a:srgbClr val="000000"/>
                </a:outerShdw>
              </a:effectLst>
              <a:latin typeface="华文新魏" panose="02010800040101010101" pitchFamily="2" charset="-122"/>
              <a:ea typeface="华文新魏" panose="02010800040101010101" pitchFamily="2" charset="-122"/>
              <a:sym typeface="+mn-ea"/>
            </a:endParaRPr>
          </a:p>
        </p:txBody>
      </p:sp>
      <p:graphicFrame>
        <p:nvGraphicFramePr>
          <p:cNvPr id="71727" name="对象 1124"/>
          <p:cNvGraphicFramePr>
            <a:graphicFrameLocks noChangeAspect="1"/>
          </p:cNvGraphicFramePr>
          <p:nvPr/>
        </p:nvGraphicFramePr>
        <p:xfrm>
          <a:off x="647700" y="5448300"/>
          <a:ext cx="2282825" cy="536575"/>
        </p:xfrm>
        <a:graphic>
          <a:graphicData uri="http://schemas.openxmlformats.org/presentationml/2006/ole">
            <mc:AlternateContent xmlns:mc="http://schemas.openxmlformats.org/markup-compatibility/2006">
              <mc:Choice xmlns:v="urn:schemas-microsoft-com:vml" Requires="v">
                <p:oleObj spid="_x0000_s3076" name="" r:id="rId2" imgW="1079500" imgH="254000" progId="Equation.3">
                  <p:embed/>
                </p:oleObj>
              </mc:Choice>
              <mc:Fallback>
                <p:oleObj name="" r:id="rId2" imgW="1079500" imgH="254000" progId="Equation.3">
                  <p:embed/>
                  <p:pic>
                    <p:nvPicPr>
                      <p:cNvPr id="0" name="图片 3075"/>
                      <p:cNvPicPr/>
                      <p:nvPr/>
                    </p:nvPicPr>
                    <p:blipFill>
                      <a:blip r:embed="rId3"/>
                      <a:stretch>
                        <a:fillRect/>
                      </a:stretch>
                    </p:blipFill>
                    <p:spPr>
                      <a:xfrm>
                        <a:off x="647700" y="5448300"/>
                        <a:ext cx="2282825" cy="536575"/>
                      </a:xfrm>
                      <a:prstGeom prst="rect">
                        <a:avLst/>
                      </a:prstGeom>
                      <a:noFill/>
                      <a:ln w="38100">
                        <a:noFill/>
                        <a:miter/>
                      </a:ln>
                    </p:spPr>
                  </p:pic>
                </p:oleObj>
              </mc:Fallback>
            </mc:AlternateContent>
          </a:graphicData>
        </a:graphic>
      </p:graphicFrame>
    </p:spTree>
  </p:cSld>
  <p:clrMapOvr>
    <a:masterClrMapping/>
  </p:clrMapOvr>
  <p:transition>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0415"/>
                                        </p:tgtEl>
                                        <p:attrNameLst>
                                          <p:attrName>style.visibility</p:attrName>
                                        </p:attrNameLst>
                                      </p:cBhvr>
                                      <p:to>
                                        <p:strVal val="visible"/>
                                      </p:to>
                                    </p:set>
                                    <p:animEffect transition="in" filter="wipe(down)">
                                      <p:cBhvr>
                                        <p:cTn id="7" dur="500"/>
                                        <p:tgtEl>
                                          <p:spTgt spid="1041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0416"/>
                                        </p:tgtEl>
                                        <p:attrNameLst>
                                          <p:attrName>style.visibility</p:attrName>
                                        </p:attrNameLst>
                                      </p:cBhvr>
                                      <p:to>
                                        <p:strVal val="visible"/>
                                      </p:to>
                                    </p:set>
                                    <p:animEffect transition="in" filter="wipe(down)">
                                      <p:cBhvr>
                                        <p:cTn id="12" dur="500"/>
                                        <p:tgtEl>
                                          <p:spTgt spid="1041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0417"/>
                                        </p:tgtEl>
                                        <p:attrNameLst>
                                          <p:attrName>style.visibility</p:attrName>
                                        </p:attrNameLst>
                                      </p:cBhvr>
                                      <p:to>
                                        <p:strVal val="visible"/>
                                      </p:to>
                                    </p:set>
                                    <p:animEffect transition="in" filter="wipe(down)">
                                      <p:cBhvr>
                                        <p:cTn id="17" dur="500"/>
                                        <p:tgtEl>
                                          <p:spTgt spid="1041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10418"/>
                                        </p:tgtEl>
                                        <p:attrNameLst>
                                          <p:attrName>style.visibility</p:attrName>
                                        </p:attrNameLst>
                                      </p:cBhvr>
                                      <p:to>
                                        <p:strVal val="visible"/>
                                      </p:to>
                                    </p:set>
                                    <p:animEffect transition="in" filter="wipe(down)">
                                      <p:cBhvr>
                                        <p:cTn id="22" dur="500"/>
                                        <p:tgtEl>
                                          <p:spTgt spid="10418"/>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10419"/>
                                        </p:tgtEl>
                                        <p:attrNameLst>
                                          <p:attrName>style.visibility</p:attrName>
                                        </p:attrNameLst>
                                      </p:cBhvr>
                                      <p:to>
                                        <p:strVal val="visible"/>
                                      </p:to>
                                    </p:set>
                                    <p:animEffect transition="in" filter="wipe(down)">
                                      <p:cBhvr>
                                        <p:cTn id="27" dur="500"/>
                                        <p:tgtEl>
                                          <p:spTgt spid="10419"/>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10420"/>
                                        </p:tgtEl>
                                        <p:attrNameLst>
                                          <p:attrName>style.visibility</p:attrName>
                                        </p:attrNameLst>
                                      </p:cBhvr>
                                      <p:to>
                                        <p:strVal val="visible"/>
                                      </p:to>
                                    </p:set>
                                    <p:animEffect transition="in" filter="wipe(down)">
                                      <p:cBhvr>
                                        <p:cTn id="32" dur="500"/>
                                        <p:tgtEl>
                                          <p:spTgt spid="10420"/>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71727"/>
                                        </p:tgtEl>
                                        <p:attrNameLst>
                                          <p:attrName>style.visibility</p:attrName>
                                        </p:attrNameLst>
                                      </p:cBhvr>
                                      <p:to>
                                        <p:strVal val="visible"/>
                                      </p:to>
                                    </p:set>
                                    <p:animEffect transition="in" filter="blinds(horizontal)">
                                      <p:cBhvr>
                                        <p:cTn id="37" dur="500"/>
                                        <p:tgtEl>
                                          <p:spTgt spid="71727"/>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73732"/>
                                        </p:tgtEl>
                                        <p:attrNameLst>
                                          <p:attrName>style.visibility</p:attrName>
                                        </p:attrNameLst>
                                      </p:cBhvr>
                                      <p:to>
                                        <p:strVal val="visible"/>
                                      </p:to>
                                    </p:set>
                                    <p:animEffect transition="in" filter="blinds(horizontal)">
                                      <p:cBhvr>
                                        <p:cTn id="42" dur="500"/>
                                        <p:tgtEl>
                                          <p:spTgt spid="737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15" grpId="0" bldLvl="0" animBg="1"/>
      <p:bldP spid="10416" grpId="0" bldLvl="0" animBg="1"/>
      <p:bldP spid="10417" grpId="0" bldLvl="0" animBg="1"/>
      <p:bldP spid="10418" grpId="0" bldLvl="0" animBg="1"/>
      <p:bldP spid="10419" grpId="0" bldLvl="0" animBg="1"/>
      <p:bldP spid="10420" grpId="0" bldLvl="0" animBg="1"/>
      <p:bldP spid="73732"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a:stretch>
            <a:fillRect/>
          </a:stretch>
        </p:blipFill>
        <p:spPr>
          <a:xfrm>
            <a:off x="4276725" y="1996440"/>
            <a:ext cx="4689475" cy="3271520"/>
          </a:xfrm>
          <a:prstGeom prst="rect">
            <a:avLst/>
          </a:prstGeom>
        </p:spPr>
      </p:pic>
      <p:sp>
        <p:nvSpPr>
          <p:cNvPr id="23556" name="矩形 23555"/>
          <p:cNvSpPr/>
          <p:nvPr/>
        </p:nvSpPr>
        <p:spPr>
          <a:xfrm>
            <a:off x="4276725" y="501650"/>
            <a:ext cx="4032250" cy="609600"/>
          </a:xfrm>
          <a:prstGeom prst="rect">
            <a:avLst/>
          </a:prstGeom>
          <a:noFill/>
          <a:ln w="9525">
            <a:noFill/>
          </a:ln>
        </p:spPr>
        <p:txBody>
          <a:bodyPr/>
          <a:p>
            <a:pPr marL="342900" indent="-342900" algn="just" fontAlgn="base">
              <a:spcBef>
                <a:spcPct val="20000"/>
              </a:spcBef>
              <a:buClr>
                <a:schemeClr val="folHlink"/>
              </a:buClr>
              <a:buSzPct val="60000"/>
              <a:buFont typeface="Wingdings" panose="05000000000000000000" pitchFamily="2" charset="2"/>
            </a:pPr>
            <a:r>
              <a:rPr lang="zh-CN" altLang="en-US" b="1" strike="noStrike" noProof="1" dirty="0">
                <a:solidFill>
                  <a:srgbClr val="003399"/>
                </a:solidFill>
                <a:effectLst>
                  <a:outerShdw blurRad="38100" dist="38100" dir="2700000">
                    <a:srgbClr val="000000"/>
                  </a:outerShdw>
                </a:effectLst>
                <a:latin typeface="宋体" panose="02010600030101010101" pitchFamily="2" charset="-122"/>
                <a:ea typeface="宋体" panose="02010600030101010101" pitchFamily="2" charset="-122"/>
                <a:cs typeface="+mn-cs"/>
              </a:rPr>
              <a:t>（3）电压传输特性</a:t>
            </a:r>
            <a:r>
              <a:rPr lang="zh-CN" altLang="en-US" b="1" strike="noStrike" noProof="1" dirty="0">
                <a:solidFill>
                  <a:schemeClr val="tx1"/>
                </a:solidFill>
                <a:effectLst/>
                <a:latin typeface="Tahoma" panose="020B0604030504040204" pitchFamily="34" charset="0"/>
                <a:ea typeface="宋体" panose="02010600030101010101" pitchFamily="2" charset="-122"/>
                <a:cs typeface="+mn-cs"/>
              </a:rPr>
              <a:t> </a:t>
            </a:r>
            <a:endParaRPr lang="zh-CN" altLang="en-US" b="1" strike="noStrike" noProof="1" dirty="0">
              <a:solidFill>
                <a:schemeClr val="tx1"/>
              </a:solidFill>
              <a:effectLst/>
              <a:latin typeface="Tahoma" panose="020B0604030504040204" pitchFamily="34" charset="0"/>
              <a:ea typeface="宋体" panose="02010600030101010101" pitchFamily="2" charset="-122"/>
              <a:cs typeface="+mn-cs"/>
            </a:endParaRPr>
          </a:p>
        </p:txBody>
      </p:sp>
      <p:sp>
        <p:nvSpPr>
          <p:cNvPr id="72738" name="文本占位符 19459"/>
          <p:cNvSpPr>
            <a:spLocks noGrp="1"/>
          </p:cNvSpPr>
          <p:nvPr>
            <p:ph idx="1"/>
          </p:nvPr>
        </p:nvSpPr>
        <p:spPr>
          <a:xfrm>
            <a:off x="44450" y="1111250"/>
            <a:ext cx="4049713" cy="5715000"/>
          </a:xfrm>
        </p:spPr>
        <p:txBody>
          <a:bodyPr anchor="t"/>
          <a:p>
            <a:pPr algn="just">
              <a:lnSpc>
                <a:spcPct val="135000"/>
              </a:lnSpc>
              <a:spcBef>
                <a:spcPct val="0"/>
              </a:spcBef>
              <a:buNone/>
            </a:pPr>
            <a:r>
              <a:rPr lang="en-US" altLang="zh-CN" sz="2400" b="1" dirty="0"/>
              <a:t>    </a:t>
            </a:r>
            <a:r>
              <a:rPr lang="zh-CN" altLang="zh-CN" sz="2400" b="1" dirty="0"/>
              <a:t>当</a:t>
            </a:r>
            <a:r>
              <a:rPr lang="zh-CN" altLang="en-US" sz="2400" b="1" dirty="0"/>
              <a:t>输入电压</a:t>
            </a:r>
            <a:r>
              <a:rPr lang="en-US" altLang="zh-CN" sz="2400" b="1" i="1" err="1"/>
              <a:t>u</a:t>
            </a:r>
            <a:r>
              <a:rPr lang="en-US" altLang="zh-CN" sz="2400" b="1" baseline="-30000" err="1"/>
              <a:t>I</a:t>
            </a:r>
            <a:r>
              <a:rPr lang="en-US" altLang="zh-CN" sz="2400" b="1"/>
              <a:t>=</a:t>
            </a:r>
            <a:r>
              <a:rPr lang="en-US" altLang="zh-CN" sz="2400" b="1" i="1"/>
              <a:t>U</a:t>
            </a:r>
            <a:r>
              <a:rPr lang="en-US" altLang="zh-CN" sz="2400" b="1" baseline="-30000"/>
              <a:t>IL</a:t>
            </a:r>
            <a:r>
              <a:rPr lang="en-US" altLang="zh-CN" sz="2400" b="1"/>
              <a:t>=0V</a:t>
            </a:r>
            <a:r>
              <a:rPr lang="zh-CN" altLang="en-US" sz="2400" b="1"/>
              <a:t>，</a:t>
            </a:r>
            <a:r>
              <a:rPr lang="en-US" altLang="zh-CN" sz="2400" b="1">
                <a:ea typeface="Gulim" pitchFamily="34" charset="-127"/>
              </a:rPr>
              <a:t> VT</a:t>
            </a:r>
            <a:r>
              <a:rPr lang="en-US" altLang="zh-CN" sz="2400" b="1" baseline="-30000">
                <a:ea typeface="Gulim" pitchFamily="34" charset="-127"/>
              </a:rPr>
              <a:t>N</a:t>
            </a:r>
            <a:r>
              <a:rPr lang="zh-CN" altLang="en-US" sz="2400" b="1" dirty="0"/>
              <a:t>的栅源电压</a:t>
            </a:r>
            <a:r>
              <a:rPr lang="en-US" altLang="zh-CN" sz="2400" b="1" i="1" err="1"/>
              <a:t>u</a:t>
            </a:r>
            <a:r>
              <a:rPr lang="en-US" altLang="zh-CN" sz="2400" b="1" baseline="-30000" err="1"/>
              <a:t>GSN</a:t>
            </a:r>
            <a:r>
              <a:rPr lang="en-US" altLang="zh-CN" sz="2400" b="1"/>
              <a:t>=0&lt;</a:t>
            </a:r>
            <a:r>
              <a:rPr lang="en-US" altLang="zh-CN" sz="2400" b="1" i="1"/>
              <a:t>U</a:t>
            </a:r>
            <a:r>
              <a:rPr lang="en-US" altLang="zh-CN" sz="2400" b="1" baseline="-30000"/>
              <a:t>TN</a:t>
            </a:r>
            <a:r>
              <a:rPr lang="zh-CN" altLang="en-US" sz="2400" b="1"/>
              <a:t>，使</a:t>
            </a:r>
            <a:r>
              <a:rPr lang="en-US" altLang="zh-CN" sz="2400" b="1"/>
              <a:t>VT</a:t>
            </a:r>
            <a:r>
              <a:rPr lang="en-US" altLang="zh-CN" sz="2400" b="1" baseline="-30000"/>
              <a:t>N</a:t>
            </a:r>
            <a:r>
              <a:rPr lang="zh-CN" altLang="en-US" sz="2400" b="1" dirty="0"/>
              <a:t>截止，</a:t>
            </a:r>
            <a:r>
              <a:rPr lang="en-US" altLang="zh-CN" sz="2400" b="1"/>
              <a:t>VT</a:t>
            </a:r>
            <a:r>
              <a:rPr lang="en-US" altLang="zh-CN" sz="2400" b="1" baseline="-30000"/>
              <a:t>P</a:t>
            </a:r>
            <a:r>
              <a:rPr lang="zh-CN" altLang="en-US" sz="2400" b="1" dirty="0"/>
              <a:t>的栅源电压</a:t>
            </a:r>
            <a:r>
              <a:rPr lang="en-US" altLang="zh-CN" sz="2400" b="1" i="1" err="1"/>
              <a:t>u</a:t>
            </a:r>
            <a:r>
              <a:rPr lang="en-US" altLang="zh-CN" sz="2400" b="1" baseline="-30000" err="1"/>
              <a:t>GSP</a:t>
            </a:r>
            <a:r>
              <a:rPr lang="en-US" altLang="zh-CN" sz="2400" b="1"/>
              <a:t>=-</a:t>
            </a:r>
            <a:r>
              <a:rPr lang="en-US" altLang="zh-CN" sz="2400" b="1" i="1"/>
              <a:t>V</a:t>
            </a:r>
            <a:r>
              <a:rPr lang="en-US" altLang="zh-CN" sz="2400" b="1" baseline="-30000"/>
              <a:t>DD</a:t>
            </a:r>
            <a:r>
              <a:rPr lang="en-US" altLang="zh-CN" sz="2400" b="1"/>
              <a:t>&lt;</a:t>
            </a:r>
            <a:r>
              <a:rPr lang="en-US" altLang="zh-CN" sz="2400" b="1" i="1"/>
              <a:t> U</a:t>
            </a:r>
            <a:r>
              <a:rPr lang="en-US" altLang="zh-CN" sz="2400" b="1" baseline="-30000"/>
              <a:t>TP</a:t>
            </a:r>
            <a:r>
              <a:rPr lang="zh-CN" altLang="en-US" sz="2400" b="1"/>
              <a:t>，使</a:t>
            </a:r>
            <a:r>
              <a:rPr lang="en-US" altLang="zh-CN" sz="2400" b="1"/>
              <a:t>VT</a:t>
            </a:r>
            <a:r>
              <a:rPr lang="en-US" altLang="zh-CN" sz="2400" b="1" baseline="-30000"/>
              <a:t>P</a:t>
            </a:r>
            <a:r>
              <a:rPr lang="zh-CN" altLang="en-US" sz="2400" b="1" dirty="0"/>
              <a:t>导通，输出电压</a:t>
            </a:r>
            <a:r>
              <a:rPr lang="en-US" altLang="zh-CN" sz="2400" b="1" i="1" err="1"/>
              <a:t>u</a:t>
            </a:r>
            <a:r>
              <a:rPr lang="en-US" altLang="zh-CN" sz="2400" b="1" baseline="-30000" err="1"/>
              <a:t>O</a:t>
            </a:r>
            <a:r>
              <a:rPr lang="en-US" altLang="zh-CN" sz="2400" b="1"/>
              <a:t>=</a:t>
            </a:r>
            <a:r>
              <a:rPr lang="en-US" altLang="zh-CN" sz="2400" b="1" i="1"/>
              <a:t>V</a:t>
            </a:r>
            <a:r>
              <a:rPr lang="en-US" altLang="zh-CN" sz="2400" b="1" baseline="-30000"/>
              <a:t>DD</a:t>
            </a:r>
            <a:r>
              <a:rPr lang="zh-CN" altLang="en-US" sz="2400" b="1"/>
              <a:t>，为高电平</a:t>
            </a:r>
            <a:r>
              <a:rPr lang="zh-CN" altLang="en-US" sz="2400" b="1" dirty="0"/>
              <a:t>；当输入</a:t>
            </a:r>
            <a:r>
              <a:rPr lang="en-US" altLang="zh-CN" sz="2400" b="1" i="1" err="1"/>
              <a:t>u</a:t>
            </a:r>
            <a:r>
              <a:rPr lang="en-US" altLang="zh-CN" sz="2400" b="1" baseline="-30000" err="1"/>
              <a:t>I</a:t>
            </a:r>
            <a:r>
              <a:rPr lang="en-US" altLang="zh-CN" sz="2400" b="1"/>
              <a:t>=</a:t>
            </a:r>
            <a:r>
              <a:rPr lang="en-US" altLang="zh-CN" sz="2400" b="1" i="1"/>
              <a:t>U</a:t>
            </a:r>
            <a:r>
              <a:rPr lang="en-US" altLang="zh-CN" sz="2400" b="1" baseline="-30000"/>
              <a:t>IH</a:t>
            </a:r>
            <a:r>
              <a:rPr lang="en-US" altLang="zh-CN" sz="2400" b="1"/>
              <a:t>=</a:t>
            </a:r>
            <a:r>
              <a:rPr lang="en-US" altLang="zh-CN" sz="2400" b="1" i="1"/>
              <a:t>V</a:t>
            </a:r>
            <a:r>
              <a:rPr lang="en-US" altLang="zh-CN" sz="2400" b="1" baseline="-30000"/>
              <a:t>DD</a:t>
            </a:r>
            <a:r>
              <a:rPr lang="zh-CN" altLang="en-US" sz="2400" b="1" dirty="0"/>
              <a:t>时，</a:t>
            </a:r>
            <a:r>
              <a:rPr lang="en-US" altLang="zh-CN" sz="2400" b="1" i="1" err="1"/>
              <a:t>u</a:t>
            </a:r>
            <a:r>
              <a:rPr lang="en-US" altLang="zh-CN" sz="2400" b="1" baseline="-30000" err="1"/>
              <a:t>GSN</a:t>
            </a:r>
            <a:r>
              <a:rPr lang="en-US" altLang="zh-CN" sz="2400" b="1"/>
              <a:t>=</a:t>
            </a:r>
            <a:r>
              <a:rPr lang="en-US" altLang="zh-CN" sz="2400" b="1" i="1"/>
              <a:t>V</a:t>
            </a:r>
            <a:r>
              <a:rPr lang="en-US" altLang="zh-CN" sz="2400" b="1" baseline="-30000"/>
              <a:t>DD</a:t>
            </a:r>
            <a:r>
              <a:rPr lang="en-US" altLang="zh-CN" sz="2400" b="1"/>
              <a:t>&gt;</a:t>
            </a:r>
            <a:r>
              <a:rPr lang="en-US" altLang="zh-CN" sz="2400" b="1" i="1"/>
              <a:t>U</a:t>
            </a:r>
            <a:r>
              <a:rPr lang="en-US" altLang="zh-CN" sz="2400" b="1" baseline="-30000"/>
              <a:t>TN</a:t>
            </a:r>
            <a:r>
              <a:rPr lang="en-US" altLang="zh-CN" sz="2400" b="1"/>
              <a:t>,</a:t>
            </a:r>
            <a:r>
              <a:rPr lang="zh-CN" altLang="en-US" sz="2400" b="1"/>
              <a:t>使</a:t>
            </a:r>
            <a:r>
              <a:rPr lang="en-US" altLang="zh-CN" sz="2400" b="1"/>
              <a:t>VT</a:t>
            </a:r>
            <a:r>
              <a:rPr lang="en-US" altLang="zh-CN" sz="2400" b="1" baseline="-30000"/>
              <a:t>N</a:t>
            </a:r>
            <a:r>
              <a:rPr lang="zh-CN" altLang="en-US" sz="2400" b="1" dirty="0"/>
              <a:t>导通</a:t>
            </a:r>
            <a:r>
              <a:rPr lang="zh-CN" altLang="en-US" sz="2400" b="1"/>
              <a:t>，</a:t>
            </a:r>
            <a:r>
              <a:rPr lang="en-US" altLang="zh-CN" sz="2400" b="1" i="1" err="1"/>
              <a:t>u</a:t>
            </a:r>
            <a:r>
              <a:rPr lang="en-US" altLang="zh-CN" sz="2400" b="1" baseline="-30000" err="1"/>
              <a:t>GSP</a:t>
            </a:r>
            <a:r>
              <a:rPr lang="en-US" altLang="zh-CN" sz="2400" b="1"/>
              <a:t>=0&gt;</a:t>
            </a:r>
            <a:r>
              <a:rPr lang="en-US" altLang="zh-CN" sz="2400" b="1" i="1"/>
              <a:t> U</a:t>
            </a:r>
            <a:r>
              <a:rPr lang="en-US" altLang="zh-CN" sz="2400" b="1" baseline="-30000"/>
              <a:t>TP</a:t>
            </a:r>
            <a:r>
              <a:rPr lang="zh-CN" altLang="en-US" sz="2400" b="1"/>
              <a:t>，使</a:t>
            </a:r>
            <a:r>
              <a:rPr lang="en-US" altLang="zh-CN" sz="2400" b="1"/>
              <a:t>VT</a:t>
            </a:r>
            <a:r>
              <a:rPr lang="en-US" altLang="zh-CN" sz="2400" b="1" baseline="-30000"/>
              <a:t>P</a:t>
            </a:r>
            <a:r>
              <a:rPr lang="zh-CN" altLang="en-US" sz="2400" b="1" dirty="0"/>
              <a:t>截止，输出为低电平</a:t>
            </a:r>
            <a:r>
              <a:rPr lang="zh-CN" altLang="en-US" sz="2400" b="1"/>
              <a:t>。 </a:t>
            </a:r>
            <a:endParaRPr lang="zh-CN" altLang="en-US" sz="2400" b="1"/>
          </a:p>
        </p:txBody>
      </p:sp>
      <p:sp>
        <p:nvSpPr>
          <p:cNvPr id="19461" name="矩形 19460"/>
          <p:cNvSpPr/>
          <p:nvPr/>
        </p:nvSpPr>
        <p:spPr>
          <a:xfrm>
            <a:off x="247650" y="501650"/>
            <a:ext cx="3846513" cy="533400"/>
          </a:xfrm>
          <a:prstGeom prst="rect">
            <a:avLst/>
          </a:prstGeom>
          <a:noFill/>
          <a:ln w="9525">
            <a:noFill/>
          </a:ln>
        </p:spPr>
        <p:txBody>
          <a:bodyPr/>
          <a:p>
            <a:pPr marL="342900" indent="-342900" algn="just" fontAlgn="base">
              <a:spcBef>
                <a:spcPct val="20000"/>
              </a:spcBef>
              <a:buClr>
                <a:schemeClr val="folHlink"/>
              </a:buClr>
              <a:buSzPct val="60000"/>
              <a:buFont typeface="Wingdings" panose="05000000000000000000" pitchFamily="2" charset="2"/>
            </a:pPr>
            <a:r>
              <a:rPr lang="zh-CN" altLang="en-US" b="1" strike="noStrike" noProof="1" dirty="0">
                <a:solidFill>
                  <a:srgbClr val="003399"/>
                </a:solidFill>
                <a:effectLst>
                  <a:outerShdw blurRad="38100" dist="38100" dir="2700000">
                    <a:srgbClr val="000000"/>
                  </a:outerShdw>
                </a:effectLst>
                <a:latin typeface="宋体" panose="02010600030101010101" pitchFamily="2" charset="-122"/>
                <a:ea typeface="宋体" panose="02010600030101010101" pitchFamily="2" charset="-122"/>
                <a:cs typeface="+mn-cs"/>
              </a:rPr>
              <a:t>（2）工作原理</a:t>
            </a:r>
            <a:r>
              <a:rPr lang="zh-CN" altLang="en-US" sz="2800" b="1" strike="noStrike" noProof="1" dirty="0">
                <a:solidFill>
                  <a:schemeClr val="accent2"/>
                </a:solidFill>
                <a:effectLst>
                  <a:outerShdw blurRad="38100" dist="38100" dir="2700000">
                    <a:srgbClr val="000000"/>
                  </a:outerShdw>
                </a:effectLst>
                <a:latin typeface="Tahoma" panose="020B0604030504040204" pitchFamily="34" charset="0"/>
                <a:ea typeface="宋体" panose="02010600030101010101" pitchFamily="2" charset="-122"/>
                <a:cs typeface="+mn-cs"/>
              </a:rPr>
              <a:t> </a:t>
            </a:r>
            <a:endParaRPr lang="zh-CN" altLang="en-US" sz="2800" b="1" strike="noStrike" noProof="1" dirty="0">
              <a:solidFill>
                <a:schemeClr val="accent2"/>
              </a:solidFill>
              <a:effectLst>
                <a:outerShdw blurRad="38100" dist="38100" dir="2700000">
                  <a:srgbClr val="000000"/>
                </a:outerShdw>
              </a:effectLst>
              <a:latin typeface="Tahoma" panose="020B0604030504040204" pitchFamily="34" charset="0"/>
            </a:endParaRPr>
          </a:p>
        </p:txBody>
      </p:sp>
    </p:spTree>
  </p:cSld>
  <p:clrMapOvr>
    <a:masterClrMapping/>
  </p:clrMapOvr>
  <p:transition>
    <p:cover dir="d"/>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2228" name="矩形 52227"/>
          <p:cNvSpPr/>
          <p:nvPr/>
        </p:nvSpPr>
        <p:spPr>
          <a:xfrm>
            <a:off x="149225" y="415925"/>
            <a:ext cx="8845550" cy="3081338"/>
          </a:xfrm>
          <a:prstGeom prst="rect">
            <a:avLst/>
          </a:prstGeom>
          <a:noFill/>
          <a:ln w="9525">
            <a:noFill/>
          </a:ln>
        </p:spPr>
        <p:txBody>
          <a:bodyPr wrap="square" anchor="ctr">
            <a:spAutoFit/>
          </a:bodyPr>
          <a:p>
            <a:pPr indent="266700" defTabSz="914400" fontAlgn="base">
              <a:lnSpc>
                <a:spcPct val="135000"/>
              </a:lnSpc>
              <a:tabLst>
                <a:tab pos="3819525" algn="l"/>
                <a:tab pos="4000500" algn="l"/>
              </a:tabLst>
            </a:pPr>
            <a:r>
              <a:rPr lang="zh-CN" altLang="en-US" b="1" strike="noStrike" noProof="1" dirty="0">
                <a:solidFill>
                  <a:srgbClr val="003399"/>
                </a:solidFill>
                <a:effectLst>
                  <a:outerShdw blurRad="38100" dist="38100" dir="2700000">
                    <a:srgbClr val="000000"/>
                  </a:outerShdw>
                </a:effectLst>
                <a:latin typeface="宋体" panose="02010600030101010101" pitchFamily="2" charset="-122"/>
                <a:ea typeface="宋体" panose="02010600030101010101" pitchFamily="2" charset="-122"/>
                <a:cs typeface="+mn-cs"/>
              </a:rPr>
              <a:t>（4）工作速度</a:t>
            </a:r>
            <a:endParaRPr lang="zh-CN" altLang="en-US" b="1" strike="noStrike" noProof="1" dirty="0">
              <a:solidFill>
                <a:srgbClr val="FF3300"/>
              </a:solidFill>
              <a:effectLst>
                <a:outerShdw blurRad="38100" dist="38100" dir="2700000">
                  <a:srgbClr val="000000"/>
                </a:outerShdw>
              </a:effectLst>
              <a:latin typeface="Times New Roman" panose="02020603050405020304" pitchFamily="18" charset="0"/>
            </a:endParaRPr>
          </a:p>
          <a:p>
            <a:pPr indent="266700" defTabSz="914400" fontAlgn="base">
              <a:lnSpc>
                <a:spcPct val="135000"/>
              </a:lnSpc>
              <a:tabLst>
                <a:tab pos="3819525" algn="l"/>
                <a:tab pos="4000500" algn="l"/>
              </a:tabLst>
            </a:pPr>
            <a:r>
              <a:rPr lang="en-US" altLang="zh-CN" b="1" strike="noStrike" noProof="1" dirty="0">
                <a:latin typeface="Times New Roman" panose="02020603050405020304" pitchFamily="18" charset="0"/>
                <a:ea typeface="宋体" panose="02010600030101010101" pitchFamily="2" charset="-122"/>
                <a:cs typeface="+mn-cs"/>
              </a:rPr>
              <a:t>CMOS</a:t>
            </a:r>
            <a:r>
              <a:rPr lang="zh-CN" altLang="en-US" b="1" strike="noStrike" noProof="1" dirty="0">
                <a:latin typeface="Times New Roman" panose="02020603050405020304" pitchFamily="18" charset="0"/>
                <a:ea typeface="宋体" panose="02010600030101010101" pitchFamily="2" charset="-122"/>
                <a:cs typeface="+mn-cs"/>
              </a:rPr>
              <a:t>反相器由于负载电容和输出电阻的影响，使输出电   </a:t>
            </a:r>
            <a:endParaRPr lang="zh-CN" altLang="en-US" b="1" strike="noStrike" noProof="1" dirty="0">
              <a:latin typeface="Times New Roman" panose="02020603050405020304" pitchFamily="18" charset="0"/>
              <a:ea typeface="宋体" panose="02010600030101010101" pitchFamily="2" charset="-122"/>
              <a:cs typeface="+mn-cs"/>
            </a:endParaRPr>
          </a:p>
          <a:p>
            <a:pPr indent="266700" defTabSz="914400" fontAlgn="base">
              <a:lnSpc>
                <a:spcPct val="135000"/>
              </a:lnSpc>
              <a:tabLst>
                <a:tab pos="3819525" algn="l"/>
                <a:tab pos="4000500" algn="l"/>
              </a:tabLst>
            </a:pPr>
            <a:r>
              <a:rPr lang="zh-CN" altLang="en-US" b="1" strike="noStrike" noProof="1" dirty="0">
                <a:latin typeface="Times New Roman" panose="02020603050405020304" pitchFamily="18" charset="0"/>
                <a:ea typeface="宋体" panose="02010600030101010101" pitchFamily="2" charset="-122"/>
                <a:cs typeface="+mn-cs"/>
              </a:rPr>
              <a:t>压变化滞后于输入电压变化，其平均传输延迟时间约为</a:t>
            </a:r>
            <a:r>
              <a:rPr lang="en-US" altLang="zh-CN" b="1" strike="noStrike" noProof="1" dirty="0">
                <a:latin typeface="Times New Roman" panose="02020603050405020304" pitchFamily="18" charset="0"/>
                <a:ea typeface="宋体" panose="02010600030101010101" pitchFamily="2" charset="-122"/>
                <a:cs typeface="+mn-cs"/>
              </a:rPr>
              <a:t>10ns</a:t>
            </a:r>
            <a:r>
              <a:rPr lang="zh-CN" altLang="en-US" b="1" strike="noStrike" noProof="1" dirty="0">
                <a:latin typeface="Times New Roman" panose="02020603050405020304" pitchFamily="18" charset="0"/>
                <a:ea typeface="宋体" panose="02010600030101010101" pitchFamily="2" charset="-122"/>
                <a:cs typeface="+mn-cs"/>
              </a:rPr>
              <a:t>。</a:t>
            </a:r>
            <a:endParaRPr lang="zh-CN" altLang="en-US" b="1" strike="noStrike" noProof="1" dirty="0">
              <a:latin typeface="Times New Roman" panose="02020603050405020304" pitchFamily="18" charset="0"/>
            </a:endParaRPr>
          </a:p>
          <a:p>
            <a:pPr indent="266700" defTabSz="914400" fontAlgn="base">
              <a:lnSpc>
                <a:spcPct val="135000"/>
              </a:lnSpc>
              <a:tabLst>
                <a:tab pos="3819525" algn="l"/>
                <a:tab pos="4000500" algn="l"/>
              </a:tabLst>
            </a:pPr>
            <a:r>
              <a:rPr lang="en-US" altLang="zh-CN" b="1" strike="noStrike" noProof="1" dirty="0">
                <a:latin typeface="Times New Roman" panose="02020603050405020304" pitchFamily="18" charset="0"/>
                <a:ea typeface="宋体" panose="02010600030101010101" pitchFamily="2" charset="-122"/>
                <a:cs typeface="+mn-cs"/>
              </a:rPr>
              <a:t>CMOS</a:t>
            </a:r>
            <a:r>
              <a:rPr lang="zh-CN" altLang="en-US" b="1" strike="noStrike" noProof="1" dirty="0">
                <a:latin typeface="Times New Roman" panose="02020603050405020304" pitchFamily="18" charset="0"/>
                <a:ea typeface="宋体" panose="02010600030101010101" pitchFamily="2" charset="-122"/>
                <a:cs typeface="+mn-cs"/>
              </a:rPr>
              <a:t>反相器有静态功耗低、工作电压范围宽、抗干扰能力强、</a:t>
            </a:r>
            <a:endParaRPr lang="zh-CN" altLang="en-US" b="1" strike="noStrike" noProof="1" dirty="0">
              <a:latin typeface="Times New Roman" panose="02020603050405020304" pitchFamily="18" charset="0"/>
              <a:ea typeface="宋体" panose="02010600030101010101" pitchFamily="2" charset="-122"/>
              <a:cs typeface="+mn-cs"/>
            </a:endParaRPr>
          </a:p>
          <a:p>
            <a:pPr indent="266700" defTabSz="914400" fontAlgn="base">
              <a:lnSpc>
                <a:spcPct val="135000"/>
              </a:lnSpc>
              <a:tabLst>
                <a:tab pos="3819525" algn="l"/>
                <a:tab pos="4000500" algn="l"/>
              </a:tabLst>
            </a:pPr>
            <a:r>
              <a:rPr lang="zh-CN" altLang="en-US" b="1" strike="noStrike" noProof="1" dirty="0">
                <a:latin typeface="Times New Roman" panose="02020603050405020304" pitchFamily="18" charset="0"/>
                <a:ea typeface="宋体" panose="02010600030101010101" pitchFamily="2" charset="-122"/>
                <a:cs typeface="+mn-cs"/>
              </a:rPr>
              <a:t>工作速度高、输入阻抗高、带负载能力强等许多优点，但其缺</a:t>
            </a:r>
            <a:endParaRPr lang="zh-CN" altLang="en-US" b="1" strike="noStrike" noProof="1" dirty="0">
              <a:latin typeface="Times New Roman" panose="02020603050405020304" pitchFamily="18" charset="0"/>
              <a:ea typeface="宋体" panose="02010600030101010101" pitchFamily="2" charset="-122"/>
              <a:cs typeface="+mn-cs"/>
            </a:endParaRPr>
          </a:p>
          <a:p>
            <a:pPr indent="266700" defTabSz="914400" fontAlgn="base">
              <a:lnSpc>
                <a:spcPct val="135000"/>
              </a:lnSpc>
              <a:tabLst>
                <a:tab pos="3819525" algn="l"/>
                <a:tab pos="4000500" algn="l"/>
              </a:tabLst>
            </a:pPr>
            <a:r>
              <a:rPr lang="zh-CN" altLang="en-US" b="1" strike="noStrike" noProof="1" dirty="0">
                <a:latin typeface="Times New Roman" panose="02020603050405020304" pitchFamily="18" charset="0"/>
                <a:ea typeface="宋体" panose="02010600030101010101" pitchFamily="2" charset="-122"/>
                <a:cs typeface="+mn-cs"/>
              </a:rPr>
              <a:t>点是工艺较复杂。</a:t>
            </a:r>
            <a:endParaRPr lang="zh-CN" altLang="en-US" b="1" strike="noStrike" noProof="1" dirty="0">
              <a:latin typeface="Times New Roman" panose="02020603050405020304" pitchFamily="18" charset="0"/>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338" name="标题 14337"/>
          <p:cNvSpPr>
            <a:spLocks noGrp="1"/>
          </p:cNvSpPr>
          <p:nvPr>
            <p:ph type="title"/>
          </p:nvPr>
        </p:nvSpPr>
        <p:spPr>
          <a:xfrm>
            <a:off x="684213" y="260350"/>
            <a:ext cx="7772400" cy="1143000"/>
          </a:xfrm>
        </p:spPr>
        <p:txBody>
          <a:bodyPr vert="horz" rtlCol="0" anchor="ctr">
            <a:normAutofit/>
          </a:bodyPr>
          <a:p>
            <a:pPr marL="0" marR="0" lvl="0" indent="0" algn="l" defTabSz="914400" rtl="0" eaLnBrk="1" fontAlgn="base" latinLnBrk="0" hangingPunct="1">
              <a:lnSpc>
                <a:spcPct val="100000"/>
              </a:lnSpc>
              <a:spcBef>
                <a:spcPct val="0"/>
              </a:spcBef>
              <a:spcAft>
                <a:spcPct val="0"/>
              </a:spcAft>
              <a:buClrTx/>
              <a:buSzTx/>
              <a:buFontTx/>
              <a:buNone/>
            </a:pPr>
            <a:r>
              <a:rPr kumimoji="0" lang="en-US" altLang="zh-CN" sz="2800" b="1" i="0" u="none" strike="noStrike" kern="1200" cap="none" spc="0" normalizeH="0" baseline="0" noProof="1" dirty="0">
                <a:solidFill>
                  <a:srgbClr val="002060"/>
                </a:solidFill>
                <a:effectLst>
                  <a:outerShdw blurRad="38100" dist="38100" dir="2700000">
                    <a:srgbClr val="000000"/>
                  </a:outerShdw>
                </a:effectLst>
                <a:latin typeface="华文新魏" panose="02010800040101010101" pitchFamily="2" charset="-122"/>
                <a:ea typeface="华文新魏" panose="02010800040101010101" pitchFamily="2" charset="-122"/>
                <a:cs typeface="+mn-cs"/>
                <a:sym typeface="+mn-ea"/>
              </a:rPr>
              <a:t>2.其它CMOS逻辑门</a:t>
            </a:r>
            <a:r>
              <a:rPr kumimoji="0" lang="zh-CN" altLang="en-US" sz="2400" b="1" i="0" u="none" strike="noStrike" kern="1200" cap="none" spc="0" normalizeH="0" baseline="0" noProof="1" dirty="0">
                <a:solidFill>
                  <a:srgbClr val="003399"/>
                </a:solidFill>
                <a:effectLst>
                  <a:outerShdw blurRad="38100" dist="38100" dir="2700000">
                    <a:srgbClr val="000000"/>
                  </a:outerShdw>
                </a:effectLst>
                <a:latin typeface="宋体" panose="02010600030101010101" pitchFamily="2" charset="-122"/>
                <a:ea typeface="+mn-ea"/>
                <a:cs typeface="Times New Roman" panose="02020603050405020304" pitchFamily="18" charset="0"/>
                <a:sym typeface="+mn-ea"/>
              </a:rPr>
              <a:t> </a:t>
            </a:r>
            <a:endParaRPr kumimoji="0" lang="zh-CN" altLang="en-US" sz="2400" b="1" i="0" u="none" strike="noStrike" kern="1200" cap="none" spc="0" normalizeH="0" baseline="0" noProof="1" dirty="0">
              <a:solidFill>
                <a:srgbClr val="003399"/>
              </a:solidFill>
              <a:effectLst>
                <a:outerShdw blurRad="38100" dist="38100" dir="2700000">
                  <a:srgbClr val="000000"/>
                </a:outerShdw>
              </a:effectLst>
              <a:latin typeface="宋体" panose="02010600030101010101" pitchFamily="2" charset="-122"/>
              <a:ea typeface="+mn-ea"/>
              <a:cs typeface="Times New Roman" panose="02020603050405020304" pitchFamily="18" charset="0"/>
              <a:sym typeface="+mn-ea"/>
            </a:endParaRPr>
          </a:p>
        </p:txBody>
      </p:sp>
      <p:sp>
        <p:nvSpPr>
          <p:cNvPr id="14341" name="文本占位符 14340"/>
          <p:cNvSpPr>
            <a:spLocks noGrp="1"/>
          </p:cNvSpPr>
          <p:nvPr>
            <p:ph idx="1"/>
          </p:nvPr>
        </p:nvSpPr>
        <p:spPr>
          <a:xfrm>
            <a:off x="504825" y="1082675"/>
            <a:ext cx="4727575" cy="609600"/>
          </a:xfrm>
        </p:spPr>
        <p:txBody>
          <a:bodyPr/>
          <a:p>
            <a:pPr marL="53975" marR="0" indent="-53975" algn="l" defTabSz="914400" rtl="0" eaLnBrk="1" fontAlgn="base" latinLnBrk="0" hangingPunct="1">
              <a:lnSpc>
                <a:spcPct val="100000"/>
              </a:lnSpc>
              <a:spcBef>
                <a:spcPct val="20000"/>
              </a:spcBef>
              <a:spcAft>
                <a:spcPct val="0"/>
              </a:spcAft>
              <a:buClrTx/>
              <a:buSzTx/>
              <a:buFontTx/>
              <a:buNone/>
            </a:pPr>
            <a:r>
              <a:rPr kumimoji="0" lang="zh-CN" altLang="en-US" sz="2400" b="1" i="0" u="none" strike="noStrike" kern="1200" cap="none" spc="0" normalizeH="0" baseline="0" noProof="1" dirty="0">
                <a:solidFill>
                  <a:srgbClr val="003399"/>
                </a:solidFill>
                <a:effectLst>
                  <a:outerShdw blurRad="38100" dist="38100" dir="2700000">
                    <a:srgbClr val="000000"/>
                  </a:outerShdw>
                </a:effectLst>
                <a:latin typeface="Times New Roman" panose="02020603050405020304" pitchFamily="18" charset="0"/>
                <a:ea typeface="宋体" panose="02010600030101010101" pitchFamily="2" charset="-122"/>
                <a:cs typeface="Times New Roman" panose="02020603050405020304" pitchFamily="18" charset="0"/>
              </a:rPr>
              <a:t>（1）CMOS与非门 </a:t>
            </a:r>
            <a:endParaRPr kumimoji="0" lang="zh-CN" altLang="en-US" sz="2400" b="1" i="0" u="none" strike="noStrike" kern="1200" cap="none" spc="0" normalizeH="0" baseline="0" noProof="1" dirty="0">
              <a:solidFill>
                <a:srgbClr val="003399"/>
              </a:solidFill>
              <a:effectLst>
                <a:outerShdw blurRad="38100" dist="38100" dir="2700000">
                  <a:srgbClr val="000000"/>
                </a:outerShdw>
              </a:effectLst>
              <a:latin typeface="Times New Roman" panose="02020603050405020304" pitchFamily="18" charset="0"/>
              <a:ea typeface="宋体" panose="02010600030101010101" pitchFamily="2" charset="-122"/>
              <a:cs typeface="Times New Roman" panose="02020603050405020304" pitchFamily="18" charset="0"/>
            </a:endParaRPr>
          </a:p>
        </p:txBody>
      </p:sp>
      <p:sp>
        <p:nvSpPr>
          <p:cNvPr id="2" name="文本占位符 14340"/>
          <p:cNvSpPr>
            <a:spLocks noGrp="1"/>
          </p:cNvSpPr>
          <p:nvPr/>
        </p:nvSpPr>
        <p:spPr>
          <a:xfrm>
            <a:off x="4608513" y="1081088"/>
            <a:ext cx="4500563" cy="609600"/>
          </a:xfrm>
          <a:prstGeom prst="rect">
            <a:avLst/>
          </a:prstGeom>
          <a:noFill/>
          <a:ln w="9525">
            <a:noFill/>
          </a:ln>
        </p:spPr>
        <p:txBody>
          <a:bodyPr anchor="t"/>
          <a:lstStyle>
            <a:lvl1pPr marL="342900" lvl="0" indent="-342900" algn="l" defTabSz="914400" rtl="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a:lstStyle>
          <a:p>
            <a:pPr marL="53975" marR="0" indent="-53975" algn="l" defTabSz="914400" rtl="0" eaLnBrk="1" fontAlgn="base" latinLnBrk="0" hangingPunct="1">
              <a:lnSpc>
                <a:spcPct val="100000"/>
              </a:lnSpc>
              <a:spcBef>
                <a:spcPct val="20000"/>
              </a:spcBef>
              <a:spcAft>
                <a:spcPct val="0"/>
              </a:spcAft>
              <a:buClrTx/>
              <a:buSzTx/>
              <a:buFontTx/>
              <a:buNone/>
            </a:pPr>
            <a:r>
              <a:rPr kumimoji="0" lang="zh-CN" altLang="en-US" sz="2400" b="1" i="0" u="none" strike="noStrike" kern="1200" cap="none" spc="0" normalizeH="0" baseline="0" noProof="1" dirty="0">
                <a:solidFill>
                  <a:srgbClr val="003399"/>
                </a:solidFill>
                <a:effectLst>
                  <a:outerShdw blurRad="38100" dist="38100" dir="2700000">
                    <a:srgbClr val="000000"/>
                  </a:outerShdw>
                </a:effectLst>
                <a:latin typeface="Times New Roman" panose="02020603050405020304" pitchFamily="18" charset="0"/>
                <a:ea typeface="宋体" panose="02010600030101010101" pitchFamily="2" charset="-122"/>
                <a:cs typeface="Times New Roman" panose="02020603050405020304" pitchFamily="18" charset="0"/>
              </a:rPr>
              <a:t>（</a:t>
            </a:r>
            <a:r>
              <a:rPr kumimoji="0" lang="en-US" altLang="zh-CN" sz="2400" b="1" i="0" u="none" strike="noStrike" kern="1200" cap="none" spc="0" normalizeH="0" baseline="0" noProof="1" dirty="0">
                <a:solidFill>
                  <a:srgbClr val="003399"/>
                </a:solidFill>
                <a:effectLst>
                  <a:outerShdw blurRad="38100" dist="38100" dir="2700000">
                    <a:srgbClr val="000000"/>
                  </a:outerShdw>
                </a:effectLst>
                <a:latin typeface="Times New Roman" panose="02020603050405020304" pitchFamily="18" charset="0"/>
                <a:ea typeface="宋体" panose="02010600030101010101" pitchFamily="2" charset="-122"/>
                <a:cs typeface="Times New Roman" panose="02020603050405020304" pitchFamily="18" charset="0"/>
              </a:rPr>
              <a:t>2</a:t>
            </a:r>
            <a:r>
              <a:rPr kumimoji="0" lang="zh-CN" altLang="en-US" sz="2400" b="1" i="0" u="none" strike="noStrike" kern="1200" cap="none" spc="0" normalizeH="0" baseline="0" noProof="1" dirty="0">
                <a:solidFill>
                  <a:srgbClr val="003399"/>
                </a:solidFill>
                <a:effectLst>
                  <a:outerShdw blurRad="38100" dist="38100" dir="2700000">
                    <a:srgbClr val="000000"/>
                  </a:outerShdw>
                </a:effectLst>
                <a:latin typeface="Times New Roman" panose="02020603050405020304" pitchFamily="18" charset="0"/>
                <a:ea typeface="宋体" panose="02010600030101010101" pitchFamily="2" charset="-122"/>
                <a:cs typeface="Times New Roman" panose="02020603050405020304" pitchFamily="18" charset="0"/>
              </a:rPr>
              <a:t>）CMOS或非门</a:t>
            </a:r>
            <a:r>
              <a:rPr kumimoji="0" lang="zh-CN" altLang="en-US" sz="2400" b="1" i="0" u="none" strike="noStrike" kern="1200" cap="none" spc="0" normalizeH="0" baseline="0" noProof="1" dirty="0">
                <a:solidFill>
                  <a:schemeClr val="tx1"/>
                </a:solidFill>
                <a:effectLst/>
                <a:latin typeface="Times New Roman" panose="02020603050405020304" pitchFamily="18" charset="0"/>
                <a:ea typeface="+mn-ea"/>
                <a:cs typeface="Times New Roman" panose="02020603050405020304" pitchFamily="18" charset="0"/>
              </a:rPr>
              <a:t> </a:t>
            </a:r>
            <a:endParaRPr kumimoji="0" lang="zh-CN" altLang="en-US" sz="2400" b="1" i="0" u="none" strike="noStrike" kern="1200" cap="none" spc="0" normalizeH="0" baseline="0" noProof="1" dirty="0">
              <a:solidFill>
                <a:schemeClr val="tx1"/>
              </a:solidFill>
              <a:effectLst/>
              <a:latin typeface="Times New Roman" panose="02020603050405020304" pitchFamily="18" charset="0"/>
              <a:ea typeface="+mn-ea"/>
              <a:cs typeface="Times New Roman" panose="02020603050405020304" pitchFamily="18" charset="0"/>
            </a:endParaRPr>
          </a:p>
        </p:txBody>
      </p:sp>
      <p:pic>
        <p:nvPicPr>
          <p:cNvPr id="5" name="图片 4"/>
          <p:cNvPicPr>
            <a:picLocks noChangeAspect="1"/>
          </p:cNvPicPr>
          <p:nvPr/>
        </p:nvPicPr>
        <p:blipFill>
          <a:blip r:embed="rId1"/>
          <a:stretch>
            <a:fillRect/>
          </a:stretch>
        </p:blipFill>
        <p:spPr>
          <a:xfrm>
            <a:off x="684530" y="1755140"/>
            <a:ext cx="2988945" cy="3670300"/>
          </a:xfrm>
          <a:prstGeom prst="rect">
            <a:avLst/>
          </a:prstGeom>
        </p:spPr>
      </p:pic>
      <p:pic>
        <p:nvPicPr>
          <p:cNvPr id="6" name="图片 5"/>
          <p:cNvPicPr>
            <a:picLocks noChangeAspect="1"/>
          </p:cNvPicPr>
          <p:nvPr/>
        </p:nvPicPr>
        <p:blipFill>
          <a:blip r:embed="rId2"/>
          <a:stretch>
            <a:fillRect/>
          </a:stretch>
        </p:blipFill>
        <p:spPr>
          <a:xfrm>
            <a:off x="4786630" y="1600200"/>
            <a:ext cx="3070860" cy="3825240"/>
          </a:xfrm>
          <a:prstGeom prst="rect">
            <a:avLst/>
          </a:prstGeom>
        </p:spPr>
      </p:pic>
    </p:spTree>
  </p:cSld>
  <p:clrMapOvr>
    <a:masterClrMapping/>
  </p:clrMapOvr>
  <p:transition>
    <p:cover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4341">
                                            <p:txEl>
                                              <p:charRg st="0" end="12"/>
                                            </p:txEl>
                                          </p:spTgt>
                                        </p:tgtEl>
                                        <p:attrNameLst>
                                          <p:attrName>style.visibility</p:attrName>
                                        </p:attrNameLst>
                                      </p:cBhvr>
                                      <p:to>
                                        <p:strVal val="visible"/>
                                      </p:to>
                                    </p:set>
                                    <p:anim calcmode="lin" valueType="num">
                                      <p:cBhvr>
                                        <p:cTn id="7" dur="500" fill="hold"/>
                                        <p:tgtEl>
                                          <p:spTgt spid="14341">
                                            <p:txEl>
                                              <p:charRg st="0" end="12"/>
                                            </p:txEl>
                                          </p:spTgt>
                                        </p:tgtEl>
                                        <p:attrNameLst>
                                          <p:attrName>ppt_x</p:attrName>
                                        </p:attrNameLst>
                                      </p:cBhvr>
                                      <p:tavLst>
                                        <p:tav tm="0">
                                          <p:val>
                                            <p:strVal val="0-#ppt_w/2"/>
                                          </p:val>
                                        </p:tav>
                                        <p:tav tm="100000">
                                          <p:val>
                                            <p:strVal val="#ppt_x"/>
                                          </p:val>
                                        </p:tav>
                                      </p:tavLst>
                                    </p:anim>
                                    <p:anim calcmode="lin" valueType="num">
                                      <p:cBhvr>
                                        <p:cTn id="8" dur="500" fill="hold"/>
                                        <p:tgtEl>
                                          <p:spTgt spid="14341">
                                            <p:txEl>
                                              <p:charRg st="0" end="12"/>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linds(horizontal)">
                                      <p:cBhvr>
                                        <p:cTn id="13" dur="500"/>
                                        <p:tgtEl>
                                          <p:spTgt spid="5"/>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2" fill="hold" grpId="0" nodeType="clickEffect">
                                  <p:stCondLst>
                                    <p:cond delay="0"/>
                                  </p:stCondLst>
                                  <p:childTnLst>
                                    <p:set>
                                      <p:cBhvr>
                                        <p:cTn id="17" dur="1" fill="hold">
                                          <p:stCondLst>
                                            <p:cond delay="0"/>
                                          </p:stCondLst>
                                        </p:cTn>
                                        <p:tgtEl>
                                          <p:spTgt spid="2">
                                            <p:txEl>
                                              <p:charRg st="0" end="12"/>
                                            </p:txEl>
                                          </p:spTgt>
                                        </p:tgtEl>
                                        <p:attrNameLst>
                                          <p:attrName>style.visibility</p:attrName>
                                        </p:attrNameLst>
                                      </p:cBhvr>
                                      <p:to>
                                        <p:strVal val="visible"/>
                                      </p:to>
                                    </p:set>
                                    <p:anim calcmode="lin" valueType="num">
                                      <p:cBhvr>
                                        <p:cTn id="18" dur="500" fill="hold"/>
                                        <p:tgtEl>
                                          <p:spTgt spid="2">
                                            <p:txEl>
                                              <p:charRg st="0" end="12"/>
                                            </p:txEl>
                                          </p:spTgt>
                                        </p:tgtEl>
                                        <p:attrNameLst>
                                          <p:attrName>ppt_x</p:attrName>
                                        </p:attrNameLst>
                                      </p:cBhvr>
                                      <p:tavLst>
                                        <p:tav tm="0">
                                          <p:val>
                                            <p:strVal val="1+#ppt_w/2"/>
                                          </p:val>
                                        </p:tav>
                                        <p:tav tm="100000">
                                          <p:val>
                                            <p:strVal val="#ppt_x"/>
                                          </p:val>
                                        </p:tav>
                                      </p:tavLst>
                                    </p:anim>
                                    <p:anim calcmode="lin" valueType="num">
                                      <p:cBhvr>
                                        <p:cTn id="19" dur="500" fill="hold"/>
                                        <p:tgtEl>
                                          <p:spTgt spid="2">
                                            <p:txEl>
                                              <p:charRg st="0" end="12"/>
                                            </p:txEl>
                                          </p:spTgt>
                                        </p:tgtEl>
                                        <p:attrNameLst>
                                          <p:attrName>ppt_y</p:attrName>
                                        </p:attrNameLst>
                                      </p:cBhvr>
                                      <p:tavLst>
                                        <p:tav tm="0">
                                          <p:val>
                                            <p:strVal val="#ppt_y"/>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3" presetClass="entr" presetSubtype="10" fill="hold" nodeType="click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blinds(horizontal)">
                                      <p:cBhvr>
                                        <p:cTn id="2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41" grpId="0" build="p"/>
      <p:bldP spid="2" grpId="0" build="p"/>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nvPicPr>
        <p:blipFill>
          <a:blip r:embed="rId1"/>
          <a:stretch>
            <a:fillRect/>
          </a:stretch>
        </p:blipFill>
        <p:spPr>
          <a:xfrm>
            <a:off x="2560955" y="3570605"/>
            <a:ext cx="6583680" cy="3200400"/>
          </a:xfrm>
          <a:prstGeom prst="rect">
            <a:avLst/>
          </a:prstGeom>
        </p:spPr>
      </p:pic>
      <p:pic>
        <p:nvPicPr>
          <p:cNvPr id="4" name="图片 3"/>
          <p:cNvPicPr>
            <a:picLocks noChangeAspect="1"/>
          </p:cNvPicPr>
          <p:nvPr/>
        </p:nvPicPr>
        <p:blipFill>
          <a:blip r:embed="rId2"/>
          <a:stretch>
            <a:fillRect/>
          </a:stretch>
        </p:blipFill>
        <p:spPr>
          <a:xfrm>
            <a:off x="3583305" y="1367790"/>
            <a:ext cx="2001520" cy="1988820"/>
          </a:xfrm>
          <a:prstGeom prst="rect">
            <a:avLst/>
          </a:prstGeom>
        </p:spPr>
      </p:pic>
      <p:sp>
        <p:nvSpPr>
          <p:cNvPr id="75777" name="矩形 11267"/>
          <p:cNvSpPr/>
          <p:nvPr/>
        </p:nvSpPr>
        <p:spPr>
          <a:xfrm>
            <a:off x="1150938" y="611188"/>
            <a:ext cx="5456237" cy="542925"/>
          </a:xfrm>
          <a:prstGeom prst="rect">
            <a:avLst/>
          </a:prstGeom>
          <a:noFill/>
          <a:ln w="9525">
            <a:noFill/>
          </a:ln>
        </p:spPr>
        <p:txBody>
          <a:bodyPr anchor="b"/>
          <a:p>
            <a:pPr algn="ctr"/>
            <a:endParaRPr lang="zh-CN" altLang="zh-CN" sz="2800" b="1" dirty="0">
              <a:latin typeface="Times New Roman" panose="02020603050405020304" pitchFamily="18" charset="0"/>
              <a:ea typeface="宋体" panose="02010600030101010101" pitchFamily="2" charset="-122"/>
            </a:endParaRPr>
          </a:p>
        </p:txBody>
      </p:sp>
      <p:sp>
        <p:nvSpPr>
          <p:cNvPr id="11269" name="文本占位符 11268"/>
          <p:cNvSpPr>
            <a:spLocks noGrp="1"/>
          </p:cNvSpPr>
          <p:nvPr>
            <p:ph idx="1"/>
          </p:nvPr>
        </p:nvSpPr>
        <p:spPr>
          <a:xfrm>
            <a:off x="377825" y="544513"/>
            <a:ext cx="3673475" cy="609600"/>
          </a:xfrm>
        </p:spPr>
        <p:txBody>
          <a:bodyPr/>
          <a:p>
            <a:pPr marL="53975" marR="0" indent="-53975" algn="l" defTabSz="914400" rtl="0" eaLnBrk="1" fontAlgn="base" latinLnBrk="0" hangingPunct="1">
              <a:lnSpc>
                <a:spcPct val="100000"/>
              </a:lnSpc>
              <a:spcBef>
                <a:spcPct val="20000"/>
              </a:spcBef>
              <a:spcAft>
                <a:spcPct val="0"/>
              </a:spcAft>
              <a:buClrTx/>
              <a:buSzTx/>
              <a:buFontTx/>
              <a:buNone/>
            </a:pPr>
            <a:r>
              <a:rPr kumimoji="0" lang="zh-CN" altLang="en-US" sz="2400" b="1" i="0" u="none" strike="noStrike" kern="1200" cap="none" spc="0" normalizeH="0" baseline="0" noProof="1" dirty="0">
                <a:solidFill>
                  <a:srgbClr val="003399"/>
                </a:solidFill>
                <a:effectLst>
                  <a:outerShdw blurRad="38100" dist="38100" dir="2700000">
                    <a:srgbClr val="000000"/>
                  </a:outerShdw>
                </a:effectLst>
                <a:latin typeface="Times New Roman" panose="02020603050405020304" pitchFamily="18" charset="0"/>
                <a:ea typeface="宋体" panose="02010600030101010101" pitchFamily="2" charset="-122"/>
                <a:cs typeface="Times New Roman" panose="02020603050405020304" pitchFamily="18" charset="0"/>
              </a:rPr>
              <a:t>（3）CMOS传输门</a:t>
            </a:r>
            <a:endParaRPr kumimoji="0" lang="zh-CN" altLang="en-US" sz="2400" b="1" i="0" u="none" strike="noStrike" kern="1200" cap="none" spc="0" normalizeH="0" baseline="0" noProof="1" dirty="0">
              <a:solidFill>
                <a:srgbClr val="003399"/>
              </a:solidFill>
              <a:effectLst>
                <a:outerShdw blurRad="38100" dist="38100" dir="2700000">
                  <a:srgbClr val="000000"/>
                </a:outerShdw>
              </a:effectLst>
              <a:latin typeface="Times New Roman" panose="02020603050405020304" pitchFamily="18" charset="0"/>
              <a:ea typeface="宋体" panose="02010600030101010101" pitchFamily="2" charset="-122"/>
              <a:cs typeface="Times New Roman" panose="02020603050405020304" pitchFamily="18" charset="0"/>
            </a:endParaRPr>
          </a:p>
        </p:txBody>
      </p:sp>
      <p:sp>
        <p:nvSpPr>
          <p:cNvPr id="75779" name="矩形 11274"/>
          <p:cNvSpPr/>
          <p:nvPr/>
        </p:nvSpPr>
        <p:spPr>
          <a:xfrm>
            <a:off x="5012055" y="1228725"/>
            <a:ext cx="4132580" cy="1120775"/>
          </a:xfrm>
          <a:prstGeom prst="rect">
            <a:avLst/>
          </a:prstGeom>
          <a:noFill/>
          <a:ln w="9525">
            <a:noFill/>
          </a:ln>
        </p:spPr>
        <p:txBody>
          <a:bodyPr anchor="t"/>
          <a:p>
            <a:pPr algn="just">
              <a:lnSpc>
                <a:spcPct val="135000"/>
              </a:lnSpc>
            </a:pPr>
            <a:r>
              <a:rPr lang="zh-CN" altLang="en-US" b="1" dirty="0">
                <a:latin typeface="Times New Roman" panose="02020603050405020304" pitchFamily="18" charset="0"/>
                <a:ea typeface="宋体" panose="02010600030101010101" pitchFamily="2" charset="-122"/>
              </a:rPr>
              <a:t>传输门是一种可逆双向器件。 </a:t>
            </a:r>
            <a:endParaRPr lang="zh-CN" altLang="en-US" b="1">
              <a:latin typeface="Times New Roman" panose="02020603050405020304" pitchFamily="18" charset="0"/>
              <a:ea typeface="宋体" panose="02010600030101010101" pitchFamily="2" charset="-122"/>
            </a:endParaRPr>
          </a:p>
        </p:txBody>
      </p:sp>
      <p:sp>
        <p:nvSpPr>
          <p:cNvPr id="48" name="文本占位符 12317"/>
          <p:cNvSpPr>
            <a:spLocks noGrp="1"/>
          </p:cNvSpPr>
          <p:nvPr/>
        </p:nvSpPr>
        <p:spPr>
          <a:xfrm>
            <a:off x="523875" y="4008438"/>
            <a:ext cx="3810000" cy="609600"/>
          </a:xfrm>
          <a:prstGeom prst="rect">
            <a:avLst/>
          </a:prstGeom>
          <a:noFill/>
          <a:ln w="9525">
            <a:noFill/>
          </a:ln>
        </p:spPr>
        <p:txBody>
          <a:bodyPr anchor="t"/>
          <a:lstStyle>
            <a:lvl1pPr marL="342900" lvl="0" indent="-342900" algn="l" defTabSz="914400" rtl="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a:lstStyle>
          <a:p>
            <a:pPr marL="342900" marR="0" indent="-342900" algn="just"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None/>
            </a:pPr>
            <a:r>
              <a:rPr kumimoji="0" lang="zh-CN" altLang="en-US" sz="2400" b="1" i="0" u="none" strike="noStrike" kern="1200" cap="none" spc="0" normalizeH="0" baseline="0" noProof="1" dirty="0">
                <a:solidFill>
                  <a:srgbClr val="003399"/>
                </a:solidFill>
                <a:effectLst>
                  <a:outerShdw blurRad="38100" dist="38100" dir="2700000">
                    <a:srgbClr val="000000"/>
                  </a:outerShdw>
                </a:effectLst>
                <a:latin typeface="Times New Roman" panose="02020603050405020304" pitchFamily="18" charset="0"/>
                <a:ea typeface="宋体" panose="02010600030101010101" pitchFamily="2" charset="-122"/>
                <a:cs typeface="Times New Roman" panose="02020603050405020304" pitchFamily="18" charset="0"/>
              </a:rPr>
              <a:t>（4）CMOS 三态门</a:t>
            </a:r>
            <a:r>
              <a:rPr kumimoji="0" lang="zh-CN" altLang="en-US" sz="2400" b="1" i="0" u="none" strike="noStrike" kern="1200" cap="none" spc="0" normalizeH="0" baseline="0" noProof="1" dirty="0">
                <a:solidFill>
                  <a:schemeClr val="tx1"/>
                </a:solidFill>
                <a:effectLst/>
                <a:latin typeface="Times New Roman" panose="02020603050405020304" pitchFamily="18" charset="0"/>
                <a:ea typeface="+mn-ea"/>
                <a:cs typeface="Times New Roman" panose="02020603050405020304" pitchFamily="18" charset="0"/>
              </a:rPr>
              <a:t> </a:t>
            </a:r>
            <a:endParaRPr kumimoji="0" lang="zh-CN" altLang="en-US" sz="2400" b="1" i="0" u="none" strike="noStrike" kern="1200" cap="none" spc="0" normalizeH="0" baseline="0" noProof="1" dirty="0">
              <a:solidFill>
                <a:schemeClr val="tx1"/>
              </a:solidFill>
              <a:effectLst/>
              <a:latin typeface="Times New Roman" panose="02020603050405020304" pitchFamily="18" charset="0"/>
              <a:ea typeface="+mn-ea"/>
              <a:cs typeface="Times New Roman" panose="02020603050405020304" pitchFamily="18" charset="0"/>
            </a:endParaRPr>
          </a:p>
        </p:txBody>
      </p:sp>
      <p:pic>
        <p:nvPicPr>
          <p:cNvPr id="3" name="图片 2"/>
          <p:cNvPicPr>
            <a:picLocks noChangeAspect="1"/>
          </p:cNvPicPr>
          <p:nvPr/>
        </p:nvPicPr>
        <p:blipFill>
          <a:blip r:embed="rId3"/>
          <a:stretch>
            <a:fillRect/>
          </a:stretch>
        </p:blipFill>
        <p:spPr>
          <a:xfrm>
            <a:off x="792480" y="1025525"/>
            <a:ext cx="2790825" cy="2790825"/>
          </a:xfrm>
          <a:prstGeom prst="rect">
            <a:avLst/>
          </a:prstGeom>
        </p:spPr>
      </p:pic>
    </p:spTree>
  </p:cSld>
  <p:clrMapOvr>
    <a:masterClrMapping/>
  </p:clrMapOvr>
  <p:transition>
    <p:dissolve/>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373" name="文本占位符 15372"/>
          <p:cNvSpPr>
            <a:spLocks noGrp="1"/>
          </p:cNvSpPr>
          <p:nvPr>
            <p:ph idx="1"/>
          </p:nvPr>
        </p:nvSpPr>
        <p:spPr>
          <a:xfrm>
            <a:off x="611188" y="692150"/>
            <a:ext cx="7021513" cy="609600"/>
          </a:xfrm>
        </p:spPr>
        <p:txBody>
          <a:bodyPr/>
          <a:p>
            <a:pPr marL="0" marR="0" indent="0" algn="just" defTabSz="914400" rtl="0" eaLnBrk="1" fontAlgn="base" latinLnBrk="0" hangingPunct="1">
              <a:lnSpc>
                <a:spcPct val="90000"/>
              </a:lnSpc>
              <a:spcBef>
                <a:spcPct val="20000"/>
              </a:spcBef>
              <a:spcAft>
                <a:spcPct val="0"/>
              </a:spcAft>
              <a:buClrTx/>
              <a:buSzTx/>
              <a:buFontTx/>
              <a:buNone/>
            </a:pPr>
            <a:r>
              <a:rPr kumimoji="0" lang="zh-CN" altLang="en-US" sz="2400" b="1" i="0" u="none" strike="noStrike" kern="1200" cap="none" spc="0" normalizeH="0" baseline="0" noProof="1" dirty="0">
                <a:solidFill>
                  <a:srgbClr val="003399"/>
                </a:solidFill>
                <a:effectLst>
                  <a:outerShdw blurRad="38100" dist="38100" dir="2700000">
                    <a:srgbClr val="000000"/>
                  </a:outerShdw>
                </a:effectLst>
                <a:latin typeface="宋体" panose="02010600030101010101" pitchFamily="2" charset="-122"/>
                <a:ea typeface="宋体" panose="02010600030101010101" pitchFamily="2" charset="-122"/>
                <a:cs typeface="+mn-cs"/>
              </a:rPr>
              <a:t>（5）漏极开路的CMOS门电路</a:t>
            </a:r>
            <a:r>
              <a:rPr kumimoji="0" lang="zh-CN" altLang="en-US" sz="2400" b="1" i="0" u="none" strike="noStrike" kern="1200" cap="none" spc="0" normalizeH="0" baseline="0" noProof="1" dirty="0">
                <a:solidFill>
                  <a:schemeClr val="tx1"/>
                </a:solidFill>
                <a:effectLst/>
                <a:latin typeface="Times New Roman" panose="02020603050405020304" pitchFamily="18" charset="0"/>
                <a:ea typeface="+mn-ea"/>
                <a:cs typeface="Times New Roman" panose="02020603050405020304" pitchFamily="18" charset="0"/>
              </a:rPr>
              <a:t> </a:t>
            </a:r>
            <a:endParaRPr kumimoji="0" lang="zh-CN" altLang="en-US" sz="2400" b="1" i="0" u="none" strike="noStrike" kern="1200" cap="none" spc="0" normalizeH="0" baseline="0" noProof="1" dirty="0">
              <a:solidFill>
                <a:schemeClr val="tx1"/>
              </a:solidFill>
              <a:effectLst/>
              <a:latin typeface="Times New Roman" panose="02020603050405020304" pitchFamily="18" charset="0"/>
              <a:ea typeface="+mn-ea"/>
              <a:cs typeface="Times New Roman" panose="02020603050405020304" pitchFamily="18" charset="0"/>
            </a:endParaRPr>
          </a:p>
        </p:txBody>
      </p:sp>
      <p:pic>
        <p:nvPicPr>
          <p:cNvPr id="2" name="图片 1"/>
          <p:cNvPicPr>
            <a:picLocks noChangeAspect="1"/>
          </p:cNvPicPr>
          <p:nvPr/>
        </p:nvPicPr>
        <p:blipFill>
          <a:blip r:embed="rId1"/>
          <a:stretch>
            <a:fillRect/>
          </a:stretch>
        </p:blipFill>
        <p:spPr>
          <a:xfrm>
            <a:off x="948055" y="1301750"/>
            <a:ext cx="3227070" cy="2081530"/>
          </a:xfrm>
          <a:prstGeom prst="rect">
            <a:avLst/>
          </a:prstGeom>
        </p:spPr>
      </p:pic>
      <p:pic>
        <p:nvPicPr>
          <p:cNvPr id="3" name="图片 2"/>
          <p:cNvPicPr>
            <a:picLocks noChangeAspect="1"/>
          </p:cNvPicPr>
          <p:nvPr/>
        </p:nvPicPr>
        <p:blipFill>
          <a:blip r:embed="rId2"/>
          <a:stretch>
            <a:fillRect/>
          </a:stretch>
        </p:blipFill>
        <p:spPr>
          <a:xfrm>
            <a:off x="4988560" y="2039620"/>
            <a:ext cx="1788160" cy="853440"/>
          </a:xfrm>
          <a:prstGeom prst="rect">
            <a:avLst/>
          </a:prstGeom>
        </p:spPr>
      </p:pic>
    </p:spTree>
  </p:cSld>
  <p:clrMapOvr>
    <a:masterClrMapping/>
  </p:clrMapOvr>
  <p:transition>
    <p:pull dir="d"/>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496" name="文本占位符 16495"/>
          <p:cNvSpPr>
            <a:spLocks noGrp="1"/>
          </p:cNvSpPr>
          <p:nvPr>
            <p:ph idx="1"/>
          </p:nvPr>
        </p:nvSpPr>
        <p:spPr>
          <a:xfrm>
            <a:off x="427355" y="568325"/>
            <a:ext cx="8373110" cy="4140200"/>
          </a:xfrm>
        </p:spPr>
        <p:txBody>
          <a:bodyPr/>
          <a:p>
            <a:pPr marL="0" marR="0" indent="0" algn="just" defTabSz="914400" rtl="0" eaLnBrk="1" fontAlgn="base" latinLnBrk="0" hangingPunct="1">
              <a:lnSpc>
                <a:spcPct val="135000"/>
              </a:lnSpc>
              <a:spcBef>
                <a:spcPct val="20000"/>
              </a:spcBef>
              <a:spcAft>
                <a:spcPct val="0"/>
              </a:spcAft>
              <a:buClrTx/>
              <a:buSzTx/>
              <a:buFontTx/>
              <a:buNone/>
            </a:pPr>
            <a:r>
              <a:rPr kumimoji="0" lang="en-US" altLang="zh-CN" sz="2800" b="1" i="0" u="none" strike="noStrike" kern="1200" cap="none" spc="0" normalizeH="0" baseline="0" noProof="1" dirty="0">
                <a:solidFill>
                  <a:srgbClr val="002060"/>
                </a:solidFill>
                <a:effectLst>
                  <a:outerShdw blurRad="38100" dist="38100" dir="2700000">
                    <a:srgbClr val="000000"/>
                  </a:outerShdw>
                </a:effectLst>
                <a:latin typeface="华文新魏" panose="02010800040101010101" pitchFamily="2" charset="-122"/>
                <a:ea typeface="华文新魏" panose="02010800040101010101" pitchFamily="2" charset="-122"/>
                <a:cs typeface="+mn-cs"/>
              </a:rPr>
              <a:t> 3.CMOS集成逻辑门电路的正确使用</a:t>
            </a:r>
            <a:endParaRPr kumimoji="0" sz="2400" b="1" i="0" u="none" strike="noStrike" kern="1200" cap="none" spc="0" normalizeH="0" baseline="0" noProof="1">
              <a:solidFill>
                <a:schemeClr val="tx1"/>
              </a:solidFill>
              <a:latin typeface="+mn-lt"/>
              <a:ea typeface="+mn-ea"/>
              <a:cs typeface="+mn-cs"/>
            </a:endParaRPr>
          </a:p>
          <a:p>
            <a:pPr marL="53975" marR="0" indent="-53975" algn="l" defTabSz="914400" rtl="0" eaLnBrk="1" fontAlgn="base" latinLnBrk="0" hangingPunct="1">
              <a:lnSpc>
                <a:spcPct val="135000"/>
              </a:lnSpc>
              <a:spcBef>
                <a:spcPts val="0"/>
              </a:spcBef>
              <a:spcAft>
                <a:spcPct val="0"/>
              </a:spcAft>
              <a:buClrTx/>
              <a:buSzTx/>
              <a:buFontTx/>
              <a:buNone/>
            </a:pPr>
            <a:r>
              <a:rPr kumimoji="0" lang="zh-CN" altLang="en-US" sz="2400" b="1" i="0" u="none" strike="noStrike" kern="1200" cap="none" spc="0" normalizeH="0" baseline="0" noProof="1" dirty="0">
                <a:solidFill>
                  <a:srgbClr val="003399"/>
                </a:solidFill>
                <a:effectLst>
                  <a:outerShdw blurRad="38100" dist="38100" dir="2700000">
                    <a:srgbClr val="000000"/>
                  </a:outerShdw>
                </a:effectLst>
                <a:latin typeface="宋体" panose="02010600030101010101" pitchFamily="2" charset="-122"/>
                <a:ea typeface="宋体" panose="02010600030101010101" pitchFamily="2" charset="-122"/>
                <a:cs typeface="+mn-cs"/>
              </a:rPr>
              <a:t>（1）电源电压范围</a:t>
            </a:r>
            <a:endParaRPr kumimoji="0" lang="zh-CN" altLang="en-US" sz="2400" b="1" i="0" u="none" strike="noStrike" kern="1200" cap="none" spc="0" normalizeH="0" baseline="0" noProof="1" dirty="0">
              <a:solidFill>
                <a:srgbClr val="003399"/>
              </a:solidFill>
              <a:effectLst>
                <a:outerShdw blurRad="38100" dist="38100" dir="2700000">
                  <a:srgbClr val="000000"/>
                </a:outerShdw>
              </a:effectLst>
              <a:latin typeface="宋体" panose="02010600030101010101" pitchFamily="2" charset="-122"/>
              <a:ea typeface="宋体" panose="02010600030101010101" pitchFamily="2" charset="-122"/>
              <a:cs typeface="+mn-cs"/>
            </a:endParaRPr>
          </a:p>
          <a:p>
            <a:pPr marL="53975" marR="0" indent="-53975" algn="l" defTabSz="914400" rtl="0" eaLnBrk="1" fontAlgn="base" latinLnBrk="0" hangingPunct="1">
              <a:lnSpc>
                <a:spcPct val="135000"/>
              </a:lnSpc>
              <a:spcBef>
                <a:spcPts val="0"/>
              </a:spcBef>
              <a:spcAft>
                <a:spcPct val="0"/>
              </a:spcAft>
              <a:buClrTx/>
              <a:buSzTx/>
              <a:buFontTx/>
              <a:buNone/>
            </a:pPr>
            <a:r>
              <a:rPr kumimoji="0" lang="zh-CN" altLang="en-US" sz="2400" b="1" i="0" u="none" strike="noStrike" kern="1200" cap="none" spc="0" normalizeH="0" baseline="0" noProof="1" dirty="0">
                <a:solidFill>
                  <a:srgbClr val="003399"/>
                </a:solidFill>
                <a:effectLst>
                  <a:outerShdw blurRad="38100" dist="38100" dir="2700000">
                    <a:srgbClr val="000000"/>
                  </a:outerShdw>
                </a:effectLst>
                <a:latin typeface="宋体" panose="02010600030101010101" pitchFamily="2" charset="-122"/>
                <a:ea typeface="宋体" panose="02010600030101010101" pitchFamily="2" charset="-122"/>
                <a:cs typeface="+mn-cs"/>
              </a:rPr>
              <a:t>（2）</a:t>
            </a:r>
            <a:r>
              <a:rPr lang="zh-CN" altLang="en-US" sz="2400" b="1" dirty="0">
                <a:solidFill>
                  <a:srgbClr val="003399"/>
                </a:solidFill>
                <a:effectLst>
                  <a:outerShdw blurRad="38100" dist="38100" dir="2700000">
                    <a:srgbClr val="000000"/>
                  </a:outerShdw>
                </a:effectLst>
                <a:latin typeface="宋体" panose="02010600030101010101" pitchFamily="2" charset="-122"/>
                <a:ea typeface="宋体" panose="02010600030101010101" pitchFamily="2" charset="-122"/>
                <a:sym typeface="+mn-ea"/>
              </a:rPr>
              <a:t>多余输入端的处理  </a:t>
            </a:r>
            <a:r>
              <a:rPr lang="zh-CN" altLang="en-US" sz="2400" b="1" dirty="0">
                <a:solidFill>
                  <a:srgbClr val="003399"/>
                </a:solidFill>
                <a:effectLst/>
                <a:latin typeface="宋体" panose="02010600030101010101" pitchFamily="2" charset="-122"/>
                <a:ea typeface="宋体" panose="02010600030101010101" pitchFamily="2" charset="-122"/>
                <a:sym typeface="+mn-ea"/>
              </a:rPr>
              <a:t>一是按逻辑功能的要求将多余的输入端接到适当的逻辑电平上去；二是将多余输入端并联使用。</a:t>
            </a:r>
            <a:endParaRPr lang="zh-CN" altLang="en-US" sz="2400" b="1" dirty="0">
              <a:solidFill>
                <a:srgbClr val="003399"/>
              </a:solidFill>
              <a:effectLst>
                <a:outerShdw blurRad="38100" dist="38100" dir="2700000">
                  <a:srgbClr val="000000"/>
                </a:outerShdw>
              </a:effectLst>
              <a:latin typeface="宋体" panose="02010600030101010101" pitchFamily="2" charset="-122"/>
              <a:ea typeface="宋体" panose="02010600030101010101" pitchFamily="2" charset="-122"/>
              <a:sym typeface="+mn-ea"/>
            </a:endParaRPr>
          </a:p>
          <a:p>
            <a:pPr marL="53975" marR="0" indent="-53975" algn="l" defTabSz="914400" rtl="0" eaLnBrk="1" fontAlgn="base" latinLnBrk="0" hangingPunct="1">
              <a:lnSpc>
                <a:spcPct val="135000"/>
              </a:lnSpc>
              <a:spcBef>
                <a:spcPts val="0"/>
              </a:spcBef>
              <a:spcAft>
                <a:spcPct val="0"/>
              </a:spcAft>
              <a:buClrTx/>
              <a:buSzTx/>
              <a:buFontTx/>
              <a:buNone/>
            </a:pPr>
            <a:r>
              <a:rPr kumimoji="0" lang="zh-CN" altLang="en-US" sz="2400" b="1" i="0" u="none" strike="noStrike" kern="1200" cap="none" spc="0" normalizeH="0" baseline="0" noProof="1" dirty="0">
                <a:solidFill>
                  <a:srgbClr val="003399"/>
                </a:solidFill>
                <a:effectLst>
                  <a:outerShdw blurRad="38100" dist="38100" dir="2700000">
                    <a:srgbClr val="000000"/>
                  </a:outerShdw>
                </a:effectLst>
                <a:latin typeface="宋体" panose="02010600030101010101" pitchFamily="2" charset="-122"/>
                <a:ea typeface="宋体" panose="02010600030101010101" pitchFamily="2" charset="-122"/>
                <a:cs typeface="+mn-cs"/>
              </a:rPr>
              <a:t>（3）输出端的连接</a:t>
            </a:r>
            <a:endParaRPr kumimoji="0" lang="zh-CN" altLang="en-US" sz="2400" b="1" i="0" u="none" strike="noStrike" kern="1200" cap="none" spc="0" normalizeH="0" baseline="0" noProof="1" dirty="0">
              <a:solidFill>
                <a:srgbClr val="003399"/>
              </a:solidFill>
              <a:effectLst>
                <a:outerShdw blurRad="38100" dist="38100" dir="2700000">
                  <a:srgbClr val="000000"/>
                </a:outerShdw>
              </a:effectLst>
              <a:latin typeface="宋体" panose="02010600030101010101" pitchFamily="2" charset="-122"/>
              <a:ea typeface="宋体" panose="02010600030101010101" pitchFamily="2" charset="-122"/>
              <a:cs typeface="+mn-cs"/>
            </a:endParaRPr>
          </a:p>
          <a:p>
            <a:pPr marL="53975" marR="0" indent="-53975" algn="l" defTabSz="914400" rtl="0" eaLnBrk="1" fontAlgn="base" latinLnBrk="0" hangingPunct="1">
              <a:lnSpc>
                <a:spcPct val="135000"/>
              </a:lnSpc>
              <a:spcBef>
                <a:spcPts val="0"/>
              </a:spcBef>
              <a:spcAft>
                <a:spcPct val="0"/>
              </a:spcAft>
              <a:buClrTx/>
              <a:buSzTx/>
              <a:buFontTx/>
              <a:buNone/>
            </a:pPr>
            <a:r>
              <a:rPr kumimoji="0" lang="zh-CN" altLang="en-US" sz="2400" b="1" i="0" u="none" strike="noStrike" kern="1200" cap="none" spc="0" normalizeH="0" baseline="0" noProof="1" dirty="0">
                <a:solidFill>
                  <a:srgbClr val="003399"/>
                </a:solidFill>
                <a:effectLst>
                  <a:outerShdw blurRad="38100" dist="38100" dir="2700000">
                    <a:srgbClr val="000000"/>
                  </a:outerShdw>
                </a:effectLst>
                <a:latin typeface="宋体" panose="02010600030101010101" pitchFamily="2" charset="-122"/>
                <a:ea typeface="宋体" panose="02010600030101010101" pitchFamily="2" charset="-122"/>
                <a:cs typeface="+mn-cs"/>
              </a:rPr>
              <a:t>（4）其他注意事项</a:t>
            </a:r>
            <a:endParaRPr kumimoji="0" lang="zh-CN" altLang="en-US" sz="2400" b="1" i="0" u="none" strike="noStrike" kern="1200" cap="none" spc="0" normalizeH="0" baseline="0" noProof="1" dirty="0">
              <a:solidFill>
                <a:srgbClr val="003399"/>
              </a:solidFill>
              <a:effectLst>
                <a:outerShdw blurRad="38100" dist="38100" dir="2700000">
                  <a:srgbClr val="000000"/>
                </a:outerShdw>
              </a:effectLst>
              <a:latin typeface="宋体" panose="02010600030101010101" pitchFamily="2" charset="-122"/>
              <a:ea typeface="宋体" panose="02010600030101010101" pitchFamily="2" charset="-122"/>
              <a:cs typeface="+mn-cs"/>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6496">
                                            <p:txEl>
                                              <p:pRg st="0" end="0"/>
                                            </p:txEl>
                                          </p:spTgt>
                                        </p:tgtEl>
                                        <p:attrNameLst>
                                          <p:attrName>style.visibility</p:attrName>
                                        </p:attrNameLst>
                                      </p:cBhvr>
                                      <p:to>
                                        <p:strVal val="visible"/>
                                      </p:to>
                                    </p:set>
                                    <p:animEffect transition="in" filter="blinds(horizontal)">
                                      <p:cBhvr>
                                        <p:cTn id="7" dur="500"/>
                                        <p:tgtEl>
                                          <p:spTgt spid="1649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6496">
                                            <p:txEl>
                                              <p:pRg st="1" end="1"/>
                                            </p:txEl>
                                          </p:spTgt>
                                        </p:tgtEl>
                                        <p:attrNameLst>
                                          <p:attrName>style.visibility</p:attrName>
                                        </p:attrNameLst>
                                      </p:cBhvr>
                                      <p:to>
                                        <p:strVal val="visible"/>
                                      </p:to>
                                    </p:set>
                                    <p:animEffect transition="in" filter="blinds(horizontal)">
                                      <p:cBhvr>
                                        <p:cTn id="12" dur="500"/>
                                        <p:tgtEl>
                                          <p:spTgt spid="1649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6496">
                                            <p:txEl>
                                              <p:pRg st="2" end="2"/>
                                            </p:txEl>
                                          </p:spTgt>
                                        </p:tgtEl>
                                        <p:attrNameLst>
                                          <p:attrName>style.visibility</p:attrName>
                                        </p:attrNameLst>
                                      </p:cBhvr>
                                      <p:to>
                                        <p:strVal val="visible"/>
                                      </p:to>
                                    </p:set>
                                    <p:animEffect transition="in" filter="blinds(horizontal)">
                                      <p:cBhvr>
                                        <p:cTn id="17" dur="500"/>
                                        <p:tgtEl>
                                          <p:spTgt spid="1649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6496">
                                            <p:txEl>
                                              <p:pRg st="3" end="3"/>
                                            </p:txEl>
                                          </p:spTgt>
                                        </p:tgtEl>
                                        <p:attrNameLst>
                                          <p:attrName>style.visibility</p:attrName>
                                        </p:attrNameLst>
                                      </p:cBhvr>
                                      <p:to>
                                        <p:strVal val="visible"/>
                                      </p:to>
                                    </p:set>
                                    <p:animEffect transition="in" filter="blinds(horizontal)">
                                      <p:cBhvr>
                                        <p:cTn id="22" dur="500"/>
                                        <p:tgtEl>
                                          <p:spTgt spid="16496">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6496">
                                            <p:txEl>
                                              <p:pRg st="4" end="4"/>
                                            </p:txEl>
                                          </p:spTgt>
                                        </p:tgtEl>
                                        <p:attrNameLst>
                                          <p:attrName>style.visibility</p:attrName>
                                        </p:attrNameLst>
                                      </p:cBhvr>
                                      <p:to>
                                        <p:strVal val="visible"/>
                                      </p:to>
                                    </p:set>
                                    <p:animEffect transition="in" filter="blinds(horizontal)">
                                      <p:cBhvr>
                                        <p:cTn id="27" dur="500"/>
                                        <p:tgtEl>
                                          <p:spTgt spid="1649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496" grpId="0" uiExpand="1"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7889" name="文本框 104"/>
          <p:cNvSpPr txBox="1"/>
          <p:nvPr/>
        </p:nvSpPr>
        <p:spPr>
          <a:xfrm>
            <a:off x="522288" y="515938"/>
            <a:ext cx="5080000" cy="398462"/>
          </a:xfrm>
          <a:prstGeom prst="rect">
            <a:avLst/>
          </a:prstGeom>
          <a:noFill/>
          <a:ln w="9525">
            <a:noFill/>
          </a:ln>
        </p:spPr>
        <p:txBody>
          <a:bodyPr anchor="t">
            <a:spAutoFit/>
          </a:bodyPr>
          <a:p>
            <a:r>
              <a:rPr lang="zh-CN" altLang="zh-CN" sz="2000" b="1">
                <a:latin typeface="Times New Roman" panose="02020603050405020304" pitchFamily="18" charset="0"/>
                <a:ea typeface="宋体" panose="02010600030101010101" pitchFamily="2" charset="-122"/>
              </a:rPr>
              <a:t>电路的逻辑电平</a:t>
            </a:r>
            <a:endParaRPr lang="zh-CN" altLang="en-US" sz="2000" b="1">
              <a:latin typeface="Times New Roman" panose="02020603050405020304" pitchFamily="18" charset="0"/>
              <a:ea typeface="宋体" panose="02010600030101010101" pitchFamily="2" charset="-122"/>
            </a:endParaRPr>
          </a:p>
        </p:txBody>
      </p:sp>
      <p:graphicFrame>
        <p:nvGraphicFramePr>
          <p:cNvPr id="2" name="表格 1"/>
          <p:cNvGraphicFramePr/>
          <p:nvPr/>
        </p:nvGraphicFramePr>
        <p:xfrm>
          <a:off x="2368550" y="1214438"/>
          <a:ext cx="3567113" cy="1574800"/>
        </p:xfrm>
        <a:graphic>
          <a:graphicData uri="http://schemas.openxmlformats.org/drawingml/2006/table">
            <a:tbl>
              <a:tblPr firstRow="1" bandRow="1">
                <a:tableStyleId>{5940675A-B579-460E-94D1-54222C63F5DA}</a:tableStyleId>
              </a:tblPr>
              <a:tblGrid>
                <a:gridCol w="1191260"/>
                <a:gridCol w="1187450"/>
                <a:gridCol w="1188085"/>
              </a:tblGrid>
              <a:tr h="314960">
                <a:tc>
                  <a:txBody>
                    <a:bodyPr/>
                    <a:p>
                      <a:pPr algn="ctr">
                        <a:buNone/>
                      </a:pPr>
                      <a:r>
                        <a:rPr lang="en-US" sz="2000" b="1" i="1">
                          <a:latin typeface="Times New Roman" panose="02020603050405020304" pitchFamily="18" charset="0"/>
                          <a:cs typeface="Times New Roman" panose="02020603050405020304" pitchFamily="18" charset="0"/>
                        </a:rPr>
                        <a:t>A</a:t>
                      </a:r>
                      <a:r>
                        <a:rPr lang="en-US" sz="2000" b="1">
                          <a:latin typeface="Times New Roman" panose="02020603050405020304" pitchFamily="18" charset="0"/>
                          <a:cs typeface="Times New Roman" panose="02020603050405020304" pitchFamily="18" charset="0"/>
                        </a:rPr>
                        <a:t>/V</a:t>
                      </a:r>
                      <a:endParaRPr lang="en-US" altLang="en-US" sz="2000" b="1" i="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b="1" i="1">
                          <a:latin typeface="Times New Roman" panose="02020603050405020304" pitchFamily="18" charset="0"/>
                          <a:cs typeface="Times New Roman" panose="02020603050405020304" pitchFamily="18" charset="0"/>
                        </a:rPr>
                        <a:t>B</a:t>
                      </a:r>
                      <a:r>
                        <a:rPr lang="en-US" sz="2000" b="1">
                          <a:latin typeface="Times New Roman" panose="02020603050405020304" pitchFamily="18" charset="0"/>
                          <a:cs typeface="Times New Roman" panose="02020603050405020304" pitchFamily="18" charset="0"/>
                        </a:rPr>
                        <a:t>/V</a:t>
                      </a:r>
                      <a:endParaRPr lang="en-US" altLang="en-US" sz="2000" b="1" i="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b="1" i="1">
                          <a:latin typeface="Times New Roman" panose="02020603050405020304" pitchFamily="18" charset="0"/>
                          <a:cs typeface="Times New Roman" panose="02020603050405020304" pitchFamily="18" charset="0"/>
                        </a:rPr>
                        <a:t>F</a:t>
                      </a:r>
                      <a:r>
                        <a:rPr lang="en-US" sz="2000" b="1">
                          <a:latin typeface="Times New Roman" panose="02020603050405020304" pitchFamily="18" charset="0"/>
                          <a:cs typeface="Times New Roman" panose="02020603050405020304" pitchFamily="18" charset="0"/>
                        </a:rPr>
                        <a:t>/V</a:t>
                      </a:r>
                      <a:endParaRPr lang="en-US" altLang="en-US" sz="2000" b="1" i="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14960">
                <a:tc>
                  <a:txBody>
                    <a:bodyPr/>
                    <a:p>
                      <a:pPr algn="ctr">
                        <a:buNone/>
                      </a:pPr>
                      <a:r>
                        <a:rPr lang="en-US" sz="2000" b="1">
                          <a:latin typeface="Times New Roman" panose="02020603050405020304" pitchFamily="18" charset="0"/>
                          <a:cs typeface="Times New Roman" panose="02020603050405020304" pitchFamily="18" charset="0"/>
                        </a:rPr>
                        <a:t>0</a:t>
                      </a:r>
                      <a:endParaRPr lang="en-US" altLang="en-US" sz="20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b="1">
                          <a:latin typeface="Times New Roman" panose="02020603050405020304" pitchFamily="18" charset="0"/>
                          <a:cs typeface="Times New Roman" panose="02020603050405020304" pitchFamily="18" charset="0"/>
                        </a:rPr>
                        <a:t>0</a:t>
                      </a:r>
                      <a:endParaRPr lang="en-US" altLang="en-US" sz="20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b="1">
                          <a:solidFill>
                            <a:srgbClr val="0070C0"/>
                          </a:solidFill>
                          <a:latin typeface="Times New Roman" panose="02020603050405020304" pitchFamily="18" charset="0"/>
                          <a:cs typeface="Times New Roman" panose="02020603050405020304" pitchFamily="18" charset="0"/>
                        </a:rPr>
                        <a:t>0</a:t>
                      </a:r>
                      <a:endParaRPr lang="en-US" altLang="en-US" sz="2000" b="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14960">
                <a:tc>
                  <a:txBody>
                    <a:bodyPr/>
                    <a:p>
                      <a:pPr algn="ctr">
                        <a:buNone/>
                      </a:pPr>
                      <a:r>
                        <a:rPr lang="en-US" sz="2000" b="1">
                          <a:latin typeface="Times New Roman" panose="02020603050405020304" pitchFamily="18" charset="0"/>
                          <a:cs typeface="Times New Roman" panose="02020603050405020304" pitchFamily="18" charset="0"/>
                        </a:rPr>
                        <a:t>0</a:t>
                      </a:r>
                      <a:endParaRPr lang="en-US" altLang="en-US" sz="20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b="1">
                          <a:latin typeface="Times New Roman" panose="02020603050405020304" pitchFamily="18" charset="0"/>
                          <a:cs typeface="Times New Roman" panose="02020603050405020304" pitchFamily="18" charset="0"/>
                        </a:rPr>
                        <a:t>3</a:t>
                      </a:r>
                      <a:endParaRPr lang="en-US" altLang="en-US" sz="20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b="1">
                          <a:solidFill>
                            <a:srgbClr val="FF0000"/>
                          </a:solidFill>
                          <a:latin typeface="Times New Roman" panose="02020603050405020304" pitchFamily="18" charset="0"/>
                          <a:cs typeface="Times New Roman" panose="02020603050405020304" pitchFamily="18" charset="0"/>
                        </a:rPr>
                        <a:t>2.3</a:t>
                      </a:r>
                      <a:endParaRPr lang="en-US" altLang="en-US" sz="2000" b="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14960">
                <a:tc>
                  <a:txBody>
                    <a:bodyPr/>
                    <a:p>
                      <a:pPr algn="ctr">
                        <a:buNone/>
                      </a:pPr>
                      <a:r>
                        <a:rPr lang="en-US" sz="2000" b="1">
                          <a:latin typeface="Times New Roman" panose="02020603050405020304" pitchFamily="18" charset="0"/>
                          <a:cs typeface="Times New Roman" panose="02020603050405020304" pitchFamily="18" charset="0"/>
                        </a:rPr>
                        <a:t>3</a:t>
                      </a:r>
                      <a:endParaRPr lang="en-US" altLang="en-US" sz="20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b="1">
                          <a:latin typeface="Times New Roman" panose="02020603050405020304" pitchFamily="18" charset="0"/>
                          <a:cs typeface="Times New Roman" panose="02020603050405020304" pitchFamily="18" charset="0"/>
                        </a:rPr>
                        <a:t>0</a:t>
                      </a:r>
                      <a:endParaRPr lang="en-US" altLang="en-US" sz="20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b="1">
                          <a:solidFill>
                            <a:srgbClr val="FF0000"/>
                          </a:solidFill>
                          <a:latin typeface="Times New Roman" panose="02020603050405020304" pitchFamily="18" charset="0"/>
                          <a:cs typeface="Times New Roman" panose="02020603050405020304" pitchFamily="18" charset="0"/>
                        </a:rPr>
                        <a:t>2.3</a:t>
                      </a:r>
                      <a:endParaRPr lang="en-US" altLang="en-US" sz="2000" b="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14960">
                <a:tc>
                  <a:txBody>
                    <a:bodyPr/>
                    <a:p>
                      <a:pPr algn="ctr">
                        <a:buNone/>
                      </a:pPr>
                      <a:r>
                        <a:rPr lang="en-US" sz="2000" b="1">
                          <a:latin typeface="Times New Roman" panose="02020603050405020304" pitchFamily="18" charset="0"/>
                          <a:cs typeface="Times New Roman" panose="02020603050405020304" pitchFamily="18" charset="0"/>
                        </a:rPr>
                        <a:t>3</a:t>
                      </a:r>
                      <a:endParaRPr lang="en-US" altLang="en-US" sz="20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b="1">
                          <a:latin typeface="Times New Roman" panose="02020603050405020304" pitchFamily="18" charset="0"/>
                          <a:cs typeface="Times New Roman" panose="02020603050405020304" pitchFamily="18" charset="0"/>
                        </a:rPr>
                        <a:t>3</a:t>
                      </a:r>
                      <a:endParaRPr lang="en-US" altLang="en-US" sz="20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b="1">
                          <a:solidFill>
                            <a:srgbClr val="FF0000"/>
                          </a:solidFill>
                          <a:latin typeface="Times New Roman" panose="02020603050405020304" pitchFamily="18" charset="0"/>
                          <a:cs typeface="Times New Roman" panose="02020603050405020304" pitchFamily="18" charset="0"/>
                        </a:rPr>
                        <a:t>2.3</a:t>
                      </a:r>
                      <a:endParaRPr lang="en-US" altLang="en-US" sz="2000" b="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37916" name="文本框 2"/>
          <p:cNvSpPr txBox="1"/>
          <p:nvPr/>
        </p:nvSpPr>
        <p:spPr>
          <a:xfrm>
            <a:off x="522288" y="3314700"/>
            <a:ext cx="5080000" cy="398463"/>
          </a:xfrm>
          <a:prstGeom prst="rect">
            <a:avLst/>
          </a:prstGeom>
          <a:noFill/>
          <a:ln w="9525">
            <a:noFill/>
          </a:ln>
        </p:spPr>
        <p:txBody>
          <a:bodyPr anchor="t">
            <a:spAutoFit/>
          </a:bodyPr>
          <a:p>
            <a:r>
              <a:rPr lang="zh-CN" altLang="zh-CN" sz="2000" b="1">
                <a:latin typeface="Times New Roman" panose="02020603050405020304" pitchFamily="18" charset="0"/>
                <a:ea typeface="宋体" panose="02010600030101010101" pitchFamily="2" charset="-122"/>
              </a:rPr>
              <a:t>电路的真值表</a:t>
            </a:r>
            <a:endParaRPr lang="zh-CN" altLang="en-US" sz="2000" b="1">
              <a:latin typeface="Times New Roman" panose="02020603050405020304" pitchFamily="18" charset="0"/>
              <a:ea typeface="宋体" panose="02010600030101010101" pitchFamily="2" charset="-122"/>
            </a:endParaRPr>
          </a:p>
        </p:txBody>
      </p:sp>
      <p:graphicFrame>
        <p:nvGraphicFramePr>
          <p:cNvPr id="4" name="表格 3"/>
          <p:cNvGraphicFramePr/>
          <p:nvPr/>
        </p:nvGraphicFramePr>
        <p:xfrm>
          <a:off x="2370138" y="3713163"/>
          <a:ext cx="3566160" cy="1739900"/>
        </p:xfrm>
        <a:graphic>
          <a:graphicData uri="http://schemas.openxmlformats.org/drawingml/2006/table">
            <a:tbl>
              <a:tblPr firstRow="1" bandRow="1">
                <a:tableStyleId>{5940675A-B579-460E-94D1-54222C63F5DA}</a:tableStyleId>
              </a:tblPr>
              <a:tblGrid>
                <a:gridCol w="1191260"/>
                <a:gridCol w="1187450"/>
                <a:gridCol w="1187450"/>
              </a:tblGrid>
              <a:tr h="347980">
                <a:tc>
                  <a:txBody>
                    <a:bodyPr/>
                    <a:p>
                      <a:pPr algn="ctr">
                        <a:buNone/>
                      </a:pPr>
                      <a:r>
                        <a:rPr lang="en-US" sz="2000" b="1" i="1">
                          <a:latin typeface="Times New Roman" panose="02020603050405020304" pitchFamily="18" charset="0"/>
                          <a:cs typeface="Times New Roman" panose="02020603050405020304" pitchFamily="18" charset="0"/>
                        </a:rPr>
                        <a:t>A</a:t>
                      </a:r>
                      <a:endParaRPr lang="en-US" altLang="en-US" sz="2000" b="1" i="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b="1" i="1">
                          <a:latin typeface="Times New Roman" panose="02020603050405020304" pitchFamily="18" charset="0"/>
                          <a:cs typeface="Times New Roman" panose="02020603050405020304" pitchFamily="18" charset="0"/>
                        </a:rPr>
                        <a:t>B</a:t>
                      </a:r>
                      <a:endParaRPr lang="en-US" altLang="en-US" sz="2000" b="1" i="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b="1" i="1">
                          <a:latin typeface="Times New Roman" panose="02020603050405020304" pitchFamily="18" charset="0"/>
                          <a:cs typeface="Times New Roman" panose="02020603050405020304" pitchFamily="18" charset="0"/>
                        </a:rPr>
                        <a:t>F</a:t>
                      </a:r>
                      <a:endParaRPr lang="en-US" altLang="en-US" sz="2000" b="1" i="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47980">
                <a:tc>
                  <a:txBody>
                    <a:bodyPr/>
                    <a:p>
                      <a:pPr algn="ctr">
                        <a:buNone/>
                      </a:pPr>
                      <a:r>
                        <a:rPr lang="en-US" sz="2000" b="1">
                          <a:latin typeface="Times New Roman" panose="02020603050405020304" pitchFamily="18" charset="0"/>
                          <a:cs typeface="Times New Roman" panose="02020603050405020304" pitchFamily="18" charset="0"/>
                        </a:rPr>
                        <a:t>0</a:t>
                      </a:r>
                      <a:endParaRPr lang="en-US" altLang="en-US" sz="20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b="1">
                          <a:latin typeface="Times New Roman" panose="02020603050405020304" pitchFamily="18" charset="0"/>
                          <a:cs typeface="Times New Roman" panose="02020603050405020304" pitchFamily="18" charset="0"/>
                        </a:rPr>
                        <a:t>0</a:t>
                      </a:r>
                      <a:endParaRPr lang="en-US" altLang="en-US" sz="20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b="1">
                          <a:solidFill>
                            <a:srgbClr val="0070C0"/>
                          </a:solidFill>
                          <a:latin typeface="Times New Roman" panose="02020603050405020304" pitchFamily="18" charset="0"/>
                          <a:cs typeface="Times New Roman" panose="02020603050405020304" pitchFamily="18" charset="0"/>
                        </a:rPr>
                        <a:t>0</a:t>
                      </a:r>
                      <a:endParaRPr lang="en-US" altLang="en-US" sz="2000" b="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47980">
                <a:tc>
                  <a:txBody>
                    <a:bodyPr/>
                    <a:p>
                      <a:pPr algn="ctr">
                        <a:buNone/>
                      </a:pPr>
                      <a:r>
                        <a:rPr lang="en-US" sz="2000" b="1">
                          <a:latin typeface="Times New Roman" panose="02020603050405020304" pitchFamily="18" charset="0"/>
                          <a:cs typeface="Times New Roman" panose="02020603050405020304" pitchFamily="18" charset="0"/>
                        </a:rPr>
                        <a:t>0</a:t>
                      </a:r>
                      <a:endParaRPr lang="en-US" altLang="en-US" sz="20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b="1">
                          <a:latin typeface="Times New Roman" panose="02020603050405020304" pitchFamily="18" charset="0"/>
                          <a:cs typeface="Times New Roman" panose="02020603050405020304" pitchFamily="18" charset="0"/>
                        </a:rPr>
                        <a:t>1</a:t>
                      </a:r>
                      <a:endParaRPr lang="en-US" altLang="en-US" sz="20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b="1">
                          <a:solidFill>
                            <a:srgbClr val="FF0000"/>
                          </a:solidFill>
                          <a:latin typeface="Times New Roman" panose="02020603050405020304" pitchFamily="18" charset="0"/>
                          <a:cs typeface="Times New Roman" panose="02020603050405020304" pitchFamily="18" charset="0"/>
                        </a:rPr>
                        <a:t>1</a:t>
                      </a:r>
                      <a:endParaRPr lang="en-US" altLang="en-US" sz="2000" b="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47980">
                <a:tc>
                  <a:txBody>
                    <a:bodyPr/>
                    <a:p>
                      <a:pPr algn="ctr">
                        <a:buNone/>
                      </a:pPr>
                      <a:r>
                        <a:rPr lang="en-US" sz="2000" b="1">
                          <a:latin typeface="Times New Roman" panose="02020603050405020304" pitchFamily="18" charset="0"/>
                          <a:cs typeface="Times New Roman" panose="02020603050405020304" pitchFamily="18" charset="0"/>
                        </a:rPr>
                        <a:t>1</a:t>
                      </a:r>
                      <a:endParaRPr lang="en-US" altLang="en-US" sz="20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b="1">
                          <a:latin typeface="Times New Roman" panose="02020603050405020304" pitchFamily="18" charset="0"/>
                          <a:cs typeface="Times New Roman" panose="02020603050405020304" pitchFamily="18" charset="0"/>
                        </a:rPr>
                        <a:t>0</a:t>
                      </a:r>
                      <a:endParaRPr lang="en-US" altLang="en-US" sz="20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b="1">
                          <a:solidFill>
                            <a:srgbClr val="FF0000"/>
                          </a:solidFill>
                          <a:latin typeface="Times New Roman" panose="02020603050405020304" pitchFamily="18" charset="0"/>
                          <a:cs typeface="Times New Roman" panose="02020603050405020304" pitchFamily="18" charset="0"/>
                        </a:rPr>
                        <a:t>1</a:t>
                      </a:r>
                      <a:endParaRPr lang="en-US" altLang="en-US" sz="2000" b="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47980">
                <a:tc>
                  <a:txBody>
                    <a:bodyPr/>
                    <a:p>
                      <a:pPr algn="ctr">
                        <a:buNone/>
                      </a:pPr>
                      <a:r>
                        <a:rPr lang="en-US" sz="2000" b="1">
                          <a:latin typeface="Times New Roman" panose="02020603050405020304" pitchFamily="18" charset="0"/>
                          <a:cs typeface="Times New Roman" panose="02020603050405020304" pitchFamily="18" charset="0"/>
                        </a:rPr>
                        <a:t>1</a:t>
                      </a:r>
                      <a:endParaRPr lang="en-US" altLang="en-US" sz="20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b="1">
                          <a:latin typeface="Times New Roman" panose="02020603050405020304" pitchFamily="18" charset="0"/>
                          <a:cs typeface="Times New Roman" panose="02020603050405020304" pitchFamily="18" charset="0"/>
                        </a:rPr>
                        <a:t>1</a:t>
                      </a:r>
                      <a:endParaRPr lang="en-US" altLang="en-US" sz="20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b="1">
                          <a:solidFill>
                            <a:srgbClr val="FF0000"/>
                          </a:solidFill>
                          <a:latin typeface="Times New Roman" panose="02020603050405020304" pitchFamily="18" charset="0"/>
                          <a:cs typeface="Times New Roman" panose="02020603050405020304" pitchFamily="18" charset="0"/>
                        </a:rPr>
                        <a:t>1</a:t>
                      </a:r>
                      <a:endParaRPr lang="en-US" altLang="en-US" sz="2000" b="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p:cover dir="rd"/>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3969" name="标题 9217"/>
          <p:cNvSpPr>
            <a:spLocks noGrp="1"/>
          </p:cNvSpPr>
          <p:nvPr>
            <p:ph type="title"/>
          </p:nvPr>
        </p:nvSpPr>
        <p:spPr>
          <a:xfrm>
            <a:off x="358775" y="306388"/>
            <a:ext cx="7772400" cy="944563"/>
          </a:xfrm>
        </p:spPr>
        <p:txBody>
          <a:bodyPr anchor="ctr"/>
          <a:p>
            <a:pPr marL="0" marR="0" indent="0" algn="l" defTabSz="914400" rtl="0" eaLnBrk="1" fontAlgn="base" latinLnBrk="0" hangingPunct="1">
              <a:lnSpc>
                <a:spcPct val="100000"/>
              </a:lnSpc>
              <a:spcBef>
                <a:spcPct val="0"/>
              </a:spcBef>
              <a:spcAft>
                <a:spcPct val="0"/>
              </a:spcAft>
              <a:buClrTx/>
              <a:buSzTx/>
              <a:buFontTx/>
              <a:buNone/>
            </a:pPr>
            <a:r>
              <a:rPr kumimoji="0" lang="en-US" altLang="zh-CN" sz="3200" b="1" i="0" u="none" strike="noStrike" kern="1200" cap="none" spc="0" normalizeH="0" baseline="0" noProof="1" dirty="0">
                <a:solidFill>
                  <a:srgbClr val="FF0000"/>
                </a:solidFill>
                <a:effectLst>
                  <a:outerShdw blurRad="38100" dist="38100" dir="2700000">
                    <a:srgbClr val="000000"/>
                  </a:outerShdw>
                </a:effectLst>
                <a:latin typeface="华文新魏" panose="02010800040101010101" pitchFamily="2" charset="-122"/>
                <a:ea typeface="华文新魏" panose="02010800040101010101" pitchFamily="2" charset="-122"/>
                <a:cs typeface="+mn-cs"/>
              </a:rPr>
              <a:t>1.6.4TTL与CMOS之间的连接</a:t>
            </a:r>
            <a:r>
              <a:rPr kumimoji="0" lang="zh-CN" altLang="en-US" sz="3200" b="1" i="0" u="none" strike="noStrike" kern="1200" cap="none" spc="0" normalizeH="0" baseline="0" noProof="1" dirty="0">
                <a:solidFill>
                  <a:srgbClr val="000000"/>
                </a:solidFill>
                <a:latin typeface="华文新魏" panose="02010800040101010101" pitchFamily="2" charset="-122"/>
                <a:ea typeface="华文新魏" panose="02010800040101010101" pitchFamily="2" charset="-122"/>
                <a:cs typeface="+mj-cs"/>
              </a:rPr>
              <a:t> </a:t>
            </a:r>
            <a:endParaRPr kumimoji="0" lang="zh-CN" altLang="en-US" sz="3200" b="1" i="0" u="none" strike="noStrike" kern="1200" cap="none" spc="0" normalizeH="0" baseline="0" noProof="1">
              <a:solidFill>
                <a:srgbClr val="000000"/>
              </a:solidFill>
              <a:latin typeface="华文新魏" panose="02010800040101010101" pitchFamily="2" charset="-122"/>
              <a:ea typeface="华文新魏" panose="02010800040101010101" pitchFamily="2" charset="-122"/>
              <a:cs typeface="+mj-cs"/>
            </a:endParaRPr>
          </a:p>
        </p:txBody>
      </p:sp>
      <p:sp>
        <p:nvSpPr>
          <p:cNvPr id="78850" name="文本占位符 9220"/>
          <p:cNvSpPr>
            <a:spLocks noGrp="1"/>
          </p:cNvSpPr>
          <p:nvPr>
            <p:ph idx="1"/>
          </p:nvPr>
        </p:nvSpPr>
        <p:spPr>
          <a:xfrm>
            <a:off x="101600" y="1046163"/>
            <a:ext cx="8699500" cy="1219200"/>
          </a:xfrm>
        </p:spPr>
        <p:txBody>
          <a:bodyPr anchor="t"/>
          <a:p>
            <a:pPr algn="just">
              <a:lnSpc>
                <a:spcPct val="120000"/>
              </a:lnSpc>
              <a:buNone/>
            </a:pPr>
            <a:r>
              <a:rPr lang="en-US" altLang="zh-CN" sz="2400" b="1" dirty="0"/>
              <a:t>    </a:t>
            </a:r>
            <a:r>
              <a:rPr lang="zh-CN" altLang="en-US" sz="2400" b="1" dirty="0"/>
              <a:t>为使各系统能正常工作，驱动电路和负载之间必须满足以下匹配关系： </a:t>
            </a:r>
            <a:endParaRPr lang="zh-CN" altLang="en-US" sz="2400" b="1" dirty="0"/>
          </a:p>
        </p:txBody>
      </p:sp>
      <p:sp>
        <p:nvSpPr>
          <p:cNvPr id="78851" name="矩形 9233"/>
          <p:cNvSpPr/>
          <p:nvPr/>
        </p:nvSpPr>
        <p:spPr>
          <a:xfrm>
            <a:off x="609600" y="457200"/>
            <a:ext cx="8139113" cy="1316038"/>
          </a:xfrm>
          <a:prstGeom prst="rect">
            <a:avLst/>
          </a:prstGeom>
          <a:noFill/>
          <a:ln w="9525">
            <a:noFill/>
          </a:ln>
        </p:spPr>
        <p:txBody>
          <a:bodyPr anchor="b"/>
          <a:p>
            <a:pPr algn="ctr"/>
            <a:endParaRPr lang="zh-CN" altLang="zh-CN" sz="4000" b="1" dirty="0">
              <a:solidFill>
                <a:srgbClr val="000000"/>
              </a:solidFill>
              <a:latin typeface="Tahoma" panose="020B0604030504040204" pitchFamily="34" charset="0"/>
              <a:ea typeface="华文新魏" panose="02010800040101010101" pitchFamily="2" charset="-122"/>
            </a:endParaRPr>
          </a:p>
        </p:txBody>
      </p:sp>
      <p:sp>
        <p:nvSpPr>
          <p:cNvPr id="78852" name="矩形 9234"/>
          <p:cNvSpPr/>
          <p:nvPr/>
        </p:nvSpPr>
        <p:spPr>
          <a:xfrm>
            <a:off x="4704715" y="1480185"/>
            <a:ext cx="3493770" cy="2265680"/>
          </a:xfrm>
          <a:prstGeom prst="rect">
            <a:avLst/>
          </a:prstGeom>
          <a:noFill/>
          <a:ln w="9525">
            <a:noFill/>
          </a:ln>
        </p:spPr>
        <p:txBody>
          <a:bodyPr anchor="t"/>
          <a:p>
            <a:pPr marL="342900" indent="-342900" algn="just">
              <a:lnSpc>
                <a:spcPct val="120000"/>
              </a:lnSpc>
              <a:spcBef>
                <a:spcPct val="20000"/>
              </a:spcBef>
            </a:pPr>
            <a:r>
              <a:rPr lang="en-US" altLang="zh-CN" b="1" i="1">
                <a:solidFill>
                  <a:srgbClr val="FF0000"/>
                </a:solidFill>
                <a:latin typeface="Times New Roman" panose="02020603050405020304" pitchFamily="18" charset="0"/>
                <a:ea typeface="宋体" panose="02010600030101010101" pitchFamily="2" charset="-122"/>
              </a:rPr>
              <a:t>U</a:t>
            </a:r>
            <a:r>
              <a:rPr lang="en-US" altLang="zh-CN" b="1" baseline="-30000">
                <a:solidFill>
                  <a:srgbClr val="FF0000"/>
                </a:solidFill>
                <a:latin typeface="Times New Roman" panose="02020603050405020304" pitchFamily="18" charset="0"/>
                <a:ea typeface="宋体" panose="02010600030101010101" pitchFamily="2" charset="-122"/>
              </a:rPr>
              <a:t>OH</a:t>
            </a:r>
            <a:r>
              <a:rPr lang="zh-CN" altLang="en-US" b="1" baseline="-30000">
                <a:solidFill>
                  <a:srgbClr val="FF0000"/>
                </a:solidFill>
                <a:latin typeface="Times New Roman" panose="02020603050405020304" pitchFamily="18" charset="0"/>
                <a:ea typeface="宋体" panose="02010600030101010101" pitchFamily="2" charset="-122"/>
              </a:rPr>
              <a:t>（</a:t>
            </a:r>
            <a:r>
              <a:rPr lang="en-US" altLang="zh-CN" b="1" baseline="-30000">
                <a:solidFill>
                  <a:srgbClr val="FF0000"/>
                </a:solidFill>
                <a:latin typeface="Times New Roman" panose="02020603050405020304" pitchFamily="18" charset="0"/>
                <a:ea typeface="宋体" panose="02010600030101010101" pitchFamily="2" charset="-122"/>
              </a:rPr>
              <a:t>min</a:t>
            </a:r>
            <a:r>
              <a:rPr lang="zh-CN" altLang="en-US" b="1" baseline="-30000">
                <a:solidFill>
                  <a:srgbClr val="FF0000"/>
                </a:solidFill>
                <a:latin typeface="Times New Roman" panose="02020603050405020304" pitchFamily="18" charset="0"/>
                <a:ea typeface="宋体" panose="02010600030101010101" pitchFamily="2" charset="-122"/>
              </a:rPr>
              <a:t>） </a:t>
            </a:r>
            <a:r>
              <a:rPr lang="en-US" altLang="zh-CN" b="1">
                <a:solidFill>
                  <a:srgbClr val="FF0000"/>
                </a:solidFill>
                <a:latin typeface="宋体" panose="02010600030101010101" pitchFamily="2" charset="-122"/>
              </a:rPr>
              <a:t>≥</a:t>
            </a:r>
            <a:r>
              <a:rPr lang="en-US" altLang="zh-CN" b="1">
                <a:solidFill>
                  <a:srgbClr val="FF0000"/>
                </a:solidFill>
                <a:latin typeface="Times New Roman" panose="02020603050405020304" pitchFamily="18" charset="0"/>
                <a:ea typeface="宋体" panose="02010600030101010101" pitchFamily="2" charset="-122"/>
              </a:rPr>
              <a:t> </a:t>
            </a:r>
            <a:r>
              <a:rPr lang="en-US" altLang="zh-CN" b="1" i="1">
                <a:solidFill>
                  <a:srgbClr val="FF0000"/>
                </a:solidFill>
                <a:latin typeface="Times New Roman" panose="02020603050405020304" pitchFamily="18" charset="0"/>
                <a:ea typeface="宋体" panose="02010600030101010101" pitchFamily="2" charset="-122"/>
              </a:rPr>
              <a:t>U</a:t>
            </a:r>
            <a:r>
              <a:rPr lang="en-US" altLang="zh-CN" b="1" baseline="-30000" dirty="0">
                <a:solidFill>
                  <a:srgbClr val="FF0000"/>
                </a:solidFill>
                <a:latin typeface="Times New Roman" panose="02020603050405020304" pitchFamily="18" charset="0"/>
                <a:ea typeface="宋体" panose="02010600030101010101" pitchFamily="2" charset="-122"/>
              </a:rPr>
              <a:t>IH</a:t>
            </a:r>
            <a:r>
              <a:rPr lang="zh-CN" altLang="en-US" b="1" baseline="-30000" dirty="0">
                <a:solidFill>
                  <a:srgbClr val="FF0000"/>
                </a:solidFill>
                <a:latin typeface="Times New Roman" panose="02020603050405020304" pitchFamily="18" charset="0"/>
                <a:ea typeface="宋体" panose="02010600030101010101" pitchFamily="2" charset="-122"/>
              </a:rPr>
              <a:t>（</a:t>
            </a:r>
            <a:r>
              <a:rPr lang="en-US" altLang="zh-CN" b="1" baseline="-30000" dirty="0">
                <a:solidFill>
                  <a:srgbClr val="FF0000"/>
                </a:solidFill>
                <a:latin typeface="Times New Roman" panose="02020603050405020304" pitchFamily="18" charset="0"/>
                <a:ea typeface="宋体" panose="02010600030101010101" pitchFamily="2" charset="-122"/>
              </a:rPr>
              <a:t>min</a:t>
            </a:r>
            <a:r>
              <a:rPr lang="zh-CN" altLang="en-US" b="1" baseline="-30000" dirty="0">
                <a:solidFill>
                  <a:srgbClr val="FF0000"/>
                </a:solidFill>
                <a:latin typeface="Times New Roman" panose="02020603050405020304" pitchFamily="18" charset="0"/>
                <a:ea typeface="宋体" panose="02010600030101010101" pitchFamily="2" charset="-122"/>
              </a:rPr>
              <a:t>） </a:t>
            </a:r>
            <a:endParaRPr lang="zh-CN" altLang="en-US" b="1" baseline="-30000" dirty="0">
              <a:solidFill>
                <a:srgbClr val="FF0000"/>
              </a:solidFill>
              <a:latin typeface="Times New Roman" panose="02020603050405020304" pitchFamily="18" charset="0"/>
              <a:ea typeface="宋体" panose="02010600030101010101" pitchFamily="2" charset="-122"/>
            </a:endParaRPr>
          </a:p>
          <a:p>
            <a:pPr marL="342900" indent="-342900" algn="just">
              <a:lnSpc>
                <a:spcPct val="120000"/>
              </a:lnSpc>
              <a:spcBef>
                <a:spcPct val="20000"/>
              </a:spcBef>
            </a:pPr>
            <a:r>
              <a:rPr lang="en-US" altLang="zh-CN" b="1" i="1">
                <a:solidFill>
                  <a:srgbClr val="FF0000"/>
                </a:solidFill>
                <a:latin typeface="Times New Roman" panose="02020603050405020304" pitchFamily="18" charset="0"/>
                <a:ea typeface="宋体" panose="02010600030101010101" pitchFamily="2" charset="-122"/>
              </a:rPr>
              <a:t>U</a:t>
            </a:r>
            <a:r>
              <a:rPr lang="en-US" altLang="zh-CN" b="1" baseline="-30000">
                <a:solidFill>
                  <a:srgbClr val="FF0000"/>
                </a:solidFill>
                <a:latin typeface="Times New Roman" panose="02020603050405020304" pitchFamily="18" charset="0"/>
                <a:ea typeface="宋体" panose="02010600030101010101" pitchFamily="2" charset="-122"/>
              </a:rPr>
              <a:t>OL</a:t>
            </a:r>
            <a:r>
              <a:rPr lang="zh-CN" altLang="en-US" b="1" baseline="-30000">
                <a:solidFill>
                  <a:srgbClr val="FF0000"/>
                </a:solidFill>
                <a:latin typeface="Times New Roman" panose="02020603050405020304" pitchFamily="18" charset="0"/>
                <a:ea typeface="宋体" panose="02010600030101010101" pitchFamily="2" charset="-122"/>
              </a:rPr>
              <a:t>（</a:t>
            </a:r>
            <a:r>
              <a:rPr lang="en-US" altLang="zh-CN" b="1" baseline="-30000">
                <a:solidFill>
                  <a:srgbClr val="FF0000"/>
                </a:solidFill>
                <a:latin typeface="Times New Roman" panose="02020603050405020304" pitchFamily="18" charset="0"/>
                <a:ea typeface="宋体" panose="02010600030101010101" pitchFamily="2" charset="-122"/>
              </a:rPr>
              <a:t>max</a:t>
            </a:r>
            <a:r>
              <a:rPr lang="zh-CN" altLang="en-US" b="1" baseline="-30000">
                <a:solidFill>
                  <a:srgbClr val="FF0000"/>
                </a:solidFill>
                <a:latin typeface="Times New Roman" panose="02020603050405020304" pitchFamily="18" charset="0"/>
                <a:ea typeface="宋体" panose="02010600030101010101" pitchFamily="2" charset="-122"/>
              </a:rPr>
              <a:t>） </a:t>
            </a:r>
            <a:r>
              <a:rPr lang="en-US" altLang="zh-CN" b="1">
                <a:solidFill>
                  <a:srgbClr val="FF0000"/>
                </a:solidFill>
                <a:latin typeface="宋体" panose="02010600030101010101" pitchFamily="2" charset="-122"/>
                <a:cs typeface="Times New Roman" panose="02020603050405020304" pitchFamily="18" charset="0"/>
              </a:rPr>
              <a:t>≤ </a:t>
            </a:r>
            <a:r>
              <a:rPr lang="en-US" altLang="zh-CN" b="1" i="1">
                <a:solidFill>
                  <a:srgbClr val="FF0000"/>
                </a:solidFill>
                <a:latin typeface="Times New Roman" panose="02020603050405020304" pitchFamily="18" charset="0"/>
                <a:ea typeface="宋体" panose="02010600030101010101" pitchFamily="2" charset="-122"/>
              </a:rPr>
              <a:t>U</a:t>
            </a:r>
            <a:r>
              <a:rPr lang="en-US" altLang="zh-CN" b="1" baseline="-30000" dirty="0">
                <a:solidFill>
                  <a:srgbClr val="FF0000"/>
                </a:solidFill>
                <a:latin typeface="Times New Roman" panose="02020603050405020304" pitchFamily="18" charset="0"/>
                <a:ea typeface="宋体" panose="02010600030101010101" pitchFamily="2" charset="-122"/>
              </a:rPr>
              <a:t>IL</a:t>
            </a:r>
            <a:r>
              <a:rPr lang="zh-CN" altLang="en-US" b="1" baseline="-30000" dirty="0">
                <a:solidFill>
                  <a:srgbClr val="FF0000"/>
                </a:solidFill>
                <a:latin typeface="Times New Roman" panose="02020603050405020304" pitchFamily="18" charset="0"/>
                <a:ea typeface="宋体" panose="02010600030101010101" pitchFamily="2" charset="-122"/>
              </a:rPr>
              <a:t>（</a:t>
            </a:r>
            <a:r>
              <a:rPr lang="en-US" altLang="zh-CN" b="1" baseline="-30000" dirty="0">
                <a:solidFill>
                  <a:srgbClr val="FF0000"/>
                </a:solidFill>
                <a:latin typeface="Times New Roman" panose="02020603050405020304" pitchFamily="18" charset="0"/>
                <a:ea typeface="宋体" panose="02010600030101010101" pitchFamily="2" charset="-122"/>
              </a:rPr>
              <a:t>max</a:t>
            </a:r>
            <a:r>
              <a:rPr lang="zh-CN" altLang="en-US" b="1" baseline="-30000" dirty="0">
                <a:solidFill>
                  <a:srgbClr val="FF0000"/>
                </a:solidFill>
                <a:latin typeface="Times New Roman" panose="02020603050405020304" pitchFamily="18" charset="0"/>
                <a:ea typeface="宋体" panose="02010600030101010101" pitchFamily="2" charset="-122"/>
              </a:rPr>
              <a:t>）</a:t>
            </a:r>
            <a:endParaRPr lang="zh-CN" altLang="en-US" b="1" dirty="0">
              <a:solidFill>
                <a:srgbClr val="FF0000"/>
              </a:solidFill>
              <a:latin typeface="Times New Roman" panose="02020603050405020304" pitchFamily="18" charset="0"/>
              <a:ea typeface="宋体" panose="02010600030101010101" pitchFamily="2" charset="-122"/>
            </a:endParaRPr>
          </a:p>
          <a:p>
            <a:pPr marL="342900" indent="-342900" algn="just">
              <a:lnSpc>
                <a:spcPct val="120000"/>
              </a:lnSpc>
              <a:spcBef>
                <a:spcPct val="20000"/>
              </a:spcBef>
            </a:pPr>
            <a:r>
              <a:rPr lang="zh-CN" altLang="en-US" b="1" i="1">
                <a:solidFill>
                  <a:srgbClr val="FF0000"/>
                </a:solidFill>
                <a:latin typeface="Times New Roman" panose="02020603050405020304" pitchFamily="18" charset="0"/>
                <a:ea typeface="宋体" panose="02010600030101010101" pitchFamily="2" charset="-122"/>
              </a:rPr>
              <a:t> </a:t>
            </a:r>
            <a:r>
              <a:rPr lang="en-US" altLang="zh-CN" b="1" i="1">
                <a:solidFill>
                  <a:srgbClr val="FF0000"/>
                </a:solidFill>
                <a:latin typeface="Times New Roman" panose="02020603050405020304" pitchFamily="18" charset="0"/>
                <a:ea typeface="宋体" panose="02010600030101010101" pitchFamily="2" charset="-122"/>
              </a:rPr>
              <a:t>I</a:t>
            </a:r>
            <a:r>
              <a:rPr lang="en-US" altLang="zh-CN" b="1" baseline="-30000">
                <a:solidFill>
                  <a:srgbClr val="FF0000"/>
                </a:solidFill>
                <a:latin typeface="Times New Roman" panose="02020603050405020304" pitchFamily="18" charset="0"/>
                <a:ea typeface="宋体" panose="02010600030101010101" pitchFamily="2" charset="-122"/>
              </a:rPr>
              <a:t>OH</a:t>
            </a:r>
            <a:r>
              <a:rPr lang="zh-CN" altLang="en-US" b="1" baseline="-30000">
                <a:solidFill>
                  <a:srgbClr val="FF0000"/>
                </a:solidFill>
                <a:latin typeface="Times New Roman" panose="02020603050405020304" pitchFamily="18" charset="0"/>
                <a:ea typeface="宋体" panose="02010600030101010101" pitchFamily="2" charset="-122"/>
              </a:rPr>
              <a:t>（</a:t>
            </a:r>
            <a:r>
              <a:rPr lang="en-US" altLang="zh-CN" b="1" baseline="-30000">
                <a:solidFill>
                  <a:srgbClr val="FF0000"/>
                </a:solidFill>
                <a:latin typeface="Times New Roman" panose="02020603050405020304" pitchFamily="18" charset="0"/>
                <a:ea typeface="宋体" panose="02010600030101010101" pitchFamily="2" charset="-122"/>
              </a:rPr>
              <a:t>max</a:t>
            </a:r>
            <a:r>
              <a:rPr lang="zh-CN" altLang="en-US" b="1" baseline="-30000">
                <a:solidFill>
                  <a:srgbClr val="FF0000"/>
                </a:solidFill>
                <a:latin typeface="Times New Roman" panose="02020603050405020304" pitchFamily="18" charset="0"/>
                <a:ea typeface="宋体" panose="02010600030101010101" pitchFamily="2" charset="-122"/>
              </a:rPr>
              <a:t>） </a:t>
            </a:r>
            <a:r>
              <a:rPr lang="en-US" altLang="zh-CN" b="1">
                <a:solidFill>
                  <a:srgbClr val="FF0000"/>
                </a:solidFill>
                <a:latin typeface="宋体" panose="02010600030101010101" pitchFamily="2" charset="-122"/>
              </a:rPr>
              <a:t>≥</a:t>
            </a:r>
            <a:r>
              <a:rPr lang="en-US" altLang="zh-CN" b="1" i="1" dirty="0" err="1">
                <a:solidFill>
                  <a:srgbClr val="FF0000"/>
                </a:solidFill>
                <a:latin typeface="宋体" panose="02010600030101010101" pitchFamily="2" charset="-122"/>
              </a:rPr>
              <a:t> </a:t>
            </a:r>
            <a:r>
              <a:rPr lang="en-US" altLang="zh-CN" b="1" i="1" err="1">
                <a:solidFill>
                  <a:srgbClr val="FF0000"/>
                </a:solidFill>
                <a:latin typeface="Times New Roman" panose="02020603050405020304" pitchFamily="18" charset="0"/>
                <a:ea typeface="宋体" panose="02010600030101010101" pitchFamily="2" charset="-122"/>
              </a:rPr>
              <a:t>nI</a:t>
            </a:r>
            <a:r>
              <a:rPr lang="en-US" altLang="zh-CN" b="1" baseline="-30000" err="1">
                <a:solidFill>
                  <a:srgbClr val="FF0000"/>
                </a:solidFill>
                <a:latin typeface="Times New Roman" panose="02020603050405020304" pitchFamily="18" charset="0"/>
                <a:ea typeface="宋体" panose="02010600030101010101" pitchFamily="2" charset="-122"/>
              </a:rPr>
              <a:t>IH</a:t>
            </a:r>
            <a:r>
              <a:rPr lang="zh-CN" altLang="en-US" b="1" baseline="-30000" dirty="0">
                <a:solidFill>
                  <a:srgbClr val="FF0000"/>
                </a:solidFill>
                <a:latin typeface="Times New Roman" panose="02020603050405020304" pitchFamily="18" charset="0"/>
                <a:ea typeface="宋体" panose="02010600030101010101" pitchFamily="2" charset="-122"/>
              </a:rPr>
              <a:t>（</a:t>
            </a:r>
            <a:r>
              <a:rPr lang="en-US" altLang="zh-CN" b="1" baseline="-30000" dirty="0">
                <a:solidFill>
                  <a:srgbClr val="FF0000"/>
                </a:solidFill>
                <a:latin typeface="Times New Roman" panose="02020603050405020304" pitchFamily="18" charset="0"/>
                <a:ea typeface="宋体" panose="02010600030101010101" pitchFamily="2" charset="-122"/>
              </a:rPr>
              <a:t>max</a:t>
            </a:r>
            <a:r>
              <a:rPr lang="zh-CN" altLang="en-US" b="1" baseline="-30000" dirty="0">
                <a:solidFill>
                  <a:srgbClr val="FF0000"/>
                </a:solidFill>
                <a:latin typeface="Times New Roman" panose="02020603050405020304" pitchFamily="18" charset="0"/>
                <a:ea typeface="宋体" panose="02010600030101010101" pitchFamily="2" charset="-122"/>
              </a:rPr>
              <a:t>）</a:t>
            </a:r>
            <a:endParaRPr lang="zh-CN" altLang="en-US" b="1">
              <a:solidFill>
                <a:srgbClr val="FF0000"/>
              </a:solidFill>
              <a:latin typeface="Times New Roman" panose="02020603050405020304" pitchFamily="18" charset="0"/>
              <a:ea typeface="宋体" panose="02010600030101010101" pitchFamily="2" charset="-122"/>
            </a:endParaRPr>
          </a:p>
          <a:p>
            <a:pPr marL="342900" indent="-342900" algn="just">
              <a:lnSpc>
                <a:spcPct val="120000"/>
              </a:lnSpc>
              <a:spcBef>
                <a:spcPct val="20000"/>
              </a:spcBef>
            </a:pPr>
            <a:r>
              <a:rPr lang="zh-CN" altLang="en-US" b="1" i="1">
                <a:solidFill>
                  <a:srgbClr val="FF0000"/>
                </a:solidFill>
                <a:latin typeface="Times New Roman" panose="02020603050405020304" pitchFamily="18" charset="0"/>
                <a:ea typeface="宋体" panose="02010600030101010101" pitchFamily="2" charset="-122"/>
              </a:rPr>
              <a:t> </a:t>
            </a:r>
            <a:r>
              <a:rPr lang="en-US" altLang="zh-CN" b="1" i="1">
                <a:solidFill>
                  <a:srgbClr val="FF0000"/>
                </a:solidFill>
                <a:latin typeface="Times New Roman" panose="02020603050405020304" pitchFamily="18" charset="0"/>
                <a:ea typeface="宋体" panose="02010600030101010101" pitchFamily="2" charset="-122"/>
              </a:rPr>
              <a:t>I</a:t>
            </a:r>
            <a:r>
              <a:rPr lang="en-US" altLang="zh-CN" b="1" baseline="-30000">
                <a:solidFill>
                  <a:srgbClr val="FF0000"/>
                </a:solidFill>
                <a:latin typeface="Times New Roman" panose="02020603050405020304" pitchFamily="18" charset="0"/>
                <a:ea typeface="宋体" panose="02010600030101010101" pitchFamily="2" charset="-122"/>
              </a:rPr>
              <a:t>OL</a:t>
            </a:r>
            <a:r>
              <a:rPr lang="zh-CN" altLang="en-US" b="1" baseline="-30000">
                <a:solidFill>
                  <a:srgbClr val="FF0000"/>
                </a:solidFill>
                <a:latin typeface="Times New Roman" panose="02020603050405020304" pitchFamily="18" charset="0"/>
                <a:ea typeface="宋体" panose="02010600030101010101" pitchFamily="2" charset="-122"/>
              </a:rPr>
              <a:t>（</a:t>
            </a:r>
            <a:r>
              <a:rPr lang="en-US" altLang="zh-CN" b="1" baseline="-30000">
                <a:solidFill>
                  <a:srgbClr val="FF0000"/>
                </a:solidFill>
                <a:latin typeface="Times New Roman" panose="02020603050405020304" pitchFamily="18" charset="0"/>
                <a:ea typeface="宋体" panose="02010600030101010101" pitchFamily="2" charset="-122"/>
              </a:rPr>
              <a:t>max</a:t>
            </a:r>
            <a:r>
              <a:rPr lang="zh-CN" altLang="en-US" b="1" baseline="-30000">
                <a:solidFill>
                  <a:srgbClr val="FF0000"/>
                </a:solidFill>
                <a:latin typeface="Times New Roman" panose="02020603050405020304" pitchFamily="18" charset="0"/>
                <a:ea typeface="宋体" panose="02010600030101010101" pitchFamily="2" charset="-122"/>
              </a:rPr>
              <a:t>）</a:t>
            </a:r>
            <a:r>
              <a:rPr lang="zh-CN" altLang="en-US" b="1" baseline="-30000">
                <a:solidFill>
                  <a:srgbClr val="FF0000"/>
                </a:solidFill>
                <a:latin typeface="宋体" panose="02010600030101010101" pitchFamily="2" charset="-122"/>
                <a:cs typeface="Times New Roman" panose="02020603050405020304" pitchFamily="18" charset="0"/>
              </a:rPr>
              <a:t> </a:t>
            </a:r>
            <a:r>
              <a:rPr lang="en-US" altLang="zh-CN" b="1">
                <a:solidFill>
                  <a:srgbClr val="FF0000"/>
                </a:solidFill>
                <a:latin typeface="宋体" panose="02010600030101010101" pitchFamily="2" charset="-122"/>
                <a:cs typeface="Times New Roman" panose="02020603050405020304" pitchFamily="18" charset="0"/>
              </a:rPr>
              <a:t>≥</a:t>
            </a:r>
            <a:r>
              <a:rPr lang="en-US" altLang="zh-CN" b="1" i="1" dirty="0" err="1">
                <a:solidFill>
                  <a:srgbClr val="FF0000"/>
                </a:solidFill>
                <a:latin typeface="Times New Roman" panose="02020603050405020304" pitchFamily="18" charset="0"/>
                <a:ea typeface="宋体" panose="02010600030101010101" pitchFamily="2" charset="-122"/>
              </a:rPr>
              <a:t> </a:t>
            </a:r>
            <a:r>
              <a:rPr lang="en-US" altLang="zh-CN" b="1" i="1" err="1">
                <a:solidFill>
                  <a:srgbClr val="FF0000"/>
                </a:solidFill>
                <a:latin typeface="Times New Roman" panose="02020603050405020304" pitchFamily="18" charset="0"/>
                <a:ea typeface="宋体" panose="02010600030101010101" pitchFamily="2" charset="-122"/>
              </a:rPr>
              <a:t>mI</a:t>
            </a:r>
            <a:r>
              <a:rPr lang="en-US" altLang="zh-CN" b="1" baseline="-30000" err="1">
                <a:solidFill>
                  <a:srgbClr val="FF0000"/>
                </a:solidFill>
                <a:latin typeface="Times New Roman" panose="02020603050405020304" pitchFamily="18" charset="0"/>
                <a:ea typeface="宋体" panose="02010600030101010101" pitchFamily="2" charset="-122"/>
              </a:rPr>
              <a:t>IL</a:t>
            </a:r>
            <a:r>
              <a:rPr lang="zh-CN" altLang="en-US" b="1" baseline="-30000" dirty="0">
                <a:solidFill>
                  <a:srgbClr val="FF0000"/>
                </a:solidFill>
                <a:latin typeface="Times New Roman" panose="02020603050405020304" pitchFamily="18" charset="0"/>
                <a:ea typeface="宋体" panose="02010600030101010101" pitchFamily="2" charset="-122"/>
              </a:rPr>
              <a:t>（</a:t>
            </a:r>
            <a:r>
              <a:rPr lang="en-US" altLang="zh-CN" b="1" baseline="-30000" dirty="0">
                <a:solidFill>
                  <a:srgbClr val="FF0000"/>
                </a:solidFill>
                <a:latin typeface="Times New Roman" panose="02020603050405020304" pitchFamily="18" charset="0"/>
                <a:ea typeface="宋体" panose="02010600030101010101" pitchFamily="2" charset="-122"/>
              </a:rPr>
              <a:t>max</a:t>
            </a:r>
            <a:r>
              <a:rPr lang="zh-CN" altLang="en-US" b="1" baseline="-30000" dirty="0">
                <a:solidFill>
                  <a:srgbClr val="FF0000"/>
                </a:solidFill>
                <a:latin typeface="Times New Roman" panose="02020603050405020304" pitchFamily="18" charset="0"/>
                <a:ea typeface="宋体" panose="02010600030101010101" pitchFamily="2" charset="-122"/>
              </a:rPr>
              <a:t>）</a:t>
            </a:r>
            <a:endParaRPr lang="zh-CN" altLang="en-US" b="1" baseline="-30000" dirty="0">
              <a:solidFill>
                <a:srgbClr val="FF0000"/>
              </a:solidFill>
              <a:latin typeface="Times New Roman" panose="02020603050405020304" pitchFamily="18" charset="0"/>
              <a:ea typeface="宋体" panose="02010600030101010101" pitchFamily="2" charset="-122"/>
            </a:endParaRPr>
          </a:p>
        </p:txBody>
      </p:sp>
      <p:sp>
        <p:nvSpPr>
          <p:cNvPr id="14338" name="标题 14337"/>
          <p:cNvSpPr>
            <a:spLocks noGrp="1"/>
          </p:cNvSpPr>
          <p:nvPr/>
        </p:nvSpPr>
        <p:spPr>
          <a:xfrm>
            <a:off x="426085" y="3040063"/>
            <a:ext cx="7772400" cy="1143000"/>
          </a:xfrm>
          <a:prstGeom prst="rect">
            <a:avLst/>
          </a:prstGeom>
          <a:noFill/>
          <a:ln w="9525">
            <a:noFill/>
          </a:ln>
        </p:spPr>
        <p:txBody>
          <a:bodyPr vert="horz" rtlCol="0" anchor="ctr">
            <a:normAutofit/>
          </a:bodyPr>
          <a:lstStyle>
            <a:lvl1pPr marL="0" lvl="0" indent="0" algn="ctr" defTabSz="914400" rtl="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2800" b="1" i="0" u="none" strike="noStrike" kern="1200" cap="none" spc="0" normalizeH="0" baseline="0" noProof="1" dirty="0">
                <a:solidFill>
                  <a:srgbClr val="002060"/>
                </a:solidFill>
                <a:effectLst>
                  <a:outerShdw blurRad="38100" dist="38100" dir="2700000">
                    <a:srgbClr val="000000"/>
                  </a:outerShdw>
                </a:effectLst>
                <a:latin typeface="华文新魏" panose="02010800040101010101" pitchFamily="2" charset="-122"/>
                <a:ea typeface="华文新魏" panose="02010800040101010101" pitchFamily="2" charset="-122"/>
                <a:cs typeface="+mn-cs"/>
                <a:sym typeface="+mn-ea"/>
              </a:rPr>
              <a:t>1.TTL电路驱动CMOS电路</a:t>
            </a:r>
            <a:endParaRPr kumimoji="0" lang="en-US" altLang="zh-CN" sz="2800" b="1" i="0" u="none" strike="noStrike" kern="1200" cap="none" spc="0" normalizeH="0" baseline="0" noProof="1" dirty="0">
              <a:solidFill>
                <a:srgbClr val="002060"/>
              </a:solidFill>
              <a:effectLst>
                <a:outerShdw blurRad="38100" dist="38100" dir="2700000">
                  <a:srgbClr val="000000"/>
                </a:outerShdw>
              </a:effectLst>
              <a:latin typeface="华文新魏" panose="02010800040101010101" pitchFamily="2" charset="-122"/>
              <a:ea typeface="华文新魏" panose="02010800040101010101" pitchFamily="2" charset="-122"/>
              <a:cs typeface="+mn-cs"/>
              <a:sym typeface="+mn-ea"/>
            </a:endParaRPr>
          </a:p>
        </p:txBody>
      </p:sp>
      <p:sp>
        <p:nvSpPr>
          <p:cNvPr id="14341" name="文本占位符 14340"/>
          <p:cNvSpPr>
            <a:spLocks noGrp="1"/>
          </p:cNvSpPr>
          <p:nvPr/>
        </p:nvSpPr>
        <p:spPr>
          <a:xfrm>
            <a:off x="251460" y="3861753"/>
            <a:ext cx="7947025" cy="609600"/>
          </a:xfrm>
          <a:prstGeom prst="rect">
            <a:avLst/>
          </a:prstGeom>
          <a:noFill/>
          <a:ln w="9525">
            <a:noFill/>
          </a:ln>
        </p:spPr>
        <p:txBody>
          <a:bodyPr anchor="t"/>
          <a:lstStyle>
            <a:lvl1pPr marL="342900" lvl="0" indent="-342900" algn="l" defTabSz="914400" rtl="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a:lstStyle>
          <a:p>
            <a:pPr marL="53975" marR="0" indent="-53975" algn="l" defTabSz="914400" rtl="0" eaLnBrk="1" fontAlgn="base" latinLnBrk="0" hangingPunct="1">
              <a:lnSpc>
                <a:spcPct val="100000"/>
              </a:lnSpc>
              <a:spcBef>
                <a:spcPct val="20000"/>
              </a:spcBef>
              <a:spcAft>
                <a:spcPct val="0"/>
              </a:spcAft>
              <a:buClrTx/>
              <a:buSzTx/>
              <a:buFontTx/>
              <a:buNone/>
            </a:pPr>
            <a:r>
              <a:rPr kumimoji="0" lang="zh-CN" altLang="en-US" sz="2400" b="1" i="0" u="none" strike="noStrike" kern="1200" cap="none" spc="0" normalizeH="0" baseline="0" noProof="1" dirty="0">
                <a:solidFill>
                  <a:srgbClr val="003399"/>
                </a:solidFill>
                <a:effectLst>
                  <a:outerShdw blurRad="38100" dist="38100" dir="2700000">
                    <a:srgbClr val="000000"/>
                  </a:outerShdw>
                </a:effectLst>
                <a:latin typeface="Times New Roman" panose="02020603050405020304" pitchFamily="18" charset="0"/>
                <a:ea typeface="宋体" panose="02010600030101010101" pitchFamily="2" charset="-122"/>
                <a:cs typeface="Times New Roman" panose="02020603050405020304" pitchFamily="18" charset="0"/>
              </a:rPr>
              <a:t>（1）TTL电路驱动CMOS4000和74HC系列</a:t>
            </a:r>
            <a:r>
              <a:rPr kumimoji="0" lang="zh-CN" altLang="en-US" sz="2400" b="0" i="0" u="none" strike="noStrike" kern="1200" cap="none" spc="0" normalizeH="0" baseline="0" noProof="1" dirty="0">
                <a:solidFill>
                  <a:schemeClr val="tx1"/>
                </a:solidFill>
                <a:latin typeface="Times New Roman" panose="02020603050405020304" pitchFamily="18" charset="0"/>
                <a:ea typeface="+mn-ea"/>
                <a:cs typeface="Times New Roman" panose="02020603050405020304" pitchFamily="18" charset="0"/>
              </a:rPr>
              <a:t> </a:t>
            </a:r>
            <a:endParaRPr kumimoji="0" lang="zh-CN" altLang="en-US" sz="2400" b="0" i="0" u="none" strike="noStrike" kern="1200" cap="none" spc="0" normalizeH="0" baseline="0" noProof="1" dirty="0">
              <a:solidFill>
                <a:schemeClr val="tx1"/>
              </a:solidFill>
              <a:latin typeface="Times New Roman" panose="02020603050405020304" pitchFamily="18" charset="0"/>
              <a:ea typeface="+mn-ea"/>
              <a:cs typeface="Times New Roman" panose="02020603050405020304" pitchFamily="18" charset="0"/>
            </a:endParaRPr>
          </a:p>
        </p:txBody>
      </p:sp>
      <p:sp>
        <p:nvSpPr>
          <p:cNvPr id="14379" name="矩形 14378"/>
          <p:cNvSpPr/>
          <p:nvPr/>
        </p:nvSpPr>
        <p:spPr>
          <a:xfrm>
            <a:off x="426085" y="5450205"/>
            <a:ext cx="8316913" cy="685800"/>
          </a:xfrm>
          <a:prstGeom prst="rect">
            <a:avLst/>
          </a:prstGeom>
          <a:noFill/>
          <a:ln w="9525">
            <a:noFill/>
          </a:ln>
        </p:spPr>
        <p:txBody>
          <a:bodyPr anchor="t"/>
          <a:p>
            <a:pPr marL="53975" indent="-53975">
              <a:spcBef>
                <a:spcPct val="20000"/>
              </a:spcBef>
            </a:pPr>
            <a:endParaRPr lang="zh-CN" altLang="zh-CN" b="1" dirty="0">
              <a:solidFill>
                <a:schemeClr val="accent2"/>
              </a:solidFill>
              <a:latin typeface="Times New Roman" panose="02020603050405020304" pitchFamily="18" charset="0"/>
              <a:ea typeface="宋体" panose="02010600030101010101" pitchFamily="2" charset="-122"/>
            </a:endParaRPr>
          </a:p>
        </p:txBody>
      </p:sp>
      <p:sp>
        <p:nvSpPr>
          <p:cNvPr id="14382" name="矩形 14381"/>
          <p:cNvSpPr/>
          <p:nvPr/>
        </p:nvSpPr>
        <p:spPr>
          <a:xfrm>
            <a:off x="358775" y="4272280"/>
            <a:ext cx="8555990" cy="2493010"/>
          </a:xfrm>
          <a:prstGeom prst="rect">
            <a:avLst/>
          </a:prstGeom>
          <a:noFill/>
          <a:ln w="9525">
            <a:noFill/>
          </a:ln>
        </p:spPr>
        <p:txBody>
          <a:bodyPr anchor="t"/>
          <a:p>
            <a:pPr marL="53975" indent="-53975">
              <a:lnSpc>
                <a:spcPct val="135000"/>
              </a:lnSpc>
            </a:pPr>
            <a:r>
              <a:rPr lang="en-US" altLang="zh-CN" b="1" dirty="0">
                <a:latin typeface="Times New Roman" panose="02020603050405020304" pitchFamily="18" charset="0"/>
                <a:ea typeface="宋体" panose="02010600030101010101" pitchFamily="2" charset="-122"/>
              </a:rPr>
              <a:t>  </a:t>
            </a:r>
            <a:r>
              <a:rPr lang="zh-CN" altLang="en-US" b="1" dirty="0">
                <a:latin typeface="Times New Roman" panose="02020603050405020304" pitchFamily="18" charset="0"/>
                <a:ea typeface="宋体" panose="02010600030101010101" pitchFamily="2" charset="-122"/>
              </a:rPr>
              <a:t>用</a:t>
            </a:r>
            <a:r>
              <a:rPr lang="en-US" altLang="zh-CN" b="1" dirty="0">
                <a:latin typeface="Times New Roman" panose="02020603050405020304" pitchFamily="18" charset="0"/>
                <a:ea typeface="宋体" panose="02010600030101010101" pitchFamily="2" charset="-122"/>
              </a:rPr>
              <a:t>TTL</a:t>
            </a:r>
            <a:r>
              <a:rPr lang="zh-CN" altLang="en-US" b="1" dirty="0">
                <a:latin typeface="Times New Roman" panose="02020603050405020304" pitchFamily="18" charset="0"/>
                <a:ea typeface="宋体" panose="02010600030101010101" pitchFamily="2" charset="-122"/>
              </a:rPr>
              <a:t>电路驱动</a:t>
            </a:r>
            <a:r>
              <a:rPr lang="en-US" altLang="zh-CN" b="1" dirty="0">
                <a:latin typeface="Times New Roman" panose="02020603050405020304" pitchFamily="18" charset="0"/>
                <a:ea typeface="宋体" panose="02010600030101010101" pitchFamily="2" charset="-122"/>
              </a:rPr>
              <a:t>CMOS4000</a:t>
            </a:r>
            <a:r>
              <a:rPr lang="zh-CN" altLang="en-US" b="1" dirty="0">
                <a:latin typeface="Times New Roman" panose="02020603050405020304" pitchFamily="18" charset="0"/>
                <a:ea typeface="宋体" panose="02010600030101010101" pitchFamily="2" charset="-122"/>
              </a:rPr>
              <a:t>和</a:t>
            </a:r>
            <a:r>
              <a:rPr lang="en-US" altLang="zh-CN" b="1" dirty="0">
                <a:latin typeface="Times New Roman" panose="02020603050405020304" pitchFamily="18" charset="0"/>
                <a:ea typeface="宋体" panose="02010600030101010101" pitchFamily="2" charset="-122"/>
              </a:rPr>
              <a:t>74HC</a:t>
            </a:r>
            <a:r>
              <a:rPr lang="zh-CN" altLang="en-US" b="1" dirty="0">
                <a:latin typeface="Times New Roman" panose="02020603050405020304" pitchFamily="18" charset="0"/>
                <a:ea typeface="宋体" panose="02010600030101010101" pitchFamily="2" charset="-122"/>
              </a:rPr>
              <a:t>系列，能满足</a:t>
            </a:r>
            <a:r>
              <a:rPr lang="en-US" altLang="zh-CN" b="1" i="1">
                <a:latin typeface="Times New Roman" panose="02020603050405020304" pitchFamily="18" charset="0"/>
                <a:ea typeface="宋体" panose="02010600030101010101" pitchFamily="2" charset="-122"/>
              </a:rPr>
              <a:t>U</a:t>
            </a:r>
            <a:r>
              <a:rPr lang="en-US" altLang="zh-CN" b="1" baseline="-25000">
                <a:latin typeface="Times New Roman" panose="02020603050405020304" pitchFamily="18" charset="0"/>
                <a:ea typeface="宋体" panose="02010600030101010101" pitchFamily="2" charset="-122"/>
              </a:rPr>
              <a:t>OL</a:t>
            </a:r>
            <a:r>
              <a:rPr lang="zh-CN" altLang="en-US" b="1" dirty="0">
                <a:latin typeface="Times New Roman" panose="02020603050405020304" pitchFamily="18" charset="0"/>
                <a:ea typeface="宋体" panose="02010600030101010101" pitchFamily="2" charset="-122"/>
              </a:rPr>
              <a:t>（</a:t>
            </a:r>
            <a:r>
              <a:rPr lang="en-US" altLang="zh-CN" b="1" dirty="0">
                <a:latin typeface="Times New Roman" panose="02020603050405020304" pitchFamily="18" charset="0"/>
                <a:ea typeface="宋体" panose="02010600030101010101" pitchFamily="2" charset="-122"/>
              </a:rPr>
              <a:t>max</a:t>
            </a:r>
            <a:r>
              <a:rPr lang="zh-CN" altLang="en-US" b="1" dirty="0">
                <a:latin typeface="Times New Roman" panose="02020603050405020304" pitchFamily="18" charset="0"/>
                <a:ea typeface="宋体" panose="02010600030101010101" pitchFamily="2" charset="-122"/>
              </a:rPr>
              <a:t>） </a:t>
            </a:r>
            <a:r>
              <a:rPr lang="en-US" altLang="zh-CN" b="1" dirty="0">
                <a:latin typeface="宋体" panose="02010600030101010101" pitchFamily="2" charset="-122"/>
              </a:rPr>
              <a:t>≤</a:t>
            </a:r>
            <a:r>
              <a:rPr lang="en-US" altLang="zh-CN" b="1" dirty="0">
                <a:latin typeface="Times New Roman" panose="02020603050405020304" pitchFamily="18" charset="0"/>
                <a:ea typeface="宋体" panose="02010600030101010101" pitchFamily="2" charset="-122"/>
              </a:rPr>
              <a:t> </a:t>
            </a:r>
            <a:r>
              <a:rPr lang="en-US" altLang="zh-CN" b="1" i="1">
                <a:latin typeface="Times New Roman" panose="02020603050405020304" pitchFamily="18" charset="0"/>
                <a:ea typeface="宋体" panose="02010600030101010101" pitchFamily="2" charset="-122"/>
              </a:rPr>
              <a:t>U</a:t>
            </a:r>
            <a:r>
              <a:rPr lang="en-US" altLang="zh-CN" b="1" baseline="-25000">
                <a:latin typeface="Times New Roman" panose="02020603050405020304" pitchFamily="18" charset="0"/>
                <a:ea typeface="宋体" panose="02010600030101010101" pitchFamily="2" charset="-122"/>
              </a:rPr>
              <a:t>IL</a:t>
            </a:r>
            <a:r>
              <a:rPr lang="zh-CN" altLang="en-US" b="1" dirty="0">
                <a:latin typeface="Times New Roman" panose="02020603050405020304" pitchFamily="18" charset="0"/>
                <a:ea typeface="宋体" panose="02010600030101010101" pitchFamily="2" charset="-122"/>
              </a:rPr>
              <a:t>（</a:t>
            </a:r>
            <a:r>
              <a:rPr lang="en-US" altLang="zh-CN" b="1" dirty="0">
                <a:latin typeface="Times New Roman" panose="02020603050405020304" pitchFamily="18" charset="0"/>
                <a:ea typeface="宋体" panose="02010600030101010101" pitchFamily="2" charset="-122"/>
              </a:rPr>
              <a:t>max</a:t>
            </a:r>
            <a:r>
              <a:rPr lang="zh-CN" altLang="en-US" b="1" dirty="0">
                <a:latin typeface="Times New Roman" panose="02020603050405020304" pitchFamily="18" charset="0"/>
                <a:ea typeface="宋体" panose="02010600030101010101" pitchFamily="2" charset="-122"/>
              </a:rPr>
              <a:t>）、</a:t>
            </a:r>
            <a:r>
              <a:rPr lang="zh-CN" altLang="en-US" b="1" i="1" dirty="0">
                <a:latin typeface="Times New Roman" panose="02020603050405020304" pitchFamily="18" charset="0"/>
                <a:ea typeface="宋体" panose="02010600030101010101" pitchFamily="2" charset="-122"/>
              </a:rPr>
              <a:t> </a:t>
            </a:r>
            <a:r>
              <a:rPr lang="en-US" altLang="zh-CN" b="1" i="1">
                <a:latin typeface="Times New Roman" panose="02020603050405020304" pitchFamily="18" charset="0"/>
                <a:ea typeface="宋体" panose="02010600030101010101" pitchFamily="2" charset="-122"/>
              </a:rPr>
              <a:t>I</a:t>
            </a:r>
            <a:r>
              <a:rPr lang="en-US" altLang="zh-CN" b="1" baseline="-25000">
                <a:latin typeface="Times New Roman" panose="02020603050405020304" pitchFamily="18" charset="0"/>
                <a:ea typeface="宋体" panose="02010600030101010101" pitchFamily="2" charset="-122"/>
              </a:rPr>
              <a:t>OH</a:t>
            </a:r>
            <a:r>
              <a:rPr lang="zh-CN" altLang="en-US" b="1" dirty="0">
                <a:latin typeface="Times New Roman" panose="02020603050405020304" pitchFamily="18" charset="0"/>
                <a:ea typeface="宋体" panose="02010600030101010101" pitchFamily="2" charset="-122"/>
              </a:rPr>
              <a:t>（</a:t>
            </a:r>
            <a:r>
              <a:rPr lang="en-US" altLang="zh-CN" b="1" dirty="0">
                <a:latin typeface="Times New Roman" panose="02020603050405020304" pitchFamily="18" charset="0"/>
                <a:ea typeface="宋体" panose="02010600030101010101" pitchFamily="2" charset="-122"/>
              </a:rPr>
              <a:t>max</a:t>
            </a:r>
            <a:r>
              <a:rPr lang="zh-CN" altLang="en-US" b="1" dirty="0">
                <a:latin typeface="Times New Roman" panose="02020603050405020304" pitchFamily="18" charset="0"/>
                <a:ea typeface="宋体" panose="02010600030101010101" pitchFamily="2" charset="-122"/>
              </a:rPr>
              <a:t>） </a:t>
            </a:r>
            <a:r>
              <a:rPr lang="en-US" altLang="zh-CN" b="1" dirty="0">
                <a:latin typeface="宋体" panose="02010600030101010101" pitchFamily="2" charset="-122"/>
              </a:rPr>
              <a:t>≥</a:t>
            </a:r>
            <a:r>
              <a:rPr lang="en-US" altLang="zh-CN" b="1" i="1" dirty="0">
                <a:latin typeface="Times New Roman" panose="02020603050405020304" pitchFamily="18" charset="0"/>
                <a:ea typeface="宋体" panose="02010600030101010101" pitchFamily="2" charset="-122"/>
              </a:rPr>
              <a:t> </a:t>
            </a:r>
            <a:r>
              <a:rPr lang="en-US" altLang="zh-CN" b="1" i="1" err="1">
                <a:latin typeface="Times New Roman" panose="02020603050405020304" pitchFamily="18" charset="0"/>
                <a:ea typeface="宋体" panose="02010600030101010101" pitchFamily="2" charset="-122"/>
              </a:rPr>
              <a:t>nI</a:t>
            </a:r>
            <a:r>
              <a:rPr lang="en-US" altLang="zh-CN" b="1" baseline="-25000" err="1">
                <a:latin typeface="Times New Roman" panose="02020603050405020304" pitchFamily="18" charset="0"/>
                <a:ea typeface="宋体" panose="02010600030101010101" pitchFamily="2" charset="-122"/>
              </a:rPr>
              <a:t>IH</a:t>
            </a:r>
            <a:r>
              <a:rPr lang="zh-CN" altLang="en-US" b="1" dirty="0">
                <a:latin typeface="Times New Roman" panose="02020603050405020304" pitchFamily="18" charset="0"/>
                <a:ea typeface="宋体" panose="02010600030101010101" pitchFamily="2" charset="-122"/>
              </a:rPr>
              <a:t>（</a:t>
            </a:r>
            <a:r>
              <a:rPr lang="en-US" altLang="zh-CN" b="1" dirty="0">
                <a:latin typeface="Times New Roman" panose="02020603050405020304" pitchFamily="18" charset="0"/>
                <a:ea typeface="宋体" panose="02010600030101010101" pitchFamily="2" charset="-122"/>
              </a:rPr>
              <a:t>max</a:t>
            </a:r>
            <a:r>
              <a:rPr lang="zh-CN" altLang="en-US" b="1" dirty="0">
                <a:latin typeface="Times New Roman" panose="02020603050405020304" pitchFamily="18" charset="0"/>
                <a:ea typeface="宋体" panose="02010600030101010101" pitchFamily="2" charset="-122"/>
              </a:rPr>
              <a:t>）、</a:t>
            </a:r>
            <a:r>
              <a:rPr lang="zh-CN" altLang="en-US" b="1" i="1" dirty="0">
                <a:latin typeface="Times New Roman" panose="02020603050405020304" pitchFamily="18" charset="0"/>
                <a:ea typeface="宋体" panose="02010600030101010101" pitchFamily="2" charset="-122"/>
              </a:rPr>
              <a:t>  </a:t>
            </a:r>
            <a:r>
              <a:rPr lang="en-US" altLang="zh-CN" b="1" i="1">
                <a:latin typeface="Times New Roman" panose="02020603050405020304" pitchFamily="18" charset="0"/>
                <a:ea typeface="宋体" panose="02010600030101010101" pitchFamily="2" charset="-122"/>
              </a:rPr>
              <a:t>I</a:t>
            </a:r>
            <a:r>
              <a:rPr lang="en-US" altLang="zh-CN" b="1" baseline="-25000">
                <a:latin typeface="Times New Roman" panose="02020603050405020304" pitchFamily="18" charset="0"/>
                <a:ea typeface="宋体" panose="02010600030101010101" pitchFamily="2" charset="-122"/>
              </a:rPr>
              <a:t>OL</a:t>
            </a:r>
            <a:r>
              <a:rPr lang="zh-CN" altLang="en-US" b="1" dirty="0">
                <a:latin typeface="Times New Roman" panose="02020603050405020304" pitchFamily="18" charset="0"/>
                <a:ea typeface="宋体" panose="02010600030101010101" pitchFamily="2" charset="-122"/>
              </a:rPr>
              <a:t>（</a:t>
            </a:r>
            <a:r>
              <a:rPr lang="en-US" altLang="zh-CN" b="1" dirty="0">
                <a:latin typeface="Times New Roman" panose="02020603050405020304" pitchFamily="18" charset="0"/>
                <a:ea typeface="宋体" panose="02010600030101010101" pitchFamily="2" charset="-122"/>
              </a:rPr>
              <a:t>max</a:t>
            </a:r>
            <a:r>
              <a:rPr lang="zh-CN" altLang="en-US" b="1" dirty="0">
                <a:latin typeface="Times New Roman" panose="02020603050405020304" pitchFamily="18" charset="0"/>
                <a:ea typeface="宋体" panose="02010600030101010101" pitchFamily="2" charset="-122"/>
              </a:rPr>
              <a:t>） </a:t>
            </a:r>
            <a:r>
              <a:rPr lang="en-US" altLang="zh-CN" b="1" dirty="0">
                <a:latin typeface="宋体" panose="02010600030101010101" pitchFamily="2" charset="-122"/>
              </a:rPr>
              <a:t>≥</a:t>
            </a:r>
            <a:r>
              <a:rPr lang="en-US" altLang="zh-CN" b="1" i="1" dirty="0">
                <a:latin typeface="Times New Roman" panose="02020603050405020304" pitchFamily="18" charset="0"/>
                <a:ea typeface="宋体" panose="02010600030101010101" pitchFamily="2" charset="-122"/>
              </a:rPr>
              <a:t> </a:t>
            </a:r>
            <a:r>
              <a:rPr lang="en-US" altLang="zh-CN" b="1" i="1" err="1">
                <a:latin typeface="Times New Roman" panose="02020603050405020304" pitchFamily="18" charset="0"/>
                <a:ea typeface="宋体" panose="02010600030101010101" pitchFamily="2" charset="-122"/>
              </a:rPr>
              <a:t>mI</a:t>
            </a:r>
            <a:r>
              <a:rPr lang="en-US" altLang="zh-CN" b="1" baseline="-25000" err="1">
                <a:latin typeface="Times New Roman" panose="02020603050405020304" pitchFamily="18" charset="0"/>
                <a:ea typeface="宋体" panose="02010600030101010101" pitchFamily="2" charset="-122"/>
              </a:rPr>
              <a:t>IL</a:t>
            </a:r>
            <a:r>
              <a:rPr lang="zh-CN" altLang="en-US" b="1" dirty="0">
                <a:latin typeface="Times New Roman" panose="02020603050405020304" pitchFamily="18" charset="0"/>
                <a:ea typeface="宋体" panose="02010600030101010101" pitchFamily="2" charset="-122"/>
              </a:rPr>
              <a:t>（</a:t>
            </a:r>
            <a:r>
              <a:rPr lang="en-US" altLang="zh-CN" b="1" dirty="0">
                <a:latin typeface="Times New Roman" panose="02020603050405020304" pitchFamily="18" charset="0"/>
                <a:ea typeface="宋体" panose="02010600030101010101" pitchFamily="2" charset="-122"/>
              </a:rPr>
              <a:t>max</a:t>
            </a:r>
            <a:r>
              <a:rPr lang="zh-CN" altLang="en-US" b="1" dirty="0">
                <a:latin typeface="Times New Roman" panose="02020603050405020304" pitchFamily="18" charset="0"/>
                <a:ea typeface="宋体" panose="02010600030101010101" pitchFamily="2" charset="-122"/>
              </a:rPr>
              <a:t>）</a:t>
            </a:r>
            <a:r>
              <a:rPr lang="zh-CN" altLang="en-US" dirty="0">
                <a:latin typeface="Times New Roman" panose="02020603050405020304" pitchFamily="18" charset="0"/>
                <a:ea typeface="宋体" panose="02010600030101010101" pitchFamily="2" charset="-122"/>
              </a:rPr>
              <a:t> </a:t>
            </a:r>
            <a:r>
              <a:rPr lang="zh-CN" altLang="en-US" b="1" dirty="0">
                <a:latin typeface="Times New Roman" panose="02020603050405020304" pitchFamily="18" charset="0"/>
                <a:ea typeface="宋体" panose="02010600030101010101" pitchFamily="2" charset="-122"/>
              </a:rPr>
              <a:t>三个式子，但不能满足</a:t>
            </a:r>
            <a:r>
              <a:rPr lang="en-US" altLang="zh-CN" b="1" i="1">
                <a:latin typeface="Times New Roman" panose="02020603050405020304" pitchFamily="18" charset="0"/>
                <a:ea typeface="宋体" panose="02010600030101010101" pitchFamily="2" charset="-122"/>
              </a:rPr>
              <a:t>U</a:t>
            </a:r>
            <a:r>
              <a:rPr lang="en-US" altLang="zh-CN" b="1" baseline="-25000">
                <a:latin typeface="Times New Roman" panose="02020603050405020304" pitchFamily="18" charset="0"/>
                <a:ea typeface="宋体" panose="02010600030101010101" pitchFamily="2" charset="-122"/>
              </a:rPr>
              <a:t>OH</a:t>
            </a:r>
            <a:r>
              <a:rPr lang="zh-CN" altLang="en-US" b="1" dirty="0">
                <a:latin typeface="Times New Roman" panose="02020603050405020304" pitchFamily="18" charset="0"/>
                <a:ea typeface="宋体" panose="02010600030101010101" pitchFamily="2" charset="-122"/>
              </a:rPr>
              <a:t>（</a:t>
            </a:r>
            <a:r>
              <a:rPr lang="en-US" altLang="zh-CN" b="1" dirty="0">
                <a:latin typeface="Times New Roman" panose="02020603050405020304" pitchFamily="18" charset="0"/>
                <a:ea typeface="宋体" panose="02010600030101010101" pitchFamily="2" charset="-122"/>
              </a:rPr>
              <a:t>min</a:t>
            </a:r>
            <a:r>
              <a:rPr lang="zh-CN" altLang="en-US" b="1" dirty="0">
                <a:latin typeface="Times New Roman" panose="02020603050405020304" pitchFamily="18" charset="0"/>
                <a:ea typeface="宋体" panose="02010600030101010101" pitchFamily="2" charset="-122"/>
              </a:rPr>
              <a:t>） </a:t>
            </a:r>
            <a:r>
              <a:rPr lang="en-US" altLang="zh-CN" b="1" dirty="0">
                <a:latin typeface="宋体" panose="02010600030101010101" pitchFamily="2" charset="-122"/>
              </a:rPr>
              <a:t>≥</a:t>
            </a:r>
            <a:r>
              <a:rPr lang="en-US" altLang="zh-CN" b="1" dirty="0">
                <a:latin typeface="Times New Roman" panose="02020603050405020304" pitchFamily="18" charset="0"/>
                <a:ea typeface="宋体" panose="02010600030101010101" pitchFamily="2" charset="-122"/>
              </a:rPr>
              <a:t> </a:t>
            </a:r>
            <a:r>
              <a:rPr lang="en-US" altLang="zh-CN" b="1" i="1">
                <a:latin typeface="Times New Roman" panose="02020603050405020304" pitchFamily="18" charset="0"/>
                <a:ea typeface="宋体" panose="02010600030101010101" pitchFamily="2" charset="-122"/>
              </a:rPr>
              <a:t>U</a:t>
            </a:r>
            <a:r>
              <a:rPr lang="en-US" altLang="zh-CN" b="1" baseline="-25000">
                <a:latin typeface="Times New Roman" panose="02020603050405020304" pitchFamily="18" charset="0"/>
                <a:ea typeface="宋体" panose="02010600030101010101" pitchFamily="2" charset="-122"/>
              </a:rPr>
              <a:t>IH</a:t>
            </a:r>
            <a:r>
              <a:rPr lang="zh-CN" altLang="en-US" b="1" dirty="0">
                <a:latin typeface="Times New Roman" panose="02020603050405020304" pitchFamily="18" charset="0"/>
                <a:ea typeface="宋体" panose="02010600030101010101" pitchFamily="2" charset="-122"/>
              </a:rPr>
              <a:t>（</a:t>
            </a:r>
            <a:r>
              <a:rPr lang="en-US" altLang="zh-CN" b="1" dirty="0">
                <a:latin typeface="Times New Roman" panose="02020603050405020304" pitchFamily="18" charset="0"/>
                <a:ea typeface="宋体" panose="02010600030101010101" pitchFamily="2" charset="-122"/>
              </a:rPr>
              <a:t>min</a:t>
            </a:r>
            <a:r>
              <a:rPr lang="zh-CN" altLang="en-US" b="1" dirty="0">
                <a:latin typeface="Times New Roman" panose="02020603050405020304" pitchFamily="18" charset="0"/>
                <a:ea typeface="宋体" panose="02010600030101010101" pitchFamily="2" charset="-122"/>
              </a:rPr>
              <a:t>）</a:t>
            </a:r>
            <a:r>
              <a:rPr lang="zh-CN" altLang="en-US" dirty="0">
                <a:latin typeface="Times New Roman" panose="02020603050405020304" pitchFamily="18" charset="0"/>
                <a:ea typeface="宋体" panose="02010600030101010101" pitchFamily="2" charset="-122"/>
              </a:rPr>
              <a:t> </a:t>
            </a:r>
            <a:r>
              <a:rPr lang="zh-CN" altLang="en-US" b="1" dirty="0">
                <a:latin typeface="Times New Roman" panose="02020603050405020304" pitchFamily="18" charset="0"/>
                <a:ea typeface="宋体" panose="02010600030101010101" pitchFamily="2" charset="-122"/>
              </a:rPr>
              <a:t>式。因此，必须设法将</a:t>
            </a:r>
            <a:r>
              <a:rPr lang="en-US" altLang="zh-CN" b="1" dirty="0">
                <a:latin typeface="Times New Roman" panose="02020603050405020304" pitchFamily="18" charset="0"/>
                <a:ea typeface="宋体" panose="02010600030101010101" pitchFamily="2" charset="-122"/>
              </a:rPr>
              <a:t>TTL</a:t>
            </a:r>
            <a:r>
              <a:rPr lang="zh-CN" altLang="en-US" b="1" dirty="0">
                <a:latin typeface="Times New Roman" panose="02020603050405020304" pitchFamily="18" charset="0"/>
                <a:ea typeface="宋体" panose="02010600030101010101" pitchFamily="2" charset="-122"/>
              </a:rPr>
              <a:t>输出的高电平提高到</a:t>
            </a:r>
            <a:r>
              <a:rPr lang="en-US" altLang="zh-CN" b="1" dirty="0">
                <a:latin typeface="Times New Roman" panose="02020603050405020304" pitchFamily="18" charset="0"/>
                <a:ea typeface="宋体" panose="02010600030101010101" pitchFamily="2" charset="-122"/>
              </a:rPr>
              <a:t>3.5V</a:t>
            </a:r>
            <a:r>
              <a:rPr lang="zh-CN" altLang="en-US" b="1" dirty="0">
                <a:latin typeface="Times New Roman" panose="02020603050405020304" pitchFamily="18" charset="0"/>
                <a:ea typeface="宋体" panose="02010600030101010101" pitchFamily="2" charset="-122"/>
              </a:rPr>
              <a:t>以上。具体可采用以下几种方法： </a:t>
            </a:r>
            <a:endParaRPr lang="zh-CN" altLang="en-US" b="1" dirty="0">
              <a:latin typeface="Times New Roman" panose="02020603050405020304" pitchFamily="18" charset="0"/>
              <a:ea typeface="宋体" panose="02010600030101010101" pitchFamily="2" charset="-122"/>
            </a:endParaRPr>
          </a:p>
        </p:txBody>
      </p:sp>
    </p:spTree>
  </p:cSld>
  <p:clrMapOvr>
    <a:masterClrMapping/>
  </p:clrMapOvr>
  <p:transition>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4341">
                                            <p:txEl>
                                              <p:charRg st="0" end="27"/>
                                            </p:txEl>
                                          </p:spTgt>
                                        </p:tgtEl>
                                        <p:attrNameLst>
                                          <p:attrName>style.visibility</p:attrName>
                                        </p:attrNameLst>
                                      </p:cBhvr>
                                      <p:to>
                                        <p:strVal val="visible"/>
                                      </p:to>
                                    </p:set>
                                    <p:anim calcmode="lin" valueType="num">
                                      <p:cBhvr>
                                        <p:cTn id="7" dur="500" fill="hold"/>
                                        <p:tgtEl>
                                          <p:spTgt spid="14341">
                                            <p:txEl>
                                              <p:charRg st="0" end="27"/>
                                            </p:txEl>
                                          </p:spTgt>
                                        </p:tgtEl>
                                        <p:attrNameLst>
                                          <p:attrName>ppt_x</p:attrName>
                                        </p:attrNameLst>
                                      </p:cBhvr>
                                      <p:tavLst>
                                        <p:tav tm="0">
                                          <p:val>
                                            <p:strVal val="0-#ppt_w/2"/>
                                          </p:val>
                                        </p:tav>
                                        <p:tav tm="100000">
                                          <p:val>
                                            <p:strVal val="#ppt_x"/>
                                          </p:val>
                                        </p:tav>
                                      </p:tavLst>
                                    </p:anim>
                                    <p:anim calcmode="lin" valueType="num">
                                      <p:cBhvr>
                                        <p:cTn id="8" dur="500" fill="hold"/>
                                        <p:tgtEl>
                                          <p:spTgt spid="14341">
                                            <p:txEl>
                                              <p:charRg st="0" end="27"/>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9" presetClass="entr" presetSubtype="0" fill="hold" grpId="0" nodeType="clickEffect" nodePh="1">
                                  <p:stCondLst>
                                    <p:cond delay="0"/>
                                  </p:stCondLst>
                                  <p:endCondLst>
                                    <p:cond evt="begin" delay="0">
                                      <p:tn val="11"/>
                                    </p:cond>
                                  </p:endCondLst>
                                  <p:childTnLst>
                                    <p:set>
                                      <p:cBhvr>
                                        <p:cTn id="12" dur="1" fill="hold">
                                          <p:stCondLst>
                                            <p:cond delay="0"/>
                                          </p:stCondLst>
                                        </p:cTn>
                                        <p:tgtEl>
                                          <p:spTgt spid="14379"/>
                                        </p:tgtEl>
                                        <p:attrNameLst>
                                          <p:attrName>style.visibility</p:attrName>
                                        </p:attrNameLst>
                                      </p:cBhvr>
                                      <p:to>
                                        <p:strVal val="visible"/>
                                      </p:to>
                                    </p:set>
                                    <p:animEffect transition="in" filter="dissolve">
                                      <p:cBhvr>
                                        <p:cTn id="13" dur="500"/>
                                        <p:tgtEl>
                                          <p:spTgt spid="14379"/>
                                        </p:tgtEl>
                                      </p:cBhvr>
                                    </p:animEffect>
                                  </p:childTnLst>
                                </p:cTn>
                              </p:par>
                            </p:childTnLst>
                          </p:cTn>
                        </p:par>
                      </p:childTnLst>
                    </p:cTn>
                  </p:par>
                  <p:par>
                    <p:cTn id="14" fill="hold">
                      <p:stCondLst>
                        <p:cond delay="indefinite"/>
                      </p:stCondLst>
                      <p:childTnLst>
                        <p:par>
                          <p:cTn id="15" fill="hold">
                            <p:stCondLst>
                              <p:cond delay="0"/>
                            </p:stCondLst>
                            <p:childTnLst>
                              <p:par>
                                <p:cTn id="16" presetID="9" presetClass="entr" presetSubtype="0" fill="hold" grpId="0" nodeType="clickEffect">
                                  <p:stCondLst>
                                    <p:cond delay="0"/>
                                  </p:stCondLst>
                                  <p:childTnLst>
                                    <p:set>
                                      <p:cBhvr>
                                        <p:cTn id="17" dur="1" fill="hold">
                                          <p:stCondLst>
                                            <p:cond delay="0"/>
                                          </p:stCondLst>
                                        </p:cTn>
                                        <p:tgtEl>
                                          <p:spTgt spid="14382"/>
                                        </p:tgtEl>
                                        <p:attrNameLst>
                                          <p:attrName>style.visibility</p:attrName>
                                        </p:attrNameLst>
                                      </p:cBhvr>
                                      <p:to>
                                        <p:strVal val="visible"/>
                                      </p:to>
                                    </p:set>
                                    <p:animEffect transition="in" filter="dissolve">
                                      <p:cBhvr>
                                        <p:cTn id="18" dur="500"/>
                                        <p:tgtEl>
                                          <p:spTgt spid="143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41" grpId="0" build="p"/>
      <p:bldP spid="14379" grpId="0"/>
      <p:bldP spid="14382"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 name="图片 5"/>
          <p:cNvPicPr>
            <a:picLocks noChangeAspect="1"/>
          </p:cNvPicPr>
          <p:nvPr/>
        </p:nvPicPr>
        <p:blipFill>
          <a:blip r:embed="rId1"/>
          <a:stretch>
            <a:fillRect/>
          </a:stretch>
        </p:blipFill>
        <p:spPr>
          <a:xfrm>
            <a:off x="4221480" y="4206875"/>
            <a:ext cx="4291330" cy="1970405"/>
          </a:xfrm>
          <a:prstGeom prst="rect">
            <a:avLst/>
          </a:prstGeom>
        </p:spPr>
      </p:pic>
      <p:sp>
        <p:nvSpPr>
          <p:cNvPr id="80897" name="矩形 23563"/>
          <p:cNvSpPr/>
          <p:nvPr/>
        </p:nvSpPr>
        <p:spPr>
          <a:xfrm>
            <a:off x="560388" y="354965"/>
            <a:ext cx="8402637" cy="1223963"/>
          </a:xfrm>
          <a:prstGeom prst="rect">
            <a:avLst/>
          </a:prstGeom>
          <a:noFill/>
          <a:ln w="9525">
            <a:noFill/>
          </a:ln>
        </p:spPr>
        <p:txBody>
          <a:bodyPr anchor="t"/>
          <a:p>
            <a:pPr marL="53975" indent="-53975">
              <a:lnSpc>
                <a:spcPct val="130000"/>
              </a:lnSpc>
              <a:spcBef>
                <a:spcPct val="20000"/>
              </a:spcBef>
            </a:pPr>
            <a:r>
              <a:rPr lang="en-US" altLang="zh-CN" b="1" dirty="0">
                <a:latin typeface="Times New Roman" panose="02020603050405020304" pitchFamily="18" charset="0"/>
                <a:ea typeface="宋体" panose="02010600030101010101" pitchFamily="2" charset="-122"/>
              </a:rPr>
              <a:t>1</a:t>
            </a:r>
            <a:r>
              <a:rPr lang="zh-CN" altLang="en-US" b="1" dirty="0">
                <a:latin typeface="Times New Roman" panose="02020603050405020304" pitchFamily="18" charset="0"/>
                <a:ea typeface="宋体" panose="02010600030101010101" pitchFamily="2" charset="-122"/>
              </a:rPr>
              <a:t>）接入适当大小的上拉电阻</a:t>
            </a:r>
            <a:r>
              <a:rPr lang="en-US" altLang="zh-CN" b="1" i="1">
                <a:latin typeface="Times New Roman" panose="02020603050405020304" pitchFamily="18" charset="0"/>
                <a:ea typeface="宋体" panose="02010600030101010101" pitchFamily="2" charset="-122"/>
              </a:rPr>
              <a:t>R</a:t>
            </a:r>
            <a:r>
              <a:rPr lang="en-US" altLang="zh-CN" b="1" baseline="-30000">
                <a:latin typeface="Times New Roman" panose="02020603050405020304" pitchFamily="18" charset="0"/>
                <a:ea typeface="宋体" panose="02010600030101010101" pitchFamily="2" charset="-122"/>
              </a:rPr>
              <a:t>U</a:t>
            </a:r>
            <a:r>
              <a:rPr lang="zh-CN" altLang="en-US" b="1">
                <a:latin typeface="Times New Roman" panose="02020603050405020304" pitchFamily="18" charset="0"/>
                <a:ea typeface="宋体" panose="02010600030101010101" pitchFamily="2" charset="-122"/>
              </a:rPr>
              <a:t> </a:t>
            </a:r>
            <a:endParaRPr lang="zh-CN" altLang="en-US" b="1">
              <a:latin typeface="Times New Roman" panose="02020603050405020304" pitchFamily="18" charset="0"/>
              <a:ea typeface="宋体" panose="02010600030101010101" pitchFamily="2" charset="-122"/>
            </a:endParaRPr>
          </a:p>
        </p:txBody>
      </p:sp>
      <p:pic>
        <p:nvPicPr>
          <p:cNvPr id="4" name="图片 3"/>
          <p:cNvPicPr>
            <a:picLocks noChangeAspect="1"/>
          </p:cNvPicPr>
          <p:nvPr/>
        </p:nvPicPr>
        <p:blipFill>
          <a:blip r:embed="rId2"/>
          <a:stretch>
            <a:fillRect/>
          </a:stretch>
        </p:blipFill>
        <p:spPr>
          <a:xfrm>
            <a:off x="1161415" y="902335"/>
            <a:ext cx="2672715" cy="3464560"/>
          </a:xfrm>
          <a:prstGeom prst="rect">
            <a:avLst/>
          </a:prstGeom>
        </p:spPr>
      </p:pic>
      <p:pic>
        <p:nvPicPr>
          <p:cNvPr id="5" name="图片 4"/>
          <p:cNvPicPr>
            <a:picLocks noChangeAspect="1"/>
          </p:cNvPicPr>
          <p:nvPr/>
        </p:nvPicPr>
        <p:blipFill>
          <a:blip r:embed="rId3"/>
          <a:stretch>
            <a:fillRect/>
          </a:stretch>
        </p:blipFill>
        <p:spPr>
          <a:xfrm>
            <a:off x="4752975" y="902335"/>
            <a:ext cx="2647950" cy="3439160"/>
          </a:xfrm>
          <a:prstGeom prst="rect">
            <a:avLst/>
          </a:prstGeom>
        </p:spPr>
      </p:pic>
      <p:sp>
        <p:nvSpPr>
          <p:cNvPr id="81921" name="矩形 19465"/>
          <p:cNvSpPr/>
          <p:nvPr/>
        </p:nvSpPr>
        <p:spPr>
          <a:xfrm>
            <a:off x="489903" y="4341495"/>
            <a:ext cx="8162925" cy="1547813"/>
          </a:xfrm>
          <a:prstGeom prst="rect">
            <a:avLst/>
          </a:prstGeom>
          <a:noFill/>
          <a:ln w="9525">
            <a:noFill/>
          </a:ln>
        </p:spPr>
        <p:txBody>
          <a:bodyPr anchor="t"/>
          <a:p>
            <a:pPr marL="53975" indent="-53975">
              <a:lnSpc>
                <a:spcPct val="135000"/>
              </a:lnSpc>
            </a:pPr>
            <a:r>
              <a:rPr lang="en-US" altLang="zh-CN" b="1" dirty="0">
                <a:latin typeface="Times New Roman" panose="02020603050405020304" pitchFamily="18" charset="0"/>
                <a:ea typeface="宋体" panose="02010600030101010101" pitchFamily="2" charset="-122"/>
              </a:rPr>
              <a:t>2</a:t>
            </a:r>
            <a:r>
              <a:rPr lang="zh-CN" altLang="en-US" b="1" dirty="0">
                <a:latin typeface="Times New Roman" panose="02020603050405020304" pitchFamily="18" charset="0"/>
                <a:ea typeface="宋体" panose="02010600030101010101" pitchFamily="2" charset="-122"/>
              </a:rPr>
              <a:t>）采用电平转换器连接</a:t>
            </a:r>
            <a:endParaRPr lang="zh-CN" altLang="en-US" b="1">
              <a:latin typeface="Times New Roman" panose="02020603050405020304" pitchFamily="18" charset="0"/>
              <a:ea typeface="宋体" panose="02010600030101010101" pitchFamily="2" charset="-122"/>
            </a:endParaRPr>
          </a:p>
        </p:txBody>
      </p:sp>
      <p:sp>
        <p:nvSpPr>
          <p:cNvPr id="20486" name="文本占位符 20485"/>
          <p:cNvSpPr>
            <a:spLocks noGrp="1"/>
          </p:cNvSpPr>
          <p:nvPr>
            <p:ph idx="1"/>
          </p:nvPr>
        </p:nvSpPr>
        <p:spPr>
          <a:xfrm>
            <a:off x="301943" y="5567680"/>
            <a:ext cx="7947025" cy="609600"/>
          </a:xfrm>
        </p:spPr>
        <p:txBody>
          <a:bodyPr/>
          <a:p>
            <a:pPr marL="53975" marR="0" indent="-53975" algn="l" defTabSz="914400" rtl="0" eaLnBrk="1" fontAlgn="base" latinLnBrk="0" hangingPunct="1">
              <a:lnSpc>
                <a:spcPct val="100000"/>
              </a:lnSpc>
              <a:spcBef>
                <a:spcPct val="20000"/>
              </a:spcBef>
              <a:spcAft>
                <a:spcPct val="0"/>
              </a:spcAft>
              <a:buClrTx/>
              <a:buSzTx/>
              <a:buFontTx/>
              <a:buNone/>
            </a:pPr>
            <a:r>
              <a:rPr kumimoji="0" lang="zh-CN" altLang="en-US" sz="2400" b="1" i="0" u="none" strike="noStrike" kern="1200" cap="none" spc="0" normalizeH="0" baseline="0" noProof="1" dirty="0">
                <a:solidFill>
                  <a:srgbClr val="003399"/>
                </a:solidFill>
                <a:effectLst>
                  <a:outerShdw blurRad="38100" dist="38100" dir="2700000">
                    <a:srgbClr val="000000"/>
                  </a:outerShdw>
                </a:effectLst>
                <a:latin typeface="宋体" panose="02010600030101010101" pitchFamily="2" charset="-122"/>
                <a:ea typeface="宋体" panose="02010600030101010101" pitchFamily="2" charset="-122"/>
                <a:cs typeface="+mn-cs"/>
              </a:rPr>
              <a:t>（2）TTL电路驱动CMOSHCT系列</a:t>
            </a:r>
            <a:r>
              <a:rPr kumimoji="0" lang="zh-CN" altLang="en-US" sz="2400" b="1" i="0" u="none" strike="noStrike" kern="1200" cap="none" spc="0" normalizeH="0" baseline="0" noProof="1" dirty="0">
                <a:solidFill>
                  <a:schemeClr val="accent2"/>
                </a:solidFill>
                <a:effectLst>
                  <a:outerShdw blurRad="38100" dist="38100" dir="2700000">
                    <a:srgbClr val="000000"/>
                  </a:outerShdw>
                </a:effectLst>
                <a:latin typeface="+mn-lt"/>
                <a:ea typeface="+mn-ea"/>
                <a:cs typeface="+mn-cs"/>
              </a:rPr>
              <a:t> </a:t>
            </a:r>
            <a:endParaRPr kumimoji="0" lang="zh-CN" altLang="en-US" sz="2400" b="1" i="0" u="none" strike="noStrike" kern="1200" cap="none" spc="0" normalizeH="0" baseline="0" noProof="1" dirty="0">
              <a:solidFill>
                <a:schemeClr val="accent2"/>
              </a:solidFill>
              <a:effectLst>
                <a:outerShdw blurRad="38100" dist="38100" dir="2700000">
                  <a:srgbClr val="000000"/>
                </a:outerShdw>
              </a:effectLst>
              <a:latin typeface="+mn-lt"/>
              <a:ea typeface="+mn-ea"/>
              <a:cs typeface="+mn-cs"/>
            </a:endParaRPr>
          </a:p>
        </p:txBody>
      </p:sp>
      <p:sp>
        <p:nvSpPr>
          <p:cNvPr id="20487" name="矩形 20486"/>
          <p:cNvSpPr/>
          <p:nvPr/>
        </p:nvSpPr>
        <p:spPr>
          <a:xfrm>
            <a:off x="389255" y="6177280"/>
            <a:ext cx="8602345" cy="391160"/>
          </a:xfrm>
          <a:prstGeom prst="rect">
            <a:avLst/>
          </a:prstGeom>
          <a:noFill/>
          <a:ln w="9525">
            <a:noFill/>
          </a:ln>
        </p:spPr>
        <p:txBody>
          <a:bodyPr anchor="t"/>
          <a:p>
            <a:pPr marL="53975" indent="-53975">
              <a:lnSpc>
                <a:spcPct val="130000"/>
              </a:lnSpc>
              <a:spcBef>
                <a:spcPct val="20000"/>
              </a:spcBef>
            </a:pPr>
            <a:r>
              <a:rPr lang="en-US" altLang="zh-CN" b="1" dirty="0">
                <a:latin typeface="Times New Roman" panose="02020603050405020304" pitchFamily="18" charset="0"/>
                <a:ea typeface="宋体" panose="02010600030101010101" pitchFamily="2" charset="-122"/>
              </a:rPr>
              <a:t>T</a:t>
            </a:r>
            <a:r>
              <a:rPr lang="en-US" altLang="zh-CN" b="1" dirty="0">
                <a:latin typeface="Times New Roman" panose="02020603050405020304" pitchFamily="18" charset="0"/>
                <a:ea typeface="宋体" panose="02010600030101010101" pitchFamily="2" charset="-122"/>
                <a:sym typeface="宋体" panose="02010600030101010101" pitchFamily="2" charset="-122"/>
              </a:rPr>
              <a:t>T</a:t>
            </a:r>
            <a:r>
              <a:rPr lang="en-US" altLang="zh-CN" b="1" dirty="0">
                <a:latin typeface="Times New Roman" panose="02020603050405020304" pitchFamily="18" charset="0"/>
                <a:ea typeface="宋体" panose="02010600030101010101" pitchFamily="2" charset="-122"/>
              </a:rPr>
              <a:t>L</a:t>
            </a:r>
            <a:r>
              <a:rPr lang="zh-CN" altLang="en-US" b="1" dirty="0">
                <a:latin typeface="Times New Roman" panose="02020603050405020304" pitchFamily="18" charset="0"/>
                <a:ea typeface="宋体" panose="02010600030101010101" pitchFamily="2" charset="-122"/>
              </a:rPr>
              <a:t>电路可直接驱动</a:t>
            </a:r>
            <a:r>
              <a:rPr lang="en-US" altLang="zh-CN" b="1" dirty="0">
                <a:latin typeface="Times New Roman" panose="02020603050405020304" pitchFamily="18" charset="0"/>
                <a:ea typeface="宋体" panose="02010600030101010101" pitchFamily="2" charset="-122"/>
              </a:rPr>
              <a:t>CMOSHCT</a:t>
            </a:r>
            <a:r>
              <a:rPr lang="zh-CN" altLang="en-US" b="1" dirty="0">
                <a:latin typeface="Times New Roman" panose="02020603050405020304" pitchFamily="18" charset="0"/>
                <a:ea typeface="宋体" panose="02010600030101010101" pitchFamily="2" charset="-122"/>
              </a:rPr>
              <a:t>系列，无需外加其它器件。 </a:t>
            </a:r>
            <a:endParaRPr lang="zh-CN" altLang="en-US" b="1" dirty="0">
              <a:latin typeface="Times New Roman" panose="02020603050405020304" pitchFamily="18" charset="0"/>
              <a:ea typeface="宋体" panose="02010600030101010101" pitchFamily="2" charset="-122"/>
            </a:endParaRPr>
          </a:p>
        </p:txBody>
      </p:sp>
    </p:spTree>
  </p:cSld>
  <p:clrMapOvr>
    <a:masterClrMapping/>
  </p:clrMapOvr>
  <p:transition>
    <p:cover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0486">
                                            <p:txEl>
                                              <p:charRg st="0" end="21"/>
                                            </p:txEl>
                                          </p:spTgt>
                                        </p:tgtEl>
                                        <p:attrNameLst>
                                          <p:attrName>style.visibility</p:attrName>
                                        </p:attrNameLst>
                                      </p:cBhvr>
                                      <p:to>
                                        <p:strVal val="visible"/>
                                      </p:to>
                                    </p:set>
                                    <p:anim calcmode="lin" valueType="num">
                                      <p:cBhvr>
                                        <p:cTn id="7" dur="500" fill="hold"/>
                                        <p:tgtEl>
                                          <p:spTgt spid="20486">
                                            <p:txEl>
                                              <p:charRg st="0" end="21"/>
                                            </p:txEl>
                                          </p:spTgt>
                                        </p:tgtEl>
                                        <p:attrNameLst>
                                          <p:attrName>ppt_x</p:attrName>
                                        </p:attrNameLst>
                                      </p:cBhvr>
                                      <p:tavLst>
                                        <p:tav tm="0">
                                          <p:val>
                                            <p:strVal val="0-#ppt_w/2"/>
                                          </p:val>
                                        </p:tav>
                                        <p:tav tm="100000">
                                          <p:val>
                                            <p:strVal val="#ppt_x"/>
                                          </p:val>
                                        </p:tav>
                                      </p:tavLst>
                                    </p:anim>
                                    <p:anim calcmode="lin" valueType="num">
                                      <p:cBhvr>
                                        <p:cTn id="8" dur="500" fill="hold"/>
                                        <p:tgtEl>
                                          <p:spTgt spid="20486">
                                            <p:txEl>
                                              <p:charRg st="0" end="21"/>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9" presetClass="entr" presetSubtype="0" fill="hold" grpId="0" nodeType="clickEffect">
                                  <p:stCondLst>
                                    <p:cond delay="0"/>
                                  </p:stCondLst>
                                  <p:childTnLst>
                                    <p:set>
                                      <p:cBhvr>
                                        <p:cTn id="12" dur="1" fill="hold">
                                          <p:stCondLst>
                                            <p:cond delay="0"/>
                                          </p:stCondLst>
                                        </p:cTn>
                                        <p:tgtEl>
                                          <p:spTgt spid="20487"/>
                                        </p:tgtEl>
                                        <p:attrNameLst>
                                          <p:attrName>style.visibility</p:attrName>
                                        </p:attrNameLst>
                                      </p:cBhvr>
                                      <p:to>
                                        <p:strVal val="visible"/>
                                      </p:to>
                                    </p:set>
                                    <p:animEffect transition="in" filter="dissolve">
                                      <p:cBhvr>
                                        <p:cTn id="13" dur="500"/>
                                        <p:tgtEl>
                                          <p:spTgt spid="204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6" grpId="0" build="p"/>
      <p:bldP spid="20487"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9" name="文本占位符 11268"/>
          <p:cNvSpPr>
            <a:spLocks noGrp="1"/>
          </p:cNvSpPr>
          <p:nvPr>
            <p:ph idx="1"/>
          </p:nvPr>
        </p:nvSpPr>
        <p:spPr>
          <a:xfrm>
            <a:off x="395288" y="501650"/>
            <a:ext cx="7956550" cy="1019175"/>
          </a:xfrm>
        </p:spPr>
        <p:txBody>
          <a:bodyPr/>
          <a:p>
            <a:pPr marL="0" marR="0" indent="0" algn="just" defTabSz="914400" rtl="0" eaLnBrk="1" fontAlgn="base" latinLnBrk="0" hangingPunct="1">
              <a:lnSpc>
                <a:spcPct val="80000"/>
              </a:lnSpc>
              <a:spcBef>
                <a:spcPct val="20000"/>
              </a:spcBef>
              <a:spcAft>
                <a:spcPct val="0"/>
              </a:spcAft>
              <a:buClrTx/>
              <a:buSzTx/>
              <a:buFontTx/>
              <a:buNone/>
            </a:pPr>
            <a:r>
              <a:rPr kumimoji="0" lang="en-US" altLang="zh-CN" sz="2800" b="1" i="0" u="none" strike="noStrike" kern="1200" cap="none" spc="0" normalizeH="0" baseline="0" noProof="1" dirty="0">
                <a:solidFill>
                  <a:srgbClr val="002060"/>
                </a:solidFill>
                <a:effectLst>
                  <a:outerShdw blurRad="38100" dist="38100" dir="2700000">
                    <a:srgbClr val="000000"/>
                  </a:outerShdw>
                </a:effectLst>
                <a:latin typeface="华文新魏" panose="02010800040101010101" pitchFamily="2" charset="-122"/>
                <a:ea typeface="华文新魏" panose="02010800040101010101" pitchFamily="2" charset="-122"/>
                <a:cs typeface="+mn-cs"/>
              </a:rPr>
              <a:t>2.MOS电路驱动TTL系列电路</a:t>
            </a:r>
            <a:r>
              <a:rPr kumimoji="0" lang="zh-CN" altLang="en-US" sz="2400" b="1" i="0" u="none" strike="noStrike" kern="1200" cap="none" spc="0" normalizeH="0" baseline="0" noProof="1" dirty="0">
                <a:solidFill>
                  <a:schemeClr val="accent2"/>
                </a:solidFill>
                <a:effectLst>
                  <a:outerShdw blurRad="38100" dist="38100" dir="2700000">
                    <a:srgbClr val="000000"/>
                  </a:outerShdw>
                </a:effectLst>
                <a:latin typeface="华文新魏" panose="02010800040101010101" pitchFamily="2" charset="-122"/>
                <a:ea typeface="华文新魏" panose="02010800040101010101" pitchFamily="2" charset="-122"/>
                <a:cs typeface="+mn-cs"/>
              </a:rPr>
              <a:t> </a:t>
            </a:r>
            <a:endParaRPr kumimoji="0" lang="zh-CN" altLang="en-US" sz="2400" b="1" i="0" u="none" strike="noStrike" kern="1200" cap="none" spc="0" normalizeH="0" baseline="0" noProof="1" dirty="0">
              <a:solidFill>
                <a:schemeClr val="accent2"/>
              </a:solidFill>
              <a:effectLst>
                <a:outerShdw blurRad="38100" dist="38100" dir="2700000">
                  <a:srgbClr val="000000"/>
                </a:outerShdw>
              </a:effectLst>
              <a:latin typeface="华文新魏" panose="02010800040101010101" pitchFamily="2" charset="-122"/>
              <a:ea typeface="华文新魏" panose="02010800040101010101" pitchFamily="2" charset="-122"/>
              <a:cs typeface="+mn-cs"/>
            </a:endParaRPr>
          </a:p>
        </p:txBody>
      </p:sp>
      <p:sp>
        <p:nvSpPr>
          <p:cNvPr id="82946" name="矩形 11274"/>
          <p:cNvSpPr/>
          <p:nvPr/>
        </p:nvSpPr>
        <p:spPr>
          <a:xfrm>
            <a:off x="395288" y="1520825"/>
            <a:ext cx="8337550" cy="3348038"/>
          </a:xfrm>
          <a:prstGeom prst="rect">
            <a:avLst/>
          </a:prstGeom>
          <a:noFill/>
          <a:ln w="9525">
            <a:noFill/>
          </a:ln>
        </p:spPr>
        <p:txBody>
          <a:bodyPr anchor="t"/>
          <a:p>
            <a:pPr>
              <a:lnSpc>
                <a:spcPct val="130000"/>
              </a:lnSpc>
            </a:pPr>
            <a:r>
              <a:rPr lang="en-US" altLang="zh-CN" b="1" dirty="0">
                <a:latin typeface="Times New Roman" panose="02020603050405020304" pitchFamily="18" charset="0"/>
                <a:ea typeface="宋体" panose="02010600030101010101" pitchFamily="2" charset="-122"/>
              </a:rPr>
              <a:t>CMOS4000</a:t>
            </a:r>
            <a:r>
              <a:rPr lang="zh-CN" altLang="en-US" b="1" dirty="0">
                <a:latin typeface="Times New Roman" panose="02020603050405020304" pitchFamily="18" charset="0"/>
                <a:ea typeface="宋体" panose="02010600030101010101" pitchFamily="2" charset="-122"/>
              </a:rPr>
              <a:t>电路驱动</a:t>
            </a:r>
            <a:r>
              <a:rPr lang="en-US" altLang="zh-CN" b="1" dirty="0">
                <a:latin typeface="Times New Roman" panose="02020603050405020304" pitchFamily="18" charset="0"/>
                <a:ea typeface="宋体" panose="02010600030101010101" pitchFamily="2" charset="-122"/>
              </a:rPr>
              <a:t>TTL74</a:t>
            </a:r>
            <a:r>
              <a:rPr lang="zh-CN" altLang="en-US" b="1" dirty="0">
                <a:latin typeface="Times New Roman" panose="02020603050405020304" pitchFamily="18" charset="0"/>
                <a:ea typeface="宋体" panose="02010600030101010101" pitchFamily="2" charset="-122"/>
              </a:rPr>
              <a:t>系列电路，显然能满足式</a:t>
            </a:r>
            <a:r>
              <a:rPr lang="en-US" altLang="zh-CN" b="1" i="1">
                <a:latin typeface="Times New Roman" panose="02020603050405020304" pitchFamily="18" charset="0"/>
                <a:ea typeface="宋体" panose="02010600030101010101" pitchFamily="2" charset="-122"/>
              </a:rPr>
              <a:t>U</a:t>
            </a:r>
            <a:r>
              <a:rPr lang="en-US" altLang="zh-CN" b="1" baseline="-30000" dirty="0">
                <a:latin typeface="Times New Roman" panose="02020603050405020304" pitchFamily="18" charset="0"/>
                <a:ea typeface="宋体" panose="02010600030101010101" pitchFamily="2" charset="-122"/>
              </a:rPr>
              <a:t>OH</a:t>
            </a:r>
            <a:r>
              <a:rPr lang="zh-CN" altLang="en-US" b="1" baseline="-30000" dirty="0">
                <a:latin typeface="Times New Roman" panose="02020603050405020304" pitchFamily="18" charset="0"/>
                <a:ea typeface="宋体" panose="02010600030101010101" pitchFamily="2" charset="-122"/>
              </a:rPr>
              <a:t>（</a:t>
            </a:r>
            <a:r>
              <a:rPr lang="en-US" altLang="zh-CN" b="1" baseline="-30000" dirty="0">
                <a:latin typeface="Times New Roman" panose="02020603050405020304" pitchFamily="18" charset="0"/>
                <a:ea typeface="宋体" panose="02010600030101010101" pitchFamily="2" charset="-122"/>
              </a:rPr>
              <a:t>min</a:t>
            </a:r>
            <a:r>
              <a:rPr lang="zh-CN" altLang="en-US" b="1" baseline="-30000" dirty="0">
                <a:latin typeface="Times New Roman" panose="02020603050405020304" pitchFamily="18" charset="0"/>
                <a:ea typeface="宋体" panose="02010600030101010101" pitchFamily="2" charset="-122"/>
              </a:rPr>
              <a:t>） </a:t>
            </a:r>
            <a:r>
              <a:rPr lang="en-US" altLang="zh-CN" b="1" dirty="0">
                <a:latin typeface="宋体" panose="02010600030101010101" pitchFamily="2" charset="-122"/>
              </a:rPr>
              <a:t>≥ </a:t>
            </a:r>
            <a:r>
              <a:rPr lang="en-US" altLang="zh-CN" b="1" i="1">
                <a:latin typeface="Times New Roman" panose="02020603050405020304" pitchFamily="18" charset="0"/>
                <a:ea typeface="宋体" panose="02010600030101010101" pitchFamily="2" charset="-122"/>
              </a:rPr>
              <a:t>U</a:t>
            </a:r>
            <a:r>
              <a:rPr lang="en-US" altLang="zh-CN" b="1" baseline="-30000" dirty="0">
                <a:latin typeface="Times New Roman" panose="02020603050405020304" pitchFamily="18" charset="0"/>
                <a:ea typeface="宋体" panose="02010600030101010101" pitchFamily="2" charset="-122"/>
              </a:rPr>
              <a:t>IH</a:t>
            </a:r>
            <a:r>
              <a:rPr lang="zh-CN" altLang="en-US" b="1" baseline="-30000" dirty="0">
                <a:latin typeface="Times New Roman" panose="02020603050405020304" pitchFamily="18" charset="0"/>
                <a:ea typeface="宋体" panose="02010600030101010101" pitchFamily="2" charset="-122"/>
              </a:rPr>
              <a:t>（</a:t>
            </a:r>
            <a:r>
              <a:rPr lang="en-US" altLang="zh-CN" b="1" baseline="-30000" dirty="0">
                <a:latin typeface="Times New Roman" panose="02020603050405020304" pitchFamily="18" charset="0"/>
                <a:ea typeface="宋体" panose="02010600030101010101" pitchFamily="2" charset="-122"/>
              </a:rPr>
              <a:t>min</a:t>
            </a:r>
            <a:r>
              <a:rPr lang="zh-CN" altLang="en-US" b="1" baseline="-30000" dirty="0">
                <a:latin typeface="Times New Roman" panose="02020603050405020304" pitchFamily="18" charset="0"/>
                <a:ea typeface="宋体" panose="02010600030101010101" pitchFamily="2" charset="-122"/>
              </a:rPr>
              <a:t>） </a:t>
            </a:r>
            <a:r>
              <a:rPr lang="zh-CN" altLang="en-US" b="1" dirty="0">
                <a:latin typeface="Times New Roman" panose="02020603050405020304" pitchFamily="18" charset="0"/>
                <a:ea typeface="宋体" panose="02010600030101010101" pitchFamily="2" charset="-122"/>
              </a:rPr>
              <a:t>、</a:t>
            </a:r>
            <a:r>
              <a:rPr lang="en-US" altLang="zh-CN" b="1" i="1">
                <a:latin typeface="Times New Roman" panose="02020603050405020304" pitchFamily="18" charset="0"/>
                <a:ea typeface="宋体" panose="02010600030101010101" pitchFamily="2" charset="-122"/>
              </a:rPr>
              <a:t>U</a:t>
            </a:r>
            <a:r>
              <a:rPr lang="en-US" altLang="zh-CN" b="1" baseline="-30000" dirty="0">
                <a:latin typeface="Times New Roman" panose="02020603050405020304" pitchFamily="18" charset="0"/>
                <a:ea typeface="宋体" panose="02010600030101010101" pitchFamily="2" charset="-122"/>
              </a:rPr>
              <a:t>OL</a:t>
            </a:r>
            <a:r>
              <a:rPr lang="zh-CN" altLang="en-US" b="1" baseline="-30000" dirty="0">
                <a:latin typeface="Times New Roman" panose="02020603050405020304" pitchFamily="18" charset="0"/>
                <a:ea typeface="宋体" panose="02010600030101010101" pitchFamily="2" charset="-122"/>
              </a:rPr>
              <a:t>（</a:t>
            </a:r>
            <a:r>
              <a:rPr lang="en-US" altLang="zh-CN" b="1" baseline="-30000" dirty="0">
                <a:latin typeface="Times New Roman" panose="02020603050405020304" pitchFamily="18" charset="0"/>
                <a:ea typeface="宋体" panose="02010600030101010101" pitchFamily="2" charset="-122"/>
              </a:rPr>
              <a:t>max</a:t>
            </a:r>
            <a:r>
              <a:rPr lang="zh-CN" altLang="en-US" b="1" baseline="-30000" dirty="0">
                <a:latin typeface="Times New Roman" panose="02020603050405020304" pitchFamily="18" charset="0"/>
                <a:ea typeface="宋体" panose="02010600030101010101" pitchFamily="2" charset="-122"/>
              </a:rPr>
              <a:t>） </a:t>
            </a:r>
            <a:r>
              <a:rPr lang="en-US" altLang="zh-CN" b="1" dirty="0">
                <a:latin typeface="宋体" panose="02010600030101010101" pitchFamily="2" charset="-122"/>
              </a:rPr>
              <a:t>≤</a:t>
            </a:r>
            <a:r>
              <a:rPr lang="en-US" altLang="zh-CN" b="1" dirty="0">
                <a:latin typeface="Times New Roman" panose="02020603050405020304" pitchFamily="18" charset="0"/>
                <a:ea typeface="宋体" panose="02010600030101010101" pitchFamily="2" charset="-122"/>
              </a:rPr>
              <a:t> </a:t>
            </a:r>
            <a:r>
              <a:rPr lang="en-US" altLang="zh-CN" b="1" i="1">
                <a:latin typeface="Times New Roman" panose="02020603050405020304" pitchFamily="18" charset="0"/>
                <a:ea typeface="宋体" panose="02010600030101010101" pitchFamily="2" charset="-122"/>
              </a:rPr>
              <a:t>U</a:t>
            </a:r>
            <a:r>
              <a:rPr lang="en-US" altLang="zh-CN" b="1" baseline="-30000" dirty="0">
                <a:latin typeface="Times New Roman" panose="02020603050405020304" pitchFamily="18" charset="0"/>
                <a:ea typeface="宋体" panose="02010600030101010101" pitchFamily="2" charset="-122"/>
              </a:rPr>
              <a:t>IL</a:t>
            </a:r>
            <a:r>
              <a:rPr lang="zh-CN" altLang="en-US" b="1" baseline="-30000" dirty="0">
                <a:latin typeface="Times New Roman" panose="02020603050405020304" pitchFamily="18" charset="0"/>
                <a:ea typeface="宋体" panose="02010600030101010101" pitchFamily="2" charset="-122"/>
              </a:rPr>
              <a:t>（</a:t>
            </a:r>
            <a:r>
              <a:rPr lang="en-US" altLang="zh-CN" b="1" baseline="-30000" dirty="0">
                <a:latin typeface="Times New Roman" panose="02020603050405020304" pitchFamily="18" charset="0"/>
                <a:ea typeface="宋体" panose="02010600030101010101" pitchFamily="2" charset="-122"/>
              </a:rPr>
              <a:t>max</a:t>
            </a:r>
            <a:r>
              <a:rPr lang="zh-CN" altLang="en-US" b="1" baseline="-30000" dirty="0">
                <a:latin typeface="Times New Roman" panose="02020603050405020304" pitchFamily="18" charset="0"/>
                <a:ea typeface="宋体" panose="02010600030101010101" pitchFamily="2" charset="-122"/>
              </a:rPr>
              <a:t>）</a:t>
            </a:r>
            <a:r>
              <a:rPr lang="zh-CN" altLang="en-US" b="1" dirty="0">
                <a:latin typeface="Times New Roman" panose="02020603050405020304" pitchFamily="18" charset="0"/>
                <a:ea typeface="宋体" panose="02010600030101010101" pitchFamily="2" charset="-122"/>
              </a:rPr>
              <a:t>、</a:t>
            </a:r>
            <a:r>
              <a:rPr lang="zh-CN" altLang="en-US" b="1" i="1" dirty="0">
                <a:latin typeface="Times New Roman" panose="02020603050405020304" pitchFamily="18" charset="0"/>
                <a:ea typeface="宋体" panose="02010600030101010101" pitchFamily="2" charset="-122"/>
              </a:rPr>
              <a:t> </a:t>
            </a:r>
            <a:r>
              <a:rPr lang="en-US" altLang="zh-CN" b="1" i="1">
                <a:latin typeface="Times New Roman" panose="02020603050405020304" pitchFamily="18" charset="0"/>
                <a:ea typeface="宋体" panose="02010600030101010101" pitchFamily="2" charset="-122"/>
              </a:rPr>
              <a:t>I</a:t>
            </a:r>
            <a:r>
              <a:rPr lang="en-US" altLang="zh-CN" b="1" baseline="-30000" dirty="0">
                <a:latin typeface="Times New Roman" panose="02020603050405020304" pitchFamily="18" charset="0"/>
                <a:ea typeface="宋体" panose="02010600030101010101" pitchFamily="2" charset="-122"/>
              </a:rPr>
              <a:t>OH</a:t>
            </a:r>
            <a:r>
              <a:rPr lang="zh-CN" altLang="en-US" b="1" baseline="-30000" dirty="0">
                <a:latin typeface="Times New Roman" panose="02020603050405020304" pitchFamily="18" charset="0"/>
                <a:ea typeface="宋体" panose="02010600030101010101" pitchFamily="2" charset="-122"/>
              </a:rPr>
              <a:t>（</a:t>
            </a:r>
            <a:r>
              <a:rPr lang="en-US" altLang="zh-CN" b="1" baseline="-30000" dirty="0">
                <a:latin typeface="Times New Roman" panose="02020603050405020304" pitchFamily="18" charset="0"/>
                <a:ea typeface="宋体" panose="02010600030101010101" pitchFamily="2" charset="-122"/>
              </a:rPr>
              <a:t>max</a:t>
            </a:r>
            <a:r>
              <a:rPr lang="zh-CN" altLang="en-US" b="1" baseline="-30000" dirty="0">
                <a:latin typeface="Times New Roman" panose="02020603050405020304" pitchFamily="18" charset="0"/>
                <a:ea typeface="宋体" panose="02010600030101010101" pitchFamily="2" charset="-122"/>
              </a:rPr>
              <a:t>） </a:t>
            </a:r>
            <a:r>
              <a:rPr lang="en-US" altLang="zh-CN" b="1" dirty="0">
                <a:latin typeface="宋体" panose="02010600030101010101" pitchFamily="2" charset="-122"/>
              </a:rPr>
              <a:t>≥</a:t>
            </a:r>
            <a:r>
              <a:rPr lang="en-US" altLang="zh-CN" b="1" i="1" dirty="0">
                <a:latin typeface="Times New Roman" panose="02020603050405020304" pitchFamily="18" charset="0"/>
                <a:ea typeface="宋体" panose="02010600030101010101" pitchFamily="2" charset="-122"/>
              </a:rPr>
              <a:t> </a:t>
            </a:r>
            <a:r>
              <a:rPr lang="en-US" altLang="zh-CN" b="1" i="1" err="1">
                <a:latin typeface="Times New Roman" panose="02020603050405020304" pitchFamily="18" charset="0"/>
                <a:ea typeface="宋体" panose="02010600030101010101" pitchFamily="2" charset="-122"/>
              </a:rPr>
              <a:t>nI</a:t>
            </a:r>
            <a:r>
              <a:rPr lang="en-US" altLang="zh-CN" b="1" baseline="-30000" err="1">
                <a:latin typeface="Times New Roman" panose="02020603050405020304" pitchFamily="18" charset="0"/>
                <a:ea typeface="宋体" panose="02010600030101010101" pitchFamily="2" charset="-122"/>
              </a:rPr>
              <a:t>IH</a:t>
            </a:r>
            <a:r>
              <a:rPr lang="zh-CN" altLang="en-US" b="1" baseline="-30000" dirty="0">
                <a:latin typeface="Times New Roman" panose="02020603050405020304" pitchFamily="18" charset="0"/>
                <a:ea typeface="宋体" panose="02010600030101010101" pitchFamily="2" charset="-122"/>
              </a:rPr>
              <a:t>（</a:t>
            </a:r>
            <a:r>
              <a:rPr lang="en-US" altLang="zh-CN" b="1" baseline="-30000" dirty="0">
                <a:latin typeface="Times New Roman" panose="02020603050405020304" pitchFamily="18" charset="0"/>
                <a:ea typeface="宋体" panose="02010600030101010101" pitchFamily="2" charset="-122"/>
              </a:rPr>
              <a:t>max</a:t>
            </a:r>
            <a:r>
              <a:rPr lang="zh-CN" altLang="en-US" b="1" baseline="-30000" dirty="0">
                <a:latin typeface="Times New Roman" panose="02020603050405020304" pitchFamily="18" charset="0"/>
                <a:ea typeface="宋体" panose="02010600030101010101" pitchFamily="2" charset="-122"/>
              </a:rPr>
              <a:t>）</a:t>
            </a:r>
            <a:r>
              <a:rPr lang="zh-CN" altLang="en-US" b="1" dirty="0">
                <a:latin typeface="Times New Roman" panose="02020603050405020304" pitchFamily="18" charset="0"/>
                <a:ea typeface="宋体" panose="02010600030101010101" pitchFamily="2" charset="-122"/>
              </a:rPr>
              <a:t>三式，只有</a:t>
            </a:r>
            <a:r>
              <a:rPr lang="en-US" altLang="zh-CN" b="1" i="1">
                <a:latin typeface="Times New Roman" panose="02020603050405020304" pitchFamily="18" charset="0"/>
                <a:ea typeface="宋体" panose="02010600030101010101" pitchFamily="2" charset="-122"/>
              </a:rPr>
              <a:t>I</a:t>
            </a:r>
            <a:r>
              <a:rPr lang="en-US" altLang="zh-CN" b="1" baseline="-30000" dirty="0">
                <a:latin typeface="Times New Roman" panose="02020603050405020304" pitchFamily="18" charset="0"/>
                <a:ea typeface="宋体" panose="02010600030101010101" pitchFamily="2" charset="-122"/>
              </a:rPr>
              <a:t>OL</a:t>
            </a:r>
            <a:r>
              <a:rPr lang="zh-CN" altLang="en-US" b="1" baseline="-30000" dirty="0">
                <a:latin typeface="Times New Roman" panose="02020603050405020304" pitchFamily="18" charset="0"/>
                <a:ea typeface="宋体" panose="02010600030101010101" pitchFamily="2" charset="-122"/>
              </a:rPr>
              <a:t>（</a:t>
            </a:r>
            <a:r>
              <a:rPr lang="en-US" altLang="zh-CN" b="1" baseline="-30000" dirty="0">
                <a:latin typeface="Times New Roman" panose="02020603050405020304" pitchFamily="18" charset="0"/>
                <a:ea typeface="宋体" panose="02010600030101010101" pitchFamily="2" charset="-122"/>
              </a:rPr>
              <a:t>max</a:t>
            </a:r>
            <a:r>
              <a:rPr lang="zh-CN" altLang="en-US" b="1" baseline="-30000" dirty="0">
                <a:latin typeface="Times New Roman" panose="02020603050405020304" pitchFamily="18" charset="0"/>
                <a:ea typeface="宋体" panose="02010600030101010101" pitchFamily="2" charset="-122"/>
              </a:rPr>
              <a:t>）</a:t>
            </a:r>
            <a:r>
              <a:rPr lang="zh-CN" altLang="en-US" b="1" baseline="-30000" dirty="0">
                <a:latin typeface="宋体" panose="02010600030101010101" pitchFamily="2" charset="-122"/>
              </a:rPr>
              <a:t> </a:t>
            </a:r>
            <a:r>
              <a:rPr lang="en-US" altLang="zh-CN" b="1" dirty="0">
                <a:latin typeface="宋体" panose="02010600030101010101" pitchFamily="2" charset="-122"/>
              </a:rPr>
              <a:t>≥</a:t>
            </a:r>
            <a:r>
              <a:rPr lang="en-US" altLang="zh-CN" b="1" i="1" dirty="0">
                <a:latin typeface="Times New Roman" panose="02020603050405020304" pitchFamily="18" charset="0"/>
                <a:ea typeface="宋体" panose="02010600030101010101" pitchFamily="2" charset="-122"/>
              </a:rPr>
              <a:t> </a:t>
            </a:r>
            <a:r>
              <a:rPr lang="en-US" altLang="zh-CN" b="1" i="1" err="1">
                <a:latin typeface="Times New Roman" panose="02020603050405020304" pitchFamily="18" charset="0"/>
                <a:ea typeface="宋体" panose="02010600030101010101" pitchFamily="2" charset="-122"/>
              </a:rPr>
              <a:t>mI</a:t>
            </a:r>
            <a:r>
              <a:rPr lang="en-US" altLang="zh-CN" b="1" baseline="-30000" err="1">
                <a:latin typeface="Times New Roman" panose="02020603050405020304" pitchFamily="18" charset="0"/>
                <a:ea typeface="宋体" panose="02010600030101010101" pitchFamily="2" charset="-122"/>
              </a:rPr>
              <a:t>IL</a:t>
            </a:r>
            <a:r>
              <a:rPr lang="zh-CN" altLang="en-US" b="1" baseline="-30000" dirty="0">
                <a:latin typeface="Times New Roman" panose="02020603050405020304" pitchFamily="18" charset="0"/>
                <a:ea typeface="宋体" panose="02010600030101010101" pitchFamily="2" charset="-122"/>
              </a:rPr>
              <a:t>（</a:t>
            </a:r>
            <a:r>
              <a:rPr lang="en-US" altLang="zh-CN" b="1" baseline="-30000" dirty="0">
                <a:latin typeface="Times New Roman" panose="02020603050405020304" pitchFamily="18" charset="0"/>
                <a:ea typeface="宋体" panose="02010600030101010101" pitchFamily="2" charset="-122"/>
              </a:rPr>
              <a:t>max</a:t>
            </a:r>
            <a:r>
              <a:rPr lang="zh-CN" altLang="en-US" b="1" baseline="-30000" dirty="0">
                <a:latin typeface="Times New Roman" panose="02020603050405020304" pitchFamily="18" charset="0"/>
                <a:ea typeface="宋体" panose="02010600030101010101" pitchFamily="2" charset="-122"/>
              </a:rPr>
              <a:t>）</a:t>
            </a:r>
            <a:r>
              <a:rPr lang="zh-CN" altLang="en-US" b="1" dirty="0">
                <a:latin typeface="Times New Roman" panose="02020603050405020304" pitchFamily="18" charset="0"/>
                <a:ea typeface="宋体" panose="02010600030101010101" pitchFamily="2" charset="-122"/>
              </a:rPr>
              <a:t>不满足。因此需增大</a:t>
            </a:r>
            <a:r>
              <a:rPr lang="en-US" altLang="zh-CN" b="1" dirty="0">
                <a:latin typeface="Times New Roman" panose="02020603050405020304" pitchFamily="18" charset="0"/>
                <a:ea typeface="宋体" panose="02010600030101010101" pitchFamily="2" charset="-122"/>
              </a:rPr>
              <a:t>CMOS</a:t>
            </a:r>
            <a:r>
              <a:rPr lang="zh-CN" altLang="en-US" b="1" dirty="0">
                <a:latin typeface="Times New Roman" panose="02020603050405020304" pitchFamily="18" charset="0"/>
                <a:ea typeface="宋体" panose="02010600030101010101" pitchFamily="2" charset="-122"/>
              </a:rPr>
              <a:t>输出低电平时的灌电流能力。可采取将同一芯片上的多个MOS门电路并联使用，或在CMOS和TTL之间加一级CMOS驱动器，或在CMOS和TTL之间接入电流放大器。</a:t>
            </a:r>
            <a:endParaRPr lang="zh-CN" altLang="en-US" b="1" dirty="0">
              <a:latin typeface="Times New Roman" panose="02020603050405020304" pitchFamily="18" charset="0"/>
              <a:ea typeface="宋体" panose="02010600030101010101" pitchFamily="2" charset="-122"/>
            </a:endParaRPr>
          </a:p>
          <a:p>
            <a:pPr>
              <a:lnSpc>
                <a:spcPct val="130000"/>
              </a:lnSpc>
              <a:spcBef>
                <a:spcPct val="20000"/>
              </a:spcBef>
            </a:pPr>
            <a:endParaRPr lang="zh-CN" altLang="en-US" b="1">
              <a:latin typeface="Times New Roman" panose="02020603050405020304" pitchFamily="18" charset="0"/>
              <a:ea typeface="宋体" panose="02010600030101010101" pitchFamily="2" charset="-122"/>
            </a:endParaRPr>
          </a:p>
        </p:txBody>
      </p:sp>
      <p:sp>
        <p:nvSpPr>
          <p:cNvPr id="91139" name="矩形 11275"/>
          <p:cNvSpPr/>
          <p:nvPr/>
        </p:nvSpPr>
        <p:spPr>
          <a:xfrm>
            <a:off x="287338" y="979488"/>
            <a:ext cx="8856663" cy="762000"/>
          </a:xfrm>
          <a:prstGeom prst="rect">
            <a:avLst/>
          </a:prstGeom>
          <a:noFill/>
          <a:ln w="9525">
            <a:noFill/>
          </a:ln>
        </p:spPr>
        <p:txBody>
          <a:bodyPr anchor="t"/>
          <a:p>
            <a:pPr fontAlgn="base">
              <a:lnSpc>
                <a:spcPct val="130000"/>
              </a:lnSpc>
              <a:spcBef>
                <a:spcPct val="20000"/>
              </a:spcBef>
            </a:pPr>
            <a:r>
              <a:rPr lang="zh-CN" altLang="en-US" b="1" strike="noStrike" noProof="1" dirty="0">
                <a:solidFill>
                  <a:srgbClr val="003399"/>
                </a:solidFill>
                <a:effectLst>
                  <a:outerShdw blurRad="38100" dist="38100" dir="2700000">
                    <a:srgbClr val="000000"/>
                  </a:outerShdw>
                </a:effectLst>
                <a:latin typeface="宋体" panose="02010600030101010101" pitchFamily="2" charset="-122"/>
                <a:ea typeface="宋体" panose="02010600030101010101" pitchFamily="2" charset="-122"/>
                <a:cs typeface="+mn-cs"/>
              </a:rPr>
              <a:t>（1）C</a:t>
            </a:r>
            <a:r>
              <a:rPr lang="zh-CN" altLang="en-US" b="1" strike="noStrike" noProof="1" dirty="0">
                <a:solidFill>
                  <a:srgbClr val="003399"/>
                </a:solidFill>
                <a:effectLst>
                  <a:outerShdw blurRad="38100" dist="38100" dir="2700000">
                    <a:srgbClr val="000000"/>
                  </a:outerShdw>
                </a:effectLst>
                <a:latin typeface="宋体" panose="02010600030101010101" pitchFamily="2" charset="-122"/>
                <a:ea typeface="宋体" panose="02010600030101010101" pitchFamily="2" charset="-122"/>
                <a:cs typeface="+mn-cs"/>
              </a:rPr>
              <a:t>MOS4000</a:t>
            </a:r>
            <a:r>
              <a:rPr lang="zh-CN" altLang="en-US" b="1" strike="noStrike" noProof="1" dirty="0">
                <a:solidFill>
                  <a:srgbClr val="003399"/>
                </a:solidFill>
                <a:effectLst>
                  <a:outerShdw blurRad="38100" dist="38100" dir="2700000">
                    <a:srgbClr val="000000"/>
                  </a:outerShdw>
                </a:effectLst>
                <a:latin typeface="宋体" panose="02010600030101010101" pitchFamily="2" charset="-122"/>
                <a:ea typeface="宋体" panose="02010600030101010101" pitchFamily="2" charset="-122"/>
                <a:cs typeface="+mn-cs"/>
              </a:rPr>
              <a:t>系列电路驱动</a:t>
            </a:r>
            <a:r>
              <a:rPr lang="zh-CN" altLang="en-US" b="1" strike="noStrike" noProof="1" dirty="0">
                <a:solidFill>
                  <a:srgbClr val="003399"/>
                </a:solidFill>
                <a:effectLst>
                  <a:outerShdw blurRad="38100" dist="38100" dir="2700000">
                    <a:srgbClr val="000000"/>
                  </a:outerShdw>
                </a:effectLst>
                <a:latin typeface="宋体" panose="02010600030101010101" pitchFamily="2" charset="-122"/>
                <a:ea typeface="宋体" panose="02010600030101010101" pitchFamily="2" charset="-122"/>
                <a:cs typeface="+mn-cs"/>
              </a:rPr>
              <a:t>TTL74</a:t>
            </a:r>
            <a:r>
              <a:rPr lang="zh-CN" altLang="en-US" b="1" strike="noStrike" noProof="1" dirty="0">
                <a:solidFill>
                  <a:srgbClr val="003399"/>
                </a:solidFill>
                <a:effectLst>
                  <a:outerShdw blurRad="38100" dist="38100" dir="2700000">
                    <a:srgbClr val="000000"/>
                  </a:outerShdw>
                </a:effectLst>
                <a:latin typeface="宋体" panose="02010600030101010101" pitchFamily="2" charset="-122"/>
                <a:ea typeface="宋体" panose="02010600030101010101" pitchFamily="2" charset="-122"/>
                <a:cs typeface="+mn-cs"/>
              </a:rPr>
              <a:t>系列电路</a:t>
            </a:r>
            <a:endParaRPr lang="zh-CN" altLang="en-US" b="1" strike="noStrike" noProof="1" dirty="0">
              <a:solidFill>
                <a:schemeClr val="tx1"/>
              </a:solidFill>
              <a:latin typeface="Times New Roman" panose="02020603050405020304" pitchFamily="18" charset="0"/>
              <a:ea typeface="宋体" panose="02010600030101010101" pitchFamily="2" charset="-122"/>
            </a:endParaRPr>
          </a:p>
          <a:p>
            <a:pPr algn="just" fontAlgn="base">
              <a:lnSpc>
                <a:spcPct val="130000"/>
              </a:lnSpc>
              <a:spcBef>
                <a:spcPct val="20000"/>
              </a:spcBef>
            </a:pPr>
            <a:endParaRPr lang="zh-CN" altLang="en-US" b="1" strike="noStrike" noProof="1" dirty="0">
              <a:solidFill>
                <a:schemeClr val="tx1"/>
              </a:solidFill>
              <a:latin typeface="Times New Roman" panose="02020603050405020304" pitchFamily="18" charset="0"/>
              <a:ea typeface="宋体" panose="02010600030101010101" pitchFamily="2" charset="-122"/>
            </a:endParaRPr>
          </a:p>
        </p:txBody>
      </p:sp>
    </p:spTree>
  </p:cSld>
  <p:clrMapOvr>
    <a:masterClrMapping/>
  </p:clrMapOvr>
  <p:transition>
    <p:dissolve/>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1" name="图片 10"/>
          <p:cNvPicPr>
            <a:picLocks noChangeAspect="1"/>
          </p:cNvPicPr>
          <p:nvPr/>
        </p:nvPicPr>
        <p:blipFill>
          <a:blip r:embed="rId1"/>
          <a:stretch>
            <a:fillRect/>
          </a:stretch>
        </p:blipFill>
        <p:spPr>
          <a:xfrm>
            <a:off x="5701030" y="3871595"/>
            <a:ext cx="3482340" cy="2976880"/>
          </a:xfrm>
          <a:prstGeom prst="rect">
            <a:avLst/>
          </a:prstGeom>
        </p:spPr>
      </p:pic>
      <p:pic>
        <p:nvPicPr>
          <p:cNvPr id="10" name="图片 9"/>
          <p:cNvPicPr>
            <a:picLocks noChangeAspect="1"/>
          </p:cNvPicPr>
          <p:nvPr/>
        </p:nvPicPr>
        <p:blipFill>
          <a:blip r:embed="rId2"/>
          <a:stretch>
            <a:fillRect/>
          </a:stretch>
        </p:blipFill>
        <p:spPr>
          <a:xfrm>
            <a:off x="5701030" y="1337310"/>
            <a:ext cx="3091180" cy="2581910"/>
          </a:xfrm>
          <a:prstGeom prst="rect">
            <a:avLst/>
          </a:prstGeom>
        </p:spPr>
      </p:pic>
      <p:sp>
        <p:nvSpPr>
          <p:cNvPr id="83969" name="文本占位符 12317"/>
          <p:cNvSpPr>
            <a:spLocks noGrp="1"/>
          </p:cNvSpPr>
          <p:nvPr>
            <p:ph idx="1"/>
          </p:nvPr>
        </p:nvSpPr>
        <p:spPr>
          <a:xfrm>
            <a:off x="453390" y="413385"/>
            <a:ext cx="4419600" cy="811213"/>
          </a:xfrm>
        </p:spPr>
        <p:txBody>
          <a:bodyPr anchor="t"/>
          <a:p>
            <a:pPr marL="0" indent="0" algn="just">
              <a:lnSpc>
                <a:spcPct val="130000"/>
              </a:lnSpc>
              <a:buClrTx/>
              <a:buSzTx/>
              <a:buFontTx/>
              <a:buNone/>
            </a:pPr>
            <a:r>
              <a:rPr lang="zh-CN" altLang="en-US" sz="2400" b="1" dirty="0"/>
              <a:t>多个</a:t>
            </a:r>
            <a:r>
              <a:rPr lang="en-US" altLang="zh-CN" sz="2400" b="1" dirty="0"/>
              <a:t>CMOS</a:t>
            </a:r>
            <a:r>
              <a:rPr lang="zh-CN" altLang="en-US" sz="2400" b="1" dirty="0"/>
              <a:t>门电路并联使用</a:t>
            </a:r>
            <a:endParaRPr lang="zh-CN" altLang="en-US" sz="2400" b="1" dirty="0"/>
          </a:p>
        </p:txBody>
      </p:sp>
      <p:pic>
        <p:nvPicPr>
          <p:cNvPr id="9" name="图片 8"/>
          <p:cNvPicPr>
            <a:picLocks noChangeAspect="1"/>
          </p:cNvPicPr>
          <p:nvPr/>
        </p:nvPicPr>
        <p:blipFill>
          <a:blip r:embed="rId3"/>
          <a:stretch>
            <a:fillRect/>
          </a:stretch>
        </p:blipFill>
        <p:spPr>
          <a:xfrm>
            <a:off x="777875" y="1022985"/>
            <a:ext cx="2828290" cy="2585085"/>
          </a:xfrm>
          <a:prstGeom prst="rect">
            <a:avLst/>
          </a:prstGeom>
        </p:spPr>
      </p:pic>
      <p:sp>
        <p:nvSpPr>
          <p:cNvPr id="49156" name="文本占位符 49155"/>
          <p:cNvSpPr>
            <a:spLocks noGrp="1"/>
          </p:cNvSpPr>
          <p:nvPr/>
        </p:nvSpPr>
        <p:spPr>
          <a:xfrm>
            <a:off x="355283" y="3617913"/>
            <a:ext cx="6029325" cy="1254125"/>
          </a:xfrm>
          <a:prstGeom prst="rect">
            <a:avLst/>
          </a:prstGeom>
          <a:noFill/>
          <a:ln w="9525">
            <a:noFill/>
          </a:ln>
        </p:spPr>
        <p:txBody>
          <a:bodyPr anchor="t"/>
          <a:lstStyle>
            <a:lvl1pPr marL="342900" lvl="0" indent="-342900" algn="l" defTabSz="914400" rtl="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a:lstStyle>
          <a:p>
            <a:pPr marL="0" indent="0" algn="just">
              <a:lnSpc>
                <a:spcPct val="130000"/>
              </a:lnSpc>
              <a:buClrTx/>
              <a:buSzTx/>
              <a:buFontTx/>
              <a:buNone/>
            </a:pPr>
            <a:r>
              <a:rPr lang="en-US" altLang="zh-CN" sz="2400" b="1" dirty="0"/>
              <a:t>CMOS</a:t>
            </a:r>
            <a:r>
              <a:rPr lang="zh-CN" altLang="en-US" sz="2400" b="1" dirty="0"/>
              <a:t>和</a:t>
            </a:r>
            <a:r>
              <a:rPr lang="en-US" altLang="zh-CN" sz="2400" b="1" dirty="0"/>
              <a:t>TTL</a:t>
            </a:r>
            <a:r>
              <a:rPr lang="zh-CN" altLang="en-US" sz="2400" b="1" dirty="0"/>
              <a:t>之间加入分立元件电流放大器</a:t>
            </a:r>
            <a:endParaRPr lang="zh-CN" altLang="en-US" sz="2400" b="1" dirty="0"/>
          </a:p>
        </p:txBody>
      </p:sp>
      <p:sp>
        <p:nvSpPr>
          <p:cNvPr id="16496" name="内容占位符 16495"/>
          <p:cNvSpPr>
            <a:spLocks noGrp="1"/>
          </p:cNvSpPr>
          <p:nvPr/>
        </p:nvSpPr>
        <p:spPr>
          <a:xfrm>
            <a:off x="462280" y="4116705"/>
            <a:ext cx="5238750" cy="1336675"/>
          </a:xfrm>
          <a:prstGeom prst="rect">
            <a:avLst/>
          </a:prstGeom>
          <a:noFill/>
          <a:ln w="9525">
            <a:noFill/>
          </a:ln>
        </p:spPr>
        <p:txBody>
          <a:bodyPr anchor="t"/>
          <a:p>
            <a:pPr algn="just">
              <a:lnSpc>
                <a:spcPct val="135000"/>
              </a:lnSpc>
              <a:spcBef>
                <a:spcPct val="20000"/>
              </a:spcBef>
            </a:pPr>
            <a:r>
              <a:rPr lang="en-US" altLang="zh-CN" b="1" dirty="0">
                <a:latin typeface="Times New Roman" panose="02020603050405020304" pitchFamily="18" charset="0"/>
                <a:ea typeface="宋体" panose="02010600030101010101" pitchFamily="2" charset="-122"/>
              </a:rPr>
              <a:t>CMOS4000</a:t>
            </a:r>
            <a:r>
              <a:rPr lang="zh-CN" altLang="en-US" b="1" dirty="0">
                <a:latin typeface="Times New Roman" panose="02020603050405020304" pitchFamily="18" charset="0"/>
                <a:ea typeface="宋体" panose="02010600030101010101" pitchFamily="2" charset="-122"/>
              </a:rPr>
              <a:t>系列电路驱动</a:t>
            </a:r>
            <a:r>
              <a:rPr lang="en-US" altLang="zh-CN" b="1" dirty="0">
                <a:latin typeface="Times New Roman" panose="02020603050405020304" pitchFamily="18" charset="0"/>
                <a:ea typeface="宋体" panose="02010600030101010101" pitchFamily="2" charset="-122"/>
              </a:rPr>
              <a:t>TTL74LS</a:t>
            </a:r>
            <a:r>
              <a:rPr lang="zh-CN" altLang="en-US" b="1" dirty="0">
                <a:latin typeface="Times New Roman" panose="02020603050405020304" pitchFamily="18" charset="0"/>
                <a:ea typeface="宋体" panose="02010600030101010101" pitchFamily="2" charset="-122"/>
              </a:rPr>
              <a:t>系列电路，能直接驱动。但如果</a:t>
            </a:r>
            <a:r>
              <a:rPr lang="en-US" altLang="zh-CN" b="1" i="1">
                <a:latin typeface="Times New Roman" panose="02020603050405020304" pitchFamily="18" charset="0"/>
                <a:ea typeface="宋体" panose="02010600030101010101" pitchFamily="2" charset="-122"/>
              </a:rPr>
              <a:t>n</a:t>
            </a:r>
            <a:r>
              <a:rPr lang="zh-CN" altLang="en-US" b="1" dirty="0">
                <a:latin typeface="Times New Roman" panose="02020603050405020304" pitchFamily="18" charset="0"/>
                <a:ea typeface="宋体" panose="02010600030101010101" pitchFamily="2" charset="-122"/>
              </a:rPr>
              <a:t>＞</a:t>
            </a:r>
            <a:r>
              <a:rPr lang="en-US" altLang="zh-CN" b="1" dirty="0">
                <a:latin typeface="Times New Roman" panose="02020603050405020304" pitchFamily="18" charset="0"/>
                <a:ea typeface="宋体" panose="02010600030101010101" pitchFamily="2" charset="-122"/>
              </a:rPr>
              <a:t>1</a:t>
            </a:r>
            <a:r>
              <a:rPr lang="zh-CN" altLang="en-US" b="1" dirty="0">
                <a:latin typeface="Times New Roman" panose="02020603050405020304" pitchFamily="18" charset="0"/>
                <a:ea typeface="宋体" panose="02010600030101010101" pitchFamily="2" charset="-122"/>
              </a:rPr>
              <a:t>时，则仍需采用上面的方法实现驱动。 </a:t>
            </a:r>
            <a:endParaRPr lang="zh-CN" altLang="en-US" b="1" dirty="0">
              <a:latin typeface="Times New Roman" panose="02020603050405020304" pitchFamily="18" charset="0"/>
              <a:ea typeface="宋体" panose="02010600030101010101" pitchFamily="2" charset="-122"/>
            </a:endParaRPr>
          </a:p>
        </p:txBody>
      </p:sp>
      <p:sp>
        <p:nvSpPr>
          <p:cNvPr id="12" name="内容占位符 16495"/>
          <p:cNvSpPr>
            <a:spLocks noGrp="1"/>
          </p:cNvSpPr>
          <p:nvPr/>
        </p:nvSpPr>
        <p:spPr>
          <a:xfrm>
            <a:off x="207645" y="5708650"/>
            <a:ext cx="5747385" cy="638810"/>
          </a:xfrm>
          <a:prstGeom prst="rect">
            <a:avLst/>
          </a:prstGeom>
          <a:noFill/>
          <a:ln w="9525">
            <a:noFill/>
          </a:ln>
        </p:spPr>
        <p:txBody>
          <a:bodyPr anchor="t"/>
          <a:lstStyle>
            <a:lvl1pPr marL="342900" lvl="0" indent="-342900" algn="l" defTabSz="914400" rtl="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a:lstStyle>
          <a:p>
            <a:pPr marL="53975" indent="-53975" algn="l" fontAlgn="base">
              <a:lnSpc>
                <a:spcPct val="100000"/>
              </a:lnSpc>
              <a:buClrTx/>
              <a:buSzTx/>
              <a:buFontTx/>
              <a:buNone/>
            </a:pPr>
            <a:r>
              <a:rPr lang="zh-CN" altLang="en-US" sz="2400" b="1" strike="noStrike" noProof="1" dirty="0">
                <a:solidFill>
                  <a:srgbClr val="003399"/>
                </a:solidFill>
                <a:effectLst>
                  <a:outerShdw blurRad="38100" dist="38100" dir="2700000">
                    <a:srgbClr val="000000"/>
                  </a:outerShdw>
                </a:effectLst>
                <a:latin typeface="Times New Roman" panose="02020603050405020304" pitchFamily="18" charset="0"/>
                <a:ea typeface="宋体" panose="02010600030101010101" pitchFamily="2" charset="-122"/>
                <a:cs typeface="Times New Roman" panose="02020603050405020304" pitchFamily="18" charset="0"/>
              </a:rPr>
              <a:t>（2）CMOSHC和HCT系列驱动TTL系列</a:t>
            </a:r>
            <a:endParaRPr lang="zh-CN" altLang="en-US" sz="2400" b="1" strike="noStrike" noProof="1" dirty="0">
              <a:solidFill>
                <a:srgbClr val="003399"/>
              </a:solidFill>
              <a:effectLst>
                <a:outerShdw blurRad="38100" dist="38100" dir="2700000">
                  <a:srgbClr val="000000"/>
                </a:outerShdw>
              </a:effectLst>
              <a:latin typeface="Times New Roman" panose="02020603050405020304" pitchFamily="18" charset="0"/>
              <a:ea typeface="宋体" panose="02010600030101010101" pitchFamily="2" charset="-122"/>
              <a:cs typeface="Times New Roman" panose="02020603050405020304" pitchFamily="18" charset="0"/>
            </a:endParaRPr>
          </a:p>
        </p:txBody>
      </p:sp>
      <p:sp>
        <p:nvSpPr>
          <p:cNvPr id="13" name="内容占位符 16495"/>
          <p:cNvSpPr>
            <a:spLocks noGrp="1"/>
          </p:cNvSpPr>
          <p:nvPr/>
        </p:nvSpPr>
        <p:spPr>
          <a:xfrm>
            <a:off x="453390" y="6175375"/>
            <a:ext cx="5931535" cy="673100"/>
          </a:xfrm>
          <a:prstGeom prst="rect">
            <a:avLst/>
          </a:prstGeom>
          <a:noFill/>
          <a:ln w="9525">
            <a:noFill/>
          </a:ln>
        </p:spPr>
        <p:txBody>
          <a:bodyPr anchor="t"/>
          <a:p>
            <a:pPr algn="just">
              <a:lnSpc>
                <a:spcPct val="135000"/>
              </a:lnSpc>
              <a:spcBef>
                <a:spcPct val="20000"/>
              </a:spcBef>
            </a:pPr>
            <a:r>
              <a:rPr lang="zh-CN" b="1">
                <a:latin typeface="Times New Roman" panose="02020603050405020304" pitchFamily="18" charset="0"/>
                <a:ea typeface="宋体" panose="02010600030101010101" pitchFamily="2" charset="-122"/>
              </a:rPr>
              <a:t>高速CMOS系列能直接驱动TTL系列。</a:t>
            </a:r>
            <a:endParaRPr lang="zh-CN" b="1">
              <a:latin typeface="Times New Roman" panose="02020603050405020304" pitchFamily="18" charset="0"/>
              <a:ea typeface="宋体" panose="02010600030101010101" pitchFamily="2" charset="-122"/>
            </a:endParaRPr>
          </a:p>
        </p:txBody>
      </p:sp>
      <p:sp>
        <p:nvSpPr>
          <p:cNvPr id="15373" name="文本占位符 15372"/>
          <p:cNvSpPr>
            <a:spLocks noGrp="1"/>
          </p:cNvSpPr>
          <p:nvPr/>
        </p:nvSpPr>
        <p:spPr>
          <a:xfrm>
            <a:off x="3606165" y="834390"/>
            <a:ext cx="5731510" cy="1182370"/>
          </a:xfrm>
          <a:prstGeom prst="rect">
            <a:avLst/>
          </a:prstGeom>
          <a:noFill/>
          <a:ln w="9525">
            <a:noFill/>
          </a:ln>
        </p:spPr>
        <p:txBody>
          <a:bodyPr anchor="t"/>
          <a:p>
            <a:pPr algn="just">
              <a:lnSpc>
                <a:spcPct val="130000"/>
              </a:lnSpc>
              <a:spcBef>
                <a:spcPct val="20000"/>
              </a:spcBef>
              <a:buSzTx/>
            </a:pPr>
            <a:r>
              <a:rPr lang="en-US" altLang="zh-CN" b="1" dirty="0">
                <a:latin typeface="Times New Roman" panose="02020603050405020304" pitchFamily="18" charset="0"/>
                <a:ea typeface="宋体" panose="02010600030101010101" pitchFamily="2" charset="-122"/>
              </a:rPr>
              <a:t>CMOS</a:t>
            </a:r>
            <a:r>
              <a:rPr lang="zh-CN" altLang="en-US" b="1" dirty="0">
                <a:latin typeface="Times New Roman" panose="02020603050405020304" pitchFamily="18" charset="0"/>
                <a:ea typeface="宋体" panose="02010600030101010101" pitchFamily="2" charset="-122"/>
              </a:rPr>
              <a:t>和</a:t>
            </a:r>
            <a:r>
              <a:rPr lang="en-US" altLang="zh-CN" b="1" dirty="0">
                <a:latin typeface="Times New Roman" panose="02020603050405020304" pitchFamily="18" charset="0"/>
                <a:ea typeface="宋体" panose="02010600030101010101" pitchFamily="2" charset="-122"/>
              </a:rPr>
              <a:t>TTL</a:t>
            </a:r>
            <a:r>
              <a:rPr lang="zh-CN" altLang="en-US" b="1" dirty="0">
                <a:latin typeface="Times New Roman" panose="02020603050405020304" pitchFamily="18" charset="0"/>
                <a:ea typeface="宋体" panose="02010600030101010101" pitchFamily="2" charset="-122"/>
              </a:rPr>
              <a:t>之间加一级</a:t>
            </a:r>
            <a:r>
              <a:rPr lang="en-US" altLang="zh-CN" b="1" dirty="0">
                <a:latin typeface="Times New Roman" panose="02020603050405020304" pitchFamily="18" charset="0"/>
                <a:ea typeface="宋体" panose="02010600030101010101" pitchFamily="2" charset="-122"/>
              </a:rPr>
              <a:t>CMOS</a:t>
            </a:r>
            <a:r>
              <a:rPr lang="zh-CN" altLang="en-US" b="1" dirty="0">
                <a:latin typeface="Times New Roman" panose="02020603050405020304" pitchFamily="18" charset="0"/>
                <a:ea typeface="宋体" panose="02010600030101010101" pitchFamily="2" charset="-122"/>
              </a:rPr>
              <a:t>驱动器 </a:t>
            </a:r>
            <a:endParaRPr lang="zh-CN" altLang="en-US" b="1" dirty="0">
              <a:latin typeface="Times New Roman" panose="02020603050405020304" pitchFamily="18" charset="0"/>
              <a:ea typeface="宋体" panose="02010600030101010101" pitchFamily="2" charset="-122"/>
            </a:endParaRP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15373">
                                            <p:txEl>
                                              <p:charRg st="0" end="28"/>
                                            </p:txEl>
                                          </p:spTgt>
                                        </p:tgtEl>
                                        <p:attrNameLst>
                                          <p:attrName>style.visibility</p:attrName>
                                        </p:attrNameLst>
                                      </p:cBhvr>
                                      <p:to>
                                        <p:strVal val="visible"/>
                                      </p:to>
                                    </p:set>
                                    <p:anim calcmode="lin" valueType="num">
                                      <p:cBhvr>
                                        <p:cTn id="7" dur="500" fill="hold"/>
                                        <p:tgtEl>
                                          <p:spTgt spid="15373">
                                            <p:txEl>
                                              <p:charRg st="0" end="28"/>
                                            </p:txEl>
                                          </p:spTgt>
                                        </p:tgtEl>
                                        <p:attrNameLst>
                                          <p:attrName>ppt_x</p:attrName>
                                        </p:attrNameLst>
                                      </p:cBhvr>
                                      <p:tavLst>
                                        <p:tav tm="0">
                                          <p:val>
                                            <p:strVal val="1+#ppt_w/2"/>
                                          </p:val>
                                        </p:tav>
                                        <p:tav tm="100000">
                                          <p:val>
                                            <p:strVal val="#ppt_x"/>
                                          </p:val>
                                        </p:tav>
                                      </p:tavLst>
                                    </p:anim>
                                    <p:anim calcmode="lin" valueType="num">
                                      <p:cBhvr>
                                        <p:cTn id="8" dur="500" fill="hold"/>
                                        <p:tgtEl>
                                          <p:spTgt spid="15373">
                                            <p:txEl>
                                              <p:charRg st="0" end="28"/>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nodeType="click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blinds(horizontal)">
                                      <p:cBhvr>
                                        <p:cTn id="13" dur="500"/>
                                        <p:tgtEl>
                                          <p:spTgt spid="10"/>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8" fill="hold" grpId="0" nodeType="clickEffect">
                                  <p:stCondLst>
                                    <p:cond delay="0"/>
                                  </p:stCondLst>
                                  <p:childTnLst>
                                    <p:set>
                                      <p:cBhvr>
                                        <p:cTn id="17" dur="1" fill="hold">
                                          <p:stCondLst>
                                            <p:cond delay="0"/>
                                          </p:stCondLst>
                                        </p:cTn>
                                        <p:tgtEl>
                                          <p:spTgt spid="49156">
                                            <p:txEl>
                                              <p:charRg st="0" end="29"/>
                                            </p:txEl>
                                          </p:spTgt>
                                        </p:tgtEl>
                                        <p:attrNameLst>
                                          <p:attrName>style.visibility</p:attrName>
                                        </p:attrNameLst>
                                      </p:cBhvr>
                                      <p:to>
                                        <p:strVal val="visible"/>
                                      </p:to>
                                    </p:set>
                                    <p:anim calcmode="lin" valueType="num">
                                      <p:cBhvr>
                                        <p:cTn id="18" dur="500" fill="hold"/>
                                        <p:tgtEl>
                                          <p:spTgt spid="49156">
                                            <p:txEl>
                                              <p:charRg st="0" end="29"/>
                                            </p:txEl>
                                          </p:spTgt>
                                        </p:tgtEl>
                                        <p:attrNameLst>
                                          <p:attrName>ppt_x</p:attrName>
                                        </p:attrNameLst>
                                      </p:cBhvr>
                                      <p:tavLst>
                                        <p:tav tm="0">
                                          <p:val>
                                            <p:strVal val="0-#ppt_w/2"/>
                                          </p:val>
                                        </p:tav>
                                        <p:tav tm="100000">
                                          <p:val>
                                            <p:strVal val="#ppt_x"/>
                                          </p:val>
                                        </p:tav>
                                      </p:tavLst>
                                    </p:anim>
                                    <p:anim calcmode="lin" valueType="num">
                                      <p:cBhvr>
                                        <p:cTn id="19" dur="500" fill="hold"/>
                                        <p:tgtEl>
                                          <p:spTgt spid="49156">
                                            <p:txEl>
                                              <p:charRg st="0" end="29"/>
                                            </p:txEl>
                                          </p:spTgt>
                                        </p:tgtEl>
                                        <p:attrNameLst>
                                          <p:attrName>ppt_y</p:attrName>
                                        </p:attrNameLst>
                                      </p:cBhvr>
                                      <p:tavLst>
                                        <p:tav tm="0">
                                          <p:val>
                                            <p:strVal val="#ppt_y"/>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3" presetClass="entr" presetSubtype="10" fill="hold" nodeType="click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blinds(horizontal)">
                                      <p:cBhvr>
                                        <p:cTn id="24" dur="500"/>
                                        <p:tgtEl>
                                          <p:spTgt spid="11"/>
                                        </p:tgtEl>
                                      </p:cBhvr>
                                    </p:animEffect>
                                  </p:childTnLst>
                                </p:cTn>
                              </p:par>
                            </p:childTnLst>
                          </p:cTn>
                        </p:par>
                      </p:childTnLst>
                    </p:cTn>
                  </p:par>
                  <p:par>
                    <p:cTn id="25" fill="hold">
                      <p:stCondLst>
                        <p:cond delay="indefinite"/>
                      </p:stCondLst>
                      <p:childTnLst>
                        <p:par>
                          <p:cTn id="26" fill="hold">
                            <p:stCondLst>
                              <p:cond delay="0"/>
                            </p:stCondLst>
                            <p:childTnLst>
                              <p:par>
                                <p:cTn id="27" presetID="2" presetClass="entr" presetSubtype="8" fill="hold" grpId="0" nodeType="clickEffect">
                                  <p:stCondLst>
                                    <p:cond delay="0"/>
                                  </p:stCondLst>
                                  <p:childTnLst>
                                    <p:set>
                                      <p:cBhvr>
                                        <p:cTn id="28" dur="1" fill="hold">
                                          <p:stCondLst>
                                            <p:cond delay="0"/>
                                          </p:stCondLst>
                                        </p:cTn>
                                        <p:tgtEl>
                                          <p:spTgt spid="16496">
                                            <p:txEl>
                                              <p:charRg st="0" end="103"/>
                                            </p:txEl>
                                          </p:spTgt>
                                        </p:tgtEl>
                                        <p:attrNameLst>
                                          <p:attrName>style.visibility</p:attrName>
                                        </p:attrNameLst>
                                      </p:cBhvr>
                                      <p:to>
                                        <p:strVal val="visible"/>
                                      </p:to>
                                    </p:set>
                                    <p:anim calcmode="lin" valueType="num">
                                      <p:cBhvr>
                                        <p:cTn id="29" dur="500" fill="hold"/>
                                        <p:tgtEl>
                                          <p:spTgt spid="16496">
                                            <p:txEl>
                                              <p:charRg st="0" end="103"/>
                                            </p:txEl>
                                          </p:spTgt>
                                        </p:tgtEl>
                                        <p:attrNameLst>
                                          <p:attrName>ppt_x</p:attrName>
                                        </p:attrNameLst>
                                      </p:cBhvr>
                                      <p:tavLst>
                                        <p:tav tm="0">
                                          <p:val>
                                            <p:strVal val="0-#ppt_w/2"/>
                                          </p:val>
                                        </p:tav>
                                        <p:tav tm="100000">
                                          <p:val>
                                            <p:strVal val="#ppt_x"/>
                                          </p:val>
                                        </p:tav>
                                      </p:tavLst>
                                    </p:anim>
                                    <p:anim calcmode="lin" valueType="num">
                                      <p:cBhvr>
                                        <p:cTn id="30" dur="500" fill="hold"/>
                                        <p:tgtEl>
                                          <p:spTgt spid="16496">
                                            <p:txEl>
                                              <p:charRg st="0" end="103"/>
                                            </p:txEl>
                                          </p:spTgt>
                                        </p:tgtEl>
                                        <p:attrNameLst>
                                          <p:attrName>ppt_y</p:attrName>
                                        </p:attrNameLst>
                                      </p:cBhvr>
                                      <p:tavLst>
                                        <p:tav tm="0">
                                          <p:val>
                                            <p:strVal val="#ppt_y"/>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8" fill="hold" grpId="0" nodeType="clickEffect">
                                  <p:stCondLst>
                                    <p:cond delay="0"/>
                                  </p:stCondLst>
                                  <p:childTnLst>
                                    <p:set>
                                      <p:cBhvr>
                                        <p:cTn id="34" dur="1" fill="hold">
                                          <p:stCondLst>
                                            <p:cond delay="0"/>
                                          </p:stCondLst>
                                        </p:cTn>
                                        <p:tgtEl>
                                          <p:spTgt spid="12">
                                            <p:txEl>
                                              <p:charRg st="0" end="103"/>
                                            </p:txEl>
                                          </p:spTgt>
                                        </p:tgtEl>
                                        <p:attrNameLst>
                                          <p:attrName>style.visibility</p:attrName>
                                        </p:attrNameLst>
                                      </p:cBhvr>
                                      <p:to>
                                        <p:strVal val="visible"/>
                                      </p:to>
                                    </p:set>
                                    <p:anim calcmode="lin" valueType="num">
                                      <p:cBhvr>
                                        <p:cTn id="35" dur="500" fill="hold"/>
                                        <p:tgtEl>
                                          <p:spTgt spid="12">
                                            <p:txEl>
                                              <p:charRg st="0" end="103"/>
                                            </p:txEl>
                                          </p:spTgt>
                                        </p:tgtEl>
                                        <p:attrNameLst>
                                          <p:attrName>ppt_x</p:attrName>
                                        </p:attrNameLst>
                                      </p:cBhvr>
                                      <p:tavLst>
                                        <p:tav tm="0">
                                          <p:val>
                                            <p:strVal val="0-#ppt_w/2"/>
                                          </p:val>
                                        </p:tav>
                                        <p:tav tm="100000">
                                          <p:val>
                                            <p:strVal val="#ppt_x"/>
                                          </p:val>
                                        </p:tav>
                                      </p:tavLst>
                                    </p:anim>
                                    <p:anim calcmode="lin" valueType="num">
                                      <p:cBhvr>
                                        <p:cTn id="36" dur="500" fill="hold"/>
                                        <p:tgtEl>
                                          <p:spTgt spid="12">
                                            <p:txEl>
                                              <p:charRg st="0" end="103"/>
                                            </p:txEl>
                                          </p:spTgt>
                                        </p:tgtEl>
                                        <p:attrNameLst>
                                          <p:attrName>ppt_y</p:attrName>
                                        </p:attrNameLst>
                                      </p:cBhvr>
                                      <p:tavLst>
                                        <p:tav tm="0">
                                          <p:val>
                                            <p:strVal val="#ppt_y"/>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8" fill="hold" grpId="0" nodeType="clickEffect">
                                  <p:stCondLst>
                                    <p:cond delay="0"/>
                                  </p:stCondLst>
                                  <p:childTnLst>
                                    <p:set>
                                      <p:cBhvr>
                                        <p:cTn id="40" dur="1" fill="hold">
                                          <p:stCondLst>
                                            <p:cond delay="0"/>
                                          </p:stCondLst>
                                        </p:cTn>
                                        <p:tgtEl>
                                          <p:spTgt spid="13">
                                            <p:txEl>
                                              <p:charRg st="0" end="103"/>
                                            </p:txEl>
                                          </p:spTgt>
                                        </p:tgtEl>
                                        <p:attrNameLst>
                                          <p:attrName>style.visibility</p:attrName>
                                        </p:attrNameLst>
                                      </p:cBhvr>
                                      <p:to>
                                        <p:strVal val="visible"/>
                                      </p:to>
                                    </p:set>
                                    <p:anim calcmode="lin" valueType="num">
                                      <p:cBhvr>
                                        <p:cTn id="41" dur="500" fill="hold"/>
                                        <p:tgtEl>
                                          <p:spTgt spid="13">
                                            <p:txEl>
                                              <p:charRg st="0" end="103"/>
                                            </p:txEl>
                                          </p:spTgt>
                                        </p:tgtEl>
                                        <p:attrNameLst>
                                          <p:attrName>ppt_x</p:attrName>
                                        </p:attrNameLst>
                                      </p:cBhvr>
                                      <p:tavLst>
                                        <p:tav tm="0">
                                          <p:val>
                                            <p:strVal val="0-#ppt_w/2"/>
                                          </p:val>
                                        </p:tav>
                                        <p:tav tm="100000">
                                          <p:val>
                                            <p:strVal val="#ppt_x"/>
                                          </p:val>
                                        </p:tav>
                                      </p:tavLst>
                                    </p:anim>
                                    <p:anim calcmode="lin" valueType="num">
                                      <p:cBhvr>
                                        <p:cTn id="42" dur="500" fill="hold"/>
                                        <p:tgtEl>
                                          <p:spTgt spid="13">
                                            <p:txEl>
                                              <p:charRg st="0" end="103"/>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73" grpId="0" build="p"/>
      <p:bldP spid="49156" grpId="0" build="p"/>
      <p:bldP spid="16496" grpId="0" build="p"/>
      <p:bldP spid="12" grpId="0" build="p"/>
      <p:bldP spid="1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49" name="矩形 91274"/>
          <p:cNvSpPr/>
          <p:nvPr/>
        </p:nvSpPr>
        <p:spPr>
          <a:xfrm>
            <a:off x="687388" y="512763"/>
            <a:ext cx="4718050" cy="936625"/>
          </a:xfrm>
          <a:prstGeom prst="rect">
            <a:avLst/>
          </a:prstGeom>
          <a:noFill/>
          <a:ln w="9525">
            <a:noFill/>
          </a:ln>
        </p:spPr>
        <p:txBody>
          <a:bodyPr anchor="t"/>
          <a:p>
            <a:pPr marL="342900" indent="-342900" fontAlgn="base">
              <a:lnSpc>
                <a:spcPct val="150000"/>
              </a:lnSpc>
              <a:spcBef>
                <a:spcPct val="20000"/>
              </a:spcBef>
              <a:buSzTx/>
            </a:pPr>
            <a:r>
              <a:rPr lang="en-US" altLang="zh-CN" sz="2800" b="1" strike="noStrike" noProof="1" dirty="0">
                <a:solidFill>
                  <a:srgbClr val="002060"/>
                </a:solidFill>
                <a:effectLst>
                  <a:outerShdw blurRad="38100" dist="38100" dir="2700000">
                    <a:srgbClr val="000000"/>
                  </a:outerShdw>
                </a:effectLst>
                <a:latin typeface="华文新魏" panose="02010800040101010101" pitchFamily="2" charset="-122"/>
                <a:ea typeface="华文新魏" panose="02010800040101010101" pitchFamily="2" charset="-122"/>
                <a:cs typeface="+mn-cs"/>
              </a:rPr>
              <a:t> 3.三极管非门</a:t>
            </a:r>
            <a:endParaRPr lang="zh-CN" b="1" strike="noStrike" noProof="1" dirty="0">
              <a:latin typeface="Times New Roman" panose="02020603050405020304" pitchFamily="18" charset="0"/>
              <a:ea typeface="宋体" panose="02010600030101010101" pitchFamily="2" charset="-122"/>
            </a:endParaRPr>
          </a:p>
          <a:p>
            <a:pPr marL="342900" indent="-342900" algn="just" fontAlgn="base">
              <a:lnSpc>
                <a:spcPct val="150000"/>
              </a:lnSpc>
              <a:spcBef>
                <a:spcPct val="20000"/>
              </a:spcBef>
              <a:buSzTx/>
            </a:pPr>
            <a:r>
              <a:rPr lang="zh-CN" altLang="en-US" sz="2800" b="1" strike="noStrike" noProof="1" dirty="0">
                <a:latin typeface="Times New Roman" panose="02020603050405020304" pitchFamily="18" charset="0"/>
                <a:ea typeface="宋体" panose="02010600030101010101" pitchFamily="2" charset="-122"/>
                <a:cs typeface="+mn-cs"/>
              </a:rPr>
              <a:t>    </a:t>
            </a:r>
            <a:endParaRPr lang="zh-CN" altLang="en-US" sz="3200" b="1" strike="noStrike" noProof="1">
              <a:latin typeface="Times New Roman" panose="02020603050405020304" pitchFamily="18" charset="0"/>
              <a:ea typeface="宋体" panose="02010600030101010101" pitchFamily="2" charset="-122"/>
            </a:endParaRPr>
          </a:p>
        </p:txBody>
      </p:sp>
      <p:sp>
        <p:nvSpPr>
          <p:cNvPr id="91443" name="矩形 91442"/>
          <p:cNvSpPr/>
          <p:nvPr/>
        </p:nvSpPr>
        <p:spPr>
          <a:xfrm>
            <a:off x="161925" y="1279525"/>
            <a:ext cx="3659188" cy="723900"/>
          </a:xfrm>
          <a:prstGeom prst="rect">
            <a:avLst/>
          </a:prstGeom>
          <a:noFill/>
          <a:ln w="9525">
            <a:noFill/>
          </a:ln>
        </p:spPr>
        <p:txBody>
          <a:bodyPr anchor="t"/>
          <a:p>
            <a:pPr marL="342900" indent="-342900" fontAlgn="base">
              <a:lnSpc>
                <a:spcPct val="150000"/>
              </a:lnSpc>
              <a:spcBef>
                <a:spcPct val="20000"/>
              </a:spcBef>
            </a:pPr>
            <a:r>
              <a:rPr lang="en-US" altLang="zh-CN" b="1" strike="noStrike" noProof="1" dirty="0">
                <a:latin typeface="Times New Roman" panose="02020603050405020304" pitchFamily="18" charset="0"/>
                <a:ea typeface="宋体" panose="02010600030101010101" pitchFamily="2" charset="-122"/>
                <a:cs typeface="+mn-cs"/>
              </a:rPr>
              <a:t> </a:t>
            </a:r>
            <a:r>
              <a:rPr lang="zh-CN" altLang="en-US" b="1" strike="noStrike" noProof="1" dirty="0">
                <a:solidFill>
                  <a:srgbClr val="003399"/>
                </a:solidFill>
                <a:effectLst>
                  <a:outerShdw blurRad="38100" dist="38100" dir="2700000">
                    <a:srgbClr val="000000"/>
                  </a:outerShdw>
                </a:effectLst>
                <a:latin typeface="宋体" panose="02010600030101010101" pitchFamily="2" charset="-122"/>
                <a:ea typeface="宋体" panose="02010600030101010101" pitchFamily="2" charset="-122"/>
                <a:cs typeface="+mn-cs"/>
              </a:rPr>
              <a:t>  （1）电路组成</a:t>
            </a:r>
            <a:r>
              <a:rPr lang="zh-CN" altLang="en-US" b="1" strike="noStrike" noProof="1" dirty="0">
                <a:latin typeface="Times New Roman" panose="02020603050405020304" pitchFamily="18" charset="0"/>
                <a:ea typeface="宋体" panose="02010600030101010101" pitchFamily="2" charset="-122"/>
                <a:cs typeface="+mn-cs"/>
              </a:rPr>
              <a:t> </a:t>
            </a:r>
            <a:endParaRPr lang="zh-CN" altLang="en-US" b="1" strike="noStrike" noProof="1">
              <a:latin typeface="Times New Roman" panose="02020603050405020304" pitchFamily="18" charset="0"/>
              <a:ea typeface="宋体" panose="02010600030101010101" pitchFamily="2" charset="-122"/>
            </a:endParaRPr>
          </a:p>
        </p:txBody>
      </p:sp>
      <p:sp>
        <p:nvSpPr>
          <p:cNvPr id="2" name="矩形 1"/>
          <p:cNvSpPr/>
          <p:nvPr/>
        </p:nvSpPr>
        <p:spPr>
          <a:xfrm>
            <a:off x="3822065" y="1192530"/>
            <a:ext cx="4914900" cy="3127375"/>
          </a:xfrm>
          <a:prstGeom prst="rect">
            <a:avLst/>
          </a:prstGeom>
          <a:noFill/>
          <a:ln w="9525">
            <a:noFill/>
          </a:ln>
        </p:spPr>
        <p:txBody>
          <a:bodyPr anchor="t"/>
          <a:p>
            <a:pPr marL="342900" indent="-342900" fontAlgn="base">
              <a:lnSpc>
                <a:spcPct val="135000"/>
              </a:lnSpc>
            </a:pPr>
            <a:r>
              <a:rPr lang="en-US" altLang="zh-CN" b="1" strike="noStrike" noProof="1" dirty="0">
                <a:latin typeface="Times New Roman" panose="02020603050405020304" pitchFamily="18" charset="0"/>
                <a:ea typeface="宋体" panose="02010600030101010101" pitchFamily="2" charset="-122"/>
                <a:cs typeface="+mn-cs"/>
              </a:rPr>
              <a:t>    </a:t>
            </a:r>
            <a:r>
              <a:rPr lang="zh-CN" altLang="en-US" b="1" strike="noStrike" noProof="1" dirty="0">
                <a:solidFill>
                  <a:srgbClr val="003399"/>
                </a:solidFill>
                <a:effectLst>
                  <a:outerShdw blurRad="38100" dist="38100" dir="2700000">
                    <a:srgbClr val="000000"/>
                  </a:outerShdw>
                </a:effectLst>
                <a:latin typeface="宋体" panose="02010600030101010101" pitchFamily="2" charset="-122"/>
                <a:ea typeface="宋体" panose="02010600030101010101" pitchFamily="2" charset="-122"/>
                <a:cs typeface="+mn-cs"/>
              </a:rPr>
              <a:t>（2）工作原理</a:t>
            </a:r>
            <a:endParaRPr lang="en-US" altLang="zh-CN" b="1" strike="noStrike" noProof="1" dirty="0">
              <a:latin typeface="Times New Roman" panose="02020603050405020304" pitchFamily="18" charset="0"/>
              <a:ea typeface="宋体" panose="02010600030101010101" pitchFamily="2" charset="-122"/>
            </a:endParaRPr>
          </a:p>
          <a:p>
            <a:pPr marL="342900" indent="-342900" fontAlgn="base">
              <a:lnSpc>
                <a:spcPct val="135000"/>
              </a:lnSpc>
            </a:pPr>
            <a:r>
              <a:rPr lang="en-US" altLang="zh-CN" b="1" strike="noStrike" noProof="1" dirty="0">
                <a:latin typeface="Times New Roman" panose="02020603050405020304" pitchFamily="18" charset="0"/>
                <a:ea typeface="宋体" panose="02010600030101010101" pitchFamily="2" charset="-122"/>
                <a:cs typeface="+mn-cs"/>
              </a:rPr>
              <a:t>    </a:t>
            </a:r>
            <a:r>
              <a:rPr lang="zh-CN" b="1" strike="noStrike" noProof="1" dirty="0">
                <a:latin typeface="Times New Roman" panose="02020603050405020304" pitchFamily="18" charset="0"/>
                <a:ea typeface="宋体" panose="02010600030101010101" pitchFamily="2" charset="-122"/>
                <a:cs typeface="+mn-cs"/>
              </a:rPr>
              <a:t>当输入为低电平时，三极管截止，输出为高电平；当输入为高电平时，三极管饱和导通，输出为低电平，实现了非逻辑功能。</a:t>
            </a:r>
            <a:r>
              <a:rPr lang="zh-CN" altLang="en-US" b="1" strike="noStrike" noProof="1" dirty="0">
                <a:latin typeface="Times New Roman" panose="02020603050405020304" pitchFamily="18" charset="0"/>
                <a:ea typeface="宋体" panose="02010600030101010101" pitchFamily="2" charset="-122"/>
                <a:cs typeface="+mn-cs"/>
              </a:rPr>
              <a:t> </a:t>
            </a:r>
            <a:endParaRPr lang="zh-CN" altLang="en-US" b="1" strike="noStrike" noProof="1">
              <a:latin typeface="Times New Roman" panose="02020603050405020304" pitchFamily="18" charset="0"/>
              <a:ea typeface="宋体" panose="02010600030101010101" pitchFamily="2" charset="-122"/>
            </a:endParaRPr>
          </a:p>
        </p:txBody>
      </p:sp>
      <p:sp>
        <p:nvSpPr>
          <p:cNvPr id="105" name="文本框 104"/>
          <p:cNvSpPr txBox="1"/>
          <p:nvPr/>
        </p:nvSpPr>
        <p:spPr>
          <a:xfrm>
            <a:off x="4289425" y="4056380"/>
            <a:ext cx="3413125" cy="460375"/>
          </a:xfrm>
          <a:prstGeom prst="rect">
            <a:avLst/>
          </a:prstGeom>
          <a:noFill/>
          <a:ln w="9525">
            <a:noFill/>
          </a:ln>
        </p:spPr>
        <p:txBody>
          <a:bodyPr wrap="square" anchor="t">
            <a:spAutoFit/>
          </a:bodyPr>
          <a:p>
            <a:r>
              <a:rPr lang="zh-CN" altLang="zh-CN" b="1">
                <a:latin typeface="Times New Roman" panose="02020603050405020304" pitchFamily="18" charset="0"/>
                <a:ea typeface="宋体" panose="02010600030101010101" pitchFamily="2" charset="-122"/>
              </a:rPr>
              <a:t>电路的真值表</a:t>
            </a:r>
            <a:endParaRPr lang="zh-CN" altLang="en-US" b="1">
              <a:latin typeface="Times New Roman" panose="02020603050405020304" pitchFamily="18" charset="0"/>
              <a:ea typeface="宋体" panose="02010600030101010101" pitchFamily="2" charset="-122"/>
            </a:endParaRPr>
          </a:p>
        </p:txBody>
      </p:sp>
      <p:graphicFrame>
        <p:nvGraphicFramePr>
          <p:cNvPr id="3" name="表格 2"/>
          <p:cNvGraphicFramePr/>
          <p:nvPr/>
        </p:nvGraphicFramePr>
        <p:xfrm>
          <a:off x="4392613" y="4627880"/>
          <a:ext cx="2289175" cy="1042035"/>
        </p:xfrm>
        <a:graphic>
          <a:graphicData uri="http://schemas.openxmlformats.org/drawingml/2006/table">
            <a:tbl>
              <a:tblPr firstRow="1" bandRow="1">
                <a:tableStyleId>{5940675A-B579-460E-94D1-54222C63F5DA}</a:tableStyleId>
              </a:tblPr>
              <a:tblGrid>
                <a:gridCol w="1146810"/>
                <a:gridCol w="1142365"/>
              </a:tblGrid>
              <a:tr h="347345">
                <a:tc>
                  <a:txBody>
                    <a:bodyPr/>
                    <a:p>
                      <a:pPr algn="ctr">
                        <a:buNone/>
                      </a:pPr>
                      <a:r>
                        <a:rPr lang="en-US" sz="2000" b="1" i="1">
                          <a:latin typeface="Times New Roman" panose="02020603050405020304" pitchFamily="18" charset="0"/>
                          <a:cs typeface="Times New Roman" panose="02020603050405020304" pitchFamily="18" charset="0"/>
                        </a:rPr>
                        <a:t>A</a:t>
                      </a:r>
                      <a:endParaRPr lang="en-US" altLang="en-US" sz="2000" b="1" i="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b="1" i="1">
                          <a:latin typeface="Times New Roman" panose="02020603050405020304" pitchFamily="18" charset="0"/>
                          <a:cs typeface="Times New Roman" panose="02020603050405020304" pitchFamily="18" charset="0"/>
                        </a:rPr>
                        <a:t>F</a:t>
                      </a:r>
                      <a:endParaRPr lang="en-US" altLang="en-US" sz="2000" b="1" i="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47345">
                <a:tc>
                  <a:txBody>
                    <a:bodyPr/>
                    <a:p>
                      <a:pPr algn="ctr">
                        <a:buNone/>
                      </a:pPr>
                      <a:r>
                        <a:rPr lang="en-US" sz="2000" b="1">
                          <a:latin typeface="Times New Roman" panose="02020603050405020304" pitchFamily="18" charset="0"/>
                          <a:cs typeface="Times New Roman" panose="02020603050405020304" pitchFamily="18" charset="0"/>
                        </a:rPr>
                        <a:t>0</a:t>
                      </a:r>
                      <a:endParaRPr lang="en-US" altLang="en-US" sz="20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b="1">
                          <a:solidFill>
                            <a:srgbClr val="FF0000"/>
                          </a:solidFill>
                          <a:latin typeface="Times New Roman" panose="02020603050405020304" pitchFamily="18" charset="0"/>
                          <a:cs typeface="Times New Roman" panose="02020603050405020304" pitchFamily="18" charset="0"/>
                        </a:rPr>
                        <a:t>1</a:t>
                      </a:r>
                      <a:endParaRPr lang="en-US" altLang="en-US" sz="2000" b="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47345">
                <a:tc>
                  <a:txBody>
                    <a:bodyPr/>
                    <a:p>
                      <a:pPr algn="ctr">
                        <a:buNone/>
                      </a:pPr>
                      <a:r>
                        <a:rPr lang="en-US" sz="2000" b="1">
                          <a:latin typeface="Times New Roman" panose="02020603050405020304" pitchFamily="18" charset="0"/>
                          <a:cs typeface="Times New Roman" panose="02020603050405020304" pitchFamily="18" charset="0"/>
                        </a:rPr>
                        <a:t>1</a:t>
                      </a:r>
                      <a:endParaRPr lang="en-US" altLang="en-US" sz="20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b="1">
                          <a:solidFill>
                            <a:srgbClr val="0070C0"/>
                          </a:solidFill>
                          <a:latin typeface="Times New Roman" panose="02020603050405020304" pitchFamily="18" charset="0"/>
                          <a:cs typeface="Times New Roman" panose="02020603050405020304" pitchFamily="18" charset="0"/>
                        </a:rPr>
                        <a:t>0</a:t>
                      </a:r>
                      <a:endParaRPr lang="en-US" altLang="en-US" sz="2000" b="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pic>
        <p:nvPicPr>
          <p:cNvPr id="4" name="图片 3"/>
          <p:cNvPicPr>
            <a:picLocks noChangeAspect="1"/>
          </p:cNvPicPr>
          <p:nvPr/>
        </p:nvPicPr>
        <p:blipFill>
          <a:blip r:embed="rId1"/>
          <a:stretch>
            <a:fillRect/>
          </a:stretch>
        </p:blipFill>
        <p:spPr>
          <a:xfrm>
            <a:off x="906780" y="2092960"/>
            <a:ext cx="2914650" cy="2820035"/>
          </a:xfrm>
          <a:prstGeom prst="rect">
            <a:avLst/>
          </a:prstGeom>
        </p:spPr>
      </p:pic>
    </p:spTree>
  </p:cSld>
  <p:clrMapOvr>
    <a:masterClrMapping/>
  </p:clrMapOvr>
  <p:transition>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91443"/>
                                        </p:tgtEl>
                                        <p:attrNameLst>
                                          <p:attrName>style.visibility</p:attrName>
                                        </p:attrNameLst>
                                      </p:cBhvr>
                                      <p:to>
                                        <p:strVal val="visible"/>
                                      </p:to>
                                    </p:set>
                                    <p:animEffect transition="in" filter="strips(downLeft)">
                                      <p:cBhvr>
                                        <p:cTn id="7" dur="500"/>
                                        <p:tgtEl>
                                          <p:spTgt spid="9144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strips(downLeft)">
                                      <p:cBhvr>
                                        <p:cTn id="17" dur="500"/>
                                        <p:tgtEl>
                                          <p:spTgt spid="2"/>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05"/>
                                        </p:tgtEl>
                                        <p:attrNameLst>
                                          <p:attrName>style.visibility</p:attrName>
                                        </p:attrNameLst>
                                      </p:cBhvr>
                                      <p:to>
                                        <p:strVal val="visible"/>
                                      </p:to>
                                    </p:set>
                                    <p:animEffect transition="in" filter="blinds(horizontal)">
                                      <p:cBhvr>
                                        <p:cTn id="22" dur="500"/>
                                        <p:tgtEl>
                                          <p:spTgt spid="105"/>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blinds(horizontal)">
                                      <p:cBhvr>
                                        <p:cTn id="2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1443" grpId="0"/>
      <p:bldP spid="2" grpId="0"/>
      <p:bldP spid="10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a:stretch>
            <a:fillRect/>
          </a:stretch>
        </p:blipFill>
        <p:spPr>
          <a:xfrm>
            <a:off x="1005205" y="2061210"/>
            <a:ext cx="6245225" cy="4370705"/>
          </a:xfrm>
          <a:prstGeom prst="rect">
            <a:avLst/>
          </a:prstGeom>
        </p:spPr>
      </p:pic>
      <p:sp>
        <p:nvSpPr>
          <p:cNvPr id="10244" name="矩形 10243"/>
          <p:cNvSpPr/>
          <p:nvPr/>
        </p:nvSpPr>
        <p:spPr>
          <a:xfrm>
            <a:off x="274638" y="1592263"/>
            <a:ext cx="8178800" cy="762000"/>
          </a:xfrm>
          <a:prstGeom prst="rect">
            <a:avLst/>
          </a:prstGeom>
          <a:noFill/>
          <a:ln w="9525">
            <a:noFill/>
          </a:ln>
        </p:spPr>
        <p:txBody>
          <a:bodyPr/>
          <a:p>
            <a:pPr marL="342900" indent="-342900" algn="just" fontAlgn="base">
              <a:spcBef>
                <a:spcPct val="20000"/>
              </a:spcBef>
              <a:buClr>
                <a:schemeClr val="folHlink"/>
              </a:buClr>
              <a:buSzPct val="60000"/>
              <a:buFont typeface="Wingdings" panose="05000000000000000000" pitchFamily="2" charset="2"/>
            </a:pPr>
            <a:r>
              <a:rPr lang="en-US" altLang="zh-CN" b="1" strike="noStrike" noProof="1" dirty="0">
                <a:solidFill>
                  <a:srgbClr val="002060"/>
                </a:solidFill>
                <a:effectLst>
                  <a:outerShdw blurRad="38100" dist="38100" dir="2700000">
                    <a:srgbClr val="000000"/>
                  </a:outerShdw>
                </a:effectLst>
                <a:latin typeface="+mn-ea"/>
                <a:ea typeface="+mn-ea"/>
                <a:cs typeface="+mn-ea"/>
              </a:rPr>
              <a:t>（1)电路组成</a:t>
            </a:r>
            <a:endParaRPr lang="en-US" altLang="zh-CN" b="1" strike="noStrike" noProof="1" dirty="0">
              <a:solidFill>
                <a:srgbClr val="002060"/>
              </a:solidFill>
              <a:effectLst>
                <a:outerShdw blurRad="38100" dist="38100" dir="2700000">
                  <a:srgbClr val="000000"/>
                </a:outerShdw>
              </a:effectLst>
              <a:latin typeface="+mn-ea"/>
              <a:ea typeface="+mn-ea"/>
              <a:cs typeface="+mn-ea"/>
            </a:endParaRPr>
          </a:p>
        </p:txBody>
      </p:sp>
      <p:sp>
        <p:nvSpPr>
          <p:cNvPr id="39939" name="矩形 10244"/>
          <p:cNvSpPr/>
          <p:nvPr/>
        </p:nvSpPr>
        <p:spPr>
          <a:xfrm>
            <a:off x="1350963" y="631825"/>
            <a:ext cx="7053262" cy="1143000"/>
          </a:xfrm>
          <a:prstGeom prst="rect">
            <a:avLst/>
          </a:prstGeom>
          <a:noFill/>
          <a:ln w="9525">
            <a:noFill/>
          </a:ln>
        </p:spPr>
        <p:txBody>
          <a:bodyPr anchor="b"/>
          <a:p>
            <a:pPr algn="ctr"/>
            <a:endParaRPr lang="zh-CN" altLang="zh-CN" sz="2800" b="1" dirty="0">
              <a:solidFill>
                <a:schemeClr val="tx2"/>
              </a:solidFill>
              <a:latin typeface="Times New Roman" panose="02020603050405020304" pitchFamily="18" charset="0"/>
              <a:ea typeface="宋体" panose="02010600030101010101" pitchFamily="2" charset="-122"/>
            </a:endParaRPr>
          </a:p>
        </p:txBody>
      </p:sp>
      <p:sp>
        <p:nvSpPr>
          <p:cNvPr id="10287" name="圆角矩形标注 10286"/>
          <p:cNvSpPr/>
          <p:nvPr/>
        </p:nvSpPr>
        <p:spPr>
          <a:xfrm>
            <a:off x="874713" y="2349500"/>
            <a:ext cx="1536700" cy="765175"/>
          </a:xfrm>
          <a:prstGeom prst="wedgeRoundRectCallout">
            <a:avLst>
              <a:gd name="adj1" fmla="val 36616"/>
              <a:gd name="adj2" fmla="val 167222"/>
              <a:gd name="adj3" fmla="val 16667"/>
            </a:avLst>
          </a:prstGeom>
          <a:solidFill>
            <a:schemeClr val="accent5">
              <a:lumMod val="20000"/>
              <a:lumOff val="80000"/>
            </a:schemeClr>
          </a:solidFill>
          <a:ln w="31750" cap="flat" cmpd="sng">
            <a:solidFill>
              <a:schemeClr val="accent2"/>
            </a:solidFill>
            <a:prstDash val="solid"/>
            <a:miter/>
            <a:headEnd type="none" w="med" len="med"/>
            <a:tailEnd type="none" w="med" len="med"/>
          </a:ln>
        </p:spPr>
        <p:txBody>
          <a:bodyPr anchor="ctr"/>
          <a:p>
            <a:pPr algn="ctr" fontAlgn="base"/>
            <a:r>
              <a:rPr lang="zh-CN" altLang="en-US" sz="2000" b="1" strike="noStrike" noProof="1" dirty="0">
                <a:latin typeface="Times New Roman" panose="02020603050405020304" pitchFamily="18" charset="0"/>
                <a:ea typeface="宋体" panose="02010600030101010101" pitchFamily="2" charset="-122"/>
                <a:cs typeface="+mn-cs"/>
              </a:rPr>
              <a:t>输入</a:t>
            </a:r>
            <a:r>
              <a:rPr lang="zh-CN" altLang="en-US" sz="2000" b="1" strike="noStrike" noProof="1" dirty="0">
                <a:latin typeface="Times New Roman" panose="02020603050405020304" pitchFamily="18" charset="0"/>
                <a:ea typeface="宋体" panose="02010600030101010101" pitchFamily="2" charset="-122"/>
                <a:cs typeface="+mn-cs"/>
              </a:rPr>
              <a:t>级</a:t>
            </a:r>
            <a:endParaRPr lang="zh-CN" altLang="en-US" sz="2000" b="1" strike="noStrike" noProof="1" dirty="0">
              <a:latin typeface="Times New Roman" panose="02020603050405020304" pitchFamily="18" charset="0"/>
              <a:ea typeface="宋体" panose="02010600030101010101" pitchFamily="2" charset="-122"/>
            </a:endParaRPr>
          </a:p>
        </p:txBody>
      </p:sp>
      <p:sp>
        <p:nvSpPr>
          <p:cNvPr id="10288" name="直接连接符 10287"/>
          <p:cNvSpPr/>
          <p:nvPr/>
        </p:nvSpPr>
        <p:spPr>
          <a:xfrm>
            <a:off x="3635375" y="1700213"/>
            <a:ext cx="0" cy="4941887"/>
          </a:xfrm>
          <a:prstGeom prst="line">
            <a:avLst/>
          </a:prstGeom>
          <a:ln w="31750" cap="flat" cmpd="sng">
            <a:solidFill>
              <a:srgbClr val="FF0000"/>
            </a:solidFill>
            <a:prstDash val="dash"/>
            <a:round/>
            <a:headEnd type="none" w="med" len="med"/>
            <a:tailEnd type="none" w="med" len="med"/>
          </a:ln>
        </p:spPr>
      </p:sp>
      <p:sp>
        <p:nvSpPr>
          <p:cNvPr id="10289" name="直接连接符 10288"/>
          <p:cNvSpPr/>
          <p:nvPr/>
        </p:nvSpPr>
        <p:spPr>
          <a:xfrm>
            <a:off x="5219700" y="1700213"/>
            <a:ext cx="0" cy="4941887"/>
          </a:xfrm>
          <a:prstGeom prst="line">
            <a:avLst/>
          </a:prstGeom>
          <a:ln w="31750" cap="flat" cmpd="sng">
            <a:solidFill>
              <a:srgbClr val="FF0000"/>
            </a:solidFill>
            <a:prstDash val="dash"/>
            <a:round/>
            <a:headEnd type="none" w="med" len="med"/>
            <a:tailEnd type="none" w="med" len="med"/>
          </a:ln>
        </p:spPr>
      </p:sp>
      <p:sp>
        <p:nvSpPr>
          <p:cNvPr id="10290" name="圆角矩形标注 10289"/>
          <p:cNvSpPr/>
          <p:nvPr/>
        </p:nvSpPr>
        <p:spPr>
          <a:xfrm>
            <a:off x="7127875" y="2960688"/>
            <a:ext cx="1644650" cy="765175"/>
          </a:xfrm>
          <a:prstGeom prst="wedgeRoundRectCallout">
            <a:avLst>
              <a:gd name="adj1" fmla="val -170236"/>
              <a:gd name="adj2" fmla="val -40662"/>
              <a:gd name="adj3" fmla="val 16667"/>
            </a:avLst>
          </a:prstGeom>
          <a:solidFill>
            <a:schemeClr val="accent5">
              <a:lumMod val="20000"/>
              <a:lumOff val="80000"/>
            </a:schemeClr>
          </a:solidFill>
          <a:ln w="31750" cap="flat" cmpd="sng">
            <a:solidFill>
              <a:schemeClr val="accent2"/>
            </a:solidFill>
            <a:prstDash val="solid"/>
            <a:miter/>
            <a:headEnd type="none" w="med" len="med"/>
            <a:tailEnd type="none" w="med" len="med"/>
          </a:ln>
        </p:spPr>
        <p:txBody>
          <a:bodyPr anchor="ctr"/>
          <a:p>
            <a:pPr algn="ctr" fontAlgn="base"/>
            <a:r>
              <a:rPr lang="zh-CN" altLang="en-US" sz="2000" b="1" strike="noStrike" noProof="1" dirty="0">
                <a:latin typeface="Times New Roman" panose="02020603050405020304" pitchFamily="18" charset="0"/>
                <a:ea typeface="宋体" panose="02010600030101010101" pitchFamily="2" charset="-122"/>
                <a:cs typeface="+mn-cs"/>
              </a:rPr>
              <a:t>倒相级</a:t>
            </a:r>
            <a:endParaRPr lang="zh-CN" altLang="en-US" sz="2000" b="1" strike="noStrike" noProof="1" dirty="0">
              <a:latin typeface="Times New Roman" panose="02020603050405020304" pitchFamily="18" charset="0"/>
              <a:ea typeface="宋体" panose="02010600030101010101" pitchFamily="2" charset="-122"/>
            </a:endParaRPr>
          </a:p>
        </p:txBody>
      </p:sp>
      <p:sp>
        <p:nvSpPr>
          <p:cNvPr id="10291" name="圆角矩形标注 10290"/>
          <p:cNvSpPr/>
          <p:nvPr/>
        </p:nvSpPr>
        <p:spPr>
          <a:xfrm>
            <a:off x="6380163" y="5368925"/>
            <a:ext cx="1527175" cy="765175"/>
          </a:xfrm>
          <a:prstGeom prst="wedgeRoundRectCallout">
            <a:avLst>
              <a:gd name="adj1" fmla="val -34171"/>
              <a:gd name="adj2" fmla="val -160787"/>
              <a:gd name="adj3" fmla="val 16667"/>
            </a:avLst>
          </a:prstGeom>
          <a:solidFill>
            <a:schemeClr val="accent5">
              <a:lumMod val="20000"/>
              <a:lumOff val="80000"/>
            </a:schemeClr>
          </a:solidFill>
          <a:ln w="31750" cap="flat" cmpd="sng">
            <a:solidFill>
              <a:schemeClr val="accent2"/>
            </a:solidFill>
            <a:prstDash val="solid"/>
            <a:miter/>
            <a:headEnd type="none" w="med" len="med"/>
            <a:tailEnd type="none" w="med" len="med"/>
          </a:ln>
        </p:spPr>
        <p:txBody>
          <a:bodyPr anchor="ctr"/>
          <a:p>
            <a:pPr algn="ctr" fontAlgn="base"/>
            <a:r>
              <a:rPr lang="zh-CN" altLang="en-US" sz="2000" b="1" strike="noStrike" noProof="1" dirty="0">
                <a:latin typeface="Times New Roman" panose="02020603050405020304" pitchFamily="18" charset="0"/>
                <a:ea typeface="宋体" panose="02010600030101010101" pitchFamily="2" charset="-122"/>
                <a:cs typeface="+mn-cs"/>
              </a:rPr>
              <a:t>输出级</a:t>
            </a:r>
            <a:endParaRPr lang="zh-CN" altLang="en-US" sz="2000" b="1" strike="noStrike" noProof="1" dirty="0">
              <a:latin typeface="Times New Roman" panose="02020603050405020304" pitchFamily="18" charset="0"/>
              <a:ea typeface="宋体" panose="02010600030101010101" pitchFamily="2" charset="-122"/>
            </a:endParaRPr>
          </a:p>
        </p:txBody>
      </p:sp>
      <p:sp>
        <p:nvSpPr>
          <p:cNvPr id="28673" name="标题 9217"/>
          <p:cNvSpPr>
            <a:spLocks noGrp="1"/>
          </p:cNvSpPr>
          <p:nvPr>
            <p:ph type="title"/>
          </p:nvPr>
        </p:nvSpPr>
        <p:spPr>
          <a:xfrm>
            <a:off x="395288" y="180975"/>
            <a:ext cx="6654800" cy="1143000"/>
          </a:xfrm>
        </p:spPr>
        <p:txBody>
          <a:bodyPr anchor="ctr"/>
          <a:p>
            <a:pPr marL="0" marR="0" indent="0" algn="l" defTabSz="914400" rtl="0" eaLnBrk="1" fontAlgn="base" latinLnBrk="0" hangingPunct="1">
              <a:lnSpc>
                <a:spcPct val="100000"/>
              </a:lnSpc>
              <a:spcBef>
                <a:spcPct val="0"/>
              </a:spcBef>
              <a:spcAft>
                <a:spcPct val="0"/>
              </a:spcAft>
              <a:buClrTx/>
              <a:buSzTx/>
              <a:buFontTx/>
              <a:buNone/>
            </a:pPr>
            <a:r>
              <a:rPr kumimoji="0" lang="zh-CN" altLang="en-US" sz="3200" b="1" i="0" u="none" strike="noStrike" kern="1200" cap="none" spc="0" normalizeH="0" baseline="0" noProof="1" dirty="0">
                <a:solidFill>
                  <a:srgbClr val="FF0000"/>
                </a:solidFill>
                <a:effectLst>
                  <a:outerShdw blurRad="38100" dist="38100" dir="2700000">
                    <a:srgbClr val="000000"/>
                  </a:outerShdw>
                </a:effectLst>
                <a:latin typeface="华文新魏" panose="02010800040101010101" pitchFamily="2" charset="-122"/>
                <a:ea typeface="华文新魏" panose="02010800040101010101" pitchFamily="2" charset="-122"/>
                <a:cs typeface="+mn-cs"/>
              </a:rPr>
              <a:t>1.6.2TTL集成逻辑门</a:t>
            </a:r>
            <a:endParaRPr kumimoji="0" lang="zh-CN" altLang="en-US" sz="3200" b="1" i="0" u="none" strike="noStrike" kern="1200" cap="none" spc="0" normalizeH="0" baseline="0" noProof="1" dirty="0">
              <a:solidFill>
                <a:srgbClr val="FF0000"/>
              </a:solidFill>
              <a:effectLst>
                <a:outerShdw blurRad="38100" dist="38100" dir="2700000">
                  <a:srgbClr val="000000"/>
                </a:outerShdw>
              </a:effectLst>
              <a:latin typeface="华文新魏" panose="02010800040101010101" pitchFamily="2" charset="-122"/>
              <a:ea typeface="华文新魏" panose="02010800040101010101" pitchFamily="2" charset="-122"/>
              <a:cs typeface="+mn-cs"/>
            </a:endParaRPr>
          </a:p>
        </p:txBody>
      </p:sp>
      <p:sp>
        <p:nvSpPr>
          <p:cNvPr id="9220" name="矩形 9219"/>
          <p:cNvSpPr/>
          <p:nvPr/>
        </p:nvSpPr>
        <p:spPr>
          <a:xfrm>
            <a:off x="395288" y="1000125"/>
            <a:ext cx="6080125" cy="592138"/>
          </a:xfrm>
          <a:prstGeom prst="rect">
            <a:avLst/>
          </a:prstGeom>
          <a:noFill/>
          <a:ln w="9525">
            <a:noFill/>
          </a:ln>
        </p:spPr>
        <p:txBody>
          <a:bodyPr anchor="b"/>
          <a:p>
            <a:pPr algn="l" fontAlgn="base"/>
            <a:r>
              <a:rPr lang="en-US" altLang="zh-CN" sz="2800" b="1" strike="noStrike" noProof="1" dirty="0">
                <a:solidFill>
                  <a:srgbClr val="002060"/>
                </a:solidFill>
                <a:effectLst>
                  <a:outerShdw blurRad="38100" dist="38100" dir="2700000">
                    <a:srgbClr val="000000"/>
                  </a:outerShdw>
                </a:effectLst>
                <a:latin typeface="华文新魏" panose="02010800040101010101" pitchFamily="2" charset="-122"/>
                <a:ea typeface="华文新魏" panose="02010800040101010101" pitchFamily="2" charset="-122"/>
                <a:cs typeface="+mn-cs"/>
              </a:rPr>
              <a:t>1.基本的TTL与非门</a:t>
            </a:r>
            <a:r>
              <a:rPr lang="zh-CN" altLang="en-US" sz="3200" b="1" strike="noStrike" noProof="1" dirty="0">
                <a:solidFill>
                  <a:srgbClr val="FF00FF"/>
                </a:solidFill>
                <a:effectLst>
                  <a:outerShdw blurRad="38100" dist="38100" dir="2700000">
                    <a:srgbClr val="000000"/>
                  </a:outerShdw>
                </a:effectLst>
                <a:latin typeface="Times New Roman" panose="02020603050405020304" pitchFamily="18" charset="0"/>
                <a:ea typeface="宋体" panose="02010600030101010101" pitchFamily="2" charset="-122"/>
                <a:cs typeface="+mn-cs"/>
              </a:rPr>
              <a:t> </a:t>
            </a:r>
            <a:endParaRPr lang="zh-CN" altLang="en-US" sz="3200" b="1" strike="noStrike" noProof="1" dirty="0">
              <a:solidFill>
                <a:srgbClr val="FF00FF"/>
              </a:solidFill>
              <a:effectLst>
                <a:outerShdw blurRad="38100" dist="38100" dir="2700000">
                  <a:srgbClr val="000000"/>
                </a:outerShdw>
              </a:effectLst>
              <a:latin typeface="Times New Roman" panose="02020603050405020304" pitchFamily="18" charset="0"/>
            </a:endParaRPr>
          </a:p>
        </p:txBody>
      </p:sp>
    </p:spTree>
  </p:cSld>
  <p:clrMapOvr>
    <a:masterClrMapping/>
  </p:clrMapOvr>
  <p:transition>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0288"/>
                                        </p:tgtEl>
                                        <p:attrNameLst>
                                          <p:attrName>style.visibility</p:attrName>
                                        </p:attrNameLst>
                                      </p:cBhvr>
                                      <p:to>
                                        <p:strVal val="visible"/>
                                      </p:to>
                                    </p:set>
                                    <p:animEffect transition="in" filter="blinds(horizontal)">
                                      <p:cBhvr>
                                        <p:cTn id="7" dur="500"/>
                                        <p:tgtEl>
                                          <p:spTgt spid="1028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0289"/>
                                        </p:tgtEl>
                                        <p:attrNameLst>
                                          <p:attrName>style.visibility</p:attrName>
                                        </p:attrNameLst>
                                      </p:cBhvr>
                                      <p:to>
                                        <p:strVal val="visible"/>
                                      </p:to>
                                    </p:set>
                                    <p:animEffect transition="in" filter="blinds(horizontal)">
                                      <p:cBhvr>
                                        <p:cTn id="12" dur="500"/>
                                        <p:tgtEl>
                                          <p:spTgt spid="1028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0287"/>
                                        </p:tgtEl>
                                        <p:attrNameLst>
                                          <p:attrName>style.visibility</p:attrName>
                                        </p:attrNameLst>
                                      </p:cBhvr>
                                      <p:to>
                                        <p:strVal val="visible"/>
                                      </p:to>
                                    </p:set>
                                    <p:animEffect transition="in" filter="wipe(down)">
                                      <p:cBhvr>
                                        <p:cTn id="17" dur="500"/>
                                        <p:tgtEl>
                                          <p:spTgt spid="10287"/>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12" fill="hold" grpId="0" nodeType="clickEffect">
                                  <p:stCondLst>
                                    <p:cond delay="0"/>
                                  </p:stCondLst>
                                  <p:childTnLst>
                                    <p:set>
                                      <p:cBhvr>
                                        <p:cTn id="21" dur="1" fill="hold">
                                          <p:stCondLst>
                                            <p:cond delay="0"/>
                                          </p:stCondLst>
                                        </p:cTn>
                                        <p:tgtEl>
                                          <p:spTgt spid="10290"/>
                                        </p:tgtEl>
                                        <p:attrNameLst>
                                          <p:attrName>style.visibility</p:attrName>
                                        </p:attrNameLst>
                                      </p:cBhvr>
                                      <p:to>
                                        <p:strVal val="visible"/>
                                      </p:to>
                                    </p:set>
                                    <p:animEffect transition="in" filter="strips(downLeft)">
                                      <p:cBhvr>
                                        <p:cTn id="22" dur="500"/>
                                        <p:tgtEl>
                                          <p:spTgt spid="10290"/>
                                        </p:tgtEl>
                                      </p:cBhvr>
                                    </p:animEffect>
                                  </p:childTnLst>
                                </p:cTn>
                              </p:par>
                            </p:childTnLst>
                          </p:cTn>
                        </p:par>
                      </p:childTnLst>
                    </p:cTn>
                  </p:par>
                  <p:par>
                    <p:cTn id="23" fill="hold">
                      <p:stCondLst>
                        <p:cond delay="indefinite"/>
                      </p:stCondLst>
                      <p:childTnLst>
                        <p:par>
                          <p:cTn id="24" fill="hold">
                            <p:stCondLst>
                              <p:cond delay="0"/>
                            </p:stCondLst>
                            <p:childTnLst>
                              <p:par>
                                <p:cTn id="25" presetID="17" presetClass="entr" presetSubtype="10" fill="hold" grpId="0" nodeType="clickEffect">
                                  <p:stCondLst>
                                    <p:cond delay="0"/>
                                  </p:stCondLst>
                                  <p:childTnLst>
                                    <p:set>
                                      <p:cBhvr>
                                        <p:cTn id="26" dur="1" fill="hold">
                                          <p:stCondLst>
                                            <p:cond delay="0"/>
                                          </p:stCondLst>
                                        </p:cTn>
                                        <p:tgtEl>
                                          <p:spTgt spid="10291"/>
                                        </p:tgtEl>
                                        <p:attrNameLst>
                                          <p:attrName>style.visibility</p:attrName>
                                        </p:attrNameLst>
                                      </p:cBhvr>
                                      <p:to>
                                        <p:strVal val="visible"/>
                                      </p:to>
                                    </p:set>
                                    <p:anim calcmode="lin" valueType="num">
                                      <p:cBhvr>
                                        <p:cTn id="27" dur="500" fill="hold"/>
                                        <p:tgtEl>
                                          <p:spTgt spid="10291"/>
                                        </p:tgtEl>
                                        <p:attrNameLst>
                                          <p:attrName>ppt_w</p:attrName>
                                        </p:attrNameLst>
                                      </p:cBhvr>
                                      <p:tavLst>
                                        <p:tav tm="0">
                                          <p:val>
                                            <p:fltVal val="0.000000"/>
                                          </p:val>
                                        </p:tav>
                                        <p:tav tm="100000">
                                          <p:val>
                                            <p:strVal val="#ppt_w"/>
                                          </p:val>
                                        </p:tav>
                                      </p:tavLst>
                                    </p:anim>
                                    <p:anim calcmode="lin" valueType="num">
                                      <p:cBhvr>
                                        <p:cTn id="28" dur="500" fill="hold"/>
                                        <p:tgtEl>
                                          <p:spTgt spid="10291"/>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87" grpId="0" bldLvl="0" animBg="1"/>
      <p:bldP spid="10290" grpId="0" bldLvl="0" animBg="1"/>
      <p:bldP spid="10291"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3" name="文本占位符 20482"/>
          <p:cNvSpPr>
            <a:spLocks noGrp="1"/>
          </p:cNvSpPr>
          <p:nvPr>
            <p:ph idx="1"/>
          </p:nvPr>
        </p:nvSpPr>
        <p:spPr>
          <a:xfrm>
            <a:off x="200025" y="657225"/>
            <a:ext cx="8870950" cy="5435600"/>
          </a:xfrm>
        </p:spPr>
        <p:txBody>
          <a:bodyPr/>
          <a:p>
            <a:pPr marL="342900" marR="0" indent="-342900" algn="l" defTabSz="914400" rtl="0" eaLnBrk="1" fontAlgn="base" latinLnBrk="0" hangingPunct="1">
              <a:lnSpc>
                <a:spcPct val="130000"/>
              </a:lnSpc>
              <a:spcBef>
                <a:spcPct val="20000"/>
              </a:spcBef>
              <a:spcAft>
                <a:spcPct val="0"/>
              </a:spcAft>
              <a:buClrTx/>
              <a:buSzTx/>
              <a:buFontTx/>
              <a:buNone/>
            </a:pPr>
            <a:r>
              <a:rPr kumimoji="0" lang="en-US" altLang="zh-CN" sz="2400" b="1" i="0" u="none" strike="noStrike" kern="1200" cap="none" spc="0" normalizeH="0" baseline="0" noProof="1" dirty="0">
                <a:solidFill>
                  <a:schemeClr val="tx1"/>
                </a:solidFill>
                <a:latin typeface="+mn-lt"/>
                <a:ea typeface="+mn-ea"/>
                <a:cs typeface="+mn-cs"/>
              </a:rPr>
              <a:t>    </a:t>
            </a:r>
            <a:r>
              <a:rPr kumimoji="0" lang="zh-CN" altLang="en-US" sz="2400" b="1" i="0" u="none" strike="noStrike" kern="1200" cap="none" spc="0" normalizeH="0" baseline="0" noProof="1" dirty="0">
                <a:solidFill>
                  <a:schemeClr val="tx1"/>
                </a:solidFill>
                <a:latin typeface="+mn-lt"/>
                <a:ea typeface="+mn-ea"/>
                <a:cs typeface="+mn-cs"/>
              </a:rPr>
              <a:t>组成：  </a:t>
            </a:r>
            <a:endParaRPr kumimoji="0" lang="zh-CN" altLang="en-US" sz="2400" b="1" i="0" u="none" strike="noStrike" kern="1200" cap="none" spc="0" normalizeH="0" baseline="0" noProof="1" dirty="0">
              <a:solidFill>
                <a:schemeClr val="tx1"/>
              </a:solidFill>
              <a:latin typeface="+mn-lt"/>
              <a:ea typeface="+mn-ea"/>
              <a:cs typeface="+mn-cs"/>
            </a:endParaRPr>
          </a:p>
          <a:p>
            <a:pPr marL="342900" marR="0" indent="-342900" algn="l" defTabSz="914400" rtl="0" eaLnBrk="1" fontAlgn="base" latinLnBrk="0" hangingPunct="1">
              <a:lnSpc>
                <a:spcPct val="130000"/>
              </a:lnSpc>
              <a:spcBef>
                <a:spcPct val="20000"/>
              </a:spcBef>
              <a:spcAft>
                <a:spcPct val="0"/>
              </a:spcAft>
              <a:buClrTx/>
              <a:buSzTx/>
              <a:buFontTx/>
              <a:buNone/>
            </a:pPr>
            <a:r>
              <a:rPr kumimoji="0" lang="zh-CN" altLang="en-US" sz="2400" b="1" i="0" u="none" strike="noStrike" kern="1200" cap="none" spc="0" normalizeH="0" baseline="0" noProof="1">
                <a:solidFill>
                  <a:schemeClr val="tx1"/>
                </a:solidFill>
                <a:latin typeface="+mn-lt"/>
                <a:ea typeface="+mn-ea"/>
                <a:cs typeface="+mn-cs"/>
              </a:rPr>
              <a:t>   </a:t>
            </a:r>
            <a:r>
              <a:rPr kumimoji="0" lang="zh-CN" altLang="en-US" sz="2400" b="1" i="0" u="none" strike="noStrike" kern="1200" cap="none" spc="0" normalizeH="0" baseline="0" noProof="1" dirty="0">
                <a:solidFill>
                  <a:schemeClr val="accent2"/>
                </a:solidFill>
                <a:effectLst>
                  <a:outerShdw blurRad="38100" dist="38100" dir="2700000">
                    <a:srgbClr val="000000"/>
                  </a:outerShdw>
                </a:effectLst>
                <a:latin typeface="+mn-lt"/>
                <a:ea typeface="+mn-ea"/>
                <a:cs typeface="+mn-cs"/>
                <a:sym typeface="+mn-ea"/>
              </a:rPr>
              <a:t>输入极由</a:t>
            </a:r>
            <a:r>
              <a:rPr kumimoji="0" lang="en-US" altLang="zh-CN" sz="2400" b="1" i="0" u="none" strike="noStrike" kern="1200" cap="none" spc="0" normalizeH="0" baseline="0" noProof="1">
                <a:solidFill>
                  <a:schemeClr val="tx1"/>
                </a:solidFill>
                <a:latin typeface="+mn-lt"/>
                <a:ea typeface="+mn-ea"/>
                <a:cs typeface="+mn-cs"/>
              </a:rPr>
              <a:t>VT</a:t>
            </a:r>
            <a:r>
              <a:rPr kumimoji="0" lang="en-US" altLang="zh-CN" sz="2400" b="1" i="0" u="none" strike="noStrike" kern="1200" cap="none" spc="0" normalizeH="0" baseline="-30000" noProof="1">
                <a:solidFill>
                  <a:schemeClr val="tx1"/>
                </a:solidFill>
                <a:latin typeface="+mn-lt"/>
                <a:ea typeface="+mn-ea"/>
                <a:cs typeface="+mn-cs"/>
              </a:rPr>
              <a:t>1</a:t>
            </a:r>
            <a:r>
              <a:rPr kumimoji="0" lang="zh-CN" altLang="en-US" sz="2400" b="1" i="0" u="none" strike="noStrike" kern="1200" cap="none" spc="0" normalizeH="0" baseline="0" noProof="1">
                <a:solidFill>
                  <a:schemeClr val="tx1"/>
                </a:solidFill>
                <a:latin typeface="+mn-lt"/>
                <a:ea typeface="+mn-ea"/>
                <a:cs typeface="+mn-cs"/>
              </a:rPr>
              <a:t>及</a:t>
            </a:r>
            <a:r>
              <a:rPr kumimoji="0" lang="en-US" altLang="zh-CN" sz="2400" b="1" i="1" u="none" strike="noStrike" kern="1200" cap="none" spc="0" normalizeH="0" baseline="0" noProof="1">
                <a:solidFill>
                  <a:schemeClr val="tx1"/>
                </a:solidFill>
                <a:latin typeface="+mn-lt"/>
                <a:ea typeface="+mn-ea"/>
                <a:cs typeface="+mn-cs"/>
              </a:rPr>
              <a:t>R</a:t>
            </a:r>
            <a:r>
              <a:rPr kumimoji="0" lang="en-US" altLang="zh-CN" sz="2400" b="1" i="0" u="none" strike="noStrike" kern="1200" cap="none" spc="0" normalizeH="0" baseline="-30000" noProof="1">
                <a:solidFill>
                  <a:schemeClr val="tx1"/>
                </a:solidFill>
                <a:latin typeface="+mn-lt"/>
                <a:ea typeface="+mn-ea"/>
                <a:cs typeface="+mn-cs"/>
              </a:rPr>
              <a:t>1</a:t>
            </a:r>
            <a:r>
              <a:rPr kumimoji="0" lang="zh-CN" altLang="en-US" sz="2400" b="1" i="0" u="none" strike="noStrike" kern="1200" cap="none" spc="0" normalizeH="0" baseline="0" noProof="1" dirty="0">
                <a:solidFill>
                  <a:schemeClr val="tx1"/>
                </a:solidFill>
                <a:latin typeface="+mn-lt"/>
                <a:ea typeface="+mn-ea"/>
                <a:cs typeface="+mn-cs"/>
              </a:rPr>
              <a:t>构成。</a:t>
            </a:r>
            <a:endParaRPr kumimoji="0" lang="zh-CN" altLang="en-US" sz="2400" b="1" i="0" u="none" strike="noStrike" kern="1200" cap="none" spc="0" normalizeH="0" baseline="0" noProof="1" dirty="0">
              <a:solidFill>
                <a:schemeClr val="tx1"/>
              </a:solidFill>
              <a:latin typeface="+mn-lt"/>
              <a:ea typeface="+mn-ea"/>
              <a:cs typeface="+mn-cs"/>
            </a:endParaRPr>
          </a:p>
          <a:p>
            <a:pPr marL="342900" marR="0" indent="-342900" algn="l" defTabSz="914400" rtl="0" eaLnBrk="1" fontAlgn="base" latinLnBrk="0" hangingPunct="1">
              <a:lnSpc>
                <a:spcPct val="130000"/>
              </a:lnSpc>
              <a:spcBef>
                <a:spcPct val="20000"/>
              </a:spcBef>
              <a:spcAft>
                <a:spcPct val="0"/>
              </a:spcAft>
              <a:buClrTx/>
              <a:buSzTx/>
              <a:buFontTx/>
              <a:buNone/>
            </a:pPr>
            <a:r>
              <a:rPr kumimoji="0" lang="zh-CN" altLang="en-US" sz="2400" b="1" i="1" u="none" strike="noStrike" kern="1200" cap="none" spc="0" normalizeH="0" baseline="0" noProof="1">
                <a:solidFill>
                  <a:schemeClr val="tx1"/>
                </a:solidFill>
                <a:latin typeface="+mn-lt"/>
                <a:ea typeface="+mn-ea"/>
                <a:cs typeface="+mn-cs"/>
              </a:rPr>
              <a:t>   </a:t>
            </a:r>
            <a:r>
              <a:rPr kumimoji="0" lang="zh-CN" altLang="en-US" sz="2400" b="1" i="0" u="none" strike="noStrike" kern="1200" cap="none" spc="0" normalizeH="0" baseline="0" noProof="1" dirty="0">
                <a:solidFill>
                  <a:schemeClr val="accent2"/>
                </a:solidFill>
                <a:effectLst>
                  <a:outerShdw blurRad="38100" dist="38100" dir="2700000">
                    <a:srgbClr val="000000"/>
                  </a:outerShdw>
                </a:effectLst>
                <a:latin typeface="+mn-lt"/>
                <a:ea typeface="+mn-ea"/>
                <a:cs typeface="+mn-cs"/>
                <a:sym typeface="+mn-ea"/>
              </a:rPr>
              <a:t>倒相级由</a:t>
            </a:r>
            <a:r>
              <a:rPr kumimoji="0" lang="en-US" altLang="zh-CN" sz="2400" b="1" i="1" u="none" strike="noStrike" kern="1200" cap="none" spc="0" normalizeH="0" baseline="0" noProof="1">
                <a:solidFill>
                  <a:schemeClr val="tx1"/>
                </a:solidFill>
                <a:latin typeface="+mn-lt"/>
                <a:ea typeface="+mn-ea"/>
                <a:cs typeface="+mn-cs"/>
              </a:rPr>
              <a:t>R</a:t>
            </a:r>
            <a:r>
              <a:rPr kumimoji="0" lang="en-US" altLang="zh-CN" sz="2400" b="1" i="0" u="none" strike="noStrike" kern="1200" cap="none" spc="0" normalizeH="0" baseline="-30000" noProof="1">
                <a:solidFill>
                  <a:schemeClr val="tx1"/>
                </a:solidFill>
                <a:latin typeface="+mn-lt"/>
                <a:ea typeface="+mn-ea"/>
                <a:cs typeface="+mn-cs"/>
              </a:rPr>
              <a:t>2</a:t>
            </a:r>
            <a:r>
              <a:rPr kumimoji="0" lang="zh-CN" altLang="en-US" sz="2400" b="1" i="0" u="none" strike="noStrike" kern="1200" cap="none" spc="0" normalizeH="0" baseline="0" noProof="1">
                <a:solidFill>
                  <a:schemeClr val="tx1"/>
                </a:solidFill>
                <a:latin typeface="+mn-lt"/>
                <a:ea typeface="+mn-ea"/>
                <a:cs typeface="+mn-cs"/>
              </a:rPr>
              <a:t>、</a:t>
            </a:r>
            <a:r>
              <a:rPr kumimoji="0" lang="en-US" altLang="zh-CN" sz="2400" b="1" i="0" u="none" strike="noStrike" kern="1200" cap="none" spc="0" normalizeH="0" baseline="0" noProof="1">
                <a:solidFill>
                  <a:schemeClr val="tx1"/>
                </a:solidFill>
                <a:latin typeface="+mn-lt"/>
                <a:ea typeface="+mn-ea"/>
                <a:cs typeface="+mn-cs"/>
              </a:rPr>
              <a:t>VT</a:t>
            </a:r>
            <a:r>
              <a:rPr kumimoji="0" lang="en-US" altLang="zh-CN" sz="2400" b="1" i="0" u="none" strike="noStrike" kern="1200" cap="none" spc="0" normalizeH="0" baseline="-30000" noProof="1">
                <a:solidFill>
                  <a:schemeClr val="tx1"/>
                </a:solidFill>
                <a:latin typeface="+mn-lt"/>
                <a:ea typeface="+mn-ea"/>
                <a:cs typeface="+mn-cs"/>
              </a:rPr>
              <a:t>2</a:t>
            </a:r>
            <a:r>
              <a:rPr kumimoji="0" lang="zh-CN" altLang="en-US" sz="2400" b="1" i="0" u="none" strike="noStrike" kern="1200" cap="none" spc="0" normalizeH="0" baseline="0" noProof="1">
                <a:solidFill>
                  <a:schemeClr val="tx1"/>
                </a:solidFill>
                <a:latin typeface="+mn-lt"/>
                <a:ea typeface="+mn-ea"/>
                <a:cs typeface="+mn-cs"/>
              </a:rPr>
              <a:t>、</a:t>
            </a:r>
            <a:r>
              <a:rPr kumimoji="0" lang="en-US" altLang="zh-CN" sz="2400" b="1" i="1" u="none" strike="noStrike" kern="1200" cap="none" spc="0" normalizeH="0" baseline="0" noProof="1">
                <a:solidFill>
                  <a:schemeClr val="tx1"/>
                </a:solidFill>
                <a:latin typeface="+mn-lt"/>
                <a:ea typeface="+mn-ea"/>
                <a:cs typeface="+mn-cs"/>
              </a:rPr>
              <a:t>R</a:t>
            </a:r>
            <a:r>
              <a:rPr kumimoji="0" lang="en-US" altLang="zh-CN" sz="2400" b="1" i="0" u="none" strike="noStrike" kern="1200" cap="none" spc="0" normalizeH="0" baseline="-30000" noProof="1">
                <a:solidFill>
                  <a:schemeClr val="tx1"/>
                </a:solidFill>
                <a:latin typeface="+mn-lt"/>
                <a:ea typeface="+mn-ea"/>
                <a:cs typeface="+mn-cs"/>
              </a:rPr>
              <a:t>3</a:t>
            </a:r>
            <a:r>
              <a:rPr kumimoji="0" lang="zh-CN" altLang="en-US" sz="2400" b="1" i="0" u="none" strike="noStrike" kern="1200" cap="none" spc="0" normalizeH="0" baseline="0" noProof="1" dirty="0">
                <a:solidFill>
                  <a:schemeClr val="tx1"/>
                </a:solidFill>
                <a:latin typeface="+mn-lt"/>
                <a:ea typeface="+mn-ea"/>
                <a:cs typeface="+mn-cs"/>
              </a:rPr>
              <a:t>构成，它有两路输出，一路从</a:t>
            </a:r>
            <a:r>
              <a:rPr kumimoji="0" lang="en-US" altLang="zh-CN" sz="2400" b="1" i="0" u="none" strike="noStrike" kern="1200" cap="none" spc="0" normalizeH="0" baseline="0" noProof="1">
                <a:solidFill>
                  <a:schemeClr val="tx1"/>
                </a:solidFill>
                <a:latin typeface="+mn-lt"/>
                <a:ea typeface="+mn-ea"/>
                <a:cs typeface="+mn-cs"/>
              </a:rPr>
              <a:t>VT</a:t>
            </a:r>
            <a:r>
              <a:rPr kumimoji="0" lang="en-US" altLang="zh-CN" sz="2400" b="1" i="0" u="none" strike="noStrike" kern="1200" cap="none" spc="0" normalizeH="0" baseline="-30000" noProof="1">
                <a:solidFill>
                  <a:schemeClr val="tx1"/>
                </a:solidFill>
                <a:latin typeface="+mn-lt"/>
                <a:ea typeface="+mn-ea"/>
                <a:cs typeface="+mn-cs"/>
              </a:rPr>
              <a:t>2</a:t>
            </a:r>
            <a:r>
              <a:rPr kumimoji="0" lang="zh-CN" altLang="en-US" sz="2400" b="1" i="0" u="none" strike="noStrike" kern="1200" cap="none" spc="0" normalizeH="0" baseline="0" noProof="1" dirty="0">
                <a:solidFill>
                  <a:schemeClr val="tx1"/>
                </a:solidFill>
                <a:latin typeface="+mn-lt"/>
                <a:ea typeface="+mn-ea"/>
                <a:cs typeface="+mn-cs"/>
              </a:rPr>
              <a:t>集电极输出，驱动</a:t>
            </a:r>
            <a:r>
              <a:rPr kumimoji="0" lang="en-US" altLang="zh-CN" sz="2400" b="1" i="0" u="none" strike="noStrike" kern="1200" cap="none" spc="0" normalizeH="0" baseline="0" noProof="1">
                <a:solidFill>
                  <a:schemeClr val="tx1"/>
                </a:solidFill>
                <a:latin typeface="+mn-lt"/>
                <a:ea typeface="+mn-ea"/>
                <a:cs typeface="+mn-cs"/>
              </a:rPr>
              <a:t>VT</a:t>
            </a:r>
            <a:r>
              <a:rPr kumimoji="0" lang="en-US" altLang="zh-CN" sz="2400" b="1" i="0" u="none" strike="noStrike" kern="1200" cap="none" spc="0" normalizeH="0" baseline="-30000" noProof="1">
                <a:solidFill>
                  <a:schemeClr val="tx1"/>
                </a:solidFill>
                <a:latin typeface="+mn-lt"/>
                <a:ea typeface="+mn-ea"/>
                <a:cs typeface="+mn-cs"/>
              </a:rPr>
              <a:t>3</a:t>
            </a:r>
            <a:r>
              <a:rPr kumimoji="0" lang="zh-CN" altLang="en-US" sz="2400" b="1" i="0" u="none" strike="noStrike" kern="1200" cap="none" spc="0" normalizeH="0" baseline="0" noProof="1" dirty="0">
                <a:solidFill>
                  <a:schemeClr val="tx1"/>
                </a:solidFill>
                <a:latin typeface="+mn-lt"/>
                <a:ea typeface="+mn-ea"/>
                <a:cs typeface="+mn-cs"/>
              </a:rPr>
              <a:t>，另一路从发射极输出</a:t>
            </a:r>
            <a:r>
              <a:rPr kumimoji="0" lang="en-US" altLang="zh-CN" sz="2400" b="1" i="0" u="none" strike="noStrike" kern="1200" cap="none" spc="0" normalizeH="0" baseline="0" noProof="1" dirty="0">
                <a:solidFill>
                  <a:schemeClr val="tx1"/>
                </a:solidFill>
                <a:latin typeface="+mn-lt"/>
                <a:ea typeface="+mn-ea"/>
                <a:cs typeface="+mn-cs"/>
              </a:rPr>
              <a:t>,</a:t>
            </a:r>
            <a:r>
              <a:rPr kumimoji="0" lang="zh-CN" altLang="en-US" sz="2400" b="1" i="0" u="none" strike="noStrike" kern="1200" cap="none" spc="0" normalizeH="0" baseline="0" noProof="1" dirty="0">
                <a:solidFill>
                  <a:schemeClr val="tx1"/>
                </a:solidFill>
                <a:latin typeface="+mn-lt"/>
                <a:ea typeface="+mn-ea"/>
                <a:cs typeface="+mn-cs"/>
              </a:rPr>
              <a:t>驱动</a:t>
            </a:r>
            <a:r>
              <a:rPr kumimoji="0" lang="en-US" altLang="zh-CN" sz="2400" b="1" i="0" u="none" strike="noStrike" kern="1200" cap="none" spc="0" normalizeH="0" baseline="0" noProof="1">
                <a:solidFill>
                  <a:schemeClr val="tx1"/>
                </a:solidFill>
                <a:latin typeface="+mn-lt"/>
                <a:ea typeface="+mn-ea"/>
                <a:cs typeface="+mn-cs"/>
              </a:rPr>
              <a:t>VT</a:t>
            </a:r>
            <a:r>
              <a:rPr kumimoji="0" lang="en-US" altLang="zh-CN" sz="2400" b="1" i="0" u="none" strike="noStrike" kern="1200" cap="none" spc="0" normalizeH="0" baseline="-30000" noProof="1">
                <a:solidFill>
                  <a:schemeClr val="tx1"/>
                </a:solidFill>
                <a:latin typeface="+mn-lt"/>
                <a:ea typeface="+mn-ea"/>
                <a:cs typeface="+mn-cs"/>
              </a:rPr>
              <a:t>4</a:t>
            </a:r>
            <a:r>
              <a:rPr kumimoji="0" lang="zh-CN" altLang="en-US" sz="2400" b="1" i="0" u="none" strike="noStrike" kern="1200" cap="none" spc="0" normalizeH="0" baseline="0" noProof="1" dirty="0">
                <a:solidFill>
                  <a:schemeClr val="tx1"/>
                </a:solidFill>
                <a:latin typeface="+mn-lt"/>
                <a:ea typeface="+mn-ea"/>
                <a:cs typeface="+mn-cs"/>
              </a:rPr>
              <a:t>。</a:t>
            </a:r>
            <a:endParaRPr kumimoji="0" lang="zh-CN" altLang="en-US" sz="2400" b="1" i="0" u="none" strike="noStrike" kern="1200" cap="none" spc="0" normalizeH="0" baseline="0" noProof="1" dirty="0">
              <a:solidFill>
                <a:schemeClr val="tx1"/>
              </a:solidFill>
              <a:latin typeface="+mn-lt"/>
              <a:ea typeface="+mn-ea"/>
              <a:cs typeface="+mn-cs"/>
            </a:endParaRPr>
          </a:p>
          <a:p>
            <a:pPr marL="342900" marR="0" indent="-342900" algn="l" defTabSz="914400" rtl="0" eaLnBrk="1" fontAlgn="base" latinLnBrk="0" hangingPunct="1">
              <a:lnSpc>
                <a:spcPct val="130000"/>
              </a:lnSpc>
              <a:spcBef>
                <a:spcPct val="20000"/>
              </a:spcBef>
              <a:spcAft>
                <a:spcPct val="0"/>
              </a:spcAft>
              <a:buClrTx/>
              <a:buSzTx/>
              <a:buFontTx/>
              <a:buNone/>
            </a:pPr>
            <a:r>
              <a:rPr kumimoji="0" lang="zh-CN" altLang="en-US" sz="2400" b="1" i="1" u="none" strike="noStrike" kern="1200" cap="none" spc="0" normalizeH="0" baseline="0" noProof="1">
                <a:solidFill>
                  <a:schemeClr val="tx1"/>
                </a:solidFill>
                <a:latin typeface="+mn-lt"/>
                <a:ea typeface="+mn-ea"/>
                <a:cs typeface="+mn-cs"/>
              </a:rPr>
              <a:t>   </a:t>
            </a:r>
            <a:r>
              <a:rPr kumimoji="0" lang="zh-CN" altLang="en-US" sz="2400" b="1" i="0" u="none" strike="noStrike" kern="1200" cap="none" spc="0" normalizeH="0" baseline="0" noProof="1" dirty="0">
                <a:solidFill>
                  <a:schemeClr val="accent2"/>
                </a:solidFill>
                <a:effectLst>
                  <a:outerShdw blurRad="38100" dist="38100" dir="2700000">
                    <a:srgbClr val="000000"/>
                  </a:outerShdw>
                </a:effectLst>
                <a:latin typeface="+mn-lt"/>
                <a:ea typeface="+mn-ea"/>
                <a:cs typeface="+mn-cs"/>
                <a:sym typeface="+mn-ea"/>
              </a:rPr>
              <a:t>输出级由</a:t>
            </a:r>
            <a:r>
              <a:rPr kumimoji="0" lang="en-US" altLang="zh-CN" sz="2400" b="1" i="1" u="none" strike="noStrike" kern="1200" cap="none" spc="0" normalizeH="0" baseline="0" noProof="1">
                <a:solidFill>
                  <a:schemeClr val="tx1"/>
                </a:solidFill>
                <a:latin typeface="+mn-lt"/>
                <a:ea typeface="+mn-ea"/>
                <a:cs typeface="+mn-cs"/>
              </a:rPr>
              <a:t>R</a:t>
            </a:r>
            <a:r>
              <a:rPr kumimoji="0" lang="en-US" altLang="zh-CN" sz="2400" b="1" i="0" u="none" strike="noStrike" kern="1200" cap="none" spc="0" normalizeH="0" baseline="-30000" noProof="1">
                <a:solidFill>
                  <a:schemeClr val="tx1"/>
                </a:solidFill>
                <a:latin typeface="+mn-lt"/>
                <a:ea typeface="+mn-ea"/>
                <a:cs typeface="+mn-cs"/>
              </a:rPr>
              <a:t>4</a:t>
            </a:r>
            <a:r>
              <a:rPr kumimoji="0" lang="zh-CN" altLang="en-US" sz="2400" b="1" i="0" u="none" strike="noStrike" kern="1200" cap="none" spc="0" normalizeH="0" baseline="0" noProof="1">
                <a:solidFill>
                  <a:schemeClr val="tx1"/>
                </a:solidFill>
                <a:latin typeface="+mn-lt"/>
                <a:ea typeface="+mn-ea"/>
                <a:cs typeface="+mn-cs"/>
              </a:rPr>
              <a:t>、</a:t>
            </a:r>
            <a:r>
              <a:rPr kumimoji="0" lang="en-US" altLang="zh-CN" sz="2400" b="1" i="0" u="none" strike="noStrike" kern="1200" cap="none" spc="0" normalizeH="0" baseline="0" noProof="1">
                <a:solidFill>
                  <a:schemeClr val="tx1"/>
                </a:solidFill>
                <a:latin typeface="+mn-lt"/>
                <a:ea typeface="+mn-ea"/>
                <a:cs typeface="+mn-cs"/>
              </a:rPr>
              <a:t>VT</a:t>
            </a:r>
            <a:r>
              <a:rPr kumimoji="0" lang="en-US" altLang="zh-CN" sz="2400" b="1" i="0" u="none" strike="noStrike" kern="1200" cap="none" spc="0" normalizeH="0" baseline="-30000" noProof="1">
                <a:solidFill>
                  <a:schemeClr val="tx1"/>
                </a:solidFill>
                <a:latin typeface="+mn-lt"/>
                <a:ea typeface="+mn-ea"/>
                <a:cs typeface="+mn-cs"/>
              </a:rPr>
              <a:t>3</a:t>
            </a:r>
            <a:r>
              <a:rPr kumimoji="0" lang="zh-CN" altLang="en-US" sz="2400" b="1" i="0" u="none" strike="noStrike" kern="1200" cap="none" spc="0" normalizeH="0" baseline="0" noProof="1">
                <a:solidFill>
                  <a:schemeClr val="tx1"/>
                </a:solidFill>
                <a:latin typeface="+mn-lt"/>
                <a:ea typeface="+mn-ea"/>
                <a:cs typeface="+mn-cs"/>
              </a:rPr>
              <a:t>、</a:t>
            </a:r>
            <a:r>
              <a:rPr kumimoji="0" lang="en-US" altLang="zh-CN" sz="2400" b="1" i="0" u="none" strike="noStrike" kern="1200" cap="none" spc="0" normalizeH="0" baseline="0" noProof="1">
                <a:solidFill>
                  <a:schemeClr val="tx1"/>
                </a:solidFill>
                <a:latin typeface="+mn-lt"/>
                <a:ea typeface="+mn-ea"/>
                <a:cs typeface="+mn-cs"/>
              </a:rPr>
              <a:t>VD</a:t>
            </a:r>
            <a:r>
              <a:rPr kumimoji="0" lang="en-US" altLang="zh-CN" sz="2400" b="1" i="0" u="none" strike="noStrike" kern="1200" cap="none" spc="0" normalizeH="0" baseline="-30000" noProof="1">
                <a:solidFill>
                  <a:schemeClr val="tx1"/>
                </a:solidFill>
                <a:latin typeface="+mn-lt"/>
                <a:ea typeface="+mn-ea"/>
                <a:cs typeface="+mn-cs"/>
              </a:rPr>
              <a:t>4</a:t>
            </a:r>
            <a:r>
              <a:rPr kumimoji="0" lang="zh-CN" altLang="en-US" sz="2400" b="1" i="0" u="none" strike="noStrike" kern="1200" cap="none" spc="0" normalizeH="0" baseline="0" noProof="1">
                <a:solidFill>
                  <a:schemeClr val="tx1"/>
                </a:solidFill>
                <a:latin typeface="+mn-lt"/>
                <a:ea typeface="+mn-ea"/>
                <a:cs typeface="+mn-cs"/>
              </a:rPr>
              <a:t>、</a:t>
            </a:r>
            <a:r>
              <a:rPr kumimoji="0" lang="en-US" altLang="zh-CN" sz="2400" b="1" i="0" u="none" strike="noStrike" kern="1200" cap="none" spc="0" normalizeH="0" baseline="0" noProof="1">
                <a:solidFill>
                  <a:schemeClr val="tx1"/>
                </a:solidFill>
                <a:latin typeface="+mn-lt"/>
                <a:ea typeface="+mn-ea"/>
                <a:cs typeface="+mn-cs"/>
              </a:rPr>
              <a:t>VT</a:t>
            </a:r>
            <a:r>
              <a:rPr kumimoji="0" lang="en-US" altLang="zh-CN" sz="2400" b="1" i="0" u="none" strike="noStrike" kern="1200" cap="none" spc="0" normalizeH="0" baseline="-30000" noProof="1">
                <a:solidFill>
                  <a:schemeClr val="tx1"/>
                </a:solidFill>
                <a:latin typeface="+mn-lt"/>
                <a:ea typeface="+mn-ea"/>
                <a:cs typeface="+mn-cs"/>
              </a:rPr>
              <a:t>4</a:t>
            </a:r>
            <a:r>
              <a:rPr kumimoji="0" lang="zh-CN" altLang="en-US" sz="2400" b="1" i="0" u="none" strike="noStrike" kern="1200" cap="none" spc="0" normalizeH="0" baseline="0" noProof="1" dirty="0">
                <a:solidFill>
                  <a:schemeClr val="tx1"/>
                </a:solidFill>
                <a:latin typeface="+mn-lt"/>
                <a:ea typeface="+mn-ea"/>
                <a:cs typeface="+mn-cs"/>
              </a:rPr>
              <a:t>构成。</a:t>
            </a:r>
            <a:endParaRPr kumimoji="0" lang="zh-CN" altLang="en-US" sz="2400" b="1" i="0" u="none" strike="noStrike" kern="1200" cap="none" spc="0" normalizeH="0" baseline="0" noProof="1">
              <a:solidFill>
                <a:schemeClr val="tx1"/>
              </a:solidFill>
              <a:latin typeface="+mn-lt"/>
              <a:ea typeface="+mn-ea"/>
              <a:cs typeface="+mn-cs"/>
            </a:endParaRPr>
          </a:p>
        </p:txBody>
      </p:sp>
    </p:spTree>
  </p:cSld>
  <p:clrMapOvr>
    <a:masterClrMapping/>
  </p:clrMapOvr>
  <p:transition>
    <p:checke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532" name="矩形 22531"/>
          <p:cNvSpPr/>
          <p:nvPr/>
        </p:nvSpPr>
        <p:spPr>
          <a:xfrm>
            <a:off x="407988" y="3806825"/>
            <a:ext cx="4160838" cy="533400"/>
          </a:xfrm>
          <a:prstGeom prst="rect">
            <a:avLst/>
          </a:prstGeom>
          <a:noFill/>
          <a:ln w="9525">
            <a:noFill/>
          </a:ln>
        </p:spPr>
        <p:txBody>
          <a:bodyPr/>
          <a:p>
            <a:pPr marL="342900" indent="-342900" algn="just" fontAlgn="base">
              <a:spcBef>
                <a:spcPct val="20000"/>
              </a:spcBef>
              <a:buClr>
                <a:schemeClr val="folHlink"/>
              </a:buClr>
              <a:buSzPct val="60000"/>
              <a:buFont typeface="Wingdings" panose="05000000000000000000" pitchFamily="2" charset="2"/>
            </a:pPr>
            <a:r>
              <a:rPr lang="zh-CN" altLang="en-US" sz="2400" b="1" strike="noStrike" noProof="1" dirty="0">
                <a:solidFill>
                  <a:srgbClr val="003399"/>
                </a:solidFill>
                <a:effectLst>
                  <a:outerShdw blurRad="38100" dist="38100" dir="2700000">
                    <a:srgbClr val="000000"/>
                  </a:outerShdw>
                </a:effectLst>
                <a:latin typeface="宋体" panose="02010600030101010101" pitchFamily="2" charset="-122"/>
                <a:ea typeface="宋体" panose="02010600030101010101" pitchFamily="2" charset="-122"/>
                <a:cs typeface="+mn-cs"/>
              </a:rPr>
              <a:t>（3）各晶体管工作状态</a:t>
            </a:r>
            <a:r>
              <a:rPr lang="zh-CN" altLang="en-US" sz="3200" b="1" strike="noStrike" noProof="1" dirty="0">
                <a:solidFill>
                  <a:schemeClr val="accent2"/>
                </a:solidFill>
                <a:latin typeface="Tahoma" panose="020B0604030504040204" pitchFamily="34" charset="0"/>
                <a:ea typeface="宋体" panose="02010600030101010101" pitchFamily="2" charset="-122"/>
                <a:cs typeface="+mn-cs"/>
              </a:rPr>
              <a:t> </a:t>
            </a:r>
            <a:endParaRPr lang="zh-CN" altLang="en-US" sz="3200" b="1" strike="noStrike" noProof="1" dirty="0">
              <a:solidFill>
                <a:schemeClr val="accent2"/>
              </a:solidFill>
              <a:latin typeface="Tahoma" panose="020B0604030504040204" pitchFamily="34" charset="0"/>
            </a:endParaRPr>
          </a:p>
        </p:txBody>
      </p:sp>
      <p:sp>
        <p:nvSpPr>
          <p:cNvPr id="10244" name="矩形 10243"/>
          <p:cNvSpPr/>
          <p:nvPr/>
        </p:nvSpPr>
        <p:spPr>
          <a:xfrm>
            <a:off x="333375" y="596900"/>
            <a:ext cx="8178800" cy="762000"/>
          </a:xfrm>
          <a:prstGeom prst="rect">
            <a:avLst/>
          </a:prstGeom>
          <a:noFill/>
          <a:ln w="9525">
            <a:noFill/>
          </a:ln>
        </p:spPr>
        <p:txBody>
          <a:bodyPr/>
          <a:p>
            <a:pPr marL="342900" indent="-342900" algn="just" fontAlgn="base">
              <a:spcBef>
                <a:spcPct val="20000"/>
              </a:spcBef>
              <a:buClr>
                <a:schemeClr val="folHlink"/>
              </a:buClr>
              <a:buSzPct val="60000"/>
              <a:buFont typeface="Wingdings" panose="05000000000000000000" pitchFamily="2" charset="2"/>
            </a:pPr>
            <a:r>
              <a:rPr lang="zh-CN" altLang="en-US" b="1" strike="noStrike" noProof="1" dirty="0">
                <a:solidFill>
                  <a:srgbClr val="003399"/>
                </a:solidFill>
                <a:effectLst>
                  <a:outerShdw blurRad="38100" dist="38100" dir="2700000">
                    <a:srgbClr val="000000"/>
                  </a:outerShdw>
                </a:effectLst>
                <a:latin typeface="宋体" panose="02010600030101010101" pitchFamily="2" charset="-122"/>
                <a:ea typeface="宋体" panose="02010600030101010101" pitchFamily="2" charset="-122"/>
                <a:cs typeface="+mn-cs"/>
              </a:rPr>
              <a:t>（2）工作原理</a:t>
            </a:r>
            <a:endParaRPr lang="zh-CN" altLang="en-US" b="1" strike="noStrike" noProof="1" dirty="0">
              <a:solidFill>
                <a:srgbClr val="003399"/>
              </a:solidFill>
              <a:effectLst>
                <a:outerShdw blurRad="38100" dist="38100" dir="2700000">
                  <a:srgbClr val="000000"/>
                </a:outerShdw>
              </a:effectLst>
              <a:latin typeface="宋体" panose="02010600030101010101" pitchFamily="2" charset="-122"/>
            </a:endParaRPr>
          </a:p>
        </p:txBody>
      </p:sp>
      <p:sp>
        <p:nvSpPr>
          <p:cNvPr id="105" name="文本框 104"/>
          <p:cNvSpPr txBox="1"/>
          <p:nvPr/>
        </p:nvSpPr>
        <p:spPr>
          <a:xfrm>
            <a:off x="407988" y="1133475"/>
            <a:ext cx="8283575" cy="2084070"/>
          </a:xfrm>
          <a:prstGeom prst="rect">
            <a:avLst/>
          </a:prstGeom>
          <a:noFill/>
          <a:ln w="9525">
            <a:noFill/>
          </a:ln>
        </p:spPr>
        <p:txBody>
          <a:bodyPr wrap="square">
            <a:spAutoFit/>
          </a:bodyPr>
          <a:p>
            <a:pPr indent="284480">
              <a:lnSpc>
                <a:spcPct val="135000"/>
              </a:lnSpc>
            </a:pPr>
            <a:r>
              <a:rPr lang="en-US" b="1" noProof="1">
                <a:latin typeface="Times New Roman" panose="02020603050405020304" pitchFamily="18" charset="0"/>
                <a:ea typeface="宋体" panose="02010600030101010101" pitchFamily="2" charset="-122"/>
                <a:cs typeface="+mn-cs"/>
              </a:rPr>
              <a:t>1</a:t>
            </a:r>
            <a:r>
              <a:rPr lang="zh-CN" b="1" noProof="1">
                <a:latin typeface="Times New Roman" panose="02020603050405020304" pitchFamily="18" charset="0"/>
                <a:ea typeface="宋体" panose="02010600030101010101" pitchFamily="2" charset="-122"/>
                <a:cs typeface="+mn-cs"/>
              </a:rPr>
              <a:t>）输入</a:t>
            </a:r>
            <a:r>
              <a:rPr lang="en-US" b="1" i="1" noProof="1">
                <a:latin typeface="Times New Roman" panose="02020603050405020304" pitchFamily="18" charset="0"/>
                <a:ea typeface="宋体" panose="02010600030101010101" pitchFamily="2" charset="-122"/>
                <a:cs typeface="+mn-cs"/>
              </a:rPr>
              <a:t>A</a:t>
            </a:r>
            <a:r>
              <a:rPr lang="zh-CN" b="1" noProof="1">
                <a:latin typeface="Times New Roman" panose="02020603050405020304" pitchFamily="18" charset="0"/>
                <a:ea typeface="宋体" panose="02010600030101010101" pitchFamily="2" charset="-122"/>
                <a:cs typeface="+mn-cs"/>
              </a:rPr>
              <a:t>、</a:t>
            </a:r>
            <a:r>
              <a:rPr lang="en-US" b="1" i="1" noProof="1">
                <a:latin typeface="Times New Roman" panose="02020603050405020304" pitchFamily="18" charset="0"/>
                <a:ea typeface="宋体" panose="02010600030101010101" pitchFamily="2" charset="-122"/>
                <a:cs typeface="+mn-cs"/>
              </a:rPr>
              <a:t>B</a:t>
            </a:r>
            <a:r>
              <a:rPr lang="zh-CN" b="1" noProof="1">
                <a:latin typeface="Times New Roman" panose="02020603050405020304" pitchFamily="18" charset="0"/>
                <a:ea typeface="宋体" panose="02010600030101010101" pitchFamily="2" charset="-122"/>
                <a:cs typeface="+mn-cs"/>
              </a:rPr>
              <a:t>、</a:t>
            </a:r>
            <a:r>
              <a:rPr lang="en-US" b="1" i="1" noProof="1">
                <a:latin typeface="Times New Roman" panose="02020603050405020304" pitchFamily="18" charset="0"/>
                <a:ea typeface="宋体" panose="02010600030101010101" pitchFamily="2" charset="-122"/>
                <a:cs typeface="+mn-cs"/>
              </a:rPr>
              <a:t>C</a:t>
            </a:r>
            <a:r>
              <a:rPr lang="zh-CN" b="1" noProof="1">
                <a:latin typeface="Times New Roman" panose="02020603050405020304" pitchFamily="18" charset="0"/>
                <a:ea typeface="宋体" panose="02010600030101010101" pitchFamily="2" charset="-122"/>
                <a:cs typeface="+mn-cs"/>
              </a:rPr>
              <a:t>中至少有一个为低电平</a:t>
            </a:r>
            <a:endParaRPr lang="zh-CN" b="1" noProof="1">
              <a:ea typeface="宋体" panose="02010600030101010101" pitchFamily="2" charset="-122"/>
            </a:endParaRPr>
          </a:p>
          <a:p>
            <a:pPr indent="284480">
              <a:lnSpc>
                <a:spcPct val="135000"/>
              </a:lnSpc>
            </a:pPr>
            <a:r>
              <a:rPr lang="zh-CN" altLang="en-US" b="1" noProof="1">
                <a:solidFill>
                  <a:srgbClr val="FF0000"/>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mn-cs"/>
              </a:rPr>
              <a:t>输出为高电平</a:t>
            </a:r>
            <a:endParaRPr lang="zh-CN" altLang="en-US" b="1" noProof="1">
              <a:solidFill>
                <a:srgbClr val="FF0000"/>
              </a:solidFill>
              <a:effectLst>
                <a:outerShdw blurRad="38100" dist="38100" dir="2700000" algn="tl">
                  <a:srgbClr val="000000">
                    <a:alpha val="43137"/>
                  </a:srgbClr>
                </a:outerShdw>
              </a:effectLst>
            </a:endParaRPr>
          </a:p>
          <a:p>
            <a:pPr indent="284480">
              <a:lnSpc>
                <a:spcPct val="135000"/>
              </a:lnSpc>
            </a:pPr>
            <a:r>
              <a:rPr lang="zh-CN" altLang="en-US" b="1" noProof="1">
                <a:latin typeface="Times New Roman" panose="02020603050405020304" pitchFamily="18" charset="0"/>
                <a:ea typeface="宋体" panose="02010600030101010101" pitchFamily="2" charset="-122"/>
                <a:cs typeface="+mn-cs"/>
              </a:rPr>
              <a:t>2）输入</a:t>
            </a:r>
            <a:r>
              <a:rPr lang="en-US" b="1" i="1">
                <a:sym typeface="+mn-ea"/>
              </a:rPr>
              <a:t>A</a:t>
            </a:r>
            <a:r>
              <a:rPr lang="zh-CN" b="1">
                <a:sym typeface="+mn-ea"/>
              </a:rPr>
              <a:t>、</a:t>
            </a:r>
            <a:r>
              <a:rPr lang="en-US" b="1" i="1">
                <a:sym typeface="+mn-ea"/>
              </a:rPr>
              <a:t>B</a:t>
            </a:r>
            <a:r>
              <a:rPr lang="zh-CN" b="1">
                <a:sym typeface="+mn-ea"/>
              </a:rPr>
              <a:t>、</a:t>
            </a:r>
            <a:r>
              <a:rPr lang="en-US" b="1" i="1">
                <a:sym typeface="+mn-ea"/>
              </a:rPr>
              <a:t>C</a:t>
            </a:r>
            <a:r>
              <a:rPr lang="zh-CN" altLang="en-US" b="1" noProof="1">
                <a:latin typeface="Times New Roman" panose="02020603050405020304" pitchFamily="18" charset="0"/>
                <a:ea typeface="宋体" panose="02010600030101010101" pitchFamily="2" charset="-122"/>
                <a:cs typeface="+mn-cs"/>
              </a:rPr>
              <a:t>全为高电平</a:t>
            </a:r>
            <a:endParaRPr lang="zh-CN" altLang="en-US" b="1" noProof="1"/>
          </a:p>
          <a:p>
            <a:pPr indent="284480">
              <a:lnSpc>
                <a:spcPct val="135000"/>
              </a:lnSpc>
            </a:pPr>
            <a:r>
              <a:rPr lang="zh-CN" altLang="en-US" b="1" noProof="1">
                <a:solidFill>
                  <a:srgbClr val="FF0000"/>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mn-cs"/>
              </a:rPr>
              <a:t>输出为低电平</a:t>
            </a:r>
            <a:endParaRPr lang="zh-CN" altLang="en-US" b="1" noProof="1">
              <a:solidFill>
                <a:srgbClr val="FF0000"/>
              </a:solidFill>
              <a:effectLst>
                <a:outerShdw blurRad="38100" dist="38100" dir="2700000" algn="tl">
                  <a:srgbClr val="000000">
                    <a:alpha val="43137"/>
                  </a:srgbClr>
                </a:outerShdw>
              </a:effectLst>
            </a:endParaRPr>
          </a:p>
        </p:txBody>
      </p:sp>
      <p:sp>
        <p:nvSpPr>
          <p:cNvPr id="2" name="文本框 1"/>
          <p:cNvSpPr txBox="1"/>
          <p:nvPr/>
        </p:nvSpPr>
        <p:spPr>
          <a:xfrm>
            <a:off x="407988" y="3217863"/>
            <a:ext cx="8283575" cy="588962"/>
          </a:xfrm>
          <a:prstGeom prst="rect">
            <a:avLst/>
          </a:prstGeom>
          <a:noFill/>
          <a:ln w="9525">
            <a:noFill/>
          </a:ln>
        </p:spPr>
        <p:txBody>
          <a:bodyPr wrap="square" anchor="t">
            <a:spAutoFit/>
          </a:bodyPr>
          <a:p>
            <a:pPr indent="284480">
              <a:lnSpc>
                <a:spcPct val="135000"/>
              </a:lnSpc>
            </a:pPr>
            <a:r>
              <a:rPr lang="zh-CN" b="1">
                <a:latin typeface="Times New Roman" panose="02020603050405020304" pitchFamily="18" charset="0"/>
                <a:ea typeface="宋体" panose="02010600030101010101" pitchFamily="2" charset="-122"/>
              </a:rPr>
              <a:t>电路实现了与非逻辑功能，即</a:t>
            </a:r>
            <a:endParaRPr lang="zh-CN" b="1">
              <a:latin typeface="Times New Roman" panose="02020603050405020304" pitchFamily="18" charset="0"/>
              <a:ea typeface="宋体" panose="02010600030101010101" pitchFamily="2" charset="-122"/>
            </a:endParaRPr>
          </a:p>
        </p:txBody>
      </p:sp>
      <p:graphicFrame>
        <p:nvGraphicFramePr>
          <p:cNvPr id="3" name="表格 2"/>
          <p:cNvGraphicFramePr/>
          <p:nvPr/>
        </p:nvGraphicFramePr>
        <p:xfrm>
          <a:off x="333375" y="4489450"/>
          <a:ext cx="8359140" cy="1741488"/>
        </p:xfrm>
        <a:graphic>
          <a:graphicData uri="http://schemas.openxmlformats.org/drawingml/2006/table">
            <a:tbl>
              <a:tblPr firstRow="1" bandRow="1">
                <a:tableStyleId>{5940675A-B579-460E-94D1-54222C63F5DA}</a:tableStyleId>
              </a:tblPr>
              <a:tblGrid>
                <a:gridCol w="2519045"/>
                <a:gridCol w="1193165"/>
                <a:gridCol w="1084580"/>
                <a:gridCol w="1089025"/>
                <a:gridCol w="1038860"/>
                <a:gridCol w="1434465"/>
              </a:tblGrid>
              <a:tr h="558800">
                <a:tc>
                  <a:txBody>
                    <a:bodyPr/>
                    <a:p>
                      <a:pPr algn="ctr">
                        <a:buNone/>
                      </a:pPr>
                      <a:r>
                        <a:rPr lang="en-US" sz="2000" b="1">
                          <a:latin typeface="Times New Roman" panose="02020603050405020304" pitchFamily="18" charset="0"/>
                          <a:cs typeface="Times New Roman" panose="02020603050405020304" pitchFamily="18" charset="0"/>
                        </a:rPr>
                        <a:t>输  入</a:t>
                      </a:r>
                      <a:endParaRPr lang="en-US" altLang="en-US" sz="20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b="1">
                          <a:latin typeface="Times New Roman" panose="02020603050405020304" pitchFamily="18" charset="0"/>
                          <a:cs typeface="Times New Roman" panose="02020603050405020304" pitchFamily="18" charset="0"/>
                        </a:rPr>
                        <a:t>VT</a:t>
                      </a:r>
                      <a:r>
                        <a:rPr lang="en-US" sz="2000" b="1" baseline="-25000">
                          <a:latin typeface="Times New Roman" panose="02020603050405020304" pitchFamily="18" charset="0"/>
                          <a:cs typeface="Times New Roman" panose="02020603050405020304" pitchFamily="18" charset="0"/>
                        </a:rPr>
                        <a:t>1</a:t>
                      </a:r>
                      <a:endParaRPr lang="en-US" altLang="en-US" sz="20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b="1">
                          <a:latin typeface="Times New Roman" panose="02020603050405020304" pitchFamily="18" charset="0"/>
                          <a:cs typeface="Times New Roman" panose="02020603050405020304" pitchFamily="18" charset="0"/>
                        </a:rPr>
                        <a:t>VT</a:t>
                      </a:r>
                      <a:r>
                        <a:rPr lang="en-US" sz="2000" b="1" baseline="-25000">
                          <a:latin typeface="Times New Roman" panose="02020603050405020304" pitchFamily="18" charset="0"/>
                          <a:cs typeface="Times New Roman" panose="02020603050405020304" pitchFamily="18" charset="0"/>
                        </a:rPr>
                        <a:t>2</a:t>
                      </a:r>
                      <a:endParaRPr lang="en-US" altLang="en-US" sz="20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b="1">
                          <a:latin typeface="Times New Roman" panose="02020603050405020304" pitchFamily="18" charset="0"/>
                          <a:cs typeface="Times New Roman" panose="02020603050405020304" pitchFamily="18" charset="0"/>
                        </a:rPr>
                        <a:t>VT</a:t>
                      </a:r>
                      <a:r>
                        <a:rPr lang="en-US" sz="2000" b="1" baseline="-25000">
                          <a:latin typeface="Times New Roman" panose="02020603050405020304" pitchFamily="18" charset="0"/>
                          <a:cs typeface="Times New Roman" panose="02020603050405020304" pitchFamily="18" charset="0"/>
                        </a:rPr>
                        <a:t>3</a:t>
                      </a:r>
                      <a:endParaRPr lang="en-US" altLang="en-US" sz="20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b="1">
                          <a:latin typeface="Times New Roman" panose="02020603050405020304" pitchFamily="18" charset="0"/>
                          <a:cs typeface="Times New Roman" panose="02020603050405020304" pitchFamily="18" charset="0"/>
                        </a:rPr>
                        <a:t>VT</a:t>
                      </a:r>
                      <a:r>
                        <a:rPr lang="en-US" sz="2000" b="1" baseline="-25000">
                          <a:latin typeface="Times New Roman" panose="02020603050405020304" pitchFamily="18" charset="0"/>
                          <a:cs typeface="Times New Roman" panose="02020603050405020304" pitchFamily="18" charset="0"/>
                        </a:rPr>
                        <a:t>4</a:t>
                      </a:r>
                      <a:endParaRPr lang="en-US" altLang="en-US" sz="20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b="1">
                          <a:latin typeface="Times New Roman" panose="02020603050405020304" pitchFamily="18" charset="0"/>
                          <a:cs typeface="Times New Roman" panose="02020603050405020304" pitchFamily="18" charset="0"/>
                        </a:rPr>
                        <a:t>输 出</a:t>
                      </a:r>
                      <a:endParaRPr lang="en-US" altLang="en-US" sz="20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91820">
                <a:tc>
                  <a:txBody>
                    <a:bodyPr/>
                    <a:p>
                      <a:pPr algn="ctr">
                        <a:buNone/>
                      </a:pPr>
                      <a:r>
                        <a:rPr lang="en-US" sz="2000" b="1">
                          <a:solidFill>
                            <a:srgbClr val="0070C0"/>
                          </a:solidFill>
                          <a:latin typeface="Times New Roman" panose="02020603050405020304" pitchFamily="18" charset="0"/>
                          <a:cs typeface="Times New Roman" panose="02020603050405020304" pitchFamily="18" charset="0"/>
                        </a:rPr>
                        <a:t>至少有一个为低电平</a:t>
                      </a:r>
                      <a:endParaRPr lang="en-US" altLang="en-US" sz="2000" b="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b="1">
                          <a:latin typeface="Times New Roman" panose="02020603050405020304" pitchFamily="18" charset="0"/>
                          <a:cs typeface="Times New Roman" panose="02020603050405020304" pitchFamily="18" charset="0"/>
                        </a:rPr>
                        <a:t>深饱和</a:t>
                      </a:r>
                      <a:endParaRPr lang="en-US" altLang="en-US" sz="20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b="1">
                          <a:latin typeface="Times New Roman" panose="02020603050405020304" pitchFamily="18" charset="0"/>
                          <a:cs typeface="Times New Roman" panose="02020603050405020304" pitchFamily="18" charset="0"/>
                        </a:rPr>
                        <a:t>截止</a:t>
                      </a:r>
                      <a:endParaRPr lang="en-US" altLang="en-US" sz="20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b="1">
                          <a:latin typeface="Times New Roman" panose="02020603050405020304" pitchFamily="18" charset="0"/>
                          <a:cs typeface="Times New Roman" panose="02020603050405020304" pitchFamily="18" charset="0"/>
                        </a:rPr>
                        <a:t>导通</a:t>
                      </a:r>
                      <a:endParaRPr lang="en-US" altLang="en-US" sz="20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b="1">
                          <a:latin typeface="Times New Roman" panose="02020603050405020304" pitchFamily="18" charset="0"/>
                          <a:cs typeface="Times New Roman" panose="02020603050405020304" pitchFamily="18" charset="0"/>
                        </a:rPr>
                        <a:t>截止</a:t>
                      </a:r>
                      <a:endParaRPr lang="en-US" altLang="en-US" sz="20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b="1">
                          <a:solidFill>
                            <a:srgbClr val="0070C0"/>
                          </a:solidFill>
                          <a:latin typeface="Times New Roman" panose="02020603050405020304" pitchFamily="18" charset="0"/>
                          <a:cs typeface="Times New Roman" panose="02020603050405020304" pitchFamily="18" charset="0"/>
                        </a:rPr>
                        <a:t>高电平</a:t>
                      </a:r>
                      <a:endParaRPr lang="en-US" altLang="en-US" sz="2000" b="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89915">
                <a:tc>
                  <a:txBody>
                    <a:bodyPr/>
                    <a:p>
                      <a:pPr algn="ctr">
                        <a:buNone/>
                      </a:pPr>
                      <a:r>
                        <a:rPr lang="en-US" sz="2000" b="1">
                          <a:solidFill>
                            <a:srgbClr val="FF0000"/>
                          </a:solidFill>
                          <a:latin typeface="Times New Roman" panose="02020603050405020304" pitchFamily="18" charset="0"/>
                          <a:cs typeface="Times New Roman" panose="02020603050405020304" pitchFamily="18" charset="0"/>
                        </a:rPr>
                        <a:t>输入全为高电平</a:t>
                      </a:r>
                      <a:endParaRPr lang="en-US" altLang="en-US" sz="2000" b="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b="1">
                          <a:latin typeface="Times New Roman" panose="02020603050405020304" pitchFamily="18" charset="0"/>
                          <a:cs typeface="Times New Roman" panose="02020603050405020304" pitchFamily="18" charset="0"/>
                        </a:rPr>
                        <a:t>倒置</a:t>
                      </a:r>
                      <a:endParaRPr lang="en-US" altLang="en-US" sz="20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b="1">
                          <a:latin typeface="Times New Roman" panose="02020603050405020304" pitchFamily="18" charset="0"/>
                          <a:cs typeface="Times New Roman" panose="02020603050405020304" pitchFamily="18" charset="0"/>
                        </a:rPr>
                        <a:t>饱和</a:t>
                      </a:r>
                      <a:endParaRPr lang="en-US" altLang="en-US" sz="20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b="1">
                          <a:latin typeface="Times New Roman" panose="02020603050405020304" pitchFamily="18" charset="0"/>
                          <a:cs typeface="Times New Roman" panose="02020603050405020304" pitchFamily="18" charset="0"/>
                        </a:rPr>
                        <a:t>截止</a:t>
                      </a:r>
                      <a:endParaRPr lang="en-US" altLang="en-US" sz="20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b="1">
                          <a:latin typeface="Times New Roman" panose="02020603050405020304" pitchFamily="18" charset="0"/>
                          <a:cs typeface="Times New Roman" panose="02020603050405020304" pitchFamily="18" charset="0"/>
                        </a:rPr>
                        <a:t>饱和</a:t>
                      </a:r>
                      <a:endParaRPr lang="en-US" altLang="en-US" sz="20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b="1">
                          <a:solidFill>
                            <a:srgbClr val="FF0000"/>
                          </a:solidFill>
                          <a:latin typeface="Times New Roman" panose="02020603050405020304" pitchFamily="18" charset="0"/>
                          <a:cs typeface="Times New Roman" panose="02020603050405020304" pitchFamily="18" charset="0"/>
                        </a:rPr>
                        <a:t>低电平</a:t>
                      </a:r>
                      <a:endParaRPr lang="en-US" altLang="en-US" sz="2000" b="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graphicFrame>
        <p:nvGraphicFramePr>
          <p:cNvPr id="42019" name="对象 1225"/>
          <p:cNvGraphicFramePr>
            <a:graphicFrameLocks noChangeAspect="1"/>
          </p:cNvGraphicFramePr>
          <p:nvPr/>
        </p:nvGraphicFramePr>
        <p:xfrm>
          <a:off x="5121275" y="3297238"/>
          <a:ext cx="1208088" cy="430212"/>
        </p:xfrm>
        <a:graphic>
          <a:graphicData uri="http://schemas.openxmlformats.org/presentationml/2006/ole">
            <mc:AlternateContent xmlns:mc="http://schemas.openxmlformats.org/markup-compatibility/2006">
              <mc:Choice xmlns:v="urn:schemas-microsoft-com:vml" Requires="v">
                <p:oleObj spid="_x0000_s3076" name="" r:id="rId1" imgW="533400" imgH="190500" progId="Equation.3">
                  <p:embed/>
                </p:oleObj>
              </mc:Choice>
              <mc:Fallback>
                <p:oleObj name="" r:id="rId1" imgW="533400" imgH="190500" progId="Equation.3">
                  <p:embed/>
                  <p:pic>
                    <p:nvPicPr>
                      <p:cNvPr id="0" name="图片 3075"/>
                      <p:cNvPicPr/>
                      <p:nvPr/>
                    </p:nvPicPr>
                    <p:blipFill>
                      <a:blip r:embed="rId2"/>
                      <a:stretch>
                        <a:fillRect/>
                      </a:stretch>
                    </p:blipFill>
                    <p:spPr>
                      <a:xfrm>
                        <a:off x="5121275" y="3297238"/>
                        <a:ext cx="1208088" cy="430212"/>
                      </a:xfrm>
                      <a:prstGeom prst="rect">
                        <a:avLst/>
                      </a:prstGeom>
                      <a:noFill/>
                      <a:ln w="38100">
                        <a:noFill/>
                        <a:miter/>
                      </a:ln>
                    </p:spPr>
                  </p:pic>
                </p:oleObj>
              </mc:Fallback>
            </mc:AlternateContent>
          </a:graphicData>
        </a:graphic>
      </p:graphicFrame>
    </p:spTree>
  </p:cSld>
  <p:clrMapOvr>
    <a:masterClrMapping/>
  </p:clrMapOvr>
  <p:transition>
    <p:cover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blinds(horizontal)">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strips(downLeft)">
                                      <p:cBhvr>
                                        <p:cTn id="12" dur="500"/>
                                        <p:tgtEl>
                                          <p:spTgt spid="2"/>
                                        </p:tgtEl>
                                      </p:cBhvr>
                                    </p:animEffect>
                                  </p:childTnLst>
                                </p:cTn>
                              </p:par>
                              <p:par>
                                <p:cTn id="13" presetID="18" presetClass="entr" presetSubtype="12" fill="hold" nodeType="withEffect">
                                  <p:stCondLst>
                                    <p:cond delay="0"/>
                                  </p:stCondLst>
                                  <p:childTnLst>
                                    <p:set>
                                      <p:cBhvr>
                                        <p:cTn id="14" dur="1" fill="hold">
                                          <p:stCondLst>
                                            <p:cond delay="0"/>
                                          </p:stCondLst>
                                        </p:cTn>
                                        <p:tgtEl>
                                          <p:spTgt spid="42019"/>
                                        </p:tgtEl>
                                        <p:attrNameLst>
                                          <p:attrName>style.visibility</p:attrName>
                                        </p:attrNameLst>
                                      </p:cBhvr>
                                      <p:to>
                                        <p:strVal val="visible"/>
                                      </p:to>
                                    </p:set>
                                    <p:animEffect transition="in" filter="strips(downLeft)">
                                      <p:cBhvr>
                                        <p:cTn id="15" dur="500"/>
                                        <p:tgtEl>
                                          <p:spTgt spid="42019"/>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grpId="0" nodeType="clickEffect">
                                  <p:stCondLst>
                                    <p:cond delay="0"/>
                                  </p:stCondLst>
                                  <p:childTnLst>
                                    <p:set>
                                      <p:cBhvr>
                                        <p:cTn id="19" dur="1" fill="hold">
                                          <p:stCondLst>
                                            <p:cond delay="0"/>
                                          </p:stCondLst>
                                        </p:cTn>
                                        <p:tgtEl>
                                          <p:spTgt spid="22532"/>
                                        </p:tgtEl>
                                        <p:attrNameLst>
                                          <p:attrName>style.visibility</p:attrName>
                                        </p:attrNameLst>
                                      </p:cBhvr>
                                      <p:to>
                                        <p:strVal val="visible"/>
                                      </p:to>
                                    </p:set>
                                    <p:animEffect transition="in" filter="blinds(horizontal)">
                                      <p:cBhvr>
                                        <p:cTn id="20" dur="500"/>
                                        <p:tgtEl>
                                          <p:spTgt spid="22532"/>
                                        </p:tgtEl>
                                      </p:cBhvr>
                                    </p:animEffect>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nodeType="click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blinds(horizontal)">
                                      <p:cBhvr>
                                        <p:cTn id="2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P spid="2253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556" name="矩形 23555"/>
          <p:cNvSpPr/>
          <p:nvPr/>
        </p:nvSpPr>
        <p:spPr>
          <a:xfrm>
            <a:off x="249238" y="738188"/>
            <a:ext cx="8178800" cy="762000"/>
          </a:xfrm>
          <a:prstGeom prst="rect">
            <a:avLst/>
          </a:prstGeom>
          <a:noFill/>
          <a:ln w="9525">
            <a:noFill/>
          </a:ln>
        </p:spPr>
        <p:txBody>
          <a:bodyPr/>
          <a:p>
            <a:pPr marL="342900" indent="-342900" algn="just" fontAlgn="base">
              <a:spcBef>
                <a:spcPct val="20000"/>
              </a:spcBef>
              <a:buClr>
                <a:schemeClr val="folHlink"/>
              </a:buClr>
              <a:buSzPct val="60000"/>
              <a:buFont typeface="Wingdings" panose="05000000000000000000" pitchFamily="2" charset="2"/>
            </a:pPr>
            <a:r>
              <a:rPr lang="zh-CN" altLang="en-US" b="1" strike="noStrike" noProof="1" dirty="0">
                <a:solidFill>
                  <a:srgbClr val="003399"/>
                </a:solidFill>
                <a:effectLst>
                  <a:outerShdw blurRad="38100" dist="38100" dir="2700000">
                    <a:srgbClr val="000000"/>
                  </a:outerShdw>
                </a:effectLst>
                <a:latin typeface="宋体" panose="02010600030101010101" pitchFamily="2" charset="-122"/>
                <a:ea typeface="宋体" panose="02010600030101010101" pitchFamily="2" charset="-122"/>
                <a:cs typeface="+mn-cs"/>
              </a:rPr>
              <a:t> </a:t>
            </a:r>
            <a:r>
              <a:rPr lang="zh-CN" altLang="en-US" sz="2400" b="1" strike="noStrike" noProof="1" dirty="0">
                <a:solidFill>
                  <a:srgbClr val="003399"/>
                </a:solidFill>
                <a:effectLst>
                  <a:outerShdw blurRad="38100" dist="38100" dir="2700000">
                    <a:srgbClr val="000000"/>
                  </a:outerShdw>
                </a:effectLst>
                <a:latin typeface="宋体" panose="02010600030101010101" pitchFamily="2" charset="-122"/>
                <a:ea typeface="宋体" panose="02010600030101010101" pitchFamily="2" charset="-122"/>
                <a:cs typeface="+mn-cs"/>
              </a:rPr>
              <a:t>（4）TTL与非门特点</a:t>
            </a:r>
            <a:r>
              <a:rPr lang="zh-CN" altLang="en-US" sz="3200" b="1" strike="noStrike" noProof="1" dirty="0">
                <a:solidFill>
                  <a:schemeClr val="accent2"/>
                </a:solidFill>
                <a:effectLst>
                  <a:outerShdw blurRad="38100" dist="38100" dir="2700000">
                    <a:srgbClr val="000000"/>
                  </a:outerShdw>
                </a:effectLst>
                <a:latin typeface="宋体" panose="02010600030101010101" pitchFamily="2" charset="-122"/>
                <a:ea typeface="宋体" panose="02010600030101010101" pitchFamily="2" charset="-122"/>
                <a:cs typeface="+mn-cs"/>
              </a:rPr>
              <a:t> </a:t>
            </a:r>
            <a:endParaRPr lang="zh-CN" altLang="en-US" sz="3200" b="1" strike="noStrike" noProof="1" dirty="0">
              <a:solidFill>
                <a:schemeClr val="accent2"/>
              </a:solidFill>
              <a:effectLst>
                <a:outerShdw blurRad="38100" dist="38100" dir="2700000">
                  <a:srgbClr val="000000"/>
                </a:outerShdw>
              </a:effectLst>
              <a:latin typeface="宋体" panose="02010600030101010101" pitchFamily="2" charset="-122"/>
            </a:endParaRPr>
          </a:p>
        </p:txBody>
      </p:sp>
      <p:sp>
        <p:nvSpPr>
          <p:cNvPr id="23557" name="文本占位符 23556"/>
          <p:cNvSpPr>
            <a:spLocks noGrp="1"/>
          </p:cNvSpPr>
          <p:nvPr>
            <p:ph idx="1"/>
          </p:nvPr>
        </p:nvSpPr>
        <p:spPr>
          <a:xfrm>
            <a:off x="248920" y="1500505"/>
            <a:ext cx="8555355" cy="4824730"/>
          </a:xfrm>
        </p:spPr>
        <p:txBody>
          <a:bodyPr/>
          <a:p>
            <a:pPr marL="342900" marR="0" indent="-342900" algn="just" defTabSz="914400" rtl="0" eaLnBrk="1" fontAlgn="base" latinLnBrk="0" hangingPunct="1">
              <a:lnSpc>
                <a:spcPct val="135000"/>
              </a:lnSpc>
              <a:spcBef>
                <a:spcPts val="0"/>
              </a:spcBef>
              <a:spcAft>
                <a:spcPct val="0"/>
              </a:spcAft>
              <a:buClrTx/>
              <a:buSzTx/>
              <a:buFontTx/>
              <a:buNone/>
            </a:pPr>
            <a:r>
              <a:rPr kumimoji="0" lang="en-US" altLang="zh-CN" sz="2400" b="1" i="0" u="none" strike="noStrike" kern="1200" cap="none" spc="0" normalizeH="0" baseline="0" noProof="1" dirty="0">
                <a:solidFill>
                  <a:schemeClr val="tx1"/>
                </a:solidFill>
                <a:latin typeface="Times New Roman" panose="02020603050405020304" pitchFamily="18" charset="0"/>
                <a:ea typeface="+mn-ea"/>
                <a:cs typeface="Times New Roman" panose="02020603050405020304" pitchFamily="18" charset="0"/>
              </a:rPr>
              <a:t>    </a:t>
            </a:r>
            <a:r>
              <a:rPr kumimoji="0" lang="zh-CN" altLang="en-US" sz="2400" b="1" i="0" u="none" strike="noStrike" kern="1200" cap="none" spc="0" normalizeH="0" baseline="0" noProof="1" dirty="0">
                <a:solidFill>
                  <a:schemeClr val="tx1"/>
                </a:solidFill>
                <a:latin typeface="Times New Roman" panose="02020603050405020304" pitchFamily="18" charset="0"/>
                <a:ea typeface="+mn-ea"/>
                <a:cs typeface="Times New Roman" panose="02020603050405020304" pitchFamily="18" charset="0"/>
              </a:rPr>
              <a:t>在</a:t>
            </a:r>
            <a:r>
              <a:rPr kumimoji="0" lang="en-US" altLang="zh-CN" sz="2400" b="1" i="0" u="none" strike="noStrike" kern="1200" cap="none" spc="0" normalizeH="0" baseline="0" noProof="1">
                <a:solidFill>
                  <a:schemeClr val="tx1"/>
                </a:solidFill>
                <a:latin typeface="Times New Roman" panose="02020603050405020304" pitchFamily="18" charset="0"/>
                <a:ea typeface="+mn-ea"/>
                <a:cs typeface="Times New Roman" panose="02020603050405020304" pitchFamily="18" charset="0"/>
              </a:rPr>
              <a:t>VT</a:t>
            </a:r>
            <a:r>
              <a:rPr kumimoji="0" lang="en-US" altLang="zh-CN" sz="2400" b="1" i="0" u="none" strike="noStrike" kern="1200" cap="none" spc="0" normalizeH="0" baseline="-30000" noProof="1">
                <a:solidFill>
                  <a:schemeClr val="tx1"/>
                </a:solidFill>
                <a:latin typeface="Times New Roman" panose="02020603050405020304" pitchFamily="18" charset="0"/>
                <a:ea typeface="+mn-ea"/>
                <a:cs typeface="Times New Roman" panose="02020603050405020304" pitchFamily="18" charset="0"/>
              </a:rPr>
              <a:t>2</a:t>
            </a:r>
            <a:r>
              <a:rPr kumimoji="0" lang="zh-CN" altLang="en-US" sz="2400" b="1" i="0" u="none" strike="noStrike" kern="1200" cap="none" spc="0" normalizeH="0" baseline="0" noProof="1" dirty="0">
                <a:solidFill>
                  <a:schemeClr val="tx1"/>
                </a:solidFill>
                <a:latin typeface="Times New Roman" panose="02020603050405020304" pitchFamily="18" charset="0"/>
                <a:ea typeface="+mn-ea"/>
                <a:cs typeface="Times New Roman" panose="02020603050405020304" pitchFamily="18" charset="0"/>
              </a:rPr>
              <a:t>输出倒相信号驱动下，</a:t>
            </a:r>
            <a:r>
              <a:rPr kumimoji="0" lang="en-US" altLang="zh-CN" sz="2400" b="1" i="0" u="none" strike="noStrike" kern="1200" cap="none" spc="0" normalizeH="0" baseline="0" noProof="1">
                <a:solidFill>
                  <a:schemeClr val="tx1"/>
                </a:solidFill>
                <a:latin typeface="Times New Roman" panose="02020603050405020304" pitchFamily="18" charset="0"/>
                <a:ea typeface="+mn-ea"/>
                <a:cs typeface="Times New Roman" panose="02020603050405020304" pitchFamily="18" charset="0"/>
              </a:rPr>
              <a:t>VT</a:t>
            </a:r>
            <a:r>
              <a:rPr kumimoji="0" lang="en-US" altLang="zh-CN" sz="2400" b="1" i="0" u="none" strike="noStrike" kern="1200" cap="none" spc="0" normalizeH="0" baseline="-30000" noProof="1">
                <a:solidFill>
                  <a:schemeClr val="tx1"/>
                </a:solidFill>
                <a:latin typeface="Times New Roman" panose="02020603050405020304" pitchFamily="18" charset="0"/>
                <a:ea typeface="+mn-ea"/>
                <a:cs typeface="Times New Roman" panose="02020603050405020304" pitchFamily="18" charset="0"/>
              </a:rPr>
              <a:t>3</a:t>
            </a:r>
            <a:r>
              <a:rPr kumimoji="0" lang="zh-CN" altLang="en-US" sz="2400" b="1" i="0" u="none" strike="noStrike" kern="1200" cap="none" spc="0" normalizeH="0" baseline="0" noProof="1">
                <a:solidFill>
                  <a:schemeClr val="tx1"/>
                </a:solidFill>
                <a:latin typeface="Times New Roman" panose="02020603050405020304" pitchFamily="18" charset="0"/>
                <a:ea typeface="+mn-ea"/>
                <a:cs typeface="Times New Roman" panose="02020603050405020304" pitchFamily="18" charset="0"/>
              </a:rPr>
              <a:t>、</a:t>
            </a:r>
            <a:r>
              <a:rPr kumimoji="0" lang="en-US" altLang="zh-CN" sz="2400" b="1" i="0" u="none" strike="noStrike" kern="1200" cap="none" spc="0" normalizeH="0" baseline="0" noProof="1">
                <a:solidFill>
                  <a:schemeClr val="tx1"/>
                </a:solidFill>
                <a:latin typeface="Times New Roman" panose="02020603050405020304" pitchFamily="18" charset="0"/>
                <a:ea typeface="+mn-ea"/>
                <a:cs typeface="Times New Roman" panose="02020603050405020304" pitchFamily="18" charset="0"/>
              </a:rPr>
              <a:t>VT</a:t>
            </a:r>
            <a:r>
              <a:rPr kumimoji="0" lang="en-US" altLang="zh-CN" sz="2400" b="1" i="0" u="none" strike="noStrike" kern="1200" cap="none" spc="0" normalizeH="0" baseline="-30000" noProof="1">
                <a:solidFill>
                  <a:schemeClr val="tx1"/>
                </a:solidFill>
                <a:latin typeface="Times New Roman" panose="02020603050405020304" pitchFamily="18" charset="0"/>
                <a:ea typeface="+mn-ea"/>
                <a:cs typeface="Times New Roman" panose="02020603050405020304" pitchFamily="18" charset="0"/>
              </a:rPr>
              <a:t>4</a:t>
            </a:r>
            <a:r>
              <a:rPr kumimoji="0" lang="zh-CN" altLang="en-US" sz="2400" b="1" i="0" u="none" strike="noStrike" kern="1200" cap="none" spc="0" normalizeH="0" baseline="0" noProof="1" dirty="0">
                <a:solidFill>
                  <a:schemeClr val="tx1"/>
                </a:solidFill>
                <a:latin typeface="Times New Roman" panose="02020603050405020304" pitchFamily="18" charset="0"/>
                <a:ea typeface="+mn-ea"/>
                <a:cs typeface="Times New Roman" panose="02020603050405020304" pitchFamily="18" charset="0"/>
              </a:rPr>
              <a:t>交替工作在导通和截止状态，这种结构称为</a:t>
            </a:r>
            <a:r>
              <a:rPr kumimoji="0" lang="zh-CN" altLang="en-US" sz="2400" b="1" i="0" u="none" strike="noStrike" kern="1200" cap="none" spc="0" normalizeH="0" baseline="0" noProof="1" dirty="0">
                <a:solidFill>
                  <a:srgbClr val="FF3300"/>
                </a:solidFill>
                <a:effectLst>
                  <a:outerShdw blurRad="38100" dist="38100" dir="2700000">
                    <a:srgbClr val="000000"/>
                  </a:outerShdw>
                </a:effectLst>
                <a:latin typeface="Times New Roman" panose="02020603050405020304" pitchFamily="18" charset="0"/>
                <a:ea typeface="+mn-ea"/>
                <a:cs typeface="Times New Roman" panose="02020603050405020304" pitchFamily="18" charset="0"/>
              </a:rPr>
              <a:t>有源推拉结构，</a:t>
            </a:r>
            <a:r>
              <a:rPr kumimoji="0" lang="zh-CN" altLang="en-US" sz="2400" b="1" i="0" u="none" strike="noStrike" kern="1200" cap="none" spc="0" normalizeH="0" baseline="0" noProof="1" dirty="0">
                <a:solidFill>
                  <a:schemeClr val="tx1"/>
                </a:solidFill>
                <a:effectLst/>
                <a:latin typeface="Times New Roman" panose="02020603050405020304" pitchFamily="18" charset="0"/>
                <a:ea typeface="+mn-ea"/>
                <a:cs typeface="Times New Roman" panose="02020603050405020304" pitchFamily="18" charset="0"/>
              </a:rPr>
              <a:t>这种结构能有效降低输出级的静态功耗。</a:t>
            </a:r>
            <a:r>
              <a:rPr kumimoji="0" lang="zh-CN" altLang="en-US" sz="2400" b="1" i="0" u="none" strike="noStrike" kern="1200" cap="none" spc="0" normalizeH="0" baseline="0" noProof="1" dirty="0">
                <a:solidFill>
                  <a:schemeClr val="tx1"/>
                </a:solidFill>
                <a:latin typeface="Times New Roman" panose="02020603050405020304" pitchFamily="18" charset="0"/>
                <a:ea typeface="+mn-ea"/>
                <a:cs typeface="Times New Roman" panose="02020603050405020304" pitchFamily="18" charset="0"/>
                <a:sym typeface="+mn-ea"/>
              </a:rPr>
              <a:t>当</a:t>
            </a:r>
            <a:r>
              <a:rPr kumimoji="0" lang="en-US" altLang="zh-CN" sz="2400" b="1" i="0" u="none" strike="noStrike" kern="1200" cap="none" spc="0" normalizeH="0" baseline="0" noProof="1">
                <a:solidFill>
                  <a:schemeClr val="tx1"/>
                </a:solidFill>
                <a:latin typeface="Times New Roman" panose="02020603050405020304" pitchFamily="18" charset="0"/>
                <a:ea typeface="+mn-ea"/>
                <a:cs typeface="Times New Roman" panose="02020603050405020304" pitchFamily="18" charset="0"/>
              </a:rPr>
              <a:t>VT</a:t>
            </a:r>
            <a:r>
              <a:rPr kumimoji="0" lang="en-US" altLang="zh-CN" sz="2400" b="1" i="0" u="none" strike="noStrike" kern="1200" cap="none" spc="0" normalizeH="0" baseline="-30000" noProof="1">
                <a:solidFill>
                  <a:schemeClr val="tx1"/>
                </a:solidFill>
                <a:latin typeface="Times New Roman" panose="02020603050405020304" pitchFamily="18" charset="0"/>
                <a:ea typeface="+mn-ea"/>
                <a:cs typeface="Times New Roman" panose="02020603050405020304" pitchFamily="18" charset="0"/>
              </a:rPr>
              <a:t>3</a:t>
            </a:r>
            <a:r>
              <a:rPr kumimoji="0" lang="zh-CN" altLang="en-US" sz="2400" b="1" i="0" u="none" strike="noStrike" kern="1200" cap="none" spc="0" normalizeH="0" baseline="0" noProof="1" dirty="0">
                <a:solidFill>
                  <a:schemeClr val="tx1"/>
                </a:solidFill>
                <a:latin typeface="Times New Roman" panose="02020603050405020304" pitchFamily="18" charset="0"/>
                <a:ea typeface="+mn-ea"/>
                <a:cs typeface="Times New Roman" panose="02020603050405020304" pitchFamily="18" charset="0"/>
              </a:rPr>
              <a:t>导通时，是射随器结构，当</a:t>
            </a:r>
            <a:r>
              <a:rPr kumimoji="0" lang="en-US" altLang="zh-CN" sz="2400" b="1" i="0" u="none" strike="noStrike" kern="1200" cap="none" spc="0" normalizeH="0" baseline="0" noProof="1">
                <a:solidFill>
                  <a:schemeClr val="tx1"/>
                </a:solidFill>
                <a:latin typeface="Times New Roman" panose="02020603050405020304" pitchFamily="18" charset="0"/>
                <a:ea typeface="+mn-ea"/>
                <a:cs typeface="Times New Roman" panose="02020603050405020304" pitchFamily="18" charset="0"/>
              </a:rPr>
              <a:t>VT</a:t>
            </a:r>
            <a:r>
              <a:rPr kumimoji="0" lang="en-US" altLang="zh-CN" sz="2400" b="1" i="0" u="none" strike="noStrike" kern="1200" cap="none" spc="0" normalizeH="0" baseline="-30000" noProof="1">
                <a:solidFill>
                  <a:schemeClr val="tx1"/>
                </a:solidFill>
                <a:latin typeface="Times New Roman" panose="02020603050405020304" pitchFamily="18" charset="0"/>
                <a:ea typeface="+mn-ea"/>
                <a:cs typeface="Times New Roman" panose="02020603050405020304" pitchFamily="18" charset="0"/>
              </a:rPr>
              <a:t>4</a:t>
            </a:r>
            <a:r>
              <a:rPr kumimoji="0" lang="zh-CN" altLang="en-US" sz="2400" b="1" i="0" u="none" strike="noStrike" kern="1200" cap="none" spc="0" normalizeH="0" baseline="0" noProof="1" dirty="0">
                <a:solidFill>
                  <a:schemeClr val="tx1"/>
                </a:solidFill>
                <a:latin typeface="Times New Roman" panose="02020603050405020304" pitchFamily="18" charset="0"/>
                <a:ea typeface="+mn-ea"/>
                <a:cs typeface="Times New Roman" panose="02020603050405020304" pitchFamily="18" charset="0"/>
              </a:rPr>
              <a:t>饱和时，输出阻抗也很低，所以带负载能力强。这种有源负载结构和多射极晶体管也提高了</a:t>
            </a:r>
            <a:r>
              <a:rPr kumimoji="0" lang="en-US" altLang="zh-CN" sz="2400" b="1" i="0" u="none" strike="noStrike" kern="1200" cap="none" spc="0" normalizeH="0" baseline="0" noProof="1" dirty="0">
                <a:solidFill>
                  <a:schemeClr val="tx1"/>
                </a:solidFill>
                <a:latin typeface="Times New Roman" panose="02020603050405020304" pitchFamily="18" charset="0"/>
                <a:ea typeface="+mn-ea"/>
                <a:cs typeface="Times New Roman" panose="02020603050405020304" pitchFamily="18" charset="0"/>
              </a:rPr>
              <a:t>TTL</a:t>
            </a:r>
            <a:r>
              <a:rPr kumimoji="0" lang="zh-CN" altLang="en-US" sz="2400" b="1" i="0" u="none" strike="noStrike" kern="1200" cap="none" spc="0" normalizeH="0" baseline="0" noProof="1" dirty="0">
                <a:solidFill>
                  <a:schemeClr val="tx1"/>
                </a:solidFill>
                <a:latin typeface="Times New Roman" panose="02020603050405020304" pitchFamily="18" charset="0"/>
                <a:ea typeface="+mn-ea"/>
                <a:cs typeface="Times New Roman" panose="02020603050405020304" pitchFamily="18" charset="0"/>
              </a:rPr>
              <a:t>门的开关速度。</a:t>
            </a:r>
            <a:endParaRPr kumimoji="0" lang="zh-CN" altLang="en-US" sz="2400" b="1" i="0" u="none" strike="noStrike" kern="1200" cap="none" spc="0" normalizeH="0" baseline="0" noProof="1" dirty="0">
              <a:solidFill>
                <a:schemeClr val="tx1"/>
              </a:solidFill>
              <a:latin typeface="Times New Roman" panose="02020603050405020304" pitchFamily="18" charset="0"/>
              <a:ea typeface="+mn-ea"/>
              <a:cs typeface="Times New Roman" panose="02020603050405020304" pitchFamily="18" charset="0"/>
            </a:endParaRPr>
          </a:p>
          <a:p>
            <a:pPr marL="342900" marR="0" indent="-342900" algn="just" defTabSz="914400" rtl="0" eaLnBrk="1" fontAlgn="base" latinLnBrk="0" hangingPunct="1">
              <a:lnSpc>
                <a:spcPct val="135000"/>
              </a:lnSpc>
              <a:spcBef>
                <a:spcPts val="0"/>
              </a:spcBef>
              <a:spcAft>
                <a:spcPct val="0"/>
              </a:spcAft>
              <a:buClrTx/>
              <a:buSzTx/>
              <a:buFontTx/>
              <a:buNone/>
            </a:pPr>
            <a:endParaRPr kumimoji="0" lang="zh-CN" altLang="en-US" sz="2400" b="1" i="0" u="none" strike="noStrike" kern="1200" cap="none" spc="0" normalizeH="0" baseline="0" noProof="1">
              <a:solidFill>
                <a:schemeClr val="tx1"/>
              </a:solidFill>
              <a:latin typeface="Times New Roman" panose="02020603050405020304" pitchFamily="18" charset="0"/>
              <a:ea typeface="+mn-ea"/>
              <a:cs typeface="Times New Roman" panose="02020603050405020304" pitchFamily="18" charset="0"/>
            </a:endParaRPr>
          </a:p>
        </p:txBody>
      </p:sp>
    </p:spTree>
  </p:cSld>
  <p:clrMapOvr>
    <a:masterClrMapping/>
  </p:clrMapOvr>
  <p:transition>
    <p:cover dir="d"/>
  </p:transition>
</p:sld>
</file>

<file path=ppt/theme/theme1.xml><?xml version="1.0" encoding="utf-8"?>
<a:theme xmlns:a="http://schemas.openxmlformats.org/drawingml/2006/main" name="默认设计模板">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7"/>
      </a:accent6>
      <a:hlink>
        <a:srgbClr val="CCCCFF"/>
      </a:hlink>
      <a:folHlink>
        <a:srgbClr val="B2B2B2"/>
      </a:folHlink>
    </a:clrScheme>
    <a:fontScheme name="">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FFFFFF"/>
        </a:dk1>
        <a:lt1>
          <a:srgbClr val="0000FF"/>
        </a:lt1>
        <a:dk2>
          <a:srgbClr val="FFFF00"/>
        </a:dk2>
        <a:lt2>
          <a:srgbClr val="000000"/>
        </a:lt2>
        <a:accent1>
          <a:srgbClr val="FF9900"/>
        </a:accent1>
        <a:accent2>
          <a:srgbClr val="00FFFF"/>
        </a:accent2>
        <a:accent3>
          <a:srgbClr val="AAAAFF"/>
        </a:accent3>
        <a:accent4>
          <a:srgbClr val="DCDCDC"/>
        </a:accent4>
        <a:accent5>
          <a:srgbClr val="FFCAAA"/>
        </a:accent5>
        <a:accent6>
          <a:srgbClr val="00E5E5"/>
        </a:accent6>
        <a:hlink>
          <a:srgbClr val="FF0000"/>
        </a:hlink>
        <a:folHlink>
          <a:srgbClr val="969696"/>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7"/>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27272"/>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2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9"/>
        </a:accent5>
        <a:accent6>
          <a:srgbClr val="0000E5"/>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BE5"/>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9E5B7"/>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默认设计模板">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7"/>
      </a:accent6>
      <a:hlink>
        <a:srgbClr val="CCCCFF"/>
      </a:hlink>
      <a:folHlink>
        <a:srgbClr val="B2B2B2"/>
      </a:folHlink>
    </a:clrScheme>
    <a:fontScheme name="">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FFFFFF"/>
        </a:dk1>
        <a:lt1>
          <a:srgbClr val="0000FF"/>
        </a:lt1>
        <a:dk2>
          <a:srgbClr val="FFFF00"/>
        </a:dk2>
        <a:lt2>
          <a:srgbClr val="000000"/>
        </a:lt2>
        <a:accent1>
          <a:srgbClr val="FF9900"/>
        </a:accent1>
        <a:accent2>
          <a:srgbClr val="00FFFF"/>
        </a:accent2>
        <a:accent3>
          <a:srgbClr val="AAAAFF"/>
        </a:accent3>
        <a:accent4>
          <a:srgbClr val="DCDCDC"/>
        </a:accent4>
        <a:accent5>
          <a:srgbClr val="FFCAAA"/>
        </a:accent5>
        <a:accent6>
          <a:srgbClr val="00E5E5"/>
        </a:accent6>
        <a:hlink>
          <a:srgbClr val="FF0000"/>
        </a:hlink>
        <a:folHlink>
          <a:srgbClr val="969696"/>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7"/>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27272"/>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2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9"/>
        </a:accent5>
        <a:accent6>
          <a:srgbClr val="0000E5"/>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BE5"/>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9E5B7"/>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默认设计模板">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7"/>
      </a:accent6>
      <a:hlink>
        <a:srgbClr val="CCCCFF"/>
      </a:hlink>
      <a:folHlink>
        <a:srgbClr val="B2B2B2"/>
      </a:folHlink>
    </a:clrScheme>
    <a:fontScheme name="">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FFFFFF"/>
        </a:dk1>
        <a:lt1>
          <a:srgbClr val="0000FF"/>
        </a:lt1>
        <a:dk2>
          <a:srgbClr val="FFFF00"/>
        </a:dk2>
        <a:lt2>
          <a:srgbClr val="000000"/>
        </a:lt2>
        <a:accent1>
          <a:srgbClr val="FF9900"/>
        </a:accent1>
        <a:accent2>
          <a:srgbClr val="00FFFF"/>
        </a:accent2>
        <a:accent3>
          <a:srgbClr val="AAAAFF"/>
        </a:accent3>
        <a:accent4>
          <a:srgbClr val="DCDCDC"/>
        </a:accent4>
        <a:accent5>
          <a:srgbClr val="FFCAAA"/>
        </a:accent5>
        <a:accent6>
          <a:srgbClr val="00E5E5"/>
        </a:accent6>
        <a:hlink>
          <a:srgbClr val="FF0000"/>
        </a:hlink>
        <a:folHlink>
          <a:srgbClr val="969696"/>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7"/>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27272"/>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2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9"/>
        </a:accent5>
        <a:accent6>
          <a:srgbClr val="0000E5"/>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BE5"/>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9E5B7"/>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5314</Words>
  <Application>WPS 演示</Application>
  <PresentationFormat>在屏幕上显示</PresentationFormat>
  <Paragraphs>471</Paragraphs>
  <Slides>43</Slides>
  <Notes>0</Notes>
  <HiddenSlides>0</HiddenSlides>
  <MMClips>0</MMClips>
  <ScaleCrop>false</ScaleCrop>
  <HeadingPairs>
    <vt:vector size="8" baseType="variant">
      <vt:variant>
        <vt:lpstr>已用的字体</vt:lpstr>
      </vt:variant>
      <vt:variant>
        <vt:i4>11</vt:i4>
      </vt:variant>
      <vt:variant>
        <vt:lpstr>主题</vt:lpstr>
      </vt:variant>
      <vt:variant>
        <vt:i4>3</vt:i4>
      </vt:variant>
      <vt:variant>
        <vt:lpstr>嵌入 OLE 服务器</vt:lpstr>
      </vt:variant>
      <vt:variant>
        <vt:i4>9</vt:i4>
      </vt:variant>
      <vt:variant>
        <vt:lpstr>幻灯片标题</vt:lpstr>
      </vt:variant>
      <vt:variant>
        <vt:i4>43</vt:i4>
      </vt:variant>
    </vt:vector>
  </HeadingPairs>
  <TitlesOfParts>
    <vt:vector size="66" baseType="lpstr">
      <vt:lpstr>Arial</vt:lpstr>
      <vt:lpstr>宋体</vt:lpstr>
      <vt:lpstr>Wingdings</vt:lpstr>
      <vt:lpstr>Times New Roman</vt:lpstr>
      <vt:lpstr>华文新魏</vt:lpstr>
      <vt:lpstr>Tahoma</vt:lpstr>
      <vt:lpstr>微软雅黑</vt:lpstr>
      <vt:lpstr>Arial Unicode MS</vt:lpstr>
      <vt:lpstr>Calibri</vt:lpstr>
      <vt:lpstr>Gulim</vt:lpstr>
      <vt:lpstr>Malgun Gothic</vt:lpstr>
      <vt:lpstr>默认设计模板</vt:lpstr>
      <vt:lpstr>1_默认设计模板</vt:lpstr>
      <vt:lpstr>2_默认设计模板</vt:lpstr>
      <vt:lpstr>Equation.3</vt:lpstr>
      <vt:lpstr>Equation.3</vt:lpstr>
      <vt:lpstr>Equation.3</vt:lpstr>
      <vt:lpstr>Equation.3</vt:lpstr>
      <vt:lpstr>Equation.3</vt:lpstr>
      <vt:lpstr>Equation.3</vt:lpstr>
      <vt:lpstr>Equation.3</vt:lpstr>
      <vt:lpstr>Equation.3</vt:lpstr>
      <vt:lpstr>Equation.3</vt:lpstr>
      <vt:lpstr>1.6.1基本逻辑门电路 </vt:lpstr>
      <vt:lpstr>PowerPoint 演示文稿</vt:lpstr>
      <vt:lpstr>PowerPoint 演示文稿</vt:lpstr>
      <vt:lpstr>PowerPoint 演示文稿</vt:lpstr>
      <vt:lpstr>PowerPoint 演示文稿</vt:lpstr>
      <vt:lpstr>1.6.2TTL集成逻辑门</vt:lpstr>
      <vt:lpstr>PowerPoint 演示文稿</vt:lpstr>
      <vt:lpstr>PowerPoint 演示文稿</vt:lpstr>
      <vt:lpstr>PowerPoint 演示文稿</vt:lpstr>
      <vt:lpstr>2. TTL与非门电路特性及性能参数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3.其他TTL 门电路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1.6.3MOS数字集成电路 </vt:lpstr>
      <vt:lpstr>PowerPoint 演示文稿</vt:lpstr>
      <vt:lpstr>PowerPoint 演示文稿</vt:lpstr>
      <vt:lpstr>PowerPoint 演示文稿</vt:lpstr>
      <vt:lpstr>2.其它CMOS逻辑门 </vt:lpstr>
      <vt:lpstr>PowerPoint 演示文稿</vt:lpstr>
      <vt:lpstr>PowerPoint 演示文稿</vt:lpstr>
      <vt:lpstr>PowerPoint 演示文稿</vt:lpstr>
      <vt:lpstr>1.6.4TTL与CMOS之间的连接 </vt:lpstr>
      <vt:lpstr>PowerPoint 演示文稿</vt:lpstr>
      <vt:lpstr>PowerPoint 演示文稿</vt:lpstr>
      <vt:lpstr>PowerPoint 演示文稿</vt:lpstr>
    </vt:vector>
  </TitlesOfParts>
  <Company>WWW</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WFD</dc:creator>
  <cp:lastModifiedBy>lenovo</cp:lastModifiedBy>
  <cp:revision>148</cp:revision>
  <dcterms:created xsi:type="dcterms:W3CDTF">2006-07-18T06:04:00Z</dcterms:created>
  <dcterms:modified xsi:type="dcterms:W3CDTF">2022-11-10T04:32:24Z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2052-11.1.0.9914</vt:lpwstr>
  </property>
</Properties>
</file>