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7" r:id="rId4"/>
    <p:sldId id="314" r:id="rId5"/>
    <p:sldId id="337" r:id="rId6"/>
    <p:sldId id="316" r:id="rId7"/>
    <p:sldId id="338" r:id="rId8"/>
    <p:sldId id="282" r:id="rId9"/>
    <p:sldId id="283" r:id="rId10"/>
    <p:sldId id="284" r:id="rId11"/>
    <p:sldId id="353" r:id="rId12"/>
    <p:sldId id="296" r:id="rId13"/>
    <p:sldId id="354" r:id="rId14"/>
    <p:sldId id="312" r:id="rId15"/>
    <p:sldId id="313" r:id="rId16"/>
    <p:sldId id="309" r:id="rId17"/>
    <p:sldId id="297" r:id="rId18"/>
    <p:sldId id="298" r:id="rId19"/>
    <p:sldId id="355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99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70"/>
    <p:restoredTop sz="88888"/>
  </p:normalViewPr>
  <p:slideViewPr>
    <p:cSldViewPr showGuides="1">
      <p:cViewPr>
        <p:scale>
          <a:sx n="33" d="100"/>
          <a:sy n="33" d="100"/>
        </p:scale>
        <p:origin x="-756" y="-180"/>
      </p:cViewPr>
      <p:guideLst>
        <p:guide orient="horz" pos="217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128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20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wmf"/><Relationship Id="rId16" Type="http://schemas.openxmlformats.org/officeDocument/2006/relationships/vmlDrawing" Target="../drawings/vmlDrawing2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1.w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wmf"/><Relationship Id="rId2" Type="http://schemas.openxmlformats.org/officeDocument/2006/relationships/oleObject" Target="../embeddings/oleObject14.bin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50177"/>
          <p:cNvSpPr>
            <a:spLocks noGrp="1"/>
          </p:cNvSpPr>
          <p:nvPr>
            <p:ph type="title"/>
          </p:nvPr>
        </p:nvSpPr>
        <p:spPr>
          <a:xfrm>
            <a:off x="762000" y="381000"/>
            <a:ext cx="7793355" cy="850265"/>
          </a:xfrm>
        </p:spPr>
        <p:txBody>
          <a:bodyPr anchor="b"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6.1  D/A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转换器</a:t>
            </a:r>
            <a:endParaRPr lang="zh-CN" altLang="en-US" sz="32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0179" name="文本占位符 50178"/>
          <p:cNvSpPr>
            <a:spLocks noGrp="1"/>
          </p:cNvSpPr>
          <p:nvPr>
            <p:ph idx="1"/>
          </p:nvPr>
        </p:nvSpPr>
        <p:spPr>
          <a:xfrm>
            <a:off x="179070" y="1372870"/>
            <a:ext cx="8785225" cy="2679065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模拟信号变换为数字信号才能送入计算机或数字电路进行处理，这个变换过程称为模/数转换</a:t>
            </a:r>
            <a:r>
              <a:rPr kumimoji="0" lang="zh-CN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，简称</a:t>
            </a:r>
            <a:r>
              <a:rPr kumimoji="0" lang="zh-CN" sz="2400" b="1" i="0" u="none" strike="noStrike" kern="1200" cap="none" spc="0" normalizeH="0" baseline="0" noProof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A/D转换</a:t>
            </a:r>
            <a:r>
              <a:rPr kumimoji="0" lang="zh-CN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经数字电路处理后的数字信号，也需转换成模拟信号输出，去控制执行机构工作。这个转换过程称为数/模转换（Dieital to Analog），简称</a:t>
            </a:r>
            <a:r>
              <a:rPr kumimoji="0" sz="2400" b="1" i="0" u="none" strike="noStrike" kern="1200" cap="none" spc="0" normalizeH="0" baseline="0" noProof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D/A转换</a:t>
            </a:r>
            <a:r>
              <a:rPr kumimoji="0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99" name="矩形 50180"/>
          <p:cNvSpPr/>
          <p:nvPr/>
        </p:nvSpPr>
        <p:spPr>
          <a:xfrm>
            <a:off x="0" y="3292475"/>
            <a:ext cx="9144000" cy="274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占位符 50178"/>
          <p:cNvSpPr>
            <a:spLocks noGrp="1"/>
          </p:cNvSpPr>
          <p:nvPr/>
        </p:nvSpPr>
        <p:spPr>
          <a:xfrm>
            <a:off x="266065" y="3966845"/>
            <a:ext cx="8785225" cy="26790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实现A/D转换的电路称为A/D转换器，简称ADC</a:t>
            </a:r>
            <a:r>
              <a:rPr kumimoji="0" lang="zh-CN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zh-CN" sz="2400" b="1" i="0" u="none" strike="noStrike" kern="1200" cap="none" spc="0" normalizeH="0" baseline="0" noProof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实现D/A转换的电路称为D/A转换器，简称DAC。</a:t>
            </a:r>
            <a:endParaRPr kumimoji="0" sz="2400" b="1" i="0" u="none" strike="noStrike" kern="1200" cap="none" spc="0" normalizeH="0" baseline="0" noProof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标题 74753"/>
          <p:cNvSpPr>
            <a:spLocks noGrp="1"/>
          </p:cNvSpPr>
          <p:nvPr>
            <p:ph type="title"/>
          </p:nvPr>
        </p:nvSpPr>
        <p:spPr>
          <a:xfrm>
            <a:off x="675005" y="567690"/>
            <a:ext cx="7793355" cy="776605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6.1.4 D/A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转换器的主要技术指标</a:t>
            </a:r>
            <a:r>
              <a:rPr kumimoji="0" lang="zh-CN" altLang="en-US" sz="3200" b="0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+mj-ea"/>
                <a:cs typeface="+mj-cs"/>
              </a:rPr>
              <a:t> </a:t>
            </a:r>
            <a:endParaRPr kumimoji="0" lang="zh-CN" altLang="en-US" sz="3200" b="0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+mj-ea"/>
              <a:cs typeface="+mj-cs"/>
            </a:endParaRPr>
          </a:p>
        </p:txBody>
      </p:sp>
      <p:sp>
        <p:nvSpPr>
          <p:cNvPr id="74755" name="文本占位符 74754"/>
          <p:cNvSpPr>
            <a:spLocks noGrp="1"/>
          </p:cNvSpPr>
          <p:nvPr>
            <p:ph idx="1"/>
          </p:nvPr>
        </p:nvSpPr>
        <p:spPr>
          <a:xfrm>
            <a:off x="675005" y="1344295"/>
            <a:ext cx="2895600" cy="624205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1.分辨率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文本占位符 60419"/>
          <p:cNvSpPr>
            <a:spLocks noGrp="1"/>
          </p:cNvSpPr>
          <p:nvPr/>
        </p:nvSpPr>
        <p:spPr>
          <a:xfrm>
            <a:off x="271145" y="1968500"/>
            <a:ext cx="8783955" cy="15551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sz="2400" b="1" dirty="0">
                <a:latin typeface="Times New Roman" panose="02020603050405020304" pitchFamily="18" charset="0"/>
              </a:rPr>
              <a:t>分辨率是指对输出最小电压的分辨能力，它用输入数码只有最低有效位为1时的输出电压U</a:t>
            </a:r>
            <a:r>
              <a:rPr sz="2400" b="1" baseline="-25000" dirty="0">
                <a:latin typeface="Times New Roman" panose="02020603050405020304" pitchFamily="18" charset="0"/>
              </a:rPr>
              <a:t>LSB</a:t>
            </a:r>
            <a:r>
              <a:rPr sz="2400" b="1" dirty="0">
                <a:latin typeface="Times New Roman" panose="02020603050405020304" pitchFamily="18" charset="0"/>
              </a:rPr>
              <a:t>与输入数码全为1时的输出电压U</a:t>
            </a:r>
            <a:r>
              <a:rPr sz="2400" b="1" baseline="-25000" dirty="0">
                <a:latin typeface="Times New Roman" panose="02020603050405020304" pitchFamily="18" charset="0"/>
              </a:rPr>
              <a:t>MSB</a:t>
            </a:r>
            <a:r>
              <a:rPr sz="2400" b="1" dirty="0">
                <a:latin typeface="Times New Roman" panose="02020603050405020304" pitchFamily="18" charset="0"/>
              </a:rPr>
              <a:t>之比表示，即</a:t>
            </a:r>
            <a:endParaRPr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858"/>
          <p:cNvGraphicFramePr>
            <a:graphicFrameLocks noChangeAspect="1"/>
          </p:cNvGraphicFramePr>
          <p:nvPr/>
        </p:nvGraphicFramePr>
        <p:xfrm>
          <a:off x="4796790" y="3270250"/>
          <a:ext cx="760730" cy="742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55600" imgH="355600" progId="Equation.3">
                  <p:embed/>
                </p:oleObj>
              </mc:Choice>
              <mc:Fallback>
                <p:oleObj name="" r:id="rId1" imgW="355600" imgH="355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96790" y="3270250"/>
                        <a:ext cx="760730" cy="7423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占位符 60419"/>
          <p:cNvSpPr>
            <a:spLocks noGrp="1"/>
          </p:cNvSpPr>
          <p:nvPr/>
        </p:nvSpPr>
        <p:spPr>
          <a:xfrm>
            <a:off x="3570605" y="3319145"/>
            <a:ext cx="1856740" cy="8343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分辨率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5363" name="矩形 95238"/>
          <p:cNvSpPr/>
          <p:nvPr/>
        </p:nvSpPr>
        <p:spPr>
          <a:xfrm>
            <a:off x="205105" y="4312920"/>
            <a:ext cx="8587740" cy="22047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随着输入数码位数增多， 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DAC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分辨输出最小电压的能力越强。</a:t>
            </a:r>
            <a:r>
              <a:rPr lang="zh-CN" altLang="en-US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分辨率也可用输入数码的位数表示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占位符 60419"/>
          <p:cNvSpPr>
            <a:spLocks noGrp="1"/>
          </p:cNvSpPr>
          <p:nvPr/>
        </p:nvSpPr>
        <p:spPr>
          <a:xfrm>
            <a:off x="81915" y="542925"/>
            <a:ext cx="8783955" cy="15551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例  12位DAC的分辨率为多少？如果输出模拟电压满量程为10V，那么12位DAC能够分辨的最小电压为多少？若是8位DAC，则能分辨的最小电压又为多少？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2" name="文本占位符 60419"/>
          <p:cNvSpPr>
            <a:spLocks noGrp="1"/>
          </p:cNvSpPr>
          <p:nvPr/>
        </p:nvSpPr>
        <p:spPr>
          <a:xfrm>
            <a:off x="111125" y="2098040"/>
            <a:ext cx="8783955" cy="6140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</a:rPr>
              <a:t>    </a:t>
            </a:r>
            <a:r>
              <a:rPr sz="2400" b="1" dirty="0">
                <a:latin typeface="Times New Roman" panose="02020603050405020304" pitchFamily="18" charset="0"/>
              </a:rPr>
              <a:t>12位DAC的分辨率为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13" name="文本占位符 60419"/>
          <p:cNvSpPr>
            <a:spLocks noGrp="1"/>
          </p:cNvSpPr>
          <p:nvPr/>
        </p:nvSpPr>
        <p:spPr>
          <a:xfrm>
            <a:off x="130810" y="3479800"/>
            <a:ext cx="8783955" cy="6140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</a:rPr>
              <a:t>    </a:t>
            </a:r>
            <a:r>
              <a:rPr sz="2400" b="1" dirty="0">
                <a:latin typeface="Times New Roman" panose="02020603050405020304" pitchFamily="18" charset="0"/>
              </a:rPr>
              <a:t>12位DAC能够分辨的最小电压为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14" name="文本占位符 60419"/>
          <p:cNvSpPr>
            <a:spLocks noGrp="1"/>
          </p:cNvSpPr>
          <p:nvPr/>
        </p:nvSpPr>
        <p:spPr>
          <a:xfrm>
            <a:off x="179705" y="4862830"/>
            <a:ext cx="8783955" cy="6140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</a:rPr>
              <a:t>    </a:t>
            </a:r>
            <a:r>
              <a:rPr sz="2400" b="1" dirty="0">
                <a:latin typeface="Times New Roman" panose="02020603050405020304" pitchFamily="18" charset="0"/>
              </a:rPr>
              <a:t>8位DAC能分辨的最小电压为</a:t>
            </a:r>
            <a:endParaRPr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859"/>
          <p:cNvGraphicFramePr>
            <a:graphicFrameLocks noChangeAspect="1"/>
          </p:cNvGraphicFramePr>
          <p:nvPr/>
        </p:nvGraphicFramePr>
        <p:xfrm>
          <a:off x="3350260" y="2516505"/>
          <a:ext cx="2724150" cy="925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" imgW="1155700" imgH="393700" progId="Equation.3">
                  <p:embed/>
                </p:oleObj>
              </mc:Choice>
              <mc:Fallback>
                <p:oleObj name="" r:id="rId1" imgW="1155700" imgH="3937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0260" y="2516505"/>
                        <a:ext cx="2724150" cy="9258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903"/>
          <p:cNvGraphicFramePr>
            <a:graphicFrameLocks noChangeAspect="1"/>
          </p:cNvGraphicFramePr>
          <p:nvPr/>
        </p:nvGraphicFramePr>
        <p:xfrm>
          <a:off x="3221673" y="3982085"/>
          <a:ext cx="3291205" cy="801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3" imgW="1459865" imgH="355600" progId="Equation.3">
                  <p:embed/>
                </p:oleObj>
              </mc:Choice>
              <mc:Fallback>
                <p:oleObj name="" r:id="rId3" imgW="1459865" imgH="355600" progId="Equation.3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1673" y="3982085"/>
                        <a:ext cx="3291205" cy="801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904"/>
          <p:cNvGraphicFramePr>
            <a:graphicFrameLocks noChangeAspect="1"/>
          </p:cNvGraphicFramePr>
          <p:nvPr/>
        </p:nvGraphicFramePr>
        <p:xfrm>
          <a:off x="3136583" y="5365115"/>
          <a:ext cx="3065780" cy="801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5" imgW="1358900" imgH="355600" progId="Equation.3">
                  <p:embed/>
                </p:oleObj>
              </mc:Choice>
              <mc:Fallback>
                <p:oleObj name="" r:id="rId5" imgW="1358900" imgH="3556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36583" y="5365115"/>
                        <a:ext cx="3065780" cy="801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3" name="文本占位符 97282"/>
          <p:cNvSpPr>
            <a:spLocks noGrp="1"/>
          </p:cNvSpPr>
          <p:nvPr>
            <p:ph idx="1"/>
          </p:nvPr>
        </p:nvSpPr>
        <p:spPr>
          <a:xfrm>
            <a:off x="250825" y="728345"/>
            <a:ext cx="8534400" cy="6129655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2.转换误差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rPr>
              <a:t>    </a:t>
            </a:r>
            <a:r>
              <a:rPr kumimoji="0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+mn-cs"/>
              </a:rPr>
              <a:t>在D/A转换器中，由于基准电压的波动、运算放大器的零点漂移、模拟开关的导通压降、电阻网络阻值的偏差等，都会导致输出电压的偏离，产生转换误差。</a:t>
            </a:r>
            <a:r>
              <a:rPr kumimoji="0" sz="2400" b="1" i="0" u="none" strike="noStrike" kern="1200" cap="none" spc="0" normalizeH="0" baseline="0" noProof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+mn-cs"/>
              </a:rPr>
              <a:t>转换误差反映了实际输出值与理想值之间的偏离程度</a:t>
            </a:r>
            <a:r>
              <a:rPr kumimoji="0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+mn-cs"/>
              </a:rPr>
              <a:t>，由此可见，为了获得高精度的D/A转换器，不仅需要注意位数，还需要注意选用稳定的基准电源和低零漂的运算放大器等器件。</a:t>
            </a:r>
            <a:endParaRPr kumimoji="0" sz="2400" b="1" i="0" u="none" strike="noStrike" kern="1200" cap="none" spc="0" normalizeH="0" baseline="0" noProof="1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indent="-342900" algn="just" defTabSz="914400" rtl="0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 dirty="0">
                <a:latin typeface="Times New Roman" panose="02020603050405020304" pitchFamily="18" charset="0"/>
                <a:ea typeface="+mn-ea"/>
                <a:cs typeface="+mn-cs"/>
              </a:rPr>
              <a:t>    转换误差</a:t>
            </a:r>
            <a:r>
              <a:rPr kumimoji="0" sz="2400" b="1" i="0" u="none" strike="noStrike" kern="1200" cap="none" spc="0" normalizeH="0" baseline="0" noProof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+mn-cs"/>
              </a:rPr>
              <a:t>通常用输出电压满刻度的百分数表示。</a:t>
            </a:r>
            <a:endParaRPr kumimoji="0" sz="2400" b="1" i="0" u="none" strike="noStrike" kern="1200" cap="none" spc="0" normalizeH="0" baseline="0" noProof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7" name="文本占位符 98306"/>
          <p:cNvSpPr>
            <a:spLocks noGrp="1"/>
          </p:cNvSpPr>
          <p:nvPr>
            <p:ph idx="1"/>
          </p:nvPr>
        </p:nvSpPr>
        <p:spPr>
          <a:xfrm>
            <a:off x="179070" y="1030605"/>
            <a:ext cx="8785225" cy="3059113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3.转换速度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+mn-cs"/>
              </a:rPr>
              <a:t>转换速度反映了D/A转换器在输入的数字量发生变化时，输出要达到相对应的量值所需要时间的快慢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rPr>
              <a:t>，一般用建立时间和转换速率来描述。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8309" name="矩形 98308"/>
          <p:cNvSpPr/>
          <p:nvPr/>
        </p:nvSpPr>
        <p:spPr>
          <a:xfrm>
            <a:off x="179070" y="3009900"/>
            <a:ext cx="8785225" cy="1908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4.温度系数</a:t>
            </a:r>
            <a:endParaRPr lang="zh-CN" altLang="en-US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algn="just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温度系数是指在输入不变的情况下，输出模拟电压随温度变化产生的变化量。一般用满刻度条件下，温度每升高1℃，输出电压变化的百分数作为温度系数。</a:t>
            </a:r>
            <a:endParaRPr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ver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标题 94209"/>
          <p:cNvSpPr>
            <a:spLocks noGrp="1"/>
          </p:cNvSpPr>
          <p:nvPr>
            <p:ph type="title"/>
          </p:nvPr>
        </p:nvSpPr>
        <p:spPr>
          <a:xfrm>
            <a:off x="674688" y="209550"/>
            <a:ext cx="7793038" cy="114300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6.1.5 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集成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D/A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转换器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8434" name="文本占位符 94210"/>
          <p:cNvSpPr>
            <a:spLocks noGrp="1"/>
          </p:cNvSpPr>
          <p:nvPr>
            <p:ph idx="1"/>
          </p:nvPr>
        </p:nvSpPr>
        <p:spPr>
          <a:xfrm>
            <a:off x="304800" y="1352233"/>
            <a:ext cx="8534400" cy="4465637"/>
          </a:xfrm>
        </p:spPr>
        <p:txBody>
          <a:bodyPr anchor="t"/>
          <a:p>
            <a:pPr algn="just"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sz="2400" b="1">
                <a:latin typeface="Times New Roman" panose="02020603050405020304" pitchFamily="18" charset="0"/>
              </a:rPr>
              <a:t>集成D/A转换器品种很多，性能指标也各异。有的只含有模拟开关和解码网络，如DAC0808、DAC0832、AD7530、AD7533等，在使用时需要外接基准电源和运放，有的则将基准电源和运放也集成到芯片内部，如DAC1203、DAC1210等，这些都是并行输入方式。另外，还有串行输入的集成DAC，如AD7543、MAX515等，它们虽然工作速度相对较慢，但接口方便，适用于远距离传输和数据线数目受限的场合。</a:t>
            </a:r>
            <a:endParaRPr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" y="1186815"/>
            <a:ext cx="6004560" cy="2705735"/>
          </a:xfrm>
          <a:prstGeom prst="rect">
            <a:avLst/>
          </a:prstGeom>
        </p:spPr>
      </p:pic>
      <p:sp>
        <p:nvSpPr>
          <p:cNvPr id="75781" name="矩形 75780"/>
          <p:cNvSpPr/>
          <p:nvPr/>
        </p:nvSpPr>
        <p:spPr>
          <a:xfrm>
            <a:off x="824865" y="-32385"/>
            <a:ext cx="6737985" cy="1219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r>
              <a:rPr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DAC0832的电路结构框图及引脚排列</a:t>
            </a:r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b="1" strike="noStrike" noProof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2540" y="2745740"/>
            <a:ext cx="2664460" cy="3769360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0" y="2172335"/>
            <a:ext cx="4242435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2125345"/>
            <a:ext cx="4077970" cy="3249295"/>
          </a:xfrm>
          <a:prstGeom prst="rect">
            <a:avLst/>
          </a:prstGeom>
        </p:spPr>
      </p:pic>
      <p:sp>
        <p:nvSpPr>
          <p:cNvPr id="20481" name="矩形 76883"/>
          <p:cNvSpPr/>
          <p:nvPr/>
        </p:nvSpPr>
        <p:spPr>
          <a:xfrm>
            <a:off x="473710" y="350520"/>
            <a:ext cx="8203565" cy="166751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135000"/>
              </a:lnSpc>
            </a:pPr>
            <a:r>
              <a: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DAC0832具有两级缓冲控制，通过控制输入锁存器和DAC寄存器实现数据缓冲，可以使DAC0832工作在直通方式、单缓冲方式、双缓冲方式三种工作模式下，适应各种工作场合。</a:t>
            </a:r>
            <a:endParaRPr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9415" name="圆角矩形标注 99414"/>
          <p:cNvSpPr/>
          <p:nvPr/>
        </p:nvSpPr>
        <p:spPr>
          <a:xfrm>
            <a:off x="939800" y="5876925"/>
            <a:ext cx="1739900" cy="488950"/>
          </a:xfrm>
          <a:prstGeom prst="wedgeRoundRectCallout">
            <a:avLst>
              <a:gd name="adj1" fmla="val 10162"/>
              <a:gd name="adj2" fmla="val -206264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直通方式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203825" y="5876925"/>
            <a:ext cx="1739900" cy="488950"/>
          </a:xfrm>
          <a:prstGeom prst="wedgeRoundRectCallout">
            <a:avLst>
              <a:gd name="adj1" fmla="val 10162"/>
              <a:gd name="adj2" fmla="val -206264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单缓冲方式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415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287020"/>
            <a:ext cx="4112260" cy="3364865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5257800" y="1564640"/>
            <a:ext cx="1739900" cy="488950"/>
          </a:xfrm>
          <a:prstGeom prst="wedgeRoundRectCallout">
            <a:avLst>
              <a:gd name="adj1" fmla="val -88613"/>
              <a:gd name="adj2" fmla="val -13896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双缓冲方式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810" y="3486785"/>
            <a:ext cx="5309870" cy="315785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4998720" y="2455545"/>
            <a:ext cx="3544570" cy="635000"/>
          </a:xfrm>
          <a:prstGeom prst="wedgeRoundRectCallout">
            <a:avLst>
              <a:gd name="adj1" fmla="val -1343"/>
              <a:gd name="adj2" fmla="val 143600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DAC0832的双极性电压输出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1" name="文本占位符 99330"/>
          <p:cNvSpPr>
            <a:spLocks noGrp="1"/>
          </p:cNvSpPr>
          <p:nvPr>
            <p:ph idx="1"/>
          </p:nvPr>
        </p:nvSpPr>
        <p:spPr>
          <a:xfrm>
            <a:off x="1062355" y="500380"/>
            <a:ext cx="7019925" cy="762000"/>
          </a:xfrm>
        </p:spPr>
        <p:txBody>
          <a:bodyPr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6.1</a:t>
            </a:r>
            <a:r>
              <a:rPr kumimoji="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D/A转换器</a:t>
            </a:r>
            <a:endParaRPr kumimoji="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" name="文本占位符 99330"/>
          <p:cNvSpPr>
            <a:spLocks noGrp="1"/>
          </p:cNvSpPr>
          <p:nvPr/>
        </p:nvSpPr>
        <p:spPr>
          <a:xfrm>
            <a:off x="446405" y="1013460"/>
            <a:ext cx="7019925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6.1.1D/A转换器的基本原理</a:t>
            </a:r>
            <a:endParaRPr kumimoji="0" lang="en-US" altLang="zh-CN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3895" y="3800475"/>
            <a:ext cx="699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b="1">
                <a:ea typeface="宋体" panose="02010600030101010101" pitchFamily="2" charset="-122"/>
              </a:rPr>
              <a:t>输入是一个</a:t>
            </a:r>
            <a:r>
              <a:rPr lang="en-US" b="1" i="1">
                <a:latin typeface="Times New Roman" panose="02020603050405020304" pitchFamily="18" charset="0"/>
              </a:rPr>
              <a:t>n</a:t>
            </a:r>
            <a:r>
              <a:rPr lang="zh-CN" b="1">
                <a:ea typeface="宋体" panose="02010600030101010101" pitchFamily="2" charset="-122"/>
              </a:rPr>
              <a:t>位的二进制数，按权展开式为</a:t>
            </a:r>
            <a:endParaRPr lang="zh-CN" altLang="en-US" b="1"/>
          </a:p>
        </p:txBody>
      </p:sp>
      <p:graphicFrame>
        <p:nvGraphicFramePr>
          <p:cNvPr id="4" name="对象 898"/>
          <p:cNvGraphicFramePr>
            <a:graphicFrameLocks noChangeAspect="1"/>
          </p:cNvGraphicFramePr>
          <p:nvPr/>
        </p:nvGraphicFramePr>
        <p:xfrm>
          <a:off x="2070735" y="4337685"/>
          <a:ext cx="4320540" cy="412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527300" imgH="241300" progId="Equation.3">
                  <p:embed/>
                </p:oleObj>
              </mc:Choice>
              <mc:Fallback>
                <p:oleObj name="" r:id="rId1" imgW="2527300" imgH="2413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70735" y="4337685"/>
                        <a:ext cx="4320540" cy="4121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83895" y="4840605"/>
            <a:ext cx="8816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b="1">
                <a:latin typeface="Times New Roman" panose="02020603050405020304" pitchFamily="18" charset="0"/>
                <a:cs typeface="Times New Roman" panose="02020603050405020304" pitchFamily="18" charset="0"/>
              </a:rPr>
              <a:t>DAC的输出是与输入数字量成正比的模拟量（电压或电流）</a:t>
            </a:r>
            <a:endParaRPr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899"/>
          <p:cNvGraphicFramePr>
            <a:graphicFrameLocks noChangeAspect="1"/>
          </p:cNvGraphicFramePr>
          <p:nvPr/>
        </p:nvGraphicFramePr>
        <p:xfrm>
          <a:off x="1342390" y="5447665"/>
          <a:ext cx="6593205" cy="738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3848100" imgH="431800" progId="Equation.3">
                  <p:embed/>
                </p:oleObj>
              </mc:Choice>
              <mc:Fallback>
                <p:oleObj name="" r:id="rId3" imgW="3848100" imgH="4318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2390" y="5447665"/>
                        <a:ext cx="6593205" cy="7385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950" y="1594485"/>
            <a:ext cx="804672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410" y="1242060"/>
            <a:ext cx="7917180" cy="4373880"/>
          </a:xfrm>
          <a:prstGeom prst="rect">
            <a:avLst/>
          </a:prstGeom>
        </p:spPr>
      </p:pic>
      <p:sp>
        <p:nvSpPr>
          <p:cNvPr id="99415" name="圆角矩形标注 99414"/>
          <p:cNvSpPr/>
          <p:nvPr/>
        </p:nvSpPr>
        <p:spPr>
          <a:xfrm>
            <a:off x="307340" y="6120130"/>
            <a:ext cx="1739900" cy="488950"/>
          </a:xfrm>
          <a:prstGeom prst="wedgeRoundRectCallout">
            <a:avLst>
              <a:gd name="adj1" fmla="val 10162"/>
              <a:gd name="adj2" fmla="val -206264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参考电压源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9416" name="圆角矩形标注 99415"/>
          <p:cNvSpPr/>
          <p:nvPr/>
        </p:nvSpPr>
        <p:spPr>
          <a:xfrm>
            <a:off x="2783205" y="5871210"/>
            <a:ext cx="1637030" cy="518160"/>
          </a:xfrm>
          <a:prstGeom prst="wedgeRoundRectCallout">
            <a:avLst>
              <a:gd name="adj1" fmla="val -37975"/>
              <a:gd name="adj2" fmla="val -374264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模拟开关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9417" name="圆角矩形标注 99416"/>
          <p:cNvSpPr/>
          <p:nvPr/>
        </p:nvSpPr>
        <p:spPr>
          <a:xfrm>
            <a:off x="204470" y="1379538"/>
            <a:ext cx="1944688" cy="620712"/>
          </a:xfrm>
          <a:prstGeom prst="wedgeRoundRectCallout">
            <a:avLst>
              <a:gd name="adj1" fmla="val 61085"/>
              <a:gd name="adj2" fmla="val 124168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T型电阻网络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9418" name="圆角矩形标注 99417"/>
          <p:cNvSpPr/>
          <p:nvPr/>
        </p:nvSpPr>
        <p:spPr>
          <a:xfrm>
            <a:off x="6951980" y="3926205"/>
            <a:ext cx="1710690" cy="503555"/>
          </a:xfrm>
          <a:prstGeom prst="wedgeRoundRectCallout">
            <a:avLst>
              <a:gd name="adj1" fmla="val -29673"/>
              <a:gd name="adj2" fmla="val -155012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运算放大器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9420" name="圆角矩形标注 99419"/>
          <p:cNvSpPr/>
          <p:nvPr/>
        </p:nvSpPr>
        <p:spPr>
          <a:xfrm>
            <a:off x="5740400" y="267335"/>
            <a:ext cx="3244850" cy="1223645"/>
          </a:xfrm>
          <a:prstGeom prst="wedgeRoundRectCallout">
            <a:avLst>
              <a:gd name="adj1" fmla="val -57318"/>
              <a:gd name="adj2" fmla="val 102672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从任一节点（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中任一个）向左或向右看的等效电阻均为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endParaRPr lang="en-US" altLang="zh-CN" sz="20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占位符 99330"/>
          <p:cNvSpPr>
            <a:spLocks noGrp="1"/>
          </p:cNvSpPr>
          <p:nvPr/>
        </p:nvSpPr>
        <p:spPr>
          <a:xfrm>
            <a:off x="402590" y="617855"/>
            <a:ext cx="7019925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6.1.2T型电阻网络D/A转换器</a:t>
            </a:r>
            <a:endParaRPr kumimoji="0" lang="en-US" altLang="zh-CN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9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9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9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99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415" grpId="0" bldLvl="0" animBg="1"/>
      <p:bldP spid="99416" grpId="0" bldLvl="0" animBg="1"/>
      <p:bldP spid="99417" grpId="0" bldLvl="0" animBg="1"/>
      <p:bldP spid="99418" grpId="0" bldLvl="0" animBg="1"/>
      <p:bldP spid="994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1" name="矩形 101393"/>
          <p:cNvSpPr/>
          <p:nvPr/>
        </p:nvSpPr>
        <p:spPr>
          <a:xfrm>
            <a:off x="431800" y="706914"/>
            <a:ext cx="26327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lang="zh-CN" altLang="en-US" b="1" i="1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i="1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i="1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i="1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=0001时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3" name="矩形 101395"/>
          <p:cNvSpPr/>
          <p:nvPr/>
        </p:nvSpPr>
        <p:spPr>
          <a:xfrm>
            <a:off x="455930" y="2993867"/>
            <a:ext cx="32435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流向运放的电流分别为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01393"/>
          <p:cNvSpPr/>
          <p:nvPr/>
        </p:nvSpPr>
        <p:spPr>
          <a:xfrm>
            <a:off x="3389630" y="706914"/>
            <a:ext cx="31394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流经S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支路的电流</a:t>
            </a:r>
            <a:r>
              <a:rPr lang="zh-CN" altLang="en-US" b="1" i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" name="对象 841"/>
          <p:cNvGraphicFramePr>
            <a:graphicFrameLocks noChangeAspect="1"/>
          </p:cNvGraphicFramePr>
          <p:nvPr/>
        </p:nvGraphicFramePr>
        <p:xfrm>
          <a:off x="6529070" y="593090"/>
          <a:ext cx="841375" cy="687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82600" imgH="393700" progId="Equation.3">
                  <p:embed/>
                </p:oleObj>
              </mc:Choice>
              <mc:Fallback>
                <p:oleObj name="" r:id="rId1" imgW="482600" imgH="3937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29070" y="593090"/>
                        <a:ext cx="841375" cy="687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101393"/>
          <p:cNvSpPr/>
          <p:nvPr/>
        </p:nvSpPr>
        <p:spPr>
          <a:xfrm>
            <a:off x="455930" y="1167130"/>
            <a:ext cx="8232140" cy="1087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35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经过A、B、C、D四个节点，每经过一个节点，电流就减少一半，最终流入运放的电流为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对象 843"/>
          <p:cNvGraphicFramePr>
            <a:graphicFrameLocks noChangeAspect="1"/>
          </p:cNvGraphicFramePr>
          <p:nvPr/>
        </p:nvGraphicFramePr>
        <p:xfrm>
          <a:off x="4423093" y="1819275"/>
          <a:ext cx="14541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825500" imgH="355600" progId="Equation.3">
                  <p:embed/>
                </p:oleObj>
              </mc:Choice>
              <mc:Fallback>
                <p:oleObj name="" r:id="rId3" imgW="825500" imgH="3556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3093" y="1819275"/>
                        <a:ext cx="1454150" cy="622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101393"/>
          <p:cNvSpPr/>
          <p:nvPr/>
        </p:nvSpPr>
        <p:spPr>
          <a:xfrm>
            <a:off x="455930" y="2441734"/>
            <a:ext cx="67602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=00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0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=0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100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0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=</a:t>
            </a:r>
            <a:r>
              <a:rPr 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1000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时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8" name="对象 844"/>
          <p:cNvGraphicFramePr>
            <a:graphicFrameLocks noChangeAspect="1"/>
          </p:cNvGraphicFramePr>
          <p:nvPr/>
        </p:nvGraphicFramePr>
        <p:xfrm>
          <a:off x="3797935" y="2901950"/>
          <a:ext cx="1548765" cy="662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901700" imgH="393700" progId="Equation.3">
                  <p:embed/>
                </p:oleObj>
              </mc:Choice>
              <mc:Fallback>
                <p:oleObj name="" r:id="rId5" imgW="901700" imgH="3937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97935" y="2901950"/>
                        <a:ext cx="1548765" cy="662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845"/>
          <p:cNvGraphicFramePr>
            <a:graphicFrameLocks noChangeAspect="1"/>
          </p:cNvGraphicFramePr>
          <p:nvPr/>
        </p:nvGraphicFramePr>
        <p:xfrm>
          <a:off x="5671820" y="2901950"/>
          <a:ext cx="1565910" cy="662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939800" imgH="393700" progId="Equation.3">
                  <p:embed/>
                </p:oleObj>
              </mc:Choice>
              <mc:Fallback>
                <p:oleObj name="" r:id="rId7" imgW="939800" imgH="3937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71820" y="2901950"/>
                        <a:ext cx="1565910" cy="662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846"/>
          <p:cNvGraphicFramePr>
            <a:graphicFrameLocks noChangeAspect="1"/>
          </p:cNvGraphicFramePr>
          <p:nvPr/>
        </p:nvGraphicFramePr>
        <p:xfrm>
          <a:off x="7501255" y="2901950"/>
          <a:ext cx="1550670" cy="661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914400" imgH="393700" progId="Equation.3">
                  <p:embed/>
                </p:oleObj>
              </mc:Choice>
              <mc:Fallback>
                <p:oleObj name="" r:id="rId9" imgW="914400" imgH="393700" progId="Equation.3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01255" y="2901950"/>
                        <a:ext cx="1550670" cy="661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01393"/>
          <p:cNvSpPr/>
          <p:nvPr/>
        </p:nvSpPr>
        <p:spPr>
          <a:xfrm>
            <a:off x="577215" y="3564414"/>
            <a:ext cx="2579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b="1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1111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时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101395"/>
          <p:cNvSpPr/>
          <p:nvPr/>
        </p:nvSpPr>
        <p:spPr>
          <a:xfrm>
            <a:off x="577215" y="4024472"/>
            <a:ext cx="32435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流向运放的电流分别为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6" name="对象 847"/>
          <p:cNvGraphicFramePr>
            <a:graphicFrameLocks noChangeAspect="1"/>
          </p:cNvGraphicFramePr>
          <p:nvPr/>
        </p:nvGraphicFramePr>
        <p:xfrm>
          <a:off x="1630680" y="4382770"/>
          <a:ext cx="6900545" cy="808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1" imgW="3035300" imgH="355600" progId="Equation.3">
                  <p:embed/>
                </p:oleObj>
              </mc:Choice>
              <mc:Fallback>
                <p:oleObj name="" r:id="rId11" imgW="3035300" imgH="3556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30680" y="4382770"/>
                        <a:ext cx="6900545" cy="808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01395"/>
          <p:cNvSpPr/>
          <p:nvPr/>
        </p:nvSpPr>
        <p:spPr>
          <a:xfrm>
            <a:off x="577215" y="5089367"/>
            <a:ext cx="35496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运算放大器的输出电压为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9" name="对象 848"/>
          <p:cNvGraphicFramePr>
            <a:graphicFrameLocks noChangeAspect="1"/>
          </p:cNvGraphicFramePr>
          <p:nvPr/>
        </p:nvGraphicFramePr>
        <p:xfrm>
          <a:off x="1630680" y="5549900"/>
          <a:ext cx="6040120" cy="805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3" imgW="2667000" imgH="355600" progId="Equation.3">
                  <p:embed/>
                </p:oleObj>
              </mc:Choice>
              <mc:Fallback>
                <p:oleObj name="" r:id="rId13" imgW="2667000" imgH="3556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30680" y="5549900"/>
                        <a:ext cx="6040120" cy="805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153" grpId="0"/>
      <p:bldP spid="10" grpId="0"/>
      <p:bldP spid="12" grpId="0"/>
      <p:bldP spid="14" grpId="0"/>
      <p:bldP spid="4" grpId="0"/>
      <p:bldP spid="7" grpId="0"/>
      <p:bldP spid="15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101393"/>
          <p:cNvSpPr/>
          <p:nvPr/>
        </p:nvSpPr>
        <p:spPr>
          <a:xfrm>
            <a:off x="455930" y="1167130"/>
            <a:ext cx="8232140" cy="1087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35000"/>
              </a:lnSpc>
            </a:pPr>
            <a:r>
              <a:rPr lang="zh-CN" altLang="en-US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位T型电阻网络DAC，流入运放输入端的电流和运算放大器的输出电压为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01393"/>
          <p:cNvSpPr/>
          <p:nvPr/>
        </p:nvSpPr>
        <p:spPr>
          <a:xfrm>
            <a:off x="591820" y="3792379"/>
            <a:ext cx="16490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对象 849"/>
          <p:cNvGraphicFramePr>
            <a:graphicFrameLocks noChangeAspect="1"/>
          </p:cNvGraphicFramePr>
          <p:nvPr/>
        </p:nvGraphicFramePr>
        <p:xfrm>
          <a:off x="1847215" y="2254885"/>
          <a:ext cx="588327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" imgW="3060065" imgH="393700" progId="Equation.3">
                  <p:embed/>
                </p:oleObj>
              </mc:Choice>
              <mc:Fallback>
                <p:oleObj name="" r:id="rId1" imgW="3060065" imgH="393700" progId="Equation.3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47215" y="2254885"/>
                        <a:ext cx="5883275" cy="758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850"/>
          <p:cNvGraphicFramePr>
            <a:graphicFrameLocks noChangeAspect="1"/>
          </p:cNvGraphicFramePr>
          <p:nvPr/>
        </p:nvGraphicFramePr>
        <p:xfrm>
          <a:off x="1832610" y="3065780"/>
          <a:ext cx="5897880" cy="726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3" imgW="2882900" imgH="355600" progId="Equation.3">
                  <p:embed/>
                </p:oleObj>
              </mc:Choice>
              <mc:Fallback>
                <p:oleObj name="" r:id="rId3" imgW="2882900" imgH="355600" progId="Equation.3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2610" y="3065780"/>
                        <a:ext cx="5897880" cy="7264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851"/>
          <p:cNvGraphicFramePr>
            <a:graphicFrameLocks noChangeAspect="1"/>
          </p:cNvGraphicFramePr>
          <p:nvPr/>
        </p:nvGraphicFramePr>
        <p:xfrm>
          <a:off x="1670050" y="4272915"/>
          <a:ext cx="620903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5" imgW="3035300" imgH="393700" progId="Equation.3">
                  <p:embed/>
                </p:oleObj>
              </mc:Choice>
              <mc:Fallback>
                <p:oleObj name="" r:id="rId5" imgW="3035300" imgH="393700" progId="Equation.3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0050" y="4272915"/>
                        <a:ext cx="6209030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标题 58369"/>
          <p:cNvSpPr>
            <a:spLocks noGrp="1"/>
          </p:cNvSpPr>
          <p:nvPr>
            <p:ph type="title"/>
          </p:nvPr>
        </p:nvSpPr>
        <p:spPr>
          <a:xfrm>
            <a:off x="503555" y="260350"/>
            <a:ext cx="7793355" cy="88011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6.1.3 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权电流型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D/A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转换器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+mj-ea"/>
                <a:cs typeface="+mj-cs"/>
              </a:rPr>
              <a:t> 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latin typeface="宋体" panose="02010600030101010101" pitchFamily="2" charset="-122"/>
              <a:ea typeface="+mj-ea"/>
              <a:cs typeface="+mj-cs"/>
            </a:endParaRPr>
          </a:p>
        </p:txBody>
      </p:sp>
      <p:graphicFrame>
        <p:nvGraphicFramePr>
          <p:cNvPr id="3" name="对象 854"/>
          <p:cNvGraphicFramePr>
            <a:graphicFrameLocks noChangeAspect="1"/>
          </p:cNvGraphicFramePr>
          <p:nvPr/>
        </p:nvGraphicFramePr>
        <p:xfrm>
          <a:off x="316865" y="5006340"/>
          <a:ext cx="8916670" cy="701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940300" imgH="393700" progId="Equation.3">
                  <p:embed/>
                </p:oleObj>
              </mc:Choice>
              <mc:Fallback>
                <p:oleObj name="" r:id="rId1" imgW="4940300" imgH="3937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6865" y="5006340"/>
                        <a:ext cx="8916670" cy="701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770" y="1329055"/>
            <a:ext cx="7109460" cy="3272155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3520" y="510540"/>
            <a:ext cx="7280275" cy="4352925"/>
          </a:xfrm>
          <a:prstGeom prst="rect">
            <a:avLst/>
          </a:prstGeom>
        </p:spPr>
      </p:pic>
      <p:sp>
        <p:nvSpPr>
          <p:cNvPr id="59485" name="矩形 59484"/>
          <p:cNvSpPr/>
          <p:nvPr/>
        </p:nvSpPr>
        <p:spPr>
          <a:xfrm>
            <a:off x="549910" y="719138"/>
            <a:ext cx="297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实际权电流</a:t>
            </a:r>
            <a:r>
              <a:rPr lang="en-US" altLang="zh-CN" b="1" strike="noStrike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</a:t>
            </a:r>
            <a:r>
              <a:rPr lang="en-US" altLang="zh-CN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占位符 60419"/>
          <p:cNvSpPr>
            <a:spLocks noGrp="1"/>
          </p:cNvSpPr>
          <p:nvPr/>
        </p:nvSpPr>
        <p:spPr>
          <a:xfrm>
            <a:off x="54610" y="4894580"/>
            <a:ext cx="8895715" cy="946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sz="2400" b="1">
                <a:latin typeface="Times New Roman" panose="02020603050405020304" pitchFamily="18" charset="0"/>
              </a:rPr>
              <a:t>    </a:t>
            </a:r>
            <a:r>
              <a:rPr sz="2400" b="1">
                <a:latin typeface="Times New Roman" panose="02020603050405020304" pitchFamily="18" charset="0"/>
              </a:rPr>
              <a:t>实际权电流DAC。该电路由权电流形成电路（恒流源）、基准电流产生电路、偏置电路、模拟开关、求和运算放大器等组成。</a:t>
            </a:r>
            <a:endParaRPr sz="2400" b="1">
              <a:latin typeface="Times New Roman" panose="02020603050405020304" pitchFamily="18" charset="0"/>
            </a:endParaRPr>
          </a:p>
        </p:txBody>
      </p:sp>
      <p:sp>
        <p:nvSpPr>
          <p:cNvPr id="4" name="文本占位符 60419"/>
          <p:cNvSpPr>
            <a:spLocks noGrp="1"/>
          </p:cNvSpPr>
          <p:nvPr/>
        </p:nvSpPr>
        <p:spPr>
          <a:xfrm>
            <a:off x="123825" y="5988685"/>
            <a:ext cx="8895715" cy="946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sz="2400" b="1">
                <a:latin typeface="Times New Roman" panose="02020603050405020304" pitchFamily="18" charset="0"/>
              </a:rPr>
              <a:t>    </a:t>
            </a:r>
            <a:r>
              <a:rPr sz="2400" b="1">
                <a:latin typeface="Times New Roman" panose="02020603050405020304" pitchFamily="18" charset="0"/>
              </a:rPr>
              <a:t>采用倒梯形电阻网络得到一组依次递减    的电流。</a:t>
            </a:r>
            <a:endParaRPr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-2147482493"/>
          <p:cNvGraphicFramePr>
            <a:graphicFrameLocks noChangeAspect="1"/>
          </p:cNvGraphicFramePr>
          <p:nvPr/>
        </p:nvGraphicFramePr>
        <p:xfrm>
          <a:off x="5707380" y="5988685"/>
          <a:ext cx="373380" cy="775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52400" imgH="393065" progId="Equation.3">
                  <p:embed/>
                </p:oleObj>
              </mc:Choice>
              <mc:Fallback>
                <p:oleObj name="" r:id="rId2" imgW="152400" imgH="39306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07380" y="5988685"/>
                        <a:ext cx="373380" cy="7753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占位符 60419"/>
          <p:cNvSpPr>
            <a:spLocks noGrp="1"/>
          </p:cNvSpPr>
          <p:nvPr/>
        </p:nvSpPr>
        <p:spPr>
          <a:xfrm>
            <a:off x="269875" y="474980"/>
            <a:ext cx="8605520" cy="33153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sz="2400" b="1">
                <a:latin typeface="Times New Roman" panose="02020603050405020304" pitchFamily="18" charset="0"/>
              </a:rPr>
              <a:t>    </a:t>
            </a:r>
            <a:r>
              <a:rPr sz="2400" b="1">
                <a:latin typeface="Times New Roman" panose="02020603050405020304" pitchFamily="18" charset="0"/>
              </a:rPr>
              <a:t>为使VT</a:t>
            </a:r>
            <a:r>
              <a:rPr sz="2400" b="1" baseline="-25000">
                <a:latin typeface="Times New Roman" panose="02020603050405020304" pitchFamily="18" charset="0"/>
              </a:rPr>
              <a:t>0</a:t>
            </a:r>
            <a:r>
              <a:rPr sz="2400" b="1">
                <a:latin typeface="Times New Roman" panose="02020603050405020304" pitchFamily="18" charset="0"/>
              </a:rPr>
              <a:t>～VT</a:t>
            </a:r>
            <a:r>
              <a:rPr sz="2400" b="1" baseline="-25000">
                <a:latin typeface="Times New Roman" panose="02020603050405020304" pitchFamily="18" charset="0"/>
              </a:rPr>
              <a:t>C</a:t>
            </a:r>
            <a:r>
              <a:rPr sz="2400" b="1">
                <a:latin typeface="Times New Roman" panose="02020603050405020304" pitchFamily="18" charset="0"/>
              </a:rPr>
              <a:t>发射极电位VE保持稳定，提高转换精度，VT</a:t>
            </a:r>
            <a:r>
              <a:rPr sz="2400" b="1" baseline="-25000">
                <a:latin typeface="Times New Roman" panose="02020603050405020304" pitchFamily="18" charset="0"/>
              </a:rPr>
              <a:t>1</a:t>
            </a:r>
            <a:r>
              <a:rPr sz="2400" b="1">
                <a:latin typeface="Times New Roman" panose="02020603050405020304" pitchFamily="18" charset="0"/>
              </a:rPr>
              <a:t>～VT</a:t>
            </a:r>
            <a:r>
              <a:rPr sz="2400" b="1" baseline="-25000">
                <a:latin typeface="Times New Roman" panose="02020603050405020304" pitchFamily="18" charset="0"/>
              </a:rPr>
              <a:t>3</a:t>
            </a:r>
            <a:r>
              <a:rPr sz="2400" b="1">
                <a:latin typeface="Times New Roman" panose="02020603050405020304" pitchFamily="18" charset="0"/>
              </a:rPr>
              <a:t>和VT</a:t>
            </a:r>
            <a:r>
              <a:rPr sz="2400" b="1" baseline="-25000">
                <a:latin typeface="Times New Roman" panose="02020603050405020304" pitchFamily="18" charset="0"/>
              </a:rPr>
              <a:t>R</a:t>
            </a:r>
            <a:r>
              <a:rPr sz="2400" b="1">
                <a:latin typeface="Times New Roman" panose="02020603050405020304" pitchFamily="18" charset="0"/>
              </a:rPr>
              <a:t>采用了多发射极晶体管。VT</a:t>
            </a:r>
            <a:r>
              <a:rPr sz="2400" b="1" baseline="-25000">
                <a:latin typeface="Times New Roman" panose="02020603050405020304" pitchFamily="18" charset="0"/>
              </a:rPr>
              <a:t>3</a:t>
            </a:r>
            <a:r>
              <a:rPr sz="2400" b="1">
                <a:latin typeface="Times New Roman" panose="02020603050405020304" pitchFamily="18" charset="0"/>
              </a:rPr>
              <a:t>～VT</a:t>
            </a:r>
            <a:r>
              <a:rPr sz="2400" b="1" baseline="-25000">
                <a:latin typeface="Times New Roman" panose="02020603050405020304" pitchFamily="18" charset="0"/>
              </a:rPr>
              <a:t>0</a:t>
            </a:r>
            <a:r>
              <a:rPr sz="2400" b="1">
                <a:latin typeface="Times New Roman" panose="02020603050405020304" pitchFamily="18" charset="0"/>
              </a:rPr>
              <a:t>的发射极个数分别是8、4、2、1，即VT</a:t>
            </a:r>
            <a:r>
              <a:rPr sz="2400" b="1" baseline="-25000">
                <a:latin typeface="Times New Roman" panose="02020603050405020304" pitchFamily="18" charset="0"/>
              </a:rPr>
              <a:t>3</a:t>
            </a:r>
            <a:r>
              <a:rPr sz="2400" b="1">
                <a:latin typeface="Times New Roman" panose="02020603050405020304" pitchFamily="18" charset="0"/>
              </a:rPr>
              <a:t>～VT</a:t>
            </a:r>
            <a:r>
              <a:rPr sz="2400" b="1" baseline="-25000">
                <a:latin typeface="Times New Roman" panose="02020603050405020304" pitchFamily="18" charset="0"/>
              </a:rPr>
              <a:t>0</a:t>
            </a:r>
            <a:r>
              <a:rPr sz="2400" b="1">
                <a:latin typeface="Times New Roman" panose="02020603050405020304" pitchFamily="18" charset="0"/>
              </a:rPr>
              <a:t>发射极面积之比为8:4:2:1，这样当流过每个2</a:t>
            </a:r>
            <a:r>
              <a:rPr sz="2400" b="1" i="1">
                <a:latin typeface="Times New Roman" panose="02020603050405020304" pitchFamily="18" charset="0"/>
              </a:rPr>
              <a:t>R</a:t>
            </a:r>
            <a:r>
              <a:rPr sz="2400" b="1">
                <a:latin typeface="Times New Roman" panose="02020603050405020304" pitchFamily="18" charset="0"/>
              </a:rPr>
              <a:t>电阻的电流从左至右依次减少  时，可保证VT</a:t>
            </a:r>
            <a:r>
              <a:rPr sz="2400" b="1" baseline="-25000">
                <a:latin typeface="Times New Roman" panose="02020603050405020304" pitchFamily="18" charset="0"/>
              </a:rPr>
              <a:t>3</a:t>
            </a:r>
            <a:r>
              <a:rPr sz="2400" b="1">
                <a:latin typeface="Times New Roman" panose="02020603050405020304" pitchFamily="18" charset="0"/>
              </a:rPr>
              <a:t>～VT</a:t>
            </a:r>
            <a:r>
              <a:rPr sz="2400" b="1" baseline="-25000">
                <a:latin typeface="Times New Roman" panose="02020603050405020304" pitchFamily="18" charset="0"/>
              </a:rPr>
              <a:t>0</a:t>
            </a:r>
            <a:r>
              <a:rPr sz="2400" b="1">
                <a:latin typeface="Times New Roman" panose="02020603050405020304" pitchFamily="18" charset="0"/>
              </a:rPr>
              <a:t>的发射极电流密度相等，使各发射结电压</a:t>
            </a:r>
            <a:r>
              <a:rPr sz="2400" b="1" i="1">
                <a:latin typeface="Times New Roman" panose="02020603050405020304" pitchFamily="18" charset="0"/>
              </a:rPr>
              <a:t>U</a:t>
            </a:r>
            <a:r>
              <a:rPr sz="2400" b="1" baseline="-25000">
                <a:latin typeface="Times New Roman" panose="02020603050405020304" pitchFamily="18" charset="0"/>
              </a:rPr>
              <a:t>BE</a:t>
            </a:r>
            <a:r>
              <a:rPr sz="2400" b="1">
                <a:latin typeface="Times New Roman" panose="02020603050405020304" pitchFamily="18" charset="0"/>
              </a:rPr>
              <a:t>相同，从而使</a:t>
            </a:r>
            <a:r>
              <a:rPr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sz="2400" b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</a:rPr>
              <a:t>保持稳定</a:t>
            </a:r>
            <a:r>
              <a:rPr sz="2400" b="1">
                <a:latin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-2147482501"/>
          <p:cNvGraphicFramePr>
            <a:graphicFrameLocks noChangeAspect="1"/>
          </p:cNvGraphicFramePr>
          <p:nvPr/>
        </p:nvGraphicFramePr>
        <p:xfrm>
          <a:off x="3220085" y="5589905"/>
          <a:ext cx="2434590" cy="86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54100" imgH="381000" progId="Equation.3">
                  <p:embed/>
                </p:oleObj>
              </mc:Choice>
              <mc:Fallback>
                <p:oleObj name="" r:id="rId1" imgW="1054100" imgH="3810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20085" y="5589905"/>
                        <a:ext cx="2434590" cy="868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83"/>
          <p:cNvGraphicFramePr>
            <a:graphicFrameLocks noChangeAspect="1"/>
          </p:cNvGraphicFramePr>
          <p:nvPr/>
        </p:nvGraphicFramePr>
        <p:xfrm>
          <a:off x="8376920" y="1920875"/>
          <a:ext cx="28321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152400" imgH="393065" progId="Equation.3">
                  <p:embed/>
                </p:oleObj>
              </mc:Choice>
              <mc:Fallback>
                <p:oleObj name="" r:id="rId3" imgW="152400" imgH="393065" progId="Equation.3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76920" y="1920875"/>
                        <a:ext cx="283210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占位符 60419"/>
          <p:cNvSpPr>
            <a:spLocks noGrp="1"/>
          </p:cNvSpPr>
          <p:nvPr/>
        </p:nvSpPr>
        <p:spPr>
          <a:xfrm>
            <a:off x="269875" y="3453765"/>
            <a:ext cx="8605520" cy="33153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sz="2400" b="1">
                <a:latin typeface="Times New Roman" panose="02020603050405020304" pitchFamily="18" charset="0"/>
              </a:rPr>
              <a:t>    </a:t>
            </a:r>
            <a:r>
              <a:rPr sz="2400" b="1">
                <a:latin typeface="Times New Roman" panose="02020603050405020304" pitchFamily="18" charset="0"/>
              </a:rPr>
              <a:t>基准电流产生电路由VT</a:t>
            </a:r>
            <a:r>
              <a:rPr sz="2400" b="1" baseline="-25000">
                <a:latin typeface="Times New Roman" panose="02020603050405020304" pitchFamily="18" charset="0"/>
              </a:rPr>
              <a:t>R</a:t>
            </a:r>
            <a:r>
              <a:rPr sz="2400" b="1">
                <a:latin typeface="Times New Roman" panose="02020603050405020304" pitchFamily="18" charset="0"/>
              </a:rPr>
              <a:t>、运算放大器A</a:t>
            </a:r>
            <a:r>
              <a:rPr sz="2400" b="1" baseline="-25000">
                <a:latin typeface="Times New Roman" panose="02020603050405020304" pitchFamily="18" charset="0"/>
              </a:rPr>
              <a:t>1</a:t>
            </a:r>
            <a:r>
              <a:rPr sz="2400" b="1">
                <a:latin typeface="Times New Roman" panose="02020603050405020304" pitchFamily="18" charset="0"/>
              </a:rPr>
              <a:t>、电阻</a:t>
            </a:r>
            <a:r>
              <a:rPr sz="2400" b="1" i="1">
                <a:latin typeface="Times New Roman" panose="02020603050405020304" pitchFamily="18" charset="0"/>
              </a:rPr>
              <a:t>R</a:t>
            </a:r>
            <a:r>
              <a:rPr sz="2400" b="1" baseline="-25000">
                <a:latin typeface="Times New Roman" panose="02020603050405020304" pitchFamily="18" charset="0"/>
              </a:rPr>
              <a:t>R</a:t>
            </a:r>
            <a:r>
              <a:rPr sz="2400" b="1">
                <a:latin typeface="Times New Roman" panose="02020603050405020304" pitchFamily="18" charset="0"/>
              </a:rPr>
              <a:t>和 </a:t>
            </a:r>
            <a:r>
              <a:rPr sz="2400" b="1" i="1">
                <a:latin typeface="Times New Roman" panose="02020603050405020304" pitchFamily="18" charset="0"/>
              </a:rPr>
              <a:t>R</a:t>
            </a:r>
            <a:r>
              <a:rPr sz="2400" b="1">
                <a:latin typeface="Times New Roman" panose="02020603050405020304" pitchFamily="18" charset="0"/>
              </a:rPr>
              <a:t>组成。基准电流</a:t>
            </a:r>
            <a:r>
              <a:rPr sz="2400" b="1" i="1">
                <a:latin typeface="Times New Roman" panose="02020603050405020304" pitchFamily="18" charset="0"/>
              </a:rPr>
              <a:t>I</a:t>
            </a:r>
            <a:r>
              <a:rPr sz="2400" b="1" baseline="-25000">
                <a:latin typeface="Times New Roman" panose="02020603050405020304" pitchFamily="18" charset="0"/>
              </a:rPr>
              <a:t>REF（I）</a:t>
            </a:r>
            <a:r>
              <a:rPr sz="2400" b="1">
                <a:latin typeface="Times New Roman" panose="02020603050405020304" pitchFamily="18" charset="0"/>
              </a:rPr>
              <a:t>是由外加的基准电压</a:t>
            </a:r>
            <a:r>
              <a:rPr sz="2400" b="1" i="1">
                <a:latin typeface="Times New Roman" panose="02020603050405020304" pitchFamily="18" charset="0"/>
              </a:rPr>
              <a:t>V</a:t>
            </a:r>
            <a:r>
              <a:rPr sz="2400" b="1" baseline="-25000">
                <a:latin typeface="Times New Roman" panose="02020603050405020304" pitchFamily="18" charset="0"/>
              </a:rPr>
              <a:t>REF</a:t>
            </a:r>
            <a:r>
              <a:rPr sz="2400" b="1">
                <a:latin typeface="Times New Roman" panose="02020603050405020304" pitchFamily="18" charset="0"/>
              </a:rPr>
              <a:t>和电阻</a:t>
            </a:r>
            <a:r>
              <a:rPr sz="2400" b="1" i="1">
                <a:latin typeface="Times New Roman" panose="02020603050405020304" pitchFamily="18" charset="0"/>
              </a:rPr>
              <a:t>R</a:t>
            </a:r>
            <a:r>
              <a:rPr sz="2400" b="1" baseline="-25000">
                <a:latin typeface="Times New Roman" panose="02020603050405020304" pitchFamily="18" charset="0"/>
              </a:rPr>
              <a:t>R</a:t>
            </a:r>
            <a:r>
              <a:rPr sz="2400" b="1">
                <a:latin typeface="Times New Roman" panose="02020603050405020304" pitchFamily="18" charset="0"/>
              </a:rPr>
              <a:t>决定，由于VT</a:t>
            </a:r>
            <a:r>
              <a:rPr sz="2400" b="1" baseline="-25000">
                <a:latin typeface="Times New Roman" panose="02020603050405020304" pitchFamily="18" charset="0"/>
              </a:rPr>
              <a:t>3</a:t>
            </a:r>
            <a:r>
              <a:rPr sz="2400" b="1">
                <a:latin typeface="Times New Roman" panose="02020603050405020304" pitchFamily="18" charset="0"/>
              </a:rPr>
              <a:t>和VT</a:t>
            </a:r>
            <a:r>
              <a:rPr sz="2400" b="1" baseline="-25000">
                <a:latin typeface="Times New Roman" panose="02020603050405020304" pitchFamily="18" charset="0"/>
              </a:rPr>
              <a:t>R</a:t>
            </a:r>
            <a:r>
              <a:rPr sz="2400" b="1">
                <a:latin typeface="Times New Roman" panose="02020603050405020304" pitchFamily="18" charset="0"/>
              </a:rPr>
              <a:t>具有相同的</a:t>
            </a:r>
            <a:r>
              <a:rPr sz="2400" b="1" i="1">
                <a:latin typeface="Times New Roman" panose="02020603050405020304" pitchFamily="18" charset="0"/>
              </a:rPr>
              <a:t>U</a:t>
            </a:r>
            <a:r>
              <a:rPr sz="2400" b="1" baseline="-25000">
                <a:latin typeface="Times New Roman" panose="02020603050405020304" pitchFamily="18" charset="0"/>
              </a:rPr>
              <a:t>BE</a:t>
            </a:r>
            <a:r>
              <a:rPr sz="2400" b="1">
                <a:latin typeface="Times New Roman" panose="02020603050405020304" pitchFamily="18" charset="0"/>
              </a:rPr>
              <a:t>，而发射极电阻相差一倍，故二者发射极电流也必然相差一倍，即</a:t>
            </a:r>
            <a:endParaRPr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占位符 60419"/>
          <p:cNvSpPr>
            <a:spLocks noGrp="1"/>
          </p:cNvSpPr>
          <p:nvPr>
            <p:ph idx="1"/>
          </p:nvPr>
        </p:nvSpPr>
        <p:spPr>
          <a:xfrm>
            <a:off x="672465" y="2270760"/>
            <a:ext cx="8175625" cy="946150"/>
          </a:xfrm>
        </p:spPr>
        <p:txBody>
          <a:bodyPr anchor="t"/>
          <a:p>
            <a:pPr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对于</a:t>
            </a:r>
            <a:r>
              <a:rPr lang="en-US" altLang="zh-CN" sz="2400" b="1" i="1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位二进制数码权流电</a:t>
            </a:r>
            <a:r>
              <a:rPr lang="en-US" altLang="zh-CN" sz="2400" b="1" dirty="0">
                <a:latin typeface="Times New Roman" panose="02020603050405020304" pitchFamily="18" charset="0"/>
              </a:rPr>
              <a:t>DAC</a:t>
            </a:r>
            <a:r>
              <a:rPr lang="zh-CN" altLang="en-US" sz="2400" b="1" dirty="0">
                <a:latin typeface="Times New Roman" panose="02020603050405020304" pitchFamily="18" charset="0"/>
              </a:rPr>
              <a:t>，输出电压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" name="文本占位符 60419"/>
          <p:cNvSpPr>
            <a:spLocks noGrp="1"/>
          </p:cNvSpPr>
          <p:nvPr/>
        </p:nvSpPr>
        <p:spPr>
          <a:xfrm>
            <a:off x="575310" y="805815"/>
            <a:ext cx="8175625" cy="946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输出电压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856"/>
          <p:cNvGraphicFramePr>
            <a:graphicFrameLocks noChangeAspect="1"/>
          </p:cNvGraphicFramePr>
          <p:nvPr/>
        </p:nvGraphicFramePr>
        <p:xfrm>
          <a:off x="2055495" y="1311910"/>
          <a:ext cx="5379720" cy="959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2184400" imgH="393700" progId="Equation.3">
                  <p:embed/>
                </p:oleObj>
              </mc:Choice>
              <mc:Fallback>
                <p:oleObj name="" r:id="rId1" imgW="2184400" imgH="393700" progId="Equation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55495" y="1311910"/>
                        <a:ext cx="5379720" cy="959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857"/>
          <p:cNvGraphicFramePr>
            <a:graphicFrameLocks noChangeAspect="1"/>
          </p:cNvGraphicFramePr>
          <p:nvPr/>
        </p:nvGraphicFramePr>
        <p:xfrm>
          <a:off x="1186815" y="2933700"/>
          <a:ext cx="7117080" cy="991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2794000" imgH="393700" progId="Equation.3">
                  <p:embed/>
                </p:oleObj>
              </mc:Choice>
              <mc:Fallback>
                <p:oleObj name="" r:id="rId3" imgW="2794000" imgH="3937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6815" y="2933700"/>
                        <a:ext cx="7117080" cy="991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1951</Words>
  <Application>WPS 演示</Application>
  <PresentationFormat>在屏幕上显示</PresentationFormat>
  <Paragraphs>110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17</vt:i4>
      </vt:variant>
    </vt:vector>
  </HeadingPairs>
  <TitlesOfParts>
    <vt:vector size="50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1_Blends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6.1  D/A转换器</vt:lpstr>
      <vt:lpstr>PowerPoint 演示文稿</vt:lpstr>
      <vt:lpstr>PowerPoint 演示文稿</vt:lpstr>
      <vt:lpstr>PowerPoint 演示文稿</vt:lpstr>
      <vt:lpstr>PowerPoint 演示文稿</vt:lpstr>
      <vt:lpstr>6.1.3 权电流型D/A转换器 </vt:lpstr>
      <vt:lpstr>PowerPoint 演示文稿</vt:lpstr>
      <vt:lpstr>PowerPoint 演示文稿</vt:lpstr>
      <vt:lpstr>PowerPoint 演示文稿</vt:lpstr>
      <vt:lpstr>6.1.4 D/A转换器的主要技术指标 </vt:lpstr>
      <vt:lpstr>PowerPoint 演示文稿</vt:lpstr>
      <vt:lpstr>PowerPoint 演示文稿</vt:lpstr>
      <vt:lpstr>PowerPoint 演示文稿</vt:lpstr>
      <vt:lpstr>6.1.5 集成D/A转换器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第8章   数模与模数转换电路 </dc:title>
  <dc:creator>WFD</dc:creator>
  <cp:lastModifiedBy>lenovo</cp:lastModifiedBy>
  <cp:revision>65</cp:revision>
  <dcterms:created xsi:type="dcterms:W3CDTF">2005-07-11T02:28:00Z</dcterms:created>
  <dcterms:modified xsi:type="dcterms:W3CDTF">2022-11-10T05:33:55Z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