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14"/>
  </p:handoutMasterIdLst>
  <p:sldIdLst>
    <p:sldId id="264" r:id="rId3"/>
    <p:sldId id="265" r:id="rId4"/>
    <p:sldId id="299" r:id="rId5"/>
    <p:sldId id="300" r:id="rId6"/>
    <p:sldId id="303" r:id="rId7"/>
    <p:sldId id="304" r:id="rId8"/>
    <p:sldId id="305" r:id="rId9"/>
    <p:sldId id="308" r:id="rId10"/>
    <p:sldId id="323" r:id="rId11"/>
    <p:sldId id="325" r:id="rId12"/>
    <p:sldId id="324" r:id="rId1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9900"/>
    <a:srgbClr val="009900"/>
    <a:srgbClr val="E1F4FF"/>
    <a:srgbClr val="FF33CC"/>
    <a:srgbClr val="FFFF99"/>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p:restoredLeft sz="30668"/>
    <p:restoredTop sz="86350"/>
  </p:normalViewPr>
  <p:slideViewPr>
    <p:cSldViewPr snapToGrid="0" showGuides="1">
      <p:cViewPr>
        <p:scale>
          <a:sx n="33" d="100"/>
          <a:sy n="33" d="100"/>
        </p:scale>
        <p:origin x="-642" y="-150"/>
      </p:cViewPr>
      <p:guideLst>
        <p:guide orient="horz" pos="2175"/>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36000" cy="36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0418" name="页眉占位符 60417"/>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latin typeface="Tahoma" panose="020B0604030504040204" pitchFamily="34" charset="0"/>
            </a:endParaRPr>
          </a:p>
        </p:txBody>
      </p:sp>
      <p:sp>
        <p:nvSpPr>
          <p:cNvPr id="60419" name="日期占位符 60418"/>
          <p:cNvSpPr>
            <a:spLocks noGrp="1"/>
          </p:cNvSpPr>
          <p:nvPr>
            <p:ph type="dt" sz="quarter" idx="1"/>
          </p:nvPr>
        </p:nvSpPr>
        <p:spPr>
          <a:xfrm>
            <a:off x="3886200" y="0"/>
            <a:ext cx="2971800" cy="457200"/>
          </a:xfrm>
          <a:prstGeom prst="rect">
            <a:avLst/>
          </a:prstGeom>
          <a:noFill/>
          <a:ln w="9525">
            <a:noFill/>
          </a:ln>
        </p:spPr>
        <p:txBody>
          <a:bodyPr/>
          <a:p>
            <a:pPr lvl="0" algn="r" fontAlgn="base"/>
            <a:endParaRPr lang="zh-CN" altLang="en-US" sz="1200" strike="noStrike" noProof="1" dirty="0">
              <a:latin typeface="Tahoma" panose="020B0604030504040204" pitchFamily="34" charset="0"/>
            </a:endParaRPr>
          </a:p>
        </p:txBody>
      </p:sp>
      <p:sp>
        <p:nvSpPr>
          <p:cNvPr id="60420" name="页脚占位符 60419"/>
          <p:cNvSpPr>
            <a:spLocks noGrp="1"/>
          </p:cNvSpPr>
          <p:nvPr>
            <p:ph type="ftr" sz="quarter" idx="2"/>
          </p:nvPr>
        </p:nvSpPr>
        <p:spPr>
          <a:xfrm>
            <a:off x="0" y="8686800"/>
            <a:ext cx="2971800" cy="457200"/>
          </a:xfrm>
          <a:prstGeom prst="rect">
            <a:avLst/>
          </a:prstGeom>
          <a:noFill/>
          <a:ln w="9525">
            <a:noFill/>
          </a:ln>
        </p:spPr>
        <p:txBody>
          <a:bodyPr anchor="b"/>
          <a:p>
            <a:pPr lvl="0" fontAlgn="base"/>
            <a:endParaRPr lang="zh-CN" altLang="en-US" sz="1200" strike="noStrike" noProof="1" dirty="0">
              <a:latin typeface="Tahoma" panose="020B0604030504040204" pitchFamily="34" charset="0"/>
            </a:endParaRPr>
          </a:p>
        </p:txBody>
      </p:sp>
      <p:sp>
        <p:nvSpPr>
          <p:cNvPr id="60421" name="灯片编号占位符 60420"/>
          <p:cNvSpPr>
            <a:spLocks noGrp="1"/>
          </p:cNvSpPr>
          <p:nvPr>
            <p:ph type="sldNum" sz="quarter" idx="3"/>
          </p:nvPr>
        </p:nvSpPr>
        <p:spPr>
          <a:xfrm>
            <a:off x="3886200" y="8686800"/>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Tahoma" panose="020B0604030504040204" pitchFamily="34" charset="0"/>
                <a:ea typeface="宋体" panose="02010600030101010101" pitchFamily="2" charset="-122"/>
                <a:cs typeface="+mn-cs"/>
              </a:rPr>
            </a:fld>
            <a:endParaRPr lang="zh-CN" altLang="en-US" sz="1200" strike="noStrike" noProof="1" dirty="0">
              <a:latin typeface="Tahoma" panose="020B0604030504040204" pitchFamily="34" charset="0"/>
            </a:endParaRPr>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noFill/>
        <a:effectLst/>
      </p:bgPr>
    </p:bg>
    <p:spTree>
      <p:nvGrpSpPr>
        <p:cNvPr id="1" name=""/>
        <p:cNvGrpSpPr/>
        <p:nvPr/>
      </p:nvGrpSpPr>
      <p:grpSpPr/>
      <p:grpSp>
        <p:nvGrpSpPr>
          <p:cNvPr id="2050" name="组合 4097"/>
          <p:cNvGrpSpPr/>
          <p:nvPr/>
        </p:nvGrpSpPr>
        <p:grpSpPr>
          <a:xfrm>
            <a:off x="0" y="2438400"/>
            <a:ext cx="9009063" cy="1052513"/>
            <a:chOff x="0" y="1536"/>
            <a:chExt cx="5675" cy="663"/>
          </a:xfrm>
        </p:grpSpPr>
        <p:grpSp>
          <p:nvGrpSpPr>
            <p:cNvPr id="2051" name="组合 4098"/>
            <p:cNvGrpSpPr/>
            <p:nvPr/>
          </p:nvGrpSpPr>
          <p:grpSpPr>
            <a:xfrm>
              <a:off x="183" y="1604"/>
              <a:ext cx="448" cy="299"/>
              <a:chOff x="720" y="336"/>
              <a:chExt cx="624" cy="432"/>
            </a:xfrm>
          </p:grpSpPr>
          <p:sp>
            <p:nvSpPr>
              <p:cNvPr id="2052" name="矩形 4099"/>
              <p:cNvSpPr/>
              <p:nvPr/>
            </p:nvSpPr>
            <p:spPr>
              <a:xfrm>
                <a:off x="720" y="336"/>
                <a:ext cx="384" cy="432"/>
              </a:xfrm>
              <a:prstGeom prst="rect">
                <a:avLst/>
              </a:prstGeom>
              <a:solidFill>
                <a:schemeClr val="folHlink"/>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3"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grpSp>
          <p:nvGrpSpPr>
            <p:cNvPr id="2054" name="组合 4101"/>
            <p:cNvGrpSpPr/>
            <p:nvPr/>
          </p:nvGrpSpPr>
          <p:grpSpPr>
            <a:xfrm>
              <a:off x="261" y="1870"/>
              <a:ext cx="465" cy="299"/>
              <a:chOff x="912" y="2640"/>
              <a:chExt cx="672" cy="432"/>
            </a:xfrm>
          </p:grpSpPr>
          <p:sp>
            <p:nvSpPr>
              <p:cNvPr id="2055" name="矩形 4102"/>
              <p:cNvSpPr/>
              <p:nvPr/>
            </p:nvSpPr>
            <p:spPr>
              <a:xfrm>
                <a:off x="912" y="2640"/>
                <a:ext cx="384" cy="432"/>
              </a:xfrm>
              <a:prstGeom prst="rect">
                <a:avLst/>
              </a:prstGeom>
              <a:solidFill>
                <a:schemeClr val="accent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6"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2057"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8" name="矩形 4105"/>
            <p:cNvSpPr/>
            <p:nvPr/>
          </p:nvSpPr>
          <p:spPr>
            <a:xfrm>
              <a:off x="400" y="1536"/>
              <a:ext cx="20" cy="663"/>
            </a:xfrm>
            <a:prstGeom prst="rect">
              <a:avLst/>
            </a:prstGeom>
            <a:solidFill>
              <a:schemeClr val="bg2"/>
            </a:solidFill>
            <a:ln w="9525">
              <a:noFill/>
            </a:ln>
          </p:spPr>
          <p:txBody>
            <a:bodyPr anchor="t"/>
            <a:p>
              <a:pPr lvl="0"/>
              <a:endParaRPr lang="zh-CN" altLang="en-US">
                <a:latin typeface="Tahoma" panose="020B0604030504040204" pitchFamily="34" charset="0"/>
                <a:ea typeface="宋体" panose="02010600030101010101" pitchFamily="2" charset="-122"/>
              </a:endParaRPr>
            </a:p>
          </p:txBody>
        </p:sp>
        <p:sp>
          <p:nvSpPr>
            <p:cNvPr id="2059"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nchor="t"/>
            <a:p>
              <a:pPr lvl="0"/>
              <a:endParaRPr lang="zh-CN" altLang="en-US">
                <a:latin typeface="Tahoma" panose="020B0604030504040204" pitchFamily="34" charset="0"/>
                <a:ea typeface="宋体" panose="02010600030101010101" pitchFamily="2" charset="-122"/>
              </a:endParaRPr>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fontAlgn="base"/>
            <a:r>
              <a:rPr lang="zh-CN" altLang="en-US" strike="noStrike" noProof="1" dirty="0"/>
              <a:t>单击此处编辑母版标题样式</a:t>
            </a:r>
            <a:endParaRPr lang="zh-CN" altLang="en-US" strike="noStrike" noProof="1"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fontAlgn="base"/>
            <a:r>
              <a:rPr lang="zh-CN" altLang="en-US" strike="noStrike" noProof="1" dirty="0"/>
              <a:t>单击此处编辑母版副标题样式</a:t>
            </a:r>
            <a:endParaRPr lang="zh-CN" altLang="en-US" strike="noStrike" noProof="1"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fontAlgn="base"/>
            <a:endParaRPr lang="zh-CN" altLang="en-US" strike="noStrike" noProof="1"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fontAlgn="base"/>
            <a:endParaRPr lang="zh-CN" altLang="en-US" strike="noStrike" noProof="1"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2066" y="609600"/>
            <a:ext cx="1953022" cy="552291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143000" y="609600"/>
            <a:ext cx="5745847" cy="552291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628650" y="1825625"/>
            <a:ext cx="38862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29150" y="1825625"/>
            <a:ext cx="38862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28650" y="4076700"/>
            <a:ext cx="38862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nvPr>
        </p:nvSpPr>
        <p:spPr>
          <a:xfrm>
            <a:off x="4629150" y="4076700"/>
            <a:ext cx="38862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82688"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146612" y="2017713"/>
            <a:ext cx="3808476"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标题 3080"/>
          <p:cNvSpPr>
            <a:spLocks noGrp="1"/>
          </p:cNvSpPr>
          <p:nvPr>
            <p:ph type="title"/>
          </p:nvPr>
        </p:nvSpPr>
        <p:spPr>
          <a:xfrm>
            <a:off x="1143000" y="609600"/>
            <a:ext cx="7793038"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1027" name="文本占位符 3081"/>
          <p:cNvSpPr>
            <a:spLocks noGrp="1"/>
          </p:cNvSpPr>
          <p:nvPr>
            <p:ph type="body"/>
          </p:nvPr>
        </p:nvSpPr>
        <p:spPr>
          <a:xfrm>
            <a:off x="1182688" y="2017713"/>
            <a:ext cx="7772400" cy="41148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9.wmf"/><Relationship Id="rId1"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image" Target="../media/image5.wmf"/><Relationship Id="rId3" Type="http://schemas.openxmlformats.org/officeDocument/2006/relationships/oleObject" Target="../embeddings/oleObject3.bin"/><Relationship Id="rId2" Type="http://schemas.openxmlformats.org/officeDocument/2006/relationships/image" Target="../media/image4.w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wmf"/><Relationship Id="rId1"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1265"/>
          <p:cNvSpPr>
            <a:spLocks noGrp="1"/>
          </p:cNvSpPr>
          <p:nvPr>
            <p:ph type="title"/>
          </p:nvPr>
        </p:nvSpPr>
        <p:spPr>
          <a:xfrm>
            <a:off x="675005" y="64770"/>
            <a:ext cx="7793038" cy="1143000"/>
          </a:xfrm>
        </p:spPr>
        <p:txBody>
          <a:bodyPr anchor="b"/>
          <a:p>
            <a:pPr algn="ctr"/>
            <a:r>
              <a:rPr lang="en-US" altLang="zh-CN" sz="3200" b="1" dirty="0">
                <a:solidFill>
                  <a:schemeClr val="tx1"/>
                </a:solidFill>
                <a:latin typeface="华文新魏" panose="02010800040101010101" pitchFamily="2" charset="-122"/>
                <a:ea typeface="华文新魏" panose="02010800040101010101" pitchFamily="2" charset="-122"/>
              </a:rPr>
              <a:t>2.6  </a:t>
            </a:r>
            <a:r>
              <a:rPr lang="zh-CN" altLang="en-US" sz="3200" b="1" dirty="0">
                <a:solidFill>
                  <a:schemeClr val="tx1"/>
                </a:solidFill>
                <a:latin typeface="华文新魏" panose="02010800040101010101" pitchFamily="2" charset="-122"/>
                <a:ea typeface="华文新魏" panose="02010800040101010101" pitchFamily="2" charset="-122"/>
              </a:rPr>
              <a:t>组合逻辑电路的分析和设计</a:t>
            </a:r>
            <a:endParaRPr lang="zh-CN" altLang="en-US" sz="3200" b="1" dirty="0">
              <a:solidFill>
                <a:schemeClr val="tx1"/>
              </a:solidFill>
              <a:latin typeface="华文新魏" panose="02010800040101010101" pitchFamily="2" charset="-122"/>
              <a:ea typeface="华文新魏" panose="02010800040101010101" pitchFamily="2" charset="-122"/>
            </a:endParaRPr>
          </a:p>
        </p:txBody>
      </p:sp>
      <p:sp>
        <p:nvSpPr>
          <p:cNvPr id="11267" name="文本占位符 11266"/>
          <p:cNvSpPr>
            <a:spLocks noGrp="1"/>
          </p:cNvSpPr>
          <p:nvPr>
            <p:ph idx="1"/>
          </p:nvPr>
        </p:nvSpPr>
        <p:spPr>
          <a:xfrm>
            <a:off x="291465" y="1533525"/>
            <a:ext cx="8710930" cy="5050155"/>
          </a:xfrm>
        </p:spPr>
        <p:txBody>
          <a:bodyPr/>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lang="zh-CN" altLang="en-US" sz="2400" b="1" i="0" u="none" strike="noStrike" kern="1200" cap="none" spc="0" normalizeH="0" baseline="0" noProof="1" dirty="0">
                <a:solidFill>
                  <a:schemeClr val="tx1"/>
                </a:solidFill>
                <a:latin typeface="宋体" panose="02010600030101010101" pitchFamily="2" charset="-122"/>
                <a:ea typeface="+mn-ea"/>
                <a:cs typeface="+mn-cs"/>
              </a:rPr>
              <a:t> </a:t>
            </a:r>
            <a:r>
              <a:rPr kumimoji="0" sz="2400" b="1" i="0" u="none" strike="noStrike" kern="1200" cap="none" spc="0" normalizeH="0" baseline="0" noProof="1" dirty="0">
                <a:solidFill>
                  <a:schemeClr val="tx1"/>
                </a:solidFill>
                <a:latin typeface="宋体" panose="02010600030101010101" pitchFamily="2" charset="-122"/>
                <a:ea typeface="+mn-ea"/>
                <a:cs typeface="+mn-cs"/>
              </a:rPr>
              <a:t>（1）根据逻辑图写出逻辑表达式</a:t>
            </a:r>
            <a:endParaRPr kumimoji="0" sz="2400" b="1" i="0" u="none" strike="noStrike" kern="1200" cap="none" spc="0" normalizeH="0" baseline="0" noProof="1" dirty="0">
              <a:solidFill>
                <a:schemeClr val="tx1"/>
              </a:solidFill>
              <a:latin typeface="宋体" panose="02010600030101010101" pitchFamily="2" charset="-122"/>
              <a:ea typeface="+mn-ea"/>
              <a:cs typeface="+mn-cs"/>
            </a:endParaRPr>
          </a:p>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latin typeface="宋体" panose="02010600030101010101" pitchFamily="2" charset="-122"/>
                <a:ea typeface="+mn-ea"/>
                <a:cs typeface="+mn-cs"/>
              </a:rPr>
              <a:t>  由输入端逐级向后推（或从输出端向前推到输入端），写出每个门的输出逻辑表达式，最后写出组合逻辑电路的输出与输入之间的逻辑表达式。有时需要对逻辑表达式进行适当的化简或变换，以使逻辑关系简单明了。</a:t>
            </a:r>
            <a:endParaRPr kumimoji="0" sz="2400" b="1" i="0" u="none" strike="noStrike" kern="1200" cap="none" spc="0" normalizeH="0" baseline="0" noProof="1" dirty="0">
              <a:solidFill>
                <a:schemeClr val="tx1"/>
              </a:solidFill>
              <a:latin typeface="宋体" panose="02010600030101010101" pitchFamily="2" charset="-122"/>
              <a:ea typeface="+mn-ea"/>
              <a:cs typeface="+mn-cs"/>
            </a:endParaRPr>
          </a:p>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latin typeface="宋体" panose="02010600030101010101" pitchFamily="2" charset="-122"/>
                <a:ea typeface="+mn-ea"/>
                <a:cs typeface="+mn-cs"/>
              </a:rPr>
              <a:t> （2）列出真值表</a:t>
            </a:r>
            <a:endParaRPr kumimoji="0" sz="2400" b="1" i="0" u="none" strike="noStrike" kern="1200" cap="none" spc="0" normalizeH="0" baseline="0" noProof="1" dirty="0">
              <a:solidFill>
                <a:schemeClr val="tx1"/>
              </a:solidFill>
              <a:latin typeface="宋体" panose="02010600030101010101" pitchFamily="2" charset="-122"/>
              <a:ea typeface="+mn-ea"/>
              <a:cs typeface="+mn-cs"/>
            </a:endParaRPr>
          </a:p>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latin typeface="宋体" panose="02010600030101010101" pitchFamily="2" charset="-122"/>
                <a:ea typeface="+mn-ea"/>
                <a:cs typeface="+mn-cs"/>
              </a:rPr>
              <a:t>  列出输入变量的全部取值组合，求出对应的输出值，列出真值表。</a:t>
            </a:r>
            <a:endParaRPr kumimoji="0" sz="2400" b="1" i="0" u="none" strike="noStrike" kern="1200" cap="none" spc="0" normalizeH="0" baseline="0" noProof="1" dirty="0">
              <a:solidFill>
                <a:schemeClr val="tx1"/>
              </a:solidFill>
              <a:latin typeface="宋体" panose="02010600030101010101" pitchFamily="2" charset="-122"/>
              <a:ea typeface="+mn-ea"/>
              <a:cs typeface="+mn-cs"/>
            </a:endParaRPr>
          </a:p>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latin typeface="宋体" panose="02010600030101010101" pitchFamily="2" charset="-122"/>
                <a:ea typeface="+mn-ea"/>
                <a:cs typeface="+mn-cs"/>
              </a:rPr>
              <a:t> （3）确定电路的逻辑功能    </a:t>
            </a:r>
            <a:endParaRPr kumimoji="0" sz="2400" b="1" i="0" u="none" strike="noStrike" kern="1200" cap="none" spc="0" normalizeH="0" baseline="0" noProof="1" dirty="0">
              <a:solidFill>
                <a:schemeClr val="tx1"/>
              </a:solidFill>
              <a:latin typeface="宋体" panose="02010600030101010101" pitchFamily="2" charset="-122"/>
              <a:ea typeface="+mn-ea"/>
              <a:cs typeface="+mn-cs"/>
            </a:endParaRPr>
          </a:p>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r>
              <a:rPr kumimoji="0" sz="2400" b="1" i="0" u="none" strike="noStrike" kern="1200" cap="none" spc="0" normalizeH="0" baseline="0" noProof="1" dirty="0">
                <a:solidFill>
                  <a:schemeClr val="tx1"/>
                </a:solidFill>
                <a:latin typeface="宋体" panose="02010600030101010101" pitchFamily="2" charset="-122"/>
                <a:ea typeface="+mn-ea"/>
                <a:cs typeface="+mn-cs"/>
              </a:rPr>
              <a:t>  根据逻辑表达式或真值表确定电路的逻辑功能。</a:t>
            </a:r>
            <a:endParaRPr kumimoji="0" sz="2400" b="1" i="0" u="none" strike="noStrike" kern="1200" cap="none" spc="0" normalizeH="0" baseline="0" noProof="1" dirty="0">
              <a:solidFill>
                <a:schemeClr val="tx1"/>
              </a:solidFill>
              <a:latin typeface="宋体" panose="02010600030101010101" pitchFamily="2" charset="-122"/>
              <a:ea typeface="+mn-ea"/>
              <a:cs typeface="+mn-cs"/>
            </a:endParaRPr>
          </a:p>
          <a:p>
            <a:pPr marL="342900" marR="0" indent="-342900" algn="l" defTabSz="914400" rtl="0" eaLnBrk="1" fontAlgn="base" latinLnBrk="0" hangingPunct="1">
              <a:lnSpc>
                <a:spcPct val="130000"/>
              </a:lnSpc>
              <a:spcBef>
                <a:spcPct val="20000"/>
              </a:spcBef>
              <a:spcAft>
                <a:spcPct val="0"/>
              </a:spcAft>
              <a:buClr>
                <a:schemeClr val="folHlink"/>
              </a:buClr>
              <a:buSzPct val="60000"/>
              <a:buFont typeface="Wingdings" panose="05000000000000000000" pitchFamily="2" charset="2"/>
              <a:buNone/>
            </a:pPr>
            <a:endParaRPr kumimoji="0" lang="zh-CN" altLang="en-US" sz="2400" b="1" i="0" u="none" strike="noStrike" kern="1200" cap="none" spc="0" normalizeH="0" baseline="0" noProof="1" dirty="0">
              <a:solidFill>
                <a:schemeClr val="tx1"/>
              </a:solidFill>
              <a:latin typeface="宋体" panose="02010600030101010101" pitchFamily="2" charset="-122"/>
              <a:ea typeface="+mn-ea"/>
              <a:cs typeface="+mn-cs"/>
            </a:endParaRPr>
          </a:p>
        </p:txBody>
      </p:sp>
      <p:sp>
        <p:nvSpPr>
          <p:cNvPr id="4099" name="矩形 11267"/>
          <p:cNvSpPr/>
          <p:nvPr/>
        </p:nvSpPr>
        <p:spPr>
          <a:xfrm>
            <a:off x="503238" y="4041775"/>
            <a:ext cx="8286750" cy="1511300"/>
          </a:xfrm>
          <a:prstGeom prst="rect">
            <a:avLst/>
          </a:prstGeom>
          <a:noFill/>
          <a:ln w="9525">
            <a:noFill/>
          </a:ln>
        </p:spPr>
        <p:txBody>
          <a:bodyPr anchor="t"/>
          <a:p>
            <a:pPr marL="342900" indent="-342900">
              <a:lnSpc>
                <a:spcPct val="130000"/>
              </a:lnSpc>
              <a:buClr>
                <a:schemeClr val="folHlink"/>
              </a:buClr>
              <a:buSzPct val="60000"/>
              <a:buFont typeface="Wingdings" panose="05000000000000000000" pitchFamily="2" charset="2"/>
            </a:pPr>
            <a:endParaRPr lang="en-US" altLang="zh-CN" b="1" dirty="0">
              <a:latin typeface="Tahoma" panose="020B0604030504040204" pitchFamily="34" charset="0"/>
              <a:ea typeface="宋体" panose="02010600030101010101" pitchFamily="2" charset="-122"/>
            </a:endParaRPr>
          </a:p>
          <a:p>
            <a:pPr marL="342900" indent="-342900">
              <a:lnSpc>
                <a:spcPct val="130000"/>
              </a:lnSpc>
              <a:buClr>
                <a:schemeClr val="folHlink"/>
              </a:buClr>
              <a:buSzPct val="60000"/>
              <a:buFont typeface="Wingdings" panose="05000000000000000000" pitchFamily="2" charset="2"/>
              <a:buChar char="n"/>
            </a:pPr>
            <a:endParaRPr lang="en-US" altLang="zh-CN" b="1">
              <a:latin typeface="Tahoma" panose="020B0604030504040204" pitchFamily="34" charset="0"/>
              <a:ea typeface="宋体" panose="02010600030101010101" pitchFamily="2" charset="-122"/>
            </a:endParaRPr>
          </a:p>
        </p:txBody>
      </p:sp>
      <p:sp>
        <p:nvSpPr>
          <p:cNvPr id="4100" name="文本框 11357"/>
          <p:cNvSpPr txBox="1"/>
          <p:nvPr/>
        </p:nvSpPr>
        <p:spPr>
          <a:xfrm>
            <a:off x="1995488" y="1166813"/>
            <a:ext cx="184150" cy="366712"/>
          </a:xfrm>
          <a:prstGeom prst="rect">
            <a:avLst/>
          </a:prstGeom>
          <a:noFill/>
          <a:ln w="9525">
            <a:noFill/>
          </a:ln>
        </p:spPr>
        <p:txBody>
          <a:bodyPr wrap="none" anchor="t">
            <a:spAutoFit/>
          </a:bodyPr>
          <a:p>
            <a:pPr algn="ctr">
              <a:spcBef>
                <a:spcPct val="0"/>
              </a:spcBef>
            </a:pPr>
            <a:endParaRPr lang="zh-CN" altLang="zh-CN" sz="1800" dirty="0">
              <a:latin typeface="Tahoma" panose="020B0604030504040204" pitchFamily="34" charset="0"/>
              <a:ea typeface="宋体" panose="02010600030101010101" pitchFamily="2" charset="-122"/>
            </a:endParaRPr>
          </a:p>
        </p:txBody>
      </p:sp>
      <p:sp>
        <p:nvSpPr>
          <p:cNvPr id="2" name="文本占位符 11266"/>
          <p:cNvSpPr>
            <a:spLocks noGrp="1"/>
          </p:cNvSpPr>
          <p:nvPr/>
        </p:nvSpPr>
        <p:spPr>
          <a:xfrm>
            <a:off x="675005" y="1207770"/>
            <a:ext cx="8641080" cy="60071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342900" marR="0" indent="-342900" algn="l" defTabSz="914400" rtl="0" eaLnBrk="1" fontAlgn="base" latinLnBrk="0" hangingPunct="1">
              <a:lnSpc>
                <a:spcPct val="80000"/>
              </a:lnSpc>
              <a:spcBef>
                <a:spcPct val="0"/>
              </a:spcBef>
              <a:spcAft>
                <a:spcPct val="0"/>
              </a:spcAft>
              <a:buClrTx/>
              <a:buSzTx/>
              <a:buFontTx/>
              <a:buNone/>
            </a:pPr>
            <a:r>
              <a:rPr kumimoji="0"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rPr>
              <a:t>2.6.1组合逻辑电路的分析</a:t>
            </a:r>
            <a:endParaRPr kumimoji="0" lang="zh-CN" altLang="en-US" b="1" i="0" u="none" strike="noStrike" kern="1200" cap="none" spc="0" normalizeH="0" baseline="0" noProof="1" dirty="0">
              <a:solidFill>
                <a:srgbClr val="FF0000"/>
              </a:solidFill>
              <a:effectLst>
                <a:outerShdw blurRad="38100" dist="38100" dir="2700000">
                  <a:srgbClr val="000000"/>
                </a:outerShdw>
              </a:effectLst>
              <a:latin typeface="华文新魏" panose="02010800040101010101" pitchFamily="2" charset="-122"/>
              <a:ea typeface="华文新魏" panose="02010800040101010101" pitchFamily="2" charset="-122"/>
              <a:cs typeface="+mn-cs"/>
            </a:endParaRPr>
          </a:p>
        </p:txBody>
      </p:sp>
    </p:spTree>
  </p:cSld>
  <p:clrMapOvr>
    <a:masterClrMapping/>
  </p:clrMapOvr>
  <p:transition>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220345" y="715645"/>
            <a:ext cx="8520430" cy="470535"/>
          </a:xfrm>
          <a:prstGeom prst="rect">
            <a:avLst/>
          </a:prstGeom>
          <a:noFill/>
          <a:ln w="9525">
            <a:noFill/>
          </a:ln>
        </p:spPr>
        <p:txBody>
          <a:bodyPr anchor="b"/>
          <a:p>
            <a:pPr>
              <a:lnSpc>
                <a:spcPct val="130000"/>
              </a:lnSpc>
              <a:spcBef>
                <a:spcPct val="0"/>
              </a:spcBef>
            </a:pPr>
            <a:r>
              <a:rPr sz="2400" b="1" dirty="0">
                <a:solidFill>
                  <a:schemeClr val="tx1"/>
                </a:solidFill>
                <a:latin typeface="Times New Roman" panose="02020603050405020304" pitchFamily="18" charset="0"/>
                <a:ea typeface="宋体" panose="02010600030101010101" pitchFamily="2" charset="-122"/>
              </a:rPr>
              <a:t>化简得</a:t>
            </a:r>
            <a:r>
              <a:rPr sz="2400" b="1" i="1" dirty="0">
                <a:solidFill>
                  <a:schemeClr val="tx1"/>
                </a:solidFill>
                <a:latin typeface="Times New Roman" panose="02020603050405020304" pitchFamily="18" charset="0"/>
                <a:ea typeface="宋体" panose="02010600030101010101" pitchFamily="2" charset="-122"/>
              </a:rPr>
              <a:t>Y</a:t>
            </a:r>
            <a:r>
              <a:rPr sz="2400" b="1" baseline="-25000" dirty="0">
                <a:solidFill>
                  <a:schemeClr val="tx1"/>
                </a:solidFill>
                <a:latin typeface="Times New Roman" panose="02020603050405020304" pitchFamily="18" charset="0"/>
                <a:ea typeface="宋体" panose="02010600030101010101" pitchFamily="2" charset="-122"/>
              </a:rPr>
              <a:t>1</a:t>
            </a:r>
            <a:r>
              <a:rPr sz="2400" b="1" dirty="0">
                <a:solidFill>
                  <a:schemeClr val="tx1"/>
                </a:solidFill>
                <a:latin typeface="Times New Roman" panose="02020603050405020304" pitchFamily="18" charset="0"/>
                <a:ea typeface="宋体" panose="02010600030101010101" pitchFamily="2" charset="-122"/>
              </a:rPr>
              <a:t>、</a:t>
            </a:r>
            <a:r>
              <a:rPr sz="2400" b="1" i="1" dirty="0">
                <a:solidFill>
                  <a:schemeClr val="tx1"/>
                </a:solidFill>
                <a:latin typeface="Times New Roman" panose="02020603050405020304" pitchFamily="18" charset="0"/>
                <a:ea typeface="宋体" panose="02010600030101010101" pitchFamily="2" charset="-122"/>
              </a:rPr>
              <a:t>Y</a:t>
            </a:r>
            <a:r>
              <a:rPr sz="2400" b="1" baseline="-25000" dirty="0">
                <a:solidFill>
                  <a:schemeClr val="tx1"/>
                </a:solidFill>
                <a:latin typeface="Times New Roman" panose="02020603050405020304" pitchFamily="18" charset="0"/>
                <a:ea typeface="宋体" panose="02010600030101010101" pitchFamily="2" charset="-122"/>
              </a:rPr>
              <a:t>0</a:t>
            </a:r>
            <a:r>
              <a:rPr sz="2400" b="1" dirty="0">
                <a:solidFill>
                  <a:schemeClr val="tx1"/>
                </a:solidFill>
                <a:latin typeface="Times New Roman" panose="02020603050405020304" pitchFamily="18" charset="0"/>
                <a:ea typeface="宋体" panose="02010600030101010101" pitchFamily="2" charset="-122"/>
              </a:rPr>
              <a:t> </a:t>
            </a:r>
            <a:r>
              <a:rPr sz="2400" b="1" dirty="0">
                <a:latin typeface="Times New Roman" panose="02020603050405020304" pitchFamily="18" charset="0"/>
                <a:sym typeface="+mn-ea"/>
              </a:rPr>
              <a:t>表达式</a:t>
            </a:r>
            <a:endParaRPr sz="2400" b="1" dirty="0">
              <a:solidFill>
                <a:schemeClr val="tx1"/>
              </a:solidFill>
              <a:latin typeface="Times New Roman" panose="02020603050405020304" pitchFamily="18" charset="0"/>
              <a:ea typeface="宋体" panose="02010600030101010101" pitchFamily="2" charset="-122"/>
            </a:endParaRPr>
          </a:p>
        </p:txBody>
      </p:sp>
      <p:graphicFrame>
        <p:nvGraphicFramePr>
          <p:cNvPr id="4" name="对象 1142"/>
          <p:cNvGraphicFramePr>
            <a:graphicFrameLocks noChangeAspect="1"/>
          </p:cNvGraphicFramePr>
          <p:nvPr/>
        </p:nvGraphicFramePr>
        <p:xfrm>
          <a:off x="1037590" y="1417320"/>
          <a:ext cx="7534275" cy="4668520"/>
        </p:xfrm>
        <a:graphic>
          <a:graphicData uri="http://schemas.openxmlformats.org/presentationml/2006/ole">
            <mc:AlternateContent xmlns:mc="http://schemas.openxmlformats.org/markup-compatibility/2006">
              <mc:Choice xmlns:v="urn:schemas-microsoft-com:vml" Requires="v">
                <p:oleObj spid="_x0000_s8" name="" r:id="rId1" imgW="4140200" imgH="2565400" progId="Equation.3">
                  <p:embed/>
                </p:oleObj>
              </mc:Choice>
              <mc:Fallback>
                <p:oleObj name="" r:id="rId1" imgW="4140200" imgH="2565400" progId="Equation.3">
                  <p:embed/>
                  <p:pic>
                    <p:nvPicPr>
                      <p:cNvPr id="0" name="图片 7"/>
                      <p:cNvPicPr/>
                      <p:nvPr/>
                    </p:nvPicPr>
                    <p:blipFill>
                      <a:blip r:embed="rId2"/>
                      <a:stretch>
                        <a:fillRect/>
                      </a:stretch>
                    </p:blipFill>
                    <p:spPr>
                      <a:xfrm>
                        <a:off x="1037590" y="1417320"/>
                        <a:ext cx="7534275" cy="466852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544830" y="669925"/>
            <a:ext cx="8520430" cy="470535"/>
          </a:xfrm>
          <a:prstGeom prst="rect">
            <a:avLst/>
          </a:prstGeom>
          <a:noFill/>
          <a:ln w="9525">
            <a:noFill/>
          </a:ln>
        </p:spPr>
        <p:txBody>
          <a:bodyPr anchor="b"/>
          <a:p>
            <a:pPr>
              <a:lnSpc>
                <a:spcPct val="130000"/>
              </a:lnSpc>
              <a:spcBef>
                <a:spcPct val="0"/>
              </a:spcBef>
            </a:pPr>
            <a:r>
              <a:rPr sz="2400" b="1" dirty="0">
                <a:latin typeface="Times New Roman" panose="02020603050405020304" pitchFamily="18" charset="0"/>
              </a:rPr>
              <a:t>由表达式画出逻辑图</a:t>
            </a:r>
            <a:endParaRPr sz="2400" b="1" dirty="0">
              <a:latin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1386205" y="1511300"/>
            <a:ext cx="6050280" cy="40767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22" name="矩形 12321"/>
          <p:cNvSpPr/>
          <p:nvPr/>
        </p:nvSpPr>
        <p:spPr>
          <a:xfrm>
            <a:off x="580073" y="398463"/>
            <a:ext cx="7092950" cy="460375"/>
          </a:xfrm>
          <a:prstGeom prst="rect">
            <a:avLst/>
          </a:prstGeom>
          <a:noFill/>
          <a:ln w="9525">
            <a:noFill/>
          </a:ln>
        </p:spPr>
        <p:txBody>
          <a:bodyPr>
            <a:spAutoFit/>
          </a:bodyPr>
          <a:p>
            <a:pPr algn="l" fontAlgn="base">
              <a:spcBef>
                <a:spcPct val="0"/>
              </a:spcBef>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例 分析如图所示电路的逻辑功能。</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
        <p:nvSpPr>
          <p:cNvPr id="2" name="矩形 1"/>
          <p:cNvSpPr/>
          <p:nvPr/>
        </p:nvSpPr>
        <p:spPr>
          <a:xfrm>
            <a:off x="5840095" y="1176020"/>
            <a:ext cx="2993390" cy="460375"/>
          </a:xfrm>
          <a:prstGeom prst="rect">
            <a:avLst/>
          </a:prstGeom>
          <a:noFill/>
          <a:ln w="9525">
            <a:noFill/>
          </a:ln>
        </p:spPr>
        <p:txBody>
          <a:bodyPr wrap="square">
            <a:spAutoFit/>
          </a:bodyPr>
          <a:p>
            <a:pPr algn="l" fontAlgn="base">
              <a:spcBef>
                <a:spcPct val="0"/>
              </a:spcBef>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写出逻辑表达式</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graphicFrame>
        <p:nvGraphicFramePr>
          <p:cNvPr id="3" name="对象 1139"/>
          <p:cNvGraphicFramePr>
            <a:graphicFrameLocks noChangeAspect="1"/>
          </p:cNvGraphicFramePr>
          <p:nvPr/>
        </p:nvGraphicFramePr>
        <p:xfrm>
          <a:off x="5840095" y="1717040"/>
          <a:ext cx="2009775" cy="364490"/>
        </p:xfrm>
        <a:graphic>
          <a:graphicData uri="http://schemas.openxmlformats.org/presentationml/2006/ole">
            <mc:AlternateContent xmlns:mc="http://schemas.openxmlformats.org/markup-compatibility/2006">
              <mc:Choice xmlns:v="urn:schemas-microsoft-com:vml" Requires="v">
                <p:oleObj spid="_x0000_s3076" name="" r:id="rId1" imgW="975995" imgH="177800" progId="Equation.3">
                  <p:embed/>
                </p:oleObj>
              </mc:Choice>
              <mc:Fallback>
                <p:oleObj name="" r:id="rId1" imgW="975995" imgH="177800" progId="Equation.3">
                  <p:embed/>
                  <p:pic>
                    <p:nvPicPr>
                      <p:cNvPr id="0" name="图片 3075"/>
                      <p:cNvPicPr/>
                      <p:nvPr/>
                    </p:nvPicPr>
                    <p:blipFill>
                      <a:blip r:embed="rId2"/>
                      <a:stretch>
                        <a:fillRect/>
                      </a:stretch>
                    </p:blipFill>
                    <p:spPr>
                      <a:xfrm>
                        <a:off x="5840095" y="1717040"/>
                        <a:ext cx="2009775" cy="364490"/>
                      </a:xfrm>
                      <a:prstGeom prst="rect">
                        <a:avLst/>
                      </a:prstGeom>
                      <a:noFill/>
                      <a:ln w="38100">
                        <a:noFill/>
                        <a:miter/>
                      </a:ln>
                    </p:spPr>
                  </p:pic>
                </p:oleObj>
              </mc:Fallback>
            </mc:AlternateContent>
          </a:graphicData>
        </a:graphic>
      </p:graphicFrame>
      <p:sp>
        <p:nvSpPr>
          <p:cNvPr id="4" name="矩形 3"/>
          <p:cNvSpPr/>
          <p:nvPr/>
        </p:nvSpPr>
        <p:spPr>
          <a:xfrm>
            <a:off x="5840095" y="2280285"/>
            <a:ext cx="2713355" cy="460375"/>
          </a:xfrm>
          <a:prstGeom prst="rect">
            <a:avLst/>
          </a:prstGeom>
          <a:noFill/>
          <a:ln w="9525">
            <a:noFill/>
          </a:ln>
        </p:spPr>
        <p:txBody>
          <a:bodyPr wrap="square">
            <a:spAutoFit/>
          </a:bodyPr>
          <a:p>
            <a:pPr algn="l" fontAlgn="base">
              <a:spcBef>
                <a:spcPct val="0"/>
              </a:spcBef>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列出真值表</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graphicFrame>
        <p:nvGraphicFramePr>
          <p:cNvPr id="5" name="表格 4"/>
          <p:cNvGraphicFramePr/>
          <p:nvPr/>
        </p:nvGraphicFramePr>
        <p:xfrm>
          <a:off x="5554980" y="2925445"/>
          <a:ext cx="3283585" cy="3377565"/>
        </p:xfrm>
        <a:graphic>
          <a:graphicData uri="http://schemas.openxmlformats.org/drawingml/2006/table">
            <a:tbl>
              <a:tblPr firstRow="1" bandRow="1">
                <a:tableStyleId>{5940675A-B579-460E-94D1-54222C63F5DA}</a:tableStyleId>
              </a:tblPr>
              <a:tblGrid>
                <a:gridCol w="2103755"/>
                <a:gridCol w="1179830"/>
              </a:tblGrid>
              <a:tr h="375285">
                <a:tc>
                  <a:txBody>
                    <a:bodyPr/>
                    <a:p>
                      <a:pPr algn="ctr">
                        <a:buNone/>
                      </a:pPr>
                      <a:r>
                        <a:rPr lang="en-US" sz="2000" b="1" i="1">
                          <a:latin typeface="Times New Roman" panose="02020603050405020304" pitchFamily="18" charset="0"/>
                          <a:cs typeface="Times New Roman" panose="02020603050405020304" pitchFamily="18" charset="0"/>
                        </a:rPr>
                        <a:t>A    B    C</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F</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285">
                <a:tc>
                  <a:txBody>
                    <a:bodyPr/>
                    <a:p>
                      <a:pPr algn="ctr">
                        <a:buNone/>
                      </a:pPr>
                      <a:r>
                        <a:rPr lang="en-US" sz="2000" b="1">
                          <a:latin typeface="Times New Roman" panose="02020603050405020304" pitchFamily="18" charset="0"/>
                          <a:cs typeface="Times New Roman" panose="02020603050405020304" pitchFamily="18" charset="0"/>
                        </a:rPr>
                        <a:t>0    0    0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285">
                <a:tc>
                  <a:txBody>
                    <a:bodyPr/>
                    <a:p>
                      <a:pPr algn="ctr">
                        <a:buNone/>
                      </a:pPr>
                      <a:r>
                        <a:rPr lang="en-US" sz="2000" b="1">
                          <a:latin typeface="Times New Roman" panose="02020603050405020304" pitchFamily="18" charset="0"/>
                          <a:cs typeface="Times New Roman" panose="02020603050405020304" pitchFamily="18" charset="0"/>
                        </a:rPr>
                        <a:t>0    0    1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285">
                <a:tc>
                  <a:txBody>
                    <a:bodyPr/>
                    <a:p>
                      <a:pPr algn="ctr">
                        <a:buNone/>
                      </a:pPr>
                      <a:r>
                        <a:rPr lang="en-US" sz="2000" b="1">
                          <a:latin typeface="Times New Roman" panose="02020603050405020304" pitchFamily="18" charset="0"/>
                          <a:cs typeface="Times New Roman" panose="02020603050405020304" pitchFamily="18" charset="0"/>
                        </a:rPr>
                        <a:t>0    1    0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285">
                <a:tc>
                  <a:txBody>
                    <a:bodyPr/>
                    <a:p>
                      <a:pPr algn="ctr">
                        <a:buNone/>
                      </a:pPr>
                      <a:r>
                        <a:rPr lang="en-US" sz="2000" b="1">
                          <a:latin typeface="Times New Roman" panose="02020603050405020304" pitchFamily="18" charset="0"/>
                          <a:cs typeface="Times New Roman" panose="02020603050405020304" pitchFamily="18" charset="0"/>
                        </a:rPr>
                        <a:t>0    1    1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285">
                <a:tc>
                  <a:txBody>
                    <a:bodyPr/>
                    <a:p>
                      <a:pPr algn="ctr">
                        <a:buNone/>
                      </a:pPr>
                      <a:r>
                        <a:rPr lang="en-US" sz="2000" b="1">
                          <a:latin typeface="Times New Roman" panose="02020603050405020304" pitchFamily="18" charset="0"/>
                          <a:cs typeface="Times New Roman" panose="02020603050405020304" pitchFamily="18" charset="0"/>
                        </a:rPr>
                        <a:t>1    0    0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285">
                <a:tc>
                  <a:txBody>
                    <a:bodyPr/>
                    <a:p>
                      <a:pPr algn="ctr">
                        <a:buNone/>
                      </a:pPr>
                      <a:r>
                        <a:rPr lang="en-US" sz="2000" b="1">
                          <a:latin typeface="Times New Roman" panose="02020603050405020304" pitchFamily="18" charset="0"/>
                          <a:cs typeface="Times New Roman" panose="02020603050405020304" pitchFamily="18" charset="0"/>
                        </a:rPr>
                        <a:t>1    0    1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285">
                <a:tc>
                  <a:txBody>
                    <a:bodyPr/>
                    <a:p>
                      <a:pPr algn="ctr">
                        <a:buNone/>
                      </a:pPr>
                      <a:r>
                        <a:rPr lang="en-US" sz="2000" b="1">
                          <a:latin typeface="Times New Roman" panose="02020603050405020304" pitchFamily="18" charset="0"/>
                          <a:cs typeface="Times New Roman" panose="02020603050405020304" pitchFamily="18" charset="0"/>
                        </a:rPr>
                        <a:t>1    1    0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285">
                <a:tc>
                  <a:txBody>
                    <a:bodyPr/>
                    <a:p>
                      <a:pPr algn="ctr">
                        <a:buNone/>
                      </a:pPr>
                      <a:r>
                        <a:rPr lang="en-US" sz="2000" b="1">
                          <a:latin typeface="Times New Roman" panose="02020603050405020304" pitchFamily="18" charset="0"/>
                          <a:cs typeface="Times New Roman" panose="02020603050405020304" pitchFamily="18" charset="0"/>
                        </a:rPr>
                        <a:t>1    1    1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矩形 5"/>
          <p:cNvSpPr/>
          <p:nvPr/>
        </p:nvSpPr>
        <p:spPr>
          <a:xfrm>
            <a:off x="812165" y="3249930"/>
            <a:ext cx="4562475" cy="3578860"/>
          </a:xfrm>
          <a:prstGeom prst="rect">
            <a:avLst/>
          </a:prstGeom>
          <a:noFill/>
          <a:ln w="9525">
            <a:noFill/>
          </a:ln>
        </p:spPr>
        <p:txBody>
          <a:bodyPr wrap="square">
            <a:spAutoFit/>
          </a:bodyPr>
          <a:p>
            <a:pPr algn="l">
              <a:lnSpc>
                <a:spcPct val="135000"/>
              </a:lnSpc>
              <a:spcBef>
                <a:spcPct val="0"/>
              </a:spcBef>
            </a:pPr>
            <a:r>
              <a:rPr lang="zh-CN" altLang="en-US" sz="2400" b="1" strike="noStrike" noProof="1" dirty="0">
                <a:solidFill>
                  <a:schemeClr val="tx1"/>
                </a:solidFill>
                <a:effectLst/>
                <a:latin typeface="宋体" panose="02010600030101010101" pitchFamily="2" charset="-122"/>
                <a:ea typeface="宋体" panose="02010600030101010101" pitchFamily="2" charset="-122"/>
                <a:cs typeface="+mn-cs"/>
              </a:rPr>
              <a:t>分析真值表可知，</a:t>
            </a:r>
            <a:r>
              <a:rPr lang="zh-CN" altLang="en-US" sz="2400" b="1" i="1" strike="noStrike" noProof="1" dirty="0">
                <a:solidFill>
                  <a:schemeClr val="tx1"/>
                </a:solidFill>
                <a:effectLst/>
                <a:latin typeface="宋体" panose="02010600030101010101" pitchFamily="2" charset="-122"/>
                <a:ea typeface="宋体" panose="02010600030101010101" pitchFamily="2" charset="-122"/>
                <a:cs typeface="+mn-cs"/>
              </a:rPr>
              <a:t>A</a:t>
            </a:r>
            <a:r>
              <a:rPr lang="zh-CN" altLang="en-US" sz="2400" b="1" strike="noStrike" noProof="1" dirty="0">
                <a:solidFill>
                  <a:schemeClr val="tx1"/>
                </a:solidFill>
                <a:effectLst/>
                <a:latin typeface="宋体" panose="02010600030101010101" pitchFamily="2" charset="-122"/>
                <a:ea typeface="宋体" panose="02010600030101010101" pitchFamily="2" charset="-122"/>
                <a:cs typeface="+mn-cs"/>
              </a:rPr>
              <a:t>、</a:t>
            </a:r>
            <a:r>
              <a:rPr lang="zh-CN" altLang="en-US" sz="2400" b="1" i="1" strike="noStrike" noProof="1" dirty="0">
                <a:solidFill>
                  <a:schemeClr val="tx1"/>
                </a:solidFill>
                <a:effectLst/>
                <a:latin typeface="宋体" panose="02010600030101010101" pitchFamily="2" charset="-122"/>
                <a:ea typeface="宋体" panose="02010600030101010101" pitchFamily="2" charset="-122"/>
                <a:cs typeface="+mn-cs"/>
              </a:rPr>
              <a:t>B</a:t>
            </a:r>
            <a:r>
              <a:rPr lang="zh-CN" altLang="en-US" sz="2400" b="1" strike="noStrike" noProof="1" dirty="0">
                <a:solidFill>
                  <a:schemeClr val="tx1"/>
                </a:solidFill>
                <a:effectLst/>
                <a:latin typeface="宋体" panose="02010600030101010101" pitchFamily="2" charset="-122"/>
                <a:ea typeface="宋体" panose="02010600030101010101" pitchFamily="2" charset="-122"/>
                <a:cs typeface="+mn-cs"/>
              </a:rPr>
              <a:t>、</a:t>
            </a:r>
            <a:r>
              <a:rPr lang="zh-CN" altLang="en-US" sz="2400" b="1" i="1" strike="noStrike" noProof="1" dirty="0">
                <a:solidFill>
                  <a:schemeClr val="tx1"/>
                </a:solidFill>
                <a:effectLst/>
                <a:latin typeface="宋体" panose="02010600030101010101" pitchFamily="2" charset="-122"/>
                <a:ea typeface="宋体" panose="02010600030101010101" pitchFamily="2" charset="-122"/>
                <a:cs typeface="+mn-cs"/>
              </a:rPr>
              <a:t>C</a:t>
            </a:r>
            <a:r>
              <a:rPr lang="zh-CN" altLang="en-US" sz="2400" b="1" strike="noStrike" noProof="1" dirty="0">
                <a:solidFill>
                  <a:schemeClr val="tx1"/>
                </a:solidFill>
                <a:effectLst/>
                <a:latin typeface="宋体" panose="02010600030101010101" pitchFamily="2" charset="-122"/>
                <a:ea typeface="宋体" panose="02010600030101010101" pitchFamily="2" charset="-122"/>
                <a:cs typeface="+mn-cs"/>
              </a:rPr>
              <a:t>三个输入变量中，输入奇数个1时，输出F为1，输入偶数个1时，输出F为0。该电路能判别3位二进制码的奇偶性，当输入码中含有奇数个1时，输出有效信号，故称为</a:t>
            </a:r>
            <a:r>
              <a:rPr lang="zh-CN" altLang="en-US" sz="2400" b="1"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rPr>
              <a:t>奇校验电路</a:t>
            </a:r>
            <a:r>
              <a:rPr lang="zh-CN" altLang="en-US" sz="2400" b="1" strike="noStrike" noProof="1" dirty="0">
                <a:solidFill>
                  <a:schemeClr val="tx1"/>
                </a:solidFill>
                <a:effectLst/>
                <a:latin typeface="宋体" panose="02010600030101010101" pitchFamily="2" charset="-122"/>
                <a:ea typeface="宋体" panose="02010600030101010101" pitchFamily="2" charset="-122"/>
                <a:cs typeface="+mn-cs"/>
              </a:rPr>
              <a:t>。</a:t>
            </a:r>
            <a:endParaRPr lang="zh-CN" altLang="en-US" sz="2400" b="1" strike="noStrike" noProof="1" dirty="0">
              <a:solidFill>
                <a:schemeClr val="tx1"/>
              </a:solidFill>
              <a:effectLst/>
              <a:latin typeface="宋体" panose="02010600030101010101" pitchFamily="2" charset="-122"/>
              <a:ea typeface="宋体" panose="02010600030101010101" pitchFamily="2" charset="-122"/>
              <a:cs typeface="+mn-cs"/>
            </a:endParaRPr>
          </a:p>
        </p:txBody>
      </p:sp>
      <p:pic>
        <p:nvPicPr>
          <p:cNvPr id="7" name="图片 6"/>
          <p:cNvPicPr>
            <a:picLocks noChangeAspect="1"/>
          </p:cNvPicPr>
          <p:nvPr/>
        </p:nvPicPr>
        <p:blipFill>
          <a:blip r:embed="rId3"/>
          <a:stretch>
            <a:fillRect/>
          </a:stretch>
        </p:blipFill>
        <p:spPr>
          <a:xfrm>
            <a:off x="1250315" y="1183005"/>
            <a:ext cx="3784600" cy="2032635"/>
          </a:xfrm>
          <a:prstGeom prst="rect">
            <a:avLst/>
          </a:prstGeom>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867" name="矩形 113866"/>
          <p:cNvSpPr/>
          <p:nvPr/>
        </p:nvSpPr>
        <p:spPr>
          <a:xfrm>
            <a:off x="342265" y="478155"/>
            <a:ext cx="7792720" cy="533400"/>
          </a:xfrm>
          <a:prstGeom prst="rect">
            <a:avLst/>
          </a:prstGeom>
          <a:noFill/>
          <a:ln w="9525">
            <a:noFill/>
          </a:ln>
        </p:spPr>
        <p:txBody>
          <a:bodyPr anchor="b"/>
          <a:p>
            <a:pPr>
              <a:spcBef>
                <a:spcPct val="0"/>
              </a:spcBef>
            </a:pPr>
            <a:br>
              <a:rPr lang="en-US" altLang="zh-CN" sz="2400" dirty="0">
                <a:solidFill>
                  <a:schemeClr val="tx1"/>
                </a:solidFill>
                <a:latin typeface="Tahoma" panose="020B0604030504040204" pitchFamily="34" charset="0"/>
                <a:ea typeface="宋体" panose="02010600030101010101" pitchFamily="2" charset="-122"/>
              </a:rPr>
            </a:br>
            <a:r>
              <a:rPr lang="zh-CN" altLang="en-US" sz="2400" b="1" dirty="0">
                <a:solidFill>
                  <a:schemeClr val="tx1"/>
                </a:solidFill>
                <a:latin typeface="Tahoma" panose="020B0604030504040204" pitchFamily="34" charset="0"/>
                <a:ea typeface="宋体" panose="02010600030101010101" pitchFamily="2" charset="-122"/>
              </a:rPr>
              <a:t>例  分析图所示电路的逻辑功能。</a:t>
            </a:r>
            <a:endParaRPr lang="zh-CN" altLang="en-US" sz="2400" b="1" dirty="0">
              <a:solidFill>
                <a:schemeClr val="tx1"/>
              </a:solidFill>
              <a:latin typeface="Tahoma" panose="020B0604030504040204" pitchFamily="34" charset="0"/>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092835" y="1421765"/>
            <a:ext cx="6789420" cy="35814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矩形 115803"/>
          <p:cNvSpPr/>
          <p:nvPr/>
        </p:nvSpPr>
        <p:spPr>
          <a:xfrm>
            <a:off x="0" y="0"/>
            <a:ext cx="9144000" cy="0"/>
          </a:xfrm>
          <a:prstGeom prst="rect">
            <a:avLst/>
          </a:prstGeom>
          <a:noFill/>
          <a:ln w="9525">
            <a:noFill/>
          </a:ln>
        </p:spPr>
        <p:txBody>
          <a:bodyPr anchor="t"/>
          <a:p>
            <a:endParaRPr lang="zh-CN" altLang="en-US">
              <a:latin typeface="Tahoma" panose="020B0604030504040204" pitchFamily="34" charset="0"/>
              <a:ea typeface="宋体" panose="02010600030101010101" pitchFamily="2" charset="-122"/>
            </a:endParaRPr>
          </a:p>
        </p:txBody>
      </p:sp>
      <p:sp>
        <p:nvSpPr>
          <p:cNvPr id="3" name="矩形 2"/>
          <p:cNvSpPr/>
          <p:nvPr/>
        </p:nvSpPr>
        <p:spPr>
          <a:xfrm>
            <a:off x="497840" y="2645410"/>
            <a:ext cx="2713355" cy="460375"/>
          </a:xfrm>
          <a:prstGeom prst="rect">
            <a:avLst/>
          </a:prstGeom>
          <a:noFill/>
          <a:ln w="9525">
            <a:noFill/>
          </a:ln>
        </p:spPr>
        <p:txBody>
          <a:bodyPr wrap="square">
            <a:spAutoFit/>
          </a:bodyPr>
          <a:p>
            <a:pPr algn="l" fontAlgn="base">
              <a:spcBef>
                <a:spcPct val="0"/>
              </a:spcBef>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列出真值表</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graphicFrame>
        <p:nvGraphicFramePr>
          <p:cNvPr id="2" name="表格 1"/>
          <p:cNvGraphicFramePr/>
          <p:nvPr/>
        </p:nvGraphicFramePr>
        <p:xfrm>
          <a:off x="2571115" y="2804160"/>
          <a:ext cx="4001770" cy="3274695"/>
        </p:xfrm>
        <a:graphic>
          <a:graphicData uri="http://schemas.openxmlformats.org/drawingml/2006/table">
            <a:tbl>
              <a:tblPr firstRow="1" bandRow="1">
                <a:tableStyleId>{5940675A-B579-460E-94D1-54222C63F5DA}</a:tableStyleId>
              </a:tblPr>
              <a:tblGrid>
                <a:gridCol w="2565400"/>
                <a:gridCol w="1436370"/>
              </a:tblGrid>
              <a:tr h="363855">
                <a:tc>
                  <a:txBody>
                    <a:bodyPr/>
                    <a:p>
                      <a:pPr algn="ctr">
                        <a:buNone/>
                      </a:pPr>
                      <a:r>
                        <a:rPr lang="en-US" sz="2000" b="1" i="1">
                          <a:latin typeface="Times New Roman" panose="02020603050405020304" pitchFamily="18" charset="0"/>
                          <a:cs typeface="Times New Roman" panose="02020603050405020304" pitchFamily="18" charset="0"/>
                        </a:rPr>
                        <a:t>A     B     C</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F</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algn="ctr">
                        <a:buNone/>
                      </a:pPr>
                      <a:r>
                        <a:rPr lang="en-US" sz="2000" b="1">
                          <a:latin typeface="Times New Roman" panose="02020603050405020304" pitchFamily="18" charset="0"/>
                          <a:cs typeface="Times New Roman" panose="02020603050405020304" pitchFamily="18" charset="0"/>
                        </a:rPr>
                        <a:t>0     0     0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algn="ctr">
                        <a:buNone/>
                      </a:pPr>
                      <a:r>
                        <a:rPr lang="en-US" sz="2000" b="1">
                          <a:latin typeface="Times New Roman" panose="02020603050405020304" pitchFamily="18" charset="0"/>
                          <a:cs typeface="Times New Roman" panose="02020603050405020304" pitchFamily="18" charset="0"/>
                        </a:rPr>
                        <a:t>0     0     1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algn="ctr">
                        <a:buNone/>
                      </a:pPr>
                      <a:r>
                        <a:rPr lang="en-US" sz="2000" b="1">
                          <a:latin typeface="Times New Roman" panose="02020603050405020304" pitchFamily="18" charset="0"/>
                          <a:cs typeface="Times New Roman" panose="02020603050405020304" pitchFamily="18" charset="0"/>
                        </a:rPr>
                        <a:t>0     1     0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1</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algn="ctr">
                        <a:buNone/>
                      </a:pPr>
                      <a:r>
                        <a:rPr lang="en-US" sz="2000" b="1">
                          <a:latin typeface="Times New Roman" panose="02020603050405020304" pitchFamily="18" charset="0"/>
                          <a:cs typeface="Times New Roman" panose="02020603050405020304" pitchFamily="18" charset="0"/>
                        </a:rPr>
                        <a:t>0     1     1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algn="ctr">
                        <a:buNone/>
                      </a:pPr>
                      <a:r>
                        <a:rPr lang="en-US" sz="2000" b="1">
                          <a:latin typeface="Times New Roman" panose="02020603050405020304" pitchFamily="18" charset="0"/>
                          <a:cs typeface="Times New Roman" panose="02020603050405020304" pitchFamily="18" charset="0"/>
                        </a:rPr>
                        <a:t>1     0     0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algn="ctr">
                        <a:buNone/>
                      </a:pPr>
                      <a:r>
                        <a:rPr lang="en-US" sz="2000" b="1">
                          <a:latin typeface="Times New Roman" panose="02020603050405020304" pitchFamily="18" charset="0"/>
                          <a:cs typeface="Times New Roman" panose="02020603050405020304" pitchFamily="18" charset="0"/>
                        </a:rPr>
                        <a:t>1     0     1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algn="ctr">
                        <a:buNone/>
                      </a:pPr>
                      <a:r>
                        <a:rPr lang="en-US" sz="2000" b="1">
                          <a:latin typeface="Times New Roman" panose="02020603050405020304" pitchFamily="18" charset="0"/>
                          <a:cs typeface="Times New Roman" panose="02020603050405020304" pitchFamily="18" charset="0"/>
                        </a:rPr>
                        <a:t>1     1     0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algn="ctr">
                        <a:buNone/>
                      </a:pPr>
                      <a:r>
                        <a:rPr lang="en-US" sz="2000" b="1">
                          <a:latin typeface="Times New Roman" panose="02020603050405020304" pitchFamily="18" charset="0"/>
                          <a:cs typeface="Times New Roman" panose="02020603050405020304" pitchFamily="18" charset="0"/>
                        </a:rPr>
                        <a:t>1     1     1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宋体" panose="02010600030101010101" pitchFamily="2" charset="-122"/>
                          <a:ea typeface="宋体" panose="02010600030101010101" pitchFamily="2" charset="-122"/>
                          <a:cs typeface="宋体" panose="02010600030101010101" pitchFamily="2" charset="-122"/>
                        </a:rPr>
                        <a:t>0</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矩形 3"/>
          <p:cNvSpPr/>
          <p:nvPr/>
        </p:nvSpPr>
        <p:spPr>
          <a:xfrm>
            <a:off x="450215" y="6078855"/>
            <a:ext cx="8243570" cy="589280"/>
          </a:xfrm>
          <a:prstGeom prst="rect">
            <a:avLst/>
          </a:prstGeom>
          <a:noFill/>
          <a:ln w="9525">
            <a:noFill/>
          </a:ln>
        </p:spPr>
        <p:txBody>
          <a:bodyPr wrap="square">
            <a:spAutoFit/>
          </a:bodyPr>
          <a:p>
            <a:pPr algn="l">
              <a:lnSpc>
                <a:spcPct val="135000"/>
              </a:lnSpc>
              <a:spcBef>
                <a:spcPct val="0"/>
              </a:spcBef>
            </a:pPr>
            <a:r>
              <a:rPr lang="zh-CN" altLang="en-US" sz="2400" b="1" strike="noStrike" noProof="1" dirty="0">
                <a:solidFill>
                  <a:schemeClr val="tx1"/>
                </a:solidFill>
                <a:effectLst/>
                <a:latin typeface="宋体" panose="02010600030101010101" pitchFamily="2" charset="-122"/>
                <a:ea typeface="宋体" panose="02010600030101010101" pitchFamily="2" charset="-122"/>
                <a:cs typeface="+mn-cs"/>
              </a:rPr>
              <a:t>该电路为</a:t>
            </a:r>
            <a:r>
              <a:rPr lang="zh-CN" altLang="en-US" sz="2400" b="1" strike="noStrike" noProof="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rPr>
              <a:t>两变量异或电路</a:t>
            </a:r>
            <a:r>
              <a:rPr lang="zh-CN" altLang="en-US" sz="2400" b="1" strike="noStrike" noProof="1" dirty="0">
                <a:solidFill>
                  <a:schemeClr val="tx1"/>
                </a:solidFill>
                <a:effectLst/>
                <a:latin typeface="宋体" panose="02010600030101010101" pitchFamily="2" charset="-122"/>
                <a:ea typeface="宋体" panose="02010600030101010101" pitchFamily="2" charset="-122"/>
                <a:cs typeface="+mn-cs"/>
              </a:rPr>
              <a:t>。</a:t>
            </a:r>
            <a:endParaRPr lang="zh-CN" altLang="en-US" sz="2400" b="1" strike="noStrike" noProof="1" dirty="0">
              <a:solidFill>
                <a:schemeClr val="tx1"/>
              </a:solidFill>
              <a:effectLst/>
              <a:latin typeface="宋体" panose="02010600030101010101" pitchFamily="2" charset="-122"/>
              <a:ea typeface="宋体" panose="02010600030101010101" pitchFamily="2" charset="-122"/>
              <a:cs typeface="+mn-cs"/>
            </a:endParaRPr>
          </a:p>
        </p:txBody>
      </p:sp>
      <p:sp>
        <p:nvSpPr>
          <p:cNvPr id="5" name="矩形 4"/>
          <p:cNvSpPr/>
          <p:nvPr/>
        </p:nvSpPr>
        <p:spPr>
          <a:xfrm>
            <a:off x="638175" y="452755"/>
            <a:ext cx="2993390" cy="460375"/>
          </a:xfrm>
          <a:prstGeom prst="rect">
            <a:avLst/>
          </a:prstGeom>
          <a:noFill/>
          <a:ln w="9525">
            <a:noFill/>
          </a:ln>
        </p:spPr>
        <p:txBody>
          <a:bodyPr wrap="square">
            <a:spAutoFit/>
          </a:bodyPr>
          <a:p>
            <a:pPr algn="l" fontAlgn="base">
              <a:spcBef>
                <a:spcPct val="0"/>
              </a:spcBef>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写出逻辑表达式</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
        <p:nvSpPr>
          <p:cNvPr id="6" name="矩形 5"/>
          <p:cNvSpPr/>
          <p:nvPr/>
        </p:nvSpPr>
        <p:spPr>
          <a:xfrm>
            <a:off x="638175" y="1214755"/>
            <a:ext cx="2713355" cy="460375"/>
          </a:xfrm>
          <a:prstGeom prst="rect">
            <a:avLst/>
          </a:prstGeom>
          <a:noFill/>
          <a:ln w="9525">
            <a:noFill/>
          </a:ln>
        </p:spPr>
        <p:txBody>
          <a:bodyPr wrap="square">
            <a:spAutoFit/>
          </a:bodyPr>
          <a:p>
            <a:pPr algn="l" fontAlgn="base">
              <a:spcBef>
                <a:spcPct val="0"/>
              </a:spcBef>
            </a:pPr>
            <a:r>
              <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rPr>
              <a:t>化简，得</a:t>
            </a:r>
            <a:endParaRPr lang="zh-CN" altLang="en-US" sz="2400" b="1" strike="noStrike" noProof="1" dirty="0">
              <a:solidFill>
                <a:srgbClr val="003399"/>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graphicFrame>
        <p:nvGraphicFramePr>
          <p:cNvPr id="7" name="对象 1140"/>
          <p:cNvGraphicFramePr>
            <a:graphicFrameLocks noChangeAspect="1"/>
          </p:cNvGraphicFramePr>
          <p:nvPr/>
        </p:nvGraphicFramePr>
        <p:xfrm>
          <a:off x="3549015" y="587375"/>
          <a:ext cx="3670935" cy="611505"/>
        </p:xfrm>
        <a:graphic>
          <a:graphicData uri="http://schemas.openxmlformats.org/presentationml/2006/ole">
            <mc:AlternateContent xmlns:mc="http://schemas.openxmlformats.org/markup-compatibility/2006">
              <mc:Choice xmlns:v="urn:schemas-microsoft-com:vml" Requires="v">
                <p:oleObj spid="_x0000_s8" name="" r:id="rId1" imgW="1447800" imgH="241300" progId="Equation.3">
                  <p:embed/>
                </p:oleObj>
              </mc:Choice>
              <mc:Fallback>
                <p:oleObj name="" r:id="rId1" imgW="1447800" imgH="241300" progId="Equation.3">
                  <p:embed/>
                  <p:pic>
                    <p:nvPicPr>
                      <p:cNvPr id="0" name="图片 4"/>
                      <p:cNvPicPr/>
                      <p:nvPr/>
                    </p:nvPicPr>
                    <p:blipFill>
                      <a:blip r:embed="rId2"/>
                      <a:stretch>
                        <a:fillRect/>
                      </a:stretch>
                    </p:blipFill>
                    <p:spPr>
                      <a:xfrm>
                        <a:off x="3549015" y="587375"/>
                        <a:ext cx="3670935" cy="611505"/>
                      </a:xfrm>
                      <a:prstGeom prst="rect">
                        <a:avLst/>
                      </a:prstGeom>
                      <a:noFill/>
                      <a:ln w="38100">
                        <a:noFill/>
                        <a:miter/>
                      </a:ln>
                    </p:spPr>
                  </p:pic>
                </p:oleObj>
              </mc:Fallback>
            </mc:AlternateContent>
          </a:graphicData>
        </a:graphic>
      </p:graphicFrame>
      <p:graphicFrame>
        <p:nvGraphicFramePr>
          <p:cNvPr id="9" name="对象 378"/>
          <p:cNvGraphicFramePr>
            <a:graphicFrameLocks noChangeAspect="1"/>
          </p:cNvGraphicFramePr>
          <p:nvPr/>
        </p:nvGraphicFramePr>
        <p:xfrm>
          <a:off x="1809750" y="1497330"/>
          <a:ext cx="7149465" cy="1148080"/>
        </p:xfrm>
        <a:graphic>
          <a:graphicData uri="http://schemas.openxmlformats.org/presentationml/2006/ole">
            <mc:AlternateContent xmlns:mc="http://schemas.openxmlformats.org/markup-compatibility/2006">
              <mc:Choice xmlns:v="urn:schemas-microsoft-com:vml" Requires="v">
                <p:oleObj spid="_x0000_s10" name="" r:id="rId3" imgW="2768600" imgH="444500" progId="Equation.3">
                  <p:embed/>
                </p:oleObj>
              </mc:Choice>
              <mc:Fallback>
                <p:oleObj name="" r:id="rId3" imgW="2768600" imgH="444500" progId="Equation.3">
                  <p:embed/>
                  <p:pic>
                    <p:nvPicPr>
                      <p:cNvPr id="0" name="图片 5"/>
                      <p:cNvPicPr/>
                      <p:nvPr/>
                    </p:nvPicPr>
                    <p:blipFill>
                      <a:blip r:embed="rId4"/>
                      <a:stretch>
                        <a:fillRect/>
                      </a:stretch>
                    </p:blipFill>
                    <p:spPr>
                      <a:xfrm>
                        <a:off x="1809750" y="1497330"/>
                        <a:ext cx="7149465" cy="114808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linds(horizontal)">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标题 118785"/>
          <p:cNvSpPr>
            <a:spLocks noGrp="1"/>
          </p:cNvSpPr>
          <p:nvPr>
            <p:ph type="title"/>
          </p:nvPr>
        </p:nvSpPr>
        <p:spPr>
          <a:xfrm>
            <a:off x="392430" y="312420"/>
            <a:ext cx="7793038" cy="766763"/>
          </a:xfrm>
        </p:spPr>
        <p:txBody>
          <a:bodyPr anchor="b"/>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2.6.2</a:t>
            </a:r>
            <a:r>
              <a:rPr kumimoji="0" lang="zh-CN" altLang="en-US"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rPr>
              <a:t>组合逻辑电路的设计</a:t>
            </a:r>
            <a:endParaRPr kumimoji="0" lang="zh-CN" altLang="en-US" sz="3200" b="1" i="0" u="none" strike="noStrike" kern="1200" cap="none" spc="0" normalizeH="0" baseline="0" noProof="1" dirty="0">
              <a:solidFill>
                <a:schemeClr val="hlink"/>
              </a:solidFill>
              <a:effectLst>
                <a:outerShdw blurRad="38100" dist="38100" dir="2700000">
                  <a:srgbClr val="000000"/>
                </a:outerShdw>
              </a:effectLst>
              <a:latin typeface="华文新魏" panose="02010800040101010101" pitchFamily="2" charset="-122"/>
              <a:ea typeface="华文新魏" panose="02010800040101010101" pitchFamily="2" charset="-122"/>
              <a:cs typeface="+mj-cs"/>
            </a:endParaRPr>
          </a:p>
        </p:txBody>
      </p:sp>
      <p:sp>
        <p:nvSpPr>
          <p:cNvPr id="118787" name="内容占位符 118786"/>
          <p:cNvSpPr>
            <a:spLocks noGrp="1"/>
          </p:cNvSpPr>
          <p:nvPr>
            <p:ph idx="1"/>
          </p:nvPr>
        </p:nvSpPr>
        <p:spPr>
          <a:xfrm>
            <a:off x="0" y="1079500"/>
            <a:ext cx="8934450" cy="5229225"/>
          </a:xfrm>
        </p:spPr>
        <p:txBody>
          <a:bodyPr anchor="t"/>
          <a:p>
            <a:pPr>
              <a:lnSpc>
                <a:spcPct val="135000"/>
              </a:lnSpc>
              <a:spcBef>
                <a:spcPts val="0"/>
              </a:spcBef>
            </a:pPr>
            <a:r>
              <a:rPr lang="zh-CN" altLang="en-US" sz="2400" b="1" dirty="0"/>
              <a:t>设计的一般步骤为</a:t>
            </a:r>
            <a:r>
              <a:rPr lang="zh-CN" altLang="en-US" sz="2400" dirty="0"/>
              <a:t> </a:t>
            </a:r>
            <a:endParaRPr lang="zh-CN" altLang="en-US" sz="2400" dirty="0"/>
          </a:p>
          <a:p>
            <a:pPr>
              <a:lnSpc>
                <a:spcPct val="135000"/>
              </a:lnSpc>
              <a:spcBef>
                <a:spcPts val="0"/>
              </a:spcBef>
            </a:pPr>
            <a:r>
              <a:rPr lang="zh-CN" altLang="en-US" sz="2400" b="1" dirty="0">
                <a:solidFill>
                  <a:schemeClr val="hlink"/>
                </a:solidFill>
              </a:rPr>
              <a:t>分析要求。</a:t>
            </a:r>
            <a:r>
              <a:rPr lang="zh-CN" altLang="en-US" sz="2400" b="1" dirty="0"/>
              <a:t>根据设计要求中提出的逻辑功能，确定输入变量、输出变量以及两者之间的相互关系，并对输入与输出进行逻辑赋值，即确定什么情况是逻辑1，什么情况是逻辑0。</a:t>
            </a:r>
            <a:endParaRPr lang="zh-CN" altLang="en-US" sz="2400" b="1" dirty="0"/>
          </a:p>
          <a:p>
            <a:pPr>
              <a:lnSpc>
                <a:spcPct val="135000"/>
              </a:lnSpc>
              <a:spcBef>
                <a:spcPts val="0"/>
              </a:spcBef>
            </a:pPr>
            <a:r>
              <a:rPr lang="zh-CN" altLang="en-US" sz="2400" b="1" dirty="0">
                <a:solidFill>
                  <a:schemeClr val="hlink"/>
                </a:solidFill>
              </a:rPr>
              <a:t>列真值表。</a:t>
            </a:r>
            <a:r>
              <a:rPr lang="zh-CN" altLang="en-US" sz="2400" b="1" dirty="0"/>
              <a:t>根据输入信号状态和输出函数状态之间的对应关系列出真值表。列其值表时，凡是不会出现或不允许出现的输入信号状态组合和输入变量取值组合可以不列出。如果列出，则应在相应输出处记×号。</a:t>
            </a:r>
            <a:r>
              <a:rPr lang="zh-CN" altLang="en-US" sz="2400" dirty="0"/>
              <a:t> </a:t>
            </a:r>
            <a:endParaRPr lang="zh-CN" altLang="en-US" sz="2400" b="1" dirty="0"/>
          </a:p>
          <a:p>
            <a:pPr>
              <a:lnSpc>
                <a:spcPct val="135000"/>
              </a:lnSpc>
              <a:spcBef>
                <a:spcPts val="0"/>
              </a:spcBef>
            </a:pPr>
            <a:r>
              <a:rPr lang="zh-CN" altLang="en-US" sz="2400" b="1" dirty="0">
                <a:solidFill>
                  <a:schemeClr val="hlink"/>
                </a:solidFill>
              </a:rPr>
              <a:t>写出逻辑表达式并化简。</a:t>
            </a:r>
            <a:r>
              <a:rPr lang="zh-CN" altLang="en-US" sz="2400" b="1" dirty="0"/>
              <a:t>根据真值表写出逻辑表达式，用公式法或卡诺图法进行化简，并转换成所要求的逻辑表达式。</a:t>
            </a:r>
            <a:endParaRPr lang="zh-CN" altLang="en-US" sz="2400" b="1" dirty="0"/>
          </a:p>
          <a:p>
            <a:pPr>
              <a:lnSpc>
                <a:spcPct val="135000"/>
              </a:lnSpc>
              <a:spcBef>
                <a:spcPts val="0"/>
              </a:spcBef>
            </a:pPr>
            <a:r>
              <a:rPr lang="zh-CN" altLang="en-US" sz="2400" b="1" dirty="0"/>
              <a:t> </a:t>
            </a:r>
            <a:r>
              <a:rPr lang="zh-CN" altLang="en-US" sz="2400" b="1" dirty="0">
                <a:solidFill>
                  <a:schemeClr val="hlink"/>
                </a:solidFill>
              </a:rPr>
              <a:t>画逻辑图。</a:t>
            </a:r>
            <a:r>
              <a:rPr lang="zh-CN" altLang="en-US" sz="2400" b="1" dirty="0"/>
              <a:t>根据化简和变换后的输出逻辑表达式画出逻辑图。 </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8786"/>
                                        </p:tgtEl>
                                        <p:attrNameLst>
                                          <p:attrName>style.visibility</p:attrName>
                                        </p:attrNameLst>
                                      </p:cBhvr>
                                      <p:to>
                                        <p:strVal val="visible"/>
                                      </p:to>
                                    </p:set>
                                    <p:anim calcmode="lin" valueType="num">
                                      <p:cBhvr additive="base">
                                        <p:cTn id="7" dur="500" fill="hold"/>
                                        <p:tgtEl>
                                          <p:spTgt spid="118786"/>
                                        </p:tgtEl>
                                        <p:attrNameLst>
                                          <p:attrName>ppt_x</p:attrName>
                                        </p:attrNameLst>
                                      </p:cBhvr>
                                      <p:tavLst>
                                        <p:tav tm="0">
                                          <p:val>
                                            <p:strVal val="0-#ppt_w/2"/>
                                          </p:val>
                                        </p:tav>
                                        <p:tav tm="100000">
                                          <p:val>
                                            <p:strVal val="#ppt_x"/>
                                          </p:val>
                                        </p:tav>
                                      </p:tavLst>
                                    </p:anim>
                                    <p:anim calcmode="lin" valueType="num">
                                      <p:cBhvr additive="base">
                                        <p:cTn id="8" dur="500" fill="hold"/>
                                        <p:tgtEl>
                                          <p:spTgt spid="1187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18787">
                                            <p:txEl>
                                              <p:charRg st="0" end="9"/>
                                            </p:txEl>
                                          </p:spTgt>
                                        </p:tgtEl>
                                        <p:attrNameLst>
                                          <p:attrName>style.visibility</p:attrName>
                                        </p:attrNameLst>
                                      </p:cBhvr>
                                      <p:to>
                                        <p:strVal val="visible"/>
                                      </p:to>
                                    </p:set>
                                    <p:animEffect transition="in" filter="wipe(down)">
                                      <p:cBhvr>
                                        <p:cTn id="13" dur="500"/>
                                        <p:tgtEl>
                                          <p:spTgt spid="118787">
                                            <p:txEl>
                                              <p:charRg st="0" end="9"/>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18787">
                                            <p:txEl>
                                              <p:charRg st="9" end="53"/>
                                            </p:txEl>
                                          </p:spTgt>
                                        </p:tgtEl>
                                        <p:attrNameLst>
                                          <p:attrName>style.visibility</p:attrName>
                                        </p:attrNameLst>
                                      </p:cBhvr>
                                      <p:to>
                                        <p:strVal val="visible"/>
                                      </p:to>
                                    </p:set>
                                    <p:animEffect transition="in" filter="box(in)">
                                      <p:cBhvr>
                                        <p:cTn id="18" dur="500"/>
                                        <p:tgtEl>
                                          <p:spTgt spid="118787">
                                            <p:txEl>
                                              <p:charRg st="9" end="5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18787">
                                            <p:txEl>
                                              <p:charRg st="53" end="88"/>
                                            </p:txEl>
                                          </p:spTgt>
                                        </p:tgtEl>
                                        <p:attrNameLst>
                                          <p:attrName>style.visibility</p:attrName>
                                        </p:attrNameLst>
                                      </p:cBhvr>
                                      <p:to>
                                        <p:strVal val="visible"/>
                                      </p:to>
                                    </p:set>
                                    <p:animEffect transition="in" filter="checkerboard(across)">
                                      <p:cBhvr>
                                        <p:cTn id="23" dur="500"/>
                                        <p:tgtEl>
                                          <p:spTgt spid="118787">
                                            <p:txEl>
                                              <p:charRg st="53" end="8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8787">
                                            <p:txEl>
                                              <p:charRg st="88" end="112"/>
                                            </p:txEl>
                                          </p:spTgt>
                                        </p:tgtEl>
                                        <p:attrNameLst>
                                          <p:attrName>style.visibility</p:attrName>
                                        </p:attrNameLst>
                                      </p:cBhvr>
                                      <p:to>
                                        <p:strVal val="visible"/>
                                      </p:to>
                                    </p:set>
                                    <p:animEffect transition="in" filter="blinds(horizontal)">
                                      <p:cBhvr>
                                        <p:cTn id="28" dur="500"/>
                                        <p:tgtEl>
                                          <p:spTgt spid="118787">
                                            <p:txEl>
                                              <p:charRg st="88" end="11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118787">
                                            <p:txEl>
                                              <p:charRg st="112" end="144"/>
                                            </p:txEl>
                                          </p:spTgt>
                                        </p:tgtEl>
                                        <p:attrNameLst>
                                          <p:attrName>style.visibility</p:attrName>
                                        </p:attrNameLst>
                                      </p:cBhvr>
                                      <p:to>
                                        <p:strVal val="visible"/>
                                      </p:to>
                                    </p:set>
                                    <p:anim calcmode="lin" valueType="num">
                                      <p:cBhvr>
                                        <p:cTn id="33" dur="1000" fill="hold"/>
                                        <p:tgtEl>
                                          <p:spTgt spid="118787">
                                            <p:txEl>
                                              <p:charRg st="112" end="144"/>
                                            </p:txEl>
                                          </p:spTgt>
                                        </p:tgtEl>
                                        <p:attrNameLst>
                                          <p:attrName>ppt_w</p:attrName>
                                        </p:attrNameLst>
                                      </p:cBhvr>
                                      <p:tavLst>
                                        <p:tav tm="0">
                                          <p:val>
                                            <p:strVal val="#ppt_w*0.70"/>
                                          </p:val>
                                        </p:tav>
                                        <p:tav tm="100000">
                                          <p:val>
                                            <p:strVal val="#ppt_w"/>
                                          </p:val>
                                        </p:tav>
                                      </p:tavLst>
                                    </p:anim>
                                    <p:anim calcmode="lin" valueType="num">
                                      <p:cBhvr>
                                        <p:cTn id="34" dur="1000" fill="hold"/>
                                        <p:tgtEl>
                                          <p:spTgt spid="118787">
                                            <p:txEl>
                                              <p:charRg st="112" end="144"/>
                                            </p:txEl>
                                          </p:spTgt>
                                        </p:tgtEl>
                                        <p:attrNameLst>
                                          <p:attrName>ppt_h</p:attrName>
                                        </p:attrNameLst>
                                      </p:cBhvr>
                                      <p:tavLst>
                                        <p:tav tm="0">
                                          <p:val>
                                            <p:strVal val="#ppt_h"/>
                                          </p:val>
                                        </p:tav>
                                        <p:tav tm="100000">
                                          <p:val>
                                            <p:strVal val="#ppt_h"/>
                                          </p:val>
                                        </p:tav>
                                      </p:tavLst>
                                    </p:anim>
                                    <p:animEffect transition="in" filter="fade">
                                      <p:cBhvr>
                                        <p:cTn id="35" dur="1000"/>
                                        <p:tgtEl>
                                          <p:spTgt spid="118787">
                                            <p:txEl>
                                              <p:charRg st="112" end="1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1" name="内容占位符 119810"/>
          <p:cNvSpPr>
            <a:spLocks noGrp="1"/>
          </p:cNvSpPr>
          <p:nvPr>
            <p:ph idx="1"/>
          </p:nvPr>
        </p:nvSpPr>
        <p:spPr>
          <a:xfrm>
            <a:off x="193675" y="549275"/>
            <a:ext cx="8738870" cy="3184525"/>
          </a:xfrm>
        </p:spPr>
        <p:txBody>
          <a:bodyPr anchor="t"/>
          <a:p>
            <a:pPr>
              <a:lnSpc>
                <a:spcPct val="135000"/>
              </a:lnSpc>
              <a:spcBef>
                <a:spcPts val="0"/>
              </a:spcBef>
            </a:pPr>
            <a:r>
              <a:rPr lang="zh-CN" altLang="en-US" sz="2400" b="1" dirty="0">
                <a:latin typeface="Times New Roman" panose="02020603050405020304" pitchFamily="18" charset="0"/>
              </a:rPr>
              <a:t>例  </a:t>
            </a:r>
            <a:r>
              <a:rPr sz="2400" b="1" dirty="0">
                <a:latin typeface="Times New Roman" panose="02020603050405020304" pitchFamily="18" charset="0"/>
              </a:rPr>
              <a:t>设计一个电话机信号控制电路，电路有</a:t>
            </a:r>
            <a:r>
              <a:rPr sz="2400" b="1" i="1" dirty="0">
                <a:latin typeface="Times New Roman" panose="02020603050405020304" pitchFamily="18" charset="0"/>
              </a:rPr>
              <a:t>I</a:t>
            </a:r>
            <a:r>
              <a:rPr sz="2400" b="1" baseline="-25000" dirty="0">
                <a:latin typeface="Times New Roman" panose="02020603050405020304" pitchFamily="18" charset="0"/>
              </a:rPr>
              <a:t>0</a:t>
            </a:r>
            <a:r>
              <a:rPr sz="2400" b="1" dirty="0">
                <a:latin typeface="Times New Roman" panose="02020603050405020304" pitchFamily="18" charset="0"/>
              </a:rPr>
              <a:t>（火警）、</a:t>
            </a:r>
            <a:r>
              <a:rPr sz="2400" b="1" i="1" dirty="0">
                <a:latin typeface="Times New Roman" panose="02020603050405020304" pitchFamily="18" charset="0"/>
              </a:rPr>
              <a:t>I</a:t>
            </a:r>
            <a:r>
              <a:rPr sz="2400" b="1" baseline="-25000" dirty="0">
                <a:latin typeface="Times New Roman" panose="02020603050405020304" pitchFamily="18" charset="0"/>
              </a:rPr>
              <a:t>1</a:t>
            </a:r>
            <a:r>
              <a:rPr sz="2400" b="1" dirty="0">
                <a:latin typeface="Times New Roman" panose="02020603050405020304" pitchFamily="18" charset="0"/>
              </a:rPr>
              <a:t>（盗警）、</a:t>
            </a:r>
            <a:r>
              <a:rPr sz="2400" b="1" i="1" dirty="0">
                <a:latin typeface="Times New Roman" panose="02020603050405020304" pitchFamily="18" charset="0"/>
              </a:rPr>
              <a:t>I</a:t>
            </a:r>
            <a:r>
              <a:rPr sz="2400" b="1" baseline="-25000" dirty="0">
                <a:latin typeface="Times New Roman" panose="02020603050405020304" pitchFamily="18" charset="0"/>
              </a:rPr>
              <a:t>2</a:t>
            </a:r>
            <a:r>
              <a:rPr sz="2400" b="1" dirty="0">
                <a:latin typeface="Times New Roman" panose="02020603050405020304" pitchFamily="18" charset="0"/>
              </a:rPr>
              <a:t>（日常业务）三种输入信号，通过排队电路分别从</a:t>
            </a:r>
            <a:r>
              <a:rPr sz="2400" b="1" i="1" dirty="0">
                <a:latin typeface="Times New Roman" panose="02020603050405020304" pitchFamily="18" charset="0"/>
              </a:rPr>
              <a:t>L</a:t>
            </a:r>
            <a:r>
              <a:rPr sz="2400" b="1" baseline="-25000" dirty="0">
                <a:latin typeface="Times New Roman" panose="02020603050405020304" pitchFamily="18" charset="0"/>
              </a:rPr>
              <a:t>0</a:t>
            </a:r>
            <a:r>
              <a:rPr sz="2400" b="1" dirty="0">
                <a:latin typeface="Times New Roman" panose="02020603050405020304" pitchFamily="18" charset="0"/>
              </a:rPr>
              <a:t>、</a:t>
            </a:r>
            <a:r>
              <a:rPr sz="2400" b="1" i="1" dirty="0">
                <a:latin typeface="Times New Roman" panose="02020603050405020304" pitchFamily="18" charset="0"/>
              </a:rPr>
              <a:t>L</a:t>
            </a:r>
            <a:r>
              <a:rPr sz="2400" b="1" baseline="-25000" dirty="0">
                <a:latin typeface="Times New Roman" panose="02020603050405020304" pitchFamily="18" charset="0"/>
              </a:rPr>
              <a:t>1</a:t>
            </a:r>
            <a:r>
              <a:rPr sz="2400" b="1" dirty="0">
                <a:latin typeface="Times New Roman" panose="02020603050405020304" pitchFamily="18" charset="0"/>
              </a:rPr>
              <a:t>、</a:t>
            </a:r>
            <a:r>
              <a:rPr sz="2400" b="1" i="1" dirty="0">
                <a:latin typeface="Times New Roman" panose="02020603050405020304" pitchFamily="18" charset="0"/>
              </a:rPr>
              <a:t>L</a:t>
            </a:r>
            <a:r>
              <a:rPr sz="2400" b="1" baseline="-25000" dirty="0">
                <a:latin typeface="Times New Roman" panose="02020603050405020304" pitchFamily="18" charset="0"/>
              </a:rPr>
              <a:t>2</a:t>
            </a:r>
            <a:r>
              <a:rPr sz="2400" b="1" dirty="0">
                <a:latin typeface="Times New Roman" panose="02020603050405020304" pitchFamily="18" charset="0"/>
              </a:rPr>
              <a:t>输出，在同一时间只能有一个信号通过。如果同时有两个及以上信号出现，应首先接通</a:t>
            </a:r>
            <a:r>
              <a:rPr sz="2400" b="1" i="1" dirty="0">
                <a:latin typeface="Times New Roman" panose="02020603050405020304" pitchFamily="18" charset="0"/>
              </a:rPr>
              <a:t>I</a:t>
            </a:r>
            <a:r>
              <a:rPr sz="2400" b="1" baseline="-25000" dirty="0">
                <a:latin typeface="Times New Roman" panose="02020603050405020304" pitchFamily="18" charset="0"/>
              </a:rPr>
              <a:t>0</a:t>
            </a:r>
            <a:r>
              <a:rPr sz="2400" b="1" dirty="0">
                <a:latin typeface="Times New Roman" panose="02020603050405020304" pitchFamily="18" charset="0"/>
              </a:rPr>
              <a:t>（火警），其次为</a:t>
            </a:r>
            <a:r>
              <a:rPr sz="2400" b="1" i="1" dirty="0">
                <a:latin typeface="Times New Roman" panose="02020603050405020304" pitchFamily="18" charset="0"/>
              </a:rPr>
              <a:t>I</a:t>
            </a:r>
            <a:r>
              <a:rPr sz="2400" b="1" baseline="-25000" dirty="0">
                <a:latin typeface="Times New Roman" panose="02020603050405020304" pitchFamily="18" charset="0"/>
              </a:rPr>
              <a:t>1</a:t>
            </a:r>
            <a:r>
              <a:rPr sz="2400" b="1" dirty="0">
                <a:latin typeface="Times New Roman" panose="02020603050405020304" pitchFamily="18" charset="0"/>
              </a:rPr>
              <a:t>（盗警），最后为</a:t>
            </a:r>
            <a:r>
              <a:rPr sz="2400" b="1" i="1" dirty="0">
                <a:latin typeface="Times New Roman" panose="02020603050405020304" pitchFamily="18" charset="0"/>
              </a:rPr>
              <a:t>I</a:t>
            </a:r>
            <a:r>
              <a:rPr sz="2400" b="1" baseline="-25000" dirty="0">
                <a:latin typeface="Times New Roman" panose="02020603050405020304" pitchFamily="18" charset="0"/>
              </a:rPr>
              <a:t>2</a:t>
            </a:r>
            <a:r>
              <a:rPr sz="2400" b="1" dirty="0">
                <a:latin typeface="Times New Roman" panose="02020603050405020304" pitchFamily="18" charset="0"/>
              </a:rPr>
              <a:t>（日常业务），试按照上述要求设计该信号控制电路，要求用与非门实现。</a:t>
            </a:r>
            <a:endParaRPr sz="24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9811">
                                            <p:txEl>
                                              <p:charRg st="0" end="112"/>
                                            </p:txEl>
                                          </p:spTgt>
                                        </p:tgtEl>
                                        <p:attrNameLst>
                                          <p:attrName>style.visibility</p:attrName>
                                        </p:attrNameLst>
                                      </p:cBhvr>
                                      <p:to>
                                        <p:strVal val="visible"/>
                                      </p:to>
                                    </p:set>
                                    <p:animEffect transition="in" filter="blinds(horizontal)">
                                      <p:cBhvr>
                                        <p:cTn id="7" dur="500"/>
                                        <p:tgtEl>
                                          <p:spTgt spid="119811">
                                            <p:txEl>
                                              <p:charRg st="0" end="1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938" name="矩形 120937"/>
          <p:cNvSpPr/>
          <p:nvPr/>
        </p:nvSpPr>
        <p:spPr>
          <a:xfrm>
            <a:off x="389890" y="542925"/>
            <a:ext cx="4140835" cy="460375"/>
          </a:xfrm>
          <a:prstGeom prst="rect">
            <a:avLst/>
          </a:prstGeom>
          <a:noFill/>
          <a:ln w="9525">
            <a:noFill/>
          </a:ln>
        </p:spPr>
        <p:txBody>
          <a:bodyPr wrap="square" anchor="t">
            <a:spAutoFit/>
          </a:bodyPr>
          <a:p>
            <a:pPr lvl="0" algn="l">
              <a:buClrTx/>
              <a:buSzTx/>
              <a:buFontTx/>
            </a:pPr>
            <a:r>
              <a:rPr lang="zh-CN" altLang="en-US" sz="2400" b="1" dirty="0">
                <a:solidFill>
                  <a:srgbClr val="003399"/>
                </a:solidFill>
                <a:effectLst>
                  <a:outerShdw blurRad="38100" dist="38100" dir="2700000">
                    <a:srgbClr val="000000"/>
                  </a:outerShdw>
                </a:effectLst>
                <a:latin typeface="宋体" panose="02010600030101010101" pitchFamily="2" charset="-122"/>
                <a:sym typeface="+mn-ea"/>
              </a:rPr>
              <a:t>根据题意列真值表</a:t>
            </a:r>
            <a:endParaRPr lang="zh-CN" altLang="en-US" sz="2400" b="1" dirty="0">
              <a:solidFill>
                <a:srgbClr val="003399"/>
              </a:solidFill>
              <a:effectLst>
                <a:outerShdw blurRad="38100" dist="38100" dir="2700000">
                  <a:srgbClr val="000000"/>
                </a:outerShdw>
              </a:effectLst>
              <a:latin typeface="宋体" panose="02010600030101010101" pitchFamily="2" charset="-122"/>
              <a:sym typeface="+mn-ea"/>
            </a:endParaRPr>
          </a:p>
        </p:txBody>
      </p:sp>
      <p:graphicFrame>
        <p:nvGraphicFramePr>
          <p:cNvPr id="3" name="表格 2"/>
          <p:cNvGraphicFramePr/>
          <p:nvPr/>
        </p:nvGraphicFramePr>
        <p:xfrm>
          <a:off x="915670" y="1003300"/>
          <a:ext cx="3917950" cy="1887855"/>
        </p:xfrm>
        <a:graphic>
          <a:graphicData uri="http://schemas.openxmlformats.org/drawingml/2006/table">
            <a:tbl>
              <a:tblPr firstRow="1" bandRow="1">
                <a:tableStyleId>{5940675A-B579-460E-94D1-54222C63F5DA}</a:tableStyleId>
              </a:tblPr>
              <a:tblGrid>
                <a:gridCol w="1978025"/>
                <a:gridCol w="1939925"/>
              </a:tblGrid>
              <a:tr h="304800">
                <a:tc>
                  <a:txBody>
                    <a:bodyPr/>
                    <a:p>
                      <a:pPr algn="ctr">
                        <a:buNone/>
                      </a:pPr>
                      <a:r>
                        <a:rPr lang="en-US" sz="2000" b="1">
                          <a:latin typeface="Times New Roman" panose="02020603050405020304" pitchFamily="18" charset="0"/>
                          <a:cs typeface="Times New Roman" panose="02020603050405020304" pitchFamily="18" charset="0"/>
                        </a:rPr>
                        <a:t>输  入</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输  出</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algn="ctr">
                        <a:buNone/>
                      </a:pPr>
                      <a:r>
                        <a:rPr lang="en-US" sz="2000" b="1" i="1">
                          <a:latin typeface="Times New Roman" panose="02020603050405020304" pitchFamily="18" charset="0"/>
                          <a:cs typeface="Times New Roman" panose="02020603050405020304" pitchFamily="18" charset="0"/>
                        </a:rPr>
                        <a:t>I</a:t>
                      </a:r>
                      <a:r>
                        <a:rPr lang="en-US" sz="2000" b="1" baseline="-25000">
                          <a:latin typeface="宋体" panose="02010600030101010101" pitchFamily="2" charset="-122"/>
                          <a:ea typeface="宋体" panose="02010600030101010101" pitchFamily="2" charset="-122"/>
                          <a:cs typeface="宋体" panose="02010600030101010101" pitchFamily="2" charset="-122"/>
                        </a:rPr>
                        <a:t>0</a:t>
                      </a:r>
                      <a:r>
                        <a:rPr lang="en-US" sz="2000" b="1" baseline="-25000">
                          <a:latin typeface="Times New Roman" panose="02020603050405020304" pitchFamily="18" charset="0"/>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I</a:t>
                      </a:r>
                      <a:r>
                        <a:rPr lang="en-US" sz="2000" b="1" baseline="-25000">
                          <a:latin typeface="宋体" panose="02010600030101010101" pitchFamily="2" charset="-122"/>
                          <a:ea typeface="宋体" panose="02010600030101010101" pitchFamily="2" charset="-122"/>
                          <a:cs typeface="宋体" panose="02010600030101010101" pitchFamily="2" charset="-122"/>
                        </a:rPr>
                        <a:t>1</a:t>
                      </a:r>
                      <a:r>
                        <a:rPr lang="en-US" sz="2000" b="1" baseline="-25000">
                          <a:latin typeface="Times New Roman" panose="02020603050405020304" pitchFamily="18" charset="0"/>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I</a:t>
                      </a:r>
                      <a:r>
                        <a:rPr lang="en-US" sz="2000" b="1" baseline="-25000">
                          <a:latin typeface="宋体" panose="02010600030101010101" pitchFamily="2" charset="-122"/>
                          <a:ea typeface="宋体" panose="02010600030101010101" pitchFamily="2" charset="-122"/>
                          <a:cs typeface="宋体" panose="02010600030101010101" pitchFamily="2" charset="-122"/>
                        </a:rPr>
                        <a:t>2</a:t>
                      </a:r>
                      <a:r>
                        <a:rPr lang="en-US" sz="2000" b="1" baseline="-25000">
                          <a:latin typeface="Times New Roman" panose="02020603050405020304" pitchFamily="18" charset="0"/>
                          <a:cs typeface="Times New Roman" panose="02020603050405020304" pitchFamily="18" charset="0"/>
                        </a:rPr>
                        <a:t>  </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L</a:t>
                      </a:r>
                      <a:r>
                        <a:rPr lang="en-US" sz="2000" b="1" baseline="-25000">
                          <a:latin typeface="宋体" panose="02010600030101010101" pitchFamily="2" charset="-122"/>
                          <a:ea typeface="宋体" panose="02010600030101010101" pitchFamily="2" charset="-122"/>
                          <a:cs typeface="宋体" panose="02010600030101010101" pitchFamily="2" charset="-122"/>
                        </a:rPr>
                        <a:t>0</a:t>
                      </a:r>
                      <a:r>
                        <a:rPr lang="en-US" sz="2000" b="1" baseline="-25000">
                          <a:latin typeface="Times New Roman" panose="02020603050405020304" pitchFamily="18" charset="0"/>
                          <a:cs typeface="Times New Roman" panose="02020603050405020304" pitchFamily="18" charset="0"/>
                        </a:rPr>
                        <a:t>    </a:t>
                      </a:r>
                      <a:r>
                        <a:rPr lang="en-US" sz="2000" b="1" i="1" baseline="-25000">
                          <a:latin typeface="Times New Roman" panose="02020603050405020304" pitchFamily="18" charset="0"/>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L</a:t>
                      </a:r>
                      <a:r>
                        <a:rPr lang="en-US" sz="2000" b="1" baseline="-25000">
                          <a:latin typeface="宋体" panose="02010600030101010101" pitchFamily="2" charset="-122"/>
                          <a:ea typeface="宋体" panose="02010600030101010101" pitchFamily="2" charset="-122"/>
                          <a:cs typeface="宋体" panose="02010600030101010101" pitchFamily="2" charset="-122"/>
                        </a:rPr>
                        <a:t>1</a:t>
                      </a:r>
                      <a:r>
                        <a:rPr lang="en-US" sz="2000" b="1" baseline="-25000">
                          <a:latin typeface="Times New Roman" panose="02020603050405020304" pitchFamily="18" charset="0"/>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L</a:t>
                      </a:r>
                      <a:r>
                        <a:rPr lang="en-US" sz="2000" b="1" baseline="-25000">
                          <a:latin typeface="宋体" panose="02010600030101010101" pitchFamily="2" charset="-122"/>
                          <a:ea typeface="宋体" panose="02010600030101010101" pitchFamily="2" charset="-122"/>
                          <a:cs typeface="宋体" panose="02010600030101010101" pitchFamily="2" charset="-122"/>
                        </a:rPr>
                        <a:t>2</a:t>
                      </a:r>
                      <a:r>
                        <a:rPr lang="en-US" sz="2000" b="1" baseline="-25000">
                          <a:latin typeface="Times New Roman" panose="02020603050405020304" pitchFamily="18" charset="0"/>
                          <a:cs typeface="Times New Roman" panose="02020603050405020304" pitchFamily="18" charset="0"/>
                        </a:rPr>
                        <a:t> </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sz="2000" b="1">
                          <a:latin typeface="Times New Roman" panose="02020603050405020304" pitchFamily="18" charset="0"/>
                          <a:cs typeface="Times New Roman" panose="02020603050405020304" pitchFamily="18" charset="0"/>
                        </a:rPr>
                        <a:t>1     ×    ×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1      0      0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b="1">
                          <a:latin typeface="Times New Roman" panose="02020603050405020304" pitchFamily="18" charset="0"/>
                          <a:cs typeface="Times New Roman" panose="02020603050405020304" pitchFamily="18" charset="0"/>
                        </a:rPr>
                        <a:t>0      1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0      1     0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b="1">
                          <a:latin typeface="Times New Roman" panose="02020603050405020304" pitchFamily="18" charset="0"/>
                          <a:cs typeface="Times New Roman" panose="02020603050405020304" pitchFamily="18" charset="0"/>
                        </a:rPr>
                        <a:t>0      0      1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0      0      1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b="1">
                          <a:latin typeface="Times New Roman" panose="02020603050405020304" pitchFamily="18" charset="0"/>
                          <a:cs typeface="Times New Roman" panose="02020603050405020304" pitchFamily="18" charset="0"/>
                        </a:rPr>
                        <a:t>0      0      0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0      0      0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矩形 3"/>
          <p:cNvSpPr/>
          <p:nvPr/>
        </p:nvSpPr>
        <p:spPr>
          <a:xfrm>
            <a:off x="534670" y="2891155"/>
            <a:ext cx="5520055" cy="460375"/>
          </a:xfrm>
          <a:prstGeom prst="rect">
            <a:avLst/>
          </a:prstGeom>
          <a:noFill/>
          <a:ln w="9525">
            <a:noFill/>
          </a:ln>
        </p:spPr>
        <p:txBody>
          <a:bodyPr wrap="square" anchor="t">
            <a:spAutoFit/>
          </a:bodyPr>
          <a:p>
            <a:pPr lvl="0" algn="l">
              <a:buClrTx/>
              <a:buSzTx/>
              <a:buFontTx/>
            </a:pPr>
            <a:r>
              <a:rPr lang="zh-CN" altLang="en-US" sz="2400" b="1" dirty="0">
                <a:solidFill>
                  <a:srgbClr val="003399"/>
                </a:solidFill>
                <a:effectLst>
                  <a:outerShdw blurRad="38100" dist="38100" dir="2700000">
                    <a:srgbClr val="000000"/>
                  </a:outerShdw>
                </a:effectLst>
                <a:latin typeface="宋体" panose="02010600030101010101" pitchFamily="2" charset="-122"/>
                <a:sym typeface="+mn-ea"/>
              </a:rPr>
              <a:t>由真值表写出表达式，并进行变换</a:t>
            </a:r>
            <a:endParaRPr lang="zh-CN" altLang="en-US" sz="2400" b="1" dirty="0">
              <a:solidFill>
                <a:srgbClr val="003399"/>
              </a:solidFill>
              <a:effectLst>
                <a:outerShdw blurRad="38100" dist="38100" dir="2700000">
                  <a:srgbClr val="000000"/>
                </a:outerShdw>
              </a:effectLst>
              <a:latin typeface="宋体" panose="02010600030101010101" pitchFamily="2" charset="-122"/>
              <a:sym typeface="+mn-ea"/>
            </a:endParaRPr>
          </a:p>
        </p:txBody>
      </p:sp>
      <p:graphicFrame>
        <p:nvGraphicFramePr>
          <p:cNvPr id="2" name="对象 1141"/>
          <p:cNvGraphicFramePr>
            <a:graphicFrameLocks noChangeAspect="1"/>
          </p:cNvGraphicFramePr>
          <p:nvPr/>
        </p:nvGraphicFramePr>
        <p:xfrm>
          <a:off x="5868670" y="1054735"/>
          <a:ext cx="2422525" cy="1836420"/>
        </p:xfrm>
        <a:graphic>
          <a:graphicData uri="http://schemas.openxmlformats.org/presentationml/2006/ole">
            <mc:AlternateContent xmlns:mc="http://schemas.openxmlformats.org/markup-compatibility/2006">
              <mc:Choice xmlns:v="urn:schemas-microsoft-com:vml" Requires="v">
                <p:oleObj spid="_x0000_s3076" name="" r:id="rId1" imgW="1206500" imgH="914400" progId="Equation.3">
                  <p:embed/>
                </p:oleObj>
              </mc:Choice>
              <mc:Fallback>
                <p:oleObj name="" r:id="rId1" imgW="1206500" imgH="914400" progId="Equation.3">
                  <p:embed/>
                  <p:pic>
                    <p:nvPicPr>
                      <p:cNvPr id="0" name="图片 3075"/>
                      <p:cNvPicPr/>
                      <p:nvPr/>
                    </p:nvPicPr>
                    <p:blipFill>
                      <a:blip r:embed="rId2"/>
                      <a:stretch>
                        <a:fillRect/>
                      </a:stretch>
                    </p:blipFill>
                    <p:spPr>
                      <a:xfrm>
                        <a:off x="5868670" y="1054735"/>
                        <a:ext cx="2422525" cy="1836420"/>
                      </a:xfrm>
                      <a:prstGeom prst="rect">
                        <a:avLst/>
                      </a:prstGeom>
                      <a:noFill/>
                      <a:ln w="38100">
                        <a:noFill/>
                        <a:miter/>
                      </a:ln>
                    </p:spPr>
                  </p:pic>
                </p:oleObj>
              </mc:Fallback>
            </mc:AlternateContent>
          </a:graphicData>
        </a:graphic>
      </p:graphicFrame>
      <p:sp>
        <p:nvSpPr>
          <p:cNvPr id="5" name="矩形 4"/>
          <p:cNvSpPr/>
          <p:nvPr/>
        </p:nvSpPr>
        <p:spPr>
          <a:xfrm>
            <a:off x="501650" y="3351530"/>
            <a:ext cx="5520055" cy="460375"/>
          </a:xfrm>
          <a:prstGeom prst="rect">
            <a:avLst/>
          </a:prstGeom>
          <a:noFill/>
          <a:ln w="9525">
            <a:noFill/>
          </a:ln>
        </p:spPr>
        <p:txBody>
          <a:bodyPr wrap="square" anchor="t">
            <a:spAutoFit/>
          </a:bodyPr>
          <a:p>
            <a:pPr lvl="0" algn="l">
              <a:buClrTx/>
              <a:buSzTx/>
              <a:buFontTx/>
            </a:pPr>
            <a:r>
              <a:rPr lang="zh-CN" altLang="en-US" sz="2400" b="1" dirty="0">
                <a:solidFill>
                  <a:srgbClr val="003399"/>
                </a:solidFill>
                <a:effectLst>
                  <a:outerShdw blurRad="38100" dist="38100" dir="2700000">
                    <a:srgbClr val="000000"/>
                  </a:outerShdw>
                </a:effectLst>
                <a:latin typeface="宋体" panose="02010600030101010101" pitchFamily="2" charset="-122"/>
                <a:sym typeface="+mn-ea"/>
              </a:rPr>
              <a:t>由逻辑表达式可画出逻辑图</a:t>
            </a:r>
            <a:endParaRPr lang="zh-CN" altLang="en-US" sz="2400" b="1" dirty="0">
              <a:solidFill>
                <a:srgbClr val="003399"/>
              </a:solidFill>
              <a:effectLst>
                <a:outerShdw blurRad="38100" dist="38100" dir="2700000">
                  <a:srgbClr val="000000"/>
                </a:outerShdw>
              </a:effectLst>
              <a:latin typeface="宋体" panose="02010600030101010101" pitchFamily="2" charset="-122"/>
              <a:sym typeface="+mn-ea"/>
            </a:endParaRPr>
          </a:p>
        </p:txBody>
      </p:sp>
      <p:pic>
        <p:nvPicPr>
          <p:cNvPr id="10" name="图片 9"/>
          <p:cNvPicPr>
            <a:picLocks noChangeAspect="1"/>
          </p:cNvPicPr>
          <p:nvPr/>
        </p:nvPicPr>
        <p:blipFill>
          <a:blip r:embed="rId3"/>
          <a:stretch>
            <a:fillRect/>
          </a:stretch>
        </p:blipFill>
        <p:spPr>
          <a:xfrm>
            <a:off x="675640" y="3947795"/>
            <a:ext cx="7983220" cy="27895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0938">
                                            <p:txEl>
                                              <p:charRg st="0" end="54"/>
                                            </p:txEl>
                                          </p:spTgt>
                                        </p:tgtEl>
                                        <p:attrNameLst>
                                          <p:attrName>style.visibility</p:attrName>
                                        </p:attrNameLst>
                                      </p:cBhvr>
                                      <p:to>
                                        <p:strVal val="visible"/>
                                      </p:to>
                                    </p:set>
                                    <p:animEffect transition="in" filter="wipe(down)">
                                      <p:cBhvr>
                                        <p:cTn id="7" dur="500"/>
                                        <p:tgtEl>
                                          <p:spTgt spid="120938">
                                            <p:txEl>
                                              <p:charRg st="0"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charRg st="0" end="54"/>
                                            </p:txEl>
                                          </p:spTgt>
                                        </p:tgtEl>
                                        <p:attrNameLst>
                                          <p:attrName>style.visibility</p:attrName>
                                        </p:attrNameLst>
                                      </p:cBhvr>
                                      <p:to>
                                        <p:strVal val="visible"/>
                                      </p:to>
                                    </p:set>
                                    <p:animEffect transition="in" filter="wipe(down)">
                                      <p:cBhvr>
                                        <p:cTn id="17" dur="500"/>
                                        <p:tgtEl>
                                          <p:spTgt spid="4">
                                            <p:txEl>
                                              <p:charRg st="0" end="5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down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charRg st="0" end="54"/>
                                            </p:txEl>
                                          </p:spTgt>
                                        </p:tgtEl>
                                        <p:attrNameLst>
                                          <p:attrName>style.visibility</p:attrName>
                                        </p:attrNameLst>
                                      </p:cBhvr>
                                      <p:to>
                                        <p:strVal val="visible"/>
                                      </p:to>
                                    </p:set>
                                    <p:animEffect transition="in" filter="wipe(down)">
                                      <p:cBhvr>
                                        <p:cTn id="27" dur="500"/>
                                        <p:tgtEl>
                                          <p:spTgt spid="5">
                                            <p:txEl>
                                              <p:charRg st="0" end="5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97" name="矩形 123996"/>
          <p:cNvSpPr/>
          <p:nvPr/>
        </p:nvSpPr>
        <p:spPr>
          <a:xfrm>
            <a:off x="431800" y="476250"/>
            <a:ext cx="8520430" cy="1080135"/>
          </a:xfrm>
          <a:prstGeom prst="rect">
            <a:avLst/>
          </a:prstGeom>
          <a:noFill/>
          <a:ln w="9525">
            <a:noFill/>
          </a:ln>
        </p:spPr>
        <p:txBody>
          <a:bodyPr anchor="b"/>
          <a:p>
            <a:pPr>
              <a:lnSpc>
                <a:spcPct val="130000"/>
              </a:lnSpc>
              <a:spcBef>
                <a:spcPct val="0"/>
              </a:spcBef>
            </a:pPr>
            <a:r>
              <a:rPr lang="en-US" altLang="zh-CN" sz="2400" dirty="0">
                <a:solidFill>
                  <a:schemeClr val="tx1"/>
                </a:solidFill>
                <a:latin typeface="Times New Roman" panose="02020603050405020304" pitchFamily="18" charset="0"/>
                <a:ea typeface="宋体" panose="02010600030101010101" pitchFamily="2" charset="-122"/>
              </a:rPr>
              <a:t> </a:t>
            </a:r>
            <a:r>
              <a:rPr lang="zh-CN" altLang="en-US" sz="2400" b="1" dirty="0">
                <a:solidFill>
                  <a:schemeClr val="tx1"/>
                </a:solidFill>
                <a:latin typeface="Times New Roman" panose="02020603050405020304" pitchFamily="18" charset="0"/>
                <a:ea typeface="宋体" panose="02010600030101010101" pitchFamily="2" charset="-122"/>
              </a:rPr>
              <a:t>例  </a:t>
            </a:r>
            <a:r>
              <a:rPr sz="2400" b="1" dirty="0">
                <a:solidFill>
                  <a:schemeClr val="tx1"/>
                </a:solidFill>
                <a:latin typeface="Times New Roman" panose="02020603050405020304" pitchFamily="18" charset="0"/>
                <a:ea typeface="宋体" panose="02010600030101010101" pitchFamily="2" charset="-122"/>
              </a:rPr>
              <a:t>设计一个可逆的3位码变换器，在控制信号</a:t>
            </a:r>
            <a:r>
              <a:rPr sz="2400" b="1" i="1" dirty="0">
                <a:solidFill>
                  <a:schemeClr val="tx1"/>
                </a:solidFill>
                <a:latin typeface="Times New Roman" panose="02020603050405020304" pitchFamily="18" charset="0"/>
                <a:ea typeface="宋体" panose="02010600030101010101" pitchFamily="2" charset="-122"/>
              </a:rPr>
              <a:t>C</a:t>
            </a:r>
            <a:r>
              <a:rPr sz="2400" b="1" dirty="0">
                <a:solidFill>
                  <a:schemeClr val="tx1"/>
                </a:solidFill>
                <a:latin typeface="Times New Roman" panose="02020603050405020304" pitchFamily="18" charset="0"/>
                <a:ea typeface="宋体" panose="02010600030101010101" pitchFamily="2" charset="-122"/>
              </a:rPr>
              <a:t>=1时，它将二进制码转换为格雷码，</a:t>
            </a:r>
            <a:r>
              <a:rPr sz="2400" b="1" i="1" dirty="0">
                <a:solidFill>
                  <a:schemeClr val="tx1"/>
                </a:solidFill>
                <a:latin typeface="Times New Roman" panose="02020603050405020304" pitchFamily="18" charset="0"/>
                <a:ea typeface="宋体" panose="02010600030101010101" pitchFamily="2" charset="-122"/>
              </a:rPr>
              <a:t>C</a:t>
            </a:r>
            <a:r>
              <a:rPr sz="2400" b="1" dirty="0">
                <a:solidFill>
                  <a:schemeClr val="tx1"/>
                </a:solidFill>
                <a:latin typeface="Times New Roman" panose="02020603050405020304" pitchFamily="18" charset="0"/>
                <a:ea typeface="宋体" panose="02010600030101010101" pitchFamily="2" charset="-122"/>
              </a:rPr>
              <a:t>=0时，它将格雷码转换为二进制码。</a:t>
            </a:r>
            <a:endParaRPr sz="2400" b="1" dirty="0">
              <a:solidFill>
                <a:schemeClr val="tx1"/>
              </a:solidFill>
              <a:latin typeface="Times New Roman" panose="02020603050405020304" pitchFamily="18" charset="0"/>
              <a:ea typeface="宋体" panose="02010600030101010101" pitchFamily="2" charset="-122"/>
            </a:endParaRPr>
          </a:p>
        </p:txBody>
      </p:sp>
      <p:sp>
        <p:nvSpPr>
          <p:cNvPr id="3" name="矩形 2"/>
          <p:cNvSpPr/>
          <p:nvPr/>
        </p:nvSpPr>
        <p:spPr>
          <a:xfrm>
            <a:off x="416560" y="1573530"/>
            <a:ext cx="8520430" cy="470535"/>
          </a:xfrm>
          <a:prstGeom prst="rect">
            <a:avLst/>
          </a:prstGeom>
          <a:noFill/>
          <a:ln w="9525">
            <a:noFill/>
          </a:ln>
        </p:spPr>
        <p:txBody>
          <a:bodyPr anchor="b"/>
          <a:p>
            <a:pPr>
              <a:lnSpc>
                <a:spcPct val="130000"/>
              </a:lnSpc>
              <a:spcBef>
                <a:spcPct val="0"/>
              </a:spcBef>
            </a:pPr>
            <a:r>
              <a:rPr sz="2400" b="1" dirty="0">
                <a:solidFill>
                  <a:schemeClr val="tx1"/>
                </a:solidFill>
                <a:latin typeface="Times New Roman" panose="02020603050405020304" pitchFamily="18" charset="0"/>
                <a:ea typeface="宋体" panose="02010600030101010101" pitchFamily="2" charset="-122"/>
              </a:rPr>
              <a:t>根据题意列真值表</a:t>
            </a:r>
            <a:endParaRPr sz="2400" b="1" dirty="0">
              <a:solidFill>
                <a:schemeClr val="tx1"/>
              </a:solidFill>
              <a:latin typeface="Times New Roman" panose="02020603050405020304" pitchFamily="18" charset="0"/>
              <a:ea typeface="宋体" panose="02010600030101010101" pitchFamily="2" charset="-122"/>
            </a:endParaRPr>
          </a:p>
        </p:txBody>
      </p:sp>
      <p:graphicFrame>
        <p:nvGraphicFramePr>
          <p:cNvPr id="4" name="表格 3"/>
          <p:cNvGraphicFramePr/>
          <p:nvPr/>
        </p:nvGraphicFramePr>
        <p:xfrm>
          <a:off x="3211830" y="1775460"/>
          <a:ext cx="4853940" cy="4937760"/>
        </p:xfrm>
        <a:graphic>
          <a:graphicData uri="http://schemas.openxmlformats.org/drawingml/2006/table">
            <a:tbl>
              <a:tblPr firstRow="1" bandRow="1">
                <a:tableStyleId>{5940675A-B579-460E-94D1-54222C63F5DA}</a:tableStyleId>
              </a:tblPr>
              <a:tblGrid>
                <a:gridCol w="2748280"/>
                <a:gridCol w="2105660"/>
              </a:tblGrid>
              <a:tr h="274320">
                <a:tc>
                  <a:txBody>
                    <a:bodyPr/>
                    <a:p>
                      <a:pPr algn="ctr">
                        <a:buNone/>
                      </a:pPr>
                      <a:r>
                        <a:rPr lang="en-US" sz="1800" b="1">
                          <a:latin typeface="Times New Roman" panose="02020603050405020304" pitchFamily="18" charset="0"/>
                          <a:cs typeface="Times New Roman" panose="02020603050405020304" pitchFamily="18" charset="0"/>
                        </a:rPr>
                        <a:t>输            入</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输           出</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i="1">
                          <a:latin typeface="Times New Roman" panose="02020603050405020304" pitchFamily="18" charset="0"/>
                          <a:cs typeface="Times New Roman" panose="02020603050405020304" pitchFamily="18" charset="0"/>
                        </a:rPr>
                        <a:t>C</a:t>
                      </a:r>
                      <a:r>
                        <a:rPr lang="en-US" sz="1800" b="1">
                          <a:latin typeface="Times New Roman" panose="02020603050405020304" pitchFamily="18" charset="0"/>
                          <a:cs typeface="Times New Roman" panose="02020603050405020304" pitchFamily="18" charset="0"/>
                        </a:rPr>
                        <a:t>       </a:t>
                      </a:r>
                      <a:r>
                        <a:rPr lang="en-US" sz="1800" b="1" i="1">
                          <a:latin typeface="Times New Roman" panose="02020603050405020304" pitchFamily="18" charset="0"/>
                          <a:cs typeface="Times New Roman" panose="02020603050405020304" pitchFamily="18" charset="0"/>
                        </a:rPr>
                        <a:t>X</a:t>
                      </a:r>
                      <a:r>
                        <a:rPr lang="en-US" sz="1800" b="1" baseline="-25000">
                          <a:latin typeface="Times New Roman" panose="02020603050405020304" pitchFamily="18" charset="0"/>
                          <a:cs typeface="Times New Roman" panose="02020603050405020304" pitchFamily="18" charset="0"/>
                        </a:rPr>
                        <a:t>2</a:t>
                      </a:r>
                      <a:r>
                        <a:rPr lang="en-US" sz="1800" b="1">
                          <a:latin typeface="Times New Roman" panose="02020603050405020304" pitchFamily="18" charset="0"/>
                          <a:cs typeface="Times New Roman" panose="02020603050405020304" pitchFamily="18" charset="0"/>
                        </a:rPr>
                        <a:t>       </a:t>
                      </a:r>
                      <a:r>
                        <a:rPr lang="en-US" sz="1800" b="1" i="1">
                          <a:latin typeface="Times New Roman" panose="02020603050405020304" pitchFamily="18" charset="0"/>
                          <a:cs typeface="Times New Roman" panose="02020603050405020304" pitchFamily="18" charset="0"/>
                        </a:rPr>
                        <a:t>X</a:t>
                      </a:r>
                      <a:r>
                        <a:rPr lang="en-US" sz="1800" b="1">
                          <a:latin typeface="Times New Roman" panose="02020603050405020304" pitchFamily="18" charset="0"/>
                          <a:cs typeface="Times New Roman" panose="02020603050405020304" pitchFamily="18" charset="0"/>
                        </a:rPr>
                        <a:t> </a:t>
                      </a:r>
                      <a:r>
                        <a:rPr lang="en-US" sz="1800" b="1" baseline="-25000">
                          <a:latin typeface="Times New Roman" panose="02020603050405020304" pitchFamily="18" charset="0"/>
                          <a:cs typeface="Times New Roman" panose="02020603050405020304" pitchFamily="18" charset="0"/>
                        </a:rPr>
                        <a:t>1</a:t>
                      </a:r>
                      <a:r>
                        <a:rPr lang="en-US" sz="1800" b="1">
                          <a:latin typeface="Times New Roman" panose="02020603050405020304" pitchFamily="18" charset="0"/>
                          <a:cs typeface="Times New Roman" panose="02020603050405020304" pitchFamily="18" charset="0"/>
                        </a:rPr>
                        <a:t>       </a:t>
                      </a:r>
                      <a:r>
                        <a:rPr lang="en-US" sz="1800" b="1" i="1">
                          <a:latin typeface="Times New Roman" panose="02020603050405020304" pitchFamily="18" charset="0"/>
                          <a:cs typeface="Times New Roman" panose="02020603050405020304" pitchFamily="18" charset="0"/>
                        </a:rPr>
                        <a:t>X</a:t>
                      </a:r>
                      <a:r>
                        <a:rPr lang="en-US" sz="1800" b="1" baseline="-25000">
                          <a:latin typeface="Times New Roman" panose="02020603050405020304" pitchFamily="18" charset="0"/>
                          <a:cs typeface="Times New Roman" panose="02020603050405020304" pitchFamily="18" charset="0"/>
                        </a:rPr>
                        <a:t>0</a:t>
                      </a:r>
                      <a:endParaRPr lang="en-US" altLang="en-US" sz="18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i="1">
                          <a:latin typeface="Times New Roman" panose="02020603050405020304" pitchFamily="18" charset="0"/>
                          <a:cs typeface="Times New Roman" panose="02020603050405020304" pitchFamily="18" charset="0"/>
                        </a:rPr>
                        <a:t>Y</a:t>
                      </a:r>
                      <a:r>
                        <a:rPr lang="en-US" sz="1800" b="1" baseline="-25000">
                          <a:latin typeface="Times New Roman" panose="02020603050405020304" pitchFamily="18" charset="0"/>
                          <a:cs typeface="Times New Roman" panose="02020603050405020304" pitchFamily="18" charset="0"/>
                        </a:rPr>
                        <a:t>2</a:t>
                      </a:r>
                      <a:r>
                        <a:rPr lang="en-US" sz="1800" b="1">
                          <a:latin typeface="Times New Roman" panose="02020603050405020304" pitchFamily="18" charset="0"/>
                          <a:cs typeface="Times New Roman" panose="02020603050405020304" pitchFamily="18" charset="0"/>
                        </a:rPr>
                        <a:t>      </a:t>
                      </a:r>
                      <a:r>
                        <a:rPr lang="en-US" sz="1800" b="1" i="1">
                          <a:latin typeface="Times New Roman" panose="02020603050405020304" pitchFamily="18" charset="0"/>
                          <a:cs typeface="Times New Roman" panose="02020603050405020304" pitchFamily="18" charset="0"/>
                        </a:rPr>
                        <a:t>Y</a:t>
                      </a:r>
                      <a:r>
                        <a:rPr lang="en-US" sz="1800" b="1">
                          <a:latin typeface="Times New Roman" panose="02020603050405020304" pitchFamily="18" charset="0"/>
                          <a:cs typeface="Times New Roman" panose="02020603050405020304" pitchFamily="18" charset="0"/>
                        </a:rPr>
                        <a:t> </a:t>
                      </a:r>
                      <a:r>
                        <a:rPr lang="en-US" sz="1800" b="1" baseline="-25000">
                          <a:latin typeface="Times New Roman" panose="02020603050405020304" pitchFamily="18" charset="0"/>
                          <a:cs typeface="Times New Roman" panose="02020603050405020304" pitchFamily="18" charset="0"/>
                        </a:rPr>
                        <a:t>1</a:t>
                      </a:r>
                      <a:r>
                        <a:rPr lang="en-US" sz="1800" b="1">
                          <a:latin typeface="Times New Roman" panose="02020603050405020304" pitchFamily="18" charset="0"/>
                          <a:cs typeface="Times New Roman" panose="02020603050405020304" pitchFamily="18" charset="0"/>
                        </a:rPr>
                        <a:t>      </a:t>
                      </a:r>
                      <a:r>
                        <a:rPr lang="en-US" sz="1800" b="1" i="1">
                          <a:latin typeface="Times New Roman" panose="02020603050405020304" pitchFamily="18" charset="0"/>
                          <a:cs typeface="Times New Roman" panose="02020603050405020304" pitchFamily="18" charset="0"/>
                        </a:rPr>
                        <a:t>Y</a:t>
                      </a:r>
                      <a:r>
                        <a:rPr lang="en-US" sz="1800" b="1">
                          <a:latin typeface="Times New Roman" panose="02020603050405020304" pitchFamily="18" charset="0"/>
                          <a:cs typeface="Times New Roman" panose="02020603050405020304" pitchFamily="18" charset="0"/>
                        </a:rPr>
                        <a:t> </a:t>
                      </a:r>
                      <a:r>
                        <a:rPr lang="en-US" sz="1800" b="1" baseline="-25000">
                          <a:latin typeface="Times New Roman" panose="02020603050405020304" pitchFamily="18" charset="0"/>
                          <a:cs typeface="Times New Roman" panose="02020603050405020304" pitchFamily="18" charset="0"/>
                        </a:rPr>
                        <a:t>0</a:t>
                      </a:r>
                      <a:endParaRPr lang="en-US" altLang="en-US" sz="18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1        0        0        0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0        0        0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1        0        0        1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1        0        1        0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1        0        1        1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0        1        0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1        1        0        0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1        1        0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1        1        0        1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1        1        1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1        1        1        0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1        0        1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1        1        1        1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1   </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   0        0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0        0        0        0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0        0        0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0        0        0        1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0        0        1       1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0        1        0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0        0        1       0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0        1        1       0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1        0        0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0        1        1       1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1        0        1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0        1        0       1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1        1        0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algn="ctr">
                        <a:buNone/>
                      </a:pPr>
                      <a:r>
                        <a:rPr lang="en-US" sz="1800" b="1">
                          <a:latin typeface="Times New Roman" panose="02020603050405020304" pitchFamily="18" charset="0"/>
                          <a:cs typeface="Times New Roman" panose="02020603050405020304" pitchFamily="18" charset="0"/>
                        </a:rPr>
                        <a:t>0        1        0       0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1        1        1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311785" y="659130"/>
            <a:ext cx="8520430" cy="470535"/>
          </a:xfrm>
          <a:prstGeom prst="rect">
            <a:avLst/>
          </a:prstGeom>
          <a:noFill/>
          <a:ln w="9525">
            <a:noFill/>
          </a:ln>
        </p:spPr>
        <p:txBody>
          <a:bodyPr anchor="b"/>
          <a:p>
            <a:pPr>
              <a:lnSpc>
                <a:spcPct val="130000"/>
              </a:lnSpc>
              <a:spcBef>
                <a:spcPct val="0"/>
              </a:spcBef>
            </a:pPr>
            <a:r>
              <a:rPr sz="2400" b="1" dirty="0">
                <a:solidFill>
                  <a:schemeClr val="tx1"/>
                </a:solidFill>
                <a:latin typeface="Times New Roman" panose="02020603050405020304" pitchFamily="18" charset="0"/>
                <a:ea typeface="宋体" panose="02010600030101010101" pitchFamily="2" charset="-122"/>
              </a:rPr>
              <a:t>根据真值表可直接写出</a:t>
            </a:r>
            <a:r>
              <a:rPr sz="2400" b="1" i="1" dirty="0">
                <a:solidFill>
                  <a:schemeClr val="tx1"/>
                </a:solidFill>
                <a:latin typeface="Times New Roman" panose="02020603050405020304" pitchFamily="18" charset="0"/>
                <a:ea typeface="宋体" panose="02010600030101010101" pitchFamily="2" charset="-122"/>
              </a:rPr>
              <a:t>Y</a:t>
            </a:r>
            <a:r>
              <a:rPr sz="2400" b="1" baseline="-25000" dirty="0">
                <a:solidFill>
                  <a:schemeClr val="tx1"/>
                </a:solidFill>
                <a:latin typeface="Times New Roman" panose="02020603050405020304" pitchFamily="18" charset="0"/>
                <a:ea typeface="宋体" panose="02010600030101010101" pitchFamily="2" charset="-122"/>
              </a:rPr>
              <a:t>2</a:t>
            </a:r>
            <a:r>
              <a:rPr sz="2400" b="1" dirty="0">
                <a:solidFill>
                  <a:schemeClr val="tx1"/>
                </a:solidFill>
                <a:latin typeface="Times New Roman" panose="02020603050405020304" pitchFamily="18" charset="0"/>
                <a:ea typeface="宋体" panose="02010600030101010101" pitchFamily="2" charset="-122"/>
              </a:rPr>
              <a:t>表达式</a:t>
            </a:r>
            <a:endParaRPr sz="2400" b="1" dirty="0">
              <a:solidFill>
                <a:schemeClr val="tx1"/>
              </a:solidFill>
              <a:latin typeface="Times New Roman" panose="02020603050405020304" pitchFamily="18" charset="0"/>
              <a:ea typeface="宋体" panose="02010600030101010101" pitchFamily="2" charset="-122"/>
            </a:endParaRPr>
          </a:p>
        </p:txBody>
      </p:sp>
      <p:sp>
        <p:nvSpPr>
          <p:cNvPr id="2" name="矩形 1"/>
          <p:cNvSpPr/>
          <p:nvPr/>
        </p:nvSpPr>
        <p:spPr>
          <a:xfrm>
            <a:off x="2094865" y="1129665"/>
            <a:ext cx="5351145" cy="546100"/>
          </a:xfrm>
          <a:prstGeom prst="rect">
            <a:avLst/>
          </a:prstGeom>
          <a:noFill/>
          <a:ln w="9525">
            <a:noFill/>
          </a:ln>
        </p:spPr>
        <p:txBody>
          <a:bodyPr anchor="b"/>
          <a:p>
            <a:pPr>
              <a:lnSpc>
                <a:spcPct val="130000"/>
              </a:lnSpc>
              <a:spcBef>
                <a:spcPct val="0"/>
              </a:spcBef>
            </a:pPr>
            <a:r>
              <a:rPr sz="2400" b="1" i="1" dirty="0">
                <a:solidFill>
                  <a:schemeClr val="tx1"/>
                </a:solidFill>
                <a:latin typeface="Times New Roman" panose="02020603050405020304" pitchFamily="18" charset="0"/>
                <a:ea typeface="宋体" panose="02010600030101010101" pitchFamily="2" charset="-122"/>
              </a:rPr>
              <a:t>Y</a:t>
            </a:r>
            <a:r>
              <a:rPr sz="2400" b="1" baseline="-25000" dirty="0">
                <a:solidFill>
                  <a:schemeClr val="tx1"/>
                </a:solidFill>
                <a:latin typeface="Times New Roman" panose="02020603050405020304" pitchFamily="18" charset="0"/>
                <a:ea typeface="宋体" panose="02010600030101010101" pitchFamily="2" charset="-122"/>
              </a:rPr>
              <a:t>2</a:t>
            </a:r>
            <a:r>
              <a:rPr sz="2400" b="1" dirty="0">
                <a:solidFill>
                  <a:schemeClr val="tx1"/>
                </a:solidFill>
                <a:latin typeface="Times New Roman" panose="02020603050405020304" pitchFamily="18" charset="0"/>
                <a:ea typeface="宋体" panose="02010600030101010101" pitchFamily="2" charset="-122"/>
              </a:rPr>
              <a:t>=</a:t>
            </a:r>
            <a:r>
              <a:rPr sz="2400" b="1" i="1" dirty="0">
                <a:solidFill>
                  <a:schemeClr val="tx1"/>
                </a:solidFill>
                <a:latin typeface="Times New Roman" panose="02020603050405020304" pitchFamily="18" charset="0"/>
                <a:ea typeface="宋体" panose="02010600030101010101" pitchFamily="2" charset="-122"/>
              </a:rPr>
              <a:t>X</a:t>
            </a:r>
            <a:r>
              <a:rPr sz="2400" b="1" baseline="-25000" dirty="0">
                <a:solidFill>
                  <a:schemeClr val="tx1"/>
                </a:solidFill>
                <a:latin typeface="Times New Roman" panose="02020603050405020304" pitchFamily="18" charset="0"/>
                <a:ea typeface="宋体" panose="02010600030101010101" pitchFamily="2" charset="-122"/>
              </a:rPr>
              <a:t>2</a:t>
            </a:r>
            <a:endParaRPr sz="2400" b="1" baseline="-25000" dirty="0">
              <a:solidFill>
                <a:schemeClr val="tx1"/>
              </a:solidFill>
              <a:latin typeface="Times New Roman" panose="02020603050405020304" pitchFamily="18" charset="0"/>
              <a:ea typeface="宋体" panose="02010600030101010101" pitchFamily="2" charset="-122"/>
            </a:endParaRPr>
          </a:p>
        </p:txBody>
      </p:sp>
      <p:sp>
        <p:nvSpPr>
          <p:cNvPr id="5" name="矩形 4"/>
          <p:cNvSpPr/>
          <p:nvPr/>
        </p:nvSpPr>
        <p:spPr>
          <a:xfrm>
            <a:off x="311785" y="1675765"/>
            <a:ext cx="8520430" cy="470535"/>
          </a:xfrm>
          <a:prstGeom prst="rect">
            <a:avLst/>
          </a:prstGeom>
          <a:noFill/>
          <a:ln w="9525">
            <a:noFill/>
          </a:ln>
        </p:spPr>
        <p:txBody>
          <a:bodyPr anchor="b"/>
          <a:p>
            <a:pPr>
              <a:lnSpc>
                <a:spcPct val="130000"/>
              </a:lnSpc>
              <a:spcBef>
                <a:spcPct val="0"/>
              </a:spcBef>
            </a:pPr>
            <a:r>
              <a:rPr sz="2400" b="1" dirty="0">
                <a:solidFill>
                  <a:schemeClr val="tx1"/>
                </a:solidFill>
                <a:latin typeface="Times New Roman" panose="02020603050405020304" pitchFamily="18" charset="0"/>
                <a:ea typeface="宋体" panose="02010600030101010101" pitchFamily="2" charset="-122"/>
              </a:rPr>
              <a:t>由真值表画出</a:t>
            </a:r>
            <a:r>
              <a:rPr sz="2400" b="1" i="1" dirty="0">
                <a:solidFill>
                  <a:schemeClr val="tx1"/>
                </a:solidFill>
                <a:latin typeface="Times New Roman" panose="02020603050405020304" pitchFamily="18" charset="0"/>
                <a:ea typeface="宋体" panose="02010600030101010101" pitchFamily="2" charset="-122"/>
              </a:rPr>
              <a:t>Y</a:t>
            </a:r>
            <a:r>
              <a:rPr sz="2400" b="1" baseline="-25000" dirty="0">
                <a:solidFill>
                  <a:schemeClr val="tx1"/>
                </a:solidFill>
                <a:latin typeface="Times New Roman" panose="02020603050405020304" pitchFamily="18" charset="0"/>
                <a:ea typeface="宋体" panose="02010600030101010101" pitchFamily="2" charset="-122"/>
              </a:rPr>
              <a:t>1</a:t>
            </a:r>
            <a:r>
              <a:rPr sz="2400" b="1" dirty="0">
                <a:solidFill>
                  <a:schemeClr val="tx1"/>
                </a:solidFill>
                <a:latin typeface="Times New Roman" panose="02020603050405020304" pitchFamily="18" charset="0"/>
                <a:ea typeface="宋体" panose="02010600030101010101" pitchFamily="2" charset="-122"/>
              </a:rPr>
              <a:t>、</a:t>
            </a:r>
            <a:r>
              <a:rPr sz="2400" b="1" i="1" dirty="0">
                <a:solidFill>
                  <a:schemeClr val="tx1"/>
                </a:solidFill>
                <a:latin typeface="Times New Roman" panose="02020603050405020304" pitchFamily="18" charset="0"/>
                <a:ea typeface="宋体" panose="02010600030101010101" pitchFamily="2" charset="-122"/>
              </a:rPr>
              <a:t>Y</a:t>
            </a:r>
            <a:r>
              <a:rPr sz="2400" b="1" baseline="-25000" dirty="0">
                <a:solidFill>
                  <a:schemeClr val="tx1"/>
                </a:solidFill>
                <a:latin typeface="Times New Roman" panose="02020603050405020304" pitchFamily="18" charset="0"/>
                <a:ea typeface="宋体" panose="02010600030101010101" pitchFamily="2" charset="-122"/>
              </a:rPr>
              <a:t>0</a:t>
            </a:r>
            <a:r>
              <a:rPr sz="2400" b="1" dirty="0">
                <a:solidFill>
                  <a:schemeClr val="tx1"/>
                </a:solidFill>
                <a:latin typeface="Times New Roman" panose="02020603050405020304" pitchFamily="18" charset="0"/>
                <a:ea typeface="宋体" panose="02010600030101010101" pitchFamily="2" charset="-122"/>
              </a:rPr>
              <a:t> 的卡诺图</a:t>
            </a:r>
            <a:endParaRPr sz="2400" b="1" dirty="0">
              <a:solidFill>
                <a:schemeClr val="tx1"/>
              </a:solidFill>
              <a:latin typeface="Times New Roman" panose="02020603050405020304" pitchFamily="18" charset="0"/>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1068705" y="2451735"/>
            <a:ext cx="6804660" cy="2781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Lst>
  </p:timing>
</p:sld>
</file>

<file path=ppt/theme/theme1.xml><?xml version="1.0" encoding="utf-8"?>
<a:theme xmlns:a="http://schemas.openxmlformats.org/drawingml/2006/main" name="Blends">
  <a:themeElements>
    <a:clrScheme name="">
      <a:dk1>
        <a:srgbClr val="000000"/>
      </a:dk1>
      <a:lt1>
        <a:srgbClr val="CCECFF"/>
      </a:lt1>
      <a:dk2>
        <a:srgbClr val="0000FF"/>
      </a:dk2>
      <a:lt2>
        <a:srgbClr val="1C1C1C"/>
      </a:lt2>
      <a:accent1>
        <a:srgbClr val="00E4A8"/>
      </a:accent1>
      <a:accent2>
        <a:srgbClr val="FFCF01"/>
      </a:accent2>
      <a:accent3>
        <a:srgbClr val="E2F4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
        <a:dk1>
          <a:srgbClr val="000000"/>
        </a:dk1>
        <a:lt1>
          <a:srgbClr val="CCECFF"/>
        </a:lt1>
        <a:dk2>
          <a:srgbClr val="0000FF"/>
        </a:dk2>
        <a:lt2>
          <a:srgbClr val="1C1C1C"/>
        </a:lt2>
        <a:accent1>
          <a:srgbClr val="00E4A8"/>
        </a:accent1>
        <a:accent2>
          <a:srgbClr val="FFCF01"/>
        </a:accent2>
        <a:accent3>
          <a:srgbClr val="E2F4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2204</Words>
  <Application>WPS 演示</Application>
  <PresentationFormat>在屏幕上显示</PresentationFormat>
  <Paragraphs>230</Paragraphs>
  <Slides>11</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5</vt:i4>
      </vt:variant>
      <vt:variant>
        <vt:lpstr>幻灯片标题</vt:lpstr>
      </vt:variant>
      <vt:variant>
        <vt:i4>11</vt:i4>
      </vt:variant>
    </vt:vector>
  </HeadingPairs>
  <TitlesOfParts>
    <vt:vector size="26" baseType="lpstr">
      <vt:lpstr>Arial</vt:lpstr>
      <vt:lpstr>宋体</vt:lpstr>
      <vt:lpstr>Wingdings</vt:lpstr>
      <vt:lpstr>Tahoma</vt:lpstr>
      <vt:lpstr>Times New Roman</vt:lpstr>
      <vt:lpstr>华文新魏</vt:lpstr>
      <vt:lpstr>微软雅黑</vt:lpstr>
      <vt:lpstr>Arial Unicode MS</vt:lpstr>
      <vt:lpstr>Calibri</vt:lpstr>
      <vt:lpstr>Blends</vt:lpstr>
      <vt:lpstr>Equation.3</vt:lpstr>
      <vt:lpstr>Equation.3</vt:lpstr>
      <vt:lpstr>Equation.3</vt:lpstr>
      <vt:lpstr>Equation.3</vt:lpstr>
      <vt:lpstr>Equation.3</vt:lpstr>
      <vt:lpstr>2.6  组合逻辑电路的分析和设计</vt:lpstr>
      <vt:lpstr>PowerPoint 演示文稿</vt:lpstr>
      <vt:lpstr>PowerPoint 演示文稿</vt:lpstr>
      <vt:lpstr>PowerPoint 演示文稿</vt:lpstr>
      <vt:lpstr>2.6.2组合逻辑电路的设计</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组合逻辑电路</dc:title>
  <dc:creator>wfd</dc:creator>
  <cp:lastModifiedBy>lenovo</cp:lastModifiedBy>
  <cp:revision>116</cp:revision>
  <dcterms:created xsi:type="dcterms:W3CDTF">2005-07-11T04:33:00Z</dcterms:created>
  <dcterms:modified xsi:type="dcterms:W3CDTF">2022-11-10T04:48:44Z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2052-11.1.0.9914</vt:lpwstr>
  </property>
</Properties>
</file>