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378" r:id="rId4"/>
    <p:sldId id="379" r:id="rId6"/>
    <p:sldId id="260" r:id="rId7"/>
    <p:sldId id="293" r:id="rId8"/>
    <p:sldId id="382" r:id="rId9"/>
    <p:sldId id="383" r:id="rId10"/>
    <p:sldId id="389" r:id="rId11"/>
    <p:sldId id="390" r:id="rId12"/>
    <p:sldId id="391" r:id="rId13"/>
    <p:sldId id="387" r:id="rId14"/>
    <p:sldId id="388" r:id="rId15"/>
    <p:sldId id="258" r:id="rId16"/>
    <p:sldId id="295" r:id="rId17"/>
    <p:sldId id="318" r:id="rId18"/>
    <p:sldId id="319" r:id="rId19"/>
    <p:sldId id="315" r:id="rId20"/>
    <p:sldId id="316" r:id="rId21"/>
    <p:sldId id="323" r:id="rId22"/>
    <p:sldId id="312" r:id="rId23"/>
    <p:sldId id="392" r:id="rId24"/>
    <p:sldId id="324" r:id="rId25"/>
    <p:sldId id="263" r:id="rId26"/>
    <p:sldId id="266" r:id="rId27"/>
    <p:sldId id="325" r:id="rId28"/>
    <p:sldId id="393" r:id="rId29"/>
    <p:sldId id="394" r:id="rId30"/>
    <p:sldId id="326" r:id="rId31"/>
    <p:sldId id="327" r:id="rId32"/>
    <p:sldId id="395" r:id="rId33"/>
    <p:sldId id="350" r:id="rId34"/>
    <p:sldId id="328" r:id="rId35"/>
    <p:sldId id="396" r:id="rId36"/>
    <p:sldId id="397" r:id="rId37"/>
    <p:sldId id="331" r:id="rId38"/>
    <p:sldId id="333" r:id="rId39"/>
    <p:sldId id="280" r:id="rId40"/>
    <p:sldId id="398" r:id="rId41"/>
    <p:sldId id="335" r:id="rId42"/>
    <p:sldId id="399" r:id="rId43"/>
    <p:sldId id="400" r:id="rId44"/>
    <p:sldId id="339" r:id="rId45"/>
    <p:sldId id="401" r:id="rId46"/>
    <p:sldId id="342" r:id="rId47"/>
    <p:sldId id="402" r:id="rId48"/>
    <p:sldId id="403" r:id="rId4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F28F"/>
    <a:srgbClr val="FFDDFF"/>
    <a:srgbClr val="BDFFBD"/>
    <a:srgbClr val="99FF99"/>
    <a:srgbClr val="009900"/>
    <a:srgbClr val="D2F2FE"/>
    <a:srgbClr val="00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654"/>
    <p:restoredTop sz="90960"/>
  </p:normalViewPr>
  <p:slideViewPr>
    <p:cSldViewPr showGuides="1">
      <p:cViewPr>
        <p:scale>
          <a:sx n="50" d="100"/>
          <a:sy n="50" d="100"/>
        </p:scale>
        <p:origin x="-402" y="-72"/>
      </p:cViewPr>
      <p:guideLst>
        <p:guide orient="horz" pos="221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966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2.wmf"/><Relationship Id="rId3" Type="http://schemas.openxmlformats.org/officeDocument/2006/relationships/image" Target="../media/image48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image" Target="../media/image37.wmf"/><Relationship Id="rId7" Type="http://schemas.openxmlformats.org/officeDocument/2006/relationships/image" Target="../media/image36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800" b="1" i="0" u="non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6.bin"/><Relationship Id="rId21" Type="http://schemas.openxmlformats.org/officeDocument/2006/relationships/vmlDrawing" Target="../drawings/vmlDrawing7.v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30.wmf"/><Relationship Id="rId19" Type="http://schemas.openxmlformats.org/officeDocument/2006/relationships/image" Target="../media/image38.wmf"/><Relationship Id="rId18" Type="http://schemas.openxmlformats.org/officeDocument/2006/relationships/oleObject" Target="../embeddings/oleObject44.bin"/><Relationship Id="rId17" Type="http://schemas.openxmlformats.org/officeDocument/2006/relationships/image" Target="../media/image37.wmf"/><Relationship Id="rId16" Type="http://schemas.openxmlformats.org/officeDocument/2006/relationships/oleObject" Target="../embeddings/oleObject43.bin"/><Relationship Id="rId15" Type="http://schemas.openxmlformats.org/officeDocument/2006/relationships/image" Target="../media/image36.wmf"/><Relationship Id="rId14" Type="http://schemas.openxmlformats.org/officeDocument/2006/relationships/oleObject" Target="../embeddings/oleObject42.bin"/><Relationship Id="rId13" Type="http://schemas.openxmlformats.org/officeDocument/2006/relationships/image" Target="../media/image35.wmf"/><Relationship Id="rId12" Type="http://schemas.openxmlformats.org/officeDocument/2006/relationships/oleObject" Target="../embeddings/oleObject41.bin"/><Relationship Id="rId11" Type="http://schemas.openxmlformats.org/officeDocument/2006/relationships/image" Target="../media/image34.wmf"/><Relationship Id="rId10" Type="http://schemas.openxmlformats.org/officeDocument/2006/relationships/oleObject" Target="../embeddings/oleObject40.bin"/><Relationship Id="rId1" Type="http://schemas.openxmlformats.org/officeDocument/2006/relationships/oleObject" Target="../embeddings/oleObject35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48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4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6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5.bin"/><Relationship Id="rId19" Type="http://schemas.openxmlformats.org/officeDocument/2006/relationships/vmlDrawing" Target="../drawings/vmlDrawing8.v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8.wmf"/><Relationship Id="rId16" Type="http://schemas.openxmlformats.org/officeDocument/2006/relationships/oleObject" Target="../embeddings/oleObject52.bin"/><Relationship Id="rId15" Type="http://schemas.openxmlformats.org/officeDocument/2006/relationships/image" Target="../media/image17.wmf"/><Relationship Id="rId14" Type="http://schemas.openxmlformats.org/officeDocument/2006/relationships/oleObject" Target="../embeddings/oleObject51.bin"/><Relationship Id="rId13" Type="http://schemas.openxmlformats.org/officeDocument/2006/relationships/image" Target="../media/image16.wmf"/><Relationship Id="rId12" Type="http://schemas.openxmlformats.org/officeDocument/2006/relationships/oleObject" Target="../embeddings/oleObject50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49.bin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0" Type="http://schemas.openxmlformats.org/officeDocument/2006/relationships/notesSlide" Target="../notesSlides/notesSlide1.xml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40.wmf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59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58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53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60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6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50.wmf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62.bin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wmf"/><Relationship Id="rId3" Type="http://schemas.openxmlformats.org/officeDocument/2006/relationships/oleObject" Target="../embeddings/oleObject68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6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wmf"/><Relationship Id="rId1" Type="http://schemas.openxmlformats.org/officeDocument/2006/relationships/oleObject" Target="../embeddings/oleObject69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1.wmf"/><Relationship Id="rId18" Type="http://schemas.openxmlformats.org/officeDocument/2006/relationships/vmlDrawing" Target="../drawings/vmlDrawing3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19.wmf"/><Relationship Id="rId10" Type="http://schemas.openxmlformats.org/officeDocument/2006/relationships/notesSlide" Target="../notesSlides/notesSlide2.xml"/><Relationship Id="rId1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5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11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34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5121"/>
          <p:cNvSpPr>
            <a:spLocks noGrp="1"/>
          </p:cNvSpPr>
          <p:nvPr>
            <p:ph type="title"/>
          </p:nvPr>
        </p:nvSpPr>
        <p:spPr>
          <a:xfrm>
            <a:off x="751205" y="0"/>
            <a:ext cx="7793038" cy="1143000"/>
          </a:xfrm>
        </p:spPr>
        <p:txBody>
          <a:bodyPr anchor="b"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4.2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计数器</a:t>
            </a:r>
            <a:endParaRPr lang="zh-CN" altLang="en-US" sz="3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4" name="矩形 5123"/>
          <p:cNvSpPr/>
          <p:nvPr/>
        </p:nvSpPr>
        <p:spPr>
          <a:xfrm>
            <a:off x="228600" y="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ctr"/>
            <a:endParaRPr lang="zh-CN" altLang="en-US" sz="4400" b="0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矩形 5124"/>
          <p:cNvSpPr/>
          <p:nvPr/>
        </p:nvSpPr>
        <p:spPr>
          <a:xfrm>
            <a:off x="873125" y="1069975"/>
            <a:ext cx="484505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4.2.1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计数器的分类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5128" name="组合 5127"/>
          <p:cNvGrpSpPr/>
          <p:nvPr/>
        </p:nvGrpSpPr>
        <p:grpSpPr>
          <a:xfrm>
            <a:off x="1095375" y="2099945"/>
            <a:ext cx="1574800" cy="3124200"/>
            <a:chOff x="320" y="1824"/>
            <a:chExt cx="834" cy="1968"/>
          </a:xfrm>
        </p:grpSpPr>
        <p:sp>
          <p:nvSpPr>
            <p:cNvPr id="5129" name="文本框 5128"/>
            <p:cNvSpPr txBox="1"/>
            <p:nvPr/>
          </p:nvSpPr>
          <p:spPr>
            <a:xfrm>
              <a:off x="320" y="2678"/>
              <a:ext cx="568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marR="0" algn="ctr" defTabSz="914400">
                <a:spcBef>
                  <a:spcPct val="50000"/>
                </a:spcBef>
                <a:buClrTx/>
                <a:buSzTx/>
                <a:buFontTx/>
              </a:pPr>
              <a:r>
                <a:rPr kumimoji="0" lang="zh-CN" altLang="en-US" sz="2400" kern="1200" cap="none" spc="0" normalizeH="0" baseline="0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分类</a:t>
              </a:r>
              <a:endParaRPr kumimoji="0" lang="zh-CN" altLang="en-US" sz="2400" kern="1200" cap="none" spc="0" normalizeH="0" baseline="0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9" name="左大括号 5129"/>
            <p:cNvSpPr/>
            <p:nvPr/>
          </p:nvSpPr>
          <p:spPr>
            <a:xfrm>
              <a:off x="962" y="1824"/>
              <a:ext cx="192" cy="1968"/>
            </a:xfrm>
            <a:prstGeom prst="leftBrace">
              <a:avLst>
                <a:gd name="adj1" fmla="val 85369"/>
                <a:gd name="adj2" fmla="val 50000"/>
              </a:avLst>
            </a:prstGeom>
            <a:noFill/>
            <a:ln w="38100" cap="flat" cmpd="sng">
              <a:solidFill>
                <a:srgbClr val="CC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5134" name="文本框 5133"/>
          <p:cNvSpPr txBox="1"/>
          <p:nvPr/>
        </p:nvSpPr>
        <p:spPr>
          <a:xfrm>
            <a:off x="2247900" y="4844733"/>
            <a:ext cx="2863850" cy="46037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按计数值的增减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176" name="组合 5175"/>
          <p:cNvGrpSpPr/>
          <p:nvPr/>
        </p:nvGrpSpPr>
        <p:grpSpPr>
          <a:xfrm>
            <a:off x="4879975" y="1793558"/>
            <a:ext cx="2516188" cy="917575"/>
            <a:chOff x="2610" y="1439"/>
            <a:chExt cx="1483" cy="578"/>
          </a:xfrm>
        </p:grpSpPr>
        <p:sp>
          <p:nvSpPr>
            <p:cNvPr id="5136" name="矩形 5135"/>
            <p:cNvSpPr/>
            <p:nvPr/>
          </p:nvSpPr>
          <p:spPr>
            <a:xfrm>
              <a:off x="2610" y="1439"/>
              <a:ext cx="1074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异步计数器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7" name="矩形 5136"/>
            <p:cNvSpPr/>
            <p:nvPr/>
          </p:nvSpPr>
          <p:spPr>
            <a:xfrm>
              <a:off x="2610" y="1727"/>
              <a:ext cx="1483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同步计数器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8" name="矩形 5137"/>
          <p:cNvSpPr/>
          <p:nvPr/>
        </p:nvSpPr>
        <p:spPr>
          <a:xfrm>
            <a:off x="2608263" y="2144396"/>
            <a:ext cx="2085975" cy="46037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按触发方式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78" name="组合 5177"/>
          <p:cNvGrpSpPr/>
          <p:nvPr/>
        </p:nvGrpSpPr>
        <p:grpSpPr>
          <a:xfrm>
            <a:off x="4804728" y="2960053"/>
            <a:ext cx="2095500" cy="1450975"/>
            <a:chOff x="2734" y="3215"/>
            <a:chExt cx="1320" cy="914"/>
          </a:xfrm>
        </p:grpSpPr>
        <p:sp>
          <p:nvSpPr>
            <p:cNvPr id="5141" name="文本框 5140"/>
            <p:cNvSpPr txBox="1"/>
            <p:nvPr/>
          </p:nvSpPr>
          <p:spPr>
            <a:xfrm>
              <a:off x="2734" y="3215"/>
              <a:ext cx="1320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R="0" algn="ctr" defTabSz="914400">
                <a:spcBef>
                  <a:spcPct val="50000"/>
                </a:spcBef>
                <a:buClrTx/>
                <a:buSzTx/>
                <a:buFontTx/>
              </a:pPr>
              <a:r>
                <a:rPr kumimoji="0" lang="zh-CN" altLang="en-US" sz="2400" kern="1200" cap="none" spc="0" normalizeH="0" baseline="0" noProof="1" dirty="0">
                  <a:solidFill>
                    <a:srgbClr val="00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400" kern="1200" cap="none" spc="0" normalizeH="0" baseline="0" noProof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二进制计数器</a:t>
              </a:r>
              <a:endParaRPr kumimoji="0" lang="zh-CN" altLang="en-US" sz="2400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矩形 5141"/>
            <p:cNvSpPr/>
            <p:nvPr/>
          </p:nvSpPr>
          <p:spPr>
            <a:xfrm>
              <a:off x="2782" y="3503"/>
              <a:ext cx="1272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十进制计数器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矩形 5142"/>
            <p:cNvSpPr/>
            <p:nvPr/>
          </p:nvSpPr>
          <p:spPr>
            <a:xfrm>
              <a:off x="2734" y="3839"/>
              <a:ext cx="1314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>
                  <a:solidFill>
                    <a:schemeClr val="tx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2400" b="1" i="0" u="none" strike="noStrike" kern="1200" cap="none" spc="0" normalizeH="0" baseline="0" noProof="1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N </a:t>
              </a:r>
              <a:r>
                <a:rPr kumimoji="0" lang="zh-CN" altLang="en-US" sz="2400" b="1" i="0" u="none" strike="noStrike" kern="1200" cap="none" spc="0" normalizeH="0" baseline="0" noProof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进制计数器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4" name="矩形 5143"/>
          <p:cNvSpPr/>
          <p:nvPr/>
        </p:nvSpPr>
        <p:spPr>
          <a:xfrm>
            <a:off x="2571750" y="3441383"/>
            <a:ext cx="2289175" cy="46037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ahoma" panose="020B0604030504040204" pitchFamily="34" charset="0"/>
                <a:ea typeface="宋体" panose="02010600030101010101" pitchFamily="2" charset="-122"/>
              </a:rPr>
              <a:t>按计数容量</a:t>
            </a:r>
            <a:endParaRPr lang="zh-CN" altLang="en-US"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77" name="组合 5176"/>
          <p:cNvGrpSpPr/>
          <p:nvPr/>
        </p:nvGrpSpPr>
        <p:grpSpPr>
          <a:xfrm>
            <a:off x="4995863" y="4699318"/>
            <a:ext cx="1712913" cy="1374775"/>
            <a:chOff x="2830" y="2159"/>
            <a:chExt cx="1079" cy="866"/>
          </a:xfrm>
        </p:grpSpPr>
        <p:sp>
          <p:nvSpPr>
            <p:cNvPr id="5132" name="文本框 5131"/>
            <p:cNvSpPr txBox="1"/>
            <p:nvPr/>
          </p:nvSpPr>
          <p:spPr>
            <a:xfrm>
              <a:off x="2830" y="2159"/>
              <a:ext cx="1079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R="0" algn="ctr" defTabSz="914400">
                <a:spcBef>
                  <a:spcPct val="50000"/>
                </a:spcBef>
                <a:buClrTx/>
                <a:buSzTx/>
                <a:buFontTx/>
              </a:pPr>
              <a:r>
                <a:rPr kumimoji="0" lang="zh-CN" altLang="en-US" sz="2400" kern="1200" cap="none" spc="0" normalizeH="0" baseline="0" noProof="1" dirty="0">
                  <a:solidFill>
                    <a:srgbClr val="0066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加法计数器</a:t>
              </a:r>
              <a:endParaRPr kumimoji="0" lang="zh-CN" altLang="en-US" sz="2400" kern="1200" cap="none" spc="0" normalizeH="0" baseline="0" noProof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矩形 5132"/>
            <p:cNvSpPr/>
            <p:nvPr/>
          </p:nvSpPr>
          <p:spPr>
            <a:xfrm>
              <a:off x="2830" y="2735"/>
              <a:ext cx="1079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0066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可逆计数器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75" name="矩形 5174"/>
            <p:cNvSpPr/>
            <p:nvPr/>
          </p:nvSpPr>
          <p:spPr>
            <a:xfrm>
              <a:off x="2830" y="2447"/>
              <a:ext cx="1079" cy="29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kern="1200" cap="none" spc="0" normalizeH="0" baseline="0" noProof="1" dirty="0">
                  <a:solidFill>
                    <a:srgbClr val="0066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减法计数器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5138" grpId="0"/>
      <p:bldP spid="51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矩形 44035"/>
          <p:cNvSpPr/>
          <p:nvPr/>
        </p:nvSpPr>
        <p:spPr>
          <a:xfrm>
            <a:off x="1008063" y="765175"/>
            <a:ext cx="71278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4位同步二进制减法计数器的状态转换图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4104" name="组合 44103"/>
          <p:cNvGrpSpPr/>
          <p:nvPr/>
        </p:nvGrpSpPr>
        <p:grpSpPr>
          <a:xfrm>
            <a:off x="1143000" y="2820988"/>
            <a:ext cx="673100" cy="704850"/>
            <a:chOff x="720" y="1587"/>
            <a:chExt cx="424" cy="444"/>
          </a:xfrm>
        </p:grpSpPr>
        <p:sp>
          <p:nvSpPr>
            <p:cNvPr id="6147" name="椭圆 44037"/>
            <p:cNvSpPr/>
            <p:nvPr/>
          </p:nvSpPr>
          <p:spPr>
            <a:xfrm>
              <a:off x="784" y="1587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48" name="文本框 44038"/>
            <p:cNvSpPr txBox="1"/>
            <p:nvPr/>
          </p:nvSpPr>
          <p:spPr>
            <a:xfrm>
              <a:off x="720" y="1680"/>
              <a:ext cx="424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9" name="组合 44098"/>
          <p:cNvGrpSpPr/>
          <p:nvPr/>
        </p:nvGrpSpPr>
        <p:grpSpPr>
          <a:xfrm>
            <a:off x="2057400" y="2808288"/>
            <a:ext cx="674688" cy="719137"/>
            <a:chOff x="1296" y="1579"/>
            <a:chExt cx="425" cy="453"/>
          </a:xfrm>
        </p:grpSpPr>
        <p:sp>
          <p:nvSpPr>
            <p:cNvPr id="6150" name="椭圆 44039"/>
            <p:cNvSpPr/>
            <p:nvPr/>
          </p:nvSpPr>
          <p:spPr>
            <a:xfrm>
              <a:off x="1351" y="1579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1" name="文本框 44040"/>
            <p:cNvSpPr txBox="1"/>
            <p:nvPr/>
          </p:nvSpPr>
          <p:spPr>
            <a:xfrm>
              <a:off x="1296" y="1680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111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0" name="组合 44099"/>
          <p:cNvGrpSpPr/>
          <p:nvPr/>
        </p:nvGrpSpPr>
        <p:grpSpPr>
          <a:xfrm>
            <a:off x="2971800" y="2806700"/>
            <a:ext cx="674688" cy="720725"/>
            <a:chOff x="1872" y="1578"/>
            <a:chExt cx="425" cy="454"/>
          </a:xfrm>
        </p:grpSpPr>
        <p:sp>
          <p:nvSpPr>
            <p:cNvPr id="6153" name="椭圆 44041"/>
            <p:cNvSpPr/>
            <p:nvPr/>
          </p:nvSpPr>
          <p:spPr>
            <a:xfrm>
              <a:off x="1910" y="157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4" name="文本框 44042"/>
            <p:cNvSpPr txBox="1"/>
            <p:nvPr/>
          </p:nvSpPr>
          <p:spPr>
            <a:xfrm>
              <a:off x="1872" y="1680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11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4" name="组合 44093"/>
          <p:cNvGrpSpPr/>
          <p:nvPr/>
        </p:nvGrpSpPr>
        <p:grpSpPr>
          <a:xfrm>
            <a:off x="5943600" y="3798888"/>
            <a:ext cx="674688" cy="719137"/>
            <a:chOff x="3744" y="2203"/>
            <a:chExt cx="425" cy="453"/>
          </a:xfrm>
        </p:grpSpPr>
        <p:sp>
          <p:nvSpPr>
            <p:cNvPr id="6156" name="椭圆 44043"/>
            <p:cNvSpPr/>
            <p:nvPr/>
          </p:nvSpPr>
          <p:spPr>
            <a:xfrm>
              <a:off x="3800" y="2203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7" name="文本框 44044"/>
            <p:cNvSpPr txBox="1"/>
            <p:nvPr/>
          </p:nvSpPr>
          <p:spPr>
            <a:xfrm>
              <a:off x="3744" y="2304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01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5" name="组合 44094"/>
          <p:cNvGrpSpPr/>
          <p:nvPr/>
        </p:nvGrpSpPr>
        <p:grpSpPr>
          <a:xfrm>
            <a:off x="6858000" y="3770313"/>
            <a:ext cx="674688" cy="746125"/>
            <a:chOff x="4320" y="2185"/>
            <a:chExt cx="425" cy="470"/>
          </a:xfrm>
        </p:grpSpPr>
        <p:sp>
          <p:nvSpPr>
            <p:cNvPr id="6159" name="椭圆 44045"/>
            <p:cNvSpPr/>
            <p:nvPr/>
          </p:nvSpPr>
          <p:spPr>
            <a:xfrm>
              <a:off x="4398" y="2185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0" name="文本框 44046"/>
            <p:cNvSpPr txBox="1"/>
            <p:nvPr/>
          </p:nvSpPr>
          <p:spPr>
            <a:xfrm>
              <a:off x="4320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011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1" name="组合 44100"/>
          <p:cNvGrpSpPr/>
          <p:nvPr/>
        </p:nvGrpSpPr>
        <p:grpSpPr>
          <a:xfrm>
            <a:off x="3962400" y="2754313"/>
            <a:ext cx="674688" cy="771525"/>
            <a:chOff x="2496" y="1545"/>
            <a:chExt cx="425" cy="486"/>
          </a:xfrm>
        </p:grpSpPr>
        <p:sp>
          <p:nvSpPr>
            <p:cNvPr id="6162" name="椭圆 44047"/>
            <p:cNvSpPr/>
            <p:nvPr/>
          </p:nvSpPr>
          <p:spPr>
            <a:xfrm>
              <a:off x="2547" y="1545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3" name="文本框 44048"/>
            <p:cNvSpPr txBox="1"/>
            <p:nvPr/>
          </p:nvSpPr>
          <p:spPr>
            <a:xfrm>
              <a:off x="2496" y="1680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110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7" name="组合 44096"/>
          <p:cNvGrpSpPr/>
          <p:nvPr/>
        </p:nvGrpSpPr>
        <p:grpSpPr>
          <a:xfrm>
            <a:off x="7772400" y="2743200"/>
            <a:ext cx="673100" cy="706438"/>
            <a:chOff x="4896" y="1538"/>
            <a:chExt cx="424" cy="445"/>
          </a:xfrm>
        </p:grpSpPr>
        <p:sp>
          <p:nvSpPr>
            <p:cNvPr id="6165" name="椭圆 44049"/>
            <p:cNvSpPr/>
            <p:nvPr/>
          </p:nvSpPr>
          <p:spPr>
            <a:xfrm>
              <a:off x="4950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6" name="文本框 44050"/>
            <p:cNvSpPr txBox="1"/>
            <p:nvPr/>
          </p:nvSpPr>
          <p:spPr>
            <a:xfrm>
              <a:off x="4896" y="1632"/>
              <a:ext cx="424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89" name="组合 44088"/>
          <p:cNvGrpSpPr/>
          <p:nvPr/>
        </p:nvGrpSpPr>
        <p:grpSpPr>
          <a:xfrm>
            <a:off x="1090613" y="3883025"/>
            <a:ext cx="674687" cy="736600"/>
            <a:chOff x="687" y="2256"/>
            <a:chExt cx="425" cy="464"/>
          </a:xfrm>
        </p:grpSpPr>
        <p:sp>
          <p:nvSpPr>
            <p:cNvPr id="6168" name="椭圆 44051"/>
            <p:cNvSpPr/>
            <p:nvPr/>
          </p:nvSpPr>
          <p:spPr>
            <a:xfrm>
              <a:off x="768" y="2256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9" name="文本框 44052"/>
            <p:cNvSpPr txBox="1"/>
            <p:nvPr/>
          </p:nvSpPr>
          <p:spPr>
            <a:xfrm>
              <a:off x="687" y="2369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000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54" name="直接连接符 44053"/>
          <p:cNvSpPr/>
          <p:nvPr/>
        </p:nvSpPr>
        <p:spPr>
          <a:xfrm>
            <a:off x="1806575" y="3074988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5" name="直接连接符 44054"/>
          <p:cNvSpPr/>
          <p:nvPr/>
        </p:nvSpPr>
        <p:spPr>
          <a:xfrm>
            <a:off x="2682875" y="3100388"/>
            <a:ext cx="3365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6" name="直接连接符 44055"/>
          <p:cNvSpPr/>
          <p:nvPr/>
        </p:nvSpPr>
        <p:spPr>
          <a:xfrm flipH="1">
            <a:off x="1752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7" name="直接连接符 44056"/>
          <p:cNvSpPr/>
          <p:nvPr/>
        </p:nvSpPr>
        <p:spPr>
          <a:xfrm>
            <a:off x="3670300" y="3071813"/>
            <a:ext cx="338138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102" name="组合 44101"/>
          <p:cNvGrpSpPr/>
          <p:nvPr/>
        </p:nvGrpSpPr>
        <p:grpSpPr>
          <a:xfrm>
            <a:off x="4953000" y="2743200"/>
            <a:ext cx="674688" cy="706438"/>
            <a:chOff x="3120" y="1538"/>
            <a:chExt cx="425" cy="445"/>
          </a:xfrm>
        </p:grpSpPr>
        <p:sp>
          <p:nvSpPr>
            <p:cNvPr id="6175" name="椭圆 44057"/>
            <p:cNvSpPr/>
            <p:nvPr/>
          </p:nvSpPr>
          <p:spPr>
            <a:xfrm>
              <a:off x="3169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76" name="文本框 44058"/>
            <p:cNvSpPr txBox="1"/>
            <p:nvPr/>
          </p:nvSpPr>
          <p:spPr>
            <a:xfrm>
              <a:off x="3120" y="1632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110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3" name="组合 44102"/>
          <p:cNvGrpSpPr/>
          <p:nvPr/>
        </p:nvGrpSpPr>
        <p:grpSpPr>
          <a:xfrm>
            <a:off x="5867400" y="2767013"/>
            <a:ext cx="673100" cy="684212"/>
            <a:chOff x="3696" y="1553"/>
            <a:chExt cx="424" cy="431"/>
          </a:xfrm>
        </p:grpSpPr>
        <p:sp>
          <p:nvSpPr>
            <p:cNvPr id="6178" name="椭圆 44059"/>
            <p:cNvSpPr/>
            <p:nvPr/>
          </p:nvSpPr>
          <p:spPr>
            <a:xfrm>
              <a:off x="3760" y="1553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79" name="文本框 44060"/>
            <p:cNvSpPr txBox="1"/>
            <p:nvPr/>
          </p:nvSpPr>
          <p:spPr>
            <a:xfrm>
              <a:off x="3696" y="1632"/>
              <a:ext cx="424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1011</a:t>
              </a:r>
              <a:endPara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8" name="组合 44097"/>
          <p:cNvGrpSpPr/>
          <p:nvPr/>
        </p:nvGrpSpPr>
        <p:grpSpPr>
          <a:xfrm>
            <a:off x="6858000" y="2743200"/>
            <a:ext cx="674688" cy="706438"/>
            <a:chOff x="4320" y="1538"/>
            <a:chExt cx="425" cy="445"/>
          </a:xfrm>
        </p:grpSpPr>
        <p:sp>
          <p:nvSpPr>
            <p:cNvPr id="6181" name="椭圆 44061"/>
            <p:cNvSpPr/>
            <p:nvPr/>
          </p:nvSpPr>
          <p:spPr>
            <a:xfrm>
              <a:off x="4351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82" name="文本框 44062"/>
            <p:cNvSpPr txBox="1"/>
            <p:nvPr/>
          </p:nvSpPr>
          <p:spPr>
            <a:xfrm>
              <a:off x="4320" y="1632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64" name="直接连接符 44063"/>
          <p:cNvSpPr/>
          <p:nvPr/>
        </p:nvSpPr>
        <p:spPr>
          <a:xfrm>
            <a:off x="4683125" y="3032125"/>
            <a:ext cx="347345" cy="635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5" name="直接连接符 44064"/>
          <p:cNvSpPr/>
          <p:nvPr/>
        </p:nvSpPr>
        <p:spPr>
          <a:xfrm>
            <a:off x="5607050" y="3032125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6" name="直接连接符 44065"/>
          <p:cNvSpPr/>
          <p:nvPr/>
        </p:nvSpPr>
        <p:spPr>
          <a:xfrm>
            <a:off x="6580188" y="3046413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7" name="直接连接符 44066"/>
          <p:cNvSpPr/>
          <p:nvPr/>
        </p:nvSpPr>
        <p:spPr>
          <a:xfrm rot="5400000">
            <a:off x="7970838" y="3546475"/>
            <a:ext cx="35877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8" name="直接连接符 44067"/>
          <p:cNvSpPr/>
          <p:nvPr/>
        </p:nvSpPr>
        <p:spPr>
          <a:xfrm>
            <a:off x="7507288" y="3035300"/>
            <a:ext cx="338137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096" name="组合 44095"/>
          <p:cNvGrpSpPr/>
          <p:nvPr/>
        </p:nvGrpSpPr>
        <p:grpSpPr>
          <a:xfrm>
            <a:off x="7848600" y="3721100"/>
            <a:ext cx="676275" cy="720725"/>
            <a:chOff x="4944" y="2154"/>
            <a:chExt cx="426" cy="454"/>
          </a:xfrm>
        </p:grpSpPr>
        <p:sp>
          <p:nvSpPr>
            <p:cNvPr id="6189" name="椭圆 44068"/>
            <p:cNvSpPr/>
            <p:nvPr/>
          </p:nvSpPr>
          <p:spPr>
            <a:xfrm>
              <a:off x="4990" y="2154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0" name="文本框 44069"/>
            <p:cNvSpPr txBox="1"/>
            <p:nvPr/>
          </p:nvSpPr>
          <p:spPr>
            <a:xfrm>
              <a:off x="4944" y="2256"/>
              <a:ext cx="426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71" name="直接连接符 44070"/>
          <p:cNvSpPr/>
          <p:nvPr/>
        </p:nvSpPr>
        <p:spPr>
          <a:xfrm flipH="1">
            <a:off x="7531100" y="404177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2" name="直接连接符 44071"/>
          <p:cNvSpPr/>
          <p:nvPr/>
        </p:nvSpPr>
        <p:spPr>
          <a:xfrm flipH="1">
            <a:off x="6594475" y="4070350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3" name="直接连接符 44072"/>
          <p:cNvSpPr/>
          <p:nvPr/>
        </p:nvSpPr>
        <p:spPr>
          <a:xfrm flipH="1">
            <a:off x="5562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4" name="直接连接符 44073"/>
          <p:cNvSpPr/>
          <p:nvPr/>
        </p:nvSpPr>
        <p:spPr>
          <a:xfrm flipH="1">
            <a:off x="4648200" y="4111625"/>
            <a:ext cx="360363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093" name="组合 44092"/>
          <p:cNvGrpSpPr/>
          <p:nvPr/>
        </p:nvGrpSpPr>
        <p:grpSpPr>
          <a:xfrm>
            <a:off x="4876800" y="3836988"/>
            <a:ext cx="704850" cy="679450"/>
            <a:chOff x="3072" y="2227"/>
            <a:chExt cx="444" cy="428"/>
          </a:xfrm>
        </p:grpSpPr>
        <p:sp>
          <p:nvSpPr>
            <p:cNvPr id="6196" name="椭圆 44074"/>
            <p:cNvSpPr/>
            <p:nvPr/>
          </p:nvSpPr>
          <p:spPr>
            <a:xfrm>
              <a:off x="3178" y="2227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7" name="文本框 44075"/>
            <p:cNvSpPr txBox="1"/>
            <p:nvPr/>
          </p:nvSpPr>
          <p:spPr>
            <a:xfrm>
              <a:off x="3072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010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2" name="组合 44091"/>
          <p:cNvGrpSpPr/>
          <p:nvPr/>
        </p:nvGrpSpPr>
        <p:grpSpPr>
          <a:xfrm>
            <a:off x="3962400" y="3825875"/>
            <a:ext cx="676275" cy="692150"/>
            <a:chOff x="2496" y="2220"/>
            <a:chExt cx="426" cy="436"/>
          </a:xfrm>
        </p:grpSpPr>
        <p:sp>
          <p:nvSpPr>
            <p:cNvPr id="6199" name="椭圆 44076"/>
            <p:cNvSpPr/>
            <p:nvPr/>
          </p:nvSpPr>
          <p:spPr>
            <a:xfrm>
              <a:off x="2564" y="2220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0" name="文本框 44077"/>
            <p:cNvSpPr txBox="1"/>
            <p:nvPr/>
          </p:nvSpPr>
          <p:spPr>
            <a:xfrm>
              <a:off x="2496" y="2304"/>
              <a:ext cx="426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1" name="组合 44090"/>
          <p:cNvGrpSpPr/>
          <p:nvPr/>
        </p:nvGrpSpPr>
        <p:grpSpPr>
          <a:xfrm>
            <a:off x="2971800" y="3803650"/>
            <a:ext cx="685800" cy="712788"/>
            <a:chOff x="1872" y="2206"/>
            <a:chExt cx="432" cy="449"/>
          </a:xfrm>
        </p:grpSpPr>
        <p:sp>
          <p:nvSpPr>
            <p:cNvPr id="6202" name="椭圆 44078"/>
            <p:cNvSpPr/>
            <p:nvPr/>
          </p:nvSpPr>
          <p:spPr>
            <a:xfrm>
              <a:off x="1966" y="2206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3" name="文本框 44079"/>
            <p:cNvSpPr txBox="1"/>
            <p:nvPr/>
          </p:nvSpPr>
          <p:spPr>
            <a:xfrm>
              <a:off x="1872" y="2304"/>
              <a:ext cx="426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001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0" name="组合 44089"/>
          <p:cNvGrpSpPr/>
          <p:nvPr/>
        </p:nvGrpSpPr>
        <p:grpSpPr>
          <a:xfrm>
            <a:off x="2133600" y="3814763"/>
            <a:ext cx="674688" cy="701675"/>
            <a:chOff x="1344" y="2213"/>
            <a:chExt cx="425" cy="442"/>
          </a:xfrm>
        </p:grpSpPr>
        <p:sp>
          <p:nvSpPr>
            <p:cNvPr id="6205" name="椭圆 44080"/>
            <p:cNvSpPr/>
            <p:nvPr/>
          </p:nvSpPr>
          <p:spPr>
            <a:xfrm>
              <a:off x="1391" y="2213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6" name="文本框 44081"/>
            <p:cNvSpPr txBox="1"/>
            <p:nvPr/>
          </p:nvSpPr>
          <p:spPr>
            <a:xfrm>
              <a:off x="1344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00</a:t>
              </a:r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83" name="直接连接符 44082"/>
          <p:cNvSpPr/>
          <p:nvPr/>
        </p:nvSpPr>
        <p:spPr>
          <a:xfrm flipH="1">
            <a:off x="2743200" y="4111625"/>
            <a:ext cx="360363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84" name="直接连接符 44083"/>
          <p:cNvSpPr/>
          <p:nvPr/>
        </p:nvSpPr>
        <p:spPr>
          <a:xfrm flipH="1">
            <a:off x="3657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85" name="直接连接符 44084"/>
          <p:cNvSpPr/>
          <p:nvPr/>
        </p:nvSpPr>
        <p:spPr>
          <a:xfrm rot="5400000" flipH="1">
            <a:off x="1323975" y="3673475"/>
            <a:ext cx="38417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6" name="组合 5"/>
          <p:cNvGrpSpPr/>
          <p:nvPr/>
        </p:nvGrpSpPr>
        <p:grpSpPr>
          <a:xfrm>
            <a:off x="718185" y="1640840"/>
            <a:ext cx="990600" cy="1459865"/>
            <a:chOff x="1131" y="2584"/>
            <a:chExt cx="1560" cy="2299"/>
          </a:xfrm>
        </p:grpSpPr>
        <p:grpSp>
          <p:nvGrpSpPr>
            <p:cNvPr id="6210" name="组合 44085"/>
            <p:cNvGrpSpPr/>
            <p:nvPr/>
          </p:nvGrpSpPr>
          <p:grpSpPr>
            <a:xfrm>
              <a:off x="1131" y="2584"/>
              <a:ext cx="1560" cy="1440"/>
              <a:chOff x="1093" y="4313"/>
              <a:chExt cx="932" cy="838"/>
            </a:xfrm>
          </p:grpSpPr>
          <p:sp>
            <p:nvSpPr>
              <p:cNvPr id="6211" name="椭圆 44086"/>
              <p:cNvSpPr/>
              <p:nvPr/>
            </p:nvSpPr>
            <p:spPr>
              <a:xfrm>
                <a:off x="1103" y="4313"/>
                <a:ext cx="741" cy="735"/>
              </a:xfrm>
              <a:prstGeom prst="ellipse">
                <a:avLst/>
              </a:prstGeom>
              <a:solidFill>
                <a:srgbClr val="FFFFFF"/>
              </a:solidFill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4088" name="文本框 44087"/>
              <p:cNvSpPr txBox="1"/>
              <p:nvPr/>
            </p:nvSpPr>
            <p:spPr>
              <a:xfrm>
                <a:off x="1093" y="4429"/>
                <a:ext cx="932" cy="72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lIns="18000" tIns="18000" rIns="18000" bIns="18000"/>
              <a:p>
                <a:pPr marR="0" algn="just" defTabSz="914400" eaLnBrk="0" hangingPunct="0">
                  <a:buClrTx/>
                  <a:buSzTx/>
                  <a:buFontTx/>
                </a:pP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3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1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0</a:t>
                </a:r>
                <a:endParaRPr kumimoji="0" lang="en-US" altLang="zh-CN" sz="1400" kern="1200" cap="none" spc="0" normalizeH="0" baseline="0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" name="文本框 44040"/>
            <p:cNvSpPr txBox="1"/>
            <p:nvPr/>
          </p:nvSpPr>
          <p:spPr>
            <a:xfrm>
              <a:off x="1449" y="4003"/>
              <a:ext cx="1063" cy="88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1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4040"/>
          <p:cNvSpPr txBox="1"/>
          <p:nvPr/>
        </p:nvSpPr>
        <p:spPr>
          <a:xfrm>
            <a:off x="177927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/1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44040"/>
          <p:cNvSpPr txBox="1"/>
          <p:nvPr/>
        </p:nvSpPr>
        <p:spPr>
          <a:xfrm>
            <a:off x="1090930" y="3527425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44040"/>
          <p:cNvSpPr txBox="1"/>
          <p:nvPr/>
        </p:nvSpPr>
        <p:spPr>
          <a:xfrm>
            <a:off x="26797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44040"/>
          <p:cNvSpPr txBox="1"/>
          <p:nvPr/>
        </p:nvSpPr>
        <p:spPr>
          <a:xfrm>
            <a:off x="36449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44040"/>
          <p:cNvSpPr txBox="1"/>
          <p:nvPr/>
        </p:nvSpPr>
        <p:spPr>
          <a:xfrm>
            <a:off x="46355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44040"/>
          <p:cNvSpPr txBox="1"/>
          <p:nvPr/>
        </p:nvSpPr>
        <p:spPr>
          <a:xfrm>
            <a:off x="5565775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44040"/>
          <p:cNvSpPr txBox="1"/>
          <p:nvPr/>
        </p:nvSpPr>
        <p:spPr>
          <a:xfrm>
            <a:off x="650367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44040"/>
          <p:cNvSpPr txBox="1"/>
          <p:nvPr/>
        </p:nvSpPr>
        <p:spPr>
          <a:xfrm>
            <a:off x="75311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44040"/>
          <p:cNvSpPr txBox="1"/>
          <p:nvPr/>
        </p:nvSpPr>
        <p:spPr>
          <a:xfrm>
            <a:off x="8136255" y="337693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44040"/>
          <p:cNvSpPr txBox="1"/>
          <p:nvPr/>
        </p:nvSpPr>
        <p:spPr>
          <a:xfrm>
            <a:off x="7533005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44040"/>
          <p:cNvSpPr txBox="1"/>
          <p:nvPr/>
        </p:nvSpPr>
        <p:spPr>
          <a:xfrm>
            <a:off x="6540500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44040"/>
          <p:cNvSpPr txBox="1"/>
          <p:nvPr/>
        </p:nvSpPr>
        <p:spPr>
          <a:xfrm>
            <a:off x="5628005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44040"/>
          <p:cNvSpPr txBox="1"/>
          <p:nvPr/>
        </p:nvSpPr>
        <p:spPr>
          <a:xfrm>
            <a:off x="4648200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文本框 44040"/>
          <p:cNvSpPr txBox="1"/>
          <p:nvPr/>
        </p:nvSpPr>
        <p:spPr>
          <a:xfrm>
            <a:off x="3670300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44040"/>
          <p:cNvSpPr txBox="1"/>
          <p:nvPr/>
        </p:nvSpPr>
        <p:spPr>
          <a:xfrm>
            <a:off x="2743835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44040"/>
          <p:cNvSpPr txBox="1"/>
          <p:nvPr/>
        </p:nvSpPr>
        <p:spPr>
          <a:xfrm>
            <a:off x="1816100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" fill="hold"/>
                                        <p:tgtEl>
                                          <p:spTgt spid="44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7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3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8" dur="5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3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8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4" name="矩形 61443"/>
          <p:cNvSpPr/>
          <p:nvPr/>
        </p:nvSpPr>
        <p:spPr>
          <a:xfrm>
            <a:off x="684213" y="512763"/>
            <a:ext cx="73437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4位同步二进制减法计数器的时序图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4" name="文本框 61633"/>
          <p:cNvSpPr txBox="1"/>
          <p:nvPr/>
        </p:nvSpPr>
        <p:spPr>
          <a:xfrm>
            <a:off x="53340" y="1757045"/>
            <a:ext cx="415925" cy="566738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i="1">
                <a:latin typeface="宋体" panose="02010600030101010101" pitchFamily="2" charset="-122"/>
                <a:ea typeface="宋体" panose="02010600030101010101" pitchFamily="2" charset="-122"/>
              </a:rPr>
              <a:t>CP</a:t>
            </a:r>
            <a:endParaRPr lang="en-US" altLang="zh-CN" sz="2000" i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635" name="文本框 61634"/>
          <p:cNvSpPr txBox="1"/>
          <p:nvPr/>
        </p:nvSpPr>
        <p:spPr>
          <a:xfrm>
            <a:off x="70485" y="5407025"/>
            <a:ext cx="381000" cy="56832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10" name="组合 61637"/>
          <p:cNvGrpSpPr/>
          <p:nvPr/>
        </p:nvGrpSpPr>
        <p:grpSpPr>
          <a:xfrm rot="0">
            <a:off x="3465195" y="1641475"/>
            <a:ext cx="528955" cy="488950"/>
            <a:chOff x="2352" y="720"/>
            <a:chExt cx="288" cy="288"/>
          </a:xfrm>
        </p:grpSpPr>
        <p:sp>
          <p:nvSpPr>
            <p:cNvPr id="21511" name="直接连接符 61638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2" name="直接连接符 61639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3" name="直接连接符 61640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4" name="直接连接符 61641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15" name="组合 61642"/>
          <p:cNvGrpSpPr/>
          <p:nvPr/>
        </p:nvGrpSpPr>
        <p:grpSpPr>
          <a:xfrm rot="0">
            <a:off x="3994150" y="1641475"/>
            <a:ext cx="528955" cy="488950"/>
            <a:chOff x="2352" y="720"/>
            <a:chExt cx="288" cy="288"/>
          </a:xfrm>
        </p:grpSpPr>
        <p:sp>
          <p:nvSpPr>
            <p:cNvPr id="21516" name="直接连接符 61643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7" name="直接连接符 61644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8" name="直接连接符 61645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9" name="直接连接符 61646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520" name="直接连接符 61647"/>
          <p:cNvSpPr/>
          <p:nvPr/>
        </p:nvSpPr>
        <p:spPr>
          <a:xfrm>
            <a:off x="4523105" y="2130425"/>
            <a:ext cx="264160" cy="0"/>
          </a:xfrm>
          <a:prstGeom prst="line">
            <a:avLst/>
          </a:prstGeom>
          <a:ln w="317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21521" name="组合 61648"/>
          <p:cNvGrpSpPr/>
          <p:nvPr/>
        </p:nvGrpSpPr>
        <p:grpSpPr>
          <a:xfrm rot="0">
            <a:off x="292735" y="1641475"/>
            <a:ext cx="528955" cy="488950"/>
            <a:chOff x="2352" y="720"/>
            <a:chExt cx="288" cy="288"/>
          </a:xfrm>
        </p:grpSpPr>
        <p:sp>
          <p:nvSpPr>
            <p:cNvPr id="21522" name="直接连接符 6164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3" name="直接连接符 6165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4" name="直接连接符 6165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5" name="直接连接符 6165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26" name="组合 61653"/>
          <p:cNvGrpSpPr/>
          <p:nvPr/>
        </p:nvGrpSpPr>
        <p:grpSpPr>
          <a:xfrm rot="0">
            <a:off x="821690" y="1641475"/>
            <a:ext cx="528955" cy="488950"/>
            <a:chOff x="2352" y="720"/>
            <a:chExt cx="288" cy="288"/>
          </a:xfrm>
        </p:grpSpPr>
        <p:sp>
          <p:nvSpPr>
            <p:cNvPr id="21527" name="直接连接符 6165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8" name="直接连接符 6165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9" name="直接连接符 6165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0" name="直接连接符 6165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31" name="组合 61658"/>
          <p:cNvGrpSpPr/>
          <p:nvPr/>
        </p:nvGrpSpPr>
        <p:grpSpPr>
          <a:xfrm rot="0">
            <a:off x="1350645" y="1641475"/>
            <a:ext cx="528955" cy="488950"/>
            <a:chOff x="2352" y="720"/>
            <a:chExt cx="288" cy="288"/>
          </a:xfrm>
        </p:grpSpPr>
        <p:sp>
          <p:nvSpPr>
            <p:cNvPr id="21532" name="直接连接符 6165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3" name="直接连接符 6166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4" name="直接连接符 6166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5" name="直接连接符 6166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36" name="组合 61663"/>
          <p:cNvGrpSpPr/>
          <p:nvPr/>
        </p:nvGrpSpPr>
        <p:grpSpPr>
          <a:xfrm rot="0">
            <a:off x="1878965" y="1641475"/>
            <a:ext cx="528955" cy="488950"/>
            <a:chOff x="2352" y="720"/>
            <a:chExt cx="288" cy="288"/>
          </a:xfrm>
        </p:grpSpPr>
        <p:sp>
          <p:nvSpPr>
            <p:cNvPr id="21537" name="直接连接符 6166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8" name="直接连接符 6166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39" name="直接连接符 6166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0" name="直接连接符 6166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41" name="组合 61668"/>
          <p:cNvGrpSpPr/>
          <p:nvPr/>
        </p:nvGrpSpPr>
        <p:grpSpPr>
          <a:xfrm rot="0">
            <a:off x="2407920" y="1641475"/>
            <a:ext cx="528955" cy="488950"/>
            <a:chOff x="2352" y="720"/>
            <a:chExt cx="288" cy="288"/>
          </a:xfrm>
        </p:grpSpPr>
        <p:sp>
          <p:nvSpPr>
            <p:cNvPr id="21542" name="直接连接符 6166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3" name="直接连接符 6167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4" name="直接连接符 6167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5" name="直接连接符 6167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46" name="组合 61673"/>
          <p:cNvGrpSpPr/>
          <p:nvPr/>
        </p:nvGrpSpPr>
        <p:grpSpPr>
          <a:xfrm rot="0">
            <a:off x="2936875" y="1641475"/>
            <a:ext cx="528955" cy="488950"/>
            <a:chOff x="2352" y="720"/>
            <a:chExt cx="288" cy="288"/>
          </a:xfrm>
        </p:grpSpPr>
        <p:sp>
          <p:nvSpPr>
            <p:cNvPr id="21547" name="直接连接符 6167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8" name="直接连接符 6167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49" name="直接连接符 6167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50" name="直接连接符 6167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552" name="文本框 61679"/>
          <p:cNvSpPr txBox="1"/>
          <p:nvPr/>
        </p:nvSpPr>
        <p:spPr>
          <a:xfrm>
            <a:off x="469265" y="1147445"/>
            <a:ext cx="352425" cy="39751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3" name="矩形 61680"/>
          <p:cNvSpPr/>
          <p:nvPr/>
        </p:nvSpPr>
        <p:spPr>
          <a:xfrm>
            <a:off x="1052830" y="1147445"/>
            <a:ext cx="31178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4" name="矩形 61681"/>
          <p:cNvSpPr/>
          <p:nvPr/>
        </p:nvSpPr>
        <p:spPr>
          <a:xfrm>
            <a:off x="1581785" y="1147445"/>
            <a:ext cx="31178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5" name="矩形 61682"/>
          <p:cNvSpPr/>
          <p:nvPr/>
        </p:nvSpPr>
        <p:spPr>
          <a:xfrm>
            <a:off x="2110740" y="1147445"/>
            <a:ext cx="31178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6" name="矩形 61683"/>
          <p:cNvSpPr/>
          <p:nvPr/>
        </p:nvSpPr>
        <p:spPr>
          <a:xfrm>
            <a:off x="2639060" y="1147445"/>
            <a:ext cx="31178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7" name="矩形 61684"/>
          <p:cNvSpPr/>
          <p:nvPr/>
        </p:nvSpPr>
        <p:spPr>
          <a:xfrm>
            <a:off x="3168015" y="1147445"/>
            <a:ext cx="310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8" name="矩形 61685"/>
          <p:cNvSpPr/>
          <p:nvPr/>
        </p:nvSpPr>
        <p:spPr>
          <a:xfrm>
            <a:off x="3696970" y="1147445"/>
            <a:ext cx="310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59" name="矩形 61686"/>
          <p:cNvSpPr/>
          <p:nvPr/>
        </p:nvSpPr>
        <p:spPr>
          <a:xfrm>
            <a:off x="4225290" y="1147445"/>
            <a:ext cx="310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61" name="组合 61688"/>
          <p:cNvGrpSpPr/>
          <p:nvPr/>
        </p:nvGrpSpPr>
        <p:grpSpPr>
          <a:xfrm rot="0">
            <a:off x="7732395" y="1641475"/>
            <a:ext cx="528955" cy="488950"/>
            <a:chOff x="2352" y="720"/>
            <a:chExt cx="288" cy="288"/>
          </a:xfrm>
        </p:grpSpPr>
        <p:sp>
          <p:nvSpPr>
            <p:cNvPr id="21562" name="直接连接符 6168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63" name="直接连接符 6169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64" name="直接连接符 6169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65" name="直接连接符 6169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66" name="组合 61693"/>
          <p:cNvGrpSpPr/>
          <p:nvPr/>
        </p:nvGrpSpPr>
        <p:grpSpPr>
          <a:xfrm rot="0">
            <a:off x="8261350" y="1641475"/>
            <a:ext cx="528955" cy="488950"/>
            <a:chOff x="2352" y="720"/>
            <a:chExt cx="288" cy="288"/>
          </a:xfrm>
        </p:grpSpPr>
        <p:sp>
          <p:nvSpPr>
            <p:cNvPr id="21567" name="直接连接符 6169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68" name="直接连接符 6169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69" name="直接连接符 6169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70" name="直接连接符 6169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571" name="直接连接符 61698"/>
          <p:cNvSpPr/>
          <p:nvPr/>
        </p:nvSpPr>
        <p:spPr>
          <a:xfrm>
            <a:off x="8790305" y="2130425"/>
            <a:ext cx="264160" cy="0"/>
          </a:xfrm>
          <a:prstGeom prst="line">
            <a:avLst/>
          </a:prstGeom>
          <a:ln w="3175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21572" name="组合 61699"/>
          <p:cNvGrpSpPr/>
          <p:nvPr/>
        </p:nvGrpSpPr>
        <p:grpSpPr>
          <a:xfrm rot="0">
            <a:off x="4559935" y="1641475"/>
            <a:ext cx="528955" cy="488950"/>
            <a:chOff x="2352" y="720"/>
            <a:chExt cx="288" cy="288"/>
          </a:xfrm>
        </p:grpSpPr>
        <p:sp>
          <p:nvSpPr>
            <p:cNvPr id="21573" name="直接连接符 61700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74" name="直接连接符 61701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75" name="直接连接符 61702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76" name="直接连接符 61703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77" name="组合 61704"/>
          <p:cNvGrpSpPr/>
          <p:nvPr/>
        </p:nvGrpSpPr>
        <p:grpSpPr>
          <a:xfrm rot="0">
            <a:off x="5088890" y="1641475"/>
            <a:ext cx="528955" cy="488950"/>
            <a:chOff x="2352" y="720"/>
            <a:chExt cx="288" cy="288"/>
          </a:xfrm>
        </p:grpSpPr>
        <p:sp>
          <p:nvSpPr>
            <p:cNvPr id="21578" name="直接连接符 61705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79" name="直接连接符 61706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0" name="直接连接符 61707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1" name="直接连接符 61708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82" name="组合 61709"/>
          <p:cNvGrpSpPr/>
          <p:nvPr/>
        </p:nvGrpSpPr>
        <p:grpSpPr>
          <a:xfrm rot="0">
            <a:off x="5617845" y="1641475"/>
            <a:ext cx="528955" cy="488950"/>
            <a:chOff x="2352" y="720"/>
            <a:chExt cx="288" cy="288"/>
          </a:xfrm>
        </p:grpSpPr>
        <p:sp>
          <p:nvSpPr>
            <p:cNvPr id="21583" name="直接连接符 61710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4" name="直接连接符 61711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5" name="直接连接符 61712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6" name="直接连接符 61713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87" name="组合 61714"/>
          <p:cNvGrpSpPr/>
          <p:nvPr/>
        </p:nvGrpSpPr>
        <p:grpSpPr>
          <a:xfrm rot="0">
            <a:off x="6146165" y="1641475"/>
            <a:ext cx="528955" cy="488950"/>
            <a:chOff x="2352" y="720"/>
            <a:chExt cx="288" cy="288"/>
          </a:xfrm>
        </p:grpSpPr>
        <p:sp>
          <p:nvSpPr>
            <p:cNvPr id="21588" name="直接连接符 61715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89" name="直接连接符 61716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0" name="直接连接符 61717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1" name="直接连接符 61718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92" name="组合 61719"/>
          <p:cNvGrpSpPr/>
          <p:nvPr/>
        </p:nvGrpSpPr>
        <p:grpSpPr>
          <a:xfrm rot="0">
            <a:off x="6675120" y="1641475"/>
            <a:ext cx="528955" cy="488950"/>
            <a:chOff x="2352" y="720"/>
            <a:chExt cx="288" cy="288"/>
          </a:xfrm>
        </p:grpSpPr>
        <p:sp>
          <p:nvSpPr>
            <p:cNvPr id="21593" name="直接连接符 61720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4" name="直接连接符 61721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5" name="直接连接符 61722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6" name="直接连接符 61723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597" name="组合 61724"/>
          <p:cNvGrpSpPr/>
          <p:nvPr/>
        </p:nvGrpSpPr>
        <p:grpSpPr>
          <a:xfrm rot="0">
            <a:off x="7204075" y="1641475"/>
            <a:ext cx="528955" cy="488950"/>
            <a:chOff x="2352" y="720"/>
            <a:chExt cx="288" cy="288"/>
          </a:xfrm>
        </p:grpSpPr>
        <p:sp>
          <p:nvSpPr>
            <p:cNvPr id="21598" name="直接连接符 61725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99" name="直接连接符 61726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600" name="直接连接符 61727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601" name="直接连接符 61728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603" name="文本框 61730"/>
          <p:cNvSpPr txBox="1"/>
          <p:nvPr/>
        </p:nvSpPr>
        <p:spPr>
          <a:xfrm>
            <a:off x="4736465" y="1147445"/>
            <a:ext cx="352425" cy="39751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20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4" name="矩形 61731"/>
          <p:cNvSpPr/>
          <p:nvPr/>
        </p:nvSpPr>
        <p:spPr>
          <a:xfrm>
            <a:off x="5257800" y="1147445"/>
            <a:ext cx="437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5" name="矩形 61732"/>
          <p:cNvSpPr/>
          <p:nvPr/>
        </p:nvSpPr>
        <p:spPr>
          <a:xfrm>
            <a:off x="5786120" y="1147445"/>
            <a:ext cx="437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6" name="矩形 61733"/>
          <p:cNvSpPr/>
          <p:nvPr/>
        </p:nvSpPr>
        <p:spPr>
          <a:xfrm>
            <a:off x="6315075" y="1147445"/>
            <a:ext cx="437515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7" name="矩形 61734"/>
          <p:cNvSpPr/>
          <p:nvPr/>
        </p:nvSpPr>
        <p:spPr>
          <a:xfrm>
            <a:off x="6842760" y="1147445"/>
            <a:ext cx="438150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8" name="矩形 61735"/>
          <p:cNvSpPr/>
          <p:nvPr/>
        </p:nvSpPr>
        <p:spPr>
          <a:xfrm>
            <a:off x="7371080" y="1147445"/>
            <a:ext cx="438150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09" name="矩形 61736"/>
          <p:cNvSpPr/>
          <p:nvPr/>
        </p:nvSpPr>
        <p:spPr>
          <a:xfrm>
            <a:off x="7900035" y="1147445"/>
            <a:ext cx="438150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610" name="矩形 61737"/>
          <p:cNvSpPr/>
          <p:nvPr/>
        </p:nvSpPr>
        <p:spPr>
          <a:xfrm>
            <a:off x="8428990" y="1147445"/>
            <a:ext cx="438150" cy="39751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739" name="组合 61738"/>
          <p:cNvGrpSpPr/>
          <p:nvPr/>
        </p:nvGrpSpPr>
        <p:grpSpPr>
          <a:xfrm>
            <a:off x="789305" y="2117090"/>
            <a:ext cx="8001000" cy="4116705"/>
            <a:chOff x="576" y="1296"/>
            <a:chExt cx="5040" cy="528"/>
          </a:xfrm>
        </p:grpSpPr>
        <p:grpSp>
          <p:nvGrpSpPr>
            <p:cNvPr id="21612" name="组合 61739"/>
            <p:cNvGrpSpPr/>
            <p:nvPr/>
          </p:nvGrpSpPr>
          <p:grpSpPr>
            <a:xfrm>
              <a:off x="576" y="1296"/>
              <a:ext cx="2352" cy="528"/>
              <a:chOff x="720" y="1008"/>
              <a:chExt cx="2016" cy="528"/>
            </a:xfrm>
          </p:grpSpPr>
          <p:sp>
            <p:nvSpPr>
              <p:cNvPr id="21613" name="直接连接符 61740"/>
              <p:cNvSpPr/>
              <p:nvPr/>
            </p:nvSpPr>
            <p:spPr>
              <a:xfrm>
                <a:off x="72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4" name="直接连接符 61741"/>
              <p:cNvSpPr/>
              <p:nvPr/>
            </p:nvSpPr>
            <p:spPr>
              <a:xfrm>
                <a:off x="129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5" name="直接连接符 61742"/>
              <p:cNvSpPr/>
              <p:nvPr/>
            </p:nvSpPr>
            <p:spPr>
              <a:xfrm>
                <a:off x="100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6" name="直接连接符 61743"/>
              <p:cNvSpPr/>
              <p:nvPr/>
            </p:nvSpPr>
            <p:spPr>
              <a:xfrm>
                <a:off x="1584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7" name="直接连接符 61744"/>
              <p:cNvSpPr/>
              <p:nvPr/>
            </p:nvSpPr>
            <p:spPr>
              <a:xfrm>
                <a:off x="1872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8" name="直接连接符 61745"/>
              <p:cNvSpPr/>
              <p:nvPr/>
            </p:nvSpPr>
            <p:spPr>
              <a:xfrm>
                <a:off x="216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19" name="直接连接符 61746"/>
              <p:cNvSpPr/>
              <p:nvPr/>
            </p:nvSpPr>
            <p:spPr>
              <a:xfrm>
                <a:off x="244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0" name="直接连接符 61747"/>
              <p:cNvSpPr/>
              <p:nvPr/>
            </p:nvSpPr>
            <p:spPr>
              <a:xfrm>
                <a:off x="273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21621" name="组合 61748"/>
            <p:cNvGrpSpPr/>
            <p:nvPr/>
          </p:nvGrpSpPr>
          <p:grpSpPr>
            <a:xfrm>
              <a:off x="3264" y="1296"/>
              <a:ext cx="2352" cy="528"/>
              <a:chOff x="720" y="1008"/>
              <a:chExt cx="2016" cy="528"/>
            </a:xfrm>
          </p:grpSpPr>
          <p:sp>
            <p:nvSpPr>
              <p:cNvPr id="21622" name="直接连接符 61749"/>
              <p:cNvSpPr/>
              <p:nvPr/>
            </p:nvSpPr>
            <p:spPr>
              <a:xfrm>
                <a:off x="72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3" name="直接连接符 61750"/>
              <p:cNvSpPr/>
              <p:nvPr/>
            </p:nvSpPr>
            <p:spPr>
              <a:xfrm>
                <a:off x="129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4" name="直接连接符 61751"/>
              <p:cNvSpPr/>
              <p:nvPr/>
            </p:nvSpPr>
            <p:spPr>
              <a:xfrm>
                <a:off x="100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5" name="直接连接符 61752"/>
              <p:cNvSpPr/>
              <p:nvPr/>
            </p:nvSpPr>
            <p:spPr>
              <a:xfrm>
                <a:off x="1584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6" name="直接连接符 61753"/>
              <p:cNvSpPr/>
              <p:nvPr/>
            </p:nvSpPr>
            <p:spPr>
              <a:xfrm>
                <a:off x="1872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7" name="直接连接符 61754"/>
              <p:cNvSpPr/>
              <p:nvPr/>
            </p:nvSpPr>
            <p:spPr>
              <a:xfrm>
                <a:off x="216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8" name="直接连接符 61755"/>
              <p:cNvSpPr/>
              <p:nvPr/>
            </p:nvSpPr>
            <p:spPr>
              <a:xfrm>
                <a:off x="244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29" name="直接连接符 61756"/>
              <p:cNvSpPr/>
              <p:nvPr/>
            </p:nvSpPr>
            <p:spPr>
              <a:xfrm>
                <a:off x="273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1758" name="组合 61757"/>
          <p:cNvGrpSpPr/>
          <p:nvPr/>
        </p:nvGrpSpPr>
        <p:grpSpPr>
          <a:xfrm>
            <a:off x="420370" y="5314950"/>
            <a:ext cx="8610600" cy="457200"/>
            <a:chOff x="336" y="3408"/>
            <a:chExt cx="5424" cy="288"/>
          </a:xfrm>
        </p:grpSpPr>
        <p:grpSp>
          <p:nvGrpSpPr>
            <p:cNvPr id="21631" name="组合 61758"/>
            <p:cNvGrpSpPr/>
            <p:nvPr/>
          </p:nvGrpSpPr>
          <p:grpSpPr>
            <a:xfrm>
              <a:off x="336" y="3408"/>
              <a:ext cx="240" cy="288"/>
              <a:chOff x="1680" y="3264"/>
              <a:chExt cx="862" cy="288"/>
            </a:xfrm>
          </p:grpSpPr>
          <p:sp>
            <p:nvSpPr>
              <p:cNvPr id="21632" name="直接连接符 61759"/>
              <p:cNvSpPr/>
              <p:nvPr/>
            </p:nvSpPr>
            <p:spPr>
              <a:xfrm flipV="1">
                <a:off x="2542" y="326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33" name="直接连接符 61760"/>
              <p:cNvSpPr/>
              <p:nvPr/>
            </p:nvSpPr>
            <p:spPr>
              <a:xfrm>
                <a:off x="1680" y="3552"/>
                <a:ext cx="862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1634" name="直接连接符 61761"/>
            <p:cNvSpPr/>
            <p:nvPr/>
          </p:nvSpPr>
          <p:spPr>
            <a:xfrm>
              <a:off x="576" y="3408"/>
              <a:ext cx="2688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635" name="直接连接符 61762"/>
            <p:cNvSpPr/>
            <p:nvPr/>
          </p:nvSpPr>
          <p:spPr>
            <a:xfrm flipV="1">
              <a:off x="3264" y="3408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636" name="直接连接符 61763"/>
            <p:cNvSpPr/>
            <p:nvPr/>
          </p:nvSpPr>
          <p:spPr>
            <a:xfrm>
              <a:off x="3264" y="3696"/>
              <a:ext cx="2496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61767" name="文本框 61766"/>
          <p:cNvSpPr txBox="1"/>
          <p:nvPr/>
        </p:nvSpPr>
        <p:spPr>
          <a:xfrm>
            <a:off x="-318135" y="2823845"/>
            <a:ext cx="838200" cy="39687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 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768" name="矩形 61767"/>
          <p:cNvSpPr/>
          <p:nvPr/>
        </p:nvSpPr>
        <p:spPr>
          <a:xfrm>
            <a:off x="-108585" y="3707765"/>
            <a:ext cx="609600" cy="39687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769" name="矩形 61768"/>
          <p:cNvSpPr/>
          <p:nvPr/>
        </p:nvSpPr>
        <p:spPr>
          <a:xfrm>
            <a:off x="-108585" y="4568825"/>
            <a:ext cx="577850" cy="396875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1967" name="组合 61966"/>
          <p:cNvGrpSpPr/>
          <p:nvPr/>
        </p:nvGrpSpPr>
        <p:grpSpPr>
          <a:xfrm>
            <a:off x="367665" y="2671445"/>
            <a:ext cx="8650605" cy="473075"/>
            <a:chOff x="288" y="1824"/>
            <a:chExt cx="5472" cy="298"/>
          </a:xfrm>
        </p:grpSpPr>
        <p:sp>
          <p:nvSpPr>
            <p:cNvPr id="21641" name="直接连接符 61769"/>
            <p:cNvSpPr/>
            <p:nvPr/>
          </p:nvSpPr>
          <p:spPr>
            <a:xfrm>
              <a:off x="288" y="2122"/>
              <a:ext cx="288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642" name="组合 61770"/>
            <p:cNvGrpSpPr/>
            <p:nvPr/>
          </p:nvGrpSpPr>
          <p:grpSpPr>
            <a:xfrm>
              <a:off x="576" y="1824"/>
              <a:ext cx="5184" cy="288"/>
              <a:chOff x="576" y="1680"/>
              <a:chExt cx="5184" cy="288"/>
            </a:xfrm>
          </p:grpSpPr>
          <p:grpSp>
            <p:nvGrpSpPr>
              <p:cNvPr id="21643" name="组合 61771"/>
              <p:cNvGrpSpPr/>
              <p:nvPr/>
            </p:nvGrpSpPr>
            <p:grpSpPr>
              <a:xfrm>
                <a:off x="576" y="1680"/>
                <a:ext cx="336" cy="288"/>
                <a:chOff x="2160" y="1248"/>
                <a:chExt cx="480" cy="288"/>
              </a:xfrm>
            </p:grpSpPr>
            <p:sp>
              <p:nvSpPr>
                <p:cNvPr id="21644" name="直接连接符 61772"/>
                <p:cNvSpPr/>
                <p:nvPr/>
              </p:nvSpPr>
              <p:spPr>
                <a:xfrm flipV="1">
                  <a:off x="2160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645" name="直接连接符 61773"/>
                <p:cNvSpPr/>
                <p:nvPr/>
              </p:nvSpPr>
              <p:spPr>
                <a:xfrm>
                  <a:off x="2160" y="1248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46" name="组合 61774"/>
              <p:cNvGrpSpPr/>
              <p:nvPr/>
            </p:nvGrpSpPr>
            <p:grpSpPr>
              <a:xfrm>
                <a:off x="912" y="1680"/>
                <a:ext cx="1680" cy="288"/>
                <a:chOff x="2640" y="1248"/>
                <a:chExt cx="2400" cy="288"/>
              </a:xfrm>
            </p:grpSpPr>
            <p:sp>
              <p:nvSpPr>
                <p:cNvPr id="21647" name="直接连接符 61775"/>
                <p:cNvSpPr/>
                <p:nvPr/>
              </p:nvSpPr>
              <p:spPr>
                <a:xfrm>
                  <a:off x="2640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1648" name="组合 61776"/>
                <p:cNvGrpSpPr/>
                <p:nvPr/>
              </p:nvGrpSpPr>
              <p:grpSpPr>
                <a:xfrm>
                  <a:off x="264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49" name="直接连接符 61777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0" name="直接连接符 61778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1" name="直接连接符 61779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2" name="直接连接符 61780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53" name="组合 61781"/>
                <p:cNvGrpSpPr/>
                <p:nvPr/>
              </p:nvGrpSpPr>
              <p:grpSpPr>
                <a:xfrm>
                  <a:off x="360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54" name="直接连接符 61782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5" name="直接连接符 61783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6" name="直接连接符 61784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57" name="直接连接符 61785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658" name="直接连接符 61786"/>
                <p:cNvSpPr/>
                <p:nvPr/>
              </p:nvSpPr>
              <p:spPr>
                <a:xfrm>
                  <a:off x="4560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59" name="组合 61787"/>
              <p:cNvGrpSpPr/>
              <p:nvPr/>
            </p:nvGrpSpPr>
            <p:grpSpPr>
              <a:xfrm>
                <a:off x="2256" y="1680"/>
                <a:ext cx="1680" cy="288"/>
                <a:chOff x="2640" y="1248"/>
                <a:chExt cx="2400" cy="288"/>
              </a:xfrm>
            </p:grpSpPr>
            <p:sp>
              <p:nvSpPr>
                <p:cNvPr id="21660" name="直接连接符 61788"/>
                <p:cNvSpPr/>
                <p:nvPr/>
              </p:nvSpPr>
              <p:spPr>
                <a:xfrm>
                  <a:off x="2640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1661" name="组合 61789"/>
                <p:cNvGrpSpPr/>
                <p:nvPr/>
              </p:nvGrpSpPr>
              <p:grpSpPr>
                <a:xfrm>
                  <a:off x="264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62" name="直接连接符 61790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63" name="直接连接符 61791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64" name="直接连接符 61792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65" name="直接连接符 61793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66" name="组合 61794"/>
                <p:cNvGrpSpPr/>
                <p:nvPr/>
              </p:nvGrpSpPr>
              <p:grpSpPr>
                <a:xfrm>
                  <a:off x="360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67" name="直接连接符 61795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68" name="直接连接符 61796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69" name="直接连接符 61797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70" name="直接连接符 61798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671" name="直接连接符 61799"/>
                <p:cNvSpPr/>
                <p:nvPr/>
              </p:nvSpPr>
              <p:spPr>
                <a:xfrm>
                  <a:off x="4560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72" name="组合 61800"/>
              <p:cNvGrpSpPr/>
              <p:nvPr/>
            </p:nvGrpSpPr>
            <p:grpSpPr>
              <a:xfrm>
                <a:off x="3600" y="1680"/>
                <a:ext cx="1680" cy="288"/>
                <a:chOff x="2640" y="1248"/>
                <a:chExt cx="2400" cy="288"/>
              </a:xfrm>
            </p:grpSpPr>
            <p:sp>
              <p:nvSpPr>
                <p:cNvPr id="21673" name="直接连接符 61801"/>
                <p:cNvSpPr/>
                <p:nvPr/>
              </p:nvSpPr>
              <p:spPr>
                <a:xfrm>
                  <a:off x="2640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1674" name="组合 61802"/>
                <p:cNvGrpSpPr/>
                <p:nvPr/>
              </p:nvGrpSpPr>
              <p:grpSpPr>
                <a:xfrm>
                  <a:off x="264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75" name="直接连接符 61803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76" name="直接连接符 61804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77" name="直接连接符 61805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78" name="直接连接符 61806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79" name="组合 61807"/>
                <p:cNvGrpSpPr/>
                <p:nvPr/>
              </p:nvGrpSpPr>
              <p:grpSpPr>
                <a:xfrm>
                  <a:off x="360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21680" name="直接连接符 61808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81" name="直接连接符 61809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82" name="直接连接符 61810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683" name="直接连接符 61811"/>
                  <p:cNvSpPr/>
                  <p:nvPr/>
                </p:nvSpPr>
                <p:spPr>
                  <a:xfrm>
                    <a:off x="120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684" name="直接连接符 61812"/>
                <p:cNvSpPr/>
                <p:nvPr/>
              </p:nvSpPr>
              <p:spPr>
                <a:xfrm>
                  <a:off x="4560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85" name="组合 61813"/>
              <p:cNvGrpSpPr/>
              <p:nvPr/>
            </p:nvGrpSpPr>
            <p:grpSpPr>
              <a:xfrm>
                <a:off x="5280" y="1680"/>
                <a:ext cx="336" cy="288"/>
                <a:chOff x="2160" y="1248"/>
                <a:chExt cx="480" cy="288"/>
              </a:xfrm>
            </p:grpSpPr>
            <p:sp>
              <p:nvSpPr>
                <p:cNvPr id="21686" name="直接连接符 61814"/>
                <p:cNvSpPr/>
                <p:nvPr/>
              </p:nvSpPr>
              <p:spPr>
                <a:xfrm flipV="1">
                  <a:off x="2160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687" name="直接连接符 61815"/>
                <p:cNvSpPr/>
                <p:nvPr/>
              </p:nvSpPr>
              <p:spPr>
                <a:xfrm>
                  <a:off x="2160" y="1248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1688" name="直接连接符 61816"/>
              <p:cNvSpPr/>
              <p:nvPr/>
            </p:nvSpPr>
            <p:spPr>
              <a:xfrm flipV="1">
                <a:off x="5616" y="1680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689" name="直接连接符 61817"/>
              <p:cNvSpPr/>
              <p:nvPr/>
            </p:nvSpPr>
            <p:spPr>
              <a:xfrm>
                <a:off x="5592" y="1968"/>
                <a:ext cx="168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1833" name="组合 61832"/>
          <p:cNvGrpSpPr/>
          <p:nvPr/>
        </p:nvGrpSpPr>
        <p:grpSpPr>
          <a:xfrm>
            <a:off x="343061" y="3511550"/>
            <a:ext cx="8588764" cy="534988"/>
            <a:chOff x="219" y="2208"/>
            <a:chExt cx="5489" cy="337"/>
          </a:xfrm>
        </p:grpSpPr>
        <p:sp>
          <p:nvSpPr>
            <p:cNvPr id="21692" name="直接连接符 61834"/>
            <p:cNvSpPr/>
            <p:nvPr/>
          </p:nvSpPr>
          <p:spPr>
            <a:xfrm flipH="1">
              <a:off x="5276" y="2208"/>
              <a:ext cx="0" cy="302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693" name="直接连接符 61835"/>
            <p:cNvSpPr/>
            <p:nvPr/>
          </p:nvSpPr>
          <p:spPr>
            <a:xfrm flipV="1">
              <a:off x="1185" y="2255"/>
              <a:ext cx="0" cy="288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694" name="组合 61836"/>
            <p:cNvGrpSpPr/>
            <p:nvPr/>
          </p:nvGrpSpPr>
          <p:grpSpPr>
            <a:xfrm>
              <a:off x="1173" y="2255"/>
              <a:ext cx="1381" cy="290"/>
              <a:chOff x="592" y="1775"/>
              <a:chExt cx="1173" cy="290"/>
            </a:xfrm>
          </p:grpSpPr>
          <p:sp>
            <p:nvSpPr>
              <p:cNvPr id="21695" name="直接连接符 61837"/>
              <p:cNvSpPr/>
              <p:nvPr/>
            </p:nvSpPr>
            <p:spPr>
              <a:xfrm>
                <a:off x="1176" y="1775"/>
                <a:ext cx="589" cy="0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21696" name="组合 61838"/>
              <p:cNvGrpSpPr/>
              <p:nvPr/>
            </p:nvGrpSpPr>
            <p:grpSpPr>
              <a:xfrm>
                <a:off x="592" y="1776"/>
                <a:ext cx="1171" cy="289"/>
                <a:chOff x="592" y="1776"/>
                <a:chExt cx="1171" cy="289"/>
              </a:xfrm>
            </p:grpSpPr>
            <p:sp>
              <p:nvSpPr>
                <p:cNvPr id="21697" name="直接连接符 61839"/>
                <p:cNvSpPr/>
                <p:nvPr/>
              </p:nvSpPr>
              <p:spPr>
                <a:xfrm>
                  <a:off x="592" y="2063"/>
                  <a:ext cx="598" cy="0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699" name="直接连接符 61841"/>
                <p:cNvSpPr/>
                <p:nvPr/>
              </p:nvSpPr>
              <p:spPr>
                <a:xfrm flipV="1">
                  <a:off x="1183" y="1777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700" name="直接连接符 61842"/>
                <p:cNvSpPr/>
                <p:nvPr/>
              </p:nvSpPr>
              <p:spPr>
                <a:xfrm flipV="1">
                  <a:off x="1763" y="177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1701" name="直接连接符 61843"/>
            <p:cNvSpPr/>
            <p:nvPr/>
          </p:nvSpPr>
          <p:spPr>
            <a:xfrm>
              <a:off x="2548" y="2545"/>
              <a:ext cx="504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704" name="组合 61846"/>
            <p:cNvGrpSpPr/>
            <p:nvPr/>
          </p:nvGrpSpPr>
          <p:grpSpPr>
            <a:xfrm rot="0">
              <a:off x="496" y="2256"/>
              <a:ext cx="688" cy="288"/>
              <a:chOff x="1574" y="1824"/>
              <a:chExt cx="1948" cy="288"/>
            </a:xfrm>
          </p:grpSpPr>
          <p:sp>
            <p:nvSpPr>
              <p:cNvPr id="21705" name="直接连接符 61847"/>
              <p:cNvSpPr/>
              <p:nvPr/>
            </p:nvSpPr>
            <p:spPr>
              <a:xfrm>
                <a:off x="1574" y="1824"/>
                <a:ext cx="1948" cy="0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706" name="直接连接符 61848"/>
              <p:cNvSpPr/>
              <p:nvPr/>
            </p:nvSpPr>
            <p:spPr>
              <a:xfrm flipV="1">
                <a:off x="1596" y="182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1707" name="直接连接符 61849"/>
            <p:cNvSpPr/>
            <p:nvPr/>
          </p:nvSpPr>
          <p:spPr>
            <a:xfrm flipV="1">
              <a:off x="219" y="2543"/>
              <a:ext cx="293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708" name="组合 61850"/>
            <p:cNvGrpSpPr/>
            <p:nvPr/>
          </p:nvGrpSpPr>
          <p:grpSpPr>
            <a:xfrm>
              <a:off x="2961" y="2208"/>
              <a:ext cx="1785" cy="335"/>
              <a:chOff x="3941" y="2208"/>
              <a:chExt cx="1819" cy="335"/>
            </a:xfrm>
          </p:grpSpPr>
          <p:sp>
            <p:nvSpPr>
              <p:cNvPr id="21709" name="直接连接符 61851"/>
              <p:cNvSpPr/>
              <p:nvPr/>
            </p:nvSpPr>
            <p:spPr>
              <a:xfrm flipH="1">
                <a:off x="4911" y="2257"/>
                <a:ext cx="0" cy="235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710" name="直接连接符 61852"/>
              <p:cNvSpPr/>
              <p:nvPr/>
            </p:nvSpPr>
            <p:spPr>
              <a:xfrm>
                <a:off x="3941" y="2543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21711" name="组合 61853"/>
              <p:cNvGrpSpPr/>
              <p:nvPr/>
            </p:nvGrpSpPr>
            <p:grpSpPr>
              <a:xfrm>
                <a:off x="4215" y="2246"/>
                <a:ext cx="702" cy="288"/>
                <a:chOff x="1023" y="2246"/>
                <a:chExt cx="1003" cy="288"/>
              </a:xfrm>
            </p:grpSpPr>
            <p:sp>
              <p:nvSpPr>
                <p:cNvPr id="21712" name="直接连接符 61854"/>
                <p:cNvSpPr/>
                <p:nvPr/>
              </p:nvSpPr>
              <p:spPr>
                <a:xfrm>
                  <a:off x="1023" y="2255"/>
                  <a:ext cx="1003" cy="0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21715" name="直接连接符 61857"/>
                <p:cNvSpPr/>
                <p:nvPr/>
              </p:nvSpPr>
              <p:spPr>
                <a:xfrm flipV="1">
                  <a:off x="1024" y="224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716" name="组合 61858"/>
              <p:cNvGrpSpPr/>
              <p:nvPr/>
            </p:nvGrpSpPr>
            <p:grpSpPr>
              <a:xfrm>
                <a:off x="5470" y="2208"/>
                <a:ext cx="290" cy="288"/>
                <a:chOff x="-255" y="2256"/>
                <a:chExt cx="2320" cy="288"/>
              </a:xfrm>
            </p:grpSpPr>
            <p:sp>
              <p:nvSpPr>
                <p:cNvPr id="21717" name="直接连接符 61859"/>
                <p:cNvSpPr/>
                <p:nvPr/>
              </p:nvSpPr>
              <p:spPr>
                <a:xfrm>
                  <a:off x="1584" y="2256"/>
                  <a:ext cx="480" cy="1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1718" name="组合 61860"/>
                <p:cNvGrpSpPr/>
                <p:nvPr/>
              </p:nvGrpSpPr>
              <p:grpSpPr>
                <a:xfrm>
                  <a:off x="-255" y="2256"/>
                  <a:ext cx="1088" cy="288"/>
                  <a:chOff x="-1039" y="1824"/>
                  <a:chExt cx="2176" cy="288"/>
                </a:xfrm>
              </p:grpSpPr>
              <p:sp>
                <p:nvSpPr>
                  <p:cNvPr id="21719" name="直接连接符 61861"/>
                  <p:cNvSpPr/>
                  <p:nvPr/>
                </p:nvSpPr>
                <p:spPr>
                  <a:xfrm>
                    <a:off x="-1039" y="1862"/>
                    <a:ext cx="960" cy="0"/>
                  </a:xfrm>
                  <a:prstGeom prst="line">
                    <a:avLst/>
                  </a:prstGeom>
                  <a:ln w="31750" cap="flat" cmpd="sng">
                    <a:solidFill>
                      <a:schemeClr val="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720" name="直接连接符 61862"/>
                  <p:cNvSpPr/>
                  <p:nvPr/>
                </p:nvSpPr>
                <p:spPr>
                  <a:xfrm flipV="1">
                    <a:off x="1137" y="1824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21721" name="直接连接符 61863"/>
              <p:cNvSpPr/>
              <p:nvPr/>
            </p:nvSpPr>
            <p:spPr>
              <a:xfrm flipV="1">
                <a:off x="4901" y="2518"/>
                <a:ext cx="707" cy="4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1722" name="直接连接符 61864"/>
            <p:cNvSpPr/>
            <p:nvPr/>
          </p:nvSpPr>
          <p:spPr>
            <a:xfrm>
              <a:off x="4597" y="2209"/>
              <a:ext cx="682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723" name="直接连接符 61865"/>
            <p:cNvSpPr/>
            <p:nvPr/>
          </p:nvSpPr>
          <p:spPr>
            <a:xfrm flipV="1">
              <a:off x="5276" y="2518"/>
              <a:ext cx="432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61867" name="组合 61866"/>
          <p:cNvGrpSpPr/>
          <p:nvPr/>
        </p:nvGrpSpPr>
        <p:grpSpPr>
          <a:xfrm>
            <a:off x="326390" y="4363085"/>
            <a:ext cx="8745538" cy="538163"/>
            <a:chOff x="288" y="2784"/>
            <a:chExt cx="5509" cy="339"/>
          </a:xfrm>
        </p:grpSpPr>
        <p:sp>
          <p:nvSpPr>
            <p:cNvPr id="21725" name="直接连接符 61867"/>
            <p:cNvSpPr/>
            <p:nvPr/>
          </p:nvSpPr>
          <p:spPr>
            <a:xfrm>
              <a:off x="288" y="3120"/>
              <a:ext cx="290" cy="3"/>
            </a:xfrm>
            <a:prstGeom prst="line">
              <a:avLst/>
            </a:prstGeom>
            <a:ln w="3175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726" name="直接连接符 61868"/>
            <p:cNvSpPr/>
            <p:nvPr/>
          </p:nvSpPr>
          <p:spPr>
            <a:xfrm flipV="1">
              <a:off x="576" y="2784"/>
              <a:ext cx="1365" cy="6"/>
            </a:xfrm>
            <a:prstGeom prst="line">
              <a:avLst/>
            </a:prstGeom>
            <a:ln w="3175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727" name="直接连接符 61869"/>
            <p:cNvSpPr/>
            <p:nvPr/>
          </p:nvSpPr>
          <p:spPr>
            <a:xfrm flipH="1">
              <a:off x="579" y="2784"/>
              <a:ext cx="0" cy="329"/>
            </a:xfrm>
            <a:prstGeom prst="line">
              <a:avLst/>
            </a:prstGeom>
            <a:ln w="3175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728" name="直接连接符 61870"/>
            <p:cNvSpPr/>
            <p:nvPr/>
          </p:nvSpPr>
          <p:spPr>
            <a:xfrm flipH="1">
              <a:off x="1925" y="2784"/>
              <a:ext cx="0" cy="329"/>
            </a:xfrm>
            <a:prstGeom prst="line">
              <a:avLst/>
            </a:prstGeom>
            <a:ln w="3175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730" name="组合 61872"/>
            <p:cNvGrpSpPr/>
            <p:nvPr/>
          </p:nvGrpSpPr>
          <p:grpSpPr>
            <a:xfrm>
              <a:off x="1941" y="2784"/>
              <a:ext cx="2671" cy="339"/>
              <a:chOff x="993" y="3733"/>
              <a:chExt cx="1994" cy="243"/>
            </a:xfrm>
          </p:grpSpPr>
          <p:sp>
            <p:nvSpPr>
              <p:cNvPr id="21731" name="直接连接符 61873"/>
              <p:cNvSpPr/>
              <p:nvPr/>
            </p:nvSpPr>
            <p:spPr>
              <a:xfrm>
                <a:off x="993" y="3976"/>
                <a:ext cx="989" cy="0"/>
              </a:xfrm>
              <a:prstGeom prst="line">
                <a:avLst/>
              </a:prstGeom>
              <a:ln w="3175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732" name="直接连接符 61874"/>
              <p:cNvSpPr/>
              <p:nvPr/>
            </p:nvSpPr>
            <p:spPr>
              <a:xfrm flipV="1">
                <a:off x="1981" y="3733"/>
                <a:ext cx="1003" cy="4"/>
              </a:xfrm>
              <a:prstGeom prst="line">
                <a:avLst/>
              </a:prstGeom>
              <a:ln w="3175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733" name="直接连接符 61875"/>
              <p:cNvSpPr/>
              <p:nvPr/>
            </p:nvSpPr>
            <p:spPr>
              <a:xfrm flipH="1">
                <a:off x="1980" y="3733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734" name="直接连接符 61876"/>
              <p:cNvSpPr/>
              <p:nvPr/>
            </p:nvSpPr>
            <p:spPr>
              <a:xfrm flipH="1">
                <a:off x="2987" y="3733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1735" name="直接连接符 61877"/>
            <p:cNvSpPr/>
            <p:nvPr/>
          </p:nvSpPr>
          <p:spPr>
            <a:xfrm>
              <a:off x="4597" y="3113"/>
              <a:ext cx="1200" cy="0"/>
            </a:xfrm>
            <a:prstGeom prst="line">
              <a:avLst/>
            </a:prstGeom>
            <a:ln w="3175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>
            <a:off x="415377" y="6071870"/>
            <a:ext cx="8616228" cy="457200"/>
            <a:chOff x="340" y="3408"/>
            <a:chExt cx="5428" cy="288"/>
          </a:xfrm>
        </p:grpSpPr>
        <p:grpSp>
          <p:nvGrpSpPr>
            <p:cNvPr id="3" name="组合 61758"/>
            <p:cNvGrpSpPr/>
            <p:nvPr/>
          </p:nvGrpSpPr>
          <p:grpSpPr>
            <a:xfrm>
              <a:off x="340" y="3408"/>
              <a:ext cx="240" cy="288"/>
              <a:chOff x="1696" y="3264"/>
              <a:chExt cx="862" cy="288"/>
            </a:xfrm>
          </p:grpSpPr>
          <p:sp>
            <p:nvSpPr>
              <p:cNvPr id="4" name="直接连接符 61759"/>
              <p:cNvSpPr/>
              <p:nvPr/>
            </p:nvSpPr>
            <p:spPr>
              <a:xfrm flipV="1">
                <a:off x="2542" y="326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" name="直接连接符 61760"/>
              <p:cNvSpPr/>
              <p:nvPr/>
            </p:nvSpPr>
            <p:spPr>
              <a:xfrm>
                <a:off x="1696" y="3552"/>
                <a:ext cx="862" cy="0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6" name="直接连接符 61761"/>
            <p:cNvSpPr/>
            <p:nvPr/>
          </p:nvSpPr>
          <p:spPr>
            <a:xfrm>
              <a:off x="576" y="3408"/>
              <a:ext cx="336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" name="直接连接符 61762"/>
            <p:cNvSpPr/>
            <p:nvPr/>
          </p:nvSpPr>
          <p:spPr>
            <a:xfrm flipV="1">
              <a:off x="912" y="3408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" name="直接连接符 61763"/>
            <p:cNvSpPr/>
            <p:nvPr/>
          </p:nvSpPr>
          <p:spPr>
            <a:xfrm>
              <a:off x="900" y="3696"/>
              <a:ext cx="4868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176530" y="6155690"/>
            <a:ext cx="381000" cy="56832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endParaRPr lang="en-US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6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4" grpId="0"/>
      <p:bldP spid="61635" grpId="0"/>
      <p:bldP spid="61767" grpId="0"/>
      <p:bldP spid="61768" grpId="0"/>
      <p:bldP spid="61769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8" name="矩形 62467"/>
          <p:cNvSpPr/>
          <p:nvPr/>
        </p:nvSpPr>
        <p:spPr>
          <a:xfrm>
            <a:off x="427355" y="570230"/>
            <a:ext cx="7411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（3）同步二进制加/减（可逆）计数器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955" y="1297940"/>
            <a:ext cx="8376285" cy="3080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加/减（可逆）计数器是指在控制信号作用下，既可以用作加法计数又可以用作减法计数的计数器。在某些实际应用中，有时要求计数器既能做加法计数又能做减法计数，这就需要用到加/减计数器。将加法计数器和减法计数器的电路合并，再通过一根加/减控制线控制，则在控制信号作用下即可选择加法计数或减法计数。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1841500"/>
            <a:ext cx="7274560" cy="1572260"/>
          </a:xfrm>
          <a:prstGeom prst="rect">
            <a:avLst/>
          </a:prstGeom>
        </p:spPr>
      </p:pic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636588" y="490855"/>
            <a:ext cx="4757738" cy="533400"/>
          </a:xfrm>
        </p:spPr>
        <p:txBody>
          <a:bodyPr/>
          <a:p>
            <a:pPr marL="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2.异步二进制计数器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192" name="矩形 6191"/>
          <p:cNvSpPr/>
          <p:nvPr/>
        </p:nvSpPr>
        <p:spPr>
          <a:xfrm>
            <a:off x="525145" y="1050608"/>
            <a:ext cx="6048375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（1）异步二进制加法计数器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16" name="文本框 6215"/>
          <p:cNvSpPr txBox="1"/>
          <p:nvPr/>
        </p:nvSpPr>
        <p:spPr>
          <a:xfrm>
            <a:off x="397510" y="4093528"/>
            <a:ext cx="8610600" cy="2582545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>
              <a:lnSpc>
                <a:spcPct val="135000"/>
              </a:lnSpc>
              <a:spcBef>
                <a:spcPts val="0"/>
              </a:spcBef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当一个计数脉冲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下降沿到来时，触发器FF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的状态翻转；当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由1变为0时，给FF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的时钟脉冲输入一个下降沿，使触发器FF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的状态翻转；当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由1变为0时，给FF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的时钟脉冲输入一个下降沿，使触发器FF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的状态翻转；当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由1变为0时，又给FF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的时钟脉冲输入一个下降沿，使触发器FF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的状态翻转。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32" name="圆角矩形标注 6331"/>
          <p:cNvSpPr/>
          <p:nvPr/>
        </p:nvSpPr>
        <p:spPr>
          <a:xfrm>
            <a:off x="4987290" y="945515"/>
            <a:ext cx="1476375" cy="895985"/>
          </a:xfrm>
          <a:prstGeom prst="wedgeRoundRectCallout">
            <a:avLst>
              <a:gd name="adj1" fmla="val -174258"/>
              <a:gd name="adj2" fmla="val 123635"/>
              <a:gd name="adj3" fmla="val 16667"/>
            </a:avLst>
          </a:prstGeom>
          <a:solidFill>
            <a:srgbClr val="FFFF99"/>
          </a:solidFill>
          <a:ln w="317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下降沿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触发翻转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34" name="圆角矩形标注 6333"/>
          <p:cNvSpPr/>
          <p:nvPr/>
        </p:nvSpPr>
        <p:spPr>
          <a:xfrm>
            <a:off x="1719580" y="3191510"/>
            <a:ext cx="1828800" cy="902335"/>
          </a:xfrm>
          <a:prstGeom prst="wedgeRoundRectCallout">
            <a:avLst>
              <a:gd name="adj1" fmla="val -90243"/>
              <a:gd name="adj2" fmla="val -80964"/>
              <a:gd name="adj3" fmla="val 16667"/>
            </a:avLst>
          </a:prstGeom>
          <a:solidFill>
            <a:srgbClr val="FFFF99"/>
          </a:solidFill>
          <a:ln w="317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每来一个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翻转一次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6" grpId="0"/>
      <p:bldP spid="6332" grpId="0" bldLvl="0" animBg="1"/>
      <p:bldP spid="63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1486535"/>
            <a:ext cx="8031480" cy="1638300"/>
          </a:xfrm>
          <a:prstGeom prst="rect">
            <a:avLst/>
          </a:prstGeom>
        </p:spPr>
      </p:pic>
      <p:sp>
        <p:nvSpPr>
          <p:cNvPr id="46084" name="文本占位符 46083"/>
          <p:cNvSpPr>
            <a:spLocks noGrp="1"/>
          </p:cNvSpPr>
          <p:nvPr>
            <p:ph idx="1"/>
          </p:nvPr>
        </p:nvSpPr>
        <p:spPr>
          <a:xfrm>
            <a:off x="806133" y="660718"/>
            <a:ext cx="6038850" cy="6096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（2）异步二进制减法计数器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163" name="圆角矩形标注 46162"/>
          <p:cNvSpPr/>
          <p:nvPr/>
        </p:nvSpPr>
        <p:spPr>
          <a:xfrm>
            <a:off x="1641793" y="4012565"/>
            <a:ext cx="1549400" cy="936625"/>
          </a:xfrm>
          <a:prstGeom prst="wedgeRoundRectCallout">
            <a:avLst>
              <a:gd name="adj1" fmla="val 2274"/>
              <a:gd name="adj2" fmla="val -177118"/>
              <a:gd name="adj3" fmla="val 16667"/>
            </a:avLst>
          </a:prstGeom>
          <a:solidFill>
            <a:srgbClr val="FFFF99"/>
          </a:solidFill>
          <a:ln w="317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下降沿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触发翻转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6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6" name="矩形 69635"/>
          <p:cNvSpPr/>
          <p:nvPr/>
        </p:nvSpPr>
        <p:spPr>
          <a:xfrm>
            <a:off x="704850" y="1473200"/>
            <a:ext cx="5857875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1.同步十进制计数器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611505" y="558165"/>
            <a:ext cx="4183380" cy="78867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4.2.3 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十进制计数器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97430"/>
            <a:ext cx="8534400" cy="226314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文本占位符 70659"/>
          <p:cNvSpPr>
            <a:spLocks noGrp="1"/>
          </p:cNvSpPr>
          <p:nvPr>
            <p:ph idx="1"/>
          </p:nvPr>
        </p:nvSpPr>
        <p:spPr>
          <a:xfrm>
            <a:off x="990600" y="838200"/>
            <a:ext cx="7181850" cy="609600"/>
          </a:xfrm>
        </p:spPr>
        <p:txBody>
          <a:bodyPr anchor="ctr"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驱动方程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矩形 70661"/>
          <p:cNvSpPr/>
          <p:nvPr/>
        </p:nvSpPr>
        <p:spPr>
          <a:xfrm>
            <a:off x="990600" y="1244600"/>
            <a:ext cx="2302510" cy="8134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70661"/>
          <p:cNvSpPr/>
          <p:nvPr/>
        </p:nvSpPr>
        <p:spPr>
          <a:xfrm>
            <a:off x="990600" y="1921510"/>
            <a:ext cx="6400800" cy="8134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            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70661"/>
          <p:cNvSpPr/>
          <p:nvPr/>
        </p:nvSpPr>
        <p:spPr>
          <a:xfrm>
            <a:off x="990600" y="2582545"/>
            <a:ext cx="6400800" cy="779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70661"/>
          <p:cNvSpPr/>
          <p:nvPr/>
        </p:nvSpPr>
        <p:spPr>
          <a:xfrm>
            <a:off x="990600" y="3141345"/>
            <a:ext cx="6400800" cy="8813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993"/>
          <p:cNvGraphicFramePr>
            <a:graphicFrameLocks noChangeAspect="1"/>
          </p:cNvGraphicFramePr>
          <p:nvPr/>
        </p:nvGraphicFramePr>
        <p:xfrm>
          <a:off x="1623060" y="2013585"/>
          <a:ext cx="900430" cy="527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68300" imgH="215900" progId="Equation.3">
                  <p:embed/>
                </p:oleObj>
              </mc:Choice>
              <mc:Fallback>
                <p:oleObj name="" r:id="rId1" imgW="368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23060" y="2013585"/>
                        <a:ext cx="900430" cy="527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994"/>
          <p:cNvGraphicFramePr>
            <a:graphicFrameLocks noChangeAspect="1"/>
          </p:cNvGraphicFramePr>
          <p:nvPr/>
        </p:nvGraphicFramePr>
        <p:xfrm>
          <a:off x="2249170" y="2678430"/>
          <a:ext cx="928370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81000" imgH="241300" progId="Equation.3">
                  <p:embed/>
                </p:oleObj>
              </mc:Choice>
              <mc:Fallback>
                <p:oleObj name="" r:id="rId3" imgW="381000" imgH="2413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9170" y="2678430"/>
                        <a:ext cx="928370" cy="588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995"/>
          <p:cNvGraphicFramePr>
            <a:graphicFrameLocks noChangeAspect="1"/>
          </p:cNvGraphicFramePr>
          <p:nvPr/>
        </p:nvGraphicFramePr>
        <p:xfrm>
          <a:off x="1623060" y="3267075"/>
          <a:ext cx="1362710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558800" imgH="241300" progId="Equation.3">
                  <p:embed/>
                </p:oleObj>
              </mc:Choice>
              <mc:Fallback>
                <p:oleObj name="" r:id="rId5" imgW="558800" imgH="2413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3060" y="3267075"/>
                        <a:ext cx="1362710" cy="588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96"/>
          <p:cNvGraphicFramePr>
            <a:graphicFrameLocks noChangeAspect="1"/>
          </p:cNvGraphicFramePr>
          <p:nvPr/>
        </p:nvGraphicFramePr>
        <p:xfrm>
          <a:off x="3293110" y="2001520"/>
          <a:ext cx="526415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215900" imgH="241300" progId="Equation.3">
                  <p:embed/>
                </p:oleObj>
              </mc:Choice>
              <mc:Fallback>
                <p:oleObj name="" r:id="rId7" imgW="215900" imgH="2413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93110" y="2001520"/>
                        <a:ext cx="526415" cy="588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996"/>
          <p:cNvGraphicFramePr>
            <a:graphicFrameLocks noChangeAspect="1"/>
          </p:cNvGraphicFramePr>
          <p:nvPr/>
        </p:nvGraphicFramePr>
        <p:xfrm>
          <a:off x="3819525" y="3267075"/>
          <a:ext cx="526415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215900" imgH="241300" progId="Equation.3">
                  <p:embed/>
                </p:oleObj>
              </mc:Choice>
              <mc:Fallback>
                <p:oleObj name="" r:id="rId9" imgW="215900" imgH="2413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9525" y="3267075"/>
                        <a:ext cx="526415" cy="588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6" name="对象 71685"/>
          <p:cNvGraphicFramePr/>
          <p:nvPr/>
        </p:nvGraphicFramePr>
        <p:xfrm>
          <a:off x="2898140" y="3858895"/>
          <a:ext cx="2821940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0" imgW="1130300" imgH="228600" progId="Equation.3">
                  <p:embed/>
                </p:oleObj>
              </mc:Choice>
              <mc:Fallback>
                <p:oleObj name="" r:id="rId10" imgW="1130300" imgH="2286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98140" y="3858895"/>
                        <a:ext cx="2821940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占位符 70659"/>
          <p:cNvSpPr>
            <a:spLocks noGrp="1"/>
          </p:cNvSpPr>
          <p:nvPr/>
        </p:nvSpPr>
        <p:spPr>
          <a:xfrm>
            <a:off x="928370" y="3855720"/>
            <a:ext cx="718185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特征方程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占位符 70659"/>
          <p:cNvSpPr>
            <a:spLocks noGrp="1"/>
          </p:cNvSpPr>
          <p:nvPr/>
        </p:nvSpPr>
        <p:spPr>
          <a:xfrm>
            <a:off x="928370" y="4465320"/>
            <a:ext cx="718185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6" name="对象 998"/>
          <p:cNvGraphicFramePr>
            <a:graphicFrameLocks noChangeAspect="1"/>
          </p:cNvGraphicFramePr>
          <p:nvPr/>
        </p:nvGraphicFramePr>
        <p:xfrm>
          <a:off x="2877185" y="4522470"/>
          <a:ext cx="135763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584200" imgH="215900" progId="Equation.3">
                  <p:embed/>
                </p:oleObj>
              </mc:Choice>
              <mc:Fallback>
                <p:oleObj name="" r:id="rId12" imgW="5842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77185" y="4522470"/>
                        <a:ext cx="1357630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999"/>
          <p:cNvGraphicFramePr>
            <a:graphicFrameLocks noChangeAspect="1"/>
          </p:cNvGraphicFramePr>
          <p:nvPr/>
        </p:nvGraphicFramePr>
        <p:xfrm>
          <a:off x="2877185" y="5074920"/>
          <a:ext cx="328422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1346200" imgH="215900" progId="Equation.3">
                  <p:embed/>
                </p:oleObj>
              </mc:Choice>
              <mc:Fallback>
                <p:oleObj name="" r:id="rId14" imgW="13462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77185" y="5074920"/>
                        <a:ext cx="3284220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000"/>
          <p:cNvGraphicFramePr>
            <a:graphicFrameLocks noChangeAspect="1"/>
          </p:cNvGraphicFramePr>
          <p:nvPr/>
        </p:nvGraphicFramePr>
        <p:xfrm>
          <a:off x="2877185" y="5601970"/>
          <a:ext cx="432625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1777365" imgH="215900" progId="Equation.3">
                  <p:embed/>
                </p:oleObj>
              </mc:Choice>
              <mc:Fallback>
                <p:oleObj name="" r:id="rId16" imgW="1777365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77185" y="5601970"/>
                        <a:ext cx="4326255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1001"/>
          <p:cNvGraphicFramePr>
            <a:graphicFrameLocks noChangeAspect="1"/>
          </p:cNvGraphicFramePr>
          <p:nvPr/>
        </p:nvGraphicFramePr>
        <p:xfrm>
          <a:off x="2898140" y="6129020"/>
          <a:ext cx="3620135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8" imgW="1485900" imgH="215900" progId="Equation.3">
                  <p:embed/>
                </p:oleObj>
              </mc:Choice>
              <mc:Fallback>
                <p:oleObj name="" r:id="rId18" imgW="14859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98140" y="6129020"/>
                        <a:ext cx="3620135" cy="528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3" name="文本占位符 66562"/>
          <p:cNvSpPr>
            <a:spLocks noGrp="1"/>
          </p:cNvSpPr>
          <p:nvPr>
            <p:ph idx="1"/>
          </p:nvPr>
        </p:nvSpPr>
        <p:spPr>
          <a:xfrm>
            <a:off x="2118995" y="622300"/>
            <a:ext cx="5942965" cy="109029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十进制加法计数器的状态转换表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CC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70660" y="1227455"/>
          <a:ext cx="6744335" cy="5347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5795"/>
                <a:gridCol w="2407285"/>
                <a:gridCol w="2580640"/>
                <a:gridCol w="1110615"/>
              </a:tblGrid>
              <a:tr h="4705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</a:t>
                      </a:r>
                      <a:endParaRPr lang="en-US" altLang="en-US" sz="2000" b="1" i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19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60"/>
          <p:cNvGraphicFramePr>
            <a:graphicFrameLocks noChangeAspect="1"/>
          </p:cNvGraphicFramePr>
          <p:nvPr/>
        </p:nvGraphicFramePr>
        <p:xfrm>
          <a:off x="2447925" y="1227455"/>
          <a:ext cx="42672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0500" imgH="215900" progId="Equation.3">
                  <p:embed/>
                </p:oleObj>
              </mc:Choice>
              <mc:Fallback>
                <p:oleObj name="" r:id="rId2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47925" y="1227455"/>
                        <a:ext cx="42672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59"/>
          <p:cNvGraphicFramePr>
            <a:graphicFrameLocks noChangeAspect="1"/>
          </p:cNvGraphicFramePr>
          <p:nvPr/>
        </p:nvGraphicFramePr>
        <p:xfrm>
          <a:off x="2806065" y="1227455"/>
          <a:ext cx="42672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4" imgW="190500" imgH="215900" progId="Equation.3">
                  <p:embed/>
                </p:oleObj>
              </mc:Choice>
              <mc:Fallback>
                <p:oleObj name="" r:id="rId4" imgW="1905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6065" y="1227455"/>
                        <a:ext cx="42672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58"/>
          <p:cNvGraphicFramePr>
            <a:graphicFrameLocks noChangeAspect="1"/>
          </p:cNvGraphicFramePr>
          <p:nvPr/>
        </p:nvGraphicFramePr>
        <p:xfrm>
          <a:off x="3164205" y="1227455"/>
          <a:ext cx="42672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190500" imgH="215900" progId="Equation.3">
                  <p:embed/>
                </p:oleObj>
              </mc:Choice>
              <mc:Fallback>
                <p:oleObj name="" r:id="rId6" imgW="1905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64205" y="1227455"/>
                        <a:ext cx="42672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57"/>
          <p:cNvGraphicFramePr>
            <a:graphicFrameLocks noChangeAspect="1"/>
          </p:cNvGraphicFramePr>
          <p:nvPr/>
        </p:nvGraphicFramePr>
        <p:xfrm>
          <a:off x="3522345" y="1227455"/>
          <a:ext cx="42672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190500" imgH="215900" progId="Equation.3">
                  <p:embed/>
                </p:oleObj>
              </mc:Choice>
              <mc:Fallback>
                <p:oleObj name="" r:id="rId8" imgW="1905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22345" y="1227455"/>
                        <a:ext cx="42672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56"/>
          <p:cNvGraphicFramePr>
            <a:graphicFrameLocks noChangeAspect="1"/>
          </p:cNvGraphicFramePr>
          <p:nvPr/>
        </p:nvGraphicFramePr>
        <p:xfrm>
          <a:off x="4639310" y="1227455"/>
          <a:ext cx="62738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0" imgW="279400" imgH="215900" progId="Equation.3">
                  <p:embed/>
                </p:oleObj>
              </mc:Choice>
              <mc:Fallback>
                <p:oleObj name="" r:id="rId10" imgW="279400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39310" y="1227455"/>
                        <a:ext cx="62738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355"/>
          <p:cNvGraphicFramePr>
            <a:graphicFrameLocks noChangeAspect="1"/>
          </p:cNvGraphicFramePr>
          <p:nvPr/>
        </p:nvGraphicFramePr>
        <p:xfrm>
          <a:off x="5266055" y="1227455"/>
          <a:ext cx="62738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279400" imgH="215900" progId="Equation.3">
                  <p:embed/>
                </p:oleObj>
              </mc:Choice>
              <mc:Fallback>
                <p:oleObj name="" r:id="rId12" imgW="2794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6055" y="1227455"/>
                        <a:ext cx="62738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354"/>
          <p:cNvGraphicFramePr>
            <a:graphicFrameLocks noChangeAspect="1"/>
          </p:cNvGraphicFramePr>
          <p:nvPr/>
        </p:nvGraphicFramePr>
        <p:xfrm>
          <a:off x="5892800" y="1227455"/>
          <a:ext cx="62738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4" imgW="279400" imgH="215900" progId="Equation.3">
                  <p:embed/>
                </p:oleObj>
              </mc:Choice>
              <mc:Fallback>
                <p:oleObj name="" r:id="rId14" imgW="279400" imgH="2159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92800" y="1227455"/>
                        <a:ext cx="62738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353"/>
          <p:cNvGraphicFramePr>
            <a:graphicFrameLocks noChangeAspect="1"/>
          </p:cNvGraphicFramePr>
          <p:nvPr/>
        </p:nvGraphicFramePr>
        <p:xfrm>
          <a:off x="6519545" y="1227455"/>
          <a:ext cx="6254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6" imgW="279400" imgH="215900" progId="Equation.3">
                  <p:embed/>
                </p:oleObj>
              </mc:Choice>
              <mc:Fallback>
                <p:oleObj name="" r:id="rId16" imgW="279400" imgH="2159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19545" y="1227455"/>
                        <a:ext cx="625475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8" name="矩形 67587"/>
          <p:cNvSpPr/>
          <p:nvPr/>
        </p:nvSpPr>
        <p:spPr>
          <a:xfrm>
            <a:off x="611188" y="549275"/>
            <a:ext cx="7885113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ctr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同步十进制加法计数器的状态转换图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7589" name="组合 67588"/>
          <p:cNvGrpSpPr/>
          <p:nvPr/>
        </p:nvGrpSpPr>
        <p:grpSpPr>
          <a:xfrm>
            <a:off x="344072" y="1648777"/>
            <a:ext cx="8663512" cy="3791833"/>
            <a:chOff x="1193" y="3458"/>
            <a:chExt cx="8678" cy="3729"/>
          </a:xfrm>
        </p:grpSpPr>
        <p:sp>
          <p:nvSpPr>
            <p:cNvPr id="27651" name="椭圆 67589"/>
            <p:cNvSpPr/>
            <p:nvPr/>
          </p:nvSpPr>
          <p:spPr>
            <a:xfrm>
              <a:off x="2352" y="4709"/>
              <a:ext cx="634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52" name="文本框 67590"/>
            <p:cNvSpPr txBox="1"/>
            <p:nvPr/>
          </p:nvSpPr>
          <p:spPr>
            <a:xfrm>
              <a:off x="2244" y="4866"/>
              <a:ext cx="796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椭圆 67591"/>
            <p:cNvSpPr/>
            <p:nvPr/>
          </p:nvSpPr>
          <p:spPr>
            <a:xfrm>
              <a:off x="3416" y="4695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54" name="文本框 67592"/>
            <p:cNvSpPr txBox="1"/>
            <p:nvPr/>
          </p:nvSpPr>
          <p:spPr>
            <a:xfrm>
              <a:off x="3326" y="4851"/>
              <a:ext cx="797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椭圆 67593"/>
            <p:cNvSpPr/>
            <p:nvPr/>
          </p:nvSpPr>
          <p:spPr>
            <a:xfrm>
              <a:off x="4463" y="4693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656" name="文本框 67594"/>
            <p:cNvSpPr txBox="1"/>
            <p:nvPr/>
          </p:nvSpPr>
          <p:spPr>
            <a:xfrm>
              <a:off x="4300" y="4865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0010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7" name="椭圆 67595"/>
            <p:cNvSpPr/>
            <p:nvPr/>
          </p:nvSpPr>
          <p:spPr>
            <a:xfrm>
              <a:off x="8036" y="5641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58" name="文本框 67596"/>
            <p:cNvSpPr txBox="1"/>
            <p:nvPr/>
          </p:nvSpPr>
          <p:spPr>
            <a:xfrm>
              <a:off x="7919" y="5779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1101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椭圆 67597"/>
            <p:cNvSpPr/>
            <p:nvPr/>
          </p:nvSpPr>
          <p:spPr>
            <a:xfrm>
              <a:off x="9156" y="5610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60" name="文本框 67598"/>
            <p:cNvSpPr txBox="1"/>
            <p:nvPr/>
          </p:nvSpPr>
          <p:spPr>
            <a:xfrm>
              <a:off x="9074" y="5764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1100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椭圆 67599"/>
            <p:cNvSpPr/>
            <p:nvPr/>
          </p:nvSpPr>
          <p:spPr>
            <a:xfrm>
              <a:off x="5657" y="4635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662" name="文本框 67600"/>
            <p:cNvSpPr txBox="1"/>
            <p:nvPr/>
          </p:nvSpPr>
          <p:spPr>
            <a:xfrm>
              <a:off x="5607" y="4824"/>
              <a:ext cx="796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0011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3" name="椭圆 67601"/>
            <p:cNvSpPr/>
            <p:nvPr/>
          </p:nvSpPr>
          <p:spPr>
            <a:xfrm>
              <a:off x="1342" y="5313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664" name="文本框 67602"/>
            <p:cNvSpPr txBox="1"/>
            <p:nvPr/>
          </p:nvSpPr>
          <p:spPr>
            <a:xfrm>
              <a:off x="1239" y="5484"/>
              <a:ext cx="796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1111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5" name="椭圆 67603"/>
            <p:cNvSpPr/>
            <p:nvPr/>
          </p:nvSpPr>
          <p:spPr>
            <a:xfrm>
              <a:off x="2384" y="5940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66" name="文本框 67604"/>
            <p:cNvSpPr txBox="1"/>
            <p:nvPr/>
          </p:nvSpPr>
          <p:spPr>
            <a:xfrm>
              <a:off x="2267" y="6097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1001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7" name="直接连接符 67605"/>
            <p:cNvSpPr/>
            <p:nvPr/>
          </p:nvSpPr>
          <p:spPr>
            <a:xfrm>
              <a:off x="3017" y="4990"/>
              <a:ext cx="400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68" name="直接连接符 67606"/>
            <p:cNvSpPr/>
            <p:nvPr/>
          </p:nvSpPr>
          <p:spPr>
            <a:xfrm>
              <a:off x="4050" y="5018"/>
              <a:ext cx="399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69" name="直接连接符 67607"/>
            <p:cNvSpPr/>
            <p:nvPr/>
          </p:nvSpPr>
          <p:spPr>
            <a:xfrm flipH="1">
              <a:off x="3064" y="6225"/>
              <a:ext cx="42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70" name="直接连接符 67608"/>
            <p:cNvSpPr/>
            <p:nvPr/>
          </p:nvSpPr>
          <p:spPr>
            <a:xfrm>
              <a:off x="5217" y="4986"/>
              <a:ext cx="399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71" name="椭圆 67609"/>
            <p:cNvSpPr/>
            <p:nvPr/>
          </p:nvSpPr>
          <p:spPr>
            <a:xfrm>
              <a:off x="6824" y="4623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672" name="文本框 67610"/>
            <p:cNvSpPr txBox="1"/>
            <p:nvPr/>
          </p:nvSpPr>
          <p:spPr>
            <a:xfrm>
              <a:off x="6705" y="4824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0100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73" name="椭圆 67611"/>
            <p:cNvSpPr/>
            <p:nvPr/>
          </p:nvSpPr>
          <p:spPr>
            <a:xfrm>
              <a:off x="7977" y="4128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74" name="文本框 67612"/>
            <p:cNvSpPr txBox="1"/>
            <p:nvPr/>
          </p:nvSpPr>
          <p:spPr>
            <a:xfrm>
              <a:off x="7814" y="4269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1011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75" name="椭圆 67613"/>
            <p:cNvSpPr/>
            <p:nvPr/>
          </p:nvSpPr>
          <p:spPr>
            <a:xfrm>
              <a:off x="9085" y="4101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76" name="文本框 67614"/>
            <p:cNvSpPr txBox="1"/>
            <p:nvPr/>
          </p:nvSpPr>
          <p:spPr>
            <a:xfrm>
              <a:off x="8992" y="4269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1010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77" name="直接连接符 67615"/>
            <p:cNvSpPr/>
            <p:nvPr/>
          </p:nvSpPr>
          <p:spPr>
            <a:xfrm>
              <a:off x="6413" y="4943"/>
              <a:ext cx="399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78" name="直接连接符 67616"/>
            <p:cNvSpPr/>
            <p:nvPr/>
          </p:nvSpPr>
          <p:spPr>
            <a:xfrm flipH="1">
              <a:off x="7504" y="4641"/>
              <a:ext cx="415" cy="30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79" name="直接连接符 67617"/>
            <p:cNvSpPr/>
            <p:nvPr/>
          </p:nvSpPr>
          <p:spPr>
            <a:xfrm flipH="1">
              <a:off x="8668" y="4416"/>
              <a:ext cx="400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0" name="直接连接符 67618"/>
            <p:cNvSpPr/>
            <p:nvPr/>
          </p:nvSpPr>
          <p:spPr>
            <a:xfrm rot="5400000">
              <a:off x="6961" y="5526"/>
              <a:ext cx="39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1" name="直接连接符 67619"/>
            <p:cNvSpPr/>
            <p:nvPr/>
          </p:nvSpPr>
          <p:spPr>
            <a:xfrm flipV="1">
              <a:off x="1633" y="5933"/>
              <a:ext cx="8" cy="448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2" name="椭圆 67620"/>
            <p:cNvSpPr/>
            <p:nvPr/>
          </p:nvSpPr>
          <p:spPr>
            <a:xfrm>
              <a:off x="1343" y="6397"/>
              <a:ext cx="633" cy="629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83" name="文本框 67621"/>
            <p:cNvSpPr txBox="1"/>
            <p:nvPr/>
          </p:nvSpPr>
          <p:spPr>
            <a:xfrm>
              <a:off x="1239" y="6569"/>
              <a:ext cx="797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1110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84" name="直接连接符 67622"/>
            <p:cNvSpPr/>
            <p:nvPr/>
          </p:nvSpPr>
          <p:spPr>
            <a:xfrm flipV="1">
              <a:off x="1907" y="5009"/>
              <a:ext cx="338" cy="33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5" name="直接连接符 67623"/>
            <p:cNvSpPr/>
            <p:nvPr/>
          </p:nvSpPr>
          <p:spPr>
            <a:xfrm flipH="1">
              <a:off x="8699" y="5942"/>
              <a:ext cx="42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6" name="直接连接符 67624"/>
            <p:cNvSpPr/>
            <p:nvPr/>
          </p:nvSpPr>
          <p:spPr>
            <a:xfrm flipH="1" flipV="1">
              <a:off x="7519" y="5389"/>
              <a:ext cx="442" cy="284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7" name="直接连接符 67625"/>
            <p:cNvSpPr/>
            <p:nvPr/>
          </p:nvSpPr>
          <p:spPr>
            <a:xfrm flipH="1">
              <a:off x="6367" y="6150"/>
              <a:ext cx="42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88" name="椭圆 67626"/>
            <p:cNvSpPr/>
            <p:nvPr/>
          </p:nvSpPr>
          <p:spPr>
            <a:xfrm>
              <a:off x="6840" y="5834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89" name="文本框 67627"/>
            <p:cNvSpPr txBox="1"/>
            <p:nvPr/>
          </p:nvSpPr>
          <p:spPr>
            <a:xfrm>
              <a:off x="6705" y="5995"/>
              <a:ext cx="797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0101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90" name="椭圆 67628"/>
            <p:cNvSpPr/>
            <p:nvPr/>
          </p:nvSpPr>
          <p:spPr>
            <a:xfrm>
              <a:off x="5689" y="5822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91" name="文本框 67629"/>
            <p:cNvSpPr txBox="1"/>
            <p:nvPr/>
          </p:nvSpPr>
          <p:spPr>
            <a:xfrm>
              <a:off x="5524" y="5995"/>
              <a:ext cx="797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0110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92" name="椭圆 67630"/>
            <p:cNvSpPr/>
            <p:nvPr/>
          </p:nvSpPr>
          <p:spPr>
            <a:xfrm>
              <a:off x="4568" y="5881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93" name="文本框 67631"/>
            <p:cNvSpPr txBox="1"/>
            <p:nvPr/>
          </p:nvSpPr>
          <p:spPr>
            <a:xfrm>
              <a:off x="4449" y="6055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0111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94" name="椭圆 67632"/>
            <p:cNvSpPr/>
            <p:nvPr/>
          </p:nvSpPr>
          <p:spPr>
            <a:xfrm>
              <a:off x="3490" y="5893"/>
              <a:ext cx="633" cy="629"/>
            </a:xfrm>
            <a:prstGeom prst="ellipse">
              <a:avLst/>
            </a:prstGeom>
            <a:solidFill>
              <a:srgbClr val="FFCCFF"/>
            </a:solidFill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27695" name="文本框 67633"/>
            <p:cNvSpPr txBox="1"/>
            <p:nvPr/>
          </p:nvSpPr>
          <p:spPr>
            <a:xfrm>
              <a:off x="3376" y="6055"/>
              <a:ext cx="797" cy="61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1000</a:t>
              </a:r>
              <a:endPara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96" name="直接连接符 67634"/>
            <p:cNvSpPr/>
            <p:nvPr/>
          </p:nvSpPr>
          <p:spPr>
            <a:xfrm flipH="1">
              <a:off x="4125" y="6197"/>
              <a:ext cx="42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97" name="直接连接符 67635"/>
            <p:cNvSpPr/>
            <p:nvPr/>
          </p:nvSpPr>
          <p:spPr>
            <a:xfrm flipH="1">
              <a:off x="5232" y="6182"/>
              <a:ext cx="427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27698" name="直接连接符 67636"/>
            <p:cNvSpPr/>
            <p:nvPr/>
          </p:nvSpPr>
          <p:spPr>
            <a:xfrm rot="5400000" flipH="1">
              <a:off x="2462" y="5654"/>
              <a:ext cx="424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grpSp>
          <p:nvGrpSpPr>
            <p:cNvPr id="27699" name="组合 67637"/>
            <p:cNvGrpSpPr/>
            <p:nvPr/>
          </p:nvGrpSpPr>
          <p:grpSpPr>
            <a:xfrm>
              <a:off x="1193" y="3458"/>
              <a:ext cx="932" cy="1003"/>
              <a:chOff x="1043" y="3790"/>
              <a:chExt cx="932" cy="1003"/>
            </a:xfrm>
          </p:grpSpPr>
          <p:sp>
            <p:nvSpPr>
              <p:cNvPr id="27700" name="椭圆 67638"/>
              <p:cNvSpPr/>
              <p:nvPr/>
            </p:nvSpPr>
            <p:spPr>
              <a:xfrm>
                <a:off x="1061" y="3790"/>
                <a:ext cx="850" cy="843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701" name="文本框 67639"/>
              <p:cNvSpPr txBox="1"/>
              <p:nvPr/>
            </p:nvSpPr>
            <p:spPr>
              <a:xfrm>
                <a:off x="1043" y="4071"/>
                <a:ext cx="932" cy="72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en-US" altLang="zh-CN" sz="16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1600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16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1600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16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1600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16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1600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16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" name="文本框 67596"/>
            <p:cNvSpPr txBox="1"/>
            <p:nvPr/>
          </p:nvSpPr>
          <p:spPr>
            <a:xfrm>
              <a:off x="3017" y="464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67596"/>
            <p:cNvSpPr txBox="1"/>
            <p:nvPr/>
          </p:nvSpPr>
          <p:spPr>
            <a:xfrm>
              <a:off x="1449" y="4325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16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16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67596"/>
            <p:cNvSpPr txBox="1"/>
            <p:nvPr/>
          </p:nvSpPr>
          <p:spPr>
            <a:xfrm>
              <a:off x="2267" y="5564"/>
              <a:ext cx="452" cy="363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67596"/>
            <p:cNvSpPr txBox="1"/>
            <p:nvPr/>
          </p:nvSpPr>
          <p:spPr>
            <a:xfrm>
              <a:off x="1212" y="6023"/>
              <a:ext cx="475" cy="37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67596"/>
            <p:cNvSpPr txBox="1"/>
            <p:nvPr/>
          </p:nvSpPr>
          <p:spPr>
            <a:xfrm>
              <a:off x="1765" y="4887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7596"/>
            <p:cNvSpPr txBox="1"/>
            <p:nvPr/>
          </p:nvSpPr>
          <p:spPr>
            <a:xfrm>
              <a:off x="4089" y="4623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67596"/>
            <p:cNvSpPr txBox="1"/>
            <p:nvPr/>
          </p:nvSpPr>
          <p:spPr>
            <a:xfrm>
              <a:off x="3097" y="633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" name="文本框 67596"/>
            <p:cNvSpPr txBox="1"/>
            <p:nvPr/>
          </p:nvSpPr>
          <p:spPr>
            <a:xfrm>
              <a:off x="4202" y="633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67596"/>
            <p:cNvSpPr txBox="1"/>
            <p:nvPr/>
          </p:nvSpPr>
          <p:spPr>
            <a:xfrm>
              <a:off x="5217" y="464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67596"/>
            <p:cNvSpPr txBox="1"/>
            <p:nvPr/>
          </p:nvSpPr>
          <p:spPr>
            <a:xfrm>
              <a:off x="6413" y="4623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67596"/>
            <p:cNvSpPr txBox="1"/>
            <p:nvPr/>
          </p:nvSpPr>
          <p:spPr>
            <a:xfrm>
              <a:off x="5303" y="633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67596"/>
            <p:cNvSpPr txBox="1"/>
            <p:nvPr/>
          </p:nvSpPr>
          <p:spPr>
            <a:xfrm>
              <a:off x="6451" y="6336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67596"/>
            <p:cNvSpPr txBox="1"/>
            <p:nvPr/>
          </p:nvSpPr>
          <p:spPr>
            <a:xfrm>
              <a:off x="7209" y="5405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" name="文本框 67596"/>
            <p:cNvSpPr txBox="1"/>
            <p:nvPr/>
          </p:nvSpPr>
          <p:spPr>
            <a:xfrm>
              <a:off x="7519" y="4400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" name="文本框 67596"/>
            <p:cNvSpPr txBox="1"/>
            <p:nvPr/>
          </p:nvSpPr>
          <p:spPr>
            <a:xfrm>
              <a:off x="8715" y="4028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67596"/>
            <p:cNvSpPr txBox="1"/>
            <p:nvPr/>
          </p:nvSpPr>
          <p:spPr>
            <a:xfrm>
              <a:off x="8805" y="6024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67596"/>
            <p:cNvSpPr txBox="1"/>
            <p:nvPr/>
          </p:nvSpPr>
          <p:spPr>
            <a:xfrm>
              <a:off x="7574" y="5633"/>
              <a:ext cx="796" cy="61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6" name="矩形 74755"/>
          <p:cNvSpPr/>
          <p:nvPr/>
        </p:nvSpPr>
        <p:spPr>
          <a:xfrm>
            <a:off x="1150938" y="584200"/>
            <a:ext cx="6396038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ctr" defTabSz="914400" rtl="0" eaLnBrk="1" fontAlgn="base" latinLnBrk="0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同步十进制加法计数器的时序图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877" name="直接连接符 74876"/>
          <p:cNvSpPr/>
          <p:nvPr/>
        </p:nvSpPr>
        <p:spPr>
          <a:xfrm>
            <a:off x="8318500" y="2260600"/>
            <a:ext cx="635" cy="3749040"/>
          </a:xfrm>
          <a:prstGeom prst="line">
            <a:avLst/>
          </a:prstGeom>
          <a:ln w="3175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74878" name="组合 74877"/>
          <p:cNvGrpSpPr/>
          <p:nvPr/>
        </p:nvGrpSpPr>
        <p:grpSpPr>
          <a:xfrm>
            <a:off x="1460500" y="2260600"/>
            <a:ext cx="6096000" cy="3749040"/>
            <a:chOff x="864" y="960"/>
            <a:chExt cx="3840" cy="2208"/>
          </a:xfrm>
        </p:grpSpPr>
        <p:sp>
          <p:nvSpPr>
            <p:cNvPr id="33796" name="直接连接符 74878"/>
            <p:cNvSpPr/>
            <p:nvPr/>
          </p:nvSpPr>
          <p:spPr>
            <a:xfrm>
              <a:off x="86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797" name="直接连接符 74879"/>
            <p:cNvSpPr/>
            <p:nvPr/>
          </p:nvSpPr>
          <p:spPr>
            <a:xfrm>
              <a:off x="134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798" name="直接连接符 74880"/>
            <p:cNvSpPr/>
            <p:nvPr/>
          </p:nvSpPr>
          <p:spPr>
            <a:xfrm>
              <a:off x="182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799" name="直接连接符 74881"/>
            <p:cNvSpPr/>
            <p:nvPr/>
          </p:nvSpPr>
          <p:spPr>
            <a:xfrm>
              <a:off x="230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800" name="直接连接符 74882"/>
            <p:cNvSpPr/>
            <p:nvPr/>
          </p:nvSpPr>
          <p:spPr>
            <a:xfrm>
              <a:off x="278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801" name="直接连接符 74883"/>
            <p:cNvSpPr/>
            <p:nvPr/>
          </p:nvSpPr>
          <p:spPr>
            <a:xfrm>
              <a:off x="326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802" name="直接连接符 74884"/>
            <p:cNvSpPr/>
            <p:nvPr/>
          </p:nvSpPr>
          <p:spPr>
            <a:xfrm>
              <a:off x="422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803" name="直接连接符 74885"/>
            <p:cNvSpPr/>
            <p:nvPr/>
          </p:nvSpPr>
          <p:spPr>
            <a:xfrm>
              <a:off x="374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33804" name="直接连接符 74886"/>
            <p:cNvSpPr/>
            <p:nvPr/>
          </p:nvSpPr>
          <p:spPr>
            <a:xfrm>
              <a:off x="4704" y="960"/>
              <a:ext cx="0" cy="2208"/>
            </a:xfrm>
            <a:prstGeom prst="line">
              <a:avLst/>
            </a:prstGeom>
            <a:ln w="31750" cap="flat" cmpd="sng">
              <a:solidFill>
                <a:srgbClr val="FF3300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grpSp>
        <p:nvGrpSpPr>
          <p:cNvPr id="74888" name="组合 74887"/>
          <p:cNvGrpSpPr/>
          <p:nvPr/>
        </p:nvGrpSpPr>
        <p:grpSpPr>
          <a:xfrm>
            <a:off x="88900" y="2776538"/>
            <a:ext cx="1371600" cy="3871913"/>
            <a:chOff x="0" y="1285"/>
            <a:chExt cx="864" cy="2439"/>
          </a:xfrm>
        </p:grpSpPr>
        <p:grpSp>
          <p:nvGrpSpPr>
            <p:cNvPr id="33806" name="组合 74888"/>
            <p:cNvGrpSpPr/>
            <p:nvPr/>
          </p:nvGrpSpPr>
          <p:grpSpPr>
            <a:xfrm>
              <a:off x="420" y="1488"/>
              <a:ext cx="444" cy="2170"/>
              <a:chOff x="616" y="1488"/>
              <a:chExt cx="296" cy="2170"/>
            </a:xfrm>
          </p:grpSpPr>
          <p:sp>
            <p:nvSpPr>
              <p:cNvPr id="33807" name="直接连接符 74889"/>
              <p:cNvSpPr/>
              <p:nvPr/>
            </p:nvSpPr>
            <p:spPr>
              <a:xfrm>
                <a:off x="624" y="3168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08" name="直接连接符 74890"/>
              <p:cNvSpPr/>
              <p:nvPr/>
            </p:nvSpPr>
            <p:spPr>
              <a:xfrm>
                <a:off x="624" y="1488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09" name="直接连接符 74891"/>
              <p:cNvSpPr/>
              <p:nvPr/>
            </p:nvSpPr>
            <p:spPr>
              <a:xfrm>
                <a:off x="624" y="2064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10" name="直接连接符 74892"/>
              <p:cNvSpPr/>
              <p:nvPr/>
            </p:nvSpPr>
            <p:spPr>
              <a:xfrm>
                <a:off x="624" y="2592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" name="直接连接符 74889"/>
              <p:cNvSpPr/>
              <p:nvPr/>
            </p:nvSpPr>
            <p:spPr>
              <a:xfrm>
                <a:off x="616" y="3658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3811" name="文本框 74893"/>
            <p:cNvSpPr txBox="1"/>
            <p:nvPr/>
          </p:nvSpPr>
          <p:spPr>
            <a:xfrm>
              <a:off x="0" y="1285"/>
              <a:ext cx="528" cy="251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sz="20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2" name="矩形 74894"/>
            <p:cNvSpPr/>
            <p:nvPr/>
          </p:nvSpPr>
          <p:spPr>
            <a:xfrm>
              <a:off x="96" y="1861"/>
              <a:ext cx="384" cy="251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sz="20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3" name="矩形 74895"/>
            <p:cNvSpPr/>
            <p:nvPr/>
          </p:nvSpPr>
          <p:spPr>
            <a:xfrm>
              <a:off x="137" y="2389"/>
              <a:ext cx="283" cy="251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sz="20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4" name="矩形 74896"/>
            <p:cNvSpPr/>
            <p:nvPr/>
          </p:nvSpPr>
          <p:spPr>
            <a:xfrm>
              <a:off x="96" y="2945"/>
              <a:ext cx="384" cy="251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sz="20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" name="矩形 74896"/>
            <p:cNvSpPr/>
            <p:nvPr/>
          </p:nvSpPr>
          <p:spPr>
            <a:xfrm>
              <a:off x="72" y="3473"/>
              <a:ext cx="384" cy="251"/>
            </a:xfrm>
            <a:prstGeom prst="rect">
              <a:avLst/>
            </a:prstGeom>
            <a:noFill/>
            <a:ln w="38100">
              <a:noFill/>
            </a:ln>
          </p:spPr>
          <p:txBody>
            <a:bodyPr anchor="ctr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000" i="1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4898" name="组合 74897"/>
          <p:cNvGrpSpPr/>
          <p:nvPr/>
        </p:nvGrpSpPr>
        <p:grpSpPr>
          <a:xfrm>
            <a:off x="8318500" y="2641600"/>
            <a:ext cx="457200" cy="3902075"/>
            <a:chOff x="5184" y="1200"/>
            <a:chExt cx="288" cy="2458"/>
          </a:xfrm>
        </p:grpSpPr>
        <p:sp>
          <p:nvSpPr>
            <p:cNvPr id="33816" name="直接连接符 74898"/>
            <p:cNvSpPr/>
            <p:nvPr/>
          </p:nvSpPr>
          <p:spPr>
            <a:xfrm>
              <a:off x="5184" y="1488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17" name="直接连接符 74899"/>
            <p:cNvSpPr/>
            <p:nvPr/>
          </p:nvSpPr>
          <p:spPr>
            <a:xfrm>
              <a:off x="5184" y="2592"/>
              <a:ext cx="288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18" name="直接连接符 74900"/>
            <p:cNvSpPr/>
            <p:nvPr/>
          </p:nvSpPr>
          <p:spPr>
            <a:xfrm>
              <a:off x="5184" y="2064"/>
              <a:ext cx="288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19" name="直接连接符 74901"/>
            <p:cNvSpPr/>
            <p:nvPr/>
          </p:nvSpPr>
          <p:spPr>
            <a:xfrm flipV="1">
              <a:off x="5184" y="120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20" name="直接连接符 74902"/>
            <p:cNvSpPr/>
            <p:nvPr/>
          </p:nvSpPr>
          <p:spPr>
            <a:xfrm flipV="1">
              <a:off x="5184" y="288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21" name="直接连接符 74903"/>
            <p:cNvSpPr/>
            <p:nvPr/>
          </p:nvSpPr>
          <p:spPr>
            <a:xfrm>
              <a:off x="5184" y="3168"/>
              <a:ext cx="288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" name="直接连接符 74903"/>
            <p:cNvSpPr/>
            <p:nvPr/>
          </p:nvSpPr>
          <p:spPr>
            <a:xfrm>
              <a:off x="5184" y="3658"/>
              <a:ext cx="288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3823" name="直接连接符 74905"/>
          <p:cNvSpPr/>
          <p:nvPr/>
        </p:nvSpPr>
        <p:spPr>
          <a:xfrm>
            <a:off x="8318500" y="2260600"/>
            <a:ext cx="381000" cy="0"/>
          </a:xfrm>
          <a:prstGeom prst="line">
            <a:avLst/>
          </a:prstGeom>
          <a:ln w="3175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24" name="文本框 74906"/>
          <p:cNvSpPr txBox="1"/>
          <p:nvPr/>
        </p:nvSpPr>
        <p:spPr>
          <a:xfrm>
            <a:off x="88900" y="1939290"/>
            <a:ext cx="685800" cy="39878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endParaRPr lang="en-US" altLang="zh-CN" sz="2000" i="1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5" name="文本框 74907"/>
          <p:cNvSpPr txBox="1"/>
          <p:nvPr/>
        </p:nvSpPr>
        <p:spPr>
          <a:xfrm>
            <a:off x="1155700" y="1405573"/>
            <a:ext cx="304800" cy="39878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6" name="矩形 74908"/>
          <p:cNvSpPr/>
          <p:nvPr/>
        </p:nvSpPr>
        <p:spPr>
          <a:xfrm>
            <a:off x="1867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7" name="矩形 74909"/>
          <p:cNvSpPr/>
          <p:nvPr/>
        </p:nvSpPr>
        <p:spPr>
          <a:xfrm>
            <a:off x="27057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8" name="矩形 74910"/>
          <p:cNvSpPr/>
          <p:nvPr/>
        </p:nvSpPr>
        <p:spPr>
          <a:xfrm>
            <a:off x="3391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9" name="矩形 74911"/>
          <p:cNvSpPr/>
          <p:nvPr/>
        </p:nvSpPr>
        <p:spPr>
          <a:xfrm>
            <a:off x="4153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0" name="矩形 74912"/>
          <p:cNvSpPr/>
          <p:nvPr/>
        </p:nvSpPr>
        <p:spPr>
          <a:xfrm>
            <a:off x="4915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1" name="矩形 74913"/>
          <p:cNvSpPr/>
          <p:nvPr/>
        </p:nvSpPr>
        <p:spPr>
          <a:xfrm>
            <a:off x="5677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2" name="矩形 74914"/>
          <p:cNvSpPr/>
          <p:nvPr/>
        </p:nvSpPr>
        <p:spPr>
          <a:xfrm>
            <a:off x="6439535" y="1405573"/>
            <a:ext cx="309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3" name="矩形 74915"/>
          <p:cNvSpPr/>
          <p:nvPr/>
        </p:nvSpPr>
        <p:spPr>
          <a:xfrm>
            <a:off x="7175500" y="1405573"/>
            <a:ext cx="361950" cy="39878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34" name="矩形 74916"/>
          <p:cNvSpPr/>
          <p:nvPr/>
        </p:nvSpPr>
        <p:spPr>
          <a:xfrm>
            <a:off x="7912735" y="1405573"/>
            <a:ext cx="43688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3835" name="组合 74917"/>
          <p:cNvGrpSpPr/>
          <p:nvPr/>
        </p:nvGrpSpPr>
        <p:grpSpPr>
          <a:xfrm rot="0">
            <a:off x="698500" y="1803400"/>
            <a:ext cx="762000" cy="457200"/>
            <a:chOff x="384" y="672"/>
            <a:chExt cx="480" cy="288"/>
          </a:xfrm>
        </p:grpSpPr>
        <p:sp>
          <p:nvSpPr>
            <p:cNvPr id="33836" name="直接连接符 74918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37" name="直接连接符 74919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38" name="直接连接符 74920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39" name="直接连接符 74921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40" name="组合 74922"/>
          <p:cNvGrpSpPr/>
          <p:nvPr/>
        </p:nvGrpSpPr>
        <p:grpSpPr>
          <a:xfrm rot="0">
            <a:off x="4508500" y="1803400"/>
            <a:ext cx="762000" cy="457200"/>
            <a:chOff x="384" y="672"/>
            <a:chExt cx="480" cy="288"/>
          </a:xfrm>
        </p:grpSpPr>
        <p:sp>
          <p:nvSpPr>
            <p:cNvPr id="33841" name="直接连接符 74923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2" name="直接连接符 74924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3" name="直接连接符 74925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4" name="直接连接符 74926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45" name="组合 74927"/>
          <p:cNvGrpSpPr/>
          <p:nvPr/>
        </p:nvGrpSpPr>
        <p:grpSpPr>
          <a:xfrm rot="0">
            <a:off x="5270500" y="1803400"/>
            <a:ext cx="762000" cy="457200"/>
            <a:chOff x="384" y="672"/>
            <a:chExt cx="480" cy="288"/>
          </a:xfrm>
        </p:grpSpPr>
        <p:sp>
          <p:nvSpPr>
            <p:cNvPr id="33846" name="直接连接符 74928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7" name="直接连接符 74929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8" name="直接连接符 74930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49" name="直接连接符 74931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50" name="组合 74932"/>
          <p:cNvGrpSpPr/>
          <p:nvPr/>
        </p:nvGrpSpPr>
        <p:grpSpPr>
          <a:xfrm rot="0">
            <a:off x="6032500" y="1803400"/>
            <a:ext cx="762000" cy="457200"/>
            <a:chOff x="384" y="672"/>
            <a:chExt cx="480" cy="288"/>
          </a:xfrm>
        </p:grpSpPr>
        <p:sp>
          <p:nvSpPr>
            <p:cNvPr id="33851" name="直接连接符 74933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2" name="直接连接符 74934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3" name="直接连接符 74935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4" name="直接连接符 74936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55" name="组合 74937"/>
          <p:cNvGrpSpPr/>
          <p:nvPr/>
        </p:nvGrpSpPr>
        <p:grpSpPr>
          <a:xfrm rot="0">
            <a:off x="6794500" y="1803400"/>
            <a:ext cx="762000" cy="457200"/>
            <a:chOff x="384" y="672"/>
            <a:chExt cx="480" cy="288"/>
          </a:xfrm>
        </p:grpSpPr>
        <p:sp>
          <p:nvSpPr>
            <p:cNvPr id="33856" name="直接连接符 74938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7" name="直接连接符 74939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8" name="直接连接符 74940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59" name="直接连接符 74941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60" name="组合 74942"/>
          <p:cNvGrpSpPr/>
          <p:nvPr/>
        </p:nvGrpSpPr>
        <p:grpSpPr>
          <a:xfrm rot="0">
            <a:off x="7556500" y="1803400"/>
            <a:ext cx="762000" cy="457200"/>
            <a:chOff x="384" y="672"/>
            <a:chExt cx="480" cy="288"/>
          </a:xfrm>
        </p:grpSpPr>
        <p:sp>
          <p:nvSpPr>
            <p:cNvPr id="33861" name="直接连接符 74943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2" name="直接连接符 74944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3" name="直接连接符 74945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4" name="直接连接符 74946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65" name="组合 74947"/>
          <p:cNvGrpSpPr/>
          <p:nvPr/>
        </p:nvGrpSpPr>
        <p:grpSpPr>
          <a:xfrm rot="0">
            <a:off x="1460500" y="1803400"/>
            <a:ext cx="762000" cy="457200"/>
            <a:chOff x="384" y="672"/>
            <a:chExt cx="480" cy="288"/>
          </a:xfrm>
        </p:grpSpPr>
        <p:sp>
          <p:nvSpPr>
            <p:cNvPr id="33866" name="直接连接符 74948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7" name="直接连接符 74949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8" name="直接连接符 74950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69" name="直接连接符 74951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70" name="组合 74952"/>
          <p:cNvGrpSpPr/>
          <p:nvPr/>
        </p:nvGrpSpPr>
        <p:grpSpPr>
          <a:xfrm rot="0">
            <a:off x="2222500" y="1803400"/>
            <a:ext cx="762000" cy="457200"/>
            <a:chOff x="384" y="672"/>
            <a:chExt cx="480" cy="288"/>
          </a:xfrm>
        </p:grpSpPr>
        <p:sp>
          <p:nvSpPr>
            <p:cNvPr id="33871" name="直接连接符 74953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2" name="直接连接符 74954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3" name="直接连接符 74955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4" name="直接连接符 74956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75" name="组合 74957"/>
          <p:cNvGrpSpPr/>
          <p:nvPr/>
        </p:nvGrpSpPr>
        <p:grpSpPr>
          <a:xfrm rot="0">
            <a:off x="2984500" y="1803400"/>
            <a:ext cx="762000" cy="457200"/>
            <a:chOff x="384" y="672"/>
            <a:chExt cx="480" cy="288"/>
          </a:xfrm>
        </p:grpSpPr>
        <p:sp>
          <p:nvSpPr>
            <p:cNvPr id="33876" name="直接连接符 74958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7" name="直接连接符 74959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8" name="直接连接符 74960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79" name="直接连接符 74961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33880" name="组合 74962"/>
          <p:cNvGrpSpPr/>
          <p:nvPr/>
        </p:nvGrpSpPr>
        <p:grpSpPr>
          <a:xfrm rot="0">
            <a:off x="3746500" y="1803400"/>
            <a:ext cx="762000" cy="457200"/>
            <a:chOff x="384" y="672"/>
            <a:chExt cx="480" cy="288"/>
          </a:xfrm>
        </p:grpSpPr>
        <p:sp>
          <p:nvSpPr>
            <p:cNvPr id="33881" name="直接连接符 74963"/>
            <p:cNvSpPr/>
            <p:nvPr/>
          </p:nvSpPr>
          <p:spPr>
            <a:xfrm>
              <a:off x="384" y="960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82" name="直接连接符 74964"/>
            <p:cNvSpPr/>
            <p:nvPr/>
          </p:nvSpPr>
          <p:spPr>
            <a:xfrm flipV="1">
              <a:off x="62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83" name="直接连接符 74965"/>
            <p:cNvSpPr/>
            <p:nvPr/>
          </p:nvSpPr>
          <p:spPr>
            <a:xfrm>
              <a:off x="864" y="672"/>
              <a:ext cx="0" cy="288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84" name="直接连接符 74966"/>
            <p:cNvSpPr/>
            <p:nvPr/>
          </p:nvSpPr>
          <p:spPr>
            <a:xfrm>
              <a:off x="624" y="672"/>
              <a:ext cx="240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74968" name="组合 74967"/>
          <p:cNvGrpSpPr/>
          <p:nvPr/>
        </p:nvGrpSpPr>
        <p:grpSpPr>
          <a:xfrm>
            <a:off x="1416050" y="2641600"/>
            <a:ext cx="6902450" cy="3902075"/>
            <a:chOff x="836" y="1200"/>
            <a:chExt cx="4348" cy="2458"/>
          </a:xfrm>
        </p:grpSpPr>
        <p:sp>
          <p:nvSpPr>
            <p:cNvPr id="33886" name="直接连接符 74968"/>
            <p:cNvSpPr/>
            <p:nvPr/>
          </p:nvSpPr>
          <p:spPr>
            <a:xfrm flipV="1">
              <a:off x="4224" y="288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3887" name="组合 74969"/>
            <p:cNvGrpSpPr/>
            <p:nvPr/>
          </p:nvGrpSpPr>
          <p:grpSpPr>
            <a:xfrm>
              <a:off x="864" y="2304"/>
              <a:ext cx="4320" cy="288"/>
              <a:chOff x="864" y="2304"/>
              <a:chExt cx="4320" cy="288"/>
            </a:xfrm>
          </p:grpSpPr>
          <p:sp>
            <p:nvSpPr>
              <p:cNvPr id="33888" name="直接连接符 74970"/>
              <p:cNvSpPr/>
              <p:nvPr/>
            </p:nvSpPr>
            <p:spPr>
              <a:xfrm>
                <a:off x="2304" y="2304"/>
                <a:ext cx="1920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89" name="直接连接符 74971"/>
              <p:cNvSpPr/>
              <p:nvPr/>
            </p:nvSpPr>
            <p:spPr>
              <a:xfrm flipV="1">
                <a:off x="2304" y="230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90" name="直接连接符 74972"/>
              <p:cNvSpPr/>
              <p:nvPr/>
            </p:nvSpPr>
            <p:spPr>
              <a:xfrm>
                <a:off x="864" y="2592"/>
                <a:ext cx="1440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91" name="直接连接符 74973"/>
              <p:cNvSpPr/>
              <p:nvPr/>
            </p:nvSpPr>
            <p:spPr>
              <a:xfrm flipV="1">
                <a:off x="4224" y="230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892" name="直接连接符 74974"/>
              <p:cNvSpPr/>
              <p:nvPr/>
            </p:nvSpPr>
            <p:spPr>
              <a:xfrm>
                <a:off x="4224" y="2592"/>
                <a:ext cx="960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3893" name="直接连接符 74975"/>
            <p:cNvSpPr/>
            <p:nvPr/>
          </p:nvSpPr>
          <p:spPr>
            <a:xfrm>
              <a:off x="4224" y="2880"/>
              <a:ext cx="960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894" name="直接连接符 74976"/>
            <p:cNvSpPr/>
            <p:nvPr/>
          </p:nvSpPr>
          <p:spPr>
            <a:xfrm>
              <a:off x="864" y="3168"/>
              <a:ext cx="3360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3895" name="组合 74977"/>
            <p:cNvGrpSpPr/>
            <p:nvPr/>
          </p:nvGrpSpPr>
          <p:grpSpPr>
            <a:xfrm>
              <a:off x="864" y="1200"/>
              <a:ext cx="4320" cy="288"/>
              <a:chOff x="864" y="1200"/>
              <a:chExt cx="4320" cy="288"/>
            </a:xfrm>
          </p:grpSpPr>
          <p:grpSp>
            <p:nvGrpSpPr>
              <p:cNvPr id="33896" name="组合 74978"/>
              <p:cNvGrpSpPr/>
              <p:nvPr/>
            </p:nvGrpSpPr>
            <p:grpSpPr>
              <a:xfrm>
                <a:off x="1344" y="1200"/>
                <a:ext cx="960" cy="288"/>
                <a:chOff x="1152" y="3360"/>
                <a:chExt cx="960" cy="288"/>
              </a:xfrm>
            </p:grpSpPr>
            <p:sp>
              <p:nvSpPr>
                <p:cNvPr id="33897" name="直接连接符 74979"/>
                <p:cNvSpPr/>
                <p:nvPr/>
              </p:nvSpPr>
              <p:spPr>
                <a:xfrm flipV="1">
                  <a:off x="1632" y="3360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3898" name="组合 74980"/>
                <p:cNvGrpSpPr/>
                <p:nvPr/>
              </p:nvGrpSpPr>
              <p:grpSpPr>
                <a:xfrm>
                  <a:off x="1152" y="3360"/>
                  <a:ext cx="960" cy="288"/>
                  <a:chOff x="1152" y="3360"/>
                  <a:chExt cx="960" cy="288"/>
                </a:xfrm>
              </p:grpSpPr>
              <p:sp>
                <p:nvSpPr>
                  <p:cNvPr id="33899" name="直接连接符 74981"/>
                  <p:cNvSpPr/>
                  <p:nvPr/>
                </p:nvSpPr>
                <p:spPr>
                  <a:xfrm>
                    <a:off x="1152" y="336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00" name="直接连接符 74982"/>
                  <p:cNvSpPr/>
                  <p:nvPr/>
                </p:nvSpPr>
                <p:spPr>
                  <a:xfrm>
                    <a:off x="1152" y="3648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01" name="直接连接符 74983"/>
                  <p:cNvSpPr/>
                  <p:nvPr/>
                </p:nvSpPr>
                <p:spPr>
                  <a:xfrm>
                    <a:off x="1632" y="3360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33902" name="组合 74984"/>
              <p:cNvGrpSpPr/>
              <p:nvPr/>
            </p:nvGrpSpPr>
            <p:grpSpPr>
              <a:xfrm>
                <a:off x="864" y="1200"/>
                <a:ext cx="480" cy="288"/>
                <a:chOff x="864" y="1200"/>
                <a:chExt cx="480" cy="288"/>
              </a:xfrm>
            </p:grpSpPr>
            <p:sp>
              <p:nvSpPr>
                <p:cNvPr id="33903" name="直接连接符 74985"/>
                <p:cNvSpPr/>
                <p:nvPr/>
              </p:nvSpPr>
              <p:spPr>
                <a:xfrm>
                  <a:off x="864" y="1200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3904" name="直接连接符 74986"/>
                <p:cNvSpPr/>
                <p:nvPr/>
              </p:nvSpPr>
              <p:spPr>
                <a:xfrm>
                  <a:off x="864" y="1200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3905" name="组合 74987"/>
              <p:cNvGrpSpPr/>
              <p:nvPr/>
            </p:nvGrpSpPr>
            <p:grpSpPr>
              <a:xfrm>
                <a:off x="2304" y="1200"/>
                <a:ext cx="960" cy="288"/>
                <a:chOff x="1152" y="3360"/>
                <a:chExt cx="960" cy="288"/>
              </a:xfrm>
            </p:grpSpPr>
            <p:sp>
              <p:nvSpPr>
                <p:cNvPr id="33906" name="直接连接符 74988"/>
                <p:cNvSpPr/>
                <p:nvPr/>
              </p:nvSpPr>
              <p:spPr>
                <a:xfrm flipV="1">
                  <a:off x="1632" y="3360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3907" name="组合 74989"/>
                <p:cNvGrpSpPr/>
                <p:nvPr/>
              </p:nvGrpSpPr>
              <p:grpSpPr>
                <a:xfrm>
                  <a:off x="1152" y="3360"/>
                  <a:ext cx="960" cy="288"/>
                  <a:chOff x="1152" y="3360"/>
                  <a:chExt cx="960" cy="288"/>
                </a:xfrm>
              </p:grpSpPr>
              <p:sp>
                <p:nvSpPr>
                  <p:cNvPr id="33908" name="直接连接符 74990"/>
                  <p:cNvSpPr/>
                  <p:nvPr/>
                </p:nvSpPr>
                <p:spPr>
                  <a:xfrm>
                    <a:off x="1152" y="336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09" name="直接连接符 74991"/>
                  <p:cNvSpPr/>
                  <p:nvPr/>
                </p:nvSpPr>
                <p:spPr>
                  <a:xfrm>
                    <a:off x="1152" y="3648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10" name="直接连接符 74992"/>
                  <p:cNvSpPr/>
                  <p:nvPr/>
                </p:nvSpPr>
                <p:spPr>
                  <a:xfrm>
                    <a:off x="1632" y="3360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33911" name="组合 74993"/>
              <p:cNvGrpSpPr/>
              <p:nvPr/>
            </p:nvGrpSpPr>
            <p:grpSpPr>
              <a:xfrm>
                <a:off x="3264" y="1200"/>
                <a:ext cx="960" cy="288"/>
                <a:chOff x="1152" y="3360"/>
                <a:chExt cx="960" cy="288"/>
              </a:xfrm>
            </p:grpSpPr>
            <p:sp>
              <p:nvSpPr>
                <p:cNvPr id="33912" name="直接连接符 74994"/>
                <p:cNvSpPr/>
                <p:nvPr/>
              </p:nvSpPr>
              <p:spPr>
                <a:xfrm flipV="1">
                  <a:off x="1632" y="3360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3913" name="组合 74995"/>
                <p:cNvGrpSpPr/>
                <p:nvPr/>
              </p:nvGrpSpPr>
              <p:grpSpPr>
                <a:xfrm>
                  <a:off x="1152" y="3360"/>
                  <a:ext cx="960" cy="288"/>
                  <a:chOff x="1152" y="3360"/>
                  <a:chExt cx="960" cy="288"/>
                </a:xfrm>
              </p:grpSpPr>
              <p:sp>
                <p:nvSpPr>
                  <p:cNvPr id="33914" name="直接连接符 74996"/>
                  <p:cNvSpPr/>
                  <p:nvPr/>
                </p:nvSpPr>
                <p:spPr>
                  <a:xfrm>
                    <a:off x="1152" y="336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15" name="直接连接符 74997"/>
                  <p:cNvSpPr/>
                  <p:nvPr/>
                </p:nvSpPr>
                <p:spPr>
                  <a:xfrm>
                    <a:off x="1152" y="3648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16" name="直接连接符 74998"/>
                  <p:cNvSpPr/>
                  <p:nvPr/>
                </p:nvSpPr>
                <p:spPr>
                  <a:xfrm>
                    <a:off x="1632" y="3360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33917" name="组合 74999"/>
              <p:cNvGrpSpPr/>
              <p:nvPr/>
            </p:nvGrpSpPr>
            <p:grpSpPr>
              <a:xfrm>
                <a:off x="4224" y="1200"/>
                <a:ext cx="960" cy="288"/>
                <a:chOff x="1152" y="3360"/>
                <a:chExt cx="960" cy="288"/>
              </a:xfrm>
            </p:grpSpPr>
            <p:sp>
              <p:nvSpPr>
                <p:cNvPr id="33918" name="直接连接符 75000"/>
                <p:cNvSpPr/>
                <p:nvPr/>
              </p:nvSpPr>
              <p:spPr>
                <a:xfrm flipV="1">
                  <a:off x="1632" y="3360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3919" name="组合 75001"/>
                <p:cNvGrpSpPr/>
                <p:nvPr/>
              </p:nvGrpSpPr>
              <p:grpSpPr>
                <a:xfrm>
                  <a:off x="1152" y="3360"/>
                  <a:ext cx="960" cy="288"/>
                  <a:chOff x="1152" y="3360"/>
                  <a:chExt cx="960" cy="288"/>
                </a:xfrm>
              </p:grpSpPr>
              <p:sp>
                <p:nvSpPr>
                  <p:cNvPr id="33920" name="直接连接符 75002"/>
                  <p:cNvSpPr/>
                  <p:nvPr/>
                </p:nvSpPr>
                <p:spPr>
                  <a:xfrm>
                    <a:off x="1152" y="336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21" name="直接连接符 75003"/>
                  <p:cNvSpPr/>
                  <p:nvPr/>
                </p:nvSpPr>
                <p:spPr>
                  <a:xfrm>
                    <a:off x="1152" y="3648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22" name="直接连接符 75004"/>
                  <p:cNvSpPr/>
                  <p:nvPr/>
                </p:nvSpPr>
                <p:spPr>
                  <a:xfrm>
                    <a:off x="1632" y="3360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  <p:grpSp>
          <p:nvGrpSpPr>
            <p:cNvPr id="33923" name="组合 75005"/>
            <p:cNvGrpSpPr/>
            <p:nvPr/>
          </p:nvGrpSpPr>
          <p:grpSpPr>
            <a:xfrm>
              <a:off x="864" y="1776"/>
              <a:ext cx="4320" cy="288"/>
              <a:chOff x="864" y="1776"/>
              <a:chExt cx="4320" cy="288"/>
            </a:xfrm>
          </p:grpSpPr>
          <p:grpSp>
            <p:nvGrpSpPr>
              <p:cNvPr id="33924" name="组合 75006"/>
              <p:cNvGrpSpPr/>
              <p:nvPr/>
            </p:nvGrpSpPr>
            <p:grpSpPr>
              <a:xfrm>
                <a:off x="864" y="1776"/>
                <a:ext cx="1440" cy="288"/>
                <a:chOff x="864" y="1776"/>
                <a:chExt cx="1440" cy="288"/>
              </a:xfrm>
            </p:grpSpPr>
            <p:grpSp>
              <p:nvGrpSpPr>
                <p:cNvPr id="33925" name="组合 75007"/>
                <p:cNvGrpSpPr/>
                <p:nvPr/>
              </p:nvGrpSpPr>
              <p:grpSpPr>
                <a:xfrm>
                  <a:off x="864" y="1776"/>
                  <a:ext cx="1440" cy="288"/>
                  <a:chOff x="864" y="1776"/>
                  <a:chExt cx="1440" cy="288"/>
                </a:xfrm>
              </p:grpSpPr>
              <p:sp>
                <p:nvSpPr>
                  <p:cNvPr id="33926" name="直接连接符 75008"/>
                  <p:cNvSpPr/>
                  <p:nvPr/>
                </p:nvSpPr>
                <p:spPr>
                  <a:xfrm>
                    <a:off x="1344" y="1776"/>
                    <a:ext cx="960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27" name="直接连接符 75009"/>
                  <p:cNvSpPr/>
                  <p:nvPr/>
                </p:nvSpPr>
                <p:spPr>
                  <a:xfrm>
                    <a:off x="864" y="2064"/>
                    <a:ext cx="48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28" name="直接连接符 75010"/>
                  <p:cNvSpPr/>
                  <p:nvPr/>
                </p:nvSpPr>
                <p:spPr>
                  <a:xfrm flipV="1">
                    <a:off x="1344" y="1776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3929" name="直接连接符 75011"/>
                <p:cNvSpPr/>
                <p:nvPr/>
              </p:nvSpPr>
              <p:spPr>
                <a:xfrm flipV="1">
                  <a:off x="2304" y="177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3930" name="直接连接符 75012"/>
              <p:cNvSpPr/>
              <p:nvPr/>
            </p:nvSpPr>
            <p:spPr>
              <a:xfrm>
                <a:off x="4224" y="2064"/>
                <a:ext cx="960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3931" name="组合 75013"/>
              <p:cNvGrpSpPr/>
              <p:nvPr/>
            </p:nvGrpSpPr>
            <p:grpSpPr>
              <a:xfrm>
                <a:off x="2304" y="1776"/>
                <a:ext cx="1920" cy="288"/>
                <a:chOff x="2304" y="1776"/>
                <a:chExt cx="1920" cy="288"/>
              </a:xfrm>
            </p:grpSpPr>
            <p:sp>
              <p:nvSpPr>
                <p:cNvPr id="33932" name="直接连接符 75014"/>
                <p:cNvSpPr/>
                <p:nvPr/>
              </p:nvSpPr>
              <p:spPr>
                <a:xfrm flipV="1">
                  <a:off x="3264" y="177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33933" name="组合 75015"/>
                <p:cNvGrpSpPr/>
                <p:nvPr/>
              </p:nvGrpSpPr>
              <p:grpSpPr>
                <a:xfrm>
                  <a:off x="2304" y="1776"/>
                  <a:ext cx="1920" cy="288"/>
                  <a:chOff x="2304" y="1776"/>
                  <a:chExt cx="1920" cy="288"/>
                </a:xfrm>
              </p:grpSpPr>
              <p:sp>
                <p:nvSpPr>
                  <p:cNvPr id="33934" name="直接连接符 75016"/>
                  <p:cNvSpPr/>
                  <p:nvPr/>
                </p:nvSpPr>
                <p:spPr>
                  <a:xfrm>
                    <a:off x="3264" y="1776"/>
                    <a:ext cx="960" cy="0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35" name="直接连接符 75017"/>
                  <p:cNvSpPr/>
                  <p:nvPr/>
                </p:nvSpPr>
                <p:spPr>
                  <a:xfrm>
                    <a:off x="2304" y="2064"/>
                    <a:ext cx="960" cy="0"/>
                  </a:xfrm>
                  <a:prstGeom prst="line">
                    <a:avLst/>
                  </a:prstGeom>
                  <a:ln w="31750" cap="flat" cmpd="sng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3936" name="直接连接符 75018"/>
                  <p:cNvSpPr/>
                  <p:nvPr/>
                </p:nvSpPr>
                <p:spPr>
                  <a:xfrm flipV="1">
                    <a:off x="4224" y="1776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</p:grpSp>
        <p:sp>
          <p:nvSpPr>
            <p:cNvPr id="4" name="直接连接符 74976"/>
            <p:cNvSpPr/>
            <p:nvPr/>
          </p:nvSpPr>
          <p:spPr>
            <a:xfrm>
              <a:off x="836" y="3658"/>
              <a:ext cx="3868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" name="直接连接符 74968"/>
            <p:cNvSpPr/>
            <p:nvPr/>
          </p:nvSpPr>
          <p:spPr>
            <a:xfrm flipV="1">
              <a:off x="4704" y="337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6" name="直接连接符 74975"/>
            <p:cNvSpPr/>
            <p:nvPr/>
          </p:nvSpPr>
          <p:spPr>
            <a:xfrm>
              <a:off x="4704" y="3370"/>
              <a:ext cx="480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" name="直接连接符 74968"/>
            <p:cNvSpPr/>
            <p:nvPr/>
          </p:nvSpPr>
          <p:spPr>
            <a:xfrm flipV="1">
              <a:off x="5184" y="337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0" name="文本占位符 50179"/>
          <p:cNvSpPr>
            <a:spLocks noGrp="1"/>
          </p:cNvSpPr>
          <p:nvPr>
            <p:ph idx="1"/>
          </p:nvPr>
        </p:nvSpPr>
        <p:spPr>
          <a:xfrm>
            <a:off x="621983" y="1662113"/>
            <a:ext cx="6223000" cy="6096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（1）同步二进制加法计数器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271" name="矩形 50270"/>
          <p:cNvSpPr/>
          <p:nvPr/>
        </p:nvSpPr>
        <p:spPr>
          <a:xfrm>
            <a:off x="629920" y="1052830"/>
            <a:ext cx="51816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1.同步二进制计数器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788988" y="407035"/>
            <a:ext cx="4716463" cy="677863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4.2.2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二进制计数器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1211" name="横卷形 51210"/>
          <p:cNvSpPr/>
          <p:nvPr/>
        </p:nvSpPr>
        <p:spPr>
          <a:xfrm>
            <a:off x="629920" y="4526280"/>
            <a:ext cx="1867535" cy="65659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驱动方程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占位符 50179"/>
          <p:cNvSpPr>
            <a:spLocks noGrp="1"/>
          </p:cNvSpPr>
          <p:nvPr/>
        </p:nvSpPr>
        <p:spPr>
          <a:xfrm>
            <a:off x="2972435" y="4639310"/>
            <a:ext cx="2533650" cy="20948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-2147482416"/>
          <p:cNvGraphicFramePr>
            <a:graphicFrameLocks noChangeAspect="1"/>
          </p:cNvGraphicFramePr>
          <p:nvPr/>
        </p:nvGraphicFramePr>
        <p:xfrm>
          <a:off x="4022725" y="5182870"/>
          <a:ext cx="453390" cy="513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22725" y="5182870"/>
                        <a:ext cx="453390" cy="513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415"/>
          <p:cNvGraphicFramePr>
            <a:graphicFrameLocks noChangeAspect="1"/>
          </p:cNvGraphicFramePr>
          <p:nvPr/>
        </p:nvGraphicFramePr>
        <p:xfrm>
          <a:off x="4022725" y="5696585"/>
          <a:ext cx="81661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342900" imgH="215900" progId="Equation.3">
                  <p:embed/>
                </p:oleObj>
              </mc:Choice>
              <mc:Fallback>
                <p:oleObj name="" r:id="rId3" imgW="342900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22725" y="5696585"/>
                        <a:ext cx="81661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410"/>
          <p:cNvGraphicFramePr>
            <a:graphicFrameLocks noChangeAspect="1"/>
          </p:cNvGraphicFramePr>
          <p:nvPr/>
        </p:nvGraphicFramePr>
        <p:xfrm>
          <a:off x="4022725" y="6219825"/>
          <a:ext cx="117983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495300" imgH="215900" progId="Equation.3">
                  <p:embed/>
                </p:oleObj>
              </mc:Choice>
              <mc:Fallback>
                <p:oleObj name="" r:id="rId5" imgW="4953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22725" y="6219825"/>
                        <a:ext cx="117983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占位符 50179"/>
          <p:cNvSpPr>
            <a:spLocks noGrp="1"/>
          </p:cNvSpPr>
          <p:nvPr/>
        </p:nvSpPr>
        <p:spPr>
          <a:xfrm>
            <a:off x="4022725" y="4639310"/>
            <a:ext cx="737870" cy="6356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320" y="2272030"/>
            <a:ext cx="8679180" cy="221742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animBg="1"/>
      <p:bldP spid="3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1" name="文本占位符 63490"/>
          <p:cNvSpPr>
            <a:spLocks noGrp="1"/>
          </p:cNvSpPr>
          <p:nvPr>
            <p:ph idx="1"/>
          </p:nvPr>
        </p:nvSpPr>
        <p:spPr>
          <a:xfrm>
            <a:off x="610553" y="594043"/>
            <a:ext cx="8208963" cy="935038"/>
          </a:xfrm>
        </p:spPr>
        <p:txBody>
          <a:bodyPr/>
          <a:p>
            <a:pPr marL="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2.异步十进制加法计数器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" y="1390015"/>
            <a:ext cx="9022080" cy="288798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文本占位符 70659"/>
          <p:cNvSpPr>
            <a:spLocks noGrp="1"/>
          </p:cNvSpPr>
          <p:nvPr>
            <p:ph idx="1"/>
          </p:nvPr>
        </p:nvSpPr>
        <p:spPr>
          <a:xfrm>
            <a:off x="981075" y="676910"/>
            <a:ext cx="7181850" cy="609600"/>
          </a:xfrm>
        </p:spPr>
        <p:txBody>
          <a:bodyPr anchor="ctr"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驱动方程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矩形 70661"/>
          <p:cNvSpPr/>
          <p:nvPr/>
        </p:nvSpPr>
        <p:spPr>
          <a:xfrm>
            <a:off x="981075" y="1083310"/>
            <a:ext cx="2302510" cy="8134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70661"/>
          <p:cNvSpPr/>
          <p:nvPr/>
        </p:nvSpPr>
        <p:spPr>
          <a:xfrm>
            <a:off x="981075" y="1760220"/>
            <a:ext cx="6400800" cy="8134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            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70661"/>
          <p:cNvSpPr/>
          <p:nvPr/>
        </p:nvSpPr>
        <p:spPr>
          <a:xfrm>
            <a:off x="981075" y="2404745"/>
            <a:ext cx="6400800" cy="779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70661"/>
          <p:cNvSpPr/>
          <p:nvPr/>
        </p:nvSpPr>
        <p:spPr>
          <a:xfrm>
            <a:off x="981075" y="2980055"/>
            <a:ext cx="6400800" cy="8813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993"/>
          <p:cNvGraphicFramePr>
            <a:graphicFrameLocks noChangeAspect="1"/>
          </p:cNvGraphicFramePr>
          <p:nvPr/>
        </p:nvGraphicFramePr>
        <p:xfrm>
          <a:off x="1710373" y="1874838"/>
          <a:ext cx="528955" cy="52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5900" imgH="215900" progId="Equation.3">
                  <p:embed/>
                </p:oleObj>
              </mc:Choice>
              <mc:Fallback>
                <p:oleObj name="" r:id="rId1" imgW="2159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0373" y="1874838"/>
                        <a:ext cx="528955" cy="529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995"/>
          <p:cNvGraphicFramePr>
            <a:graphicFrameLocks noChangeAspect="1"/>
          </p:cNvGraphicFramePr>
          <p:nvPr/>
        </p:nvGraphicFramePr>
        <p:xfrm>
          <a:off x="1713865" y="3089593"/>
          <a:ext cx="836930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342900" imgH="215900" progId="Equation.3">
                  <p:embed/>
                </p:oleObj>
              </mc:Choice>
              <mc:Fallback>
                <p:oleObj name="" r:id="rId3" imgW="3429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3865" y="3089593"/>
                        <a:ext cx="836930" cy="528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6" name="对象 71685"/>
          <p:cNvGraphicFramePr/>
          <p:nvPr/>
        </p:nvGraphicFramePr>
        <p:xfrm>
          <a:off x="2888615" y="3697605"/>
          <a:ext cx="2821940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130300" imgH="228600" progId="Equation.3">
                  <p:embed/>
                </p:oleObj>
              </mc:Choice>
              <mc:Fallback>
                <p:oleObj name="" r:id="rId5" imgW="1130300" imgH="2286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615" y="3697605"/>
                        <a:ext cx="2821940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占位符 70659"/>
          <p:cNvSpPr>
            <a:spLocks noGrp="1"/>
          </p:cNvSpPr>
          <p:nvPr/>
        </p:nvSpPr>
        <p:spPr>
          <a:xfrm>
            <a:off x="800100" y="3694430"/>
            <a:ext cx="718185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特征方程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占位符 70659"/>
          <p:cNvSpPr>
            <a:spLocks noGrp="1"/>
          </p:cNvSpPr>
          <p:nvPr/>
        </p:nvSpPr>
        <p:spPr>
          <a:xfrm>
            <a:off x="800100" y="4304030"/>
            <a:ext cx="718185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6" name="对象 998"/>
          <p:cNvGraphicFramePr>
            <a:graphicFrameLocks noChangeAspect="1"/>
          </p:cNvGraphicFramePr>
          <p:nvPr/>
        </p:nvGraphicFramePr>
        <p:xfrm>
          <a:off x="2867660" y="4361180"/>
          <a:ext cx="135763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7" imgW="584200" imgH="215900" progId="Equation.3">
                  <p:embed/>
                </p:oleObj>
              </mc:Choice>
              <mc:Fallback>
                <p:oleObj name="" r:id="rId7" imgW="5842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7660" y="4361180"/>
                        <a:ext cx="1357630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999"/>
          <p:cNvGraphicFramePr>
            <a:graphicFrameLocks noChangeAspect="1"/>
          </p:cNvGraphicFramePr>
          <p:nvPr/>
        </p:nvGraphicFramePr>
        <p:xfrm>
          <a:off x="2888615" y="4856163"/>
          <a:ext cx="1859280" cy="528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9" imgW="762000" imgH="215900" progId="Equation.3">
                  <p:embed/>
                </p:oleObj>
              </mc:Choice>
              <mc:Fallback>
                <p:oleObj name="" r:id="rId9" imgW="7620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88615" y="4856163"/>
                        <a:ext cx="1859280" cy="528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000"/>
          <p:cNvGraphicFramePr>
            <a:graphicFrameLocks noChangeAspect="1"/>
          </p:cNvGraphicFramePr>
          <p:nvPr/>
        </p:nvGraphicFramePr>
        <p:xfrm>
          <a:off x="2888298" y="5385118"/>
          <a:ext cx="1422400" cy="528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1" imgW="584200" imgH="215900" progId="Equation.3">
                  <p:embed/>
                </p:oleObj>
              </mc:Choice>
              <mc:Fallback>
                <p:oleObj name="" r:id="rId11" imgW="584200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88298" y="5385118"/>
                        <a:ext cx="1422400" cy="528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1001"/>
          <p:cNvGraphicFramePr>
            <a:graphicFrameLocks noChangeAspect="1"/>
          </p:cNvGraphicFramePr>
          <p:nvPr/>
        </p:nvGraphicFramePr>
        <p:xfrm>
          <a:off x="2888615" y="5914390"/>
          <a:ext cx="2165985" cy="52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3" imgW="889000" imgH="215900" progId="Equation.3">
                  <p:embed/>
                </p:oleObj>
              </mc:Choice>
              <mc:Fallback>
                <p:oleObj name="" r:id="rId13" imgW="8890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88615" y="5914390"/>
                        <a:ext cx="2165985" cy="529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占位符 70659"/>
          <p:cNvSpPr>
            <a:spLocks noGrp="1"/>
          </p:cNvSpPr>
          <p:nvPr/>
        </p:nvSpPr>
        <p:spPr>
          <a:xfrm>
            <a:off x="5382895" y="4304030"/>
            <a:ext cx="1530985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i="1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endParaRPr kumimoji="0" lang="zh-CN" altLang="en-US" sz="2400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占位符 70659"/>
          <p:cNvSpPr>
            <a:spLocks noGrp="1"/>
          </p:cNvSpPr>
          <p:nvPr/>
        </p:nvSpPr>
        <p:spPr>
          <a:xfrm>
            <a:off x="5382895" y="4815840"/>
            <a:ext cx="1530985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i="1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zh-CN" sz="2400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endParaRPr kumimoji="0" lang="zh-CN" altLang="en-US" sz="2400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占位符 70659"/>
          <p:cNvSpPr>
            <a:spLocks noGrp="1"/>
          </p:cNvSpPr>
          <p:nvPr/>
        </p:nvSpPr>
        <p:spPr>
          <a:xfrm>
            <a:off x="5382895" y="5304790"/>
            <a:ext cx="1530985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i="1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zh-CN" sz="2400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endParaRPr kumimoji="0" lang="zh-CN" altLang="en-US" sz="2400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占位符 70659"/>
          <p:cNvSpPr>
            <a:spLocks noGrp="1"/>
          </p:cNvSpPr>
          <p:nvPr/>
        </p:nvSpPr>
        <p:spPr>
          <a:xfrm>
            <a:off x="5382895" y="5834380"/>
            <a:ext cx="1530985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i="1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en-US" altLang="zh-CN" sz="2400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</a:t>
            </a:r>
            <a:endParaRPr kumimoji="0" lang="zh-CN" altLang="en-US" sz="2400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4" grpId="0"/>
      <p:bldP spid="25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2226310"/>
            <a:ext cx="6918960" cy="3185160"/>
          </a:xfrm>
          <a:prstGeom prst="rect">
            <a:avLst/>
          </a:prstGeom>
        </p:spPr>
      </p:pic>
      <p:sp>
        <p:nvSpPr>
          <p:cNvPr id="75778" name="标题 75777"/>
          <p:cNvSpPr>
            <a:spLocks noGrp="1"/>
          </p:cNvSpPr>
          <p:nvPr>
            <p:ph type="title"/>
          </p:nvPr>
        </p:nvSpPr>
        <p:spPr>
          <a:xfrm>
            <a:off x="762000" y="0"/>
            <a:ext cx="7793038" cy="1143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4.2.4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集成计数器及其应用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5779" name="文本占位符 75778"/>
          <p:cNvSpPr>
            <a:spLocks noGrp="1"/>
          </p:cNvSpPr>
          <p:nvPr>
            <p:ph idx="1"/>
          </p:nvPr>
        </p:nvSpPr>
        <p:spPr>
          <a:xfrm>
            <a:off x="609600" y="1143000"/>
            <a:ext cx="5762625" cy="685800"/>
          </a:xfrm>
        </p:spPr>
        <p:txBody>
          <a:bodyPr/>
          <a:p>
            <a:pPr marL="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1.集成二进制计数器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5789" name="矩形 75788"/>
          <p:cNvSpPr/>
          <p:nvPr/>
        </p:nvSpPr>
        <p:spPr>
          <a:xfrm>
            <a:off x="454343" y="1630680"/>
            <a:ext cx="8101012" cy="771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（1）4位二进制同步加法计数器74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LS161</a:t>
            </a:r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5790" name="圆角矩形标注 75789"/>
          <p:cNvSpPr/>
          <p:nvPr/>
        </p:nvSpPr>
        <p:spPr>
          <a:xfrm>
            <a:off x="283210" y="5809615"/>
            <a:ext cx="982345" cy="724535"/>
          </a:xfrm>
          <a:prstGeom prst="wedgeRoundRectCallout">
            <a:avLst>
              <a:gd name="adj1" fmla="val 89883"/>
              <a:gd name="adj2" fmla="val -12791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异步清零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91" name="文本框 75790"/>
          <p:cNvSpPr txBox="1"/>
          <p:nvPr/>
        </p:nvSpPr>
        <p:spPr>
          <a:xfrm>
            <a:off x="2582545" y="2502218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92" name="文本框 75791"/>
          <p:cNvSpPr txBox="1"/>
          <p:nvPr/>
        </p:nvSpPr>
        <p:spPr>
          <a:xfrm>
            <a:off x="1602105" y="2502218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94" name="文本框 75793"/>
          <p:cNvSpPr txBox="1"/>
          <p:nvPr/>
        </p:nvSpPr>
        <p:spPr>
          <a:xfrm>
            <a:off x="2092325" y="2502535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95" name="文本框 75794"/>
          <p:cNvSpPr txBox="1"/>
          <p:nvPr/>
        </p:nvSpPr>
        <p:spPr>
          <a:xfrm>
            <a:off x="3072765" y="2502218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0" grpId="0" bldLvl="0" animBg="1"/>
      <p:bldP spid="75791" grpId="0"/>
      <p:bldP spid="75792" grpId="0"/>
      <p:bldP spid="75794" grpId="0"/>
      <p:bldP spid="757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8345" y="3416935"/>
            <a:ext cx="4465320" cy="30632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719455"/>
            <a:ext cx="4465320" cy="3063240"/>
          </a:xfrm>
          <a:prstGeom prst="rect">
            <a:avLst/>
          </a:prstGeom>
        </p:spPr>
      </p:pic>
      <p:sp>
        <p:nvSpPr>
          <p:cNvPr id="35842" name="圆角矩形标注 13330"/>
          <p:cNvSpPr/>
          <p:nvPr/>
        </p:nvSpPr>
        <p:spPr>
          <a:xfrm>
            <a:off x="1107440" y="4172585"/>
            <a:ext cx="1273175" cy="793115"/>
          </a:xfrm>
          <a:prstGeom prst="wedgeRoundRectCallout">
            <a:avLst>
              <a:gd name="adj1" fmla="val 45062"/>
              <a:gd name="adj2" fmla="val -131104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同步并行置数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2" name="文本框 13331"/>
          <p:cNvSpPr txBox="1"/>
          <p:nvPr/>
        </p:nvSpPr>
        <p:spPr>
          <a:xfrm>
            <a:off x="1324928" y="3712210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3" name="矩形 13332"/>
          <p:cNvSpPr/>
          <p:nvPr/>
        </p:nvSpPr>
        <p:spPr>
          <a:xfrm>
            <a:off x="4037330" y="3712210"/>
            <a:ext cx="7023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       </a:t>
            </a:r>
            <a:endParaRPr lang="zh-CN" altLang="en-US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文本框 13336"/>
          <p:cNvSpPr txBox="1"/>
          <p:nvPr/>
        </p:nvSpPr>
        <p:spPr>
          <a:xfrm>
            <a:off x="-1270" y="2726373"/>
            <a:ext cx="159004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7078" y="3712210"/>
            <a:ext cx="8382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0665" y="3712210"/>
            <a:ext cx="4337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0</a:t>
            </a:r>
            <a:endParaRPr lang="en-US" altLang="zh-CN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8980" y="3712210"/>
            <a:ext cx="80835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1     </a:t>
            </a:r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2 </a:t>
            </a:r>
            <a:endParaRPr lang="zh-CN" altLang="en-US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5215" y="432435"/>
            <a:ext cx="7023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       </a:t>
            </a:r>
            <a:endParaRPr lang="zh-CN" altLang="en-US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7395" y="432435"/>
            <a:ext cx="534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0</a:t>
            </a:r>
            <a:endParaRPr lang="en-US" altLang="zh-CN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7000" y="432435"/>
            <a:ext cx="1104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1      </a:t>
            </a:r>
            <a:r>
              <a:rPr lang="en-US" altLang="zh-CN" sz="2000" i="1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d</a:t>
            </a:r>
            <a:r>
              <a:rPr lang="en-US" altLang="zh-CN" sz="2000" baseline="-300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2 </a:t>
            </a:r>
            <a:endParaRPr lang="zh-CN" altLang="en-US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6" name="矩形 15375"/>
          <p:cNvSpPr/>
          <p:nvPr/>
        </p:nvSpPr>
        <p:spPr>
          <a:xfrm>
            <a:off x="6267450" y="6446838"/>
            <a:ext cx="2262188" cy="4914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000" baseline="-30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       ×       ×       ×</a:t>
            </a:r>
            <a:endParaRPr lang="en-US" altLang="zh-CN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zh-CN" altLang="en-US" sz="2000" baseline="-30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548" name="组合 15547"/>
          <p:cNvGrpSpPr/>
          <p:nvPr/>
        </p:nvGrpSpPr>
        <p:grpSpPr>
          <a:xfrm>
            <a:off x="5121275" y="6480175"/>
            <a:ext cx="1522413" cy="398463"/>
            <a:chOff x="1066" y="2976"/>
            <a:chExt cx="959" cy="251"/>
          </a:xfrm>
        </p:grpSpPr>
        <p:sp>
          <p:nvSpPr>
            <p:cNvPr id="36867" name="文本框 15374"/>
            <p:cNvSpPr txBox="1"/>
            <p:nvPr/>
          </p:nvSpPr>
          <p:spPr>
            <a:xfrm>
              <a:off x="1066" y="2976"/>
              <a:ext cx="52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6868" name="文本框 15397"/>
            <p:cNvSpPr txBox="1"/>
            <p:nvPr/>
          </p:nvSpPr>
          <p:spPr>
            <a:xfrm>
              <a:off x="1497" y="2976"/>
              <a:ext cx="52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9" name="矩形 15398"/>
          <p:cNvSpPr/>
          <p:nvPr/>
        </p:nvSpPr>
        <p:spPr>
          <a:xfrm>
            <a:off x="3868738" y="4473575"/>
            <a:ext cx="10388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000" baseline="-25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·T</a:t>
            </a:r>
            <a:r>
              <a:rPr lang="en-US" altLang="zh-CN" sz="2000" baseline="-25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zh-CN" altLang="en-US" sz="2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0" name="圆角矩形标注 15399"/>
          <p:cNvSpPr/>
          <p:nvPr/>
        </p:nvSpPr>
        <p:spPr>
          <a:xfrm>
            <a:off x="4892358" y="3124200"/>
            <a:ext cx="1066800" cy="503238"/>
          </a:xfrm>
          <a:prstGeom prst="wedgeRoundRectCallout">
            <a:avLst>
              <a:gd name="adj1" fmla="val -64287"/>
              <a:gd name="adj2" fmla="val 219403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保持</a:t>
            </a:r>
            <a:endParaRPr lang="zh-CN" altLang="en-US" sz="20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1" name="矩形 15400"/>
          <p:cNvSpPr/>
          <p:nvPr/>
        </p:nvSpPr>
        <p:spPr>
          <a:xfrm>
            <a:off x="3770948" y="4872355"/>
            <a:ext cx="105981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000" baseline="-30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000" baseline="-30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zh-CN" altLang="en-US" sz="2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2" name="圆角矩形标注 15401"/>
          <p:cNvSpPr/>
          <p:nvPr/>
        </p:nvSpPr>
        <p:spPr>
          <a:xfrm>
            <a:off x="2802255" y="6076315"/>
            <a:ext cx="1066800" cy="503238"/>
          </a:xfrm>
          <a:prstGeom prst="wedgeRoundRectCallout">
            <a:avLst>
              <a:gd name="adj1" fmla="val 57380"/>
              <a:gd name="adj2" fmla="val -155615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计数</a:t>
            </a:r>
            <a:endParaRPr lang="zh-CN" altLang="en-US" sz="20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002" name="文本框 15537"/>
          <p:cNvSpPr txBox="1"/>
          <p:nvPr/>
        </p:nvSpPr>
        <p:spPr>
          <a:xfrm>
            <a:off x="3811905" y="5470525"/>
            <a:ext cx="108077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/>
      <p:bldP spid="3" grpId="0"/>
      <p:bldP spid="6" grpId="0"/>
      <p:bldP spid="7" grpId="0"/>
      <p:bldP spid="8" grpId="0"/>
      <p:bldP spid="15376" grpId="0"/>
      <p:bldP spid="15399" grpId="0"/>
      <p:bldP spid="15400" grpId="0" bldLvl="0" animBg="1"/>
      <p:bldP spid="15401" grpId="0"/>
      <p:bldP spid="15402" grpId="0" bldLvl="0" animBg="1"/>
      <p:bldP spid="37002" grpId="0"/>
      <p:bldP spid="358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24" name="横卷形 16523"/>
          <p:cNvSpPr/>
          <p:nvPr/>
        </p:nvSpPr>
        <p:spPr>
          <a:xfrm>
            <a:off x="2587308" y="689610"/>
            <a:ext cx="4249738" cy="766763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LS161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功能表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89585" y="1717040"/>
          <a:ext cx="8251825" cy="4481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2135"/>
                <a:gridCol w="570865"/>
                <a:gridCol w="574040"/>
                <a:gridCol w="572135"/>
                <a:gridCol w="570865"/>
                <a:gridCol w="573405"/>
                <a:gridCol w="572135"/>
                <a:gridCol w="570865"/>
                <a:gridCol w="574040"/>
                <a:gridCol w="1880870"/>
                <a:gridCol w="1220470"/>
              </a:tblGrid>
              <a:tr h="407035">
                <a:tc gridSpan="9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34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814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异步清零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 i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同步置数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3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保持保持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当计到1111时</a:t>
                      </a:r>
                      <a:endParaRPr 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000" b="1" baseline="-2500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计数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1006"/>
          <p:cNvGraphicFramePr>
            <a:graphicFrameLocks noChangeAspect="1"/>
          </p:cNvGraphicFramePr>
          <p:nvPr/>
        </p:nvGraphicFramePr>
        <p:xfrm>
          <a:off x="655955" y="2413000"/>
          <a:ext cx="356235" cy="32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1300" imgH="215900" progId="Equation.3">
                  <p:embed/>
                </p:oleObj>
              </mc:Choice>
              <mc:Fallback>
                <p:oleObj name="" r:id="rId1" imgW="241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5955" y="2413000"/>
                        <a:ext cx="356235" cy="320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07"/>
          <p:cNvGraphicFramePr>
            <a:graphicFrameLocks noChangeAspect="1"/>
          </p:cNvGraphicFramePr>
          <p:nvPr/>
        </p:nvGraphicFramePr>
        <p:xfrm>
          <a:off x="1214120" y="2413000"/>
          <a:ext cx="366395" cy="29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54000" imgH="203200" progId="Equation.3">
                  <p:embed/>
                </p:oleObj>
              </mc:Choice>
              <mc:Fallback>
                <p:oleObj name="" r:id="rId3" imgW="254000" imgH="2032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4120" y="2413000"/>
                        <a:ext cx="366395" cy="295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76803"/>
          <p:cNvSpPr/>
          <p:nvPr/>
        </p:nvSpPr>
        <p:spPr>
          <a:xfrm>
            <a:off x="237490" y="587375"/>
            <a:ext cx="8498205" cy="2257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ea typeface="宋体" panose="02010600030101010101" pitchFamily="2" charset="-122"/>
                <a:sym typeface="+mn-ea"/>
              </a:rPr>
              <a:t> 74</a:t>
            </a:r>
            <a:r>
              <a:rPr lang="en-US" altLang="zh-CN" sz="2400">
                <a:ea typeface="宋体" panose="02010600030101010101" pitchFamily="2" charset="-122"/>
                <a:sym typeface="+mn-ea"/>
              </a:rPr>
              <a:t>LS161、74LS163</a:t>
            </a:r>
            <a:r>
              <a:rPr lang="zh-CN" altLang="en-US" sz="2400" dirty="0">
                <a:ea typeface="宋体" panose="02010600030101010101" pitchFamily="2" charset="-122"/>
                <a:sym typeface="+mn-ea"/>
              </a:rPr>
              <a:t>均是同步预置4位计数器，外形及引脚相同，不同的是</a:t>
            </a:r>
            <a:r>
              <a:rPr lang="zh-CN" altLang="en-US" sz="2400" dirty="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74</a:t>
            </a:r>
            <a:r>
              <a:rPr lang="en-US" altLang="zh-CN" sz="24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LS161</a:t>
            </a:r>
            <a:r>
              <a:rPr lang="zh-CN" altLang="en-US" sz="2400" dirty="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是异步清零</a:t>
            </a:r>
            <a:r>
              <a:rPr lang="zh-CN" altLang="en-US" sz="2400" dirty="0"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 dirty="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74</a:t>
            </a:r>
            <a:r>
              <a:rPr lang="en-US" altLang="zh-CN" sz="240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LS163</a:t>
            </a:r>
            <a:r>
              <a:rPr lang="zh-CN" altLang="en-US" sz="2400" dirty="0">
                <a:solidFill>
                  <a:schemeClr val="hlink"/>
                </a:solidFill>
                <a:ea typeface="宋体" panose="02010600030101010101" pitchFamily="2" charset="-122"/>
                <a:sym typeface="+mn-ea"/>
              </a:rPr>
              <a:t>是同步清零</a:t>
            </a:r>
            <a:r>
              <a:rPr lang="zh-CN" altLang="en-US" sz="2400" dirty="0">
                <a:ea typeface="宋体" panose="02010600030101010101" pitchFamily="2" charset="-122"/>
                <a:sym typeface="+mn-ea"/>
              </a:rPr>
              <a:t>。 </a:t>
            </a: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同步清零：当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</a:t>
            </a:r>
            <a:r>
              <a:rPr lang="en-US" altLang="zh-CN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时，在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脉冲的上升沿到来时，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300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300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300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i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300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en-US" altLang="zh-CN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=0000，</a:t>
            </a: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即同步清零。  </a:t>
            </a:r>
            <a:endParaRPr lang="zh-CN" altLang="en-US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674495"/>
            <a:ext cx="7307580" cy="3373120"/>
          </a:xfrm>
          <a:prstGeom prst="rect">
            <a:avLst/>
          </a:prstGeom>
        </p:spPr>
      </p:pic>
      <p:sp>
        <p:nvSpPr>
          <p:cNvPr id="38913" name="矩形 76803"/>
          <p:cNvSpPr/>
          <p:nvPr/>
        </p:nvSpPr>
        <p:spPr>
          <a:xfrm>
            <a:off x="237490" y="587375"/>
            <a:ext cx="8498205" cy="7467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400">
                <a:ea typeface="宋体" panose="02010600030101010101" pitchFamily="2" charset="-122"/>
              </a:rPr>
              <a:t>（2）4位同步二进制加/减计数器74LS191</a:t>
            </a:r>
            <a:r>
              <a:rPr lang="zh-CN" altLang="en-US" sz="2400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90" name="圆角矩形标注 75789"/>
          <p:cNvSpPr/>
          <p:nvPr/>
        </p:nvSpPr>
        <p:spPr>
          <a:xfrm>
            <a:off x="1607820" y="5474970"/>
            <a:ext cx="1557020" cy="724535"/>
          </a:xfrm>
          <a:prstGeom prst="wedgeRoundRectCallout">
            <a:avLst>
              <a:gd name="adj1" fmla="val 19494"/>
              <a:gd name="adj2" fmla="val -166652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加/减控制信号端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51130" y="5047615"/>
            <a:ext cx="1557020" cy="724535"/>
          </a:xfrm>
          <a:prstGeom prst="wedgeRoundRectCallout">
            <a:avLst>
              <a:gd name="adj1" fmla="val 76998"/>
              <a:gd name="adj2" fmla="val -115030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异步预置数控制端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533775" y="5207635"/>
            <a:ext cx="1557020" cy="724535"/>
          </a:xfrm>
          <a:prstGeom prst="wedgeRoundRectCallout">
            <a:avLst>
              <a:gd name="adj1" fmla="val -60399"/>
              <a:gd name="adj2" fmla="val -139044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预置数据输入端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0800" y="3830955"/>
            <a:ext cx="1557020" cy="533400"/>
          </a:xfrm>
          <a:prstGeom prst="wedgeRoundRectCallout">
            <a:avLst>
              <a:gd name="adj1" fmla="val 54608"/>
              <a:gd name="adj2" fmla="val 78809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使能控制端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627120" y="1334135"/>
            <a:ext cx="1557020" cy="724535"/>
          </a:xfrm>
          <a:prstGeom prst="wedgeRoundRectCallout">
            <a:avLst>
              <a:gd name="adj1" fmla="val -20921"/>
              <a:gd name="adj2" fmla="val 146932"/>
              <a:gd name="adj3" fmla="val 16667"/>
            </a:avLst>
          </a:prstGeom>
          <a:solidFill>
            <a:srgbClr val="FFFFCC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进位/借位信号输出端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0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横卷形 5"/>
          <p:cNvSpPr/>
          <p:nvPr/>
        </p:nvSpPr>
        <p:spPr>
          <a:xfrm>
            <a:off x="2276158" y="452120"/>
            <a:ext cx="4249738" cy="766763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74LS191的功能表</a:t>
            </a:r>
            <a:endParaRPr kumimoji="0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22275" y="1685925"/>
          <a:ext cx="8513445" cy="418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390"/>
                <a:gridCol w="604520"/>
                <a:gridCol w="676910"/>
                <a:gridCol w="552450"/>
                <a:gridCol w="605790"/>
                <a:gridCol w="593725"/>
                <a:gridCol w="619125"/>
                <a:gridCol w="608965"/>
                <a:gridCol w="2194560"/>
                <a:gridCol w="1350010"/>
              </a:tblGrid>
              <a:tr h="538480">
                <a:tc gridSpan="8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50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11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1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 i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异步预</a:t>
                      </a: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置数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0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当计到1111时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＝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加法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计数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9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当计到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0000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</a:t>
                      </a:r>
                      <a:endParaRPr 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＝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减法</a:t>
                      </a:r>
                      <a:r>
                        <a:rPr lang="en-US" sz="2000" b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计数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42"/>
          <p:cNvGraphicFramePr>
            <a:graphicFrameLocks noChangeAspect="1"/>
          </p:cNvGraphicFramePr>
          <p:nvPr/>
        </p:nvGraphicFramePr>
        <p:xfrm>
          <a:off x="5922645" y="4664075"/>
          <a:ext cx="60388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55600" imgH="215900" progId="Equation.3">
                  <p:embed/>
                </p:oleObj>
              </mc:Choice>
              <mc:Fallback>
                <p:oleObj name="" r:id="rId1" imgW="3556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22645" y="4664075"/>
                        <a:ext cx="60388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13"/>
          <p:cNvGraphicFramePr>
            <a:graphicFrameLocks noChangeAspect="1"/>
          </p:cNvGraphicFramePr>
          <p:nvPr/>
        </p:nvGraphicFramePr>
        <p:xfrm>
          <a:off x="550545" y="2392680"/>
          <a:ext cx="429260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266700" imgH="215900" progId="Equation.3">
                  <p:embed/>
                </p:oleObj>
              </mc:Choice>
              <mc:Fallback>
                <p:oleObj name="" r:id="rId3" imgW="266700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545" y="2392680"/>
                        <a:ext cx="429260" cy="346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012"/>
          <p:cNvGraphicFramePr>
            <a:graphicFrameLocks noChangeAspect="1"/>
          </p:cNvGraphicFramePr>
          <p:nvPr/>
        </p:nvGraphicFramePr>
        <p:xfrm>
          <a:off x="1191895" y="2392680"/>
          <a:ext cx="415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254000" imgH="203200" progId="Equation.3">
                  <p:embed/>
                </p:oleObj>
              </mc:Choice>
              <mc:Fallback>
                <p:oleObj name="" r:id="rId5" imgW="254000" imgH="2032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895" y="2392680"/>
                        <a:ext cx="415925" cy="333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015"/>
          <p:cNvGraphicFramePr>
            <a:graphicFrameLocks noChangeAspect="1"/>
          </p:cNvGraphicFramePr>
          <p:nvPr/>
        </p:nvGraphicFramePr>
        <p:xfrm>
          <a:off x="1995805" y="2392680"/>
          <a:ext cx="28067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165100" imgH="215900" progId="Equation.3">
                  <p:embed/>
                </p:oleObj>
              </mc:Choice>
              <mc:Fallback>
                <p:oleObj name="" r:id="rId7" imgW="1651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5805" y="2392680"/>
                        <a:ext cx="280670" cy="368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342"/>
          <p:cNvGraphicFramePr>
            <a:graphicFrameLocks noChangeAspect="1"/>
          </p:cNvGraphicFramePr>
          <p:nvPr/>
        </p:nvGraphicFramePr>
        <p:xfrm>
          <a:off x="5922645" y="5412740"/>
          <a:ext cx="60388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355600" imgH="215900" progId="Equation.3">
                  <p:embed/>
                </p:oleObj>
              </mc:Choice>
              <mc:Fallback>
                <p:oleObj name="" r:id="rId9" imgW="3556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22645" y="5412740"/>
                        <a:ext cx="60388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8" name="矩形 77827"/>
          <p:cNvSpPr/>
          <p:nvPr/>
        </p:nvSpPr>
        <p:spPr>
          <a:xfrm>
            <a:off x="719455" y="929005"/>
            <a:ext cx="74676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（1）8421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BCD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码同步加法计数器74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LS160</a:t>
            </a:r>
            <a:endParaRPr kumimoji="0" lang="zh-CN" altLang="en-US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8" name="矩形 77828"/>
          <p:cNvSpPr/>
          <p:nvPr/>
        </p:nvSpPr>
        <p:spPr>
          <a:xfrm>
            <a:off x="3134995" y="1538605"/>
            <a:ext cx="4281488" cy="4968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74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LS160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功能表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7898" name="矩形 77897"/>
          <p:cNvSpPr/>
          <p:nvPr/>
        </p:nvSpPr>
        <p:spPr>
          <a:xfrm>
            <a:off x="719138" y="404813"/>
            <a:ext cx="58674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2.集成十进制计数器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546100" y="2035810"/>
          <a:ext cx="8288020" cy="3764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040"/>
                <a:gridCol w="574675"/>
                <a:gridCol w="575945"/>
                <a:gridCol w="574675"/>
                <a:gridCol w="572770"/>
                <a:gridCol w="576580"/>
                <a:gridCol w="574675"/>
                <a:gridCol w="574040"/>
                <a:gridCol w="575945"/>
                <a:gridCol w="1916430"/>
                <a:gridCol w="1198245"/>
              </a:tblGrid>
              <a:tr h="535305">
                <a:tc gridSpan="9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功能说明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异步清零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 i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同步置数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保持保持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十进制计数当计到</a:t>
                      </a:r>
                      <a:r>
                        <a:rPr lang="en-US" sz="2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1001</a:t>
                      </a: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2000" b="1" i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000" b="1" baseline="-2500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＝1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计数</a:t>
                      </a:r>
                      <a:endParaRPr lang="en-US" alt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907"/>
          <p:cNvGraphicFramePr>
            <a:graphicFrameLocks noChangeAspect="1"/>
          </p:cNvGraphicFramePr>
          <p:nvPr/>
        </p:nvGraphicFramePr>
        <p:xfrm>
          <a:off x="686435" y="2686050"/>
          <a:ext cx="340360" cy="304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41300" imgH="215900" progId="Equation.3">
                  <p:embed/>
                </p:oleObj>
              </mc:Choice>
              <mc:Fallback>
                <p:oleObj name="" r:id="rId1" imgW="241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6435" y="2686050"/>
                        <a:ext cx="340360" cy="304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08"/>
          <p:cNvGraphicFramePr>
            <a:graphicFrameLocks noChangeAspect="1"/>
          </p:cNvGraphicFramePr>
          <p:nvPr/>
        </p:nvGraphicFramePr>
        <p:xfrm>
          <a:off x="1221740" y="2685415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54000" imgH="203200" progId="Equation.3">
                  <p:embed/>
                </p:oleObj>
              </mc:Choice>
              <mc:Fallback>
                <p:oleObj name="" r:id="rId3" imgW="254000" imgH="2032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1740" y="2685415"/>
                        <a:ext cx="381000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1628775"/>
            <a:ext cx="3568065" cy="2783840"/>
          </a:xfrm>
          <a:prstGeom prst="rect">
            <a:avLst/>
          </a:prstGeom>
        </p:spPr>
      </p:pic>
      <p:sp>
        <p:nvSpPr>
          <p:cNvPr id="78852" name="矩形 78851"/>
          <p:cNvSpPr/>
          <p:nvPr/>
        </p:nvSpPr>
        <p:spPr>
          <a:xfrm>
            <a:off x="358775" y="405130"/>
            <a:ext cx="7736205" cy="774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（2）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二-五-十进制异步加法计数器74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LS290</a:t>
            </a:r>
            <a:endParaRPr kumimoji="0" lang="zh-CN" altLang="en-US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856" name="左大括号 78855"/>
          <p:cNvSpPr/>
          <p:nvPr/>
        </p:nvSpPr>
        <p:spPr>
          <a:xfrm rot="-5400000">
            <a:off x="2657158" y="4221798"/>
            <a:ext cx="304800" cy="762000"/>
          </a:xfrm>
          <a:prstGeom prst="leftBrace">
            <a:avLst>
              <a:gd name="adj1" fmla="val 20821"/>
              <a:gd name="adj2" fmla="val 50000"/>
            </a:avLst>
          </a:prstGeom>
          <a:noFill/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7" name="文本框 78856"/>
          <p:cNvSpPr txBox="1"/>
          <p:nvPr/>
        </p:nvSpPr>
        <p:spPr>
          <a:xfrm>
            <a:off x="2249170" y="4882198"/>
            <a:ext cx="990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置9端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8" name="文本框 78857"/>
          <p:cNvSpPr txBox="1"/>
          <p:nvPr/>
        </p:nvSpPr>
        <p:spPr>
          <a:xfrm>
            <a:off x="1029335" y="5478463"/>
            <a:ext cx="3048000" cy="86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9（1 ）</a:t>
            </a:r>
            <a:r>
              <a:rPr lang="en-US" altLang="zh-CN" sz="2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000" i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9（2）</a:t>
            </a:r>
            <a:r>
              <a:rPr lang="en-US" altLang="zh-CN" sz="20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en-US" altLang="zh-CN" sz="200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输出为1001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61" name="左大括号 78860"/>
          <p:cNvSpPr/>
          <p:nvPr/>
        </p:nvSpPr>
        <p:spPr>
          <a:xfrm rot="-5400000">
            <a:off x="3822700" y="4221798"/>
            <a:ext cx="304800" cy="762000"/>
          </a:xfrm>
          <a:prstGeom prst="leftBrace">
            <a:avLst>
              <a:gd name="adj1" fmla="val 20821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62" name="文本框 78861"/>
          <p:cNvSpPr txBox="1"/>
          <p:nvPr/>
        </p:nvSpPr>
        <p:spPr>
          <a:xfrm>
            <a:off x="3521075" y="4918710"/>
            <a:ext cx="9906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置0端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63" name="文本框 78862"/>
          <p:cNvSpPr txBox="1"/>
          <p:nvPr/>
        </p:nvSpPr>
        <p:spPr>
          <a:xfrm>
            <a:off x="4451985" y="4918710"/>
            <a:ext cx="30480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9（1 ）</a:t>
            </a:r>
            <a:r>
              <a:rPr lang="en-US" altLang="zh-CN" sz="20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9（2）</a:t>
            </a: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en-US" altLang="zh-CN" sz="20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0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0（1 ）</a:t>
            </a: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0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0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0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0（2）</a:t>
            </a: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endParaRPr lang="en-US" altLang="zh-CN" sz="20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输出为0000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835" y="1179830"/>
            <a:ext cx="2865755" cy="344297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 bldLvl="0" animBg="1"/>
      <p:bldP spid="78857" grpId="0"/>
      <p:bldP spid="78858" grpId="0"/>
      <p:bldP spid="78861" grpId="0" bldLvl="0" animBg="1"/>
      <p:bldP spid="78862" grpId="0"/>
      <p:bldP spid="788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8" name="矩形 51207"/>
          <p:cNvSpPr/>
          <p:nvPr/>
        </p:nvSpPr>
        <p:spPr>
          <a:xfrm>
            <a:off x="675958" y="614363"/>
            <a:ext cx="76327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将驱动方程代入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JK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触发器特征方程中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971"/>
          <p:cNvGraphicFramePr>
            <a:graphicFrameLocks noChangeAspect="1"/>
          </p:cNvGraphicFramePr>
          <p:nvPr/>
        </p:nvGraphicFramePr>
        <p:xfrm>
          <a:off x="3183255" y="1224280"/>
          <a:ext cx="2139950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028700" imgH="215900" progId="Equation.3">
                  <p:embed/>
                </p:oleObj>
              </mc:Choice>
              <mc:Fallback>
                <p:oleObj name="" r:id="rId1" imgW="10287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83255" y="1224280"/>
                        <a:ext cx="2139950" cy="448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对象 52228"/>
          <p:cNvGraphicFramePr/>
          <p:nvPr/>
        </p:nvGraphicFramePr>
        <p:xfrm>
          <a:off x="2592070" y="1750060"/>
          <a:ext cx="138493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673100" imgH="241300" progId="Equation.3">
                  <p:embed/>
                </p:oleObj>
              </mc:Choice>
              <mc:Fallback>
                <p:oleObj name="" r:id="rId3" imgW="673100" imgH="2413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2070" y="1750060"/>
                        <a:ext cx="1384935" cy="433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1" name="对象 52230"/>
          <p:cNvGraphicFramePr/>
          <p:nvPr/>
        </p:nvGraphicFramePr>
        <p:xfrm>
          <a:off x="2592070" y="2183765"/>
          <a:ext cx="2616835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1181100" imgH="215900" progId="Equation.3">
                  <p:embed/>
                </p:oleObj>
              </mc:Choice>
              <mc:Fallback>
                <p:oleObj name="" r:id="rId5" imgW="1181100" imgH="2159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2070" y="2183765"/>
                        <a:ext cx="2616835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3" name="对象 52232"/>
          <p:cNvGraphicFramePr/>
          <p:nvPr/>
        </p:nvGraphicFramePr>
        <p:xfrm>
          <a:off x="2592070" y="2744470"/>
          <a:ext cx="35909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752600" imgH="266700" progId="Equation.3">
                  <p:embed/>
                </p:oleObj>
              </mc:Choice>
              <mc:Fallback>
                <p:oleObj name="" r:id="rId7" imgW="1752600" imgH="2667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2070" y="2744470"/>
                        <a:ext cx="3590925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5" name="对象 52234"/>
          <p:cNvGraphicFramePr/>
          <p:nvPr/>
        </p:nvGraphicFramePr>
        <p:xfrm>
          <a:off x="2592070" y="3348990"/>
          <a:ext cx="431292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2108200" imgH="266700" progId="Equation.3">
                  <p:embed/>
                </p:oleObj>
              </mc:Choice>
              <mc:Fallback>
                <p:oleObj name="" r:id="rId9" imgW="2108200" imgH="2667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92070" y="3348990"/>
                        <a:ext cx="431292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7" name="横卷形 52236"/>
          <p:cNvSpPr/>
          <p:nvPr/>
        </p:nvSpPr>
        <p:spPr>
          <a:xfrm>
            <a:off x="676275" y="1672590"/>
            <a:ext cx="1674495" cy="60325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333" y="3997643"/>
            <a:ext cx="76327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输出方程为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-2147482266"/>
          <p:cNvGraphicFramePr>
            <a:graphicFrameLocks noChangeAspect="1"/>
          </p:cNvGraphicFramePr>
          <p:nvPr/>
        </p:nvGraphicFramePr>
        <p:xfrm>
          <a:off x="2726690" y="4280535"/>
          <a:ext cx="19558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1" imgW="965200" imgH="241300" progId="Equation.3">
                  <p:embed/>
                </p:oleObj>
              </mc:Choice>
              <mc:Fallback>
                <p:oleObj name="" r:id="rId11" imgW="965200" imgH="2413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26690" y="4280535"/>
                        <a:ext cx="1955800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52237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0" y="1748155"/>
            <a:ext cx="3568065" cy="2783840"/>
          </a:xfrm>
          <a:prstGeom prst="rect">
            <a:avLst/>
          </a:prstGeom>
        </p:spPr>
      </p:pic>
      <p:sp>
        <p:nvSpPr>
          <p:cNvPr id="102409" name="左大括号 102408"/>
          <p:cNvSpPr/>
          <p:nvPr/>
        </p:nvSpPr>
        <p:spPr>
          <a:xfrm rot="-5400000">
            <a:off x="4684395" y="3432810"/>
            <a:ext cx="323850" cy="2238375"/>
          </a:xfrm>
          <a:prstGeom prst="leftBrace">
            <a:avLst>
              <a:gd name="adj1" fmla="val 57566"/>
              <a:gd name="adj2" fmla="val 50000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1" name="文本框 102410"/>
          <p:cNvSpPr txBox="1"/>
          <p:nvPr/>
        </p:nvSpPr>
        <p:spPr>
          <a:xfrm>
            <a:off x="3322320" y="4807585"/>
            <a:ext cx="3048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9（1 ）</a:t>
            </a: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9（2）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0（1 ） </a:t>
            </a: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0（2）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计数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2" name="矩形 102431"/>
          <p:cNvSpPr/>
          <p:nvPr/>
        </p:nvSpPr>
        <p:spPr>
          <a:xfrm>
            <a:off x="1342708" y="2500948"/>
            <a:ext cx="24479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二进制计数</a:t>
            </a:r>
            <a:r>
              <a:rPr lang="zh-CN" altLang="en-US" sz="20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4" name="圆角矩形标注 102433"/>
          <p:cNvSpPr/>
          <p:nvPr/>
        </p:nvSpPr>
        <p:spPr>
          <a:xfrm>
            <a:off x="1806258" y="982345"/>
            <a:ext cx="2339975" cy="935038"/>
          </a:xfrm>
          <a:prstGeom prst="wedgeRoundRectCallout">
            <a:avLst>
              <a:gd name="adj1" fmla="val 48738"/>
              <a:gd name="adj2" fmla="val 82767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30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为二进制计数输出端</a:t>
            </a:r>
            <a:endParaRPr lang="zh-CN" altLang="en-US" sz="20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5" name="圆角矩形标注 102454"/>
          <p:cNvSpPr/>
          <p:nvPr/>
        </p:nvSpPr>
        <p:spPr>
          <a:xfrm>
            <a:off x="4257675" y="527685"/>
            <a:ext cx="2016125" cy="1026160"/>
          </a:xfrm>
          <a:prstGeom prst="wedgeRoundRectCallout">
            <a:avLst>
              <a:gd name="adj1" fmla="val -6724"/>
              <a:gd name="adj2" fmla="val 87809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30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30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30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为五进制计数输出端</a:t>
            </a:r>
            <a:endParaRPr lang="zh-CN" altLang="en-US" sz="20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7" name="矩形 102576"/>
          <p:cNvSpPr/>
          <p:nvPr/>
        </p:nvSpPr>
        <p:spPr>
          <a:xfrm>
            <a:off x="1342708" y="3375343"/>
            <a:ext cx="24479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五进制计数</a:t>
            </a:r>
            <a:r>
              <a:rPr lang="zh-CN" altLang="en-US" sz="20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0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02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 bldLvl="0" animBg="1"/>
      <p:bldP spid="102411" grpId="0"/>
      <p:bldP spid="102432" grpId="0"/>
      <p:bldP spid="102434" grpId="0" bldLvl="0" animBg="1"/>
      <p:bldP spid="102455" grpId="0" bldLvl="0" animBg="1"/>
      <p:bldP spid="1025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095" y="1844675"/>
            <a:ext cx="3568065" cy="2783840"/>
          </a:xfrm>
          <a:prstGeom prst="rect">
            <a:avLst/>
          </a:prstGeom>
        </p:spPr>
      </p:pic>
      <p:grpSp>
        <p:nvGrpSpPr>
          <p:cNvPr id="103480" name="组合 103479"/>
          <p:cNvGrpSpPr/>
          <p:nvPr/>
        </p:nvGrpSpPr>
        <p:grpSpPr>
          <a:xfrm>
            <a:off x="2667635" y="1844675"/>
            <a:ext cx="1259840" cy="1621155"/>
            <a:chOff x="1680" y="1200"/>
            <a:chExt cx="720" cy="624"/>
          </a:xfrm>
        </p:grpSpPr>
        <p:sp>
          <p:nvSpPr>
            <p:cNvPr id="44034" name="直接连接符 103475"/>
            <p:cNvSpPr/>
            <p:nvPr/>
          </p:nvSpPr>
          <p:spPr>
            <a:xfrm flipH="1">
              <a:off x="1680" y="1200"/>
              <a:ext cx="720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4035" name="直接连接符 103476"/>
            <p:cNvSpPr/>
            <p:nvPr/>
          </p:nvSpPr>
          <p:spPr>
            <a:xfrm>
              <a:off x="1680" y="1200"/>
              <a:ext cx="0" cy="624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" name="直接连接符 103475"/>
            <p:cNvSpPr/>
            <p:nvPr/>
          </p:nvSpPr>
          <p:spPr>
            <a:xfrm flipH="1">
              <a:off x="1680" y="1824"/>
              <a:ext cx="85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" name="直接连接符 103476"/>
            <p:cNvSpPr/>
            <p:nvPr/>
          </p:nvSpPr>
          <p:spPr>
            <a:xfrm>
              <a:off x="2400" y="1200"/>
              <a:ext cx="0" cy="15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03481" name="组合 103480"/>
          <p:cNvGrpSpPr/>
          <p:nvPr/>
        </p:nvGrpSpPr>
        <p:grpSpPr>
          <a:xfrm>
            <a:off x="2816860" y="2143760"/>
            <a:ext cx="2689225" cy="900430"/>
            <a:chOff x="1680" y="1200"/>
            <a:chExt cx="720" cy="624"/>
          </a:xfrm>
        </p:grpSpPr>
        <p:sp>
          <p:nvSpPr>
            <p:cNvPr id="44037" name="直接连接符 103481"/>
            <p:cNvSpPr/>
            <p:nvPr/>
          </p:nvSpPr>
          <p:spPr>
            <a:xfrm flipH="1">
              <a:off x="1680" y="1200"/>
              <a:ext cx="720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44038" name="直接连接符 103482"/>
            <p:cNvSpPr/>
            <p:nvPr/>
          </p:nvSpPr>
          <p:spPr>
            <a:xfrm>
              <a:off x="1680" y="1200"/>
              <a:ext cx="0" cy="624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03572" name="左大括号 103571"/>
          <p:cNvSpPr/>
          <p:nvPr/>
        </p:nvSpPr>
        <p:spPr>
          <a:xfrm rot="-5400000">
            <a:off x="4286885" y="3714750"/>
            <a:ext cx="323850" cy="1993265"/>
          </a:xfrm>
          <a:prstGeom prst="leftBrace">
            <a:avLst>
              <a:gd name="adj1" fmla="val 57566"/>
              <a:gd name="adj2" fmla="val 50000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algn="ctr"/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573" name="文本框 103572"/>
          <p:cNvSpPr txBox="1"/>
          <p:nvPr/>
        </p:nvSpPr>
        <p:spPr>
          <a:xfrm>
            <a:off x="3048000" y="5132070"/>
            <a:ext cx="3048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9（1 ）</a:t>
            </a: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9（2）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0（1 ） </a:t>
            </a:r>
            <a:r>
              <a:rPr lang="en-US" altLang="zh-CN" sz="2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0（2）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</a:t>
            </a:r>
            <a:endParaRPr lang="en-US" altLang="zh-CN" sz="2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ts val="2880"/>
              </a:lnSpc>
              <a:spcBef>
                <a:spcPts val="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计数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574" name="矩形 103573"/>
          <p:cNvSpPr/>
          <p:nvPr/>
        </p:nvSpPr>
        <p:spPr>
          <a:xfrm>
            <a:off x="155575" y="2593975"/>
            <a:ext cx="24479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00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8421</a:t>
            </a:r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码十进制计数</a:t>
            </a:r>
            <a:r>
              <a:rPr lang="zh-CN" altLang="en-US" sz="20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200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3575" name="圆角矩形标注 103574"/>
          <p:cNvSpPr/>
          <p:nvPr/>
        </p:nvSpPr>
        <p:spPr>
          <a:xfrm>
            <a:off x="2522855" y="271145"/>
            <a:ext cx="1791970" cy="1332230"/>
          </a:xfrm>
          <a:prstGeom prst="wedgeRoundRectCallout">
            <a:avLst>
              <a:gd name="adj1" fmla="val 39028"/>
              <a:gd name="adj2" fmla="val 74912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8421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十进制计数输出端</a:t>
            </a:r>
            <a:endParaRPr lang="zh-CN" altLang="en-US" sz="20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696" name="矩形 103695"/>
          <p:cNvSpPr/>
          <p:nvPr/>
        </p:nvSpPr>
        <p:spPr>
          <a:xfrm>
            <a:off x="219075" y="3608388"/>
            <a:ext cx="24479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200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5421</a:t>
            </a:r>
            <a:r>
              <a:rPr lang="zh-CN" altLang="en-US" sz="20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码十进制计数</a:t>
            </a:r>
            <a:r>
              <a:rPr lang="zh-CN" altLang="en-US" sz="2000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脉冲</a:t>
            </a:r>
            <a:endParaRPr lang="zh-CN" altLang="en-US" sz="2000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3697" name="圆角矩形标注 103696"/>
          <p:cNvSpPr/>
          <p:nvPr/>
        </p:nvSpPr>
        <p:spPr>
          <a:xfrm>
            <a:off x="4550410" y="186690"/>
            <a:ext cx="1912620" cy="1332230"/>
          </a:xfrm>
          <a:prstGeom prst="wedgeRoundRectCallout">
            <a:avLst>
              <a:gd name="adj1" fmla="val -38811"/>
              <a:gd name="adj2" fmla="val 97521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、</a:t>
            </a:r>
            <a:r>
              <a:rPr lang="en-US" altLang="zh-CN" sz="2000" i="1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>
                <a:solidFill>
                  <a:schemeClr val="fol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00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5421</a:t>
            </a:r>
            <a:r>
              <a:rPr lang="zh-CN" altLang="en-US" sz="2000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十进制计数输出端</a:t>
            </a:r>
            <a:endParaRPr lang="zh-CN" altLang="en-US" sz="2000">
              <a:solidFill>
                <a:schemeClr val="fol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0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0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03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72" grpId="0" bldLvl="0" animBg="1"/>
      <p:bldP spid="103573" grpId="0"/>
      <p:bldP spid="103574" grpId="0"/>
      <p:bldP spid="103575" grpId="0" bldLvl="0" animBg="1"/>
      <p:bldP spid="103696" grpId="0"/>
      <p:bldP spid="10369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948" name="矩形 79947"/>
          <p:cNvSpPr/>
          <p:nvPr/>
        </p:nvSpPr>
        <p:spPr>
          <a:xfrm>
            <a:off x="2376488" y="404813"/>
            <a:ext cx="40386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LS290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的功能表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348105" y="1167130"/>
          <a:ext cx="6302375" cy="218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570"/>
                <a:gridCol w="811530"/>
                <a:gridCol w="697865"/>
                <a:gridCol w="209550"/>
                <a:gridCol w="638175"/>
                <a:gridCol w="876300"/>
                <a:gridCol w="664845"/>
                <a:gridCol w="1087120"/>
                <a:gridCol w="566420"/>
              </a:tblGrid>
              <a:tr h="326390">
                <a:tc gridSpan="5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84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0（1）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0（2）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9（1）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9（2）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   数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hecke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1940" y="1179830"/>
            <a:ext cx="7162165" cy="3461385"/>
          </a:xfrm>
          <a:prstGeom prst="rect">
            <a:avLst/>
          </a:prstGeom>
        </p:spPr>
      </p:pic>
      <p:sp>
        <p:nvSpPr>
          <p:cNvPr id="78852" name="矩形 78851"/>
          <p:cNvSpPr/>
          <p:nvPr/>
        </p:nvSpPr>
        <p:spPr>
          <a:xfrm>
            <a:off x="358775" y="405130"/>
            <a:ext cx="7736205" cy="7747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（3）</a:t>
            </a: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十进制同步加/减计数器CC40192</a:t>
            </a:r>
            <a:endParaRPr kumimoji="0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75" name="圆角矩形标注 103574"/>
          <p:cNvSpPr/>
          <p:nvPr/>
        </p:nvSpPr>
        <p:spPr>
          <a:xfrm>
            <a:off x="760095" y="4537075"/>
            <a:ext cx="1791970" cy="503555"/>
          </a:xfrm>
          <a:prstGeom prst="wedgeRoundRectCallout">
            <a:avLst>
              <a:gd name="adj1" fmla="val 38412"/>
              <a:gd name="adj2" fmla="val -122707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异步清零端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863090" y="5196205"/>
            <a:ext cx="1624330" cy="648335"/>
          </a:xfrm>
          <a:prstGeom prst="wedgeRoundRectCallout">
            <a:avLst>
              <a:gd name="adj1" fmla="val 14670"/>
              <a:gd name="adj2" fmla="val -222887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异步预置数控制端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662680" y="5328920"/>
            <a:ext cx="1624330" cy="648335"/>
          </a:xfrm>
          <a:prstGeom prst="wedgeRoundRectCallout">
            <a:avLst>
              <a:gd name="adj1" fmla="val -17748"/>
              <a:gd name="adj2" fmla="val -212487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预置数据输入端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60095" y="1621155"/>
            <a:ext cx="1624330" cy="648335"/>
          </a:xfrm>
          <a:prstGeom prst="wedgeRoundRectCallout">
            <a:avLst>
              <a:gd name="adj1" fmla="val 20211"/>
              <a:gd name="adj2" fmla="val 164299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加/减计数</a:t>
            </a:r>
            <a:r>
              <a:rPr sz="2000" i="1">
                <a:solidFill>
                  <a:schemeClr val="folHlink"/>
                </a:solidFill>
                <a:ea typeface="宋体" panose="02010600030101010101" pitchFamily="2" charset="-122"/>
              </a:rPr>
              <a:t>CP</a:t>
            </a:r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端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662680" y="1303655"/>
            <a:ext cx="2037715" cy="741680"/>
          </a:xfrm>
          <a:prstGeom prst="wedgeRoundRectCallout">
            <a:avLst>
              <a:gd name="adj1" fmla="val 9147"/>
              <a:gd name="adj2" fmla="val 212683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solidFill>
                  <a:schemeClr val="folHlink"/>
                </a:solidFill>
                <a:ea typeface="宋体" panose="02010600030101010101" pitchFamily="2" charset="-122"/>
              </a:rPr>
              <a:t>加/减计数进位、借位输出端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75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948" name="矩形 79947"/>
          <p:cNvSpPr/>
          <p:nvPr/>
        </p:nvSpPr>
        <p:spPr>
          <a:xfrm>
            <a:off x="2376488" y="404813"/>
            <a:ext cx="40386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CC40192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的功能表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185545" y="1473200"/>
          <a:ext cx="7119620" cy="3091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9275"/>
                <a:gridCol w="652145"/>
                <a:gridCol w="650875"/>
                <a:gridCol w="654685"/>
                <a:gridCol w="652780"/>
                <a:gridCol w="651510"/>
                <a:gridCol w="653415"/>
                <a:gridCol w="652145"/>
                <a:gridCol w="2002790"/>
              </a:tblGrid>
              <a:tr h="432435">
                <a:tc gridSpan="8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 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 baseline="-2500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 baseline="-2500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0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保持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加计数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↑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减计数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913"/>
          <p:cNvGraphicFramePr>
            <a:graphicFrameLocks noChangeAspect="1"/>
          </p:cNvGraphicFramePr>
          <p:nvPr/>
        </p:nvGraphicFramePr>
        <p:xfrm>
          <a:off x="1871345" y="1997075"/>
          <a:ext cx="409575" cy="327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4000" imgH="203200" progId="Equation.3">
                  <p:embed/>
                </p:oleObj>
              </mc:Choice>
              <mc:Fallback>
                <p:oleObj name="" r:id="rId1" imgW="2540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1345" y="1997075"/>
                        <a:ext cx="409575" cy="327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文本占位符 82946"/>
          <p:cNvSpPr>
            <a:spLocks noGrp="1"/>
          </p:cNvSpPr>
          <p:nvPr>
            <p:ph idx="1"/>
          </p:nvPr>
        </p:nvSpPr>
        <p:spPr>
          <a:xfrm>
            <a:off x="504825" y="506730"/>
            <a:ext cx="8134350" cy="615315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3.集成计数器的应用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占位符 82946"/>
          <p:cNvSpPr>
            <a:spLocks noGrp="1"/>
          </p:cNvSpPr>
          <p:nvPr/>
        </p:nvSpPr>
        <p:spPr>
          <a:xfrm>
            <a:off x="426720" y="1122680"/>
            <a:ext cx="8134350" cy="6419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（1）计数器的级联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1" name="文本占位符 83970"/>
          <p:cNvSpPr>
            <a:spLocks noGrp="1"/>
          </p:cNvSpPr>
          <p:nvPr/>
        </p:nvSpPr>
        <p:spPr>
          <a:xfrm>
            <a:off x="252095" y="1641475"/>
            <a:ext cx="8640445" cy="1825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）同步级联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l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b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两片的</a:t>
            </a:r>
            <a:r>
              <a:rPr kumimoji="0" sz="2400" b="1" i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CP</a:t>
            </a:r>
            <a:r>
              <a:rPr kumimoji="0" sz="2400" b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输入端接同一时钟脉冲，用低位片的进位输出信号作为高位片的工作状态控制信号。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37" name="矩形 11336"/>
          <p:cNvSpPr/>
          <p:nvPr/>
        </p:nvSpPr>
        <p:spPr>
          <a:xfrm>
            <a:off x="638175" y="5976620"/>
            <a:ext cx="8001000" cy="609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LS161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同步级联组成8位二进制加法计数器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065" y="3467100"/>
            <a:ext cx="7185660" cy="27736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6" name="文本占位符 84995"/>
          <p:cNvSpPr>
            <a:spLocks noGrp="1"/>
          </p:cNvSpPr>
          <p:nvPr>
            <p:ph idx="1"/>
          </p:nvPr>
        </p:nvSpPr>
        <p:spPr>
          <a:xfrm>
            <a:off x="90170" y="450850"/>
            <a:ext cx="8715375" cy="1762760"/>
          </a:xfrm>
        </p:spPr>
        <p:txBody>
          <a:bodyPr/>
          <a:p>
            <a:pPr marL="342900" marR="0" indent="-342900" algn="just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）异步级联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sz="2400" b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两片的</a:t>
            </a:r>
            <a:r>
              <a:rPr kumimoji="0" sz="2400" b="1" i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CP</a:t>
            </a:r>
            <a:r>
              <a:rPr kumimoji="0" sz="2400" b="1" u="none" strike="noStrike" kern="1200" cap="none" spc="0" normalizeH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输入端未接同一时钟脉冲，用低位片的进位输出信号作为高位片的时钟脉冲。</a:t>
            </a:r>
            <a:endParaRPr kumimoji="0" sz="2400" b="1" u="none" strike="noStrike" kern="1200" cap="none" spc="0" normalizeH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103" name="矩形 86102"/>
          <p:cNvSpPr/>
          <p:nvPr/>
        </p:nvSpPr>
        <p:spPr>
          <a:xfrm>
            <a:off x="913130" y="5313680"/>
            <a:ext cx="7069138" cy="609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74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LS290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异步级联组成一百进制计数器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" y="2140585"/>
            <a:ext cx="7635240" cy="302514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矩形 30726"/>
          <p:cNvSpPr/>
          <p:nvPr/>
        </p:nvSpPr>
        <p:spPr>
          <a:xfrm>
            <a:off x="485775" y="1179195"/>
            <a:ext cx="8172450" cy="106553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）清零法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清零法有异步清零和同步清零两种方法。</a:t>
            </a:r>
            <a:endParaRPr kumimoji="0" sz="2400" b="1" u="none" strike="noStrike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9" name="矩形 30728"/>
          <p:cNvSpPr/>
          <p:nvPr/>
        </p:nvSpPr>
        <p:spPr>
          <a:xfrm>
            <a:off x="387985" y="569595"/>
            <a:ext cx="6991350" cy="609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（2）构成任意进制计数器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775" y="2285365"/>
            <a:ext cx="8172450" cy="228727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异步清零法适用于具有异步清零端的集成计数器。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由于异步清零与</a:t>
            </a:r>
            <a:r>
              <a:rPr kumimoji="0" sz="2400" b="1" i="1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脉冲没有任何关系，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cs typeface="Times New Roman" panose="02020603050405020304" pitchFamily="18" charset="0"/>
              </a:rPr>
              <a:t>只要异步清零端出现清零有效信号，计数器便立即被清零。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因此，在输入第</a:t>
            </a:r>
            <a:r>
              <a:rPr kumimoji="0" sz="2400" b="1" i="1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个计数脉冲后，通过控制电路产生一个清零信号加到异步清零端上，使计数器</a:t>
            </a:r>
            <a:r>
              <a:rPr kumimoji="0" lang="zh-CN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零，则可获得</a:t>
            </a:r>
            <a:r>
              <a:rPr kumimoji="0" sz="2400" b="1" i="1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i="0" u="none" strike="noStrike" kern="1200" cap="none" spc="0" normalizeH="0" baseline="0" noProof="1" dirty="0">
                <a:solidFill>
                  <a:schemeClr val="bg2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进制计数器。</a:t>
            </a:r>
            <a:endParaRPr kumimoji="0" sz="2400" b="1" i="0" u="none" strike="noStrike" kern="1200" cap="none" spc="0" normalizeH="0" baseline="0" noProof="1" dirty="0">
              <a:solidFill>
                <a:schemeClr val="bg2"/>
              </a:solidFill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73751860" name="组合 1073751859"/>
          <p:cNvGrpSpPr/>
          <p:nvPr/>
        </p:nvGrpSpPr>
        <p:grpSpPr>
          <a:xfrm>
            <a:off x="2381094" y="4570095"/>
            <a:ext cx="4426773" cy="2267685"/>
            <a:chOff x="8204" y="292971"/>
            <a:chExt cx="3661" cy="1840"/>
          </a:xfrm>
        </p:grpSpPr>
        <p:sp>
          <p:nvSpPr>
            <p:cNvPr id="1073748302" name="椭圆 18710"/>
            <p:cNvSpPr/>
            <p:nvPr/>
          </p:nvSpPr>
          <p:spPr>
            <a:xfrm>
              <a:off x="10297" y="293902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3" name="椭圆 18685"/>
            <p:cNvSpPr/>
            <p:nvPr/>
          </p:nvSpPr>
          <p:spPr>
            <a:xfrm>
              <a:off x="8339" y="293917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4" name="椭圆 18675"/>
            <p:cNvSpPr/>
            <p:nvPr/>
          </p:nvSpPr>
          <p:spPr>
            <a:xfrm>
              <a:off x="10286" y="29297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5" name="椭圆 18673"/>
            <p:cNvSpPr/>
            <p:nvPr/>
          </p:nvSpPr>
          <p:spPr>
            <a:xfrm>
              <a:off x="9345" y="292973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6" name="椭圆 18671"/>
            <p:cNvSpPr/>
            <p:nvPr/>
          </p:nvSpPr>
          <p:spPr>
            <a:xfrm>
              <a:off x="8389" y="292985"/>
              <a:ext cx="570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073748307" name="文本框 18672"/>
            <p:cNvSpPr txBox="1"/>
            <p:nvPr/>
          </p:nvSpPr>
          <p:spPr>
            <a:xfrm>
              <a:off x="8257" y="2931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0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09" name="直线 18688"/>
            <p:cNvSpPr/>
            <p:nvPr/>
          </p:nvSpPr>
          <p:spPr>
            <a:xfrm>
              <a:off x="9947" y="29323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8314" name="椭圆 18708"/>
            <p:cNvSpPr/>
            <p:nvPr/>
          </p:nvSpPr>
          <p:spPr>
            <a:xfrm>
              <a:off x="11270" y="29391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18" name="文本框 18739"/>
            <p:cNvSpPr txBox="1"/>
            <p:nvPr/>
          </p:nvSpPr>
          <p:spPr>
            <a:xfrm>
              <a:off x="9232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19" name="文本框 18740"/>
            <p:cNvSpPr txBox="1"/>
            <p:nvPr/>
          </p:nvSpPr>
          <p:spPr>
            <a:xfrm>
              <a:off x="10150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2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0" name="文本框 18742"/>
            <p:cNvSpPr txBox="1"/>
            <p:nvPr/>
          </p:nvSpPr>
          <p:spPr>
            <a:xfrm>
              <a:off x="8204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N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1" name="文本框 18746"/>
            <p:cNvSpPr txBox="1"/>
            <p:nvPr/>
          </p:nvSpPr>
          <p:spPr>
            <a:xfrm>
              <a:off x="11150" y="2940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M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2" name="文本框 18747"/>
            <p:cNvSpPr txBox="1"/>
            <p:nvPr/>
          </p:nvSpPr>
          <p:spPr>
            <a:xfrm>
              <a:off x="10191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M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3" name="直线 18748"/>
            <p:cNvSpPr/>
            <p:nvPr/>
          </p:nvSpPr>
          <p:spPr>
            <a:xfrm>
              <a:off x="9345" y="294192"/>
              <a:ext cx="495" cy="7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1073748324" name="直线 18749"/>
            <p:cNvSpPr/>
            <p:nvPr/>
          </p:nvSpPr>
          <p:spPr>
            <a:xfrm>
              <a:off x="11304" y="293232"/>
              <a:ext cx="220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5" name="直线 18754"/>
            <p:cNvSpPr/>
            <p:nvPr/>
          </p:nvSpPr>
          <p:spPr>
            <a:xfrm flipH="1" flipV="1">
              <a:off x="8912" y="293503"/>
              <a:ext cx="2450" cy="45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8326" name="直线 18750"/>
            <p:cNvSpPr/>
            <p:nvPr/>
          </p:nvSpPr>
          <p:spPr>
            <a:xfrm rot="5400000">
              <a:off x="11371" y="293347"/>
              <a:ext cx="273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7" name="文本框 18751"/>
            <p:cNvSpPr/>
            <p:nvPr/>
          </p:nvSpPr>
          <p:spPr>
            <a:xfrm>
              <a:off x="10611" y="293467"/>
              <a:ext cx="715" cy="554"/>
            </a:xfrm>
            <a:prstGeom prst="rect">
              <a:avLst/>
            </a:prstGeom>
            <a:noFill/>
            <a:ln w="3175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vert="horz" wrap="square" lIns="91440" tIns="45720" rIns="91440" bIns="4572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000">
                  <a:sym typeface="+mn-ea"/>
                </a:rPr>
                <a:t>清零</a:t>
              </a:r>
              <a:endParaRPr lang="zh-CN" altLang="en-US" sz="2000">
                <a:sym typeface="+mn-ea"/>
              </a:endParaRPr>
            </a:p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28" name="文本框 18752"/>
            <p:cNvSpPr txBox="1"/>
            <p:nvPr/>
          </p:nvSpPr>
          <p:spPr>
            <a:xfrm>
              <a:off x="10297" y="294506"/>
              <a:ext cx="715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algn="ctr"/>
              <a:r>
                <a:rPr lang="zh-CN" altLang="en-US" sz="2000"/>
                <a:t>暂态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9" name="直线 18753"/>
            <p:cNvSpPr/>
            <p:nvPr/>
          </p:nvSpPr>
          <p:spPr>
            <a:xfrm flipH="1" flipV="1">
              <a:off x="8987" y="293517"/>
              <a:ext cx="1354" cy="464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1073748330" name="任意多边形 19174"/>
            <p:cNvSpPr/>
            <p:nvPr/>
          </p:nvSpPr>
          <p:spPr>
            <a:xfrm>
              <a:off x="10865" y="294023"/>
              <a:ext cx="427" cy="64"/>
            </a:xfrm>
            <a:custGeom>
              <a:avLst/>
              <a:gdLst/>
              <a:ahLst/>
              <a:cxnLst/>
              <a:pathLst>
                <a:path w="427" h="64">
                  <a:moveTo>
                    <a:pt x="0" y="64"/>
                  </a:moveTo>
                  <a:cubicBezTo>
                    <a:pt x="22" y="53"/>
                    <a:pt x="68" y="22"/>
                    <a:pt x="125" y="11"/>
                  </a:cubicBezTo>
                  <a:cubicBezTo>
                    <a:pt x="182" y="0"/>
                    <a:pt x="225" y="2"/>
                    <a:pt x="285" y="11"/>
                  </a:cubicBezTo>
                  <a:cubicBezTo>
                    <a:pt x="345" y="20"/>
                    <a:pt x="402" y="46"/>
                    <a:pt x="427" y="55"/>
                  </a:cubicBezTo>
                </a:path>
              </a:pathLst>
            </a:custGeom>
            <a:noFill/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3" name="直线 18688"/>
            <p:cNvSpPr/>
            <p:nvPr/>
          </p:nvSpPr>
          <p:spPr>
            <a:xfrm>
              <a:off x="8987" y="29326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" name="直线 18688"/>
            <p:cNvSpPr/>
            <p:nvPr/>
          </p:nvSpPr>
          <p:spPr>
            <a:xfrm>
              <a:off x="10899" y="293233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5" name="直线 18688"/>
            <p:cNvSpPr/>
            <p:nvPr/>
          </p:nvSpPr>
          <p:spPr>
            <a:xfrm flipH="1">
              <a:off x="10878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6" name="直线 18688"/>
            <p:cNvSpPr/>
            <p:nvPr/>
          </p:nvSpPr>
          <p:spPr>
            <a:xfrm flipH="1">
              <a:off x="9914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7" name="直线 18688"/>
            <p:cNvSpPr/>
            <p:nvPr/>
          </p:nvSpPr>
          <p:spPr>
            <a:xfrm flipH="1">
              <a:off x="8919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8" name="直线 18688"/>
            <p:cNvSpPr/>
            <p:nvPr/>
          </p:nvSpPr>
          <p:spPr>
            <a:xfrm rot="5400000">
              <a:off x="11332" y="293700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9" name="直线 18688"/>
            <p:cNvSpPr/>
            <p:nvPr/>
          </p:nvSpPr>
          <p:spPr>
            <a:xfrm rot="16200000" flipV="1">
              <a:off x="8448" y="293726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</p:grpSp>
    </p:spTree>
  </p:cSld>
  <p:clrMapOvr>
    <a:masterClrMapping/>
  </p:clrMapOvr>
  <p:transition>
    <p:check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02615" y="615950"/>
            <a:ext cx="8172450" cy="343789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同步清零法适用于具有同步清零端的集成计数器。与异步清零不同，同步清零输入端获得有效信号后，计数器并不能立即清零，只是为清零创造条件，还需要再输入一个计数脉冲，计数器才能被清零。因此利用同步清零端获得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进制计数器时，应在输入第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-1个计数脉冲时，使同步清零端获得清零信号，这样，在输入第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个计数脉冲时，计数器被清零，从而实现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sz="2400" b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进制计数器。</a:t>
            </a:r>
            <a:endParaRPr kumimoji="0" sz="2400" b="1" u="none" strike="noStrike" kern="1200" cap="none" spc="0" normalizeH="0" baseline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01439" y="4174490"/>
            <a:ext cx="4426773" cy="1979295"/>
            <a:chOff x="8204" y="292971"/>
            <a:chExt cx="3661" cy="1606"/>
          </a:xfrm>
        </p:grpSpPr>
        <p:sp>
          <p:nvSpPr>
            <p:cNvPr id="11" name="椭圆 18710"/>
            <p:cNvSpPr/>
            <p:nvPr/>
          </p:nvSpPr>
          <p:spPr>
            <a:xfrm>
              <a:off x="10297" y="293902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2" name="椭圆 18685"/>
            <p:cNvSpPr/>
            <p:nvPr/>
          </p:nvSpPr>
          <p:spPr>
            <a:xfrm>
              <a:off x="8339" y="293917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3" name="椭圆 18675"/>
            <p:cNvSpPr/>
            <p:nvPr/>
          </p:nvSpPr>
          <p:spPr>
            <a:xfrm>
              <a:off x="10286" y="29297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4" name="椭圆 18673"/>
            <p:cNvSpPr/>
            <p:nvPr/>
          </p:nvSpPr>
          <p:spPr>
            <a:xfrm>
              <a:off x="9345" y="292973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5" name="椭圆 18671"/>
            <p:cNvSpPr/>
            <p:nvPr/>
          </p:nvSpPr>
          <p:spPr>
            <a:xfrm>
              <a:off x="8389" y="292985"/>
              <a:ext cx="570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6" name="文本框 18672"/>
            <p:cNvSpPr txBox="1"/>
            <p:nvPr/>
          </p:nvSpPr>
          <p:spPr>
            <a:xfrm>
              <a:off x="8257" y="2931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0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7" name="直线 18688"/>
            <p:cNvSpPr/>
            <p:nvPr/>
          </p:nvSpPr>
          <p:spPr>
            <a:xfrm>
              <a:off x="9947" y="29323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8" name="椭圆 18708"/>
            <p:cNvSpPr/>
            <p:nvPr/>
          </p:nvSpPr>
          <p:spPr>
            <a:xfrm>
              <a:off x="11270" y="29391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9" name="文本框 18739"/>
            <p:cNvSpPr txBox="1"/>
            <p:nvPr/>
          </p:nvSpPr>
          <p:spPr>
            <a:xfrm>
              <a:off x="9232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20" name="文本框 18740"/>
            <p:cNvSpPr txBox="1"/>
            <p:nvPr/>
          </p:nvSpPr>
          <p:spPr>
            <a:xfrm>
              <a:off x="10150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2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21" name="文本框 18742"/>
            <p:cNvSpPr txBox="1"/>
            <p:nvPr/>
          </p:nvSpPr>
          <p:spPr>
            <a:xfrm>
              <a:off x="8204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N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22" name="文本框 18746"/>
            <p:cNvSpPr txBox="1"/>
            <p:nvPr/>
          </p:nvSpPr>
          <p:spPr>
            <a:xfrm>
              <a:off x="11150" y="2940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M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23" name="文本框 18747"/>
            <p:cNvSpPr txBox="1"/>
            <p:nvPr/>
          </p:nvSpPr>
          <p:spPr>
            <a:xfrm>
              <a:off x="10191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M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24" name="直线 18748"/>
            <p:cNvSpPr/>
            <p:nvPr/>
          </p:nvSpPr>
          <p:spPr>
            <a:xfrm>
              <a:off x="9345" y="294192"/>
              <a:ext cx="495" cy="7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25" name="直线 18749"/>
            <p:cNvSpPr/>
            <p:nvPr/>
          </p:nvSpPr>
          <p:spPr>
            <a:xfrm>
              <a:off x="11304" y="293232"/>
              <a:ext cx="220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6" name="直线 18754"/>
            <p:cNvSpPr/>
            <p:nvPr/>
          </p:nvSpPr>
          <p:spPr>
            <a:xfrm flipH="1" flipV="1">
              <a:off x="8912" y="293503"/>
              <a:ext cx="2450" cy="45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7" name="直线 18750"/>
            <p:cNvSpPr/>
            <p:nvPr/>
          </p:nvSpPr>
          <p:spPr>
            <a:xfrm rot="5400000">
              <a:off x="11371" y="293347"/>
              <a:ext cx="273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8" name="文本框 18751"/>
            <p:cNvSpPr/>
            <p:nvPr/>
          </p:nvSpPr>
          <p:spPr>
            <a:xfrm>
              <a:off x="10611" y="293467"/>
              <a:ext cx="715" cy="554"/>
            </a:xfrm>
            <a:prstGeom prst="rect">
              <a:avLst/>
            </a:prstGeom>
            <a:noFill/>
            <a:ln w="3175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vert="horz" wrap="square" lIns="91440" tIns="45720" rIns="91440" bIns="4572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000">
                  <a:sym typeface="+mn-ea"/>
                </a:rPr>
                <a:t>清零</a:t>
              </a:r>
              <a:endParaRPr lang="zh-CN" altLang="en-US" sz="2000">
                <a:sym typeface="+mn-ea"/>
              </a:endParaRPr>
            </a:p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32" name="直线 18688"/>
            <p:cNvSpPr/>
            <p:nvPr/>
          </p:nvSpPr>
          <p:spPr>
            <a:xfrm>
              <a:off x="8987" y="29326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3" name="直线 18688"/>
            <p:cNvSpPr/>
            <p:nvPr/>
          </p:nvSpPr>
          <p:spPr>
            <a:xfrm>
              <a:off x="10899" y="293233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4" name="直线 18688"/>
            <p:cNvSpPr/>
            <p:nvPr/>
          </p:nvSpPr>
          <p:spPr>
            <a:xfrm flipH="1">
              <a:off x="10878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5" name="直线 18688"/>
            <p:cNvSpPr/>
            <p:nvPr/>
          </p:nvSpPr>
          <p:spPr>
            <a:xfrm flipH="1">
              <a:off x="9914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6" name="直线 18688"/>
            <p:cNvSpPr/>
            <p:nvPr/>
          </p:nvSpPr>
          <p:spPr>
            <a:xfrm flipH="1">
              <a:off x="8919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7" name="直线 18688"/>
            <p:cNvSpPr/>
            <p:nvPr/>
          </p:nvSpPr>
          <p:spPr>
            <a:xfrm rot="5400000">
              <a:off x="11332" y="293700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8" name="直线 18688"/>
            <p:cNvSpPr/>
            <p:nvPr/>
          </p:nvSpPr>
          <p:spPr>
            <a:xfrm rot="16200000" flipV="1">
              <a:off x="8448" y="293726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</p:grpSp>
    </p:spTree>
  </p:cSld>
  <p:clrMapOvr>
    <a:masterClrMapping/>
  </p:clrMapOvr>
  <p:transition>
    <p:check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475105"/>
            <a:ext cx="8668385" cy="2762885"/>
          </a:xfrm>
          <a:prstGeom prst="rect">
            <a:avLst/>
          </a:prstGeom>
        </p:spPr>
      </p:pic>
      <p:sp>
        <p:nvSpPr>
          <p:cNvPr id="87044" name="矩形 87043"/>
          <p:cNvSpPr/>
          <p:nvPr/>
        </p:nvSpPr>
        <p:spPr>
          <a:xfrm>
            <a:off x="351790" y="506095"/>
            <a:ext cx="8231505" cy="6572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  利用74LS161、74LS163的清零功能实现十二进制计数。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7282" name="组合 87281"/>
          <p:cNvGrpSpPr/>
          <p:nvPr/>
        </p:nvGrpSpPr>
        <p:grpSpPr>
          <a:xfrm>
            <a:off x="1242060" y="2017395"/>
            <a:ext cx="2902585" cy="2143760"/>
            <a:chOff x="952" y="-1096"/>
            <a:chExt cx="1722" cy="2607"/>
          </a:xfrm>
        </p:grpSpPr>
        <p:sp>
          <p:nvSpPr>
            <p:cNvPr id="52363" name="直接连接符 87264"/>
            <p:cNvSpPr/>
            <p:nvPr/>
          </p:nvSpPr>
          <p:spPr>
            <a:xfrm>
              <a:off x="952" y="1510"/>
              <a:ext cx="1722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2364" name="直接连接符 87269"/>
            <p:cNvSpPr/>
            <p:nvPr/>
          </p:nvSpPr>
          <p:spPr>
            <a:xfrm>
              <a:off x="952" y="981"/>
              <a:ext cx="0" cy="529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3" name="直接连接符 87269"/>
            <p:cNvSpPr/>
            <p:nvPr/>
          </p:nvSpPr>
          <p:spPr>
            <a:xfrm>
              <a:off x="2657" y="-1032"/>
              <a:ext cx="0" cy="254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8" name="直接连接符 87264"/>
            <p:cNvSpPr/>
            <p:nvPr/>
          </p:nvSpPr>
          <p:spPr>
            <a:xfrm>
              <a:off x="2563" y="-1009"/>
              <a:ext cx="9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9" name="直接连接符 87264"/>
            <p:cNvSpPr/>
            <p:nvPr/>
          </p:nvSpPr>
          <p:spPr>
            <a:xfrm>
              <a:off x="1791" y="-1096"/>
              <a:ext cx="52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" name="直接连接符 87264"/>
            <p:cNvSpPr/>
            <p:nvPr/>
          </p:nvSpPr>
          <p:spPr>
            <a:xfrm>
              <a:off x="1551" y="-946"/>
              <a:ext cx="755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52370" name="文本框 87277"/>
          <p:cNvSpPr txBox="1"/>
          <p:nvPr/>
        </p:nvSpPr>
        <p:spPr>
          <a:xfrm>
            <a:off x="1080770" y="3839845"/>
            <a:ext cx="838200" cy="398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39460" y="1863090"/>
            <a:ext cx="2892425" cy="2223770"/>
            <a:chOff x="952" y="-1177"/>
            <a:chExt cx="1722" cy="2688"/>
          </a:xfrm>
        </p:grpSpPr>
        <p:sp>
          <p:nvSpPr>
            <p:cNvPr id="12" name="直接连接符 87264"/>
            <p:cNvSpPr/>
            <p:nvPr/>
          </p:nvSpPr>
          <p:spPr>
            <a:xfrm>
              <a:off x="952" y="1510"/>
              <a:ext cx="1722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3" name="直接连接符 87269"/>
            <p:cNvSpPr/>
            <p:nvPr/>
          </p:nvSpPr>
          <p:spPr>
            <a:xfrm>
              <a:off x="952" y="981"/>
              <a:ext cx="0" cy="529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" name="直接连接符 87269"/>
            <p:cNvSpPr/>
            <p:nvPr/>
          </p:nvSpPr>
          <p:spPr>
            <a:xfrm>
              <a:off x="2657" y="-1032"/>
              <a:ext cx="0" cy="254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5" name="直接连接符 87264"/>
            <p:cNvSpPr/>
            <p:nvPr/>
          </p:nvSpPr>
          <p:spPr>
            <a:xfrm>
              <a:off x="2563" y="-1009"/>
              <a:ext cx="9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6" name="直接连接符 87264"/>
            <p:cNvSpPr/>
            <p:nvPr/>
          </p:nvSpPr>
          <p:spPr>
            <a:xfrm>
              <a:off x="1791" y="-1177"/>
              <a:ext cx="52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" name="直接连接符 87264"/>
            <p:cNvSpPr/>
            <p:nvPr/>
          </p:nvSpPr>
          <p:spPr>
            <a:xfrm>
              <a:off x="1068" y="-904"/>
              <a:ext cx="1248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8" name="直接连接符 87264"/>
            <p:cNvSpPr/>
            <p:nvPr/>
          </p:nvSpPr>
          <p:spPr>
            <a:xfrm>
              <a:off x="1315" y="-1034"/>
              <a:ext cx="1000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9" name="文本框 87277"/>
          <p:cNvSpPr txBox="1"/>
          <p:nvPr/>
        </p:nvSpPr>
        <p:spPr>
          <a:xfrm>
            <a:off x="5671185" y="3725545"/>
            <a:ext cx="838200" cy="398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7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97" name="横卷形 10296"/>
          <p:cNvSpPr/>
          <p:nvPr/>
        </p:nvSpPr>
        <p:spPr>
          <a:xfrm>
            <a:off x="1150938" y="404813"/>
            <a:ext cx="6543675" cy="76200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4位同步二进制加法计数器的状态转换表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426210" y="1167130"/>
          <a:ext cx="5993765" cy="4273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590"/>
                <a:gridCol w="2305050"/>
                <a:gridCol w="2304415"/>
                <a:gridCol w="727710"/>
              </a:tblGrid>
              <a:tr h="4552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96"/>
          <p:cNvGraphicFramePr>
            <a:graphicFrameLocks noChangeAspect="1"/>
          </p:cNvGraphicFramePr>
          <p:nvPr/>
        </p:nvGraphicFramePr>
        <p:xfrm>
          <a:off x="2398395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98395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99"/>
          <p:cNvGraphicFramePr>
            <a:graphicFrameLocks noChangeAspect="1"/>
          </p:cNvGraphicFramePr>
          <p:nvPr/>
        </p:nvGraphicFramePr>
        <p:xfrm>
          <a:off x="2777490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7490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98"/>
          <p:cNvGraphicFramePr>
            <a:graphicFrameLocks noChangeAspect="1"/>
          </p:cNvGraphicFramePr>
          <p:nvPr/>
        </p:nvGraphicFramePr>
        <p:xfrm>
          <a:off x="3156585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90500" imgH="215900" progId="Equation.3">
                  <p:embed/>
                </p:oleObj>
              </mc:Choice>
              <mc:Fallback>
                <p:oleObj name="" r:id="rId5" imgW="1905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56585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97"/>
          <p:cNvGraphicFramePr>
            <a:graphicFrameLocks noChangeAspect="1"/>
          </p:cNvGraphicFramePr>
          <p:nvPr/>
        </p:nvGraphicFramePr>
        <p:xfrm>
          <a:off x="3535680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190500" imgH="215900" progId="Equation.3">
                  <p:embed/>
                </p:oleObj>
              </mc:Choice>
              <mc:Fallback>
                <p:oleObj name="" r:id="rId7" imgW="1905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35680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400"/>
          <p:cNvGraphicFramePr>
            <a:graphicFrameLocks noChangeAspect="1"/>
          </p:cNvGraphicFramePr>
          <p:nvPr/>
        </p:nvGraphicFramePr>
        <p:xfrm>
          <a:off x="44564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64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403"/>
          <p:cNvGraphicFramePr>
            <a:graphicFrameLocks noChangeAspect="1"/>
          </p:cNvGraphicFramePr>
          <p:nvPr/>
        </p:nvGraphicFramePr>
        <p:xfrm>
          <a:off x="50279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279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402"/>
          <p:cNvGraphicFramePr>
            <a:graphicFrameLocks noChangeAspect="1"/>
          </p:cNvGraphicFramePr>
          <p:nvPr/>
        </p:nvGraphicFramePr>
        <p:xfrm>
          <a:off x="55994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279400" imgH="215900" progId="Equation.3">
                  <p:embed/>
                </p:oleObj>
              </mc:Choice>
              <mc:Fallback>
                <p:oleObj name="" r:id="rId13" imgW="279400" imgH="2159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994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401"/>
          <p:cNvGraphicFramePr>
            <a:graphicFrameLocks noChangeAspect="1"/>
          </p:cNvGraphicFramePr>
          <p:nvPr/>
        </p:nvGraphicFramePr>
        <p:xfrm>
          <a:off x="6083935" y="1229360"/>
          <a:ext cx="57023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279400" imgH="215900" progId="Equation.3">
                  <p:embed/>
                </p:oleObj>
              </mc:Choice>
              <mc:Fallback>
                <p:oleObj name="" r:id="rId15" imgW="279400" imgH="2159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83935" y="1229360"/>
                        <a:ext cx="57023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矩形 30726"/>
          <p:cNvSpPr/>
          <p:nvPr/>
        </p:nvSpPr>
        <p:spPr>
          <a:xfrm>
            <a:off x="485775" y="478155"/>
            <a:ext cx="8172450" cy="59944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）置数法</a:t>
            </a:r>
            <a:endParaRPr kumimoji="0" sz="2400" b="1" u="none" strike="noStrike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775" y="1077595"/>
            <a:ext cx="8172450" cy="337375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400">
                <a:ea typeface="宋体" panose="02010600030101010101" pitchFamily="2" charset="-122"/>
              </a:rPr>
              <a:t>异步置数法适用于具有异步置数控制端的集成计数器。异步置数与</a:t>
            </a:r>
            <a:r>
              <a:rPr sz="2400" i="1">
                <a:ea typeface="宋体" panose="02010600030101010101" pitchFamily="2" charset="-122"/>
              </a:rPr>
              <a:t>CP</a:t>
            </a:r>
            <a:r>
              <a:rPr sz="2400">
                <a:ea typeface="宋体" panose="02010600030101010101" pitchFamily="2" charset="-122"/>
              </a:rPr>
              <a:t>脉冲</a:t>
            </a:r>
            <a:r>
              <a:rPr lang="zh-CN" sz="2400">
                <a:ea typeface="宋体" panose="02010600030101010101" pitchFamily="2" charset="-122"/>
                <a:sym typeface="+mn-ea"/>
              </a:rPr>
              <a:t>也</a:t>
            </a:r>
            <a:r>
              <a:rPr sz="2400">
                <a:ea typeface="宋体" panose="02010600030101010101" pitchFamily="2" charset="-122"/>
              </a:rPr>
              <a:t>没有任何关系，只要异步置数控制端出现置数有效信号时，并行输入的数据便立即被置入计数器的输出端，因此，异步置数控制端应先预置一个初始状态，在输入第</a:t>
            </a:r>
            <a:r>
              <a:rPr sz="2400" i="1">
                <a:ea typeface="宋体" panose="02010600030101010101" pitchFamily="2" charset="-122"/>
              </a:rPr>
              <a:t>M</a:t>
            </a:r>
            <a:r>
              <a:rPr sz="2400">
                <a:ea typeface="宋体" panose="02010600030101010101" pitchFamily="2" charset="-122"/>
              </a:rPr>
              <a:t>个计数脉冲后，通过控制电路产生一个置数信号加到置数控制端上，使计数器返回到初始状态，即可实现</a:t>
            </a:r>
            <a:r>
              <a:rPr sz="2400" i="1">
                <a:ea typeface="宋体" panose="02010600030101010101" pitchFamily="2" charset="-122"/>
              </a:rPr>
              <a:t>M</a:t>
            </a:r>
            <a:r>
              <a:rPr sz="2400">
                <a:ea typeface="宋体" panose="02010600030101010101" pitchFamily="2" charset="-122"/>
              </a:rPr>
              <a:t>进制计数器。</a:t>
            </a:r>
            <a:endParaRPr sz="2400">
              <a:ea typeface="宋体" panose="02010600030101010101" pitchFamily="2" charset="-122"/>
            </a:endParaRPr>
          </a:p>
        </p:txBody>
      </p:sp>
      <p:grpSp>
        <p:nvGrpSpPr>
          <p:cNvPr id="1073751860" name="组合 1073751859"/>
          <p:cNvGrpSpPr/>
          <p:nvPr/>
        </p:nvGrpSpPr>
        <p:grpSpPr>
          <a:xfrm>
            <a:off x="2381094" y="4529425"/>
            <a:ext cx="5176459" cy="2308355"/>
            <a:chOff x="8204" y="292938"/>
            <a:chExt cx="4281" cy="1873"/>
          </a:xfrm>
        </p:grpSpPr>
        <p:sp>
          <p:nvSpPr>
            <p:cNvPr id="1073748302" name="椭圆 18710"/>
            <p:cNvSpPr/>
            <p:nvPr/>
          </p:nvSpPr>
          <p:spPr>
            <a:xfrm>
              <a:off x="10297" y="293902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3" name="椭圆 18685"/>
            <p:cNvSpPr/>
            <p:nvPr/>
          </p:nvSpPr>
          <p:spPr>
            <a:xfrm>
              <a:off x="8339" y="293917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4" name="椭圆 18675"/>
            <p:cNvSpPr/>
            <p:nvPr/>
          </p:nvSpPr>
          <p:spPr>
            <a:xfrm>
              <a:off x="10286" y="29297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5" name="椭圆 18673"/>
            <p:cNvSpPr/>
            <p:nvPr/>
          </p:nvSpPr>
          <p:spPr>
            <a:xfrm>
              <a:off x="9345" y="292973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6" name="椭圆 18671"/>
            <p:cNvSpPr/>
            <p:nvPr/>
          </p:nvSpPr>
          <p:spPr>
            <a:xfrm>
              <a:off x="8389" y="292985"/>
              <a:ext cx="570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073748307" name="文本框 18672"/>
            <p:cNvSpPr txBox="1"/>
            <p:nvPr/>
          </p:nvSpPr>
          <p:spPr>
            <a:xfrm>
              <a:off x="8257" y="2931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0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09" name="直线 18688"/>
            <p:cNvSpPr/>
            <p:nvPr/>
          </p:nvSpPr>
          <p:spPr>
            <a:xfrm>
              <a:off x="9947" y="29323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dash"/>
              <a:headEnd type="none" w="med" len="med"/>
              <a:tailEnd type="stealth" w="lg" len="lg"/>
            </a:ln>
          </p:spPr>
        </p:sp>
        <p:sp>
          <p:nvSpPr>
            <p:cNvPr id="1073748314" name="椭圆 18708"/>
            <p:cNvSpPr/>
            <p:nvPr/>
          </p:nvSpPr>
          <p:spPr>
            <a:xfrm>
              <a:off x="11270" y="29391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18" name="文本框 18739"/>
            <p:cNvSpPr txBox="1"/>
            <p:nvPr/>
          </p:nvSpPr>
          <p:spPr>
            <a:xfrm>
              <a:off x="9232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19" name="文本框 18740"/>
            <p:cNvSpPr txBox="1"/>
            <p:nvPr/>
          </p:nvSpPr>
          <p:spPr>
            <a:xfrm>
              <a:off x="10150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I</a:t>
              </a:r>
              <a:endParaRPr lang="zh-CN" altLang="en-US" sz="2000"/>
            </a:p>
          </p:txBody>
        </p:sp>
        <p:sp>
          <p:nvSpPr>
            <p:cNvPr id="1073748320" name="文本框 18742"/>
            <p:cNvSpPr txBox="1"/>
            <p:nvPr/>
          </p:nvSpPr>
          <p:spPr>
            <a:xfrm>
              <a:off x="8204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N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1" name="文本框 18746"/>
            <p:cNvSpPr txBox="1"/>
            <p:nvPr/>
          </p:nvSpPr>
          <p:spPr>
            <a:xfrm>
              <a:off x="11150" y="2940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J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2" name="文本框 18747"/>
            <p:cNvSpPr txBox="1"/>
            <p:nvPr/>
          </p:nvSpPr>
          <p:spPr>
            <a:xfrm>
              <a:off x="10191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>
                  <a:sym typeface="+mn-ea"/>
                </a:rPr>
                <a:t>J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3" name="直线 18748"/>
            <p:cNvSpPr/>
            <p:nvPr/>
          </p:nvSpPr>
          <p:spPr>
            <a:xfrm>
              <a:off x="9345" y="294192"/>
              <a:ext cx="495" cy="7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1073748324" name="直线 18749"/>
            <p:cNvSpPr/>
            <p:nvPr/>
          </p:nvSpPr>
          <p:spPr>
            <a:xfrm>
              <a:off x="11958" y="293232"/>
              <a:ext cx="527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5" name="直线 18754"/>
            <p:cNvSpPr/>
            <p:nvPr/>
          </p:nvSpPr>
          <p:spPr>
            <a:xfrm flipH="1" flipV="1">
              <a:off x="10795" y="293453"/>
              <a:ext cx="567" cy="50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8326" name="直线 18750"/>
            <p:cNvSpPr/>
            <p:nvPr/>
          </p:nvSpPr>
          <p:spPr>
            <a:xfrm rot="5400000" flipV="1">
              <a:off x="12022" y="293693"/>
              <a:ext cx="922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7" name="文本框 18751"/>
            <p:cNvSpPr/>
            <p:nvPr/>
          </p:nvSpPr>
          <p:spPr>
            <a:xfrm>
              <a:off x="11124" y="293533"/>
              <a:ext cx="715" cy="554"/>
            </a:xfrm>
            <a:prstGeom prst="rect">
              <a:avLst/>
            </a:prstGeom>
            <a:noFill/>
            <a:ln w="3175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vert="horz" wrap="square" lIns="91440" tIns="45720" rIns="91440" bIns="4572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000">
                  <a:sym typeface="+mn-ea"/>
                </a:rPr>
                <a:t>置位</a:t>
              </a:r>
              <a:endParaRPr lang="zh-CN" altLang="en-US" sz="2000">
                <a:sym typeface="+mn-ea"/>
              </a:endParaRPr>
            </a:p>
          </p:txBody>
        </p:sp>
        <p:sp>
          <p:nvSpPr>
            <p:cNvPr id="1073748328" name="文本框 18752"/>
            <p:cNvSpPr txBox="1"/>
            <p:nvPr/>
          </p:nvSpPr>
          <p:spPr>
            <a:xfrm>
              <a:off x="10297" y="294506"/>
              <a:ext cx="715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algn="ctr"/>
              <a:r>
                <a:rPr lang="zh-CN" altLang="en-US" sz="2000"/>
                <a:t>暂态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9" name="直线 18753"/>
            <p:cNvSpPr/>
            <p:nvPr/>
          </p:nvSpPr>
          <p:spPr>
            <a:xfrm flipV="1">
              <a:off x="10583" y="293532"/>
              <a:ext cx="51" cy="396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1073748330" name="任意多边形 19174"/>
            <p:cNvSpPr/>
            <p:nvPr/>
          </p:nvSpPr>
          <p:spPr>
            <a:xfrm>
              <a:off x="10865" y="294023"/>
              <a:ext cx="427" cy="64"/>
            </a:xfrm>
            <a:custGeom>
              <a:avLst/>
              <a:gdLst/>
              <a:ahLst/>
              <a:cxnLst/>
              <a:pathLst>
                <a:path w="427" h="64">
                  <a:moveTo>
                    <a:pt x="0" y="64"/>
                  </a:moveTo>
                  <a:cubicBezTo>
                    <a:pt x="22" y="53"/>
                    <a:pt x="68" y="22"/>
                    <a:pt x="125" y="11"/>
                  </a:cubicBezTo>
                  <a:cubicBezTo>
                    <a:pt x="182" y="0"/>
                    <a:pt x="225" y="2"/>
                    <a:pt x="285" y="11"/>
                  </a:cubicBezTo>
                  <a:cubicBezTo>
                    <a:pt x="345" y="20"/>
                    <a:pt x="402" y="46"/>
                    <a:pt x="427" y="55"/>
                  </a:cubicBezTo>
                </a:path>
              </a:pathLst>
            </a:custGeom>
            <a:noFill/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3" name="直线 18688"/>
            <p:cNvSpPr/>
            <p:nvPr/>
          </p:nvSpPr>
          <p:spPr>
            <a:xfrm>
              <a:off x="8987" y="29326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" name="直线 18688"/>
            <p:cNvSpPr/>
            <p:nvPr/>
          </p:nvSpPr>
          <p:spPr>
            <a:xfrm>
              <a:off x="10899" y="293233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5" name="直线 18688"/>
            <p:cNvSpPr/>
            <p:nvPr/>
          </p:nvSpPr>
          <p:spPr>
            <a:xfrm flipH="1">
              <a:off x="10878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6" name="直线 18688"/>
            <p:cNvSpPr/>
            <p:nvPr/>
          </p:nvSpPr>
          <p:spPr>
            <a:xfrm flipH="1">
              <a:off x="9914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7" name="直线 18688"/>
            <p:cNvSpPr/>
            <p:nvPr/>
          </p:nvSpPr>
          <p:spPr>
            <a:xfrm flipH="1">
              <a:off x="8919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9" name="直线 18688"/>
            <p:cNvSpPr/>
            <p:nvPr/>
          </p:nvSpPr>
          <p:spPr>
            <a:xfrm rot="16200000" flipV="1">
              <a:off x="8448" y="293726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" name="椭圆 18675"/>
            <p:cNvSpPr/>
            <p:nvPr/>
          </p:nvSpPr>
          <p:spPr>
            <a:xfrm>
              <a:off x="11293" y="292938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1" name="文本框 18740"/>
            <p:cNvSpPr txBox="1"/>
            <p:nvPr/>
          </p:nvSpPr>
          <p:spPr>
            <a:xfrm>
              <a:off x="11197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I</a:t>
              </a:r>
              <a:r>
                <a:rPr lang="en-US" altLang="zh-CN" sz="2000" baseline="-25000"/>
                <a:t>+1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2" name="直线 18749"/>
            <p:cNvSpPr/>
            <p:nvPr/>
          </p:nvSpPr>
          <p:spPr>
            <a:xfrm>
              <a:off x="12177" y="294154"/>
              <a:ext cx="307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" name="直线 18688"/>
            <p:cNvSpPr/>
            <p:nvPr/>
          </p:nvSpPr>
          <p:spPr>
            <a:xfrm flipH="1">
              <a:off x="11862" y="294156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</p:grpSp>
    </p:spTree>
  </p:cSld>
  <p:clrMapOvr>
    <a:masterClrMapping/>
  </p:clrMapOvr>
  <p:transition>
    <p:check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矩形 30726"/>
          <p:cNvSpPr/>
          <p:nvPr/>
        </p:nvSpPr>
        <p:spPr>
          <a:xfrm>
            <a:off x="485775" y="478155"/>
            <a:ext cx="8172450" cy="59944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）置数法</a:t>
            </a:r>
            <a:endParaRPr kumimoji="0" sz="2400" b="1" u="none" strike="noStrike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775" y="1077595"/>
            <a:ext cx="8172450" cy="246507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400">
                <a:ea typeface="宋体" panose="02010600030101010101" pitchFamily="2" charset="-122"/>
              </a:rPr>
              <a:t>同步置数法适用于具有同步置数控制端的集成计数器。方法与异步置数法类似，不同的是，应在输入第</a:t>
            </a:r>
            <a:r>
              <a:rPr sz="2400" i="1">
                <a:ea typeface="宋体" panose="02010600030101010101" pitchFamily="2" charset="-122"/>
              </a:rPr>
              <a:t>M</a:t>
            </a:r>
            <a:r>
              <a:rPr sz="2400">
                <a:ea typeface="宋体" panose="02010600030101010101" pitchFamily="2" charset="-122"/>
              </a:rPr>
              <a:t>－1个计数脉冲后，通过控制电路产生一个置数信号，使置数控制端有效。然后再输入一个（第</a:t>
            </a:r>
            <a:r>
              <a:rPr sz="2400" i="1">
                <a:ea typeface="宋体" panose="02010600030101010101" pitchFamily="2" charset="-122"/>
              </a:rPr>
              <a:t>M</a:t>
            </a:r>
            <a:r>
              <a:rPr sz="2400">
                <a:ea typeface="宋体" panose="02010600030101010101" pitchFamily="2" charset="-122"/>
              </a:rPr>
              <a:t>个）计数脉冲，计数器执行置数操作，重新将预置状态置入计数器，从而实现</a:t>
            </a:r>
            <a:r>
              <a:rPr sz="2400" i="1">
                <a:ea typeface="宋体" panose="02010600030101010101" pitchFamily="2" charset="-122"/>
              </a:rPr>
              <a:t>M</a:t>
            </a:r>
            <a:r>
              <a:rPr sz="2400">
                <a:ea typeface="宋体" panose="02010600030101010101" pitchFamily="2" charset="-122"/>
              </a:rPr>
              <a:t>进制计数器。</a:t>
            </a:r>
            <a:endParaRPr sz="2400">
              <a:ea typeface="宋体" panose="02010600030101010101" pitchFamily="2" charset="-122"/>
            </a:endParaRPr>
          </a:p>
        </p:txBody>
      </p:sp>
      <p:grpSp>
        <p:nvGrpSpPr>
          <p:cNvPr id="1073751860" name="组合 1073751859"/>
          <p:cNvGrpSpPr/>
          <p:nvPr/>
        </p:nvGrpSpPr>
        <p:grpSpPr>
          <a:xfrm>
            <a:off x="2116934" y="4002375"/>
            <a:ext cx="5176459" cy="2308355"/>
            <a:chOff x="8204" y="292938"/>
            <a:chExt cx="4281" cy="1873"/>
          </a:xfrm>
        </p:grpSpPr>
        <p:sp>
          <p:nvSpPr>
            <p:cNvPr id="1073748302" name="椭圆 18710"/>
            <p:cNvSpPr/>
            <p:nvPr/>
          </p:nvSpPr>
          <p:spPr>
            <a:xfrm>
              <a:off x="10297" y="293902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3" name="椭圆 18685"/>
            <p:cNvSpPr/>
            <p:nvPr/>
          </p:nvSpPr>
          <p:spPr>
            <a:xfrm>
              <a:off x="8339" y="293917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4" name="椭圆 18675"/>
            <p:cNvSpPr/>
            <p:nvPr/>
          </p:nvSpPr>
          <p:spPr>
            <a:xfrm>
              <a:off x="10286" y="29297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5" name="椭圆 18673"/>
            <p:cNvSpPr/>
            <p:nvPr/>
          </p:nvSpPr>
          <p:spPr>
            <a:xfrm>
              <a:off x="9345" y="292973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06" name="椭圆 18671"/>
            <p:cNvSpPr/>
            <p:nvPr/>
          </p:nvSpPr>
          <p:spPr>
            <a:xfrm>
              <a:off x="8389" y="292985"/>
              <a:ext cx="570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073748307" name="文本框 18672"/>
            <p:cNvSpPr txBox="1"/>
            <p:nvPr/>
          </p:nvSpPr>
          <p:spPr>
            <a:xfrm>
              <a:off x="8257" y="2931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0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09" name="直线 18688"/>
            <p:cNvSpPr/>
            <p:nvPr/>
          </p:nvSpPr>
          <p:spPr>
            <a:xfrm>
              <a:off x="9947" y="29323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dash"/>
              <a:headEnd type="none" w="med" len="med"/>
              <a:tailEnd type="stealth" w="lg" len="lg"/>
            </a:ln>
          </p:spPr>
        </p:sp>
        <p:sp>
          <p:nvSpPr>
            <p:cNvPr id="1073748314" name="椭圆 18708"/>
            <p:cNvSpPr/>
            <p:nvPr/>
          </p:nvSpPr>
          <p:spPr>
            <a:xfrm>
              <a:off x="11270" y="293911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073748318" name="文本框 18739"/>
            <p:cNvSpPr txBox="1"/>
            <p:nvPr/>
          </p:nvSpPr>
          <p:spPr>
            <a:xfrm>
              <a:off x="9232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baseline="-25000"/>
                <a:t>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19" name="文本框 18740"/>
            <p:cNvSpPr txBox="1"/>
            <p:nvPr/>
          </p:nvSpPr>
          <p:spPr>
            <a:xfrm>
              <a:off x="10150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I</a:t>
              </a:r>
              <a:endParaRPr lang="zh-CN" altLang="en-US" sz="2000"/>
            </a:p>
          </p:txBody>
        </p:sp>
        <p:sp>
          <p:nvSpPr>
            <p:cNvPr id="1073748320" name="文本框 18742"/>
            <p:cNvSpPr txBox="1"/>
            <p:nvPr/>
          </p:nvSpPr>
          <p:spPr>
            <a:xfrm>
              <a:off x="8204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zh-CN" altLang="en-US" sz="2000" i="1" baseline="-25000"/>
                <a:t>N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1" name="文本框 18746"/>
            <p:cNvSpPr txBox="1"/>
            <p:nvPr/>
          </p:nvSpPr>
          <p:spPr>
            <a:xfrm>
              <a:off x="11150" y="29402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J</a:t>
              </a:r>
              <a:r>
                <a:rPr lang="zh-CN" altLang="en-US" sz="2000" baseline="-25000"/>
                <a:t>-1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2" name="文本框 18747"/>
            <p:cNvSpPr txBox="1"/>
            <p:nvPr/>
          </p:nvSpPr>
          <p:spPr>
            <a:xfrm>
              <a:off x="10191" y="294023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>
                  <a:sym typeface="+mn-ea"/>
                </a:rPr>
                <a:t>J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073748323" name="直线 18748"/>
            <p:cNvSpPr/>
            <p:nvPr/>
          </p:nvSpPr>
          <p:spPr>
            <a:xfrm>
              <a:off x="9345" y="294192"/>
              <a:ext cx="495" cy="7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sm" len="med"/>
            </a:ln>
          </p:spPr>
        </p:sp>
        <p:sp>
          <p:nvSpPr>
            <p:cNvPr id="1073748324" name="直线 18749"/>
            <p:cNvSpPr/>
            <p:nvPr/>
          </p:nvSpPr>
          <p:spPr>
            <a:xfrm>
              <a:off x="11958" y="293232"/>
              <a:ext cx="527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5" name="直线 18754"/>
            <p:cNvSpPr/>
            <p:nvPr/>
          </p:nvSpPr>
          <p:spPr>
            <a:xfrm flipH="1" flipV="1">
              <a:off x="10795" y="293453"/>
              <a:ext cx="567" cy="50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73748326" name="直线 18750"/>
            <p:cNvSpPr/>
            <p:nvPr/>
          </p:nvSpPr>
          <p:spPr>
            <a:xfrm rot="5400000" flipV="1">
              <a:off x="12022" y="293693"/>
              <a:ext cx="922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073748327" name="文本框 18751"/>
            <p:cNvSpPr/>
            <p:nvPr/>
          </p:nvSpPr>
          <p:spPr>
            <a:xfrm>
              <a:off x="11124" y="293533"/>
              <a:ext cx="715" cy="554"/>
            </a:xfrm>
            <a:prstGeom prst="rect">
              <a:avLst/>
            </a:prstGeom>
            <a:noFill/>
            <a:ln w="31750" cap="flat" cmpd="sng">
              <a:noFill/>
              <a:prstDash val="solid"/>
              <a:headEnd type="none" w="med" len="med"/>
              <a:tailEnd type="none" w="med" len="med"/>
            </a:ln>
          </p:spPr>
          <p:txBody>
            <a:bodyPr vert="horz" wrap="square" lIns="91440" tIns="45720" rIns="91440" bIns="4572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2000">
                  <a:sym typeface="+mn-ea"/>
                </a:rPr>
                <a:t>置位</a:t>
              </a:r>
              <a:endParaRPr lang="zh-CN" altLang="en-US" sz="2000">
                <a:sym typeface="+mn-ea"/>
              </a:endParaRPr>
            </a:p>
          </p:txBody>
        </p:sp>
        <p:sp>
          <p:nvSpPr>
            <p:cNvPr id="1073748328" name="文本框 18752"/>
            <p:cNvSpPr txBox="1"/>
            <p:nvPr/>
          </p:nvSpPr>
          <p:spPr>
            <a:xfrm>
              <a:off x="10297" y="294506"/>
              <a:ext cx="715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algn="ctr"/>
              <a:r>
                <a:rPr lang="zh-CN" altLang="en-US" sz="2000"/>
                <a:t>暂态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3" name="直线 18688"/>
            <p:cNvSpPr/>
            <p:nvPr/>
          </p:nvSpPr>
          <p:spPr>
            <a:xfrm>
              <a:off x="8987" y="293268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" name="直线 18688"/>
            <p:cNvSpPr/>
            <p:nvPr/>
          </p:nvSpPr>
          <p:spPr>
            <a:xfrm>
              <a:off x="10899" y="293233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5" name="直线 18688"/>
            <p:cNvSpPr/>
            <p:nvPr/>
          </p:nvSpPr>
          <p:spPr>
            <a:xfrm flipH="1">
              <a:off x="10878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6" name="直线 18688"/>
            <p:cNvSpPr/>
            <p:nvPr/>
          </p:nvSpPr>
          <p:spPr>
            <a:xfrm flipH="1">
              <a:off x="9914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7" name="直线 18688"/>
            <p:cNvSpPr/>
            <p:nvPr/>
          </p:nvSpPr>
          <p:spPr>
            <a:xfrm flipH="1">
              <a:off x="8919" y="294200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9" name="直线 18688"/>
            <p:cNvSpPr/>
            <p:nvPr/>
          </p:nvSpPr>
          <p:spPr>
            <a:xfrm rot="16200000" flipV="1">
              <a:off x="8448" y="293726"/>
              <a:ext cx="352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" name="椭圆 18675"/>
            <p:cNvSpPr/>
            <p:nvPr/>
          </p:nvSpPr>
          <p:spPr>
            <a:xfrm>
              <a:off x="11293" y="292938"/>
              <a:ext cx="569" cy="565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>
              <a:noAutofit/>
            </a:bodyPr>
            <a:p>
              <a:pPr lvl="0" algn="l">
                <a:buClrTx/>
                <a:buSzTx/>
                <a:buFontTx/>
              </a:pPr>
              <a:endParaRPr lang="zh-CN" altLang="en-US" sz="2000">
                <a:sym typeface="+mn-ea"/>
              </a:endParaRPr>
            </a:p>
          </p:txBody>
        </p:sp>
        <p:sp>
          <p:nvSpPr>
            <p:cNvPr id="11" name="文本框 18740"/>
            <p:cNvSpPr txBox="1"/>
            <p:nvPr/>
          </p:nvSpPr>
          <p:spPr>
            <a:xfrm>
              <a:off x="11197" y="293071"/>
              <a:ext cx="715" cy="55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18000" tIns="18000" rIns="18000" bIns="18000" anchor="t"/>
            <a:p>
              <a:pPr indent="114300" algn="ctr"/>
              <a:r>
                <a:rPr lang="zh-CN" altLang="en-US" sz="2000"/>
                <a:t>S</a:t>
              </a:r>
              <a:r>
                <a:rPr lang="en-US" altLang="zh-CN" sz="2000" i="1" baseline="-25000"/>
                <a:t>I</a:t>
              </a:r>
              <a:r>
                <a:rPr lang="en-US" altLang="zh-CN" sz="2000" baseline="-25000"/>
                <a:t>+1</a:t>
              </a:r>
              <a:endParaRPr lang="zh-CN" altLang="en-US" sz="2000"/>
            </a:p>
            <a:p>
              <a:endParaRPr lang="zh-CN" altLang="en-US" sz="2000"/>
            </a:p>
          </p:txBody>
        </p:sp>
        <p:sp>
          <p:nvSpPr>
            <p:cNvPr id="12" name="直线 18749"/>
            <p:cNvSpPr/>
            <p:nvPr/>
          </p:nvSpPr>
          <p:spPr>
            <a:xfrm>
              <a:off x="12177" y="294154"/>
              <a:ext cx="307" cy="1"/>
            </a:xfrm>
            <a:prstGeom prst="line">
              <a:avLst/>
            </a:prstGeom>
            <a:ln w="31750" cap="flat" cmpd="sng">
              <a:solidFill>
                <a:srgbClr val="0070C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3" name="直线 18688"/>
            <p:cNvSpPr/>
            <p:nvPr/>
          </p:nvSpPr>
          <p:spPr>
            <a:xfrm flipH="1">
              <a:off x="11862" y="294156"/>
              <a:ext cx="359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</p:grpSp>
    </p:spTree>
  </p:cSld>
  <p:clrMapOvr>
    <a:masterClrMapping/>
  </p:clrMapOvr>
  <p:transition>
    <p:check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" y="1395095"/>
            <a:ext cx="8589645" cy="3081020"/>
          </a:xfrm>
          <a:prstGeom prst="rect">
            <a:avLst/>
          </a:prstGeom>
        </p:spPr>
      </p:pic>
      <p:sp>
        <p:nvSpPr>
          <p:cNvPr id="91141" name="矩形 91140"/>
          <p:cNvSpPr/>
          <p:nvPr/>
        </p:nvSpPr>
        <p:spPr>
          <a:xfrm>
            <a:off x="647700" y="512763"/>
            <a:ext cx="8001000" cy="609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 利用CC40192、74LS160的置数功能实现五进制计数。</a:t>
            </a:r>
            <a:endParaRPr kumimoji="0" sz="2400" b="1" i="0" u="none" strike="noStrike" kern="1200" cap="none" spc="0" normalizeH="0" baseline="0" noProof="1">
              <a:effectLst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295" name="文本框 91294"/>
          <p:cNvSpPr txBox="1"/>
          <p:nvPr/>
        </p:nvSpPr>
        <p:spPr>
          <a:xfrm>
            <a:off x="1769110" y="4041775"/>
            <a:ext cx="16002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 </a:t>
            </a: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0   0   0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1880" y="3960495"/>
            <a:ext cx="16002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 </a:t>
            </a: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0   0   0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520" y="3844925"/>
            <a:ext cx="618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4780" y="3844925"/>
            <a:ext cx="618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endParaRPr lang="en-US" altLang="zh-CN" sz="2000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7282" name="组合 87281"/>
          <p:cNvGrpSpPr/>
          <p:nvPr/>
        </p:nvGrpSpPr>
        <p:grpSpPr>
          <a:xfrm>
            <a:off x="1668780" y="2028134"/>
            <a:ext cx="2588260" cy="2331141"/>
            <a:chOff x="952" y="-1033"/>
            <a:chExt cx="1722" cy="2544"/>
          </a:xfrm>
        </p:grpSpPr>
        <p:sp>
          <p:nvSpPr>
            <p:cNvPr id="52363" name="直接连接符 87264"/>
            <p:cNvSpPr/>
            <p:nvPr/>
          </p:nvSpPr>
          <p:spPr>
            <a:xfrm>
              <a:off x="952" y="1510"/>
              <a:ext cx="1722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2364" name="直接连接符 87269"/>
            <p:cNvSpPr/>
            <p:nvPr/>
          </p:nvSpPr>
          <p:spPr>
            <a:xfrm>
              <a:off x="952" y="981"/>
              <a:ext cx="0" cy="529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6" name="直接连接符 87269"/>
            <p:cNvSpPr/>
            <p:nvPr/>
          </p:nvSpPr>
          <p:spPr>
            <a:xfrm>
              <a:off x="2657" y="-1032"/>
              <a:ext cx="0" cy="254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8" name="直接连接符 87264"/>
            <p:cNvSpPr/>
            <p:nvPr/>
          </p:nvSpPr>
          <p:spPr>
            <a:xfrm>
              <a:off x="2563" y="-1009"/>
              <a:ext cx="9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9" name="直接连接符 87264"/>
            <p:cNvSpPr/>
            <p:nvPr/>
          </p:nvSpPr>
          <p:spPr>
            <a:xfrm>
              <a:off x="1416" y="-1033"/>
              <a:ext cx="869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" name="直接连接符 87264"/>
            <p:cNvSpPr/>
            <p:nvPr/>
          </p:nvSpPr>
          <p:spPr>
            <a:xfrm>
              <a:off x="1124" y="-921"/>
              <a:ext cx="1156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7" name="组合 6"/>
          <p:cNvGrpSpPr/>
          <p:nvPr/>
        </p:nvGrpSpPr>
        <p:grpSpPr>
          <a:xfrm>
            <a:off x="6053455" y="2028190"/>
            <a:ext cx="2588260" cy="2291080"/>
            <a:chOff x="952" y="-1060"/>
            <a:chExt cx="1722" cy="2571"/>
          </a:xfrm>
        </p:grpSpPr>
        <p:sp>
          <p:nvSpPr>
            <p:cNvPr id="11" name="直接连接符 87264"/>
            <p:cNvSpPr/>
            <p:nvPr/>
          </p:nvSpPr>
          <p:spPr>
            <a:xfrm>
              <a:off x="952" y="1510"/>
              <a:ext cx="1722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" name="直接连接符 87269"/>
            <p:cNvSpPr/>
            <p:nvPr/>
          </p:nvSpPr>
          <p:spPr>
            <a:xfrm>
              <a:off x="952" y="981"/>
              <a:ext cx="0" cy="529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3" name="直接连接符 87269"/>
            <p:cNvSpPr/>
            <p:nvPr/>
          </p:nvSpPr>
          <p:spPr>
            <a:xfrm>
              <a:off x="2657" y="-1032"/>
              <a:ext cx="0" cy="2542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4" name="直接连接符 87264"/>
            <p:cNvSpPr/>
            <p:nvPr/>
          </p:nvSpPr>
          <p:spPr>
            <a:xfrm>
              <a:off x="2563" y="-1009"/>
              <a:ext cx="94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5" name="直接连接符 87264"/>
            <p:cNvSpPr/>
            <p:nvPr/>
          </p:nvSpPr>
          <p:spPr>
            <a:xfrm flipV="1">
              <a:off x="1684" y="-1060"/>
              <a:ext cx="601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6" name="直接连接符 87264"/>
            <p:cNvSpPr/>
            <p:nvPr/>
          </p:nvSpPr>
          <p:spPr>
            <a:xfrm>
              <a:off x="1129" y="-878"/>
              <a:ext cx="1156" cy="1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295" grpId="0"/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文本占位符 94210"/>
          <p:cNvSpPr>
            <a:spLocks noGrp="1"/>
          </p:cNvSpPr>
          <p:nvPr>
            <p:ph idx="1"/>
          </p:nvPr>
        </p:nvSpPr>
        <p:spPr>
          <a:xfrm>
            <a:off x="619125" y="554355"/>
            <a:ext cx="8463280" cy="65024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  用74LS160十进制计数器芯片构成五十二进制计数器。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40840"/>
            <a:ext cx="7795260" cy="276606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94210"/>
          <p:cNvSpPr>
            <a:spLocks noGrp="1"/>
          </p:cNvSpPr>
          <p:nvPr/>
        </p:nvSpPr>
        <p:spPr>
          <a:xfrm>
            <a:off x="471170" y="603885"/>
            <a:ext cx="8463280" cy="6502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  用74LS161二进制计数器芯片构成</a:t>
            </a:r>
            <a:r>
              <a:rPr kumimoji="0" 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七</a:t>
            </a: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十</a:t>
            </a:r>
            <a:r>
              <a:rPr kumimoji="0" lang="zh-CN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五</a:t>
            </a: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进制计数器。</a:t>
            </a:r>
            <a:endParaRPr kumimoji="0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43025" y="12541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2400">
                <a:cs typeface="Times New Roman" panose="02020603050405020304" pitchFamily="18" charset="0"/>
              </a:rPr>
              <a:t>75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sz="2400" baseline="-25000">
                <a:cs typeface="Times New Roman" panose="02020603050405020304" pitchFamily="18" charset="0"/>
              </a:rPr>
              <a:t>10</a:t>
            </a:r>
            <a:r>
              <a:rPr lang="en-US" sz="2400">
                <a:cs typeface="Times New Roman" panose="02020603050405020304" pitchFamily="18" charset="0"/>
              </a:rPr>
              <a:t>=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2400">
                <a:cs typeface="Times New Roman" panose="02020603050405020304" pitchFamily="18" charset="0"/>
              </a:rPr>
              <a:t>1001011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sz="2400" baseline="-25000">
                <a:cs typeface="Times New Roman" panose="02020603050405020304" pitchFamily="18" charset="0"/>
              </a:rPr>
              <a:t>2</a:t>
            </a:r>
            <a:endParaRPr lang="zh-CN" altLang="en-US" sz="2400"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202815"/>
            <a:ext cx="7782560" cy="297307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94210"/>
          <p:cNvSpPr>
            <a:spLocks noGrp="1"/>
          </p:cNvSpPr>
          <p:nvPr/>
        </p:nvSpPr>
        <p:spPr>
          <a:xfrm>
            <a:off x="340360" y="603885"/>
            <a:ext cx="8463280" cy="6502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sz="24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  用74LS163二进制计数器芯片构成一个四十八进制计数器。</a:t>
            </a:r>
            <a:endParaRPr kumimoji="0" sz="24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632585"/>
            <a:ext cx="8334375" cy="313880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94210"/>
          <p:cNvSpPr>
            <a:spLocks noGrp="1"/>
          </p:cNvSpPr>
          <p:nvPr/>
        </p:nvSpPr>
        <p:spPr>
          <a:xfrm>
            <a:off x="260985" y="1492250"/>
            <a:ext cx="8620760" cy="6502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  某石英晶体振荡器输出脉冲信号的频率为32768Hz，用74LS161组成分频器，将其分频为频率为1Hz的脉冲信号。</a:t>
            </a:r>
            <a:endParaRPr kumimoji="0" sz="2400" b="1" i="0" u="none" strike="noStrike" kern="1200" cap="none" spc="0" normalizeH="0" baseline="0" noProof="1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2860675"/>
            <a:ext cx="9136380" cy="2347595"/>
          </a:xfrm>
          <a:prstGeom prst="rect">
            <a:avLst/>
          </a:prstGeom>
        </p:spPr>
      </p:pic>
      <p:sp>
        <p:nvSpPr>
          <p:cNvPr id="4" name="文本占位符 94210"/>
          <p:cNvSpPr>
            <a:spLocks noGrp="1"/>
          </p:cNvSpPr>
          <p:nvPr/>
        </p:nvSpPr>
        <p:spPr>
          <a:xfrm>
            <a:off x="260985" y="653415"/>
            <a:ext cx="8620760" cy="6502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利用计数器还可以构成分频器、脉冲发生器等。</a:t>
            </a:r>
            <a:endParaRPr kumimoji="0" sz="2400" b="1" i="0" u="none" strike="noStrike" kern="1200" cap="none" spc="0" normalizeH="0" baseline="0" noProof="1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505700" y="5788025"/>
            <a:ext cx="1083310" cy="587375"/>
          </a:xfrm>
          <a:prstGeom prst="wedgeRoundRectCallout">
            <a:avLst>
              <a:gd name="adj1" fmla="val 17995"/>
              <a:gd name="adj2" fmla="val -390648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sz="2000">
                <a:effectLst/>
                <a:ea typeface="宋体" panose="02010600030101010101" pitchFamily="2" charset="-122"/>
                <a:sym typeface="+mn-ea"/>
              </a:rPr>
              <a:t>1Hz</a:t>
            </a:r>
            <a:endParaRPr sz="2000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矩形 44035"/>
          <p:cNvSpPr/>
          <p:nvPr/>
        </p:nvSpPr>
        <p:spPr>
          <a:xfrm>
            <a:off x="1008063" y="765175"/>
            <a:ext cx="71278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4位同步二进制加法计数器的状态转换图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4104" name="组合 44103"/>
          <p:cNvGrpSpPr/>
          <p:nvPr/>
        </p:nvGrpSpPr>
        <p:grpSpPr>
          <a:xfrm>
            <a:off x="1143000" y="2820988"/>
            <a:ext cx="673100" cy="704850"/>
            <a:chOff x="720" y="1587"/>
            <a:chExt cx="424" cy="444"/>
          </a:xfrm>
        </p:grpSpPr>
        <p:sp>
          <p:nvSpPr>
            <p:cNvPr id="6147" name="椭圆 44037"/>
            <p:cNvSpPr/>
            <p:nvPr/>
          </p:nvSpPr>
          <p:spPr>
            <a:xfrm>
              <a:off x="784" y="1587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48" name="文本框 44038"/>
            <p:cNvSpPr txBox="1"/>
            <p:nvPr/>
          </p:nvSpPr>
          <p:spPr>
            <a:xfrm>
              <a:off x="720" y="1680"/>
              <a:ext cx="424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9" name="组合 44098"/>
          <p:cNvGrpSpPr/>
          <p:nvPr/>
        </p:nvGrpSpPr>
        <p:grpSpPr>
          <a:xfrm>
            <a:off x="2057400" y="2808288"/>
            <a:ext cx="674688" cy="719137"/>
            <a:chOff x="1296" y="1579"/>
            <a:chExt cx="425" cy="453"/>
          </a:xfrm>
        </p:grpSpPr>
        <p:sp>
          <p:nvSpPr>
            <p:cNvPr id="6150" name="椭圆 44039"/>
            <p:cNvSpPr/>
            <p:nvPr/>
          </p:nvSpPr>
          <p:spPr>
            <a:xfrm>
              <a:off x="1351" y="1579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1" name="文本框 44040"/>
            <p:cNvSpPr txBox="1"/>
            <p:nvPr/>
          </p:nvSpPr>
          <p:spPr>
            <a:xfrm>
              <a:off x="1296" y="1680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0" name="组合 44099"/>
          <p:cNvGrpSpPr/>
          <p:nvPr/>
        </p:nvGrpSpPr>
        <p:grpSpPr>
          <a:xfrm>
            <a:off x="2971800" y="2806700"/>
            <a:ext cx="674688" cy="720725"/>
            <a:chOff x="1872" y="1578"/>
            <a:chExt cx="425" cy="454"/>
          </a:xfrm>
        </p:grpSpPr>
        <p:sp>
          <p:nvSpPr>
            <p:cNvPr id="6153" name="椭圆 44041"/>
            <p:cNvSpPr/>
            <p:nvPr/>
          </p:nvSpPr>
          <p:spPr>
            <a:xfrm>
              <a:off x="1910" y="157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4" name="文本框 44042"/>
            <p:cNvSpPr txBox="1"/>
            <p:nvPr/>
          </p:nvSpPr>
          <p:spPr>
            <a:xfrm>
              <a:off x="1872" y="1680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4" name="组合 44093"/>
          <p:cNvGrpSpPr/>
          <p:nvPr/>
        </p:nvGrpSpPr>
        <p:grpSpPr>
          <a:xfrm>
            <a:off x="5943600" y="3798888"/>
            <a:ext cx="674688" cy="719137"/>
            <a:chOff x="3744" y="2203"/>
            <a:chExt cx="425" cy="453"/>
          </a:xfrm>
        </p:grpSpPr>
        <p:sp>
          <p:nvSpPr>
            <p:cNvPr id="6156" name="椭圆 44043"/>
            <p:cNvSpPr/>
            <p:nvPr/>
          </p:nvSpPr>
          <p:spPr>
            <a:xfrm>
              <a:off x="3800" y="2203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57" name="文本框 44044"/>
            <p:cNvSpPr txBox="1"/>
            <p:nvPr/>
          </p:nvSpPr>
          <p:spPr>
            <a:xfrm>
              <a:off x="3744" y="2304"/>
              <a:ext cx="425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5" name="组合 44094"/>
          <p:cNvGrpSpPr/>
          <p:nvPr/>
        </p:nvGrpSpPr>
        <p:grpSpPr>
          <a:xfrm>
            <a:off x="6858000" y="3770313"/>
            <a:ext cx="674688" cy="746125"/>
            <a:chOff x="4320" y="2185"/>
            <a:chExt cx="425" cy="470"/>
          </a:xfrm>
        </p:grpSpPr>
        <p:sp>
          <p:nvSpPr>
            <p:cNvPr id="6159" name="椭圆 44045"/>
            <p:cNvSpPr/>
            <p:nvPr/>
          </p:nvSpPr>
          <p:spPr>
            <a:xfrm>
              <a:off x="4398" y="2185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0" name="文本框 44046"/>
            <p:cNvSpPr txBox="1"/>
            <p:nvPr/>
          </p:nvSpPr>
          <p:spPr>
            <a:xfrm>
              <a:off x="4320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1001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1" name="组合 44100"/>
          <p:cNvGrpSpPr/>
          <p:nvPr/>
        </p:nvGrpSpPr>
        <p:grpSpPr>
          <a:xfrm>
            <a:off x="3962400" y="2754313"/>
            <a:ext cx="674688" cy="771525"/>
            <a:chOff x="2496" y="1545"/>
            <a:chExt cx="425" cy="486"/>
          </a:xfrm>
        </p:grpSpPr>
        <p:sp>
          <p:nvSpPr>
            <p:cNvPr id="6162" name="椭圆 44047"/>
            <p:cNvSpPr/>
            <p:nvPr/>
          </p:nvSpPr>
          <p:spPr>
            <a:xfrm>
              <a:off x="2547" y="1545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3" name="文本框 44048"/>
            <p:cNvSpPr txBox="1"/>
            <p:nvPr/>
          </p:nvSpPr>
          <p:spPr>
            <a:xfrm>
              <a:off x="2496" y="1680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0011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7" name="组合 44096"/>
          <p:cNvGrpSpPr/>
          <p:nvPr/>
        </p:nvGrpSpPr>
        <p:grpSpPr>
          <a:xfrm>
            <a:off x="7772400" y="2743200"/>
            <a:ext cx="673100" cy="706438"/>
            <a:chOff x="4896" y="1538"/>
            <a:chExt cx="424" cy="445"/>
          </a:xfrm>
        </p:grpSpPr>
        <p:sp>
          <p:nvSpPr>
            <p:cNvPr id="6165" name="椭圆 44049"/>
            <p:cNvSpPr/>
            <p:nvPr/>
          </p:nvSpPr>
          <p:spPr>
            <a:xfrm>
              <a:off x="4950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6" name="文本框 44050"/>
            <p:cNvSpPr txBox="1"/>
            <p:nvPr/>
          </p:nvSpPr>
          <p:spPr>
            <a:xfrm>
              <a:off x="4896" y="1632"/>
              <a:ext cx="424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0111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89" name="组合 44088"/>
          <p:cNvGrpSpPr/>
          <p:nvPr/>
        </p:nvGrpSpPr>
        <p:grpSpPr>
          <a:xfrm>
            <a:off x="1090613" y="3883025"/>
            <a:ext cx="674687" cy="736600"/>
            <a:chOff x="687" y="2256"/>
            <a:chExt cx="425" cy="464"/>
          </a:xfrm>
        </p:grpSpPr>
        <p:sp>
          <p:nvSpPr>
            <p:cNvPr id="6168" name="椭圆 44051"/>
            <p:cNvSpPr/>
            <p:nvPr/>
          </p:nvSpPr>
          <p:spPr>
            <a:xfrm>
              <a:off x="768" y="2256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69" name="文本框 44052"/>
            <p:cNvSpPr txBox="1"/>
            <p:nvPr/>
          </p:nvSpPr>
          <p:spPr>
            <a:xfrm>
              <a:off x="687" y="2369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1111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54" name="直接连接符 44053"/>
          <p:cNvSpPr/>
          <p:nvPr/>
        </p:nvSpPr>
        <p:spPr>
          <a:xfrm>
            <a:off x="1806575" y="3074988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5" name="直接连接符 44054"/>
          <p:cNvSpPr/>
          <p:nvPr/>
        </p:nvSpPr>
        <p:spPr>
          <a:xfrm>
            <a:off x="2682875" y="3100388"/>
            <a:ext cx="3365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6" name="直接连接符 44055"/>
          <p:cNvSpPr/>
          <p:nvPr/>
        </p:nvSpPr>
        <p:spPr>
          <a:xfrm flipH="1">
            <a:off x="1752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57" name="直接连接符 44056"/>
          <p:cNvSpPr/>
          <p:nvPr/>
        </p:nvSpPr>
        <p:spPr>
          <a:xfrm>
            <a:off x="3670300" y="3071813"/>
            <a:ext cx="338138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102" name="组合 44101"/>
          <p:cNvGrpSpPr/>
          <p:nvPr/>
        </p:nvGrpSpPr>
        <p:grpSpPr>
          <a:xfrm>
            <a:off x="4953000" y="2743200"/>
            <a:ext cx="674688" cy="706438"/>
            <a:chOff x="3120" y="1538"/>
            <a:chExt cx="425" cy="445"/>
          </a:xfrm>
        </p:grpSpPr>
        <p:sp>
          <p:nvSpPr>
            <p:cNvPr id="6175" name="椭圆 44057"/>
            <p:cNvSpPr/>
            <p:nvPr/>
          </p:nvSpPr>
          <p:spPr>
            <a:xfrm>
              <a:off x="3169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76" name="文本框 44058"/>
            <p:cNvSpPr txBox="1"/>
            <p:nvPr/>
          </p:nvSpPr>
          <p:spPr>
            <a:xfrm>
              <a:off x="3120" y="1632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0100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103" name="组合 44102"/>
          <p:cNvGrpSpPr/>
          <p:nvPr/>
        </p:nvGrpSpPr>
        <p:grpSpPr>
          <a:xfrm>
            <a:off x="5867400" y="2767013"/>
            <a:ext cx="673100" cy="684212"/>
            <a:chOff x="3696" y="1553"/>
            <a:chExt cx="424" cy="431"/>
          </a:xfrm>
        </p:grpSpPr>
        <p:sp>
          <p:nvSpPr>
            <p:cNvPr id="6178" name="椭圆 44059"/>
            <p:cNvSpPr/>
            <p:nvPr/>
          </p:nvSpPr>
          <p:spPr>
            <a:xfrm>
              <a:off x="3760" y="1553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79" name="文本框 44060"/>
            <p:cNvSpPr txBox="1"/>
            <p:nvPr/>
          </p:nvSpPr>
          <p:spPr>
            <a:xfrm>
              <a:off x="3696" y="1632"/>
              <a:ext cx="424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0101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8" name="组合 44097"/>
          <p:cNvGrpSpPr/>
          <p:nvPr/>
        </p:nvGrpSpPr>
        <p:grpSpPr>
          <a:xfrm>
            <a:off x="6858000" y="2743200"/>
            <a:ext cx="674688" cy="706438"/>
            <a:chOff x="4320" y="1538"/>
            <a:chExt cx="425" cy="445"/>
          </a:xfrm>
        </p:grpSpPr>
        <p:sp>
          <p:nvSpPr>
            <p:cNvPr id="6181" name="椭圆 44061"/>
            <p:cNvSpPr/>
            <p:nvPr/>
          </p:nvSpPr>
          <p:spPr>
            <a:xfrm>
              <a:off x="4351" y="1538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82" name="文本框 44062"/>
            <p:cNvSpPr txBox="1"/>
            <p:nvPr/>
          </p:nvSpPr>
          <p:spPr>
            <a:xfrm>
              <a:off x="4320" y="1632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0110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64" name="直接连接符 44063"/>
          <p:cNvSpPr/>
          <p:nvPr/>
        </p:nvSpPr>
        <p:spPr>
          <a:xfrm>
            <a:off x="4683125" y="3032125"/>
            <a:ext cx="347345" cy="635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5" name="直接连接符 44064"/>
          <p:cNvSpPr/>
          <p:nvPr/>
        </p:nvSpPr>
        <p:spPr>
          <a:xfrm>
            <a:off x="5607050" y="3032125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6" name="直接连接符 44065"/>
          <p:cNvSpPr/>
          <p:nvPr/>
        </p:nvSpPr>
        <p:spPr>
          <a:xfrm>
            <a:off x="6580188" y="3046413"/>
            <a:ext cx="33972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7" name="直接连接符 44066"/>
          <p:cNvSpPr/>
          <p:nvPr/>
        </p:nvSpPr>
        <p:spPr>
          <a:xfrm rot="5400000">
            <a:off x="7970838" y="3546475"/>
            <a:ext cx="35877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68" name="直接连接符 44067"/>
          <p:cNvSpPr/>
          <p:nvPr/>
        </p:nvSpPr>
        <p:spPr>
          <a:xfrm>
            <a:off x="7507288" y="3035300"/>
            <a:ext cx="338137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096" name="组合 44095"/>
          <p:cNvGrpSpPr/>
          <p:nvPr/>
        </p:nvGrpSpPr>
        <p:grpSpPr>
          <a:xfrm>
            <a:off x="7848600" y="3721100"/>
            <a:ext cx="676275" cy="720725"/>
            <a:chOff x="4944" y="2154"/>
            <a:chExt cx="426" cy="454"/>
          </a:xfrm>
        </p:grpSpPr>
        <p:sp>
          <p:nvSpPr>
            <p:cNvPr id="6189" name="椭圆 44068"/>
            <p:cNvSpPr/>
            <p:nvPr/>
          </p:nvSpPr>
          <p:spPr>
            <a:xfrm>
              <a:off x="4990" y="2154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0" name="文本框 44069"/>
            <p:cNvSpPr txBox="1"/>
            <p:nvPr/>
          </p:nvSpPr>
          <p:spPr>
            <a:xfrm>
              <a:off x="4944" y="2256"/>
              <a:ext cx="426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1000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71" name="直接连接符 44070"/>
          <p:cNvSpPr/>
          <p:nvPr/>
        </p:nvSpPr>
        <p:spPr>
          <a:xfrm flipH="1">
            <a:off x="7531100" y="404177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2" name="直接连接符 44071"/>
          <p:cNvSpPr/>
          <p:nvPr/>
        </p:nvSpPr>
        <p:spPr>
          <a:xfrm flipH="1">
            <a:off x="6594475" y="4070350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3" name="直接连接符 44072"/>
          <p:cNvSpPr/>
          <p:nvPr/>
        </p:nvSpPr>
        <p:spPr>
          <a:xfrm flipH="1">
            <a:off x="5562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74" name="直接连接符 44073"/>
          <p:cNvSpPr/>
          <p:nvPr/>
        </p:nvSpPr>
        <p:spPr>
          <a:xfrm flipH="1">
            <a:off x="4648200" y="4111625"/>
            <a:ext cx="360363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44093" name="组合 44092"/>
          <p:cNvGrpSpPr/>
          <p:nvPr/>
        </p:nvGrpSpPr>
        <p:grpSpPr>
          <a:xfrm>
            <a:off x="4876800" y="3836988"/>
            <a:ext cx="704850" cy="679450"/>
            <a:chOff x="3072" y="2227"/>
            <a:chExt cx="444" cy="428"/>
          </a:xfrm>
        </p:grpSpPr>
        <p:sp>
          <p:nvSpPr>
            <p:cNvPr id="6196" name="椭圆 44074"/>
            <p:cNvSpPr/>
            <p:nvPr/>
          </p:nvSpPr>
          <p:spPr>
            <a:xfrm>
              <a:off x="3178" y="2227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7" name="文本框 44075"/>
            <p:cNvSpPr txBox="1"/>
            <p:nvPr/>
          </p:nvSpPr>
          <p:spPr>
            <a:xfrm>
              <a:off x="3072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1011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2" name="组合 44091"/>
          <p:cNvGrpSpPr/>
          <p:nvPr/>
        </p:nvGrpSpPr>
        <p:grpSpPr>
          <a:xfrm>
            <a:off x="3962400" y="3825875"/>
            <a:ext cx="676275" cy="692150"/>
            <a:chOff x="2496" y="2220"/>
            <a:chExt cx="426" cy="436"/>
          </a:xfrm>
        </p:grpSpPr>
        <p:sp>
          <p:nvSpPr>
            <p:cNvPr id="6199" name="椭圆 44076"/>
            <p:cNvSpPr/>
            <p:nvPr/>
          </p:nvSpPr>
          <p:spPr>
            <a:xfrm>
              <a:off x="2564" y="2220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0" name="文本框 44077"/>
            <p:cNvSpPr txBox="1"/>
            <p:nvPr/>
          </p:nvSpPr>
          <p:spPr>
            <a:xfrm>
              <a:off x="2496" y="2304"/>
              <a:ext cx="426" cy="352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1100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1" name="组合 44090"/>
          <p:cNvGrpSpPr/>
          <p:nvPr/>
        </p:nvGrpSpPr>
        <p:grpSpPr>
          <a:xfrm>
            <a:off x="2971800" y="3803650"/>
            <a:ext cx="685800" cy="712788"/>
            <a:chOff x="1872" y="2206"/>
            <a:chExt cx="432" cy="449"/>
          </a:xfrm>
        </p:grpSpPr>
        <p:sp>
          <p:nvSpPr>
            <p:cNvPr id="6202" name="椭圆 44078"/>
            <p:cNvSpPr/>
            <p:nvPr/>
          </p:nvSpPr>
          <p:spPr>
            <a:xfrm>
              <a:off x="1966" y="2206"/>
              <a:ext cx="338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3" name="文本框 44079"/>
            <p:cNvSpPr txBox="1"/>
            <p:nvPr/>
          </p:nvSpPr>
          <p:spPr>
            <a:xfrm>
              <a:off x="1872" y="2304"/>
              <a:ext cx="426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1101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4090" name="组合 44089"/>
          <p:cNvGrpSpPr/>
          <p:nvPr/>
        </p:nvGrpSpPr>
        <p:grpSpPr>
          <a:xfrm>
            <a:off x="2133600" y="3814763"/>
            <a:ext cx="674688" cy="701675"/>
            <a:chOff x="1344" y="2213"/>
            <a:chExt cx="425" cy="442"/>
          </a:xfrm>
        </p:grpSpPr>
        <p:sp>
          <p:nvSpPr>
            <p:cNvPr id="6205" name="椭圆 44080"/>
            <p:cNvSpPr/>
            <p:nvPr/>
          </p:nvSpPr>
          <p:spPr>
            <a:xfrm>
              <a:off x="1391" y="2213"/>
              <a:ext cx="337" cy="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6" name="文本框 44081"/>
            <p:cNvSpPr txBox="1"/>
            <p:nvPr/>
          </p:nvSpPr>
          <p:spPr>
            <a:xfrm>
              <a:off x="1344" y="2304"/>
              <a:ext cx="425" cy="351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1110</a:t>
              </a:r>
              <a:endPara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83" name="直接连接符 44082"/>
          <p:cNvSpPr/>
          <p:nvPr/>
        </p:nvSpPr>
        <p:spPr>
          <a:xfrm flipH="1">
            <a:off x="2743200" y="4111625"/>
            <a:ext cx="360363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84" name="直接连接符 44083"/>
          <p:cNvSpPr/>
          <p:nvPr/>
        </p:nvSpPr>
        <p:spPr>
          <a:xfrm flipH="1">
            <a:off x="3657600" y="4111625"/>
            <a:ext cx="361950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sp>
        <p:nvSpPr>
          <p:cNvPr id="44085" name="直接连接符 44084"/>
          <p:cNvSpPr/>
          <p:nvPr/>
        </p:nvSpPr>
        <p:spPr>
          <a:xfrm rot="5400000" flipH="1">
            <a:off x="1323975" y="3673475"/>
            <a:ext cx="384175" cy="0"/>
          </a:xfrm>
          <a:prstGeom prst="line">
            <a:avLst/>
          </a:prstGeom>
          <a:ln w="254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</p:sp>
      <p:grpSp>
        <p:nvGrpSpPr>
          <p:cNvPr id="6" name="组合 5"/>
          <p:cNvGrpSpPr/>
          <p:nvPr/>
        </p:nvGrpSpPr>
        <p:grpSpPr>
          <a:xfrm>
            <a:off x="718185" y="1640840"/>
            <a:ext cx="990600" cy="1459865"/>
            <a:chOff x="1131" y="2584"/>
            <a:chExt cx="1560" cy="2299"/>
          </a:xfrm>
        </p:grpSpPr>
        <p:grpSp>
          <p:nvGrpSpPr>
            <p:cNvPr id="6210" name="组合 44085"/>
            <p:cNvGrpSpPr/>
            <p:nvPr/>
          </p:nvGrpSpPr>
          <p:grpSpPr>
            <a:xfrm>
              <a:off x="1131" y="2584"/>
              <a:ext cx="1560" cy="1440"/>
              <a:chOff x="1093" y="4313"/>
              <a:chExt cx="932" cy="838"/>
            </a:xfrm>
          </p:grpSpPr>
          <p:sp>
            <p:nvSpPr>
              <p:cNvPr id="6211" name="椭圆 44086"/>
              <p:cNvSpPr/>
              <p:nvPr/>
            </p:nvSpPr>
            <p:spPr>
              <a:xfrm>
                <a:off x="1103" y="4313"/>
                <a:ext cx="741" cy="735"/>
              </a:xfrm>
              <a:prstGeom prst="ellipse">
                <a:avLst/>
              </a:prstGeom>
              <a:solidFill>
                <a:srgbClr val="FFFFFF"/>
              </a:solidFill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4088" name="文本框 44087"/>
              <p:cNvSpPr txBox="1"/>
              <p:nvPr/>
            </p:nvSpPr>
            <p:spPr>
              <a:xfrm>
                <a:off x="1093" y="4429"/>
                <a:ext cx="932" cy="72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lIns="18000" tIns="18000" rIns="18000" bIns="18000"/>
              <a:p>
                <a:pPr marR="0" algn="just" defTabSz="914400" eaLnBrk="0" hangingPunct="0">
                  <a:buClrTx/>
                  <a:buSzTx/>
                  <a:buFontTx/>
                </a:pP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3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1</a:t>
                </a:r>
                <a:r>
                  <a:rPr kumimoji="0" lang="en-US" altLang="zh-CN" sz="1400" i="1" kern="1200" cap="none" spc="0" normalizeH="0" baseline="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Q</a:t>
                </a:r>
                <a:r>
                  <a:rPr kumimoji="0" lang="en-US" altLang="zh-CN" sz="1400" kern="1200" cap="none" spc="0" normalizeH="0" baseline="-25000" noProof="1">
                    <a:effectLst>
                      <a:outerShdw blurRad="38100" dist="38100" dir="2700000">
                        <a:srgbClr val="FFFFFF"/>
                      </a:outerShdw>
                    </a:effectLst>
                    <a:latin typeface="Times New Roman" panose="02020603050405020304" pitchFamily="18" charset="0"/>
                    <a:ea typeface="宋体" panose="02010600030101010101" pitchFamily="2" charset="-122"/>
                    <a:cs typeface="+mn-cs"/>
                  </a:rPr>
                  <a:t>0</a:t>
                </a:r>
                <a:endParaRPr kumimoji="0" lang="en-US" altLang="zh-CN" sz="1400" kern="1200" cap="none" spc="0" normalizeH="0" baseline="0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" name="文本框 44040"/>
            <p:cNvSpPr txBox="1"/>
            <p:nvPr/>
          </p:nvSpPr>
          <p:spPr>
            <a:xfrm>
              <a:off x="1449" y="4003"/>
              <a:ext cx="1063" cy="880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1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1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1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4040"/>
          <p:cNvSpPr txBox="1"/>
          <p:nvPr/>
        </p:nvSpPr>
        <p:spPr>
          <a:xfrm>
            <a:off x="177927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44040"/>
          <p:cNvSpPr txBox="1"/>
          <p:nvPr/>
        </p:nvSpPr>
        <p:spPr>
          <a:xfrm>
            <a:off x="1090930" y="3527425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/1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44040"/>
          <p:cNvSpPr txBox="1"/>
          <p:nvPr/>
        </p:nvSpPr>
        <p:spPr>
          <a:xfrm>
            <a:off x="26797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44040"/>
          <p:cNvSpPr txBox="1"/>
          <p:nvPr/>
        </p:nvSpPr>
        <p:spPr>
          <a:xfrm>
            <a:off x="36449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44040"/>
          <p:cNvSpPr txBox="1"/>
          <p:nvPr/>
        </p:nvSpPr>
        <p:spPr>
          <a:xfrm>
            <a:off x="46355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44040"/>
          <p:cNvSpPr txBox="1"/>
          <p:nvPr/>
        </p:nvSpPr>
        <p:spPr>
          <a:xfrm>
            <a:off x="5565775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44040"/>
          <p:cNvSpPr txBox="1"/>
          <p:nvPr/>
        </p:nvSpPr>
        <p:spPr>
          <a:xfrm>
            <a:off x="650367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44040"/>
          <p:cNvSpPr txBox="1"/>
          <p:nvPr/>
        </p:nvSpPr>
        <p:spPr>
          <a:xfrm>
            <a:off x="7531100" y="269240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44040"/>
          <p:cNvSpPr txBox="1"/>
          <p:nvPr/>
        </p:nvSpPr>
        <p:spPr>
          <a:xfrm>
            <a:off x="8136255" y="337693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44040"/>
          <p:cNvSpPr txBox="1"/>
          <p:nvPr/>
        </p:nvSpPr>
        <p:spPr>
          <a:xfrm>
            <a:off x="7533005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44040"/>
          <p:cNvSpPr txBox="1"/>
          <p:nvPr/>
        </p:nvSpPr>
        <p:spPr>
          <a:xfrm>
            <a:off x="6540500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44040"/>
          <p:cNvSpPr txBox="1"/>
          <p:nvPr/>
        </p:nvSpPr>
        <p:spPr>
          <a:xfrm>
            <a:off x="5628005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44040"/>
          <p:cNvSpPr txBox="1"/>
          <p:nvPr/>
        </p:nvSpPr>
        <p:spPr>
          <a:xfrm>
            <a:off x="4648200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文本框 44040"/>
          <p:cNvSpPr txBox="1"/>
          <p:nvPr/>
        </p:nvSpPr>
        <p:spPr>
          <a:xfrm>
            <a:off x="3670300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44040"/>
          <p:cNvSpPr txBox="1"/>
          <p:nvPr/>
        </p:nvSpPr>
        <p:spPr>
          <a:xfrm>
            <a:off x="2743835" y="419227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44040"/>
          <p:cNvSpPr txBox="1"/>
          <p:nvPr/>
        </p:nvSpPr>
        <p:spPr>
          <a:xfrm>
            <a:off x="1816100" y="4182110"/>
            <a:ext cx="674688" cy="558800"/>
          </a:xfrm>
          <a:prstGeom prst="rect">
            <a:avLst/>
          </a:prstGeom>
          <a:noFill/>
          <a:ln w="254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/0</a:t>
            </a: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" fill="hold"/>
                                        <p:tgtEl>
                                          <p:spTgt spid="44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 fill="hold"/>
                                        <p:tgtEl>
                                          <p:spTgt spid="44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7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3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8" dur="5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3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8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0" name="矩形 55299"/>
          <p:cNvSpPr/>
          <p:nvPr/>
        </p:nvSpPr>
        <p:spPr>
          <a:xfrm>
            <a:off x="596583" y="346075"/>
            <a:ext cx="64087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4位同步二进制加法计数器的时序图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488" name="文本框 55487"/>
          <p:cNvSpPr txBox="1"/>
          <p:nvPr/>
        </p:nvSpPr>
        <p:spPr>
          <a:xfrm>
            <a:off x="0" y="1828800"/>
            <a:ext cx="409575" cy="54165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i="1">
                <a:latin typeface="宋体" panose="02010600030101010101" pitchFamily="2" charset="-122"/>
                <a:ea typeface="宋体" panose="02010600030101010101" pitchFamily="2" charset="-122"/>
              </a:rPr>
              <a:t>CP</a:t>
            </a:r>
            <a:endParaRPr lang="en-US" altLang="zh-CN" sz="2000" i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489" name="文本框 55488"/>
          <p:cNvSpPr txBox="1"/>
          <p:nvPr/>
        </p:nvSpPr>
        <p:spPr>
          <a:xfrm>
            <a:off x="152400" y="5410200"/>
            <a:ext cx="375285" cy="542925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390" name="组合 55491"/>
          <p:cNvGrpSpPr/>
          <p:nvPr/>
        </p:nvGrpSpPr>
        <p:grpSpPr>
          <a:xfrm rot="0">
            <a:off x="3495040" y="1691005"/>
            <a:ext cx="520700" cy="467360"/>
            <a:chOff x="2352" y="720"/>
            <a:chExt cx="288" cy="288"/>
          </a:xfrm>
        </p:grpSpPr>
        <p:sp>
          <p:nvSpPr>
            <p:cNvPr id="16391" name="直接连接符 55492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2" name="直接连接符 55493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3" name="直接连接符 55494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4" name="直接连接符 55495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395" name="组合 55496"/>
          <p:cNvGrpSpPr/>
          <p:nvPr/>
        </p:nvGrpSpPr>
        <p:grpSpPr>
          <a:xfrm rot="0">
            <a:off x="4015105" y="1691005"/>
            <a:ext cx="520700" cy="467360"/>
            <a:chOff x="2352" y="720"/>
            <a:chExt cx="288" cy="288"/>
          </a:xfrm>
        </p:grpSpPr>
        <p:sp>
          <p:nvSpPr>
            <p:cNvPr id="16396" name="直接连接符 55497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7" name="直接连接符 55498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8" name="直接连接符 55499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9" name="直接连接符 55500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400" name="直接连接符 55501"/>
          <p:cNvSpPr/>
          <p:nvPr/>
        </p:nvSpPr>
        <p:spPr>
          <a:xfrm>
            <a:off x="4535805" y="2158365"/>
            <a:ext cx="26035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6401" name="组合 55502"/>
          <p:cNvGrpSpPr/>
          <p:nvPr/>
        </p:nvGrpSpPr>
        <p:grpSpPr>
          <a:xfrm rot="0">
            <a:off x="372110" y="1691005"/>
            <a:ext cx="520700" cy="467360"/>
            <a:chOff x="2352" y="720"/>
            <a:chExt cx="288" cy="288"/>
          </a:xfrm>
        </p:grpSpPr>
        <p:sp>
          <p:nvSpPr>
            <p:cNvPr id="16402" name="直接连接符 55503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3" name="直接连接符 55504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4" name="直接连接符 55505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5" name="直接连接符 55506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06" name="组合 55507"/>
          <p:cNvGrpSpPr/>
          <p:nvPr/>
        </p:nvGrpSpPr>
        <p:grpSpPr>
          <a:xfrm rot="0">
            <a:off x="892175" y="1691005"/>
            <a:ext cx="520700" cy="467360"/>
            <a:chOff x="2352" y="720"/>
            <a:chExt cx="288" cy="288"/>
          </a:xfrm>
        </p:grpSpPr>
        <p:sp>
          <p:nvSpPr>
            <p:cNvPr id="16407" name="直接连接符 55508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8" name="直接连接符 55509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9" name="直接连接符 55510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0" name="直接连接符 55511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11" name="组合 55512"/>
          <p:cNvGrpSpPr/>
          <p:nvPr/>
        </p:nvGrpSpPr>
        <p:grpSpPr>
          <a:xfrm rot="0">
            <a:off x="1412875" y="1691005"/>
            <a:ext cx="520700" cy="467360"/>
            <a:chOff x="2352" y="720"/>
            <a:chExt cx="288" cy="288"/>
          </a:xfrm>
        </p:grpSpPr>
        <p:sp>
          <p:nvSpPr>
            <p:cNvPr id="16412" name="直接连接符 55513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3" name="直接连接符 55514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4" name="直接连接符 55515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5" name="直接连接符 55516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16" name="组合 55517"/>
          <p:cNvGrpSpPr/>
          <p:nvPr/>
        </p:nvGrpSpPr>
        <p:grpSpPr>
          <a:xfrm rot="0">
            <a:off x="1933575" y="1691005"/>
            <a:ext cx="520700" cy="467360"/>
            <a:chOff x="2352" y="720"/>
            <a:chExt cx="288" cy="288"/>
          </a:xfrm>
        </p:grpSpPr>
        <p:sp>
          <p:nvSpPr>
            <p:cNvPr id="16417" name="直接连接符 55518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8" name="直接连接符 55519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9" name="直接连接符 55520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0" name="直接连接符 55521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21" name="组合 55522"/>
          <p:cNvGrpSpPr/>
          <p:nvPr/>
        </p:nvGrpSpPr>
        <p:grpSpPr>
          <a:xfrm rot="0">
            <a:off x="2453640" y="1691005"/>
            <a:ext cx="520700" cy="467360"/>
            <a:chOff x="2352" y="720"/>
            <a:chExt cx="288" cy="288"/>
          </a:xfrm>
        </p:grpSpPr>
        <p:sp>
          <p:nvSpPr>
            <p:cNvPr id="16422" name="直接连接符 55523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3" name="直接连接符 55524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4" name="直接连接符 55525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5" name="直接连接符 55526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26" name="组合 55527"/>
          <p:cNvGrpSpPr/>
          <p:nvPr/>
        </p:nvGrpSpPr>
        <p:grpSpPr>
          <a:xfrm rot="0">
            <a:off x="2974340" y="1691005"/>
            <a:ext cx="520700" cy="467360"/>
            <a:chOff x="2352" y="720"/>
            <a:chExt cx="288" cy="288"/>
          </a:xfrm>
        </p:grpSpPr>
        <p:sp>
          <p:nvSpPr>
            <p:cNvPr id="16427" name="直接连接符 55528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8" name="直接连接符 55529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29" name="直接连接符 55530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30" name="直接连接符 55531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431" name="文本框 55532"/>
          <p:cNvSpPr txBox="1"/>
          <p:nvPr/>
        </p:nvSpPr>
        <p:spPr>
          <a:xfrm>
            <a:off x="-304800" y="1765935"/>
            <a:ext cx="781685" cy="37973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endParaRPr lang="en-US" altLang="zh-CN" sz="200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2" name="文本框 55533"/>
          <p:cNvSpPr txBox="1"/>
          <p:nvPr/>
        </p:nvSpPr>
        <p:spPr>
          <a:xfrm>
            <a:off x="545465" y="1209675"/>
            <a:ext cx="346710" cy="39878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20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3" name="矩形 55534"/>
          <p:cNvSpPr/>
          <p:nvPr/>
        </p:nvSpPr>
        <p:spPr>
          <a:xfrm>
            <a:off x="1120140" y="1209675"/>
            <a:ext cx="306705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4" name="矩形 55535"/>
          <p:cNvSpPr/>
          <p:nvPr/>
        </p:nvSpPr>
        <p:spPr>
          <a:xfrm>
            <a:off x="1640840" y="1209675"/>
            <a:ext cx="306705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5" name="矩形 55536"/>
          <p:cNvSpPr/>
          <p:nvPr/>
        </p:nvSpPr>
        <p:spPr>
          <a:xfrm>
            <a:off x="2160905" y="1209675"/>
            <a:ext cx="306705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6" name="矩形 55537"/>
          <p:cNvSpPr/>
          <p:nvPr/>
        </p:nvSpPr>
        <p:spPr>
          <a:xfrm>
            <a:off x="2681605" y="1209675"/>
            <a:ext cx="306705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7" name="矩形 55538"/>
          <p:cNvSpPr/>
          <p:nvPr/>
        </p:nvSpPr>
        <p:spPr>
          <a:xfrm>
            <a:off x="3202305" y="1209675"/>
            <a:ext cx="30607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8" name="矩形 55539"/>
          <p:cNvSpPr/>
          <p:nvPr/>
        </p:nvSpPr>
        <p:spPr>
          <a:xfrm>
            <a:off x="3722370" y="1209675"/>
            <a:ext cx="30607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9" name="矩形 55540"/>
          <p:cNvSpPr/>
          <p:nvPr/>
        </p:nvSpPr>
        <p:spPr>
          <a:xfrm>
            <a:off x="4243070" y="1209675"/>
            <a:ext cx="30607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441" name="组合 55542"/>
          <p:cNvGrpSpPr/>
          <p:nvPr/>
        </p:nvGrpSpPr>
        <p:grpSpPr>
          <a:xfrm rot="0">
            <a:off x="7696200" y="1691005"/>
            <a:ext cx="520700" cy="467360"/>
            <a:chOff x="2352" y="720"/>
            <a:chExt cx="288" cy="288"/>
          </a:xfrm>
        </p:grpSpPr>
        <p:sp>
          <p:nvSpPr>
            <p:cNvPr id="16442" name="直接连接符 55543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43" name="直接连接符 55544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44" name="直接连接符 55545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45" name="直接连接符 55546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46" name="组合 55547"/>
          <p:cNvGrpSpPr/>
          <p:nvPr/>
        </p:nvGrpSpPr>
        <p:grpSpPr>
          <a:xfrm rot="0">
            <a:off x="8216265" y="1691005"/>
            <a:ext cx="520700" cy="467360"/>
            <a:chOff x="2352" y="720"/>
            <a:chExt cx="288" cy="288"/>
          </a:xfrm>
        </p:grpSpPr>
        <p:sp>
          <p:nvSpPr>
            <p:cNvPr id="16447" name="直接连接符 55548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48" name="直接连接符 55549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49" name="直接连接符 55550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50" name="直接连接符 55551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451" name="直接连接符 55552"/>
          <p:cNvSpPr/>
          <p:nvPr/>
        </p:nvSpPr>
        <p:spPr>
          <a:xfrm>
            <a:off x="8736965" y="2158365"/>
            <a:ext cx="26035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6452" name="组合 55553"/>
          <p:cNvGrpSpPr/>
          <p:nvPr/>
        </p:nvGrpSpPr>
        <p:grpSpPr>
          <a:xfrm rot="0">
            <a:off x="4573270" y="1691005"/>
            <a:ext cx="520700" cy="467360"/>
            <a:chOff x="2352" y="720"/>
            <a:chExt cx="288" cy="288"/>
          </a:xfrm>
        </p:grpSpPr>
        <p:sp>
          <p:nvSpPr>
            <p:cNvPr id="16453" name="直接连接符 5555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54" name="直接连接符 5555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55" name="直接连接符 5555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56" name="直接连接符 5555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57" name="组合 55558"/>
          <p:cNvGrpSpPr/>
          <p:nvPr/>
        </p:nvGrpSpPr>
        <p:grpSpPr>
          <a:xfrm rot="0">
            <a:off x="5093335" y="1691005"/>
            <a:ext cx="520700" cy="467360"/>
            <a:chOff x="2352" y="720"/>
            <a:chExt cx="288" cy="288"/>
          </a:xfrm>
        </p:grpSpPr>
        <p:sp>
          <p:nvSpPr>
            <p:cNvPr id="16458" name="直接连接符 5555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59" name="直接连接符 5556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0" name="直接连接符 5556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1" name="直接连接符 5556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62" name="组合 55563"/>
          <p:cNvGrpSpPr/>
          <p:nvPr/>
        </p:nvGrpSpPr>
        <p:grpSpPr>
          <a:xfrm rot="0">
            <a:off x="5614035" y="1691005"/>
            <a:ext cx="520700" cy="467360"/>
            <a:chOff x="2352" y="720"/>
            <a:chExt cx="288" cy="288"/>
          </a:xfrm>
        </p:grpSpPr>
        <p:sp>
          <p:nvSpPr>
            <p:cNvPr id="16463" name="直接连接符 5556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4" name="直接连接符 5556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5" name="直接连接符 5556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6" name="直接连接符 5556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67" name="组合 55568"/>
          <p:cNvGrpSpPr/>
          <p:nvPr/>
        </p:nvGrpSpPr>
        <p:grpSpPr>
          <a:xfrm rot="0">
            <a:off x="6134735" y="1691005"/>
            <a:ext cx="520700" cy="467360"/>
            <a:chOff x="2352" y="720"/>
            <a:chExt cx="288" cy="288"/>
          </a:xfrm>
        </p:grpSpPr>
        <p:sp>
          <p:nvSpPr>
            <p:cNvPr id="16468" name="直接连接符 5556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69" name="直接连接符 5557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0" name="直接连接符 5557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1" name="直接连接符 5557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72" name="组合 55573"/>
          <p:cNvGrpSpPr/>
          <p:nvPr/>
        </p:nvGrpSpPr>
        <p:grpSpPr>
          <a:xfrm rot="0">
            <a:off x="6654800" y="1691005"/>
            <a:ext cx="520700" cy="467360"/>
            <a:chOff x="2352" y="720"/>
            <a:chExt cx="288" cy="288"/>
          </a:xfrm>
        </p:grpSpPr>
        <p:sp>
          <p:nvSpPr>
            <p:cNvPr id="16473" name="直接连接符 55574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4" name="直接连接符 55575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5" name="直接连接符 55576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6" name="直接连接符 55577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6477" name="组合 55578"/>
          <p:cNvGrpSpPr/>
          <p:nvPr/>
        </p:nvGrpSpPr>
        <p:grpSpPr>
          <a:xfrm rot="0">
            <a:off x="7175500" y="1691005"/>
            <a:ext cx="520700" cy="467360"/>
            <a:chOff x="2352" y="720"/>
            <a:chExt cx="288" cy="288"/>
          </a:xfrm>
        </p:grpSpPr>
        <p:sp>
          <p:nvSpPr>
            <p:cNvPr id="16478" name="直接连接符 55579"/>
            <p:cNvSpPr/>
            <p:nvPr/>
          </p:nvSpPr>
          <p:spPr>
            <a:xfrm>
              <a:off x="2352" y="1008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79" name="直接连接符 55580"/>
            <p:cNvSpPr/>
            <p:nvPr/>
          </p:nvSpPr>
          <p:spPr>
            <a:xfrm flipV="1">
              <a:off x="2496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80" name="直接连接符 55581"/>
            <p:cNvSpPr/>
            <p:nvPr/>
          </p:nvSpPr>
          <p:spPr>
            <a:xfrm>
              <a:off x="2496" y="720"/>
              <a:ext cx="144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81" name="直接连接符 55582"/>
            <p:cNvSpPr/>
            <p:nvPr/>
          </p:nvSpPr>
          <p:spPr>
            <a:xfrm>
              <a:off x="2640" y="720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6483" name="文本框 55584"/>
          <p:cNvSpPr txBox="1"/>
          <p:nvPr/>
        </p:nvSpPr>
        <p:spPr>
          <a:xfrm>
            <a:off x="4746625" y="1209675"/>
            <a:ext cx="346710" cy="398780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2000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4" name="矩形 55585"/>
          <p:cNvSpPr/>
          <p:nvPr/>
        </p:nvSpPr>
        <p:spPr>
          <a:xfrm>
            <a:off x="5259705" y="1201420"/>
            <a:ext cx="51943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5" name="矩形 55586"/>
          <p:cNvSpPr/>
          <p:nvPr/>
        </p:nvSpPr>
        <p:spPr>
          <a:xfrm>
            <a:off x="5779770" y="1209675"/>
            <a:ext cx="43053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6" name="矩形 55587"/>
          <p:cNvSpPr/>
          <p:nvPr/>
        </p:nvSpPr>
        <p:spPr>
          <a:xfrm>
            <a:off x="6300470" y="1209675"/>
            <a:ext cx="51943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7" name="矩形 55588"/>
          <p:cNvSpPr/>
          <p:nvPr/>
        </p:nvSpPr>
        <p:spPr>
          <a:xfrm>
            <a:off x="6819900" y="1209675"/>
            <a:ext cx="52070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8" name="矩形 55589"/>
          <p:cNvSpPr/>
          <p:nvPr/>
        </p:nvSpPr>
        <p:spPr>
          <a:xfrm>
            <a:off x="7340600" y="1209675"/>
            <a:ext cx="51943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89" name="矩形 55590"/>
          <p:cNvSpPr/>
          <p:nvPr/>
        </p:nvSpPr>
        <p:spPr>
          <a:xfrm>
            <a:off x="7860665" y="1209675"/>
            <a:ext cx="51943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90" name="矩形 55591"/>
          <p:cNvSpPr/>
          <p:nvPr/>
        </p:nvSpPr>
        <p:spPr>
          <a:xfrm>
            <a:off x="8381365" y="1209675"/>
            <a:ext cx="484505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5593" name="组合 55592"/>
          <p:cNvGrpSpPr/>
          <p:nvPr/>
        </p:nvGrpSpPr>
        <p:grpSpPr>
          <a:xfrm>
            <a:off x="892810" y="2145665"/>
            <a:ext cx="7851140" cy="4122420"/>
            <a:chOff x="576" y="1296"/>
            <a:chExt cx="5024" cy="528"/>
          </a:xfrm>
        </p:grpSpPr>
        <p:grpSp>
          <p:nvGrpSpPr>
            <p:cNvPr id="16492" name="组合 55593"/>
            <p:cNvGrpSpPr/>
            <p:nvPr/>
          </p:nvGrpSpPr>
          <p:grpSpPr>
            <a:xfrm>
              <a:off x="576" y="1296"/>
              <a:ext cx="2352" cy="528"/>
              <a:chOff x="720" y="1008"/>
              <a:chExt cx="2016" cy="528"/>
            </a:xfrm>
          </p:grpSpPr>
          <p:sp>
            <p:nvSpPr>
              <p:cNvPr id="16493" name="直接连接符 55594"/>
              <p:cNvSpPr/>
              <p:nvPr/>
            </p:nvSpPr>
            <p:spPr>
              <a:xfrm>
                <a:off x="72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4" name="直接连接符 55595"/>
              <p:cNvSpPr/>
              <p:nvPr/>
            </p:nvSpPr>
            <p:spPr>
              <a:xfrm>
                <a:off x="129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5" name="直接连接符 55596"/>
              <p:cNvSpPr/>
              <p:nvPr/>
            </p:nvSpPr>
            <p:spPr>
              <a:xfrm>
                <a:off x="100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6" name="直接连接符 55597"/>
              <p:cNvSpPr/>
              <p:nvPr/>
            </p:nvSpPr>
            <p:spPr>
              <a:xfrm>
                <a:off x="1584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7" name="直接连接符 55598"/>
              <p:cNvSpPr/>
              <p:nvPr/>
            </p:nvSpPr>
            <p:spPr>
              <a:xfrm>
                <a:off x="1862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8" name="直接连接符 55599"/>
              <p:cNvSpPr/>
              <p:nvPr/>
            </p:nvSpPr>
            <p:spPr>
              <a:xfrm>
                <a:off x="2154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99" name="直接连接符 55600"/>
              <p:cNvSpPr/>
              <p:nvPr/>
            </p:nvSpPr>
            <p:spPr>
              <a:xfrm>
                <a:off x="244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0" name="直接连接符 55601"/>
              <p:cNvSpPr/>
              <p:nvPr/>
            </p:nvSpPr>
            <p:spPr>
              <a:xfrm>
                <a:off x="2736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6501" name="组合 55602"/>
            <p:cNvGrpSpPr/>
            <p:nvPr/>
          </p:nvGrpSpPr>
          <p:grpSpPr>
            <a:xfrm>
              <a:off x="3264" y="1296"/>
              <a:ext cx="2336" cy="528"/>
              <a:chOff x="720" y="1008"/>
              <a:chExt cx="2002" cy="528"/>
            </a:xfrm>
          </p:grpSpPr>
          <p:sp>
            <p:nvSpPr>
              <p:cNvPr id="16502" name="直接连接符 55603"/>
              <p:cNvSpPr/>
              <p:nvPr/>
            </p:nvSpPr>
            <p:spPr>
              <a:xfrm>
                <a:off x="720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3" name="直接连接符 55604"/>
              <p:cNvSpPr/>
              <p:nvPr/>
            </p:nvSpPr>
            <p:spPr>
              <a:xfrm>
                <a:off x="1291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4" name="直接连接符 55605"/>
              <p:cNvSpPr/>
              <p:nvPr/>
            </p:nvSpPr>
            <p:spPr>
              <a:xfrm>
                <a:off x="1008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5" name="直接连接符 55606"/>
              <p:cNvSpPr/>
              <p:nvPr/>
            </p:nvSpPr>
            <p:spPr>
              <a:xfrm>
                <a:off x="1584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6" name="直接连接符 55607"/>
              <p:cNvSpPr/>
              <p:nvPr/>
            </p:nvSpPr>
            <p:spPr>
              <a:xfrm>
                <a:off x="1862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7" name="直接连接符 55608"/>
              <p:cNvSpPr/>
              <p:nvPr/>
            </p:nvSpPr>
            <p:spPr>
              <a:xfrm>
                <a:off x="2147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8" name="直接连接符 55609"/>
              <p:cNvSpPr/>
              <p:nvPr/>
            </p:nvSpPr>
            <p:spPr>
              <a:xfrm>
                <a:off x="2433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09" name="直接连接符 55610"/>
              <p:cNvSpPr/>
              <p:nvPr/>
            </p:nvSpPr>
            <p:spPr>
              <a:xfrm>
                <a:off x="2722" y="1008"/>
                <a:ext cx="0" cy="528"/>
              </a:xfrm>
              <a:prstGeom prst="line">
                <a:avLst/>
              </a:prstGeom>
              <a:ln w="31750" cap="flat" cmpd="sng">
                <a:solidFill>
                  <a:srgbClr val="FF33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5612" name="组合 55611"/>
          <p:cNvGrpSpPr/>
          <p:nvPr/>
        </p:nvGrpSpPr>
        <p:grpSpPr>
          <a:xfrm>
            <a:off x="533400" y="5463646"/>
            <a:ext cx="8503183" cy="459634"/>
            <a:chOff x="336" y="3393"/>
            <a:chExt cx="5441" cy="303"/>
          </a:xfrm>
        </p:grpSpPr>
        <p:grpSp>
          <p:nvGrpSpPr>
            <p:cNvPr id="16511" name="组合 55612"/>
            <p:cNvGrpSpPr/>
            <p:nvPr/>
          </p:nvGrpSpPr>
          <p:grpSpPr>
            <a:xfrm>
              <a:off x="336" y="3408"/>
              <a:ext cx="2592" cy="288"/>
              <a:chOff x="1680" y="3264"/>
              <a:chExt cx="862" cy="288"/>
            </a:xfrm>
          </p:grpSpPr>
          <p:sp>
            <p:nvSpPr>
              <p:cNvPr id="16512" name="直接连接符 55613"/>
              <p:cNvSpPr/>
              <p:nvPr/>
            </p:nvSpPr>
            <p:spPr>
              <a:xfrm flipV="1">
                <a:off x="2539" y="326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13" name="直接连接符 55614"/>
              <p:cNvSpPr/>
              <p:nvPr/>
            </p:nvSpPr>
            <p:spPr>
              <a:xfrm>
                <a:off x="1680" y="3552"/>
                <a:ext cx="862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514" name="直接连接符 55615"/>
            <p:cNvSpPr/>
            <p:nvPr/>
          </p:nvSpPr>
          <p:spPr>
            <a:xfrm>
              <a:off x="2928" y="3408"/>
              <a:ext cx="2679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15" name="直接连接符 55616"/>
            <p:cNvSpPr/>
            <p:nvPr/>
          </p:nvSpPr>
          <p:spPr>
            <a:xfrm flipV="1">
              <a:off x="5593" y="3393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16" name="直接连接符 55617"/>
            <p:cNvSpPr/>
            <p:nvPr/>
          </p:nvSpPr>
          <p:spPr>
            <a:xfrm>
              <a:off x="5585" y="3681"/>
              <a:ext cx="192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5621" name="文本框 55620"/>
          <p:cNvSpPr txBox="1"/>
          <p:nvPr/>
        </p:nvSpPr>
        <p:spPr>
          <a:xfrm>
            <a:off x="-228600" y="2885758"/>
            <a:ext cx="82550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 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622" name="矩形 55621"/>
          <p:cNvSpPr/>
          <p:nvPr/>
        </p:nvSpPr>
        <p:spPr>
          <a:xfrm>
            <a:off x="-76200" y="3800158"/>
            <a:ext cx="60071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623" name="矩形 55622"/>
          <p:cNvSpPr/>
          <p:nvPr/>
        </p:nvSpPr>
        <p:spPr>
          <a:xfrm>
            <a:off x="-73025" y="4484370"/>
            <a:ext cx="56896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 Q</a:t>
            </a:r>
            <a:r>
              <a:rPr lang="en-US" altLang="zh-CN" sz="20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5820" name="组合 55819"/>
          <p:cNvGrpSpPr/>
          <p:nvPr/>
        </p:nvGrpSpPr>
        <p:grpSpPr>
          <a:xfrm>
            <a:off x="457200" y="2743200"/>
            <a:ext cx="8551545" cy="452120"/>
            <a:chOff x="288" y="1728"/>
            <a:chExt cx="5472" cy="298"/>
          </a:xfrm>
        </p:grpSpPr>
        <p:sp>
          <p:nvSpPr>
            <p:cNvPr id="16521" name="直接连接符 55623"/>
            <p:cNvSpPr/>
            <p:nvPr/>
          </p:nvSpPr>
          <p:spPr>
            <a:xfrm>
              <a:off x="288" y="2026"/>
              <a:ext cx="288" cy="0"/>
            </a:xfrm>
            <a:prstGeom prst="line">
              <a:avLst/>
            </a:prstGeom>
            <a:ln w="3175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6522" name="组合 55624"/>
            <p:cNvGrpSpPr/>
            <p:nvPr/>
          </p:nvGrpSpPr>
          <p:grpSpPr>
            <a:xfrm>
              <a:off x="566" y="1728"/>
              <a:ext cx="5194" cy="288"/>
              <a:chOff x="566" y="1680"/>
              <a:chExt cx="5194" cy="288"/>
            </a:xfrm>
          </p:grpSpPr>
          <p:grpSp>
            <p:nvGrpSpPr>
              <p:cNvPr id="16523" name="组合 55625"/>
              <p:cNvGrpSpPr/>
              <p:nvPr/>
            </p:nvGrpSpPr>
            <p:grpSpPr>
              <a:xfrm>
                <a:off x="566" y="1680"/>
                <a:ext cx="346" cy="288"/>
                <a:chOff x="2146" y="1248"/>
                <a:chExt cx="494" cy="288"/>
              </a:xfrm>
            </p:grpSpPr>
            <p:sp>
              <p:nvSpPr>
                <p:cNvPr id="16524" name="直接连接符 55626"/>
                <p:cNvSpPr/>
                <p:nvPr/>
              </p:nvSpPr>
              <p:spPr>
                <a:xfrm flipV="1">
                  <a:off x="2146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25" name="直接连接符 55627"/>
                <p:cNvSpPr/>
                <p:nvPr/>
              </p:nvSpPr>
              <p:spPr>
                <a:xfrm>
                  <a:off x="2160" y="1248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6526" name="组合 55628"/>
              <p:cNvGrpSpPr/>
              <p:nvPr/>
            </p:nvGrpSpPr>
            <p:grpSpPr>
              <a:xfrm>
                <a:off x="903" y="1680"/>
                <a:ext cx="1689" cy="288"/>
                <a:chOff x="2627" y="1248"/>
                <a:chExt cx="2413" cy="288"/>
              </a:xfrm>
            </p:grpSpPr>
            <p:sp>
              <p:nvSpPr>
                <p:cNvPr id="16527" name="直接连接符 55629"/>
                <p:cNvSpPr/>
                <p:nvPr/>
              </p:nvSpPr>
              <p:spPr>
                <a:xfrm>
                  <a:off x="2627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16528" name="组合 55630"/>
                <p:cNvGrpSpPr/>
                <p:nvPr/>
              </p:nvGrpSpPr>
              <p:grpSpPr>
                <a:xfrm>
                  <a:off x="264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16529" name="直接连接符 55631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0" name="直接连接符 55632"/>
                  <p:cNvSpPr/>
                  <p:nvPr/>
                </p:nvSpPr>
                <p:spPr>
                  <a:xfrm flipV="1">
                    <a:off x="904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1" name="直接连接符 55633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2" name="直接连接符 55634"/>
                  <p:cNvSpPr/>
                  <p:nvPr/>
                </p:nvSpPr>
                <p:spPr>
                  <a:xfrm>
                    <a:off x="119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6533" name="组合 55635"/>
                <p:cNvGrpSpPr/>
                <p:nvPr/>
              </p:nvGrpSpPr>
              <p:grpSpPr>
                <a:xfrm>
                  <a:off x="3587" y="1248"/>
                  <a:ext cx="953" cy="288"/>
                  <a:chOff x="616" y="1200"/>
                  <a:chExt cx="572" cy="288"/>
                </a:xfrm>
              </p:grpSpPr>
              <p:sp>
                <p:nvSpPr>
                  <p:cNvPr id="16534" name="直接连接符 55636"/>
                  <p:cNvSpPr/>
                  <p:nvPr/>
                </p:nvSpPr>
                <p:spPr>
                  <a:xfrm>
                    <a:off x="616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5" name="直接连接符 55637"/>
                  <p:cNvSpPr/>
                  <p:nvPr/>
                </p:nvSpPr>
                <p:spPr>
                  <a:xfrm flipV="1">
                    <a:off x="894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6" name="直接连接符 55638"/>
                  <p:cNvSpPr/>
                  <p:nvPr/>
                </p:nvSpPr>
                <p:spPr>
                  <a:xfrm>
                    <a:off x="894" y="1200"/>
                    <a:ext cx="294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37" name="直接连接符 55639"/>
                  <p:cNvSpPr/>
                  <p:nvPr/>
                </p:nvSpPr>
                <p:spPr>
                  <a:xfrm>
                    <a:off x="1186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6538" name="直接连接符 55640"/>
                <p:cNvSpPr/>
                <p:nvPr/>
              </p:nvSpPr>
              <p:spPr>
                <a:xfrm>
                  <a:off x="4560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6539" name="组合 55641"/>
              <p:cNvGrpSpPr/>
              <p:nvPr/>
            </p:nvGrpSpPr>
            <p:grpSpPr>
              <a:xfrm>
                <a:off x="2237" y="1680"/>
                <a:ext cx="1699" cy="288"/>
                <a:chOff x="2613" y="1248"/>
                <a:chExt cx="2427" cy="288"/>
              </a:xfrm>
            </p:grpSpPr>
            <p:grpSp>
              <p:nvGrpSpPr>
                <p:cNvPr id="16541" name="组合 55643"/>
                <p:cNvGrpSpPr/>
                <p:nvPr/>
              </p:nvGrpSpPr>
              <p:grpSpPr>
                <a:xfrm>
                  <a:off x="2613" y="1248"/>
                  <a:ext cx="973" cy="288"/>
                  <a:chOff x="608" y="1200"/>
                  <a:chExt cx="584" cy="288"/>
                </a:xfrm>
              </p:grpSpPr>
              <p:sp>
                <p:nvSpPr>
                  <p:cNvPr id="16542" name="直接连接符 55644"/>
                  <p:cNvSpPr/>
                  <p:nvPr/>
                </p:nvSpPr>
                <p:spPr>
                  <a:xfrm>
                    <a:off x="608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43" name="直接连接符 55645"/>
                  <p:cNvSpPr/>
                  <p:nvPr/>
                </p:nvSpPr>
                <p:spPr>
                  <a:xfrm flipV="1">
                    <a:off x="904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44" name="直接连接符 55646"/>
                  <p:cNvSpPr/>
                  <p:nvPr/>
                </p:nvSpPr>
                <p:spPr>
                  <a:xfrm>
                    <a:off x="904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45" name="直接连接符 55647"/>
                  <p:cNvSpPr/>
                  <p:nvPr/>
                </p:nvSpPr>
                <p:spPr>
                  <a:xfrm>
                    <a:off x="119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6546" name="组合 55648"/>
                <p:cNvGrpSpPr/>
                <p:nvPr/>
              </p:nvGrpSpPr>
              <p:grpSpPr>
                <a:xfrm>
                  <a:off x="3600" y="1248"/>
                  <a:ext cx="960" cy="288"/>
                  <a:chOff x="624" y="1200"/>
                  <a:chExt cx="576" cy="288"/>
                </a:xfrm>
              </p:grpSpPr>
              <p:sp>
                <p:nvSpPr>
                  <p:cNvPr id="16547" name="直接连接符 55649"/>
                  <p:cNvSpPr/>
                  <p:nvPr/>
                </p:nvSpPr>
                <p:spPr>
                  <a:xfrm>
                    <a:off x="624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48" name="直接连接符 55650"/>
                  <p:cNvSpPr/>
                  <p:nvPr/>
                </p:nvSpPr>
                <p:spPr>
                  <a:xfrm flipV="1">
                    <a:off x="91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49" name="直接连接符 55651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50" name="直接连接符 55652"/>
                  <p:cNvSpPr/>
                  <p:nvPr/>
                </p:nvSpPr>
                <p:spPr>
                  <a:xfrm>
                    <a:off x="1192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6551" name="直接连接符 55653"/>
                <p:cNvSpPr/>
                <p:nvPr/>
              </p:nvSpPr>
              <p:spPr>
                <a:xfrm>
                  <a:off x="4560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6552" name="组合 55654"/>
              <p:cNvGrpSpPr/>
              <p:nvPr/>
            </p:nvGrpSpPr>
            <p:grpSpPr>
              <a:xfrm>
                <a:off x="3577" y="1680"/>
                <a:ext cx="1677" cy="288"/>
                <a:chOff x="2607" y="1248"/>
                <a:chExt cx="2396" cy="288"/>
              </a:xfrm>
            </p:grpSpPr>
            <p:grpSp>
              <p:nvGrpSpPr>
                <p:cNvPr id="16554" name="组合 55656"/>
                <p:cNvGrpSpPr/>
                <p:nvPr/>
              </p:nvGrpSpPr>
              <p:grpSpPr>
                <a:xfrm>
                  <a:off x="2607" y="1248"/>
                  <a:ext cx="993" cy="288"/>
                  <a:chOff x="604" y="1200"/>
                  <a:chExt cx="596" cy="288"/>
                </a:xfrm>
              </p:grpSpPr>
              <p:sp>
                <p:nvSpPr>
                  <p:cNvPr id="16555" name="直接连接符 55657"/>
                  <p:cNvSpPr/>
                  <p:nvPr/>
                </p:nvSpPr>
                <p:spPr>
                  <a:xfrm>
                    <a:off x="604" y="1488"/>
                    <a:ext cx="30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56" name="直接连接符 55658"/>
                  <p:cNvSpPr/>
                  <p:nvPr/>
                </p:nvSpPr>
                <p:spPr>
                  <a:xfrm flipV="1">
                    <a:off x="901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57" name="直接连接符 55659"/>
                  <p:cNvSpPr/>
                  <p:nvPr/>
                </p:nvSpPr>
                <p:spPr>
                  <a:xfrm>
                    <a:off x="912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58" name="直接连接符 55660"/>
                  <p:cNvSpPr/>
                  <p:nvPr/>
                </p:nvSpPr>
                <p:spPr>
                  <a:xfrm>
                    <a:off x="1191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6559" name="组合 55661"/>
                <p:cNvGrpSpPr/>
                <p:nvPr/>
              </p:nvGrpSpPr>
              <p:grpSpPr>
                <a:xfrm>
                  <a:off x="3588" y="1248"/>
                  <a:ext cx="938" cy="288"/>
                  <a:chOff x="617" y="1200"/>
                  <a:chExt cx="563" cy="288"/>
                </a:xfrm>
              </p:grpSpPr>
              <p:sp>
                <p:nvSpPr>
                  <p:cNvPr id="16560" name="直接连接符 55662"/>
                  <p:cNvSpPr/>
                  <p:nvPr/>
                </p:nvSpPr>
                <p:spPr>
                  <a:xfrm>
                    <a:off x="617" y="1488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61" name="直接连接符 55663"/>
                  <p:cNvSpPr/>
                  <p:nvPr/>
                </p:nvSpPr>
                <p:spPr>
                  <a:xfrm flipV="1">
                    <a:off x="895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62" name="直接连接符 55664"/>
                  <p:cNvSpPr/>
                  <p:nvPr/>
                </p:nvSpPr>
                <p:spPr>
                  <a:xfrm>
                    <a:off x="891" y="1200"/>
                    <a:ext cx="288" cy="0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63" name="直接连接符 55665"/>
                  <p:cNvSpPr/>
                  <p:nvPr/>
                </p:nvSpPr>
                <p:spPr>
                  <a:xfrm>
                    <a:off x="1180" y="1200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rgbClr val="00B05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6564" name="直接连接符 55666"/>
                <p:cNvSpPr/>
                <p:nvPr/>
              </p:nvSpPr>
              <p:spPr>
                <a:xfrm>
                  <a:off x="4523" y="1536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6565" name="组合 55667"/>
              <p:cNvGrpSpPr/>
              <p:nvPr/>
            </p:nvGrpSpPr>
            <p:grpSpPr>
              <a:xfrm>
                <a:off x="5253" y="1680"/>
                <a:ext cx="341" cy="288"/>
                <a:chOff x="2122" y="1248"/>
                <a:chExt cx="487" cy="288"/>
              </a:xfrm>
            </p:grpSpPr>
            <p:sp>
              <p:nvSpPr>
                <p:cNvPr id="16566" name="直接连接符 55668"/>
                <p:cNvSpPr/>
                <p:nvPr/>
              </p:nvSpPr>
              <p:spPr>
                <a:xfrm flipV="1">
                  <a:off x="2122" y="1248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67" name="直接连接符 55669"/>
                <p:cNvSpPr/>
                <p:nvPr/>
              </p:nvSpPr>
              <p:spPr>
                <a:xfrm>
                  <a:off x="2129" y="1248"/>
                  <a:ext cx="480" cy="0"/>
                </a:xfrm>
                <a:prstGeom prst="line">
                  <a:avLst/>
                </a:prstGeom>
                <a:ln w="31750" cap="flat" cmpd="sng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6568" name="直接连接符 55670"/>
              <p:cNvSpPr/>
              <p:nvPr/>
            </p:nvSpPr>
            <p:spPr>
              <a:xfrm flipV="1">
                <a:off x="5594" y="1680"/>
                <a:ext cx="0" cy="288"/>
              </a:xfrm>
              <a:prstGeom prst="line">
                <a:avLst/>
              </a:prstGeom>
              <a:ln w="3175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69" name="直接连接符 55671"/>
              <p:cNvSpPr/>
              <p:nvPr/>
            </p:nvSpPr>
            <p:spPr>
              <a:xfrm>
                <a:off x="5592" y="1968"/>
                <a:ext cx="168" cy="0"/>
              </a:xfrm>
              <a:prstGeom prst="line">
                <a:avLst/>
              </a:prstGeom>
              <a:ln w="3175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5673" name="组合 55672"/>
          <p:cNvGrpSpPr/>
          <p:nvPr/>
        </p:nvGrpSpPr>
        <p:grpSpPr>
          <a:xfrm>
            <a:off x="480664" y="3580796"/>
            <a:ext cx="8530751" cy="519074"/>
            <a:chOff x="301" y="2203"/>
            <a:chExt cx="5466" cy="342"/>
          </a:xfrm>
        </p:grpSpPr>
        <p:sp>
          <p:nvSpPr>
            <p:cNvPr id="16571" name="直接连接符 55673"/>
            <p:cNvSpPr/>
            <p:nvPr/>
          </p:nvSpPr>
          <p:spPr>
            <a:xfrm flipV="1">
              <a:off x="5591" y="2502"/>
              <a:ext cx="176" cy="1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72" name="直接连接符 55674"/>
            <p:cNvSpPr/>
            <p:nvPr/>
          </p:nvSpPr>
          <p:spPr>
            <a:xfrm flipH="1">
              <a:off x="5597" y="2230"/>
              <a:ext cx="0" cy="288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573" name="直接连接符 55675"/>
            <p:cNvSpPr/>
            <p:nvPr/>
          </p:nvSpPr>
          <p:spPr>
            <a:xfrm flipV="1">
              <a:off x="1576" y="2257"/>
              <a:ext cx="0" cy="288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6574" name="组合 55676"/>
            <p:cNvGrpSpPr/>
            <p:nvPr/>
          </p:nvGrpSpPr>
          <p:grpSpPr>
            <a:xfrm>
              <a:off x="1584" y="2256"/>
              <a:ext cx="1344" cy="288"/>
              <a:chOff x="624" y="1776"/>
              <a:chExt cx="1152" cy="288"/>
            </a:xfrm>
          </p:grpSpPr>
          <p:sp>
            <p:nvSpPr>
              <p:cNvPr id="16575" name="直接连接符 55677"/>
              <p:cNvSpPr/>
              <p:nvPr/>
            </p:nvSpPr>
            <p:spPr>
              <a:xfrm>
                <a:off x="1200" y="1776"/>
                <a:ext cx="576" cy="0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6576" name="组合 55678"/>
              <p:cNvGrpSpPr/>
              <p:nvPr/>
            </p:nvGrpSpPr>
            <p:grpSpPr>
              <a:xfrm>
                <a:off x="624" y="1776"/>
                <a:ext cx="1150" cy="288"/>
                <a:chOff x="624" y="1776"/>
                <a:chExt cx="1150" cy="288"/>
              </a:xfrm>
            </p:grpSpPr>
            <p:sp>
              <p:nvSpPr>
                <p:cNvPr id="16577" name="直接连接符 55679"/>
                <p:cNvSpPr/>
                <p:nvPr/>
              </p:nvSpPr>
              <p:spPr>
                <a:xfrm>
                  <a:off x="624" y="2064"/>
                  <a:ext cx="288" cy="0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78" name="直接连接符 55680"/>
                <p:cNvSpPr/>
                <p:nvPr/>
              </p:nvSpPr>
              <p:spPr>
                <a:xfrm>
                  <a:off x="912" y="2064"/>
                  <a:ext cx="288" cy="0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79" name="直接连接符 55681"/>
                <p:cNvSpPr/>
                <p:nvPr/>
              </p:nvSpPr>
              <p:spPr>
                <a:xfrm flipV="1">
                  <a:off x="1188" y="177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80" name="直接连接符 55682"/>
                <p:cNvSpPr/>
                <p:nvPr/>
              </p:nvSpPr>
              <p:spPr>
                <a:xfrm flipV="1">
                  <a:off x="1774" y="1776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6581" name="直接连接符 55683"/>
            <p:cNvSpPr/>
            <p:nvPr/>
          </p:nvSpPr>
          <p:spPr>
            <a:xfrm>
              <a:off x="2928" y="2544"/>
              <a:ext cx="499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6582" name="组合 55684"/>
            <p:cNvGrpSpPr/>
            <p:nvPr/>
          </p:nvGrpSpPr>
          <p:grpSpPr>
            <a:xfrm>
              <a:off x="900" y="2256"/>
              <a:ext cx="684" cy="288"/>
              <a:chOff x="1087" y="2256"/>
              <a:chExt cx="977" cy="288"/>
            </a:xfrm>
          </p:grpSpPr>
          <p:sp>
            <p:nvSpPr>
              <p:cNvPr id="16583" name="直接连接符 55685"/>
              <p:cNvSpPr/>
              <p:nvPr/>
            </p:nvSpPr>
            <p:spPr>
              <a:xfrm>
                <a:off x="1584" y="2256"/>
                <a:ext cx="480" cy="1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6584" name="组合 55686"/>
              <p:cNvGrpSpPr/>
              <p:nvPr/>
            </p:nvGrpSpPr>
            <p:grpSpPr>
              <a:xfrm>
                <a:off x="1087" y="2256"/>
                <a:ext cx="497" cy="288"/>
                <a:chOff x="1646" y="1824"/>
                <a:chExt cx="994" cy="288"/>
              </a:xfrm>
            </p:grpSpPr>
            <p:sp>
              <p:nvSpPr>
                <p:cNvPr id="16585" name="直接连接符 55687"/>
                <p:cNvSpPr/>
                <p:nvPr/>
              </p:nvSpPr>
              <p:spPr>
                <a:xfrm>
                  <a:off x="1680" y="1824"/>
                  <a:ext cx="960" cy="0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6586" name="直接连接符 55688"/>
                <p:cNvSpPr/>
                <p:nvPr/>
              </p:nvSpPr>
              <p:spPr>
                <a:xfrm flipV="1">
                  <a:off x="1646" y="1824"/>
                  <a:ext cx="0" cy="288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6587" name="直接连接符 55689"/>
            <p:cNvSpPr/>
            <p:nvPr/>
          </p:nvSpPr>
          <p:spPr>
            <a:xfrm flipV="1">
              <a:off x="301" y="2545"/>
              <a:ext cx="610" cy="0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6588" name="组合 55690"/>
            <p:cNvGrpSpPr/>
            <p:nvPr/>
          </p:nvGrpSpPr>
          <p:grpSpPr>
            <a:xfrm>
              <a:off x="3324" y="2203"/>
              <a:ext cx="1602" cy="342"/>
              <a:chOff x="3947" y="2203"/>
              <a:chExt cx="1646" cy="342"/>
            </a:xfrm>
          </p:grpSpPr>
          <p:sp>
            <p:nvSpPr>
              <p:cNvPr id="16589" name="直接连接符 55691"/>
              <p:cNvSpPr/>
              <p:nvPr/>
            </p:nvSpPr>
            <p:spPr>
              <a:xfrm flipH="1">
                <a:off x="4917" y="2256"/>
                <a:ext cx="0" cy="235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590" name="直接连接符 55692"/>
              <p:cNvSpPr/>
              <p:nvPr/>
            </p:nvSpPr>
            <p:spPr>
              <a:xfrm>
                <a:off x="3947" y="2544"/>
                <a:ext cx="288" cy="0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6591" name="组合 55693"/>
              <p:cNvGrpSpPr/>
              <p:nvPr/>
            </p:nvGrpSpPr>
            <p:grpSpPr>
              <a:xfrm>
                <a:off x="4226" y="2255"/>
                <a:ext cx="691" cy="290"/>
                <a:chOff x="1038" y="2255"/>
                <a:chExt cx="987" cy="290"/>
              </a:xfrm>
            </p:grpSpPr>
            <p:sp>
              <p:nvSpPr>
                <p:cNvPr id="16592" name="直接连接符 55694"/>
                <p:cNvSpPr/>
                <p:nvPr/>
              </p:nvSpPr>
              <p:spPr>
                <a:xfrm>
                  <a:off x="1523" y="2255"/>
                  <a:ext cx="502" cy="1"/>
                </a:xfrm>
                <a:prstGeom prst="line">
                  <a:avLst/>
                </a:prstGeom>
                <a:ln w="317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16593" name="组合 55695"/>
                <p:cNvGrpSpPr/>
                <p:nvPr/>
              </p:nvGrpSpPr>
              <p:grpSpPr>
                <a:xfrm>
                  <a:off x="1038" y="2257"/>
                  <a:ext cx="494" cy="288"/>
                  <a:chOff x="1548" y="1825"/>
                  <a:chExt cx="987" cy="288"/>
                </a:xfrm>
              </p:grpSpPr>
              <p:sp>
                <p:nvSpPr>
                  <p:cNvPr id="16594" name="直接连接符 55696"/>
                  <p:cNvSpPr/>
                  <p:nvPr/>
                </p:nvSpPr>
                <p:spPr>
                  <a:xfrm>
                    <a:off x="1575" y="1825"/>
                    <a:ext cx="960" cy="0"/>
                  </a:xfrm>
                  <a:prstGeom prst="line">
                    <a:avLst/>
                  </a:prstGeom>
                  <a:ln w="31750" cap="flat" cmpd="sng">
                    <a:solidFill>
                      <a:schemeClr val="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95" name="直接连接符 55697"/>
                  <p:cNvSpPr/>
                  <p:nvPr/>
                </p:nvSpPr>
                <p:spPr>
                  <a:xfrm flipV="1">
                    <a:off x="1548" y="1825"/>
                    <a:ext cx="0" cy="288"/>
                  </a:xfrm>
                  <a:prstGeom prst="line">
                    <a:avLst/>
                  </a:prstGeom>
                  <a:ln w="31750" cap="flat" cmpd="sng">
                    <a:solidFill>
                      <a:schemeClr val="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6600" name="直接连接符 55702"/>
              <p:cNvSpPr/>
              <p:nvPr/>
            </p:nvSpPr>
            <p:spPr>
              <a:xfrm flipV="1">
                <a:off x="5593" y="2203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01" name="直接连接符 55703"/>
              <p:cNvSpPr/>
              <p:nvPr/>
            </p:nvSpPr>
            <p:spPr>
              <a:xfrm flipV="1">
                <a:off x="4908" y="2501"/>
                <a:ext cx="685" cy="1"/>
              </a:xfrm>
              <a:prstGeom prst="line">
                <a:avLst/>
              </a:prstGeom>
              <a:ln w="3175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602" name="直接连接符 55704"/>
            <p:cNvSpPr/>
            <p:nvPr/>
          </p:nvSpPr>
          <p:spPr>
            <a:xfrm flipV="1">
              <a:off x="4926" y="2236"/>
              <a:ext cx="671" cy="2"/>
            </a:xfrm>
            <a:prstGeom prst="line">
              <a:avLst/>
            </a:prstGeom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5714" name="组合 55713"/>
          <p:cNvGrpSpPr/>
          <p:nvPr/>
        </p:nvGrpSpPr>
        <p:grpSpPr>
          <a:xfrm>
            <a:off x="457200" y="4495800"/>
            <a:ext cx="8540606" cy="514350"/>
            <a:chOff x="288" y="2784"/>
            <a:chExt cx="5465" cy="339"/>
          </a:xfrm>
        </p:grpSpPr>
        <p:grpSp>
          <p:nvGrpSpPr>
            <p:cNvPr id="16604" name="组合 55714"/>
            <p:cNvGrpSpPr/>
            <p:nvPr/>
          </p:nvGrpSpPr>
          <p:grpSpPr>
            <a:xfrm>
              <a:off x="288" y="2784"/>
              <a:ext cx="2640" cy="339"/>
              <a:chOff x="993" y="3733"/>
              <a:chExt cx="1991" cy="243"/>
            </a:xfrm>
          </p:grpSpPr>
          <p:sp>
            <p:nvSpPr>
              <p:cNvPr id="16605" name="直接连接符 55715"/>
              <p:cNvSpPr/>
              <p:nvPr/>
            </p:nvSpPr>
            <p:spPr>
              <a:xfrm>
                <a:off x="993" y="3976"/>
                <a:ext cx="989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06" name="直接连接符 55716"/>
              <p:cNvSpPr/>
              <p:nvPr/>
            </p:nvSpPr>
            <p:spPr>
              <a:xfrm flipV="1">
                <a:off x="1981" y="3733"/>
                <a:ext cx="1003" cy="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07" name="直接连接符 55717"/>
              <p:cNvSpPr/>
              <p:nvPr/>
            </p:nvSpPr>
            <p:spPr>
              <a:xfrm flipH="1">
                <a:off x="1963" y="3737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08" name="直接连接符 55718"/>
              <p:cNvSpPr/>
              <p:nvPr/>
            </p:nvSpPr>
            <p:spPr>
              <a:xfrm flipH="1">
                <a:off x="2980" y="3733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6609" name="直接连接符 55719"/>
            <p:cNvSpPr/>
            <p:nvPr/>
          </p:nvSpPr>
          <p:spPr>
            <a:xfrm flipV="1">
              <a:off x="5584" y="3113"/>
              <a:ext cx="169" cy="2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16610" name="组合 55720"/>
            <p:cNvGrpSpPr/>
            <p:nvPr/>
          </p:nvGrpSpPr>
          <p:grpSpPr>
            <a:xfrm>
              <a:off x="2919" y="2784"/>
              <a:ext cx="2676" cy="339"/>
              <a:chOff x="986" y="3733"/>
              <a:chExt cx="1982" cy="243"/>
            </a:xfrm>
          </p:grpSpPr>
          <p:sp>
            <p:nvSpPr>
              <p:cNvPr id="16611" name="直接连接符 55721"/>
              <p:cNvSpPr/>
              <p:nvPr/>
            </p:nvSpPr>
            <p:spPr>
              <a:xfrm>
                <a:off x="986" y="3976"/>
                <a:ext cx="989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12" name="直接连接符 55722"/>
              <p:cNvSpPr/>
              <p:nvPr/>
            </p:nvSpPr>
            <p:spPr>
              <a:xfrm flipV="1">
                <a:off x="1981" y="3733"/>
                <a:ext cx="987" cy="4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13" name="直接连接符 55723"/>
              <p:cNvSpPr/>
              <p:nvPr/>
            </p:nvSpPr>
            <p:spPr>
              <a:xfrm flipH="1">
                <a:off x="1980" y="3733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614" name="直接连接符 55724"/>
              <p:cNvSpPr/>
              <p:nvPr/>
            </p:nvSpPr>
            <p:spPr>
              <a:xfrm flipH="1">
                <a:off x="2966" y="3733"/>
                <a:ext cx="0" cy="23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2" name="矩形 1"/>
          <p:cNvSpPr/>
          <p:nvPr/>
        </p:nvSpPr>
        <p:spPr>
          <a:xfrm>
            <a:off x="-79375" y="6149023"/>
            <a:ext cx="568960" cy="398780"/>
          </a:xfrm>
          <a:prstGeom prst="rect">
            <a:avLst/>
          </a:prstGeom>
          <a:noFill/>
          <a:ln w="38100">
            <a:noFill/>
          </a:ln>
        </p:spPr>
        <p:txBody>
          <a:bodyPr wrap="square" anchor="ctr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000" i="1">
                <a:latin typeface="Times New Roman" panose="02020603050405020304" pitchFamily="18" charset="0"/>
                <a:ea typeface="宋体" panose="02010600030101010101" pitchFamily="2" charset="-122"/>
              </a:rPr>
              <a:t>  Y</a:t>
            </a:r>
            <a:endParaRPr lang="en-US" altLang="zh-CN" sz="2000" baseline="-25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4030" y="6111346"/>
            <a:ext cx="8517248" cy="459634"/>
            <a:chOff x="336" y="3393"/>
            <a:chExt cx="5450" cy="303"/>
          </a:xfrm>
        </p:grpSpPr>
        <p:grpSp>
          <p:nvGrpSpPr>
            <p:cNvPr id="4" name="组合 55612"/>
            <p:cNvGrpSpPr/>
            <p:nvPr/>
          </p:nvGrpSpPr>
          <p:grpSpPr>
            <a:xfrm>
              <a:off x="336" y="3408"/>
              <a:ext cx="4958" cy="288"/>
              <a:chOff x="1680" y="3264"/>
              <a:chExt cx="1649" cy="288"/>
            </a:xfrm>
          </p:grpSpPr>
          <p:sp>
            <p:nvSpPr>
              <p:cNvPr id="5" name="直接连接符 55613"/>
              <p:cNvSpPr/>
              <p:nvPr/>
            </p:nvSpPr>
            <p:spPr>
              <a:xfrm flipV="1">
                <a:off x="3329" y="3264"/>
                <a:ext cx="0" cy="288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" name="直接连接符 55614"/>
              <p:cNvSpPr/>
              <p:nvPr/>
            </p:nvSpPr>
            <p:spPr>
              <a:xfrm>
                <a:off x="1680" y="3552"/>
                <a:ext cx="1649" cy="0"/>
              </a:xfrm>
              <a:prstGeom prst="line">
                <a:avLst/>
              </a:prstGeom>
              <a:ln w="31750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7" name="直接连接符 55615"/>
            <p:cNvSpPr/>
            <p:nvPr/>
          </p:nvSpPr>
          <p:spPr>
            <a:xfrm>
              <a:off x="5286" y="3408"/>
              <a:ext cx="321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" name="直接连接符 55616"/>
            <p:cNvSpPr/>
            <p:nvPr/>
          </p:nvSpPr>
          <p:spPr>
            <a:xfrm flipV="1">
              <a:off x="5607" y="3393"/>
              <a:ext cx="0" cy="288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9" name="直接连接符 55617"/>
            <p:cNvSpPr/>
            <p:nvPr/>
          </p:nvSpPr>
          <p:spPr>
            <a:xfrm>
              <a:off x="5594" y="3681"/>
              <a:ext cx="192" cy="0"/>
            </a:xfrm>
            <a:prstGeom prst="line">
              <a:avLst/>
            </a:prstGeom>
            <a:ln w="317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5524" name="圆角矩形标注 45523"/>
          <p:cNvSpPr/>
          <p:nvPr/>
        </p:nvSpPr>
        <p:spPr>
          <a:xfrm>
            <a:off x="2466975" y="806450"/>
            <a:ext cx="1219200" cy="533400"/>
          </a:xfrm>
          <a:prstGeom prst="wedgeRoundRectCallout">
            <a:avLst>
              <a:gd name="adj1" fmla="val -13229"/>
              <a:gd name="adj2" fmla="val 337380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2分频</a:t>
            </a:r>
            <a:endParaRPr kumimoji="0" lang="zh-CN" altLang="en-US" sz="20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525" name="圆角矩形标注 45524"/>
          <p:cNvSpPr/>
          <p:nvPr/>
        </p:nvSpPr>
        <p:spPr>
          <a:xfrm>
            <a:off x="4744085" y="806450"/>
            <a:ext cx="1219200" cy="533400"/>
          </a:xfrm>
          <a:prstGeom prst="wedgeRoundRectCallout">
            <a:avLst>
              <a:gd name="adj1" fmla="val -55781"/>
              <a:gd name="adj2" fmla="val 535238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4分频</a:t>
            </a:r>
            <a:endParaRPr kumimoji="0" lang="zh-CN" altLang="en-US" sz="20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527" name="圆角矩形标注 45526"/>
          <p:cNvSpPr/>
          <p:nvPr/>
        </p:nvSpPr>
        <p:spPr>
          <a:xfrm>
            <a:off x="7693025" y="346075"/>
            <a:ext cx="1219200" cy="533400"/>
          </a:xfrm>
          <a:prstGeom prst="wedgeRoundRectCallout">
            <a:avLst>
              <a:gd name="adj1" fmla="val -46875"/>
              <a:gd name="adj2" fmla="val 886666"/>
              <a:gd name="adj3" fmla="val 16667"/>
            </a:avLst>
          </a:prstGeom>
          <a:solidFill>
            <a:srgbClr val="FFCCFF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16分频</a:t>
            </a:r>
            <a:endParaRPr kumimoji="0" lang="zh-CN" altLang="en-US" sz="20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210300" y="346075"/>
            <a:ext cx="1219200" cy="533400"/>
          </a:xfrm>
          <a:prstGeom prst="wedgeRoundRectCallout">
            <a:avLst>
              <a:gd name="adj1" fmla="val -75104"/>
              <a:gd name="adj2" fmla="val 783571"/>
              <a:gd name="adj3" fmla="val 16667"/>
            </a:avLst>
          </a:prstGeom>
          <a:solidFill>
            <a:srgbClr val="FFCCFF"/>
          </a:solidFill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8分频</a:t>
            </a:r>
            <a:endParaRPr kumimoji="0" lang="zh-CN" altLang="en-US" sz="20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5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5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5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5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2000"/>
                                        <p:tgtEl>
                                          <p:spTgt spid="5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4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489" grpId="0"/>
      <p:bldP spid="55621" grpId="0"/>
      <p:bldP spid="55622" grpId="0"/>
      <p:bldP spid="55623" grpId="0"/>
      <p:bldP spid="2" grpId="0"/>
      <p:bldP spid="45524" grpId="0" bldLvl="0" animBg="1"/>
      <p:bldP spid="45525" grpId="0" bldLvl="0" animBg="1"/>
      <p:bldP spid="4552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4" name="矩形 56323"/>
          <p:cNvSpPr/>
          <p:nvPr/>
        </p:nvSpPr>
        <p:spPr>
          <a:xfrm>
            <a:off x="338773" y="549275"/>
            <a:ext cx="6513513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（2）同步二进制减法计数器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11" name="横卷形 51210"/>
          <p:cNvSpPr/>
          <p:nvPr/>
        </p:nvSpPr>
        <p:spPr>
          <a:xfrm>
            <a:off x="596900" y="4426585"/>
            <a:ext cx="1867535" cy="65659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驱动方程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占位符 50179"/>
          <p:cNvSpPr>
            <a:spLocks noGrp="1"/>
          </p:cNvSpPr>
          <p:nvPr/>
        </p:nvSpPr>
        <p:spPr>
          <a:xfrm>
            <a:off x="2939415" y="4539615"/>
            <a:ext cx="2533650" cy="20948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2400" b="1" i="1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400" b="1" i="0" u="none" strike="noStrike" kern="1200" cap="none" spc="0" normalizeH="0" baseline="-2500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占位符 50179"/>
          <p:cNvSpPr>
            <a:spLocks noGrp="1"/>
          </p:cNvSpPr>
          <p:nvPr/>
        </p:nvSpPr>
        <p:spPr>
          <a:xfrm>
            <a:off x="4055745" y="4539615"/>
            <a:ext cx="737870" cy="6356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978"/>
          <p:cNvGraphicFramePr>
            <a:graphicFrameLocks noChangeAspect="1"/>
          </p:cNvGraphicFramePr>
          <p:nvPr/>
        </p:nvGraphicFramePr>
        <p:xfrm>
          <a:off x="4055745" y="5175250"/>
          <a:ext cx="45720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15900" imgH="215900" progId="Equation.3">
                  <p:embed/>
                </p:oleObj>
              </mc:Choice>
              <mc:Fallback>
                <p:oleObj name="" r:id="rId1" imgW="2159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55745" y="5175250"/>
                        <a:ext cx="457200" cy="452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87"/>
          <p:cNvGraphicFramePr>
            <a:graphicFrameLocks noChangeAspect="1"/>
          </p:cNvGraphicFramePr>
          <p:nvPr/>
        </p:nvGraphicFramePr>
        <p:xfrm>
          <a:off x="4055745" y="5678805"/>
          <a:ext cx="80899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381000" imgH="215900" progId="Equation.3">
                  <p:embed/>
                </p:oleObj>
              </mc:Choice>
              <mc:Fallback>
                <p:oleObj name="" r:id="rId3" imgW="3810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5745" y="5678805"/>
                        <a:ext cx="808990" cy="452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89"/>
          <p:cNvGraphicFramePr>
            <a:graphicFrameLocks noChangeAspect="1"/>
          </p:cNvGraphicFramePr>
          <p:nvPr/>
        </p:nvGraphicFramePr>
        <p:xfrm>
          <a:off x="4055745" y="6182360"/>
          <a:ext cx="115824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545465" imgH="215900" progId="Equation.3">
                  <p:embed/>
                </p:oleObj>
              </mc:Choice>
              <mc:Fallback>
                <p:oleObj name="" r:id="rId5" imgW="545465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55745" y="6182360"/>
                        <a:ext cx="1158240" cy="452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090" y="1347470"/>
            <a:ext cx="8679180" cy="22174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bldLvl="0" animBg="1"/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8" name="矩形 51207"/>
          <p:cNvSpPr/>
          <p:nvPr/>
        </p:nvSpPr>
        <p:spPr>
          <a:xfrm>
            <a:off x="675958" y="614363"/>
            <a:ext cx="76327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将驱动方程代入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JK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触发器特征方程中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971"/>
          <p:cNvGraphicFramePr>
            <a:graphicFrameLocks noChangeAspect="1"/>
          </p:cNvGraphicFramePr>
          <p:nvPr/>
        </p:nvGraphicFramePr>
        <p:xfrm>
          <a:off x="3183255" y="1224280"/>
          <a:ext cx="2139950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028700" imgH="215900" progId="Equation.3">
                  <p:embed/>
                </p:oleObj>
              </mc:Choice>
              <mc:Fallback>
                <p:oleObj name="" r:id="rId1" imgW="10287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83255" y="1224280"/>
                        <a:ext cx="2139950" cy="448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7" name="横卷形 52236"/>
          <p:cNvSpPr/>
          <p:nvPr/>
        </p:nvSpPr>
        <p:spPr>
          <a:xfrm>
            <a:off x="676275" y="1672590"/>
            <a:ext cx="1674495" cy="60325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状态方程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333" y="3997643"/>
            <a:ext cx="7632700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输出方程为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-2147482266"/>
          <p:cNvGraphicFramePr>
            <a:graphicFrameLocks noChangeAspect="1"/>
          </p:cNvGraphicFramePr>
          <p:nvPr/>
        </p:nvGraphicFramePr>
        <p:xfrm>
          <a:off x="2815273" y="4289743"/>
          <a:ext cx="1878965" cy="440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927100" imgH="215900" progId="Equation.3">
                  <p:embed/>
                </p:oleObj>
              </mc:Choice>
              <mc:Fallback>
                <p:oleObj name="" r:id="rId3" imgW="927100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5273" y="4289743"/>
                        <a:ext cx="1878965" cy="4406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86"/>
          <p:cNvGraphicFramePr>
            <a:graphicFrameLocks noChangeAspect="1"/>
          </p:cNvGraphicFramePr>
          <p:nvPr/>
        </p:nvGraphicFramePr>
        <p:xfrm>
          <a:off x="3021013" y="1775460"/>
          <a:ext cx="1155065" cy="42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584200" imgH="215900" progId="Equation.3">
                  <p:embed/>
                </p:oleObj>
              </mc:Choice>
              <mc:Fallback>
                <p:oleObj name="" r:id="rId5" imgW="5842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21013" y="1775460"/>
                        <a:ext cx="1155065" cy="421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983"/>
          <p:cNvGraphicFramePr>
            <a:graphicFrameLocks noChangeAspect="1"/>
          </p:cNvGraphicFramePr>
          <p:nvPr/>
        </p:nvGraphicFramePr>
        <p:xfrm>
          <a:off x="3021013" y="2348230"/>
          <a:ext cx="2448560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1181100" imgH="215900" progId="Equation.3">
                  <p:embed/>
                </p:oleObj>
              </mc:Choice>
              <mc:Fallback>
                <p:oleObj name="" r:id="rId7" imgW="1181100" imgH="2159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1013" y="2348230"/>
                        <a:ext cx="2448560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84"/>
          <p:cNvGraphicFramePr>
            <a:graphicFrameLocks noChangeAspect="1"/>
          </p:cNvGraphicFramePr>
          <p:nvPr/>
        </p:nvGraphicFramePr>
        <p:xfrm>
          <a:off x="3021013" y="2948305"/>
          <a:ext cx="3681095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777365" imgH="215900" progId="Equation.3">
                  <p:embed/>
                </p:oleObj>
              </mc:Choice>
              <mc:Fallback>
                <p:oleObj name="" r:id="rId9" imgW="1777365" imgH="215900" progId="Equation.3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21013" y="2948305"/>
                        <a:ext cx="3681095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985"/>
          <p:cNvGraphicFramePr>
            <a:graphicFrameLocks noChangeAspect="1"/>
          </p:cNvGraphicFramePr>
          <p:nvPr/>
        </p:nvGraphicFramePr>
        <p:xfrm>
          <a:off x="3021013" y="3548380"/>
          <a:ext cx="4918710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2374265" imgH="215900" progId="Equation.3">
                  <p:embed/>
                </p:oleObj>
              </mc:Choice>
              <mc:Fallback>
                <p:oleObj name="" r:id="rId11" imgW="2374265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21013" y="3548380"/>
                        <a:ext cx="4918710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/>
      <p:bldP spid="52237" grpId="0" bldLvl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97" name="横卷形 10296"/>
          <p:cNvSpPr/>
          <p:nvPr/>
        </p:nvSpPr>
        <p:spPr>
          <a:xfrm>
            <a:off x="1150938" y="404813"/>
            <a:ext cx="6543675" cy="76200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4位同步二进制减法计数器的状态转换表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426210" y="1167130"/>
          <a:ext cx="5993765" cy="4273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6590"/>
                <a:gridCol w="2305050"/>
                <a:gridCol w="2304415"/>
                <a:gridCol w="727710"/>
              </a:tblGrid>
              <a:tr h="4552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396"/>
          <p:cNvGraphicFramePr>
            <a:graphicFrameLocks noChangeAspect="1"/>
          </p:cNvGraphicFramePr>
          <p:nvPr/>
        </p:nvGraphicFramePr>
        <p:xfrm>
          <a:off x="2398395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98395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99"/>
          <p:cNvGraphicFramePr>
            <a:graphicFrameLocks noChangeAspect="1"/>
          </p:cNvGraphicFramePr>
          <p:nvPr/>
        </p:nvGraphicFramePr>
        <p:xfrm>
          <a:off x="2777490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7490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98"/>
          <p:cNvGraphicFramePr>
            <a:graphicFrameLocks noChangeAspect="1"/>
          </p:cNvGraphicFramePr>
          <p:nvPr/>
        </p:nvGraphicFramePr>
        <p:xfrm>
          <a:off x="3156585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90500" imgH="215900" progId="Equation.3">
                  <p:embed/>
                </p:oleObj>
              </mc:Choice>
              <mc:Fallback>
                <p:oleObj name="" r:id="rId5" imgW="1905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56585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397"/>
          <p:cNvGraphicFramePr>
            <a:graphicFrameLocks noChangeAspect="1"/>
          </p:cNvGraphicFramePr>
          <p:nvPr/>
        </p:nvGraphicFramePr>
        <p:xfrm>
          <a:off x="3535680" y="1167130"/>
          <a:ext cx="35496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190500" imgH="215900" progId="Equation.3">
                  <p:embed/>
                </p:oleObj>
              </mc:Choice>
              <mc:Fallback>
                <p:oleObj name="" r:id="rId7" imgW="1905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35680" y="1167130"/>
                        <a:ext cx="35496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400"/>
          <p:cNvGraphicFramePr>
            <a:graphicFrameLocks noChangeAspect="1"/>
          </p:cNvGraphicFramePr>
          <p:nvPr/>
        </p:nvGraphicFramePr>
        <p:xfrm>
          <a:off x="44564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564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403"/>
          <p:cNvGraphicFramePr>
            <a:graphicFrameLocks noChangeAspect="1"/>
          </p:cNvGraphicFramePr>
          <p:nvPr/>
        </p:nvGraphicFramePr>
        <p:xfrm>
          <a:off x="50279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279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402"/>
          <p:cNvGraphicFramePr>
            <a:graphicFrameLocks noChangeAspect="1"/>
          </p:cNvGraphicFramePr>
          <p:nvPr/>
        </p:nvGraphicFramePr>
        <p:xfrm>
          <a:off x="5599430" y="1229360"/>
          <a:ext cx="571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279400" imgH="215900" progId="Equation.3">
                  <p:embed/>
                </p:oleObj>
              </mc:Choice>
              <mc:Fallback>
                <p:oleObj name="" r:id="rId13" imgW="279400" imgH="2159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99430" y="1229360"/>
                        <a:ext cx="5715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401"/>
          <p:cNvGraphicFramePr>
            <a:graphicFrameLocks noChangeAspect="1"/>
          </p:cNvGraphicFramePr>
          <p:nvPr/>
        </p:nvGraphicFramePr>
        <p:xfrm>
          <a:off x="6083935" y="1229360"/>
          <a:ext cx="57023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279400" imgH="215900" progId="Equation.3">
                  <p:embed/>
                </p:oleObj>
              </mc:Choice>
              <mc:Fallback>
                <p:oleObj name="" r:id="rId15" imgW="279400" imgH="2159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83935" y="1229360"/>
                        <a:ext cx="57023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KSO_WM_UNIT_TABLE_BEAUTIFY" val="smartTable{1fa0c77d-0c0c-4ea0-9e5d-a02eb4a8abbf}"/>
</p:tagLst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6020</Words>
  <Application>WPS 演示</Application>
  <PresentationFormat>在屏幕上显示</PresentationFormat>
  <Paragraphs>1621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69</vt:i4>
      </vt:variant>
      <vt:variant>
        <vt:lpstr>幻灯片标题</vt:lpstr>
      </vt:variant>
      <vt:variant>
        <vt:i4>46</vt:i4>
      </vt:variant>
    </vt:vector>
  </HeadingPairs>
  <TitlesOfParts>
    <vt:vector size="125" baseType="lpstr">
      <vt:lpstr>Arial</vt:lpstr>
      <vt:lpstr>宋体</vt:lpstr>
      <vt:lpstr>Wingdings</vt:lpstr>
      <vt:lpstr>Times New Roman</vt:lpstr>
      <vt:lpstr>Tahoma</vt:lpstr>
      <vt:lpstr>华文新魏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4.2  计数器</vt:lpstr>
      <vt:lpstr>4.2.2二进制计数器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4.2.3 十进制计数器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4.2.4集成计数器及其应用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计数器 </dc:title>
  <dc:creator>WFD</dc:creator>
  <cp:lastModifiedBy>lenovo</cp:lastModifiedBy>
  <cp:revision>214</cp:revision>
  <dcterms:created xsi:type="dcterms:W3CDTF">2005-07-12T01:12:00Z</dcterms:created>
  <dcterms:modified xsi:type="dcterms:W3CDTF">2022-11-10T05:16:31Z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