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04" r:id="rId4"/>
    <p:sldId id="306" r:id="rId5"/>
    <p:sldId id="301" r:id="rId6"/>
    <p:sldId id="309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FFFF"/>
    <a:srgbClr val="FF66FF"/>
    <a:srgbClr val="EEA976"/>
    <a:srgbClr val="FFFF99"/>
    <a:srgbClr val="FF9966"/>
    <a:srgbClr val="FF0000"/>
    <a:srgbClr val="E5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0"/>
    <p:restoredTop sz="94726"/>
  </p:normalViewPr>
  <p:slideViewPr>
    <p:cSldViewPr showGuides="1">
      <p:cViewPr>
        <p:scale>
          <a:sx n="33" d="100"/>
          <a:sy n="33" d="100"/>
        </p:scale>
        <p:origin x="-1002" y="-234"/>
      </p:cViewPr>
      <p:guideLst>
        <p:guide orient="horz" pos="2115"/>
        <p:guide pos="2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image" Target="../media/image7.wmf"/><Relationship Id="rId7" Type="http://schemas.openxmlformats.org/officeDocument/2006/relationships/image" Target="../media/image6.wmf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3.wmf"/><Relationship Id="rId13" Type="http://schemas.openxmlformats.org/officeDocument/2006/relationships/image" Target="../media/image12.wmf"/><Relationship Id="rId12" Type="http://schemas.openxmlformats.org/officeDocument/2006/relationships/image" Target="../media/image11.wmf"/><Relationship Id="rId11" Type="http://schemas.openxmlformats.org/officeDocument/2006/relationships/image" Target="../media/image10.wmf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.bin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5.wmf"/><Relationship Id="rId15" Type="http://schemas.openxmlformats.org/officeDocument/2006/relationships/oleObject" Target="../embeddings/oleObject5.bin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4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3.bin"/><Relationship Id="rId10" Type="http://schemas.openxmlformats.org/officeDocument/2006/relationships/image" Target="../media/image22.wmf"/><Relationship Id="rId1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wmf"/><Relationship Id="rId1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9.wmf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685483" y="861695"/>
            <a:ext cx="7772400" cy="1143000"/>
          </a:xfrm>
        </p:spPr>
        <p:txBody>
          <a:bodyPr vert="horz" rtlCol="0" anchor="ctr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  <a:sym typeface="+mn-ea"/>
              </a:rPr>
              <a:t>1.4.1逻辑代数的基本公式 </a:t>
            </a:r>
            <a:endParaRPr kumimoji="0" lang="en-US" altLang="zh-CN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  <a:sym typeface="+mn-ea"/>
            </a:endParaRPr>
          </a:p>
        </p:txBody>
      </p:sp>
      <p:sp>
        <p:nvSpPr>
          <p:cNvPr id="109659" name="矩形 109658"/>
          <p:cNvSpPr/>
          <p:nvPr/>
        </p:nvSpPr>
        <p:spPr>
          <a:xfrm>
            <a:off x="1015365" y="1746250"/>
            <a:ext cx="1467485" cy="9004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0-1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定律</a:t>
            </a:r>
            <a:endParaRPr kumimoji="0" lang="zh-CN" altLang="en-US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1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660" name="矩形 109659"/>
          <p:cNvSpPr/>
          <p:nvPr/>
        </p:nvSpPr>
        <p:spPr>
          <a:xfrm>
            <a:off x="1015365" y="2727960"/>
            <a:ext cx="1481455" cy="1209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重叠律</a:t>
            </a:r>
            <a:endParaRPr kumimoji="0" lang="zh-CN" altLang="en-US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1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1" i="1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661" name="矩形 109660"/>
          <p:cNvSpPr/>
          <p:nvPr/>
        </p:nvSpPr>
        <p:spPr>
          <a:xfrm>
            <a:off x="1015365" y="3404235"/>
            <a:ext cx="180721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还原律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09662" name="对象 109661"/>
          <p:cNvGraphicFramePr/>
          <p:nvPr/>
        </p:nvGraphicFramePr>
        <p:xfrm>
          <a:off x="2348865" y="3326765"/>
          <a:ext cx="1006475" cy="54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419100" imgH="228600" progId="Equation.3">
                  <p:embed/>
                </p:oleObj>
              </mc:Choice>
              <mc:Fallback>
                <p:oleObj name="" r:id="rId1" imgW="419100" imgH="2286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48865" y="3326765"/>
                        <a:ext cx="1006475" cy="543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9668" name="图片 1096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765" y="1746250"/>
            <a:ext cx="1162685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69" name="图片 1096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615" y="1746250"/>
            <a:ext cx="116332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70" name="图片 1096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7765" y="2207260"/>
            <a:ext cx="137795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71" name="图片 1096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615" y="2210435"/>
            <a:ext cx="1162685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74" name="图片 1096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8865" y="2707005"/>
            <a:ext cx="1233170" cy="41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75" name="图片 1096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615" y="2727960"/>
            <a:ext cx="1315085" cy="378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标题 83969"/>
          <p:cNvSpPr>
            <a:spLocks noGrp="1"/>
          </p:cNvSpPr>
          <p:nvPr/>
        </p:nvSpPr>
        <p:spPr>
          <a:xfrm>
            <a:off x="832803" y="313055"/>
            <a:ext cx="7521575" cy="930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1.4  逻辑代数的基本公式和运算规则 </a:t>
            </a:r>
            <a:endParaRPr lang="zh-CN" altLang="en-US" sz="32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684" name="矩形 110683"/>
          <p:cNvSpPr/>
          <p:nvPr/>
        </p:nvSpPr>
        <p:spPr>
          <a:xfrm>
            <a:off x="1022985" y="4744085"/>
            <a:ext cx="1350010" cy="630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交换律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1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b="1" i="1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83" name="矩形 110682"/>
          <p:cNvSpPr/>
          <p:nvPr/>
        </p:nvSpPr>
        <p:spPr>
          <a:xfrm>
            <a:off x="1022985" y="4170045"/>
            <a:ext cx="1537335" cy="6845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互补律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89" name="矩形 110688"/>
          <p:cNvSpPr/>
          <p:nvPr/>
        </p:nvSpPr>
        <p:spPr>
          <a:xfrm>
            <a:off x="1022985" y="5374640"/>
            <a:ext cx="1477645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结合律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0692" name="图片 11069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4095" y="4084955"/>
            <a:ext cx="1071245" cy="562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93" name="图片 11069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61815" y="4084955"/>
            <a:ext cx="1361440" cy="507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94" name="图片 11069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49170" y="4744085"/>
            <a:ext cx="1340485" cy="410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95" name="图片 11069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61815" y="4647565"/>
            <a:ext cx="1941195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96" name="图片 11069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2510" y="5374640"/>
            <a:ext cx="2362200" cy="478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97" name="图片 11069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49170" y="5959475"/>
            <a:ext cx="3603625" cy="467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9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9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9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9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9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0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1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1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1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1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1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1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59" grpId="0"/>
      <p:bldP spid="109660" grpId="0"/>
      <p:bldP spid="109661" grpId="0"/>
      <p:bldP spid="110684" grpId="0"/>
      <p:bldP spid="110683" grpId="0"/>
      <p:bldP spid="1106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712" name="矩形 111711"/>
          <p:cNvSpPr/>
          <p:nvPr/>
        </p:nvSpPr>
        <p:spPr>
          <a:xfrm>
            <a:off x="701040" y="674370"/>
            <a:ext cx="4761865" cy="2876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分配律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2B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709" name="矩形 111708"/>
          <p:cNvSpPr/>
          <p:nvPr/>
        </p:nvSpPr>
        <p:spPr>
          <a:xfrm>
            <a:off x="701040" y="1660525"/>
            <a:ext cx="4761865" cy="38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反演律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（摩根定律） 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707" name="矩形 111706"/>
          <p:cNvSpPr/>
          <p:nvPr/>
        </p:nvSpPr>
        <p:spPr>
          <a:xfrm>
            <a:off x="701040" y="2811145"/>
            <a:ext cx="4868545" cy="2978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吸收律 </a:t>
            </a:r>
            <a:endParaRPr kumimoji="0" lang="zh-CN" altLang="en-US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1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1724" name="图片 111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2460" y="674370"/>
            <a:ext cx="2628900" cy="417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25" name="图片 1117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460" y="1251585"/>
            <a:ext cx="3083560" cy="408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26" name="图片 1117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045" y="2215515"/>
            <a:ext cx="1465580" cy="413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27" name="图片 1117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6195" y="2215515"/>
            <a:ext cx="1466215" cy="407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28" name="图片 1117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1355" y="2811145"/>
            <a:ext cx="1741170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29" name="图片 1117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2460" y="3329940"/>
            <a:ext cx="1943735" cy="53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30" name="图片 1117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6235" y="2771140"/>
            <a:ext cx="159321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731" name="图片 1117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6235" y="3329940"/>
            <a:ext cx="1992630" cy="47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2" name="矩形 112731"/>
          <p:cNvSpPr/>
          <p:nvPr/>
        </p:nvSpPr>
        <p:spPr>
          <a:xfrm>
            <a:off x="701040" y="3932555"/>
            <a:ext cx="2256790" cy="571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常用公式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2B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8914" name="对象 112734"/>
          <p:cNvGraphicFramePr/>
          <p:nvPr/>
        </p:nvGraphicFramePr>
        <p:xfrm>
          <a:off x="2011045" y="4343400"/>
          <a:ext cx="353060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9" imgW="1663700" imgH="215900" progId="Equation.3">
                  <p:embed/>
                </p:oleObj>
              </mc:Choice>
              <mc:Fallback>
                <p:oleObj name="" r:id="rId9" imgW="1663700" imgH="2159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11045" y="4343400"/>
                        <a:ext cx="3530600" cy="383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对象 112736"/>
          <p:cNvGraphicFramePr/>
          <p:nvPr/>
        </p:nvGraphicFramePr>
        <p:xfrm>
          <a:off x="2217420" y="4879658"/>
          <a:ext cx="3439795" cy="349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1" imgW="1574800" imgH="190500" progId="Equation.3">
                  <p:embed/>
                </p:oleObj>
              </mc:Choice>
              <mc:Fallback>
                <p:oleObj name="" r:id="rId11" imgW="1574800" imgH="1905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7420" y="4879658"/>
                        <a:ext cx="3439795" cy="349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6" name="对象 112740"/>
          <p:cNvGraphicFramePr/>
          <p:nvPr/>
        </p:nvGraphicFramePr>
        <p:xfrm>
          <a:off x="2011045" y="5382895"/>
          <a:ext cx="562483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3" imgW="2576830" imgH="241300" progId="Equation.3">
                  <p:embed/>
                </p:oleObj>
              </mc:Choice>
              <mc:Fallback>
                <p:oleObj name="" r:id="rId13" imgW="2576830" imgH="2413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11045" y="5382895"/>
                        <a:ext cx="5624830" cy="441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7" name="对象 112741"/>
          <p:cNvGraphicFramePr/>
          <p:nvPr/>
        </p:nvGraphicFramePr>
        <p:xfrm>
          <a:off x="2522855" y="5936298"/>
          <a:ext cx="5682615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5" imgW="2602865" imgH="215900" progId="Equation.3">
                  <p:embed/>
                </p:oleObj>
              </mc:Choice>
              <mc:Fallback>
                <p:oleObj name="" r:id="rId15" imgW="2602865" imgH="2159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22855" y="5936298"/>
                        <a:ext cx="5682615" cy="395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1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1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1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1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1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1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12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12" grpId="0"/>
      <p:bldP spid="111709" grpId="0"/>
      <p:bldP spid="111707" grpId="0"/>
      <p:bldP spid="1127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755" name="矩形 113754"/>
          <p:cNvSpPr/>
          <p:nvPr/>
        </p:nvSpPr>
        <p:spPr>
          <a:xfrm>
            <a:off x="609600" y="60579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1.4.2逻辑代数的运算规则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756" name="矩形 113755"/>
          <p:cNvSpPr/>
          <p:nvPr/>
        </p:nvSpPr>
        <p:spPr>
          <a:xfrm>
            <a:off x="172085" y="1215390"/>
            <a:ext cx="8677910" cy="16706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ts val="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1.代入规则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135000"/>
              </a:lnSpc>
              <a:spcBef>
                <a:spcPts val="0"/>
              </a:spcBef>
            </a:pPr>
            <a:r>
              <a:rPr dirty="0">
                <a:latin typeface="Times New Roman" panose="02020603050405020304" pitchFamily="18" charset="0"/>
                <a:ea typeface="宋体" panose="02010600030101010101" pitchFamily="2" charset="-122"/>
              </a:rPr>
              <a:t>    在任一个逻辑等式中，如果将等式两边的同一变量用同一个逻辑函数代替，则等式仍然成立，这个规则称为代入规则。</a:t>
            </a: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2085" y="2886075"/>
            <a:ext cx="8606790" cy="2584450"/>
            <a:chOff x="271" y="4545"/>
            <a:chExt cx="13554" cy="4070"/>
          </a:xfrm>
        </p:grpSpPr>
        <p:sp>
          <p:nvSpPr>
            <p:cNvPr id="40962" name="矩形 114778"/>
            <p:cNvSpPr/>
            <p:nvPr/>
          </p:nvSpPr>
          <p:spPr>
            <a:xfrm>
              <a:off x="271" y="4545"/>
              <a:ext cx="13555" cy="40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5000"/>
                </a:lnSpc>
                <a:spcBef>
                  <a:spcPts val="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dirty="0">
                  <a:solidFill>
                    <a:srgbClr val="00206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2.反演规则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 algn="just">
                <a:lnSpc>
                  <a:spcPct val="135000"/>
                </a:lnSpc>
                <a:spcBef>
                  <a:spcPts val="0"/>
                </a:spcBef>
              </a:pP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对于任意一个逻辑函数</a:t>
              </a:r>
              <a:r>
                <a:rPr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，若将其式中所有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与变成或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或变成与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0变成1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1变成0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原变量变成反变量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反变量变成原变量</a:t>
              </a:r>
              <a:r>
                <a:rPr>
                  <a:latin typeface="Times New Roman" panose="02020603050405020304" pitchFamily="18" charset="0"/>
                  <a:ea typeface="宋体" panose="02010600030101010101" pitchFamily="2" charset="-122"/>
                </a:rPr>
                <a:t>，得到的新的逻辑函数为   ，这个规则称为反演规则。利用反演规则可求出一个函数的反函数。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6" name="对象 930"/>
            <p:cNvGraphicFramePr>
              <a:graphicFrameLocks noChangeAspect="1"/>
            </p:cNvGraphicFramePr>
            <p:nvPr/>
          </p:nvGraphicFramePr>
          <p:xfrm>
            <a:off x="7320" y="7221"/>
            <a:ext cx="598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152400" imgH="165100" progId="Equation.3">
                    <p:embed/>
                  </p:oleObj>
                </mc:Choice>
                <mc:Fallback>
                  <p:oleObj name="" r:id="rId1" imgW="152400" imgH="165100" progId="Equation.3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320" y="7221"/>
                          <a:ext cx="598" cy="6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75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75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55" grpId="0" build="p"/>
      <p:bldP spid="1137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1085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3600" b="1">
                <a:solidFill>
                  <a:schemeClr val="tx1"/>
                </a:solidFill>
              </a:rPr>
              <a:t> </a:t>
            </a:r>
            <a:endParaRPr lang="en-US" altLang="zh-CN" sz="3600" b="1">
              <a:solidFill>
                <a:schemeClr val="tx1"/>
              </a:solidFill>
            </a:endParaRPr>
          </a:p>
        </p:txBody>
      </p:sp>
      <p:sp>
        <p:nvSpPr>
          <p:cNvPr id="108635" name="矩形 108634"/>
          <p:cNvSpPr/>
          <p:nvPr/>
        </p:nvSpPr>
        <p:spPr>
          <a:xfrm>
            <a:off x="108585" y="678180"/>
            <a:ext cx="8799195" cy="15424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>
              <a:lnSpc>
                <a:spcPct val="13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在运用反演规则求非函数时应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反变量变成原变量只对单个变量有效，不属于单个变量上的反号应保留不变；函数的运算顺序应保证不变，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855" y="2430145"/>
            <a:ext cx="8034655" cy="7315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spc="0" normalizeH="0" baseline="0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  求函数的反函数。</a:t>
            </a:r>
            <a:endParaRPr kumimoji="0" lang="zh-CN" altLang="en-US" b="1" i="0" u="none" strike="noStrike" kern="1200" cap="none" spc="0" normalizeH="0" baseline="0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" name="对象 929"/>
          <p:cNvGraphicFramePr>
            <a:graphicFrameLocks noChangeAspect="1"/>
          </p:cNvGraphicFramePr>
          <p:nvPr/>
        </p:nvGraphicFramePr>
        <p:xfrm>
          <a:off x="3566160" y="2528570"/>
          <a:ext cx="2622550" cy="534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257300" imgH="254000" progId="Equation.3">
                  <p:embed/>
                </p:oleObj>
              </mc:Choice>
              <mc:Fallback>
                <p:oleObj name="" r:id="rId1" imgW="1257300" imgH="254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66160" y="2528570"/>
                        <a:ext cx="2622550" cy="534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930"/>
          <p:cNvGraphicFramePr>
            <a:graphicFrameLocks noChangeAspect="1"/>
          </p:cNvGraphicFramePr>
          <p:nvPr/>
        </p:nvGraphicFramePr>
        <p:xfrm>
          <a:off x="2101215" y="3383280"/>
          <a:ext cx="3007995" cy="5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485900" imgH="254000" progId="Equation.3">
                  <p:embed/>
                </p:oleObj>
              </mc:Choice>
              <mc:Fallback>
                <p:oleObj name="" r:id="rId3" imgW="1485900" imgH="2540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1215" y="3383280"/>
                        <a:ext cx="3007995" cy="509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7475" y="3422015"/>
            <a:ext cx="8704580" cy="2082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lnSpc>
                <a:spcPct val="135000"/>
              </a:lnSpc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dirty="0">
                <a:latin typeface="Times New Roman" panose="02020603050405020304" pitchFamily="18" charset="0"/>
                <a:ea typeface="宋体" panose="02010600030101010101" pitchFamily="2" charset="-122"/>
              </a:rPr>
              <a:t>在运用对偶规则求对偶式时应</a:t>
            </a:r>
            <a:r>
              <a:rPr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注意</a:t>
            </a:r>
            <a:r>
              <a:rPr dirty="0">
                <a:latin typeface="Times New Roman" panose="02020603050405020304" pitchFamily="18" charset="0"/>
                <a:ea typeface="宋体" panose="02010600030101010101" pitchFamily="2" charset="-122"/>
              </a:rPr>
              <a:t>：求对偶式时不能将原变量和反变量互换；在利用对偶规则变换时仍要保持原式中运算的先后顺序。</a:t>
            </a: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7763" name="内容占位符 117762"/>
          <p:cNvSpPr>
            <a:spLocks noGrp="1"/>
          </p:cNvSpPr>
          <p:nvPr>
            <p:ph idx="1"/>
          </p:nvPr>
        </p:nvSpPr>
        <p:spPr>
          <a:xfrm>
            <a:off x="499745" y="5101590"/>
            <a:ext cx="6172200" cy="838200"/>
          </a:xfrm>
        </p:spPr>
        <p:txBody>
          <a:bodyPr anchor="t"/>
          <a:p>
            <a:pPr>
              <a:buNone/>
            </a:pPr>
            <a:r>
              <a:rPr lang="zh-CN" altLang="en-US" sz="2400" b="1" dirty="0"/>
              <a:t>例  求函数的对偶函数。 </a:t>
            </a:r>
            <a:endParaRPr lang="zh-CN" altLang="en-US" sz="2400" b="1" dirty="0"/>
          </a:p>
        </p:txBody>
      </p:sp>
      <p:graphicFrame>
        <p:nvGraphicFramePr>
          <p:cNvPr id="117851" name="对象 117850"/>
          <p:cNvGraphicFramePr/>
          <p:nvPr/>
        </p:nvGraphicFramePr>
        <p:xfrm>
          <a:off x="4034790" y="5101590"/>
          <a:ext cx="2292350" cy="556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27100" imgH="215900" progId="Equation.3">
                  <p:embed/>
                </p:oleObj>
              </mc:Choice>
              <mc:Fallback>
                <p:oleObj name="" r:id="rId1" imgW="9271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34790" y="5101590"/>
                        <a:ext cx="2292350" cy="5562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2251075" y="5843270"/>
          <a:ext cx="2669540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079500" imgH="215900" progId="Equation.3">
                  <p:embed/>
                </p:oleObj>
              </mc:Choice>
              <mc:Fallback>
                <p:oleObj name="" r:id="rId3" imgW="1079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1075" y="5843270"/>
                        <a:ext cx="2669540" cy="557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95250" y="370840"/>
            <a:ext cx="8727440" cy="4197350"/>
            <a:chOff x="150" y="584"/>
            <a:chExt cx="13744" cy="6610"/>
          </a:xfrm>
        </p:grpSpPr>
        <p:sp>
          <p:nvSpPr>
            <p:cNvPr id="116827" name="矩形 116826"/>
            <p:cNvSpPr/>
            <p:nvPr/>
          </p:nvSpPr>
          <p:spPr>
            <a:xfrm>
              <a:off x="150" y="584"/>
              <a:ext cx="13744" cy="66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indent="-342900" algn="just">
                <a:lnSpc>
                  <a:spcPct val="135000"/>
                </a:lnSpc>
                <a:spcBef>
                  <a:spcPts val="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en-US" altLang="zh-CN" sz="2800" dirty="0">
                  <a:solidFill>
                    <a:srgbClr val="00206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3.对偶规则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 algn="just">
                <a:lnSpc>
                  <a:spcPct val="135000"/>
                </a:lnSpc>
                <a:spcBef>
                  <a:spcPts val="0"/>
                </a:spcBef>
              </a:pP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对于任意一个逻辑函数</a:t>
              </a:r>
              <a:r>
                <a:rPr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，若将其式中所有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与变成或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或变成与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0变成1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1变成0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，得到的新的逻辑函数为原函数的对偶式，用    表示。</a:t>
              </a: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marL="342900" indent="-342900" algn="just">
                <a:lnSpc>
                  <a:spcPct val="135000"/>
                </a:lnSpc>
                <a:spcBef>
                  <a:spcPts val="0"/>
                </a:spcBef>
              </a:pP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zh-CN" altLang="en-US" dirty="0">
                  <a:solidFill>
                    <a:srgbClr val="003399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两个逻辑函数相等，则其对偶式也相等</a:t>
              </a:r>
              <a:r>
                <a:rPr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，这个规则称为对偶规则。</a:t>
              </a: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2231" y="3243"/>
            <a:ext cx="690" cy="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5" imgW="177165" imgH="152400" progId="Equation.3">
                    <p:embed/>
                  </p:oleObj>
                </mc:Choice>
                <mc:Fallback>
                  <p:oleObj name="" r:id="rId5" imgW="177165" imgH="1524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31" y="3243"/>
                          <a:ext cx="690" cy="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7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7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7763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/>
      <a:lstStyle>
        <a:defPPr marL="342900" marR="0" indent="-342900" algn="just" defTabSz="914400" rtl="0" eaLnBrk="1" fontAlgn="base" latinLnBrk="0" hangingPunct="1">
          <a:lnSpc>
            <a:spcPct val="13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kern="1200" cap="none" spc="0" normalizeH="0" baseline="0" noProof="1" dirty="0">
            <a:solidFill>
              <a:schemeClr val="tx1"/>
            </a:solidFill>
            <a:latin typeface="Times New Roman" panose="02020603050405020304" pitchFamily="18" charset="0"/>
            <a:ea typeface="宋体" panose="02010600030101010101" pitchFamily="2" charset="-122"/>
            <a:cs typeface="+mn-cs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</Words>
  <Application>WPS 演示</Application>
  <PresentationFormat>在屏幕上显示</PresentationFormat>
  <Paragraphs>52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5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华文新魏</vt:lpstr>
      <vt:lpstr>微软雅黑</vt:lpstr>
      <vt:lpstr>Arial Unicode MS</vt:lpstr>
      <vt:lpstr>Calibri</vt:lpstr>
      <vt:lpstr>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1.4.1逻辑代数的基本公式 </vt:lpstr>
      <vt:lpstr>PowerPoint 演示文稿</vt:lpstr>
      <vt:lpstr>PowerPoint 演示文稿</vt:lpstr>
      <vt:lpstr> </vt:lpstr>
      <vt:lpstr>PowerPoint 演示文稿</vt:lpstr>
    </vt:vector>
  </TitlesOfParts>
  <Company>WWW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第二节  基本逻辑运算和逻辑电路 </dc:title>
  <dc:creator>WFD</dc:creator>
  <cp:lastModifiedBy>lenovo</cp:lastModifiedBy>
  <cp:revision>183</cp:revision>
  <dcterms:created xsi:type="dcterms:W3CDTF">2005-05-04T09:25:00Z</dcterms:created>
  <dcterms:modified xsi:type="dcterms:W3CDTF">2022-11-10T04:20:10Z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