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6"/>
  </p:notesMasterIdLst>
  <p:sldIdLst>
    <p:sldId id="256" r:id="rId4"/>
    <p:sldId id="289" r:id="rId5"/>
    <p:sldId id="271" r:id="rId7"/>
    <p:sldId id="313" r:id="rId8"/>
    <p:sldId id="316" r:id="rId9"/>
    <p:sldId id="310" r:id="rId10"/>
    <p:sldId id="261" r:id="rId11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FF"/>
    <a:srgbClr val="FFCCFF"/>
    <a:srgbClr val="C5FFF0"/>
    <a:srgbClr val="97FFD5"/>
    <a:srgbClr val="99CC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615"/>
    <p:restoredTop sz="88130"/>
  </p:normalViewPr>
  <p:slideViewPr>
    <p:cSldViewPr showGuides="1">
      <p:cViewPr>
        <p:scale>
          <a:sx n="33" d="100"/>
          <a:sy n="33" d="100"/>
        </p:scale>
        <p:origin x="-546" y="-168"/>
      </p:cViewPr>
      <p:guideLst>
        <p:guide orient="horz" pos="2121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36003" cy="36003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2050" name="组合 4097"/>
          <p:cNvGrpSpPr/>
          <p:nvPr/>
        </p:nvGrpSpPr>
        <p:grpSpPr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2051" name="组合 4098"/>
            <p:cNvGrpSpPr/>
            <p:nvPr/>
          </p:nvGrpSpPr>
          <p:grpSpPr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2052" name="矩形 4099"/>
              <p:cNvSpPr/>
              <p:nvPr/>
            </p:nvSpPr>
            <p:spPr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</a:ln>
            </p:spPr>
            <p:txBody>
              <a:bodyPr anchor="t"/>
              <a:p>
                <a:pPr lvl="0"/>
                <a:endParaRPr lang="zh-CN" altLang="en-US">
                  <a:latin typeface="Tahoma" panose="020B060403050404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3" name="矩形 4100"/>
              <p:cNvSpPr/>
              <p:nvPr/>
            </p:nvSpPr>
            <p:spPr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 anchor="t"/>
              <a:p>
                <a:pPr lvl="0"/>
                <a:endParaRPr lang="zh-CN" altLang="en-US">
                  <a:latin typeface="Tahoma" panose="020B060403050404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054" name="组合 4101"/>
            <p:cNvGrpSpPr/>
            <p:nvPr/>
          </p:nvGrpSpPr>
          <p:grpSpPr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2055" name="矩形 4102"/>
              <p:cNvSpPr/>
              <p:nvPr/>
            </p:nvSpPr>
            <p:spPr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</a:ln>
            </p:spPr>
            <p:txBody>
              <a:bodyPr anchor="t"/>
              <a:p>
                <a:pPr lvl="0"/>
                <a:endParaRPr lang="zh-CN" altLang="en-US">
                  <a:latin typeface="Tahoma" panose="020B060403050404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6" name="矩形 4103"/>
              <p:cNvSpPr/>
              <p:nvPr/>
            </p:nvSpPr>
            <p:spPr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 anchor="t"/>
              <a:p>
                <a:pPr lvl="0"/>
                <a:endParaRPr lang="zh-CN" altLang="en-US">
                  <a:latin typeface="Tahoma" panose="020B060403050404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057" name="矩形 4104"/>
            <p:cNvSpPr/>
            <p:nvPr/>
          </p:nvSpPr>
          <p:spPr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anchor="t"/>
            <a:p>
              <a:pPr lvl="0"/>
              <a:endParaRPr lang="zh-CN" altLang="en-US"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58" name="矩形 4105"/>
            <p:cNvSpPr/>
            <p:nvPr/>
          </p:nvSpPr>
          <p:spPr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</a:ln>
          </p:spPr>
          <p:txBody>
            <a:bodyPr anchor="t"/>
            <a:p>
              <a:pPr lvl="0"/>
              <a:endParaRPr lang="zh-CN" altLang="en-US"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59" name="矩形 4106"/>
            <p:cNvSpPr/>
            <p:nvPr/>
          </p:nvSpPr>
          <p:spPr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anchor="t"/>
            <a:p>
              <a:pPr lvl="0"/>
              <a:endParaRPr lang="zh-CN" altLang="en-US"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4108" name="标题 4107"/>
          <p:cNvSpPr>
            <a:spLocks noGrp="1"/>
          </p:cNvSpPr>
          <p:nvPr>
            <p:ph type="ctrTitle"/>
          </p:nvPr>
        </p:nvSpPr>
        <p:spPr>
          <a:xfrm>
            <a:off x="990600" y="18288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lvl="0">
              <a:buClrTx/>
              <a:buSzTx/>
              <a:buFontTx/>
              <a:defRPr/>
            </a:lvl1pPr>
          </a:lstStyle>
          <a:p>
            <a:pPr lvl="0" fontAlgn="base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4109" name="副标题 4108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lvl1pPr>
            <a:lvl2pPr marL="457200" lvl="1" indent="0" algn="ctr">
              <a:buClr>
                <a:schemeClr val="hlink"/>
              </a:buClr>
              <a:buSzPct val="55000"/>
              <a:buFont typeface="Wingdings" panose="05000000000000000000" pitchFamily="2" charset="2"/>
              <a:buNone/>
              <a:defRPr/>
            </a:lvl2pPr>
            <a:lvl3pPr marL="914400" lvl="2" indent="0" algn="ctr">
              <a:buClr>
                <a:schemeClr val="folHlink"/>
              </a:buClr>
              <a:buSzPct val="50000"/>
              <a:buFont typeface="Wingdings" panose="05000000000000000000" pitchFamily="2" charset="2"/>
              <a:buNone/>
              <a:defRPr/>
            </a:lvl3pPr>
            <a:lvl4pPr marL="1371600" lvl="3" indent="0" algn="ctr">
              <a:buClr>
                <a:schemeClr val="accent2"/>
              </a:buClr>
              <a:buSzPct val="55000"/>
              <a:buFont typeface="Wingdings" panose="05000000000000000000" pitchFamily="2" charset="2"/>
              <a:buNone/>
              <a:defRPr/>
            </a:lvl4pPr>
            <a:lvl5pPr marL="1828800" lvl="4" indent="0" algn="ctr">
              <a:buClr>
                <a:schemeClr val="accent1"/>
              </a:buClr>
              <a:buSzPct val="50000"/>
              <a:buFont typeface="Wingdings" panose="05000000000000000000" pitchFamily="2" charset="2"/>
              <a:buNone/>
              <a:defRPr/>
            </a:lvl5pPr>
          </a:lstStyle>
          <a:p>
            <a:pPr lvl="0" fontAlgn="base"/>
            <a:r>
              <a:rPr lang="zh-CN" altLang="en-US" strike="noStrike" noProof="1" dirty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4110" name="日期占位符 4109"/>
          <p:cNvSpPr>
            <a:spLocks noGrp="1"/>
          </p:cNvSpPr>
          <p:nvPr>
            <p:ph type="dt" sz="half" idx="2"/>
          </p:nvPr>
        </p:nvSpPr>
        <p:spPr>
          <a:xfrm>
            <a:off x="9906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400">
                <a:solidFill>
                  <a:schemeClr val="bg2"/>
                </a:solidFill>
                <a:latin typeface="Tahoma" panose="020B0604030504040204" pitchFamily="34" charset="0"/>
              </a:defRPr>
            </a:lvl1pPr>
          </a:lstStyle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4111" name="页脚占位符 4110"/>
          <p:cNvSpPr>
            <a:spLocks noGrp="1"/>
          </p:cNvSpPr>
          <p:nvPr>
            <p:ph type="ftr" sz="quarter" idx="3"/>
          </p:nvPr>
        </p:nvSpPr>
        <p:spPr>
          <a:xfrm>
            <a:off x="34290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400">
                <a:solidFill>
                  <a:schemeClr val="bg2"/>
                </a:solidFill>
                <a:latin typeface="Tahoma" panose="020B0604030504040204" pitchFamily="34" charset="0"/>
              </a:defRPr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4112" name="灯片编号占位符 4111"/>
          <p:cNvSpPr>
            <a:spLocks noGrp="1"/>
          </p:cNvSpPr>
          <p:nvPr>
            <p:ph type="sldNum" sz="quarter" idx="4"/>
          </p:nvPr>
        </p:nvSpPr>
        <p:spPr>
          <a:xfrm>
            <a:off x="68580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400">
                <a:solidFill>
                  <a:schemeClr val="bg2"/>
                </a:solidFill>
                <a:latin typeface="Tahoma" panose="020B0604030504040204" pitchFamily="34" charset="0"/>
              </a:defRPr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04051" y="617538"/>
            <a:ext cx="1951038" cy="551497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50938" y="617538"/>
            <a:ext cx="5740009" cy="551497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1150938" y="617538"/>
            <a:ext cx="7804150" cy="55149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2050" name="组合 4097"/>
          <p:cNvGrpSpPr/>
          <p:nvPr/>
        </p:nvGrpSpPr>
        <p:grpSpPr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2051" name="组合 4098"/>
            <p:cNvGrpSpPr/>
            <p:nvPr/>
          </p:nvGrpSpPr>
          <p:grpSpPr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2052" name="矩形 4099"/>
              <p:cNvSpPr/>
              <p:nvPr/>
            </p:nvSpPr>
            <p:spPr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</a:ln>
            </p:spPr>
            <p:txBody>
              <a:bodyPr anchor="t"/>
              <a:p>
                <a:pPr lvl="0"/>
                <a:endParaRPr lang="zh-CN" altLang="en-US">
                  <a:latin typeface="Tahoma" panose="020B060403050404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3" name="矩形 4100"/>
              <p:cNvSpPr/>
              <p:nvPr/>
            </p:nvSpPr>
            <p:spPr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 anchor="t"/>
              <a:p>
                <a:pPr lvl="0"/>
                <a:endParaRPr lang="zh-CN" altLang="en-US">
                  <a:latin typeface="Tahoma" panose="020B060403050404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054" name="组合 4101"/>
            <p:cNvGrpSpPr/>
            <p:nvPr/>
          </p:nvGrpSpPr>
          <p:grpSpPr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2055" name="矩形 4102"/>
              <p:cNvSpPr/>
              <p:nvPr/>
            </p:nvSpPr>
            <p:spPr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</a:ln>
            </p:spPr>
            <p:txBody>
              <a:bodyPr anchor="t"/>
              <a:p>
                <a:pPr lvl="0"/>
                <a:endParaRPr lang="zh-CN" altLang="en-US">
                  <a:latin typeface="Tahoma" panose="020B060403050404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6" name="矩形 4103"/>
              <p:cNvSpPr/>
              <p:nvPr/>
            </p:nvSpPr>
            <p:spPr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 anchor="t"/>
              <a:p>
                <a:pPr lvl="0"/>
                <a:endParaRPr lang="zh-CN" altLang="en-US">
                  <a:latin typeface="Tahoma" panose="020B060403050404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057" name="矩形 4104"/>
            <p:cNvSpPr/>
            <p:nvPr/>
          </p:nvSpPr>
          <p:spPr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anchor="t"/>
            <a:p>
              <a:pPr lvl="0"/>
              <a:endParaRPr lang="zh-CN" altLang="en-US"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58" name="矩形 4105"/>
            <p:cNvSpPr/>
            <p:nvPr/>
          </p:nvSpPr>
          <p:spPr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</a:ln>
          </p:spPr>
          <p:txBody>
            <a:bodyPr anchor="t"/>
            <a:p>
              <a:pPr lvl="0"/>
              <a:endParaRPr lang="zh-CN" altLang="en-US"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59" name="矩形 4106"/>
            <p:cNvSpPr/>
            <p:nvPr/>
          </p:nvSpPr>
          <p:spPr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anchor="t"/>
            <a:p>
              <a:pPr lvl="0"/>
              <a:endParaRPr lang="zh-CN" altLang="en-US"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4108" name="标题 4107"/>
          <p:cNvSpPr>
            <a:spLocks noGrp="1"/>
          </p:cNvSpPr>
          <p:nvPr>
            <p:ph type="ctrTitle"/>
          </p:nvPr>
        </p:nvSpPr>
        <p:spPr>
          <a:xfrm>
            <a:off x="990600" y="18288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lvl="0">
              <a:buClrTx/>
              <a:buSzTx/>
              <a:buFontTx/>
              <a:defRPr/>
            </a:lvl1pPr>
          </a:lstStyle>
          <a:p>
            <a:pPr lvl="0" fontAlgn="base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4109" name="副标题 4108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lvl1pPr>
            <a:lvl2pPr marL="457200" lvl="1" indent="0" algn="ctr">
              <a:buClr>
                <a:schemeClr val="hlink"/>
              </a:buClr>
              <a:buSzPct val="55000"/>
              <a:buFont typeface="Wingdings" panose="05000000000000000000" pitchFamily="2" charset="2"/>
              <a:buNone/>
              <a:defRPr/>
            </a:lvl2pPr>
            <a:lvl3pPr marL="914400" lvl="2" indent="0" algn="ctr">
              <a:buClr>
                <a:schemeClr val="folHlink"/>
              </a:buClr>
              <a:buSzPct val="50000"/>
              <a:buFont typeface="Wingdings" panose="05000000000000000000" pitchFamily="2" charset="2"/>
              <a:buNone/>
              <a:defRPr/>
            </a:lvl3pPr>
            <a:lvl4pPr marL="1371600" lvl="3" indent="0" algn="ctr">
              <a:buClr>
                <a:schemeClr val="accent2"/>
              </a:buClr>
              <a:buSzPct val="55000"/>
              <a:buFont typeface="Wingdings" panose="05000000000000000000" pitchFamily="2" charset="2"/>
              <a:buNone/>
              <a:defRPr/>
            </a:lvl4pPr>
            <a:lvl5pPr marL="1828800" lvl="4" indent="0" algn="ctr">
              <a:buClr>
                <a:schemeClr val="accent1"/>
              </a:buClr>
              <a:buSzPct val="50000"/>
              <a:buFont typeface="Wingdings" panose="05000000000000000000" pitchFamily="2" charset="2"/>
              <a:buNone/>
              <a:defRPr/>
            </a:lvl5pPr>
          </a:lstStyle>
          <a:p>
            <a:pPr lvl="0" fontAlgn="base"/>
            <a:r>
              <a:rPr lang="zh-CN" altLang="en-US" strike="noStrike" noProof="1" dirty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4110" name="日期占位符 4109"/>
          <p:cNvSpPr>
            <a:spLocks noGrp="1"/>
          </p:cNvSpPr>
          <p:nvPr>
            <p:ph type="dt" sz="half" idx="2"/>
          </p:nvPr>
        </p:nvSpPr>
        <p:spPr>
          <a:xfrm>
            <a:off x="9906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400">
                <a:solidFill>
                  <a:schemeClr val="bg2"/>
                </a:solidFill>
                <a:latin typeface="Tahoma" panose="020B0604030504040204" pitchFamily="34" charset="0"/>
              </a:defRPr>
            </a:lvl1pPr>
          </a:lstStyle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4111" name="页脚占位符 4110"/>
          <p:cNvSpPr>
            <a:spLocks noGrp="1"/>
          </p:cNvSpPr>
          <p:nvPr>
            <p:ph type="ftr" sz="quarter" idx="3"/>
          </p:nvPr>
        </p:nvSpPr>
        <p:spPr>
          <a:xfrm>
            <a:off x="34290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400">
                <a:solidFill>
                  <a:schemeClr val="bg2"/>
                </a:solidFill>
                <a:latin typeface="Tahoma" panose="020B0604030504040204" pitchFamily="34" charset="0"/>
              </a:defRPr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4112" name="灯片编号占位符 4111"/>
          <p:cNvSpPr>
            <a:spLocks noGrp="1"/>
          </p:cNvSpPr>
          <p:nvPr>
            <p:ph type="sldNum" sz="quarter" idx="4"/>
          </p:nvPr>
        </p:nvSpPr>
        <p:spPr>
          <a:xfrm>
            <a:off x="68580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400">
                <a:solidFill>
                  <a:schemeClr val="bg2"/>
                </a:solidFill>
                <a:latin typeface="Tahoma" panose="020B0604030504040204" pitchFamily="34" charset="0"/>
              </a:defRPr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46612" y="2017713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04051" y="617538"/>
            <a:ext cx="1951038" cy="551497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50938" y="617538"/>
            <a:ext cx="5740009" cy="551497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1150938" y="617538"/>
            <a:ext cx="7804150" cy="55149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46612" y="2017713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026" name="标题 3080"/>
          <p:cNvSpPr>
            <a:spLocks noGrp="1"/>
          </p:cNvSpPr>
          <p:nvPr>
            <p:ph type="title"/>
          </p:nvPr>
        </p:nvSpPr>
        <p:spPr>
          <a:xfrm>
            <a:off x="1150938" y="617538"/>
            <a:ext cx="7793037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3081"/>
          <p:cNvSpPr>
            <a:spLocks noGrp="1"/>
          </p:cNvSpPr>
          <p:nvPr>
            <p:ph type="body"/>
          </p:nvPr>
        </p:nvSpPr>
        <p:spPr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anose="05000000000000000000" pitchFamily="2" charset="2"/>
        <a:buChar char="n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026" name="标题 3080"/>
          <p:cNvSpPr>
            <a:spLocks noGrp="1"/>
          </p:cNvSpPr>
          <p:nvPr>
            <p:ph type="title"/>
          </p:nvPr>
        </p:nvSpPr>
        <p:spPr>
          <a:xfrm>
            <a:off x="1150938" y="617538"/>
            <a:ext cx="7793037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3081"/>
          <p:cNvSpPr>
            <a:spLocks noGrp="1"/>
          </p:cNvSpPr>
          <p:nvPr>
            <p:ph type="body"/>
          </p:nvPr>
        </p:nvSpPr>
        <p:spPr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anose="05000000000000000000" pitchFamily="2" charset="2"/>
        <a:buChar char="n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4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3.wmf"/><Relationship Id="rId1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2.vml"/><Relationship Id="rId8" Type="http://schemas.openxmlformats.org/officeDocument/2006/relationships/slideLayout" Target="../slideLayouts/slideLayout14.xml"/><Relationship Id="rId7" Type="http://schemas.openxmlformats.org/officeDocument/2006/relationships/image" Target="../media/image9.wmf"/><Relationship Id="rId6" Type="http://schemas.openxmlformats.org/officeDocument/2006/relationships/oleObject" Target="../embeddings/oleObject6.bin"/><Relationship Id="rId5" Type="http://schemas.openxmlformats.org/officeDocument/2006/relationships/image" Target="../media/image8.wmf"/><Relationship Id="rId4" Type="http://schemas.openxmlformats.org/officeDocument/2006/relationships/oleObject" Target="../embeddings/oleObject5.bin"/><Relationship Id="rId3" Type="http://schemas.openxmlformats.org/officeDocument/2006/relationships/image" Target="../media/image7.wmf"/><Relationship Id="rId2" Type="http://schemas.openxmlformats.org/officeDocument/2006/relationships/oleObject" Target="../embeddings/oleObject4.bin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92195" y="3405505"/>
            <a:ext cx="3898900" cy="3344545"/>
          </a:xfrm>
          <a:prstGeom prst="rect">
            <a:avLst/>
          </a:prstGeom>
        </p:spPr>
      </p:pic>
      <p:sp>
        <p:nvSpPr>
          <p:cNvPr id="2050" name="标题 2049"/>
          <p:cNvSpPr>
            <a:spLocks noGrp="1"/>
          </p:cNvSpPr>
          <p:nvPr>
            <p:ph type="title"/>
          </p:nvPr>
        </p:nvSpPr>
        <p:spPr>
          <a:xfrm>
            <a:off x="771525" y="159385"/>
            <a:ext cx="7793355" cy="950595"/>
          </a:xfrm>
        </p:spPr>
        <p:txBody>
          <a:bodyPr anchor="b"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1" i="0" u="none" strike="noStrike" kern="1200" cap="none" spc="0" normalizeH="0" baseline="0" noProof="1" dirty="0">
                <a:solidFill>
                  <a:schemeClr val="tx1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5.4  </a:t>
            </a:r>
            <a:r>
              <a:rPr kumimoji="0" lang="zh-CN" altLang="en-US" sz="3200" b="1" i="0" u="none" strike="noStrike" kern="1200" cap="none" spc="0" normalizeH="0" baseline="0" noProof="1" dirty="0">
                <a:solidFill>
                  <a:schemeClr val="tx1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多谐振荡器</a:t>
            </a:r>
            <a:endParaRPr kumimoji="0" lang="zh-CN" altLang="en-US" sz="3200" b="1" i="0" u="none" strike="noStrike" kern="1200" cap="none" spc="0" normalizeH="0" baseline="0" noProof="1" dirty="0">
              <a:solidFill>
                <a:schemeClr val="tx1"/>
              </a:solidFill>
              <a:effectLst/>
              <a:latin typeface="华文新魏" panose="02010800040101010101" pitchFamily="2" charset="-122"/>
              <a:ea typeface="华文新魏" panose="02010800040101010101" pitchFamily="2" charset="-122"/>
              <a:cs typeface="+mj-cs"/>
            </a:endParaRPr>
          </a:p>
        </p:txBody>
      </p:sp>
      <p:sp>
        <p:nvSpPr>
          <p:cNvPr id="3074" name="矩形 39937"/>
          <p:cNvSpPr/>
          <p:nvPr/>
        </p:nvSpPr>
        <p:spPr>
          <a:xfrm>
            <a:off x="431800" y="1052513"/>
            <a:ext cx="8712200" cy="208407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>
              <a:lnSpc>
                <a:spcPct val="135000"/>
              </a:lnSpc>
            </a:pPr>
            <a:r>
              <a:rPr b="1">
                <a:latin typeface="Times New Roman" panose="02020603050405020304" pitchFamily="18" charset="0"/>
                <a:ea typeface="宋体" panose="02010600030101010101" pitchFamily="2" charset="-122"/>
              </a:rPr>
              <a:t>多谐振荡器是一种无需外加触发器信号的自激振荡器，接通电源就会自动地产生矩形脉冲，也称为无稳态电路。它通过储能元件电容的充电和放电，交替在两个暂稳态下翻转，产生周期性矩形脉冲信号。</a:t>
            </a:r>
            <a:endParaRPr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7198" name="矩形 47197"/>
          <p:cNvSpPr/>
          <p:nvPr/>
        </p:nvSpPr>
        <p:spPr>
          <a:xfrm>
            <a:off x="431483" y="3768408"/>
            <a:ext cx="22021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marL="342900" indent="-342900" algn="l" fontAlgn="base">
              <a:lnSpc>
                <a:spcPct val="13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en-US" altLang="zh-CN" sz="2800" b="1" strike="noStrike" noProof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1.电路结构</a:t>
            </a:r>
            <a:endParaRPr lang="en-US" altLang="zh-CN" sz="2800" b="1" strike="noStrike" noProof="1" dirty="0">
              <a:solidFill>
                <a:srgbClr val="00206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7200" name="标题 47199"/>
          <p:cNvSpPr>
            <a:spLocks noGrp="1"/>
          </p:cNvSpPr>
          <p:nvPr/>
        </p:nvSpPr>
        <p:spPr>
          <a:xfrm>
            <a:off x="431800" y="2975610"/>
            <a:ext cx="7059295" cy="79311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5.3.1555</a:t>
            </a:r>
            <a:r>
              <a:rPr kumimoji="0" lang="zh-CN" altLang="en-US" sz="32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定时器构成的多谐振荡器</a:t>
            </a:r>
            <a:endParaRPr kumimoji="0" lang="zh-CN" altLang="en-US" sz="3200" b="1" i="0" u="none" strike="noStrike" kern="1200" cap="none" spc="0" normalizeH="0" baseline="0" noProof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j-cs"/>
            </a:endParaRPr>
          </a:p>
        </p:txBody>
      </p:sp>
    </p:spTree>
  </p:cSld>
  <p:clrMapOvr>
    <a:masterClrMapping/>
  </p:clrMapOvr>
  <p:transition>
    <p:blinds dir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98" name="矩形 47197"/>
          <p:cNvSpPr/>
          <p:nvPr/>
        </p:nvSpPr>
        <p:spPr>
          <a:xfrm>
            <a:off x="631508" y="501968"/>
            <a:ext cx="1913255" cy="650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marL="342900" indent="-342900" algn="l" fontAlgn="base">
              <a:lnSpc>
                <a:spcPct val="13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en-US" altLang="zh-CN" sz="2800" b="1" strike="noStrike" noProof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2.工作原理</a:t>
            </a:r>
            <a:endParaRPr lang="en-US" altLang="zh-CN" sz="2800" b="1" strike="noStrike" noProof="1" dirty="0">
              <a:solidFill>
                <a:srgbClr val="00206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81175" y="1325245"/>
            <a:ext cx="4533900" cy="3825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文本框 9"/>
          <p:cNvSpPr txBox="1"/>
          <p:nvPr/>
        </p:nvSpPr>
        <p:spPr>
          <a:xfrm>
            <a:off x="637540" y="2507615"/>
            <a:ext cx="8259445" cy="5892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35000"/>
              </a:lnSpc>
            </a:pPr>
            <a:r>
              <a:rPr lang="zh-CN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在电容</a:t>
            </a:r>
            <a:r>
              <a:rPr lang="zh-CN" b="1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放电期间</a:t>
            </a:r>
            <a:endParaRPr lang="zh-CN" b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87705" y="3679825"/>
            <a:ext cx="8158480" cy="5892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35000"/>
              </a:lnSpc>
            </a:pPr>
            <a:r>
              <a:rPr lang="zh-CN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振荡周期</a:t>
            </a:r>
            <a:endParaRPr lang="zh-CN" b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03755" y="4008120"/>
            <a:ext cx="5332095" cy="5892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35000"/>
              </a:lnSpc>
            </a:pPr>
            <a:r>
              <a:rPr lang="zh-CN" b="1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zh-CN" b="1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zh-CN" b="1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p1</a:t>
            </a:r>
            <a:r>
              <a:rPr 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＋</a:t>
            </a:r>
            <a:r>
              <a:rPr lang="zh-CN" b="1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zh-CN" b="1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p2</a:t>
            </a:r>
            <a:r>
              <a:rPr 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=0.7（</a:t>
            </a:r>
            <a:r>
              <a:rPr lang="zh-CN" b="1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zh-CN" b="1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＋2</a:t>
            </a:r>
            <a:r>
              <a:rPr lang="zh-CN" b="1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zh-CN" b="1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zh-CN" b="1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51498" y="563563"/>
            <a:ext cx="2269490" cy="650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marL="342900" indent="-342900" algn="l" fontAlgn="base">
              <a:lnSpc>
                <a:spcPct val="13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en-US" altLang="zh-CN" sz="2800" b="1" strike="noStrike" noProof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3.参数</a:t>
            </a:r>
            <a:r>
              <a:rPr lang="zh-CN" altLang="en-US" sz="2800" b="1" strike="noStrike" noProof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的估算</a:t>
            </a:r>
            <a:endParaRPr lang="zh-CN" altLang="en-US" sz="2800" b="1" strike="noStrike" noProof="1" dirty="0">
              <a:solidFill>
                <a:srgbClr val="00206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7540" y="1214755"/>
            <a:ext cx="7869555" cy="5892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35000"/>
              </a:lnSpc>
            </a:pPr>
            <a:r>
              <a:rPr lang="zh-CN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在电容</a:t>
            </a:r>
            <a:r>
              <a:rPr lang="zh-CN" b="1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充电期间</a:t>
            </a:r>
            <a:endParaRPr lang="zh-CN" b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-2147482472"/>
          <p:cNvGraphicFramePr>
            <a:graphicFrameLocks noChangeAspect="1"/>
          </p:cNvGraphicFramePr>
          <p:nvPr/>
        </p:nvGraphicFramePr>
        <p:xfrm>
          <a:off x="2103755" y="1786890"/>
          <a:ext cx="6403340" cy="8616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1" imgW="2831465" imgH="381000" progId="Equation.3">
                  <p:embed/>
                </p:oleObj>
              </mc:Choice>
              <mc:Fallback>
                <p:oleObj name="" r:id="rId1" imgW="2831465" imgH="381000" progId="Equation.3">
                  <p:embed/>
                  <p:pic>
                    <p:nvPicPr>
                      <p:cNvPr id="0" name="图片 1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103755" y="1786890"/>
                        <a:ext cx="6403340" cy="8616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-2147482471"/>
          <p:cNvGraphicFramePr>
            <a:graphicFrameLocks noChangeAspect="1"/>
          </p:cNvGraphicFramePr>
          <p:nvPr/>
        </p:nvGraphicFramePr>
        <p:xfrm>
          <a:off x="2612708" y="2938145"/>
          <a:ext cx="4566920" cy="8616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3" imgW="2019300" imgH="381000" progId="Equation.3">
                  <p:embed/>
                </p:oleObj>
              </mc:Choice>
              <mc:Fallback>
                <p:oleObj name="" r:id="rId3" imgW="2019300" imgH="381000" progId="Equation.3">
                  <p:embed/>
                  <p:pic>
                    <p:nvPicPr>
                      <p:cNvPr id="0" name="图片 1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612708" y="2938145"/>
                        <a:ext cx="4566920" cy="8616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文本框 13"/>
          <p:cNvSpPr txBox="1"/>
          <p:nvPr/>
        </p:nvSpPr>
        <p:spPr>
          <a:xfrm>
            <a:off x="738505" y="4597400"/>
            <a:ext cx="8158480" cy="5892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35000"/>
              </a:lnSpc>
            </a:pPr>
            <a:r>
              <a:rPr lang="zh-CN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振荡频率</a:t>
            </a:r>
            <a:endParaRPr lang="zh-CN" b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969"/>
          <p:cNvGraphicFramePr>
            <a:graphicFrameLocks noChangeAspect="1"/>
          </p:cNvGraphicFramePr>
          <p:nvPr/>
        </p:nvGraphicFramePr>
        <p:xfrm>
          <a:off x="3025458" y="4802823"/>
          <a:ext cx="2976245" cy="8362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" name="" r:id="rId5" imgW="1384300" imgH="381000" progId="Equation.3">
                  <p:embed/>
                </p:oleObj>
              </mc:Choice>
              <mc:Fallback>
                <p:oleObj name="" r:id="rId5" imgW="1384300" imgH="381000" progId="Equation.3">
                  <p:embed/>
                  <p:pic>
                    <p:nvPicPr>
                      <p:cNvPr id="0" name="图片 1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025458" y="4802823"/>
                        <a:ext cx="2976245" cy="8362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文本框 15"/>
          <p:cNvSpPr txBox="1"/>
          <p:nvPr/>
        </p:nvSpPr>
        <p:spPr>
          <a:xfrm>
            <a:off x="687705" y="5639435"/>
            <a:ext cx="8158480" cy="5892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35000"/>
              </a:lnSpc>
            </a:pPr>
            <a:r>
              <a:rPr lang="zh-CN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改变</a:t>
            </a:r>
            <a:r>
              <a:rPr lang="zh-CN" b="1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zh-CN" b="1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、</a:t>
            </a:r>
            <a:r>
              <a:rPr lang="zh-CN" b="1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zh-CN" b="1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的值，就可产生不同频率的矩形脉冲。</a:t>
            </a:r>
            <a:endParaRPr lang="zh-CN" b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" grpId="0"/>
      <p:bldP spid="3" grpId="0"/>
      <p:bldP spid="11" grpId="0"/>
      <p:bldP spid="14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02455" y="1285875"/>
            <a:ext cx="4541520" cy="351282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636905" y="5304790"/>
            <a:ext cx="3147060" cy="5892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35000"/>
              </a:lnSpc>
            </a:pPr>
            <a:r>
              <a:rPr lang="zh-CN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zh-CN" b="1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zh-CN" b="1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zh-CN" b="1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zh-CN" b="1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时，</a:t>
            </a:r>
            <a:r>
              <a:rPr lang="zh-CN" b="1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zh-CN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endParaRPr lang="zh-CN" b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34460" y="5304790"/>
            <a:ext cx="4255135" cy="5892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35000"/>
              </a:lnSpc>
            </a:pPr>
            <a:r>
              <a:rPr lang="zh-CN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多谐振荡器产生方波。</a:t>
            </a:r>
            <a:endParaRPr lang="zh-CN" b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6905" y="4504055"/>
            <a:ext cx="7869555" cy="5892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35000"/>
              </a:lnSpc>
            </a:pPr>
            <a:r>
              <a:rPr lang="zh-CN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占空比</a:t>
            </a:r>
            <a:endParaRPr lang="zh-CN" b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971"/>
          <p:cNvGraphicFramePr>
            <a:graphicFrameLocks noChangeAspect="1"/>
          </p:cNvGraphicFramePr>
          <p:nvPr/>
        </p:nvGraphicFramePr>
        <p:xfrm>
          <a:off x="2357755" y="4357370"/>
          <a:ext cx="2316480" cy="882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2" imgW="1117600" imgH="431800" progId="Equation.3">
                  <p:embed/>
                </p:oleObj>
              </mc:Choice>
              <mc:Fallback>
                <p:oleObj name="" r:id="rId2" imgW="1117600" imgH="4318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357755" y="4357370"/>
                        <a:ext cx="2316480" cy="8826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1039"/>
          <p:cNvGraphicFramePr>
            <a:graphicFrameLocks noChangeAspect="1"/>
          </p:cNvGraphicFramePr>
          <p:nvPr/>
        </p:nvGraphicFramePr>
        <p:xfrm>
          <a:off x="2834640" y="5150485"/>
          <a:ext cx="407035" cy="8972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4" imgW="152400" imgH="393700" progId="Equation.3">
                  <p:embed/>
                </p:oleObj>
              </mc:Choice>
              <mc:Fallback>
                <p:oleObj name="" r:id="rId4" imgW="152400" imgH="393700" progId="Equation.3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834640" y="5150485"/>
                        <a:ext cx="407035" cy="89725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785495" y="843280"/>
            <a:ext cx="7869555" cy="5892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35000"/>
              </a:lnSpc>
            </a:pPr>
            <a:r>
              <a:rPr lang="zh-CN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占空比</a:t>
            </a:r>
            <a:endParaRPr lang="zh-CN" b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970"/>
          <p:cNvGraphicFramePr>
            <a:graphicFrameLocks noChangeAspect="1"/>
          </p:cNvGraphicFramePr>
          <p:nvPr/>
        </p:nvGraphicFramePr>
        <p:xfrm>
          <a:off x="2298700" y="986790"/>
          <a:ext cx="2434590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" name="" r:id="rId6" imgW="1167765" imgH="431800" progId="Equation.3">
                  <p:embed/>
                </p:oleObj>
              </mc:Choice>
              <mc:Fallback>
                <p:oleObj name="" r:id="rId6" imgW="1167765" imgH="431800" progId="Equation.3">
                  <p:embed/>
                  <p:pic>
                    <p:nvPicPr>
                      <p:cNvPr id="0" name="图片 1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298700" y="986790"/>
                        <a:ext cx="2434590" cy="889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圆角矩形标注 18"/>
          <p:cNvSpPr/>
          <p:nvPr/>
        </p:nvSpPr>
        <p:spPr>
          <a:xfrm>
            <a:off x="1867535" y="2207895"/>
            <a:ext cx="2066925" cy="768350"/>
          </a:xfrm>
          <a:prstGeom prst="wedgeRoundRectCallout">
            <a:avLst>
              <a:gd name="adj1" fmla="val 102749"/>
              <a:gd name="adj2" fmla="val -14793"/>
              <a:gd name="adj3" fmla="val 16667"/>
            </a:avLst>
          </a:prstGeom>
          <a:solidFill>
            <a:srgbClr val="FFFFFF"/>
          </a:solidFill>
          <a:ln w="31750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 fontAlgn="base"/>
            <a:r>
              <a:rPr lang="zh-CN" altLang="en-US" sz="2000" b="1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占空比可调的多谐振荡器</a:t>
            </a:r>
            <a:endParaRPr lang="zh-CN" altLang="en-US" sz="2000" b="1" strike="noStrike" noProof="1" dirty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85495" y="2976245"/>
            <a:ext cx="8158480" cy="5892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35000"/>
              </a:lnSpc>
            </a:pPr>
            <a:r>
              <a:rPr lang="zh-CN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振荡周期</a:t>
            </a:r>
            <a:endParaRPr lang="zh-CN" b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031875" y="3565525"/>
            <a:ext cx="4011930" cy="5892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35000"/>
              </a:lnSpc>
            </a:pPr>
            <a:r>
              <a:rPr lang="zh-CN" b="1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zh-CN" b="1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zh-CN" b="1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p1</a:t>
            </a:r>
            <a:r>
              <a:rPr 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＋</a:t>
            </a:r>
            <a:r>
              <a:rPr lang="zh-CN" b="1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zh-CN" b="1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p2</a:t>
            </a:r>
            <a:r>
              <a:rPr 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=0.7（</a:t>
            </a:r>
            <a:r>
              <a:rPr lang="zh-CN" b="1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zh-CN" b="1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＋</a:t>
            </a:r>
            <a:r>
              <a:rPr lang="zh-CN" b="1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zh-CN" b="1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zh-CN" b="1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9" grpId="0"/>
      <p:bldP spid="19" grpId="0" bldLvl="0" animBg="1"/>
      <p:bldP spid="20" grpId="0"/>
      <p:bldP spid="21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2580" y="1319530"/>
            <a:ext cx="8468995" cy="4010660"/>
          </a:xfrm>
          <a:prstGeom prst="rect">
            <a:avLst/>
          </a:prstGeom>
        </p:spPr>
      </p:pic>
      <p:sp>
        <p:nvSpPr>
          <p:cNvPr id="47200" name="标题 47199"/>
          <p:cNvSpPr>
            <a:spLocks noGrp="1"/>
          </p:cNvSpPr>
          <p:nvPr/>
        </p:nvSpPr>
        <p:spPr>
          <a:xfrm>
            <a:off x="399415" y="446405"/>
            <a:ext cx="7733665" cy="79311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5.4.</a:t>
            </a:r>
            <a:r>
              <a:rPr kumimoji="0" sz="32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2门电路构成的多谐振荡器</a:t>
            </a:r>
            <a:endParaRPr kumimoji="0" sz="3200" b="1" i="0" u="none" strike="noStrike" kern="1200" cap="none" spc="0" normalizeH="0" baseline="0" noProof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j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3095" y="5330190"/>
            <a:ext cx="8158480" cy="5892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35000"/>
              </a:lnSpc>
            </a:pPr>
            <a:r>
              <a:rPr lang="zh-CN" b="1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zh-CN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zh-CN" b="1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zh-CN" b="1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p1</a:t>
            </a:r>
            <a:r>
              <a:rPr lang="zh-CN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＋</a:t>
            </a:r>
            <a:r>
              <a:rPr lang="zh-CN" b="1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zh-CN" b="1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p2</a:t>
            </a:r>
            <a:r>
              <a:rPr lang="zh-CN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≈1.4</a:t>
            </a:r>
            <a:r>
              <a:rPr lang="zh-CN" b="1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RC</a:t>
            </a:r>
            <a:endParaRPr lang="zh-CN" b="1" i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6705" y="2914650"/>
            <a:ext cx="5540375" cy="3500120"/>
          </a:xfrm>
          <a:prstGeom prst="rect">
            <a:avLst/>
          </a:prstGeom>
        </p:spPr>
      </p:pic>
      <p:sp>
        <p:nvSpPr>
          <p:cNvPr id="47200" name="标题 47199"/>
          <p:cNvSpPr>
            <a:spLocks noGrp="1"/>
          </p:cNvSpPr>
          <p:nvPr/>
        </p:nvSpPr>
        <p:spPr>
          <a:xfrm>
            <a:off x="399415" y="446405"/>
            <a:ext cx="7733665" cy="79311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5.4.3</a:t>
            </a:r>
            <a:r>
              <a:rPr kumimoji="0" sz="32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石英晶体多谐振荡器</a:t>
            </a:r>
            <a:endParaRPr kumimoji="0" sz="3200" b="1" i="0" u="none" strike="noStrike" kern="1200" cap="none" spc="0" normalizeH="0" baseline="0" noProof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j-cs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17855" y="1359535"/>
            <a:ext cx="8158480" cy="5892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35000"/>
              </a:lnSpc>
            </a:pPr>
            <a:r>
              <a:rPr lang="zh-CN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石英晶体多谐振荡器就是一种频率稳定度很高的多谐振荡器。</a:t>
            </a:r>
            <a:endParaRPr lang="zh-CN" b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17855" y="2052320"/>
            <a:ext cx="4850765" cy="5892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35000"/>
              </a:lnSpc>
            </a:pPr>
            <a:r>
              <a:rPr lang="zh-CN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石英晶体的电抗频率特性及符号</a:t>
            </a:r>
            <a:endParaRPr lang="zh-CN" b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468620" y="2169795"/>
            <a:ext cx="3307715" cy="3080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35000"/>
              </a:lnSpc>
            </a:pPr>
            <a:r>
              <a:rPr lang="zh-CN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当信号频率与晶体固有频率</a:t>
            </a:r>
            <a:r>
              <a:rPr lang="zh-CN" b="1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b="1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相同时，发生谐振，晶体的阻抗很小，频率为</a:t>
            </a:r>
            <a:r>
              <a:rPr lang="zh-CN" b="1" i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</a:t>
            </a:r>
            <a:r>
              <a:rPr lang="zh-CN" b="1" baseline="-25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zh-CN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的信号顺利通过，其它频率信号经过晶体时被衰减。</a:t>
            </a:r>
            <a:endParaRPr lang="zh-CN" b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37" name="矩形 9236"/>
          <p:cNvSpPr/>
          <p:nvPr/>
        </p:nvSpPr>
        <p:spPr>
          <a:xfrm>
            <a:off x="358775" y="457518"/>
            <a:ext cx="8281988" cy="12033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 algn="just" fontAlgn="base">
              <a:lnSpc>
                <a:spcPct val="13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zh-CN" altLang="en-US" b="1" strike="noStrike" noProof="1" dirty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t>  </a:t>
            </a:r>
            <a:endParaRPr lang="zh-CN" altLang="en-US" sz="3200" b="1" strike="noStrike" noProof="1" dirty="0">
              <a:latin typeface="Tahoma" panose="020B060403050404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4820" y="788670"/>
            <a:ext cx="7976870" cy="130746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lnSpc>
                <a:spcPct val="135000"/>
              </a:lnSpc>
              <a:spcBef>
                <a:spcPts val="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en-US" b="1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b="1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石英晶体振荡电路</a:t>
            </a:r>
            <a:endParaRPr b="1" strike="noStrike" noProof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62785" y="1661160"/>
            <a:ext cx="4478020" cy="3509645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ends">
  <a:themeElements>
    <a:clrScheme name="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0"/>
      </a:accent5>
      <a:accent6>
        <a:srgbClr val="E5B900"/>
      </a:accent6>
      <a:hlink>
        <a:srgbClr val="FF0000"/>
      </a:hlink>
      <a:folHlink>
        <a:srgbClr val="3333CC"/>
      </a:folHlink>
    </a:clrScheme>
    <a:fontScheme name="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00"/>
        </a:lt1>
        <a:dk2>
          <a:srgbClr val="DDDDDD"/>
        </a:dk2>
        <a:lt2>
          <a:srgbClr val="969696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CDCDC"/>
        </a:accent4>
        <a:accent5>
          <a:srgbClr val="AAEFD0"/>
        </a:accent5>
        <a:accent6>
          <a:srgbClr val="2D2DB7"/>
        </a:accent6>
        <a:hlink>
          <a:srgbClr val="FF5050"/>
        </a:hlink>
        <a:folHlink>
          <a:srgbClr val="FFCF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0"/>
        </a:accent5>
        <a:accent6>
          <a:srgbClr val="E5B900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2F2F2"/>
        </a:accent5>
        <a:accent6>
          <a:srgbClr val="727272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CC"/>
        </a:lt1>
        <a:dk2>
          <a:srgbClr val="FFFFCC"/>
        </a:dk2>
        <a:lt2>
          <a:srgbClr val="000094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CDCDC"/>
        </a:accent4>
        <a:accent5>
          <a:srgbClr val="ADC8FF"/>
        </a:accent5>
        <a:accent6>
          <a:srgbClr val="8900E5"/>
        </a:accent6>
        <a:hlink>
          <a:srgbClr val="FF3399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CCA"/>
        </a:accent5>
        <a:accent6>
          <a:srgbClr val="4345A2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AAB82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5"/>
        </a:accent5>
        <a:accent6>
          <a:srgbClr val="ACACAC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Blends">
  <a:themeElements>
    <a:clrScheme name="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0"/>
      </a:accent5>
      <a:accent6>
        <a:srgbClr val="E5B900"/>
      </a:accent6>
      <a:hlink>
        <a:srgbClr val="FF0000"/>
      </a:hlink>
      <a:folHlink>
        <a:srgbClr val="3333CC"/>
      </a:folHlink>
    </a:clrScheme>
    <a:fontScheme name="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00"/>
        </a:lt1>
        <a:dk2>
          <a:srgbClr val="DDDDDD"/>
        </a:dk2>
        <a:lt2>
          <a:srgbClr val="969696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CDCDC"/>
        </a:accent4>
        <a:accent5>
          <a:srgbClr val="AAEFD0"/>
        </a:accent5>
        <a:accent6>
          <a:srgbClr val="2D2DB7"/>
        </a:accent6>
        <a:hlink>
          <a:srgbClr val="FF5050"/>
        </a:hlink>
        <a:folHlink>
          <a:srgbClr val="FFCF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0"/>
        </a:accent5>
        <a:accent6>
          <a:srgbClr val="E5B900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2F2F2"/>
        </a:accent5>
        <a:accent6>
          <a:srgbClr val="727272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CC"/>
        </a:lt1>
        <a:dk2>
          <a:srgbClr val="FFFFCC"/>
        </a:dk2>
        <a:lt2>
          <a:srgbClr val="000094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CDCDC"/>
        </a:accent4>
        <a:accent5>
          <a:srgbClr val="ADC8FF"/>
        </a:accent5>
        <a:accent6>
          <a:srgbClr val="8900E5"/>
        </a:accent6>
        <a:hlink>
          <a:srgbClr val="FF3399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CCA"/>
        </a:accent5>
        <a:accent6>
          <a:srgbClr val="4345A2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AAB82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5"/>
        </a:accent5>
        <a:accent6>
          <a:srgbClr val="ACACAC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Designs\Blends.pot</Template>
  <TotalTime>0</TotalTime>
  <Words>431</Words>
  <Application>WPS 演示</Application>
  <PresentationFormat>在屏幕上显示</PresentationFormat>
  <Paragraphs>54</Paragraphs>
  <Slides>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6</vt:i4>
      </vt:variant>
      <vt:variant>
        <vt:lpstr>幻灯片标题</vt:lpstr>
      </vt:variant>
      <vt:variant>
        <vt:i4>7</vt:i4>
      </vt:variant>
    </vt:vector>
  </HeadingPairs>
  <TitlesOfParts>
    <vt:vector size="24" baseType="lpstr">
      <vt:lpstr>Arial</vt:lpstr>
      <vt:lpstr>宋体</vt:lpstr>
      <vt:lpstr>Wingdings</vt:lpstr>
      <vt:lpstr>Tahoma</vt:lpstr>
      <vt:lpstr>Times New Roman</vt:lpstr>
      <vt:lpstr>华文新魏</vt:lpstr>
      <vt:lpstr>微软雅黑</vt:lpstr>
      <vt:lpstr>Arial Unicode MS</vt:lpstr>
      <vt:lpstr>Calibri</vt:lpstr>
      <vt:lpstr>Blends</vt:lpstr>
      <vt:lpstr>1_Blends</vt:lpstr>
      <vt:lpstr>Equation.3</vt:lpstr>
      <vt:lpstr>Equation.3</vt:lpstr>
      <vt:lpstr>Equation.3</vt:lpstr>
      <vt:lpstr>Equation.3</vt:lpstr>
      <vt:lpstr>Equation.3</vt:lpstr>
      <vt:lpstr>Equation.3</vt:lpstr>
      <vt:lpstr>5.4  多谐振荡器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第四节  单稳态触发器 </dc:title>
  <dc:creator>WFD</dc:creator>
  <cp:lastModifiedBy>lenovo</cp:lastModifiedBy>
  <cp:revision>70</cp:revision>
  <dcterms:created xsi:type="dcterms:W3CDTF">2005-07-12T01:36:00Z</dcterms:created>
  <dcterms:modified xsi:type="dcterms:W3CDTF">2022-11-10T05:25:56Z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2052-11.1.0.9914</vt:lpwstr>
  </property>
</Properties>
</file>