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4" r:id="rId3"/>
    <p:sldId id="322" r:id="rId4"/>
    <p:sldId id="369" r:id="rId5"/>
    <p:sldId id="315" r:id="rId6"/>
    <p:sldId id="359" r:id="rId7"/>
    <p:sldId id="371" r:id="rId8"/>
    <p:sldId id="318" r:id="rId9"/>
    <p:sldId id="372" r:id="rId10"/>
    <p:sldId id="319" r:id="rId11"/>
    <p:sldId id="373" r:id="rId12"/>
    <p:sldId id="374" r:id="rId13"/>
    <p:sldId id="375" r:id="rId14"/>
    <p:sldId id="320" r:id="rId15"/>
    <p:sldId id="376" r:id="rId16"/>
    <p:sldId id="377" r:id="rId17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CCFF"/>
    <a:srgbClr val="ABCDFF"/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1370"/>
    <p:restoredTop sz="86350"/>
  </p:normalViewPr>
  <p:slideViewPr>
    <p:cSldViewPr showGuides="1">
      <p:cViewPr>
        <p:scale>
          <a:sx n="33" d="100"/>
          <a:sy n="33" d="100"/>
        </p:scale>
        <p:origin x="-864" y="-150"/>
      </p:cViewPr>
      <p:guideLst>
        <p:guide orient="horz" pos="216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image" Target="../media/image19.wmf"/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0" Type="http://schemas.openxmlformats.org/officeDocument/2006/relationships/image" Target="../media/image27.wmf"/><Relationship Id="rId2" Type="http://schemas.openxmlformats.org/officeDocument/2006/relationships/image" Target="../media/image13.wmf"/><Relationship Id="rId19" Type="http://schemas.openxmlformats.org/officeDocument/2006/relationships/image" Target="../media/image26.wmf"/><Relationship Id="rId18" Type="http://schemas.openxmlformats.org/officeDocument/2006/relationships/image" Target="../media/image25.wmf"/><Relationship Id="rId17" Type="http://schemas.openxmlformats.org/officeDocument/2006/relationships/image" Target="../media/image24.wmf"/><Relationship Id="rId16" Type="http://schemas.openxmlformats.org/officeDocument/2006/relationships/image" Target="../media/image9.wmf"/><Relationship Id="rId15" Type="http://schemas.openxmlformats.org/officeDocument/2006/relationships/image" Target="../media/image8.wmf"/><Relationship Id="rId14" Type="http://schemas.openxmlformats.org/officeDocument/2006/relationships/image" Target="../media/image7.wmf"/><Relationship Id="rId13" Type="http://schemas.openxmlformats.org/officeDocument/2006/relationships/image" Target="../media/image6.wmf"/><Relationship Id="rId12" Type="http://schemas.openxmlformats.org/officeDocument/2006/relationships/image" Target="../media/image23.wmf"/><Relationship Id="rId11" Type="http://schemas.openxmlformats.org/officeDocument/2006/relationships/image" Target="../media/image22.wmf"/><Relationship Id="rId10" Type="http://schemas.openxmlformats.org/officeDocument/2006/relationships/image" Target="../media/image21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7" Type="http://schemas.openxmlformats.org/officeDocument/2006/relationships/image" Target="../media/image34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53.wmf"/><Relationship Id="rId8" Type="http://schemas.openxmlformats.org/officeDocument/2006/relationships/image" Target="../media/image52.wmf"/><Relationship Id="rId7" Type="http://schemas.openxmlformats.org/officeDocument/2006/relationships/image" Target="../media/image51.wmf"/><Relationship Id="rId6" Type="http://schemas.openxmlformats.org/officeDocument/2006/relationships/image" Target="../media/image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4" Type="http://schemas.openxmlformats.org/officeDocument/2006/relationships/image" Target="../media/image58.wmf"/><Relationship Id="rId13" Type="http://schemas.openxmlformats.org/officeDocument/2006/relationships/image" Target="../media/image57.wmf"/><Relationship Id="rId12" Type="http://schemas.openxmlformats.org/officeDocument/2006/relationships/image" Target="../media/image56.wmf"/><Relationship Id="rId11" Type="http://schemas.openxmlformats.org/officeDocument/2006/relationships/image" Target="../media/image55.wmf"/><Relationship Id="rId10" Type="http://schemas.openxmlformats.org/officeDocument/2006/relationships/image" Target="../media/image54.wmf"/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0" name="页脚占位符 6041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1" name="灯片编号占位符 6042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ahoma" panose="020B0604030504040204" pitchFamily="34" charset="0"/>
              </a:rPr>
            </a:fld>
            <a:endParaRPr lang="zh-CN" altLang="en-US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7940" name="幻灯片图像占位符 16793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7941" name="文本占位符 167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066" y="609600"/>
            <a:ext cx="1953022" cy="55229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45847" cy="55229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43000" y="609600"/>
            <a:ext cx="7812088" cy="55229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3.wmf"/><Relationship Id="rId1" Type="http://schemas.openxmlformats.org/officeDocument/2006/relationships/oleObject" Target="../embeddings/oleObject4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1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50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49.wmf"/><Relationship Id="rId30" Type="http://schemas.openxmlformats.org/officeDocument/2006/relationships/vmlDrawing" Target="../drawings/vmlDrawing7.vml"/><Relationship Id="rId3" Type="http://schemas.openxmlformats.org/officeDocument/2006/relationships/oleObject" Target="../embeddings/oleObject48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58.wmf"/><Relationship Id="rId27" Type="http://schemas.openxmlformats.org/officeDocument/2006/relationships/oleObject" Target="../embeddings/oleObject60.bin"/><Relationship Id="rId26" Type="http://schemas.openxmlformats.org/officeDocument/2006/relationships/image" Target="../media/image57.wmf"/><Relationship Id="rId25" Type="http://schemas.openxmlformats.org/officeDocument/2006/relationships/oleObject" Target="../embeddings/oleObject59.bin"/><Relationship Id="rId24" Type="http://schemas.openxmlformats.org/officeDocument/2006/relationships/image" Target="../media/image56.wmf"/><Relationship Id="rId23" Type="http://schemas.openxmlformats.org/officeDocument/2006/relationships/oleObject" Target="../embeddings/oleObject58.bin"/><Relationship Id="rId22" Type="http://schemas.openxmlformats.org/officeDocument/2006/relationships/image" Target="../media/image55.wmf"/><Relationship Id="rId21" Type="http://schemas.openxmlformats.org/officeDocument/2006/relationships/oleObject" Target="../embeddings/oleObject57.bin"/><Relationship Id="rId20" Type="http://schemas.openxmlformats.org/officeDocument/2006/relationships/image" Target="../media/image54.wmf"/><Relationship Id="rId2" Type="http://schemas.openxmlformats.org/officeDocument/2006/relationships/image" Target="../media/image48.wmf"/><Relationship Id="rId19" Type="http://schemas.openxmlformats.org/officeDocument/2006/relationships/oleObject" Target="../embeddings/oleObject56.bin"/><Relationship Id="rId18" Type="http://schemas.openxmlformats.org/officeDocument/2006/relationships/image" Target="../media/image53.wmf"/><Relationship Id="rId17" Type="http://schemas.openxmlformats.org/officeDocument/2006/relationships/oleObject" Target="../embeddings/oleObject55.bin"/><Relationship Id="rId16" Type="http://schemas.openxmlformats.org/officeDocument/2006/relationships/image" Target="../media/image52.wmf"/><Relationship Id="rId15" Type="http://schemas.openxmlformats.org/officeDocument/2006/relationships/oleObject" Target="../embeddings/oleObject54.bin"/><Relationship Id="rId14" Type="http://schemas.openxmlformats.org/officeDocument/2006/relationships/image" Target="../media/image51.wmf"/><Relationship Id="rId13" Type="http://schemas.openxmlformats.org/officeDocument/2006/relationships/oleObject" Target="../embeddings/oleObject53.bin"/><Relationship Id="rId12" Type="http://schemas.openxmlformats.org/officeDocument/2006/relationships/image" Target="../media/image5.wmf"/><Relationship Id="rId11" Type="http://schemas.openxmlformats.org/officeDocument/2006/relationships/oleObject" Target="../embeddings/oleObject52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4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mf"/><Relationship Id="rId8" Type="http://schemas.openxmlformats.org/officeDocument/2006/relationships/oleObject" Target="../embeddings/oleObject12.bin"/><Relationship Id="rId7" Type="http://schemas.openxmlformats.org/officeDocument/2006/relationships/image" Target="../media/image14.wmf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3.wmf"/><Relationship Id="rId43" Type="http://schemas.openxmlformats.org/officeDocument/2006/relationships/vmlDrawing" Target="../drawings/vmlDrawing2.vml"/><Relationship Id="rId42" Type="http://schemas.openxmlformats.org/officeDocument/2006/relationships/slideLayout" Target="../slideLayouts/slideLayout2.xml"/><Relationship Id="rId41" Type="http://schemas.openxmlformats.org/officeDocument/2006/relationships/image" Target="../media/image27.wmf"/><Relationship Id="rId40" Type="http://schemas.openxmlformats.org/officeDocument/2006/relationships/oleObject" Target="../embeddings/oleObject28.bin"/><Relationship Id="rId4" Type="http://schemas.openxmlformats.org/officeDocument/2006/relationships/oleObject" Target="../embeddings/oleObject10.bin"/><Relationship Id="rId39" Type="http://schemas.openxmlformats.org/officeDocument/2006/relationships/image" Target="../media/image26.wmf"/><Relationship Id="rId38" Type="http://schemas.openxmlformats.org/officeDocument/2006/relationships/oleObject" Target="../embeddings/oleObject27.bin"/><Relationship Id="rId37" Type="http://schemas.openxmlformats.org/officeDocument/2006/relationships/image" Target="../media/image25.wmf"/><Relationship Id="rId36" Type="http://schemas.openxmlformats.org/officeDocument/2006/relationships/oleObject" Target="../embeddings/oleObject26.bin"/><Relationship Id="rId35" Type="http://schemas.openxmlformats.org/officeDocument/2006/relationships/image" Target="../media/image24.wmf"/><Relationship Id="rId34" Type="http://schemas.openxmlformats.org/officeDocument/2006/relationships/oleObject" Target="../embeddings/oleObject25.bin"/><Relationship Id="rId33" Type="http://schemas.openxmlformats.org/officeDocument/2006/relationships/image" Target="../media/image9.wmf"/><Relationship Id="rId32" Type="http://schemas.openxmlformats.org/officeDocument/2006/relationships/oleObject" Target="../embeddings/oleObject24.bin"/><Relationship Id="rId31" Type="http://schemas.openxmlformats.org/officeDocument/2006/relationships/image" Target="../media/image8.wmf"/><Relationship Id="rId30" Type="http://schemas.openxmlformats.org/officeDocument/2006/relationships/oleObject" Target="../embeddings/oleObject23.bin"/><Relationship Id="rId3" Type="http://schemas.openxmlformats.org/officeDocument/2006/relationships/image" Target="../media/image12.wmf"/><Relationship Id="rId29" Type="http://schemas.openxmlformats.org/officeDocument/2006/relationships/image" Target="../media/image7.wmf"/><Relationship Id="rId28" Type="http://schemas.openxmlformats.org/officeDocument/2006/relationships/oleObject" Target="../embeddings/oleObject22.bin"/><Relationship Id="rId27" Type="http://schemas.openxmlformats.org/officeDocument/2006/relationships/image" Target="../media/image6.wmf"/><Relationship Id="rId26" Type="http://schemas.openxmlformats.org/officeDocument/2006/relationships/oleObject" Target="../embeddings/oleObject21.bin"/><Relationship Id="rId25" Type="http://schemas.openxmlformats.org/officeDocument/2006/relationships/image" Target="../media/image23.wmf"/><Relationship Id="rId24" Type="http://schemas.openxmlformats.org/officeDocument/2006/relationships/oleObject" Target="../embeddings/oleObject20.bin"/><Relationship Id="rId23" Type="http://schemas.openxmlformats.org/officeDocument/2006/relationships/image" Target="../media/image22.wmf"/><Relationship Id="rId22" Type="http://schemas.openxmlformats.org/officeDocument/2006/relationships/oleObject" Target="../embeddings/oleObject19.bin"/><Relationship Id="rId21" Type="http://schemas.openxmlformats.org/officeDocument/2006/relationships/image" Target="../media/image21.wmf"/><Relationship Id="rId20" Type="http://schemas.openxmlformats.org/officeDocument/2006/relationships/oleObject" Target="../embeddings/oleObject18.bin"/><Relationship Id="rId2" Type="http://schemas.openxmlformats.org/officeDocument/2006/relationships/oleObject" Target="../embeddings/oleObject9.bin"/><Relationship Id="rId19" Type="http://schemas.openxmlformats.org/officeDocument/2006/relationships/image" Target="../media/image20.wmf"/><Relationship Id="rId18" Type="http://schemas.openxmlformats.org/officeDocument/2006/relationships/oleObject" Target="../embeddings/oleObject17.bin"/><Relationship Id="rId17" Type="http://schemas.openxmlformats.org/officeDocument/2006/relationships/image" Target="../media/image19.wmf"/><Relationship Id="rId16" Type="http://schemas.openxmlformats.org/officeDocument/2006/relationships/oleObject" Target="../embeddings/oleObject16.bin"/><Relationship Id="rId15" Type="http://schemas.openxmlformats.org/officeDocument/2006/relationships/image" Target="../media/image18.wmf"/><Relationship Id="rId14" Type="http://schemas.openxmlformats.org/officeDocument/2006/relationships/oleObject" Target="../embeddings/oleObject15.bin"/><Relationship Id="rId13" Type="http://schemas.openxmlformats.org/officeDocument/2006/relationships/image" Target="../media/image17.wmf"/><Relationship Id="rId12" Type="http://schemas.openxmlformats.org/officeDocument/2006/relationships/oleObject" Target="../embeddings/oleObject14.bin"/><Relationship Id="rId11" Type="http://schemas.openxmlformats.org/officeDocument/2006/relationships/image" Target="../media/image16.wmf"/><Relationship Id="rId10" Type="http://schemas.openxmlformats.org/officeDocument/2006/relationships/oleObject" Target="../embeddings/oleObject13.bin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wmf"/><Relationship Id="rId1" Type="http://schemas.openxmlformats.org/officeDocument/2006/relationships/oleObject" Target="../embeddings/oleObject29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0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5.wmf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0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6.wmf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5.wmf"/><Relationship Id="rId15" Type="http://schemas.openxmlformats.org/officeDocument/2006/relationships/oleObject" Target="../embeddings/oleObject43.bin"/><Relationship Id="rId14" Type="http://schemas.openxmlformats.org/officeDocument/2006/relationships/image" Target="../media/image34.wmf"/><Relationship Id="rId13" Type="http://schemas.openxmlformats.org/officeDocument/2006/relationships/oleObject" Target="../embeddings/oleObject42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41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3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1150938" y="584200"/>
            <a:ext cx="7793037" cy="587375"/>
          </a:xfrm>
        </p:spPr>
        <p:txBody>
          <a:bodyPr anchor="b"/>
          <a:p>
            <a:pPr algn="ctr">
              <a:buClrTx/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2.5  数据选择器和数据分配器</a:t>
            </a:r>
            <a:endParaRPr lang="zh-CN" altLang="en-US" sz="3200" b="1" dirty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>
            <a:off x="685800" y="1171258"/>
            <a:ext cx="7772400" cy="936625"/>
          </a:xfrm>
        </p:spPr>
        <p:txBody>
          <a:bodyPr/>
          <a:p>
            <a:pPr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2.5.1数据选择器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07611" name="矩形 107610"/>
          <p:cNvSpPr/>
          <p:nvPr/>
        </p:nvSpPr>
        <p:spPr>
          <a:xfrm>
            <a:off x="556260" y="1828800"/>
            <a:ext cx="817118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5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400" b="1" dirty="0">
                <a:latin typeface="Tahoma" panose="020B0604030504040204" pitchFamily="34" charset="0"/>
              </a:rPr>
              <a:t>数据选择器是从多路输入数据中选择一路，送到数据总线上的电路，它的作用类似于一个单刀多掷开关</a:t>
            </a:r>
            <a:r>
              <a:rPr lang="zh-CN" altLang="en-US" sz="2400" b="1" dirty="0">
                <a:latin typeface="Tahoma" panose="020B0604030504040204" pitchFamily="34" charset="0"/>
              </a:rPr>
              <a:t>。</a:t>
            </a:r>
            <a:endParaRPr lang="zh-CN" altLang="en-US" sz="2400" b="1" dirty="0">
              <a:latin typeface="Tahoma" panose="020B060403050404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135" y="3139440"/>
            <a:ext cx="4232275" cy="229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662" name="矩形 109661"/>
          <p:cNvSpPr/>
          <p:nvPr/>
        </p:nvSpPr>
        <p:spPr>
          <a:xfrm>
            <a:off x="747713" y="0"/>
            <a:ext cx="839628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接线图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668" name="直接连接符 109667"/>
          <p:cNvSpPr/>
          <p:nvPr/>
        </p:nvSpPr>
        <p:spPr>
          <a:xfrm flipV="1">
            <a:off x="2725738" y="1787525"/>
            <a:ext cx="1587" cy="3763963"/>
          </a:xfrm>
          <a:prstGeom prst="line">
            <a:avLst/>
          </a:prstGeom>
          <a:ln w="9525">
            <a:noFill/>
          </a:ln>
        </p:spPr>
      </p:sp>
      <p:sp>
        <p:nvSpPr>
          <p:cNvPr id="109678" name="直接连接符 109677"/>
          <p:cNvSpPr/>
          <p:nvPr/>
        </p:nvSpPr>
        <p:spPr>
          <a:xfrm flipV="1">
            <a:off x="4429125" y="1787525"/>
            <a:ext cx="1588" cy="3763963"/>
          </a:xfrm>
          <a:prstGeom prst="line">
            <a:avLst/>
          </a:prstGeom>
          <a:ln w="9525">
            <a:noFill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035" y="1019810"/>
            <a:ext cx="3734435" cy="357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544513" y="639128"/>
            <a:ext cx="7705725" cy="1008062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2.实现并行数据转换为串行数据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0683" name="矩形 110682"/>
          <p:cNvSpPr/>
          <p:nvPr/>
        </p:nvSpPr>
        <p:spPr>
          <a:xfrm>
            <a:off x="544830" y="1481773"/>
            <a:ext cx="8545195" cy="25825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利用二进制加法计数器的输出作为地址码，就可顺序将输入端的并行输入代码由输出端一个一个输出，即串行输出，如用一个3位二进制加法计数器产生的000、001、010、011、100、101、110、111作为地址顺序控制8选1数据选择器，则从输出端就可将并行输入的      、    、…、   串行输出。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120"/>
          <p:cNvGraphicFramePr>
            <a:graphicFrameLocks noChangeAspect="1"/>
          </p:cNvGraphicFramePr>
          <p:nvPr/>
        </p:nvGraphicFramePr>
        <p:xfrm>
          <a:off x="3050540" y="3643630"/>
          <a:ext cx="397510" cy="421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5900" imgH="228600" progId="Equation.3">
                  <p:embed/>
                </p:oleObj>
              </mc:Choice>
              <mc:Fallback>
                <p:oleObj name="" r:id="rId1" imgW="2159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0540" y="3643630"/>
                        <a:ext cx="397510" cy="421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1121"/>
          <p:cNvGraphicFramePr>
            <a:graphicFrameLocks noChangeAspect="1"/>
          </p:cNvGraphicFramePr>
          <p:nvPr/>
        </p:nvGraphicFramePr>
        <p:xfrm>
          <a:off x="3773805" y="3666490"/>
          <a:ext cx="351155" cy="398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3805" y="3666490"/>
                        <a:ext cx="351155" cy="398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1122"/>
          <p:cNvGraphicFramePr>
            <a:graphicFrameLocks noChangeAspect="1"/>
          </p:cNvGraphicFramePr>
          <p:nvPr/>
        </p:nvGraphicFramePr>
        <p:xfrm>
          <a:off x="4931410" y="3666490"/>
          <a:ext cx="397510" cy="421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215900" imgH="228600" progId="Equation.3">
                  <p:embed/>
                </p:oleObj>
              </mc:Choice>
              <mc:Fallback>
                <p:oleObj name="" r:id="rId5" imgW="215900" imgH="2286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1410" y="3666490"/>
                        <a:ext cx="397510" cy="421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544513" y="639128"/>
            <a:ext cx="7705725" cy="1008062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3.选择器扩展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0683" name="矩形 110682"/>
          <p:cNvSpPr/>
          <p:nvPr/>
        </p:nvSpPr>
        <p:spPr>
          <a:xfrm>
            <a:off x="756920" y="1293495"/>
            <a:ext cx="8545195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用两片74LS151实现16选1的数据选择器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031365"/>
            <a:ext cx="7566660" cy="40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773" name="矩形 113772"/>
          <p:cNvSpPr/>
          <p:nvPr/>
        </p:nvSpPr>
        <p:spPr>
          <a:xfrm>
            <a:off x="431800" y="476250"/>
            <a:ext cx="8136255" cy="46101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342900" lvl="0" indent="-342900" algn="l">
              <a:lnSpc>
                <a:spcPct val="10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2.5.4数据分配器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3555" y="937260"/>
            <a:ext cx="8332470" cy="1092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数据分配器是实现将数据源传来的数据分配到不同通道上的电路，它类似于一个单刀多掷开关。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555" y="4795520"/>
            <a:ext cx="8332470" cy="154876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数据分配器实际上是由译码器实现的，具体方法是将传送的数据接至译码器的使能端，这时可以通过改变译码器的输入，把数据分配到不同的通道上。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763"/>
          <a:stretch>
            <a:fillRect/>
          </a:stretch>
        </p:blipFill>
        <p:spPr>
          <a:xfrm>
            <a:off x="1762760" y="2367280"/>
            <a:ext cx="429133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73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792605" y="5708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sz="2400" b="1">
                <a:latin typeface="Times New Roman" panose="02020603050405020304" pitchFamily="18" charset="0"/>
              </a:rPr>
              <a:t>74LS138</a:t>
            </a:r>
            <a:r>
              <a:rPr lang="zh-CN" sz="2400" b="1">
                <a:ea typeface="宋体" panose="02010600030101010101" pitchFamily="2" charset="-122"/>
              </a:rPr>
              <a:t>用作数据分配器的功能表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662940" y="1426210"/>
          <a:ext cx="8032115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3480"/>
                <a:gridCol w="4318635"/>
              </a:tblGrid>
              <a:tr h="478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3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8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×    ×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×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     1     ×   ×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×    ×    ×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7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0      0      0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0      0      1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7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0      1      0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0      1      1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1    1    1    1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1    1    1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1      0      0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1    1    1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1      0      1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1    1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7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1      1      0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      </a:t>
                      </a: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1      1      1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1    1    1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1    1    1    1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1125"/>
          <p:cNvGraphicFramePr>
            <a:graphicFrameLocks noChangeAspect="1"/>
          </p:cNvGraphicFramePr>
          <p:nvPr/>
        </p:nvGraphicFramePr>
        <p:xfrm>
          <a:off x="1165860" y="2000885"/>
          <a:ext cx="28511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77165" imgH="215900" progId="Equation.3">
                  <p:embed/>
                </p:oleObj>
              </mc:Choice>
              <mc:Fallback>
                <p:oleObj name="" r:id="rId1" imgW="177165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65860" y="2000885"/>
                        <a:ext cx="285115" cy="32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66"/>
          <p:cNvGraphicFramePr>
            <a:graphicFrameLocks noChangeAspect="1"/>
          </p:cNvGraphicFramePr>
          <p:nvPr/>
        </p:nvGraphicFramePr>
        <p:xfrm>
          <a:off x="1640205" y="2005330"/>
          <a:ext cx="358775" cy="308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3" imgW="266700" imgH="228600" progId="Equation.3">
                  <p:embed/>
                </p:oleObj>
              </mc:Choice>
              <mc:Fallback>
                <p:oleObj name="" r:id="rId3" imgW="266700" imgH="2286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0205" y="2005330"/>
                        <a:ext cx="358775" cy="308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065"/>
          <p:cNvGraphicFramePr>
            <a:graphicFrameLocks noChangeAspect="1"/>
          </p:cNvGraphicFramePr>
          <p:nvPr/>
        </p:nvGraphicFramePr>
        <p:xfrm>
          <a:off x="2141855" y="2042160"/>
          <a:ext cx="34099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5" imgW="254000" imgH="228600" progId="Equation.3">
                  <p:embed/>
                </p:oleObj>
              </mc:Choice>
              <mc:Fallback>
                <p:oleObj name="" r:id="rId5" imgW="254000" imgH="228600" progId="Equation.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1855" y="2042160"/>
                        <a:ext cx="340995" cy="307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1128"/>
          <p:cNvGraphicFramePr>
            <a:graphicFrameLocks noChangeAspect="1"/>
          </p:cNvGraphicFramePr>
          <p:nvPr/>
        </p:nvGraphicFramePr>
        <p:xfrm>
          <a:off x="2672080" y="2000885"/>
          <a:ext cx="28511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190500" imgH="215900" progId="Equation.3">
                  <p:embed/>
                </p:oleObj>
              </mc:Choice>
              <mc:Fallback>
                <p:oleObj name="" r:id="rId7" imgW="190500" imgH="215900" progId="Equation.3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72080" y="2000885"/>
                        <a:ext cx="285115" cy="32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129"/>
          <p:cNvGraphicFramePr>
            <a:graphicFrameLocks noChangeAspect="1"/>
          </p:cNvGraphicFramePr>
          <p:nvPr/>
        </p:nvGraphicFramePr>
        <p:xfrm>
          <a:off x="3192145" y="2026285"/>
          <a:ext cx="26543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9" imgW="177800" imgH="215900" progId="Equation.3">
                  <p:embed/>
                </p:oleObj>
              </mc:Choice>
              <mc:Fallback>
                <p:oleObj name="" r:id="rId9" imgW="177800" imgH="215900" progId="Equation.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92145" y="2026285"/>
                        <a:ext cx="265430" cy="32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1130"/>
          <p:cNvGraphicFramePr>
            <a:graphicFrameLocks noChangeAspect="1"/>
          </p:cNvGraphicFramePr>
          <p:nvPr/>
        </p:nvGraphicFramePr>
        <p:xfrm>
          <a:off x="3721100" y="2018665"/>
          <a:ext cx="286385" cy="34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1" imgW="190500" imgH="228600" progId="Equation.3">
                  <p:embed/>
                </p:oleObj>
              </mc:Choice>
              <mc:Fallback>
                <p:oleObj name="" r:id="rId11" imgW="190500" imgH="228600" progId="Equation.3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21100" y="2018665"/>
                        <a:ext cx="286385" cy="344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64"/>
          <p:cNvGraphicFramePr>
            <a:graphicFrameLocks noChangeAspect="1"/>
          </p:cNvGraphicFramePr>
          <p:nvPr/>
        </p:nvGraphicFramePr>
        <p:xfrm>
          <a:off x="5066030" y="2054225"/>
          <a:ext cx="214630" cy="31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3" imgW="165100" imgH="241300" progId="Equation.3">
                  <p:embed/>
                </p:oleObj>
              </mc:Choice>
              <mc:Fallback>
                <p:oleObj name="" r:id="rId13" imgW="165100" imgH="2413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66030" y="2054225"/>
                        <a:ext cx="214630" cy="314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063"/>
          <p:cNvGraphicFramePr>
            <a:graphicFrameLocks noChangeAspect="1"/>
          </p:cNvGraphicFramePr>
          <p:nvPr/>
        </p:nvGraphicFramePr>
        <p:xfrm>
          <a:off x="5449570" y="2054225"/>
          <a:ext cx="214630" cy="31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5" imgW="165100" imgH="241300" progId="Equation.3">
                  <p:embed/>
                </p:oleObj>
              </mc:Choice>
              <mc:Fallback>
                <p:oleObj name="" r:id="rId15" imgW="165100" imgH="241300" progId="Equation.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49570" y="2054225"/>
                        <a:ext cx="214630" cy="314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62"/>
          <p:cNvGraphicFramePr>
            <a:graphicFrameLocks noChangeAspect="1"/>
          </p:cNvGraphicFramePr>
          <p:nvPr/>
        </p:nvGraphicFramePr>
        <p:xfrm>
          <a:off x="5833110" y="2054225"/>
          <a:ext cx="214630" cy="31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7" imgW="165100" imgH="241300" progId="Equation.3">
                  <p:embed/>
                </p:oleObj>
              </mc:Choice>
              <mc:Fallback>
                <p:oleObj name="" r:id="rId17" imgW="165100" imgH="241300" progId="Equation.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33110" y="2054225"/>
                        <a:ext cx="214630" cy="314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061"/>
          <p:cNvGraphicFramePr>
            <a:graphicFrameLocks noChangeAspect="1"/>
          </p:cNvGraphicFramePr>
          <p:nvPr/>
        </p:nvGraphicFramePr>
        <p:xfrm>
          <a:off x="6217285" y="2058670"/>
          <a:ext cx="213995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9" imgW="165100" imgH="228600" progId="Equation.3">
                  <p:embed/>
                </p:oleObj>
              </mc:Choice>
              <mc:Fallback>
                <p:oleObj name="" r:id="rId19" imgW="165100" imgH="228600" progId="Equation.3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17285" y="2058670"/>
                        <a:ext cx="213995" cy="297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60"/>
          <p:cNvGraphicFramePr>
            <a:graphicFrameLocks noChangeAspect="1"/>
          </p:cNvGraphicFramePr>
          <p:nvPr/>
        </p:nvGraphicFramePr>
        <p:xfrm>
          <a:off x="6604000" y="2054225"/>
          <a:ext cx="198120" cy="31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1" imgW="152400" imgH="241300" progId="Equation.3">
                  <p:embed/>
                </p:oleObj>
              </mc:Choice>
              <mc:Fallback>
                <p:oleObj name="" r:id="rId21" imgW="152400" imgH="241300" progId="Equation.3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604000" y="2054225"/>
                        <a:ext cx="198120" cy="314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059"/>
          <p:cNvGraphicFramePr>
            <a:graphicFrameLocks noChangeAspect="1"/>
          </p:cNvGraphicFramePr>
          <p:nvPr/>
        </p:nvGraphicFramePr>
        <p:xfrm>
          <a:off x="6971665" y="2058670"/>
          <a:ext cx="213995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23" imgW="165100" imgH="228600" progId="Equation.3">
                  <p:embed/>
                </p:oleObj>
              </mc:Choice>
              <mc:Fallback>
                <p:oleObj name="" r:id="rId23" imgW="165100" imgH="228600" progId="Equation.3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971665" y="2058670"/>
                        <a:ext cx="213995" cy="297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058"/>
          <p:cNvGraphicFramePr>
            <a:graphicFrameLocks noChangeAspect="1"/>
          </p:cNvGraphicFramePr>
          <p:nvPr/>
        </p:nvGraphicFramePr>
        <p:xfrm>
          <a:off x="7358380" y="2058670"/>
          <a:ext cx="198120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5" imgW="152400" imgH="228600" progId="Equation.3">
                  <p:embed/>
                </p:oleObj>
              </mc:Choice>
              <mc:Fallback>
                <p:oleObj name="" r:id="rId25" imgW="152400" imgH="228600" progId="Equation.3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58380" y="2058670"/>
                        <a:ext cx="198120" cy="297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057"/>
          <p:cNvGraphicFramePr>
            <a:graphicFrameLocks noChangeAspect="1"/>
          </p:cNvGraphicFramePr>
          <p:nvPr/>
        </p:nvGraphicFramePr>
        <p:xfrm>
          <a:off x="7725410" y="2054225"/>
          <a:ext cx="214630" cy="31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27" imgW="165100" imgH="241300" progId="Equation.3">
                  <p:embed/>
                </p:oleObj>
              </mc:Choice>
              <mc:Fallback>
                <p:oleObj name="" r:id="rId27" imgW="165100" imgH="241300" progId="Equation.3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725410" y="2054225"/>
                        <a:ext cx="214630" cy="314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554990" y="6800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74LS138构成8路数据分配器</a:t>
            </a:r>
            <a:endParaRPr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1388745"/>
            <a:ext cx="301752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934" name="矩形 115933"/>
          <p:cNvSpPr/>
          <p:nvPr/>
        </p:nvSpPr>
        <p:spPr>
          <a:xfrm>
            <a:off x="478790" y="368300"/>
            <a:ext cx="8665210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1.4选1数据选择器</a:t>
            </a:r>
            <a:r>
              <a:rPr lang="zh-CN" altLang="en-US" sz="3200" dirty="0"/>
              <a:t> 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2470150" y="1186180"/>
            <a:ext cx="5661025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chemeClr val="tx1"/>
                </a:solidFill>
              </a:rPr>
              <a:t>4选1数据选择器功能表</a:t>
            </a:r>
            <a:r>
              <a:rPr lang="zh-CN" altLang="en-US" sz="2400" dirty="0">
                <a:solidFill>
                  <a:schemeClr val="tx1"/>
                </a:solidFill>
              </a:rPr>
              <a:t> 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774190" y="2012315"/>
          <a:ext cx="5596255" cy="2385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1940"/>
                <a:gridCol w="2616835"/>
                <a:gridCol w="1427480"/>
              </a:tblGrid>
              <a:tr h="39751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110" name="圆角矩形标注 83109"/>
          <p:cNvSpPr/>
          <p:nvPr/>
        </p:nvSpPr>
        <p:spPr>
          <a:xfrm>
            <a:off x="6565265" y="4606290"/>
            <a:ext cx="1618615" cy="546735"/>
          </a:xfrm>
          <a:prstGeom prst="wedgeRoundRectCallout">
            <a:avLst>
              <a:gd name="adj1" fmla="val -26343"/>
              <a:gd name="adj2" fmla="val -110627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4个数据</a:t>
            </a:r>
            <a:endParaRPr lang="zh-CN" altLang="en-US" sz="2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460365" y="482600"/>
            <a:ext cx="1910080" cy="703580"/>
          </a:xfrm>
          <a:prstGeom prst="wedgeRoundRectCallout">
            <a:avLst>
              <a:gd name="adj1" fmla="val -54986"/>
              <a:gd name="adj2" fmla="val 177978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地址输入端 </a:t>
            </a:r>
            <a:endParaRPr lang="zh-CN" altLang="en-US" sz="2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60070" y="1186180"/>
            <a:ext cx="1910080" cy="703580"/>
          </a:xfrm>
          <a:prstGeom prst="wedgeRoundRectCallout">
            <a:avLst>
              <a:gd name="adj1" fmla="val 17952"/>
              <a:gd name="adj2" fmla="val 100541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latin typeface="Times New Roman" panose="02020603050405020304" pitchFamily="18" charset="0"/>
              </a:rPr>
              <a:t>选通端 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26070" name="矩形 126069"/>
          <p:cNvSpPr/>
          <p:nvPr/>
        </p:nvSpPr>
        <p:spPr>
          <a:xfrm>
            <a:off x="664210" y="4606290"/>
            <a:ext cx="4185285" cy="6477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表达式</a:t>
            </a:r>
            <a:endParaRPr lang="en-US" altLang="zh-CN" sz="2400" b="1" err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1078"/>
          <p:cNvGraphicFramePr>
            <a:graphicFrameLocks noChangeAspect="1"/>
          </p:cNvGraphicFramePr>
          <p:nvPr/>
        </p:nvGraphicFramePr>
        <p:xfrm>
          <a:off x="1565910" y="5668645"/>
          <a:ext cx="6490335" cy="636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17800" imgH="266700" progId="Equation.3">
                  <p:embed/>
                </p:oleObj>
              </mc:Choice>
              <mc:Fallback>
                <p:oleObj name="" r:id="rId1" imgW="2717800" imgH="266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5910" y="5668645"/>
                        <a:ext cx="6490335" cy="636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1296"/>
          <p:cNvGraphicFramePr>
            <a:graphicFrameLocks noChangeAspect="1"/>
          </p:cNvGraphicFramePr>
          <p:nvPr/>
        </p:nvGraphicFramePr>
        <p:xfrm>
          <a:off x="2412365" y="2012315"/>
          <a:ext cx="263525" cy="35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152400" imgH="203200" progId="Equation.3">
                  <p:embed/>
                </p:oleObj>
              </mc:Choice>
              <mc:Fallback>
                <p:oleObj name="" r:id="rId3" imgW="152400" imgH="2032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2365" y="2012315"/>
                        <a:ext cx="263525" cy="353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1061"/>
          <p:cNvGraphicFramePr>
            <a:graphicFrameLocks noChangeAspect="1"/>
          </p:cNvGraphicFramePr>
          <p:nvPr/>
        </p:nvGraphicFramePr>
        <p:xfrm>
          <a:off x="4100830" y="2085340"/>
          <a:ext cx="25781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177800" imgH="215900" progId="Equation.3">
                  <p:embed/>
                </p:oleObj>
              </mc:Choice>
              <mc:Fallback>
                <p:oleObj name="" r:id="rId5" imgW="177800" imgH="2159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00830" y="2085340"/>
                        <a:ext cx="25781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062"/>
          <p:cNvGraphicFramePr>
            <a:graphicFrameLocks noChangeAspect="1"/>
          </p:cNvGraphicFramePr>
          <p:nvPr/>
        </p:nvGraphicFramePr>
        <p:xfrm>
          <a:off x="4849495" y="2084705"/>
          <a:ext cx="260350" cy="31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7" imgW="190500" imgH="228600" progId="Equation.3">
                  <p:embed/>
                </p:oleObj>
              </mc:Choice>
              <mc:Fallback>
                <p:oleObj name="" r:id="rId7" imgW="190500" imgH="2286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9495" y="2084705"/>
                        <a:ext cx="260350" cy="316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1063"/>
          <p:cNvGraphicFramePr>
            <a:graphicFrameLocks noChangeAspect="1"/>
          </p:cNvGraphicFramePr>
          <p:nvPr/>
        </p:nvGraphicFramePr>
        <p:xfrm>
          <a:off x="6565265" y="2857500"/>
          <a:ext cx="261620" cy="285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9" imgW="215900" imgH="228600" progId="Equation.3">
                  <p:embed/>
                </p:oleObj>
              </mc:Choice>
              <mc:Fallback>
                <p:oleObj name="" r:id="rId9" imgW="215900" imgH="2286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65265" y="2857500"/>
                        <a:ext cx="261620" cy="2851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1064"/>
          <p:cNvGraphicFramePr>
            <a:graphicFrameLocks noChangeAspect="1"/>
          </p:cNvGraphicFramePr>
          <p:nvPr/>
        </p:nvGraphicFramePr>
        <p:xfrm>
          <a:off x="6565265" y="3266440"/>
          <a:ext cx="241935" cy="274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1" imgW="190500" imgH="215900" progId="Equation.3">
                  <p:embed/>
                </p:oleObj>
              </mc:Choice>
              <mc:Fallback>
                <p:oleObj name="" r:id="rId11" imgW="190500" imgH="215900" progId="Equation.3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65265" y="3266440"/>
                        <a:ext cx="241935" cy="274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1065"/>
          <p:cNvGraphicFramePr>
            <a:graphicFrameLocks noChangeAspect="1"/>
          </p:cNvGraphicFramePr>
          <p:nvPr/>
        </p:nvGraphicFramePr>
        <p:xfrm>
          <a:off x="6565265" y="3658870"/>
          <a:ext cx="294005" cy="294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3" imgW="215900" imgH="215900" progId="Equation.3">
                  <p:embed/>
                </p:oleObj>
              </mc:Choice>
              <mc:Fallback>
                <p:oleObj name="" r:id="rId13" imgW="215900" imgH="2159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65265" y="3658870"/>
                        <a:ext cx="294005" cy="294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66"/>
          <p:cNvGraphicFramePr>
            <a:graphicFrameLocks noChangeAspect="1"/>
          </p:cNvGraphicFramePr>
          <p:nvPr/>
        </p:nvGraphicFramePr>
        <p:xfrm>
          <a:off x="6565265" y="4065905"/>
          <a:ext cx="270510" cy="307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5" imgW="203200" imgH="228600" progId="Equation.3">
                  <p:embed/>
                </p:oleObj>
              </mc:Choice>
              <mc:Fallback>
                <p:oleObj name="" r:id="rId15" imgW="203200" imgH="228600" progId="Equation.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65265" y="4065905"/>
                        <a:ext cx="270510" cy="3073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934" grpId="0"/>
      <p:bldP spid="3" grpId="0"/>
      <p:bldP spid="83110" grpId="0" bldLvl="0" animBg="1"/>
      <p:bldP spid="12" grpId="0" bldLvl="0" animBg="1"/>
      <p:bldP spid="13" grpId="0" bldLvl="0" animBg="1"/>
      <p:bldP spid="1260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070" name="矩形 126069"/>
          <p:cNvSpPr/>
          <p:nvPr/>
        </p:nvSpPr>
        <p:spPr>
          <a:xfrm>
            <a:off x="684213" y="585788"/>
            <a:ext cx="7793037" cy="6477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逻辑图</a:t>
            </a:r>
            <a:endParaRPr lang="zh-CN" altLang="en-US" sz="2400" b="1" err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1576705"/>
            <a:ext cx="5980430" cy="386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7" name="文本占位符 108546"/>
          <p:cNvSpPr>
            <a:spLocks noGrp="1"/>
          </p:cNvSpPr>
          <p:nvPr>
            <p:ph type="body" idx="1"/>
          </p:nvPr>
        </p:nvSpPr>
        <p:spPr>
          <a:xfrm>
            <a:off x="234950" y="1125220"/>
            <a:ext cx="8674100" cy="1221105"/>
          </a:xfrm>
        </p:spPr>
        <p:txBody>
          <a:bodyPr/>
          <a:p>
            <a:pPr>
              <a:lnSpc>
                <a:spcPct val="13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集成数据选择器类型较多，如</a:t>
            </a:r>
            <a:r>
              <a:rPr lang="en-US" altLang="zh-CN" sz="2400" b="1" dirty="0">
                <a:latin typeface="Times New Roman" panose="02020603050405020304" pitchFamily="18" charset="0"/>
              </a:rPr>
              <a:t>74153</a:t>
            </a:r>
            <a:r>
              <a:rPr lang="zh-CN" altLang="en-US" sz="2400" b="1" dirty="0">
                <a:latin typeface="Times New Roman" panose="02020603050405020304" pitchFamily="18" charset="0"/>
              </a:rPr>
              <a:t>为双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选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数据选择器，</a:t>
            </a:r>
            <a:r>
              <a:rPr lang="en-US" altLang="zh-CN" sz="2400" b="1" dirty="0">
                <a:latin typeface="Times New Roman" panose="02020603050405020304" pitchFamily="18" charset="0"/>
              </a:rPr>
              <a:t>74LS151</a:t>
            </a:r>
            <a:r>
              <a:rPr lang="zh-CN" altLang="en-US" sz="2400" b="1" dirty="0">
                <a:latin typeface="Times New Roman" panose="02020603050405020304" pitchFamily="18" charset="0"/>
              </a:rPr>
              <a:t>、 </a:t>
            </a:r>
            <a:r>
              <a:rPr lang="en-US" altLang="zh-CN" sz="2400" b="1" dirty="0">
                <a:latin typeface="Times New Roman" panose="02020603050405020304" pitchFamily="18" charset="0"/>
              </a:rPr>
              <a:t>74LS251</a:t>
            </a:r>
            <a:r>
              <a:rPr lang="zh-CN" altLang="en-US" sz="2400" b="1" dirty="0">
                <a:latin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</a:rPr>
              <a:t>选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数据选择器。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07523" name="文本占位符 107522"/>
          <p:cNvSpPr>
            <a:spLocks noGrp="1"/>
          </p:cNvSpPr>
          <p:nvPr/>
        </p:nvSpPr>
        <p:spPr>
          <a:xfrm>
            <a:off x="490220" y="627063"/>
            <a:ext cx="7772400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2.5.2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集成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数据选择器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853055" y="22472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sz="2400" b="1">
                <a:latin typeface="Times New Roman" panose="02020603050405020304" pitchFamily="18" charset="0"/>
              </a:rPr>
              <a:t>74LS</a:t>
            </a:r>
            <a:r>
              <a:rPr lang="en-US" sz="2400" b="1">
                <a:latin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</a:rPr>
              <a:t>51</a:t>
            </a:r>
            <a:r>
              <a:rPr lang="zh-CN" sz="2400" b="1">
                <a:ea typeface="宋体" panose="02010600030101010101" pitchFamily="2" charset="-122"/>
              </a:rPr>
              <a:t>的功能表</a:t>
            </a:r>
            <a:endParaRPr lang="zh-CN" altLang="en-US" sz="2400" b="1"/>
          </a:p>
        </p:txBody>
      </p:sp>
      <p:graphicFrame>
        <p:nvGraphicFramePr>
          <p:cNvPr id="2" name="表格 1"/>
          <p:cNvGraphicFramePr/>
          <p:nvPr/>
        </p:nvGraphicFramePr>
        <p:xfrm>
          <a:off x="2757170" y="2846070"/>
          <a:ext cx="3239135" cy="2584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2310"/>
                <a:gridCol w="1266825"/>
              </a:tblGrid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0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Y   </a:t>
                      </a:r>
                      <a:endParaRPr lang="en-US" altLang="en-US" sz="20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×   ×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0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0     0     0     1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0     0     1     0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0     0     1     1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0     1     0     1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0     1     1     0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0     1     1     1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3020060" y="3164840"/>
            <a:ext cx="214630" cy="25019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1080"/>
          <p:cNvGraphicFramePr>
            <a:graphicFrameLocks noChangeAspect="1"/>
          </p:cNvGraphicFramePr>
          <p:nvPr/>
        </p:nvGraphicFramePr>
        <p:xfrm>
          <a:off x="3420110" y="3142615"/>
          <a:ext cx="273685" cy="310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0500" imgH="215900" progId="Equation.3">
                  <p:embed/>
                </p:oleObj>
              </mc:Choice>
              <mc:Fallback>
                <p:oleObj name="" r:id="rId2" imgW="1905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20110" y="3142615"/>
                        <a:ext cx="273685" cy="310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081"/>
          <p:cNvGraphicFramePr>
            <a:graphicFrameLocks noChangeAspect="1"/>
          </p:cNvGraphicFramePr>
          <p:nvPr/>
        </p:nvGraphicFramePr>
        <p:xfrm>
          <a:off x="3881120" y="3144520"/>
          <a:ext cx="248285" cy="325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4" imgW="165100" imgH="215900" progId="Equation.3">
                  <p:embed/>
                </p:oleObj>
              </mc:Choice>
              <mc:Fallback>
                <p:oleObj name="" r:id="rId4" imgW="165100" imgH="2159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81120" y="3144520"/>
                        <a:ext cx="248285" cy="325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1082"/>
          <p:cNvGraphicFramePr>
            <a:graphicFrameLocks noChangeAspect="1"/>
          </p:cNvGraphicFramePr>
          <p:nvPr/>
        </p:nvGraphicFramePr>
        <p:xfrm>
          <a:off x="4317365" y="3142615"/>
          <a:ext cx="27241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6" imgW="190500" imgH="228600" progId="Equation.3">
                  <p:embed/>
                </p:oleObj>
              </mc:Choice>
              <mc:Fallback>
                <p:oleObj name="" r:id="rId6" imgW="190500" imgH="228600" progId="Equation.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7365" y="3142615"/>
                        <a:ext cx="272415" cy="327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083"/>
          <p:cNvGraphicFramePr>
            <a:graphicFrameLocks noChangeAspect="1"/>
          </p:cNvGraphicFramePr>
          <p:nvPr/>
        </p:nvGraphicFramePr>
        <p:xfrm>
          <a:off x="5480050" y="3164840"/>
          <a:ext cx="228600" cy="284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8" imgW="139700" imgH="203200" progId="Equation.3">
                  <p:embed/>
                </p:oleObj>
              </mc:Choice>
              <mc:Fallback>
                <p:oleObj name="" r:id="rId8" imgW="139700" imgH="203200" progId="Equation.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80050" y="3164840"/>
                        <a:ext cx="228600" cy="284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1085"/>
          <p:cNvGraphicFramePr>
            <a:graphicFrameLocks noChangeAspect="1"/>
          </p:cNvGraphicFramePr>
          <p:nvPr/>
        </p:nvGraphicFramePr>
        <p:xfrm>
          <a:off x="5480050" y="3799840"/>
          <a:ext cx="236855" cy="28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0" imgW="203200" imgH="241300" progId="Equation.3">
                  <p:embed/>
                </p:oleObj>
              </mc:Choice>
              <mc:Fallback>
                <p:oleObj name="" r:id="rId10" imgW="203200" imgH="241300" progId="Equation.3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0050" y="3799840"/>
                        <a:ext cx="236855" cy="280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84"/>
          <p:cNvGraphicFramePr>
            <a:graphicFrameLocks noChangeAspect="1"/>
          </p:cNvGraphicFramePr>
          <p:nvPr/>
        </p:nvGraphicFramePr>
        <p:xfrm>
          <a:off x="5480050" y="4106545"/>
          <a:ext cx="222250" cy="26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2" imgW="190500" imgH="228600" progId="Equation.3">
                  <p:embed/>
                </p:oleObj>
              </mc:Choice>
              <mc:Fallback>
                <p:oleObj name="" r:id="rId12" imgW="190500" imgH="228600" progId="Equation.3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80050" y="4106545"/>
                        <a:ext cx="222250" cy="266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083"/>
          <p:cNvGraphicFramePr>
            <a:graphicFrameLocks noChangeAspect="1"/>
          </p:cNvGraphicFramePr>
          <p:nvPr/>
        </p:nvGraphicFramePr>
        <p:xfrm>
          <a:off x="5480050" y="4399280"/>
          <a:ext cx="236855" cy="26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4" imgW="203200" imgH="228600" progId="Equation.3">
                  <p:embed/>
                </p:oleObj>
              </mc:Choice>
              <mc:Fallback>
                <p:oleObj name="" r:id="rId14" imgW="203200" imgH="228600" progId="Equation.3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80050" y="4399280"/>
                        <a:ext cx="236855" cy="266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82"/>
          <p:cNvGraphicFramePr>
            <a:graphicFrameLocks noChangeAspect="1"/>
          </p:cNvGraphicFramePr>
          <p:nvPr/>
        </p:nvGraphicFramePr>
        <p:xfrm>
          <a:off x="5480050" y="4692015"/>
          <a:ext cx="236855" cy="28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16" imgW="203200" imgH="241300" progId="Equation.3">
                  <p:embed/>
                </p:oleObj>
              </mc:Choice>
              <mc:Fallback>
                <p:oleObj name="" r:id="rId16" imgW="203200" imgH="241300" progId="Equation.3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80050" y="4692015"/>
                        <a:ext cx="236855" cy="280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081"/>
          <p:cNvGraphicFramePr>
            <a:graphicFrameLocks noChangeAspect="1"/>
          </p:cNvGraphicFramePr>
          <p:nvPr/>
        </p:nvGraphicFramePr>
        <p:xfrm>
          <a:off x="5480050" y="4998720"/>
          <a:ext cx="236855" cy="26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18" imgW="203200" imgH="228600" progId="Equation.3">
                  <p:embed/>
                </p:oleObj>
              </mc:Choice>
              <mc:Fallback>
                <p:oleObj name="" r:id="rId18" imgW="203200" imgH="228600" progId="Equation.3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80050" y="4998720"/>
                        <a:ext cx="236855" cy="266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80"/>
          <p:cNvGraphicFramePr>
            <a:graphicFrameLocks noChangeAspect="1"/>
          </p:cNvGraphicFramePr>
          <p:nvPr/>
        </p:nvGraphicFramePr>
        <p:xfrm>
          <a:off x="5480050" y="5291455"/>
          <a:ext cx="236855" cy="28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20" imgW="203200" imgH="241300" progId="Equation.3">
                  <p:embed/>
                </p:oleObj>
              </mc:Choice>
              <mc:Fallback>
                <p:oleObj name="" r:id="rId20" imgW="203200" imgH="241300" progId="Equation.3">
                  <p:embed/>
                  <p:pic>
                    <p:nvPicPr>
                      <p:cNvPr id="0" name="图片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80050" y="5291455"/>
                        <a:ext cx="236855" cy="280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079"/>
          <p:cNvGraphicFramePr>
            <a:graphicFrameLocks noChangeAspect="1"/>
          </p:cNvGraphicFramePr>
          <p:nvPr/>
        </p:nvGraphicFramePr>
        <p:xfrm>
          <a:off x="5480050" y="5598160"/>
          <a:ext cx="236855" cy="28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22" imgW="203200" imgH="241300" progId="Equation.3">
                  <p:embed/>
                </p:oleObj>
              </mc:Choice>
              <mc:Fallback>
                <p:oleObj name="" r:id="rId22" imgW="203200" imgH="241300" progId="Equation.3">
                  <p:embed/>
                  <p:pic>
                    <p:nvPicPr>
                      <p:cNvPr id="0" name="图片 3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80050" y="5598160"/>
                        <a:ext cx="236855" cy="280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078"/>
          <p:cNvGraphicFramePr>
            <a:graphicFrameLocks noChangeAspect="1"/>
          </p:cNvGraphicFramePr>
          <p:nvPr/>
        </p:nvGraphicFramePr>
        <p:xfrm>
          <a:off x="5480050" y="5904865"/>
          <a:ext cx="236855" cy="28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24" imgW="203200" imgH="241300" progId="Equation.3">
                  <p:embed/>
                </p:oleObj>
              </mc:Choice>
              <mc:Fallback>
                <p:oleObj name="" r:id="rId24" imgW="203200" imgH="241300" progId="Equation.3">
                  <p:embed/>
                  <p:pic>
                    <p:nvPicPr>
                      <p:cNvPr id="0" name="图片 3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80050" y="5904865"/>
                        <a:ext cx="236855" cy="280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084"/>
          <p:cNvGraphicFramePr>
            <a:graphicFrameLocks noChangeAspect="1"/>
          </p:cNvGraphicFramePr>
          <p:nvPr/>
        </p:nvGraphicFramePr>
        <p:xfrm>
          <a:off x="4993640" y="3844925"/>
          <a:ext cx="23876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26" imgW="215900" imgH="228600" progId="Equation.3">
                  <p:embed/>
                </p:oleObj>
              </mc:Choice>
              <mc:Fallback>
                <p:oleObj name="" r:id="rId26" imgW="215900" imgH="228600" progId="Equation.3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93640" y="3844925"/>
                        <a:ext cx="238760" cy="253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086"/>
          <p:cNvGraphicFramePr>
            <a:graphicFrameLocks noChangeAspect="1"/>
          </p:cNvGraphicFramePr>
          <p:nvPr/>
        </p:nvGraphicFramePr>
        <p:xfrm>
          <a:off x="4998720" y="4148455"/>
          <a:ext cx="212725" cy="241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28" imgW="190500" imgH="215900" progId="Equation.3">
                  <p:embed/>
                </p:oleObj>
              </mc:Choice>
              <mc:Fallback>
                <p:oleObj name="" r:id="rId28" imgW="190500" imgH="215900" progId="Equation.3">
                  <p:embed/>
                  <p:pic>
                    <p:nvPicPr>
                      <p:cNvPr id="0" name="图片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998720" y="4148455"/>
                        <a:ext cx="212725" cy="2419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088"/>
          <p:cNvGraphicFramePr>
            <a:graphicFrameLocks noChangeAspect="1"/>
          </p:cNvGraphicFramePr>
          <p:nvPr/>
        </p:nvGraphicFramePr>
        <p:xfrm>
          <a:off x="4994275" y="4442460"/>
          <a:ext cx="234315" cy="234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30" imgW="215900" imgH="215900" progId="Equation.3">
                  <p:embed/>
                </p:oleObj>
              </mc:Choice>
              <mc:Fallback>
                <p:oleObj name="" r:id="rId30" imgW="215900" imgH="215900" progId="Equation.3">
                  <p:embed/>
                  <p:pic>
                    <p:nvPicPr>
                      <p:cNvPr id="0" name="图片 3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94275" y="4442460"/>
                        <a:ext cx="234315" cy="234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090"/>
          <p:cNvGraphicFramePr>
            <a:graphicFrameLocks noChangeAspect="1"/>
          </p:cNvGraphicFramePr>
          <p:nvPr/>
        </p:nvGraphicFramePr>
        <p:xfrm>
          <a:off x="4996180" y="4724400"/>
          <a:ext cx="226060" cy="25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32" imgW="203200" imgH="228600" progId="Equation.3">
                  <p:embed/>
                </p:oleObj>
              </mc:Choice>
              <mc:Fallback>
                <p:oleObj name="" r:id="rId32" imgW="203200" imgH="228600" progId="Equation.3">
                  <p:embed/>
                  <p:pic>
                    <p:nvPicPr>
                      <p:cNvPr id="0" name="图片 3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996180" y="4724400"/>
                        <a:ext cx="226060" cy="255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092"/>
          <p:cNvGraphicFramePr>
            <a:graphicFrameLocks noChangeAspect="1"/>
          </p:cNvGraphicFramePr>
          <p:nvPr/>
        </p:nvGraphicFramePr>
        <p:xfrm>
          <a:off x="4994910" y="5032375"/>
          <a:ext cx="229235" cy="229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34" imgW="215900" imgH="215900" progId="Equation.3">
                  <p:embed/>
                </p:oleObj>
              </mc:Choice>
              <mc:Fallback>
                <p:oleObj name="" r:id="rId34" imgW="215900" imgH="215900" progId="Equation.3">
                  <p:embed/>
                  <p:pic>
                    <p:nvPicPr>
                      <p:cNvPr id="0" name="图片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994910" y="5032375"/>
                        <a:ext cx="229235" cy="229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1094"/>
          <p:cNvGraphicFramePr>
            <a:graphicFrameLocks noChangeAspect="1"/>
          </p:cNvGraphicFramePr>
          <p:nvPr/>
        </p:nvGraphicFramePr>
        <p:xfrm>
          <a:off x="4994275" y="5307330"/>
          <a:ext cx="234315" cy="264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36" imgW="203200" imgH="228600" progId="Equation.3">
                  <p:embed/>
                </p:oleObj>
              </mc:Choice>
              <mc:Fallback>
                <p:oleObj name="" r:id="rId36" imgW="203200" imgH="228600" progId="Equation.3">
                  <p:embed/>
                  <p:pic>
                    <p:nvPicPr>
                      <p:cNvPr id="0" name="图片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994275" y="5307330"/>
                        <a:ext cx="234315" cy="264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1096"/>
          <p:cNvGraphicFramePr>
            <a:graphicFrameLocks noChangeAspect="1"/>
          </p:cNvGraphicFramePr>
          <p:nvPr/>
        </p:nvGraphicFramePr>
        <p:xfrm>
          <a:off x="4990465" y="5616575"/>
          <a:ext cx="25463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38" imgW="215900" imgH="228600" progId="Equation.3">
                  <p:embed/>
                </p:oleObj>
              </mc:Choice>
              <mc:Fallback>
                <p:oleObj name="" r:id="rId38" imgW="215900" imgH="228600" progId="Equation.3">
                  <p:embed/>
                  <p:pic>
                    <p:nvPicPr>
                      <p:cNvPr id="0" name="图片 4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990465" y="5616575"/>
                        <a:ext cx="254635" cy="269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1098"/>
          <p:cNvGraphicFramePr>
            <a:graphicFrameLocks noChangeAspect="1"/>
          </p:cNvGraphicFramePr>
          <p:nvPr/>
        </p:nvGraphicFramePr>
        <p:xfrm>
          <a:off x="4994275" y="5935345"/>
          <a:ext cx="234315" cy="249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40" imgW="215900" imgH="228600" progId="Equation.3">
                  <p:embed/>
                </p:oleObj>
              </mc:Choice>
              <mc:Fallback>
                <p:oleObj name="" r:id="rId40" imgW="215900" imgH="228600" progId="Equation.3">
                  <p:embed/>
                  <p:pic>
                    <p:nvPicPr>
                      <p:cNvPr id="0" name="图片 4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994275" y="5935345"/>
                        <a:ext cx="234315" cy="249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47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7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8547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uiExpand="1" build="p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8" name="矩形 187397"/>
          <p:cNvSpPr/>
          <p:nvPr/>
        </p:nvSpPr>
        <p:spPr>
          <a:xfrm>
            <a:off x="444500" y="2414905"/>
            <a:ext cx="7929245" cy="815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74LS151、74LS153的符号图及引脚排列如</a:t>
            </a:r>
            <a:endParaRPr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6070" name="矩形 126069"/>
          <p:cNvSpPr/>
          <p:nvPr/>
        </p:nvSpPr>
        <p:spPr>
          <a:xfrm>
            <a:off x="580708" y="469583"/>
            <a:ext cx="7793037" cy="6477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2400" b="1" err="1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表达式</a:t>
            </a:r>
            <a:endParaRPr lang="en-US" altLang="zh-CN" sz="2400" b="1" err="1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1168"/>
          <p:cNvGraphicFramePr>
            <a:graphicFrameLocks noChangeAspect="1"/>
          </p:cNvGraphicFramePr>
          <p:nvPr/>
        </p:nvGraphicFramePr>
        <p:xfrm>
          <a:off x="210820" y="1262380"/>
          <a:ext cx="88519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16300" imgH="444500" progId="Equation.3">
                  <p:embed/>
                </p:oleObj>
              </mc:Choice>
              <mc:Fallback>
                <p:oleObj name="" r:id="rId1" imgW="3416300" imgH="444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820" y="1262380"/>
                        <a:ext cx="8851900" cy="1152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" y="3231515"/>
            <a:ext cx="8905875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8" grpId="0"/>
      <p:bldP spid="1260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53658" y="1161733"/>
            <a:ext cx="7705725" cy="1008062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1.实现组合逻辑函数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0683" name="矩形 110682"/>
          <p:cNvSpPr/>
          <p:nvPr/>
        </p:nvSpPr>
        <p:spPr>
          <a:xfrm>
            <a:off x="544830" y="1739265"/>
            <a:ext cx="854519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数据选择器的所有输入数据为1时，输出为地址输入变量全体最小项的和，因此，它是一个逻辑函数的最小项输出器。任何一个逻辑函数可以写成最小项之和的标准形式，所以，用数据选择器可以很方便地实现组合逻辑函数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7523" name="文本占位符 107522"/>
          <p:cNvSpPr>
            <a:spLocks noGrp="1"/>
          </p:cNvSpPr>
          <p:nvPr/>
        </p:nvSpPr>
        <p:spPr>
          <a:xfrm>
            <a:off x="195580" y="493713"/>
            <a:ext cx="7772400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2.5.3数据选择器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的应用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9" name="文本占位符 111618"/>
          <p:cNvSpPr>
            <a:spLocks noGrp="1"/>
          </p:cNvSpPr>
          <p:nvPr>
            <p:ph type="body" sz="half" idx="1"/>
          </p:nvPr>
        </p:nvSpPr>
        <p:spPr>
          <a:xfrm>
            <a:off x="503238" y="554673"/>
            <a:ext cx="6592887" cy="755650"/>
          </a:xfrm>
        </p:spPr>
        <p:txBody>
          <a:bodyPr/>
          <a:p>
            <a:pPr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例  用数据选择器实现逻辑函数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11707" name="内容占位符 111706"/>
          <p:cNvGraphicFramePr/>
          <p:nvPr>
            <p:ph sz="half" idx="2"/>
          </p:nvPr>
        </p:nvGraphicFramePr>
        <p:xfrm>
          <a:off x="4997291" y="554990"/>
          <a:ext cx="2871470" cy="512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066800" imgH="190500" progId="Equation.3">
                  <p:embed/>
                </p:oleObj>
              </mc:Choice>
              <mc:Fallback>
                <p:oleObj name="" r:id="rId1" imgW="1066800" imgH="1905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97291" y="554990"/>
                        <a:ext cx="2871470" cy="51244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710" name="矩形 111709"/>
          <p:cNvSpPr/>
          <p:nvPr/>
        </p:nvSpPr>
        <p:spPr>
          <a:xfrm>
            <a:off x="197168" y="1310482"/>
            <a:ext cx="8748712" cy="10502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400050" algn="l" eaLnBrk="0" hangingPunct="0">
              <a:lnSpc>
                <a:spcPct val="130000"/>
              </a:lnSpc>
            </a:pPr>
            <a:r>
              <a:rPr sz="2400" b="1" dirty="0">
                <a:latin typeface="宋体" panose="02010600030101010101" pitchFamily="2" charset="-122"/>
              </a:rPr>
              <a:t>函数</a:t>
            </a:r>
            <a:r>
              <a:rPr sz="2400" b="1" i="1" dirty="0">
                <a:latin typeface="宋体" panose="02010600030101010101" pitchFamily="2" charset="-122"/>
              </a:rPr>
              <a:t>F</a:t>
            </a:r>
            <a:r>
              <a:rPr sz="2400" b="1" dirty="0">
                <a:latin typeface="宋体" panose="02010600030101010101" pitchFamily="2" charset="-122"/>
              </a:rPr>
              <a:t>有3个变量A、B、C，可选用8选1数据选择器74LS151。</a:t>
            </a:r>
            <a:endParaRPr sz="2400" b="1" dirty="0">
              <a:latin typeface="宋体" panose="02010600030101010101" pitchFamily="2" charset="-122"/>
            </a:endParaRPr>
          </a:p>
          <a:p>
            <a:pPr indent="400050" algn="l" eaLnBrk="0" hangingPunct="0">
              <a:lnSpc>
                <a:spcPct val="130000"/>
              </a:lnSpc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1711" name="矩形 111710"/>
          <p:cNvSpPr/>
          <p:nvPr/>
        </p:nvSpPr>
        <p:spPr>
          <a:xfrm>
            <a:off x="639763" y="1900397"/>
            <a:ext cx="7596187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/>
            <a:r>
              <a:rPr sz="2400" b="1" dirty="0">
                <a:latin typeface="宋体" panose="02010600030101010101" pitchFamily="2" charset="-122"/>
              </a:rPr>
              <a:t>写出逻辑函数的标准与或式</a:t>
            </a:r>
            <a:endParaRPr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对象 1241"/>
          <p:cNvGraphicFramePr>
            <a:graphicFrameLocks noChangeAspect="1"/>
          </p:cNvGraphicFramePr>
          <p:nvPr/>
        </p:nvGraphicFramePr>
        <p:xfrm>
          <a:off x="1021715" y="2536825"/>
          <a:ext cx="7099935" cy="45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3136900" imgH="203200" progId="Equation.3">
                  <p:embed/>
                </p:oleObj>
              </mc:Choice>
              <mc:Fallback>
                <p:oleObj name="" r:id="rId3" imgW="31369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1715" y="2536825"/>
                        <a:ext cx="7099935" cy="458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25780" y="2995295"/>
            <a:ext cx="8642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/>
            <a:r>
              <a:rPr sz="2400" b="1" dirty="0">
                <a:latin typeface="宋体" panose="02010600030101010101" pitchFamily="2" charset="-122"/>
              </a:rPr>
              <a:t>将8选1数据选择器地址控制   、  、  改写成</a:t>
            </a:r>
            <a:r>
              <a:rPr sz="2400" b="1" i="1" dirty="0">
                <a:latin typeface="宋体" panose="02010600030101010101" pitchFamily="2" charset="-122"/>
              </a:rPr>
              <a:t>A</a:t>
            </a:r>
            <a:r>
              <a:rPr sz="2400" b="1" dirty="0">
                <a:latin typeface="宋体" panose="02010600030101010101" pitchFamily="2" charset="-122"/>
              </a:rPr>
              <a:t>、</a:t>
            </a:r>
            <a:r>
              <a:rPr sz="2400" b="1" i="1" dirty="0">
                <a:latin typeface="宋体" panose="02010600030101010101" pitchFamily="2" charset="-122"/>
              </a:rPr>
              <a:t>B</a:t>
            </a:r>
            <a:r>
              <a:rPr sz="2400" b="1" dirty="0">
                <a:latin typeface="宋体" panose="02010600030101010101" pitchFamily="2" charset="-122"/>
              </a:rPr>
              <a:t>、</a:t>
            </a:r>
            <a:r>
              <a:rPr sz="2400" b="1" i="1" dirty="0">
                <a:latin typeface="宋体" panose="02010600030101010101" pitchFamily="2" charset="-122"/>
              </a:rPr>
              <a:t>C</a:t>
            </a:r>
            <a:r>
              <a:rPr sz="2400" b="1" dirty="0">
                <a:latin typeface="宋体" panose="02010600030101010101" pitchFamily="2" charset="-122"/>
              </a:rPr>
              <a:t>，则有</a:t>
            </a:r>
            <a:endParaRPr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" name="对象 1109"/>
          <p:cNvGraphicFramePr>
            <a:graphicFrameLocks noChangeAspect="1"/>
          </p:cNvGraphicFramePr>
          <p:nvPr/>
        </p:nvGraphicFramePr>
        <p:xfrm>
          <a:off x="1377633" y="3616008"/>
          <a:ext cx="6490970" cy="1068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260600" imgH="419100" progId="Equation.3">
                  <p:embed/>
                </p:oleObj>
              </mc:Choice>
              <mc:Fallback>
                <p:oleObj name="" r:id="rId5" imgW="2260600" imgH="4191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7633" y="3616008"/>
                        <a:ext cx="6490970" cy="1068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40080" y="4739958"/>
            <a:ext cx="830580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sz="2400" b="1" dirty="0">
                <a:latin typeface="宋体" panose="02010600030101010101" pitchFamily="2" charset="-122"/>
              </a:rPr>
              <a:t>比较</a:t>
            </a:r>
            <a:r>
              <a:rPr sz="2400" b="1" i="1" dirty="0">
                <a:latin typeface="宋体" panose="02010600030101010101" pitchFamily="2" charset="-122"/>
              </a:rPr>
              <a:t>Y</a:t>
            </a:r>
            <a:r>
              <a:rPr sz="2400" b="1" dirty="0">
                <a:latin typeface="宋体" panose="02010600030101010101" pitchFamily="2" charset="-122"/>
              </a:rPr>
              <a:t>和</a:t>
            </a:r>
            <a:r>
              <a:rPr sz="2400" b="1" i="1" dirty="0">
                <a:latin typeface="宋体" panose="02010600030101010101" pitchFamily="2" charset="-122"/>
              </a:rPr>
              <a:t>F</a:t>
            </a:r>
            <a:r>
              <a:rPr sz="2400" b="1" dirty="0">
                <a:latin typeface="宋体" panose="02010600030101010101" pitchFamily="2" charset="-122"/>
              </a:rPr>
              <a:t>两式中最小项的对应关系，Y包含F中的最小项时，对应数据取1，没有包含F中的最小项时，对应数据取0，可得</a:t>
            </a:r>
            <a:endParaRPr sz="24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7605" y="5828030"/>
            <a:ext cx="7788275" cy="589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35000"/>
              </a:lnSpc>
            </a:pP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   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sz="24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endParaRPr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1105"/>
          <p:cNvGraphicFramePr>
            <a:graphicFrameLocks noChangeAspect="1"/>
          </p:cNvGraphicFramePr>
          <p:nvPr/>
        </p:nvGraphicFramePr>
        <p:xfrm>
          <a:off x="4375785" y="2995295"/>
          <a:ext cx="391160" cy="4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190500" imgH="215900" progId="Equation.3">
                  <p:embed/>
                </p:oleObj>
              </mc:Choice>
              <mc:Fallback>
                <p:oleObj name="" r:id="rId7" imgW="190500" imgH="2159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75785" y="2995295"/>
                        <a:ext cx="391160" cy="443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1106"/>
          <p:cNvGraphicFramePr>
            <a:graphicFrameLocks noChangeAspect="1"/>
          </p:cNvGraphicFramePr>
          <p:nvPr/>
        </p:nvGraphicFramePr>
        <p:xfrm>
          <a:off x="4939665" y="3011805"/>
          <a:ext cx="363855" cy="4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77800" imgH="215900" progId="Equation.3">
                  <p:embed/>
                </p:oleObj>
              </mc:Choice>
              <mc:Fallback>
                <p:oleObj name="" r:id="rId9" imgW="1778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39665" y="3011805"/>
                        <a:ext cx="363855" cy="443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07"/>
          <p:cNvGraphicFramePr>
            <a:graphicFrameLocks noChangeAspect="1"/>
          </p:cNvGraphicFramePr>
          <p:nvPr/>
        </p:nvGraphicFramePr>
        <p:xfrm>
          <a:off x="5569585" y="2982595"/>
          <a:ext cx="39116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190500" imgH="228600" progId="Equation.3">
                  <p:embed/>
                </p:oleObj>
              </mc:Choice>
              <mc:Fallback>
                <p:oleObj name="" r:id="rId11" imgW="190500" imgH="228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69585" y="2982595"/>
                        <a:ext cx="391160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1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  <p:bldP spid="111710" grpId="0"/>
      <p:bldP spid="111711" grpId="0"/>
      <p:bldP spid="6" grpId="0"/>
      <p:bldP spid="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662" name="矩形 109661"/>
          <p:cNvSpPr/>
          <p:nvPr/>
        </p:nvSpPr>
        <p:spPr>
          <a:xfrm>
            <a:off x="747713" y="0"/>
            <a:ext cx="839628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接线图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668" name="直接连接符 109667"/>
          <p:cNvSpPr/>
          <p:nvPr/>
        </p:nvSpPr>
        <p:spPr>
          <a:xfrm flipV="1">
            <a:off x="2725738" y="1787525"/>
            <a:ext cx="1587" cy="3763963"/>
          </a:xfrm>
          <a:prstGeom prst="line">
            <a:avLst/>
          </a:prstGeom>
          <a:ln w="9525">
            <a:noFill/>
          </a:ln>
        </p:spPr>
      </p:sp>
      <p:sp>
        <p:nvSpPr>
          <p:cNvPr id="109678" name="直接连接符 109677"/>
          <p:cNvSpPr/>
          <p:nvPr/>
        </p:nvSpPr>
        <p:spPr>
          <a:xfrm flipV="1">
            <a:off x="4429125" y="1787525"/>
            <a:ext cx="1588" cy="3763963"/>
          </a:xfrm>
          <a:prstGeom prst="line">
            <a:avLst/>
          </a:prstGeom>
          <a:ln w="9525">
            <a:noFill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621"/>
          <a:stretch>
            <a:fillRect/>
          </a:stretch>
        </p:blipFill>
        <p:spPr>
          <a:xfrm>
            <a:off x="2352675" y="1031875"/>
            <a:ext cx="3150870" cy="310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38" name="矩形 112737"/>
          <p:cNvSpPr/>
          <p:nvPr/>
        </p:nvSpPr>
        <p:spPr>
          <a:xfrm>
            <a:off x="503238" y="512763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用4选1数据选择器74LS153实现函数F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238" y="1208088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将函数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进行变换得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252"/>
          <p:cNvGraphicFramePr>
            <a:graphicFrameLocks noChangeAspect="1"/>
          </p:cNvGraphicFramePr>
          <p:nvPr/>
        </p:nvGraphicFramePr>
        <p:xfrm>
          <a:off x="1338580" y="2100580"/>
          <a:ext cx="6957695" cy="1138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52700" imgH="419100" progId="Equation.3">
                  <p:embed/>
                </p:oleObj>
              </mc:Choice>
              <mc:Fallback>
                <p:oleObj name="" r:id="rId1" imgW="2552700" imgH="4191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8580" y="2100580"/>
                        <a:ext cx="6957695" cy="1138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03238" y="3238818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将4选1数据选择器地址控制       、     改写成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，则有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1246"/>
          <p:cNvGraphicFramePr>
            <a:graphicFrameLocks noChangeAspect="1"/>
          </p:cNvGraphicFramePr>
          <p:nvPr/>
        </p:nvGraphicFramePr>
        <p:xfrm>
          <a:off x="1707515" y="4034790"/>
          <a:ext cx="572897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184400" imgH="241300" progId="Equation.3">
                  <p:embed/>
                </p:oleObj>
              </mc:Choice>
              <mc:Fallback>
                <p:oleObj name="" r:id="rId3" imgW="2184400" imgH="2413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7515" y="4034790"/>
                        <a:ext cx="572897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03238" y="4371023"/>
            <a:ext cx="7793037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比较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两式得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" name="对象 1248"/>
          <p:cNvGraphicFramePr>
            <a:graphicFrameLocks noChangeAspect="1"/>
          </p:cNvGraphicFramePr>
          <p:nvPr/>
        </p:nvGraphicFramePr>
        <p:xfrm>
          <a:off x="1619885" y="5245735"/>
          <a:ext cx="124904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482600" imgH="254000" progId="Equation.3">
                  <p:embed/>
                </p:oleObj>
              </mc:Choice>
              <mc:Fallback>
                <p:oleObj name="" r:id="rId5" imgW="482600" imgH="2540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19885" y="5245735"/>
                        <a:ext cx="1249045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1249"/>
          <p:cNvGraphicFramePr>
            <a:graphicFrameLocks noChangeAspect="1"/>
          </p:cNvGraphicFramePr>
          <p:nvPr/>
        </p:nvGraphicFramePr>
        <p:xfrm>
          <a:off x="2867660" y="5245735"/>
          <a:ext cx="1217295" cy="551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469900" imgH="241300" progId="Equation.3">
                  <p:embed/>
                </p:oleObj>
              </mc:Choice>
              <mc:Fallback>
                <p:oleObj name="" r:id="rId7" imgW="469900" imgH="241300" progId="Equation.3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7660" y="5245735"/>
                        <a:ext cx="1217295" cy="551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1250"/>
          <p:cNvGraphicFramePr>
            <a:graphicFrameLocks noChangeAspect="1"/>
          </p:cNvGraphicFramePr>
          <p:nvPr/>
        </p:nvGraphicFramePr>
        <p:xfrm>
          <a:off x="4084955" y="5245735"/>
          <a:ext cx="1151890" cy="494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444500" imgH="215900" progId="Equation.3">
                  <p:embed/>
                </p:oleObj>
              </mc:Choice>
              <mc:Fallback>
                <p:oleObj name="" r:id="rId9" imgW="444500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84955" y="5245735"/>
                        <a:ext cx="1151890" cy="494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251"/>
          <p:cNvGraphicFramePr>
            <a:graphicFrameLocks noChangeAspect="1"/>
          </p:cNvGraphicFramePr>
          <p:nvPr/>
        </p:nvGraphicFramePr>
        <p:xfrm>
          <a:off x="5236210" y="5245735"/>
          <a:ext cx="1088390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419100" imgH="228600" progId="Equation.3">
                  <p:embed/>
                </p:oleObj>
              </mc:Choice>
              <mc:Fallback>
                <p:oleObj name="" r:id="rId11" imgW="419100" imgH="2286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36210" y="5245735"/>
                        <a:ext cx="1088390" cy="524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106"/>
          <p:cNvGraphicFramePr>
            <a:graphicFrameLocks noChangeAspect="1"/>
          </p:cNvGraphicFramePr>
          <p:nvPr/>
        </p:nvGraphicFramePr>
        <p:xfrm>
          <a:off x="4389755" y="3490595"/>
          <a:ext cx="363855" cy="4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177800" imgH="215900" progId="Equation.3">
                  <p:embed/>
                </p:oleObj>
              </mc:Choice>
              <mc:Fallback>
                <p:oleObj name="" r:id="rId13" imgW="1778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89755" y="3490595"/>
                        <a:ext cx="363855" cy="443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107"/>
          <p:cNvGraphicFramePr>
            <a:graphicFrameLocks noChangeAspect="1"/>
          </p:cNvGraphicFramePr>
          <p:nvPr/>
        </p:nvGraphicFramePr>
        <p:xfrm>
          <a:off x="5046345" y="3464560"/>
          <a:ext cx="39116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190500" imgH="228600" progId="Equation.3">
                  <p:embed/>
                </p:oleObj>
              </mc:Choice>
              <mc:Fallback>
                <p:oleObj name="" r:id="rId15" imgW="190500" imgH="228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46345" y="3464560"/>
                        <a:ext cx="391160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8" grpId="0"/>
      <p:bldP spid="4" grpId="0"/>
      <p:bldP spid="7" grpId="0"/>
      <p:bldP spid="5" grpId="0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CCECFF"/>
      </a:lt1>
      <a:dk2>
        <a:srgbClr val="0000FF"/>
      </a:dk2>
      <a:lt2>
        <a:srgbClr val="1C1C1C"/>
      </a:lt2>
      <a:accent1>
        <a:srgbClr val="00E4A8"/>
      </a:accent1>
      <a:accent2>
        <a:srgbClr val="FFCF01"/>
      </a:accent2>
      <a:accent3>
        <a:srgbClr val="E2F4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E2F4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1992</Words>
  <Application>WPS 演示</Application>
  <PresentationFormat>在屏幕上显示</PresentationFormat>
  <Paragraphs>204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60</vt:i4>
      </vt:variant>
      <vt:variant>
        <vt:lpstr>幻灯片标题</vt:lpstr>
      </vt:variant>
      <vt:variant>
        <vt:i4>15</vt:i4>
      </vt:variant>
    </vt:vector>
  </HeadingPairs>
  <TitlesOfParts>
    <vt:vector size="84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2.5  数据选择器和数据分配器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   组合逻辑中规模集成电路 </dc:title>
  <dc:creator>WFD</dc:creator>
  <cp:lastModifiedBy>lenovo</cp:lastModifiedBy>
  <cp:revision>203</cp:revision>
  <dcterms:created xsi:type="dcterms:W3CDTF">2005-07-11T04:33:00Z</dcterms:created>
  <dcterms:modified xsi:type="dcterms:W3CDTF">2022-11-10T04:45:37Z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</Properties>
</file>