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61" r:id="rId4"/>
    <p:sldId id="280" r:id="rId5"/>
    <p:sldId id="276" r:id="rId6"/>
    <p:sldId id="291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CCFFFF"/>
    <a:srgbClr val="FF66FF"/>
    <a:srgbClr val="EEA976"/>
    <a:srgbClr val="FFFF99"/>
    <a:srgbClr val="FF9966"/>
    <a:srgbClr val="E5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0"/>
    <p:restoredTop sz="94726"/>
  </p:normalViewPr>
  <p:slideViewPr>
    <p:cSldViewPr showGuides="1">
      <p:cViewPr>
        <p:scale>
          <a:sx n="33" d="100"/>
          <a:sy n="33" d="100"/>
        </p:scale>
        <p:origin x="-1002" y="-234"/>
      </p:cViewPr>
      <p:guideLst>
        <p:guide orient="horz" pos="2160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76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7.wmf"/><Relationship Id="rId14" Type="http://schemas.openxmlformats.org/officeDocument/2006/relationships/oleObject" Target="../embeddings/oleObject6.bin"/><Relationship Id="rId13" Type="http://schemas.openxmlformats.org/officeDocument/2006/relationships/image" Target="../media/image16.wmf"/><Relationship Id="rId12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83969"/>
          <p:cNvSpPr>
            <a:spLocks noGrp="1"/>
          </p:cNvSpPr>
          <p:nvPr>
            <p:ph type="title"/>
          </p:nvPr>
        </p:nvSpPr>
        <p:spPr>
          <a:xfrm>
            <a:off x="827088" y="333375"/>
            <a:ext cx="7521575" cy="930275"/>
          </a:xfrm>
        </p:spPr>
        <p:txBody>
          <a:bodyPr anchor="ctr"/>
          <a:p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1.2  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基本逻辑运算和逻辑电路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303213" y="1263650"/>
            <a:ext cx="8705850" cy="5572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逻辑代数和普通代数一样，都是用字母表示变量，用代数式描述客观事物间的关系。不同的是逻辑代数是描述客观事物间的逻辑关系，即事件的发生和决定该事件发生的条件之间的因果关系，条件是原因、事件的发生是结果。一般把表示原因的量称为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输入逻辑变量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，把表示结果的量称为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输出逻辑变量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，输入与输出逻辑变量之间的逻辑关系称为</a:t>
            </a: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逻辑函数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。输入逻辑变量一般用字母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等表示，输出逻辑变量一般用字母</a:t>
            </a:r>
            <a:r>
              <a:rPr kumimoji="0" sz="2400" b="1" i="1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sz="2400" b="1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等表示。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逻辑变量的取值只有“0”和“1”</a:t>
            </a:r>
            <a:r>
              <a:rPr kumimoji="0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。这里的“0”和“1”不再具有数量大小的意义，只表示不同的的逻辑状态，如灯的亮与灭、电路的通与断、电位的高与低等。</a:t>
            </a:r>
            <a:endParaRPr kumimoji="0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431800" y="301625"/>
            <a:ext cx="5857875" cy="1143000"/>
          </a:xfrm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1.2.1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基本逻辑运算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华文新魏" panose="0201080004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53581" name="矩形 53580"/>
          <p:cNvSpPr/>
          <p:nvPr/>
        </p:nvSpPr>
        <p:spPr>
          <a:xfrm>
            <a:off x="77788" y="1036638"/>
            <a:ext cx="28956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 与逻辑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587" name="矩形 53586"/>
          <p:cNvSpPr/>
          <p:nvPr/>
        </p:nvSpPr>
        <p:spPr>
          <a:xfrm>
            <a:off x="431800" y="1681163"/>
            <a:ext cx="8424863" cy="1087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5000"/>
              </a:lnSpc>
            </a:pP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决定某一事件发生的所有条件全部具备时，这一事件才会发生，这种逻辑关系称为与逻辑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7970" name="组合 77969"/>
          <p:cNvGrpSpPr/>
          <p:nvPr/>
        </p:nvGrpSpPr>
        <p:grpSpPr>
          <a:xfrm>
            <a:off x="5589588" y="3635375"/>
            <a:ext cx="2667000" cy="1855788"/>
            <a:chOff x="-3" y="-3"/>
            <a:chExt cx="1287" cy="1897"/>
          </a:xfrm>
        </p:grpSpPr>
        <p:grpSp>
          <p:nvGrpSpPr>
            <p:cNvPr id="13317" name="组合 77967"/>
            <p:cNvGrpSpPr/>
            <p:nvPr/>
          </p:nvGrpSpPr>
          <p:grpSpPr>
            <a:xfrm>
              <a:off x="0" y="0"/>
              <a:ext cx="1281" cy="1891"/>
              <a:chOff x="0" y="0"/>
              <a:chExt cx="1281" cy="1891"/>
            </a:xfrm>
          </p:grpSpPr>
          <p:grpSp>
            <p:nvGrpSpPr>
              <p:cNvPr id="13318" name="组合 77938"/>
              <p:cNvGrpSpPr/>
              <p:nvPr/>
            </p:nvGrpSpPr>
            <p:grpSpPr>
              <a:xfrm>
                <a:off x="0" y="0"/>
                <a:ext cx="427" cy="355"/>
                <a:chOff x="0" y="0"/>
                <a:chExt cx="427" cy="355"/>
              </a:xfrm>
            </p:grpSpPr>
            <p:sp>
              <p:nvSpPr>
                <p:cNvPr id="13319" name="矩形 77922"/>
                <p:cNvSpPr/>
                <p:nvPr/>
              </p:nvSpPr>
              <p:spPr>
                <a:xfrm>
                  <a:off x="43" y="0"/>
                  <a:ext cx="341" cy="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bIns="0" anchor="t"/>
                <a:p>
                  <a:pPr algn="ctr"/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eaLnBrk="0" hangingPunct="0"/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0" name="矩形 77937"/>
                <p:cNvSpPr/>
                <p:nvPr/>
              </p:nvSpPr>
              <p:spPr>
                <a:xfrm>
                  <a:off x="0" y="0"/>
                  <a:ext cx="427" cy="355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21" name="组合 77940"/>
              <p:cNvGrpSpPr/>
              <p:nvPr/>
            </p:nvGrpSpPr>
            <p:grpSpPr>
              <a:xfrm>
                <a:off x="427" y="0"/>
                <a:ext cx="427" cy="355"/>
                <a:chOff x="427" y="0"/>
                <a:chExt cx="427" cy="355"/>
              </a:xfrm>
            </p:grpSpPr>
            <p:sp>
              <p:nvSpPr>
                <p:cNvPr id="13322" name="矩形 77923"/>
                <p:cNvSpPr/>
                <p:nvPr/>
              </p:nvSpPr>
              <p:spPr>
                <a:xfrm>
                  <a:off x="470" y="0"/>
                  <a:ext cx="341" cy="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bIns="0" anchor="t"/>
                <a:p>
                  <a:pPr algn="ctr"/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eaLnBrk="0" hangingPunct="0"/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3" name="矩形 77939"/>
                <p:cNvSpPr/>
                <p:nvPr/>
              </p:nvSpPr>
              <p:spPr>
                <a:xfrm>
                  <a:off x="427" y="0"/>
                  <a:ext cx="427" cy="355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24" name="组合 77942"/>
              <p:cNvGrpSpPr/>
              <p:nvPr/>
            </p:nvGrpSpPr>
            <p:grpSpPr>
              <a:xfrm>
                <a:off x="854" y="0"/>
                <a:ext cx="427" cy="355"/>
                <a:chOff x="854" y="0"/>
                <a:chExt cx="427" cy="355"/>
              </a:xfrm>
            </p:grpSpPr>
            <p:sp>
              <p:nvSpPr>
                <p:cNvPr id="13325" name="矩形 77924"/>
                <p:cNvSpPr/>
                <p:nvPr/>
              </p:nvSpPr>
              <p:spPr>
                <a:xfrm>
                  <a:off x="897" y="0"/>
                  <a:ext cx="341" cy="3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bIns="0" anchor="t"/>
                <a:p>
                  <a:pPr algn="ctr"/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</a:t>
                  </a: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eaLnBrk="0" hangingPunct="0"/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6" name="矩形 77941"/>
                <p:cNvSpPr/>
                <p:nvPr/>
              </p:nvSpPr>
              <p:spPr>
                <a:xfrm>
                  <a:off x="854" y="0"/>
                  <a:ext cx="427" cy="355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27" name="组合 77944"/>
              <p:cNvGrpSpPr/>
              <p:nvPr/>
            </p:nvGrpSpPr>
            <p:grpSpPr>
              <a:xfrm>
                <a:off x="0" y="355"/>
                <a:ext cx="427" cy="384"/>
                <a:chOff x="0" y="355"/>
                <a:chExt cx="427" cy="384"/>
              </a:xfrm>
            </p:grpSpPr>
            <p:sp>
              <p:nvSpPr>
                <p:cNvPr id="13328" name="矩形 77925"/>
                <p:cNvSpPr/>
                <p:nvPr/>
              </p:nvSpPr>
              <p:spPr>
                <a:xfrm>
                  <a:off x="43" y="355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9" name="矩形 77943"/>
                <p:cNvSpPr/>
                <p:nvPr/>
              </p:nvSpPr>
              <p:spPr>
                <a:xfrm>
                  <a:off x="0" y="355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30" name="组合 77946"/>
              <p:cNvGrpSpPr/>
              <p:nvPr/>
            </p:nvGrpSpPr>
            <p:grpSpPr>
              <a:xfrm>
                <a:off x="427" y="355"/>
                <a:ext cx="427" cy="384"/>
                <a:chOff x="427" y="355"/>
                <a:chExt cx="427" cy="384"/>
              </a:xfrm>
            </p:grpSpPr>
            <p:sp>
              <p:nvSpPr>
                <p:cNvPr id="13331" name="矩形 77926"/>
                <p:cNvSpPr/>
                <p:nvPr/>
              </p:nvSpPr>
              <p:spPr>
                <a:xfrm>
                  <a:off x="470" y="355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32" name="矩形 77945"/>
                <p:cNvSpPr/>
                <p:nvPr/>
              </p:nvSpPr>
              <p:spPr>
                <a:xfrm>
                  <a:off x="427" y="355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33" name="组合 77948"/>
              <p:cNvGrpSpPr/>
              <p:nvPr/>
            </p:nvGrpSpPr>
            <p:grpSpPr>
              <a:xfrm>
                <a:off x="854" y="355"/>
                <a:ext cx="427" cy="384"/>
                <a:chOff x="854" y="355"/>
                <a:chExt cx="427" cy="384"/>
              </a:xfrm>
            </p:grpSpPr>
            <p:sp>
              <p:nvSpPr>
                <p:cNvPr id="13334" name="矩形 77927"/>
                <p:cNvSpPr/>
                <p:nvPr/>
              </p:nvSpPr>
              <p:spPr>
                <a:xfrm>
                  <a:off x="897" y="355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35" name="矩形 77947"/>
                <p:cNvSpPr/>
                <p:nvPr/>
              </p:nvSpPr>
              <p:spPr>
                <a:xfrm>
                  <a:off x="854" y="355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36" name="组合 77950"/>
              <p:cNvGrpSpPr/>
              <p:nvPr/>
            </p:nvGrpSpPr>
            <p:grpSpPr>
              <a:xfrm>
                <a:off x="0" y="739"/>
                <a:ext cx="427" cy="384"/>
                <a:chOff x="0" y="739"/>
                <a:chExt cx="427" cy="384"/>
              </a:xfrm>
            </p:grpSpPr>
            <p:sp>
              <p:nvSpPr>
                <p:cNvPr id="13337" name="矩形 77928"/>
                <p:cNvSpPr/>
                <p:nvPr/>
              </p:nvSpPr>
              <p:spPr>
                <a:xfrm>
                  <a:off x="43" y="739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38" name="矩形 77949"/>
                <p:cNvSpPr/>
                <p:nvPr/>
              </p:nvSpPr>
              <p:spPr>
                <a:xfrm>
                  <a:off x="0" y="739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39" name="组合 77952"/>
              <p:cNvGrpSpPr/>
              <p:nvPr/>
            </p:nvGrpSpPr>
            <p:grpSpPr>
              <a:xfrm>
                <a:off x="427" y="739"/>
                <a:ext cx="427" cy="384"/>
                <a:chOff x="427" y="739"/>
                <a:chExt cx="427" cy="384"/>
              </a:xfrm>
            </p:grpSpPr>
            <p:sp>
              <p:nvSpPr>
                <p:cNvPr id="13340" name="矩形 77929"/>
                <p:cNvSpPr/>
                <p:nvPr/>
              </p:nvSpPr>
              <p:spPr>
                <a:xfrm>
                  <a:off x="470" y="739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1" name="矩形 77951"/>
                <p:cNvSpPr/>
                <p:nvPr/>
              </p:nvSpPr>
              <p:spPr>
                <a:xfrm>
                  <a:off x="427" y="739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2" name="组合 77954"/>
              <p:cNvGrpSpPr/>
              <p:nvPr/>
            </p:nvGrpSpPr>
            <p:grpSpPr>
              <a:xfrm>
                <a:off x="854" y="739"/>
                <a:ext cx="427" cy="384"/>
                <a:chOff x="854" y="739"/>
                <a:chExt cx="427" cy="384"/>
              </a:xfrm>
            </p:grpSpPr>
            <p:sp>
              <p:nvSpPr>
                <p:cNvPr id="13343" name="矩形 77930"/>
                <p:cNvSpPr/>
                <p:nvPr/>
              </p:nvSpPr>
              <p:spPr>
                <a:xfrm>
                  <a:off x="897" y="739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4" name="矩形 77953"/>
                <p:cNvSpPr/>
                <p:nvPr/>
              </p:nvSpPr>
              <p:spPr>
                <a:xfrm>
                  <a:off x="854" y="739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5" name="组合 77956"/>
              <p:cNvGrpSpPr/>
              <p:nvPr/>
            </p:nvGrpSpPr>
            <p:grpSpPr>
              <a:xfrm>
                <a:off x="0" y="1123"/>
                <a:ext cx="427" cy="384"/>
                <a:chOff x="0" y="1123"/>
                <a:chExt cx="427" cy="384"/>
              </a:xfrm>
            </p:grpSpPr>
            <p:sp>
              <p:nvSpPr>
                <p:cNvPr id="13346" name="矩形 77931"/>
                <p:cNvSpPr/>
                <p:nvPr/>
              </p:nvSpPr>
              <p:spPr>
                <a:xfrm>
                  <a:off x="43" y="1123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7" name="矩形 77955"/>
                <p:cNvSpPr/>
                <p:nvPr/>
              </p:nvSpPr>
              <p:spPr>
                <a:xfrm>
                  <a:off x="0" y="1123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8" name="组合 77958"/>
              <p:cNvGrpSpPr/>
              <p:nvPr/>
            </p:nvGrpSpPr>
            <p:grpSpPr>
              <a:xfrm>
                <a:off x="427" y="1123"/>
                <a:ext cx="427" cy="384"/>
                <a:chOff x="427" y="1123"/>
                <a:chExt cx="427" cy="384"/>
              </a:xfrm>
            </p:grpSpPr>
            <p:sp>
              <p:nvSpPr>
                <p:cNvPr id="13349" name="矩形 77932"/>
                <p:cNvSpPr/>
                <p:nvPr/>
              </p:nvSpPr>
              <p:spPr>
                <a:xfrm>
                  <a:off x="470" y="1123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0" name="矩形 77957"/>
                <p:cNvSpPr/>
                <p:nvPr/>
              </p:nvSpPr>
              <p:spPr>
                <a:xfrm>
                  <a:off x="427" y="1123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51" name="组合 77960"/>
              <p:cNvGrpSpPr/>
              <p:nvPr/>
            </p:nvGrpSpPr>
            <p:grpSpPr>
              <a:xfrm>
                <a:off x="854" y="1123"/>
                <a:ext cx="427" cy="384"/>
                <a:chOff x="854" y="1123"/>
                <a:chExt cx="427" cy="384"/>
              </a:xfrm>
            </p:grpSpPr>
            <p:sp>
              <p:nvSpPr>
                <p:cNvPr id="13352" name="矩形 77933"/>
                <p:cNvSpPr/>
                <p:nvPr/>
              </p:nvSpPr>
              <p:spPr>
                <a:xfrm>
                  <a:off x="897" y="1123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3" name="矩形 77959"/>
                <p:cNvSpPr/>
                <p:nvPr/>
              </p:nvSpPr>
              <p:spPr>
                <a:xfrm>
                  <a:off x="854" y="1123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54" name="组合 77962"/>
              <p:cNvGrpSpPr/>
              <p:nvPr/>
            </p:nvGrpSpPr>
            <p:grpSpPr>
              <a:xfrm>
                <a:off x="0" y="1507"/>
                <a:ext cx="427" cy="384"/>
                <a:chOff x="0" y="1507"/>
                <a:chExt cx="427" cy="384"/>
              </a:xfrm>
            </p:grpSpPr>
            <p:sp>
              <p:nvSpPr>
                <p:cNvPr id="13355" name="矩形 77934"/>
                <p:cNvSpPr/>
                <p:nvPr/>
              </p:nvSpPr>
              <p:spPr>
                <a:xfrm>
                  <a:off x="43" y="1507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6" name="矩形 77961"/>
                <p:cNvSpPr/>
                <p:nvPr/>
              </p:nvSpPr>
              <p:spPr>
                <a:xfrm>
                  <a:off x="0" y="1507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57" name="组合 77964"/>
              <p:cNvGrpSpPr/>
              <p:nvPr/>
            </p:nvGrpSpPr>
            <p:grpSpPr>
              <a:xfrm>
                <a:off x="427" y="1507"/>
                <a:ext cx="427" cy="384"/>
                <a:chOff x="427" y="1507"/>
                <a:chExt cx="427" cy="384"/>
              </a:xfrm>
            </p:grpSpPr>
            <p:sp>
              <p:nvSpPr>
                <p:cNvPr id="13358" name="矩形 77935"/>
                <p:cNvSpPr/>
                <p:nvPr/>
              </p:nvSpPr>
              <p:spPr>
                <a:xfrm>
                  <a:off x="470" y="1507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9" name="矩形 77963"/>
                <p:cNvSpPr/>
                <p:nvPr/>
              </p:nvSpPr>
              <p:spPr>
                <a:xfrm>
                  <a:off x="427" y="1507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60" name="组合 77966"/>
              <p:cNvGrpSpPr/>
              <p:nvPr/>
            </p:nvGrpSpPr>
            <p:grpSpPr>
              <a:xfrm>
                <a:off x="854" y="1507"/>
                <a:ext cx="427" cy="384"/>
                <a:chOff x="854" y="1507"/>
                <a:chExt cx="427" cy="384"/>
              </a:xfrm>
            </p:grpSpPr>
            <p:sp>
              <p:nvSpPr>
                <p:cNvPr id="13361" name="矩形 77936"/>
                <p:cNvSpPr/>
                <p:nvPr/>
              </p:nvSpPr>
              <p:spPr>
                <a:xfrm>
                  <a:off x="897" y="1507"/>
                  <a:ext cx="341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algn="ctr" defTabSz="914400">
                    <a:tabLst>
                      <a:tab pos="1866900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1866900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62" name="矩形 77965"/>
                <p:cNvSpPr/>
                <p:nvPr/>
              </p:nvSpPr>
              <p:spPr>
                <a:xfrm>
                  <a:off x="854" y="1507"/>
                  <a:ext cx="427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3363" name="矩形 77968"/>
            <p:cNvSpPr/>
            <p:nvPr/>
          </p:nvSpPr>
          <p:spPr>
            <a:xfrm>
              <a:off x="-3" y="-3"/>
              <a:ext cx="1287" cy="1897"/>
            </a:xfrm>
            <a:prstGeom prst="rect">
              <a:avLst/>
            </a:prstGeom>
            <a:noFill/>
            <a:ln w="11112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7971" name="矩形 77970"/>
          <p:cNvSpPr/>
          <p:nvPr/>
        </p:nvSpPr>
        <p:spPr>
          <a:xfrm>
            <a:off x="2759075" y="2768600"/>
            <a:ext cx="2895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F=A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001" name="文本框 78000"/>
          <p:cNvSpPr txBox="1"/>
          <p:nvPr/>
        </p:nvSpPr>
        <p:spPr>
          <a:xfrm>
            <a:off x="431800" y="426720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002" name="文本框 78001"/>
          <p:cNvSpPr txBox="1"/>
          <p:nvPr/>
        </p:nvSpPr>
        <p:spPr>
          <a:xfrm>
            <a:off x="5432425" y="3136900"/>
            <a:ext cx="29797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与逻辑真值表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003" name="文本框 78002"/>
          <p:cNvSpPr txBox="1"/>
          <p:nvPr/>
        </p:nvSpPr>
        <p:spPr>
          <a:xfrm>
            <a:off x="431800" y="3494088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004" name="文本框 78003"/>
          <p:cNvSpPr txBox="1"/>
          <p:nvPr/>
        </p:nvSpPr>
        <p:spPr>
          <a:xfrm>
            <a:off x="431800" y="2768600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逻辑表达式</a:t>
            </a:r>
            <a:r>
              <a:rPr kumimoji="0" lang="zh-CN" altLang="en-US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2" name="矩形 100355"/>
          <p:cNvSpPr/>
          <p:nvPr/>
        </p:nvSpPr>
        <p:spPr>
          <a:xfrm>
            <a:off x="-12700" y="6092825"/>
            <a:ext cx="9169400" cy="7937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5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与运算规则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可以概括为：输入有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，输出为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；输入全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，输出为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165" y="3260725"/>
            <a:ext cx="2332990" cy="927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145" y="4267200"/>
            <a:ext cx="2907030" cy="192595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77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81" grpId="0"/>
      <p:bldP spid="53587" grpId="0"/>
      <p:bldP spid="77971" grpId="0"/>
      <p:bldP spid="78001" grpId="0"/>
      <p:bldP spid="78002" grpId="0"/>
      <p:bldP spid="78003" grpId="0"/>
      <p:bldP spid="78004" grpId="0"/>
      <p:bldP spid="153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053" name="内容占位符 83052"/>
          <p:cNvSpPr>
            <a:spLocks noGrp="1"/>
          </p:cNvSpPr>
          <p:nvPr>
            <p:ph idx="1"/>
          </p:nvPr>
        </p:nvSpPr>
        <p:spPr>
          <a:xfrm>
            <a:off x="260350" y="1047750"/>
            <a:ext cx="8602663" cy="1279525"/>
          </a:xfrm>
        </p:spPr>
        <p:txBody>
          <a:bodyPr anchor="t"/>
          <a:p>
            <a:pPr>
              <a:lnSpc>
                <a:spcPct val="150000"/>
              </a:lnSpc>
              <a:buNone/>
            </a:pPr>
            <a:r>
              <a:rPr lang="en-US" altLang="zh-CN" sz="2400" b="1" dirty="0"/>
              <a:t>    </a:t>
            </a:r>
            <a:r>
              <a:rPr lang="zh-CN" altLang="en-US" sz="2400" b="1" dirty="0"/>
              <a:t>决定事件发生的条件至少有一个具备，这一事件就会且一定会发生。这种逻辑关系叫或逻辑。 </a:t>
            </a:r>
            <a:endParaRPr lang="zh-CN" altLang="en-US" sz="2400" b="1" dirty="0"/>
          </a:p>
        </p:txBody>
      </p:sp>
      <p:sp>
        <p:nvSpPr>
          <p:cNvPr id="83070" name="矩形 83069"/>
          <p:cNvSpPr/>
          <p:nvPr/>
        </p:nvSpPr>
        <p:spPr>
          <a:xfrm>
            <a:off x="593725" y="401638"/>
            <a:ext cx="28194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2. 或逻辑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rgbClr val="FF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rgbClr val="FF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103" name="矩形 53102"/>
          <p:cNvSpPr/>
          <p:nvPr/>
        </p:nvSpPr>
        <p:spPr>
          <a:xfrm>
            <a:off x="3413125" y="2193925"/>
            <a:ext cx="2895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F=A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endParaRPr lang="en-US" altLang="zh-CN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130" name="文本框 53129"/>
          <p:cNvSpPr txBox="1"/>
          <p:nvPr/>
        </p:nvSpPr>
        <p:spPr>
          <a:xfrm>
            <a:off x="615950" y="3675063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131" name="文本框 53130"/>
          <p:cNvSpPr txBox="1"/>
          <p:nvPr/>
        </p:nvSpPr>
        <p:spPr>
          <a:xfrm>
            <a:off x="5429250" y="2895600"/>
            <a:ext cx="30972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逻辑真值表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132" name="文本框 53131"/>
          <p:cNvSpPr txBox="1"/>
          <p:nvPr/>
        </p:nvSpPr>
        <p:spPr>
          <a:xfrm>
            <a:off x="684213" y="2803525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</a:t>
            </a:r>
            <a:endParaRPr kumimoji="0" lang="zh-CN" altLang="en-US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133" name="文本框 53132"/>
          <p:cNvSpPr txBox="1"/>
          <p:nvPr/>
        </p:nvSpPr>
        <p:spPr>
          <a:xfrm>
            <a:off x="593725" y="2193925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逻辑表达式</a:t>
            </a:r>
            <a:r>
              <a:rPr kumimoji="0" lang="zh-CN" altLang="en-US" kern="1200" cap="none" spc="0" normalizeH="0" baseline="0" noProof="1" dirty="0">
                <a:solidFill>
                  <a:srgbClr val="FF2B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3204" name="组合 53203"/>
          <p:cNvGrpSpPr/>
          <p:nvPr/>
        </p:nvGrpSpPr>
        <p:grpSpPr>
          <a:xfrm>
            <a:off x="5502275" y="3598863"/>
            <a:ext cx="2636838" cy="1676400"/>
            <a:chOff x="-3" y="-3"/>
            <a:chExt cx="1399" cy="1926"/>
          </a:xfrm>
        </p:grpSpPr>
        <p:grpSp>
          <p:nvGrpSpPr>
            <p:cNvPr id="14370" name="组合 53201"/>
            <p:cNvGrpSpPr/>
            <p:nvPr/>
          </p:nvGrpSpPr>
          <p:grpSpPr>
            <a:xfrm>
              <a:off x="0" y="0"/>
              <a:ext cx="1393" cy="1920"/>
              <a:chOff x="0" y="0"/>
              <a:chExt cx="1393" cy="1920"/>
            </a:xfrm>
          </p:grpSpPr>
          <p:grpSp>
            <p:nvGrpSpPr>
              <p:cNvPr id="14371" name="组合 53172"/>
              <p:cNvGrpSpPr/>
              <p:nvPr/>
            </p:nvGrpSpPr>
            <p:grpSpPr>
              <a:xfrm>
                <a:off x="0" y="0"/>
                <a:ext cx="465" cy="384"/>
                <a:chOff x="0" y="0"/>
                <a:chExt cx="465" cy="384"/>
              </a:xfrm>
            </p:grpSpPr>
            <p:sp>
              <p:nvSpPr>
                <p:cNvPr id="14372" name="矩形 53156"/>
                <p:cNvSpPr/>
                <p:nvPr/>
              </p:nvSpPr>
              <p:spPr>
                <a:xfrm>
                  <a:off x="43" y="0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3" name="矩形 53171"/>
                <p:cNvSpPr/>
                <p:nvPr/>
              </p:nvSpPr>
              <p:spPr>
                <a:xfrm>
                  <a:off x="0" y="0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74" name="组合 53174"/>
              <p:cNvGrpSpPr/>
              <p:nvPr/>
            </p:nvGrpSpPr>
            <p:grpSpPr>
              <a:xfrm>
                <a:off x="465" y="0"/>
                <a:ext cx="464" cy="384"/>
                <a:chOff x="465" y="0"/>
                <a:chExt cx="464" cy="384"/>
              </a:xfrm>
            </p:grpSpPr>
            <p:sp>
              <p:nvSpPr>
                <p:cNvPr id="14375" name="矩形 53157"/>
                <p:cNvSpPr/>
                <p:nvPr/>
              </p:nvSpPr>
              <p:spPr>
                <a:xfrm>
                  <a:off x="508" y="0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6" name="矩形 53173"/>
                <p:cNvSpPr/>
                <p:nvPr/>
              </p:nvSpPr>
              <p:spPr>
                <a:xfrm>
                  <a:off x="465" y="0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77" name="组合 53176"/>
              <p:cNvGrpSpPr/>
              <p:nvPr/>
            </p:nvGrpSpPr>
            <p:grpSpPr>
              <a:xfrm>
                <a:off x="929" y="0"/>
                <a:ext cx="464" cy="384"/>
                <a:chOff x="929" y="0"/>
                <a:chExt cx="464" cy="384"/>
              </a:xfrm>
            </p:grpSpPr>
            <p:sp>
              <p:nvSpPr>
                <p:cNvPr id="14378" name="矩形 53158"/>
                <p:cNvSpPr/>
                <p:nvPr/>
              </p:nvSpPr>
              <p:spPr>
                <a:xfrm>
                  <a:off x="972" y="0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9" name="矩形 53175"/>
                <p:cNvSpPr/>
                <p:nvPr/>
              </p:nvSpPr>
              <p:spPr>
                <a:xfrm>
                  <a:off x="929" y="0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0" name="组合 53178"/>
              <p:cNvGrpSpPr/>
              <p:nvPr/>
            </p:nvGrpSpPr>
            <p:grpSpPr>
              <a:xfrm>
                <a:off x="0" y="384"/>
                <a:ext cx="465" cy="384"/>
                <a:chOff x="0" y="384"/>
                <a:chExt cx="465" cy="384"/>
              </a:xfrm>
            </p:grpSpPr>
            <p:sp>
              <p:nvSpPr>
                <p:cNvPr id="14381" name="矩形 53159"/>
                <p:cNvSpPr/>
                <p:nvPr/>
              </p:nvSpPr>
              <p:spPr>
                <a:xfrm>
                  <a:off x="43" y="384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2" name="矩形 53177"/>
                <p:cNvSpPr/>
                <p:nvPr/>
              </p:nvSpPr>
              <p:spPr>
                <a:xfrm>
                  <a:off x="0" y="384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3" name="组合 53180"/>
              <p:cNvGrpSpPr/>
              <p:nvPr/>
            </p:nvGrpSpPr>
            <p:grpSpPr>
              <a:xfrm>
                <a:off x="465" y="384"/>
                <a:ext cx="464" cy="384"/>
                <a:chOff x="465" y="384"/>
                <a:chExt cx="464" cy="384"/>
              </a:xfrm>
            </p:grpSpPr>
            <p:sp>
              <p:nvSpPr>
                <p:cNvPr id="14384" name="矩形 53160"/>
                <p:cNvSpPr/>
                <p:nvPr/>
              </p:nvSpPr>
              <p:spPr>
                <a:xfrm>
                  <a:off x="508" y="384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5" name="矩形 53179"/>
                <p:cNvSpPr/>
                <p:nvPr/>
              </p:nvSpPr>
              <p:spPr>
                <a:xfrm>
                  <a:off x="465" y="384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6" name="组合 53182"/>
              <p:cNvGrpSpPr/>
              <p:nvPr/>
            </p:nvGrpSpPr>
            <p:grpSpPr>
              <a:xfrm>
                <a:off x="929" y="384"/>
                <a:ext cx="464" cy="384"/>
                <a:chOff x="929" y="384"/>
                <a:chExt cx="464" cy="384"/>
              </a:xfrm>
            </p:grpSpPr>
            <p:sp>
              <p:nvSpPr>
                <p:cNvPr id="14387" name="矩形 53161"/>
                <p:cNvSpPr/>
                <p:nvPr/>
              </p:nvSpPr>
              <p:spPr>
                <a:xfrm>
                  <a:off x="972" y="384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8" name="矩形 53181"/>
                <p:cNvSpPr/>
                <p:nvPr/>
              </p:nvSpPr>
              <p:spPr>
                <a:xfrm>
                  <a:off x="929" y="384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89" name="组合 53184"/>
              <p:cNvGrpSpPr/>
              <p:nvPr/>
            </p:nvGrpSpPr>
            <p:grpSpPr>
              <a:xfrm>
                <a:off x="0" y="768"/>
                <a:ext cx="465" cy="384"/>
                <a:chOff x="0" y="768"/>
                <a:chExt cx="465" cy="384"/>
              </a:xfrm>
            </p:grpSpPr>
            <p:sp>
              <p:nvSpPr>
                <p:cNvPr id="14390" name="矩形 53162"/>
                <p:cNvSpPr/>
                <p:nvPr/>
              </p:nvSpPr>
              <p:spPr>
                <a:xfrm>
                  <a:off x="43" y="768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1" name="矩形 53183"/>
                <p:cNvSpPr/>
                <p:nvPr/>
              </p:nvSpPr>
              <p:spPr>
                <a:xfrm>
                  <a:off x="0" y="768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92" name="组合 53186"/>
              <p:cNvGrpSpPr/>
              <p:nvPr/>
            </p:nvGrpSpPr>
            <p:grpSpPr>
              <a:xfrm>
                <a:off x="465" y="768"/>
                <a:ext cx="464" cy="384"/>
                <a:chOff x="465" y="768"/>
                <a:chExt cx="464" cy="384"/>
              </a:xfrm>
            </p:grpSpPr>
            <p:sp>
              <p:nvSpPr>
                <p:cNvPr id="14393" name="矩形 53163"/>
                <p:cNvSpPr/>
                <p:nvPr/>
              </p:nvSpPr>
              <p:spPr>
                <a:xfrm>
                  <a:off x="508" y="768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4" name="矩形 53185"/>
                <p:cNvSpPr/>
                <p:nvPr/>
              </p:nvSpPr>
              <p:spPr>
                <a:xfrm>
                  <a:off x="465" y="768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95" name="组合 53188"/>
              <p:cNvGrpSpPr/>
              <p:nvPr/>
            </p:nvGrpSpPr>
            <p:grpSpPr>
              <a:xfrm>
                <a:off x="929" y="768"/>
                <a:ext cx="464" cy="384"/>
                <a:chOff x="929" y="768"/>
                <a:chExt cx="464" cy="384"/>
              </a:xfrm>
            </p:grpSpPr>
            <p:sp>
              <p:nvSpPr>
                <p:cNvPr id="14396" name="矩形 53164"/>
                <p:cNvSpPr/>
                <p:nvPr/>
              </p:nvSpPr>
              <p:spPr>
                <a:xfrm>
                  <a:off x="972" y="768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97" name="矩形 53187"/>
                <p:cNvSpPr/>
                <p:nvPr/>
              </p:nvSpPr>
              <p:spPr>
                <a:xfrm>
                  <a:off x="929" y="768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98" name="组合 53190"/>
              <p:cNvGrpSpPr/>
              <p:nvPr/>
            </p:nvGrpSpPr>
            <p:grpSpPr>
              <a:xfrm>
                <a:off x="0" y="1152"/>
                <a:ext cx="465" cy="384"/>
                <a:chOff x="0" y="1152"/>
                <a:chExt cx="465" cy="384"/>
              </a:xfrm>
            </p:grpSpPr>
            <p:sp>
              <p:nvSpPr>
                <p:cNvPr id="14399" name="矩形 53165"/>
                <p:cNvSpPr/>
                <p:nvPr/>
              </p:nvSpPr>
              <p:spPr>
                <a:xfrm>
                  <a:off x="43" y="1152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00" name="矩形 53189"/>
                <p:cNvSpPr/>
                <p:nvPr/>
              </p:nvSpPr>
              <p:spPr>
                <a:xfrm>
                  <a:off x="0" y="1152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401" name="组合 53192"/>
              <p:cNvGrpSpPr/>
              <p:nvPr/>
            </p:nvGrpSpPr>
            <p:grpSpPr>
              <a:xfrm>
                <a:off x="465" y="1152"/>
                <a:ext cx="464" cy="384"/>
                <a:chOff x="465" y="1152"/>
                <a:chExt cx="464" cy="384"/>
              </a:xfrm>
            </p:grpSpPr>
            <p:sp>
              <p:nvSpPr>
                <p:cNvPr id="14402" name="矩形 53166"/>
                <p:cNvSpPr/>
                <p:nvPr/>
              </p:nvSpPr>
              <p:spPr>
                <a:xfrm>
                  <a:off x="508" y="1152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03" name="矩形 53191"/>
                <p:cNvSpPr/>
                <p:nvPr/>
              </p:nvSpPr>
              <p:spPr>
                <a:xfrm>
                  <a:off x="465" y="1152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404" name="组合 53194"/>
              <p:cNvGrpSpPr/>
              <p:nvPr/>
            </p:nvGrpSpPr>
            <p:grpSpPr>
              <a:xfrm>
                <a:off x="929" y="1152"/>
                <a:ext cx="464" cy="384"/>
                <a:chOff x="929" y="1152"/>
                <a:chExt cx="464" cy="384"/>
              </a:xfrm>
            </p:grpSpPr>
            <p:sp>
              <p:nvSpPr>
                <p:cNvPr id="14405" name="矩形 53167"/>
                <p:cNvSpPr/>
                <p:nvPr/>
              </p:nvSpPr>
              <p:spPr>
                <a:xfrm>
                  <a:off x="972" y="1152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06" name="矩形 53193"/>
                <p:cNvSpPr/>
                <p:nvPr/>
              </p:nvSpPr>
              <p:spPr>
                <a:xfrm>
                  <a:off x="929" y="1152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407" name="组合 53196"/>
              <p:cNvGrpSpPr/>
              <p:nvPr/>
            </p:nvGrpSpPr>
            <p:grpSpPr>
              <a:xfrm>
                <a:off x="0" y="1536"/>
                <a:ext cx="465" cy="384"/>
                <a:chOff x="0" y="1536"/>
                <a:chExt cx="465" cy="384"/>
              </a:xfrm>
            </p:grpSpPr>
            <p:sp>
              <p:nvSpPr>
                <p:cNvPr id="14408" name="矩形 53168"/>
                <p:cNvSpPr/>
                <p:nvPr/>
              </p:nvSpPr>
              <p:spPr>
                <a:xfrm>
                  <a:off x="43" y="1536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09" name="矩形 53195"/>
                <p:cNvSpPr/>
                <p:nvPr/>
              </p:nvSpPr>
              <p:spPr>
                <a:xfrm>
                  <a:off x="0" y="1536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410" name="组合 53198"/>
              <p:cNvGrpSpPr/>
              <p:nvPr/>
            </p:nvGrpSpPr>
            <p:grpSpPr>
              <a:xfrm>
                <a:off x="465" y="1536"/>
                <a:ext cx="464" cy="384"/>
                <a:chOff x="465" y="1536"/>
                <a:chExt cx="464" cy="384"/>
              </a:xfrm>
            </p:grpSpPr>
            <p:sp>
              <p:nvSpPr>
                <p:cNvPr id="14411" name="矩形 53169"/>
                <p:cNvSpPr/>
                <p:nvPr/>
              </p:nvSpPr>
              <p:spPr>
                <a:xfrm>
                  <a:off x="508" y="1536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12" name="矩形 53197"/>
                <p:cNvSpPr/>
                <p:nvPr/>
              </p:nvSpPr>
              <p:spPr>
                <a:xfrm>
                  <a:off x="465" y="1536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413" name="组合 53200"/>
              <p:cNvGrpSpPr/>
              <p:nvPr/>
            </p:nvGrpSpPr>
            <p:grpSpPr>
              <a:xfrm>
                <a:off x="929" y="1536"/>
                <a:ext cx="464" cy="384"/>
                <a:chOff x="929" y="1536"/>
                <a:chExt cx="464" cy="384"/>
              </a:xfrm>
            </p:grpSpPr>
            <p:sp>
              <p:nvSpPr>
                <p:cNvPr id="14414" name="矩形 53170"/>
                <p:cNvSpPr/>
                <p:nvPr/>
              </p:nvSpPr>
              <p:spPr>
                <a:xfrm>
                  <a:off x="972" y="1536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15" name="矩形 53199"/>
                <p:cNvSpPr/>
                <p:nvPr/>
              </p:nvSpPr>
              <p:spPr>
                <a:xfrm>
                  <a:off x="929" y="1536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416" name="矩形 53202"/>
            <p:cNvSpPr/>
            <p:nvPr/>
          </p:nvSpPr>
          <p:spPr>
            <a:xfrm>
              <a:off x="-3" y="-3"/>
              <a:ext cx="1399" cy="1926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01380"/>
          <p:cNvSpPr/>
          <p:nvPr/>
        </p:nvSpPr>
        <p:spPr>
          <a:xfrm>
            <a:off x="15875" y="6080125"/>
            <a:ext cx="9112250" cy="9286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或运算规则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可以概括为：输入有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，输出为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；输入全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，输出为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640" y="2780665"/>
            <a:ext cx="2218055" cy="894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585" y="3764915"/>
            <a:ext cx="2658110" cy="204343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305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53" grpId="0" build="p"/>
      <p:bldP spid="83070" grpId="0"/>
      <p:bldP spid="53103" grpId="0"/>
      <p:bldP spid="53130" grpId="0"/>
      <p:bldP spid="53131" grpId="0"/>
      <p:bldP spid="53132" grpId="0"/>
      <p:bldP spid="5313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989" name="内容占位符 78988"/>
          <p:cNvSpPr>
            <a:spLocks noGrp="1"/>
          </p:cNvSpPr>
          <p:nvPr>
            <p:ph idx="1"/>
          </p:nvPr>
        </p:nvSpPr>
        <p:spPr>
          <a:xfrm>
            <a:off x="109538" y="868363"/>
            <a:ext cx="8888412" cy="2438400"/>
          </a:xfrm>
        </p:spPr>
        <p:txBody>
          <a:bodyPr anchor="t"/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</a:rPr>
              <a:t>事件的发生和条件的具备总是相反的逻辑关系叫非逻辑。即条件具备时事件不发生，条件不具备时事件发生。 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8990" name="矩形 78989"/>
          <p:cNvSpPr/>
          <p:nvPr/>
        </p:nvSpPr>
        <p:spPr>
          <a:xfrm>
            <a:off x="358775" y="300038"/>
            <a:ext cx="28194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kern="1200" cap="none" spc="0" normalizeH="0" baseline="0" noProof="1" dirty="0">
                <a:solidFill>
                  <a:srgbClr val="FF2B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 非逻辑</a:t>
            </a:r>
            <a:r>
              <a:rPr kumimoji="0" lang="zh-CN" altLang="en-US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92" name="文本框 102491"/>
          <p:cNvSpPr txBox="1"/>
          <p:nvPr/>
        </p:nvSpPr>
        <p:spPr>
          <a:xfrm>
            <a:off x="347663" y="391795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</a:t>
            </a:r>
            <a:endParaRPr kumimoji="0" lang="zh-CN" altLang="en-US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93" name="文本框 102492"/>
          <p:cNvSpPr txBox="1"/>
          <p:nvPr/>
        </p:nvSpPr>
        <p:spPr>
          <a:xfrm>
            <a:off x="5295900" y="2932113"/>
            <a:ext cx="3087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逻辑真值表</a:t>
            </a:r>
            <a:endParaRPr kumimoji="0" lang="zh-CN" altLang="en-US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94" name="文本框 102493"/>
          <p:cNvSpPr txBox="1"/>
          <p:nvPr/>
        </p:nvSpPr>
        <p:spPr>
          <a:xfrm>
            <a:off x="358775" y="3198813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</a:t>
            </a:r>
            <a:endParaRPr kumimoji="0" lang="zh-CN" altLang="en-US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95" name="文本框 102494"/>
          <p:cNvSpPr txBox="1"/>
          <p:nvPr/>
        </p:nvSpPr>
        <p:spPr>
          <a:xfrm>
            <a:off x="501650" y="2176463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</a:pPr>
            <a:r>
              <a:rPr kumimoji="0" lang="zh-CN" altLang="en-US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逻辑表达式</a:t>
            </a:r>
            <a:r>
              <a:rPr kumimoji="0" lang="zh-CN" altLang="en-US" kern="1200" cap="none" spc="0" normalizeH="0" baseline="0" noProof="1" dirty="0">
                <a:solidFill>
                  <a:srgbClr val="FF2B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1" dirty="0">
              <a:solidFill>
                <a:srgbClr val="FF2B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613" name="组合 102612"/>
          <p:cNvGrpSpPr/>
          <p:nvPr/>
        </p:nvGrpSpPr>
        <p:grpSpPr>
          <a:xfrm>
            <a:off x="5899150" y="3505200"/>
            <a:ext cx="1914525" cy="1131888"/>
            <a:chOff x="-3" y="-3"/>
            <a:chExt cx="935" cy="1158"/>
          </a:xfrm>
        </p:grpSpPr>
        <p:grpSp>
          <p:nvGrpSpPr>
            <p:cNvPr id="15387" name="组合 102610"/>
            <p:cNvGrpSpPr/>
            <p:nvPr/>
          </p:nvGrpSpPr>
          <p:grpSpPr>
            <a:xfrm>
              <a:off x="0" y="0"/>
              <a:ext cx="929" cy="1152"/>
              <a:chOff x="0" y="0"/>
              <a:chExt cx="929" cy="1152"/>
            </a:xfrm>
          </p:grpSpPr>
          <p:grpSp>
            <p:nvGrpSpPr>
              <p:cNvPr id="15388" name="组合 102599"/>
              <p:cNvGrpSpPr/>
              <p:nvPr/>
            </p:nvGrpSpPr>
            <p:grpSpPr>
              <a:xfrm>
                <a:off x="0" y="0"/>
                <a:ext cx="465" cy="384"/>
                <a:chOff x="0" y="0"/>
                <a:chExt cx="465" cy="384"/>
              </a:xfrm>
            </p:grpSpPr>
            <p:sp>
              <p:nvSpPr>
                <p:cNvPr id="15389" name="矩形 102592"/>
                <p:cNvSpPr/>
                <p:nvPr/>
              </p:nvSpPr>
              <p:spPr>
                <a:xfrm>
                  <a:off x="43" y="0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90" name="矩形 102598"/>
                <p:cNvSpPr/>
                <p:nvPr/>
              </p:nvSpPr>
              <p:spPr>
                <a:xfrm>
                  <a:off x="0" y="0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组合 102601"/>
              <p:cNvGrpSpPr/>
              <p:nvPr/>
            </p:nvGrpSpPr>
            <p:grpSpPr>
              <a:xfrm>
                <a:off x="465" y="0"/>
                <a:ext cx="464" cy="384"/>
                <a:chOff x="465" y="0"/>
                <a:chExt cx="464" cy="384"/>
              </a:xfrm>
            </p:grpSpPr>
            <p:sp>
              <p:nvSpPr>
                <p:cNvPr id="15392" name="矩形 102593"/>
                <p:cNvSpPr/>
                <p:nvPr/>
              </p:nvSpPr>
              <p:spPr>
                <a:xfrm>
                  <a:off x="508" y="0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93" name="矩形 102600"/>
                <p:cNvSpPr/>
                <p:nvPr/>
              </p:nvSpPr>
              <p:spPr>
                <a:xfrm>
                  <a:off x="465" y="0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4" name="组合 102603"/>
              <p:cNvGrpSpPr/>
              <p:nvPr/>
            </p:nvGrpSpPr>
            <p:grpSpPr>
              <a:xfrm>
                <a:off x="0" y="384"/>
                <a:ext cx="465" cy="384"/>
                <a:chOff x="0" y="384"/>
                <a:chExt cx="465" cy="384"/>
              </a:xfrm>
            </p:grpSpPr>
            <p:sp>
              <p:nvSpPr>
                <p:cNvPr id="15395" name="矩形 102594"/>
                <p:cNvSpPr/>
                <p:nvPr/>
              </p:nvSpPr>
              <p:spPr>
                <a:xfrm>
                  <a:off x="43" y="384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96" name="矩形 102602"/>
                <p:cNvSpPr/>
                <p:nvPr/>
              </p:nvSpPr>
              <p:spPr>
                <a:xfrm>
                  <a:off x="0" y="384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7" name="组合 102605"/>
              <p:cNvGrpSpPr/>
              <p:nvPr/>
            </p:nvGrpSpPr>
            <p:grpSpPr>
              <a:xfrm>
                <a:off x="465" y="384"/>
                <a:ext cx="464" cy="384"/>
                <a:chOff x="465" y="384"/>
                <a:chExt cx="464" cy="384"/>
              </a:xfrm>
            </p:grpSpPr>
            <p:sp>
              <p:nvSpPr>
                <p:cNvPr id="15398" name="矩形 102595"/>
                <p:cNvSpPr/>
                <p:nvPr/>
              </p:nvSpPr>
              <p:spPr>
                <a:xfrm>
                  <a:off x="508" y="384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99" name="矩形 102604"/>
                <p:cNvSpPr/>
                <p:nvPr/>
              </p:nvSpPr>
              <p:spPr>
                <a:xfrm>
                  <a:off x="465" y="384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400" name="组合 102607"/>
              <p:cNvGrpSpPr/>
              <p:nvPr/>
            </p:nvGrpSpPr>
            <p:grpSpPr>
              <a:xfrm>
                <a:off x="0" y="768"/>
                <a:ext cx="465" cy="384"/>
                <a:chOff x="0" y="768"/>
                <a:chExt cx="465" cy="384"/>
              </a:xfrm>
            </p:grpSpPr>
            <p:sp>
              <p:nvSpPr>
                <p:cNvPr id="15401" name="矩形 102596"/>
                <p:cNvSpPr/>
                <p:nvPr/>
              </p:nvSpPr>
              <p:spPr>
                <a:xfrm>
                  <a:off x="43" y="768"/>
                  <a:ext cx="379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402" name="矩形 102606"/>
                <p:cNvSpPr/>
                <p:nvPr/>
              </p:nvSpPr>
              <p:spPr>
                <a:xfrm>
                  <a:off x="0" y="768"/>
                  <a:ext cx="465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403" name="组合 102609"/>
              <p:cNvGrpSpPr/>
              <p:nvPr/>
            </p:nvGrpSpPr>
            <p:grpSpPr>
              <a:xfrm>
                <a:off x="465" y="768"/>
                <a:ext cx="464" cy="384"/>
                <a:chOff x="465" y="768"/>
                <a:chExt cx="464" cy="384"/>
              </a:xfrm>
            </p:grpSpPr>
            <p:sp>
              <p:nvSpPr>
                <p:cNvPr id="15404" name="矩形 102597"/>
                <p:cNvSpPr/>
                <p:nvPr/>
              </p:nvSpPr>
              <p:spPr>
                <a:xfrm>
                  <a:off x="508" y="768"/>
                  <a:ext cx="378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 defTabSz="914400">
                    <a:tabLst>
                      <a:tab pos="714375" algn="l"/>
                    </a:tabLst>
                  </a:pP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>
                    <a:tabLst>
                      <a:tab pos="714375" algn="l"/>
                    </a:tabLst>
                  </a:pPr>
                  <a:r>
                    <a:rPr lang="en-US" altLang="zh-CN" sz="20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0</a:t>
                  </a:r>
                  <a:endParaRPr lang="en-US" altLang="zh-CN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algn="ctr" defTabSz="914400" eaLnBrk="0" hangingPunct="0">
                    <a:tabLst>
                      <a:tab pos="714375" algn="l"/>
                    </a:tabLst>
                  </a:pPr>
                  <a:endPara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405" name="矩形 102608"/>
                <p:cNvSpPr/>
                <p:nvPr/>
              </p:nvSpPr>
              <p:spPr>
                <a:xfrm>
                  <a:off x="465" y="768"/>
                  <a:ext cx="464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algn="ctr"/>
                  <a:endParaRPr lang="zh-CN" altLang="en-US" sz="200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5406" name="矩形 102611"/>
            <p:cNvSpPr/>
            <p:nvPr/>
          </p:nvSpPr>
          <p:spPr>
            <a:xfrm>
              <a:off x="-3" y="-3"/>
              <a:ext cx="935" cy="1158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02622" name="对象 102621"/>
          <p:cNvGraphicFramePr/>
          <p:nvPr/>
        </p:nvGraphicFramePr>
        <p:xfrm>
          <a:off x="2990850" y="2057400"/>
          <a:ext cx="10795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431800" imgH="203200" progId="Equation.3">
                  <p:embed/>
                </p:oleObj>
              </mc:Choice>
              <mc:Fallback>
                <p:oleObj name="" r:id="rId1" imgW="431800" imgH="203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90850" y="2057400"/>
                        <a:ext cx="1079500" cy="46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510" y="2932430"/>
            <a:ext cx="2197100" cy="1080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3790" y="4105275"/>
            <a:ext cx="2802890" cy="175069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8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98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89" grpId="0" build="p"/>
      <p:bldP spid="78990" grpId="0"/>
      <p:bldP spid="102492" grpId="0"/>
      <p:bldP spid="102493" grpId="0"/>
      <p:bldP spid="102494" grpId="0"/>
      <p:bldP spid="1024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96357" descr="8-12-1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3150" y="2178050"/>
            <a:ext cx="1535113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96355" descr="8-12-2 拷贝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5" y="3195638"/>
            <a:ext cx="1524000" cy="77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96353" descr="8-12-3 拷贝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7913" y="4076700"/>
            <a:ext cx="152400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96351" descr="8-12-4 拷贝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7913" y="5032375"/>
            <a:ext cx="1524000" cy="76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96349" descr="8-12-5 拷贝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4113" y="5924550"/>
            <a:ext cx="1371600" cy="6969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390" name="对象 96356"/>
          <p:cNvGraphicFramePr/>
          <p:nvPr/>
        </p:nvGraphicFramePr>
        <p:xfrm>
          <a:off x="3038475" y="2230438"/>
          <a:ext cx="8699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520700" imgH="203200" progId="Equation.3">
                  <p:embed/>
                </p:oleObj>
              </mc:Choice>
              <mc:Fallback>
                <p:oleObj name="" r:id="rId6" imgW="5207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8475" y="2230438"/>
                        <a:ext cx="869950" cy="377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矩形 96375"/>
          <p:cNvSpPr/>
          <p:nvPr/>
        </p:nvSpPr>
        <p:spPr>
          <a:xfrm>
            <a:off x="4724400" y="301625"/>
            <a:ext cx="13303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tabLst>
                <a:tab pos="714375" algn="l"/>
              </a:tabLst>
            </a:pPr>
            <a:endParaRPr lang="zh-CN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6392" name="对象 96352"/>
          <p:cNvGraphicFramePr/>
          <p:nvPr/>
        </p:nvGraphicFramePr>
        <p:xfrm>
          <a:off x="2889250" y="4278313"/>
          <a:ext cx="1247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8" imgW="736600" imgH="190500" progId="Equation.3">
                  <p:embed/>
                </p:oleObj>
              </mc:Choice>
              <mc:Fallback>
                <p:oleObj name="" r:id="rId8" imgW="736600" imgH="1905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89250" y="4278313"/>
                        <a:ext cx="1247775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3" name="对象 96350"/>
          <p:cNvGraphicFramePr/>
          <p:nvPr/>
        </p:nvGraphicFramePr>
        <p:xfrm>
          <a:off x="2944813" y="5032375"/>
          <a:ext cx="126365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0" imgW="723900" imgH="431800" progId="Equation.3">
                  <p:embed/>
                </p:oleObj>
              </mc:Choice>
              <mc:Fallback>
                <p:oleObj name="" r:id="rId10" imgW="723900" imgH="4318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4813" y="5032375"/>
                        <a:ext cx="1263650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对象 96346"/>
          <p:cNvGraphicFramePr/>
          <p:nvPr/>
        </p:nvGraphicFramePr>
        <p:xfrm>
          <a:off x="2889250" y="6221413"/>
          <a:ext cx="142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2" imgW="710565" imgH="203200" progId="Equation.3">
                  <p:embed/>
                </p:oleObj>
              </mc:Choice>
              <mc:Fallback>
                <p:oleObj name="" r:id="rId12" imgW="710565" imgH="2032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89250" y="6221413"/>
                        <a:ext cx="14224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5" name="组合 96435"/>
          <p:cNvGrpSpPr/>
          <p:nvPr/>
        </p:nvGrpSpPr>
        <p:grpSpPr>
          <a:xfrm>
            <a:off x="552450" y="1431925"/>
            <a:ext cx="8162925" cy="5273675"/>
            <a:chOff x="0" y="0"/>
            <a:chExt cx="3699" cy="3121"/>
          </a:xfrm>
        </p:grpSpPr>
        <p:grpSp>
          <p:nvGrpSpPr>
            <p:cNvPr id="16396" name="组合 96388"/>
            <p:cNvGrpSpPr/>
            <p:nvPr/>
          </p:nvGrpSpPr>
          <p:grpSpPr>
            <a:xfrm>
              <a:off x="0" y="0"/>
              <a:ext cx="924" cy="384"/>
              <a:chOff x="0" y="0"/>
              <a:chExt cx="924" cy="384"/>
            </a:xfrm>
          </p:grpSpPr>
          <p:sp>
            <p:nvSpPr>
              <p:cNvPr id="16397" name="矩形 96358"/>
              <p:cNvSpPr/>
              <p:nvPr/>
            </p:nvSpPr>
            <p:spPr>
              <a:xfrm>
                <a:off x="43" y="101"/>
                <a:ext cx="838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逻辑关系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矩形 96387"/>
              <p:cNvSpPr/>
              <p:nvPr/>
            </p:nvSpPr>
            <p:spPr>
              <a:xfrm>
                <a:off x="0" y="0"/>
                <a:ext cx="924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399" name="组合 96390"/>
            <p:cNvGrpSpPr/>
            <p:nvPr/>
          </p:nvGrpSpPr>
          <p:grpSpPr>
            <a:xfrm>
              <a:off x="924" y="0"/>
              <a:ext cx="924" cy="384"/>
              <a:chOff x="924" y="0"/>
              <a:chExt cx="924" cy="384"/>
            </a:xfrm>
          </p:grpSpPr>
          <p:sp>
            <p:nvSpPr>
              <p:cNvPr id="16400" name="矩形 96359"/>
              <p:cNvSpPr/>
              <p:nvPr/>
            </p:nvSpPr>
            <p:spPr>
              <a:xfrm>
                <a:off x="967" y="101"/>
                <a:ext cx="838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逻辑表达式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1" name="矩形 96389"/>
              <p:cNvSpPr/>
              <p:nvPr/>
            </p:nvSpPr>
            <p:spPr>
              <a:xfrm>
                <a:off x="924" y="0"/>
                <a:ext cx="924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2" name="组合 96392"/>
            <p:cNvGrpSpPr/>
            <p:nvPr/>
          </p:nvGrpSpPr>
          <p:grpSpPr>
            <a:xfrm>
              <a:off x="1848" y="0"/>
              <a:ext cx="924" cy="384"/>
              <a:chOff x="1848" y="0"/>
              <a:chExt cx="924" cy="384"/>
            </a:xfrm>
          </p:grpSpPr>
          <p:sp>
            <p:nvSpPr>
              <p:cNvPr id="16403" name="矩形 96360"/>
              <p:cNvSpPr/>
              <p:nvPr/>
            </p:nvSpPr>
            <p:spPr>
              <a:xfrm>
                <a:off x="1891" y="102"/>
                <a:ext cx="838" cy="2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逻辑符号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4" name="矩形 96391"/>
              <p:cNvSpPr/>
              <p:nvPr/>
            </p:nvSpPr>
            <p:spPr>
              <a:xfrm>
                <a:off x="1848" y="0"/>
                <a:ext cx="924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5" name="组合 96394"/>
            <p:cNvGrpSpPr/>
            <p:nvPr/>
          </p:nvGrpSpPr>
          <p:grpSpPr>
            <a:xfrm>
              <a:off x="2772" y="0"/>
              <a:ext cx="924" cy="384"/>
              <a:chOff x="2772" y="0"/>
              <a:chExt cx="924" cy="384"/>
            </a:xfrm>
          </p:grpSpPr>
          <p:sp>
            <p:nvSpPr>
              <p:cNvPr id="16406" name="矩形 96361"/>
              <p:cNvSpPr/>
              <p:nvPr/>
            </p:nvSpPr>
            <p:spPr>
              <a:xfrm>
                <a:off x="2815" y="87"/>
                <a:ext cx="838" cy="2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逻辑运算规律</a:t>
                </a:r>
                <a:endParaRPr lang="zh-CN" altLang="en-US" sz="20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6407" name="矩形 96393"/>
              <p:cNvSpPr/>
              <p:nvPr/>
            </p:nvSpPr>
            <p:spPr>
              <a:xfrm>
                <a:off x="2772" y="0"/>
                <a:ext cx="924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8" name="组合 96396"/>
            <p:cNvGrpSpPr/>
            <p:nvPr/>
          </p:nvGrpSpPr>
          <p:grpSpPr>
            <a:xfrm>
              <a:off x="0" y="384"/>
              <a:ext cx="3699" cy="2737"/>
              <a:chOff x="0" y="384"/>
              <a:chExt cx="3699" cy="2737"/>
            </a:xfrm>
          </p:grpSpPr>
          <p:sp>
            <p:nvSpPr>
              <p:cNvPr id="16409" name="矩形 96362"/>
              <p:cNvSpPr/>
              <p:nvPr/>
            </p:nvSpPr>
            <p:spPr>
              <a:xfrm>
                <a:off x="43" y="384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与非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0" name="矩形 96395"/>
              <p:cNvSpPr/>
              <p:nvPr/>
            </p:nvSpPr>
            <p:spPr>
              <a:xfrm>
                <a:off x="0" y="384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1" name="矩形 96362"/>
              <p:cNvSpPr/>
              <p:nvPr/>
            </p:nvSpPr>
            <p:spPr>
              <a:xfrm>
                <a:off x="2815" y="515"/>
                <a:ext cx="881" cy="4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defTabSz="91440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输入有0、输出为1输入全1、输出为0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defTabSz="914400" eaLnBrk="0" hangingPunct="0">
                  <a:tabLst>
                    <a:tab pos="714375" algn="l"/>
                  </a:tabLst>
                </a:pP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2" name="矩形 96362"/>
              <p:cNvSpPr/>
              <p:nvPr/>
            </p:nvSpPr>
            <p:spPr>
              <a:xfrm>
                <a:off x="2772" y="1085"/>
                <a:ext cx="924" cy="4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输入有1、输出为0 输入全0、输出为1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3" name="矩形 96362"/>
              <p:cNvSpPr/>
              <p:nvPr/>
            </p:nvSpPr>
            <p:spPr>
              <a:xfrm>
                <a:off x="2772" y="1586"/>
                <a:ext cx="881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输入各组均有0、输出为1，输入某组全1，输出为0</a:t>
                </a:r>
                <a:endPara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4" name="矩形 96362"/>
              <p:cNvSpPr/>
              <p:nvPr/>
            </p:nvSpPr>
            <p:spPr>
              <a:xfrm>
                <a:off x="2772" y="2197"/>
                <a:ext cx="880" cy="4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输入相同、输出为0输入不同、输出为1</a:t>
                </a:r>
                <a:endPara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5" name="矩形 96362"/>
              <p:cNvSpPr/>
              <p:nvPr/>
            </p:nvSpPr>
            <p:spPr>
              <a:xfrm>
                <a:off x="2772" y="2666"/>
                <a:ext cx="927" cy="4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输入相同、输出为1</a:t>
                </a:r>
                <a:endPara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 defTabSz="914400">
                  <a:tabLst>
                    <a:tab pos="714375" algn="l"/>
                  </a:tabLst>
                </a:pPr>
                <a:r>
                  <a:rPr lang="zh-CN" altLang="en-US" sz="1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输入不同、输出为0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16" name="矩形 96397"/>
            <p:cNvSpPr/>
            <p:nvPr/>
          </p:nvSpPr>
          <p:spPr>
            <a:xfrm>
              <a:off x="924" y="384"/>
              <a:ext cx="924" cy="576"/>
            </a:xfrm>
            <a:prstGeom prst="rect">
              <a:avLst/>
            </a:prstGeom>
            <a:noFill/>
            <a:ln w="7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6417" name="组合 96400"/>
            <p:cNvGrpSpPr/>
            <p:nvPr/>
          </p:nvGrpSpPr>
          <p:grpSpPr>
            <a:xfrm>
              <a:off x="1848" y="384"/>
              <a:ext cx="924" cy="576"/>
              <a:chOff x="1848" y="384"/>
              <a:chExt cx="924" cy="576"/>
            </a:xfrm>
          </p:grpSpPr>
          <p:sp>
            <p:nvSpPr>
              <p:cNvPr id="16418" name="矩形 96364"/>
              <p:cNvSpPr/>
              <p:nvPr/>
            </p:nvSpPr>
            <p:spPr>
              <a:xfrm>
                <a:off x="1891" y="384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9" name="矩形 96399"/>
              <p:cNvSpPr/>
              <p:nvPr/>
            </p:nvSpPr>
            <p:spPr>
              <a:xfrm>
                <a:off x="1848" y="384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0" name="组合 96402"/>
            <p:cNvGrpSpPr/>
            <p:nvPr/>
          </p:nvGrpSpPr>
          <p:grpSpPr>
            <a:xfrm>
              <a:off x="2772" y="384"/>
              <a:ext cx="924" cy="576"/>
              <a:chOff x="2772" y="384"/>
              <a:chExt cx="924" cy="576"/>
            </a:xfrm>
          </p:grpSpPr>
          <p:sp>
            <p:nvSpPr>
              <p:cNvPr id="16421" name="矩形 96366"/>
              <p:cNvSpPr/>
              <p:nvPr/>
            </p:nvSpPr>
            <p:spPr>
              <a:xfrm>
                <a:off x="2815" y="384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2" name="矩形 96401"/>
              <p:cNvSpPr/>
              <p:nvPr/>
            </p:nvSpPr>
            <p:spPr>
              <a:xfrm>
                <a:off x="2772" y="384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23" name="组合 96404"/>
            <p:cNvGrpSpPr/>
            <p:nvPr/>
          </p:nvGrpSpPr>
          <p:grpSpPr>
            <a:xfrm>
              <a:off x="0" y="960"/>
              <a:ext cx="924" cy="576"/>
              <a:chOff x="0" y="960"/>
              <a:chExt cx="924" cy="576"/>
            </a:xfrm>
          </p:grpSpPr>
          <p:sp>
            <p:nvSpPr>
              <p:cNvPr id="16424" name="矩形 96367"/>
              <p:cNvSpPr/>
              <p:nvPr/>
            </p:nvSpPr>
            <p:spPr>
              <a:xfrm>
                <a:off x="43" y="960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或非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5" name="矩形 96403"/>
              <p:cNvSpPr/>
              <p:nvPr/>
            </p:nvSpPr>
            <p:spPr>
              <a:xfrm>
                <a:off x="0" y="960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26" name="矩形 96405"/>
            <p:cNvSpPr/>
            <p:nvPr/>
          </p:nvSpPr>
          <p:spPr>
            <a:xfrm>
              <a:off x="924" y="960"/>
              <a:ext cx="924" cy="576"/>
            </a:xfrm>
            <a:prstGeom prst="rect">
              <a:avLst/>
            </a:prstGeom>
            <a:noFill/>
            <a:ln w="7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6427" name="组合 96408"/>
            <p:cNvGrpSpPr/>
            <p:nvPr/>
          </p:nvGrpSpPr>
          <p:grpSpPr>
            <a:xfrm>
              <a:off x="1848" y="960"/>
              <a:ext cx="924" cy="576"/>
              <a:chOff x="1848" y="960"/>
              <a:chExt cx="924" cy="576"/>
            </a:xfrm>
          </p:grpSpPr>
          <p:sp>
            <p:nvSpPr>
              <p:cNvPr id="16428" name="矩形 96369"/>
              <p:cNvSpPr/>
              <p:nvPr/>
            </p:nvSpPr>
            <p:spPr>
              <a:xfrm>
                <a:off x="1891" y="960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9" name="矩形 96407"/>
              <p:cNvSpPr/>
              <p:nvPr/>
            </p:nvSpPr>
            <p:spPr>
              <a:xfrm>
                <a:off x="1848" y="960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30" name="组合 96410"/>
            <p:cNvGrpSpPr/>
            <p:nvPr/>
          </p:nvGrpSpPr>
          <p:grpSpPr>
            <a:xfrm>
              <a:off x="2772" y="960"/>
              <a:ext cx="924" cy="576"/>
              <a:chOff x="2772" y="960"/>
              <a:chExt cx="924" cy="576"/>
            </a:xfrm>
          </p:grpSpPr>
          <p:sp>
            <p:nvSpPr>
              <p:cNvPr id="16431" name="矩形 96371"/>
              <p:cNvSpPr/>
              <p:nvPr/>
            </p:nvSpPr>
            <p:spPr>
              <a:xfrm>
                <a:off x="2815" y="960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2" name="矩形 96409"/>
              <p:cNvSpPr/>
              <p:nvPr/>
            </p:nvSpPr>
            <p:spPr>
              <a:xfrm>
                <a:off x="2772" y="960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33" name="组合 96412"/>
            <p:cNvGrpSpPr/>
            <p:nvPr/>
          </p:nvGrpSpPr>
          <p:grpSpPr>
            <a:xfrm>
              <a:off x="0" y="1536"/>
              <a:ext cx="924" cy="576"/>
              <a:chOff x="0" y="1536"/>
              <a:chExt cx="924" cy="576"/>
            </a:xfrm>
          </p:grpSpPr>
          <p:sp>
            <p:nvSpPr>
              <p:cNvPr id="16434" name="矩形 96372"/>
              <p:cNvSpPr/>
              <p:nvPr/>
            </p:nvSpPr>
            <p:spPr>
              <a:xfrm>
                <a:off x="43" y="1536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与或非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5" name="矩形 96411"/>
              <p:cNvSpPr/>
              <p:nvPr/>
            </p:nvSpPr>
            <p:spPr>
              <a:xfrm>
                <a:off x="0" y="1536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36" name="组合 96416"/>
            <p:cNvGrpSpPr/>
            <p:nvPr/>
          </p:nvGrpSpPr>
          <p:grpSpPr>
            <a:xfrm>
              <a:off x="1848" y="1536"/>
              <a:ext cx="924" cy="576"/>
              <a:chOff x="1848" y="1536"/>
              <a:chExt cx="924" cy="576"/>
            </a:xfrm>
          </p:grpSpPr>
          <p:sp>
            <p:nvSpPr>
              <p:cNvPr id="16437" name="矩形 96374"/>
              <p:cNvSpPr/>
              <p:nvPr/>
            </p:nvSpPr>
            <p:spPr>
              <a:xfrm>
                <a:off x="1891" y="1536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8" name="矩形 96415"/>
              <p:cNvSpPr/>
              <p:nvPr/>
            </p:nvSpPr>
            <p:spPr>
              <a:xfrm>
                <a:off x="1848" y="1536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39" name="组合 96418"/>
            <p:cNvGrpSpPr/>
            <p:nvPr/>
          </p:nvGrpSpPr>
          <p:grpSpPr>
            <a:xfrm>
              <a:off x="2772" y="1536"/>
              <a:ext cx="924" cy="576"/>
              <a:chOff x="2772" y="1536"/>
              <a:chExt cx="924" cy="576"/>
            </a:xfrm>
          </p:grpSpPr>
          <p:sp>
            <p:nvSpPr>
              <p:cNvPr id="16440" name="矩形 96376"/>
              <p:cNvSpPr/>
              <p:nvPr/>
            </p:nvSpPr>
            <p:spPr>
              <a:xfrm>
                <a:off x="2815" y="1536"/>
                <a:ext cx="838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defTabSz="914400">
                  <a:tabLst>
                    <a:tab pos="714375" algn="l"/>
                  </a:tabLst>
                </a:pP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1" name="矩形 96417"/>
              <p:cNvSpPr/>
              <p:nvPr/>
            </p:nvSpPr>
            <p:spPr>
              <a:xfrm>
                <a:off x="2772" y="1536"/>
                <a:ext cx="924" cy="576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42" name="组合 96420"/>
            <p:cNvGrpSpPr/>
            <p:nvPr/>
          </p:nvGrpSpPr>
          <p:grpSpPr>
            <a:xfrm>
              <a:off x="0" y="2112"/>
              <a:ext cx="924" cy="480"/>
              <a:chOff x="0" y="2112"/>
              <a:chExt cx="924" cy="480"/>
            </a:xfrm>
          </p:grpSpPr>
          <p:sp>
            <p:nvSpPr>
              <p:cNvPr id="16443" name="矩形 96377"/>
              <p:cNvSpPr/>
              <p:nvPr/>
            </p:nvSpPr>
            <p:spPr>
              <a:xfrm>
                <a:off x="43" y="2112"/>
                <a:ext cx="838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异或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4" name="矩形 96419"/>
              <p:cNvSpPr/>
              <p:nvPr/>
            </p:nvSpPr>
            <p:spPr>
              <a:xfrm>
                <a:off x="0" y="211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45" name="矩形 96421"/>
            <p:cNvSpPr/>
            <p:nvPr/>
          </p:nvSpPr>
          <p:spPr>
            <a:xfrm>
              <a:off x="924" y="2112"/>
              <a:ext cx="924" cy="480"/>
            </a:xfrm>
            <a:prstGeom prst="rect">
              <a:avLst/>
            </a:prstGeom>
            <a:noFill/>
            <a:ln w="7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6446" name="组合 96424"/>
            <p:cNvGrpSpPr/>
            <p:nvPr/>
          </p:nvGrpSpPr>
          <p:grpSpPr>
            <a:xfrm>
              <a:off x="1848" y="2112"/>
              <a:ext cx="924" cy="480"/>
              <a:chOff x="1848" y="2112"/>
              <a:chExt cx="924" cy="480"/>
            </a:xfrm>
          </p:grpSpPr>
          <p:sp>
            <p:nvSpPr>
              <p:cNvPr id="16447" name="矩形 96379"/>
              <p:cNvSpPr/>
              <p:nvPr/>
            </p:nvSpPr>
            <p:spPr>
              <a:xfrm>
                <a:off x="1891" y="2112"/>
                <a:ext cx="838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8" name="矩形 96423"/>
              <p:cNvSpPr/>
              <p:nvPr/>
            </p:nvSpPr>
            <p:spPr>
              <a:xfrm>
                <a:off x="1848" y="211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49" name="组合 96426"/>
            <p:cNvGrpSpPr/>
            <p:nvPr/>
          </p:nvGrpSpPr>
          <p:grpSpPr>
            <a:xfrm>
              <a:off x="2772" y="2112"/>
              <a:ext cx="924" cy="480"/>
              <a:chOff x="2772" y="2112"/>
              <a:chExt cx="924" cy="480"/>
            </a:xfrm>
          </p:grpSpPr>
          <p:sp>
            <p:nvSpPr>
              <p:cNvPr id="16450" name="矩形 96381"/>
              <p:cNvSpPr>
                <a:spLocks noTextEdit="1"/>
              </p:cNvSpPr>
              <p:nvPr/>
            </p:nvSpPr>
            <p:spPr>
              <a:xfrm>
                <a:off x="2814" y="2112"/>
                <a:ext cx="838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1" name="矩形 96425"/>
              <p:cNvSpPr/>
              <p:nvPr/>
            </p:nvSpPr>
            <p:spPr>
              <a:xfrm>
                <a:off x="2772" y="211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52" name="组合 96428"/>
            <p:cNvGrpSpPr/>
            <p:nvPr/>
          </p:nvGrpSpPr>
          <p:grpSpPr>
            <a:xfrm>
              <a:off x="0" y="2592"/>
              <a:ext cx="924" cy="480"/>
              <a:chOff x="0" y="2592"/>
              <a:chExt cx="924" cy="480"/>
            </a:xfrm>
          </p:grpSpPr>
          <p:sp>
            <p:nvSpPr>
              <p:cNvPr id="16453" name="矩形 96382"/>
              <p:cNvSpPr/>
              <p:nvPr/>
            </p:nvSpPr>
            <p:spPr>
              <a:xfrm>
                <a:off x="43" y="2592"/>
                <a:ext cx="838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 defTabSz="914400">
                  <a:tabLst>
                    <a:tab pos="714375" algn="l"/>
                  </a:tabLst>
                </a:pPr>
                <a:r>
                  <a:rPr lang="en-US" altLang="zh-CN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 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r>
                  <a:rPr lang="zh-CN" altLang="en-US" sz="20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同或</a:t>
                </a: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ctr" defTabSz="914400" eaLnBrk="0" hangingPunct="0">
                  <a:tabLst>
                    <a:tab pos="714375" algn="l"/>
                  </a:tabLst>
                </a:pPr>
                <a:endPara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4" name="矩形 96427"/>
              <p:cNvSpPr/>
              <p:nvPr/>
            </p:nvSpPr>
            <p:spPr>
              <a:xfrm>
                <a:off x="0" y="259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55" name="矩形 96429"/>
            <p:cNvSpPr/>
            <p:nvPr/>
          </p:nvSpPr>
          <p:spPr>
            <a:xfrm>
              <a:off x="924" y="2592"/>
              <a:ext cx="924" cy="480"/>
            </a:xfrm>
            <a:prstGeom prst="rect">
              <a:avLst/>
            </a:prstGeom>
            <a:noFill/>
            <a:ln w="7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6456" name="组合 96432"/>
            <p:cNvGrpSpPr/>
            <p:nvPr/>
          </p:nvGrpSpPr>
          <p:grpSpPr>
            <a:xfrm>
              <a:off x="1848" y="2592"/>
              <a:ext cx="924" cy="480"/>
              <a:chOff x="1848" y="2592"/>
              <a:chExt cx="924" cy="480"/>
            </a:xfrm>
          </p:grpSpPr>
          <p:sp>
            <p:nvSpPr>
              <p:cNvPr id="16457" name="矩形 96384"/>
              <p:cNvSpPr/>
              <p:nvPr/>
            </p:nvSpPr>
            <p:spPr>
              <a:xfrm>
                <a:off x="1891" y="2592"/>
                <a:ext cx="838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58" name="矩形 96431"/>
              <p:cNvSpPr/>
              <p:nvPr/>
            </p:nvSpPr>
            <p:spPr>
              <a:xfrm>
                <a:off x="1848" y="259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59" name="组合 96434"/>
            <p:cNvGrpSpPr/>
            <p:nvPr/>
          </p:nvGrpSpPr>
          <p:grpSpPr>
            <a:xfrm>
              <a:off x="1045" y="2592"/>
              <a:ext cx="2651" cy="480"/>
              <a:chOff x="1045" y="2592"/>
              <a:chExt cx="2651" cy="480"/>
            </a:xfrm>
          </p:grpSpPr>
          <p:sp>
            <p:nvSpPr>
              <p:cNvPr id="16460" name="矩形 96386"/>
              <p:cNvSpPr/>
              <p:nvPr/>
            </p:nvSpPr>
            <p:spPr>
              <a:xfrm>
                <a:off x="1045" y="2617"/>
                <a:ext cx="760" cy="3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defTabSz="914400">
                  <a:tabLst>
                    <a:tab pos="714375" algn="l"/>
                  </a:tabLst>
                </a:pPr>
                <a:r>
                  <a:rPr lang="en-US" altLang="zh-CN" b="0" i="1">
                    <a:latin typeface="宋体" panose="02010600030101010101" pitchFamily="2" charset="-122"/>
                    <a:ea typeface="宋体" panose="02010600030101010101" pitchFamily="2" charset="-122"/>
                  </a:rPr>
                  <a:t>F </a:t>
                </a:r>
                <a:r>
                  <a:rPr lang="en-US" altLang="zh-CN" b="0">
                    <a:latin typeface="宋体" panose="02010600030101010101" pitchFamily="2" charset="-122"/>
                    <a:ea typeface="宋体" panose="02010600030101010101" pitchFamily="2" charset="-122"/>
                  </a:rPr>
                  <a:t>= </a:t>
                </a:r>
                <a:r>
                  <a:rPr lang="en-US" altLang="zh-CN" b="0" i="1">
                    <a:latin typeface="宋体" panose="02010600030101010101" pitchFamily="2" charset="-122"/>
                    <a:ea typeface="宋体" panose="02010600030101010101" pitchFamily="2" charset="-122"/>
                  </a:rPr>
                  <a:t>A</a:t>
                </a:r>
                <a:r>
                  <a:rPr lang="en-US" altLang="zh-CN" sz="2000" b="0">
                    <a:latin typeface="宋体" panose="02010600030101010101" pitchFamily="2" charset="-122"/>
                    <a:ea typeface="宋体" panose="02010600030101010101" pitchFamily="2" charset="-122"/>
                  </a:rPr>
                  <a:t>⊙</a:t>
                </a:r>
                <a:r>
                  <a:rPr lang="en-US" altLang="zh-CN" b="0" i="1">
                    <a:latin typeface="宋体" panose="02010600030101010101" pitchFamily="2" charset="-122"/>
                    <a:ea typeface="宋体" panose="02010600030101010101" pitchFamily="2" charset="-122"/>
                  </a:rPr>
                  <a:t>B</a:t>
                </a:r>
                <a:endParaRPr lang="en-US" altLang="zh-CN" b="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defTabSz="914400" eaLnBrk="0" hangingPunct="0">
                  <a:tabLst>
                    <a:tab pos="714375" algn="l"/>
                  </a:tabLst>
                </a:pPr>
                <a:endParaRPr lang="en-US" altLang="zh-CN" sz="2000" b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61" name="矩形 96433"/>
              <p:cNvSpPr/>
              <p:nvPr/>
            </p:nvSpPr>
            <p:spPr>
              <a:xfrm>
                <a:off x="2772" y="2592"/>
                <a:ext cx="924" cy="4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algn="ctr"/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16462" name="对象 96438"/>
          <p:cNvGraphicFramePr/>
          <p:nvPr/>
        </p:nvGraphicFramePr>
        <p:xfrm>
          <a:off x="2944813" y="3195638"/>
          <a:ext cx="113823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4" imgW="673100" imgH="203200" progId="Equation.3">
                  <p:embed/>
                </p:oleObj>
              </mc:Choice>
              <mc:Fallback>
                <p:oleObj name="" r:id="rId14" imgW="673100" imgH="2032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44813" y="3195638"/>
                        <a:ext cx="1138237" cy="382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xfrm>
            <a:off x="327025" y="96838"/>
            <a:ext cx="7772400" cy="1143000"/>
          </a:xfrm>
        </p:spPr>
        <p:txBody>
          <a:bodyPr vert="horz" rtlCol="0" anchor="ctr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  <a:sym typeface="+mn-ea"/>
              </a:rPr>
              <a:t>1.2.2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  <a:sym typeface="+mn-ea"/>
              </a:rPr>
              <a:t>复合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  <a:sym typeface="+mn-ea"/>
              </a:rPr>
              <a:t>逻辑 </a:t>
            </a:r>
            <a:endParaRPr kumimoji="0" lang="en-US" altLang="zh-CN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  <a:sym typeface="+mn-ea"/>
            </a:endParaRPr>
          </a:p>
        </p:txBody>
      </p:sp>
      <p:sp>
        <p:nvSpPr>
          <p:cNvPr id="16464" name="文本占位符 87042"/>
          <p:cNvSpPr>
            <a:spLocks noGrp="1"/>
          </p:cNvSpPr>
          <p:nvPr>
            <p:ph idx="1"/>
          </p:nvPr>
        </p:nvSpPr>
        <p:spPr>
          <a:xfrm>
            <a:off x="412750" y="847725"/>
            <a:ext cx="8294688" cy="655638"/>
          </a:xfrm>
        </p:spPr>
        <p:txBody>
          <a:bodyPr anchor="t"/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2400" b="1" dirty="0"/>
              <a:t> </a:t>
            </a:r>
            <a:r>
              <a:rPr lang="zh-CN" altLang="zh-CN" sz="2400" b="1" dirty="0"/>
              <a:t>含有两种或两种以上逻辑运算的逻辑关系称为复合逻辑。</a:t>
            </a:r>
            <a:endParaRPr lang="zh-CN" altLang="zh-CN" sz="2400" b="1" dirty="0"/>
          </a:p>
        </p:txBody>
      </p:sp>
    </p:spTree>
  </p:cSld>
  <p:clrMapOvr>
    <a:masterClrMapping/>
  </p:clrMapOvr>
  <p:transition>
    <p:split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在屏幕上显示</PresentationFormat>
  <Paragraphs>220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华文新魏</vt:lpstr>
      <vt:lpstr>微软雅黑</vt:lpstr>
      <vt:lpstr>Arial Unicode MS</vt:lpstr>
      <vt:lpstr>Calibri</vt:lpstr>
      <vt:lpstr>默认设计模板</vt:lpstr>
      <vt:lpstr>Equation.3</vt:lpstr>
      <vt:lpstr>Equation.3</vt:lpstr>
      <vt:lpstr>Equation.3</vt:lpstr>
      <vt:lpstr>Equation.3</vt:lpstr>
      <vt:lpstr>Equation.3</vt:lpstr>
      <vt:lpstr>Equation.3</vt:lpstr>
      <vt:lpstr> 1.2  基本逻辑运算和逻辑电路 </vt:lpstr>
      <vt:lpstr>1.2.1基本逻辑运算 </vt:lpstr>
      <vt:lpstr>PowerPoint 演示文稿</vt:lpstr>
      <vt:lpstr>PowerPoint 演示文稿</vt:lpstr>
      <vt:lpstr>1.2.2复合逻辑 </vt:lpstr>
    </vt:vector>
  </TitlesOfParts>
  <Company>WWW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第二节  基本逻辑运算和逻辑电路 </dc:title>
  <dc:creator>WFD</dc:creator>
  <cp:lastModifiedBy>lenovo</cp:lastModifiedBy>
  <cp:revision>191</cp:revision>
  <dcterms:created xsi:type="dcterms:W3CDTF">2005-05-04T09:25:00Z</dcterms:created>
  <dcterms:modified xsi:type="dcterms:W3CDTF">2022-04-20T06:10:51Z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