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81" r:id="rId4"/>
    <p:sldId id="261" r:id="rId5"/>
    <p:sldId id="293" r:id="rId6"/>
    <p:sldId id="301" r:id="rId7"/>
    <p:sldId id="303" r:id="rId8"/>
    <p:sldId id="304" r:id="rId9"/>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CCFFCC"/>
    <a:srgbClr val="99FF66"/>
    <a:srgbClr val="EEA976"/>
    <a:srgbClr val="FFFF99"/>
    <a:srgbClr val="FFC5FF"/>
    <a:srgbClr val="E1F4FF"/>
    <a:srgbClr val="E7FF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0"/>
    <p:restoredTop sz="94726"/>
  </p:normalViewPr>
  <p:slideViewPr>
    <p:cSldViewPr showGuides="1">
      <p:cViewPr>
        <p:scale>
          <a:sx n="33" d="100"/>
          <a:sy n="33" d="100"/>
        </p:scale>
        <p:origin x="-1002" y="-234"/>
      </p:cViewPr>
      <p:guideLst>
        <p:guide orient="horz" pos="2050"/>
        <p:guide pos="2844"/>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2076"/>
    </p:cViewPr>
  </p:sorterViewPr>
  <p:gridSpacing cx="36003" cy="36003"/>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2" Type="http://schemas.openxmlformats.org/officeDocument/2006/relationships/tableStyles" Target="tableStyles.xml"/><Relationship Id="rId11" Type="http://schemas.openxmlformats.org/officeDocument/2006/relationships/viewProps" Target="viewProps.xml"/><Relationship Id="rId10" Type="http://schemas.openxmlformats.org/officeDocument/2006/relationships/presProps" Target="presProps.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716657" cy="5486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9812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9724" y="19812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latin typeface="Times New Roman" panose="02020603050405020304" pitchFamily="18" charset="0"/>
            </a:endParaRPr>
          </a:p>
        </p:txBody>
      </p:sp>
      <p:sp>
        <p:nvSpPr>
          <p:cNvPr id="8" name="页脚占位符 7"/>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latin typeface="Times New Roman" panose="02020603050405020304" pitchFamily="18" charset="0"/>
            </a:endParaRPr>
          </a:p>
        </p:txBody>
      </p:sp>
      <p:sp>
        <p:nvSpPr>
          <p:cNvPr id="4" name="页脚占位符 3"/>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latin typeface="Times New Roman" panose="02020603050405020304" pitchFamily="18" charset="0"/>
            </a:endParaRPr>
          </a:p>
        </p:txBody>
      </p:sp>
      <p:sp>
        <p:nvSpPr>
          <p:cNvPr id="3" name="页脚占位符 2"/>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716657" cy="5486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9812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9724" y="19812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latin typeface="Times New Roman" panose="02020603050405020304" pitchFamily="18" charset="0"/>
            </a:endParaRPr>
          </a:p>
        </p:txBody>
      </p:sp>
      <p:sp>
        <p:nvSpPr>
          <p:cNvPr id="8" name="页脚占位符 7"/>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latin typeface="Times New Roman" panose="02020603050405020304" pitchFamily="18" charset="0"/>
            </a:endParaRPr>
          </a:p>
        </p:txBody>
      </p:sp>
      <p:sp>
        <p:nvSpPr>
          <p:cNvPr id="4" name="页脚占位符 3"/>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latin typeface="Times New Roman" panose="02020603050405020304" pitchFamily="18" charset="0"/>
            </a:endParaRPr>
          </a:p>
        </p:txBody>
      </p:sp>
      <p:sp>
        <p:nvSpPr>
          <p:cNvPr id="3" name="页脚占位符 2"/>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685800" y="609600"/>
            <a:ext cx="77724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685800" y="1981200"/>
            <a:ext cx="7772400" cy="41148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b="0"/>
            </a:lvl1pPr>
          </a:lstStyle>
          <a:p>
            <a:pPr lvl="0" fontAlgn="base"/>
            <a:endParaRPr lang="zh-CN" altLang="en-US" strike="noStrike" noProof="1" dirty="0">
              <a:latin typeface="Times New Roman" panose="02020603050405020304" pitchFamily="18" charset="0"/>
            </a:endParaRPr>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b="0"/>
            </a:lvl1pPr>
          </a:lstStyle>
          <a:p>
            <a:pPr lvl="0" fontAlgn="base"/>
            <a:endParaRPr lang="zh-CN" altLang="en-US" strike="noStrike" noProof="1" dirty="0">
              <a:latin typeface="Times New Roman" panose="02020603050405020304" pitchFamily="18" charset="0"/>
            </a:endParaRPr>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b="0"/>
            </a:lvl1p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 1025"/>
          <p:cNvSpPr>
            <a:spLocks noGrp="1"/>
          </p:cNvSpPr>
          <p:nvPr>
            <p:ph type="title"/>
          </p:nvPr>
        </p:nvSpPr>
        <p:spPr>
          <a:xfrm>
            <a:off x="685800" y="609600"/>
            <a:ext cx="77724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051" name="文本占位符 1026"/>
          <p:cNvSpPr>
            <a:spLocks noGrp="1"/>
          </p:cNvSpPr>
          <p:nvPr>
            <p:ph type="body"/>
          </p:nvPr>
        </p:nvSpPr>
        <p:spPr>
          <a:xfrm>
            <a:off x="685800" y="1981200"/>
            <a:ext cx="7772400" cy="41148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b="0"/>
            </a:lvl1pPr>
          </a:lstStyle>
          <a:p>
            <a:pPr lvl="0" fontAlgn="base"/>
            <a:endParaRPr lang="zh-CN" altLang="en-US" strike="noStrike" noProof="1" dirty="0">
              <a:latin typeface="Times New Roman" panose="02020603050405020304" pitchFamily="18" charset="0"/>
            </a:endParaRPr>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b="0"/>
            </a:lvl1pPr>
          </a:lstStyle>
          <a:p>
            <a:pPr lvl="0" fontAlgn="base"/>
            <a:endParaRPr lang="zh-CN" altLang="en-US" strike="noStrike" noProof="1" dirty="0">
              <a:latin typeface="Times New Roman" panose="02020603050405020304" pitchFamily="18" charset="0"/>
            </a:endParaRPr>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b="0"/>
            </a:lvl1p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13.xml"/><Relationship Id="rId2" Type="http://schemas.openxmlformats.org/officeDocument/2006/relationships/image" Target="../media/image5.wmf"/><Relationship Id="rId1"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13.xml"/><Relationship Id="rId3" Type="http://schemas.openxmlformats.org/officeDocument/2006/relationships/image" Target="../media/image7.wmf"/><Relationship Id="rId2" Type="http://schemas.openxmlformats.org/officeDocument/2006/relationships/oleObject" Target="../embeddings/oleObject3.bin"/><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 name="标题 83969"/>
          <p:cNvSpPr>
            <a:spLocks noGrp="1"/>
          </p:cNvSpPr>
          <p:nvPr>
            <p:ph type="title"/>
          </p:nvPr>
        </p:nvSpPr>
        <p:spPr>
          <a:xfrm>
            <a:off x="685800" y="344488"/>
            <a:ext cx="8077200" cy="1143000"/>
          </a:xfrm>
        </p:spPr>
        <p:txBody>
          <a:bodyPr anchor="ctr"/>
          <a:p>
            <a:r>
              <a:rPr lang="en-US" altLang="zh-CN" sz="3200" b="1" dirty="0">
                <a:solidFill>
                  <a:schemeClr val="tx1"/>
                </a:solidFill>
                <a:latin typeface="华文新魏" panose="02010800040101010101" pitchFamily="2" charset="-122"/>
                <a:ea typeface="华文新魏" panose="02010800040101010101" pitchFamily="2" charset="-122"/>
              </a:rPr>
              <a:t>1.3  </a:t>
            </a:r>
            <a:r>
              <a:rPr lang="zh-CN" altLang="en-US" sz="3200" b="1" dirty="0">
                <a:solidFill>
                  <a:schemeClr val="tx1"/>
                </a:solidFill>
                <a:latin typeface="华文新魏" panose="02010800040101010101" pitchFamily="2" charset="-122"/>
                <a:ea typeface="华文新魏" panose="02010800040101010101" pitchFamily="2" charset="-122"/>
              </a:rPr>
              <a:t>逻辑函数的几种表示方法及其相互转换 </a:t>
            </a:r>
            <a:endParaRPr lang="zh-CN" altLang="en-US" sz="3200" b="1">
              <a:solidFill>
                <a:schemeClr val="tx1"/>
              </a:solidFill>
              <a:latin typeface="华文新魏" panose="02010800040101010101" pitchFamily="2" charset="-122"/>
              <a:ea typeface="华文新魏" panose="02010800040101010101" pitchFamily="2" charset="-122"/>
            </a:endParaRPr>
          </a:p>
        </p:txBody>
      </p:sp>
      <p:sp>
        <p:nvSpPr>
          <p:cNvPr id="84173" name="矩形 84172"/>
          <p:cNvSpPr/>
          <p:nvPr/>
        </p:nvSpPr>
        <p:spPr>
          <a:xfrm>
            <a:off x="563563" y="1344613"/>
            <a:ext cx="6805613" cy="644525"/>
          </a:xfrm>
          <a:prstGeom prst="rect">
            <a:avLst/>
          </a:prstGeom>
          <a:noFill/>
          <a:ln w="9525">
            <a:noFill/>
          </a:ln>
        </p:spPr>
        <p:txBody>
          <a:bodyPr vert="horz" rtlCol="0" anchor="ctr">
            <a:normAutofit/>
          </a:bodyPr>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sym typeface="+mn-ea"/>
              </a:rPr>
              <a:t>1.3.1 </a:t>
            </a: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sym typeface="+mn-ea"/>
              </a:rPr>
              <a:t>逻辑函数的表示方法 </a:t>
            </a:r>
            <a:endPar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sym typeface="+mn-ea"/>
            </a:endParaRPr>
          </a:p>
        </p:txBody>
      </p:sp>
      <p:sp>
        <p:nvSpPr>
          <p:cNvPr id="84174" name="矩形 84173"/>
          <p:cNvSpPr/>
          <p:nvPr/>
        </p:nvSpPr>
        <p:spPr>
          <a:xfrm>
            <a:off x="563563" y="1989138"/>
            <a:ext cx="8377238" cy="4326890"/>
          </a:xfrm>
          <a:prstGeom prst="rect">
            <a:avLst/>
          </a:prstGeom>
          <a:noFill/>
          <a:ln w="9525">
            <a:noFill/>
          </a:ln>
        </p:spPr>
        <p:txBody>
          <a:bodyPr wrap="square" anchor="t">
            <a:spAutoFit/>
          </a:bodyPr>
          <a:p>
            <a:pPr fontAlgn="base">
              <a:lnSpc>
                <a:spcPct val="135000"/>
              </a:lnSpc>
            </a:pPr>
            <a:r>
              <a:rPr lang="en-US" altLang="zh-CN" sz="2800"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1.逻辑函数式</a:t>
            </a:r>
            <a:endParaRPr lang="zh-CN" altLang="en-US" strike="noStrike" noProof="1" dirty="0">
              <a:latin typeface="宋体" panose="02010600030101010101" pitchFamily="2" charset="-122"/>
              <a:ea typeface="宋体" panose="02010600030101010101" pitchFamily="2" charset="-122"/>
            </a:endParaRPr>
          </a:p>
          <a:p>
            <a:pPr fontAlgn="base">
              <a:lnSpc>
                <a:spcPct val="135000"/>
              </a:lnSpc>
            </a:pPr>
            <a:r>
              <a:rPr lang="zh-CN" altLang="en-US" strike="noStrike" noProof="1" dirty="0">
                <a:latin typeface="宋体" panose="02010600030101010101" pitchFamily="2" charset="-122"/>
                <a:ea typeface="宋体" panose="02010600030101010101" pitchFamily="2" charset="-122"/>
                <a:cs typeface="+mn-cs"/>
              </a:rPr>
              <a:t>逻辑函数式是指由三种基本逻辑运算把各个变量联系起来表示逻辑关系的数学表达式。</a:t>
            </a:r>
            <a:endParaRPr lang="zh-CN" altLang="en-US" strike="noStrike" noProof="1" dirty="0">
              <a:latin typeface="宋体" panose="02010600030101010101" pitchFamily="2" charset="-122"/>
              <a:ea typeface="宋体" panose="02010600030101010101" pitchFamily="2" charset="-122"/>
            </a:endParaRPr>
          </a:p>
          <a:p>
            <a:pPr fontAlgn="base">
              <a:lnSpc>
                <a:spcPct val="135000"/>
              </a:lnSpc>
            </a:pPr>
            <a:r>
              <a:rPr lang="en-US" altLang="zh-CN" sz="2800"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2.真值表</a:t>
            </a:r>
            <a:endParaRPr lang="zh-CN" altLang="en-US" strike="noStrike" noProof="1" dirty="0">
              <a:latin typeface="宋体" panose="02010600030101010101" pitchFamily="2" charset="-122"/>
              <a:ea typeface="宋体" panose="02010600030101010101" pitchFamily="2" charset="-122"/>
            </a:endParaRPr>
          </a:p>
          <a:p>
            <a:pPr algn="just" fontAlgn="base">
              <a:lnSpc>
                <a:spcPct val="135000"/>
              </a:lnSpc>
            </a:pPr>
            <a:r>
              <a:rPr lang="zh-CN" altLang="en-US" i="1" strike="noStrike" noProof="1" dirty="0">
                <a:latin typeface="宋体" panose="02010600030101010101" pitchFamily="2" charset="-122"/>
                <a:ea typeface="宋体" panose="02010600030101010101" pitchFamily="2" charset="-122"/>
                <a:cs typeface="+mn-cs"/>
              </a:rPr>
              <a:t>n</a:t>
            </a:r>
            <a:r>
              <a:rPr lang="zh-CN" altLang="en-US" strike="noStrike" noProof="1" dirty="0">
                <a:latin typeface="宋体" panose="02010600030101010101" pitchFamily="2" charset="-122"/>
                <a:ea typeface="宋体" panose="02010600030101010101" pitchFamily="2" charset="-122"/>
                <a:cs typeface="+mn-cs"/>
              </a:rPr>
              <a:t>个输入变量可组合2</a:t>
            </a:r>
            <a:r>
              <a:rPr lang="zh-CN" altLang="en-US" strike="noStrike" baseline="30000" noProof="1" dirty="0">
                <a:latin typeface="宋体" panose="02010600030101010101" pitchFamily="2" charset="-122"/>
                <a:ea typeface="宋体" panose="02010600030101010101" pitchFamily="2" charset="-122"/>
                <a:cs typeface="+mn-cs"/>
              </a:rPr>
              <a:t>n</a:t>
            </a:r>
            <a:r>
              <a:rPr lang="zh-CN" altLang="en-US" strike="noStrike" noProof="1" dirty="0">
                <a:latin typeface="宋体" panose="02010600030101010101" pitchFamily="2" charset="-122"/>
                <a:ea typeface="宋体" panose="02010600030101010101" pitchFamily="2" charset="-122"/>
                <a:cs typeface="+mn-cs"/>
              </a:rPr>
              <a:t>个取值组合，将变量全部取值组合和对应的函数值列成表格，即为真值表。</a:t>
            </a:r>
            <a:endParaRPr lang="zh-CN" altLang="en-US" strike="noStrike" noProof="1" dirty="0">
              <a:latin typeface="宋体" panose="02010600030101010101" pitchFamily="2" charset="-122"/>
              <a:ea typeface="宋体" panose="02010600030101010101" pitchFamily="2" charset="-122"/>
            </a:endParaRPr>
          </a:p>
          <a:p>
            <a:pPr algn="just" fontAlgn="base">
              <a:lnSpc>
                <a:spcPct val="135000"/>
              </a:lnSpc>
            </a:pPr>
            <a:r>
              <a:rPr lang="en-US" altLang="zh-CN" sz="2800"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3.逻辑图 </a:t>
            </a:r>
            <a:endParaRPr lang="zh-CN" altLang="en-US" strike="noStrike" noProof="1" dirty="0">
              <a:latin typeface="宋体" panose="02010600030101010101" pitchFamily="2" charset="-122"/>
              <a:ea typeface="宋体" panose="02010600030101010101" pitchFamily="2" charset="-122"/>
            </a:endParaRPr>
          </a:p>
          <a:p>
            <a:pPr algn="just" fontAlgn="base">
              <a:lnSpc>
                <a:spcPct val="135000"/>
              </a:lnSpc>
            </a:pPr>
            <a:r>
              <a:rPr lang="zh-CN" altLang="en-US" strike="noStrike" noProof="1">
                <a:latin typeface="宋体" panose="02010600030101010101" pitchFamily="2" charset="-122"/>
                <a:ea typeface="宋体" panose="02010600030101010101" pitchFamily="2" charset="-122"/>
                <a:cs typeface="+mn-cs"/>
              </a:rPr>
              <a:t>用逻辑符号表示逻辑函数关系的逻辑电路称为逻辑图。</a:t>
            </a:r>
            <a:endParaRPr lang="zh-CN" altLang="en-US" strike="noStrike" noProof="1">
              <a:latin typeface="宋体" panose="02010600030101010101" pitchFamily="2" charset="-122"/>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4174"/>
                                        </p:tgtEl>
                                        <p:attrNameLst>
                                          <p:attrName>style.visibility</p:attrName>
                                        </p:attrNameLst>
                                      </p:cBhvr>
                                      <p:to>
                                        <p:strVal val="visible"/>
                                      </p:to>
                                    </p:set>
                                    <p:animEffect transition="in" filter="dissolve">
                                      <p:cBhvr>
                                        <p:cTn id="7" dur="500"/>
                                        <p:tgtEl>
                                          <p:spTgt spid="84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17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标题 53249"/>
          <p:cNvSpPr>
            <a:spLocks noGrp="1"/>
          </p:cNvSpPr>
          <p:nvPr>
            <p:ph type="title"/>
          </p:nvPr>
        </p:nvSpPr>
        <p:spPr>
          <a:xfrm>
            <a:off x="539750" y="350838"/>
            <a:ext cx="7772400" cy="1143000"/>
          </a:xfrm>
        </p:spPr>
        <p:txBody>
          <a:bodyPr vert="horz" rtlCol="0" anchor="ctr">
            <a:normAutofit/>
          </a:bodyPr>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sym typeface="+mn-ea"/>
              </a:rPr>
              <a:t>1.3.2 </a:t>
            </a: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sym typeface="+mn-ea"/>
              </a:rPr>
              <a:t>几种表示方法间的相互转换 </a:t>
            </a:r>
            <a:endPar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sym typeface="+mn-ea"/>
            </a:endParaRPr>
          </a:p>
        </p:txBody>
      </p:sp>
      <p:sp>
        <p:nvSpPr>
          <p:cNvPr id="53581" name="矩形 53580"/>
          <p:cNvSpPr/>
          <p:nvPr/>
        </p:nvSpPr>
        <p:spPr>
          <a:xfrm>
            <a:off x="611188" y="1003300"/>
            <a:ext cx="6865938" cy="830263"/>
          </a:xfrm>
          <a:prstGeom prst="rect">
            <a:avLst/>
          </a:prstGeom>
          <a:noFill/>
          <a:ln w="9525">
            <a:noFill/>
          </a:ln>
        </p:spPr>
        <p:txBody>
          <a:bodyPr>
            <a:spAutoFit/>
          </a:bodyPr>
          <a:p>
            <a:pPr marL="0" marR="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1. 由函数式列真值表，画逻辑图</a:t>
            </a:r>
            <a:r>
              <a:rPr kumimoji="0" lang="zh-CN" altLang="en-US" sz="3200" b="1" i="0" u="none" strike="noStrike" kern="1200" cap="none" spc="0" normalizeH="0" baseline="0" noProof="1" dirty="0">
                <a:solidFill>
                  <a:schemeClr val="accent2"/>
                </a:solidFill>
                <a:effectLst>
                  <a:outerShdw blurRad="38100" dist="38100" dir="2700000">
                    <a:srgbClr val="000000"/>
                  </a:outerShdw>
                </a:effectLst>
                <a:latin typeface="Arial" panose="020B0604020202020204" pitchFamily="34" charset="0"/>
                <a:ea typeface="宋体" panose="02010600030101010101" pitchFamily="2" charset="-122"/>
                <a:cs typeface="+mn-cs"/>
              </a:rPr>
              <a:t> </a:t>
            </a:r>
            <a:endParaRPr kumimoji="0" lang="zh-CN" altLang="en-US" sz="3200" b="1" i="0" u="none" strike="noStrike" kern="1200" cap="none" spc="0" normalizeH="0" baseline="0" noProof="1" dirty="0">
              <a:solidFill>
                <a:schemeClr val="accent2"/>
              </a:solidFill>
              <a:effectLst>
                <a:outerShdw blurRad="38100" dist="38100" dir="2700000">
                  <a:srgbClr val="000000"/>
                </a:outerShdw>
              </a:effectLst>
              <a:latin typeface="Arial" panose="020B0604020202020204" pitchFamily="34" charset="0"/>
              <a:ea typeface="宋体" panose="02010600030101010101" pitchFamily="2" charset="-122"/>
              <a:cs typeface="+mn-cs"/>
            </a:endParaRPr>
          </a:p>
        </p:txBody>
      </p:sp>
      <p:sp>
        <p:nvSpPr>
          <p:cNvPr id="53587" name="矩形 53586"/>
          <p:cNvSpPr/>
          <p:nvPr/>
        </p:nvSpPr>
        <p:spPr>
          <a:xfrm>
            <a:off x="539750" y="2349500"/>
            <a:ext cx="8318500" cy="1585913"/>
          </a:xfrm>
          <a:prstGeom prst="rect">
            <a:avLst/>
          </a:prstGeom>
          <a:noFill/>
          <a:ln w="9525">
            <a:noFill/>
          </a:ln>
        </p:spPr>
        <p:txBody>
          <a:bodyPr wrap="square" anchor="t">
            <a:spAutoFit/>
          </a:bodyPr>
          <a:p>
            <a:pPr algn="just">
              <a:lnSpc>
                <a:spcPct val="135000"/>
              </a:lnSpc>
            </a:pPr>
            <a:r>
              <a:rPr lang="zh-CN" altLang="zh-CN" dirty="0">
                <a:latin typeface="宋体" panose="02010600030101010101" pitchFamily="2" charset="-122"/>
                <a:ea typeface="宋体" panose="02010600030101010101" pitchFamily="2" charset="-122"/>
              </a:rPr>
              <a:t>将逻辑函数式输入变量取值的所有组合按二进制顺序排列，并逐一代入逻辑函数式，求对应的函数值，将函数值填入对应表中，即可得到真值表。</a:t>
            </a:r>
            <a:endParaRPr lang="zh-CN" altLang="zh-CN" dirty="0">
              <a:latin typeface="宋体" panose="02010600030101010101" pitchFamily="2" charset="-122"/>
              <a:ea typeface="宋体" panose="02010600030101010101" pitchFamily="2" charset="-122"/>
            </a:endParaRPr>
          </a:p>
        </p:txBody>
      </p:sp>
      <p:sp>
        <p:nvSpPr>
          <p:cNvPr id="2" name="矩形 1"/>
          <p:cNvSpPr/>
          <p:nvPr/>
        </p:nvSpPr>
        <p:spPr>
          <a:xfrm>
            <a:off x="539750" y="1833563"/>
            <a:ext cx="6865938" cy="646113"/>
          </a:xfrm>
          <a:prstGeom prst="rect">
            <a:avLst/>
          </a:prstGeom>
          <a:noFill/>
          <a:ln w="9525">
            <a:noFill/>
          </a:ln>
        </p:spPr>
        <p:txBody>
          <a:bodyPr>
            <a:spAutoFit/>
          </a:bodyPr>
          <a:p>
            <a:pPr marL="0" marR="0" indent="0" algn="l" defTabSz="914400" rtl="0" eaLnBrk="1" fontAlgn="base" latinLnBrk="0" hangingPunct="1">
              <a:lnSpc>
                <a:spcPct val="150000"/>
              </a:lnSpc>
              <a:spcBef>
                <a:spcPct val="0"/>
              </a:spcBef>
              <a:spcAft>
                <a:spcPct val="0"/>
              </a:spcAft>
              <a:buClrTx/>
              <a:buSzTx/>
              <a:buFontTx/>
              <a:buNone/>
            </a:pPr>
            <a:r>
              <a:rPr kumimoji="0" b="1" i="0" u="none" strike="noStrike" kern="1200" cap="none" spc="0" normalizeH="0" baseline="0" noProof="1" dirty="0">
                <a:effectLst>
                  <a:outerShdw blurRad="38100" dist="38100" dir="2700000">
                    <a:srgbClr val="000000"/>
                  </a:outerShdw>
                </a:effectLst>
                <a:latin typeface="Times New Roman" panose="02020603050405020304" pitchFamily="18" charset="0"/>
                <a:ea typeface="宋体" panose="02010600030101010101" pitchFamily="2" charset="-122"/>
                <a:cs typeface="+mn-cs"/>
              </a:rPr>
              <a:t>（1）由逻辑函数式列出真值表</a:t>
            </a:r>
            <a:endParaRPr kumimoji="0" b="1" i="0" u="none" strike="noStrike" kern="1200" cap="none" spc="0" normalizeH="0" baseline="0" noProof="1" dirty="0">
              <a:effectLst>
                <a:outerShdw blurRad="38100" dist="38100" dir="2700000">
                  <a:srgbClr val="000000"/>
                </a:outerShdw>
              </a:effectLst>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3581"/>
                                        </p:tgtEl>
                                        <p:attrNameLst>
                                          <p:attrName>style.visibility</p:attrName>
                                        </p:attrNameLst>
                                      </p:cBhvr>
                                      <p:to>
                                        <p:strVal val="visible"/>
                                      </p:to>
                                    </p:set>
                                    <p:animEffect transition="in" filter="dissolve">
                                      <p:cBhvr>
                                        <p:cTn id="7" dur="500"/>
                                        <p:tgtEl>
                                          <p:spTgt spid="5358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3587"/>
                                        </p:tgtEl>
                                        <p:attrNameLst>
                                          <p:attrName>style.visibility</p:attrName>
                                        </p:attrNameLst>
                                      </p:cBhvr>
                                      <p:to>
                                        <p:strVal val="visible"/>
                                      </p:to>
                                    </p:set>
                                    <p:animEffect transition="in" filter="dissolve">
                                      <p:cBhvr>
                                        <p:cTn id="17" dur="500"/>
                                        <p:tgtEl>
                                          <p:spTgt spid="53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581" grpId="0"/>
      <p:bldP spid="53587"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文本占位符 100354"/>
          <p:cNvSpPr>
            <a:spLocks noGrp="1"/>
          </p:cNvSpPr>
          <p:nvPr>
            <p:ph idx="1"/>
          </p:nvPr>
        </p:nvSpPr>
        <p:spPr>
          <a:xfrm>
            <a:off x="539750" y="549275"/>
            <a:ext cx="8208963" cy="1524000"/>
          </a:xfrm>
        </p:spPr>
        <p:txBody>
          <a:bodyPr anchor="t"/>
          <a:p>
            <a:pPr>
              <a:lnSpc>
                <a:spcPct val="130000"/>
              </a:lnSpc>
              <a:buNone/>
            </a:pPr>
            <a:r>
              <a:rPr lang="zh-CN" altLang="en-US" sz="2400" b="1" dirty="0"/>
              <a:t>例   已知逻辑函数，</a:t>
            </a:r>
            <a:endParaRPr lang="zh-CN" altLang="en-US" sz="2400" b="1" dirty="0"/>
          </a:p>
          <a:p>
            <a:pPr>
              <a:lnSpc>
                <a:spcPct val="130000"/>
              </a:lnSpc>
              <a:buNone/>
            </a:pPr>
            <a:r>
              <a:rPr lang="zh-CN" altLang="en-US" sz="2400" b="1" dirty="0"/>
              <a:t>求与它对应的真值表和逻辑图。 </a:t>
            </a:r>
            <a:endParaRPr lang="zh-CN" altLang="en-US" sz="2400" b="1" dirty="0"/>
          </a:p>
        </p:txBody>
      </p:sp>
      <p:sp>
        <p:nvSpPr>
          <p:cNvPr id="5122" name="矩形 100355"/>
          <p:cNvSpPr/>
          <p:nvPr/>
        </p:nvSpPr>
        <p:spPr>
          <a:xfrm>
            <a:off x="257175" y="1641475"/>
            <a:ext cx="8629650" cy="838200"/>
          </a:xfrm>
          <a:prstGeom prst="rect">
            <a:avLst/>
          </a:prstGeom>
          <a:noFill/>
          <a:ln w="9525">
            <a:noFill/>
          </a:ln>
        </p:spPr>
        <p:txBody>
          <a:bodyPr anchor="t"/>
          <a:p>
            <a:pPr marL="342900" indent="-342900">
              <a:lnSpc>
                <a:spcPct val="135000"/>
              </a:lnSpc>
            </a:pPr>
            <a:r>
              <a:rPr lang="en-US" altLang="zh-CN" dirty="0">
                <a:latin typeface="Times New Roman" panose="02020603050405020304" pitchFamily="18" charset="0"/>
                <a:ea typeface="宋体" panose="02010600030101010101" pitchFamily="2" charset="-122"/>
              </a:rPr>
              <a:t>     </a:t>
            </a:r>
            <a:r>
              <a:rPr lang="zh-CN" altLang="en-US" dirty="0">
                <a:latin typeface="Times New Roman" panose="02020603050405020304" pitchFamily="18" charset="0"/>
                <a:ea typeface="宋体" panose="02010600030101010101" pitchFamily="2" charset="-122"/>
              </a:rPr>
              <a:t>将</a:t>
            </a:r>
            <a:r>
              <a:rPr lang="zh-CN" altLang="en-US" i="1" dirty="0">
                <a:latin typeface="Times New Roman" panose="02020603050405020304" pitchFamily="18" charset="0"/>
                <a:ea typeface="宋体" panose="02010600030101010101" pitchFamily="2" charset="-122"/>
              </a:rPr>
              <a:t>A</a:t>
            </a:r>
            <a:r>
              <a:rPr lang="zh-CN" altLang="en-US" dirty="0">
                <a:latin typeface="Times New Roman" panose="02020603050405020304" pitchFamily="18" charset="0"/>
                <a:ea typeface="宋体" panose="02010600030101010101" pitchFamily="2" charset="-122"/>
              </a:rPr>
              <a:t>、</a:t>
            </a:r>
            <a:r>
              <a:rPr lang="zh-CN" altLang="en-US" i="1" dirty="0">
                <a:latin typeface="Times New Roman" panose="02020603050405020304" pitchFamily="18" charset="0"/>
                <a:ea typeface="宋体" panose="02010600030101010101" pitchFamily="2" charset="-122"/>
              </a:rPr>
              <a:t>B</a:t>
            </a:r>
            <a:r>
              <a:rPr lang="zh-CN" altLang="en-US" dirty="0">
                <a:latin typeface="Times New Roman" panose="02020603050405020304" pitchFamily="18" charset="0"/>
                <a:ea typeface="宋体" panose="02010600030101010101" pitchFamily="2" charset="-122"/>
              </a:rPr>
              <a:t>、</a:t>
            </a:r>
            <a:r>
              <a:rPr lang="zh-CN" altLang="en-US" i="1" dirty="0">
                <a:latin typeface="Times New Roman" panose="02020603050405020304" pitchFamily="18" charset="0"/>
                <a:ea typeface="宋体" panose="02010600030101010101" pitchFamily="2" charset="-122"/>
              </a:rPr>
              <a:t>C</a:t>
            </a:r>
            <a:r>
              <a:rPr lang="zh-CN" altLang="en-US" dirty="0">
                <a:latin typeface="Times New Roman" panose="02020603050405020304" pitchFamily="18" charset="0"/>
                <a:ea typeface="宋体" panose="02010600030101010101" pitchFamily="2" charset="-122"/>
              </a:rPr>
              <a:t>输入变量取值组合情况逐一代入逻辑函数式，计算函数</a:t>
            </a:r>
            <a:r>
              <a:rPr lang="zh-CN" altLang="en-US" i="1" dirty="0">
                <a:latin typeface="Times New Roman" panose="02020603050405020304" pitchFamily="18" charset="0"/>
                <a:ea typeface="宋体" panose="02010600030101010101" pitchFamily="2" charset="-122"/>
              </a:rPr>
              <a:t>F</a:t>
            </a:r>
            <a:r>
              <a:rPr lang="zh-CN" altLang="en-US" dirty="0">
                <a:latin typeface="Times New Roman" panose="02020603050405020304" pitchFamily="18" charset="0"/>
                <a:ea typeface="宋体" panose="02010600030101010101" pitchFamily="2" charset="-122"/>
              </a:rPr>
              <a:t>的值，得到 </a:t>
            </a:r>
            <a:endParaRPr lang="zh-CN" altLang="en-US" dirty="0">
              <a:latin typeface="Times New Roman" panose="02020603050405020304" pitchFamily="18" charset="0"/>
              <a:ea typeface="宋体" panose="02010600030101010101" pitchFamily="2" charset="-122"/>
            </a:endParaRPr>
          </a:p>
        </p:txBody>
      </p:sp>
      <p:graphicFrame>
        <p:nvGraphicFramePr>
          <p:cNvPr id="5123" name="对象 100444"/>
          <p:cNvGraphicFramePr/>
          <p:nvPr/>
        </p:nvGraphicFramePr>
        <p:xfrm>
          <a:off x="3265488" y="549275"/>
          <a:ext cx="2757487" cy="474663"/>
        </p:xfrm>
        <a:graphic>
          <a:graphicData uri="http://schemas.openxmlformats.org/presentationml/2006/ole">
            <mc:AlternateContent xmlns:mc="http://schemas.openxmlformats.org/markup-compatibility/2006">
              <mc:Choice xmlns:v="urn:schemas-microsoft-com:vml" Requires="v">
                <p:oleObj spid="_x0000_s3076" name="" r:id="rId1" imgW="1155700" imgH="190500" progId="Equation.3">
                  <p:embed/>
                </p:oleObj>
              </mc:Choice>
              <mc:Fallback>
                <p:oleObj name="" r:id="rId1" imgW="1155700" imgH="190500" progId="Equation.3">
                  <p:embed/>
                  <p:pic>
                    <p:nvPicPr>
                      <p:cNvPr id="0" name="图片 3075"/>
                      <p:cNvPicPr/>
                      <p:nvPr/>
                    </p:nvPicPr>
                    <p:blipFill>
                      <a:blip r:embed="rId2"/>
                      <a:stretch>
                        <a:fillRect/>
                      </a:stretch>
                    </p:blipFill>
                    <p:spPr>
                      <a:xfrm>
                        <a:off x="3265488" y="549275"/>
                        <a:ext cx="2757487" cy="474663"/>
                      </a:xfrm>
                      <a:prstGeom prst="rect">
                        <a:avLst/>
                      </a:prstGeom>
                      <a:noFill/>
                      <a:ln w="38100">
                        <a:noFill/>
                        <a:miter/>
                      </a:ln>
                    </p:spPr>
                  </p:pic>
                </p:oleObj>
              </mc:Fallback>
            </mc:AlternateContent>
          </a:graphicData>
        </a:graphic>
      </p:graphicFrame>
      <p:graphicFrame>
        <p:nvGraphicFramePr>
          <p:cNvPr id="2" name="表格 1"/>
          <p:cNvGraphicFramePr/>
          <p:nvPr/>
        </p:nvGraphicFramePr>
        <p:xfrm>
          <a:off x="1952625" y="2868613"/>
          <a:ext cx="6212205" cy="3171825"/>
        </p:xfrm>
        <a:graphic>
          <a:graphicData uri="http://schemas.openxmlformats.org/drawingml/2006/table">
            <a:tbl>
              <a:tblPr firstRow="1" bandRow="1">
                <a:tableStyleId>{5940675A-B579-460E-94D1-54222C63F5DA}</a:tableStyleId>
              </a:tblPr>
              <a:tblGrid>
                <a:gridCol w="805180"/>
                <a:gridCol w="616585"/>
                <a:gridCol w="714375"/>
                <a:gridCol w="1019175"/>
                <a:gridCol w="1018540"/>
                <a:gridCol w="1019175"/>
                <a:gridCol w="1019175"/>
              </a:tblGrid>
              <a:tr h="352425">
                <a:tc>
                  <a:txBody>
                    <a:bodyPr/>
                    <a:p>
                      <a:pPr algn="ctr">
                        <a:buNone/>
                      </a:pPr>
                      <a:r>
                        <a:rPr lang="en-US" sz="2000" i="1">
                          <a:latin typeface="Times New Roman" panose="02020603050405020304" pitchFamily="18" charset="0"/>
                          <a:cs typeface="Times New Roman" panose="02020603050405020304" pitchFamily="18" charset="0"/>
                        </a:rPr>
                        <a:t>A</a:t>
                      </a:r>
                      <a:endParaRPr lang="en-US" altLang="en-US" sz="200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i="1">
                          <a:latin typeface="Times New Roman" panose="02020603050405020304" pitchFamily="18" charset="0"/>
                          <a:cs typeface="Times New Roman" panose="02020603050405020304" pitchFamily="18" charset="0"/>
                        </a:rPr>
                        <a:t>B</a:t>
                      </a:r>
                      <a:endParaRPr lang="en-US" altLang="en-US" sz="200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i="1">
                          <a:latin typeface="Times New Roman" panose="02020603050405020304" pitchFamily="18" charset="0"/>
                          <a:cs typeface="Times New Roman" panose="02020603050405020304" pitchFamily="18" charset="0"/>
                        </a:rPr>
                        <a:t>C</a:t>
                      </a:r>
                      <a:endParaRPr lang="en-US" altLang="en-US" sz="200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i="1">
                          <a:latin typeface="Times New Roman" panose="02020603050405020304" pitchFamily="18" charset="0"/>
                          <a:cs typeface="Times New Roman" panose="02020603050405020304" pitchFamily="18" charset="0"/>
                        </a:rPr>
                        <a:t>F</a:t>
                      </a:r>
                      <a:endParaRPr lang="en-US" altLang="en-US" sz="200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2425">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2425">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2425">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2425">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2425">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2425">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2425">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2425">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5206" name="图片 2"/>
          <p:cNvPicPr/>
          <p:nvPr/>
        </p:nvPicPr>
        <p:blipFill>
          <a:blip r:embed="rId3"/>
          <a:stretch>
            <a:fillRect/>
          </a:stretch>
        </p:blipFill>
        <p:spPr>
          <a:xfrm>
            <a:off x="4489450" y="2854325"/>
            <a:ext cx="457200" cy="349250"/>
          </a:xfrm>
          <a:prstGeom prst="rect">
            <a:avLst/>
          </a:prstGeom>
          <a:noFill/>
          <a:ln w="9525">
            <a:noFill/>
          </a:ln>
        </p:spPr>
      </p:pic>
      <p:pic>
        <p:nvPicPr>
          <p:cNvPr id="5207" name="图片 3"/>
          <p:cNvPicPr/>
          <p:nvPr/>
        </p:nvPicPr>
        <p:blipFill>
          <a:blip r:embed="rId4"/>
          <a:stretch>
            <a:fillRect/>
          </a:stretch>
        </p:blipFill>
        <p:spPr>
          <a:xfrm>
            <a:off x="5451475" y="2854325"/>
            <a:ext cx="457200" cy="365125"/>
          </a:xfrm>
          <a:prstGeom prst="rect">
            <a:avLst/>
          </a:prstGeom>
          <a:noFill/>
          <a:ln w="9525">
            <a:noFill/>
          </a:ln>
        </p:spPr>
      </p:pic>
      <p:pic>
        <p:nvPicPr>
          <p:cNvPr id="5208" name="图片 4"/>
          <p:cNvPicPr/>
          <p:nvPr/>
        </p:nvPicPr>
        <p:blipFill>
          <a:blip r:embed="rId5"/>
          <a:stretch>
            <a:fillRect/>
          </a:stretch>
        </p:blipFill>
        <p:spPr>
          <a:xfrm>
            <a:off x="6357938" y="2868613"/>
            <a:ext cx="609600" cy="350837"/>
          </a:xfrm>
          <a:prstGeom prst="rect">
            <a:avLst/>
          </a:prstGeom>
          <a:noFill/>
          <a:ln w="9525">
            <a:noFill/>
          </a:ln>
        </p:spPr>
      </p:pic>
    </p:spTree>
  </p:cSld>
  <p:clrMapOvr>
    <a:masterClrMapping/>
  </p:clrMapOvr>
  <p:transition>
    <p:cover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587" name="矩形 53586"/>
          <p:cNvSpPr/>
          <p:nvPr/>
        </p:nvSpPr>
        <p:spPr>
          <a:xfrm>
            <a:off x="539750" y="1233488"/>
            <a:ext cx="8318500" cy="2084387"/>
          </a:xfrm>
          <a:prstGeom prst="rect">
            <a:avLst/>
          </a:prstGeom>
          <a:noFill/>
          <a:ln w="9525">
            <a:noFill/>
          </a:ln>
        </p:spPr>
        <p:txBody>
          <a:bodyPr wrap="square" anchor="t">
            <a:spAutoFit/>
          </a:bodyPr>
          <a:p>
            <a:pPr algn="just">
              <a:lnSpc>
                <a:spcPct val="135000"/>
              </a:lnSpc>
            </a:pPr>
            <a:r>
              <a:rPr lang="zh-CN" altLang="zh-CN" dirty="0">
                <a:latin typeface="宋体" panose="02010600030101010101" pitchFamily="2" charset="-122"/>
                <a:ea typeface="宋体" panose="02010600030101010101" pitchFamily="2" charset="-122"/>
              </a:rPr>
              <a:t>找出真值表中函数值为1的输入变量取值的组合，将这些输入变量取值组合写成一个乘积项，写乘积项时输入变量取值为1的用原变量表示，输入变量取值为0的用反变量表示；把函数值为1的若干乘积项相加就得到了逻辑函数的表达式。</a:t>
            </a:r>
            <a:endParaRPr lang="zh-CN" altLang="zh-CN" dirty="0">
              <a:latin typeface="宋体" panose="02010600030101010101" pitchFamily="2" charset="-122"/>
              <a:ea typeface="宋体" panose="02010600030101010101" pitchFamily="2" charset="-122"/>
            </a:endParaRPr>
          </a:p>
        </p:txBody>
      </p:sp>
      <p:sp>
        <p:nvSpPr>
          <p:cNvPr id="2" name="矩形 1"/>
          <p:cNvSpPr/>
          <p:nvPr/>
        </p:nvSpPr>
        <p:spPr>
          <a:xfrm>
            <a:off x="539750" y="587375"/>
            <a:ext cx="6865938" cy="646113"/>
          </a:xfrm>
          <a:prstGeom prst="rect">
            <a:avLst/>
          </a:prstGeom>
          <a:noFill/>
          <a:ln w="9525">
            <a:noFill/>
          </a:ln>
        </p:spPr>
        <p:txBody>
          <a:bodyPr>
            <a:spAutoFit/>
          </a:bodyPr>
          <a:p>
            <a:pPr marL="0" marR="0" indent="0" algn="l" defTabSz="914400" rtl="0" eaLnBrk="1" fontAlgn="base" latinLnBrk="0" hangingPunct="1">
              <a:lnSpc>
                <a:spcPct val="150000"/>
              </a:lnSpc>
              <a:spcBef>
                <a:spcPct val="0"/>
              </a:spcBef>
              <a:spcAft>
                <a:spcPct val="0"/>
              </a:spcAft>
              <a:buClrTx/>
              <a:buSzTx/>
              <a:buFontTx/>
              <a:buNone/>
            </a:pPr>
            <a:r>
              <a:rPr kumimoji="0" b="1" i="0" u="none" strike="noStrike" kern="1200" cap="none" spc="0" normalizeH="0" baseline="0" noProof="1" dirty="0">
                <a:effectLst>
                  <a:outerShdw blurRad="38100" dist="38100" dir="2700000">
                    <a:srgbClr val="000000"/>
                  </a:outerShdw>
                </a:effectLst>
                <a:latin typeface="Times New Roman" panose="02020603050405020304" pitchFamily="18" charset="0"/>
                <a:ea typeface="宋体" panose="02010600030101010101" pitchFamily="2" charset="-122"/>
                <a:cs typeface="+mn-cs"/>
              </a:rPr>
              <a:t>（2）由真值表写出逻辑函数式</a:t>
            </a:r>
            <a:endParaRPr kumimoji="0" b="1" i="0" u="none" strike="noStrike" kern="1200" cap="none" spc="0" normalizeH="0" baseline="0" noProof="1" dirty="0">
              <a:effectLst>
                <a:outerShdw blurRad="38100" dist="38100" dir="2700000">
                  <a:srgbClr val="000000"/>
                </a:outerShdw>
              </a:effectLst>
              <a:cs typeface="+mn-cs"/>
            </a:endParaRPr>
          </a:p>
        </p:txBody>
      </p:sp>
      <p:sp>
        <p:nvSpPr>
          <p:cNvPr id="100" name="文本框 99"/>
          <p:cNvSpPr txBox="1"/>
          <p:nvPr/>
        </p:nvSpPr>
        <p:spPr>
          <a:xfrm>
            <a:off x="273050" y="3295650"/>
            <a:ext cx="8421688" cy="460375"/>
          </a:xfrm>
          <a:prstGeom prst="rect">
            <a:avLst/>
          </a:prstGeom>
          <a:noFill/>
          <a:ln w="9525">
            <a:noFill/>
          </a:ln>
        </p:spPr>
        <p:txBody>
          <a:bodyPr wrap="square" anchor="t">
            <a:spAutoFit/>
          </a:bodyPr>
          <a:p>
            <a:pPr indent="282575"/>
            <a:r>
              <a:rPr lang="zh-CN" altLang="zh-CN" dirty="0">
                <a:latin typeface="宋体" panose="02010600030101010101" pitchFamily="2" charset="-122"/>
                <a:ea typeface="宋体" panose="02010600030101010101" pitchFamily="2" charset="-122"/>
              </a:rPr>
              <a:t>例   逻辑函数真值表见表 ，试写出对应的逻辑函数式。</a:t>
            </a:r>
            <a:endParaRPr lang="zh-CN" altLang="zh-CN" dirty="0">
              <a:latin typeface="宋体" panose="02010600030101010101" pitchFamily="2" charset="-122"/>
              <a:ea typeface="宋体" panose="02010600030101010101" pitchFamily="2" charset="-122"/>
            </a:endParaRPr>
          </a:p>
        </p:txBody>
      </p:sp>
      <p:graphicFrame>
        <p:nvGraphicFramePr>
          <p:cNvPr id="4" name="表格 3"/>
          <p:cNvGraphicFramePr/>
          <p:nvPr/>
        </p:nvGraphicFramePr>
        <p:xfrm>
          <a:off x="1185863" y="3756025"/>
          <a:ext cx="1759585" cy="2937510"/>
        </p:xfrm>
        <a:graphic>
          <a:graphicData uri="http://schemas.openxmlformats.org/drawingml/2006/table">
            <a:tbl>
              <a:tblPr firstRow="1" bandRow="1">
                <a:tableStyleId>{5940675A-B579-460E-94D1-54222C63F5DA}</a:tableStyleId>
              </a:tblPr>
              <a:tblGrid>
                <a:gridCol w="408305"/>
                <a:gridCol w="344805"/>
                <a:gridCol w="428625"/>
                <a:gridCol w="577850"/>
              </a:tblGrid>
              <a:tr h="326390">
                <a:tc>
                  <a:txBody>
                    <a:bodyPr/>
                    <a:p>
                      <a:pPr algn="ctr">
                        <a:buNone/>
                      </a:pPr>
                      <a:r>
                        <a:rPr lang="en-US" sz="2000" i="1">
                          <a:latin typeface="Times New Roman" panose="02020603050405020304" pitchFamily="18" charset="0"/>
                          <a:cs typeface="Times New Roman" panose="02020603050405020304" pitchFamily="18" charset="0"/>
                        </a:rPr>
                        <a:t>A</a:t>
                      </a:r>
                      <a:endParaRPr lang="en-US" altLang="en-US" sz="200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i="1">
                          <a:latin typeface="Times New Roman" panose="02020603050405020304" pitchFamily="18" charset="0"/>
                          <a:cs typeface="Times New Roman" panose="02020603050405020304" pitchFamily="18" charset="0"/>
                        </a:rPr>
                        <a:t>B</a:t>
                      </a:r>
                      <a:endParaRPr lang="en-US" altLang="en-US" sz="200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i="1">
                          <a:latin typeface="Times New Roman" panose="02020603050405020304" pitchFamily="18" charset="0"/>
                          <a:cs typeface="Times New Roman" panose="02020603050405020304" pitchFamily="18" charset="0"/>
                        </a:rPr>
                        <a:t>C</a:t>
                      </a:r>
                      <a:endParaRPr lang="en-US" altLang="en-US" sz="200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i="1">
                          <a:latin typeface="Times New Roman" panose="02020603050405020304" pitchFamily="18" charset="0"/>
                          <a:cs typeface="Times New Roman" panose="02020603050405020304" pitchFamily="18" charset="0"/>
                        </a:rPr>
                        <a:t>F</a:t>
                      </a:r>
                      <a:endParaRPr lang="en-US" altLang="en-US" sz="200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6390">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6390">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6390">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6390">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6390">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6390">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6390">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6390">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200" name="文本框 4"/>
          <p:cNvSpPr txBox="1"/>
          <p:nvPr/>
        </p:nvSpPr>
        <p:spPr>
          <a:xfrm>
            <a:off x="3686175" y="3992563"/>
            <a:ext cx="2870200" cy="460375"/>
          </a:xfrm>
          <a:prstGeom prst="rect">
            <a:avLst/>
          </a:prstGeom>
          <a:noFill/>
          <a:ln w="9525">
            <a:noFill/>
          </a:ln>
        </p:spPr>
        <p:txBody>
          <a:bodyPr wrap="square" anchor="t">
            <a:spAutoFit/>
          </a:bodyPr>
          <a:p>
            <a:r>
              <a:rPr lang="zh-CN" altLang="zh-CN">
                <a:latin typeface="Times New Roman" panose="02020603050405020304" pitchFamily="18" charset="0"/>
                <a:ea typeface="宋体" panose="02010600030101010101" pitchFamily="2" charset="-122"/>
              </a:rPr>
              <a:t>逻辑函数式为</a:t>
            </a:r>
            <a:endParaRPr lang="zh-CN" altLang="en-US">
              <a:latin typeface="Times New Roman" panose="02020603050405020304" pitchFamily="18" charset="0"/>
              <a:ea typeface="宋体" panose="02010600030101010101" pitchFamily="2" charset="-122"/>
            </a:endParaRPr>
          </a:p>
        </p:txBody>
      </p:sp>
      <p:sp>
        <p:nvSpPr>
          <p:cNvPr id="10" name="椭圆 9"/>
          <p:cNvSpPr/>
          <p:nvPr/>
        </p:nvSpPr>
        <p:spPr>
          <a:xfrm>
            <a:off x="2454275" y="5059363"/>
            <a:ext cx="401638" cy="328613"/>
          </a:xfrm>
          <a:prstGeom prst="ellipse">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1" name="椭圆 10"/>
          <p:cNvSpPr/>
          <p:nvPr/>
        </p:nvSpPr>
        <p:spPr>
          <a:xfrm>
            <a:off x="2454275" y="5672138"/>
            <a:ext cx="401638" cy="328613"/>
          </a:xfrm>
          <a:prstGeom prst="ellipse">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2" name="椭圆 11"/>
          <p:cNvSpPr/>
          <p:nvPr/>
        </p:nvSpPr>
        <p:spPr>
          <a:xfrm>
            <a:off x="2454275" y="6037263"/>
            <a:ext cx="401638" cy="328613"/>
          </a:xfrm>
          <a:prstGeom prst="ellipse">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3" name="椭圆 12"/>
          <p:cNvSpPr/>
          <p:nvPr/>
        </p:nvSpPr>
        <p:spPr>
          <a:xfrm>
            <a:off x="2454275" y="6400800"/>
            <a:ext cx="401638" cy="330200"/>
          </a:xfrm>
          <a:prstGeom prst="ellipse">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aphicFrame>
        <p:nvGraphicFramePr>
          <p:cNvPr id="6205" name="对象 878"/>
          <p:cNvGraphicFramePr>
            <a:graphicFrameLocks noChangeAspect="1"/>
          </p:cNvGraphicFramePr>
          <p:nvPr/>
        </p:nvGraphicFramePr>
        <p:xfrm>
          <a:off x="3494088" y="4597400"/>
          <a:ext cx="4146550" cy="461963"/>
        </p:xfrm>
        <a:graphic>
          <a:graphicData uri="http://schemas.openxmlformats.org/presentationml/2006/ole">
            <mc:AlternateContent xmlns:mc="http://schemas.openxmlformats.org/markup-compatibility/2006">
              <mc:Choice xmlns:v="urn:schemas-microsoft-com:vml" Requires="v">
                <p:oleObj spid="_x0000_s3077" name="" r:id="rId1" imgW="1688465" imgH="190500" progId="Equation.3">
                  <p:embed/>
                </p:oleObj>
              </mc:Choice>
              <mc:Fallback>
                <p:oleObj name="" r:id="rId1" imgW="1688465" imgH="190500" progId="Equation.3">
                  <p:embed/>
                  <p:pic>
                    <p:nvPicPr>
                      <p:cNvPr id="0" name="图片 3076"/>
                      <p:cNvPicPr/>
                      <p:nvPr/>
                    </p:nvPicPr>
                    <p:blipFill>
                      <a:blip r:embed="rId2"/>
                      <a:stretch>
                        <a:fillRect/>
                      </a:stretch>
                    </p:blipFill>
                    <p:spPr>
                      <a:xfrm>
                        <a:off x="3494088" y="4597400"/>
                        <a:ext cx="4146550" cy="461963"/>
                      </a:xfrm>
                      <a:prstGeom prst="rect">
                        <a:avLst/>
                      </a:prstGeom>
                      <a:noFill/>
                      <a:ln w="38100">
                        <a:noFill/>
                        <a:miter/>
                      </a:ln>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3587"/>
                                        </p:tgtEl>
                                        <p:attrNameLst>
                                          <p:attrName>style.visibility</p:attrName>
                                        </p:attrNameLst>
                                      </p:cBhvr>
                                      <p:to>
                                        <p:strVal val="visible"/>
                                      </p:to>
                                    </p:set>
                                    <p:animEffect transition="in" filter="dissolve">
                                      <p:cBhvr>
                                        <p:cTn id="12" dur="500"/>
                                        <p:tgtEl>
                                          <p:spTgt spid="5358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blinds(horizontal)">
                                      <p:cBhvr>
                                        <p:cTn id="17" dur="5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amond(in)">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6200"/>
                                        </p:tgtEl>
                                        <p:attrNameLst>
                                          <p:attrName>style.visibility</p:attrName>
                                        </p:attrNameLst>
                                      </p:cBhvr>
                                      <p:to>
                                        <p:strVal val="visible"/>
                                      </p:to>
                                    </p:set>
                                    <p:animEffect transition="in" filter="strips(downLeft)">
                                      <p:cBhvr>
                                        <p:cTn id="37" dur="500"/>
                                        <p:tgtEl>
                                          <p:spTgt spid="620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6205"/>
                                        </p:tgtEl>
                                        <p:attrNameLst>
                                          <p:attrName>style.visibility</p:attrName>
                                        </p:attrNameLst>
                                      </p:cBhvr>
                                      <p:to>
                                        <p:strVal val="visible"/>
                                      </p:to>
                                    </p:set>
                                    <p:animEffect transition="in" filter="blinds(horizontal)">
                                      <p:cBhvr>
                                        <p:cTn id="42" dur="500"/>
                                        <p:tgtEl>
                                          <p:spTgt spid="6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587" grpId="0"/>
      <p:bldP spid="2" grpId="0"/>
      <p:bldP spid="100" grpId="0"/>
      <p:bldP spid="10" grpId="0" animBg="1"/>
      <p:bldP spid="11" grpId="0" animBg="1"/>
      <p:bldP spid="12" grpId="0" animBg="1"/>
      <p:bldP spid="13" grpId="0" animBg="1"/>
      <p:bldP spid="620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61670" y="3430270"/>
            <a:ext cx="5097780" cy="2411730"/>
          </a:xfrm>
          <a:prstGeom prst="rect">
            <a:avLst/>
          </a:prstGeom>
        </p:spPr>
      </p:pic>
      <p:sp>
        <p:nvSpPr>
          <p:cNvPr id="53581" name="矩形 53580"/>
          <p:cNvSpPr/>
          <p:nvPr/>
        </p:nvSpPr>
        <p:spPr>
          <a:xfrm>
            <a:off x="539750" y="336550"/>
            <a:ext cx="6865938" cy="830263"/>
          </a:xfrm>
          <a:prstGeom prst="rect">
            <a:avLst/>
          </a:prstGeom>
          <a:noFill/>
          <a:ln w="9525">
            <a:noFill/>
          </a:ln>
        </p:spPr>
        <p:txBody>
          <a:bodyPr>
            <a:spAutoFit/>
          </a:bodyPr>
          <a:p>
            <a:pPr marL="0" marR="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2. 逻辑函数式与逻辑图的相互转换</a:t>
            </a:r>
            <a:r>
              <a:rPr kumimoji="0" lang="zh-CN" altLang="en-US" sz="3200" b="1" i="0" u="none" strike="noStrike" kern="1200" cap="none" spc="0" normalizeH="0" baseline="0" noProof="1" dirty="0">
                <a:solidFill>
                  <a:schemeClr val="accent2"/>
                </a:solidFill>
                <a:effectLst>
                  <a:outerShdw blurRad="38100" dist="38100" dir="2700000">
                    <a:srgbClr val="000000"/>
                  </a:outerShdw>
                </a:effectLst>
                <a:latin typeface="Arial" panose="020B0604020202020204" pitchFamily="34" charset="0"/>
                <a:ea typeface="宋体" panose="02010600030101010101" pitchFamily="2" charset="-122"/>
                <a:cs typeface="+mn-cs"/>
              </a:rPr>
              <a:t> </a:t>
            </a:r>
            <a:endParaRPr kumimoji="0" lang="zh-CN" altLang="en-US" sz="3200" b="1" i="0" u="none" strike="noStrike" kern="1200" cap="none" spc="0" normalizeH="0" baseline="0" noProof="1" dirty="0">
              <a:solidFill>
                <a:schemeClr val="accent2"/>
              </a:solidFill>
              <a:effectLst>
                <a:outerShdw blurRad="38100" dist="38100" dir="2700000">
                  <a:srgbClr val="000000"/>
                </a:outerShdw>
              </a:effectLst>
              <a:latin typeface="Arial" panose="020B0604020202020204" pitchFamily="34" charset="0"/>
              <a:ea typeface="宋体" panose="02010600030101010101" pitchFamily="2" charset="-122"/>
              <a:cs typeface="+mn-cs"/>
            </a:endParaRPr>
          </a:p>
        </p:txBody>
      </p:sp>
      <p:sp>
        <p:nvSpPr>
          <p:cNvPr id="53587" name="矩形 53586"/>
          <p:cNvSpPr/>
          <p:nvPr/>
        </p:nvSpPr>
        <p:spPr>
          <a:xfrm>
            <a:off x="539750" y="1730375"/>
            <a:ext cx="8318500" cy="1089025"/>
          </a:xfrm>
          <a:prstGeom prst="rect">
            <a:avLst/>
          </a:prstGeom>
          <a:noFill/>
          <a:ln w="9525">
            <a:noFill/>
          </a:ln>
        </p:spPr>
        <p:txBody>
          <a:bodyPr wrap="square" anchor="t">
            <a:spAutoFit/>
          </a:bodyPr>
          <a:p>
            <a:pPr algn="just">
              <a:lnSpc>
                <a:spcPct val="135000"/>
              </a:lnSpc>
            </a:pPr>
            <a:r>
              <a:rPr lang="zh-CN" altLang="zh-CN" dirty="0">
                <a:latin typeface="宋体" panose="02010600030101010101" pitchFamily="2" charset="-122"/>
                <a:ea typeface="宋体" panose="02010600030101010101" pitchFamily="2" charset="-122"/>
              </a:rPr>
              <a:t>从逻辑图输入端依次写出每个逻辑符号所表示的函数式，即可得到逻辑图的逻辑函数式。</a:t>
            </a:r>
            <a:endParaRPr lang="zh-CN" altLang="zh-CN" dirty="0">
              <a:latin typeface="宋体" panose="02010600030101010101" pitchFamily="2" charset="-122"/>
              <a:ea typeface="宋体" panose="02010600030101010101" pitchFamily="2" charset="-122"/>
            </a:endParaRPr>
          </a:p>
        </p:txBody>
      </p:sp>
      <p:sp>
        <p:nvSpPr>
          <p:cNvPr id="2" name="矩形 1"/>
          <p:cNvSpPr/>
          <p:nvPr/>
        </p:nvSpPr>
        <p:spPr>
          <a:xfrm>
            <a:off x="539750" y="1085850"/>
            <a:ext cx="6865938" cy="644525"/>
          </a:xfrm>
          <a:prstGeom prst="rect">
            <a:avLst/>
          </a:prstGeom>
          <a:noFill/>
          <a:ln w="9525">
            <a:noFill/>
          </a:ln>
        </p:spPr>
        <p:txBody>
          <a:bodyPr>
            <a:spAutoFit/>
          </a:bodyPr>
          <a:p>
            <a:pPr marL="0" marR="0" indent="0" algn="l" defTabSz="914400" rtl="0" eaLnBrk="1" fontAlgn="base" latinLnBrk="0" hangingPunct="1">
              <a:lnSpc>
                <a:spcPct val="150000"/>
              </a:lnSpc>
              <a:spcBef>
                <a:spcPct val="0"/>
              </a:spcBef>
              <a:spcAft>
                <a:spcPct val="0"/>
              </a:spcAft>
              <a:buClrTx/>
              <a:buSzTx/>
              <a:buFontTx/>
              <a:buNone/>
            </a:pPr>
            <a:r>
              <a:rPr kumimoji="0" b="1" i="0" u="none" strike="noStrike" kern="1200" cap="none" spc="0" normalizeH="0" baseline="0" noProof="1" dirty="0">
                <a:effectLst>
                  <a:outerShdw blurRad="38100" dist="38100" dir="2700000">
                    <a:srgbClr val="000000"/>
                  </a:outerShdw>
                </a:effectLst>
                <a:latin typeface="Times New Roman" panose="02020603050405020304" pitchFamily="18" charset="0"/>
                <a:ea typeface="宋体" panose="02010600030101010101" pitchFamily="2" charset="-122"/>
                <a:cs typeface="+mn-cs"/>
              </a:rPr>
              <a:t>（1）由逻辑图写逻辑函数式</a:t>
            </a:r>
            <a:endParaRPr kumimoji="0" b="1" i="0" u="none" strike="noStrike" kern="1200" cap="none" spc="0" normalizeH="0" baseline="0" noProof="1" dirty="0">
              <a:effectLst>
                <a:outerShdw blurRad="38100" dist="38100" dir="2700000">
                  <a:srgbClr val="000000"/>
                </a:outerShdw>
              </a:effectLst>
              <a:cs typeface="+mn-cs"/>
            </a:endParaRPr>
          </a:p>
        </p:txBody>
      </p:sp>
      <p:sp>
        <p:nvSpPr>
          <p:cNvPr id="4" name="矩形 3"/>
          <p:cNvSpPr/>
          <p:nvPr/>
        </p:nvSpPr>
        <p:spPr>
          <a:xfrm>
            <a:off x="539750" y="2697163"/>
            <a:ext cx="8318500" cy="588962"/>
          </a:xfrm>
          <a:prstGeom prst="rect">
            <a:avLst/>
          </a:prstGeom>
          <a:noFill/>
          <a:ln w="9525">
            <a:noFill/>
          </a:ln>
        </p:spPr>
        <p:txBody>
          <a:bodyPr wrap="square" anchor="t">
            <a:spAutoFit/>
          </a:bodyPr>
          <a:p>
            <a:pPr algn="just">
              <a:lnSpc>
                <a:spcPct val="135000"/>
              </a:lnSpc>
            </a:pPr>
            <a:r>
              <a:rPr lang="zh-CN" altLang="zh-CN" dirty="0">
                <a:latin typeface="宋体" panose="02010600030101010101" pitchFamily="2" charset="-122"/>
                <a:ea typeface="宋体" panose="02010600030101010101" pitchFamily="2" charset="-122"/>
              </a:rPr>
              <a:t>例  写出图示逻辑图的逻辑函数式。</a:t>
            </a:r>
            <a:endParaRPr lang="zh-CN" altLang="zh-CN" dirty="0">
              <a:latin typeface="宋体" panose="02010600030101010101" pitchFamily="2" charset="-122"/>
              <a:ea typeface="宋体" panose="02010600030101010101" pitchFamily="2" charset="-122"/>
            </a:endParaRPr>
          </a:p>
        </p:txBody>
      </p:sp>
      <p:sp>
        <p:nvSpPr>
          <p:cNvPr id="104" name="文本框 103"/>
          <p:cNvSpPr txBox="1"/>
          <p:nvPr/>
        </p:nvSpPr>
        <p:spPr>
          <a:xfrm>
            <a:off x="5514975" y="3254375"/>
            <a:ext cx="3570288" cy="460375"/>
          </a:xfrm>
          <a:prstGeom prst="rect">
            <a:avLst/>
          </a:prstGeom>
          <a:noFill/>
          <a:ln w="9525">
            <a:noFill/>
          </a:ln>
        </p:spPr>
        <p:txBody>
          <a:bodyPr wrap="square" anchor="t">
            <a:spAutoFit/>
          </a:bodyPr>
          <a:p>
            <a:r>
              <a:rPr lang="zh-CN" altLang="zh-CN">
                <a:latin typeface="Times New Roman" panose="02020603050405020304" pitchFamily="18" charset="0"/>
                <a:ea typeface="宋体" panose="02010600030101010101" pitchFamily="2" charset="-122"/>
              </a:rPr>
              <a:t>逻辑函数式为</a:t>
            </a:r>
            <a:endParaRPr lang="zh-CN" altLang="en-US">
              <a:latin typeface="Times New Roman" panose="02020603050405020304" pitchFamily="18" charset="0"/>
              <a:ea typeface="宋体" panose="02010600030101010101" pitchFamily="2" charset="-122"/>
            </a:endParaRPr>
          </a:p>
        </p:txBody>
      </p:sp>
      <p:graphicFrame>
        <p:nvGraphicFramePr>
          <p:cNvPr id="7174" name="对象 -2147482347"/>
          <p:cNvGraphicFramePr>
            <a:graphicFrameLocks noChangeAspect="1"/>
          </p:cNvGraphicFramePr>
          <p:nvPr/>
        </p:nvGraphicFramePr>
        <p:xfrm>
          <a:off x="6518275" y="3824288"/>
          <a:ext cx="1820863" cy="395287"/>
        </p:xfrm>
        <a:graphic>
          <a:graphicData uri="http://schemas.openxmlformats.org/presentationml/2006/ole">
            <mc:AlternateContent xmlns:mc="http://schemas.openxmlformats.org/markup-compatibility/2006">
              <mc:Choice xmlns:v="urn:schemas-microsoft-com:vml" Requires="v">
                <p:oleObj spid="_x0000_s3078" name="" r:id="rId2" imgW="876300" imgH="190500" progId="Equation.3">
                  <p:embed/>
                </p:oleObj>
              </mc:Choice>
              <mc:Fallback>
                <p:oleObj name="" r:id="rId2" imgW="876300" imgH="190500" progId="Equation.3">
                  <p:embed/>
                  <p:pic>
                    <p:nvPicPr>
                      <p:cNvPr id="0" name="图片 3077"/>
                      <p:cNvPicPr/>
                      <p:nvPr/>
                    </p:nvPicPr>
                    <p:blipFill>
                      <a:blip r:embed="rId3"/>
                      <a:stretch>
                        <a:fillRect/>
                      </a:stretch>
                    </p:blipFill>
                    <p:spPr>
                      <a:xfrm>
                        <a:off x="6518275" y="3824288"/>
                        <a:ext cx="1820863" cy="395287"/>
                      </a:xfrm>
                      <a:prstGeom prst="rect">
                        <a:avLst/>
                      </a:prstGeom>
                      <a:noFill/>
                      <a:ln w="38100">
                        <a:noFill/>
                        <a:miter/>
                      </a:ln>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3581"/>
                                        </p:tgtEl>
                                        <p:attrNameLst>
                                          <p:attrName>style.visibility</p:attrName>
                                        </p:attrNameLst>
                                      </p:cBhvr>
                                      <p:to>
                                        <p:strVal val="visible"/>
                                      </p:to>
                                    </p:set>
                                    <p:animEffect transition="in" filter="dissolve">
                                      <p:cBhvr>
                                        <p:cTn id="7" dur="500"/>
                                        <p:tgtEl>
                                          <p:spTgt spid="5358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3587"/>
                                        </p:tgtEl>
                                        <p:attrNameLst>
                                          <p:attrName>style.visibility</p:attrName>
                                        </p:attrNameLst>
                                      </p:cBhvr>
                                      <p:to>
                                        <p:strVal val="visible"/>
                                      </p:to>
                                    </p:set>
                                    <p:animEffect transition="in" filter="dissolve">
                                      <p:cBhvr>
                                        <p:cTn id="17" dur="500"/>
                                        <p:tgtEl>
                                          <p:spTgt spid="5358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ssolv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vertical)">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04"/>
                                        </p:tgtEl>
                                        <p:attrNameLst>
                                          <p:attrName>style.visibility</p:attrName>
                                        </p:attrNameLst>
                                      </p:cBhvr>
                                      <p:to>
                                        <p:strVal val="visible"/>
                                      </p:to>
                                    </p:set>
                                    <p:animEffect transition="in" filter="diamond(in)">
                                      <p:cBhvr>
                                        <p:cTn id="32" dur="2000"/>
                                        <p:tgtEl>
                                          <p:spTgt spid="10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174"/>
                                        </p:tgtEl>
                                        <p:attrNameLst>
                                          <p:attrName>style.visibility</p:attrName>
                                        </p:attrNameLst>
                                      </p:cBhvr>
                                      <p:to>
                                        <p:strVal val="visible"/>
                                      </p:to>
                                    </p:set>
                                    <p:animEffect transition="in" filter="blinds(horizontal)">
                                      <p:cBhvr>
                                        <p:cTn id="37" dur="50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581" grpId="0"/>
      <p:bldP spid="53587" grpId="0"/>
      <p:bldP spid="2" grpId="0"/>
      <p:bldP spid="4" grpId="0"/>
      <p:bldP spid="10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587" name="矩形 53586"/>
          <p:cNvSpPr/>
          <p:nvPr/>
        </p:nvSpPr>
        <p:spPr>
          <a:xfrm>
            <a:off x="590550" y="1077913"/>
            <a:ext cx="8316913" cy="588962"/>
          </a:xfrm>
          <a:prstGeom prst="rect">
            <a:avLst/>
          </a:prstGeom>
          <a:noFill/>
          <a:ln w="9525">
            <a:noFill/>
          </a:ln>
        </p:spPr>
        <p:txBody>
          <a:bodyPr wrap="square" anchor="t">
            <a:spAutoFit/>
          </a:bodyPr>
          <a:p>
            <a:pPr algn="just">
              <a:lnSpc>
                <a:spcPct val="135000"/>
              </a:lnSpc>
            </a:pPr>
            <a:r>
              <a:rPr lang="zh-CN" altLang="zh-CN" dirty="0">
                <a:latin typeface="宋体" panose="02010600030101010101" pitchFamily="2" charset="-122"/>
                <a:ea typeface="宋体" panose="02010600030101010101" pitchFamily="2" charset="-122"/>
              </a:rPr>
              <a:t>用逻辑符号代替逻辑式中的运算符号，就可以画出逻辑图。</a:t>
            </a:r>
            <a:endParaRPr lang="zh-CN" altLang="zh-CN" dirty="0">
              <a:latin typeface="宋体" panose="02010600030101010101" pitchFamily="2" charset="-122"/>
              <a:ea typeface="宋体" panose="02010600030101010101" pitchFamily="2" charset="-122"/>
            </a:endParaRPr>
          </a:p>
        </p:txBody>
      </p:sp>
      <p:sp>
        <p:nvSpPr>
          <p:cNvPr id="2" name="矩形 1"/>
          <p:cNvSpPr/>
          <p:nvPr/>
        </p:nvSpPr>
        <p:spPr>
          <a:xfrm>
            <a:off x="458788" y="431800"/>
            <a:ext cx="6865938" cy="646113"/>
          </a:xfrm>
          <a:prstGeom prst="rect">
            <a:avLst/>
          </a:prstGeom>
          <a:noFill/>
          <a:ln w="9525">
            <a:noFill/>
          </a:ln>
        </p:spPr>
        <p:txBody>
          <a:bodyPr>
            <a:spAutoFit/>
          </a:bodyPr>
          <a:p>
            <a:pPr marL="0" marR="0" indent="0" algn="l" defTabSz="914400" rtl="0" eaLnBrk="1" fontAlgn="base" latinLnBrk="0" hangingPunct="1">
              <a:lnSpc>
                <a:spcPct val="150000"/>
              </a:lnSpc>
              <a:spcBef>
                <a:spcPct val="0"/>
              </a:spcBef>
              <a:spcAft>
                <a:spcPct val="0"/>
              </a:spcAft>
              <a:buClrTx/>
              <a:buSzTx/>
              <a:buFontTx/>
              <a:buNone/>
            </a:pPr>
            <a:r>
              <a:rPr kumimoji="0" b="1" i="0" u="none" strike="noStrike" kern="1200" cap="none" spc="0" normalizeH="0" baseline="0" noProof="1" dirty="0">
                <a:effectLst>
                  <a:outerShdw blurRad="38100" dist="38100" dir="2700000">
                    <a:srgbClr val="000000"/>
                  </a:outerShdw>
                </a:effectLst>
                <a:latin typeface="Times New Roman" panose="02020603050405020304" pitchFamily="18" charset="0"/>
                <a:ea typeface="宋体" panose="02010600030101010101" pitchFamily="2" charset="-122"/>
                <a:cs typeface="+mn-cs"/>
              </a:rPr>
              <a:t>（2）由逻辑函数式画出逻辑图</a:t>
            </a:r>
            <a:endParaRPr kumimoji="0" b="1" i="0" u="none" strike="noStrike" kern="1200" cap="none" spc="0" normalizeH="0" baseline="0" noProof="1" dirty="0">
              <a:effectLst>
                <a:outerShdw blurRad="38100" dist="38100" dir="2700000">
                  <a:srgbClr val="000000"/>
                </a:outerShdw>
              </a:effectLst>
              <a:cs typeface="+mn-cs"/>
            </a:endParaRPr>
          </a:p>
        </p:txBody>
      </p:sp>
      <p:sp>
        <p:nvSpPr>
          <p:cNvPr id="4" name="矩形 3"/>
          <p:cNvSpPr/>
          <p:nvPr/>
        </p:nvSpPr>
        <p:spPr>
          <a:xfrm>
            <a:off x="520700" y="1585913"/>
            <a:ext cx="8318500" cy="588962"/>
          </a:xfrm>
          <a:prstGeom prst="rect">
            <a:avLst/>
          </a:prstGeom>
          <a:noFill/>
          <a:ln w="9525">
            <a:noFill/>
          </a:ln>
        </p:spPr>
        <p:txBody>
          <a:bodyPr wrap="square" anchor="t">
            <a:spAutoFit/>
          </a:bodyPr>
          <a:p>
            <a:pPr algn="just">
              <a:lnSpc>
                <a:spcPct val="135000"/>
              </a:lnSpc>
            </a:pPr>
            <a:r>
              <a:rPr lang="zh-CN" altLang="zh-CN" dirty="0">
                <a:latin typeface="宋体" panose="02010600030101010101" pitchFamily="2" charset="-122"/>
                <a:ea typeface="宋体" panose="02010600030101010101" pitchFamily="2" charset="-122"/>
              </a:rPr>
              <a:t>例  已知逻辑函数式为</a:t>
            </a:r>
            <a:r>
              <a:rPr lang="zh-CN" altLang="zh-CN" i="1" dirty="0">
                <a:latin typeface="宋体" panose="02010600030101010101" pitchFamily="2" charset="-122"/>
                <a:ea typeface="宋体" panose="02010600030101010101" pitchFamily="2" charset="-122"/>
              </a:rPr>
              <a:t>F</a:t>
            </a:r>
            <a:r>
              <a:rPr lang="zh-CN" altLang="zh-CN" dirty="0">
                <a:latin typeface="宋体" panose="02010600030101010101" pitchFamily="2" charset="-122"/>
                <a:ea typeface="宋体" panose="02010600030101010101" pitchFamily="2" charset="-122"/>
              </a:rPr>
              <a:t>=</a:t>
            </a:r>
            <a:r>
              <a:rPr lang="zh-CN" altLang="zh-CN" i="1" dirty="0">
                <a:latin typeface="宋体" panose="02010600030101010101" pitchFamily="2" charset="-122"/>
                <a:ea typeface="宋体" panose="02010600030101010101" pitchFamily="2" charset="-122"/>
              </a:rPr>
              <a:t>AB</a:t>
            </a:r>
            <a:r>
              <a:rPr lang="zh-CN" altLang="zh-CN" dirty="0">
                <a:latin typeface="宋体" panose="02010600030101010101" pitchFamily="2" charset="-122"/>
                <a:ea typeface="宋体" panose="02010600030101010101" pitchFamily="2" charset="-122"/>
              </a:rPr>
              <a:t>+</a:t>
            </a:r>
            <a:r>
              <a:rPr lang="zh-CN" altLang="zh-CN" i="1" dirty="0">
                <a:latin typeface="宋体" panose="02010600030101010101" pitchFamily="2" charset="-122"/>
                <a:ea typeface="宋体" panose="02010600030101010101" pitchFamily="2" charset="-122"/>
              </a:rPr>
              <a:t>BC</a:t>
            </a:r>
            <a:r>
              <a:rPr lang="zh-CN" altLang="zh-CN" dirty="0">
                <a:latin typeface="宋体" panose="02010600030101010101" pitchFamily="2" charset="-122"/>
                <a:ea typeface="宋体" panose="02010600030101010101" pitchFamily="2" charset="-122"/>
              </a:rPr>
              <a:t>+</a:t>
            </a:r>
            <a:r>
              <a:rPr lang="zh-CN" altLang="zh-CN" i="1" dirty="0">
                <a:latin typeface="宋体" panose="02010600030101010101" pitchFamily="2" charset="-122"/>
                <a:ea typeface="宋体" panose="02010600030101010101" pitchFamily="2" charset="-122"/>
              </a:rPr>
              <a:t>AC</a:t>
            </a:r>
            <a:r>
              <a:rPr lang="zh-CN" altLang="zh-CN" dirty="0">
                <a:latin typeface="宋体" panose="02010600030101010101" pitchFamily="2" charset="-122"/>
                <a:ea typeface="宋体" panose="02010600030101010101" pitchFamily="2" charset="-122"/>
              </a:rPr>
              <a:t>，画出对应的逻辑图。</a:t>
            </a:r>
            <a:endParaRPr lang="zh-CN" altLang="zh-CN"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1901190" y="2533650"/>
            <a:ext cx="4215130" cy="3020060"/>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3587"/>
                                        </p:tgtEl>
                                        <p:attrNameLst>
                                          <p:attrName>style.visibility</p:attrName>
                                        </p:attrNameLst>
                                      </p:cBhvr>
                                      <p:to>
                                        <p:strVal val="visible"/>
                                      </p:to>
                                    </p:set>
                                    <p:animEffect transition="in" filter="dissolve">
                                      <p:cBhvr>
                                        <p:cTn id="12" dur="500"/>
                                        <p:tgtEl>
                                          <p:spTgt spid="5358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ssolv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587" grpId="0"/>
      <p:bldP spid="2" grpId="0"/>
      <p:bldP spid="4"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757</Words>
  <Application>WPS 演示</Application>
  <PresentationFormat>在屏幕上显示</PresentationFormat>
  <Paragraphs>240</Paragraphs>
  <Slides>6</Slides>
  <Notes>0</Notes>
  <HiddenSlides>0</HiddenSlides>
  <MMClips>0</MMClips>
  <ScaleCrop>false</ScaleCrop>
  <HeadingPairs>
    <vt:vector size="8" baseType="variant">
      <vt:variant>
        <vt:lpstr>已用的字体</vt:lpstr>
      </vt:variant>
      <vt:variant>
        <vt:i4>8</vt:i4>
      </vt:variant>
      <vt:variant>
        <vt:lpstr>主题</vt:lpstr>
      </vt:variant>
      <vt:variant>
        <vt:i4>2</vt:i4>
      </vt:variant>
      <vt:variant>
        <vt:lpstr>嵌入 OLE 服务器</vt:lpstr>
      </vt:variant>
      <vt:variant>
        <vt:i4>3</vt:i4>
      </vt:variant>
      <vt:variant>
        <vt:lpstr>幻灯片标题</vt:lpstr>
      </vt:variant>
      <vt:variant>
        <vt:i4>6</vt:i4>
      </vt:variant>
    </vt:vector>
  </HeadingPairs>
  <TitlesOfParts>
    <vt:vector size="19" baseType="lpstr">
      <vt:lpstr>Arial</vt:lpstr>
      <vt:lpstr>宋体</vt:lpstr>
      <vt:lpstr>Wingdings</vt:lpstr>
      <vt:lpstr>Times New Roman</vt:lpstr>
      <vt:lpstr>华文新魏</vt:lpstr>
      <vt:lpstr>微软雅黑</vt:lpstr>
      <vt:lpstr>Arial Unicode MS</vt:lpstr>
      <vt:lpstr>Calibri</vt:lpstr>
      <vt:lpstr>默认设计模板</vt:lpstr>
      <vt:lpstr>1_默认设计模板</vt:lpstr>
      <vt:lpstr>Equation.3</vt:lpstr>
      <vt:lpstr>Equation.3</vt:lpstr>
      <vt:lpstr>Equation.3</vt:lpstr>
      <vt:lpstr>1.3  逻辑函数的几种表示方法及其相互转换 </vt:lpstr>
      <vt:lpstr>1.3.2 几种表示方法间的相互转换 </vt:lpstr>
      <vt:lpstr>PowerPoint 演示文稿</vt:lpstr>
      <vt:lpstr>PowerPoint 演示文稿</vt:lpstr>
      <vt:lpstr>PowerPoint 演示文稿</vt:lpstr>
      <vt:lpstr>PowerPoint 演示文稿</vt:lpstr>
    </vt:vector>
  </TitlesOfParts>
  <Company>WWW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第三节  逻辑函数的几种表示方法及其相互转换 </dc:title>
  <dc:creator>WFD</dc:creator>
  <cp:lastModifiedBy>lenovo</cp:lastModifiedBy>
  <cp:revision>164</cp:revision>
  <dcterms:created xsi:type="dcterms:W3CDTF">2005-05-04T09:25:00Z</dcterms:created>
  <dcterms:modified xsi:type="dcterms:W3CDTF">2022-11-10T04:18:02Z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2052-11.1.0.9914</vt:lpwstr>
  </property>
</Properties>
</file>