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9" r:id="rId3"/>
    <p:sldId id="300" r:id="rId4"/>
    <p:sldId id="302" r:id="rId5"/>
    <p:sldId id="259" r:id="rId6"/>
    <p:sldId id="265" r:id="rId7"/>
    <p:sldId id="286" r:id="rId8"/>
    <p:sldId id="268" r:id="rId9"/>
    <p:sldId id="270" r:id="rId10"/>
    <p:sldId id="287" r:id="rId11"/>
    <p:sldId id="271" r:id="rId12"/>
    <p:sldId id="273" r:id="rId13"/>
    <p:sldId id="276" r:id="rId14"/>
    <p:sldId id="277" r:id="rId15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669900"/>
    <a:srgbClr val="FF3399"/>
    <a:srgbClr val="D1FFD1"/>
    <a:srgbClr val="0000CC"/>
    <a:srgbClr val="FFFF99"/>
    <a:srgbClr val="A7FFE8"/>
    <a:srgbClr val="D9F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>
    <p:restoredLeft sz="19190"/>
    <p:restoredTop sz="90960"/>
  </p:normalViewPr>
  <p:slideViewPr>
    <p:cSldViewPr showGuides="1">
      <p:cViewPr>
        <p:scale>
          <a:sx n="50" d="100"/>
          <a:sy n="50" d="100"/>
        </p:scale>
        <p:origin x="-438" y="-72"/>
      </p:cViewPr>
      <p:guideLst>
        <p:guide orient="horz" pos="2160"/>
        <p:guide pos="290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7" Type="http://schemas.openxmlformats.org/officeDocument/2006/relationships/image" Target="../media/image9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9.wmf"/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4" Type="http://schemas.openxmlformats.org/officeDocument/2006/relationships/image" Target="../media/image20.wmf"/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9.wmf"/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4097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051" name="组合 4098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052" name="矩形 4099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</a:endParaRPr>
              </a:p>
            </p:txBody>
          </p:sp>
          <p:sp>
            <p:nvSpPr>
              <p:cNvPr id="2053" name="矩形 4100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</a:endParaRPr>
              </a:p>
            </p:txBody>
          </p:sp>
        </p:grpSp>
        <p:grpSp>
          <p:nvGrpSpPr>
            <p:cNvPr id="2054" name="组合 4101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055" name="矩形 4102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</a:endParaRPr>
              </a:p>
            </p:txBody>
          </p:sp>
          <p:sp>
            <p:nvSpPr>
              <p:cNvPr id="2056" name="矩形 4103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</a:endParaRPr>
              </a:p>
            </p:txBody>
          </p:sp>
        </p:grpSp>
        <p:sp>
          <p:nvSpPr>
            <p:cNvPr id="2057" name="矩形 4104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anchor="t"/>
            <a:p>
              <a:pPr lvl="0"/>
              <a:endParaRPr lang="zh-CN" altLang="en-US">
                <a:latin typeface="Tahoma" panose="020B0604030504040204" pitchFamily="34" charset="0"/>
              </a:endParaRPr>
            </a:p>
          </p:txBody>
        </p:sp>
        <p:sp>
          <p:nvSpPr>
            <p:cNvPr id="2058" name="矩形 4105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anchor="t"/>
            <a:p>
              <a:pPr lvl="0"/>
              <a:endParaRPr lang="zh-CN" altLang="en-US">
                <a:latin typeface="Tahoma" panose="020B0604030504040204" pitchFamily="34" charset="0"/>
              </a:endParaRPr>
            </a:p>
          </p:txBody>
        </p:sp>
        <p:sp>
          <p:nvSpPr>
            <p:cNvPr id="2059" name="矩形 4106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p>
              <a:pPr lvl="0"/>
              <a:endParaRPr lang="zh-CN" altLang="en-US">
                <a:latin typeface="Tahoma" panose="020B0604030504040204" pitchFamily="34" charset="0"/>
              </a:endParaRPr>
            </a:p>
          </p:txBody>
        </p:sp>
      </p:grpSp>
      <p:sp>
        <p:nvSpPr>
          <p:cNvPr id="4108" name="标题 4107"/>
          <p:cNvSpPr>
            <a:spLocks noGrp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buClrTx/>
              <a:buSzTx/>
              <a:buFontTx/>
              <a:defRPr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4109" name="副标题 4108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hlink"/>
              </a:buClr>
              <a:buSzPct val="5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folHlink"/>
              </a:buClr>
              <a:buSzPct val="50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55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accent1"/>
              </a:buClr>
              <a:buSzPct val="50000"/>
              <a:buFont typeface="Wingdings" panose="05000000000000000000" pitchFamily="2" charset="2"/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4110" name="日期占位符 4109"/>
          <p:cNvSpPr>
            <a:spLocks noGrp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solidFill>
                  <a:schemeClr val="bg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4111" name="页脚占位符 4110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solidFill>
                  <a:schemeClr val="bg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4112" name="灯片编号占位符 4111"/>
          <p:cNvSpPr>
            <a:spLocks noGrp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solidFill>
                  <a:schemeClr val="bg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1" y="617538"/>
            <a:ext cx="1951038" cy="55149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40009" cy="55149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6612" y="2017713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026" name="标题 3080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3081"/>
          <p:cNvSpPr>
            <a:spLocks noGrp="1"/>
          </p:cNvSpPr>
          <p:nvPr>
            <p:ph type="body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wmf"/><Relationship Id="rId2" Type="http://schemas.openxmlformats.org/officeDocument/2006/relationships/oleObject" Target="../embeddings/oleObject14.bin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0.wmf"/><Relationship Id="rId7" Type="http://schemas.openxmlformats.org/officeDocument/2006/relationships/oleObject" Target="../embeddings/oleObject18.bin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18.wmf"/><Relationship Id="rId3" Type="http://schemas.openxmlformats.org/officeDocument/2006/relationships/oleObject" Target="../embeddings/oleObject16.bin"/><Relationship Id="rId2" Type="http://schemas.openxmlformats.org/officeDocument/2006/relationships/image" Target="../media/image17.wmf"/><Relationship Id="rId10" Type="http://schemas.openxmlformats.org/officeDocument/2006/relationships/vmlDrawing" Target="../drawings/vmlDrawing4.vml"/><Relationship Id="rId1" Type="http://schemas.openxmlformats.org/officeDocument/2006/relationships/oleObject" Target="../embeddings/oleObject15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3.bin"/><Relationship Id="rId8" Type="http://schemas.openxmlformats.org/officeDocument/2006/relationships/image" Target="../media/image9.wmf"/><Relationship Id="rId7" Type="http://schemas.openxmlformats.org/officeDocument/2006/relationships/oleObject" Target="../embeddings/oleObject22.bin"/><Relationship Id="rId6" Type="http://schemas.openxmlformats.org/officeDocument/2006/relationships/image" Target="../media/image12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11.wmf"/><Relationship Id="rId3" Type="http://schemas.openxmlformats.org/officeDocument/2006/relationships/oleObject" Target="../embeddings/oleObject20.bin"/><Relationship Id="rId2" Type="http://schemas.openxmlformats.org/officeDocument/2006/relationships/image" Target="../media/image10.wmf"/><Relationship Id="rId14" Type="http://schemas.openxmlformats.org/officeDocument/2006/relationships/vmlDrawing" Target="../drawings/vmlDrawing5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14.wmf"/><Relationship Id="rId11" Type="http://schemas.openxmlformats.org/officeDocument/2006/relationships/oleObject" Target="../embeddings/oleObject24.bin"/><Relationship Id="rId10" Type="http://schemas.openxmlformats.org/officeDocument/2006/relationships/image" Target="../media/image13.wmf"/><Relationship Id="rId1" Type="http://schemas.openxmlformats.org/officeDocument/2006/relationships/oleObject" Target="../embeddings/oleObject19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6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5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3.wmf"/><Relationship Id="rId16" Type="http://schemas.openxmlformats.org/officeDocument/2006/relationships/vmlDrawing" Target="../drawings/vmlDrawing1.v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9.wmf"/><Relationship Id="rId13" Type="http://schemas.openxmlformats.org/officeDocument/2006/relationships/oleObject" Target="../embeddings/oleObject7.bin"/><Relationship Id="rId12" Type="http://schemas.openxmlformats.org/officeDocument/2006/relationships/image" Target="../media/image8.w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7.wmf"/><Relationship Id="rId1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2.bin"/><Relationship Id="rId8" Type="http://schemas.openxmlformats.org/officeDocument/2006/relationships/image" Target="../media/image9.wmf"/><Relationship Id="rId7" Type="http://schemas.openxmlformats.org/officeDocument/2006/relationships/oleObject" Target="../embeddings/oleObject11.bin"/><Relationship Id="rId6" Type="http://schemas.openxmlformats.org/officeDocument/2006/relationships/image" Target="../media/image12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1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10.wmf"/><Relationship Id="rId14" Type="http://schemas.openxmlformats.org/officeDocument/2006/relationships/vmlDrawing" Target="../drawings/vmlDrawing2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14.wmf"/><Relationship Id="rId11" Type="http://schemas.openxmlformats.org/officeDocument/2006/relationships/oleObject" Target="../embeddings/oleObject13.bin"/><Relationship Id="rId10" Type="http://schemas.openxmlformats.org/officeDocument/2006/relationships/image" Target="../media/image13.wmf"/><Relationship Id="rId1" Type="http://schemas.openxmlformats.org/officeDocument/2006/relationships/oleObject" Target="../embeddings/oleObject8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7" name="文本占位符 1026"/>
          <p:cNvSpPr>
            <a:spLocks noGrp="1"/>
          </p:cNvSpPr>
          <p:nvPr>
            <p:ph idx="1"/>
          </p:nvPr>
        </p:nvSpPr>
        <p:spPr>
          <a:xfrm>
            <a:off x="161925" y="757555"/>
            <a:ext cx="8820150" cy="5156200"/>
          </a:xfrm>
        </p:spPr>
        <p:txBody>
          <a:bodyPr/>
          <a:p>
            <a:pPr marL="342900" marR="0" indent="-342900" algn="l" defTabSz="914400" rtl="0">
              <a:lnSpc>
                <a:spcPct val="135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342900" marR="0" indent="-342900" algn="l" defTabSz="914400" rtl="0">
              <a:lnSpc>
                <a:spcPct val="135000"/>
              </a:lnSpc>
              <a:spcBef>
                <a:spcPts val="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组合逻辑电路</a:t>
            </a:r>
            <a:r>
              <a:rPr kumimoji="0" lang="zh-CN" altLang="en-US" sz="2400" b="1" i="0" u="none" strike="noStrike" kern="1200" cap="none" spc="0" normalizeH="0" baseline="0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在结构上是由若干逻辑门电路组成，且任意时刻的输出信号仅仅取决于该时刻的输入信号。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时序逻辑电路</a:t>
            </a:r>
            <a:r>
              <a:rPr kumimoji="0" lang="zh-CN" altLang="en-US" sz="2400" b="1" i="0" u="none" strike="noStrike" kern="1200" cap="none" spc="0" normalizeH="0" baseline="0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在任何一个时刻的输出状态不仅取决于该时刻的输入信号，还与电路原来的状态有关，具有记忆功能；一般由组合逻辑电路和存储电路（触发器）构成，存储电路输出的状态反馈到输入端，与输入信号共同决定组合逻辑电路的输出。</a:t>
            </a:r>
            <a:endParaRPr kumimoji="0" lang="zh-CN" altLang="en-US" sz="2400" b="1" i="0" u="none" strike="noStrike" kern="1200" cap="none" spc="0" normalizeH="0" baseline="0" noProof="1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6" name="标题 6145"/>
          <p:cNvSpPr>
            <a:spLocks noGrp="1"/>
          </p:cNvSpPr>
          <p:nvPr>
            <p:ph type="title"/>
          </p:nvPr>
        </p:nvSpPr>
        <p:spPr>
          <a:xfrm>
            <a:off x="1470025" y="515620"/>
            <a:ext cx="5902325" cy="685800"/>
          </a:xfrm>
        </p:spPr>
        <p:txBody>
          <a:bodyPr anchor="b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1">
                <a:solidFill>
                  <a:schemeClr val="tx1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4.1 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时序逻辑电路的分析</a:t>
            </a:r>
            <a:endParaRPr kumimoji="0" lang="zh-CN" altLang="en-US" sz="3200" b="1" i="0" u="none" strike="noStrike" kern="1200" cap="none" spc="0" normalizeH="0" baseline="0" noProof="1" dirty="0">
              <a:solidFill>
                <a:schemeClr val="tx1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  <a:cs typeface="+mj-cs"/>
            </a:endParaRPr>
          </a:p>
        </p:txBody>
      </p:sp>
    </p:spTree>
  </p:cSld>
  <p:clrMapOvr>
    <a:masterClrMapping/>
  </p:clrMapOvr>
  <p:transition>
    <p:blinds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2175" y="1886585"/>
            <a:ext cx="7040880" cy="2148840"/>
          </a:xfrm>
          <a:prstGeom prst="rect">
            <a:avLst/>
          </a:prstGeom>
        </p:spPr>
      </p:pic>
      <p:sp>
        <p:nvSpPr>
          <p:cNvPr id="19458" name="标题 19457"/>
          <p:cNvSpPr>
            <a:spLocks noGrp="1"/>
          </p:cNvSpPr>
          <p:nvPr>
            <p:ph type="title"/>
          </p:nvPr>
        </p:nvSpPr>
        <p:spPr>
          <a:xfrm>
            <a:off x="371158" y="-11747"/>
            <a:ext cx="7793038" cy="1143000"/>
          </a:xfrm>
        </p:spPr>
        <p:txBody>
          <a:bodyPr anchor="b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4.1.3 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异步时序逻辑电路的分析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</a:t>
            </a:r>
            <a:endParaRPr kumimoji="0" lang="zh-CN" altLang="en-US" sz="3200" b="1" i="0" u="none" strike="noStrike" kern="1200" cap="none" spc="0" normalizeH="0" baseline="0" noProof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  <p:sp>
        <p:nvSpPr>
          <p:cNvPr id="13331" name="直接连接符 19479"/>
          <p:cNvSpPr/>
          <p:nvPr/>
        </p:nvSpPr>
        <p:spPr>
          <a:xfrm flipV="1">
            <a:off x="3616325" y="3115310"/>
            <a:ext cx="482600" cy="14605"/>
          </a:xfrm>
          <a:prstGeom prst="line">
            <a:avLst/>
          </a:prstGeom>
          <a:ln w="31750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333" name="直接连接符 19481"/>
          <p:cNvSpPr/>
          <p:nvPr/>
        </p:nvSpPr>
        <p:spPr>
          <a:xfrm>
            <a:off x="1858645" y="3115310"/>
            <a:ext cx="635" cy="815340"/>
          </a:xfrm>
          <a:prstGeom prst="line">
            <a:avLst/>
          </a:prstGeom>
          <a:ln w="31750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336" name="直接连接符 19484"/>
          <p:cNvSpPr/>
          <p:nvPr/>
        </p:nvSpPr>
        <p:spPr>
          <a:xfrm>
            <a:off x="1365885" y="3930015"/>
            <a:ext cx="4561205" cy="635"/>
          </a:xfrm>
          <a:prstGeom prst="line">
            <a:avLst/>
          </a:prstGeom>
          <a:ln w="31750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0" name="文本框 99"/>
          <p:cNvSpPr txBox="1"/>
          <p:nvPr/>
        </p:nvSpPr>
        <p:spPr>
          <a:xfrm>
            <a:off x="503555" y="1426210"/>
            <a:ext cx="76612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  分析图示时序逻辑电路的逻辑功能。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直接连接符 19481"/>
          <p:cNvSpPr/>
          <p:nvPr/>
        </p:nvSpPr>
        <p:spPr>
          <a:xfrm>
            <a:off x="5926455" y="3142615"/>
            <a:ext cx="635" cy="784225"/>
          </a:xfrm>
          <a:prstGeom prst="line">
            <a:avLst/>
          </a:prstGeom>
          <a:ln w="31750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485" name="矩形 20484"/>
          <p:cNvSpPr/>
          <p:nvPr/>
        </p:nvSpPr>
        <p:spPr>
          <a:xfrm>
            <a:off x="503238" y="4035425"/>
            <a:ext cx="3887788" cy="609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algn="just" fontAlgn="base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24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（1）写</a:t>
            </a:r>
            <a:r>
              <a:rPr lang="zh-CN" altLang="en-US" sz="24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驱动方程</a:t>
            </a:r>
            <a:endParaRPr lang="zh-CN" altLang="en-US" sz="2400" b="1" strike="noStrike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9" name="矩形 20488"/>
          <p:cNvSpPr/>
          <p:nvPr/>
        </p:nvSpPr>
        <p:spPr>
          <a:xfrm>
            <a:off x="1058545" y="4645025"/>
            <a:ext cx="3657600" cy="762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en-US" altLang="zh-CN" sz="2800" b="1" baseline="-30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=     ，</a:t>
            </a:r>
            <a:r>
              <a: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altLang="zh-CN" sz="2800" b="1" baseline="-30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=1 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90" name="矩形 20489"/>
          <p:cNvSpPr/>
          <p:nvPr/>
        </p:nvSpPr>
        <p:spPr>
          <a:xfrm>
            <a:off x="1058545" y="5279390"/>
            <a:ext cx="3657600" cy="762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en-US" altLang="zh-CN" sz="2800" b="1" baseline="-30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=1，   </a:t>
            </a:r>
            <a:r>
              <a: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altLang="zh-CN" sz="2800" b="1" baseline="-30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=1 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93" name="矩形 20492"/>
          <p:cNvSpPr/>
          <p:nvPr/>
        </p:nvSpPr>
        <p:spPr>
          <a:xfrm>
            <a:off x="1058545" y="5888990"/>
            <a:ext cx="3657600" cy="762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en-US" altLang="zh-CN" sz="2800" b="1" i="1" baseline="-30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800" b="1" baseline="-30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800" b="1" baseline="-30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， </a:t>
            </a:r>
            <a:r>
              <a: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altLang="zh-CN" sz="2800" b="1" baseline="-30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=1 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4" name="对象 -2147482441"/>
          <p:cNvGraphicFramePr>
            <a:graphicFrameLocks noChangeAspect="1"/>
          </p:cNvGraphicFramePr>
          <p:nvPr/>
        </p:nvGraphicFramePr>
        <p:xfrm>
          <a:off x="1623060" y="4772660"/>
          <a:ext cx="505460" cy="506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228600" imgH="228600" progId="Equation.3">
                  <p:embed/>
                </p:oleObj>
              </mc:Choice>
              <mc:Fallback>
                <p:oleObj name="" r:id="rId2" imgW="228600" imgH="2286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623060" y="4772660"/>
                        <a:ext cx="505460" cy="5067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48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48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 build="p"/>
      <p:bldP spid="20489" grpId="0"/>
      <p:bldP spid="20490" grpId="0"/>
      <p:bldP spid="2049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8" name="矩形 21507"/>
          <p:cNvSpPr/>
          <p:nvPr/>
        </p:nvSpPr>
        <p:spPr>
          <a:xfrm>
            <a:off x="589280" y="597535"/>
            <a:ext cx="4953000" cy="685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algn="just" fontAlgn="base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24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lang="en-US" altLang="zh-CN" sz="24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lang="zh-CN" altLang="en-US" sz="24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）求状态方程</a:t>
            </a:r>
            <a:endParaRPr lang="zh-CN" altLang="en-US" sz="2400" b="1" strike="noStrike" noProof="1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14" name="矩形 21513"/>
          <p:cNvSpPr/>
          <p:nvPr/>
        </p:nvSpPr>
        <p:spPr>
          <a:xfrm>
            <a:off x="944880" y="2510790"/>
            <a:ext cx="4127500" cy="762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得到触发器状态方程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16" name="矩形 21515"/>
          <p:cNvSpPr/>
          <p:nvPr/>
        </p:nvSpPr>
        <p:spPr>
          <a:xfrm>
            <a:off x="944880" y="1123315"/>
            <a:ext cx="6756400" cy="762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将驱动方程代入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JK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触发器特征方程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66" name="矩形 21508"/>
          <p:cNvSpPr/>
          <p:nvPr/>
        </p:nvSpPr>
        <p:spPr>
          <a:xfrm>
            <a:off x="4715510" y="3023870"/>
            <a:ext cx="2089150" cy="5461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CP</a:t>
            </a:r>
            <a:r>
              <a:rPr lang="en-US" altLang="zh-CN" sz="2400" b="1" baseline="-30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CP↓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" name="对象 849"/>
          <p:cNvGraphicFramePr>
            <a:graphicFrameLocks noChangeAspect="1"/>
          </p:cNvGraphicFramePr>
          <p:nvPr/>
        </p:nvGraphicFramePr>
        <p:xfrm>
          <a:off x="2519680" y="1885315"/>
          <a:ext cx="2364105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" imgW="1028700" imgH="215900" progId="Equation.3">
                  <p:embed/>
                </p:oleObj>
              </mc:Choice>
              <mc:Fallback>
                <p:oleObj name="" r:id="rId1" imgW="1028700" imgH="215900" progId="Equation.3">
                  <p:embed/>
                  <p:pic>
                    <p:nvPicPr>
                      <p:cNvPr id="0" name="图片 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19680" y="1885315"/>
                        <a:ext cx="2364105" cy="495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850"/>
          <p:cNvGraphicFramePr>
            <a:graphicFrameLocks noChangeAspect="1"/>
          </p:cNvGraphicFramePr>
          <p:nvPr/>
        </p:nvGraphicFramePr>
        <p:xfrm>
          <a:off x="1881505" y="3141980"/>
          <a:ext cx="2022475" cy="573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762000" imgH="215900" progId="Equation.3">
                  <p:embed/>
                </p:oleObj>
              </mc:Choice>
              <mc:Fallback>
                <p:oleObj name="" r:id="rId3" imgW="762000" imgH="215900" progId="Equation.3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81505" y="3141980"/>
                        <a:ext cx="2022475" cy="5734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851"/>
          <p:cNvGraphicFramePr>
            <a:graphicFrameLocks noChangeAspect="1"/>
          </p:cNvGraphicFramePr>
          <p:nvPr/>
        </p:nvGraphicFramePr>
        <p:xfrm>
          <a:off x="1881505" y="3879850"/>
          <a:ext cx="1549400" cy="572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5" imgW="584200" imgH="215900" progId="Equation.3">
                  <p:embed/>
                </p:oleObj>
              </mc:Choice>
              <mc:Fallback>
                <p:oleObj name="" r:id="rId5" imgW="584200" imgH="215900" progId="Equation.3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81505" y="3879850"/>
                        <a:ext cx="1549400" cy="5721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1142"/>
          <p:cNvGraphicFramePr>
            <a:graphicFrameLocks noChangeAspect="1"/>
          </p:cNvGraphicFramePr>
          <p:nvPr/>
        </p:nvGraphicFramePr>
        <p:xfrm>
          <a:off x="1886585" y="4641215"/>
          <a:ext cx="2359025" cy="573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7" imgW="889000" imgH="215900" progId="Equation.3">
                  <p:embed/>
                </p:oleObj>
              </mc:Choice>
              <mc:Fallback>
                <p:oleObj name="" r:id="rId7" imgW="889000" imgH="215900" progId="Equation.3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86585" y="4641215"/>
                        <a:ext cx="2359025" cy="5734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21508"/>
          <p:cNvSpPr/>
          <p:nvPr/>
        </p:nvSpPr>
        <p:spPr>
          <a:xfrm>
            <a:off x="4761865" y="3879850"/>
            <a:ext cx="2089150" cy="5461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CP</a:t>
            </a:r>
            <a:r>
              <a:rPr lang="en-US" altLang="zh-CN" sz="2400" b="1" baseline="-30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4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en-US" altLang="zh-CN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↓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矩形 21508"/>
          <p:cNvSpPr/>
          <p:nvPr/>
        </p:nvSpPr>
        <p:spPr>
          <a:xfrm>
            <a:off x="4761865" y="4655185"/>
            <a:ext cx="2089150" cy="5461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CP</a:t>
            </a:r>
            <a:r>
              <a:rPr lang="en-US" altLang="zh-CN" sz="2400" b="1" baseline="-30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CP↓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1508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uild="p"/>
      <p:bldP spid="21514" grpId="0"/>
      <p:bldP spid="21516" grpId="0"/>
      <p:bldP spid="15366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697" name="矩形 24696"/>
          <p:cNvSpPr/>
          <p:nvPr/>
        </p:nvSpPr>
        <p:spPr>
          <a:xfrm>
            <a:off x="850900" y="436245"/>
            <a:ext cx="4057650" cy="67818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algn="l" fontAlgn="base"/>
            <a:r>
              <a:rPr lang="zh-CN" altLang="en-US" sz="24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lang="en-US" altLang="zh-CN" sz="24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lang="zh-CN" altLang="en-US" sz="24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）列状态转换表 </a:t>
            </a:r>
            <a:endParaRPr lang="zh-CN" altLang="en-US" sz="2400" b="1" strike="noStrike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9" name="表格 8"/>
          <p:cNvGraphicFramePr/>
          <p:nvPr/>
        </p:nvGraphicFramePr>
        <p:xfrm>
          <a:off x="1929130" y="1356360"/>
          <a:ext cx="5518150" cy="287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0405"/>
                <a:gridCol w="701040"/>
                <a:gridCol w="704215"/>
                <a:gridCol w="854710"/>
                <a:gridCol w="858520"/>
                <a:gridCol w="858520"/>
              </a:tblGrid>
              <a:tr h="436880"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25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915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对象 -2147482422"/>
          <p:cNvGraphicFramePr>
            <a:graphicFrameLocks noChangeAspect="1"/>
          </p:cNvGraphicFramePr>
          <p:nvPr/>
        </p:nvGraphicFramePr>
        <p:xfrm>
          <a:off x="2065020" y="1359535"/>
          <a:ext cx="439420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90500" imgH="215900" progId="Equation.3">
                  <p:embed/>
                </p:oleObj>
              </mc:Choice>
              <mc:Fallback>
                <p:oleObj name="" r:id="rId1" imgW="190500" imgH="2159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65020" y="1359535"/>
                        <a:ext cx="439420" cy="498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-2147482421"/>
          <p:cNvGraphicFramePr>
            <a:graphicFrameLocks noChangeAspect="1"/>
          </p:cNvGraphicFramePr>
          <p:nvPr/>
        </p:nvGraphicFramePr>
        <p:xfrm>
          <a:off x="2776855" y="1359535"/>
          <a:ext cx="439420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3" imgW="190500" imgH="215900" progId="Equation.3">
                  <p:embed/>
                </p:oleObj>
              </mc:Choice>
              <mc:Fallback>
                <p:oleObj name="" r:id="rId3" imgW="190500" imgH="215900" progId="Equation.3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76855" y="1359535"/>
                        <a:ext cx="439420" cy="498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-2147482420"/>
          <p:cNvGraphicFramePr>
            <a:graphicFrameLocks noChangeAspect="1"/>
          </p:cNvGraphicFramePr>
          <p:nvPr/>
        </p:nvGraphicFramePr>
        <p:xfrm>
          <a:off x="3488690" y="1359535"/>
          <a:ext cx="439420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5" imgW="190500" imgH="215900" progId="Equation.3">
                  <p:embed/>
                </p:oleObj>
              </mc:Choice>
              <mc:Fallback>
                <p:oleObj name="" r:id="rId5" imgW="190500" imgH="215900" progId="Equation.3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88690" y="1359535"/>
                        <a:ext cx="439420" cy="498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-2147482419"/>
          <p:cNvGraphicFramePr>
            <a:graphicFrameLocks noChangeAspect="1"/>
          </p:cNvGraphicFramePr>
          <p:nvPr/>
        </p:nvGraphicFramePr>
        <p:xfrm>
          <a:off x="4364990" y="1358900"/>
          <a:ext cx="646430" cy="4991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7" imgW="279400" imgH="215900" progId="Equation.3">
                  <p:embed/>
                </p:oleObj>
              </mc:Choice>
              <mc:Fallback>
                <p:oleObj name="" r:id="rId7" imgW="279400" imgH="215900" progId="Equation.3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364990" y="1358900"/>
                        <a:ext cx="646430" cy="4991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-2147482418"/>
          <p:cNvGraphicFramePr>
            <a:graphicFrameLocks noChangeAspect="1"/>
          </p:cNvGraphicFramePr>
          <p:nvPr/>
        </p:nvGraphicFramePr>
        <p:xfrm>
          <a:off x="5086985" y="1358900"/>
          <a:ext cx="646430" cy="4991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9" imgW="279400" imgH="215900" progId="Equation.3">
                  <p:embed/>
                </p:oleObj>
              </mc:Choice>
              <mc:Fallback>
                <p:oleObj name="" r:id="rId9" imgW="279400" imgH="215900" progId="Equation.3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86985" y="1358900"/>
                        <a:ext cx="646430" cy="4991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-2147482417"/>
          <p:cNvGraphicFramePr>
            <a:graphicFrameLocks noChangeAspect="1"/>
          </p:cNvGraphicFramePr>
          <p:nvPr/>
        </p:nvGraphicFramePr>
        <p:xfrm>
          <a:off x="5864860" y="1359535"/>
          <a:ext cx="646430" cy="4991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11" imgW="279400" imgH="215900" progId="Equation.3">
                  <p:embed/>
                </p:oleObj>
              </mc:Choice>
              <mc:Fallback>
                <p:oleObj name="" r:id="rId11" imgW="279400" imgH="215900" progId="Equation.3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864860" y="1359535"/>
                        <a:ext cx="646430" cy="4991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9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4" name="矩形 25603"/>
          <p:cNvSpPr/>
          <p:nvPr/>
        </p:nvSpPr>
        <p:spPr>
          <a:xfrm>
            <a:off x="524510" y="603568"/>
            <a:ext cx="4629150" cy="762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algn="l" fontAlgn="base"/>
            <a:r>
              <a:rPr lang="zh-CN" altLang="en-US" sz="24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lang="en-US" altLang="zh-CN" sz="24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4</a:t>
            </a:r>
            <a:r>
              <a:rPr lang="zh-CN" altLang="en-US" sz="24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）画状态转换图</a:t>
            </a:r>
            <a:r>
              <a:rPr lang="zh-CN" altLang="en-US" sz="2400" strike="noStrike" noProof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endParaRPr lang="zh-CN" altLang="en-US" sz="2400" strike="noStrike" noProof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0" name="矩形 25675"/>
          <p:cNvSpPr/>
          <p:nvPr/>
        </p:nvSpPr>
        <p:spPr>
          <a:xfrm>
            <a:off x="524510" y="4334510"/>
            <a:ext cx="8305800" cy="78359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该电路也是一个具有自启动能力的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异步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五进制计数器。 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243" name="组合 18443"/>
          <p:cNvGrpSpPr/>
          <p:nvPr/>
        </p:nvGrpSpPr>
        <p:grpSpPr>
          <a:xfrm rot="0">
            <a:off x="524510" y="1216025"/>
            <a:ext cx="8024495" cy="3118485"/>
            <a:chOff x="2339" y="7225"/>
            <a:chExt cx="5430" cy="2192"/>
          </a:xfrm>
        </p:grpSpPr>
        <p:grpSp>
          <p:nvGrpSpPr>
            <p:cNvPr id="10244" name="组合 18444"/>
            <p:cNvGrpSpPr/>
            <p:nvPr/>
          </p:nvGrpSpPr>
          <p:grpSpPr>
            <a:xfrm>
              <a:off x="2339" y="7725"/>
              <a:ext cx="810" cy="776"/>
              <a:chOff x="2339" y="7725"/>
              <a:chExt cx="810" cy="776"/>
            </a:xfrm>
          </p:grpSpPr>
          <p:sp>
            <p:nvSpPr>
              <p:cNvPr id="10245" name="椭圆 18445"/>
              <p:cNvSpPr/>
              <p:nvPr/>
            </p:nvSpPr>
            <p:spPr>
              <a:xfrm>
                <a:off x="2339" y="7725"/>
                <a:ext cx="644" cy="644"/>
              </a:xfrm>
              <a:prstGeom prst="ellipse">
                <a:avLst/>
              </a:prstGeom>
              <a:solidFill>
                <a:srgbClr val="FFFF99"/>
              </a:solidFill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 sz="2000">
                  <a:latin typeface="Tahoma" panose="020B0604030504040204" pitchFamily="34" charset="0"/>
                </a:endParaRPr>
              </a:p>
            </p:txBody>
          </p:sp>
          <p:sp>
            <p:nvSpPr>
              <p:cNvPr id="10246" name="文本框 18446"/>
              <p:cNvSpPr txBox="1"/>
              <p:nvPr/>
            </p:nvSpPr>
            <p:spPr>
              <a:xfrm>
                <a:off x="2339" y="7869"/>
                <a:ext cx="810" cy="632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lIns="18000" tIns="18000" rIns="18000" bIns="18000" anchor="t"/>
              <a:p>
                <a:pPr algn="just" eaLnBrk="0" hangingPunct="0"/>
                <a:r>
                  <a:rPr lang="en-US" altLang="zh-CN" sz="2000" b="1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 Q</a:t>
                </a:r>
                <a:r>
                  <a:rPr lang="en-US" altLang="zh-CN" sz="2000" b="1" baseline="-2500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000" b="1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Q</a:t>
                </a:r>
                <a:r>
                  <a:rPr lang="en-US" altLang="zh-CN" sz="2000" b="1" baseline="-2500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en-US" altLang="zh-CN" sz="2000" b="1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Q</a:t>
                </a:r>
                <a:r>
                  <a:rPr lang="en-US" altLang="zh-CN" sz="2000" b="1" baseline="-25000">
                    <a:latin typeface="Times New Roman" panose="02020603050405020304" pitchFamily="18" charset="0"/>
                    <a:ea typeface="宋体" panose="02010600030101010101" pitchFamily="2" charset="-122"/>
                  </a:rPr>
                  <a:t>0</a:t>
                </a:r>
                <a:endParaRPr lang="en-US" altLang="zh-CN" sz="20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0247" name="椭圆 18447"/>
            <p:cNvSpPr/>
            <p:nvPr/>
          </p:nvSpPr>
          <p:spPr>
            <a:xfrm>
              <a:off x="3583" y="7693"/>
              <a:ext cx="644" cy="644"/>
            </a:xfrm>
            <a:prstGeom prst="ellipse">
              <a:avLst/>
            </a:prstGeom>
            <a:solidFill>
              <a:srgbClr val="FFFF99"/>
            </a:solidFill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2000">
                <a:latin typeface="Tahoma" panose="020B0604030504040204" pitchFamily="34" charset="0"/>
              </a:endParaRPr>
            </a:p>
          </p:txBody>
        </p:sp>
        <p:sp>
          <p:nvSpPr>
            <p:cNvPr id="10248" name="文本框 18448"/>
            <p:cNvSpPr txBox="1"/>
            <p:nvPr/>
          </p:nvSpPr>
          <p:spPr>
            <a:xfrm>
              <a:off x="3609" y="7869"/>
              <a:ext cx="810" cy="632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000</a:t>
              </a:r>
              <a:endPara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10249" name="组合 18449"/>
            <p:cNvGrpSpPr/>
            <p:nvPr/>
          </p:nvGrpSpPr>
          <p:grpSpPr>
            <a:xfrm>
              <a:off x="4665" y="7677"/>
              <a:ext cx="810" cy="824"/>
              <a:chOff x="4665" y="7677"/>
              <a:chExt cx="810" cy="824"/>
            </a:xfrm>
          </p:grpSpPr>
          <p:sp>
            <p:nvSpPr>
              <p:cNvPr id="10250" name="椭圆 18450"/>
              <p:cNvSpPr/>
              <p:nvPr/>
            </p:nvSpPr>
            <p:spPr>
              <a:xfrm>
                <a:off x="4665" y="7677"/>
                <a:ext cx="644" cy="644"/>
              </a:xfrm>
              <a:prstGeom prst="ellipse">
                <a:avLst/>
              </a:prstGeom>
              <a:solidFill>
                <a:srgbClr val="FFFF99"/>
              </a:solidFill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 sz="2000">
                  <a:latin typeface="Tahoma" panose="020B0604030504040204" pitchFamily="34" charset="0"/>
                </a:endParaRPr>
              </a:p>
            </p:txBody>
          </p:sp>
          <p:sp>
            <p:nvSpPr>
              <p:cNvPr id="10251" name="文本框 18451"/>
              <p:cNvSpPr txBox="1"/>
              <p:nvPr/>
            </p:nvSpPr>
            <p:spPr>
              <a:xfrm>
                <a:off x="4665" y="7869"/>
                <a:ext cx="810" cy="632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lIns="18000" tIns="18000" rIns="18000" bIns="18000" anchor="t"/>
              <a:p>
                <a:pPr algn="just" eaLnBrk="0" hangingPunct="0"/>
                <a:r>
                  <a:rPr lang="zh-CN" altLang="en-US" sz="20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001</a:t>
                </a:r>
                <a:endPara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0252" name="组合 18452"/>
            <p:cNvGrpSpPr/>
            <p:nvPr/>
          </p:nvGrpSpPr>
          <p:grpSpPr>
            <a:xfrm>
              <a:off x="5729" y="7677"/>
              <a:ext cx="810" cy="824"/>
              <a:chOff x="4665" y="7677"/>
              <a:chExt cx="810" cy="824"/>
            </a:xfrm>
          </p:grpSpPr>
          <p:sp>
            <p:nvSpPr>
              <p:cNvPr id="10253" name="椭圆 18453"/>
              <p:cNvSpPr/>
              <p:nvPr/>
            </p:nvSpPr>
            <p:spPr>
              <a:xfrm>
                <a:off x="4665" y="7677"/>
                <a:ext cx="644" cy="644"/>
              </a:xfrm>
              <a:prstGeom prst="ellipse">
                <a:avLst/>
              </a:prstGeom>
              <a:solidFill>
                <a:srgbClr val="FFFF99"/>
              </a:solidFill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 sz="2000">
                  <a:latin typeface="Tahoma" panose="020B0604030504040204" pitchFamily="34" charset="0"/>
                </a:endParaRPr>
              </a:p>
            </p:txBody>
          </p:sp>
          <p:sp>
            <p:nvSpPr>
              <p:cNvPr id="10254" name="文本框 18454"/>
              <p:cNvSpPr txBox="1"/>
              <p:nvPr/>
            </p:nvSpPr>
            <p:spPr>
              <a:xfrm>
                <a:off x="4665" y="7869"/>
                <a:ext cx="810" cy="632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lIns="18000" tIns="18000" rIns="18000" bIns="18000" anchor="t"/>
              <a:p>
                <a:pPr algn="just" eaLnBrk="0" hangingPunct="0"/>
                <a:r>
                  <a:rPr lang="zh-CN" altLang="en-US" sz="20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010</a:t>
                </a:r>
                <a:endPara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0255" name="组合 18455"/>
            <p:cNvGrpSpPr/>
            <p:nvPr/>
          </p:nvGrpSpPr>
          <p:grpSpPr>
            <a:xfrm>
              <a:off x="5399" y="8605"/>
              <a:ext cx="810" cy="796"/>
              <a:chOff x="4619" y="7677"/>
              <a:chExt cx="810" cy="796"/>
            </a:xfrm>
          </p:grpSpPr>
          <p:sp>
            <p:nvSpPr>
              <p:cNvPr id="10256" name="椭圆 18456"/>
              <p:cNvSpPr/>
              <p:nvPr/>
            </p:nvSpPr>
            <p:spPr>
              <a:xfrm>
                <a:off x="4665" y="7677"/>
                <a:ext cx="644" cy="644"/>
              </a:xfrm>
              <a:prstGeom prst="ellipse">
                <a:avLst/>
              </a:prstGeom>
              <a:solidFill>
                <a:srgbClr val="FFFF99"/>
              </a:solidFill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 sz="2000">
                  <a:latin typeface="Tahoma" panose="020B0604030504040204" pitchFamily="34" charset="0"/>
                </a:endParaRPr>
              </a:p>
            </p:txBody>
          </p:sp>
          <p:sp>
            <p:nvSpPr>
              <p:cNvPr id="10257" name="文本框 18457"/>
              <p:cNvSpPr txBox="1"/>
              <p:nvPr/>
            </p:nvSpPr>
            <p:spPr>
              <a:xfrm>
                <a:off x="4619" y="7841"/>
                <a:ext cx="810" cy="632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lIns="18000" tIns="18000" rIns="18000" bIns="18000" anchor="t"/>
              <a:p>
                <a:pPr algn="just" eaLnBrk="0" hangingPunct="0"/>
                <a:r>
                  <a:rPr lang="zh-CN" altLang="en-US" sz="20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011</a:t>
                </a:r>
                <a:endPara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0258" name="组合 18458"/>
            <p:cNvGrpSpPr/>
            <p:nvPr/>
          </p:nvGrpSpPr>
          <p:grpSpPr>
            <a:xfrm>
              <a:off x="4227" y="8617"/>
              <a:ext cx="810" cy="800"/>
              <a:chOff x="4663" y="7677"/>
              <a:chExt cx="810" cy="800"/>
            </a:xfrm>
          </p:grpSpPr>
          <p:sp>
            <p:nvSpPr>
              <p:cNvPr id="10259" name="椭圆 18459"/>
              <p:cNvSpPr/>
              <p:nvPr/>
            </p:nvSpPr>
            <p:spPr>
              <a:xfrm>
                <a:off x="4665" y="7677"/>
                <a:ext cx="644" cy="644"/>
              </a:xfrm>
              <a:prstGeom prst="ellipse">
                <a:avLst/>
              </a:prstGeom>
              <a:solidFill>
                <a:srgbClr val="FFFF99"/>
              </a:solidFill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 sz="2000">
                  <a:latin typeface="Tahoma" panose="020B0604030504040204" pitchFamily="34" charset="0"/>
                </a:endParaRPr>
              </a:p>
            </p:txBody>
          </p:sp>
          <p:sp>
            <p:nvSpPr>
              <p:cNvPr id="10260" name="文本框 18460"/>
              <p:cNvSpPr txBox="1"/>
              <p:nvPr/>
            </p:nvSpPr>
            <p:spPr>
              <a:xfrm>
                <a:off x="4663" y="7845"/>
                <a:ext cx="810" cy="632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lIns="18000" tIns="18000" rIns="18000" bIns="18000" anchor="t"/>
              <a:p>
                <a:pPr algn="just" eaLnBrk="0" hangingPunct="0"/>
                <a:r>
                  <a:rPr lang="zh-CN" altLang="en-US" sz="20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100</a:t>
                </a:r>
                <a:endPara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0261" name="组合 18461"/>
            <p:cNvGrpSpPr/>
            <p:nvPr/>
          </p:nvGrpSpPr>
          <p:grpSpPr>
            <a:xfrm>
              <a:off x="6959" y="7225"/>
              <a:ext cx="810" cy="800"/>
              <a:chOff x="4665" y="7677"/>
              <a:chExt cx="810" cy="800"/>
            </a:xfrm>
          </p:grpSpPr>
          <p:sp>
            <p:nvSpPr>
              <p:cNvPr id="10262" name="椭圆 18462"/>
              <p:cNvSpPr/>
              <p:nvPr/>
            </p:nvSpPr>
            <p:spPr>
              <a:xfrm>
                <a:off x="4665" y="7677"/>
                <a:ext cx="644" cy="644"/>
              </a:xfrm>
              <a:prstGeom prst="ellipse">
                <a:avLst/>
              </a:prstGeom>
              <a:solidFill>
                <a:srgbClr val="FFFF99"/>
              </a:solidFill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 sz="2000">
                  <a:latin typeface="Tahoma" panose="020B0604030504040204" pitchFamily="34" charset="0"/>
                </a:endParaRPr>
              </a:p>
            </p:txBody>
          </p:sp>
          <p:sp>
            <p:nvSpPr>
              <p:cNvPr id="10263" name="文本框 18463"/>
              <p:cNvSpPr txBox="1"/>
              <p:nvPr/>
            </p:nvSpPr>
            <p:spPr>
              <a:xfrm>
                <a:off x="4665" y="7845"/>
                <a:ext cx="810" cy="632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lIns="18000" tIns="18000" rIns="18000" bIns="18000" anchor="t"/>
              <a:p>
                <a:pPr algn="just" eaLnBrk="0" hangingPunct="0"/>
                <a:r>
                  <a:rPr lang="zh-CN" altLang="en-US" sz="20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101</a:t>
                </a:r>
                <a:endPara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0264" name="组合 18464"/>
            <p:cNvGrpSpPr/>
            <p:nvPr/>
          </p:nvGrpSpPr>
          <p:grpSpPr>
            <a:xfrm>
              <a:off x="6959" y="8141"/>
              <a:ext cx="810" cy="812"/>
              <a:chOff x="4635" y="7677"/>
              <a:chExt cx="810" cy="812"/>
            </a:xfrm>
          </p:grpSpPr>
          <p:sp>
            <p:nvSpPr>
              <p:cNvPr id="10265" name="椭圆 18465"/>
              <p:cNvSpPr/>
              <p:nvPr/>
            </p:nvSpPr>
            <p:spPr>
              <a:xfrm>
                <a:off x="4665" y="7677"/>
                <a:ext cx="644" cy="644"/>
              </a:xfrm>
              <a:prstGeom prst="ellipse">
                <a:avLst/>
              </a:prstGeom>
              <a:solidFill>
                <a:srgbClr val="FFFF99"/>
              </a:solidFill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 sz="2000">
                  <a:latin typeface="Tahoma" panose="020B0604030504040204" pitchFamily="34" charset="0"/>
                </a:endParaRPr>
              </a:p>
            </p:txBody>
          </p:sp>
          <p:sp>
            <p:nvSpPr>
              <p:cNvPr id="10266" name="文本框 18466"/>
              <p:cNvSpPr txBox="1"/>
              <p:nvPr/>
            </p:nvSpPr>
            <p:spPr>
              <a:xfrm>
                <a:off x="4635" y="7857"/>
                <a:ext cx="810" cy="632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lIns="18000" tIns="18000" rIns="18000" bIns="18000" anchor="t"/>
              <a:p>
                <a:pPr algn="just" eaLnBrk="0" hangingPunct="0"/>
                <a:r>
                  <a:rPr lang="zh-CN" altLang="en-US" sz="20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110</a:t>
                </a:r>
                <a:endPara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0267" name="组合 18467"/>
            <p:cNvGrpSpPr/>
            <p:nvPr/>
          </p:nvGrpSpPr>
          <p:grpSpPr>
            <a:xfrm>
              <a:off x="2969" y="8621"/>
              <a:ext cx="824" cy="780"/>
              <a:chOff x="4665" y="7677"/>
              <a:chExt cx="824" cy="780"/>
            </a:xfrm>
          </p:grpSpPr>
          <p:sp>
            <p:nvSpPr>
              <p:cNvPr id="10268" name="椭圆 18468"/>
              <p:cNvSpPr/>
              <p:nvPr/>
            </p:nvSpPr>
            <p:spPr>
              <a:xfrm>
                <a:off x="4665" y="7677"/>
                <a:ext cx="644" cy="644"/>
              </a:xfrm>
              <a:prstGeom prst="ellipse">
                <a:avLst/>
              </a:prstGeom>
              <a:solidFill>
                <a:srgbClr val="FFFF99"/>
              </a:solidFill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 sz="2000">
                  <a:latin typeface="Tahoma" panose="020B0604030504040204" pitchFamily="34" charset="0"/>
                </a:endParaRPr>
              </a:p>
            </p:txBody>
          </p:sp>
          <p:sp>
            <p:nvSpPr>
              <p:cNvPr id="10269" name="文本框 18469"/>
              <p:cNvSpPr txBox="1"/>
              <p:nvPr/>
            </p:nvSpPr>
            <p:spPr>
              <a:xfrm>
                <a:off x="4679" y="7825"/>
                <a:ext cx="810" cy="632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lIns="18000" tIns="18000" rIns="18000" bIns="18000" anchor="t"/>
              <a:p>
                <a:pPr algn="just" eaLnBrk="0" hangingPunct="0"/>
                <a:r>
                  <a:rPr lang="zh-CN" altLang="en-US" sz="20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111</a:t>
                </a:r>
                <a:endPara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0270" name="直接连接符 18470"/>
            <p:cNvSpPr/>
            <p:nvPr/>
          </p:nvSpPr>
          <p:spPr>
            <a:xfrm>
              <a:off x="4259" y="7981"/>
              <a:ext cx="406" cy="0"/>
            </a:xfrm>
            <a:prstGeom prst="line">
              <a:avLst/>
            </a:prstGeom>
            <a:ln w="38100" cap="flat" cmpd="sng">
              <a:solidFill>
                <a:schemeClr val="folHlink"/>
              </a:solidFill>
              <a:prstDash val="solid"/>
              <a:round/>
              <a:headEnd type="none" w="med" len="med"/>
              <a:tailEnd type="stealth" w="lg" len="lg"/>
            </a:ln>
          </p:spPr>
        </p:sp>
        <p:sp>
          <p:nvSpPr>
            <p:cNvPr id="10271" name="直接连接符 18471"/>
            <p:cNvSpPr/>
            <p:nvPr/>
          </p:nvSpPr>
          <p:spPr>
            <a:xfrm>
              <a:off x="5309" y="8009"/>
              <a:ext cx="406" cy="0"/>
            </a:xfrm>
            <a:prstGeom prst="line">
              <a:avLst/>
            </a:prstGeom>
            <a:ln w="38100" cap="flat" cmpd="sng">
              <a:solidFill>
                <a:schemeClr val="folHlink"/>
              </a:solidFill>
              <a:prstDash val="solid"/>
              <a:round/>
              <a:headEnd type="none" w="med" len="med"/>
              <a:tailEnd type="stealth" w="lg" len="lg"/>
            </a:ln>
          </p:spPr>
        </p:sp>
        <p:sp>
          <p:nvSpPr>
            <p:cNvPr id="10272" name="直接连接符 18472"/>
            <p:cNvSpPr/>
            <p:nvPr/>
          </p:nvSpPr>
          <p:spPr>
            <a:xfrm flipH="1">
              <a:off x="5895" y="8353"/>
              <a:ext cx="120" cy="256"/>
            </a:xfrm>
            <a:prstGeom prst="line">
              <a:avLst/>
            </a:prstGeom>
            <a:ln w="38100" cap="flat" cmpd="sng">
              <a:solidFill>
                <a:schemeClr val="folHlink"/>
              </a:solidFill>
              <a:prstDash val="solid"/>
              <a:round/>
              <a:headEnd type="none" w="med" len="med"/>
              <a:tailEnd type="stealth" w="lg" len="lg"/>
            </a:ln>
          </p:spPr>
        </p:sp>
        <p:sp>
          <p:nvSpPr>
            <p:cNvPr id="10273" name="直接连接符 18473"/>
            <p:cNvSpPr/>
            <p:nvPr/>
          </p:nvSpPr>
          <p:spPr>
            <a:xfrm flipH="1">
              <a:off x="4965" y="8925"/>
              <a:ext cx="434" cy="0"/>
            </a:xfrm>
            <a:prstGeom prst="line">
              <a:avLst/>
            </a:prstGeom>
            <a:ln w="38100" cap="flat" cmpd="sng">
              <a:solidFill>
                <a:schemeClr val="folHlink"/>
              </a:solidFill>
              <a:prstDash val="solid"/>
              <a:round/>
              <a:headEnd type="none" w="med" len="med"/>
              <a:tailEnd type="stealth" w="lg" len="lg"/>
            </a:ln>
          </p:spPr>
        </p:sp>
        <p:sp>
          <p:nvSpPr>
            <p:cNvPr id="10274" name="直接连接符 18474"/>
            <p:cNvSpPr/>
            <p:nvPr/>
          </p:nvSpPr>
          <p:spPr>
            <a:xfrm flipH="1" flipV="1">
              <a:off x="4079" y="8309"/>
              <a:ext cx="226" cy="332"/>
            </a:xfrm>
            <a:prstGeom prst="line">
              <a:avLst/>
            </a:prstGeom>
            <a:ln w="38100" cap="flat" cmpd="sng">
              <a:solidFill>
                <a:schemeClr val="folHlink"/>
              </a:solidFill>
              <a:prstDash val="solid"/>
              <a:round/>
              <a:headEnd type="none" w="med" len="med"/>
              <a:tailEnd type="stealth" w="lg" len="lg"/>
            </a:ln>
          </p:spPr>
        </p:sp>
        <p:sp>
          <p:nvSpPr>
            <p:cNvPr id="10275" name="直接连接符 18475"/>
            <p:cNvSpPr/>
            <p:nvPr/>
          </p:nvSpPr>
          <p:spPr>
            <a:xfrm flipV="1">
              <a:off x="3509" y="8296"/>
              <a:ext cx="180" cy="348"/>
            </a:xfrm>
            <a:prstGeom prst="line">
              <a:avLst/>
            </a:prstGeom>
            <a:ln w="38100" cap="flat" cmpd="sng">
              <a:solidFill>
                <a:schemeClr val="folHlink"/>
              </a:solidFill>
              <a:prstDash val="solid"/>
              <a:round/>
              <a:headEnd type="none" w="med" len="med"/>
              <a:tailEnd type="stealth" w="lg" len="lg"/>
            </a:ln>
          </p:spPr>
        </p:sp>
        <p:sp>
          <p:nvSpPr>
            <p:cNvPr id="10276" name="直接连接符 18476"/>
            <p:cNvSpPr/>
            <p:nvPr/>
          </p:nvSpPr>
          <p:spPr>
            <a:xfrm flipH="1">
              <a:off x="6449" y="7545"/>
              <a:ext cx="450" cy="328"/>
            </a:xfrm>
            <a:prstGeom prst="line">
              <a:avLst/>
            </a:prstGeom>
            <a:ln w="38100" cap="flat" cmpd="sng">
              <a:solidFill>
                <a:schemeClr val="folHlink"/>
              </a:solidFill>
              <a:prstDash val="solid"/>
              <a:round/>
              <a:headEnd type="none" w="med" len="med"/>
              <a:tailEnd type="stealth" w="lg" len="lg"/>
            </a:ln>
          </p:spPr>
        </p:sp>
        <p:sp>
          <p:nvSpPr>
            <p:cNvPr id="10277" name="直接连接符 18477"/>
            <p:cNvSpPr/>
            <p:nvPr/>
          </p:nvSpPr>
          <p:spPr>
            <a:xfrm flipH="1" flipV="1">
              <a:off x="6449" y="8069"/>
              <a:ext cx="420" cy="452"/>
            </a:xfrm>
            <a:prstGeom prst="line">
              <a:avLst/>
            </a:prstGeom>
            <a:ln w="38100" cap="flat" cmpd="sng">
              <a:solidFill>
                <a:schemeClr val="folHlink"/>
              </a:solidFill>
              <a:prstDash val="solid"/>
              <a:round/>
              <a:headEnd type="none" w="med" len="med"/>
              <a:tailEnd type="stealth" w="lg" len="lg"/>
            </a:ln>
          </p:spPr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3185" y="1626870"/>
            <a:ext cx="5991225" cy="3032760"/>
          </a:xfrm>
          <a:prstGeom prst="rect">
            <a:avLst/>
          </a:prstGeom>
        </p:spPr>
      </p:pic>
      <p:sp>
        <p:nvSpPr>
          <p:cNvPr id="5126" name="矩形 5125"/>
          <p:cNvSpPr/>
          <p:nvPr/>
        </p:nvSpPr>
        <p:spPr>
          <a:xfrm>
            <a:off x="539750" y="188913"/>
            <a:ext cx="7793038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algn="ctr" fontAlgn="base"/>
            <a:r>
              <a:rPr lang="zh-CN" altLang="en-US" sz="24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时序电路的结构框图</a:t>
            </a:r>
            <a:r>
              <a:rPr lang="zh-CN" altLang="en-US" sz="2400" b="1" strike="noStrike" noProof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z="2400" b="1" strike="noStrike" noProof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9" name="圆角矩形标注 5128"/>
          <p:cNvSpPr/>
          <p:nvPr/>
        </p:nvSpPr>
        <p:spPr>
          <a:xfrm>
            <a:off x="36195" y="2411413"/>
            <a:ext cx="1584325" cy="612775"/>
          </a:xfrm>
          <a:prstGeom prst="wedgeRoundRectCallout">
            <a:avLst>
              <a:gd name="adj1" fmla="val 66731"/>
              <a:gd name="adj2" fmla="val -119690"/>
              <a:gd name="adj3" fmla="val 16667"/>
            </a:avLst>
          </a:prstGeom>
          <a:solidFill>
            <a:srgbClr val="FDFFB3"/>
          </a:solidFill>
          <a:ln w="381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b="1" dirty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输入信号</a:t>
            </a:r>
            <a:endParaRPr lang="zh-CN" altLang="en-US" sz="2000" b="1" dirty="0">
              <a:solidFill>
                <a:schemeClr val="tx2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130" name="圆角矩形标注 5129"/>
          <p:cNvSpPr/>
          <p:nvPr/>
        </p:nvSpPr>
        <p:spPr>
          <a:xfrm>
            <a:off x="7345045" y="2627313"/>
            <a:ext cx="1584325" cy="612775"/>
          </a:xfrm>
          <a:prstGeom prst="wedgeRoundRectCallout">
            <a:avLst>
              <a:gd name="adj1" fmla="val -57254"/>
              <a:gd name="adj2" fmla="val -116269"/>
              <a:gd name="adj3" fmla="val 16667"/>
            </a:avLst>
          </a:prstGeom>
          <a:solidFill>
            <a:srgbClr val="FDFFB3"/>
          </a:solidFill>
          <a:ln w="381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b="1" dirty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输出信号</a:t>
            </a:r>
            <a:endParaRPr lang="zh-CN" altLang="en-US" sz="2000" b="1" dirty="0">
              <a:solidFill>
                <a:schemeClr val="tx2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131" name="圆角矩形标注 5130"/>
          <p:cNvSpPr/>
          <p:nvPr/>
        </p:nvSpPr>
        <p:spPr>
          <a:xfrm>
            <a:off x="6353175" y="4318000"/>
            <a:ext cx="2016125" cy="790575"/>
          </a:xfrm>
          <a:prstGeom prst="wedgeRoundRectCallout">
            <a:avLst>
              <a:gd name="adj1" fmla="val -59511"/>
              <a:gd name="adj2" fmla="val -105261"/>
              <a:gd name="adj3" fmla="val 16667"/>
            </a:avLst>
          </a:prstGeom>
          <a:solidFill>
            <a:srgbClr val="FDFFB3"/>
          </a:solidFill>
          <a:ln w="381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b="1" dirty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存储电路的输入信号</a:t>
            </a:r>
            <a:endParaRPr lang="zh-CN" altLang="en-US" sz="2000" b="1" dirty="0">
              <a:solidFill>
                <a:schemeClr val="tx2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133" name="圆角矩形标注 5132"/>
          <p:cNvSpPr/>
          <p:nvPr/>
        </p:nvSpPr>
        <p:spPr>
          <a:xfrm>
            <a:off x="144145" y="4236085"/>
            <a:ext cx="2016125" cy="872490"/>
          </a:xfrm>
          <a:prstGeom prst="wedgeRoundRectCallout">
            <a:avLst>
              <a:gd name="adj1" fmla="val 70629"/>
              <a:gd name="adj2" fmla="val -63173"/>
              <a:gd name="adj3" fmla="val 16667"/>
            </a:avLst>
          </a:prstGeom>
          <a:solidFill>
            <a:srgbClr val="FDFFB3"/>
          </a:solidFill>
          <a:ln w="381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b="1" dirty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存储电路的输出信号</a:t>
            </a:r>
            <a:endParaRPr lang="zh-CN" altLang="en-US" sz="2000" b="1" dirty="0">
              <a:solidFill>
                <a:schemeClr val="tx2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145" name="文本占位符 6146"/>
          <p:cNvSpPr>
            <a:spLocks noGrp="1"/>
          </p:cNvSpPr>
          <p:nvPr>
            <p:ph idx="1"/>
          </p:nvPr>
        </p:nvSpPr>
        <p:spPr>
          <a:xfrm>
            <a:off x="2124075" y="5108575"/>
            <a:ext cx="5342255" cy="1884045"/>
          </a:xfrm>
        </p:spPr>
        <p:txBody>
          <a:bodyPr anchor="t"/>
          <a:p>
            <a:pPr algn="just">
              <a:lnSpc>
                <a:spcPct val="135000"/>
              </a:lnSpc>
              <a:buNone/>
            </a:pPr>
            <a:r>
              <a:rPr lang="en-US" altLang="zh-CN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Z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b="1" i="1" err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2400" b="1" err="1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i="1" err="1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b="1" err="1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b="1" i="1" err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400" b="1" baseline="30000" err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）     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     驱动方程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35000"/>
              </a:lnSpc>
              <a:buNone/>
            </a:pPr>
            <a:r>
              <a:rPr lang="en-US" altLang="zh-CN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400" b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n+1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b="1" i="1" err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2400" b="1" err="1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i="1" err="1">
                <a:latin typeface="Times New Roman" panose="02020603050405020304" pitchFamily="18" charset="0"/>
                <a:ea typeface="宋体" panose="02010600030101010101" pitchFamily="2" charset="-122"/>
              </a:rPr>
              <a:t>Z</a:t>
            </a:r>
            <a:r>
              <a:rPr lang="en-US" altLang="zh-CN" sz="2400" b="1" err="1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b="1" i="1" err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400" b="1" baseline="30000" err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）    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 状态方程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35000"/>
              </a:lnSpc>
              <a:buNone/>
            </a:pPr>
            <a:r>
              <a:rPr lang="en-US" altLang="zh-CN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b="1" i="1" err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2400" b="1" err="1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i="1" err="1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b="1" err="1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b="1" i="1" err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400" b="1" baseline="30000" err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）    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      输出方程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 bldLvl="0" animBg="1"/>
      <p:bldP spid="5130" grpId="0" bldLvl="0" animBg="1"/>
      <p:bldP spid="5131" grpId="0" bldLvl="0" animBg="1"/>
      <p:bldP spid="513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3" name="矩形 7172"/>
          <p:cNvSpPr/>
          <p:nvPr/>
        </p:nvSpPr>
        <p:spPr>
          <a:xfrm>
            <a:off x="847408" y="1425575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时序电路</a:t>
            </a:r>
            <a:endParaRPr lang="zh-CN" altLang="en-US" sz="2400" b="1" dirty="0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4" name="左大括号 7173"/>
          <p:cNvSpPr/>
          <p:nvPr/>
        </p:nvSpPr>
        <p:spPr>
          <a:xfrm>
            <a:off x="2684145" y="1209675"/>
            <a:ext cx="431800" cy="1116013"/>
          </a:xfrm>
          <a:prstGeom prst="leftBrace">
            <a:avLst>
              <a:gd name="adj1" fmla="val 21526"/>
              <a:gd name="adj2" fmla="val 50000"/>
            </a:avLst>
          </a:prstGeom>
          <a:noFill/>
          <a:ln w="349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 sz="2400">
              <a:latin typeface="Tahoma" panose="020B0604030504040204" pitchFamily="34" charset="0"/>
            </a:endParaRPr>
          </a:p>
        </p:txBody>
      </p:sp>
      <p:sp>
        <p:nvSpPr>
          <p:cNvPr id="7175" name="矩形 7174"/>
          <p:cNvSpPr/>
          <p:nvPr/>
        </p:nvSpPr>
        <p:spPr>
          <a:xfrm>
            <a:off x="3223895" y="889000"/>
            <a:ext cx="20193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同步时序电路</a:t>
            </a:r>
            <a:endParaRPr lang="zh-CN" altLang="en-US" sz="24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6" name="矩形 7175"/>
          <p:cNvSpPr/>
          <p:nvPr/>
        </p:nvSpPr>
        <p:spPr>
          <a:xfrm>
            <a:off x="3223895" y="1789113"/>
            <a:ext cx="20193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异步时序电路</a:t>
            </a:r>
            <a:endParaRPr lang="zh-CN" altLang="en-US" sz="24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8" name="任意多边形 7177"/>
          <p:cNvSpPr/>
          <p:nvPr/>
        </p:nvSpPr>
        <p:spPr>
          <a:xfrm>
            <a:off x="2215833" y="3478213"/>
            <a:ext cx="4897437" cy="1836737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/>
            <a:rect l="txL" t="txT" r="txR" b="txB"/>
            <a:pathLst>
              <a:path w="21600" h="21600">
                <a:moveTo>
                  <a:pt x="5400" y="5400"/>
                </a:moveTo>
                <a:lnTo>
                  <a:pt x="9450" y="5400"/>
                </a:lnTo>
                <a:lnTo>
                  <a:pt x="9450" y="2700"/>
                </a:lnTo>
                <a:lnTo>
                  <a:pt x="8100" y="2700"/>
                </a:lnTo>
                <a:lnTo>
                  <a:pt x="10800" y="0"/>
                </a:lnTo>
                <a:lnTo>
                  <a:pt x="13500" y="2700"/>
                </a:lnTo>
                <a:lnTo>
                  <a:pt x="12150" y="2700"/>
                </a:lnTo>
                <a:lnTo>
                  <a:pt x="12150" y="5400"/>
                </a:lnTo>
                <a:lnTo>
                  <a:pt x="16200" y="5400"/>
                </a:lnTo>
                <a:lnTo>
                  <a:pt x="16200" y="9450"/>
                </a:lnTo>
                <a:lnTo>
                  <a:pt x="18900" y="9450"/>
                </a:lnTo>
                <a:lnTo>
                  <a:pt x="18900" y="8100"/>
                </a:lnTo>
                <a:lnTo>
                  <a:pt x="21600" y="10800"/>
                </a:lnTo>
                <a:lnTo>
                  <a:pt x="18900" y="13500"/>
                </a:lnTo>
                <a:lnTo>
                  <a:pt x="18900" y="12150"/>
                </a:lnTo>
                <a:lnTo>
                  <a:pt x="16200" y="12150"/>
                </a:lnTo>
                <a:lnTo>
                  <a:pt x="16200" y="16200"/>
                </a:lnTo>
                <a:lnTo>
                  <a:pt x="12150" y="16200"/>
                </a:lnTo>
                <a:lnTo>
                  <a:pt x="12150" y="18900"/>
                </a:lnTo>
                <a:lnTo>
                  <a:pt x="13500" y="18900"/>
                </a:lnTo>
                <a:lnTo>
                  <a:pt x="10800" y="21600"/>
                </a:lnTo>
                <a:lnTo>
                  <a:pt x="8100" y="18900"/>
                </a:lnTo>
                <a:lnTo>
                  <a:pt x="9450" y="18900"/>
                </a:lnTo>
                <a:lnTo>
                  <a:pt x="9450" y="16200"/>
                </a:lnTo>
                <a:lnTo>
                  <a:pt x="5400" y="16200"/>
                </a:lnTo>
                <a:lnTo>
                  <a:pt x="5400" y="12150"/>
                </a:lnTo>
                <a:lnTo>
                  <a:pt x="2700" y="12150"/>
                </a:lnTo>
                <a:lnTo>
                  <a:pt x="2700" y="13500"/>
                </a:lnTo>
                <a:lnTo>
                  <a:pt x="0" y="10800"/>
                </a:lnTo>
                <a:lnTo>
                  <a:pt x="2700" y="8100"/>
                </a:lnTo>
                <a:lnTo>
                  <a:pt x="2700" y="9450"/>
                </a:lnTo>
                <a:lnTo>
                  <a:pt x="5400" y="9450"/>
                </a:lnTo>
                <a:close/>
              </a:path>
            </a:pathLst>
          </a:custGeom>
          <a:solidFill>
            <a:srgbClr val="FFFF99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000" b="1" dirty="0">
                <a:latin typeface="Tahoma" panose="020B0604030504040204" pitchFamily="34" charset="0"/>
                <a:ea typeface="宋体" panose="02010600030101010101" pitchFamily="2" charset="-122"/>
              </a:rPr>
              <a:t>时序电路的功能</a:t>
            </a:r>
            <a:endParaRPr lang="zh-CN" altLang="en-US" sz="20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7179" name="矩形 7178"/>
          <p:cNvSpPr/>
          <p:nvPr/>
        </p:nvSpPr>
        <p:spPr>
          <a:xfrm>
            <a:off x="6176645" y="2901950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状态方程</a:t>
            </a:r>
            <a:endParaRPr lang="zh-CN" altLang="en-US" sz="2400" b="1" dirty="0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80" name="矩形 7179"/>
          <p:cNvSpPr/>
          <p:nvPr/>
        </p:nvSpPr>
        <p:spPr>
          <a:xfrm>
            <a:off x="4160520" y="2905125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输出方程</a:t>
            </a:r>
            <a:endParaRPr lang="zh-CN" altLang="en-US" sz="2400" b="1" dirty="0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81" name="矩形 7180"/>
          <p:cNvSpPr/>
          <p:nvPr/>
        </p:nvSpPr>
        <p:spPr>
          <a:xfrm>
            <a:off x="2107883" y="2901950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驱动方程</a:t>
            </a:r>
            <a:endParaRPr lang="zh-CN" altLang="en-US" sz="2400" b="1" dirty="0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82" name="矩形 7181"/>
          <p:cNvSpPr/>
          <p:nvPr/>
        </p:nvSpPr>
        <p:spPr>
          <a:xfrm>
            <a:off x="847408" y="4166235"/>
            <a:ext cx="11010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状态表</a:t>
            </a:r>
            <a:endParaRPr lang="zh-CN" altLang="en-US" sz="2400" b="1" dirty="0">
              <a:solidFill>
                <a:schemeClr val="hlin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7183" name="矩形 7182"/>
          <p:cNvSpPr/>
          <p:nvPr/>
        </p:nvSpPr>
        <p:spPr>
          <a:xfrm>
            <a:off x="4160520" y="5530850"/>
            <a:ext cx="11010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状态图</a:t>
            </a:r>
            <a:endParaRPr lang="zh-CN" altLang="en-US" sz="2400" b="1" dirty="0">
              <a:solidFill>
                <a:schemeClr val="hlin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7184" name="矩形 7183"/>
          <p:cNvSpPr/>
          <p:nvPr/>
        </p:nvSpPr>
        <p:spPr>
          <a:xfrm>
            <a:off x="7364095" y="4198938"/>
            <a:ext cx="11010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chemeClr val="hlink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时序图</a:t>
            </a:r>
            <a:endParaRPr lang="zh-CN" altLang="en-US" sz="2400" b="1" dirty="0">
              <a:solidFill>
                <a:schemeClr val="hlin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7175" grpId="0"/>
      <p:bldP spid="7176" grpId="0"/>
      <p:bldP spid="7178" grpId="0" bldLvl="0" animBg="1"/>
      <p:bldP spid="7179" grpId="0"/>
      <p:bldP spid="7180" grpId="0"/>
      <p:bldP spid="7181" grpId="0"/>
      <p:bldP spid="7182" grpId="0"/>
      <p:bldP spid="7183" grpId="0"/>
      <p:bldP spid="718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61" name="圆角矩形标注 6160"/>
          <p:cNvSpPr/>
          <p:nvPr/>
        </p:nvSpPr>
        <p:spPr>
          <a:xfrm>
            <a:off x="416560" y="1497965"/>
            <a:ext cx="1995170" cy="838200"/>
          </a:xfrm>
          <a:prstGeom prst="wedgeRoundRectCallout">
            <a:avLst>
              <a:gd name="adj1" fmla="val 95437"/>
              <a:gd name="adj2" fmla="val -29477"/>
              <a:gd name="adj3" fmla="val 16667"/>
            </a:avLst>
          </a:prstGeom>
          <a:solidFill>
            <a:srgbClr val="FFFF99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 fontAlgn="base"/>
            <a:r>
              <a:rPr lang="zh-CN" altLang="en-US" sz="2000" b="1" strike="noStrike" noProof="1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输出方程</a:t>
            </a:r>
            <a:r>
              <a:rPr lang="zh-CN" altLang="en-US" sz="2000" b="1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。输出信号表达式 。</a:t>
            </a:r>
            <a:endParaRPr lang="zh-CN" altLang="en-US" sz="2000" b="1" strike="noStrike" noProof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160" name="圆角矩形标注 6159"/>
          <p:cNvSpPr/>
          <p:nvPr/>
        </p:nvSpPr>
        <p:spPr>
          <a:xfrm>
            <a:off x="146050" y="2244090"/>
            <a:ext cx="2536190" cy="1386205"/>
          </a:xfrm>
          <a:prstGeom prst="wedgeRoundRectCallout">
            <a:avLst>
              <a:gd name="adj1" fmla="val 80245"/>
              <a:gd name="adj2" fmla="val -18281"/>
              <a:gd name="adj3" fmla="val 16667"/>
            </a:avLst>
          </a:prstGeom>
          <a:solidFill>
            <a:srgbClr val="FFFF99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 fontAlgn="base"/>
            <a:r>
              <a:rPr lang="zh-CN" altLang="en-US" sz="2000" b="1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将驱动方程代入每个触发器的特征方程，得到各触发器的次态表达式。</a:t>
            </a:r>
            <a:endParaRPr lang="zh-CN" altLang="en-US" sz="2000" b="1" strike="noStrike" noProof="1" dirty="0"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7" name="文本占位符 6146"/>
          <p:cNvSpPr>
            <a:spLocks noGrp="1"/>
          </p:cNvSpPr>
          <p:nvPr>
            <p:ph idx="1"/>
          </p:nvPr>
        </p:nvSpPr>
        <p:spPr>
          <a:xfrm>
            <a:off x="3163888" y="1497965"/>
            <a:ext cx="2438400" cy="838200"/>
          </a:xfrm>
        </p:spPr>
        <p:txBody>
          <a:bodyPr/>
          <a:p>
            <a:pPr marL="342900" marR="0" indent="-34290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1200" cap="none" spc="0" normalizeH="0" baseline="0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写方程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400" b="1" i="0" u="none" strike="noStrike" kern="1200" cap="none" spc="0" normalizeH="0" baseline="0" noProof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9" name="矩形 6148"/>
          <p:cNvSpPr/>
          <p:nvPr/>
        </p:nvSpPr>
        <p:spPr>
          <a:xfrm>
            <a:off x="3163888" y="3311525"/>
            <a:ext cx="4267200" cy="838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fontAlgn="base">
              <a:lnSpc>
                <a:spcPct val="125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2400" b="1" strike="noStrike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lang="en-US" altLang="zh-CN" sz="2400" b="1" strike="noStrike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lang="zh-CN" altLang="en-US" sz="2400" b="1" strike="noStrike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lang="zh-CN" altLang="en-US" sz="24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列状态（转换）表</a:t>
            </a:r>
            <a:endParaRPr lang="zh-CN" altLang="en-US" sz="2400" b="1" strike="noStrike" noProof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50" name="矩形 6149"/>
          <p:cNvSpPr/>
          <p:nvPr/>
        </p:nvSpPr>
        <p:spPr>
          <a:xfrm>
            <a:off x="3201988" y="4248785"/>
            <a:ext cx="4191000" cy="914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fontAlgn="base">
              <a:lnSpc>
                <a:spcPct val="125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2400" b="1" strike="noStrike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lang="en-US" altLang="zh-CN" sz="2400" b="1" strike="noStrike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4</a:t>
            </a:r>
            <a:r>
              <a:rPr lang="zh-CN" altLang="en-US" sz="2400" b="1" strike="noStrike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lang="zh-CN" altLang="en-US" sz="24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画状态（转换）图</a:t>
            </a:r>
            <a:r>
              <a:rPr lang="zh-CN" altLang="en-US" sz="2400" b="1" strike="noStrike" noProof="1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endParaRPr lang="zh-CN" altLang="en-US" sz="2400" b="1" strike="noStrike" noProof="1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51" name="矩形 6150"/>
          <p:cNvSpPr/>
          <p:nvPr/>
        </p:nvSpPr>
        <p:spPr>
          <a:xfrm>
            <a:off x="3163888" y="5163185"/>
            <a:ext cx="4114800" cy="914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fontAlgn="base">
              <a:lnSpc>
                <a:spcPct val="125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2400" b="1" strike="noStrike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lang="en-US" altLang="zh-CN" sz="2400" b="1" strike="noStrike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5</a:t>
            </a:r>
            <a:r>
              <a:rPr lang="zh-CN" altLang="en-US" sz="2400" b="1" strike="noStrike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lang="zh-CN" altLang="en-US" sz="24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画时序（波形）图</a:t>
            </a:r>
            <a:r>
              <a:rPr lang="zh-CN" altLang="en-US" sz="2400" b="1" strike="noStrike" noProof="1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endParaRPr lang="zh-CN" altLang="en-US" sz="2400" b="1" strike="noStrike" noProof="1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52" name="矩形 6151"/>
          <p:cNvSpPr/>
          <p:nvPr/>
        </p:nvSpPr>
        <p:spPr>
          <a:xfrm>
            <a:off x="3201988" y="6077585"/>
            <a:ext cx="2743200" cy="838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fontAlgn="base">
              <a:lnSpc>
                <a:spcPct val="125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2400" b="1" strike="noStrike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lang="en-US" altLang="zh-CN" sz="2400" b="1" strike="noStrike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6</a:t>
            </a:r>
            <a:r>
              <a:rPr lang="zh-CN" altLang="en-US" sz="2400" b="1" strike="noStrike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lang="zh-CN" altLang="en-US" sz="24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功能描述</a:t>
            </a:r>
            <a:r>
              <a:rPr lang="zh-CN" altLang="en-US" sz="2400" b="1" strike="noStrike" noProof="1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endParaRPr lang="zh-CN" altLang="en-US" sz="2400" b="1" strike="noStrike" noProof="1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53" name="下箭头 6152"/>
          <p:cNvSpPr/>
          <p:nvPr/>
        </p:nvSpPr>
        <p:spPr>
          <a:xfrm>
            <a:off x="4154805" y="2096770"/>
            <a:ext cx="457200" cy="395605"/>
          </a:xfrm>
          <a:prstGeom prst="downArrow">
            <a:avLst>
              <a:gd name="adj1" fmla="val 50000"/>
              <a:gd name="adj2" fmla="val 37500"/>
            </a:avLst>
          </a:prstGeom>
          <a:solidFill>
            <a:srgbClr val="A7FFE8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 sz="2400">
              <a:latin typeface="Tahoma" panose="020B0604030504040204" pitchFamily="34" charset="0"/>
            </a:endParaRPr>
          </a:p>
        </p:txBody>
      </p:sp>
      <p:sp>
        <p:nvSpPr>
          <p:cNvPr id="6154" name="下箭头 6153"/>
          <p:cNvSpPr/>
          <p:nvPr/>
        </p:nvSpPr>
        <p:spPr>
          <a:xfrm>
            <a:off x="4154805" y="3853180"/>
            <a:ext cx="457200" cy="395605"/>
          </a:xfrm>
          <a:prstGeom prst="downArrow">
            <a:avLst>
              <a:gd name="adj1" fmla="val 50000"/>
              <a:gd name="adj2" fmla="val 37500"/>
            </a:avLst>
          </a:prstGeom>
          <a:solidFill>
            <a:srgbClr val="A7FFE8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 sz="2400">
              <a:latin typeface="Tahoma" panose="020B0604030504040204" pitchFamily="34" charset="0"/>
            </a:endParaRPr>
          </a:p>
        </p:txBody>
      </p:sp>
      <p:sp>
        <p:nvSpPr>
          <p:cNvPr id="6155" name="下箭头 6154"/>
          <p:cNvSpPr/>
          <p:nvPr/>
        </p:nvSpPr>
        <p:spPr>
          <a:xfrm>
            <a:off x="4154805" y="4767580"/>
            <a:ext cx="457200" cy="395605"/>
          </a:xfrm>
          <a:prstGeom prst="downArrow">
            <a:avLst>
              <a:gd name="adj1" fmla="val 50000"/>
              <a:gd name="adj2" fmla="val 37500"/>
            </a:avLst>
          </a:prstGeom>
          <a:solidFill>
            <a:srgbClr val="A7FFE8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 sz="2400">
              <a:latin typeface="Tahoma" panose="020B0604030504040204" pitchFamily="34" charset="0"/>
            </a:endParaRPr>
          </a:p>
        </p:txBody>
      </p:sp>
      <p:sp>
        <p:nvSpPr>
          <p:cNvPr id="6156" name="下箭头 6155"/>
          <p:cNvSpPr/>
          <p:nvPr/>
        </p:nvSpPr>
        <p:spPr>
          <a:xfrm>
            <a:off x="4154805" y="5800725"/>
            <a:ext cx="457200" cy="395605"/>
          </a:xfrm>
          <a:prstGeom prst="downArrow">
            <a:avLst>
              <a:gd name="adj1" fmla="val 50000"/>
              <a:gd name="adj2" fmla="val 37500"/>
            </a:avLst>
          </a:prstGeom>
          <a:solidFill>
            <a:srgbClr val="A7FFE8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 sz="2400">
              <a:latin typeface="Tahoma" panose="020B0604030504040204" pitchFamily="34" charset="0"/>
            </a:endParaRPr>
          </a:p>
        </p:txBody>
      </p:sp>
      <p:sp>
        <p:nvSpPr>
          <p:cNvPr id="6158" name="圆角矩形标注 6157"/>
          <p:cNvSpPr/>
          <p:nvPr/>
        </p:nvSpPr>
        <p:spPr>
          <a:xfrm>
            <a:off x="4892040" y="661670"/>
            <a:ext cx="2249170" cy="836295"/>
          </a:xfrm>
          <a:prstGeom prst="wedgeRoundRectCallout">
            <a:avLst>
              <a:gd name="adj1" fmla="val -48221"/>
              <a:gd name="adj2" fmla="val 75664"/>
              <a:gd name="adj3" fmla="val 16667"/>
            </a:avLst>
          </a:prstGeom>
          <a:solidFill>
            <a:srgbClr val="FFFF99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 fontAlgn="base"/>
            <a:r>
              <a:rPr lang="zh-CN" altLang="en-US" sz="2000" b="1" strike="noStrike" noProof="1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时钟方程</a:t>
            </a:r>
            <a:r>
              <a:rPr lang="zh-CN" altLang="en-US" sz="2000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。各触发器的</a:t>
            </a:r>
            <a:r>
              <a:rPr lang="en-US" altLang="zh-CN" sz="2000" b="1" i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CP</a:t>
            </a:r>
            <a:r>
              <a:rPr lang="zh-CN" altLang="en-US" sz="2000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脉冲。</a:t>
            </a:r>
            <a:endParaRPr lang="zh-CN" altLang="en-US" sz="2000" b="1" strike="noStrike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159" name="圆角矩形标注 6158"/>
          <p:cNvSpPr/>
          <p:nvPr/>
        </p:nvSpPr>
        <p:spPr>
          <a:xfrm>
            <a:off x="6780530" y="1052195"/>
            <a:ext cx="2195830" cy="1283970"/>
          </a:xfrm>
          <a:prstGeom prst="wedgeRoundRectCallout">
            <a:avLst>
              <a:gd name="adj1" fmla="val -125159"/>
              <a:gd name="adj2" fmla="val 16913"/>
              <a:gd name="adj3" fmla="val 16667"/>
            </a:avLst>
          </a:prstGeom>
          <a:solidFill>
            <a:srgbClr val="FFFF99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 fontAlgn="base"/>
            <a:r>
              <a:rPr lang="zh-CN" altLang="en-US" sz="2000" b="1" strike="noStrike" noProof="1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驱动方程</a:t>
            </a:r>
            <a:r>
              <a:rPr lang="zh-CN" altLang="en-US" sz="2000" b="1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。各触发器的输入端信号的逻辑函数表达式。</a:t>
            </a:r>
            <a:endParaRPr lang="zh-CN" altLang="en-US" sz="2000" b="1" strike="noStrike" noProof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162" name="圆角矩形标注 6161"/>
          <p:cNvSpPr/>
          <p:nvPr/>
        </p:nvSpPr>
        <p:spPr>
          <a:xfrm>
            <a:off x="6193155" y="2336165"/>
            <a:ext cx="2896870" cy="3595370"/>
          </a:xfrm>
          <a:prstGeom prst="wedgeRoundRectCallout">
            <a:avLst>
              <a:gd name="adj1" fmla="val -59053"/>
              <a:gd name="adj2" fmla="val -19952"/>
              <a:gd name="adj3" fmla="val 16667"/>
            </a:avLst>
          </a:prstGeom>
          <a:solidFill>
            <a:srgbClr val="FFFF99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just">
              <a:lnSpc>
                <a:spcPct val="100000"/>
              </a:lnSpc>
              <a:spcBef>
                <a:spcPts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2000" b="1" dirty="0">
                <a:latin typeface="Tahoma" panose="020B0604030504040204" pitchFamily="34" charset="0"/>
                <a:ea typeface="宋体" panose="02010600030101010101" pitchFamily="2" charset="-122"/>
              </a:rPr>
              <a:t>假定一个现态，将其代入状态方程，计算出电路对应各触发器的次态，以得到的次态作为新的现态，再代入状态方程，又能得到一组新的次态，将此对应关系以真值表的形式表示出来，就得到了状态转换表。来，就是状态转换表。</a:t>
            </a:r>
            <a:r>
              <a:rPr lang="zh-CN" altLang="en-US" sz="2000" dirty="0">
                <a:latin typeface="Tahoma" panose="020B0604030504040204" pitchFamily="34" charset="0"/>
                <a:ea typeface="宋体" panose="02010600030101010101" pitchFamily="2" charset="-122"/>
              </a:rPr>
              <a:t> </a:t>
            </a:r>
            <a:endParaRPr lang="zh-CN" altLang="en-US" sz="20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164" name="圆角矩形标注 6163"/>
          <p:cNvSpPr/>
          <p:nvPr/>
        </p:nvSpPr>
        <p:spPr>
          <a:xfrm>
            <a:off x="-61595" y="3526790"/>
            <a:ext cx="2951480" cy="3389630"/>
          </a:xfrm>
          <a:prstGeom prst="wedgeRoundRectCallout">
            <a:avLst>
              <a:gd name="adj1" fmla="val 72504"/>
              <a:gd name="adj2" fmla="val -18190"/>
              <a:gd name="adj3" fmla="val 16667"/>
            </a:avLst>
          </a:prstGeom>
          <a:solidFill>
            <a:srgbClr val="FFFF99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just">
              <a:lnSpc>
                <a:spcPct val="100000"/>
              </a:lnSpc>
              <a:spcBef>
                <a:spcPts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2000" b="1" dirty="0">
                <a:latin typeface="Tahoma" panose="020B0604030504040204" pitchFamily="34" charset="0"/>
                <a:ea typeface="宋体" panose="02010600030101010101" pitchFamily="2" charset="-122"/>
              </a:rPr>
              <a:t>将状态转换表的形式表示为状态图，首先在圆圈中填写各状态值，圆圈之间用箭头表示状态转换的方向，在箭头旁标注输入变量取值和输出值，输入和输出用斜线隔开，斜线上方写输入值，下方写输出值。</a:t>
            </a:r>
            <a:endParaRPr lang="zh-CN" altLang="en-US" sz="20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165" name="圆角矩形标注 6164"/>
          <p:cNvSpPr/>
          <p:nvPr/>
        </p:nvSpPr>
        <p:spPr>
          <a:xfrm>
            <a:off x="6115685" y="5329555"/>
            <a:ext cx="2860675" cy="1469390"/>
          </a:xfrm>
          <a:prstGeom prst="wedgeRoundRectCallout">
            <a:avLst>
              <a:gd name="adj1" fmla="val -75416"/>
              <a:gd name="adj2" fmla="val -25670"/>
              <a:gd name="adj3" fmla="val 16667"/>
            </a:avLst>
          </a:prstGeom>
          <a:solidFill>
            <a:srgbClr val="FFFF99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just">
              <a:lnSpc>
                <a:spcPct val="100000"/>
              </a:lnSpc>
              <a:spcBef>
                <a:spcPts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2000" b="1" dirty="0">
                <a:latin typeface="Tahoma" panose="020B0604030504040204" pitchFamily="34" charset="0"/>
                <a:ea typeface="宋体" panose="02010600030101010101" pitchFamily="2" charset="-122"/>
              </a:rPr>
              <a:t>在时钟脉冲（边沿）作用下触发器的状态和输出状态随时间变化的波形。</a:t>
            </a:r>
            <a:endParaRPr lang="zh-CN" altLang="en-US" sz="20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6145"/>
          <p:cNvSpPr>
            <a:spLocks noGrp="1"/>
          </p:cNvSpPr>
          <p:nvPr/>
        </p:nvSpPr>
        <p:spPr>
          <a:xfrm>
            <a:off x="573405" y="570230"/>
            <a:ext cx="4575175" cy="6794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4.1.1 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一般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分析步骤</a:t>
            </a:r>
            <a:endParaRPr kumimoji="0" lang="zh-CN" altLang="en-US" sz="3200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j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63888" y="2473325"/>
            <a:ext cx="4267200" cy="838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fontAlgn="base">
              <a:lnSpc>
                <a:spcPct val="125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2400" b="1" strike="noStrike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lang="en-US" altLang="zh-CN" sz="2400" b="1" strike="noStrike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lang="zh-CN" altLang="en-US" sz="2400" b="1" strike="noStrike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lang="zh-CN" altLang="en-US" sz="24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求状态方程</a:t>
            </a:r>
            <a:endParaRPr lang="zh-CN" altLang="en-US" sz="2400" b="1" strike="noStrike" noProof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下箭头 3"/>
          <p:cNvSpPr/>
          <p:nvPr/>
        </p:nvSpPr>
        <p:spPr>
          <a:xfrm>
            <a:off x="4154805" y="3008630"/>
            <a:ext cx="457200" cy="395605"/>
          </a:xfrm>
          <a:prstGeom prst="downArrow">
            <a:avLst>
              <a:gd name="adj1" fmla="val 50000"/>
              <a:gd name="adj2" fmla="val 37500"/>
            </a:avLst>
          </a:prstGeom>
          <a:solidFill>
            <a:srgbClr val="A7FFE8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 sz="2400">
              <a:latin typeface="Tahoma" panose="020B0604030504040204" pitchFamily="34" charset="0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958850" y="5447030"/>
            <a:ext cx="2316480" cy="1234440"/>
          </a:xfrm>
          <a:prstGeom prst="wedgeRoundRectCallout">
            <a:avLst>
              <a:gd name="adj1" fmla="val 69490"/>
              <a:gd name="adj2" fmla="val 21261"/>
              <a:gd name="adj3" fmla="val 16667"/>
            </a:avLst>
          </a:prstGeom>
          <a:solidFill>
            <a:srgbClr val="FFFF99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just">
              <a:lnSpc>
                <a:spcPct val="100000"/>
              </a:lnSpc>
              <a:spcBef>
                <a:spcPts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2000" b="1" dirty="0">
                <a:latin typeface="Tahoma" panose="020B0604030504040204" pitchFamily="34" charset="0"/>
                <a:ea typeface="宋体" panose="02010600030101010101" pitchFamily="2" charset="-122"/>
              </a:rPr>
              <a:t>用文字简洁、准确地概括出电路的逻辑功能。</a:t>
            </a:r>
            <a:endParaRPr lang="zh-CN" altLang="en-US" sz="20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7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2" dur="5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2" dur="5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2" dur="5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3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1" grpId="0" bldLvl="0" animBg="1"/>
      <p:bldP spid="6161" grpId="1" bldLvl="0" animBg="1"/>
      <p:bldP spid="6160" grpId="0" bldLvl="0" animBg="1"/>
      <p:bldP spid="6160" grpId="1" bldLvl="0" animBg="1"/>
      <p:bldP spid="6147" grpId="0" build="p"/>
      <p:bldP spid="6149" grpId="0"/>
      <p:bldP spid="6150" grpId="0"/>
      <p:bldP spid="6151" grpId="0"/>
      <p:bldP spid="6152" grpId="0"/>
      <p:bldP spid="6158" grpId="0" bldLvl="0" animBg="1"/>
      <p:bldP spid="6158" grpId="1" bldLvl="0" animBg="1"/>
      <p:bldP spid="6159" grpId="0" bldLvl="0" animBg="1"/>
      <p:bldP spid="6159" grpId="1" bldLvl="0" animBg="1"/>
      <p:bldP spid="6162" grpId="0" bldLvl="0" animBg="1"/>
      <p:bldP spid="6162" grpId="1" bldLvl="0" animBg="1"/>
      <p:bldP spid="6164" grpId="0" bldLvl="0" animBg="1"/>
      <p:bldP spid="6164" grpId="1" bldLvl="0" animBg="1"/>
      <p:bldP spid="6165" grpId="0" bldLvl="0" animBg="1"/>
      <p:bldP spid="6165" grpId="1" bldLvl="0" animBg="1"/>
      <p:bldP spid="3" grpId="0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9825" y="2021840"/>
            <a:ext cx="6730365" cy="2020570"/>
          </a:xfrm>
          <a:prstGeom prst="rect">
            <a:avLst/>
          </a:prstGeom>
        </p:spPr>
      </p:pic>
      <p:sp>
        <p:nvSpPr>
          <p:cNvPr id="13314" name="标题 13313"/>
          <p:cNvSpPr>
            <a:spLocks noGrp="1"/>
          </p:cNvSpPr>
          <p:nvPr>
            <p:ph type="title"/>
          </p:nvPr>
        </p:nvSpPr>
        <p:spPr>
          <a:xfrm>
            <a:off x="461963" y="297180"/>
            <a:ext cx="7793038" cy="1143000"/>
          </a:xfrm>
        </p:spPr>
        <p:txBody>
          <a:bodyPr anchor="b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4.1.2</a:t>
            </a:r>
            <a:r>
              <a:rPr kumimoji="0" lang="zh-CN" altLang="en-US" sz="36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同步时序逻辑电路分析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</a:t>
            </a:r>
            <a:endParaRPr kumimoji="0" lang="zh-CN" altLang="en-US" sz="3200" b="1" i="0" u="none" strike="noStrike" kern="1200" cap="none" spc="0" normalizeH="0" baseline="0" noProof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  <p:sp>
        <p:nvSpPr>
          <p:cNvPr id="5141" name="直接连接符 13338"/>
          <p:cNvSpPr/>
          <p:nvPr/>
        </p:nvSpPr>
        <p:spPr>
          <a:xfrm>
            <a:off x="2072005" y="3215005"/>
            <a:ext cx="635" cy="749300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44" name="直接连接符 13341"/>
          <p:cNvSpPr/>
          <p:nvPr/>
        </p:nvSpPr>
        <p:spPr>
          <a:xfrm>
            <a:off x="1464310" y="3984625"/>
            <a:ext cx="4399280" cy="635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直接连接符 13338"/>
          <p:cNvSpPr/>
          <p:nvPr/>
        </p:nvSpPr>
        <p:spPr>
          <a:xfrm>
            <a:off x="3959860" y="3235325"/>
            <a:ext cx="635" cy="749300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直接连接符 13338"/>
          <p:cNvSpPr/>
          <p:nvPr/>
        </p:nvSpPr>
        <p:spPr>
          <a:xfrm>
            <a:off x="5857875" y="3215005"/>
            <a:ext cx="635" cy="749300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0" name="文本框 99"/>
          <p:cNvSpPr txBox="1"/>
          <p:nvPr/>
        </p:nvSpPr>
        <p:spPr>
          <a:xfrm>
            <a:off x="247015" y="1561465"/>
            <a:ext cx="71374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84480"/>
            <a:r>
              <a:rPr lang="zh-CN" sz="2400" b="1">
                <a:ea typeface="宋体" panose="02010600030101010101" pitchFamily="2" charset="-122"/>
              </a:rPr>
              <a:t>例</a:t>
            </a:r>
            <a:r>
              <a:rPr lang="en-US" sz="2400" b="1">
                <a:latin typeface="Times New Roman" panose="02020603050405020304" pitchFamily="18" charset="0"/>
              </a:rPr>
              <a:t>  </a:t>
            </a:r>
            <a:r>
              <a:rPr lang="zh-CN" sz="2400" b="1">
                <a:ea typeface="宋体" panose="02010600030101010101" pitchFamily="2" charset="-122"/>
              </a:rPr>
              <a:t>分析图示同步时序逻辑电路功能。</a:t>
            </a:r>
            <a:endParaRPr lang="zh-CN" altLang="en-US" sz="2400" b="1"/>
          </a:p>
        </p:txBody>
      </p:sp>
      <p:sp>
        <p:nvSpPr>
          <p:cNvPr id="14339" name="文本占位符 14338"/>
          <p:cNvSpPr>
            <a:spLocks noGrp="1"/>
          </p:cNvSpPr>
          <p:nvPr>
            <p:ph idx="1"/>
          </p:nvPr>
        </p:nvSpPr>
        <p:spPr>
          <a:xfrm>
            <a:off x="652780" y="4201160"/>
            <a:ext cx="5649595" cy="609600"/>
          </a:xfrm>
        </p:spPr>
        <p:txBody>
          <a:bodyPr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）写驱动方程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4347" name="组合 14346"/>
          <p:cNvGrpSpPr/>
          <p:nvPr/>
        </p:nvGrpSpPr>
        <p:grpSpPr>
          <a:xfrm>
            <a:off x="1539875" y="4610100"/>
            <a:ext cx="3657600" cy="762000"/>
            <a:chOff x="1728" y="1584"/>
            <a:chExt cx="2304" cy="480"/>
          </a:xfrm>
        </p:grpSpPr>
        <p:sp>
          <p:nvSpPr>
            <p:cNvPr id="6147" name="矩形 14341"/>
            <p:cNvSpPr/>
            <p:nvPr/>
          </p:nvSpPr>
          <p:spPr>
            <a:xfrm>
              <a:off x="1728" y="1584"/>
              <a:ext cx="2304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marL="342900" indent="-342900" algn="just">
                <a:lnSpc>
                  <a:spcPct val="130000"/>
                </a:lnSpc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</a:pPr>
              <a:r>
                <a:rPr lang="en-US" altLang="zh-CN" sz="24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J</a:t>
              </a:r>
              <a:r>
                <a:rPr lang="en-US" altLang="zh-CN" sz="2400" b="1" baseline="-30000"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r>
                <a:rPr lang="en-US" altLang="zh-CN" sz="2400" b="1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en-US" altLang="zh-CN" sz="24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Q</a:t>
              </a:r>
              <a:r>
                <a:rPr lang="en-US" altLang="zh-CN" sz="2400" b="1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altLang="zh-CN" sz="2400" b="1" baseline="30000"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  <a:r>
                <a:rPr lang="en-US" altLang="zh-CN" sz="2400" b="1">
                  <a:latin typeface="Times New Roman" panose="02020603050405020304" pitchFamily="18" charset="0"/>
                  <a:ea typeface="宋体" panose="02010600030101010101" pitchFamily="2" charset="-122"/>
                </a:rPr>
                <a:t>              </a:t>
              </a:r>
              <a:r>
                <a:rPr lang="en-US" altLang="zh-CN" sz="24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K</a:t>
              </a:r>
              <a:r>
                <a:rPr lang="en-US" altLang="zh-CN" sz="2400" b="1" baseline="-30000"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r>
                <a:rPr lang="en-US" altLang="zh-CN" sz="2400" b="1">
                  <a:latin typeface="Times New Roman" panose="02020603050405020304" pitchFamily="18" charset="0"/>
                  <a:ea typeface="宋体" panose="02010600030101010101" pitchFamily="2" charset="-122"/>
                </a:rPr>
                <a:t>=1</a:t>
              </a:r>
              <a:endPara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48" name="直接连接符 14342"/>
            <p:cNvSpPr/>
            <p:nvPr/>
          </p:nvSpPr>
          <p:spPr>
            <a:xfrm>
              <a:off x="2064" y="1680"/>
              <a:ext cx="12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</p:grpSp>
      <p:sp>
        <p:nvSpPr>
          <p:cNvPr id="14345" name="矩形 14344"/>
          <p:cNvSpPr/>
          <p:nvPr/>
        </p:nvSpPr>
        <p:spPr>
          <a:xfrm>
            <a:off x="1539875" y="5143500"/>
            <a:ext cx="3657600" cy="762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en-US" altLang="zh-CN" sz="2400" b="1" baseline="-30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altLang="zh-CN" sz="2400" b="1" baseline="-30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400" b="1" baseline="-30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en-US" altLang="zh-CN" sz="2400" b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endParaRPr lang="en-US" altLang="zh-CN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 algn="just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endParaRPr lang="zh-CN" altLang="en-US" sz="2400" b="1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4346" name="矩形 14345"/>
          <p:cNvSpPr/>
          <p:nvPr/>
        </p:nvSpPr>
        <p:spPr>
          <a:xfrm>
            <a:off x="1539875" y="5701665"/>
            <a:ext cx="3657600" cy="762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en-US" altLang="zh-CN" sz="2400" b="1" baseline="-30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400" b="1" baseline="-30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en-US" altLang="zh-CN" sz="2400" b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400" b="1" baseline="-30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400" b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en-US" altLang="zh-CN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altLang="zh-CN" sz="2400" b="1" baseline="-30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=1 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50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33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  <p:bldP spid="14345" grpId="0"/>
      <p:bldP spid="143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20" name="文本占位符 34819"/>
          <p:cNvSpPr>
            <a:spLocks noGrp="1"/>
          </p:cNvSpPr>
          <p:nvPr>
            <p:ph idx="1"/>
          </p:nvPr>
        </p:nvSpPr>
        <p:spPr>
          <a:xfrm>
            <a:off x="329565" y="469900"/>
            <a:ext cx="5745163" cy="609600"/>
          </a:xfrm>
        </p:spPr>
        <p:txBody>
          <a:bodyPr/>
          <a:p>
            <a:pPr marL="342900" marR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）求状态方程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824" name="矩形 34823"/>
          <p:cNvSpPr/>
          <p:nvPr/>
        </p:nvSpPr>
        <p:spPr>
          <a:xfrm>
            <a:off x="644208" y="858203"/>
            <a:ext cx="7008812" cy="762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将驱动方程代入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JK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触发器特征方程中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825" name="矩形 34824"/>
          <p:cNvSpPr/>
          <p:nvPr/>
        </p:nvSpPr>
        <p:spPr>
          <a:xfrm>
            <a:off x="685483" y="1870393"/>
            <a:ext cx="4500562" cy="762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得到触发器状态方程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" name="对象 845"/>
          <p:cNvGraphicFramePr>
            <a:graphicFrameLocks noChangeAspect="1"/>
          </p:cNvGraphicFramePr>
          <p:nvPr/>
        </p:nvGraphicFramePr>
        <p:xfrm>
          <a:off x="1395730" y="1391285"/>
          <a:ext cx="2134870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028700" imgH="215900" progId="Equation.3">
                  <p:embed/>
                </p:oleObj>
              </mc:Choice>
              <mc:Fallback>
                <p:oleObj name="" r:id="rId1" imgW="1028700" imgH="2159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95730" y="1391285"/>
                        <a:ext cx="2134870" cy="479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846"/>
          <p:cNvGraphicFramePr>
            <a:graphicFrameLocks noChangeAspect="1"/>
          </p:cNvGraphicFramePr>
          <p:nvPr/>
        </p:nvGraphicFramePr>
        <p:xfrm>
          <a:off x="2340928" y="2469515"/>
          <a:ext cx="924560" cy="4133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3" imgW="482600" imgH="215900" progId="Equation.3">
                  <p:embed/>
                </p:oleObj>
              </mc:Choice>
              <mc:Fallback>
                <p:oleObj name="" r:id="rId3" imgW="482600" imgH="215900" progId="Equation.3">
                  <p:embed/>
                  <p:pic>
                    <p:nvPicPr>
                      <p:cNvPr id="0" name="图片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40928" y="2469515"/>
                        <a:ext cx="924560" cy="4133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847"/>
          <p:cNvGraphicFramePr>
            <a:graphicFrameLocks noChangeAspect="1"/>
          </p:cNvGraphicFramePr>
          <p:nvPr/>
        </p:nvGraphicFramePr>
        <p:xfrm>
          <a:off x="2339023" y="3032125"/>
          <a:ext cx="1725930" cy="4133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5" imgW="901700" imgH="215900" progId="Equation.3">
                  <p:embed/>
                </p:oleObj>
              </mc:Choice>
              <mc:Fallback>
                <p:oleObj name="" r:id="rId5" imgW="901700" imgH="215900" progId="Equation.3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39023" y="3032125"/>
                        <a:ext cx="1725930" cy="4133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848"/>
          <p:cNvGraphicFramePr>
            <a:graphicFrameLocks noChangeAspect="1"/>
          </p:cNvGraphicFramePr>
          <p:nvPr/>
        </p:nvGraphicFramePr>
        <p:xfrm>
          <a:off x="2339340" y="3594735"/>
          <a:ext cx="1189355" cy="4133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7" imgW="622300" imgH="215900" progId="Equation.3">
                  <p:embed/>
                </p:oleObj>
              </mc:Choice>
              <mc:Fallback>
                <p:oleObj name="" r:id="rId7" imgW="622300" imgH="215900" progId="Equation.3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39340" y="3594735"/>
                        <a:ext cx="1189355" cy="4133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2455"/>
          <p:cNvGraphicFramePr>
            <a:graphicFrameLocks noChangeAspect="1"/>
          </p:cNvGraphicFramePr>
          <p:nvPr/>
        </p:nvGraphicFramePr>
        <p:xfrm>
          <a:off x="1806893" y="2470785"/>
          <a:ext cx="534035" cy="4121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9" imgW="279400" imgH="215900" progId="Equation.3">
                  <p:embed/>
                </p:oleObj>
              </mc:Choice>
              <mc:Fallback>
                <p:oleObj name="" r:id="rId9" imgW="279400" imgH="215900" progId="Equation.3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806893" y="2470785"/>
                        <a:ext cx="534035" cy="4121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-2147482454"/>
          <p:cNvGraphicFramePr>
            <a:graphicFrameLocks noChangeAspect="1"/>
          </p:cNvGraphicFramePr>
          <p:nvPr/>
        </p:nvGraphicFramePr>
        <p:xfrm>
          <a:off x="1805940" y="3032125"/>
          <a:ext cx="533400" cy="4121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11" imgW="279400" imgH="215900" progId="Equation.3">
                  <p:embed/>
                </p:oleObj>
              </mc:Choice>
              <mc:Fallback>
                <p:oleObj name="" r:id="rId11" imgW="279400" imgH="215900" progId="Equation.3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805940" y="3032125"/>
                        <a:ext cx="533400" cy="4121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-2147482453"/>
          <p:cNvGraphicFramePr>
            <a:graphicFrameLocks noChangeAspect="1"/>
          </p:cNvGraphicFramePr>
          <p:nvPr/>
        </p:nvGraphicFramePr>
        <p:xfrm>
          <a:off x="1798320" y="3596005"/>
          <a:ext cx="533400" cy="4121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13" imgW="279400" imgH="215900" progId="Equation.3">
                  <p:embed/>
                </p:oleObj>
              </mc:Choice>
              <mc:Fallback>
                <p:oleObj name="" r:id="rId13" imgW="279400" imgH="215900" progId="Equation.3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798320" y="3596005"/>
                        <a:ext cx="533400" cy="4121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1" name="矩形 16390"/>
          <p:cNvSpPr/>
          <p:nvPr/>
        </p:nvSpPr>
        <p:spPr>
          <a:xfrm>
            <a:off x="196850" y="4157345"/>
            <a:ext cx="7315200" cy="762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触发器的输出方程为    </a:t>
            </a:r>
            <a:r>
              <a:rPr lang="en-US" altLang="zh-CN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400" b="1" baseline="-30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b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4" grpId="0"/>
      <p:bldP spid="34825" grpId="0"/>
      <p:bldP spid="1639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内容占位符 16386"/>
          <p:cNvSpPr>
            <a:spLocks noGrp="1"/>
          </p:cNvSpPr>
          <p:nvPr>
            <p:ph idx="1"/>
          </p:nvPr>
        </p:nvSpPr>
        <p:spPr>
          <a:xfrm>
            <a:off x="444500" y="1397000"/>
            <a:ext cx="8568055" cy="1050925"/>
          </a:xfrm>
        </p:spPr>
        <p:txBody>
          <a:bodyPr anchor="t"/>
          <a:p>
            <a:pPr>
              <a:lnSpc>
                <a:spcPct val="125000"/>
              </a:lnSpc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设电路的初始状态为000，将现态带入状态方程，可得次态，而这个次态又作为下一个</a:t>
            </a:r>
            <a:r>
              <a:rPr lang="en-US" altLang="zh-CN"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CP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到来前的现态，依次进行下去 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389" name="矩形 16388"/>
          <p:cNvSpPr/>
          <p:nvPr/>
        </p:nvSpPr>
        <p:spPr>
          <a:xfrm>
            <a:off x="628015" y="756920"/>
            <a:ext cx="3429000" cy="64008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algn="l" fontAlgn="base"/>
            <a:r>
              <a:rPr lang="zh-CN" altLang="en-US" sz="24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lang="en-US" altLang="zh-CN" sz="24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lang="zh-CN" altLang="en-US" sz="24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lang="zh-CN" altLang="en-US" sz="24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列状态转换表</a:t>
            </a:r>
            <a:r>
              <a:rPr lang="zh-CN" altLang="en-US" sz="24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endParaRPr lang="zh-CN" altLang="en-US" sz="2400" b="1" strike="noStrike" noProof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1586865" y="2553970"/>
          <a:ext cx="5518150" cy="287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0405"/>
                <a:gridCol w="701040"/>
                <a:gridCol w="704215"/>
                <a:gridCol w="854710"/>
                <a:gridCol w="858520"/>
                <a:gridCol w="858520"/>
                <a:gridCol w="840740"/>
              </a:tblGrid>
              <a:tr h="436880"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Y</a:t>
                      </a:r>
                      <a:endParaRPr lang="en-US" altLang="en-US" sz="2000" b="1" i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25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915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对象 -2147482422"/>
          <p:cNvGraphicFramePr>
            <a:graphicFrameLocks noChangeAspect="1"/>
          </p:cNvGraphicFramePr>
          <p:nvPr/>
        </p:nvGraphicFramePr>
        <p:xfrm>
          <a:off x="1722755" y="2557145"/>
          <a:ext cx="439420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90500" imgH="215900" progId="Equation.3">
                  <p:embed/>
                </p:oleObj>
              </mc:Choice>
              <mc:Fallback>
                <p:oleObj name="" r:id="rId1" imgW="190500" imgH="2159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22755" y="2557145"/>
                        <a:ext cx="439420" cy="498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2421"/>
          <p:cNvGraphicFramePr>
            <a:graphicFrameLocks noChangeAspect="1"/>
          </p:cNvGraphicFramePr>
          <p:nvPr/>
        </p:nvGraphicFramePr>
        <p:xfrm>
          <a:off x="2434590" y="2557145"/>
          <a:ext cx="439420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3" imgW="190500" imgH="215900" progId="Equation.3">
                  <p:embed/>
                </p:oleObj>
              </mc:Choice>
              <mc:Fallback>
                <p:oleObj name="" r:id="rId3" imgW="190500" imgH="215900" progId="Equation.3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34590" y="2557145"/>
                        <a:ext cx="439420" cy="498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2420"/>
          <p:cNvGraphicFramePr>
            <a:graphicFrameLocks noChangeAspect="1"/>
          </p:cNvGraphicFramePr>
          <p:nvPr/>
        </p:nvGraphicFramePr>
        <p:xfrm>
          <a:off x="3146425" y="2557145"/>
          <a:ext cx="439420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5" imgW="190500" imgH="215900" progId="Equation.3">
                  <p:embed/>
                </p:oleObj>
              </mc:Choice>
              <mc:Fallback>
                <p:oleObj name="" r:id="rId5" imgW="190500" imgH="215900" progId="Equation.3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46425" y="2557145"/>
                        <a:ext cx="439420" cy="498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-2147482419"/>
          <p:cNvGraphicFramePr>
            <a:graphicFrameLocks noChangeAspect="1"/>
          </p:cNvGraphicFramePr>
          <p:nvPr/>
        </p:nvGraphicFramePr>
        <p:xfrm>
          <a:off x="4022725" y="2556510"/>
          <a:ext cx="646430" cy="4991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7" imgW="279400" imgH="215900" progId="Equation.3">
                  <p:embed/>
                </p:oleObj>
              </mc:Choice>
              <mc:Fallback>
                <p:oleObj name="" r:id="rId7" imgW="279400" imgH="215900" progId="Equation.3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22725" y="2556510"/>
                        <a:ext cx="646430" cy="4991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2418"/>
          <p:cNvGraphicFramePr>
            <a:graphicFrameLocks noChangeAspect="1"/>
          </p:cNvGraphicFramePr>
          <p:nvPr/>
        </p:nvGraphicFramePr>
        <p:xfrm>
          <a:off x="4744720" y="2556510"/>
          <a:ext cx="646430" cy="4991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9" imgW="279400" imgH="215900" progId="Equation.3">
                  <p:embed/>
                </p:oleObj>
              </mc:Choice>
              <mc:Fallback>
                <p:oleObj name="" r:id="rId9" imgW="279400" imgH="215900" progId="Equation.3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744720" y="2556510"/>
                        <a:ext cx="646430" cy="4991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-2147482417"/>
          <p:cNvGraphicFramePr>
            <a:graphicFrameLocks noChangeAspect="1"/>
          </p:cNvGraphicFramePr>
          <p:nvPr/>
        </p:nvGraphicFramePr>
        <p:xfrm>
          <a:off x="5522595" y="2557145"/>
          <a:ext cx="646430" cy="4991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11" imgW="279400" imgH="215900" progId="Equation.3">
                  <p:embed/>
                </p:oleObj>
              </mc:Choice>
              <mc:Fallback>
                <p:oleObj name="" r:id="rId11" imgW="279400" imgH="215900" progId="Equation.3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522595" y="2557145"/>
                        <a:ext cx="646430" cy="4991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0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6387">
                                            <p:txEl>
                                              <p:charRg st="0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  <p:bldP spid="1638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41" name="矩形 18440"/>
          <p:cNvSpPr/>
          <p:nvPr/>
        </p:nvSpPr>
        <p:spPr>
          <a:xfrm>
            <a:off x="576580" y="499745"/>
            <a:ext cx="4517390" cy="762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algn="l" fontAlgn="base"/>
            <a:r>
              <a:rPr lang="zh-CN" altLang="en-US" sz="24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lang="en-US" altLang="zh-CN" sz="24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4</a:t>
            </a:r>
            <a:r>
              <a:rPr lang="zh-CN" altLang="en-US" sz="24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）画状态转换图</a:t>
            </a:r>
            <a:endParaRPr lang="zh-CN" altLang="en-US" sz="2400" b="1" strike="noStrike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8443" name="组合 18442"/>
          <p:cNvGrpSpPr/>
          <p:nvPr/>
        </p:nvGrpSpPr>
        <p:grpSpPr>
          <a:xfrm>
            <a:off x="576632" y="1029970"/>
            <a:ext cx="8024529" cy="3118387"/>
            <a:chOff x="2339" y="6801"/>
            <a:chExt cx="5430" cy="2192"/>
          </a:xfrm>
        </p:grpSpPr>
        <p:grpSp>
          <p:nvGrpSpPr>
            <p:cNvPr id="10243" name="组合 18443"/>
            <p:cNvGrpSpPr/>
            <p:nvPr/>
          </p:nvGrpSpPr>
          <p:grpSpPr>
            <a:xfrm>
              <a:off x="2339" y="6801"/>
              <a:ext cx="5430" cy="2192"/>
              <a:chOff x="2339" y="7225"/>
              <a:chExt cx="5430" cy="2192"/>
            </a:xfrm>
          </p:grpSpPr>
          <p:grpSp>
            <p:nvGrpSpPr>
              <p:cNvPr id="10244" name="组合 18444"/>
              <p:cNvGrpSpPr/>
              <p:nvPr/>
            </p:nvGrpSpPr>
            <p:grpSpPr>
              <a:xfrm>
                <a:off x="2339" y="7725"/>
                <a:ext cx="810" cy="776"/>
                <a:chOff x="2339" y="7725"/>
                <a:chExt cx="810" cy="776"/>
              </a:xfrm>
            </p:grpSpPr>
            <p:sp>
              <p:nvSpPr>
                <p:cNvPr id="10245" name="椭圆 18445"/>
                <p:cNvSpPr/>
                <p:nvPr/>
              </p:nvSpPr>
              <p:spPr>
                <a:xfrm>
                  <a:off x="2339" y="7725"/>
                  <a:ext cx="644" cy="644"/>
                </a:xfrm>
                <a:prstGeom prst="ellipse">
                  <a:avLst/>
                </a:prstGeom>
                <a:solidFill>
                  <a:srgbClr val="FFFF99"/>
                </a:solidFill>
                <a:ln w="381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 sz="2000">
                    <a:latin typeface="Tahoma" panose="020B0604030504040204" pitchFamily="34" charset="0"/>
                  </a:endParaRPr>
                </a:p>
              </p:txBody>
            </p:sp>
            <p:sp>
              <p:nvSpPr>
                <p:cNvPr id="10246" name="文本框 18446"/>
                <p:cNvSpPr txBox="1"/>
                <p:nvPr/>
              </p:nvSpPr>
              <p:spPr>
                <a:xfrm>
                  <a:off x="2339" y="7869"/>
                  <a:ext cx="810" cy="632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lIns="18000" tIns="18000" rIns="18000" bIns="18000" anchor="t"/>
                <a:p>
                  <a:pPr algn="just" eaLnBrk="0" hangingPunct="0"/>
                  <a:r>
                    <a:rPr lang="en-US" altLang="zh-CN" sz="2000" b="1" i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 Q</a:t>
                  </a:r>
                  <a:r>
                    <a:rPr lang="en-US" altLang="zh-CN" sz="2000" b="1" baseline="-250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2</a:t>
                  </a:r>
                  <a:r>
                    <a:rPr lang="en-US" altLang="zh-CN" sz="2000" b="1" i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Q</a:t>
                  </a:r>
                  <a:r>
                    <a:rPr lang="en-US" altLang="zh-CN" sz="2000" b="1" baseline="-250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1</a:t>
                  </a:r>
                  <a:r>
                    <a:rPr lang="en-US" altLang="zh-CN" sz="2000" b="1" i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Q</a:t>
                  </a:r>
                  <a:r>
                    <a:rPr lang="en-US" altLang="zh-CN" sz="2000" b="1" baseline="-250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0</a:t>
                  </a:r>
                  <a:endParaRPr lang="en-US" altLang="zh-CN" sz="2000" b="1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0247" name="椭圆 18447"/>
              <p:cNvSpPr/>
              <p:nvPr/>
            </p:nvSpPr>
            <p:spPr>
              <a:xfrm>
                <a:off x="3583" y="7693"/>
                <a:ext cx="644" cy="644"/>
              </a:xfrm>
              <a:prstGeom prst="ellipse">
                <a:avLst/>
              </a:prstGeom>
              <a:solidFill>
                <a:srgbClr val="FFFF99"/>
              </a:solidFill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 sz="2000">
                  <a:latin typeface="Tahoma" panose="020B0604030504040204" pitchFamily="34" charset="0"/>
                </a:endParaRPr>
              </a:p>
            </p:txBody>
          </p:sp>
          <p:sp>
            <p:nvSpPr>
              <p:cNvPr id="10248" name="文本框 18448"/>
              <p:cNvSpPr txBox="1"/>
              <p:nvPr/>
            </p:nvSpPr>
            <p:spPr>
              <a:xfrm>
                <a:off x="3609" y="7869"/>
                <a:ext cx="810" cy="632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lIns="18000" tIns="18000" rIns="18000" bIns="18000" anchor="t"/>
              <a:p>
                <a:pPr algn="just" eaLnBrk="0" hangingPunct="0"/>
                <a:r>
                  <a:rPr lang="zh-CN" altLang="en-US" sz="20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000</a:t>
                </a:r>
                <a:endPara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0249" name="组合 18449"/>
              <p:cNvGrpSpPr/>
              <p:nvPr/>
            </p:nvGrpSpPr>
            <p:grpSpPr>
              <a:xfrm>
                <a:off x="4665" y="7677"/>
                <a:ext cx="810" cy="824"/>
                <a:chOff x="4665" y="7677"/>
                <a:chExt cx="810" cy="824"/>
              </a:xfrm>
            </p:grpSpPr>
            <p:sp>
              <p:nvSpPr>
                <p:cNvPr id="10250" name="椭圆 18450"/>
                <p:cNvSpPr/>
                <p:nvPr/>
              </p:nvSpPr>
              <p:spPr>
                <a:xfrm>
                  <a:off x="4665" y="7677"/>
                  <a:ext cx="644" cy="644"/>
                </a:xfrm>
                <a:prstGeom prst="ellipse">
                  <a:avLst/>
                </a:prstGeom>
                <a:solidFill>
                  <a:srgbClr val="FFFF99"/>
                </a:solidFill>
                <a:ln w="381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 sz="2000">
                    <a:latin typeface="Tahoma" panose="020B0604030504040204" pitchFamily="34" charset="0"/>
                  </a:endParaRPr>
                </a:p>
              </p:txBody>
            </p:sp>
            <p:sp>
              <p:nvSpPr>
                <p:cNvPr id="10251" name="文本框 18451"/>
                <p:cNvSpPr txBox="1"/>
                <p:nvPr/>
              </p:nvSpPr>
              <p:spPr>
                <a:xfrm>
                  <a:off x="4665" y="7869"/>
                  <a:ext cx="810" cy="632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lIns="18000" tIns="18000" rIns="18000" bIns="18000" anchor="t"/>
                <a:p>
                  <a:pPr algn="just" eaLnBrk="0" hangingPunct="0"/>
                  <a:r>
                    <a:rPr lang="zh-CN" altLang="en-US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    001</a:t>
                  </a:r>
                  <a:endParaRPr lang="zh-CN" altLang="en-US" sz="2000" b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0252" name="组合 18452"/>
              <p:cNvGrpSpPr/>
              <p:nvPr/>
            </p:nvGrpSpPr>
            <p:grpSpPr>
              <a:xfrm>
                <a:off x="5729" y="7677"/>
                <a:ext cx="810" cy="824"/>
                <a:chOff x="4665" y="7677"/>
                <a:chExt cx="810" cy="824"/>
              </a:xfrm>
            </p:grpSpPr>
            <p:sp>
              <p:nvSpPr>
                <p:cNvPr id="10253" name="椭圆 18453"/>
                <p:cNvSpPr/>
                <p:nvPr/>
              </p:nvSpPr>
              <p:spPr>
                <a:xfrm>
                  <a:off x="4665" y="7677"/>
                  <a:ext cx="644" cy="644"/>
                </a:xfrm>
                <a:prstGeom prst="ellipse">
                  <a:avLst/>
                </a:prstGeom>
                <a:solidFill>
                  <a:srgbClr val="FFFF99"/>
                </a:solidFill>
                <a:ln w="381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 sz="2000">
                    <a:latin typeface="Tahoma" panose="020B0604030504040204" pitchFamily="34" charset="0"/>
                  </a:endParaRPr>
                </a:p>
              </p:txBody>
            </p:sp>
            <p:sp>
              <p:nvSpPr>
                <p:cNvPr id="10254" name="文本框 18454"/>
                <p:cNvSpPr txBox="1"/>
                <p:nvPr/>
              </p:nvSpPr>
              <p:spPr>
                <a:xfrm>
                  <a:off x="4665" y="7869"/>
                  <a:ext cx="810" cy="632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lIns="18000" tIns="18000" rIns="18000" bIns="18000" anchor="t"/>
                <a:p>
                  <a:pPr algn="just" eaLnBrk="0" hangingPunct="0"/>
                  <a:r>
                    <a:rPr lang="zh-CN" altLang="en-US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    010</a:t>
                  </a:r>
                  <a:endParaRPr lang="zh-CN" altLang="en-US" sz="2000" b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0255" name="组合 18455"/>
              <p:cNvGrpSpPr/>
              <p:nvPr/>
            </p:nvGrpSpPr>
            <p:grpSpPr>
              <a:xfrm>
                <a:off x="5399" y="8605"/>
                <a:ext cx="810" cy="796"/>
                <a:chOff x="4619" y="7677"/>
                <a:chExt cx="810" cy="796"/>
              </a:xfrm>
            </p:grpSpPr>
            <p:sp>
              <p:nvSpPr>
                <p:cNvPr id="10256" name="椭圆 18456"/>
                <p:cNvSpPr/>
                <p:nvPr/>
              </p:nvSpPr>
              <p:spPr>
                <a:xfrm>
                  <a:off x="4665" y="7677"/>
                  <a:ext cx="644" cy="644"/>
                </a:xfrm>
                <a:prstGeom prst="ellipse">
                  <a:avLst/>
                </a:prstGeom>
                <a:solidFill>
                  <a:srgbClr val="FFFF99"/>
                </a:solidFill>
                <a:ln w="381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 sz="2000">
                    <a:latin typeface="Tahoma" panose="020B0604030504040204" pitchFamily="34" charset="0"/>
                  </a:endParaRPr>
                </a:p>
              </p:txBody>
            </p:sp>
            <p:sp>
              <p:nvSpPr>
                <p:cNvPr id="10257" name="文本框 18457"/>
                <p:cNvSpPr txBox="1"/>
                <p:nvPr/>
              </p:nvSpPr>
              <p:spPr>
                <a:xfrm>
                  <a:off x="4619" y="7841"/>
                  <a:ext cx="810" cy="632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lIns="18000" tIns="18000" rIns="18000" bIns="18000" anchor="t"/>
                <a:p>
                  <a:pPr algn="just" eaLnBrk="0" hangingPunct="0"/>
                  <a:r>
                    <a:rPr lang="zh-CN" altLang="en-US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     011</a:t>
                  </a:r>
                  <a:endParaRPr lang="zh-CN" altLang="en-US" sz="2000" b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0258" name="组合 18458"/>
              <p:cNvGrpSpPr/>
              <p:nvPr/>
            </p:nvGrpSpPr>
            <p:grpSpPr>
              <a:xfrm>
                <a:off x="4227" y="8617"/>
                <a:ext cx="810" cy="800"/>
                <a:chOff x="4663" y="7677"/>
                <a:chExt cx="810" cy="800"/>
              </a:xfrm>
            </p:grpSpPr>
            <p:sp>
              <p:nvSpPr>
                <p:cNvPr id="10259" name="椭圆 18459"/>
                <p:cNvSpPr/>
                <p:nvPr/>
              </p:nvSpPr>
              <p:spPr>
                <a:xfrm>
                  <a:off x="4665" y="7677"/>
                  <a:ext cx="644" cy="644"/>
                </a:xfrm>
                <a:prstGeom prst="ellipse">
                  <a:avLst/>
                </a:prstGeom>
                <a:solidFill>
                  <a:srgbClr val="FFFF99"/>
                </a:solidFill>
                <a:ln w="381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 sz="2000">
                    <a:latin typeface="Tahoma" panose="020B0604030504040204" pitchFamily="34" charset="0"/>
                  </a:endParaRPr>
                </a:p>
              </p:txBody>
            </p:sp>
            <p:sp>
              <p:nvSpPr>
                <p:cNvPr id="10260" name="文本框 18460"/>
                <p:cNvSpPr txBox="1"/>
                <p:nvPr/>
              </p:nvSpPr>
              <p:spPr>
                <a:xfrm>
                  <a:off x="4663" y="7845"/>
                  <a:ext cx="810" cy="632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lIns="18000" tIns="18000" rIns="18000" bIns="18000" anchor="t"/>
                <a:p>
                  <a:pPr algn="just" eaLnBrk="0" hangingPunct="0"/>
                  <a:r>
                    <a:rPr lang="zh-CN" altLang="en-US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    100</a:t>
                  </a:r>
                  <a:endParaRPr lang="zh-CN" altLang="en-US" sz="2000" b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0261" name="组合 18461"/>
              <p:cNvGrpSpPr/>
              <p:nvPr/>
            </p:nvGrpSpPr>
            <p:grpSpPr>
              <a:xfrm>
                <a:off x="6959" y="7225"/>
                <a:ext cx="810" cy="800"/>
                <a:chOff x="4665" y="7677"/>
                <a:chExt cx="810" cy="800"/>
              </a:xfrm>
            </p:grpSpPr>
            <p:sp>
              <p:nvSpPr>
                <p:cNvPr id="10262" name="椭圆 18462"/>
                <p:cNvSpPr/>
                <p:nvPr/>
              </p:nvSpPr>
              <p:spPr>
                <a:xfrm>
                  <a:off x="4665" y="7677"/>
                  <a:ext cx="644" cy="644"/>
                </a:xfrm>
                <a:prstGeom prst="ellipse">
                  <a:avLst/>
                </a:prstGeom>
                <a:solidFill>
                  <a:srgbClr val="FFFF99"/>
                </a:solidFill>
                <a:ln w="381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 sz="2000">
                    <a:latin typeface="Tahoma" panose="020B0604030504040204" pitchFamily="34" charset="0"/>
                  </a:endParaRPr>
                </a:p>
              </p:txBody>
            </p:sp>
            <p:sp>
              <p:nvSpPr>
                <p:cNvPr id="10263" name="文本框 18463"/>
                <p:cNvSpPr txBox="1"/>
                <p:nvPr/>
              </p:nvSpPr>
              <p:spPr>
                <a:xfrm>
                  <a:off x="4665" y="7845"/>
                  <a:ext cx="810" cy="632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lIns="18000" tIns="18000" rIns="18000" bIns="18000" anchor="t"/>
                <a:p>
                  <a:pPr algn="just" eaLnBrk="0" hangingPunct="0"/>
                  <a:r>
                    <a:rPr lang="zh-CN" altLang="en-US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    101</a:t>
                  </a:r>
                  <a:endParaRPr lang="zh-CN" altLang="en-US" sz="2000" b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0264" name="组合 18464"/>
              <p:cNvGrpSpPr/>
              <p:nvPr/>
            </p:nvGrpSpPr>
            <p:grpSpPr>
              <a:xfrm>
                <a:off x="6959" y="8141"/>
                <a:ext cx="810" cy="812"/>
                <a:chOff x="4635" y="7677"/>
                <a:chExt cx="810" cy="812"/>
              </a:xfrm>
            </p:grpSpPr>
            <p:sp>
              <p:nvSpPr>
                <p:cNvPr id="10265" name="椭圆 18465"/>
                <p:cNvSpPr/>
                <p:nvPr/>
              </p:nvSpPr>
              <p:spPr>
                <a:xfrm>
                  <a:off x="4665" y="7677"/>
                  <a:ext cx="644" cy="644"/>
                </a:xfrm>
                <a:prstGeom prst="ellipse">
                  <a:avLst/>
                </a:prstGeom>
                <a:solidFill>
                  <a:srgbClr val="FFFF99"/>
                </a:solidFill>
                <a:ln w="381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 sz="2000">
                    <a:latin typeface="Tahoma" panose="020B0604030504040204" pitchFamily="34" charset="0"/>
                  </a:endParaRPr>
                </a:p>
              </p:txBody>
            </p:sp>
            <p:sp>
              <p:nvSpPr>
                <p:cNvPr id="10266" name="文本框 18466"/>
                <p:cNvSpPr txBox="1"/>
                <p:nvPr/>
              </p:nvSpPr>
              <p:spPr>
                <a:xfrm>
                  <a:off x="4635" y="7857"/>
                  <a:ext cx="810" cy="632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lIns="18000" tIns="18000" rIns="18000" bIns="18000" anchor="t"/>
                <a:p>
                  <a:pPr algn="just" eaLnBrk="0" hangingPunct="0"/>
                  <a:r>
                    <a:rPr lang="zh-CN" altLang="en-US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     110</a:t>
                  </a:r>
                  <a:endParaRPr lang="zh-CN" altLang="en-US" sz="2000" b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0267" name="组合 18467"/>
              <p:cNvGrpSpPr/>
              <p:nvPr/>
            </p:nvGrpSpPr>
            <p:grpSpPr>
              <a:xfrm>
                <a:off x="2969" y="8621"/>
                <a:ext cx="824" cy="780"/>
                <a:chOff x="4665" y="7677"/>
                <a:chExt cx="824" cy="780"/>
              </a:xfrm>
            </p:grpSpPr>
            <p:sp>
              <p:nvSpPr>
                <p:cNvPr id="10268" name="椭圆 18468"/>
                <p:cNvSpPr/>
                <p:nvPr/>
              </p:nvSpPr>
              <p:spPr>
                <a:xfrm>
                  <a:off x="4665" y="7677"/>
                  <a:ext cx="644" cy="644"/>
                </a:xfrm>
                <a:prstGeom prst="ellipse">
                  <a:avLst/>
                </a:prstGeom>
                <a:solidFill>
                  <a:srgbClr val="FFFF99"/>
                </a:solidFill>
                <a:ln w="381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 sz="2000">
                    <a:latin typeface="Tahoma" panose="020B0604030504040204" pitchFamily="34" charset="0"/>
                  </a:endParaRPr>
                </a:p>
              </p:txBody>
            </p:sp>
            <p:sp>
              <p:nvSpPr>
                <p:cNvPr id="10269" name="文本框 18469"/>
                <p:cNvSpPr txBox="1"/>
                <p:nvPr/>
              </p:nvSpPr>
              <p:spPr>
                <a:xfrm>
                  <a:off x="4679" y="7825"/>
                  <a:ext cx="810" cy="632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lIns="18000" tIns="18000" rIns="18000" bIns="18000" anchor="t"/>
                <a:p>
                  <a:pPr algn="just" eaLnBrk="0" hangingPunct="0"/>
                  <a:r>
                    <a:rPr lang="zh-CN" altLang="en-US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    111</a:t>
                  </a:r>
                  <a:endParaRPr lang="zh-CN" altLang="en-US" sz="2000" b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0270" name="直接连接符 18470"/>
              <p:cNvSpPr/>
              <p:nvPr/>
            </p:nvSpPr>
            <p:spPr>
              <a:xfrm>
                <a:off x="4259" y="7981"/>
                <a:ext cx="406" cy="0"/>
              </a:xfrm>
              <a:prstGeom prst="line">
                <a:avLst/>
              </a:prstGeom>
              <a:ln w="38100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stealth" w="lg" len="lg"/>
              </a:ln>
            </p:spPr>
          </p:sp>
          <p:sp>
            <p:nvSpPr>
              <p:cNvPr id="10271" name="直接连接符 18471"/>
              <p:cNvSpPr/>
              <p:nvPr/>
            </p:nvSpPr>
            <p:spPr>
              <a:xfrm>
                <a:off x="5309" y="8009"/>
                <a:ext cx="406" cy="0"/>
              </a:xfrm>
              <a:prstGeom prst="line">
                <a:avLst/>
              </a:prstGeom>
              <a:ln w="38100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stealth" w="lg" len="lg"/>
              </a:ln>
            </p:spPr>
          </p:sp>
          <p:sp>
            <p:nvSpPr>
              <p:cNvPr id="10272" name="直接连接符 18472"/>
              <p:cNvSpPr/>
              <p:nvPr/>
            </p:nvSpPr>
            <p:spPr>
              <a:xfrm flipH="1">
                <a:off x="5895" y="8353"/>
                <a:ext cx="120" cy="256"/>
              </a:xfrm>
              <a:prstGeom prst="line">
                <a:avLst/>
              </a:prstGeom>
              <a:ln w="38100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stealth" w="lg" len="lg"/>
              </a:ln>
            </p:spPr>
          </p:sp>
          <p:sp>
            <p:nvSpPr>
              <p:cNvPr id="10273" name="直接连接符 18473"/>
              <p:cNvSpPr/>
              <p:nvPr/>
            </p:nvSpPr>
            <p:spPr>
              <a:xfrm flipH="1">
                <a:off x="4965" y="8925"/>
                <a:ext cx="434" cy="0"/>
              </a:xfrm>
              <a:prstGeom prst="line">
                <a:avLst/>
              </a:prstGeom>
              <a:ln w="38100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stealth" w="lg" len="lg"/>
              </a:ln>
            </p:spPr>
          </p:sp>
          <p:sp>
            <p:nvSpPr>
              <p:cNvPr id="10274" name="直接连接符 18474"/>
              <p:cNvSpPr/>
              <p:nvPr/>
            </p:nvSpPr>
            <p:spPr>
              <a:xfrm flipH="1" flipV="1">
                <a:off x="4079" y="8309"/>
                <a:ext cx="226" cy="332"/>
              </a:xfrm>
              <a:prstGeom prst="line">
                <a:avLst/>
              </a:prstGeom>
              <a:ln w="38100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stealth" w="lg" len="lg"/>
              </a:ln>
            </p:spPr>
          </p:sp>
          <p:sp>
            <p:nvSpPr>
              <p:cNvPr id="10275" name="直接连接符 18475"/>
              <p:cNvSpPr/>
              <p:nvPr/>
            </p:nvSpPr>
            <p:spPr>
              <a:xfrm flipV="1">
                <a:off x="3509" y="8296"/>
                <a:ext cx="180" cy="348"/>
              </a:xfrm>
              <a:prstGeom prst="line">
                <a:avLst/>
              </a:prstGeom>
              <a:ln w="38100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stealth" w="lg" len="lg"/>
              </a:ln>
            </p:spPr>
          </p:sp>
          <p:sp>
            <p:nvSpPr>
              <p:cNvPr id="10276" name="直接连接符 18476"/>
              <p:cNvSpPr/>
              <p:nvPr/>
            </p:nvSpPr>
            <p:spPr>
              <a:xfrm flipH="1">
                <a:off x="6449" y="7545"/>
                <a:ext cx="450" cy="328"/>
              </a:xfrm>
              <a:prstGeom prst="line">
                <a:avLst/>
              </a:prstGeom>
              <a:ln w="38100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stealth" w="lg" len="lg"/>
              </a:ln>
            </p:spPr>
          </p:sp>
          <p:sp>
            <p:nvSpPr>
              <p:cNvPr id="10277" name="直接连接符 18477"/>
              <p:cNvSpPr/>
              <p:nvPr/>
            </p:nvSpPr>
            <p:spPr>
              <a:xfrm flipH="1" flipV="1">
                <a:off x="6449" y="8069"/>
                <a:ext cx="420" cy="452"/>
              </a:xfrm>
              <a:prstGeom prst="line">
                <a:avLst/>
              </a:prstGeom>
              <a:ln w="38100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stealth" w="lg" len="lg"/>
              </a:ln>
            </p:spPr>
          </p:sp>
        </p:grpSp>
        <p:sp>
          <p:nvSpPr>
            <p:cNvPr id="10278" name="文本框 18478"/>
            <p:cNvSpPr txBox="1"/>
            <p:nvPr/>
          </p:nvSpPr>
          <p:spPr>
            <a:xfrm>
              <a:off x="4378" y="7269"/>
              <a:ext cx="496" cy="524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/0</a:t>
              </a:r>
              <a:endPara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79" name="文本框 18479"/>
            <p:cNvSpPr txBox="1"/>
            <p:nvPr/>
          </p:nvSpPr>
          <p:spPr>
            <a:xfrm>
              <a:off x="5399" y="7295"/>
              <a:ext cx="496" cy="524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/0</a:t>
              </a:r>
              <a:endPara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80" name="文本框 18480"/>
            <p:cNvSpPr txBox="1"/>
            <p:nvPr/>
          </p:nvSpPr>
          <p:spPr>
            <a:xfrm>
              <a:off x="6089" y="7977"/>
              <a:ext cx="496" cy="524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/0</a:t>
              </a:r>
              <a:endPara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81" name="文本框 18481"/>
            <p:cNvSpPr txBox="1"/>
            <p:nvPr/>
          </p:nvSpPr>
          <p:spPr>
            <a:xfrm>
              <a:off x="5114" y="8465"/>
              <a:ext cx="496" cy="524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/0</a:t>
              </a:r>
              <a:endPara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82" name="文本框 18482"/>
            <p:cNvSpPr txBox="1"/>
            <p:nvPr/>
          </p:nvSpPr>
          <p:spPr>
            <a:xfrm>
              <a:off x="3944" y="7993"/>
              <a:ext cx="496" cy="524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/1</a:t>
              </a:r>
              <a:endPara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83" name="文本框 18483"/>
            <p:cNvSpPr txBox="1"/>
            <p:nvPr/>
          </p:nvSpPr>
          <p:spPr>
            <a:xfrm>
              <a:off x="3277" y="7745"/>
              <a:ext cx="496" cy="524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/1</a:t>
              </a:r>
              <a:endPara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84" name="文本框 18484"/>
            <p:cNvSpPr txBox="1"/>
            <p:nvPr/>
          </p:nvSpPr>
          <p:spPr>
            <a:xfrm>
              <a:off x="6666" y="7269"/>
              <a:ext cx="496" cy="524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/1</a:t>
              </a:r>
              <a:endPara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85" name="文本框 18485"/>
            <p:cNvSpPr txBox="1"/>
            <p:nvPr/>
          </p:nvSpPr>
          <p:spPr>
            <a:xfrm>
              <a:off x="6425" y="7821"/>
              <a:ext cx="482" cy="515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/1</a:t>
              </a:r>
              <a:endPara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" name="文本框 18483"/>
            <p:cNvSpPr txBox="1"/>
            <p:nvPr/>
          </p:nvSpPr>
          <p:spPr>
            <a:xfrm>
              <a:off x="2473" y="7941"/>
              <a:ext cx="496" cy="524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18000" tIns="18000" rIns="18000" bIns="18000" anchor="t"/>
            <a:p>
              <a:pPr algn="just" eaLnBrk="0" hangingPunct="0"/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/</a:t>
              </a:r>
              <a:r>
                <a:rPr lang="en-US" altLang="zh-CN" sz="20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endParaRPr lang="en-US" altLang="zh-CN" sz="20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37892" name="矩形 37891"/>
          <p:cNvSpPr/>
          <p:nvPr/>
        </p:nvSpPr>
        <p:spPr>
          <a:xfrm>
            <a:off x="454025" y="4125595"/>
            <a:ext cx="8316595" cy="24955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sz="2400" b="1">
                <a:latin typeface="Times New Roman" panose="02020603050405020304" pitchFamily="18" charset="0"/>
                <a:ea typeface="宋体" panose="02010600030101010101" pitchFamily="2" charset="-122"/>
              </a:rPr>
              <a:t>5个状态构成了一个循环，即每输入5个</a:t>
            </a:r>
            <a:r>
              <a:rPr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CP</a:t>
            </a:r>
            <a:r>
              <a:rPr sz="2400" b="1">
                <a:latin typeface="Times New Roman" panose="02020603050405020304" pitchFamily="18" charset="0"/>
                <a:ea typeface="宋体" panose="02010600030101010101" pitchFamily="2" charset="-122"/>
              </a:rPr>
              <a:t>脉冲就循环一周，通常这种时序逻辑电路称为五进制计数器，并且这5种状态称为</a:t>
            </a:r>
            <a:r>
              <a:rPr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有效状态</a:t>
            </a:r>
            <a:r>
              <a:rPr sz="2400" b="1">
                <a:latin typeface="Times New Roman" panose="02020603050405020304" pitchFamily="18" charset="0"/>
                <a:ea typeface="宋体" panose="02010600030101010101" pitchFamily="2" charset="-122"/>
              </a:rPr>
              <a:t>，其余的3种状态称为</a:t>
            </a:r>
            <a:r>
              <a:rPr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无效状态</a:t>
            </a:r>
            <a:r>
              <a:rPr sz="2400" b="1">
                <a:latin typeface="Times New Roman" panose="02020603050405020304" pitchFamily="18" charset="0"/>
                <a:ea typeface="宋体" panose="02010600030101010101" pitchFamily="2" charset="-122"/>
              </a:rPr>
              <a:t>。如果设初态为111（无效状态），经一个</a:t>
            </a:r>
            <a:r>
              <a:rPr sz="2400" b="1" i="1">
                <a:latin typeface="Times New Roman" panose="02020603050405020304" pitchFamily="18" charset="0"/>
                <a:ea typeface="宋体" panose="02010600030101010101" pitchFamily="2" charset="-122"/>
              </a:rPr>
              <a:t>CP</a:t>
            </a:r>
            <a:r>
              <a:rPr sz="2400" b="1">
                <a:latin typeface="Times New Roman" panose="02020603050405020304" pitchFamily="18" charset="0"/>
                <a:ea typeface="宋体" panose="02010600030101010101" pitchFamily="2" charset="-122"/>
              </a:rPr>
              <a:t>脉冲作用后仍能进入有效状态，这种计数器</a:t>
            </a:r>
            <a:r>
              <a:rPr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具有自启动能力</a:t>
            </a:r>
            <a:r>
              <a:rPr sz="2400" b="1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20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1" grpId="0"/>
      <p:bldP spid="3789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4" name="矩形 35843"/>
          <p:cNvSpPr/>
          <p:nvPr/>
        </p:nvSpPr>
        <p:spPr>
          <a:xfrm>
            <a:off x="792480" y="692150"/>
            <a:ext cx="4053205" cy="762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algn="l" fontAlgn="base"/>
            <a:r>
              <a:rPr lang="zh-CN" sz="24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lang="en-US" altLang="zh-CN" sz="24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5</a:t>
            </a:r>
            <a:r>
              <a:rPr lang="zh-CN" altLang="en-US" sz="24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）画时序图</a:t>
            </a:r>
            <a:r>
              <a:rPr lang="zh-CN" altLang="en-US" sz="24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endParaRPr lang="zh-CN" altLang="en-US" sz="2400" b="1" strike="noStrike" noProof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0" name="直接连接符 35858"/>
          <p:cNvSpPr/>
          <p:nvPr/>
        </p:nvSpPr>
        <p:spPr>
          <a:xfrm>
            <a:off x="3860800" y="2771775"/>
            <a:ext cx="4763" cy="2505075"/>
          </a:xfrm>
          <a:prstGeom prst="line">
            <a:avLst/>
          </a:prstGeom>
          <a:ln w="31750" cap="flat" cmpd="sng">
            <a:solidFill>
              <a:srgbClr val="000000"/>
            </a:solidFill>
            <a:prstDash val="lgDash"/>
            <a:round/>
            <a:headEnd type="none" w="med" len="med"/>
            <a:tailEnd type="none" w="med" len="med"/>
          </a:ln>
        </p:spPr>
      </p:sp>
      <p:sp>
        <p:nvSpPr>
          <p:cNvPr id="12291" name="直接连接符 35859"/>
          <p:cNvSpPr/>
          <p:nvPr/>
        </p:nvSpPr>
        <p:spPr>
          <a:xfrm>
            <a:off x="4806950" y="2646363"/>
            <a:ext cx="0" cy="2428875"/>
          </a:xfrm>
          <a:prstGeom prst="line">
            <a:avLst/>
          </a:prstGeom>
          <a:ln w="31750" cap="flat" cmpd="sng">
            <a:solidFill>
              <a:srgbClr val="000000"/>
            </a:solidFill>
            <a:prstDash val="lgDash"/>
            <a:round/>
            <a:headEnd type="none" w="med" len="med"/>
            <a:tailEnd type="none" w="med" len="med"/>
          </a:ln>
        </p:spPr>
      </p:sp>
      <p:sp>
        <p:nvSpPr>
          <p:cNvPr id="12292" name="文本框 35860"/>
          <p:cNvSpPr txBox="1"/>
          <p:nvPr/>
        </p:nvSpPr>
        <p:spPr>
          <a:xfrm>
            <a:off x="1467485" y="2662555"/>
            <a:ext cx="701675" cy="717550"/>
          </a:xfrm>
          <a:prstGeom prst="rect">
            <a:avLst/>
          </a:prstGeom>
          <a:noFill/>
          <a:ln w="38100">
            <a:noFill/>
          </a:ln>
        </p:spPr>
        <p:txBody>
          <a:bodyPr lIns="18000" tIns="18000" rIns="18000" bIns="18000" anchor="t"/>
          <a:p>
            <a:pPr algn="just" eaLnBrk="0" hangingPunct="0"/>
            <a:r>
              <a:rPr lang="en-US" altLang="zh-CN" sz="2000" b="1" i="1">
                <a:latin typeface="Times New Roman" panose="02020603050405020304" pitchFamily="18" charset="0"/>
                <a:ea typeface="宋体" panose="02010600030101010101" pitchFamily="2" charset="-122"/>
              </a:rPr>
              <a:t>CP</a:t>
            </a:r>
            <a:endParaRPr lang="en-US" altLang="zh-CN" sz="20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62" name="文本框 35861"/>
          <p:cNvSpPr txBox="1"/>
          <p:nvPr/>
        </p:nvSpPr>
        <p:spPr>
          <a:xfrm>
            <a:off x="1578610" y="3373755"/>
            <a:ext cx="701675" cy="717550"/>
          </a:xfrm>
          <a:prstGeom prst="rect">
            <a:avLst/>
          </a:prstGeom>
          <a:noFill/>
          <a:ln w="38100">
            <a:noFill/>
          </a:ln>
        </p:spPr>
        <p:txBody>
          <a:bodyPr lIns="18000" tIns="18000" rIns="18000" bIns="18000" anchor="t"/>
          <a:p>
            <a:pPr algn="just" eaLnBrk="0" hangingPunct="0"/>
            <a:r>
              <a:rPr lang="en-US" altLang="zh-CN" sz="2000" b="1" i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0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endParaRPr lang="en-US" altLang="zh-CN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63" name="文本框 35862"/>
          <p:cNvSpPr txBox="1"/>
          <p:nvPr/>
        </p:nvSpPr>
        <p:spPr>
          <a:xfrm>
            <a:off x="1548765" y="4226560"/>
            <a:ext cx="701675" cy="717550"/>
          </a:xfrm>
          <a:prstGeom prst="rect">
            <a:avLst/>
          </a:prstGeom>
          <a:noFill/>
          <a:ln w="38100">
            <a:noFill/>
          </a:ln>
        </p:spPr>
        <p:txBody>
          <a:bodyPr lIns="18000" tIns="18000" rIns="18000" bIns="18000" anchor="t"/>
          <a:p>
            <a:pPr algn="just" eaLnBrk="0" hangingPunct="0"/>
            <a:r>
              <a:rPr lang="en-US" altLang="zh-CN" sz="2000" b="1" i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0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64" name="文本框 35863"/>
          <p:cNvSpPr txBox="1"/>
          <p:nvPr/>
        </p:nvSpPr>
        <p:spPr>
          <a:xfrm>
            <a:off x="1562735" y="5046980"/>
            <a:ext cx="701675" cy="717550"/>
          </a:xfrm>
          <a:prstGeom prst="rect">
            <a:avLst/>
          </a:prstGeom>
          <a:noFill/>
          <a:ln w="38100">
            <a:noFill/>
          </a:ln>
        </p:spPr>
        <p:txBody>
          <a:bodyPr lIns="18000" tIns="18000" rIns="18000" bIns="18000" anchor="t"/>
          <a:p>
            <a:pPr algn="just" eaLnBrk="0" hangingPunct="0"/>
            <a:r>
              <a:rPr lang="en-US" altLang="zh-CN" sz="2000" b="1" i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0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6" name="直接连接符 35864"/>
          <p:cNvSpPr/>
          <p:nvPr/>
        </p:nvSpPr>
        <p:spPr>
          <a:xfrm flipH="1">
            <a:off x="2919413" y="2778125"/>
            <a:ext cx="1587" cy="2516188"/>
          </a:xfrm>
          <a:prstGeom prst="line">
            <a:avLst/>
          </a:prstGeom>
          <a:ln w="31750" cap="flat" cmpd="sng">
            <a:solidFill>
              <a:srgbClr val="000000"/>
            </a:solidFill>
            <a:prstDash val="lgDash"/>
            <a:round/>
            <a:headEnd type="none" w="med" len="med"/>
            <a:tailEnd type="none" w="med" len="med"/>
          </a:ln>
        </p:spPr>
      </p:sp>
      <p:grpSp>
        <p:nvGrpSpPr>
          <p:cNvPr id="12297" name="组合 35910"/>
          <p:cNvGrpSpPr/>
          <p:nvPr/>
        </p:nvGrpSpPr>
        <p:grpSpPr>
          <a:xfrm>
            <a:off x="2016125" y="2286000"/>
            <a:ext cx="5175250" cy="515938"/>
            <a:chOff x="1270" y="1440"/>
            <a:chExt cx="3260" cy="325"/>
          </a:xfrm>
        </p:grpSpPr>
        <p:grpSp>
          <p:nvGrpSpPr>
            <p:cNvPr id="12298" name="组合 35845"/>
            <p:cNvGrpSpPr/>
            <p:nvPr/>
          </p:nvGrpSpPr>
          <p:grpSpPr>
            <a:xfrm>
              <a:off x="1270" y="1440"/>
              <a:ext cx="1444" cy="325"/>
              <a:chOff x="3705" y="10261"/>
              <a:chExt cx="2154" cy="344"/>
            </a:xfrm>
          </p:grpSpPr>
          <p:grpSp>
            <p:nvGrpSpPr>
              <p:cNvPr id="12299" name="组合 35846"/>
              <p:cNvGrpSpPr/>
              <p:nvPr/>
            </p:nvGrpSpPr>
            <p:grpSpPr>
              <a:xfrm>
                <a:off x="3705" y="10261"/>
                <a:ext cx="1270" cy="344"/>
                <a:chOff x="3585" y="13025"/>
                <a:chExt cx="1270" cy="356"/>
              </a:xfrm>
            </p:grpSpPr>
            <p:sp>
              <p:nvSpPr>
                <p:cNvPr id="12300" name="直接连接符 35847"/>
                <p:cNvSpPr/>
                <p:nvPr/>
              </p:nvSpPr>
              <p:spPr>
                <a:xfrm>
                  <a:off x="3585" y="13381"/>
                  <a:ext cx="420" cy="0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2301" name="直接连接符 35848"/>
                <p:cNvSpPr/>
                <p:nvPr/>
              </p:nvSpPr>
              <p:spPr>
                <a:xfrm>
                  <a:off x="4009" y="13025"/>
                  <a:ext cx="420" cy="0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2302" name="直接连接符 35849"/>
                <p:cNvSpPr/>
                <p:nvPr/>
              </p:nvSpPr>
              <p:spPr>
                <a:xfrm>
                  <a:off x="4435" y="13381"/>
                  <a:ext cx="420" cy="0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2303" name="直接连接符 35850"/>
                <p:cNvSpPr/>
                <p:nvPr/>
              </p:nvSpPr>
              <p:spPr>
                <a:xfrm>
                  <a:off x="4015" y="13033"/>
                  <a:ext cx="0" cy="348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2304" name="直接连接符 35851"/>
                <p:cNvSpPr/>
                <p:nvPr/>
              </p:nvSpPr>
              <p:spPr>
                <a:xfrm>
                  <a:off x="4435" y="13025"/>
                  <a:ext cx="0" cy="348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12305" name="组合 35852"/>
              <p:cNvGrpSpPr/>
              <p:nvPr/>
            </p:nvGrpSpPr>
            <p:grpSpPr>
              <a:xfrm>
                <a:off x="4589" y="10261"/>
                <a:ext cx="1270" cy="344"/>
                <a:chOff x="3585" y="13025"/>
                <a:chExt cx="1270" cy="356"/>
              </a:xfrm>
            </p:grpSpPr>
            <p:sp>
              <p:nvSpPr>
                <p:cNvPr id="12306" name="直接连接符 35853"/>
                <p:cNvSpPr/>
                <p:nvPr/>
              </p:nvSpPr>
              <p:spPr>
                <a:xfrm>
                  <a:off x="3585" y="13381"/>
                  <a:ext cx="420" cy="0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2307" name="直接连接符 35854"/>
                <p:cNvSpPr/>
                <p:nvPr/>
              </p:nvSpPr>
              <p:spPr>
                <a:xfrm>
                  <a:off x="4009" y="13025"/>
                  <a:ext cx="420" cy="0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2308" name="直接连接符 35855"/>
                <p:cNvSpPr/>
                <p:nvPr/>
              </p:nvSpPr>
              <p:spPr>
                <a:xfrm>
                  <a:off x="4435" y="13381"/>
                  <a:ext cx="420" cy="0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2309" name="直接连接符 35856"/>
                <p:cNvSpPr/>
                <p:nvPr/>
              </p:nvSpPr>
              <p:spPr>
                <a:xfrm>
                  <a:off x="4015" y="13033"/>
                  <a:ext cx="0" cy="348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2310" name="直接连接符 35857"/>
                <p:cNvSpPr/>
                <p:nvPr/>
              </p:nvSpPr>
              <p:spPr>
                <a:xfrm>
                  <a:off x="4435" y="13025"/>
                  <a:ext cx="0" cy="348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grpSp>
          <p:nvGrpSpPr>
            <p:cNvPr id="12311" name="组合 35865"/>
            <p:cNvGrpSpPr/>
            <p:nvPr/>
          </p:nvGrpSpPr>
          <p:grpSpPr>
            <a:xfrm>
              <a:off x="2460" y="1440"/>
              <a:ext cx="1443" cy="325"/>
              <a:chOff x="3705" y="10261"/>
              <a:chExt cx="2154" cy="344"/>
            </a:xfrm>
          </p:grpSpPr>
          <p:grpSp>
            <p:nvGrpSpPr>
              <p:cNvPr id="12312" name="组合 35866"/>
              <p:cNvGrpSpPr/>
              <p:nvPr/>
            </p:nvGrpSpPr>
            <p:grpSpPr>
              <a:xfrm>
                <a:off x="3705" y="10261"/>
                <a:ext cx="1270" cy="344"/>
                <a:chOff x="3585" y="13025"/>
                <a:chExt cx="1270" cy="356"/>
              </a:xfrm>
            </p:grpSpPr>
            <p:sp>
              <p:nvSpPr>
                <p:cNvPr id="12313" name="直接连接符 35867"/>
                <p:cNvSpPr/>
                <p:nvPr/>
              </p:nvSpPr>
              <p:spPr>
                <a:xfrm>
                  <a:off x="3585" y="13381"/>
                  <a:ext cx="420" cy="0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2314" name="直接连接符 35868"/>
                <p:cNvSpPr/>
                <p:nvPr/>
              </p:nvSpPr>
              <p:spPr>
                <a:xfrm>
                  <a:off x="4009" y="13025"/>
                  <a:ext cx="420" cy="0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2315" name="直接连接符 35869"/>
                <p:cNvSpPr/>
                <p:nvPr/>
              </p:nvSpPr>
              <p:spPr>
                <a:xfrm>
                  <a:off x="4435" y="13381"/>
                  <a:ext cx="420" cy="0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2316" name="直接连接符 35870"/>
                <p:cNvSpPr/>
                <p:nvPr/>
              </p:nvSpPr>
              <p:spPr>
                <a:xfrm>
                  <a:off x="4015" y="13033"/>
                  <a:ext cx="0" cy="348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2317" name="直接连接符 35871"/>
                <p:cNvSpPr/>
                <p:nvPr/>
              </p:nvSpPr>
              <p:spPr>
                <a:xfrm>
                  <a:off x="4435" y="13025"/>
                  <a:ext cx="0" cy="348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12318" name="组合 35872"/>
              <p:cNvGrpSpPr/>
              <p:nvPr/>
            </p:nvGrpSpPr>
            <p:grpSpPr>
              <a:xfrm>
                <a:off x="4589" y="10261"/>
                <a:ext cx="1270" cy="344"/>
                <a:chOff x="3585" y="13025"/>
                <a:chExt cx="1270" cy="356"/>
              </a:xfrm>
            </p:grpSpPr>
            <p:sp>
              <p:nvSpPr>
                <p:cNvPr id="12319" name="直接连接符 35873"/>
                <p:cNvSpPr/>
                <p:nvPr/>
              </p:nvSpPr>
              <p:spPr>
                <a:xfrm>
                  <a:off x="3585" y="13381"/>
                  <a:ext cx="420" cy="0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2320" name="直接连接符 35874"/>
                <p:cNvSpPr/>
                <p:nvPr/>
              </p:nvSpPr>
              <p:spPr>
                <a:xfrm>
                  <a:off x="4009" y="13025"/>
                  <a:ext cx="420" cy="0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2321" name="直接连接符 35875"/>
                <p:cNvSpPr/>
                <p:nvPr/>
              </p:nvSpPr>
              <p:spPr>
                <a:xfrm>
                  <a:off x="4435" y="13381"/>
                  <a:ext cx="420" cy="0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2322" name="直接连接符 35876"/>
                <p:cNvSpPr/>
                <p:nvPr/>
              </p:nvSpPr>
              <p:spPr>
                <a:xfrm>
                  <a:off x="4015" y="13033"/>
                  <a:ext cx="0" cy="348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2323" name="直接连接符 35877"/>
                <p:cNvSpPr/>
                <p:nvPr/>
              </p:nvSpPr>
              <p:spPr>
                <a:xfrm>
                  <a:off x="4435" y="13025"/>
                  <a:ext cx="0" cy="348"/>
                </a:xfrm>
                <a:prstGeom prst="line">
                  <a:avLst/>
                </a:prstGeom>
                <a:ln w="317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grpSp>
          <p:nvGrpSpPr>
            <p:cNvPr id="12324" name="组合 35878"/>
            <p:cNvGrpSpPr/>
            <p:nvPr/>
          </p:nvGrpSpPr>
          <p:grpSpPr>
            <a:xfrm>
              <a:off x="3657" y="1440"/>
              <a:ext cx="851" cy="325"/>
              <a:chOff x="3585" y="13025"/>
              <a:chExt cx="1270" cy="356"/>
            </a:xfrm>
          </p:grpSpPr>
          <p:sp>
            <p:nvSpPr>
              <p:cNvPr id="12325" name="直接连接符 35879"/>
              <p:cNvSpPr/>
              <p:nvPr/>
            </p:nvSpPr>
            <p:spPr>
              <a:xfrm>
                <a:off x="3585" y="13381"/>
                <a:ext cx="420" cy="0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2326" name="直接连接符 35880"/>
              <p:cNvSpPr/>
              <p:nvPr/>
            </p:nvSpPr>
            <p:spPr>
              <a:xfrm>
                <a:off x="4009" y="13025"/>
                <a:ext cx="420" cy="0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2327" name="直接连接符 35881"/>
              <p:cNvSpPr/>
              <p:nvPr/>
            </p:nvSpPr>
            <p:spPr>
              <a:xfrm>
                <a:off x="4435" y="13381"/>
                <a:ext cx="420" cy="0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2328" name="直接连接符 35882"/>
              <p:cNvSpPr/>
              <p:nvPr/>
            </p:nvSpPr>
            <p:spPr>
              <a:xfrm>
                <a:off x="4015" y="13033"/>
                <a:ext cx="0" cy="348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2329" name="直接连接符 35883"/>
              <p:cNvSpPr/>
              <p:nvPr/>
            </p:nvSpPr>
            <p:spPr>
              <a:xfrm>
                <a:off x="4435" y="13025"/>
                <a:ext cx="0" cy="348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12330" name="直接连接符 35884"/>
            <p:cNvSpPr/>
            <p:nvPr/>
          </p:nvSpPr>
          <p:spPr>
            <a:xfrm>
              <a:off x="4249" y="1765"/>
              <a:ext cx="281" cy="0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2334" name="直接连接符 35888"/>
          <p:cNvSpPr/>
          <p:nvPr/>
        </p:nvSpPr>
        <p:spPr>
          <a:xfrm>
            <a:off x="5749925" y="2616200"/>
            <a:ext cx="0" cy="2430463"/>
          </a:xfrm>
          <a:prstGeom prst="line">
            <a:avLst/>
          </a:prstGeom>
          <a:ln w="31750" cap="flat" cmpd="sng">
            <a:solidFill>
              <a:srgbClr val="000000"/>
            </a:solidFill>
            <a:prstDash val="lgDash"/>
            <a:round/>
            <a:headEnd type="none" w="med" len="med"/>
            <a:tailEnd type="none" w="med" len="med"/>
          </a:ln>
        </p:spPr>
      </p:sp>
      <p:sp>
        <p:nvSpPr>
          <p:cNvPr id="12335" name="直接连接符 35889"/>
          <p:cNvSpPr/>
          <p:nvPr/>
        </p:nvSpPr>
        <p:spPr>
          <a:xfrm>
            <a:off x="6711950" y="2592388"/>
            <a:ext cx="0" cy="2428875"/>
          </a:xfrm>
          <a:prstGeom prst="line">
            <a:avLst/>
          </a:prstGeom>
          <a:ln w="31750" cap="flat" cmpd="sng">
            <a:solidFill>
              <a:srgbClr val="000000"/>
            </a:solidFill>
            <a:prstDash val="lgDash"/>
            <a:round/>
            <a:headEnd type="none" w="med" len="med"/>
            <a:tailEnd type="none" w="med" len="med"/>
          </a:ln>
        </p:spPr>
      </p:sp>
      <p:sp>
        <p:nvSpPr>
          <p:cNvPr id="35892" name="直接连接符 35891"/>
          <p:cNvSpPr/>
          <p:nvPr/>
        </p:nvSpPr>
        <p:spPr>
          <a:xfrm>
            <a:off x="2051050" y="3640138"/>
            <a:ext cx="876300" cy="0"/>
          </a:xfrm>
          <a:prstGeom prst="line">
            <a:avLst/>
          </a:prstGeom>
          <a:ln w="31750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5893" name="直接连接符 35892"/>
          <p:cNvSpPr/>
          <p:nvPr/>
        </p:nvSpPr>
        <p:spPr>
          <a:xfrm>
            <a:off x="2914650" y="3173413"/>
            <a:ext cx="946150" cy="0"/>
          </a:xfrm>
          <a:prstGeom prst="line">
            <a:avLst/>
          </a:prstGeom>
          <a:ln w="31750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5894" name="直接连接符 35893"/>
          <p:cNvSpPr/>
          <p:nvPr/>
        </p:nvSpPr>
        <p:spPr>
          <a:xfrm>
            <a:off x="3860800" y="3646488"/>
            <a:ext cx="952500" cy="0"/>
          </a:xfrm>
          <a:prstGeom prst="line">
            <a:avLst/>
          </a:prstGeom>
          <a:ln w="31750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5895" name="直接连接符 35894"/>
          <p:cNvSpPr/>
          <p:nvPr/>
        </p:nvSpPr>
        <p:spPr>
          <a:xfrm>
            <a:off x="4799013" y="3179763"/>
            <a:ext cx="958850" cy="0"/>
          </a:xfrm>
          <a:prstGeom prst="line">
            <a:avLst/>
          </a:prstGeom>
          <a:ln w="31750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5896" name="直接连接符 35895"/>
          <p:cNvSpPr/>
          <p:nvPr/>
        </p:nvSpPr>
        <p:spPr>
          <a:xfrm>
            <a:off x="5761355" y="3659505"/>
            <a:ext cx="1466215" cy="635"/>
          </a:xfrm>
          <a:prstGeom prst="line">
            <a:avLst/>
          </a:prstGeom>
          <a:ln w="31750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5897" name="直接连接符 35896"/>
          <p:cNvSpPr/>
          <p:nvPr/>
        </p:nvSpPr>
        <p:spPr>
          <a:xfrm>
            <a:off x="2025650" y="4545013"/>
            <a:ext cx="1833563" cy="0"/>
          </a:xfrm>
          <a:prstGeom prst="line">
            <a:avLst/>
          </a:prstGeom>
          <a:ln w="31750" cap="flat" cmpd="sng">
            <a:solidFill>
              <a:srgbClr val="FF3399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5898" name="直接连接符 35897"/>
          <p:cNvSpPr/>
          <p:nvPr/>
        </p:nvSpPr>
        <p:spPr>
          <a:xfrm>
            <a:off x="3871913" y="4041775"/>
            <a:ext cx="1866900" cy="0"/>
          </a:xfrm>
          <a:prstGeom prst="line">
            <a:avLst/>
          </a:prstGeom>
          <a:ln w="31750" cap="flat" cmpd="sng">
            <a:solidFill>
              <a:srgbClr val="FF3399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5899" name="直接连接符 35898"/>
          <p:cNvSpPr/>
          <p:nvPr/>
        </p:nvSpPr>
        <p:spPr>
          <a:xfrm>
            <a:off x="5756275" y="4564380"/>
            <a:ext cx="1470025" cy="635"/>
          </a:xfrm>
          <a:prstGeom prst="line">
            <a:avLst/>
          </a:prstGeom>
          <a:ln w="31750" cap="flat" cmpd="sng">
            <a:solidFill>
              <a:srgbClr val="FF3399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5900" name="直接连接符 35899"/>
          <p:cNvSpPr/>
          <p:nvPr/>
        </p:nvSpPr>
        <p:spPr>
          <a:xfrm>
            <a:off x="2030413" y="5341938"/>
            <a:ext cx="3732212" cy="0"/>
          </a:xfrm>
          <a:prstGeom prst="line">
            <a:avLst/>
          </a:prstGeom>
          <a:ln w="31750" cap="flat" cmpd="sng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5901" name="直接连接符 35900"/>
          <p:cNvSpPr/>
          <p:nvPr/>
        </p:nvSpPr>
        <p:spPr>
          <a:xfrm>
            <a:off x="5754688" y="4838700"/>
            <a:ext cx="963612" cy="0"/>
          </a:xfrm>
          <a:prstGeom prst="line">
            <a:avLst/>
          </a:prstGeom>
          <a:ln w="31750" cap="flat" cmpd="sng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5902" name="直接连接符 35901"/>
          <p:cNvSpPr/>
          <p:nvPr/>
        </p:nvSpPr>
        <p:spPr>
          <a:xfrm>
            <a:off x="6724650" y="5348605"/>
            <a:ext cx="473710" cy="635"/>
          </a:xfrm>
          <a:prstGeom prst="line">
            <a:avLst/>
          </a:prstGeom>
          <a:ln w="31750" cap="flat" cmpd="sng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5903" name="直接连接符 35902"/>
          <p:cNvSpPr/>
          <p:nvPr/>
        </p:nvSpPr>
        <p:spPr>
          <a:xfrm flipH="1">
            <a:off x="2919413" y="3167063"/>
            <a:ext cx="0" cy="473075"/>
          </a:xfrm>
          <a:prstGeom prst="line">
            <a:avLst/>
          </a:prstGeom>
          <a:ln w="31750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5904" name="直接连接符 35903"/>
          <p:cNvSpPr/>
          <p:nvPr/>
        </p:nvSpPr>
        <p:spPr>
          <a:xfrm flipH="1">
            <a:off x="3862388" y="3190875"/>
            <a:ext cx="0" cy="473075"/>
          </a:xfrm>
          <a:prstGeom prst="line">
            <a:avLst/>
          </a:prstGeom>
          <a:ln w="31750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5905" name="直接连接符 35904"/>
          <p:cNvSpPr/>
          <p:nvPr/>
        </p:nvSpPr>
        <p:spPr>
          <a:xfrm flipH="1">
            <a:off x="4810125" y="3184525"/>
            <a:ext cx="0" cy="474663"/>
          </a:xfrm>
          <a:prstGeom prst="line">
            <a:avLst/>
          </a:prstGeom>
          <a:ln w="31750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5906" name="直接连接符 35905"/>
          <p:cNvSpPr/>
          <p:nvPr/>
        </p:nvSpPr>
        <p:spPr>
          <a:xfrm flipH="1">
            <a:off x="5751513" y="3184525"/>
            <a:ext cx="0" cy="474663"/>
          </a:xfrm>
          <a:prstGeom prst="line">
            <a:avLst/>
          </a:prstGeom>
          <a:ln w="31750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5907" name="直接连接符 35906"/>
          <p:cNvSpPr/>
          <p:nvPr/>
        </p:nvSpPr>
        <p:spPr>
          <a:xfrm flipH="1">
            <a:off x="3856038" y="4059238"/>
            <a:ext cx="0" cy="474662"/>
          </a:xfrm>
          <a:prstGeom prst="line">
            <a:avLst/>
          </a:prstGeom>
          <a:ln w="31750" cap="flat" cmpd="sng">
            <a:solidFill>
              <a:srgbClr val="FF3399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5908" name="直接连接符 35907"/>
          <p:cNvSpPr/>
          <p:nvPr/>
        </p:nvSpPr>
        <p:spPr>
          <a:xfrm flipH="1">
            <a:off x="5749925" y="4078288"/>
            <a:ext cx="0" cy="473075"/>
          </a:xfrm>
          <a:prstGeom prst="line">
            <a:avLst/>
          </a:prstGeom>
          <a:ln w="31750" cap="flat" cmpd="sng">
            <a:solidFill>
              <a:srgbClr val="FF3399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5909" name="直接连接符 35908"/>
          <p:cNvSpPr/>
          <p:nvPr/>
        </p:nvSpPr>
        <p:spPr>
          <a:xfrm flipH="1">
            <a:off x="5756275" y="4857750"/>
            <a:ext cx="0" cy="473075"/>
          </a:xfrm>
          <a:prstGeom prst="line">
            <a:avLst/>
          </a:prstGeom>
          <a:ln w="31750" cap="flat" cmpd="sng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5910" name="直接连接符 35909"/>
          <p:cNvSpPr/>
          <p:nvPr/>
        </p:nvSpPr>
        <p:spPr>
          <a:xfrm flipH="1">
            <a:off x="6713538" y="4862513"/>
            <a:ext cx="0" cy="474662"/>
          </a:xfrm>
          <a:prstGeom prst="line">
            <a:avLst/>
          </a:prstGeom>
          <a:ln w="31750" cap="flat" cmpd="sng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5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5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5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5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5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5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5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5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5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5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5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35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35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35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35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35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35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35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35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35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3" dur="500"/>
                                        <p:tgtEl>
                                          <p:spTgt spid="35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62" grpId="0"/>
      <p:bldP spid="35863" grpId="0"/>
      <p:bldP spid="35864" grpId="0"/>
    </p:bldLst>
  </p:timing>
</p:sld>
</file>

<file path=ppt/theme/theme1.xml><?xml version="1.0" encoding="utf-8"?>
<a:theme xmlns:a="http://schemas.openxmlformats.org/drawingml/2006/main" name="Blends">
  <a:themeElements>
    <a:clrScheme name="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0"/>
      </a:accent5>
      <a:accent6>
        <a:srgbClr val="E5B900"/>
      </a:accent6>
      <a:hlink>
        <a:srgbClr val="FF0000"/>
      </a:hlink>
      <a:folHlink>
        <a:srgbClr val="3333CC"/>
      </a:folHlink>
    </a:clrScheme>
    <a:fontScheme name="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DDDDDD"/>
        </a:dk2>
        <a:lt2>
          <a:srgbClr val="969696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CDCDC"/>
        </a:accent4>
        <a:accent5>
          <a:srgbClr val="AAEFD0"/>
        </a:accent5>
        <a:accent6>
          <a:srgbClr val="2D2DB7"/>
        </a:accent6>
        <a:hlink>
          <a:srgbClr val="FF5050"/>
        </a:hlink>
        <a:folHlink>
          <a:srgbClr val="FFCF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727272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CC"/>
        </a:dk2>
        <a:lt2>
          <a:srgbClr val="000094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CDCDC"/>
        </a:accent4>
        <a:accent5>
          <a:srgbClr val="ADC8FF"/>
        </a:accent5>
        <a:accent6>
          <a:srgbClr val="8900E5"/>
        </a:accent6>
        <a:hlink>
          <a:srgbClr val="FF33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CCA"/>
        </a:accent5>
        <a:accent6>
          <a:srgbClr val="4345A2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AAB82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5"/>
        </a:accent5>
        <a:accent6>
          <a:srgbClr val="ACACAC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Designs\Blends.pot</Template>
  <TotalTime>0</TotalTime>
  <Words>1548</Words>
  <Application>WPS 演示</Application>
  <PresentationFormat>在屏幕上显示</PresentationFormat>
  <Paragraphs>323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24</vt:i4>
      </vt:variant>
      <vt:variant>
        <vt:lpstr>幻灯片标题</vt:lpstr>
      </vt:variant>
      <vt:variant>
        <vt:i4>13</vt:i4>
      </vt:variant>
    </vt:vector>
  </HeadingPairs>
  <TitlesOfParts>
    <vt:vector size="47" baseType="lpstr">
      <vt:lpstr>Arial</vt:lpstr>
      <vt:lpstr>宋体</vt:lpstr>
      <vt:lpstr>Wingdings</vt:lpstr>
      <vt:lpstr>Tahoma</vt:lpstr>
      <vt:lpstr>华文新魏</vt:lpstr>
      <vt:lpstr>Times New Roman</vt:lpstr>
      <vt:lpstr>微软雅黑</vt:lpstr>
      <vt:lpstr>Arial Unicode MS</vt:lpstr>
      <vt:lpstr>Calibri</vt:lpstr>
      <vt:lpstr>Blends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4.1 时序逻辑电路的分析</vt:lpstr>
      <vt:lpstr>PowerPoint 演示文稿</vt:lpstr>
      <vt:lpstr>PowerPoint 演示文稿</vt:lpstr>
      <vt:lpstr>PowerPoint 演示文稿</vt:lpstr>
      <vt:lpstr>4.1.2同步时序逻辑电路分析 </vt:lpstr>
      <vt:lpstr>PowerPoint 演示文稿</vt:lpstr>
      <vt:lpstr>PowerPoint 演示文稿</vt:lpstr>
      <vt:lpstr>PowerPoint 演示文稿</vt:lpstr>
      <vt:lpstr>PowerPoint 演示文稿</vt:lpstr>
      <vt:lpstr>4.1.3 异步时序逻辑电路的分析 </vt:lpstr>
      <vt:lpstr>PowerPoint 演示文稿</vt:lpstr>
      <vt:lpstr>PowerPoint 演示文稿</vt:lpstr>
      <vt:lpstr>PowerPoint 演示文稿</vt:lpstr>
    </vt:vector>
  </TitlesOfParts>
  <Company>WFD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时序逻辑电路 </dc:title>
  <dc:creator>WFD</dc:creator>
  <cp:lastModifiedBy>lenovo</cp:lastModifiedBy>
  <cp:revision>66</cp:revision>
  <dcterms:created xsi:type="dcterms:W3CDTF">2005-07-12T00:46:00Z</dcterms:created>
  <dcterms:modified xsi:type="dcterms:W3CDTF">2022-11-10T05:05:46Z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2052-11.1.0.9914</vt:lpwstr>
  </property>
</Properties>
</file>