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9" r:id="rId3"/>
    <p:sldId id="265" r:id="rId4"/>
    <p:sldId id="286" r:id="rId5"/>
    <p:sldId id="268" r:id="rId6"/>
    <p:sldId id="313" r:id="rId7"/>
    <p:sldId id="314" r:id="rId8"/>
    <p:sldId id="270" r:id="rId9"/>
    <p:sldId id="315" r:id="rId10"/>
    <p:sldId id="316" r:id="rId11"/>
    <p:sldId id="317" r:id="rId12"/>
    <p:sldId id="318" r:id="rId13"/>
    <p:sldId id="319" r:id="rId15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669900"/>
    <a:srgbClr val="FF3399"/>
    <a:srgbClr val="D1FFD1"/>
    <a:srgbClr val="0000CC"/>
    <a:srgbClr val="FFFF99"/>
    <a:srgbClr val="A7FFE8"/>
    <a:srgbClr val="D9F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19190"/>
    <p:restoredTop sz="90960"/>
  </p:normalViewPr>
  <p:slideViewPr>
    <p:cSldViewPr showGuides="1">
      <p:cViewPr>
        <p:scale>
          <a:sx n="50" d="100"/>
          <a:sy n="50" d="100"/>
        </p:scale>
        <p:origin x="-438" y="-72"/>
      </p:cViewPr>
      <p:guideLst>
        <p:guide orient="horz" pos="218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2.wmf"/><Relationship Id="rId3" Type="http://schemas.openxmlformats.org/officeDocument/2006/relationships/image" Target="../media/image1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  <p:sp>
            <p:nvSpPr>
              <p:cNvPr id="2053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054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  <p:sp>
            <p:nvSpPr>
              <p:cNvPr id="2056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57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</a:endParaRPr>
            </a:p>
          </p:txBody>
        </p:sp>
        <p:sp>
          <p:nvSpPr>
            <p:cNvPr id="2058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</a:endParaRPr>
            </a:p>
          </p:txBody>
        </p:sp>
        <p:sp>
          <p:nvSpPr>
            <p:cNvPr id="2059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</a:endParaRPr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08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wmf"/><Relationship Id="rId1" Type="http://schemas.openxmlformats.org/officeDocument/2006/relationships/oleObject" Target="../embeddings/oleObject19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0.wmf"/><Relationship Id="rId12" Type="http://schemas.openxmlformats.org/officeDocument/2006/relationships/notesSlide" Target="../notesSlides/notesSlide1.xml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20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4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wmf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6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9.wmf"/><Relationship Id="rId15" Type="http://schemas.openxmlformats.org/officeDocument/2006/relationships/vmlDrawing" Target="../drawings/vmlDrawing2.v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15.png"/><Relationship Id="rId12" Type="http://schemas.openxmlformats.org/officeDocument/2006/relationships/image" Target="../media/image14.wmf"/><Relationship Id="rId11" Type="http://schemas.openxmlformats.org/officeDocument/2006/relationships/oleObject" Target="../embeddings/oleObject12.bin"/><Relationship Id="rId10" Type="http://schemas.openxmlformats.org/officeDocument/2006/relationships/image" Target="../media/image13.wmf"/><Relationship Id="rId1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wmf"/><Relationship Id="rId8" Type="http://schemas.openxmlformats.org/officeDocument/2006/relationships/oleObject" Target="../embeddings/oleObject16.bin"/><Relationship Id="rId7" Type="http://schemas.openxmlformats.org/officeDocument/2006/relationships/image" Target="../media/image3.wmf"/><Relationship Id="rId6" Type="http://schemas.openxmlformats.org/officeDocument/2006/relationships/oleObject" Target="../embeddings/oleObject15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4.bin"/><Relationship Id="rId3" Type="http://schemas.openxmlformats.org/officeDocument/2006/relationships/image" Target="../media/image1.wmf"/><Relationship Id="rId2" Type="http://schemas.openxmlformats.org/officeDocument/2006/relationships/oleObject" Target="../embeddings/oleObject13.bin"/><Relationship Id="rId15" Type="http://schemas.openxmlformats.org/officeDocument/2006/relationships/vmlDrawing" Target="../drawings/vmlDrawing3.v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6.wmf"/><Relationship Id="rId12" Type="http://schemas.openxmlformats.org/officeDocument/2006/relationships/oleObject" Target="../embeddings/oleObject18.bin"/><Relationship Id="rId11" Type="http://schemas.openxmlformats.org/officeDocument/2006/relationships/image" Target="../media/image5.wmf"/><Relationship Id="rId10" Type="http://schemas.openxmlformats.org/officeDocument/2006/relationships/oleObject" Target="../embeddings/oleObject17.bin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60" name="圆角矩形标注 6159"/>
          <p:cNvSpPr/>
          <p:nvPr/>
        </p:nvSpPr>
        <p:spPr>
          <a:xfrm>
            <a:off x="5193665" y="981075"/>
            <a:ext cx="3750945" cy="1297305"/>
          </a:xfrm>
          <a:prstGeom prst="wedgeRoundRectCallout">
            <a:avLst>
              <a:gd name="adj1" fmla="val -68164"/>
              <a:gd name="adj2" fmla="val 15247"/>
              <a:gd name="adj3" fmla="val 16667"/>
            </a:avLst>
          </a:prstGeom>
          <a:solidFill>
            <a:srgbClr val="FFFF99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根据设计要求，设定状态，导出对应状态图或状态表，这种直接由设计要求导出的状态图（表）称为原始图（表）。</a:t>
            </a:r>
            <a:endParaRPr lang="zh-CN" altLang="en-US" sz="2000" b="1" strike="noStrike" noProof="1" dirty="0"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1454785" y="295275"/>
            <a:ext cx="5902325" cy="685800"/>
          </a:xfrm>
        </p:spPr>
        <p:txBody>
          <a:bodyPr anchor="b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4.4 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时序逻辑电路的设计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6147" name="文本占位符 6146"/>
          <p:cNvSpPr>
            <a:spLocks noGrp="1"/>
          </p:cNvSpPr>
          <p:nvPr>
            <p:ph idx="1"/>
          </p:nvPr>
        </p:nvSpPr>
        <p:spPr>
          <a:xfrm>
            <a:off x="762635" y="1497965"/>
            <a:ext cx="4357370" cy="838200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导出状态图或状态表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+mn-lt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9" name="矩形 6148"/>
          <p:cNvSpPr/>
          <p:nvPr/>
        </p:nvSpPr>
        <p:spPr>
          <a:xfrm>
            <a:off x="762635" y="2807335"/>
            <a:ext cx="4267200" cy="838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fontAlgn="base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lang="zh-CN" altLang="en-US" sz="2400" b="1" strike="noStrike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状态分配</a:t>
            </a:r>
            <a:endParaRPr lang="zh-CN" altLang="en-US" sz="2400" b="1" strike="noStrike" noProof="1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0" name="矩形 6149"/>
          <p:cNvSpPr/>
          <p:nvPr/>
        </p:nvSpPr>
        <p:spPr>
          <a:xfrm>
            <a:off x="762635" y="3462020"/>
            <a:ext cx="4191000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fontAlgn="base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lang="zh-CN" altLang="en-US" sz="2400" b="1" strike="noStrike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选择触发器的类型</a:t>
            </a:r>
            <a:endParaRPr lang="zh-CN" altLang="en-US" sz="2400" b="1" strike="noStrike" noProof="1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矩形 6150"/>
          <p:cNvSpPr/>
          <p:nvPr/>
        </p:nvSpPr>
        <p:spPr>
          <a:xfrm>
            <a:off x="762635" y="4192905"/>
            <a:ext cx="5196205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fontAlgn="base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</a:t>
            </a: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lang="zh-CN" altLang="en-US" sz="2400" b="1" strike="noStrike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导出输出方程和驱动方程</a:t>
            </a:r>
            <a:endParaRPr lang="zh-CN" altLang="en-US" sz="2400" b="1" strike="noStrike" noProof="1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2" name="矩形 6151"/>
          <p:cNvSpPr/>
          <p:nvPr/>
        </p:nvSpPr>
        <p:spPr>
          <a:xfrm>
            <a:off x="762635" y="4923790"/>
            <a:ext cx="2743200" cy="838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fontAlgn="base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</a:t>
            </a: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lang="zh-CN" altLang="en-US" sz="2400" b="1" strike="noStrike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画逻辑图 </a:t>
            </a:r>
            <a:endParaRPr lang="zh-CN" altLang="en-US" sz="2400" b="1" strike="noStrike" noProof="1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6145"/>
          <p:cNvSpPr>
            <a:spLocks noGrp="1"/>
          </p:cNvSpPr>
          <p:nvPr/>
        </p:nvSpPr>
        <p:spPr>
          <a:xfrm>
            <a:off x="618490" y="818515"/>
            <a:ext cx="4575175" cy="6794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4.4.1 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一般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设计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步骤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635" y="2152650"/>
            <a:ext cx="4267200" cy="838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fontAlgn="base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lang="zh-CN" altLang="en-US" sz="2400" b="1" strike="noStrike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状态化简</a:t>
            </a:r>
            <a:endParaRPr lang="zh-CN" altLang="en-US" sz="2400" b="1" strike="noStrike" noProof="1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635" y="5578475"/>
            <a:ext cx="5206365" cy="838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fontAlgn="base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</a:t>
            </a: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lang="zh-CN" altLang="en-US" sz="2400" b="1" strike="noStrike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检查电路能否自启动 </a:t>
            </a:r>
            <a:endParaRPr lang="zh-CN" altLang="en-US" sz="2400" b="1" strike="noStrike" noProof="1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193665" y="1694180"/>
            <a:ext cx="3750945" cy="1113155"/>
          </a:xfrm>
          <a:prstGeom prst="wedgeRoundRectCallout">
            <a:avLst>
              <a:gd name="adj1" fmla="val -112197"/>
              <a:gd name="adj2" fmla="val 21990"/>
              <a:gd name="adj3" fmla="val 16667"/>
            </a:avLst>
          </a:prstGeom>
          <a:solidFill>
            <a:srgbClr val="D9F1FF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消去多余状态的过程称为状态化简。化简后的状态图（表）称为简化状态图（表）。</a:t>
            </a:r>
            <a:endParaRPr lang="zh-CN" altLang="en-US" sz="2000" b="1" strike="noStrike" noProof="1" dirty="0"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193665" y="2336165"/>
            <a:ext cx="3750945" cy="4250055"/>
          </a:xfrm>
          <a:prstGeom prst="wedgeRoundRectCallout">
            <a:avLst>
              <a:gd name="adj1" fmla="val -111808"/>
              <a:gd name="adj2" fmla="val -29739"/>
              <a:gd name="adj3" fmla="val 16667"/>
            </a:avLst>
          </a:prstGeom>
          <a:solidFill>
            <a:srgbClr val="FFFF99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态分配又称状态编码，即把一组适当的二进制代码分配给简化状态图（表）中各个状态。由于二进制编码中的每一位都将用一个触发器的状态来表示，因此，状态分配就是用触发器的状态表示状态图（表）中的状态，得到编码状态图。在完成状态编码的同时也就确定了触发器的个数。触发器的个数</a:t>
            </a:r>
            <a:r>
              <a:rPr lang="zh-CN" altLang="en-US" sz="2000" b="1" i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2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与电路状态的个数</a:t>
            </a:r>
            <a:r>
              <a:rPr lang="zh-CN" altLang="en-US" sz="2000" b="1" i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满足关系为2</a:t>
            </a:r>
            <a:r>
              <a:rPr lang="zh-CN" altLang="en-US" sz="2000" b="1" i="1" strike="noStrike" baseline="30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2000" b="1" strike="noStrike" baseline="30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zh-CN" altLang="en-US" sz="2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en-US" sz="2000" b="1" i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≤</a:t>
            </a:r>
            <a:r>
              <a:rPr lang="zh-CN" altLang="en-US" sz="2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i="1" strike="noStrike" baseline="30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 sz="2000" b="1" i="1" strike="noStrike" baseline="3000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193665" y="3645535"/>
            <a:ext cx="3750945" cy="1095375"/>
          </a:xfrm>
          <a:prstGeom prst="wedgeRoundRectCallout">
            <a:avLst>
              <a:gd name="adj1" fmla="val -85381"/>
              <a:gd name="adj2" fmla="val -21478"/>
              <a:gd name="adj3" fmla="val 16667"/>
            </a:avLst>
          </a:prstGeom>
          <a:solidFill>
            <a:srgbClr val="D9F1FF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根据需要选择触发器的类型，触发器的类型选的合适，可以简化电路结构。</a:t>
            </a:r>
            <a:endParaRPr lang="zh-CN" altLang="en-US" sz="2000" b="1" strike="noStrike" noProof="1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120005" y="1398270"/>
            <a:ext cx="3990975" cy="4600575"/>
          </a:xfrm>
          <a:prstGeom prst="wedgeRoundRectCallout">
            <a:avLst>
              <a:gd name="adj1" fmla="val -60262"/>
              <a:gd name="adj2" fmla="val 20793"/>
              <a:gd name="adj3" fmla="val 16667"/>
            </a:avLst>
          </a:prstGeom>
          <a:solidFill>
            <a:srgbClr val="FFFF99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根据编码状态表以及所采用的触发器的逻辑功能，导出待设计电路的输出方程和驱动方程。</a:t>
            </a:r>
            <a:endParaRPr lang="zh-CN" altLang="en-US" sz="2000" b="1" strike="noStrike" noProof="1" dirty="0"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algn="ctr" fontAlgn="base"/>
            <a:r>
              <a:rPr lang="zh-CN" altLang="en-US" sz="2000" b="1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由于异步时序逻辑电路中没有统一的时钟脉冲信号，所以还要为每个触发器选定时钟脉冲信号。采用带时钟脉冲控制端的触发器时，触发器的时钟脉冲控制端应作为输入端处理。这样，在设计时就可以利用触发器时钟输入端脉冲的有无，来控制触发器的翻转与否，使驱动方程的确定变得更加灵活，使函数进一步简化。</a:t>
            </a:r>
            <a:endParaRPr lang="zh-CN" altLang="en-US" sz="2000" b="1" strike="noStrike" noProof="1" dirty="0"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5193665" y="4376420"/>
            <a:ext cx="3750945" cy="825500"/>
          </a:xfrm>
          <a:prstGeom prst="wedgeRoundRectCallout">
            <a:avLst>
              <a:gd name="adj1" fmla="val -107406"/>
              <a:gd name="adj2" fmla="val 53153"/>
              <a:gd name="adj3" fmla="val 16667"/>
            </a:avLst>
          </a:prstGeom>
          <a:solidFill>
            <a:srgbClr val="D9F1FF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根据输出方程和驱动方程画出逻辑图。</a:t>
            </a:r>
            <a:endParaRPr lang="zh-CN" altLang="en-US" sz="2000" b="1" strike="noStrike" noProof="1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5193665" y="5107305"/>
            <a:ext cx="3750945" cy="1684020"/>
          </a:xfrm>
          <a:prstGeom prst="wedgeRoundRectCallout">
            <a:avLst>
              <a:gd name="adj1" fmla="val -70975"/>
              <a:gd name="adj2" fmla="val 2230"/>
              <a:gd name="adj3" fmla="val 16667"/>
            </a:avLst>
          </a:prstGeom>
          <a:solidFill>
            <a:srgbClr val="D9F1FF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当电路的有效状态不是2</a:t>
            </a:r>
            <a:r>
              <a:rPr lang="zh-CN" altLang="en-US" sz="2000" b="1" i="1" strike="noStrike" baseline="30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2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时，应检查设计的电路能否自启动。如果不能自启动，则需要重新设计电路或采取适当的措施解决问题。</a:t>
            </a:r>
            <a:endParaRPr lang="zh-CN" altLang="en-US" sz="2000" b="1" strike="noStrike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0" grpId="0" bldLvl="0" animBg="1"/>
      <p:bldP spid="6160" grpId="1" bldLvl="0" animBg="1"/>
      <p:bldP spid="6147" grpId="0" build="p"/>
      <p:bldP spid="6149" grpId="0"/>
      <p:bldP spid="6150" grpId="0"/>
      <p:bldP spid="6151" grpId="0"/>
      <p:bldP spid="6152" grpId="0"/>
      <p:bldP spid="3" grpId="0"/>
      <p:bldP spid="6" grpId="0"/>
      <p:bldP spid="7" grpId="0" bldLvl="0" animBg="1"/>
      <p:bldP spid="7" grpId="1" bldLvl="0" animBg="1"/>
      <p:bldP spid="8" grpId="0" bldLvl="0" animBg="1"/>
      <p:bldP spid="8" grpId="1" bldLvl="0" animBg="1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9" name="矩形 16388"/>
          <p:cNvSpPr/>
          <p:nvPr/>
        </p:nvSpPr>
        <p:spPr>
          <a:xfrm>
            <a:off x="628015" y="397510"/>
            <a:ext cx="5541010" cy="64008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l" fontAlgn="base"/>
            <a:r>
              <a:rPr sz="2400" b="1" strike="noStrike" noProof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异步五进制计数器的驱动表</a:t>
            </a:r>
            <a:endParaRPr sz="2400" b="1" strike="noStrike" noProof="1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8015" y="3833495"/>
            <a:ext cx="3881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400" b="1">
                <a:solidFill>
                  <a:srgbClr val="FF0000"/>
                </a:solidFill>
              </a:rPr>
              <a:t>可得出</a:t>
            </a:r>
            <a:endParaRPr sz="2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9310" y="4293870"/>
            <a:ext cx="53397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4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sz="2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sz="24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sz="2400" b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4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sz="2400" b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4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sz="2400" b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4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sz="2400" b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4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sz="2400" b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4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sz="2400" b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endParaRPr sz="2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1149"/>
          <p:cNvGraphicFramePr>
            <a:graphicFrameLocks noChangeAspect="1"/>
          </p:cNvGraphicFramePr>
          <p:nvPr/>
        </p:nvGraphicFramePr>
        <p:xfrm>
          <a:off x="1324610" y="4225290"/>
          <a:ext cx="445770" cy="475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15900" imgH="228600" progId="Equation.3">
                  <p:embed/>
                </p:oleObj>
              </mc:Choice>
              <mc:Fallback>
                <p:oleObj name="" r:id="rId1" imgW="215900" imgH="2286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24610" y="4225290"/>
                        <a:ext cx="445770" cy="4756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50" y="1112520"/>
            <a:ext cx="8568055" cy="245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4" name="矩形 21513"/>
          <p:cNvSpPr/>
          <p:nvPr/>
        </p:nvSpPr>
        <p:spPr>
          <a:xfrm>
            <a:off x="768985" y="3028950"/>
            <a:ext cx="6180455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则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驱动方程、输出方程、时钟方程为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949"/>
          <p:cNvGraphicFramePr>
            <a:graphicFrameLocks noChangeAspect="1"/>
          </p:cNvGraphicFramePr>
          <p:nvPr/>
        </p:nvGraphicFramePr>
        <p:xfrm>
          <a:off x="1217613" y="5085080"/>
          <a:ext cx="1102995" cy="593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05765" imgH="215900" progId="Equation.3">
                  <p:embed/>
                </p:oleObj>
              </mc:Choice>
              <mc:Fallback>
                <p:oleObj name="" r:id="rId1" imgW="405765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17613" y="5085080"/>
                        <a:ext cx="1102995" cy="5930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9" name="矩形 20488"/>
          <p:cNvSpPr/>
          <p:nvPr/>
        </p:nvSpPr>
        <p:spPr>
          <a:xfrm>
            <a:off x="1130935" y="3410585"/>
            <a:ext cx="36576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                   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=1 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0" name="矩形 20489"/>
          <p:cNvSpPr/>
          <p:nvPr/>
        </p:nvSpPr>
        <p:spPr>
          <a:xfrm>
            <a:off x="1130935" y="3892550"/>
            <a:ext cx="36576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=1                 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=1 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3" name="矩形 20492"/>
          <p:cNvSpPr/>
          <p:nvPr/>
        </p:nvSpPr>
        <p:spPr>
          <a:xfrm>
            <a:off x="1130935" y="4488815"/>
            <a:ext cx="36576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="1" i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=1 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8985" y="462280"/>
            <a:ext cx="67564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画出</a:t>
            </a:r>
            <a:r>
              <a:rPr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CP</a:t>
            </a:r>
            <a:r>
              <a:rPr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的卡诺图，并化简</a:t>
            </a:r>
            <a:r>
              <a:rPr 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" name="对象 950"/>
          <p:cNvGraphicFramePr>
            <a:graphicFrameLocks noChangeAspect="1"/>
          </p:cNvGraphicFramePr>
          <p:nvPr/>
        </p:nvGraphicFramePr>
        <p:xfrm>
          <a:off x="1746568" y="3464878"/>
          <a:ext cx="574040" cy="579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3" imgW="215900" imgH="215900" progId="Equation.3">
                  <p:embed/>
                </p:oleObj>
              </mc:Choice>
              <mc:Fallback>
                <p:oleObj name="" r:id="rId3" imgW="215900" imgH="215900" progId="Equation.3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46568" y="3464878"/>
                        <a:ext cx="574040" cy="5797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953"/>
          <p:cNvGraphicFramePr>
            <a:graphicFrameLocks noChangeAspect="1"/>
          </p:cNvGraphicFramePr>
          <p:nvPr/>
        </p:nvGraphicFramePr>
        <p:xfrm>
          <a:off x="1746885" y="4488815"/>
          <a:ext cx="929640" cy="596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5" imgW="381000" imgH="241300" progId="Equation.3">
                  <p:embed/>
                </p:oleObj>
              </mc:Choice>
              <mc:Fallback>
                <p:oleObj name="" r:id="rId5" imgW="381000" imgH="241300" progId="Equation.3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46885" y="4488815"/>
                        <a:ext cx="929640" cy="5962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130935" y="5678170"/>
            <a:ext cx="2728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en-US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30935" y="6182360"/>
            <a:ext cx="2214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 i="1">
                <a:latin typeface="Times New Roman" panose="02020603050405020304" pitchFamily="18" charset="0"/>
              </a:rPr>
              <a:t>CP</a:t>
            </a:r>
            <a:r>
              <a:rPr lang="en-US" sz="2400" b="1" baseline="-25000">
                <a:latin typeface="宋体" panose="02010600030101010101" pitchFamily="2" charset="-122"/>
              </a:rPr>
              <a:t>1</a:t>
            </a:r>
            <a:r>
              <a:rPr lang="en-US" sz="2400" b="1">
                <a:latin typeface="宋体" panose="02010600030101010101" pitchFamily="2" charset="-122"/>
              </a:rPr>
              <a:t>=   ↓</a:t>
            </a:r>
            <a:endParaRPr lang="zh-CN" altLang="en-US" sz="2400" b="1"/>
          </a:p>
        </p:txBody>
      </p:sp>
      <p:graphicFrame>
        <p:nvGraphicFramePr>
          <p:cNvPr id="13" name="对象 953"/>
          <p:cNvGraphicFramePr>
            <a:graphicFrameLocks noChangeAspect="1"/>
          </p:cNvGraphicFramePr>
          <p:nvPr/>
        </p:nvGraphicFramePr>
        <p:xfrm>
          <a:off x="1958658" y="6063933"/>
          <a:ext cx="504825" cy="578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7" imgW="190500" imgH="215900" progId="Equation.3">
                  <p:embed/>
                </p:oleObj>
              </mc:Choice>
              <mc:Fallback>
                <p:oleObj name="" r:id="rId7" imgW="190500" imgH="215900" progId="Equation.3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58658" y="6063933"/>
                        <a:ext cx="504825" cy="578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119380" y="976630"/>
            <a:ext cx="8905240" cy="2122170"/>
            <a:chOff x="188" y="1538"/>
            <a:chExt cx="14024" cy="334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88" y="1538"/>
              <a:ext cx="14025" cy="3343"/>
            </a:xfrm>
            <a:prstGeom prst="rect">
              <a:avLst/>
            </a:prstGeom>
          </p:spPr>
        </p:pic>
        <p:cxnSp>
          <p:nvCxnSpPr>
            <p:cNvPr id="6" name="直接连接符 5"/>
            <p:cNvCxnSpPr/>
            <p:nvPr/>
          </p:nvCxnSpPr>
          <p:spPr>
            <a:xfrm>
              <a:off x="2082" y="4359"/>
              <a:ext cx="227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4" grpId="0"/>
      <p:bldP spid="20489" grpId="0"/>
      <p:bldP spid="20490" grpId="0"/>
      <p:bldP spid="20493" grpId="0"/>
      <p:bldP spid="10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41" name="矩形 18440"/>
          <p:cNvSpPr/>
          <p:nvPr/>
        </p:nvSpPr>
        <p:spPr>
          <a:xfrm>
            <a:off x="649605" y="267970"/>
            <a:ext cx="4517390" cy="762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l" fontAlgn="base"/>
            <a:r>
              <a:rPr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</a:t>
            </a:r>
            <a:r>
              <a:rPr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）画逻辑图</a:t>
            </a:r>
            <a:endParaRPr sz="2400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6615" y="3949065"/>
            <a:ext cx="4517390" cy="762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l" fontAlgn="base"/>
            <a:r>
              <a:rPr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（6）检查自启动</a:t>
            </a:r>
            <a:endParaRPr sz="2400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455" y="1298575"/>
            <a:ext cx="7705090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462280" y="297180"/>
            <a:ext cx="7793355" cy="873760"/>
          </a:xfrm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4.4.2</a:t>
            </a:r>
            <a:r>
              <a:rPr kumimoji="0" lang="zh-CN" altLang="en-US" sz="36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同步时序逻辑电路设计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92100" y="1261110"/>
            <a:ext cx="7137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84480"/>
            <a:r>
              <a:rPr lang="zh-CN" sz="2400" b="1">
                <a:ea typeface="宋体" panose="02010600030101010101" pitchFamily="2" charset="-122"/>
              </a:rPr>
              <a:t>例</a:t>
            </a:r>
            <a:r>
              <a:rPr lang="en-US" sz="2400" b="1">
                <a:latin typeface="Times New Roman" panose="02020603050405020304" pitchFamily="18" charset="0"/>
              </a:rPr>
              <a:t>  </a:t>
            </a:r>
            <a:r>
              <a:rPr lang="zh-CN" sz="2400" b="1">
                <a:ea typeface="宋体" panose="02010600030101010101" pitchFamily="2" charset="-122"/>
              </a:rPr>
              <a:t>设计一个同步七进制加法计数器。</a:t>
            </a:r>
            <a:endParaRPr lang="zh-CN" sz="2400" b="1">
              <a:ea typeface="宋体" panose="02010600030101010101" pitchFamily="2" charset="-122"/>
            </a:endParaRPr>
          </a:p>
        </p:txBody>
      </p:sp>
      <p:sp>
        <p:nvSpPr>
          <p:cNvPr id="14339" name="文本占位符 14338"/>
          <p:cNvSpPr>
            <a:spLocks noGrp="1"/>
          </p:cNvSpPr>
          <p:nvPr>
            <p:ph idx="1"/>
          </p:nvPr>
        </p:nvSpPr>
        <p:spPr>
          <a:xfrm>
            <a:off x="462280" y="1828800"/>
            <a:ext cx="5649595" cy="609600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（1）画出状态转换图</a:t>
            </a:r>
            <a:endParaRPr kumimoji="0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73749817" name="组合 7128"/>
          <p:cNvGrpSpPr/>
          <p:nvPr/>
        </p:nvGrpSpPr>
        <p:grpSpPr>
          <a:xfrm>
            <a:off x="763905" y="2663190"/>
            <a:ext cx="4549164" cy="1870673"/>
            <a:chOff x="4222" y="447041"/>
            <a:chExt cx="3816" cy="1569"/>
          </a:xfrm>
        </p:grpSpPr>
        <p:sp>
          <p:nvSpPr>
            <p:cNvPr id="1073749818" name="椭圆 13083"/>
            <p:cNvSpPr/>
            <p:nvPr/>
          </p:nvSpPr>
          <p:spPr>
            <a:xfrm>
              <a:off x="4755" y="447047"/>
              <a:ext cx="567" cy="567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3749819" name="文本框 13084"/>
            <p:cNvSpPr txBox="1"/>
            <p:nvPr/>
          </p:nvSpPr>
          <p:spPr>
            <a:xfrm>
              <a:off x="4922" y="447167"/>
              <a:ext cx="444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18000" tIns="18000" rIns="18000" bIns="18000"/>
            <a:p>
              <a:r>
                <a:rPr lang="zh-CN" altLang="en-US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zh-CN" altLang="en-US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3749820" name="直线 13085"/>
            <p:cNvSpPr/>
            <p:nvPr/>
          </p:nvSpPr>
          <p:spPr>
            <a:xfrm>
              <a:off x="5366" y="447351"/>
              <a:ext cx="417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073749822" name="椭圆 20695"/>
            <p:cNvSpPr/>
            <p:nvPr/>
          </p:nvSpPr>
          <p:spPr>
            <a:xfrm>
              <a:off x="5806" y="447041"/>
              <a:ext cx="567" cy="567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073749823" name="文本框 20694"/>
            <p:cNvSpPr txBox="1"/>
            <p:nvPr/>
          </p:nvSpPr>
          <p:spPr>
            <a:xfrm>
              <a:off x="5928" y="447167"/>
              <a:ext cx="444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18000" tIns="18000" rIns="18000" bIns="18000"/>
            <a:p>
              <a:r>
                <a:rPr lang="zh-CN" altLang="en-US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zh-CN" altLang="en-US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3749824" name="直线 20696"/>
            <p:cNvSpPr/>
            <p:nvPr/>
          </p:nvSpPr>
          <p:spPr>
            <a:xfrm>
              <a:off x="6417" y="447345"/>
              <a:ext cx="417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073749825" name="椭圆 20697"/>
            <p:cNvSpPr/>
            <p:nvPr/>
          </p:nvSpPr>
          <p:spPr>
            <a:xfrm>
              <a:off x="6874" y="447041"/>
              <a:ext cx="567" cy="567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073749826" name="文本框 20698"/>
            <p:cNvSpPr txBox="1"/>
            <p:nvPr/>
          </p:nvSpPr>
          <p:spPr>
            <a:xfrm>
              <a:off x="7016" y="447167"/>
              <a:ext cx="444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18000" tIns="18000" rIns="18000" bIns="18000"/>
            <a:p>
              <a:r>
                <a:rPr lang="zh-CN" altLang="en-US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zh-CN" altLang="en-US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3749827" name="直线 20699"/>
            <p:cNvSpPr/>
            <p:nvPr/>
          </p:nvSpPr>
          <p:spPr>
            <a:xfrm>
              <a:off x="7342" y="447625"/>
              <a:ext cx="252" cy="258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073749828" name="椭圆 20701"/>
            <p:cNvSpPr/>
            <p:nvPr/>
          </p:nvSpPr>
          <p:spPr>
            <a:xfrm>
              <a:off x="7400" y="447943"/>
              <a:ext cx="567" cy="567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073749829" name="文本框 20700"/>
            <p:cNvSpPr txBox="1"/>
            <p:nvPr/>
          </p:nvSpPr>
          <p:spPr>
            <a:xfrm>
              <a:off x="7594" y="448069"/>
              <a:ext cx="444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18000" tIns="18000" rIns="18000" bIns="18000"/>
            <a:p>
              <a:r>
                <a:rPr lang="zh-CN" altLang="en-US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zh-CN" altLang="en-US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3749830" name="直线 20702"/>
            <p:cNvSpPr/>
            <p:nvPr/>
          </p:nvSpPr>
          <p:spPr>
            <a:xfrm flipV="1">
              <a:off x="4611" y="447608"/>
              <a:ext cx="274" cy="29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073749831" name="椭圆 20703"/>
            <p:cNvSpPr/>
            <p:nvPr/>
          </p:nvSpPr>
          <p:spPr>
            <a:xfrm>
              <a:off x="6343" y="447949"/>
              <a:ext cx="567" cy="567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073749832" name="文本框 20704"/>
            <p:cNvSpPr txBox="1"/>
            <p:nvPr/>
          </p:nvSpPr>
          <p:spPr>
            <a:xfrm>
              <a:off x="6510" y="448069"/>
              <a:ext cx="444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18000" tIns="18000" rIns="18000" bIns="18000"/>
            <a:p>
              <a:r>
                <a:rPr lang="zh-CN" altLang="en-US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zh-CN" altLang="en-US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3749833" name="直线 20705"/>
            <p:cNvSpPr/>
            <p:nvPr/>
          </p:nvSpPr>
          <p:spPr>
            <a:xfrm flipH="1">
              <a:off x="6954" y="448253"/>
              <a:ext cx="417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073749834" name="椭圆 20707"/>
            <p:cNvSpPr/>
            <p:nvPr/>
          </p:nvSpPr>
          <p:spPr>
            <a:xfrm>
              <a:off x="5274" y="447950"/>
              <a:ext cx="567" cy="567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073749835" name="文本框 20706"/>
            <p:cNvSpPr txBox="1"/>
            <p:nvPr/>
          </p:nvSpPr>
          <p:spPr>
            <a:xfrm>
              <a:off x="5441" y="448069"/>
              <a:ext cx="444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18000" tIns="18000" rIns="18000" bIns="18000"/>
            <a:p>
              <a:r>
                <a:rPr lang="zh-CN" altLang="en-US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zh-CN" altLang="en-US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3749836" name="直线 20708"/>
            <p:cNvSpPr/>
            <p:nvPr/>
          </p:nvSpPr>
          <p:spPr>
            <a:xfrm flipH="1">
              <a:off x="5885" y="448254"/>
              <a:ext cx="417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073749837" name="椭圆 20709"/>
            <p:cNvSpPr/>
            <p:nvPr/>
          </p:nvSpPr>
          <p:spPr>
            <a:xfrm>
              <a:off x="4222" y="447921"/>
              <a:ext cx="567" cy="567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073749838" name="文本框 20710"/>
            <p:cNvSpPr txBox="1"/>
            <p:nvPr/>
          </p:nvSpPr>
          <p:spPr>
            <a:xfrm>
              <a:off x="4389" y="448069"/>
              <a:ext cx="444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18000" tIns="18000" rIns="18000" bIns="18000"/>
            <a:p>
              <a:r>
                <a:rPr lang="zh-CN" altLang="en-US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zh-CN" altLang="en-US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3749839" name="直线 20711"/>
            <p:cNvSpPr/>
            <p:nvPr/>
          </p:nvSpPr>
          <p:spPr>
            <a:xfrm flipH="1">
              <a:off x="4833" y="448225"/>
              <a:ext cx="417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</p:grpSp>
      <p:sp>
        <p:nvSpPr>
          <p:cNvPr id="6" name="文本占位符 14338"/>
          <p:cNvSpPr>
            <a:spLocks noGrp="1"/>
          </p:cNvSpPr>
          <p:nvPr/>
        </p:nvSpPr>
        <p:spPr>
          <a:xfrm>
            <a:off x="4871720" y="2995930"/>
            <a:ext cx="4283710" cy="60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在状态为S</a:t>
            </a:r>
            <a:r>
              <a:rPr kumimoji="0" sz="2400" b="1" i="0" u="none" strike="noStrike" kern="1200" cap="none" spc="0" normalizeH="0" baseline="-2500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时，进位输出</a:t>
            </a:r>
            <a:r>
              <a:rPr kumimoji="0" sz="2400" b="1" i="1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Y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=1。</a:t>
            </a:r>
            <a:endParaRPr kumimoji="0" sz="24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占位符 14338"/>
          <p:cNvSpPr>
            <a:spLocks noGrp="1"/>
          </p:cNvSpPr>
          <p:nvPr/>
        </p:nvSpPr>
        <p:spPr>
          <a:xfrm>
            <a:off x="462280" y="4730750"/>
            <a:ext cx="5649595" cy="60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）状态化简</a:t>
            </a:r>
            <a:endParaRPr kumimoji="0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占位符 14338"/>
          <p:cNvSpPr>
            <a:spLocks noGrp="1"/>
          </p:cNvSpPr>
          <p:nvPr/>
        </p:nvSpPr>
        <p:spPr>
          <a:xfrm>
            <a:off x="462280" y="5271135"/>
            <a:ext cx="5649595" cy="60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）状态分配</a:t>
            </a:r>
            <a:endParaRPr kumimoji="0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占位符 14338"/>
          <p:cNvSpPr>
            <a:spLocks noGrp="1"/>
          </p:cNvSpPr>
          <p:nvPr/>
        </p:nvSpPr>
        <p:spPr>
          <a:xfrm>
            <a:off x="292100" y="5671185"/>
            <a:ext cx="8488045" cy="96964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sz="2400" b="1" u="none" strike="noStrike" kern="1200" cap="none" spc="0" normalizeH="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sz="2400" b="1" u="none" strike="noStrike" kern="1200" cap="none" spc="0" normalizeH="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采用3位二进制代码。计数器选用3位二进制加法计数编码，即S</a:t>
            </a:r>
            <a:r>
              <a:rPr kumimoji="0" sz="2400" b="1" u="none" strike="noStrike" kern="1200" cap="none" spc="0" normalizeH="0" baseline="-2500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0</a:t>
            </a:r>
            <a:r>
              <a:rPr kumimoji="0" sz="2400" b="1" u="none" strike="noStrike" kern="1200" cap="none" spc="0" normalizeH="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=000、S</a:t>
            </a:r>
            <a:r>
              <a:rPr kumimoji="0" sz="2400" b="1" u="none" strike="noStrike" kern="1200" cap="none" spc="0" normalizeH="0" baseline="-2500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sz="2400" b="1" u="none" strike="noStrike" kern="1200" cap="none" spc="0" normalizeH="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=001、…、S</a:t>
            </a:r>
            <a:r>
              <a:rPr kumimoji="0" sz="2400" b="1" u="none" strike="noStrike" kern="1200" cap="none" spc="0" normalizeH="0" baseline="-2500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</a:t>
            </a:r>
            <a:r>
              <a:rPr kumimoji="0" sz="2400" b="1" u="none" strike="noStrike" kern="1200" cap="none" spc="0" normalizeH="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=110。由此可列出状态转换表</a:t>
            </a:r>
            <a:r>
              <a:rPr kumimoji="0" lang="zh-CN" altLang="en-US" sz="2400" b="1" u="none" strike="noStrike" kern="1200" cap="none" spc="0" normalizeH="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2400" b="1" u="none" strike="noStrike" kern="1200" cap="none" spc="0" normalizeH="0" noProof="1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374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6" grpId="0" build="p"/>
      <p:bldP spid="7" grpId="0" build="p"/>
      <p:bldP spid="8" grpId="0" build="p"/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20" name="文本占位符 34819"/>
          <p:cNvSpPr>
            <a:spLocks noGrp="1"/>
          </p:cNvSpPr>
          <p:nvPr>
            <p:ph idx="1"/>
          </p:nvPr>
        </p:nvSpPr>
        <p:spPr>
          <a:xfrm>
            <a:off x="438150" y="4152900"/>
            <a:ext cx="5745163" cy="609600"/>
          </a:xfrm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（4）选择触发器</a:t>
            </a:r>
            <a:endParaRPr kumimoji="0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15" name="表格 14"/>
          <p:cNvGraphicFramePr/>
          <p:nvPr/>
        </p:nvGraphicFramePr>
        <p:xfrm>
          <a:off x="761365" y="727710"/>
          <a:ext cx="7354570" cy="25406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8795"/>
                <a:gridCol w="2049145"/>
                <a:gridCol w="2117725"/>
                <a:gridCol w="1398905"/>
              </a:tblGrid>
              <a:tr h="497205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状态转换顺序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现态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次态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进位输出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040">
                <a:tc v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 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 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963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 baseline="-25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 baseline="-25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 b="1" baseline="-25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000" b="1" baseline="-25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000" b="1" baseline="-25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000" b="1" baseline="-25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sz="2000" b="1" baseline="-250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000" b="1" baseline="-25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对象 -2147482308"/>
          <p:cNvGraphicFramePr>
            <a:graphicFrameLocks noChangeAspect="1"/>
          </p:cNvGraphicFramePr>
          <p:nvPr/>
        </p:nvGraphicFramePr>
        <p:xfrm>
          <a:off x="3014980" y="1241425"/>
          <a:ext cx="36957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" imgW="190500" imgH="215900" progId="Equation.3">
                  <p:embed/>
                </p:oleObj>
              </mc:Choice>
              <mc:Fallback>
                <p:oleObj name="" r:id="rId1" imgW="190500" imgH="215900" progId="Equation.3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4980" y="1241425"/>
                        <a:ext cx="36957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307"/>
          <p:cNvGraphicFramePr>
            <a:graphicFrameLocks noChangeAspect="1"/>
          </p:cNvGraphicFramePr>
          <p:nvPr/>
        </p:nvGraphicFramePr>
        <p:xfrm>
          <a:off x="3378835" y="1241425"/>
          <a:ext cx="36957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3" imgW="190500" imgH="215900" progId="Equation.3">
                  <p:embed/>
                </p:oleObj>
              </mc:Choice>
              <mc:Fallback>
                <p:oleObj name="" r:id="rId3" imgW="190500" imgH="215900" progId="Equation.3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78835" y="1241425"/>
                        <a:ext cx="36957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306"/>
          <p:cNvGraphicFramePr>
            <a:graphicFrameLocks noChangeAspect="1"/>
          </p:cNvGraphicFramePr>
          <p:nvPr/>
        </p:nvGraphicFramePr>
        <p:xfrm>
          <a:off x="3717925" y="1241425"/>
          <a:ext cx="36957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5" imgW="190500" imgH="215900" progId="Equation.3">
                  <p:embed/>
                </p:oleObj>
              </mc:Choice>
              <mc:Fallback>
                <p:oleObj name="" r:id="rId5" imgW="190500" imgH="215900" progId="Equation.3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17925" y="1241425"/>
                        <a:ext cx="36957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305"/>
          <p:cNvGraphicFramePr>
            <a:graphicFrameLocks noChangeAspect="1"/>
          </p:cNvGraphicFramePr>
          <p:nvPr/>
        </p:nvGraphicFramePr>
        <p:xfrm>
          <a:off x="4862195" y="1222375"/>
          <a:ext cx="59182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7" imgW="279400" imgH="215900" progId="Equation.3">
                  <p:embed/>
                </p:oleObj>
              </mc:Choice>
              <mc:Fallback>
                <p:oleObj name="" r:id="rId7" imgW="279400" imgH="215900" progId="Equation.3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62195" y="1222375"/>
                        <a:ext cx="59182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304"/>
          <p:cNvGraphicFramePr>
            <a:graphicFrameLocks noChangeAspect="1"/>
          </p:cNvGraphicFramePr>
          <p:nvPr/>
        </p:nvGraphicFramePr>
        <p:xfrm>
          <a:off x="5398770" y="1222375"/>
          <a:ext cx="59182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9" imgW="279400" imgH="215900" progId="Equation.3">
                  <p:embed/>
                </p:oleObj>
              </mc:Choice>
              <mc:Fallback>
                <p:oleObj name="" r:id="rId9" imgW="279400" imgH="215900" progId="Equation.3">
                  <p:embed/>
                  <p:pic>
                    <p:nvPicPr>
                      <p:cNvPr id="0" name="图片 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98770" y="1222375"/>
                        <a:ext cx="59182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303"/>
          <p:cNvGraphicFramePr>
            <a:graphicFrameLocks noChangeAspect="1"/>
          </p:cNvGraphicFramePr>
          <p:nvPr/>
        </p:nvGraphicFramePr>
        <p:xfrm>
          <a:off x="5935345" y="1222375"/>
          <a:ext cx="59182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1" imgW="279400" imgH="215900" progId="Equation.3">
                  <p:embed/>
                </p:oleObj>
              </mc:Choice>
              <mc:Fallback>
                <p:oleObj name="" r:id="rId11" imgW="279400" imgH="215900" progId="Equation.3">
                  <p:embed/>
                  <p:pic>
                    <p:nvPicPr>
                      <p:cNvPr id="0" name="图片 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35345" y="1222375"/>
                        <a:ext cx="59182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770890" y="463994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 b="1">
                <a:ea typeface="宋体" panose="02010600030101010101" pitchFamily="2" charset="-122"/>
              </a:rPr>
              <a:t>选用</a:t>
            </a:r>
            <a:r>
              <a:rPr lang="en-US" sz="2400" b="1">
                <a:latin typeface="Times New Roman" panose="02020603050405020304" pitchFamily="18" charset="0"/>
              </a:rPr>
              <a:t>JK</a:t>
            </a:r>
            <a:r>
              <a:rPr lang="zh-CN" sz="2400" b="1">
                <a:ea typeface="宋体" panose="02010600030101010101" pitchFamily="2" charset="-122"/>
              </a:rPr>
              <a:t>触发器。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3316605"/>
            <a:ext cx="7278370" cy="3530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1700" y="1146175"/>
            <a:ext cx="3211195" cy="2045970"/>
          </a:xfrm>
          <a:prstGeom prst="rect">
            <a:avLst/>
          </a:prstGeom>
        </p:spPr>
      </p:pic>
      <p:sp>
        <p:nvSpPr>
          <p:cNvPr id="16389" name="矩形 16388"/>
          <p:cNvSpPr/>
          <p:nvPr/>
        </p:nvSpPr>
        <p:spPr>
          <a:xfrm>
            <a:off x="628015" y="397510"/>
            <a:ext cx="5541010" cy="64008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l" fontAlgn="base"/>
            <a:r>
              <a:rPr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（5）求各触发器的驱动方程和输出方程</a:t>
            </a:r>
            <a:r>
              <a:rPr lang="zh-CN" altLang="en-US" sz="24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lang="zh-CN" altLang="en-US" sz="24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87805" y="1037590"/>
            <a:ext cx="3160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JK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触发器的驱动表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5" name="表格 14"/>
          <p:cNvGraphicFramePr/>
          <p:nvPr/>
        </p:nvGraphicFramePr>
        <p:xfrm>
          <a:off x="1487805" y="1497965"/>
          <a:ext cx="257556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2390"/>
                <a:gridCol w="1233170"/>
              </a:tblGrid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000" b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   K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5855335" y="1037590"/>
            <a:ext cx="3160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400" b="1">
                <a:solidFill>
                  <a:srgbClr val="FF0000"/>
                </a:solidFill>
              </a:rPr>
              <a:t>次态卡诺图</a:t>
            </a:r>
            <a:endParaRPr sz="2400" b="1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35275" y="3021965"/>
            <a:ext cx="3881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400" b="1">
                <a:solidFill>
                  <a:srgbClr val="FF0000"/>
                </a:solidFill>
              </a:rPr>
              <a:t>各触发器的驱动卡诺图</a:t>
            </a:r>
            <a:endParaRPr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4" name="矩形 21513"/>
          <p:cNvSpPr/>
          <p:nvPr/>
        </p:nvSpPr>
        <p:spPr>
          <a:xfrm>
            <a:off x="768985" y="2705735"/>
            <a:ext cx="6180455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将各驱动方程与输出方程归纳，有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949"/>
          <p:cNvGraphicFramePr>
            <a:graphicFrameLocks noChangeAspect="1"/>
          </p:cNvGraphicFramePr>
          <p:nvPr/>
        </p:nvGraphicFramePr>
        <p:xfrm>
          <a:off x="1354773" y="5498465"/>
          <a:ext cx="1518285" cy="593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58800" imgH="215900" progId="Equation.3">
                  <p:embed/>
                </p:oleObj>
              </mc:Choice>
              <mc:Fallback>
                <p:oleObj name="" r:id="rId1" imgW="5588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54773" y="5498465"/>
                        <a:ext cx="1518285" cy="5930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9" name="矩形 20488"/>
          <p:cNvSpPr/>
          <p:nvPr/>
        </p:nvSpPr>
        <p:spPr>
          <a:xfrm>
            <a:off x="1296670" y="3492500"/>
            <a:ext cx="36576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                   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=1 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0" name="矩形 20489"/>
          <p:cNvSpPr/>
          <p:nvPr/>
        </p:nvSpPr>
        <p:spPr>
          <a:xfrm>
            <a:off x="1296670" y="4126865"/>
            <a:ext cx="36576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                   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3" name="矩形 20492"/>
          <p:cNvSpPr/>
          <p:nvPr/>
        </p:nvSpPr>
        <p:spPr>
          <a:xfrm>
            <a:off x="1296670" y="4736465"/>
            <a:ext cx="36576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="1" i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3740" y="685800"/>
            <a:ext cx="67564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输出卡诺图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" name="对象 950"/>
          <p:cNvGraphicFramePr>
            <a:graphicFrameLocks noChangeAspect="1"/>
          </p:cNvGraphicFramePr>
          <p:nvPr/>
        </p:nvGraphicFramePr>
        <p:xfrm>
          <a:off x="1912620" y="3444875"/>
          <a:ext cx="1044575" cy="681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3" imgW="393700" imgH="254000" progId="Equation.3">
                  <p:embed/>
                </p:oleObj>
              </mc:Choice>
              <mc:Fallback>
                <p:oleObj name="" r:id="rId3" imgW="393700" imgH="254000" progId="Equation.3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12620" y="3444875"/>
                        <a:ext cx="1044575" cy="6819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951"/>
          <p:cNvGraphicFramePr>
            <a:graphicFrameLocks noChangeAspect="1"/>
          </p:cNvGraphicFramePr>
          <p:nvPr/>
        </p:nvGraphicFramePr>
        <p:xfrm>
          <a:off x="1912620" y="4126865"/>
          <a:ext cx="571500" cy="645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5" imgW="215900" imgH="241300" progId="Equation.3">
                  <p:embed/>
                </p:oleObj>
              </mc:Choice>
              <mc:Fallback>
                <p:oleObj name="" r:id="rId5" imgW="215900" imgH="241300" progId="Equation.3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12620" y="4126865"/>
                        <a:ext cx="571500" cy="6457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953"/>
          <p:cNvGraphicFramePr>
            <a:graphicFrameLocks noChangeAspect="1"/>
          </p:cNvGraphicFramePr>
          <p:nvPr/>
        </p:nvGraphicFramePr>
        <p:xfrm>
          <a:off x="1912620" y="4736465"/>
          <a:ext cx="1009015" cy="646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7" imgW="381000" imgH="241300" progId="Equation.3">
                  <p:embed/>
                </p:oleObj>
              </mc:Choice>
              <mc:Fallback>
                <p:oleObj name="" r:id="rId7" imgW="381000" imgH="241300" progId="Equation.3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12620" y="4736465"/>
                        <a:ext cx="1009015" cy="646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952"/>
          <p:cNvGraphicFramePr>
            <a:graphicFrameLocks noChangeAspect="1"/>
          </p:cNvGraphicFramePr>
          <p:nvPr/>
        </p:nvGraphicFramePr>
        <p:xfrm>
          <a:off x="4162425" y="4090670"/>
          <a:ext cx="1044575" cy="681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9" imgW="393700" imgH="254000" progId="Equation.3">
                  <p:embed/>
                </p:oleObj>
              </mc:Choice>
              <mc:Fallback>
                <p:oleObj name="" r:id="rId9" imgW="393700" imgH="254000" progId="Equation.3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62425" y="4090670"/>
                        <a:ext cx="1044575" cy="6819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1050"/>
          <p:cNvGraphicFramePr>
            <a:graphicFrameLocks noChangeAspect="1"/>
          </p:cNvGraphicFramePr>
          <p:nvPr/>
        </p:nvGraphicFramePr>
        <p:xfrm>
          <a:off x="4162425" y="4772660"/>
          <a:ext cx="571500" cy="614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1" imgW="215900" imgH="228600" progId="Equation.3">
                  <p:embed/>
                </p:oleObj>
              </mc:Choice>
              <mc:Fallback>
                <p:oleObj name="" r:id="rId11" imgW="215900" imgH="228600" progId="Equation.3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62425" y="4772660"/>
                        <a:ext cx="571500" cy="6140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45740" y="403860"/>
            <a:ext cx="3609340" cy="230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4" grpId="0"/>
      <p:bldP spid="16" grpId="0"/>
      <p:bldP spid="20489" grpId="0"/>
      <p:bldP spid="20490" grpId="0"/>
      <p:bldP spid="2049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41" name="矩形 18440"/>
          <p:cNvSpPr/>
          <p:nvPr/>
        </p:nvSpPr>
        <p:spPr>
          <a:xfrm>
            <a:off x="649605" y="267970"/>
            <a:ext cx="4517390" cy="762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l" fontAlgn="base"/>
            <a:r>
              <a:rPr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（6）画逻辑图</a:t>
            </a:r>
            <a:endParaRPr sz="2400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" y="1285875"/>
            <a:ext cx="8491855" cy="252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3" name="组合 18442"/>
          <p:cNvGrpSpPr/>
          <p:nvPr/>
        </p:nvGrpSpPr>
        <p:grpSpPr>
          <a:xfrm>
            <a:off x="912387" y="1597918"/>
            <a:ext cx="7783645" cy="3630531"/>
            <a:chOff x="2051" y="6474"/>
            <a:chExt cx="5267" cy="2552"/>
          </a:xfrm>
        </p:grpSpPr>
        <p:grpSp>
          <p:nvGrpSpPr>
            <p:cNvPr id="10243" name="组合 18443"/>
            <p:cNvGrpSpPr/>
            <p:nvPr/>
          </p:nvGrpSpPr>
          <p:grpSpPr>
            <a:xfrm>
              <a:off x="2051" y="6474"/>
              <a:ext cx="5267" cy="2519"/>
              <a:chOff x="2051" y="6898"/>
              <a:chExt cx="5267" cy="2519"/>
            </a:xfrm>
          </p:grpSpPr>
          <p:sp>
            <p:nvSpPr>
              <p:cNvPr id="8" name="椭圆 18447"/>
              <p:cNvSpPr/>
              <p:nvPr/>
            </p:nvSpPr>
            <p:spPr>
              <a:xfrm>
                <a:off x="2446" y="7659"/>
                <a:ext cx="644" cy="644"/>
              </a:xfrm>
              <a:prstGeom prst="ellipse">
                <a:avLst/>
              </a:prstGeom>
              <a:solidFill>
                <a:srgbClr val="FFFF99"/>
              </a:solidFill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2000">
                  <a:latin typeface="Tahoma" panose="020B0604030504040204" pitchFamily="34" charset="0"/>
                </a:endParaRPr>
              </a:p>
            </p:txBody>
          </p:sp>
          <p:grpSp>
            <p:nvGrpSpPr>
              <p:cNvPr id="10244" name="组合 18444"/>
              <p:cNvGrpSpPr/>
              <p:nvPr/>
            </p:nvGrpSpPr>
            <p:grpSpPr>
              <a:xfrm>
                <a:off x="2051" y="6898"/>
                <a:ext cx="835" cy="821"/>
                <a:chOff x="2051" y="6898"/>
                <a:chExt cx="835" cy="821"/>
              </a:xfrm>
            </p:grpSpPr>
            <p:sp>
              <p:nvSpPr>
                <p:cNvPr id="10245" name="椭圆 18445"/>
                <p:cNvSpPr/>
                <p:nvPr/>
              </p:nvSpPr>
              <p:spPr>
                <a:xfrm>
                  <a:off x="2051" y="6898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46" name="文本框 18446"/>
                <p:cNvSpPr txBox="1"/>
                <p:nvPr/>
              </p:nvSpPr>
              <p:spPr>
                <a:xfrm>
                  <a:off x="2076" y="7087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en-US" altLang="zh-CN" sz="2000" b="1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Q</a:t>
                  </a:r>
                  <a:r>
                    <a:rPr lang="en-US" altLang="zh-CN" sz="2000" b="1" baseline="-25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  <a:r>
                    <a:rPr lang="en-US" altLang="zh-CN" sz="2000" b="1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Q</a:t>
                  </a:r>
                  <a:r>
                    <a:rPr lang="en-US" altLang="zh-CN" sz="2000" b="1" baseline="-25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r>
                    <a:rPr lang="en-US" altLang="zh-CN" sz="2000" b="1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Q</a:t>
                  </a:r>
                  <a:r>
                    <a:rPr lang="en-US" altLang="zh-CN" sz="2000" b="1" baseline="-25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 b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247" name="椭圆 18447"/>
              <p:cNvSpPr/>
              <p:nvPr/>
            </p:nvSpPr>
            <p:spPr>
              <a:xfrm>
                <a:off x="3583" y="7693"/>
                <a:ext cx="644" cy="644"/>
              </a:xfrm>
              <a:prstGeom prst="ellipse">
                <a:avLst/>
              </a:prstGeom>
              <a:solidFill>
                <a:srgbClr val="FFFF99"/>
              </a:solidFill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2000">
                  <a:latin typeface="Tahoma" panose="020B0604030504040204" pitchFamily="34" charset="0"/>
                </a:endParaRPr>
              </a:p>
            </p:txBody>
          </p:sp>
          <p:sp>
            <p:nvSpPr>
              <p:cNvPr id="10248" name="文本框 18448"/>
              <p:cNvSpPr txBox="1"/>
              <p:nvPr/>
            </p:nvSpPr>
            <p:spPr>
              <a:xfrm>
                <a:off x="3609" y="7869"/>
                <a:ext cx="810" cy="63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18000" tIns="18000" rIns="18000" bIns="18000" anchor="t"/>
              <a:p>
                <a:pPr algn="just" eaLnBrk="0" hangingPunct="0"/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000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0249" name="组合 18449"/>
              <p:cNvGrpSpPr/>
              <p:nvPr/>
            </p:nvGrpSpPr>
            <p:grpSpPr>
              <a:xfrm>
                <a:off x="2487" y="7677"/>
                <a:ext cx="2988" cy="824"/>
                <a:chOff x="2487" y="7677"/>
                <a:chExt cx="2988" cy="824"/>
              </a:xfrm>
            </p:grpSpPr>
            <p:sp>
              <p:nvSpPr>
                <p:cNvPr id="10250" name="椭圆 18450"/>
                <p:cNvSpPr/>
                <p:nvPr/>
              </p:nvSpPr>
              <p:spPr>
                <a:xfrm>
                  <a:off x="4665" y="767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51" name="文本框 18451"/>
                <p:cNvSpPr txBox="1"/>
                <p:nvPr/>
              </p:nvSpPr>
              <p:spPr>
                <a:xfrm>
                  <a:off x="4665" y="7869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001</a:t>
                  </a:r>
                  <a:endPara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" name="文本框 18451"/>
                <p:cNvSpPr txBox="1"/>
                <p:nvPr/>
              </p:nvSpPr>
              <p:spPr>
                <a:xfrm>
                  <a:off x="2487" y="7869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</a:t>
                  </a: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11</a:t>
                  </a:r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252" name="组合 18452"/>
              <p:cNvGrpSpPr/>
              <p:nvPr/>
            </p:nvGrpSpPr>
            <p:grpSpPr>
              <a:xfrm>
                <a:off x="5729" y="7677"/>
                <a:ext cx="810" cy="824"/>
                <a:chOff x="4665" y="7677"/>
                <a:chExt cx="810" cy="824"/>
              </a:xfrm>
            </p:grpSpPr>
            <p:sp>
              <p:nvSpPr>
                <p:cNvPr id="10253" name="椭圆 18453"/>
                <p:cNvSpPr/>
                <p:nvPr/>
              </p:nvSpPr>
              <p:spPr>
                <a:xfrm>
                  <a:off x="4665" y="767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54" name="文本框 18454"/>
                <p:cNvSpPr txBox="1"/>
                <p:nvPr/>
              </p:nvSpPr>
              <p:spPr>
                <a:xfrm>
                  <a:off x="4665" y="7869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010</a:t>
                  </a:r>
                  <a:endPara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255" name="组合 18455"/>
              <p:cNvGrpSpPr/>
              <p:nvPr/>
            </p:nvGrpSpPr>
            <p:grpSpPr>
              <a:xfrm>
                <a:off x="5399" y="8605"/>
                <a:ext cx="810" cy="796"/>
                <a:chOff x="4619" y="7677"/>
                <a:chExt cx="810" cy="796"/>
              </a:xfrm>
            </p:grpSpPr>
            <p:sp>
              <p:nvSpPr>
                <p:cNvPr id="10256" name="椭圆 18456"/>
                <p:cNvSpPr/>
                <p:nvPr/>
              </p:nvSpPr>
              <p:spPr>
                <a:xfrm>
                  <a:off x="4665" y="767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57" name="文本框 18457"/>
                <p:cNvSpPr txBox="1"/>
                <p:nvPr/>
              </p:nvSpPr>
              <p:spPr>
                <a:xfrm>
                  <a:off x="4619" y="7841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 </a:t>
                  </a: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100</a:t>
                  </a:r>
                  <a:endPara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258" name="组合 18458"/>
              <p:cNvGrpSpPr/>
              <p:nvPr/>
            </p:nvGrpSpPr>
            <p:grpSpPr>
              <a:xfrm>
                <a:off x="4227" y="8617"/>
                <a:ext cx="810" cy="800"/>
                <a:chOff x="4663" y="7677"/>
                <a:chExt cx="810" cy="800"/>
              </a:xfrm>
            </p:grpSpPr>
            <p:sp>
              <p:nvSpPr>
                <p:cNvPr id="10259" name="椭圆 18459"/>
                <p:cNvSpPr/>
                <p:nvPr/>
              </p:nvSpPr>
              <p:spPr>
                <a:xfrm>
                  <a:off x="4665" y="767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60" name="文本框 18460"/>
                <p:cNvSpPr txBox="1"/>
                <p:nvPr/>
              </p:nvSpPr>
              <p:spPr>
                <a:xfrm>
                  <a:off x="4663" y="7845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10</a:t>
                  </a: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264" name="组合 18464"/>
              <p:cNvGrpSpPr/>
              <p:nvPr/>
            </p:nvGrpSpPr>
            <p:grpSpPr>
              <a:xfrm>
                <a:off x="6508" y="8551"/>
                <a:ext cx="810" cy="850"/>
                <a:chOff x="4184" y="8087"/>
                <a:chExt cx="810" cy="850"/>
              </a:xfrm>
            </p:grpSpPr>
            <p:sp>
              <p:nvSpPr>
                <p:cNvPr id="10265" name="椭圆 18465"/>
                <p:cNvSpPr/>
                <p:nvPr/>
              </p:nvSpPr>
              <p:spPr>
                <a:xfrm>
                  <a:off x="4261" y="808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66" name="文本框 18466"/>
                <p:cNvSpPr txBox="1"/>
                <p:nvPr/>
              </p:nvSpPr>
              <p:spPr>
                <a:xfrm>
                  <a:off x="4184" y="8305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 </a:t>
                  </a: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011</a:t>
                  </a:r>
                  <a:endPara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267" name="组合 18467"/>
              <p:cNvGrpSpPr/>
              <p:nvPr/>
            </p:nvGrpSpPr>
            <p:grpSpPr>
              <a:xfrm>
                <a:off x="2969" y="8621"/>
                <a:ext cx="824" cy="780"/>
                <a:chOff x="4665" y="7677"/>
                <a:chExt cx="824" cy="780"/>
              </a:xfrm>
            </p:grpSpPr>
            <p:sp>
              <p:nvSpPr>
                <p:cNvPr id="10268" name="椭圆 18468"/>
                <p:cNvSpPr/>
                <p:nvPr/>
              </p:nvSpPr>
              <p:spPr>
                <a:xfrm>
                  <a:off x="4665" y="767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69" name="文本框 18469"/>
                <p:cNvSpPr txBox="1"/>
                <p:nvPr/>
              </p:nvSpPr>
              <p:spPr>
                <a:xfrm>
                  <a:off x="4679" y="7825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11</a:t>
                  </a: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270" name="直接连接符 18470"/>
              <p:cNvSpPr/>
              <p:nvPr/>
            </p:nvSpPr>
            <p:spPr>
              <a:xfrm>
                <a:off x="4259" y="7981"/>
                <a:ext cx="406" cy="0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10271" name="直接连接符 18471"/>
              <p:cNvSpPr/>
              <p:nvPr/>
            </p:nvSpPr>
            <p:spPr>
              <a:xfrm>
                <a:off x="5309" y="8009"/>
                <a:ext cx="406" cy="0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10273" name="直接连接符 18473"/>
              <p:cNvSpPr/>
              <p:nvPr/>
            </p:nvSpPr>
            <p:spPr>
              <a:xfrm flipH="1">
                <a:off x="4965" y="8925"/>
                <a:ext cx="434" cy="0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10275" name="直接连接符 18475"/>
              <p:cNvSpPr/>
              <p:nvPr/>
            </p:nvSpPr>
            <p:spPr>
              <a:xfrm flipV="1">
                <a:off x="3509" y="8296"/>
                <a:ext cx="180" cy="348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10276" name="直接连接符 18476"/>
              <p:cNvSpPr/>
              <p:nvPr/>
            </p:nvSpPr>
            <p:spPr>
              <a:xfrm>
                <a:off x="6373" y="8213"/>
                <a:ext cx="318" cy="334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4" name="直接连接符 18473"/>
              <p:cNvSpPr/>
              <p:nvPr/>
            </p:nvSpPr>
            <p:spPr>
              <a:xfrm flipH="1">
                <a:off x="6090" y="8888"/>
                <a:ext cx="434" cy="0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6" name="直接连接符 18473"/>
              <p:cNvSpPr/>
              <p:nvPr/>
            </p:nvSpPr>
            <p:spPr>
              <a:xfrm flipH="1">
                <a:off x="3690" y="8926"/>
                <a:ext cx="434" cy="0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9" name="直接连接符 18470"/>
              <p:cNvSpPr/>
              <p:nvPr/>
            </p:nvSpPr>
            <p:spPr>
              <a:xfrm>
                <a:off x="3164" y="7955"/>
                <a:ext cx="406" cy="0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</p:grpSp>
        <p:sp>
          <p:nvSpPr>
            <p:cNvPr id="10278" name="文本框 18478"/>
            <p:cNvSpPr txBox="1"/>
            <p:nvPr/>
          </p:nvSpPr>
          <p:spPr>
            <a:xfrm>
              <a:off x="4378" y="7269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79" name="文本框 18479"/>
            <p:cNvSpPr txBox="1"/>
            <p:nvPr/>
          </p:nvSpPr>
          <p:spPr>
            <a:xfrm>
              <a:off x="5399" y="7295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80" name="文本框 18480"/>
            <p:cNvSpPr txBox="1"/>
            <p:nvPr/>
          </p:nvSpPr>
          <p:spPr>
            <a:xfrm>
              <a:off x="6508" y="7696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81" name="文本框 18481"/>
            <p:cNvSpPr txBox="1"/>
            <p:nvPr/>
          </p:nvSpPr>
          <p:spPr>
            <a:xfrm>
              <a:off x="5107" y="8502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83" name="文本框 18483"/>
            <p:cNvSpPr txBox="1"/>
            <p:nvPr/>
          </p:nvSpPr>
          <p:spPr>
            <a:xfrm>
              <a:off x="3386" y="7872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/1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" name="文本框 18483"/>
            <p:cNvSpPr txBox="1"/>
            <p:nvPr/>
          </p:nvSpPr>
          <p:spPr>
            <a:xfrm>
              <a:off x="2233" y="7118"/>
              <a:ext cx="361" cy="360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</a:t>
              </a:r>
              <a:r>
                <a:rPr lang="en-US" altLang="zh-CN" sz="20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endParaRPr lang="en-US" altLang="zh-CN" sz="20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18480"/>
            <p:cNvSpPr txBox="1"/>
            <p:nvPr/>
          </p:nvSpPr>
          <p:spPr>
            <a:xfrm>
              <a:off x="6284" y="8469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" name="文本框 18481"/>
            <p:cNvSpPr txBox="1"/>
            <p:nvPr/>
          </p:nvSpPr>
          <p:spPr>
            <a:xfrm>
              <a:off x="3882" y="8501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" name="文本框 18483"/>
            <p:cNvSpPr txBox="1"/>
            <p:nvPr/>
          </p:nvSpPr>
          <p:spPr>
            <a:xfrm>
              <a:off x="3297" y="7235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/1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428625" y="343535"/>
            <a:ext cx="4517390" cy="762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l" fontAlgn="base"/>
            <a:r>
              <a:rPr lang="zh-CN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</a:t>
            </a:r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检查能否自启动</a:t>
            </a:r>
            <a:endParaRPr sz="2400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文本占位符 14338"/>
          <p:cNvSpPr>
            <a:spLocks noGrp="1"/>
          </p:cNvSpPr>
          <p:nvPr>
            <p:ph idx="1"/>
          </p:nvPr>
        </p:nvSpPr>
        <p:spPr>
          <a:xfrm>
            <a:off x="462280" y="1828800"/>
            <a:ext cx="5649595" cy="609600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（1）画出状态转换图</a:t>
            </a:r>
            <a:endParaRPr kumimoji="0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占位符 14338"/>
          <p:cNvSpPr>
            <a:spLocks noGrp="1"/>
          </p:cNvSpPr>
          <p:nvPr/>
        </p:nvSpPr>
        <p:spPr>
          <a:xfrm>
            <a:off x="639445" y="4889500"/>
            <a:ext cx="5649595" cy="60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）状态化简</a:t>
            </a:r>
            <a:endParaRPr kumimoji="0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639128" y="4763"/>
            <a:ext cx="7793038" cy="1143000"/>
          </a:xfrm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4.4.3 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异步时序逻辑电路设计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9445" y="1148080"/>
            <a:ext cx="7661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  设计一个异步五进制加法计数器。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8443" name="组合 18442"/>
          <p:cNvGrpSpPr/>
          <p:nvPr/>
        </p:nvGrpSpPr>
        <p:grpSpPr>
          <a:xfrm>
            <a:off x="2987878" y="2421667"/>
            <a:ext cx="5776774" cy="2966167"/>
            <a:chOff x="2300" y="6941"/>
            <a:chExt cx="3909" cy="2085"/>
          </a:xfrm>
        </p:grpSpPr>
        <p:grpSp>
          <p:nvGrpSpPr>
            <p:cNvPr id="10243" name="组合 18443"/>
            <p:cNvGrpSpPr/>
            <p:nvPr/>
          </p:nvGrpSpPr>
          <p:grpSpPr>
            <a:xfrm>
              <a:off x="2300" y="6941"/>
              <a:ext cx="3909" cy="2052"/>
              <a:chOff x="2300" y="7365"/>
              <a:chExt cx="3909" cy="2052"/>
            </a:xfrm>
          </p:grpSpPr>
          <p:grpSp>
            <p:nvGrpSpPr>
              <p:cNvPr id="10244" name="组合 18444"/>
              <p:cNvGrpSpPr/>
              <p:nvPr/>
            </p:nvGrpSpPr>
            <p:grpSpPr>
              <a:xfrm>
                <a:off x="2300" y="7365"/>
                <a:ext cx="810" cy="809"/>
                <a:chOff x="2300" y="7365"/>
                <a:chExt cx="810" cy="809"/>
              </a:xfrm>
            </p:grpSpPr>
            <p:sp>
              <p:nvSpPr>
                <p:cNvPr id="10245" name="椭圆 18445"/>
                <p:cNvSpPr/>
                <p:nvPr/>
              </p:nvSpPr>
              <p:spPr>
                <a:xfrm>
                  <a:off x="2300" y="7365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46" name="文本框 18446"/>
                <p:cNvSpPr txBox="1"/>
                <p:nvPr/>
              </p:nvSpPr>
              <p:spPr>
                <a:xfrm>
                  <a:off x="2300" y="7542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en-US" altLang="zh-CN" sz="2000" b="1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Q</a:t>
                  </a:r>
                  <a:r>
                    <a:rPr lang="en-US" altLang="zh-CN" sz="2000" b="1" baseline="-25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  <a:r>
                    <a:rPr lang="en-US" altLang="zh-CN" sz="2000" b="1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Q</a:t>
                  </a:r>
                  <a:r>
                    <a:rPr lang="en-US" altLang="zh-CN" sz="2000" b="1" baseline="-25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r>
                    <a:rPr lang="en-US" altLang="zh-CN" sz="2000" b="1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Q</a:t>
                  </a:r>
                  <a:r>
                    <a:rPr lang="en-US" altLang="zh-CN" sz="2000" b="1" baseline="-25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 b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247" name="椭圆 18447"/>
              <p:cNvSpPr/>
              <p:nvPr/>
            </p:nvSpPr>
            <p:spPr>
              <a:xfrm>
                <a:off x="3583" y="7693"/>
                <a:ext cx="644" cy="644"/>
              </a:xfrm>
              <a:prstGeom prst="ellipse">
                <a:avLst/>
              </a:prstGeom>
              <a:solidFill>
                <a:srgbClr val="FFFF99"/>
              </a:solidFill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2000">
                  <a:latin typeface="Tahoma" panose="020B0604030504040204" pitchFamily="34" charset="0"/>
                </a:endParaRPr>
              </a:p>
            </p:txBody>
          </p:sp>
          <p:sp>
            <p:nvSpPr>
              <p:cNvPr id="10248" name="文本框 18448"/>
              <p:cNvSpPr txBox="1"/>
              <p:nvPr/>
            </p:nvSpPr>
            <p:spPr>
              <a:xfrm>
                <a:off x="3609" y="7869"/>
                <a:ext cx="810" cy="63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18000" tIns="18000" rIns="18000" bIns="18000" anchor="t"/>
              <a:p>
                <a:pPr algn="just" eaLnBrk="0" hangingPunct="0"/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000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0249" name="组合 18449"/>
              <p:cNvGrpSpPr/>
              <p:nvPr/>
            </p:nvGrpSpPr>
            <p:grpSpPr>
              <a:xfrm>
                <a:off x="4665" y="7677"/>
                <a:ext cx="810" cy="824"/>
                <a:chOff x="4665" y="7677"/>
                <a:chExt cx="810" cy="824"/>
              </a:xfrm>
            </p:grpSpPr>
            <p:sp>
              <p:nvSpPr>
                <p:cNvPr id="10250" name="椭圆 18450"/>
                <p:cNvSpPr/>
                <p:nvPr/>
              </p:nvSpPr>
              <p:spPr>
                <a:xfrm>
                  <a:off x="4665" y="767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51" name="文本框 18451"/>
                <p:cNvSpPr txBox="1"/>
                <p:nvPr/>
              </p:nvSpPr>
              <p:spPr>
                <a:xfrm>
                  <a:off x="4665" y="7869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001</a:t>
                  </a:r>
                  <a:endPara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255" name="组合 18455"/>
              <p:cNvGrpSpPr/>
              <p:nvPr/>
            </p:nvGrpSpPr>
            <p:grpSpPr>
              <a:xfrm>
                <a:off x="5399" y="8605"/>
                <a:ext cx="810" cy="796"/>
                <a:chOff x="4619" y="7677"/>
                <a:chExt cx="810" cy="796"/>
              </a:xfrm>
            </p:grpSpPr>
            <p:sp>
              <p:nvSpPr>
                <p:cNvPr id="10256" name="椭圆 18456"/>
                <p:cNvSpPr/>
                <p:nvPr/>
              </p:nvSpPr>
              <p:spPr>
                <a:xfrm>
                  <a:off x="4665" y="767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57" name="文本框 18457"/>
                <p:cNvSpPr txBox="1"/>
                <p:nvPr/>
              </p:nvSpPr>
              <p:spPr>
                <a:xfrm>
                  <a:off x="4619" y="7841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 </a:t>
                  </a: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010</a:t>
                  </a:r>
                  <a:endPara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258" name="组合 18458"/>
              <p:cNvGrpSpPr/>
              <p:nvPr/>
            </p:nvGrpSpPr>
            <p:grpSpPr>
              <a:xfrm>
                <a:off x="4227" y="8617"/>
                <a:ext cx="810" cy="800"/>
                <a:chOff x="4663" y="7677"/>
                <a:chExt cx="810" cy="800"/>
              </a:xfrm>
            </p:grpSpPr>
            <p:sp>
              <p:nvSpPr>
                <p:cNvPr id="10259" name="椭圆 18459"/>
                <p:cNvSpPr/>
                <p:nvPr/>
              </p:nvSpPr>
              <p:spPr>
                <a:xfrm>
                  <a:off x="4665" y="767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60" name="文本框 18460"/>
                <p:cNvSpPr txBox="1"/>
                <p:nvPr/>
              </p:nvSpPr>
              <p:spPr>
                <a:xfrm>
                  <a:off x="4663" y="7845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</a:t>
                  </a:r>
                  <a:r>
                    <a:rPr 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011</a:t>
                  </a:r>
                  <a:endParaRPr 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267" name="组合 18467"/>
              <p:cNvGrpSpPr/>
              <p:nvPr/>
            </p:nvGrpSpPr>
            <p:grpSpPr>
              <a:xfrm>
                <a:off x="2969" y="8621"/>
                <a:ext cx="824" cy="780"/>
                <a:chOff x="4665" y="7677"/>
                <a:chExt cx="824" cy="780"/>
              </a:xfrm>
            </p:grpSpPr>
            <p:sp>
              <p:nvSpPr>
                <p:cNvPr id="10268" name="椭圆 18468"/>
                <p:cNvSpPr/>
                <p:nvPr/>
              </p:nvSpPr>
              <p:spPr>
                <a:xfrm>
                  <a:off x="4665" y="767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69" name="文本框 18469"/>
                <p:cNvSpPr txBox="1"/>
                <p:nvPr/>
              </p:nvSpPr>
              <p:spPr>
                <a:xfrm>
                  <a:off x="4679" y="7825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1</a:t>
                  </a: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270" name="直接连接符 18470"/>
              <p:cNvSpPr/>
              <p:nvPr/>
            </p:nvSpPr>
            <p:spPr>
              <a:xfrm>
                <a:off x="4259" y="7981"/>
                <a:ext cx="406" cy="0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10273" name="直接连接符 18473"/>
              <p:cNvSpPr/>
              <p:nvPr/>
            </p:nvSpPr>
            <p:spPr>
              <a:xfrm flipH="1">
                <a:off x="4965" y="8925"/>
                <a:ext cx="434" cy="0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10275" name="直接连接符 18475"/>
              <p:cNvSpPr/>
              <p:nvPr/>
            </p:nvSpPr>
            <p:spPr>
              <a:xfrm flipV="1">
                <a:off x="3509" y="8296"/>
                <a:ext cx="180" cy="348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10276" name="直接连接符 18476"/>
              <p:cNvSpPr/>
              <p:nvPr/>
            </p:nvSpPr>
            <p:spPr>
              <a:xfrm>
                <a:off x="5252" y="8243"/>
                <a:ext cx="318" cy="334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10" name="直接连接符 18473"/>
              <p:cNvSpPr/>
              <p:nvPr/>
            </p:nvSpPr>
            <p:spPr>
              <a:xfrm flipH="1">
                <a:off x="3690" y="8926"/>
                <a:ext cx="434" cy="0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</p:grpSp>
        <p:sp>
          <p:nvSpPr>
            <p:cNvPr id="10278" name="文本框 18478"/>
            <p:cNvSpPr txBox="1"/>
            <p:nvPr/>
          </p:nvSpPr>
          <p:spPr>
            <a:xfrm>
              <a:off x="4280" y="7269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81" name="文本框 18481"/>
            <p:cNvSpPr txBox="1"/>
            <p:nvPr/>
          </p:nvSpPr>
          <p:spPr>
            <a:xfrm>
              <a:off x="5107" y="8502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83" name="文本框 18483"/>
            <p:cNvSpPr txBox="1"/>
            <p:nvPr/>
          </p:nvSpPr>
          <p:spPr>
            <a:xfrm>
              <a:off x="3351" y="7837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/1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" name="文本框 18483"/>
            <p:cNvSpPr txBox="1"/>
            <p:nvPr/>
          </p:nvSpPr>
          <p:spPr>
            <a:xfrm>
              <a:off x="2441" y="7585"/>
              <a:ext cx="755" cy="360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en-US" altLang="zh-CN" sz="20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CP</a:t>
              </a: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</a:t>
              </a:r>
              <a:r>
                <a:rPr lang="en-US" altLang="zh-CN" sz="20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endParaRPr lang="en-US" altLang="zh-CN" sz="20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" name="文本框 18481"/>
            <p:cNvSpPr txBox="1"/>
            <p:nvPr/>
          </p:nvSpPr>
          <p:spPr>
            <a:xfrm>
              <a:off x="3882" y="8501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" name="文本框 18478"/>
            <p:cNvSpPr txBox="1"/>
            <p:nvPr/>
          </p:nvSpPr>
          <p:spPr>
            <a:xfrm>
              <a:off x="5399" y="7724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820" name="文本占位符 34819"/>
          <p:cNvSpPr>
            <a:spLocks noGrp="1"/>
          </p:cNvSpPr>
          <p:nvPr/>
        </p:nvSpPr>
        <p:spPr>
          <a:xfrm>
            <a:off x="639445" y="5499100"/>
            <a:ext cx="5745163" cy="60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）选择触发器</a:t>
            </a:r>
            <a:endParaRPr kumimoji="0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3755" y="610870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 b="1">
                <a:ea typeface="宋体" panose="02010600030101010101" pitchFamily="2" charset="-122"/>
              </a:rPr>
              <a:t>选用</a:t>
            </a:r>
            <a:r>
              <a:rPr lang="en-US" sz="2400" b="1">
                <a:latin typeface="Times New Roman" panose="02020603050405020304" pitchFamily="18" charset="0"/>
              </a:rPr>
              <a:t>JK</a:t>
            </a:r>
            <a:r>
              <a:rPr lang="zh-CN" sz="2400" b="1">
                <a:ea typeface="宋体" panose="02010600030101010101" pitchFamily="2" charset="-122"/>
              </a:rPr>
              <a:t>触发器。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2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7" grpId="0" build="p"/>
      <p:bldP spid="34820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370" y="3689350"/>
            <a:ext cx="5851525" cy="3122295"/>
          </a:xfrm>
          <a:prstGeom prst="rect">
            <a:avLst/>
          </a:prstGeom>
        </p:spPr>
      </p:pic>
      <p:sp>
        <p:nvSpPr>
          <p:cNvPr id="34820" name="文本占位符 34819"/>
          <p:cNvSpPr>
            <a:spLocks noGrp="1"/>
          </p:cNvSpPr>
          <p:nvPr>
            <p:ph idx="1"/>
          </p:nvPr>
        </p:nvSpPr>
        <p:spPr>
          <a:xfrm>
            <a:off x="718820" y="3689350"/>
            <a:ext cx="1620520" cy="609600"/>
          </a:xfrm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时序图</a:t>
            </a:r>
            <a:endParaRPr kumimoji="0" sz="2400" b="1" i="0" u="none" strike="noStrike" kern="1200" cap="none" spc="0" normalizeH="0" baseline="0" noProof="1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" name="对象 -2147482308"/>
          <p:cNvGraphicFramePr>
            <a:graphicFrameLocks noChangeAspect="1"/>
          </p:cNvGraphicFramePr>
          <p:nvPr/>
        </p:nvGraphicFramePr>
        <p:xfrm>
          <a:off x="3295015" y="1558290"/>
          <a:ext cx="36957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2" imgW="190500" imgH="215900" progId="Equation.3">
                  <p:embed/>
                </p:oleObj>
              </mc:Choice>
              <mc:Fallback>
                <p:oleObj name="" r:id="rId2" imgW="190500" imgH="215900" progId="Equation.3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95015" y="1558290"/>
                        <a:ext cx="36957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307"/>
          <p:cNvGraphicFramePr>
            <a:graphicFrameLocks noChangeAspect="1"/>
          </p:cNvGraphicFramePr>
          <p:nvPr/>
        </p:nvGraphicFramePr>
        <p:xfrm>
          <a:off x="3658870" y="1558290"/>
          <a:ext cx="36957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4" imgW="190500" imgH="215900" progId="Equation.3">
                  <p:embed/>
                </p:oleObj>
              </mc:Choice>
              <mc:Fallback>
                <p:oleObj name="" r:id="rId4" imgW="190500" imgH="215900" progId="Equation.3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58870" y="1558290"/>
                        <a:ext cx="36957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306"/>
          <p:cNvGraphicFramePr>
            <a:graphicFrameLocks noChangeAspect="1"/>
          </p:cNvGraphicFramePr>
          <p:nvPr/>
        </p:nvGraphicFramePr>
        <p:xfrm>
          <a:off x="3997960" y="1558290"/>
          <a:ext cx="36957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6" imgW="190500" imgH="215900" progId="Equation.3">
                  <p:embed/>
                </p:oleObj>
              </mc:Choice>
              <mc:Fallback>
                <p:oleObj name="" r:id="rId6" imgW="190500" imgH="215900" progId="Equation.3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97960" y="1558290"/>
                        <a:ext cx="36957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305"/>
          <p:cNvGraphicFramePr>
            <a:graphicFrameLocks noChangeAspect="1"/>
          </p:cNvGraphicFramePr>
          <p:nvPr/>
        </p:nvGraphicFramePr>
        <p:xfrm>
          <a:off x="5100320" y="1539240"/>
          <a:ext cx="59182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8" imgW="279400" imgH="215900" progId="Equation.3">
                  <p:embed/>
                </p:oleObj>
              </mc:Choice>
              <mc:Fallback>
                <p:oleObj name="" r:id="rId8" imgW="279400" imgH="215900" progId="Equation.3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00320" y="1539240"/>
                        <a:ext cx="59182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304"/>
          <p:cNvGraphicFramePr>
            <a:graphicFrameLocks noChangeAspect="1"/>
          </p:cNvGraphicFramePr>
          <p:nvPr/>
        </p:nvGraphicFramePr>
        <p:xfrm>
          <a:off x="5636895" y="1539240"/>
          <a:ext cx="59182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10" imgW="279400" imgH="215900" progId="Equation.3">
                  <p:embed/>
                </p:oleObj>
              </mc:Choice>
              <mc:Fallback>
                <p:oleObj name="" r:id="rId10" imgW="279400" imgH="215900" progId="Equation.3">
                  <p:embed/>
                  <p:pic>
                    <p:nvPicPr>
                      <p:cNvPr id="0" name="图片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36895" y="1539240"/>
                        <a:ext cx="59182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303"/>
          <p:cNvGraphicFramePr>
            <a:graphicFrameLocks noChangeAspect="1"/>
          </p:cNvGraphicFramePr>
          <p:nvPr/>
        </p:nvGraphicFramePr>
        <p:xfrm>
          <a:off x="6173470" y="1539240"/>
          <a:ext cx="59182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2" imgW="279400" imgH="215900" progId="Equation.3">
                  <p:embed/>
                </p:oleObj>
              </mc:Choice>
              <mc:Fallback>
                <p:oleObj name="" r:id="rId12" imgW="279400" imgH="215900" progId="Equation.3">
                  <p:embed/>
                  <p:pic>
                    <p:nvPicPr>
                      <p:cNvPr id="0" name="图片 2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173470" y="1539240"/>
                        <a:ext cx="59182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32130" y="1097915"/>
            <a:ext cx="2398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400" b="1">
                <a:solidFill>
                  <a:srgbClr val="FF0000"/>
                </a:solidFill>
              </a:rPr>
              <a:t>状态转换编码表</a:t>
            </a:r>
            <a:endParaRPr sz="2400" b="1">
              <a:solidFill>
                <a:srgbClr val="FF0000"/>
              </a:solidFill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2930525" y="1017270"/>
          <a:ext cx="5277485" cy="25406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9760"/>
                <a:gridCol w="2211705"/>
                <a:gridCol w="1176020"/>
              </a:tblGrid>
              <a:tr h="5010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现态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次态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进位输出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0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3352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文本占位符 34819"/>
          <p:cNvSpPr>
            <a:spLocks noGrp="1"/>
          </p:cNvSpPr>
          <p:nvPr/>
        </p:nvSpPr>
        <p:spPr>
          <a:xfrm>
            <a:off x="428625" y="407670"/>
            <a:ext cx="8021320" cy="60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（4）求各触发器的时钟方程、驱动方程和输出方程</a:t>
            </a:r>
            <a:endParaRPr kumimoji="0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1733</Words>
  <Application>WPS 演示</Application>
  <PresentationFormat>在屏幕上显示</PresentationFormat>
  <Paragraphs>289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23</vt:i4>
      </vt:variant>
      <vt:variant>
        <vt:lpstr>幻灯片标题</vt:lpstr>
      </vt:variant>
      <vt:variant>
        <vt:i4>12</vt:i4>
      </vt:variant>
    </vt:vector>
  </HeadingPairs>
  <TitlesOfParts>
    <vt:vector size="45" baseType="lpstr">
      <vt:lpstr>Arial</vt:lpstr>
      <vt:lpstr>宋体</vt:lpstr>
      <vt:lpstr>Wingdings</vt:lpstr>
      <vt:lpstr>Tahoma</vt:lpstr>
      <vt:lpstr>华文新魏</vt:lpstr>
      <vt:lpstr>Times New Roman</vt:lpstr>
      <vt:lpstr>微软雅黑</vt:lpstr>
      <vt:lpstr>Arial Unicode MS</vt:lpstr>
      <vt:lpstr>Calibri</vt:lpstr>
      <vt:lpstr>Blends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4.4 时序逻辑电路的设计</vt:lpstr>
      <vt:lpstr>4.4.2同步时序逻辑电路设计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4.4.3 异步时序逻辑电路设计 </vt:lpstr>
      <vt:lpstr>PowerPoint 演示文稿</vt:lpstr>
      <vt:lpstr>PowerPoint 演示文稿</vt:lpstr>
      <vt:lpstr>PowerPoint 演示文稿</vt:lpstr>
      <vt:lpstr>PowerPoint 演示文稿</vt:lpstr>
    </vt:vector>
  </TitlesOfParts>
  <Company>WFD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时序逻辑电路 </dc:title>
  <dc:creator>WFD</dc:creator>
  <cp:lastModifiedBy>lenovo</cp:lastModifiedBy>
  <cp:revision>74</cp:revision>
  <dcterms:created xsi:type="dcterms:W3CDTF">2005-07-12T00:46:00Z</dcterms:created>
  <dcterms:modified xsi:type="dcterms:W3CDTF">2022-11-10T05:21:40Z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2052-11.1.0.9914</vt:lpwstr>
  </property>
</Properties>
</file>