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2" r:id="rId3"/>
    <p:sldId id="292" r:id="rId4"/>
    <p:sldId id="273" r:id="rId5"/>
    <p:sldId id="274" r:id="rId6"/>
    <p:sldId id="286" r:id="rId7"/>
    <p:sldId id="291" r:id="rId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E1F4FF"/>
    <a:srgbClr val="FFD5FF"/>
    <a:srgbClr val="99FF66"/>
    <a:srgbClr val="00FFFF"/>
    <a:srgbClr val="FF99FF"/>
    <a:srgbClr val="99CCFF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20880"/>
    <p:restoredTop sz="88427"/>
  </p:normalViewPr>
  <p:slideViewPr>
    <p:cSldViewPr showGuides="1">
      <p:cViewPr>
        <p:scale>
          <a:sx n="33" d="100"/>
          <a:sy n="33" d="100"/>
        </p:scale>
        <p:origin x="-876" y="-174"/>
      </p:cViewPr>
      <p:guideLst>
        <p:guide orient="horz" pos="2232"/>
        <p:guide pos="28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2076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/>
      <p:grpSp>
        <p:nvGrpSpPr>
          <p:cNvPr id="4098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4099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4100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1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4102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4103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4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105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6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7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081" name="标题 308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82" name="文本占位符 3081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710" y="2322830"/>
            <a:ext cx="5356225" cy="3816350"/>
          </a:xfrm>
          <a:prstGeom prst="rect">
            <a:avLst/>
          </a:prstGeom>
        </p:spPr>
      </p:pic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250825" y="260350"/>
            <a:ext cx="7793038" cy="846138"/>
          </a:xfrm>
        </p:spPr>
        <p:txBody>
          <a:bodyPr anchor="b"/>
          <a:p>
            <a:pPr algn="ctr">
              <a:buNone/>
            </a:pPr>
            <a:r>
              <a:rPr lang="en-US" altLang="zh-CN" sz="3200" b="1" dirty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3.4  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边沿触发器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3200" b="1" dirty="0">
              <a:solidFill>
                <a:schemeClr val="tx1"/>
              </a:solidFill>
              <a:effectLst/>
              <a:latin typeface="宋体" panose="0201060003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518" name="文本占位符 19517"/>
          <p:cNvSpPr>
            <a:spLocks noGrp="1"/>
          </p:cNvSpPr>
          <p:nvPr>
            <p:ph type="body" idx="1"/>
          </p:nvPr>
        </p:nvSpPr>
        <p:spPr>
          <a:xfrm>
            <a:off x="582295" y="1016318"/>
            <a:ext cx="4392613" cy="609600"/>
          </a:xfrm>
        </p:spPr>
        <p:txBody>
          <a:bodyPr/>
          <a:p>
            <a:pPr algn="just">
              <a:lnSpc>
                <a:spcPct val="130000"/>
              </a:lnSpc>
              <a:buNone/>
            </a:pP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3.4.1 维持阻塞D触发器</a:t>
            </a:r>
            <a:endParaRPr lang="en-US" altLang="zh-CN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2145" y="2980690"/>
            <a:ext cx="2720340" cy="1607820"/>
          </a:xfrm>
          <a:prstGeom prst="rect">
            <a:avLst/>
          </a:prstGeom>
        </p:spPr>
      </p:pic>
      <p:sp>
        <p:nvSpPr>
          <p:cNvPr id="44103" name="圆角矩形标注 44102"/>
          <p:cNvSpPr/>
          <p:nvPr/>
        </p:nvSpPr>
        <p:spPr>
          <a:xfrm>
            <a:off x="3114675" y="1866265"/>
            <a:ext cx="1282700" cy="532130"/>
          </a:xfrm>
          <a:prstGeom prst="wedgeRoundRectCallout">
            <a:avLst>
              <a:gd name="adj1" fmla="val -100445"/>
              <a:gd name="adj2" fmla="val 70525"/>
              <a:gd name="adj3" fmla="val 16667"/>
            </a:avLst>
          </a:prstGeom>
          <a:solidFill>
            <a:srgbClr val="FCC4F4"/>
          </a:solidFill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fontAlgn="base"/>
            <a:r>
              <a:rPr lang="zh-CN" altLang="en-US" sz="2000" b="1" strike="noStrike" noProof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置1维持线</a:t>
            </a:r>
            <a:endParaRPr lang="zh-CN" altLang="en-US" sz="2000" b="1" strike="noStrike" noProof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912495" y="5812155"/>
            <a:ext cx="1357630" cy="450850"/>
          </a:xfrm>
          <a:prstGeom prst="wedgeRoundRectCallout">
            <a:avLst>
              <a:gd name="adj1" fmla="val 41908"/>
              <a:gd name="adj2" fmla="val -118591"/>
              <a:gd name="adj3" fmla="val 16667"/>
            </a:avLst>
          </a:prstGeom>
          <a:solidFill>
            <a:srgbClr val="FCC4F4"/>
          </a:solidFill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fontAlgn="base"/>
            <a:r>
              <a:rPr lang="zh-CN" altLang="en-US" sz="2000" b="1" strike="noStrike" noProof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置1维持线</a:t>
            </a:r>
            <a:endParaRPr lang="zh-CN" altLang="en-US" sz="2000" b="1" strike="noStrike" noProof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3712210" y="5511165"/>
            <a:ext cx="1385570" cy="450850"/>
          </a:xfrm>
          <a:prstGeom prst="wedgeRoundRectCallout">
            <a:avLst>
              <a:gd name="adj1" fmla="val -71448"/>
              <a:gd name="adj2" fmla="val -361830"/>
              <a:gd name="adj3" fmla="val 16667"/>
            </a:avLst>
          </a:prstGeom>
          <a:solidFill>
            <a:srgbClr val="FCC4F4"/>
          </a:solidFill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fontAlgn="base"/>
            <a:r>
              <a:rPr lang="zh-CN" altLang="en-US" sz="2000" b="1" strike="noStrike" noProof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置0阻塞线</a:t>
            </a:r>
            <a:endParaRPr lang="zh-CN" altLang="en-US" sz="2000" b="1" strike="noStrike" noProof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53035" y="3998595"/>
            <a:ext cx="1243965" cy="464820"/>
          </a:xfrm>
          <a:prstGeom prst="wedgeRoundRectCallout">
            <a:avLst>
              <a:gd name="adj1" fmla="val 66181"/>
              <a:gd name="adj2" fmla="val -34836"/>
              <a:gd name="adj3" fmla="val 16667"/>
            </a:avLst>
          </a:prstGeom>
          <a:solidFill>
            <a:srgbClr val="FCC4F4"/>
          </a:solidFill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fontAlgn="base"/>
            <a:r>
              <a:rPr lang="zh-CN" altLang="en-US" sz="2000" b="1" strike="noStrike" noProof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置</a:t>
            </a:r>
            <a:r>
              <a:rPr lang="en-US" altLang="zh-CN" sz="2000" b="1" strike="noStrike" noProof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lang="zh-CN" altLang="en-US" sz="2000" b="1" strike="noStrike" noProof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阻塞线</a:t>
            </a:r>
            <a:endParaRPr lang="zh-CN" altLang="en-US" sz="2000" b="1" strike="noStrike" noProof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占位符 21509"/>
          <p:cNvSpPr>
            <a:spLocks noGrp="1"/>
          </p:cNvSpPr>
          <p:nvPr/>
        </p:nvSpPr>
        <p:spPr>
          <a:xfrm>
            <a:off x="582295" y="1827530"/>
            <a:ext cx="250825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1.电路结构</a:t>
            </a:r>
            <a:endParaRPr b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761480" y="5088890"/>
            <a:ext cx="1282700" cy="532130"/>
          </a:xfrm>
          <a:prstGeom prst="wedgeRoundRectCallout">
            <a:avLst>
              <a:gd name="adj1" fmla="val -18415"/>
              <a:gd name="adj2" fmla="val -136038"/>
              <a:gd name="adj3" fmla="val 16667"/>
            </a:avLst>
          </a:prstGeom>
          <a:solidFill>
            <a:srgbClr val="FCC4F4"/>
          </a:solidFill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 fontAlgn="base"/>
            <a:r>
              <a:rPr lang="zh-CN" altLang="en-US" sz="2000" b="1" strike="noStrike" noProof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逻辑符号</a:t>
            </a:r>
            <a:endParaRPr lang="zh-CN" altLang="en-US" sz="2000" b="1" strike="noStrike" noProof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10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798" name="文本框 19797"/>
          <p:cNvSpPr txBox="1"/>
          <p:nvPr/>
        </p:nvSpPr>
        <p:spPr>
          <a:xfrm>
            <a:off x="1008063" y="3429000"/>
            <a:ext cx="16557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Tahoma" panose="020B0604030504040204" pitchFamily="34" charset="0"/>
            </a:endParaRPr>
          </a:p>
        </p:txBody>
      </p:sp>
      <p:sp>
        <p:nvSpPr>
          <p:cNvPr id="7" name="文本占位符 21509"/>
          <p:cNvSpPr>
            <a:spLocks noGrp="1"/>
          </p:cNvSpPr>
          <p:nvPr/>
        </p:nvSpPr>
        <p:spPr>
          <a:xfrm>
            <a:off x="676275" y="671830"/>
            <a:ext cx="250825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2.功能分析</a:t>
            </a:r>
            <a:endParaRPr b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97475" y="1847215"/>
            <a:ext cx="3663950" cy="2999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35000"/>
              </a:lnSpc>
              <a:buClrTx/>
              <a:buSzTx/>
              <a:buFontTx/>
            </a:pPr>
            <a:r>
              <a:rPr sz="2000" b="1">
                <a:latin typeface="Times New Roman" panose="02020603050405020304" pitchFamily="18" charset="0"/>
                <a:sym typeface="+mn-ea"/>
              </a:rPr>
              <a:t>无论</a:t>
            </a:r>
            <a:r>
              <a:rPr sz="2000" b="1" i="1">
                <a:latin typeface="Times New Roman" panose="02020603050405020304" pitchFamily="18" charset="0"/>
                <a:sym typeface="+mn-ea"/>
              </a:rPr>
              <a:t>CP</a:t>
            </a:r>
            <a:r>
              <a:rPr sz="2000" b="1">
                <a:latin typeface="Times New Roman" panose="02020603050405020304" pitchFamily="18" charset="0"/>
                <a:sym typeface="+mn-ea"/>
              </a:rPr>
              <a:t>上升沿到来前触发器状态如何，</a:t>
            </a:r>
            <a:r>
              <a:rPr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只要</a:t>
            </a:r>
            <a:r>
              <a:rPr sz="2000" b="1" i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D</a:t>
            </a:r>
            <a:r>
              <a:rPr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=0，在</a:t>
            </a:r>
            <a:r>
              <a:rPr sz="2000" b="1" i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CP</a:t>
            </a:r>
            <a:r>
              <a:rPr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上升沿到来后，触发器状态变为0。</a:t>
            </a:r>
            <a:r>
              <a:rPr sz="2000" b="1">
                <a:latin typeface="Times New Roman" panose="02020603050405020304" pitchFamily="18" charset="0"/>
                <a:sym typeface="+mn-ea"/>
              </a:rPr>
              <a:t>同时</a:t>
            </a:r>
            <a:r>
              <a:rPr sz="2000" b="1" i="1">
                <a:latin typeface="Times New Roman" panose="02020603050405020304" pitchFamily="18" charset="0"/>
                <a:sym typeface="+mn-ea"/>
              </a:rPr>
              <a:t>Q</a:t>
            </a:r>
            <a:r>
              <a:rPr sz="2000" b="1" baseline="-25000">
                <a:latin typeface="Times New Roman" panose="02020603050405020304" pitchFamily="18" charset="0"/>
                <a:sym typeface="+mn-ea"/>
              </a:rPr>
              <a:t>4</a:t>
            </a:r>
            <a:r>
              <a:rPr sz="2000" b="1">
                <a:latin typeface="Times New Roman" panose="02020603050405020304" pitchFamily="18" charset="0"/>
                <a:sym typeface="+mn-ea"/>
              </a:rPr>
              <a:t>=0通过置0维持线L</a:t>
            </a:r>
            <a:r>
              <a:rPr sz="2000" b="1" baseline="-25000">
                <a:latin typeface="Times New Roman" panose="02020603050405020304" pitchFamily="18" charset="0"/>
                <a:sym typeface="+mn-ea"/>
              </a:rPr>
              <a:t>2</a:t>
            </a:r>
            <a:r>
              <a:rPr sz="2000" b="1">
                <a:latin typeface="Times New Roman" panose="02020603050405020304" pitchFamily="18" charset="0"/>
                <a:sym typeface="+mn-ea"/>
              </a:rPr>
              <a:t>反馈到G</a:t>
            </a:r>
            <a:r>
              <a:rPr sz="2000" b="1" baseline="-25000">
                <a:latin typeface="Times New Roman" panose="02020603050405020304" pitchFamily="18" charset="0"/>
                <a:sym typeface="+mn-ea"/>
              </a:rPr>
              <a:t>6</a:t>
            </a:r>
            <a:r>
              <a:rPr sz="2000" b="1">
                <a:latin typeface="Times New Roman" panose="02020603050405020304" pitchFamily="18" charset="0"/>
                <a:sym typeface="+mn-ea"/>
              </a:rPr>
              <a:t>门的输入端，将G</a:t>
            </a:r>
            <a:r>
              <a:rPr sz="2000" b="1" baseline="-25000">
                <a:latin typeface="Times New Roman" panose="02020603050405020304" pitchFamily="18" charset="0"/>
                <a:sym typeface="+mn-ea"/>
              </a:rPr>
              <a:t>6</a:t>
            </a:r>
            <a:r>
              <a:rPr sz="2000" b="1">
                <a:latin typeface="Times New Roman" panose="02020603050405020304" pitchFamily="18" charset="0"/>
                <a:sym typeface="+mn-ea"/>
              </a:rPr>
              <a:t>门封锁，即</a:t>
            </a:r>
            <a:r>
              <a:rPr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在</a:t>
            </a:r>
            <a:r>
              <a:rPr sz="2000" b="1" i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CP</a:t>
            </a:r>
            <a:r>
              <a:rPr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=1期间，无论</a:t>
            </a:r>
            <a:r>
              <a:rPr sz="2000" b="1" i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D</a:t>
            </a:r>
            <a:r>
              <a:rPr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如何变化，触发器状态保持0不变。</a:t>
            </a:r>
            <a:endParaRPr lang="zh-CN" altLang="en-US" sz="20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35575" y="818515"/>
            <a:ext cx="358838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35000"/>
              </a:lnSpc>
              <a:buClrTx/>
              <a:buSzTx/>
              <a:buFontTx/>
            </a:pPr>
            <a:r>
              <a:rPr sz="2000" b="1" i="1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CP</a:t>
            </a:r>
            <a:r>
              <a:rPr sz="2000" b="1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=0时</a:t>
            </a:r>
            <a:r>
              <a:rPr sz="2000" b="1">
                <a:latin typeface="Times New Roman" panose="02020603050405020304" pitchFamily="18" charset="0"/>
                <a:sym typeface="+mn-ea"/>
              </a:rPr>
              <a:t>，G</a:t>
            </a:r>
            <a:r>
              <a:rPr sz="2000" b="1" baseline="-25000">
                <a:latin typeface="Times New Roman" panose="02020603050405020304" pitchFamily="18" charset="0"/>
                <a:sym typeface="+mn-ea"/>
              </a:rPr>
              <a:t>3</a:t>
            </a:r>
            <a:r>
              <a:rPr sz="2000" b="1">
                <a:latin typeface="Times New Roman" panose="02020603050405020304" pitchFamily="18" charset="0"/>
                <a:sym typeface="+mn-ea"/>
              </a:rPr>
              <a:t>、G</a:t>
            </a:r>
            <a:r>
              <a:rPr sz="2000" b="1" baseline="-25000">
                <a:latin typeface="Times New Roman" panose="02020603050405020304" pitchFamily="18" charset="0"/>
                <a:sym typeface="+mn-ea"/>
              </a:rPr>
              <a:t>4</a:t>
            </a:r>
            <a:r>
              <a:rPr sz="2000" b="1">
                <a:latin typeface="Times New Roman" panose="02020603050405020304" pitchFamily="18" charset="0"/>
                <a:sym typeface="+mn-ea"/>
              </a:rPr>
              <a:t>门被封锁，触发器</a:t>
            </a:r>
            <a:r>
              <a:rPr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状态保持不变</a:t>
            </a:r>
            <a:r>
              <a:rPr sz="2000" b="1">
                <a:latin typeface="Times New Roman" panose="02020603050405020304" pitchFamily="18" charset="0"/>
                <a:sym typeface="+mn-ea"/>
              </a:rPr>
              <a:t>。</a:t>
            </a:r>
            <a:endParaRPr lang="zh-CN" altLang="en-US" sz="2000"/>
          </a:p>
        </p:txBody>
      </p:sp>
      <p:sp>
        <p:nvSpPr>
          <p:cNvPr id="17" name="文本框 16"/>
          <p:cNvSpPr txBox="1"/>
          <p:nvPr/>
        </p:nvSpPr>
        <p:spPr>
          <a:xfrm>
            <a:off x="676275" y="4846955"/>
            <a:ext cx="81476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35000"/>
              </a:lnSpc>
              <a:buClrTx/>
              <a:buSzTx/>
              <a:buFontTx/>
            </a:pPr>
            <a:r>
              <a:rPr sz="2000" b="1">
                <a:latin typeface="Times New Roman" panose="02020603050405020304" pitchFamily="18" charset="0"/>
                <a:sym typeface="+mn-ea"/>
              </a:rPr>
              <a:t>无论</a:t>
            </a:r>
            <a:r>
              <a:rPr sz="2000" b="1" i="1">
                <a:latin typeface="Times New Roman" panose="02020603050405020304" pitchFamily="18" charset="0"/>
                <a:sym typeface="+mn-ea"/>
              </a:rPr>
              <a:t>CP</a:t>
            </a:r>
            <a:r>
              <a:rPr sz="2000" b="1">
                <a:latin typeface="Times New Roman" panose="02020603050405020304" pitchFamily="18" charset="0"/>
                <a:sym typeface="+mn-ea"/>
              </a:rPr>
              <a:t>上升沿到来前触发器状态如何，</a:t>
            </a:r>
            <a:r>
              <a:rPr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只要</a:t>
            </a:r>
            <a:r>
              <a:rPr sz="2000" b="1" i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D</a:t>
            </a:r>
            <a:r>
              <a:rPr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=</a:t>
            </a:r>
            <a:r>
              <a:rPr 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1</a:t>
            </a:r>
            <a:r>
              <a:rPr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，在</a:t>
            </a:r>
            <a:r>
              <a:rPr sz="2000" b="1" i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CP</a:t>
            </a:r>
            <a:r>
              <a:rPr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上升沿到来后，触发器状态变为</a:t>
            </a:r>
            <a:r>
              <a:rPr 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1</a:t>
            </a:r>
            <a:r>
              <a:rPr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。</a:t>
            </a:r>
            <a:r>
              <a:rPr sz="2000" b="1">
                <a:latin typeface="Times New Roman" panose="02020603050405020304" pitchFamily="18" charset="0"/>
                <a:sym typeface="+mn-ea"/>
              </a:rPr>
              <a:t>同时</a:t>
            </a:r>
            <a:r>
              <a:rPr sz="2000" b="1" i="1">
                <a:latin typeface="Times New Roman" panose="02020603050405020304" pitchFamily="18" charset="0"/>
                <a:sym typeface="+mn-ea"/>
              </a:rPr>
              <a:t>Q</a:t>
            </a:r>
            <a:r>
              <a:rPr lang="en-US" sz="2000" b="1" baseline="-25000">
                <a:latin typeface="Times New Roman" panose="02020603050405020304" pitchFamily="18" charset="0"/>
                <a:sym typeface="+mn-ea"/>
              </a:rPr>
              <a:t>3</a:t>
            </a:r>
            <a:r>
              <a:rPr sz="2000" b="1">
                <a:latin typeface="Times New Roman" panose="02020603050405020304" pitchFamily="18" charset="0"/>
                <a:sym typeface="+mn-ea"/>
              </a:rPr>
              <a:t>=0通过置0阻塞线L</a:t>
            </a:r>
            <a:r>
              <a:rPr lang="en-US" sz="2000" b="1" baseline="-25000">
                <a:latin typeface="Times New Roman" panose="02020603050405020304" pitchFamily="18" charset="0"/>
                <a:sym typeface="+mn-ea"/>
              </a:rPr>
              <a:t>3</a:t>
            </a:r>
            <a:r>
              <a:rPr sz="2000" b="1">
                <a:latin typeface="Times New Roman" panose="02020603050405020304" pitchFamily="18" charset="0"/>
                <a:sym typeface="+mn-ea"/>
              </a:rPr>
              <a:t>反馈到G</a:t>
            </a:r>
            <a:r>
              <a:rPr lang="en-US" sz="2000" b="1" baseline="-25000">
                <a:latin typeface="Times New Roman" panose="02020603050405020304" pitchFamily="18" charset="0"/>
                <a:sym typeface="+mn-ea"/>
              </a:rPr>
              <a:t>4</a:t>
            </a:r>
            <a:r>
              <a:rPr sz="2000" b="1">
                <a:latin typeface="Times New Roman" panose="02020603050405020304" pitchFamily="18" charset="0"/>
                <a:sym typeface="+mn-ea"/>
              </a:rPr>
              <a:t>门的输入端，将G</a:t>
            </a:r>
            <a:r>
              <a:rPr lang="en-US" sz="2000" b="1" baseline="-25000">
                <a:latin typeface="Times New Roman" panose="02020603050405020304" pitchFamily="18" charset="0"/>
                <a:sym typeface="+mn-ea"/>
              </a:rPr>
              <a:t>4</a:t>
            </a:r>
            <a:r>
              <a:rPr sz="2000" b="1">
                <a:latin typeface="Times New Roman" panose="02020603050405020304" pitchFamily="18" charset="0"/>
                <a:sym typeface="+mn-ea"/>
              </a:rPr>
              <a:t>门封锁，通过置1维持线L</a:t>
            </a:r>
            <a:r>
              <a:rPr sz="2000" b="1" baseline="-25000">
                <a:latin typeface="Times New Roman" panose="02020603050405020304" pitchFamily="18" charset="0"/>
                <a:sym typeface="+mn-ea"/>
              </a:rPr>
              <a:t>1</a:t>
            </a:r>
            <a:r>
              <a:rPr sz="2000" b="1">
                <a:latin typeface="Times New Roman" panose="02020603050405020304" pitchFamily="18" charset="0"/>
                <a:sym typeface="+mn-ea"/>
              </a:rPr>
              <a:t>反馈到G</a:t>
            </a:r>
            <a:r>
              <a:rPr sz="2000" b="1" baseline="-25000">
                <a:latin typeface="Times New Roman" panose="02020603050405020304" pitchFamily="18" charset="0"/>
                <a:sym typeface="+mn-ea"/>
              </a:rPr>
              <a:t>5</a:t>
            </a:r>
            <a:r>
              <a:rPr sz="2000" b="1">
                <a:latin typeface="Times New Roman" panose="02020603050405020304" pitchFamily="18" charset="0"/>
                <a:sym typeface="+mn-ea"/>
              </a:rPr>
              <a:t>门的输入端，将G</a:t>
            </a:r>
            <a:r>
              <a:rPr sz="2000" b="1" baseline="-25000">
                <a:latin typeface="Times New Roman" panose="02020603050405020304" pitchFamily="18" charset="0"/>
                <a:sym typeface="+mn-ea"/>
              </a:rPr>
              <a:t>5</a:t>
            </a:r>
            <a:r>
              <a:rPr sz="2000" b="1">
                <a:latin typeface="Times New Roman" panose="02020603050405020304" pitchFamily="18" charset="0"/>
                <a:sym typeface="+mn-ea"/>
              </a:rPr>
              <a:t>门封锁，即</a:t>
            </a:r>
            <a:r>
              <a:rPr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在</a:t>
            </a:r>
            <a:r>
              <a:rPr sz="2000" b="1" i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CP</a:t>
            </a:r>
            <a:r>
              <a:rPr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=1期间，无论</a:t>
            </a:r>
            <a:r>
              <a:rPr sz="2000" b="1" i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D</a:t>
            </a:r>
            <a:r>
              <a:rPr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如何变化，触发器状态保持</a:t>
            </a:r>
            <a:r>
              <a:rPr 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1</a:t>
            </a:r>
            <a:r>
              <a:rPr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不变。</a:t>
            </a:r>
            <a:endParaRPr lang="zh-CN" altLang="en-US" sz="20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350" y="1405890"/>
            <a:ext cx="4653915" cy="331597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64" name="文本占位符 20563"/>
          <p:cNvSpPr>
            <a:spLocks noGrp="1"/>
          </p:cNvSpPr>
          <p:nvPr>
            <p:ph type="body" idx="1"/>
          </p:nvPr>
        </p:nvSpPr>
        <p:spPr>
          <a:xfrm>
            <a:off x="287338" y="512763"/>
            <a:ext cx="8532812" cy="1143000"/>
          </a:xfrm>
        </p:spPr>
        <p:txBody>
          <a:bodyPr/>
          <a:p>
            <a:pPr>
              <a:lnSpc>
                <a:spcPct val="135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latin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例  已知维持阻塞</a:t>
            </a:r>
            <a:r>
              <a:rPr lang="en-US" altLang="zh-CN" sz="2400" b="1" dirty="0">
                <a:latin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Times New Roman" panose="02020603050405020304" pitchFamily="18" charset="0"/>
              </a:rPr>
              <a:t>触发器的</a:t>
            </a:r>
            <a:r>
              <a:rPr lang="en-US" altLang="zh-CN" sz="2400" b="1" i="1">
                <a:latin typeface="Times New Roman" panose="02020603050405020304" pitchFamily="18" charset="0"/>
              </a:rPr>
              <a:t>CP</a:t>
            </a:r>
            <a:r>
              <a:rPr lang="zh-CN" altLang="en-US" sz="2400" b="1">
                <a:latin typeface="Times New Roman" panose="02020603050405020304" pitchFamily="18" charset="0"/>
              </a:rPr>
              <a:t>和</a:t>
            </a:r>
            <a:r>
              <a:rPr lang="en-US" altLang="zh-CN" sz="2400" b="1" i="1">
                <a:latin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Times New Roman" panose="02020603050405020304" pitchFamily="18" charset="0"/>
              </a:rPr>
              <a:t>的波形如图所示，设触发器的初始状态为0，试画出触发器</a:t>
            </a:r>
            <a:r>
              <a:rPr lang="zh-CN" altLang="en-US" sz="2400" b="1" i="1" dirty="0">
                <a:latin typeface="Times New Roman" panose="02020603050405020304" pitchFamily="18" charset="0"/>
              </a:rPr>
              <a:t>Q</a:t>
            </a:r>
            <a:r>
              <a:rPr lang="zh-CN" altLang="en-US" sz="2400" b="1" dirty="0">
                <a:latin typeface="Times New Roman" panose="02020603050405020304" pitchFamily="18" charset="0"/>
              </a:rPr>
              <a:t>端波形。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20603" name="直接连接符 20602"/>
          <p:cNvSpPr/>
          <p:nvPr/>
        </p:nvSpPr>
        <p:spPr>
          <a:xfrm flipV="1">
            <a:off x="1840230" y="4291330"/>
            <a:ext cx="350838" cy="0"/>
          </a:xfrm>
          <a:prstGeom prst="line">
            <a:avLst/>
          </a:prstGeom>
          <a:ln w="3175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73745484" name="直线 494"/>
          <p:cNvSpPr/>
          <p:nvPr/>
        </p:nvSpPr>
        <p:spPr>
          <a:xfrm>
            <a:off x="3295015" y="2728595"/>
            <a:ext cx="0" cy="1137285"/>
          </a:xfrm>
          <a:prstGeom prst="line">
            <a:avLst/>
          </a:prstGeom>
          <a:ln w="38100" cap="flat" cmpd="sng">
            <a:solidFill>
              <a:schemeClr val="folHlink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073745486" name="直线 495"/>
          <p:cNvSpPr/>
          <p:nvPr/>
        </p:nvSpPr>
        <p:spPr>
          <a:xfrm>
            <a:off x="5494020" y="2719070"/>
            <a:ext cx="0" cy="1098550"/>
          </a:xfrm>
          <a:prstGeom prst="line">
            <a:avLst/>
          </a:prstGeom>
          <a:ln w="38100" cap="flat" cmpd="sng">
            <a:solidFill>
              <a:schemeClr val="folHlink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073745488" name="直线 496"/>
          <p:cNvSpPr/>
          <p:nvPr/>
        </p:nvSpPr>
        <p:spPr>
          <a:xfrm>
            <a:off x="6594475" y="2738755"/>
            <a:ext cx="0" cy="1174115"/>
          </a:xfrm>
          <a:prstGeom prst="line">
            <a:avLst/>
          </a:prstGeom>
          <a:ln w="38100" cap="flat" cmpd="sng">
            <a:solidFill>
              <a:schemeClr val="folHlink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073745506" name="直线 497"/>
          <p:cNvSpPr/>
          <p:nvPr/>
        </p:nvSpPr>
        <p:spPr>
          <a:xfrm flipV="1">
            <a:off x="2161540" y="4291330"/>
            <a:ext cx="1137285" cy="127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73745507" name="直线 498"/>
          <p:cNvSpPr/>
          <p:nvPr/>
        </p:nvSpPr>
        <p:spPr>
          <a:xfrm>
            <a:off x="4358005" y="3916045"/>
            <a:ext cx="1120775" cy="127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73745512" name="文本框 503"/>
          <p:cNvSpPr txBox="1"/>
          <p:nvPr/>
        </p:nvSpPr>
        <p:spPr>
          <a:xfrm>
            <a:off x="1375410" y="3224530"/>
            <a:ext cx="652145" cy="598170"/>
          </a:xfrm>
          <a:prstGeom prst="rect">
            <a:avLst/>
          </a:prstGeom>
          <a:noFill/>
          <a:ln w="9525">
            <a:noFill/>
          </a:ln>
        </p:spPr>
        <p:txBody>
          <a:bodyPr wrap="square" lIns="18000" tIns="18000" rIns="18000" bIns="18000"/>
          <a:p>
            <a:r>
              <a:rPr lang="zh-CN" alt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3745513" name="文本框 504"/>
          <p:cNvSpPr txBox="1"/>
          <p:nvPr/>
        </p:nvSpPr>
        <p:spPr>
          <a:xfrm>
            <a:off x="1350010" y="3992880"/>
            <a:ext cx="505460" cy="598170"/>
          </a:xfrm>
          <a:prstGeom prst="rect">
            <a:avLst/>
          </a:prstGeom>
          <a:noFill/>
          <a:ln w="9525">
            <a:noFill/>
          </a:ln>
        </p:spPr>
        <p:txBody>
          <a:bodyPr wrap="square" lIns="18000" tIns="18000" rIns="18000" bIns="18000"/>
          <a:p>
            <a:r>
              <a:rPr lang="zh-CN" alt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3745514" name="直线 505"/>
          <p:cNvSpPr/>
          <p:nvPr/>
        </p:nvSpPr>
        <p:spPr>
          <a:xfrm>
            <a:off x="2216150" y="2736215"/>
            <a:ext cx="1270" cy="1536065"/>
          </a:xfrm>
          <a:prstGeom prst="line">
            <a:avLst/>
          </a:prstGeom>
          <a:ln w="38100" cap="flat" cmpd="sng">
            <a:solidFill>
              <a:schemeClr val="folHlink"/>
            </a:solidFill>
            <a:prstDash val="lgDash"/>
            <a:headEnd type="none" w="med" len="med"/>
            <a:tailEnd type="none" w="med" len="med"/>
          </a:ln>
        </p:spPr>
      </p:sp>
      <p:grpSp>
        <p:nvGrpSpPr>
          <p:cNvPr id="3" name="组合 2"/>
          <p:cNvGrpSpPr/>
          <p:nvPr/>
        </p:nvGrpSpPr>
        <p:grpSpPr>
          <a:xfrm>
            <a:off x="5492750" y="3903980"/>
            <a:ext cx="1132840" cy="424180"/>
            <a:chOff x="8940" y="4969"/>
            <a:chExt cx="1784" cy="668"/>
          </a:xfrm>
        </p:grpSpPr>
        <p:sp>
          <p:nvSpPr>
            <p:cNvPr id="1073745531" name="直线 521"/>
            <p:cNvSpPr/>
            <p:nvPr/>
          </p:nvSpPr>
          <p:spPr>
            <a:xfrm>
              <a:off x="8940" y="5635"/>
              <a:ext cx="1785" cy="2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5532" name="直线 522"/>
            <p:cNvSpPr/>
            <p:nvPr/>
          </p:nvSpPr>
          <p:spPr>
            <a:xfrm>
              <a:off x="8942" y="4969"/>
              <a:ext cx="0" cy="662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" name="组合 1"/>
          <p:cNvGrpSpPr/>
          <p:nvPr/>
        </p:nvGrpSpPr>
        <p:grpSpPr>
          <a:xfrm>
            <a:off x="6594475" y="3906520"/>
            <a:ext cx="1164590" cy="420370"/>
            <a:chOff x="10679" y="4984"/>
            <a:chExt cx="1834" cy="662"/>
          </a:xfrm>
        </p:grpSpPr>
        <p:sp>
          <p:nvSpPr>
            <p:cNvPr id="1073745525" name="直线 516"/>
            <p:cNvSpPr/>
            <p:nvPr/>
          </p:nvSpPr>
          <p:spPr>
            <a:xfrm>
              <a:off x="10679" y="5003"/>
              <a:ext cx="1835" cy="2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7527" name="直线 522"/>
            <p:cNvSpPr/>
            <p:nvPr/>
          </p:nvSpPr>
          <p:spPr>
            <a:xfrm>
              <a:off x="10690" y="4984"/>
              <a:ext cx="0" cy="662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组合 5"/>
          <p:cNvGrpSpPr/>
          <p:nvPr/>
        </p:nvGrpSpPr>
        <p:grpSpPr>
          <a:xfrm>
            <a:off x="1303655" y="2273300"/>
            <a:ext cx="6446520" cy="1240790"/>
            <a:chOff x="2053" y="3580"/>
            <a:chExt cx="10152" cy="1954"/>
          </a:xfrm>
        </p:grpSpPr>
        <p:sp>
          <p:nvSpPr>
            <p:cNvPr id="1073745445" name="直线 484"/>
            <p:cNvSpPr/>
            <p:nvPr/>
          </p:nvSpPr>
          <p:spPr>
            <a:xfrm>
              <a:off x="2730" y="5518"/>
              <a:ext cx="2293" cy="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5448" name="直线 486"/>
            <p:cNvSpPr/>
            <p:nvPr/>
          </p:nvSpPr>
          <p:spPr>
            <a:xfrm flipV="1">
              <a:off x="7112" y="5503"/>
              <a:ext cx="1913" cy="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5464" name="直线 490"/>
            <p:cNvSpPr/>
            <p:nvPr/>
          </p:nvSpPr>
          <p:spPr>
            <a:xfrm>
              <a:off x="11399" y="5511"/>
              <a:ext cx="806" cy="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5482" name="直线 492"/>
            <p:cNvSpPr/>
            <p:nvPr/>
          </p:nvSpPr>
          <p:spPr>
            <a:xfrm>
              <a:off x="11408" y="4858"/>
              <a:ext cx="0" cy="66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5511" name="文本框 502"/>
            <p:cNvSpPr txBox="1"/>
            <p:nvPr/>
          </p:nvSpPr>
          <p:spPr>
            <a:xfrm>
              <a:off x="2053" y="3895"/>
              <a:ext cx="1355" cy="9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18000" tIns="18000" rIns="18000" bIns="18000"/>
            <a:p>
              <a:r>
                <a:rPr lang="zh-CN" altLang="en-US" sz="2000" b="1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CP</a:t>
              </a:r>
              <a:endParaRPr lang="zh-CN" altLang="en-US" sz="20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zh-CN" altLang="en-US" sz="20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3745522" name="直线 513"/>
            <p:cNvSpPr/>
            <p:nvPr/>
          </p:nvSpPr>
          <p:spPr>
            <a:xfrm>
              <a:off x="5030" y="4872"/>
              <a:ext cx="0" cy="66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5526" name="直线 517"/>
            <p:cNvSpPr/>
            <p:nvPr/>
          </p:nvSpPr>
          <p:spPr>
            <a:xfrm flipV="1">
              <a:off x="5006" y="4864"/>
              <a:ext cx="2119" cy="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7524" name="直线 513"/>
            <p:cNvSpPr/>
            <p:nvPr/>
          </p:nvSpPr>
          <p:spPr>
            <a:xfrm>
              <a:off x="9008" y="4858"/>
              <a:ext cx="0" cy="66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7525" name="直线 489"/>
            <p:cNvSpPr/>
            <p:nvPr/>
          </p:nvSpPr>
          <p:spPr>
            <a:xfrm>
              <a:off x="9004" y="4862"/>
              <a:ext cx="2404" cy="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7526" name="直线 513"/>
            <p:cNvSpPr/>
            <p:nvPr/>
          </p:nvSpPr>
          <p:spPr>
            <a:xfrm>
              <a:off x="7119" y="4851"/>
              <a:ext cx="0" cy="66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073752564" name="组合 1073752563"/>
            <p:cNvGrpSpPr/>
            <p:nvPr/>
          </p:nvGrpSpPr>
          <p:grpSpPr>
            <a:xfrm rot="0">
              <a:off x="2589" y="3580"/>
              <a:ext cx="9509" cy="731"/>
              <a:chOff x="3661" y="116999"/>
              <a:chExt cx="4379" cy="348"/>
            </a:xfrm>
          </p:grpSpPr>
          <p:grpSp>
            <p:nvGrpSpPr>
              <p:cNvPr id="1073752565" name="组合 1073752564"/>
              <p:cNvGrpSpPr/>
              <p:nvPr/>
            </p:nvGrpSpPr>
            <p:grpSpPr>
              <a:xfrm>
                <a:off x="3661" y="116999"/>
                <a:ext cx="1200" cy="324"/>
                <a:chOff x="3661" y="116999"/>
                <a:chExt cx="1200" cy="324"/>
              </a:xfrm>
            </p:grpSpPr>
            <p:sp>
              <p:nvSpPr>
                <p:cNvPr id="1073752566" name="直线 182"/>
                <p:cNvSpPr/>
                <p:nvPr/>
              </p:nvSpPr>
              <p:spPr>
                <a:xfrm>
                  <a:off x="3661" y="117323"/>
                  <a:ext cx="411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67" name="直线 183"/>
                <p:cNvSpPr/>
                <p:nvPr/>
              </p:nvSpPr>
              <p:spPr>
                <a:xfrm>
                  <a:off x="4058" y="116999"/>
                  <a:ext cx="412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68" name="直线 184"/>
                <p:cNvSpPr/>
                <p:nvPr/>
              </p:nvSpPr>
              <p:spPr>
                <a:xfrm>
                  <a:off x="4457" y="117320"/>
                  <a:ext cx="404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69" name="直线 185"/>
                <p:cNvSpPr/>
                <p:nvPr/>
              </p:nvSpPr>
              <p:spPr>
                <a:xfrm>
                  <a:off x="4067" y="117006"/>
                  <a:ext cx="1" cy="317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70" name="直线 186"/>
                <p:cNvSpPr/>
                <p:nvPr/>
              </p:nvSpPr>
              <p:spPr>
                <a:xfrm>
                  <a:off x="4464" y="116999"/>
                  <a:ext cx="0" cy="314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073752571" name="组合 1073752570"/>
              <p:cNvGrpSpPr/>
              <p:nvPr/>
            </p:nvGrpSpPr>
            <p:grpSpPr>
              <a:xfrm>
                <a:off x="4848" y="117003"/>
                <a:ext cx="803" cy="323"/>
                <a:chOff x="5084" y="116868"/>
                <a:chExt cx="803" cy="323"/>
              </a:xfrm>
            </p:grpSpPr>
            <p:sp>
              <p:nvSpPr>
                <p:cNvPr id="1073752572" name="直线 183"/>
                <p:cNvSpPr/>
                <p:nvPr/>
              </p:nvSpPr>
              <p:spPr>
                <a:xfrm>
                  <a:off x="5084" y="116868"/>
                  <a:ext cx="412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73" name="直线 184"/>
                <p:cNvSpPr/>
                <p:nvPr/>
              </p:nvSpPr>
              <p:spPr>
                <a:xfrm>
                  <a:off x="5483" y="117189"/>
                  <a:ext cx="404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74" name="直线 185"/>
                <p:cNvSpPr/>
                <p:nvPr/>
              </p:nvSpPr>
              <p:spPr>
                <a:xfrm>
                  <a:off x="5093" y="116875"/>
                  <a:ext cx="1" cy="317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75" name="直线 186"/>
                <p:cNvSpPr/>
                <p:nvPr/>
              </p:nvSpPr>
              <p:spPr>
                <a:xfrm>
                  <a:off x="5490" y="116868"/>
                  <a:ext cx="0" cy="314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073752576" name="组合 1073752575"/>
              <p:cNvGrpSpPr/>
              <p:nvPr/>
            </p:nvGrpSpPr>
            <p:grpSpPr>
              <a:xfrm>
                <a:off x="5642" y="117010"/>
                <a:ext cx="803" cy="323"/>
                <a:chOff x="5084" y="116868"/>
                <a:chExt cx="803" cy="323"/>
              </a:xfrm>
            </p:grpSpPr>
            <p:sp>
              <p:nvSpPr>
                <p:cNvPr id="1073752577" name="直线 183"/>
                <p:cNvSpPr/>
                <p:nvPr/>
              </p:nvSpPr>
              <p:spPr>
                <a:xfrm>
                  <a:off x="5084" y="116868"/>
                  <a:ext cx="412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78" name="直线 184"/>
                <p:cNvSpPr/>
                <p:nvPr/>
              </p:nvSpPr>
              <p:spPr>
                <a:xfrm>
                  <a:off x="5483" y="117189"/>
                  <a:ext cx="404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79" name="直线 185"/>
                <p:cNvSpPr/>
                <p:nvPr/>
              </p:nvSpPr>
              <p:spPr>
                <a:xfrm>
                  <a:off x="5093" y="116875"/>
                  <a:ext cx="1" cy="317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80" name="直线 186"/>
                <p:cNvSpPr/>
                <p:nvPr/>
              </p:nvSpPr>
              <p:spPr>
                <a:xfrm>
                  <a:off x="5490" y="116868"/>
                  <a:ext cx="0" cy="314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073752581" name="组合 1073752580"/>
              <p:cNvGrpSpPr/>
              <p:nvPr/>
            </p:nvGrpSpPr>
            <p:grpSpPr>
              <a:xfrm>
                <a:off x="6440" y="117018"/>
                <a:ext cx="803" cy="323"/>
                <a:chOff x="5084" y="116868"/>
                <a:chExt cx="803" cy="323"/>
              </a:xfrm>
            </p:grpSpPr>
            <p:sp>
              <p:nvSpPr>
                <p:cNvPr id="1073752582" name="直线 183"/>
                <p:cNvSpPr/>
                <p:nvPr/>
              </p:nvSpPr>
              <p:spPr>
                <a:xfrm>
                  <a:off x="5084" y="116868"/>
                  <a:ext cx="412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83" name="直线 184"/>
                <p:cNvSpPr/>
                <p:nvPr/>
              </p:nvSpPr>
              <p:spPr>
                <a:xfrm>
                  <a:off x="5483" y="117189"/>
                  <a:ext cx="404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84" name="直线 185"/>
                <p:cNvSpPr/>
                <p:nvPr/>
              </p:nvSpPr>
              <p:spPr>
                <a:xfrm>
                  <a:off x="5093" y="116875"/>
                  <a:ext cx="1" cy="317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85" name="直线 186"/>
                <p:cNvSpPr/>
                <p:nvPr/>
              </p:nvSpPr>
              <p:spPr>
                <a:xfrm>
                  <a:off x="5490" y="116868"/>
                  <a:ext cx="0" cy="314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073752586" name="组合 1073752585"/>
              <p:cNvGrpSpPr/>
              <p:nvPr/>
            </p:nvGrpSpPr>
            <p:grpSpPr>
              <a:xfrm>
                <a:off x="7238" y="117025"/>
                <a:ext cx="803" cy="323"/>
                <a:chOff x="5084" y="116868"/>
                <a:chExt cx="803" cy="323"/>
              </a:xfrm>
            </p:grpSpPr>
            <p:sp>
              <p:nvSpPr>
                <p:cNvPr id="1073752587" name="直线 183"/>
                <p:cNvSpPr/>
                <p:nvPr/>
              </p:nvSpPr>
              <p:spPr>
                <a:xfrm>
                  <a:off x="5084" y="116868"/>
                  <a:ext cx="412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88" name="直线 184"/>
                <p:cNvSpPr/>
                <p:nvPr/>
              </p:nvSpPr>
              <p:spPr>
                <a:xfrm>
                  <a:off x="5483" y="117189"/>
                  <a:ext cx="404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89" name="直线 185"/>
                <p:cNvSpPr/>
                <p:nvPr/>
              </p:nvSpPr>
              <p:spPr>
                <a:xfrm>
                  <a:off x="5093" y="116875"/>
                  <a:ext cx="1" cy="317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90" name="直线 186"/>
                <p:cNvSpPr/>
                <p:nvPr/>
              </p:nvSpPr>
              <p:spPr>
                <a:xfrm>
                  <a:off x="5490" y="116868"/>
                  <a:ext cx="0" cy="314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1073752618" name="直线 494"/>
          <p:cNvSpPr/>
          <p:nvPr/>
        </p:nvSpPr>
        <p:spPr>
          <a:xfrm>
            <a:off x="4379595" y="2717800"/>
            <a:ext cx="0" cy="1137285"/>
          </a:xfrm>
          <a:prstGeom prst="line">
            <a:avLst/>
          </a:prstGeom>
          <a:ln w="38100" cap="flat" cmpd="sng">
            <a:solidFill>
              <a:schemeClr val="folHlink"/>
            </a:solidFill>
            <a:prstDash val="lgDash"/>
            <a:headEnd type="none" w="med" len="med"/>
            <a:tailEnd type="none" w="med" len="med"/>
          </a:ln>
        </p:spPr>
      </p:sp>
      <p:grpSp>
        <p:nvGrpSpPr>
          <p:cNvPr id="5" name="组合 4"/>
          <p:cNvGrpSpPr/>
          <p:nvPr/>
        </p:nvGrpSpPr>
        <p:grpSpPr>
          <a:xfrm>
            <a:off x="3281045" y="3888105"/>
            <a:ext cx="1120140" cy="420370"/>
            <a:chOff x="5473" y="4938"/>
            <a:chExt cx="1764" cy="662"/>
          </a:xfrm>
        </p:grpSpPr>
        <p:sp>
          <p:nvSpPr>
            <p:cNvPr id="1073745510" name="直线 501"/>
            <p:cNvSpPr/>
            <p:nvPr/>
          </p:nvSpPr>
          <p:spPr>
            <a:xfrm>
              <a:off x="5479" y="4938"/>
              <a:ext cx="0" cy="662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" name="直线 498"/>
            <p:cNvSpPr/>
            <p:nvPr/>
          </p:nvSpPr>
          <p:spPr>
            <a:xfrm>
              <a:off x="5473" y="4984"/>
              <a:ext cx="1765" cy="2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5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73745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5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1073745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73745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52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73752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5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1073745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73745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073745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10" name="文本占位符 21509"/>
          <p:cNvSpPr>
            <a:spLocks noGrp="1"/>
          </p:cNvSpPr>
          <p:nvPr>
            <p:ph type="body" idx="1"/>
          </p:nvPr>
        </p:nvSpPr>
        <p:spPr>
          <a:xfrm>
            <a:off x="762000" y="609600"/>
            <a:ext cx="8023225" cy="609600"/>
          </a:xfrm>
          <a:noFill/>
          <a:ln w="9525">
            <a:noFill/>
          </a:ln>
        </p:spPr>
        <p:txBody>
          <a:bodyPr vert="horz" rtlCol="0">
            <a:normAutofit fontScale="90000" lnSpcReduction="20000"/>
          </a:bodyPr>
          <a:p>
            <a:pPr lvl="0" algn="just">
              <a:lnSpc>
                <a:spcPct val="130000"/>
              </a:lnSpc>
              <a:buNone/>
            </a:pP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3.4.2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利用传输延迟时间的边沿JK触发器</a:t>
            </a:r>
            <a:endParaRPr lang="en-US" altLang="zh-CN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2060" y="3328670"/>
            <a:ext cx="2362200" cy="1554480"/>
          </a:xfrm>
          <a:prstGeom prst="rect">
            <a:avLst/>
          </a:prstGeom>
        </p:spPr>
      </p:pic>
      <p:sp>
        <p:nvSpPr>
          <p:cNvPr id="7" name="文本占位符 21509"/>
          <p:cNvSpPr>
            <a:spLocks noGrp="1"/>
          </p:cNvSpPr>
          <p:nvPr/>
        </p:nvSpPr>
        <p:spPr>
          <a:xfrm>
            <a:off x="633730" y="1419860"/>
            <a:ext cx="250825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1.电路结构</a:t>
            </a:r>
            <a:endParaRPr b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5" name="文本占位符 21509"/>
          <p:cNvSpPr>
            <a:spLocks noGrp="1"/>
          </p:cNvSpPr>
          <p:nvPr/>
        </p:nvSpPr>
        <p:spPr>
          <a:xfrm>
            <a:off x="633730" y="5758815"/>
            <a:ext cx="250825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2.功能分析</a:t>
            </a:r>
            <a:endParaRPr b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31975"/>
            <a:ext cx="5140960" cy="3748405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9" name="矩形 33798"/>
          <p:cNvSpPr/>
          <p:nvPr/>
        </p:nvSpPr>
        <p:spPr>
          <a:xfrm>
            <a:off x="287655" y="368300"/>
            <a:ext cx="8532495" cy="12033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just">
              <a:lnSpc>
                <a:spcPct val="135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b="1" dirty="0">
                <a:latin typeface="Times New Roman" panose="02020603050405020304" pitchFamily="18" charset="0"/>
              </a:rPr>
              <a:t>    </a:t>
            </a:r>
            <a:r>
              <a:rPr lang="zh-CN" altLang="en-US" b="1" dirty="0">
                <a:latin typeface="Times New Roman" panose="02020603050405020304" pitchFamily="18" charset="0"/>
              </a:rPr>
              <a:t>例  </a:t>
            </a:r>
            <a:r>
              <a:rPr b="1" dirty="0">
                <a:latin typeface="Times New Roman" panose="02020603050405020304" pitchFamily="18" charset="0"/>
              </a:rPr>
              <a:t>已知具有传输延迟时间的边沿JK触发器组成的电路如图a所示，输入信号波形如图b所示，</a:t>
            </a:r>
            <a:r>
              <a:rPr lang="zh-CN" altLang="en-US" b="1" dirty="0">
                <a:latin typeface="Times New Roman" panose="02020603050405020304" pitchFamily="18" charset="0"/>
              </a:rPr>
              <a:t>设触发器的初始状态为</a:t>
            </a:r>
            <a:r>
              <a:rPr lang="en-US" altLang="zh-CN" b="1" dirty="0">
                <a:latin typeface="Times New Roman" panose="02020603050405020304" pitchFamily="18" charset="0"/>
              </a:rPr>
              <a:t>0</a:t>
            </a:r>
            <a:r>
              <a:rPr lang="zh-CN" altLang="en-US" b="1" dirty="0">
                <a:latin typeface="Times New Roman" panose="02020603050405020304" pitchFamily="18" charset="0"/>
              </a:rPr>
              <a:t>。试画出</a:t>
            </a:r>
            <a:r>
              <a:rPr lang="en-US" altLang="zh-CN" b="1" i="1" dirty="0">
                <a:latin typeface="Times New Roman" panose="02020603050405020304" pitchFamily="18" charset="0"/>
              </a:rPr>
              <a:t>Q</a:t>
            </a:r>
            <a:r>
              <a:rPr lang="zh-CN" altLang="en-US" b="1" dirty="0">
                <a:latin typeface="Times New Roman" panose="02020603050405020304" pitchFamily="18" charset="0"/>
              </a:rPr>
              <a:t>端波形。 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1073753619" name="文本框 3351"/>
          <p:cNvSpPr txBox="1"/>
          <p:nvPr/>
        </p:nvSpPr>
        <p:spPr>
          <a:xfrm>
            <a:off x="4009390" y="6065520"/>
            <a:ext cx="687070" cy="46799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8000" tIns="18000" rIns="18000" bIns="18000" anchor="t"/>
          <a:p>
            <a:pPr algn="ctr"/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3753629" name="直线 566"/>
          <p:cNvSpPr/>
          <p:nvPr/>
        </p:nvSpPr>
        <p:spPr>
          <a:xfrm flipV="1">
            <a:off x="3159125" y="5974080"/>
            <a:ext cx="800100" cy="635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9" name="组合 8"/>
          <p:cNvGrpSpPr/>
          <p:nvPr/>
        </p:nvGrpSpPr>
        <p:grpSpPr>
          <a:xfrm>
            <a:off x="3958590" y="5650865"/>
            <a:ext cx="808355" cy="339090"/>
            <a:chOff x="9606" y="5942"/>
            <a:chExt cx="1273" cy="534"/>
          </a:xfrm>
        </p:grpSpPr>
        <p:sp>
          <p:nvSpPr>
            <p:cNvPr id="1073753630" name="直线 568"/>
            <p:cNvSpPr/>
            <p:nvPr/>
          </p:nvSpPr>
          <p:spPr>
            <a:xfrm flipV="1">
              <a:off x="9607" y="5942"/>
              <a:ext cx="1272" cy="2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53631" name="直线 570"/>
            <p:cNvSpPr/>
            <p:nvPr/>
          </p:nvSpPr>
          <p:spPr>
            <a:xfrm>
              <a:off x="9606" y="5942"/>
              <a:ext cx="0" cy="534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073753637" name="直线 584"/>
          <p:cNvSpPr/>
          <p:nvPr/>
        </p:nvSpPr>
        <p:spPr>
          <a:xfrm>
            <a:off x="6359525" y="4327525"/>
            <a:ext cx="1270" cy="1586230"/>
          </a:xfrm>
          <a:prstGeom prst="line">
            <a:avLst/>
          </a:prstGeom>
          <a:ln w="3810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073753618" name="文本框 573"/>
          <p:cNvSpPr txBox="1"/>
          <p:nvPr/>
        </p:nvSpPr>
        <p:spPr>
          <a:xfrm>
            <a:off x="1685925" y="4076065"/>
            <a:ext cx="904875" cy="53721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8000" tIns="18000" rIns="18000" bIns="18000" anchor="t"/>
          <a:p>
            <a:pPr indent="226060"/>
            <a:r>
              <a:rPr lang="zh-CN" alt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3753626" name="直线 563"/>
          <p:cNvSpPr/>
          <p:nvPr/>
        </p:nvSpPr>
        <p:spPr>
          <a:xfrm>
            <a:off x="3953510" y="4299585"/>
            <a:ext cx="1270" cy="1291590"/>
          </a:xfrm>
          <a:prstGeom prst="line">
            <a:avLst/>
          </a:prstGeom>
          <a:ln w="3810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073753627" name="直线 564"/>
          <p:cNvSpPr/>
          <p:nvPr/>
        </p:nvSpPr>
        <p:spPr>
          <a:xfrm>
            <a:off x="4752975" y="4293870"/>
            <a:ext cx="1270" cy="1304925"/>
          </a:xfrm>
          <a:prstGeom prst="line">
            <a:avLst/>
          </a:prstGeom>
          <a:ln w="3810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073753628" name="直线 565"/>
          <p:cNvSpPr/>
          <p:nvPr/>
        </p:nvSpPr>
        <p:spPr>
          <a:xfrm>
            <a:off x="5556885" y="4301490"/>
            <a:ext cx="1270" cy="1283335"/>
          </a:xfrm>
          <a:prstGeom prst="line">
            <a:avLst/>
          </a:prstGeom>
          <a:ln w="3810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073753634" name="文本框 575"/>
          <p:cNvSpPr txBox="1"/>
          <p:nvPr/>
        </p:nvSpPr>
        <p:spPr>
          <a:xfrm>
            <a:off x="1778635" y="5154930"/>
            <a:ext cx="630555" cy="4819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8000" tIns="18000" rIns="18000" bIns="18000" anchor="t"/>
          <a:p>
            <a:pPr indent="226060"/>
            <a:r>
              <a:rPr lang="zh-CN" alt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3753635" name="文本框 576"/>
          <p:cNvSpPr txBox="1"/>
          <p:nvPr/>
        </p:nvSpPr>
        <p:spPr>
          <a:xfrm>
            <a:off x="1776730" y="5695315"/>
            <a:ext cx="630555" cy="4819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8000" tIns="18000" rIns="18000" bIns="18000" anchor="t"/>
          <a:p>
            <a:pPr indent="226060"/>
            <a:r>
              <a:rPr lang="zh-CN" alt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3753636" name="直线 577"/>
          <p:cNvSpPr/>
          <p:nvPr/>
        </p:nvSpPr>
        <p:spPr>
          <a:xfrm>
            <a:off x="3150870" y="4333240"/>
            <a:ext cx="1270" cy="1291590"/>
          </a:xfrm>
          <a:prstGeom prst="line">
            <a:avLst/>
          </a:prstGeom>
          <a:ln w="3810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grpSp>
        <p:nvGrpSpPr>
          <p:cNvPr id="11" name="组合 10"/>
          <p:cNvGrpSpPr/>
          <p:nvPr/>
        </p:nvGrpSpPr>
        <p:grpSpPr>
          <a:xfrm>
            <a:off x="1803400" y="3942080"/>
            <a:ext cx="4952365" cy="1504315"/>
            <a:chOff x="6212" y="3251"/>
            <a:chExt cx="7799" cy="2369"/>
          </a:xfrm>
        </p:grpSpPr>
        <p:sp>
          <p:nvSpPr>
            <p:cNvPr id="1073753620" name="直线 554"/>
            <p:cNvSpPr/>
            <p:nvPr/>
          </p:nvSpPr>
          <p:spPr>
            <a:xfrm>
              <a:off x="13121" y="4777"/>
              <a:ext cx="869" cy="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53621" name="直线 556"/>
            <p:cNvSpPr/>
            <p:nvPr/>
          </p:nvSpPr>
          <p:spPr>
            <a:xfrm>
              <a:off x="9878" y="4218"/>
              <a:ext cx="0" cy="534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53622" name="直线 553"/>
            <p:cNvSpPr/>
            <p:nvPr/>
          </p:nvSpPr>
          <p:spPr>
            <a:xfrm>
              <a:off x="9089" y="4225"/>
              <a:ext cx="0" cy="534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53623" name="直线 558"/>
            <p:cNvSpPr/>
            <p:nvPr/>
          </p:nvSpPr>
          <p:spPr>
            <a:xfrm>
              <a:off x="7093" y="5620"/>
              <a:ext cx="1598" cy="0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53624" name="直线 559"/>
            <p:cNvSpPr/>
            <p:nvPr/>
          </p:nvSpPr>
          <p:spPr>
            <a:xfrm flipV="1">
              <a:off x="8690" y="5055"/>
              <a:ext cx="2891" cy="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53625" name="直线 561"/>
            <p:cNvSpPr/>
            <p:nvPr/>
          </p:nvSpPr>
          <p:spPr>
            <a:xfrm>
              <a:off x="8690" y="5079"/>
              <a:ext cx="0" cy="534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53632" name="直线 572"/>
            <p:cNvSpPr/>
            <p:nvPr/>
          </p:nvSpPr>
          <p:spPr>
            <a:xfrm>
              <a:off x="13121" y="4218"/>
              <a:ext cx="0" cy="534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53633" name="文本框 574"/>
            <p:cNvSpPr txBox="1"/>
            <p:nvPr/>
          </p:nvSpPr>
          <p:spPr>
            <a:xfrm>
              <a:off x="6212" y="4344"/>
              <a:ext cx="993" cy="75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226060"/>
              <a:r>
                <a:rPr lang="zh-CN" altLang="en-US" sz="2000" b="1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CN" altLang="en-US" sz="20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zh-CN" altLang="en-US" sz="20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3753638" name="直线 595"/>
            <p:cNvSpPr/>
            <p:nvPr/>
          </p:nvSpPr>
          <p:spPr>
            <a:xfrm>
              <a:off x="7135" y="4752"/>
              <a:ext cx="1954" cy="0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53639" name="直线 601"/>
            <p:cNvSpPr/>
            <p:nvPr/>
          </p:nvSpPr>
          <p:spPr>
            <a:xfrm flipV="1">
              <a:off x="9878" y="4777"/>
              <a:ext cx="1990" cy="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073753642" name="组合 1073753641"/>
            <p:cNvGrpSpPr/>
            <p:nvPr/>
          </p:nvGrpSpPr>
          <p:grpSpPr>
            <a:xfrm rot="0" flipV="1">
              <a:off x="11547" y="5048"/>
              <a:ext cx="1181" cy="553"/>
              <a:chOff x="5142" y="225934"/>
              <a:chExt cx="224" cy="361"/>
            </a:xfrm>
          </p:grpSpPr>
          <p:sp>
            <p:nvSpPr>
              <p:cNvPr id="1073753643" name="直线 594"/>
              <p:cNvSpPr/>
              <p:nvPr/>
            </p:nvSpPr>
            <p:spPr>
              <a:xfrm>
                <a:off x="5142" y="225941"/>
                <a:ext cx="222" cy="0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53644" name="直线 596"/>
              <p:cNvSpPr/>
              <p:nvPr/>
            </p:nvSpPr>
            <p:spPr>
              <a:xfrm>
                <a:off x="5148" y="225943"/>
                <a:ext cx="0" cy="352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753645" name="直线 597"/>
              <p:cNvSpPr/>
              <p:nvPr/>
            </p:nvSpPr>
            <p:spPr>
              <a:xfrm>
                <a:off x="5366" y="225934"/>
                <a:ext cx="0" cy="352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073753646" name="直线 554"/>
            <p:cNvSpPr/>
            <p:nvPr/>
          </p:nvSpPr>
          <p:spPr>
            <a:xfrm>
              <a:off x="12739" y="5055"/>
              <a:ext cx="1272" cy="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073753647" name="组合 1073753646"/>
            <p:cNvGrpSpPr/>
            <p:nvPr/>
          </p:nvGrpSpPr>
          <p:grpSpPr>
            <a:xfrm rot="0">
              <a:off x="7075" y="3251"/>
              <a:ext cx="6934" cy="593"/>
              <a:chOff x="3661" y="116999"/>
              <a:chExt cx="4379" cy="348"/>
            </a:xfrm>
          </p:grpSpPr>
          <p:grpSp>
            <p:nvGrpSpPr>
              <p:cNvPr id="1073753648" name="组合 1073753647"/>
              <p:cNvGrpSpPr/>
              <p:nvPr/>
            </p:nvGrpSpPr>
            <p:grpSpPr>
              <a:xfrm>
                <a:off x="3661" y="116999"/>
                <a:ext cx="1200" cy="324"/>
                <a:chOff x="3661" y="116999"/>
                <a:chExt cx="1200" cy="324"/>
              </a:xfrm>
            </p:grpSpPr>
            <p:sp>
              <p:nvSpPr>
                <p:cNvPr id="1073753649" name="直线 182"/>
                <p:cNvSpPr/>
                <p:nvPr/>
              </p:nvSpPr>
              <p:spPr>
                <a:xfrm>
                  <a:off x="3661" y="117323"/>
                  <a:ext cx="411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3650" name="直线 183"/>
                <p:cNvSpPr/>
                <p:nvPr/>
              </p:nvSpPr>
              <p:spPr>
                <a:xfrm>
                  <a:off x="4058" y="116999"/>
                  <a:ext cx="412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3651" name="直线 184"/>
                <p:cNvSpPr/>
                <p:nvPr/>
              </p:nvSpPr>
              <p:spPr>
                <a:xfrm>
                  <a:off x="4457" y="117320"/>
                  <a:ext cx="404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3652" name="直线 185"/>
                <p:cNvSpPr/>
                <p:nvPr/>
              </p:nvSpPr>
              <p:spPr>
                <a:xfrm>
                  <a:off x="4067" y="117006"/>
                  <a:ext cx="1" cy="317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3653" name="直线 186"/>
                <p:cNvSpPr/>
                <p:nvPr/>
              </p:nvSpPr>
              <p:spPr>
                <a:xfrm>
                  <a:off x="4464" y="116999"/>
                  <a:ext cx="0" cy="314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073753654" name="组合 1073753653"/>
              <p:cNvGrpSpPr/>
              <p:nvPr/>
            </p:nvGrpSpPr>
            <p:grpSpPr>
              <a:xfrm>
                <a:off x="4848" y="117003"/>
                <a:ext cx="803" cy="323"/>
                <a:chOff x="5084" y="116868"/>
                <a:chExt cx="803" cy="323"/>
              </a:xfrm>
            </p:grpSpPr>
            <p:sp>
              <p:nvSpPr>
                <p:cNvPr id="1073753655" name="直线 183"/>
                <p:cNvSpPr/>
                <p:nvPr/>
              </p:nvSpPr>
              <p:spPr>
                <a:xfrm>
                  <a:off x="5084" y="116868"/>
                  <a:ext cx="412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3656" name="直线 184"/>
                <p:cNvSpPr/>
                <p:nvPr/>
              </p:nvSpPr>
              <p:spPr>
                <a:xfrm>
                  <a:off x="5483" y="117189"/>
                  <a:ext cx="404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3657" name="直线 185"/>
                <p:cNvSpPr/>
                <p:nvPr/>
              </p:nvSpPr>
              <p:spPr>
                <a:xfrm>
                  <a:off x="5093" y="116875"/>
                  <a:ext cx="1" cy="317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3658" name="直线 186"/>
                <p:cNvSpPr/>
                <p:nvPr/>
              </p:nvSpPr>
              <p:spPr>
                <a:xfrm>
                  <a:off x="5490" y="116868"/>
                  <a:ext cx="0" cy="314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073753659" name="组合 1073753658"/>
              <p:cNvGrpSpPr/>
              <p:nvPr/>
            </p:nvGrpSpPr>
            <p:grpSpPr>
              <a:xfrm>
                <a:off x="5642" y="117010"/>
                <a:ext cx="803" cy="323"/>
                <a:chOff x="5084" y="116868"/>
                <a:chExt cx="803" cy="323"/>
              </a:xfrm>
            </p:grpSpPr>
            <p:sp>
              <p:nvSpPr>
                <p:cNvPr id="1073753660" name="直线 183"/>
                <p:cNvSpPr/>
                <p:nvPr/>
              </p:nvSpPr>
              <p:spPr>
                <a:xfrm>
                  <a:off x="5084" y="116868"/>
                  <a:ext cx="412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3661" name="直线 184"/>
                <p:cNvSpPr/>
                <p:nvPr/>
              </p:nvSpPr>
              <p:spPr>
                <a:xfrm>
                  <a:off x="5483" y="117189"/>
                  <a:ext cx="404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3662" name="直线 185"/>
                <p:cNvSpPr/>
                <p:nvPr/>
              </p:nvSpPr>
              <p:spPr>
                <a:xfrm>
                  <a:off x="5093" y="116875"/>
                  <a:ext cx="1" cy="317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3663" name="直线 186"/>
                <p:cNvSpPr/>
                <p:nvPr/>
              </p:nvSpPr>
              <p:spPr>
                <a:xfrm>
                  <a:off x="5490" y="116868"/>
                  <a:ext cx="0" cy="314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073753664" name="组合 1073753663"/>
              <p:cNvGrpSpPr/>
              <p:nvPr/>
            </p:nvGrpSpPr>
            <p:grpSpPr>
              <a:xfrm>
                <a:off x="6440" y="117018"/>
                <a:ext cx="803" cy="323"/>
                <a:chOff x="5084" y="116868"/>
                <a:chExt cx="803" cy="323"/>
              </a:xfrm>
            </p:grpSpPr>
            <p:sp>
              <p:nvSpPr>
                <p:cNvPr id="1073753665" name="直线 183"/>
                <p:cNvSpPr/>
                <p:nvPr/>
              </p:nvSpPr>
              <p:spPr>
                <a:xfrm>
                  <a:off x="5084" y="116868"/>
                  <a:ext cx="412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3666" name="直线 184"/>
                <p:cNvSpPr/>
                <p:nvPr/>
              </p:nvSpPr>
              <p:spPr>
                <a:xfrm>
                  <a:off x="5483" y="117189"/>
                  <a:ext cx="404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3667" name="直线 185"/>
                <p:cNvSpPr/>
                <p:nvPr/>
              </p:nvSpPr>
              <p:spPr>
                <a:xfrm>
                  <a:off x="5093" y="116875"/>
                  <a:ext cx="1" cy="317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3668" name="直线 186"/>
                <p:cNvSpPr/>
                <p:nvPr/>
              </p:nvSpPr>
              <p:spPr>
                <a:xfrm>
                  <a:off x="5490" y="116868"/>
                  <a:ext cx="0" cy="314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073753669" name="组合 1073753668"/>
              <p:cNvGrpSpPr/>
              <p:nvPr/>
            </p:nvGrpSpPr>
            <p:grpSpPr>
              <a:xfrm>
                <a:off x="7238" y="117025"/>
                <a:ext cx="803" cy="323"/>
                <a:chOff x="5084" y="116868"/>
                <a:chExt cx="803" cy="323"/>
              </a:xfrm>
            </p:grpSpPr>
            <p:sp>
              <p:nvSpPr>
                <p:cNvPr id="1073753670" name="直线 183"/>
                <p:cNvSpPr/>
                <p:nvPr/>
              </p:nvSpPr>
              <p:spPr>
                <a:xfrm>
                  <a:off x="5084" y="116868"/>
                  <a:ext cx="412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3671" name="直线 184"/>
                <p:cNvSpPr/>
                <p:nvPr/>
              </p:nvSpPr>
              <p:spPr>
                <a:xfrm>
                  <a:off x="5483" y="117189"/>
                  <a:ext cx="404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3672" name="直线 185"/>
                <p:cNvSpPr/>
                <p:nvPr/>
              </p:nvSpPr>
              <p:spPr>
                <a:xfrm>
                  <a:off x="5093" y="116875"/>
                  <a:ext cx="1" cy="317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3673" name="直线 186"/>
                <p:cNvSpPr/>
                <p:nvPr/>
              </p:nvSpPr>
              <p:spPr>
                <a:xfrm>
                  <a:off x="5490" y="116868"/>
                  <a:ext cx="0" cy="314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1073753674" name="直线 601"/>
            <p:cNvSpPr/>
            <p:nvPr/>
          </p:nvSpPr>
          <p:spPr>
            <a:xfrm flipV="1">
              <a:off x="9089" y="4225"/>
              <a:ext cx="787" cy="0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53675" name="直线 556"/>
            <p:cNvSpPr/>
            <p:nvPr/>
          </p:nvSpPr>
          <p:spPr>
            <a:xfrm>
              <a:off x="11869" y="4225"/>
              <a:ext cx="0" cy="534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53676" name="直线 601"/>
            <p:cNvSpPr/>
            <p:nvPr/>
          </p:nvSpPr>
          <p:spPr>
            <a:xfrm flipV="1">
              <a:off x="11869" y="4232"/>
              <a:ext cx="1253" cy="0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" name="直线 566"/>
          <p:cNvSpPr/>
          <p:nvPr/>
        </p:nvSpPr>
        <p:spPr>
          <a:xfrm flipV="1">
            <a:off x="2389505" y="5974080"/>
            <a:ext cx="800100" cy="635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8" name="组合 7"/>
          <p:cNvGrpSpPr/>
          <p:nvPr/>
        </p:nvGrpSpPr>
        <p:grpSpPr>
          <a:xfrm>
            <a:off x="4739005" y="5650865"/>
            <a:ext cx="807720" cy="340360"/>
            <a:chOff x="10835" y="5942"/>
            <a:chExt cx="1272" cy="536"/>
          </a:xfrm>
        </p:grpSpPr>
        <p:sp>
          <p:nvSpPr>
            <p:cNvPr id="1073753640" name="直线 602"/>
            <p:cNvSpPr/>
            <p:nvPr/>
          </p:nvSpPr>
          <p:spPr>
            <a:xfrm>
              <a:off x="10866" y="5942"/>
              <a:ext cx="0" cy="534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" name="直线 568"/>
            <p:cNvSpPr/>
            <p:nvPr/>
          </p:nvSpPr>
          <p:spPr>
            <a:xfrm flipV="1">
              <a:off x="10835" y="6476"/>
              <a:ext cx="1272" cy="2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" name="直线 568"/>
          <p:cNvSpPr/>
          <p:nvPr/>
        </p:nvSpPr>
        <p:spPr>
          <a:xfrm flipV="1">
            <a:off x="5537200" y="5989955"/>
            <a:ext cx="807720" cy="127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" name="直线 568"/>
          <p:cNvSpPr/>
          <p:nvPr/>
        </p:nvSpPr>
        <p:spPr>
          <a:xfrm flipV="1">
            <a:off x="6317615" y="5991225"/>
            <a:ext cx="445770" cy="127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9125" y="1571625"/>
            <a:ext cx="4337050" cy="1824355"/>
          </a:xfrm>
          <a:prstGeom prst="rect">
            <a:avLst/>
          </a:prstGeom>
        </p:spPr>
      </p:pic>
      <p:sp>
        <p:nvSpPr>
          <p:cNvPr id="4" name="文本框 3351"/>
          <p:cNvSpPr txBox="1"/>
          <p:nvPr/>
        </p:nvSpPr>
        <p:spPr>
          <a:xfrm>
            <a:off x="4984115" y="3286760"/>
            <a:ext cx="687070" cy="46799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8000" tIns="18000" rIns="18000" bIns="18000" anchor="t"/>
          <a:p>
            <a:pPr algn="ctr"/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53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3753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53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073753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53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3753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53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73753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5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73753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53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73753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4085" y="1370330"/>
            <a:ext cx="6065520" cy="4632960"/>
          </a:xfrm>
          <a:prstGeom prst="rect">
            <a:avLst/>
          </a:prstGeom>
        </p:spPr>
      </p:pic>
      <p:sp>
        <p:nvSpPr>
          <p:cNvPr id="39940" name="文本占位符 39939"/>
          <p:cNvSpPr>
            <a:spLocks noGrp="1"/>
          </p:cNvSpPr>
          <p:nvPr>
            <p:ph type="body" idx="1"/>
          </p:nvPr>
        </p:nvSpPr>
        <p:spPr>
          <a:xfrm>
            <a:off x="431800" y="584200"/>
            <a:ext cx="5943600" cy="1219200"/>
          </a:xfrm>
          <a:noFill/>
          <a:ln w="9525">
            <a:noFill/>
          </a:ln>
        </p:spPr>
        <p:txBody>
          <a:bodyPr vert="horz" rtlCol="0">
            <a:normAutofit/>
          </a:bodyPr>
          <a:p>
            <a:pPr lvl="0" algn="just">
              <a:lnSpc>
                <a:spcPct val="130000"/>
              </a:lnSpc>
              <a:buNone/>
            </a:pP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3.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4.3 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CMOS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边沿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D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触发器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</a:t>
            </a:r>
            <a:endParaRPr lang="en-US" altLang="zh-CN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7" name="文本占位符 21509"/>
          <p:cNvSpPr>
            <a:spLocks noGrp="1"/>
          </p:cNvSpPr>
          <p:nvPr/>
        </p:nvSpPr>
        <p:spPr>
          <a:xfrm>
            <a:off x="582295" y="1370330"/>
            <a:ext cx="250825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1.电路结构</a:t>
            </a:r>
            <a:endParaRPr b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5" name="文本占位符 21509"/>
          <p:cNvSpPr>
            <a:spLocks noGrp="1"/>
          </p:cNvSpPr>
          <p:nvPr/>
        </p:nvSpPr>
        <p:spPr>
          <a:xfrm>
            <a:off x="633730" y="5758815"/>
            <a:ext cx="250825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2.功能分析</a:t>
            </a:r>
            <a:endParaRPr b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"/>
  </p:transition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518</Words>
  <Application>WPS 演示</Application>
  <PresentationFormat>在屏幕上显示</PresentationFormat>
  <Paragraphs>67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Tahoma</vt:lpstr>
      <vt:lpstr>Times New Roman</vt:lpstr>
      <vt:lpstr>华文新魏</vt:lpstr>
      <vt:lpstr>微软雅黑</vt:lpstr>
      <vt:lpstr>Arial Unicode MS</vt:lpstr>
      <vt:lpstr>Calibri</vt:lpstr>
      <vt:lpstr>Blends</vt:lpstr>
      <vt:lpstr>3.4  边沿触发器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dpjplc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第三节  集成触发器 </dc:title>
  <dc:creator>lcl</dc:creator>
  <cp:lastModifiedBy>lenovo</cp:lastModifiedBy>
  <cp:revision>121</cp:revision>
  <dcterms:created xsi:type="dcterms:W3CDTF">2005-07-12T00:04:00Z</dcterms:created>
  <dcterms:modified xsi:type="dcterms:W3CDTF">2022-04-20T07:38:24Z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2052-11.1.0.9192</vt:lpwstr>
  </property>
</Properties>
</file>