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61" r:id="rId3"/>
    <p:sldId id="321" r:id="rId4"/>
    <p:sldId id="326" r:id="rId5"/>
    <p:sldId id="328" r:id="rId6"/>
    <p:sldId id="329" r:id="rId7"/>
    <p:sldId id="337" r:id="rId8"/>
    <p:sldId id="338" r:id="rId9"/>
    <p:sldId id="427" r:id="rId10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FF"/>
    <a:srgbClr val="FFCCFF"/>
    <a:srgbClr val="ABCDFF"/>
    <a:srgbClr val="FFFFCC"/>
    <a:srgbClr val="FFFF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1370"/>
    <p:restoredTop sz="86350"/>
  </p:normalViewPr>
  <p:slideViewPr>
    <p:cSldViewPr showGuides="1">
      <p:cViewPr>
        <p:scale>
          <a:sx n="33" d="100"/>
          <a:sy n="33" d="100"/>
        </p:scale>
        <p:origin x="-864" y="-150"/>
      </p:cViewPr>
      <p:guideLst>
        <p:guide orient="horz" pos="216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0418" name="页眉占位符 604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19" name="日期占位符 60418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20" name="页脚占位符 60419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21" name="灯片编号占位符 60420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Tahoma" panose="020B0604030504040204" pitchFamily="34" charset="0"/>
              </a:rPr>
            </a:fld>
            <a:endParaRPr lang="zh-CN" altLang="en-US" sz="1200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7938" name="页眉占位符 1679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67939" name="日期占位符 16793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67940" name="幻灯片图像占位符 16793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7941" name="文本占位符 16794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7942" name="页脚占位符 16794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167943" name="灯片编号占位符 16794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2066" y="609600"/>
            <a:ext cx="1953022" cy="55229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745847" cy="55229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43000" y="609600"/>
            <a:ext cx="7812088" cy="55229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93038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780" name="文本占位符 114779"/>
          <p:cNvSpPr>
            <a:spLocks noGrp="1"/>
          </p:cNvSpPr>
          <p:nvPr>
            <p:ph type="body" idx="1"/>
          </p:nvPr>
        </p:nvSpPr>
        <p:spPr>
          <a:xfrm>
            <a:off x="168910" y="1191260"/>
            <a:ext cx="8620125" cy="2842895"/>
          </a:xfrm>
        </p:spPr>
        <p:txBody>
          <a:bodyPr/>
          <a:p>
            <a:pPr indent="0" algn="l" defTabSz="914400">
              <a:lnSpc>
                <a:spcPct val="135000"/>
              </a:lnSpc>
              <a:buNone/>
              <a:tabLst>
                <a:tab pos="714375" algn="l"/>
              </a:tabLst>
            </a:pP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根据逻辑功能的不同特点，数字电路可以分为时序逻辑电路和组合逻辑电路。组合逻辑电路是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无记忆性电路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，这种电路在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任意时刻的输出仅由该时刻的输入决定，而与输入信号作用前电路的状态无关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。在这类电路中无任何反馈电路和存储单元。组合逻辑电路是由门电路组合而成的，可以有一个或多个输入端，也可以有一个或多个输出端。描述组合逻辑电路功能的方法有逻辑表达式、真值表、卡诺图和逻辑图等多种。</a:t>
            </a:r>
            <a:endParaRPr lang="zh-CN" altLang="en-US" sz="2400" b="1" dirty="0"/>
          </a:p>
        </p:txBody>
      </p:sp>
      <p:sp>
        <p:nvSpPr>
          <p:cNvPr id="114690" name="标题 114689"/>
          <p:cNvSpPr>
            <a:spLocks noGrp="1"/>
          </p:cNvSpPr>
          <p:nvPr>
            <p:ph type="title"/>
          </p:nvPr>
        </p:nvSpPr>
        <p:spPr>
          <a:xfrm>
            <a:off x="1309688" y="193675"/>
            <a:ext cx="5849937" cy="1116013"/>
          </a:xfrm>
        </p:spPr>
        <p:txBody>
          <a:bodyPr anchor="ctr"/>
          <a:p>
            <a:pPr algn="ctr"/>
            <a:r>
              <a:rPr lang="en-US" altLang="zh-CN" sz="3200" b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2.1  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加法器</a:t>
            </a:r>
            <a:endParaRPr lang="zh-CN" altLang="en-US" sz="3200" b="1" dirty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1478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780" name="文本占位符 114779"/>
          <p:cNvSpPr>
            <a:spLocks noGrp="1"/>
          </p:cNvSpPr>
          <p:nvPr>
            <p:ph type="body" idx="1"/>
          </p:nvPr>
        </p:nvSpPr>
        <p:spPr>
          <a:xfrm>
            <a:off x="339090" y="526415"/>
            <a:ext cx="8465820" cy="1592580"/>
          </a:xfrm>
        </p:spPr>
        <p:txBody>
          <a:bodyPr/>
          <a:p>
            <a:pPr marL="0" indent="0">
              <a:lnSpc>
                <a:spcPct val="135000"/>
              </a:lnSpc>
              <a:spcBef>
                <a:spcPts val="0"/>
              </a:spcBef>
              <a:buNone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2.1.11位加法器</a:t>
            </a:r>
            <a:endParaRPr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35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1.半加器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35000"/>
              </a:lnSpc>
              <a:spcBef>
                <a:spcPts val="0"/>
              </a:spcBef>
              <a:buNone/>
            </a:pP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所谓半加是指只考虑两个加数本身，而不考虑由低位来的进位。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占位符 114779"/>
          <p:cNvSpPr>
            <a:spLocks noGrp="1"/>
          </p:cNvSpPr>
          <p:nvPr/>
        </p:nvSpPr>
        <p:spPr>
          <a:xfrm>
            <a:off x="1310005" y="2454275"/>
            <a:ext cx="2059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半加器真值表</a:t>
            </a:r>
            <a:endParaRPr lang="zh-CN" altLang="en-US" sz="2400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604520" y="2921000"/>
          <a:ext cx="4351655" cy="17259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9440"/>
                <a:gridCol w="2482215"/>
              </a:tblGrid>
              <a:tr h="5067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加数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加数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和数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进位数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0     0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0     1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1     1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8449" name="矩形 188448"/>
          <p:cNvSpPr/>
          <p:nvPr/>
        </p:nvSpPr>
        <p:spPr>
          <a:xfrm>
            <a:off x="604203" y="4868863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表达式</a:t>
            </a:r>
            <a:r>
              <a:rPr lang="zh-CN" altLang="en-US" sz="2400" b="1" dirty="0">
                <a:solidFill>
                  <a:schemeClr val="bg2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4" name="对象 844"/>
          <p:cNvGraphicFramePr>
            <a:graphicFrameLocks noChangeAspect="1"/>
          </p:cNvGraphicFramePr>
          <p:nvPr/>
        </p:nvGraphicFramePr>
        <p:xfrm>
          <a:off x="1947545" y="4869180"/>
          <a:ext cx="1665605" cy="391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862965" imgH="203200" progId="Equation.3">
                  <p:embed/>
                </p:oleObj>
              </mc:Choice>
              <mc:Fallback>
                <p:oleObj name="" r:id="rId1" imgW="862965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47545" y="4869180"/>
                        <a:ext cx="1665605" cy="391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845"/>
          <p:cNvGraphicFramePr>
            <a:graphicFrameLocks noChangeAspect="1"/>
          </p:cNvGraphicFramePr>
          <p:nvPr/>
        </p:nvGraphicFramePr>
        <p:xfrm>
          <a:off x="1947545" y="5507990"/>
          <a:ext cx="85598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507365" imgH="177800" progId="Equation.3">
                  <p:embed/>
                </p:oleObj>
              </mc:Choice>
              <mc:Fallback>
                <p:oleObj name="" r:id="rId3" imgW="507365" imgH="177800" progId="Equation.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7545" y="5507990"/>
                        <a:ext cx="855980" cy="298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834573" y="2460308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逻辑图</a:t>
            </a:r>
            <a:r>
              <a:rPr lang="zh-CN" altLang="en-US" sz="2400" b="1" dirty="0">
                <a:solidFill>
                  <a:schemeClr val="bg2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  <p:sp>
        <p:nvSpPr>
          <p:cNvPr id="122883" name="文本占位符 122882"/>
          <p:cNvSpPr>
            <a:spLocks noGrp="1"/>
          </p:cNvSpPr>
          <p:nvPr/>
        </p:nvSpPr>
        <p:spPr>
          <a:xfrm>
            <a:off x="5038090" y="4651375"/>
            <a:ext cx="4111625" cy="82740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逻辑符号</a:t>
            </a:r>
            <a:endParaRPr lang="zh-CN" altLang="en-US" sz="2400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endParaRPr lang="zh-CN" altLang="en-US" sz="2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2640" y="2746375"/>
            <a:ext cx="2446655" cy="15506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2640" y="5260340"/>
            <a:ext cx="218948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88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88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80" grpId="0" uiExpand="1" build="p"/>
      <p:bldP spid="2" grpId="0" uiExpand="1" build="p"/>
      <p:bldP spid="188449" grpId="0"/>
      <p:bldP spid="2" grpId="1" bldLvl="0" build="allAtOnce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7" name="文本占位符 123906"/>
          <p:cNvSpPr>
            <a:spLocks noGrp="1"/>
          </p:cNvSpPr>
          <p:nvPr>
            <p:ph type="body" idx="1"/>
          </p:nvPr>
        </p:nvSpPr>
        <p:spPr>
          <a:xfrm>
            <a:off x="0" y="1268730"/>
            <a:ext cx="9144000" cy="1188085"/>
          </a:xfrm>
        </p:spPr>
        <p:txBody>
          <a:bodyPr/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所谓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全加是指两个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位数相加时，还要考虑从低位来的进位</a:t>
            </a:r>
            <a:r>
              <a:rPr lang="zh-CN" altLang="en-US" sz="2400" b="1" dirty="0">
                <a:latin typeface="Times New Roman" panose="02020603050405020304" pitchFamily="18" charset="0"/>
              </a:rPr>
              <a:t>，产生求和结果向高位进位。能实现全加的电路叫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全加器</a:t>
            </a:r>
            <a:r>
              <a:rPr lang="zh-CN" altLang="en-US" sz="2400" b="1" dirty="0">
                <a:latin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23995" name="矩形 123994"/>
          <p:cNvSpPr/>
          <p:nvPr/>
        </p:nvSpPr>
        <p:spPr>
          <a:xfrm>
            <a:off x="364808" y="430530"/>
            <a:ext cx="7793037" cy="838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2.全加器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占位符 123906"/>
          <p:cNvSpPr>
            <a:spLocks noGrp="1"/>
          </p:cNvSpPr>
          <p:nvPr/>
        </p:nvSpPr>
        <p:spPr>
          <a:xfrm>
            <a:off x="2922905" y="2456815"/>
            <a:ext cx="2677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全加器的真值表</a:t>
            </a:r>
            <a:endParaRPr lang="zh-CN" altLang="en-US" sz="2400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2747010" y="3076575"/>
          <a:ext cx="3030220" cy="2842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6890"/>
                <a:gridCol w="1243330"/>
              </a:tblGrid>
              <a:tr h="4038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b="1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2000" b="1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000" b="1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S</a:t>
                      </a:r>
                      <a:r>
                        <a:rPr lang="en-US" sz="2000" b="1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0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2000" b="1" i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390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390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390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  <p:bldP spid="123995" grpId="0"/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6066" name="内容占位符 126065"/>
          <p:cNvGraphicFramePr/>
          <p:nvPr>
            <p:ph sz="half" idx="1"/>
          </p:nvPr>
        </p:nvGraphicFramePr>
        <p:xfrm>
          <a:off x="2478405" y="5097145"/>
          <a:ext cx="3782060" cy="1261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" imgW="1637665" imgH="533400" progId="Equation.3">
                  <p:embed/>
                </p:oleObj>
              </mc:Choice>
              <mc:Fallback>
                <p:oleObj name="" r:id="rId1" imgW="1637665" imgH="533400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78405" y="5097145"/>
                        <a:ext cx="3782060" cy="126111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045" name="矩形 126044"/>
          <p:cNvSpPr/>
          <p:nvPr/>
        </p:nvSpPr>
        <p:spPr>
          <a:xfrm>
            <a:off x="622300" y="3198813"/>
            <a:ext cx="2592388" cy="685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l"/>
            <a:r>
              <a:rPr lang="en-US" altLang="zh-CN" sz="2400" b="1" i="1" err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baseline="-25000" err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卡诺图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grpSp>
        <p:nvGrpSpPr>
          <p:cNvPr id="126046" name="组合 126045"/>
          <p:cNvGrpSpPr/>
          <p:nvPr/>
        </p:nvGrpSpPr>
        <p:grpSpPr>
          <a:xfrm>
            <a:off x="2830513" y="2665095"/>
            <a:ext cx="3506788" cy="2209800"/>
            <a:chOff x="1882" y="232"/>
            <a:chExt cx="2209" cy="1392"/>
          </a:xfrm>
        </p:grpSpPr>
        <p:grpSp>
          <p:nvGrpSpPr>
            <p:cNvPr id="126047" name="组合 126046"/>
            <p:cNvGrpSpPr/>
            <p:nvPr/>
          </p:nvGrpSpPr>
          <p:grpSpPr>
            <a:xfrm>
              <a:off x="1882" y="232"/>
              <a:ext cx="2209" cy="1392"/>
              <a:chOff x="1584" y="2160"/>
              <a:chExt cx="2209" cy="1392"/>
            </a:xfrm>
          </p:grpSpPr>
          <p:sp>
            <p:nvSpPr>
              <p:cNvPr id="126048" name="矩形 126047"/>
              <p:cNvSpPr/>
              <p:nvPr/>
            </p:nvSpPr>
            <p:spPr>
              <a:xfrm>
                <a:off x="2089" y="2733"/>
                <a:ext cx="1507" cy="732"/>
              </a:xfrm>
              <a:prstGeom prst="rect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2000"/>
              </a:p>
            </p:txBody>
          </p:sp>
          <p:sp>
            <p:nvSpPr>
              <p:cNvPr id="126049" name="直接连接符 126048"/>
              <p:cNvSpPr/>
              <p:nvPr/>
            </p:nvSpPr>
            <p:spPr>
              <a:xfrm flipV="1">
                <a:off x="2093" y="3098"/>
                <a:ext cx="1489" cy="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6050" name="直接连接符 126049"/>
              <p:cNvSpPr/>
              <p:nvPr/>
            </p:nvSpPr>
            <p:spPr>
              <a:xfrm rot="-5400000" flipH="1">
                <a:off x="2479" y="3093"/>
                <a:ext cx="722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6051" name="直接连接符 126050"/>
              <p:cNvSpPr/>
              <p:nvPr/>
            </p:nvSpPr>
            <p:spPr>
              <a:xfrm rot="-5400000" flipH="1">
                <a:off x="2101" y="3095"/>
                <a:ext cx="729" cy="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6052" name="直接连接符 126051"/>
              <p:cNvSpPr/>
              <p:nvPr/>
            </p:nvSpPr>
            <p:spPr>
              <a:xfrm rot="5400000">
                <a:off x="2870" y="3093"/>
                <a:ext cx="728" cy="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6053" name="直接连接符 126052"/>
              <p:cNvSpPr/>
              <p:nvPr/>
            </p:nvSpPr>
            <p:spPr>
              <a:xfrm flipH="1" flipV="1">
                <a:off x="1732" y="2380"/>
                <a:ext cx="348" cy="3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6054" name="文本框 126053"/>
              <p:cNvSpPr txBox="1"/>
              <p:nvPr/>
            </p:nvSpPr>
            <p:spPr>
              <a:xfrm>
                <a:off x="1584" y="2427"/>
                <a:ext cx="617" cy="50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algn="just" eaLnBrk="0" hangingPunct="0"/>
                <a:r>
                  <a:rPr lang="en-US" altLang="zh-CN" sz="2000" b="1" i="1">
                    <a:latin typeface="Times New Roman" panose="02020603050405020304" pitchFamily="18" charset="0"/>
                  </a:rPr>
                  <a:t>A</a:t>
                </a:r>
                <a:r>
                  <a:rPr lang="en-US" altLang="zh-CN" sz="2000" b="1" baseline="-25000">
                    <a:latin typeface="Times New Roman" panose="02020603050405020304" pitchFamily="18" charset="0"/>
                  </a:rPr>
                  <a:t>i</a:t>
                </a:r>
                <a:endParaRPr lang="en-US" altLang="zh-CN" sz="2000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6055" name="文本框 126054"/>
              <p:cNvSpPr txBox="1"/>
              <p:nvPr/>
            </p:nvSpPr>
            <p:spPr>
              <a:xfrm>
                <a:off x="1652" y="2160"/>
                <a:ext cx="617" cy="50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algn="just" eaLnBrk="0" hangingPunct="0"/>
                <a:r>
                  <a:rPr lang="en-US" altLang="zh-CN" sz="2000" b="1" i="1">
                    <a:latin typeface="Times New Roman" panose="02020603050405020304" pitchFamily="18" charset="0"/>
                  </a:rPr>
                  <a:t>B</a:t>
                </a:r>
                <a:r>
                  <a:rPr lang="en-US" altLang="zh-CN" sz="2000" b="1" baseline="-2500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i="1">
                    <a:latin typeface="Times New Roman" panose="02020603050405020304" pitchFamily="18" charset="0"/>
                  </a:rPr>
                  <a:t>C</a:t>
                </a:r>
                <a:r>
                  <a:rPr lang="en-US" altLang="zh-CN" sz="2000" b="1" baseline="-25000">
                    <a:latin typeface="Times New Roman" panose="02020603050405020304" pitchFamily="18" charset="0"/>
                  </a:rPr>
                  <a:t>i-1</a:t>
                </a:r>
                <a:endParaRPr lang="en-US" altLang="zh-CN" sz="2000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6056" name="文本框 126055"/>
              <p:cNvSpPr txBox="1"/>
              <p:nvPr/>
            </p:nvSpPr>
            <p:spPr>
              <a:xfrm>
                <a:off x="1615" y="2723"/>
                <a:ext cx="508" cy="8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algn="just" eaLnBrk="0" hangingPunct="0"/>
                <a:r>
                  <a:rPr lang="en-US" altLang="zh-CN" sz="2000" b="1" dirty="0">
                    <a:latin typeface="Times New Roman" panose="02020603050405020304" pitchFamily="18" charset="0"/>
                  </a:rPr>
                  <a:t>   </a:t>
                </a:r>
                <a:r>
                  <a:rPr lang="en-US" altLang="zh-CN" sz="2000" b="1">
                    <a:latin typeface="Times New Roman" panose="02020603050405020304" pitchFamily="18" charset="0"/>
                  </a:rPr>
                  <a:t>0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  <a:p>
                <a:pPr algn="just" eaLnBrk="0" hangingPunct="0"/>
                <a:endParaRPr lang="en-US" altLang="zh-CN" sz="2000" b="1">
                  <a:latin typeface="Times New Roman" panose="02020603050405020304" pitchFamily="18" charset="0"/>
                </a:endParaRPr>
              </a:p>
              <a:p>
                <a:pPr algn="just" eaLnBrk="0" hangingPunct="0"/>
                <a:r>
                  <a:rPr lang="en-US" altLang="zh-CN" sz="2000" b="1">
                    <a:latin typeface="Times New Roman" panose="02020603050405020304" pitchFamily="18" charset="0"/>
                  </a:rPr>
                  <a:t>   1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6057" name="文本框 126056"/>
              <p:cNvSpPr txBox="1"/>
              <p:nvPr/>
            </p:nvSpPr>
            <p:spPr>
              <a:xfrm>
                <a:off x="3219" y="2427"/>
                <a:ext cx="574" cy="3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algn="just" eaLnBrk="0" hangingPunct="0"/>
                <a:r>
                  <a:rPr lang="en-US" altLang="zh-CN" sz="2000" b="1" dirty="0">
                    <a:latin typeface="Times New Roman" panose="02020603050405020304" pitchFamily="18" charset="0"/>
                  </a:rPr>
                  <a:t>  </a:t>
                </a:r>
                <a:r>
                  <a:rPr lang="en-US" altLang="zh-CN" sz="2000" b="1">
                    <a:latin typeface="Times New Roman" panose="02020603050405020304" pitchFamily="18" charset="0"/>
                  </a:rPr>
                  <a:t>10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6058" name="文本框 126057"/>
              <p:cNvSpPr txBox="1"/>
              <p:nvPr/>
            </p:nvSpPr>
            <p:spPr>
              <a:xfrm>
                <a:off x="2839" y="2462"/>
                <a:ext cx="575" cy="3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algn="just" eaLnBrk="0" hangingPunct="0"/>
                <a:r>
                  <a:rPr lang="en-US" altLang="zh-CN" sz="2000" b="1" dirty="0">
                    <a:latin typeface="Times New Roman" panose="02020603050405020304" pitchFamily="18" charset="0"/>
                  </a:rPr>
                  <a:t>  </a:t>
                </a:r>
                <a:r>
                  <a:rPr lang="en-US" altLang="zh-CN" sz="2000" b="1">
                    <a:latin typeface="Times New Roman" panose="02020603050405020304" pitchFamily="18" charset="0"/>
                  </a:rPr>
                  <a:t>11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6059" name="文本框 126058"/>
              <p:cNvSpPr txBox="1"/>
              <p:nvPr/>
            </p:nvSpPr>
            <p:spPr>
              <a:xfrm>
                <a:off x="2080" y="2461"/>
                <a:ext cx="574" cy="3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algn="just" eaLnBrk="0" hangingPunct="0"/>
                <a:r>
                  <a:rPr lang="en-US" altLang="zh-CN" sz="2000" b="1">
                    <a:latin typeface="Times New Roman" panose="02020603050405020304" pitchFamily="18" charset="0"/>
                  </a:rPr>
                  <a:t>00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6060" name="文本框 126059"/>
              <p:cNvSpPr txBox="1"/>
              <p:nvPr/>
            </p:nvSpPr>
            <p:spPr>
              <a:xfrm>
                <a:off x="2401" y="2462"/>
                <a:ext cx="575" cy="3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algn="just" eaLnBrk="0" hangingPunct="0"/>
                <a:r>
                  <a:rPr lang="en-US" altLang="zh-CN" sz="2000" b="1" dirty="0">
                    <a:latin typeface="Times New Roman" panose="02020603050405020304" pitchFamily="18" charset="0"/>
                  </a:rPr>
                  <a:t>  </a:t>
                </a:r>
                <a:r>
                  <a:rPr lang="en-US" altLang="zh-CN" sz="2000" b="1">
                    <a:latin typeface="Times New Roman" panose="02020603050405020304" pitchFamily="18" charset="0"/>
                  </a:rPr>
                  <a:t>01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6061" name="文本框 126060"/>
              <p:cNvSpPr txBox="1"/>
              <p:nvPr/>
            </p:nvSpPr>
            <p:spPr>
              <a:xfrm>
                <a:off x="2167" y="2733"/>
                <a:ext cx="1494" cy="7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pPr algn="just" eaLnBrk="0" hangingPunct="0">
                  <a:lnSpc>
                    <a:spcPct val="160000"/>
                  </a:lnSpc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0       0        1       0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  <a:p>
                <a:pPr algn="just" eaLnBrk="0" hangingPunct="0">
                  <a:lnSpc>
                    <a:spcPct val="160000"/>
                  </a:lnSpc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0       1        1       1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26062" name="圆角矩形 126061"/>
            <p:cNvSpPr/>
            <p:nvPr/>
          </p:nvSpPr>
          <p:spPr>
            <a:xfrm>
              <a:off x="2426" y="845"/>
              <a:ext cx="635" cy="272"/>
            </a:xfrm>
            <a:prstGeom prst="roundRect">
              <a:avLst>
                <a:gd name="adj" fmla="val 16667"/>
              </a:avLst>
            </a:prstGeom>
            <a:noFill/>
            <a:ln w="3175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126063" name="圆角矩形 126062"/>
            <p:cNvSpPr/>
            <p:nvPr/>
          </p:nvSpPr>
          <p:spPr>
            <a:xfrm>
              <a:off x="2404" y="845"/>
              <a:ext cx="295" cy="635"/>
            </a:xfrm>
            <a:prstGeom prst="roundRect">
              <a:avLst>
                <a:gd name="adj" fmla="val 16667"/>
              </a:avLst>
            </a:prstGeom>
            <a:noFill/>
            <a:ln w="3175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126064" name="任意多边形 126063"/>
            <p:cNvSpPr/>
            <p:nvPr/>
          </p:nvSpPr>
          <p:spPr>
            <a:xfrm rot="5400000">
              <a:off x="2280" y="742"/>
              <a:ext cx="305" cy="465"/>
            </a:xfrm>
            <a:custGeom>
              <a:avLst/>
              <a:gdLst>
                <a:gd name="txL" fmla="*/ 0 w 40455"/>
                <a:gd name="txT" fmla="*/ 0 h 21600"/>
                <a:gd name="txR" fmla="*/ 40455 w 40455"/>
                <a:gd name="txB" fmla="*/ 21600 h 21600"/>
              </a:gdLst>
              <a:ahLst/>
              <a:cxnLst>
                <a:cxn ang="180">
                  <a:pos x="0" y="15493"/>
                </a:cxn>
                <a:cxn ang="0">
                  <a:pos x="40455" y="12822"/>
                </a:cxn>
                <a:cxn ang="90">
                  <a:pos x="20719" y="21600"/>
                </a:cxn>
              </a:cxnLst>
              <a:rect l="txL" t="txT" r="txR" b="txB"/>
              <a:pathLst>
                <a:path w="40455" h="21600" fill="none">
                  <a:moveTo>
                    <a:pt x="0" y="15493"/>
                  </a:moveTo>
                  <a:arcTo wR="21600" hR="21600" stAng="-9814616" swAng="8375929"/>
                </a:path>
                <a:path w="40455" h="21600" stroke="0">
                  <a:moveTo>
                    <a:pt x="0" y="15493"/>
                  </a:moveTo>
                  <a:arcTo wR="21600" hR="21600" stAng="-9814616" swAng="8375929"/>
                  <a:lnTo>
                    <a:pt x="20719" y="21600"/>
                  </a:lnTo>
                  <a:close/>
                </a:path>
              </a:pathLst>
            </a:custGeom>
            <a:noFill/>
            <a:ln w="31750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126065" name="任意多边形 126064"/>
            <p:cNvSpPr/>
            <p:nvPr/>
          </p:nvSpPr>
          <p:spPr>
            <a:xfrm rot="16200000">
              <a:off x="3644" y="768"/>
              <a:ext cx="321" cy="476"/>
            </a:xfrm>
            <a:custGeom>
              <a:avLst/>
              <a:gdLst>
                <a:gd name="txL" fmla="*/ 0 w 40455"/>
                <a:gd name="txT" fmla="*/ 0 h 21600"/>
                <a:gd name="txR" fmla="*/ 40455 w 40455"/>
                <a:gd name="txB" fmla="*/ 21600 h 21600"/>
              </a:gdLst>
              <a:ahLst/>
              <a:cxnLst>
                <a:cxn ang="180">
                  <a:pos x="0" y="15493"/>
                </a:cxn>
                <a:cxn ang="0">
                  <a:pos x="40455" y="12822"/>
                </a:cxn>
                <a:cxn ang="90">
                  <a:pos x="20719" y="21600"/>
                </a:cxn>
              </a:cxnLst>
              <a:rect l="txL" t="txT" r="txR" b="txB"/>
              <a:pathLst>
                <a:path w="40455" h="21600" fill="none">
                  <a:moveTo>
                    <a:pt x="0" y="15493"/>
                  </a:moveTo>
                  <a:arcTo wR="21600" hR="21600" stAng="-9814616" swAng="8375929"/>
                </a:path>
                <a:path w="40455" h="21600" stroke="0">
                  <a:moveTo>
                    <a:pt x="0" y="15493"/>
                  </a:moveTo>
                  <a:arcTo wR="21600" hR="21600" stAng="-9814616" swAng="8375929"/>
                  <a:lnTo>
                    <a:pt x="20719" y="21600"/>
                  </a:lnTo>
                  <a:close/>
                </a:path>
              </a:pathLst>
            </a:custGeom>
            <a:noFill/>
            <a:ln w="31750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</p:grpSp>
      <p:graphicFrame>
        <p:nvGraphicFramePr>
          <p:cNvPr id="126068" name="内容占位符 126067"/>
          <p:cNvGraphicFramePr/>
          <p:nvPr>
            <p:ph sz="half" idx="2"/>
          </p:nvPr>
        </p:nvGraphicFramePr>
        <p:xfrm>
          <a:off x="2251075" y="1123315"/>
          <a:ext cx="5288280" cy="1271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3" imgW="2589530" imgH="533400" progId="Equation.3">
                  <p:embed/>
                </p:oleObj>
              </mc:Choice>
              <mc:Fallback>
                <p:oleObj name="" r:id="rId3" imgW="2589530" imgH="533400" progId="Equation.3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51075" y="1123315"/>
                        <a:ext cx="5288280" cy="127127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070" name="矩形 126069"/>
          <p:cNvSpPr/>
          <p:nvPr/>
        </p:nvSpPr>
        <p:spPr>
          <a:xfrm>
            <a:off x="684213" y="512763"/>
            <a:ext cx="7793037" cy="6477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2400" b="1" err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表达式</a:t>
            </a:r>
            <a:endParaRPr lang="en-US" altLang="zh-CN" sz="2400" b="1" err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6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6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6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6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6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045" grpId="0"/>
      <p:bldP spid="1260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7134" name="矩形 127133"/>
          <p:cNvSpPr/>
          <p:nvPr/>
        </p:nvSpPr>
        <p:spPr>
          <a:xfrm>
            <a:off x="968058" y="404813"/>
            <a:ext cx="7793037" cy="8286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2400" b="1" err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逻辑图</a:t>
            </a:r>
            <a:r>
              <a:rPr lang="en-US" altLang="zh-CN" sz="2400" b="1" err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400" b="1" err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39560" y="4923155"/>
            <a:ext cx="2038350" cy="8286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2400" b="1" err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逻辑符号</a:t>
            </a:r>
            <a:r>
              <a:rPr lang="en-US" altLang="zh-CN" sz="2400" b="1" err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400" b="1" err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" y="1322070"/>
            <a:ext cx="8646795" cy="379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5" name="文本占位符 136194"/>
          <p:cNvSpPr>
            <a:spLocks noGrp="1"/>
          </p:cNvSpPr>
          <p:nvPr>
            <p:ph type="body" idx="1"/>
          </p:nvPr>
        </p:nvSpPr>
        <p:spPr>
          <a:xfrm>
            <a:off x="97790" y="1239520"/>
            <a:ext cx="8759825" cy="2290445"/>
          </a:xfrm>
        </p:spPr>
        <p:txBody>
          <a:bodyPr/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1.串行进位加法器</a:t>
            </a:r>
            <a:endParaRPr sz="2400" b="1">
              <a:latin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sz="2400" b="1">
                <a:latin typeface="Times New Roman" panose="02020603050405020304" pitchFamily="18" charset="0"/>
              </a:rPr>
              <a:t>    两个多位数相加时，每一位都是带进位相加的，所以必须使用全加器。多位数相加只要依次将低位全加器的进位输出CO接到高位全加器的进位输入端</a:t>
            </a:r>
            <a:r>
              <a:rPr sz="2400" b="1" i="1">
                <a:latin typeface="Times New Roman" panose="02020603050405020304" pitchFamily="18" charset="0"/>
              </a:rPr>
              <a:t>CI</a:t>
            </a:r>
            <a:r>
              <a:rPr sz="2400" b="1">
                <a:latin typeface="Times New Roman" panose="02020603050405020304" pitchFamily="18" charset="0"/>
              </a:rPr>
              <a:t>，就可以构成多位加法器。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    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6284" name="矩形 136283"/>
          <p:cNvSpPr/>
          <p:nvPr/>
        </p:nvSpPr>
        <p:spPr>
          <a:xfrm>
            <a:off x="454025" y="615633"/>
            <a:ext cx="7793038" cy="6238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>
              <a:buNone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3.1.2多位加法器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335" y="3785870"/>
            <a:ext cx="6178550" cy="1626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3" name="文本占位符 138242"/>
          <p:cNvSpPr>
            <a:spLocks noGrp="1"/>
          </p:cNvSpPr>
          <p:nvPr>
            <p:ph type="body" idx="1"/>
          </p:nvPr>
        </p:nvSpPr>
        <p:spPr>
          <a:xfrm>
            <a:off x="151765" y="1089025"/>
            <a:ext cx="8817610" cy="1945005"/>
          </a:xfrm>
        </p:spPr>
        <p:txBody>
          <a:bodyPr/>
          <a:p>
            <a:pPr algn="just">
              <a:lnSpc>
                <a:spcPct val="135000"/>
              </a:lnSpc>
              <a:spcBef>
                <a:spcPts val="0"/>
              </a:spcBef>
              <a:buNone/>
            </a:pPr>
            <a:r>
              <a:rPr lang="en-US" altLang="zh-CN" sz="2400" b="1" dirty="0"/>
              <a:t>   </a:t>
            </a:r>
            <a:r>
              <a:rPr sz="2400" b="1" dirty="0"/>
              <a:t>并行进位加法器也称为超前进位加法器，它的每一位的进位只由两个加数决定，而与低位的进位无关，这样各位的进位可以并行产生，大大地提高了运算速度。</a:t>
            </a:r>
            <a:r>
              <a:rPr lang="zh-CN" altLang="en-US" sz="2400" b="1" dirty="0"/>
              <a:t> </a:t>
            </a:r>
            <a:endParaRPr lang="zh-CN" altLang="en-US" sz="2400" dirty="0"/>
          </a:p>
        </p:txBody>
      </p:sp>
      <p:sp>
        <p:nvSpPr>
          <p:cNvPr id="138332" name="矩形 138331"/>
          <p:cNvSpPr/>
          <p:nvPr/>
        </p:nvSpPr>
        <p:spPr>
          <a:xfrm>
            <a:off x="461010" y="441325"/>
            <a:ext cx="7793038" cy="6477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2.并行进位加法器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1010" y="2665730"/>
            <a:ext cx="7793038" cy="6477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2.1.3集成加法器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110" y="3313430"/>
            <a:ext cx="6948805" cy="335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8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8243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8243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build="p"/>
      <p:bldP spid="13833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" y="1792605"/>
            <a:ext cx="7421880" cy="3596640"/>
          </a:xfrm>
          <a:prstGeom prst="rect">
            <a:avLst/>
          </a:prstGeom>
        </p:spPr>
      </p:pic>
      <p:sp>
        <p:nvSpPr>
          <p:cNvPr id="123907" name="文本占位符 123906"/>
          <p:cNvSpPr>
            <a:spLocks noGrp="1"/>
          </p:cNvSpPr>
          <p:nvPr>
            <p:ph type="body" idx="1"/>
          </p:nvPr>
        </p:nvSpPr>
        <p:spPr>
          <a:xfrm>
            <a:off x="0" y="604520"/>
            <a:ext cx="9144000" cy="1188085"/>
          </a:xfrm>
        </p:spPr>
        <p:txBody>
          <a:bodyPr/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</a:t>
            </a:r>
            <a:r>
              <a:rPr sz="2400" b="1" dirty="0">
                <a:latin typeface="Times New Roman" panose="02020603050405020304" pitchFamily="18" charset="0"/>
              </a:rPr>
              <a:t>将两块4位全加器74LS283首尾相连可以组成8位二进制加法器</a:t>
            </a:r>
            <a:r>
              <a:rPr lang="zh-CN" altLang="en-US" sz="2400" b="1" dirty="0">
                <a:latin typeface="Times New Roman" panose="02020603050405020304" pitchFamily="18" charset="0"/>
              </a:rPr>
              <a:t>例  设计一位二进制全加器。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64615" y="4921885"/>
            <a:ext cx="4247274" cy="306705"/>
            <a:chOff x="2107" y="7801"/>
            <a:chExt cx="6310" cy="483"/>
          </a:xfrm>
        </p:grpSpPr>
        <p:sp>
          <p:nvSpPr>
            <p:cNvPr id="1073744980" name="直线 4208"/>
            <p:cNvSpPr/>
            <p:nvPr/>
          </p:nvSpPr>
          <p:spPr>
            <a:xfrm>
              <a:off x="5623" y="7801"/>
              <a:ext cx="2794" cy="16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" name="直线 4208"/>
            <p:cNvSpPr/>
            <p:nvPr/>
          </p:nvSpPr>
          <p:spPr>
            <a:xfrm>
              <a:off x="2339" y="7829"/>
              <a:ext cx="798" cy="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" name="直线 4208"/>
            <p:cNvSpPr/>
            <p:nvPr/>
          </p:nvSpPr>
          <p:spPr>
            <a:xfrm>
              <a:off x="2107" y="8281"/>
              <a:ext cx="467" cy="3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" name="直线 4208"/>
            <p:cNvSpPr/>
            <p:nvPr/>
          </p:nvSpPr>
          <p:spPr>
            <a:xfrm rot="16200000">
              <a:off x="2107" y="8049"/>
              <a:ext cx="467" cy="3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390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390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390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CCECFF"/>
      </a:lt1>
      <a:dk2>
        <a:srgbClr val="0000FF"/>
      </a:dk2>
      <a:lt2>
        <a:srgbClr val="1C1C1C"/>
      </a:lt2>
      <a:accent1>
        <a:srgbClr val="00E4A8"/>
      </a:accent1>
      <a:accent2>
        <a:srgbClr val="FFCF01"/>
      </a:accent2>
      <a:accent3>
        <a:srgbClr val="E2F4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1750" cap="flat" cmpd="sng">
          <a:solidFill>
            <a:schemeClr val="tx1"/>
          </a:solidFill>
          <a:prstDash val="solid"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ECFF"/>
        </a:lt1>
        <a:dk2>
          <a:srgbClr val="0000FF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E2F4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905</Words>
  <Application>WPS 演示</Application>
  <PresentationFormat>在屏幕上显示</PresentationFormat>
  <Paragraphs>120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Blends</vt:lpstr>
      <vt:lpstr>Equation.3</vt:lpstr>
      <vt:lpstr>Equation.3</vt:lpstr>
      <vt:lpstr>Equation.3</vt:lpstr>
      <vt:lpstr>Equation.3</vt:lpstr>
      <vt:lpstr>2.1  加法器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3.2   组合逻辑中规模集成电路 </dc:title>
  <dc:creator>WFD</dc:creator>
  <cp:lastModifiedBy>lenovo</cp:lastModifiedBy>
  <cp:revision>198</cp:revision>
  <dcterms:created xsi:type="dcterms:W3CDTF">2005-07-11T04:33:00Z</dcterms:created>
  <dcterms:modified xsi:type="dcterms:W3CDTF">2022-11-10T04:39:33Z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