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1" r:id="rId4"/>
    <p:sldId id="261" r:id="rId5"/>
    <p:sldId id="286" r:id="rId6"/>
    <p:sldId id="276" r:id="rId7"/>
    <p:sldId id="287" r:id="rId8"/>
    <p:sldId id="289" r:id="rId9"/>
    <p:sldId id="290" r:id="rId10"/>
    <p:sldId id="300" r:id="rId11"/>
    <p:sldId id="291" r:id="rId12"/>
    <p:sldId id="292" r:id="rId13"/>
    <p:sldId id="260" r:id="rId14"/>
    <p:sldId id="311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60093"/>
    <a:srgbClr val="FCE1AA"/>
    <a:srgbClr val="CCFFFF"/>
    <a:srgbClr val="30F3F8"/>
    <a:srgbClr val="D9FFFF"/>
    <a:srgbClr val="FEBEF5"/>
    <a:srgbClr val="E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34"/>
    <p:restoredTop sz="86350"/>
  </p:normalViewPr>
  <p:slideViewPr>
    <p:cSldViewPr showGuides="1">
      <p:cViewPr>
        <p:scale>
          <a:sx n="33" d="100"/>
          <a:sy n="33" d="100"/>
        </p:scale>
        <p:origin x="-546" y="-150"/>
      </p:cViewPr>
      <p:guideLst>
        <p:guide orient="horz" pos="2156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83969"/>
          <p:cNvSpPr>
            <a:spLocks noGrp="1"/>
          </p:cNvSpPr>
          <p:nvPr>
            <p:ph type="title"/>
          </p:nvPr>
        </p:nvSpPr>
        <p:spPr>
          <a:xfrm>
            <a:off x="620713" y="92075"/>
            <a:ext cx="7772400" cy="1143000"/>
          </a:xfrm>
        </p:spPr>
        <p:txBody>
          <a:bodyPr anchor="ctr"/>
          <a:p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数制与码制</a:t>
            </a:r>
            <a:endParaRPr lang="zh-CN" altLang="en-US" sz="3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4173" name="矩形 84172"/>
          <p:cNvSpPr/>
          <p:nvPr/>
        </p:nvSpPr>
        <p:spPr>
          <a:xfrm>
            <a:off x="620713" y="806450"/>
            <a:ext cx="58943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1.1.1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数制 及数制间的转换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722438"/>
            <a:ext cx="8404225" cy="2139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十进制数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十进制数的数码有十个，为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计数规律是“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逢十进一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8160" name="对象 88159"/>
          <p:cNvGraphicFramePr/>
          <p:nvPr/>
        </p:nvGraphicFramePr>
        <p:xfrm>
          <a:off x="2741613" y="3794125"/>
          <a:ext cx="3236912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53465" imgH="431800" progId="Equation.3">
                  <p:embed/>
                </p:oleObj>
              </mc:Choice>
              <mc:Fallback>
                <p:oleObj name="" r:id="rId1" imgW="1053465" imgH="431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41613" y="3794125"/>
                        <a:ext cx="3236912" cy="958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162" name="圆角矩形标注 88161"/>
          <p:cNvSpPr/>
          <p:nvPr/>
        </p:nvSpPr>
        <p:spPr>
          <a:xfrm flipH="1" flipV="1">
            <a:off x="3873500" y="4752975"/>
            <a:ext cx="2706688" cy="777875"/>
          </a:xfrm>
          <a:prstGeom prst="wedgeRoundRectCallout">
            <a:avLst>
              <a:gd name="adj1" fmla="val 12375"/>
              <a:gd name="adj2" fmla="val 77940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000" b="1" i="1" baseline="-2500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位上的数码，即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中的任一个数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163" name="圆角矩形标注 88162"/>
          <p:cNvSpPr/>
          <p:nvPr/>
        </p:nvSpPr>
        <p:spPr>
          <a:xfrm flipH="1" flipV="1">
            <a:off x="6792913" y="4664075"/>
            <a:ext cx="1600200" cy="758825"/>
          </a:xfrm>
          <a:prstGeom prst="wedgeRoundRectCallout">
            <a:avLst>
              <a:gd name="adj1" fmla="val 110792"/>
              <a:gd name="adj2" fmla="val 78954"/>
              <a:gd name="adj3" fmla="val 16667"/>
            </a:avLst>
          </a:prstGeom>
          <a:solidFill>
            <a:srgbClr val="FCE1AA"/>
          </a:solidFill>
          <a:ln w="317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10—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进位基数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164" name="圆角矩形标注 88163"/>
          <p:cNvSpPr/>
          <p:nvPr/>
        </p:nvSpPr>
        <p:spPr>
          <a:xfrm flipH="1" flipV="1">
            <a:off x="6897688" y="3548063"/>
            <a:ext cx="1752600" cy="914400"/>
          </a:xfrm>
          <a:prstGeom prst="wedgeRoundRectCallout">
            <a:avLst>
              <a:gd name="adj1" fmla="val 96449"/>
              <a:gd name="adj2" fmla="val -10139"/>
              <a:gd name="adj3" fmla="val 16667"/>
            </a:avLst>
          </a:prstGeom>
          <a:solidFill>
            <a:srgbClr val="FEBEF5"/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000" b="1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位的权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165" name="圆角矩形标注 88164"/>
          <p:cNvSpPr/>
          <p:nvPr/>
        </p:nvSpPr>
        <p:spPr>
          <a:xfrm flipH="1" flipV="1">
            <a:off x="481013" y="4462463"/>
            <a:ext cx="1905000" cy="819150"/>
          </a:xfrm>
          <a:prstGeom prst="wedgeRoundRectCallout">
            <a:avLst>
              <a:gd name="adj1" fmla="val -87500"/>
              <a:gd name="adj2" fmla="val 5573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可用下标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表示十进制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166" name="矩形 88165"/>
          <p:cNvSpPr/>
          <p:nvPr/>
        </p:nvSpPr>
        <p:spPr>
          <a:xfrm>
            <a:off x="620713" y="3217863"/>
            <a:ext cx="84042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任意一个十进制数可表示为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按权展开式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 </a:t>
            </a:r>
            <a:endParaRPr kumimoji="0" lang="en-US" altLang="zh-CN" sz="24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179" name="矩形 89178"/>
          <p:cNvSpPr/>
          <p:nvPr/>
        </p:nvSpPr>
        <p:spPr>
          <a:xfrm>
            <a:off x="527050" y="5037138"/>
            <a:ext cx="5619750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( 2478.25)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可表示为：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80" name="矩形 89179"/>
          <p:cNvSpPr/>
          <p:nvPr/>
        </p:nvSpPr>
        <p:spPr>
          <a:xfrm>
            <a:off x="527050" y="5624513"/>
            <a:ext cx="8283575" cy="12271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just">
              <a:lnSpc>
                <a:spcPct val="135000"/>
              </a:lnSpc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(2478.25)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=2×10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4×10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7×10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8× 10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2×10</a:t>
            </a:r>
            <a:r>
              <a:rPr lang="zh-CN" altLang="en-US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5×10</a:t>
            </a:r>
            <a:r>
              <a:rPr lang="zh-CN" altLang="en-US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b="1" baseline="30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390650"/>
            <a:ext cx="35560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数制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8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3" grpId="0"/>
      <p:bldP spid="84174" grpId="0"/>
      <p:bldP spid="88162" grpId="0" bldLvl="0" animBg="1"/>
      <p:bldP spid="88163" grpId="0" bldLvl="0" animBg="1"/>
      <p:bldP spid="88164" grpId="0" bldLvl="0" animBg="1"/>
      <p:bldP spid="88165" grpId="0" bldLvl="0" animBg="1"/>
      <p:bldP spid="88166" grpId="0"/>
      <p:bldP spid="89180" grpId="0"/>
      <p:bldP spid="8917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496888" y="60325"/>
            <a:ext cx="4119563" cy="1143000"/>
          </a:xfrm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1.1.2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几种常见的编码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 </a:t>
            </a:r>
            <a:endParaRPr kumimoji="0" lang="zh-CN" altLang="en-US" sz="2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97372" name="文本占位符 97371"/>
          <p:cNvSpPr>
            <a:spLocks noGrp="1"/>
          </p:cNvSpPr>
          <p:nvPr>
            <p:ph idx="1"/>
          </p:nvPr>
        </p:nvSpPr>
        <p:spPr>
          <a:xfrm>
            <a:off x="88900" y="857250"/>
            <a:ext cx="8785225" cy="12192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把若干个0和1按一定规律编排在一起，组成不同的代码，并赋予每一个代码固定的含义，称为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编码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。编制代码所遵循的规则称为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码制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374" name="矩形 97373"/>
          <p:cNvSpPr/>
          <p:nvPr/>
        </p:nvSpPr>
        <p:spPr>
          <a:xfrm>
            <a:off x="88900" y="2897188"/>
            <a:ext cx="8964613" cy="1219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sz="24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用4位二进制码来表示1位十进制数的方法称为二—十进制编码，简称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BCD码</a:t>
            </a:r>
            <a:r>
              <a:rPr kumimoji="0" sz="24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。它形式上是二进制码，实质上是十进制数。4位二进制数共有十六种组合，任意取其中十个与0～9十个数码一一对应就构成一种BCD编码。常见的有8421码、5421码、2421码、余3码等</a:t>
            </a:r>
            <a:r>
              <a:rPr kumimoji="0" lang="zh-CN" sz="24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97375" name="矩形 97374"/>
          <p:cNvSpPr/>
          <p:nvPr/>
        </p:nvSpPr>
        <p:spPr>
          <a:xfrm>
            <a:off x="88900" y="5368925"/>
            <a:ext cx="8964613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在BCD码中通常根据每一位是否有固定的位权，将其分为有权码和无权码。8421码、5421码、2421码是有权码，余3码是无权码。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900" y="2390775"/>
            <a:ext cx="8785225" cy="7969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1.二—十进制编码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37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37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7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7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72" grpId="0" build="p"/>
      <p:bldP spid="97374" grpId="0"/>
      <p:bldP spid="9737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008" name="矩形 53007"/>
          <p:cNvSpPr/>
          <p:nvPr/>
        </p:nvSpPr>
        <p:spPr>
          <a:xfrm>
            <a:off x="2833688" y="477838"/>
            <a:ext cx="472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几种常见的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BCD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编码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5842" name="组合 1"/>
          <p:cNvGrpSpPr/>
          <p:nvPr/>
        </p:nvGrpSpPr>
        <p:grpSpPr>
          <a:xfrm>
            <a:off x="228600" y="1190625"/>
            <a:ext cx="8686800" cy="5029200"/>
            <a:chOff x="393" y="2421"/>
            <a:chExt cx="13680" cy="7920"/>
          </a:xfrm>
        </p:grpSpPr>
        <p:grpSp>
          <p:nvGrpSpPr>
            <p:cNvPr id="35843" name="组合 53128"/>
            <p:cNvGrpSpPr/>
            <p:nvPr/>
          </p:nvGrpSpPr>
          <p:grpSpPr>
            <a:xfrm>
              <a:off x="403" y="2424"/>
              <a:ext cx="1950" cy="465"/>
              <a:chOff x="0" y="0"/>
              <a:chExt cx="538" cy="384"/>
            </a:xfrm>
          </p:grpSpPr>
          <p:sp>
            <p:nvSpPr>
              <p:cNvPr id="35844" name="矩形 53008"/>
              <p:cNvSpPr/>
              <p:nvPr/>
            </p:nvSpPr>
            <p:spPr>
              <a:xfrm>
                <a:off x="43" y="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zh-CN" altLang="en-US" sz="16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十进制数</a:t>
                </a:r>
                <a:endParaRPr lang="zh-CN" altLang="en-US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45" name="矩形 53127"/>
              <p:cNvSpPr/>
              <p:nvPr/>
            </p:nvSpPr>
            <p:spPr>
              <a:xfrm>
                <a:off x="0" y="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46" name="组合 53130"/>
            <p:cNvGrpSpPr/>
            <p:nvPr/>
          </p:nvGrpSpPr>
          <p:grpSpPr>
            <a:xfrm>
              <a:off x="2353" y="2424"/>
              <a:ext cx="1953" cy="465"/>
              <a:chOff x="538" y="0"/>
              <a:chExt cx="539" cy="384"/>
            </a:xfrm>
          </p:grpSpPr>
          <p:sp>
            <p:nvSpPr>
              <p:cNvPr id="35847" name="矩形 53009"/>
              <p:cNvSpPr/>
              <p:nvPr/>
            </p:nvSpPr>
            <p:spPr>
              <a:xfrm>
                <a:off x="581" y="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zh-CN" altLang="en-US" sz="16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二进制数</a:t>
                </a:r>
                <a:endParaRPr lang="zh-CN" altLang="en-US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6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48" name="矩形 53129"/>
              <p:cNvSpPr/>
              <p:nvPr/>
            </p:nvSpPr>
            <p:spPr>
              <a:xfrm>
                <a:off x="538" y="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49" name="组合 53132"/>
            <p:cNvGrpSpPr/>
            <p:nvPr/>
          </p:nvGrpSpPr>
          <p:grpSpPr>
            <a:xfrm>
              <a:off x="4306" y="2424"/>
              <a:ext cx="1953" cy="465"/>
              <a:chOff x="1077" y="0"/>
              <a:chExt cx="539" cy="384"/>
            </a:xfrm>
          </p:grpSpPr>
          <p:sp>
            <p:nvSpPr>
              <p:cNvPr id="35850" name="矩形 53010"/>
              <p:cNvSpPr/>
              <p:nvPr/>
            </p:nvSpPr>
            <p:spPr>
              <a:xfrm>
                <a:off x="1120" y="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8421</a:t>
                </a: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码</a:t>
                </a: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1" name="矩形 53131"/>
              <p:cNvSpPr/>
              <p:nvPr/>
            </p:nvSpPr>
            <p:spPr>
              <a:xfrm>
                <a:off x="1077" y="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52" name="组合 53134"/>
            <p:cNvGrpSpPr/>
            <p:nvPr/>
          </p:nvGrpSpPr>
          <p:grpSpPr>
            <a:xfrm>
              <a:off x="6258" y="2424"/>
              <a:ext cx="1948" cy="465"/>
              <a:chOff x="1616" y="0"/>
              <a:chExt cx="538" cy="384"/>
            </a:xfrm>
          </p:grpSpPr>
          <p:sp>
            <p:nvSpPr>
              <p:cNvPr id="35853" name="矩形 53011"/>
              <p:cNvSpPr/>
              <p:nvPr/>
            </p:nvSpPr>
            <p:spPr>
              <a:xfrm>
                <a:off x="1659" y="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5421</a:t>
                </a: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码</a:t>
                </a: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4" name="矩形 53133"/>
              <p:cNvSpPr/>
              <p:nvPr/>
            </p:nvSpPr>
            <p:spPr>
              <a:xfrm>
                <a:off x="1616" y="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55" name="组合 53136"/>
            <p:cNvGrpSpPr/>
            <p:nvPr/>
          </p:nvGrpSpPr>
          <p:grpSpPr>
            <a:xfrm>
              <a:off x="8206" y="2424"/>
              <a:ext cx="1953" cy="465"/>
              <a:chOff x="2154" y="0"/>
              <a:chExt cx="539" cy="384"/>
            </a:xfrm>
          </p:grpSpPr>
          <p:sp>
            <p:nvSpPr>
              <p:cNvPr id="35856" name="矩形 53012"/>
              <p:cNvSpPr/>
              <p:nvPr/>
            </p:nvSpPr>
            <p:spPr>
              <a:xfrm>
                <a:off x="2197" y="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2421</a:t>
                </a: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码</a:t>
                </a: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57" name="矩形 53135"/>
              <p:cNvSpPr/>
              <p:nvPr/>
            </p:nvSpPr>
            <p:spPr>
              <a:xfrm>
                <a:off x="2154" y="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58" name="组合 53138"/>
            <p:cNvGrpSpPr/>
            <p:nvPr/>
          </p:nvGrpSpPr>
          <p:grpSpPr>
            <a:xfrm>
              <a:off x="10158" y="2424"/>
              <a:ext cx="1953" cy="465"/>
              <a:chOff x="2693" y="0"/>
              <a:chExt cx="539" cy="384"/>
            </a:xfrm>
          </p:grpSpPr>
          <p:sp>
            <p:nvSpPr>
              <p:cNvPr id="35859" name="矩形 53013"/>
              <p:cNvSpPr/>
              <p:nvPr/>
            </p:nvSpPr>
            <p:spPr>
              <a:xfrm>
                <a:off x="2736" y="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余</a:t>
                </a: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码</a:t>
                </a: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0" name="矩形 53137"/>
              <p:cNvSpPr/>
              <p:nvPr/>
            </p:nvSpPr>
            <p:spPr>
              <a:xfrm>
                <a:off x="2693" y="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61" name="组合 53140"/>
            <p:cNvGrpSpPr/>
            <p:nvPr/>
          </p:nvGrpSpPr>
          <p:grpSpPr>
            <a:xfrm>
              <a:off x="12111" y="2424"/>
              <a:ext cx="1953" cy="465"/>
              <a:chOff x="3232" y="0"/>
              <a:chExt cx="539" cy="384"/>
            </a:xfrm>
          </p:grpSpPr>
          <p:sp>
            <p:nvSpPr>
              <p:cNvPr id="35862" name="矩形 53014"/>
              <p:cNvSpPr/>
              <p:nvPr/>
            </p:nvSpPr>
            <p:spPr>
              <a:xfrm>
                <a:off x="3275" y="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zh-CN" altLang="en-US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格雷码</a:t>
                </a: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zh-CN" altLang="en-US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3" name="矩形 53139"/>
              <p:cNvSpPr/>
              <p:nvPr/>
            </p:nvSpPr>
            <p:spPr>
              <a:xfrm>
                <a:off x="3232" y="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64" name="组合 53142"/>
            <p:cNvGrpSpPr/>
            <p:nvPr/>
          </p:nvGrpSpPr>
          <p:grpSpPr>
            <a:xfrm>
              <a:off x="403" y="2889"/>
              <a:ext cx="1950" cy="465"/>
              <a:chOff x="0" y="384"/>
              <a:chExt cx="538" cy="384"/>
            </a:xfrm>
          </p:grpSpPr>
          <p:sp>
            <p:nvSpPr>
              <p:cNvPr id="35865" name="矩形 53015"/>
              <p:cNvSpPr/>
              <p:nvPr/>
            </p:nvSpPr>
            <p:spPr>
              <a:xfrm>
                <a:off x="43" y="38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6" name="矩形 53141"/>
              <p:cNvSpPr/>
              <p:nvPr/>
            </p:nvSpPr>
            <p:spPr>
              <a:xfrm>
                <a:off x="0" y="38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67" name="组合 53144"/>
            <p:cNvGrpSpPr/>
            <p:nvPr/>
          </p:nvGrpSpPr>
          <p:grpSpPr>
            <a:xfrm>
              <a:off x="2353" y="2889"/>
              <a:ext cx="1953" cy="465"/>
              <a:chOff x="538" y="384"/>
              <a:chExt cx="539" cy="384"/>
            </a:xfrm>
          </p:grpSpPr>
          <p:sp>
            <p:nvSpPr>
              <p:cNvPr id="35868" name="矩形 53016"/>
              <p:cNvSpPr/>
              <p:nvPr/>
            </p:nvSpPr>
            <p:spPr>
              <a:xfrm>
                <a:off x="581" y="38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0000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69" name="矩形 53143"/>
              <p:cNvSpPr/>
              <p:nvPr/>
            </p:nvSpPr>
            <p:spPr>
              <a:xfrm>
                <a:off x="538" y="38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70" name="组合 53146"/>
            <p:cNvGrpSpPr/>
            <p:nvPr/>
          </p:nvGrpSpPr>
          <p:grpSpPr>
            <a:xfrm>
              <a:off x="4306" y="2889"/>
              <a:ext cx="1953" cy="465"/>
              <a:chOff x="1077" y="384"/>
              <a:chExt cx="539" cy="384"/>
            </a:xfrm>
          </p:grpSpPr>
          <p:sp>
            <p:nvSpPr>
              <p:cNvPr id="35871" name="矩形 53017"/>
              <p:cNvSpPr/>
              <p:nvPr/>
            </p:nvSpPr>
            <p:spPr>
              <a:xfrm>
                <a:off x="1120" y="38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72" name="矩形 53145"/>
              <p:cNvSpPr/>
              <p:nvPr/>
            </p:nvSpPr>
            <p:spPr>
              <a:xfrm>
                <a:off x="1077" y="38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73" name="组合 53148"/>
            <p:cNvGrpSpPr/>
            <p:nvPr/>
          </p:nvGrpSpPr>
          <p:grpSpPr>
            <a:xfrm>
              <a:off x="6258" y="2889"/>
              <a:ext cx="1948" cy="465"/>
              <a:chOff x="1616" y="384"/>
              <a:chExt cx="538" cy="384"/>
            </a:xfrm>
          </p:grpSpPr>
          <p:sp>
            <p:nvSpPr>
              <p:cNvPr id="35874" name="矩形 53018"/>
              <p:cNvSpPr/>
              <p:nvPr/>
            </p:nvSpPr>
            <p:spPr>
              <a:xfrm>
                <a:off x="1659" y="38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75" name="矩形 53147"/>
              <p:cNvSpPr/>
              <p:nvPr/>
            </p:nvSpPr>
            <p:spPr>
              <a:xfrm>
                <a:off x="1616" y="38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76" name="组合 53150"/>
            <p:cNvGrpSpPr/>
            <p:nvPr/>
          </p:nvGrpSpPr>
          <p:grpSpPr>
            <a:xfrm>
              <a:off x="8206" y="2889"/>
              <a:ext cx="1953" cy="465"/>
              <a:chOff x="2154" y="384"/>
              <a:chExt cx="539" cy="384"/>
            </a:xfrm>
          </p:grpSpPr>
          <p:sp>
            <p:nvSpPr>
              <p:cNvPr id="35877" name="矩形 53019"/>
              <p:cNvSpPr/>
              <p:nvPr/>
            </p:nvSpPr>
            <p:spPr>
              <a:xfrm>
                <a:off x="2197" y="38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78" name="矩形 53149"/>
              <p:cNvSpPr/>
              <p:nvPr/>
            </p:nvSpPr>
            <p:spPr>
              <a:xfrm>
                <a:off x="2154" y="38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79" name="组合 53152"/>
            <p:cNvGrpSpPr/>
            <p:nvPr/>
          </p:nvGrpSpPr>
          <p:grpSpPr>
            <a:xfrm>
              <a:off x="10158" y="2889"/>
              <a:ext cx="1953" cy="465"/>
              <a:chOff x="2693" y="384"/>
              <a:chExt cx="539" cy="384"/>
            </a:xfrm>
          </p:grpSpPr>
          <p:sp>
            <p:nvSpPr>
              <p:cNvPr id="35880" name="矩形 53020"/>
              <p:cNvSpPr/>
              <p:nvPr/>
            </p:nvSpPr>
            <p:spPr>
              <a:xfrm>
                <a:off x="2736" y="38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81" name="矩形 53151"/>
              <p:cNvSpPr/>
              <p:nvPr/>
            </p:nvSpPr>
            <p:spPr>
              <a:xfrm>
                <a:off x="2693" y="38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82" name="组合 53154"/>
            <p:cNvGrpSpPr/>
            <p:nvPr/>
          </p:nvGrpSpPr>
          <p:grpSpPr>
            <a:xfrm>
              <a:off x="12111" y="2889"/>
              <a:ext cx="1953" cy="465"/>
              <a:chOff x="3232" y="384"/>
              <a:chExt cx="539" cy="384"/>
            </a:xfrm>
          </p:grpSpPr>
          <p:sp>
            <p:nvSpPr>
              <p:cNvPr id="35883" name="矩形 53021"/>
              <p:cNvSpPr/>
              <p:nvPr/>
            </p:nvSpPr>
            <p:spPr>
              <a:xfrm>
                <a:off x="3275" y="38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84" name="矩形 53153"/>
              <p:cNvSpPr/>
              <p:nvPr/>
            </p:nvSpPr>
            <p:spPr>
              <a:xfrm>
                <a:off x="3232" y="38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85" name="组合 53156"/>
            <p:cNvGrpSpPr/>
            <p:nvPr/>
          </p:nvGrpSpPr>
          <p:grpSpPr>
            <a:xfrm>
              <a:off x="403" y="3354"/>
              <a:ext cx="1950" cy="468"/>
              <a:chOff x="0" y="768"/>
              <a:chExt cx="538" cy="384"/>
            </a:xfrm>
          </p:grpSpPr>
          <p:sp>
            <p:nvSpPr>
              <p:cNvPr id="35886" name="矩形 53022"/>
              <p:cNvSpPr/>
              <p:nvPr/>
            </p:nvSpPr>
            <p:spPr>
              <a:xfrm>
                <a:off x="43" y="76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87" name="矩形 53155"/>
              <p:cNvSpPr/>
              <p:nvPr/>
            </p:nvSpPr>
            <p:spPr>
              <a:xfrm>
                <a:off x="0" y="76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5888" name="矩形 53023"/>
            <p:cNvSpPr/>
            <p:nvPr/>
          </p:nvSpPr>
          <p:spPr>
            <a:xfrm>
              <a:off x="2508" y="3354"/>
              <a:ext cx="1643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defTabSz="914400">
                <a:tabLst>
                  <a:tab pos="1866900" algn="l"/>
                </a:tabLst>
              </a:pP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defTabSz="914400">
                <a:tabLst>
                  <a:tab pos="1866900" algn="l"/>
                </a:tabLst>
              </a:pPr>
              <a:r>
                <a: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rPr>
                <a:t>0001</a:t>
              </a:r>
              <a:endParaRPr lang="en-US" altLang="zh-CN" sz="1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defTabSz="914400" eaLnBrk="0" hangingPunct="0">
                <a:tabLst>
                  <a:tab pos="1866900" algn="l"/>
                </a:tabLst>
              </a:pP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889" name="矩形 53157"/>
            <p:cNvSpPr/>
            <p:nvPr/>
          </p:nvSpPr>
          <p:spPr>
            <a:xfrm>
              <a:off x="2353" y="3354"/>
              <a:ext cx="1953" cy="468"/>
            </a:xfrm>
            <a:prstGeom prst="rect">
              <a:avLst/>
            </a:prstGeom>
            <a:noFill/>
            <a:ln w="7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5890" name="组合 53160"/>
            <p:cNvGrpSpPr/>
            <p:nvPr/>
          </p:nvGrpSpPr>
          <p:grpSpPr>
            <a:xfrm>
              <a:off x="4306" y="3354"/>
              <a:ext cx="1953" cy="468"/>
              <a:chOff x="1077" y="768"/>
              <a:chExt cx="539" cy="384"/>
            </a:xfrm>
          </p:grpSpPr>
          <p:sp>
            <p:nvSpPr>
              <p:cNvPr id="35891" name="矩形 53024"/>
              <p:cNvSpPr/>
              <p:nvPr/>
            </p:nvSpPr>
            <p:spPr>
              <a:xfrm>
                <a:off x="1120" y="76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92" name="矩形 53159"/>
              <p:cNvSpPr/>
              <p:nvPr/>
            </p:nvSpPr>
            <p:spPr>
              <a:xfrm>
                <a:off x="1077" y="76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93" name="组合 53162"/>
            <p:cNvGrpSpPr/>
            <p:nvPr/>
          </p:nvGrpSpPr>
          <p:grpSpPr>
            <a:xfrm>
              <a:off x="6258" y="3354"/>
              <a:ext cx="1948" cy="468"/>
              <a:chOff x="1616" y="768"/>
              <a:chExt cx="538" cy="384"/>
            </a:xfrm>
          </p:grpSpPr>
          <p:sp>
            <p:nvSpPr>
              <p:cNvPr id="35894" name="矩形 53025"/>
              <p:cNvSpPr/>
              <p:nvPr/>
            </p:nvSpPr>
            <p:spPr>
              <a:xfrm>
                <a:off x="1659" y="76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95" name="矩形 53161"/>
              <p:cNvSpPr/>
              <p:nvPr/>
            </p:nvSpPr>
            <p:spPr>
              <a:xfrm>
                <a:off x="1616" y="76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96" name="组合 53164"/>
            <p:cNvGrpSpPr/>
            <p:nvPr/>
          </p:nvGrpSpPr>
          <p:grpSpPr>
            <a:xfrm>
              <a:off x="8206" y="3354"/>
              <a:ext cx="1953" cy="468"/>
              <a:chOff x="2154" y="768"/>
              <a:chExt cx="539" cy="384"/>
            </a:xfrm>
          </p:grpSpPr>
          <p:sp>
            <p:nvSpPr>
              <p:cNvPr id="35897" name="矩形 53026"/>
              <p:cNvSpPr/>
              <p:nvPr/>
            </p:nvSpPr>
            <p:spPr>
              <a:xfrm>
                <a:off x="2197" y="76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98" name="矩形 53163"/>
              <p:cNvSpPr/>
              <p:nvPr/>
            </p:nvSpPr>
            <p:spPr>
              <a:xfrm>
                <a:off x="2154" y="76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899" name="组合 53166"/>
            <p:cNvGrpSpPr/>
            <p:nvPr/>
          </p:nvGrpSpPr>
          <p:grpSpPr>
            <a:xfrm>
              <a:off x="10158" y="3354"/>
              <a:ext cx="1953" cy="468"/>
              <a:chOff x="2693" y="768"/>
              <a:chExt cx="539" cy="384"/>
            </a:xfrm>
          </p:grpSpPr>
          <p:sp>
            <p:nvSpPr>
              <p:cNvPr id="35900" name="矩形 53027"/>
              <p:cNvSpPr/>
              <p:nvPr/>
            </p:nvSpPr>
            <p:spPr>
              <a:xfrm>
                <a:off x="2736" y="76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01" name="矩形 53165"/>
              <p:cNvSpPr/>
              <p:nvPr/>
            </p:nvSpPr>
            <p:spPr>
              <a:xfrm>
                <a:off x="2693" y="76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02" name="组合 53168"/>
            <p:cNvGrpSpPr/>
            <p:nvPr/>
          </p:nvGrpSpPr>
          <p:grpSpPr>
            <a:xfrm>
              <a:off x="12111" y="3354"/>
              <a:ext cx="1953" cy="468"/>
              <a:chOff x="3232" y="768"/>
              <a:chExt cx="539" cy="384"/>
            </a:xfrm>
          </p:grpSpPr>
          <p:sp>
            <p:nvSpPr>
              <p:cNvPr id="35903" name="矩形 53028"/>
              <p:cNvSpPr/>
              <p:nvPr/>
            </p:nvSpPr>
            <p:spPr>
              <a:xfrm>
                <a:off x="3275" y="76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04" name="矩形 53167"/>
              <p:cNvSpPr/>
              <p:nvPr/>
            </p:nvSpPr>
            <p:spPr>
              <a:xfrm>
                <a:off x="3232" y="76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05" name="组合 53170"/>
            <p:cNvGrpSpPr/>
            <p:nvPr/>
          </p:nvGrpSpPr>
          <p:grpSpPr>
            <a:xfrm>
              <a:off x="403" y="3821"/>
              <a:ext cx="1950" cy="465"/>
              <a:chOff x="0" y="1152"/>
              <a:chExt cx="538" cy="384"/>
            </a:xfrm>
          </p:grpSpPr>
          <p:sp>
            <p:nvSpPr>
              <p:cNvPr id="35906" name="矩形 53029"/>
              <p:cNvSpPr/>
              <p:nvPr/>
            </p:nvSpPr>
            <p:spPr>
              <a:xfrm>
                <a:off x="43" y="115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07" name="矩形 53169"/>
              <p:cNvSpPr/>
              <p:nvPr/>
            </p:nvSpPr>
            <p:spPr>
              <a:xfrm>
                <a:off x="0" y="115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08" name="组合 53172"/>
            <p:cNvGrpSpPr/>
            <p:nvPr/>
          </p:nvGrpSpPr>
          <p:grpSpPr>
            <a:xfrm>
              <a:off x="2353" y="3821"/>
              <a:ext cx="1953" cy="465"/>
              <a:chOff x="538" y="1152"/>
              <a:chExt cx="539" cy="384"/>
            </a:xfrm>
          </p:grpSpPr>
          <p:sp>
            <p:nvSpPr>
              <p:cNvPr id="35909" name="矩形 53030"/>
              <p:cNvSpPr/>
              <p:nvPr/>
            </p:nvSpPr>
            <p:spPr>
              <a:xfrm>
                <a:off x="581" y="115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0010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10" name="矩形 53171"/>
              <p:cNvSpPr/>
              <p:nvPr/>
            </p:nvSpPr>
            <p:spPr>
              <a:xfrm>
                <a:off x="538" y="115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11" name="组合 53174"/>
            <p:cNvGrpSpPr/>
            <p:nvPr/>
          </p:nvGrpSpPr>
          <p:grpSpPr>
            <a:xfrm>
              <a:off x="4306" y="3821"/>
              <a:ext cx="1953" cy="465"/>
              <a:chOff x="1077" y="1152"/>
              <a:chExt cx="539" cy="384"/>
            </a:xfrm>
          </p:grpSpPr>
          <p:sp>
            <p:nvSpPr>
              <p:cNvPr id="35912" name="矩形 53031"/>
              <p:cNvSpPr/>
              <p:nvPr/>
            </p:nvSpPr>
            <p:spPr>
              <a:xfrm>
                <a:off x="1120" y="115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13" name="矩形 53173"/>
              <p:cNvSpPr/>
              <p:nvPr/>
            </p:nvSpPr>
            <p:spPr>
              <a:xfrm>
                <a:off x="1077" y="115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14" name="组合 53176"/>
            <p:cNvGrpSpPr/>
            <p:nvPr/>
          </p:nvGrpSpPr>
          <p:grpSpPr>
            <a:xfrm>
              <a:off x="6258" y="3821"/>
              <a:ext cx="1948" cy="465"/>
              <a:chOff x="1616" y="1152"/>
              <a:chExt cx="538" cy="384"/>
            </a:xfrm>
          </p:grpSpPr>
          <p:sp>
            <p:nvSpPr>
              <p:cNvPr id="35915" name="矩形 53032"/>
              <p:cNvSpPr/>
              <p:nvPr/>
            </p:nvSpPr>
            <p:spPr>
              <a:xfrm>
                <a:off x="1659" y="115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16" name="矩形 53175"/>
              <p:cNvSpPr/>
              <p:nvPr/>
            </p:nvSpPr>
            <p:spPr>
              <a:xfrm>
                <a:off x="1616" y="115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17" name="组合 53178"/>
            <p:cNvGrpSpPr/>
            <p:nvPr/>
          </p:nvGrpSpPr>
          <p:grpSpPr>
            <a:xfrm>
              <a:off x="8206" y="3821"/>
              <a:ext cx="1953" cy="465"/>
              <a:chOff x="2154" y="1152"/>
              <a:chExt cx="539" cy="384"/>
            </a:xfrm>
          </p:grpSpPr>
          <p:sp>
            <p:nvSpPr>
              <p:cNvPr id="35918" name="矩形 53033"/>
              <p:cNvSpPr/>
              <p:nvPr/>
            </p:nvSpPr>
            <p:spPr>
              <a:xfrm>
                <a:off x="2197" y="115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19" name="矩形 53177"/>
              <p:cNvSpPr/>
              <p:nvPr/>
            </p:nvSpPr>
            <p:spPr>
              <a:xfrm>
                <a:off x="2154" y="115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20" name="组合 53180"/>
            <p:cNvGrpSpPr/>
            <p:nvPr/>
          </p:nvGrpSpPr>
          <p:grpSpPr>
            <a:xfrm>
              <a:off x="10158" y="3821"/>
              <a:ext cx="1953" cy="465"/>
              <a:chOff x="2693" y="1152"/>
              <a:chExt cx="539" cy="384"/>
            </a:xfrm>
          </p:grpSpPr>
          <p:sp>
            <p:nvSpPr>
              <p:cNvPr id="35921" name="矩形 53034"/>
              <p:cNvSpPr/>
              <p:nvPr/>
            </p:nvSpPr>
            <p:spPr>
              <a:xfrm>
                <a:off x="2736" y="115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22" name="矩形 53179"/>
              <p:cNvSpPr/>
              <p:nvPr/>
            </p:nvSpPr>
            <p:spPr>
              <a:xfrm>
                <a:off x="2693" y="115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23" name="组合 53182"/>
            <p:cNvGrpSpPr/>
            <p:nvPr/>
          </p:nvGrpSpPr>
          <p:grpSpPr>
            <a:xfrm>
              <a:off x="12111" y="3821"/>
              <a:ext cx="1953" cy="465"/>
              <a:chOff x="3232" y="1152"/>
              <a:chExt cx="539" cy="384"/>
            </a:xfrm>
          </p:grpSpPr>
          <p:sp>
            <p:nvSpPr>
              <p:cNvPr id="35924" name="矩形 53035"/>
              <p:cNvSpPr/>
              <p:nvPr/>
            </p:nvSpPr>
            <p:spPr>
              <a:xfrm>
                <a:off x="3275" y="115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25" name="矩形 53181"/>
              <p:cNvSpPr/>
              <p:nvPr/>
            </p:nvSpPr>
            <p:spPr>
              <a:xfrm>
                <a:off x="3232" y="115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26" name="组合 53184"/>
            <p:cNvGrpSpPr/>
            <p:nvPr/>
          </p:nvGrpSpPr>
          <p:grpSpPr>
            <a:xfrm>
              <a:off x="403" y="4286"/>
              <a:ext cx="1950" cy="465"/>
              <a:chOff x="0" y="1536"/>
              <a:chExt cx="538" cy="384"/>
            </a:xfrm>
          </p:grpSpPr>
          <p:sp>
            <p:nvSpPr>
              <p:cNvPr id="35927" name="矩形 53036"/>
              <p:cNvSpPr/>
              <p:nvPr/>
            </p:nvSpPr>
            <p:spPr>
              <a:xfrm>
                <a:off x="43" y="153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28" name="矩形 53183"/>
              <p:cNvSpPr/>
              <p:nvPr/>
            </p:nvSpPr>
            <p:spPr>
              <a:xfrm>
                <a:off x="0" y="153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29" name="组合 53186"/>
            <p:cNvGrpSpPr/>
            <p:nvPr/>
          </p:nvGrpSpPr>
          <p:grpSpPr>
            <a:xfrm>
              <a:off x="2353" y="4286"/>
              <a:ext cx="1953" cy="465"/>
              <a:chOff x="538" y="1536"/>
              <a:chExt cx="539" cy="384"/>
            </a:xfrm>
          </p:grpSpPr>
          <p:sp>
            <p:nvSpPr>
              <p:cNvPr id="35930" name="矩形 53037"/>
              <p:cNvSpPr/>
              <p:nvPr/>
            </p:nvSpPr>
            <p:spPr>
              <a:xfrm>
                <a:off x="581" y="153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0011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31" name="矩形 53185"/>
              <p:cNvSpPr/>
              <p:nvPr/>
            </p:nvSpPr>
            <p:spPr>
              <a:xfrm>
                <a:off x="538" y="153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32" name="组合 53188"/>
            <p:cNvGrpSpPr/>
            <p:nvPr/>
          </p:nvGrpSpPr>
          <p:grpSpPr>
            <a:xfrm>
              <a:off x="4306" y="4286"/>
              <a:ext cx="1953" cy="465"/>
              <a:chOff x="1077" y="1536"/>
              <a:chExt cx="539" cy="384"/>
            </a:xfrm>
          </p:grpSpPr>
          <p:sp>
            <p:nvSpPr>
              <p:cNvPr id="35933" name="矩形 53038"/>
              <p:cNvSpPr/>
              <p:nvPr/>
            </p:nvSpPr>
            <p:spPr>
              <a:xfrm>
                <a:off x="1120" y="153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34" name="矩形 53187"/>
              <p:cNvSpPr/>
              <p:nvPr/>
            </p:nvSpPr>
            <p:spPr>
              <a:xfrm>
                <a:off x="1077" y="153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35" name="组合 53190"/>
            <p:cNvGrpSpPr/>
            <p:nvPr/>
          </p:nvGrpSpPr>
          <p:grpSpPr>
            <a:xfrm>
              <a:off x="6258" y="4286"/>
              <a:ext cx="1948" cy="465"/>
              <a:chOff x="1616" y="1536"/>
              <a:chExt cx="538" cy="384"/>
            </a:xfrm>
          </p:grpSpPr>
          <p:sp>
            <p:nvSpPr>
              <p:cNvPr id="35936" name="矩形 53039"/>
              <p:cNvSpPr/>
              <p:nvPr/>
            </p:nvSpPr>
            <p:spPr>
              <a:xfrm>
                <a:off x="1659" y="153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37" name="矩形 53189"/>
              <p:cNvSpPr/>
              <p:nvPr/>
            </p:nvSpPr>
            <p:spPr>
              <a:xfrm>
                <a:off x="1616" y="153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38" name="组合 53192"/>
            <p:cNvGrpSpPr/>
            <p:nvPr/>
          </p:nvGrpSpPr>
          <p:grpSpPr>
            <a:xfrm>
              <a:off x="8206" y="4286"/>
              <a:ext cx="1953" cy="465"/>
              <a:chOff x="2154" y="1536"/>
              <a:chExt cx="539" cy="384"/>
            </a:xfrm>
          </p:grpSpPr>
          <p:sp>
            <p:nvSpPr>
              <p:cNvPr id="35939" name="矩形 53040"/>
              <p:cNvSpPr/>
              <p:nvPr/>
            </p:nvSpPr>
            <p:spPr>
              <a:xfrm>
                <a:off x="2197" y="153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40" name="矩形 53191"/>
              <p:cNvSpPr/>
              <p:nvPr/>
            </p:nvSpPr>
            <p:spPr>
              <a:xfrm>
                <a:off x="2154" y="153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41" name="组合 53194"/>
            <p:cNvGrpSpPr/>
            <p:nvPr/>
          </p:nvGrpSpPr>
          <p:grpSpPr>
            <a:xfrm>
              <a:off x="10158" y="4286"/>
              <a:ext cx="1953" cy="465"/>
              <a:chOff x="2693" y="1536"/>
              <a:chExt cx="539" cy="384"/>
            </a:xfrm>
          </p:grpSpPr>
          <p:sp>
            <p:nvSpPr>
              <p:cNvPr id="35942" name="矩形 53041"/>
              <p:cNvSpPr/>
              <p:nvPr/>
            </p:nvSpPr>
            <p:spPr>
              <a:xfrm>
                <a:off x="2736" y="153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43" name="矩形 53193"/>
              <p:cNvSpPr/>
              <p:nvPr/>
            </p:nvSpPr>
            <p:spPr>
              <a:xfrm>
                <a:off x="2693" y="153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44" name="组合 53196"/>
            <p:cNvGrpSpPr/>
            <p:nvPr/>
          </p:nvGrpSpPr>
          <p:grpSpPr>
            <a:xfrm>
              <a:off x="12111" y="4286"/>
              <a:ext cx="1953" cy="465"/>
              <a:chOff x="3232" y="1536"/>
              <a:chExt cx="539" cy="384"/>
            </a:xfrm>
          </p:grpSpPr>
          <p:sp>
            <p:nvSpPr>
              <p:cNvPr id="35945" name="矩形 53042"/>
              <p:cNvSpPr/>
              <p:nvPr/>
            </p:nvSpPr>
            <p:spPr>
              <a:xfrm>
                <a:off x="3275" y="153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46" name="矩形 53195"/>
              <p:cNvSpPr/>
              <p:nvPr/>
            </p:nvSpPr>
            <p:spPr>
              <a:xfrm>
                <a:off x="3232" y="153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47" name="组合 53198"/>
            <p:cNvGrpSpPr/>
            <p:nvPr/>
          </p:nvGrpSpPr>
          <p:grpSpPr>
            <a:xfrm>
              <a:off x="403" y="4751"/>
              <a:ext cx="1950" cy="465"/>
              <a:chOff x="0" y="1920"/>
              <a:chExt cx="538" cy="384"/>
            </a:xfrm>
          </p:grpSpPr>
          <p:sp>
            <p:nvSpPr>
              <p:cNvPr id="35948" name="矩形 53043"/>
              <p:cNvSpPr/>
              <p:nvPr/>
            </p:nvSpPr>
            <p:spPr>
              <a:xfrm>
                <a:off x="43" y="192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49" name="矩形 53197"/>
              <p:cNvSpPr/>
              <p:nvPr/>
            </p:nvSpPr>
            <p:spPr>
              <a:xfrm>
                <a:off x="0" y="192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50" name="组合 53200"/>
            <p:cNvGrpSpPr/>
            <p:nvPr/>
          </p:nvGrpSpPr>
          <p:grpSpPr>
            <a:xfrm>
              <a:off x="2353" y="4751"/>
              <a:ext cx="1953" cy="465"/>
              <a:chOff x="538" y="1920"/>
              <a:chExt cx="539" cy="384"/>
            </a:xfrm>
          </p:grpSpPr>
          <p:sp>
            <p:nvSpPr>
              <p:cNvPr id="35951" name="矩形 53044"/>
              <p:cNvSpPr/>
              <p:nvPr/>
            </p:nvSpPr>
            <p:spPr>
              <a:xfrm>
                <a:off x="581" y="192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0100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52" name="矩形 53199"/>
              <p:cNvSpPr/>
              <p:nvPr/>
            </p:nvSpPr>
            <p:spPr>
              <a:xfrm>
                <a:off x="538" y="192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53" name="组合 53202"/>
            <p:cNvGrpSpPr/>
            <p:nvPr/>
          </p:nvGrpSpPr>
          <p:grpSpPr>
            <a:xfrm>
              <a:off x="4306" y="4751"/>
              <a:ext cx="1953" cy="465"/>
              <a:chOff x="1077" y="1920"/>
              <a:chExt cx="539" cy="384"/>
            </a:xfrm>
          </p:grpSpPr>
          <p:sp>
            <p:nvSpPr>
              <p:cNvPr id="35954" name="矩形 53045"/>
              <p:cNvSpPr/>
              <p:nvPr/>
            </p:nvSpPr>
            <p:spPr>
              <a:xfrm>
                <a:off x="1120" y="192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55" name="矩形 53201"/>
              <p:cNvSpPr/>
              <p:nvPr/>
            </p:nvSpPr>
            <p:spPr>
              <a:xfrm>
                <a:off x="1077" y="192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56" name="组合 53204"/>
            <p:cNvGrpSpPr/>
            <p:nvPr/>
          </p:nvGrpSpPr>
          <p:grpSpPr>
            <a:xfrm>
              <a:off x="6258" y="4751"/>
              <a:ext cx="1948" cy="465"/>
              <a:chOff x="1616" y="1920"/>
              <a:chExt cx="538" cy="384"/>
            </a:xfrm>
          </p:grpSpPr>
          <p:sp>
            <p:nvSpPr>
              <p:cNvPr id="35957" name="矩形 53046"/>
              <p:cNvSpPr/>
              <p:nvPr/>
            </p:nvSpPr>
            <p:spPr>
              <a:xfrm>
                <a:off x="1659" y="192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58" name="矩形 53203"/>
              <p:cNvSpPr/>
              <p:nvPr/>
            </p:nvSpPr>
            <p:spPr>
              <a:xfrm>
                <a:off x="1616" y="192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59" name="组合 53206"/>
            <p:cNvGrpSpPr/>
            <p:nvPr/>
          </p:nvGrpSpPr>
          <p:grpSpPr>
            <a:xfrm>
              <a:off x="8206" y="4751"/>
              <a:ext cx="1953" cy="465"/>
              <a:chOff x="2154" y="1920"/>
              <a:chExt cx="539" cy="384"/>
            </a:xfrm>
          </p:grpSpPr>
          <p:sp>
            <p:nvSpPr>
              <p:cNvPr id="35960" name="矩形 53047"/>
              <p:cNvSpPr/>
              <p:nvPr/>
            </p:nvSpPr>
            <p:spPr>
              <a:xfrm>
                <a:off x="2197" y="192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61" name="矩形 53205"/>
              <p:cNvSpPr/>
              <p:nvPr/>
            </p:nvSpPr>
            <p:spPr>
              <a:xfrm>
                <a:off x="2154" y="192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62" name="组合 53208"/>
            <p:cNvGrpSpPr/>
            <p:nvPr/>
          </p:nvGrpSpPr>
          <p:grpSpPr>
            <a:xfrm>
              <a:off x="10158" y="4751"/>
              <a:ext cx="1953" cy="465"/>
              <a:chOff x="2693" y="1920"/>
              <a:chExt cx="539" cy="384"/>
            </a:xfrm>
          </p:grpSpPr>
          <p:sp>
            <p:nvSpPr>
              <p:cNvPr id="35963" name="矩形 53048"/>
              <p:cNvSpPr/>
              <p:nvPr/>
            </p:nvSpPr>
            <p:spPr>
              <a:xfrm>
                <a:off x="2736" y="192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64" name="矩形 53207"/>
              <p:cNvSpPr/>
              <p:nvPr/>
            </p:nvSpPr>
            <p:spPr>
              <a:xfrm>
                <a:off x="2693" y="192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65" name="组合 53210"/>
            <p:cNvGrpSpPr/>
            <p:nvPr/>
          </p:nvGrpSpPr>
          <p:grpSpPr>
            <a:xfrm>
              <a:off x="12111" y="4751"/>
              <a:ext cx="1953" cy="465"/>
              <a:chOff x="3232" y="1920"/>
              <a:chExt cx="539" cy="384"/>
            </a:xfrm>
          </p:grpSpPr>
          <p:sp>
            <p:nvSpPr>
              <p:cNvPr id="35966" name="矩形 53049"/>
              <p:cNvSpPr/>
              <p:nvPr/>
            </p:nvSpPr>
            <p:spPr>
              <a:xfrm>
                <a:off x="3275" y="192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67" name="矩形 53209"/>
              <p:cNvSpPr/>
              <p:nvPr/>
            </p:nvSpPr>
            <p:spPr>
              <a:xfrm>
                <a:off x="3232" y="192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68" name="组合 53212"/>
            <p:cNvGrpSpPr/>
            <p:nvPr/>
          </p:nvGrpSpPr>
          <p:grpSpPr>
            <a:xfrm>
              <a:off x="403" y="5216"/>
              <a:ext cx="1950" cy="468"/>
              <a:chOff x="0" y="2304"/>
              <a:chExt cx="538" cy="384"/>
            </a:xfrm>
          </p:grpSpPr>
          <p:sp>
            <p:nvSpPr>
              <p:cNvPr id="35969" name="矩形 53050"/>
              <p:cNvSpPr/>
              <p:nvPr/>
            </p:nvSpPr>
            <p:spPr>
              <a:xfrm>
                <a:off x="43" y="230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70" name="矩形 53211"/>
              <p:cNvSpPr/>
              <p:nvPr/>
            </p:nvSpPr>
            <p:spPr>
              <a:xfrm>
                <a:off x="0" y="230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71" name="组合 53214"/>
            <p:cNvGrpSpPr/>
            <p:nvPr/>
          </p:nvGrpSpPr>
          <p:grpSpPr>
            <a:xfrm>
              <a:off x="2353" y="5216"/>
              <a:ext cx="1953" cy="468"/>
              <a:chOff x="538" y="2304"/>
              <a:chExt cx="539" cy="384"/>
            </a:xfrm>
          </p:grpSpPr>
          <p:sp>
            <p:nvSpPr>
              <p:cNvPr id="35972" name="矩形 53051"/>
              <p:cNvSpPr/>
              <p:nvPr/>
            </p:nvSpPr>
            <p:spPr>
              <a:xfrm>
                <a:off x="581" y="230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0101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73" name="矩形 53213"/>
              <p:cNvSpPr/>
              <p:nvPr/>
            </p:nvSpPr>
            <p:spPr>
              <a:xfrm>
                <a:off x="538" y="230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74" name="组合 53216"/>
            <p:cNvGrpSpPr/>
            <p:nvPr/>
          </p:nvGrpSpPr>
          <p:grpSpPr>
            <a:xfrm>
              <a:off x="4306" y="5216"/>
              <a:ext cx="1953" cy="468"/>
              <a:chOff x="1077" y="2304"/>
              <a:chExt cx="539" cy="384"/>
            </a:xfrm>
          </p:grpSpPr>
          <p:sp>
            <p:nvSpPr>
              <p:cNvPr id="35975" name="矩形 53052"/>
              <p:cNvSpPr/>
              <p:nvPr/>
            </p:nvSpPr>
            <p:spPr>
              <a:xfrm>
                <a:off x="1120" y="230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76" name="矩形 53215"/>
              <p:cNvSpPr/>
              <p:nvPr/>
            </p:nvSpPr>
            <p:spPr>
              <a:xfrm>
                <a:off x="1077" y="230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77" name="组合 53218"/>
            <p:cNvGrpSpPr/>
            <p:nvPr/>
          </p:nvGrpSpPr>
          <p:grpSpPr>
            <a:xfrm>
              <a:off x="6258" y="5216"/>
              <a:ext cx="1948" cy="468"/>
              <a:chOff x="1616" y="2304"/>
              <a:chExt cx="538" cy="384"/>
            </a:xfrm>
          </p:grpSpPr>
          <p:sp>
            <p:nvSpPr>
              <p:cNvPr id="35978" name="矩形 53053"/>
              <p:cNvSpPr/>
              <p:nvPr/>
            </p:nvSpPr>
            <p:spPr>
              <a:xfrm>
                <a:off x="1659" y="230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79" name="矩形 53217"/>
              <p:cNvSpPr/>
              <p:nvPr/>
            </p:nvSpPr>
            <p:spPr>
              <a:xfrm>
                <a:off x="1616" y="230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80" name="组合 53220"/>
            <p:cNvGrpSpPr/>
            <p:nvPr/>
          </p:nvGrpSpPr>
          <p:grpSpPr>
            <a:xfrm>
              <a:off x="8206" y="5216"/>
              <a:ext cx="1953" cy="468"/>
              <a:chOff x="2154" y="2304"/>
              <a:chExt cx="539" cy="384"/>
            </a:xfrm>
          </p:grpSpPr>
          <p:sp>
            <p:nvSpPr>
              <p:cNvPr id="35981" name="矩形 53054"/>
              <p:cNvSpPr/>
              <p:nvPr/>
            </p:nvSpPr>
            <p:spPr>
              <a:xfrm>
                <a:off x="2197" y="230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82" name="矩形 53219"/>
              <p:cNvSpPr/>
              <p:nvPr/>
            </p:nvSpPr>
            <p:spPr>
              <a:xfrm>
                <a:off x="2154" y="230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83" name="组合 53222"/>
            <p:cNvGrpSpPr/>
            <p:nvPr/>
          </p:nvGrpSpPr>
          <p:grpSpPr>
            <a:xfrm>
              <a:off x="10158" y="5216"/>
              <a:ext cx="1953" cy="468"/>
              <a:chOff x="2693" y="2304"/>
              <a:chExt cx="539" cy="384"/>
            </a:xfrm>
          </p:grpSpPr>
          <p:sp>
            <p:nvSpPr>
              <p:cNvPr id="35984" name="矩形 53055"/>
              <p:cNvSpPr/>
              <p:nvPr/>
            </p:nvSpPr>
            <p:spPr>
              <a:xfrm>
                <a:off x="2736" y="230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85" name="矩形 53221"/>
              <p:cNvSpPr/>
              <p:nvPr/>
            </p:nvSpPr>
            <p:spPr>
              <a:xfrm>
                <a:off x="2693" y="230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86" name="组合 53224"/>
            <p:cNvGrpSpPr/>
            <p:nvPr/>
          </p:nvGrpSpPr>
          <p:grpSpPr>
            <a:xfrm>
              <a:off x="12111" y="5216"/>
              <a:ext cx="1953" cy="468"/>
              <a:chOff x="3232" y="2304"/>
              <a:chExt cx="539" cy="384"/>
            </a:xfrm>
          </p:grpSpPr>
          <p:sp>
            <p:nvSpPr>
              <p:cNvPr id="35987" name="矩形 53056"/>
              <p:cNvSpPr/>
              <p:nvPr/>
            </p:nvSpPr>
            <p:spPr>
              <a:xfrm>
                <a:off x="3275" y="230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88" name="矩形 53223"/>
              <p:cNvSpPr/>
              <p:nvPr/>
            </p:nvSpPr>
            <p:spPr>
              <a:xfrm>
                <a:off x="3232" y="230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89" name="组合 53226"/>
            <p:cNvGrpSpPr/>
            <p:nvPr/>
          </p:nvGrpSpPr>
          <p:grpSpPr>
            <a:xfrm>
              <a:off x="403" y="5684"/>
              <a:ext cx="1950" cy="465"/>
              <a:chOff x="0" y="2688"/>
              <a:chExt cx="538" cy="384"/>
            </a:xfrm>
          </p:grpSpPr>
          <p:sp>
            <p:nvSpPr>
              <p:cNvPr id="35990" name="矩形 53057"/>
              <p:cNvSpPr/>
              <p:nvPr/>
            </p:nvSpPr>
            <p:spPr>
              <a:xfrm>
                <a:off x="43" y="268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91" name="矩形 53225"/>
              <p:cNvSpPr/>
              <p:nvPr/>
            </p:nvSpPr>
            <p:spPr>
              <a:xfrm>
                <a:off x="0" y="268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92" name="组合 53228"/>
            <p:cNvGrpSpPr/>
            <p:nvPr/>
          </p:nvGrpSpPr>
          <p:grpSpPr>
            <a:xfrm>
              <a:off x="2353" y="5684"/>
              <a:ext cx="1953" cy="465"/>
              <a:chOff x="538" y="2688"/>
              <a:chExt cx="539" cy="384"/>
            </a:xfrm>
          </p:grpSpPr>
          <p:sp>
            <p:nvSpPr>
              <p:cNvPr id="35993" name="矩形 53058"/>
              <p:cNvSpPr/>
              <p:nvPr/>
            </p:nvSpPr>
            <p:spPr>
              <a:xfrm>
                <a:off x="581" y="268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0110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94" name="矩形 53227"/>
              <p:cNvSpPr/>
              <p:nvPr/>
            </p:nvSpPr>
            <p:spPr>
              <a:xfrm>
                <a:off x="538" y="268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95" name="组合 53230"/>
            <p:cNvGrpSpPr/>
            <p:nvPr/>
          </p:nvGrpSpPr>
          <p:grpSpPr>
            <a:xfrm>
              <a:off x="4306" y="5684"/>
              <a:ext cx="1953" cy="465"/>
              <a:chOff x="1077" y="2688"/>
              <a:chExt cx="539" cy="384"/>
            </a:xfrm>
          </p:grpSpPr>
          <p:sp>
            <p:nvSpPr>
              <p:cNvPr id="35996" name="矩形 53059"/>
              <p:cNvSpPr/>
              <p:nvPr/>
            </p:nvSpPr>
            <p:spPr>
              <a:xfrm>
                <a:off x="1120" y="268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997" name="矩形 53229"/>
              <p:cNvSpPr/>
              <p:nvPr/>
            </p:nvSpPr>
            <p:spPr>
              <a:xfrm>
                <a:off x="1077" y="268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998" name="组合 53232"/>
            <p:cNvGrpSpPr/>
            <p:nvPr/>
          </p:nvGrpSpPr>
          <p:grpSpPr>
            <a:xfrm>
              <a:off x="6258" y="5684"/>
              <a:ext cx="1948" cy="465"/>
              <a:chOff x="1616" y="2688"/>
              <a:chExt cx="538" cy="384"/>
            </a:xfrm>
          </p:grpSpPr>
          <p:sp>
            <p:nvSpPr>
              <p:cNvPr id="35999" name="矩形 53060"/>
              <p:cNvSpPr/>
              <p:nvPr/>
            </p:nvSpPr>
            <p:spPr>
              <a:xfrm>
                <a:off x="1659" y="268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00" name="矩形 53231"/>
              <p:cNvSpPr/>
              <p:nvPr/>
            </p:nvSpPr>
            <p:spPr>
              <a:xfrm>
                <a:off x="1616" y="268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01" name="组合 53234"/>
            <p:cNvGrpSpPr/>
            <p:nvPr/>
          </p:nvGrpSpPr>
          <p:grpSpPr>
            <a:xfrm>
              <a:off x="8206" y="5684"/>
              <a:ext cx="1953" cy="465"/>
              <a:chOff x="2154" y="2688"/>
              <a:chExt cx="539" cy="384"/>
            </a:xfrm>
          </p:grpSpPr>
          <p:sp>
            <p:nvSpPr>
              <p:cNvPr id="36002" name="矩形 53061"/>
              <p:cNvSpPr/>
              <p:nvPr/>
            </p:nvSpPr>
            <p:spPr>
              <a:xfrm>
                <a:off x="2197" y="268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03" name="矩形 53233"/>
              <p:cNvSpPr/>
              <p:nvPr/>
            </p:nvSpPr>
            <p:spPr>
              <a:xfrm>
                <a:off x="2154" y="268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04" name="组合 53236"/>
            <p:cNvGrpSpPr/>
            <p:nvPr/>
          </p:nvGrpSpPr>
          <p:grpSpPr>
            <a:xfrm>
              <a:off x="10158" y="5684"/>
              <a:ext cx="1953" cy="465"/>
              <a:chOff x="2693" y="2688"/>
              <a:chExt cx="539" cy="384"/>
            </a:xfrm>
          </p:grpSpPr>
          <p:sp>
            <p:nvSpPr>
              <p:cNvPr id="36005" name="矩形 53062"/>
              <p:cNvSpPr/>
              <p:nvPr/>
            </p:nvSpPr>
            <p:spPr>
              <a:xfrm>
                <a:off x="2736" y="268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06" name="矩形 53235"/>
              <p:cNvSpPr/>
              <p:nvPr/>
            </p:nvSpPr>
            <p:spPr>
              <a:xfrm>
                <a:off x="2693" y="268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07" name="组合 53238"/>
            <p:cNvGrpSpPr/>
            <p:nvPr/>
          </p:nvGrpSpPr>
          <p:grpSpPr>
            <a:xfrm>
              <a:off x="12111" y="5684"/>
              <a:ext cx="1953" cy="465"/>
              <a:chOff x="3232" y="2688"/>
              <a:chExt cx="539" cy="384"/>
            </a:xfrm>
          </p:grpSpPr>
          <p:sp>
            <p:nvSpPr>
              <p:cNvPr id="36008" name="矩形 53063"/>
              <p:cNvSpPr/>
              <p:nvPr/>
            </p:nvSpPr>
            <p:spPr>
              <a:xfrm>
                <a:off x="3275" y="268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09" name="矩形 53237"/>
              <p:cNvSpPr/>
              <p:nvPr/>
            </p:nvSpPr>
            <p:spPr>
              <a:xfrm>
                <a:off x="3232" y="268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10" name="组合 53240"/>
            <p:cNvGrpSpPr/>
            <p:nvPr/>
          </p:nvGrpSpPr>
          <p:grpSpPr>
            <a:xfrm>
              <a:off x="403" y="6149"/>
              <a:ext cx="1950" cy="465"/>
              <a:chOff x="0" y="3072"/>
              <a:chExt cx="538" cy="384"/>
            </a:xfrm>
          </p:grpSpPr>
          <p:sp>
            <p:nvSpPr>
              <p:cNvPr id="36011" name="矩形 53064"/>
              <p:cNvSpPr/>
              <p:nvPr/>
            </p:nvSpPr>
            <p:spPr>
              <a:xfrm>
                <a:off x="43" y="307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12" name="矩形 53239"/>
              <p:cNvSpPr/>
              <p:nvPr/>
            </p:nvSpPr>
            <p:spPr>
              <a:xfrm>
                <a:off x="0" y="307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13" name="组合 53242"/>
            <p:cNvGrpSpPr/>
            <p:nvPr/>
          </p:nvGrpSpPr>
          <p:grpSpPr>
            <a:xfrm>
              <a:off x="2353" y="6149"/>
              <a:ext cx="1953" cy="465"/>
              <a:chOff x="538" y="3072"/>
              <a:chExt cx="539" cy="384"/>
            </a:xfrm>
          </p:grpSpPr>
          <p:sp>
            <p:nvSpPr>
              <p:cNvPr id="36014" name="矩形 53065"/>
              <p:cNvSpPr/>
              <p:nvPr/>
            </p:nvSpPr>
            <p:spPr>
              <a:xfrm>
                <a:off x="581" y="307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0111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15" name="矩形 53241"/>
              <p:cNvSpPr/>
              <p:nvPr/>
            </p:nvSpPr>
            <p:spPr>
              <a:xfrm>
                <a:off x="538" y="307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16" name="组合 53244"/>
            <p:cNvGrpSpPr/>
            <p:nvPr/>
          </p:nvGrpSpPr>
          <p:grpSpPr>
            <a:xfrm>
              <a:off x="4306" y="6149"/>
              <a:ext cx="1953" cy="465"/>
              <a:chOff x="1077" y="3072"/>
              <a:chExt cx="539" cy="384"/>
            </a:xfrm>
          </p:grpSpPr>
          <p:sp>
            <p:nvSpPr>
              <p:cNvPr id="36017" name="矩形 53066"/>
              <p:cNvSpPr/>
              <p:nvPr/>
            </p:nvSpPr>
            <p:spPr>
              <a:xfrm>
                <a:off x="1120" y="307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18" name="矩形 53243"/>
              <p:cNvSpPr/>
              <p:nvPr/>
            </p:nvSpPr>
            <p:spPr>
              <a:xfrm>
                <a:off x="1077" y="307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19" name="组合 53246"/>
            <p:cNvGrpSpPr/>
            <p:nvPr/>
          </p:nvGrpSpPr>
          <p:grpSpPr>
            <a:xfrm>
              <a:off x="6258" y="6149"/>
              <a:ext cx="1948" cy="465"/>
              <a:chOff x="1616" y="3072"/>
              <a:chExt cx="538" cy="384"/>
            </a:xfrm>
          </p:grpSpPr>
          <p:sp>
            <p:nvSpPr>
              <p:cNvPr id="36020" name="矩形 53067"/>
              <p:cNvSpPr/>
              <p:nvPr/>
            </p:nvSpPr>
            <p:spPr>
              <a:xfrm>
                <a:off x="1659" y="307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21" name="矩形 53245"/>
              <p:cNvSpPr/>
              <p:nvPr/>
            </p:nvSpPr>
            <p:spPr>
              <a:xfrm>
                <a:off x="1616" y="307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22" name="组合 98304"/>
            <p:cNvGrpSpPr/>
            <p:nvPr/>
          </p:nvGrpSpPr>
          <p:grpSpPr>
            <a:xfrm>
              <a:off x="8206" y="6149"/>
              <a:ext cx="1953" cy="465"/>
              <a:chOff x="2154" y="3072"/>
              <a:chExt cx="539" cy="384"/>
            </a:xfrm>
          </p:grpSpPr>
          <p:sp>
            <p:nvSpPr>
              <p:cNvPr id="36023" name="矩形 53068"/>
              <p:cNvSpPr/>
              <p:nvPr/>
            </p:nvSpPr>
            <p:spPr>
              <a:xfrm>
                <a:off x="2197" y="307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24" name="矩形 98303"/>
              <p:cNvSpPr/>
              <p:nvPr/>
            </p:nvSpPr>
            <p:spPr>
              <a:xfrm>
                <a:off x="2154" y="307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25" name="组合 98306"/>
            <p:cNvGrpSpPr/>
            <p:nvPr/>
          </p:nvGrpSpPr>
          <p:grpSpPr>
            <a:xfrm>
              <a:off x="10158" y="6149"/>
              <a:ext cx="1953" cy="465"/>
              <a:chOff x="2693" y="3072"/>
              <a:chExt cx="539" cy="384"/>
            </a:xfrm>
          </p:grpSpPr>
          <p:sp>
            <p:nvSpPr>
              <p:cNvPr id="36026" name="矩形 53069"/>
              <p:cNvSpPr/>
              <p:nvPr/>
            </p:nvSpPr>
            <p:spPr>
              <a:xfrm>
                <a:off x="2736" y="307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27" name="矩形 98305"/>
              <p:cNvSpPr/>
              <p:nvPr/>
            </p:nvSpPr>
            <p:spPr>
              <a:xfrm>
                <a:off x="2693" y="307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28" name="组合 98308"/>
            <p:cNvGrpSpPr/>
            <p:nvPr/>
          </p:nvGrpSpPr>
          <p:grpSpPr>
            <a:xfrm>
              <a:off x="12111" y="6149"/>
              <a:ext cx="1953" cy="465"/>
              <a:chOff x="3232" y="3072"/>
              <a:chExt cx="539" cy="384"/>
            </a:xfrm>
          </p:grpSpPr>
          <p:sp>
            <p:nvSpPr>
              <p:cNvPr id="36029" name="矩形 53070"/>
              <p:cNvSpPr/>
              <p:nvPr/>
            </p:nvSpPr>
            <p:spPr>
              <a:xfrm>
                <a:off x="3275" y="307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30" name="矩形 98307"/>
              <p:cNvSpPr/>
              <p:nvPr/>
            </p:nvSpPr>
            <p:spPr>
              <a:xfrm>
                <a:off x="3232" y="307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31" name="组合 98310"/>
            <p:cNvGrpSpPr/>
            <p:nvPr/>
          </p:nvGrpSpPr>
          <p:grpSpPr>
            <a:xfrm>
              <a:off x="403" y="6614"/>
              <a:ext cx="1950" cy="465"/>
              <a:chOff x="0" y="3456"/>
              <a:chExt cx="538" cy="384"/>
            </a:xfrm>
          </p:grpSpPr>
          <p:sp>
            <p:nvSpPr>
              <p:cNvPr id="36032" name="矩形 53071"/>
              <p:cNvSpPr/>
              <p:nvPr/>
            </p:nvSpPr>
            <p:spPr>
              <a:xfrm>
                <a:off x="43" y="345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33" name="矩形 98309"/>
              <p:cNvSpPr/>
              <p:nvPr/>
            </p:nvSpPr>
            <p:spPr>
              <a:xfrm>
                <a:off x="0" y="345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34" name="组合 98312"/>
            <p:cNvGrpSpPr/>
            <p:nvPr/>
          </p:nvGrpSpPr>
          <p:grpSpPr>
            <a:xfrm>
              <a:off x="2353" y="6614"/>
              <a:ext cx="1953" cy="465"/>
              <a:chOff x="538" y="3456"/>
              <a:chExt cx="539" cy="384"/>
            </a:xfrm>
          </p:grpSpPr>
          <p:sp>
            <p:nvSpPr>
              <p:cNvPr id="36035" name="矩形 53072"/>
              <p:cNvSpPr/>
              <p:nvPr/>
            </p:nvSpPr>
            <p:spPr>
              <a:xfrm>
                <a:off x="581" y="345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1000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36" name="矩形 98311"/>
              <p:cNvSpPr/>
              <p:nvPr/>
            </p:nvSpPr>
            <p:spPr>
              <a:xfrm>
                <a:off x="538" y="345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37" name="组合 98314"/>
            <p:cNvGrpSpPr/>
            <p:nvPr/>
          </p:nvGrpSpPr>
          <p:grpSpPr>
            <a:xfrm>
              <a:off x="4306" y="6614"/>
              <a:ext cx="1953" cy="465"/>
              <a:chOff x="1077" y="3456"/>
              <a:chExt cx="539" cy="384"/>
            </a:xfrm>
          </p:grpSpPr>
          <p:sp>
            <p:nvSpPr>
              <p:cNvPr id="36038" name="矩形 53073"/>
              <p:cNvSpPr/>
              <p:nvPr/>
            </p:nvSpPr>
            <p:spPr>
              <a:xfrm>
                <a:off x="1120" y="345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39" name="矩形 98313"/>
              <p:cNvSpPr/>
              <p:nvPr/>
            </p:nvSpPr>
            <p:spPr>
              <a:xfrm>
                <a:off x="1077" y="345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40" name="组合 98316"/>
            <p:cNvGrpSpPr/>
            <p:nvPr/>
          </p:nvGrpSpPr>
          <p:grpSpPr>
            <a:xfrm>
              <a:off x="6258" y="6614"/>
              <a:ext cx="1948" cy="465"/>
              <a:chOff x="1616" y="3456"/>
              <a:chExt cx="538" cy="384"/>
            </a:xfrm>
          </p:grpSpPr>
          <p:sp>
            <p:nvSpPr>
              <p:cNvPr id="36041" name="矩形 53074"/>
              <p:cNvSpPr/>
              <p:nvPr/>
            </p:nvSpPr>
            <p:spPr>
              <a:xfrm>
                <a:off x="1659" y="345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42" name="矩形 98315"/>
              <p:cNvSpPr/>
              <p:nvPr/>
            </p:nvSpPr>
            <p:spPr>
              <a:xfrm>
                <a:off x="1616" y="345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43" name="组合 98318"/>
            <p:cNvGrpSpPr/>
            <p:nvPr/>
          </p:nvGrpSpPr>
          <p:grpSpPr>
            <a:xfrm>
              <a:off x="8206" y="6614"/>
              <a:ext cx="1953" cy="465"/>
              <a:chOff x="2154" y="3456"/>
              <a:chExt cx="539" cy="384"/>
            </a:xfrm>
          </p:grpSpPr>
          <p:sp>
            <p:nvSpPr>
              <p:cNvPr id="36044" name="矩形 53075"/>
              <p:cNvSpPr/>
              <p:nvPr/>
            </p:nvSpPr>
            <p:spPr>
              <a:xfrm>
                <a:off x="2197" y="345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45" name="矩形 98317"/>
              <p:cNvSpPr/>
              <p:nvPr/>
            </p:nvSpPr>
            <p:spPr>
              <a:xfrm>
                <a:off x="2154" y="345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46" name="组合 98320"/>
            <p:cNvGrpSpPr/>
            <p:nvPr/>
          </p:nvGrpSpPr>
          <p:grpSpPr>
            <a:xfrm>
              <a:off x="10158" y="6614"/>
              <a:ext cx="1953" cy="465"/>
              <a:chOff x="2693" y="3456"/>
              <a:chExt cx="539" cy="384"/>
            </a:xfrm>
          </p:grpSpPr>
          <p:sp>
            <p:nvSpPr>
              <p:cNvPr id="36047" name="矩形 53076"/>
              <p:cNvSpPr/>
              <p:nvPr/>
            </p:nvSpPr>
            <p:spPr>
              <a:xfrm>
                <a:off x="2736" y="345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48" name="矩形 98319"/>
              <p:cNvSpPr/>
              <p:nvPr/>
            </p:nvSpPr>
            <p:spPr>
              <a:xfrm>
                <a:off x="2693" y="345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49" name="组合 98322"/>
            <p:cNvGrpSpPr/>
            <p:nvPr/>
          </p:nvGrpSpPr>
          <p:grpSpPr>
            <a:xfrm>
              <a:off x="12111" y="6614"/>
              <a:ext cx="1953" cy="465"/>
              <a:chOff x="3232" y="3456"/>
              <a:chExt cx="539" cy="384"/>
            </a:xfrm>
          </p:grpSpPr>
          <p:sp>
            <p:nvSpPr>
              <p:cNvPr id="36050" name="矩形 53077"/>
              <p:cNvSpPr/>
              <p:nvPr/>
            </p:nvSpPr>
            <p:spPr>
              <a:xfrm>
                <a:off x="3275" y="345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51" name="矩形 98321"/>
              <p:cNvSpPr/>
              <p:nvPr/>
            </p:nvSpPr>
            <p:spPr>
              <a:xfrm>
                <a:off x="3232" y="345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52" name="组合 98324"/>
            <p:cNvGrpSpPr/>
            <p:nvPr/>
          </p:nvGrpSpPr>
          <p:grpSpPr>
            <a:xfrm>
              <a:off x="403" y="7079"/>
              <a:ext cx="1950" cy="468"/>
              <a:chOff x="0" y="3840"/>
              <a:chExt cx="538" cy="384"/>
            </a:xfrm>
          </p:grpSpPr>
          <p:sp>
            <p:nvSpPr>
              <p:cNvPr id="36053" name="矩形 53078"/>
              <p:cNvSpPr/>
              <p:nvPr/>
            </p:nvSpPr>
            <p:spPr>
              <a:xfrm>
                <a:off x="43" y="384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54" name="矩形 98323"/>
              <p:cNvSpPr/>
              <p:nvPr/>
            </p:nvSpPr>
            <p:spPr>
              <a:xfrm>
                <a:off x="0" y="384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55" name="组合 98326"/>
            <p:cNvGrpSpPr/>
            <p:nvPr/>
          </p:nvGrpSpPr>
          <p:grpSpPr>
            <a:xfrm>
              <a:off x="2353" y="7079"/>
              <a:ext cx="1953" cy="468"/>
              <a:chOff x="538" y="3840"/>
              <a:chExt cx="539" cy="384"/>
            </a:xfrm>
          </p:grpSpPr>
          <p:sp>
            <p:nvSpPr>
              <p:cNvPr id="36056" name="矩形 53079"/>
              <p:cNvSpPr/>
              <p:nvPr/>
            </p:nvSpPr>
            <p:spPr>
              <a:xfrm>
                <a:off x="581" y="384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1001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57" name="矩形 98325"/>
              <p:cNvSpPr/>
              <p:nvPr/>
            </p:nvSpPr>
            <p:spPr>
              <a:xfrm>
                <a:off x="538" y="384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58" name="组合 98328"/>
            <p:cNvGrpSpPr/>
            <p:nvPr/>
          </p:nvGrpSpPr>
          <p:grpSpPr>
            <a:xfrm>
              <a:off x="4306" y="7079"/>
              <a:ext cx="1953" cy="468"/>
              <a:chOff x="1077" y="3840"/>
              <a:chExt cx="539" cy="384"/>
            </a:xfrm>
          </p:grpSpPr>
          <p:sp>
            <p:nvSpPr>
              <p:cNvPr id="36059" name="矩形 53080"/>
              <p:cNvSpPr/>
              <p:nvPr/>
            </p:nvSpPr>
            <p:spPr>
              <a:xfrm>
                <a:off x="1120" y="384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60" name="矩形 98327"/>
              <p:cNvSpPr/>
              <p:nvPr/>
            </p:nvSpPr>
            <p:spPr>
              <a:xfrm>
                <a:off x="1077" y="384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61" name="组合 98330"/>
            <p:cNvGrpSpPr/>
            <p:nvPr/>
          </p:nvGrpSpPr>
          <p:grpSpPr>
            <a:xfrm>
              <a:off x="6258" y="7079"/>
              <a:ext cx="1948" cy="468"/>
              <a:chOff x="1616" y="3840"/>
              <a:chExt cx="538" cy="384"/>
            </a:xfrm>
          </p:grpSpPr>
          <p:sp>
            <p:nvSpPr>
              <p:cNvPr id="36062" name="矩形 53081"/>
              <p:cNvSpPr/>
              <p:nvPr/>
            </p:nvSpPr>
            <p:spPr>
              <a:xfrm>
                <a:off x="1659" y="384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63" name="矩形 98329"/>
              <p:cNvSpPr/>
              <p:nvPr/>
            </p:nvSpPr>
            <p:spPr>
              <a:xfrm>
                <a:off x="1616" y="384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64" name="组合 98332"/>
            <p:cNvGrpSpPr/>
            <p:nvPr/>
          </p:nvGrpSpPr>
          <p:grpSpPr>
            <a:xfrm>
              <a:off x="8206" y="7079"/>
              <a:ext cx="1953" cy="468"/>
              <a:chOff x="2154" y="3840"/>
              <a:chExt cx="539" cy="384"/>
            </a:xfrm>
          </p:grpSpPr>
          <p:sp>
            <p:nvSpPr>
              <p:cNvPr id="36065" name="矩形 53082"/>
              <p:cNvSpPr/>
              <p:nvPr/>
            </p:nvSpPr>
            <p:spPr>
              <a:xfrm>
                <a:off x="2197" y="384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66" name="矩形 98331"/>
              <p:cNvSpPr/>
              <p:nvPr/>
            </p:nvSpPr>
            <p:spPr>
              <a:xfrm>
                <a:off x="2154" y="384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67" name="组合 98334"/>
            <p:cNvGrpSpPr/>
            <p:nvPr/>
          </p:nvGrpSpPr>
          <p:grpSpPr>
            <a:xfrm>
              <a:off x="10158" y="7079"/>
              <a:ext cx="1953" cy="468"/>
              <a:chOff x="2693" y="3840"/>
              <a:chExt cx="539" cy="384"/>
            </a:xfrm>
          </p:grpSpPr>
          <p:sp>
            <p:nvSpPr>
              <p:cNvPr id="36068" name="矩形 53083"/>
              <p:cNvSpPr/>
              <p:nvPr/>
            </p:nvSpPr>
            <p:spPr>
              <a:xfrm>
                <a:off x="2736" y="384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69" name="矩形 98333"/>
              <p:cNvSpPr/>
              <p:nvPr/>
            </p:nvSpPr>
            <p:spPr>
              <a:xfrm>
                <a:off x="2693" y="384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70" name="组合 98336"/>
            <p:cNvGrpSpPr/>
            <p:nvPr/>
          </p:nvGrpSpPr>
          <p:grpSpPr>
            <a:xfrm>
              <a:off x="12111" y="7079"/>
              <a:ext cx="1953" cy="468"/>
              <a:chOff x="3232" y="3840"/>
              <a:chExt cx="539" cy="384"/>
            </a:xfrm>
          </p:grpSpPr>
          <p:sp>
            <p:nvSpPr>
              <p:cNvPr id="36071" name="矩形 53084"/>
              <p:cNvSpPr/>
              <p:nvPr/>
            </p:nvSpPr>
            <p:spPr>
              <a:xfrm>
                <a:off x="3275" y="384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72" name="矩形 98335"/>
              <p:cNvSpPr/>
              <p:nvPr/>
            </p:nvSpPr>
            <p:spPr>
              <a:xfrm>
                <a:off x="3232" y="384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73" name="组合 98338"/>
            <p:cNvGrpSpPr/>
            <p:nvPr/>
          </p:nvGrpSpPr>
          <p:grpSpPr>
            <a:xfrm>
              <a:off x="403" y="7546"/>
              <a:ext cx="1950" cy="465"/>
              <a:chOff x="0" y="4224"/>
              <a:chExt cx="538" cy="384"/>
            </a:xfrm>
          </p:grpSpPr>
          <p:sp>
            <p:nvSpPr>
              <p:cNvPr id="36074" name="矩形 53085"/>
              <p:cNvSpPr/>
              <p:nvPr/>
            </p:nvSpPr>
            <p:spPr>
              <a:xfrm>
                <a:off x="43" y="422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75" name="矩形 98337"/>
              <p:cNvSpPr/>
              <p:nvPr/>
            </p:nvSpPr>
            <p:spPr>
              <a:xfrm>
                <a:off x="0" y="422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76" name="组合 98340"/>
            <p:cNvGrpSpPr/>
            <p:nvPr/>
          </p:nvGrpSpPr>
          <p:grpSpPr>
            <a:xfrm>
              <a:off x="2353" y="7546"/>
              <a:ext cx="1953" cy="465"/>
              <a:chOff x="538" y="4224"/>
              <a:chExt cx="539" cy="384"/>
            </a:xfrm>
          </p:grpSpPr>
          <p:sp>
            <p:nvSpPr>
              <p:cNvPr id="36077" name="矩形 53086"/>
              <p:cNvSpPr/>
              <p:nvPr/>
            </p:nvSpPr>
            <p:spPr>
              <a:xfrm>
                <a:off x="581" y="422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1010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78" name="矩形 98339"/>
              <p:cNvSpPr/>
              <p:nvPr/>
            </p:nvSpPr>
            <p:spPr>
              <a:xfrm>
                <a:off x="538" y="422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79" name="组合 98342"/>
            <p:cNvGrpSpPr/>
            <p:nvPr/>
          </p:nvGrpSpPr>
          <p:grpSpPr>
            <a:xfrm>
              <a:off x="4306" y="7546"/>
              <a:ext cx="1953" cy="465"/>
              <a:chOff x="1077" y="4224"/>
              <a:chExt cx="539" cy="384"/>
            </a:xfrm>
          </p:grpSpPr>
          <p:sp>
            <p:nvSpPr>
              <p:cNvPr id="36080" name="矩形 53087"/>
              <p:cNvSpPr/>
              <p:nvPr/>
            </p:nvSpPr>
            <p:spPr>
              <a:xfrm>
                <a:off x="1120" y="422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81" name="矩形 98341"/>
              <p:cNvSpPr/>
              <p:nvPr/>
            </p:nvSpPr>
            <p:spPr>
              <a:xfrm>
                <a:off x="1077" y="422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82" name="组合 98344"/>
            <p:cNvGrpSpPr/>
            <p:nvPr/>
          </p:nvGrpSpPr>
          <p:grpSpPr>
            <a:xfrm>
              <a:off x="6258" y="7546"/>
              <a:ext cx="1948" cy="465"/>
              <a:chOff x="1616" y="4224"/>
              <a:chExt cx="538" cy="384"/>
            </a:xfrm>
          </p:grpSpPr>
          <p:sp>
            <p:nvSpPr>
              <p:cNvPr id="36083" name="矩形 53088"/>
              <p:cNvSpPr/>
              <p:nvPr/>
            </p:nvSpPr>
            <p:spPr>
              <a:xfrm>
                <a:off x="1659" y="422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84" name="矩形 98343"/>
              <p:cNvSpPr/>
              <p:nvPr/>
            </p:nvSpPr>
            <p:spPr>
              <a:xfrm>
                <a:off x="1616" y="422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85" name="组合 98346"/>
            <p:cNvGrpSpPr/>
            <p:nvPr/>
          </p:nvGrpSpPr>
          <p:grpSpPr>
            <a:xfrm>
              <a:off x="8206" y="7546"/>
              <a:ext cx="1953" cy="465"/>
              <a:chOff x="2154" y="4224"/>
              <a:chExt cx="539" cy="384"/>
            </a:xfrm>
          </p:grpSpPr>
          <p:sp>
            <p:nvSpPr>
              <p:cNvPr id="36086" name="矩形 53089"/>
              <p:cNvSpPr/>
              <p:nvPr/>
            </p:nvSpPr>
            <p:spPr>
              <a:xfrm>
                <a:off x="2197" y="422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87" name="矩形 98345"/>
              <p:cNvSpPr/>
              <p:nvPr/>
            </p:nvSpPr>
            <p:spPr>
              <a:xfrm>
                <a:off x="2154" y="422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88" name="组合 98348"/>
            <p:cNvGrpSpPr/>
            <p:nvPr/>
          </p:nvGrpSpPr>
          <p:grpSpPr>
            <a:xfrm>
              <a:off x="10158" y="7546"/>
              <a:ext cx="1953" cy="465"/>
              <a:chOff x="2693" y="4224"/>
              <a:chExt cx="539" cy="384"/>
            </a:xfrm>
          </p:grpSpPr>
          <p:sp>
            <p:nvSpPr>
              <p:cNvPr id="36089" name="矩形 53090"/>
              <p:cNvSpPr/>
              <p:nvPr/>
            </p:nvSpPr>
            <p:spPr>
              <a:xfrm>
                <a:off x="2736" y="422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90" name="矩形 98347"/>
              <p:cNvSpPr/>
              <p:nvPr/>
            </p:nvSpPr>
            <p:spPr>
              <a:xfrm>
                <a:off x="2693" y="422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91" name="组合 98350"/>
            <p:cNvGrpSpPr/>
            <p:nvPr/>
          </p:nvGrpSpPr>
          <p:grpSpPr>
            <a:xfrm>
              <a:off x="12111" y="7546"/>
              <a:ext cx="1953" cy="465"/>
              <a:chOff x="3232" y="4224"/>
              <a:chExt cx="539" cy="384"/>
            </a:xfrm>
          </p:grpSpPr>
          <p:sp>
            <p:nvSpPr>
              <p:cNvPr id="36092" name="矩形 53091"/>
              <p:cNvSpPr/>
              <p:nvPr/>
            </p:nvSpPr>
            <p:spPr>
              <a:xfrm>
                <a:off x="3275" y="422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93" name="矩形 98349"/>
              <p:cNvSpPr/>
              <p:nvPr/>
            </p:nvSpPr>
            <p:spPr>
              <a:xfrm>
                <a:off x="3232" y="422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94" name="组合 98352"/>
            <p:cNvGrpSpPr/>
            <p:nvPr/>
          </p:nvGrpSpPr>
          <p:grpSpPr>
            <a:xfrm>
              <a:off x="403" y="8011"/>
              <a:ext cx="1950" cy="465"/>
              <a:chOff x="0" y="4608"/>
              <a:chExt cx="538" cy="384"/>
            </a:xfrm>
          </p:grpSpPr>
          <p:sp>
            <p:nvSpPr>
              <p:cNvPr id="36095" name="矩形 53092"/>
              <p:cNvSpPr/>
              <p:nvPr/>
            </p:nvSpPr>
            <p:spPr>
              <a:xfrm>
                <a:off x="43" y="460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96" name="矩形 98351"/>
              <p:cNvSpPr/>
              <p:nvPr/>
            </p:nvSpPr>
            <p:spPr>
              <a:xfrm>
                <a:off x="0" y="460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097" name="组合 98354"/>
            <p:cNvGrpSpPr/>
            <p:nvPr/>
          </p:nvGrpSpPr>
          <p:grpSpPr>
            <a:xfrm>
              <a:off x="2353" y="8011"/>
              <a:ext cx="1953" cy="465"/>
              <a:chOff x="538" y="4608"/>
              <a:chExt cx="539" cy="384"/>
            </a:xfrm>
          </p:grpSpPr>
          <p:sp>
            <p:nvSpPr>
              <p:cNvPr id="36098" name="矩形 53093"/>
              <p:cNvSpPr/>
              <p:nvPr/>
            </p:nvSpPr>
            <p:spPr>
              <a:xfrm>
                <a:off x="581" y="460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1011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099" name="矩形 98353"/>
              <p:cNvSpPr/>
              <p:nvPr/>
            </p:nvSpPr>
            <p:spPr>
              <a:xfrm>
                <a:off x="538" y="460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00" name="组合 98356"/>
            <p:cNvGrpSpPr/>
            <p:nvPr/>
          </p:nvGrpSpPr>
          <p:grpSpPr>
            <a:xfrm>
              <a:off x="4306" y="8011"/>
              <a:ext cx="1953" cy="465"/>
              <a:chOff x="1077" y="4608"/>
              <a:chExt cx="539" cy="384"/>
            </a:xfrm>
          </p:grpSpPr>
          <p:sp>
            <p:nvSpPr>
              <p:cNvPr id="36101" name="矩形 53094"/>
              <p:cNvSpPr/>
              <p:nvPr/>
            </p:nvSpPr>
            <p:spPr>
              <a:xfrm>
                <a:off x="1120" y="460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02" name="矩形 98355"/>
              <p:cNvSpPr/>
              <p:nvPr/>
            </p:nvSpPr>
            <p:spPr>
              <a:xfrm>
                <a:off x="1077" y="460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03" name="组合 98358"/>
            <p:cNvGrpSpPr/>
            <p:nvPr/>
          </p:nvGrpSpPr>
          <p:grpSpPr>
            <a:xfrm>
              <a:off x="6258" y="8011"/>
              <a:ext cx="1948" cy="465"/>
              <a:chOff x="1616" y="4608"/>
              <a:chExt cx="538" cy="384"/>
            </a:xfrm>
          </p:grpSpPr>
          <p:sp>
            <p:nvSpPr>
              <p:cNvPr id="36104" name="矩形 53095"/>
              <p:cNvSpPr/>
              <p:nvPr/>
            </p:nvSpPr>
            <p:spPr>
              <a:xfrm>
                <a:off x="1659" y="4608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05" name="矩形 98357"/>
              <p:cNvSpPr/>
              <p:nvPr/>
            </p:nvSpPr>
            <p:spPr>
              <a:xfrm>
                <a:off x="1616" y="4608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06" name="组合 98360"/>
            <p:cNvGrpSpPr/>
            <p:nvPr/>
          </p:nvGrpSpPr>
          <p:grpSpPr>
            <a:xfrm>
              <a:off x="8206" y="8011"/>
              <a:ext cx="1953" cy="465"/>
              <a:chOff x="2154" y="4608"/>
              <a:chExt cx="539" cy="384"/>
            </a:xfrm>
          </p:grpSpPr>
          <p:sp>
            <p:nvSpPr>
              <p:cNvPr id="36107" name="矩形 53096"/>
              <p:cNvSpPr/>
              <p:nvPr/>
            </p:nvSpPr>
            <p:spPr>
              <a:xfrm>
                <a:off x="2197" y="460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08" name="矩形 98359"/>
              <p:cNvSpPr/>
              <p:nvPr/>
            </p:nvSpPr>
            <p:spPr>
              <a:xfrm>
                <a:off x="2154" y="460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09" name="组合 98362"/>
            <p:cNvGrpSpPr/>
            <p:nvPr/>
          </p:nvGrpSpPr>
          <p:grpSpPr>
            <a:xfrm>
              <a:off x="10158" y="8011"/>
              <a:ext cx="1953" cy="465"/>
              <a:chOff x="2693" y="4608"/>
              <a:chExt cx="539" cy="384"/>
            </a:xfrm>
          </p:grpSpPr>
          <p:sp>
            <p:nvSpPr>
              <p:cNvPr id="36110" name="矩形 53097"/>
              <p:cNvSpPr/>
              <p:nvPr/>
            </p:nvSpPr>
            <p:spPr>
              <a:xfrm>
                <a:off x="2736" y="460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11" name="矩形 98361"/>
              <p:cNvSpPr/>
              <p:nvPr/>
            </p:nvSpPr>
            <p:spPr>
              <a:xfrm>
                <a:off x="2693" y="460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12" name="组合 98364"/>
            <p:cNvGrpSpPr/>
            <p:nvPr/>
          </p:nvGrpSpPr>
          <p:grpSpPr>
            <a:xfrm>
              <a:off x="12111" y="8011"/>
              <a:ext cx="1953" cy="465"/>
              <a:chOff x="3232" y="4608"/>
              <a:chExt cx="539" cy="384"/>
            </a:xfrm>
          </p:grpSpPr>
          <p:sp>
            <p:nvSpPr>
              <p:cNvPr id="36113" name="矩形 53098"/>
              <p:cNvSpPr/>
              <p:nvPr/>
            </p:nvSpPr>
            <p:spPr>
              <a:xfrm>
                <a:off x="3275" y="4608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14" name="矩形 98363"/>
              <p:cNvSpPr/>
              <p:nvPr/>
            </p:nvSpPr>
            <p:spPr>
              <a:xfrm>
                <a:off x="3232" y="4608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15" name="组合 98366"/>
            <p:cNvGrpSpPr/>
            <p:nvPr/>
          </p:nvGrpSpPr>
          <p:grpSpPr>
            <a:xfrm>
              <a:off x="403" y="8476"/>
              <a:ext cx="1950" cy="465"/>
              <a:chOff x="0" y="4992"/>
              <a:chExt cx="538" cy="384"/>
            </a:xfrm>
          </p:grpSpPr>
          <p:sp>
            <p:nvSpPr>
              <p:cNvPr id="36116" name="矩形 53099"/>
              <p:cNvSpPr/>
              <p:nvPr/>
            </p:nvSpPr>
            <p:spPr>
              <a:xfrm>
                <a:off x="43" y="499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12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17" name="矩形 98365"/>
              <p:cNvSpPr/>
              <p:nvPr/>
            </p:nvSpPr>
            <p:spPr>
              <a:xfrm>
                <a:off x="0" y="499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18" name="组合 98368"/>
            <p:cNvGrpSpPr/>
            <p:nvPr/>
          </p:nvGrpSpPr>
          <p:grpSpPr>
            <a:xfrm>
              <a:off x="2353" y="8476"/>
              <a:ext cx="1953" cy="465"/>
              <a:chOff x="538" y="4992"/>
              <a:chExt cx="539" cy="384"/>
            </a:xfrm>
          </p:grpSpPr>
          <p:sp>
            <p:nvSpPr>
              <p:cNvPr id="36119" name="矩形 53100"/>
              <p:cNvSpPr/>
              <p:nvPr/>
            </p:nvSpPr>
            <p:spPr>
              <a:xfrm>
                <a:off x="581" y="499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1100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20" name="矩形 98367"/>
              <p:cNvSpPr/>
              <p:nvPr/>
            </p:nvSpPr>
            <p:spPr>
              <a:xfrm>
                <a:off x="538" y="499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21" name="组合 98370"/>
            <p:cNvGrpSpPr/>
            <p:nvPr/>
          </p:nvGrpSpPr>
          <p:grpSpPr>
            <a:xfrm>
              <a:off x="4306" y="8476"/>
              <a:ext cx="1953" cy="465"/>
              <a:chOff x="1077" y="4992"/>
              <a:chExt cx="539" cy="384"/>
            </a:xfrm>
          </p:grpSpPr>
          <p:sp>
            <p:nvSpPr>
              <p:cNvPr id="36122" name="矩形 53101"/>
              <p:cNvSpPr/>
              <p:nvPr/>
            </p:nvSpPr>
            <p:spPr>
              <a:xfrm>
                <a:off x="1120" y="499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23" name="矩形 98369"/>
              <p:cNvSpPr/>
              <p:nvPr/>
            </p:nvSpPr>
            <p:spPr>
              <a:xfrm>
                <a:off x="1077" y="499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24" name="组合 98372"/>
            <p:cNvGrpSpPr/>
            <p:nvPr/>
          </p:nvGrpSpPr>
          <p:grpSpPr>
            <a:xfrm>
              <a:off x="6258" y="8476"/>
              <a:ext cx="1948" cy="465"/>
              <a:chOff x="1616" y="4992"/>
              <a:chExt cx="538" cy="384"/>
            </a:xfrm>
          </p:grpSpPr>
          <p:sp>
            <p:nvSpPr>
              <p:cNvPr id="36125" name="矩形 53102"/>
              <p:cNvSpPr/>
              <p:nvPr/>
            </p:nvSpPr>
            <p:spPr>
              <a:xfrm>
                <a:off x="1659" y="4992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26" name="矩形 98371"/>
              <p:cNvSpPr/>
              <p:nvPr/>
            </p:nvSpPr>
            <p:spPr>
              <a:xfrm>
                <a:off x="1616" y="4992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27" name="组合 98374"/>
            <p:cNvGrpSpPr/>
            <p:nvPr/>
          </p:nvGrpSpPr>
          <p:grpSpPr>
            <a:xfrm>
              <a:off x="8206" y="8476"/>
              <a:ext cx="1953" cy="465"/>
              <a:chOff x="2154" y="4992"/>
              <a:chExt cx="539" cy="384"/>
            </a:xfrm>
          </p:grpSpPr>
          <p:sp>
            <p:nvSpPr>
              <p:cNvPr id="36128" name="矩形 53103"/>
              <p:cNvSpPr/>
              <p:nvPr/>
            </p:nvSpPr>
            <p:spPr>
              <a:xfrm>
                <a:off x="2197" y="499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29" name="矩形 98373"/>
              <p:cNvSpPr/>
              <p:nvPr/>
            </p:nvSpPr>
            <p:spPr>
              <a:xfrm>
                <a:off x="2154" y="499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30" name="组合 98376"/>
            <p:cNvGrpSpPr/>
            <p:nvPr/>
          </p:nvGrpSpPr>
          <p:grpSpPr>
            <a:xfrm>
              <a:off x="10158" y="8476"/>
              <a:ext cx="1953" cy="465"/>
              <a:chOff x="2693" y="4992"/>
              <a:chExt cx="539" cy="384"/>
            </a:xfrm>
          </p:grpSpPr>
          <p:sp>
            <p:nvSpPr>
              <p:cNvPr id="36131" name="矩形 53104"/>
              <p:cNvSpPr/>
              <p:nvPr/>
            </p:nvSpPr>
            <p:spPr>
              <a:xfrm>
                <a:off x="2736" y="499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32" name="矩形 98375"/>
              <p:cNvSpPr/>
              <p:nvPr/>
            </p:nvSpPr>
            <p:spPr>
              <a:xfrm>
                <a:off x="2693" y="499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33" name="组合 98378"/>
            <p:cNvGrpSpPr/>
            <p:nvPr/>
          </p:nvGrpSpPr>
          <p:grpSpPr>
            <a:xfrm>
              <a:off x="12111" y="8476"/>
              <a:ext cx="1953" cy="465"/>
              <a:chOff x="3232" y="4992"/>
              <a:chExt cx="539" cy="384"/>
            </a:xfrm>
          </p:grpSpPr>
          <p:sp>
            <p:nvSpPr>
              <p:cNvPr id="36134" name="矩形 53105"/>
              <p:cNvSpPr/>
              <p:nvPr/>
            </p:nvSpPr>
            <p:spPr>
              <a:xfrm>
                <a:off x="3275" y="4992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35" name="矩形 98377"/>
              <p:cNvSpPr/>
              <p:nvPr/>
            </p:nvSpPr>
            <p:spPr>
              <a:xfrm>
                <a:off x="3232" y="4992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36" name="组合 98380"/>
            <p:cNvGrpSpPr/>
            <p:nvPr/>
          </p:nvGrpSpPr>
          <p:grpSpPr>
            <a:xfrm>
              <a:off x="403" y="8941"/>
              <a:ext cx="1950" cy="468"/>
              <a:chOff x="0" y="5376"/>
              <a:chExt cx="538" cy="384"/>
            </a:xfrm>
          </p:grpSpPr>
          <p:sp>
            <p:nvSpPr>
              <p:cNvPr id="36137" name="矩形 53106"/>
              <p:cNvSpPr/>
              <p:nvPr/>
            </p:nvSpPr>
            <p:spPr>
              <a:xfrm>
                <a:off x="43" y="537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13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38" name="矩形 98379"/>
              <p:cNvSpPr/>
              <p:nvPr/>
            </p:nvSpPr>
            <p:spPr>
              <a:xfrm>
                <a:off x="0" y="537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39" name="组合 98382"/>
            <p:cNvGrpSpPr/>
            <p:nvPr/>
          </p:nvGrpSpPr>
          <p:grpSpPr>
            <a:xfrm>
              <a:off x="2353" y="8941"/>
              <a:ext cx="1953" cy="468"/>
              <a:chOff x="538" y="5376"/>
              <a:chExt cx="539" cy="384"/>
            </a:xfrm>
          </p:grpSpPr>
          <p:sp>
            <p:nvSpPr>
              <p:cNvPr id="36140" name="矩形 53107"/>
              <p:cNvSpPr/>
              <p:nvPr/>
            </p:nvSpPr>
            <p:spPr>
              <a:xfrm>
                <a:off x="581" y="537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1101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41" name="矩形 98381"/>
              <p:cNvSpPr/>
              <p:nvPr/>
            </p:nvSpPr>
            <p:spPr>
              <a:xfrm>
                <a:off x="538" y="537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42" name="组合 98384"/>
            <p:cNvGrpSpPr/>
            <p:nvPr/>
          </p:nvGrpSpPr>
          <p:grpSpPr>
            <a:xfrm>
              <a:off x="4306" y="8941"/>
              <a:ext cx="1953" cy="468"/>
              <a:chOff x="1077" y="5376"/>
              <a:chExt cx="539" cy="384"/>
            </a:xfrm>
          </p:grpSpPr>
          <p:sp>
            <p:nvSpPr>
              <p:cNvPr id="36143" name="矩形 53108"/>
              <p:cNvSpPr/>
              <p:nvPr/>
            </p:nvSpPr>
            <p:spPr>
              <a:xfrm>
                <a:off x="1120" y="537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44" name="矩形 98383"/>
              <p:cNvSpPr/>
              <p:nvPr/>
            </p:nvSpPr>
            <p:spPr>
              <a:xfrm>
                <a:off x="1077" y="537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45" name="组合 98386"/>
            <p:cNvGrpSpPr/>
            <p:nvPr/>
          </p:nvGrpSpPr>
          <p:grpSpPr>
            <a:xfrm>
              <a:off x="6258" y="8941"/>
              <a:ext cx="1948" cy="468"/>
              <a:chOff x="1616" y="5376"/>
              <a:chExt cx="538" cy="384"/>
            </a:xfrm>
          </p:grpSpPr>
          <p:sp>
            <p:nvSpPr>
              <p:cNvPr id="36146" name="矩形 53109"/>
              <p:cNvSpPr/>
              <p:nvPr/>
            </p:nvSpPr>
            <p:spPr>
              <a:xfrm>
                <a:off x="1659" y="5376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47" name="矩形 98385"/>
              <p:cNvSpPr/>
              <p:nvPr/>
            </p:nvSpPr>
            <p:spPr>
              <a:xfrm>
                <a:off x="1616" y="5376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48" name="组合 98388"/>
            <p:cNvGrpSpPr/>
            <p:nvPr/>
          </p:nvGrpSpPr>
          <p:grpSpPr>
            <a:xfrm>
              <a:off x="8206" y="8941"/>
              <a:ext cx="1953" cy="468"/>
              <a:chOff x="2154" y="5376"/>
              <a:chExt cx="539" cy="384"/>
            </a:xfrm>
          </p:grpSpPr>
          <p:sp>
            <p:nvSpPr>
              <p:cNvPr id="36149" name="矩形 53110"/>
              <p:cNvSpPr/>
              <p:nvPr/>
            </p:nvSpPr>
            <p:spPr>
              <a:xfrm>
                <a:off x="2197" y="537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50" name="矩形 98387"/>
              <p:cNvSpPr/>
              <p:nvPr/>
            </p:nvSpPr>
            <p:spPr>
              <a:xfrm>
                <a:off x="2154" y="537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51" name="组合 98390"/>
            <p:cNvGrpSpPr/>
            <p:nvPr/>
          </p:nvGrpSpPr>
          <p:grpSpPr>
            <a:xfrm>
              <a:off x="10158" y="8941"/>
              <a:ext cx="1953" cy="468"/>
              <a:chOff x="2693" y="5376"/>
              <a:chExt cx="539" cy="384"/>
            </a:xfrm>
          </p:grpSpPr>
          <p:sp>
            <p:nvSpPr>
              <p:cNvPr id="36152" name="矩形 53111"/>
              <p:cNvSpPr/>
              <p:nvPr/>
            </p:nvSpPr>
            <p:spPr>
              <a:xfrm>
                <a:off x="2736" y="537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53" name="矩形 98389"/>
              <p:cNvSpPr/>
              <p:nvPr/>
            </p:nvSpPr>
            <p:spPr>
              <a:xfrm>
                <a:off x="2693" y="537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54" name="组合 98392"/>
            <p:cNvGrpSpPr/>
            <p:nvPr/>
          </p:nvGrpSpPr>
          <p:grpSpPr>
            <a:xfrm>
              <a:off x="12111" y="8941"/>
              <a:ext cx="1953" cy="468"/>
              <a:chOff x="3232" y="5376"/>
              <a:chExt cx="539" cy="384"/>
            </a:xfrm>
          </p:grpSpPr>
          <p:sp>
            <p:nvSpPr>
              <p:cNvPr id="36155" name="矩形 53112"/>
              <p:cNvSpPr/>
              <p:nvPr/>
            </p:nvSpPr>
            <p:spPr>
              <a:xfrm>
                <a:off x="3275" y="5376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56" name="矩形 98391"/>
              <p:cNvSpPr/>
              <p:nvPr/>
            </p:nvSpPr>
            <p:spPr>
              <a:xfrm>
                <a:off x="3232" y="5376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57" name="组合 98394"/>
            <p:cNvGrpSpPr/>
            <p:nvPr/>
          </p:nvGrpSpPr>
          <p:grpSpPr>
            <a:xfrm>
              <a:off x="403" y="9409"/>
              <a:ext cx="1950" cy="465"/>
              <a:chOff x="0" y="5760"/>
              <a:chExt cx="538" cy="384"/>
            </a:xfrm>
          </p:grpSpPr>
          <p:sp>
            <p:nvSpPr>
              <p:cNvPr id="36158" name="矩形 53113"/>
              <p:cNvSpPr/>
              <p:nvPr/>
            </p:nvSpPr>
            <p:spPr>
              <a:xfrm>
                <a:off x="43" y="576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14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59" name="矩形 98393"/>
              <p:cNvSpPr/>
              <p:nvPr/>
            </p:nvSpPr>
            <p:spPr>
              <a:xfrm>
                <a:off x="0" y="576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60" name="组合 98396"/>
            <p:cNvGrpSpPr/>
            <p:nvPr/>
          </p:nvGrpSpPr>
          <p:grpSpPr>
            <a:xfrm>
              <a:off x="2353" y="9409"/>
              <a:ext cx="1953" cy="465"/>
              <a:chOff x="538" y="5760"/>
              <a:chExt cx="539" cy="384"/>
            </a:xfrm>
          </p:grpSpPr>
          <p:sp>
            <p:nvSpPr>
              <p:cNvPr id="36161" name="矩形 53114"/>
              <p:cNvSpPr/>
              <p:nvPr/>
            </p:nvSpPr>
            <p:spPr>
              <a:xfrm>
                <a:off x="581" y="576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1110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1111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62" name="矩形 98395"/>
              <p:cNvSpPr/>
              <p:nvPr/>
            </p:nvSpPr>
            <p:spPr>
              <a:xfrm>
                <a:off x="538" y="576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63" name="组合 98398"/>
            <p:cNvGrpSpPr/>
            <p:nvPr/>
          </p:nvGrpSpPr>
          <p:grpSpPr>
            <a:xfrm>
              <a:off x="4306" y="9409"/>
              <a:ext cx="1953" cy="465"/>
              <a:chOff x="1077" y="5760"/>
              <a:chExt cx="539" cy="384"/>
            </a:xfrm>
          </p:grpSpPr>
          <p:sp>
            <p:nvSpPr>
              <p:cNvPr id="36164" name="矩形 53115"/>
              <p:cNvSpPr/>
              <p:nvPr/>
            </p:nvSpPr>
            <p:spPr>
              <a:xfrm>
                <a:off x="1120" y="576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65" name="矩形 98397"/>
              <p:cNvSpPr/>
              <p:nvPr/>
            </p:nvSpPr>
            <p:spPr>
              <a:xfrm>
                <a:off x="1077" y="576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66" name="组合 98400"/>
            <p:cNvGrpSpPr/>
            <p:nvPr/>
          </p:nvGrpSpPr>
          <p:grpSpPr>
            <a:xfrm>
              <a:off x="6258" y="9409"/>
              <a:ext cx="1948" cy="465"/>
              <a:chOff x="1616" y="5760"/>
              <a:chExt cx="538" cy="384"/>
            </a:xfrm>
          </p:grpSpPr>
          <p:sp>
            <p:nvSpPr>
              <p:cNvPr id="36167" name="矩形 53116"/>
              <p:cNvSpPr/>
              <p:nvPr/>
            </p:nvSpPr>
            <p:spPr>
              <a:xfrm>
                <a:off x="1659" y="5760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68" name="矩形 98399"/>
              <p:cNvSpPr/>
              <p:nvPr/>
            </p:nvSpPr>
            <p:spPr>
              <a:xfrm>
                <a:off x="1616" y="5760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69" name="组合 98402"/>
            <p:cNvGrpSpPr/>
            <p:nvPr/>
          </p:nvGrpSpPr>
          <p:grpSpPr>
            <a:xfrm>
              <a:off x="8206" y="9409"/>
              <a:ext cx="1953" cy="465"/>
              <a:chOff x="2154" y="5760"/>
              <a:chExt cx="539" cy="384"/>
            </a:xfrm>
          </p:grpSpPr>
          <p:sp>
            <p:nvSpPr>
              <p:cNvPr id="36170" name="矩形 53117"/>
              <p:cNvSpPr/>
              <p:nvPr/>
            </p:nvSpPr>
            <p:spPr>
              <a:xfrm>
                <a:off x="2197" y="576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71" name="矩形 98401"/>
              <p:cNvSpPr/>
              <p:nvPr/>
            </p:nvSpPr>
            <p:spPr>
              <a:xfrm>
                <a:off x="2154" y="576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72" name="组合 98404"/>
            <p:cNvGrpSpPr/>
            <p:nvPr/>
          </p:nvGrpSpPr>
          <p:grpSpPr>
            <a:xfrm>
              <a:off x="10158" y="9409"/>
              <a:ext cx="1953" cy="465"/>
              <a:chOff x="2693" y="5760"/>
              <a:chExt cx="539" cy="384"/>
            </a:xfrm>
          </p:grpSpPr>
          <p:sp>
            <p:nvSpPr>
              <p:cNvPr id="36173" name="矩形 53118"/>
              <p:cNvSpPr/>
              <p:nvPr/>
            </p:nvSpPr>
            <p:spPr>
              <a:xfrm>
                <a:off x="2736" y="576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74" name="矩形 98403"/>
              <p:cNvSpPr/>
              <p:nvPr/>
            </p:nvSpPr>
            <p:spPr>
              <a:xfrm>
                <a:off x="2693" y="576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75" name="组合 98406"/>
            <p:cNvGrpSpPr/>
            <p:nvPr/>
          </p:nvGrpSpPr>
          <p:grpSpPr>
            <a:xfrm>
              <a:off x="12111" y="9409"/>
              <a:ext cx="1953" cy="465"/>
              <a:chOff x="3232" y="5760"/>
              <a:chExt cx="539" cy="384"/>
            </a:xfrm>
          </p:grpSpPr>
          <p:sp>
            <p:nvSpPr>
              <p:cNvPr id="36176" name="矩形 53119"/>
              <p:cNvSpPr/>
              <p:nvPr/>
            </p:nvSpPr>
            <p:spPr>
              <a:xfrm>
                <a:off x="3275" y="5760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77" name="矩形 98405"/>
              <p:cNvSpPr/>
              <p:nvPr/>
            </p:nvSpPr>
            <p:spPr>
              <a:xfrm>
                <a:off x="3232" y="5760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78" name="组合 98408"/>
            <p:cNvGrpSpPr/>
            <p:nvPr/>
          </p:nvGrpSpPr>
          <p:grpSpPr>
            <a:xfrm>
              <a:off x="403" y="9874"/>
              <a:ext cx="1950" cy="465"/>
              <a:chOff x="0" y="6144"/>
              <a:chExt cx="538" cy="384"/>
            </a:xfrm>
          </p:grpSpPr>
          <p:sp>
            <p:nvSpPr>
              <p:cNvPr id="36179" name="矩形 53120"/>
              <p:cNvSpPr/>
              <p:nvPr/>
            </p:nvSpPr>
            <p:spPr>
              <a:xfrm>
                <a:off x="43" y="614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15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0" name="矩形 98407"/>
              <p:cNvSpPr/>
              <p:nvPr/>
            </p:nvSpPr>
            <p:spPr>
              <a:xfrm>
                <a:off x="0" y="614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81" name="组合 98412"/>
            <p:cNvGrpSpPr/>
            <p:nvPr/>
          </p:nvGrpSpPr>
          <p:grpSpPr>
            <a:xfrm>
              <a:off x="4306" y="9874"/>
              <a:ext cx="1953" cy="465"/>
              <a:chOff x="1077" y="6144"/>
              <a:chExt cx="539" cy="384"/>
            </a:xfrm>
          </p:grpSpPr>
          <p:sp>
            <p:nvSpPr>
              <p:cNvPr id="36182" name="矩形 53122"/>
              <p:cNvSpPr/>
              <p:nvPr/>
            </p:nvSpPr>
            <p:spPr>
              <a:xfrm>
                <a:off x="1120" y="614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3" name="矩形 98411"/>
              <p:cNvSpPr/>
              <p:nvPr/>
            </p:nvSpPr>
            <p:spPr>
              <a:xfrm>
                <a:off x="1077" y="614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84" name="组合 98414"/>
            <p:cNvGrpSpPr/>
            <p:nvPr/>
          </p:nvGrpSpPr>
          <p:grpSpPr>
            <a:xfrm>
              <a:off x="6258" y="9874"/>
              <a:ext cx="1948" cy="465"/>
              <a:chOff x="1616" y="6144"/>
              <a:chExt cx="538" cy="384"/>
            </a:xfrm>
          </p:grpSpPr>
          <p:sp>
            <p:nvSpPr>
              <p:cNvPr id="36185" name="矩形 53123"/>
              <p:cNvSpPr/>
              <p:nvPr/>
            </p:nvSpPr>
            <p:spPr>
              <a:xfrm>
                <a:off x="1659" y="6144"/>
                <a:ext cx="452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6" name="矩形 98413"/>
              <p:cNvSpPr/>
              <p:nvPr/>
            </p:nvSpPr>
            <p:spPr>
              <a:xfrm>
                <a:off x="1616" y="6144"/>
                <a:ext cx="538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87" name="组合 98416"/>
            <p:cNvGrpSpPr/>
            <p:nvPr/>
          </p:nvGrpSpPr>
          <p:grpSpPr>
            <a:xfrm>
              <a:off x="8206" y="9874"/>
              <a:ext cx="1953" cy="465"/>
              <a:chOff x="2154" y="6144"/>
              <a:chExt cx="539" cy="384"/>
            </a:xfrm>
          </p:grpSpPr>
          <p:sp>
            <p:nvSpPr>
              <p:cNvPr id="36188" name="矩形 53124"/>
              <p:cNvSpPr/>
              <p:nvPr/>
            </p:nvSpPr>
            <p:spPr>
              <a:xfrm>
                <a:off x="2197" y="614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  <a:endParaRPr lang="en-US" altLang="zh-CN" sz="18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9" name="矩形 98415"/>
              <p:cNvSpPr/>
              <p:nvPr/>
            </p:nvSpPr>
            <p:spPr>
              <a:xfrm>
                <a:off x="2154" y="614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90" name="组合 98418"/>
            <p:cNvGrpSpPr/>
            <p:nvPr/>
          </p:nvGrpSpPr>
          <p:grpSpPr>
            <a:xfrm>
              <a:off x="10158" y="9874"/>
              <a:ext cx="1953" cy="465"/>
              <a:chOff x="2693" y="6144"/>
              <a:chExt cx="539" cy="384"/>
            </a:xfrm>
          </p:grpSpPr>
          <p:sp>
            <p:nvSpPr>
              <p:cNvPr id="36191" name="矩形 53125"/>
              <p:cNvSpPr/>
              <p:nvPr/>
            </p:nvSpPr>
            <p:spPr>
              <a:xfrm>
                <a:off x="2736" y="614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92" name="矩形 98417"/>
              <p:cNvSpPr/>
              <p:nvPr/>
            </p:nvSpPr>
            <p:spPr>
              <a:xfrm>
                <a:off x="2693" y="614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193" name="组合 98420"/>
            <p:cNvGrpSpPr/>
            <p:nvPr/>
          </p:nvGrpSpPr>
          <p:grpSpPr>
            <a:xfrm>
              <a:off x="12111" y="9874"/>
              <a:ext cx="1953" cy="465"/>
              <a:chOff x="3232" y="6144"/>
              <a:chExt cx="539" cy="384"/>
            </a:xfrm>
          </p:grpSpPr>
          <p:sp>
            <p:nvSpPr>
              <p:cNvPr id="36194" name="矩形 53126"/>
              <p:cNvSpPr/>
              <p:nvPr/>
            </p:nvSpPr>
            <p:spPr>
              <a:xfrm>
                <a:off x="3275" y="6144"/>
                <a:ext cx="453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defTabSz="914400">
                  <a:tabLst>
                    <a:tab pos="1866900" algn="l"/>
                  </a:tabLst>
                </a:pPr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1866900" algn="l"/>
                  </a:tabLst>
                </a:pPr>
                <a:endPara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95" name="矩形 98419"/>
              <p:cNvSpPr/>
              <p:nvPr/>
            </p:nvSpPr>
            <p:spPr>
              <a:xfrm>
                <a:off x="3232" y="6144"/>
                <a:ext cx="539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196" name="矩形 98422"/>
            <p:cNvSpPr/>
            <p:nvPr/>
          </p:nvSpPr>
          <p:spPr>
            <a:xfrm>
              <a:off x="393" y="2421"/>
              <a:ext cx="13680" cy="7920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374" name="矩形 97373"/>
          <p:cNvSpPr/>
          <p:nvPr/>
        </p:nvSpPr>
        <p:spPr>
          <a:xfrm>
            <a:off x="179388" y="904875"/>
            <a:ext cx="8785225" cy="1219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由于各种原因，代码在形成和传送过程中都可能发生错误，为提高数字电路传递代码的可靠性，还采用其它一些编码方式，如格雷码。格雷码又称循环码，其特点是任何相邻两组代码之间仅能有1位数码发生变化，从而大大减少出错的机会。</a:t>
            </a:r>
            <a:endParaRPr lang="zh-CN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375" name="矩形 97374"/>
          <p:cNvSpPr/>
          <p:nvPr/>
        </p:nvSpPr>
        <p:spPr>
          <a:xfrm>
            <a:off x="179388" y="3654425"/>
            <a:ext cx="8785225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数字系统中处理的数据除了数字之外，还有字母、标点符号、运算符号和其它特殊符号，这些符号统称为字符。所有字符在数字系统中必须用二进制代码来表示，通常称其为字符编码。</a:t>
            </a:r>
            <a:endParaRPr lang="zh-CN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388" y="434975"/>
            <a:ext cx="8785225" cy="795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2.可靠性编码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288" y="3030538"/>
            <a:ext cx="8785225" cy="795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3.字符编码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7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7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74" grpId="0"/>
      <p:bldP spid="97375" grpId="0"/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581" name="矩形 53580"/>
          <p:cNvSpPr/>
          <p:nvPr/>
        </p:nvSpPr>
        <p:spPr>
          <a:xfrm>
            <a:off x="482600" y="387350"/>
            <a:ext cx="8177213" cy="20843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二进制数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二进制数的每一位数码只有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或者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计数规则是“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逢二进一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二进制数的进位基数是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，第</a:t>
            </a:r>
            <a:r>
              <a:rPr kumimoji="0" lang="en-US" altLang="zh-CN" sz="2400" b="1" i="1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位的权是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1" i="1" u="none" strike="noStrike" kern="1200" cap="none" spc="0" normalizeH="0" baseline="3000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1952625" y="2819400"/>
          <a:ext cx="266858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016000" imgH="431800" progId="Equation.3">
                  <p:embed/>
                </p:oleObj>
              </mc:Choice>
              <mc:Fallback>
                <p:oleObj name="" r:id="rId1" imgW="1016000" imgH="4318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52625" y="2819400"/>
                        <a:ext cx="2668588" cy="103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圆角矩形标注 3"/>
          <p:cNvSpPr/>
          <p:nvPr/>
        </p:nvSpPr>
        <p:spPr>
          <a:xfrm flipH="1" flipV="1">
            <a:off x="3035300" y="3998913"/>
            <a:ext cx="2362200" cy="1208087"/>
          </a:xfrm>
          <a:prstGeom prst="wedgeRoundRectCallout">
            <a:avLst>
              <a:gd name="adj1" fmla="val 20616"/>
              <a:gd name="adj2" fmla="val 80125"/>
              <a:gd name="adj3" fmla="val 16667"/>
            </a:avLst>
          </a:prstGeom>
          <a:solidFill>
            <a:srgbClr val="FFFF99"/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000" b="1" i="1" baseline="-25000" err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位上的数码，即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中的任一个数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 flipH="1" flipV="1">
            <a:off x="5964238" y="3757613"/>
            <a:ext cx="1506537" cy="838200"/>
          </a:xfrm>
          <a:prstGeom prst="wedgeRoundRectCallout">
            <a:avLst>
              <a:gd name="adj1" fmla="val 137917"/>
              <a:gd name="adj2" fmla="val 80949"/>
              <a:gd name="adj3" fmla="val 16667"/>
            </a:avLst>
          </a:prstGeom>
          <a:solidFill>
            <a:srgbClr val="FCE1AA"/>
          </a:solidFill>
          <a:ln w="317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2—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进位基数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 flipH="1" flipV="1">
            <a:off x="6130925" y="2614613"/>
            <a:ext cx="1473200" cy="914400"/>
          </a:xfrm>
          <a:prstGeom prst="wedgeRoundRectCallout">
            <a:avLst>
              <a:gd name="adj1" fmla="val 133569"/>
              <a:gd name="adj2" fmla="val -13574"/>
              <a:gd name="adj3" fmla="val 16667"/>
            </a:avLst>
          </a:prstGeom>
          <a:solidFill>
            <a:srgbClr val="FEBEF5"/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1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位的权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 flipH="1" flipV="1">
            <a:off x="193675" y="3633788"/>
            <a:ext cx="1758950" cy="820737"/>
          </a:xfrm>
          <a:prstGeom prst="wedgeRoundRectCallout">
            <a:avLst>
              <a:gd name="adj1" fmla="val -66764"/>
              <a:gd name="adj2" fmla="val 65722"/>
              <a:gd name="adj3" fmla="val 16667"/>
            </a:avLst>
          </a:prstGeom>
          <a:solidFill>
            <a:srgbClr val="CCFFFF"/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可用下标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表示十进制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600" y="2276475"/>
            <a:ext cx="8404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任意一个二进制数可表示为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204" name="矩形 90203"/>
          <p:cNvSpPr/>
          <p:nvPr/>
        </p:nvSpPr>
        <p:spPr>
          <a:xfrm>
            <a:off x="427038" y="5207000"/>
            <a:ext cx="8375650" cy="1198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just"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zh-CN" altLang="en-US" b="1">
                <a:sym typeface="+mn-ea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(11101.01)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-2 </a:t>
            </a:r>
            <a:endParaRPr lang="en-US" altLang="zh-CN" b="1" baseline="30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81" grpId="0"/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02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9" name="文本占位符 91138"/>
          <p:cNvSpPr>
            <a:spLocks noGrp="1"/>
          </p:cNvSpPr>
          <p:nvPr>
            <p:ph idx="1"/>
          </p:nvPr>
        </p:nvSpPr>
        <p:spPr>
          <a:xfrm>
            <a:off x="31750" y="1084263"/>
            <a:ext cx="8748713" cy="20574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八进制数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的数码有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个，为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，按“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逢八进一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”的规则计数，即基数是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，第</a:t>
            </a:r>
            <a:r>
              <a:rPr kumimoji="0" lang="en-US" altLang="zh-CN" sz="2400" b="1" i="1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位的权是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kumimoji="0" lang="en-US" altLang="zh-CN" sz="2400" b="1" i="1" u="none" strike="noStrike" kern="1200" cap="none" spc="0" normalizeH="0" baseline="300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。任一个八进制数可表示为 </a:t>
            </a: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1142" name="对象 91141"/>
          <p:cNvGraphicFramePr/>
          <p:nvPr/>
        </p:nvGraphicFramePr>
        <p:xfrm>
          <a:off x="3136900" y="2125663"/>
          <a:ext cx="2844800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002665" imgH="431800" progId="Equation.3">
                  <p:embed/>
                </p:oleObj>
              </mc:Choice>
              <mc:Fallback>
                <p:oleObj name="" r:id="rId1" imgW="1002665" imgH="4318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6900" y="2125663"/>
                        <a:ext cx="2844800" cy="113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234" name="矩形 91233"/>
          <p:cNvSpPr/>
          <p:nvPr/>
        </p:nvSpPr>
        <p:spPr>
          <a:xfrm>
            <a:off x="503238" y="512763"/>
            <a:ext cx="8137525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八进制和十六进制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053" name="文本占位符 83052"/>
          <p:cNvSpPr>
            <a:spLocks noGrp="1"/>
          </p:cNvSpPr>
          <p:nvPr/>
        </p:nvSpPr>
        <p:spPr>
          <a:xfrm>
            <a:off x="157163" y="3141663"/>
            <a:ext cx="8893175" cy="2819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十六进制数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的数码有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个，为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～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F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。按“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逢十六进一”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的规则计数，其基数是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，第</a:t>
            </a:r>
            <a:r>
              <a:rPr kumimoji="0" lang="en-US" altLang="zh-CN" sz="2400" b="1" i="1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位的权是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</a:t>
            </a:r>
            <a:r>
              <a:rPr kumimoji="0" lang="en-US" altLang="zh-CN" sz="2400" b="1" i="1" u="none" strike="noStrike" kern="1200" cap="none" spc="0" normalizeH="0" baseline="3000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，任一个十六进制数可表示为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3069" name="对象 83068"/>
          <p:cNvGraphicFramePr/>
          <p:nvPr/>
        </p:nvGraphicFramePr>
        <p:xfrm>
          <a:off x="3124200" y="4543425"/>
          <a:ext cx="28702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104900" imgH="431800" progId="Equation.3">
                  <p:embed/>
                </p:oleObj>
              </mc:Choice>
              <mc:Fallback>
                <p:oleObj name="" r:id="rId3" imgW="1104900" imgH="4318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4200" y="4543425"/>
                        <a:ext cx="2870200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071" name="矩形 83070"/>
          <p:cNvSpPr/>
          <p:nvPr/>
        </p:nvSpPr>
        <p:spPr>
          <a:xfrm>
            <a:off x="368300" y="5229225"/>
            <a:ext cx="8470900" cy="1047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zh-CN" altLang="en-US" b="1">
                <a:sym typeface="+mn-ea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(5BC.56)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=5×16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11×16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12×16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5×16</a:t>
            </a:r>
            <a:r>
              <a:rPr lang="zh-CN" altLang="en-US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6×16</a:t>
            </a:r>
            <a:r>
              <a:rPr lang="zh-CN" altLang="en-US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b="1" baseline="30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3072" name="矩形 83071"/>
          <p:cNvSpPr/>
          <p:nvPr/>
        </p:nvSpPr>
        <p:spPr>
          <a:xfrm>
            <a:off x="673100" y="5961063"/>
            <a:ext cx="7772400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也可用下标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表示八进制和十六进制。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3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3053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3053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  <p:bldP spid="91234" grpId="0"/>
      <p:bldP spid="83053" grpId="0" build="p"/>
      <p:bldP spid="83071" grpId="0"/>
      <p:bldP spid="830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>
            <a:off x="0" y="501650"/>
            <a:ext cx="4424363" cy="679450"/>
          </a:xfrm>
        </p:spPr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不同数制间的转换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78984" name="文本占位符 78983"/>
          <p:cNvSpPr>
            <a:spLocks noGrp="1"/>
          </p:cNvSpPr>
          <p:nvPr>
            <p:ph idx="1"/>
          </p:nvPr>
        </p:nvSpPr>
        <p:spPr>
          <a:xfrm>
            <a:off x="431800" y="1181100"/>
            <a:ext cx="7467600" cy="7620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二进制数与十进制数的转换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8985" name="矩形 78984"/>
          <p:cNvSpPr/>
          <p:nvPr/>
        </p:nvSpPr>
        <p:spPr>
          <a:xfrm>
            <a:off x="527050" y="1806575"/>
            <a:ext cx="80899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）二进制数转换为十进制数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986" name="矩形 78985"/>
          <p:cNvSpPr/>
          <p:nvPr/>
        </p:nvSpPr>
        <p:spPr>
          <a:xfrm>
            <a:off x="107950" y="2366963"/>
            <a:ext cx="8675688" cy="11795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将二进制数按权展开，将各乘积项的积算出来，再将各项积相加，就得到等值的十进制数。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17762" name="标题 117761"/>
          <p:cNvSpPr>
            <a:spLocks noGrp="1"/>
          </p:cNvSpPr>
          <p:nvPr/>
        </p:nvSpPr>
        <p:spPr>
          <a:xfrm>
            <a:off x="776288" y="3186113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 </a:t>
            </a:r>
            <a:endParaRPr kumimoji="0" lang="en-US" altLang="zh-CN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17852" name="矩形 117851"/>
          <p:cNvSpPr/>
          <p:nvPr/>
        </p:nvSpPr>
        <p:spPr>
          <a:xfrm>
            <a:off x="527050" y="3546475"/>
            <a:ext cx="7920038" cy="12969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  将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(10101.01)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转换为十进制数。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854" name="矩形 117853"/>
          <p:cNvSpPr/>
          <p:nvPr/>
        </p:nvSpPr>
        <p:spPr>
          <a:xfrm>
            <a:off x="527050" y="4079875"/>
            <a:ext cx="8639175" cy="9731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(10101.01)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0×2</a:t>
            </a:r>
            <a:r>
              <a:rPr lang="zh-CN" altLang="en-US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1×2</a:t>
            </a:r>
            <a:r>
              <a:rPr lang="zh-CN" altLang="en-US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29.25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zh-CN" b="1" baseline="-30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9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9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8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8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7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17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84" grpId="0" build="p"/>
      <p:bldP spid="78985" grpId="0"/>
      <p:bldP spid="78986" grpId="0"/>
      <p:bldP spid="117852" grpId="0"/>
      <p:bldP spid="1178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340" name="矩形 92339"/>
          <p:cNvSpPr/>
          <p:nvPr/>
        </p:nvSpPr>
        <p:spPr>
          <a:xfrm>
            <a:off x="444500" y="460375"/>
            <a:ext cx="746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）十进制数转换为二进制数。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341" name="矩形 92340"/>
          <p:cNvSpPr/>
          <p:nvPr/>
        </p:nvSpPr>
        <p:spPr>
          <a:xfrm>
            <a:off x="60325" y="935038"/>
            <a:ext cx="8785225" cy="1789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十进制整数转换为二进制整数是将十进制数逐次除以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，并依次记录余数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，直到除到商为零为止，然后将余数从下往上排列，即得从高位到低位的二进制数。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46" name="圆角矩形标注 92345"/>
          <p:cNvSpPr/>
          <p:nvPr/>
        </p:nvSpPr>
        <p:spPr>
          <a:xfrm>
            <a:off x="6369050" y="2114550"/>
            <a:ext cx="2060575" cy="484188"/>
          </a:xfrm>
          <a:prstGeom prst="wedgeRoundRectCallout">
            <a:avLst>
              <a:gd name="adj1" fmla="val -37954"/>
              <a:gd name="adj2" fmla="val -94037"/>
              <a:gd name="adj3" fmla="val 16667"/>
            </a:avLst>
          </a:prstGeom>
          <a:solidFill>
            <a:srgbClr val="EBFFFF"/>
          </a:solidFill>
          <a:ln w="317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取余法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3313" name="组合 93312"/>
          <p:cNvGrpSpPr/>
          <p:nvPr/>
        </p:nvGrpSpPr>
        <p:grpSpPr>
          <a:xfrm>
            <a:off x="825500" y="2930525"/>
            <a:ext cx="5543550" cy="4235450"/>
            <a:chOff x="1372" y="1089"/>
            <a:chExt cx="2778" cy="2155"/>
          </a:xfrm>
        </p:grpSpPr>
        <p:grpSp>
          <p:nvGrpSpPr>
            <p:cNvPr id="29701" name="组合 93276"/>
            <p:cNvGrpSpPr/>
            <p:nvPr/>
          </p:nvGrpSpPr>
          <p:grpSpPr>
            <a:xfrm>
              <a:off x="1387" y="1391"/>
              <a:ext cx="764" cy="305"/>
              <a:chOff x="6843" y="6217"/>
              <a:chExt cx="740" cy="408"/>
            </a:xfrm>
          </p:grpSpPr>
          <p:sp>
            <p:nvSpPr>
              <p:cNvPr id="29702" name="文本框 93277"/>
              <p:cNvSpPr txBox="1"/>
              <p:nvPr/>
            </p:nvSpPr>
            <p:spPr>
              <a:xfrm>
                <a:off x="7053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37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03" name="组合 93278"/>
              <p:cNvGrpSpPr/>
              <p:nvPr/>
            </p:nvGrpSpPr>
            <p:grpSpPr>
              <a:xfrm>
                <a:off x="7045" y="6225"/>
                <a:ext cx="346" cy="292"/>
                <a:chOff x="6265" y="6629"/>
                <a:chExt cx="346" cy="292"/>
              </a:xfrm>
            </p:grpSpPr>
            <p:sp>
              <p:nvSpPr>
                <p:cNvPr id="29704" name="直接连接符 93279"/>
                <p:cNvSpPr/>
                <p:nvPr/>
              </p:nvSpPr>
              <p:spPr>
                <a:xfrm>
                  <a:off x="6265" y="6629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05" name="直接连接符 93280"/>
                <p:cNvSpPr/>
                <p:nvPr/>
              </p:nvSpPr>
              <p:spPr>
                <a:xfrm>
                  <a:off x="6265" y="6921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06" name="文本框 93281"/>
              <p:cNvSpPr txBox="1"/>
              <p:nvPr/>
            </p:nvSpPr>
            <p:spPr>
              <a:xfrm>
                <a:off x="6843" y="6217"/>
                <a:ext cx="278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07" name="组合 93282"/>
            <p:cNvGrpSpPr/>
            <p:nvPr/>
          </p:nvGrpSpPr>
          <p:grpSpPr>
            <a:xfrm>
              <a:off x="1372" y="1657"/>
              <a:ext cx="784" cy="305"/>
              <a:chOff x="6821" y="6217"/>
              <a:chExt cx="760" cy="408"/>
            </a:xfrm>
          </p:grpSpPr>
          <p:sp>
            <p:nvSpPr>
              <p:cNvPr id="29708" name="文本框 93283"/>
              <p:cNvSpPr txBox="1"/>
              <p:nvPr/>
            </p:nvSpPr>
            <p:spPr>
              <a:xfrm>
                <a:off x="7051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18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09" name="组合 93284"/>
              <p:cNvGrpSpPr/>
              <p:nvPr/>
            </p:nvGrpSpPr>
            <p:grpSpPr>
              <a:xfrm>
                <a:off x="7039" y="6217"/>
                <a:ext cx="347" cy="292"/>
                <a:chOff x="6259" y="6621"/>
                <a:chExt cx="347" cy="292"/>
              </a:xfrm>
            </p:grpSpPr>
            <p:sp>
              <p:nvSpPr>
                <p:cNvPr id="29710" name="直接连接符 93285"/>
                <p:cNvSpPr/>
                <p:nvPr/>
              </p:nvSpPr>
              <p:spPr>
                <a:xfrm>
                  <a:off x="6259" y="6621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11" name="直接连接符 93286"/>
                <p:cNvSpPr/>
                <p:nvPr/>
              </p:nvSpPr>
              <p:spPr>
                <a:xfrm>
                  <a:off x="6260" y="6913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12" name="文本框 93287"/>
              <p:cNvSpPr txBox="1"/>
              <p:nvPr/>
            </p:nvSpPr>
            <p:spPr>
              <a:xfrm>
                <a:off x="6821" y="6217"/>
                <a:ext cx="271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13" name="组合 93288"/>
            <p:cNvGrpSpPr/>
            <p:nvPr/>
          </p:nvGrpSpPr>
          <p:grpSpPr>
            <a:xfrm>
              <a:off x="1383" y="2404"/>
              <a:ext cx="773" cy="564"/>
              <a:chOff x="6826" y="6129"/>
              <a:chExt cx="749" cy="757"/>
            </a:xfrm>
          </p:grpSpPr>
          <p:sp>
            <p:nvSpPr>
              <p:cNvPr id="29714" name="文本框 93289"/>
              <p:cNvSpPr txBox="1"/>
              <p:nvPr/>
            </p:nvSpPr>
            <p:spPr>
              <a:xfrm>
                <a:off x="7045" y="6144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 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15" name="组合 93290"/>
              <p:cNvGrpSpPr/>
              <p:nvPr/>
            </p:nvGrpSpPr>
            <p:grpSpPr>
              <a:xfrm>
                <a:off x="7031" y="6144"/>
                <a:ext cx="349" cy="649"/>
                <a:chOff x="6251" y="6548"/>
                <a:chExt cx="349" cy="649"/>
              </a:xfrm>
            </p:grpSpPr>
            <p:sp>
              <p:nvSpPr>
                <p:cNvPr id="29716" name="直接连接符 93291"/>
                <p:cNvSpPr/>
                <p:nvPr/>
              </p:nvSpPr>
              <p:spPr>
                <a:xfrm>
                  <a:off x="6254" y="6548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17" name="直接连接符 93292"/>
                <p:cNvSpPr/>
                <p:nvPr/>
              </p:nvSpPr>
              <p:spPr>
                <a:xfrm>
                  <a:off x="6253" y="6840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18" name="直接连接符 1"/>
                <p:cNvSpPr/>
                <p:nvPr/>
              </p:nvSpPr>
              <p:spPr>
                <a:xfrm>
                  <a:off x="6251" y="6905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19" name="直接连接符 2"/>
                <p:cNvSpPr/>
                <p:nvPr/>
              </p:nvSpPr>
              <p:spPr>
                <a:xfrm>
                  <a:off x="6254" y="7197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20" name="文本框 93293"/>
              <p:cNvSpPr txBox="1"/>
              <p:nvPr/>
            </p:nvSpPr>
            <p:spPr>
              <a:xfrm>
                <a:off x="6826" y="6129"/>
                <a:ext cx="168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1" name="文本框 3"/>
              <p:cNvSpPr txBox="1"/>
              <p:nvPr/>
            </p:nvSpPr>
            <p:spPr>
              <a:xfrm>
                <a:off x="7045" y="6478"/>
                <a:ext cx="530" cy="33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 1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2" name="文本框 4"/>
              <p:cNvSpPr txBox="1"/>
              <p:nvPr/>
            </p:nvSpPr>
            <p:spPr>
              <a:xfrm>
                <a:off x="6826" y="6478"/>
                <a:ext cx="168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23" name="组合 93294"/>
            <p:cNvGrpSpPr/>
            <p:nvPr/>
          </p:nvGrpSpPr>
          <p:grpSpPr>
            <a:xfrm>
              <a:off x="1383" y="2155"/>
              <a:ext cx="768" cy="304"/>
              <a:chOff x="6817" y="6167"/>
              <a:chExt cx="744" cy="408"/>
            </a:xfrm>
          </p:grpSpPr>
          <p:sp>
            <p:nvSpPr>
              <p:cNvPr id="29724" name="文本框 93295"/>
              <p:cNvSpPr txBox="1"/>
              <p:nvPr/>
            </p:nvSpPr>
            <p:spPr>
              <a:xfrm>
                <a:off x="7031" y="616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 4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25" name="组合 93296"/>
              <p:cNvGrpSpPr/>
              <p:nvPr/>
            </p:nvGrpSpPr>
            <p:grpSpPr>
              <a:xfrm>
                <a:off x="7023" y="6167"/>
                <a:ext cx="346" cy="292"/>
                <a:chOff x="6243" y="6571"/>
                <a:chExt cx="346" cy="292"/>
              </a:xfrm>
            </p:grpSpPr>
            <p:sp>
              <p:nvSpPr>
                <p:cNvPr id="29726" name="直接连接符 93297"/>
                <p:cNvSpPr/>
                <p:nvPr/>
              </p:nvSpPr>
              <p:spPr>
                <a:xfrm>
                  <a:off x="6245" y="6571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27" name="直接连接符 93298"/>
                <p:cNvSpPr/>
                <p:nvPr/>
              </p:nvSpPr>
              <p:spPr>
                <a:xfrm>
                  <a:off x="6243" y="6863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28" name="文本框 93299"/>
              <p:cNvSpPr txBox="1"/>
              <p:nvPr/>
            </p:nvSpPr>
            <p:spPr>
              <a:xfrm>
                <a:off x="6817" y="6167"/>
                <a:ext cx="206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29" name="组合 93300"/>
            <p:cNvGrpSpPr/>
            <p:nvPr/>
          </p:nvGrpSpPr>
          <p:grpSpPr>
            <a:xfrm>
              <a:off x="1387" y="1906"/>
              <a:ext cx="745" cy="304"/>
              <a:chOff x="6812" y="6186"/>
              <a:chExt cx="747" cy="408"/>
            </a:xfrm>
          </p:grpSpPr>
          <p:sp>
            <p:nvSpPr>
              <p:cNvPr id="29730" name="文本框 93301"/>
              <p:cNvSpPr txBox="1"/>
              <p:nvPr/>
            </p:nvSpPr>
            <p:spPr>
              <a:xfrm>
                <a:off x="7029" y="6186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 9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31" name="组合 93302"/>
              <p:cNvGrpSpPr/>
              <p:nvPr/>
            </p:nvGrpSpPr>
            <p:grpSpPr>
              <a:xfrm>
                <a:off x="7021" y="6186"/>
                <a:ext cx="346" cy="292"/>
                <a:chOff x="6241" y="6590"/>
                <a:chExt cx="346" cy="292"/>
              </a:xfrm>
            </p:grpSpPr>
            <p:sp>
              <p:nvSpPr>
                <p:cNvPr id="29732" name="直接连接符 93303"/>
                <p:cNvSpPr/>
                <p:nvPr/>
              </p:nvSpPr>
              <p:spPr>
                <a:xfrm>
                  <a:off x="6243" y="6590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9733" name="直接连接符 93304"/>
                <p:cNvSpPr/>
                <p:nvPr/>
              </p:nvSpPr>
              <p:spPr>
                <a:xfrm>
                  <a:off x="6241" y="6866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34" name="文本框 93305"/>
              <p:cNvSpPr txBox="1"/>
              <p:nvPr/>
            </p:nvSpPr>
            <p:spPr>
              <a:xfrm>
                <a:off x="6812" y="6186"/>
                <a:ext cx="171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735" name="直接连接符 93306"/>
            <p:cNvSpPr/>
            <p:nvPr/>
          </p:nvSpPr>
          <p:spPr>
            <a:xfrm flipV="1">
              <a:off x="3149" y="1430"/>
              <a:ext cx="0" cy="127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9736" name="文本框 93307"/>
            <p:cNvSpPr txBox="1"/>
            <p:nvPr/>
          </p:nvSpPr>
          <p:spPr>
            <a:xfrm>
              <a:off x="1652" y="2900"/>
              <a:ext cx="403" cy="344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/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37" name="文本框 93308"/>
            <p:cNvSpPr txBox="1"/>
            <p:nvPr/>
          </p:nvSpPr>
          <p:spPr>
            <a:xfrm>
              <a:off x="2266" y="1089"/>
              <a:ext cx="952" cy="1404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余数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zh-CN" altLang="en-US" b="1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1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1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38" name="文本框 93309"/>
            <p:cNvSpPr txBox="1"/>
            <p:nvPr/>
          </p:nvSpPr>
          <p:spPr>
            <a:xfrm>
              <a:off x="3289" y="1371"/>
              <a:ext cx="861" cy="1386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/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低位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/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高位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3311" name="矩形 93310"/>
          <p:cNvSpPr/>
          <p:nvPr/>
        </p:nvSpPr>
        <p:spPr>
          <a:xfrm>
            <a:off x="371475" y="2479675"/>
            <a:ext cx="8610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  将十进制数整数（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37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转换为二进制数。 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3312" name="矩形 93311"/>
          <p:cNvSpPr/>
          <p:nvPr/>
        </p:nvSpPr>
        <p:spPr>
          <a:xfrm>
            <a:off x="5532438" y="5997575"/>
            <a:ext cx="3735387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即  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10111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b="1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3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9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93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40" grpId="0"/>
      <p:bldP spid="92341" grpId="0"/>
      <p:bldP spid="92346" grpId="0" bldLvl="0" animBg="1"/>
      <p:bldP spid="93312" grpId="0"/>
      <p:bldP spid="933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文本占位符 94210"/>
          <p:cNvSpPr>
            <a:spLocks noGrp="1"/>
          </p:cNvSpPr>
          <p:nvPr>
            <p:ph idx="1"/>
          </p:nvPr>
        </p:nvSpPr>
        <p:spPr>
          <a:xfrm>
            <a:off x="182563" y="482600"/>
            <a:ext cx="8856663" cy="2179638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十进制小数转换为二进制小数的方法是乘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取整法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。是用该小数乘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，第一次乘得结果的整数部分为最高位，其小数部分再乘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，所得结果的整数部分为次高位，依次类推，直至小数部分为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或达到要求精度为止。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722" name="矩形 118875"/>
          <p:cNvSpPr/>
          <p:nvPr/>
        </p:nvSpPr>
        <p:spPr>
          <a:xfrm>
            <a:off x="542925" y="2587625"/>
            <a:ext cx="8137525" cy="9350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  将十进制小数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0.625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转换成二进制数。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0723" name="组合 118876"/>
          <p:cNvGrpSpPr/>
          <p:nvPr/>
        </p:nvGrpSpPr>
        <p:grpSpPr>
          <a:xfrm>
            <a:off x="1252538" y="3275013"/>
            <a:ext cx="3733800" cy="3244850"/>
            <a:chOff x="3024" y="2016"/>
            <a:chExt cx="2352" cy="2044"/>
          </a:xfrm>
        </p:grpSpPr>
        <p:sp>
          <p:nvSpPr>
            <p:cNvPr id="30724" name="矩形 118877"/>
            <p:cNvSpPr/>
            <p:nvPr/>
          </p:nvSpPr>
          <p:spPr>
            <a:xfrm>
              <a:off x="3120" y="2016"/>
              <a:ext cx="2256" cy="20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0.625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×      2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1.250           1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高位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×      2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 0.500           0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×      2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>
                <a:lnSpc>
                  <a:spcPct val="95000"/>
                </a:lnSpc>
                <a:spcBef>
                  <a:spcPct val="2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1.000           1  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低位 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直接连接符 118878"/>
            <p:cNvSpPr/>
            <p:nvPr/>
          </p:nvSpPr>
          <p:spPr>
            <a:xfrm>
              <a:off x="3024" y="3598"/>
              <a:ext cx="110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6" name="直接连接符 118879"/>
            <p:cNvSpPr/>
            <p:nvPr/>
          </p:nvSpPr>
          <p:spPr>
            <a:xfrm>
              <a:off x="3024" y="2560"/>
              <a:ext cx="110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7" name="直接连接符 118880"/>
            <p:cNvSpPr/>
            <p:nvPr/>
          </p:nvSpPr>
          <p:spPr>
            <a:xfrm>
              <a:off x="3024" y="3094"/>
              <a:ext cx="110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0728" name="矩形 118881"/>
          <p:cNvSpPr/>
          <p:nvPr/>
        </p:nvSpPr>
        <p:spPr>
          <a:xfrm>
            <a:off x="4722813" y="5926138"/>
            <a:ext cx="4316412" cy="83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即  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0.625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0.101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	 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324" name="文本占位符 95323"/>
          <p:cNvSpPr>
            <a:spLocks noGrp="1"/>
          </p:cNvSpPr>
          <p:nvPr>
            <p:ph idx="1"/>
          </p:nvPr>
        </p:nvSpPr>
        <p:spPr>
          <a:xfrm>
            <a:off x="307975" y="473075"/>
            <a:ext cx="8389938" cy="7620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）八进制和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Times New Roman" panose="02020603050405020304" pitchFamily="18" charset="0"/>
              </a:rPr>
              <a:t>十六进制数与二进制数的转换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5325" name="矩形 95324"/>
          <p:cNvSpPr/>
          <p:nvPr/>
        </p:nvSpPr>
        <p:spPr>
          <a:xfrm>
            <a:off x="517525" y="1063625"/>
            <a:ext cx="746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二进制数转换为八进制和十六进制数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326" name="矩形 95325"/>
          <p:cNvSpPr/>
          <p:nvPr/>
        </p:nvSpPr>
        <p:spPr>
          <a:xfrm>
            <a:off x="71438" y="1555750"/>
            <a:ext cx="8626475" cy="284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D6009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D6009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二进制转换为八进制：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从二进制的小数点开始，分别向左、右按3位分组，最后不满3位的，用0补，将每组用对应的八进制数代替，就是等值的八进制数。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D6009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二进制转换为十六进制</a:t>
            </a:r>
            <a:r>
              <a:rPr kumimoji="0" 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从二进制的小数点开始，分别向左、右按4位分组，最后不满4位的，用0补，将每组用对应的十六进制数代替，就是等值的十六进制数。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900" name="矩形 119899"/>
          <p:cNvSpPr/>
          <p:nvPr/>
        </p:nvSpPr>
        <p:spPr>
          <a:xfrm>
            <a:off x="463550" y="4470400"/>
            <a:ext cx="8215313" cy="1493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zh-CN" altLang="en-US" b="1">
                <a:sym typeface="+mn-ea"/>
              </a:rPr>
              <a:t>  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将二进制数（1101001.101101）</a:t>
            </a:r>
            <a:r>
              <a:rPr lang="zh-CN" altLang="zh-CN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转换为十六进制数。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9901" name="矩形 119900"/>
          <p:cNvSpPr/>
          <p:nvPr/>
        </p:nvSpPr>
        <p:spPr>
          <a:xfrm>
            <a:off x="504825" y="5019675"/>
            <a:ext cx="8134350" cy="946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1101001.101101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110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1001.1011 0100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b="1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525" y="6286500"/>
            <a:ext cx="7480300" cy="757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即（1101001.101101）</a:t>
            </a:r>
            <a:r>
              <a:rPr lang="zh-CN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=（69.B4）</a:t>
            </a:r>
            <a:r>
              <a:rPr lang="zh-CN" altLang="zh-CN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zh-CN" b="1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41775" y="5511800"/>
            <a:ext cx="3409950" cy="968375"/>
            <a:chOff x="6947" y="2763"/>
            <a:chExt cx="5370" cy="1985"/>
          </a:xfrm>
        </p:grpSpPr>
        <p:sp>
          <p:nvSpPr>
            <p:cNvPr id="31752" name="直接连接符 93306"/>
            <p:cNvSpPr/>
            <p:nvPr/>
          </p:nvSpPr>
          <p:spPr>
            <a:xfrm>
              <a:off x="7199" y="2763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1753" name="直接连接符 4"/>
            <p:cNvSpPr/>
            <p:nvPr/>
          </p:nvSpPr>
          <p:spPr>
            <a:xfrm>
              <a:off x="8231" y="2763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1754" name="直接连接符 5"/>
            <p:cNvSpPr/>
            <p:nvPr/>
          </p:nvSpPr>
          <p:spPr>
            <a:xfrm>
              <a:off x="9263" y="2763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1755" name="直接连接符 6"/>
            <p:cNvSpPr/>
            <p:nvPr/>
          </p:nvSpPr>
          <p:spPr>
            <a:xfrm>
              <a:off x="10307" y="2763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1756" name="矩形 7"/>
            <p:cNvSpPr/>
            <p:nvPr/>
          </p:nvSpPr>
          <p:spPr>
            <a:xfrm>
              <a:off x="6947" y="3558"/>
              <a:ext cx="5371" cy="1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6       9      B      4</a:t>
              </a:r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32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32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5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5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1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24" grpId="0" build="p"/>
      <p:bldP spid="95325" grpId="0"/>
      <p:bldP spid="95326" grpId="0"/>
      <p:bldP spid="119900" grpId="0"/>
      <p:bldP spid="11990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84188" y="531813"/>
            <a:ext cx="7480300" cy="757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2）八进制和十六进制数转换为二进制数</a:t>
            </a:r>
            <a:endParaRPr lang="zh-CN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占位符 119902"/>
          <p:cNvSpPr>
            <a:spLocks noGrp="1"/>
          </p:cNvSpPr>
          <p:nvPr/>
        </p:nvSpPr>
        <p:spPr>
          <a:xfrm>
            <a:off x="104775" y="1149350"/>
            <a:ext cx="8934450" cy="1406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八进制数转换为二进制数，只要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将每一位变成3位二进制数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，按位的高低依次排列即可。同理，十六进制数转换为二进制数，只要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将每一位变成4位二进制数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，按位的高低依次排列即可。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文本占位符 119902"/>
          <p:cNvSpPr>
            <a:spLocks noGrp="1"/>
          </p:cNvSpPr>
          <p:nvPr/>
        </p:nvSpPr>
        <p:spPr>
          <a:xfrm>
            <a:off x="104775" y="2725738"/>
            <a:ext cx="8934450" cy="7477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  将八进制数（27）</a:t>
            </a:r>
            <a:r>
              <a:rPr lang="zh-CN" altLang="zh-CN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转换为二进制数。</a:t>
            </a:r>
            <a:endParaRPr lang="zh-CN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35150" y="3228975"/>
            <a:ext cx="5472113" cy="1692275"/>
            <a:chOff x="2891" y="4812"/>
            <a:chExt cx="8616" cy="2664"/>
          </a:xfrm>
        </p:grpSpPr>
        <p:sp>
          <p:nvSpPr>
            <p:cNvPr id="32773" name="直接连接符 93306"/>
            <p:cNvSpPr/>
            <p:nvPr/>
          </p:nvSpPr>
          <p:spPr>
            <a:xfrm>
              <a:off x="4091" y="5544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2774" name="直接连接符 4"/>
            <p:cNvSpPr/>
            <p:nvPr/>
          </p:nvSpPr>
          <p:spPr>
            <a:xfrm>
              <a:off x="4550" y="5544"/>
              <a:ext cx="1" cy="959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2775" name="矩形 7"/>
            <p:cNvSpPr/>
            <p:nvPr/>
          </p:nvSpPr>
          <p:spPr>
            <a:xfrm>
              <a:off x="3293" y="6286"/>
              <a:ext cx="3681" cy="11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0000"/>
                </a:lnSpc>
                <a:spcBef>
                  <a:spcPct val="2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010</a:t>
              </a:r>
              <a:r>
                <a:rPr lang="zh-CN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111</a:t>
              </a:r>
              <a:r>
                <a:rPr lang="zh-CN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文本占位符 119902"/>
            <p:cNvSpPr>
              <a:spLocks noGrp="1"/>
            </p:cNvSpPr>
            <p:nvPr/>
          </p:nvSpPr>
          <p:spPr>
            <a:xfrm>
              <a:off x="2891" y="4812"/>
              <a:ext cx="8617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0000"/>
                </a:lnSpc>
                <a:spcBef>
                  <a:spcPct val="2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zh-CN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（27）</a:t>
              </a:r>
              <a:r>
                <a:rPr lang="zh-CN" altLang="zh-CN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endParaRPr lang="zh-CN" altLang="zh-CN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占位符 119902"/>
          <p:cNvSpPr>
            <a:spLocks noGrp="1"/>
          </p:cNvSpPr>
          <p:nvPr/>
        </p:nvSpPr>
        <p:spPr>
          <a:xfrm>
            <a:off x="917575" y="4803775"/>
            <a:ext cx="7204075" cy="7477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即（27）</a:t>
            </a:r>
            <a:r>
              <a:rPr lang="zh-CN" altLang="zh-CN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=（10111）</a:t>
            </a:r>
            <a:r>
              <a:rPr lang="zh-CN" altLang="zh-CN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zh-CN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11" grpId="0" build="p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349" name="矩形 96348"/>
          <p:cNvSpPr/>
          <p:nvPr/>
        </p:nvSpPr>
        <p:spPr>
          <a:xfrm>
            <a:off x="166688" y="430213"/>
            <a:ext cx="746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（3）八进制和十六进制数与十进制数的转换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350" name="矩形 96349"/>
          <p:cNvSpPr/>
          <p:nvPr/>
        </p:nvSpPr>
        <p:spPr>
          <a:xfrm>
            <a:off x="166688" y="969963"/>
            <a:ext cx="8797925" cy="3824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1）八进制和十六进制数转换为十进制数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将八进制和十六进制数按权展开后求和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，即为等值的十进制数。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2）十进制数转换为八进制和十六进制数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可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参照十进制数转换为二进制数的方法进行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，整数部分除8或16（小数部分乘8或16），结果取余（取整）数；也可以把十进制数转换成二进制数，然后按二进制数转换八进制和十六进制数的方法，间接将十进制数转换为八进制和十六进制数。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688" y="4440238"/>
            <a:ext cx="9180512" cy="828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例 将十进制数整数（37）10转换成八进制数、十六进制数。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1325" y="6308725"/>
            <a:ext cx="7343775" cy="8286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即（37）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=（45）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  （37）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=（25）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lang="zh-CN" altLang="en-US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3313" name="组合 93312"/>
          <p:cNvGrpSpPr/>
          <p:nvPr/>
        </p:nvGrpSpPr>
        <p:grpSpPr>
          <a:xfrm>
            <a:off x="546100" y="4794250"/>
            <a:ext cx="4335463" cy="1914525"/>
            <a:chOff x="1373" y="1089"/>
            <a:chExt cx="2172" cy="1035"/>
          </a:xfrm>
        </p:grpSpPr>
        <p:grpSp>
          <p:nvGrpSpPr>
            <p:cNvPr id="33798" name="组合 93276"/>
            <p:cNvGrpSpPr/>
            <p:nvPr/>
          </p:nvGrpSpPr>
          <p:grpSpPr>
            <a:xfrm>
              <a:off x="1387" y="1392"/>
              <a:ext cx="764" cy="305"/>
              <a:chOff x="6843" y="6217"/>
              <a:chExt cx="740" cy="408"/>
            </a:xfrm>
          </p:grpSpPr>
          <p:sp>
            <p:nvSpPr>
              <p:cNvPr id="33799" name="文本框 93277"/>
              <p:cNvSpPr txBox="1"/>
              <p:nvPr/>
            </p:nvSpPr>
            <p:spPr>
              <a:xfrm>
                <a:off x="7053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37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00" name="组合 93278"/>
              <p:cNvGrpSpPr/>
              <p:nvPr/>
            </p:nvGrpSpPr>
            <p:grpSpPr>
              <a:xfrm>
                <a:off x="7045" y="6225"/>
                <a:ext cx="346" cy="292"/>
                <a:chOff x="6265" y="6629"/>
                <a:chExt cx="346" cy="292"/>
              </a:xfrm>
            </p:grpSpPr>
            <p:sp>
              <p:nvSpPr>
                <p:cNvPr id="33801" name="直接连接符 93279"/>
                <p:cNvSpPr/>
                <p:nvPr/>
              </p:nvSpPr>
              <p:spPr>
                <a:xfrm>
                  <a:off x="6265" y="6629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3802" name="直接连接符 93280"/>
                <p:cNvSpPr/>
                <p:nvPr/>
              </p:nvSpPr>
              <p:spPr>
                <a:xfrm>
                  <a:off x="6265" y="6921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803" name="文本框 93281"/>
              <p:cNvSpPr txBox="1"/>
              <p:nvPr/>
            </p:nvSpPr>
            <p:spPr>
              <a:xfrm>
                <a:off x="6843" y="6217"/>
                <a:ext cx="278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04" name="组合 93282"/>
            <p:cNvGrpSpPr/>
            <p:nvPr/>
          </p:nvGrpSpPr>
          <p:grpSpPr>
            <a:xfrm>
              <a:off x="1373" y="1658"/>
              <a:ext cx="785" cy="305"/>
              <a:chOff x="6821" y="6217"/>
              <a:chExt cx="760" cy="408"/>
            </a:xfrm>
          </p:grpSpPr>
          <p:sp>
            <p:nvSpPr>
              <p:cNvPr id="33805" name="文本框 93283"/>
              <p:cNvSpPr txBox="1"/>
              <p:nvPr/>
            </p:nvSpPr>
            <p:spPr>
              <a:xfrm>
                <a:off x="7051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4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06" name="组合 93284"/>
              <p:cNvGrpSpPr/>
              <p:nvPr/>
            </p:nvGrpSpPr>
            <p:grpSpPr>
              <a:xfrm>
                <a:off x="7039" y="6217"/>
                <a:ext cx="347" cy="292"/>
                <a:chOff x="6259" y="6621"/>
                <a:chExt cx="347" cy="292"/>
              </a:xfrm>
            </p:grpSpPr>
            <p:sp>
              <p:nvSpPr>
                <p:cNvPr id="33807" name="直接连接符 93285"/>
                <p:cNvSpPr/>
                <p:nvPr/>
              </p:nvSpPr>
              <p:spPr>
                <a:xfrm>
                  <a:off x="6259" y="6621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3808" name="直接连接符 93286"/>
                <p:cNvSpPr/>
                <p:nvPr/>
              </p:nvSpPr>
              <p:spPr>
                <a:xfrm>
                  <a:off x="6260" y="6913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809" name="文本框 93287"/>
              <p:cNvSpPr txBox="1"/>
              <p:nvPr/>
            </p:nvSpPr>
            <p:spPr>
              <a:xfrm>
                <a:off x="6821" y="6217"/>
                <a:ext cx="271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10" name="文本框 93301"/>
            <p:cNvSpPr txBox="1"/>
            <p:nvPr/>
          </p:nvSpPr>
          <p:spPr>
            <a:xfrm>
              <a:off x="1604" y="1906"/>
              <a:ext cx="529" cy="218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/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1" name="直接连接符 93306"/>
            <p:cNvSpPr/>
            <p:nvPr/>
          </p:nvSpPr>
          <p:spPr>
            <a:xfrm flipV="1">
              <a:off x="2623" y="1501"/>
              <a:ext cx="0" cy="3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3812" name="文本框 93308"/>
            <p:cNvSpPr txBox="1"/>
            <p:nvPr/>
          </p:nvSpPr>
          <p:spPr>
            <a:xfrm>
              <a:off x="2266" y="1089"/>
              <a:ext cx="570" cy="874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余数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zh-CN" altLang="en-US" b="1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4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3" name="文本框 93309"/>
            <p:cNvSpPr txBox="1"/>
            <p:nvPr/>
          </p:nvSpPr>
          <p:spPr>
            <a:xfrm>
              <a:off x="2684" y="1350"/>
              <a:ext cx="861" cy="532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低位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高位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89425" y="4806950"/>
            <a:ext cx="4465638" cy="1901825"/>
            <a:chOff x="1307" y="1089"/>
            <a:chExt cx="2238" cy="1035"/>
          </a:xfrm>
        </p:grpSpPr>
        <p:grpSp>
          <p:nvGrpSpPr>
            <p:cNvPr id="33815" name="组合 8"/>
            <p:cNvGrpSpPr/>
            <p:nvPr/>
          </p:nvGrpSpPr>
          <p:grpSpPr>
            <a:xfrm>
              <a:off x="1308" y="1392"/>
              <a:ext cx="842" cy="305"/>
              <a:chOff x="6767" y="6217"/>
              <a:chExt cx="816" cy="408"/>
            </a:xfrm>
          </p:grpSpPr>
          <p:sp>
            <p:nvSpPr>
              <p:cNvPr id="33816" name="文本框 9"/>
              <p:cNvSpPr txBox="1"/>
              <p:nvPr/>
            </p:nvSpPr>
            <p:spPr>
              <a:xfrm>
                <a:off x="7053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37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17" name="组合 10"/>
              <p:cNvGrpSpPr/>
              <p:nvPr/>
            </p:nvGrpSpPr>
            <p:grpSpPr>
              <a:xfrm>
                <a:off x="7045" y="6225"/>
                <a:ext cx="346" cy="292"/>
                <a:chOff x="6265" y="6629"/>
                <a:chExt cx="346" cy="292"/>
              </a:xfrm>
            </p:grpSpPr>
            <p:sp>
              <p:nvSpPr>
                <p:cNvPr id="33818" name="直接连接符 11"/>
                <p:cNvSpPr/>
                <p:nvPr/>
              </p:nvSpPr>
              <p:spPr>
                <a:xfrm>
                  <a:off x="6265" y="6629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3819" name="直接连接符 12"/>
                <p:cNvSpPr/>
                <p:nvPr/>
              </p:nvSpPr>
              <p:spPr>
                <a:xfrm>
                  <a:off x="6265" y="6921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820" name="文本框 13"/>
              <p:cNvSpPr txBox="1"/>
              <p:nvPr/>
            </p:nvSpPr>
            <p:spPr>
              <a:xfrm>
                <a:off x="6767" y="6217"/>
                <a:ext cx="354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821" name="组合 14"/>
            <p:cNvGrpSpPr/>
            <p:nvPr/>
          </p:nvGrpSpPr>
          <p:grpSpPr>
            <a:xfrm>
              <a:off x="1307" y="1658"/>
              <a:ext cx="850" cy="305"/>
              <a:chOff x="6758" y="6217"/>
              <a:chExt cx="823" cy="408"/>
            </a:xfrm>
          </p:grpSpPr>
          <p:sp>
            <p:nvSpPr>
              <p:cNvPr id="33822" name="文本框 15"/>
              <p:cNvSpPr txBox="1"/>
              <p:nvPr/>
            </p:nvSpPr>
            <p:spPr>
              <a:xfrm>
                <a:off x="7051" y="6217"/>
                <a:ext cx="530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4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23" name="组合 16"/>
              <p:cNvGrpSpPr/>
              <p:nvPr/>
            </p:nvGrpSpPr>
            <p:grpSpPr>
              <a:xfrm>
                <a:off x="7039" y="6217"/>
                <a:ext cx="347" cy="292"/>
                <a:chOff x="6259" y="6621"/>
                <a:chExt cx="347" cy="292"/>
              </a:xfrm>
            </p:grpSpPr>
            <p:sp>
              <p:nvSpPr>
                <p:cNvPr id="33824" name="直接连接符 17"/>
                <p:cNvSpPr/>
                <p:nvPr/>
              </p:nvSpPr>
              <p:spPr>
                <a:xfrm>
                  <a:off x="6259" y="6621"/>
                  <a:ext cx="0" cy="292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3825" name="直接连接符 18"/>
                <p:cNvSpPr/>
                <p:nvPr/>
              </p:nvSpPr>
              <p:spPr>
                <a:xfrm>
                  <a:off x="6260" y="6913"/>
                  <a:ext cx="346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826" name="文本框 19"/>
              <p:cNvSpPr txBox="1"/>
              <p:nvPr/>
            </p:nvSpPr>
            <p:spPr>
              <a:xfrm>
                <a:off x="6758" y="6217"/>
                <a:ext cx="334" cy="408"/>
              </a:xfrm>
              <a:prstGeom prst="rect">
                <a:avLst/>
              </a:prstGeom>
              <a:noFill/>
              <a:ln w="31750">
                <a:noFill/>
              </a:ln>
            </p:spPr>
            <p:txBody>
              <a:bodyPr anchor="t"/>
              <a:p>
                <a:pPr algn="just" eaLnBrk="0" hangingPunct="0"/>
                <a:r>
                  <a:rPr lang="en-US" altLang="zh-CN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  <a:endPara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27" name="文本框 20"/>
            <p:cNvSpPr txBox="1"/>
            <p:nvPr/>
          </p:nvSpPr>
          <p:spPr>
            <a:xfrm>
              <a:off x="1604" y="1906"/>
              <a:ext cx="529" cy="218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/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0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28" name="直接连接符 21"/>
            <p:cNvSpPr/>
            <p:nvPr/>
          </p:nvSpPr>
          <p:spPr>
            <a:xfrm flipV="1">
              <a:off x="2623" y="1501"/>
              <a:ext cx="0" cy="3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33829" name="文本框 22"/>
            <p:cNvSpPr txBox="1"/>
            <p:nvPr/>
          </p:nvSpPr>
          <p:spPr>
            <a:xfrm>
              <a:off x="2266" y="1089"/>
              <a:ext cx="570" cy="874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余数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zh-CN" altLang="en-US" b="1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endParaRPr lang="en-US" altLang="zh-CN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  2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30" name="文本框 23"/>
            <p:cNvSpPr txBox="1"/>
            <p:nvPr/>
          </p:nvSpPr>
          <p:spPr>
            <a:xfrm>
              <a:off x="2684" y="1350"/>
              <a:ext cx="861" cy="532"/>
            </a:xfrm>
            <a:prstGeom prst="rect">
              <a:avLst/>
            </a:prstGeom>
            <a:noFill/>
            <a:ln w="31750">
              <a:noFill/>
            </a:ln>
          </p:spPr>
          <p:txBody>
            <a:bodyPr anchor="t"/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低位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 eaLnBrk="0" hangingPunct="0">
                <a:lnSpc>
                  <a:spcPct val="14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高位</a:t>
              </a:r>
              <a:endPara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6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6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9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349" grpId="0"/>
      <p:bldP spid="96350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anchor="ctr"/>
      <a:lstStyle>
        <a:defPPr algn="l">
          <a:lnSpc>
            <a:spcPct val="135000"/>
          </a:lnSpc>
          <a:defRPr lang="en-US" altLang="zh-CN" sz="2800" b="1" dirty="0">
            <a:solidFill>
              <a:schemeClr val="accent2"/>
            </a:solidFill>
            <a:effectLst>
              <a:outerShdw blurRad="38100" dist="38100" dir="2700000">
                <a:srgbClr val="000000"/>
              </a:outerShdw>
            </a:effectLst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anchor="ctr"/>
      <a:lstStyle>
        <a:defPPr algn="l">
          <a:lnSpc>
            <a:spcPct val="135000"/>
          </a:lnSpc>
          <a:defRPr lang="en-US" altLang="zh-CN" sz="2800" b="1" dirty="0">
            <a:solidFill>
              <a:schemeClr val="accent2"/>
            </a:solidFill>
            <a:effectLst>
              <a:outerShdw blurRad="38100" dist="38100" dir="2700000">
                <a:srgbClr val="000000"/>
              </a:outerShdw>
            </a:effectLst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2819</Words>
  <Application>WPS 演示</Application>
  <PresentationFormat>在屏幕上显示</PresentationFormat>
  <Paragraphs>580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华文新魏</vt:lpstr>
      <vt:lpstr>微软雅黑</vt:lpstr>
      <vt:lpstr>Arial Unicode MS</vt:lpstr>
      <vt:lpstr>Calibri</vt:lpstr>
      <vt:lpstr>默认设计模板</vt:lpstr>
      <vt:lpstr>1_默认设计模板</vt:lpstr>
      <vt:lpstr>Equation.3</vt:lpstr>
      <vt:lpstr>Equation.3</vt:lpstr>
      <vt:lpstr>Equation.3</vt:lpstr>
      <vt:lpstr>Equation.3</vt:lpstr>
      <vt:lpstr>1.1  数制与码制</vt:lpstr>
      <vt:lpstr>PowerPoint 演示文稿</vt:lpstr>
      <vt:lpstr>PowerPoint 演示文稿</vt:lpstr>
      <vt:lpstr>2.不同数制间的转换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1.1.2几种常见的编码 </vt:lpstr>
      <vt:lpstr>PowerPoint 演示文稿</vt:lpstr>
      <vt:lpstr>PowerPoint 演示文稿</vt:lpstr>
    </vt:vector>
  </TitlesOfParts>
  <Company>WWW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WFD</dc:creator>
  <cp:lastModifiedBy>lenovo</cp:lastModifiedBy>
  <cp:revision>168</cp:revision>
  <dcterms:created xsi:type="dcterms:W3CDTF">2005-05-04T09:25:00Z</dcterms:created>
  <dcterms:modified xsi:type="dcterms:W3CDTF">2022-04-20T06:09:31Z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