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1.svg" ContentType="image/svg+xml"/>
  <Override PartName="/ppt/media/image13.svg" ContentType="image/svg+xml"/>
  <Override PartName="/ppt/media/image15.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Lst>
  <p:notesMasterIdLst>
    <p:notesMasterId r:id="rId5"/>
  </p:notesMasterIdLst>
  <p:handoutMasterIdLst>
    <p:handoutMasterId r:id="rId69"/>
  </p:handoutMasterIdLst>
  <p:sldIdLst>
    <p:sldId id="260" r:id="rId4"/>
    <p:sldId id="11090176" r:id="rId6"/>
    <p:sldId id="11090199" r:id="rId7"/>
    <p:sldId id="287" r:id="rId8"/>
    <p:sldId id="277" r:id="rId9"/>
    <p:sldId id="11090201" r:id="rId10"/>
    <p:sldId id="11090202" r:id="rId11"/>
    <p:sldId id="11090442" r:id="rId12"/>
    <p:sldId id="11090207" r:id="rId13"/>
    <p:sldId id="11090233" r:id="rId14"/>
    <p:sldId id="11090344" r:id="rId15"/>
    <p:sldId id="11090443" r:id="rId16"/>
    <p:sldId id="11090444" r:id="rId17"/>
    <p:sldId id="11090445" r:id="rId18"/>
    <p:sldId id="11090446" r:id="rId19"/>
    <p:sldId id="11090447" r:id="rId20"/>
    <p:sldId id="11090230" r:id="rId21"/>
    <p:sldId id="11090448" r:id="rId22"/>
    <p:sldId id="11090449" r:id="rId23"/>
    <p:sldId id="11090237" r:id="rId24"/>
    <p:sldId id="11090450" r:id="rId25"/>
    <p:sldId id="11090451" r:id="rId26"/>
    <p:sldId id="11090284" r:id="rId27"/>
    <p:sldId id="11090239" r:id="rId28"/>
    <p:sldId id="283" r:id="rId29"/>
    <p:sldId id="11090236" r:id="rId30"/>
    <p:sldId id="11090501" r:id="rId31"/>
    <p:sldId id="11090502" r:id="rId32"/>
    <p:sldId id="11090503" r:id="rId33"/>
    <p:sldId id="11090504" r:id="rId34"/>
    <p:sldId id="11090362" r:id="rId35"/>
    <p:sldId id="11090505" r:id="rId36"/>
    <p:sldId id="11090506" r:id="rId37"/>
    <p:sldId id="11090508" r:id="rId38"/>
    <p:sldId id="11090507" r:id="rId39"/>
    <p:sldId id="11090361" r:id="rId40"/>
    <p:sldId id="11090512" r:id="rId41"/>
    <p:sldId id="11090521" r:id="rId42"/>
    <p:sldId id="11090511" r:id="rId43"/>
    <p:sldId id="11090517" r:id="rId44"/>
    <p:sldId id="11090515" r:id="rId45"/>
    <p:sldId id="11090516" r:id="rId46"/>
    <p:sldId id="11090363" r:id="rId47"/>
    <p:sldId id="11090519" r:id="rId48"/>
    <p:sldId id="11090424" r:id="rId49"/>
    <p:sldId id="11090177" r:id="rId50"/>
    <p:sldId id="11090432" r:id="rId51"/>
    <p:sldId id="11090522" r:id="rId52"/>
    <p:sldId id="11090520" r:id="rId53"/>
    <p:sldId id="11090523" r:id="rId54"/>
    <p:sldId id="11090527" r:id="rId55"/>
    <p:sldId id="11090524" r:id="rId56"/>
    <p:sldId id="11090526" r:id="rId57"/>
    <p:sldId id="11090528" r:id="rId58"/>
    <p:sldId id="11090530" r:id="rId59"/>
    <p:sldId id="11090529" r:id="rId60"/>
    <p:sldId id="11090531" r:id="rId61"/>
    <p:sldId id="11090533" r:id="rId62"/>
    <p:sldId id="11090534" r:id="rId63"/>
    <p:sldId id="11090341" r:id="rId64"/>
    <p:sldId id="11090435" r:id="rId65"/>
    <p:sldId id="11090535" r:id="rId66"/>
    <p:sldId id="11090266" r:id="rId67"/>
    <p:sldId id="11090180" r:id="rId68"/>
  </p:sldIdLst>
  <p:sldSz cx="12192000" cy="6858000"/>
  <p:notesSz cx="6858000" cy="9144000"/>
  <p:custDataLst>
    <p:tags r:id="rId7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51" userDrawn="1">
          <p15:clr>
            <a:srgbClr val="A4A3A4"/>
          </p15:clr>
        </p15:guide>
        <p15:guide id="2" pos="383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C1DA2"/>
    <a:srgbClr val="8F219E"/>
    <a:srgbClr val="300B8C"/>
    <a:srgbClr val="95219F"/>
    <a:srgbClr val="AB1DA2"/>
    <a:srgbClr val="5C2497"/>
    <a:srgbClr val="3D0D8F"/>
    <a:srgbClr val="A91EA2"/>
    <a:srgbClr val="8A229D"/>
    <a:srgbClr val="9D2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000" autoAdjust="0"/>
    <p:restoredTop sz="94660"/>
  </p:normalViewPr>
  <p:slideViewPr>
    <p:cSldViewPr snapToGrid="0" showGuides="1">
      <p:cViewPr>
        <p:scale>
          <a:sx n="25" d="100"/>
          <a:sy n="25" d="100"/>
        </p:scale>
        <p:origin x="2376" y="1002"/>
      </p:cViewPr>
      <p:guideLst>
        <p:guide orient="horz" pos="2351"/>
        <p:guide pos="3834"/>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3" Type="http://schemas.openxmlformats.org/officeDocument/2006/relationships/tags" Target="tags/tag274.xml"/><Relationship Id="rId72" Type="http://schemas.openxmlformats.org/officeDocument/2006/relationships/tableStyles" Target="tableStyles.xml"/><Relationship Id="rId71" Type="http://schemas.openxmlformats.org/officeDocument/2006/relationships/viewProps" Target="viewProps.xml"/><Relationship Id="rId70" Type="http://schemas.openxmlformats.org/officeDocument/2006/relationships/presProps" Target="presProps.xml"/><Relationship Id="rId7" Type="http://schemas.openxmlformats.org/officeDocument/2006/relationships/slide" Target="slides/slide3.xml"/><Relationship Id="rId69" Type="http://schemas.openxmlformats.org/officeDocument/2006/relationships/handoutMaster" Target="handoutMasters/handoutMaster1.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D3FDC20-5E8C-49AC-AB72-FB9172E5BD2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462E3BE-786E-46DD-AC32-ACB0D3B72F5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300B8C"/>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bg>
      <p:bgPr>
        <a:solidFill>
          <a:srgbClr val="300B8C"/>
        </a:solidFill>
        <a:effectLst/>
      </p:bgPr>
    </p:bg>
    <p:spTree>
      <p:nvGrpSpPr>
        <p:cNvPr id="1" name=""/>
        <p:cNvGrpSpPr/>
        <p:nvPr/>
      </p:nvGrpSpPr>
      <p:grpSpPr>
        <a:xfrm>
          <a:off x="0" y="0"/>
          <a:ext cx="0" cy="0"/>
          <a:chOff x="0" y="0"/>
          <a:chExt cx="0" cy="0"/>
        </a:xfrm>
      </p:grpSpPr>
      <p:sp>
        <p:nvSpPr>
          <p:cNvPr id="2" name="矩形: 圆角 1"/>
          <p:cNvSpPr/>
          <p:nvPr userDrawn="1"/>
        </p:nvSpPr>
        <p:spPr>
          <a:xfrm>
            <a:off x="1163447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 name="矩形: 圆角 2"/>
          <p:cNvSpPr/>
          <p:nvPr userDrawn="1"/>
        </p:nvSpPr>
        <p:spPr>
          <a:xfrm flipV="1">
            <a:off x="11024832"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to="0" calcmode="lin" valueType="num">
                                      <p:cBhvr>
                                        <p:cTn id="7" dur="500" decel="100000" fill="hold">
                                          <p:stCondLst>
                                            <p:cond delay="0"/>
                                          </p:stCondLst>
                                        </p:cTn>
                                        <p:tgtEl>
                                          <p:spTgt spid="2"/>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
                                        </p:tgtEl>
                                      </p:cBhvr>
                                    </p:animEffect>
                                    <p:animScale>
                                      <p:cBhvr>
                                        <p:cTn id="9" dur="500" decel="100000" fill="hold">
                                          <p:stCondLst>
                                            <p:cond delay="0"/>
                                          </p:stCondLst>
                                        </p:cTn>
                                        <p:tgtEl>
                                          <p:spTgt spid="2"/>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3"/>
                                        </p:tgtEl>
                                        <p:attrNameLst>
                                          <p:attrName>style.visibility</p:attrName>
                                        </p:attrNameLst>
                                      </p:cBhvr>
                                      <p:to>
                                        <p:strVal val="visible"/>
                                      </p:to>
                                    </p:set>
                                    <p:anim to="0" calcmode="lin" valueType="num">
                                      <p:cBhvr>
                                        <p:cTn id="12" dur="500" decel="100000" fill="hold">
                                          <p:stCondLst>
                                            <p:cond delay="0"/>
                                          </p:stCondLst>
                                        </p:cTn>
                                        <p:tgtEl>
                                          <p:spTgt spid="3"/>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3"/>
                                        </p:tgtEl>
                                      </p:cBhvr>
                                    </p:animEffect>
                                    <p:animScale>
                                      <p:cBhvr>
                                        <p:cTn id="14" dur="500" decel="100000" fill="hold">
                                          <p:stCondLst>
                                            <p:cond delay="0"/>
                                          </p:stCondLst>
                                        </p:cTn>
                                        <p:tgtEl>
                                          <p:spTgt spid="3"/>
                                        </p:tgtEl>
                                      </p:cBhvr>
                                      <p:by x="100000" y="100000"/>
                                      <p:from x="110000" y="11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A5D85534-3932-4D5F-854E-15B3A6E2B6E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E1D272-D8A3-4605-AAC0-503437BF3889}"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竖排标题与文本">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300B8C"/>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标题幻灯片">
    <p:bg>
      <p:bgPr>
        <a:solidFill>
          <a:srgbClr val="300B8C"/>
        </a:solidFill>
        <a:effectLst/>
      </p:bgPr>
    </p:bg>
    <p:spTree>
      <p:nvGrpSpPr>
        <p:cNvPr id="1" name=""/>
        <p:cNvGrpSpPr/>
        <p:nvPr/>
      </p:nvGrpSpPr>
      <p:grpSpPr>
        <a:xfrm>
          <a:off x="0" y="0"/>
          <a:ext cx="0" cy="0"/>
          <a:chOff x="0" y="0"/>
          <a:chExt cx="0" cy="0"/>
        </a:xfrm>
      </p:grpSpPr>
      <p:sp>
        <p:nvSpPr>
          <p:cNvPr id="2" name="矩形: 圆角 1"/>
          <p:cNvSpPr/>
          <p:nvPr userDrawn="1"/>
        </p:nvSpPr>
        <p:spPr>
          <a:xfrm>
            <a:off x="1163447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 name="矩形: 圆角 2"/>
          <p:cNvSpPr/>
          <p:nvPr userDrawn="1"/>
        </p:nvSpPr>
        <p:spPr>
          <a:xfrm flipV="1">
            <a:off x="11024832"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to="0" calcmode="lin" valueType="num">
                                      <p:cBhvr>
                                        <p:cTn id="7" dur="500" decel="100000" fill="hold">
                                          <p:stCondLst>
                                            <p:cond delay="0"/>
                                          </p:stCondLst>
                                        </p:cTn>
                                        <p:tgtEl>
                                          <p:spTgt spid="2"/>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
                                        </p:tgtEl>
                                      </p:cBhvr>
                                    </p:animEffect>
                                    <p:animScale>
                                      <p:cBhvr>
                                        <p:cTn id="9" dur="500" decel="100000" fill="hold">
                                          <p:stCondLst>
                                            <p:cond delay="0"/>
                                          </p:stCondLst>
                                        </p:cTn>
                                        <p:tgtEl>
                                          <p:spTgt spid="2"/>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3"/>
                                        </p:tgtEl>
                                        <p:attrNameLst>
                                          <p:attrName>style.visibility</p:attrName>
                                        </p:attrNameLst>
                                      </p:cBhvr>
                                      <p:to>
                                        <p:strVal val="visible"/>
                                      </p:to>
                                    </p:set>
                                    <p:anim to="0" calcmode="lin" valueType="num">
                                      <p:cBhvr>
                                        <p:cTn id="12" dur="500" decel="100000" fill="hold">
                                          <p:stCondLst>
                                            <p:cond delay="0"/>
                                          </p:stCondLst>
                                        </p:cTn>
                                        <p:tgtEl>
                                          <p:spTgt spid="3"/>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3"/>
                                        </p:tgtEl>
                                      </p:cBhvr>
                                    </p:animEffect>
                                    <p:animScale>
                                      <p:cBhvr>
                                        <p:cTn id="14" dur="500" decel="100000" fill="hold">
                                          <p:stCondLst>
                                            <p:cond delay="0"/>
                                          </p:stCondLst>
                                        </p:cTn>
                                        <p:tgtEl>
                                          <p:spTgt spid="3"/>
                                        </p:tgtEl>
                                      </p:cBhvr>
                                      <p:by x="100000" y="100000"/>
                                      <p:from x="110000" y="11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A5D85534-3932-4D5F-854E-15B3A6E2B6E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E1D272-D8A3-4605-AAC0-503437BF3889}"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竖排标题与文本">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5" Type="http://schemas.openxmlformats.org/officeDocument/2006/relationships/theme" Target="../theme/theme2.xml"/><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4.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6.xml"/><Relationship Id="rId1" Type="http://schemas.openxmlformats.org/officeDocument/2006/relationships/tags" Target="../tags/tag15.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tags" Target="../tags/tag1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tags" Target="../tags/tag18.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tags" Target="../tags/tag19.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1.xml"/><Relationship Id="rId1" Type="http://schemas.openxmlformats.org/officeDocument/2006/relationships/tags" Target="../tags/tag20.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3.xml"/><Relationship Id="rId1" Type="http://schemas.openxmlformats.org/officeDocument/2006/relationships/tags" Target="../tags/tag2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5.xml"/><Relationship Id="rId1" Type="http://schemas.openxmlformats.org/officeDocument/2006/relationships/tags" Target="../tags/tag2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tags" Target="../tags/tag2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2.xml"/><Relationship Id="rId1" Type="http://schemas.openxmlformats.org/officeDocument/2006/relationships/tags" Target="../tags/tag2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2.xml"/><Relationship Id="rId1" Type="http://schemas.openxmlformats.org/officeDocument/2006/relationships/tags" Target="../tags/tag28.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30.xml"/><Relationship Id="rId1" Type="http://schemas.openxmlformats.org/officeDocument/2006/relationships/tags" Target="../tags/tag29.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32.xml"/><Relationship Id="rId1" Type="http://schemas.openxmlformats.org/officeDocument/2006/relationships/tags" Target="../tags/tag31.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tags" Target="../tags/tag33.xml"/></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tags" Target="../tags/tag34.xml"/></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tags" Target="../tags/tag38.xml"/></Relationships>
</file>

<file path=ppt/slides/_rels/slide28.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s>
</file>

<file path=ppt/slides/_rels/slide29.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6.png"/><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tags" Target="../tags/tag4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s>
</file>

<file path=ppt/slides/_rels/slide31.xml.rels><?xml version="1.0" encoding="UTF-8" standalone="yes"?>
<Relationships xmlns="http://schemas.openxmlformats.org/package/2006/relationships"><Relationship Id="rId9" Type="http://schemas.openxmlformats.org/officeDocument/2006/relationships/tags" Target="../tags/tag62.xml"/><Relationship Id="rId8" Type="http://schemas.openxmlformats.org/officeDocument/2006/relationships/tags" Target="../tags/tag61.xml"/><Relationship Id="rId7" Type="http://schemas.openxmlformats.org/officeDocument/2006/relationships/tags" Target="../tags/tag60.xml"/><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1" Type="http://schemas.openxmlformats.org/officeDocument/2006/relationships/slideLayout" Target="../slideLayouts/slideLayout12.xml"/><Relationship Id="rId20" Type="http://schemas.openxmlformats.org/officeDocument/2006/relationships/image" Target="../media/image15.svg"/><Relationship Id="rId2" Type="http://schemas.openxmlformats.org/officeDocument/2006/relationships/tags" Target="../tags/tag55.xml"/><Relationship Id="rId19" Type="http://schemas.openxmlformats.org/officeDocument/2006/relationships/image" Target="../media/image14.png"/><Relationship Id="rId18" Type="http://schemas.openxmlformats.org/officeDocument/2006/relationships/image" Target="../media/image13.svg"/><Relationship Id="rId17" Type="http://schemas.openxmlformats.org/officeDocument/2006/relationships/image" Target="../media/image12.png"/><Relationship Id="rId16" Type="http://schemas.openxmlformats.org/officeDocument/2006/relationships/image" Target="../media/image11.svg"/><Relationship Id="rId15" Type="http://schemas.openxmlformats.org/officeDocument/2006/relationships/image" Target="../media/image10.png"/><Relationship Id="rId14" Type="http://schemas.openxmlformats.org/officeDocument/2006/relationships/image" Target="../media/image9.svg"/><Relationship Id="rId13" Type="http://schemas.openxmlformats.org/officeDocument/2006/relationships/image" Target="../media/image8.png"/><Relationship Id="rId12" Type="http://schemas.openxmlformats.org/officeDocument/2006/relationships/tags" Target="../tags/tag65.xml"/><Relationship Id="rId11" Type="http://schemas.openxmlformats.org/officeDocument/2006/relationships/tags" Target="../tags/tag64.xml"/><Relationship Id="rId10" Type="http://schemas.openxmlformats.org/officeDocument/2006/relationships/tags" Target="../tags/tag63.xml"/><Relationship Id="rId1" Type="http://schemas.openxmlformats.org/officeDocument/2006/relationships/tags" Target="../tags/tag54.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67.xml"/><Relationship Id="rId1" Type="http://schemas.openxmlformats.org/officeDocument/2006/relationships/tags" Target="../tags/tag66.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2.xml"/><Relationship Id="rId1" Type="http://schemas.openxmlformats.org/officeDocument/2006/relationships/tags" Target="../tags/tag68.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2.xml"/><Relationship Id="rId1" Type="http://schemas.openxmlformats.org/officeDocument/2006/relationships/tags" Target="../tags/tag69.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2.xml"/><Relationship Id="rId1" Type="http://schemas.openxmlformats.org/officeDocument/2006/relationships/tags" Target="../tags/tag70.xml"/></Relationships>
</file>

<file path=ppt/slides/_rels/slide36.xml.rels><?xml version="1.0" encoding="UTF-8" standalone="yes"?>
<Relationships xmlns="http://schemas.openxmlformats.org/package/2006/relationships"><Relationship Id="rId9" Type="http://schemas.openxmlformats.org/officeDocument/2006/relationships/tags" Target="../tags/tag79.xml"/><Relationship Id="rId8" Type="http://schemas.openxmlformats.org/officeDocument/2006/relationships/tags" Target="../tags/tag78.xml"/><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4" Type="http://schemas.openxmlformats.org/officeDocument/2006/relationships/slideLayout" Target="../slideLayouts/slideLayout12.xml"/><Relationship Id="rId23" Type="http://schemas.openxmlformats.org/officeDocument/2006/relationships/tags" Target="../tags/tag93.xml"/><Relationship Id="rId22" Type="http://schemas.openxmlformats.org/officeDocument/2006/relationships/tags" Target="../tags/tag92.xml"/><Relationship Id="rId21" Type="http://schemas.openxmlformats.org/officeDocument/2006/relationships/tags" Target="../tags/tag91.xml"/><Relationship Id="rId20" Type="http://schemas.openxmlformats.org/officeDocument/2006/relationships/tags" Target="../tags/tag90.xml"/><Relationship Id="rId2" Type="http://schemas.openxmlformats.org/officeDocument/2006/relationships/tags" Target="../tags/tag72.xml"/><Relationship Id="rId19" Type="http://schemas.openxmlformats.org/officeDocument/2006/relationships/tags" Target="../tags/tag89.xml"/><Relationship Id="rId18" Type="http://schemas.openxmlformats.org/officeDocument/2006/relationships/tags" Target="../tags/tag88.xml"/><Relationship Id="rId17" Type="http://schemas.openxmlformats.org/officeDocument/2006/relationships/tags" Target="../tags/tag87.xml"/><Relationship Id="rId16" Type="http://schemas.openxmlformats.org/officeDocument/2006/relationships/tags" Target="../tags/tag86.xml"/><Relationship Id="rId15" Type="http://schemas.openxmlformats.org/officeDocument/2006/relationships/tags" Target="../tags/tag85.xml"/><Relationship Id="rId14" Type="http://schemas.openxmlformats.org/officeDocument/2006/relationships/tags" Target="../tags/tag84.xml"/><Relationship Id="rId13" Type="http://schemas.openxmlformats.org/officeDocument/2006/relationships/tags" Target="../tags/tag83.xml"/><Relationship Id="rId12" Type="http://schemas.openxmlformats.org/officeDocument/2006/relationships/tags" Target="../tags/tag82.xml"/><Relationship Id="rId11" Type="http://schemas.openxmlformats.org/officeDocument/2006/relationships/tags" Target="../tags/tag81.xml"/><Relationship Id="rId10" Type="http://schemas.openxmlformats.org/officeDocument/2006/relationships/tags" Target="../tags/tag80.xml"/><Relationship Id="rId1" Type="http://schemas.openxmlformats.org/officeDocument/2006/relationships/tags" Target="../tags/tag71.xml"/></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16.png"/><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tags" Target="../tags/tag94.xml"/></Relationships>
</file>

<file path=ppt/slides/_rels/slide38.xml.rels><?xml version="1.0" encoding="UTF-8" standalone="yes"?>
<Relationships xmlns="http://schemas.openxmlformats.org/package/2006/relationships"><Relationship Id="rId9" Type="http://schemas.openxmlformats.org/officeDocument/2006/relationships/tags" Target="../tags/tag105.xml"/><Relationship Id="rId8" Type="http://schemas.openxmlformats.org/officeDocument/2006/relationships/tags" Target="../tags/tag104.xml"/><Relationship Id="rId7" Type="http://schemas.openxmlformats.org/officeDocument/2006/relationships/tags" Target="../tags/tag103.xml"/><Relationship Id="rId6" Type="http://schemas.openxmlformats.org/officeDocument/2006/relationships/tags" Target="../tags/tag102.xml"/><Relationship Id="rId5" Type="http://schemas.openxmlformats.org/officeDocument/2006/relationships/tags" Target="../tags/tag101.xml"/><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tags" Target="../tags/tag98.xml"/><Relationship Id="rId13" Type="http://schemas.openxmlformats.org/officeDocument/2006/relationships/slideLayout" Target="../slideLayouts/slideLayout12.xml"/><Relationship Id="rId12" Type="http://schemas.openxmlformats.org/officeDocument/2006/relationships/tags" Target="../tags/tag108.xml"/><Relationship Id="rId11" Type="http://schemas.openxmlformats.org/officeDocument/2006/relationships/tags" Target="../tags/tag107.xml"/><Relationship Id="rId10" Type="http://schemas.openxmlformats.org/officeDocument/2006/relationships/tags" Target="../tags/tag106.xml"/><Relationship Id="rId1" Type="http://schemas.openxmlformats.org/officeDocument/2006/relationships/tags" Target="../tags/tag97.xml"/></Relationships>
</file>

<file path=ppt/slides/_rels/slide39.xml.rels><?xml version="1.0" encoding="UTF-8" standalone="yes"?>
<Relationships xmlns="http://schemas.openxmlformats.org/package/2006/relationships"><Relationship Id="rId9" Type="http://schemas.openxmlformats.org/officeDocument/2006/relationships/tags" Target="../tags/tag117.xml"/><Relationship Id="rId8" Type="http://schemas.openxmlformats.org/officeDocument/2006/relationships/tags" Target="../tags/tag116.xml"/><Relationship Id="rId7" Type="http://schemas.openxmlformats.org/officeDocument/2006/relationships/tags" Target="../tags/tag115.xml"/><Relationship Id="rId6" Type="http://schemas.openxmlformats.org/officeDocument/2006/relationships/tags" Target="../tags/tag114.xml"/><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tags" Target="../tags/tag111.xml"/><Relationship Id="rId2" Type="http://schemas.openxmlformats.org/officeDocument/2006/relationships/tags" Target="../tags/tag110.xml"/><Relationship Id="rId13" Type="http://schemas.openxmlformats.org/officeDocument/2006/relationships/slideLayout" Target="../slideLayouts/slideLayout12.xml"/><Relationship Id="rId12" Type="http://schemas.openxmlformats.org/officeDocument/2006/relationships/tags" Target="../tags/tag120.xml"/><Relationship Id="rId11" Type="http://schemas.openxmlformats.org/officeDocument/2006/relationships/tags" Target="../tags/tag119.xml"/><Relationship Id="rId10" Type="http://schemas.openxmlformats.org/officeDocument/2006/relationships/tags" Target="../tags/tag118.xml"/><Relationship Id="rId1" Type="http://schemas.openxmlformats.org/officeDocument/2006/relationships/tags" Target="../tags/tag109.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3.xml"/><Relationship Id="rId1" Type="http://schemas.openxmlformats.org/officeDocument/2006/relationships/tags" Target="../tags/tag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2.xml"/><Relationship Id="rId1" Type="http://schemas.openxmlformats.org/officeDocument/2006/relationships/tags" Target="../tags/tag121.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2.xml"/><Relationship Id="rId1" Type="http://schemas.openxmlformats.org/officeDocument/2006/relationships/tags" Target="../tags/tag122.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2.xml"/><Relationship Id="rId1" Type="http://schemas.openxmlformats.org/officeDocument/2006/relationships/tags" Target="../tags/tag123.xml"/></Relationships>
</file>

<file path=ppt/slides/_rels/slide43.xml.rels><?xml version="1.0" encoding="UTF-8" standalone="yes"?>
<Relationships xmlns="http://schemas.openxmlformats.org/package/2006/relationships"><Relationship Id="rId9" Type="http://schemas.openxmlformats.org/officeDocument/2006/relationships/tags" Target="../tags/tag132.xml"/><Relationship Id="rId8" Type="http://schemas.openxmlformats.org/officeDocument/2006/relationships/tags" Target="../tags/tag131.xml"/><Relationship Id="rId7" Type="http://schemas.openxmlformats.org/officeDocument/2006/relationships/tags" Target="../tags/tag130.xml"/><Relationship Id="rId6" Type="http://schemas.openxmlformats.org/officeDocument/2006/relationships/tags" Target="../tags/tag129.xml"/><Relationship Id="rId5" Type="http://schemas.openxmlformats.org/officeDocument/2006/relationships/tags" Target="../tags/tag128.xml"/><Relationship Id="rId4" Type="http://schemas.openxmlformats.org/officeDocument/2006/relationships/tags" Target="../tags/tag127.xml"/><Relationship Id="rId3" Type="http://schemas.openxmlformats.org/officeDocument/2006/relationships/tags" Target="../tags/tag126.xml"/><Relationship Id="rId22" Type="http://schemas.openxmlformats.org/officeDocument/2006/relationships/slideLayout" Target="../slideLayouts/slideLayout12.xml"/><Relationship Id="rId21" Type="http://schemas.openxmlformats.org/officeDocument/2006/relationships/tags" Target="../tags/tag144.xml"/><Relationship Id="rId20" Type="http://schemas.openxmlformats.org/officeDocument/2006/relationships/tags" Target="../tags/tag143.xml"/><Relationship Id="rId2" Type="http://schemas.openxmlformats.org/officeDocument/2006/relationships/tags" Target="../tags/tag125.xml"/><Relationship Id="rId19" Type="http://schemas.openxmlformats.org/officeDocument/2006/relationships/tags" Target="../tags/tag142.xml"/><Relationship Id="rId18" Type="http://schemas.openxmlformats.org/officeDocument/2006/relationships/tags" Target="../tags/tag141.xml"/><Relationship Id="rId17" Type="http://schemas.openxmlformats.org/officeDocument/2006/relationships/tags" Target="../tags/tag140.xml"/><Relationship Id="rId16" Type="http://schemas.openxmlformats.org/officeDocument/2006/relationships/tags" Target="../tags/tag139.xml"/><Relationship Id="rId15" Type="http://schemas.openxmlformats.org/officeDocument/2006/relationships/tags" Target="../tags/tag138.xml"/><Relationship Id="rId14" Type="http://schemas.openxmlformats.org/officeDocument/2006/relationships/tags" Target="../tags/tag137.xml"/><Relationship Id="rId13" Type="http://schemas.openxmlformats.org/officeDocument/2006/relationships/tags" Target="../tags/tag136.xml"/><Relationship Id="rId12" Type="http://schemas.openxmlformats.org/officeDocument/2006/relationships/tags" Target="../tags/tag135.xml"/><Relationship Id="rId11" Type="http://schemas.openxmlformats.org/officeDocument/2006/relationships/tags" Target="../tags/tag134.xml"/><Relationship Id="rId10" Type="http://schemas.openxmlformats.org/officeDocument/2006/relationships/tags" Target="../tags/tag133.xml"/><Relationship Id="rId1" Type="http://schemas.openxmlformats.org/officeDocument/2006/relationships/tags" Target="../tags/tag124.xml"/></Relationships>
</file>

<file path=ppt/slides/_rels/slide44.xml.rels><?xml version="1.0" encoding="UTF-8" standalone="yes"?>
<Relationships xmlns="http://schemas.openxmlformats.org/package/2006/relationships"><Relationship Id="rId9" Type="http://schemas.openxmlformats.org/officeDocument/2006/relationships/tags" Target="../tags/tag153.xml"/><Relationship Id="rId8" Type="http://schemas.openxmlformats.org/officeDocument/2006/relationships/tags" Target="../tags/tag152.xml"/><Relationship Id="rId7" Type="http://schemas.openxmlformats.org/officeDocument/2006/relationships/tags" Target="../tags/tag151.xml"/><Relationship Id="rId6" Type="http://schemas.openxmlformats.org/officeDocument/2006/relationships/tags" Target="../tags/tag150.xml"/><Relationship Id="rId5" Type="http://schemas.openxmlformats.org/officeDocument/2006/relationships/tags" Target="../tags/tag149.xml"/><Relationship Id="rId4" Type="http://schemas.openxmlformats.org/officeDocument/2006/relationships/tags" Target="../tags/tag148.xml"/><Relationship Id="rId3" Type="http://schemas.openxmlformats.org/officeDocument/2006/relationships/tags" Target="../tags/tag147.xml"/><Relationship Id="rId2" Type="http://schemas.openxmlformats.org/officeDocument/2006/relationships/tags" Target="../tags/tag146.xml"/><Relationship Id="rId15" Type="http://schemas.openxmlformats.org/officeDocument/2006/relationships/slideLayout" Target="../slideLayouts/slideLayout12.xml"/><Relationship Id="rId14" Type="http://schemas.openxmlformats.org/officeDocument/2006/relationships/tags" Target="../tags/tag158.xml"/><Relationship Id="rId13" Type="http://schemas.openxmlformats.org/officeDocument/2006/relationships/tags" Target="../tags/tag157.xml"/><Relationship Id="rId12" Type="http://schemas.openxmlformats.org/officeDocument/2006/relationships/tags" Target="../tags/tag156.xml"/><Relationship Id="rId11" Type="http://schemas.openxmlformats.org/officeDocument/2006/relationships/tags" Target="../tags/tag155.xml"/><Relationship Id="rId10" Type="http://schemas.openxmlformats.org/officeDocument/2006/relationships/tags" Target="../tags/tag154.xml"/><Relationship Id="rId1" Type="http://schemas.openxmlformats.org/officeDocument/2006/relationships/tags" Target="../tags/tag145.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2.xml"/><Relationship Id="rId1" Type="http://schemas.openxmlformats.org/officeDocument/2006/relationships/tags" Target="../tags/tag159.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61.xml"/><Relationship Id="rId1" Type="http://schemas.openxmlformats.org/officeDocument/2006/relationships/tags" Target="../tags/tag160.xml"/></Relationships>
</file>

<file path=ppt/slides/_rels/slide47.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17.png"/><Relationship Id="rId3" Type="http://schemas.openxmlformats.org/officeDocument/2006/relationships/tags" Target="../tags/tag164.xml"/><Relationship Id="rId2" Type="http://schemas.openxmlformats.org/officeDocument/2006/relationships/tags" Target="../tags/tag163.xml"/><Relationship Id="rId1" Type="http://schemas.openxmlformats.org/officeDocument/2006/relationships/tags" Target="../tags/tag162.xml"/></Relationships>
</file>

<file path=ppt/slides/_rels/slide48.xml.rels><?xml version="1.0" encoding="UTF-8" standalone="yes"?>
<Relationships xmlns="http://schemas.openxmlformats.org/package/2006/relationships"><Relationship Id="rId9" Type="http://schemas.openxmlformats.org/officeDocument/2006/relationships/tags" Target="../tags/tag173.xml"/><Relationship Id="rId8" Type="http://schemas.openxmlformats.org/officeDocument/2006/relationships/tags" Target="../tags/tag172.xml"/><Relationship Id="rId7" Type="http://schemas.openxmlformats.org/officeDocument/2006/relationships/tags" Target="../tags/tag171.xml"/><Relationship Id="rId6" Type="http://schemas.openxmlformats.org/officeDocument/2006/relationships/tags" Target="../tags/tag170.xml"/><Relationship Id="rId5" Type="http://schemas.openxmlformats.org/officeDocument/2006/relationships/tags" Target="../tags/tag169.xml"/><Relationship Id="rId4" Type="http://schemas.openxmlformats.org/officeDocument/2006/relationships/tags" Target="../tags/tag168.xml"/><Relationship Id="rId31" Type="http://schemas.openxmlformats.org/officeDocument/2006/relationships/slideLayout" Target="../slideLayouts/slideLayout12.xml"/><Relationship Id="rId30" Type="http://schemas.openxmlformats.org/officeDocument/2006/relationships/tags" Target="../tags/tag194.xml"/><Relationship Id="rId3" Type="http://schemas.openxmlformats.org/officeDocument/2006/relationships/tags" Target="../tags/tag167.xml"/><Relationship Id="rId29" Type="http://schemas.openxmlformats.org/officeDocument/2006/relationships/tags" Target="../tags/tag193.xml"/><Relationship Id="rId28" Type="http://schemas.openxmlformats.org/officeDocument/2006/relationships/tags" Target="../tags/tag192.xml"/><Relationship Id="rId27" Type="http://schemas.openxmlformats.org/officeDocument/2006/relationships/tags" Target="../tags/tag191.xml"/><Relationship Id="rId26" Type="http://schemas.openxmlformats.org/officeDocument/2006/relationships/tags" Target="../tags/tag190.xml"/><Relationship Id="rId25" Type="http://schemas.openxmlformats.org/officeDocument/2006/relationships/tags" Target="../tags/tag189.xml"/><Relationship Id="rId24" Type="http://schemas.openxmlformats.org/officeDocument/2006/relationships/tags" Target="../tags/tag188.xml"/><Relationship Id="rId23" Type="http://schemas.openxmlformats.org/officeDocument/2006/relationships/tags" Target="../tags/tag187.xml"/><Relationship Id="rId22" Type="http://schemas.openxmlformats.org/officeDocument/2006/relationships/tags" Target="../tags/tag186.xml"/><Relationship Id="rId21" Type="http://schemas.openxmlformats.org/officeDocument/2006/relationships/tags" Target="../tags/tag185.xml"/><Relationship Id="rId20" Type="http://schemas.openxmlformats.org/officeDocument/2006/relationships/tags" Target="../tags/tag184.xml"/><Relationship Id="rId2" Type="http://schemas.openxmlformats.org/officeDocument/2006/relationships/tags" Target="../tags/tag166.xml"/><Relationship Id="rId19" Type="http://schemas.openxmlformats.org/officeDocument/2006/relationships/tags" Target="../tags/tag183.xml"/><Relationship Id="rId18" Type="http://schemas.openxmlformats.org/officeDocument/2006/relationships/tags" Target="../tags/tag182.xml"/><Relationship Id="rId17" Type="http://schemas.openxmlformats.org/officeDocument/2006/relationships/tags" Target="../tags/tag181.xml"/><Relationship Id="rId16" Type="http://schemas.openxmlformats.org/officeDocument/2006/relationships/tags" Target="../tags/tag180.xml"/><Relationship Id="rId15" Type="http://schemas.openxmlformats.org/officeDocument/2006/relationships/tags" Target="../tags/tag179.xml"/><Relationship Id="rId14" Type="http://schemas.openxmlformats.org/officeDocument/2006/relationships/tags" Target="../tags/tag178.xml"/><Relationship Id="rId13" Type="http://schemas.openxmlformats.org/officeDocument/2006/relationships/tags" Target="../tags/tag177.xml"/><Relationship Id="rId12" Type="http://schemas.openxmlformats.org/officeDocument/2006/relationships/tags" Target="../tags/tag176.xml"/><Relationship Id="rId11" Type="http://schemas.openxmlformats.org/officeDocument/2006/relationships/tags" Target="../tags/tag175.xml"/><Relationship Id="rId10" Type="http://schemas.openxmlformats.org/officeDocument/2006/relationships/tags" Target="../tags/tag174.xml"/><Relationship Id="rId1" Type="http://schemas.openxmlformats.org/officeDocument/2006/relationships/tags" Target="../tags/tag165.xml"/></Relationships>
</file>

<file path=ppt/slides/_rels/slide49.xml.rels><?xml version="1.0" encoding="UTF-8" standalone="yes"?>
<Relationships xmlns="http://schemas.openxmlformats.org/package/2006/relationships"><Relationship Id="rId9" Type="http://schemas.openxmlformats.org/officeDocument/2006/relationships/tags" Target="../tags/tag203.xml"/><Relationship Id="rId8" Type="http://schemas.openxmlformats.org/officeDocument/2006/relationships/tags" Target="../tags/tag202.xml"/><Relationship Id="rId7" Type="http://schemas.openxmlformats.org/officeDocument/2006/relationships/tags" Target="../tags/tag201.xml"/><Relationship Id="rId6" Type="http://schemas.openxmlformats.org/officeDocument/2006/relationships/tags" Target="../tags/tag200.xml"/><Relationship Id="rId5" Type="http://schemas.openxmlformats.org/officeDocument/2006/relationships/tags" Target="../tags/tag199.xml"/><Relationship Id="rId4" Type="http://schemas.openxmlformats.org/officeDocument/2006/relationships/tags" Target="../tags/tag198.xml"/><Relationship Id="rId3" Type="http://schemas.openxmlformats.org/officeDocument/2006/relationships/tags" Target="../tags/tag197.xml"/><Relationship Id="rId2" Type="http://schemas.openxmlformats.org/officeDocument/2006/relationships/tags" Target="../tags/tag196.xml"/><Relationship Id="rId11" Type="http://schemas.openxmlformats.org/officeDocument/2006/relationships/slideLayout" Target="../slideLayouts/slideLayout12.xml"/><Relationship Id="rId10" Type="http://schemas.openxmlformats.org/officeDocument/2006/relationships/image" Target="../media/image18.png"/><Relationship Id="rId1" Type="http://schemas.openxmlformats.org/officeDocument/2006/relationships/tags" Target="../tags/tag195.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jpeg"/><Relationship Id="rId1" Type="http://schemas.openxmlformats.org/officeDocument/2006/relationships/tags" Target="../tags/tag4.xml"/></Relationships>
</file>

<file path=ppt/slides/_rels/slide50.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19.png"/><Relationship Id="rId5" Type="http://schemas.openxmlformats.org/officeDocument/2006/relationships/tags" Target="../tags/tag208.xml"/><Relationship Id="rId4" Type="http://schemas.openxmlformats.org/officeDocument/2006/relationships/tags" Target="../tags/tag207.xml"/><Relationship Id="rId3" Type="http://schemas.openxmlformats.org/officeDocument/2006/relationships/tags" Target="../tags/tag206.xml"/><Relationship Id="rId2" Type="http://schemas.openxmlformats.org/officeDocument/2006/relationships/tags" Target="../tags/tag205.xml"/><Relationship Id="rId1" Type="http://schemas.openxmlformats.org/officeDocument/2006/relationships/tags" Target="../tags/tag204.xml"/></Relationships>
</file>

<file path=ppt/slides/_rels/slide51.xml.rels><?xml version="1.0" encoding="UTF-8" standalone="yes"?>
<Relationships xmlns="http://schemas.openxmlformats.org/package/2006/relationships"><Relationship Id="rId9" Type="http://schemas.openxmlformats.org/officeDocument/2006/relationships/tags" Target="../tags/tag217.xml"/><Relationship Id="rId8" Type="http://schemas.openxmlformats.org/officeDocument/2006/relationships/tags" Target="../tags/tag216.xml"/><Relationship Id="rId7" Type="http://schemas.openxmlformats.org/officeDocument/2006/relationships/tags" Target="../tags/tag215.xml"/><Relationship Id="rId6" Type="http://schemas.openxmlformats.org/officeDocument/2006/relationships/tags" Target="../tags/tag214.xml"/><Relationship Id="rId5" Type="http://schemas.openxmlformats.org/officeDocument/2006/relationships/tags" Target="../tags/tag213.xml"/><Relationship Id="rId4" Type="http://schemas.openxmlformats.org/officeDocument/2006/relationships/tags" Target="../tags/tag212.xml"/><Relationship Id="rId3" Type="http://schemas.openxmlformats.org/officeDocument/2006/relationships/tags" Target="../tags/tag211.xml"/><Relationship Id="rId2" Type="http://schemas.openxmlformats.org/officeDocument/2006/relationships/tags" Target="../tags/tag210.xml"/><Relationship Id="rId14" Type="http://schemas.openxmlformats.org/officeDocument/2006/relationships/slideLayout" Target="../slideLayouts/slideLayout12.xml"/><Relationship Id="rId13" Type="http://schemas.openxmlformats.org/officeDocument/2006/relationships/tags" Target="../tags/tag221.xml"/><Relationship Id="rId12" Type="http://schemas.openxmlformats.org/officeDocument/2006/relationships/tags" Target="../tags/tag220.xml"/><Relationship Id="rId11" Type="http://schemas.openxmlformats.org/officeDocument/2006/relationships/tags" Target="../tags/tag219.xml"/><Relationship Id="rId10" Type="http://schemas.openxmlformats.org/officeDocument/2006/relationships/tags" Target="../tags/tag218.xml"/><Relationship Id="rId1" Type="http://schemas.openxmlformats.org/officeDocument/2006/relationships/tags" Target="../tags/tag209.xml"/></Relationships>
</file>

<file path=ppt/slides/_rels/slide52.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tags" Target="../tags/tag226.xml"/><Relationship Id="rId4" Type="http://schemas.openxmlformats.org/officeDocument/2006/relationships/tags" Target="../tags/tag225.xml"/><Relationship Id="rId3" Type="http://schemas.openxmlformats.org/officeDocument/2006/relationships/tags" Target="../tags/tag224.xml"/><Relationship Id="rId2" Type="http://schemas.openxmlformats.org/officeDocument/2006/relationships/tags" Target="../tags/tag223.xml"/><Relationship Id="rId1" Type="http://schemas.openxmlformats.org/officeDocument/2006/relationships/tags" Target="../tags/tag222.xml"/></Relationships>
</file>

<file path=ppt/slides/_rels/slide53.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20.png"/><Relationship Id="rId5" Type="http://schemas.openxmlformats.org/officeDocument/2006/relationships/tags" Target="../tags/tag231.xml"/><Relationship Id="rId4" Type="http://schemas.openxmlformats.org/officeDocument/2006/relationships/tags" Target="../tags/tag230.xml"/><Relationship Id="rId3" Type="http://schemas.openxmlformats.org/officeDocument/2006/relationships/tags" Target="../tags/tag229.xml"/><Relationship Id="rId2" Type="http://schemas.openxmlformats.org/officeDocument/2006/relationships/tags" Target="../tags/tag228.xml"/><Relationship Id="rId1" Type="http://schemas.openxmlformats.org/officeDocument/2006/relationships/tags" Target="../tags/tag227.xml"/></Relationships>
</file>

<file path=ppt/slides/_rels/slide54.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tags" Target="../tags/tag237.xml"/><Relationship Id="rId5" Type="http://schemas.openxmlformats.org/officeDocument/2006/relationships/tags" Target="../tags/tag236.xml"/><Relationship Id="rId4" Type="http://schemas.openxmlformats.org/officeDocument/2006/relationships/tags" Target="../tags/tag235.xml"/><Relationship Id="rId3" Type="http://schemas.openxmlformats.org/officeDocument/2006/relationships/tags" Target="../tags/tag234.xml"/><Relationship Id="rId2" Type="http://schemas.openxmlformats.org/officeDocument/2006/relationships/tags" Target="../tags/tag233.xml"/><Relationship Id="rId1" Type="http://schemas.openxmlformats.org/officeDocument/2006/relationships/tags" Target="../tags/tag232.xml"/></Relationships>
</file>

<file path=ppt/slides/_rels/slide55.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21.png"/><Relationship Id="rId5" Type="http://schemas.openxmlformats.org/officeDocument/2006/relationships/tags" Target="../tags/tag242.xml"/><Relationship Id="rId4" Type="http://schemas.openxmlformats.org/officeDocument/2006/relationships/tags" Target="../tags/tag241.xml"/><Relationship Id="rId3" Type="http://schemas.openxmlformats.org/officeDocument/2006/relationships/tags" Target="../tags/tag240.xml"/><Relationship Id="rId2" Type="http://schemas.openxmlformats.org/officeDocument/2006/relationships/tags" Target="../tags/tag239.xml"/><Relationship Id="rId1" Type="http://schemas.openxmlformats.org/officeDocument/2006/relationships/tags" Target="../tags/tag238.xml"/></Relationships>
</file>

<file path=ppt/slides/_rels/slide56.xml.rels><?xml version="1.0" encoding="UTF-8" standalone="yes"?>
<Relationships xmlns="http://schemas.openxmlformats.org/package/2006/relationships"><Relationship Id="rId9" Type="http://schemas.openxmlformats.org/officeDocument/2006/relationships/tags" Target="../tags/tag251.xml"/><Relationship Id="rId8" Type="http://schemas.openxmlformats.org/officeDocument/2006/relationships/tags" Target="../tags/tag250.xml"/><Relationship Id="rId7" Type="http://schemas.openxmlformats.org/officeDocument/2006/relationships/tags" Target="../tags/tag249.xml"/><Relationship Id="rId6" Type="http://schemas.openxmlformats.org/officeDocument/2006/relationships/tags" Target="../tags/tag248.xml"/><Relationship Id="rId5" Type="http://schemas.openxmlformats.org/officeDocument/2006/relationships/tags" Target="../tags/tag247.xml"/><Relationship Id="rId4" Type="http://schemas.openxmlformats.org/officeDocument/2006/relationships/tags" Target="../tags/tag246.xml"/><Relationship Id="rId3" Type="http://schemas.openxmlformats.org/officeDocument/2006/relationships/tags" Target="../tags/tag245.xml"/><Relationship Id="rId2" Type="http://schemas.openxmlformats.org/officeDocument/2006/relationships/tags" Target="../tags/tag244.xml"/><Relationship Id="rId11" Type="http://schemas.openxmlformats.org/officeDocument/2006/relationships/slideLayout" Target="../slideLayouts/slideLayout12.xml"/><Relationship Id="rId10" Type="http://schemas.openxmlformats.org/officeDocument/2006/relationships/tags" Target="../tags/tag252.xml"/><Relationship Id="rId1" Type="http://schemas.openxmlformats.org/officeDocument/2006/relationships/tags" Target="../tags/tag243.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2.xml"/><Relationship Id="rId1" Type="http://schemas.openxmlformats.org/officeDocument/2006/relationships/tags" Target="../tags/tag253.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2.xml"/><Relationship Id="rId1" Type="http://schemas.openxmlformats.org/officeDocument/2006/relationships/tags" Target="../tags/tag254.xml"/></Relationships>
</file>

<file path=ppt/slides/_rels/slide59.xml.rels><?xml version="1.0" encoding="UTF-8" standalone="yes"?>
<Relationships xmlns="http://schemas.openxmlformats.org/package/2006/relationships"><Relationship Id="rId9" Type="http://schemas.openxmlformats.org/officeDocument/2006/relationships/tags" Target="../tags/tag263.xml"/><Relationship Id="rId8" Type="http://schemas.openxmlformats.org/officeDocument/2006/relationships/tags" Target="../tags/tag262.xml"/><Relationship Id="rId7" Type="http://schemas.openxmlformats.org/officeDocument/2006/relationships/tags" Target="../tags/tag261.xml"/><Relationship Id="rId6" Type="http://schemas.openxmlformats.org/officeDocument/2006/relationships/tags" Target="../tags/tag260.xml"/><Relationship Id="rId5" Type="http://schemas.openxmlformats.org/officeDocument/2006/relationships/tags" Target="../tags/tag259.xml"/><Relationship Id="rId4" Type="http://schemas.openxmlformats.org/officeDocument/2006/relationships/tags" Target="../tags/tag258.xml"/><Relationship Id="rId3" Type="http://schemas.openxmlformats.org/officeDocument/2006/relationships/tags" Target="../tags/tag257.xml"/><Relationship Id="rId2" Type="http://schemas.openxmlformats.org/officeDocument/2006/relationships/tags" Target="../tags/tag256.xml"/><Relationship Id="rId11" Type="http://schemas.openxmlformats.org/officeDocument/2006/relationships/slideLayout" Target="../slideLayouts/slideLayout12.xml"/><Relationship Id="rId10" Type="http://schemas.openxmlformats.org/officeDocument/2006/relationships/tags" Target="../tags/tag264.xml"/><Relationship Id="rId1" Type="http://schemas.openxmlformats.org/officeDocument/2006/relationships/tags" Target="../tags/tag25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6.xml"/><Relationship Id="rId1" Type="http://schemas.openxmlformats.org/officeDocument/2006/relationships/tags" Target="../tags/tag5.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2.xml"/><Relationship Id="rId1" Type="http://schemas.openxmlformats.org/officeDocument/2006/relationships/tags" Target="../tags/tag265.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2.xml"/><Relationship Id="rId1" Type="http://schemas.openxmlformats.org/officeDocument/2006/relationships/tags" Target="../tags/tag266.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2.xml"/><Relationship Id="rId1" Type="http://schemas.openxmlformats.org/officeDocument/2006/relationships/tags" Target="../tags/tag267.xml"/></Relationships>
</file>

<file path=ppt/slides/_rels/slide63.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12.xml"/><Relationship Id="rId3" Type="http://schemas.openxmlformats.org/officeDocument/2006/relationships/tags" Target="../tags/tag269.xml"/><Relationship Id="rId2" Type="http://schemas.openxmlformats.org/officeDocument/2006/relationships/hyperlink" Target="&#21019;&#23458;&#33829;&#22320;&#65306;&#32844;&#22330;&#36807;&#23478;&#23478;.pdf" TargetMode="External"/><Relationship Id="rId1" Type="http://schemas.openxmlformats.org/officeDocument/2006/relationships/tags" Target="../tags/tag268.xml"/></Relationships>
</file>

<file path=ppt/slides/_rels/slide64.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12.xml"/><Relationship Id="rId4" Type="http://schemas.openxmlformats.org/officeDocument/2006/relationships/tags" Target="../tags/tag273.xml"/><Relationship Id="rId3" Type="http://schemas.openxmlformats.org/officeDocument/2006/relationships/tags" Target="../tags/tag272.xml"/><Relationship Id="rId2" Type="http://schemas.openxmlformats.org/officeDocument/2006/relationships/tags" Target="../tags/tag271.xml"/><Relationship Id="rId1" Type="http://schemas.openxmlformats.org/officeDocument/2006/relationships/tags" Target="../tags/tag270.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6.xml"/><Relationship Id="rId1" Type="http://schemas.openxmlformats.org/officeDocument/2006/relationships/tags" Target="../tags/tag6.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8.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tags" Target="../tags/tag10.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13" name="组合 12"/>
          <p:cNvGrpSpPr/>
          <p:nvPr/>
        </p:nvGrpSpPr>
        <p:grpSpPr>
          <a:xfrm>
            <a:off x="4189945" y="5601412"/>
            <a:ext cx="3809394" cy="424316"/>
            <a:chOff x="9097845" y="5529172"/>
            <a:chExt cx="3403834" cy="379141"/>
          </a:xfrm>
        </p:grpSpPr>
        <p:grpSp>
          <p:nvGrpSpPr>
            <p:cNvPr id="14" name="组合 13"/>
            <p:cNvGrpSpPr/>
            <p:nvPr/>
          </p:nvGrpSpPr>
          <p:grpSpPr>
            <a:xfrm>
              <a:off x="9097845" y="5529172"/>
              <a:ext cx="3403834" cy="379141"/>
              <a:chOff x="8847020" y="5529172"/>
              <a:chExt cx="3403834" cy="379141"/>
            </a:xfrm>
          </p:grpSpPr>
          <p:grpSp>
            <p:nvGrpSpPr>
              <p:cNvPr id="18" name="组合 17"/>
              <p:cNvGrpSpPr/>
              <p:nvPr/>
            </p:nvGrpSpPr>
            <p:grpSpPr>
              <a:xfrm>
                <a:off x="10635273" y="5529172"/>
                <a:ext cx="1615581" cy="379141"/>
                <a:chOff x="11136923" y="5529172"/>
                <a:chExt cx="1615581" cy="379141"/>
              </a:xfrm>
            </p:grpSpPr>
            <p:sp>
              <p:nvSpPr>
                <p:cNvPr id="38" name="矩形: 圆角 37"/>
                <p:cNvSpPr/>
                <p:nvPr/>
              </p:nvSpPr>
              <p:spPr>
                <a:xfrm flipH="1">
                  <a:off x="11340123" y="5529172"/>
                  <a:ext cx="1412381" cy="379141"/>
                </a:xfrm>
                <a:prstGeom prst="roundRect">
                  <a:avLst>
                    <a:gd name="adj" fmla="val 50000"/>
                  </a:avLst>
                </a:prstGeom>
                <a:gradFill>
                  <a:gsLst>
                    <a:gs pos="0">
                      <a:srgbClr val="AF1CA3">
                        <a:alpha val="49000"/>
                      </a:srgbClr>
                    </a:gs>
                    <a:gs pos="100000">
                      <a:srgbClr val="AF1CA3">
                        <a:alpha val="0"/>
                      </a:srgb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39" name="组合 38"/>
                <p:cNvGrpSpPr/>
                <p:nvPr/>
              </p:nvGrpSpPr>
              <p:grpSpPr>
                <a:xfrm>
                  <a:off x="11136923" y="5529172"/>
                  <a:ext cx="379141" cy="379141"/>
                  <a:chOff x="6791093" y="4716966"/>
                  <a:chExt cx="379141" cy="379141"/>
                </a:xfrm>
              </p:grpSpPr>
              <p:sp>
                <p:nvSpPr>
                  <p:cNvPr id="40" name="椭圆 39"/>
                  <p:cNvSpPr/>
                  <p:nvPr/>
                </p:nvSpPr>
                <p:spPr>
                  <a:xfrm>
                    <a:off x="6791093" y="4716966"/>
                    <a:ext cx="379141" cy="379141"/>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1" name="alarm-clock_63781"/>
                  <p:cNvSpPr/>
                  <p:nvPr/>
                </p:nvSpPr>
                <p:spPr>
                  <a:xfrm>
                    <a:off x="6879488" y="4805842"/>
                    <a:ext cx="202350" cy="201390"/>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03951" h="601084">
                        <a:moveTo>
                          <a:pt x="301964" y="141909"/>
                        </a:moveTo>
                        <a:cubicBezTo>
                          <a:pt x="326800" y="141909"/>
                          <a:pt x="347662" y="162739"/>
                          <a:pt x="347662" y="188528"/>
                        </a:cubicBezTo>
                        <a:lnTo>
                          <a:pt x="347662" y="285735"/>
                        </a:lnTo>
                        <a:lnTo>
                          <a:pt x="389387" y="315492"/>
                        </a:lnTo>
                        <a:cubicBezTo>
                          <a:pt x="410249" y="330370"/>
                          <a:pt x="415216" y="359135"/>
                          <a:pt x="400314" y="379965"/>
                        </a:cubicBezTo>
                        <a:cubicBezTo>
                          <a:pt x="391373" y="391868"/>
                          <a:pt x="377465" y="398811"/>
                          <a:pt x="362564" y="398811"/>
                        </a:cubicBezTo>
                        <a:cubicBezTo>
                          <a:pt x="353623" y="398811"/>
                          <a:pt x="344682" y="395835"/>
                          <a:pt x="335741" y="390876"/>
                        </a:cubicBezTo>
                        <a:lnTo>
                          <a:pt x="275141" y="347232"/>
                        </a:lnTo>
                        <a:cubicBezTo>
                          <a:pt x="263219" y="338305"/>
                          <a:pt x="256265" y="324419"/>
                          <a:pt x="256265" y="309540"/>
                        </a:cubicBezTo>
                        <a:lnTo>
                          <a:pt x="256265" y="188528"/>
                        </a:lnTo>
                        <a:cubicBezTo>
                          <a:pt x="256265" y="162739"/>
                          <a:pt x="276134" y="141909"/>
                          <a:pt x="301964" y="141909"/>
                        </a:cubicBezTo>
                        <a:close/>
                        <a:moveTo>
                          <a:pt x="301976" y="84311"/>
                        </a:moveTo>
                        <a:cubicBezTo>
                          <a:pt x="180788" y="84311"/>
                          <a:pt x="82447" y="182507"/>
                          <a:pt x="82447" y="303518"/>
                        </a:cubicBezTo>
                        <a:cubicBezTo>
                          <a:pt x="82447" y="424528"/>
                          <a:pt x="180788" y="522725"/>
                          <a:pt x="301976" y="522725"/>
                        </a:cubicBezTo>
                        <a:cubicBezTo>
                          <a:pt x="422170" y="522725"/>
                          <a:pt x="521504" y="424528"/>
                          <a:pt x="521504" y="303518"/>
                        </a:cubicBezTo>
                        <a:cubicBezTo>
                          <a:pt x="521504" y="182507"/>
                          <a:pt x="422170" y="84311"/>
                          <a:pt x="301976" y="84311"/>
                        </a:cubicBezTo>
                        <a:close/>
                        <a:moveTo>
                          <a:pt x="102314" y="0"/>
                        </a:moveTo>
                        <a:cubicBezTo>
                          <a:pt x="132114" y="0"/>
                          <a:pt x="159928" y="12895"/>
                          <a:pt x="177808" y="32732"/>
                        </a:cubicBezTo>
                        <a:cubicBezTo>
                          <a:pt x="215555" y="15870"/>
                          <a:pt x="257275" y="5951"/>
                          <a:pt x="301976" y="5951"/>
                        </a:cubicBezTo>
                        <a:cubicBezTo>
                          <a:pt x="345683" y="5951"/>
                          <a:pt x="387403" y="15870"/>
                          <a:pt x="425150" y="32732"/>
                        </a:cubicBezTo>
                        <a:cubicBezTo>
                          <a:pt x="444023" y="12895"/>
                          <a:pt x="470844" y="0"/>
                          <a:pt x="500644" y="0"/>
                        </a:cubicBezTo>
                        <a:cubicBezTo>
                          <a:pt x="557264" y="0"/>
                          <a:pt x="603951" y="45627"/>
                          <a:pt x="603951" y="102165"/>
                        </a:cubicBezTo>
                        <a:cubicBezTo>
                          <a:pt x="603951" y="131921"/>
                          <a:pt x="591038" y="157710"/>
                          <a:pt x="571171" y="176556"/>
                        </a:cubicBezTo>
                        <a:cubicBezTo>
                          <a:pt x="589051" y="215240"/>
                          <a:pt x="599978" y="257891"/>
                          <a:pt x="599978" y="303518"/>
                        </a:cubicBezTo>
                        <a:cubicBezTo>
                          <a:pt x="599978" y="467179"/>
                          <a:pt x="465877" y="601084"/>
                          <a:pt x="301976" y="601084"/>
                        </a:cubicBezTo>
                        <a:cubicBezTo>
                          <a:pt x="137081" y="601084"/>
                          <a:pt x="3973" y="467179"/>
                          <a:pt x="3973" y="303518"/>
                        </a:cubicBezTo>
                        <a:cubicBezTo>
                          <a:pt x="3973" y="257891"/>
                          <a:pt x="13907" y="215240"/>
                          <a:pt x="32780" y="176556"/>
                        </a:cubicBezTo>
                        <a:cubicBezTo>
                          <a:pt x="12914" y="157710"/>
                          <a:pt x="0" y="131921"/>
                          <a:pt x="0" y="102165"/>
                        </a:cubicBezTo>
                        <a:cubicBezTo>
                          <a:pt x="0" y="45627"/>
                          <a:pt x="45694" y="0"/>
                          <a:pt x="10231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grpSp>
            <p:nvGrpSpPr>
              <p:cNvPr id="19" name="组合 18"/>
              <p:cNvGrpSpPr/>
              <p:nvPr/>
            </p:nvGrpSpPr>
            <p:grpSpPr>
              <a:xfrm>
                <a:off x="8847020" y="5529172"/>
                <a:ext cx="1615581" cy="379141"/>
                <a:chOff x="8847020" y="5529172"/>
                <a:chExt cx="1615581" cy="379141"/>
              </a:xfrm>
            </p:grpSpPr>
            <p:sp>
              <p:nvSpPr>
                <p:cNvPr id="20" name="矩形: 圆角 19"/>
                <p:cNvSpPr/>
                <p:nvPr/>
              </p:nvSpPr>
              <p:spPr>
                <a:xfrm flipH="1">
                  <a:off x="9050220" y="5529172"/>
                  <a:ext cx="1412381" cy="379141"/>
                </a:xfrm>
                <a:prstGeom prst="roundRect">
                  <a:avLst>
                    <a:gd name="adj" fmla="val 50000"/>
                  </a:avLst>
                </a:prstGeom>
                <a:gradFill flip="none" rotWithShape="1">
                  <a:gsLst>
                    <a:gs pos="0">
                      <a:srgbClr val="AF1CA3">
                        <a:alpha val="49000"/>
                      </a:srgbClr>
                    </a:gs>
                    <a:gs pos="100000">
                      <a:srgbClr val="AF1CA3">
                        <a:alpha val="0"/>
                      </a:srgb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21" name="组合 20"/>
                <p:cNvGrpSpPr/>
                <p:nvPr/>
              </p:nvGrpSpPr>
              <p:grpSpPr>
                <a:xfrm>
                  <a:off x="8847020" y="5529172"/>
                  <a:ext cx="379141" cy="379141"/>
                  <a:chOff x="4661210" y="4716966"/>
                  <a:chExt cx="379141" cy="379141"/>
                </a:xfrm>
              </p:grpSpPr>
              <p:sp>
                <p:nvSpPr>
                  <p:cNvPr id="22" name="椭圆 21"/>
                  <p:cNvSpPr/>
                  <p:nvPr/>
                </p:nvSpPr>
                <p:spPr>
                  <a:xfrm>
                    <a:off x="4661210" y="4716966"/>
                    <a:ext cx="379141" cy="379141"/>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4" name="alarm-clock_63781"/>
                  <p:cNvSpPr/>
                  <p:nvPr/>
                </p:nvSpPr>
                <p:spPr>
                  <a:xfrm>
                    <a:off x="4749605" y="4806966"/>
                    <a:ext cx="202350" cy="199142"/>
                  </a:xfrm>
                  <a:custGeom>
                    <a:avLst/>
                    <a:gdLst>
                      <a:gd name="connsiteX0" fmla="*/ 60025 w 605236"/>
                      <a:gd name="connsiteY0" fmla="*/ 344571 h 595643"/>
                      <a:gd name="connsiteX1" fmla="*/ 290527 w 605236"/>
                      <a:gd name="connsiteY1" fmla="*/ 344571 h 595643"/>
                      <a:gd name="connsiteX2" fmla="*/ 329370 w 605236"/>
                      <a:gd name="connsiteY2" fmla="*/ 376465 h 595643"/>
                      <a:gd name="connsiteX3" fmla="*/ 349814 w 605236"/>
                      <a:gd name="connsiteY3" fmla="*/ 479931 h 595643"/>
                      <a:gd name="connsiteX4" fmla="*/ 331031 w 605236"/>
                      <a:gd name="connsiteY4" fmla="*/ 528793 h 595643"/>
                      <a:gd name="connsiteX5" fmla="*/ 175276 w 605236"/>
                      <a:gd name="connsiteY5" fmla="*/ 595643 h 595643"/>
                      <a:gd name="connsiteX6" fmla="*/ 19393 w 605236"/>
                      <a:gd name="connsiteY6" fmla="*/ 528793 h 595643"/>
                      <a:gd name="connsiteX7" fmla="*/ 738 w 605236"/>
                      <a:gd name="connsiteY7" fmla="*/ 479931 h 595643"/>
                      <a:gd name="connsiteX8" fmla="*/ 21182 w 605236"/>
                      <a:gd name="connsiteY8" fmla="*/ 376465 h 595643"/>
                      <a:gd name="connsiteX9" fmla="*/ 60025 w 605236"/>
                      <a:gd name="connsiteY9" fmla="*/ 344571 h 595643"/>
                      <a:gd name="connsiteX10" fmla="*/ 357987 w 605236"/>
                      <a:gd name="connsiteY10" fmla="*/ 252695 h 595643"/>
                      <a:gd name="connsiteX11" fmla="*/ 553093 w 605236"/>
                      <a:gd name="connsiteY11" fmla="*/ 252695 h 595643"/>
                      <a:gd name="connsiteX12" fmla="*/ 587208 w 605236"/>
                      <a:gd name="connsiteY12" fmla="*/ 280762 h 595643"/>
                      <a:gd name="connsiteX13" fmla="*/ 604585 w 605236"/>
                      <a:gd name="connsiteY13" fmla="*/ 368409 h 595643"/>
                      <a:gd name="connsiteX14" fmla="*/ 588231 w 605236"/>
                      <a:gd name="connsiteY14" fmla="*/ 411020 h 595643"/>
                      <a:gd name="connsiteX15" fmla="*/ 455476 w 605236"/>
                      <a:gd name="connsiteY15" fmla="*/ 467920 h 595643"/>
                      <a:gd name="connsiteX16" fmla="*/ 402323 w 605236"/>
                      <a:gd name="connsiteY16" fmla="*/ 455928 h 595643"/>
                      <a:gd name="connsiteX17" fmla="*/ 388524 w 605236"/>
                      <a:gd name="connsiteY17" fmla="*/ 440618 h 595643"/>
                      <a:gd name="connsiteX18" fmla="*/ 388269 w 605236"/>
                      <a:gd name="connsiteY18" fmla="*/ 439725 h 595643"/>
                      <a:gd name="connsiteX19" fmla="*/ 371403 w 605236"/>
                      <a:gd name="connsiteY19" fmla="*/ 354503 h 595643"/>
                      <a:gd name="connsiteX20" fmla="*/ 334732 w 605236"/>
                      <a:gd name="connsiteY20" fmla="*/ 308064 h 595643"/>
                      <a:gd name="connsiteX21" fmla="*/ 322722 w 605236"/>
                      <a:gd name="connsiteY21" fmla="*/ 290458 h 595643"/>
                      <a:gd name="connsiteX22" fmla="*/ 322722 w 605236"/>
                      <a:gd name="connsiteY22" fmla="*/ 289693 h 595643"/>
                      <a:gd name="connsiteX23" fmla="*/ 324127 w 605236"/>
                      <a:gd name="connsiteY23" fmla="*/ 280762 h 595643"/>
                      <a:gd name="connsiteX24" fmla="*/ 357987 w 605236"/>
                      <a:gd name="connsiteY24" fmla="*/ 252695 h 595643"/>
                      <a:gd name="connsiteX25" fmla="*/ 175276 w 605236"/>
                      <a:gd name="connsiteY25" fmla="*/ 50313 h 595643"/>
                      <a:gd name="connsiteX26" fmla="*/ 303670 w 605236"/>
                      <a:gd name="connsiteY26" fmla="*/ 178531 h 595643"/>
                      <a:gd name="connsiteX27" fmla="*/ 175276 w 605236"/>
                      <a:gd name="connsiteY27" fmla="*/ 306749 h 595643"/>
                      <a:gd name="connsiteX28" fmla="*/ 46882 w 605236"/>
                      <a:gd name="connsiteY28" fmla="*/ 178531 h 595643"/>
                      <a:gd name="connsiteX29" fmla="*/ 175276 w 605236"/>
                      <a:gd name="connsiteY29" fmla="*/ 50313 h 595643"/>
                      <a:gd name="connsiteX30" fmla="*/ 455527 w 605236"/>
                      <a:gd name="connsiteY30" fmla="*/ 0 h 595643"/>
                      <a:gd name="connsiteX31" fmla="*/ 562928 w 605236"/>
                      <a:gd name="connsiteY31" fmla="*/ 107260 h 595643"/>
                      <a:gd name="connsiteX32" fmla="*/ 455527 w 605236"/>
                      <a:gd name="connsiteY32" fmla="*/ 214520 h 595643"/>
                      <a:gd name="connsiteX33" fmla="*/ 348126 w 605236"/>
                      <a:gd name="connsiteY33" fmla="*/ 107260 h 595643"/>
                      <a:gd name="connsiteX34" fmla="*/ 455527 w 605236"/>
                      <a:gd name="connsiteY34" fmla="*/ 0 h 595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5236" h="595643">
                        <a:moveTo>
                          <a:pt x="60025" y="344571"/>
                        </a:moveTo>
                        <a:lnTo>
                          <a:pt x="290527" y="344571"/>
                        </a:lnTo>
                        <a:cubicBezTo>
                          <a:pt x="308671" y="344571"/>
                          <a:pt x="325793" y="358605"/>
                          <a:pt x="329370" y="376465"/>
                        </a:cubicBezTo>
                        <a:lnTo>
                          <a:pt x="349814" y="479931"/>
                        </a:lnTo>
                        <a:cubicBezTo>
                          <a:pt x="353136" y="496898"/>
                          <a:pt x="344959" y="518331"/>
                          <a:pt x="331031" y="528793"/>
                        </a:cubicBezTo>
                        <a:cubicBezTo>
                          <a:pt x="327454" y="531472"/>
                          <a:pt x="241079" y="595643"/>
                          <a:pt x="175276" y="595643"/>
                        </a:cubicBezTo>
                        <a:cubicBezTo>
                          <a:pt x="109473" y="595643"/>
                          <a:pt x="23098" y="531472"/>
                          <a:pt x="19393" y="528793"/>
                        </a:cubicBezTo>
                        <a:cubicBezTo>
                          <a:pt x="5593" y="518331"/>
                          <a:pt x="-2584" y="496898"/>
                          <a:pt x="738" y="479931"/>
                        </a:cubicBezTo>
                        <a:lnTo>
                          <a:pt x="21182" y="376465"/>
                        </a:lnTo>
                        <a:cubicBezTo>
                          <a:pt x="24759" y="358605"/>
                          <a:pt x="41753" y="344571"/>
                          <a:pt x="60025" y="344571"/>
                        </a:cubicBezTo>
                        <a:close/>
                        <a:moveTo>
                          <a:pt x="357987" y="252695"/>
                        </a:moveTo>
                        <a:lnTo>
                          <a:pt x="553093" y="252695"/>
                        </a:lnTo>
                        <a:cubicBezTo>
                          <a:pt x="569065" y="252695"/>
                          <a:pt x="584142" y="265070"/>
                          <a:pt x="587208" y="280762"/>
                        </a:cubicBezTo>
                        <a:lnTo>
                          <a:pt x="604585" y="368409"/>
                        </a:lnTo>
                        <a:cubicBezTo>
                          <a:pt x="607524" y="383208"/>
                          <a:pt x="600241" y="401834"/>
                          <a:pt x="588231" y="411020"/>
                        </a:cubicBezTo>
                        <a:cubicBezTo>
                          <a:pt x="585164" y="413316"/>
                          <a:pt x="511696" y="467920"/>
                          <a:pt x="455476" y="467920"/>
                        </a:cubicBezTo>
                        <a:cubicBezTo>
                          <a:pt x="440272" y="467920"/>
                          <a:pt x="422384" y="463838"/>
                          <a:pt x="402323" y="455928"/>
                        </a:cubicBezTo>
                        <a:cubicBezTo>
                          <a:pt x="395679" y="453249"/>
                          <a:pt x="390824" y="447890"/>
                          <a:pt x="388524" y="440618"/>
                        </a:cubicBezTo>
                        <a:lnTo>
                          <a:pt x="388269" y="439725"/>
                        </a:lnTo>
                        <a:lnTo>
                          <a:pt x="371403" y="354503"/>
                        </a:lnTo>
                        <a:cubicBezTo>
                          <a:pt x="367697" y="335621"/>
                          <a:pt x="354537" y="318653"/>
                          <a:pt x="334732" y="308064"/>
                        </a:cubicBezTo>
                        <a:cubicBezTo>
                          <a:pt x="322722" y="301685"/>
                          <a:pt x="322722" y="291607"/>
                          <a:pt x="322722" y="290458"/>
                        </a:cubicBezTo>
                        <a:lnTo>
                          <a:pt x="322722" y="289693"/>
                        </a:lnTo>
                        <a:lnTo>
                          <a:pt x="324127" y="280762"/>
                        </a:lnTo>
                        <a:cubicBezTo>
                          <a:pt x="327194" y="265070"/>
                          <a:pt x="341888" y="252695"/>
                          <a:pt x="357987" y="252695"/>
                        </a:cubicBezTo>
                        <a:close/>
                        <a:moveTo>
                          <a:pt x="175276" y="50313"/>
                        </a:moveTo>
                        <a:cubicBezTo>
                          <a:pt x="246186" y="50313"/>
                          <a:pt x="303670" y="107718"/>
                          <a:pt x="303670" y="178531"/>
                        </a:cubicBezTo>
                        <a:cubicBezTo>
                          <a:pt x="303670" y="249344"/>
                          <a:pt x="246186" y="306749"/>
                          <a:pt x="175276" y="306749"/>
                        </a:cubicBezTo>
                        <a:cubicBezTo>
                          <a:pt x="104366" y="306749"/>
                          <a:pt x="46882" y="249344"/>
                          <a:pt x="46882" y="178531"/>
                        </a:cubicBezTo>
                        <a:cubicBezTo>
                          <a:pt x="46882" y="107718"/>
                          <a:pt x="104366" y="50313"/>
                          <a:pt x="175276" y="50313"/>
                        </a:cubicBezTo>
                        <a:close/>
                        <a:moveTo>
                          <a:pt x="455527" y="0"/>
                        </a:moveTo>
                        <a:cubicBezTo>
                          <a:pt x="514843" y="0"/>
                          <a:pt x="562928" y="48022"/>
                          <a:pt x="562928" y="107260"/>
                        </a:cubicBezTo>
                        <a:cubicBezTo>
                          <a:pt x="562928" y="166498"/>
                          <a:pt x="514843" y="214520"/>
                          <a:pt x="455527" y="214520"/>
                        </a:cubicBezTo>
                        <a:cubicBezTo>
                          <a:pt x="396211" y="214520"/>
                          <a:pt x="348126" y="166498"/>
                          <a:pt x="348126" y="107260"/>
                        </a:cubicBezTo>
                        <a:cubicBezTo>
                          <a:pt x="348126" y="48022"/>
                          <a:pt x="396211" y="0"/>
                          <a:pt x="45552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0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grpSp>
        <p:sp>
          <p:nvSpPr>
            <p:cNvPr id="16" name="文本框 15"/>
            <p:cNvSpPr txBox="1"/>
            <p:nvPr/>
          </p:nvSpPr>
          <p:spPr>
            <a:xfrm>
              <a:off x="9359900" y="5564854"/>
              <a:ext cx="1492250" cy="301286"/>
            </a:xfrm>
            <a:prstGeom prst="rect">
              <a:avLst/>
            </a:prstGeom>
            <a:noFill/>
          </p:spPr>
          <p:txBody>
            <a:bodyPr wrap="square" rtlCol="0">
              <a:spAutoFit/>
            </a:bodyPr>
            <a:lstStyle/>
            <a:p>
              <a:pPr algn="ctr"/>
              <a:r>
                <a:rPr lang="zh-CN" altLang="en-US" sz="16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主讲：</a:t>
              </a:r>
              <a:endParaRPr lang="zh-CN" altLang="en-US" sz="1600" dirty="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sp>
          <p:nvSpPr>
            <p:cNvPr id="17" name="文本框 16"/>
            <p:cNvSpPr txBox="1"/>
            <p:nvPr/>
          </p:nvSpPr>
          <p:spPr>
            <a:xfrm>
              <a:off x="11296650" y="5564854"/>
              <a:ext cx="1149350" cy="301286"/>
            </a:xfrm>
            <a:prstGeom prst="rect">
              <a:avLst/>
            </a:prstGeom>
            <a:noFill/>
          </p:spPr>
          <p:txBody>
            <a:bodyPr wrap="square" rtlCol="0">
              <a:spAutoFit/>
            </a:bodyPr>
            <a:lstStyle/>
            <a:p>
              <a:pPr algn="ctr"/>
              <a:r>
                <a:rPr lang="zh-CN" altLang="en-US" sz="1600" dirty="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时间：</a:t>
              </a:r>
              <a:endParaRPr lang="zh-CN" altLang="en-US" sz="1600" dirty="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grpSp>
        <p:nvGrpSpPr>
          <p:cNvPr id="42" name="组合 41"/>
          <p:cNvGrpSpPr/>
          <p:nvPr/>
        </p:nvGrpSpPr>
        <p:grpSpPr>
          <a:xfrm>
            <a:off x="1944370" y="1226820"/>
            <a:ext cx="8629650" cy="460375"/>
            <a:chOff x="7155769" y="1532223"/>
            <a:chExt cx="7287986" cy="628090"/>
          </a:xfrm>
        </p:grpSpPr>
        <p:sp>
          <p:nvSpPr>
            <p:cNvPr id="43" name="文本框 42"/>
            <p:cNvSpPr txBox="1"/>
            <p:nvPr>
              <p:custDataLst>
                <p:tags r:id="rId1"/>
              </p:custDataLst>
            </p:nvPr>
          </p:nvSpPr>
          <p:spPr>
            <a:xfrm>
              <a:off x="7404689" y="1532223"/>
              <a:ext cx="6990715" cy="628090"/>
            </a:xfrm>
            <a:prstGeom prst="rect">
              <a:avLst/>
            </a:prstGeom>
            <a:noFill/>
          </p:spPr>
          <p:txBody>
            <a:bodyPr wrap="square" rtlCol="0">
              <a:spAutoFit/>
            </a:bodyPr>
            <a:lstStyle/>
            <a:p>
              <a:pPr algn="ctr"/>
              <a:r>
                <a:rPr lang="en-US" altLang="zh-CN" sz="2400"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DaXueSheng ChuangXin Yu ChuangYe JiaoCheng</a:t>
              </a:r>
              <a:endParaRPr lang="zh-CN" altLang="en-US" sz="2400" spc="300" dirty="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461135" y="2036445"/>
            <a:ext cx="9832975" cy="2417445"/>
          </a:xfrm>
          <a:prstGeom prst="rect">
            <a:avLst/>
          </a:prstGeom>
          <a:noFill/>
        </p:spPr>
        <p:txBody>
          <a:bodyPr wrap="square" rtlCol="0">
            <a:spAutoFit/>
          </a:bodyPr>
          <a:p>
            <a:pPr algn="just">
              <a:lnSpc>
                <a:spcPct val="140000"/>
              </a:lnSpc>
            </a:pPr>
            <a:r>
              <a:rPr lang="zh-CN" altLang="en-US" sz="5400" b="1">
                <a:solidFill>
                  <a:schemeClr val="bg1"/>
                </a:solidFill>
                <a:latin typeface="微软雅黑" panose="020B0503020204020204" charset="-122"/>
                <a:ea typeface="微软雅黑" panose="020B0503020204020204" charset="-122"/>
                <a:cs typeface="微软雅黑" panose="020B0503020204020204" charset="-122"/>
              </a:rPr>
              <a:t>大学生创新与创业教程</a:t>
            </a:r>
            <a:endParaRPr lang="zh-CN" altLang="en-US" sz="5400" b="1">
              <a:solidFill>
                <a:schemeClr val="bg1"/>
              </a:solidFill>
              <a:latin typeface="微软雅黑" panose="020B0503020204020204" charset="-122"/>
              <a:ea typeface="微软雅黑" panose="020B0503020204020204" charset="-122"/>
              <a:cs typeface="微软雅黑" panose="020B0503020204020204" charset="-122"/>
            </a:endParaRPr>
          </a:p>
          <a:p>
            <a:pPr algn="just">
              <a:lnSpc>
                <a:spcPct val="140000"/>
              </a:lnSpc>
            </a:pPr>
            <a:r>
              <a:rPr lang="en-US" altLang="zh-CN" sz="5400" b="1">
                <a:solidFill>
                  <a:schemeClr val="bg1"/>
                </a:solidFill>
                <a:latin typeface="微软雅黑" panose="020B0503020204020204" charset="-122"/>
                <a:ea typeface="微软雅黑" panose="020B0503020204020204" charset="-122"/>
                <a:cs typeface="微软雅黑" panose="020B0503020204020204" charset="-122"/>
              </a:rPr>
              <a:t> </a:t>
            </a:r>
            <a:r>
              <a:rPr lang="zh-CN" altLang="en-US" sz="5400" b="1">
                <a:solidFill>
                  <a:schemeClr val="bg1"/>
                </a:solidFill>
                <a:latin typeface="微软雅黑" panose="020B0503020204020204" charset="-122"/>
                <a:ea typeface="微软雅黑" panose="020B0503020204020204" charset="-122"/>
                <a:cs typeface="微软雅黑" panose="020B0503020204020204" charset="-122"/>
              </a:rPr>
              <a:t>——理论·案例·实训（第二版）</a:t>
            </a:r>
            <a:endParaRPr lang="zh-CN" altLang="en-US" sz="5400" b="1">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par>
                          <p:cTn id="86" fill="hold">
                            <p:stCondLst>
                              <p:cond delay="1000"/>
                            </p:stCondLst>
                            <p:childTnLst>
                              <p:par>
                                <p:cTn id="87" presetID="42" presetClass="entr" presetSubtype="0" fill="hold" nodeType="afterEffect">
                                  <p:stCondLst>
                                    <p:cond delay="0"/>
                                  </p:stCondLst>
                                  <p:childTnLst>
                                    <p:set>
                                      <p:cBhvr>
                                        <p:cTn id="88" dur="1" fill="hold">
                                          <p:stCondLst>
                                            <p:cond delay="0"/>
                                          </p:stCondLst>
                                        </p:cTn>
                                        <p:tgtEl>
                                          <p:spTgt spid="13"/>
                                        </p:tgtEl>
                                        <p:attrNameLst>
                                          <p:attrName>style.visibility</p:attrName>
                                        </p:attrNameLst>
                                      </p:cBhvr>
                                      <p:to>
                                        <p:strVal val="visible"/>
                                      </p:to>
                                    </p:set>
                                    <p:animEffect transition="in" filter="fade">
                                      <p:cBhvr>
                                        <p:cTn id="89" dur="1000"/>
                                        <p:tgtEl>
                                          <p:spTgt spid="13"/>
                                        </p:tgtEl>
                                      </p:cBhvr>
                                    </p:animEffect>
                                    <p:anim calcmode="lin" valueType="num">
                                      <p:cBhvr>
                                        <p:cTn id="90" dur="1000" fill="hold"/>
                                        <p:tgtEl>
                                          <p:spTgt spid="13"/>
                                        </p:tgtEl>
                                        <p:attrNameLst>
                                          <p:attrName>ppt_x</p:attrName>
                                        </p:attrNameLst>
                                      </p:cBhvr>
                                      <p:tavLst>
                                        <p:tav tm="0">
                                          <p:val>
                                            <p:strVal val="#ppt_x"/>
                                          </p:val>
                                        </p:tav>
                                        <p:tav tm="100000">
                                          <p:val>
                                            <p:strVal val="#ppt_x"/>
                                          </p:val>
                                        </p:tav>
                                      </p:tavLst>
                                    </p:anim>
                                    <p:anim calcmode="lin" valueType="num">
                                      <p:cBhvr>
                                        <p:cTn id="9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P spid="30" grpId="0" animBg="1"/>
      <p:bldP spid="32" grpId="0" animBg="1"/>
      <p:bldP spid="33" grpId="0" animBg="1"/>
      <p:bldP spid="34" grpId="0" animBg="1"/>
      <p:bldP spid="35" grpId="0" animBg="1"/>
      <p:bldP spid="36" grpId="0" animBg="1"/>
      <p:bldP spid="37" grpId="0" animBg="1"/>
      <p:bldP spid="50" grpId="0" animBg="1"/>
      <p:bldP spid="58" grpId="0" animBg="1"/>
      <p:bldP spid="5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53160" y="1241425"/>
            <a:ext cx="10033635" cy="4485640"/>
          </a:xfrm>
          <a:prstGeom prst="rect">
            <a:avLst/>
          </a:prstGeom>
          <a:noFill/>
          <a:ln w="12700" cmpd="sng">
            <a:solidFill>
              <a:srgbClr val="6E1297"/>
            </a:solidFill>
            <a:prstDash val="sysDot"/>
          </a:ln>
        </p:spPr>
        <p:txBody>
          <a:bodyPr wrap="square" rtlCol="0">
            <a:noAutofit/>
          </a:bodyPr>
          <a:p>
            <a:pPr algn="ctr">
              <a:lnSpc>
                <a:spcPct val="150000"/>
              </a:lnSpc>
            </a:pP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看准市场需求，打造国际营商环境</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rPr>
              <a:t>炎炎夏日，全球最大的空调制冷设备制造商之一——深圳麦克维尔空调有限公司仓库外，一箱箱中央制冷设备快速装车，准备发往印度尼西亚。在广东设立生产基地28 年来，麦克维尔始终坚持“两条腿走路”：既深耕中国本土化市场，又面向世界出口制冷设备。</a:t>
            </a:r>
            <a:endParaRPr lang="zh-CN" altLang="en-US">
              <a:solidFill>
                <a:schemeClr val="bg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rPr>
              <a:t>广东的快速发展为这一类企业提供了良好土壤。为支持外资企业发展，深圳海关“一企一档”服务公司帮助企业获得了AEO 高级认证企业资格，指导企业运用多项进出口便利措施。跨境货物“出”与“进”的日益便利，折射出广东对标国际一流、全力优化营商环境。2022 年以来，为协助外资企业畅通供应链、在广东更好发展，更多政策效应正在释放。</a:t>
            </a:r>
            <a:endParaRPr lang="zh-CN" altLang="en-US">
              <a:solidFill>
                <a:schemeClr val="bg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endParaRPr lang="zh-CN" altLang="en-US">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2" name="文本框 1"/>
          <p:cNvSpPr txBox="1"/>
          <p:nvPr/>
        </p:nvSpPr>
        <p:spPr>
          <a:xfrm>
            <a:off x="1164590" y="3902075"/>
            <a:ext cx="10022205" cy="1308735"/>
          </a:xfrm>
          <a:prstGeom prst="rect">
            <a:avLst/>
          </a:prstGeom>
          <a:noFill/>
        </p:spPr>
        <p:txBody>
          <a:bodyPr wrap="square" rtlCol="0">
            <a:spAutoFit/>
          </a:bodyPr>
          <a:p>
            <a:pPr indent="609600" algn="just" fontAlgn="auto">
              <a:lnSpc>
                <a:spcPct val="110000"/>
              </a:lnSpc>
              <a:extLst>
                <a:ext uri="{35155182-B16C-46BC-9424-99874614C6A1}">
                  <wpsdc:indentchars xmlns:wpsdc="http://www.wps.cn/officeDocument/2017/drawingmlCustomData" val="200" checksum="4158780845"/>
                </a:ext>
              </a:extLst>
            </a:pPr>
            <a:r>
              <a:rPr lang="zh-CN" altLang="en-US" sz="2400">
                <a:solidFill>
                  <a:schemeClr val="bg1"/>
                </a:solidFill>
                <a:latin typeface="微软雅黑" panose="020B0503020204020204" charset="-122"/>
                <a:ea typeface="微软雅黑" panose="020B0503020204020204" charset="-122"/>
                <a:cs typeface="微软雅黑" panose="020B0503020204020204" charset="-122"/>
              </a:rPr>
              <a:t>【案例评析】近年来，广东打造国际一流营商环境，通过一系列“放管服”改革，让外商在粤投资舒适度进一步提升。同时，高新技术企业的发展也对营商环境有了更高要求。</a:t>
            </a:r>
            <a:endParaRPr lang="zh-CN" altLang="en-US" sz="240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164590" y="1280160"/>
            <a:ext cx="10022205" cy="2168525"/>
          </a:xfrm>
          <a:prstGeom prst="rect">
            <a:avLst/>
          </a:prstGeom>
          <a:noFill/>
        </p:spPr>
        <p:txBody>
          <a:bodyPr wrap="square" rtlCol="0" anchor="t">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sym typeface="+mn-ea"/>
              </a:rPr>
              <a:t>2022 年以来，广东相继出台实施《广东省外商投资权益保护条例》和《广东省优化营商环境条例》。其中，《广东省外商投资权益保护条例》是全国首个地方版外商投资权益保护条例，在知识产权、标准制定、政府采购、技术合作、外商投诉等方面积极回应外资企业诉求。6 月底，广东在广州、深圳等13个地市设立了广东自贸试验区联动发展区，率先复制推广的62 项改革创新事项，涉及投资便利化、贸易便利化、金融创新和法治服务四个领域，进一步便利外商外资来粤投资。</a:t>
            </a:r>
            <a:endParaRPr lang="zh-CN" altLang="en-US">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00340" y="171080"/>
            <a:ext cx="5836886" cy="706755"/>
            <a:chOff x="294295" y="323480"/>
            <a:chExt cx="5836886" cy="706755"/>
          </a:xfrm>
        </p:grpSpPr>
        <p:sp>
          <p:nvSpPr>
            <p:cNvPr id="5" name="椭圆 4"/>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6" name="文本框 5"/>
            <p:cNvSpPr txBox="1"/>
            <p:nvPr>
              <p:custDataLst>
                <p:tags r:id="rId2"/>
              </p:custDataLst>
            </p:nvPr>
          </p:nvSpPr>
          <p:spPr>
            <a:xfrm>
              <a:off x="360301" y="323480"/>
              <a:ext cx="5770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一、创业构想的产生原因</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9" name="椭圆 8"/>
          <p:cNvSpPr/>
          <p:nvPr/>
        </p:nvSpPr>
        <p:spPr>
          <a:xfrm>
            <a:off x="556222" y="1302870"/>
            <a:ext cx="557347" cy="557344"/>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0" name="圆角矩形 16"/>
          <p:cNvSpPr/>
          <p:nvPr/>
        </p:nvSpPr>
        <p:spPr>
          <a:xfrm>
            <a:off x="1842135" y="1220470"/>
            <a:ext cx="4667885" cy="723265"/>
          </a:xfrm>
          <a:prstGeom prst="roundRect">
            <a:avLst>
              <a:gd name="adj" fmla="val 50000"/>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1" name="文本框 10"/>
          <p:cNvSpPr txBox="1"/>
          <p:nvPr/>
        </p:nvSpPr>
        <p:spPr>
          <a:xfrm>
            <a:off x="1988820" y="1276350"/>
            <a:ext cx="4330700" cy="583565"/>
          </a:xfrm>
          <a:prstGeom prst="rect">
            <a:avLst/>
          </a:prstGeom>
          <a:noFill/>
        </p:spPr>
        <p:txBody>
          <a:bodyPr wrap="square" rtlCol="0">
            <a:spAutoFit/>
          </a:bodyPr>
          <a:lstStyle/>
          <a:p>
            <a:pPr lvl="0">
              <a:buSzPct val="25000"/>
              <a:defRPr/>
            </a:pPr>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流行趋势</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任意多边形 18"/>
          <p:cNvSpPr/>
          <p:nvPr/>
        </p:nvSpPr>
        <p:spPr>
          <a:xfrm>
            <a:off x="1468266" y="1487575"/>
            <a:ext cx="166217" cy="187934"/>
          </a:xfrm>
          <a:custGeom>
            <a:avLst/>
            <a:gdLst>
              <a:gd name="connsiteX0" fmla="*/ 1496663 w 1635382"/>
              <a:gd name="connsiteY0" fmla="*/ 679532 h 1849045"/>
              <a:gd name="connsiteX1" fmla="*/ 432721 w 1635382"/>
              <a:gd name="connsiteY1" fmla="*/ 41167 h 1849045"/>
              <a:gd name="connsiteX2" fmla="*/ 0 w 1635382"/>
              <a:gd name="connsiteY2" fmla="*/ 286245 h 1849045"/>
              <a:gd name="connsiteX3" fmla="*/ 0 w 1635382"/>
              <a:gd name="connsiteY3" fmla="*/ 1562881 h 1849045"/>
              <a:gd name="connsiteX4" fmla="*/ 432721 w 1635382"/>
              <a:gd name="connsiteY4" fmla="*/ 1807864 h 1849045"/>
              <a:gd name="connsiteX5" fmla="*/ 1496568 w 1635382"/>
              <a:gd name="connsiteY5" fmla="*/ 1169594 h 1849045"/>
              <a:gd name="connsiteX6" fmla="*/ 1496663 w 1635382"/>
              <a:gd name="connsiteY6" fmla="*/ 679532 h 184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382" h="1849045">
                <a:moveTo>
                  <a:pt x="1496663" y="679532"/>
                </a:moveTo>
                <a:lnTo>
                  <a:pt x="432721" y="41167"/>
                </a:lnTo>
                <a:cubicBezTo>
                  <a:pt x="242316" y="-73133"/>
                  <a:pt x="0" y="64122"/>
                  <a:pt x="0" y="286245"/>
                </a:cubicBezTo>
                <a:lnTo>
                  <a:pt x="0" y="1562881"/>
                </a:lnTo>
                <a:cubicBezTo>
                  <a:pt x="0" y="1785004"/>
                  <a:pt x="242316" y="1922164"/>
                  <a:pt x="432721" y="1807864"/>
                </a:cubicBezTo>
                <a:lnTo>
                  <a:pt x="1496568" y="1169594"/>
                </a:lnTo>
                <a:cubicBezTo>
                  <a:pt x="1681639" y="1058532"/>
                  <a:pt x="1681639" y="790499"/>
                  <a:pt x="1496663" y="679532"/>
                </a:cubicBezTo>
                <a:close/>
              </a:path>
            </a:pathLst>
          </a:cu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文本框 12"/>
          <p:cNvSpPr txBox="1"/>
          <p:nvPr/>
        </p:nvSpPr>
        <p:spPr>
          <a:xfrm>
            <a:off x="572500" y="1381236"/>
            <a:ext cx="483918" cy="368300"/>
          </a:xfrm>
          <a:prstGeom prst="rect">
            <a:avLst/>
          </a:prstGeom>
          <a:noFill/>
        </p:spPr>
        <p:txBody>
          <a:bodyPr wrap="square" rtlCol="0">
            <a:spAutoFit/>
          </a:bodyPr>
          <a:lstStyle/>
          <a:p>
            <a:pPr algn="ct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02</a:t>
            </a:r>
            <a:endPar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5" name="文本框 14"/>
          <p:cNvSpPr txBox="1"/>
          <p:nvPr/>
        </p:nvSpPr>
        <p:spPr>
          <a:xfrm>
            <a:off x="668020" y="2018665"/>
            <a:ext cx="9928860" cy="1272540"/>
          </a:xfrm>
          <a:prstGeom prst="rect">
            <a:avLst/>
          </a:prstGeom>
          <a:noFill/>
        </p:spPr>
        <p:txBody>
          <a:bodyPr wrap="square" rtlCol="0" anchor="t">
            <a:spAutoFit/>
          </a:bodyPr>
          <a:p>
            <a:pPr indent="812800" algn="just" fontAlgn="auto">
              <a:lnSpc>
                <a:spcPct val="120000"/>
              </a:lnSpc>
              <a:extLst>
                <a:ext uri="{35155182-B16C-46BC-9424-99874614C6A1}">
                  <wpsdc:indentchars xmlns:wpsdc="http://www.wps.cn/officeDocument/2017/drawingmlCustomData" val="200" checksum="3877492575"/>
                </a:ext>
              </a:extLst>
            </a:pPr>
            <a:r>
              <a:rPr lang="zh-CN" altLang="en-US" sz="3200">
                <a:solidFill>
                  <a:schemeClr val="bg1"/>
                </a:solidFill>
                <a:latin typeface="微软雅黑" panose="020B0503020204020204" charset="-122"/>
                <a:ea typeface="微软雅黑" panose="020B0503020204020204" charset="-122"/>
                <a:cs typeface="微软雅黑" panose="020B0503020204020204" charset="-122"/>
              </a:rPr>
              <a:t>流行趋势会导致需求的变化，也会产生新的商业机会。</a:t>
            </a:r>
            <a:endParaRPr lang="zh-CN" altLang="en-US" sz="3200">
              <a:solidFill>
                <a:schemeClr val="bg1"/>
              </a:solidFill>
              <a:latin typeface="微软雅黑" panose="020B0503020204020204" charset="-122"/>
              <a:ea typeface="微软雅黑" panose="020B0503020204020204" charset="-122"/>
              <a:cs typeface="微软雅黑" panose="020B0503020204020204" charset="-122"/>
            </a:endParaRPr>
          </a:p>
        </p:txBody>
      </p:sp>
      <p:grpSp>
        <p:nvGrpSpPr>
          <p:cNvPr id="18" name="组合 17"/>
          <p:cNvGrpSpPr/>
          <p:nvPr/>
        </p:nvGrpSpPr>
        <p:grpSpPr>
          <a:xfrm>
            <a:off x="556260" y="3634105"/>
            <a:ext cx="7083425" cy="722630"/>
            <a:chOff x="786" y="6558"/>
            <a:chExt cx="11155" cy="1138"/>
          </a:xfrm>
        </p:grpSpPr>
        <p:sp>
          <p:nvSpPr>
            <p:cNvPr id="16" name="椭圆 15"/>
            <p:cNvSpPr/>
            <p:nvPr/>
          </p:nvSpPr>
          <p:spPr>
            <a:xfrm>
              <a:off x="786" y="6558"/>
              <a:ext cx="878" cy="878"/>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 name="文本框 1"/>
            <p:cNvSpPr txBox="1"/>
            <p:nvPr/>
          </p:nvSpPr>
          <p:spPr>
            <a:xfrm>
              <a:off x="3023" y="6647"/>
              <a:ext cx="8918" cy="919"/>
            </a:xfrm>
            <a:prstGeom prst="rect">
              <a:avLst/>
            </a:prstGeom>
            <a:noFill/>
          </p:spPr>
          <p:txBody>
            <a:bodyPr wrap="square" rtlCol="0">
              <a:spAutoFit/>
            </a:bodyPr>
            <a:p>
              <a:pPr lvl="0">
                <a:buSzPct val="25000"/>
                <a:defRPr/>
              </a:pPr>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开发新的技术，做更好的产品</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 name="任意多边形 18"/>
            <p:cNvSpPr/>
            <p:nvPr/>
          </p:nvSpPr>
          <p:spPr>
            <a:xfrm>
              <a:off x="2203" y="6980"/>
              <a:ext cx="262" cy="296"/>
            </a:xfrm>
            <a:custGeom>
              <a:avLst/>
              <a:gdLst>
                <a:gd name="connsiteX0" fmla="*/ 1496663 w 1635382"/>
                <a:gd name="connsiteY0" fmla="*/ 679532 h 1849045"/>
                <a:gd name="connsiteX1" fmla="*/ 432721 w 1635382"/>
                <a:gd name="connsiteY1" fmla="*/ 41167 h 1849045"/>
                <a:gd name="connsiteX2" fmla="*/ 0 w 1635382"/>
                <a:gd name="connsiteY2" fmla="*/ 286245 h 1849045"/>
                <a:gd name="connsiteX3" fmla="*/ 0 w 1635382"/>
                <a:gd name="connsiteY3" fmla="*/ 1562881 h 1849045"/>
                <a:gd name="connsiteX4" fmla="*/ 432721 w 1635382"/>
                <a:gd name="connsiteY4" fmla="*/ 1807864 h 1849045"/>
                <a:gd name="connsiteX5" fmla="*/ 1496568 w 1635382"/>
                <a:gd name="connsiteY5" fmla="*/ 1169594 h 1849045"/>
                <a:gd name="connsiteX6" fmla="*/ 1496663 w 1635382"/>
                <a:gd name="connsiteY6" fmla="*/ 679532 h 184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382" h="1849045">
                  <a:moveTo>
                    <a:pt x="1496663" y="679532"/>
                  </a:moveTo>
                  <a:lnTo>
                    <a:pt x="432721" y="41167"/>
                  </a:lnTo>
                  <a:cubicBezTo>
                    <a:pt x="242316" y="-73133"/>
                    <a:pt x="0" y="64122"/>
                    <a:pt x="0" y="286245"/>
                  </a:cubicBezTo>
                  <a:lnTo>
                    <a:pt x="0" y="1562881"/>
                  </a:lnTo>
                  <a:cubicBezTo>
                    <a:pt x="0" y="1785004"/>
                    <a:pt x="242316" y="1922164"/>
                    <a:pt x="432721" y="1807864"/>
                  </a:cubicBezTo>
                  <a:lnTo>
                    <a:pt x="1496568" y="1169594"/>
                  </a:lnTo>
                  <a:cubicBezTo>
                    <a:pt x="1681639" y="1058532"/>
                    <a:pt x="1681639" y="790499"/>
                    <a:pt x="1496663" y="679532"/>
                  </a:cubicBezTo>
                  <a:close/>
                </a:path>
              </a:pathLst>
            </a:cu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 name="文本框 3"/>
            <p:cNvSpPr txBox="1"/>
            <p:nvPr/>
          </p:nvSpPr>
          <p:spPr>
            <a:xfrm>
              <a:off x="808" y="6696"/>
              <a:ext cx="762" cy="580"/>
            </a:xfrm>
            <a:prstGeom prst="rect">
              <a:avLst/>
            </a:prstGeom>
            <a:noFill/>
          </p:spPr>
          <p:txBody>
            <a:bodyPr wrap="square" rtlCol="0">
              <a:spAutoFit/>
            </a:bodyPr>
            <a:p>
              <a:pPr algn="ct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03</a:t>
              </a:r>
              <a:endPar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4" name="圆角矩形 16"/>
            <p:cNvSpPr/>
            <p:nvPr/>
          </p:nvSpPr>
          <p:spPr>
            <a:xfrm>
              <a:off x="2910" y="6558"/>
              <a:ext cx="8890" cy="1139"/>
            </a:xfrm>
            <a:prstGeom prst="roundRect">
              <a:avLst>
                <a:gd name="adj" fmla="val 50000"/>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17" name="文本框 16"/>
          <p:cNvSpPr txBox="1"/>
          <p:nvPr/>
        </p:nvSpPr>
        <p:spPr>
          <a:xfrm>
            <a:off x="862330" y="4520565"/>
            <a:ext cx="9734550" cy="1714500"/>
          </a:xfrm>
          <a:prstGeom prst="rect">
            <a:avLst/>
          </a:prstGeom>
          <a:noFill/>
        </p:spPr>
        <p:txBody>
          <a:bodyPr wrap="square" rtlCol="0" anchor="t">
            <a:spAutoFit/>
          </a:bodyPr>
          <a:p>
            <a:pPr indent="812800" algn="just" fontAlgn="auto">
              <a:lnSpc>
                <a:spcPct val="110000"/>
              </a:lnSpc>
              <a:extLst>
                <a:ext uri="{35155182-B16C-46BC-9424-99874614C6A1}">
                  <wpsdc:indentchars xmlns:wpsdc="http://www.wps.cn/officeDocument/2017/drawingmlCustomData" val="200" checksum="3877492575"/>
                </a:ext>
              </a:extLst>
            </a:pPr>
            <a:r>
              <a:rPr lang="zh-CN" altLang="en-US" sz="3200">
                <a:solidFill>
                  <a:schemeClr val="bg1"/>
                </a:solidFill>
                <a:latin typeface="微软雅黑" panose="020B0503020204020204" charset="-122"/>
                <a:ea typeface="微软雅黑" panose="020B0503020204020204" charset="-122"/>
              </a:rPr>
              <a:t>技术已经是当今市场上主要的竞争工具，时代的变化迫使更多的企业去创新，各种各样的产品被大量生产并不断丰富。</a:t>
            </a:r>
            <a:endParaRPr lang="zh-CN" altLang="en-US" sz="3200">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p:bldP spid="12" grpId="0" bldLvl="0" animBg="1"/>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00340" y="171080"/>
            <a:ext cx="5836886" cy="706755"/>
            <a:chOff x="294295" y="323480"/>
            <a:chExt cx="5836886" cy="706755"/>
          </a:xfrm>
        </p:grpSpPr>
        <p:sp>
          <p:nvSpPr>
            <p:cNvPr id="5" name="椭圆 4"/>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6" name="文本框 5"/>
            <p:cNvSpPr txBox="1"/>
            <p:nvPr>
              <p:custDataLst>
                <p:tags r:id="rId2"/>
              </p:custDataLst>
            </p:nvPr>
          </p:nvSpPr>
          <p:spPr>
            <a:xfrm>
              <a:off x="360301" y="323480"/>
              <a:ext cx="5770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一、创业构想的产生原因</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9" name="椭圆 8"/>
          <p:cNvSpPr/>
          <p:nvPr/>
        </p:nvSpPr>
        <p:spPr>
          <a:xfrm>
            <a:off x="556222" y="1302870"/>
            <a:ext cx="557347" cy="557344"/>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0" name="圆角矩形 16"/>
          <p:cNvSpPr/>
          <p:nvPr/>
        </p:nvSpPr>
        <p:spPr>
          <a:xfrm>
            <a:off x="1842135" y="1220470"/>
            <a:ext cx="4667885" cy="723265"/>
          </a:xfrm>
          <a:prstGeom prst="roundRect">
            <a:avLst>
              <a:gd name="adj" fmla="val 50000"/>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1" name="文本框 10"/>
          <p:cNvSpPr txBox="1"/>
          <p:nvPr/>
        </p:nvSpPr>
        <p:spPr>
          <a:xfrm>
            <a:off x="1988820" y="1276350"/>
            <a:ext cx="4330700" cy="583565"/>
          </a:xfrm>
          <a:prstGeom prst="rect">
            <a:avLst/>
          </a:prstGeom>
          <a:noFill/>
        </p:spPr>
        <p:txBody>
          <a:bodyPr wrap="square" rtlCol="0">
            <a:spAutoFit/>
          </a:bodyPr>
          <a:lstStyle/>
          <a:p>
            <a:pPr lvl="0">
              <a:buSzPct val="25000"/>
              <a:defRPr/>
            </a:pPr>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大学生就业形势严峻</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任意多边形 18"/>
          <p:cNvSpPr/>
          <p:nvPr/>
        </p:nvSpPr>
        <p:spPr>
          <a:xfrm>
            <a:off x="1468266" y="1487575"/>
            <a:ext cx="166217" cy="187934"/>
          </a:xfrm>
          <a:custGeom>
            <a:avLst/>
            <a:gdLst>
              <a:gd name="connsiteX0" fmla="*/ 1496663 w 1635382"/>
              <a:gd name="connsiteY0" fmla="*/ 679532 h 1849045"/>
              <a:gd name="connsiteX1" fmla="*/ 432721 w 1635382"/>
              <a:gd name="connsiteY1" fmla="*/ 41167 h 1849045"/>
              <a:gd name="connsiteX2" fmla="*/ 0 w 1635382"/>
              <a:gd name="connsiteY2" fmla="*/ 286245 h 1849045"/>
              <a:gd name="connsiteX3" fmla="*/ 0 w 1635382"/>
              <a:gd name="connsiteY3" fmla="*/ 1562881 h 1849045"/>
              <a:gd name="connsiteX4" fmla="*/ 432721 w 1635382"/>
              <a:gd name="connsiteY4" fmla="*/ 1807864 h 1849045"/>
              <a:gd name="connsiteX5" fmla="*/ 1496568 w 1635382"/>
              <a:gd name="connsiteY5" fmla="*/ 1169594 h 1849045"/>
              <a:gd name="connsiteX6" fmla="*/ 1496663 w 1635382"/>
              <a:gd name="connsiteY6" fmla="*/ 679532 h 184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382" h="1849045">
                <a:moveTo>
                  <a:pt x="1496663" y="679532"/>
                </a:moveTo>
                <a:lnTo>
                  <a:pt x="432721" y="41167"/>
                </a:lnTo>
                <a:cubicBezTo>
                  <a:pt x="242316" y="-73133"/>
                  <a:pt x="0" y="64122"/>
                  <a:pt x="0" y="286245"/>
                </a:cubicBezTo>
                <a:lnTo>
                  <a:pt x="0" y="1562881"/>
                </a:lnTo>
                <a:cubicBezTo>
                  <a:pt x="0" y="1785004"/>
                  <a:pt x="242316" y="1922164"/>
                  <a:pt x="432721" y="1807864"/>
                </a:cubicBezTo>
                <a:lnTo>
                  <a:pt x="1496568" y="1169594"/>
                </a:lnTo>
                <a:cubicBezTo>
                  <a:pt x="1681639" y="1058532"/>
                  <a:pt x="1681639" y="790499"/>
                  <a:pt x="1496663" y="679532"/>
                </a:cubicBezTo>
                <a:close/>
              </a:path>
            </a:pathLst>
          </a:cu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文本框 12"/>
          <p:cNvSpPr txBox="1"/>
          <p:nvPr/>
        </p:nvSpPr>
        <p:spPr>
          <a:xfrm>
            <a:off x="572500" y="1381236"/>
            <a:ext cx="483918" cy="368300"/>
          </a:xfrm>
          <a:prstGeom prst="rect">
            <a:avLst/>
          </a:prstGeom>
          <a:noFill/>
        </p:spPr>
        <p:txBody>
          <a:bodyPr wrap="square" rtlCol="0">
            <a:spAutoFit/>
          </a:bodyPr>
          <a:lstStyle/>
          <a:p>
            <a:pPr algn="ct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04</a:t>
            </a:r>
            <a:endPar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5" name="文本框 14"/>
          <p:cNvSpPr txBox="1"/>
          <p:nvPr/>
        </p:nvSpPr>
        <p:spPr>
          <a:xfrm>
            <a:off x="668020" y="2529840"/>
            <a:ext cx="9928860" cy="1272540"/>
          </a:xfrm>
          <a:prstGeom prst="rect">
            <a:avLst/>
          </a:prstGeom>
          <a:noFill/>
        </p:spPr>
        <p:txBody>
          <a:bodyPr wrap="square" rtlCol="0" anchor="t">
            <a:spAutoFit/>
          </a:bodyPr>
          <a:p>
            <a:pPr indent="812800" algn="just" fontAlgn="auto">
              <a:lnSpc>
                <a:spcPct val="120000"/>
              </a:lnSpc>
              <a:extLst>
                <a:ext uri="{35155182-B16C-46BC-9424-99874614C6A1}">
                  <wpsdc:indentchars xmlns:wpsdc="http://www.wps.cn/officeDocument/2017/drawingmlCustomData" val="200" checksum="3877492575"/>
                </a:ext>
              </a:extLst>
            </a:pPr>
            <a:r>
              <a:rPr lang="zh-CN" altLang="en-US" sz="3200">
                <a:solidFill>
                  <a:schemeClr val="bg1"/>
                </a:solidFill>
                <a:latin typeface="微软雅黑" panose="020B0503020204020204" charset="-122"/>
                <a:ea typeface="微软雅黑" panose="020B0503020204020204" charset="-122"/>
                <a:cs typeface="微软雅黑" panose="020B0503020204020204" charset="-122"/>
              </a:rPr>
              <a:t>全国高校毕业生人数逐年剧增，加上往年沉淀下来的毕业生，大学生总体就业形势一年比一年严峻。</a:t>
            </a:r>
            <a:endParaRPr lang="zh-CN" altLang="en-US" sz="32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p:bldP spid="12" grpId="0" bldLvl="0" animBg="1"/>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53160" y="1241425"/>
            <a:ext cx="10033635" cy="3773170"/>
          </a:xfrm>
          <a:prstGeom prst="rect">
            <a:avLst/>
          </a:prstGeom>
          <a:noFill/>
          <a:ln w="12700" cmpd="sng">
            <a:solidFill>
              <a:srgbClr val="6E1297"/>
            </a:solidFill>
            <a:prstDash val="sysDot"/>
          </a:ln>
        </p:spPr>
        <p:txBody>
          <a:bodyPr wrap="square" rtlCol="0">
            <a:noAutofit/>
          </a:bodyPr>
          <a:p>
            <a:pPr algn="ctr">
              <a:lnSpc>
                <a:spcPct val="150000"/>
              </a:lnSpc>
            </a:pP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城乡思维转换，实现共同发展</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a:p>
            <a:pPr indent="609600" algn="just" fontAlgn="auto">
              <a:lnSpc>
                <a:spcPct val="150000"/>
              </a:lnSpc>
              <a:extLst>
                <a:ext uri="{35155182-B16C-46BC-9424-99874614C6A1}">
                  <wpsdc:indentchars xmlns:wpsdc="http://www.wps.cn/officeDocument/2017/drawingmlCustomData" val="200" checksum="4158780845"/>
                </a:ext>
              </a:extLst>
            </a:pP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 </a:t>
            </a:r>
            <a:r>
              <a:rPr lang="zh-CN" altLang="en-US">
                <a:solidFill>
                  <a:schemeClr val="bg1"/>
                </a:solidFill>
                <a:latin typeface="微软雅黑" panose="020B0503020204020204" charset="-122"/>
                <a:ea typeface="微软雅黑" panose="020B0503020204020204" charset="-122"/>
                <a:cs typeface="微软雅黑" panose="020B0503020204020204" charset="-122"/>
                <a:sym typeface="+mn-ea"/>
              </a:rPr>
              <a:t>在乡村振兴的浪潮下，张鹏下定了返乡创业的决心。</a:t>
            </a:r>
            <a:endParaRPr lang="zh-CN" altLang="en-US">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sym typeface="+mn-ea"/>
              </a:rPr>
              <a:t>“最初，我想回到张掖市前进村做一名新农人的决定，没有一个亲朋好友支持，连孩子都反对。”张鹏说。国家需要人才来发展农业，所以他决定回家乡做一名新农人。</a:t>
            </a:r>
            <a:endParaRPr lang="zh-CN" altLang="en-US">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sym typeface="+mn-ea"/>
              </a:rPr>
              <a:t>第三届农博会数据显示，全国返乡入乡创业创新人员达850 万，在乡创业创新人员达3100 万，这些人员有一个共同的名字——农创客。带着满腔热血从一线城市回到家乡的张鹏在回乡创业的路上遇到了各种困难和挫折。“我返乡创业最大的阻碍是和村民思维上的差异，小到村民法理与法规的普及工作，大到村子的环境治理、旅游项目用地的拆迁，我都很难和村民的意见达成一致。”</a:t>
            </a:r>
            <a:endParaRPr lang="zh-CN" altLang="en-US">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3" name="文本框 2"/>
          <p:cNvSpPr txBox="1"/>
          <p:nvPr/>
        </p:nvSpPr>
        <p:spPr>
          <a:xfrm>
            <a:off x="1164590" y="1280160"/>
            <a:ext cx="10022205" cy="4661535"/>
          </a:xfrm>
          <a:prstGeom prst="rect">
            <a:avLst/>
          </a:prstGeom>
          <a:noFill/>
        </p:spPr>
        <p:txBody>
          <a:bodyPr wrap="square" rtlCol="0" anchor="t">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sym typeface="+mn-ea"/>
              </a:rPr>
              <a:t>城乡思维的转换是张鹏解决农村创业问题的关键，社会资本下乡要带动乡亲们，不能代替乡亲们，不能让农业现代化而农民边缘化，而是要实现合作共赢、共同发展。张鹏与他年轻的创业团队在各地考察后，张鹏带领村里的农民们一同开发农旅项目：他们注册成立了甘肃前进休闲农业发展有限公司，通过与台湾科研团队协作来促进农业科技新成果的转化，推动农村一、二、三产业深度融合。</a:t>
            </a:r>
            <a:endParaRPr lang="zh-CN" altLang="en-US">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sym typeface="+mn-ea"/>
              </a:rPr>
              <a:t>一晃数年，张鹏所在的前进村发生了蜕变。如今，前进村获得了张掖国家绿洲现代农业试验示范区（国家级示范性基地）的管理经营权。作为张掖国家绿洲农业示范园创业孵化基地负责人的张鹏，利用园区的智能化温室和30 座高标准日光温室，带领专家及农民研究、培育温室高端功能性水果、蔬菜等高经济价值新品种，将高新技术与农业生产相结合，打造具有休闲观光功能的现代化生态农业。这个位于黄土高原上的贫瘠山村，逐渐焕发了生机。</a:t>
            </a:r>
            <a:endParaRPr lang="zh-CN" altLang="en-US">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457200" algn="just" fontAlgn="auto">
              <a:lnSpc>
                <a:spcPct val="150000"/>
              </a:lnSpc>
              <a:extLst>
                <a:ext uri="{35155182-B16C-46BC-9424-99874614C6A1}">
                  <wpsdc:indentchars xmlns:wpsdc="http://www.wps.cn/officeDocument/2017/drawingmlCustomData" val="200" checksum="59296752"/>
                </a:ext>
              </a:extLst>
            </a:pPr>
            <a:endParaRPr lang="zh-CN" altLang="en-US">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2" name="文本框 1"/>
          <p:cNvSpPr txBox="1"/>
          <p:nvPr/>
        </p:nvSpPr>
        <p:spPr>
          <a:xfrm>
            <a:off x="1153795" y="3235960"/>
            <a:ext cx="10022205" cy="2120900"/>
          </a:xfrm>
          <a:prstGeom prst="rect">
            <a:avLst/>
          </a:prstGeom>
          <a:noFill/>
        </p:spPr>
        <p:txBody>
          <a:bodyPr wrap="square" rtlCol="0">
            <a:spAutoFit/>
          </a:bodyPr>
          <a:p>
            <a:pPr indent="609600" algn="just" fontAlgn="auto">
              <a:lnSpc>
                <a:spcPct val="110000"/>
              </a:lnSpc>
              <a:extLst>
                <a:ext uri="{35155182-B16C-46BC-9424-99874614C6A1}">
                  <wpsdc:indentchars xmlns:wpsdc="http://www.wps.cn/officeDocument/2017/drawingmlCustomData" val="200" checksum="4158780845"/>
                </a:ext>
              </a:extLst>
            </a:pPr>
            <a:r>
              <a:rPr lang="zh-CN" altLang="en-US" sz="2400">
                <a:solidFill>
                  <a:schemeClr val="bg1"/>
                </a:solidFill>
                <a:latin typeface="微软雅黑" panose="020B0503020204020204" charset="-122"/>
                <a:ea typeface="微软雅黑" panose="020B0503020204020204" charset="-122"/>
                <a:cs typeface="微软雅黑" panose="020B0503020204020204" charset="-122"/>
              </a:rPr>
              <a:t>【案例评析】创业构想的产生是非常容易的，但是把构想变成现实却要经历重重的困难。如果创业者在创业构想产生的时候就能把握创业过程中的困难，并朝着突破这种困难的方向前进，创业的成功率就会更高。张鹏看到了解决农村创业问题的关键是城乡思维的转换，最终实现了与前进村的合作共赢、共同发展。</a:t>
            </a:r>
            <a:endParaRPr lang="zh-CN" altLang="en-US" sz="240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164590" y="1381760"/>
            <a:ext cx="10022205" cy="922020"/>
          </a:xfrm>
          <a:prstGeom prst="rect">
            <a:avLst/>
          </a:prstGeom>
          <a:noFill/>
        </p:spPr>
        <p:txBody>
          <a:bodyPr wrap="square" rtlCol="0" anchor="t">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sym typeface="+mn-ea"/>
              </a:rPr>
              <a:t>返乡3 年的“农创客”张鹏，用“紧密”来形容他和村民的关系。“我现在更能知道村民在想什么，说话办事也更能贴近他们的需求。”</a:t>
            </a:r>
            <a:endParaRPr lang="zh-CN" altLang="en-US">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00340" y="171080"/>
            <a:ext cx="5836886" cy="706755"/>
            <a:chOff x="294295" y="323480"/>
            <a:chExt cx="5836886" cy="706755"/>
          </a:xfrm>
        </p:grpSpPr>
        <p:sp>
          <p:nvSpPr>
            <p:cNvPr id="14" name="椭圆 13"/>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6" name="文本框 15"/>
            <p:cNvSpPr txBox="1"/>
            <p:nvPr>
              <p:custDataLst>
                <p:tags r:id="rId2"/>
              </p:custDataLst>
            </p:nvPr>
          </p:nvSpPr>
          <p:spPr>
            <a:xfrm>
              <a:off x="360301" y="323480"/>
              <a:ext cx="5770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二、创业构想的产生途径</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19" name="组合 18"/>
          <p:cNvGrpSpPr/>
          <p:nvPr/>
        </p:nvGrpSpPr>
        <p:grpSpPr>
          <a:xfrm>
            <a:off x="841942" y="2177608"/>
            <a:ext cx="10715512" cy="2546985"/>
            <a:chOff x="1325" y="2797"/>
            <a:chExt cx="16875" cy="4011"/>
          </a:xfrm>
        </p:grpSpPr>
        <p:grpSp>
          <p:nvGrpSpPr>
            <p:cNvPr id="25" name="Group 39"/>
            <p:cNvGrpSpPr/>
            <p:nvPr/>
          </p:nvGrpSpPr>
          <p:grpSpPr>
            <a:xfrm>
              <a:off x="7374" y="2797"/>
              <a:ext cx="5291" cy="3966"/>
              <a:chOff x="4679594" y="2038467"/>
              <a:chExt cx="3359785" cy="2518410"/>
            </a:xfrm>
          </p:grpSpPr>
          <p:sp>
            <p:nvSpPr>
              <p:cNvPr id="26" name="Rectangle 8"/>
              <p:cNvSpPr/>
              <p:nvPr/>
            </p:nvSpPr>
            <p:spPr>
              <a:xfrm>
                <a:off x="4679594" y="2521067"/>
                <a:ext cx="3359785" cy="2035810"/>
              </a:xfrm>
              <a:prstGeom prst="ellipse">
                <a:avLst/>
              </a:prstGeom>
              <a:noFill/>
              <a:ln w="19050">
                <a:gradFill>
                  <a:gsLst>
                    <a:gs pos="0">
                      <a:srgbClr val="B21AA3"/>
                    </a:gs>
                    <a:gs pos="100000">
                      <a:srgbClr val="47249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7" name="TextBox 14"/>
              <p:cNvSpPr txBox="1"/>
              <p:nvPr/>
            </p:nvSpPr>
            <p:spPr>
              <a:xfrm>
                <a:off x="5173968" y="2977100"/>
                <a:ext cx="2225063" cy="398739"/>
              </a:xfrm>
              <a:prstGeom prst="rect">
                <a:avLst/>
              </a:prstGeom>
              <a:noFill/>
            </p:spPr>
            <p:txBody>
              <a:bodyPr wrap="none" rtlCol="0">
                <a:spAutoFit/>
              </a:bodyPr>
              <a:lstStyle/>
              <a:p>
                <a:pPr lvl="0" algn="ctr">
                  <a:defRPr/>
                </a:pPr>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个人的技能和经验</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8" name="TextBox 18"/>
              <p:cNvSpPr txBox="1"/>
              <p:nvPr/>
            </p:nvSpPr>
            <p:spPr>
              <a:xfrm>
                <a:off x="4974870" y="3375512"/>
                <a:ext cx="2832810" cy="642945"/>
              </a:xfrm>
              <a:prstGeom prst="rect">
                <a:avLst/>
              </a:prstGeom>
            </p:spPr>
            <p:txBody>
              <a:bodyPr wrap="square">
                <a:spAutoFit/>
              </a:bodyPr>
              <a:lstStyle>
                <a:defPPr>
                  <a:defRPr lang="zh-CN"/>
                </a:defPPr>
                <a:lvl1pPr lvl="0" algn="ctr">
                  <a:lnSpc>
                    <a:spcPct val="130000"/>
                  </a:lnSpc>
                  <a:defRPr sz="1200">
                    <a:solidFill>
                      <a:prstClr val="black">
                        <a:lumMod val="50000"/>
                        <a:lumOff val="50000"/>
                      </a:prstClr>
                    </a:solidFill>
                    <a:latin typeface="思源黑体 CN Normal" panose="020B0400000000000000" pitchFamily="34" charset="-122"/>
                    <a:ea typeface="思源黑体 CN Normal" panose="020B0400000000000000" pitchFamily="34" charset="-122"/>
                    <a:cs typeface="+mn-ea"/>
                  </a:defRPr>
                </a:lvl1pPr>
              </a:lstStyle>
              <a:p>
                <a:pPr algn="ctr"/>
                <a:r>
                  <a:rPr lang="zh-CN" altLang="en-US" sz="14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一半以上成功的创业构想都来源于工作经验。</a:t>
                </a:r>
                <a:endParaRPr lang="en-US" altLang="zh-CN" sz="14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Rounded Rectangle 11"/>
              <p:cNvSpPr/>
              <p:nvPr/>
            </p:nvSpPr>
            <p:spPr>
              <a:xfrm>
                <a:off x="5901690" y="2038467"/>
                <a:ext cx="914400" cy="9144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a:t>
                </a:r>
                <a:endParaRPr 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30" name="Group 38"/>
            <p:cNvGrpSpPr/>
            <p:nvPr/>
          </p:nvGrpSpPr>
          <p:grpSpPr>
            <a:xfrm>
              <a:off x="1325" y="2797"/>
              <a:ext cx="5365" cy="4011"/>
              <a:chOff x="838236" y="2038467"/>
              <a:chExt cx="3406775" cy="2546985"/>
            </a:xfrm>
          </p:grpSpPr>
          <p:sp>
            <p:nvSpPr>
              <p:cNvPr id="31" name="Rectangle 7"/>
              <p:cNvSpPr/>
              <p:nvPr/>
            </p:nvSpPr>
            <p:spPr>
              <a:xfrm>
                <a:off x="838236" y="2521067"/>
                <a:ext cx="3406775" cy="2064385"/>
              </a:xfrm>
              <a:prstGeom prst="ellipse">
                <a:avLst/>
              </a:prstGeom>
              <a:noFill/>
              <a:ln w="19050">
                <a:gradFill>
                  <a:gsLst>
                    <a:gs pos="0">
                      <a:srgbClr val="B21AA3"/>
                    </a:gs>
                    <a:gs pos="100000">
                      <a:srgbClr val="47249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2" name="TextBox 13"/>
              <p:cNvSpPr txBox="1"/>
              <p:nvPr/>
            </p:nvSpPr>
            <p:spPr>
              <a:xfrm>
                <a:off x="1892327" y="2977100"/>
                <a:ext cx="1459245" cy="398780"/>
              </a:xfrm>
              <a:prstGeom prst="rect">
                <a:avLst/>
              </a:prstGeom>
              <a:noFill/>
            </p:spPr>
            <p:txBody>
              <a:bodyPr wrap="none" rtlCol="0">
                <a:spAutoFit/>
              </a:bodyPr>
              <a:lstStyle/>
              <a:p>
                <a:pPr lvl="0" algn="ctr">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爱好和兴趣</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8" name="TextBox 17"/>
              <p:cNvSpPr txBox="1"/>
              <p:nvPr/>
            </p:nvSpPr>
            <p:spPr>
              <a:xfrm>
                <a:off x="1109981" y="3375512"/>
                <a:ext cx="2832810" cy="650240"/>
              </a:xfrm>
              <a:prstGeom prst="rect">
                <a:avLst/>
              </a:prstGeom>
            </p:spPr>
            <p:txBody>
              <a:bodyPr wrap="square">
                <a:spAutoFit/>
              </a:bodyPr>
              <a:lstStyle>
                <a:defPPr>
                  <a:defRPr lang="zh-CN"/>
                </a:defPPr>
                <a:lvl1pPr lvl="0" algn="r">
                  <a:lnSpc>
                    <a:spcPct val="130000"/>
                  </a:lnSpc>
                  <a:defRPr sz="1200">
                    <a:solidFill>
                      <a:prstClr val="black">
                        <a:lumMod val="50000"/>
                        <a:lumOff val="50000"/>
                      </a:prstClr>
                    </a:solidFill>
                    <a:latin typeface="思源黑体 CN Normal" panose="020B0400000000000000" pitchFamily="34" charset="-122"/>
                    <a:ea typeface="思源黑体 CN Normal" panose="020B0400000000000000" pitchFamily="34" charset="-122"/>
                    <a:cs typeface="+mn-ea"/>
                  </a:defRPr>
                </a:lvl1pPr>
              </a:lstStyle>
              <a:p>
                <a:pPr algn="ctr"/>
                <a:r>
                  <a:rPr lang="zh-CN" altLang="en-US" sz="14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很多人通过自己的爱好或兴趣产生了创业构想。</a:t>
                </a:r>
                <a:endParaRPr lang="zh-CN" altLang="en-US" sz="14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Rounded Rectangle 10"/>
              <p:cNvSpPr/>
              <p:nvPr/>
            </p:nvSpPr>
            <p:spPr>
              <a:xfrm>
                <a:off x="2069185" y="2038467"/>
                <a:ext cx="914400" cy="9144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a:t>
                </a:r>
                <a:endParaRPr 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35" name="Group 40"/>
            <p:cNvGrpSpPr/>
            <p:nvPr/>
          </p:nvGrpSpPr>
          <p:grpSpPr>
            <a:xfrm>
              <a:off x="13158" y="2797"/>
              <a:ext cx="5042" cy="3815"/>
              <a:chOff x="8352078" y="2038467"/>
              <a:chExt cx="3201670" cy="2422525"/>
            </a:xfrm>
          </p:grpSpPr>
          <p:sp>
            <p:nvSpPr>
              <p:cNvPr id="36" name="Rectangle 9"/>
              <p:cNvSpPr/>
              <p:nvPr/>
            </p:nvSpPr>
            <p:spPr>
              <a:xfrm>
                <a:off x="8352078" y="2521067"/>
                <a:ext cx="3201670" cy="1939925"/>
              </a:xfrm>
              <a:prstGeom prst="ellipse">
                <a:avLst/>
              </a:prstGeom>
              <a:noFill/>
              <a:ln w="19050">
                <a:gradFill>
                  <a:gsLst>
                    <a:gs pos="0">
                      <a:srgbClr val="B21AA3"/>
                    </a:gs>
                    <a:gs pos="100000">
                      <a:srgbClr val="47249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7" name="TextBox 16"/>
              <p:cNvSpPr txBox="1"/>
              <p:nvPr/>
            </p:nvSpPr>
            <p:spPr>
              <a:xfrm>
                <a:off x="9332547" y="2977100"/>
                <a:ext cx="1203973" cy="398780"/>
              </a:xfrm>
              <a:prstGeom prst="rect">
                <a:avLst/>
              </a:prstGeom>
              <a:noFill/>
            </p:spPr>
            <p:txBody>
              <a:bodyPr wrap="none" rtlCol="0">
                <a:spAutoFit/>
              </a:bodyPr>
              <a:lstStyle/>
              <a:p>
                <a:pPr lvl="0" algn="ctr">
                  <a:defRPr/>
                </a:pPr>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特许经营</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8" name="Rounded Rectangle 12"/>
              <p:cNvSpPr/>
              <p:nvPr/>
            </p:nvSpPr>
            <p:spPr>
              <a:xfrm>
                <a:off x="9392564" y="2038467"/>
                <a:ext cx="914400" cy="9144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a:t>
                </a:r>
                <a:endParaRPr 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9" name="TextBox 35"/>
              <p:cNvSpPr txBox="1"/>
              <p:nvPr/>
            </p:nvSpPr>
            <p:spPr>
              <a:xfrm>
                <a:off x="8520988" y="3375512"/>
                <a:ext cx="2832810" cy="929640"/>
              </a:xfrm>
              <a:prstGeom prst="rect">
                <a:avLst/>
              </a:prstGeom>
            </p:spPr>
            <p:txBody>
              <a:bodyPr wrap="square">
                <a:spAutoFit/>
              </a:bodyPr>
              <a:lstStyle>
                <a:defPPr>
                  <a:defRPr lang="zh-CN"/>
                </a:defPPr>
                <a:lvl1pPr lvl="0" algn="ctr">
                  <a:lnSpc>
                    <a:spcPct val="130000"/>
                  </a:lnSpc>
                  <a:defRPr sz="1200">
                    <a:solidFill>
                      <a:prstClr val="black">
                        <a:lumMod val="50000"/>
                        <a:lumOff val="50000"/>
                      </a:prstClr>
                    </a:solidFill>
                    <a:latin typeface="思源黑体 CN Normal" panose="020B0400000000000000" pitchFamily="34" charset="-122"/>
                    <a:ea typeface="思源黑体 CN Normal" panose="020B0400000000000000" pitchFamily="34" charset="-122"/>
                    <a:cs typeface="+mn-ea"/>
                  </a:defRPr>
                </a:lvl1pPr>
              </a:lstStyle>
              <a:p>
                <a:r>
                  <a:rPr lang="zh-CN" altLang="en-US" sz="14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创业者被特许者除了购买特许经营权之外，还可以开发和销售特许经营的理念。</a:t>
                </a:r>
                <a:endParaRPr lang="zh-CN" altLang="en-US" sz="14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00340" y="171080"/>
            <a:ext cx="5836886" cy="706755"/>
            <a:chOff x="294295" y="323480"/>
            <a:chExt cx="5836886" cy="706755"/>
          </a:xfrm>
        </p:grpSpPr>
        <p:sp>
          <p:nvSpPr>
            <p:cNvPr id="14" name="椭圆 13"/>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6" name="文本框 15"/>
            <p:cNvSpPr txBox="1"/>
            <p:nvPr>
              <p:custDataLst>
                <p:tags r:id="rId2"/>
              </p:custDataLst>
            </p:nvPr>
          </p:nvSpPr>
          <p:spPr>
            <a:xfrm>
              <a:off x="360301" y="323480"/>
              <a:ext cx="5770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二、创业构想的产生途径</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19" name="组合 18"/>
          <p:cNvGrpSpPr/>
          <p:nvPr/>
        </p:nvGrpSpPr>
        <p:grpSpPr>
          <a:xfrm>
            <a:off x="841942" y="2177608"/>
            <a:ext cx="10715512" cy="2546985"/>
            <a:chOff x="1325" y="2797"/>
            <a:chExt cx="16875" cy="4011"/>
          </a:xfrm>
        </p:grpSpPr>
        <p:grpSp>
          <p:nvGrpSpPr>
            <p:cNvPr id="25" name="Group 39"/>
            <p:cNvGrpSpPr/>
            <p:nvPr/>
          </p:nvGrpSpPr>
          <p:grpSpPr>
            <a:xfrm>
              <a:off x="7374" y="2797"/>
              <a:ext cx="5291" cy="3966"/>
              <a:chOff x="4679594" y="2038467"/>
              <a:chExt cx="3359785" cy="2518410"/>
            </a:xfrm>
          </p:grpSpPr>
          <p:sp>
            <p:nvSpPr>
              <p:cNvPr id="26" name="Rectangle 8"/>
              <p:cNvSpPr/>
              <p:nvPr/>
            </p:nvSpPr>
            <p:spPr>
              <a:xfrm>
                <a:off x="4679594" y="2521067"/>
                <a:ext cx="3359785" cy="2035810"/>
              </a:xfrm>
              <a:prstGeom prst="ellipse">
                <a:avLst/>
              </a:prstGeom>
              <a:noFill/>
              <a:ln w="19050">
                <a:gradFill>
                  <a:gsLst>
                    <a:gs pos="0">
                      <a:srgbClr val="B21AA3"/>
                    </a:gs>
                    <a:gs pos="100000">
                      <a:srgbClr val="47249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7" name="TextBox 14"/>
              <p:cNvSpPr txBox="1"/>
              <p:nvPr/>
            </p:nvSpPr>
            <p:spPr>
              <a:xfrm>
                <a:off x="5812149" y="2977100"/>
                <a:ext cx="948700" cy="398780"/>
              </a:xfrm>
              <a:prstGeom prst="rect">
                <a:avLst/>
              </a:prstGeom>
              <a:noFill/>
            </p:spPr>
            <p:txBody>
              <a:bodyPr wrap="none" rtlCol="0">
                <a:spAutoFit/>
              </a:bodyPr>
              <a:lstStyle/>
              <a:p>
                <a:pPr lvl="0" algn="ctr">
                  <a:defRPr/>
                </a:pPr>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展览会</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8" name="TextBox 18"/>
              <p:cNvSpPr txBox="1"/>
              <p:nvPr/>
            </p:nvSpPr>
            <p:spPr>
              <a:xfrm>
                <a:off x="4974870" y="3375512"/>
                <a:ext cx="2832810" cy="650240"/>
              </a:xfrm>
              <a:prstGeom prst="rect">
                <a:avLst/>
              </a:prstGeom>
            </p:spPr>
            <p:txBody>
              <a:bodyPr wrap="square">
                <a:spAutoFit/>
              </a:bodyPr>
              <a:lstStyle>
                <a:defPPr>
                  <a:defRPr lang="zh-CN"/>
                </a:defPPr>
                <a:lvl1pPr lvl="0" algn="ctr">
                  <a:lnSpc>
                    <a:spcPct val="130000"/>
                  </a:lnSpc>
                  <a:defRPr sz="1200">
                    <a:solidFill>
                      <a:prstClr val="black">
                        <a:lumMod val="50000"/>
                        <a:lumOff val="50000"/>
                      </a:prstClr>
                    </a:solidFill>
                    <a:latin typeface="思源黑体 CN Normal" panose="020B0400000000000000" pitchFamily="34" charset="-122"/>
                    <a:ea typeface="思源黑体 CN Normal" panose="020B0400000000000000" pitchFamily="34" charset="-122"/>
                    <a:cs typeface="+mn-ea"/>
                  </a:defRPr>
                </a:lvl1pPr>
              </a:lstStyle>
              <a:p>
                <a:pPr algn="ctr"/>
                <a:r>
                  <a:rPr lang="zh-CN" altLang="en-US" sz="14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参加展览会和商品贸易会也是一个产生创业构想的途径。</a:t>
                </a:r>
                <a:endParaRPr lang="en-US" altLang="zh-CN" sz="14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Rounded Rectangle 11"/>
              <p:cNvSpPr/>
              <p:nvPr/>
            </p:nvSpPr>
            <p:spPr>
              <a:xfrm>
                <a:off x="5901690" y="2038467"/>
                <a:ext cx="914400" cy="9144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5</a:t>
                </a:r>
                <a:endParaRPr 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30" name="Group 38"/>
            <p:cNvGrpSpPr/>
            <p:nvPr/>
          </p:nvGrpSpPr>
          <p:grpSpPr>
            <a:xfrm>
              <a:off x="1325" y="2797"/>
              <a:ext cx="5365" cy="4011"/>
              <a:chOff x="838236" y="2038467"/>
              <a:chExt cx="3406775" cy="2546985"/>
            </a:xfrm>
          </p:grpSpPr>
          <p:sp>
            <p:nvSpPr>
              <p:cNvPr id="31" name="Rectangle 7"/>
              <p:cNvSpPr/>
              <p:nvPr/>
            </p:nvSpPr>
            <p:spPr>
              <a:xfrm>
                <a:off x="838236" y="2521067"/>
                <a:ext cx="3406775" cy="2064385"/>
              </a:xfrm>
              <a:prstGeom prst="ellipse">
                <a:avLst/>
              </a:prstGeom>
              <a:noFill/>
              <a:ln w="19050">
                <a:gradFill>
                  <a:gsLst>
                    <a:gs pos="0">
                      <a:srgbClr val="B21AA3"/>
                    </a:gs>
                    <a:gs pos="100000">
                      <a:srgbClr val="47249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2" name="TextBox 13"/>
              <p:cNvSpPr txBox="1"/>
              <p:nvPr/>
            </p:nvSpPr>
            <p:spPr>
              <a:xfrm>
                <a:off x="2019963" y="2977100"/>
                <a:ext cx="1203973" cy="398780"/>
              </a:xfrm>
              <a:prstGeom prst="rect">
                <a:avLst/>
              </a:prstGeom>
              <a:noFill/>
            </p:spPr>
            <p:txBody>
              <a:bodyPr wrap="none" rtlCol="0">
                <a:spAutoFit/>
              </a:bodyPr>
              <a:lstStyle/>
              <a:p>
                <a:pPr lvl="0" algn="ctr">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大众传媒</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8" name="TextBox 17"/>
              <p:cNvSpPr txBox="1"/>
              <p:nvPr/>
            </p:nvSpPr>
            <p:spPr>
              <a:xfrm>
                <a:off x="1109981" y="3375512"/>
                <a:ext cx="2832810" cy="650240"/>
              </a:xfrm>
              <a:prstGeom prst="rect">
                <a:avLst/>
              </a:prstGeom>
            </p:spPr>
            <p:txBody>
              <a:bodyPr wrap="square">
                <a:spAutoFit/>
              </a:bodyPr>
              <a:lstStyle>
                <a:defPPr>
                  <a:defRPr lang="zh-CN"/>
                </a:defPPr>
                <a:lvl1pPr lvl="0" algn="r">
                  <a:lnSpc>
                    <a:spcPct val="130000"/>
                  </a:lnSpc>
                  <a:defRPr sz="1200">
                    <a:solidFill>
                      <a:prstClr val="black">
                        <a:lumMod val="50000"/>
                        <a:lumOff val="50000"/>
                      </a:prstClr>
                    </a:solidFill>
                    <a:latin typeface="思源黑体 CN Normal" panose="020B0400000000000000" pitchFamily="34" charset="-122"/>
                    <a:ea typeface="思源黑体 CN Normal" panose="020B0400000000000000" pitchFamily="34" charset="-122"/>
                    <a:cs typeface="+mn-ea"/>
                  </a:defRPr>
                </a:lvl1pPr>
              </a:lstStyle>
              <a:p>
                <a:pPr algn="ctr"/>
                <a:r>
                  <a:rPr lang="zh-CN" altLang="en-US" sz="14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大众传媒是大量信息、想法和机会的来源。</a:t>
                </a:r>
                <a:endParaRPr lang="zh-CN" altLang="en-US" sz="14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Rounded Rectangle 10"/>
              <p:cNvSpPr/>
              <p:nvPr/>
            </p:nvSpPr>
            <p:spPr>
              <a:xfrm>
                <a:off x="2069185" y="2038467"/>
                <a:ext cx="914400" cy="9144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4</a:t>
                </a:r>
                <a:endParaRPr 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35" name="Group 40"/>
            <p:cNvGrpSpPr/>
            <p:nvPr/>
          </p:nvGrpSpPr>
          <p:grpSpPr>
            <a:xfrm>
              <a:off x="13158" y="2797"/>
              <a:ext cx="5042" cy="4011"/>
              <a:chOff x="8352078" y="2038467"/>
              <a:chExt cx="3201670" cy="2546720"/>
            </a:xfrm>
          </p:grpSpPr>
          <p:sp>
            <p:nvSpPr>
              <p:cNvPr id="36" name="Rectangle 9"/>
              <p:cNvSpPr/>
              <p:nvPr/>
            </p:nvSpPr>
            <p:spPr>
              <a:xfrm>
                <a:off x="8352078" y="2521067"/>
                <a:ext cx="3201670" cy="1939925"/>
              </a:xfrm>
              <a:prstGeom prst="ellipse">
                <a:avLst/>
              </a:prstGeom>
              <a:noFill/>
              <a:ln w="19050">
                <a:gradFill>
                  <a:gsLst>
                    <a:gs pos="0">
                      <a:srgbClr val="B21AA3"/>
                    </a:gs>
                    <a:gs pos="100000">
                      <a:srgbClr val="47249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7" name="TextBox 16"/>
              <p:cNvSpPr txBox="1"/>
              <p:nvPr/>
            </p:nvSpPr>
            <p:spPr>
              <a:xfrm>
                <a:off x="9332547" y="2977100"/>
                <a:ext cx="1203973" cy="398780"/>
              </a:xfrm>
              <a:prstGeom prst="rect">
                <a:avLst/>
              </a:prstGeom>
              <a:noFill/>
            </p:spPr>
            <p:txBody>
              <a:bodyPr wrap="none" rtlCol="0">
                <a:spAutoFit/>
              </a:bodyPr>
              <a:lstStyle/>
              <a:p>
                <a:pPr lvl="0" algn="ctr">
                  <a:defRPr/>
                </a:pPr>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市场调查</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8" name="Rounded Rectangle 12"/>
              <p:cNvSpPr/>
              <p:nvPr/>
            </p:nvSpPr>
            <p:spPr>
              <a:xfrm>
                <a:off x="9392564" y="2038467"/>
                <a:ext cx="914400" cy="9144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6</a:t>
                </a:r>
                <a:endParaRPr 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9" name="TextBox 35"/>
              <p:cNvSpPr txBox="1"/>
              <p:nvPr/>
            </p:nvSpPr>
            <p:spPr>
              <a:xfrm>
                <a:off x="8520988" y="3375512"/>
                <a:ext cx="2832810" cy="1209675"/>
              </a:xfrm>
              <a:prstGeom prst="rect">
                <a:avLst/>
              </a:prstGeom>
            </p:spPr>
            <p:txBody>
              <a:bodyPr wrap="square">
                <a:spAutoFit/>
              </a:bodyPr>
              <a:lstStyle>
                <a:defPPr>
                  <a:defRPr lang="zh-CN"/>
                </a:defPPr>
                <a:lvl1pPr lvl="0" algn="ctr">
                  <a:lnSpc>
                    <a:spcPct val="130000"/>
                  </a:lnSpc>
                  <a:defRPr sz="1200">
                    <a:solidFill>
                      <a:prstClr val="black">
                        <a:lumMod val="50000"/>
                        <a:lumOff val="50000"/>
                      </a:prstClr>
                    </a:solidFill>
                    <a:latin typeface="思源黑体 CN Normal" panose="020B0400000000000000" pitchFamily="34" charset="-122"/>
                    <a:ea typeface="思源黑体 CN Normal" panose="020B0400000000000000" pitchFamily="34" charset="-122"/>
                    <a:cs typeface="+mn-ea"/>
                  </a:defRPr>
                </a:lvl1pPr>
              </a:lstStyle>
              <a:p>
                <a:r>
                  <a:rPr lang="zh-CN" altLang="en-US" sz="14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创业构想的焦点是消费者。创业者通过市场调查确定消费者的需求是为消费者提供产品和服务的基础。</a:t>
                </a:r>
                <a:endParaRPr lang="zh-CN" altLang="en-US" sz="14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00340" y="171080"/>
            <a:ext cx="5836886" cy="706755"/>
            <a:chOff x="294295" y="323480"/>
            <a:chExt cx="5836886" cy="706755"/>
          </a:xfrm>
        </p:grpSpPr>
        <p:sp>
          <p:nvSpPr>
            <p:cNvPr id="14" name="椭圆 13"/>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6" name="文本框 15"/>
            <p:cNvSpPr txBox="1"/>
            <p:nvPr>
              <p:custDataLst>
                <p:tags r:id="rId2"/>
              </p:custDataLst>
            </p:nvPr>
          </p:nvSpPr>
          <p:spPr>
            <a:xfrm>
              <a:off x="360301" y="323480"/>
              <a:ext cx="5770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二、创业构想的产生途径</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19" name="组合 18"/>
          <p:cNvGrpSpPr/>
          <p:nvPr/>
        </p:nvGrpSpPr>
        <p:grpSpPr>
          <a:xfrm>
            <a:off x="841942" y="2177608"/>
            <a:ext cx="10715512" cy="2546985"/>
            <a:chOff x="1325" y="2797"/>
            <a:chExt cx="16875" cy="4011"/>
          </a:xfrm>
        </p:grpSpPr>
        <p:grpSp>
          <p:nvGrpSpPr>
            <p:cNvPr id="25" name="Group 39"/>
            <p:cNvGrpSpPr/>
            <p:nvPr/>
          </p:nvGrpSpPr>
          <p:grpSpPr>
            <a:xfrm>
              <a:off x="7374" y="2797"/>
              <a:ext cx="5291" cy="3966"/>
              <a:chOff x="4679594" y="2038467"/>
              <a:chExt cx="3359785" cy="2518410"/>
            </a:xfrm>
          </p:grpSpPr>
          <p:sp>
            <p:nvSpPr>
              <p:cNvPr id="26" name="Rectangle 8"/>
              <p:cNvSpPr/>
              <p:nvPr/>
            </p:nvSpPr>
            <p:spPr>
              <a:xfrm>
                <a:off x="4679594" y="2521067"/>
                <a:ext cx="3359785" cy="2035810"/>
              </a:xfrm>
              <a:prstGeom prst="ellipse">
                <a:avLst/>
              </a:prstGeom>
              <a:noFill/>
              <a:ln w="19050">
                <a:gradFill>
                  <a:gsLst>
                    <a:gs pos="0">
                      <a:srgbClr val="B21AA3"/>
                    </a:gs>
                    <a:gs pos="100000">
                      <a:srgbClr val="47249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7" name="TextBox 14"/>
              <p:cNvSpPr txBox="1"/>
              <p:nvPr/>
            </p:nvSpPr>
            <p:spPr>
              <a:xfrm>
                <a:off x="5684512" y="2977100"/>
                <a:ext cx="1203973" cy="398780"/>
              </a:xfrm>
              <a:prstGeom prst="rect">
                <a:avLst/>
              </a:prstGeom>
              <a:noFill/>
            </p:spPr>
            <p:txBody>
              <a:bodyPr wrap="none" rtlCol="0">
                <a:spAutoFit/>
              </a:bodyPr>
              <a:lstStyle/>
              <a:p>
                <a:pPr lvl="0" algn="ctr">
                  <a:defRPr/>
                </a:pPr>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头脑风暴</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8" name="TextBox 18"/>
              <p:cNvSpPr txBox="1"/>
              <p:nvPr/>
            </p:nvSpPr>
            <p:spPr>
              <a:xfrm>
                <a:off x="4974870" y="3375512"/>
                <a:ext cx="2832810" cy="929640"/>
              </a:xfrm>
              <a:prstGeom prst="rect">
                <a:avLst/>
              </a:prstGeom>
            </p:spPr>
            <p:txBody>
              <a:bodyPr wrap="square">
                <a:spAutoFit/>
              </a:bodyPr>
              <a:lstStyle>
                <a:defPPr>
                  <a:defRPr lang="zh-CN"/>
                </a:defPPr>
                <a:lvl1pPr lvl="0" algn="ctr">
                  <a:lnSpc>
                    <a:spcPct val="130000"/>
                  </a:lnSpc>
                  <a:defRPr sz="1200">
                    <a:solidFill>
                      <a:prstClr val="black">
                        <a:lumMod val="50000"/>
                        <a:lumOff val="50000"/>
                      </a:prstClr>
                    </a:solidFill>
                    <a:latin typeface="思源黑体 CN Normal" panose="020B0400000000000000" pitchFamily="34" charset="-122"/>
                    <a:ea typeface="思源黑体 CN Normal" panose="020B0400000000000000" pitchFamily="34" charset="-122"/>
                    <a:cs typeface="+mn-ea"/>
                  </a:defRPr>
                </a:lvl1pPr>
              </a:lstStyle>
              <a:p>
                <a:pPr algn="ctr"/>
                <a:r>
                  <a:rPr lang="zh-CN" altLang="en-US" sz="14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对于所有的想法，无论从表面上看有多么不合逻辑和疯狂，创业者都应该记录下来。</a:t>
                </a:r>
                <a:endParaRPr lang="en-US" altLang="zh-CN" sz="14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Rounded Rectangle 11"/>
              <p:cNvSpPr/>
              <p:nvPr/>
            </p:nvSpPr>
            <p:spPr>
              <a:xfrm>
                <a:off x="5901690" y="2038467"/>
                <a:ext cx="914400" cy="9144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8</a:t>
                </a:r>
                <a:endParaRPr 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30" name="Group 38"/>
            <p:cNvGrpSpPr/>
            <p:nvPr/>
          </p:nvGrpSpPr>
          <p:grpSpPr>
            <a:xfrm>
              <a:off x="1325" y="2797"/>
              <a:ext cx="5365" cy="4011"/>
              <a:chOff x="838236" y="2038467"/>
              <a:chExt cx="3406775" cy="2546985"/>
            </a:xfrm>
          </p:grpSpPr>
          <p:sp>
            <p:nvSpPr>
              <p:cNvPr id="31" name="Rectangle 7"/>
              <p:cNvSpPr/>
              <p:nvPr/>
            </p:nvSpPr>
            <p:spPr>
              <a:xfrm>
                <a:off x="838236" y="2521067"/>
                <a:ext cx="3406775" cy="2064385"/>
              </a:xfrm>
              <a:prstGeom prst="ellipse">
                <a:avLst/>
              </a:prstGeom>
              <a:noFill/>
              <a:ln w="19050">
                <a:gradFill>
                  <a:gsLst>
                    <a:gs pos="0">
                      <a:srgbClr val="B21AA3"/>
                    </a:gs>
                    <a:gs pos="100000">
                      <a:srgbClr val="47249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2" name="TextBox 13"/>
              <p:cNvSpPr txBox="1"/>
              <p:nvPr/>
            </p:nvSpPr>
            <p:spPr>
              <a:xfrm>
                <a:off x="2068859" y="2977100"/>
                <a:ext cx="693427" cy="398780"/>
              </a:xfrm>
              <a:prstGeom prst="rect">
                <a:avLst/>
              </a:prstGeom>
              <a:noFill/>
            </p:spPr>
            <p:txBody>
              <a:bodyPr wrap="none" rtlCol="0">
                <a:spAutoFit/>
              </a:bodyPr>
              <a:lstStyle/>
              <a:p>
                <a:pPr lvl="0" algn="ctr">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抱怨</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8" name="TextBox 17"/>
              <p:cNvSpPr txBox="1"/>
              <p:nvPr/>
            </p:nvSpPr>
            <p:spPr>
              <a:xfrm>
                <a:off x="1109981" y="3375512"/>
                <a:ext cx="2832810" cy="1209675"/>
              </a:xfrm>
              <a:prstGeom prst="rect">
                <a:avLst/>
              </a:prstGeom>
            </p:spPr>
            <p:txBody>
              <a:bodyPr wrap="square">
                <a:spAutoFit/>
              </a:bodyPr>
              <a:lstStyle>
                <a:defPPr>
                  <a:defRPr lang="zh-CN"/>
                </a:defPPr>
                <a:lvl1pPr lvl="0" algn="r">
                  <a:lnSpc>
                    <a:spcPct val="130000"/>
                  </a:lnSpc>
                  <a:defRPr sz="1200">
                    <a:solidFill>
                      <a:prstClr val="black">
                        <a:lumMod val="50000"/>
                        <a:lumOff val="50000"/>
                      </a:prstClr>
                    </a:solidFill>
                    <a:latin typeface="思源黑体 CN Normal" panose="020B0400000000000000" pitchFamily="34" charset="-122"/>
                    <a:ea typeface="思源黑体 CN Normal" panose="020B0400000000000000" pitchFamily="34" charset="-122"/>
                    <a:cs typeface="+mn-ea"/>
                  </a:defRPr>
                </a:lvl1pPr>
              </a:lstStyle>
              <a:p>
                <a:pPr algn="ctr"/>
                <a:r>
                  <a:rPr lang="zh-CN" altLang="en-US" sz="14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一部分消费者的抱怨可以催生出许多新的产品或服务。创业者就应该注意到这是一个潜在的创业构想。</a:t>
                </a:r>
                <a:endParaRPr lang="zh-CN" altLang="en-US" sz="14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Rounded Rectangle 10"/>
              <p:cNvSpPr/>
              <p:nvPr/>
            </p:nvSpPr>
            <p:spPr>
              <a:xfrm>
                <a:off x="2069185" y="2038467"/>
                <a:ext cx="914400" cy="9144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7</a:t>
                </a:r>
                <a:endParaRPr 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35" name="Group 40"/>
            <p:cNvGrpSpPr/>
            <p:nvPr/>
          </p:nvGrpSpPr>
          <p:grpSpPr>
            <a:xfrm>
              <a:off x="13158" y="2797"/>
              <a:ext cx="5042" cy="3815"/>
              <a:chOff x="8352078" y="2038467"/>
              <a:chExt cx="3201670" cy="2422525"/>
            </a:xfrm>
          </p:grpSpPr>
          <p:sp>
            <p:nvSpPr>
              <p:cNvPr id="36" name="Rectangle 9"/>
              <p:cNvSpPr/>
              <p:nvPr/>
            </p:nvSpPr>
            <p:spPr>
              <a:xfrm>
                <a:off x="8352078" y="2521067"/>
                <a:ext cx="3201670" cy="1939925"/>
              </a:xfrm>
              <a:prstGeom prst="ellipse">
                <a:avLst/>
              </a:prstGeom>
              <a:noFill/>
              <a:ln w="19050">
                <a:gradFill>
                  <a:gsLst>
                    <a:gs pos="0">
                      <a:srgbClr val="B21AA3"/>
                    </a:gs>
                    <a:gs pos="100000">
                      <a:srgbClr val="47249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7" name="TextBox 16"/>
              <p:cNvSpPr txBox="1"/>
              <p:nvPr/>
            </p:nvSpPr>
            <p:spPr>
              <a:xfrm>
                <a:off x="9460183" y="2977100"/>
                <a:ext cx="948700" cy="398739"/>
              </a:xfrm>
              <a:prstGeom prst="rect">
                <a:avLst/>
              </a:prstGeom>
              <a:noFill/>
            </p:spPr>
            <p:txBody>
              <a:bodyPr wrap="none" rtlCol="0">
                <a:spAutoFit/>
              </a:bodyPr>
              <a:lstStyle/>
              <a:p>
                <a:pPr lvl="0" algn="ctr">
                  <a:defRPr/>
                </a:pPr>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创造力</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8" name="Rounded Rectangle 12"/>
              <p:cNvSpPr/>
              <p:nvPr/>
            </p:nvSpPr>
            <p:spPr>
              <a:xfrm>
                <a:off x="9392564" y="2038467"/>
                <a:ext cx="914400" cy="9144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9</a:t>
                </a:r>
                <a:endParaRPr 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9" name="TextBox 35"/>
              <p:cNvSpPr txBox="1"/>
              <p:nvPr/>
            </p:nvSpPr>
            <p:spPr>
              <a:xfrm>
                <a:off x="8520988" y="3375512"/>
                <a:ext cx="2832810" cy="618466"/>
              </a:xfrm>
              <a:prstGeom prst="rect">
                <a:avLst/>
              </a:prstGeom>
            </p:spPr>
            <p:txBody>
              <a:bodyPr wrap="square">
                <a:spAutoFit/>
              </a:bodyPr>
              <a:lstStyle>
                <a:defPPr>
                  <a:defRPr lang="zh-CN"/>
                </a:defPPr>
                <a:lvl1pPr lvl="0" algn="ctr">
                  <a:lnSpc>
                    <a:spcPct val="130000"/>
                  </a:lnSpc>
                  <a:defRPr sz="1200">
                    <a:solidFill>
                      <a:prstClr val="black">
                        <a:lumMod val="50000"/>
                        <a:lumOff val="50000"/>
                      </a:prstClr>
                    </a:solidFill>
                    <a:latin typeface="思源黑体 CN Normal" panose="020B0400000000000000" pitchFamily="34" charset="-122"/>
                    <a:ea typeface="思源黑体 CN Normal" panose="020B0400000000000000" pitchFamily="34" charset="-122"/>
                    <a:cs typeface="+mn-ea"/>
                  </a:defRPr>
                </a:lvl1pPr>
              </a:lstStyle>
              <a:p>
                <a:r>
                  <a:rPr lang="zh-CN" altLang="en-US" sz="14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想要具备创造性，创业者需要开拓思维和视野。</a:t>
                </a:r>
                <a:endParaRPr lang="zh-CN" altLang="en-US" sz="14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iṩḷîḓe"/>
          <p:cNvGrpSpPr/>
          <p:nvPr/>
        </p:nvGrpSpPr>
        <p:grpSpPr>
          <a:xfrm>
            <a:off x="666750" y="2742845"/>
            <a:ext cx="10858500" cy="2005448"/>
            <a:chOff x="660400" y="2865310"/>
            <a:chExt cx="10858500" cy="2005448"/>
          </a:xfrm>
        </p:grpSpPr>
        <p:cxnSp>
          <p:nvCxnSpPr>
            <p:cNvPr id="5" name="íS1iḍê"/>
            <p:cNvCxnSpPr/>
            <p:nvPr/>
          </p:nvCxnSpPr>
          <p:spPr>
            <a:xfrm>
              <a:off x="660400" y="4838254"/>
              <a:ext cx="10858500" cy="0"/>
            </a:xfrm>
            <a:prstGeom prst="line">
              <a:avLst/>
            </a:prstGeom>
            <a:ln>
              <a:solidFill>
                <a:schemeClr val="bg1">
                  <a:alpha val="50000"/>
                </a:schemeClr>
              </a:solidFill>
            </a:ln>
          </p:spPr>
          <p:style>
            <a:lnRef idx="1">
              <a:schemeClr val="dk1"/>
            </a:lnRef>
            <a:fillRef idx="0">
              <a:schemeClr val="dk1"/>
            </a:fillRef>
            <a:effectRef idx="0">
              <a:schemeClr val="dk1"/>
            </a:effectRef>
            <a:fontRef idx="minor">
              <a:schemeClr val="tx1"/>
            </a:fontRef>
          </p:style>
        </p:cxnSp>
        <p:sp>
          <p:nvSpPr>
            <p:cNvPr id="6" name="îṣlïḑè"/>
            <p:cNvSpPr/>
            <p:nvPr/>
          </p:nvSpPr>
          <p:spPr>
            <a:xfrm>
              <a:off x="1187304" y="4159275"/>
              <a:ext cx="2241318" cy="4603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激发创新潜能</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8" name="ïṧḻîḋe"/>
            <p:cNvSpPr/>
            <p:nvPr/>
          </p:nvSpPr>
          <p:spPr>
            <a:xfrm>
              <a:off x="3808968" y="4159275"/>
              <a:ext cx="2036835" cy="4603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挖掘创业潜质</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íṥlïḓe"/>
            <p:cNvSpPr/>
            <p:nvPr/>
          </p:nvSpPr>
          <p:spPr>
            <a:xfrm>
              <a:off x="6208545" y="4159275"/>
              <a:ext cx="2241318" cy="4603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打造创业团队</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0" name="î$ľiḑè"/>
            <p:cNvSpPr/>
            <p:nvPr/>
          </p:nvSpPr>
          <p:spPr>
            <a:xfrm>
              <a:off x="8750678" y="4159275"/>
              <a:ext cx="2241318" cy="4603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选择创业方向</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1" name="ï$líḍé"/>
            <p:cNvSpPr/>
            <p:nvPr/>
          </p:nvSpPr>
          <p:spPr>
            <a:xfrm>
              <a:off x="2278490"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2" name="ïśḻíďe"/>
            <p:cNvSpPr/>
            <p:nvPr/>
          </p:nvSpPr>
          <p:spPr>
            <a:xfrm>
              <a:off x="4803847"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3" name="ïṡľíde"/>
            <p:cNvSpPr/>
            <p:nvPr/>
          </p:nvSpPr>
          <p:spPr>
            <a:xfrm>
              <a:off x="7329204"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4" name="ïṣḻïḓê"/>
            <p:cNvSpPr/>
            <p:nvPr/>
          </p:nvSpPr>
          <p:spPr>
            <a:xfrm>
              <a:off x="9854561"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5" name="îṣḻídè"/>
            <p:cNvSpPr/>
            <p:nvPr/>
          </p:nvSpPr>
          <p:spPr>
            <a:xfrm>
              <a:off x="1805681" y="2865310"/>
              <a:ext cx="1004567" cy="1004567"/>
            </a:xfrm>
            <a:prstGeom prst="ellipse">
              <a:avLst/>
            </a:prstGeom>
            <a:gradFill>
              <a:gsLst>
                <a:gs pos="0">
                  <a:srgbClr val="B21AA3"/>
                </a:gs>
                <a:gs pos="100000">
                  <a:srgbClr val="472494"/>
                </a:gs>
              </a:gsLst>
              <a:lin ang="5400000" scaled="1"/>
            </a:gradFill>
            <a:ln w="12700" cap="flat">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6" name="îṩliďê"/>
            <p:cNvSpPr/>
            <p:nvPr/>
          </p:nvSpPr>
          <p:spPr>
            <a:xfrm>
              <a:off x="4331036" y="2865310"/>
              <a:ext cx="1004567" cy="1004567"/>
            </a:xfrm>
            <a:prstGeom prst="ellipse">
              <a:avLst/>
            </a:prstGeom>
            <a:gradFill>
              <a:gsLst>
                <a:gs pos="0">
                  <a:srgbClr val="B21AA3"/>
                </a:gs>
                <a:gs pos="100000">
                  <a:srgbClr val="472494"/>
                </a:gs>
              </a:gsLst>
              <a:lin ang="5400000" scaled="1"/>
            </a:gradFill>
            <a:ln w="12700" cap="flat">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7" name="î$1iḋê"/>
            <p:cNvSpPr/>
            <p:nvPr/>
          </p:nvSpPr>
          <p:spPr>
            <a:xfrm>
              <a:off x="6856391" y="2865310"/>
              <a:ext cx="1004567" cy="1004567"/>
            </a:xfrm>
            <a:prstGeom prst="ellipse">
              <a:avLst/>
            </a:prstGeom>
            <a:gradFill>
              <a:gsLst>
                <a:gs pos="0">
                  <a:srgbClr val="B21AA3"/>
                </a:gs>
                <a:gs pos="100000">
                  <a:srgbClr val="472494"/>
                </a:gs>
              </a:gsLst>
              <a:lin ang="5400000" scaled="1"/>
            </a:gradFill>
            <a:ln w="12700" cap="flat">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8" name="ïṥlîḋè"/>
            <p:cNvSpPr/>
            <p:nvPr/>
          </p:nvSpPr>
          <p:spPr>
            <a:xfrm>
              <a:off x="9381746" y="2865310"/>
              <a:ext cx="1004567" cy="1004567"/>
            </a:xfrm>
            <a:prstGeom prst="ellipse">
              <a:avLst/>
            </a:prstGeom>
            <a:gradFill>
              <a:gsLst>
                <a:gs pos="0">
                  <a:srgbClr val="B21AA3"/>
                </a:gs>
                <a:gs pos="100000">
                  <a:srgbClr val="472494"/>
                </a:gs>
              </a:gsLst>
              <a:lin ang="5400000" scaled="1"/>
            </a:gradFill>
            <a:ln w="12700" cap="flat">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grpSp>
      <p:sp>
        <p:nvSpPr>
          <p:cNvPr id="22" name="文本框 21"/>
          <p:cNvSpPr txBox="1"/>
          <p:nvPr/>
        </p:nvSpPr>
        <p:spPr>
          <a:xfrm>
            <a:off x="1333898" y="600636"/>
            <a:ext cx="2467342" cy="1323439"/>
          </a:xfrm>
          <a:prstGeom prst="rect">
            <a:avLst/>
          </a:prstGeom>
          <a:noFill/>
        </p:spPr>
        <p:txBody>
          <a:bodyPr wrap="none" rtlCol="0">
            <a:spAutoFit/>
          </a:bodyPr>
          <a:lstStyle/>
          <a:p>
            <a:r>
              <a:rPr lang="zh-CN" altLang="en-US" sz="8000" dirty="0">
                <a:solidFill>
                  <a:schemeClr val="bg1"/>
                </a:solidFill>
                <a:latin typeface="思源黑体 CN Medium" panose="020B0600000000000000" pitchFamily="34" charset="-122"/>
                <a:ea typeface="思源黑体 CN Medium" panose="020B0600000000000000" pitchFamily="34" charset="-122"/>
              </a:rPr>
              <a:t>目 录</a:t>
            </a:r>
            <a:endParaRPr lang="zh-CN" altLang="en-US" sz="8000" dirty="0">
              <a:solidFill>
                <a:schemeClr val="bg1"/>
              </a:solidFill>
              <a:latin typeface="思源黑体 CN Medium" panose="020B0600000000000000" pitchFamily="34" charset="-122"/>
              <a:ea typeface="思源黑体 CN Medium" panose="020B0600000000000000" pitchFamily="34" charset="-122"/>
            </a:endParaRPr>
          </a:p>
        </p:txBody>
      </p:sp>
      <p:sp>
        <p:nvSpPr>
          <p:cNvPr id="23" name="文本框 22"/>
          <p:cNvSpPr txBox="1"/>
          <p:nvPr/>
        </p:nvSpPr>
        <p:spPr>
          <a:xfrm>
            <a:off x="4022455" y="1134693"/>
            <a:ext cx="2628797" cy="707886"/>
          </a:xfrm>
          <a:prstGeom prst="rect">
            <a:avLst/>
          </a:prstGeom>
          <a:noFill/>
        </p:spPr>
        <p:txBody>
          <a:bodyPr wrap="none" rtlCol="0">
            <a:spAutoFit/>
          </a:bodyPr>
          <a:lstStyle/>
          <a:p>
            <a:r>
              <a:rPr lang="en-US" altLang="zh-CN" sz="4000" spc="300" dirty="0">
                <a:solidFill>
                  <a:schemeClr val="bg1"/>
                </a:solidFill>
                <a:latin typeface="思源黑体 CN Medium" panose="020B0600000000000000" pitchFamily="34" charset="-122"/>
                <a:ea typeface="思源黑体 CN Medium" panose="020B0600000000000000" pitchFamily="34" charset="-122"/>
              </a:rPr>
              <a:t>contents</a:t>
            </a:r>
            <a:endParaRPr lang="zh-CN" altLang="en-US" sz="4000" spc="300" dirty="0">
              <a:solidFill>
                <a:schemeClr val="bg1"/>
              </a:solidFill>
              <a:latin typeface="思源黑体 CN Medium" panose="020B0600000000000000" pitchFamily="34" charset="-122"/>
              <a:ea typeface="思源黑体 CN Medium" panose="020B0600000000000000" pitchFamily="34" charset="-122"/>
            </a:endParaRPr>
          </a:p>
        </p:txBody>
      </p:sp>
      <p:sp>
        <p:nvSpPr>
          <p:cNvPr id="24" name="î$ľiḑè"/>
          <p:cNvSpPr/>
          <p:nvPr/>
        </p:nvSpPr>
        <p:spPr>
          <a:xfrm>
            <a:off x="1868088" y="2912825"/>
            <a:ext cx="892450" cy="6463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3600" b="1" dirty="0">
                <a:solidFill>
                  <a:schemeClr val="bg1"/>
                </a:solidFill>
                <a:latin typeface="思源黑体 CN Medium" panose="020B0600000000000000" pitchFamily="34" charset="-122"/>
                <a:ea typeface="思源黑体 CN Medium" panose="020B0600000000000000" pitchFamily="34" charset="-122"/>
              </a:rPr>
              <a:t>01</a:t>
            </a:r>
            <a:endParaRPr kumimoji="1" lang="en-US" altLang="zh-CN" sz="3600" b="1" dirty="0">
              <a:solidFill>
                <a:schemeClr val="bg1"/>
              </a:solidFill>
              <a:latin typeface="思源黑体 CN Medium" panose="020B0600000000000000" pitchFamily="34" charset="-122"/>
              <a:ea typeface="思源黑体 CN Medium" panose="020B0600000000000000" pitchFamily="34" charset="-122"/>
            </a:endParaRPr>
          </a:p>
        </p:txBody>
      </p:sp>
      <p:sp>
        <p:nvSpPr>
          <p:cNvPr id="25" name="î$ľiḑè"/>
          <p:cNvSpPr/>
          <p:nvPr/>
        </p:nvSpPr>
        <p:spPr>
          <a:xfrm>
            <a:off x="4387510" y="2921962"/>
            <a:ext cx="892450" cy="6463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3600" b="1" dirty="0">
                <a:solidFill>
                  <a:schemeClr val="bg1"/>
                </a:solidFill>
                <a:latin typeface="思源黑体 CN Medium" panose="020B0600000000000000" pitchFamily="34" charset="-122"/>
                <a:ea typeface="思源黑体 CN Medium" panose="020B0600000000000000" pitchFamily="34" charset="-122"/>
              </a:rPr>
              <a:t>02</a:t>
            </a:r>
            <a:endParaRPr kumimoji="1" lang="en-US" altLang="zh-CN" sz="3600" b="1" dirty="0">
              <a:solidFill>
                <a:schemeClr val="bg1"/>
              </a:solidFill>
              <a:latin typeface="思源黑体 CN Medium" panose="020B0600000000000000" pitchFamily="34" charset="-122"/>
              <a:ea typeface="思源黑体 CN Medium" panose="020B0600000000000000" pitchFamily="34" charset="-122"/>
            </a:endParaRPr>
          </a:p>
        </p:txBody>
      </p:sp>
      <p:sp>
        <p:nvSpPr>
          <p:cNvPr id="26" name="î$ľiḑè"/>
          <p:cNvSpPr/>
          <p:nvPr/>
        </p:nvSpPr>
        <p:spPr>
          <a:xfrm>
            <a:off x="6923622" y="2927684"/>
            <a:ext cx="892450" cy="6463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3600" b="1" dirty="0">
                <a:solidFill>
                  <a:schemeClr val="bg1"/>
                </a:solidFill>
                <a:latin typeface="思源黑体 CN Medium" panose="020B0600000000000000" pitchFamily="34" charset="-122"/>
                <a:ea typeface="思源黑体 CN Medium" panose="020B0600000000000000" pitchFamily="34" charset="-122"/>
              </a:rPr>
              <a:t>03</a:t>
            </a:r>
            <a:endParaRPr kumimoji="1" lang="en-US" altLang="zh-CN" sz="3600" b="1" dirty="0">
              <a:solidFill>
                <a:schemeClr val="bg1"/>
              </a:solidFill>
              <a:latin typeface="思源黑体 CN Medium" panose="020B0600000000000000" pitchFamily="34" charset="-122"/>
              <a:ea typeface="思源黑体 CN Medium" panose="020B0600000000000000" pitchFamily="34" charset="-122"/>
            </a:endParaRPr>
          </a:p>
        </p:txBody>
      </p:sp>
      <p:sp>
        <p:nvSpPr>
          <p:cNvPr id="27" name="î$ľiḑè"/>
          <p:cNvSpPr/>
          <p:nvPr/>
        </p:nvSpPr>
        <p:spPr>
          <a:xfrm>
            <a:off x="9459119" y="2912824"/>
            <a:ext cx="892450" cy="6463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3600" b="1" dirty="0">
                <a:solidFill>
                  <a:schemeClr val="bg1"/>
                </a:solidFill>
                <a:latin typeface="思源黑体 CN Medium" panose="020B0600000000000000" pitchFamily="34" charset="-122"/>
                <a:ea typeface="思源黑体 CN Medium" panose="020B0600000000000000" pitchFamily="34" charset="-122"/>
              </a:rPr>
              <a:t>04</a:t>
            </a:r>
            <a:endParaRPr kumimoji="1" lang="en-US" altLang="zh-CN" sz="3600" b="1" dirty="0">
              <a:solidFill>
                <a:schemeClr val="bg1"/>
              </a:solidFill>
              <a:latin typeface="思源黑体 CN Medium" panose="020B0600000000000000" pitchFamily="34" charset="-122"/>
              <a:ea typeface="思源黑体 CN Medium" panose="020B0600000000000000" pitchFamily="34" charset="-122"/>
            </a:endParaRPr>
          </a:p>
        </p:txBody>
      </p:sp>
      <p:sp>
        <p:nvSpPr>
          <p:cNvPr id="3" name="矩形: 圆角 2"/>
          <p:cNvSpPr/>
          <p:nvPr/>
        </p:nvSpPr>
        <p:spPr>
          <a:xfrm flipV="1">
            <a:off x="298180" y="4163642"/>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矩形: 圆角 29"/>
          <p:cNvSpPr/>
          <p:nvPr/>
        </p:nvSpPr>
        <p:spPr>
          <a:xfrm>
            <a:off x="11101915" y="-153160"/>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1" name="矩形: 圆角 30"/>
          <p:cNvSpPr/>
          <p:nvPr/>
        </p:nvSpPr>
        <p:spPr>
          <a:xfrm flipH="1" flipV="1">
            <a:off x="875144" y="4163641"/>
            <a:ext cx="197245" cy="893405"/>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矩形: 圆角 31"/>
          <p:cNvSpPr/>
          <p:nvPr/>
        </p:nvSpPr>
        <p:spPr>
          <a:xfrm flipH="1" flipV="1">
            <a:off x="10775635" y="1207571"/>
            <a:ext cx="197245" cy="893405"/>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4" name="椭圆 43"/>
          <p:cNvSpPr/>
          <p:nvPr/>
        </p:nvSpPr>
        <p:spPr>
          <a:xfrm>
            <a:off x="11216033" y="5285457"/>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left)">
                                      <p:cBhvr>
                                        <p:cTn id="22" dur="500"/>
                                        <p:tgtEl>
                                          <p:spTgt spid="24"/>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wipe(left)">
                                      <p:cBhvr>
                                        <p:cTn id="25" dur="500"/>
                                        <p:tgtEl>
                                          <p:spTgt spid="25"/>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left)">
                                      <p:cBhvr>
                                        <p:cTn id="28" dur="500"/>
                                        <p:tgtEl>
                                          <p:spTgt spid="26"/>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left)">
                                      <p:cBhvr>
                                        <p:cTn id="31" dur="500"/>
                                        <p:tgtEl>
                                          <p:spTgt spid="27"/>
                                        </p:tgtEl>
                                      </p:cBhvr>
                                    </p:animEffect>
                                  </p:childTnLst>
                                </p:cTn>
                              </p:par>
                              <p:par>
                                <p:cTn id="32" presetID="10" presetClass="entr" presetSubtype="0" fill="hold" grpId="0" nodeType="withEffect">
                                  <p:stCondLst>
                                    <p:cond delay="0"/>
                                  </p:stCondLst>
                                  <p:iterate type="wd">
                                    <p:tmPct val="10000"/>
                                  </p:iterate>
                                  <p:childTnLst>
                                    <p:set>
                                      <p:cBhvr>
                                        <p:cTn id="33" dur="1" fill="hold">
                                          <p:stCondLst>
                                            <p:cond delay="0"/>
                                          </p:stCondLst>
                                        </p:cTn>
                                        <p:tgtEl>
                                          <p:spTgt spid="3"/>
                                        </p:tgtEl>
                                        <p:attrNameLst>
                                          <p:attrName>style.visibility</p:attrName>
                                        </p:attrNameLst>
                                      </p:cBhvr>
                                      <p:to>
                                        <p:strVal val="visible"/>
                                      </p:to>
                                    </p:set>
                                    <p:anim to="0" calcmode="lin" valueType="num">
                                      <p:cBhvr>
                                        <p:cTn id="34" dur="500" decel="100000" fill="hold">
                                          <p:stCondLst>
                                            <p:cond delay="0"/>
                                          </p:stCondLst>
                                        </p:cTn>
                                        <p:tgtEl>
                                          <p:spTgt spid="3"/>
                                        </p:tgtEl>
                                        <p:attrNameLst>
                                          <p:attrName>ppt_y</p:attrName>
                                        </p:attrNameLst>
                                      </p:cBhvr>
                                      <p:tavLst>
                                        <p:tav tm="0">
                                          <p:val>
                                            <p:strVal val="ppt_y-0.02"/>
                                          </p:val>
                                        </p:tav>
                                        <p:tav tm="100000">
                                          <p:val>
                                            <p:strVal val="#ppt_y"/>
                                          </p:val>
                                        </p:tav>
                                      </p:tavLst>
                                    </p:anim>
                                    <p:animEffect transition="in" filter="fade">
                                      <p:cBhvr>
                                        <p:cTn id="35" dur="500">
                                          <p:stCondLst>
                                            <p:cond delay="0"/>
                                          </p:stCondLst>
                                        </p:cTn>
                                        <p:tgtEl>
                                          <p:spTgt spid="3"/>
                                        </p:tgtEl>
                                      </p:cBhvr>
                                    </p:animEffect>
                                    <p:animScale>
                                      <p:cBhvr>
                                        <p:cTn id="36" dur="500" decel="100000" fill="hold">
                                          <p:stCondLst>
                                            <p:cond delay="0"/>
                                          </p:stCondLst>
                                        </p:cTn>
                                        <p:tgtEl>
                                          <p:spTgt spid="3"/>
                                        </p:tgtEl>
                                      </p:cBhvr>
                                      <p:by x="100000" y="100000"/>
                                      <p:from x="110000" y="110000"/>
                                      <p:to x="100000" y="100000"/>
                                    </p:animScale>
                                  </p:childTnLst>
                                </p:cTn>
                              </p:par>
                              <p:par>
                                <p:cTn id="37" presetID="10" presetClass="entr" presetSubtype="0" fill="hold" grpId="0" nodeType="withEffect">
                                  <p:stCondLst>
                                    <p:cond delay="0"/>
                                  </p:stCondLst>
                                  <p:iterate type="wd">
                                    <p:tmPct val="10000"/>
                                  </p:iterate>
                                  <p:childTnLst>
                                    <p:set>
                                      <p:cBhvr>
                                        <p:cTn id="38" dur="1" fill="hold">
                                          <p:stCondLst>
                                            <p:cond delay="0"/>
                                          </p:stCondLst>
                                        </p:cTn>
                                        <p:tgtEl>
                                          <p:spTgt spid="30"/>
                                        </p:tgtEl>
                                        <p:attrNameLst>
                                          <p:attrName>style.visibility</p:attrName>
                                        </p:attrNameLst>
                                      </p:cBhvr>
                                      <p:to>
                                        <p:strVal val="visible"/>
                                      </p:to>
                                    </p:set>
                                    <p:anim to="0" calcmode="lin" valueType="num">
                                      <p:cBhvr>
                                        <p:cTn id="39"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40" dur="500">
                                          <p:stCondLst>
                                            <p:cond delay="0"/>
                                          </p:stCondLst>
                                        </p:cTn>
                                        <p:tgtEl>
                                          <p:spTgt spid="30"/>
                                        </p:tgtEl>
                                      </p:cBhvr>
                                    </p:animEffect>
                                    <p:animScale>
                                      <p:cBhvr>
                                        <p:cTn id="41" dur="500" decel="100000" fill="hold">
                                          <p:stCondLst>
                                            <p:cond delay="0"/>
                                          </p:stCondLst>
                                        </p:cTn>
                                        <p:tgtEl>
                                          <p:spTgt spid="30"/>
                                        </p:tgtEl>
                                      </p:cBhvr>
                                      <p:by x="100000" y="100000"/>
                                      <p:from x="110000" y="110000"/>
                                      <p:to x="100000" y="100000"/>
                                    </p:animScale>
                                  </p:childTnLst>
                                </p:cTn>
                              </p:par>
                              <p:par>
                                <p:cTn id="42" presetID="10" presetClass="entr" presetSubtype="0" fill="hold" grpId="0" nodeType="withEffect">
                                  <p:stCondLst>
                                    <p:cond delay="0"/>
                                  </p:stCondLst>
                                  <p:iterate type="wd">
                                    <p:tmPct val="10000"/>
                                  </p:iterate>
                                  <p:childTnLst>
                                    <p:set>
                                      <p:cBhvr>
                                        <p:cTn id="43" dur="1" fill="hold">
                                          <p:stCondLst>
                                            <p:cond delay="0"/>
                                          </p:stCondLst>
                                        </p:cTn>
                                        <p:tgtEl>
                                          <p:spTgt spid="31"/>
                                        </p:tgtEl>
                                        <p:attrNameLst>
                                          <p:attrName>style.visibility</p:attrName>
                                        </p:attrNameLst>
                                      </p:cBhvr>
                                      <p:to>
                                        <p:strVal val="visible"/>
                                      </p:to>
                                    </p:set>
                                    <p:anim to="0" calcmode="lin" valueType="num">
                                      <p:cBhvr>
                                        <p:cTn id="44" dur="500" decel="100000" fill="hold">
                                          <p:stCondLst>
                                            <p:cond delay="0"/>
                                          </p:stCondLst>
                                        </p:cTn>
                                        <p:tgtEl>
                                          <p:spTgt spid="31"/>
                                        </p:tgtEl>
                                        <p:attrNameLst>
                                          <p:attrName>ppt_y</p:attrName>
                                        </p:attrNameLst>
                                      </p:cBhvr>
                                      <p:tavLst>
                                        <p:tav tm="0">
                                          <p:val>
                                            <p:strVal val="ppt_y-0.02"/>
                                          </p:val>
                                        </p:tav>
                                        <p:tav tm="100000">
                                          <p:val>
                                            <p:strVal val="#ppt_y"/>
                                          </p:val>
                                        </p:tav>
                                      </p:tavLst>
                                    </p:anim>
                                    <p:animEffect transition="in" filter="fade">
                                      <p:cBhvr>
                                        <p:cTn id="45" dur="500">
                                          <p:stCondLst>
                                            <p:cond delay="0"/>
                                          </p:stCondLst>
                                        </p:cTn>
                                        <p:tgtEl>
                                          <p:spTgt spid="31"/>
                                        </p:tgtEl>
                                      </p:cBhvr>
                                    </p:animEffect>
                                    <p:animScale>
                                      <p:cBhvr>
                                        <p:cTn id="46" dur="500" decel="100000" fill="hold">
                                          <p:stCondLst>
                                            <p:cond delay="0"/>
                                          </p:stCondLst>
                                        </p:cTn>
                                        <p:tgtEl>
                                          <p:spTgt spid="31"/>
                                        </p:tgtEl>
                                      </p:cBhvr>
                                      <p:by x="100000" y="100000"/>
                                      <p:from x="110000" y="110000"/>
                                      <p:to x="100000" y="100000"/>
                                    </p:animScale>
                                  </p:childTnLst>
                                </p:cTn>
                              </p:par>
                              <p:par>
                                <p:cTn id="47" presetID="10" presetClass="entr" presetSubtype="0" fill="hold" grpId="0" nodeType="withEffect">
                                  <p:stCondLst>
                                    <p:cond delay="0"/>
                                  </p:stCondLst>
                                  <p:iterate type="wd">
                                    <p:tmPct val="10000"/>
                                  </p:iterate>
                                  <p:childTnLst>
                                    <p:set>
                                      <p:cBhvr>
                                        <p:cTn id="48" dur="1" fill="hold">
                                          <p:stCondLst>
                                            <p:cond delay="0"/>
                                          </p:stCondLst>
                                        </p:cTn>
                                        <p:tgtEl>
                                          <p:spTgt spid="32"/>
                                        </p:tgtEl>
                                        <p:attrNameLst>
                                          <p:attrName>style.visibility</p:attrName>
                                        </p:attrNameLst>
                                      </p:cBhvr>
                                      <p:to>
                                        <p:strVal val="visible"/>
                                      </p:to>
                                    </p:set>
                                    <p:anim to="0" calcmode="lin" valueType="num">
                                      <p:cBhvr>
                                        <p:cTn id="49"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0" dur="500">
                                          <p:stCondLst>
                                            <p:cond delay="0"/>
                                          </p:stCondLst>
                                        </p:cTn>
                                        <p:tgtEl>
                                          <p:spTgt spid="32"/>
                                        </p:tgtEl>
                                      </p:cBhvr>
                                    </p:animEffect>
                                    <p:animScale>
                                      <p:cBhvr>
                                        <p:cTn id="51" dur="500" decel="100000" fill="hold">
                                          <p:stCondLst>
                                            <p:cond delay="0"/>
                                          </p:stCondLst>
                                        </p:cTn>
                                        <p:tgtEl>
                                          <p:spTgt spid="32"/>
                                        </p:tgtEl>
                                      </p:cBhvr>
                                      <p:by x="100000" y="100000"/>
                                      <p:from x="110000" y="11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3" grpId="0" animBg="1"/>
      <p:bldP spid="30" grpId="0" animBg="1"/>
      <p:bldP spid="31" grpId="0" animBg="1"/>
      <p:bldP spid="3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思维广角</a:t>
              </a:r>
              <a:endPar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53160" y="1654810"/>
            <a:ext cx="10033635" cy="2912110"/>
          </a:xfrm>
          <a:prstGeom prst="rect">
            <a:avLst/>
          </a:prstGeom>
          <a:noFill/>
        </p:spPr>
        <p:txBody>
          <a:bodyPr wrap="square" rtlCol="0">
            <a:noAutofit/>
          </a:bodyPr>
          <a:p>
            <a:pPr algn="ctr">
              <a:lnSpc>
                <a:spcPct val="150000"/>
              </a:lnSpc>
            </a:pP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洞察市场信息</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下面给出了一些新闻标题，请回答这些标题与哪些创业活动的特征有关，并解释原因。</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创业活动的特征包括供给和需求、利益驱动、竞争、寻找机会、新的领域、政府干涉、增加价值、风险和不确定性、产品和服务的需求等。</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思维广角</a:t>
              </a:r>
              <a:endPar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53160" y="1654810"/>
            <a:ext cx="10033635" cy="4193540"/>
          </a:xfrm>
          <a:prstGeom prst="rect">
            <a:avLst/>
          </a:prstGeom>
          <a:noFill/>
        </p:spPr>
        <p:txBody>
          <a:bodyPr wrap="square" rtlCol="0">
            <a:noAutofit/>
          </a:bodyPr>
          <a:p>
            <a:pPr algn="ctr">
              <a:lnSpc>
                <a:spcPct val="150000"/>
              </a:lnSpc>
            </a:pP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洞察市场信息</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8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1. 生产过剩导致石油价格下跌。</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8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2. 欧洲各国同意实行统一的生产标准。</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8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3. 一个新的计算机公司低价推出了一种创新产品。</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8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4. 很多家庭抱怨小区旁仅有的一家超市食品质量差且价格昂贵。</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8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5. 由于卫生问题，某餐馆被迫关门。</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思维广角</a:t>
              </a:r>
              <a:endPar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53160" y="1654810"/>
            <a:ext cx="10033635" cy="4193540"/>
          </a:xfrm>
          <a:prstGeom prst="rect">
            <a:avLst/>
          </a:prstGeom>
          <a:noFill/>
        </p:spPr>
        <p:txBody>
          <a:bodyPr wrap="square" rtlCol="0">
            <a:noAutofit/>
          </a:bodyPr>
          <a:p>
            <a:pPr algn="ctr">
              <a:lnSpc>
                <a:spcPct val="150000"/>
              </a:lnSpc>
            </a:pP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洞察市场信息</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8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6. 一个小的IT 公司为那些对通信技术感兴趣的人举办了一次免费讲座。</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8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7. 随着冬季的到来，橘子的价格不断上涨。</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8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8. 某公司将工厂搬迁到邻国以获取更廉价的劳动力。</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8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9. 很多百货商店决定打折促销。</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8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10. 政府将出台新的政策应对企业垄断行为。</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îṩḷîďé"/>
          <p:cNvSpPr>
            <a:spLocks noChangeAspect="1"/>
          </p:cNvSpPr>
          <p:nvPr/>
        </p:nvSpPr>
        <p:spPr bwMode="auto">
          <a:xfrm flipH="1" flipV="1">
            <a:off x="6696224" y="0"/>
            <a:ext cx="5495776" cy="5983059"/>
          </a:xfrm>
          <a:custGeom>
            <a:avLst/>
            <a:gdLst>
              <a:gd name="T0" fmla="*/ 777 w 1985"/>
              <a:gd name="T1" fmla="*/ 0 h 2161"/>
              <a:gd name="T2" fmla="*/ 0 w 1985"/>
              <a:gd name="T3" fmla="*/ 197 h 2161"/>
              <a:gd name="T4" fmla="*/ 0 w 1985"/>
              <a:gd name="T5" fmla="*/ 1165 h 2161"/>
              <a:gd name="T6" fmla="*/ 677 w 1985"/>
              <a:gd name="T7" fmla="*/ 742 h 2161"/>
              <a:gd name="T8" fmla="*/ 1082 w 1985"/>
              <a:gd name="T9" fmla="*/ 1247 h 2161"/>
              <a:gd name="T10" fmla="*/ 500 w 1985"/>
              <a:gd name="T11" fmla="*/ 2023 h 2161"/>
              <a:gd name="T12" fmla="*/ 341 w 1985"/>
              <a:gd name="T13" fmla="*/ 2161 h 2161"/>
              <a:gd name="T14" fmla="*/ 1363 w 1985"/>
              <a:gd name="T15" fmla="*/ 2161 h 2161"/>
              <a:gd name="T16" fmla="*/ 1847 w 1985"/>
              <a:gd name="T17" fmla="*/ 1275 h 2161"/>
              <a:gd name="T18" fmla="*/ 777 w 1985"/>
              <a:gd name="T19" fmla="*/ 0 h 2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5" h="2161">
                <a:moveTo>
                  <a:pt x="777" y="0"/>
                </a:moveTo>
                <a:cubicBezTo>
                  <a:pt x="503" y="0"/>
                  <a:pt x="239" y="64"/>
                  <a:pt x="0" y="197"/>
                </a:cubicBezTo>
                <a:cubicBezTo>
                  <a:pt x="0" y="1165"/>
                  <a:pt x="0" y="1165"/>
                  <a:pt x="0" y="1165"/>
                </a:cubicBezTo>
                <a:cubicBezTo>
                  <a:pt x="179" y="905"/>
                  <a:pt x="416" y="742"/>
                  <a:pt x="677" y="742"/>
                </a:cubicBezTo>
                <a:cubicBezTo>
                  <a:pt x="954" y="742"/>
                  <a:pt x="1137" y="936"/>
                  <a:pt x="1082" y="1247"/>
                </a:cubicBezTo>
                <a:cubicBezTo>
                  <a:pt x="1032" y="1507"/>
                  <a:pt x="799" y="1762"/>
                  <a:pt x="500" y="2023"/>
                </a:cubicBezTo>
                <a:cubicBezTo>
                  <a:pt x="341" y="2161"/>
                  <a:pt x="341" y="2161"/>
                  <a:pt x="341" y="2161"/>
                </a:cubicBezTo>
                <a:cubicBezTo>
                  <a:pt x="1363" y="2161"/>
                  <a:pt x="1363" y="2161"/>
                  <a:pt x="1363" y="2161"/>
                </a:cubicBezTo>
                <a:cubicBezTo>
                  <a:pt x="1617" y="1893"/>
                  <a:pt x="1786" y="1618"/>
                  <a:pt x="1847" y="1275"/>
                </a:cubicBezTo>
                <a:cubicBezTo>
                  <a:pt x="1985" y="498"/>
                  <a:pt x="1420" y="0"/>
                  <a:pt x="777" y="0"/>
                </a:cubicBezTo>
                <a:close/>
              </a:path>
            </a:pathLst>
          </a:custGeom>
          <a:gradFill flip="none" rotWithShape="1">
            <a:gsLst>
              <a:gs pos="0">
                <a:srgbClr val="AF1CA3"/>
              </a:gs>
              <a:gs pos="100000">
                <a:srgbClr val="AF1CA3">
                  <a:alpha val="0"/>
                </a:srgbClr>
              </a:gs>
            </a:gsLst>
            <a:lin ang="0" scaled="1"/>
            <a:tileRect/>
          </a:gra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思源黑体 CN Medium" panose="020B0600000000000000" pitchFamily="34" charset="-122"/>
              <a:ea typeface="思源黑体 CN Medium" panose="020B0600000000000000" pitchFamily="34" charset="-122"/>
            </a:endParaRPr>
          </a:p>
        </p:txBody>
      </p:sp>
      <p:sp>
        <p:nvSpPr>
          <p:cNvPr id="20" name="iṥ1íďê"/>
          <p:cNvSpPr>
            <a:spLocks noChangeAspect="1"/>
          </p:cNvSpPr>
          <p:nvPr/>
        </p:nvSpPr>
        <p:spPr bwMode="auto">
          <a:xfrm flipV="1">
            <a:off x="5425413" y="1190568"/>
            <a:ext cx="6766587" cy="5667432"/>
          </a:xfrm>
          <a:custGeom>
            <a:avLst/>
            <a:gdLst>
              <a:gd name="T0" fmla="*/ 1563 w 2059"/>
              <a:gd name="T1" fmla="*/ 0 h 1724"/>
              <a:gd name="T2" fmla="*/ 1552 w 2059"/>
              <a:gd name="T3" fmla="*/ 491 h 1724"/>
              <a:gd name="T4" fmla="*/ 939 w 2059"/>
              <a:gd name="T5" fmla="*/ 1267 h 1724"/>
              <a:gd name="T6" fmla="*/ 596 w 2059"/>
              <a:gd name="T7" fmla="*/ 491 h 1724"/>
              <a:gd name="T8" fmla="*/ 759 w 2059"/>
              <a:gd name="T9" fmla="*/ 0 h 1724"/>
              <a:gd name="T10" fmla="*/ 259 w 2059"/>
              <a:gd name="T11" fmla="*/ 0 h 1724"/>
              <a:gd name="T12" fmla="*/ 129 w 2059"/>
              <a:gd name="T13" fmla="*/ 457 h 1724"/>
              <a:gd name="T14" fmla="*/ 884 w 2059"/>
              <a:gd name="T15" fmla="*/ 1724 h 1724"/>
              <a:gd name="T16" fmla="*/ 2020 w 2059"/>
              <a:gd name="T17" fmla="*/ 521 h 1724"/>
              <a:gd name="T18" fmla="*/ 2040 w 2059"/>
              <a:gd name="T19" fmla="*/ 0 h 1724"/>
              <a:gd name="T20" fmla="*/ 1563 w 2059"/>
              <a:gd name="T21" fmla="*/ 0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59" h="1724">
                <a:moveTo>
                  <a:pt x="1563" y="0"/>
                </a:moveTo>
                <a:cubicBezTo>
                  <a:pt x="1592" y="126"/>
                  <a:pt x="1589" y="290"/>
                  <a:pt x="1552" y="491"/>
                </a:cubicBezTo>
                <a:cubicBezTo>
                  <a:pt x="1464" y="992"/>
                  <a:pt x="1254" y="1267"/>
                  <a:pt x="939" y="1267"/>
                </a:cubicBezTo>
                <a:cubicBezTo>
                  <a:pt x="620" y="1267"/>
                  <a:pt x="505" y="992"/>
                  <a:pt x="596" y="491"/>
                </a:cubicBezTo>
                <a:cubicBezTo>
                  <a:pt x="632" y="290"/>
                  <a:pt x="686" y="126"/>
                  <a:pt x="759" y="0"/>
                </a:cubicBezTo>
                <a:cubicBezTo>
                  <a:pt x="259" y="0"/>
                  <a:pt x="259" y="0"/>
                  <a:pt x="259" y="0"/>
                </a:cubicBezTo>
                <a:cubicBezTo>
                  <a:pt x="202" y="137"/>
                  <a:pt x="158" y="290"/>
                  <a:pt x="129" y="457"/>
                </a:cubicBezTo>
                <a:cubicBezTo>
                  <a:pt x="0" y="1189"/>
                  <a:pt x="274" y="1724"/>
                  <a:pt x="884" y="1724"/>
                </a:cubicBezTo>
                <a:cubicBezTo>
                  <a:pt x="1484" y="1724"/>
                  <a:pt x="1891" y="1253"/>
                  <a:pt x="2020" y="521"/>
                </a:cubicBezTo>
                <a:cubicBezTo>
                  <a:pt x="2053" y="332"/>
                  <a:pt x="2059" y="157"/>
                  <a:pt x="2040" y="0"/>
                </a:cubicBezTo>
                <a:lnTo>
                  <a:pt x="1563" y="0"/>
                </a:lnTo>
                <a:close/>
              </a:path>
            </a:pathLst>
          </a:custGeom>
          <a:gradFill flip="none" rotWithShape="1">
            <a:gsLst>
              <a:gs pos="100000">
                <a:srgbClr val="8D6DD5"/>
              </a:gs>
              <a:gs pos="0">
                <a:srgbClr val="8D6DD5">
                  <a:alpha val="0"/>
                </a:srgbClr>
              </a:gs>
            </a:gsLst>
            <a:lin ang="0" scaled="1"/>
            <a:tileRect/>
          </a:gradFill>
          <a:ln>
            <a:noFill/>
          </a:ln>
        </p:spPr>
        <p:txBody>
          <a:bodyPr vert="horz" wrap="square" lIns="91440" tIns="45720" rIns="91440" bIns="45720" numCol="1" anchor="t" anchorCtr="0" compatLnSpc="1"/>
          <a:lstStyle/>
          <a:p>
            <a:endParaRPr lang="zh-CN" altLang="en-US" kern="0">
              <a:solidFill>
                <a:srgbClr val="FFFFFF"/>
              </a:solidFill>
              <a:latin typeface="思源黑体 CN Medium" panose="020B0600000000000000" pitchFamily="34" charset="-122"/>
              <a:ea typeface="思源黑体 CN Medium" panose="020B0600000000000000" pitchFamily="34" charset="-122"/>
            </a:endParaRPr>
          </a:p>
        </p:txBody>
      </p:sp>
      <p:sp>
        <p:nvSpPr>
          <p:cNvPr id="11" name="椭圆 10"/>
          <p:cNvSpPr/>
          <p:nvPr/>
        </p:nvSpPr>
        <p:spPr>
          <a:xfrm>
            <a:off x="333578" y="1340074"/>
            <a:ext cx="1652400" cy="165145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8" name="文本框 7"/>
          <p:cNvSpPr txBox="1"/>
          <p:nvPr/>
        </p:nvSpPr>
        <p:spPr>
          <a:xfrm>
            <a:off x="983784" y="1824633"/>
            <a:ext cx="2468880" cy="1014730"/>
          </a:xfrm>
          <a:prstGeom prst="rect">
            <a:avLst/>
          </a:prstGeom>
          <a:noFill/>
        </p:spPr>
        <p:txBody>
          <a:bodyPr wrap="none" rtlCol="0">
            <a:spAutoFit/>
          </a:bodyPr>
          <a:lstStyle/>
          <a:p>
            <a:r>
              <a:rPr lang="zh-CN" altLang="en-US" sz="60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任务二</a:t>
            </a:r>
            <a:endParaRPr lang="zh-CN" altLang="en-US" sz="60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nvSpPr>
        <p:spPr>
          <a:xfrm>
            <a:off x="923516" y="2984224"/>
            <a:ext cx="7498080" cy="1568450"/>
          </a:xfrm>
          <a:prstGeom prst="rect">
            <a:avLst/>
          </a:prstGeom>
          <a:noFill/>
        </p:spPr>
        <p:txBody>
          <a:bodyPr wrap="none" rtlCol="0">
            <a:spAutoFit/>
          </a:bodyPr>
          <a:lstStyle/>
          <a:p>
            <a:pPr algn="l"/>
            <a:r>
              <a:rPr lang="zh-CN" altLang="en-US" sz="96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组建创业团队</a:t>
            </a:r>
            <a:endParaRPr lang="zh-CN" altLang="en-US" sz="96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cxnSp>
        <p:nvCxnSpPr>
          <p:cNvPr id="12" name="直接连接符 11"/>
          <p:cNvCxnSpPr/>
          <p:nvPr/>
        </p:nvCxnSpPr>
        <p:spPr>
          <a:xfrm rot="5400000">
            <a:off x="2910121" y="3443434"/>
            <a:ext cx="0" cy="367211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33665" y="106793"/>
            <a:ext cx="3449286" cy="488467"/>
            <a:chOff x="294295" y="323963"/>
            <a:chExt cx="3449286" cy="488467"/>
          </a:xfrm>
        </p:grpSpPr>
        <p:sp>
          <p:nvSpPr>
            <p:cNvPr id="13" name="椭圆 12"/>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4" name="文本框 13"/>
            <p:cNvSpPr txBox="1"/>
            <p:nvPr>
              <p:custDataLst>
                <p:tags r:id="rId2"/>
              </p:custDataLst>
            </p:nvPr>
          </p:nvSpPr>
          <p:spPr>
            <a:xfrm>
              <a:off x="360301" y="352055"/>
              <a:ext cx="3383280" cy="460375"/>
            </a:xfrm>
            <a:prstGeom prst="rect">
              <a:avLst/>
            </a:prstGeom>
            <a:noFill/>
          </p:spPr>
          <p:txBody>
            <a:bodyPr wrap="none" rtlCol="0">
              <a:spAutoFit/>
            </a:bodyPr>
            <a:p>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项目三</a:t>
              </a:r>
              <a:r>
                <a:rPr lang="en-US" altLang="zh-CN"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   </a:t>
              </a: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打造创业团队</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2"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right)">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down)">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0" grpId="0" bldLvl="0" animBg="1"/>
      <p:bldP spid="11" grpId="0" bldLvl="0" animBg="1"/>
      <p:bldP spid="8"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4563110" y="2489880"/>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cxnSp>
        <p:nvCxnSpPr>
          <p:cNvPr id="26" name="直接连接符 25"/>
          <p:cNvCxnSpPr/>
          <p:nvPr/>
        </p:nvCxnSpPr>
        <p:spPr>
          <a:xfrm>
            <a:off x="4548505" y="3880170"/>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sp>
        <p:nvSpPr>
          <p:cNvPr id="27" name="矩形 26"/>
          <p:cNvSpPr/>
          <p:nvPr/>
        </p:nvSpPr>
        <p:spPr>
          <a:xfrm>
            <a:off x="4654929" y="1861710"/>
            <a:ext cx="5292799" cy="415290"/>
          </a:xfrm>
          <a:prstGeom prst="rect">
            <a:avLst/>
          </a:prstGeom>
          <a:noFill/>
        </p:spPr>
        <p:txBody>
          <a:bodyPr wrap="square" lIns="0" tIns="0" rIns="0" bIns="0" rtlCol="0">
            <a:spAutoFit/>
          </a:bodyPr>
          <a:lstStyle/>
          <a:p>
            <a:pPr lvl="0">
              <a:lnSpc>
                <a:spcPct val="150000"/>
              </a:lnSpc>
            </a:pPr>
            <a:r>
              <a:rPr lang="zh-CN" altLang="en-US"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创业团队的定义是基于团队概念基础之上的。</a:t>
            </a:r>
            <a:endParaRPr lang="zh-CN" altLang="en-US"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28" name="矩形 27"/>
          <p:cNvSpPr/>
          <p:nvPr/>
        </p:nvSpPr>
        <p:spPr>
          <a:xfrm>
            <a:off x="4654929" y="2562390"/>
            <a:ext cx="5292799" cy="1246505"/>
          </a:xfrm>
          <a:prstGeom prst="rect">
            <a:avLst/>
          </a:prstGeom>
          <a:noFill/>
        </p:spPr>
        <p:txBody>
          <a:bodyPr wrap="square" lIns="0" tIns="0" rIns="0" bIns="0" rtlCol="0">
            <a:spAutoFit/>
          </a:bodyPr>
          <a:lstStyle/>
          <a:p>
            <a:pPr lvl="0">
              <a:lnSpc>
                <a:spcPct val="150000"/>
              </a:lnSpc>
            </a:pPr>
            <a:r>
              <a:rPr lang="zh-CN" altLang="en-US"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创业团队是指在创业初期（包括企业成立前和成立早期），由一群才能互补、责任共担、愿意为共同的创业目标而奋斗的人所组成的特殊群体。</a:t>
            </a:r>
            <a:endParaRPr lang="zh-CN" altLang="en-US"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29" name="矩形 28"/>
          <p:cNvSpPr/>
          <p:nvPr/>
        </p:nvSpPr>
        <p:spPr>
          <a:xfrm>
            <a:off x="4654929" y="4093650"/>
            <a:ext cx="5292799" cy="415290"/>
          </a:xfrm>
          <a:prstGeom prst="rect">
            <a:avLst/>
          </a:prstGeom>
          <a:noFill/>
        </p:spPr>
        <p:txBody>
          <a:bodyPr wrap="square" lIns="0" tIns="0" rIns="0" bIns="0" rtlCol="0">
            <a:spAutoFit/>
          </a:bodyPr>
          <a:lstStyle/>
          <a:p>
            <a:pPr lvl="0" algn="l">
              <a:lnSpc>
                <a:spcPct val="150000"/>
              </a:lnSpc>
              <a:buClrTx/>
              <a:buSzTx/>
              <a:buFontTx/>
            </a:pPr>
            <a:r>
              <a:rPr lang="zh-CN" altLang="en-US"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团队的好坏决定了企业的兴衰成败。</a:t>
            </a:r>
            <a:endParaRPr lang="zh-CN" altLang="en-US"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30" name="椭圆 29"/>
          <p:cNvSpPr/>
          <p:nvPr/>
        </p:nvSpPr>
        <p:spPr>
          <a:xfrm>
            <a:off x="10782300" y="1875588"/>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1" name="椭圆 30"/>
          <p:cNvSpPr/>
          <p:nvPr/>
        </p:nvSpPr>
        <p:spPr>
          <a:xfrm>
            <a:off x="10782300" y="3069388"/>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2" name="椭圆 31"/>
          <p:cNvSpPr/>
          <p:nvPr/>
        </p:nvSpPr>
        <p:spPr>
          <a:xfrm>
            <a:off x="10782300" y="4093643"/>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cxnSp>
        <p:nvCxnSpPr>
          <p:cNvPr id="11" name="直接连接符 10"/>
          <p:cNvCxnSpPr/>
          <p:nvPr/>
        </p:nvCxnSpPr>
        <p:spPr>
          <a:xfrm>
            <a:off x="4475480" y="4747580"/>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sp>
        <p:nvSpPr>
          <p:cNvPr id="7" name="椭圆 6"/>
          <p:cNvSpPr/>
          <p:nvPr/>
        </p:nvSpPr>
        <p:spPr>
          <a:xfrm>
            <a:off x="1091565" y="2280285"/>
            <a:ext cx="2466975" cy="2466975"/>
          </a:xfrm>
          <a:prstGeom prst="ellipse">
            <a:avLst/>
          </a:prstGeom>
          <a:solidFill>
            <a:srgbClr val="9D2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4800">
                <a:latin typeface="微软雅黑" panose="020B0503020204020204" charset="-122"/>
                <a:ea typeface="微软雅黑" panose="020B0503020204020204" charset="-122"/>
              </a:rPr>
              <a:t>创业团队</a:t>
            </a:r>
            <a:endParaRPr lang="zh-CN" altLang="en-US" sz="4800">
              <a:latin typeface="微软雅黑" panose="020B0503020204020204" charset="-122"/>
              <a:ea typeface="微软雅黑" panose="020B0503020204020204" charset="-122"/>
            </a:endParaRPr>
          </a:p>
        </p:txBody>
      </p:sp>
      <p:grpSp>
        <p:nvGrpSpPr>
          <p:cNvPr id="3" name="组合 2"/>
          <p:cNvGrpSpPr/>
          <p:nvPr/>
        </p:nvGrpSpPr>
        <p:grpSpPr>
          <a:xfrm>
            <a:off x="333665" y="106793"/>
            <a:ext cx="3449286" cy="488467"/>
            <a:chOff x="294295" y="323963"/>
            <a:chExt cx="3449286" cy="488467"/>
          </a:xfrm>
        </p:grpSpPr>
        <p:sp>
          <p:nvSpPr>
            <p:cNvPr id="13" name="椭圆 12"/>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 name="文本框 1"/>
            <p:cNvSpPr txBox="1"/>
            <p:nvPr>
              <p:custDataLst>
                <p:tags r:id="rId2"/>
              </p:custDataLst>
            </p:nvPr>
          </p:nvSpPr>
          <p:spPr>
            <a:xfrm>
              <a:off x="360301" y="352055"/>
              <a:ext cx="3383280" cy="460375"/>
            </a:xfrm>
            <a:prstGeom prst="rect">
              <a:avLst/>
            </a:prstGeom>
            <a:noFill/>
          </p:spPr>
          <p:txBody>
            <a:bodyPr wrap="none" rtlCol="0">
              <a:spAutoFit/>
            </a:bodyPr>
            <a:p>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项目三</a:t>
              </a:r>
              <a:r>
                <a:rPr lang="en-US" altLang="zh-CN"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   </a:t>
              </a: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打造创业团队</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ppt_w</p:attrName>
                                        </p:attrNameLst>
                                      </p:cBhvr>
                                      <p:tavLst>
                                        <p:tav tm="0">
                                          <p:val>
                                            <p:fltVal val="0"/>
                                          </p:val>
                                        </p:tav>
                                        <p:tav tm="100000">
                                          <p:val>
                                            <p:strVal val="#ppt_w"/>
                                          </p:val>
                                        </p:tav>
                                      </p:tavLst>
                                    </p:anim>
                                    <p:anim calcmode="lin" valueType="num">
                                      <p:cBhvr>
                                        <p:cTn id="8" dur="1000" fill="hold"/>
                                        <p:tgtEl>
                                          <p:spTgt spid="30"/>
                                        </p:tgtEl>
                                        <p:attrNameLst>
                                          <p:attrName>ppt_h</p:attrName>
                                        </p:attrNameLst>
                                      </p:cBhvr>
                                      <p:tavLst>
                                        <p:tav tm="0">
                                          <p:val>
                                            <p:fltVal val="0"/>
                                          </p:val>
                                        </p:tav>
                                        <p:tav tm="100000">
                                          <p:val>
                                            <p:strVal val="#ppt_h"/>
                                          </p:val>
                                        </p:tav>
                                      </p:tavLst>
                                    </p:anim>
                                    <p:anim calcmode="lin" valueType="num">
                                      <p:cBhvr>
                                        <p:cTn id="9" dur="1000" fill="hold"/>
                                        <p:tgtEl>
                                          <p:spTgt spid="30"/>
                                        </p:tgtEl>
                                        <p:attrNameLst>
                                          <p:attrName>style.rotation</p:attrName>
                                        </p:attrNameLst>
                                      </p:cBhvr>
                                      <p:tavLst>
                                        <p:tav tm="0">
                                          <p:val>
                                            <p:fltVal val="90"/>
                                          </p:val>
                                        </p:tav>
                                        <p:tav tm="100000">
                                          <p:val>
                                            <p:fltVal val="0"/>
                                          </p:val>
                                        </p:tav>
                                      </p:tavLst>
                                    </p:anim>
                                    <p:animEffect transition="in" filter="fade">
                                      <p:cBhvr>
                                        <p:cTn id="10" dur="1000"/>
                                        <p:tgtEl>
                                          <p:spTgt spid="30"/>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1000" fill="hold"/>
                                        <p:tgtEl>
                                          <p:spTgt spid="31"/>
                                        </p:tgtEl>
                                        <p:attrNameLst>
                                          <p:attrName>ppt_w</p:attrName>
                                        </p:attrNameLst>
                                      </p:cBhvr>
                                      <p:tavLst>
                                        <p:tav tm="0">
                                          <p:val>
                                            <p:fltVal val="0"/>
                                          </p:val>
                                        </p:tav>
                                        <p:tav tm="100000">
                                          <p:val>
                                            <p:strVal val="#ppt_w"/>
                                          </p:val>
                                        </p:tav>
                                      </p:tavLst>
                                    </p:anim>
                                    <p:anim calcmode="lin" valueType="num">
                                      <p:cBhvr>
                                        <p:cTn id="14" dur="1000" fill="hold"/>
                                        <p:tgtEl>
                                          <p:spTgt spid="31"/>
                                        </p:tgtEl>
                                        <p:attrNameLst>
                                          <p:attrName>ppt_h</p:attrName>
                                        </p:attrNameLst>
                                      </p:cBhvr>
                                      <p:tavLst>
                                        <p:tav tm="0">
                                          <p:val>
                                            <p:fltVal val="0"/>
                                          </p:val>
                                        </p:tav>
                                        <p:tav tm="100000">
                                          <p:val>
                                            <p:strVal val="#ppt_h"/>
                                          </p:val>
                                        </p:tav>
                                      </p:tavLst>
                                    </p:anim>
                                    <p:anim calcmode="lin" valueType="num">
                                      <p:cBhvr>
                                        <p:cTn id="15" dur="1000" fill="hold"/>
                                        <p:tgtEl>
                                          <p:spTgt spid="31"/>
                                        </p:tgtEl>
                                        <p:attrNameLst>
                                          <p:attrName>style.rotation</p:attrName>
                                        </p:attrNameLst>
                                      </p:cBhvr>
                                      <p:tavLst>
                                        <p:tav tm="0">
                                          <p:val>
                                            <p:fltVal val="90"/>
                                          </p:val>
                                        </p:tav>
                                        <p:tav tm="100000">
                                          <p:val>
                                            <p:fltVal val="0"/>
                                          </p:val>
                                        </p:tav>
                                      </p:tavLst>
                                    </p:anim>
                                    <p:animEffect transition="in" filter="fade">
                                      <p:cBhvr>
                                        <p:cTn id="16" dur="1000"/>
                                        <p:tgtEl>
                                          <p:spTgt spid="31"/>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p:cTn id="19" dur="1000" fill="hold"/>
                                        <p:tgtEl>
                                          <p:spTgt spid="32"/>
                                        </p:tgtEl>
                                        <p:attrNameLst>
                                          <p:attrName>ppt_w</p:attrName>
                                        </p:attrNameLst>
                                      </p:cBhvr>
                                      <p:tavLst>
                                        <p:tav tm="0">
                                          <p:val>
                                            <p:fltVal val="0"/>
                                          </p:val>
                                        </p:tav>
                                        <p:tav tm="100000">
                                          <p:val>
                                            <p:strVal val="#ppt_w"/>
                                          </p:val>
                                        </p:tav>
                                      </p:tavLst>
                                    </p:anim>
                                    <p:anim calcmode="lin" valueType="num">
                                      <p:cBhvr>
                                        <p:cTn id="20" dur="1000" fill="hold"/>
                                        <p:tgtEl>
                                          <p:spTgt spid="32"/>
                                        </p:tgtEl>
                                        <p:attrNameLst>
                                          <p:attrName>ppt_h</p:attrName>
                                        </p:attrNameLst>
                                      </p:cBhvr>
                                      <p:tavLst>
                                        <p:tav tm="0">
                                          <p:val>
                                            <p:fltVal val="0"/>
                                          </p:val>
                                        </p:tav>
                                        <p:tav tm="100000">
                                          <p:val>
                                            <p:strVal val="#ppt_h"/>
                                          </p:val>
                                        </p:tav>
                                      </p:tavLst>
                                    </p:anim>
                                    <p:anim calcmode="lin" valueType="num">
                                      <p:cBhvr>
                                        <p:cTn id="21" dur="1000" fill="hold"/>
                                        <p:tgtEl>
                                          <p:spTgt spid="32"/>
                                        </p:tgtEl>
                                        <p:attrNameLst>
                                          <p:attrName>style.rotation</p:attrName>
                                        </p:attrNameLst>
                                      </p:cBhvr>
                                      <p:tavLst>
                                        <p:tav tm="0">
                                          <p:val>
                                            <p:fltVal val="90"/>
                                          </p:val>
                                        </p:tav>
                                        <p:tav tm="100000">
                                          <p:val>
                                            <p:fltVal val="0"/>
                                          </p:val>
                                        </p:tav>
                                      </p:tavLst>
                                    </p:anim>
                                    <p:animEffect transition="in" filter="fade">
                                      <p:cBhvr>
                                        <p:cTn id="22" dur="1000"/>
                                        <p:tgtEl>
                                          <p:spTgt spid="32"/>
                                        </p:tgtEl>
                                      </p:cBhvr>
                                    </p:animEffect>
                                  </p:childTnLst>
                                </p:cTn>
                              </p:par>
                            </p:childTnLst>
                          </p:cTn>
                        </p:par>
                        <p:par>
                          <p:cTn id="23" fill="hold">
                            <p:stCondLst>
                              <p:cond delay="1000"/>
                            </p:stCondLst>
                            <p:childTnLst>
                              <p:par>
                                <p:cTn id="24" presetID="22" presetClass="entr" presetSubtype="8"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left)">
                                      <p:cBhvr>
                                        <p:cTn id="26" dur="500"/>
                                        <p:tgtEl>
                                          <p:spTgt spid="25"/>
                                        </p:tgtEl>
                                      </p:cBhvr>
                                    </p:animEffect>
                                  </p:childTnLst>
                                </p:cTn>
                              </p:par>
                            </p:childTnLst>
                          </p:cTn>
                        </p:par>
                        <p:par>
                          <p:cTn id="27" fill="hold">
                            <p:stCondLst>
                              <p:cond delay="1500"/>
                            </p:stCondLst>
                            <p:childTnLst>
                              <p:par>
                                <p:cTn id="28" presetID="22" presetClass="entr" presetSubtype="8" fill="hold"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wipe(left)">
                                      <p:cBhvr>
                                        <p:cTn id="30" dur="500"/>
                                        <p:tgtEl>
                                          <p:spTgt spid="26"/>
                                        </p:tgtEl>
                                      </p:cBhvr>
                                    </p:animEffect>
                                  </p:childTnLst>
                                </p:cTn>
                              </p:par>
                            </p:childTnLst>
                          </p:cTn>
                        </p:par>
                        <p:par>
                          <p:cTn id="31" fill="hold">
                            <p:stCondLst>
                              <p:cond delay="2000"/>
                            </p:stCondLst>
                            <p:childTnLst>
                              <p:par>
                                <p:cTn id="32" presetID="22" presetClass="entr" presetSubtype="8"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left)">
                                      <p:cBhvr>
                                        <p:cTn id="34" dur="500"/>
                                        <p:tgtEl>
                                          <p:spTgt spid="27"/>
                                        </p:tgtEl>
                                      </p:cBhvr>
                                    </p:animEffec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wipe(left)">
                                      <p:cBhvr>
                                        <p:cTn id="38" dur="500"/>
                                        <p:tgtEl>
                                          <p:spTgt spid="28"/>
                                        </p:tgtEl>
                                      </p:cBhvr>
                                    </p:animEffect>
                                  </p:childTnLst>
                                </p:cTn>
                              </p:par>
                            </p:childTnLst>
                          </p:cTn>
                        </p:par>
                        <p:par>
                          <p:cTn id="39" fill="hold">
                            <p:stCondLst>
                              <p:cond delay="3000"/>
                            </p:stCondLst>
                            <p:childTnLst>
                              <p:par>
                                <p:cTn id="40" presetID="22" presetClass="entr" presetSubtype="8"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wipe(left)">
                                      <p:cBhvr>
                                        <p:cTn id="42" dur="500"/>
                                        <p:tgtEl>
                                          <p:spTgt spid="29"/>
                                        </p:tgtEl>
                                      </p:cBhvr>
                                    </p:animEffect>
                                  </p:childTnLst>
                                </p:cTn>
                              </p:par>
                            </p:childTnLst>
                          </p:cTn>
                        </p:par>
                        <p:par>
                          <p:cTn id="43" fill="hold">
                            <p:stCondLst>
                              <p:cond delay="3500"/>
                            </p:stCondLst>
                            <p:childTnLst>
                              <p:par>
                                <p:cTn id="44" presetID="22" presetClass="entr" presetSubtype="8" fill="hold"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left)">
                                      <p:cBhvr>
                                        <p:cTn id="4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bldLvl="0" animBg="1"/>
      <p:bldP spid="31" grpId="0" bldLvl="0" animBg="1"/>
      <p:bldP spid="32"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4295" y="323963"/>
            <a:ext cx="3601686" cy="488467"/>
            <a:chOff x="294295" y="323963"/>
            <a:chExt cx="3601686" cy="488467"/>
          </a:xfrm>
        </p:grpSpPr>
        <p:sp>
          <p:nvSpPr>
            <p:cNvPr id="4" name="椭圆 3"/>
            <p:cNvSpPr/>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 name="文本框 4"/>
            <p:cNvSpPr txBox="1"/>
            <p:nvPr/>
          </p:nvSpPr>
          <p:spPr>
            <a:xfrm>
              <a:off x="360301" y="352055"/>
              <a:ext cx="35356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一、创业团队的构成要素</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pic>
        <p:nvPicPr>
          <p:cNvPr id="3" name="图片 2"/>
          <p:cNvPicPr>
            <a:picLocks noChangeAspect="1"/>
          </p:cNvPicPr>
          <p:nvPr>
            <p:custDataLst>
              <p:tags r:id="rId1"/>
            </p:custDataLst>
          </p:nvPr>
        </p:nvPicPr>
        <p:blipFill>
          <a:blip r:embed="rId2"/>
          <a:stretch>
            <a:fillRect/>
          </a:stretch>
        </p:blipFill>
        <p:spPr>
          <a:xfrm>
            <a:off x="1895475" y="1181100"/>
            <a:ext cx="8401050" cy="4495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756285" y="902970"/>
            <a:ext cx="3823970" cy="469900"/>
            <a:chOff x="1191" y="1422"/>
            <a:chExt cx="6022" cy="740"/>
          </a:xfrm>
        </p:grpSpPr>
        <p:sp>
          <p:nvSpPr>
            <p:cNvPr id="18" name="圆角矩形 17"/>
            <p:cNvSpPr/>
            <p:nvPr/>
          </p:nvSpPr>
          <p:spPr>
            <a:xfrm>
              <a:off x="1191" y="1422"/>
              <a:ext cx="6022"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1"/>
              </p:custDataLst>
            </p:nvPr>
          </p:nvSpPr>
          <p:spPr>
            <a:xfrm>
              <a:off x="1704"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（一）目标</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3" name="组合 2"/>
          <p:cNvGrpSpPr/>
          <p:nvPr/>
        </p:nvGrpSpPr>
        <p:grpSpPr>
          <a:xfrm>
            <a:off x="294295" y="323963"/>
            <a:ext cx="3601686" cy="488467"/>
            <a:chOff x="294295" y="323963"/>
            <a:chExt cx="3601686" cy="488467"/>
          </a:xfrm>
        </p:grpSpPr>
        <p:sp>
          <p:nvSpPr>
            <p:cNvPr id="6" name="椭圆 5"/>
            <p:cNvSpPr/>
            <p:nvPr>
              <p:custDataLst>
                <p:tags r:id="rId2"/>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0" name="文本框 9"/>
            <p:cNvSpPr txBox="1"/>
            <p:nvPr>
              <p:custDataLst>
                <p:tags r:id="rId3"/>
              </p:custDataLst>
            </p:nvPr>
          </p:nvSpPr>
          <p:spPr>
            <a:xfrm>
              <a:off x="360301" y="352055"/>
              <a:ext cx="35356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一、创业团队的构成要素</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cxnSp>
        <p:nvCxnSpPr>
          <p:cNvPr id="25" name="直接连接符 24"/>
          <p:cNvCxnSpPr/>
          <p:nvPr/>
        </p:nvCxnSpPr>
        <p:spPr>
          <a:xfrm>
            <a:off x="4533900" y="2834685"/>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cxnSp>
        <p:nvCxnSpPr>
          <p:cNvPr id="26" name="直接连接符 25"/>
          <p:cNvCxnSpPr/>
          <p:nvPr/>
        </p:nvCxnSpPr>
        <p:spPr>
          <a:xfrm>
            <a:off x="4533900" y="4435795"/>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sp>
        <p:nvSpPr>
          <p:cNvPr id="27" name="矩形 26"/>
          <p:cNvSpPr/>
          <p:nvPr/>
        </p:nvSpPr>
        <p:spPr>
          <a:xfrm>
            <a:off x="4579999" y="3081545"/>
            <a:ext cx="5292799" cy="1107440"/>
          </a:xfrm>
          <a:prstGeom prst="rect">
            <a:avLst/>
          </a:prstGeom>
          <a:noFill/>
        </p:spPr>
        <p:txBody>
          <a:bodyPr wrap="square" lIns="0" tIns="0" rIns="0" bIns="0" rtlCol="0">
            <a:spAutoFit/>
          </a:bodyPr>
          <a:p>
            <a:pPr lvl="0">
              <a:lnSpc>
                <a:spcPct val="150000"/>
              </a:lnSpc>
            </a:pPr>
            <a:r>
              <a:rPr 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创业团队目标</a:t>
            </a:r>
            <a:endParaRPr 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创业团队是一个特殊的项目团队，其目标是完成创业阶段的公关、技术、组织、管理、市场、规划等工作。</a:t>
            </a:r>
            <a:endParaRPr lang="en-US" altLang="zh-CN"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8" name="矩形 27"/>
          <p:cNvSpPr/>
          <p:nvPr/>
        </p:nvSpPr>
        <p:spPr>
          <a:xfrm>
            <a:off x="4579999" y="4605185"/>
            <a:ext cx="5292799" cy="784225"/>
          </a:xfrm>
          <a:prstGeom prst="rect">
            <a:avLst/>
          </a:prstGeom>
          <a:noFill/>
        </p:spPr>
        <p:txBody>
          <a:bodyPr wrap="square" lIns="0" tIns="0" rIns="0" bIns="0" rtlCol="0">
            <a:spAutoFit/>
          </a:bodyPr>
          <a:p>
            <a:pPr lvl="0">
              <a:lnSpc>
                <a:spcPct val="150000"/>
              </a:lnSpc>
            </a:pPr>
            <a:r>
              <a:rPr 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创业团队工作要求</a:t>
            </a:r>
            <a:endParaRPr 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创业团队的工作要有创造性，使得企业从无到有，从起步走向成熟。</a:t>
            </a:r>
            <a:endParaRPr lang="en-US" altLang="zh-CN"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9" name="矩形 28"/>
          <p:cNvSpPr/>
          <p:nvPr/>
        </p:nvSpPr>
        <p:spPr>
          <a:xfrm>
            <a:off x="4579999" y="1558095"/>
            <a:ext cx="5292799" cy="1107440"/>
          </a:xfrm>
          <a:prstGeom prst="rect">
            <a:avLst/>
          </a:prstGeom>
          <a:noFill/>
        </p:spPr>
        <p:txBody>
          <a:bodyPr wrap="square" lIns="0" tIns="0" rIns="0" bIns="0" rtlCol="0">
            <a:spAutoFit/>
          </a:bodyPr>
          <a:p>
            <a:pPr lvl="0">
              <a:lnSpc>
                <a:spcPct val="150000"/>
              </a:lnSpc>
            </a:pPr>
            <a:r>
              <a:rPr 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目标的含义</a:t>
            </a:r>
            <a:endParaRPr 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目标即为什么要建立团队，希望通过团队达到什么目的，它是将人们的努力凝聚起来的重要因素。</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 name="椭圆 1"/>
          <p:cNvSpPr/>
          <p:nvPr/>
        </p:nvSpPr>
        <p:spPr>
          <a:xfrm>
            <a:off x="10782300" y="1875588"/>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1" name="椭圆 30"/>
          <p:cNvSpPr/>
          <p:nvPr/>
        </p:nvSpPr>
        <p:spPr>
          <a:xfrm>
            <a:off x="10782300" y="3463088"/>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2" name="椭圆 31"/>
          <p:cNvSpPr/>
          <p:nvPr/>
        </p:nvSpPr>
        <p:spPr>
          <a:xfrm>
            <a:off x="10782300" y="5050588"/>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pic>
        <p:nvPicPr>
          <p:cNvPr id="4" name="图片 3"/>
          <p:cNvPicPr>
            <a:picLocks noChangeAspect="1"/>
          </p:cNvPicPr>
          <p:nvPr>
            <p:custDataLst>
              <p:tags r:id="rId4"/>
            </p:custDataLst>
          </p:nvPr>
        </p:nvPicPr>
        <p:blipFill>
          <a:blip r:embed="rId5"/>
          <a:srcRect l="1376" t="2105" r="1387" b="909"/>
          <a:stretch>
            <a:fillRect/>
          </a:stretch>
        </p:blipFill>
        <p:spPr>
          <a:xfrm>
            <a:off x="0" y="2638425"/>
            <a:ext cx="4183380" cy="26873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1000" fill="hold"/>
                                        <p:tgtEl>
                                          <p:spTgt spid="31"/>
                                        </p:tgtEl>
                                        <p:attrNameLst>
                                          <p:attrName>ppt_w</p:attrName>
                                        </p:attrNameLst>
                                      </p:cBhvr>
                                      <p:tavLst>
                                        <p:tav tm="0">
                                          <p:val>
                                            <p:fltVal val="0"/>
                                          </p:val>
                                        </p:tav>
                                        <p:tav tm="100000">
                                          <p:val>
                                            <p:strVal val="#ppt_w"/>
                                          </p:val>
                                        </p:tav>
                                      </p:tavLst>
                                    </p:anim>
                                    <p:anim calcmode="lin" valueType="num">
                                      <p:cBhvr>
                                        <p:cTn id="14" dur="1000" fill="hold"/>
                                        <p:tgtEl>
                                          <p:spTgt spid="31"/>
                                        </p:tgtEl>
                                        <p:attrNameLst>
                                          <p:attrName>ppt_h</p:attrName>
                                        </p:attrNameLst>
                                      </p:cBhvr>
                                      <p:tavLst>
                                        <p:tav tm="0">
                                          <p:val>
                                            <p:fltVal val="0"/>
                                          </p:val>
                                        </p:tav>
                                        <p:tav tm="100000">
                                          <p:val>
                                            <p:strVal val="#ppt_h"/>
                                          </p:val>
                                        </p:tav>
                                      </p:tavLst>
                                    </p:anim>
                                    <p:anim calcmode="lin" valueType="num">
                                      <p:cBhvr>
                                        <p:cTn id="15" dur="1000" fill="hold"/>
                                        <p:tgtEl>
                                          <p:spTgt spid="31"/>
                                        </p:tgtEl>
                                        <p:attrNameLst>
                                          <p:attrName>style.rotation</p:attrName>
                                        </p:attrNameLst>
                                      </p:cBhvr>
                                      <p:tavLst>
                                        <p:tav tm="0">
                                          <p:val>
                                            <p:fltVal val="90"/>
                                          </p:val>
                                        </p:tav>
                                        <p:tav tm="100000">
                                          <p:val>
                                            <p:fltVal val="0"/>
                                          </p:val>
                                        </p:tav>
                                      </p:tavLst>
                                    </p:anim>
                                    <p:animEffect transition="in" filter="fade">
                                      <p:cBhvr>
                                        <p:cTn id="16" dur="1000"/>
                                        <p:tgtEl>
                                          <p:spTgt spid="31"/>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p:cTn id="19" dur="1000" fill="hold"/>
                                        <p:tgtEl>
                                          <p:spTgt spid="32"/>
                                        </p:tgtEl>
                                        <p:attrNameLst>
                                          <p:attrName>ppt_w</p:attrName>
                                        </p:attrNameLst>
                                      </p:cBhvr>
                                      <p:tavLst>
                                        <p:tav tm="0">
                                          <p:val>
                                            <p:fltVal val="0"/>
                                          </p:val>
                                        </p:tav>
                                        <p:tav tm="100000">
                                          <p:val>
                                            <p:strVal val="#ppt_w"/>
                                          </p:val>
                                        </p:tav>
                                      </p:tavLst>
                                    </p:anim>
                                    <p:anim calcmode="lin" valueType="num">
                                      <p:cBhvr>
                                        <p:cTn id="20" dur="1000" fill="hold"/>
                                        <p:tgtEl>
                                          <p:spTgt spid="32"/>
                                        </p:tgtEl>
                                        <p:attrNameLst>
                                          <p:attrName>ppt_h</p:attrName>
                                        </p:attrNameLst>
                                      </p:cBhvr>
                                      <p:tavLst>
                                        <p:tav tm="0">
                                          <p:val>
                                            <p:fltVal val="0"/>
                                          </p:val>
                                        </p:tav>
                                        <p:tav tm="100000">
                                          <p:val>
                                            <p:strVal val="#ppt_h"/>
                                          </p:val>
                                        </p:tav>
                                      </p:tavLst>
                                    </p:anim>
                                    <p:anim calcmode="lin" valueType="num">
                                      <p:cBhvr>
                                        <p:cTn id="21" dur="1000" fill="hold"/>
                                        <p:tgtEl>
                                          <p:spTgt spid="32"/>
                                        </p:tgtEl>
                                        <p:attrNameLst>
                                          <p:attrName>style.rotation</p:attrName>
                                        </p:attrNameLst>
                                      </p:cBhvr>
                                      <p:tavLst>
                                        <p:tav tm="0">
                                          <p:val>
                                            <p:fltVal val="90"/>
                                          </p:val>
                                        </p:tav>
                                        <p:tav tm="100000">
                                          <p:val>
                                            <p:fltVal val="0"/>
                                          </p:val>
                                        </p:tav>
                                      </p:tavLst>
                                    </p:anim>
                                    <p:animEffect transition="in" filter="fade">
                                      <p:cBhvr>
                                        <p:cTn id="22" dur="1000"/>
                                        <p:tgtEl>
                                          <p:spTgt spid="32"/>
                                        </p:tgtEl>
                                      </p:cBhvr>
                                    </p:animEffect>
                                  </p:childTnLst>
                                </p:cTn>
                              </p:par>
                            </p:childTnLst>
                          </p:cTn>
                        </p:par>
                        <p:par>
                          <p:cTn id="23" fill="hold">
                            <p:stCondLst>
                              <p:cond delay="1000"/>
                            </p:stCondLst>
                            <p:childTnLst>
                              <p:par>
                                <p:cTn id="24" presetID="22" presetClass="entr" presetSubtype="8"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left)">
                                      <p:cBhvr>
                                        <p:cTn id="26" dur="500"/>
                                        <p:tgtEl>
                                          <p:spTgt spid="25"/>
                                        </p:tgtEl>
                                      </p:cBhvr>
                                    </p:animEffect>
                                  </p:childTnLst>
                                </p:cTn>
                              </p:par>
                            </p:childTnLst>
                          </p:cTn>
                        </p:par>
                        <p:par>
                          <p:cTn id="27" fill="hold">
                            <p:stCondLst>
                              <p:cond delay="1500"/>
                            </p:stCondLst>
                            <p:childTnLst>
                              <p:par>
                                <p:cTn id="28" presetID="22" presetClass="entr" presetSubtype="8" fill="hold"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wipe(left)">
                                      <p:cBhvr>
                                        <p:cTn id="30" dur="500"/>
                                        <p:tgtEl>
                                          <p:spTgt spid="26"/>
                                        </p:tgtEl>
                                      </p:cBhvr>
                                    </p:animEffect>
                                  </p:childTnLst>
                                </p:cTn>
                              </p:par>
                            </p:childTnLst>
                          </p:cTn>
                        </p:par>
                        <p:par>
                          <p:cTn id="31" fill="hold">
                            <p:stCondLst>
                              <p:cond delay="2000"/>
                            </p:stCondLst>
                            <p:childTnLst>
                              <p:par>
                                <p:cTn id="32" presetID="22" presetClass="entr" presetSubtype="8"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left)">
                                      <p:cBhvr>
                                        <p:cTn id="34" dur="500"/>
                                        <p:tgtEl>
                                          <p:spTgt spid="27"/>
                                        </p:tgtEl>
                                      </p:cBhvr>
                                    </p:animEffec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wipe(left)">
                                      <p:cBhvr>
                                        <p:cTn id="38" dur="500"/>
                                        <p:tgtEl>
                                          <p:spTgt spid="28"/>
                                        </p:tgtEl>
                                      </p:cBhvr>
                                    </p:animEffect>
                                  </p:childTnLst>
                                </p:cTn>
                              </p:par>
                            </p:childTnLst>
                          </p:cTn>
                        </p:par>
                        <p:par>
                          <p:cTn id="39" fill="hold">
                            <p:stCondLst>
                              <p:cond delay="3000"/>
                            </p:stCondLst>
                            <p:childTnLst>
                              <p:par>
                                <p:cTn id="40" presetID="22" presetClass="entr" presetSubtype="8"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wipe(left)">
                                      <p:cBhvr>
                                        <p:cTn id="4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2" grpId="0" bldLvl="0" animBg="1"/>
      <p:bldP spid="31" grpId="0" bldLvl="0" animBg="1"/>
      <p:bldP spid="32"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756285" y="902970"/>
            <a:ext cx="3823970" cy="469900"/>
            <a:chOff x="1191" y="1422"/>
            <a:chExt cx="6022" cy="740"/>
          </a:xfrm>
        </p:grpSpPr>
        <p:sp>
          <p:nvSpPr>
            <p:cNvPr id="18" name="圆角矩形 17"/>
            <p:cNvSpPr/>
            <p:nvPr/>
          </p:nvSpPr>
          <p:spPr>
            <a:xfrm>
              <a:off x="1191" y="1422"/>
              <a:ext cx="6022"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1"/>
              </p:custDataLst>
            </p:nvPr>
          </p:nvSpPr>
          <p:spPr>
            <a:xfrm>
              <a:off x="1704"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（二）人员</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3" name="组合 2"/>
          <p:cNvGrpSpPr/>
          <p:nvPr/>
        </p:nvGrpSpPr>
        <p:grpSpPr>
          <a:xfrm>
            <a:off x="294295" y="323963"/>
            <a:ext cx="3601686" cy="488467"/>
            <a:chOff x="294295" y="323963"/>
            <a:chExt cx="3601686" cy="488467"/>
          </a:xfrm>
        </p:grpSpPr>
        <p:sp>
          <p:nvSpPr>
            <p:cNvPr id="6" name="椭圆 5"/>
            <p:cNvSpPr/>
            <p:nvPr>
              <p:custDataLst>
                <p:tags r:id="rId2"/>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0" name="文本框 9"/>
            <p:cNvSpPr txBox="1"/>
            <p:nvPr>
              <p:custDataLst>
                <p:tags r:id="rId3"/>
              </p:custDataLst>
            </p:nvPr>
          </p:nvSpPr>
          <p:spPr>
            <a:xfrm>
              <a:off x="360301" y="352055"/>
              <a:ext cx="35356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一、创业团队的构成要素</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cxnSp>
        <p:nvCxnSpPr>
          <p:cNvPr id="25" name="直接连接符 24"/>
          <p:cNvCxnSpPr/>
          <p:nvPr/>
        </p:nvCxnSpPr>
        <p:spPr>
          <a:xfrm>
            <a:off x="4533900" y="2834685"/>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cxnSp>
        <p:nvCxnSpPr>
          <p:cNvPr id="26" name="直接连接符 25"/>
          <p:cNvCxnSpPr/>
          <p:nvPr/>
        </p:nvCxnSpPr>
        <p:spPr>
          <a:xfrm>
            <a:off x="4533900" y="4435795"/>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sp>
        <p:nvSpPr>
          <p:cNvPr id="27" name="矩形 26"/>
          <p:cNvSpPr/>
          <p:nvPr/>
        </p:nvSpPr>
        <p:spPr>
          <a:xfrm>
            <a:off x="4580255" y="3243580"/>
            <a:ext cx="5502910" cy="784225"/>
          </a:xfrm>
          <a:prstGeom prst="rect">
            <a:avLst/>
          </a:prstGeom>
          <a:noFill/>
        </p:spPr>
        <p:txBody>
          <a:bodyPr wrap="square" lIns="0" tIns="0" rIns="0" bIns="0" rtlCol="0">
            <a:spAutoFit/>
          </a:bodyPr>
          <a:p>
            <a:pPr lvl="0">
              <a:lnSpc>
                <a:spcPct val="150000"/>
              </a:lnSpc>
            </a:pPr>
            <a:r>
              <a:rPr 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创业团队人才构成</a:t>
            </a:r>
            <a:endParaRPr 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创业团队至少应包括三方面的人才：管理人才、技术人才和营销人才。</a:t>
            </a:r>
            <a:endParaRPr lang="en-US" altLang="zh-CN"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8" name="矩形 27"/>
          <p:cNvSpPr/>
          <p:nvPr/>
        </p:nvSpPr>
        <p:spPr>
          <a:xfrm>
            <a:off x="4579999" y="4605185"/>
            <a:ext cx="5292799" cy="1107440"/>
          </a:xfrm>
          <a:prstGeom prst="rect">
            <a:avLst/>
          </a:prstGeom>
          <a:noFill/>
        </p:spPr>
        <p:txBody>
          <a:bodyPr wrap="square" lIns="0" tIns="0" rIns="0" bIns="0" rtlCol="0">
            <a:spAutoFit/>
          </a:bodyPr>
          <a:p>
            <a:pPr lvl="0">
              <a:lnSpc>
                <a:spcPct val="150000"/>
              </a:lnSpc>
            </a:pPr>
            <a:r>
              <a:rPr 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创业团队人员要求</a:t>
            </a:r>
            <a:endParaRPr 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组建创业团队时，不仅要考虑个人的能力、品德、志向和爱好，还要考虑成员间的兼容性。</a:t>
            </a:r>
            <a:endParaRPr lang="en-US" altLang="zh-CN"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9" name="矩形 28"/>
          <p:cNvSpPr/>
          <p:nvPr/>
        </p:nvSpPr>
        <p:spPr>
          <a:xfrm>
            <a:off x="4579999" y="1680650"/>
            <a:ext cx="5292799" cy="784225"/>
          </a:xfrm>
          <a:prstGeom prst="rect">
            <a:avLst/>
          </a:prstGeom>
          <a:noFill/>
        </p:spPr>
        <p:txBody>
          <a:bodyPr wrap="square" lIns="0" tIns="0" rIns="0" bIns="0" rtlCol="0">
            <a:spAutoFit/>
          </a:bodyPr>
          <a:p>
            <a:pPr lvl="0">
              <a:lnSpc>
                <a:spcPct val="150000"/>
              </a:lnSpc>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人是团队最核心的力量</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 个以上( 包含3 个) 的人就可以构成团队。</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 name="椭圆 1"/>
          <p:cNvSpPr/>
          <p:nvPr/>
        </p:nvSpPr>
        <p:spPr>
          <a:xfrm>
            <a:off x="10782300" y="1875588"/>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1" name="椭圆 30"/>
          <p:cNvSpPr/>
          <p:nvPr/>
        </p:nvSpPr>
        <p:spPr>
          <a:xfrm>
            <a:off x="10782300" y="3463088"/>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2" name="椭圆 31"/>
          <p:cNvSpPr/>
          <p:nvPr/>
        </p:nvSpPr>
        <p:spPr>
          <a:xfrm>
            <a:off x="10782300" y="5050588"/>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pic>
        <p:nvPicPr>
          <p:cNvPr id="7" name="图片 6"/>
          <p:cNvPicPr>
            <a:picLocks noChangeAspect="1"/>
          </p:cNvPicPr>
          <p:nvPr>
            <p:custDataLst>
              <p:tags r:id="rId4"/>
            </p:custDataLst>
          </p:nvPr>
        </p:nvPicPr>
        <p:blipFill>
          <a:blip r:embed="rId5"/>
          <a:stretch>
            <a:fillRect/>
          </a:stretch>
        </p:blipFill>
        <p:spPr>
          <a:xfrm>
            <a:off x="0" y="2815590"/>
            <a:ext cx="4380865" cy="2921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1000" fill="hold"/>
                                        <p:tgtEl>
                                          <p:spTgt spid="31"/>
                                        </p:tgtEl>
                                        <p:attrNameLst>
                                          <p:attrName>ppt_w</p:attrName>
                                        </p:attrNameLst>
                                      </p:cBhvr>
                                      <p:tavLst>
                                        <p:tav tm="0">
                                          <p:val>
                                            <p:fltVal val="0"/>
                                          </p:val>
                                        </p:tav>
                                        <p:tav tm="100000">
                                          <p:val>
                                            <p:strVal val="#ppt_w"/>
                                          </p:val>
                                        </p:tav>
                                      </p:tavLst>
                                    </p:anim>
                                    <p:anim calcmode="lin" valueType="num">
                                      <p:cBhvr>
                                        <p:cTn id="14" dur="1000" fill="hold"/>
                                        <p:tgtEl>
                                          <p:spTgt spid="31"/>
                                        </p:tgtEl>
                                        <p:attrNameLst>
                                          <p:attrName>ppt_h</p:attrName>
                                        </p:attrNameLst>
                                      </p:cBhvr>
                                      <p:tavLst>
                                        <p:tav tm="0">
                                          <p:val>
                                            <p:fltVal val="0"/>
                                          </p:val>
                                        </p:tav>
                                        <p:tav tm="100000">
                                          <p:val>
                                            <p:strVal val="#ppt_h"/>
                                          </p:val>
                                        </p:tav>
                                      </p:tavLst>
                                    </p:anim>
                                    <p:anim calcmode="lin" valueType="num">
                                      <p:cBhvr>
                                        <p:cTn id="15" dur="1000" fill="hold"/>
                                        <p:tgtEl>
                                          <p:spTgt spid="31"/>
                                        </p:tgtEl>
                                        <p:attrNameLst>
                                          <p:attrName>style.rotation</p:attrName>
                                        </p:attrNameLst>
                                      </p:cBhvr>
                                      <p:tavLst>
                                        <p:tav tm="0">
                                          <p:val>
                                            <p:fltVal val="90"/>
                                          </p:val>
                                        </p:tav>
                                        <p:tav tm="100000">
                                          <p:val>
                                            <p:fltVal val="0"/>
                                          </p:val>
                                        </p:tav>
                                      </p:tavLst>
                                    </p:anim>
                                    <p:animEffect transition="in" filter="fade">
                                      <p:cBhvr>
                                        <p:cTn id="16" dur="1000"/>
                                        <p:tgtEl>
                                          <p:spTgt spid="31"/>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p:cTn id="19" dur="1000" fill="hold"/>
                                        <p:tgtEl>
                                          <p:spTgt spid="32"/>
                                        </p:tgtEl>
                                        <p:attrNameLst>
                                          <p:attrName>ppt_w</p:attrName>
                                        </p:attrNameLst>
                                      </p:cBhvr>
                                      <p:tavLst>
                                        <p:tav tm="0">
                                          <p:val>
                                            <p:fltVal val="0"/>
                                          </p:val>
                                        </p:tav>
                                        <p:tav tm="100000">
                                          <p:val>
                                            <p:strVal val="#ppt_w"/>
                                          </p:val>
                                        </p:tav>
                                      </p:tavLst>
                                    </p:anim>
                                    <p:anim calcmode="lin" valueType="num">
                                      <p:cBhvr>
                                        <p:cTn id="20" dur="1000" fill="hold"/>
                                        <p:tgtEl>
                                          <p:spTgt spid="32"/>
                                        </p:tgtEl>
                                        <p:attrNameLst>
                                          <p:attrName>ppt_h</p:attrName>
                                        </p:attrNameLst>
                                      </p:cBhvr>
                                      <p:tavLst>
                                        <p:tav tm="0">
                                          <p:val>
                                            <p:fltVal val="0"/>
                                          </p:val>
                                        </p:tav>
                                        <p:tav tm="100000">
                                          <p:val>
                                            <p:strVal val="#ppt_h"/>
                                          </p:val>
                                        </p:tav>
                                      </p:tavLst>
                                    </p:anim>
                                    <p:anim calcmode="lin" valueType="num">
                                      <p:cBhvr>
                                        <p:cTn id="21" dur="1000" fill="hold"/>
                                        <p:tgtEl>
                                          <p:spTgt spid="32"/>
                                        </p:tgtEl>
                                        <p:attrNameLst>
                                          <p:attrName>style.rotation</p:attrName>
                                        </p:attrNameLst>
                                      </p:cBhvr>
                                      <p:tavLst>
                                        <p:tav tm="0">
                                          <p:val>
                                            <p:fltVal val="90"/>
                                          </p:val>
                                        </p:tav>
                                        <p:tav tm="100000">
                                          <p:val>
                                            <p:fltVal val="0"/>
                                          </p:val>
                                        </p:tav>
                                      </p:tavLst>
                                    </p:anim>
                                    <p:animEffect transition="in" filter="fade">
                                      <p:cBhvr>
                                        <p:cTn id="22" dur="1000"/>
                                        <p:tgtEl>
                                          <p:spTgt spid="32"/>
                                        </p:tgtEl>
                                      </p:cBhvr>
                                    </p:animEffect>
                                  </p:childTnLst>
                                </p:cTn>
                              </p:par>
                            </p:childTnLst>
                          </p:cTn>
                        </p:par>
                        <p:par>
                          <p:cTn id="23" fill="hold">
                            <p:stCondLst>
                              <p:cond delay="1000"/>
                            </p:stCondLst>
                            <p:childTnLst>
                              <p:par>
                                <p:cTn id="24" presetID="22" presetClass="entr" presetSubtype="8"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left)">
                                      <p:cBhvr>
                                        <p:cTn id="26" dur="500"/>
                                        <p:tgtEl>
                                          <p:spTgt spid="25"/>
                                        </p:tgtEl>
                                      </p:cBhvr>
                                    </p:animEffect>
                                  </p:childTnLst>
                                </p:cTn>
                              </p:par>
                            </p:childTnLst>
                          </p:cTn>
                        </p:par>
                        <p:par>
                          <p:cTn id="27" fill="hold">
                            <p:stCondLst>
                              <p:cond delay="1500"/>
                            </p:stCondLst>
                            <p:childTnLst>
                              <p:par>
                                <p:cTn id="28" presetID="22" presetClass="entr" presetSubtype="8" fill="hold"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wipe(left)">
                                      <p:cBhvr>
                                        <p:cTn id="30" dur="500"/>
                                        <p:tgtEl>
                                          <p:spTgt spid="26"/>
                                        </p:tgtEl>
                                      </p:cBhvr>
                                    </p:animEffect>
                                  </p:childTnLst>
                                </p:cTn>
                              </p:par>
                            </p:childTnLst>
                          </p:cTn>
                        </p:par>
                        <p:par>
                          <p:cTn id="31" fill="hold">
                            <p:stCondLst>
                              <p:cond delay="2000"/>
                            </p:stCondLst>
                            <p:childTnLst>
                              <p:par>
                                <p:cTn id="32" presetID="22" presetClass="entr" presetSubtype="8"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left)">
                                      <p:cBhvr>
                                        <p:cTn id="34" dur="500"/>
                                        <p:tgtEl>
                                          <p:spTgt spid="27"/>
                                        </p:tgtEl>
                                      </p:cBhvr>
                                    </p:animEffec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wipe(left)">
                                      <p:cBhvr>
                                        <p:cTn id="38" dur="500"/>
                                        <p:tgtEl>
                                          <p:spTgt spid="28"/>
                                        </p:tgtEl>
                                      </p:cBhvr>
                                    </p:animEffect>
                                  </p:childTnLst>
                                </p:cTn>
                              </p:par>
                            </p:childTnLst>
                          </p:cTn>
                        </p:par>
                        <p:par>
                          <p:cTn id="39" fill="hold">
                            <p:stCondLst>
                              <p:cond delay="3000"/>
                            </p:stCondLst>
                            <p:childTnLst>
                              <p:par>
                                <p:cTn id="40" presetID="22" presetClass="entr" presetSubtype="8"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wipe(left)">
                                      <p:cBhvr>
                                        <p:cTn id="4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2" grpId="0" bldLvl="0" animBg="1"/>
      <p:bldP spid="31" grpId="0" bldLvl="0" animBg="1"/>
      <p:bldP spid="32"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756285" y="902970"/>
            <a:ext cx="3823970" cy="469900"/>
            <a:chOff x="1191" y="1422"/>
            <a:chExt cx="6022" cy="740"/>
          </a:xfrm>
        </p:grpSpPr>
        <p:sp>
          <p:nvSpPr>
            <p:cNvPr id="18" name="圆角矩形 17"/>
            <p:cNvSpPr/>
            <p:nvPr/>
          </p:nvSpPr>
          <p:spPr>
            <a:xfrm>
              <a:off x="1191" y="1422"/>
              <a:ext cx="6022"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1"/>
              </p:custDataLst>
            </p:nvPr>
          </p:nvSpPr>
          <p:spPr>
            <a:xfrm>
              <a:off x="1704"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（三）定位</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3" name="组合 2"/>
          <p:cNvGrpSpPr/>
          <p:nvPr/>
        </p:nvGrpSpPr>
        <p:grpSpPr>
          <a:xfrm>
            <a:off x="294295" y="323963"/>
            <a:ext cx="3601686" cy="488467"/>
            <a:chOff x="294295" y="323963"/>
            <a:chExt cx="3601686" cy="488467"/>
          </a:xfrm>
        </p:grpSpPr>
        <p:sp>
          <p:nvSpPr>
            <p:cNvPr id="6" name="椭圆 5"/>
            <p:cNvSpPr/>
            <p:nvPr>
              <p:custDataLst>
                <p:tags r:id="rId2"/>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0" name="文本框 9"/>
            <p:cNvSpPr txBox="1"/>
            <p:nvPr>
              <p:custDataLst>
                <p:tags r:id="rId3"/>
              </p:custDataLst>
            </p:nvPr>
          </p:nvSpPr>
          <p:spPr>
            <a:xfrm>
              <a:off x="360301" y="352055"/>
              <a:ext cx="35356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一、创业团队的构成要素</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cxnSp>
        <p:nvCxnSpPr>
          <p:cNvPr id="25" name="直接连接符 24"/>
          <p:cNvCxnSpPr/>
          <p:nvPr/>
        </p:nvCxnSpPr>
        <p:spPr>
          <a:xfrm>
            <a:off x="4533900" y="2834685"/>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cxnSp>
        <p:nvCxnSpPr>
          <p:cNvPr id="26" name="直接连接符 25"/>
          <p:cNvCxnSpPr/>
          <p:nvPr/>
        </p:nvCxnSpPr>
        <p:spPr>
          <a:xfrm>
            <a:off x="4533900" y="5547680"/>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sp>
        <p:nvSpPr>
          <p:cNvPr id="27" name="矩形 26"/>
          <p:cNvSpPr/>
          <p:nvPr/>
        </p:nvSpPr>
        <p:spPr>
          <a:xfrm>
            <a:off x="4618990" y="3429000"/>
            <a:ext cx="5502910" cy="1753870"/>
          </a:xfrm>
          <a:prstGeom prst="rect">
            <a:avLst/>
          </a:prstGeom>
          <a:noFill/>
        </p:spPr>
        <p:txBody>
          <a:bodyPr wrap="square" lIns="0" tIns="0" rIns="0" bIns="0" rtlCol="0">
            <a:spAutoFit/>
          </a:bodyPr>
          <a:p>
            <a:pPr lvl="0">
              <a:lnSpc>
                <a:spcPct val="150000"/>
              </a:lnSpc>
            </a:pPr>
            <a:r>
              <a:rPr 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团队定位</a:t>
            </a:r>
            <a:endParaRPr 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首先</a:t>
            </a: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要确定由谁选择和决定团队的组成人员，</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其次</a:t>
            </a: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是团队要对谁负责，</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再次</a:t>
            </a: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就是如何采取有效的措施激励团队及其成员，最后要形成一套制度规范，规定团队任务，确定团队同组织结构结合的方式。</a:t>
            </a:r>
            <a:endParaRPr lang="en-US" altLang="zh-CN"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9" name="矩形 28"/>
          <p:cNvSpPr/>
          <p:nvPr/>
        </p:nvSpPr>
        <p:spPr>
          <a:xfrm>
            <a:off x="4579999" y="1680650"/>
            <a:ext cx="5292799" cy="1107440"/>
          </a:xfrm>
          <a:prstGeom prst="rect">
            <a:avLst/>
          </a:prstGeom>
          <a:noFill/>
        </p:spPr>
        <p:txBody>
          <a:bodyPr wrap="square" lIns="0" tIns="0" rIns="0" bIns="0" rtlCol="0">
            <a:spAutoFit/>
          </a:bodyPr>
          <a:p>
            <a:pPr lvl="0">
              <a:lnSpc>
                <a:spcPct val="150000"/>
              </a:lnSpc>
            </a:pPr>
            <a:r>
              <a:rPr 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定位的含义</a:t>
            </a:r>
            <a:endParaRPr 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定位即团队通过何种方式同现有的组织结构相结合，从而创造出新的组织形式。</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 name="椭圆 1"/>
          <p:cNvSpPr/>
          <p:nvPr/>
        </p:nvSpPr>
        <p:spPr>
          <a:xfrm>
            <a:off x="10782300" y="1875588"/>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1" name="椭圆 30"/>
          <p:cNvSpPr/>
          <p:nvPr/>
        </p:nvSpPr>
        <p:spPr>
          <a:xfrm>
            <a:off x="10782300" y="4482263"/>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pic>
        <p:nvPicPr>
          <p:cNvPr id="4" name="图片 3"/>
          <p:cNvPicPr>
            <a:picLocks noChangeAspect="1"/>
          </p:cNvPicPr>
          <p:nvPr>
            <p:custDataLst>
              <p:tags r:id="rId4"/>
            </p:custDataLst>
          </p:nvPr>
        </p:nvPicPr>
        <p:blipFill>
          <a:blip r:embed="rId5"/>
          <a:stretch>
            <a:fillRect/>
          </a:stretch>
        </p:blipFill>
        <p:spPr>
          <a:xfrm>
            <a:off x="-1270" y="1985645"/>
            <a:ext cx="4448810" cy="48914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1000" fill="hold"/>
                                        <p:tgtEl>
                                          <p:spTgt spid="31"/>
                                        </p:tgtEl>
                                        <p:attrNameLst>
                                          <p:attrName>ppt_w</p:attrName>
                                        </p:attrNameLst>
                                      </p:cBhvr>
                                      <p:tavLst>
                                        <p:tav tm="0">
                                          <p:val>
                                            <p:fltVal val="0"/>
                                          </p:val>
                                        </p:tav>
                                        <p:tav tm="100000">
                                          <p:val>
                                            <p:strVal val="#ppt_w"/>
                                          </p:val>
                                        </p:tav>
                                      </p:tavLst>
                                    </p:anim>
                                    <p:anim calcmode="lin" valueType="num">
                                      <p:cBhvr>
                                        <p:cTn id="14" dur="1000" fill="hold"/>
                                        <p:tgtEl>
                                          <p:spTgt spid="31"/>
                                        </p:tgtEl>
                                        <p:attrNameLst>
                                          <p:attrName>ppt_h</p:attrName>
                                        </p:attrNameLst>
                                      </p:cBhvr>
                                      <p:tavLst>
                                        <p:tav tm="0">
                                          <p:val>
                                            <p:fltVal val="0"/>
                                          </p:val>
                                        </p:tav>
                                        <p:tav tm="100000">
                                          <p:val>
                                            <p:strVal val="#ppt_h"/>
                                          </p:val>
                                        </p:tav>
                                      </p:tavLst>
                                    </p:anim>
                                    <p:anim calcmode="lin" valueType="num">
                                      <p:cBhvr>
                                        <p:cTn id="15" dur="1000" fill="hold"/>
                                        <p:tgtEl>
                                          <p:spTgt spid="31"/>
                                        </p:tgtEl>
                                        <p:attrNameLst>
                                          <p:attrName>style.rotation</p:attrName>
                                        </p:attrNameLst>
                                      </p:cBhvr>
                                      <p:tavLst>
                                        <p:tav tm="0">
                                          <p:val>
                                            <p:fltVal val="90"/>
                                          </p:val>
                                        </p:tav>
                                        <p:tav tm="100000">
                                          <p:val>
                                            <p:fltVal val="0"/>
                                          </p:val>
                                        </p:tav>
                                      </p:tavLst>
                                    </p:anim>
                                    <p:animEffect transition="in" filter="fade">
                                      <p:cBhvr>
                                        <p:cTn id="16" dur="1000"/>
                                        <p:tgtEl>
                                          <p:spTgt spid="31"/>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left)">
                                      <p:cBhvr>
                                        <p:cTn id="20" dur="500"/>
                                        <p:tgtEl>
                                          <p:spTgt spid="25"/>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wipe(left)">
                                      <p:cBhvr>
                                        <p:cTn id="24" dur="500"/>
                                        <p:tgtEl>
                                          <p:spTgt spid="26"/>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left)">
                                      <p:cBhvr>
                                        <p:cTn id="28" dur="500"/>
                                        <p:tgtEl>
                                          <p:spTgt spid="27"/>
                                        </p:tgtEl>
                                      </p:cBhvr>
                                    </p:animEffect>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wipe(left)">
                                      <p:cBhvr>
                                        <p:cTn id="3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p:bldP spid="2" grpId="0" bldLvl="0" animBg="1"/>
      <p:bldP spid="31"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756285" y="902970"/>
            <a:ext cx="3823970" cy="469900"/>
            <a:chOff x="1191" y="1422"/>
            <a:chExt cx="6022" cy="740"/>
          </a:xfrm>
        </p:grpSpPr>
        <p:sp>
          <p:nvSpPr>
            <p:cNvPr id="18" name="圆角矩形 17"/>
            <p:cNvSpPr/>
            <p:nvPr/>
          </p:nvSpPr>
          <p:spPr>
            <a:xfrm>
              <a:off x="1191" y="1422"/>
              <a:ext cx="6022"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1"/>
              </p:custDataLst>
            </p:nvPr>
          </p:nvSpPr>
          <p:spPr>
            <a:xfrm>
              <a:off x="1704"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（四）权限</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3" name="组合 2"/>
          <p:cNvGrpSpPr/>
          <p:nvPr/>
        </p:nvGrpSpPr>
        <p:grpSpPr>
          <a:xfrm>
            <a:off x="294295" y="323963"/>
            <a:ext cx="3601686" cy="488467"/>
            <a:chOff x="294295" y="323963"/>
            <a:chExt cx="3601686" cy="488467"/>
          </a:xfrm>
        </p:grpSpPr>
        <p:sp>
          <p:nvSpPr>
            <p:cNvPr id="6" name="椭圆 5"/>
            <p:cNvSpPr/>
            <p:nvPr>
              <p:custDataLst>
                <p:tags r:id="rId2"/>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0" name="文本框 9"/>
            <p:cNvSpPr txBox="1"/>
            <p:nvPr>
              <p:custDataLst>
                <p:tags r:id="rId3"/>
              </p:custDataLst>
            </p:nvPr>
          </p:nvSpPr>
          <p:spPr>
            <a:xfrm>
              <a:off x="360301" y="352055"/>
              <a:ext cx="35356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一、创业团队的构成要素</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cxnSp>
        <p:nvCxnSpPr>
          <p:cNvPr id="25" name="直接连接符 24"/>
          <p:cNvCxnSpPr/>
          <p:nvPr/>
        </p:nvCxnSpPr>
        <p:spPr>
          <a:xfrm>
            <a:off x="4533900" y="3131865"/>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cxnSp>
        <p:nvCxnSpPr>
          <p:cNvPr id="26" name="直接连接符 25"/>
          <p:cNvCxnSpPr/>
          <p:nvPr/>
        </p:nvCxnSpPr>
        <p:spPr>
          <a:xfrm>
            <a:off x="4618990" y="4609150"/>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sp>
        <p:nvSpPr>
          <p:cNvPr id="27" name="矩形 26"/>
          <p:cNvSpPr/>
          <p:nvPr/>
        </p:nvSpPr>
        <p:spPr>
          <a:xfrm>
            <a:off x="4533900" y="3317875"/>
            <a:ext cx="5502910" cy="1107440"/>
          </a:xfrm>
          <a:prstGeom prst="rect">
            <a:avLst/>
          </a:prstGeom>
          <a:noFill/>
        </p:spPr>
        <p:txBody>
          <a:bodyPr wrap="square" lIns="0" tIns="0" rIns="0" bIns="0" rtlCol="0">
            <a:spAutoFit/>
          </a:bodyPr>
          <a:p>
            <a:pPr lvl="0">
              <a:lnSpc>
                <a:spcPct val="150000"/>
              </a:lnSpc>
            </a:pPr>
            <a:r>
              <a:rPr 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职权明确</a:t>
            </a:r>
            <a:endParaRPr 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创业团队成员的职权一定要明确，既要避免职权的重叠和交叉，又</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要做到成员能经常在一起沟通与协调。</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9" name="矩形 28"/>
          <p:cNvSpPr/>
          <p:nvPr/>
        </p:nvSpPr>
        <p:spPr>
          <a:xfrm>
            <a:off x="4533900" y="1633025"/>
            <a:ext cx="5292799" cy="1430655"/>
          </a:xfrm>
          <a:prstGeom prst="rect">
            <a:avLst/>
          </a:prstGeom>
          <a:noFill/>
        </p:spPr>
        <p:txBody>
          <a:bodyPr wrap="square" lIns="0" tIns="0" rIns="0" bIns="0" rtlCol="0">
            <a:spAutoFit/>
          </a:bodyPr>
          <a:p>
            <a:pPr lvl="0">
              <a:lnSpc>
                <a:spcPct val="150000"/>
              </a:lnSpc>
            </a:pPr>
            <a:r>
              <a:rPr 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权限的含义</a:t>
            </a:r>
            <a:endParaRPr 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权限包括团队成员担负的职责和相应的权限，即团队工作的范围成员以及自身工作在其范围内决策的自主程度，实际上是团队目标和定位的延伸。</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 name="椭圆 1"/>
          <p:cNvSpPr/>
          <p:nvPr/>
        </p:nvSpPr>
        <p:spPr>
          <a:xfrm>
            <a:off x="10782300" y="1875588"/>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1" name="椭圆 30"/>
          <p:cNvSpPr/>
          <p:nvPr/>
        </p:nvSpPr>
        <p:spPr>
          <a:xfrm>
            <a:off x="10782300" y="3731693"/>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7" name="矩形 6"/>
          <p:cNvSpPr/>
          <p:nvPr/>
        </p:nvSpPr>
        <p:spPr>
          <a:xfrm>
            <a:off x="4533900" y="4793615"/>
            <a:ext cx="5502910" cy="1430655"/>
          </a:xfrm>
          <a:prstGeom prst="rect">
            <a:avLst/>
          </a:prstGeom>
          <a:noFill/>
        </p:spPr>
        <p:txBody>
          <a:bodyPr wrap="square" lIns="0" tIns="0" rIns="0" bIns="0" rtlCol="0">
            <a:spAutoFit/>
          </a:bodyPr>
          <a:p>
            <a:pPr lvl="0">
              <a:lnSpc>
                <a:spcPct val="150000"/>
              </a:lnSpc>
            </a:pPr>
            <a:r>
              <a:rPr 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权力关系</a:t>
            </a:r>
            <a:endParaRPr 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团队当中，领导人的权力大小跟团队的发展阶段相关。一般来说，团队越成熟，领导者所拥有的权力相应越小；在团队发展的初期阶段，领导权相对比较集中。</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8" name="椭圆 7"/>
          <p:cNvSpPr/>
          <p:nvPr/>
        </p:nvSpPr>
        <p:spPr>
          <a:xfrm>
            <a:off x="10782300" y="5516678"/>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pic>
        <p:nvPicPr>
          <p:cNvPr id="9" name="图片 8"/>
          <p:cNvPicPr>
            <a:picLocks noChangeAspect="1"/>
          </p:cNvPicPr>
          <p:nvPr>
            <p:custDataLst>
              <p:tags r:id="rId4"/>
            </p:custDataLst>
          </p:nvPr>
        </p:nvPicPr>
        <p:blipFill>
          <a:blip r:embed="rId5"/>
          <a:stretch>
            <a:fillRect/>
          </a:stretch>
        </p:blipFill>
        <p:spPr>
          <a:xfrm>
            <a:off x="-12700" y="1633220"/>
            <a:ext cx="4220210" cy="52247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1000" fill="hold"/>
                                        <p:tgtEl>
                                          <p:spTgt spid="31"/>
                                        </p:tgtEl>
                                        <p:attrNameLst>
                                          <p:attrName>ppt_w</p:attrName>
                                        </p:attrNameLst>
                                      </p:cBhvr>
                                      <p:tavLst>
                                        <p:tav tm="0">
                                          <p:val>
                                            <p:fltVal val="0"/>
                                          </p:val>
                                        </p:tav>
                                        <p:tav tm="100000">
                                          <p:val>
                                            <p:strVal val="#ppt_w"/>
                                          </p:val>
                                        </p:tav>
                                      </p:tavLst>
                                    </p:anim>
                                    <p:anim calcmode="lin" valueType="num">
                                      <p:cBhvr>
                                        <p:cTn id="14" dur="1000" fill="hold"/>
                                        <p:tgtEl>
                                          <p:spTgt spid="31"/>
                                        </p:tgtEl>
                                        <p:attrNameLst>
                                          <p:attrName>ppt_h</p:attrName>
                                        </p:attrNameLst>
                                      </p:cBhvr>
                                      <p:tavLst>
                                        <p:tav tm="0">
                                          <p:val>
                                            <p:fltVal val="0"/>
                                          </p:val>
                                        </p:tav>
                                        <p:tav tm="100000">
                                          <p:val>
                                            <p:strVal val="#ppt_h"/>
                                          </p:val>
                                        </p:tav>
                                      </p:tavLst>
                                    </p:anim>
                                    <p:anim calcmode="lin" valueType="num">
                                      <p:cBhvr>
                                        <p:cTn id="15" dur="1000" fill="hold"/>
                                        <p:tgtEl>
                                          <p:spTgt spid="31"/>
                                        </p:tgtEl>
                                        <p:attrNameLst>
                                          <p:attrName>style.rotation</p:attrName>
                                        </p:attrNameLst>
                                      </p:cBhvr>
                                      <p:tavLst>
                                        <p:tav tm="0">
                                          <p:val>
                                            <p:fltVal val="90"/>
                                          </p:val>
                                        </p:tav>
                                        <p:tav tm="100000">
                                          <p:val>
                                            <p:fltVal val="0"/>
                                          </p:val>
                                        </p:tav>
                                      </p:tavLst>
                                    </p:anim>
                                    <p:animEffect transition="in" filter="fade">
                                      <p:cBhvr>
                                        <p:cTn id="16" dur="1000"/>
                                        <p:tgtEl>
                                          <p:spTgt spid="31"/>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left)">
                                      <p:cBhvr>
                                        <p:cTn id="20" dur="500"/>
                                        <p:tgtEl>
                                          <p:spTgt spid="25"/>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wipe(left)">
                                      <p:cBhvr>
                                        <p:cTn id="24" dur="500"/>
                                        <p:tgtEl>
                                          <p:spTgt spid="26"/>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left)">
                                      <p:cBhvr>
                                        <p:cTn id="28" dur="500"/>
                                        <p:tgtEl>
                                          <p:spTgt spid="27"/>
                                        </p:tgtEl>
                                      </p:cBhvr>
                                    </p:animEffect>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wipe(left)">
                                      <p:cBhvr>
                                        <p:cTn id="32" dur="500"/>
                                        <p:tgtEl>
                                          <p:spTgt spid="29"/>
                                        </p:tgtEl>
                                      </p:cBhvr>
                                    </p:animEffect>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left)">
                                      <p:cBhvr>
                                        <p:cTn id="36" dur="500"/>
                                        <p:tgtEl>
                                          <p:spTgt spid="7"/>
                                        </p:tgtEl>
                                      </p:cBhvr>
                                    </p:animEffect>
                                  </p:childTnLst>
                                </p:cTn>
                              </p:par>
                              <p:par>
                                <p:cTn id="37" presetID="31" presetClass="entr" presetSubtype="0"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1000" fill="hold"/>
                                        <p:tgtEl>
                                          <p:spTgt spid="8"/>
                                        </p:tgtEl>
                                        <p:attrNameLst>
                                          <p:attrName>ppt_w</p:attrName>
                                        </p:attrNameLst>
                                      </p:cBhvr>
                                      <p:tavLst>
                                        <p:tav tm="0">
                                          <p:val>
                                            <p:fltVal val="0"/>
                                          </p:val>
                                        </p:tav>
                                        <p:tav tm="100000">
                                          <p:val>
                                            <p:strVal val="#ppt_w"/>
                                          </p:val>
                                        </p:tav>
                                      </p:tavLst>
                                    </p:anim>
                                    <p:anim calcmode="lin" valueType="num">
                                      <p:cBhvr>
                                        <p:cTn id="40" dur="1000" fill="hold"/>
                                        <p:tgtEl>
                                          <p:spTgt spid="8"/>
                                        </p:tgtEl>
                                        <p:attrNameLst>
                                          <p:attrName>ppt_h</p:attrName>
                                        </p:attrNameLst>
                                      </p:cBhvr>
                                      <p:tavLst>
                                        <p:tav tm="0">
                                          <p:val>
                                            <p:fltVal val="0"/>
                                          </p:val>
                                        </p:tav>
                                        <p:tav tm="100000">
                                          <p:val>
                                            <p:strVal val="#ppt_h"/>
                                          </p:val>
                                        </p:tav>
                                      </p:tavLst>
                                    </p:anim>
                                    <p:anim calcmode="lin" valueType="num">
                                      <p:cBhvr>
                                        <p:cTn id="41" dur="1000" fill="hold"/>
                                        <p:tgtEl>
                                          <p:spTgt spid="8"/>
                                        </p:tgtEl>
                                        <p:attrNameLst>
                                          <p:attrName>style.rotation</p:attrName>
                                        </p:attrNameLst>
                                      </p:cBhvr>
                                      <p:tavLst>
                                        <p:tav tm="0">
                                          <p:val>
                                            <p:fltVal val="90"/>
                                          </p:val>
                                        </p:tav>
                                        <p:tav tm="100000">
                                          <p:val>
                                            <p:fltVal val="0"/>
                                          </p:val>
                                        </p:tav>
                                      </p:tavLst>
                                    </p:anim>
                                    <p:animEffect transition="in" filter="fade">
                                      <p:cBhvr>
                                        <p:cTn id="4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p:bldP spid="2" grpId="0" bldLvl="0" animBg="1"/>
      <p:bldP spid="31" grpId="0" bldLvl="0" animBg="1"/>
      <p:bldP spid="7" grpId="0"/>
      <p:bldP spid="8"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1333898" y="600636"/>
            <a:ext cx="2467342" cy="1323439"/>
          </a:xfrm>
          <a:prstGeom prst="rect">
            <a:avLst/>
          </a:prstGeom>
          <a:noFill/>
        </p:spPr>
        <p:txBody>
          <a:bodyPr wrap="none" rtlCol="0">
            <a:spAutoFit/>
          </a:bodyPr>
          <a:lstStyle/>
          <a:p>
            <a:r>
              <a:rPr lang="zh-CN" altLang="en-US" sz="8000" dirty="0">
                <a:solidFill>
                  <a:schemeClr val="bg1"/>
                </a:solidFill>
                <a:latin typeface="思源黑体 CN Medium" panose="020B0600000000000000" pitchFamily="34" charset="-122"/>
                <a:ea typeface="思源黑体 CN Medium" panose="020B0600000000000000" pitchFamily="34" charset="-122"/>
              </a:rPr>
              <a:t>目 录</a:t>
            </a:r>
            <a:endParaRPr lang="zh-CN" altLang="en-US" sz="8000" dirty="0">
              <a:solidFill>
                <a:schemeClr val="bg1"/>
              </a:solidFill>
              <a:latin typeface="思源黑体 CN Medium" panose="020B0600000000000000" pitchFamily="34" charset="-122"/>
              <a:ea typeface="思源黑体 CN Medium" panose="020B0600000000000000" pitchFamily="34" charset="-122"/>
            </a:endParaRPr>
          </a:p>
        </p:txBody>
      </p:sp>
      <p:sp>
        <p:nvSpPr>
          <p:cNvPr id="23" name="文本框 22"/>
          <p:cNvSpPr txBox="1"/>
          <p:nvPr/>
        </p:nvSpPr>
        <p:spPr>
          <a:xfrm>
            <a:off x="4022455" y="1134693"/>
            <a:ext cx="2628797" cy="707886"/>
          </a:xfrm>
          <a:prstGeom prst="rect">
            <a:avLst/>
          </a:prstGeom>
          <a:noFill/>
        </p:spPr>
        <p:txBody>
          <a:bodyPr wrap="none" rtlCol="0">
            <a:spAutoFit/>
          </a:bodyPr>
          <a:lstStyle/>
          <a:p>
            <a:r>
              <a:rPr lang="en-US" altLang="zh-CN" sz="4000" spc="300" dirty="0">
                <a:solidFill>
                  <a:schemeClr val="bg1"/>
                </a:solidFill>
                <a:latin typeface="思源黑体 CN Medium" panose="020B0600000000000000" pitchFamily="34" charset="-122"/>
                <a:ea typeface="思源黑体 CN Medium" panose="020B0600000000000000" pitchFamily="34" charset="-122"/>
              </a:rPr>
              <a:t>contents</a:t>
            </a:r>
            <a:endParaRPr lang="zh-CN" altLang="en-US" sz="4000" spc="300" dirty="0">
              <a:solidFill>
                <a:schemeClr val="bg1"/>
              </a:solidFill>
              <a:latin typeface="思源黑体 CN Medium" panose="020B0600000000000000" pitchFamily="34" charset="-122"/>
              <a:ea typeface="思源黑体 CN Medium" panose="020B0600000000000000" pitchFamily="34" charset="-122"/>
            </a:endParaRPr>
          </a:p>
        </p:txBody>
      </p:sp>
      <p:grpSp>
        <p:nvGrpSpPr>
          <p:cNvPr id="28" name="组合 27"/>
          <p:cNvGrpSpPr/>
          <p:nvPr/>
        </p:nvGrpSpPr>
        <p:grpSpPr>
          <a:xfrm>
            <a:off x="1683385" y="2704745"/>
            <a:ext cx="9253108" cy="2005448"/>
            <a:chOff x="2651" y="4259"/>
            <a:chExt cx="14572" cy="3158"/>
          </a:xfrm>
        </p:grpSpPr>
        <p:grpSp>
          <p:nvGrpSpPr>
            <p:cNvPr id="2" name="组合 1"/>
            <p:cNvGrpSpPr/>
            <p:nvPr/>
          </p:nvGrpSpPr>
          <p:grpSpPr>
            <a:xfrm>
              <a:off x="2651" y="4259"/>
              <a:ext cx="14572" cy="3158"/>
              <a:chOff x="2651" y="4259"/>
              <a:chExt cx="14572" cy="3158"/>
            </a:xfrm>
          </p:grpSpPr>
          <p:grpSp>
            <p:nvGrpSpPr>
              <p:cNvPr id="4" name="iṩḷîḓe"/>
              <p:cNvGrpSpPr/>
              <p:nvPr/>
            </p:nvGrpSpPr>
            <p:grpSpPr>
              <a:xfrm>
                <a:off x="2651" y="4259"/>
                <a:ext cx="14572" cy="3158"/>
                <a:chOff x="660400" y="2865310"/>
                <a:chExt cx="9253108" cy="2005448"/>
              </a:xfrm>
            </p:grpSpPr>
            <p:cxnSp>
              <p:nvCxnSpPr>
                <p:cNvPr id="5" name="íS1iḍê"/>
                <p:cNvCxnSpPr/>
                <p:nvPr/>
              </p:nvCxnSpPr>
              <p:spPr>
                <a:xfrm flipV="1">
                  <a:off x="660400" y="4806504"/>
                  <a:ext cx="8179435" cy="31750"/>
                </a:xfrm>
                <a:prstGeom prst="line">
                  <a:avLst/>
                </a:prstGeom>
                <a:ln>
                  <a:solidFill>
                    <a:schemeClr val="bg1">
                      <a:alpha val="50000"/>
                    </a:schemeClr>
                  </a:solidFill>
                </a:ln>
              </p:spPr>
              <p:style>
                <a:lnRef idx="1">
                  <a:schemeClr val="dk1"/>
                </a:lnRef>
                <a:fillRef idx="0">
                  <a:schemeClr val="dk1"/>
                </a:fillRef>
                <a:effectRef idx="0">
                  <a:schemeClr val="dk1"/>
                </a:effectRef>
                <a:fontRef idx="minor">
                  <a:schemeClr val="tx1"/>
                </a:fontRef>
              </p:style>
            </p:cxnSp>
            <p:sp>
              <p:nvSpPr>
                <p:cNvPr id="6" name="îṣlïḑè"/>
                <p:cNvSpPr/>
                <p:nvPr/>
              </p:nvSpPr>
              <p:spPr>
                <a:xfrm>
                  <a:off x="1187304" y="4159275"/>
                  <a:ext cx="2241318" cy="4603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整合创业资源</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8" name="ïṧḻîḋe"/>
                <p:cNvSpPr/>
                <p:nvPr/>
              </p:nvSpPr>
              <p:spPr>
                <a:xfrm>
                  <a:off x="3808730" y="4159440"/>
                  <a:ext cx="2399665" cy="4603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撰写创业计划书</a:t>
                  </a:r>
                  <a:endParaRPr lang="en-US" altLang="zh-CN"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íṥlïḓe"/>
                <p:cNvSpPr/>
                <p:nvPr/>
              </p:nvSpPr>
              <p:spPr>
                <a:xfrm>
                  <a:off x="6208545" y="4159275"/>
                  <a:ext cx="2241318" cy="4603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实施创业行动</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1" name="ï$líḍé"/>
                <p:cNvSpPr/>
                <p:nvPr/>
              </p:nvSpPr>
              <p:spPr>
                <a:xfrm>
                  <a:off x="2278490"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2" name="ïśḻíďe"/>
                <p:cNvSpPr/>
                <p:nvPr/>
              </p:nvSpPr>
              <p:spPr>
                <a:xfrm>
                  <a:off x="4803847"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3" name="ïṡľíde"/>
                <p:cNvSpPr/>
                <p:nvPr/>
              </p:nvSpPr>
              <p:spPr>
                <a:xfrm>
                  <a:off x="7329204"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4" name="ïṣḻïḓê"/>
                <p:cNvSpPr/>
                <p:nvPr/>
              </p:nvSpPr>
              <p:spPr>
                <a:xfrm>
                  <a:off x="9854561"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5" name="îṣḻídè"/>
                <p:cNvSpPr/>
                <p:nvPr/>
              </p:nvSpPr>
              <p:spPr>
                <a:xfrm>
                  <a:off x="1805681" y="2865310"/>
                  <a:ext cx="1004567" cy="1004567"/>
                </a:xfrm>
                <a:prstGeom prst="ellipse">
                  <a:avLst/>
                </a:prstGeom>
                <a:gradFill>
                  <a:gsLst>
                    <a:gs pos="0">
                      <a:srgbClr val="B21AA3"/>
                    </a:gs>
                    <a:gs pos="100000">
                      <a:srgbClr val="472494"/>
                    </a:gs>
                  </a:gsLst>
                  <a:lin ang="5400000" scaled="1"/>
                </a:gradFill>
                <a:ln w="12700" cap="flat">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6" name="îṩliďê"/>
                <p:cNvSpPr/>
                <p:nvPr/>
              </p:nvSpPr>
              <p:spPr>
                <a:xfrm>
                  <a:off x="4331036" y="2865310"/>
                  <a:ext cx="1004567" cy="1004567"/>
                </a:xfrm>
                <a:prstGeom prst="ellipse">
                  <a:avLst/>
                </a:prstGeom>
                <a:gradFill>
                  <a:gsLst>
                    <a:gs pos="0">
                      <a:srgbClr val="B21AA3"/>
                    </a:gs>
                    <a:gs pos="100000">
                      <a:srgbClr val="472494"/>
                    </a:gs>
                  </a:gsLst>
                  <a:lin ang="5400000" scaled="1"/>
                </a:gradFill>
                <a:ln w="12700" cap="flat">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7" name="î$1iḋê"/>
                <p:cNvSpPr/>
                <p:nvPr/>
              </p:nvSpPr>
              <p:spPr>
                <a:xfrm>
                  <a:off x="6856391" y="2865310"/>
                  <a:ext cx="1004567" cy="1004567"/>
                </a:xfrm>
                <a:prstGeom prst="ellipse">
                  <a:avLst/>
                </a:prstGeom>
                <a:gradFill>
                  <a:gsLst>
                    <a:gs pos="0">
                      <a:srgbClr val="B21AA3"/>
                    </a:gs>
                    <a:gs pos="100000">
                      <a:srgbClr val="472494"/>
                    </a:gs>
                  </a:gsLst>
                  <a:lin ang="5400000" scaled="1"/>
                </a:gradFill>
                <a:ln w="12700" cap="flat">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grpSp>
          <p:sp>
            <p:nvSpPr>
              <p:cNvPr id="24" name="î$ľiḑè"/>
              <p:cNvSpPr/>
              <p:nvPr/>
            </p:nvSpPr>
            <p:spPr>
              <a:xfrm>
                <a:off x="4543" y="4529"/>
                <a:ext cx="1405" cy="10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3600" b="1" dirty="0">
                    <a:solidFill>
                      <a:schemeClr val="bg1"/>
                    </a:solidFill>
                    <a:latin typeface="思源黑体 CN Medium" panose="020B0600000000000000" pitchFamily="34" charset="-122"/>
                    <a:ea typeface="思源黑体 CN Medium" panose="020B0600000000000000" pitchFamily="34" charset="-122"/>
                  </a:rPr>
                  <a:t>05</a:t>
                </a:r>
                <a:endParaRPr kumimoji="1" lang="en-US" altLang="zh-CN" sz="3600" b="1" dirty="0">
                  <a:solidFill>
                    <a:schemeClr val="bg1"/>
                  </a:solidFill>
                  <a:latin typeface="思源黑体 CN Medium" panose="020B0600000000000000" pitchFamily="34" charset="-122"/>
                  <a:ea typeface="思源黑体 CN Medium" panose="020B0600000000000000" pitchFamily="34" charset="-122"/>
                </a:endParaRPr>
              </a:p>
            </p:txBody>
          </p:sp>
        </p:grpSp>
        <p:sp>
          <p:nvSpPr>
            <p:cNvPr id="25" name="î$ľiḑè"/>
            <p:cNvSpPr/>
            <p:nvPr/>
          </p:nvSpPr>
          <p:spPr>
            <a:xfrm>
              <a:off x="8510" y="4543"/>
              <a:ext cx="1405" cy="10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3600" b="1" dirty="0">
                  <a:solidFill>
                    <a:schemeClr val="bg1"/>
                  </a:solidFill>
                  <a:latin typeface="思源黑体 CN Medium" panose="020B0600000000000000" pitchFamily="34" charset="-122"/>
                  <a:ea typeface="思源黑体 CN Medium" panose="020B0600000000000000" pitchFamily="34" charset="-122"/>
                </a:rPr>
                <a:t>06</a:t>
              </a:r>
              <a:endParaRPr kumimoji="1" lang="en-US" altLang="zh-CN" sz="3600" b="1" dirty="0">
                <a:solidFill>
                  <a:schemeClr val="bg1"/>
                </a:solidFill>
                <a:latin typeface="思源黑体 CN Medium" panose="020B0600000000000000" pitchFamily="34" charset="-122"/>
                <a:ea typeface="思源黑体 CN Medium" panose="020B0600000000000000" pitchFamily="34" charset="-122"/>
              </a:endParaRPr>
            </a:p>
          </p:txBody>
        </p:sp>
      </p:grpSp>
      <p:sp>
        <p:nvSpPr>
          <p:cNvPr id="26" name="î$ľiḑè"/>
          <p:cNvSpPr/>
          <p:nvPr/>
        </p:nvSpPr>
        <p:spPr>
          <a:xfrm>
            <a:off x="7940257" y="2890755"/>
            <a:ext cx="892450" cy="6451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3600" b="1" dirty="0">
                <a:solidFill>
                  <a:schemeClr val="bg1"/>
                </a:solidFill>
                <a:latin typeface="思源黑体 CN Medium" panose="020B0600000000000000" pitchFamily="34" charset="-122"/>
                <a:ea typeface="思源黑体 CN Medium" panose="020B0600000000000000" pitchFamily="34" charset="-122"/>
              </a:rPr>
              <a:t>07</a:t>
            </a:r>
            <a:endParaRPr kumimoji="1" lang="en-US" altLang="zh-CN" sz="3600" b="1" dirty="0">
              <a:solidFill>
                <a:schemeClr val="bg1"/>
              </a:solidFill>
              <a:latin typeface="思源黑体 CN Medium" panose="020B0600000000000000" pitchFamily="34" charset="-122"/>
              <a:ea typeface="思源黑体 CN Medium" panose="020B0600000000000000" pitchFamily="34" charset="-122"/>
            </a:endParaRPr>
          </a:p>
        </p:txBody>
      </p:sp>
      <p:sp>
        <p:nvSpPr>
          <p:cNvPr id="3" name="矩形: 圆角 2"/>
          <p:cNvSpPr/>
          <p:nvPr/>
        </p:nvSpPr>
        <p:spPr>
          <a:xfrm flipV="1">
            <a:off x="298180" y="4163642"/>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矩形: 圆角 29"/>
          <p:cNvSpPr/>
          <p:nvPr/>
        </p:nvSpPr>
        <p:spPr>
          <a:xfrm>
            <a:off x="11101915" y="-153160"/>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1" name="矩形: 圆角 30"/>
          <p:cNvSpPr/>
          <p:nvPr/>
        </p:nvSpPr>
        <p:spPr>
          <a:xfrm flipH="1" flipV="1">
            <a:off x="1891779" y="4125541"/>
            <a:ext cx="197245" cy="893405"/>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矩形: 圆角 31"/>
          <p:cNvSpPr/>
          <p:nvPr/>
        </p:nvSpPr>
        <p:spPr>
          <a:xfrm flipH="1" flipV="1">
            <a:off x="10775635" y="1207571"/>
            <a:ext cx="197245" cy="893405"/>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4" name="椭圆 43"/>
          <p:cNvSpPr/>
          <p:nvPr/>
        </p:nvSpPr>
        <p:spPr>
          <a:xfrm>
            <a:off x="11341128" y="5247357"/>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left)">
                                      <p:cBhvr>
                                        <p:cTn id="17" dur="500"/>
                                        <p:tgtEl>
                                          <p:spTgt spid="26"/>
                                        </p:tgtEl>
                                      </p:cBhvr>
                                    </p:animEffect>
                                  </p:childTnLst>
                                </p:cTn>
                              </p:par>
                              <p:par>
                                <p:cTn id="18" presetID="10" presetClass="entr" presetSubtype="0" fill="hold" grpId="0" nodeType="withEffect">
                                  <p:stCondLst>
                                    <p:cond delay="0"/>
                                  </p:stCondLst>
                                  <p:iterate type="wd">
                                    <p:tmPct val="10000"/>
                                  </p:iterate>
                                  <p:childTnLst>
                                    <p:set>
                                      <p:cBhvr>
                                        <p:cTn id="19" dur="1" fill="hold">
                                          <p:stCondLst>
                                            <p:cond delay="0"/>
                                          </p:stCondLst>
                                        </p:cTn>
                                        <p:tgtEl>
                                          <p:spTgt spid="3"/>
                                        </p:tgtEl>
                                        <p:attrNameLst>
                                          <p:attrName>style.visibility</p:attrName>
                                        </p:attrNameLst>
                                      </p:cBhvr>
                                      <p:to>
                                        <p:strVal val="visible"/>
                                      </p:to>
                                    </p:set>
                                    <p:anim to="0" calcmode="lin" valueType="num">
                                      <p:cBhvr>
                                        <p:cTn id="20" dur="500" decel="100000" fill="hold">
                                          <p:stCondLst>
                                            <p:cond delay="0"/>
                                          </p:stCondLst>
                                        </p:cTn>
                                        <p:tgtEl>
                                          <p:spTgt spid="3"/>
                                        </p:tgtEl>
                                        <p:attrNameLst>
                                          <p:attrName>ppt_y</p:attrName>
                                        </p:attrNameLst>
                                      </p:cBhvr>
                                      <p:tavLst>
                                        <p:tav tm="0">
                                          <p:val>
                                            <p:strVal val="ppt_y-0.02"/>
                                          </p:val>
                                        </p:tav>
                                        <p:tav tm="100000">
                                          <p:val>
                                            <p:strVal val="#ppt_y"/>
                                          </p:val>
                                        </p:tav>
                                      </p:tavLst>
                                    </p:anim>
                                    <p:animEffect transition="in" filter="fade">
                                      <p:cBhvr>
                                        <p:cTn id="21" dur="500">
                                          <p:stCondLst>
                                            <p:cond delay="0"/>
                                          </p:stCondLst>
                                        </p:cTn>
                                        <p:tgtEl>
                                          <p:spTgt spid="3"/>
                                        </p:tgtEl>
                                      </p:cBhvr>
                                    </p:animEffect>
                                    <p:animScale>
                                      <p:cBhvr>
                                        <p:cTn id="22" dur="500" decel="100000" fill="hold">
                                          <p:stCondLst>
                                            <p:cond delay="0"/>
                                          </p:stCondLst>
                                        </p:cTn>
                                        <p:tgtEl>
                                          <p:spTgt spid="3"/>
                                        </p:tgtEl>
                                      </p:cBhvr>
                                      <p:by x="100000" y="100000"/>
                                      <p:from x="110000" y="110000"/>
                                      <p:to x="100000" y="100000"/>
                                    </p:animScale>
                                  </p:childTnLst>
                                </p:cTn>
                              </p:par>
                              <p:par>
                                <p:cTn id="23" presetID="10" presetClass="entr" presetSubtype="0" fill="hold" grpId="0" nodeType="withEffect">
                                  <p:stCondLst>
                                    <p:cond delay="0"/>
                                  </p:stCondLst>
                                  <p:iterate type="wd">
                                    <p:tmPct val="10000"/>
                                  </p:iterate>
                                  <p:childTnLst>
                                    <p:set>
                                      <p:cBhvr>
                                        <p:cTn id="24" dur="1" fill="hold">
                                          <p:stCondLst>
                                            <p:cond delay="0"/>
                                          </p:stCondLst>
                                        </p:cTn>
                                        <p:tgtEl>
                                          <p:spTgt spid="30"/>
                                        </p:tgtEl>
                                        <p:attrNameLst>
                                          <p:attrName>style.visibility</p:attrName>
                                        </p:attrNameLst>
                                      </p:cBhvr>
                                      <p:to>
                                        <p:strVal val="visible"/>
                                      </p:to>
                                    </p:set>
                                    <p:anim to="0" calcmode="lin" valueType="num">
                                      <p:cBhvr>
                                        <p:cTn id="25"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26" dur="500">
                                          <p:stCondLst>
                                            <p:cond delay="0"/>
                                          </p:stCondLst>
                                        </p:cTn>
                                        <p:tgtEl>
                                          <p:spTgt spid="30"/>
                                        </p:tgtEl>
                                      </p:cBhvr>
                                    </p:animEffect>
                                    <p:animScale>
                                      <p:cBhvr>
                                        <p:cTn id="27" dur="500" decel="100000" fill="hold">
                                          <p:stCondLst>
                                            <p:cond delay="0"/>
                                          </p:stCondLst>
                                        </p:cTn>
                                        <p:tgtEl>
                                          <p:spTgt spid="30"/>
                                        </p:tgtEl>
                                      </p:cBhvr>
                                      <p:by x="100000" y="100000"/>
                                      <p:from x="110000" y="110000"/>
                                      <p:to x="100000" y="100000"/>
                                    </p:animScale>
                                  </p:childTnLst>
                                </p:cTn>
                              </p:par>
                              <p:par>
                                <p:cTn id="28" presetID="10" presetClass="entr" presetSubtype="0" fill="hold" grpId="0" nodeType="withEffect">
                                  <p:stCondLst>
                                    <p:cond delay="0"/>
                                  </p:stCondLst>
                                  <p:iterate type="wd">
                                    <p:tmPct val="10000"/>
                                  </p:iterate>
                                  <p:childTnLst>
                                    <p:set>
                                      <p:cBhvr>
                                        <p:cTn id="29" dur="1" fill="hold">
                                          <p:stCondLst>
                                            <p:cond delay="0"/>
                                          </p:stCondLst>
                                        </p:cTn>
                                        <p:tgtEl>
                                          <p:spTgt spid="31"/>
                                        </p:tgtEl>
                                        <p:attrNameLst>
                                          <p:attrName>style.visibility</p:attrName>
                                        </p:attrNameLst>
                                      </p:cBhvr>
                                      <p:to>
                                        <p:strVal val="visible"/>
                                      </p:to>
                                    </p:set>
                                    <p:anim to="0" calcmode="lin" valueType="num">
                                      <p:cBhvr>
                                        <p:cTn id="30" dur="500" decel="100000" fill="hold">
                                          <p:stCondLst>
                                            <p:cond delay="0"/>
                                          </p:stCondLst>
                                        </p:cTn>
                                        <p:tgtEl>
                                          <p:spTgt spid="31"/>
                                        </p:tgtEl>
                                        <p:attrNameLst>
                                          <p:attrName>ppt_y</p:attrName>
                                        </p:attrNameLst>
                                      </p:cBhvr>
                                      <p:tavLst>
                                        <p:tav tm="0">
                                          <p:val>
                                            <p:strVal val="ppt_y-0.02"/>
                                          </p:val>
                                        </p:tav>
                                        <p:tav tm="100000">
                                          <p:val>
                                            <p:strVal val="#ppt_y"/>
                                          </p:val>
                                        </p:tav>
                                      </p:tavLst>
                                    </p:anim>
                                    <p:animEffect transition="in" filter="fade">
                                      <p:cBhvr>
                                        <p:cTn id="31" dur="500">
                                          <p:stCondLst>
                                            <p:cond delay="0"/>
                                          </p:stCondLst>
                                        </p:cTn>
                                        <p:tgtEl>
                                          <p:spTgt spid="31"/>
                                        </p:tgtEl>
                                      </p:cBhvr>
                                    </p:animEffect>
                                    <p:animScale>
                                      <p:cBhvr>
                                        <p:cTn id="32" dur="500" decel="100000" fill="hold">
                                          <p:stCondLst>
                                            <p:cond delay="0"/>
                                          </p:stCondLst>
                                        </p:cTn>
                                        <p:tgtEl>
                                          <p:spTgt spid="31"/>
                                        </p:tgtEl>
                                      </p:cBhvr>
                                      <p:by x="100000" y="100000"/>
                                      <p:from x="110000" y="110000"/>
                                      <p:to x="100000" y="100000"/>
                                    </p:animScale>
                                  </p:childTnLst>
                                </p:cTn>
                              </p:par>
                              <p:par>
                                <p:cTn id="33" presetID="10" presetClass="entr" presetSubtype="0" fill="hold" grpId="0" nodeType="withEffect">
                                  <p:stCondLst>
                                    <p:cond delay="0"/>
                                  </p:stCondLst>
                                  <p:iterate type="wd">
                                    <p:tmPct val="10000"/>
                                  </p:iterate>
                                  <p:childTnLst>
                                    <p:set>
                                      <p:cBhvr>
                                        <p:cTn id="34" dur="1" fill="hold">
                                          <p:stCondLst>
                                            <p:cond delay="0"/>
                                          </p:stCondLst>
                                        </p:cTn>
                                        <p:tgtEl>
                                          <p:spTgt spid="32"/>
                                        </p:tgtEl>
                                        <p:attrNameLst>
                                          <p:attrName>style.visibility</p:attrName>
                                        </p:attrNameLst>
                                      </p:cBhvr>
                                      <p:to>
                                        <p:strVal val="visible"/>
                                      </p:to>
                                    </p:set>
                                    <p:anim to="0" calcmode="lin" valueType="num">
                                      <p:cBhvr>
                                        <p:cTn id="35"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36" dur="500">
                                          <p:stCondLst>
                                            <p:cond delay="0"/>
                                          </p:stCondLst>
                                        </p:cTn>
                                        <p:tgtEl>
                                          <p:spTgt spid="32"/>
                                        </p:tgtEl>
                                      </p:cBhvr>
                                    </p:animEffect>
                                    <p:animScale>
                                      <p:cBhvr>
                                        <p:cTn id="37" dur="500" decel="100000" fill="hold">
                                          <p:stCondLst>
                                            <p:cond delay="0"/>
                                          </p:stCondLst>
                                        </p:cTn>
                                        <p:tgtEl>
                                          <p:spTgt spid="32"/>
                                        </p:tgtEl>
                                      </p:cBhvr>
                                      <p:by x="100000" y="100000"/>
                                      <p:from x="110000" y="11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6" grpId="0" bldLvl="0" animBg="1"/>
      <p:bldP spid="3" grpId="0" bldLvl="0" animBg="1"/>
      <p:bldP spid="30" grpId="0" bldLvl="0" animBg="1"/>
      <p:bldP spid="31" grpId="0" bldLvl="0" animBg="1"/>
      <p:bldP spid="32"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756285" y="902970"/>
            <a:ext cx="3823970" cy="469900"/>
            <a:chOff x="1191" y="1422"/>
            <a:chExt cx="6022" cy="740"/>
          </a:xfrm>
        </p:grpSpPr>
        <p:sp>
          <p:nvSpPr>
            <p:cNvPr id="18" name="圆角矩形 17"/>
            <p:cNvSpPr/>
            <p:nvPr/>
          </p:nvSpPr>
          <p:spPr>
            <a:xfrm>
              <a:off x="1191" y="1422"/>
              <a:ext cx="6022"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ïSḷïḋê"/>
            <p:cNvSpPr txBox="1"/>
            <p:nvPr>
              <p:custDataLst>
                <p:tags r:id="rId1"/>
              </p:custDataLst>
            </p:nvPr>
          </p:nvSpPr>
          <p:spPr>
            <a:xfrm>
              <a:off x="1704"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（五）计划</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3" name="组合 2"/>
          <p:cNvGrpSpPr/>
          <p:nvPr/>
        </p:nvGrpSpPr>
        <p:grpSpPr>
          <a:xfrm>
            <a:off x="294295" y="323963"/>
            <a:ext cx="3601686" cy="488467"/>
            <a:chOff x="294295" y="323963"/>
            <a:chExt cx="3601686" cy="488467"/>
          </a:xfrm>
        </p:grpSpPr>
        <p:sp>
          <p:nvSpPr>
            <p:cNvPr id="6" name="椭圆 5"/>
            <p:cNvSpPr/>
            <p:nvPr>
              <p:custDataLst>
                <p:tags r:id="rId2"/>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0" name="文本框 9"/>
            <p:cNvSpPr txBox="1"/>
            <p:nvPr>
              <p:custDataLst>
                <p:tags r:id="rId3"/>
              </p:custDataLst>
            </p:nvPr>
          </p:nvSpPr>
          <p:spPr>
            <a:xfrm>
              <a:off x="360301" y="352055"/>
              <a:ext cx="35356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一、创业团队的构成要素</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cxnSp>
        <p:nvCxnSpPr>
          <p:cNvPr id="25" name="直接连接符 24"/>
          <p:cNvCxnSpPr/>
          <p:nvPr/>
        </p:nvCxnSpPr>
        <p:spPr>
          <a:xfrm>
            <a:off x="4533900" y="3131865"/>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cxnSp>
        <p:nvCxnSpPr>
          <p:cNvPr id="26" name="直接连接符 25"/>
          <p:cNvCxnSpPr/>
          <p:nvPr/>
        </p:nvCxnSpPr>
        <p:spPr>
          <a:xfrm>
            <a:off x="4618990" y="4890455"/>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sp>
        <p:nvSpPr>
          <p:cNvPr id="27" name="矩形 26"/>
          <p:cNvSpPr/>
          <p:nvPr/>
        </p:nvSpPr>
        <p:spPr>
          <a:xfrm>
            <a:off x="4533900" y="2026285"/>
            <a:ext cx="5502910" cy="784225"/>
          </a:xfrm>
          <a:prstGeom prst="rect">
            <a:avLst/>
          </a:prstGeom>
          <a:noFill/>
        </p:spPr>
        <p:txBody>
          <a:bodyPr wrap="square" lIns="0" tIns="0" rIns="0" bIns="0" rtlCol="0">
            <a:spAutoFit/>
          </a:bodyPr>
          <a:p>
            <a:pPr lvl="0">
              <a:lnSpc>
                <a:spcPct val="150000"/>
              </a:lnSpc>
            </a:pPr>
            <a:r>
              <a:rPr 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计划的含义</a:t>
            </a:r>
            <a:endParaRPr 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通过计划来指导各个团队成员分别做哪些工作以及怎样做。</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9" name="矩形 28"/>
          <p:cNvSpPr/>
          <p:nvPr/>
        </p:nvSpPr>
        <p:spPr>
          <a:xfrm>
            <a:off x="4580255" y="3213540"/>
            <a:ext cx="5292799" cy="1430655"/>
          </a:xfrm>
          <a:prstGeom prst="rect">
            <a:avLst/>
          </a:prstGeom>
          <a:noFill/>
        </p:spPr>
        <p:txBody>
          <a:bodyPr wrap="square" lIns="0" tIns="0" rIns="0" bIns="0" rtlCol="0">
            <a:spAutoFit/>
          </a:bodyPr>
          <a:p>
            <a:pPr lvl="0">
              <a:lnSpc>
                <a:spcPct val="150000"/>
              </a:lnSpc>
            </a:pPr>
            <a:r>
              <a:rPr 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计划的搭建</a:t>
            </a:r>
            <a:endParaRPr 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创业团队的计划是从创业团队的整体来考虑的，它包括创业团队的领导和规模、领导职位设立的方式、领导者的权限与职责、创业团队特定成员的职责与权限、各成员投入团队工作的时间等内容。</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 name="椭圆 1"/>
          <p:cNvSpPr/>
          <p:nvPr/>
        </p:nvSpPr>
        <p:spPr>
          <a:xfrm>
            <a:off x="10782300" y="2221028"/>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1" name="椭圆 30"/>
          <p:cNvSpPr/>
          <p:nvPr/>
        </p:nvSpPr>
        <p:spPr>
          <a:xfrm>
            <a:off x="10782300" y="3731693"/>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pic>
        <p:nvPicPr>
          <p:cNvPr id="4" name="图片 3"/>
          <p:cNvPicPr>
            <a:picLocks noChangeAspect="1"/>
          </p:cNvPicPr>
          <p:nvPr>
            <p:custDataLst>
              <p:tags r:id="rId4"/>
            </p:custDataLst>
          </p:nvPr>
        </p:nvPicPr>
        <p:blipFill>
          <a:blip r:embed="rId5"/>
          <a:stretch>
            <a:fillRect/>
          </a:stretch>
        </p:blipFill>
        <p:spPr>
          <a:xfrm>
            <a:off x="0" y="1539240"/>
            <a:ext cx="3895725" cy="53187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1000" fill="hold"/>
                                        <p:tgtEl>
                                          <p:spTgt spid="31"/>
                                        </p:tgtEl>
                                        <p:attrNameLst>
                                          <p:attrName>ppt_w</p:attrName>
                                        </p:attrNameLst>
                                      </p:cBhvr>
                                      <p:tavLst>
                                        <p:tav tm="0">
                                          <p:val>
                                            <p:fltVal val="0"/>
                                          </p:val>
                                        </p:tav>
                                        <p:tav tm="100000">
                                          <p:val>
                                            <p:strVal val="#ppt_w"/>
                                          </p:val>
                                        </p:tav>
                                      </p:tavLst>
                                    </p:anim>
                                    <p:anim calcmode="lin" valueType="num">
                                      <p:cBhvr>
                                        <p:cTn id="14" dur="1000" fill="hold"/>
                                        <p:tgtEl>
                                          <p:spTgt spid="31"/>
                                        </p:tgtEl>
                                        <p:attrNameLst>
                                          <p:attrName>ppt_h</p:attrName>
                                        </p:attrNameLst>
                                      </p:cBhvr>
                                      <p:tavLst>
                                        <p:tav tm="0">
                                          <p:val>
                                            <p:fltVal val="0"/>
                                          </p:val>
                                        </p:tav>
                                        <p:tav tm="100000">
                                          <p:val>
                                            <p:strVal val="#ppt_h"/>
                                          </p:val>
                                        </p:tav>
                                      </p:tavLst>
                                    </p:anim>
                                    <p:anim calcmode="lin" valueType="num">
                                      <p:cBhvr>
                                        <p:cTn id="15" dur="1000" fill="hold"/>
                                        <p:tgtEl>
                                          <p:spTgt spid="31"/>
                                        </p:tgtEl>
                                        <p:attrNameLst>
                                          <p:attrName>style.rotation</p:attrName>
                                        </p:attrNameLst>
                                      </p:cBhvr>
                                      <p:tavLst>
                                        <p:tav tm="0">
                                          <p:val>
                                            <p:fltVal val="90"/>
                                          </p:val>
                                        </p:tav>
                                        <p:tav tm="100000">
                                          <p:val>
                                            <p:fltVal val="0"/>
                                          </p:val>
                                        </p:tav>
                                      </p:tavLst>
                                    </p:anim>
                                    <p:animEffect transition="in" filter="fade">
                                      <p:cBhvr>
                                        <p:cTn id="16" dur="1000"/>
                                        <p:tgtEl>
                                          <p:spTgt spid="31"/>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left)">
                                      <p:cBhvr>
                                        <p:cTn id="20" dur="500"/>
                                        <p:tgtEl>
                                          <p:spTgt spid="25"/>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wipe(left)">
                                      <p:cBhvr>
                                        <p:cTn id="24" dur="500"/>
                                        <p:tgtEl>
                                          <p:spTgt spid="26"/>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left)">
                                      <p:cBhvr>
                                        <p:cTn id="28" dur="500"/>
                                        <p:tgtEl>
                                          <p:spTgt spid="27"/>
                                        </p:tgtEl>
                                      </p:cBhvr>
                                    </p:animEffect>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wipe(left)">
                                      <p:cBhvr>
                                        <p:cTn id="3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p:bldP spid="2" grpId="0" bldLvl="0" animBg="1"/>
      <p:bldP spid="31"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4295" y="323963"/>
            <a:ext cx="4211286" cy="488467"/>
            <a:chOff x="294295" y="323963"/>
            <a:chExt cx="4211286" cy="488467"/>
          </a:xfrm>
        </p:grpSpPr>
        <p:sp>
          <p:nvSpPr>
            <p:cNvPr id="6" name="椭圆 5"/>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0" name="文本框 9"/>
            <p:cNvSpPr txBox="1"/>
            <p:nvPr>
              <p:custDataLst>
                <p:tags r:id="rId2"/>
              </p:custDataLst>
            </p:nvPr>
          </p:nvSpPr>
          <p:spPr>
            <a:xfrm>
              <a:off x="360301" y="352055"/>
              <a:ext cx="41452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二、组建创业团队的基本原则</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20" name="菱形 19"/>
          <p:cNvSpPr/>
          <p:nvPr>
            <p:custDataLst>
              <p:tags r:id="rId3"/>
            </p:custDataLst>
          </p:nvPr>
        </p:nvSpPr>
        <p:spPr>
          <a:xfrm>
            <a:off x="3118631" y="1383375"/>
            <a:ext cx="1519932" cy="1519932"/>
          </a:xfrm>
          <a:prstGeom prst="diamond">
            <a:avLst/>
          </a:prstGeom>
          <a:gradFill>
            <a:gsLst>
              <a:gs pos="0">
                <a:srgbClr val="B21AA3"/>
              </a:gs>
              <a:gs pos="100000">
                <a:srgbClr val="472494"/>
              </a:gs>
            </a:gsLst>
            <a:lin ang="5400000" scaled="1"/>
          </a:gradFill>
          <a:ln>
            <a:solidFill>
              <a:srgbClr val="4724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1" name="菱形 20"/>
          <p:cNvSpPr/>
          <p:nvPr>
            <p:custDataLst>
              <p:tags r:id="rId4"/>
            </p:custDataLst>
          </p:nvPr>
        </p:nvSpPr>
        <p:spPr>
          <a:xfrm>
            <a:off x="5871375" y="1383375"/>
            <a:ext cx="1519932" cy="1519932"/>
          </a:xfrm>
          <a:prstGeom prst="diamond">
            <a:avLst/>
          </a:prstGeom>
          <a:gradFill>
            <a:gsLst>
              <a:gs pos="0">
                <a:srgbClr val="B21AA3"/>
              </a:gs>
              <a:gs pos="100000">
                <a:srgbClr val="472494"/>
              </a:gs>
            </a:gsLst>
            <a:lin ang="5400000" scaled="1"/>
          </a:gradFill>
          <a:ln>
            <a:solidFill>
              <a:srgbClr val="4724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2" name="菱形 21"/>
          <p:cNvSpPr/>
          <p:nvPr>
            <p:custDataLst>
              <p:tags r:id="rId5"/>
            </p:custDataLst>
          </p:nvPr>
        </p:nvSpPr>
        <p:spPr>
          <a:xfrm>
            <a:off x="7247747" y="1383375"/>
            <a:ext cx="1519932" cy="1519932"/>
          </a:xfrm>
          <a:prstGeom prst="diamond">
            <a:avLst/>
          </a:prstGeom>
          <a:gradFill>
            <a:gsLst>
              <a:gs pos="0">
                <a:srgbClr val="B21AA3"/>
              </a:gs>
              <a:gs pos="100000">
                <a:srgbClr val="472494"/>
              </a:gs>
            </a:gsLst>
            <a:lin ang="5400000" scaled="1"/>
          </a:gradFill>
          <a:ln>
            <a:solidFill>
              <a:srgbClr val="4724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3" name="菱形 22"/>
          <p:cNvSpPr/>
          <p:nvPr>
            <p:custDataLst>
              <p:tags r:id="rId6"/>
            </p:custDataLst>
          </p:nvPr>
        </p:nvSpPr>
        <p:spPr>
          <a:xfrm>
            <a:off x="4495003" y="1383375"/>
            <a:ext cx="1519932" cy="1519932"/>
          </a:xfrm>
          <a:prstGeom prst="diamond">
            <a:avLst/>
          </a:prstGeom>
          <a:gradFill>
            <a:gsLst>
              <a:gs pos="0">
                <a:srgbClr val="B21AA3"/>
              </a:gs>
              <a:gs pos="100000">
                <a:srgbClr val="472494"/>
              </a:gs>
            </a:gsLst>
            <a:lin ang="5400000" scaled="1"/>
          </a:gradFill>
          <a:ln>
            <a:solidFill>
              <a:srgbClr val="4724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4" name="文本框 39"/>
          <p:cNvSpPr txBox="1"/>
          <p:nvPr>
            <p:custDataLst>
              <p:tags r:id="rId7"/>
            </p:custDataLst>
          </p:nvPr>
        </p:nvSpPr>
        <p:spPr>
          <a:xfrm>
            <a:off x="1012190" y="3491230"/>
            <a:ext cx="2395220" cy="2430145"/>
          </a:xfrm>
          <a:prstGeom prst="rect">
            <a:avLst/>
          </a:prstGeom>
          <a:noFill/>
        </p:spPr>
        <p:txBody>
          <a:bodyPr wrap="square" lIns="91440" tIns="45720" rIns="91440" bIns="45720" rtlCol="0">
            <a:spAutoFit/>
          </a:bodyPr>
          <a:p>
            <a:pPr lvl="0" algn="ctr">
              <a:lnSpc>
                <a:spcPct val="200000"/>
              </a:lnSpc>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目标明确合理原则</a:t>
            </a:r>
            <a:endParaRPr lang="zh-CN" altLang="en-US" sz="2000"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ctr">
              <a:lnSpc>
                <a:spcPct val="20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目标必须是合理的、切实可行的，这样才能真正达到激励的目的。</a:t>
            </a:r>
            <a:endPar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ctr">
              <a:lnSpc>
                <a:spcPct val="200000"/>
              </a:lnSpc>
            </a:pPr>
            <a:endPar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cxnSp>
        <p:nvCxnSpPr>
          <p:cNvPr id="31" name="直接连接符 30"/>
          <p:cNvCxnSpPr/>
          <p:nvPr>
            <p:custDataLst>
              <p:tags r:id="rId8"/>
            </p:custDataLst>
          </p:nvPr>
        </p:nvCxnSpPr>
        <p:spPr>
          <a:xfrm>
            <a:off x="1199456" y="2183905"/>
            <a:ext cx="1786752" cy="1"/>
          </a:xfrm>
          <a:prstGeom prst="line">
            <a:avLst/>
          </a:prstGeom>
          <a:ln w="12700">
            <a:gradFill>
              <a:gsLst>
                <a:gs pos="0">
                  <a:srgbClr val="B21AA3"/>
                </a:gs>
                <a:gs pos="100000">
                  <a:srgbClr val="472494"/>
                </a:gs>
              </a:gsLst>
              <a:lin ang="5400000" scaled="1"/>
            </a:gra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custDataLst>
              <p:tags r:id="rId9"/>
            </p:custDataLst>
          </p:nvPr>
        </p:nvCxnSpPr>
        <p:spPr>
          <a:xfrm>
            <a:off x="8976320" y="2183905"/>
            <a:ext cx="1786752" cy="1"/>
          </a:xfrm>
          <a:prstGeom prst="line">
            <a:avLst/>
          </a:prstGeom>
          <a:ln w="12700">
            <a:gradFill>
              <a:gsLst>
                <a:gs pos="0">
                  <a:srgbClr val="B21AA3"/>
                </a:gs>
                <a:gs pos="100000">
                  <a:srgbClr val="472494"/>
                </a:gs>
              </a:gsLst>
              <a:lin ang="5400000" scaled="1"/>
            </a:gra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3" name="文本框 39"/>
          <p:cNvSpPr txBox="1"/>
          <p:nvPr>
            <p:custDataLst>
              <p:tags r:id="rId10"/>
            </p:custDataLst>
          </p:nvPr>
        </p:nvSpPr>
        <p:spPr>
          <a:xfrm>
            <a:off x="3802781" y="3491230"/>
            <a:ext cx="2005187" cy="2861310"/>
          </a:xfrm>
          <a:prstGeom prst="rect">
            <a:avLst/>
          </a:prstGeom>
          <a:noFill/>
        </p:spPr>
        <p:txBody>
          <a:bodyPr wrap="square" lIns="91440" tIns="45720" rIns="91440" bIns="45720" rtlCol="0">
            <a:spAutoFit/>
          </a:bodyPr>
          <a:p>
            <a:pPr lvl="0" algn="ctr">
              <a:lnSpc>
                <a:spcPct val="200000"/>
              </a:lnSpc>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互补原则</a:t>
            </a:r>
            <a:endParaRPr lang="zh-CN" altLang="en-US" sz="2000"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ctr">
              <a:lnSpc>
                <a:spcPct val="20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创业者之所以寻求团队合作，其目的是弥补自身能力与创业目标间的差距。</a:t>
            </a:r>
            <a:endPar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ctr">
              <a:lnSpc>
                <a:spcPct val="200000"/>
              </a:lnSpc>
            </a:pPr>
            <a:endPar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4" name="文本框 39"/>
          <p:cNvSpPr txBox="1"/>
          <p:nvPr>
            <p:custDataLst>
              <p:tags r:id="rId11"/>
            </p:custDataLst>
          </p:nvPr>
        </p:nvSpPr>
        <p:spPr>
          <a:xfrm>
            <a:off x="6203048" y="3491230"/>
            <a:ext cx="2005187" cy="3291840"/>
          </a:xfrm>
          <a:prstGeom prst="rect">
            <a:avLst/>
          </a:prstGeom>
          <a:noFill/>
        </p:spPr>
        <p:txBody>
          <a:bodyPr wrap="square" lIns="91440" tIns="45720" rIns="91440" bIns="45720" rtlCol="0">
            <a:spAutoFit/>
          </a:bodyPr>
          <a:p>
            <a:pPr lvl="0" algn="ctr">
              <a:lnSpc>
                <a:spcPct val="200000"/>
              </a:lnSpc>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精简高效原则</a:t>
            </a:r>
            <a:endParaRPr lang="zh-CN" altLang="en-US" sz="2000"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ctr">
              <a:lnSpc>
                <a:spcPct val="20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为了减少创业期的运作成本，最大比例地分享成果，创业团队人员构成应在保证企业高效运作的前提下尽量精简。</a:t>
            </a:r>
            <a:endPar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ctr">
              <a:lnSpc>
                <a:spcPct val="200000"/>
              </a:lnSpc>
            </a:pPr>
            <a:endPar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5" name="文本框 39"/>
          <p:cNvSpPr txBox="1"/>
          <p:nvPr>
            <p:custDataLst>
              <p:tags r:id="rId12"/>
            </p:custDataLst>
          </p:nvPr>
        </p:nvSpPr>
        <p:spPr>
          <a:xfrm>
            <a:off x="8603315" y="3491230"/>
            <a:ext cx="2005187" cy="2861310"/>
          </a:xfrm>
          <a:prstGeom prst="rect">
            <a:avLst/>
          </a:prstGeom>
          <a:noFill/>
        </p:spPr>
        <p:txBody>
          <a:bodyPr wrap="square" lIns="91440" tIns="45720" rIns="91440" bIns="45720" rtlCol="0">
            <a:spAutoFit/>
          </a:bodyPr>
          <a:p>
            <a:pPr lvl="0" algn="ctr">
              <a:lnSpc>
                <a:spcPct val="200000"/>
              </a:lnSpc>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动态开放原则</a:t>
            </a:r>
            <a:endParaRPr lang="zh-CN" altLang="en-US" sz="2000"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gn="ctr">
              <a:lnSpc>
                <a:spcPct val="20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在组建创业团队时，应注意保持团队的动态性和开放性，使真正完美匹配的人员能被吸纳到创业团队中来。</a:t>
            </a:r>
            <a:endPar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pic>
        <p:nvPicPr>
          <p:cNvPr id="40" name="图片 39" descr="31393935333132353b31393939353539343b5e8f53f731"/>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3407410" y="1694815"/>
            <a:ext cx="914400" cy="914400"/>
          </a:xfrm>
          <a:prstGeom prst="rect">
            <a:avLst/>
          </a:prstGeom>
        </p:spPr>
      </p:pic>
      <p:pic>
        <p:nvPicPr>
          <p:cNvPr id="44" name="图片 43" descr="31393935333132353b31393939353539353b5e8f53f732"/>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4798060" y="1694815"/>
            <a:ext cx="914400" cy="914400"/>
          </a:xfrm>
          <a:prstGeom prst="rect">
            <a:avLst/>
          </a:prstGeom>
        </p:spPr>
      </p:pic>
      <p:pic>
        <p:nvPicPr>
          <p:cNvPr id="45" name="图片 44" descr="31393935333132353b31393939353539363b5e8f53f733"/>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6188710" y="1694815"/>
            <a:ext cx="914400" cy="914400"/>
          </a:xfrm>
          <a:prstGeom prst="rect">
            <a:avLst/>
          </a:prstGeom>
        </p:spPr>
      </p:pic>
      <p:pic>
        <p:nvPicPr>
          <p:cNvPr id="46" name="图片 45" descr="31393935333132353b31393939353539373b5e8f53f734"/>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7579360" y="1694815"/>
            <a:ext cx="914400" cy="914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1000"/>
                                        <p:tgtEl>
                                          <p:spTgt spid="32"/>
                                        </p:tgtEl>
                                      </p:cBhvr>
                                    </p:animEffect>
                                    <p:anim calcmode="lin" valueType="num">
                                      <p:cBhvr>
                                        <p:cTn id="13" dur="1000" fill="hold"/>
                                        <p:tgtEl>
                                          <p:spTgt spid="32"/>
                                        </p:tgtEl>
                                        <p:attrNameLst>
                                          <p:attrName>ppt_x</p:attrName>
                                        </p:attrNameLst>
                                      </p:cBhvr>
                                      <p:tavLst>
                                        <p:tav tm="0">
                                          <p:val>
                                            <p:strVal val="#ppt_x"/>
                                          </p:val>
                                        </p:tav>
                                        <p:tav tm="100000">
                                          <p:val>
                                            <p:strVal val="#ppt_x"/>
                                          </p:val>
                                        </p:tav>
                                      </p:tavLst>
                                    </p:anim>
                                    <p:anim calcmode="lin" valueType="num">
                                      <p:cBhvr>
                                        <p:cTn id="14" dur="1000" fill="hold"/>
                                        <p:tgtEl>
                                          <p:spTgt spid="3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1000"/>
                                        <p:tgtEl>
                                          <p:spTgt spid="24"/>
                                        </p:tgtEl>
                                      </p:cBhvr>
                                    </p:animEffect>
                                    <p:anim calcmode="lin" valueType="num">
                                      <p:cBhvr>
                                        <p:cTn id="18" dur="1000" fill="hold"/>
                                        <p:tgtEl>
                                          <p:spTgt spid="24"/>
                                        </p:tgtEl>
                                        <p:attrNameLst>
                                          <p:attrName>ppt_x</p:attrName>
                                        </p:attrNameLst>
                                      </p:cBhvr>
                                      <p:tavLst>
                                        <p:tav tm="0">
                                          <p:val>
                                            <p:strVal val="#ppt_x"/>
                                          </p:val>
                                        </p:tav>
                                        <p:tav tm="100000">
                                          <p:val>
                                            <p:strVal val="#ppt_x"/>
                                          </p:val>
                                        </p:tav>
                                      </p:tavLst>
                                    </p:anim>
                                    <p:anim calcmode="lin" valueType="num">
                                      <p:cBhvr>
                                        <p:cTn id="19" dur="1000" fill="hold"/>
                                        <p:tgtEl>
                                          <p:spTgt spid="2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anim calcmode="lin" valueType="num">
                                      <p:cBhvr>
                                        <p:cTn id="23" dur="1000" fill="hold"/>
                                        <p:tgtEl>
                                          <p:spTgt spid="33"/>
                                        </p:tgtEl>
                                        <p:attrNameLst>
                                          <p:attrName>ppt_x</p:attrName>
                                        </p:attrNameLst>
                                      </p:cBhvr>
                                      <p:tavLst>
                                        <p:tav tm="0">
                                          <p:val>
                                            <p:strVal val="#ppt_x"/>
                                          </p:val>
                                        </p:tav>
                                        <p:tav tm="100000">
                                          <p:val>
                                            <p:strVal val="#ppt_x"/>
                                          </p:val>
                                        </p:tav>
                                      </p:tavLst>
                                    </p:anim>
                                    <p:anim calcmode="lin" valueType="num">
                                      <p:cBhvr>
                                        <p:cTn id="24" dur="1000" fill="hold"/>
                                        <p:tgtEl>
                                          <p:spTgt spid="3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1000"/>
                                        <p:tgtEl>
                                          <p:spTgt spid="34"/>
                                        </p:tgtEl>
                                      </p:cBhvr>
                                    </p:animEffect>
                                    <p:anim calcmode="lin" valueType="num">
                                      <p:cBhvr>
                                        <p:cTn id="28" dur="1000" fill="hold"/>
                                        <p:tgtEl>
                                          <p:spTgt spid="34"/>
                                        </p:tgtEl>
                                        <p:attrNameLst>
                                          <p:attrName>ppt_x</p:attrName>
                                        </p:attrNameLst>
                                      </p:cBhvr>
                                      <p:tavLst>
                                        <p:tav tm="0">
                                          <p:val>
                                            <p:strVal val="#ppt_x"/>
                                          </p:val>
                                        </p:tav>
                                        <p:tav tm="100000">
                                          <p:val>
                                            <p:strVal val="#ppt_x"/>
                                          </p:val>
                                        </p:tav>
                                      </p:tavLst>
                                    </p:anim>
                                    <p:anim calcmode="lin" valueType="num">
                                      <p:cBhvr>
                                        <p:cTn id="29" dur="1000" fill="hold"/>
                                        <p:tgtEl>
                                          <p:spTgt spid="3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1000"/>
                                        <p:tgtEl>
                                          <p:spTgt spid="35"/>
                                        </p:tgtEl>
                                      </p:cBhvr>
                                    </p:animEffect>
                                    <p:anim calcmode="lin" valueType="num">
                                      <p:cBhvr>
                                        <p:cTn id="33" dur="1000" fill="hold"/>
                                        <p:tgtEl>
                                          <p:spTgt spid="35"/>
                                        </p:tgtEl>
                                        <p:attrNameLst>
                                          <p:attrName>ppt_x</p:attrName>
                                        </p:attrNameLst>
                                      </p:cBhvr>
                                      <p:tavLst>
                                        <p:tav tm="0">
                                          <p:val>
                                            <p:strVal val="#ppt_x"/>
                                          </p:val>
                                        </p:tav>
                                        <p:tav tm="100000">
                                          <p:val>
                                            <p:strVal val="#ppt_x"/>
                                          </p:val>
                                        </p:tav>
                                      </p:tavLst>
                                    </p:anim>
                                    <p:anim calcmode="lin" valueType="num">
                                      <p:cBhvr>
                                        <p:cTn id="34" dur="1000" fill="hold"/>
                                        <p:tgtEl>
                                          <p:spTgt spid="3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1000"/>
                                        <p:tgtEl>
                                          <p:spTgt spid="20"/>
                                        </p:tgtEl>
                                      </p:cBhvr>
                                    </p:animEffect>
                                    <p:anim calcmode="lin" valueType="num">
                                      <p:cBhvr>
                                        <p:cTn id="38" dur="1000" fill="hold"/>
                                        <p:tgtEl>
                                          <p:spTgt spid="20"/>
                                        </p:tgtEl>
                                        <p:attrNameLst>
                                          <p:attrName>ppt_x</p:attrName>
                                        </p:attrNameLst>
                                      </p:cBhvr>
                                      <p:tavLst>
                                        <p:tav tm="0">
                                          <p:val>
                                            <p:strVal val="#ppt_x"/>
                                          </p:val>
                                        </p:tav>
                                        <p:tav tm="100000">
                                          <p:val>
                                            <p:strVal val="#ppt_x"/>
                                          </p:val>
                                        </p:tav>
                                      </p:tavLst>
                                    </p:anim>
                                    <p:anim calcmode="lin" valueType="num">
                                      <p:cBhvr>
                                        <p:cTn id="39" dur="1000" fill="hold"/>
                                        <p:tgtEl>
                                          <p:spTgt spid="2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1000"/>
                                        <p:tgtEl>
                                          <p:spTgt spid="21"/>
                                        </p:tgtEl>
                                      </p:cBhvr>
                                    </p:animEffect>
                                    <p:anim calcmode="lin" valueType="num">
                                      <p:cBhvr>
                                        <p:cTn id="43" dur="1000" fill="hold"/>
                                        <p:tgtEl>
                                          <p:spTgt spid="21"/>
                                        </p:tgtEl>
                                        <p:attrNameLst>
                                          <p:attrName>ppt_x</p:attrName>
                                        </p:attrNameLst>
                                      </p:cBhvr>
                                      <p:tavLst>
                                        <p:tav tm="0">
                                          <p:val>
                                            <p:strVal val="#ppt_x"/>
                                          </p:val>
                                        </p:tav>
                                        <p:tav tm="100000">
                                          <p:val>
                                            <p:strVal val="#ppt_x"/>
                                          </p:val>
                                        </p:tav>
                                      </p:tavLst>
                                    </p:anim>
                                    <p:anim calcmode="lin" valueType="num">
                                      <p:cBhvr>
                                        <p:cTn id="44" dur="1000" fill="hold"/>
                                        <p:tgtEl>
                                          <p:spTgt spid="2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1000"/>
                                        <p:tgtEl>
                                          <p:spTgt spid="22"/>
                                        </p:tgtEl>
                                      </p:cBhvr>
                                    </p:animEffect>
                                    <p:anim calcmode="lin" valueType="num">
                                      <p:cBhvr>
                                        <p:cTn id="48" dur="1000" fill="hold"/>
                                        <p:tgtEl>
                                          <p:spTgt spid="22"/>
                                        </p:tgtEl>
                                        <p:attrNameLst>
                                          <p:attrName>ppt_x</p:attrName>
                                        </p:attrNameLst>
                                      </p:cBhvr>
                                      <p:tavLst>
                                        <p:tav tm="0">
                                          <p:val>
                                            <p:strVal val="#ppt_x"/>
                                          </p:val>
                                        </p:tav>
                                        <p:tav tm="100000">
                                          <p:val>
                                            <p:strVal val="#ppt_x"/>
                                          </p:val>
                                        </p:tav>
                                      </p:tavLst>
                                    </p:anim>
                                    <p:anim calcmode="lin" valueType="num">
                                      <p:cBhvr>
                                        <p:cTn id="49" dur="1000" fill="hold"/>
                                        <p:tgtEl>
                                          <p:spTgt spid="2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1000"/>
                                        <p:tgtEl>
                                          <p:spTgt spid="23"/>
                                        </p:tgtEl>
                                      </p:cBhvr>
                                    </p:animEffect>
                                    <p:anim calcmode="lin" valueType="num">
                                      <p:cBhvr>
                                        <p:cTn id="53" dur="1000" fill="hold"/>
                                        <p:tgtEl>
                                          <p:spTgt spid="23"/>
                                        </p:tgtEl>
                                        <p:attrNameLst>
                                          <p:attrName>ppt_x</p:attrName>
                                        </p:attrNameLst>
                                      </p:cBhvr>
                                      <p:tavLst>
                                        <p:tav tm="0">
                                          <p:val>
                                            <p:strVal val="#ppt_x"/>
                                          </p:val>
                                        </p:tav>
                                        <p:tav tm="100000">
                                          <p:val>
                                            <p:strVal val="#ppt_x"/>
                                          </p:val>
                                        </p:tav>
                                      </p:tavLst>
                                    </p:anim>
                                    <p:anim calcmode="lin" valueType="num">
                                      <p:cBhvr>
                                        <p:cTn id="5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bldLvl="0" animBg="1"/>
      <p:bldP spid="22" grpId="0" bldLvl="0" animBg="1"/>
      <p:bldP spid="23" grpId="0" bldLvl="0" animBg="1"/>
      <p:bldP spid="24" grpId="0"/>
      <p:bldP spid="33" grpId="0"/>
      <p:bldP spid="34" grpId="0"/>
      <p:bldP spid="3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4295" y="323963"/>
            <a:ext cx="4820886" cy="488467"/>
            <a:chOff x="294295" y="323963"/>
            <a:chExt cx="4820886" cy="488467"/>
          </a:xfrm>
        </p:grpSpPr>
        <p:sp>
          <p:nvSpPr>
            <p:cNvPr id="6" name="椭圆 5"/>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0" name="文本框 9"/>
            <p:cNvSpPr txBox="1"/>
            <p:nvPr>
              <p:custDataLst>
                <p:tags r:id="rId2"/>
              </p:custDataLst>
            </p:nvPr>
          </p:nvSpPr>
          <p:spPr>
            <a:xfrm>
              <a:off x="360301" y="352055"/>
              <a:ext cx="47548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三、影响创业团队组建的主要因素</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17" name="组合 16"/>
          <p:cNvGrpSpPr/>
          <p:nvPr/>
        </p:nvGrpSpPr>
        <p:grpSpPr>
          <a:xfrm>
            <a:off x="4944110" y="1395095"/>
            <a:ext cx="4693823" cy="4924425"/>
            <a:chOff x="1802" y="2471"/>
            <a:chExt cx="6247" cy="6554"/>
          </a:xfrm>
        </p:grpSpPr>
        <p:sp>
          <p:nvSpPr>
            <p:cNvPr id="25" name="ïṣḻiḋè"/>
            <p:cNvSpPr/>
            <p:nvPr/>
          </p:nvSpPr>
          <p:spPr>
            <a:xfrm>
              <a:off x="1802" y="2471"/>
              <a:ext cx="5547" cy="521"/>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en-US" altLang="zh-CN"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a:t>
              </a:r>
              <a:r>
                <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个人所拥有的资源有限</a:t>
              </a:r>
              <a:endPar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6" name="í$lïḋè"/>
            <p:cNvSpPr/>
            <p:nvPr/>
          </p:nvSpPr>
          <p:spPr>
            <a:xfrm>
              <a:off x="1802" y="6075"/>
              <a:ext cx="5548" cy="521"/>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en-US" altLang="zh-CN"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a:t>
              </a:r>
              <a:r>
                <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人际关系的需求</a:t>
              </a:r>
              <a:endPar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7" name="iŝḻîḓè"/>
            <p:cNvSpPr/>
            <p:nvPr/>
          </p:nvSpPr>
          <p:spPr>
            <a:xfrm>
              <a:off x="1802" y="3305"/>
              <a:ext cx="6246" cy="2104"/>
            </a:xfrm>
            <a:prstGeom prst="roundRect">
              <a:avLst>
                <a:gd name="adj" fmla="val 7576"/>
              </a:avLst>
            </a:prstGeom>
            <a:noFill/>
            <a:ln w="25400">
              <a:gradFill>
                <a:gsLst>
                  <a:gs pos="0">
                    <a:srgbClr val="B21AA3"/>
                  </a:gs>
                  <a:gs pos="100000">
                    <a:srgbClr val="472494"/>
                  </a:gs>
                </a:gsLst>
                <a:lin ang="5400000" scaled="1"/>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8" name="ïsliďé"/>
            <p:cNvSpPr txBox="1"/>
            <p:nvPr/>
          </p:nvSpPr>
          <p:spPr>
            <a:xfrm>
              <a:off x="2116" y="3366"/>
              <a:ext cx="5541" cy="1965"/>
            </a:xfrm>
            <a:prstGeom prst="rect">
              <a:avLst/>
            </a:prstGeom>
            <a:noFill/>
          </p:spPr>
          <p:txBody>
            <a:bodyPr wrap="square" rtlCol="0">
              <a:spAutoFit/>
            </a:bodyPr>
            <a:p>
              <a:pPr lvl="0"/>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创业团队的组建是为了共享创业所需要的资源。</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单个创业者所拥有的资源是有限的，创业需要更多的资源，这时他就要寻找能够带来其缺乏的资源的合作者。</a:t>
              </a:r>
              <a:endParaRPr lang="en-US" altLang="zh-CN"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9" name="işḻïḋê"/>
            <p:cNvSpPr/>
            <p:nvPr/>
          </p:nvSpPr>
          <p:spPr>
            <a:xfrm>
              <a:off x="1802" y="6845"/>
              <a:ext cx="6247" cy="2180"/>
            </a:xfrm>
            <a:prstGeom prst="roundRect">
              <a:avLst>
                <a:gd name="adj" fmla="val 7576"/>
              </a:avLst>
            </a:prstGeom>
            <a:noFill/>
            <a:ln w="25400">
              <a:gradFill>
                <a:gsLst>
                  <a:gs pos="0">
                    <a:srgbClr val="B21AA3"/>
                  </a:gs>
                  <a:gs pos="100000">
                    <a:srgbClr val="472494"/>
                  </a:gs>
                </a:gsLst>
                <a:lin ang="5400000" scaled="1"/>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0" name="išḷïḑè"/>
            <p:cNvSpPr txBox="1"/>
            <p:nvPr/>
          </p:nvSpPr>
          <p:spPr>
            <a:xfrm>
              <a:off x="2180" y="7138"/>
              <a:ext cx="5478" cy="1596"/>
            </a:xfrm>
            <a:prstGeom prst="rect">
              <a:avLst/>
            </a:prstGeom>
            <a:noFill/>
          </p:spPr>
          <p:txBody>
            <a:bodyPr wrap="square" rtlCol="0">
              <a:spAutoFit/>
            </a:bodyPr>
            <a:p>
              <a:pPr lvl="0"/>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人与人之间相互吸引可能是由于他们之间有血缘关系，或者是共同的兴趣、爱好、职业等，也并不排除由于个人魅力吸引他人，从而组建创业团队。</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7" name="椭圆 6"/>
          <p:cNvSpPr/>
          <p:nvPr/>
        </p:nvSpPr>
        <p:spPr>
          <a:xfrm>
            <a:off x="1282700" y="2011680"/>
            <a:ext cx="2376170" cy="2376170"/>
          </a:xfrm>
          <a:prstGeom prst="ellipse">
            <a:avLst/>
          </a:prstGeom>
          <a:solidFill>
            <a:srgbClr val="952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547495" y="2408555"/>
            <a:ext cx="1749425" cy="1582420"/>
          </a:xfrm>
          <a:prstGeom prst="rect">
            <a:avLst/>
          </a:prstGeom>
          <a:noFill/>
        </p:spPr>
        <p:txBody>
          <a:bodyPr wrap="square" rtlCol="0">
            <a:noAutofit/>
          </a:bodyPr>
          <a:p>
            <a:pPr algn="ctr"/>
            <a:r>
              <a:rPr lang="zh-CN" altLang="en-US" sz="3200">
                <a:solidFill>
                  <a:schemeClr val="bg1"/>
                </a:solidFill>
                <a:latin typeface="微软雅黑" panose="020B0503020204020204" charset="-122"/>
                <a:ea typeface="微软雅黑" panose="020B0503020204020204" charset="-122"/>
              </a:rPr>
              <a:t>创业团队的形成原因</a:t>
            </a:r>
            <a:endParaRPr lang="zh-CN" altLang="en-US" sz="3200">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53160" y="1241425"/>
            <a:ext cx="10033635" cy="3669030"/>
          </a:xfrm>
          <a:prstGeom prst="rect">
            <a:avLst/>
          </a:prstGeom>
          <a:noFill/>
          <a:ln w="12700" cmpd="sng">
            <a:solidFill>
              <a:srgbClr val="6E1297"/>
            </a:solidFill>
            <a:prstDash val="sysDot"/>
          </a:ln>
        </p:spPr>
        <p:txBody>
          <a:bodyPr wrap="square" rtlCol="0">
            <a:noAutofit/>
          </a:bodyPr>
          <a:p>
            <a:pPr algn="ctr">
              <a:lnSpc>
                <a:spcPct val="150000"/>
              </a:lnSpc>
            </a:pP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公益创业教育扶贫　赋能乡村儿童读懂世界</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rPr>
              <a:t>云南小伙刘楠鑫是“毕业后”公益图书室的创始人。他出生于云南省昭通市的一个小山村，小时候家境不好，父母在他4 岁时就外出打工，一年才能回家一次，他从小跟随外婆生活。2014 年，他考入大学，走出了大山，外面世界的图书馆深深吸引和打动了他。</a:t>
            </a:r>
            <a:endParaRPr lang="zh-CN" altLang="en-US">
              <a:solidFill>
                <a:schemeClr val="bg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rPr>
              <a:t>“要是可以在自己家乡的学校建一所图书馆该多好！”在大学期间，他就萌生了创办公益图书馆的想法。2015 年，他向同学募集1314 册课外书籍带回小学母校。学弟学妹拿到书后的那份喜悦让他的公益梦想更为坚定。一年后，他联合国内外500 名大学生，正式发起“毕业后公益图书室”项目，为全国欠发达地区的乡村小学提供优质课外读物以及建设舒适阅读空间。</a:t>
            </a:r>
            <a:endParaRPr lang="zh-CN" altLang="en-US">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3" name="文本框 2"/>
          <p:cNvSpPr txBox="1"/>
          <p:nvPr/>
        </p:nvSpPr>
        <p:spPr>
          <a:xfrm>
            <a:off x="1164590" y="1280160"/>
            <a:ext cx="10022205" cy="4661535"/>
          </a:xfrm>
          <a:prstGeom prst="rect">
            <a:avLst/>
          </a:prstGeom>
          <a:noFill/>
        </p:spPr>
        <p:txBody>
          <a:bodyPr wrap="square" rtlCol="0" anchor="t">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sym typeface="+mn-ea"/>
              </a:rPr>
              <a:t>万事开头难。刘楠鑫发现，仅凭借自己和小团队的力量，这项大型公益活动很难往更深层次推广。于是，他带领团队组织了一场名为“千图计划”的活动，希望通过采用“一人一团队，一人一图书室”模式，寻找1000 名大学生组成1000 支团队，为边远山区农村小学搭建1000 家“毕业后”公益图书室。他认为，“毕业后”实际上是一项具有家国情怀的事业。在实施“千图计划”的过程中，他也注重选择具有家国情怀的申请者，希望他们能够借助自己的力量返乡建立图书室。</a:t>
            </a:r>
            <a:endParaRPr lang="zh-CN" altLang="en-US">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sym typeface="+mn-ea"/>
              </a:rPr>
              <a:t>“千图计划”引起了不少爱心人士的关注。“毕业后”第820 号公益图书室建在了湖南省郴州市的一间乡村学校，落成当天进行了网络直播，其间，有一位观众在直播页面不断发出请求，希望把摄像头对准图书室角落的一位孩子。他写道：“我想看看我的女儿。”原来，这位父亲一直在外面打工，图书室落成当天，父女通过直播奇迹般地“见上了面”。“那次直播有几十万人观看，能够让公益触及很多人。”刘楠鑫说。</a:t>
            </a:r>
            <a:endParaRPr lang="zh-CN" altLang="en-US">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457200" algn="just" fontAlgn="auto">
              <a:lnSpc>
                <a:spcPct val="150000"/>
              </a:lnSpc>
              <a:extLst>
                <a:ext uri="{35155182-B16C-46BC-9424-99874614C6A1}">
                  <wpsdc:indentchars xmlns:wpsdc="http://www.wps.cn/officeDocument/2017/drawingmlCustomData" val="200" checksum="59296752"/>
                </a:ext>
              </a:extLst>
            </a:pPr>
            <a:endParaRPr lang="zh-CN" altLang="en-US">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2" name="文本框 1"/>
          <p:cNvSpPr txBox="1"/>
          <p:nvPr/>
        </p:nvSpPr>
        <p:spPr>
          <a:xfrm>
            <a:off x="1153795" y="4499610"/>
            <a:ext cx="10022205" cy="1714500"/>
          </a:xfrm>
          <a:prstGeom prst="rect">
            <a:avLst/>
          </a:prstGeom>
          <a:noFill/>
        </p:spPr>
        <p:txBody>
          <a:bodyPr wrap="square" rtlCol="0">
            <a:spAutoFit/>
          </a:bodyPr>
          <a:p>
            <a:pPr indent="609600" algn="just" fontAlgn="auto">
              <a:lnSpc>
                <a:spcPct val="110000"/>
              </a:lnSpc>
              <a:extLst>
                <a:ext uri="{35155182-B16C-46BC-9424-99874614C6A1}">
                  <wpsdc:indentchars xmlns:wpsdc="http://www.wps.cn/officeDocument/2017/drawingmlCustomData" val="200" checksum="4158780845"/>
                </a:ext>
              </a:extLst>
            </a:pPr>
            <a:r>
              <a:rPr lang="zh-CN" altLang="en-US" sz="2400">
                <a:solidFill>
                  <a:schemeClr val="bg1"/>
                </a:solidFill>
                <a:latin typeface="微软雅黑" panose="020B0503020204020204" charset="-122"/>
                <a:ea typeface="微软雅黑" panose="020B0503020204020204" charset="-122"/>
                <a:cs typeface="微软雅黑" panose="020B0503020204020204" charset="-122"/>
              </a:rPr>
              <a:t>【案例评析】“毕业后”公益图书室有效改善了乡村小学阅读条件，大幅度地提升了乡村孩子阅读品质，助力了国家义务教育均衡发展和乡村心智文化振兴。他们不仅仅作为一个优秀的创业团队成功创业，更是取得了良好的社会效益。</a:t>
            </a:r>
            <a:endParaRPr lang="zh-CN" altLang="en-US" sz="240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164590" y="1280160"/>
            <a:ext cx="10022205" cy="2999740"/>
          </a:xfrm>
          <a:prstGeom prst="rect">
            <a:avLst/>
          </a:prstGeom>
          <a:noFill/>
        </p:spPr>
        <p:txBody>
          <a:bodyPr wrap="square" rtlCol="0" anchor="t">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sym typeface="+mn-ea"/>
              </a:rPr>
              <a:t>现在的“毕业后”，已经不仅是简单收集旧书建立图书室。该团队在全国联合贫困地区市、县政府发起振兴乡村阅读计划，联动受助地区内外资源，首创“毕业后+ 政府+ 社会力量+ 当地公益组织+ 受助学校”的深度阅读帮扶模式。除了图书室，公益团队也为孩子们建设“音乐馆”“科技馆”等能够帮助孩子全方面综合发展的多功能教室。</a:t>
            </a:r>
            <a:endParaRPr lang="zh-CN" altLang="en-US">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sym typeface="+mn-ea"/>
              </a:rPr>
              <a:t>他的团队还为孩子们策划了系列素养课程，帮助他们认识和使用设备。不仅如此，团队开发“云陪伴”的新项目“云妈妈陪伴”，通过视频、语音在线陪伴孩子，解决孩子生活中的疑问，在心理上弥补孩子缺少父母陪伴的遗憾。</a:t>
            </a:r>
            <a:endParaRPr lang="zh-CN" altLang="en-US">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4295" y="323963"/>
            <a:ext cx="4820886" cy="488467"/>
            <a:chOff x="294295" y="323963"/>
            <a:chExt cx="4820886" cy="488467"/>
          </a:xfrm>
        </p:grpSpPr>
        <p:sp>
          <p:nvSpPr>
            <p:cNvPr id="6" name="椭圆 5"/>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0" name="文本框 9"/>
            <p:cNvSpPr txBox="1"/>
            <p:nvPr>
              <p:custDataLst>
                <p:tags r:id="rId2"/>
              </p:custDataLst>
            </p:nvPr>
          </p:nvSpPr>
          <p:spPr>
            <a:xfrm>
              <a:off x="360301" y="352055"/>
              <a:ext cx="47548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三、影响创业团队组建的主要因素</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25" name="组合 24"/>
          <p:cNvGrpSpPr>
            <a:grpSpLocks noChangeAspect="1"/>
          </p:cNvGrpSpPr>
          <p:nvPr/>
        </p:nvGrpSpPr>
        <p:grpSpPr>
          <a:xfrm>
            <a:off x="360680" y="902970"/>
            <a:ext cx="11537950" cy="5792470"/>
            <a:chOff x="284373" y="1352225"/>
            <a:chExt cx="8502509" cy="4296614"/>
          </a:xfrm>
        </p:grpSpPr>
        <p:grpSp>
          <p:nvGrpSpPr>
            <p:cNvPr id="26" name="#24125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3"/>
              </p:custDataLst>
            </p:nvPr>
          </p:nvGrpSpPr>
          <p:grpSpPr>
            <a:xfrm>
              <a:off x="2446338" y="1881544"/>
              <a:ext cx="4200525" cy="2566819"/>
              <a:chOff x="3295650" y="2508726"/>
              <a:chExt cx="5600700" cy="3422425"/>
            </a:xfrm>
          </p:grpSpPr>
          <p:grpSp>
            <p:nvGrpSpPr>
              <p:cNvPr id="35" name="íṡlïďé"/>
              <p:cNvGrpSpPr/>
              <p:nvPr/>
            </p:nvGrpSpPr>
            <p:grpSpPr>
              <a:xfrm>
                <a:off x="3295650" y="3477657"/>
                <a:ext cx="1686266" cy="1270578"/>
                <a:chOff x="3295650" y="3477657"/>
                <a:chExt cx="1686266" cy="1270578"/>
              </a:xfrm>
            </p:grpSpPr>
            <p:sp>
              <p:nvSpPr>
                <p:cNvPr id="48" name="işľïḍe"/>
                <p:cNvSpPr/>
                <p:nvPr>
                  <p:custDataLst>
                    <p:tags r:id="rId4"/>
                  </p:custDataLst>
                </p:nvPr>
              </p:nvSpPr>
              <p:spPr>
                <a:xfrm>
                  <a:off x="3711320" y="3477657"/>
                  <a:ext cx="1270596" cy="1270578"/>
                </a:xfrm>
                <a:custGeom>
                  <a:avLst/>
                  <a:gdLst/>
                  <a:ahLst/>
                  <a:cxnLst>
                    <a:cxn ang="0">
                      <a:pos x="wd2" y="hd2"/>
                    </a:cxn>
                    <a:cxn ang="5400000">
                      <a:pos x="wd2" y="hd2"/>
                    </a:cxn>
                    <a:cxn ang="10800000">
                      <a:pos x="wd2" y="hd2"/>
                    </a:cxn>
                    <a:cxn ang="16200000">
                      <a:pos x="wd2" y="hd2"/>
                    </a:cxn>
                  </a:cxnLst>
                  <a:rect l="0" t="0" r="r" b="b"/>
                  <a:pathLst>
                    <a:path w="19330" h="19331" extrusionOk="0">
                      <a:moveTo>
                        <a:pt x="424" y="12487"/>
                      </a:moveTo>
                      <a:cubicBezTo>
                        <a:pt x="1982" y="17591"/>
                        <a:pt x="7383" y="20465"/>
                        <a:pt x="12487" y="18907"/>
                      </a:cubicBezTo>
                      <a:cubicBezTo>
                        <a:pt x="17591" y="17348"/>
                        <a:pt x="20465" y="11947"/>
                        <a:pt x="18906" y="6843"/>
                      </a:cubicBezTo>
                      <a:cubicBezTo>
                        <a:pt x="17348" y="1739"/>
                        <a:pt x="11947" y="-1135"/>
                        <a:pt x="6843" y="424"/>
                      </a:cubicBezTo>
                      <a:cubicBezTo>
                        <a:pt x="1739" y="1982"/>
                        <a:pt x="-1135" y="7383"/>
                        <a:pt x="424" y="12487"/>
                      </a:cubicBezTo>
                      <a:close/>
                    </a:path>
                  </a:pathLst>
                </a:custGeom>
                <a:noFill/>
                <a:ln w="57150">
                  <a:gradFill>
                    <a:gsLst>
                      <a:gs pos="0">
                        <a:srgbClr val="B21AA3"/>
                      </a:gs>
                      <a:gs pos="100000">
                        <a:srgbClr val="472494"/>
                      </a:gs>
                    </a:gsLst>
                    <a:lin ang="5400000" scaled="1"/>
                  </a:gradFill>
                  <a:miter lim="400000"/>
                </a:ln>
              </p:spPr>
              <p:txBody>
                <a:bodyPr wrap="square" lIns="91440" tIns="45720" rIns="91440" bIns="45720" anchor="ctr">
                  <a:normAutofit/>
                </a:bodyPr>
                <a:lstStyle>
                  <a:lvl1pPr algn="ctr" defTabSz="825500">
                    <a:defRPr sz="5600"/>
                  </a:lvl1pPr>
                  <a:lvl2pPr indent="342900" algn="ctr" defTabSz="825500">
                    <a:defRPr sz="5600"/>
                  </a:lvl2pPr>
                  <a:lvl3pPr indent="685800" algn="ctr" defTabSz="825500">
                    <a:defRPr sz="5600"/>
                  </a:lvl3pPr>
                  <a:lvl4pPr indent="1028700" algn="ctr" defTabSz="825500">
                    <a:defRPr sz="5600"/>
                  </a:lvl4pPr>
                  <a:lvl5pPr indent="1371600" algn="ctr" defTabSz="825500">
                    <a:defRPr sz="5600"/>
                  </a:lvl5pPr>
                  <a:lvl6pPr indent="1714500" algn="ctr" defTabSz="825500">
                    <a:defRPr sz="5600"/>
                  </a:lvl6pPr>
                  <a:lvl7pPr indent="2057400" algn="ctr" defTabSz="825500">
                    <a:defRPr sz="5600"/>
                  </a:lvl7pPr>
                  <a:lvl8pPr indent="2400300" algn="ctr" defTabSz="825500">
                    <a:defRPr sz="5600"/>
                  </a:lvl8pPr>
                  <a:lvl9pPr indent="2743200" algn="ctr" defTabSz="825500">
                    <a:defRPr sz="5600"/>
                  </a:lvl9pPr>
                </a:lstStyle>
                <a:p>
                  <a:pPr lvl="0" defTabSz="457200">
                    <a:defRPr sz="3000">
                      <a:solidFill>
                        <a:srgbClr val="FFFFFF"/>
                      </a:solidFill>
                      <a:effectLst>
                        <a:outerShdw blurRad="38100" dist="12700" dir="5400000" rotWithShape="0">
                          <a:srgbClr val="000000">
                            <a:alpha val="50000"/>
                          </a:srgbClr>
                        </a:outerShdw>
                      </a:effectLst>
                    </a:defRPr>
                  </a:pPr>
                  <a:endParaRPr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50" name="iṡlîḓe"/>
                <p:cNvSpPr/>
                <p:nvPr>
                  <p:custDataLst>
                    <p:tags r:id="rId5"/>
                  </p:custDataLst>
                </p:nvPr>
              </p:nvSpPr>
              <p:spPr>
                <a:xfrm>
                  <a:off x="3295650" y="4140723"/>
                  <a:ext cx="294987" cy="294987"/>
                </a:xfrm>
                <a:custGeom>
                  <a:avLst/>
                  <a:gdLst/>
                  <a:ahLst/>
                  <a:cxnLst>
                    <a:cxn ang="0">
                      <a:pos x="wd2" y="hd2"/>
                    </a:cxn>
                    <a:cxn ang="5400000">
                      <a:pos x="wd2" y="hd2"/>
                    </a:cxn>
                    <a:cxn ang="10800000">
                      <a:pos x="wd2" y="hd2"/>
                    </a:cxn>
                    <a:cxn ang="16200000">
                      <a:pos x="wd2" y="hd2"/>
                    </a:cxn>
                  </a:cxnLst>
                  <a:rect l="0" t="0" r="r" b="b"/>
                  <a:pathLst>
                    <a:path w="19330" h="19331" extrusionOk="0">
                      <a:moveTo>
                        <a:pt x="424" y="12487"/>
                      </a:moveTo>
                      <a:cubicBezTo>
                        <a:pt x="1982" y="17591"/>
                        <a:pt x="7383" y="20465"/>
                        <a:pt x="12487" y="18907"/>
                      </a:cubicBezTo>
                      <a:cubicBezTo>
                        <a:pt x="17591" y="17348"/>
                        <a:pt x="20465" y="11947"/>
                        <a:pt x="18906" y="6843"/>
                      </a:cubicBezTo>
                      <a:cubicBezTo>
                        <a:pt x="17348" y="1739"/>
                        <a:pt x="11947" y="-1135"/>
                        <a:pt x="6843" y="424"/>
                      </a:cubicBezTo>
                      <a:cubicBezTo>
                        <a:pt x="1739" y="1982"/>
                        <a:pt x="-1135" y="7383"/>
                        <a:pt x="424" y="12487"/>
                      </a:cubicBezTo>
                      <a:close/>
                    </a:path>
                  </a:pathLst>
                </a:custGeom>
                <a:gradFill>
                  <a:gsLst>
                    <a:gs pos="0">
                      <a:srgbClr val="B21AA3"/>
                    </a:gs>
                    <a:gs pos="100000">
                      <a:srgbClr val="472494"/>
                    </a:gs>
                  </a:gsLst>
                  <a:lin ang="5400000" scaled="1"/>
                </a:gradFill>
                <a:ln w="12700">
                  <a:miter lim="400000"/>
                </a:ln>
              </p:spPr>
              <p:txBody>
                <a:bodyPr wrap="square" lIns="91440" tIns="45720" rIns="91440" bIns="45720" anchor="ctr">
                  <a:normAutofit fontScale="47500" lnSpcReduction="20000"/>
                </a:bodyPr>
                <a:lstStyle>
                  <a:lvl1pPr algn="ctr" defTabSz="825500">
                    <a:defRPr sz="5600"/>
                  </a:lvl1pPr>
                  <a:lvl2pPr indent="342900" algn="ctr" defTabSz="825500">
                    <a:defRPr sz="5600"/>
                  </a:lvl2pPr>
                  <a:lvl3pPr indent="685800" algn="ctr" defTabSz="825500">
                    <a:defRPr sz="5600"/>
                  </a:lvl3pPr>
                  <a:lvl4pPr indent="1028700" algn="ctr" defTabSz="825500">
                    <a:defRPr sz="5600"/>
                  </a:lvl4pPr>
                  <a:lvl5pPr indent="1371600" algn="ctr" defTabSz="825500">
                    <a:defRPr sz="5600"/>
                  </a:lvl5pPr>
                  <a:lvl6pPr indent="1714500" algn="ctr" defTabSz="825500">
                    <a:defRPr sz="5600"/>
                  </a:lvl6pPr>
                  <a:lvl7pPr indent="2057400" algn="ctr" defTabSz="825500">
                    <a:defRPr sz="5600"/>
                  </a:lvl7pPr>
                  <a:lvl8pPr indent="2400300" algn="ctr" defTabSz="825500">
                    <a:defRPr sz="5600"/>
                  </a:lvl8pPr>
                  <a:lvl9pPr indent="2743200" algn="ctr" defTabSz="825500">
                    <a:defRPr sz="5600"/>
                  </a:lvl9pPr>
                </a:lstStyle>
                <a:p>
                  <a:pPr lvl="0" defTabSz="457200">
                    <a:defRPr sz="3000">
                      <a:solidFill>
                        <a:srgbClr val="FFFFFF"/>
                      </a:solidFill>
                      <a:effectLst>
                        <a:outerShdw blurRad="38100" dist="12700" dir="5400000" rotWithShape="0">
                          <a:srgbClr val="000000">
                            <a:alpha val="50000"/>
                          </a:srgbClr>
                        </a:outerShdw>
                      </a:effectLst>
                    </a:defRPr>
                  </a:pPr>
                  <a:endParaRPr>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36" name="íṧḷíḓê"/>
              <p:cNvGrpSpPr/>
              <p:nvPr/>
            </p:nvGrpSpPr>
            <p:grpSpPr>
              <a:xfrm>
                <a:off x="4705450" y="2519327"/>
                <a:ext cx="1481386" cy="1270573"/>
                <a:chOff x="4705450" y="2519327"/>
                <a:chExt cx="1481386" cy="1270573"/>
              </a:xfrm>
            </p:grpSpPr>
            <p:sp>
              <p:nvSpPr>
                <p:cNvPr id="45" name="iṡḻíďé"/>
                <p:cNvSpPr/>
                <p:nvPr>
                  <p:custDataLst>
                    <p:tags r:id="rId6"/>
                  </p:custDataLst>
                </p:nvPr>
              </p:nvSpPr>
              <p:spPr>
                <a:xfrm>
                  <a:off x="4916241" y="2519327"/>
                  <a:ext cx="1270595" cy="1270573"/>
                </a:xfrm>
                <a:custGeom>
                  <a:avLst/>
                  <a:gdLst/>
                  <a:ahLst/>
                  <a:cxnLst>
                    <a:cxn ang="0">
                      <a:pos x="wd2" y="hd2"/>
                    </a:cxn>
                    <a:cxn ang="5400000">
                      <a:pos x="wd2" y="hd2"/>
                    </a:cxn>
                    <a:cxn ang="10800000">
                      <a:pos x="wd2" y="hd2"/>
                    </a:cxn>
                    <a:cxn ang="16200000">
                      <a:pos x="wd2" y="hd2"/>
                    </a:cxn>
                  </a:cxnLst>
                  <a:rect l="0" t="0" r="r" b="b"/>
                  <a:pathLst>
                    <a:path w="19331" h="19331" extrusionOk="0">
                      <a:moveTo>
                        <a:pt x="424" y="12487"/>
                      </a:moveTo>
                      <a:cubicBezTo>
                        <a:pt x="1982" y="17591"/>
                        <a:pt x="7383" y="20465"/>
                        <a:pt x="12487" y="18906"/>
                      </a:cubicBezTo>
                      <a:cubicBezTo>
                        <a:pt x="17591" y="17348"/>
                        <a:pt x="20465" y="11947"/>
                        <a:pt x="18907" y="6843"/>
                      </a:cubicBezTo>
                      <a:cubicBezTo>
                        <a:pt x="17348" y="1739"/>
                        <a:pt x="11947" y="-1135"/>
                        <a:pt x="6843" y="423"/>
                      </a:cubicBezTo>
                      <a:cubicBezTo>
                        <a:pt x="1739" y="1982"/>
                        <a:pt x="-1135" y="7383"/>
                        <a:pt x="424" y="12487"/>
                      </a:cubicBezTo>
                      <a:close/>
                    </a:path>
                  </a:pathLst>
                </a:custGeom>
                <a:noFill/>
                <a:ln w="57150">
                  <a:gradFill>
                    <a:gsLst>
                      <a:gs pos="0">
                        <a:srgbClr val="B21AA3"/>
                      </a:gs>
                      <a:gs pos="100000">
                        <a:srgbClr val="472494"/>
                      </a:gs>
                    </a:gsLst>
                    <a:lin ang="5400000" scaled="1"/>
                  </a:gradFill>
                  <a:miter lim="400000"/>
                </a:ln>
              </p:spPr>
              <p:txBody>
                <a:bodyPr wrap="square" lIns="91440" tIns="45720" rIns="91440" bIns="45720" anchor="ctr">
                  <a:normAutofit/>
                </a:bodyPr>
                <a:lstStyle>
                  <a:lvl1pPr algn="ctr" defTabSz="825500">
                    <a:defRPr sz="5600"/>
                  </a:lvl1pPr>
                  <a:lvl2pPr indent="342900" algn="ctr" defTabSz="825500">
                    <a:defRPr sz="5600"/>
                  </a:lvl2pPr>
                  <a:lvl3pPr indent="685800" algn="ctr" defTabSz="825500">
                    <a:defRPr sz="5600"/>
                  </a:lvl3pPr>
                  <a:lvl4pPr indent="1028700" algn="ctr" defTabSz="825500">
                    <a:defRPr sz="5600"/>
                  </a:lvl4pPr>
                  <a:lvl5pPr indent="1371600" algn="ctr" defTabSz="825500">
                    <a:defRPr sz="5600"/>
                  </a:lvl5pPr>
                  <a:lvl6pPr indent="1714500" algn="ctr" defTabSz="825500">
                    <a:defRPr sz="5600"/>
                  </a:lvl6pPr>
                  <a:lvl7pPr indent="2057400" algn="ctr" defTabSz="825500">
                    <a:defRPr sz="5600"/>
                  </a:lvl7pPr>
                  <a:lvl8pPr indent="2400300" algn="ctr" defTabSz="825500">
                    <a:defRPr sz="5600"/>
                  </a:lvl8pPr>
                  <a:lvl9pPr indent="2743200" algn="ctr" defTabSz="825500">
                    <a:defRPr sz="5600"/>
                  </a:lvl9pPr>
                </a:lstStyle>
                <a:p>
                  <a:pPr lvl="0" defTabSz="457200">
                    <a:defRPr sz="3000">
                      <a:solidFill>
                        <a:srgbClr val="FFFFFF"/>
                      </a:solidFill>
                      <a:effectLst>
                        <a:outerShdw blurRad="38100" dist="12700" dir="5400000" rotWithShape="0">
                          <a:srgbClr val="000000">
                            <a:alpha val="50000"/>
                          </a:srgbClr>
                        </a:outerShdw>
                      </a:effectLst>
                    </a:defRPr>
                  </a:pPr>
                  <a:endParaRPr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7" name="îSlíďê"/>
                <p:cNvSpPr/>
                <p:nvPr>
                  <p:custDataLst>
                    <p:tags r:id="rId7"/>
                  </p:custDataLst>
                </p:nvPr>
              </p:nvSpPr>
              <p:spPr>
                <a:xfrm>
                  <a:off x="4705450" y="2609632"/>
                  <a:ext cx="212390" cy="212390"/>
                </a:xfrm>
                <a:custGeom>
                  <a:avLst/>
                  <a:gdLst/>
                  <a:ahLst/>
                  <a:cxnLst>
                    <a:cxn ang="0">
                      <a:pos x="wd2" y="hd2"/>
                    </a:cxn>
                    <a:cxn ang="5400000">
                      <a:pos x="wd2" y="hd2"/>
                    </a:cxn>
                    <a:cxn ang="10800000">
                      <a:pos x="wd2" y="hd2"/>
                    </a:cxn>
                    <a:cxn ang="16200000">
                      <a:pos x="wd2" y="hd2"/>
                    </a:cxn>
                  </a:cxnLst>
                  <a:rect l="0" t="0" r="r" b="b"/>
                  <a:pathLst>
                    <a:path w="19330" h="19331" extrusionOk="0">
                      <a:moveTo>
                        <a:pt x="424" y="12487"/>
                      </a:moveTo>
                      <a:cubicBezTo>
                        <a:pt x="1982" y="17591"/>
                        <a:pt x="7383" y="20465"/>
                        <a:pt x="12487" y="18907"/>
                      </a:cubicBezTo>
                      <a:cubicBezTo>
                        <a:pt x="17591" y="17348"/>
                        <a:pt x="20465" y="11947"/>
                        <a:pt x="18906" y="6843"/>
                      </a:cubicBezTo>
                      <a:cubicBezTo>
                        <a:pt x="17348" y="1739"/>
                        <a:pt x="11947" y="-1135"/>
                        <a:pt x="6843" y="424"/>
                      </a:cubicBezTo>
                      <a:cubicBezTo>
                        <a:pt x="1739" y="1982"/>
                        <a:pt x="-1135" y="7383"/>
                        <a:pt x="424" y="12487"/>
                      </a:cubicBezTo>
                      <a:close/>
                    </a:path>
                  </a:pathLst>
                </a:custGeom>
                <a:gradFill>
                  <a:gsLst>
                    <a:gs pos="0">
                      <a:srgbClr val="B21AA3"/>
                    </a:gs>
                    <a:gs pos="100000">
                      <a:srgbClr val="472494"/>
                    </a:gs>
                  </a:gsLst>
                  <a:lin ang="5400000" scaled="1"/>
                </a:gradFill>
                <a:ln w="12700">
                  <a:miter lim="400000"/>
                </a:ln>
              </p:spPr>
              <p:txBody>
                <a:bodyPr wrap="square" lIns="91440" tIns="45720" rIns="91440" bIns="45720" anchor="ctr">
                  <a:normAutofit fontScale="25000" lnSpcReduction="20000"/>
                </a:bodyPr>
                <a:lstStyle>
                  <a:lvl1pPr algn="ctr" defTabSz="825500">
                    <a:defRPr sz="5600"/>
                  </a:lvl1pPr>
                  <a:lvl2pPr indent="342900" algn="ctr" defTabSz="825500">
                    <a:defRPr sz="5600"/>
                  </a:lvl2pPr>
                  <a:lvl3pPr indent="685800" algn="ctr" defTabSz="825500">
                    <a:defRPr sz="5600"/>
                  </a:lvl3pPr>
                  <a:lvl4pPr indent="1028700" algn="ctr" defTabSz="825500">
                    <a:defRPr sz="5600"/>
                  </a:lvl4pPr>
                  <a:lvl5pPr indent="1371600" algn="ctr" defTabSz="825500">
                    <a:defRPr sz="5600"/>
                  </a:lvl5pPr>
                  <a:lvl6pPr indent="1714500" algn="ctr" defTabSz="825500">
                    <a:defRPr sz="5600"/>
                  </a:lvl6pPr>
                  <a:lvl7pPr indent="2057400" algn="ctr" defTabSz="825500">
                    <a:defRPr sz="5600"/>
                  </a:lvl7pPr>
                  <a:lvl8pPr indent="2400300" algn="ctr" defTabSz="825500">
                    <a:defRPr sz="5600"/>
                  </a:lvl8pPr>
                  <a:lvl9pPr indent="2743200" algn="ctr" defTabSz="825500">
                    <a:defRPr sz="5600"/>
                  </a:lvl9pPr>
                </a:lstStyle>
                <a:p>
                  <a:pPr lvl="0" defTabSz="457200">
                    <a:defRPr sz="3000">
                      <a:solidFill>
                        <a:srgbClr val="FFFFFF"/>
                      </a:solidFill>
                      <a:effectLst>
                        <a:outerShdw blurRad="38100" dist="12700" dir="5400000" rotWithShape="0">
                          <a:srgbClr val="000000">
                            <a:alpha val="50000"/>
                          </a:srgbClr>
                        </a:outerShdw>
                      </a:effectLst>
                    </a:defRPr>
                  </a:pPr>
                  <a:endParaRPr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37" name="iŝ1ïḍè"/>
              <p:cNvGrpSpPr/>
              <p:nvPr/>
            </p:nvGrpSpPr>
            <p:grpSpPr>
              <a:xfrm>
                <a:off x="7317561" y="2508726"/>
                <a:ext cx="1578789" cy="1270571"/>
                <a:chOff x="7317561" y="2508726"/>
                <a:chExt cx="1578789" cy="1270571"/>
              </a:xfrm>
            </p:grpSpPr>
            <p:sp>
              <p:nvSpPr>
                <p:cNvPr id="42" name="îsľïďé"/>
                <p:cNvSpPr/>
                <p:nvPr>
                  <p:custDataLst>
                    <p:tags r:id="rId8"/>
                  </p:custDataLst>
                </p:nvPr>
              </p:nvSpPr>
              <p:spPr>
                <a:xfrm>
                  <a:off x="7317561" y="2508726"/>
                  <a:ext cx="1270602" cy="1270571"/>
                </a:xfrm>
                <a:custGeom>
                  <a:avLst/>
                  <a:gdLst/>
                  <a:ahLst/>
                  <a:cxnLst>
                    <a:cxn ang="0">
                      <a:pos x="wd2" y="hd2"/>
                    </a:cxn>
                    <a:cxn ang="5400000">
                      <a:pos x="wd2" y="hd2"/>
                    </a:cxn>
                    <a:cxn ang="10800000">
                      <a:pos x="wd2" y="hd2"/>
                    </a:cxn>
                    <a:cxn ang="16200000">
                      <a:pos x="wd2" y="hd2"/>
                    </a:cxn>
                  </a:cxnLst>
                  <a:rect l="0" t="0" r="r" b="b"/>
                  <a:pathLst>
                    <a:path w="19331" h="19331" extrusionOk="0">
                      <a:moveTo>
                        <a:pt x="424" y="12487"/>
                      </a:moveTo>
                      <a:cubicBezTo>
                        <a:pt x="1982" y="17591"/>
                        <a:pt x="7383" y="20465"/>
                        <a:pt x="12487" y="18906"/>
                      </a:cubicBezTo>
                      <a:cubicBezTo>
                        <a:pt x="17591" y="17348"/>
                        <a:pt x="20465" y="11947"/>
                        <a:pt x="18907" y="6843"/>
                      </a:cubicBezTo>
                      <a:cubicBezTo>
                        <a:pt x="17348" y="1739"/>
                        <a:pt x="11947" y="-1135"/>
                        <a:pt x="6843" y="424"/>
                      </a:cubicBezTo>
                      <a:cubicBezTo>
                        <a:pt x="1739" y="1982"/>
                        <a:pt x="-1135" y="7383"/>
                        <a:pt x="424" y="12487"/>
                      </a:cubicBezTo>
                      <a:close/>
                    </a:path>
                  </a:pathLst>
                </a:custGeom>
                <a:gradFill>
                  <a:gsLst>
                    <a:gs pos="0">
                      <a:srgbClr val="B21AA3"/>
                    </a:gs>
                    <a:gs pos="100000">
                      <a:srgbClr val="472494"/>
                    </a:gs>
                  </a:gsLst>
                  <a:lin ang="5400000" scaled="1"/>
                </a:gradFill>
                <a:ln w="57150">
                  <a:gradFill>
                    <a:gsLst>
                      <a:gs pos="0">
                        <a:srgbClr val="B21AA3"/>
                      </a:gs>
                      <a:gs pos="100000">
                        <a:srgbClr val="472494"/>
                      </a:gs>
                    </a:gsLst>
                    <a:lin ang="5400000" scaled="1"/>
                  </a:gradFill>
                  <a:miter lim="400000"/>
                </a:ln>
              </p:spPr>
              <p:txBody>
                <a:bodyPr wrap="square" lIns="91440" tIns="45720" rIns="91440" bIns="45720" anchor="ctr">
                  <a:normAutofit/>
                </a:bodyPr>
                <a:lstStyle>
                  <a:lvl1pPr algn="ctr" defTabSz="825500">
                    <a:defRPr sz="5600"/>
                  </a:lvl1pPr>
                  <a:lvl2pPr indent="342900" algn="ctr" defTabSz="825500">
                    <a:defRPr sz="5600"/>
                  </a:lvl2pPr>
                  <a:lvl3pPr indent="685800" algn="ctr" defTabSz="825500">
                    <a:defRPr sz="5600"/>
                  </a:lvl3pPr>
                  <a:lvl4pPr indent="1028700" algn="ctr" defTabSz="825500">
                    <a:defRPr sz="5600"/>
                  </a:lvl4pPr>
                  <a:lvl5pPr indent="1371600" algn="ctr" defTabSz="825500">
                    <a:defRPr sz="5600"/>
                  </a:lvl5pPr>
                  <a:lvl6pPr indent="1714500" algn="ctr" defTabSz="825500">
                    <a:defRPr sz="5600"/>
                  </a:lvl6pPr>
                  <a:lvl7pPr indent="2057400" algn="ctr" defTabSz="825500">
                    <a:defRPr sz="5600"/>
                  </a:lvl7pPr>
                  <a:lvl8pPr indent="2400300" algn="ctr" defTabSz="825500">
                    <a:defRPr sz="5600"/>
                  </a:lvl8pPr>
                  <a:lvl9pPr indent="2743200" algn="ctr" defTabSz="825500">
                    <a:defRPr sz="5600"/>
                  </a:lvl9pPr>
                </a:lstStyle>
                <a:p>
                  <a:pPr lvl="0" defTabSz="457200">
                    <a:defRPr sz="3000">
                      <a:solidFill>
                        <a:srgbClr val="FFFFFF"/>
                      </a:solidFill>
                      <a:effectLst>
                        <a:outerShdw blurRad="38100" dist="12700" dir="5400000" rotWithShape="0">
                          <a:srgbClr val="000000">
                            <a:alpha val="50000"/>
                          </a:srgbClr>
                        </a:outerShdw>
                      </a:effectLst>
                    </a:defRPr>
                  </a:pPr>
                  <a:endParaRPr>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4" name="i$ḻiḓé"/>
                <p:cNvSpPr/>
                <p:nvPr>
                  <p:custDataLst>
                    <p:tags r:id="rId9"/>
                  </p:custDataLst>
                </p:nvPr>
              </p:nvSpPr>
              <p:spPr>
                <a:xfrm>
                  <a:off x="8672160" y="2919446"/>
                  <a:ext cx="224190" cy="224190"/>
                </a:xfrm>
                <a:custGeom>
                  <a:avLst/>
                  <a:gdLst/>
                  <a:ahLst/>
                  <a:cxnLst>
                    <a:cxn ang="0">
                      <a:pos x="wd2" y="hd2"/>
                    </a:cxn>
                    <a:cxn ang="5400000">
                      <a:pos x="wd2" y="hd2"/>
                    </a:cxn>
                    <a:cxn ang="10800000">
                      <a:pos x="wd2" y="hd2"/>
                    </a:cxn>
                    <a:cxn ang="16200000">
                      <a:pos x="wd2" y="hd2"/>
                    </a:cxn>
                  </a:cxnLst>
                  <a:rect l="0" t="0" r="r" b="b"/>
                  <a:pathLst>
                    <a:path w="19330" h="19331" extrusionOk="0">
                      <a:moveTo>
                        <a:pt x="424" y="12487"/>
                      </a:moveTo>
                      <a:cubicBezTo>
                        <a:pt x="1982" y="17591"/>
                        <a:pt x="7383" y="20465"/>
                        <a:pt x="12487" y="18907"/>
                      </a:cubicBezTo>
                      <a:cubicBezTo>
                        <a:pt x="17591" y="17348"/>
                        <a:pt x="20465" y="11947"/>
                        <a:pt x="18906" y="6843"/>
                      </a:cubicBezTo>
                      <a:cubicBezTo>
                        <a:pt x="17348" y="1739"/>
                        <a:pt x="11947" y="-1135"/>
                        <a:pt x="6843" y="424"/>
                      </a:cubicBezTo>
                      <a:cubicBezTo>
                        <a:pt x="1739" y="1982"/>
                        <a:pt x="-1135" y="7383"/>
                        <a:pt x="424" y="12487"/>
                      </a:cubicBezTo>
                      <a:close/>
                    </a:path>
                  </a:pathLst>
                </a:custGeom>
                <a:gradFill>
                  <a:gsLst>
                    <a:gs pos="0">
                      <a:srgbClr val="B21AA3"/>
                    </a:gs>
                    <a:gs pos="100000">
                      <a:srgbClr val="472494"/>
                    </a:gs>
                  </a:gsLst>
                  <a:lin ang="5400000" scaled="1"/>
                </a:gradFill>
                <a:ln w="12700">
                  <a:miter lim="400000"/>
                </a:ln>
              </p:spPr>
              <p:txBody>
                <a:bodyPr wrap="square" lIns="91440" tIns="45720" rIns="91440" bIns="45720" anchor="ctr">
                  <a:normAutofit fontScale="25000" lnSpcReduction="20000"/>
                </a:bodyPr>
                <a:lstStyle>
                  <a:lvl1pPr algn="ctr" defTabSz="825500">
                    <a:defRPr sz="5600"/>
                  </a:lvl1pPr>
                  <a:lvl2pPr indent="342900" algn="ctr" defTabSz="825500">
                    <a:defRPr sz="5600"/>
                  </a:lvl2pPr>
                  <a:lvl3pPr indent="685800" algn="ctr" defTabSz="825500">
                    <a:defRPr sz="5600"/>
                  </a:lvl3pPr>
                  <a:lvl4pPr indent="1028700" algn="ctr" defTabSz="825500">
                    <a:defRPr sz="5600"/>
                  </a:lvl4pPr>
                  <a:lvl5pPr indent="1371600" algn="ctr" defTabSz="825500">
                    <a:defRPr sz="5600"/>
                  </a:lvl5pPr>
                  <a:lvl6pPr indent="1714500" algn="ctr" defTabSz="825500">
                    <a:defRPr sz="5600"/>
                  </a:lvl6pPr>
                  <a:lvl7pPr indent="2057400" algn="ctr" defTabSz="825500">
                    <a:defRPr sz="5600"/>
                  </a:lvl7pPr>
                  <a:lvl8pPr indent="2400300" algn="ctr" defTabSz="825500">
                    <a:defRPr sz="5600"/>
                  </a:lvl8pPr>
                  <a:lvl9pPr indent="2743200" algn="ctr" defTabSz="825500">
                    <a:defRPr sz="5600"/>
                  </a:lvl9pPr>
                </a:lstStyle>
                <a:p>
                  <a:pPr lvl="0" defTabSz="457200">
                    <a:defRPr sz="3000">
                      <a:solidFill>
                        <a:srgbClr val="FFFFFF"/>
                      </a:solidFill>
                      <a:effectLst>
                        <a:outerShdw blurRad="38100" dist="12700" dir="5400000" rotWithShape="0">
                          <a:srgbClr val="000000">
                            <a:alpha val="50000"/>
                          </a:srgbClr>
                        </a:outerShdw>
                      </a:effectLst>
                    </a:defRPr>
                  </a:pPr>
                  <a:endParaRPr>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38" name="íSliḑê"/>
              <p:cNvGrpSpPr/>
              <p:nvPr/>
            </p:nvGrpSpPr>
            <p:grpSpPr>
              <a:xfrm>
                <a:off x="4640641" y="3463652"/>
                <a:ext cx="3064350" cy="2467499"/>
                <a:chOff x="4640641" y="3463652"/>
                <a:chExt cx="3064350" cy="2467499"/>
              </a:xfrm>
            </p:grpSpPr>
            <p:sp>
              <p:nvSpPr>
                <p:cNvPr id="39" name="ïṡlíďe"/>
                <p:cNvSpPr/>
                <p:nvPr>
                  <p:custDataLst>
                    <p:tags r:id="rId10"/>
                  </p:custDataLst>
                </p:nvPr>
              </p:nvSpPr>
              <p:spPr>
                <a:xfrm>
                  <a:off x="6118939" y="3463652"/>
                  <a:ext cx="1270592" cy="1270566"/>
                </a:xfrm>
                <a:custGeom>
                  <a:avLst/>
                  <a:gdLst/>
                  <a:ahLst/>
                  <a:cxnLst>
                    <a:cxn ang="0">
                      <a:pos x="wd2" y="hd2"/>
                    </a:cxn>
                    <a:cxn ang="5400000">
                      <a:pos x="wd2" y="hd2"/>
                    </a:cxn>
                    <a:cxn ang="10800000">
                      <a:pos x="wd2" y="hd2"/>
                    </a:cxn>
                    <a:cxn ang="16200000">
                      <a:pos x="wd2" y="hd2"/>
                    </a:cxn>
                  </a:cxnLst>
                  <a:rect l="0" t="0" r="r" b="b"/>
                  <a:pathLst>
                    <a:path w="19331" h="19331" extrusionOk="0">
                      <a:moveTo>
                        <a:pt x="423" y="12487"/>
                      </a:moveTo>
                      <a:cubicBezTo>
                        <a:pt x="1982" y="17591"/>
                        <a:pt x="7383" y="20465"/>
                        <a:pt x="12487" y="18906"/>
                      </a:cubicBezTo>
                      <a:cubicBezTo>
                        <a:pt x="17591" y="17348"/>
                        <a:pt x="20465" y="11947"/>
                        <a:pt x="18906" y="6843"/>
                      </a:cubicBezTo>
                      <a:cubicBezTo>
                        <a:pt x="17348" y="1739"/>
                        <a:pt x="11947" y="-1135"/>
                        <a:pt x="6843" y="424"/>
                      </a:cubicBezTo>
                      <a:cubicBezTo>
                        <a:pt x="1739" y="1982"/>
                        <a:pt x="-1135" y="7383"/>
                        <a:pt x="423" y="12487"/>
                      </a:cubicBezTo>
                      <a:close/>
                    </a:path>
                  </a:pathLst>
                </a:custGeom>
                <a:gradFill>
                  <a:gsLst>
                    <a:gs pos="0">
                      <a:srgbClr val="B21AA3"/>
                    </a:gs>
                    <a:gs pos="100000">
                      <a:srgbClr val="472494"/>
                    </a:gs>
                  </a:gsLst>
                  <a:lin ang="5400000" scaled="1"/>
                </a:gradFill>
                <a:ln w="57150">
                  <a:gradFill>
                    <a:gsLst>
                      <a:gs pos="0">
                        <a:srgbClr val="B21AA3"/>
                      </a:gs>
                      <a:gs pos="100000">
                        <a:srgbClr val="472494"/>
                      </a:gs>
                    </a:gsLst>
                    <a:lin ang="5400000" scaled="1"/>
                  </a:gradFill>
                  <a:miter lim="400000"/>
                </a:ln>
              </p:spPr>
              <p:txBody>
                <a:bodyPr wrap="square" lIns="91440" tIns="45720" rIns="91440" bIns="45720" anchor="ctr">
                  <a:normAutofit/>
                </a:bodyPr>
                <a:lstStyle>
                  <a:lvl1pPr algn="ctr" defTabSz="825500">
                    <a:defRPr sz="5600"/>
                  </a:lvl1pPr>
                  <a:lvl2pPr indent="342900" algn="ctr" defTabSz="825500">
                    <a:defRPr sz="5600"/>
                  </a:lvl2pPr>
                  <a:lvl3pPr indent="685800" algn="ctr" defTabSz="825500">
                    <a:defRPr sz="5600"/>
                  </a:lvl3pPr>
                  <a:lvl4pPr indent="1028700" algn="ctr" defTabSz="825500">
                    <a:defRPr sz="5600"/>
                  </a:lvl4pPr>
                  <a:lvl5pPr indent="1371600" algn="ctr" defTabSz="825500">
                    <a:defRPr sz="5600"/>
                  </a:lvl5pPr>
                  <a:lvl6pPr indent="1714500" algn="ctr" defTabSz="825500">
                    <a:defRPr sz="5600"/>
                  </a:lvl6pPr>
                  <a:lvl7pPr indent="2057400" algn="ctr" defTabSz="825500">
                    <a:defRPr sz="5600"/>
                  </a:lvl7pPr>
                  <a:lvl8pPr indent="2400300" algn="ctr" defTabSz="825500">
                    <a:defRPr sz="5600"/>
                  </a:lvl8pPr>
                  <a:lvl9pPr indent="2743200" algn="ctr" defTabSz="825500">
                    <a:defRPr sz="5600"/>
                  </a:lvl9pPr>
                </a:lstStyle>
                <a:p>
                  <a:pPr lvl="0" defTabSz="457200">
                    <a:defRPr sz="3000">
                      <a:solidFill>
                        <a:srgbClr val="FFFFFF"/>
                      </a:solidFill>
                      <a:effectLst>
                        <a:outerShdw blurRad="38100" dist="12700" dir="5400000" rotWithShape="0">
                          <a:srgbClr val="000000">
                            <a:alpha val="50000"/>
                          </a:srgbClr>
                        </a:outerShdw>
                      </a:effectLst>
                    </a:defRPr>
                  </a:pPr>
                  <a:endParaRPr>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1" name="iṡḷidê"/>
                <p:cNvSpPr/>
                <p:nvPr>
                  <p:custDataLst>
                    <p:tags r:id="rId11"/>
                  </p:custDataLst>
                </p:nvPr>
              </p:nvSpPr>
              <p:spPr>
                <a:xfrm>
                  <a:off x="7427704" y="3943343"/>
                  <a:ext cx="277287" cy="277287"/>
                </a:xfrm>
                <a:custGeom>
                  <a:avLst/>
                  <a:gdLst/>
                  <a:ahLst/>
                  <a:cxnLst>
                    <a:cxn ang="0">
                      <a:pos x="wd2" y="hd2"/>
                    </a:cxn>
                    <a:cxn ang="5400000">
                      <a:pos x="wd2" y="hd2"/>
                    </a:cxn>
                    <a:cxn ang="10800000">
                      <a:pos x="wd2" y="hd2"/>
                    </a:cxn>
                    <a:cxn ang="16200000">
                      <a:pos x="wd2" y="hd2"/>
                    </a:cxn>
                  </a:cxnLst>
                  <a:rect l="0" t="0" r="r" b="b"/>
                  <a:pathLst>
                    <a:path w="19330" h="19331" extrusionOk="0">
                      <a:moveTo>
                        <a:pt x="424" y="12487"/>
                      </a:moveTo>
                      <a:cubicBezTo>
                        <a:pt x="1982" y="17591"/>
                        <a:pt x="7383" y="20465"/>
                        <a:pt x="12487" y="18907"/>
                      </a:cubicBezTo>
                      <a:cubicBezTo>
                        <a:pt x="17591" y="17348"/>
                        <a:pt x="20465" y="11947"/>
                        <a:pt x="18906" y="6843"/>
                      </a:cubicBezTo>
                      <a:cubicBezTo>
                        <a:pt x="17348" y="1739"/>
                        <a:pt x="11947" y="-1135"/>
                        <a:pt x="6843" y="424"/>
                      </a:cubicBezTo>
                      <a:cubicBezTo>
                        <a:pt x="1739" y="1982"/>
                        <a:pt x="-1135" y="7383"/>
                        <a:pt x="424" y="12487"/>
                      </a:cubicBezTo>
                      <a:close/>
                    </a:path>
                  </a:pathLst>
                </a:custGeom>
                <a:gradFill>
                  <a:gsLst>
                    <a:gs pos="0">
                      <a:srgbClr val="B21AA3"/>
                    </a:gs>
                    <a:gs pos="100000">
                      <a:srgbClr val="472494"/>
                    </a:gs>
                  </a:gsLst>
                  <a:lin ang="5400000" scaled="1"/>
                </a:gradFill>
                <a:ln w="12700">
                  <a:miter lim="400000"/>
                </a:ln>
              </p:spPr>
              <p:txBody>
                <a:bodyPr wrap="square" lIns="91440" tIns="45720" rIns="91440" bIns="45720" anchor="ctr">
                  <a:normAutofit fontScale="37500" lnSpcReduction="20000"/>
                </a:bodyPr>
                <a:lstStyle>
                  <a:lvl1pPr algn="ctr" defTabSz="825500">
                    <a:defRPr sz="5600"/>
                  </a:lvl1pPr>
                  <a:lvl2pPr indent="342900" algn="ctr" defTabSz="825500">
                    <a:defRPr sz="5600"/>
                  </a:lvl2pPr>
                  <a:lvl3pPr indent="685800" algn="ctr" defTabSz="825500">
                    <a:defRPr sz="5600"/>
                  </a:lvl3pPr>
                  <a:lvl4pPr indent="1028700" algn="ctr" defTabSz="825500">
                    <a:defRPr sz="5600"/>
                  </a:lvl4pPr>
                  <a:lvl5pPr indent="1371600" algn="ctr" defTabSz="825500">
                    <a:defRPr sz="5600"/>
                  </a:lvl5pPr>
                  <a:lvl6pPr indent="1714500" algn="ctr" defTabSz="825500">
                    <a:defRPr sz="5600"/>
                  </a:lvl6pPr>
                  <a:lvl7pPr indent="2057400" algn="ctr" defTabSz="825500">
                    <a:defRPr sz="5600"/>
                  </a:lvl7pPr>
                  <a:lvl8pPr indent="2400300" algn="ctr" defTabSz="825500">
                    <a:defRPr sz="5600"/>
                  </a:lvl8pPr>
                  <a:lvl9pPr indent="2743200" algn="ctr" defTabSz="825500">
                    <a:defRPr sz="5600"/>
                  </a:lvl9pPr>
                </a:lstStyle>
                <a:p>
                  <a:pPr lvl="0" defTabSz="457200">
                    <a:defRPr sz="3000">
                      <a:solidFill>
                        <a:srgbClr val="FFFFFF"/>
                      </a:solidFill>
                      <a:effectLst>
                        <a:outerShdw blurRad="38100" dist="12700" dir="5400000" rotWithShape="0">
                          <a:srgbClr val="000000">
                            <a:alpha val="50000"/>
                          </a:srgbClr>
                        </a:outerShdw>
                      </a:effectLst>
                    </a:defRPr>
                  </a:pPr>
                  <a:endParaRPr>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ïṡlíďe"/>
                <p:cNvSpPr/>
                <p:nvPr>
                  <p:custDataLst>
                    <p:tags r:id="rId12"/>
                  </p:custDataLst>
                </p:nvPr>
              </p:nvSpPr>
              <p:spPr>
                <a:xfrm>
                  <a:off x="4775642" y="4435717"/>
                  <a:ext cx="1270592" cy="1270566"/>
                </a:xfrm>
                <a:custGeom>
                  <a:avLst/>
                  <a:gdLst/>
                  <a:ahLst/>
                  <a:cxnLst>
                    <a:cxn ang="0">
                      <a:pos x="wd2" y="hd2"/>
                    </a:cxn>
                    <a:cxn ang="5400000">
                      <a:pos x="wd2" y="hd2"/>
                    </a:cxn>
                    <a:cxn ang="10800000">
                      <a:pos x="wd2" y="hd2"/>
                    </a:cxn>
                    <a:cxn ang="16200000">
                      <a:pos x="wd2" y="hd2"/>
                    </a:cxn>
                  </a:cxnLst>
                  <a:rect l="0" t="0" r="r" b="b"/>
                  <a:pathLst>
                    <a:path w="19331" h="19331" extrusionOk="0">
                      <a:moveTo>
                        <a:pt x="423" y="12487"/>
                      </a:moveTo>
                      <a:cubicBezTo>
                        <a:pt x="1982" y="17591"/>
                        <a:pt x="7383" y="20465"/>
                        <a:pt x="12487" y="18906"/>
                      </a:cubicBezTo>
                      <a:cubicBezTo>
                        <a:pt x="17591" y="17348"/>
                        <a:pt x="20465" y="11947"/>
                        <a:pt x="18906" y="6843"/>
                      </a:cubicBezTo>
                      <a:cubicBezTo>
                        <a:pt x="17348" y="1739"/>
                        <a:pt x="11947" y="-1135"/>
                        <a:pt x="6843" y="424"/>
                      </a:cubicBezTo>
                      <a:cubicBezTo>
                        <a:pt x="1739" y="1982"/>
                        <a:pt x="-1135" y="7383"/>
                        <a:pt x="423" y="12487"/>
                      </a:cubicBezTo>
                      <a:close/>
                    </a:path>
                  </a:pathLst>
                </a:custGeom>
                <a:gradFill>
                  <a:gsLst>
                    <a:gs pos="0">
                      <a:srgbClr val="B21AA3"/>
                    </a:gs>
                    <a:gs pos="100000">
                      <a:srgbClr val="472494"/>
                    </a:gs>
                  </a:gsLst>
                  <a:lin ang="5400000" scaled="1"/>
                </a:gradFill>
                <a:ln w="57150">
                  <a:gradFill>
                    <a:gsLst>
                      <a:gs pos="0">
                        <a:srgbClr val="B21AA3"/>
                      </a:gs>
                      <a:gs pos="100000">
                        <a:srgbClr val="472494"/>
                      </a:gs>
                    </a:gsLst>
                    <a:lin ang="5400000" scaled="1"/>
                  </a:gradFill>
                  <a:miter lim="400000"/>
                </a:ln>
              </p:spPr>
              <p:txBody>
                <a:bodyPr wrap="square" lIns="91440" tIns="45720" rIns="91440" bIns="45720" anchor="ctr">
                  <a:normAutofit/>
                </a:bodyPr>
                <a:lstStyle>
                  <a:lvl1pPr algn="ctr" defTabSz="825500">
                    <a:defRPr sz="5600"/>
                  </a:lvl1pPr>
                  <a:lvl2pPr indent="342900" algn="ctr" defTabSz="825500">
                    <a:defRPr sz="5600"/>
                  </a:lvl2pPr>
                  <a:lvl3pPr indent="685800" algn="ctr" defTabSz="825500">
                    <a:defRPr sz="5600"/>
                  </a:lvl3pPr>
                  <a:lvl4pPr indent="1028700" algn="ctr" defTabSz="825500">
                    <a:defRPr sz="5600"/>
                  </a:lvl4pPr>
                  <a:lvl5pPr indent="1371600" algn="ctr" defTabSz="825500">
                    <a:defRPr sz="5600"/>
                  </a:lvl5pPr>
                  <a:lvl6pPr indent="1714500" algn="ctr" defTabSz="825500">
                    <a:defRPr sz="5600"/>
                  </a:lvl6pPr>
                  <a:lvl7pPr indent="2057400" algn="ctr" defTabSz="825500">
                    <a:defRPr sz="5600"/>
                  </a:lvl7pPr>
                  <a:lvl8pPr indent="2400300" algn="ctr" defTabSz="825500">
                    <a:defRPr sz="5600"/>
                  </a:lvl8pPr>
                  <a:lvl9pPr indent="2743200" algn="ctr" defTabSz="825500">
                    <a:defRPr sz="5600"/>
                  </a:lvl9pPr>
                </a:lstStyle>
                <a:p>
                  <a:pPr lvl="0" defTabSz="457200">
                    <a:defRPr sz="3000">
                      <a:solidFill>
                        <a:srgbClr val="FFFFFF"/>
                      </a:solidFill>
                      <a:effectLst>
                        <a:outerShdw blurRad="38100" dist="12700" dir="5400000" rotWithShape="0">
                          <a:srgbClr val="000000">
                            <a:alpha val="50000"/>
                          </a:srgbClr>
                        </a:outerShdw>
                      </a:effectLst>
                    </a:defRPr>
                  </a:pPr>
                  <a:endParaRPr>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1" name="iṡḷidê"/>
                <p:cNvSpPr/>
                <p:nvPr>
                  <p:custDataLst>
                    <p:tags r:id="rId13"/>
                  </p:custDataLst>
                </p:nvPr>
              </p:nvSpPr>
              <p:spPr>
                <a:xfrm>
                  <a:off x="4640641" y="5512888"/>
                  <a:ext cx="417404" cy="418263"/>
                </a:xfrm>
                <a:custGeom>
                  <a:avLst/>
                  <a:gdLst/>
                  <a:ahLst/>
                  <a:cxnLst>
                    <a:cxn ang="0">
                      <a:pos x="wd2" y="hd2"/>
                    </a:cxn>
                    <a:cxn ang="5400000">
                      <a:pos x="wd2" y="hd2"/>
                    </a:cxn>
                    <a:cxn ang="10800000">
                      <a:pos x="wd2" y="hd2"/>
                    </a:cxn>
                    <a:cxn ang="16200000">
                      <a:pos x="wd2" y="hd2"/>
                    </a:cxn>
                  </a:cxnLst>
                  <a:rect l="0" t="0" r="r" b="b"/>
                  <a:pathLst>
                    <a:path w="19330" h="19331" extrusionOk="0">
                      <a:moveTo>
                        <a:pt x="424" y="12487"/>
                      </a:moveTo>
                      <a:cubicBezTo>
                        <a:pt x="1982" y="17591"/>
                        <a:pt x="7383" y="20465"/>
                        <a:pt x="12487" y="18907"/>
                      </a:cubicBezTo>
                      <a:cubicBezTo>
                        <a:pt x="17591" y="17348"/>
                        <a:pt x="20465" y="11947"/>
                        <a:pt x="18906" y="6843"/>
                      </a:cubicBezTo>
                      <a:cubicBezTo>
                        <a:pt x="17348" y="1739"/>
                        <a:pt x="11947" y="-1135"/>
                        <a:pt x="6843" y="424"/>
                      </a:cubicBezTo>
                      <a:cubicBezTo>
                        <a:pt x="1739" y="1982"/>
                        <a:pt x="-1135" y="7383"/>
                        <a:pt x="424" y="12487"/>
                      </a:cubicBezTo>
                      <a:close/>
                    </a:path>
                  </a:pathLst>
                </a:custGeom>
                <a:gradFill>
                  <a:gsLst>
                    <a:gs pos="0">
                      <a:srgbClr val="B21AA3"/>
                    </a:gs>
                    <a:gs pos="100000">
                      <a:srgbClr val="472494"/>
                    </a:gs>
                  </a:gsLst>
                  <a:lin ang="5400000" scaled="1"/>
                </a:gradFill>
                <a:ln w="12700">
                  <a:miter lim="400000"/>
                </a:ln>
              </p:spPr>
              <p:txBody>
                <a:bodyPr wrap="square" lIns="91440" tIns="45720" rIns="91440" bIns="45720" anchor="ctr">
                  <a:normAutofit fontScale="67500" lnSpcReduction="20000"/>
                </a:bodyPr>
                <a:lstStyle>
                  <a:lvl1pPr algn="ctr" defTabSz="825500">
                    <a:defRPr sz="5600"/>
                  </a:lvl1pPr>
                  <a:lvl2pPr indent="342900" algn="ctr" defTabSz="825500">
                    <a:defRPr sz="5600"/>
                  </a:lvl2pPr>
                  <a:lvl3pPr indent="685800" algn="ctr" defTabSz="825500">
                    <a:defRPr sz="5600"/>
                  </a:lvl3pPr>
                  <a:lvl4pPr indent="1028700" algn="ctr" defTabSz="825500">
                    <a:defRPr sz="5600"/>
                  </a:lvl4pPr>
                  <a:lvl5pPr indent="1371600" algn="ctr" defTabSz="825500">
                    <a:defRPr sz="5600"/>
                  </a:lvl5pPr>
                  <a:lvl6pPr indent="1714500" algn="ctr" defTabSz="825500">
                    <a:defRPr sz="5600"/>
                  </a:lvl6pPr>
                  <a:lvl7pPr indent="2057400" algn="ctr" defTabSz="825500">
                    <a:defRPr sz="5600"/>
                  </a:lvl7pPr>
                  <a:lvl8pPr indent="2400300" algn="ctr" defTabSz="825500">
                    <a:defRPr sz="5600"/>
                  </a:lvl8pPr>
                  <a:lvl9pPr indent="2743200" algn="ctr" defTabSz="825500">
                    <a:defRPr sz="5600"/>
                  </a:lvl9pPr>
                </a:lstStyle>
                <a:p>
                  <a:pPr lvl="0" defTabSz="457200">
                    <a:defRPr sz="3000">
                      <a:solidFill>
                        <a:srgbClr val="FFFFFF"/>
                      </a:solidFill>
                      <a:effectLst>
                        <a:outerShdw blurRad="38100" dist="12700" dir="5400000" rotWithShape="0">
                          <a:srgbClr val="000000">
                            <a:alpha val="50000"/>
                          </a:srgbClr>
                        </a:outerShdw>
                      </a:effectLst>
                    </a:defRPr>
                  </a:pPr>
                  <a:endParaRPr>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sp>
          <p:nvSpPr>
            <p:cNvPr id="27" name="ïṩlïďe"/>
            <p:cNvSpPr/>
            <p:nvPr>
              <p:custDataLst>
                <p:tags r:id="rId14"/>
              </p:custDataLst>
            </p:nvPr>
          </p:nvSpPr>
          <p:spPr bwMode="auto">
            <a:xfrm>
              <a:off x="284373" y="3664779"/>
              <a:ext cx="2383213" cy="592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不同类型的商机需要不同的创业团队类型。</a:t>
              </a:r>
              <a:endParaRPr kumimoji="0" lang="zh-CN" altLang="en-US" sz="1600" b="0" i="0" u="none" strike="noStrike" kern="1200" cap="none"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8" name="íŝľïďè"/>
            <p:cNvSpPr txBox="1"/>
            <p:nvPr>
              <p:custDataLst>
                <p:tags r:id="rId15"/>
              </p:custDataLst>
            </p:nvPr>
          </p:nvSpPr>
          <p:spPr bwMode="auto">
            <a:xfrm>
              <a:off x="602218" y="3359248"/>
              <a:ext cx="2209849" cy="30548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90000" tIns="46800" rIns="90000" bIns="4680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r" defTabSz="914400" rtl="0" eaLnBrk="1" fontAlgn="auto" latinLnBrk="0" hangingPunct="1">
                <a:lnSpc>
                  <a:spcPct val="90000"/>
                </a:lnSpc>
                <a:spcBef>
                  <a:spcPts val="1000"/>
                </a:spcBef>
                <a:spcAft>
                  <a:spcPts val="0"/>
                </a:spcAft>
                <a:buClrTx/>
                <a:buSzPct val="25000"/>
                <a:buFontTx/>
                <a:buNone/>
                <a:defRPr/>
              </a:pPr>
              <a:r>
                <a:rPr kumimoji="0" lang="zh-CN" altLang="en-US" sz="2000" b="1" i="0" u="none" strike="noStrike" kern="1200" cap="all"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商机</a:t>
              </a:r>
              <a:endParaRPr kumimoji="0" lang="zh-CN" altLang="en-US" sz="2000" b="1" i="0" u="none" strike="noStrike" kern="1200" cap="all"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9" name="ïş1idè"/>
            <p:cNvSpPr/>
            <p:nvPr>
              <p:custDataLst>
                <p:tags r:id="rId16"/>
              </p:custDataLst>
            </p:nvPr>
          </p:nvSpPr>
          <p:spPr bwMode="auto">
            <a:xfrm>
              <a:off x="5462585" y="3664779"/>
              <a:ext cx="2450596" cy="614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团队成员的能力总和决定了创业团队的整体能力和发展潜力。</a:t>
              </a:r>
              <a:endParaRPr kumimoji="0" lang="zh-CN" altLang="en-US" sz="1600" b="0" i="0" u="none" strike="noStrike" kern="1200" cap="none"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0" name="ïṡḷíďè"/>
            <p:cNvSpPr txBox="1"/>
            <p:nvPr>
              <p:custDataLst>
                <p:tags r:id="rId17"/>
              </p:custDataLst>
            </p:nvPr>
          </p:nvSpPr>
          <p:spPr bwMode="auto">
            <a:xfrm>
              <a:off x="5462771" y="3359248"/>
              <a:ext cx="2209850" cy="30548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90000" tIns="46800" rIns="90000" bIns="4680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90000"/>
                </a:lnSpc>
                <a:spcBef>
                  <a:spcPts val="1000"/>
                </a:spcBef>
                <a:spcAft>
                  <a:spcPts val="0"/>
                </a:spcAft>
                <a:buClrTx/>
                <a:buSzPct val="25000"/>
                <a:buFontTx/>
                <a:buNone/>
                <a:defRPr/>
              </a:pPr>
              <a:r>
                <a:rPr kumimoji="0" lang="zh-CN" altLang="en-US" sz="2000" b="1" i="0" u="none" strike="noStrike" kern="1200" cap="all"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团队成员</a:t>
              </a:r>
              <a:endParaRPr kumimoji="0" lang="zh-CN" altLang="en-US" sz="2000" b="1" i="0" u="none" strike="noStrike" kern="1200" cap="all"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1" name="ïṩlïďe"/>
            <p:cNvSpPr/>
            <p:nvPr>
              <p:custDataLst>
                <p:tags r:id="rId18"/>
              </p:custDataLst>
            </p:nvPr>
          </p:nvSpPr>
          <p:spPr bwMode="auto">
            <a:xfrm>
              <a:off x="601638" y="1757770"/>
              <a:ext cx="2853511" cy="839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创业者的能力和思想意识从根本上决定了是否要组建创业团队、团队组建的时间规划以及由哪些人组成团队。</a:t>
              </a:r>
              <a:endParaRPr kumimoji="0" lang="zh-CN" altLang="en-US" sz="1600" b="0" i="0" u="none" strike="noStrike" kern="1200" cap="none"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2" name="íŝľïďè"/>
            <p:cNvSpPr txBox="1"/>
            <p:nvPr>
              <p:custDataLst>
                <p:tags r:id="rId19"/>
              </p:custDataLst>
            </p:nvPr>
          </p:nvSpPr>
          <p:spPr bwMode="auto">
            <a:xfrm>
              <a:off x="1325707" y="1504965"/>
              <a:ext cx="2209849" cy="30548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90000" tIns="46800" rIns="90000" bIns="4680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r" defTabSz="914400" rtl="0" eaLnBrk="1" fontAlgn="auto" latinLnBrk="0" hangingPunct="1">
                <a:lnSpc>
                  <a:spcPct val="90000"/>
                </a:lnSpc>
                <a:spcBef>
                  <a:spcPts val="1000"/>
                </a:spcBef>
                <a:spcAft>
                  <a:spcPts val="0"/>
                </a:spcAft>
                <a:buClrTx/>
                <a:buSzPct val="25000"/>
                <a:buFontTx/>
                <a:buNone/>
                <a:defRPr/>
              </a:pPr>
              <a:r>
                <a:rPr kumimoji="0" lang="zh-CN" altLang="en-US" sz="2000" b="1" i="0" u="none" strike="noStrike" kern="1200" cap="all"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创业者</a:t>
              </a:r>
              <a:endParaRPr kumimoji="0" lang="zh-CN" altLang="en-US" sz="2000" b="1" i="0" u="none" strike="noStrike" kern="1200" cap="all"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3" name="ïş1idè"/>
            <p:cNvSpPr/>
            <p:nvPr>
              <p:custDataLst>
                <p:tags r:id="rId20"/>
              </p:custDataLst>
            </p:nvPr>
          </p:nvSpPr>
          <p:spPr bwMode="auto">
            <a:xfrm>
              <a:off x="6336261" y="1657707"/>
              <a:ext cx="2450621" cy="529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共同的价值观、统一的目标是组建创业团队的前提。</a:t>
              </a:r>
              <a:endParaRPr kumimoji="0" lang="zh-CN" altLang="en-US" sz="1600" b="0" i="0" u="none" strike="noStrike" kern="1200" cap="none"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4" name="ïṡḷíďè"/>
            <p:cNvSpPr txBox="1"/>
            <p:nvPr>
              <p:custDataLst>
                <p:tags r:id="rId21"/>
              </p:custDataLst>
            </p:nvPr>
          </p:nvSpPr>
          <p:spPr bwMode="auto">
            <a:xfrm>
              <a:off x="6336262" y="1352225"/>
              <a:ext cx="2209850" cy="30548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90000" tIns="46800" rIns="90000" bIns="4680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90000"/>
                </a:lnSpc>
                <a:spcBef>
                  <a:spcPts val="1000"/>
                </a:spcBef>
                <a:spcAft>
                  <a:spcPts val="0"/>
                </a:spcAft>
                <a:buClrTx/>
                <a:buSzPct val="25000"/>
                <a:buFontTx/>
                <a:buNone/>
                <a:defRPr/>
              </a:pPr>
              <a:r>
                <a:rPr kumimoji="0" lang="zh-CN" altLang="en-US" sz="2000" b="1" i="0" u="none" strike="noStrike" kern="1200" cap="all"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团队目标与价值观</a:t>
              </a:r>
              <a:endParaRPr kumimoji="0" lang="zh-CN" altLang="en-US" sz="2000" b="1" i="0" u="none" strike="noStrike" kern="1200" cap="all"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6" name="ïş1idè"/>
            <p:cNvSpPr/>
            <p:nvPr>
              <p:custDataLst>
                <p:tags r:id="rId22"/>
              </p:custDataLst>
            </p:nvPr>
          </p:nvSpPr>
          <p:spPr bwMode="auto">
            <a:xfrm>
              <a:off x="2866460" y="4593169"/>
              <a:ext cx="2450596" cy="1055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500" b="0" i="0" u="none" strike="noStrike" kern="1200" cap="none"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创业团队的生存和发展直接受制度性环境、基础设施服务、经济环境、社会环境、市场环境、资源环境等多种外部要素的影响。</a:t>
              </a:r>
              <a:endParaRPr kumimoji="0" lang="zh-CN" altLang="en-US" sz="1500" b="0" i="0" u="none" strike="noStrike" kern="1200" cap="none"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0" name="ïṡḷíďè"/>
            <p:cNvSpPr txBox="1"/>
            <p:nvPr>
              <p:custDataLst>
                <p:tags r:id="rId23"/>
              </p:custDataLst>
            </p:nvPr>
          </p:nvSpPr>
          <p:spPr bwMode="auto">
            <a:xfrm>
              <a:off x="2866646" y="4336772"/>
              <a:ext cx="2209850" cy="30548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90000" tIns="46800" rIns="90000" bIns="4680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90000"/>
                </a:lnSpc>
                <a:spcBef>
                  <a:spcPts val="1000"/>
                </a:spcBef>
                <a:spcAft>
                  <a:spcPts val="0"/>
                </a:spcAft>
                <a:buClrTx/>
                <a:buSzPct val="25000"/>
                <a:buFontTx/>
                <a:buNone/>
                <a:defRPr/>
              </a:pPr>
              <a:r>
                <a:rPr kumimoji="0" lang="zh-CN" altLang="en-US" sz="2000" b="1" i="0" u="none" strike="noStrike" kern="1200" cap="all"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外部环境</a:t>
              </a:r>
              <a:endParaRPr kumimoji="0" lang="zh-CN" altLang="en-US" sz="2000" b="1" i="0" u="none" strike="noStrike" kern="1200" cap="all"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4295" y="323963"/>
            <a:ext cx="5125686" cy="488467"/>
            <a:chOff x="294295" y="323963"/>
            <a:chExt cx="5125686" cy="488467"/>
          </a:xfrm>
        </p:grpSpPr>
        <p:sp>
          <p:nvSpPr>
            <p:cNvPr id="6" name="椭圆 5"/>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0" name="文本框 9"/>
            <p:cNvSpPr txBox="1"/>
            <p:nvPr>
              <p:custDataLst>
                <p:tags r:id="rId2"/>
              </p:custDataLst>
            </p:nvPr>
          </p:nvSpPr>
          <p:spPr>
            <a:xfrm>
              <a:off x="360301" y="352055"/>
              <a:ext cx="50596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四、创业团队的组建程序及主要工作</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pic>
        <p:nvPicPr>
          <p:cNvPr id="2" name="图片 1"/>
          <p:cNvPicPr>
            <a:picLocks noChangeAspect="1"/>
          </p:cNvPicPr>
          <p:nvPr>
            <p:custDataLst>
              <p:tags r:id="rId3"/>
            </p:custDataLst>
          </p:nvPr>
        </p:nvPicPr>
        <p:blipFill>
          <a:blip r:embed="rId4"/>
          <a:stretch>
            <a:fillRect/>
          </a:stretch>
        </p:blipFill>
        <p:spPr>
          <a:xfrm>
            <a:off x="3442970" y="1059180"/>
            <a:ext cx="5305425" cy="54483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4295" y="323963"/>
            <a:ext cx="5125686" cy="488467"/>
            <a:chOff x="294295" y="323963"/>
            <a:chExt cx="5125686" cy="488467"/>
          </a:xfrm>
        </p:grpSpPr>
        <p:sp>
          <p:nvSpPr>
            <p:cNvPr id="6" name="椭圆 5"/>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0" name="文本框 9"/>
            <p:cNvSpPr txBox="1"/>
            <p:nvPr>
              <p:custDataLst>
                <p:tags r:id="rId2"/>
              </p:custDataLst>
            </p:nvPr>
          </p:nvSpPr>
          <p:spPr>
            <a:xfrm>
              <a:off x="360301" y="352055"/>
              <a:ext cx="50596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四、创业团队的组建程序及主要工作</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cxnSp>
        <p:nvCxnSpPr>
          <p:cNvPr id="26" name="直接连接符 25"/>
          <p:cNvCxnSpPr/>
          <p:nvPr>
            <p:custDataLst>
              <p:tags r:id="rId3"/>
            </p:custDataLst>
          </p:nvPr>
        </p:nvCxnSpPr>
        <p:spPr>
          <a:xfrm>
            <a:off x="1014608" y="1519755"/>
            <a:ext cx="0" cy="4320000"/>
          </a:xfrm>
          <a:prstGeom prst="line">
            <a:avLst/>
          </a:prstGeom>
          <a:ln w="15875">
            <a:gradFill>
              <a:gsLst>
                <a:gs pos="0">
                  <a:srgbClr val="B21AA3"/>
                </a:gs>
                <a:gs pos="100000">
                  <a:srgbClr val="472494"/>
                </a:gs>
              </a:gsLst>
              <a:lin ang="5400000" scaled="1"/>
            </a:gradFill>
          </a:ln>
        </p:spPr>
        <p:style>
          <a:lnRef idx="1">
            <a:schemeClr val="accent1"/>
          </a:lnRef>
          <a:fillRef idx="0">
            <a:schemeClr val="accent1"/>
          </a:fillRef>
          <a:effectRef idx="0">
            <a:schemeClr val="accent1"/>
          </a:effectRef>
          <a:fontRef idx="minor">
            <a:schemeClr val="tx1"/>
          </a:fontRef>
        </p:style>
      </p:cxnSp>
      <p:sp>
        <p:nvSpPr>
          <p:cNvPr id="30" name="椭圆 29"/>
          <p:cNvSpPr/>
          <p:nvPr>
            <p:custDataLst>
              <p:tags r:id="rId4"/>
            </p:custDataLst>
          </p:nvPr>
        </p:nvSpPr>
        <p:spPr>
          <a:xfrm>
            <a:off x="752447" y="2207907"/>
            <a:ext cx="540002" cy="540000"/>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lnSpc>
                <a:spcPct val="120000"/>
              </a:lnSpc>
            </a:pPr>
            <a:r>
              <a:rPr lang="en-US" altLang="zh-CN"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01</a:t>
            </a:r>
            <a:endParaRPr lang="zh-CN" altLang="en-US"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2" name="椭圆 31"/>
          <p:cNvSpPr/>
          <p:nvPr>
            <p:custDataLst>
              <p:tags r:id="rId5"/>
            </p:custDataLst>
          </p:nvPr>
        </p:nvSpPr>
        <p:spPr>
          <a:xfrm>
            <a:off x="752447" y="3404171"/>
            <a:ext cx="540002" cy="540000"/>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lnSpc>
                <a:spcPct val="120000"/>
              </a:lnSpc>
            </a:pPr>
            <a:r>
              <a:rPr lang="en-US" altLang="zh-CN"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02</a:t>
            </a:r>
            <a:endParaRPr lang="zh-CN" altLang="en-US"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4" name="椭圆 33"/>
          <p:cNvSpPr/>
          <p:nvPr>
            <p:custDataLst>
              <p:tags r:id="rId6"/>
            </p:custDataLst>
          </p:nvPr>
        </p:nvSpPr>
        <p:spPr>
          <a:xfrm>
            <a:off x="752447" y="4600436"/>
            <a:ext cx="540002" cy="540000"/>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lnSpc>
                <a:spcPct val="120000"/>
              </a:lnSpc>
            </a:pPr>
            <a:r>
              <a:rPr lang="en-US" altLang="zh-CN"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03</a:t>
            </a:r>
            <a:endParaRPr lang="zh-CN" altLang="en-US"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7" name="圆角矩形 25"/>
          <p:cNvSpPr/>
          <p:nvPr>
            <p:custDataLst>
              <p:tags r:id="rId7"/>
            </p:custDataLst>
          </p:nvPr>
        </p:nvSpPr>
        <p:spPr>
          <a:xfrm>
            <a:off x="1488440" y="2207895"/>
            <a:ext cx="2094230" cy="539750"/>
          </a:xfrm>
          <a:prstGeom prst="roundRect">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明确创业目标</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9" name="圆角矩形 25"/>
          <p:cNvSpPr/>
          <p:nvPr>
            <p:custDataLst>
              <p:tags r:id="rId8"/>
            </p:custDataLst>
          </p:nvPr>
        </p:nvSpPr>
        <p:spPr>
          <a:xfrm>
            <a:off x="1488440" y="3404870"/>
            <a:ext cx="2085975" cy="539750"/>
          </a:xfrm>
          <a:prstGeom prst="roundRect">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制订创业计划</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1" name="圆角矩形 25"/>
          <p:cNvSpPr/>
          <p:nvPr>
            <p:custDataLst>
              <p:tags r:id="rId9"/>
            </p:custDataLst>
          </p:nvPr>
        </p:nvSpPr>
        <p:spPr>
          <a:xfrm>
            <a:off x="1488440" y="4658995"/>
            <a:ext cx="2080895" cy="539750"/>
          </a:xfrm>
          <a:prstGeom prst="roundRect">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招募合适人员</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6" name="圆角矩形 25"/>
          <p:cNvSpPr/>
          <p:nvPr>
            <p:custDataLst>
              <p:tags r:id="rId10"/>
            </p:custDataLst>
          </p:nvPr>
        </p:nvSpPr>
        <p:spPr>
          <a:xfrm>
            <a:off x="3719830" y="2207260"/>
            <a:ext cx="6329680" cy="540385"/>
          </a:xfrm>
          <a:prstGeom prst="roundRect">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总目标确定之后，为了推动团队最终实现创业目标，应再将总目标加以分解，设定若干可行的、阶段性的子目标。</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7" name="圆角矩形 25"/>
          <p:cNvSpPr/>
          <p:nvPr>
            <p:custDataLst>
              <p:tags r:id="rId11"/>
            </p:custDataLst>
          </p:nvPr>
        </p:nvSpPr>
        <p:spPr>
          <a:xfrm>
            <a:off x="3763645" y="3356610"/>
            <a:ext cx="6288405" cy="539750"/>
          </a:xfrm>
          <a:prstGeom prst="roundRect">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创业计划确定了在不同的创业阶段需要完成的阶段性任</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gn="ct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务，指引着团队通过逐步实现这些阶段性目标来最终实现创业目标。</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8" name="圆角矩形 25"/>
          <p:cNvSpPr/>
          <p:nvPr>
            <p:custDataLst>
              <p:tags r:id="rId12"/>
            </p:custDataLst>
          </p:nvPr>
        </p:nvSpPr>
        <p:spPr>
          <a:xfrm>
            <a:off x="3762375" y="4658995"/>
            <a:ext cx="6285230" cy="960755"/>
          </a:xfrm>
          <a:prstGeom prst="roundRect">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关于创业团队成员的招募，应主要</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gn="ct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考虑两个方面：一是考虑互补性，即考虑被招募者能否与其他成员在能力或技术上形成互补。二是考虑规模适度，适度的团队规模是保证团队高效运转的重要条件。</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4295" y="323963"/>
            <a:ext cx="5125686" cy="488467"/>
            <a:chOff x="294295" y="323963"/>
            <a:chExt cx="5125686" cy="488467"/>
          </a:xfrm>
        </p:grpSpPr>
        <p:sp>
          <p:nvSpPr>
            <p:cNvPr id="6" name="椭圆 5"/>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0" name="文本框 9"/>
            <p:cNvSpPr txBox="1"/>
            <p:nvPr>
              <p:custDataLst>
                <p:tags r:id="rId2"/>
              </p:custDataLst>
            </p:nvPr>
          </p:nvSpPr>
          <p:spPr>
            <a:xfrm>
              <a:off x="360301" y="352055"/>
              <a:ext cx="50596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四、创业团队的组建程序及主要工作</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20" name="组合 19"/>
          <p:cNvGrpSpPr/>
          <p:nvPr/>
        </p:nvGrpSpPr>
        <p:grpSpPr>
          <a:xfrm>
            <a:off x="8439150" y="1616075"/>
            <a:ext cx="2613660" cy="4319270"/>
            <a:chOff x="12158" y="2484"/>
            <a:chExt cx="4116" cy="6802"/>
          </a:xfrm>
        </p:grpSpPr>
        <p:cxnSp>
          <p:nvCxnSpPr>
            <p:cNvPr id="4" name="直接连接符 3"/>
            <p:cNvCxnSpPr/>
            <p:nvPr>
              <p:custDataLst>
                <p:tags r:id="rId3"/>
              </p:custDataLst>
            </p:nvPr>
          </p:nvCxnSpPr>
          <p:spPr>
            <a:xfrm>
              <a:off x="15837" y="2484"/>
              <a:ext cx="0" cy="6803"/>
            </a:xfrm>
            <a:prstGeom prst="line">
              <a:avLst/>
            </a:prstGeom>
            <a:ln w="15875">
              <a:gradFill>
                <a:gsLst>
                  <a:gs pos="0">
                    <a:srgbClr val="B21AA3"/>
                  </a:gs>
                  <a:gs pos="100000">
                    <a:srgbClr val="472494"/>
                  </a:gs>
                </a:gsLst>
                <a:lin ang="5400000" scaled="1"/>
              </a:gradFill>
            </a:ln>
          </p:spPr>
          <p:style>
            <a:lnRef idx="1">
              <a:schemeClr val="accent1"/>
            </a:lnRef>
            <a:fillRef idx="0">
              <a:schemeClr val="accent1"/>
            </a:fillRef>
            <a:effectRef idx="0">
              <a:schemeClr val="accent1"/>
            </a:effectRef>
            <a:fontRef idx="minor">
              <a:schemeClr val="tx1"/>
            </a:fontRef>
          </p:style>
        </p:cxnSp>
        <p:sp>
          <p:nvSpPr>
            <p:cNvPr id="5" name="椭圆 4"/>
            <p:cNvSpPr/>
            <p:nvPr>
              <p:custDataLst>
                <p:tags r:id="rId4"/>
              </p:custDataLst>
            </p:nvPr>
          </p:nvSpPr>
          <p:spPr>
            <a:xfrm>
              <a:off x="15424" y="3568"/>
              <a:ext cx="850" cy="850"/>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lnSpc>
                  <a:spcPct val="120000"/>
                </a:lnSpc>
              </a:pPr>
              <a:r>
                <a:rPr lang="en-US" altLang="zh-CN"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04</a:t>
              </a:r>
              <a:endParaRPr lang="zh-CN" altLang="en-US"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7" name="椭圆 6"/>
            <p:cNvSpPr/>
            <p:nvPr>
              <p:custDataLst>
                <p:tags r:id="rId5"/>
              </p:custDataLst>
            </p:nvPr>
          </p:nvSpPr>
          <p:spPr>
            <a:xfrm>
              <a:off x="15424" y="5452"/>
              <a:ext cx="850" cy="850"/>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lnSpc>
                  <a:spcPct val="120000"/>
                </a:lnSpc>
              </a:pPr>
              <a:r>
                <a:rPr lang="en-US" altLang="zh-CN"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05</a:t>
              </a:r>
              <a:endParaRPr lang="zh-CN" altLang="en-US"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8" name="椭圆 7"/>
            <p:cNvSpPr/>
            <p:nvPr>
              <p:custDataLst>
                <p:tags r:id="rId6"/>
              </p:custDataLst>
            </p:nvPr>
          </p:nvSpPr>
          <p:spPr>
            <a:xfrm>
              <a:off x="15424" y="7336"/>
              <a:ext cx="850" cy="850"/>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lnSpc>
                  <a:spcPct val="120000"/>
                </a:lnSpc>
              </a:pPr>
              <a:r>
                <a:rPr lang="en-US" altLang="zh-CN"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06</a:t>
              </a:r>
              <a:endParaRPr lang="zh-CN" altLang="en-US"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圆角矩形 25"/>
            <p:cNvSpPr/>
            <p:nvPr>
              <p:custDataLst>
                <p:tags r:id="rId7"/>
              </p:custDataLst>
            </p:nvPr>
          </p:nvSpPr>
          <p:spPr>
            <a:xfrm>
              <a:off x="12158" y="7441"/>
              <a:ext cx="2931" cy="850"/>
            </a:xfrm>
            <a:prstGeom prst="roundRect">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团队调整融合</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4" name="圆角矩形 25"/>
            <p:cNvSpPr/>
            <p:nvPr>
              <p:custDataLst>
                <p:tags r:id="rId8"/>
              </p:custDataLst>
            </p:nvPr>
          </p:nvSpPr>
          <p:spPr>
            <a:xfrm>
              <a:off x="12158" y="5362"/>
              <a:ext cx="2931" cy="850"/>
            </a:xfrm>
            <a:prstGeom prst="roundRect">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构建制度体系</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5" name="圆角矩形 25"/>
            <p:cNvSpPr/>
            <p:nvPr>
              <p:custDataLst>
                <p:tags r:id="rId9"/>
              </p:custDataLst>
            </p:nvPr>
          </p:nvSpPr>
          <p:spPr>
            <a:xfrm>
              <a:off x="12158" y="3472"/>
              <a:ext cx="2931" cy="850"/>
            </a:xfrm>
            <a:prstGeom prst="roundRect">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划分职权</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21" name="圆角矩形 25"/>
          <p:cNvSpPr/>
          <p:nvPr>
            <p:custDataLst>
              <p:tags r:id="rId10"/>
            </p:custDataLst>
          </p:nvPr>
        </p:nvSpPr>
        <p:spPr>
          <a:xfrm>
            <a:off x="862330" y="2246630"/>
            <a:ext cx="7102475" cy="539750"/>
          </a:xfrm>
          <a:prstGeom prst="roundRect">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创业团队的职权划分就是根据执行创业计划的需要，具体确定每个团队成员</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gn="ct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所要担负的职责以及相应所享有的权限。</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3" name="圆角矩形 25"/>
          <p:cNvSpPr/>
          <p:nvPr>
            <p:custDataLst>
              <p:tags r:id="rId11"/>
            </p:custDataLst>
          </p:nvPr>
        </p:nvSpPr>
        <p:spPr>
          <a:xfrm>
            <a:off x="862330" y="3395980"/>
            <a:ext cx="7269480" cy="539750"/>
          </a:xfrm>
          <a:prstGeom prst="roundRect">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创业团队制度体系体现了创业团队对成员的控制和激励，主要包括团队的各种约束</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gn="ct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制度和各种激励制度。</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4" name="圆角矩形 25"/>
          <p:cNvSpPr/>
          <p:nvPr>
            <p:custDataLst>
              <p:tags r:id="rId12"/>
            </p:custDataLst>
          </p:nvPr>
        </p:nvSpPr>
        <p:spPr>
          <a:xfrm>
            <a:off x="862330" y="4616450"/>
            <a:ext cx="6937375" cy="855345"/>
          </a:xfrm>
          <a:prstGeom prst="roundRect">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随着团队的运作，团队组建时人员匹配、制度设计、职权划分等方面的不合理之处会逐渐暴露出来，这时就需要对团队进行调整融合。由于问题的暴露需要一个过程，因此团队调整融合也应是一个动态持续的过程。</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îṩḷîďé"/>
          <p:cNvSpPr>
            <a:spLocks noChangeAspect="1"/>
          </p:cNvSpPr>
          <p:nvPr/>
        </p:nvSpPr>
        <p:spPr bwMode="auto">
          <a:xfrm flipH="1" flipV="1">
            <a:off x="6696224" y="0"/>
            <a:ext cx="5495776" cy="5983059"/>
          </a:xfrm>
          <a:custGeom>
            <a:avLst/>
            <a:gdLst>
              <a:gd name="T0" fmla="*/ 777 w 1985"/>
              <a:gd name="T1" fmla="*/ 0 h 2161"/>
              <a:gd name="T2" fmla="*/ 0 w 1985"/>
              <a:gd name="T3" fmla="*/ 197 h 2161"/>
              <a:gd name="T4" fmla="*/ 0 w 1985"/>
              <a:gd name="T5" fmla="*/ 1165 h 2161"/>
              <a:gd name="T6" fmla="*/ 677 w 1985"/>
              <a:gd name="T7" fmla="*/ 742 h 2161"/>
              <a:gd name="T8" fmla="*/ 1082 w 1985"/>
              <a:gd name="T9" fmla="*/ 1247 h 2161"/>
              <a:gd name="T10" fmla="*/ 500 w 1985"/>
              <a:gd name="T11" fmla="*/ 2023 h 2161"/>
              <a:gd name="T12" fmla="*/ 341 w 1985"/>
              <a:gd name="T13" fmla="*/ 2161 h 2161"/>
              <a:gd name="T14" fmla="*/ 1363 w 1985"/>
              <a:gd name="T15" fmla="*/ 2161 h 2161"/>
              <a:gd name="T16" fmla="*/ 1847 w 1985"/>
              <a:gd name="T17" fmla="*/ 1275 h 2161"/>
              <a:gd name="T18" fmla="*/ 777 w 1985"/>
              <a:gd name="T19" fmla="*/ 0 h 2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5" h="2161">
                <a:moveTo>
                  <a:pt x="777" y="0"/>
                </a:moveTo>
                <a:cubicBezTo>
                  <a:pt x="503" y="0"/>
                  <a:pt x="239" y="64"/>
                  <a:pt x="0" y="197"/>
                </a:cubicBezTo>
                <a:cubicBezTo>
                  <a:pt x="0" y="1165"/>
                  <a:pt x="0" y="1165"/>
                  <a:pt x="0" y="1165"/>
                </a:cubicBezTo>
                <a:cubicBezTo>
                  <a:pt x="179" y="905"/>
                  <a:pt x="416" y="742"/>
                  <a:pt x="677" y="742"/>
                </a:cubicBezTo>
                <a:cubicBezTo>
                  <a:pt x="954" y="742"/>
                  <a:pt x="1137" y="936"/>
                  <a:pt x="1082" y="1247"/>
                </a:cubicBezTo>
                <a:cubicBezTo>
                  <a:pt x="1032" y="1507"/>
                  <a:pt x="799" y="1762"/>
                  <a:pt x="500" y="2023"/>
                </a:cubicBezTo>
                <a:cubicBezTo>
                  <a:pt x="341" y="2161"/>
                  <a:pt x="341" y="2161"/>
                  <a:pt x="341" y="2161"/>
                </a:cubicBezTo>
                <a:cubicBezTo>
                  <a:pt x="1363" y="2161"/>
                  <a:pt x="1363" y="2161"/>
                  <a:pt x="1363" y="2161"/>
                </a:cubicBezTo>
                <a:cubicBezTo>
                  <a:pt x="1617" y="1893"/>
                  <a:pt x="1786" y="1618"/>
                  <a:pt x="1847" y="1275"/>
                </a:cubicBezTo>
                <a:cubicBezTo>
                  <a:pt x="1985" y="498"/>
                  <a:pt x="1420" y="0"/>
                  <a:pt x="777" y="0"/>
                </a:cubicBezTo>
                <a:close/>
              </a:path>
            </a:pathLst>
          </a:custGeom>
          <a:gradFill flip="none" rotWithShape="1">
            <a:gsLst>
              <a:gs pos="0">
                <a:srgbClr val="AF1CA3"/>
              </a:gs>
              <a:gs pos="100000">
                <a:srgbClr val="AF1CA3">
                  <a:alpha val="0"/>
                </a:srgbClr>
              </a:gs>
            </a:gsLst>
            <a:lin ang="0" scaled="1"/>
            <a:tileRect/>
          </a:gra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思源黑体 CN Medium" panose="020B0600000000000000" pitchFamily="34" charset="-122"/>
              <a:ea typeface="思源黑体 CN Medium" panose="020B0600000000000000" pitchFamily="34" charset="-122"/>
            </a:endParaRPr>
          </a:p>
        </p:txBody>
      </p:sp>
      <p:sp>
        <p:nvSpPr>
          <p:cNvPr id="20" name="iṥ1íďê"/>
          <p:cNvSpPr>
            <a:spLocks noChangeAspect="1"/>
          </p:cNvSpPr>
          <p:nvPr/>
        </p:nvSpPr>
        <p:spPr bwMode="auto">
          <a:xfrm flipV="1">
            <a:off x="5425413" y="1190568"/>
            <a:ext cx="6766587" cy="5667432"/>
          </a:xfrm>
          <a:custGeom>
            <a:avLst/>
            <a:gdLst>
              <a:gd name="T0" fmla="*/ 1563 w 2059"/>
              <a:gd name="T1" fmla="*/ 0 h 1724"/>
              <a:gd name="T2" fmla="*/ 1552 w 2059"/>
              <a:gd name="T3" fmla="*/ 491 h 1724"/>
              <a:gd name="T4" fmla="*/ 939 w 2059"/>
              <a:gd name="T5" fmla="*/ 1267 h 1724"/>
              <a:gd name="T6" fmla="*/ 596 w 2059"/>
              <a:gd name="T7" fmla="*/ 491 h 1724"/>
              <a:gd name="T8" fmla="*/ 759 w 2059"/>
              <a:gd name="T9" fmla="*/ 0 h 1724"/>
              <a:gd name="T10" fmla="*/ 259 w 2059"/>
              <a:gd name="T11" fmla="*/ 0 h 1724"/>
              <a:gd name="T12" fmla="*/ 129 w 2059"/>
              <a:gd name="T13" fmla="*/ 457 h 1724"/>
              <a:gd name="T14" fmla="*/ 884 w 2059"/>
              <a:gd name="T15" fmla="*/ 1724 h 1724"/>
              <a:gd name="T16" fmla="*/ 2020 w 2059"/>
              <a:gd name="T17" fmla="*/ 521 h 1724"/>
              <a:gd name="T18" fmla="*/ 2040 w 2059"/>
              <a:gd name="T19" fmla="*/ 0 h 1724"/>
              <a:gd name="T20" fmla="*/ 1563 w 2059"/>
              <a:gd name="T21" fmla="*/ 0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59" h="1724">
                <a:moveTo>
                  <a:pt x="1563" y="0"/>
                </a:moveTo>
                <a:cubicBezTo>
                  <a:pt x="1592" y="126"/>
                  <a:pt x="1589" y="290"/>
                  <a:pt x="1552" y="491"/>
                </a:cubicBezTo>
                <a:cubicBezTo>
                  <a:pt x="1464" y="992"/>
                  <a:pt x="1254" y="1267"/>
                  <a:pt x="939" y="1267"/>
                </a:cubicBezTo>
                <a:cubicBezTo>
                  <a:pt x="620" y="1267"/>
                  <a:pt x="505" y="992"/>
                  <a:pt x="596" y="491"/>
                </a:cubicBezTo>
                <a:cubicBezTo>
                  <a:pt x="632" y="290"/>
                  <a:pt x="686" y="126"/>
                  <a:pt x="759" y="0"/>
                </a:cubicBezTo>
                <a:cubicBezTo>
                  <a:pt x="259" y="0"/>
                  <a:pt x="259" y="0"/>
                  <a:pt x="259" y="0"/>
                </a:cubicBezTo>
                <a:cubicBezTo>
                  <a:pt x="202" y="137"/>
                  <a:pt x="158" y="290"/>
                  <a:pt x="129" y="457"/>
                </a:cubicBezTo>
                <a:cubicBezTo>
                  <a:pt x="0" y="1189"/>
                  <a:pt x="274" y="1724"/>
                  <a:pt x="884" y="1724"/>
                </a:cubicBezTo>
                <a:cubicBezTo>
                  <a:pt x="1484" y="1724"/>
                  <a:pt x="1891" y="1253"/>
                  <a:pt x="2020" y="521"/>
                </a:cubicBezTo>
                <a:cubicBezTo>
                  <a:pt x="2053" y="332"/>
                  <a:pt x="2059" y="157"/>
                  <a:pt x="2040" y="0"/>
                </a:cubicBezTo>
                <a:lnTo>
                  <a:pt x="1563" y="0"/>
                </a:lnTo>
                <a:close/>
              </a:path>
            </a:pathLst>
          </a:custGeom>
          <a:gradFill flip="none" rotWithShape="1">
            <a:gsLst>
              <a:gs pos="100000">
                <a:srgbClr val="8D6DD5"/>
              </a:gs>
              <a:gs pos="0">
                <a:srgbClr val="8D6DD5">
                  <a:alpha val="0"/>
                </a:srgbClr>
              </a:gs>
            </a:gsLst>
            <a:lin ang="0" scaled="1"/>
            <a:tileRect/>
          </a:gradFill>
          <a:ln>
            <a:noFill/>
          </a:ln>
        </p:spPr>
        <p:txBody>
          <a:bodyPr vert="horz" wrap="square" lIns="91440" tIns="45720" rIns="91440" bIns="45720" numCol="1" anchor="t" anchorCtr="0" compatLnSpc="1"/>
          <a:lstStyle/>
          <a:p>
            <a:endParaRPr lang="zh-CN" altLang="en-US" kern="0">
              <a:solidFill>
                <a:srgbClr val="FFFFFF"/>
              </a:solidFill>
              <a:latin typeface="思源黑体 CN Medium" panose="020B0600000000000000" pitchFamily="34" charset="-122"/>
              <a:ea typeface="思源黑体 CN Medium" panose="020B0600000000000000" pitchFamily="34" charset="-122"/>
            </a:endParaRPr>
          </a:p>
        </p:txBody>
      </p:sp>
      <p:sp>
        <p:nvSpPr>
          <p:cNvPr id="11" name="椭圆 10"/>
          <p:cNvSpPr/>
          <p:nvPr/>
        </p:nvSpPr>
        <p:spPr>
          <a:xfrm>
            <a:off x="333578" y="1340074"/>
            <a:ext cx="1652400" cy="165145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8" name="文本框 7"/>
          <p:cNvSpPr txBox="1"/>
          <p:nvPr/>
        </p:nvSpPr>
        <p:spPr>
          <a:xfrm>
            <a:off x="983784" y="1824633"/>
            <a:ext cx="2468880" cy="1014730"/>
          </a:xfrm>
          <a:prstGeom prst="rect">
            <a:avLst/>
          </a:prstGeom>
          <a:noFill/>
        </p:spPr>
        <p:txBody>
          <a:bodyPr wrap="none" rtlCol="0">
            <a:spAutoFit/>
          </a:bodyPr>
          <a:lstStyle/>
          <a:p>
            <a:r>
              <a:rPr lang="zh-CN" altLang="en-US" sz="60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任务</a:t>
            </a:r>
            <a:r>
              <a:rPr lang="zh-CN" altLang="en-US" sz="60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a:t>
            </a:r>
            <a:endParaRPr lang="zh-CN" altLang="en-US" sz="60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nvSpPr>
        <p:spPr>
          <a:xfrm>
            <a:off x="923516" y="2984224"/>
            <a:ext cx="7498080" cy="1568450"/>
          </a:xfrm>
          <a:prstGeom prst="rect">
            <a:avLst/>
          </a:prstGeom>
          <a:noFill/>
        </p:spPr>
        <p:txBody>
          <a:bodyPr wrap="none" rtlCol="0">
            <a:spAutoFit/>
          </a:bodyPr>
          <a:lstStyle/>
          <a:p>
            <a:pPr algn="l"/>
            <a:r>
              <a:rPr lang="zh-CN" altLang="en-US" sz="96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产生创业构想</a:t>
            </a:r>
            <a:endParaRPr lang="zh-CN" altLang="en-US" sz="96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cxnSp>
        <p:nvCxnSpPr>
          <p:cNvPr id="12" name="直接连接符 11"/>
          <p:cNvCxnSpPr/>
          <p:nvPr/>
        </p:nvCxnSpPr>
        <p:spPr>
          <a:xfrm rot="5400000">
            <a:off x="2910121" y="3443434"/>
            <a:ext cx="0" cy="367211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33665" y="106793"/>
            <a:ext cx="3449286" cy="488467"/>
            <a:chOff x="294295" y="323963"/>
            <a:chExt cx="3449286" cy="488467"/>
          </a:xfrm>
        </p:grpSpPr>
        <p:sp>
          <p:nvSpPr>
            <p:cNvPr id="13" name="椭圆 12"/>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4" name="文本框 13"/>
            <p:cNvSpPr txBox="1"/>
            <p:nvPr>
              <p:custDataLst>
                <p:tags r:id="rId2"/>
              </p:custDataLst>
            </p:nvPr>
          </p:nvSpPr>
          <p:spPr>
            <a:xfrm>
              <a:off x="360301" y="352055"/>
              <a:ext cx="3383280" cy="460375"/>
            </a:xfrm>
            <a:prstGeom prst="rect">
              <a:avLst/>
            </a:prstGeom>
            <a:noFill/>
          </p:spPr>
          <p:txBody>
            <a:bodyPr wrap="none" rtlCol="0">
              <a:spAutoFit/>
            </a:bodyPr>
            <a:p>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项目三</a:t>
              </a:r>
              <a:r>
                <a:rPr lang="en-US" altLang="zh-CN"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   </a:t>
              </a: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打造创业团队</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2"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right)">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down)">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11" grpId="0" animBg="1"/>
      <p:bldP spid="8" grpId="0"/>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53160" y="1241425"/>
            <a:ext cx="10033635" cy="4514215"/>
          </a:xfrm>
          <a:prstGeom prst="rect">
            <a:avLst/>
          </a:prstGeom>
          <a:noFill/>
          <a:ln w="12700" cmpd="sng">
            <a:solidFill>
              <a:srgbClr val="6E1297"/>
            </a:solidFill>
            <a:prstDash val="sysDot"/>
          </a:ln>
        </p:spPr>
        <p:txBody>
          <a:bodyPr wrap="square" rtlCol="0">
            <a:noAutofit/>
          </a:bodyPr>
          <a:p>
            <a:pPr algn="ctr">
              <a:lnSpc>
                <a:spcPct val="150000"/>
              </a:lnSpc>
            </a:pP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种植“仙草” 　坚持梦想</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rPr>
              <a:t>刘波是安徽极石生物科技有限公司的三位合伙人之一，另外两位同样为“90 后”。三个人有比较明确的分工，公司创办人刘波平时主要负责统揽公司各项事务，张超负责基地种植方面的工作，而吴菲则主要负责市场营销。刘波是一名退伍军人，退伍后他先后经历了三次创业，直到2014 年创立安徽极石生物科技有限公司。</a:t>
            </a:r>
            <a:endParaRPr lang="zh-CN" altLang="en-US">
              <a:solidFill>
                <a:schemeClr val="bg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rPr>
              <a:t>2016 年年初，刘波结识了霍山石斛非遗传承人何祥林，在他的建议下，在老家三河村的山上开始小规模试种。“在种植石斛的过程中，我们遇到了很多困难，有大雪、洪水等自然灾害，也有因为经验不够造成的病虫害损失，还有一些其他人为的困难。虽然当时觉得非常艰难，但是现在回想起来，我觉得如果不经历这些事情，我们就无法成长。”和大多青年创业者一样，刘波的创业团队在发展之初，也走了不少弯路。</a:t>
            </a:r>
            <a:endParaRPr lang="zh-CN" altLang="en-US">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3" name="文本框 2"/>
          <p:cNvSpPr txBox="1"/>
          <p:nvPr/>
        </p:nvSpPr>
        <p:spPr>
          <a:xfrm>
            <a:off x="1164590" y="1280160"/>
            <a:ext cx="10022205" cy="4661535"/>
          </a:xfrm>
          <a:prstGeom prst="rect">
            <a:avLst/>
          </a:prstGeom>
          <a:noFill/>
        </p:spPr>
        <p:txBody>
          <a:bodyPr wrap="square" rtlCol="0" anchor="t">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sym typeface="+mn-ea"/>
              </a:rPr>
              <a:t>说起自己如何组建创业团队时，刘波说，在寻找合伙人时，除了人品、能力，他最在意的就是共同的价值观。“创业光有梦想是远远不够的，毕竟，在创业过程中会遇到许多意想不到的困难，这个时候，就需要有强烈的使命感让自己坚持下去不放弃。”在说到这个话题时，刘波回忆起2020 年夏天发生的一件小事。因为2020 年的雨季比较长，石斛基地里长了不少蜒蚰（俗名鼻涕虫），为了保证石斛的质量，他们没有选择喷药，而是决定手工除虫。那段时间，每天晚上8 点到11 点，有时甚至到凌晨，他们三个人打着伞，一直在基地里忙碌。“吴菲虽然是女孩子，但是干起活来一点都不娇气。”刘波说起自己的团队，赞誉有加。</a:t>
            </a:r>
            <a:endParaRPr lang="zh-CN" altLang="en-US">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sym typeface="+mn-ea"/>
              </a:rPr>
              <a:t>刘波总结，在创业过程中，方向是第一位的。在创业之初，一定要考察自己所选择的这个产业发展的成熟度，在明确了方向之后，才能付诸行动。另外，抗压能力肯定是创业成功一个必不可少的要素，这需要在失败和逆境中磨炼。</a:t>
            </a:r>
            <a:endParaRPr lang="zh-CN" altLang="en-US">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457200" algn="just" fontAlgn="auto">
              <a:lnSpc>
                <a:spcPct val="150000"/>
              </a:lnSpc>
              <a:extLst>
                <a:ext uri="{35155182-B16C-46BC-9424-99874614C6A1}">
                  <wpsdc:indentchars xmlns:wpsdc="http://www.wps.cn/officeDocument/2017/drawingmlCustomData" val="200" checksum="59296752"/>
                </a:ext>
              </a:extLst>
            </a:pPr>
            <a:endParaRPr lang="zh-CN" altLang="en-US">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2" name="文本框 1"/>
          <p:cNvSpPr txBox="1"/>
          <p:nvPr/>
        </p:nvSpPr>
        <p:spPr>
          <a:xfrm>
            <a:off x="1153795" y="2106295"/>
            <a:ext cx="10022205" cy="2749550"/>
          </a:xfrm>
          <a:prstGeom prst="rect">
            <a:avLst/>
          </a:prstGeom>
          <a:noFill/>
        </p:spPr>
        <p:txBody>
          <a:bodyPr wrap="square" rtlCol="0">
            <a:spAutoFit/>
          </a:bodyPr>
          <a:p>
            <a:pPr indent="609600" algn="just" fontAlgn="auto">
              <a:lnSpc>
                <a:spcPct val="120000"/>
              </a:lnSpc>
              <a:extLst>
                <a:ext uri="{35155182-B16C-46BC-9424-99874614C6A1}">
                  <wpsdc:indentchars xmlns:wpsdc="http://www.wps.cn/officeDocument/2017/drawingmlCustomData" val="200" checksum="4158780845"/>
                </a:ext>
              </a:extLst>
            </a:pPr>
            <a:r>
              <a:rPr lang="zh-CN" altLang="en-US" sz="2400">
                <a:solidFill>
                  <a:schemeClr val="bg1"/>
                </a:solidFill>
                <a:latin typeface="微软雅黑" panose="020B0503020204020204" charset="-122"/>
                <a:ea typeface="微软雅黑" panose="020B0503020204020204" charset="-122"/>
                <a:cs typeface="微软雅黑" panose="020B0503020204020204" charset="-122"/>
              </a:rPr>
              <a:t>【案例评析】在“大众创业，万众创新”的号召下，不少年轻人投身到创业大潮中，年轻人正在快速成长为创新创业的中坚力量。创业路上，虽然遇到过资金、人才、市场等难题，但他们依然选择活跃在乡村振兴的舞台上。在为传统行业注入新鲜血液的同时，也带来了不一样的生机和活力。虽然有些人选择了放弃，但令人振奋的是，仍然有越来越多的年轻人正在加入他们。</a:t>
            </a:r>
            <a:endParaRPr lang="zh-CN" altLang="en-US" sz="24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4295" y="323963"/>
            <a:ext cx="3601686" cy="488467"/>
            <a:chOff x="294295" y="323963"/>
            <a:chExt cx="3601686" cy="488467"/>
          </a:xfrm>
        </p:grpSpPr>
        <p:sp>
          <p:nvSpPr>
            <p:cNvPr id="6" name="椭圆 5"/>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0" name="文本框 9"/>
            <p:cNvSpPr txBox="1"/>
            <p:nvPr>
              <p:custDataLst>
                <p:tags r:id="rId2"/>
              </p:custDataLst>
            </p:nvPr>
          </p:nvSpPr>
          <p:spPr>
            <a:xfrm>
              <a:off x="360301" y="352055"/>
              <a:ext cx="35356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五、创业团队风险与控制</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25" name="组合 24"/>
          <p:cNvGrpSpPr>
            <a:grpSpLocks noChangeAspect="1"/>
          </p:cNvGrpSpPr>
          <p:nvPr/>
        </p:nvGrpSpPr>
        <p:grpSpPr>
          <a:xfrm>
            <a:off x="360715" y="1755856"/>
            <a:ext cx="11538031" cy="4108451"/>
            <a:chOff x="284373" y="1352225"/>
            <a:chExt cx="8502509" cy="3027565"/>
          </a:xfrm>
        </p:grpSpPr>
        <p:grpSp>
          <p:nvGrpSpPr>
            <p:cNvPr id="26" name="#24125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3"/>
              </p:custDataLst>
            </p:nvPr>
          </p:nvGrpSpPr>
          <p:grpSpPr>
            <a:xfrm>
              <a:off x="2446338" y="1881544"/>
              <a:ext cx="4200525" cy="1679632"/>
              <a:chOff x="3295650" y="2508726"/>
              <a:chExt cx="5600700" cy="2239509"/>
            </a:xfrm>
          </p:grpSpPr>
          <p:grpSp>
            <p:nvGrpSpPr>
              <p:cNvPr id="35" name="íṡlïďé"/>
              <p:cNvGrpSpPr/>
              <p:nvPr/>
            </p:nvGrpSpPr>
            <p:grpSpPr>
              <a:xfrm>
                <a:off x="3295650" y="3477657"/>
                <a:ext cx="1686266" cy="1270578"/>
                <a:chOff x="3295650" y="3477657"/>
                <a:chExt cx="1686266" cy="1270578"/>
              </a:xfrm>
            </p:grpSpPr>
            <p:sp>
              <p:nvSpPr>
                <p:cNvPr id="48" name="işľïḍe"/>
                <p:cNvSpPr/>
                <p:nvPr>
                  <p:custDataLst>
                    <p:tags r:id="rId4"/>
                  </p:custDataLst>
                </p:nvPr>
              </p:nvSpPr>
              <p:spPr>
                <a:xfrm>
                  <a:off x="3711320" y="3477657"/>
                  <a:ext cx="1270596" cy="1270578"/>
                </a:xfrm>
                <a:custGeom>
                  <a:avLst/>
                  <a:gdLst/>
                  <a:ahLst/>
                  <a:cxnLst>
                    <a:cxn ang="0">
                      <a:pos x="wd2" y="hd2"/>
                    </a:cxn>
                    <a:cxn ang="5400000">
                      <a:pos x="wd2" y="hd2"/>
                    </a:cxn>
                    <a:cxn ang="10800000">
                      <a:pos x="wd2" y="hd2"/>
                    </a:cxn>
                    <a:cxn ang="16200000">
                      <a:pos x="wd2" y="hd2"/>
                    </a:cxn>
                  </a:cxnLst>
                  <a:rect l="0" t="0" r="r" b="b"/>
                  <a:pathLst>
                    <a:path w="19330" h="19331" extrusionOk="0">
                      <a:moveTo>
                        <a:pt x="424" y="12487"/>
                      </a:moveTo>
                      <a:cubicBezTo>
                        <a:pt x="1982" y="17591"/>
                        <a:pt x="7383" y="20465"/>
                        <a:pt x="12487" y="18907"/>
                      </a:cubicBezTo>
                      <a:cubicBezTo>
                        <a:pt x="17591" y="17348"/>
                        <a:pt x="20465" y="11947"/>
                        <a:pt x="18906" y="6843"/>
                      </a:cubicBezTo>
                      <a:cubicBezTo>
                        <a:pt x="17348" y="1739"/>
                        <a:pt x="11947" y="-1135"/>
                        <a:pt x="6843" y="424"/>
                      </a:cubicBezTo>
                      <a:cubicBezTo>
                        <a:pt x="1739" y="1982"/>
                        <a:pt x="-1135" y="7383"/>
                        <a:pt x="424" y="12487"/>
                      </a:cubicBezTo>
                      <a:close/>
                    </a:path>
                  </a:pathLst>
                </a:custGeom>
                <a:noFill/>
                <a:ln w="57150">
                  <a:gradFill>
                    <a:gsLst>
                      <a:gs pos="0">
                        <a:srgbClr val="B21AA3"/>
                      </a:gs>
                      <a:gs pos="100000">
                        <a:srgbClr val="472494"/>
                      </a:gs>
                    </a:gsLst>
                    <a:lin ang="5400000" scaled="1"/>
                  </a:gradFill>
                  <a:miter lim="400000"/>
                </a:ln>
              </p:spPr>
              <p:txBody>
                <a:bodyPr wrap="square" lIns="91440" tIns="45720" rIns="91440" bIns="45720" anchor="ctr">
                  <a:normAutofit/>
                </a:bodyPr>
                <a:lstStyle>
                  <a:lvl1pPr algn="ctr" defTabSz="825500">
                    <a:defRPr sz="5600"/>
                  </a:lvl1pPr>
                  <a:lvl2pPr indent="342900" algn="ctr" defTabSz="825500">
                    <a:defRPr sz="5600"/>
                  </a:lvl2pPr>
                  <a:lvl3pPr indent="685800" algn="ctr" defTabSz="825500">
                    <a:defRPr sz="5600"/>
                  </a:lvl3pPr>
                  <a:lvl4pPr indent="1028700" algn="ctr" defTabSz="825500">
                    <a:defRPr sz="5600"/>
                  </a:lvl4pPr>
                  <a:lvl5pPr indent="1371600" algn="ctr" defTabSz="825500">
                    <a:defRPr sz="5600"/>
                  </a:lvl5pPr>
                  <a:lvl6pPr indent="1714500" algn="ctr" defTabSz="825500">
                    <a:defRPr sz="5600"/>
                  </a:lvl6pPr>
                  <a:lvl7pPr indent="2057400" algn="ctr" defTabSz="825500">
                    <a:defRPr sz="5600"/>
                  </a:lvl7pPr>
                  <a:lvl8pPr indent="2400300" algn="ctr" defTabSz="825500">
                    <a:defRPr sz="5600"/>
                  </a:lvl8pPr>
                  <a:lvl9pPr indent="2743200" algn="ctr" defTabSz="825500">
                    <a:defRPr sz="5600"/>
                  </a:lvl9pPr>
                </a:lstStyle>
                <a:p>
                  <a:pPr lvl="0" defTabSz="457200">
                    <a:defRPr sz="3000">
                      <a:solidFill>
                        <a:srgbClr val="FFFFFF"/>
                      </a:solidFill>
                      <a:effectLst>
                        <a:outerShdw blurRad="38100" dist="12700" dir="5400000" rotWithShape="0">
                          <a:srgbClr val="000000">
                            <a:alpha val="50000"/>
                          </a:srgbClr>
                        </a:outerShdw>
                      </a:effectLst>
                    </a:defRPr>
                  </a:pPr>
                  <a:endParaRPr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50" name="iṡlîḓe"/>
                <p:cNvSpPr/>
                <p:nvPr>
                  <p:custDataLst>
                    <p:tags r:id="rId5"/>
                  </p:custDataLst>
                </p:nvPr>
              </p:nvSpPr>
              <p:spPr>
                <a:xfrm>
                  <a:off x="3295650" y="4140723"/>
                  <a:ext cx="294987" cy="294987"/>
                </a:xfrm>
                <a:custGeom>
                  <a:avLst/>
                  <a:gdLst/>
                  <a:ahLst/>
                  <a:cxnLst>
                    <a:cxn ang="0">
                      <a:pos x="wd2" y="hd2"/>
                    </a:cxn>
                    <a:cxn ang="5400000">
                      <a:pos x="wd2" y="hd2"/>
                    </a:cxn>
                    <a:cxn ang="10800000">
                      <a:pos x="wd2" y="hd2"/>
                    </a:cxn>
                    <a:cxn ang="16200000">
                      <a:pos x="wd2" y="hd2"/>
                    </a:cxn>
                  </a:cxnLst>
                  <a:rect l="0" t="0" r="r" b="b"/>
                  <a:pathLst>
                    <a:path w="19330" h="19331" extrusionOk="0">
                      <a:moveTo>
                        <a:pt x="424" y="12487"/>
                      </a:moveTo>
                      <a:cubicBezTo>
                        <a:pt x="1982" y="17591"/>
                        <a:pt x="7383" y="20465"/>
                        <a:pt x="12487" y="18907"/>
                      </a:cubicBezTo>
                      <a:cubicBezTo>
                        <a:pt x="17591" y="17348"/>
                        <a:pt x="20465" y="11947"/>
                        <a:pt x="18906" y="6843"/>
                      </a:cubicBezTo>
                      <a:cubicBezTo>
                        <a:pt x="17348" y="1739"/>
                        <a:pt x="11947" y="-1135"/>
                        <a:pt x="6843" y="424"/>
                      </a:cubicBezTo>
                      <a:cubicBezTo>
                        <a:pt x="1739" y="1982"/>
                        <a:pt x="-1135" y="7383"/>
                        <a:pt x="424" y="12487"/>
                      </a:cubicBezTo>
                      <a:close/>
                    </a:path>
                  </a:pathLst>
                </a:custGeom>
                <a:gradFill>
                  <a:gsLst>
                    <a:gs pos="0">
                      <a:srgbClr val="B21AA3"/>
                    </a:gs>
                    <a:gs pos="100000">
                      <a:srgbClr val="472494"/>
                    </a:gs>
                  </a:gsLst>
                  <a:lin ang="5400000" scaled="1"/>
                </a:gradFill>
                <a:ln w="12700">
                  <a:miter lim="400000"/>
                </a:ln>
              </p:spPr>
              <p:txBody>
                <a:bodyPr wrap="square" lIns="91440" tIns="45720" rIns="91440" bIns="45720" anchor="ctr">
                  <a:normAutofit fontScale="47500" lnSpcReduction="20000"/>
                </a:bodyPr>
                <a:lstStyle>
                  <a:lvl1pPr algn="ctr" defTabSz="825500">
                    <a:defRPr sz="5600"/>
                  </a:lvl1pPr>
                  <a:lvl2pPr indent="342900" algn="ctr" defTabSz="825500">
                    <a:defRPr sz="5600"/>
                  </a:lvl2pPr>
                  <a:lvl3pPr indent="685800" algn="ctr" defTabSz="825500">
                    <a:defRPr sz="5600"/>
                  </a:lvl3pPr>
                  <a:lvl4pPr indent="1028700" algn="ctr" defTabSz="825500">
                    <a:defRPr sz="5600"/>
                  </a:lvl4pPr>
                  <a:lvl5pPr indent="1371600" algn="ctr" defTabSz="825500">
                    <a:defRPr sz="5600"/>
                  </a:lvl5pPr>
                  <a:lvl6pPr indent="1714500" algn="ctr" defTabSz="825500">
                    <a:defRPr sz="5600"/>
                  </a:lvl6pPr>
                  <a:lvl7pPr indent="2057400" algn="ctr" defTabSz="825500">
                    <a:defRPr sz="5600"/>
                  </a:lvl7pPr>
                  <a:lvl8pPr indent="2400300" algn="ctr" defTabSz="825500">
                    <a:defRPr sz="5600"/>
                  </a:lvl8pPr>
                  <a:lvl9pPr indent="2743200" algn="ctr" defTabSz="825500">
                    <a:defRPr sz="5600"/>
                  </a:lvl9pPr>
                </a:lstStyle>
                <a:p>
                  <a:pPr lvl="0" defTabSz="457200">
                    <a:defRPr sz="3000">
                      <a:solidFill>
                        <a:srgbClr val="FFFFFF"/>
                      </a:solidFill>
                      <a:effectLst>
                        <a:outerShdw blurRad="38100" dist="12700" dir="5400000" rotWithShape="0">
                          <a:srgbClr val="000000">
                            <a:alpha val="50000"/>
                          </a:srgbClr>
                        </a:outerShdw>
                      </a:effectLst>
                    </a:defRPr>
                  </a:pPr>
                  <a:endParaRPr>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36" name="íṧḷíḓê"/>
              <p:cNvGrpSpPr/>
              <p:nvPr/>
            </p:nvGrpSpPr>
            <p:grpSpPr>
              <a:xfrm>
                <a:off x="4705450" y="2519327"/>
                <a:ext cx="1481386" cy="1270573"/>
                <a:chOff x="4705450" y="2519327"/>
                <a:chExt cx="1481386" cy="1270573"/>
              </a:xfrm>
            </p:grpSpPr>
            <p:sp>
              <p:nvSpPr>
                <p:cNvPr id="45" name="iṡḻíďé"/>
                <p:cNvSpPr/>
                <p:nvPr>
                  <p:custDataLst>
                    <p:tags r:id="rId6"/>
                  </p:custDataLst>
                </p:nvPr>
              </p:nvSpPr>
              <p:spPr>
                <a:xfrm>
                  <a:off x="4916241" y="2519327"/>
                  <a:ext cx="1270595" cy="1270573"/>
                </a:xfrm>
                <a:custGeom>
                  <a:avLst/>
                  <a:gdLst/>
                  <a:ahLst/>
                  <a:cxnLst>
                    <a:cxn ang="0">
                      <a:pos x="wd2" y="hd2"/>
                    </a:cxn>
                    <a:cxn ang="5400000">
                      <a:pos x="wd2" y="hd2"/>
                    </a:cxn>
                    <a:cxn ang="10800000">
                      <a:pos x="wd2" y="hd2"/>
                    </a:cxn>
                    <a:cxn ang="16200000">
                      <a:pos x="wd2" y="hd2"/>
                    </a:cxn>
                  </a:cxnLst>
                  <a:rect l="0" t="0" r="r" b="b"/>
                  <a:pathLst>
                    <a:path w="19331" h="19331" extrusionOk="0">
                      <a:moveTo>
                        <a:pt x="424" y="12487"/>
                      </a:moveTo>
                      <a:cubicBezTo>
                        <a:pt x="1982" y="17591"/>
                        <a:pt x="7383" y="20465"/>
                        <a:pt x="12487" y="18906"/>
                      </a:cubicBezTo>
                      <a:cubicBezTo>
                        <a:pt x="17591" y="17348"/>
                        <a:pt x="20465" y="11947"/>
                        <a:pt x="18907" y="6843"/>
                      </a:cubicBezTo>
                      <a:cubicBezTo>
                        <a:pt x="17348" y="1739"/>
                        <a:pt x="11947" y="-1135"/>
                        <a:pt x="6843" y="423"/>
                      </a:cubicBezTo>
                      <a:cubicBezTo>
                        <a:pt x="1739" y="1982"/>
                        <a:pt x="-1135" y="7383"/>
                        <a:pt x="424" y="12487"/>
                      </a:cubicBezTo>
                      <a:close/>
                    </a:path>
                  </a:pathLst>
                </a:custGeom>
                <a:noFill/>
                <a:ln w="57150">
                  <a:gradFill>
                    <a:gsLst>
                      <a:gs pos="0">
                        <a:srgbClr val="B21AA3"/>
                      </a:gs>
                      <a:gs pos="100000">
                        <a:srgbClr val="472494"/>
                      </a:gs>
                    </a:gsLst>
                    <a:lin ang="5400000" scaled="1"/>
                  </a:gradFill>
                  <a:miter lim="400000"/>
                </a:ln>
              </p:spPr>
              <p:txBody>
                <a:bodyPr wrap="square" lIns="91440" tIns="45720" rIns="91440" bIns="45720" anchor="ctr">
                  <a:normAutofit/>
                </a:bodyPr>
                <a:lstStyle>
                  <a:lvl1pPr algn="ctr" defTabSz="825500">
                    <a:defRPr sz="5600"/>
                  </a:lvl1pPr>
                  <a:lvl2pPr indent="342900" algn="ctr" defTabSz="825500">
                    <a:defRPr sz="5600"/>
                  </a:lvl2pPr>
                  <a:lvl3pPr indent="685800" algn="ctr" defTabSz="825500">
                    <a:defRPr sz="5600"/>
                  </a:lvl3pPr>
                  <a:lvl4pPr indent="1028700" algn="ctr" defTabSz="825500">
                    <a:defRPr sz="5600"/>
                  </a:lvl4pPr>
                  <a:lvl5pPr indent="1371600" algn="ctr" defTabSz="825500">
                    <a:defRPr sz="5600"/>
                  </a:lvl5pPr>
                  <a:lvl6pPr indent="1714500" algn="ctr" defTabSz="825500">
                    <a:defRPr sz="5600"/>
                  </a:lvl6pPr>
                  <a:lvl7pPr indent="2057400" algn="ctr" defTabSz="825500">
                    <a:defRPr sz="5600"/>
                  </a:lvl7pPr>
                  <a:lvl8pPr indent="2400300" algn="ctr" defTabSz="825500">
                    <a:defRPr sz="5600"/>
                  </a:lvl8pPr>
                  <a:lvl9pPr indent="2743200" algn="ctr" defTabSz="825500">
                    <a:defRPr sz="5600"/>
                  </a:lvl9pPr>
                </a:lstStyle>
                <a:p>
                  <a:pPr lvl="0" defTabSz="457200">
                    <a:defRPr sz="3000">
                      <a:solidFill>
                        <a:srgbClr val="FFFFFF"/>
                      </a:solidFill>
                      <a:effectLst>
                        <a:outerShdw blurRad="38100" dist="12700" dir="5400000" rotWithShape="0">
                          <a:srgbClr val="000000">
                            <a:alpha val="50000"/>
                          </a:srgbClr>
                        </a:outerShdw>
                      </a:effectLst>
                    </a:defRPr>
                  </a:pPr>
                  <a:endParaRPr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7" name="îSlíďê"/>
                <p:cNvSpPr/>
                <p:nvPr>
                  <p:custDataLst>
                    <p:tags r:id="rId7"/>
                  </p:custDataLst>
                </p:nvPr>
              </p:nvSpPr>
              <p:spPr>
                <a:xfrm>
                  <a:off x="4705450" y="2609632"/>
                  <a:ext cx="212390" cy="212390"/>
                </a:xfrm>
                <a:custGeom>
                  <a:avLst/>
                  <a:gdLst/>
                  <a:ahLst/>
                  <a:cxnLst>
                    <a:cxn ang="0">
                      <a:pos x="wd2" y="hd2"/>
                    </a:cxn>
                    <a:cxn ang="5400000">
                      <a:pos x="wd2" y="hd2"/>
                    </a:cxn>
                    <a:cxn ang="10800000">
                      <a:pos x="wd2" y="hd2"/>
                    </a:cxn>
                    <a:cxn ang="16200000">
                      <a:pos x="wd2" y="hd2"/>
                    </a:cxn>
                  </a:cxnLst>
                  <a:rect l="0" t="0" r="r" b="b"/>
                  <a:pathLst>
                    <a:path w="19330" h="19331" extrusionOk="0">
                      <a:moveTo>
                        <a:pt x="424" y="12487"/>
                      </a:moveTo>
                      <a:cubicBezTo>
                        <a:pt x="1982" y="17591"/>
                        <a:pt x="7383" y="20465"/>
                        <a:pt x="12487" y="18907"/>
                      </a:cubicBezTo>
                      <a:cubicBezTo>
                        <a:pt x="17591" y="17348"/>
                        <a:pt x="20465" y="11947"/>
                        <a:pt x="18906" y="6843"/>
                      </a:cubicBezTo>
                      <a:cubicBezTo>
                        <a:pt x="17348" y="1739"/>
                        <a:pt x="11947" y="-1135"/>
                        <a:pt x="6843" y="424"/>
                      </a:cubicBezTo>
                      <a:cubicBezTo>
                        <a:pt x="1739" y="1982"/>
                        <a:pt x="-1135" y="7383"/>
                        <a:pt x="424" y="12487"/>
                      </a:cubicBezTo>
                      <a:close/>
                    </a:path>
                  </a:pathLst>
                </a:custGeom>
                <a:gradFill>
                  <a:gsLst>
                    <a:gs pos="0">
                      <a:srgbClr val="B21AA3"/>
                    </a:gs>
                    <a:gs pos="100000">
                      <a:srgbClr val="472494"/>
                    </a:gs>
                  </a:gsLst>
                  <a:lin ang="5400000" scaled="1"/>
                </a:gradFill>
                <a:ln w="12700">
                  <a:miter lim="400000"/>
                </a:ln>
              </p:spPr>
              <p:txBody>
                <a:bodyPr wrap="square" lIns="91440" tIns="45720" rIns="91440" bIns="45720" anchor="ctr">
                  <a:normAutofit fontScale="32500" lnSpcReduction="20000"/>
                </a:bodyPr>
                <a:lstStyle>
                  <a:lvl1pPr algn="ctr" defTabSz="825500">
                    <a:defRPr sz="5600"/>
                  </a:lvl1pPr>
                  <a:lvl2pPr indent="342900" algn="ctr" defTabSz="825500">
                    <a:defRPr sz="5600"/>
                  </a:lvl2pPr>
                  <a:lvl3pPr indent="685800" algn="ctr" defTabSz="825500">
                    <a:defRPr sz="5600"/>
                  </a:lvl3pPr>
                  <a:lvl4pPr indent="1028700" algn="ctr" defTabSz="825500">
                    <a:defRPr sz="5600"/>
                  </a:lvl4pPr>
                  <a:lvl5pPr indent="1371600" algn="ctr" defTabSz="825500">
                    <a:defRPr sz="5600"/>
                  </a:lvl5pPr>
                  <a:lvl6pPr indent="1714500" algn="ctr" defTabSz="825500">
                    <a:defRPr sz="5600"/>
                  </a:lvl6pPr>
                  <a:lvl7pPr indent="2057400" algn="ctr" defTabSz="825500">
                    <a:defRPr sz="5600"/>
                  </a:lvl7pPr>
                  <a:lvl8pPr indent="2400300" algn="ctr" defTabSz="825500">
                    <a:defRPr sz="5600"/>
                  </a:lvl8pPr>
                  <a:lvl9pPr indent="2743200" algn="ctr" defTabSz="825500">
                    <a:defRPr sz="5600"/>
                  </a:lvl9pPr>
                </a:lstStyle>
                <a:p>
                  <a:pPr lvl="0" defTabSz="457200">
                    <a:defRPr sz="3000">
                      <a:solidFill>
                        <a:srgbClr val="FFFFFF"/>
                      </a:solidFill>
                      <a:effectLst>
                        <a:outerShdw blurRad="38100" dist="12700" dir="5400000" rotWithShape="0">
                          <a:srgbClr val="000000">
                            <a:alpha val="50000"/>
                          </a:srgbClr>
                        </a:outerShdw>
                      </a:effectLst>
                    </a:defRPr>
                  </a:pPr>
                  <a:endParaRPr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37" name="iŝ1ïḍè"/>
              <p:cNvGrpSpPr/>
              <p:nvPr/>
            </p:nvGrpSpPr>
            <p:grpSpPr>
              <a:xfrm>
                <a:off x="7317561" y="2508726"/>
                <a:ext cx="1578789" cy="1270571"/>
                <a:chOff x="7317561" y="2508726"/>
                <a:chExt cx="1578789" cy="1270571"/>
              </a:xfrm>
            </p:grpSpPr>
            <p:sp>
              <p:nvSpPr>
                <p:cNvPr id="42" name="îsľïďé"/>
                <p:cNvSpPr/>
                <p:nvPr>
                  <p:custDataLst>
                    <p:tags r:id="rId8"/>
                  </p:custDataLst>
                </p:nvPr>
              </p:nvSpPr>
              <p:spPr>
                <a:xfrm>
                  <a:off x="7317561" y="2508726"/>
                  <a:ext cx="1270602" cy="1270571"/>
                </a:xfrm>
                <a:custGeom>
                  <a:avLst/>
                  <a:gdLst/>
                  <a:ahLst/>
                  <a:cxnLst>
                    <a:cxn ang="0">
                      <a:pos x="wd2" y="hd2"/>
                    </a:cxn>
                    <a:cxn ang="5400000">
                      <a:pos x="wd2" y="hd2"/>
                    </a:cxn>
                    <a:cxn ang="10800000">
                      <a:pos x="wd2" y="hd2"/>
                    </a:cxn>
                    <a:cxn ang="16200000">
                      <a:pos x="wd2" y="hd2"/>
                    </a:cxn>
                  </a:cxnLst>
                  <a:rect l="0" t="0" r="r" b="b"/>
                  <a:pathLst>
                    <a:path w="19331" h="19331" extrusionOk="0">
                      <a:moveTo>
                        <a:pt x="424" y="12487"/>
                      </a:moveTo>
                      <a:cubicBezTo>
                        <a:pt x="1982" y="17591"/>
                        <a:pt x="7383" y="20465"/>
                        <a:pt x="12487" y="18906"/>
                      </a:cubicBezTo>
                      <a:cubicBezTo>
                        <a:pt x="17591" y="17348"/>
                        <a:pt x="20465" y="11947"/>
                        <a:pt x="18907" y="6843"/>
                      </a:cubicBezTo>
                      <a:cubicBezTo>
                        <a:pt x="17348" y="1739"/>
                        <a:pt x="11947" y="-1135"/>
                        <a:pt x="6843" y="424"/>
                      </a:cubicBezTo>
                      <a:cubicBezTo>
                        <a:pt x="1739" y="1982"/>
                        <a:pt x="-1135" y="7383"/>
                        <a:pt x="424" y="12487"/>
                      </a:cubicBezTo>
                      <a:close/>
                    </a:path>
                  </a:pathLst>
                </a:custGeom>
                <a:gradFill>
                  <a:gsLst>
                    <a:gs pos="0">
                      <a:srgbClr val="B21AA3"/>
                    </a:gs>
                    <a:gs pos="100000">
                      <a:srgbClr val="472494"/>
                    </a:gs>
                  </a:gsLst>
                  <a:lin ang="5400000" scaled="1"/>
                </a:gradFill>
                <a:ln w="57150">
                  <a:gradFill>
                    <a:gsLst>
                      <a:gs pos="0">
                        <a:srgbClr val="B21AA3"/>
                      </a:gs>
                      <a:gs pos="100000">
                        <a:srgbClr val="472494"/>
                      </a:gs>
                    </a:gsLst>
                    <a:lin ang="5400000" scaled="1"/>
                  </a:gradFill>
                  <a:miter lim="400000"/>
                </a:ln>
              </p:spPr>
              <p:txBody>
                <a:bodyPr wrap="square" lIns="91440" tIns="45720" rIns="91440" bIns="45720" anchor="ctr">
                  <a:normAutofit/>
                </a:bodyPr>
                <a:lstStyle>
                  <a:lvl1pPr algn="ctr" defTabSz="825500">
                    <a:defRPr sz="5600"/>
                  </a:lvl1pPr>
                  <a:lvl2pPr indent="342900" algn="ctr" defTabSz="825500">
                    <a:defRPr sz="5600"/>
                  </a:lvl2pPr>
                  <a:lvl3pPr indent="685800" algn="ctr" defTabSz="825500">
                    <a:defRPr sz="5600"/>
                  </a:lvl3pPr>
                  <a:lvl4pPr indent="1028700" algn="ctr" defTabSz="825500">
                    <a:defRPr sz="5600"/>
                  </a:lvl4pPr>
                  <a:lvl5pPr indent="1371600" algn="ctr" defTabSz="825500">
                    <a:defRPr sz="5600"/>
                  </a:lvl5pPr>
                  <a:lvl6pPr indent="1714500" algn="ctr" defTabSz="825500">
                    <a:defRPr sz="5600"/>
                  </a:lvl6pPr>
                  <a:lvl7pPr indent="2057400" algn="ctr" defTabSz="825500">
                    <a:defRPr sz="5600"/>
                  </a:lvl7pPr>
                  <a:lvl8pPr indent="2400300" algn="ctr" defTabSz="825500">
                    <a:defRPr sz="5600"/>
                  </a:lvl8pPr>
                  <a:lvl9pPr indent="2743200" algn="ctr" defTabSz="825500">
                    <a:defRPr sz="5600"/>
                  </a:lvl9pPr>
                </a:lstStyle>
                <a:p>
                  <a:pPr lvl="0" defTabSz="457200">
                    <a:defRPr sz="3000">
                      <a:solidFill>
                        <a:srgbClr val="FFFFFF"/>
                      </a:solidFill>
                      <a:effectLst>
                        <a:outerShdw blurRad="38100" dist="12700" dir="5400000" rotWithShape="0">
                          <a:srgbClr val="000000">
                            <a:alpha val="50000"/>
                          </a:srgbClr>
                        </a:outerShdw>
                      </a:effectLst>
                    </a:defRPr>
                  </a:pPr>
                  <a:endParaRPr>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4" name="i$ḻiḓé"/>
                <p:cNvSpPr/>
                <p:nvPr>
                  <p:custDataLst>
                    <p:tags r:id="rId9"/>
                  </p:custDataLst>
                </p:nvPr>
              </p:nvSpPr>
              <p:spPr>
                <a:xfrm>
                  <a:off x="8672160" y="2919446"/>
                  <a:ext cx="224190" cy="224190"/>
                </a:xfrm>
                <a:custGeom>
                  <a:avLst/>
                  <a:gdLst/>
                  <a:ahLst/>
                  <a:cxnLst>
                    <a:cxn ang="0">
                      <a:pos x="wd2" y="hd2"/>
                    </a:cxn>
                    <a:cxn ang="5400000">
                      <a:pos x="wd2" y="hd2"/>
                    </a:cxn>
                    <a:cxn ang="10800000">
                      <a:pos x="wd2" y="hd2"/>
                    </a:cxn>
                    <a:cxn ang="16200000">
                      <a:pos x="wd2" y="hd2"/>
                    </a:cxn>
                  </a:cxnLst>
                  <a:rect l="0" t="0" r="r" b="b"/>
                  <a:pathLst>
                    <a:path w="19330" h="19331" extrusionOk="0">
                      <a:moveTo>
                        <a:pt x="424" y="12487"/>
                      </a:moveTo>
                      <a:cubicBezTo>
                        <a:pt x="1982" y="17591"/>
                        <a:pt x="7383" y="20465"/>
                        <a:pt x="12487" y="18907"/>
                      </a:cubicBezTo>
                      <a:cubicBezTo>
                        <a:pt x="17591" y="17348"/>
                        <a:pt x="20465" y="11947"/>
                        <a:pt x="18906" y="6843"/>
                      </a:cubicBezTo>
                      <a:cubicBezTo>
                        <a:pt x="17348" y="1739"/>
                        <a:pt x="11947" y="-1135"/>
                        <a:pt x="6843" y="424"/>
                      </a:cubicBezTo>
                      <a:cubicBezTo>
                        <a:pt x="1739" y="1982"/>
                        <a:pt x="-1135" y="7383"/>
                        <a:pt x="424" y="12487"/>
                      </a:cubicBezTo>
                      <a:close/>
                    </a:path>
                  </a:pathLst>
                </a:custGeom>
                <a:gradFill>
                  <a:gsLst>
                    <a:gs pos="0">
                      <a:srgbClr val="B21AA3"/>
                    </a:gs>
                    <a:gs pos="100000">
                      <a:srgbClr val="472494"/>
                    </a:gs>
                  </a:gsLst>
                  <a:lin ang="5400000" scaled="1"/>
                </a:gradFill>
                <a:ln w="12700">
                  <a:miter lim="400000"/>
                </a:ln>
              </p:spPr>
              <p:txBody>
                <a:bodyPr wrap="square" lIns="91440" tIns="45720" rIns="91440" bIns="45720" anchor="ctr">
                  <a:normAutofit fontScale="32500" lnSpcReduction="20000"/>
                </a:bodyPr>
                <a:lstStyle>
                  <a:lvl1pPr algn="ctr" defTabSz="825500">
                    <a:defRPr sz="5600"/>
                  </a:lvl1pPr>
                  <a:lvl2pPr indent="342900" algn="ctr" defTabSz="825500">
                    <a:defRPr sz="5600"/>
                  </a:lvl2pPr>
                  <a:lvl3pPr indent="685800" algn="ctr" defTabSz="825500">
                    <a:defRPr sz="5600"/>
                  </a:lvl3pPr>
                  <a:lvl4pPr indent="1028700" algn="ctr" defTabSz="825500">
                    <a:defRPr sz="5600"/>
                  </a:lvl4pPr>
                  <a:lvl5pPr indent="1371600" algn="ctr" defTabSz="825500">
                    <a:defRPr sz="5600"/>
                  </a:lvl5pPr>
                  <a:lvl6pPr indent="1714500" algn="ctr" defTabSz="825500">
                    <a:defRPr sz="5600"/>
                  </a:lvl6pPr>
                  <a:lvl7pPr indent="2057400" algn="ctr" defTabSz="825500">
                    <a:defRPr sz="5600"/>
                  </a:lvl7pPr>
                  <a:lvl8pPr indent="2400300" algn="ctr" defTabSz="825500">
                    <a:defRPr sz="5600"/>
                  </a:lvl8pPr>
                  <a:lvl9pPr indent="2743200" algn="ctr" defTabSz="825500">
                    <a:defRPr sz="5600"/>
                  </a:lvl9pPr>
                </a:lstStyle>
                <a:p>
                  <a:pPr lvl="0" defTabSz="457200">
                    <a:defRPr sz="3000">
                      <a:solidFill>
                        <a:srgbClr val="FFFFFF"/>
                      </a:solidFill>
                      <a:effectLst>
                        <a:outerShdw blurRad="38100" dist="12700" dir="5400000" rotWithShape="0">
                          <a:srgbClr val="000000">
                            <a:alpha val="50000"/>
                          </a:srgbClr>
                        </a:outerShdw>
                      </a:effectLst>
                    </a:defRPr>
                  </a:pPr>
                  <a:endParaRPr>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38" name="íSliḑê"/>
              <p:cNvGrpSpPr/>
              <p:nvPr/>
            </p:nvGrpSpPr>
            <p:grpSpPr>
              <a:xfrm>
                <a:off x="6118939" y="3463652"/>
                <a:ext cx="1586052" cy="1270566"/>
                <a:chOff x="6118939" y="3463652"/>
                <a:chExt cx="1586052" cy="1270566"/>
              </a:xfrm>
            </p:grpSpPr>
            <p:sp>
              <p:nvSpPr>
                <p:cNvPr id="39" name="ïṡlíďe"/>
                <p:cNvSpPr/>
                <p:nvPr>
                  <p:custDataLst>
                    <p:tags r:id="rId10"/>
                  </p:custDataLst>
                </p:nvPr>
              </p:nvSpPr>
              <p:spPr>
                <a:xfrm>
                  <a:off x="6118939" y="3463652"/>
                  <a:ext cx="1270592" cy="1270566"/>
                </a:xfrm>
                <a:custGeom>
                  <a:avLst/>
                  <a:gdLst/>
                  <a:ahLst/>
                  <a:cxnLst>
                    <a:cxn ang="0">
                      <a:pos x="wd2" y="hd2"/>
                    </a:cxn>
                    <a:cxn ang="5400000">
                      <a:pos x="wd2" y="hd2"/>
                    </a:cxn>
                    <a:cxn ang="10800000">
                      <a:pos x="wd2" y="hd2"/>
                    </a:cxn>
                    <a:cxn ang="16200000">
                      <a:pos x="wd2" y="hd2"/>
                    </a:cxn>
                  </a:cxnLst>
                  <a:rect l="0" t="0" r="r" b="b"/>
                  <a:pathLst>
                    <a:path w="19331" h="19331" extrusionOk="0">
                      <a:moveTo>
                        <a:pt x="423" y="12487"/>
                      </a:moveTo>
                      <a:cubicBezTo>
                        <a:pt x="1982" y="17591"/>
                        <a:pt x="7383" y="20465"/>
                        <a:pt x="12487" y="18906"/>
                      </a:cubicBezTo>
                      <a:cubicBezTo>
                        <a:pt x="17591" y="17348"/>
                        <a:pt x="20465" y="11947"/>
                        <a:pt x="18906" y="6843"/>
                      </a:cubicBezTo>
                      <a:cubicBezTo>
                        <a:pt x="17348" y="1739"/>
                        <a:pt x="11947" y="-1135"/>
                        <a:pt x="6843" y="424"/>
                      </a:cubicBezTo>
                      <a:cubicBezTo>
                        <a:pt x="1739" y="1982"/>
                        <a:pt x="-1135" y="7383"/>
                        <a:pt x="423" y="12487"/>
                      </a:cubicBezTo>
                      <a:close/>
                    </a:path>
                  </a:pathLst>
                </a:custGeom>
                <a:gradFill>
                  <a:gsLst>
                    <a:gs pos="0">
                      <a:srgbClr val="B21AA3"/>
                    </a:gs>
                    <a:gs pos="100000">
                      <a:srgbClr val="472494"/>
                    </a:gs>
                  </a:gsLst>
                  <a:lin ang="5400000" scaled="1"/>
                </a:gradFill>
                <a:ln w="57150">
                  <a:gradFill>
                    <a:gsLst>
                      <a:gs pos="0">
                        <a:srgbClr val="B21AA3"/>
                      </a:gs>
                      <a:gs pos="100000">
                        <a:srgbClr val="472494"/>
                      </a:gs>
                    </a:gsLst>
                    <a:lin ang="5400000" scaled="1"/>
                  </a:gradFill>
                  <a:miter lim="400000"/>
                </a:ln>
              </p:spPr>
              <p:txBody>
                <a:bodyPr wrap="square" lIns="91440" tIns="45720" rIns="91440" bIns="45720" anchor="ctr">
                  <a:normAutofit/>
                </a:bodyPr>
                <a:lstStyle>
                  <a:lvl1pPr algn="ctr" defTabSz="825500">
                    <a:defRPr sz="5600"/>
                  </a:lvl1pPr>
                  <a:lvl2pPr indent="342900" algn="ctr" defTabSz="825500">
                    <a:defRPr sz="5600"/>
                  </a:lvl2pPr>
                  <a:lvl3pPr indent="685800" algn="ctr" defTabSz="825500">
                    <a:defRPr sz="5600"/>
                  </a:lvl3pPr>
                  <a:lvl4pPr indent="1028700" algn="ctr" defTabSz="825500">
                    <a:defRPr sz="5600"/>
                  </a:lvl4pPr>
                  <a:lvl5pPr indent="1371600" algn="ctr" defTabSz="825500">
                    <a:defRPr sz="5600"/>
                  </a:lvl5pPr>
                  <a:lvl6pPr indent="1714500" algn="ctr" defTabSz="825500">
                    <a:defRPr sz="5600"/>
                  </a:lvl6pPr>
                  <a:lvl7pPr indent="2057400" algn="ctr" defTabSz="825500">
                    <a:defRPr sz="5600"/>
                  </a:lvl7pPr>
                  <a:lvl8pPr indent="2400300" algn="ctr" defTabSz="825500">
                    <a:defRPr sz="5600"/>
                  </a:lvl8pPr>
                  <a:lvl9pPr indent="2743200" algn="ctr" defTabSz="825500">
                    <a:defRPr sz="5600"/>
                  </a:lvl9pPr>
                </a:lstStyle>
                <a:p>
                  <a:pPr lvl="0" defTabSz="457200">
                    <a:defRPr sz="3000">
                      <a:solidFill>
                        <a:srgbClr val="FFFFFF"/>
                      </a:solidFill>
                      <a:effectLst>
                        <a:outerShdw blurRad="38100" dist="12700" dir="5400000" rotWithShape="0">
                          <a:srgbClr val="000000">
                            <a:alpha val="50000"/>
                          </a:srgbClr>
                        </a:outerShdw>
                      </a:effectLst>
                    </a:defRPr>
                  </a:pPr>
                  <a:endParaRPr>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1" name="iṡḷidê"/>
                <p:cNvSpPr/>
                <p:nvPr>
                  <p:custDataLst>
                    <p:tags r:id="rId11"/>
                  </p:custDataLst>
                </p:nvPr>
              </p:nvSpPr>
              <p:spPr>
                <a:xfrm>
                  <a:off x="7427704" y="3943343"/>
                  <a:ext cx="277287" cy="277287"/>
                </a:xfrm>
                <a:custGeom>
                  <a:avLst/>
                  <a:gdLst/>
                  <a:ahLst/>
                  <a:cxnLst>
                    <a:cxn ang="0">
                      <a:pos x="wd2" y="hd2"/>
                    </a:cxn>
                    <a:cxn ang="5400000">
                      <a:pos x="wd2" y="hd2"/>
                    </a:cxn>
                    <a:cxn ang="10800000">
                      <a:pos x="wd2" y="hd2"/>
                    </a:cxn>
                    <a:cxn ang="16200000">
                      <a:pos x="wd2" y="hd2"/>
                    </a:cxn>
                  </a:cxnLst>
                  <a:rect l="0" t="0" r="r" b="b"/>
                  <a:pathLst>
                    <a:path w="19330" h="19331" extrusionOk="0">
                      <a:moveTo>
                        <a:pt x="424" y="12487"/>
                      </a:moveTo>
                      <a:cubicBezTo>
                        <a:pt x="1982" y="17591"/>
                        <a:pt x="7383" y="20465"/>
                        <a:pt x="12487" y="18907"/>
                      </a:cubicBezTo>
                      <a:cubicBezTo>
                        <a:pt x="17591" y="17348"/>
                        <a:pt x="20465" y="11947"/>
                        <a:pt x="18906" y="6843"/>
                      </a:cubicBezTo>
                      <a:cubicBezTo>
                        <a:pt x="17348" y="1739"/>
                        <a:pt x="11947" y="-1135"/>
                        <a:pt x="6843" y="424"/>
                      </a:cubicBezTo>
                      <a:cubicBezTo>
                        <a:pt x="1739" y="1982"/>
                        <a:pt x="-1135" y="7383"/>
                        <a:pt x="424" y="12487"/>
                      </a:cubicBezTo>
                      <a:close/>
                    </a:path>
                  </a:pathLst>
                </a:custGeom>
                <a:gradFill>
                  <a:gsLst>
                    <a:gs pos="0">
                      <a:srgbClr val="B21AA3"/>
                    </a:gs>
                    <a:gs pos="100000">
                      <a:srgbClr val="472494"/>
                    </a:gs>
                  </a:gsLst>
                  <a:lin ang="5400000" scaled="1"/>
                </a:gradFill>
                <a:ln w="12700">
                  <a:miter lim="400000"/>
                </a:ln>
              </p:spPr>
              <p:txBody>
                <a:bodyPr wrap="square" lIns="91440" tIns="45720" rIns="91440" bIns="45720" anchor="ctr">
                  <a:normAutofit fontScale="47500" lnSpcReduction="20000"/>
                </a:bodyPr>
                <a:lstStyle>
                  <a:lvl1pPr algn="ctr" defTabSz="825500">
                    <a:defRPr sz="5600"/>
                  </a:lvl1pPr>
                  <a:lvl2pPr indent="342900" algn="ctr" defTabSz="825500">
                    <a:defRPr sz="5600"/>
                  </a:lvl2pPr>
                  <a:lvl3pPr indent="685800" algn="ctr" defTabSz="825500">
                    <a:defRPr sz="5600"/>
                  </a:lvl3pPr>
                  <a:lvl4pPr indent="1028700" algn="ctr" defTabSz="825500">
                    <a:defRPr sz="5600"/>
                  </a:lvl4pPr>
                  <a:lvl5pPr indent="1371600" algn="ctr" defTabSz="825500">
                    <a:defRPr sz="5600"/>
                  </a:lvl5pPr>
                  <a:lvl6pPr indent="1714500" algn="ctr" defTabSz="825500">
                    <a:defRPr sz="5600"/>
                  </a:lvl6pPr>
                  <a:lvl7pPr indent="2057400" algn="ctr" defTabSz="825500">
                    <a:defRPr sz="5600"/>
                  </a:lvl7pPr>
                  <a:lvl8pPr indent="2400300" algn="ctr" defTabSz="825500">
                    <a:defRPr sz="5600"/>
                  </a:lvl8pPr>
                  <a:lvl9pPr indent="2743200" algn="ctr" defTabSz="825500">
                    <a:defRPr sz="5600"/>
                  </a:lvl9pPr>
                </a:lstStyle>
                <a:p>
                  <a:pPr lvl="0" defTabSz="457200">
                    <a:defRPr sz="3000">
                      <a:solidFill>
                        <a:srgbClr val="FFFFFF"/>
                      </a:solidFill>
                      <a:effectLst>
                        <a:outerShdw blurRad="38100" dist="12700" dir="5400000" rotWithShape="0">
                          <a:srgbClr val="000000">
                            <a:alpha val="50000"/>
                          </a:srgbClr>
                        </a:outerShdw>
                      </a:effectLst>
                    </a:defRPr>
                  </a:pPr>
                  <a:endParaRPr>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sp>
          <p:nvSpPr>
            <p:cNvPr id="27" name="ïṩlïďe"/>
            <p:cNvSpPr/>
            <p:nvPr>
              <p:custDataLst>
                <p:tags r:id="rId12"/>
              </p:custDataLst>
            </p:nvPr>
          </p:nvSpPr>
          <p:spPr bwMode="auto">
            <a:xfrm>
              <a:off x="284373" y="3664730"/>
              <a:ext cx="2527693" cy="529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创业团队是要将个体的力量整合为集体的战斗力，并保持这种战斗力的持久性。</a:t>
              </a:r>
              <a:endParaRPr lang="en-US" altLang="zh-CN" sz="11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8" name="íŝľïďè"/>
            <p:cNvSpPr txBox="1"/>
            <p:nvPr>
              <p:custDataLst>
                <p:tags r:id="rId13"/>
              </p:custDataLst>
            </p:nvPr>
          </p:nvSpPr>
          <p:spPr bwMode="auto">
            <a:xfrm>
              <a:off x="602218" y="3359248"/>
              <a:ext cx="2209849" cy="30548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90000" tIns="46800" rIns="90000" bIns="4680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r" defTabSz="914400" rtl="0" eaLnBrk="1" fontAlgn="auto" latinLnBrk="0" hangingPunct="1">
                <a:lnSpc>
                  <a:spcPct val="90000"/>
                </a:lnSpc>
                <a:spcBef>
                  <a:spcPts val="1000"/>
                </a:spcBef>
                <a:spcAft>
                  <a:spcPts val="0"/>
                </a:spcAft>
                <a:buClrTx/>
                <a:buSzPct val="25000"/>
                <a:buFontTx/>
                <a:buNone/>
                <a:defRPr/>
              </a:pPr>
              <a:r>
                <a:rPr kumimoji="0" lang="zh-CN" altLang="en-US" sz="1500" b="1" i="0" u="none" strike="noStrike" kern="1200" cap="all"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 团队成员的选择具有随意性和偶然性</a:t>
              </a:r>
              <a:endParaRPr kumimoji="0" lang="zh-CN" altLang="en-US" sz="1500" b="1" i="0" u="none" strike="noStrike" kern="1200" cap="all"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9" name="ïş1idè"/>
            <p:cNvSpPr/>
            <p:nvPr>
              <p:custDataLst>
                <p:tags r:id="rId14"/>
              </p:custDataLst>
            </p:nvPr>
          </p:nvSpPr>
          <p:spPr bwMode="auto">
            <a:xfrm>
              <a:off x="5462585" y="3664779"/>
              <a:ext cx="2450596" cy="715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300" b="0" i="0" u="none" strike="noStrike" kern="1200" cap="none"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有效激励是企业长期保持团队士气的关键。有效激励的重点是给予团队成员合理的“利益补偿”。</a:t>
              </a:r>
              <a:endParaRPr kumimoji="0" lang="zh-CN" altLang="en-US" sz="1300" b="0" i="0" u="none" strike="noStrike" kern="1200" cap="none"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0" name="ïṡḷíďè"/>
            <p:cNvSpPr txBox="1"/>
            <p:nvPr>
              <p:custDataLst>
                <p:tags r:id="rId15"/>
              </p:custDataLst>
            </p:nvPr>
          </p:nvSpPr>
          <p:spPr bwMode="auto">
            <a:xfrm>
              <a:off x="5462771" y="3359248"/>
              <a:ext cx="2209850" cy="30548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90000" tIns="46800" rIns="90000" bIns="4680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90000"/>
                </a:lnSpc>
                <a:spcBef>
                  <a:spcPts val="1000"/>
                </a:spcBef>
                <a:spcAft>
                  <a:spcPts val="0"/>
                </a:spcAft>
                <a:buClrTx/>
                <a:buSzPct val="25000"/>
                <a:buFontTx/>
                <a:buNone/>
                <a:defRPr/>
              </a:pPr>
              <a:r>
                <a:rPr kumimoji="0" lang="zh-CN" altLang="en-US" sz="1500" b="1" i="0" u="none" strike="noStrike" kern="1200" cap="all"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4. 激励机制尤其是利润分配方式不完善</a:t>
              </a:r>
              <a:endParaRPr kumimoji="0" lang="zh-CN" altLang="en-US" sz="1500" b="1" i="0" u="none" strike="noStrike" kern="1200" cap="all"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1" name="ïṩlïďe"/>
            <p:cNvSpPr/>
            <p:nvPr>
              <p:custDataLst>
                <p:tags r:id="rId16"/>
              </p:custDataLst>
            </p:nvPr>
          </p:nvSpPr>
          <p:spPr bwMode="auto">
            <a:xfrm>
              <a:off x="1007862" y="1810447"/>
              <a:ext cx="2527693" cy="529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创业团队的组建基本可以分成三种模式：关系驱动、要素驱动和价值驱动。</a:t>
              </a:r>
              <a:endParaRPr kumimoji="0" lang="en-US" altLang="zh-CN" sz="1400" b="0" i="0" u="none" strike="noStrike" kern="1200" cap="none"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2" name="íŝľïďè"/>
            <p:cNvSpPr txBox="1"/>
            <p:nvPr>
              <p:custDataLst>
                <p:tags r:id="rId17"/>
              </p:custDataLst>
            </p:nvPr>
          </p:nvSpPr>
          <p:spPr bwMode="auto">
            <a:xfrm>
              <a:off x="1325707" y="1504965"/>
              <a:ext cx="2209849" cy="30548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90000" tIns="46800" rIns="90000" bIns="46800" anchor="ctr" anchorCtr="0">
              <a:normAutofit fontScale="8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r" defTabSz="914400" rtl="0" eaLnBrk="1" fontAlgn="auto" latinLnBrk="0" hangingPunct="1">
                <a:lnSpc>
                  <a:spcPct val="90000"/>
                </a:lnSpc>
                <a:spcBef>
                  <a:spcPts val="1000"/>
                </a:spcBef>
                <a:spcAft>
                  <a:spcPts val="0"/>
                </a:spcAft>
                <a:buClrTx/>
                <a:buSzPct val="25000"/>
                <a:buFontTx/>
                <a:buNone/>
                <a:defRPr/>
              </a:pPr>
              <a:r>
                <a:rPr kumimoji="0" lang="zh-CN" altLang="en-US" sz="2000" b="1" i="0" u="none" strike="noStrike" kern="1200" cap="all"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 盲目照搬成功的组建模式</a:t>
              </a:r>
              <a:endParaRPr kumimoji="0" lang="zh-CN" altLang="en-US" sz="2000" b="1" i="0" u="none" strike="noStrike" kern="1200" cap="all"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3" name="ïş1idè"/>
            <p:cNvSpPr/>
            <p:nvPr>
              <p:custDataLst>
                <p:tags r:id="rId18"/>
              </p:custDataLst>
            </p:nvPr>
          </p:nvSpPr>
          <p:spPr bwMode="auto">
            <a:xfrm>
              <a:off x="6336261" y="1657707"/>
              <a:ext cx="2450621" cy="529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凝聚人心的愿景与经营理念是团队合作的基础。</a:t>
              </a:r>
              <a:endParaRPr kumimoji="0" lang="zh-CN" altLang="en-US" sz="1400" b="0" i="0" u="none" strike="noStrike" kern="1200" cap="none"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4" name="ïṡḷíďè"/>
            <p:cNvSpPr txBox="1"/>
            <p:nvPr>
              <p:custDataLst>
                <p:tags r:id="rId19"/>
              </p:custDataLst>
            </p:nvPr>
          </p:nvSpPr>
          <p:spPr bwMode="auto">
            <a:xfrm>
              <a:off x="6336262" y="1352225"/>
              <a:ext cx="2209850" cy="30548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90000" tIns="46800" rIns="90000" bIns="46800" anchor="ctr" anchorCtr="0">
              <a:normAutofit fontScale="8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90000"/>
                </a:lnSpc>
                <a:spcBef>
                  <a:spcPts val="1000"/>
                </a:spcBef>
                <a:spcAft>
                  <a:spcPts val="0"/>
                </a:spcAft>
                <a:buClrTx/>
                <a:buSzPct val="25000"/>
                <a:buFontTx/>
                <a:buNone/>
                <a:defRPr/>
              </a:pPr>
              <a:r>
                <a:rPr kumimoji="0" lang="zh-CN" altLang="en-US" sz="2000" b="1" i="0" u="none" strike="noStrike" kern="1200" cap="all"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 缺乏明确和一致的团队目标</a:t>
              </a:r>
              <a:endParaRPr kumimoji="0" lang="zh-CN" altLang="en-US" sz="2000" b="1" i="0" u="none" strike="noStrike" kern="1200" cap="all"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2" name="组合 1"/>
          <p:cNvGrpSpPr/>
          <p:nvPr/>
        </p:nvGrpSpPr>
        <p:grpSpPr>
          <a:xfrm>
            <a:off x="756285" y="902970"/>
            <a:ext cx="7025640" cy="469900"/>
            <a:chOff x="1191" y="1422"/>
            <a:chExt cx="6413" cy="740"/>
          </a:xfrm>
        </p:grpSpPr>
        <p:sp>
          <p:nvSpPr>
            <p:cNvPr id="5" name="圆角矩形 4"/>
            <p:cNvSpPr/>
            <p:nvPr>
              <p:custDataLst>
                <p:tags r:id="rId20"/>
              </p:custDataLst>
            </p:nvPr>
          </p:nvSpPr>
          <p:spPr>
            <a:xfrm>
              <a:off x="1191" y="1422"/>
              <a:ext cx="6413"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ïSḷïḋê"/>
            <p:cNvSpPr txBox="1"/>
            <p:nvPr>
              <p:custDataLst>
                <p:tags r:id="rId21"/>
              </p:custDataLst>
            </p:nvPr>
          </p:nvSpPr>
          <p:spPr>
            <a:xfrm>
              <a:off x="1224"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（一）创业团队构建的风险成因</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4295" y="323963"/>
            <a:ext cx="3601686" cy="488467"/>
            <a:chOff x="294295" y="323963"/>
            <a:chExt cx="3601686" cy="488467"/>
          </a:xfrm>
        </p:grpSpPr>
        <p:sp>
          <p:nvSpPr>
            <p:cNvPr id="6" name="椭圆 5"/>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0" name="文本框 9"/>
            <p:cNvSpPr txBox="1"/>
            <p:nvPr>
              <p:custDataLst>
                <p:tags r:id="rId2"/>
              </p:custDataLst>
            </p:nvPr>
          </p:nvSpPr>
          <p:spPr>
            <a:xfrm>
              <a:off x="360301" y="352055"/>
              <a:ext cx="35356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五、创业团队风险与控制</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2" name="组合 1"/>
          <p:cNvGrpSpPr/>
          <p:nvPr/>
        </p:nvGrpSpPr>
        <p:grpSpPr>
          <a:xfrm>
            <a:off x="756285" y="902970"/>
            <a:ext cx="7025640" cy="469900"/>
            <a:chOff x="1191" y="1422"/>
            <a:chExt cx="6413" cy="740"/>
          </a:xfrm>
        </p:grpSpPr>
        <p:sp>
          <p:nvSpPr>
            <p:cNvPr id="5" name="圆角矩形 4"/>
            <p:cNvSpPr/>
            <p:nvPr>
              <p:custDataLst>
                <p:tags r:id="rId3"/>
              </p:custDataLst>
            </p:nvPr>
          </p:nvSpPr>
          <p:spPr>
            <a:xfrm>
              <a:off x="1191" y="1422"/>
              <a:ext cx="6413"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ïSḷïḋê"/>
            <p:cNvSpPr txBox="1"/>
            <p:nvPr>
              <p:custDataLst>
                <p:tags r:id="rId4"/>
              </p:custDataLst>
            </p:nvPr>
          </p:nvSpPr>
          <p:spPr>
            <a:xfrm>
              <a:off x="1224"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（二）创业团队构建的风险控制</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20" name="组合 19"/>
          <p:cNvGrpSpPr/>
          <p:nvPr/>
        </p:nvGrpSpPr>
        <p:grpSpPr>
          <a:xfrm>
            <a:off x="8439150" y="1616075"/>
            <a:ext cx="2613660" cy="4319270"/>
            <a:chOff x="12158" y="2484"/>
            <a:chExt cx="4116" cy="6802"/>
          </a:xfrm>
        </p:grpSpPr>
        <p:cxnSp>
          <p:nvCxnSpPr>
            <p:cNvPr id="4" name="直接连接符 3"/>
            <p:cNvCxnSpPr/>
            <p:nvPr>
              <p:custDataLst>
                <p:tags r:id="rId5"/>
              </p:custDataLst>
            </p:nvPr>
          </p:nvCxnSpPr>
          <p:spPr>
            <a:xfrm>
              <a:off x="15837" y="2484"/>
              <a:ext cx="0" cy="6803"/>
            </a:xfrm>
            <a:prstGeom prst="line">
              <a:avLst/>
            </a:prstGeom>
            <a:ln w="15875">
              <a:gradFill>
                <a:gsLst>
                  <a:gs pos="0">
                    <a:srgbClr val="B21AA3"/>
                  </a:gs>
                  <a:gs pos="100000">
                    <a:srgbClr val="472494"/>
                  </a:gs>
                </a:gsLst>
                <a:lin ang="5400000" scaled="1"/>
              </a:gradFill>
            </a:ln>
          </p:spPr>
          <p:style>
            <a:lnRef idx="1">
              <a:schemeClr val="accent1"/>
            </a:lnRef>
            <a:fillRef idx="0">
              <a:schemeClr val="accent1"/>
            </a:fillRef>
            <a:effectRef idx="0">
              <a:schemeClr val="accent1"/>
            </a:effectRef>
            <a:fontRef idx="minor">
              <a:schemeClr val="tx1"/>
            </a:fontRef>
          </p:style>
        </p:cxnSp>
        <p:sp>
          <p:nvSpPr>
            <p:cNvPr id="8" name="椭圆 7"/>
            <p:cNvSpPr/>
            <p:nvPr>
              <p:custDataLst>
                <p:tags r:id="rId6"/>
              </p:custDataLst>
            </p:nvPr>
          </p:nvSpPr>
          <p:spPr>
            <a:xfrm>
              <a:off x="15424" y="3568"/>
              <a:ext cx="850" cy="850"/>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lnSpc>
                  <a:spcPct val="120000"/>
                </a:lnSpc>
              </a:pPr>
              <a:r>
                <a:rPr lang="en-US" altLang="zh-CN"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01</a:t>
              </a:r>
              <a:endParaRPr lang="zh-CN" altLang="en-US"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9" name="椭圆 8"/>
            <p:cNvSpPr/>
            <p:nvPr>
              <p:custDataLst>
                <p:tags r:id="rId7"/>
              </p:custDataLst>
            </p:nvPr>
          </p:nvSpPr>
          <p:spPr>
            <a:xfrm>
              <a:off x="15424" y="5452"/>
              <a:ext cx="850" cy="850"/>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lnSpc>
                  <a:spcPct val="120000"/>
                </a:lnSpc>
              </a:pPr>
              <a:r>
                <a:rPr lang="en-US" altLang="zh-CN"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02</a:t>
              </a:r>
              <a:endParaRPr lang="zh-CN" altLang="en-US"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1" name="椭圆 10"/>
            <p:cNvSpPr/>
            <p:nvPr>
              <p:custDataLst>
                <p:tags r:id="rId8"/>
              </p:custDataLst>
            </p:nvPr>
          </p:nvSpPr>
          <p:spPr>
            <a:xfrm>
              <a:off x="15424" y="7336"/>
              <a:ext cx="850" cy="850"/>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lnSpc>
                  <a:spcPct val="120000"/>
                </a:lnSpc>
              </a:pPr>
              <a:r>
                <a:rPr lang="en-US" altLang="zh-CN"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03</a:t>
              </a:r>
              <a:endParaRPr lang="zh-CN" altLang="en-US"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圆角矩形 25"/>
            <p:cNvSpPr/>
            <p:nvPr>
              <p:custDataLst>
                <p:tags r:id="rId9"/>
              </p:custDataLst>
            </p:nvPr>
          </p:nvSpPr>
          <p:spPr>
            <a:xfrm>
              <a:off x="12158" y="7441"/>
              <a:ext cx="2931" cy="850"/>
            </a:xfrm>
            <a:prstGeom prst="roundRect">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制定有效的激励机制</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4" name="圆角矩形 25"/>
            <p:cNvSpPr/>
            <p:nvPr>
              <p:custDataLst>
                <p:tags r:id="rId10"/>
              </p:custDataLst>
            </p:nvPr>
          </p:nvSpPr>
          <p:spPr>
            <a:xfrm>
              <a:off x="12158" y="5362"/>
              <a:ext cx="2931" cy="850"/>
            </a:xfrm>
            <a:prstGeom prst="roundRect">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确定清晰的创业目标</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5" name="圆角矩形 25"/>
            <p:cNvSpPr/>
            <p:nvPr>
              <p:custDataLst>
                <p:tags r:id="rId11"/>
              </p:custDataLst>
            </p:nvPr>
          </p:nvSpPr>
          <p:spPr>
            <a:xfrm>
              <a:off x="12158" y="3472"/>
              <a:ext cx="2931" cy="850"/>
            </a:xfrm>
            <a:prstGeom prst="roundRect">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选择合适的团队成员</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21" name="圆角矩形 25"/>
          <p:cNvSpPr/>
          <p:nvPr>
            <p:custDataLst>
              <p:tags r:id="rId12"/>
            </p:custDataLst>
          </p:nvPr>
        </p:nvSpPr>
        <p:spPr>
          <a:xfrm>
            <a:off x="862330" y="2246630"/>
            <a:ext cx="7102475" cy="539750"/>
          </a:xfrm>
          <a:prstGeom prst="roundRect">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建立优势互补的创业团队是创业团队保持稳定的关键，也是规避和降低团队组建风</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gn="ct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险的有效手段。</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3" name="圆角矩形 25"/>
          <p:cNvSpPr/>
          <p:nvPr>
            <p:custDataLst>
              <p:tags r:id="rId13"/>
            </p:custDataLst>
          </p:nvPr>
        </p:nvSpPr>
        <p:spPr>
          <a:xfrm>
            <a:off x="862330" y="3281680"/>
            <a:ext cx="7269480" cy="654050"/>
          </a:xfrm>
          <a:prstGeom prst="roundRect">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创业团队的目标必须清晰明确，能够集中体现出团队成员的利益，与团队成员的价</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gn="ct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值取向一致，并保证所有团队成员都能正确理解，这样才能发挥鼓励和激励团队成员的</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gn="ct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作用。</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4" name="圆角矩形 25"/>
          <p:cNvSpPr/>
          <p:nvPr>
            <p:custDataLst>
              <p:tags r:id="rId14"/>
            </p:custDataLst>
          </p:nvPr>
        </p:nvSpPr>
        <p:spPr>
          <a:xfrm>
            <a:off x="862330" y="4763135"/>
            <a:ext cx="6937375" cy="539750"/>
          </a:xfrm>
          <a:prstGeom prst="roundRect">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正确判断团队成员的“利益需求”是有效激励的前提。</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思维广角</a:t>
              </a:r>
              <a:endPar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42365" y="1160780"/>
            <a:ext cx="10033635" cy="2451100"/>
          </a:xfrm>
          <a:prstGeom prst="rect">
            <a:avLst/>
          </a:prstGeom>
          <a:noFill/>
        </p:spPr>
        <p:txBody>
          <a:bodyPr wrap="square" rtlCol="0">
            <a:noAutofit/>
          </a:bodyPr>
          <a:p>
            <a:pPr algn="ctr">
              <a:lnSpc>
                <a:spcPct val="150000"/>
              </a:lnSpc>
            </a:pP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团 队 组 合</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观察身边的同学、朋友，思考：他们在团队中一般扮演什么样的角色？如果你现在需要组建一支创业团队，你会选择谁加入你的队伍？为什么？</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îṩḷîďé"/>
          <p:cNvSpPr>
            <a:spLocks noChangeAspect="1"/>
          </p:cNvSpPr>
          <p:nvPr/>
        </p:nvSpPr>
        <p:spPr bwMode="auto">
          <a:xfrm flipH="1" flipV="1">
            <a:off x="6696224" y="0"/>
            <a:ext cx="5495776" cy="5983059"/>
          </a:xfrm>
          <a:custGeom>
            <a:avLst/>
            <a:gdLst>
              <a:gd name="T0" fmla="*/ 777 w 1985"/>
              <a:gd name="T1" fmla="*/ 0 h 2161"/>
              <a:gd name="T2" fmla="*/ 0 w 1985"/>
              <a:gd name="T3" fmla="*/ 197 h 2161"/>
              <a:gd name="T4" fmla="*/ 0 w 1985"/>
              <a:gd name="T5" fmla="*/ 1165 h 2161"/>
              <a:gd name="T6" fmla="*/ 677 w 1985"/>
              <a:gd name="T7" fmla="*/ 742 h 2161"/>
              <a:gd name="T8" fmla="*/ 1082 w 1985"/>
              <a:gd name="T9" fmla="*/ 1247 h 2161"/>
              <a:gd name="T10" fmla="*/ 500 w 1985"/>
              <a:gd name="T11" fmla="*/ 2023 h 2161"/>
              <a:gd name="T12" fmla="*/ 341 w 1985"/>
              <a:gd name="T13" fmla="*/ 2161 h 2161"/>
              <a:gd name="T14" fmla="*/ 1363 w 1985"/>
              <a:gd name="T15" fmla="*/ 2161 h 2161"/>
              <a:gd name="T16" fmla="*/ 1847 w 1985"/>
              <a:gd name="T17" fmla="*/ 1275 h 2161"/>
              <a:gd name="T18" fmla="*/ 777 w 1985"/>
              <a:gd name="T19" fmla="*/ 0 h 2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5" h="2161">
                <a:moveTo>
                  <a:pt x="777" y="0"/>
                </a:moveTo>
                <a:cubicBezTo>
                  <a:pt x="503" y="0"/>
                  <a:pt x="239" y="64"/>
                  <a:pt x="0" y="197"/>
                </a:cubicBezTo>
                <a:cubicBezTo>
                  <a:pt x="0" y="1165"/>
                  <a:pt x="0" y="1165"/>
                  <a:pt x="0" y="1165"/>
                </a:cubicBezTo>
                <a:cubicBezTo>
                  <a:pt x="179" y="905"/>
                  <a:pt x="416" y="742"/>
                  <a:pt x="677" y="742"/>
                </a:cubicBezTo>
                <a:cubicBezTo>
                  <a:pt x="954" y="742"/>
                  <a:pt x="1137" y="936"/>
                  <a:pt x="1082" y="1247"/>
                </a:cubicBezTo>
                <a:cubicBezTo>
                  <a:pt x="1032" y="1507"/>
                  <a:pt x="799" y="1762"/>
                  <a:pt x="500" y="2023"/>
                </a:cubicBezTo>
                <a:cubicBezTo>
                  <a:pt x="341" y="2161"/>
                  <a:pt x="341" y="2161"/>
                  <a:pt x="341" y="2161"/>
                </a:cubicBezTo>
                <a:cubicBezTo>
                  <a:pt x="1363" y="2161"/>
                  <a:pt x="1363" y="2161"/>
                  <a:pt x="1363" y="2161"/>
                </a:cubicBezTo>
                <a:cubicBezTo>
                  <a:pt x="1617" y="1893"/>
                  <a:pt x="1786" y="1618"/>
                  <a:pt x="1847" y="1275"/>
                </a:cubicBezTo>
                <a:cubicBezTo>
                  <a:pt x="1985" y="498"/>
                  <a:pt x="1420" y="0"/>
                  <a:pt x="777" y="0"/>
                </a:cubicBezTo>
                <a:close/>
              </a:path>
            </a:pathLst>
          </a:custGeom>
          <a:gradFill flip="none" rotWithShape="1">
            <a:gsLst>
              <a:gs pos="0">
                <a:srgbClr val="AF1CA3"/>
              </a:gs>
              <a:gs pos="100000">
                <a:srgbClr val="AF1CA3">
                  <a:alpha val="0"/>
                </a:srgbClr>
              </a:gs>
            </a:gsLst>
            <a:lin ang="0" scaled="1"/>
            <a:tileRect/>
          </a:gra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思源黑体 CN Medium" panose="020B0600000000000000" pitchFamily="34" charset="-122"/>
              <a:ea typeface="思源黑体 CN Medium" panose="020B0600000000000000" pitchFamily="34" charset="-122"/>
            </a:endParaRPr>
          </a:p>
        </p:txBody>
      </p:sp>
      <p:sp>
        <p:nvSpPr>
          <p:cNvPr id="20" name="iṥ1íďê"/>
          <p:cNvSpPr>
            <a:spLocks noChangeAspect="1"/>
          </p:cNvSpPr>
          <p:nvPr/>
        </p:nvSpPr>
        <p:spPr bwMode="auto">
          <a:xfrm flipV="1">
            <a:off x="5425413" y="1190568"/>
            <a:ext cx="6766587" cy="5667432"/>
          </a:xfrm>
          <a:custGeom>
            <a:avLst/>
            <a:gdLst>
              <a:gd name="T0" fmla="*/ 1563 w 2059"/>
              <a:gd name="T1" fmla="*/ 0 h 1724"/>
              <a:gd name="T2" fmla="*/ 1552 w 2059"/>
              <a:gd name="T3" fmla="*/ 491 h 1724"/>
              <a:gd name="T4" fmla="*/ 939 w 2059"/>
              <a:gd name="T5" fmla="*/ 1267 h 1724"/>
              <a:gd name="T6" fmla="*/ 596 w 2059"/>
              <a:gd name="T7" fmla="*/ 491 h 1724"/>
              <a:gd name="T8" fmla="*/ 759 w 2059"/>
              <a:gd name="T9" fmla="*/ 0 h 1724"/>
              <a:gd name="T10" fmla="*/ 259 w 2059"/>
              <a:gd name="T11" fmla="*/ 0 h 1724"/>
              <a:gd name="T12" fmla="*/ 129 w 2059"/>
              <a:gd name="T13" fmla="*/ 457 h 1724"/>
              <a:gd name="T14" fmla="*/ 884 w 2059"/>
              <a:gd name="T15" fmla="*/ 1724 h 1724"/>
              <a:gd name="T16" fmla="*/ 2020 w 2059"/>
              <a:gd name="T17" fmla="*/ 521 h 1724"/>
              <a:gd name="T18" fmla="*/ 2040 w 2059"/>
              <a:gd name="T19" fmla="*/ 0 h 1724"/>
              <a:gd name="T20" fmla="*/ 1563 w 2059"/>
              <a:gd name="T21" fmla="*/ 0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59" h="1724">
                <a:moveTo>
                  <a:pt x="1563" y="0"/>
                </a:moveTo>
                <a:cubicBezTo>
                  <a:pt x="1592" y="126"/>
                  <a:pt x="1589" y="290"/>
                  <a:pt x="1552" y="491"/>
                </a:cubicBezTo>
                <a:cubicBezTo>
                  <a:pt x="1464" y="992"/>
                  <a:pt x="1254" y="1267"/>
                  <a:pt x="939" y="1267"/>
                </a:cubicBezTo>
                <a:cubicBezTo>
                  <a:pt x="620" y="1267"/>
                  <a:pt x="505" y="992"/>
                  <a:pt x="596" y="491"/>
                </a:cubicBezTo>
                <a:cubicBezTo>
                  <a:pt x="632" y="290"/>
                  <a:pt x="686" y="126"/>
                  <a:pt x="759" y="0"/>
                </a:cubicBezTo>
                <a:cubicBezTo>
                  <a:pt x="259" y="0"/>
                  <a:pt x="259" y="0"/>
                  <a:pt x="259" y="0"/>
                </a:cubicBezTo>
                <a:cubicBezTo>
                  <a:pt x="202" y="137"/>
                  <a:pt x="158" y="290"/>
                  <a:pt x="129" y="457"/>
                </a:cubicBezTo>
                <a:cubicBezTo>
                  <a:pt x="0" y="1189"/>
                  <a:pt x="274" y="1724"/>
                  <a:pt x="884" y="1724"/>
                </a:cubicBezTo>
                <a:cubicBezTo>
                  <a:pt x="1484" y="1724"/>
                  <a:pt x="1891" y="1253"/>
                  <a:pt x="2020" y="521"/>
                </a:cubicBezTo>
                <a:cubicBezTo>
                  <a:pt x="2053" y="332"/>
                  <a:pt x="2059" y="157"/>
                  <a:pt x="2040" y="0"/>
                </a:cubicBezTo>
                <a:lnTo>
                  <a:pt x="1563" y="0"/>
                </a:lnTo>
                <a:close/>
              </a:path>
            </a:pathLst>
          </a:custGeom>
          <a:gradFill flip="none" rotWithShape="1">
            <a:gsLst>
              <a:gs pos="100000">
                <a:srgbClr val="8D6DD5"/>
              </a:gs>
              <a:gs pos="0">
                <a:srgbClr val="8D6DD5">
                  <a:alpha val="0"/>
                </a:srgbClr>
              </a:gs>
            </a:gsLst>
            <a:lin ang="0" scaled="1"/>
            <a:tileRect/>
          </a:gradFill>
          <a:ln>
            <a:noFill/>
          </a:ln>
        </p:spPr>
        <p:txBody>
          <a:bodyPr vert="horz" wrap="square" lIns="91440" tIns="45720" rIns="91440" bIns="45720" numCol="1" anchor="t" anchorCtr="0" compatLnSpc="1"/>
          <a:lstStyle/>
          <a:p>
            <a:endParaRPr lang="zh-CN" altLang="en-US" kern="0">
              <a:solidFill>
                <a:srgbClr val="FFFFFF"/>
              </a:solidFill>
              <a:latin typeface="思源黑体 CN Medium" panose="020B0600000000000000" pitchFamily="34" charset="-122"/>
              <a:ea typeface="思源黑体 CN Medium" panose="020B0600000000000000" pitchFamily="34" charset="-122"/>
            </a:endParaRPr>
          </a:p>
        </p:txBody>
      </p:sp>
      <p:sp>
        <p:nvSpPr>
          <p:cNvPr id="11" name="椭圆 10"/>
          <p:cNvSpPr/>
          <p:nvPr/>
        </p:nvSpPr>
        <p:spPr>
          <a:xfrm>
            <a:off x="333578" y="1340074"/>
            <a:ext cx="1652400" cy="165145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8" name="文本框 7"/>
          <p:cNvSpPr txBox="1"/>
          <p:nvPr/>
        </p:nvSpPr>
        <p:spPr>
          <a:xfrm>
            <a:off x="983784" y="1824633"/>
            <a:ext cx="2468880" cy="1014730"/>
          </a:xfrm>
          <a:prstGeom prst="rect">
            <a:avLst/>
          </a:prstGeom>
          <a:noFill/>
        </p:spPr>
        <p:txBody>
          <a:bodyPr wrap="none" rtlCol="0">
            <a:spAutoFit/>
          </a:bodyPr>
          <a:lstStyle/>
          <a:p>
            <a:r>
              <a:rPr lang="zh-CN" altLang="en-US" sz="60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任务三</a:t>
            </a:r>
            <a:endParaRPr lang="zh-CN" altLang="en-US" sz="60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nvSpPr>
        <p:spPr>
          <a:xfrm>
            <a:off x="923516" y="2984224"/>
            <a:ext cx="7498080" cy="1568450"/>
          </a:xfrm>
          <a:prstGeom prst="rect">
            <a:avLst/>
          </a:prstGeom>
          <a:noFill/>
        </p:spPr>
        <p:txBody>
          <a:bodyPr wrap="none" rtlCol="0">
            <a:spAutoFit/>
          </a:bodyPr>
          <a:lstStyle/>
          <a:p>
            <a:pPr algn="l"/>
            <a:r>
              <a:rPr lang="zh-CN" altLang="en-US" sz="96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管理创业团队</a:t>
            </a:r>
            <a:endParaRPr lang="zh-CN" altLang="en-US" sz="96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cxnSp>
        <p:nvCxnSpPr>
          <p:cNvPr id="12" name="直接连接符 11"/>
          <p:cNvCxnSpPr/>
          <p:nvPr/>
        </p:nvCxnSpPr>
        <p:spPr>
          <a:xfrm rot="5400000">
            <a:off x="2910121" y="3443434"/>
            <a:ext cx="0" cy="367211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33665" y="106793"/>
            <a:ext cx="3449286" cy="488467"/>
            <a:chOff x="294295" y="323963"/>
            <a:chExt cx="3449286" cy="488467"/>
          </a:xfrm>
        </p:grpSpPr>
        <p:sp>
          <p:nvSpPr>
            <p:cNvPr id="13" name="椭圆 12"/>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4" name="文本框 13"/>
            <p:cNvSpPr txBox="1"/>
            <p:nvPr>
              <p:custDataLst>
                <p:tags r:id="rId2"/>
              </p:custDataLst>
            </p:nvPr>
          </p:nvSpPr>
          <p:spPr>
            <a:xfrm>
              <a:off x="360301" y="352055"/>
              <a:ext cx="3383280" cy="460375"/>
            </a:xfrm>
            <a:prstGeom prst="rect">
              <a:avLst/>
            </a:prstGeom>
            <a:noFill/>
          </p:spPr>
          <p:txBody>
            <a:bodyPr wrap="none" rtlCol="0">
              <a:spAutoFit/>
            </a:bodyPr>
            <a:p>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项目三</a:t>
              </a:r>
              <a:r>
                <a:rPr lang="en-US" altLang="zh-CN"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   </a:t>
              </a: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打造创业团队</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2"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right)">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down)">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11" grpId="0" animBg="1"/>
      <p:bldP spid="8" grpId="0"/>
      <p:bldP spid="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94295" y="323963"/>
            <a:ext cx="3601686" cy="488467"/>
            <a:chOff x="294295" y="323963"/>
            <a:chExt cx="3601686" cy="488467"/>
          </a:xfrm>
        </p:grpSpPr>
        <p:sp>
          <p:nvSpPr>
            <p:cNvPr id="6" name="椭圆 5"/>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7" name="文本框 6"/>
            <p:cNvSpPr txBox="1"/>
            <p:nvPr>
              <p:custDataLst>
                <p:tags r:id="rId2"/>
              </p:custDataLst>
            </p:nvPr>
          </p:nvSpPr>
          <p:spPr>
            <a:xfrm>
              <a:off x="360301" y="352055"/>
              <a:ext cx="35356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一、领导者的角色与行为</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pic>
        <p:nvPicPr>
          <p:cNvPr id="2" name="图片 1"/>
          <p:cNvPicPr>
            <a:picLocks noChangeAspect="1"/>
          </p:cNvPicPr>
          <p:nvPr>
            <p:custDataLst>
              <p:tags r:id="rId3"/>
            </p:custDataLst>
          </p:nvPr>
        </p:nvPicPr>
        <p:blipFill>
          <a:blip r:embed="rId4"/>
          <a:stretch>
            <a:fillRect/>
          </a:stretch>
        </p:blipFill>
        <p:spPr>
          <a:xfrm>
            <a:off x="2495550" y="1023620"/>
            <a:ext cx="7200900" cy="48101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4295" y="323963"/>
            <a:ext cx="3601686" cy="488467"/>
            <a:chOff x="294295" y="323963"/>
            <a:chExt cx="3601686" cy="488467"/>
          </a:xfrm>
        </p:grpSpPr>
        <p:sp>
          <p:nvSpPr>
            <p:cNvPr id="6" name="椭圆 5"/>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0" name="文本框 9"/>
            <p:cNvSpPr txBox="1"/>
            <p:nvPr>
              <p:custDataLst>
                <p:tags r:id="rId2"/>
              </p:custDataLst>
            </p:nvPr>
          </p:nvSpPr>
          <p:spPr>
            <a:xfrm>
              <a:off x="360301" y="352055"/>
              <a:ext cx="35356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一、领导者的角色与行为</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21" name="矩形 20"/>
          <p:cNvSpPr/>
          <p:nvPr>
            <p:custDataLst>
              <p:tags r:id="rId3"/>
            </p:custDataLst>
          </p:nvPr>
        </p:nvSpPr>
        <p:spPr bwMode="auto">
          <a:xfrm>
            <a:off x="1875790" y="2032635"/>
            <a:ext cx="2754630" cy="521970"/>
          </a:xfrm>
          <a:prstGeom prst="rect">
            <a:avLst/>
          </a:prstGeom>
          <a:noFill/>
        </p:spPr>
        <p:txBody>
          <a:bodyPr wrap="square">
            <a:spAutoFit/>
          </a:bodyPr>
          <a:p>
            <a:pPr algn="l">
              <a:lnSpc>
                <a:spcPct val="20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领导者的作用就是“决定一切”。</a:t>
            </a:r>
            <a:endPar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45" name="组合 44"/>
          <p:cNvGrpSpPr/>
          <p:nvPr/>
        </p:nvGrpSpPr>
        <p:grpSpPr>
          <a:xfrm>
            <a:off x="1107440" y="1421765"/>
            <a:ext cx="704850" cy="697230"/>
            <a:chOff x="5442" y="3491"/>
            <a:chExt cx="1110" cy="1098"/>
          </a:xfrm>
        </p:grpSpPr>
        <p:sp>
          <p:nvSpPr>
            <p:cNvPr id="24" name="椭圆 23"/>
            <p:cNvSpPr/>
            <p:nvPr>
              <p:custDataLst>
                <p:tags r:id="rId4"/>
              </p:custDataLst>
            </p:nvPr>
          </p:nvSpPr>
          <p:spPr>
            <a:xfrm>
              <a:off x="5442" y="3491"/>
              <a:ext cx="1098" cy="1098"/>
            </a:xfrm>
            <a:prstGeom prst="ellipse">
              <a:avLst/>
            </a:prstGeom>
            <a:noFill/>
            <a:ln w="19050">
              <a:gradFill>
                <a:gsLst>
                  <a:gs pos="0">
                    <a:srgbClr val="B21AA3"/>
                  </a:gs>
                  <a:gs pos="100000">
                    <a:srgbClr val="47249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3" name="文本框 42"/>
            <p:cNvSpPr txBox="1"/>
            <p:nvPr>
              <p:custDataLst>
                <p:tags r:id="rId5"/>
              </p:custDataLst>
            </p:nvPr>
          </p:nvSpPr>
          <p:spPr>
            <a:xfrm>
              <a:off x="5460" y="3715"/>
              <a:ext cx="1092" cy="630"/>
            </a:xfrm>
            <a:prstGeom prst="rect">
              <a:avLst/>
            </a:prstGeom>
            <a:noFill/>
          </p:spPr>
          <p:txBody>
            <a:bodyPr wrap="square" rtlCol="0">
              <a:spAutoFit/>
            </a:bodyPr>
            <a:lstStyle>
              <a:defPPr>
                <a:defRPr lang="zh-CN"/>
              </a:defPPr>
              <a:lvl1pPr lvl="0" algn="r">
                <a:defRPr sz="2000" b="1">
                  <a:solidFill>
                    <a:prstClr val="black">
                      <a:lumMod val="50000"/>
                      <a:lumOff val="50000"/>
                    </a:prstClr>
                  </a:solidFill>
                  <a:latin typeface="思源黑体 CN Medium" panose="020B0600000000000000" pitchFamily="34" charset="-122"/>
                  <a:ea typeface="思源黑体 CN Medium" panose="020B0600000000000000" pitchFamily="34" charset="-122"/>
                  <a:cs typeface="+mn-ea"/>
                </a:defRPr>
              </a:lvl1pPr>
            </a:lstStyle>
            <a:p>
              <a:pPr algn="ctr"/>
              <a:r>
                <a:rPr lang="en-US" altLang="zh-CN" dirty="0">
                  <a:solidFill>
                    <a:schemeClr val="bg1"/>
                  </a:solidFill>
                  <a:sym typeface="思源黑体 CN Medium" panose="020B0600000000000000" pitchFamily="34" charset="-122"/>
                </a:rPr>
                <a:t>01</a:t>
              </a:r>
              <a:endParaRPr lang="zh-CN" altLang="en-US" dirty="0">
                <a:solidFill>
                  <a:schemeClr val="bg1"/>
                </a:solidFill>
                <a:sym typeface="思源黑体 CN Medium" panose="020B0600000000000000" pitchFamily="34" charset="-122"/>
              </a:endParaRPr>
            </a:p>
          </p:txBody>
        </p:sp>
      </p:grpSp>
      <p:sp>
        <p:nvSpPr>
          <p:cNvPr id="55" name="ïṣḻiḋè"/>
          <p:cNvSpPr/>
          <p:nvPr>
            <p:custDataLst>
              <p:tags r:id="rId6"/>
            </p:custDataLst>
          </p:nvPr>
        </p:nvSpPr>
        <p:spPr>
          <a:xfrm>
            <a:off x="2226944" y="1563943"/>
            <a:ext cx="1574194" cy="330540"/>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团队领导</a:t>
            </a:r>
            <a:endPar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56" name="矩形 55"/>
          <p:cNvSpPr/>
          <p:nvPr>
            <p:custDataLst>
              <p:tags r:id="rId7"/>
            </p:custDataLst>
          </p:nvPr>
        </p:nvSpPr>
        <p:spPr bwMode="auto">
          <a:xfrm>
            <a:off x="1775460" y="3566795"/>
            <a:ext cx="2854960" cy="953135"/>
          </a:xfrm>
          <a:prstGeom prst="rect">
            <a:avLst/>
          </a:prstGeom>
          <a:noFill/>
        </p:spPr>
        <p:txBody>
          <a:bodyPr wrap="square">
            <a:spAutoFit/>
          </a:bodyPr>
          <a:p>
            <a:pPr algn="l">
              <a:lnSpc>
                <a:spcPct val="20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对团队提供指导和支持，但并不试图去控制它。</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57" name="组合 56"/>
          <p:cNvGrpSpPr/>
          <p:nvPr/>
        </p:nvGrpSpPr>
        <p:grpSpPr>
          <a:xfrm>
            <a:off x="1007110" y="2955925"/>
            <a:ext cx="704850" cy="697230"/>
            <a:chOff x="5442" y="3491"/>
            <a:chExt cx="1110" cy="1098"/>
          </a:xfrm>
        </p:grpSpPr>
        <p:sp>
          <p:nvSpPr>
            <p:cNvPr id="58" name="椭圆 57"/>
            <p:cNvSpPr/>
            <p:nvPr>
              <p:custDataLst>
                <p:tags r:id="rId8"/>
              </p:custDataLst>
            </p:nvPr>
          </p:nvSpPr>
          <p:spPr>
            <a:xfrm>
              <a:off x="5442" y="3491"/>
              <a:ext cx="1098" cy="1098"/>
            </a:xfrm>
            <a:prstGeom prst="ellipse">
              <a:avLst/>
            </a:prstGeom>
            <a:noFill/>
            <a:ln w="19050">
              <a:gradFill>
                <a:gsLst>
                  <a:gs pos="0">
                    <a:srgbClr val="B21AA3"/>
                  </a:gs>
                  <a:gs pos="100000">
                    <a:srgbClr val="47249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59" name="文本框 58"/>
            <p:cNvSpPr txBox="1"/>
            <p:nvPr>
              <p:custDataLst>
                <p:tags r:id="rId9"/>
              </p:custDataLst>
            </p:nvPr>
          </p:nvSpPr>
          <p:spPr>
            <a:xfrm>
              <a:off x="5460" y="3715"/>
              <a:ext cx="1092" cy="628"/>
            </a:xfrm>
            <a:prstGeom prst="rect">
              <a:avLst/>
            </a:prstGeom>
            <a:noFill/>
          </p:spPr>
          <p:txBody>
            <a:bodyPr wrap="square" rtlCol="0">
              <a:spAutoFit/>
            </a:bodyPr>
            <a:lstStyle>
              <a:defPPr>
                <a:defRPr lang="zh-CN"/>
              </a:defPPr>
              <a:lvl1pPr lvl="0" algn="r">
                <a:defRPr sz="2000" b="1">
                  <a:solidFill>
                    <a:prstClr val="black">
                      <a:lumMod val="50000"/>
                      <a:lumOff val="50000"/>
                    </a:prstClr>
                  </a:solidFill>
                  <a:latin typeface="思源黑体 CN Medium" panose="020B0600000000000000" pitchFamily="34" charset="-122"/>
                  <a:ea typeface="思源黑体 CN Medium" panose="020B0600000000000000" pitchFamily="34" charset="-122"/>
                  <a:cs typeface="+mn-ea"/>
                </a:defRPr>
              </a:lvl1pPr>
            </a:lstStyle>
            <a:p>
              <a:pPr algn="ctr"/>
              <a:r>
                <a:rPr lang="en-US" altLang="zh-CN" dirty="0">
                  <a:solidFill>
                    <a:schemeClr val="bg1"/>
                  </a:solidFill>
                  <a:sym typeface="思源黑体 CN Medium" panose="020B0600000000000000" pitchFamily="34" charset="-122"/>
                </a:rPr>
                <a:t>02</a:t>
              </a:r>
              <a:endParaRPr lang="zh-CN" altLang="en-US" dirty="0">
                <a:solidFill>
                  <a:schemeClr val="bg1"/>
                </a:solidFill>
                <a:sym typeface="思源黑体 CN Medium" panose="020B0600000000000000" pitchFamily="34" charset="-122"/>
              </a:endParaRPr>
            </a:p>
          </p:txBody>
        </p:sp>
      </p:grpSp>
      <p:sp>
        <p:nvSpPr>
          <p:cNvPr id="60" name="ïṣḻiḋè"/>
          <p:cNvSpPr/>
          <p:nvPr>
            <p:custDataLst>
              <p:tags r:id="rId10"/>
            </p:custDataLst>
          </p:nvPr>
        </p:nvSpPr>
        <p:spPr>
          <a:xfrm>
            <a:off x="2126614" y="3098103"/>
            <a:ext cx="1574194" cy="330540"/>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领导定位</a:t>
            </a:r>
            <a:endPar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61" name="矩形 60"/>
          <p:cNvSpPr/>
          <p:nvPr>
            <p:custDataLst>
              <p:tags r:id="rId11"/>
            </p:custDataLst>
          </p:nvPr>
        </p:nvSpPr>
        <p:spPr bwMode="auto">
          <a:xfrm>
            <a:off x="1775460" y="5281295"/>
            <a:ext cx="2854960" cy="953135"/>
          </a:xfrm>
          <a:prstGeom prst="rect">
            <a:avLst/>
          </a:prstGeom>
          <a:noFill/>
        </p:spPr>
        <p:txBody>
          <a:bodyPr wrap="square">
            <a:spAutoFit/>
          </a:bodyPr>
          <a:p>
            <a:pPr algn="l">
              <a:lnSpc>
                <a:spcPct val="20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领导者的人格特质对于创业成败影响很大。</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62" name="组合 61"/>
          <p:cNvGrpSpPr/>
          <p:nvPr/>
        </p:nvGrpSpPr>
        <p:grpSpPr>
          <a:xfrm>
            <a:off x="1007110" y="4670425"/>
            <a:ext cx="704850" cy="697230"/>
            <a:chOff x="5442" y="3491"/>
            <a:chExt cx="1110" cy="1098"/>
          </a:xfrm>
        </p:grpSpPr>
        <p:sp>
          <p:nvSpPr>
            <p:cNvPr id="63" name="椭圆 62"/>
            <p:cNvSpPr/>
            <p:nvPr>
              <p:custDataLst>
                <p:tags r:id="rId12"/>
              </p:custDataLst>
            </p:nvPr>
          </p:nvSpPr>
          <p:spPr>
            <a:xfrm>
              <a:off x="5442" y="3491"/>
              <a:ext cx="1098" cy="1098"/>
            </a:xfrm>
            <a:prstGeom prst="ellipse">
              <a:avLst/>
            </a:prstGeom>
            <a:noFill/>
            <a:ln w="19050">
              <a:gradFill>
                <a:gsLst>
                  <a:gs pos="0">
                    <a:srgbClr val="B21AA3"/>
                  </a:gs>
                  <a:gs pos="100000">
                    <a:srgbClr val="47249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64" name="文本框 63"/>
            <p:cNvSpPr txBox="1"/>
            <p:nvPr>
              <p:custDataLst>
                <p:tags r:id="rId13"/>
              </p:custDataLst>
            </p:nvPr>
          </p:nvSpPr>
          <p:spPr>
            <a:xfrm>
              <a:off x="5460" y="3715"/>
              <a:ext cx="1092" cy="628"/>
            </a:xfrm>
            <a:prstGeom prst="rect">
              <a:avLst/>
            </a:prstGeom>
            <a:noFill/>
          </p:spPr>
          <p:txBody>
            <a:bodyPr wrap="square" rtlCol="0">
              <a:spAutoFit/>
            </a:bodyPr>
            <a:lstStyle>
              <a:defPPr>
                <a:defRPr lang="zh-CN"/>
              </a:defPPr>
              <a:lvl1pPr lvl="0" algn="r">
                <a:defRPr sz="2000" b="1">
                  <a:solidFill>
                    <a:prstClr val="black">
                      <a:lumMod val="50000"/>
                      <a:lumOff val="50000"/>
                    </a:prstClr>
                  </a:solidFill>
                  <a:latin typeface="思源黑体 CN Medium" panose="020B0600000000000000" pitchFamily="34" charset="-122"/>
                  <a:ea typeface="思源黑体 CN Medium" panose="020B0600000000000000" pitchFamily="34" charset="-122"/>
                  <a:cs typeface="+mn-ea"/>
                </a:defRPr>
              </a:lvl1pPr>
            </a:lstStyle>
            <a:p>
              <a:pPr algn="ctr"/>
              <a:r>
                <a:rPr lang="en-US" altLang="zh-CN" dirty="0">
                  <a:solidFill>
                    <a:schemeClr val="bg1"/>
                  </a:solidFill>
                  <a:sym typeface="思源黑体 CN Medium" panose="020B0600000000000000" pitchFamily="34" charset="-122"/>
                </a:rPr>
                <a:t>03</a:t>
              </a:r>
              <a:endParaRPr lang="zh-CN" altLang="en-US" dirty="0">
                <a:solidFill>
                  <a:schemeClr val="bg1"/>
                </a:solidFill>
                <a:sym typeface="思源黑体 CN Medium" panose="020B0600000000000000" pitchFamily="34" charset="-122"/>
              </a:endParaRPr>
            </a:p>
          </p:txBody>
        </p:sp>
      </p:grpSp>
      <p:sp>
        <p:nvSpPr>
          <p:cNvPr id="65" name="ïṣḻiḋè"/>
          <p:cNvSpPr/>
          <p:nvPr>
            <p:custDataLst>
              <p:tags r:id="rId14"/>
            </p:custDataLst>
          </p:nvPr>
        </p:nvSpPr>
        <p:spPr>
          <a:xfrm>
            <a:off x="2126614" y="4812603"/>
            <a:ext cx="1574194" cy="330540"/>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崇高人格</a:t>
            </a:r>
            <a:endPar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66" name="矩形 65"/>
          <p:cNvSpPr/>
          <p:nvPr>
            <p:custDataLst>
              <p:tags r:id="rId15"/>
            </p:custDataLst>
          </p:nvPr>
        </p:nvSpPr>
        <p:spPr bwMode="auto">
          <a:xfrm>
            <a:off x="7680325" y="1165860"/>
            <a:ext cx="3218815" cy="953135"/>
          </a:xfrm>
          <a:prstGeom prst="rect">
            <a:avLst/>
          </a:prstGeom>
          <a:noFill/>
        </p:spPr>
        <p:txBody>
          <a:bodyPr wrap="square">
            <a:spAutoFit/>
          </a:bodyPr>
          <a:p>
            <a:pPr algn="l">
              <a:lnSpc>
                <a:spcPct val="20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共同的价值观和追求目标是领导团体成员的主要“黏合剂”。</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67" name="组合 66"/>
          <p:cNvGrpSpPr/>
          <p:nvPr/>
        </p:nvGrpSpPr>
        <p:grpSpPr>
          <a:xfrm>
            <a:off x="6911975" y="643255"/>
            <a:ext cx="704850" cy="697230"/>
            <a:chOff x="5442" y="3491"/>
            <a:chExt cx="1110" cy="1098"/>
          </a:xfrm>
        </p:grpSpPr>
        <p:sp>
          <p:nvSpPr>
            <p:cNvPr id="68" name="椭圆 67"/>
            <p:cNvSpPr/>
            <p:nvPr>
              <p:custDataLst>
                <p:tags r:id="rId16"/>
              </p:custDataLst>
            </p:nvPr>
          </p:nvSpPr>
          <p:spPr>
            <a:xfrm>
              <a:off x="5442" y="3491"/>
              <a:ext cx="1098" cy="1098"/>
            </a:xfrm>
            <a:prstGeom prst="ellipse">
              <a:avLst/>
            </a:prstGeom>
            <a:noFill/>
            <a:ln w="19050">
              <a:gradFill>
                <a:gsLst>
                  <a:gs pos="0">
                    <a:srgbClr val="B21AA3"/>
                  </a:gs>
                  <a:gs pos="100000">
                    <a:srgbClr val="47249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69" name="文本框 68"/>
            <p:cNvSpPr txBox="1"/>
            <p:nvPr>
              <p:custDataLst>
                <p:tags r:id="rId17"/>
              </p:custDataLst>
            </p:nvPr>
          </p:nvSpPr>
          <p:spPr>
            <a:xfrm>
              <a:off x="5460" y="3715"/>
              <a:ext cx="1092" cy="628"/>
            </a:xfrm>
            <a:prstGeom prst="rect">
              <a:avLst/>
            </a:prstGeom>
            <a:noFill/>
          </p:spPr>
          <p:txBody>
            <a:bodyPr wrap="square" rtlCol="0">
              <a:spAutoFit/>
            </a:bodyPr>
            <a:lstStyle>
              <a:defPPr>
                <a:defRPr lang="zh-CN"/>
              </a:defPPr>
              <a:lvl1pPr lvl="0" algn="r">
                <a:defRPr sz="2000" b="1">
                  <a:solidFill>
                    <a:prstClr val="black">
                      <a:lumMod val="50000"/>
                      <a:lumOff val="50000"/>
                    </a:prstClr>
                  </a:solidFill>
                  <a:latin typeface="思源黑体 CN Medium" panose="020B0600000000000000" pitchFamily="34" charset="-122"/>
                  <a:ea typeface="思源黑体 CN Medium" panose="020B0600000000000000" pitchFamily="34" charset="-122"/>
                  <a:cs typeface="+mn-ea"/>
                </a:defRPr>
              </a:lvl1pPr>
            </a:lstStyle>
            <a:p>
              <a:pPr algn="ctr"/>
              <a:r>
                <a:rPr lang="en-US" altLang="zh-CN" dirty="0">
                  <a:solidFill>
                    <a:schemeClr val="bg1"/>
                  </a:solidFill>
                  <a:sym typeface="思源黑体 CN Medium" panose="020B0600000000000000" pitchFamily="34" charset="-122"/>
                </a:rPr>
                <a:t>04</a:t>
              </a:r>
              <a:endParaRPr lang="zh-CN" altLang="en-US" dirty="0">
                <a:solidFill>
                  <a:schemeClr val="bg1"/>
                </a:solidFill>
                <a:sym typeface="思源黑体 CN Medium" panose="020B0600000000000000" pitchFamily="34" charset="-122"/>
              </a:endParaRPr>
            </a:p>
          </p:txBody>
        </p:sp>
      </p:grpSp>
      <p:sp>
        <p:nvSpPr>
          <p:cNvPr id="70" name="ïṣḻiḋè"/>
          <p:cNvSpPr/>
          <p:nvPr>
            <p:custDataLst>
              <p:tags r:id="rId18"/>
            </p:custDataLst>
          </p:nvPr>
        </p:nvSpPr>
        <p:spPr>
          <a:xfrm>
            <a:off x="8031479" y="785433"/>
            <a:ext cx="1574194" cy="330540"/>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价值观</a:t>
            </a:r>
            <a:endPar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71" name="矩形 70"/>
          <p:cNvSpPr/>
          <p:nvPr>
            <p:custDataLst>
              <p:tags r:id="rId19"/>
            </p:custDataLst>
          </p:nvPr>
        </p:nvSpPr>
        <p:spPr bwMode="auto">
          <a:xfrm>
            <a:off x="7688580" y="2879725"/>
            <a:ext cx="3218815" cy="521970"/>
          </a:xfrm>
          <a:prstGeom prst="rect">
            <a:avLst/>
          </a:prstGeom>
          <a:noFill/>
        </p:spPr>
        <p:txBody>
          <a:bodyPr wrap="square">
            <a:spAutoFit/>
          </a:bodyPr>
          <a:p>
            <a:pPr algn="l">
              <a:lnSpc>
                <a:spcPct val="20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要保证团队成员间沟通渠道畅通。</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72" name="组合 71"/>
          <p:cNvGrpSpPr/>
          <p:nvPr/>
        </p:nvGrpSpPr>
        <p:grpSpPr>
          <a:xfrm>
            <a:off x="6911975" y="2285365"/>
            <a:ext cx="704850" cy="697230"/>
            <a:chOff x="5442" y="3491"/>
            <a:chExt cx="1110" cy="1098"/>
          </a:xfrm>
        </p:grpSpPr>
        <p:sp>
          <p:nvSpPr>
            <p:cNvPr id="73" name="椭圆 72"/>
            <p:cNvSpPr/>
            <p:nvPr>
              <p:custDataLst>
                <p:tags r:id="rId20"/>
              </p:custDataLst>
            </p:nvPr>
          </p:nvSpPr>
          <p:spPr>
            <a:xfrm>
              <a:off x="5442" y="3491"/>
              <a:ext cx="1098" cy="1098"/>
            </a:xfrm>
            <a:prstGeom prst="ellipse">
              <a:avLst/>
            </a:prstGeom>
            <a:noFill/>
            <a:ln w="19050">
              <a:gradFill>
                <a:gsLst>
                  <a:gs pos="0">
                    <a:srgbClr val="B21AA3"/>
                  </a:gs>
                  <a:gs pos="100000">
                    <a:srgbClr val="47249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74" name="文本框 73"/>
            <p:cNvSpPr txBox="1"/>
            <p:nvPr>
              <p:custDataLst>
                <p:tags r:id="rId21"/>
              </p:custDataLst>
            </p:nvPr>
          </p:nvSpPr>
          <p:spPr>
            <a:xfrm>
              <a:off x="5460" y="3715"/>
              <a:ext cx="1092" cy="628"/>
            </a:xfrm>
            <a:prstGeom prst="rect">
              <a:avLst/>
            </a:prstGeom>
            <a:noFill/>
          </p:spPr>
          <p:txBody>
            <a:bodyPr wrap="square" rtlCol="0">
              <a:spAutoFit/>
            </a:bodyPr>
            <a:lstStyle>
              <a:defPPr>
                <a:defRPr lang="zh-CN"/>
              </a:defPPr>
              <a:lvl1pPr lvl="0" algn="r">
                <a:defRPr sz="2000" b="1">
                  <a:solidFill>
                    <a:prstClr val="black">
                      <a:lumMod val="50000"/>
                      <a:lumOff val="50000"/>
                    </a:prstClr>
                  </a:solidFill>
                  <a:latin typeface="思源黑体 CN Medium" panose="020B0600000000000000" pitchFamily="34" charset="-122"/>
                  <a:ea typeface="思源黑体 CN Medium" panose="020B0600000000000000" pitchFamily="34" charset="-122"/>
                  <a:cs typeface="+mn-ea"/>
                </a:defRPr>
              </a:lvl1pPr>
            </a:lstStyle>
            <a:p>
              <a:pPr algn="ctr"/>
              <a:r>
                <a:rPr lang="en-US" altLang="zh-CN" dirty="0">
                  <a:solidFill>
                    <a:schemeClr val="bg1"/>
                  </a:solidFill>
                  <a:sym typeface="思源黑体 CN Medium" panose="020B0600000000000000" pitchFamily="34" charset="-122"/>
                </a:rPr>
                <a:t>05</a:t>
              </a:r>
              <a:endParaRPr lang="zh-CN" altLang="en-US" dirty="0">
                <a:solidFill>
                  <a:schemeClr val="bg1"/>
                </a:solidFill>
                <a:sym typeface="思源黑体 CN Medium" panose="020B0600000000000000" pitchFamily="34" charset="-122"/>
              </a:endParaRPr>
            </a:p>
          </p:txBody>
        </p:sp>
      </p:grpSp>
      <p:sp>
        <p:nvSpPr>
          <p:cNvPr id="75" name="ïṣḻiḋè"/>
          <p:cNvSpPr/>
          <p:nvPr>
            <p:custDataLst>
              <p:tags r:id="rId22"/>
            </p:custDataLst>
          </p:nvPr>
        </p:nvSpPr>
        <p:spPr>
          <a:xfrm>
            <a:off x="8031479" y="2427543"/>
            <a:ext cx="1574194" cy="330540"/>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团队沟通</a:t>
            </a:r>
            <a:endPar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76" name="矩形 75"/>
          <p:cNvSpPr/>
          <p:nvPr>
            <p:custDataLst>
              <p:tags r:id="rId23"/>
            </p:custDataLst>
          </p:nvPr>
        </p:nvSpPr>
        <p:spPr bwMode="auto">
          <a:xfrm>
            <a:off x="7752080" y="4125595"/>
            <a:ext cx="3218815" cy="953135"/>
          </a:xfrm>
          <a:prstGeom prst="rect">
            <a:avLst/>
          </a:prstGeom>
          <a:noFill/>
        </p:spPr>
        <p:txBody>
          <a:bodyPr wrap="square">
            <a:spAutoFit/>
          </a:bodyPr>
          <a:p>
            <a:pPr algn="l">
              <a:lnSpc>
                <a:spcPct val="20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成功的领导者会根据项目的进展程度随机应变，采取合适的领导方式。</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77" name="组合 76"/>
          <p:cNvGrpSpPr/>
          <p:nvPr/>
        </p:nvGrpSpPr>
        <p:grpSpPr>
          <a:xfrm>
            <a:off x="6983730" y="3610610"/>
            <a:ext cx="704850" cy="697230"/>
            <a:chOff x="5442" y="3491"/>
            <a:chExt cx="1110" cy="1098"/>
          </a:xfrm>
        </p:grpSpPr>
        <p:sp>
          <p:nvSpPr>
            <p:cNvPr id="78" name="椭圆 77"/>
            <p:cNvSpPr/>
            <p:nvPr>
              <p:custDataLst>
                <p:tags r:id="rId24"/>
              </p:custDataLst>
            </p:nvPr>
          </p:nvSpPr>
          <p:spPr>
            <a:xfrm>
              <a:off x="5442" y="3491"/>
              <a:ext cx="1098" cy="1098"/>
            </a:xfrm>
            <a:prstGeom prst="ellipse">
              <a:avLst/>
            </a:prstGeom>
            <a:noFill/>
            <a:ln w="19050">
              <a:gradFill>
                <a:gsLst>
                  <a:gs pos="0">
                    <a:srgbClr val="B21AA3"/>
                  </a:gs>
                  <a:gs pos="100000">
                    <a:srgbClr val="47249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79" name="文本框 78"/>
            <p:cNvSpPr txBox="1"/>
            <p:nvPr>
              <p:custDataLst>
                <p:tags r:id="rId25"/>
              </p:custDataLst>
            </p:nvPr>
          </p:nvSpPr>
          <p:spPr>
            <a:xfrm>
              <a:off x="5460" y="3715"/>
              <a:ext cx="1092" cy="628"/>
            </a:xfrm>
            <a:prstGeom prst="rect">
              <a:avLst/>
            </a:prstGeom>
            <a:noFill/>
          </p:spPr>
          <p:txBody>
            <a:bodyPr wrap="square" rtlCol="0">
              <a:spAutoFit/>
            </a:bodyPr>
            <a:lstStyle>
              <a:defPPr>
                <a:defRPr lang="zh-CN"/>
              </a:defPPr>
              <a:lvl1pPr lvl="0" algn="r">
                <a:defRPr sz="2000" b="1">
                  <a:solidFill>
                    <a:prstClr val="black">
                      <a:lumMod val="50000"/>
                      <a:lumOff val="50000"/>
                    </a:prstClr>
                  </a:solidFill>
                  <a:latin typeface="思源黑体 CN Medium" panose="020B0600000000000000" pitchFamily="34" charset="-122"/>
                  <a:ea typeface="思源黑体 CN Medium" panose="020B0600000000000000" pitchFamily="34" charset="-122"/>
                  <a:cs typeface="+mn-ea"/>
                </a:defRPr>
              </a:lvl1pPr>
            </a:lstStyle>
            <a:p>
              <a:pPr algn="ctr"/>
              <a:r>
                <a:rPr lang="en-US" altLang="zh-CN" dirty="0">
                  <a:solidFill>
                    <a:schemeClr val="bg1"/>
                  </a:solidFill>
                  <a:sym typeface="思源黑体 CN Medium" panose="020B0600000000000000" pitchFamily="34" charset="-122"/>
                </a:rPr>
                <a:t>06</a:t>
              </a:r>
              <a:endParaRPr lang="zh-CN" altLang="en-US" dirty="0">
                <a:solidFill>
                  <a:schemeClr val="bg1"/>
                </a:solidFill>
                <a:sym typeface="思源黑体 CN Medium" panose="020B0600000000000000" pitchFamily="34" charset="-122"/>
              </a:endParaRPr>
            </a:p>
          </p:txBody>
        </p:sp>
      </p:grpSp>
      <p:sp>
        <p:nvSpPr>
          <p:cNvPr id="80" name="ïṣḻiḋè"/>
          <p:cNvSpPr/>
          <p:nvPr>
            <p:custDataLst>
              <p:tags r:id="rId26"/>
            </p:custDataLst>
          </p:nvPr>
        </p:nvSpPr>
        <p:spPr>
          <a:xfrm>
            <a:off x="8103234" y="3752788"/>
            <a:ext cx="1574194" cy="330540"/>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转换领导</a:t>
            </a:r>
            <a:endPar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81" name="矩形 80"/>
          <p:cNvSpPr/>
          <p:nvPr>
            <p:custDataLst>
              <p:tags r:id="rId27"/>
            </p:custDataLst>
          </p:nvPr>
        </p:nvSpPr>
        <p:spPr bwMode="auto">
          <a:xfrm>
            <a:off x="7787005" y="5776595"/>
            <a:ext cx="3218815" cy="953135"/>
          </a:xfrm>
          <a:prstGeom prst="rect">
            <a:avLst/>
          </a:prstGeom>
          <a:noFill/>
        </p:spPr>
        <p:txBody>
          <a:bodyPr wrap="square">
            <a:spAutoFit/>
          </a:bodyPr>
          <a:p>
            <a:pPr algn="l">
              <a:lnSpc>
                <a:spcPct val="20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要求管理者把协作团队切切实实地体现在日常行为中，而不能只是喊喊口号。</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82" name="组合 81"/>
          <p:cNvGrpSpPr/>
          <p:nvPr/>
        </p:nvGrpSpPr>
        <p:grpSpPr>
          <a:xfrm>
            <a:off x="7018655" y="5165725"/>
            <a:ext cx="704850" cy="697230"/>
            <a:chOff x="5442" y="3491"/>
            <a:chExt cx="1110" cy="1098"/>
          </a:xfrm>
        </p:grpSpPr>
        <p:sp>
          <p:nvSpPr>
            <p:cNvPr id="83" name="椭圆 82"/>
            <p:cNvSpPr/>
            <p:nvPr>
              <p:custDataLst>
                <p:tags r:id="rId28"/>
              </p:custDataLst>
            </p:nvPr>
          </p:nvSpPr>
          <p:spPr>
            <a:xfrm>
              <a:off x="5442" y="3491"/>
              <a:ext cx="1098" cy="1098"/>
            </a:xfrm>
            <a:prstGeom prst="ellipse">
              <a:avLst/>
            </a:prstGeom>
            <a:noFill/>
            <a:ln w="19050">
              <a:gradFill>
                <a:gsLst>
                  <a:gs pos="0">
                    <a:srgbClr val="B21AA3"/>
                  </a:gs>
                  <a:gs pos="100000">
                    <a:srgbClr val="47249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84" name="文本框 83"/>
            <p:cNvSpPr txBox="1"/>
            <p:nvPr>
              <p:custDataLst>
                <p:tags r:id="rId29"/>
              </p:custDataLst>
            </p:nvPr>
          </p:nvSpPr>
          <p:spPr>
            <a:xfrm>
              <a:off x="5460" y="3715"/>
              <a:ext cx="1092" cy="628"/>
            </a:xfrm>
            <a:prstGeom prst="rect">
              <a:avLst/>
            </a:prstGeom>
            <a:noFill/>
          </p:spPr>
          <p:txBody>
            <a:bodyPr wrap="square" rtlCol="0">
              <a:spAutoFit/>
            </a:bodyPr>
            <a:lstStyle>
              <a:defPPr>
                <a:defRPr lang="zh-CN"/>
              </a:defPPr>
              <a:lvl1pPr lvl="0" algn="r">
                <a:defRPr sz="2000" b="1">
                  <a:solidFill>
                    <a:prstClr val="black">
                      <a:lumMod val="50000"/>
                      <a:lumOff val="50000"/>
                    </a:prstClr>
                  </a:solidFill>
                  <a:latin typeface="思源黑体 CN Medium" panose="020B0600000000000000" pitchFamily="34" charset="-122"/>
                  <a:ea typeface="思源黑体 CN Medium" panose="020B0600000000000000" pitchFamily="34" charset="-122"/>
                  <a:cs typeface="+mn-ea"/>
                </a:defRPr>
              </a:lvl1pPr>
            </a:lstStyle>
            <a:p>
              <a:pPr algn="ctr"/>
              <a:r>
                <a:rPr lang="en-US" altLang="zh-CN" dirty="0">
                  <a:solidFill>
                    <a:schemeClr val="bg1"/>
                  </a:solidFill>
                  <a:sym typeface="思源黑体 CN Medium" panose="020B0600000000000000" pitchFamily="34" charset="-122"/>
                </a:rPr>
                <a:t>07</a:t>
              </a:r>
              <a:endParaRPr lang="zh-CN" altLang="en-US" dirty="0">
                <a:solidFill>
                  <a:schemeClr val="bg1"/>
                </a:solidFill>
                <a:sym typeface="思源黑体 CN Medium" panose="020B0600000000000000" pitchFamily="34" charset="-122"/>
              </a:endParaRPr>
            </a:p>
          </p:txBody>
        </p:sp>
      </p:grpSp>
      <p:sp>
        <p:nvSpPr>
          <p:cNvPr id="85" name="ïṣḻiḋè"/>
          <p:cNvSpPr/>
          <p:nvPr>
            <p:custDataLst>
              <p:tags r:id="rId30"/>
            </p:custDataLst>
          </p:nvPr>
        </p:nvSpPr>
        <p:spPr>
          <a:xfrm>
            <a:off x="8138159" y="5307903"/>
            <a:ext cx="1574194" cy="330540"/>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行为典范</a:t>
            </a:r>
            <a:endPar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wipe(up)">
                                      <p:cBhvr>
                                        <p:cTn id="11" dur="500"/>
                                        <p:tgtEl>
                                          <p:spTgt spid="55"/>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56"/>
                                        </p:tgtEl>
                                        <p:attrNameLst>
                                          <p:attrName>style.visibility</p:attrName>
                                        </p:attrNameLst>
                                      </p:cBhvr>
                                      <p:to>
                                        <p:strVal val="visible"/>
                                      </p:to>
                                    </p:set>
                                    <p:animEffect transition="in" filter="barn(inVertical)">
                                      <p:cBhvr>
                                        <p:cTn id="14" dur="500"/>
                                        <p:tgtEl>
                                          <p:spTgt spid="56"/>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60"/>
                                        </p:tgtEl>
                                        <p:attrNameLst>
                                          <p:attrName>style.visibility</p:attrName>
                                        </p:attrNameLst>
                                      </p:cBhvr>
                                      <p:to>
                                        <p:strVal val="visible"/>
                                      </p:to>
                                    </p:set>
                                    <p:animEffect transition="in" filter="wipe(up)">
                                      <p:cBhvr>
                                        <p:cTn id="18" dur="500"/>
                                        <p:tgtEl>
                                          <p:spTgt spid="60"/>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61"/>
                                        </p:tgtEl>
                                        <p:attrNameLst>
                                          <p:attrName>style.visibility</p:attrName>
                                        </p:attrNameLst>
                                      </p:cBhvr>
                                      <p:to>
                                        <p:strVal val="visible"/>
                                      </p:to>
                                    </p:set>
                                    <p:animEffect transition="in" filter="barn(inVertical)">
                                      <p:cBhvr>
                                        <p:cTn id="21" dur="500"/>
                                        <p:tgtEl>
                                          <p:spTgt spid="61"/>
                                        </p:tgtEl>
                                      </p:cBhvr>
                                    </p:animEffect>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65"/>
                                        </p:tgtEl>
                                        <p:attrNameLst>
                                          <p:attrName>style.visibility</p:attrName>
                                        </p:attrNameLst>
                                      </p:cBhvr>
                                      <p:to>
                                        <p:strVal val="visible"/>
                                      </p:to>
                                    </p:set>
                                    <p:animEffect transition="in" filter="wipe(up)">
                                      <p:cBhvr>
                                        <p:cTn id="25" dur="500"/>
                                        <p:tgtEl>
                                          <p:spTgt spid="65"/>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66"/>
                                        </p:tgtEl>
                                        <p:attrNameLst>
                                          <p:attrName>style.visibility</p:attrName>
                                        </p:attrNameLst>
                                      </p:cBhvr>
                                      <p:to>
                                        <p:strVal val="visible"/>
                                      </p:to>
                                    </p:set>
                                    <p:animEffect transition="in" filter="barn(inVertical)">
                                      <p:cBhvr>
                                        <p:cTn id="28" dur="500"/>
                                        <p:tgtEl>
                                          <p:spTgt spid="66"/>
                                        </p:tgtEl>
                                      </p:cBhvr>
                                    </p:animEffect>
                                  </p:childTnLst>
                                </p:cTn>
                              </p:par>
                            </p:childTnLst>
                          </p:cTn>
                        </p:par>
                        <p:par>
                          <p:cTn id="29" fill="hold">
                            <p:stCondLst>
                              <p:cond delay="2000"/>
                            </p:stCondLst>
                            <p:childTnLst>
                              <p:par>
                                <p:cTn id="30" presetID="22" presetClass="entr" presetSubtype="1" fill="hold" grpId="0" nodeType="afterEffect">
                                  <p:stCondLst>
                                    <p:cond delay="0"/>
                                  </p:stCondLst>
                                  <p:childTnLst>
                                    <p:set>
                                      <p:cBhvr>
                                        <p:cTn id="31" dur="1" fill="hold">
                                          <p:stCondLst>
                                            <p:cond delay="0"/>
                                          </p:stCondLst>
                                        </p:cTn>
                                        <p:tgtEl>
                                          <p:spTgt spid="70"/>
                                        </p:tgtEl>
                                        <p:attrNameLst>
                                          <p:attrName>style.visibility</p:attrName>
                                        </p:attrNameLst>
                                      </p:cBhvr>
                                      <p:to>
                                        <p:strVal val="visible"/>
                                      </p:to>
                                    </p:set>
                                    <p:animEffect transition="in" filter="wipe(up)">
                                      <p:cBhvr>
                                        <p:cTn id="32" dur="500"/>
                                        <p:tgtEl>
                                          <p:spTgt spid="70"/>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71"/>
                                        </p:tgtEl>
                                        <p:attrNameLst>
                                          <p:attrName>style.visibility</p:attrName>
                                        </p:attrNameLst>
                                      </p:cBhvr>
                                      <p:to>
                                        <p:strVal val="visible"/>
                                      </p:to>
                                    </p:set>
                                    <p:animEffect transition="in" filter="barn(inVertical)">
                                      <p:cBhvr>
                                        <p:cTn id="35" dur="500"/>
                                        <p:tgtEl>
                                          <p:spTgt spid="71"/>
                                        </p:tgtEl>
                                      </p:cBhvr>
                                    </p:animEffect>
                                  </p:childTnLst>
                                </p:cTn>
                              </p:par>
                            </p:childTnLst>
                          </p:cTn>
                        </p:par>
                        <p:par>
                          <p:cTn id="36" fill="hold">
                            <p:stCondLst>
                              <p:cond delay="2500"/>
                            </p:stCondLst>
                            <p:childTnLst>
                              <p:par>
                                <p:cTn id="37" presetID="22" presetClass="entr" presetSubtype="1" fill="hold" grpId="0" nodeType="afterEffect">
                                  <p:stCondLst>
                                    <p:cond delay="0"/>
                                  </p:stCondLst>
                                  <p:childTnLst>
                                    <p:set>
                                      <p:cBhvr>
                                        <p:cTn id="38" dur="1" fill="hold">
                                          <p:stCondLst>
                                            <p:cond delay="0"/>
                                          </p:stCondLst>
                                        </p:cTn>
                                        <p:tgtEl>
                                          <p:spTgt spid="75"/>
                                        </p:tgtEl>
                                        <p:attrNameLst>
                                          <p:attrName>style.visibility</p:attrName>
                                        </p:attrNameLst>
                                      </p:cBhvr>
                                      <p:to>
                                        <p:strVal val="visible"/>
                                      </p:to>
                                    </p:set>
                                    <p:animEffect transition="in" filter="wipe(up)">
                                      <p:cBhvr>
                                        <p:cTn id="39" dur="500"/>
                                        <p:tgtEl>
                                          <p:spTgt spid="75"/>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76"/>
                                        </p:tgtEl>
                                        <p:attrNameLst>
                                          <p:attrName>style.visibility</p:attrName>
                                        </p:attrNameLst>
                                      </p:cBhvr>
                                      <p:to>
                                        <p:strVal val="visible"/>
                                      </p:to>
                                    </p:set>
                                    <p:animEffect transition="in" filter="barn(inVertical)">
                                      <p:cBhvr>
                                        <p:cTn id="42" dur="500"/>
                                        <p:tgtEl>
                                          <p:spTgt spid="76"/>
                                        </p:tgtEl>
                                      </p:cBhvr>
                                    </p:animEffect>
                                  </p:childTnLst>
                                </p:cTn>
                              </p:par>
                            </p:childTnLst>
                          </p:cTn>
                        </p:par>
                        <p:par>
                          <p:cTn id="43" fill="hold">
                            <p:stCondLst>
                              <p:cond delay="3000"/>
                            </p:stCondLst>
                            <p:childTnLst>
                              <p:par>
                                <p:cTn id="44" presetID="22" presetClass="entr" presetSubtype="1" fill="hold" grpId="0" nodeType="afterEffect">
                                  <p:stCondLst>
                                    <p:cond delay="0"/>
                                  </p:stCondLst>
                                  <p:childTnLst>
                                    <p:set>
                                      <p:cBhvr>
                                        <p:cTn id="45" dur="1" fill="hold">
                                          <p:stCondLst>
                                            <p:cond delay="0"/>
                                          </p:stCondLst>
                                        </p:cTn>
                                        <p:tgtEl>
                                          <p:spTgt spid="80"/>
                                        </p:tgtEl>
                                        <p:attrNameLst>
                                          <p:attrName>style.visibility</p:attrName>
                                        </p:attrNameLst>
                                      </p:cBhvr>
                                      <p:to>
                                        <p:strVal val="visible"/>
                                      </p:to>
                                    </p:set>
                                    <p:animEffect transition="in" filter="wipe(up)">
                                      <p:cBhvr>
                                        <p:cTn id="46" dur="500"/>
                                        <p:tgtEl>
                                          <p:spTgt spid="80"/>
                                        </p:tgtEl>
                                      </p:cBhvr>
                                    </p:animEffect>
                                  </p:childTnLst>
                                </p:cTn>
                              </p:par>
                              <p:par>
                                <p:cTn id="47" presetID="16" presetClass="entr" presetSubtype="21" fill="hold" grpId="0" nodeType="withEffect">
                                  <p:stCondLst>
                                    <p:cond delay="0"/>
                                  </p:stCondLst>
                                  <p:childTnLst>
                                    <p:set>
                                      <p:cBhvr>
                                        <p:cTn id="48" dur="1" fill="hold">
                                          <p:stCondLst>
                                            <p:cond delay="0"/>
                                          </p:stCondLst>
                                        </p:cTn>
                                        <p:tgtEl>
                                          <p:spTgt spid="81"/>
                                        </p:tgtEl>
                                        <p:attrNameLst>
                                          <p:attrName>style.visibility</p:attrName>
                                        </p:attrNameLst>
                                      </p:cBhvr>
                                      <p:to>
                                        <p:strVal val="visible"/>
                                      </p:to>
                                    </p:set>
                                    <p:animEffect transition="in" filter="barn(inVertical)">
                                      <p:cBhvr>
                                        <p:cTn id="49" dur="500"/>
                                        <p:tgtEl>
                                          <p:spTgt spid="81"/>
                                        </p:tgtEl>
                                      </p:cBhvr>
                                    </p:animEffect>
                                  </p:childTnLst>
                                </p:cTn>
                              </p:par>
                            </p:childTnLst>
                          </p:cTn>
                        </p:par>
                        <p:par>
                          <p:cTn id="50" fill="hold">
                            <p:stCondLst>
                              <p:cond delay="3500"/>
                            </p:stCondLst>
                            <p:childTnLst>
                              <p:par>
                                <p:cTn id="51" presetID="22" presetClass="entr" presetSubtype="1" fill="hold" grpId="0" nodeType="afterEffect">
                                  <p:stCondLst>
                                    <p:cond delay="0"/>
                                  </p:stCondLst>
                                  <p:childTnLst>
                                    <p:set>
                                      <p:cBhvr>
                                        <p:cTn id="52" dur="1" fill="hold">
                                          <p:stCondLst>
                                            <p:cond delay="0"/>
                                          </p:stCondLst>
                                        </p:cTn>
                                        <p:tgtEl>
                                          <p:spTgt spid="85"/>
                                        </p:tgtEl>
                                        <p:attrNameLst>
                                          <p:attrName>style.visibility</p:attrName>
                                        </p:attrNameLst>
                                      </p:cBhvr>
                                      <p:to>
                                        <p:strVal val="visible"/>
                                      </p:to>
                                    </p:set>
                                    <p:animEffect transition="in" filter="wipe(up)">
                                      <p:cBhvr>
                                        <p:cTn id="53"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55" grpId="0" bldLvl="0" animBg="1"/>
      <p:bldP spid="56" grpId="0"/>
      <p:bldP spid="60" grpId="0" bldLvl="0" animBg="1"/>
      <p:bldP spid="61" grpId="0"/>
      <p:bldP spid="65" grpId="0" bldLvl="0" animBg="1"/>
      <p:bldP spid="66" grpId="0"/>
      <p:bldP spid="70" grpId="0" bldLvl="0" animBg="1"/>
      <p:bldP spid="71" grpId="0"/>
      <p:bldP spid="75" grpId="0" bldLvl="0" animBg="1"/>
      <p:bldP spid="76" grpId="0"/>
      <p:bldP spid="80" grpId="0" bldLvl="0" animBg="1"/>
      <p:bldP spid="81" grpId="0"/>
      <p:bldP spid="85"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94295" y="323963"/>
            <a:ext cx="3906486" cy="488467"/>
            <a:chOff x="294295" y="323963"/>
            <a:chExt cx="3906486" cy="488467"/>
          </a:xfrm>
        </p:grpSpPr>
        <p:sp>
          <p:nvSpPr>
            <p:cNvPr id="6" name="椭圆 5"/>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7" name="文本框 6"/>
            <p:cNvSpPr txBox="1"/>
            <p:nvPr>
              <p:custDataLst>
                <p:tags r:id="rId2"/>
              </p:custDataLst>
            </p:nvPr>
          </p:nvSpPr>
          <p:spPr>
            <a:xfrm>
              <a:off x="360301" y="352055"/>
              <a:ext cx="38404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二、创业团队的维系与成长</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cxnSp>
        <p:nvCxnSpPr>
          <p:cNvPr id="2" name="直接连接符 1"/>
          <p:cNvCxnSpPr/>
          <p:nvPr>
            <p:custDataLst>
              <p:tags r:id="rId3"/>
            </p:custDataLst>
          </p:nvPr>
        </p:nvCxnSpPr>
        <p:spPr>
          <a:xfrm>
            <a:off x="1014608" y="1519755"/>
            <a:ext cx="0" cy="4320000"/>
          </a:xfrm>
          <a:prstGeom prst="line">
            <a:avLst/>
          </a:prstGeom>
          <a:ln w="15875">
            <a:gradFill>
              <a:gsLst>
                <a:gs pos="0">
                  <a:srgbClr val="B21AA3"/>
                </a:gs>
                <a:gs pos="100000">
                  <a:srgbClr val="472494"/>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a:off x="1528445" y="902970"/>
            <a:ext cx="4890450" cy="469900"/>
            <a:chOff x="1191" y="1422"/>
            <a:chExt cx="4464" cy="740"/>
          </a:xfrm>
        </p:grpSpPr>
        <p:sp>
          <p:nvSpPr>
            <p:cNvPr id="47" name="圆角矩形 46"/>
            <p:cNvSpPr/>
            <p:nvPr>
              <p:custDataLst>
                <p:tags r:id="rId4"/>
              </p:custDataLst>
            </p:nvPr>
          </p:nvSpPr>
          <p:spPr>
            <a:xfrm>
              <a:off x="1191" y="1422"/>
              <a:ext cx="3911"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8" name="ïSḷïḋê"/>
            <p:cNvSpPr txBox="1"/>
            <p:nvPr>
              <p:custDataLst>
                <p:tags r:id="rId5"/>
              </p:custDataLst>
            </p:nvPr>
          </p:nvSpPr>
          <p:spPr>
            <a:xfrm>
              <a:off x="1224"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（一）创业团队的维系</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49" name="椭圆 48"/>
          <p:cNvSpPr/>
          <p:nvPr>
            <p:custDataLst>
              <p:tags r:id="rId6"/>
            </p:custDataLst>
          </p:nvPr>
        </p:nvSpPr>
        <p:spPr>
          <a:xfrm>
            <a:off x="752447" y="2207907"/>
            <a:ext cx="540002" cy="540000"/>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lnSpc>
                <a:spcPct val="120000"/>
              </a:lnSpc>
            </a:pPr>
            <a:r>
              <a:rPr lang="en-US" altLang="zh-CN"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01</a:t>
            </a:r>
            <a:endParaRPr lang="zh-CN" altLang="en-US"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50" name="椭圆 49"/>
          <p:cNvSpPr/>
          <p:nvPr>
            <p:custDataLst>
              <p:tags r:id="rId7"/>
            </p:custDataLst>
          </p:nvPr>
        </p:nvSpPr>
        <p:spPr>
          <a:xfrm>
            <a:off x="752447" y="3404171"/>
            <a:ext cx="540002" cy="540000"/>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lnSpc>
                <a:spcPct val="120000"/>
              </a:lnSpc>
            </a:pPr>
            <a:r>
              <a:rPr lang="en-US" altLang="zh-CN"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02</a:t>
            </a:r>
            <a:endParaRPr lang="zh-CN" altLang="en-US"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51" name="椭圆 50"/>
          <p:cNvSpPr/>
          <p:nvPr>
            <p:custDataLst>
              <p:tags r:id="rId8"/>
            </p:custDataLst>
          </p:nvPr>
        </p:nvSpPr>
        <p:spPr>
          <a:xfrm>
            <a:off x="752447" y="4600436"/>
            <a:ext cx="540002" cy="540000"/>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lnSpc>
                <a:spcPct val="120000"/>
              </a:lnSpc>
            </a:pPr>
            <a:r>
              <a:rPr lang="en-US" altLang="zh-CN"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03</a:t>
            </a:r>
            <a:endParaRPr lang="zh-CN" altLang="en-US"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52" name="文本框 51"/>
          <p:cNvSpPr txBox="1"/>
          <p:nvPr/>
        </p:nvSpPr>
        <p:spPr>
          <a:xfrm>
            <a:off x="1687195" y="2124075"/>
            <a:ext cx="6096000" cy="768350"/>
          </a:xfrm>
          <a:prstGeom prst="rect">
            <a:avLst/>
          </a:prstGeom>
          <a:noFill/>
        </p:spPr>
        <p:txBody>
          <a:bodyPr wrap="square" rtlCol="0" anchor="t">
            <a:spAutoFit/>
          </a:bodyPr>
          <a:p>
            <a:pPr algn="just">
              <a:lnSpc>
                <a:spcPct val="110000"/>
              </a:lnSpc>
            </a:pPr>
            <a:r>
              <a:rPr lang="zh-CN" altLang="en-US" sz="2000" b="1">
                <a:solidFill>
                  <a:schemeClr val="bg1"/>
                </a:solidFill>
                <a:latin typeface="微软雅黑" panose="020B0503020204020204" charset="-122"/>
                <a:ea typeface="微软雅黑" panose="020B0503020204020204" charset="-122"/>
              </a:rPr>
              <a:t>核心创业者要激发创业团队成员的热情和创造力，联络团队感情，形成共同的行动纲领和行为准则。</a:t>
            </a:r>
            <a:endParaRPr lang="zh-CN" altLang="en-US" sz="2000" b="1">
              <a:solidFill>
                <a:schemeClr val="bg1"/>
              </a:solidFill>
              <a:latin typeface="微软雅黑" panose="020B0503020204020204" charset="-122"/>
              <a:ea typeface="微软雅黑" panose="020B0503020204020204" charset="-122"/>
            </a:endParaRPr>
          </a:p>
        </p:txBody>
      </p:sp>
      <p:sp>
        <p:nvSpPr>
          <p:cNvPr id="55" name="文本框 54"/>
          <p:cNvSpPr txBox="1"/>
          <p:nvPr/>
        </p:nvSpPr>
        <p:spPr>
          <a:xfrm>
            <a:off x="1687195" y="3429000"/>
            <a:ext cx="6096000" cy="429895"/>
          </a:xfrm>
          <a:prstGeom prst="rect">
            <a:avLst/>
          </a:prstGeom>
          <a:noFill/>
        </p:spPr>
        <p:txBody>
          <a:bodyPr wrap="square" rtlCol="0" anchor="t">
            <a:spAutoFit/>
          </a:bodyPr>
          <a:p>
            <a:pPr algn="just">
              <a:lnSpc>
                <a:spcPct val="110000"/>
              </a:lnSpc>
            </a:pPr>
            <a:r>
              <a:rPr lang="zh-CN" altLang="en-US" sz="2000" b="1">
                <a:solidFill>
                  <a:schemeClr val="bg1"/>
                </a:solidFill>
                <a:latin typeface="微软雅黑" panose="020B0503020204020204" charset="-122"/>
                <a:ea typeface="微软雅黑" panose="020B0503020204020204" charset="-122"/>
              </a:rPr>
              <a:t>要确保团队成员间持续不断进行沟通。</a:t>
            </a:r>
            <a:endParaRPr lang="zh-CN" altLang="en-US" sz="2000" b="1">
              <a:solidFill>
                <a:schemeClr val="bg1"/>
              </a:solidFill>
              <a:latin typeface="微软雅黑" panose="020B0503020204020204" charset="-122"/>
              <a:ea typeface="微软雅黑" panose="020B0503020204020204" charset="-122"/>
            </a:endParaRPr>
          </a:p>
        </p:txBody>
      </p:sp>
      <p:sp>
        <p:nvSpPr>
          <p:cNvPr id="56" name="文本框 55"/>
          <p:cNvSpPr txBox="1"/>
          <p:nvPr/>
        </p:nvSpPr>
        <p:spPr>
          <a:xfrm>
            <a:off x="1687195" y="4627245"/>
            <a:ext cx="6096000" cy="429895"/>
          </a:xfrm>
          <a:prstGeom prst="rect">
            <a:avLst/>
          </a:prstGeom>
          <a:noFill/>
        </p:spPr>
        <p:txBody>
          <a:bodyPr wrap="square" rtlCol="0" anchor="t">
            <a:spAutoFit/>
          </a:bodyPr>
          <a:p>
            <a:pPr algn="just">
              <a:lnSpc>
                <a:spcPct val="110000"/>
              </a:lnSpc>
            </a:pPr>
            <a:r>
              <a:rPr lang="zh-CN" altLang="en-US" sz="2000" b="1">
                <a:solidFill>
                  <a:schemeClr val="bg1"/>
                </a:solidFill>
                <a:latin typeface="微软雅黑" panose="020B0503020204020204" charset="-122"/>
                <a:ea typeface="微软雅黑" panose="020B0503020204020204" charset="-122"/>
                <a:cs typeface="微软雅黑" panose="020B0503020204020204" charset="-122"/>
              </a:rPr>
              <a:t>团队要安排好股权和利益分配机制。</a:t>
            </a:r>
            <a:endParaRPr lang="zh-CN" altLang="en-US" sz="2000" b="1">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59" name="爆炸形 1 58"/>
          <p:cNvSpPr/>
          <p:nvPr/>
        </p:nvSpPr>
        <p:spPr>
          <a:xfrm>
            <a:off x="90805" y="902335"/>
            <a:ext cx="1653540" cy="1668145"/>
          </a:xfrm>
          <a:prstGeom prst="irregularSeal1">
            <a:avLst/>
          </a:prstGeom>
          <a:solidFill>
            <a:srgbClr val="AC1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a:latin typeface="微软雅黑" panose="020B0503020204020204" charset="-122"/>
                <a:ea typeface="微软雅黑" panose="020B0503020204020204" charset="-122"/>
              </a:rPr>
              <a:t>注意</a:t>
            </a:r>
            <a:endParaRPr lang="zh-CN" altLang="en-US" sz="2800">
              <a:latin typeface="微软雅黑" panose="020B0503020204020204" charset="-122"/>
              <a:ea typeface="微软雅黑" panose="020B0503020204020204" charset="-122"/>
            </a:endParaRPr>
          </a:p>
        </p:txBody>
      </p:sp>
      <p:pic>
        <p:nvPicPr>
          <p:cNvPr id="62" name="图片 61"/>
          <p:cNvPicPr>
            <a:picLocks noChangeAspect="1"/>
          </p:cNvPicPr>
          <p:nvPr>
            <p:custDataLst>
              <p:tags r:id="rId9"/>
            </p:custDataLst>
          </p:nvPr>
        </p:nvPicPr>
        <p:blipFill>
          <a:blip r:embed="rId10"/>
          <a:stretch>
            <a:fillRect/>
          </a:stretch>
        </p:blipFill>
        <p:spPr>
          <a:xfrm>
            <a:off x="8216900" y="3400425"/>
            <a:ext cx="3981450" cy="34575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4655185" y="3463335"/>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cxnSp>
        <p:nvCxnSpPr>
          <p:cNvPr id="26" name="直接连接符 25"/>
          <p:cNvCxnSpPr/>
          <p:nvPr/>
        </p:nvCxnSpPr>
        <p:spPr>
          <a:xfrm>
            <a:off x="4533900" y="4816795"/>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sp>
        <p:nvSpPr>
          <p:cNvPr id="27" name="矩形 26"/>
          <p:cNvSpPr/>
          <p:nvPr/>
        </p:nvSpPr>
        <p:spPr>
          <a:xfrm>
            <a:off x="4654929" y="1517540"/>
            <a:ext cx="5292799" cy="1753870"/>
          </a:xfrm>
          <a:prstGeom prst="rect">
            <a:avLst/>
          </a:prstGeom>
          <a:noFill/>
        </p:spPr>
        <p:txBody>
          <a:bodyPr wrap="square" lIns="0" tIns="0" rIns="0" bIns="0" rtlCol="0">
            <a:spAutoFit/>
          </a:bodyPr>
          <a:lstStyle/>
          <a:p>
            <a:pPr lvl="0">
              <a:lnSpc>
                <a:spcPct val="150000"/>
              </a:lnSpc>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知识目标</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 了解创业构想及产生途径。</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 了解创业团队的概念。</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 掌握创业团队风险控制的方法。</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4. 掌握创业团队的组建形式、管理和引导要点。</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8" name="矩形 27"/>
          <p:cNvSpPr/>
          <p:nvPr/>
        </p:nvSpPr>
        <p:spPr>
          <a:xfrm>
            <a:off x="4654929" y="3463455"/>
            <a:ext cx="5292799" cy="1107440"/>
          </a:xfrm>
          <a:prstGeom prst="rect">
            <a:avLst/>
          </a:prstGeom>
          <a:noFill/>
        </p:spPr>
        <p:txBody>
          <a:bodyPr wrap="square" lIns="0" tIns="0" rIns="0" bIns="0" rtlCol="0">
            <a:spAutoFit/>
          </a:bodyPr>
          <a:lstStyle/>
          <a:p>
            <a:pPr lvl="0">
              <a:lnSpc>
                <a:spcPct val="150000"/>
              </a:lnSpc>
              <a:defRPr/>
            </a:pPr>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能力目标</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defRPr/>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 组建一支创业团队。</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defRPr/>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 应用创业团队风险控制的方法应对不同的创业团队危机。</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9" name="矩形 28"/>
          <p:cNvSpPr/>
          <p:nvPr/>
        </p:nvSpPr>
        <p:spPr>
          <a:xfrm>
            <a:off x="4654929" y="4816915"/>
            <a:ext cx="5292799" cy="1107440"/>
          </a:xfrm>
          <a:prstGeom prst="rect">
            <a:avLst/>
          </a:prstGeom>
          <a:noFill/>
        </p:spPr>
        <p:txBody>
          <a:bodyPr wrap="square" lIns="0" tIns="0" rIns="0" bIns="0" rtlCol="0">
            <a:spAutoFit/>
          </a:bodyPr>
          <a:lstStyle/>
          <a:p>
            <a:pPr lvl="0">
              <a:lnSpc>
                <a:spcPct val="150000"/>
              </a:lnSpc>
              <a:defRPr/>
            </a:pPr>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素质目标</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defRPr/>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 培养群体奋斗的意识。</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defRPr/>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 提高团队对企业重要作用的认识。</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0" name="椭圆 29"/>
          <p:cNvSpPr/>
          <p:nvPr/>
        </p:nvSpPr>
        <p:spPr>
          <a:xfrm>
            <a:off x="10782300" y="1875588"/>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1" name="椭圆 30"/>
          <p:cNvSpPr/>
          <p:nvPr/>
        </p:nvSpPr>
        <p:spPr>
          <a:xfrm>
            <a:off x="10782300" y="3463088"/>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2" name="椭圆 31"/>
          <p:cNvSpPr/>
          <p:nvPr/>
        </p:nvSpPr>
        <p:spPr>
          <a:xfrm>
            <a:off x="10782300" y="5050588"/>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8" name="组合 7"/>
          <p:cNvGrpSpPr/>
          <p:nvPr/>
        </p:nvGrpSpPr>
        <p:grpSpPr>
          <a:xfrm>
            <a:off x="476540" y="297293"/>
            <a:ext cx="1468086" cy="488467"/>
            <a:chOff x="294295" y="323963"/>
            <a:chExt cx="1468086" cy="488467"/>
          </a:xfrm>
        </p:grpSpPr>
        <p:sp>
          <p:nvSpPr>
            <p:cNvPr id="2" name="椭圆 1"/>
            <p:cNvSpPr/>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 name="文本框 3"/>
            <p:cNvSpPr txBox="1"/>
            <p:nvPr/>
          </p:nvSpPr>
          <p:spPr>
            <a:xfrm>
              <a:off x="360301" y="352055"/>
              <a:ext cx="14020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学习</a:t>
              </a: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目标</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pic>
        <p:nvPicPr>
          <p:cNvPr id="5" name="图片 4"/>
          <p:cNvPicPr>
            <a:picLocks noChangeAspect="1"/>
          </p:cNvPicPr>
          <p:nvPr>
            <p:custDataLst>
              <p:tags r:id="rId1"/>
            </p:custDataLst>
          </p:nvPr>
        </p:nvPicPr>
        <p:blipFill>
          <a:blip r:embed="rId2" cstate="screen"/>
          <a:stretch>
            <a:fillRect/>
          </a:stretch>
        </p:blipFill>
        <p:spPr>
          <a:xfrm>
            <a:off x="476250" y="1499870"/>
            <a:ext cx="3916680" cy="50101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ppt_w</p:attrName>
                                        </p:attrNameLst>
                                      </p:cBhvr>
                                      <p:tavLst>
                                        <p:tav tm="0">
                                          <p:val>
                                            <p:fltVal val="0"/>
                                          </p:val>
                                        </p:tav>
                                        <p:tav tm="100000">
                                          <p:val>
                                            <p:strVal val="#ppt_w"/>
                                          </p:val>
                                        </p:tav>
                                      </p:tavLst>
                                    </p:anim>
                                    <p:anim calcmode="lin" valueType="num">
                                      <p:cBhvr>
                                        <p:cTn id="8" dur="1000" fill="hold"/>
                                        <p:tgtEl>
                                          <p:spTgt spid="30"/>
                                        </p:tgtEl>
                                        <p:attrNameLst>
                                          <p:attrName>ppt_h</p:attrName>
                                        </p:attrNameLst>
                                      </p:cBhvr>
                                      <p:tavLst>
                                        <p:tav tm="0">
                                          <p:val>
                                            <p:fltVal val="0"/>
                                          </p:val>
                                        </p:tav>
                                        <p:tav tm="100000">
                                          <p:val>
                                            <p:strVal val="#ppt_h"/>
                                          </p:val>
                                        </p:tav>
                                      </p:tavLst>
                                    </p:anim>
                                    <p:anim calcmode="lin" valueType="num">
                                      <p:cBhvr>
                                        <p:cTn id="9" dur="1000" fill="hold"/>
                                        <p:tgtEl>
                                          <p:spTgt spid="30"/>
                                        </p:tgtEl>
                                        <p:attrNameLst>
                                          <p:attrName>style.rotation</p:attrName>
                                        </p:attrNameLst>
                                      </p:cBhvr>
                                      <p:tavLst>
                                        <p:tav tm="0">
                                          <p:val>
                                            <p:fltVal val="90"/>
                                          </p:val>
                                        </p:tav>
                                        <p:tav tm="100000">
                                          <p:val>
                                            <p:fltVal val="0"/>
                                          </p:val>
                                        </p:tav>
                                      </p:tavLst>
                                    </p:anim>
                                    <p:animEffect transition="in" filter="fade">
                                      <p:cBhvr>
                                        <p:cTn id="10" dur="1000"/>
                                        <p:tgtEl>
                                          <p:spTgt spid="30"/>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1000" fill="hold"/>
                                        <p:tgtEl>
                                          <p:spTgt spid="31"/>
                                        </p:tgtEl>
                                        <p:attrNameLst>
                                          <p:attrName>ppt_w</p:attrName>
                                        </p:attrNameLst>
                                      </p:cBhvr>
                                      <p:tavLst>
                                        <p:tav tm="0">
                                          <p:val>
                                            <p:fltVal val="0"/>
                                          </p:val>
                                        </p:tav>
                                        <p:tav tm="100000">
                                          <p:val>
                                            <p:strVal val="#ppt_w"/>
                                          </p:val>
                                        </p:tav>
                                      </p:tavLst>
                                    </p:anim>
                                    <p:anim calcmode="lin" valueType="num">
                                      <p:cBhvr>
                                        <p:cTn id="14" dur="1000" fill="hold"/>
                                        <p:tgtEl>
                                          <p:spTgt spid="31"/>
                                        </p:tgtEl>
                                        <p:attrNameLst>
                                          <p:attrName>ppt_h</p:attrName>
                                        </p:attrNameLst>
                                      </p:cBhvr>
                                      <p:tavLst>
                                        <p:tav tm="0">
                                          <p:val>
                                            <p:fltVal val="0"/>
                                          </p:val>
                                        </p:tav>
                                        <p:tav tm="100000">
                                          <p:val>
                                            <p:strVal val="#ppt_h"/>
                                          </p:val>
                                        </p:tav>
                                      </p:tavLst>
                                    </p:anim>
                                    <p:anim calcmode="lin" valueType="num">
                                      <p:cBhvr>
                                        <p:cTn id="15" dur="1000" fill="hold"/>
                                        <p:tgtEl>
                                          <p:spTgt spid="31"/>
                                        </p:tgtEl>
                                        <p:attrNameLst>
                                          <p:attrName>style.rotation</p:attrName>
                                        </p:attrNameLst>
                                      </p:cBhvr>
                                      <p:tavLst>
                                        <p:tav tm="0">
                                          <p:val>
                                            <p:fltVal val="90"/>
                                          </p:val>
                                        </p:tav>
                                        <p:tav tm="100000">
                                          <p:val>
                                            <p:fltVal val="0"/>
                                          </p:val>
                                        </p:tav>
                                      </p:tavLst>
                                    </p:anim>
                                    <p:animEffect transition="in" filter="fade">
                                      <p:cBhvr>
                                        <p:cTn id="16" dur="1000"/>
                                        <p:tgtEl>
                                          <p:spTgt spid="31"/>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p:cTn id="19" dur="1000" fill="hold"/>
                                        <p:tgtEl>
                                          <p:spTgt spid="32"/>
                                        </p:tgtEl>
                                        <p:attrNameLst>
                                          <p:attrName>ppt_w</p:attrName>
                                        </p:attrNameLst>
                                      </p:cBhvr>
                                      <p:tavLst>
                                        <p:tav tm="0">
                                          <p:val>
                                            <p:fltVal val="0"/>
                                          </p:val>
                                        </p:tav>
                                        <p:tav tm="100000">
                                          <p:val>
                                            <p:strVal val="#ppt_w"/>
                                          </p:val>
                                        </p:tav>
                                      </p:tavLst>
                                    </p:anim>
                                    <p:anim calcmode="lin" valueType="num">
                                      <p:cBhvr>
                                        <p:cTn id="20" dur="1000" fill="hold"/>
                                        <p:tgtEl>
                                          <p:spTgt spid="32"/>
                                        </p:tgtEl>
                                        <p:attrNameLst>
                                          <p:attrName>ppt_h</p:attrName>
                                        </p:attrNameLst>
                                      </p:cBhvr>
                                      <p:tavLst>
                                        <p:tav tm="0">
                                          <p:val>
                                            <p:fltVal val="0"/>
                                          </p:val>
                                        </p:tav>
                                        <p:tav tm="100000">
                                          <p:val>
                                            <p:strVal val="#ppt_h"/>
                                          </p:val>
                                        </p:tav>
                                      </p:tavLst>
                                    </p:anim>
                                    <p:anim calcmode="lin" valueType="num">
                                      <p:cBhvr>
                                        <p:cTn id="21" dur="1000" fill="hold"/>
                                        <p:tgtEl>
                                          <p:spTgt spid="32"/>
                                        </p:tgtEl>
                                        <p:attrNameLst>
                                          <p:attrName>style.rotation</p:attrName>
                                        </p:attrNameLst>
                                      </p:cBhvr>
                                      <p:tavLst>
                                        <p:tav tm="0">
                                          <p:val>
                                            <p:fltVal val="90"/>
                                          </p:val>
                                        </p:tav>
                                        <p:tav tm="100000">
                                          <p:val>
                                            <p:fltVal val="0"/>
                                          </p:val>
                                        </p:tav>
                                      </p:tavLst>
                                    </p:anim>
                                    <p:animEffect transition="in" filter="fade">
                                      <p:cBhvr>
                                        <p:cTn id="22" dur="1000"/>
                                        <p:tgtEl>
                                          <p:spTgt spid="32"/>
                                        </p:tgtEl>
                                      </p:cBhvr>
                                    </p:animEffect>
                                  </p:childTnLst>
                                </p:cTn>
                              </p:par>
                            </p:childTnLst>
                          </p:cTn>
                        </p:par>
                        <p:par>
                          <p:cTn id="23" fill="hold">
                            <p:stCondLst>
                              <p:cond delay="1000"/>
                            </p:stCondLst>
                            <p:childTnLst>
                              <p:par>
                                <p:cTn id="24" presetID="22" presetClass="entr" presetSubtype="8"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left)">
                                      <p:cBhvr>
                                        <p:cTn id="26" dur="500"/>
                                        <p:tgtEl>
                                          <p:spTgt spid="25"/>
                                        </p:tgtEl>
                                      </p:cBhvr>
                                    </p:animEffect>
                                  </p:childTnLst>
                                </p:cTn>
                              </p:par>
                            </p:childTnLst>
                          </p:cTn>
                        </p:par>
                        <p:par>
                          <p:cTn id="27" fill="hold">
                            <p:stCondLst>
                              <p:cond delay="1500"/>
                            </p:stCondLst>
                            <p:childTnLst>
                              <p:par>
                                <p:cTn id="28" presetID="22" presetClass="entr" presetSubtype="8" fill="hold"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wipe(left)">
                                      <p:cBhvr>
                                        <p:cTn id="30" dur="500"/>
                                        <p:tgtEl>
                                          <p:spTgt spid="26"/>
                                        </p:tgtEl>
                                      </p:cBhvr>
                                    </p:animEffect>
                                  </p:childTnLst>
                                </p:cTn>
                              </p:par>
                            </p:childTnLst>
                          </p:cTn>
                        </p:par>
                        <p:par>
                          <p:cTn id="31" fill="hold">
                            <p:stCondLst>
                              <p:cond delay="2000"/>
                            </p:stCondLst>
                            <p:childTnLst>
                              <p:par>
                                <p:cTn id="32" presetID="22" presetClass="entr" presetSubtype="8"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left)">
                                      <p:cBhvr>
                                        <p:cTn id="34" dur="500"/>
                                        <p:tgtEl>
                                          <p:spTgt spid="27"/>
                                        </p:tgtEl>
                                      </p:cBhvr>
                                    </p:animEffec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wipe(left)">
                                      <p:cBhvr>
                                        <p:cTn id="38" dur="500"/>
                                        <p:tgtEl>
                                          <p:spTgt spid="28"/>
                                        </p:tgtEl>
                                      </p:cBhvr>
                                    </p:animEffect>
                                  </p:childTnLst>
                                </p:cTn>
                              </p:par>
                            </p:childTnLst>
                          </p:cTn>
                        </p:par>
                        <p:par>
                          <p:cTn id="39" fill="hold">
                            <p:stCondLst>
                              <p:cond delay="3000"/>
                            </p:stCondLst>
                            <p:childTnLst>
                              <p:par>
                                <p:cTn id="40" presetID="22" presetClass="entr" presetSubtype="8"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wipe(left)">
                                      <p:cBhvr>
                                        <p:cTn id="4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animBg="1"/>
      <p:bldP spid="31" grpId="0" animBg="1"/>
      <p:bldP spid="32"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94295" y="323963"/>
            <a:ext cx="3906486" cy="488467"/>
            <a:chOff x="294295" y="323963"/>
            <a:chExt cx="3906486" cy="488467"/>
          </a:xfrm>
        </p:grpSpPr>
        <p:sp>
          <p:nvSpPr>
            <p:cNvPr id="6" name="椭圆 5"/>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7" name="文本框 6"/>
            <p:cNvSpPr txBox="1"/>
            <p:nvPr>
              <p:custDataLst>
                <p:tags r:id="rId2"/>
              </p:custDataLst>
            </p:nvPr>
          </p:nvSpPr>
          <p:spPr>
            <a:xfrm>
              <a:off x="360301" y="352055"/>
              <a:ext cx="38404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二、创业团队的维系与成长</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37" name="组合 36"/>
          <p:cNvGrpSpPr/>
          <p:nvPr/>
        </p:nvGrpSpPr>
        <p:grpSpPr>
          <a:xfrm>
            <a:off x="1528445" y="902970"/>
            <a:ext cx="4890450" cy="469900"/>
            <a:chOff x="1191" y="1422"/>
            <a:chExt cx="4464" cy="740"/>
          </a:xfrm>
        </p:grpSpPr>
        <p:sp>
          <p:nvSpPr>
            <p:cNvPr id="47" name="圆角矩形 46"/>
            <p:cNvSpPr/>
            <p:nvPr>
              <p:custDataLst>
                <p:tags r:id="rId3"/>
              </p:custDataLst>
            </p:nvPr>
          </p:nvSpPr>
          <p:spPr>
            <a:xfrm>
              <a:off x="1191" y="1422"/>
              <a:ext cx="3911"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8" name="ïSḷïḋê"/>
            <p:cNvSpPr txBox="1"/>
            <p:nvPr>
              <p:custDataLst>
                <p:tags r:id="rId4"/>
              </p:custDataLst>
            </p:nvPr>
          </p:nvSpPr>
          <p:spPr>
            <a:xfrm>
              <a:off x="1224"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（二）创业团队的成长</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pic>
        <p:nvPicPr>
          <p:cNvPr id="3" name="图片 2"/>
          <p:cNvPicPr>
            <a:picLocks noChangeAspect="1"/>
          </p:cNvPicPr>
          <p:nvPr>
            <p:custDataLst>
              <p:tags r:id="rId5"/>
            </p:custDataLst>
          </p:nvPr>
        </p:nvPicPr>
        <p:blipFill>
          <a:blip r:embed="rId6"/>
          <a:stretch>
            <a:fillRect/>
          </a:stretch>
        </p:blipFill>
        <p:spPr>
          <a:xfrm>
            <a:off x="1875790" y="2054225"/>
            <a:ext cx="7659370" cy="38347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94295" y="323963"/>
            <a:ext cx="3906486" cy="488467"/>
            <a:chOff x="294295" y="323963"/>
            <a:chExt cx="3906486" cy="488467"/>
          </a:xfrm>
        </p:grpSpPr>
        <p:sp>
          <p:nvSpPr>
            <p:cNvPr id="6" name="椭圆 5"/>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7" name="文本框 6"/>
            <p:cNvSpPr txBox="1"/>
            <p:nvPr>
              <p:custDataLst>
                <p:tags r:id="rId2"/>
              </p:custDataLst>
            </p:nvPr>
          </p:nvSpPr>
          <p:spPr>
            <a:xfrm>
              <a:off x="360301" y="352055"/>
              <a:ext cx="38404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二、创业团队的维系与成长</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cxnSp>
        <p:nvCxnSpPr>
          <p:cNvPr id="2" name="直接连接符 1"/>
          <p:cNvCxnSpPr/>
          <p:nvPr>
            <p:custDataLst>
              <p:tags r:id="rId3"/>
            </p:custDataLst>
          </p:nvPr>
        </p:nvCxnSpPr>
        <p:spPr>
          <a:xfrm>
            <a:off x="1014608" y="1929330"/>
            <a:ext cx="0" cy="4320000"/>
          </a:xfrm>
          <a:prstGeom prst="line">
            <a:avLst/>
          </a:prstGeom>
          <a:ln w="15875">
            <a:gradFill>
              <a:gsLst>
                <a:gs pos="0">
                  <a:srgbClr val="B21AA3"/>
                </a:gs>
                <a:gs pos="100000">
                  <a:srgbClr val="472494"/>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a:off x="1528445" y="902970"/>
            <a:ext cx="4890450" cy="469900"/>
            <a:chOff x="1191" y="1422"/>
            <a:chExt cx="4464" cy="740"/>
          </a:xfrm>
        </p:grpSpPr>
        <p:sp>
          <p:nvSpPr>
            <p:cNvPr id="47" name="圆角矩形 46"/>
            <p:cNvSpPr/>
            <p:nvPr>
              <p:custDataLst>
                <p:tags r:id="rId4"/>
              </p:custDataLst>
            </p:nvPr>
          </p:nvSpPr>
          <p:spPr>
            <a:xfrm>
              <a:off x="1191" y="1422"/>
              <a:ext cx="3911"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8" name="ïSḷïḋê"/>
            <p:cNvSpPr txBox="1"/>
            <p:nvPr>
              <p:custDataLst>
                <p:tags r:id="rId5"/>
              </p:custDataLst>
            </p:nvPr>
          </p:nvSpPr>
          <p:spPr>
            <a:xfrm>
              <a:off x="1224"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（二）创业团队的成长</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49" name="椭圆 48"/>
          <p:cNvSpPr/>
          <p:nvPr>
            <p:custDataLst>
              <p:tags r:id="rId6"/>
            </p:custDataLst>
          </p:nvPr>
        </p:nvSpPr>
        <p:spPr>
          <a:xfrm>
            <a:off x="752447" y="2207907"/>
            <a:ext cx="540002" cy="540000"/>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lnSpc>
                <a:spcPct val="120000"/>
              </a:lnSpc>
            </a:pPr>
            <a:r>
              <a:rPr lang="en-US" altLang="zh-CN"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01</a:t>
            </a:r>
            <a:endParaRPr lang="zh-CN" altLang="en-US"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50" name="椭圆 49"/>
          <p:cNvSpPr/>
          <p:nvPr>
            <p:custDataLst>
              <p:tags r:id="rId7"/>
            </p:custDataLst>
          </p:nvPr>
        </p:nvSpPr>
        <p:spPr>
          <a:xfrm>
            <a:off x="752447" y="3404171"/>
            <a:ext cx="540002" cy="540000"/>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lnSpc>
                <a:spcPct val="120000"/>
              </a:lnSpc>
            </a:pPr>
            <a:r>
              <a:rPr lang="en-US" altLang="zh-CN"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02</a:t>
            </a:r>
            <a:endParaRPr lang="zh-CN" altLang="en-US"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51" name="椭圆 50"/>
          <p:cNvSpPr/>
          <p:nvPr>
            <p:custDataLst>
              <p:tags r:id="rId8"/>
            </p:custDataLst>
          </p:nvPr>
        </p:nvSpPr>
        <p:spPr>
          <a:xfrm>
            <a:off x="752447" y="4600436"/>
            <a:ext cx="540002" cy="540000"/>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lnSpc>
                <a:spcPct val="120000"/>
              </a:lnSpc>
            </a:pPr>
            <a:r>
              <a:rPr lang="en-US" altLang="zh-CN"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03</a:t>
            </a:r>
            <a:endParaRPr lang="zh-CN" altLang="en-US"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52" name="文本框 51"/>
          <p:cNvSpPr txBox="1"/>
          <p:nvPr/>
        </p:nvSpPr>
        <p:spPr>
          <a:xfrm>
            <a:off x="3684905" y="2124075"/>
            <a:ext cx="6096000" cy="768350"/>
          </a:xfrm>
          <a:prstGeom prst="rect">
            <a:avLst/>
          </a:prstGeom>
          <a:noFill/>
        </p:spPr>
        <p:txBody>
          <a:bodyPr wrap="square" rtlCol="0" anchor="t">
            <a:spAutoFit/>
          </a:bodyPr>
          <a:p>
            <a:pPr algn="just">
              <a:lnSpc>
                <a:spcPct val="110000"/>
              </a:lnSpc>
            </a:pPr>
            <a:r>
              <a:rPr lang="zh-CN" altLang="en-US" sz="2000" b="1">
                <a:solidFill>
                  <a:schemeClr val="bg1"/>
                </a:solidFill>
                <a:latin typeface="微软雅黑" panose="020B0503020204020204" charset="-122"/>
                <a:ea typeface="微软雅黑" panose="020B0503020204020204" charset="-122"/>
              </a:rPr>
              <a:t>该阶段的显著标志是团队一方面缺乏创业的经验，另一方面团队对未来有可能获得成功与回报报有憧憬。</a:t>
            </a:r>
            <a:endParaRPr lang="zh-CN" altLang="en-US" sz="2000" b="1">
              <a:solidFill>
                <a:schemeClr val="bg1"/>
              </a:solidFill>
              <a:latin typeface="微软雅黑" panose="020B0503020204020204" charset="-122"/>
              <a:ea typeface="微软雅黑" panose="020B0503020204020204" charset="-122"/>
            </a:endParaRPr>
          </a:p>
        </p:txBody>
      </p:sp>
      <p:sp>
        <p:nvSpPr>
          <p:cNvPr id="55" name="文本框 54"/>
          <p:cNvSpPr txBox="1"/>
          <p:nvPr/>
        </p:nvSpPr>
        <p:spPr>
          <a:xfrm>
            <a:off x="3684905" y="3248025"/>
            <a:ext cx="6096000" cy="1106805"/>
          </a:xfrm>
          <a:prstGeom prst="rect">
            <a:avLst/>
          </a:prstGeom>
          <a:noFill/>
        </p:spPr>
        <p:txBody>
          <a:bodyPr wrap="square" rtlCol="0" anchor="t">
            <a:spAutoFit/>
          </a:bodyPr>
          <a:p>
            <a:pPr algn="just">
              <a:lnSpc>
                <a:spcPct val="110000"/>
              </a:lnSpc>
            </a:pPr>
            <a:r>
              <a:rPr lang="zh-CN" altLang="en-US" sz="2000" b="1">
                <a:solidFill>
                  <a:schemeClr val="bg1"/>
                </a:solidFill>
                <a:latin typeface="微软雅黑" panose="020B0503020204020204" charset="-122"/>
                <a:ea typeface="微软雅黑" panose="020B0503020204020204" charset="-122"/>
              </a:rPr>
              <a:t>在这个阶段，团队是以集体成长导向为标志的，但是成员不知道该如何获得成长且不清楚企业未来的发展方向。</a:t>
            </a:r>
            <a:endParaRPr lang="zh-CN" altLang="en-US" sz="2000" b="1">
              <a:solidFill>
                <a:schemeClr val="bg1"/>
              </a:solidFill>
              <a:latin typeface="微软雅黑" panose="020B0503020204020204" charset="-122"/>
              <a:ea typeface="微软雅黑" panose="020B0503020204020204" charset="-122"/>
            </a:endParaRPr>
          </a:p>
        </p:txBody>
      </p:sp>
      <p:sp>
        <p:nvSpPr>
          <p:cNvPr id="56" name="文本框 55"/>
          <p:cNvSpPr txBox="1"/>
          <p:nvPr/>
        </p:nvSpPr>
        <p:spPr>
          <a:xfrm>
            <a:off x="3684905" y="4710430"/>
            <a:ext cx="6096000" cy="429895"/>
          </a:xfrm>
          <a:prstGeom prst="rect">
            <a:avLst/>
          </a:prstGeom>
          <a:noFill/>
        </p:spPr>
        <p:txBody>
          <a:bodyPr wrap="square" rtlCol="0" anchor="t">
            <a:spAutoFit/>
          </a:bodyPr>
          <a:p>
            <a:pPr algn="just">
              <a:lnSpc>
                <a:spcPct val="110000"/>
              </a:lnSpc>
            </a:pPr>
            <a:r>
              <a:rPr lang="zh-CN" altLang="en-US" sz="2000" b="1">
                <a:solidFill>
                  <a:schemeClr val="bg1"/>
                </a:solidFill>
                <a:latin typeface="微软雅黑" panose="020B0503020204020204" charset="-122"/>
                <a:ea typeface="微软雅黑" panose="020B0503020204020204" charset="-122"/>
                <a:cs typeface="微软雅黑" panose="020B0503020204020204" charset="-122"/>
              </a:rPr>
              <a:t>这个阶段，团队已经形成一个共享的清晰的商业愿景。</a:t>
            </a:r>
            <a:endParaRPr lang="zh-CN" altLang="en-US" sz="2000" b="1">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4" name="椭圆 3"/>
          <p:cNvSpPr/>
          <p:nvPr>
            <p:custDataLst>
              <p:tags r:id="rId9"/>
            </p:custDataLst>
          </p:nvPr>
        </p:nvSpPr>
        <p:spPr>
          <a:xfrm>
            <a:off x="753717" y="5706606"/>
            <a:ext cx="540002" cy="540000"/>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lnSpc>
                <a:spcPct val="120000"/>
              </a:lnSpc>
            </a:pPr>
            <a:r>
              <a:rPr lang="en-US" altLang="zh-CN"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04</a:t>
            </a:r>
            <a:endParaRPr lang="zh-CN" altLang="en-US"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8" name="文本框 7"/>
          <p:cNvSpPr txBox="1"/>
          <p:nvPr/>
        </p:nvSpPr>
        <p:spPr>
          <a:xfrm>
            <a:off x="3684905" y="5592445"/>
            <a:ext cx="6096000" cy="768350"/>
          </a:xfrm>
          <a:prstGeom prst="rect">
            <a:avLst/>
          </a:prstGeom>
          <a:noFill/>
        </p:spPr>
        <p:txBody>
          <a:bodyPr wrap="square" rtlCol="0" anchor="t">
            <a:spAutoFit/>
          </a:bodyPr>
          <a:p>
            <a:pPr algn="just">
              <a:lnSpc>
                <a:spcPct val="110000"/>
              </a:lnSpc>
            </a:pPr>
            <a:r>
              <a:rPr lang="zh-CN" altLang="en-US" sz="2000" b="1">
                <a:solidFill>
                  <a:schemeClr val="bg1"/>
                </a:solidFill>
                <a:latin typeface="微软雅黑" panose="020B0503020204020204" charset="-122"/>
                <a:ea typeface="微软雅黑" panose="020B0503020204020204" charset="-122"/>
                <a:cs typeface="微软雅黑" panose="020B0503020204020204" charset="-122"/>
              </a:rPr>
              <a:t>这个阶段特征是创业团队成员从对新企业的创立者的忠诚转变为对当前事业及其未来发展方向的关心。</a:t>
            </a:r>
            <a:endParaRPr lang="zh-CN" altLang="en-US" sz="2000" b="1">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40" name="文本框 39"/>
          <p:cNvSpPr txBox="1"/>
          <p:nvPr>
            <p:custDataLst>
              <p:tags r:id="rId10"/>
            </p:custDataLst>
          </p:nvPr>
        </p:nvSpPr>
        <p:spPr>
          <a:xfrm>
            <a:off x="1631304" y="2224466"/>
            <a:ext cx="1714500" cy="398780"/>
          </a:xfrm>
          <a:prstGeom prst="rect">
            <a:avLst/>
          </a:prstGeom>
          <a:noFill/>
        </p:spPr>
        <p:txBody>
          <a:bodyPr wrap="none" rtlCol="0" anchor="ctr" anchorCtr="0">
            <a:spAutoFit/>
          </a:bodyPr>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启动导向阶段</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0" name="文本框 9"/>
          <p:cNvSpPr txBox="1"/>
          <p:nvPr>
            <p:custDataLst>
              <p:tags r:id="rId11"/>
            </p:custDataLst>
          </p:nvPr>
        </p:nvSpPr>
        <p:spPr>
          <a:xfrm>
            <a:off x="1631304" y="3474781"/>
            <a:ext cx="1714500" cy="398780"/>
          </a:xfrm>
          <a:prstGeom prst="rect">
            <a:avLst/>
          </a:prstGeom>
          <a:noFill/>
        </p:spPr>
        <p:txBody>
          <a:bodyPr wrap="none" rtlCol="0" anchor="ctr" anchorCtr="0">
            <a:spAutoFit/>
          </a:bodyPr>
          <a:lstStyle/>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成长导向阶段</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1" name="文本框 10"/>
          <p:cNvSpPr txBox="1"/>
          <p:nvPr>
            <p:custDataLst>
              <p:tags r:id="rId12"/>
            </p:custDataLst>
          </p:nvPr>
        </p:nvSpPr>
        <p:spPr>
          <a:xfrm>
            <a:off x="1631304" y="4654611"/>
            <a:ext cx="1203960" cy="398780"/>
          </a:xfrm>
          <a:prstGeom prst="rect">
            <a:avLst/>
          </a:prstGeom>
          <a:noFill/>
        </p:spPr>
        <p:txBody>
          <a:bodyPr wrap="none" rtlCol="0" anchor="ctr" anchorCtr="0">
            <a:spAutoFit/>
          </a:bodyPr>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愿景阶段</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文本框 11"/>
          <p:cNvSpPr txBox="1"/>
          <p:nvPr>
            <p:custDataLst>
              <p:tags r:id="rId13"/>
            </p:custDataLst>
          </p:nvPr>
        </p:nvSpPr>
        <p:spPr>
          <a:xfrm>
            <a:off x="1631304" y="5708076"/>
            <a:ext cx="1459230" cy="398780"/>
          </a:xfrm>
          <a:prstGeom prst="rect">
            <a:avLst/>
          </a:prstGeom>
          <a:noFill/>
        </p:spPr>
        <p:txBody>
          <a:bodyPr wrap="none" rtlCol="0" anchor="ctr" anchorCtr="0">
            <a:spAutoFit/>
          </a:bodyPr>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制度化阶段</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94295" y="323963"/>
            <a:ext cx="3601686" cy="488467"/>
            <a:chOff x="294295" y="323963"/>
            <a:chExt cx="3601686" cy="488467"/>
          </a:xfrm>
        </p:grpSpPr>
        <p:sp>
          <p:nvSpPr>
            <p:cNvPr id="6" name="椭圆 5"/>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7" name="文本框 6"/>
            <p:cNvSpPr txBox="1"/>
            <p:nvPr>
              <p:custDataLst>
                <p:tags r:id="rId2"/>
              </p:custDataLst>
            </p:nvPr>
          </p:nvSpPr>
          <p:spPr>
            <a:xfrm>
              <a:off x="360301" y="352055"/>
              <a:ext cx="35356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三、创业团队的冲突管理</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37" name="组合 36"/>
          <p:cNvGrpSpPr/>
          <p:nvPr/>
        </p:nvGrpSpPr>
        <p:grpSpPr>
          <a:xfrm>
            <a:off x="1528445" y="902970"/>
            <a:ext cx="5740582" cy="469900"/>
            <a:chOff x="1191" y="1422"/>
            <a:chExt cx="5240" cy="740"/>
          </a:xfrm>
        </p:grpSpPr>
        <p:sp>
          <p:nvSpPr>
            <p:cNvPr id="47" name="圆角矩形 46"/>
            <p:cNvSpPr/>
            <p:nvPr>
              <p:custDataLst>
                <p:tags r:id="rId3"/>
              </p:custDataLst>
            </p:nvPr>
          </p:nvSpPr>
          <p:spPr>
            <a:xfrm>
              <a:off x="1191" y="1422"/>
              <a:ext cx="5240"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8" name="ïSḷïḋê"/>
            <p:cNvSpPr txBox="1"/>
            <p:nvPr>
              <p:custDataLst>
                <p:tags r:id="rId4"/>
              </p:custDataLst>
            </p:nvPr>
          </p:nvSpPr>
          <p:spPr>
            <a:xfrm>
              <a:off x="1285" y="1423"/>
              <a:ext cx="4256"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（一）创业团队冲突的产生原因</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36" name="文本框 35"/>
          <p:cNvSpPr txBox="1"/>
          <p:nvPr>
            <p:custDataLst>
              <p:tags r:id="rId5"/>
            </p:custDataLst>
          </p:nvPr>
        </p:nvSpPr>
        <p:spPr>
          <a:xfrm>
            <a:off x="1528445" y="2183130"/>
            <a:ext cx="5740400" cy="2038350"/>
          </a:xfrm>
          <a:prstGeom prst="rect">
            <a:avLst/>
          </a:prstGeom>
          <a:noFill/>
        </p:spPr>
        <p:txBody>
          <a:bodyPr wrap="square" lIns="90000" tIns="46800" rIns="90000" bIns="46800" rtlCol="0">
            <a:noAutofit/>
          </a:bodyPr>
          <a:lstStyle>
            <a:defPPr>
              <a:defRPr lang="zh-CN"/>
            </a:defPPr>
            <a:lvl1pPr algn="ctr">
              <a:lnSpc>
                <a:spcPct val="150000"/>
              </a:lnSpc>
              <a:defRPr sz="1200">
                <a:solidFill>
                  <a:schemeClr val="bg1">
                    <a:lumMod val="50000"/>
                  </a:schemeClr>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indent="508000" algn="just" fontAlgn="auto">
              <a:extLst>
                <a:ext uri="{35155182-B16C-46BC-9424-99874614C6A1}">
                  <wpsdc:indentchars xmlns:wpsdc="http://www.wps.cn/officeDocument/2017/drawingmlCustomData" val="200" checksum="282533468"/>
                </a:ext>
              </a:extLst>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有合作就难以避免冲突，冲突的发生是企业内外部关系不协调的结果，表现为冲突行为主体之间的矛盾激化和行为对抗。团队成员之间的冲突主要有认知冲突和情感冲突两种。</a:t>
            </a:r>
            <a:endParaRPr lang="en-US" altLang="zh-CN"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60" name="ïṣḻiḋè"/>
          <p:cNvSpPr/>
          <p:nvPr/>
        </p:nvSpPr>
        <p:spPr>
          <a:xfrm>
            <a:off x="8074024" y="1443928"/>
            <a:ext cx="1574194" cy="330540"/>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16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认知冲突</a:t>
            </a:r>
            <a:endParaRPr lang="zh-CN" altLang="en-US" sz="16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61" name="í$lïḋè"/>
          <p:cNvSpPr/>
          <p:nvPr/>
        </p:nvSpPr>
        <p:spPr>
          <a:xfrm>
            <a:off x="8074024" y="3732333"/>
            <a:ext cx="1574194" cy="330540"/>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16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情感冲突</a:t>
            </a:r>
            <a:endParaRPr lang="zh-CN" altLang="en-US" sz="16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62" name="iŝḻîḓè"/>
          <p:cNvSpPr/>
          <p:nvPr/>
        </p:nvSpPr>
        <p:spPr>
          <a:xfrm>
            <a:off x="8074023" y="1973303"/>
            <a:ext cx="3034997" cy="1384800"/>
          </a:xfrm>
          <a:prstGeom prst="roundRect">
            <a:avLst>
              <a:gd name="adj" fmla="val 7576"/>
            </a:avLst>
          </a:prstGeom>
          <a:noFill/>
          <a:ln w="25400">
            <a:gradFill>
              <a:gsLst>
                <a:gs pos="0">
                  <a:srgbClr val="B21AA3"/>
                </a:gs>
                <a:gs pos="100000">
                  <a:srgbClr val="472494"/>
                </a:gs>
              </a:gsLst>
              <a:lin ang="5400000" scaled="1"/>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63" name="ïsliďé"/>
          <p:cNvSpPr txBox="1"/>
          <p:nvPr/>
        </p:nvSpPr>
        <p:spPr>
          <a:xfrm>
            <a:off x="8314561" y="2296509"/>
            <a:ext cx="2553919" cy="737235"/>
          </a:xfrm>
          <a:prstGeom prst="rect">
            <a:avLst/>
          </a:prstGeom>
          <a:noFill/>
        </p:spPr>
        <p:txBody>
          <a:bodyPr wrap="square" rtlCol="0">
            <a:spAutoFit/>
          </a:bodyPr>
          <a:p>
            <a:pPr lvl="0"/>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认知冲突是指创业团队成员对企业生产经营管理过程中的意见、观点和看法不一致。</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64" name="işḻïḋê"/>
          <p:cNvSpPr/>
          <p:nvPr/>
        </p:nvSpPr>
        <p:spPr>
          <a:xfrm>
            <a:off x="8074025" y="4221480"/>
            <a:ext cx="3035300" cy="1097280"/>
          </a:xfrm>
          <a:prstGeom prst="roundRect">
            <a:avLst>
              <a:gd name="adj" fmla="val 7576"/>
            </a:avLst>
          </a:prstGeom>
          <a:noFill/>
          <a:ln w="25400">
            <a:gradFill>
              <a:gsLst>
                <a:gs pos="0">
                  <a:srgbClr val="B21AA3"/>
                </a:gs>
                <a:gs pos="100000">
                  <a:srgbClr val="472494"/>
                </a:gs>
              </a:gsLst>
              <a:lin ang="5400000" scaled="1"/>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65" name="išḷïḑè"/>
          <p:cNvSpPr txBox="1"/>
          <p:nvPr/>
        </p:nvSpPr>
        <p:spPr>
          <a:xfrm>
            <a:off x="8314561" y="4488394"/>
            <a:ext cx="2553919" cy="521970"/>
          </a:xfrm>
          <a:prstGeom prst="rect">
            <a:avLst/>
          </a:prstGeom>
          <a:noFill/>
        </p:spPr>
        <p:txBody>
          <a:bodyPr wrap="square" rtlCol="0">
            <a:spAutoFit/>
          </a:bodyPr>
          <a:p>
            <a:pPr lvl="0"/>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情感冲突基于人格化，关系到个人性格等方面的不一致性。</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ipe(up)">
                                      <p:cBhvr>
                                        <p:cTn id="7" dur="500"/>
                                        <p:tgtEl>
                                          <p:spTgt spid="60"/>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1"/>
                                        </p:tgtEl>
                                        <p:attrNameLst>
                                          <p:attrName>style.visibility</p:attrName>
                                        </p:attrNameLst>
                                      </p:cBhvr>
                                      <p:to>
                                        <p:strVal val="visible"/>
                                      </p:to>
                                    </p:set>
                                    <p:animEffect transition="in" filter="wipe(up)">
                                      <p:cBhvr>
                                        <p:cTn id="10" dur="500"/>
                                        <p:tgtEl>
                                          <p:spTgt spid="61"/>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wipe(up)">
                                      <p:cBhvr>
                                        <p:cTn id="13" dur="500"/>
                                        <p:tgtEl>
                                          <p:spTgt spid="62"/>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63"/>
                                        </p:tgtEl>
                                        <p:attrNameLst>
                                          <p:attrName>style.visibility</p:attrName>
                                        </p:attrNameLst>
                                      </p:cBhvr>
                                      <p:to>
                                        <p:strVal val="visible"/>
                                      </p:to>
                                    </p:set>
                                    <p:animEffect transition="in" filter="wipe(up)">
                                      <p:cBhvr>
                                        <p:cTn id="16" dur="500"/>
                                        <p:tgtEl>
                                          <p:spTgt spid="63"/>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64"/>
                                        </p:tgtEl>
                                        <p:attrNameLst>
                                          <p:attrName>style.visibility</p:attrName>
                                        </p:attrNameLst>
                                      </p:cBhvr>
                                      <p:to>
                                        <p:strVal val="visible"/>
                                      </p:to>
                                    </p:set>
                                    <p:animEffect transition="in" filter="wipe(up)">
                                      <p:cBhvr>
                                        <p:cTn id="19" dur="500"/>
                                        <p:tgtEl>
                                          <p:spTgt spid="64"/>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65"/>
                                        </p:tgtEl>
                                        <p:attrNameLst>
                                          <p:attrName>style.visibility</p:attrName>
                                        </p:attrNameLst>
                                      </p:cBhvr>
                                      <p:to>
                                        <p:strVal val="visible"/>
                                      </p:to>
                                    </p:set>
                                    <p:animEffect transition="in" filter="wipe(up)">
                                      <p:cBhvr>
                                        <p:cTn id="22"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bldLvl="0" animBg="1"/>
      <p:bldP spid="61" grpId="0" bldLvl="0" animBg="1"/>
      <p:bldP spid="62" grpId="0" bldLvl="0" animBg="1"/>
      <p:bldP spid="63" grpId="0"/>
      <p:bldP spid="64" grpId="0" bldLvl="0" animBg="1"/>
      <p:bldP spid="6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94295" y="323963"/>
            <a:ext cx="3601686" cy="488467"/>
            <a:chOff x="294295" y="323963"/>
            <a:chExt cx="3601686" cy="488467"/>
          </a:xfrm>
        </p:grpSpPr>
        <p:sp>
          <p:nvSpPr>
            <p:cNvPr id="6" name="椭圆 5"/>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7" name="文本框 6"/>
            <p:cNvSpPr txBox="1"/>
            <p:nvPr>
              <p:custDataLst>
                <p:tags r:id="rId2"/>
              </p:custDataLst>
            </p:nvPr>
          </p:nvSpPr>
          <p:spPr>
            <a:xfrm>
              <a:off x="360301" y="352055"/>
              <a:ext cx="35356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三、创业团队的冲突管理</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37" name="组合 36"/>
          <p:cNvGrpSpPr/>
          <p:nvPr/>
        </p:nvGrpSpPr>
        <p:grpSpPr>
          <a:xfrm>
            <a:off x="1528445" y="902970"/>
            <a:ext cx="5740582" cy="469900"/>
            <a:chOff x="1191" y="1422"/>
            <a:chExt cx="5240" cy="740"/>
          </a:xfrm>
        </p:grpSpPr>
        <p:sp>
          <p:nvSpPr>
            <p:cNvPr id="47" name="圆角矩形 46"/>
            <p:cNvSpPr/>
            <p:nvPr>
              <p:custDataLst>
                <p:tags r:id="rId3"/>
              </p:custDataLst>
            </p:nvPr>
          </p:nvSpPr>
          <p:spPr>
            <a:xfrm>
              <a:off x="1191" y="1422"/>
              <a:ext cx="5240"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8" name="ïSḷïḋê"/>
            <p:cNvSpPr txBox="1"/>
            <p:nvPr>
              <p:custDataLst>
                <p:tags r:id="rId4"/>
              </p:custDataLst>
            </p:nvPr>
          </p:nvSpPr>
          <p:spPr>
            <a:xfrm>
              <a:off x="1285" y="1423"/>
              <a:ext cx="4256"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（二）创业团队的冲突管理</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pic>
        <p:nvPicPr>
          <p:cNvPr id="3" name="图片 2"/>
          <p:cNvPicPr>
            <a:picLocks noChangeAspect="1"/>
          </p:cNvPicPr>
          <p:nvPr>
            <p:custDataLst>
              <p:tags r:id="rId5"/>
            </p:custDataLst>
          </p:nvPr>
        </p:nvPicPr>
        <p:blipFill>
          <a:blip r:embed="rId6"/>
          <a:stretch>
            <a:fillRect/>
          </a:stretch>
        </p:blipFill>
        <p:spPr>
          <a:xfrm>
            <a:off x="2232025" y="1696085"/>
            <a:ext cx="7099935" cy="44538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94295" y="323963"/>
            <a:ext cx="3601686" cy="488467"/>
            <a:chOff x="294295" y="323963"/>
            <a:chExt cx="3601686" cy="488467"/>
          </a:xfrm>
        </p:grpSpPr>
        <p:sp>
          <p:nvSpPr>
            <p:cNvPr id="6" name="椭圆 5"/>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7" name="文本框 6"/>
            <p:cNvSpPr txBox="1"/>
            <p:nvPr>
              <p:custDataLst>
                <p:tags r:id="rId2"/>
              </p:custDataLst>
            </p:nvPr>
          </p:nvSpPr>
          <p:spPr>
            <a:xfrm>
              <a:off x="360301" y="352055"/>
              <a:ext cx="35356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三、创业团队的冲突管理</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37" name="组合 36"/>
          <p:cNvGrpSpPr/>
          <p:nvPr/>
        </p:nvGrpSpPr>
        <p:grpSpPr>
          <a:xfrm>
            <a:off x="1528445" y="902970"/>
            <a:ext cx="5740582" cy="469900"/>
            <a:chOff x="1191" y="1422"/>
            <a:chExt cx="5240" cy="740"/>
          </a:xfrm>
        </p:grpSpPr>
        <p:sp>
          <p:nvSpPr>
            <p:cNvPr id="47" name="圆角矩形 46"/>
            <p:cNvSpPr/>
            <p:nvPr>
              <p:custDataLst>
                <p:tags r:id="rId3"/>
              </p:custDataLst>
            </p:nvPr>
          </p:nvSpPr>
          <p:spPr>
            <a:xfrm>
              <a:off x="1191" y="1422"/>
              <a:ext cx="5240"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8" name="ïSḷïḋê"/>
            <p:cNvSpPr txBox="1"/>
            <p:nvPr>
              <p:custDataLst>
                <p:tags r:id="rId4"/>
              </p:custDataLst>
            </p:nvPr>
          </p:nvSpPr>
          <p:spPr>
            <a:xfrm>
              <a:off x="1285" y="1423"/>
              <a:ext cx="4256"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（二）创业团队的冲突管理</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31" name="îṡḷîďé"/>
          <p:cNvSpPr/>
          <p:nvPr>
            <p:custDataLst>
              <p:tags r:id="rId5"/>
            </p:custDataLst>
          </p:nvPr>
        </p:nvSpPr>
        <p:spPr>
          <a:xfrm>
            <a:off x="843280" y="1635125"/>
            <a:ext cx="4765675" cy="431800"/>
          </a:xfrm>
          <a:prstGeom prst="rect">
            <a:avLst/>
          </a:prstGeom>
        </p:spPr>
        <p:txBody>
          <a:bodyPr>
            <a:noAutofit/>
          </a:bodyPr>
          <a:p>
            <a:pPr lvl="0"/>
            <a:r>
              <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创业团队冲突管理</a:t>
            </a:r>
            <a:r>
              <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的基本策略</a:t>
            </a:r>
            <a:endPar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2" name="ïŝ1îḍê"/>
          <p:cNvSpPr txBox="1"/>
          <p:nvPr>
            <p:custDataLst>
              <p:tags r:id="rId6"/>
            </p:custDataLst>
          </p:nvPr>
        </p:nvSpPr>
        <p:spPr>
          <a:xfrm>
            <a:off x="843280" y="2227580"/>
            <a:ext cx="9541510" cy="4422140"/>
          </a:xfrm>
          <a:prstGeom prst="rect">
            <a:avLst/>
          </a:prstGeom>
          <a:noFill/>
        </p:spPr>
        <p:txBody>
          <a:bodyPr wrap="square">
            <a:spAutoFit/>
          </a:bodyPr>
          <a:p>
            <a:pPr lvl="0">
              <a:lnSpc>
                <a:spcPct val="160000"/>
              </a:lnSpc>
            </a:pPr>
            <a:r>
              <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第一，竞争策略。不合作而且武断，反对他人愿望，必须分出输赢，行使权威。</a:t>
            </a:r>
            <a:endPar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60000"/>
              </a:lnSpc>
            </a:pPr>
            <a:endPar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60000"/>
              </a:lnSpc>
            </a:pPr>
            <a:r>
              <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第二，回避策略。不合作也不武断，有克制的不同意见，从当时的局面退缩，并不付出成本。</a:t>
            </a:r>
            <a:endPar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60000"/>
              </a:lnSpc>
            </a:pPr>
            <a:endParaRPr lang="en-US" altLang="zh-CN"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60000"/>
              </a:lnSpc>
            </a:pPr>
            <a:r>
              <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第三，合作策略。合作而且武断，努力通过不同的合作以全面满足每一个人的利害关系要求。这样发现并解决问题，双方各有所获。</a:t>
            </a:r>
            <a:endPar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nSpc>
                <a:spcPct val="160000"/>
              </a:lnSpc>
            </a:pPr>
            <a:endParaRPr lang="en-US" altLang="zh-CN"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nSpc>
                <a:spcPct val="160000"/>
              </a:lnSpc>
            </a:pPr>
            <a:r>
              <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第四，迁就策略。合作而不武断，让他人的愿望占上风，抹平或忽略差异以维持和谐。</a:t>
            </a:r>
            <a:endPar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nSpc>
                <a:spcPct val="160000"/>
              </a:lnSpc>
            </a:pPr>
            <a:endPar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nSpc>
                <a:spcPct val="160000"/>
              </a:lnSpc>
            </a:pPr>
            <a:r>
              <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第五，妥协策略。保持中等程度的合作与武断，为了得到可接受的方案讨价还价，</a:t>
            </a:r>
            <a:endPar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nSpc>
                <a:spcPct val="160000"/>
              </a:lnSpc>
            </a:pPr>
            <a:r>
              <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各有得失。</a:t>
            </a:r>
            <a:endPar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 name="圆角矩形标注 3"/>
          <p:cNvSpPr/>
          <p:nvPr/>
        </p:nvSpPr>
        <p:spPr>
          <a:xfrm>
            <a:off x="5241925" y="1483360"/>
            <a:ext cx="3726815" cy="746125"/>
          </a:xfrm>
          <a:prstGeom prst="wedgeRoundRectCallout">
            <a:avLst>
              <a:gd name="adj1" fmla="val -21613"/>
              <a:gd name="adj2" fmla="val 50776"/>
              <a:gd name="adj3" fmla="val 16667"/>
            </a:avLst>
          </a:prstGeom>
          <a:solidFill>
            <a:srgbClr val="A91E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200">
                <a:solidFill>
                  <a:srgbClr val="FFFF00"/>
                </a:solidFill>
                <a:latin typeface="微软雅黑" panose="020B0503020204020204" charset="-122"/>
                <a:ea typeface="微软雅黑" panose="020B0503020204020204" charset="-122"/>
                <a:sym typeface="+mn-ea"/>
              </a:rPr>
              <a:t>具体问题具体处理</a:t>
            </a:r>
            <a:endParaRPr lang="zh-CN" altLang="en-US" sz="320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up)">
                                      <p:cBhvr>
                                        <p:cTn id="7" dur="500"/>
                                        <p:tgtEl>
                                          <p:spTgt spid="31"/>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ipe(up)">
                                      <p:cBhvr>
                                        <p:cTn id="1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94295" y="323963"/>
            <a:ext cx="4533866" cy="488467"/>
            <a:chOff x="294295" y="323963"/>
            <a:chExt cx="4533866" cy="488467"/>
          </a:xfrm>
        </p:grpSpPr>
        <p:sp>
          <p:nvSpPr>
            <p:cNvPr id="6" name="椭圆 5"/>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7" name="文本框 6"/>
            <p:cNvSpPr txBox="1"/>
            <p:nvPr>
              <p:custDataLst>
                <p:tags r:id="rId2"/>
              </p:custDataLst>
            </p:nvPr>
          </p:nvSpPr>
          <p:spPr>
            <a:xfrm>
              <a:off x="360301" y="352055"/>
              <a:ext cx="4467860" cy="460375"/>
            </a:xfrm>
            <a:prstGeom prst="rect">
              <a:avLst/>
            </a:prstGeom>
            <a:noFill/>
          </p:spPr>
          <p:txBody>
            <a:bodyPr wrap="none" rtlCol="0">
              <a:spAutoFit/>
            </a:bodyPr>
            <a:p>
              <a:pPr algn="l"/>
              <a:r>
                <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四、创业团队的股权分配与激励</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37" name="组合 36"/>
          <p:cNvGrpSpPr/>
          <p:nvPr/>
        </p:nvGrpSpPr>
        <p:grpSpPr>
          <a:xfrm>
            <a:off x="1528445" y="902970"/>
            <a:ext cx="5740582" cy="469900"/>
            <a:chOff x="1191" y="1422"/>
            <a:chExt cx="5240" cy="740"/>
          </a:xfrm>
        </p:grpSpPr>
        <p:sp>
          <p:nvSpPr>
            <p:cNvPr id="47" name="圆角矩形 46"/>
            <p:cNvSpPr/>
            <p:nvPr>
              <p:custDataLst>
                <p:tags r:id="rId3"/>
              </p:custDataLst>
            </p:nvPr>
          </p:nvSpPr>
          <p:spPr>
            <a:xfrm>
              <a:off x="1191" y="1422"/>
              <a:ext cx="5240"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8" name="ïSḷïḋê"/>
            <p:cNvSpPr txBox="1"/>
            <p:nvPr>
              <p:custDataLst>
                <p:tags r:id="rId4"/>
              </p:custDataLst>
            </p:nvPr>
          </p:nvSpPr>
          <p:spPr>
            <a:xfrm>
              <a:off x="1285" y="1423"/>
              <a:ext cx="4886"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（一）创业团队的股权分配</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cxnSp>
        <p:nvCxnSpPr>
          <p:cNvPr id="4" name="直接连接符 3"/>
          <p:cNvCxnSpPr/>
          <p:nvPr/>
        </p:nvCxnSpPr>
        <p:spPr>
          <a:xfrm>
            <a:off x="4533900" y="3577635"/>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cxnSp>
        <p:nvCxnSpPr>
          <p:cNvPr id="10" name="直接连接符 9"/>
          <p:cNvCxnSpPr/>
          <p:nvPr/>
        </p:nvCxnSpPr>
        <p:spPr>
          <a:xfrm>
            <a:off x="4533900" y="5540695"/>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sp>
        <p:nvSpPr>
          <p:cNvPr id="11" name="矩形 10"/>
          <p:cNvSpPr/>
          <p:nvPr/>
        </p:nvSpPr>
        <p:spPr>
          <a:xfrm>
            <a:off x="4533644" y="1598185"/>
            <a:ext cx="5292799" cy="1753870"/>
          </a:xfrm>
          <a:prstGeom prst="rect">
            <a:avLst/>
          </a:prstGeom>
          <a:noFill/>
        </p:spPr>
        <p:txBody>
          <a:bodyPr wrap="square" lIns="0" tIns="0" rIns="0" bIns="0" rtlCol="0">
            <a:spAutoFit/>
          </a:bodyPr>
          <a:p>
            <a:pPr lvl="0">
              <a:lnSpc>
                <a:spcPct val="150000"/>
              </a:lnSpc>
              <a:defRPr/>
            </a:pPr>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创业企业的股权分配非常重要。</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在创业之初，创业团队应当签订合理的初始合约，这样可以达到以下两个目标：第一，提高当前的治理效率，特别是决策效率，把握商机，先把项目做起来；第二，为企业未来的发展奠定一个初步、良好的治理基础。</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8" name="矩形 27"/>
          <p:cNvSpPr/>
          <p:nvPr/>
        </p:nvSpPr>
        <p:spPr>
          <a:xfrm>
            <a:off x="4654929" y="4320705"/>
            <a:ext cx="5292799" cy="784225"/>
          </a:xfrm>
          <a:prstGeom prst="rect">
            <a:avLst/>
          </a:prstGeom>
          <a:noFill/>
        </p:spPr>
        <p:txBody>
          <a:bodyPr wrap="square" lIns="0" tIns="0" rIns="0" bIns="0" rtlCol="0">
            <a:spAutoFit/>
          </a:bodyPr>
          <a:p>
            <a:pPr lvl="0">
              <a:lnSpc>
                <a:spcPct val="150000"/>
              </a:lnSpc>
              <a:defRPr/>
            </a:pPr>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初创企业的股权分配</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核心问题是剩余索取权和控制权的配置。</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椭圆 11"/>
          <p:cNvSpPr/>
          <p:nvPr/>
        </p:nvSpPr>
        <p:spPr>
          <a:xfrm>
            <a:off x="10782300" y="1875588"/>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1" name="椭圆 30"/>
          <p:cNvSpPr/>
          <p:nvPr/>
        </p:nvSpPr>
        <p:spPr>
          <a:xfrm>
            <a:off x="10782300" y="4567988"/>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pic>
        <p:nvPicPr>
          <p:cNvPr id="13" name="图片 12"/>
          <p:cNvPicPr>
            <a:picLocks noChangeAspect="1"/>
          </p:cNvPicPr>
          <p:nvPr>
            <p:custDataLst>
              <p:tags r:id="rId5"/>
            </p:custDataLst>
          </p:nvPr>
        </p:nvPicPr>
        <p:blipFill>
          <a:blip r:embed="rId6"/>
          <a:stretch>
            <a:fillRect/>
          </a:stretch>
        </p:blipFill>
        <p:spPr>
          <a:xfrm>
            <a:off x="0" y="2129790"/>
            <a:ext cx="4448175" cy="47282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 calcmode="lin" valueType="num">
                                      <p:cBhvr>
                                        <p:cTn id="9" dur="1000" fill="hold"/>
                                        <p:tgtEl>
                                          <p:spTgt spid="12"/>
                                        </p:tgtEl>
                                        <p:attrNameLst>
                                          <p:attrName>style.rotation</p:attrName>
                                        </p:attrNameLst>
                                      </p:cBhvr>
                                      <p:tavLst>
                                        <p:tav tm="0">
                                          <p:val>
                                            <p:fltVal val="90"/>
                                          </p:val>
                                        </p:tav>
                                        <p:tav tm="100000">
                                          <p:val>
                                            <p:fltVal val="0"/>
                                          </p:val>
                                        </p:tav>
                                      </p:tavLst>
                                    </p:anim>
                                    <p:animEffect transition="in" filter="fade">
                                      <p:cBhvr>
                                        <p:cTn id="10" dur="1000"/>
                                        <p:tgtEl>
                                          <p:spTgt spid="12"/>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1000" fill="hold"/>
                                        <p:tgtEl>
                                          <p:spTgt spid="31"/>
                                        </p:tgtEl>
                                        <p:attrNameLst>
                                          <p:attrName>ppt_w</p:attrName>
                                        </p:attrNameLst>
                                      </p:cBhvr>
                                      <p:tavLst>
                                        <p:tav tm="0">
                                          <p:val>
                                            <p:fltVal val="0"/>
                                          </p:val>
                                        </p:tav>
                                        <p:tav tm="100000">
                                          <p:val>
                                            <p:strVal val="#ppt_w"/>
                                          </p:val>
                                        </p:tav>
                                      </p:tavLst>
                                    </p:anim>
                                    <p:anim calcmode="lin" valueType="num">
                                      <p:cBhvr>
                                        <p:cTn id="14" dur="1000" fill="hold"/>
                                        <p:tgtEl>
                                          <p:spTgt spid="31"/>
                                        </p:tgtEl>
                                        <p:attrNameLst>
                                          <p:attrName>ppt_h</p:attrName>
                                        </p:attrNameLst>
                                      </p:cBhvr>
                                      <p:tavLst>
                                        <p:tav tm="0">
                                          <p:val>
                                            <p:fltVal val="0"/>
                                          </p:val>
                                        </p:tav>
                                        <p:tav tm="100000">
                                          <p:val>
                                            <p:strVal val="#ppt_h"/>
                                          </p:val>
                                        </p:tav>
                                      </p:tavLst>
                                    </p:anim>
                                    <p:anim calcmode="lin" valueType="num">
                                      <p:cBhvr>
                                        <p:cTn id="15" dur="1000" fill="hold"/>
                                        <p:tgtEl>
                                          <p:spTgt spid="31"/>
                                        </p:tgtEl>
                                        <p:attrNameLst>
                                          <p:attrName>style.rotation</p:attrName>
                                        </p:attrNameLst>
                                      </p:cBhvr>
                                      <p:tavLst>
                                        <p:tav tm="0">
                                          <p:val>
                                            <p:fltVal val="90"/>
                                          </p:val>
                                        </p:tav>
                                        <p:tav tm="100000">
                                          <p:val>
                                            <p:fltVal val="0"/>
                                          </p:val>
                                        </p:tav>
                                      </p:tavLst>
                                    </p:anim>
                                    <p:animEffect transition="in" filter="fade">
                                      <p:cBhvr>
                                        <p:cTn id="16" dur="1000"/>
                                        <p:tgtEl>
                                          <p:spTgt spid="31"/>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500"/>
                                        <p:tgtEl>
                                          <p:spTgt spid="4"/>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left)">
                                      <p:cBhvr>
                                        <p:cTn id="24" dur="500"/>
                                        <p:tgtEl>
                                          <p:spTgt spid="10"/>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wipe(left)">
                                      <p:cBhvr>
                                        <p:cTn id="3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8" grpId="0"/>
      <p:bldP spid="12" grpId="0" bldLvl="0" animBg="1"/>
      <p:bldP spid="31" grpId="0" bldLvl="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94295" y="323963"/>
            <a:ext cx="4533866" cy="488467"/>
            <a:chOff x="294295" y="323963"/>
            <a:chExt cx="4533866" cy="488467"/>
          </a:xfrm>
        </p:grpSpPr>
        <p:sp>
          <p:nvSpPr>
            <p:cNvPr id="6" name="椭圆 5"/>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7" name="文本框 6"/>
            <p:cNvSpPr txBox="1"/>
            <p:nvPr>
              <p:custDataLst>
                <p:tags r:id="rId2"/>
              </p:custDataLst>
            </p:nvPr>
          </p:nvSpPr>
          <p:spPr>
            <a:xfrm>
              <a:off x="360301" y="352055"/>
              <a:ext cx="4467860" cy="460375"/>
            </a:xfrm>
            <a:prstGeom prst="rect">
              <a:avLst/>
            </a:prstGeom>
            <a:noFill/>
          </p:spPr>
          <p:txBody>
            <a:bodyPr wrap="none" rtlCol="0">
              <a:spAutoFit/>
            </a:bodyPr>
            <a:p>
              <a:pPr algn="l"/>
              <a:r>
                <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四、创业团队的股权分配与激励</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17" name="组合 16"/>
          <p:cNvGrpSpPr/>
          <p:nvPr/>
        </p:nvGrpSpPr>
        <p:grpSpPr>
          <a:xfrm>
            <a:off x="5258435" y="1509395"/>
            <a:ext cx="4961312" cy="4924425"/>
            <a:chOff x="1802" y="2471"/>
            <a:chExt cx="6603" cy="6554"/>
          </a:xfrm>
        </p:grpSpPr>
        <p:sp>
          <p:nvSpPr>
            <p:cNvPr id="25" name="ïṣḻiḋè"/>
            <p:cNvSpPr/>
            <p:nvPr>
              <p:custDataLst>
                <p:tags r:id="rId3"/>
              </p:custDataLst>
            </p:nvPr>
          </p:nvSpPr>
          <p:spPr>
            <a:xfrm>
              <a:off x="1802" y="2471"/>
              <a:ext cx="6096" cy="521"/>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1．创业团队股权分配的参与者</a:t>
              </a:r>
              <a:endParaRPr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6" name="í$lïḋè"/>
            <p:cNvSpPr/>
            <p:nvPr>
              <p:custDataLst>
                <p:tags r:id="rId4"/>
              </p:custDataLst>
            </p:nvPr>
          </p:nvSpPr>
          <p:spPr>
            <a:xfrm>
              <a:off x="1802" y="5846"/>
              <a:ext cx="6603" cy="749"/>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2．影响创业团队股权分配的因素</a:t>
              </a:r>
              <a:endParaRPr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7" name="iŝḻîḓè"/>
            <p:cNvSpPr/>
            <p:nvPr>
              <p:custDataLst>
                <p:tags r:id="rId5"/>
              </p:custDataLst>
            </p:nvPr>
          </p:nvSpPr>
          <p:spPr>
            <a:xfrm>
              <a:off x="1802" y="3305"/>
              <a:ext cx="6246" cy="2104"/>
            </a:xfrm>
            <a:prstGeom prst="roundRect">
              <a:avLst>
                <a:gd name="adj" fmla="val 7576"/>
              </a:avLst>
            </a:prstGeom>
            <a:noFill/>
            <a:ln w="25400">
              <a:gradFill>
                <a:gsLst>
                  <a:gs pos="0">
                    <a:srgbClr val="B21AA3"/>
                  </a:gs>
                  <a:gs pos="100000">
                    <a:srgbClr val="472494"/>
                  </a:gs>
                </a:gsLst>
                <a:lin ang="5400000" scaled="1"/>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8" name="ïsliďé"/>
            <p:cNvSpPr txBox="1"/>
            <p:nvPr>
              <p:custDataLst>
                <p:tags r:id="rId6"/>
              </p:custDataLst>
            </p:nvPr>
          </p:nvSpPr>
          <p:spPr>
            <a:xfrm>
              <a:off x="2116" y="3743"/>
              <a:ext cx="5541" cy="1227"/>
            </a:xfrm>
            <a:prstGeom prst="rect">
              <a:avLst/>
            </a:prstGeom>
            <a:noFill/>
          </p:spPr>
          <p:txBody>
            <a:bodyPr wrap="square" rtlCol="0">
              <a:spAutoFit/>
            </a:bodyPr>
            <a:p>
              <a:pPr lvl="0"/>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初创企业共同创始人之间股权分配的基本依据是每个创始人对初创企业的贡献度、重要性和其所承担风险的程度。</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9" name="işḻïḋê"/>
            <p:cNvSpPr/>
            <p:nvPr>
              <p:custDataLst>
                <p:tags r:id="rId7"/>
              </p:custDataLst>
            </p:nvPr>
          </p:nvSpPr>
          <p:spPr>
            <a:xfrm>
              <a:off x="1802" y="6845"/>
              <a:ext cx="6247" cy="2180"/>
            </a:xfrm>
            <a:prstGeom prst="roundRect">
              <a:avLst>
                <a:gd name="adj" fmla="val 7576"/>
              </a:avLst>
            </a:prstGeom>
            <a:noFill/>
            <a:ln w="25400">
              <a:gradFill>
                <a:gsLst>
                  <a:gs pos="0">
                    <a:srgbClr val="B21AA3"/>
                  </a:gs>
                  <a:gs pos="100000">
                    <a:srgbClr val="472494"/>
                  </a:gs>
                </a:gsLst>
                <a:lin ang="5400000" scaled="1"/>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0" name="išḷïḑè"/>
            <p:cNvSpPr txBox="1"/>
            <p:nvPr>
              <p:custDataLst>
                <p:tags r:id="rId8"/>
              </p:custDataLst>
            </p:nvPr>
          </p:nvSpPr>
          <p:spPr>
            <a:xfrm>
              <a:off x="2180" y="7138"/>
              <a:ext cx="5478" cy="1227"/>
            </a:xfrm>
            <a:prstGeom prst="rect">
              <a:avLst/>
            </a:prstGeom>
            <a:noFill/>
          </p:spPr>
          <p:txBody>
            <a:bodyPr wrap="square" rtlCol="0">
              <a:spAutoFit/>
            </a:bodyPr>
            <a:p>
              <a:pPr lvl="0"/>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初创企业股权不能由创始人一次性分配完。对于具体预留份额，没有固定比例，需根据实际情况而定。</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2" name="椭圆 1"/>
          <p:cNvSpPr/>
          <p:nvPr>
            <p:custDataLst>
              <p:tags r:id="rId9"/>
            </p:custDataLst>
          </p:nvPr>
        </p:nvSpPr>
        <p:spPr>
          <a:xfrm>
            <a:off x="1597025" y="2125980"/>
            <a:ext cx="2376170" cy="2376170"/>
          </a:xfrm>
          <a:prstGeom prst="ellipse">
            <a:avLst/>
          </a:prstGeom>
          <a:solidFill>
            <a:srgbClr val="952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10"/>
            </p:custDataLst>
          </p:nvPr>
        </p:nvSpPr>
        <p:spPr>
          <a:xfrm>
            <a:off x="1861820" y="2522855"/>
            <a:ext cx="1749425" cy="1582420"/>
          </a:xfrm>
          <a:prstGeom prst="rect">
            <a:avLst/>
          </a:prstGeom>
          <a:noFill/>
        </p:spPr>
        <p:txBody>
          <a:bodyPr wrap="square" rtlCol="0">
            <a:noAutofit/>
          </a:bodyPr>
          <a:p>
            <a:pPr algn="ctr"/>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创业团队的股权分配</a:t>
            </a:r>
            <a:endParaRPr lang="zh-CN" altLang="en-US" sz="3200">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53160" y="1241425"/>
            <a:ext cx="10033635" cy="3978275"/>
          </a:xfrm>
          <a:prstGeom prst="rect">
            <a:avLst/>
          </a:prstGeom>
          <a:noFill/>
          <a:ln w="12700" cmpd="sng">
            <a:solidFill>
              <a:srgbClr val="6E1297"/>
            </a:solidFill>
            <a:prstDash val="sysDot"/>
          </a:ln>
        </p:spPr>
        <p:txBody>
          <a:bodyPr wrap="square" rtlCol="0">
            <a:noAutofit/>
          </a:bodyPr>
          <a:p>
            <a:pPr algn="ctr">
              <a:lnSpc>
                <a:spcPct val="150000"/>
              </a:lnSpc>
            </a:pP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复星集团——规范运作的典范</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rPr>
              <a:t>1993 年，由郭广昌和梁信军创办的广信公司更名复星高新，汪群斌、范伟相继加入。复星的核心管理成员并不是家族亲戚，而是大学的同窗。当时，郭广昌、梁信军、汪群斌、范伟分别持有复星高新58%、22%、10%、10% 的股权，这样的股权分配直到2004 年复星准备上市时都没有改变。</a:t>
            </a:r>
            <a:endParaRPr lang="zh-CN" altLang="en-US">
              <a:solidFill>
                <a:schemeClr val="bg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rPr>
              <a:t>在复星多元的产业链条中，郭广昌是整个企业集团的灵魂；善于沟通交流的梁信军是副董事长兼副总裁，也负责集团的战略投资；汪群斌是复星实业总经理，专攻生物医药；范伟则掌管房地产。他们之间持续合作多年，利益共享、理念一致、个性互补。</a:t>
            </a:r>
            <a:endParaRPr lang="zh-CN" altLang="en-US">
              <a:solidFill>
                <a:schemeClr val="bg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endParaRPr lang="zh-CN" altLang="en-US">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2" name="文本框 1"/>
          <p:cNvSpPr txBox="1"/>
          <p:nvPr/>
        </p:nvSpPr>
        <p:spPr>
          <a:xfrm>
            <a:off x="1153795" y="2106295"/>
            <a:ext cx="10022205" cy="1753235"/>
          </a:xfrm>
          <a:prstGeom prst="rect">
            <a:avLst/>
          </a:prstGeom>
          <a:noFill/>
        </p:spPr>
        <p:txBody>
          <a:bodyPr wrap="square" rtlCol="0">
            <a:spAutoFit/>
          </a:bodyPr>
          <a:p>
            <a:pPr indent="609600" algn="just" fontAlgn="auto">
              <a:lnSpc>
                <a:spcPct val="150000"/>
              </a:lnSpc>
              <a:extLst>
                <a:ext uri="{35155182-B16C-46BC-9424-99874614C6A1}">
                  <wpsdc:indentchars xmlns:wpsdc="http://www.wps.cn/officeDocument/2017/drawingmlCustomData" val="200" checksum="4158780845"/>
                </a:ext>
              </a:extLst>
            </a:pPr>
            <a:r>
              <a:rPr lang="zh-CN" altLang="en-US" sz="2400">
                <a:solidFill>
                  <a:schemeClr val="bg1"/>
                </a:solidFill>
                <a:latin typeface="微软雅黑" panose="020B0503020204020204" charset="-122"/>
                <a:ea typeface="微软雅黑" panose="020B0503020204020204" charset="-122"/>
                <a:cs typeface="微软雅黑" panose="020B0503020204020204" charset="-122"/>
              </a:rPr>
              <a:t>【案例评析】复星在创立之初就有合理的股权分配制度，这样的分配方式让企业的风险得以有效控制。他们的创业团队一直坚持着规范化的运作，正因如此，才能在后来的发展中日益强盛。</a:t>
            </a:r>
            <a:endParaRPr lang="zh-CN" altLang="en-US" sz="24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94295" y="323963"/>
            <a:ext cx="4533866" cy="488467"/>
            <a:chOff x="294295" y="323963"/>
            <a:chExt cx="4533866" cy="488467"/>
          </a:xfrm>
        </p:grpSpPr>
        <p:sp>
          <p:nvSpPr>
            <p:cNvPr id="6" name="椭圆 5"/>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7" name="文本框 6"/>
            <p:cNvSpPr txBox="1"/>
            <p:nvPr>
              <p:custDataLst>
                <p:tags r:id="rId2"/>
              </p:custDataLst>
            </p:nvPr>
          </p:nvSpPr>
          <p:spPr>
            <a:xfrm>
              <a:off x="360301" y="352055"/>
              <a:ext cx="4467860" cy="460375"/>
            </a:xfrm>
            <a:prstGeom prst="rect">
              <a:avLst/>
            </a:prstGeom>
            <a:noFill/>
          </p:spPr>
          <p:txBody>
            <a:bodyPr wrap="none" rtlCol="0">
              <a:spAutoFit/>
            </a:bodyPr>
            <a:p>
              <a:pPr algn="l"/>
              <a:r>
                <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四、创业团队的股权分配与激励</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37" name="组合 36"/>
          <p:cNvGrpSpPr/>
          <p:nvPr/>
        </p:nvGrpSpPr>
        <p:grpSpPr>
          <a:xfrm>
            <a:off x="1528445" y="902970"/>
            <a:ext cx="5740582" cy="469900"/>
            <a:chOff x="1191" y="1422"/>
            <a:chExt cx="5240" cy="740"/>
          </a:xfrm>
        </p:grpSpPr>
        <p:sp>
          <p:nvSpPr>
            <p:cNvPr id="47" name="圆角矩形 46"/>
            <p:cNvSpPr/>
            <p:nvPr>
              <p:custDataLst>
                <p:tags r:id="rId3"/>
              </p:custDataLst>
            </p:nvPr>
          </p:nvSpPr>
          <p:spPr>
            <a:xfrm>
              <a:off x="1191" y="1422"/>
              <a:ext cx="5240"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8" name="ïSḷïḋê"/>
            <p:cNvSpPr txBox="1"/>
            <p:nvPr>
              <p:custDataLst>
                <p:tags r:id="rId4"/>
              </p:custDataLst>
            </p:nvPr>
          </p:nvSpPr>
          <p:spPr>
            <a:xfrm>
              <a:off x="1285" y="1423"/>
              <a:ext cx="4886"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（二）创业团队的激励</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16" name="组合 15"/>
          <p:cNvGrpSpPr/>
          <p:nvPr/>
        </p:nvGrpSpPr>
        <p:grpSpPr>
          <a:xfrm>
            <a:off x="1709420" y="3496864"/>
            <a:ext cx="8549640" cy="1748329"/>
            <a:chOff x="4562" y="2539"/>
            <a:chExt cx="10583" cy="2413"/>
          </a:xfrm>
        </p:grpSpPr>
        <p:cxnSp>
          <p:nvCxnSpPr>
            <p:cNvPr id="4" name="直接连接符 3"/>
            <p:cNvCxnSpPr/>
            <p:nvPr/>
          </p:nvCxnSpPr>
          <p:spPr>
            <a:xfrm>
              <a:off x="4562" y="3451"/>
              <a:ext cx="9214" cy="24"/>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cxnSp>
          <p:nvCxnSpPr>
            <p:cNvPr id="10" name="直接连接符 9"/>
            <p:cNvCxnSpPr/>
            <p:nvPr/>
          </p:nvCxnSpPr>
          <p:spPr>
            <a:xfrm flipV="1">
              <a:off x="4684" y="4921"/>
              <a:ext cx="9276" cy="31"/>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sp>
          <p:nvSpPr>
            <p:cNvPr id="11" name="矩形 10"/>
            <p:cNvSpPr/>
            <p:nvPr/>
          </p:nvSpPr>
          <p:spPr>
            <a:xfrm>
              <a:off x="4685" y="2539"/>
              <a:ext cx="9634" cy="798"/>
            </a:xfrm>
            <a:prstGeom prst="rect">
              <a:avLst/>
            </a:prstGeom>
            <a:noFill/>
          </p:spPr>
          <p:txBody>
            <a:bodyPr wrap="square" lIns="0" tIns="0" rIns="0" bIns="0" rtlCol="0">
              <a:noAutofit/>
            </a:bodyPr>
            <a:p>
              <a:pPr lvl="0">
                <a:lnSpc>
                  <a:spcPct val="150000"/>
                </a:lnSpc>
                <a:defRPr/>
              </a:pPr>
              <a:r>
                <a:rPr lang="zh-CN" altLang="en-US" sz="28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有效激励是企业长久保持团队士气的关键。</a:t>
              </a:r>
              <a:endParaRPr lang="zh-CN" altLang="en-US" sz="28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endParaRPr lang="zh-CN" altLang="en-US" sz="28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8" name="矩形 27"/>
            <p:cNvSpPr/>
            <p:nvPr/>
          </p:nvSpPr>
          <p:spPr>
            <a:xfrm>
              <a:off x="4685" y="3928"/>
              <a:ext cx="8356" cy="891"/>
            </a:xfrm>
            <a:prstGeom prst="rect">
              <a:avLst/>
            </a:prstGeom>
            <a:noFill/>
          </p:spPr>
          <p:txBody>
            <a:bodyPr wrap="square" lIns="0" tIns="0" rIns="0" bIns="0" rtlCol="0">
              <a:spAutoFit/>
            </a:bodyPr>
            <a:p>
              <a:pPr lvl="0">
                <a:lnSpc>
                  <a:spcPct val="150000"/>
                </a:lnSpc>
                <a:defRPr/>
              </a:pPr>
              <a:r>
                <a:rPr lang="zh-CN" altLang="en-US" sz="28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有效激励要求给予团队成员合理的利益。</a:t>
              </a:r>
              <a:endParaRPr lang="zh-CN" altLang="en-US" sz="28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椭圆 11"/>
            <p:cNvSpPr/>
            <p:nvPr/>
          </p:nvSpPr>
          <p:spPr>
            <a:xfrm>
              <a:off x="14525" y="2723"/>
              <a:ext cx="620" cy="62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1" name="椭圆 30"/>
            <p:cNvSpPr/>
            <p:nvPr/>
          </p:nvSpPr>
          <p:spPr>
            <a:xfrm>
              <a:off x="14525" y="4302"/>
              <a:ext cx="620" cy="62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34" name="î$ḷïďê"/>
          <p:cNvSpPr/>
          <p:nvPr>
            <p:custDataLst>
              <p:tags r:id="rId5"/>
            </p:custDataLst>
          </p:nvPr>
        </p:nvSpPr>
        <p:spPr>
          <a:xfrm>
            <a:off x="1528350" y="1792196"/>
            <a:ext cx="525468" cy="525465"/>
          </a:xfrm>
          <a:prstGeom prst="donut">
            <a:avLst/>
          </a:prstGeom>
          <a:gradFill>
            <a:gsLst>
              <a:gs pos="0">
                <a:srgbClr val="B21AA3"/>
              </a:gs>
              <a:gs pos="100000">
                <a:srgbClr val="472494"/>
              </a:gs>
            </a:gsLst>
            <a:lin ang="5400000" scaled="1"/>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6" name="文本框 35"/>
          <p:cNvSpPr txBox="1"/>
          <p:nvPr>
            <p:custDataLst>
              <p:tags r:id="rId6"/>
            </p:custDataLst>
          </p:nvPr>
        </p:nvSpPr>
        <p:spPr>
          <a:xfrm>
            <a:off x="1456597" y="2536283"/>
            <a:ext cx="2533344" cy="398780"/>
          </a:xfrm>
          <a:prstGeom prst="rect">
            <a:avLst/>
          </a:prstGeom>
          <a:noFill/>
        </p:spPr>
        <p:txBody>
          <a:bodyPr wrap="square">
            <a:spAutoFit/>
          </a:bodyPr>
          <a:p>
            <a:pPr>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团队文化的激励</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 name="î$ḷïďê"/>
          <p:cNvSpPr/>
          <p:nvPr>
            <p:custDataLst>
              <p:tags r:id="rId7"/>
            </p:custDataLst>
          </p:nvPr>
        </p:nvSpPr>
        <p:spPr>
          <a:xfrm>
            <a:off x="4614450" y="1792196"/>
            <a:ext cx="525468" cy="525465"/>
          </a:xfrm>
          <a:prstGeom prst="donut">
            <a:avLst/>
          </a:prstGeom>
          <a:gradFill>
            <a:gsLst>
              <a:gs pos="0">
                <a:srgbClr val="B21AA3"/>
              </a:gs>
              <a:gs pos="100000">
                <a:srgbClr val="472494"/>
              </a:gs>
            </a:gsLst>
            <a:lin ang="5400000" scaled="1"/>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8" name="文本框 7"/>
          <p:cNvSpPr txBox="1"/>
          <p:nvPr>
            <p:custDataLst>
              <p:tags r:id="rId8"/>
            </p:custDataLst>
          </p:nvPr>
        </p:nvSpPr>
        <p:spPr>
          <a:xfrm>
            <a:off x="4542697" y="2536283"/>
            <a:ext cx="2533344" cy="398780"/>
          </a:xfrm>
          <a:prstGeom prst="rect">
            <a:avLst/>
          </a:prstGeom>
          <a:noFill/>
        </p:spPr>
        <p:txBody>
          <a:bodyPr wrap="square">
            <a:spAutoFit/>
          </a:bodyPr>
          <a:p>
            <a:pPr>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经济利益的激励</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î$ḷïďê"/>
          <p:cNvSpPr/>
          <p:nvPr>
            <p:custDataLst>
              <p:tags r:id="rId9"/>
            </p:custDataLst>
          </p:nvPr>
        </p:nvSpPr>
        <p:spPr>
          <a:xfrm>
            <a:off x="7968520" y="1792196"/>
            <a:ext cx="525468" cy="525465"/>
          </a:xfrm>
          <a:prstGeom prst="donut">
            <a:avLst/>
          </a:prstGeom>
          <a:gradFill>
            <a:gsLst>
              <a:gs pos="0">
                <a:srgbClr val="B21AA3"/>
              </a:gs>
              <a:gs pos="100000">
                <a:srgbClr val="472494"/>
              </a:gs>
            </a:gsLst>
            <a:lin ang="5400000" scaled="1"/>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4" name="文本框 13"/>
          <p:cNvSpPr txBox="1"/>
          <p:nvPr>
            <p:custDataLst>
              <p:tags r:id="rId10"/>
            </p:custDataLst>
          </p:nvPr>
        </p:nvSpPr>
        <p:spPr>
          <a:xfrm>
            <a:off x="7896767" y="2536283"/>
            <a:ext cx="2533344" cy="398780"/>
          </a:xfrm>
          <a:prstGeom prst="rect">
            <a:avLst/>
          </a:prstGeom>
          <a:noFill/>
        </p:spPr>
        <p:txBody>
          <a:bodyPr wrap="square">
            <a:spAutoFit/>
          </a:bodyPr>
          <a:p>
            <a:pPr>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权力与职位的激励</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案例导读</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42365" y="1056005"/>
            <a:ext cx="10033635" cy="4538980"/>
          </a:xfrm>
          <a:prstGeom prst="rect">
            <a:avLst/>
          </a:prstGeom>
          <a:noFill/>
        </p:spPr>
        <p:txBody>
          <a:bodyPr wrap="square" rtlCol="0">
            <a:noAutofit/>
          </a:bodyPr>
          <a:p>
            <a:pPr algn="ctr">
              <a:lnSpc>
                <a:spcPct val="150000"/>
              </a:lnSpc>
            </a:pP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联邦家私的创业团队</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广东联邦家私集团有限公司成立于1984 年，经过三十多年的时间，它已从一个小作坊成长为中国家具行业中民营企业的翘楚，而当初创业时的6个股东仍然留在公司。那么，这个团队是如何组建的呢？</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王润林、何友志、杜泽荣、陈国恩4 个小时候一起玩的朋友聚在一起决定要干一番事业。1984 年10 月28 日，联邦集团的前身广东南海盐步联邦家具厂成立。小小的家具厂让这几个朋友走得更近了，他们之间的关系也发生了一些变化，在朋友之外多了一层股东关系。</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王润林之前学过设计，何友志做过藤椅师傅，杜泽荣在建筑公司干过打桩，陈国恩也没有什么做老板的经历，4 个农民出身的人不知道企业应该怎么办，他们还需要新的成员加入进来。</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a:p>
            <a:pPr indent="406400" algn="just" fontAlgn="auto">
              <a:lnSpc>
                <a:spcPct val="150000"/>
              </a:lnSpc>
              <a:extLst>
                <a:ext uri="{35155182-B16C-46BC-9424-99874614C6A1}">
                  <wpsdc:indentchars xmlns:wpsdc="http://www.wps.cn/officeDocument/2017/drawingmlCustomData" val="200" checksum="1740828767"/>
                </a:ext>
              </a:extLst>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之后他们邀请杜泽华加入团队。那时的杜泽华是一家藤器厂的厂长，是当时广州荔湾区最年轻的厂长，曾参加过中国第一期厂长经理培训班，正是意气风发之时，因此杜泽华被推举为团队的核心。随后，同样有着藤器厂工作背景的另一个玩伴——郭泳昌也加入了这个团队。至此，6 人组成了联邦家私最初的创业团队。</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思维广角</a:t>
              </a:r>
              <a:endPar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53160" y="1165225"/>
            <a:ext cx="10033635" cy="3950970"/>
          </a:xfrm>
          <a:prstGeom prst="rect">
            <a:avLst/>
          </a:prstGeom>
          <a:noFill/>
        </p:spPr>
        <p:txBody>
          <a:bodyPr wrap="square" rtlCol="0">
            <a:noAutofit/>
          </a:bodyPr>
          <a:p>
            <a:pPr algn="ctr">
              <a:lnSpc>
                <a:spcPct val="150000"/>
              </a:lnSpc>
            </a:pP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合作能力测试</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如果想要知道自己的合作能力如何，可以尝试做一做下面这些题目，每题均需答“是”或“否”。</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楷体" panose="02010609060101010101" charset="-122"/>
                <a:ea typeface="楷体" panose="02010609060101010101" charset="-122"/>
                <a:cs typeface="楷体" panose="02010609060101010101" charset="-122"/>
              </a:rPr>
              <a:t>1. 我喜欢在别人的领导下完成工作。</a:t>
            </a:r>
            <a:endParaRPr lang="zh-CN" altLang="en-US" sz="2000">
              <a:solidFill>
                <a:schemeClr val="bg1"/>
              </a:solidFill>
              <a:latin typeface="楷体" panose="02010609060101010101" charset="-122"/>
              <a:ea typeface="楷体" panose="02010609060101010101" charset="-122"/>
              <a:cs typeface="楷体" panose="02010609060101010101"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楷体" panose="02010609060101010101" charset="-122"/>
                <a:ea typeface="楷体" panose="02010609060101010101" charset="-122"/>
                <a:cs typeface="楷体" panose="02010609060101010101" charset="-122"/>
              </a:rPr>
              <a:t>2. 我不喜欢参加小组讨论。</a:t>
            </a:r>
            <a:endParaRPr lang="zh-CN" altLang="en-US" sz="2000">
              <a:solidFill>
                <a:schemeClr val="bg1"/>
              </a:solidFill>
              <a:latin typeface="楷体" panose="02010609060101010101" charset="-122"/>
              <a:ea typeface="楷体" panose="02010609060101010101" charset="-122"/>
              <a:cs typeface="楷体" panose="02010609060101010101"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楷体" panose="02010609060101010101" charset="-122"/>
                <a:ea typeface="楷体" panose="02010609060101010101" charset="-122"/>
                <a:cs typeface="楷体" panose="02010609060101010101" charset="-122"/>
              </a:rPr>
              <a:t>3. 与陌生人一起讨论时，我会放不开。</a:t>
            </a:r>
            <a:endParaRPr lang="zh-CN" altLang="en-US" sz="2000">
              <a:solidFill>
                <a:schemeClr val="bg1"/>
              </a:solidFill>
              <a:latin typeface="楷体" panose="02010609060101010101" charset="-122"/>
              <a:ea typeface="楷体" panose="02010609060101010101" charset="-122"/>
              <a:cs typeface="楷体" panose="02010609060101010101"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楷体" panose="02010609060101010101" charset="-122"/>
                <a:ea typeface="楷体" panose="02010609060101010101" charset="-122"/>
                <a:cs typeface="楷体" panose="02010609060101010101" charset="-122"/>
              </a:rPr>
              <a:t>4. 我喜欢与人一起分担一项工作。</a:t>
            </a:r>
            <a:endParaRPr lang="zh-CN" altLang="en-US" sz="2000">
              <a:solidFill>
                <a:schemeClr val="bg1"/>
              </a:solidFill>
              <a:latin typeface="楷体" panose="02010609060101010101" charset="-122"/>
              <a:ea typeface="楷体" panose="02010609060101010101" charset="-122"/>
              <a:cs typeface="楷体" panose="02010609060101010101"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楷体" panose="02010609060101010101" charset="-122"/>
                <a:ea typeface="楷体" panose="02010609060101010101" charset="-122"/>
                <a:cs typeface="楷体" panose="02010609060101010101" charset="-122"/>
              </a:rPr>
              <a:t>5. 我与周围人的关系很和谐。</a:t>
            </a:r>
            <a:endParaRPr lang="zh-CN" altLang="en-US" sz="2000">
              <a:solidFill>
                <a:schemeClr val="bg1"/>
              </a:solidFill>
              <a:latin typeface="楷体" panose="02010609060101010101" charset="-122"/>
              <a:ea typeface="楷体" panose="02010609060101010101" charset="-122"/>
              <a:cs typeface="楷体" panose="02010609060101010101" charset="-122"/>
            </a:endParaRPr>
          </a:p>
          <a:p>
            <a:pPr indent="508000" algn="just" fontAlgn="auto">
              <a:lnSpc>
                <a:spcPct val="150000"/>
              </a:lnSpc>
              <a:extLst>
                <a:ext uri="{35155182-B16C-46BC-9424-99874614C6A1}">
                  <wpsdc:indentchars xmlns:wpsdc="http://www.wps.cn/officeDocument/2017/drawingmlCustomData" val="200" checksum="282533468"/>
                </a:ext>
              </a:extLst>
            </a:pPr>
            <a:endParaRPr lang="zh-CN" altLang="en-US" sz="2000">
              <a:solidFill>
                <a:schemeClr val="bg1"/>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思维广角</a:t>
              </a:r>
              <a:endPar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2040255" y="1254760"/>
            <a:ext cx="8266430" cy="4681220"/>
          </a:xfrm>
          <a:prstGeom prst="rect">
            <a:avLst/>
          </a:prstGeom>
          <a:noFill/>
        </p:spPr>
        <p:txBody>
          <a:bodyPr wrap="square" rtlCol="0">
            <a:noAutofit/>
          </a:bodyPr>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楷体" panose="02010609060101010101" charset="-122"/>
                <a:ea typeface="楷体" panose="02010609060101010101" charset="-122"/>
                <a:cs typeface="楷体" panose="02010609060101010101" charset="-122"/>
                <a:sym typeface="+mn-ea"/>
              </a:rPr>
              <a:t>6. 我觉得自己伙伴很少。</a:t>
            </a:r>
            <a:endParaRPr lang="zh-CN" altLang="en-US" sz="2000">
              <a:solidFill>
                <a:schemeClr val="bg1"/>
              </a:solidFill>
              <a:latin typeface="楷体" panose="02010609060101010101" charset="-122"/>
              <a:ea typeface="楷体" panose="02010609060101010101" charset="-122"/>
              <a:cs typeface="楷体" panose="02010609060101010101"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楷体" panose="02010609060101010101" charset="-122"/>
                <a:ea typeface="楷体" panose="02010609060101010101" charset="-122"/>
                <a:cs typeface="楷体" panose="02010609060101010101" charset="-122"/>
                <a:sym typeface="+mn-ea"/>
              </a:rPr>
              <a:t>7. 很少有人可以让我真正值得信赖。</a:t>
            </a:r>
            <a:endParaRPr lang="zh-CN" altLang="en-US" sz="2000">
              <a:solidFill>
                <a:schemeClr val="bg1"/>
              </a:solidFill>
              <a:latin typeface="楷体" panose="02010609060101010101" charset="-122"/>
              <a:ea typeface="楷体" panose="02010609060101010101" charset="-122"/>
              <a:cs typeface="楷体" panose="02010609060101010101"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楷体" panose="02010609060101010101" charset="-122"/>
                <a:ea typeface="楷体" panose="02010609060101010101" charset="-122"/>
                <a:cs typeface="楷体" panose="02010609060101010101" charset="-122"/>
                <a:sym typeface="+mn-ea"/>
              </a:rPr>
              <a:t>8. 我时常感到寂寞。</a:t>
            </a:r>
            <a:endParaRPr lang="zh-CN" altLang="en-US" sz="2000">
              <a:solidFill>
                <a:schemeClr val="bg1"/>
              </a:solidFill>
              <a:latin typeface="楷体" panose="02010609060101010101" charset="-122"/>
              <a:ea typeface="楷体" panose="02010609060101010101" charset="-122"/>
              <a:cs typeface="楷体" panose="02010609060101010101"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楷体" panose="02010609060101010101" charset="-122"/>
                <a:ea typeface="楷体" panose="02010609060101010101" charset="-122"/>
                <a:cs typeface="楷体" panose="02010609060101010101" charset="-122"/>
                <a:sym typeface="+mn-ea"/>
              </a:rPr>
              <a:t>9. 我相信“大合作大成就，小合作小成就”。</a:t>
            </a:r>
            <a:endParaRPr lang="zh-CN" altLang="en-US" sz="2000">
              <a:solidFill>
                <a:schemeClr val="bg1"/>
              </a:solidFill>
              <a:latin typeface="楷体" panose="02010609060101010101" charset="-122"/>
              <a:ea typeface="楷体" panose="02010609060101010101" charset="-122"/>
              <a:cs typeface="楷体" panose="02010609060101010101"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楷体" panose="02010609060101010101" charset="-122"/>
                <a:ea typeface="楷体" panose="02010609060101010101" charset="-122"/>
                <a:cs typeface="楷体" panose="02010609060101010101" charset="-122"/>
                <a:sym typeface="+mn-ea"/>
              </a:rPr>
              <a:t>10. 我感到自己不属于任何圈子。</a:t>
            </a:r>
            <a:endParaRPr lang="zh-CN" altLang="en-US" sz="2000">
              <a:solidFill>
                <a:schemeClr val="bg1"/>
              </a:solidFill>
              <a:latin typeface="楷体" panose="02010609060101010101" charset="-122"/>
              <a:ea typeface="楷体" panose="02010609060101010101" charset="-122"/>
              <a:cs typeface="楷体" panose="02010609060101010101" charset="-122"/>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楷体" panose="02010609060101010101" charset="-122"/>
                <a:ea typeface="楷体" panose="02010609060101010101" charset="-122"/>
                <a:cs typeface="楷体" panose="02010609060101010101" charset="-122"/>
              </a:rPr>
              <a:t>11. 我与任何人都很难亲密起来。</a:t>
            </a:r>
            <a:endParaRPr lang="zh-CN" altLang="en-US" sz="2000">
              <a:solidFill>
                <a:schemeClr val="bg1"/>
              </a:solidFill>
              <a:latin typeface="楷体" panose="02010609060101010101" charset="-122"/>
              <a:ea typeface="楷体" panose="02010609060101010101" charset="-122"/>
              <a:cs typeface="楷体" panose="02010609060101010101"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楷体" panose="02010609060101010101" charset="-122"/>
                <a:ea typeface="楷体" panose="02010609060101010101" charset="-122"/>
                <a:cs typeface="楷体" panose="02010609060101010101" charset="-122"/>
              </a:rPr>
              <a:t>12. 我的兴趣和想法与周围人的不一样。</a:t>
            </a:r>
            <a:endParaRPr lang="zh-CN" altLang="en-US" sz="2000">
              <a:solidFill>
                <a:schemeClr val="bg1"/>
              </a:solidFill>
              <a:latin typeface="楷体" panose="02010609060101010101" charset="-122"/>
              <a:ea typeface="楷体" panose="02010609060101010101" charset="-122"/>
              <a:cs typeface="楷体" panose="02010609060101010101"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楷体" panose="02010609060101010101" charset="-122"/>
                <a:ea typeface="楷体" panose="02010609060101010101" charset="-122"/>
                <a:cs typeface="楷体" panose="02010609060101010101" charset="-122"/>
              </a:rPr>
              <a:t>13. 我常感到被人冷落。</a:t>
            </a:r>
            <a:endParaRPr lang="zh-CN" altLang="en-US" sz="2000">
              <a:solidFill>
                <a:schemeClr val="bg1"/>
              </a:solidFill>
              <a:latin typeface="楷体" panose="02010609060101010101" charset="-122"/>
              <a:ea typeface="楷体" panose="02010609060101010101" charset="-122"/>
              <a:cs typeface="楷体" panose="02010609060101010101"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楷体" panose="02010609060101010101" charset="-122"/>
                <a:ea typeface="楷体" panose="02010609060101010101" charset="-122"/>
                <a:cs typeface="楷体" panose="02010609060101010101" charset="-122"/>
              </a:rPr>
              <a:t>14. 没人能清楚地了解我。</a:t>
            </a:r>
            <a:endParaRPr lang="zh-CN" altLang="en-US" sz="2000">
              <a:solidFill>
                <a:schemeClr val="bg1"/>
              </a:solidFill>
              <a:latin typeface="楷体" panose="02010609060101010101" charset="-122"/>
              <a:ea typeface="楷体" panose="02010609060101010101" charset="-122"/>
              <a:cs typeface="楷体" panose="02010609060101010101"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楷体" panose="02010609060101010101" charset="-122"/>
                <a:ea typeface="楷体" panose="02010609060101010101" charset="-122"/>
                <a:cs typeface="楷体" panose="02010609060101010101" charset="-122"/>
              </a:rPr>
              <a:t>15. 在小组讨论时我常感到紧张不安。</a:t>
            </a:r>
            <a:endParaRPr lang="zh-CN" altLang="en-US" sz="2000">
              <a:solidFill>
                <a:schemeClr val="bg1"/>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思维广角</a:t>
              </a:r>
              <a:endPar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824355" y="1156970"/>
            <a:ext cx="8088630" cy="2544445"/>
          </a:xfrm>
          <a:prstGeom prst="rect">
            <a:avLst/>
          </a:prstGeom>
          <a:noFill/>
        </p:spPr>
        <p:txBody>
          <a:bodyPr wrap="square" rtlCol="0">
            <a:noAutofit/>
          </a:bodyPr>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楷体" panose="02010609060101010101" charset="-122"/>
                <a:ea typeface="楷体" panose="02010609060101010101" charset="-122"/>
                <a:cs typeface="楷体" panose="02010609060101010101" charset="-122"/>
                <a:sym typeface="+mn-ea"/>
              </a:rPr>
              <a:t>16. 我善于把工作任务分解开，与合适的人一起做。</a:t>
            </a:r>
            <a:endParaRPr lang="zh-CN" altLang="en-US" sz="2000">
              <a:solidFill>
                <a:schemeClr val="bg1"/>
              </a:solidFill>
              <a:latin typeface="楷体" panose="02010609060101010101" charset="-122"/>
              <a:ea typeface="楷体" panose="02010609060101010101" charset="-122"/>
              <a:cs typeface="楷体" panose="02010609060101010101" charset="-122"/>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楷体" panose="02010609060101010101" charset="-122"/>
                <a:ea typeface="楷体" panose="02010609060101010101" charset="-122"/>
                <a:cs typeface="楷体" panose="02010609060101010101" charset="-122"/>
                <a:sym typeface="+mn-ea"/>
              </a:rPr>
              <a:t>17. 我感到自己与别人有隔阂。</a:t>
            </a:r>
            <a:endParaRPr lang="zh-CN" altLang="en-US" sz="2000">
              <a:solidFill>
                <a:schemeClr val="bg1"/>
              </a:solidFill>
              <a:latin typeface="楷体" panose="02010609060101010101" charset="-122"/>
              <a:ea typeface="楷体" panose="02010609060101010101" charset="-122"/>
              <a:cs typeface="楷体" panose="02010609060101010101" charset="-122"/>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楷体" panose="02010609060101010101" charset="-122"/>
                <a:ea typeface="楷体" panose="02010609060101010101" charset="-122"/>
                <a:cs typeface="楷体" panose="02010609060101010101" charset="-122"/>
                <a:sym typeface="+mn-ea"/>
              </a:rPr>
              <a:t>18. 我经常感到与别人交谈很羞怯。</a:t>
            </a:r>
            <a:endParaRPr lang="zh-CN" altLang="en-US" sz="2000">
              <a:solidFill>
                <a:schemeClr val="bg1"/>
              </a:solidFill>
              <a:latin typeface="楷体" panose="02010609060101010101" charset="-122"/>
              <a:ea typeface="楷体" panose="02010609060101010101" charset="-122"/>
              <a:cs typeface="楷体" panose="02010609060101010101" charset="-122"/>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楷体" panose="02010609060101010101" charset="-122"/>
                <a:ea typeface="楷体" panose="02010609060101010101" charset="-122"/>
                <a:cs typeface="楷体" panose="02010609060101010101" charset="-122"/>
                <a:sym typeface="+mn-ea"/>
              </a:rPr>
              <a:t>19. 我要好的朋友很少。</a:t>
            </a:r>
            <a:endParaRPr lang="zh-CN" altLang="en-US" sz="2000">
              <a:solidFill>
                <a:schemeClr val="bg1"/>
              </a:solidFill>
              <a:latin typeface="楷体" panose="02010609060101010101" charset="-122"/>
              <a:ea typeface="楷体" panose="02010609060101010101" charset="-122"/>
              <a:cs typeface="楷体" panose="02010609060101010101" charset="-122"/>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楷体" panose="02010609060101010101" charset="-122"/>
                <a:ea typeface="楷体" panose="02010609060101010101" charset="-122"/>
                <a:cs typeface="楷体" panose="02010609060101010101" charset="-122"/>
                <a:sym typeface="+mn-ea"/>
              </a:rPr>
              <a:t>20. 我只喜欢与同我谈得来的人接近。</a:t>
            </a:r>
            <a:endParaRPr lang="zh-CN" altLang="en-US" sz="2000">
              <a:solidFill>
                <a:schemeClr val="bg1"/>
              </a:solidFill>
              <a:latin typeface="楷体" panose="02010609060101010101" charset="-122"/>
              <a:ea typeface="楷体" panose="02010609060101010101" charset="-122"/>
              <a:cs typeface="楷体" panose="02010609060101010101" charset="-122"/>
              <a:sym typeface="+mn-ea"/>
            </a:endParaRPr>
          </a:p>
        </p:txBody>
      </p:sp>
      <p:sp>
        <p:nvSpPr>
          <p:cNvPr id="2" name="文本框 1"/>
          <p:cNvSpPr txBox="1"/>
          <p:nvPr/>
        </p:nvSpPr>
        <p:spPr>
          <a:xfrm>
            <a:off x="1667510" y="3900805"/>
            <a:ext cx="8990330" cy="1691640"/>
          </a:xfrm>
          <a:prstGeom prst="rect">
            <a:avLst/>
          </a:prstGeom>
          <a:noFill/>
        </p:spPr>
        <p:txBody>
          <a:bodyPr wrap="square" rtlCol="0" anchor="t">
            <a:spAutoFit/>
          </a:bodyPr>
          <a:p>
            <a:pPr indent="508000" algn="just" fontAlgn="auto">
              <a:lnSpc>
                <a:spcPct val="13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合作能力测试结果分析：每题答“是”得1 分，答“否”得0 分。得分在12 分以上表示合作能力有待提高，8 ～ 11 分表示合作能力一般，5 ～ 7 分表示合作能力较好，4 分以下表示合作能力非常好。</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3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根据自己的得分，想一想：如何做可以让自己的合作能力得到进一步提高？</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8255796" y="1532223"/>
              <a:ext cx="4596396" cy="796158"/>
            </a:xfrm>
            <a:prstGeom prst="rect">
              <a:avLst/>
            </a:prstGeom>
            <a:noFill/>
          </p:spPr>
          <p:txBody>
            <a:bodyPr wrap="square" rtlCol="0">
              <a:spAutoFit/>
            </a:bodyPr>
            <a:lstStyle/>
            <a:p>
              <a:pPr algn="ctr"/>
              <a:r>
                <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创客营地</a:t>
              </a:r>
              <a:endPar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53160" y="2325370"/>
            <a:ext cx="10033635" cy="1382395"/>
          </a:xfrm>
          <a:prstGeom prst="rect">
            <a:avLst/>
          </a:prstGeom>
          <a:noFill/>
        </p:spPr>
        <p:txBody>
          <a:bodyPr wrap="square" rtlCol="0">
            <a:noAutofit/>
          </a:bodyPr>
          <a:p>
            <a:pPr indent="1016000" algn="ctr" fontAlgn="auto">
              <a:lnSpc>
                <a:spcPct val="150000"/>
              </a:lnSpc>
              <a:extLst>
                <a:ext uri="{35155182-B16C-46BC-9424-99874614C6A1}">
                  <wpsdc:indentchars xmlns:wpsdc="http://www.wps.cn/officeDocument/2017/drawingmlCustomData" val="200" checksum="1463267244"/>
                </a:ext>
              </a:extLst>
            </a:pPr>
            <a:r>
              <a:rPr lang="zh-CN" altLang="en-US" sz="4000" b="1" u="sng">
                <a:solidFill>
                  <a:schemeClr val="bg1"/>
                </a:solidFill>
                <a:latin typeface="微软雅黑" panose="020B0503020204020204" charset="-122"/>
                <a:ea typeface="微软雅黑" panose="020B0503020204020204" charset="-122"/>
                <a:cs typeface="微软雅黑" panose="020B0503020204020204" charset="-122"/>
                <a:hlinkClick r:id="rId2" tooltip="" action="ppaction://hlinkfile"/>
              </a:rPr>
              <a:t>职场过家家</a:t>
            </a:r>
            <a:endParaRPr lang="zh-CN" altLang="en-US" sz="4000" b="1" u="sng">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custDataLst>
              <p:tags r:id="rId3"/>
            </p:custDataLst>
          </p:nvPr>
        </p:nvSpPr>
        <p:spPr>
          <a:xfrm>
            <a:off x="934085" y="7005320"/>
            <a:ext cx="10044430" cy="1420495"/>
          </a:xfrm>
          <a:prstGeom prst="rect">
            <a:avLst/>
          </a:prstGeom>
          <a:noFill/>
        </p:spPr>
        <p:txBody>
          <a:bodyPr wrap="square" rtlCol="0">
            <a:spAutoFit/>
          </a:bodyPr>
          <a:p>
            <a:pPr indent="609600" algn="just" fontAlgn="auto">
              <a:lnSpc>
                <a:spcPct val="120000"/>
              </a:lnSpc>
              <a:extLst>
                <a:ext uri="{35155182-B16C-46BC-9424-99874614C6A1}">
                  <wpsdc:indentchars xmlns:wpsdc="http://www.wps.cn/officeDocument/2017/drawingmlCustomData" val="200" checksum="4158780845"/>
                </a:ext>
              </a:extLst>
            </a:pPr>
            <a:r>
              <a:rPr lang="zh-CN" altLang="en-US" sz="2400">
                <a:solidFill>
                  <a:schemeClr val="bg1"/>
                </a:solidFill>
                <a:latin typeface="微软雅黑" panose="020B0503020204020204" charset="-122"/>
                <a:ea typeface="微软雅黑" panose="020B0503020204020204" charset="-122"/>
                <a:cs typeface="微软雅黑" panose="020B0503020204020204" charset="-122"/>
              </a:rPr>
              <a:t>【案例评析】将轮子“移植”到鞋子上，就出现了轮滑鞋，这样的创新看似很简单，却可以产生意想不到的效果。这告诉我们，人有了机遇还不够，还要善于观察、勤于思考，有对生活的冲动。</a:t>
            </a:r>
            <a:endParaRPr lang="zh-CN" altLang="en-US" sz="24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2" name="文本框 11"/>
          <p:cNvSpPr txBox="1"/>
          <p:nvPr/>
        </p:nvSpPr>
        <p:spPr>
          <a:xfrm>
            <a:off x="2460226" y="4617415"/>
            <a:ext cx="7283904" cy="461665"/>
          </a:xfrm>
          <a:prstGeom prst="rect">
            <a:avLst/>
          </a:prstGeom>
          <a:noFill/>
        </p:spPr>
        <p:txBody>
          <a:bodyPr wrap="square" rtlCol="0">
            <a:spAutoFit/>
          </a:bodyPr>
          <a:lstStyle/>
          <a:p>
            <a:pPr algn="dist"/>
            <a:r>
              <a:rPr lang="zh-CN" altLang="en-US" sz="2400"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演示完毕感谢您的观看</a:t>
            </a:r>
            <a:endParaRPr lang="zh-CN" altLang="en-US" sz="2400" spc="300" dirty="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2" name="组合 1"/>
          <p:cNvGrpSpPr/>
          <p:nvPr/>
        </p:nvGrpSpPr>
        <p:grpSpPr>
          <a:xfrm>
            <a:off x="1944370" y="1226820"/>
            <a:ext cx="8629650" cy="460375"/>
            <a:chOff x="7155769" y="1532223"/>
            <a:chExt cx="7287986" cy="628090"/>
          </a:xfrm>
        </p:grpSpPr>
        <p:sp>
          <p:nvSpPr>
            <p:cNvPr id="4" name="文本框 3"/>
            <p:cNvSpPr txBox="1"/>
            <p:nvPr>
              <p:custDataLst>
                <p:tags r:id="rId1"/>
              </p:custDataLst>
            </p:nvPr>
          </p:nvSpPr>
          <p:spPr>
            <a:xfrm>
              <a:off x="7404689" y="1532223"/>
              <a:ext cx="6990715" cy="628090"/>
            </a:xfrm>
            <a:prstGeom prst="rect">
              <a:avLst/>
            </a:prstGeom>
            <a:noFill/>
          </p:spPr>
          <p:txBody>
            <a:bodyPr wrap="square" rtlCol="0">
              <a:spAutoFit/>
            </a:bodyPr>
            <a:p>
              <a:pPr algn="ctr"/>
              <a:r>
                <a:rPr lang="en-US" altLang="zh-CN" sz="2400"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DaXueSheng ChuangXin Yu ChuangYe JiaoCheng</a:t>
              </a:r>
              <a:endParaRPr lang="zh-CN" altLang="en-US" sz="2400" spc="300" dirty="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5" name="组合 4"/>
            <p:cNvGrpSpPr/>
            <p:nvPr/>
          </p:nvGrpSpPr>
          <p:grpSpPr>
            <a:xfrm>
              <a:off x="7155769" y="1674585"/>
              <a:ext cx="7287986" cy="145144"/>
              <a:chOff x="7161893" y="1825171"/>
              <a:chExt cx="7287986" cy="145144"/>
            </a:xfrm>
          </p:grpSpPr>
          <p:sp>
            <p:nvSpPr>
              <p:cNvPr id="6" name="矩形: 圆角 44"/>
              <p:cNvSpPr/>
              <p:nvPr>
                <p:custDataLst>
                  <p:tags r:id="rId2"/>
                </p:custDataLst>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7" name="矩形: 圆角 45"/>
              <p:cNvSpPr/>
              <p:nvPr>
                <p:custDataLst>
                  <p:tags r:id="rId3"/>
                </p:custDataLst>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8" name="文本框 7"/>
          <p:cNvSpPr txBox="1"/>
          <p:nvPr>
            <p:custDataLst>
              <p:tags r:id="rId4"/>
            </p:custDataLst>
          </p:nvPr>
        </p:nvSpPr>
        <p:spPr>
          <a:xfrm>
            <a:off x="1461135" y="2036445"/>
            <a:ext cx="9832975" cy="2417445"/>
          </a:xfrm>
          <a:prstGeom prst="rect">
            <a:avLst/>
          </a:prstGeom>
          <a:noFill/>
        </p:spPr>
        <p:txBody>
          <a:bodyPr wrap="square" rtlCol="0">
            <a:spAutoFit/>
          </a:bodyPr>
          <a:p>
            <a:pPr algn="just">
              <a:lnSpc>
                <a:spcPct val="140000"/>
              </a:lnSpc>
            </a:pPr>
            <a:r>
              <a:rPr lang="zh-CN" altLang="en-US" sz="5400" b="1">
                <a:solidFill>
                  <a:schemeClr val="bg1"/>
                </a:solidFill>
                <a:latin typeface="微软雅黑" panose="020B0503020204020204" charset="-122"/>
                <a:ea typeface="微软雅黑" panose="020B0503020204020204" charset="-122"/>
                <a:cs typeface="微软雅黑" panose="020B0503020204020204" charset="-122"/>
              </a:rPr>
              <a:t>大学生创新与创业教程</a:t>
            </a:r>
            <a:endParaRPr lang="zh-CN" altLang="en-US" sz="5400" b="1">
              <a:solidFill>
                <a:schemeClr val="bg1"/>
              </a:solidFill>
              <a:latin typeface="微软雅黑" panose="020B0503020204020204" charset="-122"/>
              <a:ea typeface="微软雅黑" panose="020B0503020204020204" charset="-122"/>
              <a:cs typeface="微软雅黑" panose="020B0503020204020204" charset="-122"/>
            </a:endParaRPr>
          </a:p>
          <a:p>
            <a:pPr algn="just">
              <a:lnSpc>
                <a:spcPct val="140000"/>
              </a:lnSpc>
            </a:pPr>
            <a:r>
              <a:rPr lang="en-US" altLang="zh-CN" sz="5400" b="1">
                <a:solidFill>
                  <a:schemeClr val="bg1"/>
                </a:solidFill>
                <a:latin typeface="微软雅黑" panose="020B0503020204020204" charset="-122"/>
                <a:ea typeface="微软雅黑" panose="020B0503020204020204" charset="-122"/>
                <a:cs typeface="微软雅黑" panose="020B0503020204020204" charset="-122"/>
              </a:rPr>
              <a:t> </a:t>
            </a:r>
            <a:r>
              <a:rPr lang="zh-CN" altLang="en-US" sz="5400" b="1">
                <a:solidFill>
                  <a:schemeClr val="bg1"/>
                </a:solidFill>
                <a:latin typeface="微软雅黑" panose="020B0503020204020204" charset="-122"/>
                <a:ea typeface="微软雅黑" panose="020B0503020204020204" charset="-122"/>
                <a:cs typeface="微软雅黑" panose="020B0503020204020204" charset="-122"/>
              </a:rPr>
              <a:t>——理论·案例·实训（第二版）</a:t>
            </a:r>
            <a:endParaRPr lang="zh-CN" altLang="en-US" sz="5400" b="1">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childTnLst>
                    </p:cTn>
                  </p:par>
                  <p:par>
                    <p:cTn id="80" fill="hold">
                      <p:stCondLst>
                        <p:cond delay="indefinite"/>
                      </p:stCondLst>
                      <p:childTnLst>
                        <p:par>
                          <p:cTn id="81" fill="hold">
                            <p:stCondLst>
                              <p:cond delay="0"/>
                            </p:stCondLst>
                            <p:childTnLst>
                              <p:par>
                                <p:cTn id="82" presetID="16" presetClass="entr" presetSubtype="21" fill="hold" grpId="0" nodeType="clickEffect">
                                  <p:stCondLst>
                                    <p:cond delay="0"/>
                                  </p:stCondLst>
                                  <p:childTnLst>
                                    <p:set>
                                      <p:cBhvr>
                                        <p:cTn id="83" dur="1" fill="hold">
                                          <p:stCondLst>
                                            <p:cond delay="0"/>
                                          </p:stCondLst>
                                        </p:cTn>
                                        <p:tgtEl>
                                          <p:spTgt spid="12"/>
                                        </p:tgtEl>
                                        <p:attrNameLst>
                                          <p:attrName>style.visibility</p:attrName>
                                        </p:attrNameLst>
                                      </p:cBhvr>
                                      <p:to>
                                        <p:strVal val="visible"/>
                                      </p:to>
                                    </p:set>
                                    <p:animEffect transition="in" filter="barn(inVertical)">
                                      <p:cBhvr>
                                        <p:cTn id="84" dur="500"/>
                                        <p:tgtEl>
                                          <p:spTgt spid="12"/>
                                        </p:tgtEl>
                                      </p:cBhvr>
                                    </p:animEffect>
                                  </p:childTnLst>
                                </p:cTn>
                              </p:par>
                            </p:childTnLst>
                          </p:cTn>
                        </p:par>
                        <p:par>
                          <p:cTn id="85" fill="hold">
                            <p:stCondLst>
                              <p:cond delay="500"/>
                            </p:stCondLst>
                            <p:childTnLst>
                              <p:par>
                                <p:cTn id="86" presetID="42" presetClass="entr" presetSubtype="0" fill="hold" nodeType="afterEffect">
                                  <p:stCondLst>
                                    <p:cond delay="0"/>
                                  </p:stCondLst>
                                  <p:childTnLst>
                                    <p:set>
                                      <p:cBhvr>
                                        <p:cTn id="87" dur="1" fill="hold">
                                          <p:stCondLst>
                                            <p:cond delay="0"/>
                                          </p:stCondLst>
                                        </p:cTn>
                                        <p:tgtEl>
                                          <p:spTgt spid="2"/>
                                        </p:tgtEl>
                                        <p:attrNameLst>
                                          <p:attrName>style.visibility</p:attrName>
                                        </p:attrNameLst>
                                      </p:cBhvr>
                                      <p:to>
                                        <p:strVal val="visible"/>
                                      </p:to>
                                    </p:set>
                                    <p:animEffect transition="in" filter="fade">
                                      <p:cBhvr>
                                        <p:cTn id="88" dur="1000"/>
                                        <p:tgtEl>
                                          <p:spTgt spid="2"/>
                                        </p:tgtEl>
                                      </p:cBhvr>
                                    </p:animEffect>
                                    <p:anim calcmode="lin" valueType="num">
                                      <p:cBhvr>
                                        <p:cTn id="89" dur="1000" fill="hold"/>
                                        <p:tgtEl>
                                          <p:spTgt spid="2"/>
                                        </p:tgtEl>
                                        <p:attrNameLst>
                                          <p:attrName>ppt_x</p:attrName>
                                        </p:attrNameLst>
                                      </p:cBhvr>
                                      <p:tavLst>
                                        <p:tav tm="0">
                                          <p:val>
                                            <p:strVal val="#ppt_x"/>
                                          </p:val>
                                        </p:tav>
                                        <p:tav tm="100000">
                                          <p:val>
                                            <p:strVal val="#ppt_x"/>
                                          </p:val>
                                        </p:tav>
                                      </p:tavLst>
                                    </p:anim>
                                    <p:anim calcmode="lin" valueType="num">
                                      <p:cBhvr>
                                        <p:cTn id="9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P spid="30" grpId="0" animBg="1"/>
      <p:bldP spid="32" grpId="0" animBg="1"/>
      <p:bldP spid="33" grpId="0" animBg="1"/>
      <p:bldP spid="34" grpId="0" animBg="1"/>
      <p:bldP spid="35" grpId="0" animBg="1"/>
      <p:bldP spid="36" grpId="0" animBg="1"/>
      <p:bldP spid="37" grpId="0" animBg="1"/>
      <p:bldP spid="50" grpId="0" animBg="1"/>
      <p:bldP spid="58" grpId="0" animBg="1"/>
      <p:bldP spid="59" grpId="0" animBg="1"/>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8255796" y="1532223"/>
              <a:ext cx="4596396" cy="796158"/>
            </a:xfrm>
            <a:prstGeom prst="rect">
              <a:avLst/>
            </a:prstGeom>
            <a:noFill/>
          </p:spPr>
          <p:txBody>
            <a:bodyPr wrap="square" rtlCol="0">
              <a:spAutoFit/>
            </a:bodyPr>
            <a:lstStyle/>
            <a:p>
              <a:pPr algn="ctr"/>
              <a:r>
                <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思考</a:t>
              </a:r>
              <a:endPar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53160" y="1899920"/>
            <a:ext cx="10033635" cy="2065020"/>
          </a:xfrm>
          <a:prstGeom prst="rect">
            <a:avLst/>
          </a:prstGeom>
          <a:noFill/>
        </p:spPr>
        <p:txBody>
          <a:bodyPr wrap="square" rtlCol="0">
            <a:noAutofit/>
          </a:bodyPr>
          <a:p>
            <a:pPr indent="609600" algn="just" fontAlgn="auto">
              <a:lnSpc>
                <a:spcPct val="150000"/>
              </a:lnSpc>
              <a:extLst>
                <a:ext uri="{35155182-B16C-46BC-9424-99874614C6A1}">
                  <wpsdc:indentchars xmlns:wpsdc="http://www.wps.cn/officeDocument/2017/drawingmlCustomData" val="200" checksum="4158780845"/>
                </a:ext>
              </a:extLst>
            </a:pP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联邦家私的6 人团队朴素、简单、正派。杜泽华虽不是创始人，但是却没有受到排斥，还被推举为团队的核心，他们在性格上互补，为了创业而走到了一起。儿时的友谊和成年后的</a:t>
            </a:r>
            <a:r>
              <a:rPr lang="zh-CN" altLang="en-US" sz="2400" b="1">
                <a:solidFill>
                  <a:srgbClr val="FF0000"/>
                </a:solidFill>
                <a:latin typeface="微软雅黑" panose="020B0503020204020204" charset="-122"/>
                <a:ea typeface="微软雅黑" panose="020B0503020204020204" charset="-122"/>
                <a:cs typeface="微软雅黑" panose="020B0503020204020204" charset="-122"/>
              </a:rPr>
              <a:t>相互信任是这支团队合作的纽带</a:t>
            </a: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ïSļiďé"/>
          <p:cNvSpPr/>
          <p:nvPr/>
        </p:nvSpPr>
        <p:spPr>
          <a:xfrm>
            <a:off x="4850765" y="1553845"/>
            <a:ext cx="637540" cy="637540"/>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8" name="ïSḷïḋê"/>
          <p:cNvSpPr txBox="1"/>
          <p:nvPr/>
        </p:nvSpPr>
        <p:spPr>
          <a:xfrm>
            <a:off x="5586730" y="1654175"/>
            <a:ext cx="4944745" cy="398780"/>
          </a:xfrm>
          <a:prstGeom prst="rect">
            <a:avLst/>
          </a:prstGeom>
          <a:noFill/>
        </p:spPr>
        <p:txBody>
          <a:bodyPr wrap="square" rtlCol="0">
            <a:spAutoFit/>
          </a:bodyPr>
          <a:lstStyle/>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企业将销售什么产品或服务？</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0" name="îS1îḓe"/>
          <p:cNvSpPr/>
          <p:nvPr/>
        </p:nvSpPr>
        <p:spPr>
          <a:xfrm>
            <a:off x="4890135" y="2697480"/>
            <a:ext cx="637540" cy="637540"/>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2" name="íŝ1iḍè"/>
          <p:cNvSpPr txBox="1"/>
          <p:nvPr/>
        </p:nvSpPr>
        <p:spPr>
          <a:xfrm>
            <a:off x="5625465" y="2795270"/>
            <a:ext cx="4906010" cy="398780"/>
          </a:xfrm>
          <a:prstGeom prst="rect">
            <a:avLst/>
          </a:prstGeom>
          <a:noFill/>
        </p:spPr>
        <p:txBody>
          <a:bodyPr wrap="square" rtlCol="0">
            <a:spAutoFit/>
          </a:bodyPr>
          <a:lstStyle/>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企业将向谁销售产品或服务？</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6" name="îS1îḓe"/>
          <p:cNvSpPr/>
          <p:nvPr/>
        </p:nvSpPr>
        <p:spPr>
          <a:xfrm>
            <a:off x="4892040" y="3903980"/>
            <a:ext cx="637540" cy="637540"/>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1" name="矩形 40"/>
          <p:cNvSpPr/>
          <p:nvPr/>
        </p:nvSpPr>
        <p:spPr>
          <a:xfrm>
            <a:off x="4850765" y="1696720"/>
            <a:ext cx="598805" cy="356235"/>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01</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2" name="矩形 41"/>
          <p:cNvSpPr/>
          <p:nvPr/>
        </p:nvSpPr>
        <p:spPr>
          <a:xfrm>
            <a:off x="4930140" y="4053840"/>
            <a:ext cx="550545" cy="356235"/>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03</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9" name="íŝ1iḍè"/>
          <p:cNvSpPr txBox="1"/>
          <p:nvPr/>
        </p:nvSpPr>
        <p:spPr>
          <a:xfrm>
            <a:off x="5586730" y="4044950"/>
            <a:ext cx="4652645" cy="398780"/>
          </a:xfrm>
          <a:prstGeom prst="rect">
            <a:avLst/>
          </a:prstGeom>
          <a:noFill/>
        </p:spPr>
        <p:txBody>
          <a:bodyPr wrap="square" rtlCol="0">
            <a:spAutoFit/>
          </a:bodyPr>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企业将如何销售产品或服务？</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1" name="矩形 20"/>
          <p:cNvSpPr/>
          <p:nvPr/>
        </p:nvSpPr>
        <p:spPr>
          <a:xfrm>
            <a:off x="4930775" y="2828925"/>
            <a:ext cx="549910" cy="365125"/>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02</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0" name="椭圆 9"/>
          <p:cNvSpPr/>
          <p:nvPr/>
        </p:nvSpPr>
        <p:spPr>
          <a:xfrm>
            <a:off x="977265" y="1894205"/>
            <a:ext cx="3015615" cy="3015615"/>
          </a:xfrm>
          <a:prstGeom prst="ellipse">
            <a:avLst/>
          </a:prstGeom>
          <a:solidFill>
            <a:srgbClr val="A91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latin typeface="微软雅黑" panose="020B0503020204020204" charset="-122"/>
                <a:ea typeface="微软雅黑" panose="020B0503020204020204" charset="-122"/>
              </a:rPr>
              <a:t>创业构想有</a:t>
            </a:r>
            <a:r>
              <a:rPr lang="en-US" altLang="zh-CN" sz="2800" b="1">
                <a:latin typeface="微软雅黑" panose="020B0503020204020204" charset="-122"/>
                <a:ea typeface="微软雅黑" panose="020B0503020204020204" charset="-122"/>
              </a:rPr>
              <a:t>4</a:t>
            </a:r>
            <a:r>
              <a:rPr lang="zh-CN" altLang="en-US" sz="2800" b="1">
                <a:latin typeface="微软雅黑" panose="020B0503020204020204" charset="-122"/>
                <a:ea typeface="微软雅黑" panose="020B0503020204020204" charset="-122"/>
              </a:rPr>
              <a:t>方面内容</a:t>
            </a:r>
            <a:endParaRPr lang="zh-CN" altLang="en-US" sz="2800" b="1">
              <a:latin typeface="微软雅黑" panose="020B0503020204020204" charset="-122"/>
              <a:ea typeface="微软雅黑" panose="020B0503020204020204" charset="-122"/>
            </a:endParaRPr>
          </a:p>
        </p:txBody>
      </p:sp>
      <p:grpSp>
        <p:nvGrpSpPr>
          <p:cNvPr id="2" name="组合 1"/>
          <p:cNvGrpSpPr/>
          <p:nvPr/>
        </p:nvGrpSpPr>
        <p:grpSpPr>
          <a:xfrm>
            <a:off x="333665" y="106793"/>
            <a:ext cx="3449286" cy="488467"/>
            <a:chOff x="294295" y="323963"/>
            <a:chExt cx="3449286" cy="488467"/>
          </a:xfrm>
        </p:grpSpPr>
        <p:sp>
          <p:nvSpPr>
            <p:cNvPr id="4" name="椭圆 3"/>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 name="文本框 4"/>
            <p:cNvSpPr txBox="1"/>
            <p:nvPr>
              <p:custDataLst>
                <p:tags r:id="rId2"/>
              </p:custDataLst>
            </p:nvPr>
          </p:nvSpPr>
          <p:spPr>
            <a:xfrm>
              <a:off x="360301" y="352055"/>
              <a:ext cx="3383280" cy="460375"/>
            </a:xfrm>
            <a:prstGeom prst="rect">
              <a:avLst/>
            </a:prstGeom>
            <a:noFill/>
          </p:spPr>
          <p:txBody>
            <a:bodyPr wrap="none" rtlCol="0">
              <a:spAutoFit/>
            </a:bodyPr>
            <a:p>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项目三</a:t>
              </a:r>
              <a:r>
                <a:rPr lang="en-US" altLang="zh-CN"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   </a:t>
              </a: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打造创业团队</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7" name="îS1îḓe"/>
          <p:cNvSpPr/>
          <p:nvPr/>
        </p:nvSpPr>
        <p:spPr>
          <a:xfrm>
            <a:off x="4892040" y="5079365"/>
            <a:ext cx="637540" cy="637540"/>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1" name="矩形 10"/>
          <p:cNvSpPr/>
          <p:nvPr/>
        </p:nvSpPr>
        <p:spPr>
          <a:xfrm>
            <a:off x="4930140" y="5220335"/>
            <a:ext cx="550545" cy="356235"/>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04</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íŝ1iḍè"/>
          <p:cNvSpPr txBox="1"/>
          <p:nvPr/>
        </p:nvSpPr>
        <p:spPr>
          <a:xfrm>
            <a:off x="5586730" y="5220335"/>
            <a:ext cx="4652645" cy="398780"/>
          </a:xfrm>
          <a:prstGeom prst="rect">
            <a:avLst/>
          </a:prstGeom>
          <a:noFill/>
        </p:spPr>
        <p:txBody>
          <a:bodyPr wrap="square" rtlCol="0">
            <a:spAutoFit/>
          </a:bodyPr>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企业将满足顾客哪些需要？</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checkerboard(across)">
                                      <p:cBhvr>
                                        <p:cTn id="7" dur="500"/>
                                        <p:tgtEl>
                                          <p:spTgt spid="41"/>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checkerboard(across)">
                                      <p:cBhvr>
                                        <p:cTn id="10" dur="500"/>
                                        <p:tgtEl>
                                          <p:spTgt spid="42"/>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checkerboard(across)">
                                      <p:cBhvr>
                                        <p:cTn id="13" dur="500"/>
                                        <p:tgtEl>
                                          <p:spTgt spid="21"/>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checkerboard(across)">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bldLvl="0" animBg="1"/>
      <p:bldP spid="42" grpId="0" bldLvl="0" animBg="1"/>
      <p:bldP spid="21" grpId="0" bldLvl="0" animBg="1"/>
      <p:bldP spid="11"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00340" y="171080"/>
            <a:ext cx="5836886" cy="706755"/>
            <a:chOff x="294295" y="323480"/>
            <a:chExt cx="5836886" cy="706755"/>
          </a:xfrm>
        </p:grpSpPr>
        <p:sp>
          <p:nvSpPr>
            <p:cNvPr id="5" name="椭圆 4"/>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6" name="文本框 5"/>
            <p:cNvSpPr txBox="1"/>
            <p:nvPr>
              <p:custDataLst>
                <p:tags r:id="rId2"/>
              </p:custDataLst>
            </p:nvPr>
          </p:nvSpPr>
          <p:spPr>
            <a:xfrm>
              <a:off x="360301" y="323480"/>
              <a:ext cx="5770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一、创业构想的产生原因</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9" name="椭圆 8"/>
          <p:cNvSpPr/>
          <p:nvPr/>
        </p:nvSpPr>
        <p:spPr>
          <a:xfrm>
            <a:off x="556222" y="1302870"/>
            <a:ext cx="557347" cy="557344"/>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0" name="圆角矩形 16"/>
          <p:cNvSpPr/>
          <p:nvPr/>
        </p:nvSpPr>
        <p:spPr>
          <a:xfrm>
            <a:off x="1842135" y="1220470"/>
            <a:ext cx="4667885" cy="723265"/>
          </a:xfrm>
          <a:prstGeom prst="roundRect">
            <a:avLst>
              <a:gd name="adj" fmla="val 50000"/>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1" name="文本框 10"/>
          <p:cNvSpPr txBox="1"/>
          <p:nvPr/>
        </p:nvSpPr>
        <p:spPr>
          <a:xfrm>
            <a:off x="1988820" y="1276350"/>
            <a:ext cx="4330700" cy="583565"/>
          </a:xfrm>
          <a:prstGeom prst="rect">
            <a:avLst/>
          </a:prstGeom>
          <a:noFill/>
        </p:spPr>
        <p:txBody>
          <a:bodyPr wrap="square" rtlCol="0">
            <a:spAutoFit/>
          </a:bodyPr>
          <a:lstStyle/>
          <a:p>
            <a:pPr lvl="0">
              <a:buSzPct val="25000"/>
              <a:defRPr/>
            </a:pPr>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市场环境变化</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任意多边形 18"/>
          <p:cNvSpPr/>
          <p:nvPr/>
        </p:nvSpPr>
        <p:spPr>
          <a:xfrm>
            <a:off x="1468266" y="1487575"/>
            <a:ext cx="166217" cy="187934"/>
          </a:xfrm>
          <a:custGeom>
            <a:avLst/>
            <a:gdLst>
              <a:gd name="connsiteX0" fmla="*/ 1496663 w 1635382"/>
              <a:gd name="connsiteY0" fmla="*/ 679532 h 1849045"/>
              <a:gd name="connsiteX1" fmla="*/ 432721 w 1635382"/>
              <a:gd name="connsiteY1" fmla="*/ 41167 h 1849045"/>
              <a:gd name="connsiteX2" fmla="*/ 0 w 1635382"/>
              <a:gd name="connsiteY2" fmla="*/ 286245 h 1849045"/>
              <a:gd name="connsiteX3" fmla="*/ 0 w 1635382"/>
              <a:gd name="connsiteY3" fmla="*/ 1562881 h 1849045"/>
              <a:gd name="connsiteX4" fmla="*/ 432721 w 1635382"/>
              <a:gd name="connsiteY4" fmla="*/ 1807864 h 1849045"/>
              <a:gd name="connsiteX5" fmla="*/ 1496568 w 1635382"/>
              <a:gd name="connsiteY5" fmla="*/ 1169594 h 1849045"/>
              <a:gd name="connsiteX6" fmla="*/ 1496663 w 1635382"/>
              <a:gd name="connsiteY6" fmla="*/ 679532 h 184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382" h="1849045">
                <a:moveTo>
                  <a:pt x="1496663" y="679532"/>
                </a:moveTo>
                <a:lnTo>
                  <a:pt x="432721" y="41167"/>
                </a:lnTo>
                <a:cubicBezTo>
                  <a:pt x="242316" y="-73133"/>
                  <a:pt x="0" y="64122"/>
                  <a:pt x="0" y="286245"/>
                </a:cubicBezTo>
                <a:lnTo>
                  <a:pt x="0" y="1562881"/>
                </a:lnTo>
                <a:cubicBezTo>
                  <a:pt x="0" y="1785004"/>
                  <a:pt x="242316" y="1922164"/>
                  <a:pt x="432721" y="1807864"/>
                </a:cubicBezTo>
                <a:lnTo>
                  <a:pt x="1496568" y="1169594"/>
                </a:lnTo>
                <a:cubicBezTo>
                  <a:pt x="1681639" y="1058532"/>
                  <a:pt x="1681639" y="790499"/>
                  <a:pt x="1496663" y="679532"/>
                </a:cubicBezTo>
                <a:close/>
              </a:path>
            </a:pathLst>
          </a:cu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文本框 12"/>
          <p:cNvSpPr txBox="1"/>
          <p:nvPr/>
        </p:nvSpPr>
        <p:spPr>
          <a:xfrm>
            <a:off x="572500" y="1381236"/>
            <a:ext cx="483918" cy="368300"/>
          </a:xfrm>
          <a:prstGeom prst="rect">
            <a:avLst/>
          </a:prstGeom>
          <a:noFill/>
        </p:spPr>
        <p:txBody>
          <a:bodyPr wrap="square" rtlCol="0">
            <a:spAutoFit/>
          </a:bodyPr>
          <a:lstStyle/>
          <a:p>
            <a:pPr algn="ct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01</a:t>
            </a:r>
            <a:endPar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5" name="文本框 14"/>
          <p:cNvSpPr txBox="1"/>
          <p:nvPr/>
        </p:nvSpPr>
        <p:spPr>
          <a:xfrm>
            <a:off x="668655" y="2258695"/>
            <a:ext cx="9928860" cy="2453640"/>
          </a:xfrm>
          <a:prstGeom prst="rect">
            <a:avLst/>
          </a:prstGeom>
          <a:noFill/>
        </p:spPr>
        <p:txBody>
          <a:bodyPr wrap="square" rtlCol="0" anchor="t">
            <a:spAutoFit/>
          </a:bodyPr>
          <a:p>
            <a:pPr indent="812800" algn="just" fontAlgn="auto">
              <a:lnSpc>
                <a:spcPct val="120000"/>
              </a:lnSpc>
              <a:extLst>
                <a:ext uri="{35155182-B16C-46BC-9424-99874614C6A1}">
                  <wpsdc:indentchars xmlns:wpsdc="http://www.wps.cn/officeDocument/2017/drawingmlCustomData" val="200" checksum="3877492575"/>
                </a:ext>
              </a:extLst>
            </a:pPr>
            <a:r>
              <a:rPr lang="zh-CN" altLang="en-US" sz="3200">
                <a:solidFill>
                  <a:schemeClr val="bg1"/>
                </a:solidFill>
                <a:latin typeface="微软雅黑" panose="020B0503020204020204" charset="-122"/>
                <a:ea typeface="微软雅黑" panose="020B0503020204020204" charset="-122"/>
                <a:cs typeface="微软雅黑" panose="020B0503020204020204" charset="-122"/>
              </a:rPr>
              <a:t>市场是由那些有需求的消费者和能够满足需求的企业组成的。</a:t>
            </a:r>
            <a:endParaRPr lang="zh-CN" altLang="en-US" sz="3200">
              <a:solidFill>
                <a:schemeClr val="bg1"/>
              </a:solidFill>
              <a:latin typeface="微软雅黑" panose="020B0503020204020204" charset="-122"/>
              <a:ea typeface="微软雅黑" panose="020B0503020204020204" charset="-122"/>
              <a:cs typeface="微软雅黑" panose="020B0503020204020204" charset="-122"/>
            </a:endParaRPr>
          </a:p>
          <a:p>
            <a:pPr indent="812800" algn="just" fontAlgn="auto">
              <a:lnSpc>
                <a:spcPct val="120000"/>
              </a:lnSpc>
              <a:extLst>
                <a:ext uri="{35155182-B16C-46BC-9424-99874614C6A1}">
                  <wpsdc:indentchars xmlns:wpsdc="http://www.wps.cn/officeDocument/2017/drawingmlCustomData" val="200" checksum="3877492575"/>
                </a:ext>
              </a:extLst>
            </a:pPr>
            <a:r>
              <a:rPr lang="zh-CN" altLang="en-US" sz="3200">
                <a:solidFill>
                  <a:schemeClr val="bg1"/>
                </a:solidFill>
                <a:latin typeface="微软雅黑" panose="020B0503020204020204" charset="-122"/>
                <a:ea typeface="微软雅黑" panose="020B0503020204020204" charset="-122"/>
                <a:cs typeface="微软雅黑" panose="020B0503020204020204" charset="-122"/>
              </a:rPr>
              <a:t>很多创业者都是从市场需求中发掘商机，从而产生创业构想。</a:t>
            </a:r>
            <a:endParaRPr lang="zh-CN" altLang="en-US" sz="32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p:bldP spid="12" grpId="0" bldLvl="0" animBg="1"/>
      <p:bldP spid="13" grpId="0"/>
    </p:bldLst>
  </p:timing>
</p:sld>
</file>

<file path=ppt/tags/tag1.xml><?xml version="1.0" encoding="utf-8"?>
<p:tagLst xmlns:p="http://schemas.openxmlformats.org/presentationml/2006/main">
  <p:tag name="KSO_WM_UNIT_PLACING_PICTURE_USER_VIEWPORT" val="{&quot;height&quot;:1308.6566929133858,&quot;width&quot;:10692.220472440944}"/>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UNIT_PLACING_PICTURE_USER_VIEWPORT" val="{&quot;height&quot;:1308.6566929133858,&quot;width&quot;:10692.220472440944}"/>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UNIT_PLACING_PICTURE_USER_VIEWPORT" val="{&quot;height&quot;:1308.6566929133858,&quot;width&quot;:10692.220472440944}"/>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UNIT_PLACING_PICTURE_USER_VIEWPORT" val="{&quot;height&quot;:1308.6566929133858,&quot;width&quot;:10692.220472440944}"/>
</p:tagLst>
</file>

<file path=ppt/tags/tag122.xml><?xml version="1.0" encoding="utf-8"?>
<p:tagLst xmlns:p="http://schemas.openxmlformats.org/presentationml/2006/main">
  <p:tag name="KSO_WM_UNIT_PLACING_PICTURE_USER_VIEWPORT" val="{&quot;height&quot;:1308.6566929133858,&quot;width&quot;:10692.220472440944}"/>
</p:tagLst>
</file>

<file path=ppt/tags/tag123.xml><?xml version="1.0" encoding="utf-8"?>
<p:tagLst xmlns:p="http://schemas.openxmlformats.org/presentationml/2006/main">
  <p:tag name="KSO_WM_UNIT_PLACING_PICTURE_USER_VIEWPORT" val="{&quot;height&quot;:1308.6566929133858,&quot;width&quot;:10692.220472440944}"/>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ISLIDE.DIAGRAM" val="#241256"/>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UNIT_PLACING_PICTURE_USER_VIEWPORT" val="{&quot;height&quot;:1308.6566929133858,&quot;width&quot;:10692.220472440944}"/>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UNIT_PLACING_PICTURE_USER_VIEWPORT" val="{&quot;height&quot;:1308.6566929133858,&quot;width&quot;:10692.220472440944}"/>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UNIT_PLACING_PICTURE_USER_VIEWPORT" val="{&quot;height&quot;:1308.6566929133858,&quot;width&quot;:10692.220472440944}"/>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UNIT_PLACING_PICTURE_USER_VIEWPORT" val="{&quot;height&quot;:1308.6566929133858,&quot;width&quot;:10692.220472440944}"/>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KSO_WM_BEAUTIFY_FLAG" val=""/>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KSO_WM_UNIT_PLACING_PICTURE_USER_VIEWPORT" val="{&quot;height&quot;:1308.6566929133858,&quot;width&quot;:10692.220472440944}"/>
</p:tagLst>
</file>

<file path=ppt/tags/tag254.xml><?xml version="1.0" encoding="utf-8"?>
<p:tagLst xmlns:p="http://schemas.openxmlformats.org/presentationml/2006/main">
  <p:tag name="KSO_WM_UNIT_PLACING_PICTURE_USER_VIEWPORT" val="{&quot;height&quot;:1308.6566929133858,&quot;width&quot;:10692.220472440944}"/>
</p:tagLst>
</file>

<file path=ppt/tags/tag255.xml><?xml version="1.0" encoding="utf-8"?>
<p:tagLst xmlns:p="http://schemas.openxmlformats.org/presentationml/2006/main">
  <p:tag name="KSO_WM_BEAUTIFY_FLAG" val=""/>
</p:tagLst>
</file>

<file path=ppt/tags/tag256.xml><?xml version="1.0" encoding="utf-8"?>
<p:tagLst xmlns:p="http://schemas.openxmlformats.org/presentationml/2006/main">
  <p:tag name="KSO_WM_BEAUTIFY_FLAG" val=""/>
</p:tagLst>
</file>

<file path=ppt/tags/tag257.xml><?xml version="1.0" encoding="utf-8"?>
<p:tagLst xmlns:p="http://schemas.openxmlformats.org/presentationml/2006/main">
  <p:tag name="KSO_WM_BEAUTIFY_FLAG" val=""/>
</p:tagLst>
</file>

<file path=ppt/tags/tag258.xml><?xml version="1.0" encoding="utf-8"?>
<p:tagLst xmlns:p="http://schemas.openxmlformats.org/presentationml/2006/main">
  <p:tag name="KSO_WM_BEAUTIFY_FLAG" val=""/>
</p:tagLst>
</file>

<file path=ppt/tags/tag259.xml><?xml version="1.0" encoding="utf-8"?>
<p:tagLst xmlns:p="http://schemas.openxmlformats.org/presentationml/2006/main">
  <p:tag name="KSO_WM_BEAUTIFY_FLAG" val=""/>
</p:tagLst>
</file>

<file path=ppt/tags/tag26.xml><?xml version="1.0" encoding="utf-8"?>
<p:tagLst xmlns:p="http://schemas.openxmlformats.org/presentationml/2006/main">
  <p:tag name="KSO_WM_UNIT_PLACING_PICTURE_USER_VIEWPORT" val="{&quot;height&quot;:1308.6566929133858,&quot;width&quot;:10692.220472440944}"/>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KSO_WM_BEAUTIFY_FLAG" val=""/>
</p:tagLst>
</file>

<file path=ppt/tags/tag262.xml><?xml version="1.0" encoding="utf-8"?>
<p:tagLst xmlns:p="http://schemas.openxmlformats.org/presentationml/2006/main">
  <p:tag name="KSO_WM_BEAUTIFY_FLAG" val=""/>
</p:tagLst>
</file>

<file path=ppt/tags/tag263.xml><?xml version="1.0" encoding="utf-8"?>
<p:tagLst xmlns:p="http://schemas.openxmlformats.org/presentationml/2006/main">
  <p:tag name="KSO_WM_BEAUTIFY_FLAG" val=""/>
</p:tagLst>
</file>

<file path=ppt/tags/tag264.xml><?xml version="1.0" encoding="utf-8"?>
<p:tagLst xmlns:p="http://schemas.openxmlformats.org/presentationml/2006/main">
  <p:tag name="KSO_WM_BEAUTIFY_FLAG" val=""/>
</p:tagLst>
</file>

<file path=ppt/tags/tag265.xml><?xml version="1.0" encoding="utf-8"?>
<p:tagLst xmlns:p="http://schemas.openxmlformats.org/presentationml/2006/main">
  <p:tag name="KSO_WM_UNIT_PLACING_PICTURE_USER_VIEWPORT" val="{&quot;height&quot;:1308.6566929133858,&quot;width&quot;:10692.220472440944}"/>
</p:tagLst>
</file>

<file path=ppt/tags/tag266.xml><?xml version="1.0" encoding="utf-8"?>
<p:tagLst xmlns:p="http://schemas.openxmlformats.org/presentationml/2006/main">
  <p:tag name="KSO_WM_UNIT_PLACING_PICTURE_USER_VIEWPORT" val="{&quot;height&quot;:1308.6566929133858,&quot;width&quot;:10692.220472440944}"/>
</p:tagLst>
</file>

<file path=ppt/tags/tag267.xml><?xml version="1.0" encoding="utf-8"?>
<p:tagLst xmlns:p="http://schemas.openxmlformats.org/presentationml/2006/main">
  <p:tag name="KSO_WM_UNIT_PLACING_PICTURE_USER_VIEWPORT" val="{&quot;height&quot;:1308.6566929133858,&quot;width&quot;:10692.220472440944}"/>
</p:tagLst>
</file>

<file path=ppt/tags/tag268.xml><?xml version="1.0" encoding="utf-8"?>
<p:tagLst xmlns:p="http://schemas.openxmlformats.org/presentationml/2006/main">
  <p:tag name="KSO_WM_UNIT_PLACING_PICTURE_USER_VIEWPORT" val="{&quot;height&quot;:1308.6566929133858,&quot;width&quot;:10692.220472440944}"/>
</p:tagLst>
</file>

<file path=ppt/tags/tag269.xml><?xml version="1.0" encoding="utf-8"?>
<p:tagLst xmlns:p="http://schemas.openxmlformats.org/presentationml/2006/main">
  <p:tag name="KSO_WM_BEAUTIFY_FLAG" val=""/>
</p:tagLst>
</file>

<file path=ppt/tags/tag27.xml><?xml version="1.0" encoding="utf-8"?>
<p:tagLst xmlns:p="http://schemas.openxmlformats.org/presentationml/2006/main">
  <p:tag name="KSO_WM_UNIT_PLACING_PICTURE_USER_VIEWPORT" val="{&quot;height&quot;:1308.6566929133858,&quot;width&quot;:10692.220472440944}"/>
</p:tagLst>
</file>

<file path=ppt/tags/tag270.xml><?xml version="1.0" encoding="utf-8"?>
<p:tagLst xmlns:p="http://schemas.openxmlformats.org/presentationml/2006/main">
  <p:tag name="KSO_WM_UNIT_PLACING_PICTURE_USER_VIEWPORT" val="{&quot;height&quot;:1308.6566929133858,&quot;width&quot;:10692.220472440944}"/>
  <p:tag name="KSO_WM_BEAUTIFY_FLAG" val=""/>
</p:tagLst>
</file>

<file path=ppt/tags/tag271.xml><?xml version="1.0" encoding="utf-8"?>
<p:tagLst xmlns:p="http://schemas.openxmlformats.org/presentationml/2006/main">
  <p:tag name="KSO_WM_BEAUTIFY_FLAG" val=""/>
</p:tagLst>
</file>

<file path=ppt/tags/tag272.xml><?xml version="1.0" encoding="utf-8"?>
<p:tagLst xmlns:p="http://schemas.openxmlformats.org/presentationml/2006/main">
  <p:tag name="KSO_WM_BEAUTIFY_FLAG" val=""/>
</p:tagLst>
</file>

<file path=ppt/tags/tag273.xml><?xml version="1.0" encoding="utf-8"?>
<p:tagLst xmlns:p="http://schemas.openxmlformats.org/presentationml/2006/main">
  <p:tag name="KSO_WM_BEAUTIFY_FLAG" val=""/>
</p:tagLst>
</file>

<file path=ppt/tags/tag274.xml><?xml version="1.0" encoding="utf-8"?>
<p:tagLst xmlns:p="http://schemas.openxmlformats.org/presentationml/2006/main">
  <p:tag name="KSO_WPP_MARK_KEY" val="bee895cf-a6f9-4f4c-aba1-35f89fd88aa7"/>
  <p:tag name="COMMONDATA" val="eyJoZGlkIjoiYTQyZDY5NWIwMmRiODE5MzFiOTkxMjRjMjgwZGU5NDEifQ=="/>
</p:tagLst>
</file>

<file path=ppt/tags/tag28.xml><?xml version="1.0" encoding="utf-8"?>
<p:tagLst xmlns:p="http://schemas.openxmlformats.org/presentationml/2006/main">
  <p:tag name="KSO_WM_UNIT_PLACING_PICTURE_USER_VIEWPORT" val="{&quot;height&quot;:1308.6566929133858,&quot;width&quot;:10692.220472440944}"/>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UNIT_PLACING_PICTURE_USER_VIEWPORT" val="{&quot;height&quot;:6270,&quot;width&quot;:9735}"/>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UNIT_PLACING_PICTURE_USER_VIEWPORT" val="{&quot;height&quot;:1308.6566929133858,&quot;width&quot;:10692.220472440944}"/>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UNIT_PLACING_PICTURE_USER_VIEWPORT" val="{&quot;height&quot;:1308.6566929133858,&quot;width&quot;:10692.220472440944}"/>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UNIT_PLACING_PICTURE_USER_VIEWPORT" val="{&quot;height&quot;:1308.6566929133858,&quot;width&quot;:10692.220472440944}"/>
</p:tagLst>
</file>

<file path=ppt/tags/tag69.xml><?xml version="1.0" encoding="utf-8"?>
<p:tagLst xmlns:p="http://schemas.openxmlformats.org/presentationml/2006/main">
  <p:tag name="KSO_WM_UNIT_PLACING_PICTURE_USER_VIEWPORT" val="{&quot;height&quot;:1308.6566929133858,&quot;width&quot;:10692.220472440944}"/>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UNIT_PLACING_PICTURE_USER_VIEWPORT" val="{&quot;height&quot;:1308.6566929133858,&quot;width&quot;:10692.220472440944}"/>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ISLIDE.DIAGRAM" val="#241256"/>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10382</Words>
  <Application>WPS 演示</Application>
  <PresentationFormat>宽屏</PresentationFormat>
  <Paragraphs>791</Paragraphs>
  <Slides>64</Slides>
  <Notes>3</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64</vt:i4>
      </vt:variant>
    </vt:vector>
  </HeadingPairs>
  <TitlesOfParts>
    <vt:vector size="81" baseType="lpstr">
      <vt:lpstr>Arial</vt:lpstr>
      <vt:lpstr>宋体</vt:lpstr>
      <vt:lpstr>Wingdings</vt:lpstr>
      <vt:lpstr>思源黑体 CN Medium</vt:lpstr>
      <vt:lpstr>黑体</vt:lpstr>
      <vt:lpstr>阿里巴巴普惠体 M</vt:lpstr>
      <vt:lpstr>微软雅黑</vt:lpstr>
      <vt:lpstr>Arial Unicode MS</vt:lpstr>
      <vt:lpstr>等线</vt:lpstr>
      <vt:lpstr>思源黑体 CN Normal</vt:lpstr>
      <vt:lpstr>思源黑体 CN</vt:lpstr>
      <vt:lpstr>思源黑体 CN Medium</vt:lpstr>
      <vt:lpstr>楷体</vt:lpstr>
      <vt:lpstr>等线 Light</vt:lpstr>
      <vt:lpstr>Calibri</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赵艺</cp:lastModifiedBy>
  <cp:revision>105</cp:revision>
  <dcterms:created xsi:type="dcterms:W3CDTF">2022-12-09T12:51:00Z</dcterms:created>
  <dcterms:modified xsi:type="dcterms:W3CDTF">2023-05-08T09:41:18Z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FF0234DC1EB1437792590843B658985E_12</vt:lpwstr>
  </property>
  <property fmtid="{D5CDD505-2E9C-101B-9397-08002B2CF9AE}" pid="3" name="KSOProductBuildVer">
    <vt:lpwstr>2052-11.1.0.14036</vt:lpwstr>
  </property>
</Properties>
</file>