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handoutMasterIdLst>
    <p:handoutMasterId r:id="rId65"/>
  </p:handoutMasterIdLst>
  <p:sldIdLst>
    <p:sldId id="260" r:id="rId4"/>
    <p:sldId id="11090176" r:id="rId6"/>
    <p:sldId id="11090199" r:id="rId7"/>
    <p:sldId id="287" r:id="rId8"/>
    <p:sldId id="277" r:id="rId9"/>
    <p:sldId id="11090201" r:id="rId10"/>
    <p:sldId id="11090548" r:id="rId11"/>
    <p:sldId id="11090202" r:id="rId12"/>
    <p:sldId id="11090442" r:id="rId13"/>
    <p:sldId id="11090207" r:id="rId14"/>
    <p:sldId id="11090233" r:id="rId15"/>
    <p:sldId id="11090344" r:id="rId16"/>
    <p:sldId id="11090443" r:id="rId17"/>
    <p:sldId id="11090549" r:id="rId18"/>
    <p:sldId id="11090550" r:id="rId19"/>
    <p:sldId id="11090552" r:id="rId20"/>
    <p:sldId id="11090553" r:id="rId21"/>
    <p:sldId id="11090237" r:id="rId22"/>
    <p:sldId id="11090284" r:id="rId23"/>
    <p:sldId id="11090239" r:id="rId24"/>
    <p:sldId id="283" r:id="rId25"/>
    <p:sldId id="11090602" r:id="rId26"/>
    <p:sldId id="11090603" r:id="rId27"/>
    <p:sldId id="11090604" r:id="rId28"/>
    <p:sldId id="11090605" r:id="rId29"/>
    <p:sldId id="11090606" r:id="rId30"/>
    <p:sldId id="11090236" r:id="rId31"/>
    <p:sldId id="11090362" r:id="rId32"/>
    <p:sldId id="11090505" r:id="rId33"/>
    <p:sldId id="11090607" r:id="rId34"/>
    <p:sldId id="11090608" r:id="rId35"/>
    <p:sldId id="11090506" r:id="rId36"/>
    <p:sldId id="11090508" r:id="rId37"/>
    <p:sldId id="11090609" r:id="rId38"/>
    <p:sldId id="11090610" r:id="rId39"/>
    <p:sldId id="11090507" r:id="rId40"/>
    <p:sldId id="11090611" r:id="rId41"/>
    <p:sldId id="11090613" r:id="rId42"/>
    <p:sldId id="11090615" r:id="rId43"/>
    <p:sldId id="11090424" r:id="rId44"/>
    <p:sldId id="11090177" r:id="rId45"/>
    <p:sldId id="11090616" r:id="rId46"/>
    <p:sldId id="11090617" r:id="rId47"/>
    <p:sldId id="11090522" r:id="rId48"/>
    <p:sldId id="11090520" r:id="rId49"/>
    <p:sldId id="11090523" r:id="rId50"/>
    <p:sldId id="11090527" r:id="rId51"/>
    <p:sldId id="11090619" r:id="rId52"/>
    <p:sldId id="11090524" r:id="rId53"/>
    <p:sldId id="11090531" r:id="rId54"/>
    <p:sldId id="11090620" r:id="rId55"/>
    <p:sldId id="11090533" r:id="rId56"/>
    <p:sldId id="11090621" r:id="rId57"/>
    <p:sldId id="11090623" r:id="rId58"/>
    <p:sldId id="11090624" r:id="rId59"/>
    <p:sldId id="11090626" r:id="rId60"/>
    <p:sldId id="11090625" r:id="rId61"/>
    <p:sldId id="11090341" r:id="rId62"/>
    <p:sldId id="11090266" r:id="rId63"/>
    <p:sldId id="11090180" r:id="rId64"/>
  </p:sldIdLst>
  <p:sldSz cx="12192000" cy="6858000"/>
  <p:notesSz cx="6858000" cy="9144000"/>
  <p:custDataLst>
    <p:tags r:id="rId6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93" userDrawn="1">
          <p15:clr>
            <a:srgbClr val="A4A3A4"/>
          </p15:clr>
        </p15:guide>
        <p15:guide id="2" pos="38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1DA2"/>
    <a:srgbClr val="8F219E"/>
    <a:srgbClr val="300B8C"/>
    <a:srgbClr val="95219F"/>
    <a:srgbClr val="AB1DA2"/>
    <a:srgbClr val="5C2497"/>
    <a:srgbClr val="3D0D8F"/>
    <a:srgbClr val="A91EA2"/>
    <a:srgbClr val="8A229D"/>
    <a:srgbClr val="9D2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25" d="100"/>
          <a:sy n="25" d="100"/>
        </p:scale>
        <p:origin x="2376" y="1002"/>
      </p:cViewPr>
      <p:guideLst>
        <p:guide orient="horz" pos="2393"/>
        <p:guide pos="3886"/>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9" Type="http://schemas.openxmlformats.org/officeDocument/2006/relationships/tags" Target="tags/tag243.xml"/><Relationship Id="rId68" Type="http://schemas.openxmlformats.org/officeDocument/2006/relationships/tableStyles" Target="tableStyles.xml"/><Relationship Id="rId67" Type="http://schemas.openxmlformats.org/officeDocument/2006/relationships/viewProps" Target="viewProps.xml"/><Relationship Id="rId66" Type="http://schemas.openxmlformats.org/officeDocument/2006/relationships/presProps" Target="presProps.xml"/><Relationship Id="rId65" Type="http://schemas.openxmlformats.org/officeDocument/2006/relationships/handoutMaster" Target="handoutMasters/handoutMaster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3FDC20-5E8C-49AC-AB72-FB9172E5BD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62E3BE-786E-46DD-AC32-ACB0D3B72F5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6E77D43-2625-4EA9-BE56-B03598B6206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300B8C"/>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solidFill>
          <a:srgbClr val="300B8C"/>
        </a:solidFill>
        <a:effectLst/>
      </p:bgPr>
    </p:bg>
    <p:spTree>
      <p:nvGrpSpPr>
        <p:cNvPr id="1" name=""/>
        <p:cNvGrpSpPr/>
        <p:nvPr/>
      </p:nvGrpSpPr>
      <p:grpSpPr>
        <a:xfrm>
          <a:off x="0" y="0"/>
          <a:ext cx="0" cy="0"/>
          <a:chOff x="0" y="0"/>
          <a:chExt cx="0" cy="0"/>
        </a:xfrm>
      </p:grpSpPr>
      <p:sp>
        <p:nvSpPr>
          <p:cNvPr id="2" name="矩形: 圆角 1"/>
          <p:cNvSpPr/>
          <p:nvPr userDrawn="1"/>
        </p:nvSpPr>
        <p:spPr>
          <a:xfrm>
            <a:off x="1163447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 name="矩形: 圆角 2"/>
          <p:cNvSpPr/>
          <p:nvPr userDrawn="1"/>
        </p:nvSpPr>
        <p:spPr>
          <a:xfrm flipV="1">
            <a:off x="11024832"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to="0" calcmode="lin" valueType="num">
                                      <p:cBhvr>
                                        <p:cTn id="7" dur="500" decel="100000" fill="hold">
                                          <p:stCondLst>
                                            <p:cond delay="0"/>
                                          </p:stCondLst>
                                        </p:cTn>
                                        <p:tgtEl>
                                          <p:spTgt spid="2"/>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
                                        </p:tgtEl>
                                      </p:cBhvr>
                                    </p:animEffect>
                                    <p:animScale>
                                      <p:cBhvr>
                                        <p:cTn id="9" dur="500" decel="100000" fill="hold">
                                          <p:stCondLst>
                                            <p:cond delay="0"/>
                                          </p:stCondLst>
                                        </p:cTn>
                                        <p:tgtEl>
                                          <p:spTgt spid="2"/>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3"/>
                                        </p:tgtEl>
                                        <p:attrNameLst>
                                          <p:attrName>style.visibility</p:attrName>
                                        </p:attrNameLst>
                                      </p:cBhvr>
                                      <p:to>
                                        <p:strVal val="visible"/>
                                      </p:to>
                                    </p:set>
                                    <p:anim to="0" calcmode="lin" valueType="num">
                                      <p:cBhvr>
                                        <p:cTn id="12"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3"/>
                                        </p:tgtEl>
                                      </p:cBhvr>
                                    </p:animEffect>
                                    <p:animScale>
                                      <p:cBhvr>
                                        <p:cTn id="14" dur="500" decel="100000" fill="hold">
                                          <p:stCondLst>
                                            <p:cond delay="0"/>
                                          </p:stCondLst>
                                        </p:cTn>
                                        <p:tgtEl>
                                          <p:spTgt spid="3"/>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5D85534-3932-4D5F-854E-15B3A6E2B6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E1D272-D8A3-4605-AAC0-503437BF388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竖排标题与文本">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300B8C"/>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幻灯片">
    <p:bg>
      <p:bgPr>
        <a:solidFill>
          <a:srgbClr val="300B8C"/>
        </a:solidFill>
        <a:effectLst/>
      </p:bgPr>
    </p:bg>
    <p:spTree>
      <p:nvGrpSpPr>
        <p:cNvPr id="1" name=""/>
        <p:cNvGrpSpPr/>
        <p:nvPr/>
      </p:nvGrpSpPr>
      <p:grpSpPr>
        <a:xfrm>
          <a:off x="0" y="0"/>
          <a:ext cx="0" cy="0"/>
          <a:chOff x="0" y="0"/>
          <a:chExt cx="0" cy="0"/>
        </a:xfrm>
      </p:grpSpPr>
      <p:sp>
        <p:nvSpPr>
          <p:cNvPr id="2" name="矩形: 圆角 1"/>
          <p:cNvSpPr/>
          <p:nvPr userDrawn="1"/>
        </p:nvSpPr>
        <p:spPr>
          <a:xfrm>
            <a:off x="1163447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 name="矩形: 圆角 2"/>
          <p:cNvSpPr/>
          <p:nvPr userDrawn="1"/>
        </p:nvSpPr>
        <p:spPr>
          <a:xfrm flipV="1">
            <a:off x="11024832"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to="0" calcmode="lin" valueType="num">
                                      <p:cBhvr>
                                        <p:cTn id="7" dur="500" decel="100000" fill="hold">
                                          <p:stCondLst>
                                            <p:cond delay="0"/>
                                          </p:stCondLst>
                                        </p:cTn>
                                        <p:tgtEl>
                                          <p:spTgt spid="2"/>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
                                        </p:tgtEl>
                                      </p:cBhvr>
                                    </p:animEffect>
                                    <p:animScale>
                                      <p:cBhvr>
                                        <p:cTn id="9" dur="500" decel="100000" fill="hold">
                                          <p:stCondLst>
                                            <p:cond delay="0"/>
                                          </p:stCondLst>
                                        </p:cTn>
                                        <p:tgtEl>
                                          <p:spTgt spid="2"/>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3"/>
                                        </p:tgtEl>
                                        <p:attrNameLst>
                                          <p:attrName>style.visibility</p:attrName>
                                        </p:attrNameLst>
                                      </p:cBhvr>
                                      <p:to>
                                        <p:strVal val="visible"/>
                                      </p:to>
                                    </p:set>
                                    <p:anim to="0" calcmode="lin" valueType="num">
                                      <p:cBhvr>
                                        <p:cTn id="12"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3"/>
                                        </p:tgtEl>
                                      </p:cBhvr>
                                    </p:animEffect>
                                    <p:animScale>
                                      <p:cBhvr>
                                        <p:cTn id="14" dur="500" decel="100000" fill="hold">
                                          <p:stCondLst>
                                            <p:cond delay="0"/>
                                          </p:stCondLst>
                                        </p:cTn>
                                        <p:tgtEl>
                                          <p:spTgt spid="3"/>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5D85534-3932-4D5F-854E-15B3A6E2B6E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E1D272-D8A3-4605-AAC0-503437BF388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竖排标题与文本">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396E687-BEE4-41F8-B4E9-C007EA6CF7B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9D60D25D-5D1B-49AE-AB63-A32B99912B8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5" Type="http://schemas.openxmlformats.org/officeDocument/2006/relationships/theme" Target="../theme/theme2.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6.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1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15.xml"/></Relationships>
</file>

<file path=ppt/slides/_rels/slide13.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3" Type="http://schemas.openxmlformats.org/officeDocument/2006/relationships/slideLayout" Target="../slideLayouts/slideLayout12.xml"/><Relationship Id="rId12" Type="http://schemas.openxmlformats.org/officeDocument/2006/relationships/image" Target="../media/image2.jpeg"/><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tags" Target="../tags/tag16.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16.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0" Type="http://schemas.openxmlformats.org/officeDocument/2006/relationships/slideLayout" Target="../slideLayouts/slideLayout12.xml"/><Relationship Id="rId1" Type="http://schemas.openxmlformats.org/officeDocument/2006/relationships/tags" Target="../tags/tag40.xml"/></Relationships>
</file>

<file path=ppt/slides/_rels/slide17.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8" Type="http://schemas.openxmlformats.org/officeDocument/2006/relationships/slideLayout" Target="../slideLayouts/slideLayout12.xml"/><Relationship Id="rId17" Type="http://schemas.openxmlformats.org/officeDocument/2006/relationships/image" Target="../media/image5.png"/><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2.xml"/><Relationship Id="rId3" Type="http://schemas.openxmlformats.org/officeDocument/2006/relationships/image" Target="../media/image6.png"/><Relationship Id="rId2" Type="http://schemas.openxmlformats.org/officeDocument/2006/relationships/tags" Target="../tags/tag65.xml"/><Relationship Id="rId1" Type="http://schemas.openxmlformats.org/officeDocument/2006/relationships/tags" Target="../tags/tag6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7.xml"/><Relationship Id="rId1" Type="http://schemas.openxmlformats.org/officeDocument/2006/relationships/tags" Target="../tags/tag6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9.xml"/><Relationship Id="rId1" Type="http://schemas.openxmlformats.org/officeDocument/2006/relationships/tags" Target="../tags/tag68.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71.xml"/><Relationship Id="rId2" Type="http://schemas.openxmlformats.org/officeDocument/2006/relationships/image" Target="../media/image7.png"/><Relationship Id="rId1" Type="http://schemas.openxmlformats.org/officeDocument/2006/relationships/tags" Target="../tags/tag70.xml"/></Relationships>
</file>

<file path=ppt/slides/_rels/slide22.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5" Type="http://schemas.openxmlformats.org/officeDocument/2006/relationships/slideLayout" Target="../slideLayouts/slideLayout12.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tags" Target="../tags/tag72.xml"/></Relationships>
</file>

<file path=ppt/slides/_rels/slide23.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5" Type="http://schemas.openxmlformats.org/officeDocument/2006/relationships/slideLayout" Target="../slideLayouts/slideLayout12.xml"/><Relationship Id="rId14" Type="http://schemas.openxmlformats.org/officeDocument/2006/relationships/tags" Target="../tags/tag99.xml"/><Relationship Id="rId13" Type="http://schemas.openxmlformats.org/officeDocument/2006/relationships/tags" Target="../tags/tag98.xml"/><Relationship Id="rId12" Type="http://schemas.openxmlformats.org/officeDocument/2006/relationships/tags" Target="../tags/tag97.xml"/><Relationship Id="rId11" Type="http://schemas.openxmlformats.org/officeDocument/2006/relationships/tags" Target="../tags/tag96.xml"/><Relationship Id="rId10" Type="http://schemas.openxmlformats.org/officeDocument/2006/relationships/tags" Target="../tags/tag95.xml"/><Relationship Id="rId1" Type="http://schemas.openxmlformats.org/officeDocument/2006/relationships/tags" Target="../tags/tag8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10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10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ags" Target="../tags/tag102.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28.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2" Type="http://schemas.openxmlformats.org/officeDocument/2006/relationships/slideLayout" Target="../slideLayouts/slideLayout1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1.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13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13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13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ags" Target="../tags/tag13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138.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tags" Target="../tags/tag139.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2.xml"/><Relationship Id="rId1" Type="http://schemas.openxmlformats.org/officeDocument/2006/relationships/tags" Target="../tags/tag140.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xml"/><Relationship Id="rId1" Type="http://schemas.openxmlformats.org/officeDocument/2006/relationships/tags" Target="../tags/tag14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tags" Target="../tags/tag14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44.xml"/><Relationship Id="rId1" Type="http://schemas.openxmlformats.org/officeDocument/2006/relationships/tags" Target="../tags/tag143.xml"/></Relationships>
</file>

<file path=ppt/slides/_rels/slide42.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3" Type="http://schemas.openxmlformats.org/officeDocument/2006/relationships/slideLayout" Target="../slideLayouts/slideLayout12.xml"/><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tags" Target="../tags/tag154.xml"/><Relationship Id="rId1" Type="http://schemas.openxmlformats.org/officeDocument/2006/relationships/tags" Target="../tags/tag145.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8.png"/><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s>
</file>

<file path=ppt/slides/_rels/slide44.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7" Type="http://schemas.openxmlformats.org/officeDocument/2006/relationships/slideLayout" Target="../slideLayouts/slideLayout12.xml"/><Relationship Id="rId26" Type="http://schemas.openxmlformats.org/officeDocument/2006/relationships/tags" Target="../tags/tag185.xml"/><Relationship Id="rId25" Type="http://schemas.openxmlformats.org/officeDocument/2006/relationships/tags" Target="../tags/tag184.xml"/><Relationship Id="rId24" Type="http://schemas.openxmlformats.org/officeDocument/2006/relationships/tags" Target="../tags/tag183.xml"/><Relationship Id="rId23" Type="http://schemas.openxmlformats.org/officeDocument/2006/relationships/tags" Target="../tags/tag182.xml"/><Relationship Id="rId22" Type="http://schemas.openxmlformats.org/officeDocument/2006/relationships/tags" Target="../tags/tag181.xml"/><Relationship Id="rId21" Type="http://schemas.openxmlformats.org/officeDocument/2006/relationships/tags" Target="../tags/tag180.xml"/><Relationship Id="rId20" Type="http://schemas.openxmlformats.org/officeDocument/2006/relationships/tags" Target="../tags/tag179.xml"/><Relationship Id="rId2" Type="http://schemas.openxmlformats.org/officeDocument/2006/relationships/tags" Target="../tags/tag161.xml"/><Relationship Id="rId19" Type="http://schemas.openxmlformats.org/officeDocument/2006/relationships/tags" Target="../tags/tag178.xml"/><Relationship Id="rId18" Type="http://schemas.openxmlformats.org/officeDocument/2006/relationships/tags" Target="../tags/tag177.xml"/><Relationship Id="rId17" Type="http://schemas.openxmlformats.org/officeDocument/2006/relationships/tags" Target="../tags/tag176.xml"/><Relationship Id="rId16" Type="http://schemas.openxmlformats.org/officeDocument/2006/relationships/tags" Target="../tags/tag175.xml"/><Relationship Id="rId15" Type="http://schemas.openxmlformats.org/officeDocument/2006/relationships/tags" Target="../tags/tag174.xml"/><Relationship Id="rId14" Type="http://schemas.openxmlformats.org/officeDocument/2006/relationships/tags" Target="../tags/tag173.xml"/><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0.xml"/></Relationships>
</file>

<file path=ppt/slides/_rels/slide45.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9.png"/><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s>
</file>

<file path=ppt/slides/_rels/slide47.xml.rels><?xml version="1.0" encoding="UTF-8" standalone="yes"?>
<Relationships xmlns="http://schemas.openxmlformats.org/package/2006/relationships"><Relationship Id="rId9" Type="http://schemas.openxmlformats.org/officeDocument/2006/relationships/tags" Target="../tags/tag208.xml"/><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4" Type="http://schemas.openxmlformats.org/officeDocument/2006/relationships/slideLayout" Target="../slideLayouts/slideLayout12.xml"/><Relationship Id="rId13" Type="http://schemas.openxmlformats.org/officeDocument/2006/relationships/tags" Target="../tags/tag212.xml"/><Relationship Id="rId12" Type="http://schemas.openxmlformats.org/officeDocument/2006/relationships/tags" Target="../tags/tag211.xml"/><Relationship Id="rId11" Type="http://schemas.openxmlformats.org/officeDocument/2006/relationships/tags" Target="../tags/tag210.xml"/><Relationship Id="rId10" Type="http://schemas.openxmlformats.org/officeDocument/2006/relationships/tags" Target="../tags/tag209.xml"/><Relationship Id="rId1" Type="http://schemas.openxmlformats.org/officeDocument/2006/relationships/tags" Target="../tags/tag200.xml"/></Relationships>
</file>

<file path=ppt/slides/_rels/slide48.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tags" Target="../tags/tag220.xml"/><Relationship Id="rId7" Type="http://schemas.openxmlformats.org/officeDocument/2006/relationships/tags" Target="../tags/tag219.xml"/><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2" Type="http://schemas.openxmlformats.org/officeDocument/2006/relationships/slideLayout" Target="../slideLayouts/slideLayout12.xml"/><Relationship Id="rId11" Type="http://schemas.openxmlformats.org/officeDocument/2006/relationships/tags" Target="../tags/tag223.xml"/><Relationship Id="rId10" Type="http://schemas.openxmlformats.org/officeDocument/2006/relationships/tags" Target="../tags/tag222.xml"/><Relationship Id="rId1" Type="http://schemas.openxmlformats.org/officeDocument/2006/relationships/tags" Target="../tags/tag213.xml"/></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227.xml"/><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jpeg"/><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tags" Target="../tags/tag228.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2.xml"/><Relationship Id="rId1" Type="http://schemas.openxmlformats.org/officeDocument/2006/relationships/tags" Target="../tags/tag229.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tags" Target="../tags/tag230.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23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tags" Target="../tags/tag23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2.xml"/><Relationship Id="rId1" Type="http://schemas.openxmlformats.org/officeDocument/2006/relationships/tags" Target="../tags/tag233.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2.xml"/><Relationship Id="rId1" Type="http://schemas.openxmlformats.org/officeDocument/2006/relationships/tags" Target="../tags/tag234.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2.xml"/><Relationship Id="rId1" Type="http://schemas.openxmlformats.org/officeDocument/2006/relationships/tags" Target="../tags/tag235.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2.xml"/><Relationship Id="rId1" Type="http://schemas.openxmlformats.org/officeDocument/2006/relationships/tags" Target="../tags/tag236.xml"/></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12.xml"/><Relationship Id="rId3" Type="http://schemas.openxmlformats.org/officeDocument/2006/relationships/tags" Target="../tags/tag238.xml"/><Relationship Id="rId2" Type="http://schemas.openxmlformats.org/officeDocument/2006/relationships/hyperlink" Target="&#21019;&#23458;&#33829;&#22320;&#65306;&#26825;&#33457;&#31958;&#22612;.pdf" TargetMode="External"/><Relationship Id="rId1" Type="http://schemas.openxmlformats.org/officeDocument/2006/relationships/tags" Target="../tags/tag23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6.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12.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6.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9.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13" name="组合 12"/>
          <p:cNvGrpSpPr/>
          <p:nvPr/>
        </p:nvGrpSpPr>
        <p:grpSpPr>
          <a:xfrm>
            <a:off x="4189945" y="5601412"/>
            <a:ext cx="3809394" cy="424316"/>
            <a:chOff x="9097845" y="5529172"/>
            <a:chExt cx="3403834" cy="379141"/>
          </a:xfrm>
        </p:grpSpPr>
        <p:grpSp>
          <p:nvGrpSpPr>
            <p:cNvPr id="14" name="组合 13"/>
            <p:cNvGrpSpPr/>
            <p:nvPr/>
          </p:nvGrpSpPr>
          <p:grpSpPr>
            <a:xfrm>
              <a:off x="9097845" y="5529172"/>
              <a:ext cx="3403834" cy="379141"/>
              <a:chOff x="8847020" y="5529172"/>
              <a:chExt cx="3403834" cy="379141"/>
            </a:xfrm>
          </p:grpSpPr>
          <p:grpSp>
            <p:nvGrpSpPr>
              <p:cNvPr id="18" name="组合 17"/>
              <p:cNvGrpSpPr/>
              <p:nvPr/>
            </p:nvGrpSpPr>
            <p:grpSpPr>
              <a:xfrm>
                <a:off x="10635273" y="5529172"/>
                <a:ext cx="1615581" cy="379141"/>
                <a:chOff x="11136923" y="5529172"/>
                <a:chExt cx="1615581" cy="379141"/>
              </a:xfrm>
            </p:grpSpPr>
            <p:sp>
              <p:nvSpPr>
                <p:cNvPr id="38" name="矩形: 圆角 37"/>
                <p:cNvSpPr/>
                <p:nvPr/>
              </p:nvSpPr>
              <p:spPr>
                <a:xfrm flipH="1">
                  <a:off x="11340123" y="5529172"/>
                  <a:ext cx="1412381" cy="379141"/>
                </a:xfrm>
                <a:prstGeom prst="roundRect">
                  <a:avLst>
                    <a:gd name="adj" fmla="val 50000"/>
                  </a:avLst>
                </a:prstGeom>
                <a:gradFill>
                  <a:gsLst>
                    <a:gs pos="0">
                      <a:srgbClr val="AF1CA3">
                        <a:alpha val="49000"/>
                      </a:srgbClr>
                    </a:gs>
                    <a:gs pos="100000">
                      <a:srgbClr val="AF1CA3">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39" name="组合 38"/>
                <p:cNvGrpSpPr/>
                <p:nvPr/>
              </p:nvGrpSpPr>
              <p:grpSpPr>
                <a:xfrm>
                  <a:off x="11136923" y="5529172"/>
                  <a:ext cx="379141" cy="379141"/>
                  <a:chOff x="6791093" y="4716966"/>
                  <a:chExt cx="379141" cy="379141"/>
                </a:xfrm>
              </p:grpSpPr>
              <p:sp>
                <p:nvSpPr>
                  <p:cNvPr id="40" name="椭圆 39"/>
                  <p:cNvSpPr/>
                  <p:nvPr/>
                </p:nvSpPr>
                <p:spPr>
                  <a:xfrm>
                    <a:off x="6791093" y="4716966"/>
                    <a:ext cx="379141" cy="379141"/>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1" name="alarm-clock_63781"/>
                  <p:cNvSpPr/>
                  <p:nvPr/>
                </p:nvSpPr>
                <p:spPr>
                  <a:xfrm>
                    <a:off x="6879488" y="4805842"/>
                    <a:ext cx="202350" cy="20139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3951" h="601084">
                        <a:moveTo>
                          <a:pt x="301964" y="141909"/>
                        </a:moveTo>
                        <a:cubicBezTo>
                          <a:pt x="326800" y="141909"/>
                          <a:pt x="347662" y="162739"/>
                          <a:pt x="347662" y="188528"/>
                        </a:cubicBezTo>
                        <a:lnTo>
                          <a:pt x="347662" y="285735"/>
                        </a:lnTo>
                        <a:lnTo>
                          <a:pt x="389387" y="315492"/>
                        </a:lnTo>
                        <a:cubicBezTo>
                          <a:pt x="410249" y="330370"/>
                          <a:pt x="415216" y="359135"/>
                          <a:pt x="400314" y="379965"/>
                        </a:cubicBezTo>
                        <a:cubicBezTo>
                          <a:pt x="391373" y="391868"/>
                          <a:pt x="377465" y="398811"/>
                          <a:pt x="362564" y="398811"/>
                        </a:cubicBezTo>
                        <a:cubicBezTo>
                          <a:pt x="353623" y="398811"/>
                          <a:pt x="344682" y="395835"/>
                          <a:pt x="335741" y="390876"/>
                        </a:cubicBezTo>
                        <a:lnTo>
                          <a:pt x="275141" y="347232"/>
                        </a:lnTo>
                        <a:cubicBezTo>
                          <a:pt x="263219" y="338305"/>
                          <a:pt x="256265" y="324419"/>
                          <a:pt x="256265" y="309540"/>
                        </a:cubicBezTo>
                        <a:lnTo>
                          <a:pt x="256265" y="188528"/>
                        </a:lnTo>
                        <a:cubicBezTo>
                          <a:pt x="256265" y="162739"/>
                          <a:pt x="276134" y="141909"/>
                          <a:pt x="301964" y="141909"/>
                        </a:cubicBezTo>
                        <a:close/>
                        <a:moveTo>
                          <a:pt x="301976" y="84311"/>
                        </a:moveTo>
                        <a:cubicBezTo>
                          <a:pt x="180788" y="84311"/>
                          <a:pt x="82447" y="182507"/>
                          <a:pt x="82447" y="303518"/>
                        </a:cubicBezTo>
                        <a:cubicBezTo>
                          <a:pt x="82447" y="424528"/>
                          <a:pt x="180788" y="522725"/>
                          <a:pt x="301976" y="522725"/>
                        </a:cubicBezTo>
                        <a:cubicBezTo>
                          <a:pt x="422170" y="522725"/>
                          <a:pt x="521504" y="424528"/>
                          <a:pt x="521504" y="303518"/>
                        </a:cubicBezTo>
                        <a:cubicBezTo>
                          <a:pt x="521504" y="182507"/>
                          <a:pt x="422170" y="84311"/>
                          <a:pt x="301976" y="84311"/>
                        </a:cubicBezTo>
                        <a:close/>
                        <a:moveTo>
                          <a:pt x="102314" y="0"/>
                        </a:moveTo>
                        <a:cubicBezTo>
                          <a:pt x="132114" y="0"/>
                          <a:pt x="159928" y="12895"/>
                          <a:pt x="177808" y="32732"/>
                        </a:cubicBezTo>
                        <a:cubicBezTo>
                          <a:pt x="215555" y="15870"/>
                          <a:pt x="257275" y="5951"/>
                          <a:pt x="301976" y="5951"/>
                        </a:cubicBezTo>
                        <a:cubicBezTo>
                          <a:pt x="345683" y="5951"/>
                          <a:pt x="387403" y="15870"/>
                          <a:pt x="425150" y="32732"/>
                        </a:cubicBezTo>
                        <a:cubicBezTo>
                          <a:pt x="444023" y="12895"/>
                          <a:pt x="470844" y="0"/>
                          <a:pt x="500644" y="0"/>
                        </a:cubicBezTo>
                        <a:cubicBezTo>
                          <a:pt x="557264" y="0"/>
                          <a:pt x="603951" y="45627"/>
                          <a:pt x="603951" y="102165"/>
                        </a:cubicBezTo>
                        <a:cubicBezTo>
                          <a:pt x="603951" y="131921"/>
                          <a:pt x="591038" y="157710"/>
                          <a:pt x="571171" y="176556"/>
                        </a:cubicBezTo>
                        <a:cubicBezTo>
                          <a:pt x="589051" y="215240"/>
                          <a:pt x="599978" y="257891"/>
                          <a:pt x="599978" y="303518"/>
                        </a:cubicBezTo>
                        <a:cubicBezTo>
                          <a:pt x="599978" y="467179"/>
                          <a:pt x="465877" y="601084"/>
                          <a:pt x="301976" y="601084"/>
                        </a:cubicBezTo>
                        <a:cubicBezTo>
                          <a:pt x="137081" y="601084"/>
                          <a:pt x="3973" y="467179"/>
                          <a:pt x="3973" y="303518"/>
                        </a:cubicBezTo>
                        <a:cubicBezTo>
                          <a:pt x="3973" y="257891"/>
                          <a:pt x="13907" y="215240"/>
                          <a:pt x="32780" y="176556"/>
                        </a:cubicBezTo>
                        <a:cubicBezTo>
                          <a:pt x="12914" y="157710"/>
                          <a:pt x="0" y="131921"/>
                          <a:pt x="0" y="102165"/>
                        </a:cubicBezTo>
                        <a:cubicBezTo>
                          <a:pt x="0" y="45627"/>
                          <a:pt x="45694" y="0"/>
                          <a:pt x="10231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grpSp>
            <p:nvGrpSpPr>
              <p:cNvPr id="19" name="组合 18"/>
              <p:cNvGrpSpPr/>
              <p:nvPr/>
            </p:nvGrpSpPr>
            <p:grpSpPr>
              <a:xfrm>
                <a:off x="8847020" y="5529172"/>
                <a:ext cx="1615581" cy="379141"/>
                <a:chOff x="8847020" y="5529172"/>
                <a:chExt cx="1615581" cy="379141"/>
              </a:xfrm>
            </p:grpSpPr>
            <p:sp>
              <p:nvSpPr>
                <p:cNvPr id="20" name="矩形: 圆角 19"/>
                <p:cNvSpPr/>
                <p:nvPr/>
              </p:nvSpPr>
              <p:spPr>
                <a:xfrm flipH="1">
                  <a:off x="9050220" y="5529172"/>
                  <a:ext cx="1412381" cy="379141"/>
                </a:xfrm>
                <a:prstGeom prst="roundRect">
                  <a:avLst>
                    <a:gd name="adj" fmla="val 50000"/>
                  </a:avLst>
                </a:prstGeom>
                <a:gradFill flip="none" rotWithShape="1">
                  <a:gsLst>
                    <a:gs pos="0">
                      <a:srgbClr val="AF1CA3">
                        <a:alpha val="49000"/>
                      </a:srgbClr>
                    </a:gs>
                    <a:gs pos="100000">
                      <a:srgbClr val="AF1CA3">
                        <a:alpha val="0"/>
                      </a:srgb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21" name="组合 20"/>
                <p:cNvGrpSpPr/>
                <p:nvPr/>
              </p:nvGrpSpPr>
              <p:grpSpPr>
                <a:xfrm>
                  <a:off x="8847020" y="5529172"/>
                  <a:ext cx="379141" cy="379141"/>
                  <a:chOff x="4661210" y="4716966"/>
                  <a:chExt cx="379141" cy="379141"/>
                </a:xfrm>
              </p:grpSpPr>
              <p:sp>
                <p:nvSpPr>
                  <p:cNvPr id="22" name="椭圆 21"/>
                  <p:cNvSpPr/>
                  <p:nvPr/>
                </p:nvSpPr>
                <p:spPr>
                  <a:xfrm>
                    <a:off x="4661210" y="4716966"/>
                    <a:ext cx="379141" cy="379141"/>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4" name="alarm-clock_63781"/>
                  <p:cNvSpPr/>
                  <p:nvPr/>
                </p:nvSpPr>
                <p:spPr>
                  <a:xfrm>
                    <a:off x="4749605" y="4806966"/>
                    <a:ext cx="202350" cy="199142"/>
                  </a:xfrm>
                  <a:custGeom>
                    <a:avLst/>
                    <a:gdLst>
                      <a:gd name="connsiteX0" fmla="*/ 60025 w 605236"/>
                      <a:gd name="connsiteY0" fmla="*/ 344571 h 595643"/>
                      <a:gd name="connsiteX1" fmla="*/ 290527 w 605236"/>
                      <a:gd name="connsiteY1" fmla="*/ 344571 h 595643"/>
                      <a:gd name="connsiteX2" fmla="*/ 329370 w 605236"/>
                      <a:gd name="connsiteY2" fmla="*/ 376465 h 595643"/>
                      <a:gd name="connsiteX3" fmla="*/ 349814 w 605236"/>
                      <a:gd name="connsiteY3" fmla="*/ 479931 h 595643"/>
                      <a:gd name="connsiteX4" fmla="*/ 331031 w 605236"/>
                      <a:gd name="connsiteY4" fmla="*/ 528793 h 595643"/>
                      <a:gd name="connsiteX5" fmla="*/ 175276 w 605236"/>
                      <a:gd name="connsiteY5" fmla="*/ 595643 h 595643"/>
                      <a:gd name="connsiteX6" fmla="*/ 19393 w 605236"/>
                      <a:gd name="connsiteY6" fmla="*/ 528793 h 595643"/>
                      <a:gd name="connsiteX7" fmla="*/ 738 w 605236"/>
                      <a:gd name="connsiteY7" fmla="*/ 479931 h 595643"/>
                      <a:gd name="connsiteX8" fmla="*/ 21182 w 605236"/>
                      <a:gd name="connsiteY8" fmla="*/ 376465 h 595643"/>
                      <a:gd name="connsiteX9" fmla="*/ 60025 w 605236"/>
                      <a:gd name="connsiteY9" fmla="*/ 344571 h 595643"/>
                      <a:gd name="connsiteX10" fmla="*/ 357987 w 605236"/>
                      <a:gd name="connsiteY10" fmla="*/ 252695 h 595643"/>
                      <a:gd name="connsiteX11" fmla="*/ 553093 w 605236"/>
                      <a:gd name="connsiteY11" fmla="*/ 252695 h 595643"/>
                      <a:gd name="connsiteX12" fmla="*/ 587208 w 605236"/>
                      <a:gd name="connsiteY12" fmla="*/ 280762 h 595643"/>
                      <a:gd name="connsiteX13" fmla="*/ 604585 w 605236"/>
                      <a:gd name="connsiteY13" fmla="*/ 368409 h 595643"/>
                      <a:gd name="connsiteX14" fmla="*/ 588231 w 605236"/>
                      <a:gd name="connsiteY14" fmla="*/ 411020 h 595643"/>
                      <a:gd name="connsiteX15" fmla="*/ 455476 w 605236"/>
                      <a:gd name="connsiteY15" fmla="*/ 467920 h 595643"/>
                      <a:gd name="connsiteX16" fmla="*/ 402323 w 605236"/>
                      <a:gd name="connsiteY16" fmla="*/ 455928 h 595643"/>
                      <a:gd name="connsiteX17" fmla="*/ 388524 w 605236"/>
                      <a:gd name="connsiteY17" fmla="*/ 440618 h 595643"/>
                      <a:gd name="connsiteX18" fmla="*/ 388269 w 605236"/>
                      <a:gd name="connsiteY18" fmla="*/ 439725 h 595643"/>
                      <a:gd name="connsiteX19" fmla="*/ 371403 w 605236"/>
                      <a:gd name="connsiteY19" fmla="*/ 354503 h 595643"/>
                      <a:gd name="connsiteX20" fmla="*/ 334732 w 605236"/>
                      <a:gd name="connsiteY20" fmla="*/ 308064 h 595643"/>
                      <a:gd name="connsiteX21" fmla="*/ 322722 w 605236"/>
                      <a:gd name="connsiteY21" fmla="*/ 290458 h 595643"/>
                      <a:gd name="connsiteX22" fmla="*/ 322722 w 605236"/>
                      <a:gd name="connsiteY22" fmla="*/ 289693 h 595643"/>
                      <a:gd name="connsiteX23" fmla="*/ 324127 w 605236"/>
                      <a:gd name="connsiteY23" fmla="*/ 280762 h 595643"/>
                      <a:gd name="connsiteX24" fmla="*/ 357987 w 605236"/>
                      <a:gd name="connsiteY24" fmla="*/ 252695 h 595643"/>
                      <a:gd name="connsiteX25" fmla="*/ 175276 w 605236"/>
                      <a:gd name="connsiteY25" fmla="*/ 50313 h 595643"/>
                      <a:gd name="connsiteX26" fmla="*/ 303670 w 605236"/>
                      <a:gd name="connsiteY26" fmla="*/ 178531 h 595643"/>
                      <a:gd name="connsiteX27" fmla="*/ 175276 w 605236"/>
                      <a:gd name="connsiteY27" fmla="*/ 306749 h 595643"/>
                      <a:gd name="connsiteX28" fmla="*/ 46882 w 605236"/>
                      <a:gd name="connsiteY28" fmla="*/ 178531 h 595643"/>
                      <a:gd name="connsiteX29" fmla="*/ 175276 w 605236"/>
                      <a:gd name="connsiteY29" fmla="*/ 50313 h 595643"/>
                      <a:gd name="connsiteX30" fmla="*/ 455527 w 605236"/>
                      <a:gd name="connsiteY30" fmla="*/ 0 h 595643"/>
                      <a:gd name="connsiteX31" fmla="*/ 562928 w 605236"/>
                      <a:gd name="connsiteY31" fmla="*/ 107260 h 595643"/>
                      <a:gd name="connsiteX32" fmla="*/ 455527 w 605236"/>
                      <a:gd name="connsiteY32" fmla="*/ 214520 h 595643"/>
                      <a:gd name="connsiteX33" fmla="*/ 348126 w 605236"/>
                      <a:gd name="connsiteY33" fmla="*/ 107260 h 595643"/>
                      <a:gd name="connsiteX34" fmla="*/ 455527 w 605236"/>
                      <a:gd name="connsiteY34" fmla="*/ 0 h 595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236" h="595643">
                        <a:moveTo>
                          <a:pt x="60025" y="344571"/>
                        </a:moveTo>
                        <a:lnTo>
                          <a:pt x="290527" y="344571"/>
                        </a:lnTo>
                        <a:cubicBezTo>
                          <a:pt x="308671" y="344571"/>
                          <a:pt x="325793" y="358605"/>
                          <a:pt x="329370" y="376465"/>
                        </a:cubicBezTo>
                        <a:lnTo>
                          <a:pt x="349814" y="479931"/>
                        </a:lnTo>
                        <a:cubicBezTo>
                          <a:pt x="353136" y="496898"/>
                          <a:pt x="344959" y="518331"/>
                          <a:pt x="331031" y="528793"/>
                        </a:cubicBezTo>
                        <a:cubicBezTo>
                          <a:pt x="327454" y="531472"/>
                          <a:pt x="241079" y="595643"/>
                          <a:pt x="175276" y="595643"/>
                        </a:cubicBezTo>
                        <a:cubicBezTo>
                          <a:pt x="109473" y="595643"/>
                          <a:pt x="23098" y="531472"/>
                          <a:pt x="19393" y="528793"/>
                        </a:cubicBezTo>
                        <a:cubicBezTo>
                          <a:pt x="5593" y="518331"/>
                          <a:pt x="-2584" y="496898"/>
                          <a:pt x="738" y="479931"/>
                        </a:cubicBezTo>
                        <a:lnTo>
                          <a:pt x="21182" y="376465"/>
                        </a:lnTo>
                        <a:cubicBezTo>
                          <a:pt x="24759" y="358605"/>
                          <a:pt x="41753" y="344571"/>
                          <a:pt x="60025" y="344571"/>
                        </a:cubicBezTo>
                        <a:close/>
                        <a:moveTo>
                          <a:pt x="357987" y="252695"/>
                        </a:moveTo>
                        <a:lnTo>
                          <a:pt x="553093" y="252695"/>
                        </a:lnTo>
                        <a:cubicBezTo>
                          <a:pt x="569065" y="252695"/>
                          <a:pt x="584142" y="265070"/>
                          <a:pt x="587208" y="280762"/>
                        </a:cubicBezTo>
                        <a:lnTo>
                          <a:pt x="604585" y="368409"/>
                        </a:lnTo>
                        <a:cubicBezTo>
                          <a:pt x="607524" y="383208"/>
                          <a:pt x="600241" y="401834"/>
                          <a:pt x="588231" y="411020"/>
                        </a:cubicBezTo>
                        <a:cubicBezTo>
                          <a:pt x="585164" y="413316"/>
                          <a:pt x="511696" y="467920"/>
                          <a:pt x="455476" y="467920"/>
                        </a:cubicBezTo>
                        <a:cubicBezTo>
                          <a:pt x="440272" y="467920"/>
                          <a:pt x="422384" y="463838"/>
                          <a:pt x="402323" y="455928"/>
                        </a:cubicBezTo>
                        <a:cubicBezTo>
                          <a:pt x="395679" y="453249"/>
                          <a:pt x="390824" y="447890"/>
                          <a:pt x="388524" y="440618"/>
                        </a:cubicBezTo>
                        <a:lnTo>
                          <a:pt x="388269" y="439725"/>
                        </a:lnTo>
                        <a:lnTo>
                          <a:pt x="371403" y="354503"/>
                        </a:lnTo>
                        <a:cubicBezTo>
                          <a:pt x="367697" y="335621"/>
                          <a:pt x="354537" y="318653"/>
                          <a:pt x="334732" y="308064"/>
                        </a:cubicBezTo>
                        <a:cubicBezTo>
                          <a:pt x="322722" y="301685"/>
                          <a:pt x="322722" y="291607"/>
                          <a:pt x="322722" y="290458"/>
                        </a:cubicBezTo>
                        <a:lnTo>
                          <a:pt x="322722" y="289693"/>
                        </a:lnTo>
                        <a:lnTo>
                          <a:pt x="324127" y="280762"/>
                        </a:lnTo>
                        <a:cubicBezTo>
                          <a:pt x="327194" y="265070"/>
                          <a:pt x="341888" y="252695"/>
                          <a:pt x="357987" y="252695"/>
                        </a:cubicBezTo>
                        <a:close/>
                        <a:moveTo>
                          <a:pt x="175276" y="50313"/>
                        </a:moveTo>
                        <a:cubicBezTo>
                          <a:pt x="246186" y="50313"/>
                          <a:pt x="303670" y="107718"/>
                          <a:pt x="303670" y="178531"/>
                        </a:cubicBezTo>
                        <a:cubicBezTo>
                          <a:pt x="303670" y="249344"/>
                          <a:pt x="246186" y="306749"/>
                          <a:pt x="175276" y="306749"/>
                        </a:cubicBezTo>
                        <a:cubicBezTo>
                          <a:pt x="104366" y="306749"/>
                          <a:pt x="46882" y="249344"/>
                          <a:pt x="46882" y="178531"/>
                        </a:cubicBezTo>
                        <a:cubicBezTo>
                          <a:pt x="46882" y="107718"/>
                          <a:pt x="104366" y="50313"/>
                          <a:pt x="175276" y="50313"/>
                        </a:cubicBezTo>
                        <a:close/>
                        <a:moveTo>
                          <a:pt x="455527" y="0"/>
                        </a:moveTo>
                        <a:cubicBezTo>
                          <a:pt x="514843" y="0"/>
                          <a:pt x="562928" y="48022"/>
                          <a:pt x="562928" y="107260"/>
                        </a:cubicBezTo>
                        <a:cubicBezTo>
                          <a:pt x="562928" y="166498"/>
                          <a:pt x="514843" y="214520"/>
                          <a:pt x="455527" y="214520"/>
                        </a:cubicBezTo>
                        <a:cubicBezTo>
                          <a:pt x="396211" y="214520"/>
                          <a:pt x="348126" y="166498"/>
                          <a:pt x="348126" y="107260"/>
                        </a:cubicBezTo>
                        <a:cubicBezTo>
                          <a:pt x="348126" y="48022"/>
                          <a:pt x="396211" y="0"/>
                          <a:pt x="45552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0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grpSp>
        <p:sp>
          <p:nvSpPr>
            <p:cNvPr id="16" name="文本框 15"/>
            <p:cNvSpPr txBox="1"/>
            <p:nvPr/>
          </p:nvSpPr>
          <p:spPr>
            <a:xfrm>
              <a:off x="9359900" y="5564854"/>
              <a:ext cx="1492250" cy="301286"/>
            </a:xfrm>
            <a:prstGeom prst="rect">
              <a:avLst/>
            </a:prstGeom>
            <a:noFill/>
          </p:spPr>
          <p:txBody>
            <a:bodyPr wrap="square" rtlCol="0">
              <a:spAutoFit/>
            </a:bodyPr>
            <a:lstStyle/>
            <a:p>
              <a:pPr algn="ctr"/>
              <a:r>
                <a:rPr lang="zh-CN" altLang="en-US" sz="16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主讲：</a:t>
              </a:r>
              <a:endParaRPr lang="zh-CN" altLang="en-US" sz="16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sp>
          <p:nvSpPr>
            <p:cNvPr id="17" name="文本框 16"/>
            <p:cNvSpPr txBox="1"/>
            <p:nvPr/>
          </p:nvSpPr>
          <p:spPr>
            <a:xfrm>
              <a:off x="11296650" y="5564854"/>
              <a:ext cx="1149350" cy="301286"/>
            </a:xfrm>
            <a:prstGeom prst="rect">
              <a:avLst/>
            </a:prstGeom>
            <a:noFill/>
          </p:spPr>
          <p:txBody>
            <a:bodyPr wrap="square" rtlCol="0">
              <a:spAutoFit/>
            </a:bodyPr>
            <a:lstStyle/>
            <a:p>
              <a:pPr algn="ctr"/>
              <a:r>
                <a:rPr lang="zh-CN" altLang="en-US" sz="16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时间：</a:t>
              </a:r>
              <a:endParaRPr lang="zh-CN" altLang="en-US" sz="16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grpSp>
        <p:nvGrpSpPr>
          <p:cNvPr id="42" name="组合 41"/>
          <p:cNvGrpSpPr/>
          <p:nvPr/>
        </p:nvGrpSpPr>
        <p:grpSpPr>
          <a:xfrm>
            <a:off x="1944370" y="1226820"/>
            <a:ext cx="8629650" cy="460375"/>
            <a:chOff x="7155769" y="1532223"/>
            <a:chExt cx="7287986" cy="628090"/>
          </a:xfrm>
        </p:grpSpPr>
        <p:sp>
          <p:nvSpPr>
            <p:cNvPr id="43" name="文本框 42"/>
            <p:cNvSpPr txBox="1"/>
            <p:nvPr>
              <p:custDataLst>
                <p:tags r:id="rId1"/>
              </p:custDataLst>
            </p:nvPr>
          </p:nvSpPr>
          <p:spPr>
            <a:xfrm>
              <a:off x="7404689" y="1532223"/>
              <a:ext cx="6990715" cy="628090"/>
            </a:xfrm>
            <a:prstGeom prst="rect">
              <a:avLst/>
            </a:prstGeom>
            <a:noFill/>
          </p:spPr>
          <p:txBody>
            <a:bodyPr wrap="square" rtlCol="0">
              <a:spAutoFit/>
            </a:bodyPr>
            <a:lstStyle/>
            <a:p>
              <a:pPr algn="ctr"/>
              <a:r>
                <a:rPr lang="en-US" altLang="zh-CN" sz="2400"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DaXueSheng ChuangXin Yu ChuangYe JiaoCheng</a:t>
              </a:r>
              <a:endParaRPr lang="zh-CN" altLang="en-US" sz="2400" spc="3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461135" y="2036445"/>
            <a:ext cx="9832975" cy="2417445"/>
          </a:xfrm>
          <a:prstGeom prst="rect">
            <a:avLst/>
          </a:prstGeom>
          <a:noFill/>
        </p:spPr>
        <p:txBody>
          <a:bodyPr wrap="square" rtlCol="0">
            <a:spAutoFit/>
          </a:bodyPr>
          <a:p>
            <a:pPr algn="just">
              <a:lnSpc>
                <a:spcPct val="140000"/>
              </a:lnSpc>
            </a:pP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大学生创新与创业教程</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40000"/>
              </a:lnSpc>
            </a:pPr>
            <a:r>
              <a:rPr lang="en-US" altLang="zh-CN" sz="5400" b="1">
                <a:solidFill>
                  <a:schemeClr val="bg1"/>
                </a:solidFill>
                <a:latin typeface="微软雅黑" panose="020B0503020204020204" charset="-122"/>
                <a:ea typeface="微软雅黑" panose="020B0503020204020204" charset="-122"/>
                <a:cs typeface="微软雅黑" panose="020B0503020204020204" charset="-122"/>
              </a:rPr>
              <a:t> </a:t>
            </a: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——理论·案例·实训（第二版）</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par>
                          <p:cTn id="86" fill="hold">
                            <p:stCondLst>
                              <p:cond delay="1000"/>
                            </p:stCondLst>
                            <p:childTnLst>
                              <p:par>
                                <p:cTn id="87" presetID="42" presetClass="entr" presetSubtype="0" fill="hold"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fade">
                                      <p:cBhvr>
                                        <p:cTn id="89" dur="1000"/>
                                        <p:tgtEl>
                                          <p:spTgt spid="13"/>
                                        </p:tgtEl>
                                      </p:cBhvr>
                                    </p:animEffect>
                                    <p:anim calcmode="lin" valueType="num">
                                      <p:cBhvr>
                                        <p:cTn id="90" dur="1000" fill="hold"/>
                                        <p:tgtEl>
                                          <p:spTgt spid="13"/>
                                        </p:tgtEl>
                                        <p:attrNameLst>
                                          <p:attrName>ppt_x</p:attrName>
                                        </p:attrNameLst>
                                      </p:cBhvr>
                                      <p:tavLst>
                                        <p:tav tm="0">
                                          <p:val>
                                            <p:strVal val="#ppt_x"/>
                                          </p:val>
                                        </p:tav>
                                        <p:tav tm="100000">
                                          <p:val>
                                            <p:strVal val="#ppt_x"/>
                                          </p:val>
                                        </p:tav>
                                      </p:tavLst>
                                    </p:anim>
                                    <p:anim calcmode="lin" valueType="num">
                                      <p:cBhvr>
                                        <p:cTn id="9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2" grpId="0" animBg="1"/>
      <p:bldP spid="33" grpId="0" animBg="1"/>
      <p:bldP spid="34" grpId="0" animBg="1"/>
      <p:bldP spid="35" grpId="0" animBg="1"/>
      <p:bldP spid="36" grpId="0" animBg="1"/>
      <p:bldP spid="37" grpId="0" animBg="1"/>
      <p:bldP spid="50" grpId="0" animBg="1"/>
      <p:bldP spid="58" grpId="0" animBg="1"/>
      <p:bldP spid="5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0340" y="171080"/>
            <a:ext cx="4312886" cy="706755"/>
            <a:chOff x="294295" y="323480"/>
            <a:chExt cx="4312886" cy="706755"/>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文本框 5"/>
            <p:cNvSpPr txBox="1"/>
            <p:nvPr>
              <p:custDataLst>
                <p:tags r:id="rId2"/>
              </p:custDataLst>
            </p:nvPr>
          </p:nvSpPr>
          <p:spPr>
            <a:xfrm>
              <a:off x="360301" y="323480"/>
              <a:ext cx="4246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一、识别创业机会</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25" name="î$ḻíḑê"/>
          <p:cNvGrpSpPr/>
          <p:nvPr/>
        </p:nvGrpSpPr>
        <p:grpSpPr>
          <a:xfrm>
            <a:off x="749187" y="3212650"/>
            <a:ext cx="4271554" cy="1404803"/>
            <a:chOff x="8049219" y="2064874"/>
            <a:chExt cx="4271554" cy="1404803"/>
          </a:xfrm>
        </p:grpSpPr>
        <p:sp>
          <p:nvSpPr>
            <p:cNvPr id="3" name="ïSļiďé"/>
            <p:cNvSpPr/>
            <p:nvPr/>
          </p:nvSpPr>
          <p:spPr>
            <a:xfrm>
              <a:off x="8049219" y="2166728"/>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 name="ïṥḷíďê"/>
            <p:cNvSpPr txBox="1"/>
            <p:nvPr/>
          </p:nvSpPr>
          <p:spPr>
            <a:xfrm>
              <a:off x="8785161" y="2409227"/>
              <a:ext cx="3535612" cy="1060450"/>
            </a:xfrm>
            <a:prstGeom prst="rect">
              <a:avLst/>
            </a:prstGeom>
            <a:noFill/>
          </p:spPr>
          <p:txBody>
            <a:bodyPr wrap="square" rtlCol="0">
              <a:spAutoFit/>
            </a:bodyPr>
            <a:lstStyle/>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现有市场机会：发现者多，进入者也多，竞争势必激烈；潜在市场机会不易被发现，识别难度大，往往蕴藏着极大的商机。</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 name="ïSḷïḋê"/>
            <p:cNvSpPr txBox="1"/>
            <p:nvPr/>
          </p:nvSpPr>
          <p:spPr>
            <a:xfrm>
              <a:off x="8785161" y="2064874"/>
              <a:ext cx="3501390" cy="398780"/>
            </a:xfrm>
            <a:prstGeom prst="rect">
              <a:avLst/>
            </a:prstGeom>
            <a:noFill/>
          </p:spPr>
          <p:txBody>
            <a:bodyPr wrap="non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现有市场机会和潜在市场机会</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9" name="iśliďè"/>
          <p:cNvGrpSpPr/>
          <p:nvPr/>
        </p:nvGrpSpPr>
        <p:grpSpPr>
          <a:xfrm>
            <a:off x="768534" y="4642670"/>
            <a:ext cx="4252206" cy="1404803"/>
            <a:chOff x="8049219" y="3530684"/>
            <a:chExt cx="4252206" cy="1404803"/>
          </a:xfrm>
        </p:grpSpPr>
        <p:sp>
          <p:nvSpPr>
            <p:cNvPr id="30" name="îS1îḓe"/>
            <p:cNvSpPr/>
            <p:nvPr/>
          </p:nvSpPr>
          <p:spPr>
            <a:xfrm>
              <a:off x="8049219" y="3567260"/>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iŝļîḍé"/>
            <p:cNvSpPr txBox="1"/>
            <p:nvPr/>
          </p:nvSpPr>
          <p:spPr>
            <a:xfrm>
              <a:off x="8785160" y="3875037"/>
              <a:ext cx="3516265" cy="1060450"/>
            </a:xfrm>
            <a:prstGeom prst="rect">
              <a:avLst/>
            </a:prstGeom>
            <a:noFill/>
          </p:spPr>
          <p:txBody>
            <a:bodyPr wrap="square" rtlCol="0">
              <a:spAutoFit/>
            </a:bodyPr>
            <a:lstStyle/>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行业市场机会发现和识别的难度系数较小，但竞争激烈，成功的概率低；边缘市场机会处于行业与行业之间的“夹缝”地带。</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íŝ1iḍè"/>
            <p:cNvSpPr txBox="1"/>
            <p:nvPr/>
          </p:nvSpPr>
          <p:spPr>
            <a:xfrm>
              <a:off x="8785161" y="3530684"/>
              <a:ext cx="3501390" cy="398780"/>
            </a:xfrm>
            <a:prstGeom prst="rect">
              <a:avLst/>
            </a:prstGeom>
            <a:noFill/>
          </p:spPr>
          <p:txBody>
            <a:bodyPr wrap="non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行业市场机会与边缘市场机会</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1" name="矩形 40"/>
          <p:cNvSpPr/>
          <p:nvPr/>
        </p:nvSpPr>
        <p:spPr>
          <a:xfrm>
            <a:off x="780185" y="3483553"/>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2" name="矩形 41"/>
          <p:cNvSpPr/>
          <p:nvPr/>
        </p:nvSpPr>
        <p:spPr>
          <a:xfrm>
            <a:off x="796945" y="4819927"/>
            <a:ext cx="598120" cy="356384"/>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3" name="ïŝḻiḍê"/>
          <p:cNvSpPr txBox="1"/>
          <p:nvPr>
            <p:custDataLst>
              <p:tags r:id="rId3"/>
            </p:custDataLst>
          </p:nvPr>
        </p:nvSpPr>
        <p:spPr>
          <a:xfrm>
            <a:off x="749187" y="1604425"/>
            <a:ext cx="3434332" cy="362614"/>
          </a:xfrm>
          <a:prstGeom prst="rect">
            <a:avLst/>
          </a:prstGeom>
          <a:noFill/>
          <a:ln>
            <a:noFill/>
          </a:ln>
        </p:spPr>
        <p:txBody>
          <a:bodyPr wrap="square" lIns="91440" tIns="45720" rIns="91440" bIns="45720" anchor="ctr" anchorCtr="0">
            <a:noAutofit/>
          </a:bodyPr>
          <a:p>
            <a:pPr lvl="0">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如何识别创业机会</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4" name="îš1îḑè"/>
          <p:cNvSpPr/>
          <p:nvPr>
            <p:custDataLst>
              <p:tags r:id="rId4"/>
            </p:custDataLst>
          </p:nvPr>
        </p:nvSpPr>
        <p:spPr>
          <a:xfrm flipH="1">
            <a:off x="749300" y="2077720"/>
            <a:ext cx="9761220" cy="567055"/>
          </a:xfrm>
          <a:prstGeom prst="rect">
            <a:avLst/>
          </a:prstGeom>
          <a:ln>
            <a:noFill/>
          </a:ln>
        </p:spPr>
        <p:txBody>
          <a:bodyPr wrap="square" lIns="91440" tIns="45720" rIns="91440" bIns="45720" anchor="t">
            <a:noAutofit/>
          </a:bodyPr>
          <a:p>
            <a:pPr>
              <a:lnSpc>
                <a:spcPct val="150000"/>
              </a:lnSpc>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创业需要机会，机会要靠发现。要想寻找到合适的创业机会，创业者应从以下方面进行识别。</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14" name="iśliďè"/>
          <p:cNvGrpSpPr/>
          <p:nvPr/>
        </p:nvGrpSpPr>
        <p:grpSpPr>
          <a:xfrm>
            <a:off x="5665019" y="3212650"/>
            <a:ext cx="4846320" cy="1404620"/>
            <a:chOff x="8049219" y="3530684"/>
            <a:chExt cx="4846320" cy="1404620"/>
          </a:xfrm>
        </p:grpSpPr>
        <p:sp>
          <p:nvSpPr>
            <p:cNvPr id="16" name="îS1îḓe"/>
            <p:cNvSpPr/>
            <p:nvPr/>
          </p:nvSpPr>
          <p:spPr>
            <a:xfrm>
              <a:off x="8049219" y="3567260"/>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7" name="iŝļîḍé"/>
            <p:cNvSpPr txBox="1"/>
            <p:nvPr/>
          </p:nvSpPr>
          <p:spPr>
            <a:xfrm>
              <a:off x="8785184" y="3874854"/>
              <a:ext cx="4110355" cy="1060450"/>
            </a:xfrm>
            <a:prstGeom prst="rect">
              <a:avLst/>
            </a:prstGeom>
            <a:noFill/>
          </p:spPr>
          <p:txBody>
            <a:bodyPr wrap="square" rtlCol="0">
              <a:spAutoFit/>
            </a:bodyPr>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目前市场机会是那些在目前环境变化中出现的机会。未来市场机会是通过市场研究和预测分析到的将在未来某一时期内实现的市场机会。</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8" name="íŝ1iḍè"/>
            <p:cNvSpPr txBox="1"/>
            <p:nvPr/>
          </p:nvSpPr>
          <p:spPr>
            <a:xfrm>
              <a:off x="8785161" y="3530684"/>
              <a:ext cx="3501390" cy="398780"/>
            </a:xfrm>
            <a:prstGeom prst="rect">
              <a:avLst/>
            </a:prstGeom>
            <a:noFill/>
          </p:spPr>
          <p:txBody>
            <a:bodyPr wrap="non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目前市场机会和未来市场机会</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19" name="iśliďè"/>
          <p:cNvGrpSpPr/>
          <p:nvPr/>
        </p:nvGrpSpPr>
        <p:grpSpPr>
          <a:xfrm>
            <a:off x="5666289" y="4642670"/>
            <a:ext cx="4845050" cy="1404620"/>
            <a:chOff x="8049219" y="3530684"/>
            <a:chExt cx="4845050" cy="1404620"/>
          </a:xfrm>
        </p:grpSpPr>
        <p:sp>
          <p:nvSpPr>
            <p:cNvPr id="20" name="îS1îḓe"/>
            <p:cNvSpPr/>
            <p:nvPr/>
          </p:nvSpPr>
          <p:spPr>
            <a:xfrm>
              <a:off x="8049219" y="3567260"/>
              <a:ext cx="637746" cy="637746"/>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04</a:t>
              </a:r>
              <a:endPar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iŝļîḍé"/>
            <p:cNvSpPr txBox="1"/>
            <p:nvPr/>
          </p:nvSpPr>
          <p:spPr>
            <a:xfrm>
              <a:off x="8785184" y="3874854"/>
              <a:ext cx="4109085" cy="1060450"/>
            </a:xfrm>
            <a:prstGeom prst="rect">
              <a:avLst/>
            </a:prstGeom>
            <a:noFill/>
          </p:spPr>
          <p:txBody>
            <a:bodyPr wrap="square" rtlCol="0">
              <a:spAutoFit/>
            </a:bodyPr>
            <a:p>
              <a:pPr>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全面市场机会是指在大范围市场出现的未被满足的需求。局部市场机会则是在一个局部范围</a:t>
              </a:r>
              <a:r>
                <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内或细分市场出现的未被满足的需求</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2" name="íŝ1iḍè"/>
            <p:cNvSpPr txBox="1"/>
            <p:nvPr/>
          </p:nvSpPr>
          <p:spPr>
            <a:xfrm>
              <a:off x="8785161" y="3530684"/>
              <a:ext cx="3501390" cy="398780"/>
            </a:xfrm>
            <a:prstGeom prst="rect">
              <a:avLst/>
            </a:prstGeom>
            <a:noFill/>
          </p:spPr>
          <p:txBody>
            <a:bodyPr wrap="none" rtlCol="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全面市场机会与局部市场机会</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par>
                                <p:cTn id="8" presetID="5" presetClass="entr" presetSubtype="1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checkerboard(across)">
                                      <p:cBhvr>
                                        <p:cTn id="10" dur="500"/>
                                        <p:tgtEl>
                                          <p:spTgt spid="29"/>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checkerboard(across)">
                                      <p:cBhvr>
                                        <p:cTn id="13" dur="500"/>
                                        <p:tgtEl>
                                          <p:spTgt spid="41"/>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checkerboard(across)">
                                      <p:cBhvr>
                                        <p:cTn id="16" dur="500"/>
                                        <p:tgtEl>
                                          <p:spTgt spid="42"/>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checkerboard(across)">
                                      <p:cBhvr>
                                        <p:cTn id="19" dur="500"/>
                                        <p:tgtEl>
                                          <p:spTgt spid="33"/>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checkerboard(across)">
                                      <p:cBhvr>
                                        <p:cTn id="22" dur="500"/>
                                        <p:tgtEl>
                                          <p:spTgt spid="34"/>
                                        </p:tgtEl>
                                      </p:cBhvr>
                                    </p:animEffect>
                                  </p:childTnLst>
                                </p:cTn>
                              </p:par>
                              <p:par>
                                <p:cTn id="23" presetID="5" presetClass="entr" presetSubtype="1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checkerboard(across)">
                                      <p:cBhvr>
                                        <p:cTn id="25" dur="500"/>
                                        <p:tgtEl>
                                          <p:spTgt spid="14"/>
                                        </p:tgtEl>
                                      </p:cBhvr>
                                    </p:animEffect>
                                  </p:childTnLst>
                                </p:cTn>
                              </p:par>
                              <p:par>
                                <p:cTn id="26" presetID="5" presetClass="entr" presetSubtype="1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checkerboard(across)">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42" grpId="0" bldLvl="0" animBg="1"/>
      <p:bldP spid="33"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006475"/>
            <a:ext cx="10033635" cy="5386705"/>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毕业季“逆袭”：申请专利当老板</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毕业季，不少大学生为找不到理想的工作而苦恼，但刚毕业没多久的李肖肖已经当上了老板。曾经在不少人眼里“没前途”的她自主研发自助洗车机，还申请专利，自主创业，现在的李肖肖不断改良自助洗车机，研发多款“升级版”，还把洗车机销往全国15 个省市，赚下几百万元。</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大二时的李肖肖春节回家，看着洗车店的洗车价格飞涨，车主还都排队，便发现了商机：“我觉得如果有一款设备，自己动手洗车，省钱省时，一定有市场，我就跟指导老师夏学峰商量，从烟台考察弄回来5 台自助洗车机”。开洗车店的前期，买回来的自助洗车机还能正常使用，但两个月后，机器经常坏，几乎每天都要维修，遇到各种麻烦的李肖肖一度想放弃。“是老师提醒了我，如果我能解决洗车机存在的各种问题，就有了自己的技术，可能自己组装一台稳定性更高的洗车机，这也是商机。”</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algn="l">
              <a:lnSpc>
                <a:spcPct val="150000"/>
              </a:lnSpc>
            </a:pP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2" name="文本框 1"/>
          <p:cNvSpPr txBox="1"/>
          <p:nvPr/>
        </p:nvSpPr>
        <p:spPr>
          <a:xfrm>
            <a:off x="1164590" y="3902075"/>
            <a:ext cx="10022205" cy="1529715"/>
          </a:xfrm>
          <a:prstGeom prst="rect">
            <a:avLst/>
          </a:prstGeom>
          <a:noFill/>
        </p:spPr>
        <p:txBody>
          <a:bodyPr wrap="square" rtlCol="0">
            <a:spAutoFit/>
          </a:bodyPr>
          <a:p>
            <a:pPr indent="609600" algn="just" fontAlgn="auto">
              <a:lnSpc>
                <a:spcPct val="13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【案例评析】正是那些未被满足的市场需求背后蕴藏着巨大的商机，李肖肖从春节的洗车店处获得灵感，投身自助洗车事业，又在实践中实现技术创新，自己的品牌才得以创建，实现了“逆袭”。</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164590" y="1280160"/>
            <a:ext cx="10022205" cy="1476375"/>
          </a:xfrm>
          <a:prstGeom prst="rect">
            <a:avLst/>
          </a:prstGeom>
          <a:noFill/>
        </p:spPr>
        <p:txBody>
          <a:bodyPr wrap="square" rtlCol="0" anchor="t">
            <a:spAutoFit/>
          </a:bodyPr>
          <a:p>
            <a:pPr indent="508000" algn="l"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李肖肖在老师和同学们的支持帮助下，带着维修机器的大量经验，开始研发属于自己的自助洗车机。2013 年6 月，她的研发方案定型，还申请了专利，7 月底产品就开始投入使用，到当年的10 月份，她便创立了森澜自助洗车机的品牌。</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400340" y="171080"/>
            <a:ext cx="4312886" cy="706755"/>
            <a:chOff x="294295" y="323480"/>
            <a:chExt cx="4312886" cy="706755"/>
          </a:xfrm>
        </p:grpSpPr>
        <p:sp>
          <p:nvSpPr>
            <p:cNvPr id="22" name="椭圆 21"/>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3" name="文本框 22"/>
            <p:cNvSpPr txBox="1"/>
            <p:nvPr>
              <p:custDataLst>
                <p:tags r:id="rId2"/>
              </p:custDataLst>
            </p:nvPr>
          </p:nvSpPr>
          <p:spPr>
            <a:xfrm>
              <a:off x="360301" y="323480"/>
              <a:ext cx="4246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二、评估创业机会</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26" name="组合 25"/>
          <p:cNvGrpSpPr/>
          <p:nvPr/>
        </p:nvGrpSpPr>
        <p:grpSpPr>
          <a:xfrm>
            <a:off x="775970" y="1376045"/>
            <a:ext cx="4496435" cy="3811289"/>
            <a:chOff x="10656" y="1917"/>
            <a:chExt cx="7081" cy="6002"/>
          </a:xfrm>
        </p:grpSpPr>
        <p:sp>
          <p:nvSpPr>
            <p:cNvPr id="49" name="文本框 48"/>
            <p:cNvSpPr txBox="1"/>
            <p:nvPr>
              <p:custDataLst>
                <p:tags r:id="rId3"/>
              </p:custDataLst>
            </p:nvPr>
          </p:nvSpPr>
          <p:spPr>
            <a:xfrm>
              <a:off x="10656" y="5067"/>
              <a:ext cx="2700" cy="628"/>
            </a:xfrm>
            <a:prstGeom prst="rect">
              <a:avLst/>
            </a:prstGeom>
          </p:spPr>
          <p:txBody>
            <a:bodyPr wrap="none">
              <a:spAutoFit/>
            </a:bodyPr>
            <a:lstStyle>
              <a:defPPr>
                <a:defRPr lang="zh-CN"/>
              </a:defPPr>
              <a:lvl1pPr>
                <a:buSzPct val="25000"/>
                <a:defRPr sz="2000" b="1" cap="all">
                  <a:solidFill>
                    <a:prstClr val="black">
                      <a:lumMod val="50000"/>
                      <a:lumOff val="50000"/>
                    </a:prstClr>
                  </a:solidFill>
                  <a:latin typeface="思源黑体 CN"/>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defRPr/>
              </a:pPr>
              <a:r>
                <a:rPr lang="zh-CN" altLang="en-US"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定性评价方法</a:t>
              </a:r>
              <a:endParaRPr lang="zh-CN" altLang="en-US"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1" name="圆角矩形 11"/>
            <p:cNvSpPr/>
            <p:nvPr>
              <p:custDataLst>
                <p:tags r:id="rId4"/>
              </p:custDataLst>
            </p:nvPr>
          </p:nvSpPr>
          <p:spPr>
            <a:xfrm>
              <a:off x="10824" y="5716"/>
              <a:ext cx="5378" cy="82"/>
            </a:xfrm>
            <a:prstGeom prst="roundRect">
              <a:avLst>
                <a:gd name="adj" fmla="val 50000"/>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3" name="文本框 52"/>
            <p:cNvSpPr txBox="1"/>
            <p:nvPr>
              <p:custDataLst>
                <p:tags r:id="rId5"/>
              </p:custDataLst>
            </p:nvPr>
          </p:nvSpPr>
          <p:spPr>
            <a:xfrm>
              <a:off x="10656" y="6148"/>
              <a:ext cx="2700" cy="628"/>
            </a:xfrm>
            <a:prstGeom prst="rect">
              <a:avLst/>
            </a:prstGeom>
          </p:spPr>
          <p:txBody>
            <a:bodyPr wrap="none">
              <a:spAutoFit/>
            </a:bodyPr>
            <a:lstStyle>
              <a:defPPr>
                <a:defRPr lang="zh-CN"/>
              </a:defPPr>
              <a:lvl1pPr>
                <a:buSzPct val="25000"/>
                <a:defRPr sz="2000" b="1" cap="all">
                  <a:solidFill>
                    <a:prstClr val="black">
                      <a:lumMod val="50000"/>
                      <a:lumOff val="50000"/>
                    </a:prstClr>
                  </a:solidFill>
                  <a:latin typeface="思源黑体 CN"/>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defRPr/>
              </a:pPr>
              <a:r>
                <a:rPr lang="zh-CN" altLang="en-US"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定量评价方法</a:t>
              </a:r>
              <a:endParaRPr lang="zh-CN" altLang="en-US"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7" name="文本框 56"/>
            <p:cNvSpPr txBox="1"/>
            <p:nvPr>
              <p:custDataLst>
                <p:tags r:id="rId6"/>
              </p:custDataLst>
            </p:nvPr>
          </p:nvSpPr>
          <p:spPr>
            <a:xfrm>
              <a:off x="10656" y="7228"/>
              <a:ext cx="2504" cy="628"/>
            </a:xfrm>
            <a:prstGeom prst="rect">
              <a:avLst/>
            </a:prstGeom>
          </p:spPr>
          <p:txBody>
            <a:bodyPr wrap="none">
              <a:spAutoFit/>
            </a:bodyPr>
            <a:lstStyle>
              <a:defPPr>
                <a:defRPr lang="zh-CN"/>
              </a:defPPr>
              <a:lvl1pPr>
                <a:buSzPct val="25000"/>
                <a:defRPr sz="2000" b="1" cap="all">
                  <a:solidFill>
                    <a:prstClr val="black">
                      <a:lumMod val="75000"/>
                      <a:lumOff val="25000"/>
                    </a:prstClr>
                  </a:solidFill>
                  <a:latin typeface="思源黑体 CN"/>
                  <a:cs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SWOT 分析法</a:t>
              </a:r>
              <a:endParaRPr lang="zh-CN" altLang="en-US"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5" name="Text Placeholder 8"/>
            <p:cNvSpPr txBox="1"/>
            <p:nvPr>
              <p:custDataLst>
                <p:tags r:id="rId7"/>
              </p:custDataLst>
            </p:nvPr>
          </p:nvSpPr>
          <p:spPr>
            <a:xfrm>
              <a:off x="10656" y="1917"/>
              <a:ext cx="7081" cy="1501"/>
            </a:xfrm>
            <a:prstGeom prst="rect">
              <a:avLst/>
            </a:prstGeom>
          </p:spPr>
          <p:txBody>
            <a:bodyPr wrap="square">
              <a:spAutoFit/>
            </a:bodyPr>
            <a:lstStyle>
              <a:defPPr>
                <a:defRPr lang="zh-CN"/>
              </a:defPPr>
              <a:lvl1pPr>
                <a:buSzPct val="25000"/>
                <a:defRPr sz="2000" b="1" cap="all">
                  <a:solidFill>
                    <a:prstClr val="black">
                      <a:lumMod val="50000"/>
                      <a:lumOff val="50000"/>
                    </a:prstClr>
                  </a:solidFill>
                  <a:latin typeface="思源黑体 CN"/>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defRPr/>
              </a:pPr>
              <a:r>
                <a:rPr lang="zh-CN" altLang="en-US" sz="28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怎样对创业机会进行合理的评价呢？</a:t>
              </a:r>
              <a:endParaRPr lang="zh-CN" altLang="en-US" sz="28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6" name="Text Placeholder 9"/>
            <p:cNvSpPr txBox="1"/>
            <p:nvPr>
              <p:custDataLst>
                <p:tags r:id="rId8"/>
              </p:custDataLst>
            </p:nvPr>
          </p:nvSpPr>
          <p:spPr>
            <a:xfrm>
              <a:off x="10691" y="3586"/>
              <a:ext cx="5704" cy="102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24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以下是几种常用方法。</a:t>
              </a:r>
              <a:endParaRPr lang="en-US" altLang="zh-CN"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4" name="圆角矩形 11"/>
            <p:cNvSpPr/>
            <p:nvPr>
              <p:custDataLst>
                <p:tags r:id="rId9"/>
              </p:custDataLst>
            </p:nvPr>
          </p:nvSpPr>
          <p:spPr>
            <a:xfrm>
              <a:off x="10825" y="6795"/>
              <a:ext cx="5378" cy="82"/>
            </a:xfrm>
            <a:prstGeom prst="roundRect">
              <a:avLst>
                <a:gd name="adj" fmla="val 50000"/>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5" name="圆角矩形 11"/>
            <p:cNvSpPr/>
            <p:nvPr>
              <p:custDataLst>
                <p:tags r:id="rId10"/>
              </p:custDataLst>
            </p:nvPr>
          </p:nvSpPr>
          <p:spPr>
            <a:xfrm>
              <a:off x="10826" y="7837"/>
              <a:ext cx="5378" cy="82"/>
            </a:xfrm>
            <a:prstGeom prst="roundRect">
              <a:avLst>
                <a:gd name="adj" fmla="val 50000"/>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pic>
        <p:nvPicPr>
          <p:cNvPr id="27" name="图片 26"/>
          <p:cNvPicPr>
            <a:picLocks noChangeAspect="1"/>
          </p:cNvPicPr>
          <p:nvPr>
            <p:custDataLst>
              <p:tags r:id="rId11"/>
            </p:custDataLst>
          </p:nvPr>
        </p:nvPicPr>
        <p:blipFill>
          <a:blip r:embed="rId12">
            <a:extLst>
              <a:ext uri="{28A0092B-C50C-407E-A947-70E740481C1C}">
                <a14:useLocalDpi xmlns:a14="http://schemas.microsoft.com/office/drawing/2010/main" val="0"/>
              </a:ext>
            </a:extLst>
          </a:blip>
          <a:srcRect l="4775" r="4775"/>
          <a:stretch>
            <a:fillRect/>
          </a:stretch>
        </p:blipFill>
        <p:spPr>
          <a:xfrm>
            <a:off x="6625238" y="1527910"/>
            <a:ext cx="5566762" cy="411072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right)">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400340" y="171080"/>
            <a:ext cx="4312886" cy="706755"/>
            <a:chOff x="294295" y="323480"/>
            <a:chExt cx="4312886" cy="706755"/>
          </a:xfrm>
        </p:grpSpPr>
        <p:sp>
          <p:nvSpPr>
            <p:cNvPr id="22" name="椭圆 21"/>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3" name="文本框 22"/>
            <p:cNvSpPr txBox="1"/>
            <p:nvPr>
              <p:custDataLst>
                <p:tags r:id="rId2"/>
              </p:custDataLst>
            </p:nvPr>
          </p:nvSpPr>
          <p:spPr>
            <a:xfrm>
              <a:off x="360301" y="323480"/>
              <a:ext cx="4246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二、评估创业机会</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custDataLst>
              <p:tags r:id="rId3"/>
            </p:custDataLst>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custDataLst>
              <p:tags r:id="rId4"/>
            </p:custDataLst>
          </p:nvPr>
        </p:nvSpPr>
        <p:spPr>
          <a:xfrm>
            <a:off x="1842135" y="1220470"/>
            <a:ext cx="466788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custDataLst>
              <p:tags r:id="rId5"/>
            </p:custDataLst>
          </p:nvPr>
        </p:nvSpPr>
        <p:spPr>
          <a:xfrm>
            <a:off x="1988820" y="1276350"/>
            <a:ext cx="4330700"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定性评价方法</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custDataLst>
              <p:tags r:id="rId6"/>
            </p:custDataLst>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custDataLst>
              <p:tags r:id="rId7"/>
            </p:custDataLst>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ïŝ1îḍê"/>
          <p:cNvSpPr txBox="1"/>
          <p:nvPr>
            <p:custDataLst>
              <p:tags r:id="rId8"/>
            </p:custDataLst>
          </p:nvPr>
        </p:nvSpPr>
        <p:spPr>
          <a:xfrm>
            <a:off x="843280" y="2160905"/>
            <a:ext cx="10126980" cy="4126865"/>
          </a:xfrm>
          <a:prstGeom prst="rect">
            <a:avLst/>
          </a:prstGeom>
          <a:noFill/>
        </p:spPr>
        <p:txBody>
          <a:bodyPr wrap="square">
            <a:spAutoFit/>
          </a:bodyPr>
          <a:p>
            <a:pPr lvl="0">
              <a:lnSpc>
                <a:spcPct val="160000"/>
              </a:lnSpc>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机会的原始市场规模</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市场越大越好，但大市场可能会吸引强大有力的竞争对手，因此小市场可能会更友善。</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机会存在的时间跨度</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60000"/>
              </a:lnSpc>
            </a:pPr>
            <a:r>
              <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一切机会都只存在于一段有限的时间之内，不同机会的这段时间的长短差别很大，这由商业性质决定。</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60000"/>
              </a:lnSpc>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 预期特定机会的市场规模</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6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一个机会可能带来的市场规模将随时间变化，一个机会可能带来的风险和利润也会随时间变化，机会存在的某些时期可能比其他时期更有商业潜力。</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60000"/>
              </a:lnSpc>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 好机会的特点</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nSpc>
                <a:spcPct val="16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好机会一般都有5 个特点：①前景市场可明确界定；②前景市场中前5 ～ 7 年的销售额稳步且快速增长；③创业者能够获得利用机会所需的关键资源；④创业者不被锁定在刚性的技术路线上；⑤创业者可以用不同的方式创造额外的机会和利润。</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up)">
                                      <p:cBhvr>
                                        <p:cTn id="2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400340" y="171080"/>
            <a:ext cx="4312886" cy="706755"/>
            <a:chOff x="294295" y="323480"/>
            <a:chExt cx="4312886" cy="706755"/>
          </a:xfrm>
        </p:grpSpPr>
        <p:sp>
          <p:nvSpPr>
            <p:cNvPr id="22" name="椭圆 21"/>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3" name="文本框 22"/>
            <p:cNvSpPr txBox="1"/>
            <p:nvPr>
              <p:custDataLst>
                <p:tags r:id="rId2"/>
              </p:custDataLst>
            </p:nvPr>
          </p:nvSpPr>
          <p:spPr>
            <a:xfrm>
              <a:off x="360301" y="323480"/>
              <a:ext cx="4246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二、评估创业机会</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11" name="文本框 10"/>
          <p:cNvSpPr txBox="1"/>
          <p:nvPr>
            <p:custDataLst>
              <p:tags r:id="rId3"/>
            </p:custDataLst>
          </p:nvPr>
        </p:nvSpPr>
        <p:spPr>
          <a:xfrm>
            <a:off x="4174490" y="904240"/>
            <a:ext cx="4330700"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衡量商机的因素</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custDataLst>
              <p:tags r:id="rId4"/>
            </p:custDataLst>
          </p:nvPr>
        </p:nvSpPr>
        <p:spPr>
          <a:xfrm>
            <a:off x="3653936" y="1102130"/>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2" name="图片 1"/>
          <p:cNvPicPr>
            <a:picLocks noChangeAspect="1"/>
          </p:cNvPicPr>
          <p:nvPr>
            <p:custDataLst>
              <p:tags r:id="rId5"/>
            </p:custDataLst>
          </p:nvPr>
        </p:nvPicPr>
        <p:blipFill>
          <a:blip r:embed="rId6"/>
          <a:stretch>
            <a:fillRect/>
          </a:stretch>
        </p:blipFill>
        <p:spPr>
          <a:xfrm>
            <a:off x="0" y="1830705"/>
            <a:ext cx="12192635" cy="5027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400340" y="171080"/>
            <a:ext cx="4312886" cy="706755"/>
            <a:chOff x="294295" y="323480"/>
            <a:chExt cx="4312886" cy="706755"/>
          </a:xfrm>
        </p:grpSpPr>
        <p:sp>
          <p:nvSpPr>
            <p:cNvPr id="22" name="椭圆 21"/>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3" name="文本框 22"/>
            <p:cNvSpPr txBox="1"/>
            <p:nvPr>
              <p:custDataLst>
                <p:tags r:id="rId2"/>
              </p:custDataLst>
            </p:nvPr>
          </p:nvSpPr>
          <p:spPr>
            <a:xfrm>
              <a:off x="360301" y="323480"/>
              <a:ext cx="4246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二、评估创业机会</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custDataLst>
              <p:tags r:id="rId3"/>
            </p:custDataLst>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custDataLst>
              <p:tags r:id="rId4"/>
            </p:custDataLst>
          </p:nvPr>
        </p:nvSpPr>
        <p:spPr>
          <a:xfrm>
            <a:off x="1842135" y="1220470"/>
            <a:ext cx="466788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custDataLst>
              <p:tags r:id="rId5"/>
            </p:custDataLst>
          </p:nvPr>
        </p:nvSpPr>
        <p:spPr>
          <a:xfrm>
            <a:off x="1988820" y="1276350"/>
            <a:ext cx="4330700"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定量评价方法</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custDataLst>
              <p:tags r:id="rId6"/>
            </p:custDataLst>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custDataLst>
              <p:tags r:id="rId7"/>
            </p:custDataLst>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2" name="图片 1"/>
          <p:cNvPicPr>
            <a:picLocks noChangeAspect="1"/>
          </p:cNvPicPr>
          <p:nvPr>
            <p:custDataLst>
              <p:tags r:id="rId8"/>
            </p:custDataLst>
          </p:nvPr>
        </p:nvPicPr>
        <p:blipFill>
          <a:blip r:embed="rId9"/>
          <a:stretch>
            <a:fillRect/>
          </a:stretch>
        </p:blipFill>
        <p:spPr>
          <a:xfrm>
            <a:off x="466090" y="2100580"/>
            <a:ext cx="5991225" cy="4419600"/>
          </a:xfrm>
          <a:prstGeom prst="rect">
            <a:avLst/>
          </a:prstGeom>
        </p:spPr>
      </p:pic>
      <p:sp>
        <p:nvSpPr>
          <p:cNvPr id="3" name="文本框 2"/>
          <p:cNvSpPr txBox="1"/>
          <p:nvPr/>
        </p:nvSpPr>
        <p:spPr>
          <a:xfrm>
            <a:off x="6737350" y="2541270"/>
            <a:ext cx="5023485" cy="3881755"/>
          </a:xfrm>
          <a:prstGeom prst="rect">
            <a:avLst/>
          </a:prstGeom>
          <a:noFill/>
        </p:spPr>
        <p:txBody>
          <a:bodyPr wrap="square" rtlCol="0" anchor="t">
            <a:spAutoFit/>
          </a:bodyPr>
          <a:p>
            <a:pPr indent="711200" algn="just" fontAlgn="auto">
              <a:lnSpc>
                <a:spcPct val="110000"/>
              </a:lnSpc>
              <a:extLst>
                <a:ext uri="{35155182-B16C-46BC-9424-99874614C6A1}">
                  <wpsdc:indentchars xmlns:wpsdc="http://www.wps.cn/officeDocument/2017/drawingmlCustomData" val="200" checksum="3773799597"/>
                </a:ext>
              </a:extLst>
            </a:pPr>
            <a:r>
              <a:rPr lang="zh-CN" altLang="en-US" sz="2800">
                <a:solidFill>
                  <a:schemeClr val="bg1"/>
                </a:solidFill>
                <a:latin typeface="微软雅黑" panose="020B0503020204020204" charset="-122"/>
                <a:ea typeface="微软雅黑" panose="020B0503020204020204" charset="-122"/>
                <a:cs typeface="微软雅黑" panose="020B0503020204020204" charset="-122"/>
              </a:rPr>
              <a:t>标准打分矩阵通过选择对创业机会成功有重要影响的因素，对每一个因素进行极好（3 分）、好（2 分）、一般（1 分）3 个等级的打分，最后求出每个因素在各个创业机会下的加权平均分，从而可以对不同的创业机会进行比较。</a:t>
            </a:r>
            <a:endParaRPr lang="zh-CN" altLang="en-US" sz="28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400340" y="171080"/>
            <a:ext cx="4312886" cy="706755"/>
            <a:chOff x="294295" y="323480"/>
            <a:chExt cx="4312886" cy="706755"/>
          </a:xfrm>
        </p:grpSpPr>
        <p:sp>
          <p:nvSpPr>
            <p:cNvPr id="22" name="椭圆 21"/>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3" name="文本框 22"/>
            <p:cNvSpPr txBox="1"/>
            <p:nvPr>
              <p:custDataLst>
                <p:tags r:id="rId2"/>
              </p:custDataLst>
            </p:nvPr>
          </p:nvSpPr>
          <p:spPr>
            <a:xfrm>
              <a:off x="360301" y="323480"/>
              <a:ext cx="4246880" cy="706755"/>
            </a:xfrm>
            <a:prstGeom prst="rect">
              <a:avLst/>
            </a:prstGeom>
            <a:noFill/>
          </p:spPr>
          <p:txBody>
            <a:bodyPr wrap="none" rtlCol="0">
              <a:spAutoFit/>
            </a:bodyPr>
            <a:p>
              <a:pPr algn="l"/>
              <a:r>
                <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二、评估创业机会</a:t>
              </a:r>
              <a:endParaRPr sz="40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9" name="椭圆 8"/>
          <p:cNvSpPr/>
          <p:nvPr>
            <p:custDataLst>
              <p:tags r:id="rId3"/>
            </p:custDataLst>
          </p:nvPr>
        </p:nvSpPr>
        <p:spPr>
          <a:xfrm>
            <a:off x="556222" y="1302870"/>
            <a:ext cx="557347" cy="557344"/>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圆角矩形 16"/>
          <p:cNvSpPr/>
          <p:nvPr>
            <p:custDataLst>
              <p:tags r:id="rId4"/>
            </p:custDataLst>
          </p:nvPr>
        </p:nvSpPr>
        <p:spPr>
          <a:xfrm>
            <a:off x="1842135" y="1220470"/>
            <a:ext cx="4667885" cy="723265"/>
          </a:xfrm>
          <a:prstGeom prst="roundRect">
            <a:avLst>
              <a:gd name="adj" fmla="val 50000"/>
            </a:avLst>
          </a:prstGeom>
          <a:gradFill>
            <a:gsLst>
              <a:gs pos="0">
                <a:srgbClr val="B21AA3">
                  <a:alpha val="10000"/>
                </a:srgbClr>
              </a:gs>
              <a:gs pos="100000">
                <a:srgbClr val="472494">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custDataLst>
              <p:tags r:id="rId5"/>
            </p:custDataLst>
          </p:nvPr>
        </p:nvSpPr>
        <p:spPr>
          <a:xfrm>
            <a:off x="1988820" y="1276350"/>
            <a:ext cx="4330700" cy="583565"/>
          </a:xfrm>
          <a:prstGeom prst="rect">
            <a:avLst/>
          </a:prstGeom>
          <a:noFill/>
        </p:spPr>
        <p:txBody>
          <a:bodyPr wrap="square" rtlCol="0">
            <a:spAutoFit/>
          </a:bodyPr>
          <a:lstStyle/>
          <a:p>
            <a:pPr lvl="0">
              <a:buSzPct val="25000"/>
              <a:defRPr/>
            </a:pPr>
            <a:r>
              <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SWOT 分析法</a:t>
            </a:r>
            <a:endParaRPr lang="zh-CN" altLang="en-US" sz="32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任意多边形 18"/>
          <p:cNvSpPr/>
          <p:nvPr>
            <p:custDataLst>
              <p:tags r:id="rId6"/>
            </p:custDataLst>
          </p:nvPr>
        </p:nvSpPr>
        <p:spPr>
          <a:xfrm>
            <a:off x="1468266" y="1487575"/>
            <a:ext cx="166217" cy="187934"/>
          </a:xfrm>
          <a:custGeom>
            <a:avLst/>
            <a:gdLst>
              <a:gd name="connsiteX0" fmla="*/ 1496663 w 1635382"/>
              <a:gd name="connsiteY0" fmla="*/ 679532 h 1849045"/>
              <a:gd name="connsiteX1" fmla="*/ 432721 w 1635382"/>
              <a:gd name="connsiteY1" fmla="*/ 41167 h 1849045"/>
              <a:gd name="connsiteX2" fmla="*/ 0 w 1635382"/>
              <a:gd name="connsiteY2" fmla="*/ 286245 h 1849045"/>
              <a:gd name="connsiteX3" fmla="*/ 0 w 1635382"/>
              <a:gd name="connsiteY3" fmla="*/ 1562881 h 1849045"/>
              <a:gd name="connsiteX4" fmla="*/ 432721 w 1635382"/>
              <a:gd name="connsiteY4" fmla="*/ 1807864 h 1849045"/>
              <a:gd name="connsiteX5" fmla="*/ 1496568 w 1635382"/>
              <a:gd name="connsiteY5" fmla="*/ 1169594 h 1849045"/>
              <a:gd name="connsiteX6" fmla="*/ 1496663 w 1635382"/>
              <a:gd name="connsiteY6" fmla="*/ 679532 h 184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382" h="1849045">
                <a:moveTo>
                  <a:pt x="1496663" y="679532"/>
                </a:moveTo>
                <a:lnTo>
                  <a:pt x="432721" y="41167"/>
                </a:lnTo>
                <a:cubicBezTo>
                  <a:pt x="242316" y="-73133"/>
                  <a:pt x="0" y="64122"/>
                  <a:pt x="0" y="286245"/>
                </a:cubicBezTo>
                <a:lnTo>
                  <a:pt x="0" y="1562881"/>
                </a:lnTo>
                <a:cubicBezTo>
                  <a:pt x="0" y="1785004"/>
                  <a:pt x="242316" y="1922164"/>
                  <a:pt x="432721" y="1807864"/>
                </a:cubicBezTo>
                <a:lnTo>
                  <a:pt x="1496568" y="1169594"/>
                </a:lnTo>
                <a:cubicBezTo>
                  <a:pt x="1681639" y="1058532"/>
                  <a:pt x="1681639" y="790499"/>
                  <a:pt x="1496663" y="679532"/>
                </a:cubicBezTo>
                <a:close/>
              </a:path>
            </a:pathLst>
          </a:cu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文本框 12"/>
          <p:cNvSpPr txBox="1"/>
          <p:nvPr>
            <p:custDataLst>
              <p:tags r:id="rId7"/>
            </p:custDataLst>
          </p:nvPr>
        </p:nvSpPr>
        <p:spPr>
          <a:xfrm>
            <a:off x="572500" y="1381236"/>
            <a:ext cx="483918" cy="368300"/>
          </a:xfrm>
          <a:prstGeom prst="rect">
            <a:avLst/>
          </a:prstGeom>
          <a:noFill/>
        </p:spPr>
        <p:txBody>
          <a:bodyPr wrap="square" rtlCol="0">
            <a:spAutoFit/>
          </a:bodyPr>
          <a:lstStyle/>
          <a:p>
            <a:pPr algn="ct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cxnSp>
        <p:nvCxnSpPr>
          <p:cNvPr id="25" name="直接连接符 24"/>
          <p:cNvCxnSpPr/>
          <p:nvPr>
            <p:custDataLst>
              <p:tags r:id="rId8"/>
            </p:custDataLst>
          </p:nvPr>
        </p:nvCxnSpPr>
        <p:spPr>
          <a:xfrm>
            <a:off x="4591685" y="3215050"/>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26" name="直接连接符 25"/>
          <p:cNvCxnSpPr/>
          <p:nvPr>
            <p:custDataLst>
              <p:tags r:id="rId9"/>
            </p:custDataLst>
          </p:nvPr>
        </p:nvCxnSpPr>
        <p:spPr>
          <a:xfrm>
            <a:off x="4591685" y="4816160"/>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27" name="矩形 26"/>
          <p:cNvSpPr/>
          <p:nvPr>
            <p:custDataLst>
              <p:tags r:id="rId10"/>
            </p:custDataLst>
          </p:nvPr>
        </p:nvSpPr>
        <p:spPr>
          <a:xfrm>
            <a:off x="4712714" y="1995060"/>
            <a:ext cx="5292799" cy="1107440"/>
          </a:xfrm>
          <a:prstGeom prst="rect">
            <a:avLst/>
          </a:prstGeom>
          <a:noFill/>
        </p:spPr>
        <p:txBody>
          <a:bodyPr wrap="square" lIns="0" tIns="0" rIns="0" bIns="0" rtlCol="0">
            <a:spAutoFit/>
          </a:bodyPr>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优势与劣势分析</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做优势、劣势分析时必须从整个价值链的每个环节上，将企业与竞争对手做详细的对比。</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矩形 27"/>
          <p:cNvSpPr/>
          <p:nvPr>
            <p:custDataLst>
              <p:tags r:id="rId11"/>
            </p:custDataLst>
          </p:nvPr>
        </p:nvSpPr>
        <p:spPr>
          <a:xfrm>
            <a:off x="4591429" y="3300260"/>
            <a:ext cx="5292799" cy="1430655"/>
          </a:xfrm>
          <a:prstGeom prst="rect">
            <a:avLst/>
          </a:prstGeom>
          <a:noFill/>
        </p:spPr>
        <p:txBody>
          <a:bodyPr wrap="square" lIns="0" tIns="0" rIns="0" bIns="0" rtlCol="0">
            <a:spAutoFit/>
          </a:bodyPr>
          <a:p>
            <a:pPr lvl="0">
              <a:lnSpc>
                <a:spcPct val="150000"/>
              </a:lnSpc>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机会与威胁分析</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创业环境发展趋势分为两大类：一类为环境威胁；另一类为环境机会。环境威胁指不利的发展趋势形成的挑战；环境机会指对公司行为富有吸引力的领域。</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矩形 28"/>
          <p:cNvSpPr/>
          <p:nvPr>
            <p:custDataLst>
              <p:tags r:id="rId12"/>
            </p:custDataLst>
          </p:nvPr>
        </p:nvSpPr>
        <p:spPr>
          <a:xfrm>
            <a:off x="4712714" y="5197280"/>
            <a:ext cx="5292799" cy="1107440"/>
          </a:xfrm>
          <a:prstGeom prst="rect">
            <a:avLst/>
          </a:prstGeom>
          <a:noFill/>
        </p:spPr>
        <p:txBody>
          <a:bodyPr wrap="square" lIns="0" tIns="0" rIns="0" bIns="0" rtlCol="0">
            <a:spAutoFit/>
          </a:bodyPr>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 SWOT 分析的应用</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对企业的综合情况进行客观公正的评价，以识别各种优势、劣势、机会和威胁因素，这有利于开拓思路，正确地制定企业战略。</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椭圆 29"/>
          <p:cNvSpPr/>
          <p:nvPr>
            <p:custDataLst>
              <p:tags r:id="rId13"/>
            </p:custDataLst>
          </p:nvPr>
        </p:nvSpPr>
        <p:spPr>
          <a:xfrm>
            <a:off x="10840085" y="225595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椭圆 30"/>
          <p:cNvSpPr/>
          <p:nvPr>
            <p:custDataLst>
              <p:tags r:id="rId14"/>
            </p:custDataLst>
          </p:nvPr>
        </p:nvSpPr>
        <p:spPr>
          <a:xfrm>
            <a:off x="10840085" y="384345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椭圆 31"/>
          <p:cNvSpPr/>
          <p:nvPr>
            <p:custDataLst>
              <p:tags r:id="rId15"/>
            </p:custDataLst>
          </p:nvPr>
        </p:nvSpPr>
        <p:spPr>
          <a:xfrm>
            <a:off x="10840085" y="5430953"/>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pic>
        <p:nvPicPr>
          <p:cNvPr id="4" name="图片 3"/>
          <p:cNvPicPr>
            <a:picLocks noChangeAspect="1"/>
          </p:cNvPicPr>
          <p:nvPr>
            <p:custDataLst>
              <p:tags r:id="rId16"/>
            </p:custDataLst>
          </p:nvPr>
        </p:nvPicPr>
        <p:blipFill>
          <a:blip r:embed="rId17"/>
          <a:stretch>
            <a:fillRect/>
          </a:stretch>
        </p:blipFill>
        <p:spPr>
          <a:xfrm>
            <a:off x="38100" y="3102610"/>
            <a:ext cx="4429125" cy="19361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500"/>
                            </p:stCondLst>
                            <p:childTnLst>
                              <p:par>
                                <p:cTn id="21" presetID="31" presetClass="entr" presetSubtype="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1000" fill="hold"/>
                                        <p:tgtEl>
                                          <p:spTgt spid="30"/>
                                        </p:tgtEl>
                                        <p:attrNameLst>
                                          <p:attrName>ppt_w</p:attrName>
                                        </p:attrNameLst>
                                      </p:cBhvr>
                                      <p:tavLst>
                                        <p:tav tm="0">
                                          <p:val>
                                            <p:fltVal val="0"/>
                                          </p:val>
                                        </p:tav>
                                        <p:tav tm="100000">
                                          <p:val>
                                            <p:strVal val="#ppt_w"/>
                                          </p:val>
                                        </p:tav>
                                      </p:tavLst>
                                    </p:anim>
                                    <p:anim calcmode="lin" valueType="num">
                                      <p:cBhvr>
                                        <p:cTn id="24" dur="1000" fill="hold"/>
                                        <p:tgtEl>
                                          <p:spTgt spid="30"/>
                                        </p:tgtEl>
                                        <p:attrNameLst>
                                          <p:attrName>ppt_h</p:attrName>
                                        </p:attrNameLst>
                                      </p:cBhvr>
                                      <p:tavLst>
                                        <p:tav tm="0">
                                          <p:val>
                                            <p:fltVal val="0"/>
                                          </p:val>
                                        </p:tav>
                                        <p:tav tm="100000">
                                          <p:val>
                                            <p:strVal val="#ppt_h"/>
                                          </p:val>
                                        </p:tav>
                                      </p:tavLst>
                                    </p:anim>
                                    <p:anim calcmode="lin" valueType="num">
                                      <p:cBhvr>
                                        <p:cTn id="25" dur="1000" fill="hold"/>
                                        <p:tgtEl>
                                          <p:spTgt spid="30"/>
                                        </p:tgtEl>
                                        <p:attrNameLst>
                                          <p:attrName>style.rotation</p:attrName>
                                        </p:attrNameLst>
                                      </p:cBhvr>
                                      <p:tavLst>
                                        <p:tav tm="0">
                                          <p:val>
                                            <p:fltVal val="90"/>
                                          </p:val>
                                        </p:tav>
                                        <p:tav tm="100000">
                                          <p:val>
                                            <p:fltVal val="0"/>
                                          </p:val>
                                        </p:tav>
                                      </p:tavLst>
                                    </p:anim>
                                    <p:animEffect transition="in" filter="fade">
                                      <p:cBhvr>
                                        <p:cTn id="26" dur="1000"/>
                                        <p:tgtEl>
                                          <p:spTgt spid="30"/>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p:cTn id="29" dur="1000" fill="hold"/>
                                        <p:tgtEl>
                                          <p:spTgt spid="31"/>
                                        </p:tgtEl>
                                        <p:attrNameLst>
                                          <p:attrName>ppt_w</p:attrName>
                                        </p:attrNameLst>
                                      </p:cBhvr>
                                      <p:tavLst>
                                        <p:tav tm="0">
                                          <p:val>
                                            <p:fltVal val="0"/>
                                          </p:val>
                                        </p:tav>
                                        <p:tav tm="100000">
                                          <p:val>
                                            <p:strVal val="#ppt_w"/>
                                          </p:val>
                                        </p:tav>
                                      </p:tavLst>
                                    </p:anim>
                                    <p:anim calcmode="lin" valueType="num">
                                      <p:cBhvr>
                                        <p:cTn id="30" dur="1000" fill="hold"/>
                                        <p:tgtEl>
                                          <p:spTgt spid="31"/>
                                        </p:tgtEl>
                                        <p:attrNameLst>
                                          <p:attrName>ppt_h</p:attrName>
                                        </p:attrNameLst>
                                      </p:cBhvr>
                                      <p:tavLst>
                                        <p:tav tm="0">
                                          <p:val>
                                            <p:fltVal val="0"/>
                                          </p:val>
                                        </p:tav>
                                        <p:tav tm="100000">
                                          <p:val>
                                            <p:strVal val="#ppt_h"/>
                                          </p:val>
                                        </p:tav>
                                      </p:tavLst>
                                    </p:anim>
                                    <p:anim calcmode="lin" valueType="num">
                                      <p:cBhvr>
                                        <p:cTn id="31" dur="1000" fill="hold"/>
                                        <p:tgtEl>
                                          <p:spTgt spid="31"/>
                                        </p:tgtEl>
                                        <p:attrNameLst>
                                          <p:attrName>style.rotation</p:attrName>
                                        </p:attrNameLst>
                                      </p:cBhvr>
                                      <p:tavLst>
                                        <p:tav tm="0">
                                          <p:val>
                                            <p:fltVal val="90"/>
                                          </p:val>
                                        </p:tav>
                                        <p:tav tm="100000">
                                          <p:val>
                                            <p:fltVal val="0"/>
                                          </p:val>
                                        </p:tav>
                                      </p:tavLst>
                                    </p:anim>
                                    <p:animEffect transition="in" filter="fade">
                                      <p:cBhvr>
                                        <p:cTn id="32" dur="1000"/>
                                        <p:tgtEl>
                                          <p:spTgt spid="31"/>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p:cTn id="35" dur="1000" fill="hold"/>
                                        <p:tgtEl>
                                          <p:spTgt spid="32"/>
                                        </p:tgtEl>
                                        <p:attrNameLst>
                                          <p:attrName>ppt_w</p:attrName>
                                        </p:attrNameLst>
                                      </p:cBhvr>
                                      <p:tavLst>
                                        <p:tav tm="0">
                                          <p:val>
                                            <p:fltVal val="0"/>
                                          </p:val>
                                        </p:tav>
                                        <p:tav tm="100000">
                                          <p:val>
                                            <p:strVal val="#ppt_w"/>
                                          </p:val>
                                        </p:tav>
                                      </p:tavLst>
                                    </p:anim>
                                    <p:anim calcmode="lin" valueType="num">
                                      <p:cBhvr>
                                        <p:cTn id="36" dur="1000" fill="hold"/>
                                        <p:tgtEl>
                                          <p:spTgt spid="32"/>
                                        </p:tgtEl>
                                        <p:attrNameLst>
                                          <p:attrName>ppt_h</p:attrName>
                                        </p:attrNameLst>
                                      </p:cBhvr>
                                      <p:tavLst>
                                        <p:tav tm="0">
                                          <p:val>
                                            <p:fltVal val="0"/>
                                          </p:val>
                                        </p:tav>
                                        <p:tav tm="100000">
                                          <p:val>
                                            <p:strVal val="#ppt_h"/>
                                          </p:val>
                                        </p:tav>
                                      </p:tavLst>
                                    </p:anim>
                                    <p:anim calcmode="lin" valueType="num">
                                      <p:cBhvr>
                                        <p:cTn id="37" dur="1000" fill="hold"/>
                                        <p:tgtEl>
                                          <p:spTgt spid="32"/>
                                        </p:tgtEl>
                                        <p:attrNameLst>
                                          <p:attrName>style.rotation</p:attrName>
                                        </p:attrNameLst>
                                      </p:cBhvr>
                                      <p:tavLst>
                                        <p:tav tm="0">
                                          <p:val>
                                            <p:fltVal val="90"/>
                                          </p:val>
                                        </p:tav>
                                        <p:tav tm="100000">
                                          <p:val>
                                            <p:fltVal val="0"/>
                                          </p:val>
                                        </p:tav>
                                      </p:tavLst>
                                    </p:anim>
                                    <p:animEffect transition="in" filter="fade">
                                      <p:cBhvr>
                                        <p:cTn id="38" dur="1000"/>
                                        <p:tgtEl>
                                          <p:spTgt spid="32"/>
                                        </p:tgtEl>
                                      </p:cBhvr>
                                    </p:animEffect>
                                  </p:childTnLst>
                                </p:cTn>
                              </p:par>
                            </p:childTnLst>
                          </p:cTn>
                        </p:par>
                        <p:par>
                          <p:cTn id="39" fill="hold">
                            <p:stCondLst>
                              <p:cond delay="1500"/>
                            </p:stCondLst>
                            <p:childTnLst>
                              <p:par>
                                <p:cTn id="40" presetID="22" presetClass="entr" presetSubtype="8" fill="hold"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500"/>
                                        <p:tgtEl>
                                          <p:spTgt spid="25"/>
                                        </p:tgtEl>
                                      </p:cBhvr>
                                    </p:animEffect>
                                  </p:childTnLst>
                                </p:cTn>
                              </p:par>
                            </p:childTnLst>
                          </p:cTn>
                        </p:par>
                        <p:par>
                          <p:cTn id="43" fill="hold">
                            <p:stCondLst>
                              <p:cond delay="2000"/>
                            </p:stCondLst>
                            <p:childTnLst>
                              <p:par>
                                <p:cTn id="44" presetID="22" presetClass="entr" presetSubtype="8"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left)">
                                      <p:cBhvr>
                                        <p:cTn id="50" dur="500"/>
                                        <p:tgtEl>
                                          <p:spTgt spid="27"/>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left)">
                                      <p:cBhvr>
                                        <p:cTn id="54" dur="500"/>
                                        <p:tgtEl>
                                          <p:spTgt spid="28"/>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left)">
                                      <p:cBhvr>
                                        <p:cTn id="5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P spid="13" grpId="0"/>
      <p:bldP spid="27" grpId="0"/>
      <p:bldP spid="28" grpId="0"/>
      <p:bldP spid="29" grpId="0"/>
      <p:bldP spid="30" grpId="0" bldLvl="0" animBg="1"/>
      <p:bldP spid="31" grpId="0" bldLvl="0" animBg="1"/>
      <p:bldP spid="3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6970" y="854710"/>
            <a:ext cx="10033635" cy="4473575"/>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创业想法分析</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1. 请利用下面的物品，提出尽可能多的创业想法，填入表4-3 中。</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2"/>
            </p:custDataLst>
          </p:nvPr>
        </p:nvPicPr>
        <p:blipFill>
          <a:blip r:embed="rId3"/>
          <a:stretch>
            <a:fillRect/>
          </a:stretch>
        </p:blipFill>
        <p:spPr>
          <a:xfrm>
            <a:off x="2391410" y="2174240"/>
            <a:ext cx="7950835" cy="2955290"/>
          </a:xfrm>
          <a:prstGeom prst="rect">
            <a:avLst/>
          </a:prstGeom>
        </p:spPr>
      </p:pic>
      <p:sp>
        <p:nvSpPr>
          <p:cNvPr id="3" name="文本框 2"/>
          <p:cNvSpPr txBox="1"/>
          <p:nvPr/>
        </p:nvSpPr>
        <p:spPr>
          <a:xfrm>
            <a:off x="1156970" y="5297170"/>
            <a:ext cx="9634855" cy="978535"/>
          </a:xfrm>
          <a:prstGeom prst="rect">
            <a:avLst/>
          </a:prstGeom>
          <a:noFill/>
        </p:spPr>
        <p:txBody>
          <a:bodyPr wrap="square" rtlCol="0">
            <a:no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2. 在上述创业想法中，对你而言，最可能成功的一个想法是哪一个，为什么。</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3. 用所学知识评估你这个想法是否是好的创业机会。</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îṩḷîďé"/>
          <p:cNvSpPr>
            <a:spLocks noChangeAspect="1"/>
          </p:cNvSpPr>
          <p:nvPr/>
        </p:nvSpPr>
        <p:spPr bwMode="auto">
          <a:xfrm flipH="1" flipV="1">
            <a:off x="6696224" y="0"/>
            <a:ext cx="5495776" cy="5983059"/>
          </a:xfrm>
          <a:custGeom>
            <a:avLst/>
            <a:gdLst>
              <a:gd name="T0" fmla="*/ 777 w 1985"/>
              <a:gd name="T1" fmla="*/ 0 h 2161"/>
              <a:gd name="T2" fmla="*/ 0 w 1985"/>
              <a:gd name="T3" fmla="*/ 197 h 2161"/>
              <a:gd name="T4" fmla="*/ 0 w 1985"/>
              <a:gd name="T5" fmla="*/ 1165 h 2161"/>
              <a:gd name="T6" fmla="*/ 677 w 1985"/>
              <a:gd name="T7" fmla="*/ 742 h 2161"/>
              <a:gd name="T8" fmla="*/ 1082 w 1985"/>
              <a:gd name="T9" fmla="*/ 1247 h 2161"/>
              <a:gd name="T10" fmla="*/ 500 w 1985"/>
              <a:gd name="T11" fmla="*/ 2023 h 2161"/>
              <a:gd name="T12" fmla="*/ 341 w 1985"/>
              <a:gd name="T13" fmla="*/ 2161 h 2161"/>
              <a:gd name="T14" fmla="*/ 1363 w 1985"/>
              <a:gd name="T15" fmla="*/ 2161 h 2161"/>
              <a:gd name="T16" fmla="*/ 1847 w 1985"/>
              <a:gd name="T17" fmla="*/ 1275 h 2161"/>
              <a:gd name="T18" fmla="*/ 777 w 1985"/>
              <a:gd name="T19" fmla="*/ 0 h 2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5" h="2161">
                <a:moveTo>
                  <a:pt x="777" y="0"/>
                </a:moveTo>
                <a:cubicBezTo>
                  <a:pt x="503" y="0"/>
                  <a:pt x="239" y="64"/>
                  <a:pt x="0" y="197"/>
                </a:cubicBezTo>
                <a:cubicBezTo>
                  <a:pt x="0" y="1165"/>
                  <a:pt x="0" y="1165"/>
                  <a:pt x="0" y="1165"/>
                </a:cubicBezTo>
                <a:cubicBezTo>
                  <a:pt x="179" y="905"/>
                  <a:pt x="416" y="742"/>
                  <a:pt x="677" y="742"/>
                </a:cubicBezTo>
                <a:cubicBezTo>
                  <a:pt x="954" y="742"/>
                  <a:pt x="1137" y="936"/>
                  <a:pt x="1082" y="1247"/>
                </a:cubicBezTo>
                <a:cubicBezTo>
                  <a:pt x="1032" y="1507"/>
                  <a:pt x="799" y="1762"/>
                  <a:pt x="500" y="2023"/>
                </a:cubicBezTo>
                <a:cubicBezTo>
                  <a:pt x="341" y="2161"/>
                  <a:pt x="341" y="2161"/>
                  <a:pt x="341" y="2161"/>
                </a:cubicBezTo>
                <a:cubicBezTo>
                  <a:pt x="1363" y="2161"/>
                  <a:pt x="1363" y="2161"/>
                  <a:pt x="1363" y="2161"/>
                </a:cubicBezTo>
                <a:cubicBezTo>
                  <a:pt x="1617" y="1893"/>
                  <a:pt x="1786" y="1618"/>
                  <a:pt x="1847" y="1275"/>
                </a:cubicBezTo>
                <a:cubicBezTo>
                  <a:pt x="1985" y="498"/>
                  <a:pt x="1420" y="0"/>
                  <a:pt x="777" y="0"/>
                </a:cubicBezTo>
                <a:close/>
              </a:path>
            </a:pathLst>
          </a:custGeom>
          <a:gradFill flip="none" rotWithShape="1">
            <a:gsLst>
              <a:gs pos="0">
                <a:srgbClr val="AF1CA3"/>
              </a:gs>
              <a:gs pos="100000">
                <a:srgbClr val="AF1CA3">
                  <a:alpha val="0"/>
                </a:srgbClr>
              </a:gs>
            </a:gsLst>
            <a:lin ang="0" scaled="1"/>
            <a:tileRect/>
          </a:gra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20" name="iṥ1íďê"/>
          <p:cNvSpPr>
            <a:spLocks noChangeAspect="1"/>
          </p:cNvSpPr>
          <p:nvPr/>
        </p:nvSpPr>
        <p:spPr bwMode="auto">
          <a:xfrm flipV="1">
            <a:off x="5425413" y="1190568"/>
            <a:ext cx="6766587" cy="5667432"/>
          </a:xfrm>
          <a:custGeom>
            <a:avLst/>
            <a:gdLst>
              <a:gd name="T0" fmla="*/ 1563 w 2059"/>
              <a:gd name="T1" fmla="*/ 0 h 1724"/>
              <a:gd name="T2" fmla="*/ 1552 w 2059"/>
              <a:gd name="T3" fmla="*/ 491 h 1724"/>
              <a:gd name="T4" fmla="*/ 939 w 2059"/>
              <a:gd name="T5" fmla="*/ 1267 h 1724"/>
              <a:gd name="T6" fmla="*/ 596 w 2059"/>
              <a:gd name="T7" fmla="*/ 491 h 1724"/>
              <a:gd name="T8" fmla="*/ 759 w 2059"/>
              <a:gd name="T9" fmla="*/ 0 h 1724"/>
              <a:gd name="T10" fmla="*/ 259 w 2059"/>
              <a:gd name="T11" fmla="*/ 0 h 1724"/>
              <a:gd name="T12" fmla="*/ 129 w 2059"/>
              <a:gd name="T13" fmla="*/ 457 h 1724"/>
              <a:gd name="T14" fmla="*/ 884 w 2059"/>
              <a:gd name="T15" fmla="*/ 1724 h 1724"/>
              <a:gd name="T16" fmla="*/ 2020 w 2059"/>
              <a:gd name="T17" fmla="*/ 521 h 1724"/>
              <a:gd name="T18" fmla="*/ 2040 w 2059"/>
              <a:gd name="T19" fmla="*/ 0 h 1724"/>
              <a:gd name="T20" fmla="*/ 1563 w 2059"/>
              <a:gd name="T21" fmla="*/ 0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9" h="1724">
                <a:moveTo>
                  <a:pt x="1563" y="0"/>
                </a:moveTo>
                <a:cubicBezTo>
                  <a:pt x="1592" y="126"/>
                  <a:pt x="1589" y="290"/>
                  <a:pt x="1552" y="491"/>
                </a:cubicBezTo>
                <a:cubicBezTo>
                  <a:pt x="1464" y="992"/>
                  <a:pt x="1254" y="1267"/>
                  <a:pt x="939" y="1267"/>
                </a:cubicBezTo>
                <a:cubicBezTo>
                  <a:pt x="620" y="1267"/>
                  <a:pt x="505" y="992"/>
                  <a:pt x="596" y="491"/>
                </a:cubicBezTo>
                <a:cubicBezTo>
                  <a:pt x="632" y="290"/>
                  <a:pt x="686" y="126"/>
                  <a:pt x="759" y="0"/>
                </a:cubicBezTo>
                <a:cubicBezTo>
                  <a:pt x="259" y="0"/>
                  <a:pt x="259" y="0"/>
                  <a:pt x="259" y="0"/>
                </a:cubicBezTo>
                <a:cubicBezTo>
                  <a:pt x="202" y="137"/>
                  <a:pt x="158" y="290"/>
                  <a:pt x="129" y="457"/>
                </a:cubicBezTo>
                <a:cubicBezTo>
                  <a:pt x="0" y="1189"/>
                  <a:pt x="274" y="1724"/>
                  <a:pt x="884" y="1724"/>
                </a:cubicBezTo>
                <a:cubicBezTo>
                  <a:pt x="1484" y="1724"/>
                  <a:pt x="1891" y="1253"/>
                  <a:pt x="2020" y="521"/>
                </a:cubicBezTo>
                <a:cubicBezTo>
                  <a:pt x="2053" y="332"/>
                  <a:pt x="2059" y="157"/>
                  <a:pt x="2040" y="0"/>
                </a:cubicBezTo>
                <a:lnTo>
                  <a:pt x="1563" y="0"/>
                </a:lnTo>
                <a:close/>
              </a:path>
            </a:pathLst>
          </a:custGeom>
          <a:gradFill flip="none" rotWithShape="1">
            <a:gsLst>
              <a:gs pos="100000">
                <a:srgbClr val="8D6DD5"/>
              </a:gs>
              <a:gs pos="0">
                <a:srgbClr val="8D6DD5">
                  <a:alpha val="0"/>
                </a:srgbClr>
              </a:gs>
            </a:gsLst>
            <a:lin ang="0" scaled="1"/>
            <a:tileRect/>
          </a:gradFill>
          <a:ln>
            <a:noFill/>
          </a:ln>
        </p:spPr>
        <p:txBody>
          <a:bodyPr vert="horz" wrap="square" lIns="91440" tIns="45720" rIns="91440" bIns="45720" numCol="1" anchor="t" anchorCtr="0" compatLnSpc="1"/>
          <a:lstStyle/>
          <a:p>
            <a:endParaRPr lang="zh-CN" altLang="en-US" kern="0">
              <a:solidFill>
                <a:srgbClr val="FFFFFF"/>
              </a:solidFill>
              <a:latin typeface="思源黑体 CN Medium" panose="020B0600000000000000" pitchFamily="34" charset="-122"/>
              <a:ea typeface="思源黑体 CN Medium" panose="020B0600000000000000" pitchFamily="34" charset="-122"/>
            </a:endParaRPr>
          </a:p>
        </p:txBody>
      </p:sp>
      <p:sp>
        <p:nvSpPr>
          <p:cNvPr id="11" name="椭圆 10"/>
          <p:cNvSpPr/>
          <p:nvPr/>
        </p:nvSpPr>
        <p:spPr>
          <a:xfrm>
            <a:off x="333578" y="1340074"/>
            <a:ext cx="1652400" cy="165145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文本框 7"/>
          <p:cNvSpPr txBox="1"/>
          <p:nvPr/>
        </p:nvSpPr>
        <p:spPr>
          <a:xfrm>
            <a:off x="983784" y="1824633"/>
            <a:ext cx="2468880" cy="1014730"/>
          </a:xfrm>
          <a:prstGeom prst="rect">
            <a:avLst/>
          </a:prstGeom>
          <a:noFill/>
        </p:spPr>
        <p:txBody>
          <a:bodyPr wrap="none" rtlCol="0">
            <a:spAutoFit/>
          </a:bodyPr>
          <a:lstStyle/>
          <a:p>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任务二</a:t>
            </a:r>
            <a:endPar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nvSpPr>
        <p:spPr>
          <a:xfrm>
            <a:off x="923516" y="2984224"/>
            <a:ext cx="7498080" cy="1568450"/>
          </a:xfrm>
          <a:prstGeom prst="rect">
            <a:avLst/>
          </a:prstGeom>
          <a:noFill/>
        </p:spPr>
        <p:txBody>
          <a:bodyPr wrap="none" rtlCol="0">
            <a:spAutoFit/>
          </a:bodyPr>
          <a:lstStyle/>
          <a:p>
            <a:pPr algn="l"/>
            <a:r>
              <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留心创业风险</a:t>
            </a:r>
            <a:endPar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cxnSp>
        <p:nvCxnSpPr>
          <p:cNvPr id="12" name="直接连接符 11"/>
          <p:cNvCxnSpPr/>
          <p:nvPr/>
        </p:nvCxnSpPr>
        <p:spPr>
          <a:xfrm rot="5400000">
            <a:off x="2910121" y="3443434"/>
            <a:ext cx="0" cy="367211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33665" y="106793"/>
            <a:ext cx="3449286" cy="488467"/>
            <a:chOff x="294295" y="323963"/>
            <a:chExt cx="3449286" cy="488467"/>
          </a:xfrm>
        </p:grpSpPr>
        <p:sp>
          <p:nvSpPr>
            <p:cNvPr id="13" name="椭圆 1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4" name="文本框 13"/>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项目四</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选择创业方向</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11" grpId="0" bldLvl="0" animBg="1"/>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iṩḷîḓe"/>
          <p:cNvGrpSpPr/>
          <p:nvPr/>
        </p:nvGrpSpPr>
        <p:grpSpPr>
          <a:xfrm>
            <a:off x="666750" y="2742845"/>
            <a:ext cx="10858500" cy="2005448"/>
            <a:chOff x="660400" y="2865310"/>
            <a:chExt cx="10858500" cy="2005448"/>
          </a:xfrm>
        </p:grpSpPr>
        <p:cxnSp>
          <p:nvCxnSpPr>
            <p:cNvPr id="5" name="íS1iḍê"/>
            <p:cNvCxnSpPr/>
            <p:nvPr/>
          </p:nvCxnSpPr>
          <p:spPr>
            <a:xfrm>
              <a:off x="660400" y="4838254"/>
              <a:ext cx="10858500" cy="0"/>
            </a:xfrm>
            <a:prstGeom prst="line">
              <a:avLst/>
            </a:prstGeom>
            <a:ln>
              <a:solidFill>
                <a:schemeClr val="bg1">
                  <a:alpha val="50000"/>
                </a:schemeClr>
              </a:solidFill>
            </a:ln>
          </p:spPr>
          <p:style>
            <a:lnRef idx="1">
              <a:schemeClr val="dk1"/>
            </a:lnRef>
            <a:fillRef idx="0">
              <a:schemeClr val="dk1"/>
            </a:fillRef>
            <a:effectRef idx="0">
              <a:schemeClr val="dk1"/>
            </a:effectRef>
            <a:fontRef idx="minor">
              <a:schemeClr val="tx1"/>
            </a:fontRef>
          </p:style>
        </p:cxnSp>
        <p:sp>
          <p:nvSpPr>
            <p:cNvPr id="6" name="îṣlïḑè"/>
            <p:cNvSpPr/>
            <p:nvPr/>
          </p:nvSpPr>
          <p:spPr>
            <a:xfrm>
              <a:off x="1187304"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激发创新潜能</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ïṧḻîḋe"/>
            <p:cNvSpPr/>
            <p:nvPr/>
          </p:nvSpPr>
          <p:spPr>
            <a:xfrm>
              <a:off x="3808968" y="4159275"/>
              <a:ext cx="2036835"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挖掘创业潜质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íṥlïḓe"/>
            <p:cNvSpPr/>
            <p:nvPr/>
          </p:nvSpPr>
          <p:spPr>
            <a:xfrm>
              <a:off x="6208545"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打造创业团队</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î$ľiḑè"/>
            <p:cNvSpPr/>
            <p:nvPr/>
          </p:nvSpPr>
          <p:spPr>
            <a:xfrm>
              <a:off x="8750678"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选择创业方向</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 name="ï$líḍé"/>
            <p:cNvSpPr/>
            <p:nvPr/>
          </p:nvSpPr>
          <p:spPr>
            <a:xfrm>
              <a:off x="2278490"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2" name="ïśḻíďe"/>
            <p:cNvSpPr/>
            <p:nvPr/>
          </p:nvSpPr>
          <p:spPr>
            <a:xfrm>
              <a:off x="4803847"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3" name="ïṡľíde"/>
            <p:cNvSpPr/>
            <p:nvPr/>
          </p:nvSpPr>
          <p:spPr>
            <a:xfrm>
              <a:off x="7329204"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4" name="ïṣḻïḓê"/>
            <p:cNvSpPr/>
            <p:nvPr/>
          </p:nvSpPr>
          <p:spPr>
            <a:xfrm>
              <a:off x="9854561"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5" name="îṣḻídè"/>
            <p:cNvSpPr/>
            <p:nvPr/>
          </p:nvSpPr>
          <p:spPr>
            <a:xfrm>
              <a:off x="180568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6" name="îṩliďê"/>
            <p:cNvSpPr/>
            <p:nvPr/>
          </p:nvSpPr>
          <p:spPr>
            <a:xfrm>
              <a:off x="4331036"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7" name="î$1iḋê"/>
            <p:cNvSpPr/>
            <p:nvPr/>
          </p:nvSpPr>
          <p:spPr>
            <a:xfrm>
              <a:off x="685639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8" name="ïṥlîḋè"/>
            <p:cNvSpPr/>
            <p:nvPr/>
          </p:nvSpPr>
          <p:spPr>
            <a:xfrm>
              <a:off x="9381746"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grpSp>
      <p:sp>
        <p:nvSpPr>
          <p:cNvPr id="22" name="文本框 21"/>
          <p:cNvSpPr txBox="1"/>
          <p:nvPr/>
        </p:nvSpPr>
        <p:spPr>
          <a:xfrm>
            <a:off x="1333898" y="600636"/>
            <a:ext cx="2467342" cy="1323439"/>
          </a:xfrm>
          <a:prstGeom prst="rect">
            <a:avLst/>
          </a:prstGeom>
          <a:noFill/>
        </p:spPr>
        <p:txBody>
          <a:bodyPr wrap="none" rtlCol="0">
            <a:spAutoFit/>
          </a:bodyPr>
          <a:lstStyle/>
          <a:p>
            <a:r>
              <a:rPr lang="zh-CN" altLang="en-US" sz="8000" dirty="0">
                <a:solidFill>
                  <a:schemeClr val="bg1"/>
                </a:solidFill>
                <a:latin typeface="思源黑体 CN Medium" panose="020B0600000000000000" pitchFamily="34" charset="-122"/>
                <a:ea typeface="思源黑体 CN Medium" panose="020B0600000000000000" pitchFamily="34" charset="-122"/>
              </a:rPr>
              <a:t>目 录</a:t>
            </a:r>
            <a:endParaRPr lang="zh-CN" altLang="en-US" sz="8000" dirty="0">
              <a:solidFill>
                <a:schemeClr val="bg1"/>
              </a:solidFill>
              <a:latin typeface="思源黑体 CN Medium" panose="020B0600000000000000" pitchFamily="34" charset="-122"/>
              <a:ea typeface="思源黑体 CN Medium" panose="020B0600000000000000" pitchFamily="34" charset="-122"/>
            </a:endParaRPr>
          </a:p>
        </p:txBody>
      </p:sp>
      <p:sp>
        <p:nvSpPr>
          <p:cNvPr id="23" name="文本框 22"/>
          <p:cNvSpPr txBox="1"/>
          <p:nvPr/>
        </p:nvSpPr>
        <p:spPr>
          <a:xfrm>
            <a:off x="4022455" y="1134693"/>
            <a:ext cx="2628797" cy="707886"/>
          </a:xfrm>
          <a:prstGeom prst="rect">
            <a:avLst/>
          </a:prstGeom>
          <a:noFill/>
        </p:spPr>
        <p:txBody>
          <a:bodyPr wrap="none" rtlCol="0">
            <a:spAutoFit/>
          </a:bodyPr>
          <a:lstStyle/>
          <a:p>
            <a:r>
              <a:rPr lang="en-US" altLang="zh-CN" sz="4000" spc="300" dirty="0">
                <a:solidFill>
                  <a:schemeClr val="bg1"/>
                </a:solidFill>
                <a:latin typeface="思源黑体 CN Medium" panose="020B0600000000000000" pitchFamily="34" charset="-122"/>
                <a:ea typeface="思源黑体 CN Medium" panose="020B0600000000000000" pitchFamily="34" charset="-122"/>
              </a:rPr>
              <a:t>contents</a:t>
            </a:r>
            <a:endParaRPr lang="zh-CN" altLang="en-US" sz="4000" spc="300" dirty="0">
              <a:solidFill>
                <a:schemeClr val="bg1"/>
              </a:solidFill>
              <a:latin typeface="思源黑体 CN Medium" panose="020B0600000000000000" pitchFamily="34" charset="-122"/>
              <a:ea typeface="思源黑体 CN Medium" panose="020B0600000000000000" pitchFamily="34" charset="-122"/>
            </a:endParaRPr>
          </a:p>
        </p:txBody>
      </p:sp>
      <p:sp>
        <p:nvSpPr>
          <p:cNvPr id="24" name="î$ľiḑè"/>
          <p:cNvSpPr/>
          <p:nvPr/>
        </p:nvSpPr>
        <p:spPr>
          <a:xfrm>
            <a:off x="1868088" y="2912825"/>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01</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25" name="î$ľiḑè"/>
          <p:cNvSpPr/>
          <p:nvPr/>
        </p:nvSpPr>
        <p:spPr>
          <a:xfrm>
            <a:off x="4387510" y="2921962"/>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02</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26" name="î$ľiḑè"/>
          <p:cNvSpPr/>
          <p:nvPr/>
        </p:nvSpPr>
        <p:spPr>
          <a:xfrm>
            <a:off x="6923622" y="2927684"/>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03</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27" name="î$ľiḑè"/>
          <p:cNvSpPr/>
          <p:nvPr/>
        </p:nvSpPr>
        <p:spPr>
          <a:xfrm>
            <a:off x="9459119" y="2912824"/>
            <a:ext cx="892450"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04</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3" name="矩形: 圆角 2"/>
          <p:cNvSpPr/>
          <p:nvPr/>
        </p:nvSpPr>
        <p:spPr>
          <a:xfrm flipV="1">
            <a:off x="298180" y="4163642"/>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矩形: 圆角 29"/>
          <p:cNvSpPr/>
          <p:nvPr/>
        </p:nvSpPr>
        <p:spPr>
          <a:xfrm>
            <a:off x="11101915" y="-153160"/>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1" name="矩形: 圆角 30"/>
          <p:cNvSpPr/>
          <p:nvPr/>
        </p:nvSpPr>
        <p:spPr>
          <a:xfrm flipH="1" flipV="1">
            <a:off x="875144" y="416364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矩形: 圆角 31"/>
          <p:cNvSpPr/>
          <p:nvPr/>
        </p:nvSpPr>
        <p:spPr>
          <a:xfrm flipH="1" flipV="1">
            <a:off x="10775635" y="120757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4" name="椭圆 43"/>
          <p:cNvSpPr/>
          <p:nvPr/>
        </p:nvSpPr>
        <p:spPr>
          <a:xfrm>
            <a:off x="11216033" y="5285457"/>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500"/>
                                        <p:tgtEl>
                                          <p:spTgt spid="2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par>
                                <p:cTn id="32" presetID="10" presetClass="entr" presetSubtype="0" fill="hold" grpId="0" nodeType="withEffect">
                                  <p:stCondLst>
                                    <p:cond delay="0"/>
                                  </p:stCondLst>
                                  <p:iterate type="wd">
                                    <p:tmPct val="10000"/>
                                  </p:iterate>
                                  <p:childTnLst>
                                    <p:set>
                                      <p:cBhvr>
                                        <p:cTn id="33" dur="1" fill="hold">
                                          <p:stCondLst>
                                            <p:cond delay="0"/>
                                          </p:stCondLst>
                                        </p:cTn>
                                        <p:tgtEl>
                                          <p:spTgt spid="3"/>
                                        </p:tgtEl>
                                        <p:attrNameLst>
                                          <p:attrName>style.visibility</p:attrName>
                                        </p:attrNameLst>
                                      </p:cBhvr>
                                      <p:to>
                                        <p:strVal val="visible"/>
                                      </p:to>
                                    </p:set>
                                    <p:anim to="0" calcmode="lin" valueType="num">
                                      <p:cBhvr>
                                        <p:cTn id="34"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35" dur="500">
                                          <p:stCondLst>
                                            <p:cond delay="0"/>
                                          </p:stCondLst>
                                        </p:cTn>
                                        <p:tgtEl>
                                          <p:spTgt spid="3"/>
                                        </p:tgtEl>
                                      </p:cBhvr>
                                    </p:animEffect>
                                    <p:animScale>
                                      <p:cBhvr>
                                        <p:cTn id="36" dur="500" decel="100000" fill="hold">
                                          <p:stCondLst>
                                            <p:cond delay="0"/>
                                          </p:stCondLst>
                                        </p:cTn>
                                        <p:tgtEl>
                                          <p:spTgt spid="3"/>
                                        </p:tgtEl>
                                      </p:cBhvr>
                                      <p:by x="100000" y="100000"/>
                                      <p:from x="110000" y="110000"/>
                                      <p:to x="100000" y="100000"/>
                                    </p:animScale>
                                  </p:childTnLst>
                                </p:cTn>
                              </p:par>
                              <p:par>
                                <p:cTn id="37" presetID="10" presetClass="entr" presetSubtype="0" fill="hold" grpId="0" nodeType="withEffect">
                                  <p:stCondLst>
                                    <p:cond delay="0"/>
                                  </p:stCondLst>
                                  <p:iterate type="wd">
                                    <p:tmPct val="10000"/>
                                  </p:iterate>
                                  <p:childTnLst>
                                    <p:set>
                                      <p:cBhvr>
                                        <p:cTn id="38" dur="1" fill="hold">
                                          <p:stCondLst>
                                            <p:cond delay="0"/>
                                          </p:stCondLst>
                                        </p:cTn>
                                        <p:tgtEl>
                                          <p:spTgt spid="30"/>
                                        </p:tgtEl>
                                        <p:attrNameLst>
                                          <p:attrName>style.visibility</p:attrName>
                                        </p:attrNameLst>
                                      </p:cBhvr>
                                      <p:to>
                                        <p:strVal val="visible"/>
                                      </p:to>
                                    </p:set>
                                    <p:anim to="0" calcmode="lin" valueType="num">
                                      <p:cBhvr>
                                        <p:cTn id="39"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40" dur="500">
                                          <p:stCondLst>
                                            <p:cond delay="0"/>
                                          </p:stCondLst>
                                        </p:cTn>
                                        <p:tgtEl>
                                          <p:spTgt spid="30"/>
                                        </p:tgtEl>
                                      </p:cBhvr>
                                    </p:animEffect>
                                    <p:animScale>
                                      <p:cBhvr>
                                        <p:cTn id="41" dur="500" decel="100000" fill="hold">
                                          <p:stCondLst>
                                            <p:cond delay="0"/>
                                          </p:stCondLst>
                                        </p:cTn>
                                        <p:tgtEl>
                                          <p:spTgt spid="30"/>
                                        </p:tgtEl>
                                      </p:cBhvr>
                                      <p:by x="100000" y="100000"/>
                                      <p:from x="110000" y="110000"/>
                                      <p:to x="100000" y="100000"/>
                                    </p:animScale>
                                  </p:childTnLst>
                                </p:cTn>
                              </p:par>
                              <p:par>
                                <p:cTn id="42" presetID="10" presetClass="entr" presetSubtype="0" fill="hold" grpId="0" nodeType="withEffect">
                                  <p:stCondLst>
                                    <p:cond delay="0"/>
                                  </p:stCondLst>
                                  <p:iterate type="wd">
                                    <p:tmPct val="10000"/>
                                  </p:iterate>
                                  <p:childTnLst>
                                    <p:set>
                                      <p:cBhvr>
                                        <p:cTn id="43" dur="1" fill="hold">
                                          <p:stCondLst>
                                            <p:cond delay="0"/>
                                          </p:stCondLst>
                                        </p:cTn>
                                        <p:tgtEl>
                                          <p:spTgt spid="31"/>
                                        </p:tgtEl>
                                        <p:attrNameLst>
                                          <p:attrName>style.visibility</p:attrName>
                                        </p:attrNameLst>
                                      </p:cBhvr>
                                      <p:to>
                                        <p:strVal val="visible"/>
                                      </p:to>
                                    </p:set>
                                    <p:anim to="0" calcmode="lin" valueType="num">
                                      <p:cBhvr>
                                        <p:cTn id="44" dur="500" decel="100000" fill="hold">
                                          <p:stCondLst>
                                            <p:cond delay="0"/>
                                          </p:stCondLst>
                                        </p:cTn>
                                        <p:tgtEl>
                                          <p:spTgt spid="31"/>
                                        </p:tgtEl>
                                        <p:attrNameLst>
                                          <p:attrName>ppt_y</p:attrName>
                                        </p:attrNameLst>
                                      </p:cBhvr>
                                      <p:tavLst>
                                        <p:tav tm="0">
                                          <p:val>
                                            <p:strVal val="ppt_y-0.02"/>
                                          </p:val>
                                        </p:tav>
                                        <p:tav tm="100000">
                                          <p:val>
                                            <p:strVal val="#ppt_y"/>
                                          </p:val>
                                        </p:tav>
                                      </p:tavLst>
                                    </p:anim>
                                    <p:animEffect transition="in" filter="fade">
                                      <p:cBhvr>
                                        <p:cTn id="45" dur="500">
                                          <p:stCondLst>
                                            <p:cond delay="0"/>
                                          </p:stCondLst>
                                        </p:cTn>
                                        <p:tgtEl>
                                          <p:spTgt spid="31"/>
                                        </p:tgtEl>
                                      </p:cBhvr>
                                    </p:animEffect>
                                    <p:animScale>
                                      <p:cBhvr>
                                        <p:cTn id="46" dur="500" decel="100000" fill="hold">
                                          <p:stCondLst>
                                            <p:cond delay="0"/>
                                          </p:stCondLst>
                                        </p:cTn>
                                        <p:tgtEl>
                                          <p:spTgt spid="31"/>
                                        </p:tgtEl>
                                      </p:cBhvr>
                                      <p:by x="100000" y="100000"/>
                                      <p:from x="110000" y="110000"/>
                                      <p:to x="100000" y="100000"/>
                                    </p:animScale>
                                  </p:childTnLst>
                                </p:cTn>
                              </p:par>
                              <p:par>
                                <p:cTn id="47" presetID="10" presetClass="entr" presetSubtype="0" fill="hold" grpId="0" nodeType="withEffect">
                                  <p:stCondLst>
                                    <p:cond delay="0"/>
                                  </p:stCondLst>
                                  <p:iterate type="wd">
                                    <p:tmPct val="10000"/>
                                  </p:iterate>
                                  <p:childTnLst>
                                    <p:set>
                                      <p:cBhvr>
                                        <p:cTn id="48" dur="1" fill="hold">
                                          <p:stCondLst>
                                            <p:cond delay="0"/>
                                          </p:stCondLst>
                                        </p:cTn>
                                        <p:tgtEl>
                                          <p:spTgt spid="32"/>
                                        </p:tgtEl>
                                        <p:attrNameLst>
                                          <p:attrName>style.visibility</p:attrName>
                                        </p:attrNameLst>
                                      </p:cBhvr>
                                      <p:to>
                                        <p:strVal val="visible"/>
                                      </p:to>
                                    </p:set>
                                    <p:anim to="0" calcmode="lin" valueType="num">
                                      <p:cBhvr>
                                        <p:cTn id="49"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0" dur="500">
                                          <p:stCondLst>
                                            <p:cond delay="0"/>
                                          </p:stCondLst>
                                        </p:cTn>
                                        <p:tgtEl>
                                          <p:spTgt spid="32"/>
                                        </p:tgtEl>
                                      </p:cBhvr>
                                    </p:animEffect>
                                    <p:animScale>
                                      <p:cBhvr>
                                        <p:cTn id="51" dur="500" decel="100000" fill="hold">
                                          <p:stCondLst>
                                            <p:cond delay="0"/>
                                          </p:stCondLst>
                                        </p:cTn>
                                        <p:tgtEl>
                                          <p:spTgt spid="32"/>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3" grpId="0" animBg="1"/>
      <p:bldP spid="30" grpId="0" animBg="1"/>
      <p:bldP spid="31" grpId="0" animBg="1"/>
      <p:bldP spid="3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4655185" y="190504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26" name="直接连接符 25"/>
          <p:cNvCxnSpPr/>
          <p:nvPr/>
        </p:nvCxnSpPr>
        <p:spPr>
          <a:xfrm>
            <a:off x="4655185" y="564737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28" name="矩形 27"/>
          <p:cNvSpPr/>
          <p:nvPr/>
        </p:nvSpPr>
        <p:spPr>
          <a:xfrm>
            <a:off x="4655185" y="2077720"/>
            <a:ext cx="5292725" cy="3422650"/>
          </a:xfrm>
          <a:prstGeom prst="rect">
            <a:avLst/>
          </a:prstGeom>
          <a:noFill/>
        </p:spPr>
        <p:txBody>
          <a:bodyPr wrap="square" lIns="0" tIns="0" rIns="0" bIns="0" rtlCol="0">
            <a:noAutofit/>
          </a:bodyPr>
          <a:lstStyle/>
          <a:p>
            <a:pPr lvl="0">
              <a:lnSpc>
                <a:spcPct val="150000"/>
              </a:lnSpc>
            </a:pPr>
            <a:r>
              <a:rPr lang="zh-CN" altLang="en-US" sz="24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创业风险就是指企业在创业过程中遇到和存在的风险，是创业环境的不确定性，创业机会与创业企业的复杂性，创业者、创业团队与创业投资者的能力和实力的有限性导致的创业活动偏离预期目标的可能。</a:t>
            </a:r>
            <a:endParaRPr lang="zh-CN" altLang="en-US" sz="2400"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7" name="椭圆 6"/>
          <p:cNvSpPr/>
          <p:nvPr/>
        </p:nvSpPr>
        <p:spPr>
          <a:xfrm>
            <a:off x="1255395" y="2470150"/>
            <a:ext cx="2466975" cy="2466975"/>
          </a:xfrm>
          <a:prstGeom prst="ellipse">
            <a:avLst/>
          </a:prstGeom>
          <a:solidFill>
            <a:srgbClr val="9D2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800">
                <a:latin typeface="微软雅黑" panose="020B0503020204020204" charset="-122"/>
                <a:ea typeface="微软雅黑" panose="020B0503020204020204" charset="-122"/>
              </a:rPr>
              <a:t>创业风险</a:t>
            </a:r>
            <a:endParaRPr lang="zh-CN" altLang="en-US" sz="4800">
              <a:latin typeface="微软雅黑" panose="020B0503020204020204" charset="-122"/>
              <a:ea typeface="微软雅黑" panose="020B0503020204020204" charset="-122"/>
            </a:endParaRPr>
          </a:p>
        </p:txBody>
      </p:sp>
      <p:grpSp>
        <p:nvGrpSpPr>
          <p:cNvPr id="4" name="组合 3"/>
          <p:cNvGrpSpPr/>
          <p:nvPr/>
        </p:nvGrpSpPr>
        <p:grpSpPr>
          <a:xfrm>
            <a:off x="333665" y="106793"/>
            <a:ext cx="3449286" cy="488467"/>
            <a:chOff x="294295" y="323963"/>
            <a:chExt cx="3449286" cy="488467"/>
          </a:xfrm>
        </p:grpSpPr>
        <p:sp>
          <p:nvSpPr>
            <p:cNvPr id="5" name="椭圆 4"/>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4" name="文本框 13"/>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项目四</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选择创业方向</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4295" y="323963"/>
            <a:ext cx="3296886" cy="488467"/>
            <a:chOff x="294295" y="323963"/>
            <a:chExt cx="3296886" cy="488467"/>
          </a:xfrm>
        </p:grpSpPr>
        <p:sp>
          <p:nvSpPr>
            <p:cNvPr id="4" name="椭圆 3"/>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nvSpPr>
          <p:spPr>
            <a:xfrm>
              <a:off x="360301" y="352055"/>
              <a:ext cx="32308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一、树立创业风险意识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6" name="图片 5"/>
          <p:cNvPicPr>
            <a:picLocks noChangeAspect="1"/>
          </p:cNvPicPr>
          <p:nvPr>
            <p:custDataLst>
              <p:tags r:id="rId1"/>
            </p:custDataLst>
          </p:nvPr>
        </p:nvPicPr>
        <p:blipFill>
          <a:blip r:embed="rId2"/>
          <a:stretch>
            <a:fillRect/>
          </a:stretch>
        </p:blipFill>
        <p:spPr>
          <a:xfrm>
            <a:off x="1396365" y="2017395"/>
            <a:ext cx="9648825" cy="3800475"/>
          </a:xfrm>
          <a:prstGeom prst="rect">
            <a:avLst/>
          </a:prstGeom>
        </p:spPr>
      </p:pic>
      <p:sp>
        <p:nvSpPr>
          <p:cNvPr id="7" name="文本框 6"/>
          <p:cNvSpPr txBox="1"/>
          <p:nvPr/>
        </p:nvSpPr>
        <p:spPr>
          <a:xfrm>
            <a:off x="1520190" y="1023620"/>
            <a:ext cx="3096895" cy="521970"/>
          </a:xfrm>
          <a:prstGeom prst="rect">
            <a:avLst/>
          </a:prstGeom>
          <a:noFill/>
        </p:spPr>
        <p:txBody>
          <a:bodyPr wrap="square" rtlCol="0" anchor="t">
            <a:spAutoFit/>
          </a:bodyPr>
          <a:p>
            <a:r>
              <a:rPr lang="zh-CN" altLang="en-US" sz="2800">
                <a:solidFill>
                  <a:schemeClr val="bg1"/>
                </a:solidFill>
                <a:latin typeface="微软雅黑" panose="020B0503020204020204" charset="-122"/>
                <a:ea typeface="微软雅黑" panose="020B0503020204020204" charset="-122"/>
              </a:rPr>
              <a:t>创业风险的类型</a:t>
            </a:r>
            <a:endParaRPr lang="zh-CN" altLang="en-US" sz="2800">
              <a:solidFill>
                <a:schemeClr val="bg1"/>
              </a:solidFill>
              <a:latin typeface="微软雅黑" panose="020B0503020204020204" charset="-122"/>
              <a:ea typeface="微软雅黑" panose="020B0503020204020204" charset="-122"/>
            </a:endParaRPr>
          </a:p>
        </p:txBody>
      </p:sp>
      <p:sp>
        <p:nvSpPr>
          <p:cNvPr id="9" name="椭圆 8"/>
          <p:cNvSpPr/>
          <p:nvPr>
            <p:custDataLst>
              <p:tags r:id="rId3"/>
            </p:custDataLst>
          </p:nvPr>
        </p:nvSpPr>
        <p:spPr>
          <a:xfrm>
            <a:off x="556260" y="1020445"/>
            <a:ext cx="761365" cy="761365"/>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4295" y="323963"/>
            <a:ext cx="3296886" cy="488467"/>
            <a:chOff x="294295" y="323963"/>
            <a:chExt cx="3296886" cy="488467"/>
          </a:xfrm>
        </p:grpSpPr>
        <p:sp>
          <p:nvSpPr>
            <p:cNvPr id="7" name="椭圆 6"/>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文本框 7"/>
            <p:cNvSpPr txBox="1"/>
            <p:nvPr>
              <p:custDataLst>
                <p:tags r:id="rId2"/>
              </p:custDataLst>
            </p:nvPr>
          </p:nvSpPr>
          <p:spPr>
            <a:xfrm>
              <a:off x="360301" y="352055"/>
              <a:ext cx="32308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一、树立创业风险意识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1" name="矩形 20"/>
          <p:cNvSpPr/>
          <p:nvPr>
            <p:custDataLst>
              <p:tags r:id="rId3"/>
            </p:custDataLst>
          </p:nvPr>
        </p:nvSpPr>
        <p:spPr bwMode="auto">
          <a:xfrm>
            <a:off x="1875790" y="2032635"/>
            <a:ext cx="8590915" cy="953135"/>
          </a:xfrm>
          <a:prstGeom prst="rect">
            <a:avLst/>
          </a:prstGeom>
          <a:noFill/>
        </p:spPr>
        <p:txBody>
          <a:bodyPr wrap="square">
            <a:spAutoFit/>
          </a:bodyPr>
          <a:p>
            <a:pPr algn="l">
              <a:lnSpc>
                <a:spcPct val="20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创业过程中，技术风险在于技术成功的不确定性、技术前景的不确定性、新技术的快速普及性、新技术的效果性、配套技术的不确定性、新技术的管理风险等。</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45" name="组合 44"/>
          <p:cNvGrpSpPr/>
          <p:nvPr/>
        </p:nvGrpSpPr>
        <p:grpSpPr>
          <a:xfrm>
            <a:off x="1107440" y="1421765"/>
            <a:ext cx="704850" cy="697230"/>
            <a:chOff x="5442" y="3491"/>
            <a:chExt cx="1110" cy="1098"/>
          </a:xfrm>
        </p:grpSpPr>
        <p:sp>
          <p:nvSpPr>
            <p:cNvPr id="24" name="椭圆 23"/>
            <p:cNvSpPr/>
            <p:nvPr>
              <p:custDataLst>
                <p:tags r:id="rId4"/>
              </p:custDataLst>
            </p:nvPr>
          </p:nvSpPr>
          <p:spPr>
            <a:xfrm>
              <a:off x="5442" y="3491"/>
              <a:ext cx="1098" cy="1098"/>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3" name="文本框 42"/>
            <p:cNvSpPr txBox="1"/>
            <p:nvPr>
              <p:custDataLst>
                <p:tags r:id="rId5"/>
              </p:custDataLst>
            </p:nvPr>
          </p:nvSpPr>
          <p:spPr>
            <a:xfrm>
              <a:off x="5460" y="3715"/>
              <a:ext cx="1092" cy="630"/>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ctr"/>
              <a:r>
                <a:rPr lang="en-US" altLang="zh-CN" dirty="0">
                  <a:solidFill>
                    <a:schemeClr val="bg1"/>
                  </a:solidFill>
                  <a:sym typeface="思源黑体 CN Medium" panose="020B0600000000000000" pitchFamily="34" charset="-122"/>
                </a:rPr>
                <a:t>01</a:t>
              </a:r>
              <a:endParaRPr lang="zh-CN" altLang="en-US" dirty="0">
                <a:solidFill>
                  <a:schemeClr val="bg1"/>
                </a:solidFill>
                <a:sym typeface="思源黑体 CN Medium" panose="020B0600000000000000" pitchFamily="34" charset="-122"/>
              </a:endParaRPr>
            </a:p>
          </p:txBody>
        </p:sp>
      </p:grpSp>
      <p:sp>
        <p:nvSpPr>
          <p:cNvPr id="55" name="ïṣḻiḋè"/>
          <p:cNvSpPr/>
          <p:nvPr>
            <p:custDataLst>
              <p:tags r:id="rId6"/>
            </p:custDataLst>
          </p:nvPr>
        </p:nvSpPr>
        <p:spPr>
          <a:xfrm>
            <a:off x="2226944" y="1563943"/>
            <a:ext cx="1574194" cy="33054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技术风险</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6" name="矩形 55"/>
          <p:cNvSpPr/>
          <p:nvPr>
            <p:custDataLst>
              <p:tags r:id="rId7"/>
            </p:custDataLst>
          </p:nvPr>
        </p:nvSpPr>
        <p:spPr bwMode="auto">
          <a:xfrm>
            <a:off x="1775460" y="3566795"/>
            <a:ext cx="8690610" cy="953135"/>
          </a:xfrm>
          <a:prstGeom prst="rect">
            <a:avLst/>
          </a:prstGeom>
          <a:noFill/>
        </p:spPr>
        <p:txBody>
          <a:bodyPr wrap="square">
            <a:spAutoFit/>
          </a:bodyPr>
          <a:p>
            <a:pPr algn="l">
              <a:lnSpc>
                <a:spcPct val="20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创业者选择创业意味着丧失了其他的选择，存在机会风险。而且，创业者所能选择的创业机会可能有多个，每个机会都各有优劣，如何合理地选择创业项目存在一定的机会风险。</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57" name="组合 56"/>
          <p:cNvGrpSpPr/>
          <p:nvPr/>
        </p:nvGrpSpPr>
        <p:grpSpPr>
          <a:xfrm>
            <a:off x="1007110" y="2955925"/>
            <a:ext cx="704850" cy="697230"/>
            <a:chOff x="5442" y="3491"/>
            <a:chExt cx="1110" cy="1098"/>
          </a:xfrm>
        </p:grpSpPr>
        <p:sp>
          <p:nvSpPr>
            <p:cNvPr id="58" name="椭圆 57"/>
            <p:cNvSpPr/>
            <p:nvPr>
              <p:custDataLst>
                <p:tags r:id="rId8"/>
              </p:custDataLst>
            </p:nvPr>
          </p:nvSpPr>
          <p:spPr>
            <a:xfrm>
              <a:off x="5442" y="3491"/>
              <a:ext cx="1098" cy="1098"/>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9" name="文本框 58"/>
            <p:cNvSpPr txBox="1"/>
            <p:nvPr>
              <p:custDataLst>
                <p:tags r:id="rId9"/>
              </p:custDataLst>
            </p:nvPr>
          </p:nvSpPr>
          <p:spPr>
            <a:xfrm>
              <a:off x="5460" y="3715"/>
              <a:ext cx="1092" cy="628"/>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ctr"/>
              <a:r>
                <a:rPr lang="en-US" altLang="zh-CN" dirty="0">
                  <a:solidFill>
                    <a:schemeClr val="bg1"/>
                  </a:solidFill>
                  <a:sym typeface="思源黑体 CN Medium" panose="020B0600000000000000" pitchFamily="34" charset="-122"/>
                </a:rPr>
                <a:t>02</a:t>
              </a:r>
              <a:endParaRPr lang="zh-CN" altLang="en-US" dirty="0">
                <a:solidFill>
                  <a:schemeClr val="bg1"/>
                </a:solidFill>
                <a:sym typeface="思源黑体 CN Medium" panose="020B0600000000000000" pitchFamily="34" charset="-122"/>
              </a:endParaRPr>
            </a:p>
          </p:txBody>
        </p:sp>
      </p:grpSp>
      <p:sp>
        <p:nvSpPr>
          <p:cNvPr id="60" name="ïṣḻiḋè"/>
          <p:cNvSpPr/>
          <p:nvPr>
            <p:custDataLst>
              <p:tags r:id="rId10"/>
            </p:custDataLst>
          </p:nvPr>
        </p:nvSpPr>
        <p:spPr>
          <a:xfrm>
            <a:off x="2126614" y="3098103"/>
            <a:ext cx="1574194" cy="33054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机会风险</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1" name="矩形 60"/>
          <p:cNvSpPr/>
          <p:nvPr>
            <p:custDataLst>
              <p:tags r:id="rId11"/>
            </p:custDataLst>
          </p:nvPr>
        </p:nvSpPr>
        <p:spPr bwMode="auto">
          <a:xfrm>
            <a:off x="1775460" y="5281295"/>
            <a:ext cx="8691245" cy="953135"/>
          </a:xfrm>
          <a:prstGeom prst="rect">
            <a:avLst/>
          </a:prstGeom>
          <a:noFill/>
        </p:spPr>
        <p:txBody>
          <a:bodyPr wrap="square">
            <a:spAutoFit/>
          </a:bodyPr>
          <a:p>
            <a:pPr algn="l">
              <a:lnSpc>
                <a:spcPct val="20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市场需求的不确定性、市场接受时间的不确定性、市场价格的不确定性、市场环境的不确定性都可能成为市场风险的来源。</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62" name="组合 61"/>
          <p:cNvGrpSpPr/>
          <p:nvPr/>
        </p:nvGrpSpPr>
        <p:grpSpPr>
          <a:xfrm>
            <a:off x="1007110" y="4670425"/>
            <a:ext cx="704850" cy="697230"/>
            <a:chOff x="5442" y="3491"/>
            <a:chExt cx="1110" cy="1098"/>
          </a:xfrm>
        </p:grpSpPr>
        <p:sp>
          <p:nvSpPr>
            <p:cNvPr id="63" name="椭圆 62"/>
            <p:cNvSpPr/>
            <p:nvPr>
              <p:custDataLst>
                <p:tags r:id="rId12"/>
              </p:custDataLst>
            </p:nvPr>
          </p:nvSpPr>
          <p:spPr>
            <a:xfrm>
              <a:off x="5442" y="3491"/>
              <a:ext cx="1098" cy="1098"/>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4" name="文本框 63"/>
            <p:cNvSpPr txBox="1"/>
            <p:nvPr>
              <p:custDataLst>
                <p:tags r:id="rId13"/>
              </p:custDataLst>
            </p:nvPr>
          </p:nvSpPr>
          <p:spPr>
            <a:xfrm>
              <a:off x="5460" y="3715"/>
              <a:ext cx="1092" cy="628"/>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ctr"/>
              <a:r>
                <a:rPr lang="en-US" altLang="zh-CN" dirty="0">
                  <a:solidFill>
                    <a:schemeClr val="bg1"/>
                  </a:solidFill>
                  <a:sym typeface="思源黑体 CN Medium" panose="020B0600000000000000" pitchFamily="34" charset="-122"/>
                </a:rPr>
                <a:t>03</a:t>
              </a:r>
              <a:endParaRPr lang="zh-CN" altLang="en-US" dirty="0">
                <a:solidFill>
                  <a:schemeClr val="bg1"/>
                </a:solidFill>
                <a:sym typeface="思源黑体 CN Medium" panose="020B0600000000000000" pitchFamily="34" charset="-122"/>
              </a:endParaRPr>
            </a:p>
          </p:txBody>
        </p:sp>
      </p:grpSp>
      <p:sp>
        <p:nvSpPr>
          <p:cNvPr id="65" name="ïṣḻiḋè"/>
          <p:cNvSpPr/>
          <p:nvPr>
            <p:custDataLst>
              <p:tags r:id="rId14"/>
            </p:custDataLst>
          </p:nvPr>
        </p:nvSpPr>
        <p:spPr>
          <a:xfrm>
            <a:off x="2126614" y="4812603"/>
            <a:ext cx="1574194" cy="33054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市场风险</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wipe(up)">
                                      <p:cBhvr>
                                        <p:cTn id="11" dur="500"/>
                                        <p:tgtEl>
                                          <p:spTgt spid="55"/>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barn(inVertical)">
                                      <p:cBhvr>
                                        <p:cTn id="14" dur="500"/>
                                        <p:tgtEl>
                                          <p:spTgt spid="56"/>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wipe(up)">
                                      <p:cBhvr>
                                        <p:cTn id="18" dur="500"/>
                                        <p:tgtEl>
                                          <p:spTgt spid="60"/>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barn(inVertical)">
                                      <p:cBhvr>
                                        <p:cTn id="21" dur="500"/>
                                        <p:tgtEl>
                                          <p:spTgt spid="61"/>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wipe(up)">
                                      <p:cBhvr>
                                        <p:cTn id="25"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5" grpId="0" bldLvl="0" animBg="1"/>
      <p:bldP spid="56" grpId="0"/>
      <p:bldP spid="60" grpId="0" bldLvl="0" animBg="1"/>
      <p:bldP spid="61" grpId="0"/>
      <p:bldP spid="6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4295" y="323963"/>
            <a:ext cx="3296886" cy="488467"/>
            <a:chOff x="294295" y="323963"/>
            <a:chExt cx="3296886" cy="488467"/>
          </a:xfrm>
        </p:grpSpPr>
        <p:sp>
          <p:nvSpPr>
            <p:cNvPr id="7" name="椭圆 6"/>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文本框 7"/>
            <p:cNvSpPr txBox="1"/>
            <p:nvPr>
              <p:custDataLst>
                <p:tags r:id="rId2"/>
              </p:custDataLst>
            </p:nvPr>
          </p:nvSpPr>
          <p:spPr>
            <a:xfrm>
              <a:off x="360301" y="352055"/>
              <a:ext cx="32308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一、树立创业风险意识</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1" name="矩形 20"/>
          <p:cNvSpPr/>
          <p:nvPr>
            <p:custDataLst>
              <p:tags r:id="rId3"/>
            </p:custDataLst>
          </p:nvPr>
        </p:nvSpPr>
        <p:spPr bwMode="auto">
          <a:xfrm>
            <a:off x="1875790" y="2032635"/>
            <a:ext cx="8590915" cy="953135"/>
          </a:xfrm>
          <a:prstGeom prst="rect">
            <a:avLst/>
          </a:prstGeom>
          <a:noFill/>
        </p:spPr>
        <p:txBody>
          <a:bodyPr wrap="square">
            <a:spAutoFit/>
          </a:bodyPr>
          <a:p>
            <a:pPr algn="l">
              <a:lnSpc>
                <a:spcPct val="20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一般所说的财务风险是指企业由于负债筹集而产生的用现金偿还到期债务的不确定性引起的投资收益下降的风险。</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45" name="组合 44"/>
          <p:cNvGrpSpPr/>
          <p:nvPr/>
        </p:nvGrpSpPr>
        <p:grpSpPr>
          <a:xfrm>
            <a:off x="1107440" y="1421765"/>
            <a:ext cx="704850" cy="697230"/>
            <a:chOff x="5442" y="3491"/>
            <a:chExt cx="1110" cy="1098"/>
          </a:xfrm>
        </p:grpSpPr>
        <p:sp>
          <p:nvSpPr>
            <p:cNvPr id="24" name="椭圆 23"/>
            <p:cNvSpPr/>
            <p:nvPr>
              <p:custDataLst>
                <p:tags r:id="rId4"/>
              </p:custDataLst>
            </p:nvPr>
          </p:nvSpPr>
          <p:spPr>
            <a:xfrm>
              <a:off x="5442" y="3491"/>
              <a:ext cx="1098" cy="1098"/>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3" name="文本框 42"/>
            <p:cNvSpPr txBox="1"/>
            <p:nvPr>
              <p:custDataLst>
                <p:tags r:id="rId5"/>
              </p:custDataLst>
            </p:nvPr>
          </p:nvSpPr>
          <p:spPr>
            <a:xfrm>
              <a:off x="5460" y="3715"/>
              <a:ext cx="1092" cy="628"/>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ctr"/>
              <a:r>
                <a:rPr lang="en-US" altLang="zh-CN" dirty="0">
                  <a:solidFill>
                    <a:schemeClr val="bg1"/>
                  </a:solidFill>
                  <a:sym typeface="思源黑体 CN Medium" panose="020B0600000000000000" pitchFamily="34" charset="-122"/>
                </a:rPr>
                <a:t>04</a:t>
              </a:r>
              <a:endParaRPr lang="zh-CN" altLang="en-US" dirty="0">
                <a:solidFill>
                  <a:schemeClr val="bg1"/>
                </a:solidFill>
                <a:sym typeface="思源黑体 CN Medium" panose="020B0600000000000000" pitchFamily="34" charset="-122"/>
              </a:endParaRPr>
            </a:p>
          </p:txBody>
        </p:sp>
      </p:grpSp>
      <p:sp>
        <p:nvSpPr>
          <p:cNvPr id="55" name="ïṣḻiḋè"/>
          <p:cNvSpPr/>
          <p:nvPr>
            <p:custDataLst>
              <p:tags r:id="rId6"/>
            </p:custDataLst>
          </p:nvPr>
        </p:nvSpPr>
        <p:spPr>
          <a:xfrm>
            <a:off x="2226944" y="1563943"/>
            <a:ext cx="1574194" cy="33054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财务风险</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6" name="矩形 55"/>
          <p:cNvSpPr/>
          <p:nvPr>
            <p:custDataLst>
              <p:tags r:id="rId7"/>
            </p:custDataLst>
          </p:nvPr>
        </p:nvSpPr>
        <p:spPr bwMode="auto">
          <a:xfrm>
            <a:off x="1775460" y="3566795"/>
            <a:ext cx="8690610" cy="953135"/>
          </a:xfrm>
          <a:prstGeom prst="rect">
            <a:avLst/>
          </a:prstGeom>
          <a:noFill/>
        </p:spPr>
        <p:txBody>
          <a:bodyPr wrap="square">
            <a:spAutoFit/>
          </a:bodyPr>
          <a:p>
            <a:pPr algn="l">
              <a:lnSpc>
                <a:spcPct val="20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创业管理风险是指经营者管理不善而导致创业失败所带来的风险，该风险的大小是由创业者素质、决策风险、组织风险这些因素决定的。</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57" name="组合 56"/>
          <p:cNvGrpSpPr/>
          <p:nvPr/>
        </p:nvGrpSpPr>
        <p:grpSpPr>
          <a:xfrm>
            <a:off x="1007110" y="2955925"/>
            <a:ext cx="704850" cy="697230"/>
            <a:chOff x="5442" y="3491"/>
            <a:chExt cx="1110" cy="1098"/>
          </a:xfrm>
        </p:grpSpPr>
        <p:sp>
          <p:nvSpPr>
            <p:cNvPr id="58" name="椭圆 57"/>
            <p:cNvSpPr/>
            <p:nvPr>
              <p:custDataLst>
                <p:tags r:id="rId8"/>
              </p:custDataLst>
            </p:nvPr>
          </p:nvSpPr>
          <p:spPr>
            <a:xfrm>
              <a:off x="5442" y="3491"/>
              <a:ext cx="1098" cy="1098"/>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9" name="文本框 58"/>
            <p:cNvSpPr txBox="1"/>
            <p:nvPr>
              <p:custDataLst>
                <p:tags r:id="rId9"/>
              </p:custDataLst>
            </p:nvPr>
          </p:nvSpPr>
          <p:spPr>
            <a:xfrm>
              <a:off x="5460" y="3715"/>
              <a:ext cx="1092" cy="628"/>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ctr"/>
              <a:r>
                <a:rPr lang="en-US" altLang="zh-CN" dirty="0">
                  <a:solidFill>
                    <a:schemeClr val="bg1"/>
                  </a:solidFill>
                  <a:sym typeface="思源黑体 CN Medium" panose="020B0600000000000000" pitchFamily="34" charset="-122"/>
                </a:rPr>
                <a:t>05</a:t>
              </a:r>
              <a:endParaRPr lang="zh-CN" altLang="en-US" dirty="0">
                <a:solidFill>
                  <a:schemeClr val="bg1"/>
                </a:solidFill>
                <a:sym typeface="思源黑体 CN Medium" panose="020B0600000000000000" pitchFamily="34" charset="-122"/>
              </a:endParaRPr>
            </a:p>
          </p:txBody>
        </p:sp>
      </p:grpSp>
      <p:sp>
        <p:nvSpPr>
          <p:cNvPr id="60" name="ïṣḻiḋè"/>
          <p:cNvSpPr/>
          <p:nvPr>
            <p:custDataLst>
              <p:tags r:id="rId10"/>
            </p:custDataLst>
          </p:nvPr>
        </p:nvSpPr>
        <p:spPr>
          <a:xfrm>
            <a:off x="2126614" y="3098103"/>
            <a:ext cx="1574194" cy="33054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管理风险</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1" name="矩形 60"/>
          <p:cNvSpPr/>
          <p:nvPr>
            <p:custDataLst>
              <p:tags r:id="rId11"/>
            </p:custDataLst>
          </p:nvPr>
        </p:nvSpPr>
        <p:spPr bwMode="auto">
          <a:xfrm>
            <a:off x="1775460" y="5281295"/>
            <a:ext cx="8691245" cy="953135"/>
          </a:xfrm>
          <a:prstGeom prst="rect">
            <a:avLst/>
          </a:prstGeom>
          <a:noFill/>
        </p:spPr>
        <p:txBody>
          <a:bodyPr wrap="square">
            <a:spAutoFit/>
          </a:bodyPr>
          <a:p>
            <a:pPr algn="l">
              <a:lnSpc>
                <a:spcPct val="20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环境风险是指外部环境因素影响创业发展而带来的风险，主要有政治法律环境风险、经济环境风险、技术环境风险、人口环境风险、自然环境风险、社会文化环境风险等。</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62" name="组合 61"/>
          <p:cNvGrpSpPr/>
          <p:nvPr/>
        </p:nvGrpSpPr>
        <p:grpSpPr>
          <a:xfrm>
            <a:off x="1007110" y="4670425"/>
            <a:ext cx="704850" cy="697230"/>
            <a:chOff x="5442" y="3491"/>
            <a:chExt cx="1110" cy="1098"/>
          </a:xfrm>
        </p:grpSpPr>
        <p:sp>
          <p:nvSpPr>
            <p:cNvPr id="63" name="椭圆 62"/>
            <p:cNvSpPr/>
            <p:nvPr>
              <p:custDataLst>
                <p:tags r:id="rId12"/>
              </p:custDataLst>
            </p:nvPr>
          </p:nvSpPr>
          <p:spPr>
            <a:xfrm>
              <a:off x="5442" y="3491"/>
              <a:ext cx="1098" cy="1098"/>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4" name="文本框 63"/>
            <p:cNvSpPr txBox="1"/>
            <p:nvPr>
              <p:custDataLst>
                <p:tags r:id="rId13"/>
              </p:custDataLst>
            </p:nvPr>
          </p:nvSpPr>
          <p:spPr>
            <a:xfrm>
              <a:off x="5460" y="3715"/>
              <a:ext cx="1092" cy="628"/>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ctr"/>
              <a:r>
                <a:rPr lang="en-US" altLang="zh-CN" dirty="0">
                  <a:solidFill>
                    <a:schemeClr val="bg1"/>
                  </a:solidFill>
                  <a:sym typeface="思源黑体 CN Medium" panose="020B0600000000000000" pitchFamily="34" charset="-122"/>
                </a:rPr>
                <a:t>06</a:t>
              </a:r>
              <a:endParaRPr lang="zh-CN" altLang="en-US" dirty="0">
                <a:solidFill>
                  <a:schemeClr val="bg1"/>
                </a:solidFill>
                <a:sym typeface="思源黑体 CN Medium" panose="020B0600000000000000" pitchFamily="34" charset="-122"/>
              </a:endParaRPr>
            </a:p>
          </p:txBody>
        </p:sp>
      </p:grpSp>
      <p:sp>
        <p:nvSpPr>
          <p:cNvPr id="65" name="ïṣḻiḋè"/>
          <p:cNvSpPr/>
          <p:nvPr>
            <p:custDataLst>
              <p:tags r:id="rId14"/>
            </p:custDataLst>
          </p:nvPr>
        </p:nvSpPr>
        <p:spPr>
          <a:xfrm>
            <a:off x="2126614" y="4812603"/>
            <a:ext cx="1574194" cy="33054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环境风险</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wipe(up)">
                                      <p:cBhvr>
                                        <p:cTn id="11" dur="500"/>
                                        <p:tgtEl>
                                          <p:spTgt spid="55"/>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barn(inVertical)">
                                      <p:cBhvr>
                                        <p:cTn id="14" dur="500"/>
                                        <p:tgtEl>
                                          <p:spTgt spid="56"/>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wipe(up)">
                                      <p:cBhvr>
                                        <p:cTn id="18" dur="500"/>
                                        <p:tgtEl>
                                          <p:spTgt spid="60"/>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barn(inVertical)">
                                      <p:cBhvr>
                                        <p:cTn id="21" dur="500"/>
                                        <p:tgtEl>
                                          <p:spTgt spid="61"/>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wipe(up)">
                                      <p:cBhvr>
                                        <p:cTn id="25"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5" grpId="0" bldLvl="0" animBg="1"/>
      <p:bldP spid="56" grpId="0"/>
      <p:bldP spid="60" grpId="0" bldLvl="0" animBg="1"/>
      <p:bldP spid="61" grpId="0"/>
      <p:bldP spid="6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241425"/>
            <a:ext cx="10033635" cy="3371215"/>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创业失败的小侯</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2016 年8 月中旬，小侯走上了创业之路。因为喜欢汽车，他把目标锁定在了与汽车有关的项目上，一家属于他自己的汽车饰品店在他一番忙碌之后诞生了。但是仅仅半年，他就鸣金收兵，败下阵来。回忆那段创业的日子，小侯很是痛苦：付出了很多，回报却太少。</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其实，小侯在创业之前是做了充分准备的。因为喜欢汽车，他就琢磨着在汽车方面找路子。他先到网上搜集了一些关于汽车消费品的创业项目，根据实际情况，考虑到随着人们生活水平的提高，买车的人越来越多，而爱车的人一般都比较注重车内装饰，认为开一家汽车饰品店应该会很有前途。</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3" name="文本框 2"/>
          <p:cNvSpPr txBox="1"/>
          <p:nvPr/>
        </p:nvSpPr>
        <p:spPr>
          <a:xfrm>
            <a:off x="1164590" y="1280160"/>
            <a:ext cx="10022205" cy="4017010"/>
          </a:xfrm>
          <a:prstGeom prst="rect">
            <a:avLst/>
          </a:prstGeom>
          <a:noFill/>
        </p:spPr>
        <p:txBody>
          <a:bodyPr wrap="square" rtlCol="0" anchor="t">
            <a:no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小侯觉得自己的想法还是比较顺应市场发展的，高高兴兴地开始了第二步工作。他先从网上搜索了一些经营汽车饰品的代理商，并对各家的产品质量和价位进行了比较，然后选定了一家太原的代理商。经过联系，他和那家代理商签好了协议，交了6000 元的加盟费，就开始租房子、装修、进货，脑子里满是憧憬的小侯很快就成了老板。但是现实给小侯的热情浇了一盆冷水，开张后，他的饰品店顾客寥寥。尽管店里的饰品很吸引眼球，无奈饰品店所处的位置比较偏，路过的车虽然不少，但也仅仅是路过，而且大部分是大货车，根本不会在这样一个地段停车，也不会来买车内饰品。小侯每天都早早开店，很晚才打烊，商品的价位也定得很低，就这样，开业半年，总共才卖出两三千元的货。这时，房租也到期了，小侯不敢再恋战，把剩下的货放到朋友空着的车库里，从此不提开店的事。</a:t>
            </a: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2" name="文本框 1"/>
          <p:cNvSpPr txBox="1"/>
          <p:nvPr/>
        </p:nvSpPr>
        <p:spPr>
          <a:xfrm>
            <a:off x="1355090" y="2176145"/>
            <a:ext cx="10022205" cy="1863090"/>
          </a:xfrm>
          <a:prstGeom prst="rect">
            <a:avLst/>
          </a:prstGeom>
          <a:noFill/>
        </p:spPr>
        <p:txBody>
          <a:bodyPr wrap="square" rtlCol="0">
            <a:spAutoFit/>
          </a:bodyPr>
          <a:p>
            <a:pPr indent="609600" algn="just" fontAlgn="auto">
              <a:lnSpc>
                <a:spcPct val="16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【案例评析】小侯在创业之前做了许多准备，但准备还是不够充分。创业中的风险很多，许多因素都应该在考虑的范围当中，如果对各方面的风险没能很好地把控，最后的结果必然是创业失败。</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4295" y="323963"/>
            <a:ext cx="4211286" cy="488467"/>
            <a:chOff x="294295" y="323963"/>
            <a:chExt cx="4211286" cy="488467"/>
          </a:xfrm>
        </p:grpSpPr>
        <p:sp>
          <p:nvSpPr>
            <p:cNvPr id="7" name="椭圆 6"/>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文本框 7"/>
            <p:cNvSpPr txBox="1"/>
            <p:nvPr>
              <p:custDataLst>
                <p:tags r:id="rId2"/>
              </p:custDataLst>
            </p:nvPr>
          </p:nvSpPr>
          <p:spPr>
            <a:xfrm>
              <a:off x="360301" y="352055"/>
              <a:ext cx="41452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二、掌握风险识别的基本途径</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14" name="文本框 39"/>
          <p:cNvSpPr txBox="1"/>
          <p:nvPr>
            <p:custDataLst>
              <p:tags r:id="rId3"/>
            </p:custDataLst>
          </p:nvPr>
        </p:nvSpPr>
        <p:spPr>
          <a:xfrm>
            <a:off x="1604010" y="3644900"/>
            <a:ext cx="2975610" cy="2676525"/>
          </a:xfrm>
          <a:prstGeom prst="rect">
            <a:avLst/>
          </a:prstGeom>
          <a:noFill/>
        </p:spPr>
        <p:txBody>
          <a:bodyPr wrap="square" lIns="91440" tIns="45720" rIns="91440" bIns="45720" rtlCol="0">
            <a:spAutoFit/>
          </a:bodyPr>
          <a:lstStyle/>
          <a:p>
            <a:pPr lvl="0" algn="just">
              <a:lnSpc>
                <a:spcPct val="20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一些自然因素，如某些地区属于地震多发区、台风多发区或炎热地区，与企业的选址、项目立项有着密切的关系。对于许多行业来说，还必须注意影响原材料供应的矿产、能源、农产品等方面的问题。</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cxnSp>
        <p:nvCxnSpPr>
          <p:cNvPr id="30" name="直接连接符 29"/>
          <p:cNvCxnSpPr/>
          <p:nvPr>
            <p:custDataLst>
              <p:tags r:id="rId4"/>
            </p:custDataLst>
          </p:nvPr>
        </p:nvCxnSpPr>
        <p:spPr>
          <a:xfrm>
            <a:off x="1199456" y="2564905"/>
            <a:ext cx="1786752" cy="1"/>
          </a:xfrm>
          <a:prstGeom prst="line">
            <a:avLst/>
          </a:prstGeom>
          <a:ln w="12700">
            <a:gradFill>
              <a:gsLst>
                <a:gs pos="0">
                  <a:srgbClr val="B21AA3"/>
                </a:gs>
                <a:gs pos="100000">
                  <a:srgbClr val="472494"/>
                </a:gs>
              </a:gsLst>
              <a:lin ang="5400000" scaled="1"/>
            </a:gra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5"/>
            </p:custDataLst>
          </p:nvPr>
        </p:nvCxnSpPr>
        <p:spPr>
          <a:xfrm>
            <a:off x="8976320" y="2564905"/>
            <a:ext cx="1786752" cy="1"/>
          </a:xfrm>
          <a:prstGeom prst="line">
            <a:avLst/>
          </a:prstGeom>
          <a:ln w="12700">
            <a:gradFill>
              <a:gsLst>
                <a:gs pos="0">
                  <a:srgbClr val="B21AA3"/>
                </a:gs>
                <a:gs pos="100000">
                  <a:srgbClr val="472494"/>
                </a:gs>
              </a:gsLst>
              <a:lin ang="5400000" scaled="1"/>
            </a:gra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4" name="文本框 39"/>
          <p:cNvSpPr txBox="1"/>
          <p:nvPr>
            <p:custDataLst>
              <p:tags r:id="rId6"/>
            </p:custDataLst>
          </p:nvPr>
        </p:nvSpPr>
        <p:spPr>
          <a:xfrm>
            <a:off x="6716395" y="3805555"/>
            <a:ext cx="2981960" cy="1814830"/>
          </a:xfrm>
          <a:prstGeom prst="rect">
            <a:avLst/>
          </a:prstGeom>
          <a:noFill/>
        </p:spPr>
        <p:txBody>
          <a:bodyPr wrap="square" lIns="91440" tIns="45720" rIns="91440" bIns="45720" rtlCol="0">
            <a:spAutoFit/>
          </a:bodyPr>
          <a:lstStyle/>
          <a:p>
            <a:pPr lvl="0" algn="just">
              <a:lnSpc>
                <a:spcPct val="200000"/>
              </a:lnSpc>
              <a:buSzPct val="25000"/>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对于人为因素，主要应了解一个国家或者地区的政治经济制度、法律政策、民情民俗、企业周边的营商环境以及交通条件等。</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0" name="菱形 19"/>
          <p:cNvSpPr/>
          <p:nvPr>
            <p:custDataLst>
              <p:tags r:id="rId7"/>
            </p:custDataLst>
          </p:nvPr>
        </p:nvSpPr>
        <p:spPr>
          <a:xfrm>
            <a:off x="2217420" y="1464310"/>
            <a:ext cx="2160270" cy="2160270"/>
          </a:xfrm>
          <a:prstGeom prst="diamond">
            <a:avLst/>
          </a:prstGeom>
          <a:gradFill>
            <a:gsLst>
              <a:gs pos="0">
                <a:srgbClr val="B21AA3"/>
              </a:gs>
              <a:gs pos="100000">
                <a:srgbClr val="472494"/>
              </a:gs>
            </a:gsLst>
            <a:lin ang="5400000" scaled="1"/>
          </a:gradFill>
          <a:ln>
            <a:solidFill>
              <a:srgbClr val="472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自然因素</a:t>
            </a: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4" name="菱形 23"/>
          <p:cNvSpPr/>
          <p:nvPr>
            <p:custDataLst>
              <p:tags r:id="rId8"/>
            </p:custDataLst>
          </p:nvPr>
        </p:nvSpPr>
        <p:spPr>
          <a:xfrm>
            <a:off x="6887845" y="1484630"/>
            <a:ext cx="2160270" cy="2160270"/>
          </a:xfrm>
          <a:prstGeom prst="diamond">
            <a:avLst/>
          </a:prstGeom>
          <a:gradFill>
            <a:gsLst>
              <a:gs pos="0">
                <a:srgbClr val="B21AA3"/>
              </a:gs>
              <a:gs pos="100000">
                <a:srgbClr val="472494"/>
              </a:gs>
            </a:gsLst>
            <a:lin ang="5400000" scaled="1"/>
          </a:gradFill>
          <a:ln>
            <a:solidFill>
              <a:srgbClr val="472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人为因素</a:t>
            </a: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9" name="文本框 38"/>
          <p:cNvSpPr txBox="1"/>
          <p:nvPr/>
        </p:nvSpPr>
        <p:spPr>
          <a:xfrm>
            <a:off x="1064260" y="969010"/>
            <a:ext cx="9699625" cy="829945"/>
          </a:xfrm>
          <a:prstGeom prst="rect">
            <a:avLst/>
          </a:prstGeom>
          <a:noFill/>
        </p:spPr>
        <p:txBody>
          <a:bodyPr wrap="square" rtlCol="0" anchor="t">
            <a:spAutoFit/>
          </a:bodyPr>
          <a:p>
            <a:pPr algn="just"/>
            <a:r>
              <a:rPr lang="zh-CN" altLang="en-US" sz="2400">
                <a:solidFill>
                  <a:schemeClr val="bg1"/>
                </a:solidFill>
                <a:latin typeface="微软雅黑" panose="020B0503020204020204" charset="-122"/>
                <a:ea typeface="微软雅黑" panose="020B0503020204020204" charset="-122"/>
              </a:rPr>
              <a:t>创业风险的识别可以从风险的来源上入手，即自然因素和人为因素两大方面。</a:t>
            </a:r>
            <a:endParaRPr lang="zh-CN" altLang="en-US" sz="240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1000"/>
                                        <p:tgtEl>
                                          <p:spTgt spid="34"/>
                                        </p:tgtEl>
                                      </p:cBhvr>
                                    </p:animEffect>
                                    <p:anim calcmode="lin" valueType="num">
                                      <p:cBhvr>
                                        <p:cTn id="23" dur="1000" fill="hold"/>
                                        <p:tgtEl>
                                          <p:spTgt spid="34"/>
                                        </p:tgtEl>
                                        <p:attrNameLst>
                                          <p:attrName>ppt_x</p:attrName>
                                        </p:attrNameLst>
                                      </p:cBhvr>
                                      <p:tavLst>
                                        <p:tav tm="0">
                                          <p:val>
                                            <p:strVal val="#ppt_x"/>
                                          </p:val>
                                        </p:tav>
                                        <p:tav tm="100000">
                                          <p:val>
                                            <p:strVal val="#ppt_x"/>
                                          </p:val>
                                        </p:tav>
                                      </p:tavLst>
                                    </p:anim>
                                    <p:anim calcmode="lin" valueType="num">
                                      <p:cBhvr>
                                        <p:cTn id="24" dur="1000" fill="hold"/>
                                        <p:tgtEl>
                                          <p:spTgt spid="3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4" grpId="0"/>
      <p:bldP spid="20" grpId="0" bldLvl="0" animBg="1"/>
      <p:bldP spid="24"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4295" y="323963"/>
            <a:ext cx="4516086" cy="488467"/>
            <a:chOff x="294295" y="323963"/>
            <a:chExt cx="45160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2"/>
              </p:custDataLst>
            </p:nvPr>
          </p:nvSpPr>
          <p:spPr>
            <a:xfrm>
              <a:off x="360301" y="352055"/>
              <a:ext cx="44500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三、了解风险识别的方法和步骤</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 name="î$ḷïďê"/>
          <p:cNvSpPr/>
          <p:nvPr>
            <p:custDataLst>
              <p:tags r:id="rId3"/>
            </p:custDataLst>
          </p:nvPr>
        </p:nvSpPr>
        <p:spPr>
          <a:xfrm>
            <a:off x="1064260" y="1063625"/>
            <a:ext cx="906780" cy="906780"/>
          </a:xfrm>
          <a:prstGeom prst="donut">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6" name="文本框 35"/>
          <p:cNvSpPr txBox="1"/>
          <p:nvPr>
            <p:custDataLst>
              <p:tags r:id="rId4"/>
            </p:custDataLst>
          </p:nvPr>
        </p:nvSpPr>
        <p:spPr>
          <a:xfrm>
            <a:off x="992412" y="2079718"/>
            <a:ext cx="2533344" cy="521970"/>
          </a:xfrm>
          <a:prstGeom prst="rect">
            <a:avLst/>
          </a:prstGeom>
          <a:noFill/>
        </p:spPr>
        <p:txBody>
          <a:bodyPr wrap="square">
            <a:spAutoFit/>
          </a:bodyPr>
          <a:p>
            <a:pPr>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基本方法</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7" name="ïSlíďê"/>
          <p:cNvSpPr txBox="1"/>
          <p:nvPr>
            <p:custDataLst>
              <p:tags r:id="rId5"/>
            </p:custDataLst>
          </p:nvPr>
        </p:nvSpPr>
        <p:spPr>
          <a:xfrm>
            <a:off x="992505" y="2710815"/>
            <a:ext cx="6884670" cy="2379980"/>
          </a:xfrm>
          <a:prstGeom prst="rect">
            <a:avLst/>
          </a:prstGeom>
          <a:noFill/>
          <a:ln>
            <a:noFill/>
          </a:ln>
        </p:spPr>
        <p:txBody>
          <a:bodyPr wrap="square" lIns="91440" tIns="45720" rIns="91440" bIns="45720" anchor="t" anchorCtr="0">
            <a:noAutofit/>
          </a:bodyPr>
          <a:p>
            <a:pPr lvl="0" indent="457200" fontAlgn="auto">
              <a:lnSpc>
                <a:spcPct val="150000"/>
              </a:lnSpc>
              <a:defRPr/>
              <a:extLst>
                <a:ext uri="{35155182-B16C-46BC-9424-99874614C6A1}">
                  <wpsdc:indentchars xmlns:wpsdc="http://www.wps.cn/officeDocument/2017/drawingmlCustomData" val="200" checksum="59296752"/>
                </a:ext>
              </a:extLst>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一般而言，风险识别的方法包括信息源调查法、数据对照法、资产损失分析法、环境扫描法、风险树分析法、情景分析法、风险清单法等。</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indent="457200" fontAlgn="auto">
              <a:lnSpc>
                <a:spcPct val="150000"/>
              </a:lnSpc>
              <a:defRPr/>
              <a:extLst>
                <a:ext uri="{35155182-B16C-46BC-9424-99874614C6A1}">
                  <wpsdc:indentchars xmlns:wpsdc="http://www.wps.cn/officeDocument/2017/drawingmlCustomData" val="200" checksum="59296752"/>
                </a:ext>
              </a:extLst>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有能力的企业也可以自行设计识别的方法，如专家调查法、流程图分析法、财务报表分析法、SWOT 分析法等。</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13" name="组合 12"/>
          <p:cNvGrpSpPr/>
          <p:nvPr/>
        </p:nvGrpSpPr>
        <p:grpSpPr>
          <a:xfrm>
            <a:off x="8949690" y="601980"/>
            <a:ext cx="2534285" cy="3098800"/>
            <a:chOff x="7785" y="2149"/>
            <a:chExt cx="3991" cy="4880"/>
          </a:xfrm>
        </p:grpSpPr>
        <p:sp>
          <p:nvSpPr>
            <p:cNvPr id="4" name="î$ḷïďê"/>
            <p:cNvSpPr/>
            <p:nvPr>
              <p:custDataLst>
                <p:tags r:id="rId6"/>
              </p:custDataLst>
            </p:nvPr>
          </p:nvSpPr>
          <p:spPr>
            <a:xfrm>
              <a:off x="8373" y="2149"/>
              <a:ext cx="954" cy="954"/>
            </a:xfrm>
            <a:prstGeom prst="donut">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 name="文本框 4"/>
            <p:cNvSpPr txBox="1"/>
            <p:nvPr>
              <p:custDataLst>
                <p:tags r:id="rId7"/>
              </p:custDataLst>
            </p:nvPr>
          </p:nvSpPr>
          <p:spPr>
            <a:xfrm>
              <a:off x="7786" y="3360"/>
              <a:ext cx="3990" cy="822"/>
            </a:xfrm>
            <a:prstGeom prst="rect">
              <a:avLst/>
            </a:prstGeom>
            <a:noFill/>
          </p:spPr>
          <p:txBody>
            <a:bodyPr wrap="square">
              <a:spAutoFit/>
            </a:bodyPr>
            <a:p>
              <a:pPr>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实施步骤</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 name="ïSlíďê"/>
            <p:cNvSpPr txBox="1"/>
            <p:nvPr>
              <p:custDataLst>
                <p:tags r:id="rId8"/>
              </p:custDataLst>
            </p:nvPr>
          </p:nvSpPr>
          <p:spPr>
            <a:xfrm>
              <a:off x="7785" y="4269"/>
              <a:ext cx="2647" cy="2761"/>
            </a:xfrm>
            <a:prstGeom prst="rect">
              <a:avLst/>
            </a:prstGeom>
            <a:noFill/>
            <a:ln>
              <a:noFill/>
            </a:ln>
          </p:spPr>
          <p:txBody>
            <a:bodyPr wrap="square" lIns="91440" tIns="45720" rIns="91440" bIns="45720" anchor="t" anchorCtr="0">
              <a:spAutoFit/>
            </a:bodyPr>
            <a:p>
              <a:pPr lvl="0">
                <a:lnSpc>
                  <a:spcPct val="150000"/>
                </a:lnSpc>
                <a:defRPr/>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信息收集</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风险识别</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 重点评估</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 拟订计划</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12" name="组合 11"/>
          <p:cNvGrpSpPr/>
          <p:nvPr/>
        </p:nvGrpSpPr>
        <p:grpSpPr>
          <a:xfrm>
            <a:off x="8875395" y="3864610"/>
            <a:ext cx="2533650" cy="2683510"/>
            <a:chOff x="14136" y="2149"/>
            <a:chExt cx="3990" cy="4226"/>
          </a:xfrm>
        </p:grpSpPr>
        <p:sp>
          <p:nvSpPr>
            <p:cNvPr id="8" name="î$ḷïďê"/>
            <p:cNvSpPr/>
            <p:nvPr>
              <p:custDataLst>
                <p:tags r:id="rId9"/>
              </p:custDataLst>
            </p:nvPr>
          </p:nvSpPr>
          <p:spPr>
            <a:xfrm>
              <a:off x="14723" y="2149"/>
              <a:ext cx="954" cy="954"/>
            </a:xfrm>
            <a:prstGeom prst="donut">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文本框 8"/>
            <p:cNvSpPr txBox="1"/>
            <p:nvPr>
              <p:custDataLst>
                <p:tags r:id="rId10"/>
              </p:custDataLst>
            </p:nvPr>
          </p:nvSpPr>
          <p:spPr>
            <a:xfrm>
              <a:off x="14136" y="3361"/>
              <a:ext cx="3990" cy="822"/>
            </a:xfrm>
            <a:prstGeom prst="rect">
              <a:avLst/>
            </a:prstGeom>
            <a:noFill/>
          </p:spPr>
          <p:txBody>
            <a:bodyPr wrap="square">
              <a:spAutoFit/>
            </a:bodyPr>
            <a:p>
              <a:pPr>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注意事项</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ïSlíďê"/>
            <p:cNvSpPr txBox="1"/>
            <p:nvPr>
              <p:custDataLst>
                <p:tags r:id="rId11"/>
              </p:custDataLst>
            </p:nvPr>
          </p:nvSpPr>
          <p:spPr>
            <a:xfrm>
              <a:off x="14249" y="4269"/>
              <a:ext cx="3446" cy="2107"/>
            </a:xfrm>
            <a:prstGeom prst="rect">
              <a:avLst/>
            </a:prstGeom>
            <a:noFill/>
            <a:ln>
              <a:noFill/>
            </a:ln>
          </p:spPr>
          <p:txBody>
            <a:bodyPr wrap="square" lIns="91440" tIns="45720" rIns="91440" bIns="45720" anchor="t" anchorCtr="0">
              <a:spAutoFit/>
            </a:bodyPr>
            <a:p>
              <a:pPr lvl="0">
                <a:lnSpc>
                  <a:spcPct val="150000"/>
                </a:lnSpc>
                <a:defRPr/>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信息收集要全面</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因素罗列要全面</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 信息分析要全面</a:t>
              </a: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4295" y="323963"/>
            <a:ext cx="4211286" cy="488467"/>
            <a:chOff x="294295" y="323963"/>
            <a:chExt cx="42112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2"/>
              </p:custDataLst>
            </p:nvPr>
          </p:nvSpPr>
          <p:spPr>
            <a:xfrm>
              <a:off x="360301" y="352055"/>
              <a:ext cx="4145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四、创业各阶段的风险与防范</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4" name="组合 3"/>
          <p:cNvGrpSpPr/>
          <p:nvPr/>
        </p:nvGrpSpPr>
        <p:grpSpPr>
          <a:xfrm>
            <a:off x="756285" y="902970"/>
            <a:ext cx="7025640" cy="469900"/>
            <a:chOff x="1191" y="1422"/>
            <a:chExt cx="6413" cy="740"/>
          </a:xfrm>
        </p:grpSpPr>
        <p:sp>
          <p:nvSpPr>
            <p:cNvPr id="11" name="圆角矩形 10"/>
            <p:cNvSpPr/>
            <p:nvPr>
              <p:custDataLst>
                <p:tags r:id="rId3"/>
              </p:custDataLst>
            </p:nvPr>
          </p:nvSpPr>
          <p:spPr>
            <a:xfrm>
              <a:off x="1191" y="1422"/>
              <a:ext cx="6413"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ïSḷïḋê"/>
            <p:cNvSpPr txBox="1"/>
            <p:nvPr>
              <p:custDataLst>
                <p:tags r:id="rId4"/>
              </p:custDataLst>
            </p:nvPr>
          </p:nvSpPr>
          <p:spPr>
            <a:xfrm>
              <a:off x="122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（一）创业前期的主要风险与防范</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2" name="组合 21"/>
          <p:cNvGrpSpPr/>
          <p:nvPr/>
        </p:nvGrpSpPr>
        <p:grpSpPr>
          <a:xfrm>
            <a:off x="4591008" y="3629248"/>
            <a:ext cx="3293110" cy="1373505"/>
            <a:chOff x="4685333" y="4066139"/>
            <a:chExt cx="3010486" cy="1255627"/>
          </a:xfrm>
        </p:grpSpPr>
        <p:grpSp>
          <p:nvGrpSpPr>
            <p:cNvPr id="23" name="组合 22"/>
            <p:cNvGrpSpPr/>
            <p:nvPr/>
          </p:nvGrpSpPr>
          <p:grpSpPr>
            <a:xfrm>
              <a:off x="4685333" y="4186786"/>
              <a:ext cx="1013472" cy="1013471"/>
              <a:chOff x="2478779" y="2084046"/>
              <a:chExt cx="1013472" cy="1013471"/>
            </a:xfrm>
          </p:grpSpPr>
          <p:sp>
            <p:nvSpPr>
              <p:cNvPr id="24" name="弧形 23"/>
              <p:cNvSpPr/>
              <p:nvPr/>
            </p:nvSpPr>
            <p:spPr>
              <a:xfrm>
                <a:off x="2478779" y="2084046"/>
                <a:ext cx="1013472" cy="1013471"/>
              </a:xfrm>
              <a:prstGeom prst="arc">
                <a:avLst>
                  <a:gd name="adj1" fmla="val 15460543"/>
                  <a:gd name="adj2" fmla="val 13051901"/>
                </a:avLst>
              </a:prstGeom>
              <a:ln w="25400" cap="rnd">
                <a:gradFill>
                  <a:gsLst>
                    <a:gs pos="0">
                      <a:srgbClr val="B21AA3"/>
                    </a:gs>
                    <a:gs pos="100000">
                      <a:srgbClr val="472494"/>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0" name="椭圆 39"/>
              <p:cNvSpPr/>
              <p:nvPr/>
            </p:nvSpPr>
            <p:spPr>
              <a:xfrm>
                <a:off x="2625515" y="2230781"/>
                <a:ext cx="720000" cy="720000"/>
              </a:xfrm>
              <a:prstGeom prst="ellipse">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3" name="文本框 42"/>
            <p:cNvSpPr txBox="1"/>
            <p:nvPr/>
          </p:nvSpPr>
          <p:spPr>
            <a:xfrm>
              <a:off x="5801293" y="4066139"/>
              <a:ext cx="1379865" cy="364555"/>
            </a:xfrm>
            <a:prstGeom prst="rect">
              <a:avLst/>
            </a:prstGeom>
            <a:noFill/>
          </p:spPr>
          <p:txBody>
            <a:bodyPr wrap="square">
              <a:spAutoFit/>
            </a:bodyPr>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自暴自弃</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6" name="矩形 45"/>
            <p:cNvSpPr/>
            <p:nvPr/>
          </p:nvSpPr>
          <p:spPr>
            <a:xfrm>
              <a:off x="5801059" y="4448110"/>
              <a:ext cx="1894760" cy="873656"/>
            </a:xfrm>
            <a:prstGeom prst="rect">
              <a:avLst/>
            </a:prstGeom>
            <a:ln>
              <a:noFill/>
            </a:ln>
          </p:spPr>
          <p:txBody>
            <a:bodyPr wrap="square" lIns="91440" tIns="45720" rIns="91440" bIns="45720" anchor="t">
              <a:no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在挫折和失败面前，采取积极的态度还是消极的态度直接决定了创业者未来的命运。</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49" name="组合 48"/>
          <p:cNvGrpSpPr/>
          <p:nvPr/>
        </p:nvGrpSpPr>
        <p:grpSpPr>
          <a:xfrm>
            <a:off x="7119318" y="1946173"/>
            <a:ext cx="3044190" cy="1402081"/>
            <a:chOff x="6727033" y="2424774"/>
            <a:chExt cx="2782928" cy="1281750"/>
          </a:xfrm>
        </p:grpSpPr>
        <p:grpSp>
          <p:nvGrpSpPr>
            <p:cNvPr id="51" name="组合 50"/>
            <p:cNvGrpSpPr/>
            <p:nvPr/>
          </p:nvGrpSpPr>
          <p:grpSpPr>
            <a:xfrm>
              <a:off x="6727033" y="2546748"/>
              <a:ext cx="1013472" cy="1013471"/>
              <a:chOff x="6304606" y="2270403"/>
              <a:chExt cx="1013472" cy="1013471"/>
            </a:xfrm>
          </p:grpSpPr>
          <p:sp>
            <p:nvSpPr>
              <p:cNvPr id="52" name="椭圆 51"/>
              <p:cNvSpPr/>
              <p:nvPr/>
            </p:nvSpPr>
            <p:spPr>
              <a:xfrm>
                <a:off x="6451342" y="2417138"/>
                <a:ext cx="720000" cy="720000"/>
              </a:xfrm>
              <a:prstGeom prst="ellipse">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3" name="弧形 52"/>
              <p:cNvSpPr/>
              <p:nvPr/>
            </p:nvSpPr>
            <p:spPr>
              <a:xfrm>
                <a:off x="6304606" y="2270403"/>
                <a:ext cx="1013472" cy="1013471"/>
              </a:xfrm>
              <a:prstGeom prst="arc">
                <a:avLst>
                  <a:gd name="adj1" fmla="val 15460543"/>
                  <a:gd name="adj2" fmla="val 13051901"/>
                </a:avLst>
              </a:prstGeom>
              <a:ln w="25400" cap="rnd">
                <a:gradFill>
                  <a:gsLst>
                    <a:gs pos="0">
                      <a:srgbClr val="B21AA3"/>
                    </a:gs>
                    <a:gs pos="100000">
                      <a:srgbClr val="472494"/>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54" name="文本框 53"/>
            <p:cNvSpPr txBox="1"/>
            <p:nvPr/>
          </p:nvSpPr>
          <p:spPr>
            <a:xfrm>
              <a:off x="7823123" y="2424774"/>
              <a:ext cx="1379865" cy="364555"/>
            </a:xfrm>
            <a:prstGeom prst="rect">
              <a:avLst/>
            </a:prstGeom>
            <a:noFill/>
          </p:spPr>
          <p:txBody>
            <a:bodyPr wrap="square">
              <a:spAutoFit/>
            </a:bodyPr>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计划不明</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5" name="矩形 54"/>
            <p:cNvSpPr/>
            <p:nvPr/>
          </p:nvSpPr>
          <p:spPr>
            <a:xfrm>
              <a:off x="7823021" y="2806745"/>
              <a:ext cx="1686940" cy="899779"/>
            </a:xfrm>
            <a:prstGeom prst="rect">
              <a:avLst/>
            </a:prstGeom>
            <a:ln>
              <a:noFill/>
            </a:ln>
          </p:spPr>
          <p:txBody>
            <a:bodyPr wrap="square" lIns="91440" tIns="45720" rIns="91440" bIns="45720" anchor="t">
              <a:no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创业不能仅凭满腔热情和雄心壮志，还需要明确的目标和实现这些目标的周详计划。</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56" name="组合 55"/>
          <p:cNvGrpSpPr/>
          <p:nvPr/>
        </p:nvGrpSpPr>
        <p:grpSpPr>
          <a:xfrm>
            <a:off x="8296221" y="3908013"/>
            <a:ext cx="3160396" cy="1254481"/>
            <a:chOff x="8336252" y="4053439"/>
            <a:chExt cx="2889162" cy="1146818"/>
          </a:xfrm>
        </p:grpSpPr>
        <p:grpSp>
          <p:nvGrpSpPr>
            <p:cNvPr id="57" name="组合 56"/>
            <p:cNvGrpSpPr/>
            <p:nvPr/>
          </p:nvGrpSpPr>
          <p:grpSpPr>
            <a:xfrm>
              <a:off x="8336252" y="4186786"/>
              <a:ext cx="1013472" cy="1013471"/>
              <a:chOff x="9781063" y="2230782"/>
              <a:chExt cx="1013472" cy="1013471"/>
            </a:xfrm>
          </p:grpSpPr>
          <p:sp>
            <p:nvSpPr>
              <p:cNvPr id="58" name="椭圆 57"/>
              <p:cNvSpPr/>
              <p:nvPr/>
            </p:nvSpPr>
            <p:spPr>
              <a:xfrm>
                <a:off x="9927799" y="2377517"/>
                <a:ext cx="720000" cy="720000"/>
              </a:xfrm>
              <a:prstGeom prst="ellipse">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9" name="弧形 58"/>
              <p:cNvSpPr/>
              <p:nvPr/>
            </p:nvSpPr>
            <p:spPr>
              <a:xfrm>
                <a:off x="9781063" y="2230782"/>
                <a:ext cx="1013472" cy="1013471"/>
              </a:xfrm>
              <a:prstGeom prst="arc">
                <a:avLst>
                  <a:gd name="adj1" fmla="val 15460543"/>
                  <a:gd name="adj2" fmla="val 13051901"/>
                </a:avLst>
              </a:prstGeom>
              <a:ln w="25400" cap="rnd">
                <a:gradFill>
                  <a:gsLst>
                    <a:gs pos="0">
                      <a:srgbClr val="B21AA3"/>
                    </a:gs>
                    <a:gs pos="100000">
                      <a:srgbClr val="472494"/>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60" name="文本框 59"/>
            <p:cNvSpPr txBox="1"/>
            <p:nvPr/>
          </p:nvSpPr>
          <p:spPr>
            <a:xfrm>
              <a:off x="9496460" y="4053439"/>
              <a:ext cx="1379865" cy="364555"/>
            </a:xfrm>
            <a:prstGeom prst="rect">
              <a:avLst/>
            </a:prstGeom>
            <a:noFill/>
          </p:spPr>
          <p:txBody>
            <a:bodyPr wrap="square">
              <a:spAutoFit/>
            </a:bodyPr>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仓促上阵</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1" name="矩形 60"/>
            <p:cNvSpPr/>
            <p:nvPr/>
          </p:nvSpPr>
          <p:spPr>
            <a:xfrm>
              <a:off x="9496677" y="4435410"/>
              <a:ext cx="1728737" cy="732594"/>
            </a:xfrm>
            <a:prstGeom prst="rect">
              <a:avLst/>
            </a:prstGeom>
            <a:ln>
              <a:noFill/>
            </a:ln>
          </p:spPr>
          <p:txBody>
            <a:bodyPr wrap="square" lIns="91440" tIns="45720" rIns="91440" bIns="45720" anchor="t">
              <a:no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在创业的时候，一定要谨慎投资而不能仓促上阵。</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65" name="组合 64"/>
          <p:cNvGrpSpPr/>
          <p:nvPr/>
        </p:nvGrpSpPr>
        <p:grpSpPr>
          <a:xfrm>
            <a:off x="331428" y="3539078"/>
            <a:ext cx="3111501" cy="1241426"/>
            <a:chOff x="4685333" y="4066139"/>
            <a:chExt cx="2844463" cy="1134883"/>
          </a:xfrm>
        </p:grpSpPr>
        <p:grpSp>
          <p:nvGrpSpPr>
            <p:cNvPr id="66" name="组合 65"/>
            <p:cNvGrpSpPr/>
            <p:nvPr/>
          </p:nvGrpSpPr>
          <p:grpSpPr>
            <a:xfrm>
              <a:off x="4685333" y="4186786"/>
              <a:ext cx="1013472" cy="1013471"/>
              <a:chOff x="2478779" y="2084046"/>
              <a:chExt cx="1013472" cy="1013471"/>
            </a:xfrm>
          </p:grpSpPr>
          <p:sp>
            <p:nvSpPr>
              <p:cNvPr id="67" name="弧形 66"/>
              <p:cNvSpPr/>
              <p:nvPr/>
            </p:nvSpPr>
            <p:spPr>
              <a:xfrm>
                <a:off x="2478779" y="2084046"/>
                <a:ext cx="1013472" cy="1013471"/>
              </a:xfrm>
              <a:prstGeom prst="arc">
                <a:avLst>
                  <a:gd name="adj1" fmla="val 15460543"/>
                  <a:gd name="adj2" fmla="val 13051901"/>
                </a:avLst>
              </a:prstGeom>
              <a:ln w="25400" cap="rnd">
                <a:gradFill>
                  <a:gsLst>
                    <a:gs pos="0">
                      <a:srgbClr val="B21AA3"/>
                    </a:gs>
                    <a:gs pos="100000">
                      <a:srgbClr val="472494"/>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8" name="椭圆 67"/>
              <p:cNvSpPr/>
              <p:nvPr/>
            </p:nvSpPr>
            <p:spPr>
              <a:xfrm>
                <a:off x="2625515" y="2230781"/>
                <a:ext cx="720000" cy="720000"/>
              </a:xfrm>
              <a:prstGeom prst="ellipse">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69" name="文本框 68"/>
            <p:cNvSpPr txBox="1"/>
            <p:nvPr/>
          </p:nvSpPr>
          <p:spPr>
            <a:xfrm>
              <a:off x="5801293" y="4066139"/>
              <a:ext cx="1379865" cy="364555"/>
            </a:xfrm>
            <a:prstGeom prst="rect">
              <a:avLst/>
            </a:prstGeom>
            <a:noFill/>
          </p:spPr>
          <p:txBody>
            <a:bodyPr wrap="square">
              <a:spAutoFit/>
            </a:bodyPr>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无米之炊</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0" name="矩形 69"/>
            <p:cNvSpPr/>
            <p:nvPr/>
          </p:nvSpPr>
          <p:spPr>
            <a:xfrm>
              <a:off x="5801059" y="4448110"/>
              <a:ext cx="1728737" cy="752912"/>
            </a:xfrm>
            <a:prstGeom prst="rect">
              <a:avLst/>
            </a:prstGeom>
            <a:ln>
              <a:noFill/>
            </a:ln>
          </p:spPr>
          <p:txBody>
            <a:bodyPr wrap="square" lIns="91440" tIns="45720" rIns="91440" bIns="45720" anchor="t">
              <a:no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创业需要资源，创业资源包括人才、资金、市场等。</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71" name="组合 70"/>
          <p:cNvGrpSpPr/>
          <p:nvPr/>
        </p:nvGrpSpPr>
        <p:grpSpPr>
          <a:xfrm>
            <a:off x="2495248" y="1628673"/>
            <a:ext cx="3044190" cy="1242041"/>
            <a:chOff x="6727033" y="2424774"/>
            <a:chExt cx="2782928" cy="1135445"/>
          </a:xfrm>
        </p:grpSpPr>
        <p:grpSp>
          <p:nvGrpSpPr>
            <p:cNvPr id="72" name="组合 71"/>
            <p:cNvGrpSpPr/>
            <p:nvPr/>
          </p:nvGrpSpPr>
          <p:grpSpPr>
            <a:xfrm>
              <a:off x="6727033" y="2546748"/>
              <a:ext cx="1013472" cy="1013471"/>
              <a:chOff x="6304606" y="2270403"/>
              <a:chExt cx="1013472" cy="1013471"/>
            </a:xfrm>
          </p:grpSpPr>
          <p:sp>
            <p:nvSpPr>
              <p:cNvPr id="73" name="椭圆 72"/>
              <p:cNvSpPr/>
              <p:nvPr/>
            </p:nvSpPr>
            <p:spPr>
              <a:xfrm>
                <a:off x="6451342" y="2417138"/>
                <a:ext cx="720000" cy="720000"/>
              </a:xfrm>
              <a:prstGeom prst="ellipse">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4" name="弧形 73"/>
              <p:cNvSpPr/>
              <p:nvPr/>
            </p:nvSpPr>
            <p:spPr>
              <a:xfrm>
                <a:off x="6304606" y="2270403"/>
                <a:ext cx="1013472" cy="1013471"/>
              </a:xfrm>
              <a:prstGeom prst="arc">
                <a:avLst>
                  <a:gd name="adj1" fmla="val 15460543"/>
                  <a:gd name="adj2" fmla="val 13051901"/>
                </a:avLst>
              </a:prstGeom>
              <a:ln w="25400" cap="rnd">
                <a:gradFill>
                  <a:gsLst>
                    <a:gs pos="0">
                      <a:srgbClr val="B21AA3"/>
                    </a:gs>
                    <a:gs pos="100000">
                      <a:srgbClr val="472494"/>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75" name="文本框 74"/>
            <p:cNvSpPr txBox="1"/>
            <p:nvPr/>
          </p:nvSpPr>
          <p:spPr>
            <a:xfrm>
              <a:off x="7823123" y="2424774"/>
              <a:ext cx="1379865" cy="364555"/>
            </a:xfrm>
            <a:prstGeom prst="rect">
              <a:avLst/>
            </a:prstGeom>
            <a:noFill/>
          </p:spPr>
          <p:txBody>
            <a:bodyPr wrap="square">
              <a:spAutoFit/>
            </a:bodyPr>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临渊羡鱼</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6" name="矩形 75"/>
            <p:cNvSpPr/>
            <p:nvPr/>
          </p:nvSpPr>
          <p:spPr>
            <a:xfrm>
              <a:off x="7823021" y="2806745"/>
              <a:ext cx="1686940" cy="752912"/>
            </a:xfrm>
            <a:prstGeom prst="rect">
              <a:avLst/>
            </a:prstGeom>
            <a:ln>
              <a:noFill/>
            </a:ln>
          </p:spPr>
          <p:txBody>
            <a:bodyPr wrap="square" lIns="91440" tIns="45720" rIns="91440" bIns="45720" anchor="t">
              <a:no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要发展，就不能只是停留在仰慕别人的财富上。</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77" name="组合 76"/>
          <p:cNvGrpSpPr/>
          <p:nvPr/>
        </p:nvGrpSpPr>
        <p:grpSpPr>
          <a:xfrm>
            <a:off x="2655516" y="5127848"/>
            <a:ext cx="3160396" cy="1254481"/>
            <a:chOff x="8336252" y="4053439"/>
            <a:chExt cx="2889162" cy="1146818"/>
          </a:xfrm>
        </p:grpSpPr>
        <p:grpSp>
          <p:nvGrpSpPr>
            <p:cNvPr id="78" name="组合 77"/>
            <p:cNvGrpSpPr/>
            <p:nvPr/>
          </p:nvGrpSpPr>
          <p:grpSpPr>
            <a:xfrm>
              <a:off x="8336252" y="4186786"/>
              <a:ext cx="1013472" cy="1013471"/>
              <a:chOff x="9781063" y="2230782"/>
              <a:chExt cx="1013472" cy="1013471"/>
            </a:xfrm>
          </p:grpSpPr>
          <p:sp>
            <p:nvSpPr>
              <p:cNvPr id="79" name="椭圆 78"/>
              <p:cNvSpPr/>
              <p:nvPr/>
            </p:nvSpPr>
            <p:spPr>
              <a:xfrm>
                <a:off x="9927799" y="2377517"/>
                <a:ext cx="720000" cy="720000"/>
              </a:xfrm>
              <a:prstGeom prst="ellipse">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0" name="弧形 79"/>
              <p:cNvSpPr/>
              <p:nvPr/>
            </p:nvSpPr>
            <p:spPr>
              <a:xfrm>
                <a:off x="9781063" y="2230782"/>
                <a:ext cx="1013472" cy="1013471"/>
              </a:xfrm>
              <a:prstGeom prst="arc">
                <a:avLst>
                  <a:gd name="adj1" fmla="val 15460543"/>
                  <a:gd name="adj2" fmla="val 13051901"/>
                </a:avLst>
              </a:prstGeom>
              <a:ln w="25400" cap="rnd">
                <a:gradFill>
                  <a:gsLst>
                    <a:gs pos="0">
                      <a:srgbClr val="B21AA3"/>
                    </a:gs>
                    <a:gs pos="100000">
                      <a:srgbClr val="472494"/>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81" name="文本框 80"/>
            <p:cNvSpPr txBox="1"/>
            <p:nvPr/>
          </p:nvSpPr>
          <p:spPr>
            <a:xfrm>
              <a:off x="9496460" y="4053439"/>
              <a:ext cx="1379865" cy="364555"/>
            </a:xfrm>
            <a:prstGeom prst="rect">
              <a:avLst/>
            </a:prstGeom>
            <a:noFill/>
          </p:spPr>
          <p:txBody>
            <a:bodyPr wrap="square">
              <a:spAutoFit/>
            </a:bodyPr>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匹夫之勇</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2" name="矩形 81"/>
            <p:cNvSpPr/>
            <p:nvPr/>
          </p:nvSpPr>
          <p:spPr>
            <a:xfrm>
              <a:off x="9496677" y="4435410"/>
              <a:ext cx="1728737" cy="764522"/>
            </a:xfrm>
            <a:prstGeom prst="rect">
              <a:avLst/>
            </a:prstGeom>
            <a:ln>
              <a:noFill/>
            </a:ln>
          </p:spPr>
          <p:txBody>
            <a:bodyPr wrap="square" lIns="91440" tIns="45720" rIns="91440" bIns="45720" anchor="t">
              <a:no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创业需要精明的头脑、可靠的方案、长远的眼光和可行的方法。</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strips(downLeft)">
                                      <p:cBhvr>
                                        <p:cTn id="7" dur="500"/>
                                        <p:tgtEl>
                                          <p:spTgt spid="22"/>
                                        </p:tgtEl>
                                      </p:cBhvr>
                                    </p:animEffect>
                                  </p:childTnLst>
                                </p:cTn>
                              </p:par>
                              <p:par>
                                <p:cTn id="8" presetID="18" presetClass="entr" presetSubtype="12"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strips(downLeft)">
                                      <p:cBhvr>
                                        <p:cTn id="10" dur="500"/>
                                        <p:tgtEl>
                                          <p:spTgt spid="49"/>
                                        </p:tgtEl>
                                      </p:cBhvr>
                                    </p:animEffect>
                                  </p:childTnLst>
                                </p:cTn>
                              </p:par>
                              <p:par>
                                <p:cTn id="11" presetID="18" presetClass="entr" presetSubtype="12"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strips(downLeft)">
                                      <p:cBhvr>
                                        <p:cTn id="13" dur="500"/>
                                        <p:tgtEl>
                                          <p:spTgt spid="56"/>
                                        </p:tgtEl>
                                      </p:cBhvr>
                                    </p:animEffect>
                                  </p:childTnLst>
                                </p:cTn>
                              </p:par>
                              <p:par>
                                <p:cTn id="14" presetID="18" presetClass="entr" presetSubtype="12" fill="hold" nodeType="with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strips(downLeft)">
                                      <p:cBhvr>
                                        <p:cTn id="16" dur="500"/>
                                        <p:tgtEl>
                                          <p:spTgt spid="65"/>
                                        </p:tgtEl>
                                      </p:cBhvr>
                                    </p:animEffect>
                                  </p:childTnLst>
                                </p:cTn>
                              </p:par>
                              <p:par>
                                <p:cTn id="17" presetID="18" presetClass="entr" presetSubtype="12" fill="hold" nodeType="with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strips(downLeft)">
                                      <p:cBhvr>
                                        <p:cTn id="19" dur="500"/>
                                        <p:tgtEl>
                                          <p:spTgt spid="71"/>
                                        </p:tgtEl>
                                      </p:cBhvr>
                                    </p:animEffect>
                                  </p:childTnLst>
                                </p:cTn>
                              </p:par>
                              <p:par>
                                <p:cTn id="20" presetID="18" presetClass="entr" presetSubtype="12" fill="hold" nodeType="withEffect">
                                  <p:stCondLst>
                                    <p:cond delay="0"/>
                                  </p:stCondLst>
                                  <p:childTnLst>
                                    <p:set>
                                      <p:cBhvr>
                                        <p:cTn id="21" dur="1" fill="hold">
                                          <p:stCondLst>
                                            <p:cond delay="0"/>
                                          </p:stCondLst>
                                        </p:cTn>
                                        <p:tgtEl>
                                          <p:spTgt spid="77"/>
                                        </p:tgtEl>
                                        <p:attrNameLst>
                                          <p:attrName>style.visibility</p:attrName>
                                        </p:attrNameLst>
                                      </p:cBhvr>
                                      <p:to>
                                        <p:strVal val="visible"/>
                                      </p:to>
                                    </p:set>
                                    <p:animEffect transition="in" filter="strips(downLeft)">
                                      <p:cBhvr>
                                        <p:cTn id="22"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1333898" y="600636"/>
            <a:ext cx="2467342" cy="1323439"/>
          </a:xfrm>
          <a:prstGeom prst="rect">
            <a:avLst/>
          </a:prstGeom>
          <a:noFill/>
        </p:spPr>
        <p:txBody>
          <a:bodyPr wrap="none" rtlCol="0">
            <a:spAutoFit/>
          </a:bodyPr>
          <a:lstStyle/>
          <a:p>
            <a:r>
              <a:rPr lang="zh-CN" altLang="en-US" sz="8000" dirty="0">
                <a:solidFill>
                  <a:schemeClr val="bg1"/>
                </a:solidFill>
                <a:latin typeface="思源黑体 CN Medium" panose="020B0600000000000000" pitchFamily="34" charset="-122"/>
                <a:ea typeface="思源黑体 CN Medium" panose="020B0600000000000000" pitchFamily="34" charset="-122"/>
              </a:rPr>
              <a:t>目 录</a:t>
            </a:r>
            <a:endParaRPr lang="zh-CN" altLang="en-US" sz="8000" dirty="0">
              <a:solidFill>
                <a:schemeClr val="bg1"/>
              </a:solidFill>
              <a:latin typeface="思源黑体 CN Medium" panose="020B0600000000000000" pitchFamily="34" charset="-122"/>
              <a:ea typeface="思源黑体 CN Medium" panose="020B0600000000000000" pitchFamily="34" charset="-122"/>
            </a:endParaRPr>
          </a:p>
        </p:txBody>
      </p:sp>
      <p:sp>
        <p:nvSpPr>
          <p:cNvPr id="23" name="文本框 22"/>
          <p:cNvSpPr txBox="1"/>
          <p:nvPr/>
        </p:nvSpPr>
        <p:spPr>
          <a:xfrm>
            <a:off x="4022455" y="1134693"/>
            <a:ext cx="2628797" cy="707886"/>
          </a:xfrm>
          <a:prstGeom prst="rect">
            <a:avLst/>
          </a:prstGeom>
          <a:noFill/>
        </p:spPr>
        <p:txBody>
          <a:bodyPr wrap="none" rtlCol="0">
            <a:spAutoFit/>
          </a:bodyPr>
          <a:lstStyle/>
          <a:p>
            <a:r>
              <a:rPr lang="en-US" altLang="zh-CN" sz="4000" spc="300" dirty="0">
                <a:solidFill>
                  <a:schemeClr val="bg1"/>
                </a:solidFill>
                <a:latin typeface="思源黑体 CN Medium" panose="020B0600000000000000" pitchFamily="34" charset="-122"/>
                <a:ea typeface="思源黑体 CN Medium" panose="020B0600000000000000" pitchFamily="34" charset="-122"/>
              </a:rPr>
              <a:t>contents</a:t>
            </a:r>
            <a:endParaRPr lang="zh-CN" altLang="en-US" sz="4000" spc="300" dirty="0">
              <a:solidFill>
                <a:schemeClr val="bg1"/>
              </a:solidFill>
              <a:latin typeface="思源黑体 CN Medium" panose="020B0600000000000000" pitchFamily="34" charset="-122"/>
              <a:ea typeface="思源黑体 CN Medium" panose="020B0600000000000000" pitchFamily="34" charset="-122"/>
            </a:endParaRPr>
          </a:p>
        </p:txBody>
      </p:sp>
      <p:grpSp>
        <p:nvGrpSpPr>
          <p:cNvPr id="28" name="组合 27"/>
          <p:cNvGrpSpPr/>
          <p:nvPr/>
        </p:nvGrpSpPr>
        <p:grpSpPr>
          <a:xfrm>
            <a:off x="1683385" y="2704745"/>
            <a:ext cx="9253108" cy="2005448"/>
            <a:chOff x="2651" y="4259"/>
            <a:chExt cx="14572" cy="3158"/>
          </a:xfrm>
        </p:grpSpPr>
        <p:grpSp>
          <p:nvGrpSpPr>
            <p:cNvPr id="2" name="组合 1"/>
            <p:cNvGrpSpPr/>
            <p:nvPr/>
          </p:nvGrpSpPr>
          <p:grpSpPr>
            <a:xfrm>
              <a:off x="2651" y="4259"/>
              <a:ext cx="14572" cy="3158"/>
              <a:chOff x="2651" y="4259"/>
              <a:chExt cx="14572" cy="3158"/>
            </a:xfrm>
          </p:grpSpPr>
          <p:grpSp>
            <p:nvGrpSpPr>
              <p:cNvPr id="4" name="iṩḷîḓe"/>
              <p:cNvGrpSpPr/>
              <p:nvPr/>
            </p:nvGrpSpPr>
            <p:grpSpPr>
              <a:xfrm>
                <a:off x="2651" y="4259"/>
                <a:ext cx="14572" cy="3158"/>
                <a:chOff x="660400" y="2865310"/>
                <a:chExt cx="9253108" cy="2005448"/>
              </a:xfrm>
            </p:grpSpPr>
            <p:cxnSp>
              <p:nvCxnSpPr>
                <p:cNvPr id="5" name="íS1iḍê"/>
                <p:cNvCxnSpPr/>
                <p:nvPr/>
              </p:nvCxnSpPr>
              <p:spPr>
                <a:xfrm flipV="1">
                  <a:off x="660400" y="4806504"/>
                  <a:ext cx="8179435" cy="31750"/>
                </a:xfrm>
                <a:prstGeom prst="line">
                  <a:avLst/>
                </a:prstGeom>
                <a:ln>
                  <a:solidFill>
                    <a:schemeClr val="bg1">
                      <a:alpha val="50000"/>
                    </a:schemeClr>
                  </a:solidFill>
                </a:ln>
              </p:spPr>
              <p:style>
                <a:lnRef idx="1">
                  <a:schemeClr val="dk1"/>
                </a:lnRef>
                <a:fillRef idx="0">
                  <a:schemeClr val="dk1"/>
                </a:fillRef>
                <a:effectRef idx="0">
                  <a:schemeClr val="dk1"/>
                </a:effectRef>
                <a:fontRef idx="minor">
                  <a:schemeClr val="tx1"/>
                </a:fontRef>
              </p:style>
            </p:cxnSp>
            <p:sp>
              <p:nvSpPr>
                <p:cNvPr id="6" name="îṣlïḑè"/>
                <p:cNvSpPr/>
                <p:nvPr/>
              </p:nvSpPr>
              <p:spPr>
                <a:xfrm>
                  <a:off x="1187304"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整合创业资源</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ïṧḻîḋe"/>
                <p:cNvSpPr/>
                <p:nvPr/>
              </p:nvSpPr>
              <p:spPr>
                <a:xfrm>
                  <a:off x="3808730" y="4159440"/>
                  <a:ext cx="2399665"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撰写创业计划书</a:t>
                  </a:r>
                  <a:endPar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íṥlïḓe"/>
                <p:cNvSpPr/>
                <p:nvPr/>
              </p:nvSpPr>
              <p:spPr>
                <a:xfrm>
                  <a:off x="6208545" y="4159275"/>
                  <a:ext cx="2241318" cy="460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实施创业行动</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 name="ï$líḍé"/>
                <p:cNvSpPr/>
                <p:nvPr/>
              </p:nvSpPr>
              <p:spPr>
                <a:xfrm>
                  <a:off x="2278490"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2" name="ïśḻíďe"/>
                <p:cNvSpPr/>
                <p:nvPr/>
              </p:nvSpPr>
              <p:spPr>
                <a:xfrm>
                  <a:off x="4803847"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3" name="ïṡľíde"/>
                <p:cNvSpPr/>
                <p:nvPr/>
              </p:nvSpPr>
              <p:spPr>
                <a:xfrm>
                  <a:off x="7329204"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4" name="ïṣḻïḓê"/>
                <p:cNvSpPr/>
                <p:nvPr/>
              </p:nvSpPr>
              <p:spPr>
                <a:xfrm>
                  <a:off x="9854561" y="4811811"/>
                  <a:ext cx="58947" cy="58947"/>
                </a:xfrm>
                <a:prstGeom prst="ellipse">
                  <a:avLst/>
                </a:prstGeom>
                <a:solidFill>
                  <a:srgbClr val="AF1C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5" name="îṣḻídè"/>
                <p:cNvSpPr/>
                <p:nvPr/>
              </p:nvSpPr>
              <p:spPr>
                <a:xfrm>
                  <a:off x="180568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6" name="îṩliďê"/>
                <p:cNvSpPr/>
                <p:nvPr/>
              </p:nvSpPr>
              <p:spPr>
                <a:xfrm>
                  <a:off x="4331036"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17" name="î$1iḋê"/>
                <p:cNvSpPr/>
                <p:nvPr/>
              </p:nvSpPr>
              <p:spPr>
                <a:xfrm>
                  <a:off x="6856391" y="2865310"/>
                  <a:ext cx="1004567" cy="1004567"/>
                </a:xfrm>
                <a:prstGeom prst="ellipse">
                  <a:avLst/>
                </a:prstGeom>
                <a:gradFill>
                  <a:gsLst>
                    <a:gs pos="0">
                      <a:srgbClr val="B21AA3"/>
                    </a:gs>
                    <a:gs pos="100000">
                      <a:srgbClr val="472494"/>
                    </a:gs>
                  </a:gsLst>
                  <a:lin ang="5400000" scaled="1"/>
                </a:gradFill>
                <a:ln w="12700" cap="flat">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grpSp>
          <p:sp>
            <p:nvSpPr>
              <p:cNvPr id="24" name="î$ľiḑè"/>
              <p:cNvSpPr/>
              <p:nvPr/>
            </p:nvSpPr>
            <p:spPr>
              <a:xfrm>
                <a:off x="4543" y="4529"/>
                <a:ext cx="1405" cy="1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05</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grpSp>
        <p:sp>
          <p:nvSpPr>
            <p:cNvPr id="25" name="î$ľiḑè"/>
            <p:cNvSpPr/>
            <p:nvPr/>
          </p:nvSpPr>
          <p:spPr>
            <a:xfrm>
              <a:off x="8510" y="4543"/>
              <a:ext cx="1405" cy="1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06</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grpSp>
      <p:sp>
        <p:nvSpPr>
          <p:cNvPr id="26" name="î$ľiḑè"/>
          <p:cNvSpPr/>
          <p:nvPr/>
        </p:nvSpPr>
        <p:spPr>
          <a:xfrm>
            <a:off x="7940257" y="2890755"/>
            <a:ext cx="892450" cy="6451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kumimoji="1" lang="en-US" altLang="zh-CN" sz="3600" b="1" dirty="0">
                <a:solidFill>
                  <a:schemeClr val="bg1"/>
                </a:solidFill>
                <a:latin typeface="思源黑体 CN Medium" panose="020B0600000000000000" pitchFamily="34" charset="-122"/>
                <a:ea typeface="思源黑体 CN Medium" panose="020B0600000000000000" pitchFamily="34" charset="-122"/>
              </a:rPr>
              <a:t>07</a:t>
            </a:r>
            <a:endParaRPr kumimoji="1" lang="en-US" altLang="zh-CN" sz="3600" b="1" dirty="0">
              <a:solidFill>
                <a:schemeClr val="bg1"/>
              </a:solidFill>
              <a:latin typeface="思源黑体 CN Medium" panose="020B0600000000000000" pitchFamily="34" charset="-122"/>
              <a:ea typeface="思源黑体 CN Medium" panose="020B0600000000000000" pitchFamily="34" charset="-122"/>
            </a:endParaRPr>
          </a:p>
        </p:txBody>
      </p:sp>
      <p:sp>
        <p:nvSpPr>
          <p:cNvPr id="3" name="矩形: 圆角 2"/>
          <p:cNvSpPr/>
          <p:nvPr/>
        </p:nvSpPr>
        <p:spPr>
          <a:xfrm flipV="1">
            <a:off x="298180" y="4163642"/>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矩形: 圆角 29"/>
          <p:cNvSpPr/>
          <p:nvPr/>
        </p:nvSpPr>
        <p:spPr>
          <a:xfrm>
            <a:off x="11101915" y="-153160"/>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1" name="矩形: 圆角 30"/>
          <p:cNvSpPr/>
          <p:nvPr/>
        </p:nvSpPr>
        <p:spPr>
          <a:xfrm flipH="1" flipV="1">
            <a:off x="1891779" y="412554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矩形: 圆角 31"/>
          <p:cNvSpPr/>
          <p:nvPr/>
        </p:nvSpPr>
        <p:spPr>
          <a:xfrm flipH="1" flipV="1">
            <a:off x="10775635" y="1207571"/>
            <a:ext cx="197245" cy="893405"/>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4" name="椭圆 43"/>
          <p:cNvSpPr/>
          <p:nvPr/>
        </p:nvSpPr>
        <p:spPr>
          <a:xfrm>
            <a:off x="11341128" y="5247357"/>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par>
                                <p:cTn id="18" presetID="10" presetClass="entr" presetSubtype="0" fill="hold" grpId="0" nodeType="withEffect">
                                  <p:stCondLst>
                                    <p:cond delay="0"/>
                                  </p:stCondLst>
                                  <p:iterate type="wd">
                                    <p:tmPct val="10000"/>
                                  </p:iterate>
                                  <p:childTnLst>
                                    <p:set>
                                      <p:cBhvr>
                                        <p:cTn id="19" dur="1" fill="hold">
                                          <p:stCondLst>
                                            <p:cond delay="0"/>
                                          </p:stCondLst>
                                        </p:cTn>
                                        <p:tgtEl>
                                          <p:spTgt spid="3"/>
                                        </p:tgtEl>
                                        <p:attrNameLst>
                                          <p:attrName>style.visibility</p:attrName>
                                        </p:attrNameLst>
                                      </p:cBhvr>
                                      <p:to>
                                        <p:strVal val="visible"/>
                                      </p:to>
                                    </p:set>
                                    <p:anim to="0" calcmode="lin" valueType="num">
                                      <p:cBhvr>
                                        <p:cTn id="20" dur="500" decel="100000" fill="hold">
                                          <p:stCondLst>
                                            <p:cond delay="0"/>
                                          </p:stCondLst>
                                        </p:cTn>
                                        <p:tgtEl>
                                          <p:spTgt spid="3"/>
                                        </p:tgtEl>
                                        <p:attrNameLst>
                                          <p:attrName>ppt_y</p:attrName>
                                        </p:attrNameLst>
                                      </p:cBhvr>
                                      <p:tavLst>
                                        <p:tav tm="0">
                                          <p:val>
                                            <p:strVal val="ppt_y-0.02"/>
                                          </p:val>
                                        </p:tav>
                                        <p:tav tm="100000">
                                          <p:val>
                                            <p:strVal val="#ppt_y"/>
                                          </p:val>
                                        </p:tav>
                                      </p:tavLst>
                                    </p:anim>
                                    <p:animEffect transition="in" filter="fade">
                                      <p:cBhvr>
                                        <p:cTn id="21" dur="500">
                                          <p:stCondLst>
                                            <p:cond delay="0"/>
                                          </p:stCondLst>
                                        </p:cTn>
                                        <p:tgtEl>
                                          <p:spTgt spid="3"/>
                                        </p:tgtEl>
                                      </p:cBhvr>
                                    </p:animEffect>
                                    <p:animScale>
                                      <p:cBhvr>
                                        <p:cTn id="22" dur="500" decel="100000" fill="hold">
                                          <p:stCondLst>
                                            <p:cond delay="0"/>
                                          </p:stCondLst>
                                        </p:cTn>
                                        <p:tgtEl>
                                          <p:spTgt spid="3"/>
                                        </p:tgtEl>
                                      </p:cBhvr>
                                      <p:by x="100000" y="100000"/>
                                      <p:from x="110000" y="110000"/>
                                      <p:to x="100000" y="100000"/>
                                    </p:animScale>
                                  </p:childTnLst>
                                </p:cTn>
                              </p:par>
                              <p:par>
                                <p:cTn id="23" presetID="10" presetClass="entr" presetSubtype="0" fill="hold" grpId="0" nodeType="withEffect">
                                  <p:stCondLst>
                                    <p:cond delay="0"/>
                                  </p:stCondLst>
                                  <p:iterate type="wd">
                                    <p:tmPct val="10000"/>
                                  </p:iterate>
                                  <p:childTnLst>
                                    <p:set>
                                      <p:cBhvr>
                                        <p:cTn id="24" dur="1" fill="hold">
                                          <p:stCondLst>
                                            <p:cond delay="0"/>
                                          </p:stCondLst>
                                        </p:cTn>
                                        <p:tgtEl>
                                          <p:spTgt spid="30"/>
                                        </p:tgtEl>
                                        <p:attrNameLst>
                                          <p:attrName>style.visibility</p:attrName>
                                        </p:attrNameLst>
                                      </p:cBhvr>
                                      <p:to>
                                        <p:strVal val="visible"/>
                                      </p:to>
                                    </p:set>
                                    <p:anim to="0" calcmode="lin" valueType="num">
                                      <p:cBhvr>
                                        <p:cTn id="25"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26" dur="500">
                                          <p:stCondLst>
                                            <p:cond delay="0"/>
                                          </p:stCondLst>
                                        </p:cTn>
                                        <p:tgtEl>
                                          <p:spTgt spid="30"/>
                                        </p:tgtEl>
                                      </p:cBhvr>
                                    </p:animEffect>
                                    <p:animScale>
                                      <p:cBhvr>
                                        <p:cTn id="27" dur="500" decel="100000" fill="hold">
                                          <p:stCondLst>
                                            <p:cond delay="0"/>
                                          </p:stCondLst>
                                        </p:cTn>
                                        <p:tgtEl>
                                          <p:spTgt spid="30"/>
                                        </p:tgtEl>
                                      </p:cBhvr>
                                      <p:by x="100000" y="100000"/>
                                      <p:from x="110000" y="110000"/>
                                      <p:to x="100000" y="100000"/>
                                    </p:animScale>
                                  </p:childTnLst>
                                </p:cTn>
                              </p:par>
                              <p:par>
                                <p:cTn id="28" presetID="10" presetClass="entr" presetSubtype="0" fill="hold" grpId="0" nodeType="withEffect">
                                  <p:stCondLst>
                                    <p:cond delay="0"/>
                                  </p:stCondLst>
                                  <p:iterate type="wd">
                                    <p:tmPct val="10000"/>
                                  </p:iterate>
                                  <p:childTnLst>
                                    <p:set>
                                      <p:cBhvr>
                                        <p:cTn id="29" dur="1" fill="hold">
                                          <p:stCondLst>
                                            <p:cond delay="0"/>
                                          </p:stCondLst>
                                        </p:cTn>
                                        <p:tgtEl>
                                          <p:spTgt spid="31"/>
                                        </p:tgtEl>
                                        <p:attrNameLst>
                                          <p:attrName>style.visibility</p:attrName>
                                        </p:attrNameLst>
                                      </p:cBhvr>
                                      <p:to>
                                        <p:strVal val="visible"/>
                                      </p:to>
                                    </p:set>
                                    <p:anim to="0" calcmode="lin" valueType="num">
                                      <p:cBhvr>
                                        <p:cTn id="30" dur="500" decel="100000" fill="hold">
                                          <p:stCondLst>
                                            <p:cond delay="0"/>
                                          </p:stCondLst>
                                        </p:cTn>
                                        <p:tgtEl>
                                          <p:spTgt spid="31"/>
                                        </p:tgtEl>
                                        <p:attrNameLst>
                                          <p:attrName>ppt_y</p:attrName>
                                        </p:attrNameLst>
                                      </p:cBhvr>
                                      <p:tavLst>
                                        <p:tav tm="0">
                                          <p:val>
                                            <p:strVal val="ppt_y-0.02"/>
                                          </p:val>
                                        </p:tav>
                                        <p:tav tm="100000">
                                          <p:val>
                                            <p:strVal val="#ppt_y"/>
                                          </p:val>
                                        </p:tav>
                                      </p:tavLst>
                                    </p:anim>
                                    <p:animEffect transition="in" filter="fade">
                                      <p:cBhvr>
                                        <p:cTn id="31" dur="500">
                                          <p:stCondLst>
                                            <p:cond delay="0"/>
                                          </p:stCondLst>
                                        </p:cTn>
                                        <p:tgtEl>
                                          <p:spTgt spid="31"/>
                                        </p:tgtEl>
                                      </p:cBhvr>
                                    </p:animEffect>
                                    <p:animScale>
                                      <p:cBhvr>
                                        <p:cTn id="32" dur="500" decel="100000" fill="hold">
                                          <p:stCondLst>
                                            <p:cond delay="0"/>
                                          </p:stCondLst>
                                        </p:cTn>
                                        <p:tgtEl>
                                          <p:spTgt spid="31"/>
                                        </p:tgtEl>
                                      </p:cBhvr>
                                      <p:by x="100000" y="100000"/>
                                      <p:from x="110000" y="110000"/>
                                      <p:to x="100000" y="100000"/>
                                    </p:animScale>
                                  </p:childTnLst>
                                </p:cTn>
                              </p:par>
                              <p:par>
                                <p:cTn id="33" presetID="10" presetClass="entr" presetSubtype="0" fill="hold" grpId="0" nodeType="withEffect">
                                  <p:stCondLst>
                                    <p:cond delay="0"/>
                                  </p:stCondLst>
                                  <p:iterate type="wd">
                                    <p:tmPct val="10000"/>
                                  </p:iterate>
                                  <p:childTnLst>
                                    <p:set>
                                      <p:cBhvr>
                                        <p:cTn id="34" dur="1" fill="hold">
                                          <p:stCondLst>
                                            <p:cond delay="0"/>
                                          </p:stCondLst>
                                        </p:cTn>
                                        <p:tgtEl>
                                          <p:spTgt spid="32"/>
                                        </p:tgtEl>
                                        <p:attrNameLst>
                                          <p:attrName>style.visibility</p:attrName>
                                        </p:attrNameLst>
                                      </p:cBhvr>
                                      <p:to>
                                        <p:strVal val="visible"/>
                                      </p:to>
                                    </p:set>
                                    <p:anim to="0" calcmode="lin" valueType="num">
                                      <p:cBhvr>
                                        <p:cTn id="35"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36" dur="500">
                                          <p:stCondLst>
                                            <p:cond delay="0"/>
                                          </p:stCondLst>
                                        </p:cTn>
                                        <p:tgtEl>
                                          <p:spTgt spid="32"/>
                                        </p:tgtEl>
                                      </p:cBhvr>
                                    </p:animEffect>
                                    <p:animScale>
                                      <p:cBhvr>
                                        <p:cTn id="37" dur="500" decel="100000" fill="hold">
                                          <p:stCondLst>
                                            <p:cond delay="0"/>
                                          </p:stCondLst>
                                        </p:cTn>
                                        <p:tgtEl>
                                          <p:spTgt spid="32"/>
                                        </p:tgtEl>
                                      </p:cBhvr>
                                      <p:by x="100000" y="100000"/>
                                      <p:from x="110000" y="110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6" grpId="0" bldLvl="0" animBg="1"/>
      <p:bldP spid="3" grpId="0" bldLvl="0" animBg="1"/>
      <p:bldP spid="30" grpId="0" bldLvl="0" animBg="1"/>
      <p:bldP spid="31" grpId="0" bldLvl="0" animBg="1"/>
      <p:bldP spid="3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4295" y="323963"/>
            <a:ext cx="4211286" cy="488467"/>
            <a:chOff x="294295" y="323963"/>
            <a:chExt cx="42112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2"/>
              </p:custDataLst>
            </p:nvPr>
          </p:nvSpPr>
          <p:spPr>
            <a:xfrm>
              <a:off x="360301" y="352055"/>
              <a:ext cx="4145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四、创业各阶段的风险与防范</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4" name="组合 3"/>
          <p:cNvGrpSpPr/>
          <p:nvPr/>
        </p:nvGrpSpPr>
        <p:grpSpPr>
          <a:xfrm>
            <a:off x="756285" y="902970"/>
            <a:ext cx="7025640" cy="469900"/>
            <a:chOff x="1191" y="1422"/>
            <a:chExt cx="6413" cy="740"/>
          </a:xfrm>
        </p:grpSpPr>
        <p:sp>
          <p:nvSpPr>
            <p:cNvPr id="11" name="圆角矩形 10"/>
            <p:cNvSpPr/>
            <p:nvPr>
              <p:custDataLst>
                <p:tags r:id="rId3"/>
              </p:custDataLst>
            </p:nvPr>
          </p:nvSpPr>
          <p:spPr>
            <a:xfrm>
              <a:off x="1191" y="1422"/>
              <a:ext cx="6413"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ïSḷïḋê"/>
            <p:cNvSpPr txBox="1"/>
            <p:nvPr>
              <p:custDataLst>
                <p:tags r:id="rId4"/>
              </p:custDataLst>
            </p:nvPr>
          </p:nvSpPr>
          <p:spPr>
            <a:xfrm>
              <a:off x="122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（二）创业过程中的主要风险与防范</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2" name="组合 21"/>
          <p:cNvGrpSpPr/>
          <p:nvPr/>
        </p:nvGrpSpPr>
        <p:grpSpPr>
          <a:xfrm>
            <a:off x="4591008" y="3629248"/>
            <a:ext cx="3293110" cy="1534160"/>
            <a:chOff x="4685333" y="4066139"/>
            <a:chExt cx="3010486" cy="1402494"/>
          </a:xfrm>
        </p:grpSpPr>
        <p:grpSp>
          <p:nvGrpSpPr>
            <p:cNvPr id="23" name="组合 22"/>
            <p:cNvGrpSpPr/>
            <p:nvPr/>
          </p:nvGrpSpPr>
          <p:grpSpPr>
            <a:xfrm>
              <a:off x="4685333" y="4186786"/>
              <a:ext cx="1013472" cy="1013471"/>
              <a:chOff x="2478779" y="2084046"/>
              <a:chExt cx="1013472" cy="1013471"/>
            </a:xfrm>
          </p:grpSpPr>
          <p:sp>
            <p:nvSpPr>
              <p:cNvPr id="24" name="弧形 23"/>
              <p:cNvSpPr/>
              <p:nvPr/>
            </p:nvSpPr>
            <p:spPr>
              <a:xfrm>
                <a:off x="2478779" y="2084046"/>
                <a:ext cx="1013472" cy="1013471"/>
              </a:xfrm>
              <a:prstGeom prst="arc">
                <a:avLst>
                  <a:gd name="adj1" fmla="val 15460543"/>
                  <a:gd name="adj2" fmla="val 13051901"/>
                </a:avLst>
              </a:prstGeom>
              <a:ln w="25400" cap="rnd">
                <a:gradFill>
                  <a:gsLst>
                    <a:gs pos="0">
                      <a:srgbClr val="B21AA3"/>
                    </a:gs>
                    <a:gs pos="100000">
                      <a:srgbClr val="472494"/>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0" name="椭圆 39"/>
              <p:cNvSpPr/>
              <p:nvPr/>
            </p:nvSpPr>
            <p:spPr>
              <a:xfrm>
                <a:off x="2625515" y="2230781"/>
                <a:ext cx="720000" cy="720000"/>
              </a:xfrm>
              <a:prstGeom prst="ellipse">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3" name="文本框 42"/>
            <p:cNvSpPr txBox="1"/>
            <p:nvPr/>
          </p:nvSpPr>
          <p:spPr>
            <a:xfrm>
              <a:off x="5801293" y="4066139"/>
              <a:ext cx="1379865" cy="364556"/>
            </a:xfrm>
            <a:prstGeom prst="rect">
              <a:avLst/>
            </a:prstGeom>
            <a:noFill/>
          </p:spPr>
          <p:txBody>
            <a:bodyPr wrap="square">
              <a:spAutoFit/>
            </a:bodyPr>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急功近利</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6" name="矩形 45"/>
            <p:cNvSpPr/>
            <p:nvPr/>
          </p:nvSpPr>
          <p:spPr>
            <a:xfrm>
              <a:off x="5801059" y="4448110"/>
              <a:ext cx="1894760" cy="1020523"/>
            </a:xfrm>
            <a:prstGeom prst="rect">
              <a:avLst/>
            </a:prstGeom>
            <a:ln>
              <a:noFill/>
            </a:ln>
          </p:spPr>
          <p:txBody>
            <a:bodyPr wrap="square" lIns="91440" tIns="45720" rIns="91440" bIns="45720" anchor="t">
              <a:no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成功是要讲究储备的，只有“仓库”里的东西越充足，成功的机会才会越大，也才可能走得更远。</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49" name="组合 48"/>
          <p:cNvGrpSpPr/>
          <p:nvPr/>
        </p:nvGrpSpPr>
        <p:grpSpPr>
          <a:xfrm>
            <a:off x="7119318" y="1946173"/>
            <a:ext cx="3044190" cy="1682751"/>
            <a:chOff x="6727033" y="2424774"/>
            <a:chExt cx="2782928" cy="1538332"/>
          </a:xfrm>
        </p:grpSpPr>
        <p:grpSp>
          <p:nvGrpSpPr>
            <p:cNvPr id="51" name="组合 50"/>
            <p:cNvGrpSpPr/>
            <p:nvPr/>
          </p:nvGrpSpPr>
          <p:grpSpPr>
            <a:xfrm>
              <a:off x="6727033" y="2546748"/>
              <a:ext cx="1013472" cy="1013471"/>
              <a:chOff x="6304606" y="2270403"/>
              <a:chExt cx="1013472" cy="1013471"/>
            </a:xfrm>
          </p:grpSpPr>
          <p:sp>
            <p:nvSpPr>
              <p:cNvPr id="52" name="椭圆 51"/>
              <p:cNvSpPr/>
              <p:nvPr/>
            </p:nvSpPr>
            <p:spPr>
              <a:xfrm>
                <a:off x="6451342" y="2417138"/>
                <a:ext cx="720000" cy="720000"/>
              </a:xfrm>
              <a:prstGeom prst="ellipse">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3" name="弧形 52"/>
              <p:cNvSpPr/>
              <p:nvPr/>
            </p:nvSpPr>
            <p:spPr>
              <a:xfrm>
                <a:off x="6304606" y="2270403"/>
                <a:ext cx="1013472" cy="1013471"/>
              </a:xfrm>
              <a:prstGeom prst="arc">
                <a:avLst>
                  <a:gd name="adj1" fmla="val 15460543"/>
                  <a:gd name="adj2" fmla="val 13051901"/>
                </a:avLst>
              </a:prstGeom>
              <a:ln w="25400" cap="rnd">
                <a:gradFill>
                  <a:gsLst>
                    <a:gs pos="0">
                      <a:srgbClr val="B21AA3"/>
                    </a:gs>
                    <a:gs pos="100000">
                      <a:srgbClr val="472494"/>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54" name="文本框 53"/>
            <p:cNvSpPr txBox="1"/>
            <p:nvPr/>
          </p:nvSpPr>
          <p:spPr>
            <a:xfrm>
              <a:off x="7823123" y="2424774"/>
              <a:ext cx="1379865" cy="364555"/>
            </a:xfrm>
            <a:prstGeom prst="rect">
              <a:avLst/>
            </a:prstGeom>
            <a:noFill/>
          </p:spPr>
          <p:txBody>
            <a:bodyPr wrap="square">
              <a:spAutoFit/>
            </a:bodyPr>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单打独斗</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5" name="矩形 54"/>
            <p:cNvSpPr/>
            <p:nvPr/>
          </p:nvSpPr>
          <p:spPr>
            <a:xfrm>
              <a:off x="7823021" y="2806745"/>
              <a:ext cx="1686940" cy="1156361"/>
            </a:xfrm>
            <a:prstGeom prst="rect">
              <a:avLst/>
            </a:prstGeom>
            <a:ln>
              <a:noFill/>
            </a:ln>
          </p:spPr>
          <p:txBody>
            <a:bodyPr wrap="square" lIns="91440" tIns="45720" rIns="91440" bIns="45720" anchor="t">
              <a:no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创业的时候最好有良好的合作伙伴，与同伴们来集思广益，避免愚蠢的举动，在遇到挫折时互相鼓励。</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56" name="组合 55"/>
          <p:cNvGrpSpPr/>
          <p:nvPr/>
        </p:nvGrpSpPr>
        <p:grpSpPr>
          <a:xfrm>
            <a:off x="8296221" y="3908013"/>
            <a:ext cx="3160396" cy="1995170"/>
            <a:chOff x="8336252" y="4053439"/>
            <a:chExt cx="2889162" cy="1823939"/>
          </a:xfrm>
        </p:grpSpPr>
        <p:grpSp>
          <p:nvGrpSpPr>
            <p:cNvPr id="57" name="组合 56"/>
            <p:cNvGrpSpPr/>
            <p:nvPr/>
          </p:nvGrpSpPr>
          <p:grpSpPr>
            <a:xfrm>
              <a:off x="8336252" y="4186786"/>
              <a:ext cx="1013472" cy="1013471"/>
              <a:chOff x="9781063" y="2230782"/>
              <a:chExt cx="1013472" cy="1013471"/>
            </a:xfrm>
          </p:grpSpPr>
          <p:sp>
            <p:nvSpPr>
              <p:cNvPr id="58" name="椭圆 57"/>
              <p:cNvSpPr/>
              <p:nvPr/>
            </p:nvSpPr>
            <p:spPr>
              <a:xfrm>
                <a:off x="9927799" y="2377517"/>
                <a:ext cx="720000" cy="720000"/>
              </a:xfrm>
              <a:prstGeom prst="ellipse">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9" name="弧形 58"/>
              <p:cNvSpPr/>
              <p:nvPr/>
            </p:nvSpPr>
            <p:spPr>
              <a:xfrm>
                <a:off x="9781063" y="2230782"/>
                <a:ext cx="1013472" cy="1013471"/>
              </a:xfrm>
              <a:prstGeom prst="arc">
                <a:avLst>
                  <a:gd name="adj1" fmla="val 15460543"/>
                  <a:gd name="adj2" fmla="val 13051901"/>
                </a:avLst>
              </a:prstGeom>
              <a:ln w="25400" cap="rnd">
                <a:gradFill>
                  <a:gsLst>
                    <a:gs pos="0">
                      <a:srgbClr val="B21AA3"/>
                    </a:gs>
                    <a:gs pos="100000">
                      <a:srgbClr val="472494"/>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60" name="文本框 59"/>
            <p:cNvSpPr txBox="1"/>
            <p:nvPr/>
          </p:nvSpPr>
          <p:spPr>
            <a:xfrm>
              <a:off x="9496460" y="4053439"/>
              <a:ext cx="1379865" cy="364556"/>
            </a:xfrm>
            <a:prstGeom prst="rect">
              <a:avLst/>
            </a:prstGeom>
            <a:noFill/>
          </p:spPr>
          <p:txBody>
            <a:bodyPr wrap="square">
              <a:spAutoFit/>
            </a:bodyPr>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分道扬镳</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1" name="矩形 60"/>
            <p:cNvSpPr/>
            <p:nvPr/>
          </p:nvSpPr>
          <p:spPr>
            <a:xfrm>
              <a:off x="9496677" y="4435410"/>
              <a:ext cx="1728737" cy="1441968"/>
            </a:xfrm>
            <a:prstGeom prst="rect">
              <a:avLst/>
            </a:prstGeom>
            <a:ln>
              <a:noFill/>
            </a:ln>
          </p:spPr>
          <p:txBody>
            <a:bodyPr wrap="square" lIns="91440" tIns="45720" rIns="91440" bIns="45720" anchor="t">
              <a:no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创业伙伴之间发生争斗的现象比较普遍，应避免怕疏远某个朋友而拉他入伙，也不要因为某人有某种用得上的技能就一起开公司。</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65" name="组合 64"/>
          <p:cNvGrpSpPr/>
          <p:nvPr/>
        </p:nvGrpSpPr>
        <p:grpSpPr>
          <a:xfrm>
            <a:off x="331428" y="3539078"/>
            <a:ext cx="3111500" cy="1864360"/>
            <a:chOff x="4685333" y="4066139"/>
            <a:chExt cx="2844462" cy="1704355"/>
          </a:xfrm>
        </p:grpSpPr>
        <p:grpSp>
          <p:nvGrpSpPr>
            <p:cNvPr id="66" name="组合 65"/>
            <p:cNvGrpSpPr/>
            <p:nvPr/>
          </p:nvGrpSpPr>
          <p:grpSpPr>
            <a:xfrm>
              <a:off x="4685333" y="4186786"/>
              <a:ext cx="1013472" cy="1013471"/>
              <a:chOff x="2478779" y="2084046"/>
              <a:chExt cx="1013472" cy="1013471"/>
            </a:xfrm>
          </p:grpSpPr>
          <p:sp>
            <p:nvSpPr>
              <p:cNvPr id="67" name="弧形 66"/>
              <p:cNvSpPr/>
              <p:nvPr/>
            </p:nvSpPr>
            <p:spPr>
              <a:xfrm>
                <a:off x="2478779" y="2084046"/>
                <a:ext cx="1013472" cy="1013471"/>
              </a:xfrm>
              <a:prstGeom prst="arc">
                <a:avLst>
                  <a:gd name="adj1" fmla="val 15460543"/>
                  <a:gd name="adj2" fmla="val 13051901"/>
                </a:avLst>
              </a:prstGeom>
              <a:ln w="25400" cap="rnd">
                <a:gradFill>
                  <a:gsLst>
                    <a:gs pos="0">
                      <a:srgbClr val="B21AA3"/>
                    </a:gs>
                    <a:gs pos="100000">
                      <a:srgbClr val="472494"/>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8" name="椭圆 67"/>
              <p:cNvSpPr/>
              <p:nvPr/>
            </p:nvSpPr>
            <p:spPr>
              <a:xfrm>
                <a:off x="2625515" y="2230781"/>
                <a:ext cx="720000" cy="720000"/>
              </a:xfrm>
              <a:prstGeom prst="ellipse">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69" name="文本框 68"/>
            <p:cNvSpPr txBox="1"/>
            <p:nvPr/>
          </p:nvSpPr>
          <p:spPr>
            <a:xfrm>
              <a:off x="5801293" y="4066139"/>
              <a:ext cx="1379865" cy="364555"/>
            </a:xfrm>
            <a:prstGeom prst="rect">
              <a:avLst/>
            </a:prstGeom>
            <a:noFill/>
          </p:spPr>
          <p:txBody>
            <a:bodyPr wrap="square">
              <a:spAutoFit/>
            </a:bodyPr>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固执己见</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0" name="矩形 69"/>
            <p:cNvSpPr/>
            <p:nvPr/>
          </p:nvSpPr>
          <p:spPr>
            <a:xfrm>
              <a:off x="5801059" y="4448110"/>
              <a:ext cx="1728736" cy="1322384"/>
            </a:xfrm>
            <a:prstGeom prst="rect">
              <a:avLst/>
            </a:prstGeom>
            <a:ln>
              <a:noFill/>
            </a:ln>
          </p:spPr>
          <p:txBody>
            <a:bodyPr wrap="square" lIns="91440" tIns="45720" rIns="91440" bIns="45720" anchor="t">
              <a:no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创业者要有自己的主见，但并不意味着固执己见，作为一个创业者，一旦发现别人是对的，错的是自己，就应该自我检讨。</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71" name="组合 70"/>
          <p:cNvGrpSpPr/>
          <p:nvPr/>
        </p:nvGrpSpPr>
        <p:grpSpPr>
          <a:xfrm>
            <a:off x="2495248" y="1628673"/>
            <a:ext cx="3044190" cy="1242041"/>
            <a:chOff x="6727033" y="2424774"/>
            <a:chExt cx="2782928" cy="1135445"/>
          </a:xfrm>
        </p:grpSpPr>
        <p:grpSp>
          <p:nvGrpSpPr>
            <p:cNvPr id="72" name="组合 71"/>
            <p:cNvGrpSpPr/>
            <p:nvPr/>
          </p:nvGrpSpPr>
          <p:grpSpPr>
            <a:xfrm>
              <a:off x="6727033" y="2546748"/>
              <a:ext cx="1013472" cy="1013471"/>
              <a:chOff x="6304606" y="2270403"/>
              <a:chExt cx="1013472" cy="1013471"/>
            </a:xfrm>
          </p:grpSpPr>
          <p:sp>
            <p:nvSpPr>
              <p:cNvPr id="73" name="椭圆 72"/>
              <p:cNvSpPr/>
              <p:nvPr/>
            </p:nvSpPr>
            <p:spPr>
              <a:xfrm>
                <a:off x="6451342" y="2417138"/>
                <a:ext cx="720000" cy="720000"/>
              </a:xfrm>
              <a:prstGeom prst="ellipse">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4" name="弧形 73"/>
              <p:cNvSpPr/>
              <p:nvPr/>
            </p:nvSpPr>
            <p:spPr>
              <a:xfrm>
                <a:off x="6304606" y="2270403"/>
                <a:ext cx="1013472" cy="1013471"/>
              </a:xfrm>
              <a:prstGeom prst="arc">
                <a:avLst>
                  <a:gd name="adj1" fmla="val 15460543"/>
                  <a:gd name="adj2" fmla="val 13051901"/>
                </a:avLst>
              </a:prstGeom>
              <a:ln w="25400" cap="rnd">
                <a:gradFill>
                  <a:gsLst>
                    <a:gs pos="0">
                      <a:srgbClr val="B21AA3"/>
                    </a:gs>
                    <a:gs pos="100000">
                      <a:srgbClr val="472494"/>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75" name="文本框 74"/>
            <p:cNvSpPr txBox="1"/>
            <p:nvPr/>
          </p:nvSpPr>
          <p:spPr>
            <a:xfrm>
              <a:off x="7823123" y="2424774"/>
              <a:ext cx="1379865" cy="364555"/>
            </a:xfrm>
            <a:prstGeom prst="rect">
              <a:avLst/>
            </a:prstGeom>
            <a:noFill/>
          </p:spPr>
          <p:txBody>
            <a:bodyPr wrap="square">
              <a:spAutoFit/>
            </a:bodyPr>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朝三暮四</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6" name="矩形 75"/>
            <p:cNvSpPr/>
            <p:nvPr/>
          </p:nvSpPr>
          <p:spPr>
            <a:xfrm>
              <a:off x="7823021" y="2806745"/>
              <a:ext cx="1686940" cy="752912"/>
            </a:xfrm>
            <a:prstGeom prst="rect">
              <a:avLst/>
            </a:prstGeom>
            <a:ln>
              <a:noFill/>
            </a:ln>
          </p:spPr>
          <p:txBody>
            <a:bodyPr wrap="square" lIns="91440" tIns="45720" rIns="91440" bIns="45720" anchor="t">
              <a:no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打算创业的人在开始时就应该耐得住寂寞、守得住目标。</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strips(downLeft)">
                                      <p:cBhvr>
                                        <p:cTn id="7" dur="500"/>
                                        <p:tgtEl>
                                          <p:spTgt spid="22"/>
                                        </p:tgtEl>
                                      </p:cBhvr>
                                    </p:animEffect>
                                  </p:childTnLst>
                                </p:cTn>
                              </p:par>
                              <p:par>
                                <p:cTn id="8" presetID="18" presetClass="entr" presetSubtype="12"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strips(downLeft)">
                                      <p:cBhvr>
                                        <p:cTn id="10" dur="500"/>
                                        <p:tgtEl>
                                          <p:spTgt spid="49"/>
                                        </p:tgtEl>
                                      </p:cBhvr>
                                    </p:animEffect>
                                  </p:childTnLst>
                                </p:cTn>
                              </p:par>
                              <p:par>
                                <p:cTn id="11" presetID="18" presetClass="entr" presetSubtype="12"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strips(downLeft)">
                                      <p:cBhvr>
                                        <p:cTn id="13" dur="500"/>
                                        <p:tgtEl>
                                          <p:spTgt spid="56"/>
                                        </p:tgtEl>
                                      </p:cBhvr>
                                    </p:animEffect>
                                  </p:childTnLst>
                                </p:cTn>
                              </p:par>
                              <p:par>
                                <p:cTn id="14" presetID="18" presetClass="entr" presetSubtype="12" fill="hold" nodeType="with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strips(downLeft)">
                                      <p:cBhvr>
                                        <p:cTn id="16" dur="500"/>
                                        <p:tgtEl>
                                          <p:spTgt spid="65"/>
                                        </p:tgtEl>
                                      </p:cBhvr>
                                    </p:animEffect>
                                  </p:childTnLst>
                                </p:cTn>
                              </p:par>
                              <p:par>
                                <p:cTn id="17" presetID="18" presetClass="entr" presetSubtype="12" fill="hold" nodeType="with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strips(downLeft)">
                                      <p:cBhvr>
                                        <p:cTn id="1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4295" y="323963"/>
            <a:ext cx="4211286" cy="488467"/>
            <a:chOff x="294295" y="323963"/>
            <a:chExt cx="42112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2"/>
              </p:custDataLst>
            </p:nvPr>
          </p:nvSpPr>
          <p:spPr>
            <a:xfrm>
              <a:off x="360301" y="352055"/>
              <a:ext cx="41452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四、创业各阶段的风险与防范</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4" name="组合 3"/>
          <p:cNvGrpSpPr/>
          <p:nvPr/>
        </p:nvGrpSpPr>
        <p:grpSpPr>
          <a:xfrm>
            <a:off x="756285" y="902970"/>
            <a:ext cx="7025640" cy="469900"/>
            <a:chOff x="1191" y="1422"/>
            <a:chExt cx="6413" cy="740"/>
          </a:xfrm>
        </p:grpSpPr>
        <p:sp>
          <p:nvSpPr>
            <p:cNvPr id="11" name="圆角矩形 10"/>
            <p:cNvSpPr/>
            <p:nvPr>
              <p:custDataLst>
                <p:tags r:id="rId3"/>
              </p:custDataLst>
            </p:nvPr>
          </p:nvSpPr>
          <p:spPr>
            <a:xfrm>
              <a:off x="1191" y="1422"/>
              <a:ext cx="6413"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ïSḷïḋê"/>
            <p:cNvSpPr txBox="1"/>
            <p:nvPr>
              <p:custDataLst>
                <p:tags r:id="rId4"/>
              </p:custDataLst>
            </p:nvPr>
          </p:nvSpPr>
          <p:spPr>
            <a:xfrm>
              <a:off x="122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（三）创业后期的主要风险与防范</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2" name="组合 21"/>
          <p:cNvGrpSpPr/>
          <p:nvPr/>
        </p:nvGrpSpPr>
        <p:grpSpPr>
          <a:xfrm>
            <a:off x="1095333" y="4623023"/>
            <a:ext cx="3293110" cy="1240790"/>
            <a:chOff x="4685333" y="4066139"/>
            <a:chExt cx="3010486" cy="1134302"/>
          </a:xfrm>
        </p:grpSpPr>
        <p:grpSp>
          <p:nvGrpSpPr>
            <p:cNvPr id="23" name="组合 22"/>
            <p:cNvGrpSpPr/>
            <p:nvPr/>
          </p:nvGrpSpPr>
          <p:grpSpPr>
            <a:xfrm>
              <a:off x="4685333" y="4186786"/>
              <a:ext cx="1013472" cy="1013471"/>
              <a:chOff x="2478779" y="2084046"/>
              <a:chExt cx="1013472" cy="1013471"/>
            </a:xfrm>
          </p:grpSpPr>
          <p:sp>
            <p:nvSpPr>
              <p:cNvPr id="24" name="弧形 23"/>
              <p:cNvSpPr/>
              <p:nvPr/>
            </p:nvSpPr>
            <p:spPr>
              <a:xfrm>
                <a:off x="2478779" y="2084046"/>
                <a:ext cx="1013472" cy="1013471"/>
              </a:xfrm>
              <a:prstGeom prst="arc">
                <a:avLst>
                  <a:gd name="adj1" fmla="val 15460543"/>
                  <a:gd name="adj2" fmla="val 13051901"/>
                </a:avLst>
              </a:prstGeom>
              <a:ln w="25400" cap="rnd">
                <a:gradFill>
                  <a:gsLst>
                    <a:gs pos="0">
                      <a:srgbClr val="B21AA3"/>
                    </a:gs>
                    <a:gs pos="100000">
                      <a:srgbClr val="472494"/>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0" name="椭圆 39"/>
              <p:cNvSpPr/>
              <p:nvPr/>
            </p:nvSpPr>
            <p:spPr>
              <a:xfrm>
                <a:off x="2625515" y="2230781"/>
                <a:ext cx="720000" cy="720000"/>
              </a:xfrm>
              <a:prstGeom prst="ellipse">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3" name="文本框 42"/>
            <p:cNvSpPr txBox="1"/>
            <p:nvPr/>
          </p:nvSpPr>
          <p:spPr>
            <a:xfrm>
              <a:off x="5801293" y="4066139"/>
              <a:ext cx="1379865" cy="364556"/>
            </a:xfrm>
            <a:prstGeom prst="rect">
              <a:avLst/>
            </a:prstGeom>
            <a:noFill/>
          </p:spPr>
          <p:txBody>
            <a:bodyPr wrap="square">
              <a:spAutoFit/>
            </a:bodyPr>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义气过剩</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6" name="矩形 45"/>
            <p:cNvSpPr/>
            <p:nvPr/>
          </p:nvSpPr>
          <p:spPr>
            <a:xfrm>
              <a:off x="5801059" y="4448110"/>
              <a:ext cx="1894760" cy="752331"/>
            </a:xfrm>
            <a:prstGeom prst="rect">
              <a:avLst/>
            </a:prstGeom>
            <a:ln>
              <a:noFill/>
            </a:ln>
          </p:spPr>
          <p:txBody>
            <a:bodyPr wrap="square" lIns="91440" tIns="45720" rIns="91440" bIns="45720" anchor="t">
              <a:no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创业者如果盲目讲义气，可能会给企业带来危机，甚至有灭顶之灾。</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49" name="组合 48"/>
          <p:cNvGrpSpPr/>
          <p:nvPr/>
        </p:nvGrpSpPr>
        <p:grpSpPr>
          <a:xfrm>
            <a:off x="7119318" y="1946173"/>
            <a:ext cx="3044190" cy="1242041"/>
            <a:chOff x="6727033" y="2424774"/>
            <a:chExt cx="2782928" cy="1135445"/>
          </a:xfrm>
        </p:grpSpPr>
        <p:grpSp>
          <p:nvGrpSpPr>
            <p:cNvPr id="51" name="组合 50"/>
            <p:cNvGrpSpPr/>
            <p:nvPr/>
          </p:nvGrpSpPr>
          <p:grpSpPr>
            <a:xfrm>
              <a:off x="6727033" y="2546748"/>
              <a:ext cx="1013472" cy="1013471"/>
              <a:chOff x="6304606" y="2270403"/>
              <a:chExt cx="1013472" cy="1013471"/>
            </a:xfrm>
          </p:grpSpPr>
          <p:sp>
            <p:nvSpPr>
              <p:cNvPr id="52" name="椭圆 51"/>
              <p:cNvSpPr/>
              <p:nvPr/>
            </p:nvSpPr>
            <p:spPr>
              <a:xfrm>
                <a:off x="6451342" y="2417138"/>
                <a:ext cx="720000" cy="720000"/>
              </a:xfrm>
              <a:prstGeom prst="ellipse">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3" name="弧形 52"/>
              <p:cNvSpPr/>
              <p:nvPr/>
            </p:nvSpPr>
            <p:spPr>
              <a:xfrm>
                <a:off x="6304606" y="2270403"/>
                <a:ext cx="1013472" cy="1013471"/>
              </a:xfrm>
              <a:prstGeom prst="arc">
                <a:avLst>
                  <a:gd name="adj1" fmla="val 15460543"/>
                  <a:gd name="adj2" fmla="val 13051901"/>
                </a:avLst>
              </a:prstGeom>
              <a:ln w="25400" cap="rnd">
                <a:gradFill>
                  <a:gsLst>
                    <a:gs pos="0">
                      <a:srgbClr val="B21AA3"/>
                    </a:gs>
                    <a:gs pos="100000">
                      <a:srgbClr val="472494"/>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54" name="文本框 53"/>
            <p:cNvSpPr txBox="1"/>
            <p:nvPr/>
          </p:nvSpPr>
          <p:spPr>
            <a:xfrm>
              <a:off x="7823123" y="2424774"/>
              <a:ext cx="1379865" cy="364555"/>
            </a:xfrm>
            <a:prstGeom prst="rect">
              <a:avLst/>
            </a:prstGeom>
            <a:noFill/>
          </p:spPr>
          <p:txBody>
            <a:bodyPr wrap="square">
              <a:spAutoFit/>
            </a:bodyPr>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坐享其成</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5" name="矩形 54"/>
            <p:cNvSpPr/>
            <p:nvPr/>
          </p:nvSpPr>
          <p:spPr>
            <a:xfrm>
              <a:off x="7823021" y="2806745"/>
              <a:ext cx="1686940" cy="678027"/>
            </a:xfrm>
            <a:prstGeom prst="rect">
              <a:avLst/>
            </a:prstGeom>
            <a:ln>
              <a:noFill/>
            </a:ln>
          </p:spPr>
          <p:txBody>
            <a:bodyPr wrap="square" lIns="91440" tIns="45720" rIns="91440" bIns="45720" anchor="t">
              <a:no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不可在创业成功以后，失去了创业初期的进取心和创新精神。</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56" name="组合 55"/>
          <p:cNvGrpSpPr/>
          <p:nvPr/>
        </p:nvGrpSpPr>
        <p:grpSpPr>
          <a:xfrm>
            <a:off x="8296221" y="3908013"/>
            <a:ext cx="3160396" cy="1420496"/>
            <a:chOff x="8336252" y="4053439"/>
            <a:chExt cx="2889162" cy="1298585"/>
          </a:xfrm>
        </p:grpSpPr>
        <p:grpSp>
          <p:nvGrpSpPr>
            <p:cNvPr id="57" name="组合 56"/>
            <p:cNvGrpSpPr/>
            <p:nvPr/>
          </p:nvGrpSpPr>
          <p:grpSpPr>
            <a:xfrm>
              <a:off x="8336252" y="4186786"/>
              <a:ext cx="1013472" cy="1013471"/>
              <a:chOff x="9781063" y="2230782"/>
              <a:chExt cx="1013472" cy="1013471"/>
            </a:xfrm>
          </p:grpSpPr>
          <p:sp>
            <p:nvSpPr>
              <p:cNvPr id="58" name="椭圆 57"/>
              <p:cNvSpPr/>
              <p:nvPr/>
            </p:nvSpPr>
            <p:spPr>
              <a:xfrm>
                <a:off x="9927799" y="2377517"/>
                <a:ext cx="720000" cy="720000"/>
              </a:xfrm>
              <a:prstGeom prst="ellipse">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9" name="弧形 58"/>
              <p:cNvSpPr/>
              <p:nvPr/>
            </p:nvSpPr>
            <p:spPr>
              <a:xfrm>
                <a:off x="9781063" y="2230782"/>
                <a:ext cx="1013472" cy="1013471"/>
              </a:xfrm>
              <a:prstGeom prst="arc">
                <a:avLst>
                  <a:gd name="adj1" fmla="val 15460543"/>
                  <a:gd name="adj2" fmla="val 13051901"/>
                </a:avLst>
              </a:prstGeom>
              <a:ln w="25400" cap="rnd">
                <a:gradFill>
                  <a:gsLst>
                    <a:gs pos="0">
                      <a:srgbClr val="B21AA3"/>
                    </a:gs>
                    <a:gs pos="100000">
                      <a:srgbClr val="472494"/>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60" name="文本框 59"/>
            <p:cNvSpPr txBox="1"/>
            <p:nvPr/>
          </p:nvSpPr>
          <p:spPr>
            <a:xfrm>
              <a:off x="9496460" y="4053439"/>
              <a:ext cx="1379865" cy="364556"/>
            </a:xfrm>
            <a:prstGeom prst="rect">
              <a:avLst/>
            </a:prstGeom>
            <a:noFill/>
          </p:spPr>
          <p:txBody>
            <a:bodyPr wrap="square">
              <a:spAutoFit/>
            </a:bodyPr>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缺乏创新</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1" name="矩形 60"/>
            <p:cNvSpPr/>
            <p:nvPr/>
          </p:nvSpPr>
          <p:spPr>
            <a:xfrm>
              <a:off x="9496677" y="4435410"/>
              <a:ext cx="1728737" cy="916614"/>
            </a:xfrm>
            <a:prstGeom prst="rect">
              <a:avLst/>
            </a:prstGeom>
            <a:ln>
              <a:noFill/>
            </a:ln>
          </p:spPr>
          <p:txBody>
            <a:bodyPr wrap="square" lIns="91440" tIns="45720" rIns="91440" bIns="45720" anchor="t">
              <a:no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缺乏创新而只会模仿自己或别人过去成功的经验，只会让企业失去市场竞争力。</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65" name="组合 64"/>
          <p:cNvGrpSpPr/>
          <p:nvPr/>
        </p:nvGrpSpPr>
        <p:grpSpPr>
          <a:xfrm>
            <a:off x="360003" y="2973928"/>
            <a:ext cx="3111500" cy="1240589"/>
            <a:chOff x="4685333" y="4066139"/>
            <a:chExt cx="2844462" cy="1134118"/>
          </a:xfrm>
        </p:grpSpPr>
        <p:grpSp>
          <p:nvGrpSpPr>
            <p:cNvPr id="66" name="组合 65"/>
            <p:cNvGrpSpPr/>
            <p:nvPr/>
          </p:nvGrpSpPr>
          <p:grpSpPr>
            <a:xfrm>
              <a:off x="4685333" y="4186786"/>
              <a:ext cx="1013472" cy="1013471"/>
              <a:chOff x="2478779" y="2084046"/>
              <a:chExt cx="1013472" cy="1013471"/>
            </a:xfrm>
          </p:grpSpPr>
          <p:sp>
            <p:nvSpPr>
              <p:cNvPr id="67" name="弧形 66"/>
              <p:cNvSpPr/>
              <p:nvPr/>
            </p:nvSpPr>
            <p:spPr>
              <a:xfrm>
                <a:off x="2478779" y="2084046"/>
                <a:ext cx="1013472" cy="1013471"/>
              </a:xfrm>
              <a:prstGeom prst="arc">
                <a:avLst>
                  <a:gd name="adj1" fmla="val 15460543"/>
                  <a:gd name="adj2" fmla="val 13051901"/>
                </a:avLst>
              </a:prstGeom>
              <a:ln w="25400" cap="rnd">
                <a:gradFill>
                  <a:gsLst>
                    <a:gs pos="0">
                      <a:srgbClr val="B21AA3"/>
                    </a:gs>
                    <a:gs pos="100000">
                      <a:srgbClr val="472494"/>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8" name="椭圆 67"/>
              <p:cNvSpPr/>
              <p:nvPr/>
            </p:nvSpPr>
            <p:spPr>
              <a:xfrm>
                <a:off x="2625515" y="2230781"/>
                <a:ext cx="720000" cy="720000"/>
              </a:xfrm>
              <a:prstGeom prst="ellipse">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69" name="文本框 68"/>
            <p:cNvSpPr txBox="1"/>
            <p:nvPr/>
          </p:nvSpPr>
          <p:spPr>
            <a:xfrm>
              <a:off x="5801293" y="4066139"/>
              <a:ext cx="1379865" cy="364555"/>
            </a:xfrm>
            <a:prstGeom prst="rect">
              <a:avLst/>
            </a:prstGeom>
            <a:noFill/>
          </p:spPr>
          <p:txBody>
            <a:bodyPr wrap="square">
              <a:spAutoFit/>
            </a:bodyPr>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心理失衡</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0" name="矩形 69"/>
            <p:cNvSpPr/>
            <p:nvPr/>
          </p:nvSpPr>
          <p:spPr>
            <a:xfrm>
              <a:off x="5801059" y="4448110"/>
              <a:ext cx="1728736" cy="543350"/>
            </a:xfrm>
            <a:prstGeom prst="rect">
              <a:avLst/>
            </a:prstGeom>
            <a:ln>
              <a:noFill/>
            </a:ln>
          </p:spPr>
          <p:txBody>
            <a:bodyPr wrap="square" lIns="91440" tIns="45720" rIns="91440" bIns="45720" anchor="t">
              <a:no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创业者要保持一个良好的心态。</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71" name="组合 70"/>
          <p:cNvGrpSpPr/>
          <p:nvPr/>
        </p:nvGrpSpPr>
        <p:grpSpPr>
          <a:xfrm>
            <a:off x="2495248" y="1628673"/>
            <a:ext cx="3044190" cy="1242041"/>
            <a:chOff x="6727033" y="2424774"/>
            <a:chExt cx="2782928" cy="1135445"/>
          </a:xfrm>
        </p:grpSpPr>
        <p:grpSp>
          <p:nvGrpSpPr>
            <p:cNvPr id="72" name="组合 71"/>
            <p:cNvGrpSpPr/>
            <p:nvPr/>
          </p:nvGrpSpPr>
          <p:grpSpPr>
            <a:xfrm>
              <a:off x="6727033" y="2546748"/>
              <a:ext cx="1013472" cy="1013471"/>
              <a:chOff x="6304606" y="2270403"/>
              <a:chExt cx="1013472" cy="1013471"/>
            </a:xfrm>
          </p:grpSpPr>
          <p:sp>
            <p:nvSpPr>
              <p:cNvPr id="73" name="椭圆 72"/>
              <p:cNvSpPr/>
              <p:nvPr/>
            </p:nvSpPr>
            <p:spPr>
              <a:xfrm>
                <a:off x="6451342" y="2417138"/>
                <a:ext cx="720000" cy="720000"/>
              </a:xfrm>
              <a:prstGeom prst="ellipse">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4" name="弧形 73"/>
              <p:cNvSpPr/>
              <p:nvPr/>
            </p:nvSpPr>
            <p:spPr>
              <a:xfrm>
                <a:off x="6304606" y="2270403"/>
                <a:ext cx="1013472" cy="1013471"/>
              </a:xfrm>
              <a:prstGeom prst="arc">
                <a:avLst>
                  <a:gd name="adj1" fmla="val 15460543"/>
                  <a:gd name="adj2" fmla="val 13051901"/>
                </a:avLst>
              </a:prstGeom>
              <a:ln w="25400" cap="rnd">
                <a:gradFill>
                  <a:gsLst>
                    <a:gs pos="0">
                      <a:srgbClr val="B21AA3"/>
                    </a:gs>
                    <a:gs pos="100000">
                      <a:srgbClr val="472494"/>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75" name="文本框 74"/>
            <p:cNvSpPr txBox="1"/>
            <p:nvPr/>
          </p:nvSpPr>
          <p:spPr>
            <a:xfrm>
              <a:off x="7823123" y="2424774"/>
              <a:ext cx="1379865" cy="364555"/>
            </a:xfrm>
            <a:prstGeom prst="rect">
              <a:avLst/>
            </a:prstGeom>
            <a:noFill/>
          </p:spPr>
          <p:txBody>
            <a:bodyPr wrap="square">
              <a:spAutoFit/>
            </a:bodyPr>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盲目冒进</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6" name="矩形 75"/>
            <p:cNvSpPr/>
            <p:nvPr/>
          </p:nvSpPr>
          <p:spPr>
            <a:xfrm>
              <a:off x="7823021" y="2806744"/>
              <a:ext cx="1686940" cy="533482"/>
            </a:xfrm>
            <a:prstGeom prst="rect">
              <a:avLst/>
            </a:prstGeom>
            <a:ln>
              <a:noFill/>
            </a:ln>
          </p:spPr>
          <p:txBody>
            <a:bodyPr wrap="square" lIns="91440" tIns="45720" rIns="91440" bIns="45720" anchor="t">
              <a:no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错误地评价自身的能</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力，太急于求成。</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2" name="组合 1"/>
          <p:cNvGrpSpPr/>
          <p:nvPr/>
        </p:nvGrpSpPr>
        <p:grpSpPr>
          <a:xfrm>
            <a:off x="3914473" y="3009798"/>
            <a:ext cx="3044190" cy="1242041"/>
            <a:chOff x="6727033" y="2424774"/>
            <a:chExt cx="2782928" cy="1135445"/>
          </a:xfrm>
        </p:grpSpPr>
        <p:grpSp>
          <p:nvGrpSpPr>
            <p:cNvPr id="5" name="组合 4"/>
            <p:cNvGrpSpPr/>
            <p:nvPr/>
          </p:nvGrpSpPr>
          <p:grpSpPr>
            <a:xfrm>
              <a:off x="6727033" y="2546748"/>
              <a:ext cx="1013472" cy="1013471"/>
              <a:chOff x="6304606" y="2270403"/>
              <a:chExt cx="1013472" cy="1013471"/>
            </a:xfrm>
          </p:grpSpPr>
          <p:sp>
            <p:nvSpPr>
              <p:cNvPr id="7" name="椭圆 6"/>
              <p:cNvSpPr/>
              <p:nvPr/>
            </p:nvSpPr>
            <p:spPr>
              <a:xfrm>
                <a:off x="6451342" y="2417138"/>
                <a:ext cx="720000" cy="720000"/>
              </a:xfrm>
              <a:prstGeom prst="ellipse">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弧形 7"/>
              <p:cNvSpPr/>
              <p:nvPr/>
            </p:nvSpPr>
            <p:spPr>
              <a:xfrm>
                <a:off x="6304606" y="2270403"/>
                <a:ext cx="1013472" cy="1013471"/>
              </a:xfrm>
              <a:prstGeom prst="arc">
                <a:avLst>
                  <a:gd name="adj1" fmla="val 15460543"/>
                  <a:gd name="adj2" fmla="val 13051901"/>
                </a:avLst>
              </a:prstGeom>
              <a:ln w="25400" cap="rnd">
                <a:gradFill>
                  <a:gsLst>
                    <a:gs pos="0">
                      <a:srgbClr val="B21AA3"/>
                    </a:gs>
                    <a:gs pos="100000">
                      <a:srgbClr val="472494"/>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9" name="文本框 8"/>
            <p:cNvSpPr txBox="1"/>
            <p:nvPr/>
          </p:nvSpPr>
          <p:spPr>
            <a:xfrm>
              <a:off x="7823123" y="2424774"/>
              <a:ext cx="1379865" cy="364555"/>
            </a:xfrm>
            <a:prstGeom prst="rect">
              <a:avLst/>
            </a:prstGeom>
            <a:noFill/>
          </p:spPr>
          <p:txBody>
            <a:bodyPr wrap="square">
              <a:spAutoFit/>
            </a:bodyPr>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挥霍浪费</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3" name="矩形 12"/>
            <p:cNvSpPr/>
            <p:nvPr/>
          </p:nvSpPr>
          <p:spPr>
            <a:xfrm>
              <a:off x="7823021" y="2806745"/>
              <a:ext cx="1686940" cy="678027"/>
            </a:xfrm>
            <a:prstGeom prst="rect">
              <a:avLst/>
            </a:prstGeom>
            <a:ln>
              <a:noFill/>
            </a:ln>
          </p:spPr>
          <p:txBody>
            <a:bodyPr wrap="square" lIns="91440" tIns="45720" rIns="91440" bIns="45720" anchor="t">
              <a:no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创业获得初步成功以后，</a:t>
              </a: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创业者</a:t>
              </a: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不注意控制成本和费用。</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14" name="组合 13"/>
          <p:cNvGrpSpPr/>
          <p:nvPr/>
        </p:nvGrpSpPr>
        <p:grpSpPr>
          <a:xfrm>
            <a:off x="4874841" y="4869403"/>
            <a:ext cx="3160396" cy="1420496"/>
            <a:chOff x="8336252" y="4053439"/>
            <a:chExt cx="2889162" cy="1298585"/>
          </a:xfrm>
        </p:grpSpPr>
        <p:grpSp>
          <p:nvGrpSpPr>
            <p:cNvPr id="15" name="组合 14"/>
            <p:cNvGrpSpPr/>
            <p:nvPr/>
          </p:nvGrpSpPr>
          <p:grpSpPr>
            <a:xfrm>
              <a:off x="8336252" y="4186786"/>
              <a:ext cx="1013472" cy="1013471"/>
              <a:chOff x="9781063" y="2230782"/>
              <a:chExt cx="1013472" cy="1013471"/>
            </a:xfrm>
          </p:grpSpPr>
          <p:sp>
            <p:nvSpPr>
              <p:cNvPr id="16" name="椭圆 15"/>
              <p:cNvSpPr/>
              <p:nvPr/>
            </p:nvSpPr>
            <p:spPr>
              <a:xfrm>
                <a:off x="9927799" y="2377517"/>
                <a:ext cx="720000" cy="720000"/>
              </a:xfrm>
              <a:prstGeom prst="ellipse">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7" name="弧形 16"/>
              <p:cNvSpPr/>
              <p:nvPr/>
            </p:nvSpPr>
            <p:spPr>
              <a:xfrm>
                <a:off x="9781063" y="2230782"/>
                <a:ext cx="1013472" cy="1013471"/>
              </a:xfrm>
              <a:prstGeom prst="arc">
                <a:avLst>
                  <a:gd name="adj1" fmla="val 15460543"/>
                  <a:gd name="adj2" fmla="val 13051901"/>
                </a:avLst>
              </a:prstGeom>
              <a:ln w="25400" cap="rnd">
                <a:gradFill>
                  <a:gsLst>
                    <a:gs pos="0">
                      <a:srgbClr val="B21AA3"/>
                    </a:gs>
                    <a:gs pos="100000">
                      <a:srgbClr val="472494"/>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18" name="文本框 17"/>
            <p:cNvSpPr txBox="1"/>
            <p:nvPr/>
          </p:nvSpPr>
          <p:spPr>
            <a:xfrm>
              <a:off x="9496460" y="4053439"/>
              <a:ext cx="1379865" cy="364556"/>
            </a:xfrm>
            <a:prstGeom prst="rect">
              <a:avLst/>
            </a:prstGeom>
            <a:noFill/>
          </p:spPr>
          <p:txBody>
            <a:bodyPr wrap="square">
              <a:spAutoFit/>
            </a:bodyPr>
            <a:p>
              <a:pPr lvl="0">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管理危机</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9" name="矩形 18"/>
            <p:cNvSpPr/>
            <p:nvPr/>
          </p:nvSpPr>
          <p:spPr>
            <a:xfrm>
              <a:off x="9496677" y="4435410"/>
              <a:ext cx="1728737" cy="916614"/>
            </a:xfrm>
            <a:prstGeom prst="rect">
              <a:avLst/>
            </a:prstGeom>
            <a:ln>
              <a:noFill/>
            </a:ln>
          </p:spPr>
          <p:txBody>
            <a:bodyPr wrap="square" lIns="91440" tIns="45720" rIns="91440" bIns="45720" anchor="t">
              <a:no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缺乏创新而只会模仿自己或别人过去成功的经验，只会让企业失去市场竞争力。</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strips(downLeft)">
                                      <p:cBhvr>
                                        <p:cTn id="7" dur="500"/>
                                        <p:tgtEl>
                                          <p:spTgt spid="22"/>
                                        </p:tgtEl>
                                      </p:cBhvr>
                                    </p:animEffect>
                                  </p:childTnLst>
                                </p:cTn>
                              </p:par>
                              <p:par>
                                <p:cTn id="8" presetID="18" presetClass="entr" presetSubtype="12"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strips(downLeft)">
                                      <p:cBhvr>
                                        <p:cTn id="10" dur="500"/>
                                        <p:tgtEl>
                                          <p:spTgt spid="49"/>
                                        </p:tgtEl>
                                      </p:cBhvr>
                                    </p:animEffect>
                                  </p:childTnLst>
                                </p:cTn>
                              </p:par>
                              <p:par>
                                <p:cTn id="11" presetID="18" presetClass="entr" presetSubtype="12"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strips(downLeft)">
                                      <p:cBhvr>
                                        <p:cTn id="13" dur="500"/>
                                        <p:tgtEl>
                                          <p:spTgt spid="56"/>
                                        </p:tgtEl>
                                      </p:cBhvr>
                                    </p:animEffect>
                                  </p:childTnLst>
                                </p:cTn>
                              </p:par>
                              <p:par>
                                <p:cTn id="14" presetID="18" presetClass="entr" presetSubtype="12" fill="hold" nodeType="with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strips(downLeft)">
                                      <p:cBhvr>
                                        <p:cTn id="16" dur="500"/>
                                        <p:tgtEl>
                                          <p:spTgt spid="65"/>
                                        </p:tgtEl>
                                      </p:cBhvr>
                                    </p:animEffect>
                                  </p:childTnLst>
                                </p:cTn>
                              </p:par>
                              <p:par>
                                <p:cTn id="17" presetID="18" presetClass="entr" presetSubtype="12" fill="hold" nodeType="with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strips(downLeft)">
                                      <p:cBhvr>
                                        <p:cTn id="19" dur="500"/>
                                        <p:tgtEl>
                                          <p:spTgt spid="71"/>
                                        </p:tgtEl>
                                      </p:cBhvr>
                                    </p:animEffect>
                                  </p:childTnLst>
                                </p:cTn>
                              </p:par>
                              <p:par>
                                <p:cTn id="20" presetID="18" presetClass="entr" presetSubtype="12"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strips(downLeft)">
                                      <p:cBhvr>
                                        <p:cTn id="22" dur="500"/>
                                        <p:tgtEl>
                                          <p:spTgt spid="2"/>
                                        </p:tgtEl>
                                      </p:cBhvr>
                                    </p:animEffect>
                                  </p:childTnLst>
                                </p:cTn>
                              </p:par>
                              <p:par>
                                <p:cTn id="23" presetID="18" presetClass="entr" presetSubtype="12"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strips(downLeft)">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241425"/>
            <a:ext cx="10033635" cy="3227070"/>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回乡创业梦终于开花结果</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7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1995 年的一次意外，让刘欢欢失去了一条腿；靠着村里乡亲们的帮助，他才捡回一条命。当时的他还不满五岁。</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7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2011 年，勤奋好学的刘欢欢如愿考上大学。毕业后，他来到上海从事互联网信息服务工作，踏实肯干的他一年半后就升任客户服务部门主管，月薪上万元，公司还提供食宿。然而刘欢欢的心里始终牵挂着村里的乡亲们：“家乡，我认为是一个能够实现我心愿的归宿。”</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3" name="文本框 2"/>
          <p:cNvSpPr txBox="1"/>
          <p:nvPr/>
        </p:nvSpPr>
        <p:spPr>
          <a:xfrm>
            <a:off x="1164590" y="1280160"/>
            <a:ext cx="10022205" cy="3856355"/>
          </a:xfrm>
          <a:prstGeom prst="rect">
            <a:avLst/>
          </a:prstGeom>
          <a:noFill/>
        </p:spPr>
        <p:txBody>
          <a:bodyPr wrap="square" rtlCol="0" anchor="t">
            <a:spAutoFit/>
          </a:bodyPr>
          <a:p>
            <a:pPr indent="457200" algn="just" fontAlgn="auto">
              <a:lnSpc>
                <a:spcPct val="17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2017 年，刘欢欢辞职回到家乡——江苏省徐州市铜山区棠张镇新庄村，选择从事农业生产。“通过做农业，做乡亲们熟悉的东西，带领乡亲们一同去发展。”可是，刘欢欢的想法遭到了父母的反对，他们认为儿子抛下城市的稳定工作回乡务农不可理喻。“你一个月一两万块钱的工作不干，你回家做这个有什么前途呢？”父亲更是一度拒绝刘欢欢进入家门，以此期望打消他回乡创业的念头。父母的担忧不无道理，对正常人来说种地都十分辛苦，更何况是刘欢欢这样的残疾人。但深思熟虑的刘欢欢没有轻言放弃，“我经历了这么多的苦难，没有对曾经帮助过我的乡亲有所回馈，我是愧疚的。我应该用我余下的生命去折腾一点，哪怕说能够影响三五个人，而不是只为我一个人而活”。刘欢欢的一腔报恩之情打动了父母，他们终于同意让他先试一试。</a:t>
            </a: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3" name="文本框 2"/>
          <p:cNvSpPr txBox="1"/>
          <p:nvPr/>
        </p:nvSpPr>
        <p:spPr>
          <a:xfrm>
            <a:off x="1164590" y="1280160"/>
            <a:ext cx="10022205" cy="4076700"/>
          </a:xfrm>
          <a:prstGeom prst="rect">
            <a:avLst/>
          </a:prstGeom>
          <a:noFill/>
        </p:spPr>
        <p:txBody>
          <a:bodyPr wrap="square" rtlCol="0" anchor="t">
            <a:spAutoFit/>
          </a:bodyPr>
          <a:p>
            <a:pPr indent="457200" algn="just" fontAlgn="auto">
              <a:lnSpc>
                <a:spcPct val="18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棠张镇一直有种植蔬菜的传统，刘欢欢在调查当地农业生产情况后，决定为新庄村开拓一个新的种植产业——羊肚菌。村民们再一次向他伸出了援助之手，帮助他建大棚、铺设各种设施。在村民们的热心帮助下，刘欢欢很快完成了羊肚菌的试种，虽然最终产量比较低，但试种的成功还是让刘欢欢有了很大的信心。为了扩大羊肚菌种植的示范效应，刘欢欢决定扩大羊肚菌大棚面积，而这次他却遭遇了沉重的打击，整个棚子出菇量非常少，走上几米才看到一个，刘欢欢一下子赔进去7 万多元。</a:t>
            </a: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8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家人的抱怨、邻里的劝说让刘欢欢对自己产生了怀疑，但一想到带着乡亲们一起共同发展这个心愿就此终结，他就觉得还是要咬咬牙。</a:t>
            </a: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3" name="文本框 2"/>
          <p:cNvSpPr txBox="1"/>
          <p:nvPr/>
        </p:nvSpPr>
        <p:spPr>
          <a:xfrm>
            <a:off x="1164590" y="1280160"/>
            <a:ext cx="10022205" cy="4521835"/>
          </a:xfrm>
          <a:prstGeom prst="rect">
            <a:avLst/>
          </a:prstGeom>
          <a:noFill/>
        </p:spPr>
        <p:txBody>
          <a:bodyPr wrap="square" rtlCol="0" anchor="t">
            <a:spAutoFit/>
          </a:bodyPr>
          <a:p>
            <a:pPr indent="457200" algn="just" fontAlgn="auto">
              <a:lnSpc>
                <a:spcPct val="16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此时有村民主动找到刘欢欢，愿意免费提供自己的桑蚕大棚给他种植羊肚菌，“弄好了咱庄的人都跟着你”。场地问题解决了，但刘欢欢意识到像之前那样仅靠热情是无法实现梦想的，他开始前往邻近县市找羊肚菌种植高手学习种植技术。这条路同样不好走，“其实一开始一般人都不会毫无保留地把种植的核心技术告诉你”。刘欢欢并不气馁，一次不行就多跑几次。种植大户张传敏被这个身残志坚的“90 后”小伙子深深打动了，不仅传授了自己的核心技术，更是主动提出担任刘欢欢的技术顾问。终于，刘欢欢的羊肚菌种植步入正轨，他摸索出了一套适合本地土壤条件的羊肚菌种植方法使羊肚菌亩产量200千克左右，每亩收益2 万元左右。羊肚菌种植产业开始在新庄村扎下根来，刘欢欢也因此被评为2019 年铜山区“十佳返乡创业能人”。他说：“这片土地承载了我所有的梦想，我也希望尽自己的一份力去帮助乡亲们，无论身体残缺与否，只要有梦想、敢于追求，希望的种子终归会在这片土地上开花结果。”</a:t>
            </a: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2" name="文本框 1"/>
          <p:cNvSpPr txBox="1"/>
          <p:nvPr/>
        </p:nvSpPr>
        <p:spPr>
          <a:xfrm>
            <a:off x="1164590" y="2378710"/>
            <a:ext cx="10022205" cy="1346835"/>
          </a:xfrm>
          <a:prstGeom prst="rect">
            <a:avLst/>
          </a:prstGeom>
          <a:noFill/>
        </p:spPr>
        <p:txBody>
          <a:bodyPr wrap="square" rtlCol="0">
            <a:spAutoFit/>
          </a:bodyPr>
          <a:p>
            <a:pPr indent="609600" algn="just" fontAlgn="auto">
              <a:lnSpc>
                <a:spcPct val="17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【案例评析】刘欢欢的创业过程并非一帆风顺。他最后能够成功，除了家人与邻里的支持，更重要的是他始终坚定如初、一往无前。</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280160"/>
            <a:ext cx="10033635" cy="3697605"/>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仓促创业的李女士</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7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李女士是浙江省永康市清溪人，对创业一直有相当大的热情。一直以来，李女士就想摆脱打工者的身份自己当老板。不过，由于找不到好的投资项目，</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7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她一直没有开始自己创业。一天，一位亲戚告诉她，当前生产塑料颗粒非常赚钱。那位亲戚本人在浙江省金华市武义县经营塑料生意，而且赚了很多钱。由于得到了亲戚的指点，再加上看到在塑料行业赚钱的人的确很多，她抛开了创业应有的谨慎，没有做任何市场调查和前期准备便投入了4 万元资金，在永康市办起了一家小型的塑料编织袋加工厂。</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3" name="文本框 2"/>
          <p:cNvSpPr txBox="1"/>
          <p:nvPr/>
        </p:nvSpPr>
        <p:spPr>
          <a:xfrm>
            <a:off x="1153795" y="1512570"/>
            <a:ext cx="10022205" cy="4575175"/>
          </a:xfrm>
          <a:prstGeom prst="rect">
            <a:avLst/>
          </a:prstGeom>
          <a:noFill/>
        </p:spPr>
        <p:txBody>
          <a:bodyPr wrap="square" rtlCol="0" anchor="t">
            <a:spAutoFit/>
          </a:bodyPr>
          <a:p>
            <a:pPr indent="457200" algn="just" fontAlgn="auto">
              <a:lnSpc>
                <a:spcPct val="18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由于没有充分了解该行业，李女士在创业初期就犯了一个低级错误。经营塑料制品需要有场地堆放材料，可是，李女士选择了一个很小的场地就开始动工生产了。由于材料堆放不开的原因，厂里的生产经常需要停工。当发现这个问题时，她已经在小场地上投入不少资金，没有足够的资金再去寻找其他场地了。</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8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创业的仓促与盲目，使得困难不断找上李女士，除了场地问题，销路问题也让李女士烦恼不已。</a:t>
            </a: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8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sym typeface="+mn-ea"/>
              </a:rPr>
              <a:t>李女士选择的是塑料编织袋生意，和亲戚的塑料颗粒加工不一样。她本来以为都是塑料加工企业，亲戚能在销售上帮忙，她在创业初期片面倚重亲戚。当发现亲戚不能提供帮助时，她才发现仅凭自己的能力并不能顺利销售产品。李女士的创业很快走进了死胡同。这让根本不懂塑料行业的李女士对创办塑料厂失去了信心。她觉得，自己不适合经营这个行业。</a:t>
            </a:r>
            <a:endParaRPr lang="zh-CN" altLang="en-US">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2" name="文本框 1"/>
          <p:cNvSpPr txBox="1"/>
          <p:nvPr/>
        </p:nvSpPr>
        <p:spPr>
          <a:xfrm>
            <a:off x="1164590" y="2378710"/>
            <a:ext cx="10022205" cy="1974215"/>
          </a:xfrm>
          <a:prstGeom prst="rect">
            <a:avLst/>
          </a:prstGeom>
          <a:noFill/>
        </p:spPr>
        <p:txBody>
          <a:bodyPr wrap="square" rtlCol="0">
            <a:spAutoFit/>
          </a:bodyPr>
          <a:p>
            <a:pPr indent="609600" algn="just" fontAlgn="auto">
              <a:lnSpc>
                <a:spcPct val="17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【案例评析】李女士创业之前只看到利润，没想到创业应具备的条件，对创业实际的了解不深入，对市场营销也缺乏全面认识。所以，大学生在创业之前一定要先论证，做好市场调查，并做好创业能力的积累。</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îṩḷîďé"/>
          <p:cNvSpPr>
            <a:spLocks noChangeAspect="1"/>
          </p:cNvSpPr>
          <p:nvPr/>
        </p:nvSpPr>
        <p:spPr bwMode="auto">
          <a:xfrm flipH="1" flipV="1">
            <a:off x="6696224" y="0"/>
            <a:ext cx="5495776" cy="5983059"/>
          </a:xfrm>
          <a:custGeom>
            <a:avLst/>
            <a:gdLst>
              <a:gd name="T0" fmla="*/ 777 w 1985"/>
              <a:gd name="T1" fmla="*/ 0 h 2161"/>
              <a:gd name="T2" fmla="*/ 0 w 1985"/>
              <a:gd name="T3" fmla="*/ 197 h 2161"/>
              <a:gd name="T4" fmla="*/ 0 w 1985"/>
              <a:gd name="T5" fmla="*/ 1165 h 2161"/>
              <a:gd name="T6" fmla="*/ 677 w 1985"/>
              <a:gd name="T7" fmla="*/ 742 h 2161"/>
              <a:gd name="T8" fmla="*/ 1082 w 1985"/>
              <a:gd name="T9" fmla="*/ 1247 h 2161"/>
              <a:gd name="T10" fmla="*/ 500 w 1985"/>
              <a:gd name="T11" fmla="*/ 2023 h 2161"/>
              <a:gd name="T12" fmla="*/ 341 w 1985"/>
              <a:gd name="T13" fmla="*/ 2161 h 2161"/>
              <a:gd name="T14" fmla="*/ 1363 w 1985"/>
              <a:gd name="T15" fmla="*/ 2161 h 2161"/>
              <a:gd name="T16" fmla="*/ 1847 w 1985"/>
              <a:gd name="T17" fmla="*/ 1275 h 2161"/>
              <a:gd name="T18" fmla="*/ 777 w 1985"/>
              <a:gd name="T19" fmla="*/ 0 h 2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5" h="2161">
                <a:moveTo>
                  <a:pt x="777" y="0"/>
                </a:moveTo>
                <a:cubicBezTo>
                  <a:pt x="503" y="0"/>
                  <a:pt x="239" y="64"/>
                  <a:pt x="0" y="197"/>
                </a:cubicBezTo>
                <a:cubicBezTo>
                  <a:pt x="0" y="1165"/>
                  <a:pt x="0" y="1165"/>
                  <a:pt x="0" y="1165"/>
                </a:cubicBezTo>
                <a:cubicBezTo>
                  <a:pt x="179" y="905"/>
                  <a:pt x="416" y="742"/>
                  <a:pt x="677" y="742"/>
                </a:cubicBezTo>
                <a:cubicBezTo>
                  <a:pt x="954" y="742"/>
                  <a:pt x="1137" y="936"/>
                  <a:pt x="1082" y="1247"/>
                </a:cubicBezTo>
                <a:cubicBezTo>
                  <a:pt x="1032" y="1507"/>
                  <a:pt x="799" y="1762"/>
                  <a:pt x="500" y="2023"/>
                </a:cubicBezTo>
                <a:cubicBezTo>
                  <a:pt x="341" y="2161"/>
                  <a:pt x="341" y="2161"/>
                  <a:pt x="341" y="2161"/>
                </a:cubicBezTo>
                <a:cubicBezTo>
                  <a:pt x="1363" y="2161"/>
                  <a:pt x="1363" y="2161"/>
                  <a:pt x="1363" y="2161"/>
                </a:cubicBezTo>
                <a:cubicBezTo>
                  <a:pt x="1617" y="1893"/>
                  <a:pt x="1786" y="1618"/>
                  <a:pt x="1847" y="1275"/>
                </a:cubicBezTo>
                <a:cubicBezTo>
                  <a:pt x="1985" y="498"/>
                  <a:pt x="1420" y="0"/>
                  <a:pt x="777" y="0"/>
                </a:cubicBezTo>
                <a:close/>
              </a:path>
            </a:pathLst>
          </a:custGeom>
          <a:gradFill flip="none" rotWithShape="1">
            <a:gsLst>
              <a:gs pos="0">
                <a:srgbClr val="AF1CA3"/>
              </a:gs>
              <a:gs pos="100000">
                <a:srgbClr val="AF1CA3">
                  <a:alpha val="0"/>
                </a:srgbClr>
              </a:gs>
            </a:gsLst>
            <a:lin ang="0" scaled="1"/>
            <a:tileRect/>
          </a:gra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20" name="iṥ1íďê"/>
          <p:cNvSpPr>
            <a:spLocks noChangeAspect="1"/>
          </p:cNvSpPr>
          <p:nvPr/>
        </p:nvSpPr>
        <p:spPr bwMode="auto">
          <a:xfrm flipV="1">
            <a:off x="5425413" y="1190568"/>
            <a:ext cx="6766587" cy="5667432"/>
          </a:xfrm>
          <a:custGeom>
            <a:avLst/>
            <a:gdLst>
              <a:gd name="T0" fmla="*/ 1563 w 2059"/>
              <a:gd name="T1" fmla="*/ 0 h 1724"/>
              <a:gd name="T2" fmla="*/ 1552 w 2059"/>
              <a:gd name="T3" fmla="*/ 491 h 1724"/>
              <a:gd name="T4" fmla="*/ 939 w 2059"/>
              <a:gd name="T5" fmla="*/ 1267 h 1724"/>
              <a:gd name="T6" fmla="*/ 596 w 2059"/>
              <a:gd name="T7" fmla="*/ 491 h 1724"/>
              <a:gd name="T8" fmla="*/ 759 w 2059"/>
              <a:gd name="T9" fmla="*/ 0 h 1724"/>
              <a:gd name="T10" fmla="*/ 259 w 2059"/>
              <a:gd name="T11" fmla="*/ 0 h 1724"/>
              <a:gd name="T12" fmla="*/ 129 w 2059"/>
              <a:gd name="T13" fmla="*/ 457 h 1724"/>
              <a:gd name="T14" fmla="*/ 884 w 2059"/>
              <a:gd name="T15" fmla="*/ 1724 h 1724"/>
              <a:gd name="T16" fmla="*/ 2020 w 2059"/>
              <a:gd name="T17" fmla="*/ 521 h 1724"/>
              <a:gd name="T18" fmla="*/ 2040 w 2059"/>
              <a:gd name="T19" fmla="*/ 0 h 1724"/>
              <a:gd name="T20" fmla="*/ 1563 w 2059"/>
              <a:gd name="T21" fmla="*/ 0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9" h="1724">
                <a:moveTo>
                  <a:pt x="1563" y="0"/>
                </a:moveTo>
                <a:cubicBezTo>
                  <a:pt x="1592" y="126"/>
                  <a:pt x="1589" y="290"/>
                  <a:pt x="1552" y="491"/>
                </a:cubicBezTo>
                <a:cubicBezTo>
                  <a:pt x="1464" y="992"/>
                  <a:pt x="1254" y="1267"/>
                  <a:pt x="939" y="1267"/>
                </a:cubicBezTo>
                <a:cubicBezTo>
                  <a:pt x="620" y="1267"/>
                  <a:pt x="505" y="992"/>
                  <a:pt x="596" y="491"/>
                </a:cubicBezTo>
                <a:cubicBezTo>
                  <a:pt x="632" y="290"/>
                  <a:pt x="686" y="126"/>
                  <a:pt x="759" y="0"/>
                </a:cubicBezTo>
                <a:cubicBezTo>
                  <a:pt x="259" y="0"/>
                  <a:pt x="259" y="0"/>
                  <a:pt x="259" y="0"/>
                </a:cubicBezTo>
                <a:cubicBezTo>
                  <a:pt x="202" y="137"/>
                  <a:pt x="158" y="290"/>
                  <a:pt x="129" y="457"/>
                </a:cubicBezTo>
                <a:cubicBezTo>
                  <a:pt x="0" y="1189"/>
                  <a:pt x="274" y="1724"/>
                  <a:pt x="884" y="1724"/>
                </a:cubicBezTo>
                <a:cubicBezTo>
                  <a:pt x="1484" y="1724"/>
                  <a:pt x="1891" y="1253"/>
                  <a:pt x="2020" y="521"/>
                </a:cubicBezTo>
                <a:cubicBezTo>
                  <a:pt x="2053" y="332"/>
                  <a:pt x="2059" y="157"/>
                  <a:pt x="2040" y="0"/>
                </a:cubicBezTo>
                <a:lnTo>
                  <a:pt x="1563" y="0"/>
                </a:lnTo>
                <a:close/>
              </a:path>
            </a:pathLst>
          </a:custGeom>
          <a:gradFill flip="none" rotWithShape="1">
            <a:gsLst>
              <a:gs pos="100000">
                <a:srgbClr val="8D6DD5"/>
              </a:gs>
              <a:gs pos="0">
                <a:srgbClr val="8D6DD5">
                  <a:alpha val="0"/>
                </a:srgbClr>
              </a:gs>
            </a:gsLst>
            <a:lin ang="0" scaled="1"/>
            <a:tileRect/>
          </a:gradFill>
          <a:ln>
            <a:noFill/>
          </a:ln>
        </p:spPr>
        <p:txBody>
          <a:bodyPr vert="horz" wrap="square" lIns="91440" tIns="45720" rIns="91440" bIns="45720" numCol="1" anchor="t" anchorCtr="0" compatLnSpc="1"/>
          <a:lstStyle/>
          <a:p>
            <a:endParaRPr lang="zh-CN" altLang="en-US" kern="0">
              <a:solidFill>
                <a:srgbClr val="FFFFFF"/>
              </a:solidFill>
              <a:latin typeface="思源黑体 CN Medium" panose="020B0600000000000000" pitchFamily="34" charset="-122"/>
              <a:ea typeface="思源黑体 CN Medium" panose="020B0600000000000000" pitchFamily="34" charset="-122"/>
            </a:endParaRPr>
          </a:p>
        </p:txBody>
      </p:sp>
      <p:sp>
        <p:nvSpPr>
          <p:cNvPr id="11" name="椭圆 10"/>
          <p:cNvSpPr/>
          <p:nvPr/>
        </p:nvSpPr>
        <p:spPr>
          <a:xfrm>
            <a:off x="333578" y="1340074"/>
            <a:ext cx="1652400" cy="165145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文本框 7"/>
          <p:cNvSpPr txBox="1"/>
          <p:nvPr/>
        </p:nvSpPr>
        <p:spPr>
          <a:xfrm>
            <a:off x="983784" y="1824633"/>
            <a:ext cx="2468880" cy="1014730"/>
          </a:xfrm>
          <a:prstGeom prst="rect">
            <a:avLst/>
          </a:prstGeom>
          <a:noFill/>
        </p:spPr>
        <p:txBody>
          <a:bodyPr wrap="none" rtlCol="0">
            <a:spAutoFit/>
          </a:bodyPr>
          <a:lstStyle/>
          <a:p>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任务</a:t>
            </a:r>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a:t>
            </a:r>
            <a:endPar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nvSpPr>
        <p:spPr>
          <a:xfrm>
            <a:off x="923516" y="2984224"/>
            <a:ext cx="11155680" cy="1568450"/>
          </a:xfrm>
          <a:prstGeom prst="rect">
            <a:avLst/>
          </a:prstGeom>
          <a:noFill/>
        </p:spPr>
        <p:txBody>
          <a:bodyPr wrap="none" rtlCol="0">
            <a:spAutoFit/>
          </a:bodyPr>
          <a:lstStyle/>
          <a:p>
            <a:pPr algn="l"/>
            <a:r>
              <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识别与评估创业机会</a:t>
            </a:r>
            <a:endPar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cxnSp>
        <p:nvCxnSpPr>
          <p:cNvPr id="12" name="直接连接符 11"/>
          <p:cNvCxnSpPr/>
          <p:nvPr/>
        </p:nvCxnSpPr>
        <p:spPr>
          <a:xfrm rot="5400000">
            <a:off x="2910121" y="3443434"/>
            <a:ext cx="0" cy="367211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33665" y="106793"/>
            <a:ext cx="3449286" cy="488467"/>
            <a:chOff x="294295" y="323963"/>
            <a:chExt cx="3449286" cy="488467"/>
          </a:xfrm>
        </p:grpSpPr>
        <p:sp>
          <p:nvSpPr>
            <p:cNvPr id="13" name="椭圆 1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4" name="文本框 13"/>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项目四</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选择创业方向</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11" grpId="0" animBg="1"/>
      <p:bldP spid="8"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1160780"/>
            <a:ext cx="10033635" cy="4969510"/>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你发现了哪些风险？</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1. 你了解下面哪个事件？任选一个或多个，指出你发现的风险。</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rPr>
              <a:t>事件：</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rPr>
              <a:t>贝思客——互联网烘焙品牌，“极致蛋糕”原料进口、云订单系统、价格游戏、2 小时“云配送”。</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rPr>
              <a:t>37 健康——以高血压为切入点，专注于构建高血压病人的健康管理服务平台，采集数据、提供服务、精准推荐。</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panose="02010609060101010101" charset="-122"/>
                <a:ea typeface="楷体" panose="02010609060101010101" charset="-122"/>
                <a:cs typeface="楷体" panose="02010609060101010101" charset="-122"/>
              </a:rPr>
              <a:t>蓝橡树——垃圾收集者，将含有贵金属的垃圾送到公司。公司收取前期加工费，在提炼了金属并出售后，将大部分利润回馈给垃圾收集者。</a:t>
            </a:r>
            <a:endParaRPr lang="zh-CN" altLang="en-US" sz="2000">
              <a:solidFill>
                <a:schemeClr val="bg1"/>
              </a:solidFill>
              <a:latin typeface="楷体" panose="02010609060101010101" charset="-122"/>
              <a:ea typeface="楷体" panose="02010609060101010101" charset="-122"/>
              <a:cs typeface="楷体" panose="02010609060101010101"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2. 试着分析引起该风险的因素和可能出现的损失，并给该风险归类。</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îṩḷîďé"/>
          <p:cNvSpPr>
            <a:spLocks noChangeAspect="1"/>
          </p:cNvSpPr>
          <p:nvPr/>
        </p:nvSpPr>
        <p:spPr bwMode="auto">
          <a:xfrm flipH="1" flipV="1">
            <a:off x="6696224" y="0"/>
            <a:ext cx="5495776" cy="5983059"/>
          </a:xfrm>
          <a:custGeom>
            <a:avLst/>
            <a:gdLst>
              <a:gd name="T0" fmla="*/ 777 w 1985"/>
              <a:gd name="T1" fmla="*/ 0 h 2161"/>
              <a:gd name="T2" fmla="*/ 0 w 1985"/>
              <a:gd name="T3" fmla="*/ 197 h 2161"/>
              <a:gd name="T4" fmla="*/ 0 w 1985"/>
              <a:gd name="T5" fmla="*/ 1165 h 2161"/>
              <a:gd name="T6" fmla="*/ 677 w 1985"/>
              <a:gd name="T7" fmla="*/ 742 h 2161"/>
              <a:gd name="T8" fmla="*/ 1082 w 1985"/>
              <a:gd name="T9" fmla="*/ 1247 h 2161"/>
              <a:gd name="T10" fmla="*/ 500 w 1985"/>
              <a:gd name="T11" fmla="*/ 2023 h 2161"/>
              <a:gd name="T12" fmla="*/ 341 w 1985"/>
              <a:gd name="T13" fmla="*/ 2161 h 2161"/>
              <a:gd name="T14" fmla="*/ 1363 w 1985"/>
              <a:gd name="T15" fmla="*/ 2161 h 2161"/>
              <a:gd name="T16" fmla="*/ 1847 w 1985"/>
              <a:gd name="T17" fmla="*/ 1275 h 2161"/>
              <a:gd name="T18" fmla="*/ 777 w 1985"/>
              <a:gd name="T19" fmla="*/ 0 h 2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5" h="2161">
                <a:moveTo>
                  <a:pt x="777" y="0"/>
                </a:moveTo>
                <a:cubicBezTo>
                  <a:pt x="503" y="0"/>
                  <a:pt x="239" y="64"/>
                  <a:pt x="0" y="197"/>
                </a:cubicBezTo>
                <a:cubicBezTo>
                  <a:pt x="0" y="1165"/>
                  <a:pt x="0" y="1165"/>
                  <a:pt x="0" y="1165"/>
                </a:cubicBezTo>
                <a:cubicBezTo>
                  <a:pt x="179" y="905"/>
                  <a:pt x="416" y="742"/>
                  <a:pt x="677" y="742"/>
                </a:cubicBezTo>
                <a:cubicBezTo>
                  <a:pt x="954" y="742"/>
                  <a:pt x="1137" y="936"/>
                  <a:pt x="1082" y="1247"/>
                </a:cubicBezTo>
                <a:cubicBezTo>
                  <a:pt x="1032" y="1507"/>
                  <a:pt x="799" y="1762"/>
                  <a:pt x="500" y="2023"/>
                </a:cubicBezTo>
                <a:cubicBezTo>
                  <a:pt x="341" y="2161"/>
                  <a:pt x="341" y="2161"/>
                  <a:pt x="341" y="2161"/>
                </a:cubicBezTo>
                <a:cubicBezTo>
                  <a:pt x="1363" y="2161"/>
                  <a:pt x="1363" y="2161"/>
                  <a:pt x="1363" y="2161"/>
                </a:cubicBezTo>
                <a:cubicBezTo>
                  <a:pt x="1617" y="1893"/>
                  <a:pt x="1786" y="1618"/>
                  <a:pt x="1847" y="1275"/>
                </a:cubicBezTo>
                <a:cubicBezTo>
                  <a:pt x="1985" y="498"/>
                  <a:pt x="1420" y="0"/>
                  <a:pt x="777" y="0"/>
                </a:cubicBezTo>
                <a:close/>
              </a:path>
            </a:pathLst>
          </a:custGeom>
          <a:gradFill flip="none" rotWithShape="1">
            <a:gsLst>
              <a:gs pos="0">
                <a:srgbClr val="AF1CA3"/>
              </a:gs>
              <a:gs pos="100000">
                <a:srgbClr val="AF1CA3">
                  <a:alpha val="0"/>
                </a:srgbClr>
              </a:gs>
            </a:gsLst>
            <a:lin ang="0" scaled="1"/>
            <a:tileRect/>
          </a:gra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思源黑体 CN Medium" panose="020B0600000000000000" pitchFamily="34" charset="-122"/>
              <a:ea typeface="思源黑体 CN Medium" panose="020B0600000000000000" pitchFamily="34" charset="-122"/>
            </a:endParaRPr>
          </a:p>
        </p:txBody>
      </p:sp>
      <p:sp>
        <p:nvSpPr>
          <p:cNvPr id="20" name="iṥ1íďê"/>
          <p:cNvSpPr>
            <a:spLocks noChangeAspect="1"/>
          </p:cNvSpPr>
          <p:nvPr/>
        </p:nvSpPr>
        <p:spPr bwMode="auto">
          <a:xfrm flipV="1">
            <a:off x="5425413" y="1190568"/>
            <a:ext cx="6766587" cy="5667432"/>
          </a:xfrm>
          <a:custGeom>
            <a:avLst/>
            <a:gdLst>
              <a:gd name="T0" fmla="*/ 1563 w 2059"/>
              <a:gd name="T1" fmla="*/ 0 h 1724"/>
              <a:gd name="T2" fmla="*/ 1552 w 2059"/>
              <a:gd name="T3" fmla="*/ 491 h 1724"/>
              <a:gd name="T4" fmla="*/ 939 w 2059"/>
              <a:gd name="T5" fmla="*/ 1267 h 1724"/>
              <a:gd name="T6" fmla="*/ 596 w 2059"/>
              <a:gd name="T7" fmla="*/ 491 h 1724"/>
              <a:gd name="T8" fmla="*/ 759 w 2059"/>
              <a:gd name="T9" fmla="*/ 0 h 1724"/>
              <a:gd name="T10" fmla="*/ 259 w 2059"/>
              <a:gd name="T11" fmla="*/ 0 h 1724"/>
              <a:gd name="T12" fmla="*/ 129 w 2059"/>
              <a:gd name="T13" fmla="*/ 457 h 1724"/>
              <a:gd name="T14" fmla="*/ 884 w 2059"/>
              <a:gd name="T15" fmla="*/ 1724 h 1724"/>
              <a:gd name="T16" fmla="*/ 2020 w 2059"/>
              <a:gd name="T17" fmla="*/ 521 h 1724"/>
              <a:gd name="T18" fmla="*/ 2040 w 2059"/>
              <a:gd name="T19" fmla="*/ 0 h 1724"/>
              <a:gd name="T20" fmla="*/ 1563 w 2059"/>
              <a:gd name="T21" fmla="*/ 0 h 1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59" h="1724">
                <a:moveTo>
                  <a:pt x="1563" y="0"/>
                </a:moveTo>
                <a:cubicBezTo>
                  <a:pt x="1592" y="126"/>
                  <a:pt x="1589" y="290"/>
                  <a:pt x="1552" y="491"/>
                </a:cubicBezTo>
                <a:cubicBezTo>
                  <a:pt x="1464" y="992"/>
                  <a:pt x="1254" y="1267"/>
                  <a:pt x="939" y="1267"/>
                </a:cubicBezTo>
                <a:cubicBezTo>
                  <a:pt x="620" y="1267"/>
                  <a:pt x="505" y="992"/>
                  <a:pt x="596" y="491"/>
                </a:cubicBezTo>
                <a:cubicBezTo>
                  <a:pt x="632" y="290"/>
                  <a:pt x="686" y="126"/>
                  <a:pt x="759" y="0"/>
                </a:cubicBezTo>
                <a:cubicBezTo>
                  <a:pt x="259" y="0"/>
                  <a:pt x="259" y="0"/>
                  <a:pt x="259" y="0"/>
                </a:cubicBezTo>
                <a:cubicBezTo>
                  <a:pt x="202" y="137"/>
                  <a:pt x="158" y="290"/>
                  <a:pt x="129" y="457"/>
                </a:cubicBezTo>
                <a:cubicBezTo>
                  <a:pt x="0" y="1189"/>
                  <a:pt x="274" y="1724"/>
                  <a:pt x="884" y="1724"/>
                </a:cubicBezTo>
                <a:cubicBezTo>
                  <a:pt x="1484" y="1724"/>
                  <a:pt x="1891" y="1253"/>
                  <a:pt x="2020" y="521"/>
                </a:cubicBezTo>
                <a:cubicBezTo>
                  <a:pt x="2053" y="332"/>
                  <a:pt x="2059" y="157"/>
                  <a:pt x="2040" y="0"/>
                </a:cubicBezTo>
                <a:lnTo>
                  <a:pt x="1563" y="0"/>
                </a:lnTo>
                <a:close/>
              </a:path>
            </a:pathLst>
          </a:custGeom>
          <a:gradFill flip="none" rotWithShape="1">
            <a:gsLst>
              <a:gs pos="100000">
                <a:srgbClr val="8D6DD5"/>
              </a:gs>
              <a:gs pos="0">
                <a:srgbClr val="8D6DD5">
                  <a:alpha val="0"/>
                </a:srgbClr>
              </a:gs>
            </a:gsLst>
            <a:lin ang="0" scaled="1"/>
            <a:tileRect/>
          </a:gradFill>
          <a:ln>
            <a:noFill/>
          </a:ln>
        </p:spPr>
        <p:txBody>
          <a:bodyPr vert="horz" wrap="square" lIns="91440" tIns="45720" rIns="91440" bIns="45720" numCol="1" anchor="t" anchorCtr="0" compatLnSpc="1"/>
          <a:lstStyle/>
          <a:p>
            <a:endParaRPr lang="zh-CN" altLang="en-US" kern="0">
              <a:solidFill>
                <a:srgbClr val="FFFFFF"/>
              </a:solidFill>
              <a:latin typeface="思源黑体 CN Medium" panose="020B0600000000000000" pitchFamily="34" charset="-122"/>
              <a:ea typeface="思源黑体 CN Medium" panose="020B0600000000000000" pitchFamily="34" charset="-122"/>
            </a:endParaRPr>
          </a:p>
        </p:txBody>
      </p:sp>
      <p:sp>
        <p:nvSpPr>
          <p:cNvPr id="11" name="椭圆 10"/>
          <p:cNvSpPr/>
          <p:nvPr/>
        </p:nvSpPr>
        <p:spPr>
          <a:xfrm>
            <a:off x="333578" y="1340074"/>
            <a:ext cx="1652400" cy="165145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8" name="文本框 7"/>
          <p:cNvSpPr txBox="1"/>
          <p:nvPr/>
        </p:nvSpPr>
        <p:spPr>
          <a:xfrm>
            <a:off x="983784" y="1824633"/>
            <a:ext cx="2468880" cy="1014730"/>
          </a:xfrm>
          <a:prstGeom prst="rect">
            <a:avLst/>
          </a:prstGeom>
          <a:noFill/>
        </p:spPr>
        <p:txBody>
          <a:bodyPr wrap="none" rtlCol="0">
            <a:spAutoFit/>
          </a:bodyPr>
          <a:lstStyle/>
          <a:p>
            <a:r>
              <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任务三</a:t>
            </a:r>
            <a:endParaRPr lang="zh-CN" altLang="en-US" sz="6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9" name="文本框 8"/>
          <p:cNvSpPr txBox="1"/>
          <p:nvPr/>
        </p:nvSpPr>
        <p:spPr>
          <a:xfrm>
            <a:off x="923516" y="2984224"/>
            <a:ext cx="7498080" cy="1568450"/>
          </a:xfrm>
          <a:prstGeom prst="rect">
            <a:avLst/>
          </a:prstGeom>
          <a:noFill/>
        </p:spPr>
        <p:txBody>
          <a:bodyPr wrap="none" rtlCol="0">
            <a:spAutoFit/>
          </a:bodyPr>
          <a:lstStyle/>
          <a:p>
            <a:pPr algn="l"/>
            <a:r>
              <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开发商业模式</a:t>
            </a:r>
            <a:endParaRPr lang="zh-CN" altLang="en-US" sz="96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cxnSp>
        <p:nvCxnSpPr>
          <p:cNvPr id="12" name="直接连接符 11"/>
          <p:cNvCxnSpPr/>
          <p:nvPr/>
        </p:nvCxnSpPr>
        <p:spPr>
          <a:xfrm rot="5400000">
            <a:off x="2910121" y="3443434"/>
            <a:ext cx="0" cy="367211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33665" y="106793"/>
            <a:ext cx="3449286" cy="488467"/>
            <a:chOff x="294295" y="323963"/>
            <a:chExt cx="3449286" cy="488467"/>
          </a:xfrm>
        </p:grpSpPr>
        <p:sp>
          <p:nvSpPr>
            <p:cNvPr id="13" name="椭圆 1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4" name="文本框 13"/>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项目四</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选择创业方向</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11" grpId="0" animBg="1"/>
      <p:bldP spid="8"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33665" y="231253"/>
            <a:ext cx="3449286" cy="488467"/>
            <a:chOff x="294295" y="323963"/>
            <a:chExt cx="3449286" cy="488467"/>
          </a:xfrm>
        </p:grpSpPr>
        <p:sp>
          <p:nvSpPr>
            <p:cNvPr id="13" name="椭圆 12"/>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4" name="文本框 13"/>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项目四</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选择创业方向</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50" name="矩形 49"/>
          <p:cNvSpPr/>
          <p:nvPr>
            <p:custDataLst>
              <p:tags r:id="rId3"/>
            </p:custDataLst>
          </p:nvPr>
        </p:nvSpPr>
        <p:spPr>
          <a:xfrm>
            <a:off x="886560" y="1260432"/>
            <a:ext cx="2019300" cy="645160"/>
          </a:xfrm>
          <a:prstGeom prst="rect">
            <a:avLst/>
          </a:prstGeom>
        </p:spPr>
        <p:txBody>
          <a:bodyPr wrap="none">
            <a:spAutoFit/>
          </a:bodyPr>
          <a:lstStyle/>
          <a:p>
            <a:pPr lvl="0">
              <a:spcBef>
                <a:spcPct val="0"/>
              </a:spcBef>
              <a:buSzPct val="25000"/>
              <a:defRPr/>
            </a:pPr>
            <a:r>
              <a:rPr lang="zh-CN" altLang="en-US" sz="3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商业模式</a:t>
            </a:r>
            <a:endParaRPr lang="zh-CN" altLang="en-US" sz="36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41" name="组合 40"/>
          <p:cNvGrpSpPr/>
          <p:nvPr/>
        </p:nvGrpSpPr>
        <p:grpSpPr>
          <a:xfrm>
            <a:off x="886460" y="4291330"/>
            <a:ext cx="1537970" cy="1987167"/>
            <a:chOff x="3115292" y="4190765"/>
            <a:chExt cx="1720247" cy="2222233"/>
          </a:xfrm>
        </p:grpSpPr>
        <p:sp>
          <p:nvSpPr>
            <p:cNvPr id="42" name="文本框 41"/>
            <p:cNvSpPr txBox="1"/>
            <p:nvPr>
              <p:custDataLst>
                <p:tags r:id="rId4"/>
              </p:custDataLst>
            </p:nvPr>
          </p:nvSpPr>
          <p:spPr>
            <a:xfrm flipH="1">
              <a:off x="3115292" y="5691521"/>
              <a:ext cx="1720247" cy="721477"/>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sp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defTabSz="914400">
                <a:spcBef>
                  <a:spcPct val="0"/>
                </a:spcBef>
                <a:buSzPct val="25000"/>
                <a:defRPr/>
              </a:pPr>
              <a:r>
                <a:rPr lang="zh-CN" altLang="en-US" sz="18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概念首次被提出</a:t>
              </a:r>
              <a:endParaRPr lang="zh-CN" altLang="en-US" sz="1800"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3" name="同侧圆角矩形 5"/>
            <p:cNvSpPr/>
            <p:nvPr>
              <p:custDataLst>
                <p:tags r:id="rId5"/>
              </p:custDataLst>
            </p:nvPr>
          </p:nvSpPr>
          <p:spPr>
            <a:xfrm>
              <a:off x="3352801" y="4190765"/>
              <a:ext cx="1245231" cy="1507140"/>
            </a:xfrm>
            <a:prstGeom prst="round2SameRect">
              <a:avLst>
                <a:gd name="adj1" fmla="val 50000"/>
                <a:gd name="adj2" fmla="val 0"/>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0000"/>
            </a:bodyPr>
            <a:lstStyle/>
            <a:p>
              <a:pPr algn="ctr" defTabSz="914400"/>
              <a:r>
                <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20世纪50 年代</a:t>
              </a:r>
              <a:endParaRPr lang="zh-CN" altLang="en-US" sz="24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44" name="组合 43"/>
          <p:cNvGrpSpPr/>
          <p:nvPr/>
        </p:nvGrpSpPr>
        <p:grpSpPr>
          <a:xfrm>
            <a:off x="3117850" y="3928110"/>
            <a:ext cx="1957070" cy="2584450"/>
            <a:chOff x="3177729" y="3603354"/>
            <a:chExt cx="2138130" cy="3290608"/>
          </a:xfrm>
        </p:grpSpPr>
        <p:sp>
          <p:nvSpPr>
            <p:cNvPr id="45" name="文本框 44"/>
            <p:cNvSpPr txBox="1"/>
            <p:nvPr>
              <p:custDataLst>
                <p:tags r:id="rId6"/>
              </p:custDataLst>
            </p:nvPr>
          </p:nvSpPr>
          <p:spPr>
            <a:xfrm flipH="1">
              <a:off x="3177729" y="5774994"/>
              <a:ext cx="2138130" cy="1118968"/>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l" defTabSz="914400">
                <a:spcBef>
                  <a:spcPct val="0"/>
                </a:spcBef>
                <a:buSzPct val="25000"/>
                <a:defRPr/>
              </a:pPr>
              <a:r>
                <a:rPr lang="zh-CN" altLang="en-US" sz="18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电子商务浪潮兴起后开始流行</a:t>
              </a:r>
              <a:endParaRPr lang="zh-CN" altLang="en-US" sz="1800"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6" name="同侧圆角矩形 58"/>
            <p:cNvSpPr/>
            <p:nvPr>
              <p:custDataLst>
                <p:tags r:id="rId7"/>
              </p:custDataLst>
            </p:nvPr>
          </p:nvSpPr>
          <p:spPr>
            <a:xfrm>
              <a:off x="3628665" y="3603354"/>
              <a:ext cx="1347952" cy="2178107"/>
            </a:xfrm>
            <a:prstGeom prst="round2SameRect">
              <a:avLst>
                <a:gd name="adj1" fmla="val 50000"/>
                <a:gd name="adj2" fmla="val 0"/>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90 年代</a:t>
              </a:r>
              <a:endParaRPr lang="zh-CN" altLang="en-US" sz="24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47" name="组合 46"/>
          <p:cNvGrpSpPr/>
          <p:nvPr/>
        </p:nvGrpSpPr>
        <p:grpSpPr>
          <a:xfrm>
            <a:off x="5777230" y="3568700"/>
            <a:ext cx="2019300" cy="2924175"/>
            <a:chOff x="3115292" y="2975429"/>
            <a:chExt cx="1925113" cy="3723157"/>
          </a:xfrm>
        </p:grpSpPr>
        <p:sp>
          <p:nvSpPr>
            <p:cNvPr id="48" name="文本框 47"/>
            <p:cNvSpPr txBox="1"/>
            <p:nvPr>
              <p:custDataLst>
                <p:tags r:id="rId8"/>
              </p:custDataLst>
            </p:nvPr>
          </p:nvSpPr>
          <p:spPr>
            <a:xfrm flipH="1">
              <a:off x="3115292" y="5604681"/>
              <a:ext cx="1925113" cy="1093905"/>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defTabSz="914400">
                <a:spcBef>
                  <a:spcPct val="0"/>
                </a:spcBef>
                <a:buSzPct val="25000"/>
                <a:defRPr/>
              </a:pPr>
              <a:r>
                <a:rPr lang="zh-CN" altLang="en-US" sz="2000"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被扩展至其他产业领域</a:t>
              </a:r>
              <a:endParaRPr lang="zh-CN" altLang="en-US" sz="2000"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9" name="同侧圆角矩形 61"/>
            <p:cNvSpPr/>
            <p:nvPr>
              <p:custDataLst>
                <p:tags r:id="rId9"/>
              </p:custDataLst>
            </p:nvPr>
          </p:nvSpPr>
          <p:spPr>
            <a:xfrm>
              <a:off x="3352992" y="2975429"/>
              <a:ext cx="1431858" cy="2723847"/>
            </a:xfrm>
            <a:prstGeom prst="round2SameRect">
              <a:avLst>
                <a:gd name="adj1" fmla="val 50000"/>
                <a:gd name="adj2" fmla="val 0"/>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2000 年前后</a:t>
              </a:r>
              <a:endParaRPr lang="zh-CN" altLang="en-US" sz="24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grpSp>
        <p:nvGrpSpPr>
          <p:cNvPr id="4" name="组合 3"/>
          <p:cNvGrpSpPr/>
          <p:nvPr/>
        </p:nvGrpSpPr>
        <p:grpSpPr>
          <a:xfrm>
            <a:off x="8328025" y="2745105"/>
            <a:ext cx="2498725" cy="3747770"/>
            <a:chOff x="3115292" y="2842809"/>
            <a:chExt cx="1925113" cy="3855777"/>
          </a:xfrm>
        </p:grpSpPr>
        <p:sp>
          <p:nvSpPr>
            <p:cNvPr id="5" name="文本框 4"/>
            <p:cNvSpPr txBox="1"/>
            <p:nvPr>
              <p:custDataLst>
                <p:tags r:id="rId10"/>
              </p:custDataLst>
            </p:nvPr>
          </p:nvSpPr>
          <p:spPr>
            <a:xfrm flipH="1">
              <a:off x="3115292" y="5604681"/>
              <a:ext cx="1925113" cy="1093905"/>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defTabSz="914400">
                <a:defRPr sz="1400" b="1">
                  <a:solidFill>
                    <a:schemeClr val="tx1">
                      <a:lumMod val="90000"/>
                      <a:lumOff val="10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defTabSz="914400">
                <a:spcBef>
                  <a:spcPct val="0"/>
                </a:spcBef>
                <a:buSzPct val="25000"/>
                <a:defRPr/>
              </a:pPr>
              <a:r>
                <a:rPr lang="zh-CN" altLang="en-US" sz="2000"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被越来越多</a:t>
              </a: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企业管理者</a:t>
              </a:r>
              <a:r>
                <a:rPr lang="zh-CN" altLang="en-US" sz="2000"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重视</a:t>
              </a:r>
              <a:endParaRPr lang="zh-CN" altLang="en-US" sz="2000"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 name="同侧圆角矩形 61"/>
            <p:cNvSpPr/>
            <p:nvPr>
              <p:custDataLst>
                <p:tags r:id="rId11"/>
              </p:custDataLst>
            </p:nvPr>
          </p:nvSpPr>
          <p:spPr>
            <a:xfrm>
              <a:off x="3353057" y="2842809"/>
              <a:ext cx="1501441" cy="2856228"/>
            </a:xfrm>
            <a:prstGeom prst="round2SameRect">
              <a:avLst>
                <a:gd name="adj1" fmla="val 50000"/>
                <a:gd name="adj2" fmla="val 0"/>
              </a:avLst>
            </a:prstGeom>
            <a:gradFill>
              <a:gsLst>
                <a:gs pos="0">
                  <a:srgbClr val="B21AA3"/>
                </a:gs>
                <a:gs pos="100000">
                  <a:srgbClr val="472494"/>
                </a:gs>
              </a:gsLst>
              <a:lin ang="5400000" scaled="1"/>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zh-CN" altLang="en-US" sz="24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现如今</a:t>
              </a:r>
              <a:endParaRPr lang="zh-CN" altLang="en-US" sz="24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0" name="任意多边形 4"/>
          <p:cNvSpPr/>
          <p:nvPr>
            <p:custDataLst>
              <p:tags r:id="rId12"/>
            </p:custDataLst>
          </p:nvPr>
        </p:nvSpPr>
        <p:spPr>
          <a:xfrm>
            <a:off x="1235710" y="249555"/>
            <a:ext cx="8030210" cy="3970020"/>
          </a:xfrm>
          <a:custGeom>
            <a:avLst/>
            <a:gdLst>
              <a:gd name="connsiteX0" fmla="*/ 11440 w 8280066"/>
              <a:gd name="connsiteY0" fmla="*/ 4093699 h 4093775"/>
              <a:gd name="connsiteX1" fmla="*/ 1058 w 8280066"/>
              <a:gd name="connsiteY1" fmla="*/ 4085079 h 4093775"/>
              <a:gd name="connsiteX2" fmla="*/ 9630 w 8280066"/>
              <a:gd name="connsiteY2" fmla="*/ 4074649 h 4093775"/>
              <a:gd name="connsiteX3" fmla="*/ 5560515 w 8280066"/>
              <a:gd name="connsiteY3" fmla="*/ 1987912 h 4093775"/>
              <a:gd name="connsiteX4" fmla="*/ 7351215 w 8280066"/>
              <a:gd name="connsiteY4" fmla="*/ 521062 h 4093775"/>
              <a:gd name="connsiteX5" fmla="*/ 7273682 w 8280066"/>
              <a:gd name="connsiteY5" fmla="*/ 362757 h 4093775"/>
              <a:gd name="connsiteX6" fmla="*/ 7300075 w 8280066"/>
              <a:gd name="connsiteY6" fmla="*/ 194549 h 4093775"/>
              <a:gd name="connsiteX7" fmla="*/ 7345595 w 8280066"/>
              <a:gd name="connsiteY7" fmla="*/ 174161 h 4093775"/>
              <a:gd name="connsiteX8" fmla="*/ 8135123 w 8280066"/>
              <a:gd name="connsiteY8" fmla="*/ 2711 h 4093775"/>
              <a:gd name="connsiteX9" fmla="*/ 8278350 w 8280066"/>
              <a:gd name="connsiteY9" fmla="*/ 95028 h 4093775"/>
              <a:gd name="connsiteX10" fmla="*/ 8280665 w 8280066"/>
              <a:gd name="connsiteY10" fmla="*/ 130346 h 4093775"/>
              <a:gd name="connsiteX11" fmla="*/ 8209989 w 8280066"/>
              <a:gd name="connsiteY11" fmla="*/ 978643 h 4093775"/>
              <a:gd name="connsiteX12" fmla="*/ 8079754 w 8280066"/>
              <a:gd name="connsiteY12" fmla="*/ 1088523 h 4093775"/>
              <a:gd name="connsiteX13" fmla="*/ 8008440 w 8280066"/>
              <a:gd name="connsiteY13" fmla="*/ 1057224 h 4093775"/>
              <a:gd name="connsiteX14" fmla="*/ 7922715 w 8280066"/>
              <a:gd name="connsiteY14" fmla="*/ 978072 h 4093775"/>
              <a:gd name="connsiteX15" fmla="*/ 5284290 w 8280066"/>
              <a:gd name="connsiteY15" fmla="*/ 2730672 h 4093775"/>
              <a:gd name="connsiteX16" fmla="*/ 11440 w 8280066"/>
              <a:gd name="connsiteY16" fmla="*/ 4093699 h 409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280066" h="4093775">
                <a:moveTo>
                  <a:pt x="11440" y="4093699"/>
                </a:moveTo>
                <a:cubicBezTo>
                  <a:pt x="6201" y="4094194"/>
                  <a:pt x="1534" y="4090337"/>
                  <a:pt x="1058" y="4085079"/>
                </a:cubicBezTo>
                <a:cubicBezTo>
                  <a:pt x="487" y="4079821"/>
                  <a:pt x="4392" y="4075144"/>
                  <a:pt x="9630" y="4074649"/>
                </a:cubicBezTo>
                <a:cubicBezTo>
                  <a:pt x="806302" y="3967112"/>
                  <a:pt x="3505305" y="3505530"/>
                  <a:pt x="5560515" y="1987912"/>
                </a:cubicBezTo>
                <a:cubicBezTo>
                  <a:pt x="5855790" y="1787887"/>
                  <a:pt x="7179765" y="797287"/>
                  <a:pt x="7351215" y="521062"/>
                </a:cubicBezTo>
                <a:cubicBezTo>
                  <a:pt x="7351215" y="480676"/>
                  <a:pt x="7315211" y="419621"/>
                  <a:pt x="7273682" y="362757"/>
                </a:cubicBezTo>
                <a:cubicBezTo>
                  <a:pt x="7234524" y="309018"/>
                  <a:pt x="7246335" y="233710"/>
                  <a:pt x="7300075" y="194549"/>
                </a:cubicBezTo>
                <a:cubicBezTo>
                  <a:pt x="7313658" y="184650"/>
                  <a:pt x="7329165" y="177706"/>
                  <a:pt x="7345595" y="174161"/>
                </a:cubicBezTo>
                <a:lnTo>
                  <a:pt x="8135123" y="2711"/>
                </a:lnTo>
                <a:cubicBezTo>
                  <a:pt x="8200169" y="-11347"/>
                  <a:pt x="8264291" y="29984"/>
                  <a:pt x="8278350" y="95028"/>
                </a:cubicBezTo>
                <a:cubicBezTo>
                  <a:pt x="8280855" y="106623"/>
                  <a:pt x="8281636" y="118524"/>
                  <a:pt x="8280665" y="130346"/>
                </a:cubicBezTo>
                <a:lnTo>
                  <a:pt x="8209989" y="978643"/>
                </a:lnTo>
                <a:cubicBezTo>
                  <a:pt x="8204369" y="1044947"/>
                  <a:pt x="8146057" y="1094143"/>
                  <a:pt x="8079754" y="1088523"/>
                </a:cubicBezTo>
                <a:cubicBezTo>
                  <a:pt x="8053169" y="1086276"/>
                  <a:pt x="8028090" y="1075265"/>
                  <a:pt x="8008440" y="1057224"/>
                </a:cubicBezTo>
                <a:lnTo>
                  <a:pt x="7922715" y="978072"/>
                </a:lnTo>
                <a:cubicBezTo>
                  <a:pt x="7922715" y="978072"/>
                  <a:pt x="6370140" y="2235372"/>
                  <a:pt x="5284290" y="2730672"/>
                </a:cubicBezTo>
                <a:cubicBezTo>
                  <a:pt x="4226158" y="3213303"/>
                  <a:pt x="2932758" y="3967398"/>
                  <a:pt x="11440" y="4093699"/>
                </a:cubicBezTo>
                <a:close/>
              </a:path>
            </a:pathLst>
          </a:custGeom>
          <a:gradFill>
            <a:gsLst>
              <a:gs pos="0">
                <a:srgbClr val="B21AA3"/>
              </a:gs>
              <a:gs pos="100000">
                <a:srgbClr val="472494"/>
              </a:gs>
            </a:gsLst>
            <a:lin ang="5400000" scaled="1"/>
          </a:gradFill>
          <a:ln w="9525" cap="flat">
            <a:noFill/>
            <a:prstDash val="solid"/>
            <a:miter/>
          </a:ln>
        </p:spPr>
        <p:txBody>
          <a:bodyPr rtlCol="0" anchor="ctr"/>
          <a:p>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 name="文本框 6"/>
          <p:cNvSpPr txBox="1"/>
          <p:nvPr/>
        </p:nvSpPr>
        <p:spPr>
          <a:xfrm>
            <a:off x="958215" y="1905635"/>
            <a:ext cx="8223250" cy="1476375"/>
          </a:xfrm>
          <a:prstGeom prst="rect">
            <a:avLst/>
          </a:prstGeom>
          <a:noFill/>
        </p:spPr>
        <p:txBody>
          <a:bodyPr wrap="square" rtlCol="0" anchor="t">
            <a:spAutoFit/>
          </a:bodyPr>
          <a:p>
            <a:pPr algn="just">
              <a:lnSpc>
                <a:spcPct val="150000"/>
              </a:lnSpc>
            </a:pPr>
            <a:r>
              <a:rPr lang="zh-CN" altLang="en-US" sz="2000">
                <a:solidFill>
                  <a:schemeClr val="bg1"/>
                </a:solidFill>
                <a:latin typeface="微软雅黑" panose="020B0503020204020204" charset="-122"/>
                <a:ea typeface="微软雅黑" panose="020B0503020204020204" charset="-122"/>
              </a:rPr>
              <a:t>商业模式是为了实现客户价值最大化，把能使企业运行的内外各要素整合起来，形成高效率的具有独特核心竞争力的运行系统，并通过提供产品和服务达成持续盈利目标的组织设计的整体解决方案。</a:t>
            </a:r>
            <a:endParaRPr lang="zh-CN" altLang="en-US" sz="200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strips(upRight)">
                                      <p:cBhvr>
                                        <p:cTn id="7" dur="500"/>
                                        <p:tgtEl>
                                          <p:spTgt spid="50"/>
                                        </p:tgtEl>
                                      </p:cBhvr>
                                    </p:animEffect>
                                  </p:childTnLst>
                                </p:cTn>
                              </p:par>
                              <p:par>
                                <p:cTn id="8" presetID="18" presetClass="entr" presetSubtype="3"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strips(upRight)">
                                      <p:cBhvr>
                                        <p:cTn id="10" dur="500"/>
                                        <p:tgtEl>
                                          <p:spTgt spid="41"/>
                                        </p:tgtEl>
                                      </p:cBhvr>
                                    </p:animEffect>
                                  </p:childTnLst>
                                </p:cTn>
                              </p:par>
                              <p:par>
                                <p:cTn id="11" presetID="18" presetClass="entr" presetSubtype="3"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strips(upRight)">
                                      <p:cBhvr>
                                        <p:cTn id="13" dur="500"/>
                                        <p:tgtEl>
                                          <p:spTgt spid="44"/>
                                        </p:tgtEl>
                                      </p:cBhvr>
                                    </p:animEffect>
                                  </p:childTnLst>
                                </p:cTn>
                              </p:par>
                              <p:par>
                                <p:cTn id="14" presetID="18" presetClass="entr" presetSubtype="3"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strips(upRight)">
                                      <p:cBhvr>
                                        <p:cTn id="16" dur="500"/>
                                        <p:tgtEl>
                                          <p:spTgt spid="47"/>
                                        </p:tgtEl>
                                      </p:cBhvr>
                                    </p:animEffect>
                                  </p:childTnLst>
                                </p:cTn>
                              </p:par>
                              <p:par>
                                <p:cTn id="17" presetID="18" presetClass="entr" presetSubtype="3"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strips(upRight)">
                                      <p:cBhvr>
                                        <p:cTn id="19" dur="500"/>
                                        <p:tgtEl>
                                          <p:spTgt spid="4"/>
                                        </p:tgtEl>
                                      </p:cBhvr>
                                    </p:animEffect>
                                  </p:childTnLst>
                                </p:cTn>
                              </p:par>
                            </p:childTnLst>
                          </p:cTn>
                        </p:par>
                        <p:par>
                          <p:cTn id="20" fill="hold">
                            <p:stCondLst>
                              <p:cond delay="500"/>
                            </p:stCondLst>
                            <p:childTnLst>
                              <p:par>
                                <p:cTn id="21" presetID="18" presetClass="entr" presetSubtype="3"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strips(upRight)">
                                      <p:cBhvr>
                                        <p:cTn id="2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40"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4295" y="323963"/>
            <a:ext cx="2992086" cy="488467"/>
            <a:chOff x="294295" y="323963"/>
            <a:chExt cx="29920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2"/>
              </p:custDataLst>
            </p:nvPr>
          </p:nvSpPr>
          <p:spPr>
            <a:xfrm>
              <a:off x="360301" y="352055"/>
              <a:ext cx="29260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一、商业模式的要素</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2" name="图片 1"/>
          <p:cNvPicPr>
            <a:picLocks noChangeAspect="1"/>
          </p:cNvPicPr>
          <p:nvPr>
            <p:custDataLst>
              <p:tags r:id="rId3"/>
            </p:custDataLst>
          </p:nvPr>
        </p:nvPicPr>
        <p:blipFill>
          <a:blip r:embed="rId4"/>
          <a:stretch>
            <a:fillRect/>
          </a:stretch>
        </p:blipFill>
        <p:spPr>
          <a:xfrm>
            <a:off x="1442085" y="2018030"/>
            <a:ext cx="9172575" cy="4219575"/>
          </a:xfrm>
          <a:prstGeom prst="rect">
            <a:avLst/>
          </a:prstGeom>
        </p:spPr>
      </p:pic>
      <p:sp>
        <p:nvSpPr>
          <p:cNvPr id="4" name="文本框 3"/>
          <p:cNvSpPr txBox="1"/>
          <p:nvPr/>
        </p:nvSpPr>
        <p:spPr>
          <a:xfrm>
            <a:off x="1442085" y="929640"/>
            <a:ext cx="9171940" cy="977265"/>
          </a:xfrm>
          <a:prstGeom prst="rect">
            <a:avLst/>
          </a:prstGeom>
          <a:noFill/>
        </p:spPr>
        <p:txBody>
          <a:bodyPr wrap="square" rtlCol="0" anchor="t">
            <a:spAutoFit/>
          </a:bodyPr>
          <a:p>
            <a:pPr algn="just">
              <a:lnSpc>
                <a:spcPct val="120000"/>
              </a:lnSpc>
            </a:pPr>
            <a:r>
              <a:rPr lang="zh-CN" altLang="en-US" sz="2400">
                <a:solidFill>
                  <a:schemeClr val="bg1"/>
                </a:solidFill>
                <a:latin typeface="微软雅黑" panose="020B0503020204020204" charset="-122"/>
                <a:ea typeface="微软雅黑" panose="020B0503020204020204" charset="-122"/>
              </a:rPr>
              <a:t>目前，比较公认和常用的是北京大学汇丰商学院副院长魏炜提出的六要素说法。商业模式的这六个要素是互相作用、互相决定的。</a:t>
            </a:r>
            <a:endParaRPr lang="zh-CN" altLang="en-US" sz="240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4295" y="323963"/>
            <a:ext cx="2992086" cy="488467"/>
            <a:chOff x="294295" y="323963"/>
            <a:chExt cx="29920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0" name="文本框 9"/>
            <p:cNvSpPr txBox="1"/>
            <p:nvPr>
              <p:custDataLst>
                <p:tags r:id="rId2"/>
              </p:custDataLst>
            </p:nvPr>
          </p:nvSpPr>
          <p:spPr>
            <a:xfrm>
              <a:off x="360301" y="352055"/>
              <a:ext cx="29260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一、商业模式的要素</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21" name="矩形 20"/>
          <p:cNvSpPr/>
          <p:nvPr>
            <p:custDataLst>
              <p:tags r:id="rId3"/>
            </p:custDataLst>
          </p:nvPr>
        </p:nvSpPr>
        <p:spPr bwMode="auto">
          <a:xfrm>
            <a:off x="1875790" y="2006600"/>
            <a:ext cx="2754630" cy="650240"/>
          </a:xfrm>
          <a:prstGeom prst="rect">
            <a:avLst/>
          </a:prstGeom>
          <a:noFill/>
        </p:spPr>
        <p:txBody>
          <a:bodyPr wrap="square">
            <a:spAutoFit/>
          </a:bodyPr>
          <a:p>
            <a:pPr algn="just">
              <a:lnSpc>
                <a:spcPct val="13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企业对于自身的定位直接影响企业需要构筑何种商业模式。</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45" name="组合 44"/>
          <p:cNvGrpSpPr/>
          <p:nvPr/>
        </p:nvGrpSpPr>
        <p:grpSpPr>
          <a:xfrm>
            <a:off x="1107440" y="1421765"/>
            <a:ext cx="704850" cy="697230"/>
            <a:chOff x="5442" y="3491"/>
            <a:chExt cx="1110" cy="1098"/>
          </a:xfrm>
        </p:grpSpPr>
        <p:sp>
          <p:nvSpPr>
            <p:cNvPr id="24" name="椭圆 23"/>
            <p:cNvSpPr/>
            <p:nvPr>
              <p:custDataLst>
                <p:tags r:id="rId4"/>
              </p:custDataLst>
            </p:nvPr>
          </p:nvSpPr>
          <p:spPr>
            <a:xfrm>
              <a:off x="5442" y="3491"/>
              <a:ext cx="1098" cy="1098"/>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3" name="文本框 42"/>
            <p:cNvSpPr txBox="1"/>
            <p:nvPr>
              <p:custDataLst>
                <p:tags r:id="rId5"/>
              </p:custDataLst>
            </p:nvPr>
          </p:nvSpPr>
          <p:spPr>
            <a:xfrm>
              <a:off x="5460" y="3715"/>
              <a:ext cx="1092" cy="630"/>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ctr"/>
              <a:r>
                <a:rPr lang="en-US" altLang="zh-CN" dirty="0">
                  <a:solidFill>
                    <a:schemeClr val="bg1"/>
                  </a:solidFill>
                  <a:sym typeface="思源黑体 CN Medium" panose="020B0600000000000000" pitchFamily="34" charset="-122"/>
                </a:rPr>
                <a:t>01</a:t>
              </a:r>
              <a:endParaRPr lang="zh-CN" altLang="en-US" dirty="0">
                <a:solidFill>
                  <a:schemeClr val="bg1"/>
                </a:solidFill>
                <a:sym typeface="思源黑体 CN Medium" panose="020B0600000000000000" pitchFamily="34" charset="-122"/>
              </a:endParaRPr>
            </a:p>
          </p:txBody>
        </p:sp>
      </p:grpSp>
      <p:sp>
        <p:nvSpPr>
          <p:cNvPr id="55" name="ïṣḻiḋè"/>
          <p:cNvSpPr/>
          <p:nvPr>
            <p:custDataLst>
              <p:tags r:id="rId6"/>
            </p:custDataLst>
          </p:nvPr>
        </p:nvSpPr>
        <p:spPr>
          <a:xfrm>
            <a:off x="2226944" y="1563943"/>
            <a:ext cx="1574194" cy="33054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定位</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6" name="矩形 55"/>
          <p:cNvSpPr/>
          <p:nvPr>
            <p:custDataLst>
              <p:tags r:id="rId7"/>
            </p:custDataLst>
          </p:nvPr>
        </p:nvSpPr>
        <p:spPr bwMode="auto">
          <a:xfrm>
            <a:off x="1775460" y="3566795"/>
            <a:ext cx="2855595" cy="907415"/>
          </a:xfrm>
          <a:prstGeom prst="rect">
            <a:avLst/>
          </a:prstGeom>
          <a:noFill/>
        </p:spPr>
        <p:txBody>
          <a:bodyPr wrap="square">
            <a:noAutofit/>
          </a:bodyPr>
          <a:p>
            <a:pPr algn="just">
              <a:lnSpc>
                <a:spcPct val="12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可以从行业价值链、企业内部价值链以及合作伙伴的角色几个层面来理解业务系统的构造。</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57" name="组合 56"/>
          <p:cNvGrpSpPr/>
          <p:nvPr/>
        </p:nvGrpSpPr>
        <p:grpSpPr>
          <a:xfrm>
            <a:off x="1007110" y="2955925"/>
            <a:ext cx="704850" cy="697230"/>
            <a:chOff x="5442" y="3491"/>
            <a:chExt cx="1110" cy="1098"/>
          </a:xfrm>
        </p:grpSpPr>
        <p:sp>
          <p:nvSpPr>
            <p:cNvPr id="58" name="椭圆 57"/>
            <p:cNvSpPr/>
            <p:nvPr>
              <p:custDataLst>
                <p:tags r:id="rId8"/>
              </p:custDataLst>
            </p:nvPr>
          </p:nvSpPr>
          <p:spPr>
            <a:xfrm>
              <a:off x="5442" y="3491"/>
              <a:ext cx="1098" cy="1098"/>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9" name="文本框 58"/>
            <p:cNvSpPr txBox="1"/>
            <p:nvPr>
              <p:custDataLst>
                <p:tags r:id="rId9"/>
              </p:custDataLst>
            </p:nvPr>
          </p:nvSpPr>
          <p:spPr>
            <a:xfrm>
              <a:off x="5460" y="3715"/>
              <a:ext cx="1092" cy="628"/>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ctr"/>
              <a:r>
                <a:rPr lang="en-US" altLang="zh-CN" dirty="0">
                  <a:solidFill>
                    <a:schemeClr val="bg1"/>
                  </a:solidFill>
                  <a:sym typeface="思源黑体 CN Medium" panose="020B0600000000000000" pitchFamily="34" charset="-122"/>
                </a:rPr>
                <a:t>02</a:t>
              </a:r>
              <a:endParaRPr lang="zh-CN" altLang="en-US" dirty="0">
                <a:solidFill>
                  <a:schemeClr val="bg1"/>
                </a:solidFill>
                <a:sym typeface="思源黑体 CN Medium" panose="020B0600000000000000" pitchFamily="34" charset="-122"/>
              </a:endParaRPr>
            </a:p>
          </p:txBody>
        </p:sp>
      </p:grpSp>
      <p:sp>
        <p:nvSpPr>
          <p:cNvPr id="60" name="ïṣḻiḋè"/>
          <p:cNvSpPr/>
          <p:nvPr>
            <p:custDataLst>
              <p:tags r:id="rId10"/>
            </p:custDataLst>
          </p:nvPr>
        </p:nvSpPr>
        <p:spPr>
          <a:xfrm>
            <a:off x="2126614" y="3098103"/>
            <a:ext cx="1574194" cy="33054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业务系统</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1" name="矩形 60"/>
          <p:cNvSpPr/>
          <p:nvPr>
            <p:custDataLst>
              <p:tags r:id="rId11"/>
            </p:custDataLst>
          </p:nvPr>
        </p:nvSpPr>
        <p:spPr bwMode="auto">
          <a:xfrm>
            <a:off x="1775460" y="5281295"/>
            <a:ext cx="2854960" cy="1274445"/>
          </a:xfrm>
          <a:prstGeom prst="rect">
            <a:avLst/>
          </a:prstGeom>
          <a:noFill/>
        </p:spPr>
        <p:txBody>
          <a:bodyPr wrap="square">
            <a:spAutoFit/>
          </a:bodyPr>
          <a:p>
            <a:pPr algn="just">
              <a:lnSpc>
                <a:spcPct val="11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任何一种商业模式构建的重点工作之一都是了解企业所需要的重要的资源能力有哪些，它们是如何分布的，以及如何才能获取和建立这些资源和能力。</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62" name="组合 61"/>
          <p:cNvGrpSpPr/>
          <p:nvPr/>
        </p:nvGrpSpPr>
        <p:grpSpPr>
          <a:xfrm>
            <a:off x="1007110" y="4670425"/>
            <a:ext cx="704850" cy="697230"/>
            <a:chOff x="5442" y="3491"/>
            <a:chExt cx="1110" cy="1098"/>
          </a:xfrm>
        </p:grpSpPr>
        <p:sp>
          <p:nvSpPr>
            <p:cNvPr id="63" name="椭圆 62"/>
            <p:cNvSpPr/>
            <p:nvPr>
              <p:custDataLst>
                <p:tags r:id="rId12"/>
              </p:custDataLst>
            </p:nvPr>
          </p:nvSpPr>
          <p:spPr>
            <a:xfrm>
              <a:off x="5442" y="3491"/>
              <a:ext cx="1098" cy="1098"/>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4" name="文本框 63"/>
            <p:cNvSpPr txBox="1"/>
            <p:nvPr>
              <p:custDataLst>
                <p:tags r:id="rId13"/>
              </p:custDataLst>
            </p:nvPr>
          </p:nvSpPr>
          <p:spPr>
            <a:xfrm>
              <a:off x="5460" y="3715"/>
              <a:ext cx="1092" cy="628"/>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ctr"/>
              <a:r>
                <a:rPr lang="en-US" altLang="zh-CN" dirty="0">
                  <a:solidFill>
                    <a:schemeClr val="bg1"/>
                  </a:solidFill>
                  <a:sym typeface="思源黑体 CN Medium" panose="020B0600000000000000" pitchFamily="34" charset="-122"/>
                </a:rPr>
                <a:t>03</a:t>
              </a:r>
              <a:endParaRPr lang="zh-CN" altLang="en-US" dirty="0">
                <a:solidFill>
                  <a:schemeClr val="bg1"/>
                </a:solidFill>
                <a:sym typeface="思源黑体 CN Medium" panose="020B0600000000000000" pitchFamily="34" charset="-122"/>
              </a:endParaRPr>
            </a:p>
          </p:txBody>
        </p:sp>
      </p:grpSp>
      <p:sp>
        <p:nvSpPr>
          <p:cNvPr id="65" name="ïṣḻiḋè"/>
          <p:cNvSpPr/>
          <p:nvPr>
            <p:custDataLst>
              <p:tags r:id="rId14"/>
            </p:custDataLst>
          </p:nvPr>
        </p:nvSpPr>
        <p:spPr>
          <a:xfrm>
            <a:off x="2126615" y="4812665"/>
            <a:ext cx="2197100" cy="330835"/>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关键资源能力</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6" name="矩形 65"/>
          <p:cNvSpPr/>
          <p:nvPr>
            <p:custDataLst>
              <p:tags r:id="rId15"/>
            </p:custDataLst>
          </p:nvPr>
        </p:nvSpPr>
        <p:spPr bwMode="auto">
          <a:xfrm>
            <a:off x="7680325" y="1165860"/>
            <a:ext cx="3218815" cy="929640"/>
          </a:xfrm>
          <a:prstGeom prst="rect">
            <a:avLst/>
          </a:prstGeom>
          <a:noFill/>
        </p:spPr>
        <p:txBody>
          <a:bodyPr wrap="square">
            <a:spAutoFit/>
          </a:bodyPr>
          <a:p>
            <a:pPr algn="just">
              <a:lnSpc>
                <a:spcPct val="13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良好的盈利模式不仅能够为企业带来利益，更能为企业编织一张稳定、共赢的价值网。</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67" name="组合 66"/>
          <p:cNvGrpSpPr/>
          <p:nvPr/>
        </p:nvGrpSpPr>
        <p:grpSpPr>
          <a:xfrm>
            <a:off x="6911975" y="643255"/>
            <a:ext cx="704850" cy="697230"/>
            <a:chOff x="5442" y="3491"/>
            <a:chExt cx="1110" cy="1098"/>
          </a:xfrm>
        </p:grpSpPr>
        <p:sp>
          <p:nvSpPr>
            <p:cNvPr id="68" name="椭圆 67"/>
            <p:cNvSpPr/>
            <p:nvPr>
              <p:custDataLst>
                <p:tags r:id="rId16"/>
              </p:custDataLst>
            </p:nvPr>
          </p:nvSpPr>
          <p:spPr>
            <a:xfrm>
              <a:off x="5442" y="3491"/>
              <a:ext cx="1098" cy="1098"/>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9" name="文本框 68"/>
            <p:cNvSpPr txBox="1"/>
            <p:nvPr>
              <p:custDataLst>
                <p:tags r:id="rId17"/>
              </p:custDataLst>
            </p:nvPr>
          </p:nvSpPr>
          <p:spPr>
            <a:xfrm>
              <a:off x="5460" y="3715"/>
              <a:ext cx="1092" cy="628"/>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ctr"/>
              <a:r>
                <a:rPr lang="en-US" altLang="zh-CN" dirty="0">
                  <a:solidFill>
                    <a:schemeClr val="bg1"/>
                  </a:solidFill>
                  <a:sym typeface="思源黑体 CN Medium" panose="020B0600000000000000" pitchFamily="34" charset="-122"/>
                </a:rPr>
                <a:t>04</a:t>
              </a:r>
              <a:endParaRPr lang="zh-CN" altLang="en-US" dirty="0">
                <a:solidFill>
                  <a:schemeClr val="bg1"/>
                </a:solidFill>
                <a:sym typeface="思源黑体 CN Medium" panose="020B0600000000000000" pitchFamily="34" charset="-122"/>
              </a:endParaRPr>
            </a:p>
          </p:txBody>
        </p:sp>
      </p:grpSp>
      <p:sp>
        <p:nvSpPr>
          <p:cNvPr id="70" name="ïṣḻiḋè"/>
          <p:cNvSpPr/>
          <p:nvPr>
            <p:custDataLst>
              <p:tags r:id="rId18"/>
            </p:custDataLst>
          </p:nvPr>
        </p:nvSpPr>
        <p:spPr>
          <a:xfrm>
            <a:off x="8031479" y="785433"/>
            <a:ext cx="1574194" cy="33054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盈利模式</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1" name="矩形 70"/>
          <p:cNvSpPr/>
          <p:nvPr>
            <p:custDataLst>
              <p:tags r:id="rId19"/>
            </p:custDataLst>
          </p:nvPr>
        </p:nvSpPr>
        <p:spPr bwMode="auto">
          <a:xfrm>
            <a:off x="7688580" y="2879725"/>
            <a:ext cx="3218815" cy="1209675"/>
          </a:xfrm>
          <a:prstGeom prst="rect">
            <a:avLst/>
          </a:prstGeom>
          <a:noFill/>
        </p:spPr>
        <p:txBody>
          <a:bodyPr wrap="square">
            <a:spAutoFit/>
          </a:bodyPr>
          <a:p>
            <a:pPr algn="just">
              <a:lnSpc>
                <a:spcPct val="13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不同的现金流结构体现了企业商业模式的不同特征，并影响企业成长速度的快慢，决定企业投资价值的高低、投资价值递增速度以及受资本市场青睐的程度。</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72" name="组合 71"/>
          <p:cNvGrpSpPr/>
          <p:nvPr/>
        </p:nvGrpSpPr>
        <p:grpSpPr>
          <a:xfrm>
            <a:off x="6911975" y="2285365"/>
            <a:ext cx="704850" cy="697230"/>
            <a:chOff x="5442" y="3491"/>
            <a:chExt cx="1110" cy="1098"/>
          </a:xfrm>
        </p:grpSpPr>
        <p:sp>
          <p:nvSpPr>
            <p:cNvPr id="73" name="椭圆 72"/>
            <p:cNvSpPr/>
            <p:nvPr>
              <p:custDataLst>
                <p:tags r:id="rId20"/>
              </p:custDataLst>
            </p:nvPr>
          </p:nvSpPr>
          <p:spPr>
            <a:xfrm>
              <a:off x="5442" y="3491"/>
              <a:ext cx="1098" cy="1098"/>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74" name="文本框 73"/>
            <p:cNvSpPr txBox="1"/>
            <p:nvPr>
              <p:custDataLst>
                <p:tags r:id="rId21"/>
              </p:custDataLst>
            </p:nvPr>
          </p:nvSpPr>
          <p:spPr>
            <a:xfrm>
              <a:off x="5460" y="3715"/>
              <a:ext cx="1092" cy="628"/>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ctr"/>
              <a:r>
                <a:rPr lang="en-US" altLang="zh-CN" dirty="0">
                  <a:solidFill>
                    <a:schemeClr val="bg1"/>
                  </a:solidFill>
                  <a:sym typeface="思源黑体 CN Medium" panose="020B0600000000000000" pitchFamily="34" charset="-122"/>
                </a:rPr>
                <a:t>05</a:t>
              </a:r>
              <a:endParaRPr lang="zh-CN" altLang="en-US" dirty="0">
                <a:solidFill>
                  <a:schemeClr val="bg1"/>
                </a:solidFill>
                <a:sym typeface="思源黑体 CN Medium" panose="020B0600000000000000" pitchFamily="34" charset="-122"/>
              </a:endParaRPr>
            </a:p>
          </p:txBody>
        </p:sp>
      </p:grpSp>
      <p:sp>
        <p:nvSpPr>
          <p:cNvPr id="75" name="ïṣḻiḋè"/>
          <p:cNvSpPr/>
          <p:nvPr>
            <p:custDataLst>
              <p:tags r:id="rId22"/>
            </p:custDataLst>
          </p:nvPr>
        </p:nvSpPr>
        <p:spPr>
          <a:xfrm>
            <a:off x="8031480" y="2427605"/>
            <a:ext cx="2876550" cy="330835"/>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自由现金流结构</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1" name="矩形 80"/>
          <p:cNvSpPr/>
          <p:nvPr>
            <p:custDataLst>
              <p:tags r:id="rId23"/>
            </p:custDataLst>
          </p:nvPr>
        </p:nvSpPr>
        <p:spPr bwMode="auto">
          <a:xfrm>
            <a:off x="7921625" y="5367655"/>
            <a:ext cx="3218815" cy="694055"/>
          </a:xfrm>
          <a:prstGeom prst="rect">
            <a:avLst/>
          </a:prstGeom>
          <a:noFill/>
        </p:spPr>
        <p:txBody>
          <a:bodyPr wrap="square">
            <a:spAutoFit/>
          </a:bodyPr>
          <a:p>
            <a:pPr algn="just">
              <a:lnSpc>
                <a:spcPct val="14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企业的投资价值就是商业模式的归宿，是评判商业模式优劣的标准。</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82" name="组合 81"/>
          <p:cNvGrpSpPr/>
          <p:nvPr/>
        </p:nvGrpSpPr>
        <p:grpSpPr>
          <a:xfrm>
            <a:off x="7082155" y="4670425"/>
            <a:ext cx="704850" cy="697230"/>
            <a:chOff x="5442" y="3491"/>
            <a:chExt cx="1110" cy="1098"/>
          </a:xfrm>
        </p:grpSpPr>
        <p:sp>
          <p:nvSpPr>
            <p:cNvPr id="83" name="椭圆 82"/>
            <p:cNvSpPr/>
            <p:nvPr>
              <p:custDataLst>
                <p:tags r:id="rId24"/>
              </p:custDataLst>
            </p:nvPr>
          </p:nvSpPr>
          <p:spPr>
            <a:xfrm>
              <a:off x="5442" y="3491"/>
              <a:ext cx="1098" cy="1098"/>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4" name="文本框 83"/>
            <p:cNvSpPr txBox="1"/>
            <p:nvPr>
              <p:custDataLst>
                <p:tags r:id="rId25"/>
              </p:custDataLst>
            </p:nvPr>
          </p:nvSpPr>
          <p:spPr>
            <a:xfrm>
              <a:off x="5460" y="3715"/>
              <a:ext cx="1092" cy="628"/>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ctr"/>
              <a:r>
                <a:rPr lang="en-US" altLang="zh-CN" dirty="0">
                  <a:solidFill>
                    <a:schemeClr val="bg1"/>
                  </a:solidFill>
                  <a:sym typeface="思源黑体 CN Medium" panose="020B0600000000000000" pitchFamily="34" charset="-122"/>
                </a:rPr>
                <a:t>06</a:t>
              </a:r>
              <a:endParaRPr lang="zh-CN" altLang="en-US" dirty="0">
                <a:solidFill>
                  <a:schemeClr val="bg1"/>
                </a:solidFill>
                <a:sym typeface="思源黑体 CN Medium" panose="020B0600000000000000" pitchFamily="34" charset="-122"/>
              </a:endParaRPr>
            </a:p>
          </p:txBody>
        </p:sp>
      </p:grpSp>
      <p:sp>
        <p:nvSpPr>
          <p:cNvPr id="85" name="ïṣḻiḋè"/>
          <p:cNvSpPr/>
          <p:nvPr>
            <p:custDataLst>
              <p:tags r:id="rId26"/>
            </p:custDataLst>
          </p:nvPr>
        </p:nvSpPr>
        <p:spPr>
          <a:xfrm>
            <a:off x="8243569" y="4799903"/>
            <a:ext cx="1574194" cy="330540"/>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企业价值</a:t>
            </a:r>
            <a:endParaRPr lang="zh-CN" altLang="en-US" sz="24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wipe(up)">
                                      <p:cBhvr>
                                        <p:cTn id="11" dur="500"/>
                                        <p:tgtEl>
                                          <p:spTgt spid="55"/>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barn(inVertical)">
                                      <p:cBhvr>
                                        <p:cTn id="14" dur="500"/>
                                        <p:tgtEl>
                                          <p:spTgt spid="56"/>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wipe(up)">
                                      <p:cBhvr>
                                        <p:cTn id="18" dur="500"/>
                                        <p:tgtEl>
                                          <p:spTgt spid="60"/>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barn(inVertical)">
                                      <p:cBhvr>
                                        <p:cTn id="21" dur="500"/>
                                        <p:tgtEl>
                                          <p:spTgt spid="61"/>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wipe(up)">
                                      <p:cBhvr>
                                        <p:cTn id="25" dur="500"/>
                                        <p:tgtEl>
                                          <p:spTgt spid="65"/>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barn(inVertical)">
                                      <p:cBhvr>
                                        <p:cTn id="28" dur="500"/>
                                        <p:tgtEl>
                                          <p:spTgt spid="66"/>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wipe(up)">
                                      <p:cBhvr>
                                        <p:cTn id="32" dur="500"/>
                                        <p:tgtEl>
                                          <p:spTgt spid="70"/>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barn(inVertical)">
                                      <p:cBhvr>
                                        <p:cTn id="35" dur="500"/>
                                        <p:tgtEl>
                                          <p:spTgt spid="71"/>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up)">
                                      <p:cBhvr>
                                        <p:cTn id="39" dur="500"/>
                                        <p:tgtEl>
                                          <p:spTgt spid="75"/>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81"/>
                                        </p:tgtEl>
                                        <p:attrNameLst>
                                          <p:attrName>style.visibility</p:attrName>
                                        </p:attrNameLst>
                                      </p:cBhvr>
                                      <p:to>
                                        <p:strVal val="visible"/>
                                      </p:to>
                                    </p:set>
                                    <p:animEffect transition="in" filter="barn(inVertical)">
                                      <p:cBhvr>
                                        <p:cTn id="42" dur="500"/>
                                        <p:tgtEl>
                                          <p:spTgt spid="81"/>
                                        </p:tgtEl>
                                      </p:cBhvr>
                                    </p:animEffect>
                                  </p:childTnLst>
                                </p:cTn>
                              </p:par>
                            </p:childTnLst>
                          </p:cTn>
                        </p:par>
                        <p:par>
                          <p:cTn id="43" fill="hold">
                            <p:stCondLst>
                              <p:cond delay="3000"/>
                            </p:stCondLst>
                            <p:childTnLst>
                              <p:par>
                                <p:cTn id="44" presetID="22" presetClass="entr" presetSubtype="1" fill="hold" grpId="0" nodeType="afterEffect">
                                  <p:stCondLst>
                                    <p:cond delay="0"/>
                                  </p:stCondLst>
                                  <p:childTnLst>
                                    <p:set>
                                      <p:cBhvr>
                                        <p:cTn id="45" dur="1" fill="hold">
                                          <p:stCondLst>
                                            <p:cond delay="0"/>
                                          </p:stCondLst>
                                        </p:cTn>
                                        <p:tgtEl>
                                          <p:spTgt spid="85"/>
                                        </p:tgtEl>
                                        <p:attrNameLst>
                                          <p:attrName>style.visibility</p:attrName>
                                        </p:attrNameLst>
                                      </p:cBhvr>
                                      <p:to>
                                        <p:strVal val="visible"/>
                                      </p:to>
                                    </p:set>
                                    <p:animEffect transition="in" filter="wipe(up)">
                                      <p:cBhvr>
                                        <p:cTn id="46"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5" grpId="0" bldLvl="0" animBg="1"/>
      <p:bldP spid="56" grpId="0"/>
      <p:bldP spid="60" grpId="0" bldLvl="0" animBg="1"/>
      <p:bldP spid="61" grpId="0"/>
      <p:bldP spid="65" grpId="0" bldLvl="0" animBg="1"/>
      <p:bldP spid="66" grpId="0"/>
      <p:bldP spid="70" grpId="0" bldLvl="0" animBg="1"/>
      <p:bldP spid="71" grpId="0"/>
      <p:bldP spid="75" grpId="0" bldLvl="0" animBg="1"/>
      <p:bldP spid="81" grpId="0"/>
      <p:bldP spid="85"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4295" y="323963"/>
            <a:ext cx="4516086" cy="488467"/>
            <a:chOff x="294295" y="323963"/>
            <a:chExt cx="45160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文本框 6"/>
            <p:cNvSpPr txBox="1"/>
            <p:nvPr>
              <p:custDataLst>
                <p:tags r:id="rId2"/>
              </p:custDataLst>
            </p:nvPr>
          </p:nvSpPr>
          <p:spPr>
            <a:xfrm>
              <a:off x="360301" y="352055"/>
              <a:ext cx="44500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二、商业模式的设计方法与创新</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cxnSp>
        <p:nvCxnSpPr>
          <p:cNvPr id="2" name="直接连接符 1"/>
          <p:cNvCxnSpPr/>
          <p:nvPr>
            <p:custDataLst>
              <p:tags r:id="rId3"/>
            </p:custDataLst>
          </p:nvPr>
        </p:nvCxnSpPr>
        <p:spPr>
          <a:xfrm>
            <a:off x="1014608" y="1797885"/>
            <a:ext cx="0" cy="4320000"/>
          </a:xfrm>
          <a:prstGeom prst="line">
            <a:avLst/>
          </a:prstGeom>
          <a:ln w="15875">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sp>
        <p:nvSpPr>
          <p:cNvPr id="49" name="椭圆 48"/>
          <p:cNvSpPr/>
          <p:nvPr>
            <p:custDataLst>
              <p:tags r:id="rId4"/>
            </p:custDataLst>
          </p:nvPr>
        </p:nvSpPr>
        <p:spPr>
          <a:xfrm>
            <a:off x="752447" y="2486037"/>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0" name="椭圆 49"/>
          <p:cNvSpPr/>
          <p:nvPr>
            <p:custDataLst>
              <p:tags r:id="rId5"/>
            </p:custDataLst>
          </p:nvPr>
        </p:nvSpPr>
        <p:spPr>
          <a:xfrm>
            <a:off x="752447" y="3682301"/>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1" name="椭圆 50"/>
          <p:cNvSpPr/>
          <p:nvPr>
            <p:custDataLst>
              <p:tags r:id="rId6"/>
            </p:custDataLst>
          </p:nvPr>
        </p:nvSpPr>
        <p:spPr>
          <a:xfrm>
            <a:off x="752447" y="4878566"/>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2" name="文本框 51"/>
          <p:cNvSpPr txBox="1"/>
          <p:nvPr/>
        </p:nvSpPr>
        <p:spPr>
          <a:xfrm>
            <a:off x="1687195" y="2402205"/>
            <a:ext cx="4094480" cy="632460"/>
          </a:xfrm>
          <a:prstGeom prst="rect">
            <a:avLst/>
          </a:prstGeom>
          <a:noFill/>
        </p:spPr>
        <p:txBody>
          <a:bodyPr wrap="square" rtlCol="0" anchor="t">
            <a:spAutoFit/>
          </a:bodyPr>
          <a:p>
            <a:pPr algn="just">
              <a:lnSpc>
                <a:spcPct val="110000"/>
              </a:lnSpc>
            </a:pPr>
            <a:r>
              <a:rPr lang="zh-CN" altLang="en-US" sz="3200" b="1">
                <a:solidFill>
                  <a:schemeClr val="bg1"/>
                </a:solidFill>
                <a:latin typeface="微软雅黑" panose="020B0503020204020204" charset="-122"/>
                <a:ea typeface="微软雅黑" panose="020B0503020204020204" charset="-122"/>
              </a:rPr>
              <a:t>强化自身的良性循环。</a:t>
            </a:r>
            <a:endParaRPr lang="zh-CN" altLang="en-US" sz="3200" b="1">
              <a:solidFill>
                <a:schemeClr val="bg1"/>
              </a:solidFill>
              <a:latin typeface="微软雅黑" panose="020B0503020204020204" charset="-122"/>
              <a:ea typeface="微软雅黑" panose="020B0503020204020204" charset="-122"/>
            </a:endParaRPr>
          </a:p>
        </p:txBody>
      </p:sp>
      <p:sp>
        <p:nvSpPr>
          <p:cNvPr id="55" name="文本框 54"/>
          <p:cNvSpPr txBox="1"/>
          <p:nvPr/>
        </p:nvSpPr>
        <p:spPr>
          <a:xfrm>
            <a:off x="1687195" y="3707130"/>
            <a:ext cx="4699635" cy="632460"/>
          </a:xfrm>
          <a:prstGeom prst="rect">
            <a:avLst/>
          </a:prstGeom>
          <a:noFill/>
        </p:spPr>
        <p:txBody>
          <a:bodyPr wrap="square" rtlCol="0" anchor="t">
            <a:spAutoFit/>
          </a:bodyPr>
          <a:p>
            <a:pPr algn="just">
              <a:lnSpc>
                <a:spcPct val="110000"/>
              </a:lnSpc>
            </a:pPr>
            <a:r>
              <a:rPr lang="zh-CN" altLang="en-US" sz="3200" b="1">
                <a:solidFill>
                  <a:schemeClr val="bg1"/>
                </a:solidFill>
                <a:latin typeface="微软雅黑" panose="020B0503020204020204" charset="-122"/>
                <a:ea typeface="微软雅黑" panose="020B0503020204020204" charset="-122"/>
              </a:rPr>
              <a:t>削弱竞争对手的良性循环。</a:t>
            </a:r>
            <a:endParaRPr lang="zh-CN" altLang="en-US" sz="3200" b="1">
              <a:solidFill>
                <a:schemeClr val="bg1"/>
              </a:solidFill>
              <a:latin typeface="微软雅黑" panose="020B0503020204020204" charset="-122"/>
              <a:ea typeface="微软雅黑" panose="020B0503020204020204" charset="-122"/>
            </a:endParaRPr>
          </a:p>
        </p:txBody>
      </p:sp>
      <p:sp>
        <p:nvSpPr>
          <p:cNvPr id="56" name="文本框 55"/>
          <p:cNvSpPr txBox="1"/>
          <p:nvPr/>
        </p:nvSpPr>
        <p:spPr>
          <a:xfrm>
            <a:off x="1687195" y="4905375"/>
            <a:ext cx="3509010" cy="632460"/>
          </a:xfrm>
          <a:prstGeom prst="rect">
            <a:avLst/>
          </a:prstGeom>
          <a:noFill/>
        </p:spPr>
        <p:txBody>
          <a:bodyPr wrap="square" rtlCol="0" anchor="t">
            <a:spAutoFit/>
          </a:bodyPr>
          <a:p>
            <a:pPr algn="just">
              <a:lnSpc>
                <a:spcPct val="110000"/>
              </a:lnSpc>
            </a:pPr>
            <a:r>
              <a:rPr lang="zh-CN" altLang="en-US" sz="3200" b="1">
                <a:solidFill>
                  <a:schemeClr val="bg1"/>
                </a:solidFill>
                <a:latin typeface="微软雅黑" panose="020B0503020204020204" charset="-122"/>
                <a:ea typeface="微软雅黑" panose="020B0503020204020204" charset="-122"/>
                <a:cs typeface="微软雅黑" panose="020B0503020204020204" charset="-122"/>
              </a:rPr>
              <a:t>变竞争为互补。</a:t>
            </a:r>
            <a:endParaRPr lang="zh-CN" altLang="en-US" sz="3200" b="1">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292225" y="1021080"/>
            <a:ext cx="6096000" cy="521970"/>
          </a:xfrm>
          <a:prstGeom prst="rect">
            <a:avLst/>
          </a:prstGeom>
          <a:noFill/>
        </p:spPr>
        <p:txBody>
          <a:bodyPr wrap="square" rtlCol="0" anchor="t">
            <a:spAutoFit/>
          </a:bodyPr>
          <a:p>
            <a:r>
              <a:rPr lang="zh-CN" altLang="en-US" sz="2800">
                <a:solidFill>
                  <a:schemeClr val="bg1"/>
                </a:solidFill>
                <a:latin typeface="微软雅黑" panose="020B0503020204020204" charset="-122"/>
                <a:ea typeface="微软雅黑" panose="020B0503020204020204" charset="-122"/>
              </a:rPr>
              <a:t>企业通过商业模式开展竞争的方式</a:t>
            </a:r>
            <a:endParaRPr lang="zh-CN" altLang="en-US" sz="2800">
              <a:solidFill>
                <a:schemeClr val="bg1"/>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7"/>
          <a:stretch>
            <a:fillRect/>
          </a:stretch>
        </p:blipFill>
        <p:spPr>
          <a:xfrm>
            <a:off x="6482715" y="1981835"/>
            <a:ext cx="5713730" cy="3940810"/>
          </a:xfrm>
          <a:prstGeom prst="rect">
            <a:avLst/>
          </a:prstGeom>
          <a:gradFill>
            <a:gsLst>
              <a:gs pos="0">
                <a:srgbClr val="B21AA3">
                  <a:alpha val="68000"/>
                </a:srgbClr>
              </a:gs>
              <a:gs pos="100000">
                <a:srgbClr val="472494"/>
              </a:gs>
            </a:gsLst>
            <a:lin ang="5400000" scaled="0"/>
          </a:gradFill>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4295" y="323963"/>
            <a:ext cx="4516086" cy="488467"/>
            <a:chOff x="294295" y="323963"/>
            <a:chExt cx="45160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文本框 6"/>
            <p:cNvSpPr txBox="1"/>
            <p:nvPr>
              <p:custDataLst>
                <p:tags r:id="rId2"/>
              </p:custDataLst>
            </p:nvPr>
          </p:nvSpPr>
          <p:spPr>
            <a:xfrm>
              <a:off x="360301" y="352055"/>
              <a:ext cx="44500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二、商业模式的设计方法与创新</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37" name="组合 36"/>
          <p:cNvGrpSpPr/>
          <p:nvPr/>
        </p:nvGrpSpPr>
        <p:grpSpPr>
          <a:xfrm>
            <a:off x="1346200" y="1008380"/>
            <a:ext cx="5512712" cy="469900"/>
            <a:chOff x="1191" y="1422"/>
            <a:chExt cx="5032" cy="740"/>
          </a:xfrm>
        </p:grpSpPr>
        <p:sp>
          <p:nvSpPr>
            <p:cNvPr id="47" name="圆角矩形 46"/>
            <p:cNvSpPr/>
            <p:nvPr>
              <p:custDataLst>
                <p:tags r:id="rId3"/>
              </p:custDataLst>
            </p:nvPr>
          </p:nvSpPr>
          <p:spPr>
            <a:xfrm>
              <a:off x="1191" y="1422"/>
              <a:ext cx="5032"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ïSḷïḋê"/>
            <p:cNvSpPr txBox="1"/>
            <p:nvPr>
              <p:custDataLst>
                <p:tags r:id="rId4"/>
              </p:custDataLst>
            </p:nvPr>
          </p:nvSpPr>
          <p:spPr>
            <a:xfrm>
              <a:off x="1347" y="1423"/>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（一）商业模式设计方法</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2" name="文本框 1"/>
          <p:cNvSpPr txBox="1"/>
          <p:nvPr/>
        </p:nvSpPr>
        <p:spPr>
          <a:xfrm>
            <a:off x="1772920" y="1778635"/>
            <a:ext cx="6096000" cy="460375"/>
          </a:xfrm>
          <a:prstGeom prst="rect">
            <a:avLst/>
          </a:prstGeom>
          <a:noFill/>
        </p:spPr>
        <p:txBody>
          <a:bodyPr wrap="square" rtlCol="0" anchor="t">
            <a:spAutoFit/>
          </a:bodyPr>
          <a:p>
            <a:pPr algn="just"/>
            <a:r>
              <a:rPr lang="zh-CN" altLang="en-US" sz="2400">
                <a:solidFill>
                  <a:schemeClr val="bg1"/>
                </a:solidFill>
                <a:latin typeface="微软雅黑" panose="020B0503020204020204" charset="-122"/>
                <a:ea typeface="微软雅黑" panose="020B0503020204020204" charset="-122"/>
              </a:rPr>
              <a:t>目前主要有下面四种商业模式设计方法</a:t>
            </a:r>
            <a:endParaRPr lang="zh-CN" altLang="en-US" sz="2400">
              <a:solidFill>
                <a:schemeClr val="bg1"/>
              </a:solidFill>
              <a:latin typeface="微软雅黑" panose="020B0503020204020204" charset="-122"/>
              <a:ea typeface="微软雅黑" panose="020B0503020204020204" charset="-122"/>
            </a:endParaRPr>
          </a:p>
        </p:txBody>
      </p:sp>
      <p:grpSp>
        <p:nvGrpSpPr>
          <p:cNvPr id="25" name="Group 1"/>
          <p:cNvGrpSpPr/>
          <p:nvPr/>
        </p:nvGrpSpPr>
        <p:grpSpPr>
          <a:xfrm>
            <a:off x="3413525" y="2913958"/>
            <a:ext cx="5377442" cy="3077018"/>
            <a:chOff x="2542096" y="1742159"/>
            <a:chExt cx="4033080" cy="2307763"/>
          </a:xfrm>
        </p:grpSpPr>
        <p:grpSp>
          <p:nvGrpSpPr>
            <p:cNvPr id="26" name="组合 25"/>
            <p:cNvGrpSpPr/>
            <p:nvPr/>
          </p:nvGrpSpPr>
          <p:grpSpPr>
            <a:xfrm>
              <a:off x="3287768" y="2319001"/>
              <a:ext cx="2568459" cy="1251718"/>
              <a:chOff x="3892777" y="2852738"/>
              <a:chExt cx="4406447" cy="2147438"/>
            </a:xfrm>
          </p:grpSpPr>
          <p:sp>
            <p:nvSpPr>
              <p:cNvPr id="35" name="任意多边形: 形状 34"/>
              <p:cNvSpPr/>
              <p:nvPr/>
            </p:nvSpPr>
            <p:spPr>
              <a:xfrm rot="5400000">
                <a:off x="3294288" y="3451227"/>
                <a:ext cx="2147435" cy="950458"/>
              </a:xfrm>
              <a:custGeom>
                <a:avLst/>
                <a:gdLst>
                  <a:gd name="connsiteX0" fmla="*/ 0 w 2147435"/>
                  <a:gd name="connsiteY0" fmla="*/ 565829 h 950458"/>
                  <a:gd name="connsiteX1" fmla="*/ 384629 w 2147435"/>
                  <a:gd name="connsiteY1" fmla="*/ 181200 h 950458"/>
                  <a:gd name="connsiteX2" fmla="*/ 876285 w 2147435"/>
                  <a:gd name="connsiteY2" fmla="*/ 181200 h 950458"/>
                  <a:gd name="connsiteX3" fmla="*/ 1073719 w 2147435"/>
                  <a:gd name="connsiteY3" fmla="*/ 0 h 950458"/>
                  <a:gd name="connsiteX4" fmla="*/ 1271153 w 2147435"/>
                  <a:gd name="connsiteY4" fmla="*/ 181200 h 950458"/>
                  <a:gd name="connsiteX5" fmla="*/ 1762806 w 2147435"/>
                  <a:gd name="connsiteY5" fmla="*/ 181201 h 950458"/>
                  <a:gd name="connsiteX6" fmla="*/ 2147435 w 2147435"/>
                  <a:gd name="connsiteY6" fmla="*/ 565830 h 950458"/>
                  <a:gd name="connsiteX7" fmla="*/ 2147434 w 2147435"/>
                  <a:gd name="connsiteY7" fmla="*/ 565829 h 950458"/>
                  <a:gd name="connsiteX8" fmla="*/ 1762805 w 2147435"/>
                  <a:gd name="connsiteY8" fmla="*/ 950458 h 950458"/>
                  <a:gd name="connsiteX9" fmla="*/ 384629 w 2147435"/>
                  <a:gd name="connsiteY9" fmla="*/ 950458 h 950458"/>
                  <a:gd name="connsiteX10" fmla="*/ 0 w 2147435"/>
                  <a:gd name="connsiteY10" fmla="*/ 565829 h 950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7435" h="950458">
                    <a:moveTo>
                      <a:pt x="0" y="565829"/>
                    </a:moveTo>
                    <a:cubicBezTo>
                      <a:pt x="0" y="353404"/>
                      <a:pt x="172204" y="181200"/>
                      <a:pt x="384629" y="181200"/>
                    </a:cubicBezTo>
                    <a:lnTo>
                      <a:pt x="876285" y="181200"/>
                    </a:lnTo>
                    <a:lnTo>
                      <a:pt x="1073719" y="0"/>
                    </a:lnTo>
                    <a:lnTo>
                      <a:pt x="1271153" y="181200"/>
                    </a:lnTo>
                    <a:lnTo>
                      <a:pt x="1762806" y="181201"/>
                    </a:lnTo>
                    <a:cubicBezTo>
                      <a:pt x="1975231" y="181201"/>
                      <a:pt x="2147435" y="353405"/>
                      <a:pt x="2147435" y="565830"/>
                    </a:cubicBezTo>
                    <a:lnTo>
                      <a:pt x="2147434" y="565829"/>
                    </a:lnTo>
                    <a:cubicBezTo>
                      <a:pt x="2147434" y="778254"/>
                      <a:pt x="1975230" y="950458"/>
                      <a:pt x="1762805" y="950458"/>
                    </a:cubicBezTo>
                    <a:lnTo>
                      <a:pt x="384629" y="950458"/>
                    </a:lnTo>
                    <a:cubicBezTo>
                      <a:pt x="172204" y="950458"/>
                      <a:pt x="0" y="778254"/>
                      <a:pt x="0" y="565829"/>
                    </a:cubicBezTo>
                    <a:close/>
                  </a:path>
                </a:pathLst>
              </a:cu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6" name="任意多边形: 形状 35"/>
              <p:cNvSpPr/>
              <p:nvPr/>
            </p:nvSpPr>
            <p:spPr>
              <a:xfrm rot="5400000">
                <a:off x="4446284" y="3451228"/>
                <a:ext cx="2147435" cy="950458"/>
              </a:xfrm>
              <a:custGeom>
                <a:avLst/>
                <a:gdLst>
                  <a:gd name="connsiteX0" fmla="*/ 0 w 2147435"/>
                  <a:gd name="connsiteY0" fmla="*/ 565829 h 950458"/>
                  <a:gd name="connsiteX1" fmla="*/ 384629 w 2147435"/>
                  <a:gd name="connsiteY1" fmla="*/ 181200 h 950458"/>
                  <a:gd name="connsiteX2" fmla="*/ 876285 w 2147435"/>
                  <a:gd name="connsiteY2" fmla="*/ 181200 h 950458"/>
                  <a:gd name="connsiteX3" fmla="*/ 1073719 w 2147435"/>
                  <a:gd name="connsiteY3" fmla="*/ 0 h 950458"/>
                  <a:gd name="connsiteX4" fmla="*/ 1271153 w 2147435"/>
                  <a:gd name="connsiteY4" fmla="*/ 181200 h 950458"/>
                  <a:gd name="connsiteX5" fmla="*/ 1762806 w 2147435"/>
                  <a:gd name="connsiteY5" fmla="*/ 181201 h 950458"/>
                  <a:gd name="connsiteX6" fmla="*/ 2147435 w 2147435"/>
                  <a:gd name="connsiteY6" fmla="*/ 565830 h 950458"/>
                  <a:gd name="connsiteX7" fmla="*/ 2147434 w 2147435"/>
                  <a:gd name="connsiteY7" fmla="*/ 565829 h 950458"/>
                  <a:gd name="connsiteX8" fmla="*/ 1762805 w 2147435"/>
                  <a:gd name="connsiteY8" fmla="*/ 950458 h 950458"/>
                  <a:gd name="connsiteX9" fmla="*/ 384629 w 2147435"/>
                  <a:gd name="connsiteY9" fmla="*/ 950458 h 950458"/>
                  <a:gd name="connsiteX10" fmla="*/ 0 w 2147435"/>
                  <a:gd name="connsiteY10" fmla="*/ 565829 h 950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7435" h="950458">
                    <a:moveTo>
                      <a:pt x="0" y="565829"/>
                    </a:moveTo>
                    <a:cubicBezTo>
                      <a:pt x="0" y="353404"/>
                      <a:pt x="172204" y="181200"/>
                      <a:pt x="384629" y="181200"/>
                    </a:cubicBezTo>
                    <a:lnTo>
                      <a:pt x="876285" y="181200"/>
                    </a:lnTo>
                    <a:lnTo>
                      <a:pt x="1073719" y="0"/>
                    </a:lnTo>
                    <a:lnTo>
                      <a:pt x="1271153" y="181200"/>
                    </a:lnTo>
                    <a:lnTo>
                      <a:pt x="1762806" y="181201"/>
                    </a:lnTo>
                    <a:cubicBezTo>
                      <a:pt x="1975231" y="181201"/>
                      <a:pt x="2147435" y="353405"/>
                      <a:pt x="2147435" y="565830"/>
                    </a:cubicBezTo>
                    <a:lnTo>
                      <a:pt x="2147434" y="565829"/>
                    </a:lnTo>
                    <a:cubicBezTo>
                      <a:pt x="2147434" y="778254"/>
                      <a:pt x="1975230" y="950458"/>
                      <a:pt x="1762805" y="950458"/>
                    </a:cubicBezTo>
                    <a:lnTo>
                      <a:pt x="384629" y="950458"/>
                    </a:lnTo>
                    <a:cubicBezTo>
                      <a:pt x="172204" y="950458"/>
                      <a:pt x="0" y="778254"/>
                      <a:pt x="0" y="565829"/>
                    </a:cubicBezTo>
                    <a:close/>
                  </a:path>
                </a:pathLst>
              </a:cu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 name="任意多边形: 形状 36"/>
              <p:cNvSpPr/>
              <p:nvPr/>
            </p:nvSpPr>
            <p:spPr>
              <a:xfrm rot="5400000">
                <a:off x="5598280" y="3451229"/>
                <a:ext cx="2147435" cy="950458"/>
              </a:xfrm>
              <a:custGeom>
                <a:avLst/>
                <a:gdLst>
                  <a:gd name="connsiteX0" fmla="*/ 0 w 2147435"/>
                  <a:gd name="connsiteY0" fmla="*/ 565829 h 950458"/>
                  <a:gd name="connsiteX1" fmla="*/ 384629 w 2147435"/>
                  <a:gd name="connsiteY1" fmla="*/ 181200 h 950458"/>
                  <a:gd name="connsiteX2" fmla="*/ 876285 w 2147435"/>
                  <a:gd name="connsiteY2" fmla="*/ 181200 h 950458"/>
                  <a:gd name="connsiteX3" fmla="*/ 1073719 w 2147435"/>
                  <a:gd name="connsiteY3" fmla="*/ 0 h 950458"/>
                  <a:gd name="connsiteX4" fmla="*/ 1271153 w 2147435"/>
                  <a:gd name="connsiteY4" fmla="*/ 181200 h 950458"/>
                  <a:gd name="connsiteX5" fmla="*/ 1762806 w 2147435"/>
                  <a:gd name="connsiteY5" fmla="*/ 181201 h 950458"/>
                  <a:gd name="connsiteX6" fmla="*/ 2147435 w 2147435"/>
                  <a:gd name="connsiteY6" fmla="*/ 565830 h 950458"/>
                  <a:gd name="connsiteX7" fmla="*/ 2147434 w 2147435"/>
                  <a:gd name="connsiteY7" fmla="*/ 565829 h 950458"/>
                  <a:gd name="connsiteX8" fmla="*/ 1762805 w 2147435"/>
                  <a:gd name="connsiteY8" fmla="*/ 950458 h 950458"/>
                  <a:gd name="connsiteX9" fmla="*/ 384629 w 2147435"/>
                  <a:gd name="connsiteY9" fmla="*/ 950458 h 950458"/>
                  <a:gd name="connsiteX10" fmla="*/ 0 w 2147435"/>
                  <a:gd name="connsiteY10" fmla="*/ 565829 h 950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7435" h="950458">
                    <a:moveTo>
                      <a:pt x="0" y="565829"/>
                    </a:moveTo>
                    <a:cubicBezTo>
                      <a:pt x="0" y="353404"/>
                      <a:pt x="172204" y="181200"/>
                      <a:pt x="384629" y="181200"/>
                    </a:cubicBezTo>
                    <a:lnTo>
                      <a:pt x="876285" y="181200"/>
                    </a:lnTo>
                    <a:lnTo>
                      <a:pt x="1073719" y="0"/>
                    </a:lnTo>
                    <a:lnTo>
                      <a:pt x="1271153" y="181200"/>
                    </a:lnTo>
                    <a:lnTo>
                      <a:pt x="1762806" y="181201"/>
                    </a:lnTo>
                    <a:cubicBezTo>
                      <a:pt x="1975231" y="181201"/>
                      <a:pt x="2147435" y="353405"/>
                      <a:pt x="2147435" y="565830"/>
                    </a:cubicBezTo>
                    <a:lnTo>
                      <a:pt x="2147434" y="565829"/>
                    </a:lnTo>
                    <a:cubicBezTo>
                      <a:pt x="2147434" y="778254"/>
                      <a:pt x="1975230" y="950458"/>
                      <a:pt x="1762805" y="950458"/>
                    </a:cubicBezTo>
                    <a:lnTo>
                      <a:pt x="384629" y="950458"/>
                    </a:lnTo>
                    <a:cubicBezTo>
                      <a:pt x="172204" y="950458"/>
                      <a:pt x="0" y="778254"/>
                      <a:pt x="0" y="565829"/>
                    </a:cubicBezTo>
                    <a:close/>
                  </a:path>
                </a:pathLst>
              </a:cu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8" name="任意多边形: 形状 37"/>
              <p:cNvSpPr/>
              <p:nvPr/>
            </p:nvSpPr>
            <p:spPr>
              <a:xfrm rot="5400000">
                <a:off x="6750277" y="3451230"/>
                <a:ext cx="2147435" cy="950458"/>
              </a:xfrm>
              <a:custGeom>
                <a:avLst/>
                <a:gdLst>
                  <a:gd name="connsiteX0" fmla="*/ 0 w 2147435"/>
                  <a:gd name="connsiteY0" fmla="*/ 565829 h 950458"/>
                  <a:gd name="connsiteX1" fmla="*/ 384629 w 2147435"/>
                  <a:gd name="connsiteY1" fmla="*/ 181200 h 950458"/>
                  <a:gd name="connsiteX2" fmla="*/ 876285 w 2147435"/>
                  <a:gd name="connsiteY2" fmla="*/ 181200 h 950458"/>
                  <a:gd name="connsiteX3" fmla="*/ 1073719 w 2147435"/>
                  <a:gd name="connsiteY3" fmla="*/ 0 h 950458"/>
                  <a:gd name="connsiteX4" fmla="*/ 1271153 w 2147435"/>
                  <a:gd name="connsiteY4" fmla="*/ 181200 h 950458"/>
                  <a:gd name="connsiteX5" fmla="*/ 1762806 w 2147435"/>
                  <a:gd name="connsiteY5" fmla="*/ 181201 h 950458"/>
                  <a:gd name="connsiteX6" fmla="*/ 2147435 w 2147435"/>
                  <a:gd name="connsiteY6" fmla="*/ 565830 h 950458"/>
                  <a:gd name="connsiteX7" fmla="*/ 2147434 w 2147435"/>
                  <a:gd name="connsiteY7" fmla="*/ 565829 h 950458"/>
                  <a:gd name="connsiteX8" fmla="*/ 1762805 w 2147435"/>
                  <a:gd name="connsiteY8" fmla="*/ 950458 h 950458"/>
                  <a:gd name="connsiteX9" fmla="*/ 384629 w 2147435"/>
                  <a:gd name="connsiteY9" fmla="*/ 950458 h 950458"/>
                  <a:gd name="connsiteX10" fmla="*/ 0 w 2147435"/>
                  <a:gd name="connsiteY10" fmla="*/ 565829 h 950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7435" h="950458">
                    <a:moveTo>
                      <a:pt x="0" y="565829"/>
                    </a:moveTo>
                    <a:cubicBezTo>
                      <a:pt x="0" y="353404"/>
                      <a:pt x="172204" y="181200"/>
                      <a:pt x="384629" y="181200"/>
                    </a:cubicBezTo>
                    <a:lnTo>
                      <a:pt x="876285" y="181200"/>
                    </a:lnTo>
                    <a:lnTo>
                      <a:pt x="1073719" y="0"/>
                    </a:lnTo>
                    <a:lnTo>
                      <a:pt x="1271153" y="181200"/>
                    </a:lnTo>
                    <a:lnTo>
                      <a:pt x="1762806" y="181201"/>
                    </a:lnTo>
                    <a:cubicBezTo>
                      <a:pt x="1975231" y="181201"/>
                      <a:pt x="2147435" y="353405"/>
                      <a:pt x="2147435" y="565830"/>
                    </a:cubicBezTo>
                    <a:lnTo>
                      <a:pt x="2147434" y="565829"/>
                    </a:lnTo>
                    <a:cubicBezTo>
                      <a:pt x="2147434" y="778254"/>
                      <a:pt x="1975230" y="950458"/>
                      <a:pt x="1762805" y="950458"/>
                    </a:cubicBezTo>
                    <a:lnTo>
                      <a:pt x="384629" y="950458"/>
                    </a:lnTo>
                    <a:cubicBezTo>
                      <a:pt x="172204" y="950458"/>
                      <a:pt x="0" y="778254"/>
                      <a:pt x="0" y="565829"/>
                    </a:cubicBezTo>
                    <a:close/>
                  </a:path>
                </a:pathLst>
              </a:cu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27" name="椭圆 26"/>
            <p:cNvSpPr/>
            <p:nvPr/>
          </p:nvSpPr>
          <p:spPr>
            <a:xfrm>
              <a:off x="2573896" y="1796143"/>
              <a:ext cx="522844" cy="522844"/>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椭圆 27"/>
            <p:cNvSpPr/>
            <p:nvPr/>
          </p:nvSpPr>
          <p:spPr>
            <a:xfrm>
              <a:off x="2573896" y="3375890"/>
              <a:ext cx="522844" cy="522844"/>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椭圆 28"/>
            <p:cNvSpPr/>
            <p:nvPr/>
          </p:nvSpPr>
          <p:spPr>
            <a:xfrm>
              <a:off x="6052332" y="1796143"/>
              <a:ext cx="522844" cy="522844"/>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椭圆 29"/>
            <p:cNvSpPr/>
            <p:nvPr/>
          </p:nvSpPr>
          <p:spPr>
            <a:xfrm>
              <a:off x="6052332" y="3375890"/>
              <a:ext cx="522844" cy="522844"/>
            </a:xfrm>
            <a:prstGeom prst="ellipse">
              <a:avLst/>
            </a:prstGeom>
            <a:noFill/>
            <a:ln w="19050">
              <a:gradFill>
                <a:gsLst>
                  <a:gs pos="0">
                    <a:srgbClr val="B21AA3"/>
                  </a:gs>
                  <a:gs pos="100000">
                    <a:srgbClr val="47249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弧形 30"/>
            <p:cNvSpPr/>
            <p:nvPr/>
          </p:nvSpPr>
          <p:spPr>
            <a:xfrm rot="1075361">
              <a:off x="2555952" y="1742159"/>
              <a:ext cx="1715787" cy="1715787"/>
            </a:xfrm>
            <a:prstGeom prst="arc">
              <a:avLst>
                <a:gd name="adj1" fmla="val 13646410"/>
                <a:gd name="adj2" fmla="val 19048671"/>
              </a:avLst>
            </a:prstGeom>
            <a:ln>
              <a:gradFill>
                <a:gsLst>
                  <a:gs pos="0">
                    <a:srgbClr val="B21AA3"/>
                  </a:gs>
                  <a:gs pos="100000">
                    <a:srgbClr val="472494"/>
                  </a:gs>
                </a:gsLst>
                <a:lin ang="5400000" scaled="1"/>
              </a:gradFill>
              <a:prstDash val="sysDash"/>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弧形 31"/>
            <p:cNvSpPr/>
            <p:nvPr/>
          </p:nvSpPr>
          <p:spPr>
            <a:xfrm rot="519509" flipH="1" flipV="1">
              <a:off x="4760849" y="2334135"/>
              <a:ext cx="1715787" cy="1715787"/>
            </a:xfrm>
            <a:prstGeom prst="arc">
              <a:avLst>
                <a:gd name="adj1" fmla="val 13646410"/>
                <a:gd name="adj2" fmla="val 19249340"/>
              </a:avLst>
            </a:prstGeom>
            <a:ln>
              <a:gradFill>
                <a:gsLst>
                  <a:gs pos="0">
                    <a:srgbClr val="B21AA3"/>
                  </a:gs>
                  <a:gs pos="100000">
                    <a:srgbClr val="472494"/>
                  </a:gs>
                </a:gsLst>
                <a:lin ang="5400000" scaled="1"/>
              </a:gradFill>
              <a:prstDash val="sysDash"/>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3" name="弧形 32"/>
            <p:cNvSpPr/>
            <p:nvPr/>
          </p:nvSpPr>
          <p:spPr>
            <a:xfrm rot="18602097" flipV="1">
              <a:off x="2542096" y="2922985"/>
              <a:ext cx="1026321" cy="1026321"/>
            </a:xfrm>
            <a:prstGeom prst="arc">
              <a:avLst>
                <a:gd name="adj1" fmla="val 12415184"/>
                <a:gd name="adj2" fmla="val 17215417"/>
              </a:avLst>
            </a:prstGeom>
            <a:ln>
              <a:gradFill>
                <a:gsLst>
                  <a:gs pos="0">
                    <a:srgbClr val="B21AA3"/>
                  </a:gs>
                  <a:gs pos="100000">
                    <a:srgbClr val="472494"/>
                  </a:gs>
                </a:gsLst>
                <a:lin ang="5400000" scaled="1"/>
              </a:gradFill>
              <a:prstDash val="sysDash"/>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4" name="弧形 33"/>
            <p:cNvSpPr/>
            <p:nvPr/>
          </p:nvSpPr>
          <p:spPr>
            <a:xfrm rot="18602097" flipH="1">
              <a:off x="5395234" y="1930754"/>
              <a:ext cx="1026321" cy="1026321"/>
            </a:xfrm>
            <a:prstGeom prst="arc">
              <a:avLst>
                <a:gd name="adj1" fmla="val 12415184"/>
                <a:gd name="adj2" fmla="val 17215417"/>
              </a:avLst>
            </a:prstGeom>
            <a:ln>
              <a:gradFill>
                <a:gsLst>
                  <a:gs pos="0">
                    <a:srgbClr val="B21AA3"/>
                  </a:gs>
                  <a:gs pos="100000">
                    <a:srgbClr val="472494"/>
                  </a:gs>
                </a:gsLst>
                <a:lin ang="5400000" scaled="1"/>
              </a:gradFill>
              <a:prstDash val="sysDash"/>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2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39" name="矩形 38"/>
          <p:cNvSpPr/>
          <p:nvPr/>
        </p:nvSpPr>
        <p:spPr bwMode="auto">
          <a:xfrm>
            <a:off x="822690" y="3162583"/>
            <a:ext cx="2432983" cy="1274445"/>
          </a:xfrm>
          <a:prstGeom prst="rect">
            <a:avLst/>
          </a:prstGeom>
          <a:noFill/>
        </p:spPr>
        <p:txBody>
          <a:bodyPr wrap="square">
            <a:spAutoFit/>
          </a:bodyPr>
          <a:lstStyle/>
          <a:p>
            <a:pPr algn="l">
              <a:lnSpc>
                <a:spcPct val="11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采用参照法进行商业模式设计时一定要根据企业自身的情况加以调整和改进，创新地摸索出符合本企业的商业模式。</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0" name="PA-文本框 8"/>
          <p:cNvSpPr txBox="1"/>
          <p:nvPr>
            <p:custDataLst>
              <p:tags r:id="rId5"/>
            </p:custDataLst>
          </p:nvPr>
        </p:nvSpPr>
        <p:spPr>
          <a:xfrm>
            <a:off x="1809068" y="2787074"/>
            <a:ext cx="1499128" cy="398780"/>
          </a:xfrm>
          <a:prstGeom prst="rect">
            <a:avLst/>
          </a:prstGeom>
          <a:noFill/>
        </p:spPr>
        <p:txBody>
          <a:bodyPr wrap="square" rtlCol="0">
            <a:spAutoFit/>
          </a:bodyPr>
          <a:lstStyle>
            <a:defPPr>
              <a:defRPr lang="zh-CN"/>
            </a:defPPr>
            <a:lvl1pPr lvl="0">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r"/>
            <a:r>
              <a:rPr lang="zh-CN" altLang="en-US" dirty="0">
                <a:solidFill>
                  <a:schemeClr val="bg1"/>
                </a:solidFill>
                <a:sym typeface="思源黑体 CN Medium" panose="020B0600000000000000" pitchFamily="34" charset="-122"/>
              </a:rPr>
              <a:t>参照法</a:t>
            </a:r>
            <a:endParaRPr lang="zh-CN" altLang="en-US" dirty="0">
              <a:solidFill>
                <a:schemeClr val="bg1"/>
              </a:solidFill>
              <a:sym typeface="思源黑体 CN Medium" panose="020B0600000000000000" pitchFamily="34" charset="-122"/>
            </a:endParaRPr>
          </a:p>
        </p:txBody>
      </p:sp>
      <p:sp>
        <p:nvSpPr>
          <p:cNvPr id="41" name="矩形 40"/>
          <p:cNvSpPr/>
          <p:nvPr/>
        </p:nvSpPr>
        <p:spPr bwMode="auto">
          <a:xfrm>
            <a:off x="8997784" y="3162359"/>
            <a:ext cx="2355931" cy="1037590"/>
          </a:xfrm>
          <a:prstGeom prst="rect">
            <a:avLst/>
          </a:prstGeom>
          <a:noFill/>
        </p:spPr>
        <p:txBody>
          <a:bodyPr wrap="square">
            <a:spAutoFit/>
          </a:bodyPr>
          <a:lstStyle/>
          <a:p>
            <a:pPr algn="just">
              <a:lnSpc>
                <a:spcPct val="11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通过价值要素的构建、组合</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1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等设计出新的商业模式，这一点在互联网企业表现尤为明显。</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2" name="PA-文本框 8"/>
          <p:cNvSpPr txBox="1"/>
          <p:nvPr>
            <p:custDataLst>
              <p:tags r:id="rId6"/>
            </p:custDataLst>
          </p:nvPr>
        </p:nvSpPr>
        <p:spPr>
          <a:xfrm>
            <a:off x="8997785" y="2787074"/>
            <a:ext cx="1499128" cy="398780"/>
          </a:xfrm>
          <a:prstGeom prst="rect">
            <a:avLst/>
          </a:prstGeom>
          <a:noFill/>
        </p:spPr>
        <p:txBody>
          <a:bodyPr wrap="square" rtlCol="0">
            <a:spAutoFit/>
          </a:bodyPr>
          <a:lstStyle>
            <a:defPPr>
              <a:defRPr lang="zh-CN"/>
            </a:defPPr>
            <a:lvl1pPr lvl="0">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r>
              <a:rPr lang="zh-CN" altLang="en-US" dirty="0">
                <a:solidFill>
                  <a:schemeClr val="bg1"/>
                </a:solidFill>
                <a:sym typeface="思源黑体 CN Medium" panose="020B0600000000000000" pitchFamily="34" charset="-122"/>
              </a:rPr>
              <a:t>价值创新法</a:t>
            </a:r>
            <a:endParaRPr lang="zh-CN" altLang="en-US" dirty="0">
              <a:solidFill>
                <a:schemeClr val="bg1"/>
              </a:solidFill>
              <a:sym typeface="思源黑体 CN Medium" panose="020B0600000000000000" pitchFamily="34" charset="-122"/>
            </a:endParaRPr>
          </a:p>
        </p:txBody>
      </p:sp>
      <p:sp>
        <p:nvSpPr>
          <p:cNvPr id="43" name="矩形 42"/>
          <p:cNvSpPr/>
          <p:nvPr/>
        </p:nvSpPr>
        <p:spPr bwMode="auto">
          <a:xfrm>
            <a:off x="822691" y="5258819"/>
            <a:ext cx="2432982" cy="1383665"/>
          </a:xfrm>
          <a:prstGeom prst="rect">
            <a:avLst/>
          </a:prstGeom>
          <a:noFill/>
        </p:spPr>
        <p:txBody>
          <a:bodyPr wrap="square">
            <a:spAutoFit/>
          </a:bodyPr>
          <a:lstStyle/>
          <a:p>
            <a:pPr algn="just">
              <a:lnSpc>
                <a:spcPct val="10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相关分析法需要根据影响企</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algn="just">
              <a:lnSpc>
                <a:spcPct val="10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业商业模式的各种权变因素，运用有关商业模式设计的一般知识，采用影响因素与商业模式一一对应的方法确定企业的商业模式。</a:t>
            </a:r>
            <a:endParaRPr lang="en-US" altLang="zh-CN"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4" name="PA-文本框 8"/>
          <p:cNvSpPr txBox="1"/>
          <p:nvPr>
            <p:custDataLst>
              <p:tags r:id="rId7"/>
            </p:custDataLst>
          </p:nvPr>
        </p:nvSpPr>
        <p:spPr>
          <a:xfrm>
            <a:off x="1809068" y="4883310"/>
            <a:ext cx="1499128" cy="398780"/>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r>
              <a:rPr lang="zh-CN" altLang="en-US" dirty="0">
                <a:solidFill>
                  <a:schemeClr val="bg1"/>
                </a:solidFill>
                <a:sym typeface="思源黑体 CN Medium" panose="020B0600000000000000" pitchFamily="34" charset="-122"/>
              </a:rPr>
              <a:t>相关分析法</a:t>
            </a:r>
            <a:endParaRPr lang="zh-CN" altLang="en-US" dirty="0">
              <a:solidFill>
                <a:schemeClr val="bg1"/>
              </a:solidFill>
              <a:sym typeface="思源黑体 CN Medium" panose="020B0600000000000000" pitchFamily="34" charset="-122"/>
            </a:endParaRPr>
          </a:p>
        </p:txBody>
      </p:sp>
      <p:sp>
        <p:nvSpPr>
          <p:cNvPr id="45" name="矩形 44"/>
          <p:cNvSpPr/>
          <p:nvPr/>
        </p:nvSpPr>
        <p:spPr bwMode="auto">
          <a:xfrm>
            <a:off x="8997785" y="5258595"/>
            <a:ext cx="2419512" cy="1383665"/>
          </a:xfrm>
          <a:prstGeom prst="rect">
            <a:avLst/>
          </a:prstGeom>
          <a:noFill/>
        </p:spPr>
        <p:txBody>
          <a:bodyPr wrap="square">
            <a:spAutoFit/>
          </a:bodyPr>
          <a:lstStyle/>
          <a:p>
            <a:pPr>
              <a:lnSpc>
                <a:spcPct val="10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关键因素法是以关键因素为依据来确定商业模式的方法，通过对关键成功因素的识别，可以找出实现目标所需的关键因素集合，确定商业模式设计的优先次序。</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6" name="PA-文本框 8"/>
          <p:cNvSpPr txBox="1"/>
          <p:nvPr>
            <p:custDataLst>
              <p:tags r:id="rId8"/>
            </p:custDataLst>
          </p:nvPr>
        </p:nvSpPr>
        <p:spPr>
          <a:xfrm>
            <a:off x="8997785" y="4883310"/>
            <a:ext cx="1499128" cy="398780"/>
          </a:xfrm>
          <a:prstGeom prst="rect">
            <a:avLst/>
          </a:prstGeom>
          <a:noFill/>
        </p:spPr>
        <p:txBody>
          <a:bodyPr wrap="square" rtlCol="0">
            <a:spAutoFit/>
          </a:bodyPr>
          <a:lstStyle>
            <a:defPPr>
              <a:defRPr lang="zh-CN"/>
            </a:defPPr>
            <a:lvl1pPr lvl="0">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r>
              <a:rPr lang="zh-CN" altLang="en-US" dirty="0">
                <a:solidFill>
                  <a:schemeClr val="bg1"/>
                </a:solidFill>
                <a:sym typeface="思源黑体 CN Medium" panose="020B0600000000000000" pitchFamily="34" charset="-122"/>
              </a:rPr>
              <a:t>关键因素法</a:t>
            </a:r>
            <a:endParaRPr lang="zh-CN" altLang="en-US" dirty="0">
              <a:solidFill>
                <a:schemeClr val="bg1"/>
              </a:solidFill>
              <a:sym typeface="思源黑体 CN Medium" panose="020B0600000000000000" pitchFamily="34" charset="-122"/>
            </a:endParaRPr>
          </a:p>
        </p:txBody>
      </p:sp>
      <p:sp>
        <p:nvSpPr>
          <p:cNvPr id="51" name="文本框 50"/>
          <p:cNvSpPr txBox="1"/>
          <p:nvPr/>
        </p:nvSpPr>
        <p:spPr>
          <a:xfrm>
            <a:off x="3466973" y="3128162"/>
            <a:ext cx="693601" cy="400110"/>
          </a:xfrm>
          <a:prstGeom prst="rect">
            <a:avLst/>
          </a:prstGeom>
          <a:noFill/>
        </p:spPr>
        <p:txBody>
          <a:bodyPr wrap="square" rtlCol="0">
            <a:spAutoFit/>
          </a:bodyPr>
          <a:lstStyle>
            <a:defPPr>
              <a:defRPr lang="zh-CN"/>
            </a:defPPr>
            <a:lvl1pPr lvl="0" algn="r">
              <a:defRPr sz="2000" b="1">
                <a:solidFill>
                  <a:prstClr val="black">
                    <a:lumMod val="50000"/>
                    <a:lumOff val="50000"/>
                  </a:prstClr>
                </a:solidFill>
                <a:latin typeface="思源黑体 CN Medium" panose="020B0600000000000000" pitchFamily="34" charset="-122"/>
                <a:ea typeface="思源黑体 CN Medium" panose="020B0600000000000000" pitchFamily="34" charset="-122"/>
                <a:cs typeface="+mn-ea"/>
              </a:defRPr>
            </a:lvl1pPr>
          </a:lstStyle>
          <a:p>
            <a:pPr algn="ctr"/>
            <a:r>
              <a:rPr lang="en-US" altLang="zh-CN" dirty="0">
                <a:solidFill>
                  <a:schemeClr val="bg1"/>
                </a:solidFill>
                <a:sym typeface="思源黑体 CN Medium" panose="020B0600000000000000" pitchFamily="34" charset="-122"/>
              </a:rPr>
              <a:t>01</a:t>
            </a:r>
            <a:endParaRPr lang="zh-CN" altLang="en-US" dirty="0">
              <a:solidFill>
                <a:schemeClr val="bg1"/>
              </a:solidFill>
              <a:sym typeface="思源黑体 CN Medium" panose="020B0600000000000000" pitchFamily="34" charset="-122"/>
            </a:endParaRPr>
          </a:p>
        </p:txBody>
      </p:sp>
      <p:sp>
        <p:nvSpPr>
          <p:cNvPr id="52" name="文本框 51"/>
          <p:cNvSpPr txBox="1"/>
          <p:nvPr/>
        </p:nvSpPr>
        <p:spPr>
          <a:xfrm>
            <a:off x="3465102" y="5264348"/>
            <a:ext cx="693601" cy="400110"/>
          </a:xfrm>
          <a:prstGeom prst="rect">
            <a:avLst/>
          </a:prstGeom>
          <a:noFill/>
        </p:spPr>
        <p:txBody>
          <a:bodyPr wrap="square" rtlCol="0">
            <a:spAutoFit/>
          </a:bodyPr>
          <a:lstStyle>
            <a:defPPr>
              <a:defRPr lang="zh-CN"/>
            </a:defPPr>
            <a:lvl1pPr lvl="0" algn="ctr">
              <a:defRPr sz="2000" b="1">
                <a:solidFill>
                  <a:srgbClr val="02365A"/>
                </a:solidFill>
                <a:latin typeface="思源黑体 CN Medium" panose="020B0600000000000000" pitchFamily="34" charset="-122"/>
                <a:ea typeface="思源黑体 CN Medium" panose="020B0600000000000000" pitchFamily="34" charset="-122"/>
                <a:cs typeface="+mn-ea"/>
              </a:defRPr>
            </a:lvl1pPr>
          </a:lstStyle>
          <a:p>
            <a:r>
              <a:rPr lang="en-US" altLang="zh-CN" dirty="0">
                <a:solidFill>
                  <a:schemeClr val="bg1"/>
                </a:solidFill>
                <a:sym typeface="思源黑体 CN Medium" panose="020B0600000000000000" pitchFamily="34" charset="-122"/>
              </a:rPr>
              <a:t>02</a:t>
            </a:r>
            <a:endParaRPr lang="zh-CN" altLang="en-US" dirty="0">
              <a:solidFill>
                <a:schemeClr val="bg1"/>
              </a:solidFill>
              <a:sym typeface="思源黑体 CN Medium" panose="020B0600000000000000" pitchFamily="34" charset="-122"/>
            </a:endParaRPr>
          </a:p>
        </p:txBody>
      </p:sp>
      <p:sp>
        <p:nvSpPr>
          <p:cNvPr id="53" name="文本框 52"/>
          <p:cNvSpPr txBox="1"/>
          <p:nvPr/>
        </p:nvSpPr>
        <p:spPr>
          <a:xfrm>
            <a:off x="8124599" y="5264348"/>
            <a:ext cx="693601" cy="400110"/>
          </a:xfrm>
          <a:prstGeom prst="rect">
            <a:avLst/>
          </a:prstGeom>
          <a:noFill/>
        </p:spPr>
        <p:txBody>
          <a:bodyPr wrap="square" rtlCol="0">
            <a:spAutoFit/>
          </a:bodyPr>
          <a:lstStyle>
            <a:defPPr>
              <a:defRPr lang="zh-CN"/>
            </a:defPPr>
            <a:lvl1pPr lvl="0" algn="ctr">
              <a:defRPr sz="2000" b="1">
                <a:solidFill>
                  <a:srgbClr val="9DBDD6"/>
                </a:solidFill>
                <a:latin typeface="思源黑体 CN Medium" panose="020B0600000000000000" pitchFamily="34" charset="-122"/>
                <a:ea typeface="思源黑体 CN Medium" panose="020B0600000000000000" pitchFamily="34" charset="-122"/>
                <a:cs typeface="+mn-ea"/>
              </a:defRPr>
            </a:lvl1pPr>
          </a:lstStyle>
          <a:p>
            <a:r>
              <a:rPr lang="en-US" altLang="zh-CN" dirty="0">
                <a:solidFill>
                  <a:schemeClr val="bg1"/>
                </a:solidFill>
                <a:sym typeface="思源黑体 CN Medium" panose="020B0600000000000000" pitchFamily="34" charset="-122"/>
              </a:rPr>
              <a:t>03</a:t>
            </a:r>
            <a:endParaRPr lang="zh-CN" altLang="en-US" dirty="0">
              <a:solidFill>
                <a:schemeClr val="bg1"/>
              </a:solidFill>
              <a:sym typeface="思源黑体 CN Medium" panose="020B0600000000000000" pitchFamily="34" charset="-122"/>
            </a:endParaRPr>
          </a:p>
        </p:txBody>
      </p:sp>
      <p:sp>
        <p:nvSpPr>
          <p:cNvPr id="54" name="文本框 53"/>
          <p:cNvSpPr txBox="1"/>
          <p:nvPr/>
        </p:nvSpPr>
        <p:spPr>
          <a:xfrm>
            <a:off x="8111255" y="3138295"/>
            <a:ext cx="693601" cy="400110"/>
          </a:xfrm>
          <a:prstGeom prst="rect">
            <a:avLst/>
          </a:prstGeom>
          <a:noFill/>
        </p:spPr>
        <p:txBody>
          <a:bodyPr wrap="square" rtlCol="0">
            <a:spAutoFit/>
          </a:bodyPr>
          <a:lstStyle>
            <a:defPPr>
              <a:defRPr lang="zh-CN"/>
            </a:defPPr>
            <a:lvl1pPr lvl="0" algn="ctr">
              <a:defRPr sz="2000" b="1">
                <a:solidFill>
                  <a:srgbClr val="02365A"/>
                </a:solidFill>
                <a:latin typeface="思源黑体 CN Medium" panose="020B0600000000000000" pitchFamily="34" charset="-122"/>
                <a:ea typeface="思源黑体 CN Medium" panose="020B0600000000000000" pitchFamily="34" charset="-122"/>
                <a:cs typeface="+mn-ea"/>
              </a:defRPr>
            </a:lvl1pPr>
          </a:lstStyle>
          <a:p>
            <a:r>
              <a:rPr lang="en-US" altLang="zh-CN" dirty="0">
                <a:solidFill>
                  <a:schemeClr val="bg1"/>
                </a:solidFill>
                <a:sym typeface="思源黑体 CN Medium" panose="020B0600000000000000" pitchFamily="34" charset="-122"/>
              </a:rPr>
              <a:t>04</a:t>
            </a:r>
            <a:endParaRPr lang="zh-CN" altLang="en-US" dirty="0">
              <a:solidFill>
                <a:schemeClr val="bg1"/>
              </a:solidFill>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barn(inVertical)">
                                      <p:cBhvr>
                                        <p:cTn id="10" dur="500"/>
                                        <p:tgtEl>
                                          <p:spTgt spid="3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barn(inVertical)">
                                      <p:cBhvr>
                                        <p:cTn id="13" dur="500"/>
                                        <p:tgtEl>
                                          <p:spTgt spid="4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barn(inVertical)">
                                      <p:cBhvr>
                                        <p:cTn id="16" dur="500"/>
                                        <p:tgtEl>
                                          <p:spTgt spid="41"/>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barn(inVertical)">
                                      <p:cBhvr>
                                        <p:cTn id="19" dur="500"/>
                                        <p:tgtEl>
                                          <p:spTgt spid="42"/>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barn(inVertical)">
                                      <p:cBhvr>
                                        <p:cTn id="22" dur="500"/>
                                        <p:tgtEl>
                                          <p:spTgt spid="43"/>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barn(inVertical)">
                                      <p:cBhvr>
                                        <p:cTn id="25" dur="500"/>
                                        <p:tgtEl>
                                          <p:spTgt spid="44"/>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barn(inVertical)">
                                      <p:cBhvr>
                                        <p:cTn id="28" dur="500"/>
                                        <p:tgtEl>
                                          <p:spTgt spid="45"/>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barn(inVertical)">
                                      <p:cBhvr>
                                        <p:cTn id="31" dur="500"/>
                                        <p:tgtEl>
                                          <p:spTgt spid="46"/>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barn(inVertical)">
                                      <p:cBhvr>
                                        <p:cTn id="34" dur="500"/>
                                        <p:tgtEl>
                                          <p:spTgt spid="51"/>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barn(inVertical)">
                                      <p:cBhvr>
                                        <p:cTn id="37" dur="500"/>
                                        <p:tgtEl>
                                          <p:spTgt spid="52"/>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barn(inVertical)">
                                      <p:cBhvr>
                                        <p:cTn id="40" dur="500"/>
                                        <p:tgtEl>
                                          <p:spTgt spid="53"/>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barn(inVertical)">
                                      <p:cBhvr>
                                        <p:cTn id="4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P spid="46" grpId="0"/>
      <p:bldP spid="51" grpId="0"/>
      <p:bldP spid="52" grpId="0"/>
      <p:bldP spid="53" grpId="0"/>
      <p:bldP spid="5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4295" y="323963"/>
            <a:ext cx="4516086" cy="488467"/>
            <a:chOff x="294295" y="323963"/>
            <a:chExt cx="4516086" cy="488467"/>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文本框 6"/>
            <p:cNvSpPr txBox="1"/>
            <p:nvPr>
              <p:custDataLst>
                <p:tags r:id="rId2"/>
              </p:custDataLst>
            </p:nvPr>
          </p:nvSpPr>
          <p:spPr>
            <a:xfrm>
              <a:off x="360301" y="352055"/>
              <a:ext cx="4450080" cy="460375"/>
            </a:xfrm>
            <a:prstGeom prst="rect">
              <a:avLst/>
            </a:prstGeom>
            <a:noFill/>
          </p:spPr>
          <p:txBody>
            <a:bodyPr wrap="none" rtlCol="0">
              <a:sp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二、商业模式的设计方法与创新</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cxnSp>
        <p:nvCxnSpPr>
          <p:cNvPr id="2" name="直接连接符 1"/>
          <p:cNvCxnSpPr/>
          <p:nvPr>
            <p:custDataLst>
              <p:tags r:id="rId3"/>
            </p:custDataLst>
          </p:nvPr>
        </p:nvCxnSpPr>
        <p:spPr>
          <a:xfrm>
            <a:off x="1024133" y="2177615"/>
            <a:ext cx="0" cy="4320000"/>
          </a:xfrm>
          <a:prstGeom prst="line">
            <a:avLst/>
          </a:prstGeom>
          <a:ln w="15875">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1528445" y="902970"/>
            <a:ext cx="4890450" cy="469900"/>
            <a:chOff x="1191" y="1422"/>
            <a:chExt cx="4464" cy="740"/>
          </a:xfrm>
        </p:grpSpPr>
        <p:sp>
          <p:nvSpPr>
            <p:cNvPr id="47" name="圆角矩形 46"/>
            <p:cNvSpPr/>
            <p:nvPr>
              <p:custDataLst>
                <p:tags r:id="rId4"/>
              </p:custDataLst>
            </p:nvPr>
          </p:nvSpPr>
          <p:spPr>
            <a:xfrm>
              <a:off x="1191" y="1422"/>
              <a:ext cx="3911"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ïSḷïḋê"/>
            <p:cNvSpPr txBox="1"/>
            <p:nvPr>
              <p:custDataLst>
                <p:tags r:id="rId5"/>
              </p:custDataLst>
            </p:nvPr>
          </p:nvSpPr>
          <p:spPr>
            <a:xfrm>
              <a:off x="122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（二）商业模式定性评价</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9" name="椭圆 48"/>
          <p:cNvSpPr/>
          <p:nvPr>
            <p:custDataLst>
              <p:tags r:id="rId6"/>
            </p:custDataLst>
          </p:nvPr>
        </p:nvSpPr>
        <p:spPr>
          <a:xfrm>
            <a:off x="761972" y="2456192"/>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0" name="椭圆 49"/>
          <p:cNvSpPr/>
          <p:nvPr>
            <p:custDataLst>
              <p:tags r:id="rId7"/>
            </p:custDataLst>
          </p:nvPr>
        </p:nvSpPr>
        <p:spPr>
          <a:xfrm>
            <a:off x="761972" y="3652456"/>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1" name="椭圆 50"/>
          <p:cNvSpPr/>
          <p:nvPr>
            <p:custDataLst>
              <p:tags r:id="rId8"/>
            </p:custDataLst>
          </p:nvPr>
        </p:nvSpPr>
        <p:spPr>
          <a:xfrm>
            <a:off x="761972" y="4848721"/>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03</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2" name="文本框 51"/>
          <p:cNvSpPr txBox="1"/>
          <p:nvPr/>
        </p:nvSpPr>
        <p:spPr>
          <a:xfrm>
            <a:off x="3694430" y="2372360"/>
            <a:ext cx="6096000" cy="768350"/>
          </a:xfrm>
          <a:prstGeom prst="rect">
            <a:avLst/>
          </a:prstGeom>
          <a:noFill/>
        </p:spPr>
        <p:txBody>
          <a:bodyPr wrap="square" rtlCol="0" anchor="t">
            <a:spAutoFit/>
          </a:bodyPr>
          <a:p>
            <a:pPr algn="just">
              <a:lnSpc>
                <a:spcPct val="110000"/>
              </a:lnSpc>
            </a:pPr>
            <a:r>
              <a:rPr lang="zh-CN" altLang="en-US" sz="2000" b="1">
                <a:solidFill>
                  <a:schemeClr val="bg1"/>
                </a:solidFill>
                <a:latin typeface="微软雅黑" panose="020B0503020204020204" charset="-122"/>
                <a:ea typeface="微软雅黑" panose="020B0503020204020204" charset="-122"/>
              </a:rPr>
              <a:t>在企业经营的每一个环节上的创新都可能变成一种成功的商业模式。</a:t>
            </a:r>
            <a:endParaRPr lang="zh-CN" altLang="en-US" sz="2000" b="1">
              <a:solidFill>
                <a:schemeClr val="bg1"/>
              </a:solidFill>
              <a:latin typeface="微软雅黑" panose="020B0503020204020204" charset="-122"/>
              <a:ea typeface="微软雅黑" panose="020B0503020204020204" charset="-122"/>
            </a:endParaRPr>
          </a:p>
        </p:txBody>
      </p:sp>
      <p:sp>
        <p:nvSpPr>
          <p:cNvPr id="55" name="文本框 54"/>
          <p:cNvSpPr txBox="1"/>
          <p:nvPr/>
        </p:nvSpPr>
        <p:spPr>
          <a:xfrm>
            <a:off x="3694430" y="3496310"/>
            <a:ext cx="6096000" cy="1106805"/>
          </a:xfrm>
          <a:prstGeom prst="rect">
            <a:avLst/>
          </a:prstGeom>
          <a:noFill/>
        </p:spPr>
        <p:txBody>
          <a:bodyPr wrap="square" rtlCol="0" anchor="t">
            <a:spAutoFit/>
          </a:bodyPr>
          <a:p>
            <a:pPr algn="just">
              <a:lnSpc>
                <a:spcPct val="110000"/>
              </a:lnSpc>
            </a:pPr>
            <a:r>
              <a:rPr lang="zh-CN" altLang="en-US" sz="2000" b="1">
                <a:solidFill>
                  <a:schemeClr val="bg1"/>
                </a:solidFill>
                <a:latin typeface="微软雅黑" panose="020B0503020204020204" charset="-122"/>
                <a:ea typeface="微软雅黑" panose="020B0503020204020204" charset="-122"/>
              </a:rPr>
              <a:t>企业要在充分的市场竞争中，凭借其独到的商业模式成功进入利润区，并在利润区停留较长时间，创造出长期持续、高于行业平均水平的利润。</a:t>
            </a:r>
            <a:endParaRPr lang="zh-CN" altLang="en-US" sz="2000" b="1">
              <a:solidFill>
                <a:schemeClr val="bg1"/>
              </a:solidFill>
              <a:latin typeface="微软雅黑" panose="020B0503020204020204" charset="-122"/>
              <a:ea typeface="微软雅黑" panose="020B0503020204020204" charset="-122"/>
            </a:endParaRPr>
          </a:p>
        </p:txBody>
      </p:sp>
      <p:sp>
        <p:nvSpPr>
          <p:cNvPr id="56" name="文本框 55"/>
          <p:cNvSpPr txBox="1"/>
          <p:nvPr/>
        </p:nvSpPr>
        <p:spPr>
          <a:xfrm>
            <a:off x="3706495" y="4848860"/>
            <a:ext cx="6096000" cy="768350"/>
          </a:xfrm>
          <a:prstGeom prst="rect">
            <a:avLst/>
          </a:prstGeom>
          <a:noFill/>
        </p:spPr>
        <p:txBody>
          <a:bodyPr wrap="square" rtlCol="0" anchor="t">
            <a:spAutoFit/>
          </a:bodyPr>
          <a:p>
            <a:pPr algn="just">
              <a:lnSpc>
                <a:spcPct val="110000"/>
              </a:lnSpc>
            </a:pPr>
            <a:r>
              <a:rPr lang="zh-CN" altLang="en-US" sz="2000" b="1">
                <a:solidFill>
                  <a:schemeClr val="bg1"/>
                </a:solidFill>
                <a:latin typeface="微软雅黑" panose="020B0503020204020204" charset="-122"/>
                <a:ea typeface="微软雅黑" panose="020B0503020204020204" charset="-122"/>
                <a:cs typeface="微软雅黑" panose="020B0503020204020204" charset="-122"/>
              </a:rPr>
              <a:t>对于企业，暂时的盈利或亏损都是正常的。因此除了盈利能力，更要关注对客户价值的把握。</a:t>
            </a:r>
            <a:endParaRPr lang="zh-CN" altLang="en-US" sz="2000" b="1">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4" name="椭圆 3"/>
          <p:cNvSpPr/>
          <p:nvPr>
            <p:custDataLst>
              <p:tags r:id="rId9"/>
            </p:custDataLst>
          </p:nvPr>
        </p:nvSpPr>
        <p:spPr>
          <a:xfrm>
            <a:off x="763242" y="5954891"/>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04</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文本框 7"/>
          <p:cNvSpPr txBox="1"/>
          <p:nvPr/>
        </p:nvSpPr>
        <p:spPr>
          <a:xfrm>
            <a:off x="3693795" y="5862955"/>
            <a:ext cx="6096000" cy="429895"/>
          </a:xfrm>
          <a:prstGeom prst="rect">
            <a:avLst/>
          </a:prstGeom>
          <a:noFill/>
        </p:spPr>
        <p:txBody>
          <a:bodyPr wrap="square" rtlCol="0" anchor="t">
            <a:spAutoFit/>
          </a:bodyPr>
          <a:p>
            <a:pPr algn="just">
              <a:lnSpc>
                <a:spcPct val="110000"/>
              </a:lnSpc>
            </a:pPr>
            <a:r>
              <a:rPr lang="zh-CN" altLang="en-US" sz="2000" b="1">
                <a:solidFill>
                  <a:schemeClr val="bg1"/>
                </a:solidFill>
                <a:latin typeface="微软雅黑" panose="020B0503020204020204" charset="-122"/>
                <a:ea typeface="微软雅黑" panose="020B0503020204020204" charset="-122"/>
                <a:cs typeface="微软雅黑" panose="020B0503020204020204" charset="-122"/>
              </a:rPr>
              <a:t>考察商业模式时，抗风险能力是一项重要的指标。</a:t>
            </a:r>
            <a:endParaRPr lang="zh-CN" altLang="en-US" sz="2000" b="1">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40" name="文本框 39"/>
          <p:cNvSpPr txBox="1"/>
          <p:nvPr>
            <p:custDataLst>
              <p:tags r:id="rId10"/>
            </p:custDataLst>
          </p:nvPr>
        </p:nvSpPr>
        <p:spPr>
          <a:xfrm>
            <a:off x="1640840" y="2472690"/>
            <a:ext cx="1312545" cy="398780"/>
          </a:xfrm>
          <a:prstGeom prst="rect">
            <a:avLst/>
          </a:prstGeom>
          <a:noFill/>
        </p:spPr>
        <p:txBody>
          <a:bodyPr wrap="square" rtlCol="0" anchor="ctr" anchorCtr="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创新性</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文本框 9"/>
          <p:cNvSpPr txBox="1"/>
          <p:nvPr>
            <p:custDataLst>
              <p:tags r:id="rId11"/>
            </p:custDataLst>
          </p:nvPr>
        </p:nvSpPr>
        <p:spPr>
          <a:xfrm>
            <a:off x="1640840" y="3723005"/>
            <a:ext cx="1312545" cy="398780"/>
          </a:xfrm>
          <a:prstGeom prst="rect">
            <a:avLst/>
          </a:prstGeom>
          <a:noFill/>
        </p:spPr>
        <p:txBody>
          <a:bodyPr wrap="square" rtlCol="0" anchor="ctr" anchorCtr="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盈利</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custDataLst>
              <p:tags r:id="rId12"/>
            </p:custDataLst>
          </p:nvPr>
        </p:nvSpPr>
        <p:spPr>
          <a:xfrm>
            <a:off x="1640840" y="4903153"/>
            <a:ext cx="1726565" cy="398780"/>
          </a:xfrm>
          <a:prstGeom prst="rect">
            <a:avLst/>
          </a:prstGeom>
          <a:noFill/>
        </p:spPr>
        <p:txBody>
          <a:bodyPr wrap="square" rtlCol="0" anchor="ctr" anchorCtr="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客户价值挖掘</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2" name="文本框 11"/>
          <p:cNvSpPr txBox="1"/>
          <p:nvPr>
            <p:custDataLst>
              <p:tags r:id="rId13"/>
            </p:custDataLst>
          </p:nvPr>
        </p:nvSpPr>
        <p:spPr>
          <a:xfrm>
            <a:off x="1640829" y="5956361"/>
            <a:ext cx="1459230" cy="398780"/>
          </a:xfrm>
          <a:prstGeom prst="rect">
            <a:avLst/>
          </a:prstGeom>
          <a:noFill/>
        </p:spPr>
        <p:txBody>
          <a:bodyPr wrap="square" rtlCol="0" anchor="ctr" anchorCtr="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风险控制</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 name="文本框 2"/>
          <p:cNvSpPr txBox="1"/>
          <p:nvPr/>
        </p:nvSpPr>
        <p:spPr>
          <a:xfrm>
            <a:off x="1564640" y="1564640"/>
            <a:ext cx="9115425" cy="460375"/>
          </a:xfrm>
          <a:prstGeom prst="rect">
            <a:avLst/>
          </a:prstGeom>
          <a:noFill/>
        </p:spPr>
        <p:txBody>
          <a:bodyPr wrap="square" rtlCol="0" anchor="t">
            <a:spAutoFit/>
          </a:bodyPr>
          <a:p>
            <a:pPr algn="just"/>
            <a:r>
              <a:rPr lang="zh-CN" altLang="en-US" sz="2400">
                <a:solidFill>
                  <a:schemeClr val="bg1"/>
                </a:solidFill>
                <a:latin typeface="微软雅黑" panose="020B0503020204020204" charset="-122"/>
                <a:ea typeface="微软雅黑" panose="020B0503020204020204" charset="-122"/>
              </a:rPr>
              <a:t>一个商业模式的优劣，可以从以下七个方面进行定性评价。</a:t>
            </a:r>
            <a:endParaRPr lang="zh-CN" altLang="en-US" sz="240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4295" y="323963"/>
            <a:ext cx="5053330" cy="579120"/>
            <a:chOff x="294295" y="323963"/>
            <a:chExt cx="5053330" cy="579120"/>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文本框 6"/>
            <p:cNvSpPr txBox="1"/>
            <p:nvPr>
              <p:custDataLst>
                <p:tags r:id="rId2"/>
              </p:custDataLst>
            </p:nvPr>
          </p:nvSpPr>
          <p:spPr>
            <a:xfrm>
              <a:off x="360335" y="351903"/>
              <a:ext cx="4987290" cy="551180"/>
            </a:xfrm>
            <a:prstGeom prst="rect">
              <a:avLst/>
            </a:prstGeom>
            <a:noFill/>
          </p:spPr>
          <p:txBody>
            <a:bodyPr wrap="square" rtlCol="0">
              <a:no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二、商业模式的设计方法与创新</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pPr algn="l"/>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cxnSp>
        <p:nvCxnSpPr>
          <p:cNvPr id="2" name="直接连接符 1"/>
          <p:cNvCxnSpPr/>
          <p:nvPr>
            <p:custDataLst>
              <p:tags r:id="rId3"/>
            </p:custDataLst>
          </p:nvPr>
        </p:nvCxnSpPr>
        <p:spPr>
          <a:xfrm>
            <a:off x="1024133" y="2177615"/>
            <a:ext cx="0" cy="4320000"/>
          </a:xfrm>
          <a:prstGeom prst="line">
            <a:avLst/>
          </a:prstGeom>
          <a:ln w="15875">
            <a:gradFill>
              <a:gsLst>
                <a:gs pos="0">
                  <a:srgbClr val="B21AA3"/>
                </a:gs>
                <a:gs pos="100000">
                  <a:srgbClr val="472494"/>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1528445" y="902970"/>
            <a:ext cx="4890450" cy="469900"/>
            <a:chOff x="1191" y="1422"/>
            <a:chExt cx="4464" cy="740"/>
          </a:xfrm>
        </p:grpSpPr>
        <p:sp>
          <p:nvSpPr>
            <p:cNvPr id="47" name="圆角矩形 46"/>
            <p:cNvSpPr/>
            <p:nvPr>
              <p:custDataLst>
                <p:tags r:id="rId4"/>
              </p:custDataLst>
            </p:nvPr>
          </p:nvSpPr>
          <p:spPr>
            <a:xfrm>
              <a:off x="1191" y="1422"/>
              <a:ext cx="3911"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ïSḷïḋê"/>
            <p:cNvSpPr txBox="1"/>
            <p:nvPr>
              <p:custDataLst>
                <p:tags r:id="rId5"/>
              </p:custDataLst>
            </p:nvPr>
          </p:nvSpPr>
          <p:spPr>
            <a:xfrm>
              <a:off x="1224" y="1422"/>
              <a:ext cx="4431"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（二）商业模式定性评价</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49" name="椭圆 48"/>
          <p:cNvSpPr/>
          <p:nvPr>
            <p:custDataLst>
              <p:tags r:id="rId6"/>
            </p:custDataLst>
          </p:nvPr>
        </p:nvSpPr>
        <p:spPr>
          <a:xfrm>
            <a:off x="761972" y="2456192"/>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05</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0" name="椭圆 49"/>
          <p:cNvSpPr/>
          <p:nvPr>
            <p:custDataLst>
              <p:tags r:id="rId7"/>
            </p:custDataLst>
          </p:nvPr>
        </p:nvSpPr>
        <p:spPr>
          <a:xfrm>
            <a:off x="761972" y="3652456"/>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06</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1" name="椭圆 50"/>
          <p:cNvSpPr/>
          <p:nvPr>
            <p:custDataLst>
              <p:tags r:id="rId8"/>
            </p:custDataLst>
          </p:nvPr>
        </p:nvSpPr>
        <p:spPr>
          <a:xfrm>
            <a:off x="761972" y="4848721"/>
            <a:ext cx="540002" cy="540000"/>
          </a:xfrm>
          <a:prstGeom prst="ellipse">
            <a:avLst/>
          </a:prstGeom>
          <a:gradFill>
            <a:gsLst>
              <a:gs pos="0">
                <a:srgbClr val="B21AA3"/>
              </a:gs>
              <a:gs pos="100000">
                <a:srgbClr val="472494"/>
              </a:gs>
            </a:gsLst>
            <a:lin ang="5400000" scaled="1"/>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lnSpc>
                <a:spcPct val="120000"/>
              </a:lnSpc>
            </a:pPr>
            <a:r>
              <a:rPr lang="en-US" altLang="zh-CN"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07</a:t>
            </a:r>
            <a:endParaRPr lang="zh-CN" altLang="en-US" sz="16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52" name="文本框 51"/>
          <p:cNvSpPr txBox="1"/>
          <p:nvPr/>
        </p:nvSpPr>
        <p:spPr>
          <a:xfrm>
            <a:off x="3694430" y="2442210"/>
            <a:ext cx="6096000" cy="429895"/>
          </a:xfrm>
          <a:prstGeom prst="rect">
            <a:avLst/>
          </a:prstGeom>
          <a:noFill/>
        </p:spPr>
        <p:txBody>
          <a:bodyPr wrap="square" rtlCol="0" anchor="t">
            <a:spAutoFit/>
          </a:bodyPr>
          <a:p>
            <a:pPr algn="just">
              <a:lnSpc>
                <a:spcPct val="110000"/>
              </a:lnSpc>
            </a:pPr>
            <a:r>
              <a:rPr lang="zh-CN" altLang="en-US" sz="2000" b="1">
                <a:solidFill>
                  <a:schemeClr val="bg1"/>
                </a:solidFill>
                <a:latin typeface="微软雅黑" panose="020B0503020204020204" charset="-122"/>
                <a:ea typeface="微软雅黑" panose="020B0503020204020204" charset="-122"/>
              </a:rPr>
              <a:t>评价一个商业模式，要非常关注其发展潜力。</a:t>
            </a:r>
            <a:endParaRPr lang="zh-CN" altLang="en-US" sz="2000" b="1">
              <a:solidFill>
                <a:schemeClr val="bg1"/>
              </a:solidFill>
              <a:latin typeface="微软雅黑" panose="020B0503020204020204" charset="-122"/>
              <a:ea typeface="微软雅黑" panose="020B0503020204020204" charset="-122"/>
            </a:endParaRPr>
          </a:p>
        </p:txBody>
      </p:sp>
      <p:sp>
        <p:nvSpPr>
          <p:cNvPr id="55" name="文本框 54"/>
          <p:cNvSpPr txBox="1"/>
          <p:nvPr/>
        </p:nvSpPr>
        <p:spPr>
          <a:xfrm>
            <a:off x="3703955" y="3369310"/>
            <a:ext cx="6096000" cy="1106805"/>
          </a:xfrm>
          <a:prstGeom prst="rect">
            <a:avLst/>
          </a:prstGeom>
          <a:noFill/>
        </p:spPr>
        <p:txBody>
          <a:bodyPr wrap="square" rtlCol="0" anchor="t">
            <a:spAutoFit/>
          </a:bodyPr>
          <a:p>
            <a:pPr algn="just">
              <a:lnSpc>
                <a:spcPct val="110000"/>
              </a:lnSpc>
            </a:pPr>
            <a:r>
              <a:rPr lang="zh-CN" altLang="en-US" sz="2000" b="1">
                <a:solidFill>
                  <a:schemeClr val="bg1"/>
                </a:solidFill>
                <a:latin typeface="微软雅黑" panose="020B0503020204020204" charset="-122"/>
                <a:ea typeface="微软雅黑" panose="020B0503020204020204" charset="-122"/>
              </a:rPr>
              <a:t>一个商业模式的成功，需要在企业内部将企业的经营管理系统进行有机整合，并与企业自身状况融为一体，形成内外匹配、行之有效的模式。</a:t>
            </a:r>
            <a:endParaRPr lang="zh-CN" altLang="en-US" sz="2000" b="1">
              <a:solidFill>
                <a:schemeClr val="bg1"/>
              </a:solidFill>
              <a:latin typeface="微软雅黑" panose="020B0503020204020204" charset="-122"/>
              <a:ea typeface="微软雅黑" panose="020B0503020204020204" charset="-122"/>
            </a:endParaRPr>
          </a:p>
        </p:txBody>
      </p:sp>
      <p:sp>
        <p:nvSpPr>
          <p:cNvPr id="56" name="文本框 55"/>
          <p:cNvSpPr txBox="1"/>
          <p:nvPr/>
        </p:nvSpPr>
        <p:spPr>
          <a:xfrm>
            <a:off x="3694430" y="4734560"/>
            <a:ext cx="6096000" cy="768350"/>
          </a:xfrm>
          <a:prstGeom prst="rect">
            <a:avLst/>
          </a:prstGeom>
          <a:noFill/>
        </p:spPr>
        <p:txBody>
          <a:bodyPr wrap="square" rtlCol="0" anchor="t">
            <a:spAutoFit/>
          </a:bodyPr>
          <a:p>
            <a:pPr algn="just">
              <a:lnSpc>
                <a:spcPct val="110000"/>
              </a:lnSpc>
            </a:pPr>
            <a:r>
              <a:rPr lang="zh-CN" altLang="en-US" sz="2000" b="1">
                <a:solidFill>
                  <a:schemeClr val="bg1"/>
                </a:solidFill>
                <a:latin typeface="微软雅黑" panose="020B0503020204020204" charset="-122"/>
                <a:ea typeface="微软雅黑" panose="020B0503020204020204" charset="-122"/>
                <a:cs typeface="微软雅黑" panose="020B0503020204020204" charset="-122"/>
              </a:rPr>
              <a:t>在市场上处于领先地位并拥有主导性的份额，是能够持续盈利的先决条件。</a:t>
            </a:r>
            <a:endParaRPr lang="zh-CN" altLang="en-US" sz="2000" b="1">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40" name="文本框 39"/>
          <p:cNvSpPr txBox="1"/>
          <p:nvPr>
            <p:custDataLst>
              <p:tags r:id="rId9"/>
            </p:custDataLst>
          </p:nvPr>
        </p:nvSpPr>
        <p:spPr>
          <a:xfrm>
            <a:off x="1640840" y="2473008"/>
            <a:ext cx="1609090" cy="398780"/>
          </a:xfrm>
          <a:prstGeom prst="rect">
            <a:avLst/>
          </a:prstGeom>
          <a:noFill/>
        </p:spPr>
        <p:txBody>
          <a:bodyPr wrap="square" rtlCol="0" anchor="ctr" anchorCtr="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后续发展力</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文本框 9"/>
          <p:cNvSpPr txBox="1"/>
          <p:nvPr>
            <p:custDataLst>
              <p:tags r:id="rId10"/>
            </p:custDataLst>
          </p:nvPr>
        </p:nvSpPr>
        <p:spPr>
          <a:xfrm>
            <a:off x="1640840" y="3723005"/>
            <a:ext cx="1312545" cy="398780"/>
          </a:xfrm>
          <a:prstGeom prst="rect">
            <a:avLst/>
          </a:prstGeom>
          <a:noFill/>
        </p:spPr>
        <p:txBody>
          <a:bodyPr wrap="square" rtlCol="0" anchor="ctr" anchorCtr="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整体协调</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1" name="文本框 10"/>
          <p:cNvSpPr txBox="1"/>
          <p:nvPr>
            <p:custDataLst>
              <p:tags r:id="rId11"/>
            </p:custDataLst>
          </p:nvPr>
        </p:nvSpPr>
        <p:spPr>
          <a:xfrm>
            <a:off x="1640840" y="4903153"/>
            <a:ext cx="1726565" cy="398780"/>
          </a:xfrm>
          <a:prstGeom prst="rect">
            <a:avLst/>
          </a:prstGeom>
          <a:noFill/>
        </p:spPr>
        <p:txBody>
          <a:bodyPr wrap="square" rtlCol="0" anchor="ctr" anchorCtr="0">
            <a:spAutoFit/>
          </a:bodyPr>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行业领先</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 name="文本框 2"/>
          <p:cNvSpPr txBox="1"/>
          <p:nvPr/>
        </p:nvSpPr>
        <p:spPr>
          <a:xfrm>
            <a:off x="1564640" y="1564640"/>
            <a:ext cx="9115425" cy="460375"/>
          </a:xfrm>
          <a:prstGeom prst="rect">
            <a:avLst/>
          </a:prstGeom>
          <a:noFill/>
        </p:spPr>
        <p:txBody>
          <a:bodyPr wrap="square" rtlCol="0" anchor="t">
            <a:spAutoFit/>
          </a:bodyPr>
          <a:p>
            <a:pPr algn="just"/>
            <a:r>
              <a:rPr lang="zh-CN" altLang="en-US" sz="2400">
                <a:solidFill>
                  <a:schemeClr val="bg1"/>
                </a:solidFill>
                <a:latin typeface="微软雅黑" panose="020B0503020204020204" charset="-122"/>
                <a:ea typeface="微软雅黑" panose="020B0503020204020204" charset="-122"/>
              </a:rPr>
              <a:t>一个商业模式的优劣，可以从以下七个方面进行定性评价。</a:t>
            </a:r>
            <a:endParaRPr lang="zh-CN" altLang="en-US" sz="240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4295" y="323963"/>
            <a:ext cx="5801995" cy="461665"/>
            <a:chOff x="294295" y="323963"/>
            <a:chExt cx="5801995" cy="461665"/>
          </a:xfrm>
        </p:grpSpPr>
        <p:sp>
          <p:nvSpPr>
            <p:cNvPr id="6" name="椭圆 5"/>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文本框 6"/>
            <p:cNvSpPr txBox="1"/>
            <p:nvPr>
              <p:custDataLst>
                <p:tags r:id="rId2"/>
              </p:custDataLst>
            </p:nvPr>
          </p:nvSpPr>
          <p:spPr>
            <a:xfrm>
              <a:off x="360335" y="351903"/>
              <a:ext cx="5735955" cy="433705"/>
            </a:xfrm>
            <a:prstGeom prst="rect">
              <a:avLst/>
            </a:prstGeom>
            <a:noFill/>
          </p:spPr>
          <p:txBody>
            <a:bodyPr wrap="square" rtlCol="0">
              <a:noAutofit/>
            </a:bodyPr>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二、商业模式的设计方法与创新</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a:p>
              <a:pPr algn="l"/>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nvGrpSpPr>
          <p:cNvPr id="37" name="组合 36"/>
          <p:cNvGrpSpPr/>
          <p:nvPr/>
        </p:nvGrpSpPr>
        <p:grpSpPr>
          <a:xfrm>
            <a:off x="1528445" y="902970"/>
            <a:ext cx="5740582" cy="469900"/>
            <a:chOff x="1191" y="1422"/>
            <a:chExt cx="5240" cy="740"/>
          </a:xfrm>
        </p:grpSpPr>
        <p:sp>
          <p:nvSpPr>
            <p:cNvPr id="47" name="圆角矩形 46"/>
            <p:cNvSpPr/>
            <p:nvPr>
              <p:custDataLst>
                <p:tags r:id="rId3"/>
              </p:custDataLst>
            </p:nvPr>
          </p:nvSpPr>
          <p:spPr>
            <a:xfrm>
              <a:off x="1191" y="1422"/>
              <a:ext cx="5240" cy="740"/>
            </a:xfrm>
            <a:prstGeom prst="roundRect">
              <a:avLst/>
            </a:prstGeom>
            <a:solidFill>
              <a:srgbClr val="AC1DA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ïSḷïḋê"/>
            <p:cNvSpPr txBox="1"/>
            <p:nvPr>
              <p:custDataLst>
                <p:tags r:id="rId4"/>
              </p:custDataLst>
            </p:nvPr>
          </p:nvSpPr>
          <p:spPr>
            <a:xfrm>
              <a:off x="1285" y="1423"/>
              <a:ext cx="4256" cy="739"/>
            </a:xfrm>
            <a:prstGeom prst="rect">
              <a:avLst/>
            </a:prstGeom>
            <a:noFill/>
          </p:spPr>
          <p:txBody>
            <a:bodyPr wrap="none" rtlCol="0">
              <a:noAutofit/>
            </a:bodyPr>
            <a:p>
              <a:pPr lvl="0" algn="l">
                <a:spcBef>
                  <a:spcPct val="0"/>
                </a:spcBef>
                <a:buSzPct val="25000"/>
                <a:defRPr/>
              </a:pPr>
              <a:r>
                <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 （三）部分商业模式介绍</a:t>
              </a:r>
              <a:endParaRPr lang="zh-CN" altLang="en-US" sz="28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60" name="ïṣḻiḋè"/>
          <p:cNvSpPr/>
          <p:nvPr/>
        </p:nvSpPr>
        <p:spPr>
          <a:xfrm>
            <a:off x="1144270" y="1692910"/>
            <a:ext cx="2426970" cy="330835"/>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娱乐经济新模式</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1" name="í$lïḋè"/>
          <p:cNvSpPr/>
          <p:nvPr/>
        </p:nvSpPr>
        <p:spPr>
          <a:xfrm>
            <a:off x="1144270" y="4518660"/>
            <a:ext cx="1869440" cy="330835"/>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分众模式</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2" name="iŝḻîḓè"/>
          <p:cNvSpPr/>
          <p:nvPr/>
        </p:nvSpPr>
        <p:spPr>
          <a:xfrm>
            <a:off x="1144268" y="2222223"/>
            <a:ext cx="3034997" cy="1384800"/>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3" name="ïsliďé"/>
          <p:cNvSpPr txBox="1"/>
          <p:nvPr/>
        </p:nvSpPr>
        <p:spPr>
          <a:xfrm>
            <a:off x="1384806" y="2361279"/>
            <a:ext cx="2553919" cy="1168400"/>
          </a:xfrm>
          <a:prstGeom prst="rect">
            <a:avLst/>
          </a:prstGeom>
          <a:noFill/>
        </p:spPr>
        <p:txBody>
          <a:bodyPr wrap="square" rtlCol="0">
            <a:sp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在娱乐文化行业，每一个崛起的节目品牌背后同样也有娱乐经济新模式支撑。各个地方卫视的综艺节目，都构筑了独特的价值链条和品牌内涵。</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4" name="işḻïḋê"/>
          <p:cNvSpPr/>
          <p:nvPr/>
        </p:nvSpPr>
        <p:spPr>
          <a:xfrm>
            <a:off x="1144270" y="5007610"/>
            <a:ext cx="3035300" cy="1468755"/>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65" name="išḷïḑè"/>
          <p:cNvSpPr txBox="1"/>
          <p:nvPr/>
        </p:nvSpPr>
        <p:spPr>
          <a:xfrm>
            <a:off x="1384806" y="5158319"/>
            <a:ext cx="2553919" cy="1168400"/>
          </a:xfrm>
          <a:prstGeom prst="rect">
            <a:avLst/>
          </a:prstGeom>
          <a:noFill/>
        </p:spPr>
        <p:txBody>
          <a:bodyPr wrap="square" rtlCol="0">
            <a:sp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户外广告、品牌传播业打造了“分众户外生活圈媒体群”商业模式，其商业价值来源于给广告主提供准确投递广告的新媒体。</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 name="í$lïḋè"/>
          <p:cNvSpPr/>
          <p:nvPr/>
        </p:nvSpPr>
        <p:spPr>
          <a:xfrm>
            <a:off x="7392035" y="4596130"/>
            <a:ext cx="2847975" cy="330835"/>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经济型连锁酒店模式</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 name="işḻïḋê"/>
          <p:cNvSpPr/>
          <p:nvPr/>
        </p:nvSpPr>
        <p:spPr>
          <a:xfrm>
            <a:off x="7392035" y="5008245"/>
            <a:ext cx="3035300" cy="1468120"/>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 name="išḷïḑè"/>
          <p:cNvSpPr txBox="1"/>
          <p:nvPr/>
        </p:nvSpPr>
        <p:spPr>
          <a:xfrm>
            <a:off x="7632571" y="5045289"/>
            <a:ext cx="2553919" cy="1383665"/>
          </a:xfrm>
          <a:prstGeom prst="rect">
            <a:avLst/>
          </a:prstGeom>
          <a:noFill/>
        </p:spPr>
        <p:txBody>
          <a:bodyPr wrap="square" rtlCol="0">
            <a:sp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通过连锁经营可以扩大该品牌的酒店在某个城市的空间分布，从而有效地解决其空间局限性问题，并可以极大地提高连锁集团内各个酒店的效益，促进连锁集团的整体形象提升。</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8" name="í$lïḋè"/>
          <p:cNvSpPr/>
          <p:nvPr/>
        </p:nvSpPr>
        <p:spPr>
          <a:xfrm>
            <a:off x="7392035" y="1733550"/>
            <a:ext cx="1869440" cy="330835"/>
          </a:xfrm>
          <a:prstGeom prst="roundRect">
            <a:avLst>
              <a:gd name="adj" fmla="val 50000"/>
            </a:avLst>
          </a:prstGeom>
          <a:gradFill flip="none" rotWithShape="1">
            <a:gsLst>
              <a:gs pos="0">
                <a:srgbClr val="B21AA3"/>
              </a:gs>
              <a:gs pos="100000">
                <a:srgbClr val="472494"/>
              </a:gs>
            </a:gsLst>
            <a:lin ang="2700000" scaled="1"/>
            <a:tileRect/>
          </a:gra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p>
            <a:pPr lvl="0" algn="ct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电子商务模式</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9" name="işḻïḋê"/>
          <p:cNvSpPr/>
          <p:nvPr/>
        </p:nvSpPr>
        <p:spPr>
          <a:xfrm>
            <a:off x="7392035" y="2222500"/>
            <a:ext cx="3035300" cy="1383665"/>
          </a:xfrm>
          <a:prstGeom prst="roundRect">
            <a:avLst>
              <a:gd name="adj" fmla="val 7576"/>
            </a:avLst>
          </a:prstGeom>
          <a:noFill/>
          <a:ln w="25400">
            <a:gradFill>
              <a:gsLst>
                <a:gs pos="0">
                  <a:srgbClr val="B21AA3"/>
                </a:gs>
                <a:gs pos="100000">
                  <a:srgbClr val="472494"/>
                </a:gs>
              </a:gsLst>
              <a:lin ang="5400000" scaled="1"/>
            </a:grad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išḷïḑè"/>
          <p:cNvSpPr txBox="1"/>
          <p:nvPr/>
        </p:nvSpPr>
        <p:spPr>
          <a:xfrm>
            <a:off x="7632571" y="2467189"/>
            <a:ext cx="2553919" cy="737235"/>
          </a:xfrm>
          <a:prstGeom prst="rect">
            <a:avLst/>
          </a:prstGeom>
          <a:noFill/>
        </p:spPr>
        <p:txBody>
          <a:bodyPr wrap="square" rtlCol="0">
            <a:spAutoFit/>
          </a:bodyPr>
          <a:p>
            <a:pPr lvl="0"/>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在国内互联网行业中，每一个崛起的互联网品牌背后都有其独特的商业模式支撑。</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up)">
                                      <p:cBhvr>
                                        <p:cTn id="7" dur="500"/>
                                        <p:tgtEl>
                                          <p:spTgt spid="60"/>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wipe(up)">
                                      <p:cBhvr>
                                        <p:cTn id="10" dur="500"/>
                                        <p:tgtEl>
                                          <p:spTgt spid="61"/>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wipe(up)">
                                      <p:cBhvr>
                                        <p:cTn id="13" dur="500"/>
                                        <p:tgtEl>
                                          <p:spTgt spid="62"/>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wipe(up)">
                                      <p:cBhvr>
                                        <p:cTn id="16" dur="500"/>
                                        <p:tgtEl>
                                          <p:spTgt spid="63"/>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wipe(up)">
                                      <p:cBhvr>
                                        <p:cTn id="19" dur="500"/>
                                        <p:tgtEl>
                                          <p:spTgt spid="64"/>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65"/>
                                        </p:tgtEl>
                                        <p:attrNameLst>
                                          <p:attrName>style.visibility</p:attrName>
                                        </p:attrNameLst>
                                      </p:cBhvr>
                                      <p:to>
                                        <p:strVal val="visible"/>
                                      </p:to>
                                    </p:set>
                                    <p:animEffect transition="in" filter="wipe(up)">
                                      <p:cBhvr>
                                        <p:cTn id="22" dur="500"/>
                                        <p:tgtEl>
                                          <p:spTgt spid="65"/>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up)">
                                      <p:cBhvr>
                                        <p:cTn id="25" dur="500"/>
                                        <p:tgtEl>
                                          <p:spTgt spid="2"/>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500"/>
                                        <p:tgtEl>
                                          <p:spTgt spid="3"/>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up)">
                                      <p:cBhvr>
                                        <p:cTn id="31" dur="500"/>
                                        <p:tgtEl>
                                          <p:spTgt spid="4"/>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up)">
                                      <p:cBhvr>
                                        <p:cTn id="34" dur="500"/>
                                        <p:tgtEl>
                                          <p:spTgt spid="8"/>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up)">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bldLvl="0" animBg="1"/>
      <p:bldP spid="61" grpId="0" bldLvl="0" animBg="1"/>
      <p:bldP spid="62" grpId="0" bldLvl="0" animBg="1"/>
      <p:bldP spid="63" grpId="0"/>
      <p:bldP spid="64" grpId="0" bldLvl="0" animBg="1"/>
      <p:bldP spid="65" grpId="0"/>
      <p:bldP spid="2" grpId="0" bldLvl="0" animBg="1"/>
      <p:bldP spid="3" grpId="0" bldLvl="0" animBg="1"/>
      <p:bldP spid="4" grpId="0"/>
      <p:bldP spid="8" grpId="0" bldLvl="0" animBg="1"/>
      <p:bldP spid="9" grpId="0" bldLvl="0" animBg="1"/>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4655185" y="346333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cxnSp>
        <p:nvCxnSpPr>
          <p:cNvPr id="26" name="直接连接符 25"/>
          <p:cNvCxnSpPr/>
          <p:nvPr/>
        </p:nvCxnSpPr>
        <p:spPr>
          <a:xfrm>
            <a:off x="4533900" y="4816795"/>
            <a:ext cx="5651500" cy="0"/>
          </a:xfrm>
          <a:prstGeom prst="line">
            <a:avLst/>
          </a:prstGeom>
          <a:ln>
            <a:gradFill>
              <a:gsLst>
                <a:gs pos="0">
                  <a:srgbClr val="B21AA3"/>
                </a:gs>
                <a:gs pos="100000">
                  <a:srgbClr val="472494"/>
                </a:gs>
              </a:gsLst>
              <a:lin ang="5400000" scaled="1"/>
            </a:gradFill>
          </a:ln>
        </p:spPr>
        <p:style>
          <a:lnRef idx="1">
            <a:schemeClr val="accent3"/>
          </a:lnRef>
          <a:fillRef idx="0">
            <a:schemeClr val="accent3"/>
          </a:fillRef>
          <a:effectRef idx="0">
            <a:schemeClr val="accent3"/>
          </a:effectRef>
          <a:fontRef idx="minor">
            <a:schemeClr val="tx1"/>
          </a:fontRef>
        </p:style>
      </p:cxnSp>
      <p:sp>
        <p:nvSpPr>
          <p:cNvPr id="27" name="矩形 26"/>
          <p:cNvSpPr/>
          <p:nvPr/>
        </p:nvSpPr>
        <p:spPr>
          <a:xfrm>
            <a:off x="4654929" y="1517540"/>
            <a:ext cx="5292799" cy="1753870"/>
          </a:xfrm>
          <a:prstGeom prst="rect">
            <a:avLst/>
          </a:prstGeom>
          <a:noFill/>
        </p:spPr>
        <p:txBody>
          <a:bodyPr wrap="square" lIns="0" tIns="0" rIns="0" bIns="0" rtlCol="0">
            <a:spAutoFit/>
          </a:bodyPr>
          <a:lstStyle/>
          <a:p>
            <a:pPr lvl="0">
              <a:lnSpc>
                <a:spcPct val="150000"/>
              </a:lnSpc>
            </a:pPr>
            <a:r>
              <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知识目标</a:t>
            </a:r>
            <a:endParaRPr lang="zh-CN" altLang="en-US" sz="20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了解创业机会的概念及其重要性。</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掌握创业机会识别的主要影响因素和识别过程。</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 了解创业机会评价的原则和方法。</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4. 掌握创业风险的类型和防范方法。</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矩形 27"/>
          <p:cNvSpPr/>
          <p:nvPr/>
        </p:nvSpPr>
        <p:spPr>
          <a:xfrm>
            <a:off x="4654929" y="3463455"/>
            <a:ext cx="5292799" cy="1107440"/>
          </a:xfrm>
          <a:prstGeom prst="rect">
            <a:avLst/>
          </a:prstGeom>
          <a:noFill/>
        </p:spPr>
        <p:txBody>
          <a:bodyPr wrap="square" lIns="0" tIns="0" rIns="0" bIns="0" rtlCol="0">
            <a:spAutoFit/>
          </a:bodyPr>
          <a:lstStyle/>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能力目标</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能够识别和评估创业机会。</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懂得如何应对不同类型的创业风险。</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9" name="矩形 28"/>
          <p:cNvSpPr/>
          <p:nvPr/>
        </p:nvSpPr>
        <p:spPr>
          <a:xfrm>
            <a:off x="4654929" y="4816915"/>
            <a:ext cx="5292799" cy="1107440"/>
          </a:xfrm>
          <a:prstGeom prst="rect">
            <a:avLst/>
          </a:prstGeom>
          <a:noFill/>
        </p:spPr>
        <p:txBody>
          <a:bodyPr wrap="square" lIns="0" tIns="0" rIns="0" bIns="0" rtlCol="0">
            <a:spAutoFit/>
          </a:bodyPr>
          <a:lstStyle/>
          <a:p>
            <a:pPr lvl="0">
              <a:lnSpc>
                <a:spcPct val="150000"/>
              </a:lnSpc>
              <a:defRPr/>
            </a:pPr>
            <a:r>
              <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素质目标</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 懂得机会与风险并存，能够用辩证的眼光看待问题。</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a:p>
            <a:pPr lvl="0">
              <a:lnSpc>
                <a:spcPct val="150000"/>
              </a:lnSpc>
              <a:defRPr/>
            </a:pPr>
            <a:r>
              <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 养成客观评价、勇于发现、不畏失败的良好品质。</a:t>
            </a:r>
            <a:endParaRPr lang="zh-CN" altLang="en-US" sz="14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椭圆 29"/>
          <p:cNvSpPr/>
          <p:nvPr/>
        </p:nvSpPr>
        <p:spPr>
          <a:xfrm>
            <a:off x="10782300" y="18755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1</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椭圆 30"/>
          <p:cNvSpPr/>
          <p:nvPr/>
        </p:nvSpPr>
        <p:spPr>
          <a:xfrm>
            <a:off x="10782300" y="34630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椭圆 31"/>
          <p:cNvSpPr/>
          <p:nvPr/>
        </p:nvSpPr>
        <p:spPr>
          <a:xfrm>
            <a:off x="10782300" y="5050588"/>
            <a:ext cx="393700" cy="393700"/>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3</a:t>
            </a:r>
            <a:endParaRPr lang="zh-CN" altLang="en-US"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nvGrpSpPr>
          <p:cNvPr id="8" name="组合 7"/>
          <p:cNvGrpSpPr/>
          <p:nvPr/>
        </p:nvGrpSpPr>
        <p:grpSpPr>
          <a:xfrm>
            <a:off x="476540" y="297293"/>
            <a:ext cx="1468086" cy="488467"/>
            <a:chOff x="294295" y="323963"/>
            <a:chExt cx="1468086" cy="488467"/>
          </a:xfrm>
        </p:grpSpPr>
        <p:sp>
          <p:nvSpPr>
            <p:cNvPr id="2" name="椭圆 1"/>
            <p:cNvSpPr/>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 name="文本框 3"/>
            <p:cNvSpPr txBox="1"/>
            <p:nvPr/>
          </p:nvSpPr>
          <p:spPr>
            <a:xfrm>
              <a:off x="360301" y="352055"/>
              <a:ext cx="1402080" cy="460375"/>
            </a:xfrm>
            <a:prstGeom prst="rect">
              <a:avLst/>
            </a:prstGeom>
            <a:noFill/>
          </p:spPr>
          <p:txBody>
            <a:bodyPr wrap="none" rtlCol="0">
              <a:spAutoFit/>
            </a:bodyPr>
            <a:lstStyle/>
            <a:p>
              <a:pPr algn="l"/>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学习</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目标</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5" name="图片 4"/>
          <p:cNvPicPr>
            <a:picLocks noChangeAspect="1"/>
          </p:cNvPicPr>
          <p:nvPr>
            <p:custDataLst>
              <p:tags r:id="rId1"/>
            </p:custDataLst>
          </p:nvPr>
        </p:nvPicPr>
        <p:blipFill>
          <a:blip r:embed="rId2" cstate="screen"/>
          <a:stretch>
            <a:fillRect/>
          </a:stretch>
        </p:blipFill>
        <p:spPr>
          <a:xfrm>
            <a:off x="476250" y="1499870"/>
            <a:ext cx="3916680" cy="5010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 calcmode="lin" valueType="num">
                                      <p:cBhvr>
                                        <p:cTn id="15" dur="1000" fill="hold"/>
                                        <p:tgtEl>
                                          <p:spTgt spid="31"/>
                                        </p:tgtEl>
                                        <p:attrNameLst>
                                          <p:attrName>style.rotation</p:attrName>
                                        </p:attrNameLst>
                                      </p:cBhvr>
                                      <p:tavLst>
                                        <p:tav tm="0">
                                          <p:val>
                                            <p:fltVal val="90"/>
                                          </p:val>
                                        </p:tav>
                                        <p:tav tm="100000">
                                          <p:val>
                                            <p:fltVal val="0"/>
                                          </p:val>
                                        </p:tav>
                                      </p:tavLst>
                                    </p:anim>
                                    <p:animEffect transition="in" filter="fade">
                                      <p:cBhvr>
                                        <p:cTn id="16" dur="1000"/>
                                        <p:tgtEl>
                                          <p:spTgt spid="3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animBg="1"/>
      <p:bldP spid="31" grpId="0" animBg="1"/>
      <p:bldP spid="3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864870"/>
            <a:ext cx="10033635" cy="5617210"/>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居泰隆公司的商业模式</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居泰隆公司的商业模式可以这样概括：建立一套“信息系统”，将家具供应商和销售商整合起来，以减少中间环节，降低流通成本。</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具体来讲，居泰隆就是通过内部的产品建模中心对家具厂商的产品进行信息化建模，使家具产品通过“信息系统”在电脑上展示。这样，零售终端就不必像传统的家居大卖场那样租用大面积的门店来展示家具，降低了家具零售环节庞大的展示成本。这使得居泰隆可以快速发展低成本的连锁门店——门店面积一般为1000 平方米甚至更小，不到家居大卖场的十分之一。顾客的采购信息汇集到居泰隆的门店（自营、合作、加盟）及网站，再通过“信息系统”传给厂商，实现需求多元化下的规模采购，又降低了采购成本。</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物流方面，居泰隆的货品由第三方物流公司负责统一配送，货品被配送到门店，再由门店负责配送给客户。</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最终，居泰隆通过家居用品销售的差价和合作伙伴（加盟门店、第三方物流公司）的佣金返点来获利。</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864870"/>
            <a:ext cx="10033635" cy="4354195"/>
          </a:xfrm>
          <a:prstGeom prst="rect">
            <a:avLst/>
          </a:prstGeom>
          <a:noFill/>
          <a:ln w="12700" cmpd="sng">
            <a:solidFill>
              <a:srgbClr val="6E1297"/>
            </a:solidFill>
            <a:prstDash val="sysDot"/>
          </a:ln>
        </p:spPr>
        <p:txBody>
          <a:bodyPr wrap="square" rtlCol="0">
            <a:noAutofit/>
          </a:bodyPr>
          <a:p>
            <a:pPr algn="ctr">
              <a:lnSpc>
                <a:spcPct val="150000"/>
              </a:lnSpc>
            </a:pP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对居泰隆而言，配送中心、产品建模中心、培训中心、网站等是“内部利益相关者”。它们都具备相对独立的资源、利益的输入输出和利益诉求，可以作为交易结构分析的独立对象。</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至于物流公司、家具厂和顾客，无疑是居泰隆的“外部利益相关者”。</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门店由于既有加盟又有参股，还有直营，所以和居泰隆的培训中心等相比，属于外部利益相关者；而与客户、家具厂商等相比，又属于内部利益相关者。因此，我们可以将“门店”称为“类内部利益相关者”。</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现在居泰隆这家企业的“边界”可以有三种划分方式：一是只包括内部利益相关者；二是包括内部利益相关者和类内部利益相关者；三是包括所有的利益相关者，即整个交易结构。</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2" name="文本框 1"/>
          <p:cNvSpPr txBox="1"/>
          <p:nvPr/>
        </p:nvSpPr>
        <p:spPr>
          <a:xfrm>
            <a:off x="1153795" y="2106295"/>
            <a:ext cx="10022205" cy="2306955"/>
          </a:xfrm>
          <a:prstGeom prst="rect">
            <a:avLst/>
          </a:prstGeom>
          <a:noFill/>
        </p:spPr>
        <p:txBody>
          <a:bodyPr wrap="square" rtlCol="0">
            <a:spAutoFit/>
          </a:bodyPr>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设计商业模式，不仅要关注“外部利益相关者”，还要关注“内部利益相关者”，以及介于这两者之间的“类内部利益相关者”，这为我们思考企业发展提供了全新的视野，有助于我们思考一个企业的“边界”究竟在哪里。这是设计商业模式非常重要的一步。</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864870"/>
            <a:ext cx="10033635" cy="5354320"/>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创新性构建商业模式 减少碳排放</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2022 年11 月11 日，能链创始人、CEO 戴震在埃及参加COP27 会议时提出，能源革命正在全球发生，中国以成熟的数字化技术和庞大的市场，正在创新性构建商业模式，减少碳排放。</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能链智电总部位于浙江安吉，公司是领先的新能源智慧服务提供商，于2022 年6 月13 日登陆纳斯达克。2021 年12 月，能链曾获得联合国绿色气候基金、亚洲开发银行等支持的国际绿色基金的投资。</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据了解，COP27 中国角企业日聚焦中国企业的碳减排实践，展现应对气候变化的企业模式创新、技术升级。</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戴震在中国角企业日会议上做了发言。他表示，交通能耗碳排放约占到全国碳排放的10%，存量化石能源减排、增量新能源替换是交通减排的必然选择。能链的愿景是将交通能源效率提高10%，助力碳排放减少。2021 年，能链全年实现碳减排104 万吨，其中旗下充电服务商能链智电实现碳减排89.68万吨。</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2" name="文本框 1"/>
          <p:cNvSpPr txBox="1"/>
          <p:nvPr/>
        </p:nvSpPr>
        <p:spPr>
          <a:xfrm>
            <a:off x="1164590" y="2045335"/>
            <a:ext cx="10022205" cy="3415030"/>
          </a:xfrm>
          <a:prstGeom prst="rect">
            <a:avLst/>
          </a:prstGeom>
          <a:noFill/>
        </p:spPr>
        <p:txBody>
          <a:bodyPr wrap="square" rtlCol="0">
            <a:spAutoFit/>
          </a:bodyPr>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商业模式创新不一定要着眼于经济利益，“绿水青山就是金山银山”的科学论断提醒我们，留住绿水青山的价值远超经济利益，是我们对自然家园的美好追求。党的二十大报告指出：“大自然是人类赖以生存发展的基本条件。尊重自然、顺应自然、保护自然，是全面建设社会主义现代化国家的内在要求。必须牢固树立和践行绿水青山就是金山银山的理念，站在人与自然和谐共生的高度谋划发展。”</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864870"/>
            <a:ext cx="10033635" cy="5354320"/>
          </a:xfrm>
          <a:prstGeom prst="rect">
            <a:avLst/>
          </a:prstGeom>
          <a:noFill/>
          <a:ln w="12700" cmpd="sng">
            <a:solidFill>
              <a:srgbClr val="6E1297"/>
            </a:solidFill>
            <a:prstDash val="sysDot"/>
          </a:ln>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江南春商业模式的演进</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江南春的新商业模式，就是抓住了楼宇广告、卖场广告+ 动态视频广告的契机。</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2002 年，铺天盖地的户外广告贴满了车身、路牌和公车站，当时的江南春试图找到大家都没有发现的地方来贴广告，打起了写字楼大门的主意。于是江南春把国贸老板找来喝茶，问可不可以在国贸的门上做广告，当场遭到严词拒绝。把高级写字楼的门贴满广告，这在国贸老板看来严重损害了形象，所以江南春吃了个闭门羹。但是一个偶然的机会让江南春又盯上了写字楼的电梯口。</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很多人抱怨电梯很慢。”等电梯的人随意的一句话，让苦苦寻找广告空白点的江南春产生了灵感。他在想如果有电视的话，人们坐电梯的时候就不会感到慢。这一次，江南春又找到了国贸的老板，想用液晶电视放一些时尚表演加广告的节目，国贸的老板说这个可以考虑。好不容易得到写字楼老板的认可，江南春终于松了口气，然而当他拎着液晶电视走进上海的50 栋写字楼时，他并不受欢迎。江南春被当场推出来了。</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304925" y="1628775"/>
            <a:ext cx="10033635" cy="2788285"/>
          </a:xfrm>
          <a:prstGeom prst="rect">
            <a:avLst/>
          </a:prstGeom>
          <a:noFill/>
          <a:ln w="12700" cmpd="sng">
            <a:solidFill>
              <a:srgbClr val="6E1297"/>
            </a:solidFill>
            <a:prstDash val="sysDot"/>
          </a:ln>
        </p:spPr>
        <p:txBody>
          <a:bodyPr wrap="square" rtlCol="0">
            <a:no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solidFill>
                  <a:schemeClr val="bg1"/>
                </a:solidFill>
                <a:latin typeface="微软雅黑" panose="020B0503020204020204" charset="-122"/>
                <a:ea typeface="微软雅黑" panose="020B0503020204020204" charset="-122"/>
                <a:cs typeface="微软雅黑" panose="020B0503020204020204" charset="-122"/>
              </a:rPr>
              <a:t>后来，一个关注江南春的投资者出现了，他就是软银中国区首席代表余蔚。在交谈了3 个小时后，江南春获得了软银1000 万美元的投资，并将业务从上海扩展到了4 个城市。后来，他与鼎辉国际、高盛、英国3i 等9 家投资机构签署了战略合作关系，并获得了5000 万美元的投资资金。每一次融资之后，江南春都闪电般地在全国各大城市启动楼宇联播网，他开始紧锣密鼓地在全国各大城市跑马圈楼。在两年内他的业务遍及全国52 个城市的3 万多栋楼宇。</a:t>
            </a:r>
            <a:endParaRPr lang="zh-CN" altLang="en-US">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案例速览</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2" name="文本框 1"/>
          <p:cNvSpPr txBox="1"/>
          <p:nvPr/>
        </p:nvSpPr>
        <p:spPr>
          <a:xfrm>
            <a:off x="1164590" y="2045335"/>
            <a:ext cx="10022205" cy="2306955"/>
          </a:xfrm>
          <a:prstGeom prst="rect">
            <a:avLst/>
          </a:prstGeom>
          <a:noFill/>
        </p:spPr>
        <p:txBody>
          <a:bodyPr wrap="square" rtlCol="0">
            <a:spAutoFit/>
          </a:bodyPr>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正因为创新了商业模式，让江南春成了户外视频广告行业的领跑者。创新商业模式是企业或商人梦寐以求的事情。如果一个商业模式被无限复制，则意味着市场消亡、风光不再。因此，创新是企业发展永恒的主题。</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思维广角</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220470" y="1697990"/>
            <a:ext cx="10033635" cy="2091055"/>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调查分析报告</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6 ～ 8 人为一组，搜集大学生创业成功案例，调查分析其创业模式、特点与可借鉴之处，完成一份大学生创业模式调查分析报告。</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8255796" y="1532223"/>
              <a:ext cx="4596396"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创客营地</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2325370"/>
            <a:ext cx="10033635" cy="1382395"/>
          </a:xfrm>
          <a:prstGeom prst="rect">
            <a:avLst/>
          </a:prstGeom>
          <a:noFill/>
        </p:spPr>
        <p:txBody>
          <a:bodyPr wrap="square" rtlCol="0">
            <a:noAutofit/>
          </a:bodyPr>
          <a:p>
            <a:pPr indent="1016000" algn="ctr" fontAlgn="auto">
              <a:lnSpc>
                <a:spcPct val="150000"/>
              </a:lnSpc>
              <a:extLst>
                <a:ext uri="{35155182-B16C-46BC-9424-99874614C6A1}">
                  <wpsdc:indentchars xmlns:wpsdc="http://www.wps.cn/officeDocument/2017/drawingmlCustomData" val="200" checksum="1463267244"/>
                </a:ext>
              </a:extLst>
            </a:pPr>
            <a:r>
              <a:rPr lang="zh-CN" altLang="en-US" sz="4000" b="1" u="sng">
                <a:solidFill>
                  <a:schemeClr val="bg1"/>
                </a:solidFill>
                <a:latin typeface="微软雅黑" panose="020B0503020204020204" charset="-122"/>
                <a:ea typeface="微软雅黑" panose="020B0503020204020204" charset="-122"/>
                <a:cs typeface="微软雅黑" panose="020B0503020204020204" charset="-122"/>
                <a:hlinkClick r:id="rId2" tooltip="" action="ppaction://hlinkfile"/>
              </a:rPr>
              <a:t>棉 花 糖 塔</a:t>
            </a:r>
            <a:endParaRPr lang="zh-CN" altLang="en-US" sz="4000" b="1" u="sng">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3"/>
            </p:custDataLst>
          </p:nvPr>
        </p:nvSpPr>
        <p:spPr>
          <a:xfrm>
            <a:off x="934085" y="7005320"/>
            <a:ext cx="10044430" cy="1420495"/>
          </a:xfrm>
          <a:prstGeom prst="rect">
            <a:avLst/>
          </a:prstGeom>
          <a:noFill/>
        </p:spPr>
        <p:txBody>
          <a:bodyPr wrap="square" rtlCol="0">
            <a:spAutoFit/>
          </a:bodyPr>
          <a:p>
            <a:pPr indent="609600" algn="just" fontAlgn="auto">
              <a:lnSpc>
                <a:spcPct val="120000"/>
              </a:lnSpc>
              <a:extLst>
                <a:ext uri="{35155182-B16C-46BC-9424-99874614C6A1}">
                  <wpsdc:indentchars xmlns:wpsdc="http://www.wps.cn/officeDocument/2017/drawingmlCustomData" val="200" checksum="4158780845"/>
                </a:ext>
              </a:extLst>
            </a:pPr>
            <a:r>
              <a:rPr lang="zh-CN" altLang="en-US" sz="2400">
                <a:solidFill>
                  <a:schemeClr val="bg1"/>
                </a:solidFill>
                <a:latin typeface="微软雅黑" panose="020B0503020204020204" charset="-122"/>
                <a:ea typeface="微软雅黑" panose="020B0503020204020204" charset="-122"/>
                <a:cs typeface="微软雅黑" panose="020B0503020204020204" charset="-122"/>
              </a:rPr>
              <a:t>【案例评析】将轮子“移植”到鞋子上，就出现了轮滑鞋，这样的创新看似很简单，却可以产生意想不到的效果。这告诉我们，人有了机遇还不够，还要善于观察、勤于思考，有对生活的冲动。</a:t>
            </a:r>
            <a:endParaRPr lang="zh-CN" altLang="en-US" sz="24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案例导读</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42365" y="1268095"/>
            <a:ext cx="10033635" cy="3685540"/>
          </a:xfrm>
          <a:prstGeom prst="rect">
            <a:avLst/>
          </a:prstGeom>
          <a:noFill/>
        </p:spPr>
        <p:txBody>
          <a:bodyPr wrap="square" rtlCol="0">
            <a:noAutofit/>
          </a:bodyPr>
          <a:p>
            <a:pPr algn="ctr">
              <a:lnSpc>
                <a:spcPct val="150000"/>
              </a:lnSpc>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无人机开启创业梦</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周新民，1994 年出生于四川省南充市。在上高中时，他因贪玩成绩不佳，选择辍学务工。做销售员、开挖掘机、和朋友合伙做生意……两年下来，业绩平平、血本无归。周新民认识到，知识才是人生的敲门砖，技术才是人生的垫脚石，他决定再回学校。</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2012 年，周新民进入绵阳某技术学院学习，他十分珍惜这来之不易的学习机会，经常去图书馆看书、查资料，并虚心向老师请教。一次偶然的机会，他加入了学校的航模协会，从此沉迷于其中。在航模协会，周新民和同伴们一起完成多个项目，一步步摸索，专业知识越发扎实，实操能力也越来越强。但他并不满足于简单的航模，他开始接触无人机，常常废寝忘食地组装无人机，或在实训室制作零部件，在运动场和广场试飞。</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l" fontAlgn="auto">
              <a:lnSpc>
                <a:spcPct val="150000"/>
              </a:lnSpc>
              <a:extLst>
                <a:ext uri="{35155182-B16C-46BC-9424-99874614C6A1}">
                  <wpsdc:indentchars xmlns:wpsdc="http://www.wps.cn/officeDocument/2017/drawingmlCustomData" val="200" checksum="1740828767"/>
                </a:ext>
              </a:extLst>
            </a:pP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2" name="文本框 11"/>
          <p:cNvSpPr txBox="1"/>
          <p:nvPr/>
        </p:nvSpPr>
        <p:spPr>
          <a:xfrm>
            <a:off x="2460226" y="4617415"/>
            <a:ext cx="7283904" cy="461665"/>
          </a:xfrm>
          <a:prstGeom prst="rect">
            <a:avLst/>
          </a:prstGeom>
          <a:noFill/>
        </p:spPr>
        <p:txBody>
          <a:bodyPr wrap="square" rtlCol="0">
            <a:spAutoFit/>
          </a:bodyPr>
          <a:lstStyle/>
          <a:p>
            <a:pPr algn="dist"/>
            <a:r>
              <a:rPr lang="zh-CN" altLang="en-US" sz="2400"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演示完毕感谢您的观看</a:t>
            </a:r>
            <a:endParaRPr lang="zh-CN" altLang="en-US" sz="2400" spc="3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2" name="组合 1"/>
          <p:cNvGrpSpPr/>
          <p:nvPr/>
        </p:nvGrpSpPr>
        <p:grpSpPr>
          <a:xfrm>
            <a:off x="1944370" y="1226820"/>
            <a:ext cx="8629650" cy="460375"/>
            <a:chOff x="7155769" y="1532223"/>
            <a:chExt cx="7287986" cy="628090"/>
          </a:xfrm>
        </p:grpSpPr>
        <p:sp>
          <p:nvSpPr>
            <p:cNvPr id="4" name="文本框 3"/>
            <p:cNvSpPr txBox="1"/>
            <p:nvPr>
              <p:custDataLst>
                <p:tags r:id="rId1"/>
              </p:custDataLst>
            </p:nvPr>
          </p:nvSpPr>
          <p:spPr>
            <a:xfrm>
              <a:off x="7404689" y="1532223"/>
              <a:ext cx="6990715" cy="628090"/>
            </a:xfrm>
            <a:prstGeom prst="rect">
              <a:avLst/>
            </a:prstGeom>
            <a:noFill/>
          </p:spPr>
          <p:txBody>
            <a:bodyPr wrap="square" rtlCol="0">
              <a:spAutoFit/>
            </a:bodyPr>
            <a:p>
              <a:pPr algn="ctr"/>
              <a:r>
                <a:rPr lang="en-US" altLang="zh-CN" sz="2400"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DaXueSheng ChuangXin Yu ChuangYe JiaoCheng</a:t>
              </a:r>
              <a:endParaRPr lang="zh-CN" altLang="en-US" sz="2400" spc="300" dirty="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5" name="组合 4"/>
            <p:cNvGrpSpPr/>
            <p:nvPr/>
          </p:nvGrpSpPr>
          <p:grpSpPr>
            <a:xfrm>
              <a:off x="7155769" y="1674585"/>
              <a:ext cx="7287986" cy="145144"/>
              <a:chOff x="7161893" y="1825171"/>
              <a:chExt cx="7287986" cy="145144"/>
            </a:xfrm>
          </p:grpSpPr>
          <p:sp>
            <p:nvSpPr>
              <p:cNvPr id="6" name="矩形: 圆角 44"/>
              <p:cNvSpPr/>
              <p:nvPr>
                <p:custDataLst>
                  <p:tags r:id="rId2"/>
                </p:custDataLst>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7" name="矩形: 圆角 45"/>
              <p:cNvSpPr/>
              <p:nvPr>
                <p:custDataLst>
                  <p:tags r:id="rId3"/>
                </p:custDataLst>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8" name="文本框 7"/>
          <p:cNvSpPr txBox="1"/>
          <p:nvPr>
            <p:custDataLst>
              <p:tags r:id="rId4"/>
            </p:custDataLst>
          </p:nvPr>
        </p:nvSpPr>
        <p:spPr>
          <a:xfrm>
            <a:off x="1461135" y="2036445"/>
            <a:ext cx="9832975" cy="2417445"/>
          </a:xfrm>
          <a:prstGeom prst="rect">
            <a:avLst/>
          </a:prstGeom>
          <a:noFill/>
        </p:spPr>
        <p:txBody>
          <a:bodyPr wrap="square" rtlCol="0">
            <a:spAutoFit/>
          </a:bodyPr>
          <a:p>
            <a:pPr algn="just">
              <a:lnSpc>
                <a:spcPct val="140000"/>
              </a:lnSpc>
            </a:pP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大学生创新与创业教程</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40000"/>
              </a:lnSpc>
            </a:pPr>
            <a:r>
              <a:rPr lang="en-US" altLang="zh-CN" sz="5400" b="1">
                <a:solidFill>
                  <a:schemeClr val="bg1"/>
                </a:solidFill>
                <a:latin typeface="微软雅黑" panose="020B0503020204020204" charset="-122"/>
                <a:ea typeface="微软雅黑" panose="020B0503020204020204" charset="-122"/>
                <a:cs typeface="微软雅黑" panose="020B0503020204020204" charset="-122"/>
              </a:rPr>
              <a:t> </a:t>
            </a:r>
            <a:r>
              <a:rPr lang="zh-CN" altLang="en-US" sz="5400" b="1">
                <a:solidFill>
                  <a:schemeClr val="bg1"/>
                </a:solidFill>
                <a:latin typeface="微软雅黑" panose="020B0503020204020204" charset="-122"/>
                <a:ea typeface="微软雅黑" panose="020B0503020204020204" charset="-122"/>
                <a:cs typeface="微软雅黑" panose="020B0503020204020204" charset="-122"/>
              </a:rPr>
              <a:t>——理论·案例·实训（第二版）</a:t>
            </a:r>
            <a:endParaRPr lang="zh-CN" altLang="en-US" sz="5400"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grpId="0" nodeType="click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barn(inVertical)">
                                      <p:cBhvr>
                                        <p:cTn id="84" dur="500"/>
                                        <p:tgtEl>
                                          <p:spTgt spid="12"/>
                                        </p:tgtEl>
                                      </p:cBhvr>
                                    </p:animEffect>
                                  </p:childTnLst>
                                </p:cTn>
                              </p:par>
                            </p:childTnLst>
                          </p:cTn>
                        </p:par>
                        <p:par>
                          <p:cTn id="85" fill="hold">
                            <p:stCondLst>
                              <p:cond delay="500"/>
                            </p:stCondLst>
                            <p:childTnLst>
                              <p:par>
                                <p:cTn id="86" presetID="42" presetClass="entr" presetSubtype="0" fill="hold" nodeType="afterEffect">
                                  <p:stCondLst>
                                    <p:cond delay="0"/>
                                  </p:stCondLst>
                                  <p:childTnLst>
                                    <p:set>
                                      <p:cBhvr>
                                        <p:cTn id="87" dur="1" fill="hold">
                                          <p:stCondLst>
                                            <p:cond delay="0"/>
                                          </p:stCondLst>
                                        </p:cTn>
                                        <p:tgtEl>
                                          <p:spTgt spid="2"/>
                                        </p:tgtEl>
                                        <p:attrNameLst>
                                          <p:attrName>style.visibility</p:attrName>
                                        </p:attrNameLst>
                                      </p:cBhvr>
                                      <p:to>
                                        <p:strVal val="visible"/>
                                      </p:to>
                                    </p:set>
                                    <p:animEffect transition="in" filter="fade">
                                      <p:cBhvr>
                                        <p:cTn id="88" dur="1000"/>
                                        <p:tgtEl>
                                          <p:spTgt spid="2"/>
                                        </p:tgtEl>
                                      </p:cBhvr>
                                    </p:animEffect>
                                    <p:anim calcmode="lin" valueType="num">
                                      <p:cBhvr>
                                        <p:cTn id="89" dur="1000" fill="hold"/>
                                        <p:tgtEl>
                                          <p:spTgt spid="2"/>
                                        </p:tgtEl>
                                        <p:attrNameLst>
                                          <p:attrName>ppt_x</p:attrName>
                                        </p:attrNameLst>
                                      </p:cBhvr>
                                      <p:tavLst>
                                        <p:tav tm="0">
                                          <p:val>
                                            <p:strVal val="#ppt_x"/>
                                          </p:val>
                                        </p:tav>
                                        <p:tav tm="100000">
                                          <p:val>
                                            <p:strVal val="#ppt_x"/>
                                          </p:val>
                                        </p:tav>
                                      </p:tavLst>
                                    </p:anim>
                                    <p:anim calcmode="lin" valueType="num">
                                      <p:cBhvr>
                                        <p:cTn id="9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2" grpId="0" animBg="1"/>
      <p:bldP spid="33" grpId="0" animBg="1"/>
      <p:bldP spid="34" grpId="0" animBg="1"/>
      <p:bldP spid="35" grpId="0" animBg="1"/>
      <p:bldP spid="36" grpId="0" animBg="1"/>
      <p:bldP spid="37" grpId="0" animBg="1"/>
      <p:bldP spid="50" grpId="0" animBg="1"/>
      <p:bldP spid="58" grpId="0" animBg="1"/>
      <p:bldP spid="59" grpId="0" animBg="1"/>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7404689" y="1532223"/>
              <a:ext cx="6990715" cy="796158"/>
            </a:xfrm>
            <a:prstGeom prst="rect">
              <a:avLst/>
            </a:prstGeom>
            <a:noFill/>
          </p:spPr>
          <p:txBody>
            <a:bodyPr wrap="square" rtlCol="0">
              <a:spAutoFit/>
            </a:bodyPr>
            <a:lstStyle/>
            <a:p>
              <a:pPr algn="ctr"/>
              <a:r>
                <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案例导读</a:t>
              </a:r>
              <a:endParaRPr lang="en-US" altLang="zh-CN"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428115"/>
            <a:ext cx="10033635" cy="3561080"/>
          </a:xfrm>
          <a:prstGeom prst="rect">
            <a:avLst/>
          </a:prstGeom>
          <a:noFill/>
        </p:spPr>
        <p:txBody>
          <a:bodyPr wrap="square" rtlCol="0">
            <a:noAutofit/>
          </a:bodyPr>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一次放假回家干农活，周新民看见不少乡亲顶着烈日喷洒农药，突然灵光一闪：可不可以用无人机代替人去喷洒农药呢？从此，他开始了无人机喷洒农药的尝试，经过不断的学习、实践、尝试、失败、再尝试，2014 年4月，周新民成功研制出首架农药喷洒无人机，并在家乡营山县进行试验，但因其技术欠缺，故障频发，很多问题无法解决。思量再三后，周新民意识到自身底子还是太薄弱，于是又进入绵阳特飞科技有限公司学习并积累经验。</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a:solidFill>
                  <a:schemeClr val="bg1"/>
                </a:solidFill>
                <a:latin typeface="微软雅黑" panose="020B0503020204020204" charset="-122"/>
                <a:ea typeface="微软雅黑" panose="020B0503020204020204" charset="-122"/>
                <a:cs typeface="微软雅黑" panose="020B0503020204020204" charset="-122"/>
              </a:rPr>
              <a:t>2015 年，借着创业政策的“东风”，周新民走上了创业之路。2015 年8月，周新民成立了绵阳云燕航空科技有限公司。经过近两年的发展，其团队获得了一个新型专利和一个发明专利，公司固定资产累计120 多万元，营业收入300 多万元，净利润累计100 余万元，成为当时四川省最大的植保无人机服务企业。</a:t>
            </a:r>
            <a:endParaRPr lang="zh-CN" altLang="en-US" sz="160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p:cNvSpPr/>
          <p:nvPr/>
        </p:nvSpPr>
        <p:spPr>
          <a:xfrm>
            <a:off x="1048929" y="5357025"/>
            <a:ext cx="566088" cy="2564047"/>
          </a:xfrm>
          <a:prstGeom prst="roundRect">
            <a:avLst>
              <a:gd name="adj" fmla="val 50000"/>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矩形: 圆角 25"/>
          <p:cNvSpPr/>
          <p:nvPr/>
        </p:nvSpPr>
        <p:spPr>
          <a:xfrm>
            <a:off x="8675413" y="-1503901"/>
            <a:ext cx="566088" cy="2564047"/>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7" name="矩形: 圆角 26"/>
          <p:cNvSpPr/>
          <p:nvPr/>
        </p:nvSpPr>
        <p:spPr>
          <a:xfrm>
            <a:off x="10574267" y="5807607"/>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矩形: 圆角 27"/>
          <p:cNvSpPr/>
          <p:nvPr/>
        </p:nvSpPr>
        <p:spPr>
          <a:xfrm>
            <a:off x="2620587" y="-299622"/>
            <a:ext cx="83248" cy="1681615"/>
          </a:xfrm>
          <a:prstGeom prst="roundRect">
            <a:avLst>
              <a:gd name="adj" fmla="val 50000"/>
            </a:avLst>
          </a:prstGeom>
          <a:gradFill flip="none" rotWithShape="1">
            <a:gsLst>
              <a:gs pos="0">
                <a:srgbClr val="FBFCE7"/>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9" name="矩形: 圆角 28"/>
          <p:cNvSpPr/>
          <p:nvPr/>
        </p:nvSpPr>
        <p:spPr>
          <a:xfrm>
            <a:off x="3573433" y="-1666731"/>
            <a:ext cx="806467" cy="4324401"/>
          </a:xfrm>
          <a:prstGeom prst="roundRect">
            <a:avLst>
              <a:gd name="adj" fmla="val 50000"/>
            </a:avLst>
          </a:prstGeom>
          <a:gradFill>
            <a:gsLst>
              <a:gs pos="0">
                <a:srgbClr val="8D6DD5"/>
              </a:gs>
              <a:gs pos="100000">
                <a:srgbClr val="8D6DD5">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0" name="椭圆 29"/>
          <p:cNvSpPr/>
          <p:nvPr/>
        </p:nvSpPr>
        <p:spPr>
          <a:xfrm>
            <a:off x="10826108" y="811095"/>
            <a:ext cx="349643" cy="3496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2" name="椭圆 31"/>
          <p:cNvSpPr/>
          <p:nvPr/>
        </p:nvSpPr>
        <p:spPr>
          <a:xfrm rot="19891236">
            <a:off x="412079" y="2633385"/>
            <a:ext cx="1065578" cy="1065578"/>
          </a:xfrm>
          <a:prstGeom prst="ellipse">
            <a:avLst/>
          </a:prstGeom>
          <a:solidFill>
            <a:srgbClr val="8D6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3" name="椭圆 32"/>
          <p:cNvSpPr/>
          <p:nvPr/>
        </p:nvSpPr>
        <p:spPr>
          <a:xfrm>
            <a:off x="1786402" y="1280012"/>
            <a:ext cx="417943" cy="417943"/>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4" name="椭圆 33"/>
          <p:cNvSpPr/>
          <p:nvPr/>
        </p:nvSpPr>
        <p:spPr>
          <a:xfrm>
            <a:off x="1966641" y="5007489"/>
            <a:ext cx="289652" cy="289652"/>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5" name="椭圆 34"/>
          <p:cNvSpPr/>
          <p:nvPr/>
        </p:nvSpPr>
        <p:spPr>
          <a:xfrm>
            <a:off x="2531937" y="6129887"/>
            <a:ext cx="177515" cy="177515"/>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6" name="椭圆 35"/>
          <p:cNvSpPr/>
          <p:nvPr/>
        </p:nvSpPr>
        <p:spPr>
          <a:xfrm>
            <a:off x="8094261" y="5221146"/>
            <a:ext cx="270706" cy="270706"/>
          </a:xfrm>
          <a:prstGeom prst="ellipse">
            <a:avLst/>
          </a:prstGeom>
          <a:gradFill flip="none" rotWithShape="1">
            <a:gsLst>
              <a:gs pos="0">
                <a:srgbClr val="FBFCE7">
                  <a:alpha val="16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37" name="椭圆 36"/>
          <p:cNvSpPr/>
          <p:nvPr/>
        </p:nvSpPr>
        <p:spPr>
          <a:xfrm>
            <a:off x="9913152" y="1911012"/>
            <a:ext cx="1065578" cy="1065578"/>
          </a:xfrm>
          <a:prstGeom prst="ellipse">
            <a:avLst/>
          </a:prstGeom>
          <a:gradFill>
            <a:gsLst>
              <a:gs pos="0">
                <a:srgbClr val="B21AA3"/>
              </a:gs>
              <a:gs pos="100000">
                <a:srgbClr val="B21AA3">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0" name="椭圆 49"/>
          <p:cNvSpPr/>
          <p:nvPr/>
        </p:nvSpPr>
        <p:spPr>
          <a:xfrm>
            <a:off x="11186488" y="5224835"/>
            <a:ext cx="451970" cy="451970"/>
          </a:xfrm>
          <a:prstGeom prst="ellipse">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8" name="矩形: 圆角 57"/>
          <p:cNvSpPr/>
          <p:nvPr/>
        </p:nvSpPr>
        <p:spPr>
          <a:xfrm flipV="1">
            <a:off x="3982957" y="6218645"/>
            <a:ext cx="438441" cy="1255661"/>
          </a:xfrm>
          <a:prstGeom prst="roundRect">
            <a:avLst>
              <a:gd name="adj" fmla="val 50000"/>
            </a:avLst>
          </a:prstGeom>
          <a:gradFill flip="none" rotWithShape="1">
            <a:gsLst>
              <a:gs pos="0">
                <a:srgbClr val="8D6DD5"/>
              </a:gs>
              <a:gs pos="100000">
                <a:srgbClr val="8D6DD5">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9" name="矩形: 圆角 58"/>
          <p:cNvSpPr/>
          <p:nvPr/>
        </p:nvSpPr>
        <p:spPr>
          <a:xfrm flipV="1">
            <a:off x="8981103" y="6218645"/>
            <a:ext cx="438441" cy="1255661"/>
          </a:xfrm>
          <a:prstGeom prst="roundRect">
            <a:avLst>
              <a:gd name="adj" fmla="val 50000"/>
            </a:avLst>
          </a:prstGeom>
          <a:gradFill flip="none" rotWithShape="1">
            <a:gsLst>
              <a:gs pos="0">
                <a:srgbClr val="FBFCE7">
                  <a:alpha val="40000"/>
                </a:srgbClr>
              </a:gs>
              <a:gs pos="100000">
                <a:srgbClr val="FBFCE7">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42" name="组合 41"/>
          <p:cNvGrpSpPr/>
          <p:nvPr/>
        </p:nvGrpSpPr>
        <p:grpSpPr>
          <a:xfrm>
            <a:off x="3266440" y="281305"/>
            <a:ext cx="5658485" cy="583565"/>
            <a:chOff x="7155769" y="1532223"/>
            <a:chExt cx="7287986" cy="796158"/>
          </a:xfrm>
        </p:grpSpPr>
        <p:sp>
          <p:nvSpPr>
            <p:cNvPr id="43" name="文本框 42"/>
            <p:cNvSpPr txBox="1"/>
            <p:nvPr>
              <p:custDataLst>
                <p:tags r:id="rId1"/>
              </p:custDataLst>
            </p:nvPr>
          </p:nvSpPr>
          <p:spPr>
            <a:xfrm>
              <a:off x="8255796" y="1532223"/>
              <a:ext cx="4596396" cy="796158"/>
            </a:xfrm>
            <a:prstGeom prst="rect">
              <a:avLst/>
            </a:prstGeom>
            <a:noFill/>
          </p:spPr>
          <p:txBody>
            <a:bodyPr wrap="square" rtlCol="0">
              <a:spAutoFit/>
            </a:bodyPr>
            <a:lstStyle/>
            <a:p>
              <a:pPr algn="ctr"/>
              <a:r>
                <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rPr>
                <a:t>思考</a:t>
              </a:r>
              <a:endParaRPr lang="zh-CN" altLang="en-US" sz="3200" b="1" spc="300">
                <a:gradFill>
                  <a:gsLst>
                    <a:gs pos="33000">
                      <a:srgbClr val="FFFFE5"/>
                    </a:gs>
                    <a:gs pos="91000">
                      <a:srgbClr val="DDD4AC"/>
                    </a:gs>
                  </a:gsLst>
                  <a:lin ang="5400000" scaled="1"/>
                </a:gradFill>
                <a:latin typeface="思源黑体 CN Medium" panose="020B0600000000000000" pitchFamily="34" charset="-122"/>
                <a:ea typeface="思源黑体 CN Medium" panose="020B0600000000000000" pitchFamily="34" charset="-122"/>
                <a:cs typeface="阿里巴巴普惠体 M" panose="00020600040101010101" pitchFamily="18" charset="-122"/>
                <a:sym typeface="思源黑体 CN Medium" panose="020B0600000000000000" pitchFamily="34" charset="-122"/>
              </a:endParaRPr>
            </a:p>
          </p:txBody>
        </p:sp>
        <p:grpSp>
          <p:nvGrpSpPr>
            <p:cNvPr id="44" name="组合 43"/>
            <p:cNvGrpSpPr/>
            <p:nvPr/>
          </p:nvGrpSpPr>
          <p:grpSpPr>
            <a:xfrm>
              <a:off x="7155769" y="1674585"/>
              <a:ext cx="7287986" cy="145144"/>
              <a:chOff x="7161893" y="1825171"/>
              <a:chExt cx="7287986" cy="145144"/>
            </a:xfrm>
          </p:grpSpPr>
          <p:sp>
            <p:nvSpPr>
              <p:cNvPr id="45" name="矩形: 圆角 44"/>
              <p:cNvSpPr/>
              <p:nvPr/>
            </p:nvSpPr>
            <p:spPr>
              <a:xfrm rot="2700000">
                <a:off x="14304736" y="1825171"/>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46" name="矩形: 圆角 45"/>
              <p:cNvSpPr/>
              <p:nvPr/>
            </p:nvSpPr>
            <p:spPr>
              <a:xfrm rot="2700000">
                <a:off x="7161893" y="1825172"/>
                <a:ext cx="145143" cy="145143"/>
              </a:xfrm>
              <a:prstGeom prst="roundRect">
                <a:avLst/>
              </a:prstGeom>
              <a:solidFill>
                <a:srgbClr val="FFFC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grpSp>
      <p:sp>
        <p:nvSpPr>
          <p:cNvPr id="4" name="文本框 3"/>
          <p:cNvSpPr txBox="1"/>
          <p:nvPr/>
        </p:nvSpPr>
        <p:spPr>
          <a:xfrm>
            <a:off x="1153160" y="1899920"/>
            <a:ext cx="9563735" cy="2379345"/>
          </a:xfrm>
          <a:prstGeom prst="rect">
            <a:avLst/>
          </a:prstGeom>
          <a:noFill/>
        </p:spPr>
        <p:txBody>
          <a:bodyPr wrap="square" rtlCol="0">
            <a:noAutofit/>
          </a:bodyPr>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创业型经济时代，机遇无处不在，就看你能不能识别它、抓住它。周新民能看到创业机会，最终实现自己的创业梦想，这得益于他坚韧不拔的意志、勤奋好学的态度与积极乐观的心态，以及善于抓住机遇的细致观察力。</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25"/>
                                        </p:tgtEl>
                                        <p:attrNameLst>
                                          <p:attrName>style.visibility</p:attrName>
                                        </p:attrNameLst>
                                      </p:cBhvr>
                                      <p:to>
                                        <p:strVal val="visible"/>
                                      </p:to>
                                    </p:set>
                                    <p:anim to="0" calcmode="lin" valueType="num">
                                      <p:cBhvr>
                                        <p:cTn id="7" dur="500" decel="100000" fill="hold">
                                          <p:stCondLst>
                                            <p:cond delay="0"/>
                                          </p:stCondLst>
                                        </p:cTn>
                                        <p:tgtEl>
                                          <p:spTgt spid="25"/>
                                        </p:tgtEl>
                                        <p:attrNameLst>
                                          <p:attrName>ppt_y</p:attrName>
                                        </p:attrNameLst>
                                      </p:cBhvr>
                                      <p:tavLst>
                                        <p:tav tm="0">
                                          <p:val>
                                            <p:strVal val="ppt_y-0.02"/>
                                          </p:val>
                                        </p:tav>
                                        <p:tav tm="100000">
                                          <p:val>
                                            <p:strVal val="#ppt_y"/>
                                          </p:val>
                                        </p:tav>
                                      </p:tavLst>
                                    </p:anim>
                                    <p:animEffect transition="in" filter="fade">
                                      <p:cBhvr>
                                        <p:cTn id="8" dur="500">
                                          <p:stCondLst>
                                            <p:cond delay="0"/>
                                          </p:stCondLst>
                                        </p:cTn>
                                        <p:tgtEl>
                                          <p:spTgt spid="25"/>
                                        </p:tgtEl>
                                      </p:cBhvr>
                                    </p:animEffect>
                                    <p:animScale>
                                      <p:cBhvr>
                                        <p:cTn id="9" dur="500" decel="100000" fill="hold">
                                          <p:stCondLst>
                                            <p:cond delay="0"/>
                                          </p:stCondLst>
                                        </p:cTn>
                                        <p:tgtEl>
                                          <p:spTgt spid="25"/>
                                        </p:tgtEl>
                                      </p:cBhvr>
                                      <p:by x="100000" y="100000"/>
                                      <p:from x="110000" y="110000"/>
                                      <p:to x="100000" y="100000"/>
                                    </p:animScale>
                                  </p:childTnLst>
                                </p:cTn>
                              </p:par>
                              <p:par>
                                <p:cTn id="10" presetID="10" presetClass="entr" presetSubtype="0" fill="hold" grpId="0" nodeType="withEffect">
                                  <p:stCondLst>
                                    <p:cond delay="0"/>
                                  </p:stCondLst>
                                  <p:iterate type="wd">
                                    <p:tmPct val="10000"/>
                                  </p:iterate>
                                  <p:childTnLst>
                                    <p:set>
                                      <p:cBhvr>
                                        <p:cTn id="11" dur="1" fill="hold">
                                          <p:stCondLst>
                                            <p:cond delay="0"/>
                                          </p:stCondLst>
                                        </p:cTn>
                                        <p:tgtEl>
                                          <p:spTgt spid="28"/>
                                        </p:tgtEl>
                                        <p:attrNameLst>
                                          <p:attrName>style.visibility</p:attrName>
                                        </p:attrNameLst>
                                      </p:cBhvr>
                                      <p:to>
                                        <p:strVal val="visible"/>
                                      </p:to>
                                    </p:set>
                                    <p:anim to="0" calcmode="lin" valueType="num">
                                      <p:cBhvr>
                                        <p:cTn id="12" dur="500" decel="100000" fill="hold">
                                          <p:stCondLst>
                                            <p:cond delay="0"/>
                                          </p:stCondLst>
                                        </p:cTn>
                                        <p:tgtEl>
                                          <p:spTgt spid="28"/>
                                        </p:tgtEl>
                                        <p:attrNameLst>
                                          <p:attrName>ppt_y</p:attrName>
                                        </p:attrNameLst>
                                      </p:cBhvr>
                                      <p:tavLst>
                                        <p:tav tm="0">
                                          <p:val>
                                            <p:strVal val="ppt_y-0.02"/>
                                          </p:val>
                                        </p:tav>
                                        <p:tav tm="100000">
                                          <p:val>
                                            <p:strVal val="#ppt_y"/>
                                          </p:val>
                                        </p:tav>
                                      </p:tavLst>
                                    </p:anim>
                                    <p:animEffect transition="in" filter="fade">
                                      <p:cBhvr>
                                        <p:cTn id="13" dur="500">
                                          <p:stCondLst>
                                            <p:cond delay="0"/>
                                          </p:stCondLst>
                                        </p:cTn>
                                        <p:tgtEl>
                                          <p:spTgt spid="28"/>
                                        </p:tgtEl>
                                      </p:cBhvr>
                                    </p:animEffect>
                                    <p:animScale>
                                      <p:cBhvr>
                                        <p:cTn id="14" dur="500" decel="100000" fill="hold">
                                          <p:stCondLst>
                                            <p:cond delay="0"/>
                                          </p:stCondLst>
                                        </p:cTn>
                                        <p:tgtEl>
                                          <p:spTgt spid="28"/>
                                        </p:tgtEl>
                                      </p:cBhvr>
                                      <p:by x="100000" y="100000"/>
                                      <p:from x="110000" y="110000"/>
                                      <p:to x="100000" y="100000"/>
                                    </p:animScale>
                                  </p:childTnLst>
                                </p:cTn>
                              </p:par>
                              <p:par>
                                <p:cTn id="15" presetID="10" presetClass="entr" presetSubtype="0" fill="hold" grpId="0" nodeType="withEffect">
                                  <p:stCondLst>
                                    <p:cond delay="0"/>
                                  </p:stCondLst>
                                  <p:iterate type="wd">
                                    <p:tmPct val="10000"/>
                                  </p:iterate>
                                  <p:childTnLst>
                                    <p:set>
                                      <p:cBhvr>
                                        <p:cTn id="16" dur="1" fill="hold">
                                          <p:stCondLst>
                                            <p:cond delay="0"/>
                                          </p:stCondLst>
                                        </p:cTn>
                                        <p:tgtEl>
                                          <p:spTgt spid="29"/>
                                        </p:tgtEl>
                                        <p:attrNameLst>
                                          <p:attrName>style.visibility</p:attrName>
                                        </p:attrNameLst>
                                      </p:cBhvr>
                                      <p:to>
                                        <p:strVal val="visible"/>
                                      </p:to>
                                    </p:set>
                                    <p:anim to="0" calcmode="lin" valueType="num">
                                      <p:cBhvr>
                                        <p:cTn id="17" dur="500" decel="100000" fill="hold">
                                          <p:stCondLst>
                                            <p:cond delay="0"/>
                                          </p:stCondLst>
                                        </p:cTn>
                                        <p:tgtEl>
                                          <p:spTgt spid="29"/>
                                        </p:tgtEl>
                                        <p:attrNameLst>
                                          <p:attrName>ppt_y</p:attrName>
                                        </p:attrNameLst>
                                      </p:cBhvr>
                                      <p:tavLst>
                                        <p:tav tm="0">
                                          <p:val>
                                            <p:strVal val="ppt_y-0.02"/>
                                          </p:val>
                                        </p:tav>
                                        <p:tav tm="100000">
                                          <p:val>
                                            <p:strVal val="#ppt_y"/>
                                          </p:val>
                                        </p:tav>
                                      </p:tavLst>
                                    </p:anim>
                                    <p:animEffect transition="in" filter="fade">
                                      <p:cBhvr>
                                        <p:cTn id="18" dur="500">
                                          <p:stCondLst>
                                            <p:cond delay="0"/>
                                          </p:stCondLst>
                                        </p:cTn>
                                        <p:tgtEl>
                                          <p:spTgt spid="29"/>
                                        </p:tgtEl>
                                      </p:cBhvr>
                                    </p:animEffect>
                                    <p:animScale>
                                      <p:cBhvr>
                                        <p:cTn id="19" dur="500" decel="100000" fill="hold">
                                          <p:stCondLst>
                                            <p:cond delay="0"/>
                                          </p:stCondLst>
                                        </p:cTn>
                                        <p:tgtEl>
                                          <p:spTgt spid="29"/>
                                        </p:tgtEl>
                                      </p:cBhvr>
                                      <p:by x="100000" y="100000"/>
                                      <p:from x="110000" y="110000"/>
                                      <p:to x="100000" y="100000"/>
                                    </p:animScale>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33"/>
                                        </p:tgtEl>
                                        <p:attrNameLst>
                                          <p:attrName>style.visibility</p:attrName>
                                        </p:attrNameLst>
                                      </p:cBhvr>
                                      <p:to>
                                        <p:strVal val="visible"/>
                                      </p:to>
                                    </p:set>
                                    <p:anim to="0" calcmode="lin" valueType="num">
                                      <p:cBhvr>
                                        <p:cTn id="22" dur="500" decel="100000" fill="hold">
                                          <p:stCondLst>
                                            <p:cond delay="0"/>
                                          </p:stCondLst>
                                        </p:cTn>
                                        <p:tgtEl>
                                          <p:spTgt spid="33"/>
                                        </p:tgtEl>
                                        <p:attrNameLst>
                                          <p:attrName>ppt_y</p:attrName>
                                        </p:attrNameLst>
                                      </p:cBhvr>
                                      <p:tavLst>
                                        <p:tav tm="0">
                                          <p:val>
                                            <p:strVal val="ppt_y-0.02"/>
                                          </p:val>
                                        </p:tav>
                                        <p:tav tm="100000">
                                          <p:val>
                                            <p:strVal val="#ppt_y"/>
                                          </p:val>
                                        </p:tav>
                                      </p:tavLst>
                                    </p:anim>
                                    <p:animEffect transition="in" filter="fade">
                                      <p:cBhvr>
                                        <p:cTn id="23" dur="500">
                                          <p:stCondLst>
                                            <p:cond delay="0"/>
                                          </p:stCondLst>
                                        </p:cTn>
                                        <p:tgtEl>
                                          <p:spTgt spid="33"/>
                                        </p:tgtEl>
                                      </p:cBhvr>
                                    </p:animEffect>
                                    <p:animScale>
                                      <p:cBhvr>
                                        <p:cTn id="24" dur="500" decel="100000" fill="hold">
                                          <p:stCondLst>
                                            <p:cond delay="0"/>
                                          </p:stCondLst>
                                        </p:cTn>
                                        <p:tgtEl>
                                          <p:spTgt spid="33"/>
                                        </p:tgtEl>
                                      </p:cBhvr>
                                      <p:by x="100000" y="100000"/>
                                      <p:from x="110000" y="110000"/>
                                      <p:to x="100000" y="100000"/>
                                    </p:animScale>
                                  </p:childTnLst>
                                </p:cTn>
                              </p:par>
                              <p:par>
                                <p:cTn id="25" presetID="10" presetClass="entr" presetSubtype="0" fill="hold" grpId="0" nodeType="withEffect">
                                  <p:stCondLst>
                                    <p:cond delay="0"/>
                                  </p:stCondLst>
                                  <p:iterate type="wd">
                                    <p:tmPct val="10000"/>
                                  </p:iterate>
                                  <p:childTnLst>
                                    <p:set>
                                      <p:cBhvr>
                                        <p:cTn id="26" dur="1" fill="hold">
                                          <p:stCondLst>
                                            <p:cond delay="0"/>
                                          </p:stCondLst>
                                        </p:cTn>
                                        <p:tgtEl>
                                          <p:spTgt spid="34"/>
                                        </p:tgtEl>
                                        <p:attrNameLst>
                                          <p:attrName>style.visibility</p:attrName>
                                        </p:attrNameLst>
                                      </p:cBhvr>
                                      <p:to>
                                        <p:strVal val="visible"/>
                                      </p:to>
                                    </p:set>
                                    <p:anim to="0" calcmode="lin" valueType="num">
                                      <p:cBhvr>
                                        <p:cTn id="27" dur="500" decel="100000" fill="hold">
                                          <p:stCondLst>
                                            <p:cond delay="0"/>
                                          </p:stCondLst>
                                        </p:cTn>
                                        <p:tgtEl>
                                          <p:spTgt spid="34"/>
                                        </p:tgtEl>
                                        <p:attrNameLst>
                                          <p:attrName>ppt_y</p:attrName>
                                        </p:attrNameLst>
                                      </p:cBhvr>
                                      <p:tavLst>
                                        <p:tav tm="0">
                                          <p:val>
                                            <p:strVal val="ppt_y-0.02"/>
                                          </p:val>
                                        </p:tav>
                                        <p:tav tm="100000">
                                          <p:val>
                                            <p:strVal val="#ppt_y"/>
                                          </p:val>
                                        </p:tav>
                                      </p:tavLst>
                                    </p:anim>
                                    <p:animEffect transition="in" filter="fade">
                                      <p:cBhvr>
                                        <p:cTn id="28" dur="500">
                                          <p:stCondLst>
                                            <p:cond delay="0"/>
                                          </p:stCondLst>
                                        </p:cTn>
                                        <p:tgtEl>
                                          <p:spTgt spid="34"/>
                                        </p:tgtEl>
                                      </p:cBhvr>
                                    </p:animEffect>
                                    <p:animScale>
                                      <p:cBhvr>
                                        <p:cTn id="29" dur="500" decel="100000" fill="hold">
                                          <p:stCondLst>
                                            <p:cond delay="0"/>
                                          </p:stCondLst>
                                        </p:cTn>
                                        <p:tgtEl>
                                          <p:spTgt spid="34"/>
                                        </p:tgtEl>
                                      </p:cBhvr>
                                      <p:by x="100000" y="100000"/>
                                      <p:from x="110000" y="110000"/>
                                      <p:to x="100000" y="100000"/>
                                    </p:animScale>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35"/>
                                        </p:tgtEl>
                                        <p:attrNameLst>
                                          <p:attrName>style.visibility</p:attrName>
                                        </p:attrNameLst>
                                      </p:cBhvr>
                                      <p:to>
                                        <p:strVal val="visible"/>
                                      </p:to>
                                    </p:set>
                                    <p:anim to="0" calcmode="lin" valueType="num">
                                      <p:cBhvr>
                                        <p:cTn id="32" dur="500" decel="100000" fill="hold">
                                          <p:stCondLst>
                                            <p:cond delay="0"/>
                                          </p:stCondLst>
                                        </p:cTn>
                                        <p:tgtEl>
                                          <p:spTgt spid="35"/>
                                        </p:tgtEl>
                                        <p:attrNameLst>
                                          <p:attrName>ppt_y</p:attrName>
                                        </p:attrNameLst>
                                      </p:cBhvr>
                                      <p:tavLst>
                                        <p:tav tm="0">
                                          <p:val>
                                            <p:strVal val="ppt_y-0.02"/>
                                          </p:val>
                                        </p:tav>
                                        <p:tav tm="100000">
                                          <p:val>
                                            <p:strVal val="#ppt_y"/>
                                          </p:val>
                                        </p:tav>
                                      </p:tavLst>
                                    </p:anim>
                                    <p:animEffect transition="in" filter="fade">
                                      <p:cBhvr>
                                        <p:cTn id="33" dur="500">
                                          <p:stCondLst>
                                            <p:cond delay="0"/>
                                          </p:stCondLst>
                                        </p:cTn>
                                        <p:tgtEl>
                                          <p:spTgt spid="35"/>
                                        </p:tgtEl>
                                      </p:cBhvr>
                                    </p:animEffect>
                                    <p:animScale>
                                      <p:cBhvr>
                                        <p:cTn id="34" dur="500" decel="100000" fill="hold">
                                          <p:stCondLst>
                                            <p:cond delay="0"/>
                                          </p:stCondLst>
                                        </p:cTn>
                                        <p:tgtEl>
                                          <p:spTgt spid="35"/>
                                        </p:tgtEl>
                                      </p:cBhvr>
                                      <p:by x="100000" y="100000"/>
                                      <p:from x="110000" y="110000"/>
                                      <p:to x="100000" y="100000"/>
                                    </p:animScale>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58"/>
                                        </p:tgtEl>
                                        <p:attrNameLst>
                                          <p:attrName>style.visibility</p:attrName>
                                        </p:attrNameLst>
                                      </p:cBhvr>
                                      <p:to>
                                        <p:strVal val="visible"/>
                                      </p:to>
                                    </p:set>
                                    <p:anim to="0" calcmode="lin" valueType="num">
                                      <p:cBhvr>
                                        <p:cTn id="37" dur="500" decel="100000" fill="hold">
                                          <p:stCondLst>
                                            <p:cond delay="0"/>
                                          </p:stCondLst>
                                        </p:cTn>
                                        <p:tgtEl>
                                          <p:spTgt spid="58"/>
                                        </p:tgtEl>
                                        <p:attrNameLst>
                                          <p:attrName>ppt_y</p:attrName>
                                        </p:attrNameLst>
                                      </p:cBhvr>
                                      <p:tavLst>
                                        <p:tav tm="0">
                                          <p:val>
                                            <p:strVal val="ppt_y-0.02"/>
                                          </p:val>
                                        </p:tav>
                                        <p:tav tm="100000">
                                          <p:val>
                                            <p:strVal val="#ppt_y"/>
                                          </p:val>
                                        </p:tav>
                                      </p:tavLst>
                                    </p:anim>
                                    <p:animEffect transition="in" filter="fade">
                                      <p:cBhvr>
                                        <p:cTn id="38" dur="500">
                                          <p:stCondLst>
                                            <p:cond delay="0"/>
                                          </p:stCondLst>
                                        </p:cTn>
                                        <p:tgtEl>
                                          <p:spTgt spid="58"/>
                                        </p:tgtEl>
                                      </p:cBhvr>
                                    </p:animEffect>
                                    <p:animScale>
                                      <p:cBhvr>
                                        <p:cTn id="39" dur="500" decel="100000" fill="hold">
                                          <p:stCondLst>
                                            <p:cond delay="0"/>
                                          </p:stCondLst>
                                        </p:cTn>
                                        <p:tgtEl>
                                          <p:spTgt spid="58"/>
                                        </p:tgtEl>
                                      </p:cBhvr>
                                      <p:by x="100000" y="100000"/>
                                      <p:from x="110000" y="110000"/>
                                      <p:to x="100000" y="100000"/>
                                    </p:animScale>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26"/>
                                        </p:tgtEl>
                                        <p:attrNameLst>
                                          <p:attrName>style.visibility</p:attrName>
                                        </p:attrNameLst>
                                      </p:cBhvr>
                                      <p:to>
                                        <p:strVal val="visible"/>
                                      </p:to>
                                    </p:set>
                                    <p:anim to="0" calcmode="lin" valueType="num">
                                      <p:cBhvr>
                                        <p:cTn id="42" dur="500" decel="100000" fill="hold">
                                          <p:stCondLst>
                                            <p:cond delay="0"/>
                                          </p:stCondLst>
                                        </p:cTn>
                                        <p:tgtEl>
                                          <p:spTgt spid="26"/>
                                        </p:tgtEl>
                                        <p:attrNameLst>
                                          <p:attrName>ppt_y</p:attrName>
                                        </p:attrNameLst>
                                      </p:cBhvr>
                                      <p:tavLst>
                                        <p:tav tm="0">
                                          <p:val>
                                            <p:strVal val="ppt_y-0.02"/>
                                          </p:val>
                                        </p:tav>
                                        <p:tav tm="100000">
                                          <p:val>
                                            <p:strVal val="#ppt_y"/>
                                          </p:val>
                                        </p:tav>
                                      </p:tavLst>
                                    </p:anim>
                                    <p:animEffect transition="in" filter="fade">
                                      <p:cBhvr>
                                        <p:cTn id="43" dur="500">
                                          <p:stCondLst>
                                            <p:cond delay="0"/>
                                          </p:stCondLst>
                                        </p:cTn>
                                        <p:tgtEl>
                                          <p:spTgt spid="26"/>
                                        </p:tgtEl>
                                      </p:cBhvr>
                                    </p:animEffect>
                                    <p:animScale>
                                      <p:cBhvr>
                                        <p:cTn id="44" dur="500" decel="100000" fill="hold">
                                          <p:stCondLst>
                                            <p:cond delay="0"/>
                                          </p:stCondLst>
                                        </p:cTn>
                                        <p:tgtEl>
                                          <p:spTgt spid="26"/>
                                        </p:tgtEl>
                                      </p:cBhvr>
                                      <p:by x="100000" y="100000"/>
                                      <p:from x="110000" y="110000"/>
                                      <p:to x="100000" y="100000"/>
                                    </p:animScale>
                                  </p:childTnLst>
                                </p:cTn>
                              </p:par>
                              <p:par>
                                <p:cTn id="45" presetID="10" presetClass="entr" presetSubtype="0" fill="hold" grpId="0" nodeType="withEffect">
                                  <p:stCondLst>
                                    <p:cond delay="0"/>
                                  </p:stCondLst>
                                  <p:iterate type="wd">
                                    <p:tmPct val="10000"/>
                                  </p:iterate>
                                  <p:childTnLst>
                                    <p:set>
                                      <p:cBhvr>
                                        <p:cTn id="46" dur="1" fill="hold">
                                          <p:stCondLst>
                                            <p:cond delay="0"/>
                                          </p:stCondLst>
                                        </p:cTn>
                                        <p:tgtEl>
                                          <p:spTgt spid="27"/>
                                        </p:tgtEl>
                                        <p:attrNameLst>
                                          <p:attrName>style.visibility</p:attrName>
                                        </p:attrNameLst>
                                      </p:cBhvr>
                                      <p:to>
                                        <p:strVal val="visible"/>
                                      </p:to>
                                    </p:set>
                                    <p:anim to="0" calcmode="lin" valueType="num">
                                      <p:cBhvr>
                                        <p:cTn id="47" dur="500" decel="100000" fill="hold">
                                          <p:stCondLst>
                                            <p:cond delay="0"/>
                                          </p:stCondLst>
                                        </p:cTn>
                                        <p:tgtEl>
                                          <p:spTgt spid="27"/>
                                        </p:tgtEl>
                                        <p:attrNameLst>
                                          <p:attrName>ppt_y</p:attrName>
                                        </p:attrNameLst>
                                      </p:cBhvr>
                                      <p:tavLst>
                                        <p:tav tm="0">
                                          <p:val>
                                            <p:strVal val="ppt_y-0.02"/>
                                          </p:val>
                                        </p:tav>
                                        <p:tav tm="100000">
                                          <p:val>
                                            <p:strVal val="#ppt_y"/>
                                          </p:val>
                                        </p:tav>
                                      </p:tavLst>
                                    </p:anim>
                                    <p:animEffect transition="in" filter="fade">
                                      <p:cBhvr>
                                        <p:cTn id="48" dur="500">
                                          <p:stCondLst>
                                            <p:cond delay="0"/>
                                          </p:stCondLst>
                                        </p:cTn>
                                        <p:tgtEl>
                                          <p:spTgt spid="27"/>
                                        </p:tgtEl>
                                      </p:cBhvr>
                                    </p:animEffect>
                                    <p:animScale>
                                      <p:cBhvr>
                                        <p:cTn id="49" dur="500" decel="100000" fill="hold">
                                          <p:stCondLst>
                                            <p:cond delay="0"/>
                                          </p:stCondLst>
                                        </p:cTn>
                                        <p:tgtEl>
                                          <p:spTgt spid="27"/>
                                        </p:tgtEl>
                                      </p:cBhvr>
                                      <p:by x="100000" y="100000"/>
                                      <p:from x="110000" y="110000"/>
                                      <p:to x="100000" y="100000"/>
                                    </p:animScale>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32"/>
                                        </p:tgtEl>
                                        <p:attrNameLst>
                                          <p:attrName>style.visibility</p:attrName>
                                        </p:attrNameLst>
                                      </p:cBhvr>
                                      <p:to>
                                        <p:strVal val="visible"/>
                                      </p:to>
                                    </p:set>
                                    <p:anim to="0" calcmode="lin" valueType="num">
                                      <p:cBhvr>
                                        <p:cTn id="52" dur="500" decel="100000" fill="hold">
                                          <p:stCondLst>
                                            <p:cond delay="0"/>
                                          </p:stCondLst>
                                        </p:cTn>
                                        <p:tgtEl>
                                          <p:spTgt spid="32"/>
                                        </p:tgtEl>
                                        <p:attrNameLst>
                                          <p:attrName>ppt_y</p:attrName>
                                        </p:attrNameLst>
                                      </p:cBhvr>
                                      <p:tavLst>
                                        <p:tav tm="0">
                                          <p:val>
                                            <p:strVal val="ppt_y+0.02"/>
                                          </p:val>
                                        </p:tav>
                                        <p:tav tm="100000">
                                          <p:val>
                                            <p:strVal val="#ppt_y"/>
                                          </p:val>
                                        </p:tav>
                                      </p:tavLst>
                                    </p:anim>
                                    <p:animEffect transition="in" filter="fade">
                                      <p:cBhvr>
                                        <p:cTn id="53" dur="500">
                                          <p:stCondLst>
                                            <p:cond delay="0"/>
                                          </p:stCondLst>
                                        </p:cTn>
                                        <p:tgtEl>
                                          <p:spTgt spid="32"/>
                                        </p:tgtEl>
                                      </p:cBhvr>
                                    </p:animEffect>
                                    <p:animScale>
                                      <p:cBhvr>
                                        <p:cTn id="54" dur="500" decel="100000" fill="hold">
                                          <p:stCondLst>
                                            <p:cond delay="0"/>
                                          </p:stCondLst>
                                        </p:cTn>
                                        <p:tgtEl>
                                          <p:spTgt spid="32"/>
                                        </p:tgtEl>
                                      </p:cBhvr>
                                      <p:by x="100000" y="100000"/>
                                      <p:from x="110000" y="110000"/>
                                      <p:to x="100000" y="100000"/>
                                    </p:animScale>
                                  </p:childTnLst>
                                </p:cTn>
                              </p:par>
                              <p:par>
                                <p:cTn id="55" presetID="10" presetClass="entr" presetSubtype="0" fill="hold" grpId="0" nodeType="withEffect">
                                  <p:stCondLst>
                                    <p:cond delay="0"/>
                                  </p:stCondLst>
                                  <p:iterate type="wd">
                                    <p:tmPct val="10000"/>
                                  </p:iterate>
                                  <p:childTnLst>
                                    <p:set>
                                      <p:cBhvr>
                                        <p:cTn id="56" dur="1" fill="hold">
                                          <p:stCondLst>
                                            <p:cond delay="0"/>
                                          </p:stCondLst>
                                        </p:cTn>
                                        <p:tgtEl>
                                          <p:spTgt spid="30"/>
                                        </p:tgtEl>
                                        <p:attrNameLst>
                                          <p:attrName>style.visibility</p:attrName>
                                        </p:attrNameLst>
                                      </p:cBhvr>
                                      <p:to>
                                        <p:strVal val="visible"/>
                                      </p:to>
                                    </p:set>
                                    <p:anim to="0" calcmode="lin" valueType="num">
                                      <p:cBhvr>
                                        <p:cTn id="57" dur="500" decel="100000" fill="hold">
                                          <p:stCondLst>
                                            <p:cond delay="0"/>
                                          </p:stCondLst>
                                        </p:cTn>
                                        <p:tgtEl>
                                          <p:spTgt spid="30"/>
                                        </p:tgtEl>
                                        <p:attrNameLst>
                                          <p:attrName>ppt_y</p:attrName>
                                        </p:attrNameLst>
                                      </p:cBhvr>
                                      <p:tavLst>
                                        <p:tav tm="0">
                                          <p:val>
                                            <p:strVal val="ppt_y-0.02"/>
                                          </p:val>
                                        </p:tav>
                                        <p:tav tm="100000">
                                          <p:val>
                                            <p:strVal val="#ppt_y"/>
                                          </p:val>
                                        </p:tav>
                                      </p:tavLst>
                                    </p:anim>
                                    <p:animEffect transition="in" filter="fade">
                                      <p:cBhvr>
                                        <p:cTn id="58" dur="500">
                                          <p:stCondLst>
                                            <p:cond delay="0"/>
                                          </p:stCondLst>
                                        </p:cTn>
                                        <p:tgtEl>
                                          <p:spTgt spid="30"/>
                                        </p:tgtEl>
                                      </p:cBhvr>
                                    </p:animEffect>
                                    <p:animScale>
                                      <p:cBhvr>
                                        <p:cTn id="59" dur="500" decel="100000" fill="hold">
                                          <p:stCondLst>
                                            <p:cond delay="0"/>
                                          </p:stCondLst>
                                        </p:cTn>
                                        <p:tgtEl>
                                          <p:spTgt spid="30"/>
                                        </p:tgtEl>
                                      </p:cBhvr>
                                      <p:by x="100000" y="100000"/>
                                      <p:from x="110000" y="110000"/>
                                      <p:to x="100000" y="100000"/>
                                    </p:animScale>
                                  </p:childTnLst>
                                </p:cTn>
                              </p:par>
                              <p:par>
                                <p:cTn id="60" presetID="10" presetClass="entr" presetSubtype="0" fill="hold" grpId="0" nodeType="withEffect">
                                  <p:stCondLst>
                                    <p:cond delay="0"/>
                                  </p:stCondLst>
                                  <p:iterate type="wd">
                                    <p:tmPct val="10000"/>
                                  </p:iterate>
                                  <p:childTnLst>
                                    <p:set>
                                      <p:cBhvr>
                                        <p:cTn id="61" dur="1" fill="hold">
                                          <p:stCondLst>
                                            <p:cond delay="0"/>
                                          </p:stCondLst>
                                        </p:cTn>
                                        <p:tgtEl>
                                          <p:spTgt spid="36"/>
                                        </p:tgtEl>
                                        <p:attrNameLst>
                                          <p:attrName>style.visibility</p:attrName>
                                        </p:attrNameLst>
                                      </p:cBhvr>
                                      <p:to>
                                        <p:strVal val="visible"/>
                                      </p:to>
                                    </p:set>
                                    <p:anim to="0" calcmode="lin" valueType="num">
                                      <p:cBhvr>
                                        <p:cTn id="62" dur="500" decel="100000" fill="hold">
                                          <p:stCondLst>
                                            <p:cond delay="0"/>
                                          </p:stCondLst>
                                        </p:cTn>
                                        <p:tgtEl>
                                          <p:spTgt spid="36"/>
                                        </p:tgtEl>
                                        <p:attrNameLst>
                                          <p:attrName>ppt_y</p:attrName>
                                        </p:attrNameLst>
                                      </p:cBhvr>
                                      <p:tavLst>
                                        <p:tav tm="0">
                                          <p:val>
                                            <p:strVal val="ppt_y-0.02"/>
                                          </p:val>
                                        </p:tav>
                                        <p:tav tm="100000">
                                          <p:val>
                                            <p:strVal val="#ppt_y"/>
                                          </p:val>
                                        </p:tav>
                                      </p:tavLst>
                                    </p:anim>
                                    <p:animEffect transition="in" filter="fade">
                                      <p:cBhvr>
                                        <p:cTn id="63" dur="500">
                                          <p:stCondLst>
                                            <p:cond delay="0"/>
                                          </p:stCondLst>
                                        </p:cTn>
                                        <p:tgtEl>
                                          <p:spTgt spid="36"/>
                                        </p:tgtEl>
                                      </p:cBhvr>
                                    </p:animEffect>
                                    <p:animScale>
                                      <p:cBhvr>
                                        <p:cTn id="64" dur="500" decel="100000" fill="hold">
                                          <p:stCondLst>
                                            <p:cond delay="0"/>
                                          </p:stCondLst>
                                        </p:cTn>
                                        <p:tgtEl>
                                          <p:spTgt spid="36"/>
                                        </p:tgtEl>
                                      </p:cBhvr>
                                      <p:by x="100000" y="100000"/>
                                      <p:from x="110000" y="110000"/>
                                      <p:to x="100000" y="100000"/>
                                    </p:animScale>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37"/>
                                        </p:tgtEl>
                                        <p:attrNameLst>
                                          <p:attrName>style.visibility</p:attrName>
                                        </p:attrNameLst>
                                      </p:cBhvr>
                                      <p:to>
                                        <p:strVal val="visible"/>
                                      </p:to>
                                    </p:set>
                                    <p:anim to="0" calcmode="lin" valueType="num">
                                      <p:cBhvr>
                                        <p:cTn id="67" dur="500" decel="100000" fill="hold">
                                          <p:stCondLst>
                                            <p:cond delay="0"/>
                                          </p:stCondLst>
                                        </p:cTn>
                                        <p:tgtEl>
                                          <p:spTgt spid="37"/>
                                        </p:tgtEl>
                                        <p:attrNameLst>
                                          <p:attrName>ppt_y</p:attrName>
                                        </p:attrNameLst>
                                      </p:cBhvr>
                                      <p:tavLst>
                                        <p:tav tm="0">
                                          <p:val>
                                            <p:strVal val="ppt_y-0.02"/>
                                          </p:val>
                                        </p:tav>
                                        <p:tav tm="100000">
                                          <p:val>
                                            <p:strVal val="#ppt_y"/>
                                          </p:val>
                                        </p:tav>
                                      </p:tavLst>
                                    </p:anim>
                                    <p:animEffect transition="in" filter="fade">
                                      <p:cBhvr>
                                        <p:cTn id="68" dur="500">
                                          <p:stCondLst>
                                            <p:cond delay="0"/>
                                          </p:stCondLst>
                                        </p:cTn>
                                        <p:tgtEl>
                                          <p:spTgt spid="37"/>
                                        </p:tgtEl>
                                      </p:cBhvr>
                                    </p:animEffect>
                                    <p:animScale>
                                      <p:cBhvr>
                                        <p:cTn id="69" dur="500" decel="100000" fill="hold">
                                          <p:stCondLst>
                                            <p:cond delay="0"/>
                                          </p:stCondLst>
                                        </p:cTn>
                                        <p:tgtEl>
                                          <p:spTgt spid="37"/>
                                        </p:tgtEl>
                                      </p:cBhvr>
                                      <p:by x="100000" y="100000"/>
                                      <p:from x="110000" y="110000"/>
                                      <p:to x="100000" y="100000"/>
                                    </p:animScale>
                                  </p:childTnLst>
                                </p:cTn>
                              </p:par>
                              <p:par>
                                <p:cTn id="70" presetID="10" presetClass="entr" presetSubtype="0" fill="hold" grpId="0" nodeType="withEffect">
                                  <p:stCondLst>
                                    <p:cond delay="0"/>
                                  </p:stCondLst>
                                  <p:iterate type="wd">
                                    <p:tmPct val="10000"/>
                                  </p:iterate>
                                  <p:childTnLst>
                                    <p:set>
                                      <p:cBhvr>
                                        <p:cTn id="71" dur="1" fill="hold">
                                          <p:stCondLst>
                                            <p:cond delay="0"/>
                                          </p:stCondLst>
                                        </p:cTn>
                                        <p:tgtEl>
                                          <p:spTgt spid="50"/>
                                        </p:tgtEl>
                                        <p:attrNameLst>
                                          <p:attrName>style.visibility</p:attrName>
                                        </p:attrNameLst>
                                      </p:cBhvr>
                                      <p:to>
                                        <p:strVal val="visible"/>
                                      </p:to>
                                    </p:set>
                                    <p:anim to="0" calcmode="lin" valueType="num">
                                      <p:cBhvr>
                                        <p:cTn id="72" dur="500" decel="100000" fill="hold">
                                          <p:stCondLst>
                                            <p:cond delay="0"/>
                                          </p:stCondLst>
                                        </p:cTn>
                                        <p:tgtEl>
                                          <p:spTgt spid="50"/>
                                        </p:tgtEl>
                                        <p:attrNameLst>
                                          <p:attrName>ppt_y</p:attrName>
                                        </p:attrNameLst>
                                      </p:cBhvr>
                                      <p:tavLst>
                                        <p:tav tm="0">
                                          <p:val>
                                            <p:strVal val="ppt_y-0.02"/>
                                          </p:val>
                                        </p:tav>
                                        <p:tav tm="100000">
                                          <p:val>
                                            <p:strVal val="#ppt_y"/>
                                          </p:val>
                                        </p:tav>
                                      </p:tavLst>
                                    </p:anim>
                                    <p:animEffect transition="in" filter="fade">
                                      <p:cBhvr>
                                        <p:cTn id="73" dur="500">
                                          <p:stCondLst>
                                            <p:cond delay="0"/>
                                          </p:stCondLst>
                                        </p:cTn>
                                        <p:tgtEl>
                                          <p:spTgt spid="50"/>
                                        </p:tgtEl>
                                      </p:cBhvr>
                                    </p:animEffect>
                                    <p:animScale>
                                      <p:cBhvr>
                                        <p:cTn id="74" dur="500" decel="100000" fill="hold">
                                          <p:stCondLst>
                                            <p:cond delay="0"/>
                                          </p:stCondLst>
                                        </p:cTn>
                                        <p:tgtEl>
                                          <p:spTgt spid="50"/>
                                        </p:tgtEl>
                                      </p:cBhvr>
                                      <p:by x="100000" y="100000"/>
                                      <p:from x="110000" y="110000"/>
                                      <p:to x="100000" y="100000"/>
                                    </p:animScale>
                                  </p:childTnLst>
                                </p:cTn>
                              </p:par>
                              <p:par>
                                <p:cTn id="75" presetID="10" presetClass="entr" presetSubtype="0" fill="hold" grpId="0" nodeType="withEffect">
                                  <p:stCondLst>
                                    <p:cond delay="0"/>
                                  </p:stCondLst>
                                  <p:iterate type="wd">
                                    <p:tmPct val="10000"/>
                                  </p:iterate>
                                  <p:childTnLst>
                                    <p:set>
                                      <p:cBhvr>
                                        <p:cTn id="76" dur="1" fill="hold">
                                          <p:stCondLst>
                                            <p:cond delay="0"/>
                                          </p:stCondLst>
                                        </p:cTn>
                                        <p:tgtEl>
                                          <p:spTgt spid="59"/>
                                        </p:tgtEl>
                                        <p:attrNameLst>
                                          <p:attrName>style.visibility</p:attrName>
                                        </p:attrNameLst>
                                      </p:cBhvr>
                                      <p:to>
                                        <p:strVal val="visible"/>
                                      </p:to>
                                    </p:set>
                                    <p:anim to="0" calcmode="lin" valueType="num">
                                      <p:cBhvr>
                                        <p:cTn id="77" dur="500" decel="100000" fill="hold">
                                          <p:stCondLst>
                                            <p:cond delay="0"/>
                                          </p:stCondLst>
                                        </p:cTn>
                                        <p:tgtEl>
                                          <p:spTgt spid="59"/>
                                        </p:tgtEl>
                                        <p:attrNameLst>
                                          <p:attrName>ppt_y</p:attrName>
                                        </p:attrNameLst>
                                      </p:cBhvr>
                                      <p:tavLst>
                                        <p:tav tm="0">
                                          <p:val>
                                            <p:strVal val="ppt_y-0.02"/>
                                          </p:val>
                                        </p:tav>
                                        <p:tav tm="100000">
                                          <p:val>
                                            <p:strVal val="#ppt_y"/>
                                          </p:val>
                                        </p:tav>
                                      </p:tavLst>
                                    </p:anim>
                                    <p:animEffect transition="in" filter="fade">
                                      <p:cBhvr>
                                        <p:cTn id="78" dur="500">
                                          <p:stCondLst>
                                            <p:cond delay="0"/>
                                          </p:stCondLst>
                                        </p:cTn>
                                        <p:tgtEl>
                                          <p:spTgt spid="59"/>
                                        </p:tgtEl>
                                      </p:cBhvr>
                                    </p:animEffect>
                                    <p:animScale>
                                      <p:cBhvr>
                                        <p:cTn id="79" dur="500" decel="100000" fill="hold">
                                          <p:stCondLst>
                                            <p:cond delay="0"/>
                                          </p:stCondLst>
                                        </p:cTn>
                                        <p:tgtEl>
                                          <p:spTgt spid="59"/>
                                        </p:tgtEl>
                                      </p:cBhvr>
                                      <p:by x="100000" y="100000"/>
                                      <p:from x="110000" y="110000"/>
                                      <p:to x="100000" y="100000"/>
                                    </p:animScale>
                                  </p:childTnLst>
                                </p:cTn>
                              </p:par>
                            </p:childTnLst>
                          </p:cTn>
                        </p:par>
                        <p:par>
                          <p:cTn id="80" fill="hold">
                            <p:stCondLst>
                              <p:cond delay="0"/>
                            </p:stCondLst>
                            <p:childTnLst>
                              <p:par>
                                <p:cTn id="81" presetID="42" presetClass="entr" presetSubtype="0"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bldLvl="0" animBg="1"/>
      <p:bldP spid="27" grpId="0" bldLvl="0" animBg="1"/>
      <p:bldP spid="28" grpId="0" bldLvl="0" animBg="1"/>
      <p:bldP spid="29" grpId="0" bldLvl="0" animBg="1"/>
      <p:bldP spid="30" grpId="0" bldLvl="0" animBg="1"/>
      <p:bldP spid="32" grpId="0" bldLvl="0" animBg="1"/>
      <p:bldP spid="33" grpId="0" bldLvl="0" animBg="1"/>
      <p:bldP spid="34" grpId="0" bldLvl="0" animBg="1"/>
      <p:bldP spid="35" grpId="0" bldLvl="0" animBg="1"/>
      <p:bldP spid="36" grpId="0" bldLvl="0" animBg="1"/>
      <p:bldP spid="37" grpId="0" bldLvl="0" animBg="1"/>
      <p:bldP spid="50" grpId="0" bldLvl="0" animBg="1"/>
      <p:bldP spid="58" grpId="0" bldLvl="0" animBg="1"/>
      <p:bldP spid="59"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ïSļiďé"/>
          <p:cNvSpPr/>
          <p:nvPr/>
        </p:nvSpPr>
        <p:spPr>
          <a:xfrm>
            <a:off x="4822190" y="2339975"/>
            <a:ext cx="637540" cy="637540"/>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8" name="ïSḷïḋê"/>
          <p:cNvSpPr txBox="1"/>
          <p:nvPr/>
        </p:nvSpPr>
        <p:spPr>
          <a:xfrm>
            <a:off x="5558155" y="2440305"/>
            <a:ext cx="4944745" cy="706755"/>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创业是从发现、把握、利用某个或某些创业机会开始的。</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0" name="îS1îḓe"/>
          <p:cNvSpPr/>
          <p:nvPr/>
        </p:nvSpPr>
        <p:spPr>
          <a:xfrm>
            <a:off x="4861560" y="3483610"/>
            <a:ext cx="637540" cy="637540"/>
          </a:xfrm>
          <a:prstGeom prst="roundRect">
            <a:avLst>
              <a:gd name="adj" fmla="val 50000"/>
            </a:avLst>
          </a:prstGeom>
          <a:gradFill>
            <a:gsLst>
              <a:gs pos="0">
                <a:srgbClr val="B21AA3"/>
              </a:gs>
              <a:gs pos="100000">
                <a:srgbClr val="472494"/>
              </a:gs>
            </a:gsLst>
            <a:lin ang="5400000" scaled="1"/>
          </a:gra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2" name="íŝ1iḍè"/>
          <p:cNvSpPr txBox="1"/>
          <p:nvPr/>
        </p:nvSpPr>
        <p:spPr>
          <a:xfrm>
            <a:off x="5596890" y="3581400"/>
            <a:ext cx="4906010" cy="706755"/>
          </a:xfrm>
          <a:prstGeom prst="rect">
            <a:avLst/>
          </a:prstGeom>
          <a:noFill/>
        </p:spPr>
        <p:txBody>
          <a:bodyPr wrap="square" rtlCol="0">
            <a:spAutoFit/>
          </a:bodyPr>
          <a:lstStyle/>
          <a:p>
            <a:pPr lvl="0" algn="l">
              <a:spcBef>
                <a:spcPct val="0"/>
              </a:spcBef>
              <a:buSzPct val="25000"/>
              <a:defRPr/>
            </a:pPr>
            <a:r>
              <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创业的本质就是有效地利用所控制的资源去寻求机会。</a:t>
            </a:r>
            <a:endParaRPr lang="zh-CN" altLang="en-US" sz="2000" b="1" cap="all"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41" name="矩形 40"/>
          <p:cNvSpPr/>
          <p:nvPr/>
        </p:nvSpPr>
        <p:spPr>
          <a:xfrm>
            <a:off x="4822190" y="2482850"/>
            <a:ext cx="598805" cy="35623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01</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矩形 20"/>
          <p:cNvSpPr/>
          <p:nvPr/>
        </p:nvSpPr>
        <p:spPr>
          <a:xfrm>
            <a:off x="4902200" y="3615055"/>
            <a:ext cx="549910" cy="36512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defRPr/>
            </a:pPr>
            <a:r>
              <a:rPr lang="en-US" altLang="zh-CN"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02</a:t>
            </a:r>
            <a:endParaRPr lang="zh-CN" altLang="en-US" sz="2000" b="1"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10" name="椭圆 9"/>
          <p:cNvSpPr/>
          <p:nvPr/>
        </p:nvSpPr>
        <p:spPr>
          <a:xfrm>
            <a:off x="977265" y="1894205"/>
            <a:ext cx="3015615" cy="3015615"/>
          </a:xfrm>
          <a:prstGeom prst="ellipse">
            <a:avLst/>
          </a:prstGeom>
          <a:solidFill>
            <a:srgbClr val="A91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5400" b="1">
                <a:latin typeface="微软雅黑" panose="020B0503020204020204" charset="-122"/>
                <a:ea typeface="微软雅黑" panose="020B0503020204020204" charset="-122"/>
              </a:rPr>
              <a:t>创业</a:t>
            </a:r>
            <a:endParaRPr lang="zh-CN" altLang="en-US" sz="5400" b="1">
              <a:latin typeface="微软雅黑" panose="020B0503020204020204" charset="-122"/>
              <a:ea typeface="微软雅黑" panose="020B0503020204020204" charset="-122"/>
            </a:endParaRPr>
          </a:p>
        </p:txBody>
      </p:sp>
      <p:grpSp>
        <p:nvGrpSpPr>
          <p:cNvPr id="2" name="组合 1"/>
          <p:cNvGrpSpPr/>
          <p:nvPr/>
        </p:nvGrpSpPr>
        <p:grpSpPr>
          <a:xfrm>
            <a:off x="333665" y="106793"/>
            <a:ext cx="3449286" cy="488467"/>
            <a:chOff x="294295" y="323963"/>
            <a:chExt cx="3449286" cy="488467"/>
          </a:xfrm>
        </p:grpSpPr>
        <p:sp>
          <p:nvSpPr>
            <p:cNvPr id="4" name="椭圆 3"/>
            <p:cNvSpPr/>
            <p:nvPr>
              <p:custDataLst>
                <p:tags r:id="rId1"/>
              </p:custDataLst>
            </p:nvPr>
          </p:nvSpPr>
          <p:spPr>
            <a:xfrm>
              <a:off x="294295" y="323963"/>
              <a:ext cx="461929" cy="461665"/>
            </a:xfrm>
            <a:prstGeom prst="ellipse">
              <a:avLst/>
            </a:prstGeom>
            <a:gradFill>
              <a:gsLst>
                <a:gs pos="0">
                  <a:srgbClr val="B21AA3"/>
                </a:gs>
                <a:gs pos="100000">
                  <a:srgbClr val="47249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80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5" name="文本框 4"/>
            <p:cNvSpPr txBox="1"/>
            <p:nvPr>
              <p:custDataLst>
                <p:tags r:id="rId2"/>
              </p:custDataLst>
            </p:nvPr>
          </p:nvSpPr>
          <p:spPr>
            <a:xfrm>
              <a:off x="360301" y="352055"/>
              <a:ext cx="3383280" cy="460375"/>
            </a:xfrm>
            <a:prstGeom prst="rect">
              <a:avLst/>
            </a:prstGeom>
            <a:noFill/>
          </p:spPr>
          <p:txBody>
            <a:bodyPr wrap="none" rtlCol="0">
              <a:spAutoFit/>
            </a:bodyPr>
            <a:p>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项目四</a:t>
              </a:r>
              <a:r>
                <a:rPr lang="en-US" altLang="zh-CN"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   </a:t>
              </a:r>
              <a:r>
                <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选择创业方向</a:t>
              </a:r>
              <a:endParaRPr lang="zh-CN" altLang="en-US" sz="240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checkerboard(across)">
                                      <p:cBhvr>
                                        <p:cTn id="7" dur="500"/>
                                        <p:tgtEl>
                                          <p:spTgt spid="41"/>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checkerboard(across)">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P spid="21" grpId="0" bldLvl="0" animBg="1"/>
    </p:bldLst>
  </p:timing>
</p:sld>
</file>

<file path=ppt/tags/tag1.xml><?xml version="1.0" encoding="utf-8"?>
<p:tagLst xmlns:p="http://schemas.openxmlformats.org/presentationml/2006/main">
  <p:tag name="KSO_WM_UNIT_PLACING_PICTURE_USER_VIEWPORT" val="{&quot;height&quot;:1308.6566929133858,&quot;width&quot;:10692.220472440944}"/>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UNIT_PLACING_PICTURE_USER_VIEWPORT" val="{&quot;height&quot;:1308.6566929133858,&quot;width&quot;:10692.220472440944}"/>
</p:tagLst>
</file>

<file path=ppt/tags/tag101.xml><?xml version="1.0" encoding="utf-8"?>
<p:tagLst xmlns:p="http://schemas.openxmlformats.org/presentationml/2006/main">
  <p:tag name="KSO_WM_UNIT_PLACING_PICTURE_USER_VIEWPORT" val="{&quot;height&quot;:1308.6566929133858,&quot;width&quot;:10692.220472440944}"/>
</p:tagLst>
</file>

<file path=ppt/tags/tag102.xml><?xml version="1.0" encoding="utf-8"?>
<p:tagLst xmlns:p="http://schemas.openxmlformats.org/presentationml/2006/main">
  <p:tag name="KSO_WM_UNIT_PLACING_PICTURE_USER_VIEWPORT" val="{&quot;height&quot;:1308.6566929133858,&quot;width&quot;:10692.220472440944}"/>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UNIT_PLACING_PICTURE_USER_VIEWPORT" val="{&quot;height&quot;:1308.6566929133858,&quot;width&quot;:10692.220472440944}"/>
</p:tagLst>
</file>

<file path=ppt/tags/tag135.xml><?xml version="1.0" encoding="utf-8"?>
<p:tagLst xmlns:p="http://schemas.openxmlformats.org/presentationml/2006/main">
  <p:tag name="KSO_WM_UNIT_PLACING_PICTURE_USER_VIEWPORT" val="{&quot;height&quot;:1308.6566929133858,&quot;width&quot;:10692.220472440944}"/>
</p:tagLst>
</file>

<file path=ppt/tags/tag136.xml><?xml version="1.0" encoding="utf-8"?>
<p:tagLst xmlns:p="http://schemas.openxmlformats.org/presentationml/2006/main">
  <p:tag name="KSO_WM_UNIT_PLACING_PICTURE_USER_VIEWPORT" val="{&quot;height&quot;:1308.6566929133858,&quot;width&quot;:10692.220472440944}"/>
</p:tagLst>
</file>

<file path=ppt/tags/tag137.xml><?xml version="1.0" encoding="utf-8"?>
<p:tagLst xmlns:p="http://schemas.openxmlformats.org/presentationml/2006/main">
  <p:tag name="KSO_WM_UNIT_PLACING_PICTURE_USER_VIEWPORT" val="{&quot;height&quot;:1308.6566929133858,&quot;width&quot;:10692.220472440944}"/>
</p:tagLst>
</file>

<file path=ppt/tags/tag138.xml><?xml version="1.0" encoding="utf-8"?>
<p:tagLst xmlns:p="http://schemas.openxmlformats.org/presentationml/2006/main">
  <p:tag name="KSO_WM_UNIT_PLACING_PICTURE_USER_VIEWPORT" val="{&quot;height&quot;:1308.6566929133858,&quot;width&quot;:10692.220472440944}"/>
</p:tagLst>
</file>

<file path=ppt/tags/tag139.xml><?xml version="1.0" encoding="utf-8"?>
<p:tagLst xmlns:p="http://schemas.openxmlformats.org/presentationml/2006/main">
  <p:tag name="KSO_WM_UNIT_PLACING_PICTURE_USER_VIEWPORT" val="{&quot;height&quot;:1308.6566929133858,&quot;width&quot;:10692.220472440944}"/>
</p:tagLst>
</file>

<file path=ppt/tags/tag14.xml><?xml version="1.0" encoding="utf-8"?>
<p:tagLst xmlns:p="http://schemas.openxmlformats.org/presentationml/2006/main">
  <p:tag name="KSO_WM_UNIT_PLACING_PICTURE_USER_VIEWPORT" val="{&quot;height&quot;:1308.6566929133858,&quot;width&quot;:10692.220472440944}"/>
</p:tagLst>
</file>

<file path=ppt/tags/tag140.xml><?xml version="1.0" encoding="utf-8"?>
<p:tagLst xmlns:p="http://schemas.openxmlformats.org/presentationml/2006/main">
  <p:tag name="KSO_WM_UNIT_PLACING_PICTURE_USER_VIEWPORT" val="{&quot;height&quot;:1308.6566929133858,&quot;width&quot;:10692.220472440944}"/>
</p:tagLst>
</file>

<file path=ppt/tags/tag141.xml><?xml version="1.0" encoding="utf-8"?>
<p:tagLst xmlns:p="http://schemas.openxmlformats.org/presentationml/2006/main">
  <p:tag name="KSO_WM_UNIT_PLACING_PICTURE_USER_VIEWPORT" val="{&quot;height&quot;:1308.6566929133858,&quot;width&quot;:10692.220472440944}"/>
</p:tagLst>
</file>

<file path=ppt/tags/tag142.xml><?xml version="1.0" encoding="utf-8"?>
<p:tagLst xmlns:p="http://schemas.openxmlformats.org/presentationml/2006/main">
  <p:tag name="KSO_WM_UNIT_PLACING_PICTURE_USER_VIEWPORT" val="{&quot;height&quot;:1308.6566929133858,&quot;width&quot;:10692.220472440944}"/>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UNIT_PLACING_PICTURE_USER_VIEWPORT" val="{&quot;height&quot;:1308.6566929133858,&quot;width&quot;:10692.220472440944}"/>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PA" val="v4.3.3"/>
</p:tagLst>
</file>

<file path=ppt/tags/tag197.xml><?xml version="1.0" encoding="utf-8"?>
<p:tagLst xmlns:p="http://schemas.openxmlformats.org/presentationml/2006/main">
  <p:tag name="PA" val="v4.3.3"/>
</p:tagLst>
</file>

<file path=ppt/tags/tag198.xml><?xml version="1.0" encoding="utf-8"?>
<p:tagLst xmlns:p="http://schemas.openxmlformats.org/presentationml/2006/main">
  <p:tag name="PA" val="v4.3.3"/>
</p:tagLst>
</file>

<file path=ppt/tags/tag199.xml><?xml version="1.0" encoding="utf-8"?>
<p:tagLst xmlns:p="http://schemas.openxmlformats.org/presentationml/2006/main">
  <p:tag name="PA" val="v4.3.3"/>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UNIT_PLACING_PICTURE_USER_VIEWPORT" val="{&quot;height&quot;:1308.6566929133858,&quot;width&quot;:10692.220472440944}"/>
</p:tagLst>
</file>

<file path=ppt/tags/tag229.xml><?xml version="1.0" encoding="utf-8"?>
<p:tagLst xmlns:p="http://schemas.openxmlformats.org/presentationml/2006/main">
  <p:tag name="KSO_WM_UNIT_PLACING_PICTURE_USER_VIEWPORT" val="{&quot;height&quot;:1308.6566929133858,&quot;width&quot;:10692.220472440944}"/>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UNIT_PLACING_PICTURE_USER_VIEWPORT" val="{&quot;height&quot;:1308.6566929133858,&quot;width&quot;:10692.220472440944}"/>
</p:tagLst>
</file>

<file path=ppt/tags/tag231.xml><?xml version="1.0" encoding="utf-8"?>
<p:tagLst xmlns:p="http://schemas.openxmlformats.org/presentationml/2006/main">
  <p:tag name="KSO_WM_UNIT_PLACING_PICTURE_USER_VIEWPORT" val="{&quot;height&quot;:1308.6566929133858,&quot;width&quot;:10692.220472440944}"/>
</p:tagLst>
</file>

<file path=ppt/tags/tag232.xml><?xml version="1.0" encoding="utf-8"?>
<p:tagLst xmlns:p="http://schemas.openxmlformats.org/presentationml/2006/main">
  <p:tag name="KSO_WM_UNIT_PLACING_PICTURE_USER_VIEWPORT" val="{&quot;height&quot;:1308.6566929133858,&quot;width&quot;:10692.220472440944}"/>
</p:tagLst>
</file>

<file path=ppt/tags/tag233.xml><?xml version="1.0" encoding="utf-8"?>
<p:tagLst xmlns:p="http://schemas.openxmlformats.org/presentationml/2006/main">
  <p:tag name="KSO_WM_UNIT_PLACING_PICTURE_USER_VIEWPORT" val="{&quot;height&quot;:1308.6566929133858,&quot;width&quot;:10692.220472440944}"/>
</p:tagLst>
</file>

<file path=ppt/tags/tag234.xml><?xml version="1.0" encoding="utf-8"?>
<p:tagLst xmlns:p="http://schemas.openxmlformats.org/presentationml/2006/main">
  <p:tag name="KSO_WM_UNIT_PLACING_PICTURE_USER_VIEWPORT" val="{&quot;height&quot;:1308.6566929133858,&quot;width&quot;:10692.220472440944}"/>
</p:tagLst>
</file>

<file path=ppt/tags/tag235.xml><?xml version="1.0" encoding="utf-8"?>
<p:tagLst xmlns:p="http://schemas.openxmlformats.org/presentationml/2006/main">
  <p:tag name="KSO_WM_UNIT_PLACING_PICTURE_USER_VIEWPORT" val="{&quot;height&quot;:1308.6566929133858,&quot;width&quot;:10692.220472440944}"/>
</p:tagLst>
</file>

<file path=ppt/tags/tag236.xml><?xml version="1.0" encoding="utf-8"?>
<p:tagLst xmlns:p="http://schemas.openxmlformats.org/presentationml/2006/main">
  <p:tag name="KSO_WM_UNIT_PLACING_PICTURE_USER_VIEWPORT" val="{&quot;height&quot;:1308.6566929133858,&quot;width&quot;:10692.220472440944}"/>
</p:tagLst>
</file>

<file path=ppt/tags/tag237.xml><?xml version="1.0" encoding="utf-8"?>
<p:tagLst xmlns:p="http://schemas.openxmlformats.org/presentationml/2006/main">
  <p:tag name="KSO_WM_UNIT_PLACING_PICTURE_USER_VIEWPORT" val="{&quot;height&quot;:1308.6566929133858,&quot;width&quot;:10692.220472440944}"/>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UNIT_PLACING_PICTURE_USER_VIEWPORT" val="{&quot;height&quot;:1308.6566929133858,&quot;width&quot;:10692.220472440944}"/>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PP_MARK_KEY" val="bee895cf-a6f9-4f4c-aba1-35f89fd88aa7"/>
  <p:tag name="COMMONDATA" val="eyJoZGlkIjoiYTQyZDY5NWIwMmRiODE5MzFiOTkxMjRjMjgwZGU5NDEifQ=="/>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UNIT_PLACING_PICTURE_USER_VIEWPORT" val="{&quot;height&quot;:6473.581102362205,&quot;width&quot;:8766.554330708661}"/>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UNIT_PLACING_PICTURE_USER_VIEWPORT" val="{&quot;height&quot;:1308.6566929133858,&quot;width&quot;:10692.220472440944}"/>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UNIT_PLACING_PICTURE_USER_VIEWPORT" val="{&quot;height&quot;:1308.6566929133858,&quot;width&quot;:10692.220472440944}"/>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UNIT_PLACING_PICTURE_USER_VIEWPORT" val="{&quot;height&quot;:1308.6566929133858,&quot;width&quot;:10692.220472440944}"/>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PLACING_PICTURE_USER_VIEWPORT" val="{&quot;height&quot;:1308.6566929133858,&quot;width&quot;:10692.220472440944}"/>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11542</Words>
  <Application>WPS 演示</Application>
  <PresentationFormat>宽屏</PresentationFormat>
  <Paragraphs>712</Paragraphs>
  <Slides>60</Slides>
  <Notes>3</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60</vt:i4>
      </vt:variant>
    </vt:vector>
  </HeadingPairs>
  <TitlesOfParts>
    <vt:vector size="75" baseType="lpstr">
      <vt:lpstr>Arial</vt:lpstr>
      <vt:lpstr>宋体</vt:lpstr>
      <vt:lpstr>Wingdings</vt:lpstr>
      <vt:lpstr>思源黑体 CN Medium</vt:lpstr>
      <vt:lpstr>黑体</vt:lpstr>
      <vt:lpstr>阿里巴巴普惠体 M</vt:lpstr>
      <vt:lpstr>微软雅黑</vt:lpstr>
      <vt:lpstr>Arial Unicode MS</vt:lpstr>
      <vt:lpstr>等线</vt:lpstr>
      <vt:lpstr>思源黑体 CN</vt:lpstr>
      <vt:lpstr>楷体</vt:lpstr>
      <vt:lpstr>等线 Light</vt:lpstr>
      <vt:lpstr>Calibri</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赵艺</cp:lastModifiedBy>
  <cp:revision>118</cp:revision>
  <dcterms:created xsi:type="dcterms:W3CDTF">2022-12-09T12:51:00Z</dcterms:created>
  <dcterms:modified xsi:type="dcterms:W3CDTF">2023-05-10T06:48:25Z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FF0234DC1EB1437792590843B658985E_12</vt:lpwstr>
  </property>
  <property fmtid="{D5CDD505-2E9C-101B-9397-08002B2CF9AE}" pid="3" name="KSOProductBuildVer">
    <vt:lpwstr>2052-11.1.0.14309</vt:lpwstr>
  </property>
</Properties>
</file>