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3.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80"/>
  </p:handoutMasterIdLst>
  <p:sldIdLst>
    <p:sldId id="260" r:id="rId4"/>
    <p:sldId id="11090176" r:id="rId6"/>
    <p:sldId id="11090199" r:id="rId7"/>
    <p:sldId id="287" r:id="rId8"/>
    <p:sldId id="277" r:id="rId9"/>
    <p:sldId id="11090201" r:id="rId10"/>
    <p:sldId id="11090202" r:id="rId11"/>
    <p:sldId id="11090207" r:id="rId12"/>
    <p:sldId id="11090233" r:id="rId13"/>
    <p:sldId id="11090344" r:id="rId14"/>
    <p:sldId id="11090230" r:id="rId15"/>
    <p:sldId id="11090231" r:id="rId16"/>
    <p:sldId id="11090345" r:id="rId17"/>
    <p:sldId id="11090232" r:id="rId18"/>
    <p:sldId id="11090346" r:id="rId19"/>
    <p:sldId id="11090347" r:id="rId20"/>
    <p:sldId id="11090234" r:id="rId21"/>
    <p:sldId id="11090348" r:id="rId22"/>
    <p:sldId id="11090349" r:id="rId23"/>
    <p:sldId id="11090350" r:id="rId24"/>
    <p:sldId id="11090351" r:id="rId25"/>
    <p:sldId id="11090352" r:id="rId26"/>
    <p:sldId id="11090353" r:id="rId27"/>
    <p:sldId id="11090354" r:id="rId28"/>
    <p:sldId id="11090356" r:id="rId29"/>
    <p:sldId id="11090357" r:id="rId30"/>
    <p:sldId id="11090235" r:id="rId31"/>
    <p:sldId id="11090358" r:id="rId32"/>
    <p:sldId id="11090359" r:id="rId33"/>
    <p:sldId id="11090360" r:id="rId34"/>
    <p:sldId id="11090237" r:id="rId35"/>
    <p:sldId id="11090284" r:id="rId36"/>
    <p:sldId id="11090239" r:id="rId37"/>
    <p:sldId id="283" r:id="rId38"/>
    <p:sldId id="11090236" r:id="rId39"/>
    <p:sldId id="11090362" r:id="rId40"/>
    <p:sldId id="11090361" r:id="rId41"/>
    <p:sldId id="11090363" r:id="rId42"/>
    <p:sldId id="11090364" r:id="rId43"/>
    <p:sldId id="11090365" r:id="rId44"/>
    <p:sldId id="11090366" r:id="rId45"/>
    <p:sldId id="11090367" r:id="rId46"/>
    <p:sldId id="11090368" r:id="rId47"/>
    <p:sldId id="11090369" r:id="rId48"/>
    <p:sldId id="11090370" r:id="rId49"/>
    <p:sldId id="11090371" r:id="rId50"/>
    <p:sldId id="11090263" r:id="rId51"/>
    <p:sldId id="11090372" r:id="rId52"/>
    <p:sldId id="11090267" r:id="rId53"/>
    <p:sldId id="11090415" r:id="rId54"/>
    <p:sldId id="11090416" r:id="rId55"/>
    <p:sldId id="11090417" r:id="rId56"/>
    <p:sldId id="11090418" r:id="rId57"/>
    <p:sldId id="11090420" r:id="rId58"/>
    <p:sldId id="11090419" r:id="rId59"/>
    <p:sldId id="11090421" r:id="rId60"/>
    <p:sldId id="11090422" r:id="rId61"/>
    <p:sldId id="11090423" r:id="rId62"/>
    <p:sldId id="11090424" r:id="rId63"/>
    <p:sldId id="11090425" r:id="rId64"/>
    <p:sldId id="11090426" r:id="rId65"/>
    <p:sldId id="11090427" r:id="rId66"/>
    <p:sldId id="11090428" r:id="rId67"/>
    <p:sldId id="11090429" r:id="rId68"/>
    <p:sldId id="11090430" r:id="rId69"/>
    <p:sldId id="11090431" r:id="rId70"/>
    <p:sldId id="11090177" r:id="rId71"/>
    <p:sldId id="11090271" r:id="rId72"/>
    <p:sldId id="11090432" r:id="rId73"/>
    <p:sldId id="11090434" r:id="rId74"/>
    <p:sldId id="11090341" r:id="rId75"/>
    <p:sldId id="11090435" r:id="rId76"/>
    <p:sldId id="11090436" r:id="rId77"/>
    <p:sldId id="11090266" r:id="rId78"/>
    <p:sldId id="11090180" r:id="rId79"/>
  </p:sldIdLst>
  <p:sldSz cx="12192000" cy="6858000"/>
  <p:notesSz cx="6858000" cy="9144000"/>
  <p:custDataLst>
    <p:tags r:id="rId8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2" userDrawn="1">
          <p15:clr>
            <a:srgbClr val="A4A3A4"/>
          </p15:clr>
        </p15:guide>
        <p15:guide id="2" pos="3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1DA2"/>
    <a:srgbClr val="5C2497"/>
    <a:srgbClr val="3D0D8F"/>
    <a:srgbClr val="A91EA2"/>
    <a:srgbClr val="8A229D"/>
    <a:srgbClr val="AC1DA2"/>
    <a:srgbClr val="9D20A0"/>
    <a:srgbClr val="AD1CA2"/>
    <a:srgbClr val="3B0D8E"/>
    <a:srgbClr val="AE1C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242"/>
        <p:guide pos="3935"/>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4" Type="http://schemas.openxmlformats.org/officeDocument/2006/relationships/tags" Target="tags/tag254.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5" Type="http://schemas.openxmlformats.org/officeDocument/2006/relationships/slideLayout" Target="../slideLayouts/slideLayout12.xml"/><Relationship Id="rId14" Type="http://schemas.openxmlformats.org/officeDocument/2006/relationships/image" Target="../media/image9.svg"/><Relationship Id="rId13" Type="http://schemas.openxmlformats.org/officeDocument/2006/relationships/image" Target="../media/image8.png"/><Relationship Id="rId12" Type="http://schemas.openxmlformats.org/officeDocument/2006/relationships/image" Target="../media/image7.svg"/><Relationship Id="rId11" Type="http://schemas.openxmlformats.org/officeDocument/2006/relationships/image" Target="../media/image6.png"/><Relationship Id="rId10" Type="http://schemas.openxmlformats.org/officeDocument/2006/relationships/image" Target="../media/image5.svg"/><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4" Type="http://schemas.openxmlformats.org/officeDocument/2006/relationships/slideLayout" Target="../slideLayouts/slideLayout12.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1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0" Type="http://schemas.openxmlformats.org/officeDocument/2006/relationships/slideLayout" Target="../slideLayouts/slideLayout12.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1.xml"/><Relationship Id="rId1" Type="http://schemas.openxmlformats.org/officeDocument/2006/relationships/tags" Target="../tags/tag50.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8.xml"/><Relationship Id="rId1" Type="http://schemas.openxmlformats.org/officeDocument/2006/relationships/tags" Target="../tags/tag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5" Type="http://schemas.openxmlformats.org/officeDocument/2006/relationships/slideLayout" Target="../slideLayouts/slideLayout12.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0.png"/><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7.xml"/><Relationship Id="rId1" Type="http://schemas.openxmlformats.org/officeDocument/2006/relationships/tags" Target="../tags/tag7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9.xml"/><Relationship Id="rId1" Type="http://schemas.openxmlformats.org/officeDocument/2006/relationships/tags" Target="../tags/tag7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1.xml"/><Relationship Id="rId1" Type="http://schemas.openxmlformats.org/officeDocument/2006/relationships/tags" Target="../tags/tag8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8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83.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8.xml"/><Relationship Id="rId1" Type="http://schemas.openxmlformats.org/officeDocument/2006/relationships/tags" Target="../tags/tag8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0.xml"/><Relationship Id="rId1" Type="http://schemas.openxmlformats.org/officeDocument/2006/relationships/tags" Target="../tags/tag8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2.xml"/><Relationship Id="rId1" Type="http://schemas.openxmlformats.org/officeDocument/2006/relationships/tags" Target="../tags/tag9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9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5.xml"/><Relationship Id="rId1" Type="http://schemas.openxmlformats.org/officeDocument/2006/relationships/tags" Target="../tags/tag9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7.xml"/><Relationship Id="rId1" Type="http://schemas.openxmlformats.org/officeDocument/2006/relationships/tags" Target="../tags/tag9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tags" Target="../tags/tag98.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3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1" Type="http://schemas.openxmlformats.org/officeDocument/2006/relationships/slideLayout" Target="../slideLayouts/slideLayout12.xml"/><Relationship Id="rId10" Type="http://schemas.openxmlformats.org/officeDocument/2006/relationships/tags" Target="../tags/tag120.xml"/><Relationship Id="rId1" Type="http://schemas.openxmlformats.org/officeDocument/2006/relationships/tags" Target="../tags/tag111.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9.png"/><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2.xml"/><Relationship Id="rId1" Type="http://schemas.openxmlformats.org/officeDocument/2006/relationships/tags" Target="../tags/tag181.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4.xml"/><Relationship Id="rId1" Type="http://schemas.openxmlformats.org/officeDocument/2006/relationships/tags" Target="../tags/tag183.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s>
</file>

<file path=ppt/slides/_rels/slide55.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7" Type="http://schemas.openxmlformats.org/officeDocument/2006/relationships/slideLayout" Target="../slideLayouts/slideLayout12.xml"/><Relationship Id="rId16" Type="http://schemas.openxmlformats.org/officeDocument/2006/relationships/image" Target="../media/image23.png"/><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5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1" Type="http://schemas.openxmlformats.org/officeDocument/2006/relationships/slideLayout" Target="../slideLayouts/slideLayout12.xml"/><Relationship Id="rId10" Type="http://schemas.openxmlformats.org/officeDocument/2006/relationships/tags" Target="../tags/tag212.xml"/><Relationship Id="rId1" Type="http://schemas.openxmlformats.org/officeDocument/2006/relationships/tags" Target="../tags/tag203.xml"/></Relationships>
</file>

<file path=ppt/slides/_rels/slide57.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1" Type="http://schemas.openxmlformats.org/officeDocument/2006/relationships/slideLayout" Target="../slideLayouts/slideLayout12.xml"/><Relationship Id="rId10" Type="http://schemas.openxmlformats.org/officeDocument/2006/relationships/tags" Target="../tags/tag222.xml"/><Relationship Id="rId1" Type="http://schemas.openxmlformats.org/officeDocument/2006/relationships/tags" Target="../tags/tag213.xml"/></Relationships>
</file>

<file path=ppt/slides/_rels/slide5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2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22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22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23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23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23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233.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2.xml"/><Relationship Id="rId3" Type="http://schemas.openxmlformats.org/officeDocument/2006/relationships/image" Target="../media/image25.png"/><Relationship Id="rId2" Type="http://schemas.openxmlformats.org/officeDocument/2006/relationships/tags" Target="../tags/tag235.xml"/><Relationship Id="rId1" Type="http://schemas.openxmlformats.org/officeDocument/2006/relationships/tags" Target="../tags/tag234.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7.xml"/><Relationship Id="rId1" Type="http://schemas.openxmlformats.org/officeDocument/2006/relationships/tags" Target="../tags/tag236.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9.xml"/><Relationship Id="rId1" Type="http://schemas.openxmlformats.org/officeDocument/2006/relationships/tags" Target="../tags/tag23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1.xml"/><Relationship Id="rId1" Type="http://schemas.openxmlformats.org/officeDocument/2006/relationships/tags" Target="../tags/tag24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245.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24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247.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2.xml"/><Relationship Id="rId3" Type="http://schemas.openxmlformats.org/officeDocument/2006/relationships/tags" Target="../tags/tag249.xml"/><Relationship Id="rId2" Type="http://schemas.openxmlformats.org/officeDocument/2006/relationships/hyperlink" Target="&#21019;&#23458;&#33829;&#22320;&#65306;&#21019;&#19994;&#32032;&#36136;&#21345;&#29255;.pdf" TargetMode="External"/><Relationship Id="rId1" Type="http://schemas.openxmlformats.org/officeDocument/2006/relationships/tags" Target="../tags/tag248.xml"/></Relationships>
</file>

<file path=ppt/slides/_rels/slide75.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2.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060450"/>
            <a:ext cx="10033635" cy="2686685"/>
          </a:xfrm>
          <a:prstGeom prst="rect">
            <a:avLst/>
          </a:prstGeom>
          <a:noFill/>
          <a:ln w="12700" cmpd="sng">
            <a:solidFill>
              <a:srgbClr val="6E1297"/>
            </a:solidFill>
            <a:prstDash val="sysDot"/>
          </a:ln>
        </p:spPr>
        <p:txBody>
          <a:bodyPr wrap="square" rtlCol="0">
            <a:noAutofit/>
          </a:bodyPr>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sym typeface="+mn-ea"/>
              </a:rPr>
              <a:t>在张旺和其他青年创业者们看来，老一辈革命家的延安精神，对于现在的青年创业者来说，正是不忘初心、想尽一切办法战胜困难、巩固脱贫攻坚成果、全面推进乡村振兴的决心。在母校西安电子科技大学的支持下，张旺与伙伴们成立了延安青年红色筑梦创业协会，不仅与各地发展农业产品工业链，还在种植方面通过土壤改良技术提升了农产品品质，在运输方面建立了智慧仓储，把农货变成网货高效流通。几年来，张旺的团队已经给3 万多名学生进行了线上电商培训，为西北地区的620 个村子打通了电商渠道。</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64590" y="4015105"/>
            <a:ext cx="10022205" cy="2120900"/>
          </a:xfrm>
          <a:prstGeom prst="rect">
            <a:avLst/>
          </a:prstGeom>
          <a:noFill/>
        </p:spPr>
        <p:txBody>
          <a:bodyPr wrap="square" rtlCol="0">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张旺团队的创业者们通过农业科技研发提高耕地产量，积极投入病虫害研究。同时，还有许许多多如他们一样的青年创业团队也都扎根农村，他们运用自己的专业知识助力祖国发展，把个人的创业之路融进国家乡村振兴的大背景，用自己的实际行动践行“扎根祖国大地”的初心使命，以青春谱写奋斗之歌。</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769110" y="1136650"/>
            <a:ext cx="6040120"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931035" y="1235710"/>
            <a:ext cx="4667885"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专业知识的获取途径</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400340" y="171080"/>
            <a:ext cx="3296886" cy="706755"/>
            <a:chOff x="294295" y="323480"/>
            <a:chExt cx="3296886" cy="706755"/>
          </a:xfrm>
        </p:grpSpPr>
        <p:sp>
          <p:nvSpPr>
            <p:cNvPr id="14" name="椭圆 1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6" name="文本框 1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r>
                <a:rPr lang="zh-CN"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专业知识</a:t>
              </a:r>
              <a:endParaRPr lang="zh-CN"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841942" y="2177608"/>
            <a:ext cx="10715512" cy="2546985"/>
            <a:chOff x="1325" y="2797"/>
            <a:chExt cx="16875" cy="4011"/>
          </a:xfrm>
        </p:grpSpPr>
        <p:grpSp>
          <p:nvGrpSpPr>
            <p:cNvPr id="25" name="Group 39"/>
            <p:cNvGrpSpPr/>
            <p:nvPr/>
          </p:nvGrpSpPr>
          <p:grpSpPr>
            <a:xfrm>
              <a:off x="7374" y="2797"/>
              <a:ext cx="5291" cy="4011"/>
              <a:chOff x="4679594" y="2038467"/>
              <a:chExt cx="3359785" cy="2546720"/>
            </a:xfrm>
          </p:grpSpPr>
          <p:sp>
            <p:nvSpPr>
              <p:cNvPr id="26" name="Rectangle 8"/>
              <p:cNvSpPr/>
              <p:nvPr/>
            </p:nvSpPr>
            <p:spPr>
              <a:xfrm>
                <a:off x="4679594" y="2521067"/>
                <a:ext cx="3359785" cy="20358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TextBox 14"/>
              <p:cNvSpPr txBox="1"/>
              <p:nvPr/>
            </p:nvSpPr>
            <p:spPr>
              <a:xfrm>
                <a:off x="5046345" y="2977100"/>
                <a:ext cx="248031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利用团队的专业知识</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TextBox 18"/>
              <p:cNvSpPr txBox="1"/>
              <p:nvPr/>
            </p:nvSpPr>
            <p:spPr>
              <a:xfrm>
                <a:off x="4974870" y="3375512"/>
                <a:ext cx="2832810" cy="1209675"/>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创业者个人不一定要掌握各个领域的专业知识，通过创业群体的知识互补，新创企业也可以得到迅速的发展。</a:t>
                </a:r>
                <a:endParaRPr lang="en-US" altLang="zh-CN"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Rounded Rectangle 11"/>
              <p:cNvSpPr/>
              <p:nvPr/>
            </p:nvSpPr>
            <p:spPr>
              <a:xfrm>
                <a:off x="590169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1325" y="2797"/>
              <a:ext cx="5365" cy="4011"/>
              <a:chOff x="838236" y="2038467"/>
              <a:chExt cx="3406775" cy="2546985"/>
            </a:xfrm>
          </p:grpSpPr>
          <p:sp>
            <p:nvSpPr>
              <p:cNvPr id="31" name="Rectangle 7"/>
              <p:cNvSpPr/>
              <p:nvPr/>
            </p:nvSpPr>
            <p:spPr>
              <a:xfrm>
                <a:off x="838236" y="2521067"/>
                <a:ext cx="3406775" cy="206438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998891" y="2977100"/>
                <a:ext cx="324612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校内学习与校外实践相结合</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TextBox 17"/>
              <p:cNvSpPr txBox="1"/>
              <p:nvPr/>
            </p:nvSpPr>
            <p:spPr>
              <a:xfrm>
                <a:off x="1109981" y="3375512"/>
                <a:ext cx="2832810" cy="929640"/>
              </a:xfrm>
              <a:prstGeom prst="rect">
                <a:avLst/>
              </a:prstGeom>
            </p:spPr>
            <p:txBody>
              <a:bodyPr wrap="square">
                <a:spAutoFit/>
              </a:bodyPr>
              <a:lstStyle>
                <a:defPPr>
                  <a:defRPr lang="zh-CN"/>
                </a:defPPr>
                <a:lvl1pPr lvl="0" algn="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创业者在创业之前要进行适当的尝试性体验，“在实践中学、在经验中学”非常有必要。</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Rounded Rectangle 10"/>
              <p:cNvSpPr/>
              <p:nvPr/>
            </p:nvSpPr>
            <p:spPr>
              <a:xfrm>
                <a:off x="206918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13158" y="2797"/>
              <a:ext cx="5042" cy="3815"/>
              <a:chOff x="8352078" y="2038467"/>
              <a:chExt cx="3201670" cy="2422525"/>
            </a:xfrm>
          </p:grpSpPr>
          <p:sp>
            <p:nvSpPr>
              <p:cNvPr id="36" name="Rectangle 9"/>
              <p:cNvSpPr/>
              <p:nvPr/>
            </p:nvSpPr>
            <p:spPr>
              <a:xfrm>
                <a:off x="8352078" y="2521067"/>
                <a:ext cx="3201670" cy="193992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332554" y="2977100"/>
                <a:ext cx="120396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终身学习</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39256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TextBox 35"/>
              <p:cNvSpPr txBox="1"/>
              <p:nvPr/>
            </p:nvSpPr>
            <p:spPr>
              <a:xfrm>
                <a:off x="8520988" y="3375512"/>
                <a:ext cx="2832810" cy="650240"/>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创业者必须树立终身学习的理念，从经验中学习，从实践中提高。</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1" name="文本框 20"/>
          <p:cNvSpPr txBox="1"/>
          <p:nvPr/>
        </p:nvSpPr>
        <p:spPr>
          <a:xfrm>
            <a:off x="841375" y="5076190"/>
            <a:ext cx="10716260" cy="1076325"/>
          </a:xfrm>
          <a:prstGeom prst="rect">
            <a:avLst/>
          </a:prstGeom>
          <a:noFill/>
        </p:spPr>
        <p:txBody>
          <a:bodyPr wrap="square" rtlCol="0">
            <a:spAutoFit/>
          </a:bodyPr>
          <a:p>
            <a:pPr algn="just"/>
            <a:r>
              <a:rPr lang="zh-CN" altLang="en-US" sz="3200">
                <a:solidFill>
                  <a:schemeClr val="bg1"/>
                </a:solidFill>
                <a:latin typeface="微软雅黑" panose="020B0503020204020204" charset="-122"/>
                <a:ea typeface="微软雅黑" panose="020B0503020204020204" charset="-122"/>
              </a:rPr>
              <a:t>这是专业知识学习的客观要求，也是提升自身素质、抓住创业机遇、巩固创业成果、实现企业发展的根本保障。</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二、管理知识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5" name="文本框 14"/>
          <p:cNvSpPr txBox="1"/>
          <p:nvPr/>
        </p:nvSpPr>
        <p:spPr>
          <a:xfrm>
            <a:off x="795020" y="2043430"/>
            <a:ext cx="10064115" cy="2330450"/>
          </a:xfrm>
          <a:prstGeom prst="rect">
            <a:avLst/>
          </a:prstGeom>
          <a:noFill/>
        </p:spPr>
        <p:txBody>
          <a:bodyPr wrap="square" rtlCol="0" anchor="t">
            <a:spAutoFit/>
          </a:bodyPr>
          <a:p>
            <a:pPr indent="711200" algn="just" fontAlgn="auto">
              <a:lnSpc>
                <a:spcPct val="13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cs typeface="微软雅黑" panose="020B0503020204020204" charset="-122"/>
              </a:rPr>
              <a:t>创业者需要了解一定的企业管理知识，既包括管理的基本原理、组织绩效、管理者的权限与责任等基础管理知识，也包括如何制定企业计划、如何有效管理企业、如何有效控制成本、企业如何创新等更高级的管理知识。</a:t>
            </a:r>
            <a:endParaRPr lang="zh-CN" altLang="en-US"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二、管理知识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958850" y="1078230"/>
            <a:ext cx="10791190" cy="1198880"/>
          </a:xfrm>
          <a:prstGeom prst="rect">
            <a:avLst/>
          </a:prstGeom>
          <a:noFill/>
        </p:spPr>
        <p:txBody>
          <a:bodyPr wrap="square" rtlCol="0" anchor="t">
            <a:spAutoFit/>
          </a:bodyPr>
          <a:p>
            <a:r>
              <a:rPr lang="zh-CN" altLang="en-US" sz="3600">
                <a:solidFill>
                  <a:schemeClr val="bg1"/>
                </a:solidFill>
                <a:latin typeface="微软雅黑" panose="020B0503020204020204" charset="-122"/>
                <a:ea typeface="微软雅黑" panose="020B0503020204020204" charset="-122"/>
                <a:cs typeface="微软雅黑" panose="020B0503020204020204" charset="-122"/>
              </a:rPr>
              <a:t>企业在创立初期，其管理的特殊性主要包括以下4 个方面。</a:t>
            </a:r>
            <a:endParaRPr lang="en-US" altLang="zh-CN" sz="3600">
              <a:solidFill>
                <a:schemeClr val="bg1"/>
              </a:solidFill>
              <a:latin typeface="微软雅黑" panose="020B0503020204020204" charset="-122"/>
              <a:ea typeface="微软雅黑" panose="020B0503020204020204" charset="-122"/>
              <a:cs typeface="微软雅黑" panose="020B0503020204020204" charset="-122"/>
            </a:endParaRPr>
          </a:p>
        </p:txBody>
      </p:sp>
      <p:grpSp>
        <p:nvGrpSpPr>
          <p:cNvPr id="3" name="Group 1"/>
          <p:cNvGrpSpPr/>
          <p:nvPr/>
        </p:nvGrpSpPr>
        <p:grpSpPr>
          <a:xfrm>
            <a:off x="3437655" y="2815533"/>
            <a:ext cx="5377442" cy="3077018"/>
            <a:chOff x="2542096" y="1742159"/>
            <a:chExt cx="4033080" cy="2307763"/>
          </a:xfrm>
        </p:grpSpPr>
        <p:grpSp>
          <p:nvGrpSpPr>
            <p:cNvPr id="4" name="组合 3"/>
            <p:cNvGrpSpPr/>
            <p:nvPr/>
          </p:nvGrpSpPr>
          <p:grpSpPr>
            <a:xfrm>
              <a:off x="3287768" y="2319001"/>
              <a:ext cx="2568459" cy="1251718"/>
              <a:chOff x="3892777" y="2852738"/>
              <a:chExt cx="4406447" cy="2147438"/>
            </a:xfrm>
          </p:grpSpPr>
          <p:sp>
            <p:nvSpPr>
              <p:cNvPr id="7" name="任意多边形: 形状 34"/>
              <p:cNvSpPr/>
              <p:nvPr/>
            </p:nvSpPr>
            <p:spPr>
              <a:xfrm rot="5400000">
                <a:off x="3294288" y="3451227"/>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任意多边形: 形状 35"/>
              <p:cNvSpPr/>
              <p:nvPr/>
            </p:nvSpPr>
            <p:spPr>
              <a:xfrm rot="5400000">
                <a:off x="4446284" y="3451228"/>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任意多边形: 形状 36"/>
              <p:cNvSpPr/>
              <p:nvPr/>
            </p:nvSpPr>
            <p:spPr>
              <a:xfrm rot="5400000">
                <a:off x="5598280" y="3451229"/>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任意多边形: 形状 37"/>
              <p:cNvSpPr/>
              <p:nvPr/>
            </p:nvSpPr>
            <p:spPr>
              <a:xfrm rot="5400000">
                <a:off x="6750277" y="3451230"/>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2" name="椭圆 11"/>
            <p:cNvSpPr/>
            <p:nvPr/>
          </p:nvSpPr>
          <p:spPr>
            <a:xfrm>
              <a:off x="2573896" y="1796143"/>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椭圆 12"/>
            <p:cNvSpPr/>
            <p:nvPr/>
          </p:nvSpPr>
          <p:spPr>
            <a:xfrm>
              <a:off x="2573896" y="3375890"/>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椭圆 13"/>
            <p:cNvSpPr/>
            <p:nvPr/>
          </p:nvSpPr>
          <p:spPr>
            <a:xfrm>
              <a:off x="6052332" y="1796143"/>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椭圆 15"/>
            <p:cNvSpPr/>
            <p:nvPr/>
          </p:nvSpPr>
          <p:spPr>
            <a:xfrm>
              <a:off x="6052332" y="3375890"/>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弧形 16"/>
            <p:cNvSpPr/>
            <p:nvPr/>
          </p:nvSpPr>
          <p:spPr>
            <a:xfrm rot="1075361">
              <a:off x="2555952" y="1742159"/>
              <a:ext cx="1715787" cy="1715787"/>
            </a:xfrm>
            <a:prstGeom prst="arc">
              <a:avLst>
                <a:gd name="adj1" fmla="val 13646410"/>
                <a:gd name="adj2" fmla="val 19048671"/>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弧形 17"/>
            <p:cNvSpPr/>
            <p:nvPr/>
          </p:nvSpPr>
          <p:spPr>
            <a:xfrm rot="519509" flipH="1" flipV="1">
              <a:off x="4760849" y="2334135"/>
              <a:ext cx="1715787" cy="1715787"/>
            </a:xfrm>
            <a:prstGeom prst="arc">
              <a:avLst>
                <a:gd name="adj1" fmla="val 13646410"/>
                <a:gd name="adj2" fmla="val 19249340"/>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弧形 18"/>
            <p:cNvSpPr/>
            <p:nvPr/>
          </p:nvSpPr>
          <p:spPr>
            <a:xfrm rot="18602097" flipV="1">
              <a:off x="2542096" y="2922985"/>
              <a:ext cx="1026321" cy="1026321"/>
            </a:xfrm>
            <a:prstGeom prst="arc">
              <a:avLst>
                <a:gd name="adj1" fmla="val 12415184"/>
                <a:gd name="adj2" fmla="val 17215417"/>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弧形 19"/>
            <p:cNvSpPr/>
            <p:nvPr/>
          </p:nvSpPr>
          <p:spPr>
            <a:xfrm rot="18602097" flipH="1">
              <a:off x="5395234" y="1930754"/>
              <a:ext cx="1026321" cy="1026321"/>
            </a:xfrm>
            <a:prstGeom prst="arc">
              <a:avLst>
                <a:gd name="adj1" fmla="val 12415184"/>
                <a:gd name="adj2" fmla="val 17215417"/>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矩形 20"/>
          <p:cNvSpPr/>
          <p:nvPr/>
        </p:nvSpPr>
        <p:spPr bwMode="auto">
          <a:xfrm>
            <a:off x="795655" y="3185795"/>
            <a:ext cx="2479675" cy="1230630"/>
          </a:xfrm>
          <a:prstGeom prst="rect">
            <a:avLst/>
          </a:prstGeom>
          <a:noFill/>
        </p:spPr>
        <p:txBody>
          <a:bodyPr wrap="square">
            <a:noAutofit/>
          </a:bodyPr>
          <a:lstStyle/>
          <a:p>
            <a:pPr algn="r">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由于成本和规模的原因，企业在创立初期人手较少，雇佣人员技术生疏，分工不能做到非常细致精确。</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PA-文本框 8"/>
          <p:cNvSpPr txBox="1"/>
          <p:nvPr>
            <p:custDataLst>
              <p:tags r:id="rId3"/>
            </p:custDataLst>
          </p:nvPr>
        </p:nvSpPr>
        <p:spPr>
          <a:xfrm>
            <a:off x="800100" y="2787015"/>
            <a:ext cx="2532380" cy="398780"/>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r"/>
            <a:r>
              <a:rPr lang="zh-CN" altLang="en-US" dirty="0">
                <a:solidFill>
                  <a:schemeClr val="bg1"/>
                </a:solidFill>
                <a:sym typeface="思源黑体 CN Medium" panose="020B0600000000000000" pitchFamily="34" charset="-122"/>
              </a:rPr>
              <a:t>事务性管理模式需求</a:t>
            </a:r>
            <a:endParaRPr lang="zh-CN" altLang="en-US" dirty="0">
              <a:solidFill>
                <a:schemeClr val="bg1"/>
              </a:solidFill>
              <a:sym typeface="思源黑体 CN Medium" panose="020B0600000000000000" pitchFamily="34" charset="-122"/>
            </a:endParaRPr>
          </a:p>
        </p:txBody>
      </p:sp>
      <p:sp>
        <p:nvSpPr>
          <p:cNvPr id="23" name="矩形 22"/>
          <p:cNvSpPr/>
          <p:nvPr/>
        </p:nvSpPr>
        <p:spPr bwMode="auto">
          <a:xfrm>
            <a:off x="9107805" y="3395345"/>
            <a:ext cx="2729230" cy="1274445"/>
          </a:xfrm>
          <a:prstGeom prst="rect">
            <a:avLst/>
          </a:prstGeom>
          <a:noFill/>
        </p:spPr>
        <p:txBody>
          <a:bodyPr wrap="square">
            <a:spAutoFit/>
          </a:bodyPr>
          <a:lstStyle/>
          <a:p>
            <a:pPr>
              <a:lnSpc>
                <a:spcPct val="11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由于初创企业资金薄弱，一方面，企业需要开源节流，把握增收节支，加速资金周转，控制发展节奏；另一方面，不能盲目追求利润和销售的增长，忽视现金管理。</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PA-文本框 8"/>
          <p:cNvSpPr txBox="1"/>
          <p:nvPr>
            <p:custDataLst>
              <p:tags r:id="rId4"/>
            </p:custDataLst>
          </p:nvPr>
        </p:nvSpPr>
        <p:spPr>
          <a:xfrm>
            <a:off x="9022080" y="2688590"/>
            <a:ext cx="2818765" cy="706755"/>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资金相对薄弱，现金管理要求高</a:t>
            </a:r>
            <a:endParaRPr lang="zh-CN" altLang="en-US" dirty="0">
              <a:solidFill>
                <a:schemeClr val="bg1"/>
              </a:solidFill>
              <a:sym typeface="思源黑体 CN Medium" panose="020B0600000000000000" pitchFamily="34" charset="-122"/>
            </a:endParaRPr>
          </a:p>
        </p:txBody>
      </p:sp>
      <p:sp>
        <p:nvSpPr>
          <p:cNvPr id="44" name="矩形 43"/>
          <p:cNvSpPr/>
          <p:nvPr/>
        </p:nvSpPr>
        <p:spPr bwMode="auto">
          <a:xfrm>
            <a:off x="846821" y="5160394"/>
            <a:ext cx="2432982" cy="1124585"/>
          </a:xfrm>
          <a:prstGeom prst="rect">
            <a:avLst/>
          </a:prstGeom>
          <a:noFill/>
        </p:spPr>
        <p:txBody>
          <a:bodyPr wrap="square">
            <a:spAutoFit/>
          </a:bodyPr>
          <a:lstStyle/>
          <a:p>
            <a:pPr algn="r">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初创企业都比较脆弱，在面对风险时，既没有雄厚的资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r">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本，又没有实践的经验，因此承受风险的能力较弱。</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5" name="PA-文本框 8"/>
          <p:cNvSpPr txBox="1"/>
          <p:nvPr>
            <p:custDataLst>
              <p:tags r:id="rId5"/>
            </p:custDataLst>
          </p:nvPr>
        </p:nvSpPr>
        <p:spPr>
          <a:xfrm>
            <a:off x="1196340" y="4784725"/>
            <a:ext cx="2136140" cy="39878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承受风险能力弱</a:t>
            </a:r>
            <a:endParaRPr lang="zh-CN" altLang="en-US" dirty="0">
              <a:solidFill>
                <a:schemeClr val="bg1"/>
              </a:solidFill>
              <a:sym typeface="思源黑体 CN Medium" panose="020B0600000000000000" pitchFamily="34" charset="-122"/>
            </a:endParaRPr>
          </a:p>
        </p:txBody>
      </p:sp>
      <p:sp>
        <p:nvSpPr>
          <p:cNvPr id="46" name="矩形 45"/>
          <p:cNvSpPr/>
          <p:nvPr/>
        </p:nvSpPr>
        <p:spPr bwMode="auto">
          <a:xfrm>
            <a:off x="9022080" y="5160010"/>
            <a:ext cx="2803525" cy="1124585"/>
          </a:xfrm>
          <a:prstGeom prst="rect">
            <a:avLst/>
          </a:prstGeom>
          <a:noFill/>
        </p:spPr>
        <p:txBody>
          <a:bodyPr wrap="square">
            <a:spAutoFit/>
          </a:bodyPr>
          <a:lstStyle/>
          <a:p>
            <a:pPr>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在创业初期，创业者需要投入大量财力、精力，要比常人付出更多的努力，这样才能带动团队的干劲，品尝硕果。</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7" name="PA-文本框 8"/>
          <p:cNvSpPr txBox="1"/>
          <p:nvPr>
            <p:custDataLst>
              <p:tags r:id="rId6"/>
            </p:custDataLst>
          </p:nvPr>
        </p:nvSpPr>
        <p:spPr>
          <a:xfrm>
            <a:off x="9022080" y="4784725"/>
            <a:ext cx="2803525" cy="398780"/>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需要更多的付出</a:t>
            </a:r>
            <a:endParaRPr lang="zh-CN" altLang="en-US" dirty="0">
              <a:solidFill>
                <a:schemeClr val="bg1"/>
              </a:solidFill>
              <a:sym typeface="思源黑体 CN Medium" panose="020B0600000000000000" pitchFamily="34" charset="-122"/>
            </a:endParaRPr>
          </a:p>
        </p:txBody>
      </p:sp>
      <p:sp>
        <p:nvSpPr>
          <p:cNvPr id="52" name="文本框 51"/>
          <p:cNvSpPr txBox="1"/>
          <p:nvPr/>
        </p:nvSpPr>
        <p:spPr>
          <a:xfrm>
            <a:off x="3491103" y="3029737"/>
            <a:ext cx="693601" cy="39878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sp>
        <p:nvSpPr>
          <p:cNvPr id="53" name="文本框 52"/>
          <p:cNvSpPr txBox="1"/>
          <p:nvPr/>
        </p:nvSpPr>
        <p:spPr>
          <a:xfrm>
            <a:off x="3489232" y="5165923"/>
            <a:ext cx="693601" cy="398780"/>
          </a:xfrm>
          <a:prstGeom prst="rect">
            <a:avLst/>
          </a:prstGeom>
          <a:noFill/>
        </p:spPr>
        <p:txBody>
          <a:bodyPr wrap="square" rtlCol="0">
            <a:spAutoFit/>
          </a:bodyPr>
          <a:lstStyle>
            <a:defPPr>
              <a:defRPr lang="zh-CN"/>
            </a:defPPr>
            <a:lvl1pPr lvl="0" algn="ctr">
              <a:defRPr sz="2000" b="1">
                <a:solidFill>
                  <a:srgbClr val="02365A"/>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sp>
        <p:nvSpPr>
          <p:cNvPr id="54" name="文本框 53"/>
          <p:cNvSpPr txBox="1"/>
          <p:nvPr/>
        </p:nvSpPr>
        <p:spPr>
          <a:xfrm>
            <a:off x="8148729" y="5165923"/>
            <a:ext cx="693601" cy="398780"/>
          </a:xfrm>
          <a:prstGeom prst="rect">
            <a:avLst/>
          </a:prstGeom>
          <a:noFill/>
        </p:spPr>
        <p:txBody>
          <a:bodyPr wrap="square" rtlCol="0">
            <a:spAutoFit/>
          </a:bodyPr>
          <a:lstStyle>
            <a:defPPr>
              <a:defRPr lang="zh-CN"/>
            </a:defPPr>
            <a:lvl1pPr lvl="0" algn="ctr">
              <a:defRPr sz="2000" b="1">
                <a:solidFill>
                  <a:srgbClr val="9DBDD6"/>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03</a:t>
            </a:r>
            <a:endParaRPr lang="zh-CN" altLang="en-US" dirty="0">
              <a:solidFill>
                <a:schemeClr val="bg1"/>
              </a:solidFill>
              <a:sym typeface="思源黑体 CN Medium" panose="020B0600000000000000" pitchFamily="34" charset="-122"/>
            </a:endParaRPr>
          </a:p>
        </p:txBody>
      </p:sp>
      <p:sp>
        <p:nvSpPr>
          <p:cNvPr id="55" name="文本框 54"/>
          <p:cNvSpPr txBox="1"/>
          <p:nvPr/>
        </p:nvSpPr>
        <p:spPr>
          <a:xfrm>
            <a:off x="8135385" y="3039870"/>
            <a:ext cx="693601" cy="398780"/>
          </a:xfrm>
          <a:prstGeom prst="rect">
            <a:avLst/>
          </a:prstGeom>
          <a:noFill/>
        </p:spPr>
        <p:txBody>
          <a:bodyPr wrap="square" rtlCol="0">
            <a:spAutoFit/>
          </a:bodyPr>
          <a:lstStyle>
            <a:defPPr>
              <a:defRPr lang="zh-CN"/>
            </a:defPPr>
            <a:lvl1pPr lvl="0" algn="ctr">
              <a:defRPr sz="2000" b="1">
                <a:solidFill>
                  <a:srgbClr val="02365A"/>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04</a:t>
            </a:r>
            <a:endParaRPr lang="zh-CN" altLang="en-US" dirty="0">
              <a:solidFill>
                <a:schemeClr val="bg1"/>
              </a:solidFill>
              <a:sym typeface="思源黑体 CN Medium" panose="020B0600000000000000" pitchFamily="34" charset="-122"/>
            </a:endParaRPr>
          </a:p>
        </p:txBody>
      </p:sp>
      <p:pic>
        <p:nvPicPr>
          <p:cNvPr id="59" name="图片 58" descr="3b32303039333039353b52a08f7d"/>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22695" y="4196715"/>
            <a:ext cx="422275" cy="422275"/>
          </a:xfrm>
          <a:prstGeom prst="rect">
            <a:avLst/>
          </a:prstGeom>
        </p:spPr>
      </p:pic>
      <p:pic>
        <p:nvPicPr>
          <p:cNvPr id="60" name="图片 59" descr="3b32303039333137343b8d857ea794fe63a5"/>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298690" y="4242435"/>
            <a:ext cx="376555" cy="376555"/>
          </a:xfrm>
          <a:prstGeom prst="rect">
            <a:avLst/>
          </a:prstGeom>
        </p:spPr>
      </p:pic>
      <p:pic>
        <p:nvPicPr>
          <p:cNvPr id="62" name="图片 61" descr="343435383135323b333636313332323b65876863"/>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435600" y="4168140"/>
            <a:ext cx="450850" cy="450850"/>
          </a:xfrm>
          <a:prstGeom prst="rect">
            <a:avLst/>
          </a:prstGeom>
        </p:spPr>
      </p:pic>
      <p:pic>
        <p:nvPicPr>
          <p:cNvPr id="63" name="图片 62" descr="343435383139303b333633373433333b7bad5934"/>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527550" y="4147820"/>
            <a:ext cx="471170" cy="471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barn(inVertical)">
                                      <p:cBhvr>
                                        <p:cTn id="22" dur="500"/>
                                        <p:tgtEl>
                                          <p:spTgt spid="4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barn(inVertical)">
                                      <p:cBhvr>
                                        <p:cTn id="25" dur="500"/>
                                        <p:tgtEl>
                                          <p:spTgt spid="4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barn(inVertical)">
                                      <p:cBhvr>
                                        <p:cTn id="28" dur="500"/>
                                        <p:tgtEl>
                                          <p:spTgt spid="46"/>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barn(inVertical)">
                                      <p:cBhvr>
                                        <p:cTn id="31" dur="500"/>
                                        <p:tgtEl>
                                          <p:spTgt spid="47"/>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barn(inVertical)">
                                      <p:cBhvr>
                                        <p:cTn id="34" dur="500"/>
                                        <p:tgtEl>
                                          <p:spTgt spid="52"/>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barn(inVertical)">
                                      <p:cBhvr>
                                        <p:cTn id="40" dur="500"/>
                                        <p:tgtEl>
                                          <p:spTgt spid="5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barn(inVertical)">
                                      <p:cBhvr>
                                        <p:cTn id="4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44" grpId="0"/>
      <p:bldP spid="45" grpId="0"/>
      <p:bldP spid="46" grpId="0"/>
      <p:bldP spid="47" grpId="0"/>
      <p:bldP spid="52" grpId="0"/>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三、财务知识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成本计算</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îŝḻïḑe"/>
          <p:cNvSpPr/>
          <p:nvPr>
            <p:custDataLst>
              <p:tags r:id="rId3"/>
            </p:custDataLst>
          </p:nvPr>
        </p:nvSpPr>
        <p:spPr>
          <a:xfrm>
            <a:off x="1288318" y="428003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文本框 31"/>
          <p:cNvSpPr txBox="1"/>
          <p:nvPr>
            <p:custDataLst>
              <p:tags r:id="rId4"/>
            </p:custDataLst>
          </p:nvPr>
        </p:nvSpPr>
        <p:spPr>
          <a:xfrm>
            <a:off x="1216565" y="4914903"/>
            <a:ext cx="2533344" cy="398780"/>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成本计算方法的应用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Slíďê"/>
          <p:cNvSpPr txBox="1"/>
          <p:nvPr>
            <p:custDataLst>
              <p:tags r:id="rId5"/>
            </p:custDataLst>
          </p:nvPr>
        </p:nvSpPr>
        <p:spPr>
          <a:xfrm>
            <a:off x="1216563" y="5305864"/>
            <a:ext cx="2533344" cy="1060450"/>
          </a:xfrm>
          <a:prstGeom prst="rect">
            <a:avLst/>
          </a:prstGeom>
          <a:noFill/>
          <a:ln>
            <a:noFill/>
          </a:ln>
        </p:spPr>
        <p:txBody>
          <a:bodyPr wrap="square" lIns="91440" tIns="45720" rIns="91440" bIns="45720" anchor="t" anchorCtr="0">
            <a:spAutoFit/>
          </a:bodyPr>
          <a:p>
            <a:pPr>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创业者需要根据自己企业的实际情况，选择合适的成本计算方法。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îŝḻïḑe"/>
          <p:cNvSpPr/>
          <p:nvPr>
            <p:custDataLst>
              <p:tags r:id="rId6"/>
            </p:custDataLst>
          </p:nvPr>
        </p:nvSpPr>
        <p:spPr>
          <a:xfrm>
            <a:off x="1288318" y="207785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文本框 3"/>
          <p:cNvSpPr txBox="1"/>
          <p:nvPr>
            <p:custDataLst>
              <p:tags r:id="rId7"/>
            </p:custDataLst>
          </p:nvPr>
        </p:nvSpPr>
        <p:spPr>
          <a:xfrm>
            <a:off x="1216565" y="2712723"/>
            <a:ext cx="2533344" cy="398780"/>
          </a:xfrm>
          <a:prstGeom prst="rect">
            <a:avLst/>
          </a:prstGeom>
          <a:noFill/>
        </p:spPr>
        <p:txBody>
          <a:bodyPr wrap="square">
            <a:spAutoFit/>
          </a:bodyPr>
          <a:lstStyle/>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成本计算的概念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ïSlíďê"/>
          <p:cNvSpPr txBox="1"/>
          <p:nvPr>
            <p:custDataLst>
              <p:tags r:id="rId8"/>
            </p:custDataLst>
          </p:nvPr>
        </p:nvSpPr>
        <p:spPr>
          <a:xfrm>
            <a:off x="1216563" y="3103684"/>
            <a:ext cx="2533344" cy="737235"/>
          </a:xfrm>
          <a:prstGeom prst="rect">
            <a:avLst/>
          </a:prstGeom>
          <a:noFill/>
          <a:ln>
            <a:noFill/>
          </a:ln>
        </p:spPr>
        <p:txBody>
          <a:bodyPr wrap="square" lIns="91440" tIns="45720" rIns="91440" bIns="45720" anchor="t" anchorCtr="0">
            <a:spAutoFit/>
          </a:bodyPr>
          <a:lstStyle/>
          <a:p>
            <a:pPr>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成本计算就是对实际发生各种费用的信息进行处理。</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椭圆 25"/>
          <p:cNvSpPr/>
          <p:nvPr/>
        </p:nvSpPr>
        <p:spPr>
          <a:xfrm>
            <a:off x="5817832" y="278369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圆角矩形 16"/>
          <p:cNvSpPr/>
          <p:nvPr/>
        </p:nvSpPr>
        <p:spPr>
          <a:xfrm>
            <a:off x="7250791" y="2601040"/>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文本框 27"/>
          <p:cNvSpPr txBox="1"/>
          <p:nvPr/>
        </p:nvSpPr>
        <p:spPr>
          <a:xfrm>
            <a:off x="7530465" y="3220085"/>
            <a:ext cx="3736340" cy="737235"/>
          </a:xfrm>
          <a:prstGeom prst="rect">
            <a:avLst/>
          </a:prstGeom>
          <a:noFill/>
        </p:spPr>
        <p:txBody>
          <a:bodyPr wrap="square" rtlCol="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如果产品生产以按批生产为主，则以批次作为成本的计算对象，这种方法称为分批法。</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文本框 28"/>
          <p:cNvSpPr txBox="1"/>
          <p:nvPr/>
        </p:nvSpPr>
        <p:spPr>
          <a:xfrm>
            <a:off x="7530376" y="2763159"/>
            <a:ext cx="3516799" cy="398780"/>
          </a:xfrm>
          <a:prstGeom prst="rect">
            <a:avLst/>
          </a:prstGeom>
          <a:noFill/>
        </p:spPr>
        <p:txBody>
          <a:bodyPr wrap="square" rtlCol="0">
            <a:spAutoFit/>
          </a:bodyPr>
          <a:lstStyle/>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分批法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任意多边形 18"/>
          <p:cNvSpPr/>
          <p:nvPr/>
        </p:nvSpPr>
        <p:spPr>
          <a:xfrm>
            <a:off x="6729876" y="296839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4622655" y="4280128"/>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圆角矩形 20"/>
          <p:cNvSpPr/>
          <p:nvPr/>
        </p:nvSpPr>
        <p:spPr>
          <a:xfrm>
            <a:off x="6170481" y="4102558"/>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文本框 16"/>
          <p:cNvSpPr txBox="1"/>
          <p:nvPr/>
        </p:nvSpPr>
        <p:spPr>
          <a:xfrm>
            <a:off x="6729466" y="4805988"/>
            <a:ext cx="3516799" cy="1706880"/>
          </a:xfrm>
          <a:prstGeom prst="rect">
            <a:avLst/>
          </a:prstGeom>
          <a:noFill/>
        </p:spPr>
        <p:txBody>
          <a:bodyPr wrap="square" rtlCol="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如果产品生产要分成若干个步骤，中间有半成品，并且产品是连续不断的大量生产或大批量的生产，则以每个步骤的半成品和最终产品为成本的计算对象，这种方法称为分步法。</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文本框 33"/>
          <p:cNvSpPr txBox="1"/>
          <p:nvPr/>
        </p:nvSpPr>
        <p:spPr>
          <a:xfrm>
            <a:off x="6450066" y="4264677"/>
            <a:ext cx="3516799" cy="398780"/>
          </a:xfrm>
          <a:prstGeom prst="rect">
            <a:avLst/>
          </a:prstGeom>
          <a:noFill/>
        </p:spPr>
        <p:txBody>
          <a:bodyPr wrap="square" rtlCol="0">
            <a:spAutoFit/>
          </a:bodyPr>
          <a:lstStyle/>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分步法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5" name="任意多边形 23"/>
          <p:cNvSpPr/>
          <p:nvPr/>
        </p:nvSpPr>
        <p:spPr>
          <a:xfrm>
            <a:off x="5619086" y="4428003"/>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文本框 40"/>
          <p:cNvSpPr txBox="1"/>
          <p:nvPr/>
        </p:nvSpPr>
        <p:spPr>
          <a:xfrm>
            <a:off x="5862685" y="286205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b</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文本框 41"/>
          <p:cNvSpPr txBox="1"/>
          <p:nvPr/>
        </p:nvSpPr>
        <p:spPr>
          <a:xfrm>
            <a:off x="4641155" y="4341600"/>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c</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椭圆 17"/>
          <p:cNvSpPr/>
          <p:nvPr>
            <p:custDataLst>
              <p:tags r:id="rId9"/>
            </p:custDataLst>
          </p:nvPr>
        </p:nvSpPr>
        <p:spPr>
          <a:xfrm>
            <a:off x="6682702" y="108189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圆角矩形 16"/>
          <p:cNvSpPr/>
          <p:nvPr>
            <p:custDataLst>
              <p:tags r:id="rId10"/>
            </p:custDataLst>
          </p:nvPr>
        </p:nvSpPr>
        <p:spPr>
          <a:xfrm>
            <a:off x="8115661" y="899240"/>
            <a:ext cx="4075968" cy="922644"/>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文本框 19"/>
          <p:cNvSpPr txBox="1"/>
          <p:nvPr>
            <p:custDataLst>
              <p:tags r:id="rId11"/>
            </p:custDataLst>
          </p:nvPr>
        </p:nvSpPr>
        <p:spPr>
          <a:xfrm>
            <a:off x="7857490" y="1459865"/>
            <a:ext cx="4054475" cy="1060450"/>
          </a:xfrm>
          <a:prstGeom prst="rect">
            <a:avLst/>
          </a:prstGeom>
          <a:noFill/>
        </p:spPr>
        <p:txBody>
          <a:bodyPr wrap="square" rtlCol="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如果企业的产品不是成批生产，且只有一个步骤，一般可以直接以产品品种为成本计算对象，这种方法称为品种法。</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文本框 20"/>
          <p:cNvSpPr txBox="1"/>
          <p:nvPr>
            <p:custDataLst>
              <p:tags r:id="rId12"/>
            </p:custDataLst>
          </p:nvPr>
        </p:nvSpPr>
        <p:spPr>
          <a:xfrm>
            <a:off x="8395246" y="1061359"/>
            <a:ext cx="3516799" cy="398780"/>
          </a:xfrm>
          <a:prstGeom prst="rect">
            <a:avLst/>
          </a:prstGeom>
          <a:noFill/>
        </p:spPr>
        <p:txBody>
          <a:bodyPr wrap="square" rtlCol="0">
            <a:spAutoFit/>
          </a:bodyPr>
          <a:lstStyle/>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品种法</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任意多边形 18"/>
          <p:cNvSpPr/>
          <p:nvPr>
            <p:custDataLst>
              <p:tags r:id="rId13"/>
            </p:custDataLst>
          </p:nvPr>
        </p:nvSpPr>
        <p:spPr>
          <a:xfrm>
            <a:off x="7594746" y="126659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文本框 22"/>
          <p:cNvSpPr txBox="1"/>
          <p:nvPr/>
        </p:nvSpPr>
        <p:spPr>
          <a:xfrm>
            <a:off x="6708505" y="1161526"/>
            <a:ext cx="483918" cy="368300"/>
          </a:xfrm>
          <a:prstGeom prst="rect">
            <a:avLst/>
          </a:prstGeom>
          <a:noFill/>
        </p:spPr>
        <p:txBody>
          <a:bodyPr wrap="square" rtlCol="0">
            <a:spAutoFit/>
          </a:bodyPr>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left)">
                                      <p:cBhvr>
                                        <p:cTn id="46" dur="500"/>
                                        <p:tgtEl>
                                          <p:spTgt spid="3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left)">
                                      <p:cBhvr>
                                        <p:cTn id="49" dur="500"/>
                                        <p:tgtEl>
                                          <p:spTgt spid="3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left)">
                                      <p:cBhvr>
                                        <p:cTn id="61" dur="500"/>
                                        <p:tgtEl>
                                          <p:spTgt spid="1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left)">
                                      <p:cBhvr>
                                        <p:cTn id="70" dur="500"/>
                                        <p:tgtEl>
                                          <p:spTgt spid="2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left)">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26" grpId="0" bldLvl="0" animBg="1"/>
      <p:bldP spid="27" grpId="0" bldLvl="0" animBg="1"/>
      <p:bldP spid="28" grpId="0"/>
      <p:bldP spid="29" grpId="0"/>
      <p:bldP spid="14" grpId="0" bldLvl="0" animBg="1"/>
      <p:bldP spid="31" grpId="0" bldLvl="0" animBg="1"/>
      <p:bldP spid="16" grpId="0" bldLvl="0" animBg="1"/>
      <p:bldP spid="17" grpId="0"/>
      <p:bldP spid="34" grpId="0"/>
      <p:bldP spid="35" grpId="0" bldLvl="0" animBg="1"/>
      <p:bldP spid="41" grpId="0"/>
      <p:bldP spid="42" grpId="0"/>
      <p:bldP spid="18" grpId="0" bldLvl="0" animBg="1"/>
      <p:bldP spid="19" grpId="0" bldLvl="0" animBg="1"/>
      <p:bldP spid="20" grpId="0"/>
      <p:bldP spid="21" grpId="0"/>
      <p:bldP spid="22" grpId="0" bldLvl="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三、财务知识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应收账款管理</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îŝḻïḑe"/>
          <p:cNvSpPr/>
          <p:nvPr>
            <p:custDataLst>
              <p:tags r:id="rId3"/>
            </p:custDataLst>
          </p:nvPr>
        </p:nvSpPr>
        <p:spPr>
          <a:xfrm>
            <a:off x="1287683" y="464325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文本框 31"/>
          <p:cNvSpPr txBox="1"/>
          <p:nvPr>
            <p:custDataLst>
              <p:tags r:id="rId4"/>
            </p:custDataLst>
          </p:nvPr>
        </p:nvSpPr>
        <p:spPr>
          <a:xfrm>
            <a:off x="1988725" y="4706623"/>
            <a:ext cx="2533344" cy="398780"/>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应收账款管理的目的</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Slíďê"/>
          <p:cNvSpPr txBox="1"/>
          <p:nvPr>
            <p:custDataLst>
              <p:tags r:id="rId5"/>
            </p:custDataLst>
          </p:nvPr>
        </p:nvSpPr>
        <p:spPr>
          <a:xfrm>
            <a:off x="1407795" y="5430520"/>
            <a:ext cx="3462655" cy="737235"/>
          </a:xfrm>
          <a:prstGeom prst="rect">
            <a:avLst/>
          </a:prstGeom>
          <a:noFill/>
          <a:ln>
            <a:noFill/>
          </a:ln>
        </p:spPr>
        <p:txBody>
          <a:bodyPr wrap="square" lIns="91440" tIns="45720" rIns="91440" bIns="45720" anchor="t" anchorCtr="0">
            <a:spAutoFit/>
          </a:bodyPr>
          <a:p>
            <a:pPr>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目的是保证足额、及时收回应收账款，降低和避免信用风险。</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îŝḻïḑe"/>
          <p:cNvSpPr/>
          <p:nvPr>
            <p:custDataLst>
              <p:tags r:id="rId6"/>
            </p:custDataLst>
          </p:nvPr>
        </p:nvSpPr>
        <p:spPr>
          <a:xfrm>
            <a:off x="1288318" y="207785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文本框 3"/>
          <p:cNvSpPr txBox="1"/>
          <p:nvPr>
            <p:custDataLst>
              <p:tags r:id="rId7"/>
            </p:custDataLst>
          </p:nvPr>
        </p:nvSpPr>
        <p:spPr>
          <a:xfrm>
            <a:off x="1989360" y="2085978"/>
            <a:ext cx="2533344" cy="398780"/>
          </a:xfrm>
          <a:prstGeom prst="rect">
            <a:avLst/>
          </a:prstGeom>
          <a:noFill/>
        </p:spPr>
        <p:txBody>
          <a:bodyPr wrap="square">
            <a:spAutoFit/>
          </a:bodyPr>
          <a:lstStyle/>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应收账款概念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ïSlíďê"/>
          <p:cNvSpPr txBox="1"/>
          <p:nvPr>
            <p:custDataLst>
              <p:tags r:id="rId8"/>
            </p:custDataLst>
          </p:nvPr>
        </p:nvSpPr>
        <p:spPr>
          <a:xfrm>
            <a:off x="1407795" y="2674620"/>
            <a:ext cx="3462655" cy="1706880"/>
          </a:xfrm>
          <a:prstGeom prst="rect">
            <a:avLst/>
          </a:prstGeom>
          <a:noFill/>
          <a:ln>
            <a:noFill/>
          </a:ln>
        </p:spPr>
        <p:txBody>
          <a:bodyPr wrap="square" lIns="91440" tIns="45720" rIns="91440" bIns="45720" anchor="t" anchorCtr="0">
            <a:spAutoFit/>
          </a:bodyPr>
          <a:lstStyle/>
          <a:p>
            <a:pPr>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应收账款管理是指在赊销业务中，从授信方（销售商）将货物或服务提供给受信方（购买商），即从债权成立开始，到款项实际收回或作为坏账处理结束，对应收账款回收全过程所进行的管理。</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文本框 1"/>
          <p:cNvSpPr txBox="1"/>
          <p:nvPr/>
        </p:nvSpPr>
        <p:spPr>
          <a:xfrm>
            <a:off x="7409180" y="2077720"/>
            <a:ext cx="4178300" cy="398780"/>
          </a:xfrm>
          <a:prstGeom prst="rect">
            <a:avLst/>
          </a:prstGeom>
          <a:noFill/>
        </p:spPr>
        <p:txBody>
          <a:bodyPr wrap="square" rtlCol="0" anchor="t">
            <a:spAutoFit/>
          </a:bodyPr>
          <a:p>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rPr>
              <a:t>产生应收账款管理问题的主要原因</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15" name="îŝḻïḑe"/>
          <p:cNvSpPr/>
          <p:nvPr>
            <p:custDataLst>
              <p:tags r:id="rId9"/>
            </p:custDataLst>
          </p:nvPr>
        </p:nvSpPr>
        <p:spPr>
          <a:xfrm>
            <a:off x="6600093" y="208674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文本框 23"/>
          <p:cNvSpPr txBox="1"/>
          <p:nvPr/>
        </p:nvSpPr>
        <p:spPr>
          <a:xfrm>
            <a:off x="7474585" y="2674620"/>
            <a:ext cx="4170045" cy="2168525"/>
          </a:xfrm>
          <a:prstGeom prst="rect">
            <a:avLst/>
          </a:prstGeom>
          <a:noFill/>
        </p:spPr>
        <p:txBody>
          <a:bodyPr wrap="square" rtlCol="0" anchor="t">
            <a:spAutoFit/>
          </a:bodyPr>
          <a:p>
            <a:pPr algn="just">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①对客户的信用状况调查不充分，导致应收账款不断增加；</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a:p>
            <a:pPr algn="just">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②对账款的时间长度没有及时分析，导致企业风险增大；</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a:p>
            <a:pPr algn="just">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③催收应收账款的方法和程序不当。</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三、财务知识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40" name="Group 41"/>
          <p:cNvGrpSpPr/>
          <p:nvPr/>
        </p:nvGrpSpPr>
        <p:grpSpPr>
          <a:xfrm>
            <a:off x="980440" y="1771650"/>
            <a:ext cx="9765030" cy="4114450"/>
            <a:chOff x="2439036" y="4699858"/>
            <a:chExt cx="7822565" cy="2772742"/>
          </a:xfrm>
        </p:grpSpPr>
        <p:sp>
          <p:nvSpPr>
            <p:cNvPr id="41" name="TextBox 33"/>
            <p:cNvSpPr txBox="1"/>
            <p:nvPr>
              <p:custDataLst>
                <p:tags r:id="rId3"/>
              </p:custDataLst>
            </p:nvPr>
          </p:nvSpPr>
          <p:spPr>
            <a:xfrm>
              <a:off x="3907102" y="4699858"/>
              <a:ext cx="5662178" cy="351757"/>
            </a:xfrm>
            <a:prstGeom prst="rect">
              <a:avLst/>
            </a:prstGeom>
            <a:noFill/>
          </p:spPr>
          <p:txBody>
            <a:bodyPr wrap="square" rtlCol="0">
              <a:spAutoFit/>
            </a:bodyPr>
            <a:lstStyle/>
            <a:p>
              <a:pPr algn="ctr">
                <a:defRPr/>
              </a:pPr>
              <a:r>
                <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对于新创企业来说，应重点做到以下四点</a:t>
              </a:r>
              <a:endPar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TextBox 34"/>
            <p:cNvSpPr txBox="1"/>
            <p:nvPr>
              <p:custDataLst>
                <p:tags r:id="rId4"/>
              </p:custDataLst>
            </p:nvPr>
          </p:nvSpPr>
          <p:spPr>
            <a:xfrm>
              <a:off x="2439036" y="5171200"/>
              <a:ext cx="7822565" cy="2301400"/>
            </a:xfrm>
            <a:prstGeom prst="rect">
              <a:avLst/>
            </a:prstGeom>
          </p:spPr>
          <p:txBody>
            <a:bodyPr wrap="square" anchor="ctr" anchorCtr="0">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just">
                <a:lnSpc>
                  <a:spcPct val="150000"/>
                </a:lnSpc>
              </a:pPr>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（1）在保证一定利润的前提下，尽可能不要赊账。新生企业对现金的依赖程度比较高，现金的断流和脱节会使企业陷入危险的境地。</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just">
                <a:lnSpc>
                  <a:spcPct val="150000"/>
                </a:lnSpc>
              </a:pPr>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（2）如果要发生赊账，需要考察对方的信用品质、偿付能力、资本、抵押品、经济状况等，以评判对方赖账的可能性，定量分析坏账给自己带来的损失。</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just">
                <a:lnSpc>
                  <a:spcPct val="150000"/>
                </a:lnSpc>
              </a:pPr>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（3）可以利用信用条件，给不赊账或者提前付款的客户现金折扣，激发客户提前还款的动力。</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just">
                <a:lnSpc>
                  <a:spcPct val="150000"/>
                </a:lnSpc>
              </a:pPr>
              <a:r>
                <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4）对应收账款进行追踪分析，分析有多少客户能提前还款，有多少客户能按时还款，有多少客户延期付款，还有多少应收账款拖欠太久。对于拖欠太久的账款要及时提出可行的收账政策和方案，把损失降到最低。</a:t>
              </a:r>
              <a:endParaRPr lang="zh-CN" altLang="en-US" sz="1800"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43" name="Straight Connector 36"/>
            <p:cNvCxnSpPr/>
            <p:nvPr>
              <p:custDataLst>
                <p:tags r:id="rId5"/>
              </p:custDataLst>
            </p:nvPr>
          </p:nvCxnSpPr>
          <p:spPr>
            <a:xfrm>
              <a:off x="5565986" y="502966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Straight Connector 37"/>
            <p:cNvCxnSpPr/>
            <p:nvPr>
              <p:custDataLst>
                <p:tags r:id="rId6"/>
              </p:custDataLst>
            </p:nvPr>
          </p:nvCxnSpPr>
          <p:spPr>
            <a:xfrm>
              <a:off x="5565986" y="5090984"/>
              <a:ext cx="1060028"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发现市场</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2622550"/>
            <a:ext cx="976503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创业者要精确定位市场，成功的创业者开发的产品、提供的服务，要能够满足消费者的真实需要。</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5" name="ï$ḻíḍê"/>
          <p:cNvSpPr txBox="1"/>
          <p:nvPr>
            <p:custDataLst>
              <p:tags r:id="rId3"/>
            </p:custDataLst>
          </p:nvPr>
        </p:nvSpPr>
        <p:spPr>
          <a:xfrm>
            <a:off x="862330" y="1284605"/>
            <a:ext cx="10655935" cy="969010"/>
          </a:xfrm>
          <a:prstGeom prst="rect">
            <a:avLst/>
          </a:prstGeom>
          <a:noFill/>
          <a:ln>
            <a:noFill/>
          </a:ln>
        </p:spPr>
        <p:txBody>
          <a:bodyPr wrap="square" lIns="90000" tIns="46800" rIns="90000" bIns="46800" anchor="ctr" anchorCtr="0">
            <a:noAutofit/>
          </a:bodyPr>
          <a:p>
            <a:pPr lvl="0" algn="ctr">
              <a:spcBef>
                <a:spcPct val="0"/>
              </a:spcBef>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创业者判断消费者的真实需要，可以遵循以下4 个步骤</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ŝļídê"/>
          <p:cNvSpPr txBox="1"/>
          <p:nvPr/>
        </p:nvSpPr>
        <p:spPr>
          <a:xfrm>
            <a:off x="673100" y="4347210"/>
            <a:ext cx="2558415" cy="44958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寻找消费者</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iŝḷïdè"/>
          <p:cNvSpPr txBox="1"/>
          <p:nvPr/>
        </p:nvSpPr>
        <p:spPr>
          <a:xfrm>
            <a:off x="3435350" y="4347210"/>
            <a:ext cx="2558415" cy="44958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拿出解决问题的方案</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5" name="íṧļiḋé"/>
          <p:cNvSpPr txBox="1"/>
          <p:nvPr/>
        </p:nvSpPr>
        <p:spPr>
          <a:xfrm>
            <a:off x="6198235" y="4347210"/>
            <a:ext cx="2558415" cy="449580"/>
          </a:xfrm>
          <a:prstGeom prst="rect">
            <a:avLst/>
          </a:prstGeom>
          <a:noFill/>
        </p:spPr>
        <p:txBody>
          <a:bodyPr wrap="square" lIns="91440" tIns="45720" rIns="91440" bIns="45720" anchor="ctr" anchorCtr="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考虑满足商机的经济性</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işľïḓè"/>
          <p:cNvSpPr txBox="1"/>
          <p:nvPr/>
        </p:nvSpPr>
        <p:spPr>
          <a:xfrm>
            <a:off x="8960485" y="4347210"/>
            <a:ext cx="2731135" cy="449580"/>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17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判断是否具有难以替代性</a:t>
            </a:r>
            <a:endParaRPr lang="zh-CN" altLang="en-US" sz="17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îśḻïḍê"/>
          <p:cNvSpPr>
            <a:spLocks noChangeAspect="1"/>
          </p:cNvSpPr>
          <p:nvPr/>
        </p:nvSpPr>
        <p:spPr>
          <a:xfrm>
            <a:off x="1658264" y="3836286"/>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îśḻïḍê"/>
          <p:cNvSpPr>
            <a:spLocks noChangeAspect="1"/>
          </p:cNvSpPr>
          <p:nvPr/>
        </p:nvSpPr>
        <p:spPr>
          <a:xfrm>
            <a:off x="4420803" y="3836286"/>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îśḻïḍê"/>
          <p:cNvSpPr>
            <a:spLocks noChangeAspect="1"/>
          </p:cNvSpPr>
          <p:nvPr/>
        </p:nvSpPr>
        <p:spPr>
          <a:xfrm>
            <a:off x="7183341" y="3835231"/>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îśḻïḍê"/>
          <p:cNvSpPr>
            <a:spLocks noChangeAspect="1"/>
          </p:cNvSpPr>
          <p:nvPr/>
        </p:nvSpPr>
        <p:spPr>
          <a:xfrm>
            <a:off x="9945878" y="3835231"/>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TextBox 70"/>
          <p:cNvSpPr txBox="1"/>
          <p:nvPr/>
        </p:nvSpPr>
        <p:spPr>
          <a:xfrm>
            <a:off x="1717120" y="3883663"/>
            <a:ext cx="492443" cy="400110"/>
          </a:xfrm>
          <a:prstGeom prst="rect">
            <a:avLst/>
          </a:prstGeom>
          <a:noFill/>
        </p:spPr>
        <p:txBody>
          <a:bodyPr wrap="non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01</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5" name="TextBox 70"/>
          <p:cNvSpPr txBox="1"/>
          <p:nvPr/>
        </p:nvSpPr>
        <p:spPr>
          <a:xfrm>
            <a:off x="4480386" y="3880183"/>
            <a:ext cx="492443" cy="400110"/>
          </a:xfrm>
          <a:prstGeom prst="rect">
            <a:avLst/>
          </a:prstGeom>
          <a:noFill/>
        </p:spPr>
        <p:txBody>
          <a:bodyPr wrap="non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02</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TextBox 70"/>
          <p:cNvSpPr txBox="1"/>
          <p:nvPr/>
        </p:nvSpPr>
        <p:spPr>
          <a:xfrm>
            <a:off x="7242924" y="3878803"/>
            <a:ext cx="492443" cy="400110"/>
          </a:xfrm>
          <a:prstGeom prst="rect">
            <a:avLst/>
          </a:prstGeom>
          <a:noFill/>
        </p:spPr>
        <p:txBody>
          <a:bodyPr wrap="non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03</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7" name="TextBox 70"/>
          <p:cNvSpPr txBox="1"/>
          <p:nvPr/>
        </p:nvSpPr>
        <p:spPr>
          <a:xfrm>
            <a:off x="10006188" y="3887571"/>
            <a:ext cx="492443" cy="400110"/>
          </a:xfrm>
          <a:prstGeom prst="rect">
            <a:avLst/>
          </a:prstGeom>
          <a:noFill/>
        </p:spPr>
        <p:txBody>
          <a:bodyPr wrap="non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04</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2" name="Straight Connector 36"/>
          <p:cNvCxnSpPr/>
          <p:nvPr>
            <p:custDataLst>
              <p:tags r:id="rId4"/>
            </p:custDataLst>
          </p:nvPr>
        </p:nvCxnSpPr>
        <p:spPr>
          <a:xfrm>
            <a:off x="5582360" y="2253427"/>
            <a:ext cx="1323249"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 name="Straight Connector 36"/>
          <p:cNvCxnSpPr/>
          <p:nvPr>
            <p:custDataLst>
              <p:tags r:id="rId5"/>
            </p:custDataLst>
          </p:nvPr>
        </p:nvCxnSpPr>
        <p:spPr>
          <a:xfrm>
            <a:off x="5582360" y="2440752"/>
            <a:ext cx="1323249" cy="0"/>
          </a:xfrm>
          <a:prstGeom prst="line">
            <a:avLst/>
          </a:prstGeom>
          <a:ln w="19050">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circle(in)">
                                      <p:cBhvr>
                                        <p:cTn id="11" dur="2000"/>
                                        <p:tgtEl>
                                          <p:spTgt spid="44"/>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circle(in)">
                                      <p:cBhvr>
                                        <p:cTn id="14" dur="2000"/>
                                        <p:tgtEl>
                                          <p:spTgt spid="45"/>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circle(in)">
                                      <p:cBhvr>
                                        <p:cTn id="17" dur="2000"/>
                                        <p:tgtEl>
                                          <p:spTgt spid="46"/>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circle(in)">
                                      <p:cBhvr>
                                        <p:cTn id="20" dur="2000"/>
                                        <p:tgtEl>
                                          <p:spTgt spid="47"/>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circle(in)">
                                      <p:cBhvr>
                                        <p:cTn id="23" dur="2000"/>
                                        <p:tgtEl>
                                          <p:spTgt spid="40"/>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circle(in)">
                                      <p:cBhvr>
                                        <p:cTn id="26" dur="2000"/>
                                        <p:tgtEl>
                                          <p:spTgt spid="41"/>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circle(in)">
                                      <p:cBhvr>
                                        <p:cTn id="29" dur="2000"/>
                                        <p:tgtEl>
                                          <p:spTgt spid="4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circle(in)">
                                      <p:cBhvr>
                                        <p:cTn id="32"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bldLvl="0" animBg="1"/>
      <p:bldP spid="41" grpId="0" bldLvl="0" animBg="1"/>
      <p:bldP spid="42" grpId="0" bldLvl="0" animBg="1"/>
      <p:bldP spid="43" grpId="0" bldLvl="0" animBg="1"/>
      <p:bldP spid="44" grpId="0"/>
      <p:bldP spid="45" grpId="0"/>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营销策略</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2622550"/>
            <a:ext cx="976503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一般来说，营销策略主要从产品、价格、渠道和促销4 个维度入手。</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营销策略</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7107192" y="1168400"/>
            <a:ext cx="4724763" cy="4116070"/>
            <a:chOff x="11107" y="1837"/>
            <a:chExt cx="5264" cy="6482"/>
          </a:xfrm>
        </p:grpSpPr>
        <p:sp>
          <p:nvSpPr>
            <p:cNvPr id="25" name="ïṣḻiḋè"/>
            <p:cNvSpPr/>
            <p:nvPr>
              <p:custDataLst>
                <p:tags r:id="rId3"/>
              </p:custDataLst>
            </p:nvPr>
          </p:nvSpPr>
          <p:spPr>
            <a:xfrm>
              <a:off x="11155" y="1837"/>
              <a:ext cx="5036" cy="703"/>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第三，梳理销售渠道</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í$lïḋè"/>
            <p:cNvSpPr/>
            <p:nvPr>
              <p:custDataLst>
                <p:tags r:id="rId4"/>
              </p:custDataLst>
            </p:nvPr>
          </p:nvSpPr>
          <p:spPr>
            <a:xfrm>
              <a:off x="11155" y="5544"/>
              <a:ext cx="5126" cy="67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第四，拓展促销渠道</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iŝḻîḓè"/>
            <p:cNvSpPr/>
            <p:nvPr>
              <p:custDataLst>
                <p:tags r:id="rId5"/>
              </p:custDataLst>
            </p:nvPr>
          </p:nvSpPr>
          <p:spPr>
            <a:xfrm>
              <a:off x="11107" y="2853"/>
              <a:ext cx="5174" cy="879"/>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custDataLst>
                <p:tags r:id="rId6"/>
              </p:custDataLst>
            </p:nvPr>
          </p:nvSpPr>
          <p:spPr>
            <a:xfrm>
              <a:off x="11107" y="3029"/>
              <a:ext cx="4931" cy="703"/>
            </a:xfrm>
            <a:prstGeom prst="rect">
              <a:avLst/>
            </a:prstGeom>
            <a:noFill/>
          </p:spPr>
          <p:txBody>
            <a:bodyPr wrap="square" rtlCol="0">
              <a:noAutofit/>
            </a:bodyPr>
            <a:p>
              <a:pPr lvl="0" indent="457200" algn="ctr" fontAlgn="auto">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销售渠道因不同产品特性不同而不同。</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algn="ctr" fontAlgn="auto">
                <a:extLst>
                  <a:ext uri="{35155182-B16C-46BC-9424-99874614C6A1}">
                    <wpsdc:indentchars xmlns:wpsdc="http://www.wps.cn/officeDocument/2017/drawingmlCustomData" val="200" checksum="59296752"/>
                  </a:ext>
                </a:extLst>
              </a:pP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işḻïḋê"/>
            <p:cNvSpPr/>
            <p:nvPr>
              <p:custDataLst>
                <p:tags r:id="rId7"/>
              </p:custDataLst>
            </p:nvPr>
          </p:nvSpPr>
          <p:spPr>
            <a:xfrm>
              <a:off x="11156" y="6393"/>
              <a:ext cx="5215" cy="1926"/>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išḷïḑè"/>
            <p:cNvSpPr txBox="1"/>
            <p:nvPr>
              <p:custDataLst>
                <p:tags r:id="rId8"/>
              </p:custDataLst>
            </p:nvPr>
          </p:nvSpPr>
          <p:spPr>
            <a:xfrm>
              <a:off x="11335" y="6736"/>
              <a:ext cx="5036" cy="1452"/>
            </a:xfrm>
            <a:prstGeom prst="rect">
              <a:avLst/>
            </a:prstGeom>
            <a:noFill/>
          </p:spPr>
          <p:txBody>
            <a:bodyPr wrap="square" rtlCol="0" anchor="ctr" anchorCtr="0">
              <a:spAutoFit/>
            </a:bodyPr>
            <a:p>
              <a:pPr lvl="0" algn="ctr"/>
              <a:r>
                <a:rPr lang="zh-CN" altLang="en-US" sz="1800" dirty="0">
                  <a:solidFill>
                    <a:schemeClr val="bg1"/>
                  </a:solidFill>
                  <a:latin typeface="思源黑体 CN Medium" panose="020B0600000000000000" pitchFamily="34" charset="-122"/>
                  <a:ea typeface="思源黑体 CN Medium" panose="020B0600000000000000" pitchFamily="34" charset="-122"/>
                  <a:cs typeface="+mn-ea"/>
                  <a:sym typeface="+mn-ea"/>
                </a:rPr>
                <a:t>促销指企业利用各种有效的方法和手段，使消费者了解产品，激发消费者购买欲望，促使消费者产生购买行为。</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6" name="组合 15"/>
          <p:cNvGrpSpPr/>
          <p:nvPr/>
        </p:nvGrpSpPr>
        <p:grpSpPr>
          <a:xfrm>
            <a:off x="1381760" y="1925320"/>
            <a:ext cx="4683125" cy="3828415"/>
            <a:chOff x="10823" y="1837"/>
            <a:chExt cx="5548" cy="6029"/>
          </a:xfrm>
        </p:grpSpPr>
        <p:sp>
          <p:nvSpPr>
            <p:cNvPr id="17" name="ïṣḻiḋè"/>
            <p:cNvSpPr/>
            <p:nvPr>
              <p:custDataLst>
                <p:tags r:id="rId9"/>
              </p:custDataLst>
            </p:nvPr>
          </p:nvSpPr>
          <p:spPr>
            <a:xfrm>
              <a:off x="11155" y="1837"/>
              <a:ext cx="5127" cy="703"/>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第一，把握产品生命周期</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í$lïḋè"/>
            <p:cNvSpPr/>
            <p:nvPr>
              <p:custDataLst>
                <p:tags r:id="rId10"/>
              </p:custDataLst>
            </p:nvPr>
          </p:nvSpPr>
          <p:spPr>
            <a:xfrm>
              <a:off x="11155" y="5544"/>
              <a:ext cx="5126" cy="67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第二，确定合理价格</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9" name="iŝḻîḓè"/>
            <p:cNvSpPr/>
            <p:nvPr>
              <p:custDataLst>
                <p:tags r:id="rId11"/>
              </p:custDataLst>
            </p:nvPr>
          </p:nvSpPr>
          <p:spPr>
            <a:xfrm>
              <a:off x="10823" y="2853"/>
              <a:ext cx="5458" cy="1759"/>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ïsliďé"/>
            <p:cNvSpPr txBox="1"/>
            <p:nvPr>
              <p:custDataLst>
                <p:tags r:id="rId12"/>
              </p:custDataLst>
            </p:nvPr>
          </p:nvSpPr>
          <p:spPr>
            <a:xfrm>
              <a:off x="11107" y="3029"/>
              <a:ext cx="4931" cy="1562"/>
            </a:xfrm>
            <a:prstGeom prst="rect">
              <a:avLst/>
            </a:prstGeom>
            <a:noFill/>
          </p:spPr>
          <p:txBody>
            <a:bodyPr wrap="square" rtlCol="0">
              <a:noAutofit/>
            </a:bodyPr>
            <a:p>
              <a:pPr lvl="0" indent="457200" algn="ctr" fontAlgn="auto">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产品的生命周期是指产品</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algn="ctr" fontAlgn="auto">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“面市—热销—衰退—淘汰”</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algn="ctr" fontAlgn="auto">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的过程。</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işḻïḋê"/>
            <p:cNvSpPr/>
            <p:nvPr>
              <p:custDataLst>
                <p:tags r:id="rId13"/>
              </p:custDataLst>
            </p:nvPr>
          </p:nvSpPr>
          <p:spPr>
            <a:xfrm>
              <a:off x="10913" y="6393"/>
              <a:ext cx="5458" cy="1473"/>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išḷïḑè"/>
            <p:cNvSpPr txBox="1"/>
            <p:nvPr>
              <p:custDataLst>
                <p:tags r:id="rId14"/>
              </p:custDataLst>
            </p:nvPr>
          </p:nvSpPr>
          <p:spPr>
            <a:xfrm>
              <a:off x="11155" y="6739"/>
              <a:ext cx="5036" cy="1016"/>
            </a:xfrm>
            <a:prstGeom prst="rect">
              <a:avLst/>
            </a:prstGeom>
            <a:noFill/>
          </p:spPr>
          <p:txBody>
            <a:bodyPr wrap="square" rtlCol="0" anchor="ctr" anchorCtr="0">
              <a:spAutoFit/>
            </a:bodyPr>
            <a:p>
              <a:pPr lvl="0" algn="ctr"/>
              <a:r>
                <a:rPr lang="zh-CN" altLang="en-US">
                  <a:solidFill>
                    <a:schemeClr val="bg1"/>
                  </a:solidFill>
                  <a:sym typeface="+mn-ea"/>
                </a:rPr>
                <a:t>新产品定价的两个必要原则是生存与市场竞争力。</a:t>
              </a:r>
              <a:endParaRPr lang="zh-CN" altLang="en-US">
                <a:solidFill>
                  <a:schemeClr val="bg1"/>
                </a:solidFill>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6362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消费者接受新产品的一般模式</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5" name="图片 14"/>
          <p:cNvPicPr>
            <a:picLocks noChangeAspect="1"/>
          </p:cNvPicPr>
          <p:nvPr>
            <p:custDataLst>
              <p:tags r:id="rId3"/>
            </p:custDataLst>
          </p:nvPr>
        </p:nvPicPr>
        <p:blipFill>
          <a:blip r:embed="rId4"/>
          <a:stretch>
            <a:fillRect/>
          </a:stretch>
        </p:blipFill>
        <p:spPr>
          <a:xfrm>
            <a:off x="109220" y="2533650"/>
            <a:ext cx="11972925" cy="1790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6362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价格</a:t>
            </a: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确定</a:t>
            </a: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的因素</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文本框 1"/>
          <p:cNvSpPr txBox="1"/>
          <p:nvPr/>
        </p:nvSpPr>
        <p:spPr>
          <a:xfrm>
            <a:off x="1113790" y="2202815"/>
            <a:ext cx="10265410" cy="36347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对于新创企业来说，</a:t>
            </a:r>
            <a:r>
              <a:rPr lang="zh-CN" altLang="en-US" sz="3200" b="1">
                <a:solidFill>
                  <a:srgbClr val="FF0000"/>
                </a:solidFill>
                <a:latin typeface="微软雅黑" panose="020B0503020204020204" charset="-122"/>
                <a:ea typeface="微软雅黑" panose="020B0503020204020204" charset="-122"/>
              </a:rPr>
              <a:t>利润</a:t>
            </a:r>
            <a:r>
              <a:rPr lang="zh-CN" altLang="en-US" sz="3200">
                <a:solidFill>
                  <a:schemeClr val="bg1"/>
                </a:solidFill>
                <a:latin typeface="微软雅黑" panose="020B0503020204020204" charset="-122"/>
                <a:ea typeface="微软雅黑" panose="020B0503020204020204" charset="-122"/>
              </a:rPr>
              <a:t>是市场经营的第一法则，价格低于成本的烧钱模式是不可持续的。</a:t>
            </a:r>
            <a:endParaRPr lang="zh-CN" altLang="en-US" sz="3200">
              <a:solidFill>
                <a:schemeClr val="bg1"/>
              </a:solidFill>
              <a:latin typeface="微软雅黑" panose="020B0503020204020204" charset="-122"/>
              <a:ea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在定价过程中，新创企业者要考虑各种显性成本和隐性成本。</a:t>
            </a:r>
            <a:endParaRPr lang="zh-CN" altLang="en-US" sz="3200">
              <a:solidFill>
                <a:schemeClr val="bg1"/>
              </a:solidFill>
              <a:latin typeface="微软雅黑" panose="020B0503020204020204" charset="-122"/>
              <a:ea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同时，</a:t>
            </a:r>
            <a:r>
              <a:rPr lang="zh-CN" altLang="en-US" sz="3200" b="1">
                <a:solidFill>
                  <a:srgbClr val="FF0000"/>
                </a:solidFill>
                <a:latin typeface="微软雅黑" panose="020B0503020204020204" charset="-122"/>
                <a:ea typeface="微软雅黑" panose="020B0503020204020204" charset="-122"/>
              </a:rPr>
              <a:t>产品的市场竞争力</a:t>
            </a:r>
            <a:r>
              <a:rPr lang="zh-CN" altLang="en-US" sz="3200">
                <a:solidFill>
                  <a:schemeClr val="bg1"/>
                </a:solidFill>
                <a:latin typeface="微软雅黑" panose="020B0503020204020204" charset="-122"/>
                <a:ea typeface="微软雅黑" panose="020B0503020204020204" charset="-122"/>
              </a:rPr>
              <a:t>是市场拥有度的重要影响因素，价格定位还必须考虑同类产品的市场竞争。</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6362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销售渠道</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文本框 1"/>
          <p:cNvSpPr txBox="1"/>
          <p:nvPr/>
        </p:nvSpPr>
        <p:spPr>
          <a:xfrm>
            <a:off x="1113790" y="1859915"/>
            <a:ext cx="10265410" cy="3537585"/>
          </a:xfrm>
          <a:prstGeom prst="rect">
            <a:avLst/>
          </a:prstGeom>
          <a:noFill/>
        </p:spPr>
        <p:txBody>
          <a:bodyPr wrap="square" rtlCol="0" anchor="t">
            <a:spAutoFit/>
          </a:bodyPr>
          <a:p>
            <a:pPr indent="812800" algn="just" fontAlgn="auto">
              <a:lnSpc>
                <a:spcPct val="14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①零级渠道：制造商→消费者；</a:t>
            </a:r>
            <a:endParaRPr lang="zh-CN" altLang="en-US" sz="3200">
              <a:solidFill>
                <a:schemeClr val="bg1"/>
              </a:solidFill>
              <a:latin typeface="微软雅黑" panose="020B0503020204020204" charset="-122"/>
              <a:ea typeface="微软雅黑" panose="020B0503020204020204" charset="-122"/>
            </a:endParaRPr>
          </a:p>
          <a:p>
            <a:pPr indent="812800" algn="just" fontAlgn="auto">
              <a:lnSpc>
                <a:spcPct val="14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②一级渠道：制造商→零售商→消费者；</a:t>
            </a:r>
            <a:endParaRPr lang="zh-CN" altLang="en-US" sz="3200">
              <a:solidFill>
                <a:schemeClr val="bg1"/>
              </a:solidFill>
              <a:latin typeface="微软雅黑" panose="020B0503020204020204" charset="-122"/>
              <a:ea typeface="微软雅黑" panose="020B0503020204020204" charset="-122"/>
            </a:endParaRPr>
          </a:p>
          <a:p>
            <a:pPr indent="812800" algn="just" fontAlgn="auto">
              <a:lnSpc>
                <a:spcPct val="14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③二级渠道：制造商→批发商→零售商→消费者；</a:t>
            </a:r>
            <a:r>
              <a:rPr lang="en-US" altLang="zh-CN" sz="3200">
                <a:solidFill>
                  <a:schemeClr val="bg1"/>
                </a:solidFill>
                <a:latin typeface="微软雅黑" panose="020B0503020204020204" charset="-122"/>
                <a:ea typeface="微软雅黑" panose="020B0503020204020204" charset="-122"/>
              </a:rPr>
              <a:t> </a:t>
            </a:r>
            <a:endParaRPr lang="en-US" altLang="zh-CN" sz="3200">
              <a:solidFill>
                <a:schemeClr val="bg1"/>
              </a:solidFill>
              <a:latin typeface="微软雅黑" panose="020B0503020204020204" charset="-122"/>
              <a:ea typeface="微软雅黑" panose="020B0503020204020204" charset="-122"/>
            </a:endParaRPr>
          </a:p>
          <a:p>
            <a:pPr indent="812800" algn="just" fontAlgn="auto">
              <a:lnSpc>
                <a:spcPct val="14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④三级渠道：制造商→代理商→批发商→零售商→消费者。</a:t>
            </a:r>
            <a:endParaRPr lang="zh-CN" altLang="en-US" sz="3200">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2268855" y="5581650"/>
            <a:ext cx="6478905" cy="645160"/>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rPr>
              <a:t>新创企业多采用零级销售渠道</a:t>
            </a:r>
            <a:endParaRPr lang="zh-CN" altLang="en-US" sz="36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四、营销知识</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855" y="1165860"/>
            <a:ext cx="6362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促销策略与促销形式</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5" name="ïṣḻiḋè"/>
          <p:cNvSpPr/>
          <p:nvPr/>
        </p:nvSpPr>
        <p:spPr>
          <a:xfrm>
            <a:off x="1989454" y="21608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促销策略</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8804909" y="2160708"/>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促销形式</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1468120" y="2677795"/>
            <a:ext cx="3035300" cy="268922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1547366" y="2782919"/>
            <a:ext cx="2553919" cy="2584450"/>
          </a:xfrm>
          <a:prstGeom prst="rect">
            <a:avLst/>
          </a:prstGeom>
          <a:noFill/>
        </p:spPr>
        <p:txBody>
          <a:bodyPr wrap="square" rtlCol="0">
            <a:spAutoFit/>
          </a:bodyPr>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反时令促销法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独次促销法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翻耕促销法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降价促销法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低价促销法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高价促销法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对比吸引促销法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拍卖式促销法</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等等</a:t>
            </a: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nvSpPr>
        <p:spPr>
          <a:xfrm>
            <a:off x="8074025" y="2649855"/>
            <a:ext cx="3035300" cy="380428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8314561" y="2761829"/>
            <a:ext cx="2553919" cy="3692525"/>
          </a:xfrm>
          <a:prstGeom prst="rect">
            <a:avLst/>
          </a:prstGeom>
          <a:noFill/>
        </p:spPr>
        <p:txBody>
          <a:bodyPr wrap="square" rtlCol="0">
            <a:spAutoFit/>
          </a:bodyPr>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媒体广告</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户外广告</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张贴横幅</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店招展示</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货架冰柜</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产品陈列</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零点优惠销售</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捆绑销售</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免费赠饮</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店员推荐</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超市促销</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广场促销</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等等</a:t>
            </a:r>
            <a:r>
              <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up)">
                                      <p:cBhvr>
                                        <p:cTn id="20" dur="500"/>
                                        <p:tgtEl>
                                          <p:spTgt spid="25"/>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up)">
                                      <p:cBhvr>
                                        <p:cTn id="26" dur="500"/>
                                        <p:tgtEl>
                                          <p:spTgt spid="27"/>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up)">
                                      <p:cBhvr>
                                        <p:cTn id="32" dur="500"/>
                                        <p:tgtEl>
                                          <p:spTgt spid="29"/>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up)">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25" grpId="0" bldLvl="0" animBg="1"/>
      <p:bldP spid="26" grpId="0" bldLvl="0" animBg="1"/>
      <p:bldP spid="27" grpId="0" bldLvl="0" animBg="1"/>
      <p:bldP spid="28" grpId="0"/>
      <p:bldP spid="29" grpId="0" bldLvl="0" animBg="1"/>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453009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民权县王桥镇麻花庄村入选河南省首批省级一村一品示范村镇</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河南省商丘市民权县王桥镇麻花庄村因贡麻花而得名。《睢州志》和《民权县志》记载，清乾隆南巡至黄河渡口时，张家先人将所产麻花奉与皇上品尝，后将麻花作为贡品进献、受赏，所在村子被皇上钦封此地为“麻花庄”。</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但这个小村庄也因贡麻花经历了大起大落。该村几乎人人都会炸麻花，数十年来，村内各种麻花厂、小作坊及诸多散户不断涌出，相互拆台，无序竞争，导致村子虽然坐拥独特手艺，却逐渐沦为一个远近闻名的深度贫困村。</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2017 年，随着国家实施脱贫攻坚政策不断深入，麻花庄村在河南省司法厅和镇政府的帮扶下，坚持“抓党建促发展”工作思路，采取“驻村干部、支部书记带头干，党员干部齐上阵”的方式，走出了一条“统分结合”的新路子，成立村集体企业——民权县麻花庄村食品有限公司，村中原有的6 家麻花厂成了该公司的分厂，统一品牌、统一价格，集中推出最具影响力的商标品牌“张培仁”，一盘“散沙”渐渐聚拢成“沙塔”。</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060450"/>
            <a:ext cx="10033635" cy="2131060"/>
          </a:xfrm>
          <a:prstGeom prst="rect">
            <a:avLst/>
          </a:prstGeom>
          <a:noFill/>
          <a:ln w="12700" cmpd="sng">
            <a:solidFill>
              <a:srgbClr val="6E1297"/>
            </a:solidFill>
            <a:prstDash val="sysDot"/>
          </a:ln>
        </p:spPr>
        <p:txBody>
          <a:bodyPr wrap="square" rtlCol="0">
            <a:noAutofit/>
          </a:bodyPr>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sym typeface="+mn-ea"/>
              </a:rPr>
              <a:t>“我们坚持守正创新，在保持传统工艺的基础上，积极研发新口味，设计新包装，创新营销方式，满足不同消费者的需要，将贡麻花产业做大做强，为乡村振兴添动力。”</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sym typeface="+mn-ea"/>
              </a:rPr>
              <a:t>同时，麻花庄村委利用当下直播的风口，挑选4 名有文化、有热情、有能力的年轻人组建了电商销售专业团队，扶贫专员吃住在村，手把手进行帮带，用直播带货的方式打开了产品销售新局面。</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53160" y="3844925"/>
            <a:ext cx="10022205" cy="1308735"/>
          </a:xfrm>
          <a:prstGeom prst="rect">
            <a:avLst/>
          </a:prstGeom>
          <a:noFill/>
        </p:spPr>
        <p:txBody>
          <a:bodyPr wrap="square" rtlCol="0">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【案例评析】麻花庄村借助“一村一品”的东风，以贡麻花传统产业为主导，积极探索贡麻花与旅游、文化等相关产业的融合发展，利用现代化的营销手段与营销策略，成功促进了传统农业的转型升级。</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五、法律法规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劳动法</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1829435"/>
            <a:ext cx="10483850" cy="24536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广义上的劳动法是指调整劳动关系以及与劳动关系有密切联系的其他社会关系的法律规范的总和。广义上的劳动法不仅包括狭义上的劳动法，还包括《中华人民共和国宪法》和其他法律法规中涉及劳动关系的法律规范。</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1989455" y="4660900"/>
            <a:ext cx="6096000" cy="583565"/>
          </a:xfrm>
          <a:prstGeom prst="rect">
            <a:avLst/>
          </a:prstGeom>
          <a:noFill/>
        </p:spPr>
        <p:txBody>
          <a:bodyPr wrap="square" rtlCol="0" anchor="t">
            <a:spAutoFit/>
          </a:bodyPr>
          <a:p>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详情见相关法律法规。</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五、法律法规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市场主体登记</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1829435"/>
            <a:ext cx="1048385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市场主体应当依照《中华人民共和国市场主体登记管理条例》办理登记。</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989455" y="3874770"/>
            <a:ext cx="6096000" cy="583565"/>
          </a:xfrm>
          <a:prstGeom prst="rect">
            <a:avLst/>
          </a:prstGeom>
          <a:noFill/>
        </p:spPr>
        <p:txBody>
          <a:bodyPr wrap="square" rtlCol="0" anchor="t">
            <a:spAutoFit/>
          </a:bodyPr>
          <a:p>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详情见相关法律法规。</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五、法律法规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税法</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1056640" y="1829435"/>
            <a:ext cx="10483850" cy="3933190"/>
          </a:xfrm>
          <a:prstGeom prst="rect">
            <a:avLst/>
          </a:prstGeom>
          <a:noFill/>
        </p:spPr>
        <p:txBody>
          <a:bodyPr wrap="square" rtlCol="0" anchor="t">
            <a:noAutofit/>
          </a:bodyPr>
          <a:p>
            <a:pPr indent="711200" algn="just" fontAlgn="auto">
              <a:lnSpc>
                <a:spcPct val="12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cs typeface="微软雅黑" panose="020B0503020204020204" charset="-122"/>
              </a:rPr>
              <a:t>税法是我国法律体系的重要组成部分，是宪法有关税收条款的具体化和延伸。党的十八届三中全会提出落实税收法定原则。</a:t>
            </a:r>
            <a:endParaRPr lang="zh-CN" altLang="en-US" sz="2800">
              <a:solidFill>
                <a:schemeClr val="bg1"/>
              </a:solidFill>
              <a:latin typeface="微软雅黑" panose="020B0503020204020204" charset="-122"/>
              <a:ea typeface="微软雅黑" panose="020B0503020204020204" charset="-122"/>
              <a:cs typeface="微软雅黑" panose="020B0503020204020204" charset="-122"/>
            </a:endParaRPr>
          </a:p>
          <a:p>
            <a:pPr indent="711200" algn="just" fontAlgn="auto">
              <a:lnSpc>
                <a:spcPct val="12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cs typeface="微软雅黑" panose="020B0503020204020204" charset="-122"/>
              </a:rPr>
              <a:t>随着教育质量的提高，部分大学生没有选择就业，而是选择创业。为了提高大学生创业的成功率，国家出台了许多支持大学生创业的财政政策，地方政府也出台了财政政策来支持大学生的创业。</a:t>
            </a:r>
            <a:endParaRPr lang="zh-CN" altLang="en-US" sz="2800">
              <a:solidFill>
                <a:schemeClr val="bg1"/>
              </a:solidFill>
              <a:latin typeface="微软雅黑" panose="020B0503020204020204" charset="-122"/>
              <a:ea typeface="微软雅黑" panose="020B0503020204020204" charset="-122"/>
              <a:cs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详情见相关法律法规。</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五、法律法规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989455" y="1120140"/>
            <a:ext cx="407606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2268766" y="1166134"/>
            <a:ext cx="3516799"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知识产权</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999490" y="2768600"/>
            <a:ext cx="9985375" cy="1354455"/>
          </a:xfrm>
          <a:prstGeom prst="rect">
            <a:avLst/>
          </a:prstGeom>
          <a:noFill/>
        </p:spPr>
        <p:txBody>
          <a:bodyPr wrap="square" rtlCol="0" anchor="t">
            <a:no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需关注专利权，商标权等专业知识，详情见相关法律法规。</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480185"/>
            <a:ext cx="10033635" cy="29121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创业读书会</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预先选定3 ～ 5 本与创业相关的专业知识、管理知识、财务知识、营销知识中的某一类主题的书，每个人预先进行学习，专门对一类知识提出自己的想法、见解，并在读书会上各抒己见、交流探讨。</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提升创业素养</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项目二</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563110" y="248988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48505" y="388017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449595"/>
            <a:ext cx="5292799" cy="830580"/>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创业素养的培养是社会经济和知识经济发展的需要，良好的创业素养是创业者创业成功的基本条件。</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矩形 27"/>
          <p:cNvSpPr/>
          <p:nvPr/>
        </p:nvSpPr>
        <p:spPr>
          <a:xfrm>
            <a:off x="4654929" y="2863380"/>
            <a:ext cx="5292799" cy="830580"/>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创业素养的提升可以使创业者有独立面对生活、迎接挑战的勇气和信心。</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矩形 28"/>
          <p:cNvSpPr/>
          <p:nvPr/>
        </p:nvSpPr>
        <p:spPr>
          <a:xfrm>
            <a:off x="4654929" y="4093650"/>
            <a:ext cx="5292799" cy="1246505"/>
          </a:xfrm>
          <a:prstGeom prst="rect">
            <a:avLst/>
          </a:prstGeom>
          <a:noFill/>
        </p:spPr>
        <p:txBody>
          <a:bodyPr wrap="square" lIns="0" tIns="0" rIns="0" bIns="0" rtlCol="0">
            <a:spAutoFit/>
          </a:bodyPr>
          <a:lstStyle/>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良好的创业素养有利于创业者及时调整自己的人生目标和行动方案，以保持与变化着的环境的协调统一，而不是消极被动地等待和忍耐。</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0693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461307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11" name="直接连接符 10"/>
          <p:cNvCxnSpPr/>
          <p:nvPr/>
        </p:nvCxnSpPr>
        <p:spPr>
          <a:xfrm>
            <a:off x="4533900" y="555276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grpSp>
        <p:nvGrpSpPr>
          <p:cNvPr id="5" name="组合 4"/>
          <p:cNvGrpSpPr/>
          <p:nvPr/>
        </p:nvGrpSpPr>
        <p:grpSpPr>
          <a:xfrm>
            <a:off x="333665" y="106793"/>
            <a:ext cx="3449286" cy="488467"/>
            <a:chOff x="294295" y="323963"/>
            <a:chExt cx="34492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项目二</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7" name="椭圆 6"/>
          <p:cNvSpPr/>
          <p:nvPr/>
        </p:nvSpPr>
        <p:spPr>
          <a:xfrm>
            <a:off x="1091565" y="2280285"/>
            <a:ext cx="2466975" cy="2466975"/>
          </a:xfrm>
          <a:prstGeom prst="ellipse">
            <a:avLst/>
          </a:prstGeom>
          <a:solidFill>
            <a:srgbClr val="9D2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a:latin typeface="微软雅黑" panose="020B0503020204020204" charset="-122"/>
                <a:ea typeface="微软雅黑" panose="020B0503020204020204" charset="-122"/>
              </a:rPr>
              <a:t>创业素养</a:t>
            </a:r>
            <a:endParaRPr lang="zh-CN" altLang="en-US" sz="48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296886" cy="488467"/>
            <a:chOff x="294295" y="323963"/>
            <a:chExt cx="32968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3" name="图片 2"/>
          <p:cNvPicPr>
            <a:picLocks noChangeAspect="1"/>
          </p:cNvPicPr>
          <p:nvPr>
            <p:custDataLst>
              <p:tags r:id="rId1"/>
            </p:custDataLst>
          </p:nvPr>
        </p:nvPicPr>
        <p:blipFill>
          <a:blip r:embed="rId2"/>
          <a:stretch>
            <a:fillRect/>
          </a:stretch>
        </p:blipFill>
        <p:spPr>
          <a:xfrm>
            <a:off x="3868420" y="873125"/>
            <a:ext cx="6467475" cy="5572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ïSļiďé"/>
          <p:cNvSpPr/>
          <p:nvPr>
            <p:custDataLst>
              <p:tags r:id="rId1"/>
            </p:custDataLst>
          </p:nvPr>
        </p:nvSpPr>
        <p:spPr>
          <a:xfrm>
            <a:off x="10603865" y="2058035"/>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ïSļiďé"/>
          <p:cNvSpPr/>
          <p:nvPr>
            <p:custDataLst>
              <p:tags r:id="rId2"/>
            </p:custDataLst>
          </p:nvPr>
        </p:nvSpPr>
        <p:spPr>
          <a:xfrm>
            <a:off x="832485" y="2259330"/>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1" name="î$ḻíḑê"/>
          <p:cNvGrpSpPr/>
          <p:nvPr/>
        </p:nvGrpSpPr>
        <p:grpSpPr>
          <a:xfrm>
            <a:off x="979626" y="2622606"/>
            <a:ext cx="5946319" cy="2259909"/>
            <a:chOff x="8453714" y="2126723"/>
            <a:chExt cx="5353685" cy="2716207"/>
          </a:xfrm>
        </p:grpSpPr>
        <p:sp>
          <p:nvSpPr>
            <p:cNvPr id="13" name="ïṥḷíďê"/>
            <p:cNvSpPr txBox="1"/>
            <p:nvPr/>
          </p:nvSpPr>
          <p:spPr>
            <a:xfrm>
              <a:off x="9055059" y="2236558"/>
              <a:ext cx="4752340" cy="2606372"/>
            </a:xfrm>
            <a:prstGeom prst="rect">
              <a:avLst/>
            </a:prstGeom>
            <a:noFill/>
          </p:spPr>
          <p:txBody>
            <a:bodyPr wrap="square" rtlCol="0">
              <a:sp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一是指个体不断努力以达到所渴望目标的内在动力；</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二是指从事某种工作时，个体自我投入及精益求精的倾向；</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三是指在不顺利情境中，个体冲破障碍、克服困难、努力追求目标的内在倾向。</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8453714" y="2126723"/>
              <a:ext cx="704215" cy="47929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含义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3"/>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（一）成就动机</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4"/>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5"/>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0" name="爆炸形 2 19"/>
          <p:cNvSpPr/>
          <p:nvPr/>
        </p:nvSpPr>
        <p:spPr>
          <a:xfrm>
            <a:off x="-106680" y="1372235"/>
            <a:ext cx="2089150" cy="1542415"/>
          </a:xfrm>
          <a:prstGeom prst="irregularSeal2">
            <a:avLst/>
          </a:prstGeom>
          <a:solidFill>
            <a:srgbClr val="90169D"/>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黙里</a:t>
            </a:r>
            <a:endParaRPr lang="zh-CN" altLang="en-US" sz="2000" b="1">
              <a:latin typeface="微软雅黑" panose="020B0503020204020204" charset="-122"/>
              <a:ea typeface="微软雅黑" panose="020B0503020204020204" charset="-122"/>
            </a:endParaRPr>
          </a:p>
        </p:txBody>
      </p:sp>
      <p:sp>
        <p:nvSpPr>
          <p:cNvPr id="21" name="爆炸形 2 20"/>
          <p:cNvSpPr/>
          <p:nvPr/>
        </p:nvSpPr>
        <p:spPr>
          <a:xfrm>
            <a:off x="9591040" y="970280"/>
            <a:ext cx="2346960" cy="1591310"/>
          </a:xfrm>
          <a:prstGeom prst="irregularSeal2">
            <a:avLst/>
          </a:prstGeom>
          <a:solidFill>
            <a:srgbClr val="90169D"/>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微软雅黑" panose="020B0503020204020204" charset="-122"/>
                <a:ea typeface="微软雅黑" panose="020B0503020204020204" charset="-122"/>
              </a:rPr>
              <a:t>麦克利</a:t>
            </a:r>
            <a:endParaRPr lang="zh-CN" altLang="en-US" sz="2000" b="1">
              <a:latin typeface="微软雅黑" panose="020B0503020204020204" charset="-122"/>
              <a:ea typeface="微软雅黑" panose="020B0503020204020204" charset="-122"/>
            </a:endParaRPr>
          </a:p>
        </p:txBody>
      </p:sp>
      <p:sp>
        <p:nvSpPr>
          <p:cNvPr id="23" name="ïṥḷíďê"/>
          <p:cNvSpPr txBox="1"/>
          <p:nvPr>
            <p:custDataLst>
              <p:tags r:id="rId6"/>
            </p:custDataLst>
          </p:nvPr>
        </p:nvSpPr>
        <p:spPr>
          <a:xfrm>
            <a:off x="7230110" y="2914650"/>
            <a:ext cx="4707890" cy="1753235"/>
          </a:xfrm>
          <a:prstGeom prst="rect">
            <a:avLst/>
          </a:prstGeom>
          <a:noFill/>
        </p:spPr>
        <p:txBody>
          <a:bodyPr wrap="square" rtlCol="0">
            <a:sp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成就动机与个体参与创业活动的意愿之间存在紧密关系，在诸多影响创业意愿的人格特质中，成就动机是创业意愿最稳定的预测特质。</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ïSḷïḋê"/>
          <p:cNvSpPr txBox="1"/>
          <p:nvPr>
            <p:custDataLst>
              <p:tags r:id="rId7"/>
            </p:custDataLst>
          </p:nvPr>
        </p:nvSpPr>
        <p:spPr>
          <a:xfrm>
            <a:off x="10838180" y="2397760"/>
            <a:ext cx="72517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观点</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（一）成就动机</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9" name="文本框 28"/>
          <p:cNvSpPr txBox="1"/>
          <p:nvPr>
            <p:custDataLst>
              <p:tags r:id="rId4"/>
            </p:custDataLst>
          </p:nvPr>
        </p:nvSpPr>
        <p:spPr>
          <a:xfrm>
            <a:off x="501015" y="1991995"/>
            <a:ext cx="5252085" cy="4407535"/>
          </a:xfrm>
          <a:prstGeom prst="rect">
            <a:avLst/>
          </a:prstGeom>
          <a:noFill/>
        </p:spPr>
        <p:txBody>
          <a:bodyPr wrap="square" rtlCol="0" anchor="t">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创业是一项具有创新性和风险性的活动，也是一项自我挑战和自我超越的活动。如果缺少成就动机，缺少对成功的渴望和追求，个体首先会从心理上远离创业。但根据动机理论的解释，对创业而言，人的成就动机并不是越高越好，</a:t>
            </a:r>
            <a:r>
              <a:rPr lang="zh-CN" altLang="en-US" sz="2400" b="1">
                <a:solidFill>
                  <a:schemeClr val="bg1"/>
                </a:solidFill>
                <a:latin typeface="微软雅黑" panose="020B0503020204020204" charset="-122"/>
                <a:ea typeface="微软雅黑" panose="020B0503020204020204" charset="-122"/>
              </a:rPr>
              <a:t>中等程度的动机是最佳的</a:t>
            </a:r>
            <a:r>
              <a:rPr lang="zh-CN" altLang="en-US" sz="2400">
                <a:solidFill>
                  <a:schemeClr val="bg1"/>
                </a:solidFill>
                <a:latin typeface="微软雅黑" panose="020B0503020204020204" charset="-122"/>
                <a:ea typeface="微软雅黑" panose="020B0503020204020204" charset="-122"/>
              </a:rPr>
              <a:t>，否则人会产生焦虑等消极情绪反应，不利于创业行为。</a:t>
            </a:r>
            <a:endParaRPr lang="zh-CN" altLang="en-US" sz="2400">
              <a:solidFill>
                <a:schemeClr val="bg1"/>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5"/>
            </p:custDataLst>
          </p:nvPr>
        </p:nvPicPr>
        <p:blipFill>
          <a:blip r:embed="rId6"/>
          <a:srcRect l="464" t="1203" r="774" b="802"/>
          <a:stretch>
            <a:fillRect/>
          </a:stretch>
        </p:blipFill>
        <p:spPr>
          <a:xfrm>
            <a:off x="5848350" y="855980"/>
            <a:ext cx="6343650" cy="6002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ïSļiďé"/>
          <p:cNvSpPr/>
          <p:nvPr>
            <p:custDataLst>
              <p:tags r:id="rId1"/>
            </p:custDataLst>
          </p:nvPr>
        </p:nvSpPr>
        <p:spPr>
          <a:xfrm>
            <a:off x="635000" y="1933575"/>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1" name="î$ḻíḑê"/>
          <p:cNvGrpSpPr/>
          <p:nvPr/>
        </p:nvGrpSpPr>
        <p:grpSpPr>
          <a:xfrm>
            <a:off x="846342" y="2273338"/>
            <a:ext cx="5353685" cy="835406"/>
            <a:chOff x="8453714" y="2126723"/>
            <a:chExt cx="5353685" cy="835406"/>
          </a:xfrm>
        </p:grpSpPr>
        <p:sp>
          <p:nvSpPr>
            <p:cNvPr id="13" name="ïṥḷíďê"/>
            <p:cNvSpPr txBox="1"/>
            <p:nvPr/>
          </p:nvSpPr>
          <p:spPr>
            <a:xfrm>
              <a:off x="9055059" y="2409044"/>
              <a:ext cx="4752340" cy="553085"/>
            </a:xfrm>
            <a:prstGeom prst="rect">
              <a:avLst/>
            </a:prstGeom>
            <a:noFill/>
          </p:spPr>
          <p:txBody>
            <a:bodyPr wrap="square" rtlCol="0">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控制源理论是由罗特于1966 年提出的。</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8453714" y="2126723"/>
              <a:ext cx="70421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提出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2"/>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（二）内在控制源</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3"/>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4"/>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2" name="ïSļiďé"/>
          <p:cNvSpPr/>
          <p:nvPr>
            <p:custDataLst>
              <p:tags r:id="rId5"/>
            </p:custDataLst>
          </p:nvPr>
        </p:nvSpPr>
        <p:spPr>
          <a:xfrm>
            <a:off x="7230110" y="1994535"/>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ïṥḷíďê"/>
          <p:cNvSpPr txBox="1"/>
          <p:nvPr>
            <p:custDataLst>
              <p:tags r:id="rId6"/>
            </p:custDataLst>
          </p:nvPr>
        </p:nvSpPr>
        <p:spPr>
          <a:xfrm>
            <a:off x="8124825" y="2190115"/>
            <a:ext cx="3966845" cy="1938020"/>
          </a:xfrm>
          <a:prstGeom prst="rect">
            <a:avLst/>
          </a:prstGeom>
          <a:noFill/>
        </p:spPr>
        <p:txBody>
          <a:bodyPr wrap="square" rtlCol="0">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心理控制源的内在性是指人们相信自己应对事情的结果负责，即个人的行为、个性和能力是事情发展的决定因素。</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ïSḷïḋê"/>
          <p:cNvSpPr txBox="1"/>
          <p:nvPr>
            <p:custDataLst>
              <p:tags r:id="rId7"/>
            </p:custDataLst>
          </p:nvPr>
        </p:nvSpPr>
        <p:spPr>
          <a:xfrm>
            <a:off x="7230110" y="2334260"/>
            <a:ext cx="107759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内在性</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ïSļiďé"/>
          <p:cNvSpPr/>
          <p:nvPr>
            <p:custDataLst>
              <p:tags r:id="rId8"/>
            </p:custDataLst>
          </p:nvPr>
        </p:nvSpPr>
        <p:spPr>
          <a:xfrm>
            <a:off x="635000" y="3573145"/>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成分</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ïṥḷíďê"/>
          <p:cNvSpPr txBox="1"/>
          <p:nvPr>
            <p:custDataLst>
              <p:tags r:id="rId9"/>
            </p:custDataLst>
          </p:nvPr>
        </p:nvSpPr>
        <p:spPr>
          <a:xfrm>
            <a:off x="1550557" y="3572929"/>
            <a:ext cx="4752340" cy="1476375"/>
          </a:xfrm>
          <a:prstGeom prst="rect">
            <a:avLst/>
          </a:prstGeom>
          <a:noFill/>
        </p:spPr>
        <p:txBody>
          <a:bodyPr wrap="square" rtlCol="0">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心理控制源是指人们对行为或事件结局的一般性看法，这种一般性看法包括两种成分：一是内在性，二是外在性。</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文本框 6"/>
          <p:cNvSpPr txBox="1"/>
          <p:nvPr/>
        </p:nvSpPr>
        <p:spPr>
          <a:xfrm>
            <a:off x="8124825" y="4650740"/>
            <a:ext cx="3813175" cy="1476375"/>
          </a:xfrm>
          <a:prstGeom prst="rect">
            <a:avLst/>
          </a:prstGeom>
          <a:noFill/>
        </p:spPr>
        <p:txBody>
          <a:bodyPr wrap="square" rtlCol="0" anchor="t">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心理控制源的外在性是指人们认为事件结局主要受外部因素影响，如运气、社会背景和其他人。</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ïSļiďé"/>
          <p:cNvSpPr/>
          <p:nvPr>
            <p:custDataLst>
              <p:tags r:id="rId10"/>
            </p:custDataLst>
          </p:nvPr>
        </p:nvSpPr>
        <p:spPr>
          <a:xfrm>
            <a:off x="7230110" y="4208780"/>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文本框 8"/>
          <p:cNvSpPr txBox="1"/>
          <p:nvPr/>
        </p:nvSpPr>
        <p:spPr>
          <a:xfrm>
            <a:off x="7128510" y="4548505"/>
            <a:ext cx="1280160" cy="398780"/>
          </a:xfrm>
          <a:prstGeom prst="rect">
            <a:avLst/>
          </a:prstGeom>
          <a:noFill/>
        </p:spPr>
        <p:txBody>
          <a:bodyPr wrap="square" rtlCol="0" anchor="t">
            <a:spAutoFit/>
          </a:bodyPr>
          <a:p>
            <a:pPr algn="ctr" defTabSz="914400"/>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外在性</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（二）内在控制源</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4" name="文本框 3"/>
          <p:cNvSpPr txBox="1"/>
          <p:nvPr/>
        </p:nvSpPr>
        <p:spPr>
          <a:xfrm>
            <a:off x="950595" y="2201545"/>
            <a:ext cx="3629660" cy="3105150"/>
          </a:xfrm>
          <a:prstGeom prst="rect">
            <a:avLst/>
          </a:prstGeom>
          <a:noFill/>
        </p:spPr>
        <p:txBody>
          <a:bodyPr wrap="square" rtlCol="0" anchor="t">
            <a:spAutoFit/>
          </a:bodyPr>
          <a:p>
            <a:pPr indent="711200" algn="just" fontAlgn="auto">
              <a:lnSpc>
                <a:spcPct val="14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内在控制源被许多学者认为是创业者应该具备的特质之一，许多成功的创业家都表现出了</a:t>
            </a:r>
            <a:r>
              <a:rPr lang="zh-CN" altLang="en-US" sz="2800" b="1">
                <a:solidFill>
                  <a:schemeClr val="bg1"/>
                </a:solidFill>
                <a:latin typeface="微软雅黑" panose="020B0503020204020204" charset="-122"/>
                <a:ea typeface="微软雅黑" panose="020B0503020204020204" charset="-122"/>
              </a:rPr>
              <a:t>内控性</a:t>
            </a:r>
            <a:r>
              <a:rPr lang="zh-CN" altLang="en-US" sz="2800">
                <a:solidFill>
                  <a:schemeClr val="bg1"/>
                </a:solidFill>
                <a:latin typeface="微软雅黑" panose="020B0503020204020204" charset="-122"/>
                <a:ea typeface="微软雅黑" panose="020B0503020204020204" charset="-122"/>
              </a:rPr>
              <a:t>特点。</a:t>
            </a:r>
            <a:endParaRPr lang="zh-CN" altLang="en-US" sz="2800">
              <a:solidFill>
                <a:schemeClr val="bg1"/>
              </a:solidFill>
              <a:latin typeface="微软雅黑" panose="020B0503020204020204" charset="-122"/>
              <a:ea typeface="微软雅黑" panose="020B0503020204020204" charset="-122"/>
            </a:endParaRPr>
          </a:p>
        </p:txBody>
      </p:sp>
      <p:pic>
        <p:nvPicPr>
          <p:cNvPr id="15" name="图片 14"/>
          <p:cNvPicPr>
            <a:picLocks noChangeAspect="1"/>
          </p:cNvPicPr>
          <p:nvPr>
            <p:custDataLst>
              <p:tags r:id="rId4"/>
            </p:custDataLst>
          </p:nvPr>
        </p:nvPicPr>
        <p:blipFill>
          <a:blip r:embed="rId5"/>
          <a:stretch>
            <a:fillRect/>
          </a:stretch>
        </p:blipFill>
        <p:spPr>
          <a:xfrm>
            <a:off x="5029200" y="2009775"/>
            <a:ext cx="7162800" cy="4848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î$ḻíḑê"/>
          <p:cNvGrpSpPr/>
          <p:nvPr/>
        </p:nvGrpSpPr>
        <p:grpSpPr>
          <a:xfrm>
            <a:off x="756172" y="1994573"/>
            <a:ext cx="5827395" cy="1293241"/>
            <a:chOff x="8363544" y="1847958"/>
            <a:chExt cx="5827395" cy="1293241"/>
          </a:xfrm>
        </p:grpSpPr>
        <p:sp>
          <p:nvSpPr>
            <p:cNvPr id="12" name="ïSļiďé"/>
            <p:cNvSpPr/>
            <p:nvPr/>
          </p:nvSpPr>
          <p:spPr>
            <a:xfrm>
              <a:off x="8363544" y="1847958"/>
              <a:ext cx="956310" cy="95631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438599" y="2126469"/>
              <a:ext cx="4752340" cy="1014730"/>
            </a:xfrm>
            <a:prstGeom prst="rect">
              <a:avLst/>
            </a:prstGeom>
            <a:noFill/>
          </p:spPr>
          <p:txBody>
            <a:bodyPr wrap="square" rtlCol="0">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风险承担倾向预示着面对风险情境时，个体如何作出抉择。</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8453714" y="2126723"/>
              <a:ext cx="70421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含义</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（三）风险承担倾向</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4" name="ïSļiďé"/>
          <p:cNvSpPr/>
          <p:nvPr>
            <p:custDataLst>
              <p:tags r:id="rId4"/>
            </p:custDataLst>
          </p:nvPr>
        </p:nvSpPr>
        <p:spPr>
          <a:xfrm>
            <a:off x="5225415" y="3573145"/>
            <a:ext cx="1077595" cy="107759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作用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ïṥḷíďê"/>
          <p:cNvSpPr txBox="1"/>
          <p:nvPr>
            <p:custDataLst>
              <p:tags r:id="rId5"/>
            </p:custDataLst>
          </p:nvPr>
        </p:nvSpPr>
        <p:spPr>
          <a:xfrm>
            <a:off x="6421755" y="3573145"/>
            <a:ext cx="4471670" cy="1476375"/>
          </a:xfrm>
          <a:prstGeom prst="rect">
            <a:avLst/>
          </a:prstGeom>
          <a:noFill/>
        </p:spPr>
        <p:txBody>
          <a:bodyPr wrap="square" rtlCol="0">
            <a:spAutoFit/>
          </a:bodyPr>
          <a:p>
            <a:pPr>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风险承担倾向在个体面临抉择的时刻起关键作用，这种抉择将伴随创业活动始终。</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储备创业知识</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项目二</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（三）风险承担倾向</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1010920" y="2004695"/>
            <a:ext cx="4704715" cy="24536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风险承担倾向并不是越高越好，它的最佳点应该保持在中间水平，</a:t>
            </a:r>
            <a:r>
              <a:rPr lang="zh-CN" altLang="en-US" sz="3200" b="1">
                <a:solidFill>
                  <a:schemeClr val="bg1"/>
                </a:solidFill>
                <a:latin typeface="微软雅黑" panose="020B0503020204020204" charset="-122"/>
                <a:ea typeface="微软雅黑" panose="020B0503020204020204" charset="-122"/>
              </a:rPr>
              <a:t>适度即最佳</a:t>
            </a:r>
            <a:r>
              <a:rPr lang="zh-CN" altLang="en-US" sz="3200">
                <a:solidFill>
                  <a:schemeClr val="bg1"/>
                </a:solidFill>
                <a:latin typeface="微软雅黑" panose="020B0503020204020204" charset="-122"/>
                <a:ea typeface="微软雅黑" panose="020B0503020204020204" charset="-122"/>
              </a:rPr>
              <a:t>。</a:t>
            </a:r>
            <a:endParaRPr lang="zh-CN" altLang="en-US" sz="3200">
              <a:solidFill>
                <a:schemeClr val="bg1"/>
              </a:solidFill>
              <a:latin typeface="微软雅黑" panose="020B0503020204020204" charset="-122"/>
              <a:ea typeface="微软雅黑" panose="020B0503020204020204" charset="-122"/>
            </a:endParaRPr>
          </a:p>
        </p:txBody>
      </p:sp>
      <p:pic>
        <p:nvPicPr>
          <p:cNvPr id="5" name="图片 4"/>
          <p:cNvPicPr>
            <a:picLocks noChangeAspect="1"/>
          </p:cNvPicPr>
          <p:nvPr>
            <p:custDataLst>
              <p:tags r:id="rId4"/>
            </p:custDataLst>
          </p:nvPr>
        </p:nvPicPr>
        <p:blipFill>
          <a:blip r:embed="rId5"/>
          <a:srcRect l="2239" t="1260" r="2799" b="1197"/>
          <a:stretch>
            <a:fillRect/>
          </a:stretch>
        </p:blipFill>
        <p:spPr>
          <a:xfrm>
            <a:off x="6319520" y="-11430"/>
            <a:ext cx="5872480" cy="68694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（四）问题解决意识</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1249045" y="1617345"/>
            <a:ext cx="9343390" cy="833755"/>
          </a:xfrm>
          <a:prstGeom prst="rect">
            <a:avLst/>
          </a:prstGeom>
          <a:noFill/>
        </p:spPr>
        <p:txBody>
          <a:bodyPr wrap="square" rtlCol="0" anchor="t">
            <a:no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创业研究同样非常关注个体的</a:t>
            </a:r>
            <a:r>
              <a:rPr lang="zh-CN" altLang="en-US" sz="3200" b="1">
                <a:solidFill>
                  <a:schemeClr val="bg1"/>
                </a:solidFill>
                <a:latin typeface="微软雅黑" panose="020B0503020204020204" charset="-122"/>
                <a:ea typeface="微软雅黑" panose="020B0503020204020204" charset="-122"/>
              </a:rPr>
              <a:t>问题解决意识</a:t>
            </a:r>
            <a:r>
              <a:rPr lang="zh-CN" altLang="en-US" sz="3200">
                <a:solidFill>
                  <a:schemeClr val="bg1"/>
                </a:solidFill>
                <a:latin typeface="微软雅黑" panose="020B0503020204020204" charset="-122"/>
                <a:ea typeface="微软雅黑" panose="020B0503020204020204" charset="-122"/>
              </a:rPr>
              <a:t>。</a:t>
            </a:r>
            <a:endParaRPr lang="zh-CN" altLang="en-US" sz="3200">
              <a:solidFill>
                <a:schemeClr val="bg1"/>
              </a:solidFill>
              <a:latin typeface="微软雅黑" panose="020B0503020204020204" charset="-122"/>
              <a:ea typeface="微软雅黑"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endParaRPr lang="zh-CN" altLang="en-US" sz="240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6734810" y="2545715"/>
            <a:ext cx="4706620" cy="3969385"/>
          </a:xfrm>
          <a:prstGeom prst="rect">
            <a:avLst/>
          </a:prstGeom>
          <a:noFill/>
        </p:spPr>
        <p:txBody>
          <a:bodyPr wrap="square" rtlCol="0" anchor="t">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sym typeface="+mn-ea"/>
              </a:rPr>
              <a:t>具有较强问题解决意识的个体不愿意在工作过程中经常接受他人的帮助，并拥有较强的领悟能力和较快速的信息处理能力。他们一般依据目标导向的问题解决策略，经常能够找到一些创造性的方法解决问题。</a:t>
            </a:r>
            <a:endParaRPr lang="zh-CN" altLang="en-US" sz="2400">
              <a:solidFill>
                <a:schemeClr val="bg1"/>
              </a:solidFill>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4"/>
            </p:custDataLst>
          </p:nvPr>
        </p:nvPicPr>
        <p:blipFill>
          <a:blip r:embed="rId5"/>
          <a:stretch>
            <a:fillRect/>
          </a:stretch>
        </p:blipFill>
        <p:spPr>
          <a:xfrm>
            <a:off x="-346075" y="2545715"/>
            <a:ext cx="5798185" cy="45358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（五）自动坚持自己</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4"/>
            </p:custDataLst>
          </p:nvPr>
        </p:nvPicPr>
        <p:blipFill>
          <a:blip r:embed="rId5">
            <a:alphaModFix amt="44000"/>
          </a:blip>
          <a:srcRect l="645" t="2560" r="960" b="8694"/>
          <a:stretch>
            <a:fillRect/>
          </a:stretch>
        </p:blipFill>
        <p:spPr>
          <a:xfrm>
            <a:off x="0" y="2357120"/>
            <a:ext cx="12204065" cy="4515485"/>
          </a:xfrm>
          <a:prstGeom prst="rect">
            <a:avLst/>
          </a:prstGeom>
          <a:noFill/>
        </p:spPr>
      </p:pic>
      <p:sp>
        <p:nvSpPr>
          <p:cNvPr id="2" name="文本框 1"/>
          <p:cNvSpPr txBox="1"/>
          <p:nvPr/>
        </p:nvSpPr>
        <p:spPr>
          <a:xfrm>
            <a:off x="1064895" y="1551305"/>
            <a:ext cx="10796270" cy="805180"/>
          </a:xfrm>
          <a:prstGeom prst="rect">
            <a:avLst/>
          </a:prstGeom>
          <a:noFill/>
        </p:spPr>
        <p:txBody>
          <a:bodyPr wrap="square" rtlCol="0" anchor="t">
            <a:no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b="1">
                <a:solidFill>
                  <a:schemeClr val="bg1"/>
                </a:solidFill>
                <a:latin typeface="微软雅黑" panose="020B0503020204020204" charset="-122"/>
                <a:ea typeface="微软雅黑" panose="020B0503020204020204" charset="-122"/>
              </a:rPr>
              <a:t>自动坚持自己</a:t>
            </a:r>
            <a:r>
              <a:rPr lang="zh-CN" altLang="en-US" sz="3200">
                <a:solidFill>
                  <a:schemeClr val="bg1"/>
                </a:solidFill>
                <a:latin typeface="微软雅黑" panose="020B0503020204020204" charset="-122"/>
                <a:ea typeface="微软雅黑" panose="020B0503020204020204" charset="-122"/>
              </a:rPr>
              <a:t>也是创业者应该具备的特质之一。</a:t>
            </a:r>
            <a:endParaRPr lang="zh-CN" altLang="en-US" sz="3200">
              <a:solidFill>
                <a:schemeClr val="bg1"/>
              </a:solidFill>
              <a:latin typeface="微软雅黑" panose="020B0503020204020204" charset="-122"/>
              <a:ea typeface="微软雅黑"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endParaRPr lang="zh-CN" altLang="en-US" sz="2400">
              <a:solidFill>
                <a:schemeClr val="bg1"/>
              </a:solidFill>
              <a:latin typeface="微软雅黑" panose="020B0503020204020204" charset="-122"/>
              <a:ea typeface="微软雅黑" panose="020B0503020204020204" charset="-122"/>
            </a:endParaRPr>
          </a:p>
        </p:txBody>
      </p:sp>
      <p:sp>
        <p:nvSpPr>
          <p:cNvPr id="4" name="文本框 3"/>
          <p:cNvSpPr txBox="1"/>
          <p:nvPr/>
        </p:nvSpPr>
        <p:spPr>
          <a:xfrm>
            <a:off x="1064895" y="2356485"/>
            <a:ext cx="10795635" cy="2861310"/>
          </a:xfrm>
          <a:prstGeom prst="rect">
            <a:avLst/>
          </a:prstGeom>
          <a:noFill/>
        </p:spPr>
        <p:txBody>
          <a:bodyPr wrap="square" rtlCol="0" anchor="t">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sym typeface="+mn-ea"/>
              </a:rPr>
              <a:t>与风险承担倾向相似，自动坚持自己的程度保持中等水平即可。</a:t>
            </a:r>
            <a:endParaRPr lang="zh-CN" altLang="en-US" sz="2400">
              <a:solidFill>
                <a:schemeClr val="bg1"/>
              </a:solidFill>
              <a:latin typeface="微软雅黑" panose="020B0503020204020204" charset="-122"/>
              <a:ea typeface="微软雅黑" panose="020B0503020204020204" charset="-122"/>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sym typeface="+mn-ea"/>
              </a:rPr>
              <a:t>一方面，如果个体过度依赖他人的意见，对自己的观点不自信、不坚持，他很难能够成功地创业；</a:t>
            </a:r>
            <a:endParaRPr lang="zh-CN" altLang="en-US" sz="2400">
              <a:solidFill>
                <a:schemeClr val="bg1"/>
              </a:solidFill>
              <a:latin typeface="微软雅黑" panose="020B0503020204020204" charset="-122"/>
              <a:ea typeface="微软雅黑" panose="020B0503020204020204" charset="-122"/>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sym typeface="+mn-ea"/>
              </a:rPr>
              <a:t>另一方面，创业的成功通常依赖创业者与顾客或合作者进行友好协作，因此，创业者缺乏适当的妥协也会阻碍创业的成功。</a:t>
            </a:r>
            <a:endParaRPr lang="zh-CN" altLang="en-US" sz="2400">
              <a:solidFill>
                <a:schemeClr val="bg1"/>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（六）不确定容忍性</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1811655" y="1818005"/>
            <a:ext cx="9899650" cy="680720"/>
          </a:xfrm>
          <a:prstGeom prst="rect">
            <a:avLst/>
          </a:prstGeom>
          <a:noFill/>
        </p:spPr>
        <p:txBody>
          <a:bodyPr wrap="square" rtlCol="0" anchor="t">
            <a:noAutofit/>
          </a:bodyPr>
          <a:p>
            <a:pPr indent="711200" algn="just" fontAlgn="auto">
              <a:lnSpc>
                <a:spcPct val="12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不确定容忍性是指个体在不确定的环境中组织信息的方式。</a:t>
            </a:r>
            <a:endParaRPr lang="zh-CN" altLang="en-US" sz="280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905000" y="3611245"/>
            <a:ext cx="9806305" cy="953135"/>
          </a:xfrm>
          <a:prstGeom prst="rect">
            <a:avLst/>
          </a:prstGeom>
          <a:noFill/>
        </p:spPr>
        <p:txBody>
          <a:bodyPr wrap="square" rtlCol="0" anchor="t">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sym typeface="+mn-ea"/>
              </a:rPr>
              <a:t>它促使个体在复杂环境中寻求生存，忍受矛盾，不屈不挠地解决各种复杂的问题。</a:t>
            </a:r>
            <a:endParaRPr lang="zh-CN" altLang="en-US" sz="2800">
              <a:solidFill>
                <a:schemeClr val="bg1"/>
              </a:solidFill>
              <a:latin typeface="微软雅黑" panose="020B0503020204020204" charset="-122"/>
              <a:ea typeface="微软雅黑" panose="020B0503020204020204" charset="-122"/>
              <a:sym typeface="+mn-ea"/>
            </a:endParaRPr>
          </a:p>
        </p:txBody>
      </p:sp>
      <p:sp>
        <p:nvSpPr>
          <p:cNvPr id="12" name="ïSļiďé"/>
          <p:cNvSpPr/>
          <p:nvPr>
            <p:custDataLst>
              <p:tags r:id="rId4"/>
            </p:custDataLst>
          </p:nvPr>
        </p:nvSpPr>
        <p:spPr>
          <a:xfrm>
            <a:off x="577215" y="1648460"/>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概念</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8" name="ïSļiďé"/>
          <p:cNvSpPr/>
          <p:nvPr>
            <p:custDataLst>
              <p:tags r:id="rId5"/>
            </p:custDataLst>
          </p:nvPr>
        </p:nvSpPr>
        <p:spPr>
          <a:xfrm>
            <a:off x="577215" y="3467735"/>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目的</a:t>
            </a:r>
            <a:endParaRPr lang="zh-CN" altLang="en-US" sz="2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custDataLst>
              <p:tags r:id="rId6"/>
            </p:custDataLst>
          </p:nvPr>
        </p:nvSpPr>
        <p:spPr>
          <a:xfrm>
            <a:off x="1905000" y="5473065"/>
            <a:ext cx="9806305" cy="953135"/>
          </a:xfrm>
          <a:prstGeom prst="rect">
            <a:avLst/>
          </a:prstGeom>
          <a:noFill/>
        </p:spPr>
        <p:txBody>
          <a:bodyPr wrap="square" rtlCol="0" anchor="t">
            <a:spAutoFit/>
          </a:bodyPr>
          <a:p>
            <a:pPr indent="711200" fontAlgn="auto">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sym typeface="+mn-ea"/>
              </a:rPr>
              <a:t>个体</a:t>
            </a:r>
            <a:r>
              <a:rPr lang="zh-CN" altLang="en-US" sz="2800" b="1">
                <a:solidFill>
                  <a:schemeClr val="bg1"/>
                </a:solidFill>
                <a:latin typeface="微软雅黑" panose="020B0503020204020204" charset="-122"/>
                <a:ea typeface="微软雅黑" panose="020B0503020204020204" charset="-122"/>
                <a:sym typeface="+mn-ea"/>
              </a:rPr>
              <a:t>能否承受</a:t>
            </a:r>
            <a:r>
              <a:rPr lang="zh-CN" altLang="en-US" sz="2800">
                <a:solidFill>
                  <a:schemeClr val="bg1"/>
                </a:solidFill>
                <a:latin typeface="微软雅黑" panose="020B0503020204020204" charset="-122"/>
                <a:ea typeface="微软雅黑" panose="020B0503020204020204" charset="-122"/>
                <a:sym typeface="+mn-ea"/>
              </a:rPr>
              <a:t>这种不确定性、</a:t>
            </a:r>
            <a:r>
              <a:rPr lang="zh-CN" altLang="en-US" sz="2800" b="1">
                <a:solidFill>
                  <a:schemeClr val="bg1"/>
                </a:solidFill>
                <a:latin typeface="微软雅黑" panose="020B0503020204020204" charset="-122"/>
                <a:ea typeface="微软雅黑" panose="020B0503020204020204" charset="-122"/>
                <a:sym typeface="+mn-ea"/>
              </a:rPr>
              <a:t>如何承受</a:t>
            </a:r>
            <a:r>
              <a:rPr lang="zh-CN" altLang="en-US" sz="2800">
                <a:solidFill>
                  <a:schemeClr val="bg1"/>
                </a:solidFill>
                <a:latin typeface="微软雅黑" panose="020B0503020204020204" charset="-122"/>
                <a:ea typeface="微软雅黑" panose="020B0503020204020204" charset="-122"/>
                <a:sym typeface="+mn-ea"/>
              </a:rPr>
              <a:t>这种不确定性，将会成为其创业成功与否的关键。</a:t>
            </a:r>
            <a:endParaRPr lang="zh-CN" altLang="en-US" sz="2800">
              <a:solidFill>
                <a:schemeClr val="bg1"/>
              </a:solidFill>
              <a:latin typeface="微软雅黑" panose="020B0503020204020204" charset="-122"/>
              <a:ea typeface="微软雅黑" panose="020B0503020204020204" charset="-122"/>
              <a:sym typeface="+mn-ea"/>
            </a:endParaRPr>
          </a:p>
        </p:txBody>
      </p:sp>
      <p:sp>
        <p:nvSpPr>
          <p:cNvPr id="11" name="ïSļiďé"/>
          <p:cNvSpPr/>
          <p:nvPr>
            <p:custDataLst>
              <p:tags r:id="rId7"/>
            </p:custDataLst>
          </p:nvPr>
        </p:nvSpPr>
        <p:spPr>
          <a:xfrm>
            <a:off x="577215" y="5329555"/>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关键</a:t>
            </a:r>
            <a:endParaRPr lang="zh-CN" altLang="en-US" sz="2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（七）情绪稳定性</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4" name="文本框 3"/>
          <p:cNvSpPr txBox="1"/>
          <p:nvPr/>
        </p:nvSpPr>
        <p:spPr>
          <a:xfrm>
            <a:off x="6096000" y="2315845"/>
            <a:ext cx="4648200" cy="3322955"/>
          </a:xfrm>
          <a:prstGeom prst="rect">
            <a:avLst/>
          </a:prstGeom>
          <a:noFill/>
        </p:spPr>
        <p:txBody>
          <a:bodyPr wrap="square" rtlCol="0" anchor="t">
            <a:spAutoFit/>
          </a:bodyPr>
          <a:p>
            <a:pPr indent="711200" algn="just" fontAlgn="auto">
              <a:lnSpc>
                <a:spcPct val="15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大学生的人生阅历比较少，遇到问题时情绪很容易受影响。因此，想创业的大学生更应该学会妥善管理自己的情绪，</a:t>
            </a:r>
            <a:r>
              <a:rPr lang="zh-CN" altLang="en-US" sz="2800" b="1">
                <a:solidFill>
                  <a:schemeClr val="bg1"/>
                </a:solidFill>
                <a:latin typeface="微软雅黑" panose="020B0503020204020204" charset="-122"/>
                <a:ea typeface="微软雅黑" panose="020B0503020204020204" charset="-122"/>
              </a:rPr>
              <a:t>做情绪的主人</a:t>
            </a:r>
            <a:r>
              <a:rPr lang="zh-CN" altLang="en-US" sz="2800">
                <a:solidFill>
                  <a:schemeClr val="bg1"/>
                </a:solidFill>
                <a:latin typeface="微软雅黑" panose="020B0503020204020204" charset="-122"/>
                <a:ea typeface="微软雅黑" panose="020B0503020204020204" charset="-122"/>
              </a:rPr>
              <a:t>。</a:t>
            </a:r>
            <a:endParaRPr lang="zh-CN" altLang="en-US" sz="2800">
              <a:solidFill>
                <a:schemeClr val="bg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a:blip r:embed="rId5"/>
          <a:stretch>
            <a:fillRect/>
          </a:stretch>
        </p:blipFill>
        <p:spPr>
          <a:xfrm>
            <a:off x="-12700" y="1477645"/>
            <a:ext cx="5686425" cy="53790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（八）创新性</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4" name="文本框 3"/>
          <p:cNvSpPr txBox="1"/>
          <p:nvPr/>
        </p:nvSpPr>
        <p:spPr>
          <a:xfrm>
            <a:off x="2090420" y="3168650"/>
            <a:ext cx="9143365" cy="1354455"/>
          </a:xfrm>
          <a:prstGeom prst="rect">
            <a:avLst/>
          </a:prstGeom>
          <a:noFill/>
        </p:spPr>
        <p:txBody>
          <a:bodyPr wrap="square" rtlCol="0" anchor="t">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创新能力的培养重在培养创新思维能力、动手操作和实践活动能力及问题解决能力。</a:t>
            </a:r>
            <a:endParaRPr lang="zh-CN" altLang="en-US" sz="240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2090420" y="1818640"/>
            <a:ext cx="9144000" cy="1124585"/>
          </a:xfrm>
          <a:prstGeom prst="rect">
            <a:avLst/>
          </a:prstGeom>
          <a:noFill/>
        </p:spPr>
        <p:txBody>
          <a:bodyPr wrap="square" rtlCol="0" anchor="t">
            <a:spAutoFit/>
          </a:bodyPr>
          <a:p>
            <a:pPr indent="609600" algn="just" fontAlgn="auto">
              <a:lnSpc>
                <a:spcPct val="14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创新性或创新能力主要是指发现新问题、提出新方法、建立新理论、发明新技术的能力，是创新型人才必须具备的基本能力。</a:t>
            </a:r>
            <a:endParaRPr lang="zh-CN" altLang="en-US" sz="2400">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2090420" y="4748530"/>
            <a:ext cx="9144635" cy="1420495"/>
          </a:xfrm>
          <a:prstGeom prst="rect">
            <a:avLst/>
          </a:prstGeom>
          <a:noFill/>
        </p:spPr>
        <p:txBody>
          <a:bodyPr wrap="square" rtlCol="0" anchor="t">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rPr>
              <a:t>创业能力则是指能够顺利实现创业目标的特殊能力，包括专业技术能力、经营管理能力和社交沟通能力、分析和解决实际问题的能力、把握机会和创造机会的能力等。</a:t>
            </a:r>
            <a:endParaRPr lang="zh-CN" altLang="en-US" sz="2400">
              <a:solidFill>
                <a:schemeClr val="bg1"/>
              </a:solidFill>
              <a:latin typeface="微软雅黑" panose="020B0503020204020204" charset="-122"/>
              <a:ea typeface="微软雅黑" panose="020B0503020204020204" charset="-122"/>
            </a:endParaRPr>
          </a:p>
        </p:txBody>
      </p:sp>
      <p:sp>
        <p:nvSpPr>
          <p:cNvPr id="12" name="ïSļiďé"/>
          <p:cNvSpPr/>
          <p:nvPr>
            <p:custDataLst>
              <p:tags r:id="rId4"/>
            </p:custDataLst>
          </p:nvPr>
        </p:nvSpPr>
        <p:spPr>
          <a:xfrm>
            <a:off x="577215" y="1648460"/>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创新性</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7" name="ïSļiďé"/>
          <p:cNvSpPr/>
          <p:nvPr>
            <p:custDataLst>
              <p:tags r:id="rId5"/>
            </p:custDataLst>
          </p:nvPr>
        </p:nvSpPr>
        <p:spPr>
          <a:xfrm>
            <a:off x="577215" y="3429000"/>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创新能力</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8" name="ïSļiďé"/>
          <p:cNvSpPr/>
          <p:nvPr>
            <p:custDataLst>
              <p:tags r:id="rId6"/>
            </p:custDataLst>
          </p:nvPr>
        </p:nvSpPr>
        <p:spPr>
          <a:xfrm>
            <a:off x="551180" y="5085080"/>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创业能力</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文本框 8"/>
          <p:cNvSpPr txBox="1"/>
          <p:nvPr/>
        </p:nvSpPr>
        <p:spPr>
          <a:xfrm>
            <a:off x="5233035" y="561975"/>
            <a:ext cx="6096000" cy="1014730"/>
          </a:xfrm>
          <a:prstGeom prst="rect">
            <a:avLst/>
          </a:prstGeom>
          <a:noFill/>
        </p:spPr>
        <p:txBody>
          <a:bodyPr wrap="square" rtlCol="0" anchor="t">
            <a:spAutoFit/>
          </a:bodyPr>
          <a:p>
            <a:pPr algn="just"/>
            <a:r>
              <a:rPr lang="zh-CN" altLang="en-US" sz="2000" b="1">
                <a:solidFill>
                  <a:schemeClr val="bg1"/>
                </a:solidFill>
                <a:latin typeface="微软雅黑" panose="020B0503020204020204" charset="-122"/>
                <a:ea typeface="微软雅黑" panose="020B0503020204020204" charset="-122"/>
              </a:rPr>
              <a:t>几乎所有的创业家都认为创新是企业生存和发展的基本所在。对大学生而言，创新创业能力的培养重在创新实践和动手能力的训练。</a:t>
            </a:r>
            <a:endParaRPr lang="zh-CN" altLang="en-US" sz="20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4072255" cy="469900"/>
            <a:chOff x="1191" y="1422"/>
            <a:chExt cx="6413" cy="740"/>
          </a:xfrm>
        </p:grpSpPr>
        <p:sp>
          <p:nvSpPr>
            <p:cNvPr id="18" name="圆角矩形 17"/>
            <p:cNvSpPr/>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（九）善于合作</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296886" cy="488467"/>
            <a:chOff x="294295" y="323963"/>
            <a:chExt cx="32968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一、创业者的人格特质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文本框 1"/>
          <p:cNvSpPr txBox="1"/>
          <p:nvPr/>
        </p:nvSpPr>
        <p:spPr>
          <a:xfrm>
            <a:off x="923290" y="2178050"/>
            <a:ext cx="9144000" cy="2501900"/>
          </a:xfrm>
          <a:prstGeom prst="rect">
            <a:avLst/>
          </a:prstGeom>
          <a:noFill/>
        </p:spPr>
        <p:txBody>
          <a:bodyPr wrap="square" rtlCol="0" anchor="t">
            <a:spAutoFit/>
          </a:bodyPr>
          <a:p>
            <a:pPr indent="711200" algn="just" fontAlgn="auto">
              <a:lnSpc>
                <a:spcPct val="14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rPr>
              <a:t>对大学生而言，相较于单枪匹马创业，以团队形式创业更为常见。</a:t>
            </a:r>
            <a:endParaRPr lang="zh-CN" altLang="en-US" sz="2800">
              <a:solidFill>
                <a:schemeClr val="bg1"/>
              </a:solidFill>
              <a:latin typeface="微软雅黑" panose="020B0503020204020204" charset="-122"/>
              <a:ea typeface="微软雅黑" panose="020B0503020204020204" charset="-122"/>
            </a:endParaRPr>
          </a:p>
          <a:p>
            <a:pPr indent="711200" algn="just" fontAlgn="auto">
              <a:lnSpc>
                <a:spcPct val="140000"/>
              </a:lnSpc>
              <a:extLst>
                <a:ext uri="{35155182-B16C-46BC-9424-99874614C6A1}">
                  <wpsdc:indentchars xmlns:wpsdc="http://www.wps.cn/officeDocument/2017/drawingmlCustomData" val="200" checksum="3773799597"/>
                </a:ext>
              </a:extLst>
            </a:pPr>
            <a:r>
              <a:rPr lang="zh-CN" altLang="en-US" sz="2800" b="1">
                <a:solidFill>
                  <a:schemeClr val="bg1"/>
                </a:solidFill>
                <a:latin typeface="微软雅黑" panose="020B0503020204020204" charset="-122"/>
                <a:ea typeface="微软雅黑" panose="020B0503020204020204" charset="-122"/>
              </a:rPr>
              <a:t>创业团队成员是否善于合作对创业的成败起着至关重要的作用。</a:t>
            </a:r>
            <a:endParaRPr lang="zh-CN" altLang="en-US" sz="2800" b="1">
              <a:solidFill>
                <a:schemeClr val="bg1"/>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4"/>
            </p:custDataLst>
          </p:nvPr>
        </p:nvPicPr>
        <p:blipFill>
          <a:blip r:embed="rId5"/>
          <a:stretch>
            <a:fillRect/>
          </a:stretch>
        </p:blipFill>
        <p:spPr>
          <a:xfrm>
            <a:off x="9181465" y="0"/>
            <a:ext cx="3010535" cy="2642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758712" y="2588044"/>
            <a:ext cx="7472680" cy="758190"/>
            <a:chOff x="8049219" y="2064874"/>
            <a:chExt cx="7472680" cy="75819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6736715" cy="41402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创业能力主要包括创造性思维、领导力、动机和人际交往能力四个要素。</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84" y="2064874"/>
              <a:ext cx="377825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雷扎伊·查德等人认为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3" name="ïŝḻiḍê"/>
          <p:cNvSpPr txBox="1"/>
          <p:nvPr/>
        </p:nvSpPr>
        <p:spPr>
          <a:xfrm>
            <a:off x="663575" y="1101090"/>
            <a:ext cx="10287000" cy="936625"/>
          </a:xfrm>
          <a:prstGeom prst="rect">
            <a:avLst/>
          </a:prstGeom>
          <a:noFill/>
          <a:ln>
            <a:noFill/>
          </a:ln>
        </p:spPr>
        <p:txBody>
          <a:bodyPr wrap="square" lIns="91440" tIns="45720" rIns="91440" bIns="45720" anchor="ctr" anchorCtr="0">
            <a:noAutofit/>
          </a:bodyPr>
          <a:lstStyle/>
          <a:p>
            <a:pPr lvl="0" algn="just">
              <a:lnSpc>
                <a:spcPct val="100000"/>
              </a:lnSpc>
              <a:spcBef>
                <a:spcPct val="0"/>
              </a:spcBef>
              <a:buSzPct val="25000"/>
              <a:defRPr/>
            </a:pP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一般认为，创业能力是创业过程中的心理特征，是顺利实现创业活动的心理基础。对于创业能力的基本构成要素，不同学者从不同侧面展开了研究。</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758595" y="2830138"/>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 name="组合 6"/>
          <p:cNvGrpSpPr/>
          <p:nvPr/>
        </p:nvGrpSpPr>
        <p:grpSpPr>
          <a:xfrm>
            <a:off x="294295" y="323963"/>
            <a:ext cx="3296886" cy="488467"/>
            <a:chOff x="294295" y="323963"/>
            <a:chExt cx="32968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1" name="î$ḻíḑê"/>
          <p:cNvGrpSpPr/>
          <p:nvPr/>
        </p:nvGrpSpPr>
        <p:grpSpPr>
          <a:xfrm>
            <a:off x="803162" y="3896779"/>
            <a:ext cx="7359650" cy="1081405"/>
            <a:chOff x="8363544" y="2064874"/>
            <a:chExt cx="7359650" cy="1081405"/>
          </a:xfrm>
        </p:grpSpPr>
        <p:sp>
          <p:nvSpPr>
            <p:cNvPr id="12"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ïṥḷíďê"/>
            <p:cNvSpPr txBox="1"/>
            <p:nvPr/>
          </p:nvSpPr>
          <p:spPr>
            <a:xfrm>
              <a:off x="9055059" y="2409044"/>
              <a:ext cx="6668135" cy="737235"/>
            </a:xfrm>
            <a:prstGeom prst="rect">
              <a:avLst/>
            </a:prstGeom>
            <a:noFill/>
          </p:spPr>
          <p:txBody>
            <a:bodyPr wrap="square" rtlCol="0">
              <a:spAutoFit/>
            </a:bodyPr>
            <a:p>
              <a:pPr>
                <a:lnSpc>
                  <a:spcPct val="150000"/>
                </a:lnSpc>
              </a:pPr>
              <a:r>
                <a:rPr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大学生创业能力包括潜在创业能力、创业技能和创业知识，其中潜在创业能力涉及创业动机、创业品质和先前经验等</a:t>
              </a:r>
              <a:r>
                <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ïSḷïḋê"/>
            <p:cNvSpPr txBox="1"/>
            <p:nvPr/>
          </p:nvSpPr>
          <p:spPr>
            <a:xfrm>
              <a:off x="9055694" y="2064874"/>
              <a:ext cx="3084830"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李和冯认为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5" name="矩形 14"/>
          <p:cNvSpPr/>
          <p:nvPr/>
        </p:nvSpPr>
        <p:spPr>
          <a:xfrm>
            <a:off x="793520" y="413887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î$ḻíḑê"/>
          <p:cNvGrpSpPr/>
          <p:nvPr/>
        </p:nvGrpSpPr>
        <p:grpSpPr>
          <a:xfrm>
            <a:off x="793637" y="5307114"/>
            <a:ext cx="7359650" cy="1081405"/>
            <a:chOff x="8363544" y="2064874"/>
            <a:chExt cx="7359650" cy="1081405"/>
          </a:xfrm>
        </p:grpSpPr>
        <p:sp>
          <p:nvSpPr>
            <p:cNvPr id="3" name="ïSļiďé"/>
            <p:cNvSpPr/>
            <p:nvPr/>
          </p:nvSpPr>
          <p:spPr>
            <a:xfrm>
              <a:off x="8363544"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ṥḷíďê"/>
            <p:cNvSpPr txBox="1"/>
            <p:nvPr/>
          </p:nvSpPr>
          <p:spPr>
            <a:xfrm>
              <a:off x="9055059" y="2409044"/>
              <a:ext cx="6668135" cy="737235"/>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创业能力包括发现机会能力、人际能力、分析能力、创新能力、运营能力、组织能力、战略能力、承诺能力、学习能力和个人能力。</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ïSḷïḋê"/>
            <p:cNvSpPr txBox="1"/>
            <p:nvPr/>
          </p:nvSpPr>
          <p:spPr>
            <a:xfrm>
              <a:off x="9055694" y="2064874"/>
              <a:ext cx="361378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马恩等人认为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 name="矩形 5"/>
          <p:cNvSpPr/>
          <p:nvPr/>
        </p:nvSpPr>
        <p:spPr>
          <a:xfrm>
            <a:off x="795655" y="5549900"/>
            <a:ext cx="600710"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8" name="图片 17"/>
          <p:cNvPicPr>
            <a:picLocks noChangeAspect="1"/>
          </p:cNvPicPr>
          <p:nvPr>
            <p:custDataLst>
              <p:tags r:id="rId3"/>
            </p:custDataLst>
          </p:nvPr>
        </p:nvPicPr>
        <p:blipFill>
          <a:blip r:embed="rId4"/>
          <a:stretch>
            <a:fillRect/>
          </a:stretch>
        </p:blipFill>
        <p:spPr>
          <a:xfrm>
            <a:off x="8500745" y="3317875"/>
            <a:ext cx="3750310" cy="3992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heckerboard(across)">
                                      <p:cBhvr>
                                        <p:cTn id="10" dur="500"/>
                                        <p:tgtEl>
                                          <p:spTgt spid="3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childTnLst>
                          </p:cTn>
                        </p:par>
                        <p:par>
                          <p:cTn id="14" fill="hold">
                            <p:stCondLst>
                              <p:cond delay="500"/>
                            </p:stCondLst>
                            <p:childTnLst>
                              <p:par>
                                <p:cTn id="15" presetID="5" presetClass="entr" presetSubtype="1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childTnLst>
                          </p:cTn>
                        </p:par>
                        <p:par>
                          <p:cTn id="21" fill="hold">
                            <p:stCondLst>
                              <p:cond delay="1000"/>
                            </p:stCondLst>
                            <p:childTnLst>
                              <p:par>
                                <p:cTn id="22" presetID="5" presetClass="entr" presetSubtype="1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heckerboard(across)">
                                      <p:cBhvr>
                                        <p:cTn id="24" dur="500"/>
                                        <p:tgtEl>
                                          <p:spTgt spid="2"/>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bldLvl="0" animBg="1"/>
      <p:bldP spid="15" grpId="0" bldLvl="0" animBg="1"/>
      <p:bldP spid="6"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4295" y="323963"/>
            <a:ext cx="3296886" cy="488467"/>
            <a:chOff x="294295" y="323963"/>
            <a:chExt cx="3296886" cy="488467"/>
          </a:xfrm>
        </p:grpSpPr>
        <p:sp>
          <p:nvSpPr>
            <p:cNvPr id="8" name="椭圆 7"/>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6" name="文本框 15"/>
          <p:cNvSpPr txBox="1"/>
          <p:nvPr/>
        </p:nvSpPr>
        <p:spPr>
          <a:xfrm>
            <a:off x="2610485" y="2781300"/>
            <a:ext cx="6727825" cy="117348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创业能力主要由创业知识、创业经验和创业技能三个因素构成。</a:t>
            </a:r>
            <a:endParaRPr lang="zh-CN" altLang="en-US" sz="3200" b="1">
              <a:solidFill>
                <a:schemeClr val="bg1"/>
              </a:solidFill>
              <a:latin typeface="微软雅黑" panose="020B0503020204020204" charset="-122"/>
              <a:ea typeface="微软雅黑" panose="020B0503020204020204" charset="-122"/>
            </a:endParaRPr>
          </a:p>
        </p:txBody>
      </p:sp>
      <p:sp>
        <p:nvSpPr>
          <p:cNvPr id="10" name="iŝḻîḓè"/>
          <p:cNvSpPr/>
          <p:nvPr>
            <p:custDataLst>
              <p:tags r:id="rId3"/>
            </p:custDataLst>
          </p:nvPr>
        </p:nvSpPr>
        <p:spPr>
          <a:xfrm>
            <a:off x="2381885" y="2295525"/>
            <a:ext cx="7272655" cy="22225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730375" y="1468755"/>
            <a:ext cx="9877425" cy="96520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作为创业能力形成和发展基础之一的创业知识大致有三类。</a:t>
            </a:r>
            <a:endPar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9" name="组合 18"/>
          <p:cNvGrpSpPr/>
          <p:nvPr/>
        </p:nvGrpSpPr>
        <p:grpSpPr>
          <a:xfrm>
            <a:off x="756285" y="902970"/>
            <a:ext cx="3365560" cy="469900"/>
            <a:chOff x="1191" y="1422"/>
            <a:chExt cx="6228" cy="740"/>
          </a:xfrm>
        </p:grpSpPr>
        <p:sp>
          <p:nvSpPr>
            <p:cNvPr id="18" name="圆角矩形 17"/>
            <p:cNvSpPr/>
            <p:nvPr/>
          </p:nvSpPr>
          <p:spPr>
            <a:xfrm>
              <a:off x="1191" y="1422"/>
              <a:ext cx="6228"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（一）创业知识</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14" name="直接连接符 13"/>
          <p:cNvCxnSpPr/>
          <p:nvPr/>
        </p:nvCxnSpPr>
        <p:spPr>
          <a:xfrm>
            <a:off x="4412615" y="356557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4533900" y="488156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6" name="矩形 15"/>
          <p:cNvSpPr/>
          <p:nvPr/>
        </p:nvSpPr>
        <p:spPr>
          <a:xfrm>
            <a:off x="4533900" y="2768600"/>
            <a:ext cx="5292725" cy="535940"/>
          </a:xfrm>
          <a:prstGeom prst="rect">
            <a:avLst/>
          </a:prstGeom>
          <a:noFill/>
        </p:spPr>
        <p:txBody>
          <a:bodyPr wrap="square" lIns="0" tIns="0" rIns="0" bIns="0" rtlCol="0">
            <a:no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一是与创业企业相关的专业技术知识。</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矩形 19"/>
          <p:cNvSpPr/>
          <p:nvPr/>
        </p:nvSpPr>
        <p:spPr>
          <a:xfrm>
            <a:off x="4533644" y="4135285"/>
            <a:ext cx="5292799" cy="46164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二是使创业企业持续发展的经营管理类知识。</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矩形 20"/>
          <p:cNvSpPr/>
          <p:nvPr/>
        </p:nvSpPr>
        <p:spPr>
          <a:xfrm>
            <a:off x="4591429" y="5427150"/>
            <a:ext cx="5292799" cy="46164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三是社会人际交往知识</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椭圆 21"/>
          <p:cNvSpPr/>
          <p:nvPr/>
        </p:nvSpPr>
        <p:spPr>
          <a:xfrm>
            <a:off x="10661015" y="291063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p:nvPr/>
        </p:nvSpPr>
        <p:spPr>
          <a:xfrm>
            <a:off x="10661015" y="419397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椭圆 23"/>
          <p:cNvSpPr/>
          <p:nvPr/>
        </p:nvSpPr>
        <p:spPr>
          <a:xfrm>
            <a:off x="10661015" y="542714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2" name="图片 41"/>
          <p:cNvPicPr>
            <a:picLocks noChangeAspect="1"/>
          </p:cNvPicPr>
          <p:nvPr>
            <p:custDataLst>
              <p:tags r:id="rId4"/>
            </p:custDataLst>
          </p:nvPr>
        </p:nvPicPr>
        <p:blipFill>
          <a:blip r:embed="rId5" cstate="screen"/>
          <a:stretch>
            <a:fillRect/>
          </a:stretch>
        </p:blipFill>
        <p:spPr>
          <a:xfrm>
            <a:off x="164640" y="3730170"/>
            <a:ext cx="3127829" cy="3127829"/>
          </a:xfrm>
          <a:prstGeom prst="rect">
            <a:avLst/>
          </a:prstGeom>
        </p:spPr>
      </p:pic>
      <p:sp>
        <p:nvSpPr>
          <p:cNvPr id="3" name="文本框 2"/>
          <p:cNvSpPr txBox="1"/>
          <p:nvPr/>
        </p:nvSpPr>
        <p:spPr>
          <a:xfrm>
            <a:off x="4424680" y="584835"/>
            <a:ext cx="6236335" cy="953135"/>
          </a:xfrm>
          <a:prstGeom prst="rect">
            <a:avLst/>
          </a:prstGeom>
          <a:noFill/>
        </p:spPr>
        <p:txBody>
          <a:bodyPr wrap="square" rtlCol="0" anchor="t">
            <a:spAutoFit/>
          </a:bodyPr>
          <a:p>
            <a:r>
              <a:rPr lang="zh-CN" altLang="en-US" sz="2800" b="1">
                <a:solidFill>
                  <a:schemeClr val="bg1"/>
                </a:solidFill>
                <a:latin typeface="微软雅黑" panose="020B0503020204020204" charset="-122"/>
                <a:ea typeface="微软雅黑" panose="020B0503020204020204" charset="-122"/>
              </a:rPr>
              <a:t>对当代大学生而言，</a:t>
            </a:r>
            <a:r>
              <a:rPr lang="zh-CN" altLang="en-US" sz="2800" b="1">
                <a:solidFill>
                  <a:srgbClr val="FF0000"/>
                </a:solidFill>
                <a:latin typeface="微软雅黑" panose="020B0503020204020204" charset="-122"/>
                <a:ea typeface="微软雅黑" panose="020B0503020204020204" charset="-122"/>
              </a:rPr>
              <a:t>创业教育</a:t>
            </a:r>
            <a:r>
              <a:rPr lang="zh-CN" altLang="en-US" sz="2800" b="1">
                <a:solidFill>
                  <a:schemeClr val="bg1"/>
                </a:solidFill>
                <a:latin typeface="微软雅黑" panose="020B0503020204020204" charset="-122"/>
                <a:ea typeface="微软雅黑" panose="020B0503020204020204" charset="-122"/>
              </a:rPr>
              <a:t>是获得创业知识的最主要途径。</a:t>
            </a:r>
            <a:endParaRPr lang="zh-CN" altLang="en-US" sz="28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 calcmode="lin" valueType="num">
                                      <p:cBhvr>
                                        <p:cTn id="13" dur="1000" fill="hold"/>
                                        <p:tgtEl>
                                          <p:spTgt spid="22"/>
                                        </p:tgtEl>
                                        <p:attrNameLst>
                                          <p:attrName>style.rotation</p:attrName>
                                        </p:attrNameLst>
                                      </p:cBhvr>
                                      <p:tavLst>
                                        <p:tav tm="0">
                                          <p:val>
                                            <p:fltVal val="90"/>
                                          </p:val>
                                        </p:tav>
                                        <p:tav tm="100000">
                                          <p:val>
                                            <p:fltVal val="0"/>
                                          </p:val>
                                        </p:tav>
                                      </p:tavLst>
                                    </p:anim>
                                    <p:animEffect transition="in" filter="fade">
                                      <p:cBhvr>
                                        <p:cTn id="14" dur="1000"/>
                                        <p:tgtEl>
                                          <p:spTgt spid="22"/>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1000" fill="hold"/>
                                        <p:tgtEl>
                                          <p:spTgt spid="23"/>
                                        </p:tgtEl>
                                        <p:attrNameLst>
                                          <p:attrName>ppt_w</p:attrName>
                                        </p:attrNameLst>
                                      </p:cBhvr>
                                      <p:tavLst>
                                        <p:tav tm="0">
                                          <p:val>
                                            <p:fltVal val="0"/>
                                          </p:val>
                                        </p:tav>
                                        <p:tav tm="100000">
                                          <p:val>
                                            <p:strVal val="#ppt_w"/>
                                          </p:val>
                                        </p:tav>
                                      </p:tavLst>
                                    </p:anim>
                                    <p:anim calcmode="lin" valueType="num">
                                      <p:cBhvr>
                                        <p:cTn id="18" dur="1000" fill="hold"/>
                                        <p:tgtEl>
                                          <p:spTgt spid="23"/>
                                        </p:tgtEl>
                                        <p:attrNameLst>
                                          <p:attrName>ppt_h</p:attrName>
                                        </p:attrNameLst>
                                      </p:cBhvr>
                                      <p:tavLst>
                                        <p:tav tm="0">
                                          <p:val>
                                            <p:fltVal val="0"/>
                                          </p:val>
                                        </p:tav>
                                        <p:tav tm="100000">
                                          <p:val>
                                            <p:strVal val="#ppt_h"/>
                                          </p:val>
                                        </p:tav>
                                      </p:tavLst>
                                    </p:anim>
                                    <p:anim calcmode="lin" valueType="num">
                                      <p:cBhvr>
                                        <p:cTn id="19" dur="1000" fill="hold"/>
                                        <p:tgtEl>
                                          <p:spTgt spid="23"/>
                                        </p:tgtEl>
                                        <p:attrNameLst>
                                          <p:attrName>style.rotation</p:attrName>
                                        </p:attrNameLst>
                                      </p:cBhvr>
                                      <p:tavLst>
                                        <p:tav tm="0">
                                          <p:val>
                                            <p:fltVal val="90"/>
                                          </p:val>
                                        </p:tav>
                                        <p:tav tm="100000">
                                          <p:val>
                                            <p:fltVal val="0"/>
                                          </p:val>
                                        </p:tav>
                                      </p:tavLst>
                                    </p:anim>
                                    <p:animEffect transition="in" filter="fade">
                                      <p:cBhvr>
                                        <p:cTn id="20" dur="1000"/>
                                        <p:tgtEl>
                                          <p:spTgt spid="23"/>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fltVal val="0"/>
                                          </p:val>
                                        </p:tav>
                                        <p:tav tm="100000">
                                          <p:val>
                                            <p:strVal val="#ppt_w"/>
                                          </p:val>
                                        </p:tav>
                                      </p:tavLst>
                                    </p:anim>
                                    <p:anim calcmode="lin" valueType="num">
                                      <p:cBhvr>
                                        <p:cTn id="24" dur="1000" fill="hold"/>
                                        <p:tgtEl>
                                          <p:spTgt spid="24"/>
                                        </p:tgtEl>
                                        <p:attrNameLst>
                                          <p:attrName>ppt_h</p:attrName>
                                        </p:attrNameLst>
                                      </p:cBhvr>
                                      <p:tavLst>
                                        <p:tav tm="0">
                                          <p:val>
                                            <p:fltVal val="0"/>
                                          </p:val>
                                        </p:tav>
                                        <p:tav tm="100000">
                                          <p:val>
                                            <p:strVal val="#ppt_h"/>
                                          </p:val>
                                        </p:tav>
                                      </p:tavLst>
                                    </p:anim>
                                    <p:anim calcmode="lin" valueType="num">
                                      <p:cBhvr>
                                        <p:cTn id="25" dur="1000" fill="hold"/>
                                        <p:tgtEl>
                                          <p:spTgt spid="24"/>
                                        </p:tgtEl>
                                        <p:attrNameLst>
                                          <p:attrName>style.rotation</p:attrName>
                                        </p:attrNameLst>
                                      </p:cBhvr>
                                      <p:tavLst>
                                        <p:tav tm="0">
                                          <p:val>
                                            <p:fltVal val="90"/>
                                          </p:val>
                                        </p:tav>
                                        <p:tav tm="100000">
                                          <p:val>
                                            <p:fltVal val="0"/>
                                          </p:val>
                                        </p:tav>
                                      </p:tavLst>
                                    </p:anim>
                                    <p:animEffect transition="in" filter="fade">
                                      <p:cBhvr>
                                        <p:cTn id="26" dur="1000"/>
                                        <p:tgtEl>
                                          <p:spTgt spid="24"/>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16" grpId="0"/>
      <p:bldP spid="20" grpId="0"/>
      <p:bldP spid="21" grpId="0"/>
      <p:bldP spid="22" grpId="0" bldLvl="0" animBg="1"/>
      <p:bldP spid="23" grpId="0" bldLvl="0" animBg="1"/>
      <p:bldP spid="2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816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786145"/>
            <a:ext cx="5292799" cy="1430655"/>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掌握创业所需要的基本知识。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熟悉创业相关法律法规。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了解创业应具备的个人素养与创业精神。</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能够挖掘创业潜质。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能够对创业能力进行评估。</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4816915"/>
            <a:ext cx="5292799" cy="1430655"/>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养成自主学习、自觉学习的良好习惯。</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提升自身人格特质。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培养创业精神。</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730375" y="1468755"/>
            <a:ext cx="9877425" cy="96520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经验是人们在感性认识过程中形成的，是经实践活动对客观事</a:t>
            </a:r>
            <a:endPar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defRPr/>
            </a:pPr>
            <a:r>
              <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物所产生的直接了解，是人与客观事物直接相互作用的结果。</a:t>
            </a:r>
            <a:endPar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9" name="组合 18"/>
          <p:cNvGrpSpPr/>
          <p:nvPr/>
        </p:nvGrpSpPr>
        <p:grpSpPr>
          <a:xfrm>
            <a:off x="756285" y="902970"/>
            <a:ext cx="3365560" cy="469900"/>
            <a:chOff x="1191" y="1422"/>
            <a:chExt cx="6228" cy="740"/>
          </a:xfrm>
        </p:grpSpPr>
        <p:sp>
          <p:nvSpPr>
            <p:cNvPr id="18" name="圆角矩形 17"/>
            <p:cNvSpPr/>
            <p:nvPr/>
          </p:nvSpPr>
          <p:spPr>
            <a:xfrm>
              <a:off x="1191" y="1422"/>
              <a:ext cx="6228"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（二）创业经验</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15" name="直接连接符 14"/>
          <p:cNvCxnSpPr/>
          <p:nvPr/>
        </p:nvCxnSpPr>
        <p:spPr>
          <a:xfrm>
            <a:off x="4412615" y="261017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1" name="矩形 20"/>
          <p:cNvSpPr/>
          <p:nvPr/>
        </p:nvSpPr>
        <p:spPr>
          <a:xfrm>
            <a:off x="756285" y="2835275"/>
            <a:ext cx="6518910" cy="2769870"/>
          </a:xfrm>
          <a:prstGeom prst="rect">
            <a:avLst/>
          </a:prstGeom>
          <a:noFill/>
        </p:spPr>
        <p:txBody>
          <a:bodyPr wrap="square" lIns="0" tIns="0" rIns="0" bIns="0" rtlCol="0">
            <a:spAutoFit/>
          </a:bodyPr>
          <a:p>
            <a:pPr lvl="0" indent="609600" fontAlgn="auto">
              <a:lnSpc>
                <a:spcPct val="150000"/>
              </a:lnSpc>
              <a:defRPr/>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经验虽然是一种非知识体系的东西，但有助于人们深刻地感悟创业这种实践活动。大学生还可以从失败中积累创业经验，可以通过分析他人的失败案例，探究其创业失败的深层原因，吸取教训，积累自身创业经验财富。</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8" name="图片 7"/>
          <p:cNvPicPr>
            <a:picLocks noChangeAspect="1"/>
          </p:cNvPicPr>
          <p:nvPr>
            <p:custDataLst>
              <p:tags r:id="rId4"/>
            </p:custDataLst>
          </p:nvPr>
        </p:nvPicPr>
        <p:blipFill>
          <a:blip r:embed="rId5" cstate="screen"/>
          <a:stretch>
            <a:fillRect/>
          </a:stretch>
        </p:blipFill>
        <p:spPr>
          <a:xfrm>
            <a:off x="7896860" y="2717165"/>
            <a:ext cx="4295140" cy="4140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366520" y="1490345"/>
            <a:ext cx="9877425" cy="12325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indent="711200" algn="just" fontAlgn="auto">
              <a:defRPr/>
              <a:extLst>
                <a:ext uri="{35155182-B16C-46BC-9424-99874614C6A1}">
                  <wpsdc:indentchars xmlns:wpsdc="http://www.wps.cn/officeDocument/2017/drawingmlCustomData" val="200" checksum="3773799597"/>
                </a:ext>
              </a:extLst>
            </a:pPr>
            <a:r>
              <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技能是指人们通过练习而获得的动作方式和动作系统。技能作为活动的方式，有时表现为操作活动方式，有时表现为心智活动方式。</a:t>
            </a:r>
            <a:endParaRPr lang="en-US" altLang="zh-CN"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9" name="组合 18"/>
          <p:cNvGrpSpPr/>
          <p:nvPr/>
        </p:nvGrpSpPr>
        <p:grpSpPr>
          <a:xfrm>
            <a:off x="756285" y="902970"/>
            <a:ext cx="3365560" cy="469900"/>
            <a:chOff x="1191" y="1422"/>
            <a:chExt cx="6228" cy="740"/>
          </a:xfrm>
        </p:grpSpPr>
        <p:sp>
          <p:nvSpPr>
            <p:cNvPr id="18" name="圆角矩形 17"/>
            <p:cNvSpPr/>
            <p:nvPr/>
          </p:nvSpPr>
          <p:spPr>
            <a:xfrm>
              <a:off x="1191" y="1422"/>
              <a:ext cx="6228"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（三）创业技能</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nvSpPr>
        <p:spPr>
          <a:xfrm>
            <a:off x="756285" y="2921635"/>
            <a:ext cx="6518910" cy="2769870"/>
          </a:xfrm>
          <a:prstGeom prst="rect">
            <a:avLst/>
          </a:prstGeom>
          <a:noFill/>
        </p:spPr>
        <p:txBody>
          <a:bodyPr wrap="square" lIns="0" tIns="0" rIns="0" bIns="0" rtlCol="0">
            <a:spAutoFit/>
          </a:bodyPr>
          <a:p>
            <a:pPr lvl="0" indent="609600" fontAlgn="auto">
              <a:lnSpc>
                <a:spcPct val="150000"/>
              </a:lnSpc>
              <a:defRPr/>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技能既不是有关创业行为的具体知识，也不是抽象的创业能力，而是个体在已有创业知识和创业经验的基础上，通过教育、培训、练习、体验等途径形成的促进创业活动顺利完成的认知和操作活动的稳定方式。</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3" name="图片 2"/>
          <p:cNvPicPr>
            <a:picLocks noChangeAspect="1"/>
          </p:cNvPicPr>
          <p:nvPr>
            <p:custDataLst>
              <p:tags r:id="rId4"/>
            </p:custDataLst>
          </p:nvPr>
        </p:nvPicPr>
        <p:blipFill>
          <a:blip r:embed="rId5"/>
          <a:srcRect l="1696" t="1427" r="1235" b="1868"/>
          <a:stretch>
            <a:fillRect/>
          </a:stretch>
        </p:blipFill>
        <p:spPr>
          <a:xfrm>
            <a:off x="7418705" y="2921000"/>
            <a:ext cx="4773295" cy="3937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2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296886" cy="488467"/>
            <a:chOff x="294295" y="323963"/>
            <a:chExt cx="3296886" cy="488467"/>
          </a:xfrm>
        </p:grpSpPr>
        <p:sp>
          <p:nvSpPr>
            <p:cNvPr id="4" name="椭圆 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ṩḷîḓe"/>
          <p:cNvGrpSpPr/>
          <p:nvPr/>
        </p:nvGrpSpPr>
        <p:grpSpPr>
          <a:xfrm>
            <a:off x="1701800" y="1575080"/>
            <a:ext cx="9253108" cy="2887980"/>
            <a:chOff x="660400" y="2865310"/>
            <a:chExt cx="9253108" cy="2887980"/>
          </a:xfrm>
        </p:grpSpPr>
        <p:cxnSp>
          <p:nvCxnSpPr>
            <p:cNvPr id="7" name="íS1iḍê"/>
            <p:cNvCxnSpPr>
              <a:endCxn id="16" idx="1"/>
            </p:cNvCxnSpPr>
            <p:nvPr/>
          </p:nvCxnSpPr>
          <p:spPr>
            <a:xfrm flipV="1">
              <a:off x="660400" y="4820474"/>
              <a:ext cx="9203055" cy="1778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8"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自我管理技能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îŝ1ïḓê"/>
            <p:cNvSpPr/>
            <p:nvPr/>
          </p:nvSpPr>
          <p:spPr>
            <a:xfrm>
              <a:off x="1186815" y="5002085"/>
              <a:ext cx="2110105" cy="7512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即创业者自我管理与自我成长的技能，如内省、积极品质形成、责任承担等</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sp>
          <p:nvSpPr>
            <p:cNvPr id="10"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职业规划技能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íṥlïḓe"/>
            <p:cNvSpPr/>
            <p:nvPr/>
          </p:nvSpPr>
          <p:spPr>
            <a:xfrm>
              <a:off x="6208395" y="4159440"/>
              <a:ext cx="3072130"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信息选择与应用技能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0"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3"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5" name="ïŝḷiḓé"/>
            <p:cNvSpPr/>
            <p:nvPr/>
          </p:nvSpPr>
          <p:spPr>
            <a:xfrm>
              <a:off x="3848735" y="5002085"/>
              <a:ext cx="2084070" cy="530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如职业生涯规划技能、创业计划形成技能和目标管理技能</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sp>
          <p:nvSpPr>
            <p:cNvPr id="26" name="iṩļíḑê"/>
            <p:cNvSpPr/>
            <p:nvPr/>
          </p:nvSpPr>
          <p:spPr>
            <a:xfrm>
              <a:off x="6369898" y="5002085"/>
              <a:ext cx="1969192" cy="530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即创业者的信息、知识收集及转化技能</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grpSp>
      <p:sp>
        <p:nvSpPr>
          <p:cNvPr id="28" name="î$ľiḑè"/>
          <p:cNvSpPr/>
          <p:nvPr/>
        </p:nvSpPr>
        <p:spPr>
          <a:xfrm>
            <a:off x="2887898" y="175725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9" name="î$ľiḑè"/>
          <p:cNvSpPr/>
          <p:nvPr/>
        </p:nvSpPr>
        <p:spPr>
          <a:xfrm>
            <a:off x="5428910" y="175725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0" name="î$ľiḑè"/>
          <p:cNvSpPr/>
          <p:nvPr/>
        </p:nvSpPr>
        <p:spPr>
          <a:xfrm>
            <a:off x="7936447" y="175725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2"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文本框 32"/>
          <p:cNvSpPr txBox="1"/>
          <p:nvPr/>
        </p:nvSpPr>
        <p:spPr>
          <a:xfrm>
            <a:off x="1396365" y="901700"/>
            <a:ext cx="4979670" cy="583565"/>
          </a:xfrm>
          <a:prstGeom prst="rect">
            <a:avLst/>
          </a:prstGeom>
          <a:noFill/>
        </p:spPr>
        <p:txBody>
          <a:bodyPr wrap="square" rtlCol="0" anchor="t">
            <a:spAutoFit/>
          </a:bodyPr>
          <a:p>
            <a:pPr algn="just"/>
            <a:r>
              <a:rPr lang="zh-CN" altLang="en-US" sz="3200" b="1">
                <a:solidFill>
                  <a:schemeClr val="bg1"/>
                </a:solidFill>
                <a:latin typeface="微软雅黑" panose="020B0503020204020204" charset="-122"/>
                <a:ea typeface="微软雅黑" panose="020B0503020204020204" charset="-122"/>
              </a:rPr>
              <a:t>创业技能的六因子结构</a:t>
            </a:r>
            <a:endParaRPr lang="zh-CN" altLang="en-US" sz="32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par>
                                <p:cTn id="17" presetID="10" presetClass="entr" presetSubtype="0" fill="hold" grpId="0" nodeType="withEffect">
                                  <p:stCondLst>
                                    <p:cond delay="0"/>
                                  </p:stCondLst>
                                  <p:iterate type="wd">
                                    <p:tmPct val="10000"/>
                                  </p:iterate>
                                  <p:childTnLst>
                                    <p:set>
                                      <p:cBhvr>
                                        <p:cTn id="18" dur="1" fill="hold">
                                          <p:stCondLst>
                                            <p:cond delay="0"/>
                                          </p:stCondLst>
                                        </p:cTn>
                                        <p:tgtEl>
                                          <p:spTgt spid="32"/>
                                        </p:tgtEl>
                                        <p:attrNameLst>
                                          <p:attrName>style.visibility</p:attrName>
                                        </p:attrNameLst>
                                      </p:cBhvr>
                                      <p:to>
                                        <p:strVal val="visible"/>
                                      </p:to>
                                    </p:set>
                                    <p:anim to="0" calcmode="lin" valueType="num">
                                      <p:cBhvr>
                                        <p:cTn id="1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20" dur="500">
                                          <p:stCondLst>
                                            <p:cond delay="0"/>
                                          </p:stCondLst>
                                        </p:cTn>
                                        <p:tgtEl>
                                          <p:spTgt spid="32"/>
                                        </p:tgtEl>
                                      </p:cBhvr>
                                    </p:animEffect>
                                    <p:animScale>
                                      <p:cBhvr>
                                        <p:cTn id="2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296886" cy="488467"/>
            <a:chOff x="294295" y="323963"/>
            <a:chExt cx="3296886" cy="488467"/>
          </a:xfrm>
        </p:grpSpPr>
        <p:sp>
          <p:nvSpPr>
            <p:cNvPr id="4" name="椭圆 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二、创业者的创业能力</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 name="iṩḷîḓe"/>
          <p:cNvGrpSpPr/>
          <p:nvPr/>
        </p:nvGrpSpPr>
        <p:grpSpPr>
          <a:xfrm>
            <a:off x="1515745" y="2352955"/>
            <a:ext cx="8716010" cy="3278603"/>
            <a:chOff x="660400" y="2474785"/>
            <a:chExt cx="8716010" cy="3278603"/>
          </a:xfrm>
        </p:grpSpPr>
        <p:cxnSp>
          <p:nvCxnSpPr>
            <p:cNvPr id="7" name="íS1iḍê"/>
            <p:cNvCxnSpPr/>
            <p:nvPr/>
          </p:nvCxnSpPr>
          <p:spPr>
            <a:xfrm flipV="1">
              <a:off x="660400" y="4834444"/>
              <a:ext cx="8716010" cy="381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8" name="îṣlïḑè"/>
            <p:cNvSpPr/>
            <p:nvPr/>
          </p:nvSpPr>
          <p:spPr>
            <a:xfrm>
              <a:off x="1187304" y="3789705"/>
              <a:ext cx="2241318" cy="829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企业管理与战略技能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îŝ1ïḓê"/>
            <p:cNvSpPr/>
            <p:nvPr/>
          </p:nvSpPr>
          <p:spPr>
            <a:xfrm>
              <a:off x="1327548" y="5002183"/>
              <a:ext cx="1969192" cy="530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即创业者管理企业人力、资金等方面的技能</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sp>
          <p:nvSpPr>
            <p:cNvPr id="10" name="ïṧḻîḋe"/>
            <p:cNvSpPr/>
            <p:nvPr/>
          </p:nvSpPr>
          <p:spPr>
            <a:xfrm>
              <a:off x="3808968" y="3789705"/>
              <a:ext cx="2036835" cy="829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客户</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管理技能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íṥlïḓe"/>
            <p:cNvSpPr/>
            <p:nvPr/>
          </p:nvSpPr>
          <p:spPr>
            <a:xfrm>
              <a:off x="6208545" y="3789705"/>
              <a:ext cx="2241318" cy="8299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人际</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沟通技能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3"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0" name="îṣḻídè"/>
            <p:cNvSpPr/>
            <p:nvPr/>
          </p:nvSpPr>
          <p:spPr>
            <a:xfrm>
              <a:off x="1805681" y="2474785"/>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îṩliďê"/>
            <p:cNvSpPr/>
            <p:nvPr/>
          </p:nvSpPr>
          <p:spPr>
            <a:xfrm>
              <a:off x="4331036" y="2474785"/>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3" name="î$1iḋê"/>
            <p:cNvSpPr/>
            <p:nvPr/>
          </p:nvSpPr>
          <p:spPr>
            <a:xfrm>
              <a:off x="6856391" y="2474785"/>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5" name="ïŝḷiḓé"/>
            <p:cNvSpPr/>
            <p:nvPr/>
          </p:nvSpPr>
          <p:spPr>
            <a:xfrm>
              <a:off x="3848723" y="5002183"/>
              <a:ext cx="1969192" cy="5308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即观察、识别和管理消费者需求的技能</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sp>
          <p:nvSpPr>
            <p:cNvPr id="26" name="iṩļíḑê"/>
            <p:cNvSpPr/>
            <p:nvPr/>
          </p:nvSpPr>
          <p:spPr>
            <a:xfrm>
              <a:off x="6369898" y="5002183"/>
              <a:ext cx="1969192" cy="7512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即与人交流、沟</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a:p>
              <a:pPr algn="ctr">
                <a:lnSpc>
                  <a:spcPct val="130000"/>
                </a:lnSpc>
              </a:pPr>
              <a:r>
                <a:rPr kumimoji="1" lang="en-US" altLang="zh-CN" sz="1100">
                  <a:solidFill>
                    <a:schemeClr val="bg1"/>
                  </a:solidFill>
                  <a:latin typeface="思源黑体 CN Medium" panose="020B0600000000000000" pitchFamily="34" charset="-122"/>
                  <a:ea typeface="思源黑体 CN Medium" panose="020B0600000000000000" pitchFamily="34" charset="-122"/>
                </a:rPr>
                <a:t>通的技能及适当影响他人的技能</a:t>
              </a:r>
              <a:endParaRPr kumimoji="1" lang="en-US" altLang="zh-CN" sz="1100">
                <a:solidFill>
                  <a:schemeClr val="bg1"/>
                </a:solidFill>
                <a:latin typeface="思源黑体 CN Medium" panose="020B0600000000000000" pitchFamily="34" charset="-122"/>
                <a:ea typeface="思源黑体 CN Medium" panose="020B0600000000000000" pitchFamily="34" charset="-122"/>
              </a:endParaRPr>
            </a:p>
          </p:txBody>
        </p:sp>
      </p:grpSp>
      <p:sp>
        <p:nvSpPr>
          <p:cNvPr id="28" name="î$ľiḑè"/>
          <p:cNvSpPr/>
          <p:nvPr/>
        </p:nvSpPr>
        <p:spPr>
          <a:xfrm>
            <a:off x="2720893" y="2524106"/>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9" name="î$ľiḑè"/>
          <p:cNvSpPr/>
          <p:nvPr/>
        </p:nvSpPr>
        <p:spPr>
          <a:xfrm>
            <a:off x="5242855" y="2524353"/>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0" name="î$ľiḑè"/>
          <p:cNvSpPr/>
          <p:nvPr/>
        </p:nvSpPr>
        <p:spPr>
          <a:xfrm>
            <a:off x="7764997" y="2524360"/>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2"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文本框 32"/>
          <p:cNvSpPr txBox="1"/>
          <p:nvPr/>
        </p:nvSpPr>
        <p:spPr>
          <a:xfrm>
            <a:off x="1396365" y="901700"/>
            <a:ext cx="4979670" cy="583565"/>
          </a:xfrm>
          <a:prstGeom prst="rect">
            <a:avLst/>
          </a:prstGeom>
          <a:noFill/>
        </p:spPr>
        <p:txBody>
          <a:bodyPr wrap="square" rtlCol="0" anchor="t">
            <a:spAutoFit/>
          </a:bodyPr>
          <a:p>
            <a:pPr algn="just"/>
            <a:r>
              <a:rPr lang="zh-CN" altLang="en-US" sz="3200" b="1">
                <a:solidFill>
                  <a:schemeClr val="bg1"/>
                </a:solidFill>
                <a:latin typeface="微软雅黑" panose="020B0503020204020204" charset="-122"/>
                <a:ea typeface="微软雅黑" panose="020B0503020204020204" charset="-122"/>
              </a:rPr>
              <a:t>创业技能的六因子结构</a:t>
            </a:r>
            <a:endParaRPr lang="zh-CN" altLang="en-US" sz="3200" b="1">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par>
                                <p:cTn id="17" presetID="10" presetClass="entr" presetSubtype="0" fill="hold" grpId="0" nodeType="withEffect">
                                  <p:stCondLst>
                                    <p:cond delay="0"/>
                                  </p:stCondLst>
                                  <p:iterate type="wd">
                                    <p:tmPct val="10000"/>
                                  </p:iterate>
                                  <p:childTnLst>
                                    <p:set>
                                      <p:cBhvr>
                                        <p:cTn id="18" dur="1" fill="hold">
                                          <p:stCondLst>
                                            <p:cond delay="0"/>
                                          </p:stCondLst>
                                        </p:cTn>
                                        <p:tgtEl>
                                          <p:spTgt spid="32"/>
                                        </p:tgtEl>
                                        <p:attrNameLst>
                                          <p:attrName>style.visibility</p:attrName>
                                        </p:attrNameLst>
                                      </p:cBhvr>
                                      <p:to>
                                        <p:strVal val="visible"/>
                                      </p:to>
                                    </p:set>
                                    <p:anim to="0" calcmode="lin" valueType="num">
                                      <p:cBhvr>
                                        <p:cTn id="1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20" dur="500">
                                          <p:stCondLst>
                                            <p:cond delay="0"/>
                                          </p:stCondLst>
                                        </p:cTn>
                                        <p:tgtEl>
                                          <p:spTgt spid="32"/>
                                        </p:tgtEl>
                                      </p:cBhvr>
                                    </p:animEffect>
                                    <p:animScale>
                                      <p:cBhvr>
                                        <p:cTn id="2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610485" y="2571750"/>
            <a:ext cx="6727825" cy="171450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创业者的认知素质主要体现在三个方面：创业认知、创业自我效能和创业机警。</a:t>
            </a:r>
            <a:endParaRPr lang="zh-CN" altLang="en-US" sz="3200" b="1">
              <a:solidFill>
                <a:schemeClr val="bg1"/>
              </a:solidFill>
              <a:latin typeface="微软雅黑" panose="020B0503020204020204" charset="-122"/>
              <a:ea typeface="微软雅黑" panose="020B0503020204020204" charset="-122"/>
            </a:endParaRPr>
          </a:p>
        </p:txBody>
      </p:sp>
      <p:sp>
        <p:nvSpPr>
          <p:cNvPr id="10" name="iŝḻîḓè"/>
          <p:cNvSpPr/>
          <p:nvPr>
            <p:custDataLst>
              <p:tags r:id="rId1"/>
            </p:custDataLst>
          </p:nvPr>
        </p:nvSpPr>
        <p:spPr>
          <a:xfrm>
            <a:off x="2381885" y="2295525"/>
            <a:ext cx="7272655" cy="22225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三、创业者的认知素质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365560" cy="469900"/>
            <a:chOff x="1191" y="1422"/>
            <a:chExt cx="6228" cy="740"/>
          </a:xfrm>
        </p:grpSpPr>
        <p:sp>
          <p:nvSpPr>
            <p:cNvPr id="18" name="圆角矩形 17"/>
            <p:cNvSpPr/>
            <p:nvPr/>
          </p:nvSpPr>
          <p:spPr>
            <a:xfrm>
              <a:off x="1191" y="1422"/>
              <a:ext cx="6228"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（一）创业认知</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三、创业者的认知素质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4" name="î$ḷïďê"/>
          <p:cNvSpPr/>
          <p:nvPr>
            <p:custDataLst>
              <p:tags r:id="rId4"/>
            </p:custDataLst>
          </p:nvPr>
        </p:nvSpPr>
        <p:spPr>
          <a:xfrm>
            <a:off x="5645690" y="534261"/>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文本框 35"/>
          <p:cNvSpPr txBox="1"/>
          <p:nvPr>
            <p:custDataLst>
              <p:tags r:id="rId5"/>
            </p:custDataLst>
          </p:nvPr>
        </p:nvSpPr>
        <p:spPr>
          <a:xfrm>
            <a:off x="5573937" y="1169128"/>
            <a:ext cx="2533344"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创业自我认知</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ïSlíďê"/>
          <p:cNvSpPr txBox="1"/>
          <p:nvPr>
            <p:custDataLst>
              <p:tags r:id="rId6"/>
            </p:custDataLst>
          </p:nvPr>
        </p:nvSpPr>
        <p:spPr>
          <a:xfrm>
            <a:off x="5574030" y="1560195"/>
            <a:ext cx="5982335" cy="1861185"/>
          </a:xfrm>
          <a:prstGeom prst="rect">
            <a:avLst/>
          </a:prstGeom>
          <a:noFill/>
          <a:ln>
            <a:noFill/>
          </a:ln>
        </p:spPr>
        <p:txBody>
          <a:bodyPr wrap="square" lIns="91440" tIns="45720" rIns="91440" bIns="45720" anchor="t" anchorCtr="0">
            <a:spAutoFit/>
          </a:bodyPr>
          <a:p>
            <a:pPr lvl="0" indent="406400" algn="just" fontAlgn="auto">
              <a:lnSpc>
                <a:spcPct val="12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创业自我认知是指创业者对自己是否能够创业的一种内在看法与认同。</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06400" algn="just" fontAlgn="auto">
              <a:lnSpc>
                <a:spcPct val="12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创业自我认知是创业行为的重要基础，创业者所获得的各种创业知识、经验和技能通过创业自我认知影响创业者的创业行为。</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06400" algn="just" fontAlgn="auto">
              <a:lnSpc>
                <a:spcPct val="12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创业自我认知是影响创业行为的一个重要因素，是创业者应具备的重要心理素质。</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î$ḷïďê"/>
          <p:cNvSpPr/>
          <p:nvPr>
            <p:custDataLst>
              <p:tags r:id="rId7"/>
            </p:custDataLst>
          </p:nvPr>
        </p:nvSpPr>
        <p:spPr>
          <a:xfrm>
            <a:off x="5808250" y="3536541"/>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文本框 6"/>
          <p:cNvSpPr txBox="1"/>
          <p:nvPr>
            <p:custDataLst>
              <p:tags r:id="rId8"/>
            </p:custDataLst>
          </p:nvPr>
        </p:nvSpPr>
        <p:spPr>
          <a:xfrm>
            <a:off x="5736497" y="4171408"/>
            <a:ext cx="2533344"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创业环境认知</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ïSlíďê"/>
          <p:cNvSpPr txBox="1"/>
          <p:nvPr>
            <p:custDataLst>
              <p:tags r:id="rId9"/>
            </p:custDataLst>
          </p:nvPr>
        </p:nvSpPr>
        <p:spPr>
          <a:xfrm>
            <a:off x="5736590" y="4495165"/>
            <a:ext cx="5819775" cy="2262505"/>
          </a:xfrm>
          <a:prstGeom prst="rect">
            <a:avLst/>
          </a:prstGeom>
          <a:noFill/>
          <a:ln>
            <a:noFill/>
          </a:ln>
        </p:spPr>
        <p:txBody>
          <a:bodyPr wrap="square" lIns="91440" tIns="45720" rIns="91440" bIns="45720" anchor="t" anchorCtr="0">
            <a:noAutofit/>
          </a:bodyPr>
          <a:p>
            <a:pPr lvl="0"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创业环境认知是指创业者对所处环境是否有利于创业的内在看法与认同。</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这里的环境认知主要是指创业者对所处社会环境的认知，包括创业者对自己所具有的创业资源及社会资本、所掌握的创业信息、家人和社会对创业的认可度、人际关系、创业政策、制度环境等的认知。</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06400" algn="just" fontAlgn="auto">
              <a:lnSpc>
                <a:spcPct val="130000"/>
              </a:lnSpc>
              <a:defRPr/>
              <a:extLst>
                <a:ext uri="{35155182-B16C-46BC-9424-99874614C6A1}">
                  <wpsdc:indentchars xmlns:wpsdc="http://www.wps.cn/officeDocument/2017/drawingmlCustomData" val="200" checksum="1740828767"/>
                </a:ext>
              </a:extLst>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社会资本对创业行为的影响受到研究者较多的关注。</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菱形 12"/>
          <p:cNvSpPr/>
          <p:nvPr>
            <p:custDataLst>
              <p:tags r:id="rId10"/>
            </p:custDataLst>
          </p:nvPr>
        </p:nvSpPr>
        <p:spPr>
          <a:xfrm>
            <a:off x="5808345" y="167703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菱形 8"/>
          <p:cNvSpPr/>
          <p:nvPr>
            <p:custDataLst>
              <p:tags r:id="rId11"/>
            </p:custDataLst>
          </p:nvPr>
        </p:nvSpPr>
        <p:spPr>
          <a:xfrm>
            <a:off x="5808345" y="220472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菱形 9"/>
          <p:cNvSpPr/>
          <p:nvPr>
            <p:custDataLst>
              <p:tags r:id="rId12"/>
            </p:custDataLst>
          </p:nvPr>
        </p:nvSpPr>
        <p:spPr>
          <a:xfrm>
            <a:off x="5808345" y="278066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菱形 10"/>
          <p:cNvSpPr/>
          <p:nvPr>
            <p:custDataLst>
              <p:tags r:id="rId13"/>
            </p:custDataLst>
          </p:nvPr>
        </p:nvSpPr>
        <p:spPr>
          <a:xfrm>
            <a:off x="5951855" y="458089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菱形 11"/>
          <p:cNvSpPr/>
          <p:nvPr>
            <p:custDataLst>
              <p:tags r:id="rId14"/>
            </p:custDataLst>
          </p:nvPr>
        </p:nvSpPr>
        <p:spPr>
          <a:xfrm>
            <a:off x="5951855" y="522922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菱形 13"/>
          <p:cNvSpPr/>
          <p:nvPr>
            <p:custDataLst>
              <p:tags r:id="rId15"/>
            </p:custDataLst>
          </p:nvPr>
        </p:nvSpPr>
        <p:spPr>
          <a:xfrm>
            <a:off x="5951855" y="645287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p:cNvPicPr>
            <a:picLocks noChangeAspect="1"/>
          </p:cNvPicPr>
          <p:nvPr/>
        </p:nvPicPr>
        <p:blipFill>
          <a:blip r:embed="rId16"/>
          <a:srcRect l="891" t="982" r="1235" b="1489"/>
          <a:stretch>
            <a:fillRect/>
          </a:stretch>
        </p:blipFill>
        <p:spPr>
          <a:xfrm>
            <a:off x="0" y="1380490"/>
            <a:ext cx="5569585" cy="5493385"/>
          </a:xfrm>
          <a:prstGeom prst="round1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03277" cy="469900"/>
            <a:chOff x="1191" y="1422"/>
            <a:chExt cx="7038" cy="740"/>
          </a:xfrm>
        </p:grpSpPr>
        <p:sp>
          <p:nvSpPr>
            <p:cNvPr id="18" name="圆角矩形 17"/>
            <p:cNvSpPr/>
            <p:nvPr/>
          </p:nvSpPr>
          <p:spPr>
            <a:xfrm>
              <a:off x="1191" y="1422"/>
              <a:ext cx="7036"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5" y="1422"/>
              <a:ext cx="6524"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（二）创业自我效能</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三、创业者的认知素质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4" name="î$ḷïďê"/>
          <p:cNvSpPr/>
          <p:nvPr>
            <p:custDataLst>
              <p:tags r:id="rId4"/>
            </p:custDataLst>
          </p:nvPr>
        </p:nvSpPr>
        <p:spPr>
          <a:xfrm>
            <a:off x="843820" y="1568041"/>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文本框 35"/>
          <p:cNvSpPr txBox="1"/>
          <p:nvPr>
            <p:custDataLst>
              <p:tags r:id="rId5"/>
            </p:custDataLst>
          </p:nvPr>
        </p:nvSpPr>
        <p:spPr>
          <a:xfrm>
            <a:off x="1529080" y="1490345"/>
            <a:ext cx="2236470" cy="645160"/>
          </a:xfrm>
          <a:prstGeom prst="rect">
            <a:avLst/>
          </a:prstGeom>
          <a:noFill/>
        </p:spPr>
        <p:txBody>
          <a:bodyPr wrap="square">
            <a:spAutoFit/>
          </a:bodyPr>
          <a:p>
            <a:pPr>
              <a:buSzPct val="25000"/>
              <a:defRPr/>
            </a:pPr>
            <a:r>
              <a:rPr lang="zh-CN" altLang="en-US" sz="3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自我效能</a:t>
            </a:r>
            <a:endParaRPr lang="zh-CN" altLang="en-US" sz="3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ïSlíďê"/>
          <p:cNvSpPr txBox="1"/>
          <p:nvPr>
            <p:custDataLst>
              <p:tags r:id="rId6"/>
            </p:custDataLst>
          </p:nvPr>
        </p:nvSpPr>
        <p:spPr>
          <a:xfrm>
            <a:off x="445770" y="4232910"/>
            <a:ext cx="1832610" cy="1753235"/>
          </a:xfrm>
          <a:prstGeom prst="rect">
            <a:avLst/>
          </a:prstGeom>
          <a:noFill/>
          <a:ln>
            <a:noFill/>
          </a:ln>
        </p:spPr>
        <p:txBody>
          <a:bodyPr wrap="square" lIns="91440" tIns="45720" rIns="91440" bIns="45720" anchor="t" anchorCtr="0">
            <a:spAutoFit/>
          </a:bodyPr>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自我效能这一概念最早是由行为主义心理学家班杜拉提出的。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ïSļiďé"/>
          <p:cNvSpPr/>
          <p:nvPr>
            <p:custDataLst>
              <p:tags r:id="rId7"/>
            </p:custDataLst>
          </p:nvPr>
        </p:nvSpPr>
        <p:spPr>
          <a:xfrm>
            <a:off x="509905" y="2289175"/>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提出</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 name="ïSlíďê"/>
          <p:cNvSpPr txBox="1"/>
          <p:nvPr>
            <p:custDataLst>
              <p:tags r:id="rId8"/>
            </p:custDataLst>
          </p:nvPr>
        </p:nvSpPr>
        <p:spPr>
          <a:xfrm>
            <a:off x="2696210" y="4372610"/>
            <a:ext cx="2576195" cy="1529715"/>
          </a:xfrm>
          <a:prstGeom prst="rect">
            <a:avLst/>
          </a:prstGeom>
          <a:noFill/>
          <a:ln>
            <a:noFill/>
          </a:ln>
        </p:spPr>
        <p:txBody>
          <a:bodyPr wrap="square" lIns="91440" tIns="45720" rIns="91440" bIns="45720" anchor="t" anchorCtr="0">
            <a:spAutoFit/>
          </a:bodyPr>
          <a:p>
            <a:pPr lvl="0" indent="457200" algn="just" fontAlgn="auto">
              <a:lnSpc>
                <a:spcPct val="13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班杜拉认为，自我效能感是指个体对有效控制自己生活诸方面能力的知觉或信念。</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ïSļiďé"/>
          <p:cNvSpPr/>
          <p:nvPr>
            <p:custDataLst>
              <p:tags r:id="rId9"/>
            </p:custDataLst>
          </p:nvPr>
        </p:nvSpPr>
        <p:spPr>
          <a:xfrm>
            <a:off x="3281045" y="2289175"/>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观点</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ïSļiďé"/>
          <p:cNvSpPr/>
          <p:nvPr>
            <p:custDataLst>
              <p:tags r:id="rId10"/>
            </p:custDataLst>
          </p:nvPr>
        </p:nvSpPr>
        <p:spPr>
          <a:xfrm>
            <a:off x="7889875" y="1311910"/>
            <a:ext cx="1327785" cy="1327785"/>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defTabSz="914400"/>
            <a:r>
              <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特征</a:t>
            </a:r>
            <a:endParaRPr lang="zh-CN" altLang="en-US" sz="23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1" name="文本框 10"/>
          <p:cNvSpPr txBox="1"/>
          <p:nvPr/>
        </p:nvSpPr>
        <p:spPr>
          <a:xfrm>
            <a:off x="5694680" y="2959735"/>
            <a:ext cx="5855335" cy="3744595"/>
          </a:xfrm>
          <a:prstGeom prst="rect">
            <a:avLst/>
          </a:prstGeom>
          <a:noFill/>
        </p:spPr>
        <p:txBody>
          <a:bodyPr wrap="square" rtlCol="0" anchor="t">
            <a:spAutoFit/>
          </a:bodyPr>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第一，它是人们行为动因的关键因素，是人们行动的重要基础；</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第二，它是人们获得的各种知识、技能和经验与随后行为的中介；</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第三，它是人们对自己能否完成某一活动的预期，因此是先于某一行为而发生的；</a:t>
            </a:r>
            <a:r>
              <a:rPr lang="en-US" altLang="zh-CN" dirty="0">
                <a:solidFill>
                  <a:schemeClr val="bg1"/>
                </a:solidFill>
                <a:latin typeface="思源黑体 CN Medium" panose="020B0600000000000000" pitchFamily="34" charset="-122"/>
                <a:ea typeface="思源黑体 CN Medium" panose="020B0600000000000000" pitchFamily="34" charset="-122"/>
                <a:cs typeface="+mn-ea"/>
              </a:rPr>
              <a:t> </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第四，它是主观的；</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rPr>
              <a:t>第五，作为人的主体因素的一个方面，它不是人格的一个静态的固有属性，而是人格的一个发展指标，是人在与环境相互作用的过程中通过各种来源的效能信息作出的主体自我判断。</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endParaRPr>
          </a:p>
        </p:txBody>
      </p:sp>
      <p:sp>
        <p:nvSpPr>
          <p:cNvPr id="13" name="菱形 12"/>
          <p:cNvSpPr/>
          <p:nvPr/>
        </p:nvSpPr>
        <p:spPr>
          <a:xfrm>
            <a:off x="5951855" y="309245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菱形 13"/>
          <p:cNvSpPr/>
          <p:nvPr/>
        </p:nvSpPr>
        <p:spPr>
          <a:xfrm>
            <a:off x="5951855" y="371665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菱形 14"/>
          <p:cNvSpPr/>
          <p:nvPr/>
        </p:nvSpPr>
        <p:spPr>
          <a:xfrm>
            <a:off x="5951855" y="434086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菱形 15"/>
          <p:cNvSpPr/>
          <p:nvPr/>
        </p:nvSpPr>
        <p:spPr>
          <a:xfrm>
            <a:off x="5951855" y="502158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菱形 19"/>
          <p:cNvSpPr/>
          <p:nvPr/>
        </p:nvSpPr>
        <p:spPr>
          <a:xfrm>
            <a:off x="5951855" y="537273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03277" cy="469900"/>
            <a:chOff x="1191" y="1422"/>
            <a:chExt cx="7038" cy="740"/>
          </a:xfrm>
        </p:grpSpPr>
        <p:sp>
          <p:nvSpPr>
            <p:cNvPr id="18" name="圆角矩形 17"/>
            <p:cNvSpPr/>
            <p:nvPr/>
          </p:nvSpPr>
          <p:spPr>
            <a:xfrm>
              <a:off x="1191" y="1422"/>
              <a:ext cx="7036"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5" y="1422"/>
              <a:ext cx="6524"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（二）创业自我效能</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三、创业者的认知素质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6" name="î$ḷïďê"/>
          <p:cNvSpPr/>
          <p:nvPr>
            <p:custDataLst>
              <p:tags r:id="rId4"/>
            </p:custDataLst>
          </p:nvPr>
        </p:nvSpPr>
        <p:spPr>
          <a:xfrm>
            <a:off x="1033685" y="168678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文本框 6"/>
          <p:cNvSpPr txBox="1"/>
          <p:nvPr>
            <p:custDataLst>
              <p:tags r:id="rId5"/>
            </p:custDataLst>
          </p:nvPr>
        </p:nvSpPr>
        <p:spPr>
          <a:xfrm>
            <a:off x="962025" y="2313940"/>
            <a:ext cx="4095115"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自我效能在创业领域的体现</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ïSlíďê"/>
          <p:cNvSpPr txBox="1"/>
          <p:nvPr>
            <p:custDataLst>
              <p:tags r:id="rId6"/>
            </p:custDataLst>
          </p:nvPr>
        </p:nvSpPr>
        <p:spPr>
          <a:xfrm>
            <a:off x="962025" y="2712720"/>
            <a:ext cx="5819775" cy="3030220"/>
          </a:xfrm>
          <a:prstGeom prst="rect">
            <a:avLst/>
          </a:prstGeom>
          <a:noFill/>
          <a:ln>
            <a:noFill/>
          </a:ln>
        </p:spPr>
        <p:txBody>
          <a:bodyPr wrap="square" lIns="91440" tIns="45720" rIns="91440" bIns="45720" anchor="t" anchorCtr="0">
            <a:noAutofit/>
          </a:bodyPr>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依据自我效能的概念，创业自我效能是指创业者对自己能否从事或成功完成创业活动的自信程度。</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创业自我效能是创业者创业行为动因的关键因素。</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创业自我效能对创业意向及创业行动的影响也被众多研究所证明。</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在众多影响创业意向的因素中，个体创业自我效能一直是较受关注的一个重要认知变量。</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菱形 12"/>
          <p:cNvSpPr/>
          <p:nvPr>
            <p:custDataLst>
              <p:tags r:id="rId7"/>
            </p:custDataLst>
          </p:nvPr>
        </p:nvSpPr>
        <p:spPr>
          <a:xfrm>
            <a:off x="1175385" y="284988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菱形 2"/>
          <p:cNvSpPr/>
          <p:nvPr>
            <p:custDataLst>
              <p:tags r:id="rId8"/>
            </p:custDataLst>
          </p:nvPr>
        </p:nvSpPr>
        <p:spPr>
          <a:xfrm>
            <a:off x="1175385" y="365442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菱形 8"/>
          <p:cNvSpPr/>
          <p:nvPr>
            <p:custDataLst>
              <p:tags r:id="rId9"/>
            </p:custDataLst>
          </p:nvPr>
        </p:nvSpPr>
        <p:spPr>
          <a:xfrm>
            <a:off x="1175385" y="4106545"/>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菱形 9"/>
          <p:cNvSpPr/>
          <p:nvPr>
            <p:custDataLst>
              <p:tags r:id="rId10"/>
            </p:custDataLst>
          </p:nvPr>
        </p:nvSpPr>
        <p:spPr>
          <a:xfrm>
            <a:off x="1175385" y="4907280"/>
            <a:ext cx="242570" cy="242570"/>
          </a:xfrm>
          <a:prstGeom prst="diamond">
            <a:avLst/>
          </a:prstGeom>
          <a:solidFill>
            <a:srgbClr val="8A2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ïṣḻiḋè"/>
          <p:cNvSpPr/>
          <p:nvPr/>
        </p:nvSpPr>
        <p:spPr>
          <a:xfrm>
            <a:off x="8074025" y="902970"/>
            <a:ext cx="3035300" cy="8007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诺莱斯等依据阿耶兹的计划行为理论构建了创业意向的认知影响模型</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8150860" y="3517900"/>
            <a:ext cx="2563495"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卡伯特森等的研究</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8074023" y="1868528"/>
            <a:ext cx="3034997" cy="13848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8314561" y="1976469"/>
            <a:ext cx="2553919" cy="116840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认为个体的创业自我效能、期望价值、一般信念会影响其创业意向，而个体的态度、主观标准、感知到的可行性则是中介变量。</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işḻïḋê"/>
          <p:cNvSpPr/>
          <p:nvPr/>
        </p:nvSpPr>
        <p:spPr>
          <a:xfrm>
            <a:off x="8074025" y="4082415"/>
            <a:ext cx="3035300" cy="78105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8314561" y="4212169"/>
            <a:ext cx="2553919" cy="52197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证明了创业自我效能对个体创业的促进作用。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í$lïḋè"/>
          <p:cNvSpPr/>
          <p:nvPr/>
        </p:nvSpPr>
        <p:spPr>
          <a:xfrm>
            <a:off x="8015605" y="5048250"/>
            <a:ext cx="303530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塞凯拉等构建了创业过程模型</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işḻïḋê"/>
          <p:cNvSpPr/>
          <p:nvPr/>
        </p:nvSpPr>
        <p:spPr>
          <a:xfrm>
            <a:off x="8015605" y="5563870"/>
            <a:ext cx="3035300" cy="94996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išḷïḑè"/>
          <p:cNvSpPr txBox="1"/>
          <p:nvPr/>
        </p:nvSpPr>
        <p:spPr>
          <a:xfrm>
            <a:off x="8256141" y="5692989"/>
            <a:ext cx="2553919" cy="7372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检验了人口学变量和创业自我效能通过影响个体创业意向最终影响个体创业企业的建立。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500"/>
                                        <p:tgtEl>
                                          <p:spTgt spid="2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500"/>
                                        <p:tgtEl>
                                          <p:spTgt spid="2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up)">
                                      <p:cBhvr>
                                        <p:cTn id="28" dur="500"/>
                                        <p:tgtEl>
                                          <p:spTgt spid="1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p:bldP spid="29" grpId="0" bldLvl="0" animBg="1"/>
      <p:bldP spid="30" grpId="0"/>
      <p:bldP spid="11" grpId="0" bldLvl="0" animBg="1"/>
      <p:bldP spid="12" grpId="0" bldLvl="0" animBg="1"/>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03277" cy="469900"/>
            <a:chOff x="1191" y="1422"/>
            <a:chExt cx="7038" cy="740"/>
          </a:xfrm>
        </p:grpSpPr>
        <p:sp>
          <p:nvSpPr>
            <p:cNvPr id="18" name="圆角矩形 17"/>
            <p:cNvSpPr/>
            <p:nvPr/>
          </p:nvSpPr>
          <p:spPr>
            <a:xfrm>
              <a:off x="1191" y="1422"/>
              <a:ext cx="7036"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5" y="1422"/>
              <a:ext cx="6524"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（三）创业机警</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294295" y="323963"/>
            <a:ext cx="3296886" cy="488467"/>
            <a:chOff x="294295" y="323963"/>
            <a:chExt cx="3296886" cy="488467"/>
          </a:xfrm>
        </p:grpSpPr>
        <p:sp>
          <p:nvSpPr>
            <p:cNvPr id="4" name="椭圆 3"/>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3"/>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三、创业者的认知素质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5" name="组合 14"/>
          <p:cNvGrpSpPr/>
          <p:nvPr/>
        </p:nvGrpSpPr>
        <p:grpSpPr>
          <a:xfrm>
            <a:off x="8183245" y="834390"/>
            <a:ext cx="3035300" cy="1490345"/>
            <a:chOff x="12715" y="1918"/>
            <a:chExt cx="4780" cy="2347"/>
          </a:xfrm>
        </p:grpSpPr>
        <p:sp>
          <p:nvSpPr>
            <p:cNvPr id="25" name="ïṣḻiḋè"/>
            <p:cNvSpPr/>
            <p:nvPr/>
          </p:nvSpPr>
          <p:spPr>
            <a:xfrm>
              <a:off x="12715" y="1918"/>
              <a:ext cx="1852" cy="584"/>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含义</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12715" y="2776"/>
              <a:ext cx="4780" cy="1489"/>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liďé"/>
            <p:cNvSpPr txBox="1"/>
            <p:nvPr/>
          </p:nvSpPr>
          <p:spPr>
            <a:xfrm>
              <a:off x="13094" y="2883"/>
              <a:ext cx="4022" cy="1307"/>
            </a:xfrm>
            <a:prstGeom prst="rect">
              <a:avLst/>
            </a:prstGeom>
            <a:noFill/>
          </p:spPr>
          <p:txBody>
            <a:bodyPr wrap="square" rtlCol="0">
              <a:spAutoFit/>
            </a:bodyPr>
            <a:p>
              <a:pPr lvl="0"/>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创业机警是指创业者识别被他人所忽视的创业机会的能力。</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组合 34"/>
          <p:cNvGrpSpPr/>
          <p:nvPr/>
        </p:nvGrpSpPr>
        <p:grpSpPr>
          <a:xfrm>
            <a:off x="8183245" y="2836545"/>
            <a:ext cx="3035300" cy="1385570"/>
            <a:chOff x="12715" y="1918"/>
            <a:chExt cx="4780" cy="2182"/>
          </a:xfrm>
        </p:grpSpPr>
        <p:sp>
          <p:nvSpPr>
            <p:cNvPr id="36" name="ïṣḻiḋè"/>
            <p:cNvSpPr/>
            <p:nvPr/>
          </p:nvSpPr>
          <p:spPr>
            <a:xfrm>
              <a:off x="12715" y="1918"/>
              <a:ext cx="1852" cy="584"/>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本质</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iŝḻîḓè"/>
            <p:cNvSpPr/>
            <p:nvPr/>
          </p:nvSpPr>
          <p:spPr>
            <a:xfrm>
              <a:off x="12715" y="2943"/>
              <a:ext cx="4780" cy="1157"/>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ïsliďé"/>
            <p:cNvSpPr txBox="1"/>
            <p:nvPr/>
          </p:nvSpPr>
          <p:spPr>
            <a:xfrm>
              <a:off x="13094" y="3113"/>
              <a:ext cx="4022" cy="919"/>
            </a:xfrm>
            <a:prstGeom prst="rect">
              <a:avLst/>
            </a:prstGeom>
            <a:noFill/>
          </p:spPr>
          <p:txBody>
            <a:bodyPr wrap="square" rtlCol="0">
              <a:spAutoFit/>
            </a:bodyPr>
            <a:p>
              <a:pPr lvl="0"/>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创业机警本质上是个体对创业机会的关注和渴望。</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9" name="组合 38"/>
          <p:cNvGrpSpPr/>
          <p:nvPr/>
        </p:nvGrpSpPr>
        <p:grpSpPr>
          <a:xfrm>
            <a:off x="8183245" y="4733925"/>
            <a:ext cx="3035300" cy="1835785"/>
            <a:chOff x="12715" y="1918"/>
            <a:chExt cx="4780" cy="2891"/>
          </a:xfrm>
        </p:grpSpPr>
        <p:sp>
          <p:nvSpPr>
            <p:cNvPr id="40" name="ïṣḻiḋè"/>
            <p:cNvSpPr/>
            <p:nvPr/>
          </p:nvSpPr>
          <p:spPr>
            <a:xfrm>
              <a:off x="12715" y="1918"/>
              <a:ext cx="1852" cy="584"/>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特性</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iŝḻîḓè"/>
            <p:cNvSpPr/>
            <p:nvPr/>
          </p:nvSpPr>
          <p:spPr>
            <a:xfrm>
              <a:off x="12715" y="2671"/>
              <a:ext cx="4780" cy="2138"/>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ïsliďé"/>
            <p:cNvSpPr txBox="1"/>
            <p:nvPr/>
          </p:nvSpPr>
          <p:spPr>
            <a:xfrm>
              <a:off x="12989" y="2943"/>
              <a:ext cx="4232" cy="1695"/>
            </a:xfrm>
            <a:prstGeom prst="rect">
              <a:avLst/>
            </a:prstGeom>
            <a:noFill/>
          </p:spPr>
          <p:txBody>
            <a:bodyPr wrap="square" rtlCol="0">
              <a:spAutoFit/>
            </a:bodyPr>
            <a:p>
              <a:pPr lvl="0"/>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创业机会具有时效性、吸引力、持久性，且依附于为用户创造或增加价值的产品、服务或业务。</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46" name="图片 45"/>
          <p:cNvPicPr>
            <a:picLocks noChangeAspect="1"/>
          </p:cNvPicPr>
          <p:nvPr>
            <p:custDataLst>
              <p:tags r:id="rId4"/>
            </p:custDataLst>
          </p:nvPr>
        </p:nvPicPr>
        <p:blipFill>
          <a:blip r:embed="rId5" cstate="screen"/>
          <a:stretch>
            <a:fillRect/>
          </a:stretch>
        </p:blipFill>
        <p:spPr>
          <a:xfrm>
            <a:off x="293690" y="1987691"/>
            <a:ext cx="5693676" cy="4870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160780"/>
            <a:ext cx="10033635" cy="529780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评估创业者潜力——个性特征测验</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成功的创业者往往有一些共同的特征，而这些特征对创业的成功有着重要的作用。因此，创业决策是从对这些创业特征和特质的了解，进而对个体自我进行了解和探索开始的。</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从下列32 组句子中，选择最能够反映你个人观点的句子。</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（1）A：工作一定要完成。</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B：我喜欢与优秀的朋友在一起，这样我能够获得他们对我工作的见解和建议。</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（2）A：当我的责任增加时，我会感到更加快乐。</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B：我喜欢把什么事情都事先安排好。</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（3）A：我决不做任何可能使自己受损失的事情。</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B：理解如何创业是赚钱的第一步。</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525145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“零经验”创业，从种植水稻开始</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2019 年春节，回乡过节的黄继青无意中得知一个消息：江东镇正大力推进撂荒耕地复耕复种，他所在的下湖村也实施了土地复垦计划。“没准我也可以试试。”黄继青脑子里冒出了这个念头。</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他很快与另外4 名村里的年轻人合资成立了溪东合作社，通过承租方式流转了下湖村513 亩土地，准备大面积种植水稻。彼时已接近清明，正是早稻入田插栽的时节。面对一大片水田，黄继青却一脸茫然。“一头热地投身农业，却根本不懂种植。”更让他感到困惑的是，村里已经有二十多年没种过水稻，想请教都找不到人。</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“向外走，学技术去！”黄继青从村里找来5 个农民，带着他们到处寻访汕头潮阳、澄海等地的种粮大户，观摩学习种植技术。但由于种植面积太大、经验不足，水田不平、施肥不均等问题接踵而来……黄继青没有气馁，他边试边学，愣是把水稻种成了。却没想到，一场突如其来的大雨把他的“丰收梦”彻底浇灭，合作社种植水稻的“初体验”以亏损10 多万元告终。</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总结反思之下，黄继青与伙伴们决定改变，转而大规模种植毛豆、土豆及芥菜，提高土地利用率。这一次，他们获得了好收成，一亩地达到了1000 斤左右的产量。他们还把稻米加工成“江东大米”产品，一亩地利润最高能达600 元左右。截至2021 年年底，黄继青与伙伴们已完成该镇1709亩农田的整合、复耕。</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480185"/>
            <a:ext cx="10033635" cy="523494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（4）A ：不管是多好的事情，如果这件事情的失败可能使我招致嘲笑，我就不会冒险去做。</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B：除了工作之外，我还记挂别人的健康。</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（5）A：我会为自己开创的任何事业而努力。</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B：我只会做那些使我开心并有安全感的事。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（6）A：如果我失败了，别人会嘲笑我。</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B：尽管我对自己很有信心，但我还是需要别人的建议。</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（7）A：在遇到困难时，我要找到解决的办法。</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B：如果在新开创的事业中失败，我会继续自己的工作。</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（8）A：如果我觉得一个想法是好主意，我就会实践这个想法。</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B：我能够比现在做得更好。</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0780"/>
            <a:ext cx="10033635" cy="523494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（9）A：工作时，我会注意维系良好的人际关系。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B：不管发生什么事，都是我从经历中学习的机会。</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（10）A：即使我的努力失败了，我也能从中学到东西。</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B：我喜欢舒适的生活。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（11）A：我只会投资比赛或彩票，总有一天幸运会落在我的头上。</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B：如果我在工作中失利，我会努力找出原因。</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（12）A：我会尊敬我的员工，并对他们一视同仁。</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B：如果我能有更好的工作，我就会离开现在的工作。</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（13）A：在实施一个新的想法之前，我会慎重考虑。</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B：如果我的叔叔去世，我会先去参加葬礼，即便这会导致公司订单延误好几天。</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0780"/>
            <a:ext cx="10033635" cy="523494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（14）A：只有当我拥有资本时，我才能够发展一份事业。</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B：我希望能够自己做出重要决定。</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（15）A：当别人的好意和信任被背叛时，我不会坐视不理。</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B：如果事情没有按照我的想法发展，我会寻求其他的替代机会。</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（16）A：我可以犯错误。</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B：我非常喜欢与朋友聊天。</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（17）A：我希望我的钱能够安全地存在银行里。</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B：我完全认可我的工作，同时也了解它的优劣。</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（18）A：我希望能够拥有很多钱，从而过上舒适的生活。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B：在做决定时我希望得到别人的帮助。</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0780"/>
            <a:ext cx="10033635" cy="523494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（19）A：人们首先应该照顾好自己的亲人和朋友。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B：我喜欢解决难题。</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（20）A：即使可能损害自己，我也不会做让别人不开心的事。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B：钱是事业发展的必需品。</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（21）A：我希望我的事业能够很快发展起来，这样我就不会遇到经济紧张的困境。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B：不能因为不成功就去责备自己。</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（22）A：我应该能够独立地按照自己的想法去做事。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B：只有为自己的未来积累了一大笔钱后我才会幸福。</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（23）A：如果我失败了，那主要是别人的错误造成的。</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B：我只会做那些让我感到舒服且令我满意的事情。</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68705" y="930910"/>
            <a:ext cx="10569575" cy="5617845"/>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（24）A：在开始一份工作之前，我会认真考虑它是否会对我的声誉造成不利的影响。</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B：我希望自己能和别人一样，也买得起昂贵的东西。</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（25）A：我希望能够有舒适的房子住。</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B：我会从失败中吸取教训。</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（26）A：在做任何工作之前，我都要考虑它的长期影响。</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B：我希望每件事情都按照我的想法进行。</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（27）A：金钱能够为我带来舒适感，所以我的主要目标在于赚钱。</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B：我喜欢在能够经常见到朋友的地方工作。</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（28）A：我了解自己正在做的事，我不怕受到别人的批评。</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B：如果我失败了，我会觉得自己非常差劲。</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（29）A：遇到困难是常有的事，我应该去做一些好的新工作。</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B：在开始新工作之前，我会采纳有经验的朋友们的建议。</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68705" y="930910"/>
            <a:ext cx="10569575" cy="511683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（30）A：我的所有经历都会激励我前进。</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B：我希望我有很多钱。</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（31）A：我喜欢每天从容不迫，万事顺利，没有任何烦恼。</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B：不管遇到多大的障碍，我都将努力达到目标。</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（32）A：我不喜欢别人无故干涉我做事。</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B：为了赚钱，我可以做任何事情。</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通过本测试可以了解个体的创业倾向。请用15 分钟时间完成测试，选择每组句子中最能反映自己观点的一句。下面的评分标准可以帮助学生对自己的答案进行评分。把每题所得分数相加，根据下面的评分等级确定创业倾向：0 ～ 25 分，不具创业性；26 ～ 36 分，创业性中等；37 ～ 47 分，具有一定的创业性；48 分以上，具有较强的创业性。</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这些分数只代表创业倾向，而不能说明一个人能否成为创业者。</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068705" y="930910"/>
            <a:ext cx="10569575" cy="5615305"/>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评分标准如表2-3 所示。</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1482090" y="1595120"/>
            <a:ext cx="9496425" cy="4712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任务三</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培养创业精神</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项目二</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î$ḻíḑê"/>
          <p:cNvGrpSpPr/>
          <p:nvPr/>
        </p:nvGrpSpPr>
        <p:grpSpPr>
          <a:xfrm>
            <a:off x="4850652" y="928154"/>
            <a:ext cx="5622925" cy="1266190"/>
            <a:chOff x="8049219" y="2064874"/>
            <a:chExt cx="5622925" cy="1266190"/>
          </a:xfrm>
        </p:grpSpPr>
        <p:sp>
          <p:nvSpPr>
            <p:cNvPr id="26"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ïṥḷíďê"/>
            <p:cNvSpPr txBox="1"/>
            <p:nvPr/>
          </p:nvSpPr>
          <p:spPr>
            <a:xfrm>
              <a:off x="8785184" y="2409044"/>
              <a:ext cx="4886960" cy="922020"/>
            </a:xfrm>
            <a:prstGeom prst="rect">
              <a:avLst/>
            </a:prstGeom>
            <a:noFill/>
          </p:spPr>
          <p:txBody>
            <a:bodyPr wrap="square" rtlCol="0">
              <a:spAutoFit/>
            </a:bodyPr>
            <a:lstStyle/>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哲学层次的创业思想和创业观念是人们对于创业的理性认识。</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8785161" y="2064874"/>
              <a:ext cx="209804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哲学层次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0" name="îS1îḓe"/>
          <p:cNvSpPr/>
          <p:nvPr/>
        </p:nvSpPr>
        <p:spPr>
          <a:xfrm>
            <a:off x="4890135" y="26974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5626100" y="3004820"/>
            <a:ext cx="5431155" cy="922020"/>
          </a:xfrm>
          <a:prstGeom prst="rect">
            <a:avLst/>
          </a:prstGeom>
          <a:noFill/>
        </p:spPr>
        <p:txBody>
          <a:bodyPr wrap="square" rtlCol="0">
            <a:spAutoFit/>
          </a:bodyPr>
          <a:lstStyle/>
          <a:p>
            <a:pPr>
              <a:lnSpc>
                <a:spcPct val="150000"/>
              </a:lnSpc>
            </a:pPr>
            <a:r>
              <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心理学层次的创业个性和创业意志是人们创业的心理基础。</a:t>
            </a: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626100" y="2660650"/>
            <a:ext cx="196977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心理学层次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îS1îḓe"/>
          <p:cNvSpPr/>
          <p:nvPr/>
        </p:nvSpPr>
        <p:spPr>
          <a:xfrm>
            <a:off x="4892040" y="457390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81880" y="1172845"/>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4930140" y="4693920"/>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 name="iśliďè"/>
          <p:cNvGrpSpPr/>
          <p:nvPr/>
        </p:nvGrpSpPr>
        <p:grpSpPr>
          <a:xfrm>
            <a:off x="5626100" y="4511040"/>
            <a:ext cx="5988050" cy="850900"/>
            <a:chOff x="8785135" y="3530684"/>
            <a:chExt cx="3963681" cy="851044"/>
          </a:xfrm>
        </p:grpSpPr>
        <p:sp>
          <p:nvSpPr>
            <p:cNvPr id="8" name="iŝļîḍé"/>
            <p:cNvSpPr txBox="1"/>
            <p:nvPr/>
          </p:nvSpPr>
          <p:spPr>
            <a:xfrm>
              <a:off x="8785135" y="3874912"/>
              <a:ext cx="3963681" cy="506816"/>
            </a:xfrm>
            <a:prstGeom prst="rect">
              <a:avLst/>
            </a:prstGeom>
            <a:noFill/>
          </p:spPr>
          <p:txBody>
            <a:bodyPr wrap="square" rtlCol="0">
              <a:sp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行为学层次的创业作风和创业品质是人们创业的行为模式。</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8785161" y="3530684"/>
              <a:ext cx="1969770" cy="398848"/>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行为学层次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矩形 20"/>
          <p:cNvSpPr/>
          <p:nvPr/>
        </p:nvSpPr>
        <p:spPr>
          <a:xfrm>
            <a:off x="4930775" y="282892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项目二</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0" name="椭圆 9"/>
          <p:cNvSpPr/>
          <p:nvPr/>
        </p:nvSpPr>
        <p:spPr>
          <a:xfrm>
            <a:off x="977265" y="1894205"/>
            <a:ext cx="3015615" cy="3015615"/>
          </a:xfrm>
          <a:prstGeom prst="ellipse">
            <a:avLst/>
          </a:prstGeom>
          <a:solidFill>
            <a:srgbClr val="A91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latin typeface="微软雅黑" panose="020B0503020204020204" charset="-122"/>
                <a:ea typeface="微软雅黑" panose="020B0503020204020204" charset="-122"/>
              </a:rPr>
              <a:t>创业精神有三个层面的内涵</a:t>
            </a:r>
            <a:endParaRPr lang="zh-CN" altLang="en-US" sz="2800" b="1">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checkerboard(across)">
                                      <p:cBhvr>
                                        <p:cTn id="10" dur="500"/>
                                        <p:tgtEl>
                                          <p:spTgt spid="4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checkerboard(across)">
                                      <p:cBhvr>
                                        <p:cTn id="13" dur="500"/>
                                        <p:tgtEl>
                                          <p:spTgt spid="42"/>
                                        </p:tgtEl>
                                      </p:cBhvr>
                                    </p:animEffect>
                                  </p:childTnLst>
                                </p:cTn>
                              </p:par>
                              <p:par>
                                <p:cTn id="14" presetID="5"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heckerboard(across)">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21"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p:cNvSpPr/>
          <p:nvPr/>
        </p:nvSpPr>
        <p:spPr>
          <a:xfrm>
            <a:off x="1523365" y="2500630"/>
            <a:ext cx="6344920" cy="479425"/>
          </a:xfrm>
          <a:prstGeom prst="roundRect">
            <a:avLst/>
          </a:prstGeom>
          <a:solidFill>
            <a:srgbClr val="3D0D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751812" y="1512582"/>
            <a:ext cx="8737600" cy="4486910"/>
            <a:chOff x="751812" y="1512582"/>
            <a:chExt cx="8737600" cy="4486910"/>
          </a:xfrm>
        </p:grpSpPr>
        <p:cxnSp>
          <p:nvCxnSpPr>
            <p:cNvPr id="26" name="直接连接符 25"/>
            <p:cNvCxnSpPr/>
            <p:nvPr/>
          </p:nvCxnSpPr>
          <p:spPr>
            <a:xfrm>
              <a:off x="1014608" y="151975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圆角矩形 25"/>
            <p:cNvSpPr/>
            <p:nvPr/>
          </p:nvSpPr>
          <p:spPr>
            <a:xfrm>
              <a:off x="1488412" y="1512770"/>
              <a:ext cx="8001000" cy="77914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圆角矩形 26"/>
            <p:cNvSpPr/>
            <p:nvPr/>
          </p:nvSpPr>
          <p:spPr>
            <a:xfrm>
              <a:off x="1488412" y="3404247"/>
              <a:ext cx="502793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圆角矩形 27"/>
            <p:cNvSpPr/>
            <p:nvPr/>
          </p:nvSpPr>
          <p:spPr>
            <a:xfrm>
              <a:off x="1488412" y="4351032"/>
              <a:ext cx="5946775" cy="68389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752447" y="1512582"/>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01</a:t>
              </a:r>
              <a:endPar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31" name="组合 30"/>
            <p:cNvGrpSpPr/>
            <p:nvPr/>
          </p:nvGrpSpPr>
          <p:grpSpPr>
            <a:xfrm>
              <a:off x="1679564" y="1560237"/>
              <a:ext cx="7590155" cy="1437005"/>
              <a:chOff x="3309840" y="2669273"/>
              <a:chExt cx="7590155" cy="1437005"/>
            </a:xfrm>
          </p:grpSpPr>
          <p:sp>
            <p:nvSpPr>
              <p:cNvPr id="42" name="文本框 41"/>
              <p:cNvSpPr txBox="1"/>
              <p:nvPr/>
            </p:nvSpPr>
            <p:spPr>
              <a:xfrm>
                <a:off x="3310475" y="2808751"/>
                <a:ext cx="538480" cy="306705"/>
              </a:xfrm>
              <a:prstGeom prst="rect">
                <a:avLst/>
              </a:prstGeom>
              <a:noFill/>
            </p:spPr>
            <p:txBody>
              <a:bodyPr wrap="none" rtlCol="0" anchor="ctr" anchorCtr="0">
                <a:spAutoFit/>
              </a:bodyPr>
              <a:lstStyle/>
              <a:p>
                <a:pPr lvl="0" algn="l">
                  <a:spcBef>
                    <a:spcPct val="0"/>
                  </a:spcBef>
                  <a:buSzPct val="25000"/>
                  <a:defRPr/>
                </a:pPr>
                <a:r>
                  <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激情</a:t>
                </a:r>
                <a:endPar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43" name="矩形 42"/>
              <p:cNvSpPr/>
              <p:nvPr/>
            </p:nvSpPr>
            <p:spPr>
              <a:xfrm>
                <a:off x="4369020" y="2669273"/>
                <a:ext cx="6530975" cy="57658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just">
                  <a:lnSpc>
                    <a:spcPct val="150000"/>
                  </a:lnSpc>
                </a:pPr>
                <a:r>
                  <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激情缘于人们对事物的强烈兴趣与热衷的表现。成功创业不仅要有激情，还需要将</a:t>
                </a: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lvl="0" algn="just">
                  <a:lnSpc>
                    <a:spcPct val="150000"/>
                  </a:lnSpc>
                </a:pPr>
                <a:r>
                  <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这种激情坚持下来。</a:t>
                </a: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4" name="文本框 53"/>
              <p:cNvSpPr txBox="1"/>
              <p:nvPr/>
            </p:nvSpPr>
            <p:spPr>
              <a:xfrm>
                <a:off x="3309840" y="3712991"/>
                <a:ext cx="716280" cy="306705"/>
              </a:xfrm>
              <a:prstGeom prst="rect">
                <a:avLst/>
              </a:prstGeom>
              <a:noFill/>
            </p:spPr>
            <p:txBody>
              <a:bodyPr wrap="none" rtlCol="0" anchor="ctr" anchorCtr="0">
                <a:spAutoFit/>
              </a:bodyPr>
              <a:p>
                <a:pPr lvl="0" algn="l">
                  <a:spcBef>
                    <a:spcPct val="0"/>
                  </a:spcBef>
                  <a:buSzPct val="25000"/>
                  <a:defRPr/>
                </a:pPr>
                <a:r>
                  <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积极性</a:t>
                </a:r>
                <a:endPar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7" name="矩形 56"/>
              <p:cNvSpPr/>
              <p:nvPr/>
            </p:nvSpPr>
            <p:spPr>
              <a:xfrm>
                <a:off x="4369020" y="3529698"/>
                <a:ext cx="5177155" cy="57658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p>
                <a:pPr lvl="0" algn="l">
                  <a:lnSpc>
                    <a:spcPct val="150000"/>
                  </a:lnSpc>
                </a:pPr>
                <a:r>
                  <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积极的心态是创业成功的原动力，在创业过程中起到关键作用。</a:t>
                </a: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sp>
          <p:nvSpPr>
            <p:cNvPr id="32" name="椭圆 31"/>
            <p:cNvSpPr/>
            <p:nvPr/>
          </p:nvSpPr>
          <p:spPr>
            <a:xfrm>
              <a:off x="752447" y="340417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03</a:t>
              </a:r>
              <a:endPar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33" name="组合 32"/>
            <p:cNvGrpSpPr/>
            <p:nvPr/>
          </p:nvGrpSpPr>
          <p:grpSpPr>
            <a:xfrm>
              <a:off x="1680199" y="3451826"/>
              <a:ext cx="4528871" cy="444689"/>
              <a:chOff x="3310475" y="3364598"/>
              <a:chExt cx="4528871" cy="444689"/>
            </a:xfrm>
          </p:grpSpPr>
          <p:sp>
            <p:nvSpPr>
              <p:cNvPr id="40" name="文本框 39"/>
              <p:cNvSpPr txBox="1"/>
              <p:nvPr/>
            </p:nvSpPr>
            <p:spPr>
              <a:xfrm>
                <a:off x="3310475" y="3433591"/>
                <a:ext cx="716280" cy="306705"/>
              </a:xfrm>
              <a:prstGeom prst="rect">
                <a:avLst/>
              </a:prstGeom>
              <a:noFill/>
            </p:spPr>
            <p:txBody>
              <a:bodyPr wrap="none" rtlCol="0" anchor="ctr" anchorCtr="0">
                <a:spAutoFit/>
              </a:bodyPr>
              <a:lstStyle/>
              <a:p>
                <a:pPr lvl="0" algn="l">
                  <a:spcBef>
                    <a:spcPct val="0"/>
                  </a:spcBef>
                  <a:buSzPct val="25000"/>
                  <a:defRPr/>
                </a:pPr>
                <a:r>
                  <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适应性</a:t>
                </a:r>
                <a:endPar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41" name="矩形 40"/>
              <p:cNvSpPr/>
              <p:nvPr/>
            </p:nvSpPr>
            <p:spPr>
              <a:xfrm>
                <a:off x="4368957" y="3364598"/>
                <a:ext cx="3470389" cy="444689"/>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l">
                  <a:lnSpc>
                    <a:spcPct val="150000"/>
                  </a:lnSpc>
                </a:pPr>
                <a:endParaRPr lang="en-US" altLang="zh-CN"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sp>
          <p:nvSpPr>
            <p:cNvPr id="34" name="椭圆 33"/>
            <p:cNvSpPr/>
            <p:nvPr/>
          </p:nvSpPr>
          <p:spPr>
            <a:xfrm>
              <a:off x="752447" y="433183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04</a:t>
              </a:r>
              <a:endPar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35" name="组合 34"/>
            <p:cNvGrpSpPr/>
            <p:nvPr/>
          </p:nvGrpSpPr>
          <p:grpSpPr>
            <a:xfrm>
              <a:off x="1679564" y="3451751"/>
              <a:ext cx="4699635" cy="2462530"/>
              <a:chOff x="3309840" y="2168258"/>
              <a:chExt cx="4699635" cy="2462530"/>
            </a:xfrm>
          </p:grpSpPr>
          <p:sp>
            <p:nvSpPr>
              <p:cNvPr id="38" name="文本框 37"/>
              <p:cNvSpPr txBox="1"/>
              <p:nvPr/>
            </p:nvSpPr>
            <p:spPr>
              <a:xfrm>
                <a:off x="3310475" y="3184036"/>
                <a:ext cx="716280" cy="306705"/>
              </a:xfrm>
              <a:prstGeom prst="rect">
                <a:avLst/>
              </a:prstGeom>
              <a:noFill/>
            </p:spPr>
            <p:txBody>
              <a:bodyPr wrap="none" rtlCol="0" anchor="ctr" anchorCtr="0">
                <a:spAutoFit/>
              </a:bodyPr>
              <a:lstStyle/>
              <a:p>
                <a:pPr lvl="0" algn="l">
                  <a:spcBef>
                    <a:spcPct val="0"/>
                  </a:spcBef>
                  <a:buSzPct val="25000"/>
                  <a:defRPr/>
                </a:pPr>
                <a:r>
                  <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领导力</a:t>
                </a:r>
                <a:endPar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9" name="矩形 38"/>
              <p:cNvSpPr/>
              <p:nvPr/>
            </p:nvSpPr>
            <p:spPr>
              <a:xfrm>
                <a:off x="4412137" y="2168258"/>
                <a:ext cx="3470389" cy="444689"/>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lstStyle/>
              <a:p>
                <a:pPr lvl="0" algn="l">
                  <a:lnSpc>
                    <a:spcPct val="150000"/>
                  </a:lnSpc>
                </a:pPr>
                <a:r>
                  <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创业的适应性是创业内容对社会的适应性。</a:t>
                </a: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0" name="文本框 19"/>
              <p:cNvSpPr txBox="1"/>
              <p:nvPr/>
            </p:nvSpPr>
            <p:spPr>
              <a:xfrm>
                <a:off x="3309840" y="4278142"/>
                <a:ext cx="894080" cy="306705"/>
              </a:xfrm>
              <a:prstGeom prst="rect">
                <a:avLst/>
              </a:prstGeom>
              <a:noFill/>
            </p:spPr>
            <p:txBody>
              <a:bodyPr wrap="none" rtlCol="0" anchor="ctr" anchorCtr="0">
                <a:spAutoFit/>
              </a:bodyPr>
              <a:p>
                <a:pPr lvl="0" algn="l">
                  <a:buClrTx/>
                  <a:buSzPct val="25000"/>
                  <a:buFontTx/>
                  <a:defRPr/>
                </a:pPr>
                <a:r>
                  <a:rPr lang="zh-CN" altLang="en-US" sz="1400" b="1" cap="all" dirty="0">
                    <a:solidFill>
                      <a:schemeClr val="bg1"/>
                    </a:solidFill>
                    <a:latin typeface="微软雅黑" panose="020B0503020204020204" charset="-122"/>
                    <a:ea typeface="微软雅黑" panose="020B0503020204020204" charset="-122"/>
                    <a:cs typeface="+mn-ea"/>
                    <a:sym typeface="+mn-ea"/>
                  </a:rPr>
                  <a:t>雄心壮志</a:t>
                </a:r>
                <a:endParaRPr lang="zh-CN" altLang="en-US" sz="1400" b="1"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1" name="矩形 20"/>
              <p:cNvSpPr/>
              <p:nvPr/>
            </p:nvSpPr>
            <p:spPr>
              <a:xfrm>
                <a:off x="4367750" y="4186288"/>
                <a:ext cx="3641725" cy="44450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0000" tIns="90000" rIns="90000" bIns="90000" numCol="1" spcCol="0" rtlCol="0" fromWordArt="0" anchor="ctr" anchorCtr="0" forceAA="0" compatLnSpc="1">
                <a:noAutofit/>
              </a:bodyPr>
              <a:p>
                <a:pPr lvl="0" algn="l">
                  <a:lnSpc>
                    <a:spcPct val="150000"/>
                  </a:lnSpc>
                </a:pPr>
                <a:r>
                  <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雄心壮志是创业者需要具备的一个性格特征。</a:t>
                </a: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sp>
          <p:nvSpPr>
            <p:cNvPr id="19" name="椭圆 18"/>
            <p:cNvSpPr/>
            <p:nvPr/>
          </p:nvSpPr>
          <p:spPr>
            <a:xfrm>
              <a:off x="751812" y="544498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05</a:t>
              </a:r>
              <a:endPar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3" name="椭圆 52"/>
            <p:cNvSpPr/>
            <p:nvPr/>
          </p:nvSpPr>
          <p:spPr>
            <a:xfrm>
              <a:off x="751812" y="2416822"/>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02</a:t>
              </a:r>
              <a:endParaRPr lang="en-US" altLang="zh-CN" sz="14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63" name="圆角矩形 27"/>
            <p:cNvSpPr/>
            <p:nvPr/>
          </p:nvSpPr>
          <p:spPr>
            <a:xfrm>
              <a:off x="1559532" y="5445772"/>
              <a:ext cx="5026660" cy="55372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grpSp>
        <p:nvGrpSpPr>
          <p:cNvPr id="5" name="组合 4"/>
          <p:cNvGrpSpPr/>
          <p:nvPr/>
        </p:nvGrpSpPr>
        <p:grpSpPr>
          <a:xfrm>
            <a:off x="294295" y="323963"/>
            <a:ext cx="2992086" cy="488467"/>
            <a:chOff x="294295" y="323963"/>
            <a:chExt cx="2992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29260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一、创业精神的要素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60" name="组合 59"/>
          <p:cNvGrpSpPr/>
          <p:nvPr/>
        </p:nvGrpSpPr>
        <p:grpSpPr>
          <a:xfrm>
            <a:off x="7443470" y="2291715"/>
            <a:ext cx="4134485" cy="4140200"/>
            <a:chOff x="11334" y="4163"/>
            <a:chExt cx="6511" cy="6520"/>
          </a:xfrm>
        </p:grpSpPr>
        <p:sp>
          <p:nvSpPr>
            <p:cNvPr id="44" name="îšḷîdê"/>
            <p:cNvSpPr>
              <a:spLocks noChangeAspect="1"/>
            </p:cNvSpPr>
            <p:nvPr/>
          </p:nvSpPr>
          <p:spPr>
            <a:xfrm>
              <a:off x="12628" y="4460"/>
              <a:ext cx="2790" cy="2789"/>
            </a:xfrm>
            <a:prstGeom prst="donut">
              <a:avLst/>
            </a:prstGeom>
            <a:gradFill>
              <a:gsLst>
                <a:gs pos="0">
                  <a:srgbClr val="B21AA3"/>
                </a:gs>
                <a:gs pos="100000">
                  <a:srgbClr val="472494"/>
                </a:gs>
              </a:gsLst>
              <a:lin ang="5400000" scaled="1"/>
            </a:gradFill>
            <a:ln w="38100">
              <a:solidFill>
                <a:srgbClr val="300B8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5" name="îšḷîdê"/>
            <p:cNvSpPr>
              <a:spLocks noChangeAspect="1"/>
            </p:cNvSpPr>
            <p:nvPr/>
          </p:nvSpPr>
          <p:spPr>
            <a:xfrm>
              <a:off x="11334" y="6223"/>
              <a:ext cx="2790" cy="2789"/>
            </a:xfrm>
            <a:prstGeom prst="donut">
              <a:avLst/>
            </a:prstGeom>
            <a:gradFill>
              <a:gsLst>
                <a:gs pos="0">
                  <a:srgbClr val="B21AA3"/>
                </a:gs>
                <a:gs pos="100000">
                  <a:srgbClr val="472494"/>
                </a:gs>
              </a:gsLst>
              <a:lin ang="5400000" scaled="1"/>
            </a:gradFill>
            <a:ln w="38100">
              <a:solidFill>
                <a:srgbClr val="300B8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îšḷîdê"/>
            <p:cNvSpPr>
              <a:spLocks noChangeAspect="1"/>
            </p:cNvSpPr>
            <p:nvPr/>
          </p:nvSpPr>
          <p:spPr>
            <a:xfrm>
              <a:off x="13981" y="6223"/>
              <a:ext cx="2790" cy="2789"/>
            </a:xfrm>
            <a:prstGeom prst="donut">
              <a:avLst/>
            </a:prstGeom>
            <a:gradFill>
              <a:gsLst>
                <a:gs pos="0">
                  <a:srgbClr val="B21AA3"/>
                </a:gs>
                <a:gs pos="100000">
                  <a:srgbClr val="472494"/>
                </a:gs>
              </a:gsLst>
              <a:lin ang="5400000" scaled="1"/>
            </a:gradFill>
            <a:ln w="38100">
              <a:solidFill>
                <a:srgbClr val="300B8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文本框 7"/>
            <p:cNvSpPr txBox="1"/>
            <p:nvPr/>
          </p:nvSpPr>
          <p:spPr>
            <a:xfrm>
              <a:off x="13479" y="5521"/>
              <a:ext cx="1088" cy="580"/>
            </a:xfrm>
            <a:prstGeom prst="rect">
              <a:avLst/>
            </a:prstGeom>
            <a:noFill/>
          </p:spPr>
          <p:txBody>
            <a:bodyPr wrap="square" rtlCol="0">
              <a:spAutoFit/>
            </a:bodyPr>
            <a:p>
              <a:r>
                <a:rPr lang="zh-CN" altLang="en-US">
                  <a:solidFill>
                    <a:schemeClr val="bg1"/>
                  </a:solidFill>
                  <a:latin typeface="微软雅黑" panose="020B0503020204020204" charset="-122"/>
                  <a:ea typeface="微软雅黑" panose="020B0503020204020204" charset="-122"/>
                </a:rPr>
                <a:t>激情</a:t>
              </a:r>
              <a:endParaRPr lang="zh-CN" altLang="en-US">
                <a:solidFill>
                  <a:schemeClr val="bg1"/>
                </a:solidFill>
                <a:latin typeface="微软雅黑" panose="020B0503020204020204" charset="-122"/>
                <a:ea typeface="微软雅黑" panose="020B0503020204020204" charset="-122"/>
              </a:endParaRPr>
            </a:p>
          </p:txBody>
        </p:sp>
        <p:sp>
          <p:nvSpPr>
            <p:cNvPr id="9" name="îšḷîdê"/>
            <p:cNvSpPr>
              <a:spLocks noChangeAspect="1"/>
            </p:cNvSpPr>
            <p:nvPr/>
          </p:nvSpPr>
          <p:spPr>
            <a:xfrm>
              <a:off x="12628" y="7895"/>
              <a:ext cx="2790" cy="2789"/>
            </a:xfrm>
            <a:prstGeom prst="donut">
              <a:avLst/>
            </a:prstGeom>
            <a:gradFill>
              <a:gsLst>
                <a:gs pos="0">
                  <a:srgbClr val="B21AA3"/>
                </a:gs>
                <a:gs pos="100000">
                  <a:srgbClr val="472494"/>
                </a:gs>
              </a:gsLst>
              <a:lin ang="5400000" scaled="1"/>
            </a:gradFill>
            <a:ln w="38100">
              <a:solidFill>
                <a:srgbClr val="300B8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îšḷîdê"/>
            <p:cNvSpPr>
              <a:spLocks noChangeAspect="1"/>
            </p:cNvSpPr>
            <p:nvPr/>
          </p:nvSpPr>
          <p:spPr>
            <a:xfrm>
              <a:off x="15055" y="4163"/>
              <a:ext cx="2790" cy="2789"/>
            </a:xfrm>
            <a:prstGeom prst="donut">
              <a:avLst/>
            </a:prstGeom>
            <a:gradFill>
              <a:gsLst>
                <a:gs pos="0">
                  <a:srgbClr val="B21AA3"/>
                </a:gs>
                <a:gs pos="100000">
                  <a:srgbClr val="472494"/>
                </a:gs>
              </a:gsLst>
              <a:lin ang="5400000" scaled="1"/>
            </a:gradFill>
            <a:ln w="38100">
              <a:solidFill>
                <a:srgbClr val="300B8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文本框 11"/>
            <p:cNvSpPr txBox="1"/>
            <p:nvPr/>
          </p:nvSpPr>
          <p:spPr>
            <a:xfrm>
              <a:off x="12056" y="7330"/>
              <a:ext cx="1385" cy="580"/>
            </a:xfrm>
            <a:prstGeom prst="rect">
              <a:avLst/>
            </a:prstGeom>
            <a:noFill/>
          </p:spPr>
          <p:txBody>
            <a:bodyPr wrap="square" rtlCol="0">
              <a:spAutoFit/>
            </a:bodyPr>
            <a:p>
              <a:r>
                <a:rPr lang="zh-CN" altLang="en-US">
                  <a:solidFill>
                    <a:schemeClr val="bg1"/>
                  </a:solidFill>
                  <a:latin typeface="微软雅黑" panose="020B0503020204020204" charset="-122"/>
                  <a:ea typeface="微软雅黑" panose="020B0503020204020204" charset="-122"/>
                </a:rPr>
                <a:t>积极性</a:t>
              </a:r>
              <a:endParaRPr lang="zh-CN" altLang="en-US">
                <a:solidFill>
                  <a:schemeClr val="bg1"/>
                </a:solidFill>
                <a:latin typeface="微软雅黑" panose="020B0503020204020204" charset="-122"/>
                <a:ea typeface="微软雅黑" panose="020B0503020204020204" charset="-122"/>
              </a:endParaRPr>
            </a:p>
          </p:txBody>
        </p:sp>
        <p:sp>
          <p:nvSpPr>
            <p:cNvPr id="13" name="文本框 12"/>
            <p:cNvSpPr txBox="1"/>
            <p:nvPr/>
          </p:nvSpPr>
          <p:spPr>
            <a:xfrm>
              <a:off x="15704" y="5267"/>
              <a:ext cx="1492" cy="580"/>
            </a:xfrm>
            <a:prstGeom prst="rect">
              <a:avLst/>
            </a:prstGeom>
            <a:noFill/>
          </p:spPr>
          <p:txBody>
            <a:bodyPr wrap="square" rtlCol="0">
              <a:spAutoFit/>
            </a:bodyPr>
            <a:p>
              <a:r>
                <a:rPr lang="zh-CN" altLang="en-US">
                  <a:solidFill>
                    <a:schemeClr val="bg1"/>
                  </a:solidFill>
                  <a:latin typeface="微软雅黑" panose="020B0503020204020204" charset="-122"/>
                  <a:ea typeface="微软雅黑" panose="020B0503020204020204" charset="-122"/>
                </a:rPr>
                <a:t>适应性</a:t>
              </a:r>
              <a:endParaRPr lang="zh-CN" altLang="en-US">
                <a:solidFill>
                  <a:schemeClr val="bg1"/>
                </a:solidFill>
                <a:latin typeface="微软雅黑" panose="020B0503020204020204" charset="-122"/>
                <a:ea typeface="微软雅黑" panose="020B0503020204020204" charset="-122"/>
              </a:endParaRPr>
            </a:p>
          </p:txBody>
        </p:sp>
        <p:sp>
          <p:nvSpPr>
            <p:cNvPr id="58" name="文本框 57"/>
            <p:cNvSpPr txBox="1"/>
            <p:nvPr/>
          </p:nvSpPr>
          <p:spPr>
            <a:xfrm>
              <a:off x="13237" y="8999"/>
              <a:ext cx="1480" cy="580"/>
            </a:xfrm>
            <a:prstGeom prst="rect">
              <a:avLst/>
            </a:prstGeom>
            <a:noFill/>
          </p:spPr>
          <p:txBody>
            <a:bodyPr wrap="square" rtlCol="0">
              <a:spAutoFit/>
            </a:bodyPr>
            <a:p>
              <a:r>
                <a:rPr lang="zh-CN" altLang="en-US">
                  <a:solidFill>
                    <a:schemeClr val="bg1"/>
                  </a:solidFill>
                  <a:latin typeface="微软雅黑" panose="020B0503020204020204" charset="-122"/>
                  <a:ea typeface="微软雅黑" panose="020B0503020204020204" charset="-122"/>
                </a:rPr>
                <a:t>领导力</a:t>
              </a:r>
              <a:endParaRPr lang="zh-CN" altLang="en-US">
                <a:solidFill>
                  <a:schemeClr val="bg1"/>
                </a:solidFill>
                <a:latin typeface="微软雅黑" panose="020B0503020204020204" charset="-122"/>
                <a:ea typeface="微软雅黑" panose="020B0503020204020204" charset="-122"/>
              </a:endParaRPr>
            </a:p>
          </p:txBody>
        </p:sp>
      </p:grpSp>
      <p:sp>
        <p:nvSpPr>
          <p:cNvPr id="61" name="文本框 60"/>
          <p:cNvSpPr txBox="1"/>
          <p:nvPr/>
        </p:nvSpPr>
        <p:spPr>
          <a:xfrm>
            <a:off x="2738755" y="4410075"/>
            <a:ext cx="4696460" cy="564515"/>
          </a:xfrm>
          <a:prstGeom prst="rect">
            <a:avLst/>
          </a:prstGeom>
          <a:noFill/>
        </p:spPr>
        <p:txBody>
          <a:bodyPr wrap="square" rtlCol="0" anchor="t">
            <a:spAutoFit/>
          </a:bodyPr>
          <a:p>
            <a:pPr algn="just">
              <a:lnSpc>
                <a:spcPct val="110000"/>
              </a:lnSpc>
            </a:pPr>
            <a:r>
              <a:rPr lang="zh-CN" altLang="en-US" sz="1400">
                <a:solidFill>
                  <a:schemeClr val="bg1"/>
                </a:solidFill>
                <a:latin typeface="微软雅黑" panose="020B0503020204020204" charset="-122"/>
                <a:ea typeface="微软雅黑" panose="020B0503020204020204" charset="-122"/>
              </a:rPr>
              <a:t>好的领导人一定具有很强的个人魅力和感召力，有道德感，有在组织里树立诚信原则的意愿，具有团队协作精神。</a:t>
            </a:r>
            <a:endParaRPr lang="zh-CN" altLang="en-US" sz="1400">
              <a:solidFill>
                <a:schemeClr val="bg1"/>
              </a:solidFill>
              <a:latin typeface="微软雅黑" panose="020B0503020204020204" charset="-122"/>
              <a:ea typeface="微软雅黑" panose="020B0503020204020204" charset="-122"/>
            </a:endParaRPr>
          </a:p>
        </p:txBody>
      </p:sp>
      <p:sp>
        <p:nvSpPr>
          <p:cNvPr id="65" name="文本框 64"/>
          <p:cNvSpPr txBox="1"/>
          <p:nvPr/>
        </p:nvSpPr>
        <p:spPr>
          <a:xfrm>
            <a:off x="9496425" y="4276090"/>
            <a:ext cx="1101090" cy="343535"/>
          </a:xfrm>
          <a:prstGeom prst="rect">
            <a:avLst/>
          </a:prstGeom>
          <a:noFill/>
        </p:spPr>
        <p:txBody>
          <a:bodyPr wrap="square" rtlCol="0" anchor="t">
            <a:noAutofit/>
          </a:bodyPr>
          <a:p>
            <a:r>
              <a:rPr lang="zh-CN" altLang="en-US">
                <a:solidFill>
                  <a:schemeClr val="bg1"/>
                </a:solidFill>
                <a:latin typeface="微软雅黑" panose="020B0503020204020204" charset="-122"/>
                <a:ea typeface="微软雅黑" panose="020B0503020204020204" charset="-122"/>
              </a:rPr>
              <a:t>雄心壮志</a:t>
            </a:r>
            <a:endParaRPr lang="zh-CN" altLang="en-US">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899920"/>
            <a:ext cx="10033635" cy="2421255"/>
          </a:xfrm>
          <a:prstGeom prst="rect">
            <a:avLst/>
          </a:prstGeom>
          <a:noFill/>
        </p:spPr>
        <p:txBody>
          <a:bodyPr wrap="square" rtlCol="0">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创业是极具挑战性的社会活动，是对创业者自身智慧、能力、气魄、胆识的全方位考验。</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要想获得创业的成功，必须具备相应的知识、技术，以及基本的创业素质和创业精神。</a:t>
            </a: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正是自身具备的创业素质和对相关知识的不断学习，才让黄继青这个“零经验”的青年能够取得创业的成功。</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ï$ḻíḍê"/>
          <p:cNvSpPr txBox="1"/>
          <p:nvPr/>
        </p:nvSpPr>
        <p:spPr>
          <a:xfrm>
            <a:off x="6753222" y="1863706"/>
            <a:ext cx="4767261" cy="479792"/>
          </a:xfrm>
          <a:prstGeom prst="rect">
            <a:avLst/>
          </a:prstGeom>
          <a:noFill/>
          <a:ln>
            <a:noFill/>
          </a:ln>
        </p:spPr>
        <p:txBody>
          <a:bodyPr wrap="square" lIns="90000" tIns="46800" rIns="90000" bIns="46800" anchor="ctr" anchorCtr="0">
            <a:normAutofit/>
          </a:bodyPr>
          <a:lstStyle/>
          <a:p>
            <a:pPr lvl="0" algn="ctr">
              <a:spcBef>
                <a:spcPct val="0"/>
              </a:spcBef>
              <a:buSzPct val="25000"/>
              <a:defRPr/>
            </a:pP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îṧḷïḑê"/>
          <p:cNvSpPr txBox="1"/>
          <p:nvPr/>
        </p:nvSpPr>
        <p:spPr>
          <a:xfrm>
            <a:off x="6753225" y="1631950"/>
            <a:ext cx="4766945" cy="1020445"/>
          </a:xfrm>
          <a:prstGeom prst="rect">
            <a:avLst/>
          </a:prstGeom>
          <a:noFill/>
          <a:ln>
            <a:noFill/>
          </a:ln>
        </p:spPr>
        <p:txBody>
          <a:bodyPr wrap="square" lIns="90000" tIns="46800" rIns="90000" bIns="46800" anchor="t" anchorCtr="0">
            <a:noAutofit/>
          </a:bodyPr>
          <a:lstStyle/>
          <a:p>
            <a:pPr lvl="0" algn="ctr">
              <a:spcBef>
                <a:spcPct val="0"/>
              </a:spcBef>
              <a:buSzPct val="25000"/>
              <a:defRPr/>
            </a:pPr>
            <a:r>
              <a:rPr lang="zh-CN" altLang="en-US" sz="2000"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通常来说，培育创业精神就是创业者要弘扬创业精神，通过兴办实业、追求物质财富增长推动社会进步。</a:t>
            </a:r>
            <a:endParaRPr lang="zh-CN" altLang="en-US" sz="2000" cap="all"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cxnSp>
        <p:nvCxnSpPr>
          <p:cNvPr id="27" name="íṩ1íḓê"/>
          <p:cNvCxnSpPr/>
          <p:nvPr/>
        </p:nvCxnSpPr>
        <p:spPr>
          <a:xfrm>
            <a:off x="6581775" y="1631923"/>
            <a:ext cx="4938713" cy="0"/>
          </a:xfrm>
          <a:prstGeom prst="line">
            <a:avLst/>
          </a:prstGeom>
          <a:ln w="31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8" name="íṥľïḓê"/>
          <p:cNvGrpSpPr/>
          <p:nvPr/>
        </p:nvGrpSpPr>
        <p:grpSpPr>
          <a:xfrm>
            <a:off x="721361" y="4019788"/>
            <a:ext cx="2558415" cy="2701290"/>
            <a:chOff x="7487844" y="2259660"/>
            <a:chExt cx="2352784" cy="2701290"/>
          </a:xfrm>
        </p:grpSpPr>
        <p:sp>
          <p:nvSpPr>
            <p:cNvPr id="29" name="ïŝļídê"/>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社会层面</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ḻïdé"/>
            <p:cNvSpPr txBox="1"/>
            <p:nvPr/>
          </p:nvSpPr>
          <p:spPr>
            <a:xfrm>
              <a:off x="7487844" y="2666695"/>
              <a:ext cx="2352784" cy="229425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50000"/>
                </a:lnSpc>
              </a:pPr>
              <a:r>
                <a:rPr lang="zh-CN" altLang="en-US"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良好的创业文化和制度会培养人们面对失败的独特态度，我们应当努力培育全民创业精神，通过制度变革，营造尊重创业、宽容失败的氛围，优化创业条件，在全社会树立劳动为本、创业立身、致富光荣、懒惰可耻的时代意识，营造“想创业、敢创业、会创业”的社会环境。</a:t>
              </a:r>
              <a:endParaRPr lang="en-US" altLang="zh-CN"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grpSp>
      <p:grpSp>
        <p:nvGrpSpPr>
          <p:cNvPr id="31" name="íşḻíḋe"/>
          <p:cNvGrpSpPr/>
          <p:nvPr/>
        </p:nvGrpSpPr>
        <p:grpSpPr>
          <a:xfrm>
            <a:off x="3483900" y="4008766"/>
            <a:ext cx="2559050" cy="2612390"/>
            <a:chOff x="7487844" y="2259660"/>
            <a:chExt cx="2353368" cy="2612390"/>
          </a:xfrm>
        </p:grpSpPr>
        <p:sp>
          <p:nvSpPr>
            <p:cNvPr id="32" name="iŝḷïdè"/>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教育层面</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îş1îďê"/>
            <p:cNvSpPr txBox="1"/>
            <p:nvPr/>
          </p:nvSpPr>
          <p:spPr>
            <a:xfrm>
              <a:off x="7488428" y="2723845"/>
              <a:ext cx="2352784" cy="214820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a:lnSpc>
                  <a:spcPct val="150000"/>
                </a:lnSpc>
              </a:pPr>
              <a:r>
                <a:rPr lang="zh-CN" altLang="en-US"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当前学校急需将创业教育引入课堂，推行创业导师制度，注重理论和实践结合，在教学中增加创业意识和创业知识内容，培养学生创造型</a:t>
              </a:r>
              <a:endParaRPr lang="zh-CN" altLang="en-US"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lvl="0" algn="ctr">
                <a:lnSpc>
                  <a:spcPct val="150000"/>
                </a:lnSpc>
              </a:pPr>
              <a:r>
                <a:rPr lang="zh-CN" altLang="en-US"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人格，帮助学生建构创业型知识结构，训练学生必要的组织、管理、处理人际关系的技能。</a:t>
              </a:r>
              <a:endParaRPr lang="en-US" altLang="zh-CN"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grpSp>
        <p:nvGrpSpPr>
          <p:cNvPr id="34" name="íşliďê"/>
          <p:cNvGrpSpPr/>
          <p:nvPr/>
        </p:nvGrpSpPr>
        <p:grpSpPr>
          <a:xfrm>
            <a:off x="6246438" y="4019319"/>
            <a:ext cx="2558415" cy="1654175"/>
            <a:chOff x="7487844" y="2259660"/>
            <a:chExt cx="2352784" cy="1654175"/>
          </a:xfrm>
        </p:grpSpPr>
        <p:sp>
          <p:nvSpPr>
            <p:cNvPr id="35" name="íṧļiḋé"/>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企业层面</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ïṡ1íde"/>
            <p:cNvSpPr txBox="1"/>
            <p:nvPr/>
          </p:nvSpPr>
          <p:spPr>
            <a:xfrm>
              <a:off x="7487844" y="2666695"/>
              <a:ext cx="2352784" cy="124714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50000"/>
                </a:lnSpc>
              </a:pPr>
              <a:r>
                <a:rPr lang="zh-CN" altLang="en-US"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企业领导者应将知识共享、聘用并留住关键人才。同时，企业领导者本身必须具备创业精神等可以发挥企业创业精神的有效手段。</a:t>
              </a:r>
              <a:endParaRPr lang="zh-CN" altLang="en-US" sz="12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grpSp>
        <p:nvGrpSpPr>
          <p:cNvPr id="37" name="ïś1ïďè"/>
          <p:cNvGrpSpPr/>
          <p:nvPr/>
        </p:nvGrpSpPr>
        <p:grpSpPr>
          <a:xfrm>
            <a:off x="9008976" y="3991814"/>
            <a:ext cx="2558415" cy="1540510"/>
            <a:chOff x="7487844" y="2259660"/>
            <a:chExt cx="2352784" cy="1540510"/>
          </a:xfrm>
        </p:grpSpPr>
        <p:sp>
          <p:nvSpPr>
            <p:cNvPr id="38" name="işľïḓè"/>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创业者层面</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îṩliḍe"/>
            <p:cNvSpPr txBox="1"/>
            <p:nvPr/>
          </p:nvSpPr>
          <p:spPr>
            <a:xfrm>
              <a:off x="7487844" y="2666695"/>
              <a:ext cx="2352784" cy="113347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50000"/>
                </a:lnSpc>
              </a:pPr>
              <a:r>
                <a:rPr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国家不仅要鼓励创业者开展小型创业</a:t>
              </a:r>
              <a:r>
                <a:rPr lang="en-US"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,而且要推行各种创业激励制度</a:t>
              </a:r>
              <a:r>
                <a:rPr lang="zh-CN" altLang="en-US"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altLang="en-US" sz="1200" dirty="0">
                <a:solidFill>
                  <a:schemeClr val="bg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grpSp>
      <p:sp>
        <p:nvSpPr>
          <p:cNvPr id="40" name="îśḻïḍê"/>
          <p:cNvSpPr>
            <a:spLocks noChangeAspect="1"/>
          </p:cNvSpPr>
          <p:nvPr/>
        </p:nvSpPr>
        <p:spPr>
          <a:xfrm>
            <a:off x="1706524" y="3508626"/>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îśḻïḍê"/>
          <p:cNvSpPr>
            <a:spLocks noChangeAspect="1"/>
          </p:cNvSpPr>
          <p:nvPr/>
        </p:nvSpPr>
        <p:spPr>
          <a:xfrm>
            <a:off x="4469063" y="3508626"/>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îśḻïḍê"/>
          <p:cNvSpPr>
            <a:spLocks noChangeAspect="1"/>
          </p:cNvSpPr>
          <p:nvPr/>
        </p:nvSpPr>
        <p:spPr>
          <a:xfrm>
            <a:off x="7231601" y="3507571"/>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îśḻïḍê"/>
          <p:cNvSpPr>
            <a:spLocks noChangeAspect="1"/>
          </p:cNvSpPr>
          <p:nvPr/>
        </p:nvSpPr>
        <p:spPr>
          <a:xfrm>
            <a:off x="9994138" y="3507571"/>
            <a:ext cx="587858" cy="448542"/>
          </a:xfrm>
          <a:prstGeom prst="hexagon">
            <a:avLst/>
          </a:prstGeom>
          <a:gradFill>
            <a:gsLst>
              <a:gs pos="0">
                <a:srgbClr val="B21AA3"/>
              </a:gs>
              <a:gs pos="100000">
                <a:srgbClr val="472494"/>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2500"/>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TextBox 70"/>
          <p:cNvSpPr txBox="1"/>
          <p:nvPr/>
        </p:nvSpPr>
        <p:spPr>
          <a:xfrm>
            <a:off x="1765380" y="3556003"/>
            <a:ext cx="492443" cy="398780"/>
          </a:xfrm>
          <a:prstGeom prst="rect">
            <a:avLst/>
          </a:prstGeom>
          <a:noFill/>
        </p:spPr>
        <p:txBody>
          <a:bodyPr wrap="squar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01</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5" name="TextBox 70"/>
          <p:cNvSpPr txBox="1"/>
          <p:nvPr/>
        </p:nvSpPr>
        <p:spPr>
          <a:xfrm>
            <a:off x="4528646" y="3552523"/>
            <a:ext cx="492443" cy="398780"/>
          </a:xfrm>
          <a:prstGeom prst="rect">
            <a:avLst/>
          </a:prstGeom>
          <a:noFill/>
        </p:spPr>
        <p:txBody>
          <a:bodyPr wrap="squar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02</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TextBox 70"/>
          <p:cNvSpPr txBox="1"/>
          <p:nvPr/>
        </p:nvSpPr>
        <p:spPr>
          <a:xfrm>
            <a:off x="7291184" y="3551143"/>
            <a:ext cx="492443" cy="398780"/>
          </a:xfrm>
          <a:prstGeom prst="rect">
            <a:avLst/>
          </a:prstGeom>
          <a:noFill/>
        </p:spPr>
        <p:txBody>
          <a:bodyPr wrap="squar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03</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7" name="TextBox 70"/>
          <p:cNvSpPr txBox="1"/>
          <p:nvPr/>
        </p:nvSpPr>
        <p:spPr>
          <a:xfrm>
            <a:off x="10054448" y="3559911"/>
            <a:ext cx="492443" cy="398780"/>
          </a:xfrm>
          <a:prstGeom prst="rect">
            <a:avLst/>
          </a:prstGeom>
          <a:noFill/>
        </p:spPr>
        <p:txBody>
          <a:bodyPr wrap="square" rtlCol="0">
            <a:spAutoFit/>
          </a:bodyPr>
          <a:lstStyle>
            <a:defPPr>
              <a:defRPr lang="zh-CN"/>
            </a:defPPr>
            <a:lvl1pPr lvl="0">
              <a:defRPr sz="2000" b="1">
                <a:solidFill>
                  <a:srgbClr val="333333"/>
                </a:solidFill>
                <a:latin typeface="思源黑体 CN"/>
                <a:ea typeface="思源黑体 CN Medium"/>
                <a:cs typeface="+mn-ea"/>
              </a:defRPr>
            </a:lvl1pPr>
          </a:lstStyle>
          <a:p>
            <a:pPr algn="ctr"/>
            <a:r>
              <a:rPr lang="en-US" altLang="zh-CN"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04</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5" name="组合 4"/>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二、创业精神的培养方式</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8" name="ï$ḻíḍê"/>
          <p:cNvSpPr txBox="1"/>
          <p:nvPr>
            <p:custDataLst>
              <p:tags r:id="rId3"/>
            </p:custDataLst>
          </p:nvPr>
        </p:nvSpPr>
        <p:spPr>
          <a:xfrm>
            <a:off x="6880222" y="1087736"/>
            <a:ext cx="4767261" cy="479792"/>
          </a:xfrm>
          <a:prstGeom prst="rect">
            <a:avLst/>
          </a:prstGeom>
          <a:noFill/>
          <a:ln>
            <a:noFill/>
          </a:ln>
        </p:spPr>
        <p:txBody>
          <a:bodyPr wrap="square" lIns="90000" tIns="46800" rIns="90000" bIns="46800" anchor="ctr" anchorCtr="0">
            <a:noAutofit/>
          </a:bodyPr>
          <a:p>
            <a:pPr lvl="0" algn="ctr">
              <a:spcBef>
                <a:spcPct val="0"/>
              </a:spcBef>
              <a:buSzPct val="25000"/>
              <a:defRPr/>
            </a:pPr>
            <a:r>
              <a:rPr lang="zh-CN" altLang="en-US" sz="32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创业精神的培养方式</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圆角矩形 8"/>
          <p:cNvSpPr/>
          <p:nvPr/>
        </p:nvSpPr>
        <p:spPr>
          <a:xfrm>
            <a:off x="871220" y="956310"/>
            <a:ext cx="5636260" cy="2127885"/>
          </a:xfrm>
          <a:prstGeom prst="roundRect">
            <a:avLst/>
          </a:prstGeom>
          <a:solidFill>
            <a:srgbClr val="AB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r>
              <a:rPr lang="zh-CN" altLang="en-US">
                <a:latin typeface="微软雅黑" panose="020B0503020204020204" charset="-122"/>
                <a:ea typeface="微软雅黑" panose="020B0503020204020204" charset="-122"/>
              </a:rPr>
              <a:t>可喜的是，我们已经认识到通过进一步实施体制机制改革来激发人们创业精神的重要性，并在努力尝试克服妨碍创业精神释放的各种障碍，从体制机制层面到政策法规层面，直至在创办各类创业园区、创业指导中心等方面都在进行有利于激发人们创业精神的实践探索。</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circle(in)">
                                      <p:cBhvr>
                                        <p:cTn id="7" dur="2000"/>
                                        <p:tgtEl>
                                          <p:spTgt spid="4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circle(in)">
                                      <p:cBhvr>
                                        <p:cTn id="10" dur="2000"/>
                                        <p:tgtEl>
                                          <p:spTgt spid="45"/>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circle(in)">
                                      <p:cBhvr>
                                        <p:cTn id="13" dur="2000"/>
                                        <p:tgtEl>
                                          <p:spTgt spid="4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circle(in)">
                                      <p:cBhvr>
                                        <p:cTn id="16" dur="2000"/>
                                        <p:tgtEl>
                                          <p:spTgt spid="4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in)">
                                      <p:cBhvr>
                                        <p:cTn id="19" dur="2000"/>
                                        <p:tgtEl>
                                          <p:spTgt spid="25"/>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circle(in)">
                                      <p:cBhvr>
                                        <p:cTn id="22" dur="2000"/>
                                        <p:tgtEl>
                                          <p:spTgt spid="26"/>
                                        </p:tgtEl>
                                      </p:cBhvr>
                                    </p:animEffect>
                                  </p:childTnLst>
                                </p:cTn>
                              </p:par>
                              <p:par>
                                <p:cTn id="23" presetID="6" presetClass="entr" presetSubtype="16"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circle(in)">
                                      <p:cBhvr>
                                        <p:cTn id="25" dur="2000"/>
                                        <p:tgtEl>
                                          <p:spTgt spid="27"/>
                                        </p:tgtEl>
                                      </p:cBhvr>
                                    </p:animEffect>
                                  </p:childTnLst>
                                </p:cTn>
                              </p:par>
                              <p:par>
                                <p:cTn id="26" presetID="6" presetClass="entr" presetSubtype="16"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circle(in)">
                                      <p:cBhvr>
                                        <p:cTn id="28" dur="2000"/>
                                        <p:tgtEl>
                                          <p:spTgt spid="28"/>
                                        </p:tgtEl>
                                      </p:cBhvr>
                                    </p:animEffect>
                                  </p:childTnLst>
                                </p:cTn>
                              </p:par>
                              <p:par>
                                <p:cTn id="29" presetID="6"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circle(in)">
                                      <p:cBhvr>
                                        <p:cTn id="31" dur="2000"/>
                                        <p:tgtEl>
                                          <p:spTgt spid="31"/>
                                        </p:tgtEl>
                                      </p:cBhvr>
                                    </p:animEffect>
                                  </p:childTnLst>
                                </p:cTn>
                              </p:par>
                              <p:par>
                                <p:cTn id="32" presetID="6" presetClass="entr" presetSubtype="16"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circle(in)">
                                      <p:cBhvr>
                                        <p:cTn id="34" dur="2000"/>
                                        <p:tgtEl>
                                          <p:spTgt spid="34"/>
                                        </p:tgtEl>
                                      </p:cBhvr>
                                    </p:animEffect>
                                  </p:childTnLst>
                                </p:cTn>
                              </p:par>
                              <p:par>
                                <p:cTn id="35" presetID="6" presetClass="entr" presetSubtype="16" fill="hold"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circle(in)">
                                      <p:cBhvr>
                                        <p:cTn id="37" dur="2000"/>
                                        <p:tgtEl>
                                          <p:spTgt spid="37"/>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circle(in)">
                                      <p:cBhvr>
                                        <p:cTn id="40" dur="2000"/>
                                        <p:tgtEl>
                                          <p:spTgt spid="40"/>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circle(in)">
                                      <p:cBhvr>
                                        <p:cTn id="43" dur="2000"/>
                                        <p:tgtEl>
                                          <p:spTgt spid="41"/>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circle(in)">
                                      <p:cBhvr>
                                        <p:cTn id="46" dur="2000"/>
                                        <p:tgtEl>
                                          <p:spTgt spid="42"/>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circle(in)">
                                      <p:cBhvr>
                                        <p:cTn id="49" dur="2000"/>
                                        <p:tgtEl>
                                          <p:spTgt spid="43"/>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circle(in)">
                                      <p:cBhvr>
                                        <p:cTn id="5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40" grpId="0" bldLvl="0" animBg="1"/>
      <p:bldP spid="41" grpId="0" bldLvl="0" animBg="1"/>
      <p:bldP spid="42" grpId="0" bldLvl="0" animBg="1"/>
      <p:bldP spid="43" grpId="0" bldLvl="0" animBg="1"/>
      <p:bldP spid="44" grpId="0"/>
      <p:bldP spid="45" grpId="0"/>
      <p:bldP spid="46" grpId="0"/>
      <p:bldP spid="4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5225"/>
            <a:ext cx="10033635" cy="395097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创业准备程度测试</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请根据自己的真实情况回答以下问题，问题的回答会帮助你看清自己是否已经准备好走上创业的道路。选择“是”计1 分，选择“否”计0 分，最后统计得分。</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 如果没有一份固定收入，你心里会感觉舒服吗？</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2. 你是否愿意接受一份充满挑战、变化、多样性，甚至冒险的工作？</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3. 你是否具有足够的灵活性，以满足不断变化的市场需求？</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4. 你愿意将你自己的钱投资到公司里，并邀请你的朋友也一起投资吗？</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5. 你能否承诺花尽可能多的时间和精力让你的事业成功？</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5225"/>
            <a:ext cx="10033635" cy="259969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6. 进行战略规划和经营企业的日常事务对你来说，是否同样重要？</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7. 你的商业计划是基于你的专业、兴趣和扎实的市场调查之上的吗？</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8. 你是否能从失败或暂时的挫折中快速恢复并得到经验？</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9. 你是否乐观、执着、热情地对待你的工作？</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10. 你是否对成为一名成功的企业家充满信心？</a:t>
            </a: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1806575" y="3705860"/>
            <a:ext cx="8105775" cy="2804795"/>
          </a:xfrm>
          <a:prstGeom prst="rect">
            <a:avLst/>
          </a:prstGeom>
          <a:noFill/>
        </p:spPr>
        <p:txBody>
          <a:bodyPr wrap="square" rtlCol="0" anchor="t">
            <a:spAutoFit/>
          </a:bodyPr>
          <a:p>
            <a:r>
              <a:rPr lang="zh-CN" altLang="en-US" b="1">
                <a:solidFill>
                  <a:schemeClr val="bg1"/>
                </a:solidFill>
                <a:latin typeface="微软雅黑" panose="020B0503020204020204" charset="-122"/>
                <a:ea typeface="微软雅黑" panose="020B0503020204020204" charset="-122"/>
                <a:cs typeface="微软雅黑" panose="020B0503020204020204" charset="-122"/>
              </a:rPr>
              <a:t>测试结果：</a:t>
            </a:r>
            <a:endParaRPr lang="zh-CN" altLang="en-US"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1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8 ～ 10 分：你已经准备好创业。如果你的回答中有8 ～ 10 个“是”，那表示你已经准备好认真地启动你的创业计划。你希望自己能够承担可承担的风险，这一切基于你过去的经验，同时也有翔实的数据进行支撑。你工作起来精力充沛，因为你发现创业让你感到刺激、新奇，而且让你有机会去驾驭新的挑战。你是一个独立的思考者，你愿意听取别人的意见，却更倾向于自己做决定。但你也不要太快地启动你的新企业，你应在开始创业之前写下一份好的商业计划书，其中应包括市场计划和财务预测。一份不好烂的商业计划书是失败的常见原因。</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807210" y="3631565"/>
            <a:ext cx="8105775" cy="3036570"/>
          </a:xfrm>
          <a:prstGeom prst="rect">
            <a:avLst/>
          </a:prstGeom>
          <a:noFill/>
        </p:spPr>
        <p:txBody>
          <a:bodyPr wrap="square" rtlCol="0" anchor="t">
            <a:noAutofit/>
          </a:bodyPr>
          <a:p>
            <a:r>
              <a:rPr lang="zh-CN" altLang="en-US" b="1">
                <a:solidFill>
                  <a:schemeClr val="bg1"/>
                </a:solidFill>
                <a:latin typeface="微软雅黑" panose="020B0503020204020204" charset="-122"/>
                <a:ea typeface="微软雅黑" panose="020B0503020204020204" charset="-122"/>
                <a:cs typeface="微软雅黑" panose="020B0503020204020204" charset="-122"/>
              </a:rPr>
              <a:t>测试结果：</a:t>
            </a:r>
            <a:endParaRPr lang="zh-CN" altLang="en-US"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2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0 ～ 4 分：你暂时不要考虑创业。如果你的回答中有0 ～ 4 个“是”，那么为别人工作可能会让你感觉更舒服一些，因为你对自己成为老板和运作一个企业的信心不足，你对创业的兴趣也许只是因为你喜欢提供特定的服务或产品。如果是这样的话，你也许可以考虑加入一个看重和培养创业精神的公司，或者加入大公司里一个刚刚启动的项目团队。然而，如果你真的很想经营自己的公司，你的决心可以弥补一切你缺乏的创业特质。当然，如果你有信任的商业伙伴，拥有一个具体的商业想法和大量的资金，并仔细评估过创业后的财务前景，那你就大胆地去干吧。</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807210" y="902335"/>
            <a:ext cx="8105775" cy="2691765"/>
          </a:xfrm>
          <a:prstGeom prst="rect">
            <a:avLst/>
          </a:prstGeom>
          <a:noFill/>
        </p:spPr>
        <p:txBody>
          <a:bodyPr wrap="square" rtlCol="0" anchor="t">
            <a:spAutoFit/>
          </a:bodyPr>
          <a:p>
            <a:r>
              <a:rPr lang="zh-CN" altLang="en-US" b="1">
                <a:solidFill>
                  <a:schemeClr val="bg1"/>
                </a:solidFill>
                <a:latin typeface="微软雅黑" panose="020B0503020204020204" charset="-122"/>
                <a:ea typeface="微软雅黑" panose="020B0503020204020204" charset="-122"/>
                <a:cs typeface="微软雅黑" panose="020B0503020204020204" charset="-122"/>
              </a:rPr>
              <a:t>测试结果：</a:t>
            </a:r>
            <a:endParaRPr lang="zh-CN" altLang="en-US"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4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5 ～ 7 分：你应放慢企业速度。如果你的回答中有5 ～ 7 个“是”，那表明你已经拥有了一些创业者的关键特质，但是需要放缓进度。你应仔细评估你的优势和劣势，并且明确你在启动计划之前还需要加强哪些方面的技能。你可以考虑加盟别人或购买已有的生意，而不是从头开始创业。你还可以考虑利用业余时间做生意去测试你的创业技能，同时为别人全职或兼职打工。你可以慢慢发展你的生意，等它发展得足够壮大的时候你再辞掉工作。</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创业素质卡片</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3296886" cy="706755"/>
            <a:chOff x="294295" y="323480"/>
            <a:chExt cx="329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323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r>
                <a:rPr lang="zh-CN"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专业知识</a:t>
              </a:r>
              <a:endParaRPr lang="zh-CN"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专业知识的概念</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矩形 43"/>
          <p:cNvSpPr/>
          <p:nvPr>
            <p:custDataLst>
              <p:tags r:id="rId3"/>
            </p:custDataLst>
          </p:nvPr>
        </p:nvSpPr>
        <p:spPr>
          <a:xfrm>
            <a:off x="7449820" y="1303020"/>
            <a:ext cx="4031615" cy="4251325"/>
          </a:xfrm>
          <a:prstGeom prst="rect">
            <a:avLst/>
          </a:prstGeom>
        </p:spPr>
        <p:txBody>
          <a:bodyPr wrap="square">
            <a:noAutofit/>
          </a:bodyPr>
          <a:p>
            <a:pPr lvl="0" indent="609600" algn="just" fontAlgn="auto">
              <a:lnSpc>
                <a:spcPct val="10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信息技术行业的创业者必须具备互联网技术方面的专业知识</a:t>
            </a:r>
            <a:r>
              <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609600" algn="just" fontAlgn="auto">
              <a:lnSpc>
                <a:spcPct val="100000"/>
              </a:lnSpc>
              <a:extLst>
                <a:ext uri="{35155182-B16C-46BC-9424-99874614C6A1}">
                  <wpsdc:indentchars xmlns:wpsdc="http://www.wps.cn/officeDocument/2017/drawingmlCustomData" val="200" checksum="4158780845"/>
                </a:ext>
              </a:extLst>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609600" algn="just" fontAlgn="auto">
              <a:lnSpc>
                <a:spcPct val="10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国际贸易行业的创业者必须具备国际贸易方面的知识</a:t>
            </a:r>
            <a:r>
              <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a:t>
            </a: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609600" algn="just" fontAlgn="auto">
              <a:lnSpc>
                <a:spcPct val="100000"/>
              </a:lnSpc>
              <a:extLst>
                <a:ext uri="{35155182-B16C-46BC-9424-99874614C6A1}">
                  <wpsdc:indentchars xmlns:wpsdc="http://www.wps.cn/officeDocument/2017/drawingmlCustomData" val="200" checksum="4158780845"/>
                </a:ext>
              </a:extLst>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609600" algn="just" fontAlgn="auto">
              <a:lnSpc>
                <a:spcPct val="10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会计行业的创业者必须具备会计方面的专业知识。</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just">
              <a:lnSpc>
                <a:spcPct val="100000"/>
              </a:lnSpc>
            </a:pP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00000"/>
              </a:lnSpc>
            </a:pP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572770" y="2510155"/>
            <a:ext cx="6096000" cy="304419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专业知识是指一定范围内相对稳定的系统化的知识。</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关于创业的专业知识，比较传统的理解是，创业必须具备相关行业的专业知识。</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矩形标注 1"/>
          <p:cNvSpPr/>
          <p:nvPr/>
        </p:nvSpPr>
        <p:spPr>
          <a:xfrm>
            <a:off x="10851515" y="633095"/>
            <a:ext cx="914400" cy="611505"/>
          </a:xfrm>
          <a:prstGeom prst="wedgeRectCallout">
            <a:avLst/>
          </a:prstGeom>
          <a:solidFill>
            <a:srgbClr val="AD1C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latin typeface="微软雅黑" panose="020B0503020204020204" charset="-122"/>
                <a:ea typeface="微软雅黑" panose="020B0503020204020204" charset="-122"/>
              </a:rPr>
              <a:t>例如</a:t>
            </a:r>
            <a:endParaRPr lang="zh-CN" altLang="en-US" sz="2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395160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传承延安精神，把农业技术做到田间地头</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一代人有一代人的使命，一代人有一代人的担当。有一批年轻人，他们把服务农民作为自己的创业方向，把乡村振兴作为己任。在“90 后”青年创业者张旺看来，自力更生、艰苦奋斗的延安精神，正是青年创业者要传承的精神力量。</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2016 年，青年创业者张旺跟随调研团队去往陕西省延安市延川县阿占村，那里盛产小米，却一直找不到销路。</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如何打通农业电商的“最后一公里”，张旺想借助互联网的力量。可他们随着对农业的深入了解了解才逐渐意识到，一两次助农销售能解决的问题有限，经常是治标不治本。2017 年7 月，张旺作为农业领域的大学生创业代表，同上百支团队一起参加了第三届中国“互联网+”大学生创新创业大赛，走进延安的青年红色筑梦之旅。</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UNIT_PLACING_PICTURE_USER_VIEWPORT" val="{&quot;height&quot;:1308.6566929133858,&quot;width&quot;:10692.220472440944}"/>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PLACING_PICTURE_USER_VIEWPORT" val="{&quot;height&quot;:1308.6566929133858,&quot;width&quot;:10692.220472440944}"/>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PA" val="v4.3.3"/>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PA" val="v4.3.3"/>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PA" val="v4.3.3"/>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PA" val="v4.3.3"/>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UNIT_PLACING_PICTURE_USER_VIEWPORT" val="{&quot;height&quot;:1308.6566929133858,&quot;width&quot;:10692.220472440944}"/>
</p:tagLst>
</file>

<file path=ppt/tags/tag228.xml><?xml version="1.0" encoding="utf-8"?>
<p:tagLst xmlns:p="http://schemas.openxmlformats.org/presentationml/2006/main">
  <p:tag name="KSO_WM_UNIT_PLACING_PICTURE_USER_VIEWPORT" val="{&quot;height&quot;:1308.6566929133858,&quot;width&quot;:10692.220472440944}"/>
</p:tagLst>
</file>

<file path=ppt/tags/tag229.xml><?xml version="1.0" encoding="utf-8"?>
<p:tagLst xmlns:p="http://schemas.openxmlformats.org/presentationml/2006/main">
  <p:tag name="KSO_WM_UNIT_PLACING_PICTURE_USER_VIEWPORT" val="{&quot;height&quot;:1308.6566929133858,&quot;width&quot;:10692.220472440944}"/>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PLACING_PICTURE_USER_VIEWPORT" val="{&quot;height&quot;:1308.6566929133858,&quot;width&quot;:10692.220472440944}"/>
</p:tagLst>
</file>

<file path=ppt/tags/tag231.xml><?xml version="1.0" encoding="utf-8"?>
<p:tagLst xmlns:p="http://schemas.openxmlformats.org/presentationml/2006/main">
  <p:tag name="KSO_WM_UNIT_PLACING_PICTURE_USER_VIEWPORT" val="{&quot;height&quot;:1308.6566929133858,&quot;width&quot;:10692.220472440944}"/>
</p:tagLst>
</file>

<file path=ppt/tags/tag232.xml><?xml version="1.0" encoding="utf-8"?>
<p:tagLst xmlns:p="http://schemas.openxmlformats.org/presentationml/2006/main">
  <p:tag name="KSO_WM_UNIT_PLACING_PICTURE_USER_VIEWPORT" val="{&quot;height&quot;:1308.6566929133858,&quot;width&quot;:10692.220472440944}"/>
</p:tagLst>
</file>

<file path=ppt/tags/tag233.xml><?xml version="1.0" encoding="utf-8"?>
<p:tagLst xmlns:p="http://schemas.openxmlformats.org/presentationml/2006/main">
  <p:tag name="KSO_WM_UNIT_PLACING_PICTURE_USER_VIEWPORT" val="{&quot;height&quot;:1308.6566929133858,&quot;width&quot;:10692.220472440944}"/>
</p:tagLst>
</file>

<file path=ppt/tags/tag234.xml><?xml version="1.0" encoding="utf-8"?>
<p:tagLst xmlns:p="http://schemas.openxmlformats.org/presentationml/2006/main">
  <p:tag name="KSO_WM_UNIT_PLACING_PICTURE_USER_VIEWPORT" val="{&quot;height&quot;:1308.6566929133858,&quot;width&quot;:10692.220472440944}"/>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UNIT_PLACING_PICTURE_USER_VIEWPORT" val="{&quot;height&quot;:1308.6566929133858,&quot;width&quot;:10692.220472440944}"/>
</p:tagLst>
</file>

<file path=ppt/tags/tag246.xml><?xml version="1.0" encoding="utf-8"?>
<p:tagLst xmlns:p="http://schemas.openxmlformats.org/presentationml/2006/main">
  <p:tag name="KSO_WM_UNIT_PLACING_PICTURE_USER_VIEWPORT" val="{&quot;height&quot;:1308.6566929133858,&quot;width&quot;:10692.220472440944}"/>
</p:tagLst>
</file>

<file path=ppt/tags/tag247.xml><?xml version="1.0" encoding="utf-8"?>
<p:tagLst xmlns:p="http://schemas.openxmlformats.org/presentationml/2006/main">
  <p:tag name="KSO_WM_UNIT_PLACING_PICTURE_USER_VIEWPORT" val="{&quot;height&quot;:1308.6566929133858,&quot;width&quot;:10692.220472440944}"/>
</p:tagLst>
</file>

<file path=ppt/tags/tag248.xml><?xml version="1.0" encoding="utf-8"?>
<p:tagLst xmlns:p="http://schemas.openxmlformats.org/presentationml/2006/main">
  <p:tag name="KSO_WM_UNIT_PLACING_PICTURE_USER_VIEWPORT" val="{&quot;height&quot;:1308.6566929133858,&quot;width&quot;:10692.220472440944}"/>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UNIT_PLACING_PICTURE_USER_VIEWPORT" val="{&quot;height&quot;:1308.6566929133858,&quot;width&quot;:10692.220472440944}"/>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PP_MARK_KEY" val="bee895cf-a6f9-4f4c-aba1-35f89fd88aa7"/>
  <p:tag name="COMMONDATA" val="eyJoZGlkIjoiYTQyZDY5NWIwMmRiODE5MzFiOTkxMjRjMjgwZGU5NDEifQ=="/>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UNIT_PLACING_PICTURE_USER_VIEWPORT" val="{&quot;height&quot;:1308.6566929133858,&quot;width&quot;:10692.220472440944}"/>
</p:tagLst>
</file>

<file path=ppt/tags/tag83.xml><?xml version="1.0" encoding="utf-8"?>
<p:tagLst xmlns:p="http://schemas.openxmlformats.org/presentationml/2006/main">
  <p:tag name="KSO_WM_UNIT_PLACING_PICTURE_USER_VIEWPORT" val="{&quot;height&quot;:1308.6566929133858,&quot;width&quot;:10692.220472440944}"/>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UNIT_PLACING_PICTURE_USER_VIEWPORT" val="{&quot;height&quot;:1308.6566929133858,&quot;width&quot;:10692.220472440944}"/>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12806</Words>
  <Application>WPS 演示</Application>
  <PresentationFormat>宽屏</PresentationFormat>
  <Paragraphs>1017</Paragraphs>
  <Slides>75</Slides>
  <Notes>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75</vt:i4>
      </vt:variant>
    </vt:vector>
  </HeadingPairs>
  <TitlesOfParts>
    <vt:vector size="92" baseType="lpstr">
      <vt:lpstr>Arial</vt:lpstr>
      <vt:lpstr>宋体</vt:lpstr>
      <vt:lpstr>Wingdings</vt:lpstr>
      <vt:lpstr>思源黑体 CN Medium</vt:lpstr>
      <vt:lpstr>黑体</vt:lpstr>
      <vt:lpstr>阿里巴巴普惠体 M</vt:lpstr>
      <vt:lpstr>微软雅黑</vt:lpstr>
      <vt:lpstr>Arial Unicode MS</vt:lpstr>
      <vt:lpstr>等线</vt:lpstr>
      <vt:lpstr>思源黑体 CN Normal</vt:lpstr>
      <vt:lpstr>思源黑体 CN</vt:lpstr>
      <vt:lpstr>思源黑体 CN Medium</vt:lpstr>
      <vt:lpstr>等线 Light</vt:lpstr>
      <vt:lpstr>Calibri</vt:lpstr>
      <vt:lpstr>楷体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66</cp:revision>
  <dcterms:created xsi:type="dcterms:W3CDTF">2022-12-09T12:51:00Z</dcterms:created>
  <dcterms:modified xsi:type="dcterms:W3CDTF">2023-05-06T08:17:47Z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2052-11.1.0.14036</vt:lpwstr>
  </property>
</Properties>
</file>