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70"/>
  </p:handoutMasterIdLst>
  <p:sldIdLst>
    <p:sldId id="260" r:id="rId4"/>
    <p:sldId id="11090176" r:id="rId6"/>
    <p:sldId id="11090199" r:id="rId7"/>
    <p:sldId id="287" r:id="rId8"/>
    <p:sldId id="277" r:id="rId9"/>
    <p:sldId id="11090201" r:id="rId10"/>
    <p:sldId id="11090202" r:id="rId11"/>
    <p:sldId id="11090200" r:id="rId12"/>
    <p:sldId id="268" r:id="rId13"/>
    <p:sldId id="11090207" r:id="rId14"/>
    <p:sldId id="275" r:id="rId15"/>
    <p:sldId id="11090203" r:id="rId16"/>
    <p:sldId id="11090230" r:id="rId17"/>
    <p:sldId id="11090231" r:id="rId18"/>
    <p:sldId id="11090232" r:id="rId19"/>
    <p:sldId id="11090233" r:id="rId20"/>
    <p:sldId id="11090234" r:id="rId21"/>
    <p:sldId id="11090235" r:id="rId22"/>
    <p:sldId id="11090204" r:id="rId23"/>
    <p:sldId id="11090237" r:id="rId24"/>
    <p:sldId id="11090238" r:id="rId25"/>
    <p:sldId id="11090284" r:id="rId26"/>
    <p:sldId id="11090239" r:id="rId27"/>
    <p:sldId id="283" r:id="rId28"/>
    <p:sldId id="11090236" r:id="rId29"/>
    <p:sldId id="11090259" r:id="rId30"/>
    <p:sldId id="11090260" r:id="rId31"/>
    <p:sldId id="11090261" r:id="rId32"/>
    <p:sldId id="11090262" r:id="rId33"/>
    <p:sldId id="11090270" r:id="rId34"/>
    <p:sldId id="11090264" r:id="rId35"/>
    <p:sldId id="11090263" r:id="rId36"/>
    <p:sldId id="258" r:id="rId37"/>
    <p:sldId id="11090265" r:id="rId38"/>
    <p:sldId id="11090267" r:id="rId39"/>
    <p:sldId id="11090269" r:id="rId40"/>
    <p:sldId id="11090268" r:id="rId41"/>
    <p:sldId id="11090272" r:id="rId42"/>
    <p:sldId id="11090273" r:id="rId43"/>
    <p:sldId id="11090274" r:id="rId44"/>
    <p:sldId id="11090275" r:id="rId45"/>
    <p:sldId id="11090276" r:id="rId46"/>
    <p:sldId id="11090277" r:id="rId47"/>
    <p:sldId id="11090278" r:id="rId48"/>
    <p:sldId id="11090279" r:id="rId49"/>
    <p:sldId id="11090280" r:id="rId50"/>
    <p:sldId id="11090281" r:id="rId51"/>
    <p:sldId id="11090282" r:id="rId52"/>
    <p:sldId id="11090283" r:id="rId53"/>
    <p:sldId id="11090177" r:id="rId54"/>
    <p:sldId id="11090271" r:id="rId55"/>
    <p:sldId id="11090285" r:id="rId56"/>
    <p:sldId id="11090286" r:id="rId57"/>
    <p:sldId id="11090287" r:id="rId58"/>
    <p:sldId id="11090288" r:id="rId59"/>
    <p:sldId id="11090289" r:id="rId60"/>
    <p:sldId id="11090290" r:id="rId61"/>
    <p:sldId id="11090291" r:id="rId62"/>
    <p:sldId id="11090292" r:id="rId63"/>
    <p:sldId id="11090293" r:id="rId64"/>
    <p:sldId id="11090294" r:id="rId65"/>
    <p:sldId id="11090295" r:id="rId66"/>
    <p:sldId id="11090341" r:id="rId67"/>
    <p:sldId id="11090266" r:id="rId68"/>
    <p:sldId id="11090180" r:id="rId69"/>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1CA3"/>
    <a:srgbClr val="6E1297"/>
    <a:srgbClr val="300B8C"/>
    <a:srgbClr val="6144A2"/>
    <a:srgbClr val="AC1DA2"/>
    <a:srgbClr val="90169D"/>
    <a:srgbClr val="461893"/>
    <a:srgbClr val="6845B8"/>
    <a:srgbClr val="AE1CA2"/>
    <a:srgbClr val="AF1C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25" d="100"/>
          <a:sy n="25" d="100"/>
        </p:scale>
        <p:origin x="2376" y="1002"/>
      </p:cViewPr>
      <p:guideLst>
        <p:guide orient="horz" pos="2236"/>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4" Type="http://schemas.openxmlformats.org/officeDocument/2006/relationships/tags" Target="tags/tag173.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3FDC20-5E8C-49AC-AB72-FB9172E5BD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2E3BE-786E-46DD-AC32-ACB0D3B72F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image" Target="../media/image3.png"/><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slideLayout" Target="../slideLayouts/slideLayout26.xml"/><Relationship Id="rId10" Type="http://schemas.openxmlformats.org/officeDocument/2006/relationships/tags" Target="../tags/tag25.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5.png"/><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53.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8.xml"/><Relationship Id="rId1" Type="http://schemas.openxmlformats.org/officeDocument/2006/relationships/tags" Target="../tags/tag5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tags" Target="../tags/tag5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63.xml"/><Relationship Id="rId4" Type="http://schemas.openxmlformats.org/officeDocument/2006/relationships/image" Target="../media/image7.png"/><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1.png"/><Relationship Id="rId1" Type="http://schemas.openxmlformats.org/officeDocument/2006/relationships/tags" Target="../tags/tag7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tags" Target="../tags/tag8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png"/><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tags" Target="../tags/tag8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88.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tags" Target="../tags/tag94.xml"/><Relationship Id="rId1" Type="http://schemas.openxmlformats.org/officeDocument/2006/relationships/tags" Target="../tags/tag9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7.png"/><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tags" Target="../tags/tag103.xml"/><Relationship Id="rId1" Type="http://schemas.openxmlformats.org/officeDocument/2006/relationships/tags" Target="../tags/tag102.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8.png"/><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9.png"/><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tags" Target="../tags/tag119.xml"/><Relationship Id="rId1" Type="http://schemas.openxmlformats.org/officeDocument/2006/relationships/tags" Target="../tags/tag118.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image" Target="../media/image20.png"/><Relationship Id="rId1" Type="http://schemas.openxmlformats.org/officeDocument/2006/relationships/tags" Target="../tags/tag120.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tags" Target="../tags/tag128.xml"/><Relationship Id="rId1" Type="http://schemas.openxmlformats.org/officeDocument/2006/relationships/tags" Target="../tags/tag127.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tags" Target="../tags/tag136.xml"/><Relationship Id="rId1" Type="http://schemas.openxmlformats.org/officeDocument/2006/relationships/tags" Target="../tags/tag135.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tags" Target="../tags/tag144.xml"/><Relationship Id="rId1" Type="http://schemas.openxmlformats.org/officeDocument/2006/relationships/tags" Target="../tags/tag14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4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4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8.xml"/><Relationship Id="rId1" Type="http://schemas.openxmlformats.org/officeDocument/2006/relationships/tags" Target="../tags/tag14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png"/><Relationship Id="rId1" Type="http://schemas.openxmlformats.org/officeDocument/2006/relationships/tags" Target="../tags/tag149.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tags" Target="../tags/tag150.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2.xml"/><Relationship Id="rId1" Type="http://schemas.openxmlformats.org/officeDocument/2006/relationships/tags" Target="../tags/tag151.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tags" Target="../tags/tag155.xml"/><Relationship Id="rId4" Type="http://schemas.openxmlformats.org/officeDocument/2006/relationships/image" Target="../media/image24.png"/><Relationship Id="rId3" Type="http://schemas.openxmlformats.org/officeDocument/2006/relationships/tags" Target="../tags/tag154.xml"/><Relationship Id="rId2" Type="http://schemas.openxmlformats.org/officeDocument/2006/relationships/image" Target="../media/image23.png"/><Relationship Id="rId1" Type="http://schemas.openxmlformats.org/officeDocument/2006/relationships/tags" Target="../tags/tag1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6.png"/><Relationship Id="rId2" Type="http://schemas.openxmlformats.org/officeDocument/2006/relationships/tags" Target="../tags/tag158.xml"/><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2.xml"/><Relationship Id="rId3" Type="http://schemas.openxmlformats.org/officeDocument/2006/relationships/tags" Target="../tags/tag168.xml"/><Relationship Id="rId2" Type="http://schemas.openxmlformats.org/officeDocument/2006/relationships/hyperlink" Target="&#21019;&#23458;&#33829;&#22320;-&#32654;&#20029;&#26223;&#35266;.pdf" TargetMode="External"/><Relationship Id="rId1" Type="http://schemas.openxmlformats.org/officeDocument/2006/relationships/tags" Target="../tags/tag167.xml"/></Relationships>
</file>

<file path=ppt/slides/_rels/slide65.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2.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2.pn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3" name="组合 12"/>
          <p:cNvGrpSpPr/>
          <p:nvPr/>
        </p:nvGrpSpPr>
        <p:grpSpPr>
          <a:xfrm>
            <a:off x="4189945" y="5601412"/>
            <a:ext cx="3809394" cy="424316"/>
            <a:chOff x="9097845" y="5529172"/>
            <a:chExt cx="3403834" cy="379141"/>
          </a:xfrm>
        </p:grpSpPr>
        <p:grpSp>
          <p:nvGrpSpPr>
            <p:cNvPr id="14" name="组合 13"/>
            <p:cNvGrpSpPr/>
            <p:nvPr/>
          </p:nvGrpSpPr>
          <p:grpSpPr>
            <a:xfrm>
              <a:off x="9097845" y="5529172"/>
              <a:ext cx="3403834" cy="379141"/>
              <a:chOff x="8847020" y="5529172"/>
              <a:chExt cx="3403834" cy="379141"/>
            </a:xfrm>
          </p:grpSpPr>
          <p:grpSp>
            <p:nvGrpSpPr>
              <p:cNvPr id="18" name="组合 17"/>
              <p:cNvGrpSpPr/>
              <p:nvPr/>
            </p:nvGrpSpPr>
            <p:grpSpPr>
              <a:xfrm>
                <a:off x="10635273" y="5529172"/>
                <a:ext cx="1615581" cy="379141"/>
                <a:chOff x="11136923" y="5529172"/>
                <a:chExt cx="1615581" cy="379141"/>
              </a:xfrm>
            </p:grpSpPr>
            <p:sp>
              <p:nvSpPr>
                <p:cNvPr id="38" name="矩形: 圆角 37"/>
                <p:cNvSpPr/>
                <p:nvPr/>
              </p:nvSpPr>
              <p:spPr>
                <a:xfrm flipH="1">
                  <a:off x="11340123" y="5529172"/>
                  <a:ext cx="1412381" cy="379141"/>
                </a:xfrm>
                <a:prstGeom prst="roundRect">
                  <a:avLst>
                    <a:gd name="adj" fmla="val 50000"/>
                  </a:avLst>
                </a:prstGeom>
                <a:gradFill>
                  <a:gsLst>
                    <a:gs pos="0">
                      <a:srgbClr val="AF1CA3">
                        <a:alpha val="49000"/>
                      </a:srgbClr>
                    </a:gs>
                    <a:gs pos="100000">
                      <a:srgbClr val="AF1CA3">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p:cNvGrpSpPr/>
                <p:nvPr/>
              </p:nvGrpSpPr>
              <p:grpSpPr>
                <a:xfrm>
                  <a:off x="11136923" y="5529172"/>
                  <a:ext cx="379141" cy="379141"/>
                  <a:chOff x="6791093" y="4716966"/>
                  <a:chExt cx="379141" cy="379141"/>
                </a:xfrm>
              </p:grpSpPr>
              <p:sp>
                <p:nvSpPr>
                  <p:cNvPr id="40" name="椭圆 39"/>
                  <p:cNvSpPr/>
                  <p:nvPr/>
                </p:nvSpPr>
                <p:spPr>
                  <a:xfrm>
                    <a:off x="6791093"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alarm-clock_63781"/>
                  <p:cNvSpPr/>
                  <p:nvPr/>
                </p:nvSpPr>
                <p:spPr>
                  <a:xfrm>
                    <a:off x="6879488" y="4805842"/>
                    <a:ext cx="202350" cy="20139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951" h="601084">
                        <a:moveTo>
                          <a:pt x="301964" y="141909"/>
                        </a:moveTo>
                        <a:cubicBezTo>
                          <a:pt x="326800" y="141909"/>
                          <a:pt x="347662" y="162739"/>
                          <a:pt x="347662" y="188528"/>
                        </a:cubicBezTo>
                        <a:lnTo>
                          <a:pt x="347662" y="285735"/>
                        </a:lnTo>
                        <a:lnTo>
                          <a:pt x="389387" y="315492"/>
                        </a:lnTo>
                        <a:cubicBezTo>
                          <a:pt x="410249" y="330370"/>
                          <a:pt x="415216" y="359135"/>
                          <a:pt x="400314" y="379965"/>
                        </a:cubicBezTo>
                        <a:cubicBezTo>
                          <a:pt x="391373" y="391868"/>
                          <a:pt x="377465" y="398811"/>
                          <a:pt x="362564" y="398811"/>
                        </a:cubicBezTo>
                        <a:cubicBezTo>
                          <a:pt x="353623" y="398811"/>
                          <a:pt x="344682" y="395835"/>
                          <a:pt x="335741" y="390876"/>
                        </a:cubicBezTo>
                        <a:lnTo>
                          <a:pt x="275141" y="347232"/>
                        </a:lnTo>
                        <a:cubicBezTo>
                          <a:pt x="263219" y="338305"/>
                          <a:pt x="256265" y="324419"/>
                          <a:pt x="256265" y="309540"/>
                        </a:cubicBezTo>
                        <a:lnTo>
                          <a:pt x="256265" y="188528"/>
                        </a:lnTo>
                        <a:cubicBezTo>
                          <a:pt x="256265" y="162739"/>
                          <a:pt x="276134" y="141909"/>
                          <a:pt x="301964" y="141909"/>
                        </a:cubicBezTo>
                        <a:close/>
                        <a:moveTo>
                          <a:pt x="301976" y="84311"/>
                        </a:moveTo>
                        <a:cubicBezTo>
                          <a:pt x="180788" y="84311"/>
                          <a:pt x="82447" y="182507"/>
                          <a:pt x="82447" y="303518"/>
                        </a:cubicBezTo>
                        <a:cubicBezTo>
                          <a:pt x="82447" y="424528"/>
                          <a:pt x="180788" y="522725"/>
                          <a:pt x="301976" y="522725"/>
                        </a:cubicBezTo>
                        <a:cubicBezTo>
                          <a:pt x="422170" y="522725"/>
                          <a:pt x="521504" y="424528"/>
                          <a:pt x="521504" y="303518"/>
                        </a:cubicBezTo>
                        <a:cubicBezTo>
                          <a:pt x="521504" y="182507"/>
                          <a:pt x="422170" y="84311"/>
                          <a:pt x="301976" y="84311"/>
                        </a:cubicBezTo>
                        <a:close/>
                        <a:moveTo>
                          <a:pt x="102314" y="0"/>
                        </a:moveTo>
                        <a:cubicBezTo>
                          <a:pt x="132114" y="0"/>
                          <a:pt x="159928" y="12895"/>
                          <a:pt x="177808" y="32732"/>
                        </a:cubicBezTo>
                        <a:cubicBezTo>
                          <a:pt x="215555" y="15870"/>
                          <a:pt x="257275" y="5951"/>
                          <a:pt x="301976" y="5951"/>
                        </a:cubicBezTo>
                        <a:cubicBezTo>
                          <a:pt x="345683" y="5951"/>
                          <a:pt x="387403" y="15870"/>
                          <a:pt x="425150" y="32732"/>
                        </a:cubicBezTo>
                        <a:cubicBezTo>
                          <a:pt x="444023" y="12895"/>
                          <a:pt x="470844" y="0"/>
                          <a:pt x="500644" y="0"/>
                        </a:cubicBezTo>
                        <a:cubicBezTo>
                          <a:pt x="557264" y="0"/>
                          <a:pt x="603951" y="45627"/>
                          <a:pt x="603951" y="102165"/>
                        </a:cubicBezTo>
                        <a:cubicBezTo>
                          <a:pt x="603951" y="131921"/>
                          <a:pt x="591038" y="157710"/>
                          <a:pt x="571171" y="176556"/>
                        </a:cubicBezTo>
                        <a:cubicBezTo>
                          <a:pt x="589051" y="215240"/>
                          <a:pt x="599978" y="257891"/>
                          <a:pt x="599978" y="303518"/>
                        </a:cubicBezTo>
                        <a:cubicBezTo>
                          <a:pt x="599978" y="467179"/>
                          <a:pt x="465877" y="601084"/>
                          <a:pt x="301976" y="601084"/>
                        </a:cubicBezTo>
                        <a:cubicBezTo>
                          <a:pt x="137081" y="601084"/>
                          <a:pt x="3973" y="467179"/>
                          <a:pt x="3973" y="303518"/>
                        </a:cubicBezTo>
                        <a:cubicBezTo>
                          <a:pt x="3973" y="257891"/>
                          <a:pt x="13907" y="215240"/>
                          <a:pt x="32780" y="176556"/>
                        </a:cubicBezTo>
                        <a:cubicBezTo>
                          <a:pt x="12914" y="157710"/>
                          <a:pt x="0" y="131921"/>
                          <a:pt x="0" y="102165"/>
                        </a:cubicBezTo>
                        <a:cubicBezTo>
                          <a:pt x="0" y="45627"/>
                          <a:pt x="45694" y="0"/>
                          <a:pt x="1023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nvGrpSpPr>
              <p:cNvPr id="19" name="组合 18"/>
              <p:cNvGrpSpPr/>
              <p:nvPr/>
            </p:nvGrpSpPr>
            <p:grpSpPr>
              <a:xfrm>
                <a:off x="8847020" y="5529172"/>
                <a:ext cx="1615581" cy="379141"/>
                <a:chOff x="8847020" y="5529172"/>
                <a:chExt cx="1615581" cy="379141"/>
              </a:xfrm>
            </p:grpSpPr>
            <p:sp>
              <p:nvSpPr>
                <p:cNvPr id="20" name="矩形: 圆角 19"/>
                <p:cNvSpPr/>
                <p:nvPr/>
              </p:nvSpPr>
              <p:spPr>
                <a:xfrm flipH="1">
                  <a:off x="9050220" y="5529172"/>
                  <a:ext cx="1412381" cy="379141"/>
                </a:xfrm>
                <a:prstGeom prst="roundRect">
                  <a:avLst>
                    <a:gd name="adj" fmla="val 50000"/>
                  </a:avLst>
                </a:prstGeom>
                <a:gradFill flip="none" rotWithShape="1">
                  <a:gsLst>
                    <a:gs pos="0">
                      <a:srgbClr val="AF1CA3">
                        <a:alpha val="49000"/>
                      </a:srgbClr>
                    </a:gs>
                    <a:gs pos="100000">
                      <a:srgbClr val="AF1CA3">
                        <a:alpha val="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1" name="组合 20"/>
                <p:cNvGrpSpPr/>
                <p:nvPr/>
              </p:nvGrpSpPr>
              <p:grpSpPr>
                <a:xfrm>
                  <a:off x="8847020" y="5529172"/>
                  <a:ext cx="379141" cy="379141"/>
                  <a:chOff x="4661210" y="4716966"/>
                  <a:chExt cx="379141" cy="379141"/>
                </a:xfrm>
              </p:grpSpPr>
              <p:sp>
                <p:nvSpPr>
                  <p:cNvPr id="22" name="椭圆 21"/>
                  <p:cNvSpPr/>
                  <p:nvPr/>
                </p:nvSpPr>
                <p:spPr>
                  <a:xfrm>
                    <a:off x="4661210"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alarm-clock_63781"/>
                  <p:cNvSpPr/>
                  <p:nvPr/>
                </p:nvSpPr>
                <p:spPr>
                  <a:xfrm>
                    <a:off x="4749605" y="4806966"/>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sp>
          <p:nvSpPr>
            <p:cNvPr id="16" name="文本框 15"/>
            <p:cNvSpPr txBox="1"/>
            <p:nvPr/>
          </p:nvSpPr>
          <p:spPr>
            <a:xfrm>
              <a:off x="9359900" y="5564854"/>
              <a:ext cx="1492250" cy="301286"/>
            </a:xfrm>
            <a:prstGeom prst="rect">
              <a:avLst/>
            </a:prstGeom>
            <a:noFill/>
          </p:spPr>
          <p:txBody>
            <a:bodyPr wrap="square" rtlCol="0">
              <a:spAutoFit/>
            </a:bodyPr>
            <a:lstStyle/>
            <a:p>
              <a:pPr algn="ctr"/>
              <a:r>
                <a:rPr lang="zh-CN" altLang="en-US" sz="16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主讲：</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sp>
          <p:nvSpPr>
            <p:cNvPr id="17" name="文本框 16"/>
            <p:cNvSpPr txBox="1"/>
            <p:nvPr/>
          </p:nvSpPr>
          <p:spPr>
            <a:xfrm>
              <a:off x="11296650" y="5564854"/>
              <a:ext cx="1149350" cy="301286"/>
            </a:xfrm>
            <a:prstGeom prst="rect">
              <a:avLst/>
            </a:prstGeom>
            <a:noFill/>
          </p:spPr>
          <p:txBody>
            <a:bodyPr wrap="square" rtlCol="0">
              <a:spAutoFit/>
            </a:bodyPr>
            <a:lstStyle/>
            <a:p>
              <a:pPr algn="ctr"/>
              <a:r>
                <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时间：</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grpSp>
        <p:nvGrpSpPr>
          <p:cNvPr id="42" name="组合 41"/>
          <p:cNvGrpSpPr/>
          <p:nvPr/>
        </p:nvGrpSpPr>
        <p:grpSpPr>
          <a:xfrm>
            <a:off x="1944370" y="1226820"/>
            <a:ext cx="8629650" cy="460375"/>
            <a:chOff x="7155769" y="1532223"/>
            <a:chExt cx="7287986" cy="628090"/>
          </a:xfrm>
        </p:grpSpPr>
        <p:sp>
          <p:nvSpPr>
            <p:cNvPr id="43" name="文本框 42"/>
            <p:cNvSpPr txBox="1"/>
            <p:nvPr>
              <p:custDataLst>
                <p:tags r:id="rId1"/>
              </p:custDataLst>
            </p:nvPr>
          </p:nvSpPr>
          <p:spPr>
            <a:xfrm>
              <a:off x="7404689" y="1532223"/>
              <a:ext cx="6990715" cy="628090"/>
            </a:xfrm>
            <a:prstGeom prst="rect">
              <a:avLst/>
            </a:prstGeom>
            <a:noFill/>
          </p:spPr>
          <p:txBody>
            <a:bodyPr wrap="square" rtlCol="0">
              <a:spAutoFit/>
            </a:bodyPr>
            <a:lstStyle/>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1000"/>
                                        <p:tgtEl>
                                          <p:spTgt spid="13"/>
                                        </p:tgtEl>
                                      </p:cBhvr>
                                    </p:animEffect>
                                    <p:anim calcmode="lin" valueType="num">
                                      <p:cBhvr>
                                        <p:cTn id="90" dur="1000" fill="hold"/>
                                        <p:tgtEl>
                                          <p:spTgt spid="13"/>
                                        </p:tgtEl>
                                        <p:attrNameLst>
                                          <p:attrName>ppt_x</p:attrName>
                                        </p:attrNameLst>
                                      </p:cBhvr>
                                      <p:tavLst>
                                        <p:tav tm="0">
                                          <p:val>
                                            <p:strVal val="#ppt_x"/>
                                          </p:val>
                                        </p:tav>
                                        <p:tav tm="100000">
                                          <p:val>
                                            <p:strVal val="#ppt_x"/>
                                          </p:val>
                                        </p:tav>
                                      </p:tavLst>
                                    </p:anim>
                                    <p:anim calcmode="lin" valueType="num">
                                      <p:cBhvr>
                                        <p:cTn id="9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综合创新意识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矩形 43"/>
          <p:cNvSpPr/>
          <p:nvPr>
            <p:custDataLst>
              <p:tags r:id="rId3"/>
            </p:custDataLst>
          </p:nvPr>
        </p:nvSpPr>
        <p:spPr>
          <a:xfrm>
            <a:off x="7373620" y="877570"/>
            <a:ext cx="4031615" cy="5056505"/>
          </a:xfrm>
          <a:prstGeom prst="rect">
            <a:avLst/>
          </a:prstGeom>
        </p:spPr>
        <p:txBody>
          <a:bodyPr wrap="square">
            <a:noAutofit/>
          </a:bodyPr>
          <a:p>
            <a:pPr lvl="0" indent="609600" algn="just" fontAlgn="auto">
              <a:lnSpc>
                <a:spcPct val="10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综合是指将研究对象的各个方面、各个部分和各种因素联系起来加以考虑，从整体上把握事物的本质和规律。</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algn="just" fontAlgn="auto">
              <a:lnSpc>
                <a:spcPct val="10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综合不是将研究对象各个构成要素简单地相加，而是按其内在联系合理组合起来，使综合后的整体相互作用产生创造性的新发现。</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00000"/>
              </a:lnSpc>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610870" y="2152650"/>
            <a:ext cx="6096000" cy="1568450"/>
          </a:xfrm>
          <a:prstGeom prst="rect">
            <a:avLst/>
          </a:prstGeom>
          <a:noFill/>
        </p:spPr>
        <p:txBody>
          <a:bodyPr wrap="square" rtlCol="0" anchor="t">
            <a:spAutoFit/>
          </a:bodyPr>
          <a:p>
            <a:pPr indent="812800" algn="just" fontAlgn="auto">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综合创新是运用综合法则的创新功能去寻求新的创造，其基本模式如图1-1 所示。</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16" name="图片 15"/>
          <p:cNvPicPr>
            <a:picLocks noChangeAspect="1"/>
          </p:cNvPicPr>
          <p:nvPr>
            <p:custDataLst>
              <p:tags r:id="rId4"/>
            </p:custDataLst>
          </p:nvPr>
        </p:nvPicPr>
        <p:blipFill>
          <a:blip r:embed="rId5"/>
          <a:stretch>
            <a:fillRect/>
          </a:stretch>
        </p:blipFill>
        <p:spPr>
          <a:xfrm>
            <a:off x="610870" y="4197985"/>
            <a:ext cx="6539230" cy="1736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39"/>
          <p:cNvGrpSpPr/>
          <p:nvPr/>
        </p:nvGrpSpPr>
        <p:grpSpPr>
          <a:xfrm>
            <a:off x="4682665" y="1776288"/>
            <a:ext cx="2832811" cy="2198915"/>
            <a:chOff x="4679594" y="2038467"/>
            <a:chExt cx="2832811" cy="2198915"/>
          </a:xfrm>
        </p:grpSpPr>
        <p:sp>
          <p:nvSpPr>
            <p:cNvPr id="26" name="Rectangle 8"/>
            <p:cNvSpPr/>
            <p:nvPr/>
          </p:nvSpPr>
          <p:spPr>
            <a:xfrm>
              <a:off x="4679594"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TextBox 14"/>
            <p:cNvSpPr txBox="1"/>
            <p:nvPr/>
          </p:nvSpPr>
          <p:spPr>
            <a:xfrm>
              <a:off x="5067579" y="3091297"/>
              <a:ext cx="2056765" cy="645160"/>
            </a:xfrm>
            <a:prstGeom prst="rect">
              <a:avLst/>
            </a:prstGeom>
            <a:noFill/>
          </p:spPr>
          <p:txBody>
            <a:bodyPr wrap="square" rtlCol="0">
              <a:spAutoFit/>
            </a:bodyPr>
            <a:lstStyle/>
            <a:p>
              <a:pPr lvl="0" algn="ctr">
                <a:defRPr/>
              </a:pPr>
              <a:r>
                <a:rPr lang="zh-CN" altLang="en-US" sz="18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综合已有的事实材料可以发现新规律</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Rounded Rectangle 11"/>
            <p:cNvSpPr/>
            <p:nvPr/>
          </p:nvSpPr>
          <p:spPr>
            <a:xfrm>
              <a:off x="563880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841271" y="1776288"/>
            <a:ext cx="2832811" cy="2198915"/>
            <a:chOff x="838200" y="2038467"/>
            <a:chExt cx="2832811" cy="2198915"/>
          </a:xfrm>
        </p:grpSpPr>
        <p:sp>
          <p:nvSpPr>
            <p:cNvPr id="31" name="Rectangle 7"/>
            <p:cNvSpPr/>
            <p:nvPr/>
          </p:nvSpPr>
          <p:spPr>
            <a:xfrm>
              <a:off x="838200"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1268730" y="2952867"/>
              <a:ext cx="1945005" cy="922020"/>
            </a:xfrm>
            <a:prstGeom prst="rect">
              <a:avLst/>
            </a:prstGeom>
            <a:noFill/>
          </p:spPr>
          <p:txBody>
            <a:bodyPr wrap="square" rtlCol="0">
              <a:spAutoFit/>
            </a:bodyPr>
            <a:lstStyle/>
            <a:p>
              <a:pPr lvl="0" algn="ctr">
                <a:defRPr/>
              </a:pPr>
              <a:r>
                <a:rPr lang="zh-CN" altLang="en-US"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综合已有的不同科学原理可以创造出新的原理</a:t>
              </a:r>
              <a:endParaRPr lang="zh-CN" altLang="en-US"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4" name="Rounded Rectangle 10"/>
            <p:cNvSpPr/>
            <p:nvPr/>
          </p:nvSpPr>
          <p:spPr>
            <a:xfrm>
              <a:off x="179740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8524060" y="1776288"/>
            <a:ext cx="2832811" cy="2198915"/>
            <a:chOff x="8520989" y="2038467"/>
            <a:chExt cx="2832811" cy="2198915"/>
          </a:xfrm>
        </p:grpSpPr>
        <p:sp>
          <p:nvSpPr>
            <p:cNvPr id="36" name="Rectangle 9"/>
            <p:cNvSpPr/>
            <p:nvPr/>
          </p:nvSpPr>
          <p:spPr>
            <a:xfrm>
              <a:off x="8520989"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8977554" y="3091297"/>
              <a:ext cx="2106930" cy="706755"/>
            </a:xfrm>
            <a:prstGeom prst="rect">
              <a:avLst/>
            </a:prstGeom>
            <a:noFill/>
          </p:spPr>
          <p:txBody>
            <a:bodyPr wrap="squar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综合不同的学科能创造出新学科</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48019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5" name="iconfont-11432-4397104"/>
          <p:cNvSpPr>
            <a:spLocks noChangeAspect="1"/>
          </p:cNvSpPr>
          <p:nvPr/>
        </p:nvSpPr>
        <p:spPr>
          <a:xfrm>
            <a:off x="5886423" y="1997232"/>
            <a:ext cx="448180" cy="482744"/>
          </a:xfrm>
          <a:custGeom>
            <a:avLst/>
            <a:gdLst>
              <a:gd name="connsiteX0" fmla="*/ 195226 w 495208"/>
              <a:gd name="connsiteY0" fmla="*/ 381028 h 533400"/>
              <a:gd name="connsiteX1" fmla="*/ 385691 w 495208"/>
              <a:gd name="connsiteY1" fmla="*/ 381028 h 533400"/>
              <a:gd name="connsiteX2" fmla="*/ 409499 w 495208"/>
              <a:gd name="connsiteY2" fmla="*/ 404836 h 533400"/>
              <a:gd name="connsiteX3" fmla="*/ 385691 w 495208"/>
              <a:gd name="connsiteY3" fmla="*/ 428644 h 533400"/>
              <a:gd name="connsiteX4" fmla="*/ 195226 w 495208"/>
              <a:gd name="connsiteY4" fmla="*/ 428644 h 533400"/>
              <a:gd name="connsiteX5" fmla="*/ 171418 w 495208"/>
              <a:gd name="connsiteY5" fmla="*/ 404836 h 533400"/>
              <a:gd name="connsiteX6" fmla="*/ 195226 w 495208"/>
              <a:gd name="connsiteY6" fmla="*/ 381028 h 533400"/>
              <a:gd name="connsiteX7" fmla="*/ 195226 w 495208"/>
              <a:gd name="connsiteY7" fmla="*/ 242842 h 533400"/>
              <a:gd name="connsiteX8" fmla="*/ 385691 w 495208"/>
              <a:gd name="connsiteY8" fmla="*/ 242842 h 533400"/>
              <a:gd name="connsiteX9" fmla="*/ 409499 w 495208"/>
              <a:gd name="connsiteY9" fmla="*/ 266650 h 533400"/>
              <a:gd name="connsiteX10" fmla="*/ 385691 w 495208"/>
              <a:gd name="connsiteY10" fmla="*/ 290458 h 533400"/>
              <a:gd name="connsiteX11" fmla="*/ 195226 w 495208"/>
              <a:gd name="connsiteY11" fmla="*/ 290458 h 533400"/>
              <a:gd name="connsiteX12" fmla="*/ 171418 w 495208"/>
              <a:gd name="connsiteY12" fmla="*/ 266650 h 533400"/>
              <a:gd name="connsiteX13" fmla="*/ 195226 w 495208"/>
              <a:gd name="connsiteY13" fmla="*/ 242842 h 533400"/>
              <a:gd name="connsiteX14" fmla="*/ 195226 w 495208"/>
              <a:gd name="connsiteY14" fmla="*/ 104756 h 533400"/>
              <a:gd name="connsiteX15" fmla="*/ 385691 w 495208"/>
              <a:gd name="connsiteY15" fmla="*/ 104756 h 533400"/>
              <a:gd name="connsiteX16" fmla="*/ 409499 w 495208"/>
              <a:gd name="connsiteY16" fmla="*/ 128564 h 533400"/>
              <a:gd name="connsiteX17" fmla="*/ 385691 w 495208"/>
              <a:gd name="connsiteY17" fmla="*/ 152372 h 533400"/>
              <a:gd name="connsiteX18" fmla="*/ 195226 w 495208"/>
              <a:gd name="connsiteY18" fmla="*/ 152372 h 533400"/>
              <a:gd name="connsiteX19" fmla="*/ 171418 w 495208"/>
              <a:gd name="connsiteY19" fmla="*/ 128564 h 533400"/>
              <a:gd name="connsiteX20" fmla="*/ 195226 w 495208"/>
              <a:gd name="connsiteY20" fmla="*/ 104756 h 533400"/>
              <a:gd name="connsiteX21" fmla="*/ 71424 w 495208"/>
              <a:gd name="connsiteY21" fmla="*/ 47625 h 533400"/>
              <a:gd name="connsiteX22" fmla="*/ 47616 w 495208"/>
              <a:gd name="connsiteY22" fmla="*/ 71438 h 533400"/>
              <a:gd name="connsiteX23" fmla="*/ 47616 w 495208"/>
              <a:gd name="connsiteY23" fmla="*/ 461962 h 533400"/>
              <a:gd name="connsiteX24" fmla="*/ 71424 w 495208"/>
              <a:gd name="connsiteY24" fmla="*/ 485775 h 533400"/>
              <a:gd name="connsiteX25" fmla="*/ 423784 w 495208"/>
              <a:gd name="connsiteY25" fmla="*/ 485775 h 533400"/>
              <a:gd name="connsiteX26" fmla="*/ 447592 w 495208"/>
              <a:gd name="connsiteY26" fmla="*/ 461962 h 533400"/>
              <a:gd name="connsiteX27" fmla="*/ 447592 w 495208"/>
              <a:gd name="connsiteY27" fmla="*/ 71438 h 533400"/>
              <a:gd name="connsiteX28" fmla="*/ 423784 w 495208"/>
              <a:gd name="connsiteY28" fmla="*/ 47625 h 533400"/>
              <a:gd name="connsiteX29" fmla="*/ 41664 w 495208"/>
              <a:gd name="connsiteY29" fmla="*/ 0 h 533400"/>
              <a:gd name="connsiteX30" fmla="*/ 453544 w 495208"/>
              <a:gd name="connsiteY30" fmla="*/ 0 h 533400"/>
              <a:gd name="connsiteX31" fmla="*/ 495208 w 495208"/>
              <a:gd name="connsiteY31" fmla="*/ 41672 h 533400"/>
              <a:gd name="connsiteX32" fmla="*/ 495208 w 495208"/>
              <a:gd name="connsiteY32" fmla="*/ 491728 h 533400"/>
              <a:gd name="connsiteX33" fmla="*/ 453544 w 495208"/>
              <a:gd name="connsiteY33" fmla="*/ 533400 h 533400"/>
              <a:gd name="connsiteX34" fmla="*/ 41664 w 495208"/>
              <a:gd name="connsiteY34" fmla="*/ 533400 h 533400"/>
              <a:gd name="connsiteX35" fmla="*/ 0 w 495208"/>
              <a:gd name="connsiteY35" fmla="*/ 491728 h 533400"/>
              <a:gd name="connsiteX36" fmla="*/ 0 w 495208"/>
              <a:gd name="connsiteY36" fmla="*/ 41672 h 533400"/>
              <a:gd name="connsiteX37" fmla="*/ 41664 w 495208"/>
              <a:gd name="connsiteY37"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5208" h="533400">
                <a:moveTo>
                  <a:pt x="195226" y="381028"/>
                </a:moveTo>
                <a:lnTo>
                  <a:pt x="385691" y="381028"/>
                </a:lnTo>
                <a:cubicBezTo>
                  <a:pt x="398833" y="381028"/>
                  <a:pt x="409499" y="391694"/>
                  <a:pt x="409499" y="404836"/>
                </a:cubicBezTo>
                <a:cubicBezTo>
                  <a:pt x="409499" y="417978"/>
                  <a:pt x="398833" y="428644"/>
                  <a:pt x="385691" y="428644"/>
                </a:cubicBezTo>
                <a:lnTo>
                  <a:pt x="195226" y="428644"/>
                </a:lnTo>
                <a:cubicBezTo>
                  <a:pt x="182084" y="428644"/>
                  <a:pt x="171418" y="417978"/>
                  <a:pt x="171418" y="404836"/>
                </a:cubicBezTo>
                <a:cubicBezTo>
                  <a:pt x="171418" y="391694"/>
                  <a:pt x="182084" y="381028"/>
                  <a:pt x="195226" y="381028"/>
                </a:cubicBezTo>
                <a:close/>
                <a:moveTo>
                  <a:pt x="195226" y="242842"/>
                </a:moveTo>
                <a:lnTo>
                  <a:pt x="385691" y="242842"/>
                </a:lnTo>
                <a:cubicBezTo>
                  <a:pt x="398833" y="242842"/>
                  <a:pt x="409499" y="253508"/>
                  <a:pt x="409499" y="266650"/>
                </a:cubicBezTo>
                <a:cubicBezTo>
                  <a:pt x="409499" y="279792"/>
                  <a:pt x="398833" y="290458"/>
                  <a:pt x="385691" y="290458"/>
                </a:cubicBezTo>
                <a:lnTo>
                  <a:pt x="195226" y="290458"/>
                </a:lnTo>
                <a:cubicBezTo>
                  <a:pt x="182084" y="290458"/>
                  <a:pt x="171418" y="279792"/>
                  <a:pt x="171418" y="266650"/>
                </a:cubicBezTo>
                <a:cubicBezTo>
                  <a:pt x="171418" y="253508"/>
                  <a:pt x="182084" y="242842"/>
                  <a:pt x="195226" y="242842"/>
                </a:cubicBezTo>
                <a:close/>
                <a:moveTo>
                  <a:pt x="195226" y="104756"/>
                </a:moveTo>
                <a:lnTo>
                  <a:pt x="385691" y="104756"/>
                </a:lnTo>
                <a:cubicBezTo>
                  <a:pt x="398833" y="104756"/>
                  <a:pt x="409499" y="115422"/>
                  <a:pt x="409499" y="128564"/>
                </a:cubicBezTo>
                <a:cubicBezTo>
                  <a:pt x="409499" y="141706"/>
                  <a:pt x="398833" y="152372"/>
                  <a:pt x="385691" y="152372"/>
                </a:cubicBezTo>
                <a:lnTo>
                  <a:pt x="195226" y="152372"/>
                </a:lnTo>
                <a:cubicBezTo>
                  <a:pt x="182084" y="152372"/>
                  <a:pt x="171418" y="141706"/>
                  <a:pt x="171418" y="128564"/>
                </a:cubicBezTo>
                <a:cubicBezTo>
                  <a:pt x="171418" y="115422"/>
                  <a:pt x="182084" y="104756"/>
                  <a:pt x="195226" y="104756"/>
                </a:cubicBezTo>
                <a:close/>
                <a:moveTo>
                  <a:pt x="71424" y="47625"/>
                </a:moveTo>
                <a:cubicBezTo>
                  <a:pt x="58282" y="47625"/>
                  <a:pt x="47616" y="58293"/>
                  <a:pt x="47616" y="71438"/>
                </a:cubicBezTo>
                <a:lnTo>
                  <a:pt x="47616" y="461962"/>
                </a:lnTo>
                <a:cubicBezTo>
                  <a:pt x="47616" y="475107"/>
                  <a:pt x="58282" y="485775"/>
                  <a:pt x="71424" y="485775"/>
                </a:cubicBezTo>
                <a:lnTo>
                  <a:pt x="423784" y="485775"/>
                </a:lnTo>
                <a:cubicBezTo>
                  <a:pt x="436926" y="485775"/>
                  <a:pt x="447592" y="475107"/>
                  <a:pt x="447592" y="461962"/>
                </a:cubicBezTo>
                <a:lnTo>
                  <a:pt x="447592" y="71438"/>
                </a:lnTo>
                <a:cubicBezTo>
                  <a:pt x="447592" y="58293"/>
                  <a:pt x="436926" y="47625"/>
                  <a:pt x="423784" y="47625"/>
                </a:cubicBezTo>
                <a:close/>
                <a:moveTo>
                  <a:pt x="41664" y="0"/>
                </a:moveTo>
                <a:lnTo>
                  <a:pt x="453544" y="0"/>
                </a:lnTo>
                <a:cubicBezTo>
                  <a:pt x="476543" y="0"/>
                  <a:pt x="495208" y="18669"/>
                  <a:pt x="495208" y="41672"/>
                </a:cubicBezTo>
                <a:lnTo>
                  <a:pt x="495208" y="491728"/>
                </a:lnTo>
                <a:cubicBezTo>
                  <a:pt x="495208" y="514731"/>
                  <a:pt x="476543" y="533400"/>
                  <a:pt x="453544" y="533400"/>
                </a:cubicBezTo>
                <a:lnTo>
                  <a:pt x="41664" y="533400"/>
                </a:lnTo>
                <a:cubicBezTo>
                  <a:pt x="18666" y="533400"/>
                  <a:pt x="0" y="514731"/>
                  <a:pt x="0" y="491728"/>
                </a:cubicBezTo>
                <a:lnTo>
                  <a:pt x="0" y="41672"/>
                </a:lnTo>
                <a:cubicBezTo>
                  <a:pt x="0" y="18669"/>
                  <a:pt x="18666" y="0"/>
                  <a:pt x="416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iconfont-11420-3513168"/>
          <p:cNvSpPr>
            <a:spLocks noChangeAspect="1"/>
          </p:cNvSpPr>
          <p:nvPr/>
        </p:nvSpPr>
        <p:spPr>
          <a:xfrm>
            <a:off x="9731566" y="2053053"/>
            <a:ext cx="412078" cy="412078"/>
          </a:xfrm>
          <a:custGeom>
            <a:avLst/>
            <a:gdLst>
              <a:gd name="T0" fmla="*/ 11886 w 12800"/>
              <a:gd name="T1" fmla="*/ 914 h 12800"/>
              <a:gd name="T2" fmla="*/ 11886 w 12800"/>
              <a:gd name="T3" fmla="*/ 2743 h 12800"/>
              <a:gd name="T4" fmla="*/ 914 w 12800"/>
              <a:gd name="T5" fmla="*/ 2743 h 12800"/>
              <a:gd name="T6" fmla="*/ 914 w 12800"/>
              <a:gd name="T7" fmla="*/ 914 h 12800"/>
              <a:gd name="T8" fmla="*/ 11886 w 12800"/>
              <a:gd name="T9" fmla="*/ 914 h 12800"/>
              <a:gd name="T10" fmla="*/ 11886 w 12800"/>
              <a:gd name="T11" fmla="*/ 0 h 12800"/>
              <a:gd name="T12" fmla="*/ 914 w 12800"/>
              <a:gd name="T13" fmla="*/ 0 h 12800"/>
              <a:gd name="T14" fmla="*/ 0 w 12800"/>
              <a:gd name="T15" fmla="*/ 914 h 12800"/>
              <a:gd name="T16" fmla="*/ 0 w 12800"/>
              <a:gd name="T17" fmla="*/ 2743 h 12800"/>
              <a:gd name="T18" fmla="*/ 914 w 12800"/>
              <a:gd name="T19" fmla="*/ 3657 h 12800"/>
              <a:gd name="T20" fmla="*/ 11886 w 12800"/>
              <a:gd name="T21" fmla="*/ 3657 h 12800"/>
              <a:gd name="T22" fmla="*/ 12800 w 12800"/>
              <a:gd name="T23" fmla="*/ 2743 h 12800"/>
              <a:gd name="T24" fmla="*/ 12800 w 12800"/>
              <a:gd name="T25" fmla="*/ 914 h 12800"/>
              <a:gd name="T26" fmla="*/ 11886 w 12800"/>
              <a:gd name="T27" fmla="*/ 0 h 12800"/>
              <a:gd name="T28" fmla="*/ 11886 w 12800"/>
              <a:gd name="T29" fmla="*/ 5486 h 12800"/>
              <a:gd name="T30" fmla="*/ 11886 w 12800"/>
              <a:gd name="T31" fmla="*/ 7314 h 12800"/>
              <a:gd name="T32" fmla="*/ 914 w 12800"/>
              <a:gd name="T33" fmla="*/ 7314 h 12800"/>
              <a:gd name="T34" fmla="*/ 914 w 12800"/>
              <a:gd name="T35" fmla="*/ 5486 h 12800"/>
              <a:gd name="T36" fmla="*/ 11886 w 12800"/>
              <a:gd name="T37" fmla="*/ 5486 h 12800"/>
              <a:gd name="T38" fmla="*/ 11886 w 12800"/>
              <a:gd name="T39" fmla="*/ 4571 h 12800"/>
              <a:gd name="T40" fmla="*/ 914 w 12800"/>
              <a:gd name="T41" fmla="*/ 4571 h 12800"/>
              <a:gd name="T42" fmla="*/ 0 w 12800"/>
              <a:gd name="T43" fmla="*/ 5486 h 12800"/>
              <a:gd name="T44" fmla="*/ 0 w 12800"/>
              <a:gd name="T45" fmla="*/ 7314 h 12800"/>
              <a:gd name="T46" fmla="*/ 914 w 12800"/>
              <a:gd name="T47" fmla="*/ 8229 h 12800"/>
              <a:gd name="T48" fmla="*/ 11886 w 12800"/>
              <a:gd name="T49" fmla="*/ 8229 h 12800"/>
              <a:gd name="T50" fmla="*/ 12800 w 12800"/>
              <a:gd name="T51" fmla="*/ 7314 h 12800"/>
              <a:gd name="T52" fmla="*/ 12800 w 12800"/>
              <a:gd name="T53" fmla="*/ 5486 h 12800"/>
              <a:gd name="T54" fmla="*/ 11886 w 12800"/>
              <a:gd name="T55" fmla="*/ 4571 h 12800"/>
              <a:gd name="T56" fmla="*/ 11886 w 12800"/>
              <a:gd name="T57" fmla="*/ 10057 h 12800"/>
              <a:gd name="T58" fmla="*/ 11886 w 12800"/>
              <a:gd name="T59" fmla="*/ 11886 h 12800"/>
              <a:gd name="T60" fmla="*/ 914 w 12800"/>
              <a:gd name="T61" fmla="*/ 11886 h 12800"/>
              <a:gd name="T62" fmla="*/ 914 w 12800"/>
              <a:gd name="T63" fmla="*/ 10057 h 12800"/>
              <a:gd name="T64" fmla="*/ 11886 w 12800"/>
              <a:gd name="T65" fmla="*/ 10057 h 12800"/>
              <a:gd name="T66" fmla="*/ 11886 w 12800"/>
              <a:gd name="T67" fmla="*/ 9143 h 12800"/>
              <a:gd name="T68" fmla="*/ 914 w 12800"/>
              <a:gd name="T69" fmla="*/ 9143 h 12800"/>
              <a:gd name="T70" fmla="*/ 0 w 12800"/>
              <a:gd name="T71" fmla="*/ 10057 h 12800"/>
              <a:gd name="T72" fmla="*/ 0 w 12800"/>
              <a:gd name="T73" fmla="*/ 11886 h 12800"/>
              <a:gd name="T74" fmla="*/ 914 w 12800"/>
              <a:gd name="T75" fmla="*/ 12800 h 12800"/>
              <a:gd name="T76" fmla="*/ 11886 w 12800"/>
              <a:gd name="T77" fmla="*/ 12800 h 12800"/>
              <a:gd name="T78" fmla="*/ 12800 w 12800"/>
              <a:gd name="T79" fmla="*/ 11886 h 12800"/>
              <a:gd name="T80" fmla="*/ 12800 w 12800"/>
              <a:gd name="T81" fmla="*/ 10057 h 12800"/>
              <a:gd name="T82" fmla="*/ 11886 w 12800"/>
              <a:gd name="T83" fmla="*/ 9143 h 12800"/>
              <a:gd name="T84" fmla="*/ 2286 w 12800"/>
              <a:gd name="T85" fmla="*/ 1371 h 12800"/>
              <a:gd name="T86" fmla="*/ 2743 w 12800"/>
              <a:gd name="T87" fmla="*/ 1829 h 12800"/>
              <a:gd name="T88" fmla="*/ 2286 w 12800"/>
              <a:gd name="T89" fmla="*/ 2286 h 12800"/>
              <a:gd name="T90" fmla="*/ 1829 w 12800"/>
              <a:gd name="T91" fmla="*/ 1829 h 12800"/>
              <a:gd name="T92" fmla="*/ 2286 w 12800"/>
              <a:gd name="T93" fmla="*/ 1371 h 12800"/>
              <a:gd name="T94" fmla="*/ 2286 w 12800"/>
              <a:gd name="T95" fmla="*/ 5943 h 12800"/>
              <a:gd name="T96" fmla="*/ 2743 w 12800"/>
              <a:gd name="T97" fmla="*/ 6400 h 12800"/>
              <a:gd name="T98" fmla="*/ 2286 w 12800"/>
              <a:gd name="T99" fmla="*/ 6857 h 12800"/>
              <a:gd name="T100" fmla="*/ 1829 w 12800"/>
              <a:gd name="T101" fmla="*/ 6400 h 12800"/>
              <a:gd name="T102" fmla="*/ 2286 w 12800"/>
              <a:gd name="T103" fmla="*/ 5943 h 12800"/>
              <a:gd name="T104" fmla="*/ 2286 w 12800"/>
              <a:gd name="T105" fmla="*/ 10514 h 12800"/>
              <a:gd name="T106" fmla="*/ 4114 w 12800"/>
              <a:gd name="T107" fmla="*/ 10514 h 12800"/>
              <a:gd name="T108" fmla="*/ 4571 w 12800"/>
              <a:gd name="T109" fmla="*/ 10971 h 12800"/>
              <a:gd name="T110" fmla="*/ 4114 w 12800"/>
              <a:gd name="T111" fmla="*/ 11429 h 12800"/>
              <a:gd name="T112" fmla="*/ 2286 w 12800"/>
              <a:gd name="T113" fmla="*/ 11429 h 12800"/>
              <a:gd name="T114" fmla="*/ 1829 w 12800"/>
              <a:gd name="T115" fmla="*/ 10971 h 12800"/>
              <a:gd name="T116" fmla="*/ 2286 w 12800"/>
              <a:gd name="T117" fmla="*/ 1051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00" h="12800">
                <a:moveTo>
                  <a:pt x="11886" y="914"/>
                </a:moveTo>
                <a:lnTo>
                  <a:pt x="11886" y="2743"/>
                </a:lnTo>
                <a:lnTo>
                  <a:pt x="914" y="2743"/>
                </a:lnTo>
                <a:lnTo>
                  <a:pt x="914" y="914"/>
                </a:lnTo>
                <a:lnTo>
                  <a:pt x="11886" y="914"/>
                </a:lnTo>
                <a:close/>
                <a:moveTo>
                  <a:pt x="11886" y="0"/>
                </a:moveTo>
                <a:lnTo>
                  <a:pt x="914" y="0"/>
                </a:lnTo>
                <a:cubicBezTo>
                  <a:pt x="366" y="0"/>
                  <a:pt x="0" y="366"/>
                  <a:pt x="0" y="914"/>
                </a:cubicBezTo>
                <a:lnTo>
                  <a:pt x="0" y="2743"/>
                </a:lnTo>
                <a:cubicBezTo>
                  <a:pt x="0" y="3291"/>
                  <a:pt x="366" y="3657"/>
                  <a:pt x="914" y="3657"/>
                </a:cubicBezTo>
                <a:lnTo>
                  <a:pt x="11886" y="3657"/>
                </a:lnTo>
                <a:cubicBezTo>
                  <a:pt x="12434" y="3657"/>
                  <a:pt x="12800" y="3291"/>
                  <a:pt x="12800" y="2743"/>
                </a:cubicBezTo>
                <a:lnTo>
                  <a:pt x="12800" y="914"/>
                </a:lnTo>
                <a:cubicBezTo>
                  <a:pt x="12800" y="366"/>
                  <a:pt x="12434" y="0"/>
                  <a:pt x="11886" y="0"/>
                </a:cubicBezTo>
                <a:close/>
                <a:moveTo>
                  <a:pt x="11886" y="5486"/>
                </a:moveTo>
                <a:lnTo>
                  <a:pt x="11886" y="7314"/>
                </a:lnTo>
                <a:lnTo>
                  <a:pt x="914" y="7314"/>
                </a:lnTo>
                <a:lnTo>
                  <a:pt x="914" y="5486"/>
                </a:lnTo>
                <a:lnTo>
                  <a:pt x="11886" y="5486"/>
                </a:lnTo>
                <a:close/>
                <a:moveTo>
                  <a:pt x="11886" y="4571"/>
                </a:moveTo>
                <a:lnTo>
                  <a:pt x="914" y="4571"/>
                </a:lnTo>
                <a:cubicBezTo>
                  <a:pt x="366" y="4571"/>
                  <a:pt x="0" y="4937"/>
                  <a:pt x="0" y="5486"/>
                </a:cubicBezTo>
                <a:lnTo>
                  <a:pt x="0" y="7314"/>
                </a:lnTo>
                <a:cubicBezTo>
                  <a:pt x="0" y="7863"/>
                  <a:pt x="366" y="8229"/>
                  <a:pt x="914" y="8229"/>
                </a:cubicBezTo>
                <a:lnTo>
                  <a:pt x="11886" y="8229"/>
                </a:lnTo>
                <a:cubicBezTo>
                  <a:pt x="12434" y="8229"/>
                  <a:pt x="12800" y="7863"/>
                  <a:pt x="12800" y="7314"/>
                </a:cubicBezTo>
                <a:lnTo>
                  <a:pt x="12800" y="5486"/>
                </a:lnTo>
                <a:cubicBezTo>
                  <a:pt x="12800" y="4937"/>
                  <a:pt x="12434" y="4571"/>
                  <a:pt x="11886" y="4571"/>
                </a:cubicBezTo>
                <a:close/>
                <a:moveTo>
                  <a:pt x="11886" y="10057"/>
                </a:moveTo>
                <a:lnTo>
                  <a:pt x="11886" y="11886"/>
                </a:lnTo>
                <a:lnTo>
                  <a:pt x="914" y="11886"/>
                </a:lnTo>
                <a:lnTo>
                  <a:pt x="914" y="10057"/>
                </a:lnTo>
                <a:lnTo>
                  <a:pt x="11886" y="10057"/>
                </a:lnTo>
                <a:close/>
                <a:moveTo>
                  <a:pt x="11886" y="9143"/>
                </a:moveTo>
                <a:lnTo>
                  <a:pt x="914" y="9143"/>
                </a:lnTo>
                <a:cubicBezTo>
                  <a:pt x="366" y="9143"/>
                  <a:pt x="0" y="9509"/>
                  <a:pt x="0" y="10057"/>
                </a:cubicBezTo>
                <a:lnTo>
                  <a:pt x="0" y="11886"/>
                </a:lnTo>
                <a:cubicBezTo>
                  <a:pt x="0" y="12434"/>
                  <a:pt x="366" y="12800"/>
                  <a:pt x="914" y="12800"/>
                </a:cubicBezTo>
                <a:lnTo>
                  <a:pt x="11886" y="12800"/>
                </a:lnTo>
                <a:cubicBezTo>
                  <a:pt x="12434" y="12800"/>
                  <a:pt x="12800" y="12434"/>
                  <a:pt x="12800" y="11886"/>
                </a:cubicBezTo>
                <a:lnTo>
                  <a:pt x="12800" y="10057"/>
                </a:lnTo>
                <a:cubicBezTo>
                  <a:pt x="12800" y="9509"/>
                  <a:pt x="12434" y="9143"/>
                  <a:pt x="11886" y="9143"/>
                </a:cubicBezTo>
                <a:close/>
                <a:moveTo>
                  <a:pt x="2286" y="1371"/>
                </a:moveTo>
                <a:cubicBezTo>
                  <a:pt x="2560" y="1371"/>
                  <a:pt x="2743" y="1554"/>
                  <a:pt x="2743" y="1829"/>
                </a:cubicBezTo>
                <a:cubicBezTo>
                  <a:pt x="2743" y="2103"/>
                  <a:pt x="2560" y="2286"/>
                  <a:pt x="2286" y="2286"/>
                </a:cubicBezTo>
                <a:cubicBezTo>
                  <a:pt x="2011" y="2286"/>
                  <a:pt x="1829" y="2103"/>
                  <a:pt x="1829" y="1829"/>
                </a:cubicBezTo>
                <a:cubicBezTo>
                  <a:pt x="1829" y="1554"/>
                  <a:pt x="2011" y="1371"/>
                  <a:pt x="2286" y="1371"/>
                </a:cubicBezTo>
                <a:close/>
                <a:moveTo>
                  <a:pt x="2286" y="5943"/>
                </a:moveTo>
                <a:cubicBezTo>
                  <a:pt x="2560" y="5943"/>
                  <a:pt x="2743" y="6126"/>
                  <a:pt x="2743" y="6400"/>
                </a:cubicBezTo>
                <a:cubicBezTo>
                  <a:pt x="2743" y="6674"/>
                  <a:pt x="2560" y="6857"/>
                  <a:pt x="2286" y="6857"/>
                </a:cubicBezTo>
                <a:cubicBezTo>
                  <a:pt x="2011" y="6857"/>
                  <a:pt x="1829" y="6674"/>
                  <a:pt x="1829" y="6400"/>
                </a:cubicBezTo>
                <a:cubicBezTo>
                  <a:pt x="1829" y="6126"/>
                  <a:pt x="2011" y="5943"/>
                  <a:pt x="2286" y="5943"/>
                </a:cubicBezTo>
                <a:close/>
                <a:moveTo>
                  <a:pt x="2286" y="10514"/>
                </a:moveTo>
                <a:lnTo>
                  <a:pt x="4114" y="10514"/>
                </a:lnTo>
                <a:cubicBezTo>
                  <a:pt x="4389" y="10514"/>
                  <a:pt x="4571" y="10697"/>
                  <a:pt x="4571" y="10971"/>
                </a:cubicBezTo>
                <a:cubicBezTo>
                  <a:pt x="4571" y="11246"/>
                  <a:pt x="4389" y="11429"/>
                  <a:pt x="4114" y="11429"/>
                </a:cubicBezTo>
                <a:lnTo>
                  <a:pt x="2286" y="11429"/>
                </a:lnTo>
                <a:cubicBezTo>
                  <a:pt x="2011" y="11429"/>
                  <a:pt x="1829" y="11246"/>
                  <a:pt x="1829" y="10971"/>
                </a:cubicBezTo>
                <a:cubicBezTo>
                  <a:pt x="1829" y="10697"/>
                  <a:pt x="2011" y="10514"/>
                  <a:pt x="2286" y="105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7" name="list-menu_16051"/>
          <p:cNvSpPr>
            <a:spLocks noChangeAspect="1"/>
          </p:cNvSpPr>
          <p:nvPr/>
        </p:nvSpPr>
        <p:spPr>
          <a:xfrm>
            <a:off x="2008930" y="2005013"/>
            <a:ext cx="470631" cy="469922"/>
          </a:xfrm>
          <a:custGeom>
            <a:avLst/>
            <a:gdLst>
              <a:gd name="connsiteX0" fmla="*/ 244898 w 609544"/>
              <a:gd name="connsiteY0" fmla="*/ 449008 h 608627"/>
              <a:gd name="connsiteX1" fmla="*/ 462378 w 609544"/>
              <a:gd name="connsiteY1" fmla="*/ 449008 h 608627"/>
              <a:gd name="connsiteX2" fmla="*/ 481820 w 609544"/>
              <a:gd name="connsiteY2" fmla="*/ 468414 h 608627"/>
              <a:gd name="connsiteX3" fmla="*/ 462378 w 609544"/>
              <a:gd name="connsiteY3" fmla="*/ 487819 h 608627"/>
              <a:gd name="connsiteX4" fmla="*/ 244898 w 609544"/>
              <a:gd name="connsiteY4" fmla="*/ 487819 h 608627"/>
              <a:gd name="connsiteX5" fmla="*/ 225456 w 609544"/>
              <a:gd name="connsiteY5" fmla="*/ 468414 h 608627"/>
              <a:gd name="connsiteX6" fmla="*/ 244898 w 609544"/>
              <a:gd name="connsiteY6" fmla="*/ 449008 h 608627"/>
              <a:gd name="connsiteX7" fmla="*/ 95193 w 609544"/>
              <a:gd name="connsiteY7" fmla="*/ 428191 h 608627"/>
              <a:gd name="connsiteX8" fmla="*/ 175849 w 609544"/>
              <a:gd name="connsiteY8" fmla="*/ 428191 h 608627"/>
              <a:gd name="connsiteX9" fmla="*/ 175849 w 609544"/>
              <a:gd name="connsiteY9" fmla="*/ 508777 h 608627"/>
              <a:gd name="connsiteX10" fmla="*/ 95193 w 609544"/>
              <a:gd name="connsiteY10" fmla="*/ 508777 h 608627"/>
              <a:gd name="connsiteX11" fmla="*/ 244898 w 609544"/>
              <a:gd name="connsiteY11" fmla="*/ 293693 h 608627"/>
              <a:gd name="connsiteX12" fmla="*/ 462378 w 609544"/>
              <a:gd name="connsiteY12" fmla="*/ 293693 h 608627"/>
              <a:gd name="connsiteX13" fmla="*/ 481820 w 609544"/>
              <a:gd name="connsiteY13" fmla="*/ 313098 h 608627"/>
              <a:gd name="connsiteX14" fmla="*/ 462378 w 609544"/>
              <a:gd name="connsiteY14" fmla="*/ 332504 h 608627"/>
              <a:gd name="connsiteX15" fmla="*/ 244898 w 609544"/>
              <a:gd name="connsiteY15" fmla="*/ 332504 h 608627"/>
              <a:gd name="connsiteX16" fmla="*/ 225456 w 609544"/>
              <a:gd name="connsiteY16" fmla="*/ 313098 h 608627"/>
              <a:gd name="connsiteX17" fmla="*/ 244898 w 609544"/>
              <a:gd name="connsiteY17" fmla="*/ 293693 h 608627"/>
              <a:gd name="connsiteX18" fmla="*/ 95193 w 609544"/>
              <a:gd name="connsiteY18" fmla="*/ 272877 h 608627"/>
              <a:gd name="connsiteX19" fmla="*/ 175849 w 609544"/>
              <a:gd name="connsiteY19" fmla="*/ 272877 h 608627"/>
              <a:gd name="connsiteX20" fmla="*/ 175849 w 609544"/>
              <a:gd name="connsiteY20" fmla="*/ 353463 h 608627"/>
              <a:gd name="connsiteX21" fmla="*/ 95193 w 609544"/>
              <a:gd name="connsiteY21" fmla="*/ 353463 h 608627"/>
              <a:gd name="connsiteX22" fmla="*/ 244898 w 609544"/>
              <a:gd name="connsiteY22" fmla="*/ 138308 h 608627"/>
              <a:gd name="connsiteX23" fmla="*/ 462378 w 609544"/>
              <a:gd name="connsiteY23" fmla="*/ 138308 h 608627"/>
              <a:gd name="connsiteX24" fmla="*/ 481820 w 609544"/>
              <a:gd name="connsiteY24" fmla="*/ 157749 h 608627"/>
              <a:gd name="connsiteX25" fmla="*/ 462378 w 609544"/>
              <a:gd name="connsiteY25" fmla="*/ 177190 h 608627"/>
              <a:gd name="connsiteX26" fmla="*/ 244898 w 609544"/>
              <a:gd name="connsiteY26" fmla="*/ 177190 h 608627"/>
              <a:gd name="connsiteX27" fmla="*/ 225456 w 609544"/>
              <a:gd name="connsiteY27" fmla="*/ 157749 h 608627"/>
              <a:gd name="connsiteX28" fmla="*/ 244898 w 609544"/>
              <a:gd name="connsiteY28" fmla="*/ 138308 h 608627"/>
              <a:gd name="connsiteX29" fmla="*/ 95193 w 609544"/>
              <a:gd name="connsiteY29" fmla="*/ 117562 h 608627"/>
              <a:gd name="connsiteX30" fmla="*/ 175849 w 609544"/>
              <a:gd name="connsiteY30" fmla="*/ 117562 h 608627"/>
              <a:gd name="connsiteX31" fmla="*/ 175849 w 609544"/>
              <a:gd name="connsiteY31" fmla="*/ 198148 h 608627"/>
              <a:gd name="connsiteX32" fmla="*/ 95193 w 609544"/>
              <a:gd name="connsiteY32" fmla="*/ 198148 h 608627"/>
              <a:gd name="connsiteX33" fmla="*/ 58339 w 609544"/>
              <a:gd name="connsiteY33" fmla="*/ 58251 h 608627"/>
              <a:gd name="connsiteX34" fmla="*/ 58339 w 609544"/>
              <a:gd name="connsiteY34" fmla="*/ 550376 h 608627"/>
              <a:gd name="connsiteX35" fmla="*/ 551205 w 609544"/>
              <a:gd name="connsiteY35" fmla="*/ 550376 h 608627"/>
              <a:gd name="connsiteX36" fmla="*/ 551205 w 609544"/>
              <a:gd name="connsiteY36" fmla="*/ 58251 h 608627"/>
              <a:gd name="connsiteX37" fmla="*/ 29083 w 609544"/>
              <a:gd name="connsiteY37" fmla="*/ 0 h 608627"/>
              <a:gd name="connsiteX38" fmla="*/ 580289 w 609544"/>
              <a:gd name="connsiteY38" fmla="*/ 0 h 608627"/>
              <a:gd name="connsiteX39" fmla="*/ 609544 w 609544"/>
              <a:gd name="connsiteY39" fmla="*/ 29211 h 608627"/>
              <a:gd name="connsiteX40" fmla="*/ 609544 w 609544"/>
              <a:gd name="connsiteY40" fmla="*/ 579416 h 608627"/>
              <a:gd name="connsiteX41" fmla="*/ 580289 w 609544"/>
              <a:gd name="connsiteY41" fmla="*/ 608627 h 608627"/>
              <a:gd name="connsiteX42" fmla="*/ 29083 w 609544"/>
              <a:gd name="connsiteY42" fmla="*/ 608627 h 608627"/>
              <a:gd name="connsiteX43" fmla="*/ 0 w 609544"/>
              <a:gd name="connsiteY43" fmla="*/ 579416 h 608627"/>
              <a:gd name="connsiteX44" fmla="*/ 0 w 609544"/>
              <a:gd name="connsiteY44" fmla="*/ 29211 h 608627"/>
              <a:gd name="connsiteX45" fmla="*/ 29083 w 609544"/>
              <a:gd name="connsiteY45"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544" h="608627">
                <a:moveTo>
                  <a:pt x="244898" y="449008"/>
                </a:moveTo>
                <a:lnTo>
                  <a:pt x="462378" y="449008"/>
                </a:lnTo>
                <a:cubicBezTo>
                  <a:pt x="473045" y="449008"/>
                  <a:pt x="481820" y="457766"/>
                  <a:pt x="481820" y="468414"/>
                </a:cubicBezTo>
                <a:cubicBezTo>
                  <a:pt x="481820" y="479233"/>
                  <a:pt x="473045" y="487819"/>
                  <a:pt x="462378" y="487819"/>
                </a:cubicBezTo>
                <a:lnTo>
                  <a:pt x="244898" y="487819"/>
                </a:lnTo>
                <a:cubicBezTo>
                  <a:pt x="234231" y="487819"/>
                  <a:pt x="225456" y="479233"/>
                  <a:pt x="225456" y="468414"/>
                </a:cubicBezTo>
                <a:cubicBezTo>
                  <a:pt x="225456" y="457766"/>
                  <a:pt x="234231" y="449008"/>
                  <a:pt x="244898" y="449008"/>
                </a:cubicBezTo>
                <a:close/>
                <a:moveTo>
                  <a:pt x="95193" y="428191"/>
                </a:moveTo>
                <a:lnTo>
                  <a:pt x="175849" y="428191"/>
                </a:lnTo>
                <a:lnTo>
                  <a:pt x="175849" y="508777"/>
                </a:lnTo>
                <a:lnTo>
                  <a:pt x="95193" y="508777"/>
                </a:lnTo>
                <a:close/>
                <a:moveTo>
                  <a:pt x="244898" y="293693"/>
                </a:moveTo>
                <a:lnTo>
                  <a:pt x="462378" y="293693"/>
                </a:lnTo>
                <a:cubicBezTo>
                  <a:pt x="473045" y="293693"/>
                  <a:pt x="481820" y="302451"/>
                  <a:pt x="481820" y="313098"/>
                </a:cubicBezTo>
                <a:cubicBezTo>
                  <a:pt x="481820" y="323917"/>
                  <a:pt x="473045" y="332504"/>
                  <a:pt x="462378" y="332504"/>
                </a:cubicBezTo>
                <a:lnTo>
                  <a:pt x="244898" y="332504"/>
                </a:lnTo>
                <a:cubicBezTo>
                  <a:pt x="234231" y="332504"/>
                  <a:pt x="225456" y="323917"/>
                  <a:pt x="225456" y="313098"/>
                </a:cubicBezTo>
                <a:cubicBezTo>
                  <a:pt x="225456" y="302451"/>
                  <a:pt x="234231" y="293693"/>
                  <a:pt x="244898" y="293693"/>
                </a:cubicBezTo>
                <a:close/>
                <a:moveTo>
                  <a:pt x="95193" y="272877"/>
                </a:moveTo>
                <a:lnTo>
                  <a:pt x="175849" y="272877"/>
                </a:lnTo>
                <a:lnTo>
                  <a:pt x="175849" y="353463"/>
                </a:lnTo>
                <a:lnTo>
                  <a:pt x="95193" y="353463"/>
                </a:lnTo>
                <a:close/>
                <a:moveTo>
                  <a:pt x="244898" y="138308"/>
                </a:moveTo>
                <a:lnTo>
                  <a:pt x="462378" y="138308"/>
                </a:lnTo>
                <a:cubicBezTo>
                  <a:pt x="473045" y="138308"/>
                  <a:pt x="481820" y="147082"/>
                  <a:pt x="481820" y="157749"/>
                </a:cubicBezTo>
                <a:cubicBezTo>
                  <a:pt x="481820" y="168588"/>
                  <a:pt x="473045" y="177190"/>
                  <a:pt x="462378" y="177190"/>
                </a:cubicBezTo>
                <a:lnTo>
                  <a:pt x="244898" y="177190"/>
                </a:lnTo>
                <a:cubicBezTo>
                  <a:pt x="234231" y="177190"/>
                  <a:pt x="225456" y="168588"/>
                  <a:pt x="225456" y="157749"/>
                </a:cubicBezTo>
                <a:cubicBezTo>
                  <a:pt x="225456" y="147082"/>
                  <a:pt x="234231" y="138308"/>
                  <a:pt x="244898" y="138308"/>
                </a:cubicBezTo>
                <a:close/>
                <a:moveTo>
                  <a:pt x="95193" y="117562"/>
                </a:moveTo>
                <a:lnTo>
                  <a:pt x="175849" y="117562"/>
                </a:lnTo>
                <a:lnTo>
                  <a:pt x="175849" y="198148"/>
                </a:lnTo>
                <a:lnTo>
                  <a:pt x="95193" y="198148"/>
                </a:lnTo>
                <a:close/>
                <a:moveTo>
                  <a:pt x="58339" y="58251"/>
                </a:moveTo>
                <a:lnTo>
                  <a:pt x="58339" y="550376"/>
                </a:lnTo>
                <a:lnTo>
                  <a:pt x="551205" y="550376"/>
                </a:lnTo>
                <a:lnTo>
                  <a:pt x="551205" y="58251"/>
                </a:lnTo>
                <a:close/>
                <a:moveTo>
                  <a:pt x="29083" y="0"/>
                </a:moveTo>
                <a:lnTo>
                  <a:pt x="580289" y="0"/>
                </a:lnTo>
                <a:cubicBezTo>
                  <a:pt x="596465" y="0"/>
                  <a:pt x="609544" y="13059"/>
                  <a:pt x="609544" y="29211"/>
                </a:cubicBezTo>
                <a:lnTo>
                  <a:pt x="609544" y="579416"/>
                </a:lnTo>
                <a:cubicBezTo>
                  <a:pt x="609544" y="595568"/>
                  <a:pt x="596465" y="608627"/>
                  <a:pt x="580289" y="608627"/>
                </a:cubicBezTo>
                <a:lnTo>
                  <a:pt x="29083" y="608627"/>
                </a:lnTo>
                <a:cubicBezTo>
                  <a:pt x="13079" y="608627"/>
                  <a:pt x="0" y="595568"/>
                  <a:pt x="0" y="579416"/>
                </a:cubicBezTo>
                <a:lnTo>
                  <a:pt x="0" y="29211"/>
                </a:lnTo>
                <a:cubicBezTo>
                  <a:pt x="0" y="13059"/>
                  <a:pt x="13079" y="0"/>
                  <a:pt x="290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7" name="文本框 6"/>
          <p:cNvSpPr txBox="1"/>
          <p:nvPr/>
        </p:nvSpPr>
        <p:spPr>
          <a:xfrm>
            <a:off x="1043940" y="4261485"/>
            <a:ext cx="2280920" cy="1198880"/>
          </a:xfrm>
          <a:prstGeom prst="rect">
            <a:avLst/>
          </a:prstGeom>
          <a:noFill/>
        </p:spPr>
        <p:txBody>
          <a:bodyPr wrap="square" rtlCol="0">
            <a:spAutoFit/>
          </a:bodyPr>
          <a:p>
            <a:r>
              <a:rPr lang="zh-CN" altLang="en-US">
                <a:solidFill>
                  <a:schemeClr val="bg1"/>
                </a:solidFill>
                <a:latin typeface="楷体" panose="02010609060101010101" charset="-122"/>
                <a:ea typeface="楷体" panose="02010609060101010101" charset="-122"/>
              </a:rPr>
              <a:t>例如，牛顿综合开普勒的天体运行定理和伽利略的运动定律，创建了经典力学体系。</a:t>
            </a:r>
            <a:endParaRPr lang="zh-CN" altLang="en-US">
              <a:solidFill>
                <a:schemeClr val="bg1"/>
              </a:solidFill>
              <a:latin typeface="楷体" panose="02010609060101010101" charset="-122"/>
              <a:ea typeface="楷体" panose="02010609060101010101" charset="-122"/>
            </a:endParaRPr>
          </a:p>
        </p:txBody>
      </p:sp>
      <p:sp>
        <p:nvSpPr>
          <p:cNvPr id="9" name="文本框 8"/>
          <p:cNvSpPr txBox="1"/>
          <p:nvPr/>
        </p:nvSpPr>
        <p:spPr>
          <a:xfrm>
            <a:off x="4955540" y="4261485"/>
            <a:ext cx="2280920" cy="1753235"/>
          </a:xfrm>
          <a:prstGeom prst="rect">
            <a:avLst/>
          </a:prstGeom>
          <a:noFill/>
        </p:spPr>
        <p:txBody>
          <a:bodyPr wrap="square" rtlCol="0">
            <a:spAutoFit/>
          </a:bodyPr>
          <a:p>
            <a:r>
              <a:rPr lang="zh-CN" altLang="en-US">
                <a:solidFill>
                  <a:schemeClr val="bg1"/>
                </a:solidFill>
                <a:latin typeface="楷体" panose="02010609060101010101" charset="-122"/>
                <a:ea typeface="楷体" panose="02010609060101010101" charset="-122"/>
              </a:rPr>
              <a:t>例如，门捷列夫综合已知元素的原子属性与原子量、原子价的关系的事实和特点，发现并归纳了元素周期表。</a:t>
            </a:r>
            <a:endParaRPr lang="zh-CN" altLang="en-US">
              <a:solidFill>
                <a:schemeClr val="bg1"/>
              </a:solidFill>
              <a:latin typeface="楷体" panose="02010609060101010101" charset="-122"/>
              <a:ea typeface="楷体" panose="02010609060101010101" charset="-122"/>
            </a:endParaRPr>
          </a:p>
        </p:txBody>
      </p:sp>
      <p:sp>
        <p:nvSpPr>
          <p:cNvPr id="10" name="文本框 9"/>
          <p:cNvSpPr txBox="1"/>
          <p:nvPr/>
        </p:nvSpPr>
        <p:spPr>
          <a:xfrm>
            <a:off x="8867140" y="4261485"/>
            <a:ext cx="2280920" cy="1198880"/>
          </a:xfrm>
          <a:prstGeom prst="rect">
            <a:avLst/>
          </a:prstGeom>
          <a:noFill/>
        </p:spPr>
        <p:txBody>
          <a:bodyPr wrap="square" rtlCol="0">
            <a:spAutoFit/>
          </a:bodyPr>
          <a:p>
            <a:r>
              <a:rPr lang="zh-CN" altLang="en-US">
                <a:solidFill>
                  <a:schemeClr val="bg1"/>
                </a:solidFill>
                <a:latin typeface="楷体" panose="02010609060101010101" charset="-122"/>
                <a:ea typeface="楷体" panose="02010609060101010101" charset="-122"/>
                <a:sym typeface="+mn-ea"/>
              </a:rPr>
              <a:t>例如，信息科学、生物科学、材料科学、能源科</a:t>
            </a:r>
            <a:r>
              <a:rPr lang="zh-CN" altLang="en-US">
                <a:solidFill>
                  <a:schemeClr val="bg1"/>
                </a:solidFill>
                <a:latin typeface="楷体" panose="02010609060101010101" charset="-122"/>
                <a:ea typeface="楷体" panose="02010609060101010101" charset="-122"/>
              </a:rPr>
              <a:t>学等都属于综合性学科。</a:t>
            </a:r>
            <a:endParaRPr lang="zh-CN" altLang="en-US">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par>
                                <p:cTn id="11" presetID="16" presetClass="entr" presetSubtype="2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arn(inVertical)">
                                      <p:cBhvr>
                                        <p:cTn id="16" dur="500"/>
                                        <p:tgtEl>
                                          <p:spTgt spid="4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barn(inVertical)">
                                      <p:cBhvr>
                                        <p:cTn id="19" dur="500"/>
                                        <p:tgtEl>
                                          <p:spTgt spid="4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arn(inVertical)">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340" y="308088"/>
            <a:ext cx="4820886" cy="734847"/>
            <a:chOff x="294295" y="323963"/>
            <a:chExt cx="4820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7" name="文本框 6"/>
          <p:cNvSpPr txBox="1"/>
          <p:nvPr/>
        </p:nvSpPr>
        <p:spPr>
          <a:xfrm>
            <a:off x="1533525" y="1136650"/>
            <a:ext cx="6096000" cy="521970"/>
          </a:xfrm>
          <a:prstGeom prst="rect">
            <a:avLst/>
          </a:prstGeom>
          <a:noFill/>
        </p:spPr>
        <p:txBody>
          <a:bodyPr wrap="square" rtlCol="0" anchor="t">
            <a:spAutoFit/>
          </a:bodyPr>
          <a:p>
            <a:r>
              <a:rPr lang="zh-CN" altLang="en-US" sz="2800" b="1">
                <a:solidFill>
                  <a:schemeClr val="bg1"/>
                </a:solidFill>
                <a:latin typeface="微软雅黑" panose="020B0503020204020204" charset="-122"/>
                <a:ea typeface="微软雅黑" panose="020B0503020204020204" charset="-122"/>
              </a:rPr>
              <a:t>综合创新一般有两个主要途径</a:t>
            </a:r>
            <a:endParaRPr lang="zh-CN" altLang="en-US" sz="2800" b="1">
              <a:solidFill>
                <a:schemeClr val="bg1"/>
              </a:solidFill>
              <a:latin typeface="微软雅黑" panose="020B0503020204020204" charset="-122"/>
              <a:ea typeface="微软雅黑" panose="020B0503020204020204" charset="-122"/>
            </a:endParaRPr>
          </a:p>
        </p:txBody>
      </p:sp>
      <p:sp>
        <p:nvSpPr>
          <p:cNvPr id="9" name="椭圆 8"/>
          <p:cNvSpPr/>
          <p:nvPr>
            <p:custDataLst>
              <p:tags r:id="rId3"/>
            </p:custDataLst>
          </p:nvPr>
        </p:nvSpPr>
        <p:spPr>
          <a:xfrm>
            <a:off x="1067260" y="3265113"/>
            <a:ext cx="741720" cy="741720"/>
          </a:xfrm>
          <a:prstGeom prst="ellipse">
            <a:avLst/>
          </a:prstGeom>
          <a:gradFill>
            <a:gsLst>
              <a:gs pos="0">
                <a:srgbClr val="B21AA3"/>
              </a:gs>
              <a:gs pos="100000">
                <a:srgbClr val="47249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0" name="组合 9"/>
          <p:cNvGrpSpPr/>
          <p:nvPr/>
        </p:nvGrpSpPr>
        <p:grpSpPr>
          <a:xfrm>
            <a:off x="2039485" y="3190967"/>
            <a:ext cx="3356676" cy="1423671"/>
            <a:chOff x="2483" y="12295"/>
            <a:chExt cx="11882" cy="4484"/>
          </a:xfrm>
        </p:grpSpPr>
        <p:sp>
          <p:nvSpPr>
            <p:cNvPr id="11" name="文本框 4"/>
            <p:cNvSpPr txBox="1"/>
            <p:nvPr>
              <p:custDataLst>
                <p:tags r:id="rId4"/>
              </p:custDataLst>
            </p:nvPr>
          </p:nvSpPr>
          <p:spPr>
            <a:xfrm>
              <a:off x="2483" y="13461"/>
              <a:ext cx="11882" cy="3318"/>
            </a:xfrm>
            <a:prstGeom prst="rect">
              <a:avLst/>
            </a:prstGeom>
            <a:noFill/>
          </p:spPr>
          <p:txBody>
            <a:bodyPr wrap="square" lIns="94085" tIns="47043" rIns="94085" bIns="47043" rtlCol="0">
              <a:spAutoFit/>
            </a:bodyPr>
            <a:lstStyle>
              <a:defPPr>
                <a:defRPr lang="zh-CN"/>
              </a:defPPr>
              <a:lvl1pPr lvl="0">
                <a:lnSpc>
                  <a:spcPct val="130000"/>
                </a:lnSpc>
                <a:defRPr sz="1200">
                  <a:solidFill>
                    <a:prstClr val="white"/>
                  </a:solidFill>
                  <a:latin typeface="思源黑体 CN Normal" panose="020B0400000000000000" pitchFamily="34" charset="-122"/>
                  <a:ea typeface="思源黑体 CN Normal" panose="020B0400000000000000" pitchFamily="34" charset="-122"/>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非切割式综合是直接将两种或两种以上的事物保持各自完整并组合成新事物的综合创新模式。</a:t>
              </a:r>
              <a:endPar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5"/>
            <p:cNvSpPr txBox="1"/>
            <p:nvPr>
              <p:custDataLst>
                <p:tags r:id="rId5"/>
              </p:custDataLst>
            </p:nvPr>
          </p:nvSpPr>
          <p:spPr>
            <a:xfrm>
              <a:off x="2483" y="12295"/>
              <a:ext cx="9895" cy="1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ct val="25000"/>
                <a:defRPr/>
              </a:pP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非切割式综合</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3" name="文本框 5"/>
          <p:cNvSpPr txBox="1"/>
          <p:nvPr>
            <p:custDataLst>
              <p:tags r:id="rId6"/>
            </p:custDataLst>
          </p:nvPr>
        </p:nvSpPr>
        <p:spPr>
          <a:xfrm>
            <a:off x="1092312" y="3435993"/>
            <a:ext cx="727650" cy="400110"/>
          </a:xfrm>
          <a:prstGeom prst="rect">
            <a:avLst/>
          </a:prstGeom>
          <a:noFill/>
        </p:spPr>
        <p:txBody>
          <a:bodyPr wrap="square" rtlCol="0">
            <a:spAutoFit/>
          </a:bodyPr>
          <a:lstStyle>
            <a:defPPr>
              <a:defRPr lang="zh-CN"/>
            </a:defPPr>
            <a:lvl1pPr lvl="0">
              <a:defRPr sz="2000" b="1">
                <a:solidFill>
                  <a:prstClr val="white"/>
                </a:solidFill>
                <a:latin typeface="思源黑体 CN Medium" panose="020B0600000000000000" pitchFamily="34" charset="-122"/>
                <a:ea typeface="思源黑体 CN Medium" panose="020B0600000000000000" pitchFamily="34" charset="-122"/>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sym typeface="思源黑体 CN Medium" panose="020B0600000000000000" pitchFamily="34" charset="-122"/>
              </a:rPr>
              <a:t>01</a:t>
            </a:r>
            <a:endParaRPr lang="zh-CN" altLang="en-US" dirty="0">
              <a:solidFill>
                <a:schemeClr val="bg1"/>
              </a:solidFill>
              <a:sym typeface="思源黑体 CN Medium" panose="020B0600000000000000" pitchFamily="34" charset="-122"/>
            </a:endParaRPr>
          </a:p>
        </p:txBody>
      </p:sp>
      <p:sp>
        <p:nvSpPr>
          <p:cNvPr id="14" name="椭圆 13"/>
          <p:cNvSpPr/>
          <p:nvPr>
            <p:custDataLst>
              <p:tags r:id="rId7"/>
            </p:custDataLst>
          </p:nvPr>
        </p:nvSpPr>
        <p:spPr>
          <a:xfrm>
            <a:off x="6563820" y="3208598"/>
            <a:ext cx="741720" cy="741720"/>
          </a:xfrm>
          <a:prstGeom prst="ellipse">
            <a:avLst/>
          </a:prstGeom>
          <a:gradFill>
            <a:gsLst>
              <a:gs pos="0">
                <a:srgbClr val="B21AA3"/>
              </a:gs>
              <a:gs pos="100000">
                <a:srgbClr val="47249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5" name="组合 14"/>
          <p:cNvGrpSpPr/>
          <p:nvPr/>
        </p:nvGrpSpPr>
        <p:grpSpPr>
          <a:xfrm>
            <a:off x="7536045" y="3134452"/>
            <a:ext cx="3356676" cy="1423671"/>
            <a:chOff x="2483" y="12295"/>
            <a:chExt cx="11882" cy="4484"/>
          </a:xfrm>
        </p:grpSpPr>
        <p:sp>
          <p:nvSpPr>
            <p:cNvPr id="16" name="文本框 4"/>
            <p:cNvSpPr txBox="1"/>
            <p:nvPr>
              <p:custDataLst>
                <p:tags r:id="rId8"/>
              </p:custDataLst>
            </p:nvPr>
          </p:nvSpPr>
          <p:spPr>
            <a:xfrm>
              <a:off x="2483" y="13461"/>
              <a:ext cx="11882" cy="3318"/>
            </a:xfrm>
            <a:prstGeom prst="rect">
              <a:avLst/>
            </a:prstGeom>
            <a:noFill/>
          </p:spPr>
          <p:txBody>
            <a:bodyPr wrap="square" lIns="94085" tIns="47043" rIns="94085" bIns="47043" rtlCol="0">
              <a:spAutoFit/>
            </a:bodyPr>
            <a:lstStyle>
              <a:defPPr>
                <a:defRPr lang="zh-CN"/>
              </a:defPPr>
              <a:lvl1pPr lvl="0">
                <a:lnSpc>
                  <a:spcPct val="130000"/>
                </a:lnSpc>
                <a:defRPr sz="1200">
                  <a:solidFill>
                    <a:prstClr val="white"/>
                  </a:solidFill>
                  <a:latin typeface="思源黑体 CN Normal" panose="020B0400000000000000" pitchFamily="34" charset="-122"/>
                  <a:ea typeface="思源黑体 CN Normal" panose="020B0400000000000000" pitchFamily="34" charset="-122"/>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切割式综合是截取两种或两种以上事物的某些要素，再将其有机组合成新事物的综合创新模式。</a:t>
              </a:r>
              <a:endPar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7" name="文本框 5"/>
            <p:cNvSpPr txBox="1"/>
            <p:nvPr>
              <p:custDataLst>
                <p:tags r:id="rId9"/>
              </p:custDataLst>
            </p:nvPr>
          </p:nvSpPr>
          <p:spPr>
            <a:xfrm>
              <a:off x="2483" y="12295"/>
              <a:ext cx="6333" cy="1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ct val="25000"/>
                <a:defRPr/>
              </a:pP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切割式综合</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8" name="文本框 5"/>
          <p:cNvSpPr txBox="1"/>
          <p:nvPr>
            <p:custDataLst>
              <p:tags r:id="rId10"/>
            </p:custDataLst>
          </p:nvPr>
        </p:nvSpPr>
        <p:spPr>
          <a:xfrm>
            <a:off x="6588872" y="3379478"/>
            <a:ext cx="727650" cy="398780"/>
          </a:xfrm>
          <a:prstGeom prst="rect">
            <a:avLst/>
          </a:prstGeom>
          <a:noFill/>
        </p:spPr>
        <p:txBody>
          <a:bodyPr wrap="square" rtlCol="0">
            <a:spAutoFit/>
          </a:bodyPr>
          <a:lstStyle>
            <a:defPPr>
              <a:defRPr lang="zh-CN"/>
            </a:defPPr>
            <a:lvl1pPr lvl="0">
              <a:defRPr sz="2000" b="1">
                <a:solidFill>
                  <a:prstClr val="white"/>
                </a:solidFill>
                <a:latin typeface="思源黑体 CN Medium" panose="020B0600000000000000" pitchFamily="34" charset="-122"/>
                <a:ea typeface="思源黑体 CN Medium" panose="020B0600000000000000" pitchFamily="34" charset="-122"/>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sym typeface="思源黑体 CN Medium" panose="020B0600000000000000" pitchFamily="34" charset="-122"/>
              </a:rPr>
              <a:t>02</a:t>
            </a:r>
            <a:endParaRPr lang="zh-CN" altLang="en-US" dirty="0">
              <a:solidFill>
                <a:schemeClr val="bg1"/>
              </a:solidFill>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par>
                                <p:cTn id="8" presetID="18" presetClass="entr" presetSubtype="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Right)">
                                      <p:cBhvr>
                                        <p:cTn id="10" dur="500"/>
                                        <p:tgtEl>
                                          <p:spTgt spid="10"/>
                                        </p:tgtEl>
                                      </p:cBhvr>
                                    </p:animEffect>
                                  </p:childTnLst>
                                </p:cTn>
                              </p:par>
                              <p:par>
                                <p:cTn id="11" presetID="18" presetClass="entr" presetSubtype="6"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strips(downRight)">
                                      <p:cBhvr>
                                        <p:cTn id="13" dur="500"/>
                                        <p:tgtEl>
                                          <p:spTgt spid="13"/>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strips(downRight)">
                                      <p:cBhvr>
                                        <p:cTn id="16" dur="500"/>
                                        <p:tgtEl>
                                          <p:spTgt spid="14"/>
                                        </p:tgtEl>
                                      </p:cBhvr>
                                    </p:animEffect>
                                  </p:childTnLst>
                                </p:cTn>
                              </p:par>
                              <p:par>
                                <p:cTn id="17" presetID="18" presetClass="entr" presetSubtype="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Right)">
                                      <p:cBhvr>
                                        <p:cTn id="19" dur="500"/>
                                        <p:tgtEl>
                                          <p:spTgt spid="15"/>
                                        </p:tgtEl>
                                      </p:cBhvr>
                                    </p:animEffect>
                                  </p:childTnLst>
                                </p:cTn>
                              </p:par>
                              <p:par>
                                <p:cTn id="20" presetID="18" presetClass="entr" presetSubtype="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Righ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3" grpId="0"/>
      <p:bldP spid="14" grpId="0" bldLvl="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301879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逆向创新意识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矩形 43"/>
          <p:cNvSpPr/>
          <p:nvPr>
            <p:custDataLst>
              <p:tags r:id="rId3"/>
            </p:custDataLst>
          </p:nvPr>
        </p:nvSpPr>
        <p:spPr>
          <a:xfrm>
            <a:off x="7025005" y="1859915"/>
            <a:ext cx="4544695" cy="1771015"/>
          </a:xfrm>
          <a:prstGeom prst="rect">
            <a:avLst/>
          </a:prstGeom>
        </p:spPr>
        <p:txBody>
          <a:bodyPr wrap="square">
            <a:noAutofit/>
          </a:bodyPr>
          <a:p>
            <a:pPr lvl="0" indent="508000" algn="just" fontAlgn="auto">
              <a:lnSpc>
                <a:spcPct val="10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所谓“逆”，可以是</a:t>
            </a:r>
            <a:r>
              <a:rPr lang="zh-CN" altLang="en-US" sz="20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空间上的“逆”、时间上的“逆”</a:t>
            </a: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508000" algn="just" fontAlgn="auto">
              <a:lnSpc>
                <a:spcPct val="10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也可以是</a:t>
            </a:r>
            <a:r>
              <a:rPr lang="zh-CN" altLang="en-US" sz="20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形状、特征、功能上的“逆”</a:t>
            </a:r>
            <a:r>
              <a:rPr lang="zh-CN"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508000" algn="just" fontAlgn="auto">
              <a:lnSpc>
                <a:spcPct val="10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还可以是</a:t>
            </a:r>
            <a:r>
              <a:rPr lang="zh-CN" altLang="en-US" sz="20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思路、方法上的“逆”</a:t>
            </a: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946785" y="2602865"/>
            <a:ext cx="5042535" cy="2553335"/>
          </a:xfrm>
          <a:prstGeom prst="rect">
            <a:avLst/>
          </a:prstGeom>
          <a:noFill/>
        </p:spPr>
        <p:txBody>
          <a:bodyPr wrap="square" rtlCol="0" anchor="t">
            <a:spAutoFit/>
          </a:bodyPr>
          <a:p>
            <a:pPr indent="812800" algn="just" fontAlgn="auto">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逆向创新是将思考问题的思路反转过来，从构成要素的对立面来思考，以寻找解决问题的新途径、新方法。</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爆炸形 2 1"/>
          <p:cNvSpPr/>
          <p:nvPr/>
        </p:nvSpPr>
        <p:spPr>
          <a:xfrm>
            <a:off x="4887595" y="170815"/>
            <a:ext cx="3131185" cy="2098675"/>
          </a:xfrm>
          <a:prstGeom prst="irregularSeal2">
            <a:avLst/>
          </a:prstGeom>
          <a:solidFill>
            <a:srgbClr val="AE1C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微软雅黑" panose="020B0503020204020204" charset="-122"/>
                <a:ea typeface="微软雅黑" panose="020B0503020204020204" charset="-122"/>
              </a:rPr>
              <a:t>反向</a:t>
            </a:r>
            <a:r>
              <a:rPr lang="zh-CN" altLang="en-US" sz="2800">
                <a:latin typeface="微软雅黑" panose="020B0503020204020204" charset="-122"/>
                <a:ea typeface="微软雅黑" panose="020B0503020204020204" charset="-122"/>
              </a:rPr>
              <a:t>探求法</a:t>
            </a:r>
            <a:endParaRPr lang="zh-CN" altLang="en-US" sz="2800">
              <a:latin typeface="微软雅黑" panose="020B0503020204020204" charset="-122"/>
              <a:ea typeface="微软雅黑" panose="020B0503020204020204" charset="-122"/>
            </a:endParaRPr>
          </a:p>
        </p:txBody>
      </p:sp>
      <p:sp>
        <p:nvSpPr>
          <p:cNvPr id="3" name="文本框 2"/>
          <p:cNvSpPr txBox="1"/>
          <p:nvPr/>
        </p:nvSpPr>
        <p:spPr>
          <a:xfrm>
            <a:off x="7025005" y="4184650"/>
            <a:ext cx="4544695" cy="1753235"/>
          </a:xfrm>
          <a:prstGeom prst="rect">
            <a:avLst/>
          </a:prstGeom>
          <a:noFill/>
        </p:spPr>
        <p:txBody>
          <a:bodyPr wrap="square" rtlCol="0">
            <a:spAutoFit/>
          </a:bodyPr>
          <a:p>
            <a:pPr indent="457200" algn="just" fontAlgn="auto">
              <a:extLst>
                <a:ext uri="{35155182-B16C-46BC-9424-99874614C6A1}">
                  <wpsdc:indentchars xmlns:wpsdc="http://www.wps.cn/officeDocument/2017/drawingmlCustomData" val="200" checksum="59296752"/>
                </a:ext>
              </a:extLst>
            </a:pPr>
            <a:r>
              <a:rPr lang="zh-CN" altLang="en-US">
                <a:solidFill>
                  <a:schemeClr val="bg1"/>
                </a:solidFill>
                <a:latin typeface="楷体" panose="02010609060101010101" charset="-122"/>
                <a:ea typeface="楷体" panose="02010609060101010101" charset="-122"/>
                <a:cs typeface="楷体" panose="02010609060101010101" charset="-122"/>
              </a:rPr>
              <a:t>19 世纪初，人们发现了通电导体可使磁针转动的磁效应，法拉第运用逆向思维反向探求：“能不能用磁产生电呢？”于是，法拉第开始做大量实验。在经过9 年的探索后于1831 年获得成功——发现了电磁感应现象，制造出了世界上第一台感应发电机。</a:t>
            </a:r>
            <a:endParaRPr lang="zh-CN" altLang="en-US">
              <a:solidFill>
                <a:schemeClr val="bg1"/>
              </a:solidFill>
              <a:latin typeface="楷体" panose="02010609060101010101" charset="-122"/>
              <a:ea typeface="楷体" panose="02010609060101010101" charset="-122"/>
              <a:cs typeface="楷体" panose="02010609060101010101" charset="-122"/>
            </a:endParaRPr>
          </a:p>
        </p:txBody>
      </p:sp>
      <p:sp>
        <p:nvSpPr>
          <p:cNvPr id="4" name="矩形标注 3"/>
          <p:cNvSpPr/>
          <p:nvPr/>
        </p:nvSpPr>
        <p:spPr>
          <a:xfrm>
            <a:off x="10554970" y="3706495"/>
            <a:ext cx="917575" cy="478155"/>
          </a:xfrm>
          <a:prstGeom prst="wedgeRectCallout">
            <a:avLst/>
          </a:prstGeom>
          <a:solidFill>
            <a:srgbClr val="AE1C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latin typeface="微软雅黑" panose="020B0503020204020204" charset="-122"/>
                <a:ea typeface="微软雅黑" panose="020B0503020204020204" charset="-122"/>
              </a:rPr>
              <a:t>例如</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还原创新意识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368425" y="2001520"/>
            <a:ext cx="4255770" cy="3290570"/>
          </a:xfrm>
          <a:prstGeom prst="rect">
            <a:avLst/>
          </a:prstGeom>
          <a:noFill/>
        </p:spPr>
        <p:txBody>
          <a:bodyPr wrap="square" rtlCol="0" anchor="t">
            <a:spAutoFit/>
          </a:bodyPr>
          <a:p>
            <a:pPr indent="812800" algn="just" fontAlgn="auto">
              <a:lnSpc>
                <a:spcPct val="13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还原法即回到根本、回到事物起点的方法。简单地说就是暂时放下所研究的问题，回到使人们创新的基本出发点。</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3"/>
            </p:custDataLst>
          </p:nvPr>
        </p:nvSpPr>
        <p:spPr>
          <a:xfrm>
            <a:off x="7373620" y="1363345"/>
            <a:ext cx="4031615" cy="1893570"/>
          </a:xfrm>
          <a:prstGeom prst="rect">
            <a:avLst/>
          </a:prstGeom>
        </p:spPr>
        <p:txBody>
          <a:bodyPr wrap="square">
            <a:noAutofit/>
          </a:bodyPr>
          <a:p>
            <a:pPr lvl="0" indent="508000" algn="just" fontAlgn="auto">
              <a:lnSpc>
                <a:spcPct val="10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楷体" panose="02010609060101010101" charset="-122"/>
                <a:ea typeface="楷体" panose="02010609060101010101" charset="-122"/>
                <a:cs typeface="+mn-ea"/>
                <a:sym typeface="思源黑体 CN Medium" panose="020B0600000000000000" pitchFamily="34" charset="-122"/>
              </a:rPr>
              <a:t>例如，打火机的发明应用了还原创新原理，它突破了现有火柴的框架，把最本质的发火功能抽提出来，把以木棍为燃料改变为以气体或液体为燃料的打火机。</a:t>
            </a:r>
            <a:endParaRPr lang="zh-CN" altLang="en-US" sz="2000" dirty="0">
              <a:solidFill>
                <a:schemeClr val="bg1"/>
              </a:solidFill>
              <a:latin typeface="楷体" panose="02010609060101010101" charset="-122"/>
              <a:ea typeface="楷体" panose="02010609060101010101"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00000"/>
              </a:lnSpc>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矩形 3"/>
          <p:cNvSpPr/>
          <p:nvPr>
            <p:custDataLst>
              <p:tags r:id="rId4"/>
            </p:custDataLst>
          </p:nvPr>
        </p:nvSpPr>
        <p:spPr>
          <a:xfrm>
            <a:off x="7373620" y="3770630"/>
            <a:ext cx="4031615" cy="1405255"/>
          </a:xfrm>
          <a:prstGeom prst="rect">
            <a:avLst/>
          </a:prstGeom>
        </p:spPr>
        <p:txBody>
          <a:bodyPr wrap="square">
            <a:noAutofit/>
          </a:bodyPr>
          <a:p>
            <a:pPr lvl="0" indent="508000" algn="just" fontAlgn="auto">
              <a:lnSpc>
                <a:spcPct val="130000"/>
              </a:lnSpc>
              <a:extLst>
                <a:ext uri="{35155182-B16C-46BC-9424-99874614C6A1}">
                  <wpsdc:indentchars xmlns:wpsdc="http://www.wps.cn/officeDocument/2017/drawingmlCustomData" val="200" checksum="282533468"/>
                </a:ext>
              </a:extLst>
            </a:pPr>
            <a:r>
              <a:rPr lang="zh-CN" altLang="en-US" sz="2000" b="1" dirty="0">
                <a:solidFill>
                  <a:srgbClr val="FF0000"/>
                </a:solidFill>
                <a:latin typeface="微软雅黑" panose="020B0503020204020204" charset="-122"/>
                <a:ea typeface="微软雅黑" panose="020B0503020204020204" charset="-122"/>
                <a:cs typeface="+mn-ea"/>
                <a:sym typeface="思源黑体 CN Medium" panose="020B0600000000000000" pitchFamily="34" charset="-122"/>
              </a:rPr>
              <a:t>还原换元是还原创新的基本模式。</a:t>
            </a:r>
            <a:r>
              <a:rPr lang="zh-CN" altLang="en-US" sz="2000" dirty="0">
                <a:solidFill>
                  <a:schemeClr val="bg1"/>
                </a:solidFill>
                <a:latin typeface="楷体" panose="02010609060101010101" charset="-122"/>
                <a:ea typeface="楷体" panose="02010609060101010101" charset="-122"/>
                <a:cs typeface="+mn-ea"/>
                <a:sym typeface="思源黑体 CN Medium" panose="020B0600000000000000" pitchFamily="34" charset="-122"/>
              </a:rPr>
              <a:t>所谓换元，是通过置换或代替有关技术元素进行创造的方法。</a:t>
            </a:r>
            <a:endParaRPr lang="zh-CN" altLang="en-US" sz="2000" dirty="0">
              <a:solidFill>
                <a:schemeClr val="bg1"/>
              </a:solidFill>
              <a:latin typeface="楷体" panose="02010609060101010101" charset="-122"/>
              <a:ea typeface="楷体" panose="02010609060101010101"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00000"/>
              </a:lnSpc>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移植创新意识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2001520"/>
            <a:ext cx="976503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移植创新是指吸收、借用其他学科领域的技术成果来开发新技术成果。其基本模式如图1-2 所示。</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3"/>
            </p:custDataLst>
          </p:nvPr>
        </p:nvPicPr>
        <p:blipFill>
          <a:blip r:embed="rId4"/>
          <a:stretch>
            <a:fillRect/>
          </a:stretch>
        </p:blipFill>
        <p:spPr>
          <a:xfrm>
            <a:off x="666750" y="3785235"/>
            <a:ext cx="10544175" cy="2238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289242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善观察、勤思考</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住在纽约郊外的扎克是一名碌碌无为的美国公务员，他唯一的爱好便是滑冰。纽约的近郊冬天会到处结冰。所以，冬天一到，他一有空就到那里滑冰，但夏天时就只能到室内冰场去滑个痛快，而去室内冰场是需要钱的。一个纽约公务员收入有限，不便常去，他待在家里实在无聊又难受。</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有一天，他百无聊赖时，一个灵感涌上来：鞋子底面安装轮子就可以代替滑冰鞋了，这样普通的路就可以被当作冰场。几个月之后，他跟人合作开了一家制造轮滑鞋的小工厂。产品一问世，立即就成为了世界性的商品。没几年工夫，他就因轮滑鞋赚了100 多万美元。</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31570" y="416814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分离创新意识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1913255"/>
            <a:ext cx="976503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分离创新是指把某个创造对象分解或离散成多个要素，然后抓住关键要素进行设计创新。</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grpSp>
        <p:nvGrpSpPr>
          <p:cNvPr id="40" name="Group 41"/>
          <p:cNvGrpSpPr/>
          <p:nvPr/>
        </p:nvGrpSpPr>
        <p:grpSpPr>
          <a:xfrm>
            <a:off x="739037" y="3423134"/>
            <a:ext cx="10515598" cy="1268662"/>
            <a:chOff x="838201" y="4585173"/>
            <a:chExt cx="10515598" cy="1268662"/>
          </a:xfrm>
        </p:grpSpPr>
        <p:sp>
          <p:nvSpPr>
            <p:cNvPr id="41" name="TextBox 33"/>
            <p:cNvSpPr txBox="1"/>
            <p:nvPr>
              <p:custDataLst>
                <p:tags r:id="rId3"/>
              </p:custDataLst>
            </p:nvPr>
          </p:nvSpPr>
          <p:spPr>
            <a:xfrm>
              <a:off x="4857369" y="4585173"/>
              <a:ext cx="2480310" cy="398780"/>
            </a:xfrm>
            <a:prstGeom prst="rect">
              <a:avLst/>
            </a:prstGeom>
            <a:noFill/>
          </p:spPr>
          <p:txBody>
            <a:bodyPr wrap="none" rtlCol="0">
              <a:spAutoFit/>
            </a:bodyPr>
            <a:lstStyle/>
            <a:p>
              <a:pPr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分离创新的基本途径</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TextBox 34"/>
            <p:cNvSpPr txBox="1"/>
            <p:nvPr>
              <p:custDataLst>
                <p:tags r:id="rId4"/>
              </p:custDataLst>
            </p:nvPr>
          </p:nvSpPr>
          <p:spPr>
            <a:xfrm>
              <a:off x="838201" y="5203595"/>
              <a:ext cx="10515598" cy="650240"/>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rgbClr val="FF0000"/>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结构分离</a:t>
              </a: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是指对已有产品结构进行分解并创新的一种模式。</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ctr"/>
              <a:r>
                <a:rPr lang="zh-CN" altLang="en-US" sz="1400" dirty="0">
                  <a:solidFill>
                    <a:srgbClr val="FF0000"/>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市场细分</a:t>
              </a: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按消费者的需求、动机及购买行为的多元性和差异性，将整体市场划分为若干子市场，即将消费者分为若干类似的消费群。</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43" name="Straight Connector 36"/>
            <p:cNvCxnSpPr/>
            <p:nvPr>
              <p:custDataLst>
                <p:tags r:id="rId5"/>
              </p:custDataLst>
            </p:nvPr>
          </p:nvCxnSpPr>
          <p:spPr>
            <a:xfrm>
              <a:off x="5565986" y="502966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Straight Connector 37"/>
            <p:cNvCxnSpPr/>
            <p:nvPr>
              <p:custDataLst>
                <p:tags r:id="rId6"/>
              </p:custDataLst>
            </p:nvPr>
          </p:nvCxnSpPr>
          <p:spPr>
            <a:xfrm>
              <a:off x="5565986" y="509098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16" presetClass="entr" presetSubtype="2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820886" cy="706755"/>
            <a:chOff x="294295" y="323480"/>
            <a:chExt cx="482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价值优化创新意识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06</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1913255"/>
            <a:ext cx="976503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价值优化或提高价值的指导思想，也是创新活动应遵循的理念。</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grpSp>
        <p:nvGrpSpPr>
          <p:cNvPr id="40" name="Group 41"/>
          <p:cNvGrpSpPr/>
          <p:nvPr/>
        </p:nvGrpSpPr>
        <p:grpSpPr>
          <a:xfrm>
            <a:off x="1056640" y="3349625"/>
            <a:ext cx="9765030" cy="2861311"/>
            <a:chOff x="2439036" y="4585173"/>
            <a:chExt cx="7822565" cy="2861313"/>
          </a:xfrm>
        </p:grpSpPr>
        <p:sp>
          <p:nvSpPr>
            <p:cNvPr id="41" name="TextBox 33"/>
            <p:cNvSpPr txBox="1"/>
            <p:nvPr>
              <p:custDataLst>
                <p:tags r:id="rId3"/>
              </p:custDataLst>
            </p:nvPr>
          </p:nvSpPr>
          <p:spPr>
            <a:xfrm>
              <a:off x="5112639" y="4585173"/>
              <a:ext cx="1969770" cy="398780"/>
            </a:xfrm>
            <a:prstGeom prst="rect">
              <a:avLst/>
            </a:prstGeom>
            <a:noFill/>
          </p:spPr>
          <p:txBody>
            <a:bodyPr wrap="square" rtlCol="0">
              <a:spAutoFit/>
            </a:bodyPr>
            <a:lstStyle/>
            <a:p>
              <a:pPr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优化设计的途径</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TextBox 34"/>
            <p:cNvSpPr txBox="1"/>
            <p:nvPr>
              <p:custDataLst>
                <p:tags r:id="rId4"/>
              </p:custDataLst>
            </p:nvPr>
          </p:nvSpPr>
          <p:spPr>
            <a:xfrm>
              <a:off x="2439036" y="5197314"/>
              <a:ext cx="7822565" cy="2249172"/>
            </a:xfrm>
            <a:prstGeom prst="rect">
              <a:avLst/>
            </a:prstGeom>
          </p:spPr>
          <p:txBody>
            <a:bodyPr wrap="square" anchor="ctr" anchorCtr="0">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l"/>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（1）保持产品功能不变，降低成本，以达到提高价值的目的。</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l"/>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（2）在不增加成本的前提下，提高产品的功能质量，以实现价值的提高。</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l"/>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（3）提高产品功能，增加成本，提高产品价值。</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l"/>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（4）降低产品功能，减少成本，提高产品价值。</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l"/>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（5）增加功能，同时使成本下降，从而使价值大幅度提高。这是最理想的途径，也是价值优化的最高目标。</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43" name="Straight Connector 36"/>
            <p:cNvCxnSpPr/>
            <p:nvPr>
              <p:custDataLst>
                <p:tags r:id="rId5"/>
              </p:custDataLst>
            </p:nvPr>
          </p:nvCxnSpPr>
          <p:spPr>
            <a:xfrm>
              <a:off x="5565986" y="502966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Straight Connector 37"/>
            <p:cNvCxnSpPr/>
            <p:nvPr>
              <p:custDataLst>
                <p:tags r:id="rId6"/>
              </p:custDataLst>
            </p:nvPr>
          </p:nvCxnSpPr>
          <p:spPr>
            <a:xfrm>
              <a:off x="5565986" y="509098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16" presetClass="entr" presetSubtype="2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rcRect l="-370" t="796" r="370" b="26021"/>
          <a:stretch>
            <a:fillRect/>
          </a:stretch>
        </p:blipFill>
        <p:spPr>
          <a:xfrm>
            <a:off x="9620250" y="0"/>
            <a:ext cx="2571750" cy="2481580"/>
          </a:xfrm>
          <a:prstGeom prst="ellipse">
            <a:avLst/>
          </a:prstGeom>
        </p:spPr>
      </p:pic>
      <p:grpSp>
        <p:nvGrpSpPr>
          <p:cNvPr id="2" name="组合 1"/>
          <p:cNvGrpSpPr/>
          <p:nvPr/>
        </p:nvGrpSpPr>
        <p:grpSpPr>
          <a:xfrm>
            <a:off x="400340" y="308088"/>
            <a:ext cx="5328886" cy="734847"/>
            <a:chOff x="294295" y="323963"/>
            <a:chExt cx="5328886" cy="734847"/>
          </a:xfrm>
        </p:grpSpPr>
        <p:sp>
          <p:nvSpPr>
            <p:cNvPr id="3" name="椭圆 2"/>
            <p:cNvSpPr/>
            <p:nvPr>
              <p:custDataLst>
                <p:tags r:id="rId3"/>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4"/>
              </p:custDataLst>
            </p:nvPr>
          </p:nvSpPr>
          <p:spPr>
            <a:xfrm>
              <a:off x="360301" y="352055"/>
              <a:ext cx="5262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二、创新与创业的关系</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3" name="组合 12"/>
          <p:cNvGrpSpPr/>
          <p:nvPr/>
        </p:nvGrpSpPr>
        <p:grpSpPr>
          <a:xfrm>
            <a:off x="6852285" y="1168400"/>
            <a:ext cx="3522980" cy="4785360"/>
            <a:chOff x="10823" y="1837"/>
            <a:chExt cx="5548" cy="7536"/>
          </a:xfrm>
        </p:grpSpPr>
        <p:sp>
          <p:nvSpPr>
            <p:cNvPr id="25" name="ïṣḻiḋè"/>
            <p:cNvSpPr/>
            <p:nvPr/>
          </p:nvSpPr>
          <p:spPr>
            <a:xfrm>
              <a:off x="11155" y="1837"/>
              <a:ext cx="2479" cy="703"/>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创新</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lïḋè"/>
            <p:cNvSpPr/>
            <p:nvPr/>
          </p:nvSpPr>
          <p:spPr>
            <a:xfrm>
              <a:off x="11155" y="5544"/>
              <a:ext cx="2479" cy="67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a:t>
              </a:r>
              <a:endPar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iŝḻîḓè"/>
            <p:cNvSpPr/>
            <p:nvPr/>
          </p:nvSpPr>
          <p:spPr>
            <a:xfrm>
              <a:off x="10823" y="2853"/>
              <a:ext cx="5458" cy="2519"/>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nvSpPr>
          <p:spPr>
            <a:xfrm>
              <a:off x="11107" y="3029"/>
              <a:ext cx="4931" cy="2218"/>
            </a:xfrm>
            <a:prstGeom prst="rect">
              <a:avLst/>
            </a:prstGeom>
            <a:noFill/>
          </p:spPr>
          <p:txBody>
            <a:bodyPr wrap="square" rtlCol="0">
              <a:noAutofit/>
            </a:bodyPr>
            <a:p>
              <a:pPr lvl="0" indent="457200" algn="ctr" fontAlgn="auto">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熊彼特对创新的解释是：创新就是构建一种新的生产函数，所投入的资本、劳动、技术是自变量，而产出是因变量。</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algn="ctr" fontAlgn="auto">
                <a:extLst>
                  <a:ext uri="{35155182-B16C-46BC-9424-99874614C6A1}">
                    <wpsdc:indentchars xmlns:wpsdc="http://www.wps.cn/officeDocument/2017/drawingmlCustomData" val="200" checksum="59296752"/>
                  </a:ext>
                </a:extLst>
              </a:pP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işḻïḋê"/>
            <p:cNvSpPr/>
            <p:nvPr/>
          </p:nvSpPr>
          <p:spPr>
            <a:xfrm>
              <a:off x="10913" y="6393"/>
              <a:ext cx="5458" cy="2981"/>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išḷïḑè"/>
            <p:cNvSpPr txBox="1"/>
            <p:nvPr/>
          </p:nvSpPr>
          <p:spPr>
            <a:xfrm>
              <a:off x="11155" y="6734"/>
              <a:ext cx="5036" cy="2325"/>
            </a:xfrm>
            <a:prstGeom prst="rect">
              <a:avLst/>
            </a:prstGeom>
            <a:noFill/>
          </p:spPr>
          <p:txBody>
            <a:bodyPr wrap="square" rtlCol="0" anchor="ctr" anchorCtr="0">
              <a:spAutoFit/>
            </a:bodyPr>
            <a:p>
              <a:pPr lvl="0" algn="ctr"/>
              <a:r>
                <a:rPr lang="zh-CN" altLang="en-US" sz="1800" dirty="0">
                  <a:solidFill>
                    <a:schemeClr val="bg1"/>
                  </a:solidFill>
                  <a:latin typeface="思源黑体 CN Medium" panose="020B0600000000000000" pitchFamily="34" charset="-122"/>
                  <a:ea typeface="思源黑体 CN Medium" panose="020B0600000000000000" pitchFamily="34" charset="-122"/>
                  <a:cs typeface="+mn-ea"/>
                  <a:sym typeface="+mn-ea"/>
                </a:rPr>
                <a:t>创业也是在构建一种新的生产函数，与创新相比，创业除资本、劳动、技术三个变量之外，又多了一个建立新企业或企业内部新的独立部门的组织变量</a:t>
              </a:r>
              <a:r>
                <a:rPr lang="zh-CN" altLang="en-US" sz="1400">
                  <a:solidFill>
                    <a:schemeClr val="bg1"/>
                  </a:solidFill>
                  <a:latin typeface="微软雅黑" panose="020B0503020204020204" charset="-122"/>
                  <a:ea typeface="微软雅黑" panose="020B0503020204020204" charset="-122"/>
                  <a:sym typeface="+mn-ea"/>
                </a:rPr>
                <a:t>。</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ïŝ1îḍê"/>
          <p:cNvSpPr txBox="1"/>
          <p:nvPr>
            <p:custDataLst>
              <p:tags r:id="rId5"/>
            </p:custDataLst>
          </p:nvPr>
        </p:nvSpPr>
        <p:spPr>
          <a:xfrm>
            <a:off x="622300" y="2209800"/>
            <a:ext cx="6130290" cy="2861310"/>
          </a:xfrm>
          <a:prstGeom prst="rect">
            <a:avLst/>
          </a:prstGeom>
          <a:noFill/>
        </p:spPr>
        <p:txBody>
          <a:bodyPr wrap="square">
            <a:spAutoFit/>
          </a:bodyPr>
          <a:p>
            <a:pPr lvl="0" algn="just">
              <a:lnSpc>
                <a:spcPct val="150000"/>
              </a:lnSpc>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创业是创新的特殊形态。</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创新是创业的手段和本质。</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创新与创业有着密切的联系，二者相辅相成。</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ṩḷîḓe"/>
          <p:cNvGrpSpPr/>
          <p:nvPr/>
        </p:nvGrpSpPr>
        <p:grpSpPr>
          <a:xfrm>
            <a:off x="666750" y="2742845"/>
            <a:ext cx="10858500" cy="2005448"/>
            <a:chOff x="660400" y="2865310"/>
            <a:chExt cx="10858500" cy="2005448"/>
          </a:xfrm>
        </p:grpSpPr>
        <p:cxnSp>
          <p:nvCxnSpPr>
            <p:cNvPr id="5" name="íS1iḍê"/>
            <p:cNvCxnSpPr/>
            <p:nvPr/>
          </p:nvCxnSpPr>
          <p:spPr>
            <a:xfrm>
              <a:off x="660400" y="4838254"/>
              <a:ext cx="10858500" cy="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î$ľiḑè"/>
            <p:cNvSpPr/>
            <p:nvPr/>
          </p:nvSpPr>
          <p:spPr>
            <a:xfrm>
              <a:off x="8750678"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8" name="ïṥlîḋè"/>
            <p:cNvSpPr/>
            <p:nvPr/>
          </p:nvSpPr>
          <p:spPr>
            <a:xfrm>
              <a:off x="938174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î$ľiḑè"/>
          <p:cNvSpPr/>
          <p:nvPr/>
        </p:nvSpPr>
        <p:spPr>
          <a:xfrm>
            <a:off x="1868088" y="2912825"/>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î$ľiḑè"/>
          <p:cNvSpPr/>
          <p:nvPr/>
        </p:nvSpPr>
        <p:spPr>
          <a:xfrm>
            <a:off x="4387510" y="292196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î$ľiḑè"/>
          <p:cNvSpPr/>
          <p:nvPr/>
        </p:nvSpPr>
        <p:spPr>
          <a:xfrm>
            <a:off x="6923622" y="292768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î$ľiḑè"/>
          <p:cNvSpPr/>
          <p:nvPr/>
        </p:nvSpPr>
        <p:spPr>
          <a:xfrm>
            <a:off x="9459119" y="291282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3"/>
                                        </p:tgtEl>
                                        <p:attrNameLst>
                                          <p:attrName>style.visibility</p:attrName>
                                        </p:attrNameLst>
                                      </p:cBhvr>
                                      <p:to>
                                        <p:strVal val="visible"/>
                                      </p:to>
                                    </p:set>
                                    <p:anim to="0" calcmode="lin" valueType="num">
                                      <p:cBhvr>
                                        <p:cTn id="34"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35" dur="500">
                                          <p:stCondLst>
                                            <p:cond delay="0"/>
                                          </p:stCondLst>
                                        </p:cTn>
                                        <p:tgtEl>
                                          <p:spTgt spid="3"/>
                                        </p:tgtEl>
                                      </p:cBhvr>
                                    </p:animEffect>
                                    <p:animScale>
                                      <p:cBhvr>
                                        <p:cTn id="36" dur="500" decel="100000" fill="hold">
                                          <p:stCondLst>
                                            <p:cond delay="0"/>
                                          </p:stCondLst>
                                        </p:cTn>
                                        <p:tgtEl>
                                          <p:spTgt spid="3"/>
                                        </p:tgtEl>
                                      </p:cBhvr>
                                      <p:by x="100000" y="100000"/>
                                      <p:from x="110000" y="110000"/>
                                      <p:to x="100000" y="100000"/>
                                    </p:animScale>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0"/>
                                        </p:tgtEl>
                                        <p:attrNameLst>
                                          <p:attrName>style.visibility</p:attrName>
                                        </p:attrNameLst>
                                      </p:cBhvr>
                                      <p:to>
                                        <p:strVal val="visible"/>
                                      </p:to>
                                    </p:set>
                                    <p:anim to="0" calcmode="lin" valueType="num">
                                      <p:cBhvr>
                                        <p:cTn id="39"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40" dur="500">
                                          <p:stCondLst>
                                            <p:cond delay="0"/>
                                          </p:stCondLst>
                                        </p:cTn>
                                        <p:tgtEl>
                                          <p:spTgt spid="30"/>
                                        </p:tgtEl>
                                      </p:cBhvr>
                                    </p:animEffect>
                                    <p:animScale>
                                      <p:cBhvr>
                                        <p:cTn id="41" dur="500" decel="100000" fill="hold">
                                          <p:stCondLst>
                                            <p:cond delay="0"/>
                                          </p:stCondLst>
                                        </p:cTn>
                                        <p:tgtEl>
                                          <p:spTgt spid="30"/>
                                        </p:tgtEl>
                                      </p:cBhvr>
                                      <p:by x="100000" y="100000"/>
                                      <p:from x="110000" y="110000"/>
                                      <p:to x="100000" y="100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31"/>
                                        </p:tgtEl>
                                        <p:attrNameLst>
                                          <p:attrName>style.visibility</p:attrName>
                                        </p:attrNameLst>
                                      </p:cBhvr>
                                      <p:to>
                                        <p:strVal val="visible"/>
                                      </p:to>
                                    </p:set>
                                    <p:anim to="0" calcmode="lin" valueType="num">
                                      <p:cBhvr>
                                        <p:cTn id="44"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45" dur="500">
                                          <p:stCondLst>
                                            <p:cond delay="0"/>
                                          </p:stCondLst>
                                        </p:cTn>
                                        <p:tgtEl>
                                          <p:spTgt spid="31"/>
                                        </p:tgtEl>
                                      </p:cBhvr>
                                    </p:animEffect>
                                    <p:animScale>
                                      <p:cBhvr>
                                        <p:cTn id="46" dur="500" decel="100000" fill="hold">
                                          <p:stCondLst>
                                            <p:cond delay="0"/>
                                          </p:stCondLst>
                                        </p:cTn>
                                        <p:tgtEl>
                                          <p:spTgt spid="31"/>
                                        </p:tgtEl>
                                      </p:cBhvr>
                                      <p:by x="100000" y="100000"/>
                                      <p:from x="110000" y="110000"/>
                                      <p:to x="100000" y="100000"/>
                                    </p:animScale>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32"/>
                                        </p:tgtEl>
                                        <p:attrNameLst>
                                          <p:attrName>style.visibility</p:attrName>
                                        </p:attrNameLst>
                                      </p:cBhvr>
                                      <p:to>
                                        <p:strVal val="visible"/>
                                      </p:to>
                                    </p:set>
                                    <p:anim to="0" calcmode="lin" valueType="num">
                                      <p:cBhvr>
                                        <p:cTn id="4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0" dur="500">
                                          <p:stCondLst>
                                            <p:cond delay="0"/>
                                          </p:stCondLst>
                                        </p:cTn>
                                        <p:tgtEl>
                                          <p:spTgt spid="32"/>
                                        </p:tgtEl>
                                      </p:cBhvr>
                                    </p:animEffect>
                                    <p:animScale>
                                      <p:cBhvr>
                                        <p:cTn id="5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443611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创新训练</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 对已知事物提出希望，并从列举出的希望中找到创新点的方法，就是希望点列</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举法。请用希望点列举法对手机提出5 种以上的改进设想。</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（3）</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（4）</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（5）</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2" name="直接连接符 1"/>
          <p:cNvCxnSpPr/>
          <p:nvPr/>
        </p:nvCxnSpPr>
        <p:spPr>
          <a:xfrm>
            <a:off x="2308860" y="3034030"/>
            <a:ext cx="6786245" cy="0"/>
          </a:xfrm>
          <a:prstGeom prst="line">
            <a:avLst/>
          </a:prstGeom>
          <a:ln w="12700" cmpd="sng">
            <a:solidFill>
              <a:srgbClr val="AF1CA3"/>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08860" y="4789170"/>
            <a:ext cx="6786245" cy="0"/>
          </a:xfrm>
          <a:prstGeom prst="line">
            <a:avLst/>
          </a:prstGeom>
          <a:ln w="12700" cmpd="sng">
            <a:solidFill>
              <a:srgbClr val="AF1CA3"/>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308860" y="3472815"/>
            <a:ext cx="6786245" cy="0"/>
          </a:xfrm>
          <a:prstGeom prst="line">
            <a:avLst/>
          </a:prstGeom>
          <a:ln w="12700" cmpd="sng">
            <a:solidFill>
              <a:srgbClr val="AF1CA3"/>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308860" y="3911600"/>
            <a:ext cx="6786245" cy="0"/>
          </a:xfrm>
          <a:prstGeom prst="line">
            <a:avLst/>
          </a:prstGeom>
          <a:ln w="12700" cmpd="sng">
            <a:solidFill>
              <a:srgbClr val="AF1CA3"/>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308860" y="4350385"/>
            <a:ext cx="6786245" cy="0"/>
          </a:xfrm>
          <a:prstGeom prst="line">
            <a:avLst/>
          </a:prstGeom>
          <a:ln w="12700" cmpd="sng">
            <a:solidFill>
              <a:srgbClr val="AF1CA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0B8C"/>
        </a:solidFill>
        <a:effectLst/>
      </p:bgPr>
    </p:bg>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31545"/>
            <a:ext cx="10033635" cy="2653665"/>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 请考虑能否通过新的原理、方法、材料、动力等改进下列事物（每种物品至少5 种），并把结果填入表1-1 中。</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2"/>
            </p:custDataLst>
          </p:nvPr>
        </p:nvGraphicFramePr>
        <p:xfrm>
          <a:off x="1831340" y="2021840"/>
          <a:ext cx="8530590" cy="1173480"/>
        </p:xfrm>
        <a:graphic>
          <a:graphicData uri="http://schemas.openxmlformats.org/drawingml/2006/table">
            <a:tbl>
              <a:tblPr firstRow="1" bandRow="1">
                <a:tableStyleId>{5C22544A-7EE6-4342-B048-85BDC9FD1C3A}</a:tableStyleId>
              </a:tblPr>
              <a:tblGrid>
                <a:gridCol w="1747520"/>
                <a:gridCol w="2856230"/>
                <a:gridCol w="936625"/>
                <a:gridCol w="942340"/>
                <a:gridCol w="903605"/>
                <a:gridCol w="1144270"/>
              </a:tblGrid>
              <a:tr h="381000">
                <a:tc>
                  <a:txBody>
                    <a:bodyPr/>
                    <a:p>
                      <a:pPr>
                        <a:buNone/>
                      </a:pPr>
                      <a:r>
                        <a:rPr lang="zh-CN" altLang="en-US"/>
                        <a:t>改进前</a:t>
                      </a:r>
                      <a:endParaRPr lang="en-US" altLang="zh-CN"/>
                    </a:p>
                  </a:txBody>
                  <a:tcPr>
                    <a:solidFill>
                      <a:srgbClr val="90169D"/>
                    </a:solidFill>
                  </a:tcPr>
                </a:tc>
                <a:tc gridSpan="5">
                  <a:txBody>
                    <a:bodyPr/>
                    <a:p>
                      <a:pPr algn="ctr">
                        <a:buNone/>
                      </a:pPr>
                      <a:r>
                        <a:rPr lang="zh-CN" altLang="en-US"/>
                        <a:t>改进后</a:t>
                      </a:r>
                      <a:endParaRPr lang="zh-CN" altLang="en-US"/>
                    </a:p>
                  </a:txBody>
                  <a:tcPr>
                    <a:solidFill>
                      <a:srgbClr val="90169D"/>
                    </a:solidFill>
                  </a:tcPr>
                </a:tc>
                <a:tc hMerge="1">
                  <a:tcPr>
                    <a:solidFill>
                      <a:srgbClr val="90169D"/>
                    </a:solidFill>
                  </a:tcPr>
                </a:tc>
                <a:tc hMerge="1">
                  <a:tcPr>
                    <a:solidFill>
                      <a:srgbClr val="90169D"/>
                    </a:solidFill>
                  </a:tcPr>
                </a:tc>
                <a:tc hMerge="1">
                  <a:tcPr>
                    <a:solidFill>
                      <a:srgbClr val="90169D"/>
                    </a:solidFill>
                  </a:tcPr>
                </a:tc>
                <a:tc hMerge="1">
                  <a:tcPr>
                    <a:solidFill>
                      <a:srgbClr val="90169D"/>
                    </a:solidFill>
                  </a:tcPr>
                </a:tc>
              </a:tr>
              <a:tr h="396240">
                <a:tc>
                  <a:txBody>
                    <a:bodyPr/>
                    <a:p>
                      <a:pPr algn="ctr">
                        <a:buNone/>
                      </a:pPr>
                      <a:r>
                        <a:rPr lang="zh-CN" altLang="en-US" sz="2000">
                          <a:solidFill>
                            <a:schemeClr val="bg1"/>
                          </a:solidFill>
                          <a:latin typeface="微软雅黑" panose="020B0503020204020204" charset="-122"/>
                          <a:ea typeface="微软雅黑" panose="020B0503020204020204" charset="-122"/>
                        </a:rPr>
                        <a:t>儿童三轮车</a:t>
                      </a:r>
                      <a:endParaRPr lang="zh-CN" altLang="en-US" sz="2000">
                        <a:solidFill>
                          <a:schemeClr val="bg1"/>
                        </a:solidFill>
                        <a:latin typeface="微软雅黑" panose="020B0503020204020204" charset="-122"/>
                        <a:ea typeface="微软雅黑" panose="020B0503020204020204" charset="-122"/>
                      </a:endParaRPr>
                    </a:p>
                  </a:txBody>
                  <a:tcPr anchor="ctr" anchorCtr="0">
                    <a:solidFill>
                      <a:srgbClr val="7030A0">
                        <a:alpha val="35000"/>
                      </a:srgbClr>
                    </a:solidFill>
                  </a:tcPr>
                </a:tc>
                <a:tc>
                  <a:txBody>
                    <a:bodyPr/>
                    <a:p>
                      <a:pPr algn="ctr">
                        <a:buNone/>
                      </a:pPr>
                      <a:r>
                        <a:rPr lang="zh-CN" altLang="en-US" sz="2000">
                          <a:solidFill>
                            <a:schemeClr val="bg1"/>
                          </a:solidFill>
                          <a:latin typeface="微软雅黑" panose="020B0503020204020204" charset="-122"/>
                          <a:ea typeface="微软雅黑" panose="020B0503020204020204" charset="-122"/>
                        </a:rPr>
                        <a:t>示例：电动儿童三轮车</a:t>
                      </a:r>
                      <a:endParaRPr lang="zh-CN" altLang="en-US" sz="2000">
                        <a:solidFill>
                          <a:schemeClr val="bg1"/>
                        </a:solidFill>
                        <a:latin typeface="微软雅黑" panose="020B0503020204020204" charset="-122"/>
                        <a:ea typeface="微软雅黑" panose="020B0503020204020204" charset="-122"/>
                      </a:endParaRPr>
                    </a:p>
                  </a:txBody>
                  <a:tcPr>
                    <a:solidFill>
                      <a:srgbClr val="7030A0">
                        <a:alpha val="35000"/>
                      </a:srgbClr>
                    </a:solidFill>
                  </a:tcPr>
                </a:tc>
                <a:tc>
                  <a:txBody>
                    <a:bodyPr/>
                    <a:p>
                      <a:pPr>
                        <a:buNone/>
                      </a:pPr>
                      <a:endParaRPr lang="zh-CN" altLang="en-US"/>
                    </a:p>
                  </a:txBody>
                  <a:tcPr>
                    <a:solidFill>
                      <a:srgbClr val="7030A0">
                        <a:alpha val="35000"/>
                      </a:srgbClr>
                    </a:solidFill>
                  </a:tcPr>
                </a:tc>
                <a:tc>
                  <a:txBody>
                    <a:bodyPr/>
                    <a:p>
                      <a:pPr>
                        <a:buNone/>
                      </a:pPr>
                      <a:endParaRPr lang="zh-CN" altLang="en-US"/>
                    </a:p>
                  </a:txBody>
                  <a:tcPr>
                    <a:solidFill>
                      <a:srgbClr val="7030A0">
                        <a:alpha val="35000"/>
                      </a:srgbClr>
                    </a:solidFill>
                  </a:tcPr>
                </a:tc>
                <a:tc>
                  <a:txBody>
                    <a:bodyPr/>
                    <a:p>
                      <a:pPr>
                        <a:buNone/>
                      </a:pPr>
                      <a:endParaRPr lang="zh-CN" altLang="en-US"/>
                    </a:p>
                  </a:txBody>
                  <a:tcPr>
                    <a:solidFill>
                      <a:srgbClr val="7030A0">
                        <a:alpha val="35000"/>
                      </a:srgbClr>
                    </a:solidFill>
                  </a:tcPr>
                </a:tc>
                <a:tc>
                  <a:txBody>
                    <a:bodyPr/>
                    <a:p>
                      <a:pPr>
                        <a:buNone/>
                      </a:pPr>
                      <a:endParaRPr lang="zh-CN" altLang="en-US"/>
                    </a:p>
                  </a:txBody>
                  <a:tcPr>
                    <a:solidFill>
                      <a:srgbClr val="7030A0">
                        <a:alpha val="35000"/>
                      </a:srgbClr>
                    </a:solidFill>
                  </a:tcPr>
                </a:tc>
              </a:tr>
              <a:tr h="381000">
                <a:tc>
                  <a:txBody>
                    <a:bodyPr/>
                    <a:p>
                      <a:pPr algn="ctr">
                        <a:buNone/>
                      </a:pPr>
                      <a:r>
                        <a:rPr lang="zh-CN" altLang="en-US" sz="2000">
                          <a:solidFill>
                            <a:schemeClr val="bg1"/>
                          </a:solidFill>
                          <a:latin typeface="微软雅黑" panose="020B0503020204020204" charset="-122"/>
                          <a:ea typeface="微软雅黑" panose="020B0503020204020204" charset="-122"/>
                        </a:rPr>
                        <a:t>空调器</a:t>
                      </a:r>
                      <a:endParaRPr lang="zh-CN" altLang="en-US" sz="2000">
                        <a:solidFill>
                          <a:schemeClr val="bg1"/>
                        </a:solidFill>
                        <a:latin typeface="微软雅黑" panose="020B0503020204020204" charset="-122"/>
                        <a:ea typeface="微软雅黑" panose="020B0503020204020204" charset="-122"/>
                      </a:endParaRPr>
                    </a:p>
                  </a:txBody>
                  <a:tcPr anchor="ctr" anchorCtr="0">
                    <a:solidFill>
                      <a:srgbClr val="8D6DD5">
                        <a:alpha val="60000"/>
                      </a:srgbClr>
                    </a:solidFill>
                  </a:tcPr>
                </a:tc>
                <a:tc>
                  <a:txBody>
                    <a:bodyPr/>
                    <a:p>
                      <a:pPr algn="ctr">
                        <a:buNone/>
                      </a:pPr>
                      <a:r>
                        <a:rPr lang="zh-CN" altLang="en-US" sz="2000">
                          <a:solidFill>
                            <a:schemeClr val="bg1"/>
                          </a:solidFill>
                          <a:latin typeface="微软雅黑" panose="020B0503020204020204" charset="-122"/>
                          <a:ea typeface="微软雅黑" panose="020B0503020204020204" charset="-122"/>
                        </a:rPr>
                        <a:t>示例：太阳能空调器</a:t>
                      </a:r>
                      <a:endParaRPr lang="zh-CN" altLang="en-US" sz="2000">
                        <a:solidFill>
                          <a:schemeClr val="bg1"/>
                        </a:solidFill>
                        <a:latin typeface="微软雅黑" panose="020B0503020204020204" charset="-122"/>
                        <a:ea typeface="微软雅黑" panose="020B0503020204020204" charset="-122"/>
                      </a:endParaRPr>
                    </a:p>
                  </a:txBody>
                  <a:tcPr>
                    <a:solidFill>
                      <a:srgbClr val="8D6DD5">
                        <a:alpha val="60000"/>
                      </a:srgbClr>
                    </a:solidFill>
                  </a:tcPr>
                </a:tc>
                <a:tc>
                  <a:txBody>
                    <a:bodyPr/>
                    <a:p>
                      <a:pPr>
                        <a:buNone/>
                      </a:pPr>
                      <a:endParaRPr lang="zh-CN" altLang="en-US"/>
                    </a:p>
                  </a:txBody>
                  <a:tcPr>
                    <a:solidFill>
                      <a:srgbClr val="8D6DD5">
                        <a:alpha val="60000"/>
                      </a:srgbClr>
                    </a:solidFill>
                  </a:tcPr>
                </a:tc>
                <a:tc>
                  <a:txBody>
                    <a:bodyPr/>
                    <a:p>
                      <a:pPr>
                        <a:buNone/>
                      </a:pPr>
                      <a:endParaRPr lang="zh-CN" altLang="en-US"/>
                    </a:p>
                  </a:txBody>
                  <a:tcPr>
                    <a:solidFill>
                      <a:srgbClr val="8D6DD5">
                        <a:alpha val="60000"/>
                      </a:srgbClr>
                    </a:solidFill>
                  </a:tcPr>
                </a:tc>
                <a:tc>
                  <a:txBody>
                    <a:bodyPr/>
                    <a:p>
                      <a:pPr>
                        <a:buNone/>
                      </a:pPr>
                      <a:endParaRPr lang="zh-CN" altLang="en-US"/>
                    </a:p>
                  </a:txBody>
                  <a:tcPr>
                    <a:solidFill>
                      <a:srgbClr val="8D6DD5">
                        <a:alpha val="60000"/>
                      </a:srgbClr>
                    </a:solidFill>
                  </a:tcPr>
                </a:tc>
                <a:tc>
                  <a:txBody>
                    <a:bodyPr/>
                    <a:p>
                      <a:pPr>
                        <a:buNone/>
                      </a:pPr>
                      <a:endParaRPr lang="zh-CN" altLang="en-US"/>
                    </a:p>
                  </a:txBody>
                  <a:tcPr>
                    <a:solidFill>
                      <a:srgbClr val="8D6DD5">
                        <a:alpha val="60000"/>
                      </a:srgbClr>
                    </a:solidFill>
                  </a:tcPr>
                </a:tc>
              </a:tr>
            </a:tbl>
          </a:graphicData>
        </a:graphic>
      </p:graphicFrame>
      <p:sp>
        <p:nvSpPr>
          <p:cNvPr id="3" name="文本框 2"/>
          <p:cNvSpPr txBox="1"/>
          <p:nvPr/>
        </p:nvSpPr>
        <p:spPr>
          <a:xfrm>
            <a:off x="1152525" y="3429000"/>
            <a:ext cx="10033635" cy="342900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3. 请从结构性反转角度思考已知事物的相反事物，并将结果填在表1-2 内。</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3"/>
            </p:custDataLst>
          </p:nvPr>
        </p:nvGraphicFramePr>
        <p:xfrm>
          <a:off x="1828800" y="4024630"/>
          <a:ext cx="8533130" cy="2651760"/>
        </p:xfrm>
        <a:graphic>
          <a:graphicData uri="http://schemas.openxmlformats.org/drawingml/2006/table">
            <a:tbl>
              <a:tblPr firstRow="1" bandRow="1">
                <a:tableStyleId>{5C22544A-7EE6-4342-B048-85BDC9FD1C3A}</a:tableStyleId>
              </a:tblPr>
              <a:tblGrid>
                <a:gridCol w="4266565"/>
                <a:gridCol w="4266565"/>
              </a:tblGrid>
              <a:tr h="0">
                <a:tc>
                  <a:txBody>
                    <a:bodyPr/>
                    <a:p>
                      <a:pPr algn="ctr">
                        <a:buNone/>
                      </a:pPr>
                      <a:r>
                        <a:rPr lang="zh-CN" altLang="en-US"/>
                        <a:t>已知事物</a:t>
                      </a:r>
                      <a:endParaRPr lang="zh-CN" altLang="en-US"/>
                    </a:p>
                  </a:txBody>
                  <a:tcPr>
                    <a:solidFill>
                      <a:srgbClr val="90169D"/>
                    </a:solidFill>
                  </a:tcPr>
                </a:tc>
                <a:tc>
                  <a:txBody>
                    <a:bodyPr/>
                    <a:p>
                      <a:pPr algn="ctr">
                        <a:buNone/>
                      </a:pPr>
                      <a:r>
                        <a:rPr lang="zh-CN" altLang="en-US"/>
                        <a:t>相反事物</a:t>
                      </a:r>
                      <a:endParaRPr lang="zh-CN" altLang="en-US"/>
                    </a:p>
                  </a:txBody>
                  <a:tcPr>
                    <a:solidFill>
                      <a:srgbClr val="90169D"/>
                    </a:solidFill>
                  </a:tcPr>
                </a:tc>
              </a:tr>
              <a:tr h="381000">
                <a:tc>
                  <a:txBody>
                    <a:bodyPr/>
                    <a:p>
                      <a:pPr algn="ctr">
                        <a:buNone/>
                      </a:pPr>
                      <a:r>
                        <a:rPr lang="zh-CN" altLang="en-US">
                          <a:solidFill>
                            <a:schemeClr val="bg1"/>
                          </a:solidFill>
                          <a:latin typeface="微软雅黑" panose="020B0503020204020204" charset="-122"/>
                          <a:ea typeface="微软雅黑" panose="020B0503020204020204" charset="-122"/>
                        </a:rPr>
                        <a:t>示例：发电机</a:t>
                      </a:r>
                      <a:endParaRPr lang="zh-CN" altLang="en-US">
                        <a:solidFill>
                          <a:schemeClr val="bg1"/>
                        </a:solidFill>
                        <a:latin typeface="微软雅黑" panose="020B0503020204020204" charset="-122"/>
                        <a:ea typeface="微软雅黑" panose="020B0503020204020204" charset="-122"/>
                      </a:endParaRPr>
                    </a:p>
                  </a:txBody>
                  <a:tcPr>
                    <a:solidFill>
                      <a:srgbClr val="461893"/>
                    </a:solidFill>
                  </a:tcPr>
                </a:tc>
                <a:tc>
                  <a:txBody>
                    <a:bodyPr/>
                    <a:p>
                      <a:pPr algn="ctr">
                        <a:buNone/>
                      </a:pPr>
                      <a:r>
                        <a:rPr lang="zh-CN" altLang="en-US">
                          <a:solidFill>
                            <a:schemeClr val="bg1"/>
                          </a:solidFill>
                          <a:latin typeface="微软雅黑" panose="020B0503020204020204" charset="-122"/>
                          <a:ea typeface="微软雅黑" panose="020B0503020204020204" charset="-122"/>
                        </a:rPr>
                        <a:t>电动机</a:t>
                      </a:r>
                      <a:endParaRPr lang="zh-CN" altLang="en-US">
                        <a:solidFill>
                          <a:schemeClr val="bg1"/>
                        </a:solidFill>
                        <a:latin typeface="微软雅黑" panose="020B0503020204020204" charset="-122"/>
                        <a:ea typeface="微软雅黑" panose="020B0503020204020204" charset="-122"/>
                      </a:endParaRPr>
                    </a:p>
                  </a:txBody>
                  <a:tcPr>
                    <a:solidFill>
                      <a:srgbClr val="461893"/>
                    </a:solidFill>
                  </a:tcPr>
                </a:tc>
              </a:tr>
              <a:tr h="381000">
                <a:tc>
                  <a:txBody>
                    <a:bodyPr/>
                    <a:p>
                      <a:pPr algn="ctr">
                        <a:buNone/>
                      </a:pPr>
                      <a:r>
                        <a:rPr lang="zh-CN" altLang="en-US">
                          <a:solidFill>
                            <a:schemeClr val="bg1"/>
                          </a:solidFill>
                          <a:latin typeface="微软雅黑" panose="020B0503020204020204" charset="-122"/>
                          <a:ea typeface="微软雅黑" panose="020B0503020204020204" charset="-122"/>
                        </a:rPr>
                        <a:t>串联电路</a:t>
                      </a:r>
                      <a:endParaRPr lang="zh-CN" altLang="en-US">
                        <a:solidFill>
                          <a:schemeClr val="bg1"/>
                        </a:solidFill>
                        <a:latin typeface="微软雅黑" panose="020B0503020204020204" charset="-122"/>
                        <a:ea typeface="微软雅黑" panose="020B0503020204020204" charset="-122"/>
                      </a:endParaRPr>
                    </a:p>
                  </a:txBody>
                  <a:tcPr>
                    <a:solidFill>
                      <a:srgbClr val="6845B8"/>
                    </a:solidFill>
                  </a:tcPr>
                </a:tc>
                <a:tc>
                  <a:txBody>
                    <a:bodyPr/>
                    <a:p>
                      <a:pPr algn="ctr">
                        <a:buNone/>
                      </a:pPr>
                      <a:endParaRPr lang="zh-CN" altLang="en-US">
                        <a:solidFill>
                          <a:schemeClr val="bg1"/>
                        </a:solidFill>
                        <a:latin typeface="微软雅黑" panose="020B0503020204020204" charset="-122"/>
                        <a:ea typeface="微软雅黑" panose="020B0503020204020204" charset="-122"/>
                      </a:endParaRPr>
                    </a:p>
                  </a:txBody>
                  <a:tcPr>
                    <a:solidFill>
                      <a:srgbClr val="6845B8"/>
                    </a:solidFill>
                  </a:tcPr>
                </a:tc>
              </a:tr>
              <a:tr h="381000">
                <a:tc>
                  <a:txBody>
                    <a:bodyPr/>
                    <a:p>
                      <a:pPr algn="ctr">
                        <a:buNone/>
                      </a:pPr>
                      <a:r>
                        <a:rPr lang="zh-CN" altLang="en-US">
                          <a:solidFill>
                            <a:schemeClr val="bg1"/>
                          </a:solidFill>
                          <a:latin typeface="微软雅黑" panose="020B0503020204020204" charset="-122"/>
                          <a:ea typeface="微软雅黑" panose="020B0503020204020204" charset="-122"/>
                        </a:rPr>
                        <a:t>过街天桥</a:t>
                      </a:r>
                      <a:endParaRPr lang="zh-CN" altLang="en-US">
                        <a:solidFill>
                          <a:schemeClr val="bg1"/>
                        </a:solidFill>
                        <a:latin typeface="微软雅黑" panose="020B0503020204020204" charset="-122"/>
                        <a:ea typeface="微软雅黑" panose="020B0503020204020204" charset="-122"/>
                      </a:endParaRPr>
                    </a:p>
                  </a:txBody>
                  <a:tcPr>
                    <a:solidFill>
                      <a:srgbClr val="90169D"/>
                    </a:solidFill>
                  </a:tcPr>
                </a:tc>
                <a:tc>
                  <a:txBody>
                    <a:bodyPr/>
                    <a:p>
                      <a:pPr algn="ctr">
                        <a:buNone/>
                      </a:pPr>
                      <a:endParaRPr lang="zh-CN" altLang="en-US">
                        <a:solidFill>
                          <a:schemeClr val="bg1"/>
                        </a:solidFill>
                        <a:latin typeface="微软雅黑" panose="020B0503020204020204" charset="-122"/>
                        <a:ea typeface="微软雅黑" panose="020B0503020204020204" charset="-122"/>
                      </a:endParaRPr>
                    </a:p>
                  </a:txBody>
                  <a:tcPr>
                    <a:solidFill>
                      <a:srgbClr val="90169D"/>
                    </a:solidFill>
                  </a:tcPr>
                </a:tc>
              </a:tr>
              <a:tr h="381000">
                <a:tc>
                  <a:txBody>
                    <a:bodyPr/>
                    <a:p>
                      <a:pPr algn="ctr">
                        <a:buNone/>
                      </a:pPr>
                      <a:r>
                        <a:rPr lang="zh-CN" altLang="en-US">
                          <a:solidFill>
                            <a:schemeClr val="bg1"/>
                          </a:solidFill>
                          <a:latin typeface="微软雅黑" panose="020B0503020204020204" charset="-122"/>
                          <a:ea typeface="微软雅黑" panose="020B0503020204020204" charset="-122"/>
                        </a:rPr>
                        <a:t>吸尘器</a:t>
                      </a:r>
                      <a:endParaRPr lang="zh-CN" altLang="en-US">
                        <a:solidFill>
                          <a:schemeClr val="bg1"/>
                        </a:solidFill>
                        <a:latin typeface="微软雅黑" panose="020B0503020204020204" charset="-122"/>
                        <a:ea typeface="微软雅黑" panose="020B0503020204020204" charset="-122"/>
                      </a:endParaRPr>
                    </a:p>
                  </a:txBody>
                  <a:tcPr>
                    <a:solidFill>
                      <a:srgbClr val="6845B8"/>
                    </a:solidFill>
                  </a:tcPr>
                </a:tc>
                <a:tc>
                  <a:txBody>
                    <a:bodyPr/>
                    <a:p>
                      <a:pPr algn="ctr">
                        <a:buNone/>
                      </a:pPr>
                      <a:endParaRPr lang="zh-CN" altLang="en-US">
                        <a:solidFill>
                          <a:schemeClr val="bg1"/>
                        </a:solidFill>
                        <a:latin typeface="微软雅黑" panose="020B0503020204020204" charset="-122"/>
                        <a:ea typeface="微软雅黑" panose="020B0503020204020204" charset="-122"/>
                      </a:endParaRPr>
                    </a:p>
                  </a:txBody>
                  <a:tcPr>
                    <a:solidFill>
                      <a:srgbClr val="6845B8"/>
                    </a:solidFill>
                  </a:tcPr>
                </a:tc>
              </a:tr>
              <a:tr h="381000">
                <a:tc>
                  <a:txBody>
                    <a:bodyPr/>
                    <a:p>
                      <a:pPr algn="ctr">
                        <a:buNone/>
                      </a:pPr>
                      <a:r>
                        <a:rPr lang="zh-CN" altLang="en-US">
                          <a:solidFill>
                            <a:schemeClr val="bg1"/>
                          </a:solidFill>
                          <a:latin typeface="微软雅黑" panose="020B0503020204020204" charset="-122"/>
                          <a:ea typeface="微软雅黑" panose="020B0503020204020204" charset="-122"/>
                        </a:rPr>
                        <a:t>水泵</a:t>
                      </a:r>
                      <a:endParaRPr lang="zh-CN" altLang="en-US">
                        <a:solidFill>
                          <a:schemeClr val="bg1"/>
                        </a:solidFill>
                        <a:latin typeface="微软雅黑" panose="020B0503020204020204" charset="-122"/>
                        <a:ea typeface="微软雅黑" panose="020B0503020204020204" charset="-122"/>
                      </a:endParaRPr>
                    </a:p>
                  </a:txBody>
                  <a:tcPr>
                    <a:solidFill>
                      <a:srgbClr val="461893"/>
                    </a:solidFill>
                  </a:tcPr>
                </a:tc>
                <a:tc>
                  <a:txBody>
                    <a:bodyPr/>
                    <a:p>
                      <a:pPr algn="ctr">
                        <a:buNone/>
                      </a:pPr>
                      <a:endParaRPr lang="zh-CN" altLang="en-US">
                        <a:solidFill>
                          <a:schemeClr val="bg1"/>
                        </a:solidFill>
                        <a:latin typeface="微软雅黑" panose="020B0503020204020204" charset="-122"/>
                        <a:ea typeface="微软雅黑" panose="020B0503020204020204" charset="-122"/>
                      </a:endParaRPr>
                    </a:p>
                  </a:txBody>
                  <a:tcPr>
                    <a:solidFill>
                      <a:srgbClr val="461893"/>
                    </a:solidFill>
                  </a:tcPr>
                </a:tc>
              </a:tr>
              <a:tr h="381000">
                <a:tc>
                  <a:txBody>
                    <a:bodyPr/>
                    <a:p>
                      <a:pPr algn="ctr">
                        <a:buNone/>
                      </a:pPr>
                      <a:r>
                        <a:rPr lang="zh-CN" altLang="en-US">
                          <a:solidFill>
                            <a:schemeClr val="bg1"/>
                          </a:solidFill>
                          <a:latin typeface="微软雅黑" panose="020B0503020204020204" charset="-122"/>
                          <a:ea typeface="微软雅黑" panose="020B0503020204020204" charset="-122"/>
                        </a:rPr>
                        <a:t>探照灯</a:t>
                      </a:r>
                      <a:endParaRPr lang="zh-CN" altLang="en-US">
                        <a:solidFill>
                          <a:schemeClr val="bg1"/>
                        </a:solidFill>
                        <a:latin typeface="微软雅黑" panose="020B0503020204020204" charset="-122"/>
                        <a:ea typeface="微软雅黑" panose="020B0503020204020204" charset="-122"/>
                      </a:endParaRPr>
                    </a:p>
                  </a:txBody>
                  <a:tcPr>
                    <a:solidFill>
                      <a:srgbClr val="90169D">
                        <a:alpha val="47000"/>
                      </a:srgbClr>
                    </a:solidFill>
                  </a:tcPr>
                </a:tc>
                <a:tc>
                  <a:txBody>
                    <a:bodyPr/>
                    <a:p>
                      <a:pPr algn="ctr">
                        <a:buNone/>
                      </a:pPr>
                      <a:endParaRPr lang="zh-CN" altLang="en-US">
                        <a:solidFill>
                          <a:schemeClr val="bg1"/>
                        </a:solidFill>
                        <a:latin typeface="微软雅黑" panose="020B0503020204020204" charset="-122"/>
                        <a:ea typeface="微软雅黑" panose="020B0503020204020204" charset="-122"/>
                      </a:endParaRPr>
                    </a:p>
                  </a:txBody>
                  <a:tcPr>
                    <a:solidFill>
                      <a:srgbClr val="90169D">
                        <a:alpha val="47000"/>
                      </a:srgb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任务二</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开发创新思维</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项目一</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11" grpId="0" bldLvl="0" animBg="1"/>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563110" y="248988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06686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449595"/>
            <a:ext cx="5292799" cy="830580"/>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思维是人类特有的精神意识活动，是指人的大脑对信息、知识进行加工与处理的活动。</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矩形 27"/>
          <p:cNvSpPr/>
          <p:nvPr/>
        </p:nvSpPr>
        <p:spPr>
          <a:xfrm>
            <a:off x="4654929" y="2610650"/>
            <a:ext cx="5292799" cy="1246505"/>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思维是借助语言、符号与形象作为载体间接、概括地反映事物本质和规律的生理和心理活动，是人们在实践的基础上进行分析、综合，进而推理、判断的过程。</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9" name="矩形 28"/>
          <p:cNvSpPr/>
          <p:nvPr/>
        </p:nvSpPr>
        <p:spPr>
          <a:xfrm>
            <a:off x="4654929" y="4186995"/>
            <a:ext cx="5292799" cy="1246505"/>
          </a:xfrm>
          <a:prstGeom prst="rect">
            <a:avLst/>
          </a:prstGeom>
          <a:noFill/>
        </p:spPr>
        <p:txBody>
          <a:bodyPr wrap="square" lIns="0" tIns="0" rIns="0" bIns="0" rtlCol="0">
            <a:spAutoFit/>
          </a:bodyPr>
          <a:lstStyle/>
          <a:p>
            <a:pPr lvl="0" algn="l">
              <a:lnSpc>
                <a:spcPct val="150000"/>
              </a:lnSpc>
              <a:buClrTx/>
              <a:buSzTx/>
              <a:buFontTx/>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思维是人类最本质的特征，是人脑的机能和产物，是在人类在劳动协作和语言交往的社会实践过程中产生、发展起来的。</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0693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461307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294295" y="323963"/>
            <a:ext cx="3449286" cy="488467"/>
            <a:chOff x="294295" y="323963"/>
            <a:chExt cx="34492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项目一</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en-US" altLang="zh-CN" sz="2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矩形 2"/>
          <p:cNvSpPr/>
          <p:nvPr/>
        </p:nvSpPr>
        <p:spPr>
          <a:xfrm>
            <a:off x="4654929" y="5516685"/>
            <a:ext cx="5292799" cy="415290"/>
          </a:xfrm>
          <a:prstGeom prst="rect">
            <a:avLst/>
          </a:prstGeom>
          <a:noFill/>
        </p:spPr>
        <p:txBody>
          <a:bodyPr wrap="square" lIns="0" tIns="0" rIns="0" bIns="0" rtlCol="0">
            <a:spAutoFit/>
          </a:bodyPr>
          <a:p>
            <a:pPr lvl="0" algn="l">
              <a:lnSpc>
                <a:spcPct val="150000"/>
              </a:lnSpc>
              <a:buClrTx/>
              <a:buSzTx/>
              <a:buFontTx/>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概括性和超越性是思维的两个基本属性。</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cxnSp>
        <p:nvCxnSpPr>
          <p:cNvPr id="11" name="直接连接符 10"/>
          <p:cNvCxnSpPr/>
          <p:nvPr/>
        </p:nvCxnSpPr>
        <p:spPr>
          <a:xfrm>
            <a:off x="4533900" y="555276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2" name="椭圆 11"/>
          <p:cNvSpPr/>
          <p:nvPr/>
        </p:nvSpPr>
        <p:spPr>
          <a:xfrm>
            <a:off x="10848340" y="562716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3" name="图片 12"/>
          <p:cNvPicPr>
            <a:picLocks noChangeAspect="1"/>
          </p:cNvPicPr>
          <p:nvPr>
            <p:custDataLst>
              <p:tags r:id="rId1"/>
            </p:custDataLst>
          </p:nvPr>
        </p:nvPicPr>
        <p:blipFill>
          <a:blip r:embed="rId2"/>
          <a:stretch>
            <a:fillRect/>
          </a:stretch>
        </p:blipFill>
        <p:spPr>
          <a:xfrm>
            <a:off x="226695" y="1449705"/>
            <a:ext cx="4321810" cy="5088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fltVal val="0"/>
                                          </p:val>
                                        </p:tav>
                                        <p:tav tm="100000">
                                          <p:val>
                                            <p:strVal val="#ppt_w"/>
                                          </p:val>
                                        </p:tav>
                                      </p:tavLst>
                                    </p:anim>
                                    <p:anim calcmode="lin" valueType="num">
                                      <p:cBhvr>
                                        <p:cTn id="54" dur="1000" fill="hold"/>
                                        <p:tgtEl>
                                          <p:spTgt spid="12"/>
                                        </p:tgtEl>
                                        <p:attrNameLst>
                                          <p:attrName>ppt_h</p:attrName>
                                        </p:attrNameLst>
                                      </p:cBhvr>
                                      <p:tavLst>
                                        <p:tav tm="0">
                                          <p:val>
                                            <p:fltVal val="0"/>
                                          </p:val>
                                        </p:tav>
                                        <p:tav tm="100000">
                                          <p:val>
                                            <p:strVal val="#ppt_h"/>
                                          </p:val>
                                        </p:tav>
                                      </p:tavLst>
                                    </p:anim>
                                    <p:anim calcmode="lin" valueType="num">
                                      <p:cBhvr>
                                        <p:cTn id="55" dur="1000" fill="hold"/>
                                        <p:tgtEl>
                                          <p:spTgt spid="12"/>
                                        </p:tgtEl>
                                        <p:attrNameLst>
                                          <p:attrName>style.rotation</p:attrName>
                                        </p:attrNameLst>
                                      </p:cBhvr>
                                      <p:tavLst>
                                        <p:tav tm="0">
                                          <p:val>
                                            <p:fltVal val="90"/>
                                          </p:val>
                                        </p:tav>
                                        <p:tav tm="100000">
                                          <p:val>
                                            <p:fltVal val="0"/>
                                          </p:val>
                                        </p:tav>
                                      </p:tavLst>
                                    </p:anim>
                                    <p:animEffect transition="in" filter="fade">
                                      <p:cBhvr>
                                        <p:cTn id="5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bldLvl="0" animBg="1"/>
      <p:bldP spid="31" grpId="0" bldLvl="0" animBg="1"/>
      <p:bldP spid="32" grpId="0" bldLvl="0" animBg="1"/>
      <p:bldP spid="3" grpId="0"/>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672352" y="2183549"/>
            <a:ext cx="4271554" cy="1404803"/>
            <a:chOff x="8049219" y="2064874"/>
            <a:chExt cx="4271554" cy="1404803"/>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61" y="2409227"/>
              <a:ext cx="3535612" cy="106045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辩证思维是指在观察问题和分析问题时，用动态的眼光、变化发展的观点认识事物</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的思维方式。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2098040" cy="398780"/>
            </a:xfrm>
            <a:prstGeom prst="rect">
              <a:avLst/>
            </a:prstGeom>
            <a:noFill/>
          </p:spPr>
          <p:txBody>
            <a:bodyPr wrap="non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辩证思维的含义</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9" name="iśliďè"/>
          <p:cNvGrpSpPr/>
          <p:nvPr/>
        </p:nvGrpSpPr>
        <p:grpSpPr>
          <a:xfrm>
            <a:off x="712019" y="3822885"/>
            <a:ext cx="4252206" cy="758373"/>
            <a:chOff x="8049219" y="3530684"/>
            <a:chExt cx="4252206" cy="758373"/>
          </a:xfrm>
        </p:grpSpPr>
        <p:sp>
          <p:nvSpPr>
            <p:cNvPr id="30"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8785160" y="3875037"/>
              <a:ext cx="3516265" cy="41402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（1）联系法</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（2）发展法</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（3）全面法。</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8785161" y="3530684"/>
              <a:ext cx="1969770" cy="398780"/>
            </a:xfrm>
            <a:prstGeom prst="rect">
              <a:avLst/>
            </a:prstGeom>
            <a:noFill/>
          </p:spPr>
          <p:txBody>
            <a:bodyPr wrap="non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辩证思维的方法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3" name="ïŝḻiḍê"/>
          <p:cNvSpPr txBox="1"/>
          <p:nvPr/>
        </p:nvSpPr>
        <p:spPr>
          <a:xfrm>
            <a:off x="756172" y="1316135"/>
            <a:ext cx="3434332" cy="362614"/>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（一）辩证思维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703350" y="242818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711855" y="4000777"/>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601686" cy="488467"/>
            <a:chOff x="294295" y="323963"/>
            <a:chExt cx="36016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 name="iśliďè"/>
          <p:cNvGrpSpPr/>
          <p:nvPr/>
        </p:nvGrpSpPr>
        <p:grpSpPr>
          <a:xfrm>
            <a:off x="692334" y="5014145"/>
            <a:ext cx="4252206" cy="1081588"/>
            <a:chOff x="8049219" y="3530684"/>
            <a:chExt cx="4252206" cy="1081588"/>
          </a:xfrm>
        </p:grpSpPr>
        <p:sp>
          <p:nvSpPr>
            <p:cNvPr id="7"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iŝļîḍé"/>
            <p:cNvSpPr txBox="1"/>
            <p:nvPr/>
          </p:nvSpPr>
          <p:spPr>
            <a:xfrm>
              <a:off x="8785160" y="3875037"/>
              <a:ext cx="3516265" cy="73723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（1）统帅作用</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（2）突破作用</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（3）提升作用</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ŝ1iḍè"/>
            <p:cNvSpPr txBox="1"/>
            <p:nvPr/>
          </p:nvSpPr>
          <p:spPr>
            <a:xfrm>
              <a:off x="8785161" y="3530684"/>
              <a:ext cx="1969770" cy="398780"/>
            </a:xfrm>
            <a:prstGeom prst="rect">
              <a:avLst/>
            </a:prstGeom>
            <a:noFill/>
          </p:spPr>
          <p:txBody>
            <a:bodyPr wrap="non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辩证思维的作用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0" name="矩形 9"/>
          <p:cNvSpPr/>
          <p:nvPr/>
        </p:nvSpPr>
        <p:spPr>
          <a:xfrm>
            <a:off x="692170" y="5190132"/>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1" name="iśliďè"/>
          <p:cNvGrpSpPr/>
          <p:nvPr/>
        </p:nvGrpSpPr>
        <p:grpSpPr>
          <a:xfrm>
            <a:off x="6096819" y="2671630"/>
            <a:ext cx="4252206" cy="1404803"/>
            <a:chOff x="8049219" y="3530684"/>
            <a:chExt cx="4252206" cy="1404803"/>
          </a:xfrm>
        </p:grpSpPr>
        <p:sp>
          <p:nvSpPr>
            <p:cNvPr id="12"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iŝļîḍé"/>
            <p:cNvSpPr txBox="1"/>
            <p:nvPr/>
          </p:nvSpPr>
          <p:spPr>
            <a:xfrm>
              <a:off x="8785160" y="3875037"/>
              <a:ext cx="3516265" cy="106045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现代科学研究高度分化和高度综合相统一的时代特征，使辩证思维方法与科学研究</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的相互依赖性更加密切。</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íŝ1iḍè"/>
            <p:cNvSpPr txBox="1"/>
            <p:nvPr/>
          </p:nvSpPr>
          <p:spPr>
            <a:xfrm>
              <a:off x="8785161" y="3530684"/>
              <a:ext cx="3501390" cy="398780"/>
            </a:xfrm>
            <a:prstGeom prst="rect">
              <a:avLst/>
            </a:prstGeom>
            <a:noFill/>
          </p:spPr>
          <p:txBody>
            <a:bodyPr wrap="non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辩证思维方法与现代科学研究</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6096655" y="2847617"/>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6" name="iśliďè"/>
          <p:cNvGrpSpPr/>
          <p:nvPr/>
        </p:nvGrpSpPr>
        <p:grpSpPr>
          <a:xfrm>
            <a:off x="6098089" y="4581075"/>
            <a:ext cx="4252206" cy="1404803"/>
            <a:chOff x="8049219" y="3530684"/>
            <a:chExt cx="4252206" cy="1404803"/>
          </a:xfrm>
        </p:grpSpPr>
        <p:sp>
          <p:nvSpPr>
            <p:cNvPr id="17"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iŝļîḍé"/>
            <p:cNvSpPr txBox="1"/>
            <p:nvPr/>
          </p:nvSpPr>
          <p:spPr>
            <a:xfrm>
              <a:off x="8785160" y="3875037"/>
              <a:ext cx="3516265" cy="106045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我们常说的“一分为二看问题”“机遇与挑战同在”及对“沙漠中的半杯水”有悲观、乐观的两种态度等都是辩证思维。</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íŝ1iḍè"/>
            <p:cNvSpPr txBox="1"/>
            <p:nvPr/>
          </p:nvSpPr>
          <p:spPr>
            <a:xfrm>
              <a:off x="8785161" y="3530684"/>
              <a:ext cx="1969770" cy="398780"/>
            </a:xfrm>
            <a:prstGeom prst="rect">
              <a:avLst/>
            </a:prstGeom>
            <a:noFill/>
          </p:spPr>
          <p:txBody>
            <a:bodyPr wrap="non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辩证思维的运用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0" name="矩形 19"/>
          <p:cNvSpPr/>
          <p:nvPr/>
        </p:nvSpPr>
        <p:spPr>
          <a:xfrm>
            <a:off x="6097925" y="4757062"/>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checkerboard(across)">
                                      <p:cBhvr>
                                        <p:cTn id="10" dur="500"/>
                                        <p:tgtEl>
                                          <p:spTgt spid="2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checkerboard(across)">
                                      <p:cBhvr>
                                        <p:cTn id="13" dur="500"/>
                                        <p:tgtEl>
                                          <p:spTgt spid="3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checkerboard(across)">
                                      <p:cBhvr>
                                        <p:cTn id="16" dur="500"/>
                                        <p:tgtEl>
                                          <p:spTgt spid="41"/>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checkerboard(across)">
                                      <p:cBhvr>
                                        <p:cTn id="19" dur="500"/>
                                        <p:tgtEl>
                                          <p:spTgt spid="42"/>
                                        </p:tgtEl>
                                      </p:cBhvr>
                                    </p:animEffect>
                                  </p:childTnLst>
                                </p:cTn>
                              </p:par>
                              <p:par>
                                <p:cTn id="20" presetID="5" presetClass="entr" presetSubtype="1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checkerboard(across)">
                                      <p:cBhvr>
                                        <p:cTn id="31" dur="500"/>
                                        <p:tgtEl>
                                          <p:spTgt spid="15"/>
                                        </p:tgtEl>
                                      </p:cBhvr>
                                    </p:animEffect>
                                  </p:childTnLst>
                                </p:cTn>
                              </p:par>
                              <p:par>
                                <p:cTn id="32" presetID="5" presetClass="entr" presetSubtype="1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checkerboard(across)">
                                      <p:cBhvr>
                                        <p:cTn id="34" dur="500"/>
                                        <p:tgtEl>
                                          <p:spTgt spid="16"/>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heckerboard(across)">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2" grpId="0" bldLvl="0" animBg="1"/>
      <p:bldP spid="10" grpId="0" bldLvl="0" animBg="1"/>
      <p:bldP spid="15" grpId="0" bldLvl="0" animBg="1"/>
      <p:bldP spid="2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8712" y="2588044"/>
            <a:ext cx="7472680" cy="1081405"/>
            <a:chOff x="8049219" y="2064874"/>
            <a:chExt cx="7472680" cy="1081405"/>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737235"/>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归纳——从个别到一般的方法，即从个别事实中概括出一般的原理。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演绎——从一般到个别的方法，即从一般原理推论出个别结论。</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145923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归纳与演绎</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3" name="ïŝḻiḍê"/>
          <p:cNvSpPr txBox="1"/>
          <p:nvPr/>
        </p:nvSpPr>
        <p:spPr>
          <a:xfrm>
            <a:off x="1075690" y="1463675"/>
            <a:ext cx="10287000" cy="936625"/>
          </a:xfrm>
          <a:prstGeom prst="rect">
            <a:avLst/>
          </a:prstGeom>
          <a:noFill/>
          <a:ln>
            <a:noFill/>
          </a:ln>
        </p:spPr>
        <p:txBody>
          <a:bodyPr wrap="square" lIns="91440" tIns="45720" rIns="91440" bIns="45720" anchor="ctr" anchorCtr="0">
            <a:noAutofit/>
          </a:bodyPr>
          <a:lstStyle/>
          <a:p>
            <a:pPr lvl="0" algn="just">
              <a:lnSpc>
                <a:spcPct val="100000"/>
              </a:lnSpc>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辩证思维方法是一个整体，它是由一系列既相互区别又相互联系的方法组成的，主要包括以下4点。</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758595" y="283013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601686" cy="488467"/>
            <a:chOff x="294295" y="323963"/>
            <a:chExt cx="3601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1" name="î$ḻíḑê"/>
          <p:cNvGrpSpPr/>
          <p:nvPr/>
        </p:nvGrpSpPr>
        <p:grpSpPr>
          <a:xfrm>
            <a:off x="803162" y="3896779"/>
            <a:ext cx="7359650" cy="1727835"/>
            <a:chOff x="8363544" y="2064874"/>
            <a:chExt cx="7359650" cy="1727835"/>
          </a:xfrm>
        </p:grpSpPr>
        <p:sp>
          <p:nvSpPr>
            <p:cNvPr id="12"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59" y="2409044"/>
              <a:ext cx="6668135" cy="138366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分析——把认识的对象分解为不同的组成部分、方面、特性等，对它们分别加以研究，从而认识事物的各个方面，从中找出事物的本质。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综合——把分解出来的不同部分、方面按其客观的次序、结构组成一个整体，从而达到认识事物整体的目的。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064874"/>
              <a:ext cx="185928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分析与综合</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93520" y="413887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7886700" y="2009140"/>
            <a:ext cx="4305300" cy="4781550"/>
          </a:xfrm>
          <a:prstGeom prst="rect">
            <a:avLst/>
          </a:prstGeom>
        </p:spPr>
      </p:pic>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5"/>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1.辩证思维的含义</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49187" y="1264069"/>
            <a:ext cx="7472680" cy="2374265"/>
            <a:chOff x="8049219" y="2064874"/>
            <a:chExt cx="7472680" cy="2374265"/>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2030095"/>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具体——指实际存在的、真实的、特定的、个别的、不模糊、不笼统、细节很清楚</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明确的事物。具体分为感性具体和理性具体。感性具体是人的感觉器官可以直接感觉到的具体；理性具体则是在感性具体基础上经过思维的分析和综合，达到对事物多方面属性或本质的把握。</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抽象——认识客观世界时，从众多的事物中舍弃个别的、非本质的属性，而抽出共</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同的、本质属性的过程。抽象是形成概念的必要手段。</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1459230" cy="398780"/>
            </a:xfrm>
            <a:prstGeom prst="rect">
              <a:avLst/>
            </a:prstGeom>
            <a:noFill/>
          </p:spPr>
          <p:txBody>
            <a:bodyPr wrap="non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具体与抽象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49070" y="150679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601686" cy="488467"/>
            <a:chOff x="294295" y="323963"/>
            <a:chExt cx="3601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1" name="î$ḻíḑê"/>
          <p:cNvGrpSpPr/>
          <p:nvPr/>
        </p:nvGrpSpPr>
        <p:grpSpPr>
          <a:xfrm>
            <a:off x="749187" y="4110774"/>
            <a:ext cx="7359650" cy="1727835"/>
            <a:chOff x="8363544" y="2064874"/>
            <a:chExt cx="7359650" cy="1727835"/>
          </a:xfrm>
        </p:grpSpPr>
        <p:sp>
          <p:nvSpPr>
            <p:cNvPr id="12"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59" y="2409044"/>
              <a:ext cx="6668135" cy="138366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逻辑——人的一种抽象思维，是人通过概念、判断、推理、论证来理解和区分客观</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世界的思维过程。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人们通过逻辑思维所认识的历史过程，应当同客观事物的历史过程相符合，这就是</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逻辑与历史的统一。</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064874"/>
              <a:ext cx="260731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逻辑与历史的统一</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435286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 name="图片 1"/>
          <p:cNvPicPr>
            <a:picLocks noChangeAspect="1"/>
          </p:cNvPicPr>
          <p:nvPr>
            <p:custDataLst>
              <p:tags r:id="rId3"/>
            </p:custDataLst>
          </p:nvPr>
        </p:nvPicPr>
        <p:blipFill>
          <a:blip r:embed="rId4"/>
          <a:stretch>
            <a:fillRect/>
          </a:stretch>
        </p:blipFill>
        <p:spPr>
          <a:xfrm>
            <a:off x="8390255" y="1365885"/>
            <a:ext cx="3801745" cy="4602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heckerboard(across)">
                                      <p:cBhvr>
                                        <p:cTn id="14" dur="500"/>
                                        <p:tgtEl>
                                          <p:spTgt spid="11"/>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heckerboard(across)">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601686" cy="488467"/>
            <a:chOff x="294295" y="323963"/>
            <a:chExt cx="3601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 name="组合 2"/>
          <p:cNvGrpSpPr/>
          <p:nvPr/>
        </p:nvGrpSpPr>
        <p:grpSpPr>
          <a:xfrm>
            <a:off x="690132" y="1782864"/>
            <a:ext cx="7472680" cy="3787775"/>
            <a:chOff x="1195" y="4076"/>
            <a:chExt cx="11768" cy="5965"/>
          </a:xfrm>
        </p:grpSpPr>
        <p:grpSp>
          <p:nvGrpSpPr>
            <p:cNvPr id="25" name="î$ḻíḑê"/>
            <p:cNvGrpSpPr/>
            <p:nvPr/>
          </p:nvGrpSpPr>
          <p:grpSpPr>
            <a:xfrm>
              <a:off x="1195" y="4076"/>
              <a:ext cx="11768" cy="1194"/>
              <a:chOff x="8049219" y="2064874"/>
              <a:chExt cx="7472680" cy="75819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41402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运用普遍联系的观点，从空间上考察思维对象横向联系的一种观点方法。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145923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联系法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1265" y="6137"/>
              <a:ext cx="11591" cy="3904"/>
              <a:chOff x="8363544" y="2064874"/>
              <a:chExt cx="7360285" cy="2479040"/>
            </a:xfrm>
          </p:grpSpPr>
          <p:sp>
            <p:nvSpPr>
              <p:cNvPr id="12"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59" y="2409044"/>
                <a:ext cx="6668135" cy="73723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运用辩证思维的发展观，从时间上考察思维对象的过去、现在和未来的纵向发展过程的一种观点方法。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064874"/>
                <a:ext cx="185928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发展法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Sļiďé"/>
              <p:cNvSpPr/>
              <p:nvPr/>
            </p:nvSpPr>
            <p:spPr>
              <a:xfrm>
                <a:off x="8364179" y="388757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ïṥḷíďê"/>
              <p:cNvSpPr txBox="1"/>
              <p:nvPr/>
            </p:nvSpPr>
            <p:spPr>
              <a:xfrm>
                <a:off x="9055694" y="4129894"/>
                <a:ext cx="6668135" cy="41402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运用全面的观点，从时空整体上全面地考察思维对象的横向联系和纵向发展过程。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ïSḷïḋê"/>
              <p:cNvSpPr txBox="1"/>
              <p:nvPr/>
            </p:nvSpPr>
            <p:spPr>
              <a:xfrm>
                <a:off x="9056329" y="3785724"/>
                <a:ext cx="185928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全面法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lang="en-US" altLang="zh-CN"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辩证思维的方法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690015" y="202495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nvSpPr>
        <p:spPr>
          <a:xfrm>
            <a:off x="729385" y="333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矩形 9"/>
          <p:cNvSpPr/>
          <p:nvPr/>
        </p:nvSpPr>
        <p:spPr>
          <a:xfrm>
            <a:off x="729385" y="50354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0" name="图片 19"/>
          <p:cNvPicPr>
            <a:picLocks noChangeAspect="1"/>
          </p:cNvPicPr>
          <p:nvPr>
            <p:custDataLst>
              <p:tags r:id="rId4"/>
            </p:custDataLst>
          </p:nvPr>
        </p:nvPicPr>
        <p:blipFill>
          <a:blip r:embed="rId5"/>
          <a:stretch>
            <a:fillRect/>
          </a:stretch>
        </p:blipFill>
        <p:spPr>
          <a:xfrm>
            <a:off x="7691120" y="1583690"/>
            <a:ext cx="5100320" cy="501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5" grpId="0" bldLvl="0" animBg="1"/>
      <p:bldP spid="10"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601686" cy="488467"/>
            <a:chOff x="294295" y="323963"/>
            <a:chExt cx="3601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 name="组合 2"/>
          <p:cNvGrpSpPr/>
          <p:nvPr/>
        </p:nvGrpSpPr>
        <p:grpSpPr>
          <a:xfrm>
            <a:off x="690132" y="1782864"/>
            <a:ext cx="7472680" cy="4110990"/>
            <a:chOff x="1195" y="4076"/>
            <a:chExt cx="11768" cy="6474"/>
          </a:xfrm>
        </p:grpSpPr>
        <p:grpSp>
          <p:nvGrpSpPr>
            <p:cNvPr id="25" name="î$ḻíḑê"/>
            <p:cNvGrpSpPr/>
            <p:nvPr/>
          </p:nvGrpSpPr>
          <p:grpSpPr>
            <a:xfrm>
              <a:off x="1195" y="4076"/>
              <a:ext cx="11768" cy="2212"/>
              <a:chOff x="8049219" y="2064874"/>
              <a:chExt cx="7472680" cy="140462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106045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辩证思维根据唯物辩证法来认识客观事物，能够反映事物的本来面目，揭露事物内部的深层次矛盾，从哲学的高度为我们提供世界观和方法论。所以，它在更高层次上对其他思维方式有指导和统帅作用。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145923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统帅作用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1266" y="6615"/>
              <a:ext cx="11590" cy="3935"/>
              <a:chOff x="8364179" y="2368607"/>
              <a:chExt cx="7359650" cy="2498522"/>
            </a:xfrm>
          </p:grpSpPr>
          <p:sp>
            <p:nvSpPr>
              <p:cNvPr id="12" name="ïSļiďé"/>
              <p:cNvSpPr/>
              <p:nvPr/>
            </p:nvSpPr>
            <p:spPr>
              <a:xfrm>
                <a:off x="8364179" y="24334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59" y="2798176"/>
                <a:ext cx="6668135" cy="73723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遇到困难时，我们可能会因找不准问题关键，或拿不出解决问题的有效方案而陷入僵局，此时，辩证思维往往就成了打破僵局的有力武器。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368607"/>
                <a:ext cx="185928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突破作用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Sļiďé"/>
              <p:cNvSpPr/>
              <p:nvPr/>
            </p:nvSpPr>
            <p:spPr>
              <a:xfrm>
                <a:off x="8364179" y="388757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ïṥḷíďê"/>
              <p:cNvSpPr txBox="1"/>
              <p:nvPr/>
            </p:nvSpPr>
            <p:spPr>
              <a:xfrm>
                <a:off x="9055694" y="4129894"/>
                <a:ext cx="6668135" cy="73723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人类对事物的认识是一个由浅入深、由表及里、从感性认识到理性认识的过程。这就需要运用辩证思维帮助我们全面总结思维成果，把认识提升到理论高度。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ïSḷïḋê"/>
              <p:cNvSpPr txBox="1"/>
              <p:nvPr/>
            </p:nvSpPr>
            <p:spPr>
              <a:xfrm>
                <a:off x="9056329" y="3785724"/>
                <a:ext cx="185928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提升作用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lang="en-US" altLang="zh-CN"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辩证思维的作用</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690015" y="202495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nvSpPr>
        <p:spPr>
          <a:xfrm>
            <a:off x="735100" y="36003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矩形 9"/>
          <p:cNvSpPr/>
          <p:nvPr/>
        </p:nvSpPr>
        <p:spPr>
          <a:xfrm>
            <a:off x="729385" y="50354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0" name="图片 19"/>
          <p:cNvPicPr>
            <a:picLocks noChangeAspect="1"/>
          </p:cNvPicPr>
          <p:nvPr>
            <p:custDataLst>
              <p:tags r:id="rId4"/>
            </p:custDataLst>
          </p:nvPr>
        </p:nvPicPr>
        <p:blipFill>
          <a:blip r:embed="rId5"/>
          <a:stretch>
            <a:fillRect/>
          </a:stretch>
        </p:blipFill>
        <p:spPr>
          <a:xfrm>
            <a:off x="7531100" y="1645285"/>
            <a:ext cx="4465955" cy="467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5" grpId="0" bldLvl="0" animBg="1"/>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custDataLst>
              <p:tags r:id="rId1"/>
            </p:custDataLst>
          </p:nvPr>
        </p:nvPicPr>
        <p:blipFill>
          <a:blip r:embed="rId2"/>
          <a:stretch>
            <a:fillRect/>
          </a:stretch>
        </p:blipFill>
        <p:spPr>
          <a:xfrm>
            <a:off x="7071995" y="1152525"/>
            <a:ext cx="4890770" cy="5471795"/>
          </a:xfrm>
          <a:prstGeom prst="rect">
            <a:avLst/>
          </a:prstGeom>
        </p:spPr>
      </p:pic>
      <p:grpSp>
        <p:nvGrpSpPr>
          <p:cNvPr id="7" name="组合 6"/>
          <p:cNvGrpSpPr/>
          <p:nvPr/>
        </p:nvGrpSpPr>
        <p:grpSpPr>
          <a:xfrm>
            <a:off x="294295" y="323963"/>
            <a:ext cx="3601686" cy="488467"/>
            <a:chOff x="294295" y="323963"/>
            <a:chExt cx="3601686" cy="488467"/>
          </a:xfrm>
        </p:grpSpPr>
        <p:sp>
          <p:nvSpPr>
            <p:cNvPr id="8" name="椭圆 7"/>
            <p:cNvSpPr/>
            <p:nvPr>
              <p:custDataLst>
                <p:tags r:id="rId3"/>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4"/>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 name="组合 2"/>
          <p:cNvGrpSpPr/>
          <p:nvPr/>
        </p:nvGrpSpPr>
        <p:grpSpPr>
          <a:xfrm>
            <a:off x="690132" y="1884718"/>
            <a:ext cx="7472680" cy="3942462"/>
            <a:chOff x="1195" y="4236"/>
            <a:chExt cx="11768" cy="6209"/>
          </a:xfrm>
        </p:grpSpPr>
        <p:grpSp>
          <p:nvGrpSpPr>
            <p:cNvPr id="25" name="î$ḻíḑê"/>
            <p:cNvGrpSpPr/>
            <p:nvPr/>
          </p:nvGrpSpPr>
          <p:grpSpPr>
            <a:xfrm>
              <a:off x="1195" y="4236"/>
              <a:ext cx="11768" cy="1544"/>
              <a:chOff x="8049219" y="2166728"/>
              <a:chExt cx="7472680" cy="98044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166728"/>
                <a:ext cx="6736715" cy="980440"/>
              </a:xfrm>
              <a:prstGeom prst="rect">
                <a:avLst/>
              </a:prstGeom>
              <a:noFill/>
            </p:spPr>
            <p:txBody>
              <a:bodyPr wrap="square" rtlCol="0">
                <a:noAutofit/>
              </a:bodyPr>
              <a:lstStyle/>
              <a:p>
                <a:pPr lvl="0" algn="l">
                  <a:buClrTx/>
                  <a:buSzPct val="25000"/>
                  <a:buFontTx/>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辩证思维方法的基本精神渗透在现代科学研究方法之中，广泛作用于现代科学研究，以致科学研究一旦离开辩证思维方法就寸步难行。</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1266" y="6615"/>
              <a:ext cx="11579" cy="3830"/>
              <a:chOff x="8364179" y="2368607"/>
              <a:chExt cx="7352665" cy="2431853"/>
            </a:xfrm>
          </p:grpSpPr>
          <p:sp>
            <p:nvSpPr>
              <p:cNvPr id="12" name="ïSļiďé"/>
              <p:cNvSpPr/>
              <p:nvPr/>
            </p:nvSpPr>
            <p:spPr>
              <a:xfrm>
                <a:off x="8364179" y="24334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368607"/>
                <a:ext cx="6660515" cy="70669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辩证思维方法不仅是实现经验知识向科学理论转化的必要工具，而且已成为沟通跨学科研究的必要桥梁。</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Sļiďé"/>
              <p:cNvSpPr/>
              <p:nvPr/>
            </p:nvSpPr>
            <p:spPr>
              <a:xfrm>
                <a:off x="8364179" y="388757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ïSḷïḋê"/>
              <p:cNvSpPr txBox="1"/>
              <p:nvPr/>
            </p:nvSpPr>
            <p:spPr>
              <a:xfrm>
                <a:off x="9056329" y="3785812"/>
                <a:ext cx="6660515" cy="101464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辩证思维方法为科学创新提供了理论支撑和动力，推动科研工作者以动态和发展的眼光去解决科学认识活动中的新问题，不断开拓创新。</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grpSp>
        <p:nvGrpSpPr>
          <p:cNvPr id="19" name="组合 18"/>
          <p:cNvGrpSpPr/>
          <p:nvPr/>
        </p:nvGrpSpPr>
        <p:grpSpPr>
          <a:xfrm>
            <a:off x="756285" y="902970"/>
            <a:ext cx="5852160" cy="469900"/>
            <a:chOff x="1191" y="1422"/>
            <a:chExt cx="9216" cy="740"/>
          </a:xfrm>
        </p:grpSpPr>
        <p:sp>
          <p:nvSpPr>
            <p:cNvPr id="18" name="圆角矩形 17"/>
            <p:cNvSpPr/>
            <p:nvPr/>
          </p:nvSpPr>
          <p:spPr>
            <a:xfrm>
              <a:off x="1191" y="1422"/>
              <a:ext cx="906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5"/>
              </p:custDataLst>
            </p:nvPr>
          </p:nvSpPr>
          <p:spPr>
            <a:xfrm>
              <a:off x="1704" y="1422"/>
              <a:ext cx="8703"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辩证思维方法与现代科学研究</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690015" y="202495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nvSpPr>
        <p:spPr>
          <a:xfrm>
            <a:off x="735100" y="36003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矩形 9"/>
          <p:cNvSpPr/>
          <p:nvPr/>
        </p:nvSpPr>
        <p:spPr>
          <a:xfrm>
            <a:off x="729385" y="50354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5" grpId="0" bldLvl="0" animBg="1"/>
      <p:bldP spid="1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8" name="组合 27"/>
          <p:cNvGrpSpPr/>
          <p:nvPr/>
        </p:nvGrpSpPr>
        <p:grpSpPr>
          <a:xfrm>
            <a:off x="1683385" y="2704745"/>
            <a:ext cx="9253108" cy="2005448"/>
            <a:chOff x="2651" y="4259"/>
            <a:chExt cx="14572" cy="3158"/>
          </a:xfrm>
        </p:grpSpPr>
        <p:grpSp>
          <p:nvGrpSpPr>
            <p:cNvPr id="2" name="组合 1"/>
            <p:cNvGrpSpPr/>
            <p:nvPr/>
          </p:nvGrpSpPr>
          <p:grpSpPr>
            <a:xfrm>
              <a:off x="2651" y="4259"/>
              <a:ext cx="14572" cy="3158"/>
              <a:chOff x="2651" y="4259"/>
              <a:chExt cx="14572" cy="3158"/>
            </a:xfrm>
          </p:grpSpPr>
          <p:grpSp>
            <p:nvGrpSpPr>
              <p:cNvPr id="4" name="iṩḷîḓe"/>
              <p:cNvGrpSpPr/>
              <p:nvPr/>
            </p:nvGrpSpPr>
            <p:grpSpPr>
              <a:xfrm>
                <a:off x="2651" y="4259"/>
                <a:ext cx="14572" cy="3158"/>
                <a:chOff x="660400" y="2865310"/>
                <a:chExt cx="9253108" cy="2005448"/>
              </a:xfrm>
            </p:grpSpPr>
            <p:cxnSp>
              <p:nvCxnSpPr>
                <p:cNvPr id="5" name="íS1iḍê"/>
                <p:cNvCxnSpPr/>
                <p:nvPr/>
              </p:nvCxnSpPr>
              <p:spPr>
                <a:xfrm flipV="1">
                  <a:off x="660400" y="4806504"/>
                  <a:ext cx="8179435" cy="3175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730" y="4159440"/>
                  <a:ext cx="239966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撰写创业计划书</a:t>
                  </a:r>
                  <a:endPar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î$ľiḑè"/>
              <p:cNvSpPr/>
              <p:nvPr/>
            </p:nvSpPr>
            <p:spPr>
              <a:xfrm>
                <a:off x="4543" y="4529"/>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5" name="î$ľiḑè"/>
            <p:cNvSpPr/>
            <p:nvPr/>
          </p:nvSpPr>
          <p:spPr>
            <a:xfrm>
              <a:off x="8510" y="4543"/>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î$ľiḑè"/>
          <p:cNvSpPr/>
          <p:nvPr/>
        </p:nvSpPr>
        <p:spPr>
          <a:xfrm>
            <a:off x="7940257" y="2890755"/>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07</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1891779" y="41255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341128" y="52473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to="0" calcmode="lin" valueType="num">
                                      <p:cBhvr>
                                        <p:cTn id="20"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21" dur="500">
                                          <p:stCondLst>
                                            <p:cond delay="0"/>
                                          </p:stCondLst>
                                        </p:cTn>
                                        <p:tgtEl>
                                          <p:spTgt spid="3"/>
                                        </p:tgtEl>
                                      </p:cBhvr>
                                    </p:animEffect>
                                    <p:animScale>
                                      <p:cBhvr>
                                        <p:cTn id="22" dur="500" decel="100000" fill="hold">
                                          <p:stCondLst>
                                            <p:cond delay="0"/>
                                          </p:stCondLst>
                                        </p:cTn>
                                        <p:tgtEl>
                                          <p:spTgt spid="3"/>
                                        </p:tgtEl>
                                      </p:cBhvr>
                                      <p:by x="100000" y="100000"/>
                                      <p:from x="110000" y="110000"/>
                                      <p:to x="100000" y="100000"/>
                                    </p:animScale>
                                  </p:childTnLst>
                                </p:cTn>
                              </p:par>
                              <p:par>
                                <p:cTn id="23" presetID="10" presetClass="entr" presetSubtype="0" fill="hold" grpId="0" nodeType="with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 to="0" calcmode="lin" valueType="num">
                                      <p:cBhvr>
                                        <p:cTn id="25"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6" dur="500">
                                          <p:stCondLst>
                                            <p:cond delay="0"/>
                                          </p:stCondLst>
                                        </p:cTn>
                                        <p:tgtEl>
                                          <p:spTgt spid="30"/>
                                        </p:tgtEl>
                                      </p:cBhvr>
                                    </p:animEffect>
                                    <p:animScale>
                                      <p:cBhvr>
                                        <p:cTn id="27" dur="500" decel="100000" fill="hold">
                                          <p:stCondLst>
                                            <p:cond delay="0"/>
                                          </p:stCondLst>
                                        </p:cTn>
                                        <p:tgtEl>
                                          <p:spTgt spid="30"/>
                                        </p:tgtEl>
                                      </p:cBhvr>
                                      <p:by x="100000" y="100000"/>
                                      <p:from x="110000" y="110000"/>
                                      <p:to x="100000" y="100000"/>
                                    </p:animScale>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31"/>
                                        </p:tgtEl>
                                        <p:attrNameLst>
                                          <p:attrName>style.visibility</p:attrName>
                                        </p:attrNameLst>
                                      </p:cBhvr>
                                      <p:to>
                                        <p:strVal val="visible"/>
                                      </p:to>
                                    </p:set>
                                    <p:anim to="0" calcmode="lin" valueType="num">
                                      <p:cBhvr>
                                        <p:cTn id="30"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1" dur="500">
                                          <p:stCondLst>
                                            <p:cond delay="0"/>
                                          </p:stCondLst>
                                        </p:cTn>
                                        <p:tgtEl>
                                          <p:spTgt spid="31"/>
                                        </p:tgtEl>
                                      </p:cBhvr>
                                    </p:animEffect>
                                    <p:animScale>
                                      <p:cBhvr>
                                        <p:cTn id="32" dur="500" decel="100000" fill="hold">
                                          <p:stCondLst>
                                            <p:cond delay="0"/>
                                          </p:stCondLst>
                                        </p:cTn>
                                        <p:tgtEl>
                                          <p:spTgt spid="31"/>
                                        </p:tgtEl>
                                      </p:cBhvr>
                                      <p:by x="100000" y="100000"/>
                                      <p:from x="110000" y="110000"/>
                                      <p:to x="100000" y="100000"/>
                                    </p:animScale>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32"/>
                                        </p:tgtEl>
                                        <p:attrNameLst>
                                          <p:attrName>style.visibility</p:attrName>
                                        </p:attrNameLst>
                                      </p:cBhvr>
                                      <p:to>
                                        <p:strVal val="visible"/>
                                      </p:to>
                                    </p:set>
                                    <p:anim to="0" calcmode="lin" valueType="num">
                                      <p:cBhvr>
                                        <p:cTn id="35"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36" dur="500">
                                          <p:stCondLst>
                                            <p:cond delay="0"/>
                                          </p:stCondLst>
                                        </p:cTn>
                                        <p:tgtEl>
                                          <p:spTgt spid="32"/>
                                        </p:tgtEl>
                                      </p:cBhvr>
                                    </p:animEffect>
                                    <p:animScale>
                                      <p:cBhvr>
                                        <p:cTn id="37"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3" grpId="0" bldLvl="0" animBg="1"/>
      <p:bldP spid="30" grpId="0" bldLvl="0" animBg="1"/>
      <p:bldP spid="31" grpId="0" bldLvl="0" animBg="1"/>
      <p:bldP spid="3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601686" cy="488467"/>
            <a:chOff x="294295" y="323963"/>
            <a:chExt cx="3601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 name="组合 2"/>
          <p:cNvGrpSpPr/>
          <p:nvPr/>
        </p:nvGrpSpPr>
        <p:grpSpPr>
          <a:xfrm>
            <a:off x="690132" y="1884718"/>
            <a:ext cx="7472680" cy="4557777"/>
            <a:chOff x="1195" y="4236"/>
            <a:chExt cx="11768" cy="7178"/>
          </a:xfrm>
        </p:grpSpPr>
        <p:grpSp>
          <p:nvGrpSpPr>
            <p:cNvPr id="25" name="î$ḻíḑê"/>
            <p:cNvGrpSpPr/>
            <p:nvPr/>
          </p:nvGrpSpPr>
          <p:grpSpPr>
            <a:xfrm>
              <a:off x="1195" y="4236"/>
              <a:ext cx="11768" cy="1259"/>
              <a:chOff x="8049219" y="2166728"/>
              <a:chExt cx="7472680" cy="799465"/>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166728"/>
                <a:ext cx="6736715" cy="799465"/>
              </a:xfrm>
              <a:prstGeom prst="rect">
                <a:avLst/>
              </a:prstGeom>
              <a:noFill/>
            </p:spPr>
            <p:txBody>
              <a:bodyPr wrap="square" rtlCol="0">
                <a:noAutofit/>
              </a:bodyPr>
              <a:lstStyle/>
              <a:p>
                <a:pPr lvl="0" algn="l">
                  <a:buClrTx/>
                  <a:buSzPct val="25000"/>
                  <a:buFontTx/>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能让人们敏锐地发现事物之间的普遍联系，认识一切事物都处于不断地运动、变化和发展之中</a:t>
                </a: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1266" y="6615"/>
              <a:ext cx="11579" cy="4799"/>
              <a:chOff x="8364179" y="2368607"/>
              <a:chExt cx="7352665" cy="3047118"/>
            </a:xfrm>
          </p:grpSpPr>
          <p:sp>
            <p:nvSpPr>
              <p:cNvPr id="12" name="ïSļiďé"/>
              <p:cNvSpPr/>
              <p:nvPr/>
            </p:nvSpPr>
            <p:spPr>
              <a:xfrm>
                <a:off x="8364179" y="24334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368607"/>
                <a:ext cx="6660515" cy="70669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更深刻地理解唯物辩证法中关于矛盾的对立统一规律、质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量互变规律和否定之否定规律等基本规律。</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Sļiďé"/>
              <p:cNvSpPr/>
              <p:nvPr/>
            </p:nvSpPr>
            <p:spPr>
              <a:xfrm>
                <a:off x="8364179" y="388757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ïSḷïḋê"/>
              <p:cNvSpPr txBox="1"/>
              <p:nvPr/>
            </p:nvSpPr>
            <p:spPr>
              <a:xfrm>
                <a:off x="9056329" y="3785812"/>
                <a:ext cx="6660515" cy="1629913"/>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使人们对事物的认识由感性上升到理性，做到由此及彼、由表及里，透过现象去认识事物的本质和揭示事物发展变化的规律，让人们知道如何分析问题和解决问题，在人生道路上应该如何努力，发挥主观能动性，无限趋近既定的目标。</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grpSp>
        <p:nvGrpSpPr>
          <p:cNvPr id="19" name="组合 18"/>
          <p:cNvGrpSpPr/>
          <p:nvPr/>
        </p:nvGrpSpPr>
        <p:grpSpPr>
          <a:xfrm>
            <a:off x="756285" y="902970"/>
            <a:ext cx="4164965" cy="469900"/>
            <a:chOff x="1191" y="1422"/>
            <a:chExt cx="6559" cy="740"/>
          </a:xfrm>
        </p:grpSpPr>
        <p:sp>
          <p:nvSpPr>
            <p:cNvPr id="18" name="圆角矩形 17"/>
            <p:cNvSpPr/>
            <p:nvPr/>
          </p:nvSpPr>
          <p:spPr>
            <a:xfrm>
              <a:off x="1191" y="1422"/>
              <a:ext cx="6558"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6046"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 辩证思维的运用</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690015" y="202495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nvSpPr>
        <p:spPr>
          <a:xfrm>
            <a:off x="735100" y="36003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矩形 9"/>
          <p:cNvSpPr/>
          <p:nvPr/>
        </p:nvSpPr>
        <p:spPr>
          <a:xfrm>
            <a:off x="729385" y="50354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0" name="图片 19"/>
          <p:cNvPicPr>
            <a:picLocks noChangeAspect="1"/>
          </p:cNvPicPr>
          <p:nvPr>
            <p:custDataLst>
              <p:tags r:id="rId4"/>
            </p:custDataLst>
          </p:nvPr>
        </p:nvPicPr>
        <p:blipFill>
          <a:blip r:embed="rId5"/>
          <a:stretch>
            <a:fillRect/>
          </a:stretch>
        </p:blipFill>
        <p:spPr>
          <a:xfrm>
            <a:off x="7809230" y="1644015"/>
            <a:ext cx="4459605" cy="4986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5" grpId="0" bldLvl="0" animBg="1"/>
      <p:bldP spid="1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4850652" y="928154"/>
            <a:ext cx="4271554" cy="758373"/>
            <a:chOff x="8049219" y="2064874"/>
            <a:chExt cx="4271554" cy="758373"/>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61" y="2409227"/>
              <a:ext cx="3535612" cy="41402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系统思维是以系统论为基础的思维形态。</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209804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系统思维的含义</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0" name="îS1îḓe"/>
          <p:cNvSpPr/>
          <p:nvPr/>
        </p:nvSpPr>
        <p:spPr>
          <a:xfrm>
            <a:off x="4890135" y="227838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5626100" y="2585720"/>
            <a:ext cx="5431155" cy="737235"/>
          </a:xfrm>
          <a:prstGeom prst="rect">
            <a:avLst/>
          </a:prstGeom>
          <a:noFill/>
        </p:spPr>
        <p:txBody>
          <a:bodyPr wrap="square" rtlCol="0">
            <a:spAutoFit/>
          </a:bodyPr>
          <a:lstStyle/>
          <a:p>
            <a:pPr>
              <a:lnSpc>
                <a:spcPct val="150000"/>
              </a:lnSpc>
            </a:pP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系统思维坚持</a:t>
            </a:r>
            <a:r>
              <a:rPr sz="14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整体性</a:t>
            </a: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原则，就是要求人们必须把客观事物看作由各个元素在一定内外部条件下组成的有机整体。</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5626100" y="2241550"/>
            <a:ext cx="196977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系统思维的原则</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îS1îḓe"/>
          <p:cNvSpPr/>
          <p:nvPr/>
        </p:nvSpPr>
        <p:spPr>
          <a:xfrm>
            <a:off x="4892040" y="382143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nvSpPr>
        <p:spPr>
          <a:xfrm>
            <a:off x="756172" y="1316135"/>
            <a:ext cx="3434332" cy="362614"/>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（二）系统思维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81880" y="1172845"/>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4930140" y="3941445"/>
            <a:ext cx="55054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601686" cy="488467"/>
            <a:chOff x="294295" y="323963"/>
            <a:chExt cx="36016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一、辩证思维与系统思维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 name="iśliďè"/>
          <p:cNvGrpSpPr/>
          <p:nvPr/>
        </p:nvGrpSpPr>
        <p:grpSpPr>
          <a:xfrm>
            <a:off x="5626100" y="3758565"/>
            <a:ext cx="5988050" cy="2374264"/>
            <a:chOff x="8785135" y="3530684"/>
            <a:chExt cx="3963681" cy="2374666"/>
          </a:xfrm>
        </p:grpSpPr>
        <p:sp>
          <p:nvSpPr>
            <p:cNvPr id="8" name="iŝļîḍé"/>
            <p:cNvSpPr txBox="1"/>
            <p:nvPr/>
          </p:nvSpPr>
          <p:spPr>
            <a:xfrm>
              <a:off x="8785135" y="3874912"/>
              <a:ext cx="3963681" cy="2030438"/>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（1）全局性思维。要求我们必须把全局作为我们思考问题、解决问题的立足点和着眼点，总揽全局、把握全局、驾驭全局。</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结构功能思维。要求我们必须注重研究事物的结构，以优质的结构来提高全局的素质和功能，求得一加一大于二的效果</a:t>
              </a:r>
              <a:r>
                <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（3）协同性思维。协同性思维要求我们必须对局部“统筹兼顾，全面安排”，使系</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统中各要素协同发展。</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ŝ1iḍè"/>
            <p:cNvSpPr txBox="1"/>
            <p:nvPr/>
          </p:nvSpPr>
          <p:spPr>
            <a:xfrm>
              <a:off x="8785161" y="3530684"/>
              <a:ext cx="1969770" cy="398847"/>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系统思维的内容</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矩形 20"/>
          <p:cNvSpPr/>
          <p:nvPr/>
        </p:nvSpPr>
        <p:spPr>
          <a:xfrm>
            <a:off x="4930775" y="240982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38" name="图片 37"/>
          <p:cNvPicPr>
            <a:picLocks noChangeAspect="1"/>
          </p:cNvPicPr>
          <p:nvPr>
            <p:custDataLst>
              <p:tags r:id="rId1"/>
            </p:custDataLst>
          </p:nvPr>
        </p:nvPicPr>
        <p:blipFill>
          <a:blip r:embed="rId2"/>
          <a:stretch>
            <a:fillRect/>
          </a:stretch>
        </p:blipFill>
        <p:spPr>
          <a:xfrm>
            <a:off x="606425" y="1844040"/>
            <a:ext cx="4043680" cy="4426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checkerboard(across)">
                                      <p:cBhvr>
                                        <p:cTn id="16" dur="500"/>
                                        <p:tgtEl>
                                          <p:spTgt spid="42"/>
                                        </p:tgtEl>
                                      </p:cBhvr>
                                    </p:animEffect>
                                  </p:childTnLst>
                                </p:cTn>
                              </p:par>
                              <p:par>
                                <p:cTn id="17" presetID="5"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checkerboard(across)">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2" grpId="0" bldLvl="0" animBg="1"/>
      <p:bldP spid="2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8712" y="2588044"/>
            <a:ext cx="7472680" cy="758190"/>
            <a:chOff x="8049219" y="2064874"/>
            <a:chExt cx="7472680" cy="75819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41402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逻辑思维（抽象思维）；2. 形象思维（直接思维）</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064874"/>
              <a:ext cx="377825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逻辑思维与形象思维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3" name="ïŝḻiḍê"/>
          <p:cNvSpPr txBox="1"/>
          <p:nvPr/>
        </p:nvSpPr>
        <p:spPr>
          <a:xfrm>
            <a:off x="663575" y="1101090"/>
            <a:ext cx="10287000" cy="936625"/>
          </a:xfrm>
          <a:prstGeom prst="rect">
            <a:avLst/>
          </a:prstGeom>
          <a:noFill/>
          <a:ln>
            <a:noFill/>
          </a:ln>
        </p:spPr>
        <p:txBody>
          <a:bodyPr wrap="square" lIns="91440" tIns="45720" rIns="91440" bIns="45720" anchor="ctr" anchorCtr="0">
            <a:noAutofit/>
          </a:bodyPr>
          <a:lstStyle/>
          <a:p>
            <a:pPr lvl="0" algn="just">
              <a:lnSpc>
                <a:spcPct val="100000"/>
              </a:lnSpc>
              <a:spcBef>
                <a:spcPct val="0"/>
              </a:spcBef>
              <a:buSzPct val="25000"/>
              <a:defRPr/>
            </a:pP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所谓创新思维（或称创造性思维），就是以创新的意识、开放的心态和突破各种思维定式的束缚进行思考，并产生创新成果的思维。</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758595" y="283013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601686" cy="488467"/>
            <a:chOff x="294295" y="323963"/>
            <a:chExt cx="3601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1" name="î$ḻíḑê"/>
          <p:cNvGrpSpPr/>
          <p:nvPr/>
        </p:nvGrpSpPr>
        <p:grpSpPr>
          <a:xfrm>
            <a:off x="803162" y="3896779"/>
            <a:ext cx="7359650" cy="758190"/>
            <a:chOff x="8363544" y="2064874"/>
            <a:chExt cx="7359650" cy="758190"/>
          </a:xfrm>
        </p:grpSpPr>
        <p:sp>
          <p:nvSpPr>
            <p:cNvPr id="12"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59" y="2409044"/>
              <a:ext cx="6668135" cy="41402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发散思维；2. 收敛思维；</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发散思维与收敛思维的关系</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064874"/>
              <a:ext cx="308483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发散思维与收敛思维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93520" y="413887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î$ḻíḑê"/>
          <p:cNvGrpSpPr/>
          <p:nvPr/>
        </p:nvGrpSpPr>
        <p:grpSpPr>
          <a:xfrm>
            <a:off x="756172" y="4986439"/>
            <a:ext cx="7359650" cy="758190"/>
            <a:chOff x="8363544" y="2064874"/>
            <a:chExt cx="7359650" cy="758190"/>
          </a:xfrm>
        </p:grpSpPr>
        <p:sp>
          <p:nvSpPr>
            <p:cNvPr id="3"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ṥḷíďê"/>
            <p:cNvSpPr txBox="1"/>
            <p:nvPr/>
          </p:nvSpPr>
          <p:spPr>
            <a:xfrm>
              <a:off x="9055059" y="2409044"/>
              <a:ext cx="6668135" cy="41402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求同思维；2. 求异思维</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ïSḷïḋê"/>
            <p:cNvSpPr txBox="1"/>
            <p:nvPr/>
          </p:nvSpPr>
          <p:spPr>
            <a:xfrm>
              <a:off x="9055694" y="2064874"/>
              <a:ext cx="361378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求同思维和求异思维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 name="矩形 5"/>
          <p:cNvSpPr/>
          <p:nvPr/>
        </p:nvSpPr>
        <p:spPr>
          <a:xfrm>
            <a:off x="756285" y="5205095"/>
            <a:ext cx="600710"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0" name="图片 9"/>
          <p:cNvPicPr>
            <a:picLocks noChangeAspect="1"/>
          </p:cNvPicPr>
          <p:nvPr>
            <p:custDataLst>
              <p:tags r:id="rId3"/>
            </p:custDataLst>
          </p:nvPr>
        </p:nvPicPr>
        <p:blipFill>
          <a:blip r:embed="rId4"/>
          <a:stretch>
            <a:fillRect/>
          </a:stretch>
        </p:blipFill>
        <p:spPr>
          <a:xfrm>
            <a:off x="7689850" y="2491740"/>
            <a:ext cx="3490595" cy="365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heckerboard(across)">
                                      <p:cBhvr>
                                        <p:cTn id="24" dur="500"/>
                                        <p:tgtEl>
                                          <p:spTgt spid="2"/>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15" grpId="0" bldLvl="0" animBg="1"/>
      <p:bldP spid="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îṡḷîďé"/>
          <p:cNvSpPr/>
          <p:nvPr/>
        </p:nvSpPr>
        <p:spPr>
          <a:xfrm>
            <a:off x="828674" y="1012459"/>
            <a:ext cx="3902983" cy="432000"/>
          </a:xfrm>
          <a:prstGeom prst="rect">
            <a:avLst/>
          </a:prstGeom>
        </p:spPr>
        <p:txBody>
          <a:bodyPr>
            <a:noAutofit/>
          </a:bodyPr>
          <a:lstStyle/>
          <a:p>
            <a:pPr lvl="0"/>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创新思维具有以下5个特点</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ïŝ1îḍê"/>
          <p:cNvSpPr txBox="1"/>
          <p:nvPr/>
        </p:nvSpPr>
        <p:spPr>
          <a:xfrm>
            <a:off x="652145" y="1444625"/>
            <a:ext cx="6790055" cy="5262245"/>
          </a:xfrm>
          <a:prstGeom prst="rect">
            <a:avLst/>
          </a:prstGeom>
          <a:noFill/>
        </p:spPr>
        <p:txBody>
          <a:bodyPr wrap="square">
            <a:spAutoFit/>
          </a:bodyPr>
          <a:lstStyle/>
          <a:p>
            <a:pPr lvl="0" algn="just">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（1）新颖性：构思使人耳目一新，展示出一种新的概念、新的形象、新的结构、新的范畴。</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（2）求异性：在别人司空见惯、习以为常、不认为有问题的地方能看出问题，表现出常中见奇、标新立异、独树一帜、非同寻常的能力。</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（3）灵活性：指思维灵活，能及时应变、转换思路，善于从多角度、多方位、多层次、多学科进行立体思考。</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5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（4）突发性：在极短的时间内，以突发形式迸发出创造性的思想火花，新的观念随之脱颖而出。</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5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（5）反常规性：采用“反常规”思路，追求新、奇、特，避免“构思平庸”“与人雷同”，做到不落俗套。</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601686" cy="488467"/>
            <a:chOff x="294295" y="323963"/>
            <a:chExt cx="3601686" cy="488467"/>
          </a:xfrm>
        </p:grpSpPr>
        <p:sp>
          <p:nvSpPr>
            <p:cNvPr id="3" name="椭圆 2"/>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en-US" altLang="zh-CN" sz="2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图片 5"/>
          <p:cNvPicPr>
            <a:picLocks noChangeAspect="1"/>
          </p:cNvPicPr>
          <p:nvPr>
            <p:custDataLst>
              <p:tags r:id="rId1"/>
            </p:custDataLst>
          </p:nvPr>
        </p:nvPicPr>
        <p:blipFill>
          <a:blip r:embed="rId2"/>
          <a:stretch>
            <a:fillRect/>
          </a:stretch>
        </p:blipFill>
        <p:spPr>
          <a:xfrm rot="6120000">
            <a:off x="7336155" y="1583055"/>
            <a:ext cx="5689600" cy="3579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864870"/>
            <a:ext cx="10033635" cy="557593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运用创新思维处理问题的案例</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1. 三兄弟分牛</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传说古印度有一位老人在临终前留下遗嘱，要把19 头牛分给三个儿子，老大分得总数的1/2，老二分得1/4，老三分得1/5。按照当地习俗，他们不能宰杀牛，只能整分，该如何分牛？分牛方法：从外面借来1 头牛，总和为20 头，老大得10 头，老二得5头，老三</a:t>
            </a:r>
            <a:r>
              <a:rPr lang="zh-CN" altLang="en-US" sz="1400">
                <a:solidFill>
                  <a:schemeClr val="bg1"/>
                </a:solidFill>
                <a:latin typeface="微软雅黑" panose="020B0503020204020204" charset="-122"/>
                <a:ea typeface="微软雅黑" panose="020B0503020204020204" charset="-122"/>
                <a:cs typeface="微软雅黑" panose="020B0503020204020204" charset="-122"/>
              </a:rPr>
              <a:t>得</a:t>
            </a:r>
            <a:r>
              <a:rPr lang="zh-CN" altLang="en-US" sz="1400">
                <a:solidFill>
                  <a:schemeClr val="bg1"/>
                </a:solidFill>
                <a:latin typeface="微软雅黑" panose="020B0503020204020204" charset="-122"/>
                <a:ea typeface="微软雅黑" panose="020B0503020204020204" charset="-122"/>
                <a:cs typeface="微软雅黑" panose="020B0503020204020204" charset="-122"/>
              </a:rPr>
              <a:t>4 头，而10+5+4=19，最后剩下的1 头还给别人。用创新思维，方法巧妙而新颖，难题也迎刃而解。</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2. 快速计算</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两百多年前，在德国某小学的一个低年级班级里，有几个孩子吵闹，老师决定惩罚他们。放学后，老师让这几个孩子留下做算术题，要求他们计算从1加到100 等于多少，规定算出答案的人才能离开。其中一个孩子很快就提交了答案了，老师一看答案正确，只好让他走。这个孩子便是时年9 岁的高斯。后来他成为历史上伟大的数学家之一，有“数学王子”的美誉。高斯所使用的方法是：1+100=101，2+99=101，3+98=101……，这样加下去便出现了50 个101，于是便得到结果：5050。这种新颖而独特的计算方法就是创新思维的具体表现。</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3. 新颖的毛巾</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毛巾是一种日常生活用品，生产厂家非常多，竞争十分激烈。要想扩大市场，取得主动权，厂家必须努力创新，出奇制胜。某毛巾厂为了实现这一目标，经过一番探索研究，终于找到一种特殊染料，生产出变色毛巾，这种毛巾的图案设计很奇特。例如，有些毛巾干燥时的图案是猪八戒背媳妇，入水后则变成猪八戒背孙悟空；有些毛巾干燥时的图案是贾宝玉娶薛宝钗，入水后则变成贾宝玉牵手林黛玉；有些毛巾干燥时图案是刻苦学习的小学生，入水后变成了头戴博士帽的青年……各式各样，丰富多彩。这种毛巾上市后，吸引了各路经销商。</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云形标注 1"/>
          <p:cNvSpPr/>
          <p:nvPr/>
        </p:nvSpPr>
        <p:spPr>
          <a:xfrm>
            <a:off x="5825490" y="1561465"/>
            <a:ext cx="5268595" cy="2327275"/>
          </a:xfrm>
          <a:prstGeom prst="cloudCallout">
            <a:avLst/>
          </a:prstGeom>
          <a:solidFill>
            <a:srgbClr val="6E1297"/>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微软雅黑" panose="020B0503020204020204" charset="-122"/>
                <a:ea typeface="微软雅黑" panose="020B0503020204020204" charset="-122"/>
              </a:rPr>
              <a:t>【案例评析】通过以上几个案例，我们对创新思维的重要意义和特点，以及其在广泛的工作领域或不同场合下的灵活应用，会有一个比较具体的印象和更加深刻的理解。</a:t>
            </a:r>
            <a:endParaRPr lang="zh-CN" altLang="en-US"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800225"/>
            <a:ext cx="7472680" cy="3849843"/>
            <a:chOff x="8049219" y="2064874"/>
            <a:chExt cx="7472680" cy="2514765"/>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2170595"/>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逻辑思维也称抽象思维，是人们在认识活动中运用概念、判断、推理等思维方法，在对事物进行分析、综合、比较、概括的基础上，抽取事物的本质属性，撇开事物的具体形象与非本质属性，使认识从感性阶段进入理性阶段的一种思维模式。</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逻辑思维的基本单元是概念，基本思维方法是抽象，基本表达工具是语言和符号。</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064874"/>
              <a:ext cx="338582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逻辑思维（抽象思维）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（一）逻辑思维与形象思维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pic>
        <p:nvPicPr>
          <p:cNvPr id="3" name="图片 2"/>
          <p:cNvPicPr>
            <a:picLocks noChangeAspect="1"/>
          </p:cNvPicPr>
          <p:nvPr>
            <p:custDataLst>
              <p:tags r:id="rId4"/>
            </p:custDataLst>
          </p:nvPr>
        </p:nvPicPr>
        <p:blipFill>
          <a:blip r:embed="rId5"/>
          <a:stretch>
            <a:fillRect/>
          </a:stretch>
        </p:blipFill>
        <p:spPr>
          <a:xfrm>
            <a:off x="8228965" y="2199005"/>
            <a:ext cx="3232785" cy="3792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10895"/>
            <a:ext cx="10033635" cy="320992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资料缺失的逻辑分析</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有一次，日本的新日本钢铁公司寄给我国宝山钢铁股份有限公司一箱技术资料，清单上写明是6 份，但开箱清点后只有5 份。双方发生争执，日方坚持说：“我方装箱时须经过多次检查，不会漏装。”宝钢人员则说：“我们开箱时有很多人在场，并反复清点，在确认缺少一份资料后才向贵方提出交涉。”双方各执一词，相持不下，后来宝山钢铁股份有限公司做了充分准备，在与日方谈判时，分析了三种可能：日方漏装、运输途中丢失、我方开箱后丢失。接着逐一分析：如果是运输途中丢失，木箱一定会破损，而现在箱体完好，故不可能；如果资料是我方开箱后丢失，那么木箱上标印的净重就会大于5 份资料的重量，而现在正好相等；现在，三种可能已排除了两种，那就可以肯定是日方漏装了资料。后来新日本钢铁公司只好承认漏装并补送了一份资料。</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131570" y="4168140"/>
            <a:ext cx="10044430" cy="186372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【案例评析】这一案例说明了</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逻辑思维</a:t>
            </a:r>
            <a:r>
              <a:rPr lang="zh-CN" altLang="en-US" sz="2400">
                <a:solidFill>
                  <a:schemeClr val="bg1"/>
                </a:solidFill>
                <a:latin typeface="微软雅黑" panose="020B0503020204020204" charset="-122"/>
                <a:ea typeface="微软雅黑" panose="020B0503020204020204" charset="-122"/>
                <a:cs typeface="微软雅黑" panose="020B0503020204020204" charset="-122"/>
              </a:rPr>
              <a:t>在工作实践中的重要作用。其实，在现实的工作、生活和学习中，运用逻辑思维解决问题是非常普遍的，如分析某一现象的原因、推断问题产生的影响、预测形势发展的趋向等。创新就更是如此了。</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（一）逻辑思维与形象思维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756172" y="1821599"/>
            <a:ext cx="7359650" cy="3205480"/>
            <a:chOff x="8363544" y="2064874"/>
            <a:chExt cx="7359650" cy="3205480"/>
          </a:xfrm>
        </p:grpSpPr>
        <p:sp>
          <p:nvSpPr>
            <p:cNvPr id="12" name="ïSļiďé"/>
            <p:cNvSpPr/>
            <p:nvPr>
              <p:custDataLst>
                <p:tags r:id="rId4"/>
              </p:custDataLst>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custDataLst>
                <p:tags r:id="rId5"/>
              </p:custDataLst>
            </p:nvPr>
          </p:nvSpPr>
          <p:spPr>
            <a:xfrm>
              <a:off x="9055059" y="2409044"/>
              <a:ext cx="6668135" cy="286131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形象思维又称直接思维，属于感性认识活动。形象思维是以具体的形象或图像为思维内容的思维形式，是人的一种本能思维。</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形象性是形象思维最基本的特征，它与抽象思维相比，具有具体性、直观性、生动性和整体性等特点；而与一般的感觉、知觉相比，它具有独特的概括性和创造性。</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custDataLst>
                <p:tags r:id="rId6"/>
              </p:custDataLst>
            </p:nvPr>
          </p:nvSpPr>
          <p:spPr>
            <a:xfrm>
              <a:off x="9055694" y="2064874"/>
              <a:ext cx="324866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形象思维（直接思维）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206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3" name="图片 2"/>
          <p:cNvPicPr>
            <a:picLocks noChangeAspect="1"/>
          </p:cNvPicPr>
          <p:nvPr>
            <p:custDataLst>
              <p:tags r:id="rId7"/>
            </p:custDataLst>
          </p:nvPr>
        </p:nvPicPr>
        <p:blipFill>
          <a:blip r:embed="rId8"/>
          <a:stretch>
            <a:fillRect/>
          </a:stretch>
        </p:blipFill>
        <p:spPr>
          <a:xfrm>
            <a:off x="8041640" y="2063750"/>
            <a:ext cx="3735070" cy="3949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31570" y="934085"/>
            <a:ext cx="10033635" cy="281686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大陆漂移学说的提出</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 世纪初，年轻的德国气象学家魏格纳卧病在床。一天，他悠闲地望着墙上的世界地图，以科学家清醒的头脑和敏锐的洞察力发现，南美洲大陆的西部轮廓和非洲大陆的东部轮廓非常相似，遂产生出一种奇特设想，即若干亿年之前，这两块大陆原本是一个整体，后来由于地质结构的变化才逐渐分裂开来。在这一设想的指引下，魏格纳通过大量的调查、研究和考证，从古生物化石、地层构造、岩相的相似性和连续性等特征中找到大西洋两岸陆地吻合的证据，进而反复运用逻辑思维进行分析、推断，在1915 年发表了著名的《海陆的起源》一书，终于以大量的论证提出了新的地质结构理论——大陆漂移学说。</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131570" y="3888740"/>
            <a:ext cx="10044430" cy="2749550"/>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【案例评析】魏格纳对着平面的地图，凭着出色的空间想象力，把地球两端的大陆板块拼在一起，发现正好是一个整体，进而继续研究得出了大陆漂移学说。</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形象思维是创新思维的重要组成部分</a:t>
            </a:r>
            <a:r>
              <a:rPr lang="zh-CN" altLang="en-US" sz="2400">
                <a:solidFill>
                  <a:schemeClr val="bg1"/>
                </a:solidFill>
                <a:latin typeface="微软雅黑" panose="020B0503020204020204" charset="-122"/>
                <a:ea typeface="微软雅黑" panose="020B0503020204020204" charset="-122"/>
                <a:cs typeface="微软雅黑" panose="020B0503020204020204" charset="-122"/>
              </a:rPr>
              <a:t>，在科技发展史上，许多科学家与发明家都运用了形象思维提出假设，并在此基础上运用抽象思维找出精确的数量关系，并经过逻辑推理和论证，最终实现伟大的科学发现与技术发明。</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（二）发散思维与收敛思维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756172" y="1821599"/>
            <a:ext cx="7359650" cy="2743835"/>
            <a:chOff x="8363544" y="2064874"/>
            <a:chExt cx="7359650" cy="2743835"/>
          </a:xfrm>
        </p:grpSpPr>
        <p:sp>
          <p:nvSpPr>
            <p:cNvPr id="12" name="ïSļiďé"/>
            <p:cNvSpPr/>
            <p:nvPr>
              <p:custDataLst>
                <p:tags r:id="rId4"/>
              </p:custDataLst>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custDataLst>
                <p:tags r:id="rId5"/>
              </p:custDataLst>
            </p:nvPr>
          </p:nvSpPr>
          <p:spPr>
            <a:xfrm>
              <a:off x="9055059" y="2409044"/>
              <a:ext cx="6668135" cy="239966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发散思维也称扩散思维、辐射思维。通俗地讲，就是从一点到多点的思维方法。</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发散在创新实践中有着广泛的应用，发散途径有很多，主要途径有功能发散、方法发散、结构发散、材料发散、形状发散5种。</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custDataLst>
                <p:tags r:id="rId6"/>
              </p:custDataLst>
            </p:nvPr>
          </p:nvSpPr>
          <p:spPr>
            <a:xfrm>
              <a:off x="9055694" y="2064874"/>
              <a:ext cx="324866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206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 name="图片 1"/>
          <p:cNvPicPr>
            <a:picLocks noChangeAspect="1"/>
          </p:cNvPicPr>
          <p:nvPr>
            <p:custDataLst>
              <p:tags r:id="rId7"/>
            </p:custDataLst>
          </p:nvPr>
        </p:nvPicPr>
        <p:blipFill>
          <a:blip r:embed="rId8"/>
          <a:stretch>
            <a:fillRect/>
          </a:stretch>
        </p:blipFill>
        <p:spPr>
          <a:xfrm>
            <a:off x="7482840" y="1632585"/>
            <a:ext cx="4943475" cy="5565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a:t>
            </a:r>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增强创新意识</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项目一</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（二）发散思维与收敛思维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756172" y="1821599"/>
            <a:ext cx="7359650" cy="3205480"/>
            <a:chOff x="8363544" y="2064874"/>
            <a:chExt cx="7359650" cy="3205480"/>
          </a:xfrm>
        </p:grpSpPr>
        <p:sp>
          <p:nvSpPr>
            <p:cNvPr id="12" name="ïSļiďé"/>
            <p:cNvSpPr/>
            <p:nvPr>
              <p:custDataLst>
                <p:tags r:id="rId4"/>
              </p:custDataLst>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custDataLst>
                <p:tags r:id="rId5"/>
              </p:custDataLst>
            </p:nvPr>
          </p:nvSpPr>
          <p:spPr>
            <a:xfrm>
              <a:off x="9055059" y="2409044"/>
              <a:ext cx="6668135" cy="286131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收敛思维也称集中思维。通俗地讲，收敛思维是指以某个思考对象为中心，从不同的方向和角度出发，将思维集中指向这个中心点，利用已有信息寻求唯一正确方案，以达到解决问题的目的。</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收敛性思维包括分析、综合、归纳、演绎、科学抽象等逻辑思维中的一些思维形式。</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custDataLst>
                <p:tags r:id="rId6"/>
              </p:custDataLst>
            </p:nvPr>
          </p:nvSpPr>
          <p:spPr>
            <a:xfrm>
              <a:off x="9055694" y="2064874"/>
              <a:ext cx="324866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收敛思维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206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 name="图片 1"/>
          <p:cNvPicPr>
            <a:picLocks noChangeAspect="1"/>
          </p:cNvPicPr>
          <p:nvPr>
            <p:custDataLst>
              <p:tags r:id="rId7"/>
            </p:custDataLst>
          </p:nvPr>
        </p:nvPicPr>
        <p:blipFill>
          <a:blip r:embed="rId8"/>
          <a:stretch>
            <a:fillRect/>
          </a:stretch>
        </p:blipFill>
        <p:spPr>
          <a:xfrm>
            <a:off x="8297545" y="2064385"/>
            <a:ext cx="3688080" cy="3947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31570" y="934085"/>
            <a:ext cx="10033635" cy="307911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2008 年北京奥运会火炬设计方案的选定</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2008 年北京奥运会火炬“祥云”方案，是经过北京奥组委三轮评选，在全球388 个竞标方案中挑出来的。要从如此众多的方案中评选出唯一的最佳方案，难度可想而知，在评选过程中需要运用收敛思维将评委们的意见统一起来。</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据介绍，祥云火炬的设计是由来自中国、德国、意大利和法国的34 名设计师组成的国际团队历时1 年多合作完成的。祥云火炬的科技含量非常高，它横跨工业设计、平面设计、材料工程、机械工程、人类学和社会学等十大学科专业。要把这样多的科技因素、艺术因素和人文因素进行归纳统一，使其集中体现于一体，必须通过收敛思维才能实现。</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049020" y="4108450"/>
            <a:ext cx="10044430" cy="1050290"/>
          </a:xfrm>
          <a:prstGeom prst="rect">
            <a:avLst/>
          </a:prstGeom>
          <a:noFill/>
        </p:spPr>
        <p:txBody>
          <a:bodyPr wrap="square" rtlCol="0">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【案例评析】在祥云火炬研制过程中用到的收敛思维具有普遍性，许多创新项目的研发都有相似的情况。</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6225540" y="1128395"/>
            <a:ext cx="5901055" cy="5820410"/>
          </a:xfrm>
          <a:prstGeom prst="rect">
            <a:avLst/>
          </a:prstGeom>
        </p:spPr>
      </p:pic>
      <p:grpSp>
        <p:nvGrpSpPr>
          <p:cNvPr id="7" name="组合 6"/>
          <p:cNvGrpSpPr/>
          <p:nvPr/>
        </p:nvGrpSpPr>
        <p:grpSpPr>
          <a:xfrm>
            <a:off x="294295" y="323963"/>
            <a:ext cx="3860800" cy="488315"/>
            <a:chOff x="294295" y="323963"/>
            <a:chExt cx="3860800" cy="488315"/>
          </a:xfrm>
        </p:grpSpPr>
        <p:sp>
          <p:nvSpPr>
            <p:cNvPr id="8" name="椭圆 7"/>
            <p:cNvSpPr/>
            <p:nvPr>
              <p:custDataLst>
                <p:tags r:id="rId3"/>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4"/>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5"/>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（二）发散思维与收敛思维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756172" y="1821599"/>
            <a:ext cx="7359650" cy="4590415"/>
            <a:chOff x="8363544" y="2064874"/>
            <a:chExt cx="7359650" cy="4590415"/>
          </a:xfrm>
        </p:grpSpPr>
        <p:sp>
          <p:nvSpPr>
            <p:cNvPr id="12" name="ïSļiďé"/>
            <p:cNvSpPr/>
            <p:nvPr>
              <p:custDataLst>
                <p:tags r:id="rId6"/>
              </p:custDataLst>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custDataLst>
                <p:tags r:id="rId7"/>
              </p:custDataLst>
            </p:nvPr>
          </p:nvSpPr>
          <p:spPr>
            <a:xfrm>
              <a:off x="9055059" y="2409044"/>
              <a:ext cx="6668135" cy="424624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发散思维可以帮助我们突破思维定式、开阔思路，产生多种解决问题的可能方案或途径；收敛思维则会帮助我们整合思绪，经过分析、比较、归纳、判断，最后在解决问题的众多方案中选出一个最佳方案。</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只有两者有机结合，才有利于创新思维的发展。实际上，创新思维一般是先发散后集中。在解决问题的早期，发散思维起着主要作用，而在解决问题的后期，收敛思维则扮演着重要角色。人的思维往往需要经过反复发散和收敛，才能最终整合出满意的创新方案。</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custDataLst>
                <p:tags r:id="rId8"/>
              </p:custDataLst>
            </p:nvPr>
          </p:nvSpPr>
          <p:spPr>
            <a:xfrm>
              <a:off x="9055694" y="2064874"/>
              <a:ext cx="324866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发散思维与收敛思维的关系</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206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31570" y="934085"/>
            <a:ext cx="10033635" cy="220281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新式洗衣机的设计</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某设计者为了发明一种新式洗衣机，首先围绕“洗”这个关键词进行思维发散，列举出了各种洗涤工具和洗涤方法：刷子洗涤、棒槌敲打、流水冲洗等。然后，他经过思维收敛，发现加快水流速度是关键。那么，怎样解决水的流速问题呢？他再次运用发散思维，列举了泵、喷嘴、超声波等技术。最后，再进行收敛思维，选出最经济的水流加速技术。在此基础上，他形成了一种新颖的洗衣机设计方案。</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120775" y="3482340"/>
            <a:ext cx="10044430" cy="1529715"/>
          </a:xfrm>
          <a:prstGeom prst="rect">
            <a:avLst/>
          </a:prstGeom>
          <a:noFill/>
        </p:spPr>
        <p:txBody>
          <a:bodyPr wrap="square" rtlCol="0">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【案例评析】实际上，任何创新活动大体上都要经过</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发散—收敛—再发散—再收敛的过程</a:t>
            </a:r>
            <a:r>
              <a:rPr lang="zh-CN" altLang="en-US" sz="2400">
                <a:solidFill>
                  <a:schemeClr val="bg1"/>
                </a:solidFill>
                <a:latin typeface="微软雅黑" panose="020B0503020204020204" charset="-122"/>
                <a:ea typeface="微软雅黑" panose="020B0503020204020204" charset="-122"/>
                <a:cs typeface="微软雅黑" panose="020B0503020204020204" charset="-122"/>
              </a:rPr>
              <a:t>，很多时候要循环往复多次才能将问题很好地解决。当然，这种循环不是简单的重复，而是逐渐在更高层次上发散与收敛。</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（三）求同思维和求异思维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756172" y="1821599"/>
            <a:ext cx="10292715" cy="3667125"/>
            <a:chOff x="8363544" y="2064874"/>
            <a:chExt cx="10292715" cy="3667125"/>
          </a:xfrm>
        </p:grpSpPr>
        <p:sp>
          <p:nvSpPr>
            <p:cNvPr id="12" name="ïSļiďé"/>
            <p:cNvSpPr/>
            <p:nvPr>
              <p:custDataLst>
                <p:tags r:id="rId4"/>
              </p:custDataLst>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custDataLst>
                <p:tags r:id="rId5"/>
              </p:custDataLst>
            </p:nvPr>
          </p:nvSpPr>
          <p:spPr>
            <a:xfrm>
              <a:off x="9055059" y="2409044"/>
              <a:ext cx="9601200" cy="332295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所谓求同思维，是指在各种不同事物或现象中寻找某种相同或相似的特点或因素，从而发现其某些共性，进而认识事物之间相似规律的思维形式。</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求同思维的基本规则是“如果被考察现象的两个或多个事例只有一个共同点，那么此共同点就是该现象的原因（或结果）”。</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运用求同思维的步骤：（1）在各种不同的场合中找出可能与被研究对象的存在原因相关的情况。（2）将出现该现象的几种不同场合进行比较，排除各场合中不同的相关情况，找出不同场合中的唯一共同情况，从而确定被研究对象存在的原因。</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custDataLst>
                <p:tags r:id="rId6"/>
              </p:custDataLst>
            </p:nvPr>
          </p:nvSpPr>
          <p:spPr>
            <a:xfrm>
              <a:off x="9055694" y="2064874"/>
              <a:ext cx="324866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求同思维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206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31570" y="934085"/>
            <a:ext cx="10033635" cy="172275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甲状腺肿大原因</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19 世纪时，人们还不知道为什么某些人的甲状腺会肿大。后来人们在对甲状腺肿大盛行的地区进行调查和比较时发现，这些地区的人口、气候、风俗等状况各不相同，然而有一个共同情况，即土壤和水流中缺碘，居民的食物和饮水也缺碘。由此得出结论：缺碘是引起甲状腺肿大的原因。</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120775" y="3482340"/>
            <a:ext cx="10044430" cy="2009775"/>
          </a:xfrm>
          <a:prstGeom prst="rect">
            <a:avLst/>
          </a:prstGeom>
          <a:noFill/>
        </p:spPr>
        <p:txBody>
          <a:bodyPr wrap="square" rtlCol="0">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【案例评析】从上述案例我们可以得出，</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求同法</a:t>
            </a:r>
            <a:r>
              <a:rPr lang="zh-CN" altLang="en-US" sz="2400">
                <a:solidFill>
                  <a:schemeClr val="bg1"/>
                </a:solidFill>
                <a:latin typeface="微软雅黑" panose="020B0503020204020204" charset="-122"/>
                <a:ea typeface="微软雅黑" panose="020B0503020204020204" charset="-122"/>
                <a:cs typeface="微软雅黑" panose="020B0503020204020204" charset="-122"/>
              </a:rPr>
              <a:t>就是当我们发现某一现象出现在几种不同的场合，而在这些场合里，只有一个条件是相同的时（其他条件均不相同），就可以推断出，这个相同条件就是各个场合出现的共同现象的原因。</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二、几种常见的创新思维</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（三）求同思维和求异思维</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756172" y="1821599"/>
            <a:ext cx="10292715" cy="3205480"/>
            <a:chOff x="8363544" y="2064874"/>
            <a:chExt cx="10292715" cy="3205480"/>
          </a:xfrm>
        </p:grpSpPr>
        <p:sp>
          <p:nvSpPr>
            <p:cNvPr id="12" name="ïSļiďé"/>
            <p:cNvSpPr/>
            <p:nvPr>
              <p:custDataLst>
                <p:tags r:id="rId4"/>
              </p:custDataLst>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custDataLst>
                <p:tags r:id="rId5"/>
              </p:custDataLst>
            </p:nvPr>
          </p:nvSpPr>
          <p:spPr>
            <a:xfrm>
              <a:off x="9055059" y="2409044"/>
              <a:ext cx="9601200" cy="286131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从字面上看，“求异”就是寻找不同、探求差异。因为事物的不同和差异是多方面的，所以求异思维的表现形式也多种多样。</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求异思维实际上就是启示人们要克服思维定式，用求异思维去解决问题。</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总而言之，求异思维是一种重要的创新思维类型，它是人的智力水平高度发展的表现。求异思维的内核是敏于生疑、敢于存疑、勇于质疑，并由此源源生发出具有发展性、创造性、突破性的新构思、新思想、新思维。</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custDataLst>
                <p:tags r:id="rId6"/>
              </p:custDataLst>
            </p:nvPr>
          </p:nvSpPr>
          <p:spPr>
            <a:xfrm>
              <a:off x="9055694" y="2064874"/>
              <a:ext cx="324866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求异思维</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56055" y="206369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31570" y="934085"/>
            <a:ext cx="10033635" cy="172275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不用洗衣粉的环保洗衣机</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洗衣服时用洗衣粉一直是人们思维中的定式，于是有人对洗衣服用洗衣粉进行思维求异，提出能否不用洗衣粉也能把衣服洗干净的设想。正是在这种求异思维的驱动下，人们开发出了基于不同原理的各种不用洗衣粉的环保型洗衣机，如超声波洗衣机、活性氧去污洗衣机、离子洗衣机等。</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1120775" y="3482340"/>
            <a:ext cx="10044430" cy="1529715"/>
          </a:xfrm>
          <a:prstGeom prst="rect">
            <a:avLst/>
          </a:prstGeom>
          <a:noFill/>
        </p:spPr>
        <p:txBody>
          <a:bodyPr wrap="square" rtlCol="0">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a:t>
            </a:r>
            <a:r>
              <a:rPr lang="zh-CN" altLang="en-US" sz="2400">
                <a:solidFill>
                  <a:schemeClr val="bg1"/>
                </a:solidFill>
                <a:latin typeface="微软雅黑" panose="020B0503020204020204" charset="-122"/>
                <a:ea typeface="微软雅黑" panose="020B0503020204020204" charset="-122"/>
                <a:cs typeface="微软雅黑" panose="020B0503020204020204" charset="-122"/>
              </a:rPr>
              <a:t>以上案例运用的便是求异思维。求异思维是一种在思维活动中，克服思维定式，突破常规，标新立异，寻求用奇异独特、与众不同的方法解决问题的思维模式。</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443611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创新思维训练</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 对号入座票</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小李去电影院看电影，对号入座的票价是18 元，不对号的是13 元。小李拿出两张10 元递进去，售票员问：“要对号吗？”之后，小李后面的人递进去的也是20 元，但售票员问也没问就给了一张对号入座票，小李很奇怪，问售票员：“他是你熟人吗？你知道他一定要对号入座票？”售票员摇了摇头。小李想了一会儿，忽然明白了。你知道这是为什么吗？</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 巧列算式</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用4 个9 列出一个算式，使其最后等于100。</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300B8C"/>
        </a:solidFill>
        <a:effectLst/>
      </p:bgPr>
    </p:bg>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31545"/>
            <a:ext cx="10033635" cy="578739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3. 旅游缆车</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一座著名的死火山是旅游区，有登山缆车，上山和下山的速度相同，每隔10 分钟缆车交错一次，请问一小时有几个缆车登上山顶？</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4. 谁跟谁是夫妻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有3 对夫妻在一起聚会，先生们分别姓赵、钱、孙，女士们分别姓周、吴、郑。已知因为钱先生和周女士的丈夫、吴女士的丈夫和郑女士均为第一次见面，所以请和大家都熟悉的孙先生给大家做介绍。根据这些条件，请回答，谁和谁是夫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5. 聪明的预言家</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一个国王抓住了一位预言家，国王说：“这次我非处死你不可，处死你之前，再让你预言一次。如果你说对了，我将枪毙你；如果你说错了，我将绞死你。”预言家笑着说：“你无法处死我。”接着，就做了一次预言，国王真的无法处死预言家。请问预言家是怎样预言的？</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34633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69360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614695"/>
            <a:ext cx="5292799" cy="1753870"/>
          </a:xfrm>
          <a:prstGeom prst="rect">
            <a:avLst/>
          </a:prstGeom>
          <a:noFill/>
        </p:spPr>
        <p:txBody>
          <a:bodyPr wrap="square" lIns="0" tIns="0" rIns="0" bIns="0" rtlCol="0">
            <a:spAutoFit/>
          </a:bodyPr>
          <a:lstStyle/>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知识目标</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了解创新意识的含义、作用及类型。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理解思维与创新思维的含义、作用。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认识传统创新技法和TRIZ 理论。</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掌握几种常见的创新技法。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346345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能力目标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熟练运用创新技法于实践活动中。</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熟练运用创新思维思考生活中遇到的问题。</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654929" y="4816915"/>
            <a:ext cx="5292799" cy="78422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素质目标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激发创新潜能，具备创新意识与创新思维。</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76540" y="297293"/>
            <a:ext cx="1468086" cy="488467"/>
            <a:chOff x="294295" y="323963"/>
            <a:chExt cx="14680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1402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学习</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目标</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cstate="screen"/>
          <a:stretch>
            <a:fillRect/>
          </a:stretch>
        </p:blipFill>
        <p:spPr>
          <a:xfrm>
            <a:off x="476250" y="1499870"/>
            <a:ext cx="391668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任务三</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掌握创新技法</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项目一</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4850652" y="928154"/>
            <a:ext cx="5622925" cy="1682115"/>
            <a:chOff x="8049219" y="2064874"/>
            <a:chExt cx="5622925" cy="1682115"/>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4886960" cy="1337945"/>
            </a:xfrm>
            <a:prstGeom prst="rect">
              <a:avLst/>
            </a:prstGeom>
            <a:noFill/>
          </p:spPr>
          <p:txBody>
            <a:bodyPr wrap="square" rtlCol="0">
              <a:sp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智力激励法是世界上最早付诸实践的创造技法，由美国创造学家奥斯本首先提出，即奥斯本智力激励法。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209804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创始人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0" name="îS1îḓe"/>
          <p:cNvSpPr/>
          <p:nvPr/>
        </p:nvSpPr>
        <p:spPr>
          <a:xfrm>
            <a:off x="4890135" y="269748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5626100" y="3004820"/>
            <a:ext cx="5431155" cy="1337945"/>
          </a:xfrm>
          <a:prstGeom prst="rect">
            <a:avLst/>
          </a:prstGeom>
          <a:noFill/>
        </p:spPr>
        <p:txBody>
          <a:bodyPr wrap="square" rtlCol="0">
            <a:spAutoFit/>
          </a:bodyPr>
          <a:lstStyle/>
          <a:p>
            <a:pPr>
              <a:lnSpc>
                <a:spcPct val="150000"/>
              </a:lnSpc>
            </a:pPr>
            <a:r>
              <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奥斯本智力激励法，一般通过一种特殊的会议，使参加的人员相互启发，填补知识空隙，从而引起创造性设想的连锁反应，产生众多的创造性成果。</a:t>
            </a: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5626100" y="2660650"/>
            <a:ext cx="196977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方式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îS1îḓe"/>
          <p:cNvSpPr/>
          <p:nvPr/>
        </p:nvSpPr>
        <p:spPr>
          <a:xfrm>
            <a:off x="4892040" y="457390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nvSpPr>
        <p:spPr>
          <a:xfrm>
            <a:off x="756172" y="1316135"/>
            <a:ext cx="3434332" cy="362614"/>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（一）智力激励法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81880" y="1172845"/>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4930140" y="4693920"/>
            <a:ext cx="55054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一、传统创新技法</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 name="iśliďè"/>
          <p:cNvGrpSpPr/>
          <p:nvPr/>
        </p:nvGrpSpPr>
        <p:grpSpPr>
          <a:xfrm>
            <a:off x="5626100" y="4511040"/>
            <a:ext cx="5988050" cy="1682115"/>
            <a:chOff x="8785135" y="3530684"/>
            <a:chExt cx="3963681" cy="1682400"/>
          </a:xfrm>
        </p:grpSpPr>
        <p:sp>
          <p:nvSpPr>
            <p:cNvPr id="8" name="iŝļîḍé"/>
            <p:cNvSpPr txBox="1"/>
            <p:nvPr/>
          </p:nvSpPr>
          <p:spPr>
            <a:xfrm>
              <a:off x="8785135" y="3874912"/>
              <a:ext cx="3963681" cy="1338172"/>
            </a:xfrm>
            <a:prstGeom prst="rect">
              <a:avLst/>
            </a:prstGeom>
            <a:noFill/>
          </p:spPr>
          <p:txBody>
            <a:bodyPr wrap="square" rtlCol="0">
              <a:sp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参加会议的人数不超过10 个；会议的时间掌握在20分钟至1 小时之间；会议的目标要明确，到会人员围绕议题可以任意发表自己的想法；等等。</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ŝ1iḍè"/>
            <p:cNvSpPr txBox="1"/>
            <p:nvPr/>
          </p:nvSpPr>
          <p:spPr>
            <a:xfrm>
              <a:off x="8785161" y="3530684"/>
              <a:ext cx="1969770" cy="39884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要求</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矩形 20"/>
          <p:cNvSpPr/>
          <p:nvPr/>
        </p:nvSpPr>
        <p:spPr>
          <a:xfrm>
            <a:off x="4930775" y="282892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9525" y="2003425"/>
            <a:ext cx="4251325" cy="4854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checkerboard(across)">
                                      <p:cBhvr>
                                        <p:cTn id="16" dur="500"/>
                                        <p:tgtEl>
                                          <p:spTgt spid="42"/>
                                        </p:tgtEl>
                                      </p:cBhvr>
                                    </p:animEffect>
                                  </p:childTnLst>
                                </p:cTn>
                              </p:par>
                              <p:par>
                                <p:cTn id="17" presetID="5"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checkerboard(across)">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2" grpId="0" bldLvl="0" animBg="1"/>
      <p:bldP spid="2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4850652" y="2020608"/>
            <a:ext cx="5622925" cy="1976501"/>
            <a:chOff x="8049219" y="2166728"/>
            <a:chExt cx="5622925" cy="1976501"/>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205209"/>
              <a:ext cx="4886960" cy="1938020"/>
            </a:xfrm>
            <a:prstGeom prst="rect">
              <a:avLst/>
            </a:prstGeom>
            <a:noFill/>
          </p:spPr>
          <p:txBody>
            <a:bodyPr wrap="square" rtlCol="0">
              <a:spAutoFit/>
            </a:bodyPr>
            <a:lstStyle/>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设问探讨法是围绕老产品提出各种问题，通过提问发现老产品存在的问题或者不能满足消费者要求的地方，从而找到老产品需要革新的方面，开发出新的产品。</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0" name="îS1îḓe"/>
          <p:cNvSpPr/>
          <p:nvPr/>
        </p:nvSpPr>
        <p:spPr>
          <a:xfrm>
            <a:off x="4890135" y="436435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5626100" y="4422140"/>
            <a:ext cx="5431155" cy="1476375"/>
          </a:xfrm>
          <a:prstGeom prst="rect">
            <a:avLst/>
          </a:prstGeom>
          <a:noFill/>
        </p:spPr>
        <p:txBody>
          <a:bodyPr wrap="square" rtlCol="0">
            <a:spAutoFit/>
          </a:bodyPr>
          <a:lstStyle/>
          <a:p>
            <a:pPr>
              <a:lnSpc>
                <a:spcPct val="150000"/>
              </a:lnSpc>
            </a:pPr>
            <a:r>
              <a:rPr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设问探讨法是现代生产中经常使用的一种创造技法，特点是简单易学，还可因时制宜，根据不同需要改换设问的方法。</a:t>
            </a:r>
            <a:endParaRPr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nvSpPr>
        <p:spPr>
          <a:xfrm>
            <a:off x="756172" y="1316135"/>
            <a:ext cx="3434332" cy="362614"/>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（二）设问探讨法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一、传统创新技法</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矩形 20"/>
          <p:cNvSpPr/>
          <p:nvPr/>
        </p:nvSpPr>
        <p:spPr>
          <a:xfrm>
            <a:off x="4930775" y="450786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81880" y="2163445"/>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161925" y="1954530"/>
            <a:ext cx="4744085" cy="4859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checkerboard(across)">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21"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ïṥḷíďê"/>
          <p:cNvSpPr txBox="1"/>
          <p:nvPr/>
        </p:nvSpPr>
        <p:spPr>
          <a:xfrm>
            <a:off x="5328920" y="1235075"/>
            <a:ext cx="4886960" cy="506730"/>
          </a:xfrm>
          <a:prstGeom prst="rect">
            <a:avLst/>
          </a:prstGeom>
          <a:noFill/>
        </p:spPr>
        <p:txBody>
          <a:bodyPr wrap="square" rtlCol="0">
            <a:sp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人们有意识地模仿生物进行创新发明的方法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814070" y="4338955"/>
            <a:ext cx="2722880" cy="2096770"/>
          </a:xfrm>
          <a:prstGeom prst="rect">
            <a:avLst/>
          </a:prstGeom>
          <a:noFill/>
        </p:spPr>
        <p:txBody>
          <a:bodyPr wrap="square" rtlCol="0">
            <a:noAutofit/>
          </a:bodyPr>
          <a:lstStyle/>
          <a:p>
            <a:pPr>
              <a:lnSpc>
                <a:spcPct val="150000"/>
              </a:lnSpc>
            </a:pPr>
            <a:r>
              <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相似联想是因事物的外部特征或性质类似而产生的某种联想，在研制或寻找浮选新药剂时最有用。</a:t>
            </a: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1216660" y="3940175"/>
            <a:ext cx="1452245"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相似联想</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nvSpPr>
        <p:spPr>
          <a:xfrm>
            <a:off x="756172" y="1316135"/>
            <a:ext cx="3434332" cy="362614"/>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（三）仿生创新法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一、传统创新技法</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iŝļîḍé"/>
          <p:cNvSpPr txBox="1"/>
          <p:nvPr/>
        </p:nvSpPr>
        <p:spPr>
          <a:xfrm>
            <a:off x="4108450" y="4338955"/>
            <a:ext cx="3351530" cy="2173605"/>
          </a:xfrm>
          <a:prstGeom prst="rect">
            <a:avLst/>
          </a:prstGeom>
          <a:noFill/>
        </p:spPr>
        <p:txBody>
          <a:bodyPr wrap="square" rtlCol="0">
            <a:no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两种事物在性质、大小、外观等方面存在相反的特点，人们在认知到一种事物时会从反面想到另一种事物，这就是对比联想。</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ïŝḻiḍê"/>
          <p:cNvSpPr txBox="1"/>
          <p:nvPr/>
        </p:nvSpPr>
        <p:spPr>
          <a:xfrm>
            <a:off x="813957" y="2534700"/>
            <a:ext cx="3434332" cy="362614"/>
          </a:xfrm>
          <a:prstGeom prst="rect">
            <a:avLst/>
          </a:prstGeom>
          <a:noFill/>
          <a:ln>
            <a:noFill/>
          </a:ln>
        </p:spPr>
        <p:txBody>
          <a:bodyPr wrap="square" lIns="91440" tIns="45720" rIns="91440" bIns="45720" anchor="ctr" anchorCtr="0">
            <a:noAutofit/>
          </a:bodyPr>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（四）联想创新法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1" name="组合 10"/>
          <p:cNvGrpSpPr/>
          <p:nvPr/>
        </p:nvGrpSpPr>
        <p:grpSpPr>
          <a:xfrm>
            <a:off x="1421130" y="3134360"/>
            <a:ext cx="838200" cy="742950"/>
            <a:chOff x="2585" y="5234"/>
            <a:chExt cx="1320" cy="1170"/>
          </a:xfrm>
        </p:grpSpPr>
        <p:sp>
          <p:nvSpPr>
            <p:cNvPr id="7" name="îS1îḓe"/>
            <p:cNvSpPr/>
            <p:nvPr/>
          </p:nvSpPr>
          <p:spPr>
            <a:xfrm>
              <a:off x="2585" y="5234"/>
              <a:ext cx="1320" cy="117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矩形 20"/>
            <p:cNvSpPr/>
            <p:nvPr/>
          </p:nvSpPr>
          <p:spPr>
            <a:xfrm>
              <a:off x="2812" y="5531"/>
              <a:ext cx="866" cy="57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0" name="íŝ1iḍè"/>
          <p:cNvSpPr txBox="1"/>
          <p:nvPr>
            <p:custDataLst>
              <p:tags r:id="rId1"/>
            </p:custDataLst>
          </p:nvPr>
        </p:nvSpPr>
        <p:spPr>
          <a:xfrm>
            <a:off x="5248275" y="3940175"/>
            <a:ext cx="136588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对比联想</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2" name="组合 11"/>
          <p:cNvGrpSpPr/>
          <p:nvPr/>
        </p:nvGrpSpPr>
        <p:grpSpPr>
          <a:xfrm>
            <a:off x="5408295" y="3134360"/>
            <a:ext cx="838200" cy="742950"/>
            <a:chOff x="2585" y="5234"/>
            <a:chExt cx="1320" cy="1170"/>
          </a:xfrm>
        </p:grpSpPr>
        <p:sp>
          <p:nvSpPr>
            <p:cNvPr id="13" name="îS1îḓe"/>
            <p:cNvSpPr/>
            <p:nvPr/>
          </p:nvSpPr>
          <p:spPr>
            <a:xfrm>
              <a:off x="2585" y="5234"/>
              <a:ext cx="1320" cy="117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矩形 13"/>
            <p:cNvSpPr/>
            <p:nvPr/>
          </p:nvSpPr>
          <p:spPr>
            <a:xfrm>
              <a:off x="2812" y="5531"/>
              <a:ext cx="866" cy="57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5" name="组合 14"/>
          <p:cNvGrpSpPr/>
          <p:nvPr/>
        </p:nvGrpSpPr>
        <p:grpSpPr>
          <a:xfrm>
            <a:off x="9480550" y="3134360"/>
            <a:ext cx="838200" cy="742950"/>
            <a:chOff x="2585" y="5234"/>
            <a:chExt cx="1320" cy="1170"/>
          </a:xfrm>
        </p:grpSpPr>
        <p:sp>
          <p:nvSpPr>
            <p:cNvPr id="16" name="îS1îḓe"/>
            <p:cNvSpPr/>
            <p:nvPr/>
          </p:nvSpPr>
          <p:spPr>
            <a:xfrm>
              <a:off x="2585" y="5234"/>
              <a:ext cx="1320" cy="117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矩形 16"/>
            <p:cNvSpPr/>
            <p:nvPr/>
          </p:nvSpPr>
          <p:spPr>
            <a:xfrm>
              <a:off x="2812" y="5531"/>
              <a:ext cx="866" cy="57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8" name="iŝļîḍé"/>
          <p:cNvSpPr txBox="1"/>
          <p:nvPr/>
        </p:nvSpPr>
        <p:spPr>
          <a:xfrm>
            <a:off x="8196580" y="4338955"/>
            <a:ext cx="3188970" cy="2202180"/>
          </a:xfrm>
          <a:prstGeom prst="rect">
            <a:avLst/>
          </a:prstGeom>
          <a:noFill/>
        </p:spPr>
        <p:txBody>
          <a:bodyPr wrap="square" rtlCol="0">
            <a:no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接近联想是指当一个人同时或者先后经历两件事情（某种刺激或者感觉）时，所经历的这两件事情会在人的思想里互相联系、互相结合。</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íŝ1iḍè"/>
          <p:cNvSpPr txBox="1"/>
          <p:nvPr>
            <p:custDataLst>
              <p:tags r:id="rId2"/>
            </p:custDataLst>
          </p:nvPr>
        </p:nvSpPr>
        <p:spPr>
          <a:xfrm>
            <a:off x="9193530" y="3940175"/>
            <a:ext cx="136588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接近联想</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右箭头 19"/>
          <p:cNvSpPr/>
          <p:nvPr/>
        </p:nvSpPr>
        <p:spPr>
          <a:xfrm>
            <a:off x="4060190" y="1425575"/>
            <a:ext cx="1188085" cy="253365"/>
          </a:xfrm>
          <a:prstGeom prst="rightArrow">
            <a:avLst/>
          </a:prstGeom>
          <a:solidFill>
            <a:srgbClr val="AE1CA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iŝļîḍé"/>
          <p:cNvSpPr txBox="1"/>
          <p:nvPr/>
        </p:nvSpPr>
        <p:spPr>
          <a:xfrm>
            <a:off x="1035050" y="1878965"/>
            <a:ext cx="9265285" cy="1014730"/>
          </a:xfrm>
          <a:prstGeom prst="rect">
            <a:avLst/>
          </a:prstGeom>
          <a:noFill/>
        </p:spPr>
        <p:txBody>
          <a:bodyPr wrap="square" rtlCol="0">
            <a:spAutoFit/>
          </a:bodyPr>
          <a:lstStyle/>
          <a:p>
            <a:pPr algn="just">
              <a:lnSpc>
                <a:spcPct val="150000"/>
              </a:lnSpc>
            </a:pPr>
            <a:r>
              <a:rPr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当今世界的重大科技创新大都是组合创新，即集成创新，原始创新往往只是集成创新中的核心技术。因此，必须强调组合（集成）创新。</a:t>
            </a:r>
            <a:endParaRPr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nvSpPr>
        <p:spPr>
          <a:xfrm>
            <a:off x="756172" y="1316135"/>
            <a:ext cx="3434332" cy="362614"/>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（五）组合创新法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2687286" cy="488467"/>
            <a:chOff x="294295" y="323963"/>
            <a:chExt cx="2687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2621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一、传统创新技法</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ïŝḻiḍê"/>
          <p:cNvSpPr txBox="1"/>
          <p:nvPr/>
        </p:nvSpPr>
        <p:spPr>
          <a:xfrm>
            <a:off x="756285" y="3369945"/>
            <a:ext cx="4526280" cy="362585"/>
          </a:xfrm>
          <a:prstGeom prst="rect">
            <a:avLst/>
          </a:prstGeom>
          <a:noFill/>
          <a:ln>
            <a:noFill/>
          </a:ln>
        </p:spPr>
        <p:txBody>
          <a:bodyPr wrap="square" lIns="91440" tIns="45720" rIns="91440" bIns="45720" anchor="ctr" anchorCtr="0">
            <a:noAutofit/>
          </a:bodyPr>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（六）逆向思考创新法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2" name="图片 11"/>
          <p:cNvPicPr>
            <a:picLocks noChangeAspect="1"/>
          </p:cNvPicPr>
          <p:nvPr>
            <p:custDataLst>
              <p:tags r:id="rId1"/>
            </p:custDataLst>
          </p:nvPr>
        </p:nvPicPr>
        <p:blipFill>
          <a:blip r:embed="rId2"/>
          <a:stretch>
            <a:fillRect/>
          </a:stretch>
        </p:blipFill>
        <p:spPr>
          <a:xfrm>
            <a:off x="360045" y="4788535"/>
            <a:ext cx="2168525" cy="2193290"/>
          </a:xfrm>
          <a:prstGeom prst="rect">
            <a:avLst/>
          </a:prstGeom>
        </p:spPr>
      </p:pic>
      <p:pic>
        <p:nvPicPr>
          <p:cNvPr id="13" name="图片 12"/>
          <p:cNvPicPr>
            <a:picLocks noChangeAspect="1"/>
          </p:cNvPicPr>
          <p:nvPr>
            <p:custDataLst>
              <p:tags r:id="rId3"/>
            </p:custDataLst>
          </p:nvPr>
        </p:nvPicPr>
        <p:blipFill>
          <a:blip r:embed="rId4"/>
          <a:stretch>
            <a:fillRect/>
          </a:stretch>
        </p:blipFill>
        <p:spPr>
          <a:xfrm rot="10800000">
            <a:off x="9875520" y="-201930"/>
            <a:ext cx="2049780" cy="2320925"/>
          </a:xfrm>
          <a:prstGeom prst="rect">
            <a:avLst/>
          </a:prstGeom>
        </p:spPr>
      </p:pic>
      <p:pic>
        <p:nvPicPr>
          <p:cNvPr id="14" name="图片 13"/>
          <p:cNvPicPr>
            <a:picLocks noChangeAspect="1"/>
          </p:cNvPicPr>
          <p:nvPr>
            <p:custDataLst>
              <p:tags r:id="rId5"/>
            </p:custDataLst>
          </p:nvPr>
        </p:nvPicPr>
        <p:blipFill>
          <a:blip r:embed="rId6"/>
          <a:stretch>
            <a:fillRect/>
          </a:stretch>
        </p:blipFill>
        <p:spPr>
          <a:xfrm>
            <a:off x="7515225" y="3732530"/>
            <a:ext cx="4000500" cy="3124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1172210"/>
            <a:ext cx="8491855"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（一）TRIZ 理论相对于传统创新方法的优势</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iŝļîḍé"/>
          <p:cNvSpPr txBox="1"/>
          <p:nvPr/>
        </p:nvSpPr>
        <p:spPr>
          <a:xfrm>
            <a:off x="1351280" y="2353945"/>
            <a:ext cx="8691245" cy="2861310"/>
          </a:xfrm>
          <a:prstGeom prst="rect">
            <a:avLst/>
          </a:prstGeom>
          <a:noFill/>
        </p:spPr>
        <p:txBody>
          <a:bodyPr wrap="square" rtlCol="0">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TRIZ 理论它成功地揭示了创造发明的内在规律和原理</a:t>
            </a:r>
            <a:r>
              <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着力于澄清和强调系统中存在的矛盾，而不是逃避矛盾，其目标是完全解决矛盾，获得最终的理想解决方案</a:t>
            </a:r>
            <a:r>
              <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比传统方法更易于操作，更系统化、流程化，不过多地依赖设计者的灵感、个人知识以及经验进行创新。</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1172210"/>
            <a:ext cx="8491855"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（二）TRIZ 理论核心思想及解决发明问题的方法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iŝļîḍé"/>
          <p:cNvSpPr txBox="1"/>
          <p:nvPr/>
        </p:nvSpPr>
        <p:spPr>
          <a:xfrm>
            <a:off x="1351280" y="2353945"/>
            <a:ext cx="8691245" cy="2306955"/>
          </a:xfrm>
          <a:prstGeom prst="rect">
            <a:avLst/>
          </a:prstGeom>
          <a:noFill/>
        </p:spPr>
        <p:txBody>
          <a:bodyPr wrap="square" rtlCol="0">
            <a:spAutoFit/>
          </a:bodyPr>
          <a:p>
            <a:pPr indent="609600" fontAlgn="auto">
              <a:lnSpc>
                <a:spcPct val="150000"/>
              </a:lnSpc>
              <a:extLst>
                <a:ext uri="{35155182-B16C-46BC-9424-99874614C6A1}">
                  <wpsdc:indentchars xmlns:wpsdc="http://www.wps.cn/officeDocument/2017/drawingmlCustomData" val="200" checksum="4158780845"/>
                </a:ext>
              </a:extLst>
            </a:pPr>
            <a:endPar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无论是简单产品还是复杂的技术系统，其核心技术一直都处于进化之中，其发展都遵循着客观的规律演变，各种技术难题、冲突和矛盾的不断解决是推动这种进化过程的动力。</a:t>
            </a:r>
            <a:endPar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文本框 2"/>
          <p:cNvSpPr txBox="1"/>
          <p:nvPr/>
        </p:nvSpPr>
        <p:spPr>
          <a:xfrm>
            <a:off x="1351280" y="2623820"/>
            <a:ext cx="4408805" cy="460375"/>
          </a:xfrm>
          <a:prstGeom prst="rect">
            <a:avLst/>
          </a:prstGeom>
          <a:noFill/>
        </p:spPr>
        <p:txBody>
          <a:bodyPr wrap="square" rtlCol="0">
            <a:spAutoFit/>
          </a:bodyPr>
          <a:p>
            <a:r>
              <a:rPr sz="24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TRIZ 理论的核心思想</a:t>
            </a:r>
            <a:endParaRPr lang="zh-CN" altLang="en-US" sz="24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1172210"/>
            <a:ext cx="8491855"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（二）TRIZ 理论核心思想及解决发明问题的方法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iŝļîḍé"/>
          <p:cNvSpPr txBox="1"/>
          <p:nvPr/>
        </p:nvSpPr>
        <p:spPr>
          <a:xfrm>
            <a:off x="1351280" y="2162175"/>
            <a:ext cx="8691245" cy="3969385"/>
          </a:xfrm>
          <a:prstGeom prst="rect">
            <a:avLst/>
          </a:prstGeom>
          <a:noFill/>
        </p:spPr>
        <p:txBody>
          <a:bodyPr wrap="square" rtlCol="0">
            <a:spAutoFit/>
          </a:bodyPr>
          <a:p>
            <a:pPr indent="609600" fontAlgn="auto">
              <a:lnSpc>
                <a:spcPct val="150000"/>
              </a:lnSpc>
              <a:extLst>
                <a:ext uri="{35155182-B16C-46BC-9424-99874614C6A1}">
                  <wpsdc:indentchars xmlns:wpsdc="http://www.wps.cn/officeDocument/2017/drawingmlCustomData" val="200" checksum="4158780845"/>
                </a:ext>
              </a:extLst>
            </a:pPr>
            <a:endPar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（1）使用物场分析法等方法将待设计的物理产品问题表达为通用问题。</a:t>
            </a:r>
            <a:endPar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（2）利用TRIZ 中的原理和工具，如发明原理等，找到该通用问题的通用解决方法。</a:t>
            </a:r>
            <a:endPar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（3）根据通用解决方法的提示，参考各种已有的知识，设计待定问题的创新解决方法。</a:t>
            </a:r>
            <a:endPar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文本框 2"/>
          <p:cNvSpPr txBox="1"/>
          <p:nvPr/>
        </p:nvSpPr>
        <p:spPr>
          <a:xfrm>
            <a:off x="1351280" y="2163445"/>
            <a:ext cx="4408805" cy="460375"/>
          </a:xfrm>
          <a:prstGeom prst="rect">
            <a:avLst/>
          </a:prstGeom>
          <a:noFill/>
        </p:spPr>
        <p:txBody>
          <a:bodyPr wrap="square" rtlCol="0">
            <a:spAutoFit/>
          </a:bodyPr>
          <a:p>
            <a:r>
              <a:rPr sz="24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TRIZ 理论解决发明问题的方法</a:t>
            </a:r>
            <a:endParaRPr sz="2400" b="1" dirty="0">
              <a:solidFill>
                <a:srgbClr val="FF0000"/>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927735"/>
            <a:ext cx="8491855"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（三）TRIZ 技术系统</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iŝļîḍé"/>
          <p:cNvSpPr txBox="1"/>
          <p:nvPr/>
        </p:nvSpPr>
        <p:spPr>
          <a:xfrm>
            <a:off x="1351280" y="4110990"/>
            <a:ext cx="9610725" cy="1665605"/>
          </a:xfrm>
          <a:prstGeom prst="rect">
            <a:avLst/>
          </a:prstGeom>
          <a:noFill/>
        </p:spPr>
        <p:txBody>
          <a:bodyPr wrap="square" rtlCol="0">
            <a:noAutofit/>
          </a:bodyPr>
          <a:p>
            <a:pPr indent="508000" fontAlgn="auto">
              <a:lnSpc>
                <a:spcPct val="150000"/>
              </a:lnSpc>
              <a:extLst>
                <a:ext uri="{35155182-B16C-46BC-9424-99874614C6A1}">
                  <wpsdc:indentchars xmlns:wpsdc="http://www.wps.cn/officeDocument/2017/drawingmlCustomData" val="200" checksum="282533468"/>
                </a:ext>
              </a:extLst>
            </a:pPr>
            <a:r>
              <a:rPr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处于前两个阶段的产品，企业应加大投入，尽快使其进入成熟期，以便企业获得最大效益；处于成熟期的产品，企业应对其替代技术进行研究，使产品取得新的替代技术，以应对未来的市场竞争；处于衰亡期的产品，利润急剧下降，应尽快淘汰</a:t>
            </a:r>
            <a:r>
              <a:rPr lang="zh-CN"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文本框 5"/>
          <p:cNvSpPr txBox="1"/>
          <p:nvPr>
            <p:custDataLst>
              <p:tags r:id="rId1"/>
            </p:custDataLst>
          </p:nvPr>
        </p:nvSpPr>
        <p:spPr>
          <a:xfrm>
            <a:off x="1351280" y="2163445"/>
            <a:ext cx="4408805" cy="460375"/>
          </a:xfrm>
          <a:prstGeom prst="rect">
            <a:avLst/>
          </a:prstGeom>
          <a:noFill/>
        </p:spPr>
        <p:txBody>
          <a:bodyPr wrap="square" rtlCol="0">
            <a:spAutoFit/>
          </a:bodyPr>
          <a:p>
            <a:r>
              <a:rPr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产品的进化分析</a:t>
            </a:r>
            <a:endParaRPr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文本框 6"/>
          <p:cNvSpPr txBox="1"/>
          <p:nvPr/>
        </p:nvSpPr>
        <p:spPr>
          <a:xfrm>
            <a:off x="1351280" y="2767965"/>
            <a:ext cx="9610725" cy="119888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TRIZ 理论将产品进化过程分为4 个阶段：婴儿期、成长期、成熟期、衰亡期。</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927735"/>
            <a:ext cx="8491855"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（三）TRIZ 技术系统</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文本框 5"/>
          <p:cNvSpPr txBox="1"/>
          <p:nvPr>
            <p:custDataLst>
              <p:tags r:id="rId1"/>
            </p:custDataLst>
          </p:nvPr>
        </p:nvSpPr>
        <p:spPr>
          <a:xfrm>
            <a:off x="1351280" y="2163445"/>
            <a:ext cx="4408805" cy="460375"/>
          </a:xfrm>
          <a:prstGeom prst="rect">
            <a:avLst/>
          </a:prstGeom>
          <a:noFill/>
        </p:spPr>
        <p:txBody>
          <a:bodyPr wrap="square" rtlCol="0">
            <a:spAutoFit/>
          </a:bodyPr>
          <a:p>
            <a:r>
              <a:rPr lang="en-US"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r>
              <a:rPr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技术系统</a:t>
            </a:r>
            <a:endParaRPr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3455035" y="2386965"/>
            <a:ext cx="7502525" cy="3887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443611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“老行业”驶入转型“快车道”</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在不少人眼中，户外LED 大屏早已是夕阳产业，许多户外LED 屏是老旧的非高清屏，不少地方由于经营不善甚至出现黑屏等情况。随着高清视频产业技术的发展，户外LED 大屏的应用在创新的不断推动下，迎来转机。</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广东率先谋划、积极推进，把超高清视频产业列为十大战略性支柱产业集群之一，成为全国首个超高清视频产业发展试验区。随着5G、4K/8K 超高清等新技术的迭代升级，影视、出版、演艺等传统文化产业正在经历深刻的变革。广东前瞻性地实施文化产业数字化战略，构建数字文化生态系统，推动文化产业“上云用数赋智”。敢为人先的广东企业纷纷站上技术革新的风口，乘势起飞，在“云端”突围。</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广东省广播电视网络股份有限公司抓住4K 超高清电视普及应用、广电5G 建设和应用的机遇，打造多屏联动的融媒体阵地，全面推广以智能网关为基础的数字家庭业务和智慧广电业务，主动引领信息网络技术和信息消费升级，将优质的超高清视频产品送入千家万户。</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乘着数字化建设的东风，科技的赋能不仅激发出传统产业转型的新活力，更点亮了智慧文化生活的新色彩。</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927735"/>
            <a:ext cx="5339080"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（四）TRIZ 理论的发明原则</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0" name="组合 19"/>
          <p:cNvGrpSpPr/>
          <p:nvPr/>
        </p:nvGrpSpPr>
        <p:grpSpPr>
          <a:xfrm>
            <a:off x="5936615" y="1933575"/>
            <a:ext cx="3035300" cy="4362450"/>
            <a:chOff x="13153" y="3044"/>
            <a:chExt cx="4780" cy="6870"/>
          </a:xfrm>
        </p:grpSpPr>
        <p:sp>
          <p:nvSpPr>
            <p:cNvPr id="25" name="ïṣḻiḋè"/>
            <p:cNvSpPr/>
            <p:nvPr/>
          </p:nvSpPr>
          <p:spPr>
            <a:xfrm>
              <a:off x="13153" y="3044"/>
              <a:ext cx="4517"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多功能原则（一物多用法）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nvSpPr>
          <p:spPr>
            <a:xfrm>
              <a:off x="13153" y="6648"/>
              <a:ext cx="4517"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反重量原则（巧提重物法）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13153" y="3878"/>
              <a:ext cx="4780" cy="2181"/>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nvSpPr>
          <p:spPr>
            <a:xfrm>
              <a:off x="13532" y="4387"/>
              <a:ext cx="4022" cy="1161"/>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使一个物件具有多项功能，以取代其余部件。</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işḻïḋê"/>
            <p:cNvSpPr/>
            <p:nvPr/>
          </p:nvSpPr>
          <p:spPr>
            <a:xfrm>
              <a:off x="13153" y="7418"/>
              <a:ext cx="4780" cy="2497"/>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nvSpPr>
          <p:spPr>
            <a:xfrm>
              <a:off x="13532" y="7594"/>
              <a:ext cx="4022" cy="2179"/>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（1）将物体与具有上升力的另一物体结合以抵消其重量。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（2）使物体与介质（最好是气动力和液动力）相互作用以抵消其重量。</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9" name="组合 18"/>
          <p:cNvGrpSpPr/>
          <p:nvPr/>
        </p:nvGrpSpPr>
        <p:grpSpPr>
          <a:xfrm>
            <a:off x="1230630" y="1843405"/>
            <a:ext cx="3035300" cy="4362450"/>
            <a:chOff x="6919" y="3044"/>
            <a:chExt cx="4780" cy="6870"/>
          </a:xfrm>
        </p:grpSpPr>
        <p:sp>
          <p:nvSpPr>
            <p:cNvPr id="7" name="ïṣḻiḋè"/>
            <p:cNvSpPr/>
            <p:nvPr/>
          </p:nvSpPr>
          <p:spPr>
            <a:xfrm>
              <a:off x="6919" y="3044"/>
              <a:ext cx="4017"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分割原则（分离法）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í$lïḋè"/>
            <p:cNvSpPr/>
            <p:nvPr/>
          </p:nvSpPr>
          <p:spPr>
            <a:xfrm>
              <a:off x="6919" y="6648"/>
              <a:ext cx="4016"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抽取原则（提取法）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iŝḻîḓè"/>
            <p:cNvSpPr/>
            <p:nvPr/>
          </p:nvSpPr>
          <p:spPr>
            <a:xfrm>
              <a:off x="6919" y="3878"/>
              <a:ext cx="4780" cy="2181"/>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ïsliďé"/>
            <p:cNvSpPr txBox="1"/>
            <p:nvPr/>
          </p:nvSpPr>
          <p:spPr>
            <a:xfrm>
              <a:off x="7298" y="4054"/>
              <a:ext cx="4022" cy="184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（1）将物体分成独立的部分。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（2）使物体可拆卸。</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（3）增加物体的分割程度。</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işḻïḋê"/>
            <p:cNvSpPr/>
            <p:nvPr/>
          </p:nvSpPr>
          <p:spPr>
            <a:xfrm>
              <a:off x="6919" y="7418"/>
              <a:ext cx="4780" cy="2497"/>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išḷïḑè"/>
            <p:cNvSpPr txBox="1"/>
            <p:nvPr/>
          </p:nvSpPr>
          <p:spPr>
            <a:xfrm>
              <a:off x="7298" y="7594"/>
              <a:ext cx="4022" cy="2004"/>
            </a:xfrm>
            <a:prstGeom prst="rect">
              <a:avLst/>
            </a:prstGeom>
            <a:noFill/>
          </p:spPr>
          <p:txBody>
            <a:bodyPr wrap="square" rtlCol="0">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（1）从物体中抽出产生负面影响（即“干扰”）的部分或属性。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（2）从物体中抽出必要的部分或属性。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927735"/>
            <a:ext cx="5339080"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（四）TRIZ 理论的发明原则</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0" name="组合 19"/>
          <p:cNvGrpSpPr/>
          <p:nvPr/>
        </p:nvGrpSpPr>
        <p:grpSpPr>
          <a:xfrm>
            <a:off x="5936615" y="1933575"/>
            <a:ext cx="3035300" cy="4363085"/>
            <a:chOff x="13153" y="3044"/>
            <a:chExt cx="4780" cy="6871"/>
          </a:xfrm>
        </p:grpSpPr>
        <p:sp>
          <p:nvSpPr>
            <p:cNvPr id="25" name="ïṣḻiḋè"/>
            <p:cNvSpPr/>
            <p:nvPr/>
          </p:nvSpPr>
          <p:spPr>
            <a:xfrm>
              <a:off x="13153" y="3044"/>
              <a:ext cx="4517"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7. 动态原则（动态法）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nvSpPr>
          <p:spPr>
            <a:xfrm>
              <a:off x="13153" y="6648"/>
              <a:ext cx="4517"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8. 自服务原则（自助法）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13153" y="3878"/>
              <a:ext cx="4780" cy="242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nvSpPr>
          <p:spPr>
            <a:xfrm>
              <a:off x="13532" y="3983"/>
              <a:ext cx="4022" cy="2179"/>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（1）物体（或外部介质）特性的变化应当在每一工作阶段都是最佳的。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（2）将物体分成彼此相对移动的几个部分。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（3）使不动的物体成为动的。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işḻïḋê"/>
            <p:cNvSpPr/>
            <p:nvPr/>
          </p:nvSpPr>
          <p:spPr>
            <a:xfrm>
              <a:off x="13153" y="7418"/>
              <a:ext cx="4780" cy="2497"/>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nvSpPr>
          <p:spPr>
            <a:xfrm>
              <a:off x="13532" y="7594"/>
              <a:ext cx="4022" cy="184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（1）物体应当为自我服务，完成辅助和修理工作。</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（2）利用废弃的资源、能量和物质自我服务。</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9" name="组合 18"/>
          <p:cNvGrpSpPr/>
          <p:nvPr/>
        </p:nvGrpSpPr>
        <p:grpSpPr>
          <a:xfrm>
            <a:off x="1230630" y="1843405"/>
            <a:ext cx="3124835" cy="4363085"/>
            <a:chOff x="6919" y="3044"/>
            <a:chExt cx="4921" cy="6871"/>
          </a:xfrm>
        </p:grpSpPr>
        <p:sp>
          <p:nvSpPr>
            <p:cNvPr id="7" name="ïṣḻiḋè"/>
            <p:cNvSpPr/>
            <p:nvPr/>
          </p:nvSpPr>
          <p:spPr>
            <a:xfrm>
              <a:off x="6919" y="3044"/>
              <a:ext cx="4921"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 预先作用原则（预先作用法）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í$lïḋè"/>
            <p:cNvSpPr/>
            <p:nvPr/>
          </p:nvSpPr>
          <p:spPr>
            <a:xfrm>
              <a:off x="6919" y="6547"/>
              <a:ext cx="4921" cy="729"/>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6. 预先应急措施原则（预先防范法）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iŝḻîḓè"/>
            <p:cNvSpPr/>
            <p:nvPr/>
          </p:nvSpPr>
          <p:spPr>
            <a:xfrm>
              <a:off x="6919" y="3878"/>
              <a:ext cx="4780" cy="2454"/>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ïsliďé"/>
            <p:cNvSpPr txBox="1"/>
            <p:nvPr/>
          </p:nvSpPr>
          <p:spPr>
            <a:xfrm>
              <a:off x="7298" y="4054"/>
              <a:ext cx="4022" cy="2179"/>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（1）预先完成要求的作（整个的或部分的）。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（2）预先将物体安放妥当，使它们能在现场和最方便的地点立即起到作用。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işḻïḋê"/>
            <p:cNvSpPr/>
            <p:nvPr/>
          </p:nvSpPr>
          <p:spPr>
            <a:xfrm>
              <a:off x="6919" y="7418"/>
              <a:ext cx="4780" cy="2497"/>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išḷïḑè"/>
            <p:cNvSpPr txBox="1"/>
            <p:nvPr/>
          </p:nvSpPr>
          <p:spPr>
            <a:xfrm>
              <a:off x="7298" y="8103"/>
              <a:ext cx="4022" cy="1126"/>
            </a:xfrm>
            <a:prstGeom prst="rect">
              <a:avLst/>
            </a:prstGeom>
            <a:noFill/>
          </p:spPr>
          <p:txBody>
            <a:bodyPr wrap="square" rtlCol="0">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（用事先准备好的应急手段补偿物体的低可靠性。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756285" y="927735"/>
            <a:ext cx="5339080" cy="109156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（四）TRIZ 理论的发明原则</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449286" cy="488467"/>
            <a:chOff x="294295" y="323963"/>
            <a:chExt cx="34492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二、TRIZ 理论及其运用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1230630" y="1843405"/>
            <a:ext cx="3035935" cy="1914525"/>
            <a:chOff x="6919" y="3044"/>
            <a:chExt cx="4781" cy="3015"/>
          </a:xfrm>
        </p:grpSpPr>
        <p:sp>
          <p:nvSpPr>
            <p:cNvPr id="7" name="ïṣḻiḋè"/>
            <p:cNvSpPr/>
            <p:nvPr/>
          </p:nvSpPr>
          <p:spPr>
            <a:xfrm>
              <a:off x="6919" y="3044"/>
              <a:ext cx="4781"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9. 多孔材料原则（孔化法）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iŝḻîḓè"/>
            <p:cNvSpPr/>
            <p:nvPr/>
          </p:nvSpPr>
          <p:spPr>
            <a:xfrm>
              <a:off x="6919" y="3878"/>
              <a:ext cx="4780" cy="2181"/>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ïsliďé"/>
            <p:cNvSpPr txBox="1"/>
            <p:nvPr/>
          </p:nvSpPr>
          <p:spPr>
            <a:xfrm>
              <a:off x="7298" y="4054"/>
              <a:ext cx="4022" cy="184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（1）将物体做成多孔的或利用附加多孔元件。</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（2）如果物体是多孔的，事先用相应物质填充。</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í$lïḋè"/>
          <p:cNvSpPr/>
          <p:nvPr>
            <p:custDataLst>
              <p:tags r:id="rId1"/>
            </p:custDataLst>
          </p:nvPr>
        </p:nvSpPr>
        <p:spPr>
          <a:xfrm>
            <a:off x="6569710" y="1843405"/>
            <a:ext cx="255016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10. 变色原则（色彩法）</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işḻïḋê"/>
          <p:cNvSpPr/>
          <p:nvPr>
            <p:custDataLst>
              <p:tags r:id="rId2"/>
            </p:custDataLst>
          </p:nvPr>
        </p:nvSpPr>
        <p:spPr>
          <a:xfrm>
            <a:off x="6569710" y="2332355"/>
            <a:ext cx="4031615" cy="191135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išḷïḑè"/>
          <p:cNvSpPr txBox="1"/>
          <p:nvPr>
            <p:custDataLst>
              <p:tags r:id="rId3"/>
            </p:custDataLst>
          </p:nvPr>
        </p:nvSpPr>
        <p:spPr>
          <a:xfrm>
            <a:off x="6810375" y="2444115"/>
            <a:ext cx="3540760" cy="1636395"/>
          </a:xfrm>
          <a:prstGeom prst="rect">
            <a:avLst/>
          </a:prstGeom>
          <a:noFill/>
        </p:spPr>
        <p:txBody>
          <a:bodyPr wrap="square" rtlCol="0">
            <a:noAutofit/>
          </a:bodyPr>
          <a:p>
            <a:pPr lvl="0"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（1）改变物体或外部介质的颜色。</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（2）改变物体或外部介质的透明度。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（3）为了观察难以看到的物体或过程，利用染色添加剂。</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（4）如果利用染色添加剂无法观察到物体或过程，那么可以使用发光体或追踪器。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20000"/>
              </a:lnSpc>
            </a:pP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0" name="Group 41"/>
          <p:cNvGrpSpPr/>
          <p:nvPr/>
        </p:nvGrpSpPr>
        <p:grpSpPr>
          <a:xfrm>
            <a:off x="841272" y="4435959"/>
            <a:ext cx="10735310" cy="1989455"/>
            <a:chOff x="838201" y="4585173"/>
            <a:chExt cx="10735310" cy="1989455"/>
          </a:xfrm>
        </p:grpSpPr>
        <p:sp>
          <p:nvSpPr>
            <p:cNvPr id="41" name="TextBox 33"/>
            <p:cNvSpPr txBox="1"/>
            <p:nvPr>
              <p:custDataLst>
                <p:tags r:id="rId4"/>
              </p:custDataLst>
            </p:nvPr>
          </p:nvSpPr>
          <p:spPr>
            <a:xfrm>
              <a:off x="5495544" y="4585173"/>
              <a:ext cx="1203960" cy="398780"/>
            </a:xfrm>
            <a:prstGeom prst="rect">
              <a:avLst/>
            </a:prstGeom>
            <a:noFill/>
          </p:spPr>
          <p:txBody>
            <a:bodyPr wrap="none" rtlCol="0">
              <a:spAutoFit/>
            </a:bodyPr>
            <a:lstStyle/>
            <a:p>
              <a:pPr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实践证明</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TextBox 34"/>
            <p:cNvSpPr txBox="1"/>
            <p:nvPr>
              <p:custDataLst>
                <p:tags r:id="rId5"/>
              </p:custDataLst>
            </p:nvPr>
          </p:nvSpPr>
          <p:spPr>
            <a:xfrm>
              <a:off x="838201" y="5203663"/>
              <a:ext cx="10735310" cy="1370965"/>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运用TRIZ 理论可大大加快人们创造发明的进程，而且能得到高质量的创新产品。</a:t>
              </a:r>
              <a:endPar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ctr"/>
              <a:r>
                <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它能够帮助我们系统地分析问题情境，快速发现问题本质或者矛盾，能够准确把握问题探索方向，不会错过各种可能；</a:t>
              </a:r>
              <a:endPar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ctr"/>
              <a:r>
                <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它能够帮助我们突破思维障碍、打破思维定式，以新的视角分析问题，进行逻辑性和非逻辑性的系统思维；</a:t>
              </a:r>
              <a:endPar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ctr"/>
              <a:r>
                <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它还能根据技术进化规律预测未来发展趋势，帮助我们开发富有竞争力的新产品。</a:t>
              </a:r>
              <a:endParaRPr lang="zh-CN" altLang="en-US" sz="16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43" name="Straight Connector 36"/>
            <p:cNvCxnSpPr/>
            <p:nvPr>
              <p:custDataLst>
                <p:tags r:id="rId6"/>
              </p:custDataLst>
            </p:nvPr>
          </p:nvCxnSpPr>
          <p:spPr>
            <a:xfrm>
              <a:off x="5565986" y="502966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Straight Connector 37"/>
            <p:cNvCxnSpPr/>
            <p:nvPr>
              <p:custDataLst>
                <p:tags r:id="rId7"/>
              </p:custDataLst>
            </p:nvPr>
          </p:nvCxnSpPr>
          <p:spPr>
            <a:xfrm>
              <a:off x="5565986" y="509098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par>
                                <p:cTn id="8" presetID="16" presetClass="entr" presetSubtype="2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60755"/>
            <a:ext cx="10033635" cy="395097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创新技法分析</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匈牙利人拉迪斯洛·比罗是一名新闻记者，他在工作中发现钢笔有不少缺点，使用起来不太方便。他去报社的印刷厂时发现报纸上使用的油墨比钢笔墨水更具优越性，但油墨不能在钢笔中使用。一天，他看到孩子们在地上滚皮球，沾了泥的皮球在地上滚动时留下一道泥印，他受到了启发，在圆管内装了一个钢珠，管里放上油墨，这种墨水很黏稠，但有足够的流动性，既不会从笔尖漏出，又能从圆珠的间隙通过，写在纸上还能迅速变干，这就是圆珠笔的墨水。于是，圆珠笔诞生了，后来他又对他的发明进行了改进，并于1943 年申请了专利。</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91590" y="4812665"/>
            <a:ext cx="9895205" cy="1529715"/>
          </a:xfrm>
          <a:prstGeom prst="rect">
            <a:avLst/>
          </a:prstGeom>
          <a:noFill/>
        </p:spPr>
        <p:txBody>
          <a:bodyPr wrap="square" rtlCol="0">
            <a:spAutoFit/>
          </a:bodyPr>
          <a:p>
            <a:pPr algn="just">
              <a:lnSpc>
                <a:spcPct val="13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思考：</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3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（1）请分析钢笔有哪些缺点。</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3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（2）拉迪斯洛·比罗在发明圆珠笔的过程中主要用了哪些创新技法？</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创客营地</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2325370"/>
            <a:ext cx="10033635" cy="1382395"/>
          </a:xfrm>
          <a:prstGeom prst="rect">
            <a:avLst/>
          </a:prstGeom>
          <a:noFill/>
        </p:spPr>
        <p:txBody>
          <a:bodyPr wrap="square" rtlCol="0">
            <a:noAutofit/>
          </a:bodyPr>
          <a:p>
            <a:pPr indent="1016000" algn="ctr" fontAlgn="auto">
              <a:lnSpc>
                <a:spcPct val="150000"/>
              </a:lnSpc>
              <a:extLst>
                <a:ext uri="{35155182-B16C-46BC-9424-99874614C6A1}">
                  <wpsdc:indentchars xmlns:wpsdc="http://www.wps.cn/officeDocument/2017/drawingmlCustomData" val="200" checksum="1463267244"/>
                </a:ext>
              </a:extLst>
            </a:pPr>
            <a:r>
              <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rPr>
              <a:t>美丽的景观</a:t>
            </a:r>
            <a:endPar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endParaRPr>
          </a:p>
        </p:txBody>
      </p:sp>
      <p:sp>
        <p:nvSpPr>
          <p:cNvPr id="3" name="文本框 2"/>
          <p:cNvSpPr txBox="1"/>
          <p:nvPr>
            <p:custDataLst>
              <p:tags r:id="rId3"/>
            </p:custDataLst>
          </p:nvPr>
        </p:nvSpPr>
        <p:spPr>
          <a:xfrm>
            <a:off x="934085" y="700532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p:cNvSpPr txBox="1"/>
          <p:nvPr/>
        </p:nvSpPr>
        <p:spPr>
          <a:xfrm>
            <a:off x="2460226" y="4617415"/>
            <a:ext cx="7283904" cy="461665"/>
          </a:xfrm>
          <a:prstGeom prst="rect">
            <a:avLst/>
          </a:prstGeom>
          <a:noFill/>
        </p:spPr>
        <p:txBody>
          <a:bodyPr wrap="square" rtlCol="0">
            <a:spAutoFit/>
          </a:bodyPr>
          <a:lstStyle/>
          <a:p>
            <a:pPr algn="dist"/>
            <a:r>
              <a:rPr lang="zh-CN" altLang="en-US"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演示完毕感谢您的观看</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2" name="组合 1"/>
          <p:cNvGrpSpPr/>
          <p:nvPr/>
        </p:nvGrpSpPr>
        <p:grpSpPr>
          <a:xfrm>
            <a:off x="1944370" y="1226820"/>
            <a:ext cx="8629650" cy="460375"/>
            <a:chOff x="7155769" y="1532223"/>
            <a:chExt cx="7287986" cy="628090"/>
          </a:xfrm>
        </p:grpSpPr>
        <p:sp>
          <p:nvSpPr>
            <p:cNvPr id="4" name="文本框 3"/>
            <p:cNvSpPr txBox="1"/>
            <p:nvPr>
              <p:custDataLst>
                <p:tags r:id="rId1"/>
              </p:custDataLst>
            </p:nvPr>
          </p:nvSpPr>
          <p:spPr>
            <a:xfrm>
              <a:off x="7404689" y="1532223"/>
              <a:ext cx="6990715" cy="628090"/>
            </a:xfrm>
            <a:prstGeom prst="rect">
              <a:avLst/>
            </a:prstGeom>
            <a:noFill/>
          </p:spPr>
          <p:txBody>
            <a:bodyPr wrap="square" rtlCol="0">
              <a:spAutoFit/>
            </a:bodyPr>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5" name="组合 4"/>
            <p:cNvGrpSpPr/>
            <p:nvPr/>
          </p:nvGrpSpPr>
          <p:grpSpPr>
            <a:xfrm>
              <a:off x="7155769" y="1674585"/>
              <a:ext cx="7287986" cy="145144"/>
              <a:chOff x="7161893" y="1825171"/>
              <a:chExt cx="7287986" cy="145144"/>
            </a:xfrm>
          </p:grpSpPr>
          <p:sp>
            <p:nvSpPr>
              <p:cNvPr id="6" name="矩形: 圆角 44"/>
              <p:cNvSpPr/>
              <p:nvPr>
                <p:custDataLst>
                  <p:tags r:id="rId2"/>
                </p:custDataLst>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矩形: 圆角 45"/>
              <p:cNvSpPr/>
              <p:nvPr>
                <p:custDataLst>
                  <p:tags r:id="rId3"/>
                </p:custDataLst>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8" name="文本框 7"/>
          <p:cNvSpPr txBox="1"/>
          <p:nvPr>
            <p:custDataLst>
              <p:tags r:id="rId4"/>
            </p:custDataLst>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arn(inVertical)">
                                      <p:cBhvr>
                                        <p:cTn id="84" dur="500"/>
                                        <p:tgtEl>
                                          <p:spTgt spid="12"/>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1000"/>
                                        <p:tgtEl>
                                          <p:spTgt spid="2"/>
                                        </p:tgtEl>
                                      </p:cBhvr>
                                    </p:animEffect>
                                    <p:anim calcmode="lin" valueType="num">
                                      <p:cBhvr>
                                        <p:cTn id="89" dur="1000" fill="hold"/>
                                        <p:tgtEl>
                                          <p:spTgt spid="2"/>
                                        </p:tgtEl>
                                        <p:attrNameLst>
                                          <p:attrName>ppt_x</p:attrName>
                                        </p:attrNameLst>
                                      </p:cBhvr>
                                      <p:tavLst>
                                        <p:tav tm="0">
                                          <p:val>
                                            <p:strVal val="#ppt_x"/>
                                          </p:val>
                                        </p:tav>
                                        <p:tav tm="100000">
                                          <p:val>
                                            <p:strVal val="#ppt_x"/>
                                          </p:val>
                                        </p:tav>
                                      </p:tavLst>
                                    </p:anim>
                                    <p:anim calcmode="lin" valueType="num">
                                      <p:cBhvr>
                                        <p:cTn id="9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思考</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717675"/>
            <a:ext cx="10033635" cy="2950210"/>
          </a:xfrm>
          <a:prstGeom prst="rect">
            <a:avLst/>
          </a:prstGeom>
          <a:noFill/>
        </p:spPr>
        <p:txBody>
          <a:bodyPr wrap="square" rtlCol="0">
            <a:noAutofit/>
          </a:bodyPr>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作为夕阳产业的户外LED 大屏，在时代的创新与发展推动下不断发展，许多新技术的不断融入使户外LED 大屏产业迸发出更强大的活力。我们可以看到，</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创新拥有巨大的力量</a:t>
            </a: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，可以推动一个产业不断更新、不断进步；如果失去创新，只是留在原地踏步，后果只能是被新的潮流淹没，最终失去市场、走向衰败。</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533900" y="283468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4357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449595"/>
            <a:ext cx="5292799" cy="1246505"/>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创新意识是指人们根据社会和个体生活发展的需要，产生创造新事物的观念和动机，并在创造活动中表现出的意向、愿望和设想。</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矩形 27"/>
          <p:cNvSpPr/>
          <p:nvPr/>
        </p:nvSpPr>
        <p:spPr>
          <a:xfrm>
            <a:off x="4654929" y="3037370"/>
            <a:ext cx="5292799" cy="1246505"/>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创新意识是人类意识活动中一种积极的、富有成果性的表现形式，是人们进行创造性活动的出发点和内在动力，是创造性思维和创造力产生的前提。</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9" name="矩形 28"/>
          <p:cNvSpPr/>
          <p:nvPr/>
        </p:nvSpPr>
        <p:spPr>
          <a:xfrm>
            <a:off x="4654929" y="4624510"/>
            <a:ext cx="5292799" cy="830580"/>
          </a:xfrm>
          <a:prstGeom prst="rect">
            <a:avLst/>
          </a:prstGeom>
          <a:noFill/>
        </p:spPr>
        <p:txBody>
          <a:bodyPr wrap="square" lIns="0" tIns="0" rIns="0" bIns="0" rtlCol="0">
            <a:spAutoFit/>
          </a:bodyPr>
          <a:lstStyle/>
          <a:p>
            <a:pPr lvl="0" algn="l">
              <a:lnSpc>
                <a:spcPct val="150000"/>
              </a:lnSpc>
              <a:buClrTx/>
              <a:buSzTx/>
              <a:buFontTx/>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创新意识包括创造动机、创造兴趣、创造情感和创造意志。</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294295" y="323963"/>
            <a:ext cx="3449286" cy="488467"/>
            <a:chOff x="294295" y="323963"/>
            <a:chExt cx="34492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3383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项目一</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en-US" altLang="zh-CN" sz="2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a:stretch>
            <a:fillRect/>
          </a:stretch>
        </p:blipFill>
        <p:spPr>
          <a:xfrm>
            <a:off x="161290" y="1875790"/>
            <a:ext cx="4133215" cy="2936240"/>
          </a:xfrm>
          <a:prstGeom prst="rect">
            <a:avLst/>
          </a:prstGeom>
        </p:spPr>
      </p:pic>
      <p:sp>
        <p:nvSpPr>
          <p:cNvPr id="6" name="文本框 5"/>
          <p:cNvSpPr txBox="1"/>
          <p:nvPr/>
        </p:nvSpPr>
        <p:spPr>
          <a:xfrm>
            <a:off x="4563110" y="5643880"/>
            <a:ext cx="1811655" cy="953135"/>
          </a:xfrm>
          <a:prstGeom prst="rect">
            <a:avLst/>
          </a:prstGeom>
          <a:noFill/>
        </p:spPr>
        <p:txBody>
          <a:bodyPr wrap="square" rtlCol="0">
            <a:spAutoFit/>
          </a:bodyPr>
          <a:p>
            <a:pPr algn="just"/>
            <a:r>
              <a:rPr lang="zh-CN" altLang="en-US" sz="1400">
                <a:solidFill>
                  <a:schemeClr val="bg1"/>
                </a:solidFill>
                <a:latin typeface="楷体" panose="02010609060101010101" charset="-122"/>
                <a:ea typeface="楷体" panose="02010609060101010101" charset="-122"/>
              </a:rPr>
              <a:t>创造兴趣是促使人们积极探求新奇事物的心理倾向，能促进创造活动的成功。</a:t>
            </a:r>
            <a:endParaRPr lang="zh-CN" altLang="en-US" sz="1400">
              <a:solidFill>
                <a:schemeClr val="bg1"/>
              </a:solidFill>
              <a:latin typeface="楷体" panose="02010609060101010101" charset="-122"/>
              <a:ea typeface="楷体" panose="02010609060101010101" charset="-122"/>
            </a:endParaRPr>
          </a:p>
        </p:txBody>
      </p:sp>
      <p:sp>
        <p:nvSpPr>
          <p:cNvPr id="7" name="文本框 6"/>
          <p:cNvSpPr txBox="1"/>
          <p:nvPr/>
        </p:nvSpPr>
        <p:spPr>
          <a:xfrm>
            <a:off x="6487795" y="5643880"/>
            <a:ext cx="2016125" cy="953135"/>
          </a:xfrm>
          <a:prstGeom prst="rect">
            <a:avLst/>
          </a:prstGeom>
          <a:noFill/>
        </p:spPr>
        <p:txBody>
          <a:bodyPr wrap="square" rtlCol="0">
            <a:spAutoFit/>
          </a:bodyPr>
          <a:p>
            <a:pPr algn="just"/>
            <a:r>
              <a:rPr lang="zh-CN" altLang="en-US" sz="1400">
                <a:solidFill>
                  <a:schemeClr val="bg1"/>
                </a:solidFill>
                <a:latin typeface="楷体" panose="02010609060101010101" charset="-122"/>
                <a:ea typeface="楷体" panose="02010609060101010101" charset="-122"/>
              </a:rPr>
              <a:t>创造情感是引起、推进乃至完成创造的心理因素，只有具备正确的创造情感才能使创造成功。</a:t>
            </a:r>
            <a:endParaRPr lang="zh-CN" altLang="en-US" sz="1400">
              <a:solidFill>
                <a:schemeClr val="bg1"/>
              </a:solidFill>
              <a:latin typeface="楷体" panose="02010609060101010101" charset="-122"/>
              <a:ea typeface="楷体" panose="02010609060101010101" charset="-122"/>
            </a:endParaRPr>
          </a:p>
        </p:txBody>
      </p:sp>
      <p:sp>
        <p:nvSpPr>
          <p:cNvPr id="9" name="文本框 8"/>
          <p:cNvSpPr txBox="1"/>
          <p:nvPr/>
        </p:nvSpPr>
        <p:spPr>
          <a:xfrm>
            <a:off x="8616950" y="5643880"/>
            <a:ext cx="2165350" cy="953135"/>
          </a:xfrm>
          <a:prstGeom prst="rect">
            <a:avLst/>
          </a:prstGeom>
          <a:noFill/>
        </p:spPr>
        <p:txBody>
          <a:bodyPr wrap="square" rtlCol="0">
            <a:spAutoFit/>
          </a:bodyPr>
          <a:p>
            <a:pPr algn="just"/>
            <a:r>
              <a:rPr lang="zh-CN" altLang="en-US" sz="1400">
                <a:solidFill>
                  <a:schemeClr val="bg1"/>
                </a:solidFill>
                <a:latin typeface="楷体" panose="02010609060101010101" charset="-122"/>
                <a:ea typeface="楷体" panose="02010609060101010101" charset="-122"/>
              </a:rPr>
              <a:t>创造意志是在创造中克服困难、冲破阻碍的心理因素，具有目的性、顽强性和自制性。</a:t>
            </a:r>
            <a:endParaRPr lang="zh-CN" altLang="en-US" sz="1400">
              <a:solidFill>
                <a:schemeClr val="bg1"/>
              </a:solidFill>
              <a:latin typeface="楷体" panose="02010609060101010101" charset="-122"/>
              <a:ea typeface="楷体" panose="02010609060101010101" charset="-122"/>
            </a:endParaRPr>
          </a:p>
        </p:txBody>
      </p:sp>
      <p:sp>
        <p:nvSpPr>
          <p:cNvPr id="10" name="文本框 9"/>
          <p:cNvSpPr txBox="1"/>
          <p:nvPr/>
        </p:nvSpPr>
        <p:spPr>
          <a:xfrm>
            <a:off x="2638425" y="5643880"/>
            <a:ext cx="1811655" cy="953135"/>
          </a:xfrm>
          <a:prstGeom prst="rect">
            <a:avLst/>
          </a:prstGeom>
          <a:noFill/>
        </p:spPr>
        <p:txBody>
          <a:bodyPr wrap="square" rtlCol="0">
            <a:spAutoFit/>
          </a:bodyPr>
          <a:p>
            <a:pPr algn="just"/>
            <a:r>
              <a:rPr lang="zh-CN" altLang="en-US" sz="1400">
                <a:solidFill>
                  <a:schemeClr val="bg1"/>
                </a:solidFill>
                <a:latin typeface="楷体" panose="02010609060101010101" charset="-122"/>
                <a:ea typeface="楷体" panose="02010609060101010101" charset="-122"/>
              </a:rPr>
              <a:t>创造动机是创造活动的动力因素，能推动和激励人们发起和维持创造性活动。</a:t>
            </a:r>
            <a:endParaRPr lang="zh-CN" altLang="en-US" sz="1400">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bldLvl="0" animBg="1"/>
      <p:bldP spid="31" grpId="0" bldLvl="0" animBg="1"/>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20"/>
          <p:cNvSpPr/>
          <p:nvPr/>
        </p:nvSpPr>
        <p:spPr>
          <a:xfrm>
            <a:off x="2016946" y="2832558"/>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椭圆 35"/>
          <p:cNvSpPr/>
          <p:nvPr/>
        </p:nvSpPr>
        <p:spPr>
          <a:xfrm>
            <a:off x="583527" y="3938242"/>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圆角矩形 25"/>
          <p:cNvSpPr/>
          <p:nvPr/>
        </p:nvSpPr>
        <p:spPr>
          <a:xfrm>
            <a:off x="2016486" y="3755592"/>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文本框 38"/>
          <p:cNvSpPr txBox="1"/>
          <p:nvPr/>
        </p:nvSpPr>
        <p:spPr>
          <a:xfrm>
            <a:off x="2296071" y="3917711"/>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还原创新意识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任意多边形 28"/>
          <p:cNvSpPr/>
          <p:nvPr/>
        </p:nvSpPr>
        <p:spPr>
          <a:xfrm>
            <a:off x="1495571" y="4122947"/>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584200" y="1755775"/>
            <a:ext cx="5509260" cy="740410"/>
            <a:chOff x="7215" y="2779"/>
            <a:chExt cx="8676" cy="1166"/>
          </a:xfrm>
        </p:grpSpPr>
        <p:sp>
          <p:nvSpPr>
            <p:cNvPr id="26" name="椭圆 25"/>
            <p:cNvSpPr/>
            <p:nvPr/>
          </p:nvSpPr>
          <p:spPr>
            <a:xfrm>
              <a:off x="7215" y="3067"/>
              <a:ext cx="878" cy="878"/>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圆角矩形 16"/>
            <p:cNvSpPr/>
            <p:nvPr/>
          </p:nvSpPr>
          <p:spPr>
            <a:xfrm>
              <a:off x="9472" y="2779"/>
              <a:ext cx="6419" cy="1139"/>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文本框 28"/>
            <p:cNvSpPr txBox="1"/>
            <p:nvPr/>
          </p:nvSpPr>
          <p:spPr>
            <a:xfrm>
              <a:off x="9912" y="2851"/>
              <a:ext cx="5538" cy="919"/>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综合创新意识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任意多边形 18"/>
            <p:cNvSpPr/>
            <p:nvPr/>
          </p:nvSpPr>
          <p:spPr>
            <a:xfrm>
              <a:off x="8651" y="3358"/>
              <a:ext cx="262" cy="296"/>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文本框 40"/>
            <p:cNvSpPr txBox="1"/>
            <p:nvPr/>
          </p:nvSpPr>
          <p:spPr>
            <a:xfrm>
              <a:off x="7301" y="3267"/>
              <a:ext cx="762" cy="58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9" name="组合 8"/>
          <p:cNvGrpSpPr/>
          <p:nvPr/>
        </p:nvGrpSpPr>
        <p:grpSpPr>
          <a:xfrm>
            <a:off x="584200" y="2928620"/>
            <a:ext cx="5288280" cy="583565"/>
            <a:chOff x="3764" y="5348"/>
            <a:chExt cx="8328" cy="919"/>
          </a:xfrm>
        </p:grpSpPr>
        <p:sp>
          <p:nvSpPr>
            <p:cNvPr id="31" name="椭圆 30"/>
            <p:cNvSpPr/>
            <p:nvPr/>
          </p:nvSpPr>
          <p:spPr>
            <a:xfrm>
              <a:off x="3764" y="5380"/>
              <a:ext cx="878" cy="878"/>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文本框 33"/>
            <p:cNvSpPr txBox="1"/>
            <p:nvPr/>
          </p:nvSpPr>
          <p:spPr>
            <a:xfrm>
              <a:off x="6554" y="5348"/>
              <a:ext cx="5538" cy="919"/>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逆向创新意识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5" name="任意多边形 23"/>
            <p:cNvSpPr/>
            <p:nvPr/>
          </p:nvSpPr>
          <p:spPr>
            <a:xfrm>
              <a:off x="5293" y="5671"/>
              <a:ext cx="262" cy="296"/>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文本框 41"/>
            <p:cNvSpPr txBox="1"/>
            <p:nvPr/>
          </p:nvSpPr>
          <p:spPr>
            <a:xfrm>
              <a:off x="3821" y="5574"/>
              <a:ext cx="762" cy="58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3" name="文本框 42"/>
          <p:cNvSpPr txBox="1"/>
          <p:nvPr/>
        </p:nvSpPr>
        <p:spPr>
          <a:xfrm>
            <a:off x="630445" y="4049247"/>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00340" y="308088"/>
            <a:ext cx="4820886" cy="734847"/>
            <a:chOff x="294295" y="323963"/>
            <a:chExt cx="4820886" cy="734847"/>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一、创新意识的类型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4" name="椭圆 13"/>
          <p:cNvSpPr/>
          <p:nvPr/>
        </p:nvSpPr>
        <p:spPr>
          <a:xfrm>
            <a:off x="6267940" y="2951073"/>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圆角矩形 20"/>
          <p:cNvSpPr/>
          <p:nvPr/>
        </p:nvSpPr>
        <p:spPr>
          <a:xfrm>
            <a:off x="7731946" y="2832558"/>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文本框 15"/>
          <p:cNvSpPr txBox="1"/>
          <p:nvPr/>
        </p:nvSpPr>
        <p:spPr>
          <a:xfrm>
            <a:off x="8098526" y="3001662"/>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分离创新意识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任意多边形 23"/>
          <p:cNvSpPr/>
          <p:nvPr/>
        </p:nvSpPr>
        <p:spPr>
          <a:xfrm>
            <a:off x="7211031" y="3199913"/>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椭圆 17"/>
          <p:cNvSpPr/>
          <p:nvPr/>
        </p:nvSpPr>
        <p:spPr>
          <a:xfrm>
            <a:off x="6289002" y="4121122"/>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圆角矩形 25"/>
          <p:cNvSpPr/>
          <p:nvPr/>
        </p:nvSpPr>
        <p:spPr>
          <a:xfrm>
            <a:off x="7721961" y="3938472"/>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文本框 19"/>
          <p:cNvSpPr txBox="1"/>
          <p:nvPr/>
        </p:nvSpPr>
        <p:spPr>
          <a:xfrm>
            <a:off x="8001546" y="4100591"/>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价值优化创新意识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任意多边形 28"/>
          <p:cNvSpPr/>
          <p:nvPr/>
        </p:nvSpPr>
        <p:spPr>
          <a:xfrm>
            <a:off x="7201046" y="4305827"/>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文本框 22"/>
          <p:cNvSpPr txBox="1"/>
          <p:nvPr/>
        </p:nvSpPr>
        <p:spPr>
          <a:xfrm>
            <a:off x="6304220" y="3033500"/>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文本框 23"/>
          <p:cNvSpPr txBox="1"/>
          <p:nvPr/>
        </p:nvSpPr>
        <p:spPr>
          <a:xfrm>
            <a:off x="6335920" y="4232127"/>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06</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5" name="椭圆 44"/>
          <p:cNvSpPr/>
          <p:nvPr/>
        </p:nvSpPr>
        <p:spPr>
          <a:xfrm>
            <a:off x="6289002" y="1814045"/>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圆角矩形 16"/>
          <p:cNvSpPr/>
          <p:nvPr/>
        </p:nvSpPr>
        <p:spPr>
          <a:xfrm>
            <a:off x="7721961" y="1631395"/>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7" name="文本框 46"/>
          <p:cNvSpPr txBox="1"/>
          <p:nvPr/>
        </p:nvSpPr>
        <p:spPr>
          <a:xfrm>
            <a:off x="8001546" y="179351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移植创新意识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8" name="任意多边形 18"/>
          <p:cNvSpPr/>
          <p:nvPr/>
        </p:nvSpPr>
        <p:spPr>
          <a:xfrm>
            <a:off x="7201046" y="1998750"/>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9" name="文本框 48"/>
          <p:cNvSpPr txBox="1"/>
          <p:nvPr/>
        </p:nvSpPr>
        <p:spPr>
          <a:xfrm>
            <a:off x="6324330" y="190066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500"/>
                                        <p:tgtEl>
                                          <p:spTgt spid="4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left)">
                                      <p:cBhvr>
                                        <p:cTn id="61" dur="500"/>
                                        <p:tgtEl>
                                          <p:spTgt spid="4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6" grpId="0" bldLvl="0" animBg="1"/>
      <p:bldP spid="37" grpId="0" bldLvl="0" animBg="1"/>
      <p:bldP spid="39" grpId="0"/>
      <p:bldP spid="40" grpId="0" bldLvl="0" animBg="1"/>
      <p:bldP spid="43" grpId="0"/>
      <p:bldP spid="14" grpId="0" bldLvl="0" animBg="1"/>
      <p:bldP spid="15" grpId="0" bldLvl="0" animBg="1"/>
      <p:bldP spid="16" grpId="0"/>
      <p:bldP spid="17" grpId="0" bldLvl="0" animBg="1"/>
      <p:bldP spid="18" grpId="0" bldLvl="0" animBg="1"/>
      <p:bldP spid="19" grpId="0" bldLvl="0" animBg="1"/>
      <p:bldP spid="20" grpId="0"/>
      <p:bldP spid="21" grpId="0" bldLvl="0" animBg="1"/>
      <p:bldP spid="23" grpId="0"/>
      <p:bldP spid="24" grpId="0"/>
      <p:bldP spid="45" grpId="0" bldLvl="0" animBg="1"/>
      <p:bldP spid="46" grpId="0" bldLvl="0" animBg="1"/>
      <p:bldP spid="47" grpId="0"/>
      <p:bldP spid="48" grpId="0" bldLvl="0" animBg="1"/>
      <p:bldP spid="49" grpId="0"/>
    </p:bldLst>
  </p:timing>
</p:sld>
</file>

<file path=ppt/tags/tag1.xml><?xml version="1.0" encoding="utf-8"?>
<p:tagLst xmlns:p="http://schemas.openxmlformats.org/presentationml/2006/main">
  <p:tag name="KSO_WM_UNIT_PLACING_PICTURE_USER_VIEWPORT" val="{&quot;height&quot;:1308.6566929133858,&quot;width&quot;:10692.220472440944}"/>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PLACING_PICTURE_USER_VIEWPORT" val="{&quot;height&quot;:1308.6566929133858,&quot;width&quot;:10692.220472440944}"/>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UNIT_PLACING_PICTURE_USER_VIEWPORT" val="{&quot;height&quot;:1308.6566929133858,&quot;width&quot;:10692.220472440944}"/>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UNIT_PLACING_PICTURE_USER_VIEWPORT" val="{&quot;height&quot;:1308.6566929133858,&quot;width&quot;:10692.220472440944}"/>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UNIT_PLACING_PICTURE_USER_VIEWPORT" val="{&quot;height&quot;:1308.6566929133858,&quot;width&quot;:10692.220472440944}"/>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PLACING_PICTURE_USER_VIEWPORT" val="{&quot;height&quot;:1308.6566929133858,&quot;width&quot;:10692.220472440944}"/>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UNIT_PLACING_PICTURE_USER_VIEWPORT" val="{&quot;height&quot;:1308.6566929133858,&quot;width&quot;:10692.220472440944}"/>
</p:tagLst>
</file>

<file path=ppt/tags/tag146.xml><?xml version="1.0" encoding="utf-8"?>
<p:tagLst xmlns:p="http://schemas.openxmlformats.org/presentationml/2006/main">
  <p:tag name="KSO_WM_UNIT_PLACING_PICTURE_USER_VIEWPORT" val="{&quot;height&quot;:1308.6566929133858,&quot;width&quot;:10692.220472440944}"/>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UNIT_PLACING_PICTURE_USER_VIEWPORT" val="{&quot;height&quot;:1308.6566929133858,&quot;width&quot;:10692.220472440944}"/>
</p:tagLst>
</file>

<file path=ppt/tags/tag167.xml><?xml version="1.0" encoding="utf-8"?>
<p:tagLst xmlns:p="http://schemas.openxmlformats.org/presentationml/2006/main">
  <p:tag name="KSO_WM_UNIT_PLACING_PICTURE_USER_VIEWPORT" val="{&quot;height&quot;:1308.6566929133858,&quot;width&quot;:10692.220472440944}"/>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UNIT_PLACING_PICTURE_USER_VIEWPORT" val="{&quot;height&quot;:1308.6566929133858,&quot;width&quot;:10692.220472440944}"/>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PP_MARK_KEY" val="bee895cf-a6f9-4f4c-aba1-35f89fd88aa7"/>
  <p:tag name="COMMONDATA" val="eyJoZGlkIjoiYTQyZDY5NWIwMmRiODE5MzFiOTkxMjRjMjgwZGU5NDEifQ=="/>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1308.6566929133858,&quot;width&quot;:10692.2204724409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1308.6566929133858,&quot;width&quot;:10692.220472440944}"/>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PLACING_PICTURE_USER_VIEWPORT" val="{&quot;height&quot;:1308.6566929133858,&quot;width&quot;:10692.220472440944}"/>
</p:tagLst>
</file>

<file path=ppt/tags/tag54.xml><?xml version="1.0" encoding="utf-8"?>
<p:tagLst xmlns:p="http://schemas.openxmlformats.org/presentationml/2006/main">
  <p:tag name="KSO_WM_UNIT_PLACING_PICTURE_USER_VIEWPORT" val="{&quot;height&quot;:1308.6566929133858,&quot;width&quot;:10692.220472440944}"/>
</p:tagLst>
</file>

<file path=ppt/tags/tag55.xml><?xml version="1.0" encoding="utf-8"?>
<p:tagLst xmlns:p="http://schemas.openxmlformats.org/presentationml/2006/main">
  <p:tag name="KSO_WM_UNIT_TABLE_BEAUTIFY" val="smartTable{14ea6784-0d67-49e8-8b8f-9aeceafc1c00}"/>
</p:tagLst>
</file>

<file path=ppt/tags/tag56.xml><?xml version="1.0" encoding="utf-8"?>
<p:tagLst xmlns:p="http://schemas.openxmlformats.org/presentationml/2006/main">
  <p:tag name="KSO_WM_UNIT_TABLE_BEAUTIFY" val="smartTable{0e994a90-be52-42df-a367-db4b40f7c301}"/>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1308.6566929133858,&quot;width&quot;:10692.220472440944}"/>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UNIT_PLACING_PICTURE_USER_VIEWPORT" val="{&quot;height&quot;:1308.6566929133858,&quot;width&quot;:10692.220472440944}"/>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PLACING_PICTURE_USER_VIEWPORT" val="{&quot;height&quot;:1308.6566929133858,&quot;width&quot;:10692.220472440944}"/>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13238</Words>
  <Application>WPS 演示</Application>
  <PresentationFormat>宽屏</PresentationFormat>
  <Paragraphs>942</Paragraphs>
  <Slides>65</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65</vt:i4>
      </vt:variant>
    </vt:vector>
  </HeadingPairs>
  <TitlesOfParts>
    <vt:vector size="83" baseType="lpstr">
      <vt:lpstr>Arial</vt:lpstr>
      <vt:lpstr>宋体</vt:lpstr>
      <vt:lpstr>Wingdings</vt:lpstr>
      <vt:lpstr>思源黑体 CN Medium</vt:lpstr>
      <vt:lpstr>黑体</vt:lpstr>
      <vt:lpstr>阿里巴巴普惠体 M</vt:lpstr>
      <vt:lpstr>微软雅黑</vt:lpstr>
      <vt:lpstr>楷体</vt:lpstr>
      <vt:lpstr>Arial Unicode MS</vt:lpstr>
      <vt:lpstr>等线</vt:lpstr>
      <vt:lpstr>思源黑体 CN Normal</vt:lpstr>
      <vt:lpstr>时尚中黑简体</vt:lpstr>
      <vt:lpstr>Calibri</vt:lpstr>
      <vt:lpstr>思源黑体 CN</vt:lpstr>
      <vt:lpstr>思源黑体 CN Medium</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赵艺</cp:lastModifiedBy>
  <cp:revision>35</cp:revision>
  <dcterms:created xsi:type="dcterms:W3CDTF">2022-12-09T12:51:00Z</dcterms:created>
  <dcterms:modified xsi:type="dcterms:W3CDTF">2023-04-28T08:39:43Z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FF0234DC1EB1437792590843B658985E_12</vt:lpwstr>
  </property>
  <property fmtid="{D5CDD505-2E9C-101B-9397-08002B2CF9AE}" pid="3" name="KSOProductBuildVer">
    <vt:lpwstr>2052-11.1.0.14036</vt:lpwstr>
  </property>
</Properties>
</file>