
<file path=[Content_Types].xml><?xml version="1.0" encoding="utf-8"?>
<Types xmlns="http://schemas.openxmlformats.org/package/2006/content-types">
  <Default Extension="xml" ContentType="application/xml"/>
  <Default Extension="jpeg" ContentType="image/jpeg"/>
  <Default Extension="JPG" ContentType="image/.jpg"/>
  <Default Extension="png" ContentType="image/png"/>
  <Default Extension="rels" ContentType="application/vnd.openxmlformats-package.relationships+xml"/>
  <Override PartName="/customXml/itemProps215.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6.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Lst>
  <p:notesMasterIdLst>
    <p:notesMasterId r:id="rId5"/>
  </p:notesMasterIdLst>
  <p:handoutMasterIdLst>
    <p:handoutMasterId r:id="rId66"/>
  </p:handoutMasterIdLst>
  <p:sldIdLst>
    <p:sldId id="260" r:id="rId4"/>
    <p:sldId id="11090176" r:id="rId6"/>
    <p:sldId id="11090199" r:id="rId7"/>
    <p:sldId id="287" r:id="rId8"/>
    <p:sldId id="277" r:id="rId9"/>
    <p:sldId id="11090201" r:id="rId10"/>
    <p:sldId id="11090202" r:id="rId11"/>
    <p:sldId id="11090200" r:id="rId12"/>
    <p:sldId id="11090207" r:id="rId13"/>
    <p:sldId id="11090345" r:id="rId14"/>
    <p:sldId id="11090346" r:id="rId15"/>
    <p:sldId id="11090347" r:id="rId16"/>
    <p:sldId id="11090404" r:id="rId17"/>
    <p:sldId id="11090344" r:id="rId18"/>
    <p:sldId id="275" r:id="rId19"/>
    <p:sldId id="11090405" r:id="rId20"/>
    <p:sldId id="11090408" r:id="rId21"/>
    <p:sldId id="11090284" r:id="rId22"/>
    <p:sldId id="283" r:id="rId23"/>
    <p:sldId id="11090236" r:id="rId24"/>
    <p:sldId id="11090409" r:id="rId25"/>
    <p:sldId id="11090410" r:id="rId26"/>
    <p:sldId id="11090260" r:id="rId27"/>
    <p:sldId id="11090411" r:id="rId28"/>
    <p:sldId id="11090412" r:id="rId29"/>
    <p:sldId id="11090413" r:id="rId30"/>
    <p:sldId id="11090414" r:id="rId31"/>
    <p:sldId id="11090415" r:id="rId32"/>
    <p:sldId id="11090262" r:id="rId33"/>
    <p:sldId id="11090416" r:id="rId34"/>
    <p:sldId id="11090417" r:id="rId35"/>
    <p:sldId id="11090418" r:id="rId36"/>
    <p:sldId id="11090265" r:id="rId37"/>
    <p:sldId id="11090419" r:id="rId38"/>
    <p:sldId id="11090420" r:id="rId39"/>
    <p:sldId id="11090421" r:id="rId40"/>
    <p:sldId id="11090422" r:id="rId41"/>
    <p:sldId id="11090267" r:id="rId42"/>
    <p:sldId id="11090423" r:id="rId43"/>
    <p:sldId id="11090424" r:id="rId44"/>
    <p:sldId id="11090425" r:id="rId45"/>
    <p:sldId id="11090426" r:id="rId46"/>
    <p:sldId id="11090427" r:id="rId47"/>
    <p:sldId id="11090428" r:id="rId48"/>
    <p:sldId id="11090429" r:id="rId49"/>
    <p:sldId id="11090430" r:id="rId50"/>
    <p:sldId id="11090432" r:id="rId51"/>
    <p:sldId id="11090431" r:id="rId52"/>
    <p:sldId id="11090433" r:id="rId53"/>
    <p:sldId id="11090434" r:id="rId54"/>
    <p:sldId id="11090177" r:id="rId55"/>
    <p:sldId id="11090271" r:id="rId56"/>
    <p:sldId id="11090436" r:id="rId57"/>
    <p:sldId id="11090285" r:id="rId58"/>
    <p:sldId id="11090437" r:id="rId59"/>
    <p:sldId id="11090438" r:id="rId60"/>
    <p:sldId id="11090341" r:id="rId61"/>
    <p:sldId id="11090439" r:id="rId62"/>
    <p:sldId id="11090440" r:id="rId63"/>
    <p:sldId id="11090266" r:id="rId64"/>
    <p:sldId id="11090180" r:id="rId65"/>
  </p:sldIdLst>
  <p:sldSz cx="12192000" cy="6858000"/>
  <p:notesSz cx="6858000" cy="9144000"/>
  <p:custDataLst>
    <p:tags r:id="rId7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19" userDrawn="1">
          <p15:clr>
            <a:srgbClr val="A4A3A4"/>
          </p15:clr>
        </p15:guide>
        <p15:guide id="2" pos="388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3229C"/>
    <a:srgbClr val="AD1CA2"/>
    <a:srgbClr val="AC1DA2"/>
    <a:srgbClr val="300B8C"/>
    <a:srgbClr val="A91EA2"/>
    <a:srgbClr val="461893"/>
    <a:srgbClr val="AE1CA3"/>
    <a:srgbClr val="6E1297"/>
    <a:srgbClr val="6144A2"/>
    <a:srgbClr val="9016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000" autoAdjust="0"/>
    <p:restoredTop sz="94660"/>
  </p:normalViewPr>
  <p:slideViewPr>
    <p:cSldViewPr snapToGrid="0" showGuides="1">
      <p:cViewPr>
        <p:scale>
          <a:sx n="25" d="100"/>
          <a:sy n="25" d="100"/>
        </p:scale>
        <p:origin x="2376" y="1002"/>
      </p:cViewPr>
      <p:guideLst>
        <p:guide orient="horz" pos="2219"/>
        <p:guide pos="3886"/>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2" Type="http://schemas.openxmlformats.org/officeDocument/2006/relationships/tags" Target="tags/tag216.xml"/><Relationship Id="rId71" Type="http://schemas.openxmlformats.org/officeDocument/2006/relationships/customXml" Target="../customXml/item1.xml"/><Relationship Id="rId70" Type="http://schemas.openxmlformats.org/officeDocument/2006/relationships/customXmlProps" Target="../customXml/itemProps215.xml"/><Relationship Id="rId7" Type="http://schemas.openxmlformats.org/officeDocument/2006/relationships/slide" Target="slides/slide3.xml"/><Relationship Id="rId69" Type="http://schemas.openxmlformats.org/officeDocument/2006/relationships/tableStyles" Target="tableStyles.xml"/><Relationship Id="rId68" Type="http://schemas.openxmlformats.org/officeDocument/2006/relationships/viewProps" Target="viewProps.xml"/><Relationship Id="rId67" Type="http://schemas.openxmlformats.org/officeDocument/2006/relationships/presProps" Target="presProps.xml"/><Relationship Id="rId66" Type="http://schemas.openxmlformats.org/officeDocument/2006/relationships/handoutMaster" Target="handoutMasters/handoutMaster1.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D3FDC20-5E8C-49AC-AB72-FB9172E5BD2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462E3BE-786E-46DD-AC32-ACB0D3B72F5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300B8C"/>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bg>
      <p:bgPr>
        <a:solidFill>
          <a:srgbClr val="300B8C"/>
        </a:solidFill>
        <a:effectLst/>
      </p:bgPr>
    </p:bg>
    <p:spTree>
      <p:nvGrpSpPr>
        <p:cNvPr id="1" name=""/>
        <p:cNvGrpSpPr/>
        <p:nvPr/>
      </p:nvGrpSpPr>
      <p:grpSpPr>
        <a:xfrm>
          <a:off x="0" y="0"/>
          <a:ext cx="0" cy="0"/>
          <a:chOff x="0" y="0"/>
          <a:chExt cx="0" cy="0"/>
        </a:xfrm>
      </p:grpSpPr>
      <p:sp>
        <p:nvSpPr>
          <p:cNvPr id="2" name="矩形: 圆角 1"/>
          <p:cNvSpPr/>
          <p:nvPr userDrawn="1"/>
        </p:nvSpPr>
        <p:spPr>
          <a:xfrm>
            <a:off x="1163447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 name="矩形: 圆角 2"/>
          <p:cNvSpPr/>
          <p:nvPr userDrawn="1"/>
        </p:nvSpPr>
        <p:spPr>
          <a:xfrm flipV="1">
            <a:off x="11024832"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to="0" calcmode="lin" valueType="num">
                                      <p:cBhvr>
                                        <p:cTn id="7" dur="500" decel="100000" fill="hold">
                                          <p:stCondLst>
                                            <p:cond delay="0"/>
                                          </p:stCondLst>
                                        </p:cTn>
                                        <p:tgtEl>
                                          <p:spTgt spid="2"/>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
                                        </p:tgtEl>
                                      </p:cBhvr>
                                    </p:animEffect>
                                    <p:animScale>
                                      <p:cBhvr>
                                        <p:cTn id="9" dur="500" decel="100000" fill="hold">
                                          <p:stCondLst>
                                            <p:cond delay="0"/>
                                          </p:stCondLst>
                                        </p:cTn>
                                        <p:tgtEl>
                                          <p:spTgt spid="2"/>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3"/>
                                        </p:tgtEl>
                                        <p:attrNameLst>
                                          <p:attrName>style.visibility</p:attrName>
                                        </p:attrNameLst>
                                      </p:cBhvr>
                                      <p:to>
                                        <p:strVal val="visible"/>
                                      </p:to>
                                    </p:set>
                                    <p:anim to="0" calcmode="lin" valueType="num">
                                      <p:cBhvr>
                                        <p:cTn id="12" dur="500" decel="100000" fill="hold">
                                          <p:stCondLst>
                                            <p:cond delay="0"/>
                                          </p:stCondLst>
                                        </p:cTn>
                                        <p:tgtEl>
                                          <p:spTgt spid="3"/>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3"/>
                                        </p:tgtEl>
                                      </p:cBhvr>
                                    </p:animEffect>
                                    <p:animScale>
                                      <p:cBhvr>
                                        <p:cTn id="14" dur="500" decel="100000" fill="hold">
                                          <p:stCondLst>
                                            <p:cond delay="0"/>
                                          </p:stCondLst>
                                        </p:cTn>
                                        <p:tgtEl>
                                          <p:spTgt spid="3"/>
                                        </p:tgtEl>
                                      </p:cBhvr>
                                      <p:by x="100000" y="100000"/>
                                      <p:from x="110000" y="110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A5D85534-3932-4D5F-854E-15B3A6E2B6E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AE1D272-D8A3-4605-AAC0-503437BF3889}"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竖排标题与文本">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300B8C"/>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标题幻灯片">
    <p:bg>
      <p:bgPr>
        <a:solidFill>
          <a:srgbClr val="300B8C"/>
        </a:solidFill>
        <a:effectLst/>
      </p:bgPr>
    </p:bg>
    <p:spTree>
      <p:nvGrpSpPr>
        <p:cNvPr id="1" name=""/>
        <p:cNvGrpSpPr/>
        <p:nvPr/>
      </p:nvGrpSpPr>
      <p:grpSpPr>
        <a:xfrm>
          <a:off x="0" y="0"/>
          <a:ext cx="0" cy="0"/>
          <a:chOff x="0" y="0"/>
          <a:chExt cx="0" cy="0"/>
        </a:xfrm>
      </p:grpSpPr>
      <p:sp>
        <p:nvSpPr>
          <p:cNvPr id="2" name="矩形: 圆角 1"/>
          <p:cNvSpPr/>
          <p:nvPr userDrawn="1"/>
        </p:nvSpPr>
        <p:spPr>
          <a:xfrm>
            <a:off x="1163447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 name="矩形: 圆角 2"/>
          <p:cNvSpPr/>
          <p:nvPr userDrawn="1"/>
        </p:nvSpPr>
        <p:spPr>
          <a:xfrm flipV="1">
            <a:off x="11024832"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to="0" calcmode="lin" valueType="num">
                                      <p:cBhvr>
                                        <p:cTn id="7" dur="500" decel="100000" fill="hold">
                                          <p:stCondLst>
                                            <p:cond delay="0"/>
                                          </p:stCondLst>
                                        </p:cTn>
                                        <p:tgtEl>
                                          <p:spTgt spid="2"/>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
                                        </p:tgtEl>
                                      </p:cBhvr>
                                    </p:animEffect>
                                    <p:animScale>
                                      <p:cBhvr>
                                        <p:cTn id="9" dur="500" decel="100000" fill="hold">
                                          <p:stCondLst>
                                            <p:cond delay="0"/>
                                          </p:stCondLst>
                                        </p:cTn>
                                        <p:tgtEl>
                                          <p:spTgt spid="2"/>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3"/>
                                        </p:tgtEl>
                                        <p:attrNameLst>
                                          <p:attrName>style.visibility</p:attrName>
                                        </p:attrNameLst>
                                      </p:cBhvr>
                                      <p:to>
                                        <p:strVal val="visible"/>
                                      </p:to>
                                    </p:set>
                                    <p:anim to="0" calcmode="lin" valueType="num">
                                      <p:cBhvr>
                                        <p:cTn id="12" dur="500" decel="100000" fill="hold">
                                          <p:stCondLst>
                                            <p:cond delay="0"/>
                                          </p:stCondLst>
                                        </p:cTn>
                                        <p:tgtEl>
                                          <p:spTgt spid="3"/>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3"/>
                                        </p:tgtEl>
                                      </p:cBhvr>
                                    </p:animEffect>
                                    <p:animScale>
                                      <p:cBhvr>
                                        <p:cTn id="14" dur="500" decel="100000" fill="hold">
                                          <p:stCondLst>
                                            <p:cond delay="0"/>
                                          </p:stCondLst>
                                        </p:cTn>
                                        <p:tgtEl>
                                          <p:spTgt spid="3"/>
                                        </p:tgtEl>
                                      </p:cBhvr>
                                      <p:by x="100000" y="100000"/>
                                      <p:from x="110000" y="110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A5D85534-3932-4D5F-854E-15B3A6E2B6E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AE1D272-D8A3-4605-AAC0-503437BF3889}"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竖排标题与文本">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5" Type="http://schemas.openxmlformats.org/officeDocument/2006/relationships/theme" Target="../theme/theme2.xml"/><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4.png"/><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5.png"/><Relationship Id="rId2" Type="http://schemas.openxmlformats.org/officeDocument/2006/relationships/tags" Target="../tags/tag17.xml"/><Relationship Id="rId1" Type="http://schemas.openxmlformats.org/officeDocument/2006/relationships/tags" Target="../tags/tag16.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6.png"/><Relationship Id="rId2" Type="http://schemas.openxmlformats.org/officeDocument/2006/relationships/tags" Target="../tags/tag19.xml"/><Relationship Id="rId1" Type="http://schemas.openxmlformats.org/officeDocument/2006/relationships/tags" Target="../tags/tag18.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7.png"/><Relationship Id="rId2" Type="http://schemas.openxmlformats.org/officeDocument/2006/relationships/tags" Target="../tags/tag21.xml"/><Relationship Id="rId1" Type="http://schemas.openxmlformats.org/officeDocument/2006/relationships/tags" Target="../tags/tag20.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8.png"/><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s>
</file>

<file path=ppt/slides/_rels/slide15.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3" Type="http://schemas.openxmlformats.org/officeDocument/2006/relationships/slideLayout" Target="../slideLayouts/slideLayout12.xml"/><Relationship Id="rId12" Type="http://schemas.openxmlformats.org/officeDocument/2006/relationships/tags" Target="../tags/tag36.xml"/><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tags" Target="../tags/tag25.xml"/></Relationships>
</file>

<file path=ppt/slides/_rels/slide16.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3" Type="http://schemas.openxmlformats.org/officeDocument/2006/relationships/slideLayout" Target="../slideLayouts/slideLayout12.xml"/><Relationship Id="rId12" Type="http://schemas.openxmlformats.org/officeDocument/2006/relationships/tags" Target="../tags/tag48.xml"/><Relationship Id="rId11" Type="http://schemas.openxmlformats.org/officeDocument/2006/relationships/tags" Target="../tags/tag47.xml"/><Relationship Id="rId10" Type="http://schemas.openxmlformats.org/officeDocument/2006/relationships/tags" Target="../tags/tag46.xml"/><Relationship Id="rId1" Type="http://schemas.openxmlformats.org/officeDocument/2006/relationships/tags" Target="../tags/tag3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tags" Target="../tags/tag49.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51.xml"/><Relationship Id="rId1" Type="http://schemas.openxmlformats.org/officeDocument/2006/relationships/tags" Target="../tags/tag50.xml"/></Relationships>
</file>

<file path=ppt/slides/_rels/slide19.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image" Target="../media/image9.png"/><Relationship Id="rId12" Type="http://schemas.openxmlformats.org/officeDocument/2006/relationships/slideLayout" Target="../slideLayouts/slideLayout12.xml"/><Relationship Id="rId11" Type="http://schemas.openxmlformats.org/officeDocument/2006/relationships/tags" Target="../tags/tag61.xml"/><Relationship Id="rId10" Type="http://schemas.openxmlformats.org/officeDocument/2006/relationships/tags" Target="../tags/tag60.xml"/><Relationship Id="rId1" Type="http://schemas.openxmlformats.org/officeDocument/2006/relationships/tags" Target="../tags/tag5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6" Type="http://schemas.openxmlformats.org/officeDocument/2006/relationships/slideLayout" Target="../slideLayouts/slideLayout12.xml"/><Relationship Id="rId15" Type="http://schemas.openxmlformats.org/officeDocument/2006/relationships/tags" Target="../tags/tag76.xml"/><Relationship Id="rId14" Type="http://schemas.openxmlformats.org/officeDocument/2006/relationships/tags" Target="../tags/tag75.xml"/><Relationship Id="rId13" Type="http://schemas.openxmlformats.org/officeDocument/2006/relationships/tags" Target="../tags/tag74.xml"/><Relationship Id="rId12" Type="http://schemas.openxmlformats.org/officeDocument/2006/relationships/tags" Target="../tags/tag73.xml"/><Relationship Id="rId11" Type="http://schemas.openxmlformats.org/officeDocument/2006/relationships/tags" Target="../tags/tag72.xml"/><Relationship Id="rId10" Type="http://schemas.openxmlformats.org/officeDocument/2006/relationships/tags" Target="../tags/tag71.xml"/><Relationship Id="rId1" Type="http://schemas.openxmlformats.org/officeDocument/2006/relationships/tags" Target="../tags/tag6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tags" Target="../tags/tag77.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2.xml"/><Relationship Id="rId2" Type="http://schemas.openxmlformats.org/officeDocument/2006/relationships/tags" Target="../tags/tag79.xml"/><Relationship Id="rId1" Type="http://schemas.openxmlformats.org/officeDocument/2006/relationships/tags" Target="../tags/tag78.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81.xml"/><Relationship Id="rId1" Type="http://schemas.openxmlformats.org/officeDocument/2006/relationships/tags" Target="../tags/tag80.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tags" Target="../tags/tag82.xml"/></Relationships>
</file>

<file path=ppt/slides/_rels/slide25.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tags" Target="../tags/tag89.xml"/><Relationship Id="rId4" Type="http://schemas.openxmlformats.org/officeDocument/2006/relationships/tags" Target="../tags/tag88.xml"/><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tags" Target="../tags/tag85.xml"/></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tags" Target="../tags/tag90.xml"/></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tags" Target="../tags/tag95.xml"/></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s>
</file>

<file path=ppt/slides/_rels/slide29.xml.rels><?xml version="1.0" encoding="UTF-8" standalone="yes"?>
<Relationships xmlns="http://schemas.openxmlformats.org/package/2006/relationships"><Relationship Id="rId9" Type="http://schemas.openxmlformats.org/officeDocument/2006/relationships/tags" Target="../tags/tag111.xml"/><Relationship Id="rId8" Type="http://schemas.openxmlformats.org/officeDocument/2006/relationships/tags" Target="../tags/tag110.xml"/><Relationship Id="rId7" Type="http://schemas.openxmlformats.org/officeDocument/2006/relationships/tags" Target="../tags/tag109.xml"/><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tags" Target="../tags/tag106.xml"/><Relationship Id="rId3" Type="http://schemas.openxmlformats.org/officeDocument/2006/relationships/tags" Target="../tags/tag105.xml"/><Relationship Id="rId2" Type="http://schemas.openxmlformats.org/officeDocument/2006/relationships/tags" Target="../tags/tag104.xml"/><Relationship Id="rId13" Type="http://schemas.openxmlformats.org/officeDocument/2006/relationships/slideLayout" Target="../slideLayouts/slideLayout12.xml"/><Relationship Id="rId12" Type="http://schemas.openxmlformats.org/officeDocument/2006/relationships/tags" Target="../tags/tag114.xml"/><Relationship Id="rId11" Type="http://schemas.openxmlformats.org/officeDocument/2006/relationships/tags" Target="../tags/tag113.xml"/><Relationship Id="rId10" Type="http://schemas.openxmlformats.org/officeDocument/2006/relationships/tags" Target="../tags/tag112.xml"/><Relationship Id="rId1" Type="http://schemas.openxmlformats.org/officeDocument/2006/relationships/tags" Target="../tags/tag10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118.xml"/><Relationship Id="rId3" Type="http://schemas.openxmlformats.org/officeDocument/2006/relationships/tags" Target="../tags/tag117.xml"/><Relationship Id="rId2" Type="http://schemas.openxmlformats.org/officeDocument/2006/relationships/tags" Target="../tags/tag116.xml"/><Relationship Id="rId1" Type="http://schemas.openxmlformats.org/officeDocument/2006/relationships/tags" Target="../tags/tag115.xml"/></Relationships>
</file>

<file path=ppt/slides/_rels/slide31.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tags" Target="../tags/tag123.xml"/><Relationship Id="rId4" Type="http://schemas.openxmlformats.org/officeDocument/2006/relationships/tags" Target="../tags/tag122.xml"/><Relationship Id="rId3" Type="http://schemas.openxmlformats.org/officeDocument/2006/relationships/tags" Target="../tags/tag121.xml"/><Relationship Id="rId2" Type="http://schemas.openxmlformats.org/officeDocument/2006/relationships/tags" Target="../tags/tag120.xml"/><Relationship Id="rId1" Type="http://schemas.openxmlformats.org/officeDocument/2006/relationships/tags" Target="../tags/tag119.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25.xml"/><Relationship Id="rId1" Type="http://schemas.openxmlformats.org/officeDocument/2006/relationships/tags" Target="../tags/tag124.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tags" Target="../tags/tag126.xml"/></Relationships>
</file>

<file path=ppt/slides/_rels/slide34.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tags" Target="../tags/tag132.xml"/><Relationship Id="rId5" Type="http://schemas.openxmlformats.org/officeDocument/2006/relationships/tags" Target="../tags/tag131.xml"/><Relationship Id="rId4" Type="http://schemas.openxmlformats.org/officeDocument/2006/relationships/tags" Target="../tags/tag130.xml"/><Relationship Id="rId3" Type="http://schemas.openxmlformats.org/officeDocument/2006/relationships/tags" Target="../tags/tag129.xml"/><Relationship Id="rId2" Type="http://schemas.openxmlformats.org/officeDocument/2006/relationships/tags" Target="../tags/tag128.xml"/><Relationship Id="rId1" Type="http://schemas.openxmlformats.org/officeDocument/2006/relationships/tags" Target="../tags/tag127.xml"/></Relationships>
</file>

<file path=ppt/slides/_rels/slide35.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tags" Target="../tags/tag137.xml"/><Relationship Id="rId4" Type="http://schemas.openxmlformats.org/officeDocument/2006/relationships/tags" Target="../tags/tag136.xml"/><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tags" Target="../tags/tag133.xml"/></Relationships>
</file>

<file path=ppt/slides/_rels/slide36.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tags" Target="../tags/tag142.xml"/><Relationship Id="rId4" Type="http://schemas.openxmlformats.org/officeDocument/2006/relationships/tags" Target="../tags/tag141.xml"/><Relationship Id="rId3" Type="http://schemas.openxmlformats.org/officeDocument/2006/relationships/tags" Target="../tags/tag140.xml"/><Relationship Id="rId2" Type="http://schemas.openxmlformats.org/officeDocument/2006/relationships/tags" Target="../tags/tag139.xml"/><Relationship Id="rId1" Type="http://schemas.openxmlformats.org/officeDocument/2006/relationships/tags" Target="../tags/tag138.xml"/></Relationships>
</file>

<file path=ppt/slides/_rels/slide37.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tags" Target="../tags/tag147.xml"/><Relationship Id="rId4" Type="http://schemas.openxmlformats.org/officeDocument/2006/relationships/tags" Target="../tags/tag146.xml"/><Relationship Id="rId3" Type="http://schemas.openxmlformats.org/officeDocument/2006/relationships/tags" Target="../tags/tag145.xml"/><Relationship Id="rId2" Type="http://schemas.openxmlformats.org/officeDocument/2006/relationships/tags" Target="../tags/tag144.xml"/><Relationship Id="rId1" Type="http://schemas.openxmlformats.org/officeDocument/2006/relationships/tags" Target="../tags/tag143.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49.xml"/><Relationship Id="rId1" Type="http://schemas.openxmlformats.org/officeDocument/2006/relationships/tags" Target="../tags/tag148.xml"/></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152.xml"/><Relationship Id="rId2" Type="http://schemas.openxmlformats.org/officeDocument/2006/relationships/tags" Target="../tags/tag151.xml"/><Relationship Id="rId1" Type="http://schemas.openxmlformats.org/officeDocument/2006/relationships/tags" Target="../tags/tag150.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3.xml"/><Relationship Id="rId1" Type="http://schemas.openxmlformats.org/officeDocument/2006/relationships/tags" Target="../tags/tag2.xml"/></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155.xml"/><Relationship Id="rId2" Type="http://schemas.openxmlformats.org/officeDocument/2006/relationships/tags" Target="../tags/tag154.xml"/><Relationship Id="rId1" Type="http://schemas.openxmlformats.org/officeDocument/2006/relationships/tags" Target="../tags/tag153.xml"/></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158.xml"/><Relationship Id="rId2" Type="http://schemas.openxmlformats.org/officeDocument/2006/relationships/tags" Target="../tags/tag157.xml"/><Relationship Id="rId1" Type="http://schemas.openxmlformats.org/officeDocument/2006/relationships/tags" Target="../tags/tag156.xml"/></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161.xml"/><Relationship Id="rId2" Type="http://schemas.openxmlformats.org/officeDocument/2006/relationships/tags" Target="../tags/tag160.xml"/><Relationship Id="rId1" Type="http://schemas.openxmlformats.org/officeDocument/2006/relationships/tags" Target="../tags/tag159.xml"/></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164.xml"/><Relationship Id="rId2" Type="http://schemas.openxmlformats.org/officeDocument/2006/relationships/tags" Target="../tags/tag163.xml"/><Relationship Id="rId1" Type="http://schemas.openxmlformats.org/officeDocument/2006/relationships/tags" Target="../tags/tag162.xml"/></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167.xml"/><Relationship Id="rId2" Type="http://schemas.openxmlformats.org/officeDocument/2006/relationships/tags" Target="../tags/tag166.xml"/><Relationship Id="rId1" Type="http://schemas.openxmlformats.org/officeDocument/2006/relationships/tags" Target="../tags/tag165.xml"/></Relationships>
</file>

<file path=ppt/slides/_rels/slide45.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170.xml"/><Relationship Id="rId2" Type="http://schemas.openxmlformats.org/officeDocument/2006/relationships/tags" Target="../tags/tag169.xml"/><Relationship Id="rId1" Type="http://schemas.openxmlformats.org/officeDocument/2006/relationships/tags" Target="../tags/tag168.xml"/></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173.xml"/><Relationship Id="rId2" Type="http://schemas.openxmlformats.org/officeDocument/2006/relationships/tags" Target="../tags/tag172.xml"/><Relationship Id="rId1" Type="http://schemas.openxmlformats.org/officeDocument/2006/relationships/tags" Target="../tags/tag171.xml"/></Relationships>
</file>

<file path=ppt/slides/_rels/slide47.xml.rels><?xml version="1.0" encoding="UTF-8" standalone="yes"?>
<Relationships xmlns="http://schemas.openxmlformats.org/package/2006/relationships"><Relationship Id="rId9" Type="http://schemas.openxmlformats.org/officeDocument/2006/relationships/tags" Target="../tags/tag182.xml"/><Relationship Id="rId8" Type="http://schemas.openxmlformats.org/officeDocument/2006/relationships/tags" Target="../tags/tag181.xml"/><Relationship Id="rId7" Type="http://schemas.openxmlformats.org/officeDocument/2006/relationships/tags" Target="../tags/tag180.xml"/><Relationship Id="rId6" Type="http://schemas.openxmlformats.org/officeDocument/2006/relationships/tags" Target="../tags/tag179.xml"/><Relationship Id="rId5" Type="http://schemas.openxmlformats.org/officeDocument/2006/relationships/tags" Target="../tags/tag178.xml"/><Relationship Id="rId4" Type="http://schemas.openxmlformats.org/officeDocument/2006/relationships/tags" Target="../tags/tag177.xml"/><Relationship Id="rId3" Type="http://schemas.openxmlformats.org/officeDocument/2006/relationships/tags" Target="../tags/tag176.xml"/><Relationship Id="rId2" Type="http://schemas.openxmlformats.org/officeDocument/2006/relationships/tags" Target="../tags/tag175.xml"/><Relationship Id="rId10" Type="http://schemas.openxmlformats.org/officeDocument/2006/relationships/slideLayout" Target="../slideLayouts/slideLayout12.xml"/><Relationship Id="rId1" Type="http://schemas.openxmlformats.org/officeDocument/2006/relationships/tags" Target="../tags/tag174.xml"/></Relationships>
</file>

<file path=ppt/slides/_rels/slide48.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190.xml"/><Relationship Id="rId7" Type="http://schemas.openxmlformats.org/officeDocument/2006/relationships/tags" Target="../tags/tag189.xml"/><Relationship Id="rId6" Type="http://schemas.openxmlformats.org/officeDocument/2006/relationships/tags" Target="../tags/tag188.xml"/><Relationship Id="rId5" Type="http://schemas.openxmlformats.org/officeDocument/2006/relationships/tags" Target="../tags/tag187.xml"/><Relationship Id="rId4" Type="http://schemas.openxmlformats.org/officeDocument/2006/relationships/tags" Target="../tags/tag186.xml"/><Relationship Id="rId3" Type="http://schemas.openxmlformats.org/officeDocument/2006/relationships/tags" Target="../tags/tag185.xml"/><Relationship Id="rId2" Type="http://schemas.openxmlformats.org/officeDocument/2006/relationships/tags" Target="../tags/tag184.xml"/><Relationship Id="rId1" Type="http://schemas.openxmlformats.org/officeDocument/2006/relationships/tags" Target="../tags/tag183.xml"/></Relationships>
</file>

<file path=ppt/slides/_rels/slide49.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tags" Target="../tags/tag196.xml"/><Relationship Id="rId5" Type="http://schemas.openxmlformats.org/officeDocument/2006/relationships/tags" Target="../tags/tag195.xml"/><Relationship Id="rId4" Type="http://schemas.openxmlformats.org/officeDocument/2006/relationships/tags" Target="../tags/tag194.xml"/><Relationship Id="rId3" Type="http://schemas.openxmlformats.org/officeDocument/2006/relationships/tags" Target="../tags/tag193.xml"/><Relationship Id="rId2" Type="http://schemas.openxmlformats.org/officeDocument/2006/relationships/tags" Target="../tags/tag192.xml"/><Relationship Id="rId1" Type="http://schemas.openxmlformats.org/officeDocument/2006/relationships/tags" Target="../tags/tag19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jpeg"/><Relationship Id="rId1" Type="http://schemas.openxmlformats.org/officeDocument/2006/relationships/tags" Target="../tags/tag4.xml"/></Relationships>
</file>

<file path=ppt/slides/_rels/slide50.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2.xml"/><Relationship Id="rId2" Type="http://schemas.openxmlformats.org/officeDocument/2006/relationships/tags" Target="../tags/tag198.xml"/><Relationship Id="rId1" Type="http://schemas.openxmlformats.org/officeDocument/2006/relationships/tags" Target="../tags/tag197.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00.xml"/><Relationship Id="rId1" Type="http://schemas.openxmlformats.org/officeDocument/2006/relationships/tags" Target="../tags/tag199.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xml"/><Relationship Id="rId1" Type="http://schemas.openxmlformats.org/officeDocument/2006/relationships/tags" Target="../tags/tag20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204.xml"/><Relationship Id="rId2" Type="http://schemas.openxmlformats.org/officeDocument/2006/relationships/tags" Target="../tags/tag203.xml"/><Relationship Id="rId1" Type="http://schemas.openxmlformats.org/officeDocument/2006/relationships/tags" Target="../tags/tag202.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2.xml"/><Relationship Id="rId1" Type="http://schemas.openxmlformats.org/officeDocument/2006/relationships/tags" Target="../tags/tag205.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2.xml"/><Relationship Id="rId1" Type="http://schemas.openxmlformats.org/officeDocument/2006/relationships/tags" Target="../tags/tag206.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2.xml"/><Relationship Id="rId1" Type="http://schemas.openxmlformats.org/officeDocument/2006/relationships/tags" Target="../tags/tag207.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2.xml"/><Relationship Id="rId1" Type="http://schemas.openxmlformats.org/officeDocument/2006/relationships/tags" Target="../tags/tag20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6.xml"/><Relationship Id="rId1" Type="http://schemas.openxmlformats.org/officeDocument/2006/relationships/tags" Target="../tags/tag5.xml"/></Relationships>
</file>

<file path=ppt/slides/_rels/slide60.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12.xml"/><Relationship Id="rId3" Type="http://schemas.openxmlformats.org/officeDocument/2006/relationships/tags" Target="../tags/tag210.xml"/><Relationship Id="rId2" Type="http://schemas.openxmlformats.org/officeDocument/2006/relationships/hyperlink" Target="&#21019;&#23458;&#33829;&#22320;&#65306;&#20225;&#19994;&#27169;&#25311;&#32463;&#33829;1-&#20225;&#19994;&#22522;&#26412;&#21608;&#26399;.pdf" TargetMode="External"/><Relationship Id="rId1" Type="http://schemas.openxmlformats.org/officeDocument/2006/relationships/tags" Target="../tags/tag209.xml"/></Relationships>
</file>

<file path=ppt/slides/_rels/slide61.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12.xml"/><Relationship Id="rId4" Type="http://schemas.openxmlformats.org/officeDocument/2006/relationships/tags" Target="../tags/tag214.xml"/><Relationship Id="rId3" Type="http://schemas.openxmlformats.org/officeDocument/2006/relationships/tags" Target="../tags/tag213.xml"/><Relationship Id="rId2" Type="http://schemas.openxmlformats.org/officeDocument/2006/relationships/tags" Target="../tags/tag212.xml"/><Relationship Id="rId1" Type="http://schemas.openxmlformats.org/officeDocument/2006/relationships/tags" Target="../tags/tag21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6.xml"/><Relationship Id="rId1" Type="http://schemas.openxmlformats.org/officeDocument/2006/relationships/tags" Target="../tags/tag6.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26.xml"/><Relationship Id="rId4" Type="http://schemas.openxmlformats.org/officeDocument/2006/relationships/image" Target="../media/image2.png"/><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26.xml"/><Relationship Id="rId4" Type="http://schemas.openxmlformats.org/officeDocument/2006/relationships/image" Target="../media/image3.png"/><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13" name="组合 12"/>
          <p:cNvGrpSpPr/>
          <p:nvPr/>
        </p:nvGrpSpPr>
        <p:grpSpPr>
          <a:xfrm>
            <a:off x="4189945" y="5601412"/>
            <a:ext cx="3809394" cy="424316"/>
            <a:chOff x="9097845" y="5529172"/>
            <a:chExt cx="3403834" cy="379141"/>
          </a:xfrm>
        </p:grpSpPr>
        <p:grpSp>
          <p:nvGrpSpPr>
            <p:cNvPr id="14" name="组合 13"/>
            <p:cNvGrpSpPr/>
            <p:nvPr/>
          </p:nvGrpSpPr>
          <p:grpSpPr>
            <a:xfrm>
              <a:off x="9097845" y="5529172"/>
              <a:ext cx="3403834" cy="379141"/>
              <a:chOff x="8847020" y="5529172"/>
              <a:chExt cx="3403834" cy="379141"/>
            </a:xfrm>
          </p:grpSpPr>
          <p:grpSp>
            <p:nvGrpSpPr>
              <p:cNvPr id="18" name="组合 17"/>
              <p:cNvGrpSpPr/>
              <p:nvPr/>
            </p:nvGrpSpPr>
            <p:grpSpPr>
              <a:xfrm>
                <a:off x="10635273" y="5529172"/>
                <a:ext cx="1615581" cy="379141"/>
                <a:chOff x="11136923" y="5529172"/>
                <a:chExt cx="1615581" cy="379141"/>
              </a:xfrm>
            </p:grpSpPr>
            <p:sp>
              <p:nvSpPr>
                <p:cNvPr id="38" name="矩形: 圆角 37"/>
                <p:cNvSpPr/>
                <p:nvPr/>
              </p:nvSpPr>
              <p:spPr>
                <a:xfrm flipH="1">
                  <a:off x="11340123" y="5529172"/>
                  <a:ext cx="1412381" cy="379141"/>
                </a:xfrm>
                <a:prstGeom prst="roundRect">
                  <a:avLst>
                    <a:gd name="adj" fmla="val 50000"/>
                  </a:avLst>
                </a:prstGeom>
                <a:gradFill>
                  <a:gsLst>
                    <a:gs pos="0">
                      <a:srgbClr val="AF1CA3">
                        <a:alpha val="49000"/>
                      </a:srgbClr>
                    </a:gs>
                    <a:gs pos="100000">
                      <a:srgbClr val="AF1CA3">
                        <a:alpha val="0"/>
                      </a:srgb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39" name="组合 38"/>
                <p:cNvGrpSpPr/>
                <p:nvPr/>
              </p:nvGrpSpPr>
              <p:grpSpPr>
                <a:xfrm>
                  <a:off x="11136923" y="5529172"/>
                  <a:ext cx="379141" cy="379141"/>
                  <a:chOff x="6791093" y="4716966"/>
                  <a:chExt cx="379141" cy="379141"/>
                </a:xfrm>
              </p:grpSpPr>
              <p:sp>
                <p:nvSpPr>
                  <p:cNvPr id="40" name="椭圆 39"/>
                  <p:cNvSpPr/>
                  <p:nvPr/>
                </p:nvSpPr>
                <p:spPr>
                  <a:xfrm>
                    <a:off x="6791093" y="4716966"/>
                    <a:ext cx="379141" cy="379141"/>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1" name="alarm-clock_63781"/>
                  <p:cNvSpPr/>
                  <p:nvPr/>
                </p:nvSpPr>
                <p:spPr>
                  <a:xfrm>
                    <a:off x="6879488" y="4805842"/>
                    <a:ext cx="202350" cy="201390"/>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03951" h="601084">
                        <a:moveTo>
                          <a:pt x="301964" y="141909"/>
                        </a:moveTo>
                        <a:cubicBezTo>
                          <a:pt x="326800" y="141909"/>
                          <a:pt x="347662" y="162739"/>
                          <a:pt x="347662" y="188528"/>
                        </a:cubicBezTo>
                        <a:lnTo>
                          <a:pt x="347662" y="285735"/>
                        </a:lnTo>
                        <a:lnTo>
                          <a:pt x="389387" y="315492"/>
                        </a:lnTo>
                        <a:cubicBezTo>
                          <a:pt x="410249" y="330370"/>
                          <a:pt x="415216" y="359135"/>
                          <a:pt x="400314" y="379965"/>
                        </a:cubicBezTo>
                        <a:cubicBezTo>
                          <a:pt x="391373" y="391868"/>
                          <a:pt x="377465" y="398811"/>
                          <a:pt x="362564" y="398811"/>
                        </a:cubicBezTo>
                        <a:cubicBezTo>
                          <a:pt x="353623" y="398811"/>
                          <a:pt x="344682" y="395835"/>
                          <a:pt x="335741" y="390876"/>
                        </a:cubicBezTo>
                        <a:lnTo>
                          <a:pt x="275141" y="347232"/>
                        </a:lnTo>
                        <a:cubicBezTo>
                          <a:pt x="263219" y="338305"/>
                          <a:pt x="256265" y="324419"/>
                          <a:pt x="256265" y="309540"/>
                        </a:cubicBezTo>
                        <a:lnTo>
                          <a:pt x="256265" y="188528"/>
                        </a:lnTo>
                        <a:cubicBezTo>
                          <a:pt x="256265" y="162739"/>
                          <a:pt x="276134" y="141909"/>
                          <a:pt x="301964" y="141909"/>
                        </a:cubicBezTo>
                        <a:close/>
                        <a:moveTo>
                          <a:pt x="301976" y="84311"/>
                        </a:moveTo>
                        <a:cubicBezTo>
                          <a:pt x="180788" y="84311"/>
                          <a:pt x="82447" y="182507"/>
                          <a:pt x="82447" y="303518"/>
                        </a:cubicBezTo>
                        <a:cubicBezTo>
                          <a:pt x="82447" y="424528"/>
                          <a:pt x="180788" y="522725"/>
                          <a:pt x="301976" y="522725"/>
                        </a:cubicBezTo>
                        <a:cubicBezTo>
                          <a:pt x="422170" y="522725"/>
                          <a:pt x="521504" y="424528"/>
                          <a:pt x="521504" y="303518"/>
                        </a:cubicBezTo>
                        <a:cubicBezTo>
                          <a:pt x="521504" y="182507"/>
                          <a:pt x="422170" y="84311"/>
                          <a:pt x="301976" y="84311"/>
                        </a:cubicBezTo>
                        <a:close/>
                        <a:moveTo>
                          <a:pt x="102314" y="0"/>
                        </a:moveTo>
                        <a:cubicBezTo>
                          <a:pt x="132114" y="0"/>
                          <a:pt x="159928" y="12895"/>
                          <a:pt x="177808" y="32732"/>
                        </a:cubicBezTo>
                        <a:cubicBezTo>
                          <a:pt x="215555" y="15870"/>
                          <a:pt x="257275" y="5951"/>
                          <a:pt x="301976" y="5951"/>
                        </a:cubicBezTo>
                        <a:cubicBezTo>
                          <a:pt x="345683" y="5951"/>
                          <a:pt x="387403" y="15870"/>
                          <a:pt x="425150" y="32732"/>
                        </a:cubicBezTo>
                        <a:cubicBezTo>
                          <a:pt x="444023" y="12895"/>
                          <a:pt x="470844" y="0"/>
                          <a:pt x="500644" y="0"/>
                        </a:cubicBezTo>
                        <a:cubicBezTo>
                          <a:pt x="557264" y="0"/>
                          <a:pt x="603951" y="45627"/>
                          <a:pt x="603951" y="102165"/>
                        </a:cubicBezTo>
                        <a:cubicBezTo>
                          <a:pt x="603951" y="131921"/>
                          <a:pt x="591038" y="157710"/>
                          <a:pt x="571171" y="176556"/>
                        </a:cubicBezTo>
                        <a:cubicBezTo>
                          <a:pt x="589051" y="215240"/>
                          <a:pt x="599978" y="257891"/>
                          <a:pt x="599978" y="303518"/>
                        </a:cubicBezTo>
                        <a:cubicBezTo>
                          <a:pt x="599978" y="467179"/>
                          <a:pt x="465877" y="601084"/>
                          <a:pt x="301976" y="601084"/>
                        </a:cubicBezTo>
                        <a:cubicBezTo>
                          <a:pt x="137081" y="601084"/>
                          <a:pt x="3973" y="467179"/>
                          <a:pt x="3973" y="303518"/>
                        </a:cubicBezTo>
                        <a:cubicBezTo>
                          <a:pt x="3973" y="257891"/>
                          <a:pt x="13907" y="215240"/>
                          <a:pt x="32780" y="176556"/>
                        </a:cubicBezTo>
                        <a:cubicBezTo>
                          <a:pt x="12914" y="157710"/>
                          <a:pt x="0" y="131921"/>
                          <a:pt x="0" y="102165"/>
                        </a:cubicBezTo>
                        <a:cubicBezTo>
                          <a:pt x="0" y="45627"/>
                          <a:pt x="45694" y="0"/>
                          <a:pt x="10231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grpSp>
            <p:nvGrpSpPr>
              <p:cNvPr id="19" name="组合 18"/>
              <p:cNvGrpSpPr/>
              <p:nvPr/>
            </p:nvGrpSpPr>
            <p:grpSpPr>
              <a:xfrm>
                <a:off x="8847020" y="5529172"/>
                <a:ext cx="1615581" cy="379141"/>
                <a:chOff x="8847020" y="5529172"/>
                <a:chExt cx="1615581" cy="379141"/>
              </a:xfrm>
            </p:grpSpPr>
            <p:sp>
              <p:nvSpPr>
                <p:cNvPr id="20" name="矩形: 圆角 19"/>
                <p:cNvSpPr/>
                <p:nvPr/>
              </p:nvSpPr>
              <p:spPr>
                <a:xfrm flipH="1">
                  <a:off x="9050220" y="5529172"/>
                  <a:ext cx="1412381" cy="379141"/>
                </a:xfrm>
                <a:prstGeom prst="roundRect">
                  <a:avLst>
                    <a:gd name="adj" fmla="val 50000"/>
                  </a:avLst>
                </a:prstGeom>
                <a:gradFill flip="none" rotWithShape="1">
                  <a:gsLst>
                    <a:gs pos="0">
                      <a:srgbClr val="AF1CA3">
                        <a:alpha val="49000"/>
                      </a:srgbClr>
                    </a:gs>
                    <a:gs pos="100000">
                      <a:srgbClr val="AF1CA3">
                        <a:alpha val="0"/>
                      </a:srgb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21" name="组合 20"/>
                <p:cNvGrpSpPr/>
                <p:nvPr/>
              </p:nvGrpSpPr>
              <p:grpSpPr>
                <a:xfrm>
                  <a:off x="8847020" y="5529172"/>
                  <a:ext cx="379141" cy="379141"/>
                  <a:chOff x="4661210" y="4716966"/>
                  <a:chExt cx="379141" cy="379141"/>
                </a:xfrm>
              </p:grpSpPr>
              <p:sp>
                <p:nvSpPr>
                  <p:cNvPr id="22" name="椭圆 21"/>
                  <p:cNvSpPr/>
                  <p:nvPr/>
                </p:nvSpPr>
                <p:spPr>
                  <a:xfrm>
                    <a:off x="4661210" y="4716966"/>
                    <a:ext cx="379141" cy="379141"/>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4" name="alarm-clock_63781"/>
                  <p:cNvSpPr/>
                  <p:nvPr/>
                </p:nvSpPr>
                <p:spPr>
                  <a:xfrm>
                    <a:off x="4749605" y="4806966"/>
                    <a:ext cx="202350" cy="199142"/>
                  </a:xfrm>
                  <a:custGeom>
                    <a:avLst/>
                    <a:gdLst>
                      <a:gd name="connsiteX0" fmla="*/ 60025 w 605236"/>
                      <a:gd name="connsiteY0" fmla="*/ 344571 h 595643"/>
                      <a:gd name="connsiteX1" fmla="*/ 290527 w 605236"/>
                      <a:gd name="connsiteY1" fmla="*/ 344571 h 595643"/>
                      <a:gd name="connsiteX2" fmla="*/ 329370 w 605236"/>
                      <a:gd name="connsiteY2" fmla="*/ 376465 h 595643"/>
                      <a:gd name="connsiteX3" fmla="*/ 349814 w 605236"/>
                      <a:gd name="connsiteY3" fmla="*/ 479931 h 595643"/>
                      <a:gd name="connsiteX4" fmla="*/ 331031 w 605236"/>
                      <a:gd name="connsiteY4" fmla="*/ 528793 h 595643"/>
                      <a:gd name="connsiteX5" fmla="*/ 175276 w 605236"/>
                      <a:gd name="connsiteY5" fmla="*/ 595643 h 595643"/>
                      <a:gd name="connsiteX6" fmla="*/ 19393 w 605236"/>
                      <a:gd name="connsiteY6" fmla="*/ 528793 h 595643"/>
                      <a:gd name="connsiteX7" fmla="*/ 738 w 605236"/>
                      <a:gd name="connsiteY7" fmla="*/ 479931 h 595643"/>
                      <a:gd name="connsiteX8" fmla="*/ 21182 w 605236"/>
                      <a:gd name="connsiteY8" fmla="*/ 376465 h 595643"/>
                      <a:gd name="connsiteX9" fmla="*/ 60025 w 605236"/>
                      <a:gd name="connsiteY9" fmla="*/ 344571 h 595643"/>
                      <a:gd name="connsiteX10" fmla="*/ 357987 w 605236"/>
                      <a:gd name="connsiteY10" fmla="*/ 252695 h 595643"/>
                      <a:gd name="connsiteX11" fmla="*/ 553093 w 605236"/>
                      <a:gd name="connsiteY11" fmla="*/ 252695 h 595643"/>
                      <a:gd name="connsiteX12" fmla="*/ 587208 w 605236"/>
                      <a:gd name="connsiteY12" fmla="*/ 280762 h 595643"/>
                      <a:gd name="connsiteX13" fmla="*/ 604585 w 605236"/>
                      <a:gd name="connsiteY13" fmla="*/ 368409 h 595643"/>
                      <a:gd name="connsiteX14" fmla="*/ 588231 w 605236"/>
                      <a:gd name="connsiteY14" fmla="*/ 411020 h 595643"/>
                      <a:gd name="connsiteX15" fmla="*/ 455476 w 605236"/>
                      <a:gd name="connsiteY15" fmla="*/ 467920 h 595643"/>
                      <a:gd name="connsiteX16" fmla="*/ 402323 w 605236"/>
                      <a:gd name="connsiteY16" fmla="*/ 455928 h 595643"/>
                      <a:gd name="connsiteX17" fmla="*/ 388524 w 605236"/>
                      <a:gd name="connsiteY17" fmla="*/ 440618 h 595643"/>
                      <a:gd name="connsiteX18" fmla="*/ 388269 w 605236"/>
                      <a:gd name="connsiteY18" fmla="*/ 439725 h 595643"/>
                      <a:gd name="connsiteX19" fmla="*/ 371403 w 605236"/>
                      <a:gd name="connsiteY19" fmla="*/ 354503 h 595643"/>
                      <a:gd name="connsiteX20" fmla="*/ 334732 w 605236"/>
                      <a:gd name="connsiteY20" fmla="*/ 308064 h 595643"/>
                      <a:gd name="connsiteX21" fmla="*/ 322722 w 605236"/>
                      <a:gd name="connsiteY21" fmla="*/ 290458 h 595643"/>
                      <a:gd name="connsiteX22" fmla="*/ 322722 w 605236"/>
                      <a:gd name="connsiteY22" fmla="*/ 289693 h 595643"/>
                      <a:gd name="connsiteX23" fmla="*/ 324127 w 605236"/>
                      <a:gd name="connsiteY23" fmla="*/ 280762 h 595643"/>
                      <a:gd name="connsiteX24" fmla="*/ 357987 w 605236"/>
                      <a:gd name="connsiteY24" fmla="*/ 252695 h 595643"/>
                      <a:gd name="connsiteX25" fmla="*/ 175276 w 605236"/>
                      <a:gd name="connsiteY25" fmla="*/ 50313 h 595643"/>
                      <a:gd name="connsiteX26" fmla="*/ 303670 w 605236"/>
                      <a:gd name="connsiteY26" fmla="*/ 178531 h 595643"/>
                      <a:gd name="connsiteX27" fmla="*/ 175276 w 605236"/>
                      <a:gd name="connsiteY27" fmla="*/ 306749 h 595643"/>
                      <a:gd name="connsiteX28" fmla="*/ 46882 w 605236"/>
                      <a:gd name="connsiteY28" fmla="*/ 178531 h 595643"/>
                      <a:gd name="connsiteX29" fmla="*/ 175276 w 605236"/>
                      <a:gd name="connsiteY29" fmla="*/ 50313 h 595643"/>
                      <a:gd name="connsiteX30" fmla="*/ 455527 w 605236"/>
                      <a:gd name="connsiteY30" fmla="*/ 0 h 595643"/>
                      <a:gd name="connsiteX31" fmla="*/ 562928 w 605236"/>
                      <a:gd name="connsiteY31" fmla="*/ 107260 h 595643"/>
                      <a:gd name="connsiteX32" fmla="*/ 455527 w 605236"/>
                      <a:gd name="connsiteY32" fmla="*/ 214520 h 595643"/>
                      <a:gd name="connsiteX33" fmla="*/ 348126 w 605236"/>
                      <a:gd name="connsiteY33" fmla="*/ 107260 h 595643"/>
                      <a:gd name="connsiteX34" fmla="*/ 455527 w 605236"/>
                      <a:gd name="connsiteY34" fmla="*/ 0 h 595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5236" h="595643">
                        <a:moveTo>
                          <a:pt x="60025" y="344571"/>
                        </a:moveTo>
                        <a:lnTo>
                          <a:pt x="290527" y="344571"/>
                        </a:lnTo>
                        <a:cubicBezTo>
                          <a:pt x="308671" y="344571"/>
                          <a:pt x="325793" y="358605"/>
                          <a:pt x="329370" y="376465"/>
                        </a:cubicBezTo>
                        <a:lnTo>
                          <a:pt x="349814" y="479931"/>
                        </a:lnTo>
                        <a:cubicBezTo>
                          <a:pt x="353136" y="496898"/>
                          <a:pt x="344959" y="518331"/>
                          <a:pt x="331031" y="528793"/>
                        </a:cubicBezTo>
                        <a:cubicBezTo>
                          <a:pt x="327454" y="531472"/>
                          <a:pt x="241079" y="595643"/>
                          <a:pt x="175276" y="595643"/>
                        </a:cubicBezTo>
                        <a:cubicBezTo>
                          <a:pt x="109473" y="595643"/>
                          <a:pt x="23098" y="531472"/>
                          <a:pt x="19393" y="528793"/>
                        </a:cubicBezTo>
                        <a:cubicBezTo>
                          <a:pt x="5593" y="518331"/>
                          <a:pt x="-2584" y="496898"/>
                          <a:pt x="738" y="479931"/>
                        </a:cubicBezTo>
                        <a:lnTo>
                          <a:pt x="21182" y="376465"/>
                        </a:lnTo>
                        <a:cubicBezTo>
                          <a:pt x="24759" y="358605"/>
                          <a:pt x="41753" y="344571"/>
                          <a:pt x="60025" y="344571"/>
                        </a:cubicBezTo>
                        <a:close/>
                        <a:moveTo>
                          <a:pt x="357987" y="252695"/>
                        </a:moveTo>
                        <a:lnTo>
                          <a:pt x="553093" y="252695"/>
                        </a:lnTo>
                        <a:cubicBezTo>
                          <a:pt x="569065" y="252695"/>
                          <a:pt x="584142" y="265070"/>
                          <a:pt x="587208" y="280762"/>
                        </a:cubicBezTo>
                        <a:lnTo>
                          <a:pt x="604585" y="368409"/>
                        </a:lnTo>
                        <a:cubicBezTo>
                          <a:pt x="607524" y="383208"/>
                          <a:pt x="600241" y="401834"/>
                          <a:pt x="588231" y="411020"/>
                        </a:cubicBezTo>
                        <a:cubicBezTo>
                          <a:pt x="585164" y="413316"/>
                          <a:pt x="511696" y="467920"/>
                          <a:pt x="455476" y="467920"/>
                        </a:cubicBezTo>
                        <a:cubicBezTo>
                          <a:pt x="440272" y="467920"/>
                          <a:pt x="422384" y="463838"/>
                          <a:pt x="402323" y="455928"/>
                        </a:cubicBezTo>
                        <a:cubicBezTo>
                          <a:pt x="395679" y="453249"/>
                          <a:pt x="390824" y="447890"/>
                          <a:pt x="388524" y="440618"/>
                        </a:cubicBezTo>
                        <a:lnTo>
                          <a:pt x="388269" y="439725"/>
                        </a:lnTo>
                        <a:lnTo>
                          <a:pt x="371403" y="354503"/>
                        </a:lnTo>
                        <a:cubicBezTo>
                          <a:pt x="367697" y="335621"/>
                          <a:pt x="354537" y="318653"/>
                          <a:pt x="334732" y="308064"/>
                        </a:cubicBezTo>
                        <a:cubicBezTo>
                          <a:pt x="322722" y="301685"/>
                          <a:pt x="322722" y="291607"/>
                          <a:pt x="322722" y="290458"/>
                        </a:cubicBezTo>
                        <a:lnTo>
                          <a:pt x="322722" y="289693"/>
                        </a:lnTo>
                        <a:lnTo>
                          <a:pt x="324127" y="280762"/>
                        </a:lnTo>
                        <a:cubicBezTo>
                          <a:pt x="327194" y="265070"/>
                          <a:pt x="341888" y="252695"/>
                          <a:pt x="357987" y="252695"/>
                        </a:cubicBezTo>
                        <a:close/>
                        <a:moveTo>
                          <a:pt x="175276" y="50313"/>
                        </a:moveTo>
                        <a:cubicBezTo>
                          <a:pt x="246186" y="50313"/>
                          <a:pt x="303670" y="107718"/>
                          <a:pt x="303670" y="178531"/>
                        </a:cubicBezTo>
                        <a:cubicBezTo>
                          <a:pt x="303670" y="249344"/>
                          <a:pt x="246186" y="306749"/>
                          <a:pt x="175276" y="306749"/>
                        </a:cubicBezTo>
                        <a:cubicBezTo>
                          <a:pt x="104366" y="306749"/>
                          <a:pt x="46882" y="249344"/>
                          <a:pt x="46882" y="178531"/>
                        </a:cubicBezTo>
                        <a:cubicBezTo>
                          <a:pt x="46882" y="107718"/>
                          <a:pt x="104366" y="50313"/>
                          <a:pt x="175276" y="50313"/>
                        </a:cubicBezTo>
                        <a:close/>
                        <a:moveTo>
                          <a:pt x="455527" y="0"/>
                        </a:moveTo>
                        <a:cubicBezTo>
                          <a:pt x="514843" y="0"/>
                          <a:pt x="562928" y="48022"/>
                          <a:pt x="562928" y="107260"/>
                        </a:cubicBezTo>
                        <a:cubicBezTo>
                          <a:pt x="562928" y="166498"/>
                          <a:pt x="514843" y="214520"/>
                          <a:pt x="455527" y="214520"/>
                        </a:cubicBezTo>
                        <a:cubicBezTo>
                          <a:pt x="396211" y="214520"/>
                          <a:pt x="348126" y="166498"/>
                          <a:pt x="348126" y="107260"/>
                        </a:cubicBezTo>
                        <a:cubicBezTo>
                          <a:pt x="348126" y="48022"/>
                          <a:pt x="396211" y="0"/>
                          <a:pt x="45552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0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grpSp>
        <p:sp>
          <p:nvSpPr>
            <p:cNvPr id="16" name="文本框 15"/>
            <p:cNvSpPr txBox="1"/>
            <p:nvPr/>
          </p:nvSpPr>
          <p:spPr>
            <a:xfrm>
              <a:off x="9359900" y="5564854"/>
              <a:ext cx="1492250" cy="301286"/>
            </a:xfrm>
            <a:prstGeom prst="rect">
              <a:avLst/>
            </a:prstGeom>
            <a:noFill/>
          </p:spPr>
          <p:txBody>
            <a:bodyPr wrap="square" rtlCol="0">
              <a:spAutoFit/>
            </a:bodyPr>
            <a:lstStyle/>
            <a:p>
              <a:pPr algn="ctr"/>
              <a:r>
                <a:rPr lang="zh-CN" altLang="en-US" sz="16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主讲：</a:t>
              </a:r>
              <a:endParaRPr lang="zh-CN" altLang="en-US" sz="1600" dirty="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sp>
          <p:nvSpPr>
            <p:cNvPr id="17" name="文本框 16"/>
            <p:cNvSpPr txBox="1"/>
            <p:nvPr/>
          </p:nvSpPr>
          <p:spPr>
            <a:xfrm>
              <a:off x="11296650" y="5564854"/>
              <a:ext cx="1149350" cy="301286"/>
            </a:xfrm>
            <a:prstGeom prst="rect">
              <a:avLst/>
            </a:prstGeom>
            <a:noFill/>
          </p:spPr>
          <p:txBody>
            <a:bodyPr wrap="square" rtlCol="0">
              <a:spAutoFit/>
            </a:bodyPr>
            <a:lstStyle/>
            <a:p>
              <a:pPr algn="ctr"/>
              <a:r>
                <a:rPr lang="zh-CN" altLang="en-US" sz="1600" dirty="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时间：</a:t>
              </a:r>
              <a:endParaRPr lang="zh-CN" altLang="en-US" sz="1600" dirty="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grpSp>
        <p:nvGrpSpPr>
          <p:cNvPr id="42" name="组合 41"/>
          <p:cNvGrpSpPr/>
          <p:nvPr/>
        </p:nvGrpSpPr>
        <p:grpSpPr>
          <a:xfrm>
            <a:off x="1944370" y="1226820"/>
            <a:ext cx="8629650" cy="460375"/>
            <a:chOff x="7155769" y="1532223"/>
            <a:chExt cx="7287986" cy="628090"/>
          </a:xfrm>
        </p:grpSpPr>
        <p:sp>
          <p:nvSpPr>
            <p:cNvPr id="43" name="文本框 42"/>
            <p:cNvSpPr txBox="1"/>
            <p:nvPr>
              <p:custDataLst>
                <p:tags r:id="rId1"/>
              </p:custDataLst>
            </p:nvPr>
          </p:nvSpPr>
          <p:spPr>
            <a:xfrm>
              <a:off x="7404689" y="1532223"/>
              <a:ext cx="6990715" cy="628090"/>
            </a:xfrm>
            <a:prstGeom prst="rect">
              <a:avLst/>
            </a:prstGeom>
            <a:noFill/>
          </p:spPr>
          <p:txBody>
            <a:bodyPr wrap="square" rtlCol="0">
              <a:spAutoFit/>
            </a:bodyPr>
            <a:lstStyle/>
            <a:p>
              <a:pPr algn="ctr"/>
              <a:r>
                <a:rPr lang="en-US" altLang="zh-CN" sz="2400"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DaXueSheng ChuangXin Yu ChuangYe JiaoCheng</a:t>
              </a:r>
              <a:endParaRPr lang="zh-CN" altLang="en-US" sz="2400" spc="300" dirty="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461135" y="2036445"/>
            <a:ext cx="9832975" cy="2417445"/>
          </a:xfrm>
          <a:prstGeom prst="rect">
            <a:avLst/>
          </a:prstGeom>
          <a:noFill/>
        </p:spPr>
        <p:txBody>
          <a:bodyPr wrap="square" rtlCol="0">
            <a:spAutoFit/>
          </a:bodyPr>
          <a:p>
            <a:pPr algn="just">
              <a:lnSpc>
                <a:spcPct val="140000"/>
              </a:lnSpc>
            </a:pPr>
            <a:r>
              <a:rPr lang="zh-CN" altLang="en-US" sz="5400" b="1">
                <a:solidFill>
                  <a:schemeClr val="bg1"/>
                </a:solidFill>
                <a:latin typeface="微软雅黑" panose="020B0503020204020204" charset="-122"/>
                <a:ea typeface="微软雅黑" panose="020B0503020204020204" charset="-122"/>
                <a:cs typeface="微软雅黑" panose="020B0503020204020204" charset="-122"/>
              </a:rPr>
              <a:t>大学生创新与创业教程</a:t>
            </a:r>
            <a:endParaRPr lang="zh-CN" altLang="en-US" sz="5400" b="1">
              <a:solidFill>
                <a:schemeClr val="bg1"/>
              </a:solidFill>
              <a:latin typeface="微软雅黑" panose="020B0503020204020204" charset="-122"/>
              <a:ea typeface="微软雅黑" panose="020B0503020204020204" charset="-122"/>
              <a:cs typeface="微软雅黑" panose="020B0503020204020204" charset="-122"/>
            </a:endParaRPr>
          </a:p>
          <a:p>
            <a:pPr algn="just">
              <a:lnSpc>
                <a:spcPct val="140000"/>
              </a:lnSpc>
            </a:pPr>
            <a:r>
              <a:rPr lang="en-US" altLang="zh-CN" sz="5400" b="1">
                <a:solidFill>
                  <a:schemeClr val="bg1"/>
                </a:solidFill>
                <a:latin typeface="微软雅黑" panose="020B0503020204020204" charset="-122"/>
                <a:ea typeface="微软雅黑" panose="020B0503020204020204" charset="-122"/>
                <a:cs typeface="微软雅黑" panose="020B0503020204020204" charset="-122"/>
              </a:rPr>
              <a:t> </a:t>
            </a:r>
            <a:r>
              <a:rPr lang="zh-CN" altLang="en-US" sz="5400" b="1">
                <a:solidFill>
                  <a:schemeClr val="bg1"/>
                </a:solidFill>
                <a:latin typeface="微软雅黑" panose="020B0503020204020204" charset="-122"/>
                <a:ea typeface="微软雅黑" panose="020B0503020204020204" charset="-122"/>
                <a:cs typeface="微软雅黑" panose="020B0503020204020204" charset="-122"/>
              </a:rPr>
              <a:t>——理论·案例·实训（第二版）</a:t>
            </a:r>
            <a:endParaRPr lang="zh-CN" altLang="en-US" sz="5400" b="1">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par>
                          <p:cTn id="86" fill="hold">
                            <p:stCondLst>
                              <p:cond delay="1000"/>
                            </p:stCondLst>
                            <p:childTnLst>
                              <p:par>
                                <p:cTn id="87" presetID="42" presetClass="entr" presetSubtype="0" fill="hold" nodeType="afterEffect">
                                  <p:stCondLst>
                                    <p:cond delay="0"/>
                                  </p:stCondLst>
                                  <p:childTnLst>
                                    <p:set>
                                      <p:cBhvr>
                                        <p:cTn id="88" dur="1" fill="hold">
                                          <p:stCondLst>
                                            <p:cond delay="0"/>
                                          </p:stCondLst>
                                        </p:cTn>
                                        <p:tgtEl>
                                          <p:spTgt spid="13"/>
                                        </p:tgtEl>
                                        <p:attrNameLst>
                                          <p:attrName>style.visibility</p:attrName>
                                        </p:attrNameLst>
                                      </p:cBhvr>
                                      <p:to>
                                        <p:strVal val="visible"/>
                                      </p:to>
                                    </p:set>
                                    <p:animEffect transition="in" filter="fade">
                                      <p:cBhvr>
                                        <p:cTn id="89" dur="1000"/>
                                        <p:tgtEl>
                                          <p:spTgt spid="13"/>
                                        </p:tgtEl>
                                      </p:cBhvr>
                                    </p:animEffect>
                                    <p:anim calcmode="lin" valueType="num">
                                      <p:cBhvr>
                                        <p:cTn id="90" dur="1000" fill="hold"/>
                                        <p:tgtEl>
                                          <p:spTgt spid="13"/>
                                        </p:tgtEl>
                                        <p:attrNameLst>
                                          <p:attrName>ppt_x</p:attrName>
                                        </p:attrNameLst>
                                      </p:cBhvr>
                                      <p:tavLst>
                                        <p:tav tm="0">
                                          <p:val>
                                            <p:strVal val="#ppt_x"/>
                                          </p:val>
                                        </p:tav>
                                        <p:tav tm="100000">
                                          <p:val>
                                            <p:strVal val="#ppt_x"/>
                                          </p:val>
                                        </p:tav>
                                      </p:tavLst>
                                    </p:anim>
                                    <p:anim calcmode="lin" valueType="num">
                                      <p:cBhvr>
                                        <p:cTn id="9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P spid="30" grpId="0" animBg="1"/>
      <p:bldP spid="32" grpId="0" animBg="1"/>
      <p:bldP spid="33" grpId="0" animBg="1"/>
      <p:bldP spid="34" grpId="0" animBg="1"/>
      <p:bldP spid="35" grpId="0" animBg="1"/>
      <p:bldP spid="36" grpId="0" animBg="1"/>
      <p:bldP spid="37" grpId="0" animBg="1"/>
      <p:bldP spid="50" grpId="0" animBg="1"/>
      <p:bldP spid="58" grpId="0" animBg="1"/>
      <p:bldP spid="5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nvSpPr>
        <p:spPr>
          <a:xfrm>
            <a:off x="556222" y="1302870"/>
            <a:ext cx="557347" cy="557344"/>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0" name="圆角矩形 16"/>
          <p:cNvSpPr/>
          <p:nvPr/>
        </p:nvSpPr>
        <p:spPr>
          <a:xfrm>
            <a:off x="1989455" y="1120140"/>
            <a:ext cx="5532755" cy="723265"/>
          </a:xfrm>
          <a:prstGeom prst="roundRect">
            <a:avLst>
              <a:gd name="adj" fmla="val 50000"/>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1" name="文本框 10"/>
          <p:cNvSpPr txBox="1"/>
          <p:nvPr/>
        </p:nvSpPr>
        <p:spPr>
          <a:xfrm>
            <a:off x="2268855" y="1165860"/>
            <a:ext cx="5173345" cy="583565"/>
          </a:xfrm>
          <a:prstGeom prst="rect">
            <a:avLst/>
          </a:prstGeom>
          <a:noFill/>
        </p:spPr>
        <p:txBody>
          <a:bodyPr wrap="square" rtlCol="0">
            <a:spAutoFit/>
          </a:bodyPr>
          <a:lstStyle/>
          <a:p>
            <a:pPr lvl="0">
              <a:buSzPct val="25000"/>
              <a:defRPr/>
            </a:pPr>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按照巴尼分类法划分</a:t>
            </a:r>
            <a:endPar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任意多边形 18"/>
          <p:cNvSpPr/>
          <p:nvPr/>
        </p:nvSpPr>
        <p:spPr>
          <a:xfrm>
            <a:off x="1468266" y="1487575"/>
            <a:ext cx="166217" cy="187934"/>
          </a:xfrm>
          <a:custGeom>
            <a:avLst/>
            <a:gdLst>
              <a:gd name="connsiteX0" fmla="*/ 1496663 w 1635382"/>
              <a:gd name="connsiteY0" fmla="*/ 679532 h 1849045"/>
              <a:gd name="connsiteX1" fmla="*/ 432721 w 1635382"/>
              <a:gd name="connsiteY1" fmla="*/ 41167 h 1849045"/>
              <a:gd name="connsiteX2" fmla="*/ 0 w 1635382"/>
              <a:gd name="connsiteY2" fmla="*/ 286245 h 1849045"/>
              <a:gd name="connsiteX3" fmla="*/ 0 w 1635382"/>
              <a:gd name="connsiteY3" fmla="*/ 1562881 h 1849045"/>
              <a:gd name="connsiteX4" fmla="*/ 432721 w 1635382"/>
              <a:gd name="connsiteY4" fmla="*/ 1807864 h 1849045"/>
              <a:gd name="connsiteX5" fmla="*/ 1496568 w 1635382"/>
              <a:gd name="connsiteY5" fmla="*/ 1169594 h 1849045"/>
              <a:gd name="connsiteX6" fmla="*/ 1496663 w 1635382"/>
              <a:gd name="connsiteY6" fmla="*/ 679532 h 184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382" h="1849045">
                <a:moveTo>
                  <a:pt x="1496663" y="679532"/>
                </a:moveTo>
                <a:lnTo>
                  <a:pt x="432721" y="41167"/>
                </a:lnTo>
                <a:cubicBezTo>
                  <a:pt x="242316" y="-73133"/>
                  <a:pt x="0" y="64122"/>
                  <a:pt x="0" y="286245"/>
                </a:cubicBezTo>
                <a:lnTo>
                  <a:pt x="0" y="1562881"/>
                </a:lnTo>
                <a:cubicBezTo>
                  <a:pt x="0" y="1785004"/>
                  <a:pt x="242316" y="1922164"/>
                  <a:pt x="432721" y="1807864"/>
                </a:cubicBezTo>
                <a:lnTo>
                  <a:pt x="1496568" y="1169594"/>
                </a:lnTo>
                <a:cubicBezTo>
                  <a:pt x="1681639" y="1058532"/>
                  <a:pt x="1681639" y="790499"/>
                  <a:pt x="1496663" y="679532"/>
                </a:cubicBezTo>
                <a:close/>
              </a:path>
            </a:pathLst>
          </a:cu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32500" lnSpcReduction="20000"/>
          </a:body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文本框 12"/>
          <p:cNvSpPr txBox="1"/>
          <p:nvPr/>
        </p:nvSpPr>
        <p:spPr>
          <a:xfrm>
            <a:off x="572500" y="1381236"/>
            <a:ext cx="483918" cy="368300"/>
          </a:xfrm>
          <a:prstGeom prst="rect">
            <a:avLst/>
          </a:prstGeom>
          <a:noFill/>
        </p:spPr>
        <p:txBody>
          <a:bodyPr wrap="square" rtlCol="0">
            <a:spAutoFit/>
          </a:bodyPr>
          <a:lstStyle/>
          <a:p>
            <a:pPr algn="ct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02</a:t>
            </a:r>
            <a:endPar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2" name="组合 1"/>
          <p:cNvGrpSpPr/>
          <p:nvPr/>
        </p:nvGrpSpPr>
        <p:grpSpPr>
          <a:xfrm>
            <a:off x="400340" y="308088"/>
            <a:ext cx="4820886" cy="734847"/>
            <a:chOff x="294295" y="323963"/>
            <a:chExt cx="4820886" cy="734847"/>
          </a:xfrm>
        </p:grpSpPr>
        <p:sp>
          <p:nvSpPr>
            <p:cNvPr id="3" name="椭圆 2"/>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 name="文本框 3"/>
            <p:cNvSpPr txBox="1"/>
            <p:nvPr>
              <p:custDataLst>
                <p:tags r:id="rId2"/>
              </p:custDataLst>
            </p:nvPr>
          </p:nvSpPr>
          <p:spPr>
            <a:xfrm>
              <a:off x="360301" y="352055"/>
              <a:ext cx="4754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一、创业资源的类型</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pic>
        <p:nvPicPr>
          <p:cNvPr id="5" name="图片 4"/>
          <p:cNvPicPr>
            <a:picLocks noChangeAspect="1"/>
          </p:cNvPicPr>
          <p:nvPr>
            <p:custDataLst>
              <p:tags r:id="rId3"/>
            </p:custDataLst>
          </p:nvPr>
        </p:nvPicPr>
        <p:blipFill>
          <a:blip r:embed="rId4"/>
          <a:stretch>
            <a:fillRect/>
          </a:stretch>
        </p:blipFill>
        <p:spPr>
          <a:xfrm>
            <a:off x="2268855" y="2309495"/>
            <a:ext cx="8086725" cy="35166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p:bldP spid="12" grpId="0" bldLvl="0" animBg="1"/>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nvSpPr>
        <p:spPr>
          <a:xfrm>
            <a:off x="556222" y="1302870"/>
            <a:ext cx="557347" cy="557344"/>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0" name="圆角矩形 16"/>
          <p:cNvSpPr/>
          <p:nvPr/>
        </p:nvSpPr>
        <p:spPr>
          <a:xfrm>
            <a:off x="1989455" y="1120140"/>
            <a:ext cx="5532755" cy="723265"/>
          </a:xfrm>
          <a:prstGeom prst="roundRect">
            <a:avLst>
              <a:gd name="adj" fmla="val 50000"/>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1" name="文本框 10"/>
          <p:cNvSpPr txBox="1"/>
          <p:nvPr/>
        </p:nvSpPr>
        <p:spPr>
          <a:xfrm>
            <a:off x="2268855" y="1165860"/>
            <a:ext cx="5173345" cy="583565"/>
          </a:xfrm>
          <a:prstGeom prst="rect">
            <a:avLst/>
          </a:prstGeom>
          <a:noFill/>
        </p:spPr>
        <p:txBody>
          <a:bodyPr wrap="square" rtlCol="0">
            <a:spAutoFit/>
          </a:bodyPr>
          <a:lstStyle/>
          <a:p>
            <a:pPr lvl="0">
              <a:buSzPct val="25000"/>
              <a:defRPr/>
            </a:pPr>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根据资源基础论划分</a:t>
            </a:r>
            <a:endPar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任意多边形 18"/>
          <p:cNvSpPr/>
          <p:nvPr/>
        </p:nvSpPr>
        <p:spPr>
          <a:xfrm>
            <a:off x="1468266" y="1487575"/>
            <a:ext cx="166217" cy="187934"/>
          </a:xfrm>
          <a:custGeom>
            <a:avLst/>
            <a:gdLst>
              <a:gd name="connsiteX0" fmla="*/ 1496663 w 1635382"/>
              <a:gd name="connsiteY0" fmla="*/ 679532 h 1849045"/>
              <a:gd name="connsiteX1" fmla="*/ 432721 w 1635382"/>
              <a:gd name="connsiteY1" fmla="*/ 41167 h 1849045"/>
              <a:gd name="connsiteX2" fmla="*/ 0 w 1635382"/>
              <a:gd name="connsiteY2" fmla="*/ 286245 h 1849045"/>
              <a:gd name="connsiteX3" fmla="*/ 0 w 1635382"/>
              <a:gd name="connsiteY3" fmla="*/ 1562881 h 1849045"/>
              <a:gd name="connsiteX4" fmla="*/ 432721 w 1635382"/>
              <a:gd name="connsiteY4" fmla="*/ 1807864 h 1849045"/>
              <a:gd name="connsiteX5" fmla="*/ 1496568 w 1635382"/>
              <a:gd name="connsiteY5" fmla="*/ 1169594 h 1849045"/>
              <a:gd name="connsiteX6" fmla="*/ 1496663 w 1635382"/>
              <a:gd name="connsiteY6" fmla="*/ 679532 h 184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382" h="1849045">
                <a:moveTo>
                  <a:pt x="1496663" y="679532"/>
                </a:moveTo>
                <a:lnTo>
                  <a:pt x="432721" y="41167"/>
                </a:lnTo>
                <a:cubicBezTo>
                  <a:pt x="242316" y="-73133"/>
                  <a:pt x="0" y="64122"/>
                  <a:pt x="0" y="286245"/>
                </a:cubicBezTo>
                <a:lnTo>
                  <a:pt x="0" y="1562881"/>
                </a:lnTo>
                <a:cubicBezTo>
                  <a:pt x="0" y="1785004"/>
                  <a:pt x="242316" y="1922164"/>
                  <a:pt x="432721" y="1807864"/>
                </a:cubicBezTo>
                <a:lnTo>
                  <a:pt x="1496568" y="1169594"/>
                </a:lnTo>
                <a:cubicBezTo>
                  <a:pt x="1681639" y="1058532"/>
                  <a:pt x="1681639" y="790499"/>
                  <a:pt x="1496663" y="679532"/>
                </a:cubicBezTo>
                <a:close/>
              </a:path>
            </a:pathLst>
          </a:cu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32500" lnSpcReduction="20000"/>
          </a:body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文本框 12"/>
          <p:cNvSpPr txBox="1"/>
          <p:nvPr/>
        </p:nvSpPr>
        <p:spPr>
          <a:xfrm>
            <a:off x="572500" y="1381236"/>
            <a:ext cx="483918" cy="368300"/>
          </a:xfrm>
          <a:prstGeom prst="rect">
            <a:avLst/>
          </a:prstGeom>
          <a:noFill/>
        </p:spPr>
        <p:txBody>
          <a:bodyPr wrap="square" rtlCol="0">
            <a:spAutoFit/>
          </a:bodyPr>
          <a:lstStyle/>
          <a:p>
            <a:pPr algn="ct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03</a:t>
            </a:r>
            <a:endPar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2" name="组合 1"/>
          <p:cNvGrpSpPr/>
          <p:nvPr/>
        </p:nvGrpSpPr>
        <p:grpSpPr>
          <a:xfrm>
            <a:off x="400340" y="308088"/>
            <a:ext cx="4820886" cy="734847"/>
            <a:chOff x="294295" y="323963"/>
            <a:chExt cx="4820886" cy="734847"/>
          </a:xfrm>
        </p:grpSpPr>
        <p:sp>
          <p:nvSpPr>
            <p:cNvPr id="3" name="椭圆 2"/>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 name="文本框 3"/>
            <p:cNvSpPr txBox="1"/>
            <p:nvPr>
              <p:custDataLst>
                <p:tags r:id="rId2"/>
              </p:custDataLst>
            </p:nvPr>
          </p:nvSpPr>
          <p:spPr>
            <a:xfrm>
              <a:off x="360301" y="352055"/>
              <a:ext cx="4754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一、创业资源的类型</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pic>
        <p:nvPicPr>
          <p:cNvPr id="17" name="C9F754DE-2CAD-44b6-B708-469DEB6407EB-1" descr="C:/Users/ASUS1/AppData/Local/Temp/wpp.FGyXwSwpp"/>
          <p:cNvPicPr>
            <a:picLocks noChangeAspect="1"/>
          </p:cNvPicPr>
          <p:nvPr/>
        </p:nvPicPr>
        <p:blipFill>
          <a:blip r:embed="rId3"/>
          <a:stretch>
            <a:fillRect/>
          </a:stretch>
        </p:blipFill>
        <p:spPr>
          <a:xfrm>
            <a:off x="2905125" y="1860550"/>
            <a:ext cx="5795010" cy="47294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p:bldP spid="12" grpId="0" bldLvl="0" animBg="1"/>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nvSpPr>
        <p:spPr>
          <a:xfrm>
            <a:off x="556222" y="1302870"/>
            <a:ext cx="557347" cy="557344"/>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0" name="圆角矩形 16"/>
          <p:cNvSpPr/>
          <p:nvPr/>
        </p:nvSpPr>
        <p:spPr>
          <a:xfrm>
            <a:off x="1989455" y="1120140"/>
            <a:ext cx="5532755" cy="723265"/>
          </a:xfrm>
          <a:prstGeom prst="roundRect">
            <a:avLst>
              <a:gd name="adj" fmla="val 50000"/>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1" name="文本框 10"/>
          <p:cNvSpPr txBox="1"/>
          <p:nvPr/>
        </p:nvSpPr>
        <p:spPr>
          <a:xfrm>
            <a:off x="2268855" y="1165860"/>
            <a:ext cx="5173345" cy="583565"/>
          </a:xfrm>
          <a:prstGeom prst="rect">
            <a:avLst/>
          </a:prstGeom>
          <a:noFill/>
        </p:spPr>
        <p:txBody>
          <a:bodyPr wrap="square" rtlCol="0">
            <a:spAutoFit/>
          </a:bodyPr>
          <a:lstStyle/>
          <a:p>
            <a:pPr lvl="0">
              <a:buSzPct val="25000"/>
              <a:defRPr/>
            </a:pPr>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从控制主体角度划分</a:t>
            </a:r>
            <a:endPar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任意多边形 18"/>
          <p:cNvSpPr/>
          <p:nvPr/>
        </p:nvSpPr>
        <p:spPr>
          <a:xfrm>
            <a:off x="1468266" y="1487575"/>
            <a:ext cx="166217" cy="187934"/>
          </a:xfrm>
          <a:custGeom>
            <a:avLst/>
            <a:gdLst>
              <a:gd name="connsiteX0" fmla="*/ 1496663 w 1635382"/>
              <a:gd name="connsiteY0" fmla="*/ 679532 h 1849045"/>
              <a:gd name="connsiteX1" fmla="*/ 432721 w 1635382"/>
              <a:gd name="connsiteY1" fmla="*/ 41167 h 1849045"/>
              <a:gd name="connsiteX2" fmla="*/ 0 w 1635382"/>
              <a:gd name="connsiteY2" fmla="*/ 286245 h 1849045"/>
              <a:gd name="connsiteX3" fmla="*/ 0 w 1635382"/>
              <a:gd name="connsiteY3" fmla="*/ 1562881 h 1849045"/>
              <a:gd name="connsiteX4" fmla="*/ 432721 w 1635382"/>
              <a:gd name="connsiteY4" fmla="*/ 1807864 h 1849045"/>
              <a:gd name="connsiteX5" fmla="*/ 1496568 w 1635382"/>
              <a:gd name="connsiteY5" fmla="*/ 1169594 h 1849045"/>
              <a:gd name="connsiteX6" fmla="*/ 1496663 w 1635382"/>
              <a:gd name="connsiteY6" fmla="*/ 679532 h 184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382" h="1849045">
                <a:moveTo>
                  <a:pt x="1496663" y="679532"/>
                </a:moveTo>
                <a:lnTo>
                  <a:pt x="432721" y="41167"/>
                </a:lnTo>
                <a:cubicBezTo>
                  <a:pt x="242316" y="-73133"/>
                  <a:pt x="0" y="64122"/>
                  <a:pt x="0" y="286245"/>
                </a:cubicBezTo>
                <a:lnTo>
                  <a:pt x="0" y="1562881"/>
                </a:lnTo>
                <a:cubicBezTo>
                  <a:pt x="0" y="1785004"/>
                  <a:pt x="242316" y="1922164"/>
                  <a:pt x="432721" y="1807864"/>
                </a:cubicBezTo>
                <a:lnTo>
                  <a:pt x="1496568" y="1169594"/>
                </a:lnTo>
                <a:cubicBezTo>
                  <a:pt x="1681639" y="1058532"/>
                  <a:pt x="1681639" y="790499"/>
                  <a:pt x="1496663" y="679532"/>
                </a:cubicBezTo>
                <a:close/>
              </a:path>
            </a:pathLst>
          </a:cu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32500" lnSpcReduction="20000"/>
          </a:body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文本框 12"/>
          <p:cNvSpPr txBox="1"/>
          <p:nvPr/>
        </p:nvSpPr>
        <p:spPr>
          <a:xfrm>
            <a:off x="572500" y="1381236"/>
            <a:ext cx="483918" cy="368300"/>
          </a:xfrm>
          <a:prstGeom prst="rect">
            <a:avLst/>
          </a:prstGeom>
          <a:noFill/>
        </p:spPr>
        <p:txBody>
          <a:bodyPr wrap="square" rtlCol="0">
            <a:spAutoFit/>
          </a:bodyPr>
          <a:lstStyle/>
          <a:p>
            <a:pPr algn="ct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04</a:t>
            </a:r>
            <a:endPar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2" name="组合 1"/>
          <p:cNvGrpSpPr/>
          <p:nvPr/>
        </p:nvGrpSpPr>
        <p:grpSpPr>
          <a:xfrm>
            <a:off x="400340" y="308088"/>
            <a:ext cx="4820886" cy="734847"/>
            <a:chOff x="294295" y="323963"/>
            <a:chExt cx="4820886" cy="734847"/>
          </a:xfrm>
        </p:grpSpPr>
        <p:sp>
          <p:nvSpPr>
            <p:cNvPr id="3" name="椭圆 2"/>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 name="文本框 3"/>
            <p:cNvSpPr txBox="1"/>
            <p:nvPr>
              <p:custDataLst>
                <p:tags r:id="rId2"/>
              </p:custDataLst>
            </p:nvPr>
          </p:nvSpPr>
          <p:spPr>
            <a:xfrm>
              <a:off x="360301" y="352055"/>
              <a:ext cx="4754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一、创业资源的类型</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pic>
        <p:nvPicPr>
          <p:cNvPr id="5" name="C9F754DE-2CAD-44b6-B708-469DEB6407EB-2" descr="C:/Users/ASUS1/AppData/Local/Temp/wpp.zvIdSUwpp"/>
          <p:cNvPicPr>
            <a:picLocks noChangeAspect="1"/>
          </p:cNvPicPr>
          <p:nvPr/>
        </p:nvPicPr>
        <p:blipFill>
          <a:blip r:embed="rId3"/>
          <a:stretch>
            <a:fillRect/>
          </a:stretch>
        </p:blipFill>
        <p:spPr>
          <a:xfrm>
            <a:off x="2198053" y="2404745"/>
            <a:ext cx="7931785" cy="28378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p:bldP spid="12" grpId="0" bldLvl="0" animBg="1"/>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nvSpPr>
        <p:spPr>
          <a:xfrm>
            <a:off x="556222" y="1302870"/>
            <a:ext cx="557347" cy="557344"/>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0" name="圆角矩形 16"/>
          <p:cNvSpPr/>
          <p:nvPr/>
        </p:nvSpPr>
        <p:spPr>
          <a:xfrm>
            <a:off x="1989455" y="1120140"/>
            <a:ext cx="6384290" cy="723265"/>
          </a:xfrm>
          <a:prstGeom prst="roundRect">
            <a:avLst>
              <a:gd name="adj" fmla="val 50000"/>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1" name="文本框 10"/>
          <p:cNvSpPr txBox="1"/>
          <p:nvPr/>
        </p:nvSpPr>
        <p:spPr>
          <a:xfrm>
            <a:off x="2268855" y="1165860"/>
            <a:ext cx="6227445" cy="583565"/>
          </a:xfrm>
          <a:prstGeom prst="rect">
            <a:avLst/>
          </a:prstGeom>
          <a:noFill/>
        </p:spPr>
        <p:txBody>
          <a:bodyPr wrap="square" rtlCol="0">
            <a:spAutoFit/>
          </a:bodyPr>
          <a:lstStyle/>
          <a:p>
            <a:pPr lvl="0">
              <a:buSzPct val="25000"/>
              <a:defRPr/>
            </a:pPr>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从创业活动的进入门槛角度划分</a:t>
            </a:r>
            <a:endPar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任意多边形 18"/>
          <p:cNvSpPr/>
          <p:nvPr/>
        </p:nvSpPr>
        <p:spPr>
          <a:xfrm>
            <a:off x="1468266" y="1487575"/>
            <a:ext cx="166217" cy="187934"/>
          </a:xfrm>
          <a:custGeom>
            <a:avLst/>
            <a:gdLst>
              <a:gd name="connsiteX0" fmla="*/ 1496663 w 1635382"/>
              <a:gd name="connsiteY0" fmla="*/ 679532 h 1849045"/>
              <a:gd name="connsiteX1" fmla="*/ 432721 w 1635382"/>
              <a:gd name="connsiteY1" fmla="*/ 41167 h 1849045"/>
              <a:gd name="connsiteX2" fmla="*/ 0 w 1635382"/>
              <a:gd name="connsiteY2" fmla="*/ 286245 h 1849045"/>
              <a:gd name="connsiteX3" fmla="*/ 0 w 1635382"/>
              <a:gd name="connsiteY3" fmla="*/ 1562881 h 1849045"/>
              <a:gd name="connsiteX4" fmla="*/ 432721 w 1635382"/>
              <a:gd name="connsiteY4" fmla="*/ 1807864 h 1849045"/>
              <a:gd name="connsiteX5" fmla="*/ 1496568 w 1635382"/>
              <a:gd name="connsiteY5" fmla="*/ 1169594 h 1849045"/>
              <a:gd name="connsiteX6" fmla="*/ 1496663 w 1635382"/>
              <a:gd name="connsiteY6" fmla="*/ 679532 h 184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382" h="1849045">
                <a:moveTo>
                  <a:pt x="1496663" y="679532"/>
                </a:moveTo>
                <a:lnTo>
                  <a:pt x="432721" y="41167"/>
                </a:lnTo>
                <a:cubicBezTo>
                  <a:pt x="242316" y="-73133"/>
                  <a:pt x="0" y="64122"/>
                  <a:pt x="0" y="286245"/>
                </a:cubicBezTo>
                <a:lnTo>
                  <a:pt x="0" y="1562881"/>
                </a:lnTo>
                <a:cubicBezTo>
                  <a:pt x="0" y="1785004"/>
                  <a:pt x="242316" y="1922164"/>
                  <a:pt x="432721" y="1807864"/>
                </a:cubicBezTo>
                <a:lnTo>
                  <a:pt x="1496568" y="1169594"/>
                </a:lnTo>
                <a:cubicBezTo>
                  <a:pt x="1681639" y="1058532"/>
                  <a:pt x="1681639" y="790499"/>
                  <a:pt x="1496663" y="679532"/>
                </a:cubicBezTo>
                <a:close/>
              </a:path>
            </a:pathLst>
          </a:cu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32500" lnSpcReduction="20000"/>
          </a:body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文本框 12"/>
          <p:cNvSpPr txBox="1"/>
          <p:nvPr/>
        </p:nvSpPr>
        <p:spPr>
          <a:xfrm>
            <a:off x="572500" y="1381236"/>
            <a:ext cx="483918" cy="368300"/>
          </a:xfrm>
          <a:prstGeom prst="rect">
            <a:avLst/>
          </a:prstGeom>
          <a:noFill/>
        </p:spPr>
        <p:txBody>
          <a:bodyPr wrap="square" rtlCol="0">
            <a:spAutoFit/>
          </a:bodyPr>
          <a:lstStyle/>
          <a:p>
            <a:pPr algn="ct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05</a:t>
            </a:r>
            <a:endPar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2" name="组合 1"/>
          <p:cNvGrpSpPr/>
          <p:nvPr/>
        </p:nvGrpSpPr>
        <p:grpSpPr>
          <a:xfrm>
            <a:off x="400340" y="308088"/>
            <a:ext cx="4820886" cy="734847"/>
            <a:chOff x="294295" y="323963"/>
            <a:chExt cx="4820886" cy="734847"/>
          </a:xfrm>
        </p:grpSpPr>
        <p:sp>
          <p:nvSpPr>
            <p:cNvPr id="3" name="椭圆 2"/>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 name="文本框 3"/>
            <p:cNvSpPr txBox="1"/>
            <p:nvPr>
              <p:custDataLst>
                <p:tags r:id="rId2"/>
              </p:custDataLst>
            </p:nvPr>
          </p:nvSpPr>
          <p:spPr>
            <a:xfrm>
              <a:off x="360301" y="352055"/>
              <a:ext cx="4754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一、创业资源的类型</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pic>
        <p:nvPicPr>
          <p:cNvPr id="6" name="C9F754DE-2CAD-44b6-B708-469DEB6407EB-4" descr="wpp"/>
          <p:cNvPicPr>
            <a:picLocks noChangeAspect="1"/>
          </p:cNvPicPr>
          <p:nvPr/>
        </p:nvPicPr>
        <p:blipFill>
          <a:blip r:embed="rId3"/>
          <a:stretch>
            <a:fillRect/>
          </a:stretch>
        </p:blipFill>
        <p:spPr>
          <a:xfrm>
            <a:off x="956310" y="2590800"/>
            <a:ext cx="9398000" cy="23856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p:bldP spid="12" grpId="0" bldLvl="0" animBg="1"/>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142490" y="521970"/>
            <a:ext cx="5052060" cy="632460"/>
          </a:xfrm>
          <a:prstGeom prst="rect">
            <a:avLst/>
          </a:prstGeom>
          <a:noFill/>
        </p:spPr>
        <p:txBody>
          <a:bodyPr wrap="square" rtlCol="0" anchor="t">
            <a:spAutoFit/>
          </a:bodyPr>
          <a:p>
            <a:pPr algn="just">
              <a:lnSpc>
                <a:spcPct val="110000"/>
              </a:lnSpc>
            </a:pPr>
            <a:r>
              <a:rPr lang="zh-CN" altLang="en-US" sz="3200">
                <a:solidFill>
                  <a:schemeClr val="bg1"/>
                </a:solidFill>
                <a:latin typeface="微软雅黑" panose="020B0503020204020204" charset="-122"/>
                <a:ea typeface="微软雅黑" panose="020B0503020204020204" charset="-122"/>
              </a:rPr>
              <a:t>创业资源对创业的作用</a:t>
            </a:r>
            <a:endParaRPr lang="zh-CN" altLang="en-US" sz="3200">
              <a:solidFill>
                <a:schemeClr val="bg1"/>
              </a:solidFill>
              <a:latin typeface="微软雅黑" panose="020B0503020204020204" charset="-122"/>
              <a:ea typeface="微软雅黑" panose="020B0503020204020204" charset="-122"/>
            </a:endParaRPr>
          </a:p>
        </p:txBody>
      </p:sp>
      <p:sp>
        <p:nvSpPr>
          <p:cNvPr id="10" name="椭圆 9"/>
          <p:cNvSpPr/>
          <p:nvPr>
            <p:custDataLst>
              <p:tags r:id="rId1"/>
            </p:custDataLst>
          </p:nvPr>
        </p:nvSpPr>
        <p:spPr>
          <a:xfrm>
            <a:off x="556222" y="597385"/>
            <a:ext cx="557347" cy="557344"/>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任意多边形 18"/>
          <p:cNvSpPr/>
          <p:nvPr>
            <p:custDataLst>
              <p:tags r:id="rId2"/>
            </p:custDataLst>
          </p:nvPr>
        </p:nvSpPr>
        <p:spPr>
          <a:xfrm>
            <a:off x="1545101" y="744625"/>
            <a:ext cx="166217" cy="187934"/>
          </a:xfrm>
          <a:custGeom>
            <a:avLst/>
            <a:gdLst>
              <a:gd name="connsiteX0" fmla="*/ 1496663 w 1635382"/>
              <a:gd name="connsiteY0" fmla="*/ 679532 h 1849045"/>
              <a:gd name="connsiteX1" fmla="*/ 432721 w 1635382"/>
              <a:gd name="connsiteY1" fmla="*/ 41167 h 1849045"/>
              <a:gd name="connsiteX2" fmla="*/ 0 w 1635382"/>
              <a:gd name="connsiteY2" fmla="*/ 286245 h 1849045"/>
              <a:gd name="connsiteX3" fmla="*/ 0 w 1635382"/>
              <a:gd name="connsiteY3" fmla="*/ 1562881 h 1849045"/>
              <a:gd name="connsiteX4" fmla="*/ 432721 w 1635382"/>
              <a:gd name="connsiteY4" fmla="*/ 1807864 h 1849045"/>
              <a:gd name="connsiteX5" fmla="*/ 1496568 w 1635382"/>
              <a:gd name="connsiteY5" fmla="*/ 1169594 h 1849045"/>
              <a:gd name="connsiteX6" fmla="*/ 1496663 w 1635382"/>
              <a:gd name="connsiteY6" fmla="*/ 679532 h 184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382" h="1849045">
                <a:moveTo>
                  <a:pt x="1496663" y="679532"/>
                </a:moveTo>
                <a:lnTo>
                  <a:pt x="432721" y="41167"/>
                </a:lnTo>
                <a:cubicBezTo>
                  <a:pt x="242316" y="-73133"/>
                  <a:pt x="0" y="64122"/>
                  <a:pt x="0" y="286245"/>
                </a:cubicBezTo>
                <a:lnTo>
                  <a:pt x="0" y="1562881"/>
                </a:lnTo>
                <a:cubicBezTo>
                  <a:pt x="0" y="1785004"/>
                  <a:pt x="242316" y="1922164"/>
                  <a:pt x="432721" y="1807864"/>
                </a:cubicBezTo>
                <a:lnTo>
                  <a:pt x="1496568" y="1169594"/>
                </a:lnTo>
                <a:cubicBezTo>
                  <a:pt x="1681639" y="1058532"/>
                  <a:pt x="1681639" y="790499"/>
                  <a:pt x="1496663" y="679532"/>
                </a:cubicBezTo>
                <a:close/>
              </a:path>
            </a:pathLst>
          </a:cu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32500" lnSpcReduction="20000"/>
          </a:bodyPr>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pic>
        <p:nvPicPr>
          <p:cNvPr id="11" name="图片 10"/>
          <p:cNvPicPr>
            <a:picLocks noChangeAspect="1"/>
          </p:cNvPicPr>
          <p:nvPr>
            <p:custDataLst>
              <p:tags r:id="rId3"/>
            </p:custDataLst>
          </p:nvPr>
        </p:nvPicPr>
        <p:blipFill>
          <a:blip r:embed="rId4"/>
          <a:stretch>
            <a:fillRect/>
          </a:stretch>
        </p:blipFill>
        <p:spPr>
          <a:xfrm>
            <a:off x="1645285" y="1365250"/>
            <a:ext cx="8900795" cy="52660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left)">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2"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00340" y="171080"/>
            <a:ext cx="7360886" cy="706755"/>
            <a:chOff x="294295" y="323480"/>
            <a:chExt cx="7360886" cy="706755"/>
          </a:xfrm>
        </p:grpSpPr>
        <p:sp>
          <p:nvSpPr>
            <p:cNvPr id="5" name="椭圆 4"/>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6" name="文本框 5"/>
            <p:cNvSpPr txBox="1"/>
            <p:nvPr>
              <p:custDataLst>
                <p:tags r:id="rId2"/>
              </p:custDataLst>
            </p:nvPr>
          </p:nvSpPr>
          <p:spPr>
            <a:xfrm>
              <a:off x="360301" y="323480"/>
              <a:ext cx="7294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二、创业资源与创业过程的关系</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2" name="î$ḷïďê"/>
          <p:cNvSpPr/>
          <p:nvPr>
            <p:custDataLst>
              <p:tags r:id="rId3"/>
            </p:custDataLst>
          </p:nvPr>
        </p:nvSpPr>
        <p:spPr>
          <a:xfrm>
            <a:off x="794290" y="2714851"/>
            <a:ext cx="525468" cy="525465"/>
          </a:xfrm>
          <a:prstGeom prst="donut">
            <a:avLst/>
          </a:prstGeom>
          <a:gradFill>
            <a:gsLst>
              <a:gs pos="0">
                <a:srgbClr val="B21AA3"/>
              </a:gs>
              <a:gs pos="100000">
                <a:srgbClr val="472494"/>
              </a:gs>
            </a:gsLst>
            <a:lin ang="5400000" scaled="1"/>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 name="文本框 2"/>
          <p:cNvSpPr txBox="1"/>
          <p:nvPr>
            <p:custDataLst>
              <p:tags r:id="rId4"/>
            </p:custDataLst>
          </p:nvPr>
        </p:nvSpPr>
        <p:spPr>
          <a:xfrm>
            <a:off x="636905" y="3297555"/>
            <a:ext cx="3097530" cy="953135"/>
          </a:xfrm>
          <a:prstGeom prst="rect">
            <a:avLst/>
          </a:prstGeom>
          <a:noFill/>
        </p:spPr>
        <p:txBody>
          <a:bodyPr wrap="square">
            <a:spAutoFit/>
          </a:bodyPr>
          <a:p>
            <a:pPr algn="just">
              <a:buSzPct val="25000"/>
              <a:defRPr/>
            </a:pPr>
            <a:r>
              <a:rPr lang="zh-CN" altLang="en-US" sz="2800">
                <a:solidFill>
                  <a:schemeClr val="bg1"/>
                </a:solidFill>
                <a:latin typeface="微软雅黑" panose="020B0503020204020204" charset="-122"/>
                <a:ea typeface="微软雅黑" panose="020B0503020204020204" charset="-122"/>
                <a:sym typeface="+mn-ea"/>
              </a:rPr>
              <a:t>企业创立之前的机会识别过程</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1" name="文本框 10"/>
          <p:cNvSpPr txBox="1"/>
          <p:nvPr/>
        </p:nvSpPr>
        <p:spPr>
          <a:xfrm>
            <a:off x="1533525" y="1036320"/>
            <a:ext cx="9066530" cy="977265"/>
          </a:xfrm>
          <a:prstGeom prst="rect">
            <a:avLst/>
          </a:prstGeom>
          <a:noFill/>
        </p:spPr>
        <p:txBody>
          <a:bodyPr wrap="square" rtlCol="0" anchor="t">
            <a:spAutoFit/>
          </a:bodyPr>
          <a:p>
            <a:pPr algn="just">
              <a:lnSpc>
                <a:spcPct val="120000"/>
              </a:lnSpc>
            </a:pPr>
            <a:r>
              <a:rPr lang="zh-CN" altLang="en-US" sz="2400">
                <a:solidFill>
                  <a:schemeClr val="bg1"/>
                </a:solidFill>
                <a:latin typeface="微软雅黑" panose="020B0503020204020204" charset="-122"/>
                <a:ea typeface="微软雅黑" panose="020B0503020204020204" charset="-122"/>
              </a:rPr>
              <a:t>我们将创业过程分为两个部分：一是企业创立之前的机会识别过程，二是创立之后的企业成长过程。</a:t>
            </a:r>
            <a:endParaRPr lang="zh-CN" altLang="en-US" sz="2400">
              <a:solidFill>
                <a:schemeClr val="bg1"/>
              </a:solidFill>
              <a:latin typeface="微软雅黑" panose="020B0503020204020204" charset="-122"/>
              <a:ea typeface="微软雅黑" panose="020B0503020204020204" charset="-122"/>
            </a:endParaRPr>
          </a:p>
        </p:txBody>
      </p:sp>
      <p:cxnSp>
        <p:nvCxnSpPr>
          <p:cNvPr id="12" name="直接连接符 11"/>
          <p:cNvCxnSpPr/>
          <p:nvPr>
            <p:custDataLst>
              <p:tags r:id="rId5"/>
            </p:custDataLst>
          </p:nvPr>
        </p:nvCxnSpPr>
        <p:spPr>
          <a:xfrm>
            <a:off x="4533900" y="3297600"/>
            <a:ext cx="5651500" cy="0"/>
          </a:xfrm>
          <a:prstGeom prst="line">
            <a:avLst/>
          </a:prstGeom>
          <a:ln>
            <a:gradFill>
              <a:gsLst>
                <a:gs pos="0">
                  <a:srgbClr val="B21AA3"/>
                </a:gs>
                <a:gs pos="100000">
                  <a:srgbClr val="472494"/>
                </a:gs>
              </a:gsLst>
              <a:lin ang="5400000" scaled="1"/>
            </a:gradFill>
          </a:ln>
        </p:spPr>
        <p:style>
          <a:lnRef idx="1">
            <a:schemeClr val="accent3"/>
          </a:lnRef>
          <a:fillRef idx="0">
            <a:schemeClr val="accent3"/>
          </a:fillRef>
          <a:effectRef idx="0">
            <a:schemeClr val="accent3"/>
          </a:effectRef>
          <a:fontRef idx="minor">
            <a:schemeClr val="tx1"/>
          </a:fontRef>
        </p:style>
      </p:cxnSp>
      <p:cxnSp>
        <p:nvCxnSpPr>
          <p:cNvPr id="13" name="直接连接符 12"/>
          <p:cNvCxnSpPr/>
          <p:nvPr>
            <p:custDataLst>
              <p:tags r:id="rId6"/>
            </p:custDataLst>
          </p:nvPr>
        </p:nvCxnSpPr>
        <p:spPr>
          <a:xfrm>
            <a:off x="4533900" y="4517710"/>
            <a:ext cx="5651500" cy="0"/>
          </a:xfrm>
          <a:prstGeom prst="line">
            <a:avLst/>
          </a:prstGeom>
          <a:ln>
            <a:gradFill>
              <a:gsLst>
                <a:gs pos="0">
                  <a:srgbClr val="B21AA3"/>
                </a:gs>
                <a:gs pos="100000">
                  <a:srgbClr val="472494"/>
                </a:gs>
              </a:gsLst>
              <a:lin ang="5400000" scaled="1"/>
            </a:gradFill>
          </a:ln>
        </p:spPr>
        <p:style>
          <a:lnRef idx="1">
            <a:schemeClr val="accent3"/>
          </a:lnRef>
          <a:fillRef idx="0">
            <a:schemeClr val="accent3"/>
          </a:fillRef>
          <a:effectRef idx="0">
            <a:schemeClr val="accent3"/>
          </a:effectRef>
          <a:fontRef idx="minor">
            <a:schemeClr val="tx1"/>
          </a:fontRef>
        </p:style>
      </p:cxnSp>
      <p:sp>
        <p:nvSpPr>
          <p:cNvPr id="14" name="矩形 13"/>
          <p:cNvSpPr/>
          <p:nvPr>
            <p:custDataLst>
              <p:tags r:id="rId7"/>
            </p:custDataLst>
          </p:nvPr>
        </p:nvSpPr>
        <p:spPr>
          <a:xfrm>
            <a:off x="4533644" y="2338595"/>
            <a:ext cx="5292799" cy="784225"/>
          </a:xfrm>
          <a:prstGeom prst="rect">
            <a:avLst/>
          </a:prstGeom>
          <a:noFill/>
        </p:spPr>
        <p:txBody>
          <a:bodyPr wrap="square" lIns="0" tIns="0" rIns="0" bIns="0" rtlCol="0">
            <a:spAutoFit/>
          </a:bodyPr>
          <a:p>
            <a:pPr lvl="0">
              <a:lnSpc>
                <a:spcPct val="150000"/>
              </a:lnSpc>
              <a:defRPr/>
            </a:pPr>
            <a:r>
              <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机会识别与创业资源密不可分</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机会识别是要分析、考察、评价可能的创业机会。</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8" name="矩形 27"/>
          <p:cNvSpPr/>
          <p:nvPr>
            <p:custDataLst>
              <p:tags r:id="rId8"/>
            </p:custDataLst>
          </p:nvPr>
        </p:nvSpPr>
        <p:spPr>
          <a:xfrm>
            <a:off x="4533644" y="3472345"/>
            <a:ext cx="5292799" cy="784225"/>
          </a:xfrm>
          <a:prstGeom prst="rect">
            <a:avLst/>
          </a:prstGeom>
          <a:noFill/>
        </p:spPr>
        <p:txBody>
          <a:bodyPr wrap="square" lIns="0" tIns="0" rIns="0" bIns="0" rtlCol="0">
            <a:spAutoFit/>
          </a:bodyPr>
          <a:p>
            <a:pPr lvl="0">
              <a:lnSpc>
                <a:spcPct val="150000"/>
              </a:lnSpc>
              <a:defRPr/>
            </a:pPr>
            <a:r>
              <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机会识别的实质</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实质是创业者判断是否能够获取足够的资源来支持可能的创业活动。</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5" name="矩形 14"/>
          <p:cNvSpPr/>
          <p:nvPr>
            <p:custDataLst>
              <p:tags r:id="rId9"/>
            </p:custDataLst>
          </p:nvPr>
        </p:nvSpPr>
        <p:spPr>
          <a:xfrm>
            <a:off x="4533644" y="4801040"/>
            <a:ext cx="5292799" cy="1107440"/>
          </a:xfrm>
          <a:prstGeom prst="rect">
            <a:avLst/>
          </a:prstGeom>
          <a:noFill/>
        </p:spPr>
        <p:txBody>
          <a:bodyPr wrap="square" lIns="0" tIns="0" rIns="0" bIns="0" rtlCol="0">
            <a:spAutoFit/>
          </a:bodyPr>
          <a:p>
            <a:pPr lvl="0">
              <a:lnSpc>
                <a:spcPct val="150000"/>
              </a:lnSpc>
            </a:pPr>
            <a:r>
              <a:rPr 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创业机会识别的落脚点</a:t>
            </a:r>
            <a:endParaRPr 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创业机会的识别就是落脚在创业资源的获取上，而创业资源的获取需要特定的技术和思维分析方式。</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6" name="椭圆 15"/>
          <p:cNvSpPr/>
          <p:nvPr>
            <p:custDataLst>
              <p:tags r:id="rId10"/>
            </p:custDataLst>
          </p:nvPr>
        </p:nvSpPr>
        <p:spPr>
          <a:xfrm>
            <a:off x="10748963" y="2534083"/>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7" name="椭圆 16"/>
          <p:cNvSpPr/>
          <p:nvPr>
            <p:custDataLst>
              <p:tags r:id="rId11"/>
            </p:custDataLst>
          </p:nvPr>
        </p:nvSpPr>
        <p:spPr>
          <a:xfrm>
            <a:off x="10748963" y="3666923"/>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8" name="椭圆 17"/>
          <p:cNvSpPr/>
          <p:nvPr>
            <p:custDataLst>
              <p:tags r:id="rId12"/>
            </p:custDataLst>
          </p:nvPr>
        </p:nvSpPr>
        <p:spPr>
          <a:xfrm>
            <a:off x="10748963" y="5119803"/>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 calcmode="lin" valueType="num">
                                      <p:cBhvr>
                                        <p:cTn id="9" dur="1000" fill="hold"/>
                                        <p:tgtEl>
                                          <p:spTgt spid="16"/>
                                        </p:tgtEl>
                                        <p:attrNameLst>
                                          <p:attrName>style.rotation</p:attrName>
                                        </p:attrNameLst>
                                      </p:cBhvr>
                                      <p:tavLst>
                                        <p:tav tm="0">
                                          <p:val>
                                            <p:fltVal val="90"/>
                                          </p:val>
                                        </p:tav>
                                        <p:tav tm="100000">
                                          <p:val>
                                            <p:fltVal val="0"/>
                                          </p:val>
                                        </p:tav>
                                      </p:tavLst>
                                    </p:anim>
                                    <p:animEffect transition="in" filter="fade">
                                      <p:cBhvr>
                                        <p:cTn id="10" dur="1000"/>
                                        <p:tgtEl>
                                          <p:spTgt spid="16"/>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1000" fill="hold"/>
                                        <p:tgtEl>
                                          <p:spTgt spid="17"/>
                                        </p:tgtEl>
                                        <p:attrNameLst>
                                          <p:attrName>ppt_w</p:attrName>
                                        </p:attrNameLst>
                                      </p:cBhvr>
                                      <p:tavLst>
                                        <p:tav tm="0">
                                          <p:val>
                                            <p:fltVal val="0"/>
                                          </p:val>
                                        </p:tav>
                                        <p:tav tm="100000">
                                          <p:val>
                                            <p:strVal val="#ppt_w"/>
                                          </p:val>
                                        </p:tav>
                                      </p:tavLst>
                                    </p:anim>
                                    <p:anim calcmode="lin" valueType="num">
                                      <p:cBhvr>
                                        <p:cTn id="14" dur="1000" fill="hold"/>
                                        <p:tgtEl>
                                          <p:spTgt spid="17"/>
                                        </p:tgtEl>
                                        <p:attrNameLst>
                                          <p:attrName>ppt_h</p:attrName>
                                        </p:attrNameLst>
                                      </p:cBhvr>
                                      <p:tavLst>
                                        <p:tav tm="0">
                                          <p:val>
                                            <p:fltVal val="0"/>
                                          </p:val>
                                        </p:tav>
                                        <p:tav tm="100000">
                                          <p:val>
                                            <p:strVal val="#ppt_h"/>
                                          </p:val>
                                        </p:tav>
                                      </p:tavLst>
                                    </p:anim>
                                    <p:anim calcmode="lin" valueType="num">
                                      <p:cBhvr>
                                        <p:cTn id="15" dur="1000" fill="hold"/>
                                        <p:tgtEl>
                                          <p:spTgt spid="17"/>
                                        </p:tgtEl>
                                        <p:attrNameLst>
                                          <p:attrName>style.rotation</p:attrName>
                                        </p:attrNameLst>
                                      </p:cBhvr>
                                      <p:tavLst>
                                        <p:tav tm="0">
                                          <p:val>
                                            <p:fltVal val="90"/>
                                          </p:val>
                                        </p:tav>
                                        <p:tav tm="100000">
                                          <p:val>
                                            <p:fltVal val="0"/>
                                          </p:val>
                                        </p:tav>
                                      </p:tavLst>
                                    </p:anim>
                                    <p:animEffect transition="in" filter="fade">
                                      <p:cBhvr>
                                        <p:cTn id="16" dur="1000"/>
                                        <p:tgtEl>
                                          <p:spTgt spid="17"/>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1000" fill="hold"/>
                                        <p:tgtEl>
                                          <p:spTgt spid="18"/>
                                        </p:tgtEl>
                                        <p:attrNameLst>
                                          <p:attrName>ppt_w</p:attrName>
                                        </p:attrNameLst>
                                      </p:cBhvr>
                                      <p:tavLst>
                                        <p:tav tm="0">
                                          <p:val>
                                            <p:fltVal val="0"/>
                                          </p:val>
                                        </p:tav>
                                        <p:tav tm="100000">
                                          <p:val>
                                            <p:strVal val="#ppt_w"/>
                                          </p:val>
                                        </p:tav>
                                      </p:tavLst>
                                    </p:anim>
                                    <p:anim calcmode="lin" valueType="num">
                                      <p:cBhvr>
                                        <p:cTn id="20" dur="1000" fill="hold"/>
                                        <p:tgtEl>
                                          <p:spTgt spid="18"/>
                                        </p:tgtEl>
                                        <p:attrNameLst>
                                          <p:attrName>ppt_h</p:attrName>
                                        </p:attrNameLst>
                                      </p:cBhvr>
                                      <p:tavLst>
                                        <p:tav tm="0">
                                          <p:val>
                                            <p:fltVal val="0"/>
                                          </p:val>
                                        </p:tav>
                                        <p:tav tm="100000">
                                          <p:val>
                                            <p:strVal val="#ppt_h"/>
                                          </p:val>
                                        </p:tav>
                                      </p:tavLst>
                                    </p:anim>
                                    <p:anim calcmode="lin" valueType="num">
                                      <p:cBhvr>
                                        <p:cTn id="21" dur="1000" fill="hold"/>
                                        <p:tgtEl>
                                          <p:spTgt spid="18"/>
                                        </p:tgtEl>
                                        <p:attrNameLst>
                                          <p:attrName>style.rotation</p:attrName>
                                        </p:attrNameLst>
                                      </p:cBhvr>
                                      <p:tavLst>
                                        <p:tav tm="0">
                                          <p:val>
                                            <p:fltVal val="90"/>
                                          </p:val>
                                        </p:tav>
                                        <p:tav tm="100000">
                                          <p:val>
                                            <p:fltVal val="0"/>
                                          </p:val>
                                        </p:tav>
                                      </p:tavLst>
                                    </p:anim>
                                    <p:animEffect transition="in" filter="fade">
                                      <p:cBhvr>
                                        <p:cTn id="22" dur="1000"/>
                                        <p:tgtEl>
                                          <p:spTgt spid="18"/>
                                        </p:tgtEl>
                                      </p:cBhvr>
                                    </p:animEffect>
                                  </p:childTnLst>
                                </p:cTn>
                              </p:par>
                            </p:childTnLst>
                          </p:cTn>
                        </p:par>
                        <p:par>
                          <p:cTn id="23" fill="hold">
                            <p:stCondLst>
                              <p:cond delay="1000"/>
                            </p:stCondLst>
                            <p:childTnLst>
                              <p:par>
                                <p:cTn id="24" presetID="22" presetClass="entr" presetSubtype="8"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left)">
                                      <p:cBhvr>
                                        <p:cTn id="26" dur="500"/>
                                        <p:tgtEl>
                                          <p:spTgt spid="12"/>
                                        </p:tgtEl>
                                      </p:cBhvr>
                                    </p:animEffect>
                                  </p:childTnLst>
                                </p:cTn>
                              </p:par>
                            </p:childTnLst>
                          </p:cTn>
                        </p:par>
                        <p:par>
                          <p:cTn id="27" fill="hold">
                            <p:stCondLst>
                              <p:cond delay="1500"/>
                            </p:stCondLst>
                            <p:childTnLst>
                              <p:par>
                                <p:cTn id="28" presetID="22" presetClass="entr" presetSubtype="8"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left)">
                                      <p:cBhvr>
                                        <p:cTn id="30" dur="500"/>
                                        <p:tgtEl>
                                          <p:spTgt spid="13"/>
                                        </p:tgtEl>
                                      </p:cBhvr>
                                    </p:animEffect>
                                  </p:childTnLst>
                                </p:cTn>
                              </p:par>
                            </p:childTnLst>
                          </p:cTn>
                        </p:par>
                        <p:par>
                          <p:cTn id="31" fill="hold">
                            <p:stCondLst>
                              <p:cond delay="2000"/>
                            </p:stCondLst>
                            <p:childTnLst>
                              <p:par>
                                <p:cTn id="32" presetID="22" presetClass="entr" presetSubtype="8"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left)">
                                      <p:cBhvr>
                                        <p:cTn id="34" dur="500"/>
                                        <p:tgtEl>
                                          <p:spTgt spid="14"/>
                                        </p:tgtEl>
                                      </p:cBhvr>
                                    </p:animEffect>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wipe(left)">
                                      <p:cBhvr>
                                        <p:cTn id="38" dur="500"/>
                                        <p:tgtEl>
                                          <p:spTgt spid="28"/>
                                        </p:tgtEl>
                                      </p:cBhvr>
                                    </p:animEffect>
                                  </p:childTnLst>
                                </p:cTn>
                              </p:par>
                            </p:childTnLst>
                          </p:cTn>
                        </p:par>
                        <p:par>
                          <p:cTn id="39" fill="hold">
                            <p:stCondLst>
                              <p:cond delay="3000"/>
                            </p:stCondLst>
                            <p:childTnLst>
                              <p:par>
                                <p:cTn id="40" presetID="22" presetClass="entr" presetSubtype="8"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left)">
                                      <p:cBhvr>
                                        <p:cTn id="4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8" grpId="0"/>
      <p:bldP spid="15" grpId="0"/>
      <p:bldP spid="16" grpId="0" bldLvl="0" animBg="1"/>
      <p:bldP spid="17" grpId="0" bldLvl="0" animBg="1"/>
      <p:bldP spid="18"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00340" y="171080"/>
            <a:ext cx="7360886" cy="706755"/>
            <a:chOff x="294295" y="323480"/>
            <a:chExt cx="7360886" cy="706755"/>
          </a:xfrm>
        </p:grpSpPr>
        <p:sp>
          <p:nvSpPr>
            <p:cNvPr id="5" name="椭圆 4"/>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6" name="文本框 5"/>
            <p:cNvSpPr txBox="1"/>
            <p:nvPr>
              <p:custDataLst>
                <p:tags r:id="rId2"/>
              </p:custDataLst>
            </p:nvPr>
          </p:nvSpPr>
          <p:spPr>
            <a:xfrm>
              <a:off x="360301" y="323480"/>
              <a:ext cx="7294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二、创业资源与创业过程的关系</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2" name="î$ḷïďê"/>
          <p:cNvSpPr/>
          <p:nvPr>
            <p:custDataLst>
              <p:tags r:id="rId3"/>
            </p:custDataLst>
          </p:nvPr>
        </p:nvSpPr>
        <p:spPr>
          <a:xfrm>
            <a:off x="794290" y="2714851"/>
            <a:ext cx="525468" cy="525465"/>
          </a:xfrm>
          <a:prstGeom prst="donut">
            <a:avLst/>
          </a:prstGeom>
          <a:gradFill>
            <a:gsLst>
              <a:gs pos="0">
                <a:srgbClr val="B21AA3"/>
              </a:gs>
              <a:gs pos="100000">
                <a:srgbClr val="472494"/>
              </a:gs>
            </a:gsLst>
            <a:lin ang="5400000" scaled="1"/>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 name="文本框 2"/>
          <p:cNvSpPr txBox="1"/>
          <p:nvPr>
            <p:custDataLst>
              <p:tags r:id="rId4"/>
            </p:custDataLst>
          </p:nvPr>
        </p:nvSpPr>
        <p:spPr>
          <a:xfrm>
            <a:off x="636905" y="3297555"/>
            <a:ext cx="3097530" cy="953135"/>
          </a:xfrm>
          <a:prstGeom prst="rect">
            <a:avLst/>
          </a:prstGeom>
          <a:noFill/>
        </p:spPr>
        <p:txBody>
          <a:bodyPr wrap="square">
            <a:spAutoFit/>
          </a:bodyPr>
          <a:p>
            <a:pPr algn="just">
              <a:buSzPct val="25000"/>
              <a:defRPr/>
            </a:pPr>
            <a:r>
              <a:rPr lang="zh-CN" altLang="en-US" sz="2800">
                <a:solidFill>
                  <a:schemeClr val="bg1"/>
                </a:solidFill>
                <a:latin typeface="微软雅黑" panose="020B0503020204020204" charset="-122"/>
                <a:ea typeface="微软雅黑" panose="020B0503020204020204" charset="-122"/>
                <a:sym typeface="+mn-ea"/>
              </a:rPr>
              <a:t>创立之后的企业成长过程</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1" name="文本框 10"/>
          <p:cNvSpPr txBox="1"/>
          <p:nvPr/>
        </p:nvSpPr>
        <p:spPr>
          <a:xfrm>
            <a:off x="1533525" y="1036320"/>
            <a:ext cx="9066530" cy="977265"/>
          </a:xfrm>
          <a:prstGeom prst="rect">
            <a:avLst/>
          </a:prstGeom>
          <a:noFill/>
        </p:spPr>
        <p:txBody>
          <a:bodyPr wrap="square" rtlCol="0" anchor="t">
            <a:spAutoFit/>
          </a:bodyPr>
          <a:p>
            <a:pPr algn="just">
              <a:lnSpc>
                <a:spcPct val="120000"/>
              </a:lnSpc>
            </a:pPr>
            <a:r>
              <a:rPr lang="zh-CN" altLang="en-US" sz="2400">
                <a:solidFill>
                  <a:schemeClr val="bg1"/>
                </a:solidFill>
                <a:latin typeface="微软雅黑" panose="020B0503020204020204" charset="-122"/>
                <a:ea typeface="微软雅黑" panose="020B0503020204020204" charset="-122"/>
              </a:rPr>
              <a:t>我们将创业过程分为两个部分：一是企业创立之前的机会识别过程，二是创立之后的企业成长过程。</a:t>
            </a:r>
            <a:endParaRPr lang="zh-CN" altLang="en-US" sz="2400">
              <a:solidFill>
                <a:schemeClr val="bg1"/>
              </a:solidFill>
              <a:latin typeface="微软雅黑" panose="020B0503020204020204" charset="-122"/>
              <a:ea typeface="微软雅黑" panose="020B0503020204020204" charset="-122"/>
            </a:endParaRPr>
          </a:p>
        </p:txBody>
      </p:sp>
      <p:cxnSp>
        <p:nvCxnSpPr>
          <p:cNvPr id="12" name="直接连接符 11"/>
          <p:cNvCxnSpPr/>
          <p:nvPr>
            <p:custDataLst>
              <p:tags r:id="rId5"/>
            </p:custDataLst>
          </p:nvPr>
        </p:nvCxnSpPr>
        <p:spPr>
          <a:xfrm>
            <a:off x="4533900" y="3297600"/>
            <a:ext cx="5651500" cy="0"/>
          </a:xfrm>
          <a:prstGeom prst="line">
            <a:avLst/>
          </a:prstGeom>
          <a:ln>
            <a:gradFill>
              <a:gsLst>
                <a:gs pos="0">
                  <a:srgbClr val="B21AA3"/>
                </a:gs>
                <a:gs pos="100000">
                  <a:srgbClr val="472494"/>
                </a:gs>
              </a:gsLst>
              <a:lin ang="5400000" scaled="1"/>
            </a:gradFill>
          </a:ln>
        </p:spPr>
        <p:style>
          <a:lnRef idx="1">
            <a:schemeClr val="accent3"/>
          </a:lnRef>
          <a:fillRef idx="0">
            <a:schemeClr val="accent3"/>
          </a:fillRef>
          <a:effectRef idx="0">
            <a:schemeClr val="accent3"/>
          </a:effectRef>
          <a:fontRef idx="minor">
            <a:schemeClr val="tx1"/>
          </a:fontRef>
        </p:style>
      </p:cxnSp>
      <p:cxnSp>
        <p:nvCxnSpPr>
          <p:cNvPr id="13" name="直接连接符 12"/>
          <p:cNvCxnSpPr/>
          <p:nvPr>
            <p:custDataLst>
              <p:tags r:id="rId6"/>
            </p:custDataLst>
          </p:nvPr>
        </p:nvCxnSpPr>
        <p:spPr>
          <a:xfrm>
            <a:off x="4533900" y="4612325"/>
            <a:ext cx="5651500" cy="0"/>
          </a:xfrm>
          <a:prstGeom prst="line">
            <a:avLst/>
          </a:prstGeom>
          <a:ln>
            <a:gradFill>
              <a:gsLst>
                <a:gs pos="0">
                  <a:srgbClr val="B21AA3"/>
                </a:gs>
                <a:gs pos="100000">
                  <a:srgbClr val="472494"/>
                </a:gs>
              </a:gsLst>
              <a:lin ang="5400000" scaled="1"/>
            </a:gradFill>
          </a:ln>
        </p:spPr>
        <p:style>
          <a:lnRef idx="1">
            <a:schemeClr val="accent3"/>
          </a:lnRef>
          <a:fillRef idx="0">
            <a:schemeClr val="accent3"/>
          </a:fillRef>
          <a:effectRef idx="0">
            <a:schemeClr val="accent3"/>
          </a:effectRef>
          <a:fontRef idx="minor">
            <a:schemeClr val="tx1"/>
          </a:fontRef>
        </p:style>
      </p:cxnSp>
      <p:sp>
        <p:nvSpPr>
          <p:cNvPr id="14" name="矩形 13"/>
          <p:cNvSpPr/>
          <p:nvPr>
            <p:custDataLst>
              <p:tags r:id="rId7"/>
            </p:custDataLst>
          </p:nvPr>
        </p:nvSpPr>
        <p:spPr>
          <a:xfrm>
            <a:off x="4533644" y="2338595"/>
            <a:ext cx="5292799" cy="784225"/>
          </a:xfrm>
          <a:prstGeom prst="rect">
            <a:avLst/>
          </a:prstGeom>
          <a:noFill/>
        </p:spPr>
        <p:txBody>
          <a:bodyPr wrap="square" lIns="0" tIns="0" rIns="0" bIns="0" rtlCol="0">
            <a:spAutoFit/>
          </a:bodyPr>
          <a:p>
            <a:pPr lvl="0">
              <a:lnSpc>
                <a:spcPct val="150000"/>
              </a:lnSpc>
              <a:defRPr/>
            </a:pPr>
            <a:r>
              <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创业资源对创业成长具有重要的支持作用</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资源的有效利用对于企业意义重大。</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8" name="矩形 27"/>
          <p:cNvSpPr/>
          <p:nvPr>
            <p:custDataLst>
              <p:tags r:id="rId8"/>
            </p:custDataLst>
          </p:nvPr>
        </p:nvSpPr>
        <p:spPr>
          <a:xfrm>
            <a:off x="4533644" y="3354235"/>
            <a:ext cx="5292799" cy="1107440"/>
          </a:xfrm>
          <a:prstGeom prst="rect">
            <a:avLst/>
          </a:prstGeom>
          <a:noFill/>
        </p:spPr>
        <p:txBody>
          <a:bodyPr wrap="square" lIns="0" tIns="0" rIns="0" bIns="0" rtlCol="0">
            <a:spAutoFit/>
          </a:bodyPr>
          <a:p>
            <a:pPr lvl="0">
              <a:lnSpc>
                <a:spcPct val="150000"/>
              </a:lnSpc>
            </a:pPr>
            <a:r>
              <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资源整合对创业过程的促进作用</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资源整合对于创业过程的促进作用是通过创业战略的制定和实施来实现的。</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5" name="矩形 14"/>
          <p:cNvSpPr/>
          <p:nvPr>
            <p:custDataLst>
              <p:tags r:id="rId9"/>
            </p:custDataLst>
          </p:nvPr>
        </p:nvSpPr>
        <p:spPr>
          <a:xfrm>
            <a:off x="4533644" y="4801040"/>
            <a:ext cx="5292799" cy="1753870"/>
          </a:xfrm>
          <a:prstGeom prst="rect">
            <a:avLst/>
          </a:prstGeom>
          <a:noFill/>
        </p:spPr>
        <p:txBody>
          <a:bodyPr wrap="square" lIns="0" tIns="0" rIns="0" bIns="0" rtlCol="0">
            <a:spAutoFit/>
          </a:bodyPr>
          <a:p>
            <a:pPr lvl="0">
              <a:lnSpc>
                <a:spcPct val="150000"/>
              </a:lnSpc>
            </a:pPr>
            <a:r>
              <a:rPr 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有效整合资源能为创业打下良好基础</a:t>
            </a:r>
            <a:endParaRPr 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对于任何一个企业来说，战略定位不清晰和核心资源不明确是其发展的主要障碍，有效的资源整合能够帮助创业者重新认识企业的竞争优势，制定切实可行的创业战略，为新创企业的成长打下良好的基础。</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6" name="椭圆 15"/>
          <p:cNvSpPr/>
          <p:nvPr>
            <p:custDataLst>
              <p:tags r:id="rId10"/>
            </p:custDataLst>
          </p:nvPr>
        </p:nvSpPr>
        <p:spPr>
          <a:xfrm>
            <a:off x="10748963" y="2534083"/>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7" name="椭圆 16"/>
          <p:cNvSpPr/>
          <p:nvPr>
            <p:custDataLst>
              <p:tags r:id="rId11"/>
            </p:custDataLst>
          </p:nvPr>
        </p:nvSpPr>
        <p:spPr>
          <a:xfrm>
            <a:off x="10748963" y="3666923"/>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8" name="椭圆 17"/>
          <p:cNvSpPr/>
          <p:nvPr>
            <p:custDataLst>
              <p:tags r:id="rId12"/>
            </p:custDataLst>
          </p:nvPr>
        </p:nvSpPr>
        <p:spPr>
          <a:xfrm>
            <a:off x="10748963" y="5119803"/>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 calcmode="lin" valueType="num">
                                      <p:cBhvr>
                                        <p:cTn id="9" dur="1000" fill="hold"/>
                                        <p:tgtEl>
                                          <p:spTgt spid="16"/>
                                        </p:tgtEl>
                                        <p:attrNameLst>
                                          <p:attrName>style.rotation</p:attrName>
                                        </p:attrNameLst>
                                      </p:cBhvr>
                                      <p:tavLst>
                                        <p:tav tm="0">
                                          <p:val>
                                            <p:fltVal val="90"/>
                                          </p:val>
                                        </p:tav>
                                        <p:tav tm="100000">
                                          <p:val>
                                            <p:fltVal val="0"/>
                                          </p:val>
                                        </p:tav>
                                      </p:tavLst>
                                    </p:anim>
                                    <p:animEffect transition="in" filter="fade">
                                      <p:cBhvr>
                                        <p:cTn id="10" dur="1000"/>
                                        <p:tgtEl>
                                          <p:spTgt spid="16"/>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1000" fill="hold"/>
                                        <p:tgtEl>
                                          <p:spTgt spid="17"/>
                                        </p:tgtEl>
                                        <p:attrNameLst>
                                          <p:attrName>ppt_w</p:attrName>
                                        </p:attrNameLst>
                                      </p:cBhvr>
                                      <p:tavLst>
                                        <p:tav tm="0">
                                          <p:val>
                                            <p:fltVal val="0"/>
                                          </p:val>
                                        </p:tav>
                                        <p:tav tm="100000">
                                          <p:val>
                                            <p:strVal val="#ppt_w"/>
                                          </p:val>
                                        </p:tav>
                                      </p:tavLst>
                                    </p:anim>
                                    <p:anim calcmode="lin" valueType="num">
                                      <p:cBhvr>
                                        <p:cTn id="14" dur="1000" fill="hold"/>
                                        <p:tgtEl>
                                          <p:spTgt spid="17"/>
                                        </p:tgtEl>
                                        <p:attrNameLst>
                                          <p:attrName>ppt_h</p:attrName>
                                        </p:attrNameLst>
                                      </p:cBhvr>
                                      <p:tavLst>
                                        <p:tav tm="0">
                                          <p:val>
                                            <p:fltVal val="0"/>
                                          </p:val>
                                        </p:tav>
                                        <p:tav tm="100000">
                                          <p:val>
                                            <p:strVal val="#ppt_h"/>
                                          </p:val>
                                        </p:tav>
                                      </p:tavLst>
                                    </p:anim>
                                    <p:anim calcmode="lin" valueType="num">
                                      <p:cBhvr>
                                        <p:cTn id="15" dur="1000" fill="hold"/>
                                        <p:tgtEl>
                                          <p:spTgt spid="17"/>
                                        </p:tgtEl>
                                        <p:attrNameLst>
                                          <p:attrName>style.rotation</p:attrName>
                                        </p:attrNameLst>
                                      </p:cBhvr>
                                      <p:tavLst>
                                        <p:tav tm="0">
                                          <p:val>
                                            <p:fltVal val="90"/>
                                          </p:val>
                                        </p:tav>
                                        <p:tav tm="100000">
                                          <p:val>
                                            <p:fltVal val="0"/>
                                          </p:val>
                                        </p:tav>
                                      </p:tavLst>
                                    </p:anim>
                                    <p:animEffect transition="in" filter="fade">
                                      <p:cBhvr>
                                        <p:cTn id="16" dur="1000"/>
                                        <p:tgtEl>
                                          <p:spTgt spid="17"/>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1000" fill="hold"/>
                                        <p:tgtEl>
                                          <p:spTgt spid="18"/>
                                        </p:tgtEl>
                                        <p:attrNameLst>
                                          <p:attrName>ppt_w</p:attrName>
                                        </p:attrNameLst>
                                      </p:cBhvr>
                                      <p:tavLst>
                                        <p:tav tm="0">
                                          <p:val>
                                            <p:fltVal val="0"/>
                                          </p:val>
                                        </p:tav>
                                        <p:tav tm="100000">
                                          <p:val>
                                            <p:strVal val="#ppt_w"/>
                                          </p:val>
                                        </p:tav>
                                      </p:tavLst>
                                    </p:anim>
                                    <p:anim calcmode="lin" valueType="num">
                                      <p:cBhvr>
                                        <p:cTn id="20" dur="1000" fill="hold"/>
                                        <p:tgtEl>
                                          <p:spTgt spid="18"/>
                                        </p:tgtEl>
                                        <p:attrNameLst>
                                          <p:attrName>ppt_h</p:attrName>
                                        </p:attrNameLst>
                                      </p:cBhvr>
                                      <p:tavLst>
                                        <p:tav tm="0">
                                          <p:val>
                                            <p:fltVal val="0"/>
                                          </p:val>
                                        </p:tav>
                                        <p:tav tm="100000">
                                          <p:val>
                                            <p:strVal val="#ppt_h"/>
                                          </p:val>
                                        </p:tav>
                                      </p:tavLst>
                                    </p:anim>
                                    <p:anim calcmode="lin" valueType="num">
                                      <p:cBhvr>
                                        <p:cTn id="21" dur="1000" fill="hold"/>
                                        <p:tgtEl>
                                          <p:spTgt spid="18"/>
                                        </p:tgtEl>
                                        <p:attrNameLst>
                                          <p:attrName>style.rotation</p:attrName>
                                        </p:attrNameLst>
                                      </p:cBhvr>
                                      <p:tavLst>
                                        <p:tav tm="0">
                                          <p:val>
                                            <p:fltVal val="90"/>
                                          </p:val>
                                        </p:tav>
                                        <p:tav tm="100000">
                                          <p:val>
                                            <p:fltVal val="0"/>
                                          </p:val>
                                        </p:tav>
                                      </p:tavLst>
                                    </p:anim>
                                    <p:animEffect transition="in" filter="fade">
                                      <p:cBhvr>
                                        <p:cTn id="22" dur="1000"/>
                                        <p:tgtEl>
                                          <p:spTgt spid="18"/>
                                        </p:tgtEl>
                                      </p:cBhvr>
                                    </p:animEffect>
                                  </p:childTnLst>
                                </p:cTn>
                              </p:par>
                            </p:childTnLst>
                          </p:cTn>
                        </p:par>
                        <p:par>
                          <p:cTn id="23" fill="hold">
                            <p:stCondLst>
                              <p:cond delay="1000"/>
                            </p:stCondLst>
                            <p:childTnLst>
                              <p:par>
                                <p:cTn id="24" presetID="22" presetClass="entr" presetSubtype="8"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left)">
                                      <p:cBhvr>
                                        <p:cTn id="26" dur="500"/>
                                        <p:tgtEl>
                                          <p:spTgt spid="12"/>
                                        </p:tgtEl>
                                      </p:cBhvr>
                                    </p:animEffect>
                                  </p:childTnLst>
                                </p:cTn>
                              </p:par>
                            </p:childTnLst>
                          </p:cTn>
                        </p:par>
                        <p:par>
                          <p:cTn id="27" fill="hold">
                            <p:stCondLst>
                              <p:cond delay="1500"/>
                            </p:stCondLst>
                            <p:childTnLst>
                              <p:par>
                                <p:cTn id="28" presetID="22" presetClass="entr" presetSubtype="8"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left)">
                                      <p:cBhvr>
                                        <p:cTn id="30" dur="500"/>
                                        <p:tgtEl>
                                          <p:spTgt spid="13"/>
                                        </p:tgtEl>
                                      </p:cBhvr>
                                    </p:animEffect>
                                  </p:childTnLst>
                                </p:cTn>
                              </p:par>
                            </p:childTnLst>
                          </p:cTn>
                        </p:par>
                        <p:par>
                          <p:cTn id="31" fill="hold">
                            <p:stCondLst>
                              <p:cond delay="2000"/>
                            </p:stCondLst>
                            <p:childTnLst>
                              <p:par>
                                <p:cTn id="32" presetID="22" presetClass="entr" presetSubtype="8"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left)">
                                      <p:cBhvr>
                                        <p:cTn id="34" dur="500"/>
                                        <p:tgtEl>
                                          <p:spTgt spid="14"/>
                                        </p:tgtEl>
                                      </p:cBhvr>
                                    </p:animEffect>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wipe(left)">
                                      <p:cBhvr>
                                        <p:cTn id="38" dur="500"/>
                                        <p:tgtEl>
                                          <p:spTgt spid="28"/>
                                        </p:tgtEl>
                                      </p:cBhvr>
                                    </p:animEffect>
                                  </p:childTnLst>
                                </p:cTn>
                              </p:par>
                            </p:childTnLst>
                          </p:cTn>
                        </p:par>
                        <p:par>
                          <p:cTn id="39" fill="hold">
                            <p:stCondLst>
                              <p:cond delay="3000"/>
                            </p:stCondLst>
                            <p:childTnLst>
                              <p:par>
                                <p:cTn id="40" presetID="22" presetClass="entr" presetSubtype="8"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left)">
                                      <p:cBhvr>
                                        <p:cTn id="4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8" grpId="0"/>
      <p:bldP spid="15" grpId="0"/>
      <p:bldP spid="16" grpId="0" bldLvl="0" animBg="1"/>
      <p:bldP spid="17" grpId="0" bldLvl="0" animBg="1"/>
      <p:bldP spid="18"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思维广角</a:t>
              </a:r>
              <a:endPar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049020" y="1641475"/>
            <a:ext cx="10033635" cy="2997835"/>
          </a:xfrm>
          <a:prstGeom prst="rect">
            <a:avLst/>
          </a:prstGeom>
          <a:noFill/>
        </p:spPr>
        <p:txBody>
          <a:bodyPr wrap="square" rtlCol="0">
            <a:noAutofit/>
          </a:bodyPr>
          <a:p>
            <a:pPr algn="ctr">
              <a:lnSpc>
                <a:spcPct val="150000"/>
              </a:lnSpc>
            </a:pPr>
            <a:r>
              <a:rPr lang="zh-CN" altLang="en-US" sz="2400" b="1">
                <a:solidFill>
                  <a:schemeClr val="bg1"/>
                </a:solidFill>
                <a:latin typeface="微软雅黑" panose="020B0503020204020204" charset="-122"/>
                <a:ea typeface="微软雅黑" panose="020B0503020204020204" charset="-122"/>
                <a:cs typeface="微软雅黑" panose="020B0503020204020204" charset="-122"/>
              </a:rPr>
              <a:t>思　　考</a:t>
            </a:r>
            <a:endParaRPr lang="zh-CN" altLang="en-US" sz="2400" b="1">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对于大学生而言，身边的创业资源都有哪些？大学生又该如何让自己的创业资源变得更加丰富？</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îṩḷîďé"/>
          <p:cNvSpPr>
            <a:spLocks noChangeAspect="1"/>
          </p:cNvSpPr>
          <p:nvPr/>
        </p:nvSpPr>
        <p:spPr bwMode="auto">
          <a:xfrm flipH="1" flipV="1">
            <a:off x="6696224" y="0"/>
            <a:ext cx="5495776" cy="5983059"/>
          </a:xfrm>
          <a:custGeom>
            <a:avLst/>
            <a:gdLst>
              <a:gd name="T0" fmla="*/ 777 w 1985"/>
              <a:gd name="T1" fmla="*/ 0 h 2161"/>
              <a:gd name="T2" fmla="*/ 0 w 1985"/>
              <a:gd name="T3" fmla="*/ 197 h 2161"/>
              <a:gd name="T4" fmla="*/ 0 w 1985"/>
              <a:gd name="T5" fmla="*/ 1165 h 2161"/>
              <a:gd name="T6" fmla="*/ 677 w 1985"/>
              <a:gd name="T7" fmla="*/ 742 h 2161"/>
              <a:gd name="T8" fmla="*/ 1082 w 1985"/>
              <a:gd name="T9" fmla="*/ 1247 h 2161"/>
              <a:gd name="T10" fmla="*/ 500 w 1985"/>
              <a:gd name="T11" fmla="*/ 2023 h 2161"/>
              <a:gd name="T12" fmla="*/ 341 w 1985"/>
              <a:gd name="T13" fmla="*/ 2161 h 2161"/>
              <a:gd name="T14" fmla="*/ 1363 w 1985"/>
              <a:gd name="T15" fmla="*/ 2161 h 2161"/>
              <a:gd name="T16" fmla="*/ 1847 w 1985"/>
              <a:gd name="T17" fmla="*/ 1275 h 2161"/>
              <a:gd name="T18" fmla="*/ 777 w 1985"/>
              <a:gd name="T19" fmla="*/ 0 h 2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5" h="2161">
                <a:moveTo>
                  <a:pt x="777" y="0"/>
                </a:moveTo>
                <a:cubicBezTo>
                  <a:pt x="503" y="0"/>
                  <a:pt x="239" y="64"/>
                  <a:pt x="0" y="197"/>
                </a:cubicBezTo>
                <a:cubicBezTo>
                  <a:pt x="0" y="1165"/>
                  <a:pt x="0" y="1165"/>
                  <a:pt x="0" y="1165"/>
                </a:cubicBezTo>
                <a:cubicBezTo>
                  <a:pt x="179" y="905"/>
                  <a:pt x="416" y="742"/>
                  <a:pt x="677" y="742"/>
                </a:cubicBezTo>
                <a:cubicBezTo>
                  <a:pt x="954" y="742"/>
                  <a:pt x="1137" y="936"/>
                  <a:pt x="1082" y="1247"/>
                </a:cubicBezTo>
                <a:cubicBezTo>
                  <a:pt x="1032" y="1507"/>
                  <a:pt x="799" y="1762"/>
                  <a:pt x="500" y="2023"/>
                </a:cubicBezTo>
                <a:cubicBezTo>
                  <a:pt x="341" y="2161"/>
                  <a:pt x="341" y="2161"/>
                  <a:pt x="341" y="2161"/>
                </a:cubicBezTo>
                <a:cubicBezTo>
                  <a:pt x="1363" y="2161"/>
                  <a:pt x="1363" y="2161"/>
                  <a:pt x="1363" y="2161"/>
                </a:cubicBezTo>
                <a:cubicBezTo>
                  <a:pt x="1617" y="1893"/>
                  <a:pt x="1786" y="1618"/>
                  <a:pt x="1847" y="1275"/>
                </a:cubicBezTo>
                <a:cubicBezTo>
                  <a:pt x="1985" y="498"/>
                  <a:pt x="1420" y="0"/>
                  <a:pt x="777" y="0"/>
                </a:cubicBezTo>
                <a:close/>
              </a:path>
            </a:pathLst>
          </a:custGeom>
          <a:gradFill flip="none" rotWithShape="1">
            <a:gsLst>
              <a:gs pos="0">
                <a:srgbClr val="AF1CA3"/>
              </a:gs>
              <a:gs pos="100000">
                <a:srgbClr val="AF1CA3">
                  <a:alpha val="0"/>
                </a:srgbClr>
              </a:gs>
            </a:gsLst>
            <a:lin ang="0" scaled="1"/>
            <a:tileRect/>
          </a:gra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思源黑体 CN Medium" panose="020B0600000000000000" pitchFamily="34" charset="-122"/>
              <a:ea typeface="思源黑体 CN Medium" panose="020B0600000000000000" pitchFamily="34" charset="-122"/>
            </a:endParaRPr>
          </a:p>
        </p:txBody>
      </p:sp>
      <p:sp>
        <p:nvSpPr>
          <p:cNvPr id="20" name="iṥ1íďê"/>
          <p:cNvSpPr>
            <a:spLocks noChangeAspect="1"/>
          </p:cNvSpPr>
          <p:nvPr/>
        </p:nvSpPr>
        <p:spPr bwMode="auto">
          <a:xfrm flipV="1">
            <a:off x="5425413" y="1190568"/>
            <a:ext cx="6766587" cy="5667432"/>
          </a:xfrm>
          <a:custGeom>
            <a:avLst/>
            <a:gdLst>
              <a:gd name="T0" fmla="*/ 1563 w 2059"/>
              <a:gd name="T1" fmla="*/ 0 h 1724"/>
              <a:gd name="T2" fmla="*/ 1552 w 2059"/>
              <a:gd name="T3" fmla="*/ 491 h 1724"/>
              <a:gd name="T4" fmla="*/ 939 w 2059"/>
              <a:gd name="T5" fmla="*/ 1267 h 1724"/>
              <a:gd name="T6" fmla="*/ 596 w 2059"/>
              <a:gd name="T7" fmla="*/ 491 h 1724"/>
              <a:gd name="T8" fmla="*/ 759 w 2059"/>
              <a:gd name="T9" fmla="*/ 0 h 1724"/>
              <a:gd name="T10" fmla="*/ 259 w 2059"/>
              <a:gd name="T11" fmla="*/ 0 h 1724"/>
              <a:gd name="T12" fmla="*/ 129 w 2059"/>
              <a:gd name="T13" fmla="*/ 457 h 1724"/>
              <a:gd name="T14" fmla="*/ 884 w 2059"/>
              <a:gd name="T15" fmla="*/ 1724 h 1724"/>
              <a:gd name="T16" fmla="*/ 2020 w 2059"/>
              <a:gd name="T17" fmla="*/ 521 h 1724"/>
              <a:gd name="T18" fmla="*/ 2040 w 2059"/>
              <a:gd name="T19" fmla="*/ 0 h 1724"/>
              <a:gd name="T20" fmla="*/ 1563 w 2059"/>
              <a:gd name="T21" fmla="*/ 0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59" h="1724">
                <a:moveTo>
                  <a:pt x="1563" y="0"/>
                </a:moveTo>
                <a:cubicBezTo>
                  <a:pt x="1592" y="126"/>
                  <a:pt x="1589" y="290"/>
                  <a:pt x="1552" y="491"/>
                </a:cubicBezTo>
                <a:cubicBezTo>
                  <a:pt x="1464" y="992"/>
                  <a:pt x="1254" y="1267"/>
                  <a:pt x="939" y="1267"/>
                </a:cubicBezTo>
                <a:cubicBezTo>
                  <a:pt x="620" y="1267"/>
                  <a:pt x="505" y="992"/>
                  <a:pt x="596" y="491"/>
                </a:cubicBezTo>
                <a:cubicBezTo>
                  <a:pt x="632" y="290"/>
                  <a:pt x="686" y="126"/>
                  <a:pt x="759" y="0"/>
                </a:cubicBezTo>
                <a:cubicBezTo>
                  <a:pt x="259" y="0"/>
                  <a:pt x="259" y="0"/>
                  <a:pt x="259" y="0"/>
                </a:cubicBezTo>
                <a:cubicBezTo>
                  <a:pt x="202" y="137"/>
                  <a:pt x="158" y="290"/>
                  <a:pt x="129" y="457"/>
                </a:cubicBezTo>
                <a:cubicBezTo>
                  <a:pt x="0" y="1189"/>
                  <a:pt x="274" y="1724"/>
                  <a:pt x="884" y="1724"/>
                </a:cubicBezTo>
                <a:cubicBezTo>
                  <a:pt x="1484" y="1724"/>
                  <a:pt x="1891" y="1253"/>
                  <a:pt x="2020" y="521"/>
                </a:cubicBezTo>
                <a:cubicBezTo>
                  <a:pt x="2053" y="332"/>
                  <a:pt x="2059" y="157"/>
                  <a:pt x="2040" y="0"/>
                </a:cubicBezTo>
                <a:lnTo>
                  <a:pt x="1563" y="0"/>
                </a:lnTo>
                <a:close/>
              </a:path>
            </a:pathLst>
          </a:custGeom>
          <a:gradFill flip="none" rotWithShape="1">
            <a:gsLst>
              <a:gs pos="100000">
                <a:srgbClr val="8D6DD5"/>
              </a:gs>
              <a:gs pos="0">
                <a:srgbClr val="8D6DD5">
                  <a:alpha val="0"/>
                </a:srgbClr>
              </a:gs>
            </a:gsLst>
            <a:lin ang="0" scaled="1"/>
            <a:tileRect/>
          </a:gradFill>
          <a:ln>
            <a:noFill/>
          </a:ln>
        </p:spPr>
        <p:txBody>
          <a:bodyPr vert="horz" wrap="square" lIns="91440" tIns="45720" rIns="91440" bIns="45720" numCol="1" anchor="t" anchorCtr="0" compatLnSpc="1"/>
          <a:lstStyle/>
          <a:p>
            <a:endParaRPr lang="zh-CN" altLang="en-US" kern="0">
              <a:solidFill>
                <a:srgbClr val="FFFFFF"/>
              </a:solidFill>
              <a:latin typeface="思源黑体 CN Medium" panose="020B0600000000000000" pitchFamily="34" charset="-122"/>
              <a:ea typeface="思源黑体 CN Medium" panose="020B0600000000000000" pitchFamily="34" charset="-122"/>
            </a:endParaRPr>
          </a:p>
        </p:txBody>
      </p:sp>
      <p:sp>
        <p:nvSpPr>
          <p:cNvPr id="11" name="椭圆 10"/>
          <p:cNvSpPr/>
          <p:nvPr/>
        </p:nvSpPr>
        <p:spPr>
          <a:xfrm>
            <a:off x="333578" y="1340074"/>
            <a:ext cx="1652400" cy="165145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8" name="文本框 7"/>
          <p:cNvSpPr txBox="1"/>
          <p:nvPr/>
        </p:nvSpPr>
        <p:spPr>
          <a:xfrm>
            <a:off x="983784" y="1824633"/>
            <a:ext cx="2468880" cy="1014730"/>
          </a:xfrm>
          <a:prstGeom prst="rect">
            <a:avLst/>
          </a:prstGeom>
          <a:noFill/>
        </p:spPr>
        <p:txBody>
          <a:bodyPr wrap="none" rtlCol="0">
            <a:spAutoFit/>
          </a:bodyPr>
          <a:lstStyle/>
          <a:p>
            <a:r>
              <a:rPr lang="zh-CN" altLang="en-US" sz="60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任务二</a:t>
            </a:r>
            <a:endParaRPr lang="zh-CN" altLang="en-US" sz="60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文本框 8"/>
          <p:cNvSpPr txBox="1"/>
          <p:nvPr/>
        </p:nvSpPr>
        <p:spPr>
          <a:xfrm>
            <a:off x="923516" y="2984224"/>
            <a:ext cx="7498080" cy="1568450"/>
          </a:xfrm>
          <a:prstGeom prst="rect">
            <a:avLst/>
          </a:prstGeom>
          <a:noFill/>
        </p:spPr>
        <p:txBody>
          <a:bodyPr wrap="none" rtlCol="0">
            <a:spAutoFit/>
          </a:bodyPr>
          <a:lstStyle/>
          <a:p>
            <a:pPr algn="l"/>
            <a:r>
              <a:rPr lang="zh-CN" altLang="en-US" sz="96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获取创业资源</a:t>
            </a:r>
            <a:endParaRPr lang="zh-CN" altLang="en-US" sz="96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cxnSp>
        <p:nvCxnSpPr>
          <p:cNvPr id="12" name="直接连接符 11"/>
          <p:cNvCxnSpPr/>
          <p:nvPr/>
        </p:nvCxnSpPr>
        <p:spPr>
          <a:xfrm rot="5400000">
            <a:off x="2910121" y="3443434"/>
            <a:ext cx="0" cy="367211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33665" y="106793"/>
            <a:ext cx="3449286" cy="488467"/>
            <a:chOff x="294295" y="323963"/>
            <a:chExt cx="3449286" cy="488467"/>
          </a:xfrm>
        </p:grpSpPr>
        <p:sp>
          <p:nvSpPr>
            <p:cNvPr id="13" name="椭圆 12"/>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4" name="文本框 13"/>
            <p:cNvSpPr txBox="1"/>
            <p:nvPr>
              <p:custDataLst>
                <p:tags r:id="rId2"/>
              </p:custDataLst>
            </p:nvPr>
          </p:nvSpPr>
          <p:spPr>
            <a:xfrm>
              <a:off x="360301" y="352055"/>
              <a:ext cx="3383280" cy="460375"/>
            </a:xfrm>
            <a:prstGeom prst="rect">
              <a:avLst/>
            </a:prstGeom>
            <a:noFill/>
          </p:spPr>
          <p:txBody>
            <a:bodyPr wrap="none" rtlCol="0">
              <a:spAutoFit/>
            </a:bodyPr>
            <a:p>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项目五</a:t>
              </a:r>
              <a:r>
                <a:rPr lang="en-US" altLang="zh-CN"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   </a:t>
              </a: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整合创业资源</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2"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right)">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up)">
                                      <p:cBhvr>
                                        <p:cTn id="29" dur="500"/>
                                        <p:tgtEl>
                                          <p:spTgt spid="19"/>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down)">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0" grpId="0" bldLvl="0" animBg="1"/>
      <p:bldP spid="11" grpId="0" bldLvl="0" animBg="1"/>
      <p:bldP spid="8"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4295" y="323963"/>
            <a:ext cx="3601686" cy="488467"/>
            <a:chOff x="294295" y="323963"/>
            <a:chExt cx="3601686" cy="488467"/>
          </a:xfrm>
        </p:grpSpPr>
        <p:sp>
          <p:nvSpPr>
            <p:cNvPr id="4" name="椭圆 3"/>
            <p:cNvSpPr/>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 name="文本框 4"/>
            <p:cNvSpPr txBox="1"/>
            <p:nvPr/>
          </p:nvSpPr>
          <p:spPr>
            <a:xfrm>
              <a:off x="360301" y="352055"/>
              <a:ext cx="35356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一、创业资源获取的途径</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pic>
        <p:nvPicPr>
          <p:cNvPr id="3" name="图片 2"/>
          <p:cNvPicPr>
            <a:picLocks noChangeAspect="1"/>
          </p:cNvPicPr>
          <p:nvPr>
            <p:custDataLst>
              <p:tags r:id="rId1"/>
            </p:custDataLst>
          </p:nvPr>
        </p:nvPicPr>
        <p:blipFill>
          <a:blip r:embed="rId2"/>
          <a:stretch>
            <a:fillRect/>
          </a:stretch>
        </p:blipFill>
        <p:spPr>
          <a:xfrm>
            <a:off x="1337945" y="944880"/>
            <a:ext cx="9515475" cy="4181475"/>
          </a:xfrm>
          <a:prstGeom prst="rect">
            <a:avLst/>
          </a:prstGeom>
        </p:spPr>
      </p:pic>
      <p:sp>
        <p:nvSpPr>
          <p:cNvPr id="21" name="ïSļiďé"/>
          <p:cNvSpPr/>
          <p:nvPr>
            <p:custDataLst>
              <p:tags r:id="rId3"/>
            </p:custDataLst>
          </p:nvPr>
        </p:nvSpPr>
        <p:spPr>
          <a:xfrm>
            <a:off x="359932" y="5268633"/>
            <a:ext cx="637746" cy="637746"/>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01</a:t>
            </a:r>
            <a:endPar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2" name="ïSḷïḋê"/>
          <p:cNvSpPr txBox="1"/>
          <p:nvPr>
            <p:custDataLst>
              <p:tags r:id="rId4"/>
            </p:custDataLst>
          </p:nvPr>
        </p:nvSpPr>
        <p:spPr>
          <a:xfrm>
            <a:off x="1245734" y="5387759"/>
            <a:ext cx="1459230" cy="398780"/>
          </a:xfrm>
          <a:prstGeom prst="rect">
            <a:avLst/>
          </a:prstGeom>
          <a:noFill/>
        </p:spPr>
        <p:txBody>
          <a:bodyPr wrap="square" rtlCol="0">
            <a:spAutoFit/>
          </a:bodyPr>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购买资源</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3" name="ïṥḷíďê"/>
          <p:cNvSpPr txBox="1"/>
          <p:nvPr>
            <p:custDataLst>
              <p:tags r:id="rId5"/>
            </p:custDataLst>
          </p:nvPr>
        </p:nvSpPr>
        <p:spPr>
          <a:xfrm>
            <a:off x="997585" y="5786755"/>
            <a:ext cx="1983105" cy="866140"/>
          </a:xfrm>
          <a:prstGeom prst="rect">
            <a:avLst/>
          </a:prstGeom>
          <a:noFill/>
        </p:spPr>
        <p:txBody>
          <a:bodyPr wrap="square" rtlCol="0">
            <a:spAutoFit/>
          </a:bodyPr>
          <a:p>
            <a:pPr algn="just">
              <a:lnSpc>
                <a:spcPct val="12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购买资源是指创业企业用自己的资金直接从外部市场上获取资源。</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4" name="ïSļiďé"/>
          <p:cNvSpPr/>
          <p:nvPr>
            <p:custDataLst>
              <p:tags r:id="rId6"/>
            </p:custDataLst>
          </p:nvPr>
        </p:nvSpPr>
        <p:spPr>
          <a:xfrm>
            <a:off x="4306457" y="5269268"/>
            <a:ext cx="637746" cy="637746"/>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02</a:t>
            </a:r>
            <a:endPar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4" name="ïSḷïḋê"/>
          <p:cNvSpPr txBox="1"/>
          <p:nvPr>
            <p:custDataLst>
              <p:tags r:id="rId7"/>
            </p:custDataLst>
          </p:nvPr>
        </p:nvSpPr>
        <p:spPr>
          <a:xfrm>
            <a:off x="5192259" y="5388394"/>
            <a:ext cx="1459230" cy="398780"/>
          </a:xfrm>
          <a:prstGeom prst="rect">
            <a:avLst/>
          </a:prstGeom>
          <a:noFill/>
        </p:spPr>
        <p:txBody>
          <a:bodyPr wrap="square" rtlCol="0">
            <a:spAutoFit/>
          </a:bodyPr>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吸引资源</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5" name="ïṥḷíďê"/>
          <p:cNvSpPr txBox="1"/>
          <p:nvPr>
            <p:custDataLst>
              <p:tags r:id="rId8"/>
            </p:custDataLst>
          </p:nvPr>
        </p:nvSpPr>
        <p:spPr>
          <a:xfrm>
            <a:off x="4944110" y="5787390"/>
            <a:ext cx="1983105" cy="866140"/>
          </a:xfrm>
          <a:prstGeom prst="rect">
            <a:avLst/>
          </a:prstGeom>
          <a:noFill/>
        </p:spPr>
        <p:txBody>
          <a:bodyPr wrap="square" rtlCol="0">
            <a:spAutoFit/>
          </a:bodyPr>
          <a:p>
            <a:pPr algn="just">
              <a:lnSpc>
                <a:spcPct val="12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吸引资源时，创业组织依靠资源资金从外部获得资源。</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6" name="ïSļiďé"/>
          <p:cNvSpPr/>
          <p:nvPr>
            <p:custDataLst>
              <p:tags r:id="rId9"/>
            </p:custDataLst>
          </p:nvPr>
        </p:nvSpPr>
        <p:spPr>
          <a:xfrm>
            <a:off x="8338707" y="5269903"/>
            <a:ext cx="637746" cy="637746"/>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03</a:t>
            </a:r>
            <a:endPar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7" name="ïSḷïḋê"/>
          <p:cNvSpPr txBox="1"/>
          <p:nvPr>
            <p:custDataLst>
              <p:tags r:id="rId10"/>
            </p:custDataLst>
          </p:nvPr>
        </p:nvSpPr>
        <p:spPr>
          <a:xfrm>
            <a:off x="9224509" y="5389029"/>
            <a:ext cx="1459230" cy="398780"/>
          </a:xfrm>
          <a:prstGeom prst="rect">
            <a:avLst/>
          </a:prstGeom>
          <a:noFill/>
        </p:spPr>
        <p:txBody>
          <a:bodyPr wrap="square" rtlCol="0">
            <a:spAutoFit/>
          </a:bodyPr>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积累资源</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8" name="ïṥḷíďê"/>
          <p:cNvSpPr txBox="1"/>
          <p:nvPr>
            <p:custDataLst>
              <p:tags r:id="rId11"/>
            </p:custDataLst>
          </p:nvPr>
        </p:nvSpPr>
        <p:spPr>
          <a:xfrm>
            <a:off x="8976360" y="5788025"/>
            <a:ext cx="1983105" cy="1059180"/>
          </a:xfrm>
          <a:prstGeom prst="rect">
            <a:avLst/>
          </a:prstGeom>
          <a:noFill/>
        </p:spPr>
        <p:txBody>
          <a:bodyPr wrap="square" rtlCol="0">
            <a:spAutoFit/>
          </a:bodyPr>
          <a:p>
            <a:pPr algn="just">
              <a:lnSpc>
                <a:spcPct val="9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有一些资源是很难或者无法从外部获得的，这些资源需要创业组织从一开始就进行学习、试错、总结来积累经验。</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iṩḷîḓe"/>
          <p:cNvGrpSpPr/>
          <p:nvPr/>
        </p:nvGrpSpPr>
        <p:grpSpPr>
          <a:xfrm>
            <a:off x="666750" y="2742845"/>
            <a:ext cx="10858500" cy="2005448"/>
            <a:chOff x="660400" y="2865310"/>
            <a:chExt cx="10858500" cy="2005448"/>
          </a:xfrm>
        </p:grpSpPr>
        <p:cxnSp>
          <p:nvCxnSpPr>
            <p:cNvPr id="5" name="íS1iḍê"/>
            <p:cNvCxnSpPr/>
            <p:nvPr/>
          </p:nvCxnSpPr>
          <p:spPr>
            <a:xfrm>
              <a:off x="660400" y="4838254"/>
              <a:ext cx="10858500" cy="0"/>
            </a:xfrm>
            <a:prstGeom prst="line">
              <a:avLst/>
            </a:prstGeom>
            <a:ln>
              <a:solidFill>
                <a:schemeClr val="bg1">
                  <a:alpha val="50000"/>
                </a:schemeClr>
              </a:solidFill>
            </a:ln>
          </p:spPr>
          <p:style>
            <a:lnRef idx="1">
              <a:schemeClr val="dk1"/>
            </a:lnRef>
            <a:fillRef idx="0">
              <a:schemeClr val="dk1"/>
            </a:fillRef>
            <a:effectRef idx="0">
              <a:schemeClr val="dk1"/>
            </a:effectRef>
            <a:fontRef idx="minor">
              <a:schemeClr val="tx1"/>
            </a:fontRef>
          </p:style>
        </p:cxnSp>
        <p:sp>
          <p:nvSpPr>
            <p:cNvPr id="6" name="îṣlïḑè"/>
            <p:cNvSpPr/>
            <p:nvPr/>
          </p:nvSpPr>
          <p:spPr>
            <a:xfrm>
              <a:off x="1187304" y="4159275"/>
              <a:ext cx="2241318" cy="4603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激发创新潜能</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8" name="ïṧḻîḋe"/>
            <p:cNvSpPr/>
            <p:nvPr/>
          </p:nvSpPr>
          <p:spPr>
            <a:xfrm>
              <a:off x="3808968" y="4159275"/>
              <a:ext cx="2036835" cy="4603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挖掘创业潜质</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íṥlïḓe"/>
            <p:cNvSpPr/>
            <p:nvPr/>
          </p:nvSpPr>
          <p:spPr>
            <a:xfrm>
              <a:off x="6208545" y="4159275"/>
              <a:ext cx="2241318" cy="4603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打造创业团队</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0" name="î$ľiḑè"/>
            <p:cNvSpPr/>
            <p:nvPr/>
          </p:nvSpPr>
          <p:spPr>
            <a:xfrm>
              <a:off x="8750678" y="4159275"/>
              <a:ext cx="2241318" cy="4603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选择创业方向</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1" name="ï$líḍé"/>
            <p:cNvSpPr/>
            <p:nvPr/>
          </p:nvSpPr>
          <p:spPr>
            <a:xfrm>
              <a:off x="2278490" y="4811811"/>
              <a:ext cx="58947" cy="58947"/>
            </a:xfrm>
            <a:prstGeom prst="ellipse">
              <a:avLst/>
            </a:prstGeom>
            <a:solidFill>
              <a:srgbClr val="AF1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2" name="ïśḻíďe"/>
            <p:cNvSpPr/>
            <p:nvPr/>
          </p:nvSpPr>
          <p:spPr>
            <a:xfrm>
              <a:off x="4803847" y="4811811"/>
              <a:ext cx="58947" cy="58947"/>
            </a:xfrm>
            <a:prstGeom prst="ellipse">
              <a:avLst/>
            </a:prstGeom>
            <a:solidFill>
              <a:srgbClr val="AF1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3" name="ïṡľíde"/>
            <p:cNvSpPr/>
            <p:nvPr/>
          </p:nvSpPr>
          <p:spPr>
            <a:xfrm>
              <a:off x="7329204" y="4811811"/>
              <a:ext cx="58947" cy="58947"/>
            </a:xfrm>
            <a:prstGeom prst="ellipse">
              <a:avLst/>
            </a:prstGeom>
            <a:solidFill>
              <a:srgbClr val="AF1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4" name="ïṣḻïḓê"/>
            <p:cNvSpPr/>
            <p:nvPr/>
          </p:nvSpPr>
          <p:spPr>
            <a:xfrm>
              <a:off x="9854561" y="4811811"/>
              <a:ext cx="58947" cy="58947"/>
            </a:xfrm>
            <a:prstGeom prst="ellipse">
              <a:avLst/>
            </a:prstGeom>
            <a:solidFill>
              <a:srgbClr val="AF1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5" name="îṣḻídè"/>
            <p:cNvSpPr/>
            <p:nvPr/>
          </p:nvSpPr>
          <p:spPr>
            <a:xfrm>
              <a:off x="1805681" y="2865310"/>
              <a:ext cx="1004567" cy="1004567"/>
            </a:xfrm>
            <a:prstGeom prst="ellipse">
              <a:avLst/>
            </a:prstGeom>
            <a:gradFill>
              <a:gsLst>
                <a:gs pos="0">
                  <a:srgbClr val="B21AA3"/>
                </a:gs>
                <a:gs pos="100000">
                  <a:srgbClr val="472494"/>
                </a:gs>
              </a:gsLst>
              <a:lin ang="5400000" scaled="1"/>
            </a:gradFill>
            <a:ln w="12700" cap="flat">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6" name="îṩliďê"/>
            <p:cNvSpPr/>
            <p:nvPr/>
          </p:nvSpPr>
          <p:spPr>
            <a:xfrm>
              <a:off x="4331036" y="2865310"/>
              <a:ext cx="1004567" cy="1004567"/>
            </a:xfrm>
            <a:prstGeom prst="ellipse">
              <a:avLst/>
            </a:prstGeom>
            <a:gradFill>
              <a:gsLst>
                <a:gs pos="0">
                  <a:srgbClr val="B21AA3"/>
                </a:gs>
                <a:gs pos="100000">
                  <a:srgbClr val="472494"/>
                </a:gs>
              </a:gsLst>
              <a:lin ang="5400000" scaled="1"/>
            </a:gradFill>
            <a:ln w="12700" cap="flat">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7" name="î$1iḋê"/>
            <p:cNvSpPr/>
            <p:nvPr/>
          </p:nvSpPr>
          <p:spPr>
            <a:xfrm>
              <a:off x="6856391" y="2865310"/>
              <a:ext cx="1004567" cy="1004567"/>
            </a:xfrm>
            <a:prstGeom prst="ellipse">
              <a:avLst/>
            </a:prstGeom>
            <a:gradFill>
              <a:gsLst>
                <a:gs pos="0">
                  <a:srgbClr val="B21AA3"/>
                </a:gs>
                <a:gs pos="100000">
                  <a:srgbClr val="472494"/>
                </a:gs>
              </a:gsLst>
              <a:lin ang="5400000" scaled="1"/>
            </a:gradFill>
            <a:ln w="12700" cap="flat">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8" name="ïṥlîḋè"/>
            <p:cNvSpPr/>
            <p:nvPr/>
          </p:nvSpPr>
          <p:spPr>
            <a:xfrm>
              <a:off x="9381746" y="2865310"/>
              <a:ext cx="1004567" cy="1004567"/>
            </a:xfrm>
            <a:prstGeom prst="ellipse">
              <a:avLst/>
            </a:prstGeom>
            <a:gradFill>
              <a:gsLst>
                <a:gs pos="0">
                  <a:srgbClr val="B21AA3"/>
                </a:gs>
                <a:gs pos="100000">
                  <a:srgbClr val="472494"/>
                </a:gs>
              </a:gsLst>
              <a:lin ang="5400000" scaled="1"/>
            </a:gradFill>
            <a:ln w="12700" cap="flat">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grpSp>
      <p:sp>
        <p:nvSpPr>
          <p:cNvPr id="22" name="文本框 21"/>
          <p:cNvSpPr txBox="1"/>
          <p:nvPr/>
        </p:nvSpPr>
        <p:spPr>
          <a:xfrm>
            <a:off x="1333898" y="600636"/>
            <a:ext cx="2467342" cy="1323439"/>
          </a:xfrm>
          <a:prstGeom prst="rect">
            <a:avLst/>
          </a:prstGeom>
          <a:noFill/>
        </p:spPr>
        <p:txBody>
          <a:bodyPr wrap="none" rtlCol="0">
            <a:spAutoFit/>
          </a:bodyPr>
          <a:lstStyle/>
          <a:p>
            <a:r>
              <a:rPr lang="zh-CN" altLang="en-US" sz="8000" dirty="0">
                <a:solidFill>
                  <a:schemeClr val="bg1"/>
                </a:solidFill>
                <a:latin typeface="思源黑体 CN Medium" panose="020B0600000000000000" pitchFamily="34" charset="-122"/>
                <a:ea typeface="思源黑体 CN Medium" panose="020B0600000000000000" pitchFamily="34" charset="-122"/>
              </a:rPr>
              <a:t>目 录</a:t>
            </a:r>
            <a:endParaRPr lang="zh-CN" altLang="en-US" sz="8000" dirty="0">
              <a:solidFill>
                <a:schemeClr val="bg1"/>
              </a:solidFill>
              <a:latin typeface="思源黑体 CN Medium" panose="020B0600000000000000" pitchFamily="34" charset="-122"/>
              <a:ea typeface="思源黑体 CN Medium" panose="020B0600000000000000" pitchFamily="34" charset="-122"/>
            </a:endParaRPr>
          </a:p>
        </p:txBody>
      </p:sp>
      <p:sp>
        <p:nvSpPr>
          <p:cNvPr id="23" name="文本框 22"/>
          <p:cNvSpPr txBox="1"/>
          <p:nvPr/>
        </p:nvSpPr>
        <p:spPr>
          <a:xfrm>
            <a:off x="4022455" y="1134693"/>
            <a:ext cx="2628797" cy="707886"/>
          </a:xfrm>
          <a:prstGeom prst="rect">
            <a:avLst/>
          </a:prstGeom>
          <a:noFill/>
        </p:spPr>
        <p:txBody>
          <a:bodyPr wrap="none" rtlCol="0">
            <a:spAutoFit/>
          </a:bodyPr>
          <a:lstStyle/>
          <a:p>
            <a:r>
              <a:rPr lang="en-US" altLang="zh-CN" sz="4000" spc="300" dirty="0">
                <a:solidFill>
                  <a:schemeClr val="bg1"/>
                </a:solidFill>
                <a:latin typeface="思源黑体 CN Medium" panose="020B0600000000000000" pitchFamily="34" charset="-122"/>
                <a:ea typeface="思源黑体 CN Medium" panose="020B0600000000000000" pitchFamily="34" charset="-122"/>
              </a:rPr>
              <a:t>contents</a:t>
            </a:r>
            <a:endParaRPr lang="zh-CN" altLang="en-US" sz="4000" spc="300" dirty="0">
              <a:solidFill>
                <a:schemeClr val="bg1"/>
              </a:solidFill>
              <a:latin typeface="思源黑体 CN Medium" panose="020B0600000000000000" pitchFamily="34" charset="-122"/>
              <a:ea typeface="思源黑体 CN Medium" panose="020B0600000000000000" pitchFamily="34" charset="-122"/>
            </a:endParaRPr>
          </a:p>
        </p:txBody>
      </p:sp>
      <p:sp>
        <p:nvSpPr>
          <p:cNvPr id="24" name="î$ľiḑè"/>
          <p:cNvSpPr/>
          <p:nvPr/>
        </p:nvSpPr>
        <p:spPr>
          <a:xfrm>
            <a:off x="1868088" y="2912825"/>
            <a:ext cx="892450" cy="6463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3600" b="1" dirty="0">
                <a:solidFill>
                  <a:schemeClr val="bg1"/>
                </a:solidFill>
                <a:latin typeface="思源黑体 CN Medium" panose="020B0600000000000000" pitchFamily="34" charset="-122"/>
                <a:ea typeface="思源黑体 CN Medium" panose="020B0600000000000000" pitchFamily="34" charset="-122"/>
              </a:rPr>
              <a:t>01</a:t>
            </a:r>
            <a:endParaRPr kumimoji="1" lang="en-US" altLang="zh-CN" sz="3600" b="1" dirty="0">
              <a:solidFill>
                <a:schemeClr val="bg1"/>
              </a:solidFill>
              <a:latin typeface="思源黑体 CN Medium" panose="020B0600000000000000" pitchFamily="34" charset="-122"/>
              <a:ea typeface="思源黑体 CN Medium" panose="020B0600000000000000" pitchFamily="34" charset="-122"/>
            </a:endParaRPr>
          </a:p>
        </p:txBody>
      </p:sp>
      <p:sp>
        <p:nvSpPr>
          <p:cNvPr id="25" name="î$ľiḑè"/>
          <p:cNvSpPr/>
          <p:nvPr/>
        </p:nvSpPr>
        <p:spPr>
          <a:xfrm>
            <a:off x="4387510" y="2921962"/>
            <a:ext cx="892450" cy="6463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3600" b="1" dirty="0">
                <a:solidFill>
                  <a:schemeClr val="bg1"/>
                </a:solidFill>
                <a:latin typeface="思源黑体 CN Medium" panose="020B0600000000000000" pitchFamily="34" charset="-122"/>
                <a:ea typeface="思源黑体 CN Medium" panose="020B0600000000000000" pitchFamily="34" charset="-122"/>
              </a:rPr>
              <a:t>02</a:t>
            </a:r>
            <a:endParaRPr kumimoji="1" lang="en-US" altLang="zh-CN" sz="3600" b="1" dirty="0">
              <a:solidFill>
                <a:schemeClr val="bg1"/>
              </a:solidFill>
              <a:latin typeface="思源黑体 CN Medium" panose="020B0600000000000000" pitchFamily="34" charset="-122"/>
              <a:ea typeface="思源黑体 CN Medium" panose="020B0600000000000000" pitchFamily="34" charset="-122"/>
            </a:endParaRPr>
          </a:p>
        </p:txBody>
      </p:sp>
      <p:sp>
        <p:nvSpPr>
          <p:cNvPr id="26" name="î$ľiḑè"/>
          <p:cNvSpPr/>
          <p:nvPr/>
        </p:nvSpPr>
        <p:spPr>
          <a:xfrm>
            <a:off x="6923622" y="2927684"/>
            <a:ext cx="892450" cy="6463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3600" b="1" dirty="0">
                <a:solidFill>
                  <a:schemeClr val="bg1"/>
                </a:solidFill>
                <a:latin typeface="思源黑体 CN Medium" panose="020B0600000000000000" pitchFamily="34" charset="-122"/>
                <a:ea typeface="思源黑体 CN Medium" panose="020B0600000000000000" pitchFamily="34" charset="-122"/>
              </a:rPr>
              <a:t>03</a:t>
            </a:r>
            <a:endParaRPr kumimoji="1" lang="en-US" altLang="zh-CN" sz="3600" b="1" dirty="0">
              <a:solidFill>
                <a:schemeClr val="bg1"/>
              </a:solidFill>
              <a:latin typeface="思源黑体 CN Medium" panose="020B0600000000000000" pitchFamily="34" charset="-122"/>
              <a:ea typeface="思源黑体 CN Medium" panose="020B0600000000000000" pitchFamily="34" charset="-122"/>
            </a:endParaRPr>
          </a:p>
        </p:txBody>
      </p:sp>
      <p:sp>
        <p:nvSpPr>
          <p:cNvPr id="27" name="î$ľiḑè"/>
          <p:cNvSpPr/>
          <p:nvPr/>
        </p:nvSpPr>
        <p:spPr>
          <a:xfrm>
            <a:off x="9459119" y="2912824"/>
            <a:ext cx="892450" cy="6463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3600" b="1" dirty="0">
                <a:solidFill>
                  <a:schemeClr val="bg1"/>
                </a:solidFill>
                <a:latin typeface="思源黑体 CN Medium" panose="020B0600000000000000" pitchFamily="34" charset="-122"/>
                <a:ea typeface="思源黑体 CN Medium" panose="020B0600000000000000" pitchFamily="34" charset="-122"/>
              </a:rPr>
              <a:t>04</a:t>
            </a:r>
            <a:endParaRPr kumimoji="1" lang="en-US" altLang="zh-CN" sz="3600" b="1" dirty="0">
              <a:solidFill>
                <a:schemeClr val="bg1"/>
              </a:solidFill>
              <a:latin typeface="思源黑体 CN Medium" panose="020B0600000000000000" pitchFamily="34" charset="-122"/>
              <a:ea typeface="思源黑体 CN Medium" panose="020B0600000000000000" pitchFamily="34" charset="-122"/>
            </a:endParaRPr>
          </a:p>
        </p:txBody>
      </p:sp>
      <p:sp>
        <p:nvSpPr>
          <p:cNvPr id="3" name="矩形: 圆角 2"/>
          <p:cNvSpPr/>
          <p:nvPr/>
        </p:nvSpPr>
        <p:spPr>
          <a:xfrm flipV="1">
            <a:off x="298180" y="4163642"/>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矩形: 圆角 29"/>
          <p:cNvSpPr/>
          <p:nvPr/>
        </p:nvSpPr>
        <p:spPr>
          <a:xfrm>
            <a:off x="11101915" y="-153160"/>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1" name="矩形: 圆角 30"/>
          <p:cNvSpPr/>
          <p:nvPr/>
        </p:nvSpPr>
        <p:spPr>
          <a:xfrm flipH="1" flipV="1">
            <a:off x="875144" y="4163641"/>
            <a:ext cx="197245" cy="893405"/>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矩形: 圆角 31"/>
          <p:cNvSpPr/>
          <p:nvPr/>
        </p:nvSpPr>
        <p:spPr>
          <a:xfrm flipH="1" flipV="1">
            <a:off x="10775635" y="1207571"/>
            <a:ext cx="197245" cy="893405"/>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4" name="椭圆 43"/>
          <p:cNvSpPr/>
          <p:nvPr/>
        </p:nvSpPr>
        <p:spPr>
          <a:xfrm>
            <a:off x="11216033" y="5285457"/>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left)">
                                      <p:cBhvr>
                                        <p:cTn id="22" dur="500"/>
                                        <p:tgtEl>
                                          <p:spTgt spid="24"/>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wipe(left)">
                                      <p:cBhvr>
                                        <p:cTn id="25" dur="500"/>
                                        <p:tgtEl>
                                          <p:spTgt spid="25"/>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left)">
                                      <p:cBhvr>
                                        <p:cTn id="28" dur="500"/>
                                        <p:tgtEl>
                                          <p:spTgt spid="26"/>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left)">
                                      <p:cBhvr>
                                        <p:cTn id="31" dur="500"/>
                                        <p:tgtEl>
                                          <p:spTgt spid="27"/>
                                        </p:tgtEl>
                                      </p:cBhvr>
                                    </p:animEffect>
                                  </p:childTnLst>
                                </p:cTn>
                              </p:par>
                              <p:par>
                                <p:cTn id="32" presetID="10" presetClass="entr" presetSubtype="0" fill="hold" grpId="0" nodeType="withEffect">
                                  <p:stCondLst>
                                    <p:cond delay="0"/>
                                  </p:stCondLst>
                                  <p:iterate type="wd">
                                    <p:tmPct val="10000"/>
                                  </p:iterate>
                                  <p:childTnLst>
                                    <p:set>
                                      <p:cBhvr>
                                        <p:cTn id="33" dur="1" fill="hold">
                                          <p:stCondLst>
                                            <p:cond delay="0"/>
                                          </p:stCondLst>
                                        </p:cTn>
                                        <p:tgtEl>
                                          <p:spTgt spid="3"/>
                                        </p:tgtEl>
                                        <p:attrNameLst>
                                          <p:attrName>style.visibility</p:attrName>
                                        </p:attrNameLst>
                                      </p:cBhvr>
                                      <p:to>
                                        <p:strVal val="visible"/>
                                      </p:to>
                                    </p:set>
                                    <p:anim to="0" calcmode="lin" valueType="num">
                                      <p:cBhvr>
                                        <p:cTn id="34" dur="500" decel="100000" fill="hold">
                                          <p:stCondLst>
                                            <p:cond delay="0"/>
                                          </p:stCondLst>
                                        </p:cTn>
                                        <p:tgtEl>
                                          <p:spTgt spid="3"/>
                                        </p:tgtEl>
                                        <p:attrNameLst>
                                          <p:attrName>ppt_y</p:attrName>
                                        </p:attrNameLst>
                                      </p:cBhvr>
                                      <p:tavLst>
                                        <p:tav tm="0">
                                          <p:val>
                                            <p:strVal val="ppt_y-0.02"/>
                                          </p:val>
                                        </p:tav>
                                        <p:tav tm="100000">
                                          <p:val>
                                            <p:strVal val="#ppt_y"/>
                                          </p:val>
                                        </p:tav>
                                      </p:tavLst>
                                    </p:anim>
                                    <p:animEffect transition="in" filter="fade">
                                      <p:cBhvr>
                                        <p:cTn id="35" dur="500">
                                          <p:stCondLst>
                                            <p:cond delay="0"/>
                                          </p:stCondLst>
                                        </p:cTn>
                                        <p:tgtEl>
                                          <p:spTgt spid="3"/>
                                        </p:tgtEl>
                                      </p:cBhvr>
                                    </p:animEffect>
                                    <p:animScale>
                                      <p:cBhvr>
                                        <p:cTn id="36" dur="500" decel="100000" fill="hold">
                                          <p:stCondLst>
                                            <p:cond delay="0"/>
                                          </p:stCondLst>
                                        </p:cTn>
                                        <p:tgtEl>
                                          <p:spTgt spid="3"/>
                                        </p:tgtEl>
                                      </p:cBhvr>
                                      <p:by x="100000" y="100000"/>
                                      <p:from x="110000" y="110000"/>
                                      <p:to x="100000" y="100000"/>
                                    </p:animScale>
                                  </p:childTnLst>
                                </p:cTn>
                              </p:par>
                              <p:par>
                                <p:cTn id="37" presetID="10" presetClass="entr" presetSubtype="0" fill="hold" grpId="0" nodeType="withEffect">
                                  <p:stCondLst>
                                    <p:cond delay="0"/>
                                  </p:stCondLst>
                                  <p:iterate type="wd">
                                    <p:tmPct val="10000"/>
                                  </p:iterate>
                                  <p:childTnLst>
                                    <p:set>
                                      <p:cBhvr>
                                        <p:cTn id="38" dur="1" fill="hold">
                                          <p:stCondLst>
                                            <p:cond delay="0"/>
                                          </p:stCondLst>
                                        </p:cTn>
                                        <p:tgtEl>
                                          <p:spTgt spid="30"/>
                                        </p:tgtEl>
                                        <p:attrNameLst>
                                          <p:attrName>style.visibility</p:attrName>
                                        </p:attrNameLst>
                                      </p:cBhvr>
                                      <p:to>
                                        <p:strVal val="visible"/>
                                      </p:to>
                                    </p:set>
                                    <p:anim to="0" calcmode="lin" valueType="num">
                                      <p:cBhvr>
                                        <p:cTn id="39"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40" dur="500">
                                          <p:stCondLst>
                                            <p:cond delay="0"/>
                                          </p:stCondLst>
                                        </p:cTn>
                                        <p:tgtEl>
                                          <p:spTgt spid="30"/>
                                        </p:tgtEl>
                                      </p:cBhvr>
                                    </p:animEffect>
                                    <p:animScale>
                                      <p:cBhvr>
                                        <p:cTn id="41" dur="500" decel="100000" fill="hold">
                                          <p:stCondLst>
                                            <p:cond delay="0"/>
                                          </p:stCondLst>
                                        </p:cTn>
                                        <p:tgtEl>
                                          <p:spTgt spid="30"/>
                                        </p:tgtEl>
                                      </p:cBhvr>
                                      <p:by x="100000" y="100000"/>
                                      <p:from x="110000" y="110000"/>
                                      <p:to x="100000" y="100000"/>
                                    </p:animScale>
                                  </p:childTnLst>
                                </p:cTn>
                              </p:par>
                              <p:par>
                                <p:cTn id="42" presetID="10" presetClass="entr" presetSubtype="0" fill="hold" grpId="0" nodeType="withEffect">
                                  <p:stCondLst>
                                    <p:cond delay="0"/>
                                  </p:stCondLst>
                                  <p:iterate type="wd">
                                    <p:tmPct val="10000"/>
                                  </p:iterate>
                                  <p:childTnLst>
                                    <p:set>
                                      <p:cBhvr>
                                        <p:cTn id="43" dur="1" fill="hold">
                                          <p:stCondLst>
                                            <p:cond delay="0"/>
                                          </p:stCondLst>
                                        </p:cTn>
                                        <p:tgtEl>
                                          <p:spTgt spid="31"/>
                                        </p:tgtEl>
                                        <p:attrNameLst>
                                          <p:attrName>style.visibility</p:attrName>
                                        </p:attrNameLst>
                                      </p:cBhvr>
                                      <p:to>
                                        <p:strVal val="visible"/>
                                      </p:to>
                                    </p:set>
                                    <p:anim to="0" calcmode="lin" valueType="num">
                                      <p:cBhvr>
                                        <p:cTn id="44" dur="500" decel="100000" fill="hold">
                                          <p:stCondLst>
                                            <p:cond delay="0"/>
                                          </p:stCondLst>
                                        </p:cTn>
                                        <p:tgtEl>
                                          <p:spTgt spid="31"/>
                                        </p:tgtEl>
                                        <p:attrNameLst>
                                          <p:attrName>ppt_y</p:attrName>
                                        </p:attrNameLst>
                                      </p:cBhvr>
                                      <p:tavLst>
                                        <p:tav tm="0">
                                          <p:val>
                                            <p:strVal val="ppt_y-0.02"/>
                                          </p:val>
                                        </p:tav>
                                        <p:tav tm="100000">
                                          <p:val>
                                            <p:strVal val="#ppt_y"/>
                                          </p:val>
                                        </p:tav>
                                      </p:tavLst>
                                    </p:anim>
                                    <p:animEffect transition="in" filter="fade">
                                      <p:cBhvr>
                                        <p:cTn id="45" dur="500">
                                          <p:stCondLst>
                                            <p:cond delay="0"/>
                                          </p:stCondLst>
                                        </p:cTn>
                                        <p:tgtEl>
                                          <p:spTgt spid="31"/>
                                        </p:tgtEl>
                                      </p:cBhvr>
                                    </p:animEffect>
                                    <p:animScale>
                                      <p:cBhvr>
                                        <p:cTn id="46" dur="500" decel="100000" fill="hold">
                                          <p:stCondLst>
                                            <p:cond delay="0"/>
                                          </p:stCondLst>
                                        </p:cTn>
                                        <p:tgtEl>
                                          <p:spTgt spid="31"/>
                                        </p:tgtEl>
                                      </p:cBhvr>
                                      <p:by x="100000" y="100000"/>
                                      <p:from x="110000" y="110000"/>
                                      <p:to x="100000" y="100000"/>
                                    </p:animScale>
                                  </p:childTnLst>
                                </p:cTn>
                              </p:par>
                              <p:par>
                                <p:cTn id="47" presetID="10" presetClass="entr" presetSubtype="0" fill="hold" grpId="0" nodeType="withEffect">
                                  <p:stCondLst>
                                    <p:cond delay="0"/>
                                  </p:stCondLst>
                                  <p:iterate type="wd">
                                    <p:tmPct val="10000"/>
                                  </p:iterate>
                                  <p:childTnLst>
                                    <p:set>
                                      <p:cBhvr>
                                        <p:cTn id="48" dur="1" fill="hold">
                                          <p:stCondLst>
                                            <p:cond delay="0"/>
                                          </p:stCondLst>
                                        </p:cTn>
                                        <p:tgtEl>
                                          <p:spTgt spid="32"/>
                                        </p:tgtEl>
                                        <p:attrNameLst>
                                          <p:attrName>style.visibility</p:attrName>
                                        </p:attrNameLst>
                                      </p:cBhvr>
                                      <p:to>
                                        <p:strVal val="visible"/>
                                      </p:to>
                                    </p:set>
                                    <p:anim to="0" calcmode="lin" valueType="num">
                                      <p:cBhvr>
                                        <p:cTn id="49"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0" dur="500">
                                          <p:stCondLst>
                                            <p:cond delay="0"/>
                                          </p:stCondLst>
                                        </p:cTn>
                                        <p:tgtEl>
                                          <p:spTgt spid="32"/>
                                        </p:tgtEl>
                                      </p:cBhvr>
                                    </p:animEffect>
                                    <p:animScale>
                                      <p:cBhvr>
                                        <p:cTn id="51" dur="500" decel="100000" fill="hold">
                                          <p:stCondLst>
                                            <p:cond delay="0"/>
                                          </p:stCondLst>
                                        </p:cTn>
                                        <p:tgtEl>
                                          <p:spTgt spid="32"/>
                                        </p:tgtEl>
                                      </p:cBhvr>
                                      <p:by x="100000" y="100000"/>
                                      <p:from x="110000" y="110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P spid="3" grpId="0" animBg="1"/>
      <p:bldP spid="30" grpId="0" animBg="1"/>
      <p:bldP spid="31" grpId="0" animBg="1"/>
      <p:bldP spid="3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4295" y="323963"/>
            <a:ext cx="4211286" cy="488467"/>
            <a:chOff x="294295" y="323963"/>
            <a:chExt cx="4211286" cy="488467"/>
          </a:xfrm>
        </p:grpSpPr>
        <p:sp>
          <p:nvSpPr>
            <p:cNvPr id="4" name="椭圆 3"/>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 name="文本框 4"/>
            <p:cNvSpPr txBox="1"/>
            <p:nvPr>
              <p:custDataLst>
                <p:tags r:id="rId2"/>
              </p:custDataLst>
            </p:nvPr>
          </p:nvSpPr>
          <p:spPr>
            <a:xfrm>
              <a:off x="360301" y="352055"/>
              <a:ext cx="41452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二、创业资源获取的影响因素</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23" name="ïSļiďé"/>
          <p:cNvSpPr/>
          <p:nvPr>
            <p:custDataLst>
              <p:tags r:id="rId3"/>
            </p:custDataLst>
          </p:nvPr>
        </p:nvSpPr>
        <p:spPr>
          <a:xfrm>
            <a:off x="508635" y="1430655"/>
            <a:ext cx="637540" cy="637540"/>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01</a:t>
            </a:r>
            <a:endPar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48" name="组合 47"/>
          <p:cNvGrpSpPr/>
          <p:nvPr/>
        </p:nvGrpSpPr>
        <p:grpSpPr>
          <a:xfrm>
            <a:off x="7510780" y="571919"/>
            <a:ext cx="3957955" cy="1328647"/>
            <a:chOff x="14778" y="2222"/>
            <a:chExt cx="6233" cy="2092"/>
          </a:xfrm>
        </p:grpSpPr>
        <p:sp>
          <p:nvSpPr>
            <p:cNvPr id="49" name="ïSḷïḋê"/>
            <p:cNvSpPr txBox="1"/>
            <p:nvPr>
              <p:custDataLst>
                <p:tags r:id="rId4"/>
              </p:custDataLst>
            </p:nvPr>
          </p:nvSpPr>
          <p:spPr>
            <a:xfrm>
              <a:off x="15169" y="2222"/>
              <a:ext cx="2298" cy="628"/>
            </a:xfrm>
            <a:prstGeom prst="rect">
              <a:avLst/>
            </a:prstGeom>
            <a:noFill/>
          </p:spPr>
          <p:txBody>
            <a:bodyPr wrap="square" rtlCol="0">
              <a:spAutoFit/>
            </a:bodyPr>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创业网络</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50" name="ïṥḷíďê"/>
            <p:cNvSpPr txBox="1"/>
            <p:nvPr>
              <p:custDataLst>
                <p:tags r:id="rId5"/>
              </p:custDataLst>
            </p:nvPr>
          </p:nvSpPr>
          <p:spPr>
            <a:xfrm>
              <a:off x="14778" y="2850"/>
              <a:ext cx="6233" cy="1464"/>
            </a:xfrm>
            <a:prstGeom prst="rect">
              <a:avLst/>
            </a:prstGeom>
            <a:noFill/>
          </p:spPr>
          <p:txBody>
            <a:bodyPr wrap="square" rtlCol="0">
              <a:spAutoFit/>
            </a:bodyPr>
            <a:p>
              <a:pPr algn="just">
                <a:lnSpc>
                  <a:spcPct val="13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创业网络是由创业者所拥有的各种社会关系组成的，通常包括三种类型：社会网络、支持性网络和公司网络。</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54" name="组合 53"/>
          <p:cNvGrpSpPr/>
          <p:nvPr/>
        </p:nvGrpSpPr>
        <p:grpSpPr>
          <a:xfrm>
            <a:off x="6572885" y="4717488"/>
            <a:ext cx="4896485" cy="1887653"/>
            <a:chOff x="10394" y="7834"/>
            <a:chExt cx="7711" cy="2973"/>
          </a:xfrm>
        </p:grpSpPr>
        <p:sp>
          <p:nvSpPr>
            <p:cNvPr id="55" name="ïSḷïḋê"/>
            <p:cNvSpPr txBox="1"/>
            <p:nvPr>
              <p:custDataLst>
                <p:tags r:id="rId6"/>
              </p:custDataLst>
            </p:nvPr>
          </p:nvSpPr>
          <p:spPr>
            <a:xfrm>
              <a:off x="10785" y="7834"/>
              <a:ext cx="2298" cy="628"/>
            </a:xfrm>
            <a:prstGeom prst="rect">
              <a:avLst/>
            </a:prstGeom>
            <a:noFill/>
          </p:spPr>
          <p:txBody>
            <a:bodyPr wrap="square" rtlCol="0">
              <a:spAutoFit/>
            </a:bodyPr>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初始资源</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56" name="ïṥḷíďê"/>
            <p:cNvSpPr txBox="1"/>
            <p:nvPr>
              <p:custDataLst>
                <p:tags r:id="rId7"/>
              </p:custDataLst>
            </p:nvPr>
          </p:nvSpPr>
          <p:spPr>
            <a:xfrm>
              <a:off x="10394" y="8462"/>
              <a:ext cx="7711" cy="2345"/>
            </a:xfrm>
            <a:prstGeom prst="rect">
              <a:avLst/>
            </a:prstGeom>
            <a:noFill/>
          </p:spPr>
          <p:txBody>
            <a:bodyPr wrap="square" rtlCol="0">
              <a:spAutoFit/>
            </a:bodyPr>
            <a:p>
              <a:pPr algn="just">
                <a:lnSpc>
                  <a:spcPct val="13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第一，大学生在校期间几乎没有收入，平时的花销也大多来自家庭的支持。</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gn="just">
                <a:lnSpc>
                  <a:spcPct val="13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第二，由于大学生在校期间缺乏实践，因而他们没有任何创立企业的经验，因此社会实践经验缺乏也是大学生创业非常重要的特点。</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58" name="文本框 57"/>
          <p:cNvSpPr txBox="1"/>
          <p:nvPr>
            <p:custDataLst>
              <p:tags r:id="rId8"/>
            </p:custDataLst>
          </p:nvPr>
        </p:nvSpPr>
        <p:spPr>
          <a:xfrm>
            <a:off x="1250315" y="1372235"/>
            <a:ext cx="3383280" cy="3344545"/>
          </a:xfrm>
          <a:prstGeom prst="rect">
            <a:avLst/>
          </a:prstGeom>
          <a:noFill/>
        </p:spPr>
        <p:txBody>
          <a:bodyPr wrap="square" rtlCol="0" anchor="t">
            <a:noAutofit/>
          </a:bodyPr>
          <a:p>
            <a:pPr algn="just">
              <a:lnSpc>
                <a:spcPct val="120000"/>
              </a:lnSpc>
              <a:buClrTx/>
              <a:buSzPct val="25000"/>
              <a:buFontTx/>
              <a:defRPr/>
            </a:pPr>
            <a:r>
              <a:rPr lang="zh-CN" altLang="en-US" cap="all" dirty="0">
                <a:solidFill>
                  <a:schemeClr val="bg1"/>
                </a:solidFill>
                <a:latin typeface="思源黑体 CN Medium" panose="020B0600000000000000" pitchFamily="34" charset="-122"/>
                <a:ea typeface="思源黑体 CN Medium" panose="020B0600000000000000" pitchFamily="34" charset="-122"/>
                <a:cs typeface="+mn-ea"/>
              </a:rPr>
              <a:t>首先，大学生创业者的创业网络资源是比较匮乏的；</a:t>
            </a:r>
            <a:endParaRPr lang="zh-CN" altLang="en-US" cap="all" dirty="0">
              <a:solidFill>
                <a:schemeClr val="bg1"/>
              </a:solidFill>
              <a:latin typeface="思源黑体 CN Medium" panose="020B0600000000000000" pitchFamily="34" charset="-122"/>
              <a:ea typeface="思源黑体 CN Medium" panose="020B0600000000000000" pitchFamily="34" charset="-122"/>
              <a:cs typeface="+mn-ea"/>
            </a:endParaRPr>
          </a:p>
          <a:p>
            <a:pPr algn="just">
              <a:lnSpc>
                <a:spcPct val="120000"/>
              </a:lnSpc>
              <a:buClrTx/>
              <a:buSzPct val="25000"/>
              <a:buFontTx/>
              <a:defRPr/>
            </a:pPr>
            <a:endParaRPr lang="zh-CN" altLang="en-US" cap="all" dirty="0">
              <a:solidFill>
                <a:schemeClr val="bg1"/>
              </a:solidFill>
              <a:latin typeface="思源黑体 CN Medium" panose="020B0600000000000000" pitchFamily="34" charset="-122"/>
              <a:ea typeface="思源黑体 CN Medium" panose="020B0600000000000000" pitchFamily="34" charset="-122"/>
              <a:cs typeface="+mn-ea"/>
            </a:endParaRPr>
          </a:p>
          <a:p>
            <a:pPr algn="just">
              <a:lnSpc>
                <a:spcPct val="120000"/>
              </a:lnSpc>
              <a:buClrTx/>
              <a:buSzPct val="25000"/>
              <a:buFontTx/>
              <a:defRPr/>
            </a:pPr>
            <a:r>
              <a:rPr lang="zh-CN" altLang="en-US"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其次，由于大学生创业者比一般创业者小，在年龄上具有突出特点；</a:t>
            </a:r>
            <a:endParaRPr lang="zh-CN" altLang="en-US"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gn="just">
              <a:lnSpc>
                <a:spcPct val="120000"/>
              </a:lnSpc>
              <a:buClrTx/>
              <a:buSzPct val="25000"/>
              <a:buFontTx/>
              <a:defRPr/>
            </a:pPr>
            <a:endParaRPr lang="zh-CN" altLang="en-US"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gn="just">
              <a:lnSpc>
                <a:spcPct val="120000"/>
              </a:lnSpc>
              <a:buClrTx/>
              <a:buSzPct val="25000"/>
              <a:buFontTx/>
              <a:defRPr/>
            </a:pPr>
            <a:r>
              <a:rPr lang="zh-CN" altLang="en-US"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再次，大学生创业者由于具有较高素质，其获取初始资源较一般创业者来说，也具有自身优势。</a:t>
            </a:r>
            <a:endParaRPr lang="zh-CN" altLang="en-US"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gn="l">
              <a:buClrTx/>
              <a:buSzPct val="25000"/>
              <a:buFontTx/>
              <a:defRPr/>
            </a:pP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gn="l">
              <a:buClrTx/>
              <a:buSzPct val="25000"/>
              <a:buFontTx/>
              <a:defRPr/>
            </a:pP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endParaRPr>
          </a:p>
        </p:txBody>
      </p:sp>
      <p:sp>
        <p:nvSpPr>
          <p:cNvPr id="59" name="ïSļiďé"/>
          <p:cNvSpPr/>
          <p:nvPr>
            <p:custDataLst>
              <p:tags r:id="rId9"/>
            </p:custDataLst>
          </p:nvPr>
        </p:nvSpPr>
        <p:spPr>
          <a:xfrm>
            <a:off x="508635" y="2541905"/>
            <a:ext cx="637540" cy="637540"/>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02</a:t>
            </a:r>
            <a:endPar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60" name="ïSļiďé"/>
          <p:cNvSpPr/>
          <p:nvPr>
            <p:custDataLst>
              <p:tags r:id="rId10"/>
            </p:custDataLst>
          </p:nvPr>
        </p:nvSpPr>
        <p:spPr>
          <a:xfrm>
            <a:off x="508635" y="3841115"/>
            <a:ext cx="637540" cy="637540"/>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03</a:t>
            </a:r>
            <a:endPar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62" name="任意多边形 18"/>
          <p:cNvSpPr/>
          <p:nvPr>
            <p:custDataLst>
              <p:tags r:id="rId11"/>
            </p:custDataLst>
          </p:nvPr>
        </p:nvSpPr>
        <p:spPr>
          <a:xfrm>
            <a:off x="7592841" y="677315"/>
            <a:ext cx="166217" cy="187934"/>
          </a:xfrm>
          <a:custGeom>
            <a:avLst/>
            <a:gdLst>
              <a:gd name="connsiteX0" fmla="*/ 1496663 w 1635382"/>
              <a:gd name="connsiteY0" fmla="*/ 679532 h 1849045"/>
              <a:gd name="connsiteX1" fmla="*/ 432721 w 1635382"/>
              <a:gd name="connsiteY1" fmla="*/ 41167 h 1849045"/>
              <a:gd name="connsiteX2" fmla="*/ 0 w 1635382"/>
              <a:gd name="connsiteY2" fmla="*/ 286245 h 1849045"/>
              <a:gd name="connsiteX3" fmla="*/ 0 w 1635382"/>
              <a:gd name="connsiteY3" fmla="*/ 1562881 h 1849045"/>
              <a:gd name="connsiteX4" fmla="*/ 432721 w 1635382"/>
              <a:gd name="connsiteY4" fmla="*/ 1807864 h 1849045"/>
              <a:gd name="connsiteX5" fmla="*/ 1496568 w 1635382"/>
              <a:gd name="connsiteY5" fmla="*/ 1169594 h 1849045"/>
              <a:gd name="connsiteX6" fmla="*/ 1496663 w 1635382"/>
              <a:gd name="connsiteY6" fmla="*/ 679532 h 184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382" h="1849045">
                <a:moveTo>
                  <a:pt x="1496663" y="679532"/>
                </a:moveTo>
                <a:lnTo>
                  <a:pt x="432721" y="41167"/>
                </a:lnTo>
                <a:cubicBezTo>
                  <a:pt x="242316" y="-73133"/>
                  <a:pt x="0" y="64122"/>
                  <a:pt x="0" y="286245"/>
                </a:cubicBezTo>
                <a:lnTo>
                  <a:pt x="0" y="1562881"/>
                </a:lnTo>
                <a:cubicBezTo>
                  <a:pt x="0" y="1785004"/>
                  <a:pt x="242316" y="1922164"/>
                  <a:pt x="432721" y="1807864"/>
                </a:cubicBezTo>
                <a:lnTo>
                  <a:pt x="1496568" y="1169594"/>
                </a:lnTo>
                <a:cubicBezTo>
                  <a:pt x="1681639" y="1058532"/>
                  <a:pt x="1681639" y="790499"/>
                  <a:pt x="1496663" y="679532"/>
                </a:cubicBezTo>
                <a:close/>
              </a:path>
            </a:pathLst>
          </a:cu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32500" lnSpcReduction="20000"/>
          </a:bodyPr>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69" name="组合 68"/>
          <p:cNvGrpSpPr/>
          <p:nvPr/>
        </p:nvGrpSpPr>
        <p:grpSpPr>
          <a:xfrm>
            <a:off x="5612765" y="2068195"/>
            <a:ext cx="5854700" cy="2297430"/>
            <a:chOff x="8839" y="3257"/>
            <a:chExt cx="9220" cy="3618"/>
          </a:xfrm>
        </p:grpSpPr>
        <p:grpSp>
          <p:nvGrpSpPr>
            <p:cNvPr id="51" name="组合 50"/>
            <p:cNvGrpSpPr/>
            <p:nvPr/>
          </p:nvGrpSpPr>
          <p:grpSpPr>
            <a:xfrm>
              <a:off x="8839" y="3257"/>
              <a:ext cx="9221" cy="3619"/>
              <a:chOff x="14930" y="5907"/>
              <a:chExt cx="9221" cy="3619"/>
            </a:xfrm>
          </p:grpSpPr>
          <p:sp>
            <p:nvSpPr>
              <p:cNvPr id="52" name="ïSḷïḋê"/>
              <p:cNvSpPr txBox="1"/>
              <p:nvPr>
                <p:custDataLst>
                  <p:tags r:id="rId12"/>
                </p:custDataLst>
              </p:nvPr>
            </p:nvSpPr>
            <p:spPr>
              <a:xfrm>
                <a:off x="15321" y="5907"/>
                <a:ext cx="2298" cy="628"/>
              </a:xfrm>
              <a:prstGeom prst="rect">
                <a:avLst/>
              </a:prstGeom>
              <a:noFill/>
            </p:spPr>
            <p:txBody>
              <a:bodyPr wrap="square" rtlCol="0">
                <a:spAutoFit/>
              </a:bodyPr>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创业者特质</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53" name="ïṥḷíďê"/>
              <p:cNvSpPr txBox="1"/>
              <p:nvPr>
                <p:custDataLst>
                  <p:tags r:id="rId13"/>
                </p:custDataLst>
              </p:nvPr>
            </p:nvSpPr>
            <p:spPr>
              <a:xfrm>
                <a:off x="14930" y="6535"/>
                <a:ext cx="9221" cy="2991"/>
              </a:xfrm>
              <a:prstGeom prst="rect">
                <a:avLst/>
              </a:prstGeom>
              <a:noFill/>
            </p:spPr>
            <p:txBody>
              <a:bodyPr wrap="square" rtlCol="0">
                <a:spAutoFit/>
              </a:bodyPr>
              <a:p>
                <a:pPr algn="just">
                  <a:lnSpc>
                    <a:spcPct val="14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 风险承担倾向：大学生由于自身年龄特点，是一</a:t>
                </a:r>
                <a:r>
                  <a:rPr lang="en-US" alt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个自信程度较高的群体，因此他们敢于承担风险。</a:t>
                </a:r>
                <a:endParaRPr lang="en-US" alt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gn="just">
                  <a:lnSpc>
                    <a:spcPct val="140000"/>
                  </a:lnSpc>
                </a:pPr>
                <a:r>
                  <a:rPr lang="en-US" alt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2.成就需求</a:t>
                </a: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：大学生处在一个特殊的年龄阶段，使得他们需要做出成绩后得到投资者以及团队成员的认可和肯定。</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gn="just">
                  <a:lnSpc>
                    <a:spcPct val="14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 内控型人格：大学生受过高等教育，具有很高的文化程度，多年的教育经历使其认为创业最终能否成功取决于自身努力程度。</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63" name="任意多边形 18"/>
            <p:cNvSpPr/>
            <p:nvPr>
              <p:custDataLst>
                <p:tags r:id="rId14"/>
              </p:custDataLst>
            </p:nvPr>
          </p:nvSpPr>
          <p:spPr>
            <a:xfrm>
              <a:off x="8968" y="3411"/>
              <a:ext cx="262" cy="296"/>
            </a:xfrm>
            <a:custGeom>
              <a:avLst/>
              <a:gdLst>
                <a:gd name="connsiteX0" fmla="*/ 1496663 w 1635382"/>
                <a:gd name="connsiteY0" fmla="*/ 679532 h 1849045"/>
                <a:gd name="connsiteX1" fmla="*/ 432721 w 1635382"/>
                <a:gd name="connsiteY1" fmla="*/ 41167 h 1849045"/>
                <a:gd name="connsiteX2" fmla="*/ 0 w 1635382"/>
                <a:gd name="connsiteY2" fmla="*/ 286245 h 1849045"/>
                <a:gd name="connsiteX3" fmla="*/ 0 w 1635382"/>
                <a:gd name="connsiteY3" fmla="*/ 1562881 h 1849045"/>
                <a:gd name="connsiteX4" fmla="*/ 432721 w 1635382"/>
                <a:gd name="connsiteY4" fmla="*/ 1807864 h 1849045"/>
                <a:gd name="connsiteX5" fmla="*/ 1496568 w 1635382"/>
                <a:gd name="connsiteY5" fmla="*/ 1169594 h 1849045"/>
                <a:gd name="connsiteX6" fmla="*/ 1496663 w 1635382"/>
                <a:gd name="connsiteY6" fmla="*/ 679532 h 184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382" h="1849045">
                  <a:moveTo>
                    <a:pt x="1496663" y="679532"/>
                  </a:moveTo>
                  <a:lnTo>
                    <a:pt x="432721" y="41167"/>
                  </a:lnTo>
                  <a:cubicBezTo>
                    <a:pt x="242316" y="-73133"/>
                    <a:pt x="0" y="64122"/>
                    <a:pt x="0" y="286245"/>
                  </a:cubicBezTo>
                  <a:lnTo>
                    <a:pt x="0" y="1562881"/>
                  </a:lnTo>
                  <a:cubicBezTo>
                    <a:pt x="0" y="1785004"/>
                    <a:pt x="242316" y="1922164"/>
                    <a:pt x="432721" y="1807864"/>
                  </a:cubicBezTo>
                  <a:lnTo>
                    <a:pt x="1496568" y="1169594"/>
                  </a:lnTo>
                  <a:cubicBezTo>
                    <a:pt x="1681639" y="1058532"/>
                    <a:pt x="1681639" y="790499"/>
                    <a:pt x="1496663" y="679532"/>
                  </a:cubicBezTo>
                  <a:close/>
                </a:path>
              </a:pathLst>
            </a:cu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32500" lnSpcReduction="20000"/>
            </a:bodyPr>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68" name="任意多边形 18"/>
          <p:cNvSpPr/>
          <p:nvPr>
            <p:custDataLst>
              <p:tags r:id="rId15"/>
            </p:custDataLst>
          </p:nvPr>
        </p:nvSpPr>
        <p:spPr>
          <a:xfrm>
            <a:off x="6654946" y="4822595"/>
            <a:ext cx="166217" cy="187934"/>
          </a:xfrm>
          <a:custGeom>
            <a:avLst/>
            <a:gdLst>
              <a:gd name="connsiteX0" fmla="*/ 1496663 w 1635382"/>
              <a:gd name="connsiteY0" fmla="*/ 679532 h 1849045"/>
              <a:gd name="connsiteX1" fmla="*/ 432721 w 1635382"/>
              <a:gd name="connsiteY1" fmla="*/ 41167 h 1849045"/>
              <a:gd name="connsiteX2" fmla="*/ 0 w 1635382"/>
              <a:gd name="connsiteY2" fmla="*/ 286245 h 1849045"/>
              <a:gd name="connsiteX3" fmla="*/ 0 w 1635382"/>
              <a:gd name="connsiteY3" fmla="*/ 1562881 h 1849045"/>
              <a:gd name="connsiteX4" fmla="*/ 432721 w 1635382"/>
              <a:gd name="connsiteY4" fmla="*/ 1807864 h 1849045"/>
              <a:gd name="connsiteX5" fmla="*/ 1496568 w 1635382"/>
              <a:gd name="connsiteY5" fmla="*/ 1169594 h 1849045"/>
              <a:gd name="connsiteX6" fmla="*/ 1496663 w 1635382"/>
              <a:gd name="connsiteY6" fmla="*/ 679532 h 184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382" h="1849045">
                <a:moveTo>
                  <a:pt x="1496663" y="679532"/>
                </a:moveTo>
                <a:lnTo>
                  <a:pt x="432721" y="41167"/>
                </a:lnTo>
                <a:cubicBezTo>
                  <a:pt x="242316" y="-73133"/>
                  <a:pt x="0" y="64122"/>
                  <a:pt x="0" y="286245"/>
                </a:cubicBezTo>
                <a:lnTo>
                  <a:pt x="0" y="1562881"/>
                </a:lnTo>
                <a:cubicBezTo>
                  <a:pt x="0" y="1785004"/>
                  <a:pt x="242316" y="1922164"/>
                  <a:pt x="432721" y="1807864"/>
                </a:cubicBezTo>
                <a:lnTo>
                  <a:pt x="1496568" y="1169594"/>
                </a:lnTo>
                <a:cubicBezTo>
                  <a:pt x="1681639" y="1058532"/>
                  <a:pt x="1681639" y="790499"/>
                  <a:pt x="1496663" y="679532"/>
                </a:cubicBezTo>
                <a:close/>
              </a:path>
            </a:pathLst>
          </a:cu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32500" lnSpcReduction="20000"/>
          </a:bodyPr>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left)">
                                      <p:cBhvr>
                                        <p:cTn id="7" dur="500"/>
                                        <p:tgtEl>
                                          <p:spTgt spid="6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8"/>
                                        </p:tgtEl>
                                        <p:attrNameLst>
                                          <p:attrName>style.visibility</p:attrName>
                                        </p:attrNameLst>
                                      </p:cBhvr>
                                      <p:to>
                                        <p:strVal val="visible"/>
                                      </p:to>
                                    </p:set>
                                    <p:animEffect transition="in" filter="wipe(left)">
                                      <p:cBhvr>
                                        <p:cTn id="10"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bldLvl="0" animBg="1"/>
      <p:bldP spid="68"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案例速览</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42365" y="893445"/>
            <a:ext cx="10033635" cy="4591685"/>
          </a:xfrm>
          <a:prstGeom prst="rect">
            <a:avLst/>
          </a:prstGeom>
          <a:noFill/>
          <a:ln w="12700" cmpd="sng">
            <a:solidFill>
              <a:srgbClr val="6E1297"/>
            </a:solidFill>
            <a:prstDash val="sysDot"/>
          </a:ln>
        </p:spPr>
        <p:txBody>
          <a:bodyPr wrap="square" rtlCol="0">
            <a:noAutofit/>
          </a:bodyPr>
          <a:p>
            <a:pPr algn="ctr">
              <a:lnSpc>
                <a:spcPct val="150000"/>
              </a:lnSpc>
            </a:pPr>
            <a:r>
              <a:rPr lang="zh-CN" altLang="en-US" sz="2000" b="1">
                <a:solidFill>
                  <a:schemeClr val="bg1"/>
                </a:solidFill>
                <a:latin typeface="微软雅黑" panose="020B0503020204020204" charset="-122"/>
                <a:ea typeface="微软雅黑" panose="020B0503020204020204" charset="-122"/>
                <a:cs typeface="微软雅黑" panose="020B0503020204020204" charset="-122"/>
              </a:rPr>
              <a:t>合理利用各方资源　促进企业转型升级</a:t>
            </a:r>
            <a:endParaRPr lang="zh-CN" altLang="en-US" sz="2000" b="1">
              <a:solidFill>
                <a:schemeClr val="bg1"/>
              </a:solidFill>
              <a:latin typeface="微软雅黑" panose="020B0503020204020204" charset="-122"/>
              <a:ea typeface="微软雅黑" panose="020B0503020204020204" charset="-122"/>
              <a:cs typeface="微软雅黑" panose="020B0503020204020204" charset="-122"/>
            </a:endParaRPr>
          </a:p>
          <a:p>
            <a:pPr indent="355600" algn="just" fontAlgn="auto">
              <a:lnSpc>
                <a:spcPct val="150000"/>
              </a:lnSpc>
              <a:extLst>
                <a:ext uri="{35155182-B16C-46BC-9424-99874614C6A1}">
                  <wpsdc:indentchars xmlns:wpsdc="http://www.wps.cn/officeDocument/2017/drawingmlCustomData" val="200" checksum="3837665281"/>
                </a:ext>
              </a:extLst>
            </a:pPr>
            <a:r>
              <a:rPr lang="zh-CN" altLang="en-US" sz="1400">
                <a:solidFill>
                  <a:schemeClr val="bg1"/>
                </a:solidFill>
                <a:latin typeface="微软雅黑" panose="020B0503020204020204" charset="-122"/>
                <a:ea typeface="微软雅黑" panose="020B0503020204020204" charset="-122"/>
                <a:cs typeface="微软雅黑" panose="020B0503020204020204" charset="-122"/>
              </a:rPr>
              <a:t>刘天磊从学校毕业后在天津做信用卡业务。2015 年，他被“大众创业、万众创新”的氛围感染，返回老家河北省承德市平泉市创业，主营客服外包业务。</a:t>
            </a:r>
            <a:endParaRPr lang="zh-CN" altLang="en-US" sz="1400">
              <a:solidFill>
                <a:schemeClr val="bg1"/>
              </a:solidFill>
              <a:latin typeface="微软雅黑" panose="020B0503020204020204" charset="-122"/>
              <a:ea typeface="微软雅黑" panose="020B0503020204020204" charset="-122"/>
              <a:cs typeface="微软雅黑" panose="020B0503020204020204" charset="-122"/>
            </a:endParaRPr>
          </a:p>
          <a:p>
            <a:pPr indent="355600" algn="just" fontAlgn="auto">
              <a:lnSpc>
                <a:spcPct val="150000"/>
              </a:lnSpc>
              <a:extLst>
                <a:ext uri="{35155182-B16C-46BC-9424-99874614C6A1}">
                  <wpsdc:indentchars xmlns:wpsdc="http://www.wps.cn/officeDocument/2017/drawingmlCustomData" val="200" checksum="3837665281"/>
                </a:ext>
              </a:extLst>
            </a:pPr>
            <a:r>
              <a:rPr lang="zh-CN" altLang="en-US" sz="1400">
                <a:solidFill>
                  <a:schemeClr val="bg1"/>
                </a:solidFill>
                <a:latin typeface="微软雅黑" panose="020B0503020204020204" charset="-122"/>
                <a:ea typeface="微软雅黑" panose="020B0503020204020204" charset="-122"/>
                <a:cs typeface="微软雅黑" panose="020B0503020204020204" charset="-122"/>
              </a:rPr>
              <a:t>创业就是一步步克服困难，一次次跌倒后再站起来。初期缺资金、缺场地，刘天磊靠着冲劲，通过家人担保，向银行贷款10 万，还入驻了市人社局创业孵化基地，享受房租减免3 年的政策。当了老板后，他时刻忧心企业生存问题。呼叫中心始终属于第三方外包企业，因市场需求不稳定，企业的长期生存存在很大风险。仔细思考自身优势和本地山区农产品资源禀赋，他选择向上游电子商务、商贸流通领域转型。一开始，刘天磊对于电商知识认识不够，懵懵懂懂，很多名词都不理解，时常像学生一样找资料学习，考察其他企业，也试着培训员工促使其向电商销售方面转型。</a:t>
            </a:r>
            <a:endParaRPr lang="zh-CN" altLang="en-US" sz="1400">
              <a:solidFill>
                <a:schemeClr val="bg1"/>
              </a:solidFill>
              <a:latin typeface="微软雅黑" panose="020B0503020204020204" charset="-122"/>
              <a:ea typeface="微软雅黑" panose="020B0503020204020204" charset="-122"/>
              <a:cs typeface="微软雅黑" panose="020B0503020204020204" charset="-122"/>
            </a:endParaRPr>
          </a:p>
          <a:p>
            <a:pPr indent="355600" algn="just" fontAlgn="auto">
              <a:lnSpc>
                <a:spcPct val="150000"/>
              </a:lnSpc>
              <a:extLst>
                <a:ext uri="{35155182-B16C-46BC-9424-99874614C6A1}">
                  <wpsdc:indentchars xmlns:wpsdc="http://www.wps.cn/officeDocument/2017/drawingmlCustomData" val="200" checksum="3837665281"/>
                </a:ext>
              </a:extLst>
            </a:pPr>
            <a:r>
              <a:rPr lang="zh-CN" altLang="en-US" sz="1400">
                <a:solidFill>
                  <a:schemeClr val="bg1"/>
                </a:solidFill>
                <a:latin typeface="微软雅黑" panose="020B0503020204020204" charset="-122"/>
                <a:ea typeface="微软雅黑" panose="020B0503020204020204" charset="-122"/>
                <a:cs typeface="微软雅黑" panose="020B0503020204020204" charset="-122"/>
              </a:rPr>
              <a:t>恰逢国家邮政局驻平泉市帮扶干部在平泉落地农产品电商扶贫项目，刘天磊搭上顺风车开启了二次创业之路——直播带货。2021 年4 月，他与电商合作在平泉开始了大樱桃直播销售，第一天销售额超过了10 万元，这让他有了信心，而后组织了各种形式的直播带货活动。</a:t>
            </a:r>
            <a:endParaRPr lang="zh-CN" altLang="en-US" sz="1400">
              <a:solidFill>
                <a:schemeClr val="bg1"/>
              </a:solidFill>
              <a:latin typeface="微软雅黑" panose="020B0503020204020204" charset="-122"/>
              <a:ea typeface="微软雅黑" panose="020B0503020204020204" charset="-122"/>
              <a:cs typeface="微软雅黑" panose="020B0503020204020204" charset="-122"/>
            </a:endParaRPr>
          </a:p>
          <a:p>
            <a:pPr indent="355600" algn="just" fontAlgn="auto">
              <a:lnSpc>
                <a:spcPct val="150000"/>
              </a:lnSpc>
              <a:extLst>
                <a:ext uri="{35155182-B16C-46BC-9424-99874614C6A1}">
                  <wpsdc:indentchars xmlns:wpsdc="http://www.wps.cn/officeDocument/2017/drawingmlCustomData" val="200" checksum="3837665281"/>
                </a:ext>
              </a:extLst>
            </a:pPr>
            <a:r>
              <a:rPr lang="zh-CN" altLang="en-US" sz="1400">
                <a:solidFill>
                  <a:schemeClr val="bg1"/>
                </a:solidFill>
                <a:latin typeface="微软雅黑" panose="020B0503020204020204" charset="-122"/>
                <a:ea typeface="微软雅黑" panose="020B0503020204020204" charset="-122"/>
                <a:cs typeface="微软雅黑" panose="020B0503020204020204" charset="-122"/>
              </a:rPr>
              <a:t>截至2022 年9 月底，刘天磊的公司销售平泉市农特产品达900 多万元，电商专项人才培训覆盖2000 人以上，先后培养了700 多名主播。此外，刘天磊还对接产地及各个销售平台，覆盖平泉19 个乡镇的全部农产品，正式开始了与直播基地的合作。</a:t>
            </a:r>
            <a:endParaRPr lang="zh-CN" altLang="en-US" sz="14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案例速览</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3" name="文本框 2"/>
          <p:cNvSpPr txBox="1"/>
          <p:nvPr>
            <p:custDataLst>
              <p:tags r:id="rId2"/>
            </p:custDataLst>
          </p:nvPr>
        </p:nvSpPr>
        <p:spPr>
          <a:xfrm>
            <a:off x="1786255" y="2216150"/>
            <a:ext cx="9192260" cy="2889885"/>
          </a:xfrm>
          <a:prstGeom prst="rect">
            <a:avLst/>
          </a:prstGeom>
          <a:noFill/>
        </p:spPr>
        <p:txBody>
          <a:bodyPr wrap="square" rtlCol="0" anchor="t">
            <a:spAutoFit/>
          </a:bodyPr>
          <a:p>
            <a:pPr algn="just">
              <a:lnSpc>
                <a:spcPct val="130000"/>
              </a:lnSpc>
            </a:pPr>
            <a:r>
              <a:rPr lang="zh-CN" altLang="en-US" sz="2800">
                <a:solidFill>
                  <a:schemeClr val="bg1"/>
                </a:solidFill>
                <a:effectLst/>
                <a:latin typeface="微软雅黑" panose="020B0503020204020204" charset="-122"/>
                <a:ea typeface="微软雅黑" panose="020B0503020204020204" charset="-122"/>
              </a:rPr>
              <a:t>【案例评析】刘天磊凭借个人努力，更是借助国家近年来对脱贫攻坚、乡村振兴事业的投入，才有了广阔的舞台。创业不仅仅是个人的拼搏，资源的整合更是创业活动的重要一环。合理地运用可以使用的资源，将大大提升创业的成功率，这对创业者而言非常重要。</a:t>
            </a:r>
            <a:endParaRPr lang="zh-CN" altLang="en-US" sz="2800">
              <a:solidFill>
                <a:schemeClr val="bg1"/>
              </a:solidFill>
              <a:effectLst/>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94295" y="323963"/>
            <a:ext cx="2077686" cy="488467"/>
            <a:chOff x="294295" y="323963"/>
            <a:chExt cx="2077686" cy="488467"/>
          </a:xfrm>
        </p:grpSpPr>
        <p:sp>
          <p:nvSpPr>
            <p:cNvPr id="8" name="椭圆 7"/>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文本框 8"/>
            <p:cNvSpPr txBox="1"/>
            <p:nvPr>
              <p:custDataLst>
                <p:tags r:id="rId2"/>
              </p:custDataLst>
            </p:nvPr>
          </p:nvSpPr>
          <p:spPr>
            <a:xfrm>
              <a:off x="360301" y="352055"/>
              <a:ext cx="20116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三、创业融资</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3" name="组合 2"/>
          <p:cNvGrpSpPr/>
          <p:nvPr/>
        </p:nvGrpSpPr>
        <p:grpSpPr>
          <a:xfrm>
            <a:off x="690245" y="1783080"/>
            <a:ext cx="7616825" cy="4271645"/>
            <a:chOff x="1195" y="4076"/>
            <a:chExt cx="11256" cy="6727"/>
          </a:xfrm>
        </p:grpSpPr>
        <p:grpSp>
          <p:nvGrpSpPr>
            <p:cNvPr id="25" name="î$ḻíḑê"/>
            <p:cNvGrpSpPr/>
            <p:nvPr/>
          </p:nvGrpSpPr>
          <p:grpSpPr>
            <a:xfrm>
              <a:off x="1195" y="4076"/>
              <a:ext cx="11256" cy="2951"/>
              <a:chOff x="8049219" y="2064874"/>
              <a:chExt cx="7147521" cy="1873885"/>
            </a:xfrm>
          </p:grpSpPr>
          <p:sp>
            <p:nvSpPr>
              <p:cNvPr id="26" name="ïSļiďé"/>
              <p:cNvSpPr/>
              <p:nvPr/>
            </p:nvSpPr>
            <p:spPr>
              <a:xfrm>
                <a:off x="8049219" y="2166728"/>
                <a:ext cx="637746" cy="637746"/>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7" name="ïṥḷíďê"/>
              <p:cNvSpPr txBox="1"/>
              <p:nvPr/>
            </p:nvSpPr>
            <p:spPr>
              <a:xfrm>
                <a:off x="8785721" y="2460479"/>
                <a:ext cx="6411019" cy="1478280"/>
              </a:xfrm>
              <a:prstGeom prst="rect">
                <a:avLst/>
              </a:prstGeom>
              <a:noFill/>
            </p:spPr>
            <p:txBody>
              <a:bodyPr wrap="square" rtlCol="0">
                <a:noAutofit/>
              </a:bodyPr>
              <a:lstStyle/>
              <a:p>
                <a:pPr>
                  <a:lnSpc>
                    <a:spcPct val="150000"/>
                  </a:lnSpc>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广义的融资是资金在持有者之间流动、以余补缺的一种经济行为，它是资金双向互动的过程，不仅包括资金的融入，还包括资金的融出，即不仅包括资金的引进，还包括资金的运用。</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8" name="ïSḷïḋê"/>
              <p:cNvSpPr txBox="1"/>
              <p:nvPr/>
            </p:nvSpPr>
            <p:spPr>
              <a:xfrm>
                <a:off x="8785161" y="2064874"/>
                <a:ext cx="1459230" cy="398780"/>
              </a:xfrm>
              <a:prstGeom prst="rect">
                <a:avLst/>
              </a:prstGeom>
              <a:noFill/>
            </p:spPr>
            <p:txBody>
              <a:bodyPr wrap="square" rtlCol="0">
                <a:spAutoFit/>
              </a:bodyPr>
              <a:lstStyle/>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广义</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11" name="î$ḻíḑê"/>
            <p:cNvGrpSpPr/>
            <p:nvPr/>
          </p:nvGrpSpPr>
          <p:grpSpPr>
            <a:xfrm>
              <a:off x="1195" y="7148"/>
              <a:ext cx="11255" cy="3655"/>
              <a:chOff x="8319094" y="2707113"/>
              <a:chExt cx="7146925" cy="2320671"/>
            </a:xfrm>
          </p:grpSpPr>
          <p:sp>
            <p:nvSpPr>
              <p:cNvPr id="12" name="ïSļiďé"/>
              <p:cNvSpPr/>
              <p:nvPr/>
            </p:nvSpPr>
            <p:spPr>
              <a:xfrm>
                <a:off x="8319094" y="2707113"/>
                <a:ext cx="637746" cy="637746"/>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ïṥḷíďê"/>
              <p:cNvSpPr txBox="1"/>
              <p:nvPr/>
            </p:nvSpPr>
            <p:spPr>
              <a:xfrm>
                <a:off x="9055000" y="3204064"/>
                <a:ext cx="6411019" cy="1823720"/>
              </a:xfrm>
              <a:prstGeom prst="rect">
                <a:avLst/>
              </a:prstGeom>
              <a:noFill/>
            </p:spPr>
            <p:txBody>
              <a:bodyPr wrap="square" rtlCol="0">
                <a:noAutofit/>
              </a:bodyPr>
              <a:p>
                <a:pPr>
                  <a:lnSpc>
                    <a:spcPct val="150000"/>
                  </a:lnSpc>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狭义的融资指资金的融入，即资金来源，具体是指企业从自身生产经营及资金运用情况出发，根据未来经营发展的需要，通过科学的预测和决策，采用一定的渠道和方式，利用企业内部积累或向企业投资者及债务人筹集资金，保证企业经济发展需要。</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4" name="ïSḷïḋê"/>
              <p:cNvSpPr txBox="1"/>
              <p:nvPr/>
            </p:nvSpPr>
            <p:spPr>
              <a:xfrm>
                <a:off x="9055694" y="2805284"/>
                <a:ext cx="834390" cy="398780"/>
              </a:xfrm>
              <a:prstGeom prst="rect">
                <a:avLst/>
              </a:prstGeom>
              <a:noFill/>
            </p:spPr>
            <p:txBody>
              <a:bodyPr wrap="square" rtlCol="0">
                <a:spAutoFit/>
              </a:bodyPr>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狭义</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sp>
        <p:nvSpPr>
          <p:cNvPr id="41" name="矩形 40"/>
          <p:cNvSpPr/>
          <p:nvPr/>
        </p:nvSpPr>
        <p:spPr>
          <a:xfrm>
            <a:off x="690015" y="2024958"/>
            <a:ext cx="598120" cy="356384"/>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01</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5" name="矩形 14"/>
          <p:cNvSpPr/>
          <p:nvPr/>
        </p:nvSpPr>
        <p:spPr>
          <a:xfrm>
            <a:off x="690015" y="3874713"/>
            <a:ext cx="598120" cy="356384"/>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02</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 name="文本框 1"/>
          <p:cNvSpPr txBox="1"/>
          <p:nvPr/>
        </p:nvSpPr>
        <p:spPr>
          <a:xfrm>
            <a:off x="631190" y="992505"/>
            <a:ext cx="3719195" cy="583565"/>
          </a:xfrm>
          <a:prstGeom prst="rect">
            <a:avLst/>
          </a:prstGeom>
          <a:noFill/>
        </p:spPr>
        <p:txBody>
          <a:bodyPr wrap="square" rtlCol="0" anchor="t">
            <a:spAutoFit/>
          </a:bodyPr>
          <a:p>
            <a:r>
              <a:rPr lang="zh-CN" altLang="en-US" sz="3200">
                <a:solidFill>
                  <a:schemeClr val="bg1"/>
                </a:solidFill>
                <a:latin typeface="微软雅黑" panose="020B0503020204020204" charset="-122"/>
                <a:ea typeface="微软雅黑" panose="020B0503020204020204" charset="-122"/>
              </a:rPr>
              <a:t>融资，即资金融通</a:t>
            </a:r>
            <a:endParaRPr lang="zh-CN" altLang="en-US" sz="3200">
              <a:solidFill>
                <a:schemeClr val="bg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checkerboard(across)">
                                      <p:cBhvr>
                                        <p:cTn id="7" dur="500"/>
                                        <p:tgtEl>
                                          <p:spTgt spid="41"/>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checkerboard(across)">
                                      <p:cBhvr>
                                        <p:cTn id="1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bldLvl="0" animBg="1"/>
      <p:bldP spid="15"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94295" y="323963"/>
            <a:ext cx="2077686" cy="488467"/>
            <a:chOff x="294295" y="323963"/>
            <a:chExt cx="2077686" cy="488467"/>
          </a:xfrm>
        </p:grpSpPr>
        <p:sp>
          <p:nvSpPr>
            <p:cNvPr id="8" name="椭圆 7"/>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文本框 8"/>
            <p:cNvSpPr txBox="1"/>
            <p:nvPr>
              <p:custDataLst>
                <p:tags r:id="rId2"/>
              </p:custDataLst>
            </p:nvPr>
          </p:nvSpPr>
          <p:spPr>
            <a:xfrm>
              <a:off x="360301" y="352055"/>
              <a:ext cx="20116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三、创业融资</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21" name="文本框 20"/>
          <p:cNvSpPr txBox="1"/>
          <p:nvPr>
            <p:custDataLst>
              <p:tags r:id="rId3"/>
            </p:custDataLst>
          </p:nvPr>
        </p:nvSpPr>
        <p:spPr>
          <a:xfrm>
            <a:off x="2693670" y="2144395"/>
            <a:ext cx="7455535" cy="1936750"/>
          </a:xfrm>
          <a:prstGeom prst="rect">
            <a:avLst/>
          </a:prstGeom>
          <a:noFill/>
        </p:spPr>
        <p:txBody>
          <a:bodyPr wrap="square" rtlCol="0" anchor="t">
            <a:noAutofit/>
          </a:bodyPr>
          <a:p>
            <a:pPr algn="just">
              <a:lnSpc>
                <a:spcPct val="130000"/>
              </a:lnSpc>
            </a:pPr>
            <a:r>
              <a:rPr lang="zh-CN" altLang="en-US" sz="4000" b="1">
                <a:solidFill>
                  <a:srgbClr val="FF0000"/>
                </a:solidFill>
                <a:latin typeface="微软雅黑" panose="020B0503020204020204" charset="-122"/>
                <a:ea typeface="微软雅黑" panose="020B0503020204020204" charset="-122"/>
                <a:sym typeface="+mn-ea"/>
              </a:rPr>
              <a:t>如何融资、何时融资和向谁融资往往是创业者最为关心的问题。</a:t>
            </a:r>
            <a:endParaRPr lang="zh-CN" altLang="en-US" sz="4000" b="1">
              <a:solidFill>
                <a:srgbClr val="FF0000"/>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756285" y="902970"/>
            <a:ext cx="5340350" cy="469900"/>
            <a:chOff x="1191" y="1422"/>
            <a:chExt cx="8410" cy="740"/>
          </a:xfrm>
        </p:grpSpPr>
        <p:sp>
          <p:nvSpPr>
            <p:cNvPr id="18" name="圆角矩形 17"/>
            <p:cNvSpPr/>
            <p:nvPr/>
          </p:nvSpPr>
          <p:spPr>
            <a:xfrm>
              <a:off x="1191" y="1422"/>
              <a:ext cx="8410"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1"/>
              </p:custDataLst>
            </p:nvPr>
          </p:nvSpPr>
          <p:spPr>
            <a:xfrm>
              <a:off x="1497"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a:t>
              </a:r>
              <a:r>
                <a:rPr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（一）融资的分类及比较</a:t>
              </a:r>
              <a:endParaRPr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2" name="组合 1"/>
          <p:cNvGrpSpPr/>
          <p:nvPr/>
        </p:nvGrpSpPr>
        <p:grpSpPr>
          <a:xfrm>
            <a:off x="294295" y="323963"/>
            <a:ext cx="2077686" cy="488467"/>
            <a:chOff x="294295" y="323963"/>
            <a:chExt cx="2077686" cy="488467"/>
          </a:xfrm>
        </p:grpSpPr>
        <p:sp>
          <p:nvSpPr>
            <p:cNvPr id="16" name="椭圆 15"/>
            <p:cNvSpPr/>
            <p:nvPr>
              <p:custDataLst>
                <p:tags r:id="rId2"/>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1" name="文本框 20"/>
            <p:cNvSpPr txBox="1"/>
            <p:nvPr>
              <p:custDataLst>
                <p:tags r:id="rId3"/>
              </p:custDataLst>
            </p:nvPr>
          </p:nvSpPr>
          <p:spPr>
            <a:xfrm>
              <a:off x="360301" y="352055"/>
              <a:ext cx="20116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三、创业融资</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32" name="组合 31"/>
          <p:cNvGrpSpPr/>
          <p:nvPr/>
        </p:nvGrpSpPr>
        <p:grpSpPr>
          <a:xfrm>
            <a:off x="728980" y="1712595"/>
            <a:ext cx="3202940" cy="4435475"/>
            <a:chOff x="12715" y="2077"/>
            <a:chExt cx="5044" cy="6985"/>
          </a:xfrm>
        </p:grpSpPr>
        <p:sp>
          <p:nvSpPr>
            <p:cNvPr id="22" name="ïṣḻiḋè"/>
            <p:cNvSpPr/>
            <p:nvPr/>
          </p:nvSpPr>
          <p:spPr>
            <a:xfrm>
              <a:off x="12715" y="2077"/>
              <a:ext cx="5044" cy="718"/>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股权融资</a:t>
              </a:r>
              <a:endPar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4" name="iŝḻîḓè"/>
            <p:cNvSpPr/>
            <p:nvPr/>
          </p:nvSpPr>
          <p:spPr>
            <a:xfrm>
              <a:off x="12715" y="3108"/>
              <a:ext cx="4780" cy="5954"/>
            </a:xfrm>
            <a:prstGeom prst="roundRect">
              <a:avLst>
                <a:gd name="adj" fmla="val 7576"/>
              </a:avLst>
            </a:prstGeom>
            <a:noFill/>
            <a:ln w="25400">
              <a:gradFill>
                <a:gsLst>
                  <a:gs pos="0">
                    <a:srgbClr val="B21AA3"/>
                  </a:gs>
                  <a:gs pos="100000">
                    <a:srgbClr val="472494"/>
                  </a:gs>
                </a:gsLst>
                <a:lin ang="5400000" scaled="1"/>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9" name="ïsliďé"/>
            <p:cNvSpPr txBox="1"/>
            <p:nvPr/>
          </p:nvSpPr>
          <p:spPr>
            <a:xfrm>
              <a:off x="13094" y="3359"/>
              <a:ext cx="4022" cy="5475"/>
            </a:xfrm>
            <a:prstGeom prst="rect">
              <a:avLst/>
            </a:prstGeom>
            <a:noFill/>
          </p:spPr>
          <p:txBody>
            <a:bodyPr wrap="square" rtlCol="0">
              <a:spAutoFit/>
            </a:bodyPr>
            <a:p>
              <a:pPr lvl="0" algn="just">
                <a:lnSpc>
                  <a:spcPct val="110000"/>
                </a:lnSpc>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所谓股权融资，是指企业的股东愿意让出部分企业所有权，通过企业增资的方式引进新股东的融资方式。对于股权融资所获得的资金，企业无须还本付息，但新股东将与老股东共同分享企业的盈利与增长。</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3" name="îṡḷîďé"/>
          <p:cNvSpPr/>
          <p:nvPr>
            <p:custDataLst>
              <p:tags r:id="rId4"/>
            </p:custDataLst>
          </p:nvPr>
        </p:nvSpPr>
        <p:spPr>
          <a:xfrm>
            <a:off x="5295265" y="1635760"/>
            <a:ext cx="3902710" cy="642620"/>
          </a:xfrm>
          <a:prstGeom prst="rect">
            <a:avLst/>
          </a:prstGeom>
        </p:spPr>
        <p:txBody>
          <a:bodyPr>
            <a:noAutofit/>
          </a:bodyPr>
          <a:p>
            <a:pPr lvl="0"/>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股权融资的特点</a:t>
            </a:r>
            <a:endPar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 name="ïŝ1îḍê"/>
          <p:cNvSpPr txBox="1"/>
          <p:nvPr>
            <p:custDataLst>
              <p:tags r:id="rId5"/>
            </p:custDataLst>
          </p:nvPr>
        </p:nvSpPr>
        <p:spPr>
          <a:xfrm>
            <a:off x="5309777" y="2467915"/>
            <a:ext cx="6225269" cy="3636010"/>
          </a:xfrm>
          <a:prstGeom prst="rect">
            <a:avLst/>
          </a:prstGeom>
          <a:noFill/>
        </p:spPr>
        <p:txBody>
          <a:bodyPr wrap="square">
            <a:spAutoFit/>
          </a:bodyPr>
          <a:p>
            <a:pPr lvl="0">
              <a:lnSpc>
                <a:spcPct val="160000"/>
              </a:lnSpc>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（1）长期性：股权融资筹集的资金具有永久性，无到期日，不需要归还。</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60000"/>
              </a:lnSpc>
            </a:pP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60000"/>
              </a:lnSpc>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（2）不可逆性：企业采用股权融资无须还本，投资人欲收回本金，需借助于流通市场。</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60000"/>
              </a:lnSpc>
            </a:pP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60000"/>
              </a:lnSpc>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（3）无负担性：股权融资没有固定的股利负担，股利的支付与否和支付多少视公司的经营需要而定。</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up)">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756285" y="902970"/>
            <a:ext cx="5340350" cy="469900"/>
            <a:chOff x="1191" y="1422"/>
            <a:chExt cx="8410" cy="740"/>
          </a:xfrm>
        </p:grpSpPr>
        <p:sp>
          <p:nvSpPr>
            <p:cNvPr id="18" name="圆角矩形 17"/>
            <p:cNvSpPr/>
            <p:nvPr/>
          </p:nvSpPr>
          <p:spPr>
            <a:xfrm>
              <a:off x="1191" y="1422"/>
              <a:ext cx="8410"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1"/>
              </p:custDataLst>
            </p:nvPr>
          </p:nvSpPr>
          <p:spPr>
            <a:xfrm>
              <a:off x="1497"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a:t>
              </a:r>
              <a:r>
                <a:rPr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（一）融资的分类及比较</a:t>
              </a:r>
              <a:endParaRPr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2" name="组合 1"/>
          <p:cNvGrpSpPr/>
          <p:nvPr/>
        </p:nvGrpSpPr>
        <p:grpSpPr>
          <a:xfrm>
            <a:off x="294295" y="323963"/>
            <a:ext cx="2077686" cy="488467"/>
            <a:chOff x="294295" y="323963"/>
            <a:chExt cx="2077686" cy="488467"/>
          </a:xfrm>
        </p:grpSpPr>
        <p:sp>
          <p:nvSpPr>
            <p:cNvPr id="16" name="椭圆 15"/>
            <p:cNvSpPr/>
            <p:nvPr>
              <p:custDataLst>
                <p:tags r:id="rId2"/>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1" name="文本框 20"/>
            <p:cNvSpPr txBox="1"/>
            <p:nvPr>
              <p:custDataLst>
                <p:tags r:id="rId3"/>
              </p:custDataLst>
            </p:nvPr>
          </p:nvSpPr>
          <p:spPr>
            <a:xfrm>
              <a:off x="360301" y="352055"/>
              <a:ext cx="20116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三、创业融资</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32" name="组合 31"/>
          <p:cNvGrpSpPr/>
          <p:nvPr/>
        </p:nvGrpSpPr>
        <p:grpSpPr>
          <a:xfrm>
            <a:off x="728980" y="1712595"/>
            <a:ext cx="3202940" cy="4435475"/>
            <a:chOff x="12715" y="2077"/>
            <a:chExt cx="5044" cy="6985"/>
          </a:xfrm>
        </p:grpSpPr>
        <p:sp>
          <p:nvSpPr>
            <p:cNvPr id="22" name="ïṣḻiḋè"/>
            <p:cNvSpPr/>
            <p:nvPr/>
          </p:nvSpPr>
          <p:spPr>
            <a:xfrm>
              <a:off x="12715" y="2077"/>
              <a:ext cx="5044" cy="718"/>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债权融资</a:t>
              </a:r>
              <a:endPar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4" name="iŝḻîḓè"/>
            <p:cNvSpPr/>
            <p:nvPr/>
          </p:nvSpPr>
          <p:spPr>
            <a:xfrm>
              <a:off x="12715" y="3108"/>
              <a:ext cx="4780" cy="5954"/>
            </a:xfrm>
            <a:prstGeom prst="roundRect">
              <a:avLst>
                <a:gd name="adj" fmla="val 7576"/>
              </a:avLst>
            </a:prstGeom>
            <a:noFill/>
            <a:ln w="25400">
              <a:gradFill>
                <a:gsLst>
                  <a:gs pos="0">
                    <a:srgbClr val="B21AA3"/>
                  </a:gs>
                  <a:gs pos="100000">
                    <a:srgbClr val="472494"/>
                  </a:gs>
                </a:gsLst>
                <a:lin ang="5400000" scaled="1"/>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9" name="ïsliďé"/>
            <p:cNvSpPr txBox="1"/>
            <p:nvPr/>
          </p:nvSpPr>
          <p:spPr>
            <a:xfrm>
              <a:off x="13094" y="3752"/>
              <a:ext cx="4022" cy="4409"/>
            </a:xfrm>
            <a:prstGeom prst="rect">
              <a:avLst/>
            </a:prstGeom>
            <a:noFill/>
          </p:spPr>
          <p:txBody>
            <a:bodyPr wrap="square" rtlCol="0">
              <a:spAutoFit/>
            </a:bodyPr>
            <a:p>
              <a:pPr lvl="0" algn="just">
                <a:lnSpc>
                  <a:spcPct val="110000"/>
                </a:lnSpc>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债权融资是企业通过借钱的方式进行的融资。通过债权融资获得资金，企业首先要</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just">
                <a:lnSpc>
                  <a:spcPct val="110000"/>
                </a:lnSpc>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承担资金的利息，另外，在借款到期后要向债权人偿还资金的本金。</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3" name="îṡḷîďé"/>
          <p:cNvSpPr/>
          <p:nvPr>
            <p:custDataLst>
              <p:tags r:id="rId4"/>
            </p:custDataLst>
          </p:nvPr>
        </p:nvSpPr>
        <p:spPr>
          <a:xfrm>
            <a:off x="5295265" y="1635760"/>
            <a:ext cx="3902710" cy="533400"/>
          </a:xfrm>
          <a:prstGeom prst="rect">
            <a:avLst/>
          </a:prstGeom>
        </p:spPr>
        <p:txBody>
          <a:bodyPr>
            <a:noAutofit/>
          </a:bodyPr>
          <a:p>
            <a:pPr lvl="0"/>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债权融资的特点</a:t>
            </a:r>
            <a:endPar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 name="ïŝ1îḍê"/>
          <p:cNvSpPr txBox="1"/>
          <p:nvPr>
            <p:custDataLst>
              <p:tags r:id="rId5"/>
            </p:custDataLst>
          </p:nvPr>
        </p:nvSpPr>
        <p:spPr>
          <a:xfrm>
            <a:off x="5309777" y="2372030"/>
            <a:ext cx="6225269" cy="3636010"/>
          </a:xfrm>
          <a:prstGeom prst="rect">
            <a:avLst/>
          </a:prstGeom>
          <a:noFill/>
        </p:spPr>
        <p:txBody>
          <a:bodyPr wrap="square">
            <a:spAutoFit/>
          </a:bodyPr>
          <a:p>
            <a:pPr lvl="0" algn="just">
              <a:lnSpc>
                <a:spcPct val="160000"/>
              </a:lnSpc>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（1）短期性：债务融资筹集的资金具有时间上的使用性，需要到期偿还。</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just">
              <a:lnSpc>
                <a:spcPct val="160000"/>
              </a:lnSpc>
            </a:pP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just">
              <a:lnSpc>
                <a:spcPct val="160000"/>
              </a:lnSpc>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（2）可逆性：企业采用债务融资方式获取资金，负有到期还本付息的义务。</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just">
              <a:lnSpc>
                <a:spcPct val="160000"/>
              </a:lnSpc>
            </a:pP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just">
              <a:lnSpc>
                <a:spcPct val="160000"/>
              </a:lnSpc>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（3）负担性：企业采用债务融资方式获取资金，需支付债务利息，从而形成企业的固定负担。</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up)">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756285" y="812165"/>
            <a:ext cx="5340350" cy="469900"/>
            <a:chOff x="1191" y="1422"/>
            <a:chExt cx="8410" cy="740"/>
          </a:xfrm>
        </p:grpSpPr>
        <p:sp>
          <p:nvSpPr>
            <p:cNvPr id="18" name="圆角矩形 17"/>
            <p:cNvSpPr/>
            <p:nvPr/>
          </p:nvSpPr>
          <p:spPr>
            <a:xfrm>
              <a:off x="1191" y="1422"/>
              <a:ext cx="8410"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1"/>
              </p:custDataLst>
            </p:nvPr>
          </p:nvSpPr>
          <p:spPr>
            <a:xfrm>
              <a:off x="1497" y="1422"/>
              <a:ext cx="4431" cy="739"/>
            </a:xfrm>
            <a:prstGeom prst="rect">
              <a:avLst/>
            </a:prstGeom>
            <a:noFill/>
          </p:spPr>
          <p:txBody>
            <a:bodyPr wrap="none" rtlCol="0">
              <a:noAutofit/>
            </a:bodyPr>
            <a:p>
              <a:pPr lvl="0" algn="l">
                <a:spcBef>
                  <a:spcPct val="0"/>
                </a:spcBef>
                <a:buSzPct val="25000"/>
                <a:defRPr/>
              </a:pPr>
              <a:r>
                <a:rPr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股权融资与债权融资的比较</a:t>
              </a:r>
              <a:endParaRPr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2" name="组合 1"/>
          <p:cNvGrpSpPr/>
          <p:nvPr/>
        </p:nvGrpSpPr>
        <p:grpSpPr>
          <a:xfrm>
            <a:off x="294295" y="323963"/>
            <a:ext cx="2077686" cy="488467"/>
            <a:chOff x="294295" y="323963"/>
            <a:chExt cx="2077686" cy="488467"/>
          </a:xfrm>
        </p:grpSpPr>
        <p:sp>
          <p:nvSpPr>
            <p:cNvPr id="16" name="椭圆 15"/>
            <p:cNvSpPr/>
            <p:nvPr>
              <p:custDataLst>
                <p:tags r:id="rId2"/>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1" name="文本框 20"/>
            <p:cNvSpPr txBox="1"/>
            <p:nvPr>
              <p:custDataLst>
                <p:tags r:id="rId3"/>
              </p:custDataLst>
            </p:nvPr>
          </p:nvSpPr>
          <p:spPr>
            <a:xfrm>
              <a:off x="360301" y="352055"/>
              <a:ext cx="20116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三、创业融资</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aphicFrame>
        <p:nvGraphicFramePr>
          <p:cNvPr id="5" name="表格 4"/>
          <p:cNvGraphicFramePr/>
          <p:nvPr>
            <p:custDataLst>
              <p:tags r:id="rId4"/>
            </p:custDataLst>
          </p:nvPr>
        </p:nvGraphicFramePr>
        <p:xfrm>
          <a:off x="639445" y="1308735"/>
          <a:ext cx="10448925" cy="5235575"/>
        </p:xfrm>
        <a:graphic>
          <a:graphicData uri="http://schemas.openxmlformats.org/drawingml/2006/table">
            <a:tbl>
              <a:tblPr firstRow="1" bandRow="1">
                <a:tableStyleId>{5C22544A-7EE6-4342-B048-85BDC9FD1C3A}</a:tableStyleId>
              </a:tblPr>
              <a:tblGrid>
                <a:gridCol w="2133124"/>
                <a:gridCol w="2133124"/>
                <a:gridCol w="3263265"/>
                <a:gridCol w="2919095"/>
              </a:tblGrid>
              <a:tr h="579120">
                <a:tc gridSpan="2">
                  <a:txBody>
                    <a:bodyPr/>
                    <a:p>
                      <a:pPr algn="ctr">
                        <a:buNone/>
                      </a:pPr>
                      <a:r>
                        <a:rPr lang="zh-CN" altLang="en-US" sz="3200">
                          <a:latin typeface="微软雅黑" panose="020B0503020204020204" charset="-122"/>
                          <a:ea typeface="微软雅黑" panose="020B0503020204020204" charset="-122"/>
                        </a:rPr>
                        <a:t>融资类型</a:t>
                      </a:r>
                      <a:endParaRPr lang="zh-CN" altLang="en-US" sz="3200">
                        <a:latin typeface="微软雅黑" panose="020B0503020204020204" charset="-122"/>
                        <a:ea typeface="微软雅黑" panose="020B0503020204020204" charset="-122"/>
                      </a:endParaRPr>
                    </a:p>
                  </a:txBody>
                  <a:tcPr>
                    <a:solidFill>
                      <a:srgbClr val="AC1DA2"/>
                    </a:solidFill>
                  </a:tcPr>
                </a:tc>
                <a:tc hMerge="1">
                  <a:tcPr/>
                </a:tc>
                <a:tc>
                  <a:txBody>
                    <a:bodyPr/>
                    <a:p>
                      <a:pPr algn="ctr">
                        <a:buNone/>
                      </a:pPr>
                      <a:r>
                        <a:rPr lang="zh-CN" altLang="en-US" sz="3200">
                          <a:latin typeface="微软雅黑" panose="020B0503020204020204" charset="-122"/>
                          <a:ea typeface="微软雅黑" panose="020B0503020204020204" charset="-122"/>
                        </a:rPr>
                        <a:t>优点</a:t>
                      </a:r>
                      <a:endParaRPr lang="zh-CN" altLang="en-US" sz="3200">
                        <a:latin typeface="微软雅黑" panose="020B0503020204020204" charset="-122"/>
                        <a:ea typeface="微软雅黑" panose="020B0503020204020204" charset="-122"/>
                      </a:endParaRPr>
                    </a:p>
                  </a:txBody>
                  <a:tcPr>
                    <a:solidFill>
                      <a:srgbClr val="AC1DA2"/>
                    </a:solidFill>
                  </a:tcPr>
                </a:tc>
                <a:tc>
                  <a:txBody>
                    <a:bodyPr/>
                    <a:p>
                      <a:pPr algn="ctr">
                        <a:buNone/>
                      </a:pPr>
                      <a:r>
                        <a:rPr lang="zh-CN" altLang="en-US" sz="3200">
                          <a:latin typeface="微软雅黑" panose="020B0503020204020204" charset="-122"/>
                          <a:ea typeface="微软雅黑" panose="020B0503020204020204" charset="-122"/>
                        </a:rPr>
                        <a:t>缺点</a:t>
                      </a:r>
                      <a:endParaRPr lang="zh-CN" altLang="en-US" sz="3200">
                        <a:latin typeface="微软雅黑" panose="020B0503020204020204" charset="-122"/>
                        <a:ea typeface="微软雅黑" panose="020B0503020204020204" charset="-122"/>
                      </a:endParaRPr>
                    </a:p>
                  </a:txBody>
                  <a:tcPr>
                    <a:solidFill>
                      <a:srgbClr val="AC1DA2"/>
                    </a:solidFill>
                  </a:tcPr>
                </a:tc>
              </a:tr>
              <a:tr h="1471295">
                <a:tc rowSpan="5">
                  <a:txBody>
                    <a:bodyPr/>
                    <a:p>
                      <a:pPr algn="ctr">
                        <a:buNone/>
                      </a:pPr>
                      <a:r>
                        <a:rPr lang="zh-CN" altLang="en-US" sz="4400">
                          <a:solidFill>
                            <a:schemeClr val="bg1"/>
                          </a:solidFill>
                          <a:latin typeface="微软雅黑" panose="020B0503020204020204" charset="-122"/>
                          <a:ea typeface="微软雅黑" panose="020B0503020204020204" charset="-122"/>
                        </a:rPr>
                        <a:t>股权</a:t>
                      </a:r>
                      <a:endParaRPr lang="zh-CN" altLang="en-US" sz="4400">
                        <a:solidFill>
                          <a:schemeClr val="bg1"/>
                        </a:solidFill>
                        <a:latin typeface="微软雅黑" panose="020B0503020204020204" charset="-122"/>
                        <a:ea typeface="微软雅黑" panose="020B0503020204020204" charset="-122"/>
                      </a:endParaRPr>
                    </a:p>
                    <a:p>
                      <a:pPr algn="ctr">
                        <a:buNone/>
                      </a:pPr>
                      <a:r>
                        <a:rPr lang="zh-CN" altLang="en-US" sz="4400">
                          <a:solidFill>
                            <a:schemeClr val="bg1"/>
                          </a:solidFill>
                          <a:latin typeface="微软雅黑" panose="020B0503020204020204" charset="-122"/>
                          <a:ea typeface="微软雅黑" panose="020B0503020204020204" charset="-122"/>
                        </a:rPr>
                        <a:t>融资</a:t>
                      </a:r>
                      <a:endParaRPr lang="zh-CN" altLang="en-US" sz="4400">
                        <a:solidFill>
                          <a:schemeClr val="bg1"/>
                        </a:solidFill>
                        <a:latin typeface="微软雅黑" panose="020B0503020204020204" charset="-122"/>
                        <a:ea typeface="微软雅黑" panose="020B0503020204020204" charset="-122"/>
                      </a:endParaRPr>
                    </a:p>
                  </a:txBody>
                  <a:tcPr anchor="ctr" anchorCtr="0">
                    <a:solidFill>
                      <a:srgbClr val="300B8C"/>
                    </a:solidFill>
                  </a:tcPr>
                </a:tc>
                <a:tc>
                  <a:txBody>
                    <a:bodyPr/>
                    <a:p>
                      <a:pPr>
                        <a:buNone/>
                      </a:pPr>
                      <a:r>
                        <a:rPr lang="zh-CN" altLang="en-US">
                          <a:solidFill>
                            <a:schemeClr val="bg1"/>
                          </a:solidFill>
                          <a:latin typeface="微软雅黑" panose="020B0503020204020204" charset="-122"/>
                          <a:ea typeface="微软雅黑" panose="020B0503020204020204" charset="-122"/>
                        </a:rPr>
                        <a:t>使用个人存款</a:t>
                      </a:r>
                      <a:endParaRPr lang="zh-CN" altLang="en-US">
                        <a:solidFill>
                          <a:schemeClr val="bg1"/>
                        </a:solidFill>
                        <a:latin typeface="微软雅黑" panose="020B0503020204020204" charset="-122"/>
                        <a:ea typeface="微软雅黑" panose="020B0503020204020204" charset="-122"/>
                      </a:endParaRPr>
                    </a:p>
                  </a:txBody>
                  <a:tcPr anchor="ctr" anchorCtr="0">
                    <a:solidFill>
                      <a:srgbClr val="A91EA2"/>
                    </a:solidFill>
                  </a:tcPr>
                </a:tc>
                <a:tc>
                  <a:txBody>
                    <a:bodyPr/>
                    <a:p>
                      <a:pPr fontAlgn="ctr">
                        <a:lnSpc>
                          <a:spcPct val="100000"/>
                        </a:lnSpc>
                        <a:buNone/>
                      </a:pPr>
                      <a:r>
                        <a:rPr lang="zh-CN" altLang="en-US" sz="1800">
                          <a:solidFill>
                            <a:schemeClr val="bg1"/>
                          </a:solidFill>
                          <a:latin typeface="微软雅黑" panose="020B0503020204020204" charset="-122"/>
                          <a:ea typeface="微软雅黑" panose="020B0503020204020204" charset="-122"/>
                          <a:cs typeface="微软雅黑" panose="020B0503020204020204" charset="-122"/>
                        </a:rPr>
                        <a:t>1. 独享全部利润</a:t>
                      </a:r>
                      <a:endParaRPr lang="zh-CN" altLang="en-US" sz="1800">
                        <a:solidFill>
                          <a:schemeClr val="bg1"/>
                        </a:solidFill>
                        <a:latin typeface="微软雅黑" panose="020B0503020204020204" charset="-122"/>
                        <a:ea typeface="微软雅黑" panose="020B0503020204020204" charset="-122"/>
                        <a:cs typeface="微软雅黑" panose="020B0503020204020204" charset="-122"/>
                      </a:endParaRPr>
                    </a:p>
                    <a:p>
                      <a:pPr fontAlgn="ctr">
                        <a:lnSpc>
                          <a:spcPct val="100000"/>
                        </a:lnSpc>
                        <a:buNone/>
                      </a:pPr>
                      <a:r>
                        <a:rPr lang="zh-CN" altLang="en-US" sz="1800">
                          <a:solidFill>
                            <a:schemeClr val="bg1"/>
                          </a:solidFill>
                          <a:latin typeface="微软雅黑" panose="020B0503020204020204" charset="-122"/>
                          <a:ea typeface="微软雅黑" panose="020B0503020204020204" charset="-122"/>
                          <a:cs typeface="微软雅黑" panose="020B0503020204020204" charset="-122"/>
                        </a:rPr>
                        <a:t>2. 减少债务数量</a:t>
                      </a:r>
                      <a:endParaRPr lang="zh-CN" altLang="en-US" sz="1800">
                        <a:solidFill>
                          <a:schemeClr val="bg1"/>
                        </a:solidFill>
                        <a:latin typeface="微软雅黑" panose="020B0503020204020204" charset="-122"/>
                        <a:ea typeface="微软雅黑" panose="020B0503020204020204" charset="-122"/>
                        <a:cs typeface="微软雅黑" panose="020B0503020204020204" charset="-122"/>
                      </a:endParaRPr>
                    </a:p>
                    <a:p>
                      <a:pPr fontAlgn="ctr">
                        <a:lnSpc>
                          <a:spcPct val="100000"/>
                        </a:lnSpc>
                        <a:buNone/>
                      </a:pPr>
                      <a:r>
                        <a:rPr lang="zh-CN" altLang="en-US" sz="1800">
                          <a:solidFill>
                            <a:schemeClr val="bg1"/>
                          </a:solidFill>
                          <a:latin typeface="微软雅黑" panose="020B0503020204020204" charset="-122"/>
                          <a:ea typeface="微软雅黑" panose="020B0503020204020204" charset="-122"/>
                          <a:cs typeface="微软雅黑" panose="020B0503020204020204" charset="-122"/>
                        </a:rPr>
                        <a:t>3. 失败的风险能转化为成功的动力</a:t>
                      </a:r>
                      <a:endParaRPr lang="zh-CN" altLang="en-US" sz="1800">
                        <a:solidFill>
                          <a:schemeClr val="bg1"/>
                        </a:solidFill>
                        <a:latin typeface="微软雅黑" panose="020B0503020204020204" charset="-122"/>
                        <a:ea typeface="微软雅黑" panose="020B0503020204020204" charset="-122"/>
                        <a:cs typeface="微软雅黑" panose="020B0503020204020204" charset="-122"/>
                      </a:endParaRPr>
                    </a:p>
                    <a:p>
                      <a:pPr fontAlgn="ctr">
                        <a:lnSpc>
                          <a:spcPct val="100000"/>
                        </a:lnSpc>
                        <a:buNone/>
                      </a:pPr>
                      <a:r>
                        <a:rPr lang="zh-CN" altLang="en-US" sz="1800">
                          <a:solidFill>
                            <a:schemeClr val="bg1"/>
                          </a:solidFill>
                          <a:latin typeface="微软雅黑" panose="020B0503020204020204" charset="-122"/>
                          <a:ea typeface="微软雅黑" panose="020B0503020204020204" charset="-122"/>
                          <a:cs typeface="微软雅黑" panose="020B0503020204020204" charset="-122"/>
                        </a:rPr>
                        <a:t>4. 向借款人展示良好信用</a:t>
                      </a:r>
                      <a:endParaRPr lang="zh-CN" altLang="en-US" sz="1800">
                        <a:solidFill>
                          <a:schemeClr val="bg1"/>
                        </a:solidFill>
                        <a:latin typeface="微软雅黑" panose="020B0503020204020204" charset="-122"/>
                        <a:ea typeface="微软雅黑" panose="020B0503020204020204" charset="-122"/>
                        <a:cs typeface="微软雅黑" panose="020B0503020204020204" charset="-122"/>
                      </a:endParaRPr>
                    </a:p>
                  </a:txBody>
                  <a:tcPr>
                    <a:solidFill>
                      <a:srgbClr val="A91EA2"/>
                    </a:solidFill>
                  </a:tcPr>
                </a:tc>
                <a:tc>
                  <a:txBody>
                    <a:bodyPr/>
                    <a:p>
                      <a:pPr fontAlgn="ctr">
                        <a:lnSpc>
                          <a:spcPct val="100000"/>
                        </a:lnSpc>
                        <a:buNone/>
                      </a:pPr>
                      <a:r>
                        <a:rPr lang="zh-CN" altLang="en-US" sz="1800">
                          <a:solidFill>
                            <a:schemeClr val="bg1"/>
                          </a:solidFill>
                          <a:latin typeface="微软雅黑" panose="020B0503020204020204" charset="-122"/>
                          <a:ea typeface="微软雅黑" panose="020B0503020204020204" charset="-122"/>
                          <a:cs typeface="微软雅黑" panose="020B0503020204020204" charset="-122"/>
                        </a:rPr>
                        <a:t>1. 可能损失自己的资金</a:t>
                      </a:r>
                      <a:endParaRPr lang="zh-CN" altLang="en-US" sz="1800">
                        <a:solidFill>
                          <a:schemeClr val="bg1"/>
                        </a:solidFill>
                        <a:latin typeface="微软雅黑" panose="020B0503020204020204" charset="-122"/>
                        <a:ea typeface="微软雅黑" panose="020B0503020204020204" charset="-122"/>
                        <a:cs typeface="微软雅黑" panose="020B0503020204020204" charset="-122"/>
                      </a:endParaRPr>
                    </a:p>
                    <a:p>
                      <a:pPr fontAlgn="ctr">
                        <a:lnSpc>
                          <a:spcPct val="100000"/>
                        </a:lnSpc>
                        <a:buNone/>
                      </a:pPr>
                      <a:r>
                        <a:rPr lang="zh-CN" altLang="en-US" sz="1800">
                          <a:solidFill>
                            <a:schemeClr val="bg1"/>
                          </a:solidFill>
                          <a:latin typeface="微软雅黑" panose="020B0503020204020204" charset="-122"/>
                          <a:ea typeface="微软雅黑" panose="020B0503020204020204" charset="-122"/>
                          <a:cs typeface="微软雅黑" panose="020B0503020204020204" charset="-122"/>
                        </a:rPr>
                        <a:t>2. 需要个人做较大付出</a:t>
                      </a:r>
                      <a:endParaRPr lang="zh-CN" altLang="en-US" sz="1800">
                        <a:solidFill>
                          <a:schemeClr val="bg1"/>
                        </a:solidFill>
                        <a:latin typeface="微软雅黑" panose="020B0503020204020204" charset="-122"/>
                        <a:ea typeface="微软雅黑" panose="020B0503020204020204" charset="-122"/>
                        <a:cs typeface="微软雅黑" panose="020B0503020204020204" charset="-122"/>
                      </a:endParaRPr>
                    </a:p>
                    <a:p>
                      <a:pPr fontAlgn="ctr">
                        <a:lnSpc>
                          <a:spcPct val="100000"/>
                        </a:lnSpc>
                        <a:buNone/>
                      </a:pPr>
                      <a:r>
                        <a:rPr lang="zh-CN" altLang="en-US" sz="1800">
                          <a:solidFill>
                            <a:schemeClr val="bg1"/>
                          </a:solidFill>
                          <a:latin typeface="微软雅黑" panose="020B0503020204020204" charset="-122"/>
                          <a:ea typeface="微软雅黑" panose="020B0503020204020204" charset="-122"/>
                          <a:cs typeface="微软雅黑" panose="020B0503020204020204" charset="-122"/>
                        </a:rPr>
                        <a:t>3. 丧失了存款用于其他投资可能产生的收益</a:t>
                      </a:r>
                      <a:endParaRPr lang="zh-CN" altLang="en-US" sz="1800">
                        <a:solidFill>
                          <a:schemeClr val="bg1"/>
                        </a:solidFill>
                        <a:latin typeface="微软雅黑" panose="020B0503020204020204" charset="-122"/>
                        <a:ea typeface="微软雅黑" panose="020B0503020204020204" charset="-122"/>
                        <a:cs typeface="微软雅黑" panose="020B0503020204020204" charset="-122"/>
                      </a:endParaRPr>
                    </a:p>
                  </a:txBody>
                  <a:tcPr>
                    <a:solidFill>
                      <a:srgbClr val="A91EA2"/>
                    </a:solidFill>
                  </a:tcPr>
                </a:tc>
              </a:tr>
              <a:tr h="381000">
                <a:tc vMerge="1">
                  <a:tcPr/>
                </a:tc>
                <a:tc>
                  <a:txBody>
                    <a:bodyPr/>
                    <a:p>
                      <a:pPr>
                        <a:buNone/>
                      </a:pPr>
                      <a:r>
                        <a:rPr lang="zh-CN" altLang="en-US">
                          <a:solidFill>
                            <a:schemeClr val="bg1"/>
                          </a:solidFill>
                          <a:latin typeface="微软雅黑" panose="020B0503020204020204" charset="-122"/>
                          <a:ea typeface="微软雅黑" panose="020B0503020204020204" charset="-122"/>
                        </a:rPr>
                        <a:t>向亲友借款</a:t>
                      </a:r>
                      <a:endParaRPr lang="zh-CN" altLang="en-US">
                        <a:solidFill>
                          <a:schemeClr val="bg1"/>
                        </a:solidFill>
                        <a:latin typeface="微软雅黑" panose="020B0503020204020204" charset="-122"/>
                        <a:ea typeface="微软雅黑" panose="020B0503020204020204" charset="-122"/>
                      </a:endParaRPr>
                    </a:p>
                  </a:txBody>
                  <a:tcPr anchor="ctr" anchorCtr="0">
                    <a:solidFill>
                      <a:srgbClr val="461893"/>
                    </a:solidFill>
                  </a:tcPr>
                </a:tc>
                <a:tc>
                  <a:txBody>
                    <a:bodyPr/>
                    <a:p>
                      <a:pPr fontAlgn="ctr">
                        <a:lnSpc>
                          <a:spcPct val="100000"/>
                        </a:lnSpc>
                        <a:buNone/>
                      </a:pPr>
                      <a:r>
                        <a:rPr lang="zh-CN" altLang="en-US" sz="1800">
                          <a:solidFill>
                            <a:schemeClr val="bg1"/>
                          </a:solidFill>
                          <a:latin typeface="微软雅黑" panose="020B0503020204020204" charset="-122"/>
                          <a:ea typeface="微软雅黑" panose="020B0503020204020204" charset="-122"/>
                          <a:cs typeface="微软雅黑" panose="020B0503020204020204" charset="-122"/>
                        </a:rPr>
                        <a:t>1. 可筹集较多资金</a:t>
                      </a:r>
                      <a:endParaRPr lang="zh-CN" altLang="en-US" sz="1800">
                        <a:solidFill>
                          <a:schemeClr val="bg1"/>
                        </a:solidFill>
                        <a:latin typeface="微软雅黑" panose="020B0503020204020204" charset="-122"/>
                        <a:ea typeface="微软雅黑" panose="020B0503020204020204" charset="-122"/>
                        <a:cs typeface="微软雅黑" panose="020B0503020204020204" charset="-122"/>
                      </a:endParaRPr>
                    </a:p>
                    <a:p>
                      <a:pPr fontAlgn="ctr">
                        <a:lnSpc>
                          <a:spcPct val="100000"/>
                        </a:lnSpc>
                        <a:buNone/>
                      </a:pPr>
                      <a:r>
                        <a:rPr lang="zh-CN" altLang="en-US" sz="1800">
                          <a:solidFill>
                            <a:schemeClr val="bg1"/>
                          </a:solidFill>
                          <a:latin typeface="微软雅黑" panose="020B0503020204020204" charset="-122"/>
                          <a:ea typeface="微软雅黑" panose="020B0503020204020204" charset="-122"/>
                          <a:cs typeface="微软雅黑" panose="020B0503020204020204" charset="-122"/>
                        </a:rPr>
                        <a:t>2. 可分散财务风险</a:t>
                      </a:r>
                      <a:endParaRPr lang="zh-CN" altLang="en-US" sz="1800">
                        <a:solidFill>
                          <a:schemeClr val="bg1"/>
                        </a:solidFill>
                        <a:latin typeface="微软雅黑" panose="020B0503020204020204" charset="-122"/>
                        <a:ea typeface="微软雅黑" panose="020B0503020204020204" charset="-122"/>
                        <a:cs typeface="微软雅黑" panose="020B0503020204020204" charset="-122"/>
                      </a:endParaRPr>
                    </a:p>
                  </a:txBody>
                  <a:tcPr>
                    <a:solidFill>
                      <a:srgbClr val="461893"/>
                    </a:solidFill>
                  </a:tcPr>
                </a:tc>
                <a:tc>
                  <a:txBody>
                    <a:bodyPr/>
                    <a:p>
                      <a:pPr fontAlgn="ctr">
                        <a:lnSpc>
                          <a:spcPct val="100000"/>
                        </a:lnSpc>
                        <a:buNone/>
                      </a:pPr>
                      <a:r>
                        <a:rPr lang="zh-CN" altLang="en-US" sz="1800">
                          <a:solidFill>
                            <a:schemeClr val="bg1"/>
                          </a:solidFill>
                          <a:latin typeface="微软雅黑" panose="020B0503020204020204" charset="-122"/>
                          <a:ea typeface="微软雅黑" panose="020B0503020204020204" charset="-122"/>
                          <a:cs typeface="微软雅黑" panose="020B0503020204020204" charset="-122"/>
                        </a:rPr>
                        <a:t>1. 需要让出部分利润</a:t>
                      </a:r>
                      <a:endParaRPr lang="zh-CN" altLang="en-US" sz="1800">
                        <a:solidFill>
                          <a:schemeClr val="bg1"/>
                        </a:solidFill>
                        <a:latin typeface="微软雅黑" panose="020B0503020204020204" charset="-122"/>
                        <a:ea typeface="微软雅黑" panose="020B0503020204020204" charset="-122"/>
                        <a:cs typeface="微软雅黑" panose="020B0503020204020204" charset="-122"/>
                      </a:endParaRPr>
                    </a:p>
                    <a:p>
                      <a:pPr fontAlgn="ctr">
                        <a:lnSpc>
                          <a:spcPct val="100000"/>
                        </a:lnSpc>
                        <a:buNone/>
                      </a:pPr>
                      <a:r>
                        <a:rPr lang="zh-CN" altLang="en-US" sz="1800">
                          <a:solidFill>
                            <a:schemeClr val="bg1"/>
                          </a:solidFill>
                          <a:latin typeface="微软雅黑" panose="020B0503020204020204" charset="-122"/>
                          <a:ea typeface="微软雅黑" panose="020B0503020204020204" charset="-122"/>
                          <a:cs typeface="微软雅黑" panose="020B0503020204020204" charset="-122"/>
                        </a:rPr>
                        <a:t>2. 需要让出部分所有权</a:t>
                      </a:r>
                      <a:endParaRPr lang="zh-CN" altLang="en-US" sz="1800">
                        <a:solidFill>
                          <a:schemeClr val="bg1"/>
                        </a:solidFill>
                        <a:latin typeface="微软雅黑" panose="020B0503020204020204" charset="-122"/>
                        <a:ea typeface="微软雅黑" panose="020B0503020204020204" charset="-122"/>
                        <a:cs typeface="微软雅黑" panose="020B0503020204020204" charset="-122"/>
                      </a:endParaRPr>
                    </a:p>
                  </a:txBody>
                  <a:tcPr>
                    <a:solidFill>
                      <a:srgbClr val="461893"/>
                    </a:solidFill>
                  </a:tcPr>
                </a:tc>
              </a:tr>
              <a:tr h="914400">
                <a:tc vMerge="1">
                  <a:tcPr/>
                </a:tc>
                <a:tc>
                  <a:txBody>
                    <a:bodyPr/>
                    <a:p>
                      <a:pPr>
                        <a:buNone/>
                      </a:pPr>
                      <a:r>
                        <a:rPr lang="zh-CN" altLang="en-US">
                          <a:solidFill>
                            <a:schemeClr val="bg1"/>
                          </a:solidFill>
                          <a:latin typeface="微软雅黑" panose="020B0503020204020204" charset="-122"/>
                          <a:ea typeface="微软雅黑" panose="020B0503020204020204" charset="-122"/>
                        </a:rPr>
                        <a:t>合伙企业</a:t>
                      </a:r>
                      <a:endParaRPr lang="zh-CN" altLang="en-US">
                        <a:solidFill>
                          <a:schemeClr val="bg1"/>
                        </a:solidFill>
                        <a:latin typeface="微软雅黑" panose="020B0503020204020204" charset="-122"/>
                        <a:ea typeface="微软雅黑" panose="020B0503020204020204" charset="-122"/>
                      </a:endParaRPr>
                    </a:p>
                  </a:txBody>
                  <a:tcPr anchor="ctr" anchorCtr="0">
                    <a:solidFill>
                      <a:srgbClr val="A91EA2"/>
                    </a:solidFill>
                  </a:tcPr>
                </a:tc>
                <a:tc>
                  <a:txBody>
                    <a:bodyPr/>
                    <a:p>
                      <a:pPr fontAlgn="ctr">
                        <a:lnSpc>
                          <a:spcPct val="100000"/>
                        </a:lnSpc>
                        <a:buNone/>
                      </a:pPr>
                      <a:r>
                        <a:rPr lang="zh-CN" altLang="en-US" sz="1800">
                          <a:solidFill>
                            <a:schemeClr val="bg1"/>
                          </a:solidFill>
                          <a:latin typeface="微软雅黑" panose="020B0503020204020204" charset="-122"/>
                          <a:ea typeface="微软雅黑" panose="020B0503020204020204" charset="-122"/>
                          <a:cs typeface="微软雅黑" panose="020B0503020204020204" charset="-122"/>
                        </a:rPr>
                        <a:t>1. 获取现金的条件宽松</a:t>
                      </a:r>
                      <a:endParaRPr lang="zh-CN" altLang="en-US" sz="1800">
                        <a:solidFill>
                          <a:schemeClr val="bg1"/>
                        </a:solidFill>
                        <a:latin typeface="微软雅黑" panose="020B0503020204020204" charset="-122"/>
                        <a:ea typeface="微软雅黑" panose="020B0503020204020204" charset="-122"/>
                        <a:cs typeface="微软雅黑" panose="020B0503020204020204" charset="-122"/>
                      </a:endParaRPr>
                    </a:p>
                    <a:p>
                      <a:pPr fontAlgn="ctr">
                        <a:lnSpc>
                          <a:spcPct val="100000"/>
                        </a:lnSpc>
                        <a:buNone/>
                      </a:pPr>
                      <a:r>
                        <a:rPr lang="zh-CN" altLang="en-US" sz="1800">
                          <a:solidFill>
                            <a:schemeClr val="bg1"/>
                          </a:solidFill>
                          <a:latin typeface="微软雅黑" panose="020B0503020204020204" charset="-122"/>
                          <a:ea typeface="微软雅黑" panose="020B0503020204020204" charset="-122"/>
                          <a:cs typeface="微软雅黑" panose="020B0503020204020204" charset="-122"/>
                        </a:rPr>
                        <a:t>2. 压力小，制约少</a:t>
                      </a:r>
                      <a:endParaRPr lang="zh-CN" altLang="en-US" sz="1800">
                        <a:solidFill>
                          <a:schemeClr val="bg1"/>
                        </a:solidFill>
                        <a:latin typeface="微软雅黑" panose="020B0503020204020204" charset="-122"/>
                        <a:ea typeface="微软雅黑" panose="020B0503020204020204" charset="-122"/>
                        <a:cs typeface="微软雅黑" panose="020B0503020204020204" charset="-122"/>
                      </a:endParaRPr>
                    </a:p>
                  </a:txBody>
                  <a:tcPr>
                    <a:solidFill>
                      <a:srgbClr val="A91EA2"/>
                    </a:solidFill>
                  </a:tcPr>
                </a:tc>
                <a:tc>
                  <a:txBody>
                    <a:bodyPr/>
                    <a:p>
                      <a:pPr fontAlgn="ctr">
                        <a:lnSpc>
                          <a:spcPct val="100000"/>
                        </a:lnSpc>
                        <a:buNone/>
                      </a:pPr>
                      <a:r>
                        <a:rPr lang="zh-CN" altLang="en-US" sz="1800">
                          <a:solidFill>
                            <a:schemeClr val="bg1"/>
                          </a:solidFill>
                          <a:latin typeface="微软雅黑" panose="020B0503020204020204" charset="-122"/>
                          <a:ea typeface="微软雅黑" panose="020B0503020204020204" charset="-122"/>
                          <a:cs typeface="微软雅黑" panose="020B0503020204020204" charset="-122"/>
                        </a:rPr>
                        <a:t>1. 有私人关系破裂的风险</a:t>
                      </a:r>
                      <a:endParaRPr lang="zh-CN" altLang="en-US" sz="1800">
                        <a:solidFill>
                          <a:schemeClr val="bg1"/>
                        </a:solidFill>
                        <a:latin typeface="微软雅黑" panose="020B0503020204020204" charset="-122"/>
                        <a:ea typeface="微软雅黑" panose="020B0503020204020204" charset="-122"/>
                        <a:cs typeface="微软雅黑" panose="020B0503020204020204" charset="-122"/>
                      </a:endParaRPr>
                    </a:p>
                    <a:p>
                      <a:pPr fontAlgn="ctr">
                        <a:lnSpc>
                          <a:spcPct val="100000"/>
                        </a:lnSpc>
                        <a:buNone/>
                      </a:pPr>
                      <a:r>
                        <a:rPr lang="zh-CN" altLang="en-US" sz="1800">
                          <a:solidFill>
                            <a:schemeClr val="bg1"/>
                          </a:solidFill>
                          <a:latin typeface="微软雅黑" panose="020B0503020204020204" charset="-122"/>
                          <a:ea typeface="微软雅黑" panose="020B0503020204020204" charset="-122"/>
                          <a:cs typeface="微软雅黑" panose="020B0503020204020204" charset="-122"/>
                        </a:rPr>
                        <a:t>2. 可能增加企业运作的复杂性</a:t>
                      </a:r>
                      <a:endParaRPr lang="zh-CN" altLang="en-US" sz="1800">
                        <a:solidFill>
                          <a:schemeClr val="bg1"/>
                        </a:solidFill>
                        <a:latin typeface="微软雅黑" panose="020B0503020204020204" charset="-122"/>
                        <a:ea typeface="微软雅黑" panose="020B0503020204020204" charset="-122"/>
                        <a:cs typeface="微软雅黑" panose="020B0503020204020204" charset="-122"/>
                      </a:endParaRPr>
                    </a:p>
                  </a:txBody>
                  <a:tcPr>
                    <a:solidFill>
                      <a:srgbClr val="A91EA2"/>
                    </a:solidFill>
                  </a:tcPr>
                </a:tc>
              </a:tr>
              <a:tr h="381000">
                <a:tc vMerge="1">
                  <a:tcPr/>
                </a:tc>
                <a:tc>
                  <a:txBody>
                    <a:bodyPr/>
                    <a:p>
                      <a:pPr>
                        <a:buNone/>
                      </a:pPr>
                      <a:r>
                        <a:rPr lang="zh-CN" altLang="en-US">
                          <a:solidFill>
                            <a:schemeClr val="bg1"/>
                          </a:solidFill>
                          <a:latin typeface="微软雅黑" panose="020B0503020204020204" charset="-122"/>
                          <a:ea typeface="微软雅黑" panose="020B0503020204020204" charset="-122"/>
                        </a:rPr>
                        <a:t>成立公司</a:t>
                      </a:r>
                      <a:endParaRPr lang="zh-CN" altLang="en-US">
                        <a:solidFill>
                          <a:schemeClr val="bg1"/>
                        </a:solidFill>
                        <a:latin typeface="微软雅黑" panose="020B0503020204020204" charset="-122"/>
                        <a:ea typeface="微软雅黑" panose="020B0503020204020204" charset="-122"/>
                      </a:endParaRPr>
                    </a:p>
                  </a:txBody>
                  <a:tcPr anchor="ctr" anchorCtr="0">
                    <a:solidFill>
                      <a:srgbClr val="461893"/>
                    </a:solidFill>
                  </a:tcPr>
                </a:tc>
                <a:tc>
                  <a:txBody>
                    <a:bodyPr/>
                    <a:p>
                      <a:pPr fontAlgn="ctr">
                        <a:lnSpc>
                          <a:spcPct val="100000"/>
                        </a:lnSpc>
                        <a:buNone/>
                      </a:pPr>
                      <a:r>
                        <a:rPr lang="zh-CN" altLang="en-US" sz="1800">
                          <a:solidFill>
                            <a:schemeClr val="bg1"/>
                          </a:solidFill>
                          <a:latin typeface="微软雅黑" panose="020B0503020204020204" charset="-122"/>
                          <a:ea typeface="微软雅黑" panose="020B0503020204020204" charset="-122"/>
                          <a:cs typeface="微软雅黑" panose="020B0503020204020204" charset="-122"/>
                        </a:rPr>
                        <a:t>1. 可筹集较大量的资金</a:t>
                      </a:r>
                      <a:endParaRPr lang="zh-CN" altLang="en-US" sz="1800">
                        <a:solidFill>
                          <a:schemeClr val="bg1"/>
                        </a:solidFill>
                        <a:latin typeface="微软雅黑" panose="020B0503020204020204" charset="-122"/>
                        <a:ea typeface="微软雅黑" panose="020B0503020204020204" charset="-122"/>
                        <a:cs typeface="微软雅黑" panose="020B0503020204020204" charset="-122"/>
                      </a:endParaRPr>
                    </a:p>
                    <a:p>
                      <a:pPr fontAlgn="ctr">
                        <a:lnSpc>
                          <a:spcPct val="100000"/>
                        </a:lnSpc>
                        <a:buNone/>
                      </a:pPr>
                      <a:r>
                        <a:rPr lang="zh-CN" altLang="en-US" sz="1800">
                          <a:solidFill>
                            <a:schemeClr val="bg1"/>
                          </a:solidFill>
                          <a:latin typeface="微软雅黑" panose="020B0503020204020204" charset="-122"/>
                          <a:ea typeface="微软雅黑" panose="020B0503020204020204" charset="-122"/>
                          <a:cs typeface="微软雅黑" panose="020B0503020204020204" charset="-122"/>
                        </a:rPr>
                        <a:t>2. 可分散财务风险</a:t>
                      </a:r>
                      <a:endParaRPr lang="zh-CN" altLang="en-US" sz="1800">
                        <a:solidFill>
                          <a:schemeClr val="bg1"/>
                        </a:solidFill>
                        <a:latin typeface="微软雅黑" panose="020B0503020204020204" charset="-122"/>
                        <a:ea typeface="微软雅黑" panose="020B0503020204020204" charset="-122"/>
                        <a:cs typeface="微软雅黑" panose="020B0503020204020204" charset="-122"/>
                      </a:endParaRPr>
                    </a:p>
                    <a:p>
                      <a:pPr fontAlgn="ctr">
                        <a:lnSpc>
                          <a:spcPct val="100000"/>
                        </a:lnSpc>
                        <a:buNone/>
                      </a:pPr>
                      <a:r>
                        <a:rPr lang="zh-CN" altLang="en-US" sz="1800">
                          <a:solidFill>
                            <a:schemeClr val="bg1"/>
                          </a:solidFill>
                          <a:latin typeface="微软雅黑" panose="020B0503020204020204" charset="-122"/>
                          <a:ea typeface="微软雅黑" panose="020B0503020204020204" charset="-122"/>
                          <a:cs typeface="微软雅黑" panose="020B0503020204020204" charset="-122"/>
                        </a:rPr>
                        <a:t>3. 可降低法律风险</a:t>
                      </a:r>
                      <a:endParaRPr lang="zh-CN" altLang="en-US" sz="1800">
                        <a:solidFill>
                          <a:schemeClr val="bg1"/>
                        </a:solidFill>
                        <a:latin typeface="微软雅黑" panose="020B0503020204020204" charset="-122"/>
                        <a:ea typeface="微软雅黑" panose="020B0503020204020204" charset="-122"/>
                        <a:cs typeface="微软雅黑" panose="020B0503020204020204" charset="-122"/>
                      </a:endParaRPr>
                    </a:p>
                    <a:p>
                      <a:pPr fontAlgn="ctr">
                        <a:lnSpc>
                          <a:spcPct val="100000"/>
                        </a:lnSpc>
                        <a:buNone/>
                      </a:pPr>
                      <a:r>
                        <a:rPr lang="zh-CN" altLang="en-US" sz="1800">
                          <a:solidFill>
                            <a:schemeClr val="bg1"/>
                          </a:solidFill>
                          <a:latin typeface="微软雅黑" panose="020B0503020204020204" charset="-122"/>
                          <a:ea typeface="微软雅黑" panose="020B0503020204020204" charset="-122"/>
                          <a:cs typeface="微软雅黑" panose="020B0503020204020204" charset="-122"/>
                        </a:rPr>
                        <a:t>4. 可降低税负</a:t>
                      </a:r>
                      <a:endParaRPr lang="zh-CN" altLang="en-US" sz="1800">
                        <a:solidFill>
                          <a:schemeClr val="bg1"/>
                        </a:solidFill>
                        <a:latin typeface="微软雅黑" panose="020B0503020204020204" charset="-122"/>
                        <a:ea typeface="微软雅黑" panose="020B0503020204020204" charset="-122"/>
                        <a:cs typeface="微软雅黑" panose="020B0503020204020204" charset="-122"/>
                      </a:endParaRPr>
                    </a:p>
                  </a:txBody>
                  <a:tcPr>
                    <a:solidFill>
                      <a:srgbClr val="461893"/>
                    </a:solidFill>
                  </a:tcPr>
                </a:tc>
                <a:tc>
                  <a:txBody>
                    <a:bodyPr/>
                    <a:p>
                      <a:pPr fontAlgn="ctr">
                        <a:lnSpc>
                          <a:spcPct val="100000"/>
                        </a:lnSpc>
                        <a:buNone/>
                      </a:pPr>
                      <a:r>
                        <a:rPr lang="zh-CN" altLang="en-US" sz="1800">
                          <a:solidFill>
                            <a:schemeClr val="bg1"/>
                          </a:solidFill>
                          <a:latin typeface="微软雅黑" panose="020B0503020204020204" charset="-122"/>
                          <a:ea typeface="微软雅黑" panose="020B0503020204020204" charset="-122"/>
                          <a:cs typeface="微软雅黑" panose="020B0503020204020204" charset="-122"/>
                        </a:rPr>
                        <a:t>1. 需要让出部分利润</a:t>
                      </a:r>
                      <a:endParaRPr lang="zh-CN" altLang="en-US" sz="1800">
                        <a:solidFill>
                          <a:schemeClr val="bg1"/>
                        </a:solidFill>
                        <a:latin typeface="微软雅黑" panose="020B0503020204020204" charset="-122"/>
                        <a:ea typeface="微软雅黑" panose="020B0503020204020204" charset="-122"/>
                        <a:cs typeface="微软雅黑" panose="020B0503020204020204" charset="-122"/>
                      </a:endParaRPr>
                    </a:p>
                    <a:p>
                      <a:pPr fontAlgn="ctr">
                        <a:lnSpc>
                          <a:spcPct val="100000"/>
                        </a:lnSpc>
                        <a:buNone/>
                      </a:pPr>
                      <a:r>
                        <a:rPr lang="zh-CN" altLang="en-US" sz="1800">
                          <a:solidFill>
                            <a:schemeClr val="bg1"/>
                          </a:solidFill>
                          <a:latin typeface="微软雅黑" panose="020B0503020204020204" charset="-122"/>
                          <a:ea typeface="微软雅黑" panose="020B0503020204020204" charset="-122"/>
                          <a:cs typeface="微软雅黑" panose="020B0503020204020204" charset="-122"/>
                        </a:rPr>
                        <a:t>2. 需要让出企业部分控制权和所有权</a:t>
                      </a:r>
                      <a:endParaRPr lang="zh-CN" altLang="en-US" sz="1800">
                        <a:solidFill>
                          <a:schemeClr val="bg1"/>
                        </a:solidFill>
                        <a:latin typeface="微软雅黑" panose="020B0503020204020204" charset="-122"/>
                        <a:ea typeface="微软雅黑" panose="020B0503020204020204" charset="-122"/>
                        <a:cs typeface="微软雅黑" panose="020B0503020204020204" charset="-122"/>
                      </a:endParaRPr>
                    </a:p>
                  </a:txBody>
                  <a:tcPr>
                    <a:solidFill>
                      <a:srgbClr val="461893"/>
                    </a:solidFill>
                  </a:tcPr>
                </a:tc>
              </a:tr>
              <a:tr h="381000">
                <a:tc vMerge="1">
                  <a:tcPr/>
                </a:tc>
                <a:tc>
                  <a:txBody>
                    <a:bodyPr/>
                    <a:p>
                      <a:pPr>
                        <a:buNone/>
                      </a:pPr>
                      <a:r>
                        <a:rPr lang="zh-CN" altLang="en-US">
                          <a:solidFill>
                            <a:schemeClr val="bg1"/>
                          </a:solidFill>
                          <a:latin typeface="微软雅黑" panose="020B0503020204020204" charset="-122"/>
                          <a:ea typeface="微软雅黑" panose="020B0503020204020204" charset="-122"/>
                        </a:rPr>
                        <a:t>使用风险投资</a:t>
                      </a:r>
                      <a:endParaRPr lang="zh-CN" altLang="en-US">
                        <a:solidFill>
                          <a:schemeClr val="bg1"/>
                        </a:solidFill>
                        <a:latin typeface="微软雅黑" panose="020B0503020204020204" charset="-122"/>
                        <a:ea typeface="微软雅黑" panose="020B0503020204020204" charset="-122"/>
                      </a:endParaRPr>
                    </a:p>
                  </a:txBody>
                  <a:tcPr anchor="ctr" anchorCtr="0">
                    <a:solidFill>
                      <a:srgbClr val="A91EA2"/>
                    </a:solidFill>
                  </a:tcPr>
                </a:tc>
                <a:tc>
                  <a:txBody>
                    <a:bodyPr/>
                    <a:p>
                      <a:pPr fontAlgn="ctr">
                        <a:lnSpc>
                          <a:spcPct val="100000"/>
                        </a:lnSpc>
                        <a:buNone/>
                      </a:pPr>
                      <a:r>
                        <a:rPr lang="zh-CN" altLang="en-US" sz="1800">
                          <a:solidFill>
                            <a:schemeClr val="bg1"/>
                          </a:solidFill>
                          <a:latin typeface="微软雅黑" panose="020B0503020204020204" charset="-122"/>
                          <a:ea typeface="微软雅黑" panose="020B0503020204020204" charset="-122"/>
                          <a:cs typeface="微软雅黑" panose="020B0503020204020204" charset="-122"/>
                        </a:rPr>
                        <a:t>1. 小企业能有效获得帮助</a:t>
                      </a:r>
                      <a:endParaRPr lang="zh-CN" altLang="en-US" sz="1800">
                        <a:solidFill>
                          <a:schemeClr val="bg1"/>
                        </a:solidFill>
                        <a:latin typeface="微软雅黑" panose="020B0503020204020204" charset="-122"/>
                        <a:ea typeface="微软雅黑" panose="020B0503020204020204" charset="-122"/>
                        <a:cs typeface="微软雅黑" panose="020B0503020204020204" charset="-122"/>
                      </a:endParaRPr>
                    </a:p>
                    <a:p>
                      <a:pPr fontAlgn="ctr">
                        <a:lnSpc>
                          <a:spcPct val="100000"/>
                        </a:lnSpc>
                        <a:buNone/>
                      </a:pPr>
                      <a:r>
                        <a:rPr lang="zh-CN" altLang="en-US" sz="1800">
                          <a:solidFill>
                            <a:schemeClr val="bg1"/>
                          </a:solidFill>
                          <a:latin typeface="微软雅黑" panose="020B0503020204020204" charset="-122"/>
                          <a:ea typeface="微软雅黑" panose="020B0503020204020204" charset="-122"/>
                          <a:cs typeface="微软雅黑" panose="020B0503020204020204" charset="-122"/>
                        </a:rPr>
                        <a:t>2. 有利于寻求贷款</a:t>
                      </a:r>
                      <a:endParaRPr lang="zh-CN" altLang="en-US" sz="1800">
                        <a:solidFill>
                          <a:schemeClr val="bg1"/>
                        </a:solidFill>
                        <a:latin typeface="微软雅黑" panose="020B0503020204020204" charset="-122"/>
                        <a:ea typeface="微软雅黑" panose="020B0503020204020204" charset="-122"/>
                        <a:cs typeface="微软雅黑" panose="020B0503020204020204" charset="-122"/>
                      </a:endParaRPr>
                    </a:p>
                  </a:txBody>
                  <a:tcPr>
                    <a:solidFill>
                      <a:srgbClr val="A91EA2"/>
                    </a:solidFill>
                  </a:tcPr>
                </a:tc>
                <a:tc>
                  <a:txBody>
                    <a:bodyPr/>
                    <a:p>
                      <a:pPr fontAlgn="ctr">
                        <a:lnSpc>
                          <a:spcPct val="100000"/>
                        </a:lnSpc>
                        <a:buNone/>
                      </a:pPr>
                      <a:r>
                        <a:rPr lang="zh-CN" altLang="en-US" sz="1800">
                          <a:solidFill>
                            <a:schemeClr val="bg1"/>
                          </a:solidFill>
                          <a:latin typeface="微软雅黑" panose="020B0503020204020204" charset="-122"/>
                          <a:ea typeface="微软雅黑" panose="020B0503020204020204" charset="-122"/>
                        </a:rPr>
                        <a:t>导致创业者只关注其资本增值</a:t>
                      </a:r>
                      <a:endParaRPr lang="zh-CN" altLang="en-US" sz="1800">
                        <a:solidFill>
                          <a:schemeClr val="bg1"/>
                        </a:solidFill>
                        <a:latin typeface="微软雅黑" panose="020B0503020204020204" charset="-122"/>
                        <a:ea typeface="微软雅黑" panose="020B0503020204020204" charset="-122"/>
                      </a:endParaRPr>
                    </a:p>
                  </a:txBody>
                  <a:tcPr>
                    <a:solidFill>
                      <a:srgbClr val="A91EA2"/>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756285" y="812165"/>
            <a:ext cx="5340350" cy="469900"/>
            <a:chOff x="1191" y="1422"/>
            <a:chExt cx="8410" cy="740"/>
          </a:xfrm>
        </p:grpSpPr>
        <p:sp>
          <p:nvSpPr>
            <p:cNvPr id="18" name="圆角矩形 17"/>
            <p:cNvSpPr/>
            <p:nvPr/>
          </p:nvSpPr>
          <p:spPr>
            <a:xfrm>
              <a:off x="1191" y="1422"/>
              <a:ext cx="8410"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1"/>
              </p:custDataLst>
            </p:nvPr>
          </p:nvSpPr>
          <p:spPr>
            <a:xfrm>
              <a:off x="1497" y="1422"/>
              <a:ext cx="4431" cy="739"/>
            </a:xfrm>
            <a:prstGeom prst="rect">
              <a:avLst/>
            </a:prstGeom>
            <a:noFill/>
          </p:spPr>
          <p:txBody>
            <a:bodyPr wrap="none" rtlCol="0">
              <a:noAutofit/>
            </a:bodyPr>
            <a:p>
              <a:pPr lvl="0" algn="l">
                <a:spcBef>
                  <a:spcPct val="0"/>
                </a:spcBef>
                <a:buSzPct val="25000"/>
                <a:defRPr/>
              </a:pPr>
              <a:r>
                <a:rPr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股权融资与债权融资的比较</a:t>
              </a:r>
              <a:endParaRPr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2" name="组合 1"/>
          <p:cNvGrpSpPr/>
          <p:nvPr/>
        </p:nvGrpSpPr>
        <p:grpSpPr>
          <a:xfrm>
            <a:off x="294295" y="323963"/>
            <a:ext cx="2077686" cy="488467"/>
            <a:chOff x="294295" y="323963"/>
            <a:chExt cx="2077686" cy="488467"/>
          </a:xfrm>
        </p:grpSpPr>
        <p:sp>
          <p:nvSpPr>
            <p:cNvPr id="16" name="椭圆 15"/>
            <p:cNvSpPr/>
            <p:nvPr>
              <p:custDataLst>
                <p:tags r:id="rId2"/>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1" name="文本框 20"/>
            <p:cNvSpPr txBox="1"/>
            <p:nvPr>
              <p:custDataLst>
                <p:tags r:id="rId3"/>
              </p:custDataLst>
            </p:nvPr>
          </p:nvSpPr>
          <p:spPr>
            <a:xfrm>
              <a:off x="360301" y="352055"/>
              <a:ext cx="20116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三、创业融资</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aphicFrame>
        <p:nvGraphicFramePr>
          <p:cNvPr id="5" name="表格 4"/>
          <p:cNvGraphicFramePr/>
          <p:nvPr>
            <p:custDataLst>
              <p:tags r:id="rId4"/>
            </p:custDataLst>
          </p:nvPr>
        </p:nvGraphicFramePr>
        <p:xfrm>
          <a:off x="639445" y="1403985"/>
          <a:ext cx="10448925" cy="5235575"/>
        </p:xfrm>
        <a:graphic>
          <a:graphicData uri="http://schemas.openxmlformats.org/drawingml/2006/table">
            <a:tbl>
              <a:tblPr firstRow="1" bandRow="1">
                <a:tableStyleId>{5C22544A-7EE6-4342-B048-85BDC9FD1C3A}</a:tableStyleId>
              </a:tblPr>
              <a:tblGrid>
                <a:gridCol w="2133124"/>
                <a:gridCol w="2133124"/>
                <a:gridCol w="3263265"/>
                <a:gridCol w="2919095"/>
              </a:tblGrid>
              <a:tr h="381000">
                <a:tc gridSpan="2">
                  <a:txBody>
                    <a:bodyPr/>
                    <a:p>
                      <a:pPr algn="ctr">
                        <a:buNone/>
                      </a:pPr>
                      <a:r>
                        <a:rPr lang="zh-CN" altLang="en-US" sz="3200">
                          <a:latin typeface="微软雅黑" panose="020B0503020204020204" charset="-122"/>
                          <a:ea typeface="微软雅黑" panose="020B0503020204020204" charset="-122"/>
                        </a:rPr>
                        <a:t>融资类型</a:t>
                      </a:r>
                      <a:endParaRPr lang="zh-CN" altLang="en-US" sz="3200">
                        <a:latin typeface="微软雅黑" panose="020B0503020204020204" charset="-122"/>
                        <a:ea typeface="微软雅黑" panose="020B0503020204020204" charset="-122"/>
                      </a:endParaRPr>
                    </a:p>
                  </a:txBody>
                  <a:tcPr>
                    <a:solidFill>
                      <a:srgbClr val="AC1DA2"/>
                    </a:solidFill>
                  </a:tcPr>
                </a:tc>
                <a:tc hMerge="1">
                  <a:tcPr/>
                </a:tc>
                <a:tc>
                  <a:txBody>
                    <a:bodyPr/>
                    <a:p>
                      <a:pPr algn="ctr">
                        <a:buNone/>
                      </a:pPr>
                      <a:r>
                        <a:rPr lang="zh-CN" altLang="en-US" sz="3200">
                          <a:latin typeface="微软雅黑" panose="020B0503020204020204" charset="-122"/>
                          <a:ea typeface="微软雅黑" panose="020B0503020204020204" charset="-122"/>
                        </a:rPr>
                        <a:t>优点</a:t>
                      </a:r>
                      <a:endParaRPr lang="zh-CN" altLang="en-US" sz="3200">
                        <a:latin typeface="微软雅黑" panose="020B0503020204020204" charset="-122"/>
                        <a:ea typeface="微软雅黑" panose="020B0503020204020204" charset="-122"/>
                      </a:endParaRPr>
                    </a:p>
                  </a:txBody>
                  <a:tcPr>
                    <a:solidFill>
                      <a:srgbClr val="AC1DA2"/>
                    </a:solidFill>
                  </a:tcPr>
                </a:tc>
                <a:tc>
                  <a:txBody>
                    <a:bodyPr/>
                    <a:p>
                      <a:pPr algn="ctr">
                        <a:buNone/>
                      </a:pPr>
                      <a:r>
                        <a:rPr lang="zh-CN" altLang="en-US" sz="3200">
                          <a:latin typeface="微软雅黑" panose="020B0503020204020204" charset="-122"/>
                          <a:ea typeface="微软雅黑" panose="020B0503020204020204" charset="-122"/>
                        </a:rPr>
                        <a:t>缺点</a:t>
                      </a:r>
                      <a:endParaRPr lang="zh-CN" altLang="en-US" sz="3200">
                        <a:latin typeface="微软雅黑" panose="020B0503020204020204" charset="-122"/>
                        <a:ea typeface="微软雅黑" panose="020B0503020204020204" charset="-122"/>
                      </a:endParaRPr>
                    </a:p>
                  </a:txBody>
                  <a:tcPr>
                    <a:solidFill>
                      <a:srgbClr val="AC1DA2"/>
                    </a:solidFill>
                  </a:tcPr>
                </a:tc>
              </a:tr>
              <a:tr h="1471295">
                <a:tc>
                  <a:txBody>
                    <a:bodyPr/>
                    <a:p>
                      <a:pPr algn="ctr">
                        <a:buNone/>
                      </a:pPr>
                      <a:r>
                        <a:rPr lang="zh-CN" altLang="en-US" sz="4400">
                          <a:solidFill>
                            <a:schemeClr val="bg1"/>
                          </a:solidFill>
                          <a:latin typeface="微软雅黑" panose="020B0503020204020204" charset="-122"/>
                          <a:ea typeface="微软雅黑" panose="020B0503020204020204" charset="-122"/>
                        </a:rPr>
                        <a:t>债权</a:t>
                      </a:r>
                      <a:endParaRPr lang="zh-CN" altLang="en-US" sz="4400">
                        <a:solidFill>
                          <a:schemeClr val="bg1"/>
                        </a:solidFill>
                        <a:latin typeface="微软雅黑" panose="020B0503020204020204" charset="-122"/>
                        <a:ea typeface="微软雅黑" panose="020B0503020204020204" charset="-122"/>
                      </a:endParaRPr>
                    </a:p>
                    <a:p>
                      <a:pPr algn="ctr">
                        <a:buNone/>
                      </a:pPr>
                      <a:r>
                        <a:rPr lang="zh-CN" altLang="en-US" sz="4400">
                          <a:solidFill>
                            <a:schemeClr val="bg1"/>
                          </a:solidFill>
                          <a:latin typeface="微软雅黑" panose="020B0503020204020204" charset="-122"/>
                          <a:ea typeface="微软雅黑" panose="020B0503020204020204" charset="-122"/>
                        </a:rPr>
                        <a:t>融资</a:t>
                      </a:r>
                      <a:endParaRPr lang="zh-CN" altLang="en-US" sz="4400">
                        <a:solidFill>
                          <a:schemeClr val="bg1"/>
                        </a:solidFill>
                        <a:latin typeface="微软雅黑" panose="020B0503020204020204" charset="-122"/>
                        <a:ea typeface="微软雅黑" panose="020B0503020204020204" charset="-122"/>
                      </a:endParaRPr>
                    </a:p>
                  </a:txBody>
                  <a:tcPr anchor="ctr" anchorCtr="0">
                    <a:solidFill>
                      <a:srgbClr val="300B8C"/>
                    </a:solidFill>
                  </a:tcPr>
                </a:tc>
                <a:tc>
                  <a:txBody>
                    <a:bodyPr/>
                    <a:p>
                      <a:pPr>
                        <a:buNone/>
                      </a:pPr>
                      <a:r>
                        <a:rPr lang="zh-CN" altLang="en-US">
                          <a:solidFill>
                            <a:schemeClr val="bg1"/>
                          </a:solidFill>
                          <a:latin typeface="微软雅黑" panose="020B0503020204020204" charset="-122"/>
                          <a:ea typeface="微软雅黑" panose="020B0503020204020204" charset="-122"/>
                        </a:rPr>
                        <a:t>所有形式的借款</a:t>
                      </a:r>
                      <a:endParaRPr lang="zh-CN" altLang="en-US">
                        <a:solidFill>
                          <a:schemeClr val="bg1"/>
                        </a:solidFill>
                        <a:latin typeface="微软雅黑" panose="020B0503020204020204" charset="-122"/>
                        <a:ea typeface="微软雅黑" panose="020B0503020204020204" charset="-122"/>
                      </a:endParaRPr>
                    </a:p>
                  </a:txBody>
                  <a:tcPr anchor="ctr" anchorCtr="0">
                    <a:solidFill>
                      <a:srgbClr val="A91EA2"/>
                    </a:solidFill>
                  </a:tcPr>
                </a:tc>
                <a:tc>
                  <a:txBody>
                    <a:bodyPr/>
                    <a:p>
                      <a:pPr fontAlgn="ctr">
                        <a:lnSpc>
                          <a:spcPct val="100000"/>
                        </a:lnSpc>
                        <a:buNone/>
                      </a:pPr>
                      <a:r>
                        <a:rPr lang="zh-CN" altLang="en-US" sz="1800">
                          <a:solidFill>
                            <a:schemeClr val="bg1"/>
                          </a:solidFill>
                          <a:latin typeface="微软雅黑" panose="020B0503020204020204" charset="-122"/>
                          <a:ea typeface="微软雅黑" panose="020B0503020204020204" charset="-122"/>
                          <a:cs typeface="微软雅黑" panose="020B0503020204020204" charset="-122"/>
                        </a:rPr>
                        <a:t>1. 比较容易获得</a:t>
                      </a:r>
                      <a:endParaRPr lang="zh-CN" altLang="en-US" sz="1800">
                        <a:solidFill>
                          <a:schemeClr val="bg1"/>
                        </a:solidFill>
                        <a:latin typeface="微软雅黑" panose="020B0503020204020204" charset="-122"/>
                        <a:ea typeface="微软雅黑" panose="020B0503020204020204" charset="-122"/>
                        <a:cs typeface="微软雅黑" panose="020B0503020204020204" charset="-122"/>
                      </a:endParaRPr>
                    </a:p>
                    <a:p>
                      <a:pPr fontAlgn="ctr">
                        <a:lnSpc>
                          <a:spcPct val="100000"/>
                        </a:lnSpc>
                        <a:buNone/>
                      </a:pPr>
                      <a:r>
                        <a:rPr lang="zh-CN" altLang="en-US" sz="1800">
                          <a:solidFill>
                            <a:schemeClr val="bg1"/>
                          </a:solidFill>
                          <a:latin typeface="微软雅黑" panose="020B0503020204020204" charset="-122"/>
                          <a:ea typeface="微软雅黑" panose="020B0503020204020204" charset="-122"/>
                          <a:cs typeface="微软雅黑" panose="020B0503020204020204" charset="-122"/>
                        </a:rPr>
                        <a:t>2. 企业控制权和所有权能得</a:t>
                      </a:r>
                      <a:endParaRPr lang="zh-CN" altLang="en-US" sz="1800">
                        <a:solidFill>
                          <a:schemeClr val="bg1"/>
                        </a:solidFill>
                        <a:latin typeface="微软雅黑" panose="020B0503020204020204" charset="-122"/>
                        <a:ea typeface="微软雅黑" panose="020B0503020204020204" charset="-122"/>
                        <a:cs typeface="微软雅黑" panose="020B0503020204020204" charset="-122"/>
                      </a:endParaRPr>
                    </a:p>
                    <a:p>
                      <a:pPr fontAlgn="ctr">
                        <a:lnSpc>
                          <a:spcPct val="100000"/>
                        </a:lnSpc>
                        <a:buNone/>
                      </a:pPr>
                      <a:r>
                        <a:rPr lang="zh-CN" altLang="en-US" sz="1800">
                          <a:solidFill>
                            <a:schemeClr val="bg1"/>
                          </a:solidFill>
                          <a:latin typeface="微软雅黑" panose="020B0503020204020204" charset="-122"/>
                          <a:ea typeface="微软雅黑" panose="020B0503020204020204" charset="-122"/>
                          <a:cs typeface="微软雅黑" panose="020B0503020204020204" charset="-122"/>
                        </a:rPr>
                        <a:t>到维护</a:t>
                      </a:r>
                      <a:endParaRPr lang="zh-CN" altLang="en-US" sz="1800">
                        <a:solidFill>
                          <a:schemeClr val="bg1"/>
                        </a:solidFill>
                        <a:latin typeface="微软雅黑" panose="020B0503020204020204" charset="-122"/>
                        <a:ea typeface="微软雅黑" panose="020B0503020204020204" charset="-122"/>
                        <a:cs typeface="微软雅黑" panose="020B0503020204020204" charset="-122"/>
                      </a:endParaRPr>
                    </a:p>
                    <a:p>
                      <a:pPr fontAlgn="ctr">
                        <a:lnSpc>
                          <a:spcPct val="100000"/>
                        </a:lnSpc>
                        <a:buNone/>
                      </a:pPr>
                      <a:r>
                        <a:rPr lang="zh-CN" altLang="en-US" sz="1800">
                          <a:solidFill>
                            <a:schemeClr val="bg1"/>
                          </a:solidFill>
                          <a:latin typeface="微软雅黑" panose="020B0503020204020204" charset="-122"/>
                          <a:ea typeface="微软雅黑" panose="020B0503020204020204" charset="-122"/>
                          <a:cs typeface="微软雅黑" panose="020B0503020204020204" charset="-122"/>
                        </a:rPr>
                        <a:t>3. 可选择有利的时间归还</a:t>
                      </a:r>
                      <a:endParaRPr lang="zh-CN" altLang="en-US" sz="1800">
                        <a:solidFill>
                          <a:schemeClr val="bg1"/>
                        </a:solidFill>
                        <a:latin typeface="微软雅黑" panose="020B0503020204020204" charset="-122"/>
                        <a:ea typeface="微软雅黑" panose="020B0503020204020204" charset="-122"/>
                        <a:cs typeface="微软雅黑" panose="020B0503020204020204" charset="-122"/>
                      </a:endParaRPr>
                    </a:p>
                    <a:p>
                      <a:pPr fontAlgn="ctr">
                        <a:lnSpc>
                          <a:spcPct val="100000"/>
                        </a:lnSpc>
                        <a:buNone/>
                      </a:pPr>
                      <a:r>
                        <a:rPr lang="zh-CN" altLang="en-US" sz="1800">
                          <a:solidFill>
                            <a:schemeClr val="bg1"/>
                          </a:solidFill>
                          <a:latin typeface="微软雅黑" panose="020B0503020204020204" charset="-122"/>
                          <a:ea typeface="微软雅黑" panose="020B0503020204020204" charset="-122"/>
                          <a:cs typeface="微软雅黑" panose="020B0503020204020204" charset="-122"/>
                        </a:rPr>
                        <a:t>4. 可以节约自有资金</a:t>
                      </a:r>
                      <a:endParaRPr lang="zh-CN" altLang="en-US" sz="1800">
                        <a:solidFill>
                          <a:schemeClr val="bg1"/>
                        </a:solidFill>
                        <a:latin typeface="微软雅黑" panose="020B0503020204020204" charset="-122"/>
                        <a:ea typeface="微软雅黑" panose="020B0503020204020204" charset="-122"/>
                        <a:cs typeface="微软雅黑" panose="020B0503020204020204" charset="-122"/>
                      </a:endParaRPr>
                    </a:p>
                    <a:p>
                      <a:pPr fontAlgn="ctr">
                        <a:lnSpc>
                          <a:spcPct val="100000"/>
                        </a:lnSpc>
                        <a:buNone/>
                      </a:pPr>
                      <a:r>
                        <a:rPr lang="zh-CN" altLang="en-US" sz="1800">
                          <a:solidFill>
                            <a:schemeClr val="bg1"/>
                          </a:solidFill>
                          <a:latin typeface="微软雅黑" panose="020B0503020204020204" charset="-122"/>
                          <a:ea typeface="微软雅黑" panose="020B0503020204020204" charset="-122"/>
                          <a:cs typeface="微软雅黑" panose="020B0503020204020204" charset="-122"/>
                        </a:rPr>
                        <a:t>5. 借款成本可在税前列支</a:t>
                      </a:r>
                      <a:endParaRPr lang="zh-CN" altLang="en-US" sz="1800">
                        <a:solidFill>
                          <a:schemeClr val="bg1"/>
                        </a:solidFill>
                        <a:latin typeface="微软雅黑" panose="020B0503020204020204" charset="-122"/>
                        <a:ea typeface="微软雅黑" panose="020B0503020204020204" charset="-122"/>
                        <a:cs typeface="微软雅黑" panose="020B0503020204020204" charset="-122"/>
                      </a:endParaRPr>
                    </a:p>
                    <a:p>
                      <a:pPr fontAlgn="ctr">
                        <a:lnSpc>
                          <a:spcPct val="100000"/>
                        </a:lnSpc>
                        <a:buNone/>
                      </a:pPr>
                      <a:r>
                        <a:rPr lang="zh-CN" altLang="en-US" sz="1800">
                          <a:solidFill>
                            <a:schemeClr val="bg1"/>
                          </a:solidFill>
                          <a:latin typeface="微软雅黑" panose="020B0503020204020204" charset="-122"/>
                          <a:ea typeface="微软雅黑" panose="020B0503020204020204" charset="-122"/>
                          <a:cs typeface="微软雅黑" panose="020B0503020204020204" charset="-122"/>
                        </a:rPr>
                        <a:t>6. 通货膨胀可以减少实际还</a:t>
                      </a:r>
                      <a:endParaRPr lang="zh-CN" altLang="en-US" sz="1800">
                        <a:solidFill>
                          <a:schemeClr val="bg1"/>
                        </a:solidFill>
                        <a:latin typeface="微软雅黑" panose="020B0503020204020204" charset="-122"/>
                        <a:ea typeface="微软雅黑" panose="020B0503020204020204" charset="-122"/>
                        <a:cs typeface="微软雅黑" panose="020B0503020204020204" charset="-122"/>
                      </a:endParaRPr>
                    </a:p>
                    <a:p>
                      <a:pPr fontAlgn="ctr">
                        <a:lnSpc>
                          <a:spcPct val="100000"/>
                        </a:lnSpc>
                        <a:buNone/>
                      </a:pPr>
                      <a:r>
                        <a:rPr lang="zh-CN" altLang="en-US" sz="1800">
                          <a:solidFill>
                            <a:schemeClr val="bg1"/>
                          </a:solidFill>
                          <a:latin typeface="微软雅黑" panose="020B0503020204020204" charset="-122"/>
                          <a:ea typeface="微软雅黑" panose="020B0503020204020204" charset="-122"/>
                          <a:cs typeface="微软雅黑" panose="020B0503020204020204" charset="-122"/>
                        </a:rPr>
                        <a:t>款数</a:t>
                      </a:r>
                      <a:endParaRPr lang="zh-CN" altLang="en-US" sz="1800">
                        <a:solidFill>
                          <a:schemeClr val="bg1"/>
                        </a:solidFill>
                        <a:latin typeface="微软雅黑" panose="020B0503020204020204" charset="-122"/>
                        <a:ea typeface="微软雅黑" panose="020B0503020204020204" charset="-122"/>
                        <a:cs typeface="微软雅黑" panose="020B0503020204020204" charset="-122"/>
                      </a:endParaRPr>
                    </a:p>
                  </a:txBody>
                  <a:tcPr>
                    <a:solidFill>
                      <a:srgbClr val="A91EA2"/>
                    </a:solidFill>
                  </a:tcPr>
                </a:tc>
                <a:tc>
                  <a:txBody>
                    <a:bodyPr/>
                    <a:p>
                      <a:pPr fontAlgn="ctr">
                        <a:lnSpc>
                          <a:spcPct val="100000"/>
                        </a:lnSpc>
                        <a:buNone/>
                      </a:pPr>
                      <a:r>
                        <a:rPr lang="zh-CN" altLang="en-US" sz="1800">
                          <a:solidFill>
                            <a:schemeClr val="bg1"/>
                          </a:solidFill>
                          <a:latin typeface="微软雅黑" panose="020B0503020204020204" charset="-122"/>
                          <a:ea typeface="微软雅黑" panose="020B0503020204020204" charset="-122"/>
                          <a:cs typeface="微软雅黑" panose="020B0503020204020204" charset="-122"/>
                        </a:rPr>
                        <a:t>1. 要负担利息成本</a:t>
                      </a:r>
                      <a:endParaRPr lang="zh-CN" altLang="en-US" sz="1800">
                        <a:solidFill>
                          <a:schemeClr val="bg1"/>
                        </a:solidFill>
                        <a:latin typeface="微软雅黑" panose="020B0503020204020204" charset="-122"/>
                        <a:ea typeface="微软雅黑" panose="020B0503020204020204" charset="-122"/>
                        <a:cs typeface="微软雅黑" panose="020B0503020204020204" charset="-122"/>
                      </a:endParaRPr>
                    </a:p>
                    <a:p>
                      <a:pPr fontAlgn="ctr">
                        <a:lnSpc>
                          <a:spcPct val="100000"/>
                        </a:lnSpc>
                        <a:buNone/>
                      </a:pPr>
                      <a:r>
                        <a:rPr lang="zh-CN" altLang="en-US" sz="1800">
                          <a:solidFill>
                            <a:schemeClr val="bg1"/>
                          </a:solidFill>
                          <a:latin typeface="微软雅黑" panose="020B0503020204020204" charset="-122"/>
                          <a:ea typeface="微软雅黑" panose="020B0503020204020204" charset="-122"/>
                          <a:cs typeface="微软雅黑" panose="020B0503020204020204" charset="-122"/>
                        </a:rPr>
                        <a:t>2. 要承担将来利润可能不足以归</a:t>
                      </a:r>
                      <a:endParaRPr lang="zh-CN" altLang="en-US" sz="1800">
                        <a:solidFill>
                          <a:schemeClr val="bg1"/>
                        </a:solidFill>
                        <a:latin typeface="微软雅黑" panose="020B0503020204020204" charset="-122"/>
                        <a:ea typeface="微软雅黑" panose="020B0503020204020204" charset="-122"/>
                        <a:cs typeface="微软雅黑" panose="020B0503020204020204" charset="-122"/>
                      </a:endParaRPr>
                    </a:p>
                    <a:p>
                      <a:pPr fontAlgn="ctr">
                        <a:lnSpc>
                          <a:spcPct val="100000"/>
                        </a:lnSpc>
                        <a:buNone/>
                      </a:pPr>
                      <a:r>
                        <a:rPr lang="zh-CN" altLang="en-US" sz="1800">
                          <a:solidFill>
                            <a:schemeClr val="bg1"/>
                          </a:solidFill>
                          <a:latin typeface="微软雅黑" panose="020B0503020204020204" charset="-122"/>
                          <a:ea typeface="微软雅黑" panose="020B0503020204020204" charset="-122"/>
                          <a:cs typeface="微软雅黑" panose="020B0503020204020204" charset="-122"/>
                        </a:rPr>
                        <a:t>还借款的风险</a:t>
                      </a:r>
                      <a:endParaRPr lang="zh-CN" altLang="en-US" sz="1800">
                        <a:solidFill>
                          <a:schemeClr val="bg1"/>
                        </a:solidFill>
                        <a:latin typeface="微软雅黑" panose="020B0503020204020204" charset="-122"/>
                        <a:ea typeface="微软雅黑" panose="020B0503020204020204" charset="-122"/>
                        <a:cs typeface="微软雅黑" panose="020B0503020204020204" charset="-122"/>
                      </a:endParaRPr>
                    </a:p>
                    <a:p>
                      <a:pPr fontAlgn="ctr">
                        <a:lnSpc>
                          <a:spcPct val="100000"/>
                        </a:lnSpc>
                        <a:buNone/>
                      </a:pPr>
                      <a:r>
                        <a:rPr lang="zh-CN" altLang="en-US" sz="1800">
                          <a:solidFill>
                            <a:schemeClr val="bg1"/>
                          </a:solidFill>
                          <a:latin typeface="微软雅黑" panose="020B0503020204020204" charset="-122"/>
                          <a:ea typeface="微软雅黑" panose="020B0503020204020204" charset="-122"/>
                          <a:cs typeface="微软雅黑" panose="020B0503020204020204" charset="-122"/>
                        </a:rPr>
                        <a:t>3. 可能导致滥用和浪费资金</a:t>
                      </a:r>
                      <a:endParaRPr lang="zh-CN" altLang="en-US" sz="1800">
                        <a:solidFill>
                          <a:schemeClr val="bg1"/>
                        </a:solidFill>
                        <a:latin typeface="微软雅黑" panose="020B0503020204020204" charset="-122"/>
                        <a:ea typeface="微软雅黑" panose="020B0503020204020204" charset="-122"/>
                        <a:cs typeface="微软雅黑" panose="020B0503020204020204" charset="-122"/>
                      </a:endParaRPr>
                    </a:p>
                    <a:p>
                      <a:pPr fontAlgn="ctr">
                        <a:lnSpc>
                          <a:spcPct val="100000"/>
                        </a:lnSpc>
                        <a:buNone/>
                      </a:pPr>
                      <a:r>
                        <a:rPr lang="zh-CN" altLang="en-US" sz="1800">
                          <a:solidFill>
                            <a:schemeClr val="bg1"/>
                          </a:solidFill>
                          <a:latin typeface="微软雅黑" panose="020B0503020204020204" charset="-122"/>
                          <a:ea typeface="微软雅黑" panose="020B0503020204020204" charset="-122"/>
                          <a:cs typeface="微软雅黑" panose="020B0503020204020204" charset="-122"/>
                        </a:rPr>
                        <a:t>4. 不得不让他人了解财务及其他</a:t>
                      </a:r>
                      <a:endParaRPr lang="zh-CN" altLang="en-US" sz="1800">
                        <a:solidFill>
                          <a:schemeClr val="bg1"/>
                        </a:solidFill>
                        <a:latin typeface="微软雅黑" panose="020B0503020204020204" charset="-122"/>
                        <a:ea typeface="微软雅黑" panose="020B0503020204020204" charset="-122"/>
                        <a:cs typeface="微软雅黑" panose="020B0503020204020204" charset="-122"/>
                      </a:endParaRPr>
                    </a:p>
                    <a:p>
                      <a:pPr fontAlgn="ctr">
                        <a:lnSpc>
                          <a:spcPct val="100000"/>
                        </a:lnSpc>
                        <a:buNone/>
                      </a:pPr>
                      <a:r>
                        <a:rPr lang="zh-CN" altLang="en-US" sz="1800">
                          <a:solidFill>
                            <a:schemeClr val="bg1"/>
                          </a:solidFill>
                          <a:latin typeface="微软雅黑" panose="020B0503020204020204" charset="-122"/>
                          <a:ea typeface="微软雅黑" panose="020B0503020204020204" charset="-122"/>
                          <a:cs typeface="微软雅黑" panose="020B0503020204020204" charset="-122"/>
                        </a:rPr>
                        <a:t>一些保密信息</a:t>
                      </a:r>
                      <a:endParaRPr lang="zh-CN" altLang="en-US" sz="1800">
                        <a:solidFill>
                          <a:schemeClr val="bg1"/>
                        </a:solidFill>
                        <a:latin typeface="微软雅黑" panose="020B0503020204020204" charset="-122"/>
                        <a:ea typeface="微软雅黑" panose="020B0503020204020204" charset="-122"/>
                        <a:cs typeface="微软雅黑" panose="020B0503020204020204" charset="-122"/>
                      </a:endParaRPr>
                    </a:p>
                    <a:p>
                      <a:pPr fontAlgn="ctr">
                        <a:lnSpc>
                          <a:spcPct val="100000"/>
                        </a:lnSpc>
                        <a:buNone/>
                      </a:pPr>
                      <a:r>
                        <a:rPr lang="zh-CN" altLang="en-US" sz="1800">
                          <a:solidFill>
                            <a:schemeClr val="bg1"/>
                          </a:solidFill>
                          <a:latin typeface="微软雅黑" panose="020B0503020204020204" charset="-122"/>
                          <a:ea typeface="微软雅黑" panose="020B0503020204020204" charset="-122"/>
                          <a:cs typeface="微软雅黑" panose="020B0503020204020204" charset="-122"/>
                        </a:rPr>
                        <a:t>5. 贷款机构（人）有可能要附加</a:t>
                      </a:r>
                      <a:endParaRPr lang="zh-CN" altLang="en-US" sz="1800">
                        <a:solidFill>
                          <a:schemeClr val="bg1"/>
                        </a:solidFill>
                        <a:latin typeface="微软雅黑" panose="020B0503020204020204" charset="-122"/>
                        <a:ea typeface="微软雅黑" panose="020B0503020204020204" charset="-122"/>
                        <a:cs typeface="微软雅黑" panose="020B0503020204020204" charset="-122"/>
                      </a:endParaRPr>
                    </a:p>
                    <a:p>
                      <a:pPr fontAlgn="ctr">
                        <a:lnSpc>
                          <a:spcPct val="100000"/>
                        </a:lnSpc>
                        <a:buNone/>
                      </a:pPr>
                      <a:r>
                        <a:rPr lang="zh-CN" altLang="en-US" sz="1800">
                          <a:solidFill>
                            <a:schemeClr val="bg1"/>
                          </a:solidFill>
                          <a:latin typeface="微软雅黑" panose="020B0503020204020204" charset="-122"/>
                          <a:ea typeface="微软雅黑" panose="020B0503020204020204" charset="-122"/>
                          <a:cs typeface="微软雅黑" panose="020B0503020204020204" charset="-122"/>
                        </a:rPr>
                        <a:t>一些限制条款</a:t>
                      </a:r>
                      <a:endParaRPr lang="zh-CN" altLang="en-US" sz="1800">
                        <a:solidFill>
                          <a:schemeClr val="bg1"/>
                        </a:solidFill>
                        <a:latin typeface="微软雅黑" panose="020B0503020204020204" charset="-122"/>
                        <a:ea typeface="微软雅黑" panose="020B0503020204020204" charset="-122"/>
                        <a:cs typeface="微软雅黑" panose="020B0503020204020204" charset="-122"/>
                      </a:endParaRPr>
                    </a:p>
                  </a:txBody>
                  <a:tcPr>
                    <a:solidFill>
                      <a:srgbClr val="A91EA2"/>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94295" y="323963"/>
            <a:ext cx="2077686" cy="488467"/>
            <a:chOff x="294295" y="323963"/>
            <a:chExt cx="2077686" cy="488467"/>
          </a:xfrm>
        </p:grpSpPr>
        <p:sp>
          <p:nvSpPr>
            <p:cNvPr id="8" name="椭圆 7"/>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文本框 8"/>
            <p:cNvSpPr txBox="1"/>
            <p:nvPr>
              <p:custDataLst>
                <p:tags r:id="rId2"/>
              </p:custDataLst>
            </p:nvPr>
          </p:nvSpPr>
          <p:spPr>
            <a:xfrm>
              <a:off x="360301" y="352055"/>
              <a:ext cx="20116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三、创业融资</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19" name="组合 18"/>
          <p:cNvGrpSpPr/>
          <p:nvPr/>
        </p:nvGrpSpPr>
        <p:grpSpPr>
          <a:xfrm>
            <a:off x="756285" y="902970"/>
            <a:ext cx="5852160" cy="469900"/>
            <a:chOff x="1191" y="1422"/>
            <a:chExt cx="9216" cy="740"/>
          </a:xfrm>
        </p:grpSpPr>
        <p:sp>
          <p:nvSpPr>
            <p:cNvPr id="18" name="圆角矩形 17"/>
            <p:cNvSpPr/>
            <p:nvPr/>
          </p:nvSpPr>
          <p:spPr>
            <a:xfrm>
              <a:off x="1191" y="1422"/>
              <a:ext cx="9063"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3"/>
              </p:custDataLst>
            </p:nvPr>
          </p:nvSpPr>
          <p:spPr>
            <a:xfrm>
              <a:off x="1704" y="1422"/>
              <a:ext cx="8703" cy="739"/>
            </a:xfrm>
            <a:prstGeom prst="rect">
              <a:avLst/>
            </a:prstGeom>
            <a:noFill/>
          </p:spPr>
          <p:txBody>
            <a:bodyPr wrap="none" rtlCol="0">
              <a:noAutofit/>
            </a:bodyPr>
            <a:p>
              <a:pPr lvl="0" algn="l">
                <a:spcBef>
                  <a:spcPct val="0"/>
                </a:spcBef>
                <a:buSzPct val="25000"/>
                <a:defRPr/>
              </a:pPr>
              <a:r>
                <a:rPr lang="zh-CN"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（二）</a:t>
              </a:r>
              <a:r>
                <a:rPr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创业所需资金的测算</a:t>
              </a:r>
              <a:endParaRPr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32" name="组合 31"/>
          <p:cNvGrpSpPr/>
          <p:nvPr/>
        </p:nvGrpSpPr>
        <p:grpSpPr>
          <a:xfrm>
            <a:off x="525145" y="1721485"/>
            <a:ext cx="10740390" cy="4146550"/>
            <a:chOff x="12608" y="2091"/>
            <a:chExt cx="16914" cy="6530"/>
          </a:xfrm>
        </p:grpSpPr>
        <p:sp>
          <p:nvSpPr>
            <p:cNvPr id="22" name="ïṣḻiḋè"/>
            <p:cNvSpPr/>
            <p:nvPr>
              <p:custDataLst>
                <p:tags r:id="rId4"/>
              </p:custDataLst>
            </p:nvPr>
          </p:nvSpPr>
          <p:spPr>
            <a:xfrm>
              <a:off x="12608" y="2091"/>
              <a:ext cx="6761" cy="718"/>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en-US" altLang="zh-CN"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a:t>
              </a:r>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投资（固定资产）</a:t>
              </a:r>
              <a:endPar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4" name="iŝḻîḓè"/>
            <p:cNvSpPr/>
            <p:nvPr>
              <p:custDataLst>
                <p:tags r:id="rId5"/>
              </p:custDataLst>
            </p:nvPr>
          </p:nvSpPr>
          <p:spPr>
            <a:xfrm>
              <a:off x="12715" y="3108"/>
              <a:ext cx="8750" cy="1671"/>
            </a:xfrm>
            <a:prstGeom prst="roundRect">
              <a:avLst>
                <a:gd name="adj" fmla="val 7576"/>
              </a:avLst>
            </a:prstGeom>
            <a:noFill/>
            <a:ln w="25400">
              <a:gradFill>
                <a:gsLst>
                  <a:gs pos="0">
                    <a:srgbClr val="B21AA3"/>
                  </a:gs>
                  <a:gs pos="100000">
                    <a:srgbClr val="472494"/>
                  </a:gs>
                </a:gsLst>
                <a:lin ang="5400000" scaled="1"/>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9" name="ïsliďé"/>
            <p:cNvSpPr txBox="1"/>
            <p:nvPr>
              <p:custDataLst>
                <p:tags r:id="rId6"/>
              </p:custDataLst>
            </p:nvPr>
          </p:nvSpPr>
          <p:spPr>
            <a:xfrm>
              <a:off x="13094" y="3359"/>
              <a:ext cx="7890" cy="1210"/>
            </a:xfrm>
            <a:prstGeom prst="rect">
              <a:avLst/>
            </a:prstGeom>
            <a:noFill/>
          </p:spPr>
          <p:txBody>
            <a:bodyPr wrap="square" rtlCol="0">
              <a:spAutoFit/>
            </a:bodyPr>
            <a:p>
              <a:pPr lvl="0" algn="just">
                <a:lnSpc>
                  <a:spcPct val="110000"/>
                </a:lnSpc>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投资（固定资产）是指为企业购买的价值较高、使用寿命长的东西。</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ïṣḻiḋè"/>
            <p:cNvSpPr/>
            <p:nvPr>
              <p:custDataLst>
                <p:tags r:id="rId7"/>
              </p:custDataLst>
            </p:nvPr>
          </p:nvSpPr>
          <p:spPr>
            <a:xfrm>
              <a:off x="12826" y="6028"/>
              <a:ext cx="3350" cy="645"/>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zh-CN" altLang="en-US"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企业用地和建筑</a:t>
              </a:r>
              <a:endParaRPr lang="zh-CN" altLang="en-US"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6" name="ïṣḻiḋè"/>
            <p:cNvSpPr/>
            <p:nvPr>
              <p:custDataLst>
                <p:tags r:id="rId8"/>
              </p:custDataLst>
            </p:nvPr>
          </p:nvSpPr>
          <p:spPr>
            <a:xfrm>
              <a:off x="17725" y="6000"/>
              <a:ext cx="1644" cy="673"/>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zh-CN" altLang="en-US"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设备</a:t>
              </a:r>
              <a:endParaRPr lang="zh-CN" altLang="en-US"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0" name="iŝḻîḓè"/>
            <p:cNvSpPr/>
            <p:nvPr>
              <p:custDataLst>
                <p:tags r:id="rId9"/>
              </p:custDataLst>
            </p:nvPr>
          </p:nvSpPr>
          <p:spPr>
            <a:xfrm>
              <a:off x="12715" y="5814"/>
              <a:ext cx="4066" cy="2629"/>
            </a:xfrm>
            <a:prstGeom prst="roundRect">
              <a:avLst>
                <a:gd name="adj" fmla="val 7576"/>
              </a:avLst>
            </a:prstGeom>
            <a:noFill/>
            <a:ln w="25400">
              <a:gradFill>
                <a:gsLst>
                  <a:gs pos="0">
                    <a:srgbClr val="B21AA3"/>
                  </a:gs>
                  <a:gs pos="100000">
                    <a:srgbClr val="472494"/>
                  </a:gs>
                </a:gsLst>
                <a:lin ang="5400000" scaled="1"/>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8" name="iŝḻîḓè"/>
            <p:cNvSpPr/>
            <p:nvPr>
              <p:custDataLst>
                <p:tags r:id="rId10"/>
              </p:custDataLst>
            </p:nvPr>
          </p:nvSpPr>
          <p:spPr>
            <a:xfrm>
              <a:off x="17398" y="5814"/>
              <a:ext cx="4066" cy="2807"/>
            </a:xfrm>
            <a:prstGeom prst="roundRect">
              <a:avLst>
                <a:gd name="adj" fmla="val 7576"/>
              </a:avLst>
            </a:prstGeom>
            <a:noFill/>
            <a:ln w="25400">
              <a:gradFill>
                <a:gsLst>
                  <a:gs pos="0">
                    <a:srgbClr val="B21AA3"/>
                  </a:gs>
                  <a:gs pos="100000">
                    <a:srgbClr val="472494"/>
                  </a:gs>
                </a:gsLst>
                <a:lin ang="5400000" scaled="1"/>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1" name="iŝḻîḓè"/>
            <p:cNvSpPr/>
            <p:nvPr>
              <p:custDataLst>
                <p:tags r:id="rId11"/>
              </p:custDataLst>
            </p:nvPr>
          </p:nvSpPr>
          <p:spPr>
            <a:xfrm>
              <a:off x="25859" y="3108"/>
              <a:ext cx="3362" cy="5513"/>
            </a:xfrm>
            <a:prstGeom prst="roundRect">
              <a:avLst>
                <a:gd name="adj" fmla="val 7576"/>
              </a:avLst>
            </a:prstGeom>
            <a:noFill/>
            <a:ln w="25400">
              <a:gradFill>
                <a:gsLst>
                  <a:gs pos="0">
                    <a:srgbClr val="B21AA3"/>
                  </a:gs>
                  <a:gs pos="100000">
                    <a:srgbClr val="472494"/>
                  </a:gs>
                </a:gsLst>
                <a:lin ang="5400000" scaled="1"/>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3" name="ïṣḻiḋè"/>
            <p:cNvSpPr/>
            <p:nvPr>
              <p:custDataLst>
                <p:tags r:id="rId12"/>
              </p:custDataLst>
            </p:nvPr>
          </p:nvSpPr>
          <p:spPr>
            <a:xfrm>
              <a:off x="25500" y="2091"/>
              <a:ext cx="4022" cy="718"/>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en-US" altLang="zh-CN"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a:t>
              </a:r>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流动资金</a:t>
              </a:r>
              <a:endPar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23" name="文本框 22"/>
          <p:cNvSpPr txBox="1"/>
          <p:nvPr/>
        </p:nvSpPr>
        <p:spPr>
          <a:xfrm>
            <a:off x="756285" y="4752975"/>
            <a:ext cx="2137410" cy="829945"/>
          </a:xfrm>
          <a:prstGeom prst="rect">
            <a:avLst/>
          </a:prstGeom>
          <a:noFill/>
        </p:spPr>
        <p:txBody>
          <a:bodyPr wrap="square" rtlCol="0">
            <a:spAutoFit/>
          </a:bodyPr>
          <a:p>
            <a:pPr algn="just"/>
            <a:r>
              <a:rPr lang="zh-CN" altLang="en-US" sz="1600">
                <a:solidFill>
                  <a:schemeClr val="bg1"/>
                </a:solidFill>
                <a:latin typeface="微软雅黑" panose="020B0503020204020204" charset="-122"/>
                <a:ea typeface="微软雅黑" panose="020B0503020204020204" charset="-122"/>
              </a:rPr>
              <a:t>办企业或开公司，都需要有适用的场地和建筑。</a:t>
            </a:r>
            <a:endParaRPr lang="zh-CN" altLang="en-US" sz="1600">
              <a:solidFill>
                <a:schemeClr val="bg1"/>
              </a:solidFill>
              <a:latin typeface="微软雅黑" panose="020B0503020204020204" charset="-122"/>
              <a:ea typeface="微软雅黑" panose="020B0503020204020204" charset="-122"/>
            </a:endParaRPr>
          </a:p>
        </p:txBody>
      </p:sp>
      <p:sp>
        <p:nvSpPr>
          <p:cNvPr id="30" name="文本框 29"/>
          <p:cNvSpPr txBox="1"/>
          <p:nvPr/>
        </p:nvSpPr>
        <p:spPr>
          <a:xfrm>
            <a:off x="3774440" y="4752975"/>
            <a:ext cx="2070100" cy="829945"/>
          </a:xfrm>
          <a:prstGeom prst="rect">
            <a:avLst/>
          </a:prstGeom>
          <a:noFill/>
        </p:spPr>
        <p:txBody>
          <a:bodyPr wrap="square" rtlCol="0">
            <a:spAutoFit/>
          </a:bodyPr>
          <a:p>
            <a:pPr algn="just"/>
            <a:r>
              <a:rPr lang="zh-CN" altLang="en-US" sz="1600">
                <a:solidFill>
                  <a:schemeClr val="bg1"/>
                </a:solidFill>
                <a:latin typeface="微软雅黑" panose="020B0503020204020204" charset="-122"/>
                <a:ea typeface="微软雅黑" panose="020B0503020204020204" charset="-122"/>
              </a:rPr>
              <a:t>设备是指企业需要的所有机器、工具、车辆、办公家具等。</a:t>
            </a:r>
            <a:endParaRPr lang="zh-CN" altLang="en-US" sz="1600">
              <a:solidFill>
                <a:schemeClr val="bg1"/>
              </a:solidFill>
              <a:latin typeface="微软雅黑" panose="020B0503020204020204" charset="-122"/>
              <a:ea typeface="微软雅黑" panose="020B0503020204020204" charset="-122"/>
            </a:endParaRPr>
          </a:p>
        </p:txBody>
      </p:sp>
      <p:sp>
        <p:nvSpPr>
          <p:cNvPr id="34" name="文本框 33"/>
          <p:cNvSpPr txBox="1"/>
          <p:nvPr/>
        </p:nvSpPr>
        <p:spPr>
          <a:xfrm>
            <a:off x="9274810" y="3076575"/>
            <a:ext cx="1464310" cy="1568450"/>
          </a:xfrm>
          <a:prstGeom prst="rect">
            <a:avLst/>
          </a:prstGeom>
          <a:noFill/>
        </p:spPr>
        <p:txBody>
          <a:bodyPr wrap="square" rtlCol="0">
            <a:spAutoFit/>
          </a:bodyPr>
          <a:p>
            <a:pPr algn="just">
              <a:lnSpc>
                <a:spcPct val="120000"/>
              </a:lnSpc>
            </a:pPr>
            <a:r>
              <a:rPr lang="zh-CN" altLang="en-US" sz="2000">
                <a:solidFill>
                  <a:schemeClr val="bg1"/>
                </a:solidFill>
                <a:latin typeface="微软雅黑" panose="020B0503020204020204" charset="-122"/>
                <a:ea typeface="微软雅黑" panose="020B0503020204020204" charset="-122"/>
              </a:rPr>
              <a:t>流动资金是指企业日常运转所需要支出的资金。</a:t>
            </a:r>
            <a:endParaRPr lang="zh-CN" altLang="en-US" sz="2000">
              <a:solidFill>
                <a:schemeClr val="bg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1333898" y="600636"/>
            <a:ext cx="2467342" cy="1323439"/>
          </a:xfrm>
          <a:prstGeom prst="rect">
            <a:avLst/>
          </a:prstGeom>
          <a:noFill/>
        </p:spPr>
        <p:txBody>
          <a:bodyPr wrap="none" rtlCol="0">
            <a:spAutoFit/>
          </a:bodyPr>
          <a:lstStyle/>
          <a:p>
            <a:r>
              <a:rPr lang="zh-CN" altLang="en-US" sz="8000" dirty="0">
                <a:solidFill>
                  <a:schemeClr val="bg1"/>
                </a:solidFill>
                <a:latin typeface="思源黑体 CN Medium" panose="020B0600000000000000" pitchFamily="34" charset="-122"/>
                <a:ea typeface="思源黑体 CN Medium" panose="020B0600000000000000" pitchFamily="34" charset="-122"/>
              </a:rPr>
              <a:t>目 录</a:t>
            </a:r>
            <a:endParaRPr lang="zh-CN" altLang="en-US" sz="8000" dirty="0">
              <a:solidFill>
                <a:schemeClr val="bg1"/>
              </a:solidFill>
              <a:latin typeface="思源黑体 CN Medium" panose="020B0600000000000000" pitchFamily="34" charset="-122"/>
              <a:ea typeface="思源黑体 CN Medium" panose="020B0600000000000000" pitchFamily="34" charset="-122"/>
            </a:endParaRPr>
          </a:p>
        </p:txBody>
      </p:sp>
      <p:sp>
        <p:nvSpPr>
          <p:cNvPr id="23" name="文本框 22"/>
          <p:cNvSpPr txBox="1"/>
          <p:nvPr/>
        </p:nvSpPr>
        <p:spPr>
          <a:xfrm>
            <a:off x="4022455" y="1134693"/>
            <a:ext cx="2628797" cy="707886"/>
          </a:xfrm>
          <a:prstGeom prst="rect">
            <a:avLst/>
          </a:prstGeom>
          <a:noFill/>
        </p:spPr>
        <p:txBody>
          <a:bodyPr wrap="none" rtlCol="0">
            <a:spAutoFit/>
          </a:bodyPr>
          <a:lstStyle/>
          <a:p>
            <a:r>
              <a:rPr lang="en-US" altLang="zh-CN" sz="4000" spc="300" dirty="0">
                <a:solidFill>
                  <a:schemeClr val="bg1"/>
                </a:solidFill>
                <a:latin typeface="思源黑体 CN Medium" panose="020B0600000000000000" pitchFamily="34" charset="-122"/>
                <a:ea typeface="思源黑体 CN Medium" panose="020B0600000000000000" pitchFamily="34" charset="-122"/>
              </a:rPr>
              <a:t>contents</a:t>
            </a:r>
            <a:endParaRPr lang="zh-CN" altLang="en-US" sz="4000" spc="300" dirty="0">
              <a:solidFill>
                <a:schemeClr val="bg1"/>
              </a:solidFill>
              <a:latin typeface="思源黑体 CN Medium" panose="020B0600000000000000" pitchFamily="34" charset="-122"/>
              <a:ea typeface="思源黑体 CN Medium" panose="020B0600000000000000" pitchFamily="34" charset="-122"/>
            </a:endParaRPr>
          </a:p>
        </p:txBody>
      </p:sp>
      <p:grpSp>
        <p:nvGrpSpPr>
          <p:cNvPr id="28" name="组合 27"/>
          <p:cNvGrpSpPr/>
          <p:nvPr/>
        </p:nvGrpSpPr>
        <p:grpSpPr>
          <a:xfrm>
            <a:off x="1683385" y="2704745"/>
            <a:ext cx="9253108" cy="2005448"/>
            <a:chOff x="2651" y="4259"/>
            <a:chExt cx="14572" cy="3158"/>
          </a:xfrm>
        </p:grpSpPr>
        <p:grpSp>
          <p:nvGrpSpPr>
            <p:cNvPr id="2" name="组合 1"/>
            <p:cNvGrpSpPr/>
            <p:nvPr/>
          </p:nvGrpSpPr>
          <p:grpSpPr>
            <a:xfrm>
              <a:off x="2651" y="4259"/>
              <a:ext cx="14572" cy="3158"/>
              <a:chOff x="2651" y="4259"/>
              <a:chExt cx="14572" cy="3158"/>
            </a:xfrm>
          </p:grpSpPr>
          <p:grpSp>
            <p:nvGrpSpPr>
              <p:cNvPr id="4" name="iṩḷîḓe"/>
              <p:cNvGrpSpPr/>
              <p:nvPr/>
            </p:nvGrpSpPr>
            <p:grpSpPr>
              <a:xfrm>
                <a:off x="2651" y="4259"/>
                <a:ext cx="14572" cy="3158"/>
                <a:chOff x="660400" y="2865310"/>
                <a:chExt cx="9253108" cy="2005448"/>
              </a:xfrm>
            </p:grpSpPr>
            <p:cxnSp>
              <p:nvCxnSpPr>
                <p:cNvPr id="5" name="íS1iḍê"/>
                <p:cNvCxnSpPr/>
                <p:nvPr/>
              </p:nvCxnSpPr>
              <p:spPr>
                <a:xfrm flipV="1">
                  <a:off x="660400" y="4806504"/>
                  <a:ext cx="8179435" cy="31750"/>
                </a:xfrm>
                <a:prstGeom prst="line">
                  <a:avLst/>
                </a:prstGeom>
                <a:ln>
                  <a:solidFill>
                    <a:schemeClr val="bg1">
                      <a:alpha val="50000"/>
                    </a:schemeClr>
                  </a:solidFill>
                </a:ln>
              </p:spPr>
              <p:style>
                <a:lnRef idx="1">
                  <a:schemeClr val="dk1"/>
                </a:lnRef>
                <a:fillRef idx="0">
                  <a:schemeClr val="dk1"/>
                </a:fillRef>
                <a:effectRef idx="0">
                  <a:schemeClr val="dk1"/>
                </a:effectRef>
                <a:fontRef idx="minor">
                  <a:schemeClr val="tx1"/>
                </a:fontRef>
              </p:style>
            </p:cxnSp>
            <p:sp>
              <p:nvSpPr>
                <p:cNvPr id="6" name="îṣlïḑè"/>
                <p:cNvSpPr/>
                <p:nvPr/>
              </p:nvSpPr>
              <p:spPr>
                <a:xfrm>
                  <a:off x="1187304" y="4159275"/>
                  <a:ext cx="2241318" cy="4603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整合创业资源</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8" name="ïṧḻîḋe"/>
                <p:cNvSpPr/>
                <p:nvPr/>
              </p:nvSpPr>
              <p:spPr>
                <a:xfrm>
                  <a:off x="3808730" y="4159440"/>
                  <a:ext cx="2399665" cy="4603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撰写创业计划书</a:t>
                  </a:r>
                  <a:endParaRPr lang="en-US" altLang="zh-CN"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íṥlïḓe"/>
                <p:cNvSpPr/>
                <p:nvPr/>
              </p:nvSpPr>
              <p:spPr>
                <a:xfrm>
                  <a:off x="6208545" y="4159275"/>
                  <a:ext cx="2241318" cy="4603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实施创业行动</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1" name="ï$líḍé"/>
                <p:cNvSpPr/>
                <p:nvPr/>
              </p:nvSpPr>
              <p:spPr>
                <a:xfrm>
                  <a:off x="2278490" y="4811811"/>
                  <a:ext cx="58947" cy="58947"/>
                </a:xfrm>
                <a:prstGeom prst="ellipse">
                  <a:avLst/>
                </a:prstGeom>
                <a:solidFill>
                  <a:srgbClr val="AF1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2" name="ïśḻíďe"/>
                <p:cNvSpPr/>
                <p:nvPr/>
              </p:nvSpPr>
              <p:spPr>
                <a:xfrm>
                  <a:off x="4803847" y="4811811"/>
                  <a:ext cx="58947" cy="58947"/>
                </a:xfrm>
                <a:prstGeom prst="ellipse">
                  <a:avLst/>
                </a:prstGeom>
                <a:solidFill>
                  <a:srgbClr val="AF1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3" name="ïṡľíde"/>
                <p:cNvSpPr/>
                <p:nvPr/>
              </p:nvSpPr>
              <p:spPr>
                <a:xfrm>
                  <a:off x="7329204" y="4811811"/>
                  <a:ext cx="58947" cy="58947"/>
                </a:xfrm>
                <a:prstGeom prst="ellipse">
                  <a:avLst/>
                </a:prstGeom>
                <a:solidFill>
                  <a:srgbClr val="AF1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4" name="ïṣḻïḓê"/>
                <p:cNvSpPr/>
                <p:nvPr/>
              </p:nvSpPr>
              <p:spPr>
                <a:xfrm>
                  <a:off x="9854561" y="4811811"/>
                  <a:ext cx="58947" cy="58947"/>
                </a:xfrm>
                <a:prstGeom prst="ellipse">
                  <a:avLst/>
                </a:prstGeom>
                <a:solidFill>
                  <a:srgbClr val="AF1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5" name="îṣḻídè"/>
                <p:cNvSpPr/>
                <p:nvPr/>
              </p:nvSpPr>
              <p:spPr>
                <a:xfrm>
                  <a:off x="1805681" y="2865310"/>
                  <a:ext cx="1004567" cy="1004567"/>
                </a:xfrm>
                <a:prstGeom prst="ellipse">
                  <a:avLst/>
                </a:prstGeom>
                <a:gradFill>
                  <a:gsLst>
                    <a:gs pos="0">
                      <a:srgbClr val="B21AA3"/>
                    </a:gs>
                    <a:gs pos="100000">
                      <a:srgbClr val="472494"/>
                    </a:gs>
                  </a:gsLst>
                  <a:lin ang="5400000" scaled="1"/>
                </a:gradFill>
                <a:ln w="12700" cap="flat">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6" name="îṩliďê"/>
                <p:cNvSpPr/>
                <p:nvPr/>
              </p:nvSpPr>
              <p:spPr>
                <a:xfrm>
                  <a:off x="4331036" y="2865310"/>
                  <a:ext cx="1004567" cy="1004567"/>
                </a:xfrm>
                <a:prstGeom prst="ellipse">
                  <a:avLst/>
                </a:prstGeom>
                <a:gradFill>
                  <a:gsLst>
                    <a:gs pos="0">
                      <a:srgbClr val="B21AA3"/>
                    </a:gs>
                    <a:gs pos="100000">
                      <a:srgbClr val="472494"/>
                    </a:gs>
                  </a:gsLst>
                  <a:lin ang="5400000" scaled="1"/>
                </a:gradFill>
                <a:ln w="12700" cap="flat">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7" name="î$1iḋê"/>
                <p:cNvSpPr/>
                <p:nvPr/>
              </p:nvSpPr>
              <p:spPr>
                <a:xfrm>
                  <a:off x="6856391" y="2865310"/>
                  <a:ext cx="1004567" cy="1004567"/>
                </a:xfrm>
                <a:prstGeom prst="ellipse">
                  <a:avLst/>
                </a:prstGeom>
                <a:gradFill>
                  <a:gsLst>
                    <a:gs pos="0">
                      <a:srgbClr val="B21AA3"/>
                    </a:gs>
                    <a:gs pos="100000">
                      <a:srgbClr val="472494"/>
                    </a:gs>
                  </a:gsLst>
                  <a:lin ang="5400000" scaled="1"/>
                </a:gradFill>
                <a:ln w="12700" cap="flat">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grpSp>
          <p:sp>
            <p:nvSpPr>
              <p:cNvPr id="24" name="î$ľiḑè"/>
              <p:cNvSpPr/>
              <p:nvPr/>
            </p:nvSpPr>
            <p:spPr>
              <a:xfrm>
                <a:off x="4543" y="4529"/>
                <a:ext cx="1405" cy="10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3600" b="1" dirty="0">
                    <a:solidFill>
                      <a:schemeClr val="bg1"/>
                    </a:solidFill>
                    <a:latin typeface="思源黑体 CN Medium" panose="020B0600000000000000" pitchFamily="34" charset="-122"/>
                    <a:ea typeface="思源黑体 CN Medium" panose="020B0600000000000000" pitchFamily="34" charset="-122"/>
                  </a:rPr>
                  <a:t>05</a:t>
                </a:r>
                <a:endParaRPr kumimoji="1" lang="en-US" altLang="zh-CN" sz="3600" b="1" dirty="0">
                  <a:solidFill>
                    <a:schemeClr val="bg1"/>
                  </a:solidFill>
                  <a:latin typeface="思源黑体 CN Medium" panose="020B0600000000000000" pitchFamily="34" charset="-122"/>
                  <a:ea typeface="思源黑体 CN Medium" panose="020B0600000000000000" pitchFamily="34" charset="-122"/>
                </a:endParaRPr>
              </a:p>
            </p:txBody>
          </p:sp>
        </p:grpSp>
        <p:sp>
          <p:nvSpPr>
            <p:cNvPr id="25" name="î$ľiḑè"/>
            <p:cNvSpPr/>
            <p:nvPr/>
          </p:nvSpPr>
          <p:spPr>
            <a:xfrm>
              <a:off x="8510" y="4543"/>
              <a:ext cx="1405" cy="10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3600" b="1" dirty="0">
                  <a:solidFill>
                    <a:schemeClr val="bg1"/>
                  </a:solidFill>
                  <a:latin typeface="思源黑体 CN Medium" panose="020B0600000000000000" pitchFamily="34" charset="-122"/>
                  <a:ea typeface="思源黑体 CN Medium" panose="020B0600000000000000" pitchFamily="34" charset="-122"/>
                </a:rPr>
                <a:t>06</a:t>
              </a:r>
              <a:endParaRPr kumimoji="1" lang="en-US" altLang="zh-CN" sz="3600" b="1" dirty="0">
                <a:solidFill>
                  <a:schemeClr val="bg1"/>
                </a:solidFill>
                <a:latin typeface="思源黑体 CN Medium" panose="020B0600000000000000" pitchFamily="34" charset="-122"/>
                <a:ea typeface="思源黑体 CN Medium" panose="020B0600000000000000" pitchFamily="34" charset="-122"/>
              </a:endParaRPr>
            </a:p>
          </p:txBody>
        </p:sp>
      </p:grpSp>
      <p:sp>
        <p:nvSpPr>
          <p:cNvPr id="26" name="î$ľiḑè"/>
          <p:cNvSpPr/>
          <p:nvPr/>
        </p:nvSpPr>
        <p:spPr>
          <a:xfrm>
            <a:off x="7940257" y="2890755"/>
            <a:ext cx="892450" cy="6451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3600" b="1" dirty="0">
                <a:solidFill>
                  <a:schemeClr val="bg1"/>
                </a:solidFill>
                <a:latin typeface="思源黑体 CN Medium" panose="020B0600000000000000" pitchFamily="34" charset="-122"/>
                <a:ea typeface="思源黑体 CN Medium" panose="020B0600000000000000" pitchFamily="34" charset="-122"/>
              </a:rPr>
              <a:t>07</a:t>
            </a:r>
            <a:endParaRPr kumimoji="1" lang="en-US" altLang="zh-CN" sz="3600" b="1" dirty="0">
              <a:solidFill>
                <a:schemeClr val="bg1"/>
              </a:solidFill>
              <a:latin typeface="思源黑体 CN Medium" panose="020B0600000000000000" pitchFamily="34" charset="-122"/>
              <a:ea typeface="思源黑体 CN Medium" panose="020B0600000000000000" pitchFamily="34" charset="-122"/>
            </a:endParaRPr>
          </a:p>
        </p:txBody>
      </p:sp>
      <p:sp>
        <p:nvSpPr>
          <p:cNvPr id="3" name="矩形: 圆角 2"/>
          <p:cNvSpPr/>
          <p:nvPr/>
        </p:nvSpPr>
        <p:spPr>
          <a:xfrm flipV="1">
            <a:off x="298180" y="4163642"/>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矩形: 圆角 29"/>
          <p:cNvSpPr/>
          <p:nvPr/>
        </p:nvSpPr>
        <p:spPr>
          <a:xfrm>
            <a:off x="11101915" y="-153160"/>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1" name="矩形: 圆角 30"/>
          <p:cNvSpPr/>
          <p:nvPr/>
        </p:nvSpPr>
        <p:spPr>
          <a:xfrm flipH="1" flipV="1">
            <a:off x="1891779" y="4125541"/>
            <a:ext cx="197245" cy="893405"/>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矩形: 圆角 31"/>
          <p:cNvSpPr/>
          <p:nvPr/>
        </p:nvSpPr>
        <p:spPr>
          <a:xfrm flipH="1" flipV="1">
            <a:off x="10775635" y="1207571"/>
            <a:ext cx="197245" cy="893405"/>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4" name="椭圆 43"/>
          <p:cNvSpPr/>
          <p:nvPr/>
        </p:nvSpPr>
        <p:spPr>
          <a:xfrm>
            <a:off x="11341128" y="5247357"/>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left)">
                                      <p:cBhvr>
                                        <p:cTn id="17" dur="500"/>
                                        <p:tgtEl>
                                          <p:spTgt spid="26"/>
                                        </p:tgtEl>
                                      </p:cBhvr>
                                    </p:animEffect>
                                  </p:childTnLst>
                                </p:cTn>
                              </p:par>
                              <p:par>
                                <p:cTn id="18" presetID="10" presetClass="entr" presetSubtype="0" fill="hold" grpId="0" nodeType="withEffect">
                                  <p:stCondLst>
                                    <p:cond delay="0"/>
                                  </p:stCondLst>
                                  <p:iterate type="wd">
                                    <p:tmPct val="10000"/>
                                  </p:iterate>
                                  <p:childTnLst>
                                    <p:set>
                                      <p:cBhvr>
                                        <p:cTn id="19" dur="1" fill="hold">
                                          <p:stCondLst>
                                            <p:cond delay="0"/>
                                          </p:stCondLst>
                                        </p:cTn>
                                        <p:tgtEl>
                                          <p:spTgt spid="3"/>
                                        </p:tgtEl>
                                        <p:attrNameLst>
                                          <p:attrName>style.visibility</p:attrName>
                                        </p:attrNameLst>
                                      </p:cBhvr>
                                      <p:to>
                                        <p:strVal val="visible"/>
                                      </p:to>
                                    </p:set>
                                    <p:anim to="0" calcmode="lin" valueType="num">
                                      <p:cBhvr>
                                        <p:cTn id="20" dur="500" decel="100000" fill="hold">
                                          <p:stCondLst>
                                            <p:cond delay="0"/>
                                          </p:stCondLst>
                                        </p:cTn>
                                        <p:tgtEl>
                                          <p:spTgt spid="3"/>
                                        </p:tgtEl>
                                        <p:attrNameLst>
                                          <p:attrName>ppt_y</p:attrName>
                                        </p:attrNameLst>
                                      </p:cBhvr>
                                      <p:tavLst>
                                        <p:tav tm="0">
                                          <p:val>
                                            <p:strVal val="ppt_y-0.02"/>
                                          </p:val>
                                        </p:tav>
                                        <p:tav tm="100000">
                                          <p:val>
                                            <p:strVal val="#ppt_y"/>
                                          </p:val>
                                        </p:tav>
                                      </p:tavLst>
                                    </p:anim>
                                    <p:animEffect transition="in" filter="fade">
                                      <p:cBhvr>
                                        <p:cTn id="21" dur="500">
                                          <p:stCondLst>
                                            <p:cond delay="0"/>
                                          </p:stCondLst>
                                        </p:cTn>
                                        <p:tgtEl>
                                          <p:spTgt spid="3"/>
                                        </p:tgtEl>
                                      </p:cBhvr>
                                    </p:animEffect>
                                    <p:animScale>
                                      <p:cBhvr>
                                        <p:cTn id="22" dur="500" decel="100000" fill="hold">
                                          <p:stCondLst>
                                            <p:cond delay="0"/>
                                          </p:stCondLst>
                                        </p:cTn>
                                        <p:tgtEl>
                                          <p:spTgt spid="3"/>
                                        </p:tgtEl>
                                      </p:cBhvr>
                                      <p:by x="100000" y="100000"/>
                                      <p:from x="110000" y="110000"/>
                                      <p:to x="100000" y="100000"/>
                                    </p:animScale>
                                  </p:childTnLst>
                                </p:cTn>
                              </p:par>
                              <p:par>
                                <p:cTn id="23" presetID="10" presetClass="entr" presetSubtype="0" fill="hold" grpId="0" nodeType="withEffect">
                                  <p:stCondLst>
                                    <p:cond delay="0"/>
                                  </p:stCondLst>
                                  <p:iterate type="wd">
                                    <p:tmPct val="10000"/>
                                  </p:iterate>
                                  <p:childTnLst>
                                    <p:set>
                                      <p:cBhvr>
                                        <p:cTn id="24" dur="1" fill="hold">
                                          <p:stCondLst>
                                            <p:cond delay="0"/>
                                          </p:stCondLst>
                                        </p:cTn>
                                        <p:tgtEl>
                                          <p:spTgt spid="30"/>
                                        </p:tgtEl>
                                        <p:attrNameLst>
                                          <p:attrName>style.visibility</p:attrName>
                                        </p:attrNameLst>
                                      </p:cBhvr>
                                      <p:to>
                                        <p:strVal val="visible"/>
                                      </p:to>
                                    </p:set>
                                    <p:anim to="0" calcmode="lin" valueType="num">
                                      <p:cBhvr>
                                        <p:cTn id="25"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26" dur="500">
                                          <p:stCondLst>
                                            <p:cond delay="0"/>
                                          </p:stCondLst>
                                        </p:cTn>
                                        <p:tgtEl>
                                          <p:spTgt spid="30"/>
                                        </p:tgtEl>
                                      </p:cBhvr>
                                    </p:animEffect>
                                    <p:animScale>
                                      <p:cBhvr>
                                        <p:cTn id="27" dur="500" decel="100000" fill="hold">
                                          <p:stCondLst>
                                            <p:cond delay="0"/>
                                          </p:stCondLst>
                                        </p:cTn>
                                        <p:tgtEl>
                                          <p:spTgt spid="30"/>
                                        </p:tgtEl>
                                      </p:cBhvr>
                                      <p:by x="100000" y="100000"/>
                                      <p:from x="110000" y="110000"/>
                                      <p:to x="100000" y="100000"/>
                                    </p:animScale>
                                  </p:childTnLst>
                                </p:cTn>
                              </p:par>
                              <p:par>
                                <p:cTn id="28" presetID="10" presetClass="entr" presetSubtype="0" fill="hold" grpId="0" nodeType="withEffect">
                                  <p:stCondLst>
                                    <p:cond delay="0"/>
                                  </p:stCondLst>
                                  <p:iterate type="wd">
                                    <p:tmPct val="10000"/>
                                  </p:iterate>
                                  <p:childTnLst>
                                    <p:set>
                                      <p:cBhvr>
                                        <p:cTn id="29" dur="1" fill="hold">
                                          <p:stCondLst>
                                            <p:cond delay="0"/>
                                          </p:stCondLst>
                                        </p:cTn>
                                        <p:tgtEl>
                                          <p:spTgt spid="31"/>
                                        </p:tgtEl>
                                        <p:attrNameLst>
                                          <p:attrName>style.visibility</p:attrName>
                                        </p:attrNameLst>
                                      </p:cBhvr>
                                      <p:to>
                                        <p:strVal val="visible"/>
                                      </p:to>
                                    </p:set>
                                    <p:anim to="0" calcmode="lin" valueType="num">
                                      <p:cBhvr>
                                        <p:cTn id="30" dur="500" decel="100000" fill="hold">
                                          <p:stCondLst>
                                            <p:cond delay="0"/>
                                          </p:stCondLst>
                                        </p:cTn>
                                        <p:tgtEl>
                                          <p:spTgt spid="31"/>
                                        </p:tgtEl>
                                        <p:attrNameLst>
                                          <p:attrName>ppt_y</p:attrName>
                                        </p:attrNameLst>
                                      </p:cBhvr>
                                      <p:tavLst>
                                        <p:tav tm="0">
                                          <p:val>
                                            <p:strVal val="ppt_y-0.02"/>
                                          </p:val>
                                        </p:tav>
                                        <p:tav tm="100000">
                                          <p:val>
                                            <p:strVal val="#ppt_y"/>
                                          </p:val>
                                        </p:tav>
                                      </p:tavLst>
                                    </p:anim>
                                    <p:animEffect transition="in" filter="fade">
                                      <p:cBhvr>
                                        <p:cTn id="31" dur="500">
                                          <p:stCondLst>
                                            <p:cond delay="0"/>
                                          </p:stCondLst>
                                        </p:cTn>
                                        <p:tgtEl>
                                          <p:spTgt spid="31"/>
                                        </p:tgtEl>
                                      </p:cBhvr>
                                    </p:animEffect>
                                    <p:animScale>
                                      <p:cBhvr>
                                        <p:cTn id="32" dur="500" decel="100000" fill="hold">
                                          <p:stCondLst>
                                            <p:cond delay="0"/>
                                          </p:stCondLst>
                                        </p:cTn>
                                        <p:tgtEl>
                                          <p:spTgt spid="31"/>
                                        </p:tgtEl>
                                      </p:cBhvr>
                                      <p:by x="100000" y="100000"/>
                                      <p:from x="110000" y="110000"/>
                                      <p:to x="100000" y="100000"/>
                                    </p:animScale>
                                  </p:childTnLst>
                                </p:cTn>
                              </p:par>
                              <p:par>
                                <p:cTn id="33" presetID="10" presetClass="entr" presetSubtype="0" fill="hold" grpId="0" nodeType="withEffect">
                                  <p:stCondLst>
                                    <p:cond delay="0"/>
                                  </p:stCondLst>
                                  <p:iterate type="wd">
                                    <p:tmPct val="10000"/>
                                  </p:iterate>
                                  <p:childTnLst>
                                    <p:set>
                                      <p:cBhvr>
                                        <p:cTn id="34" dur="1" fill="hold">
                                          <p:stCondLst>
                                            <p:cond delay="0"/>
                                          </p:stCondLst>
                                        </p:cTn>
                                        <p:tgtEl>
                                          <p:spTgt spid="32"/>
                                        </p:tgtEl>
                                        <p:attrNameLst>
                                          <p:attrName>style.visibility</p:attrName>
                                        </p:attrNameLst>
                                      </p:cBhvr>
                                      <p:to>
                                        <p:strVal val="visible"/>
                                      </p:to>
                                    </p:set>
                                    <p:anim to="0" calcmode="lin" valueType="num">
                                      <p:cBhvr>
                                        <p:cTn id="35"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36" dur="500">
                                          <p:stCondLst>
                                            <p:cond delay="0"/>
                                          </p:stCondLst>
                                        </p:cTn>
                                        <p:tgtEl>
                                          <p:spTgt spid="32"/>
                                        </p:tgtEl>
                                      </p:cBhvr>
                                    </p:animEffect>
                                    <p:animScale>
                                      <p:cBhvr>
                                        <p:cTn id="37" dur="500" decel="100000" fill="hold">
                                          <p:stCondLst>
                                            <p:cond delay="0"/>
                                          </p:stCondLst>
                                        </p:cTn>
                                        <p:tgtEl>
                                          <p:spTgt spid="32"/>
                                        </p:tgtEl>
                                      </p:cBhvr>
                                      <p:by x="100000" y="100000"/>
                                      <p:from x="110000" y="110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6" grpId="0" bldLvl="0" animBg="1"/>
      <p:bldP spid="3" grpId="0" bldLvl="0" animBg="1"/>
      <p:bldP spid="30" grpId="0" bldLvl="0" animBg="1"/>
      <p:bldP spid="31" grpId="0" bldLvl="0" animBg="1"/>
      <p:bldP spid="32"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94295" y="323963"/>
            <a:ext cx="2077686" cy="488467"/>
            <a:chOff x="294295" y="323963"/>
            <a:chExt cx="2077686" cy="488467"/>
          </a:xfrm>
        </p:grpSpPr>
        <p:sp>
          <p:nvSpPr>
            <p:cNvPr id="8" name="椭圆 7"/>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文本框 8"/>
            <p:cNvSpPr txBox="1"/>
            <p:nvPr>
              <p:custDataLst>
                <p:tags r:id="rId2"/>
              </p:custDataLst>
            </p:nvPr>
          </p:nvSpPr>
          <p:spPr>
            <a:xfrm>
              <a:off x="360301" y="352055"/>
              <a:ext cx="20116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三、创业融资</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19" name="组合 18"/>
          <p:cNvGrpSpPr/>
          <p:nvPr/>
        </p:nvGrpSpPr>
        <p:grpSpPr>
          <a:xfrm>
            <a:off x="756285" y="902970"/>
            <a:ext cx="5852160" cy="469900"/>
            <a:chOff x="1191" y="1422"/>
            <a:chExt cx="9216" cy="740"/>
          </a:xfrm>
        </p:grpSpPr>
        <p:sp>
          <p:nvSpPr>
            <p:cNvPr id="18" name="圆角矩形 17"/>
            <p:cNvSpPr/>
            <p:nvPr/>
          </p:nvSpPr>
          <p:spPr>
            <a:xfrm>
              <a:off x="1191" y="1422"/>
              <a:ext cx="9063"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3"/>
              </p:custDataLst>
            </p:nvPr>
          </p:nvSpPr>
          <p:spPr>
            <a:xfrm>
              <a:off x="1704" y="1422"/>
              <a:ext cx="8703" cy="739"/>
            </a:xfrm>
            <a:prstGeom prst="rect">
              <a:avLst/>
            </a:prstGeom>
            <a:noFill/>
          </p:spPr>
          <p:txBody>
            <a:bodyPr wrap="none" rtlCol="0">
              <a:noAutofit/>
            </a:bodyPr>
            <a:p>
              <a:pPr lvl="0" algn="l">
                <a:spcBef>
                  <a:spcPct val="0"/>
                </a:spcBef>
                <a:buSzPct val="25000"/>
                <a:defRPr/>
              </a:pPr>
              <a:r>
                <a:rPr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（三）创业融资渠道</a:t>
              </a:r>
              <a:endParaRPr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2" name="îṡḷîďé"/>
          <p:cNvSpPr/>
          <p:nvPr>
            <p:custDataLst>
              <p:tags r:id="rId4"/>
            </p:custDataLst>
          </p:nvPr>
        </p:nvSpPr>
        <p:spPr>
          <a:xfrm>
            <a:off x="1480185" y="2125980"/>
            <a:ext cx="8168005" cy="3313430"/>
          </a:xfrm>
          <a:prstGeom prst="rect">
            <a:avLst/>
          </a:prstGeom>
        </p:spPr>
        <p:txBody>
          <a:bodyPr>
            <a:noAutofit/>
          </a:bodyPr>
          <a:p>
            <a:pPr lvl="0" indent="812800" algn="just" fontAlgn="auto">
              <a:lnSpc>
                <a:spcPct val="150000"/>
              </a:lnSpc>
              <a:extLst>
                <a:ext uri="{35155182-B16C-46BC-9424-99874614C6A1}">
                  <wpsdc:indentchars xmlns:wpsdc="http://www.wps.cn/officeDocument/2017/drawingmlCustomData" val="200" checksum="3877492575"/>
                </a:ext>
              </a:extLst>
            </a:pPr>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融资渠道即企业筹措资金的方向和通道，体现了资金的来源和流量。对创业者来说，能否快速、高效地筹集到资金是影响创业成功与否的至关重要的因素。</a:t>
            </a:r>
            <a:endPar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圆角矩形 14"/>
          <p:cNvSpPr/>
          <p:nvPr/>
        </p:nvSpPr>
        <p:spPr>
          <a:xfrm>
            <a:off x="6527800" y="1779270"/>
            <a:ext cx="5137150" cy="44069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圆角矩形 15"/>
          <p:cNvSpPr/>
          <p:nvPr/>
        </p:nvSpPr>
        <p:spPr>
          <a:xfrm>
            <a:off x="6527800" y="2660650"/>
            <a:ext cx="5137150" cy="44069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圆角矩形 19"/>
          <p:cNvSpPr/>
          <p:nvPr/>
        </p:nvSpPr>
        <p:spPr>
          <a:xfrm>
            <a:off x="6527800" y="3532505"/>
            <a:ext cx="5137150" cy="44069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圆角矩形 20"/>
          <p:cNvSpPr/>
          <p:nvPr/>
        </p:nvSpPr>
        <p:spPr>
          <a:xfrm>
            <a:off x="6511290" y="4432935"/>
            <a:ext cx="5137150" cy="44069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圆角矩形 11"/>
          <p:cNvSpPr/>
          <p:nvPr/>
        </p:nvSpPr>
        <p:spPr>
          <a:xfrm>
            <a:off x="535940" y="4436745"/>
            <a:ext cx="5137150" cy="44069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圆角矩形 10"/>
          <p:cNvSpPr/>
          <p:nvPr/>
        </p:nvSpPr>
        <p:spPr>
          <a:xfrm>
            <a:off x="535940" y="3512820"/>
            <a:ext cx="5137150" cy="44069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圆角矩形 9"/>
          <p:cNvSpPr/>
          <p:nvPr/>
        </p:nvSpPr>
        <p:spPr>
          <a:xfrm>
            <a:off x="535940" y="2636520"/>
            <a:ext cx="5137150" cy="44069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圆角矩形 5"/>
          <p:cNvSpPr/>
          <p:nvPr/>
        </p:nvSpPr>
        <p:spPr>
          <a:xfrm>
            <a:off x="535940" y="1760220"/>
            <a:ext cx="5137150" cy="44069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7" name="组合 6"/>
          <p:cNvGrpSpPr/>
          <p:nvPr/>
        </p:nvGrpSpPr>
        <p:grpSpPr>
          <a:xfrm>
            <a:off x="294295" y="323963"/>
            <a:ext cx="2077686" cy="488467"/>
            <a:chOff x="294295" y="323963"/>
            <a:chExt cx="2077686" cy="488467"/>
          </a:xfrm>
        </p:grpSpPr>
        <p:sp>
          <p:nvSpPr>
            <p:cNvPr id="8" name="椭圆 7"/>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文本框 8"/>
            <p:cNvSpPr txBox="1"/>
            <p:nvPr>
              <p:custDataLst>
                <p:tags r:id="rId2"/>
              </p:custDataLst>
            </p:nvPr>
          </p:nvSpPr>
          <p:spPr>
            <a:xfrm>
              <a:off x="360301" y="352055"/>
              <a:ext cx="20116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三、创业融资</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19" name="组合 18"/>
          <p:cNvGrpSpPr/>
          <p:nvPr/>
        </p:nvGrpSpPr>
        <p:grpSpPr>
          <a:xfrm>
            <a:off x="756285" y="902970"/>
            <a:ext cx="5852160" cy="469900"/>
            <a:chOff x="1191" y="1422"/>
            <a:chExt cx="9216" cy="740"/>
          </a:xfrm>
        </p:grpSpPr>
        <p:sp>
          <p:nvSpPr>
            <p:cNvPr id="18" name="圆角矩形 17"/>
            <p:cNvSpPr/>
            <p:nvPr/>
          </p:nvSpPr>
          <p:spPr>
            <a:xfrm>
              <a:off x="1191" y="1422"/>
              <a:ext cx="9063"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3"/>
              </p:custDataLst>
            </p:nvPr>
          </p:nvSpPr>
          <p:spPr>
            <a:xfrm>
              <a:off x="1704" y="1422"/>
              <a:ext cx="8703" cy="739"/>
            </a:xfrm>
            <a:prstGeom prst="rect">
              <a:avLst/>
            </a:prstGeom>
            <a:noFill/>
          </p:spPr>
          <p:txBody>
            <a:bodyPr wrap="none" rtlCol="0">
              <a:noAutofit/>
            </a:bodyPr>
            <a:p>
              <a:pPr lvl="0" algn="l">
                <a:spcBef>
                  <a:spcPct val="0"/>
                </a:spcBef>
                <a:buSzPct val="25000"/>
                <a:defRPr/>
              </a:pPr>
              <a:r>
                <a:rPr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（三）创业融资渠道</a:t>
              </a:r>
              <a:endParaRPr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3" name="ïŝ1îḍê"/>
          <p:cNvSpPr txBox="1"/>
          <p:nvPr>
            <p:custDataLst>
              <p:tags r:id="rId4"/>
            </p:custDataLst>
          </p:nvPr>
        </p:nvSpPr>
        <p:spPr>
          <a:xfrm>
            <a:off x="915035" y="1683385"/>
            <a:ext cx="4385310" cy="3503930"/>
          </a:xfrm>
          <a:prstGeom prst="rect">
            <a:avLst/>
          </a:prstGeom>
          <a:noFill/>
          <a:ln w="19050" cmpd="dbl">
            <a:solidFill>
              <a:srgbClr val="AC1DA2"/>
            </a:solidFill>
          </a:ln>
        </p:spPr>
        <p:txBody>
          <a:bodyPr wrap="square">
            <a:noAutofit/>
          </a:bodyPr>
          <a:p>
            <a:pPr lvl="0" algn="just">
              <a:lnSpc>
                <a:spcPct val="160000"/>
              </a:lnSpc>
            </a:pPr>
            <a:r>
              <a:rPr lang="zh-CN" altLang="en-US" dirty="0">
                <a:solidFill>
                  <a:schemeClr val="bg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1. 政策基金——政府提供的创业基金</a:t>
            </a:r>
            <a:endParaRPr lang="zh-CN" altLang="en-US" dirty="0">
              <a:solidFill>
                <a:schemeClr val="bg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a:p>
            <a:pPr lvl="0" algn="just">
              <a:lnSpc>
                <a:spcPct val="160000"/>
              </a:lnSpc>
            </a:pPr>
            <a:endParaRPr lang="en-US" altLang="zh-CN" dirty="0">
              <a:solidFill>
                <a:schemeClr val="bg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a:p>
            <a:pPr lvl="0" algn="just">
              <a:lnSpc>
                <a:spcPct val="160000"/>
              </a:lnSpc>
            </a:pPr>
            <a:r>
              <a:rPr lang="zh-CN" altLang="en-US" dirty="0">
                <a:solidFill>
                  <a:schemeClr val="bg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2. 亲情融资——成本最低的创业“贷款”</a:t>
            </a:r>
            <a:endParaRPr lang="zh-CN" altLang="en-US" dirty="0">
              <a:solidFill>
                <a:schemeClr val="bg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a:p>
            <a:pPr lvl="0" algn="just">
              <a:lnSpc>
                <a:spcPct val="160000"/>
              </a:lnSpc>
            </a:pPr>
            <a:endParaRPr lang="en-US" altLang="zh-CN" dirty="0">
              <a:solidFill>
                <a:schemeClr val="bg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a:p>
            <a:pPr lvl="0" algn="just">
              <a:lnSpc>
                <a:spcPct val="160000"/>
              </a:lnSpc>
            </a:pPr>
            <a:r>
              <a:rPr lang="zh-CN" altLang="en-US" dirty="0">
                <a:solidFill>
                  <a:schemeClr val="bg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3. 合伙融资——创业者的“调剂师”</a:t>
            </a:r>
            <a:endParaRPr lang="zh-CN" altLang="en-US" dirty="0">
              <a:solidFill>
                <a:schemeClr val="bg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a:p>
            <a:pPr lvl="0" algn="just">
              <a:lnSpc>
                <a:spcPct val="160000"/>
              </a:lnSpc>
            </a:pPr>
            <a:endParaRPr lang="zh-CN" altLang="en-US" dirty="0">
              <a:solidFill>
                <a:schemeClr val="bg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a:p>
            <a:pPr algn="just">
              <a:lnSpc>
                <a:spcPct val="160000"/>
              </a:lnSpc>
            </a:pPr>
            <a:r>
              <a:rPr lang="zh-CN" altLang="en-US" dirty="0">
                <a:solidFill>
                  <a:schemeClr val="bg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4. 天使基金——民间的创业基金</a:t>
            </a:r>
            <a:endParaRPr lang="zh-CN" altLang="en-US" dirty="0">
              <a:solidFill>
                <a:schemeClr val="bg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a:p>
            <a:pPr algn="just">
              <a:lnSpc>
                <a:spcPct val="160000"/>
              </a:lnSpc>
            </a:pPr>
            <a:endParaRPr lang="zh-CN" altLang="en-US" dirty="0">
              <a:solidFill>
                <a:schemeClr val="bg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a:p>
            <a:pPr algn="just">
              <a:lnSpc>
                <a:spcPct val="160000"/>
              </a:lnSpc>
            </a:pPr>
            <a:endParaRPr lang="zh-CN" altLang="en-US" dirty="0">
              <a:solidFill>
                <a:schemeClr val="bg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p:txBody>
      </p:sp>
      <p:sp>
        <p:nvSpPr>
          <p:cNvPr id="5" name="ïŝ1îḍê"/>
          <p:cNvSpPr txBox="1"/>
          <p:nvPr>
            <p:custDataLst>
              <p:tags r:id="rId5"/>
            </p:custDataLst>
          </p:nvPr>
        </p:nvSpPr>
        <p:spPr>
          <a:xfrm>
            <a:off x="6722110" y="1683385"/>
            <a:ext cx="4826000" cy="3503930"/>
          </a:xfrm>
          <a:prstGeom prst="rect">
            <a:avLst/>
          </a:prstGeom>
          <a:noFill/>
          <a:ln w="19050" cmpd="dbl">
            <a:solidFill>
              <a:srgbClr val="AC1DA2"/>
            </a:solidFill>
          </a:ln>
        </p:spPr>
        <p:txBody>
          <a:bodyPr wrap="square">
            <a:noAutofit/>
          </a:bodyPr>
          <a:p>
            <a:pPr algn="just">
              <a:lnSpc>
                <a:spcPct val="160000"/>
              </a:lnSpc>
            </a:pPr>
            <a:r>
              <a:rPr lang="zh-CN" altLang="en-US" dirty="0">
                <a:solidFill>
                  <a:schemeClr val="bg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5. 风险投资——创业者的“维生素C”</a:t>
            </a:r>
            <a:endParaRPr lang="zh-CN" altLang="en-US" dirty="0">
              <a:solidFill>
                <a:schemeClr val="bg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a:p>
            <a:pPr algn="just">
              <a:lnSpc>
                <a:spcPct val="160000"/>
              </a:lnSpc>
            </a:pPr>
            <a:endParaRPr lang="zh-CN" altLang="en-US" dirty="0">
              <a:solidFill>
                <a:schemeClr val="bg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a:p>
            <a:pPr algn="just">
              <a:lnSpc>
                <a:spcPct val="160000"/>
              </a:lnSpc>
            </a:pPr>
            <a:r>
              <a:rPr lang="zh-CN" altLang="en-US" dirty="0">
                <a:solidFill>
                  <a:schemeClr val="bg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6. 金融机构贷款——银行小额贷款</a:t>
            </a:r>
            <a:endParaRPr lang="zh-CN" altLang="en-US" dirty="0">
              <a:solidFill>
                <a:schemeClr val="bg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a:p>
            <a:pPr algn="just">
              <a:lnSpc>
                <a:spcPct val="160000"/>
              </a:lnSpc>
            </a:pPr>
            <a:endParaRPr lang="zh-CN" altLang="en-US" dirty="0">
              <a:solidFill>
                <a:schemeClr val="bg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a:p>
            <a:pPr algn="just">
              <a:lnSpc>
                <a:spcPct val="160000"/>
              </a:lnSpc>
            </a:pPr>
            <a:r>
              <a:rPr lang="zh-CN" altLang="en-US" dirty="0">
                <a:solidFill>
                  <a:schemeClr val="bg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7. 股权出让融资——企业的“助推剂”</a:t>
            </a:r>
            <a:endParaRPr lang="zh-CN" altLang="en-US" dirty="0">
              <a:solidFill>
                <a:schemeClr val="bg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a:p>
            <a:pPr algn="just">
              <a:lnSpc>
                <a:spcPct val="160000"/>
              </a:lnSpc>
            </a:pPr>
            <a:endParaRPr lang="zh-CN" altLang="en-US" dirty="0">
              <a:solidFill>
                <a:schemeClr val="bg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a:p>
            <a:pPr algn="just">
              <a:lnSpc>
                <a:spcPct val="160000"/>
              </a:lnSpc>
            </a:pPr>
            <a:r>
              <a:rPr lang="zh-CN" altLang="en-US" dirty="0">
                <a:solidFill>
                  <a:schemeClr val="bg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8. 创业板上市融资——创业融资的最高阶段</a:t>
            </a:r>
            <a:endParaRPr lang="zh-CN" altLang="en-US" dirty="0">
              <a:solidFill>
                <a:schemeClr val="bg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a:p>
            <a:pPr algn="just">
              <a:lnSpc>
                <a:spcPct val="160000"/>
              </a:lnSpc>
            </a:pPr>
            <a:endParaRPr lang="zh-CN" altLang="en-US" dirty="0">
              <a:solidFill>
                <a:schemeClr val="bg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a:p>
            <a:pPr algn="just">
              <a:lnSpc>
                <a:spcPct val="160000"/>
              </a:lnSpc>
            </a:pPr>
            <a:endParaRPr lang="zh-CN" altLang="en-US" dirty="0">
              <a:solidFill>
                <a:schemeClr val="bg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94295" y="323963"/>
            <a:ext cx="2077686" cy="488467"/>
            <a:chOff x="294295" y="323963"/>
            <a:chExt cx="2077686" cy="488467"/>
          </a:xfrm>
        </p:grpSpPr>
        <p:sp>
          <p:nvSpPr>
            <p:cNvPr id="8" name="椭圆 7"/>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文本框 8"/>
            <p:cNvSpPr txBox="1"/>
            <p:nvPr>
              <p:custDataLst>
                <p:tags r:id="rId2"/>
              </p:custDataLst>
            </p:nvPr>
          </p:nvSpPr>
          <p:spPr>
            <a:xfrm>
              <a:off x="360301" y="352055"/>
              <a:ext cx="20116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三、创业融资</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4" name="文本框 3"/>
          <p:cNvSpPr txBox="1"/>
          <p:nvPr/>
        </p:nvSpPr>
        <p:spPr>
          <a:xfrm>
            <a:off x="1889125" y="1674495"/>
            <a:ext cx="8414385" cy="3759200"/>
          </a:xfrm>
          <a:prstGeom prst="rect">
            <a:avLst/>
          </a:prstGeom>
          <a:noFill/>
          <a:ln w="19050" cmpd="dbl">
            <a:noFill/>
          </a:ln>
        </p:spPr>
        <p:txBody>
          <a:bodyPr wrap="square" rtlCol="0" anchor="t">
            <a:noAutofit/>
          </a:bodyPr>
          <a:p>
            <a:pPr indent="711200" algn="just" fontAlgn="auto">
              <a:lnSpc>
                <a:spcPct val="130000"/>
              </a:lnSpc>
              <a:extLst>
                <a:ext uri="{35155182-B16C-46BC-9424-99874614C6A1}">
                  <wpsdc:indentchars xmlns:wpsdc="http://www.wps.cn/officeDocument/2017/drawingmlCustomData" val="200" checksum="3773799597"/>
                </a:ext>
              </a:extLst>
            </a:pPr>
            <a:r>
              <a:rPr lang="zh-CN" altLang="en-US" sz="2800" b="1">
                <a:solidFill>
                  <a:srgbClr val="FF0000"/>
                </a:solidFill>
                <a:latin typeface="微软雅黑" panose="020B0503020204020204" charset="-122"/>
                <a:ea typeface="微软雅黑" panose="020B0503020204020204" charset="-122"/>
              </a:rPr>
              <a:t>创业融资</a:t>
            </a:r>
            <a:r>
              <a:rPr lang="zh-CN" altLang="en-US" sz="2800">
                <a:solidFill>
                  <a:schemeClr val="bg1"/>
                </a:solidFill>
                <a:latin typeface="微软雅黑" panose="020B0503020204020204" charset="-122"/>
                <a:ea typeface="微软雅黑" panose="020B0503020204020204" charset="-122"/>
              </a:rPr>
              <a:t>不仅是一个技术问题，还是一个社会问题，应从建立个人信用、积累社会资本、书写创业计划、测算不同阶段的资金需求量等方面做好准备。</a:t>
            </a:r>
            <a:endParaRPr lang="zh-CN" altLang="en-US" sz="2800">
              <a:solidFill>
                <a:schemeClr val="bg1"/>
              </a:solidFill>
              <a:latin typeface="微软雅黑" panose="020B0503020204020204" charset="-122"/>
              <a:ea typeface="微软雅黑" panose="020B0503020204020204" charset="-122"/>
            </a:endParaRPr>
          </a:p>
          <a:p>
            <a:pPr indent="711200" algn="just" fontAlgn="auto">
              <a:lnSpc>
                <a:spcPct val="130000"/>
              </a:lnSpc>
              <a:extLst>
                <a:ext uri="{35155182-B16C-46BC-9424-99874614C6A1}">
                  <wpsdc:indentchars xmlns:wpsdc="http://www.wps.cn/officeDocument/2017/drawingmlCustomData" val="200" checksum="3773799597"/>
                </a:ext>
              </a:extLst>
            </a:pPr>
            <a:r>
              <a:rPr lang="zh-CN" altLang="en-US" sz="2800">
                <a:solidFill>
                  <a:schemeClr val="bg1"/>
                </a:solidFill>
                <a:latin typeface="微软雅黑" panose="020B0503020204020204" charset="-122"/>
                <a:ea typeface="微软雅黑" panose="020B0503020204020204" charset="-122"/>
              </a:rPr>
              <a:t>因此，突破创业融资束缚，可以提升整体创业的成功率。这也</a:t>
            </a:r>
            <a:r>
              <a:rPr lang="zh-CN" altLang="en-US" sz="2800" b="1">
                <a:solidFill>
                  <a:srgbClr val="FF0000"/>
                </a:solidFill>
                <a:latin typeface="微软雅黑" panose="020B0503020204020204" charset="-122"/>
                <a:ea typeface="微软雅黑" panose="020B0503020204020204" charset="-122"/>
              </a:rPr>
              <a:t>需要政府、社会、高校等协调配合</a:t>
            </a:r>
            <a:r>
              <a:rPr lang="zh-CN" altLang="en-US" sz="2800">
                <a:solidFill>
                  <a:schemeClr val="bg1"/>
                </a:solidFill>
                <a:latin typeface="微软雅黑" panose="020B0503020204020204" charset="-122"/>
                <a:ea typeface="微软雅黑" panose="020B0503020204020204" charset="-122"/>
              </a:rPr>
              <a:t>，形成合力，</a:t>
            </a:r>
            <a:r>
              <a:rPr lang="zh-CN" altLang="en-US" sz="2800" b="1">
                <a:solidFill>
                  <a:srgbClr val="FF0000"/>
                </a:solidFill>
                <a:latin typeface="微软雅黑" panose="020B0503020204020204" charset="-122"/>
                <a:ea typeface="微软雅黑" panose="020B0503020204020204" charset="-122"/>
              </a:rPr>
              <a:t>为</a:t>
            </a:r>
            <a:r>
              <a:rPr lang="zh-CN" altLang="en-US" sz="2800">
                <a:solidFill>
                  <a:schemeClr val="bg1"/>
                </a:solidFill>
                <a:latin typeface="微软雅黑" panose="020B0503020204020204" charset="-122"/>
                <a:ea typeface="微软雅黑" panose="020B0503020204020204" charset="-122"/>
              </a:rPr>
              <a:t>创业融资乃至</a:t>
            </a:r>
            <a:r>
              <a:rPr lang="zh-CN" altLang="en-US" sz="2800" b="1">
                <a:solidFill>
                  <a:srgbClr val="FF0000"/>
                </a:solidFill>
                <a:latin typeface="微软雅黑" panose="020B0503020204020204" charset="-122"/>
                <a:ea typeface="微软雅黑" panose="020B0503020204020204" charset="-122"/>
              </a:rPr>
              <a:t>整个创业进程保驾护航</a:t>
            </a:r>
            <a:r>
              <a:rPr lang="zh-CN" altLang="en-US" sz="2800">
                <a:solidFill>
                  <a:schemeClr val="bg1"/>
                </a:solidFill>
                <a:latin typeface="微软雅黑" panose="020B0503020204020204" charset="-122"/>
                <a:ea typeface="微软雅黑" panose="020B0503020204020204" charset="-122"/>
              </a:rPr>
              <a:t>。</a:t>
            </a:r>
            <a:endParaRPr lang="zh-CN" altLang="en-US" sz="2800">
              <a:solidFill>
                <a:schemeClr val="bg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案例速览</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53160" y="864870"/>
            <a:ext cx="10033635" cy="3802380"/>
          </a:xfrm>
          <a:prstGeom prst="rect">
            <a:avLst/>
          </a:prstGeom>
          <a:noFill/>
          <a:ln w="12700" cmpd="sng">
            <a:solidFill>
              <a:srgbClr val="6E1297"/>
            </a:solidFill>
            <a:prstDash val="sysDot"/>
          </a:ln>
        </p:spPr>
        <p:txBody>
          <a:bodyPr wrap="square" rtlCol="0">
            <a:noAutofit/>
          </a:bodyPr>
          <a:p>
            <a:pPr algn="ctr">
              <a:lnSpc>
                <a:spcPct val="150000"/>
              </a:lnSpc>
            </a:pPr>
            <a:r>
              <a:rPr lang="zh-CN" altLang="en-US" sz="2000" b="1">
                <a:solidFill>
                  <a:schemeClr val="bg1"/>
                </a:solidFill>
                <a:latin typeface="微软雅黑" panose="020B0503020204020204" charset="-122"/>
                <a:ea typeface="微软雅黑" panose="020B0503020204020204" charset="-122"/>
                <a:cs typeface="微软雅黑" panose="020B0503020204020204" charset="-122"/>
              </a:rPr>
              <a:t>“实打实”规划，赢得创业基金支持</a:t>
            </a:r>
            <a:endParaRPr lang="zh-CN" altLang="en-US" sz="2000" b="1">
              <a:solidFill>
                <a:schemeClr val="bg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extLst>
                <a:ext uri="{35155182-B16C-46BC-9424-99874614C6A1}">
                  <wpsdc:indentchars xmlns:wpsdc="http://www.wps.cn/officeDocument/2017/drawingmlCustomData" val="200" checksum="1740828767"/>
                </a:ext>
              </a:extLst>
            </a:pPr>
            <a:r>
              <a:rPr lang="zh-CN" altLang="en-US" sz="1600">
                <a:solidFill>
                  <a:schemeClr val="bg1"/>
                </a:solidFill>
                <a:latin typeface="微软雅黑" panose="020B0503020204020204" charset="-122"/>
                <a:ea typeface="微软雅黑" panose="020B0503020204020204" charset="-122"/>
                <a:cs typeface="微软雅黑" panose="020B0503020204020204" charset="-122"/>
              </a:rPr>
              <a:t>河北省石家庄市的路晓波和同学一同开设的“车之家”汽车养护中心已经小有名气，养护中心最多的时候，每周能为100 多辆车提供养护服务。</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60000"/>
              </a:lnSpc>
              <a:extLst>
                <a:ext uri="{35155182-B16C-46BC-9424-99874614C6A1}">
                  <wpsdc:indentchars xmlns:wpsdc="http://www.wps.cn/officeDocument/2017/drawingmlCustomData" val="200" checksum="1740828767"/>
                </a:ext>
              </a:extLst>
            </a:pPr>
            <a:r>
              <a:rPr lang="zh-CN" altLang="en-US" sz="1600">
                <a:solidFill>
                  <a:schemeClr val="bg1"/>
                </a:solidFill>
                <a:latin typeface="微软雅黑" panose="020B0503020204020204" charset="-122"/>
                <a:ea typeface="微软雅黑" panose="020B0503020204020204" charset="-122"/>
                <a:cs typeface="微软雅黑" panose="020B0503020204020204" charset="-122"/>
              </a:rPr>
              <a:t>创业之初，资金确实是路晓波和他的同学们面对的最大难题。在老师的帮助下，他们想到了向学校申请创业基金。要想争取到学校的创业基金，必须通过评审及项目监控专家小组的审核，他们在众多申请资金的学生中脱颖而出。于是，路晓波和同学们开始忙碌起来——跑市场、做调查、出创业规划书。那段时间，路晓波几乎每天都是站在马路边，一边数车一边吃饭。就这样，利用休息时间，路晓波和同学对学校周围的汽车数量、车主的保养需求等进行了详细统计，并在校网站上搜集服务意见，充分掌握了学校汽车养护市场的状况，最终凭借精准的数据和市场分析赢得了3 万元创业基金。</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494790" y="4667250"/>
            <a:ext cx="8655050" cy="1783715"/>
          </a:xfrm>
          <a:prstGeom prst="rect">
            <a:avLst/>
          </a:prstGeom>
          <a:noFill/>
        </p:spPr>
        <p:txBody>
          <a:bodyPr wrap="square" rtlCol="0" anchor="t">
            <a:spAutoFit/>
          </a:bodyPr>
          <a:p>
            <a:pPr algn="just">
              <a:lnSpc>
                <a:spcPct val="110000"/>
              </a:lnSpc>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案例评析】目前，国内许多地方政府和高校都有为大学生提供创业基金的政策。用赢取创业基金的方式筹集创业的“第一桶金”，不失为一个高效、可行的办法，但这同时也要求创业者具备足够的实力，从众多申请者中脱颖而出。用路晓波的话说，“机会只给有准备的人，‘实打实’规划是抓住机会的关键。”</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756285" y="902970"/>
            <a:ext cx="5340350" cy="469900"/>
            <a:chOff x="1191" y="1422"/>
            <a:chExt cx="8410" cy="740"/>
          </a:xfrm>
        </p:grpSpPr>
        <p:sp>
          <p:nvSpPr>
            <p:cNvPr id="18" name="圆角矩形 17"/>
            <p:cNvSpPr/>
            <p:nvPr/>
          </p:nvSpPr>
          <p:spPr>
            <a:xfrm>
              <a:off x="1191" y="1422"/>
              <a:ext cx="8410"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1"/>
              </p:custDataLst>
            </p:nvPr>
          </p:nvSpPr>
          <p:spPr>
            <a:xfrm>
              <a:off x="1497"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a:t>
              </a:r>
              <a:r>
                <a:rPr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（四）创业融资的选择策略</a:t>
              </a:r>
              <a:endParaRPr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2" name="组合 1"/>
          <p:cNvGrpSpPr/>
          <p:nvPr/>
        </p:nvGrpSpPr>
        <p:grpSpPr>
          <a:xfrm>
            <a:off x="294295" y="323963"/>
            <a:ext cx="2077686" cy="488467"/>
            <a:chOff x="294295" y="323963"/>
            <a:chExt cx="2077686" cy="488467"/>
          </a:xfrm>
        </p:grpSpPr>
        <p:sp>
          <p:nvSpPr>
            <p:cNvPr id="16" name="椭圆 15"/>
            <p:cNvSpPr/>
            <p:nvPr>
              <p:custDataLst>
                <p:tags r:id="rId2"/>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1" name="文本框 20"/>
            <p:cNvSpPr txBox="1"/>
            <p:nvPr>
              <p:custDataLst>
                <p:tags r:id="rId3"/>
              </p:custDataLst>
            </p:nvPr>
          </p:nvSpPr>
          <p:spPr>
            <a:xfrm>
              <a:off x="360301" y="352055"/>
              <a:ext cx="20116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三、创业融资</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3" name="îṡḷîďé"/>
          <p:cNvSpPr/>
          <p:nvPr>
            <p:custDataLst>
              <p:tags r:id="rId4"/>
            </p:custDataLst>
          </p:nvPr>
        </p:nvSpPr>
        <p:spPr>
          <a:xfrm>
            <a:off x="950595" y="3107690"/>
            <a:ext cx="3902710" cy="642620"/>
          </a:xfrm>
          <a:prstGeom prst="rect">
            <a:avLst/>
          </a:prstGeom>
        </p:spPr>
        <p:txBody>
          <a:bodyPr>
            <a:noAutofit/>
          </a:bodyPr>
          <a:p>
            <a:pPr lvl="0"/>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创业融资的重要特征</a:t>
            </a:r>
            <a:endPar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 name="ïŝ1îḍê"/>
          <p:cNvSpPr txBox="1"/>
          <p:nvPr>
            <p:custDataLst>
              <p:tags r:id="rId5"/>
            </p:custDataLst>
          </p:nvPr>
        </p:nvSpPr>
        <p:spPr>
          <a:xfrm>
            <a:off x="5308507" y="1919275"/>
            <a:ext cx="6225269" cy="4078605"/>
          </a:xfrm>
          <a:prstGeom prst="rect">
            <a:avLst/>
          </a:prstGeom>
          <a:noFill/>
        </p:spPr>
        <p:txBody>
          <a:bodyPr wrap="square">
            <a:spAutoFit/>
          </a:bodyPr>
          <a:p>
            <a:pPr lvl="0">
              <a:lnSpc>
                <a:spcPct val="160000"/>
              </a:lnSpc>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（1）种子阶段：主要融资方式为自有资金、天使投资和政府投资。</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60000"/>
              </a:lnSpc>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（2）创建阶段：主要融资方式为风险投资、自有资金和政府投资。</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60000"/>
              </a:lnSpc>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（3）成长阶段：主要融资方式为风险投资。</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60000"/>
              </a:lnSpc>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a:t>
            </a:r>
            <a:r>
              <a:rPr lang="en-US" altLang="zh-CN"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4</a:t>
            </a: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）加速成长阶段：主要融资方式为私人投资、风险投资、投资公司。</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60000"/>
              </a:lnSpc>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a:t>
            </a:r>
            <a:r>
              <a:rPr lang="en-US" altLang="zh-CN"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5</a:t>
            </a: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）成熟阶段：主要融资方式为债券融资、银行贷款、上市融资和风险投资。</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5" name="文本框 4"/>
          <p:cNvSpPr txBox="1"/>
          <p:nvPr/>
        </p:nvSpPr>
        <p:spPr>
          <a:xfrm>
            <a:off x="1198245" y="4071620"/>
            <a:ext cx="3037205" cy="1383665"/>
          </a:xfrm>
          <a:prstGeom prst="rect">
            <a:avLst/>
          </a:prstGeom>
          <a:noFill/>
        </p:spPr>
        <p:txBody>
          <a:bodyPr wrap="square" rtlCol="0" anchor="t">
            <a:spAutoFit/>
          </a:bodyPr>
          <a:p>
            <a:pPr algn="just"/>
            <a:r>
              <a:rPr lang="zh-CN" altLang="en-US" sz="2800" b="1">
                <a:solidFill>
                  <a:srgbClr val="FF0000"/>
                </a:solidFill>
                <a:latin typeface="微软雅黑" panose="020B0503020204020204" charset="-122"/>
                <a:ea typeface="微软雅黑" panose="020B0503020204020204" charset="-122"/>
              </a:rPr>
              <a:t>分阶段融资</a:t>
            </a:r>
            <a:r>
              <a:rPr lang="zh-CN" altLang="en-US" sz="2800">
                <a:solidFill>
                  <a:schemeClr val="bg1"/>
                </a:solidFill>
                <a:latin typeface="微软雅黑" panose="020B0503020204020204" charset="-122"/>
                <a:ea typeface="微软雅黑" panose="020B0503020204020204" charset="-122"/>
              </a:rPr>
              <a:t>已经成为创业资本行业的重要特征。</a:t>
            </a:r>
            <a:endParaRPr lang="zh-CN" altLang="en-US" sz="2800">
              <a:solidFill>
                <a:schemeClr val="bg1"/>
              </a:solidFill>
              <a:latin typeface="微软雅黑" panose="020B0503020204020204" charset="-122"/>
              <a:ea typeface="微软雅黑" panose="020B0503020204020204" charset="-122"/>
            </a:endParaRPr>
          </a:p>
        </p:txBody>
      </p:sp>
      <p:sp>
        <p:nvSpPr>
          <p:cNvPr id="34" name="î$ḷïďê"/>
          <p:cNvSpPr/>
          <p:nvPr>
            <p:custDataLst>
              <p:tags r:id="rId6"/>
            </p:custDataLst>
          </p:nvPr>
        </p:nvSpPr>
        <p:spPr>
          <a:xfrm>
            <a:off x="1035590" y="2260826"/>
            <a:ext cx="525468" cy="525465"/>
          </a:xfrm>
          <a:prstGeom prst="donut">
            <a:avLst/>
          </a:prstGeom>
          <a:gradFill>
            <a:gsLst>
              <a:gs pos="0">
                <a:srgbClr val="B21AA3"/>
              </a:gs>
              <a:gs pos="100000">
                <a:srgbClr val="472494"/>
              </a:gs>
            </a:gsLst>
            <a:lin ang="5400000" scaled="1"/>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up)">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756285" y="902970"/>
            <a:ext cx="5340350" cy="469900"/>
            <a:chOff x="1191" y="1422"/>
            <a:chExt cx="8410" cy="740"/>
          </a:xfrm>
        </p:grpSpPr>
        <p:sp>
          <p:nvSpPr>
            <p:cNvPr id="18" name="圆角矩形 17"/>
            <p:cNvSpPr/>
            <p:nvPr/>
          </p:nvSpPr>
          <p:spPr>
            <a:xfrm>
              <a:off x="1191" y="1422"/>
              <a:ext cx="8410"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1"/>
              </p:custDataLst>
            </p:nvPr>
          </p:nvSpPr>
          <p:spPr>
            <a:xfrm>
              <a:off x="1497"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a:t>
              </a:r>
              <a:r>
                <a:rPr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（四）创业融资的选择策略</a:t>
              </a:r>
              <a:endParaRPr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2" name="组合 1"/>
          <p:cNvGrpSpPr/>
          <p:nvPr/>
        </p:nvGrpSpPr>
        <p:grpSpPr>
          <a:xfrm>
            <a:off x="294295" y="323963"/>
            <a:ext cx="2077686" cy="488467"/>
            <a:chOff x="294295" y="323963"/>
            <a:chExt cx="2077686" cy="488467"/>
          </a:xfrm>
        </p:grpSpPr>
        <p:sp>
          <p:nvSpPr>
            <p:cNvPr id="16" name="椭圆 15"/>
            <p:cNvSpPr/>
            <p:nvPr>
              <p:custDataLst>
                <p:tags r:id="rId2"/>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1" name="文本框 20"/>
            <p:cNvSpPr txBox="1"/>
            <p:nvPr>
              <p:custDataLst>
                <p:tags r:id="rId3"/>
              </p:custDataLst>
            </p:nvPr>
          </p:nvSpPr>
          <p:spPr>
            <a:xfrm>
              <a:off x="360301" y="352055"/>
              <a:ext cx="20116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三、创业融资</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3" name="îṡḷîďé"/>
          <p:cNvSpPr/>
          <p:nvPr>
            <p:custDataLst>
              <p:tags r:id="rId4"/>
            </p:custDataLst>
          </p:nvPr>
        </p:nvSpPr>
        <p:spPr>
          <a:xfrm>
            <a:off x="756285" y="1598930"/>
            <a:ext cx="5502275" cy="642620"/>
          </a:xfrm>
          <a:prstGeom prst="rect">
            <a:avLst/>
          </a:prstGeom>
        </p:spPr>
        <p:txBody>
          <a:bodyPr>
            <a:noAutofit/>
          </a:bodyPr>
          <a:p>
            <a:pPr lvl="0"/>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 不同类型企业的融资策略</a:t>
            </a:r>
            <a:endPar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 name="ïŝ1îḍê"/>
          <p:cNvSpPr txBox="1"/>
          <p:nvPr>
            <p:custDataLst>
              <p:tags r:id="rId5"/>
            </p:custDataLst>
          </p:nvPr>
        </p:nvSpPr>
        <p:spPr>
          <a:xfrm>
            <a:off x="833120" y="2241550"/>
            <a:ext cx="9982200" cy="3636010"/>
          </a:xfrm>
          <a:prstGeom prst="rect">
            <a:avLst/>
          </a:prstGeom>
          <a:noFill/>
        </p:spPr>
        <p:txBody>
          <a:bodyPr wrap="square">
            <a:spAutoFit/>
          </a:bodyPr>
          <a:p>
            <a:pPr lvl="0">
              <a:lnSpc>
                <a:spcPct val="160000"/>
              </a:lnSpc>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（1）制造业型企业：制造业企业资金需求量大，资金周转相对较慢，经营活动和资金使用涉及的面也相对较宽，因此风险也相应较大，融资难度也要大一些。可选择的融资方式主要有银行贷款、租赁融资等。</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60000"/>
              </a:lnSpc>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（2）商业服务业型企业：商业服务型企业的融资风险小于其他类型企业，因此中小型银行贷款是</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60000"/>
              </a:lnSpc>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其最佳选择。</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60000"/>
              </a:lnSpc>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（3）高科技型企业：一般企业可获得的融资渠道融资外，还可吸收风险投资公司投资、天使投资、科技型企业投资基金等进行创业。</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60000"/>
              </a:lnSpc>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（4）社区型企业：对于该类企业，应首先考虑争取获得政府的扶持资金。</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up)">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756285" y="902970"/>
            <a:ext cx="5340350" cy="469900"/>
            <a:chOff x="1191" y="1422"/>
            <a:chExt cx="8410" cy="740"/>
          </a:xfrm>
        </p:grpSpPr>
        <p:sp>
          <p:nvSpPr>
            <p:cNvPr id="18" name="圆角矩形 17"/>
            <p:cNvSpPr/>
            <p:nvPr/>
          </p:nvSpPr>
          <p:spPr>
            <a:xfrm>
              <a:off x="1191" y="1422"/>
              <a:ext cx="8410"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1"/>
              </p:custDataLst>
            </p:nvPr>
          </p:nvSpPr>
          <p:spPr>
            <a:xfrm>
              <a:off x="1497"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a:t>
              </a:r>
              <a:r>
                <a:rPr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（四）创业融资的选择策略</a:t>
              </a:r>
              <a:endParaRPr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2" name="组合 1"/>
          <p:cNvGrpSpPr/>
          <p:nvPr/>
        </p:nvGrpSpPr>
        <p:grpSpPr>
          <a:xfrm>
            <a:off x="294295" y="323963"/>
            <a:ext cx="2077686" cy="488467"/>
            <a:chOff x="294295" y="323963"/>
            <a:chExt cx="2077686" cy="488467"/>
          </a:xfrm>
        </p:grpSpPr>
        <p:sp>
          <p:nvSpPr>
            <p:cNvPr id="16" name="椭圆 15"/>
            <p:cNvSpPr/>
            <p:nvPr>
              <p:custDataLst>
                <p:tags r:id="rId2"/>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1" name="文本框 20"/>
            <p:cNvSpPr txBox="1"/>
            <p:nvPr>
              <p:custDataLst>
                <p:tags r:id="rId3"/>
              </p:custDataLst>
            </p:nvPr>
          </p:nvSpPr>
          <p:spPr>
            <a:xfrm>
              <a:off x="360301" y="352055"/>
              <a:ext cx="20116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三、创业融资</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3" name="îṡḷîďé"/>
          <p:cNvSpPr/>
          <p:nvPr>
            <p:custDataLst>
              <p:tags r:id="rId4"/>
            </p:custDataLst>
          </p:nvPr>
        </p:nvSpPr>
        <p:spPr>
          <a:xfrm>
            <a:off x="756285" y="1598930"/>
            <a:ext cx="6786245" cy="642620"/>
          </a:xfrm>
          <a:prstGeom prst="rect">
            <a:avLst/>
          </a:prstGeom>
        </p:spPr>
        <p:txBody>
          <a:bodyPr>
            <a:noAutofit/>
          </a:bodyPr>
          <a:p>
            <a:pPr lvl="0"/>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 不同发展阶段企业的融资策略</a:t>
            </a:r>
            <a:endPar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 name="ïŝ1îḍê"/>
          <p:cNvSpPr txBox="1"/>
          <p:nvPr>
            <p:custDataLst>
              <p:tags r:id="rId5"/>
            </p:custDataLst>
          </p:nvPr>
        </p:nvSpPr>
        <p:spPr>
          <a:xfrm>
            <a:off x="833120" y="2241550"/>
            <a:ext cx="9982200" cy="2749550"/>
          </a:xfrm>
          <a:prstGeom prst="rect">
            <a:avLst/>
          </a:prstGeom>
          <a:noFill/>
        </p:spPr>
        <p:txBody>
          <a:bodyPr wrap="square">
            <a:spAutoFit/>
          </a:bodyPr>
          <a:p>
            <a:pPr lvl="0" algn="just">
              <a:lnSpc>
                <a:spcPct val="160000"/>
              </a:lnSpc>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（1）种子期：这一阶段，创业者基本上一切都得靠自己，还可以向政府寻求一些资助。</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just">
              <a:lnSpc>
                <a:spcPct val="160000"/>
              </a:lnSpc>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（2）创建期：这一阶段所需的资金是巨大的，融资重点是创业者需要向新的投资者或机构进行权益融资。</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just">
              <a:lnSpc>
                <a:spcPct val="160000"/>
              </a:lnSpc>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（3）生存期：此阶段的融资重点是充分利用负债融资。</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just">
              <a:lnSpc>
                <a:spcPct val="160000"/>
              </a:lnSpc>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（4）扩展期：在此阶段企业必须增资扩股，注入新的资本。</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just">
              <a:lnSpc>
                <a:spcPct val="160000"/>
              </a:lnSpc>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a:t>
            </a:r>
            <a:r>
              <a:rPr lang="en-US" altLang="zh-CN"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5</a:t>
            </a: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）成熟期：成熟期的工作重点是完成企业上市的工作。</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up)">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756285" y="902970"/>
            <a:ext cx="5340350" cy="469900"/>
            <a:chOff x="1191" y="1422"/>
            <a:chExt cx="8410" cy="740"/>
          </a:xfrm>
        </p:grpSpPr>
        <p:sp>
          <p:nvSpPr>
            <p:cNvPr id="18" name="圆角矩形 17"/>
            <p:cNvSpPr/>
            <p:nvPr/>
          </p:nvSpPr>
          <p:spPr>
            <a:xfrm>
              <a:off x="1191" y="1422"/>
              <a:ext cx="8410"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1"/>
              </p:custDataLst>
            </p:nvPr>
          </p:nvSpPr>
          <p:spPr>
            <a:xfrm>
              <a:off x="1497"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a:t>
              </a:r>
              <a:r>
                <a:rPr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（四）创业融资的选择策略</a:t>
              </a:r>
              <a:endParaRPr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2" name="组合 1"/>
          <p:cNvGrpSpPr/>
          <p:nvPr/>
        </p:nvGrpSpPr>
        <p:grpSpPr>
          <a:xfrm>
            <a:off x="294295" y="323963"/>
            <a:ext cx="2077686" cy="488467"/>
            <a:chOff x="294295" y="323963"/>
            <a:chExt cx="2077686" cy="488467"/>
          </a:xfrm>
        </p:grpSpPr>
        <p:sp>
          <p:nvSpPr>
            <p:cNvPr id="16" name="椭圆 15"/>
            <p:cNvSpPr/>
            <p:nvPr>
              <p:custDataLst>
                <p:tags r:id="rId2"/>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1" name="文本框 20"/>
            <p:cNvSpPr txBox="1"/>
            <p:nvPr>
              <p:custDataLst>
                <p:tags r:id="rId3"/>
              </p:custDataLst>
            </p:nvPr>
          </p:nvSpPr>
          <p:spPr>
            <a:xfrm>
              <a:off x="360301" y="352055"/>
              <a:ext cx="20116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三、创业融资</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3" name="îṡḷîďé"/>
          <p:cNvSpPr/>
          <p:nvPr>
            <p:custDataLst>
              <p:tags r:id="rId4"/>
            </p:custDataLst>
          </p:nvPr>
        </p:nvSpPr>
        <p:spPr>
          <a:xfrm>
            <a:off x="756285" y="1598930"/>
            <a:ext cx="10370185" cy="642620"/>
          </a:xfrm>
          <a:prstGeom prst="rect">
            <a:avLst/>
          </a:prstGeom>
        </p:spPr>
        <p:txBody>
          <a:bodyPr>
            <a:noAutofit/>
          </a:bodyPr>
          <a:p>
            <a:pPr lvl="0"/>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 具有不同资金需求特点的企业的融资策略</a:t>
            </a:r>
            <a:endPar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 name="ïŝ1îḍê"/>
          <p:cNvSpPr txBox="1"/>
          <p:nvPr>
            <p:custDataLst>
              <p:tags r:id="rId5"/>
            </p:custDataLst>
          </p:nvPr>
        </p:nvSpPr>
        <p:spPr>
          <a:xfrm>
            <a:off x="833120" y="2356485"/>
            <a:ext cx="9982200" cy="2749550"/>
          </a:xfrm>
          <a:prstGeom prst="rect">
            <a:avLst/>
          </a:prstGeom>
          <a:noFill/>
        </p:spPr>
        <p:txBody>
          <a:bodyPr wrap="square">
            <a:spAutoFit/>
          </a:bodyPr>
          <a:p>
            <a:pPr lvl="0" algn="just">
              <a:lnSpc>
                <a:spcPct val="160000"/>
              </a:lnSpc>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（1）资金需求的规模较小时，可以利用员工集资、商业信用融资、典当融资；规模较大时，可以吸引权益投资或银行贷款。</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just">
              <a:lnSpc>
                <a:spcPct val="160000"/>
              </a:lnSpc>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（2）资金需求的期限较短时，可以选择短期拆借、商业信用、民间借贷；期限较长时，可以选择银行贷款、融资租赁或股权出让。</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just">
              <a:lnSpc>
                <a:spcPct val="160000"/>
              </a:lnSpc>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（3）资金成本承受能力弱时，可以选择股权出让或银行贷款；承受能力强时，可以选择短期拆借、典当、商业信用融资等。</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up)">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94295" y="323963"/>
            <a:ext cx="3860800" cy="488315"/>
            <a:chOff x="294295" y="323963"/>
            <a:chExt cx="3860800" cy="488315"/>
          </a:xfrm>
        </p:grpSpPr>
        <p:sp>
          <p:nvSpPr>
            <p:cNvPr id="8" name="椭圆 7"/>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文本框 8"/>
            <p:cNvSpPr txBox="1"/>
            <p:nvPr>
              <p:custDataLst>
                <p:tags r:id="rId2"/>
              </p:custDataLst>
            </p:nvPr>
          </p:nvSpPr>
          <p:spPr>
            <a:xfrm>
              <a:off x="360335" y="351903"/>
              <a:ext cx="3794760" cy="460375"/>
            </a:xfrm>
            <a:prstGeom prst="rect">
              <a:avLst/>
            </a:prstGeom>
            <a:noFill/>
          </p:spPr>
          <p:txBody>
            <a:bodyPr wrap="squar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四、创业贷款</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2" name="文本框 1"/>
          <p:cNvSpPr txBox="1"/>
          <p:nvPr/>
        </p:nvSpPr>
        <p:spPr>
          <a:xfrm>
            <a:off x="1993265" y="2019300"/>
            <a:ext cx="8041640" cy="2676525"/>
          </a:xfrm>
          <a:prstGeom prst="rect">
            <a:avLst/>
          </a:prstGeom>
          <a:noFill/>
        </p:spPr>
        <p:txBody>
          <a:bodyPr wrap="square" rtlCol="0" anchor="t">
            <a:spAutoFit/>
          </a:bodyPr>
          <a:p>
            <a:pPr algn="just">
              <a:lnSpc>
                <a:spcPct val="150000"/>
              </a:lnSpc>
            </a:pPr>
            <a:r>
              <a:rPr lang="zh-CN" altLang="en-US" sz="2800">
                <a:solidFill>
                  <a:schemeClr val="bg1"/>
                </a:solidFill>
                <a:latin typeface="微软雅黑" panose="020B0503020204020204" charset="-122"/>
                <a:ea typeface="微软雅黑" panose="020B0503020204020204" charset="-122"/>
              </a:rPr>
              <a:t>创业贷款，是指具有一定生产经营能力或已经从事生产经营的个人，因创业或再创业提出资金需求申请，经银行、典当行等认可并有效担保后发放的一种专项贷款。其中</a:t>
            </a:r>
            <a:r>
              <a:rPr lang="zh-CN" altLang="en-US" sz="2800" b="1">
                <a:solidFill>
                  <a:srgbClr val="FF0000"/>
                </a:solidFill>
                <a:latin typeface="微软雅黑" panose="020B0503020204020204" charset="-122"/>
                <a:ea typeface="微软雅黑" panose="020B0503020204020204" charset="-122"/>
              </a:rPr>
              <a:t>银行是最主要的贷款渠道</a:t>
            </a:r>
            <a:r>
              <a:rPr lang="zh-CN" altLang="en-US" sz="2800">
                <a:solidFill>
                  <a:schemeClr val="bg1"/>
                </a:solidFill>
                <a:latin typeface="微软雅黑" panose="020B0503020204020204" charset="-122"/>
                <a:ea typeface="微软雅黑" panose="020B0503020204020204" charset="-122"/>
              </a:rPr>
              <a:t>。</a:t>
            </a:r>
            <a:endParaRPr lang="zh-CN" altLang="en-US" sz="2800">
              <a:solidFill>
                <a:schemeClr val="bg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î$ḻíḑê"/>
          <p:cNvGrpSpPr/>
          <p:nvPr/>
        </p:nvGrpSpPr>
        <p:grpSpPr>
          <a:xfrm>
            <a:off x="756285" y="1800225"/>
            <a:ext cx="7472680" cy="4773134"/>
            <a:chOff x="8049219" y="2064874"/>
            <a:chExt cx="7472680" cy="3117870"/>
          </a:xfrm>
        </p:grpSpPr>
        <p:sp>
          <p:nvSpPr>
            <p:cNvPr id="26" name="ïSļiďé"/>
            <p:cNvSpPr/>
            <p:nvPr/>
          </p:nvSpPr>
          <p:spPr>
            <a:xfrm>
              <a:off x="8049219" y="2166912"/>
              <a:ext cx="637540" cy="359623"/>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lnSpcReduction="10000"/>
            </a:bodyPr>
            <a:lstStyle/>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7" name="ïṥḷíďê"/>
            <p:cNvSpPr txBox="1"/>
            <p:nvPr/>
          </p:nvSpPr>
          <p:spPr>
            <a:xfrm>
              <a:off x="8785184" y="2409044"/>
              <a:ext cx="6736715" cy="2773700"/>
            </a:xfrm>
            <a:prstGeom prst="rect">
              <a:avLst/>
            </a:prstGeom>
            <a:noFill/>
          </p:spPr>
          <p:txBody>
            <a:bodyPr wrap="square" rtlCol="0">
              <a:spAutoFit/>
            </a:bodyPr>
            <a:lstStyle/>
            <a:p>
              <a:pPr indent="508000"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（1）具有完全民事行为能力，年龄在50 岁以下。</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（2）持有工商行政管理机关核发的工商营业执照、税务登记证及相关的行业经营许可证。</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（3）从事正当的生产经营活动，项目具有发展潜力或市场竞争力，具备按期偿还贷款本息的能力。</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（4）资信良好，遵纪守法，无不良信用及债务纪录，且能提供银行认可的抵押、质押或保证。</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（5）在经办机构有固定住所和经营场所。</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（6）银行规定的其他条件。</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8" name="ïSḷïḋê"/>
            <p:cNvSpPr txBox="1"/>
            <p:nvPr/>
          </p:nvSpPr>
          <p:spPr>
            <a:xfrm>
              <a:off x="8785184" y="2064874"/>
              <a:ext cx="3385820" cy="260488"/>
            </a:xfrm>
            <a:prstGeom prst="rect">
              <a:avLst/>
            </a:prstGeom>
            <a:noFill/>
          </p:spPr>
          <p:txBody>
            <a:bodyPr wrap="square" rtlCol="0">
              <a:spAutoFit/>
            </a:bodyPr>
            <a:lstStyle/>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个人创业贷款需要的条件</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41" name="矩形 40"/>
          <p:cNvSpPr/>
          <p:nvPr/>
        </p:nvSpPr>
        <p:spPr>
          <a:xfrm>
            <a:off x="758595" y="2042103"/>
            <a:ext cx="598120" cy="356384"/>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01</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7" name="组合 6"/>
          <p:cNvGrpSpPr/>
          <p:nvPr/>
        </p:nvGrpSpPr>
        <p:grpSpPr>
          <a:xfrm>
            <a:off x="294295" y="323963"/>
            <a:ext cx="3860800" cy="488315"/>
            <a:chOff x="294295" y="323963"/>
            <a:chExt cx="3860800" cy="488315"/>
          </a:xfrm>
        </p:grpSpPr>
        <p:sp>
          <p:nvSpPr>
            <p:cNvPr id="8" name="椭圆 7"/>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文本框 8"/>
            <p:cNvSpPr txBox="1"/>
            <p:nvPr>
              <p:custDataLst>
                <p:tags r:id="rId2"/>
              </p:custDataLst>
            </p:nvPr>
          </p:nvSpPr>
          <p:spPr>
            <a:xfrm>
              <a:off x="360335" y="351903"/>
              <a:ext cx="3794760" cy="460375"/>
            </a:xfrm>
            <a:prstGeom prst="rect">
              <a:avLst/>
            </a:prstGeom>
            <a:noFill/>
          </p:spPr>
          <p:txBody>
            <a:bodyPr wrap="squar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四、创业贷款</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19" name="组合 18"/>
          <p:cNvGrpSpPr/>
          <p:nvPr/>
        </p:nvGrpSpPr>
        <p:grpSpPr>
          <a:xfrm>
            <a:off x="756285" y="902970"/>
            <a:ext cx="6519545" cy="469900"/>
            <a:chOff x="1191" y="1422"/>
            <a:chExt cx="10267" cy="740"/>
          </a:xfrm>
        </p:grpSpPr>
        <p:sp>
          <p:nvSpPr>
            <p:cNvPr id="18" name="圆角矩形 17"/>
            <p:cNvSpPr/>
            <p:nvPr/>
          </p:nvSpPr>
          <p:spPr>
            <a:xfrm>
              <a:off x="1191" y="1422"/>
              <a:ext cx="10267"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3"/>
              </p:custDataLst>
            </p:nvPr>
          </p:nvSpPr>
          <p:spPr>
            <a:xfrm>
              <a:off x="1704"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（一）个人创业贷款的条件和程序</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checkerboard(across)">
                                      <p:cBhvr>
                                        <p:cTn id="7" dur="500"/>
                                        <p:tgtEl>
                                          <p:spTgt spid="25"/>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checkerboard(across)">
                                      <p:cBhvr>
                                        <p:cTn id="1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îṩḷîďé"/>
          <p:cNvSpPr>
            <a:spLocks noChangeAspect="1"/>
          </p:cNvSpPr>
          <p:nvPr/>
        </p:nvSpPr>
        <p:spPr bwMode="auto">
          <a:xfrm flipH="1" flipV="1">
            <a:off x="6696224" y="0"/>
            <a:ext cx="5495776" cy="5983059"/>
          </a:xfrm>
          <a:custGeom>
            <a:avLst/>
            <a:gdLst>
              <a:gd name="T0" fmla="*/ 777 w 1985"/>
              <a:gd name="T1" fmla="*/ 0 h 2161"/>
              <a:gd name="T2" fmla="*/ 0 w 1985"/>
              <a:gd name="T3" fmla="*/ 197 h 2161"/>
              <a:gd name="T4" fmla="*/ 0 w 1985"/>
              <a:gd name="T5" fmla="*/ 1165 h 2161"/>
              <a:gd name="T6" fmla="*/ 677 w 1985"/>
              <a:gd name="T7" fmla="*/ 742 h 2161"/>
              <a:gd name="T8" fmla="*/ 1082 w 1985"/>
              <a:gd name="T9" fmla="*/ 1247 h 2161"/>
              <a:gd name="T10" fmla="*/ 500 w 1985"/>
              <a:gd name="T11" fmla="*/ 2023 h 2161"/>
              <a:gd name="T12" fmla="*/ 341 w 1985"/>
              <a:gd name="T13" fmla="*/ 2161 h 2161"/>
              <a:gd name="T14" fmla="*/ 1363 w 1985"/>
              <a:gd name="T15" fmla="*/ 2161 h 2161"/>
              <a:gd name="T16" fmla="*/ 1847 w 1985"/>
              <a:gd name="T17" fmla="*/ 1275 h 2161"/>
              <a:gd name="T18" fmla="*/ 777 w 1985"/>
              <a:gd name="T19" fmla="*/ 0 h 2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5" h="2161">
                <a:moveTo>
                  <a:pt x="777" y="0"/>
                </a:moveTo>
                <a:cubicBezTo>
                  <a:pt x="503" y="0"/>
                  <a:pt x="239" y="64"/>
                  <a:pt x="0" y="197"/>
                </a:cubicBezTo>
                <a:cubicBezTo>
                  <a:pt x="0" y="1165"/>
                  <a:pt x="0" y="1165"/>
                  <a:pt x="0" y="1165"/>
                </a:cubicBezTo>
                <a:cubicBezTo>
                  <a:pt x="179" y="905"/>
                  <a:pt x="416" y="742"/>
                  <a:pt x="677" y="742"/>
                </a:cubicBezTo>
                <a:cubicBezTo>
                  <a:pt x="954" y="742"/>
                  <a:pt x="1137" y="936"/>
                  <a:pt x="1082" y="1247"/>
                </a:cubicBezTo>
                <a:cubicBezTo>
                  <a:pt x="1032" y="1507"/>
                  <a:pt x="799" y="1762"/>
                  <a:pt x="500" y="2023"/>
                </a:cubicBezTo>
                <a:cubicBezTo>
                  <a:pt x="341" y="2161"/>
                  <a:pt x="341" y="2161"/>
                  <a:pt x="341" y="2161"/>
                </a:cubicBezTo>
                <a:cubicBezTo>
                  <a:pt x="1363" y="2161"/>
                  <a:pt x="1363" y="2161"/>
                  <a:pt x="1363" y="2161"/>
                </a:cubicBezTo>
                <a:cubicBezTo>
                  <a:pt x="1617" y="1893"/>
                  <a:pt x="1786" y="1618"/>
                  <a:pt x="1847" y="1275"/>
                </a:cubicBezTo>
                <a:cubicBezTo>
                  <a:pt x="1985" y="498"/>
                  <a:pt x="1420" y="0"/>
                  <a:pt x="777" y="0"/>
                </a:cubicBezTo>
                <a:close/>
              </a:path>
            </a:pathLst>
          </a:custGeom>
          <a:gradFill flip="none" rotWithShape="1">
            <a:gsLst>
              <a:gs pos="0">
                <a:srgbClr val="AF1CA3"/>
              </a:gs>
              <a:gs pos="100000">
                <a:srgbClr val="AF1CA3">
                  <a:alpha val="0"/>
                </a:srgbClr>
              </a:gs>
            </a:gsLst>
            <a:lin ang="0" scaled="1"/>
            <a:tileRect/>
          </a:gra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思源黑体 CN Medium" panose="020B0600000000000000" pitchFamily="34" charset="-122"/>
              <a:ea typeface="思源黑体 CN Medium" panose="020B0600000000000000" pitchFamily="34" charset="-122"/>
            </a:endParaRPr>
          </a:p>
        </p:txBody>
      </p:sp>
      <p:sp>
        <p:nvSpPr>
          <p:cNvPr id="20" name="iṥ1íďê"/>
          <p:cNvSpPr>
            <a:spLocks noChangeAspect="1"/>
          </p:cNvSpPr>
          <p:nvPr/>
        </p:nvSpPr>
        <p:spPr bwMode="auto">
          <a:xfrm flipV="1">
            <a:off x="5425413" y="1190568"/>
            <a:ext cx="6766587" cy="5667432"/>
          </a:xfrm>
          <a:custGeom>
            <a:avLst/>
            <a:gdLst>
              <a:gd name="T0" fmla="*/ 1563 w 2059"/>
              <a:gd name="T1" fmla="*/ 0 h 1724"/>
              <a:gd name="T2" fmla="*/ 1552 w 2059"/>
              <a:gd name="T3" fmla="*/ 491 h 1724"/>
              <a:gd name="T4" fmla="*/ 939 w 2059"/>
              <a:gd name="T5" fmla="*/ 1267 h 1724"/>
              <a:gd name="T6" fmla="*/ 596 w 2059"/>
              <a:gd name="T7" fmla="*/ 491 h 1724"/>
              <a:gd name="T8" fmla="*/ 759 w 2059"/>
              <a:gd name="T9" fmla="*/ 0 h 1724"/>
              <a:gd name="T10" fmla="*/ 259 w 2059"/>
              <a:gd name="T11" fmla="*/ 0 h 1724"/>
              <a:gd name="T12" fmla="*/ 129 w 2059"/>
              <a:gd name="T13" fmla="*/ 457 h 1724"/>
              <a:gd name="T14" fmla="*/ 884 w 2059"/>
              <a:gd name="T15" fmla="*/ 1724 h 1724"/>
              <a:gd name="T16" fmla="*/ 2020 w 2059"/>
              <a:gd name="T17" fmla="*/ 521 h 1724"/>
              <a:gd name="T18" fmla="*/ 2040 w 2059"/>
              <a:gd name="T19" fmla="*/ 0 h 1724"/>
              <a:gd name="T20" fmla="*/ 1563 w 2059"/>
              <a:gd name="T21" fmla="*/ 0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59" h="1724">
                <a:moveTo>
                  <a:pt x="1563" y="0"/>
                </a:moveTo>
                <a:cubicBezTo>
                  <a:pt x="1592" y="126"/>
                  <a:pt x="1589" y="290"/>
                  <a:pt x="1552" y="491"/>
                </a:cubicBezTo>
                <a:cubicBezTo>
                  <a:pt x="1464" y="992"/>
                  <a:pt x="1254" y="1267"/>
                  <a:pt x="939" y="1267"/>
                </a:cubicBezTo>
                <a:cubicBezTo>
                  <a:pt x="620" y="1267"/>
                  <a:pt x="505" y="992"/>
                  <a:pt x="596" y="491"/>
                </a:cubicBezTo>
                <a:cubicBezTo>
                  <a:pt x="632" y="290"/>
                  <a:pt x="686" y="126"/>
                  <a:pt x="759" y="0"/>
                </a:cubicBezTo>
                <a:cubicBezTo>
                  <a:pt x="259" y="0"/>
                  <a:pt x="259" y="0"/>
                  <a:pt x="259" y="0"/>
                </a:cubicBezTo>
                <a:cubicBezTo>
                  <a:pt x="202" y="137"/>
                  <a:pt x="158" y="290"/>
                  <a:pt x="129" y="457"/>
                </a:cubicBezTo>
                <a:cubicBezTo>
                  <a:pt x="0" y="1189"/>
                  <a:pt x="274" y="1724"/>
                  <a:pt x="884" y="1724"/>
                </a:cubicBezTo>
                <a:cubicBezTo>
                  <a:pt x="1484" y="1724"/>
                  <a:pt x="1891" y="1253"/>
                  <a:pt x="2020" y="521"/>
                </a:cubicBezTo>
                <a:cubicBezTo>
                  <a:pt x="2053" y="332"/>
                  <a:pt x="2059" y="157"/>
                  <a:pt x="2040" y="0"/>
                </a:cubicBezTo>
                <a:lnTo>
                  <a:pt x="1563" y="0"/>
                </a:lnTo>
                <a:close/>
              </a:path>
            </a:pathLst>
          </a:custGeom>
          <a:gradFill flip="none" rotWithShape="1">
            <a:gsLst>
              <a:gs pos="100000">
                <a:srgbClr val="8D6DD5"/>
              </a:gs>
              <a:gs pos="0">
                <a:srgbClr val="8D6DD5">
                  <a:alpha val="0"/>
                </a:srgbClr>
              </a:gs>
            </a:gsLst>
            <a:lin ang="0" scaled="1"/>
            <a:tileRect/>
          </a:gradFill>
          <a:ln>
            <a:noFill/>
          </a:ln>
        </p:spPr>
        <p:txBody>
          <a:bodyPr vert="horz" wrap="square" lIns="91440" tIns="45720" rIns="91440" bIns="45720" numCol="1" anchor="t" anchorCtr="0" compatLnSpc="1"/>
          <a:lstStyle/>
          <a:p>
            <a:endParaRPr lang="zh-CN" altLang="en-US" kern="0">
              <a:solidFill>
                <a:srgbClr val="FFFFFF"/>
              </a:solidFill>
              <a:latin typeface="思源黑体 CN Medium" panose="020B0600000000000000" pitchFamily="34" charset="-122"/>
              <a:ea typeface="思源黑体 CN Medium" panose="020B0600000000000000" pitchFamily="34" charset="-122"/>
            </a:endParaRPr>
          </a:p>
        </p:txBody>
      </p:sp>
      <p:sp>
        <p:nvSpPr>
          <p:cNvPr id="11" name="椭圆 10"/>
          <p:cNvSpPr/>
          <p:nvPr/>
        </p:nvSpPr>
        <p:spPr>
          <a:xfrm>
            <a:off x="333578" y="1340074"/>
            <a:ext cx="1652400" cy="165145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8" name="文本框 7"/>
          <p:cNvSpPr txBox="1"/>
          <p:nvPr/>
        </p:nvSpPr>
        <p:spPr>
          <a:xfrm>
            <a:off x="983784" y="1824633"/>
            <a:ext cx="2468880" cy="1014730"/>
          </a:xfrm>
          <a:prstGeom prst="rect">
            <a:avLst/>
          </a:prstGeom>
          <a:noFill/>
        </p:spPr>
        <p:txBody>
          <a:bodyPr wrap="none" rtlCol="0">
            <a:spAutoFit/>
          </a:bodyPr>
          <a:lstStyle/>
          <a:p>
            <a:r>
              <a:rPr lang="zh-CN" altLang="en-US" sz="60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任务</a:t>
            </a:r>
            <a:r>
              <a:rPr lang="zh-CN" altLang="en-US" sz="60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a:t>
            </a:r>
            <a:endParaRPr lang="zh-CN" altLang="en-US" sz="60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文本框 8"/>
          <p:cNvSpPr txBox="1"/>
          <p:nvPr/>
        </p:nvSpPr>
        <p:spPr>
          <a:xfrm>
            <a:off x="923516" y="2984224"/>
            <a:ext cx="7498080" cy="1568450"/>
          </a:xfrm>
          <a:prstGeom prst="rect">
            <a:avLst/>
          </a:prstGeom>
          <a:noFill/>
        </p:spPr>
        <p:txBody>
          <a:bodyPr wrap="none" rtlCol="0">
            <a:spAutoFit/>
          </a:bodyPr>
          <a:lstStyle/>
          <a:p>
            <a:pPr algn="l"/>
            <a:r>
              <a:rPr lang="zh-CN" altLang="en-US" sz="96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了解创业资源</a:t>
            </a:r>
            <a:endParaRPr lang="zh-CN" altLang="en-US" sz="96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cxnSp>
        <p:nvCxnSpPr>
          <p:cNvPr id="12" name="直接连接符 11"/>
          <p:cNvCxnSpPr/>
          <p:nvPr/>
        </p:nvCxnSpPr>
        <p:spPr>
          <a:xfrm rot="5400000">
            <a:off x="2910121" y="3443434"/>
            <a:ext cx="0" cy="367211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33665" y="106793"/>
            <a:ext cx="3449286" cy="488467"/>
            <a:chOff x="294295" y="323963"/>
            <a:chExt cx="3449286" cy="488467"/>
          </a:xfrm>
        </p:grpSpPr>
        <p:sp>
          <p:nvSpPr>
            <p:cNvPr id="13" name="椭圆 12"/>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4" name="文本框 13"/>
            <p:cNvSpPr txBox="1"/>
            <p:nvPr>
              <p:custDataLst>
                <p:tags r:id="rId2"/>
              </p:custDataLst>
            </p:nvPr>
          </p:nvSpPr>
          <p:spPr>
            <a:xfrm>
              <a:off x="360301" y="352055"/>
              <a:ext cx="3383280" cy="460375"/>
            </a:xfrm>
            <a:prstGeom prst="rect">
              <a:avLst/>
            </a:prstGeom>
            <a:noFill/>
          </p:spPr>
          <p:txBody>
            <a:bodyPr wrap="none" rtlCol="0">
              <a:spAutoFit/>
            </a:bodyPr>
            <a:p>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项目五</a:t>
              </a:r>
              <a:r>
                <a:rPr lang="en-US" altLang="zh-CN"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   </a:t>
              </a: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整合创业资源</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2"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right)">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up)">
                                      <p:cBhvr>
                                        <p:cTn id="29" dur="500"/>
                                        <p:tgtEl>
                                          <p:spTgt spid="19"/>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down)">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11" grpId="0" animBg="1"/>
      <p:bldP spid="8" grpId="0"/>
      <p:bldP spid="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î$ḻíḑê"/>
          <p:cNvGrpSpPr/>
          <p:nvPr/>
        </p:nvGrpSpPr>
        <p:grpSpPr>
          <a:xfrm>
            <a:off x="756285" y="1928496"/>
            <a:ext cx="7472680" cy="3721572"/>
            <a:chOff x="8049219" y="2148662"/>
            <a:chExt cx="7472680" cy="2430977"/>
          </a:xfrm>
        </p:grpSpPr>
        <p:sp>
          <p:nvSpPr>
            <p:cNvPr id="26" name="ïSļiďé"/>
            <p:cNvSpPr/>
            <p:nvPr/>
          </p:nvSpPr>
          <p:spPr>
            <a:xfrm>
              <a:off x="8049219" y="2166912"/>
              <a:ext cx="637540" cy="359623"/>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lnSpcReduction="10000"/>
            </a:bodyPr>
            <a:lstStyle/>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7" name="ïṥḷíďê"/>
            <p:cNvSpPr txBox="1"/>
            <p:nvPr/>
          </p:nvSpPr>
          <p:spPr>
            <a:xfrm>
              <a:off x="8785184" y="2409044"/>
              <a:ext cx="6736715" cy="2170595"/>
            </a:xfrm>
            <a:prstGeom prst="rect">
              <a:avLst/>
            </a:prstGeom>
            <a:noFill/>
          </p:spPr>
          <p:txBody>
            <a:bodyPr wrap="square" rtlCol="0">
              <a:spAutoFit/>
            </a:bodyPr>
            <a:lstStyle/>
            <a:p>
              <a:pPr indent="508000"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个人创业贷款金额最高不超过借款人正常生产经营活动所需流动资金、购置（安装或修理）小型设备（机具）以及特许连锁经营所需资金总额的70%。</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个人创业贷款期限一般为2 年，最长不超过3 年，其中生产经营性流动资金贷款期限最长为1年。</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个人创业贷款执行中国人民银行颁布的期限贷款利率，可在规定的幅度范围内上下浮动。</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8" name="ïSḷïḋê"/>
            <p:cNvSpPr txBox="1"/>
            <p:nvPr/>
          </p:nvSpPr>
          <p:spPr>
            <a:xfrm>
              <a:off x="8785184" y="2148662"/>
              <a:ext cx="3385820" cy="260488"/>
            </a:xfrm>
            <a:prstGeom prst="rect">
              <a:avLst/>
            </a:prstGeom>
            <a:noFill/>
          </p:spPr>
          <p:txBody>
            <a:bodyPr wrap="square" rtlCol="0">
              <a:spAutoFit/>
            </a:bodyPr>
            <a:lstStyle/>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贷款额度、期限和利率</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41" name="矩形 40"/>
          <p:cNvSpPr/>
          <p:nvPr/>
        </p:nvSpPr>
        <p:spPr>
          <a:xfrm>
            <a:off x="758595" y="2042103"/>
            <a:ext cx="598120" cy="356384"/>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02</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7" name="组合 6"/>
          <p:cNvGrpSpPr/>
          <p:nvPr/>
        </p:nvGrpSpPr>
        <p:grpSpPr>
          <a:xfrm>
            <a:off x="294295" y="323963"/>
            <a:ext cx="3860800" cy="488315"/>
            <a:chOff x="294295" y="323963"/>
            <a:chExt cx="3860800" cy="488315"/>
          </a:xfrm>
        </p:grpSpPr>
        <p:sp>
          <p:nvSpPr>
            <p:cNvPr id="8" name="椭圆 7"/>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文本框 8"/>
            <p:cNvSpPr txBox="1"/>
            <p:nvPr>
              <p:custDataLst>
                <p:tags r:id="rId2"/>
              </p:custDataLst>
            </p:nvPr>
          </p:nvSpPr>
          <p:spPr>
            <a:xfrm>
              <a:off x="360335" y="351903"/>
              <a:ext cx="3794760" cy="460375"/>
            </a:xfrm>
            <a:prstGeom prst="rect">
              <a:avLst/>
            </a:prstGeom>
            <a:noFill/>
          </p:spPr>
          <p:txBody>
            <a:bodyPr wrap="squar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四、创业贷款</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19" name="组合 18"/>
          <p:cNvGrpSpPr/>
          <p:nvPr/>
        </p:nvGrpSpPr>
        <p:grpSpPr>
          <a:xfrm>
            <a:off x="756285" y="902970"/>
            <a:ext cx="6519545" cy="469900"/>
            <a:chOff x="1191" y="1422"/>
            <a:chExt cx="10267" cy="740"/>
          </a:xfrm>
        </p:grpSpPr>
        <p:sp>
          <p:nvSpPr>
            <p:cNvPr id="18" name="圆角矩形 17"/>
            <p:cNvSpPr/>
            <p:nvPr/>
          </p:nvSpPr>
          <p:spPr>
            <a:xfrm>
              <a:off x="1191" y="1422"/>
              <a:ext cx="10267"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3"/>
              </p:custDataLst>
            </p:nvPr>
          </p:nvSpPr>
          <p:spPr>
            <a:xfrm>
              <a:off x="1704"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（一）个人创业贷款的条件和程序</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checkerboard(across)">
                                      <p:cBhvr>
                                        <p:cTn id="7" dur="500"/>
                                        <p:tgtEl>
                                          <p:spTgt spid="25"/>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checkerboard(across)">
                                      <p:cBhvr>
                                        <p:cTn id="1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î$ḻíḑê"/>
          <p:cNvGrpSpPr/>
          <p:nvPr/>
        </p:nvGrpSpPr>
        <p:grpSpPr>
          <a:xfrm>
            <a:off x="756285" y="1928496"/>
            <a:ext cx="7472680" cy="2798283"/>
            <a:chOff x="8049219" y="2148662"/>
            <a:chExt cx="7472680" cy="1827873"/>
          </a:xfrm>
        </p:grpSpPr>
        <p:sp>
          <p:nvSpPr>
            <p:cNvPr id="26" name="ïSļiďé"/>
            <p:cNvSpPr/>
            <p:nvPr/>
          </p:nvSpPr>
          <p:spPr>
            <a:xfrm>
              <a:off x="8049219" y="2166912"/>
              <a:ext cx="637540" cy="359623"/>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lnSpcReduction="10000"/>
            </a:bodyPr>
            <a:lstStyle/>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7" name="ïṥḷíďê"/>
            <p:cNvSpPr txBox="1"/>
            <p:nvPr/>
          </p:nvSpPr>
          <p:spPr>
            <a:xfrm>
              <a:off x="8785184" y="2409044"/>
              <a:ext cx="6736715" cy="1567491"/>
            </a:xfrm>
            <a:prstGeom prst="rect">
              <a:avLst/>
            </a:prstGeom>
            <a:noFill/>
          </p:spPr>
          <p:txBody>
            <a:bodyPr wrap="square" rtlCol="0">
              <a:spAutoFit/>
            </a:bodyPr>
            <a:lstStyle/>
            <a:p>
              <a:pPr indent="508000"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（1）贷款期限在一年（含一年）以内的个人创业贷款，实行到期一次还本付息，利随本清。</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（2）贷款期限在一年以上的个人创业贷款，贷款本息偿还方式可采用等额本息还款法或等额本金还款法，也可按双方商定的其他方式偿还。</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8" name="ïSḷïḋê"/>
            <p:cNvSpPr txBox="1"/>
            <p:nvPr/>
          </p:nvSpPr>
          <p:spPr>
            <a:xfrm>
              <a:off x="8785184" y="2148662"/>
              <a:ext cx="3385820" cy="260488"/>
            </a:xfrm>
            <a:prstGeom prst="rect">
              <a:avLst/>
            </a:prstGeom>
            <a:noFill/>
          </p:spPr>
          <p:txBody>
            <a:bodyPr wrap="square" rtlCol="0">
              <a:spAutoFit/>
            </a:bodyPr>
            <a:lstStyle/>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贷款偿还方式</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41" name="矩形 40"/>
          <p:cNvSpPr/>
          <p:nvPr/>
        </p:nvSpPr>
        <p:spPr>
          <a:xfrm>
            <a:off x="758595" y="2042103"/>
            <a:ext cx="598120" cy="356384"/>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03</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7" name="组合 6"/>
          <p:cNvGrpSpPr/>
          <p:nvPr/>
        </p:nvGrpSpPr>
        <p:grpSpPr>
          <a:xfrm>
            <a:off x="294295" y="323963"/>
            <a:ext cx="3860800" cy="488315"/>
            <a:chOff x="294295" y="323963"/>
            <a:chExt cx="3860800" cy="488315"/>
          </a:xfrm>
        </p:grpSpPr>
        <p:sp>
          <p:nvSpPr>
            <p:cNvPr id="8" name="椭圆 7"/>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文本框 8"/>
            <p:cNvSpPr txBox="1"/>
            <p:nvPr>
              <p:custDataLst>
                <p:tags r:id="rId2"/>
              </p:custDataLst>
            </p:nvPr>
          </p:nvSpPr>
          <p:spPr>
            <a:xfrm>
              <a:off x="360335" y="351903"/>
              <a:ext cx="3794760" cy="460375"/>
            </a:xfrm>
            <a:prstGeom prst="rect">
              <a:avLst/>
            </a:prstGeom>
            <a:noFill/>
          </p:spPr>
          <p:txBody>
            <a:bodyPr wrap="squar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四、创业贷款</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19" name="组合 18"/>
          <p:cNvGrpSpPr/>
          <p:nvPr/>
        </p:nvGrpSpPr>
        <p:grpSpPr>
          <a:xfrm>
            <a:off x="756285" y="902970"/>
            <a:ext cx="6519545" cy="469900"/>
            <a:chOff x="1191" y="1422"/>
            <a:chExt cx="10267" cy="740"/>
          </a:xfrm>
        </p:grpSpPr>
        <p:sp>
          <p:nvSpPr>
            <p:cNvPr id="18" name="圆角矩形 17"/>
            <p:cNvSpPr/>
            <p:nvPr/>
          </p:nvSpPr>
          <p:spPr>
            <a:xfrm>
              <a:off x="1191" y="1422"/>
              <a:ext cx="10267"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3"/>
              </p:custDataLst>
            </p:nvPr>
          </p:nvSpPr>
          <p:spPr>
            <a:xfrm>
              <a:off x="1704"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（一）个人创业贷款的条件和程序</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checkerboard(across)">
                                      <p:cBhvr>
                                        <p:cTn id="7" dur="500"/>
                                        <p:tgtEl>
                                          <p:spTgt spid="25"/>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checkerboard(across)">
                                      <p:cBhvr>
                                        <p:cTn id="1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î$ḻíḑê"/>
          <p:cNvGrpSpPr/>
          <p:nvPr/>
        </p:nvGrpSpPr>
        <p:grpSpPr>
          <a:xfrm>
            <a:off x="756285" y="1928496"/>
            <a:ext cx="7472680" cy="4183217"/>
            <a:chOff x="8049219" y="2148662"/>
            <a:chExt cx="7472680" cy="2732529"/>
          </a:xfrm>
        </p:grpSpPr>
        <p:sp>
          <p:nvSpPr>
            <p:cNvPr id="26" name="ïSļiďé"/>
            <p:cNvSpPr/>
            <p:nvPr/>
          </p:nvSpPr>
          <p:spPr>
            <a:xfrm>
              <a:off x="8049219" y="2166912"/>
              <a:ext cx="637540" cy="359623"/>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lnSpcReduction="10000"/>
            </a:bodyPr>
            <a:lstStyle/>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7" name="ïṥḷíďê"/>
            <p:cNvSpPr txBox="1"/>
            <p:nvPr/>
          </p:nvSpPr>
          <p:spPr>
            <a:xfrm>
              <a:off x="8785184" y="2409044"/>
              <a:ext cx="6736715" cy="2472147"/>
            </a:xfrm>
            <a:prstGeom prst="rect">
              <a:avLst/>
            </a:prstGeom>
            <a:noFill/>
          </p:spPr>
          <p:txBody>
            <a:bodyPr wrap="square" rtlCol="0">
              <a:spAutoFit/>
            </a:bodyPr>
            <a:lstStyle/>
            <a:p>
              <a:pPr indent="508000"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（1）借款人及配偶身份证件（包括居民身份证、户口簿或其他有效居住证原件）和婚姻状况证明。</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（2）个人或家庭收入及财产状况等还款能力证明文件。</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（3）营业执照及相关行业的经营许可证，贷款用途中的相关协议、合同或其他资料。</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（4）担保材料：抵押品或质押品的权属凭证和清单，有权处置人同意抵（质）押的证明，银行认可的评估部门出具的抵（质）押物估价报告。</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8" name="ïSḷïḋê"/>
            <p:cNvSpPr txBox="1"/>
            <p:nvPr/>
          </p:nvSpPr>
          <p:spPr>
            <a:xfrm>
              <a:off x="8785184" y="2148662"/>
              <a:ext cx="4334510" cy="260488"/>
            </a:xfrm>
            <a:prstGeom prst="rect">
              <a:avLst/>
            </a:prstGeom>
            <a:noFill/>
          </p:spPr>
          <p:txBody>
            <a:bodyPr wrap="square" rtlCol="0">
              <a:spAutoFit/>
            </a:bodyPr>
            <a:lstStyle/>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贷款申请者需提供的申请资料</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41" name="矩形 40"/>
          <p:cNvSpPr/>
          <p:nvPr/>
        </p:nvSpPr>
        <p:spPr>
          <a:xfrm>
            <a:off x="758595" y="2042103"/>
            <a:ext cx="598120" cy="356384"/>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04</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7" name="组合 6"/>
          <p:cNvGrpSpPr/>
          <p:nvPr/>
        </p:nvGrpSpPr>
        <p:grpSpPr>
          <a:xfrm>
            <a:off x="294295" y="323963"/>
            <a:ext cx="3860800" cy="488315"/>
            <a:chOff x="294295" y="323963"/>
            <a:chExt cx="3860800" cy="488315"/>
          </a:xfrm>
        </p:grpSpPr>
        <p:sp>
          <p:nvSpPr>
            <p:cNvPr id="8" name="椭圆 7"/>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文本框 8"/>
            <p:cNvSpPr txBox="1"/>
            <p:nvPr>
              <p:custDataLst>
                <p:tags r:id="rId2"/>
              </p:custDataLst>
            </p:nvPr>
          </p:nvSpPr>
          <p:spPr>
            <a:xfrm>
              <a:off x="360335" y="351903"/>
              <a:ext cx="3794760" cy="460375"/>
            </a:xfrm>
            <a:prstGeom prst="rect">
              <a:avLst/>
            </a:prstGeom>
            <a:noFill/>
          </p:spPr>
          <p:txBody>
            <a:bodyPr wrap="squar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四、创业贷款</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19" name="组合 18"/>
          <p:cNvGrpSpPr/>
          <p:nvPr/>
        </p:nvGrpSpPr>
        <p:grpSpPr>
          <a:xfrm>
            <a:off x="756285" y="902970"/>
            <a:ext cx="6519545" cy="469900"/>
            <a:chOff x="1191" y="1422"/>
            <a:chExt cx="10267" cy="740"/>
          </a:xfrm>
        </p:grpSpPr>
        <p:sp>
          <p:nvSpPr>
            <p:cNvPr id="18" name="圆角矩形 17"/>
            <p:cNvSpPr/>
            <p:nvPr/>
          </p:nvSpPr>
          <p:spPr>
            <a:xfrm>
              <a:off x="1191" y="1422"/>
              <a:ext cx="10267"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3"/>
              </p:custDataLst>
            </p:nvPr>
          </p:nvSpPr>
          <p:spPr>
            <a:xfrm>
              <a:off x="1704"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（一）个人创业贷款的条件和程序</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checkerboard(across)">
                                      <p:cBhvr>
                                        <p:cTn id="7" dur="500"/>
                                        <p:tgtEl>
                                          <p:spTgt spid="25"/>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checkerboard(across)">
                                      <p:cBhvr>
                                        <p:cTn id="1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î$ḻíḑê"/>
          <p:cNvGrpSpPr/>
          <p:nvPr/>
        </p:nvGrpSpPr>
        <p:grpSpPr>
          <a:xfrm>
            <a:off x="756285" y="1928496"/>
            <a:ext cx="7472680" cy="4183217"/>
            <a:chOff x="8049219" y="2148662"/>
            <a:chExt cx="7472680" cy="2732529"/>
          </a:xfrm>
        </p:grpSpPr>
        <p:sp>
          <p:nvSpPr>
            <p:cNvPr id="26" name="ïSļiďé"/>
            <p:cNvSpPr/>
            <p:nvPr/>
          </p:nvSpPr>
          <p:spPr>
            <a:xfrm>
              <a:off x="8049219" y="2166912"/>
              <a:ext cx="637540" cy="359623"/>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lnSpcReduction="10000"/>
            </a:bodyPr>
            <a:lstStyle/>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7" name="ïṥḷíďê"/>
            <p:cNvSpPr txBox="1"/>
            <p:nvPr/>
          </p:nvSpPr>
          <p:spPr>
            <a:xfrm>
              <a:off x="8785184" y="2409044"/>
              <a:ext cx="6736715" cy="2472147"/>
            </a:xfrm>
            <a:prstGeom prst="rect">
              <a:avLst/>
            </a:prstGeom>
            <a:noFill/>
          </p:spPr>
          <p:txBody>
            <a:bodyPr wrap="square" rtlCol="0">
              <a:spAutoFit/>
            </a:bodyPr>
            <a:lstStyle/>
            <a:p>
              <a:pPr indent="508000"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准备材料。需要准备的材料包括：身份证明，婚姻状况证明，个人或家庭收入及财产状况等还款能力证明文件，贷款用途中的相关协议、合同，担保材料，涉及抵押品或质押品的权属凭证和清单，银行认可的评估部门出具的抵（质）押物估价报告及抵（质）押物。</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（2）填写申请。申请人持开业计划书（或贷款项目书）向贷款担保推荐机构或开业专家提出论证要求，经论证通过可申领开业贷款申请书。</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8" name="ïSḷïḋê"/>
            <p:cNvSpPr txBox="1"/>
            <p:nvPr/>
          </p:nvSpPr>
          <p:spPr>
            <a:xfrm>
              <a:off x="8785184" y="2148662"/>
              <a:ext cx="4334510" cy="260488"/>
            </a:xfrm>
            <a:prstGeom prst="rect">
              <a:avLst/>
            </a:prstGeom>
            <a:noFill/>
          </p:spPr>
          <p:txBody>
            <a:bodyPr wrap="square" rtlCol="0">
              <a:spAutoFit/>
            </a:bodyPr>
            <a:lstStyle/>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创业贷款的申请程序</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41" name="矩形 40"/>
          <p:cNvSpPr/>
          <p:nvPr/>
        </p:nvSpPr>
        <p:spPr>
          <a:xfrm>
            <a:off x="758595" y="2042103"/>
            <a:ext cx="598120" cy="356384"/>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05</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7" name="组合 6"/>
          <p:cNvGrpSpPr/>
          <p:nvPr/>
        </p:nvGrpSpPr>
        <p:grpSpPr>
          <a:xfrm>
            <a:off x="294295" y="323963"/>
            <a:ext cx="3860800" cy="488315"/>
            <a:chOff x="294295" y="323963"/>
            <a:chExt cx="3860800" cy="488315"/>
          </a:xfrm>
        </p:grpSpPr>
        <p:sp>
          <p:nvSpPr>
            <p:cNvPr id="8" name="椭圆 7"/>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文本框 8"/>
            <p:cNvSpPr txBox="1"/>
            <p:nvPr>
              <p:custDataLst>
                <p:tags r:id="rId2"/>
              </p:custDataLst>
            </p:nvPr>
          </p:nvSpPr>
          <p:spPr>
            <a:xfrm>
              <a:off x="360335" y="351903"/>
              <a:ext cx="3794760" cy="460375"/>
            </a:xfrm>
            <a:prstGeom prst="rect">
              <a:avLst/>
            </a:prstGeom>
            <a:noFill/>
          </p:spPr>
          <p:txBody>
            <a:bodyPr wrap="squar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四、创业贷款</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19" name="组合 18"/>
          <p:cNvGrpSpPr/>
          <p:nvPr/>
        </p:nvGrpSpPr>
        <p:grpSpPr>
          <a:xfrm>
            <a:off x="756285" y="902970"/>
            <a:ext cx="6519545" cy="469900"/>
            <a:chOff x="1191" y="1422"/>
            <a:chExt cx="10267" cy="740"/>
          </a:xfrm>
        </p:grpSpPr>
        <p:sp>
          <p:nvSpPr>
            <p:cNvPr id="18" name="圆角矩形 17"/>
            <p:cNvSpPr/>
            <p:nvPr/>
          </p:nvSpPr>
          <p:spPr>
            <a:xfrm>
              <a:off x="1191" y="1422"/>
              <a:ext cx="10267"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3"/>
              </p:custDataLst>
            </p:nvPr>
          </p:nvSpPr>
          <p:spPr>
            <a:xfrm>
              <a:off x="1704"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（一）个人创业贷款的条件和程序</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checkerboard(across)">
                                      <p:cBhvr>
                                        <p:cTn id="7" dur="500"/>
                                        <p:tgtEl>
                                          <p:spTgt spid="25"/>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checkerboard(across)">
                                      <p:cBhvr>
                                        <p:cTn id="1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bldLvl="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î$ḻíḑê"/>
          <p:cNvGrpSpPr/>
          <p:nvPr/>
        </p:nvGrpSpPr>
        <p:grpSpPr>
          <a:xfrm>
            <a:off x="756285" y="1928496"/>
            <a:ext cx="8324850" cy="4645025"/>
            <a:chOff x="8049219" y="2148662"/>
            <a:chExt cx="8324850" cy="3034188"/>
          </a:xfrm>
        </p:grpSpPr>
        <p:sp>
          <p:nvSpPr>
            <p:cNvPr id="26" name="ïSļiďé"/>
            <p:cNvSpPr/>
            <p:nvPr/>
          </p:nvSpPr>
          <p:spPr>
            <a:xfrm>
              <a:off x="8049219" y="2166912"/>
              <a:ext cx="637540" cy="359623"/>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lnSpcReduction="10000"/>
            </a:bodyPr>
            <a:lstStyle/>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7" name="ïṥḷíďê"/>
            <p:cNvSpPr txBox="1"/>
            <p:nvPr/>
          </p:nvSpPr>
          <p:spPr>
            <a:xfrm>
              <a:off x="8785184" y="2409150"/>
              <a:ext cx="7588885" cy="2773700"/>
            </a:xfrm>
            <a:prstGeom prst="rect">
              <a:avLst/>
            </a:prstGeom>
            <a:noFill/>
          </p:spPr>
          <p:txBody>
            <a:bodyPr wrap="square" rtlCol="0">
              <a:spAutoFit/>
            </a:bodyPr>
            <a:lstStyle/>
            <a:p>
              <a:pPr indent="508000"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获得推荐。推荐机构组织开业指导专家或有关人员对申请项目进行论证后，对符合开业贷款要求的，在开业贷款申请书的推荐意见栏签署推荐意见；对不符合要求的，对申请人提出咨询意见，退回申请人所提供的有关材料。</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（4）身份确认。申请人到户籍所在地街道就业服务机构取得身份确认并在开业贷款申请书的身份确认栏签章。</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（5）银行受理。申请人持已签署推荐意见和身份确认意见的开业贷款申请书，向指定银行的受理点提出贷款申请，并提供有关材料。</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8" name="ïSḷïḋê"/>
            <p:cNvSpPr txBox="1"/>
            <p:nvPr/>
          </p:nvSpPr>
          <p:spPr>
            <a:xfrm>
              <a:off x="8785184" y="2148662"/>
              <a:ext cx="4334510" cy="260488"/>
            </a:xfrm>
            <a:prstGeom prst="rect">
              <a:avLst/>
            </a:prstGeom>
            <a:noFill/>
          </p:spPr>
          <p:txBody>
            <a:bodyPr wrap="square" rtlCol="0">
              <a:spAutoFit/>
            </a:bodyPr>
            <a:lstStyle/>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创业贷款的申请程序</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41" name="矩形 40"/>
          <p:cNvSpPr/>
          <p:nvPr/>
        </p:nvSpPr>
        <p:spPr>
          <a:xfrm>
            <a:off x="758595" y="2042103"/>
            <a:ext cx="598120" cy="356384"/>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05</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7" name="组合 6"/>
          <p:cNvGrpSpPr/>
          <p:nvPr/>
        </p:nvGrpSpPr>
        <p:grpSpPr>
          <a:xfrm>
            <a:off x="294295" y="323963"/>
            <a:ext cx="3860800" cy="488315"/>
            <a:chOff x="294295" y="323963"/>
            <a:chExt cx="3860800" cy="488315"/>
          </a:xfrm>
        </p:grpSpPr>
        <p:sp>
          <p:nvSpPr>
            <p:cNvPr id="8" name="椭圆 7"/>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文本框 8"/>
            <p:cNvSpPr txBox="1"/>
            <p:nvPr>
              <p:custDataLst>
                <p:tags r:id="rId2"/>
              </p:custDataLst>
            </p:nvPr>
          </p:nvSpPr>
          <p:spPr>
            <a:xfrm>
              <a:off x="360335" y="351903"/>
              <a:ext cx="3794760" cy="460375"/>
            </a:xfrm>
            <a:prstGeom prst="rect">
              <a:avLst/>
            </a:prstGeom>
            <a:noFill/>
          </p:spPr>
          <p:txBody>
            <a:bodyPr wrap="squar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四、创业贷款</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19" name="组合 18"/>
          <p:cNvGrpSpPr/>
          <p:nvPr/>
        </p:nvGrpSpPr>
        <p:grpSpPr>
          <a:xfrm>
            <a:off x="756285" y="902970"/>
            <a:ext cx="6519545" cy="469900"/>
            <a:chOff x="1191" y="1422"/>
            <a:chExt cx="10267" cy="740"/>
          </a:xfrm>
        </p:grpSpPr>
        <p:sp>
          <p:nvSpPr>
            <p:cNvPr id="18" name="圆角矩形 17"/>
            <p:cNvSpPr/>
            <p:nvPr/>
          </p:nvSpPr>
          <p:spPr>
            <a:xfrm>
              <a:off x="1191" y="1422"/>
              <a:ext cx="10267"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3"/>
              </p:custDataLst>
            </p:nvPr>
          </p:nvSpPr>
          <p:spPr>
            <a:xfrm>
              <a:off x="1704"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（一）个人创业贷款的条件和程序</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checkerboard(across)">
                                      <p:cBhvr>
                                        <p:cTn id="7" dur="500"/>
                                        <p:tgtEl>
                                          <p:spTgt spid="25"/>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checkerboard(across)">
                                      <p:cBhvr>
                                        <p:cTn id="1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bldLvl="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î$ḻíḑê"/>
          <p:cNvGrpSpPr/>
          <p:nvPr/>
        </p:nvGrpSpPr>
        <p:grpSpPr>
          <a:xfrm>
            <a:off x="756285" y="1928496"/>
            <a:ext cx="8324850" cy="3260090"/>
            <a:chOff x="8049219" y="2148662"/>
            <a:chExt cx="8324850" cy="2129531"/>
          </a:xfrm>
        </p:grpSpPr>
        <p:sp>
          <p:nvSpPr>
            <p:cNvPr id="26" name="ïSļiďé"/>
            <p:cNvSpPr/>
            <p:nvPr/>
          </p:nvSpPr>
          <p:spPr>
            <a:xfrm>
              <a:off x="8049219" y="2166912"/>
              <a:ext cx="637540" cy="359623"/>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lnSpcReduction="10000"/>
            </a:bodyPr>
            <a:lstStyle/>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7" name="ïṥḷíďê"/>
            <p:cNvSpPr txBox="1"/>
            <p:nvPr/>
          </p:nvSpPr>
          <p:spPr>
            <a:xfrm>
              <a:off x="8785184" y="2409150"/>
              <a:ext cx="7588885" cy="1869043"/>
            </a:xfrm>
            <a:prstGeom prst="rect">
              <a:avLst/>
            </a:prstGeom>
            <a:noFill/>
          </p:spPr>
          <p:txBody>
            <a:bodyPr wrap="square" rtlCol="0">
              <a:spAutoFit/>
            </a:bodyPr>
            <a:lstStyle/>
            <a:p>
              <a:pPr indent="508000"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（6）贷款审核。银行从受理之日起十日内做出贷款审核意见，并在开业贷款申请书的银行审核意见栏填写意见，报送当地开业指导服务中心。如不同意贷款，会及时通知申请人，并提出咨询意见。</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（7）办理贷款。受理银行获得贷款担保意见后，申请人即可在五个工作日内按银行信贷规章制度要求，办理贷款人的个人（或单位）担保手续和贷款手续。</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8" name="ïSḷïḋê"/>
            <p:cNvSpPr txBox="1"/>
            <p:nvPr/>
          </p:nvSpPr>
          <p:spPr>
            <a:xfrm>
              <a:off x="8785184" y="2148662"/>
              <a:ext cx="4334510" cy="260488"/>
            </a:xfrm>
            <a:prstGeom prst="rect">
              <a:avLst/>
            </a:prstGeom>
            <a:noFill/>
          </p:spPr>
          <p:txBody>
            <a:bodyPr wrap="square" rtlCol="0">
              <a:spAutoFit/>
            </a:bodyPr>
            <a:lstStyle/>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创业贷款的申请程序</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41" name="矩形 40"/>
          <p:cNvSpPr/>
          <p:nvPr/>
        </p:nvSpPr>
        <p:spPr>
          <a:xfrm>
            <a:off x="758595" y="2042103"/>
            <a:ext cx="598120" cy="356384"/>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05</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7" name="组合 6"/>
          <p:cNvGrpSpPr/>
          <p:nvPr/>
        </p:nvGrpSpPr>
        <p:grpSpPr>
          <a:xfrm>
            <a:off x="294295" y="323963"/>
            <a:ext cx="3860800" cy="488315"/>
            <a:chOff x="294295" y="323963"/>
            <a:chExt cx="3860800" cy="488315"/>
          </a:xfrm>
        </p:grpSpPr>
        <p:sp>
          <p:nvSpPr>
            <p:cNvPr id="8" name="椭圆 7"/>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文本框 8"/>
            <p:cNvSpPr txBox="1"/>
            <p:nvPr>
              <p:custDataLst>
                <p:tags r:id="rId2"/>
              </p:custDataLst>
            </p:nvPr>
          </p:nvSpPr>
          <p:spPr>
            <a:xfrm>
              <a:off x="360335" y="351903"/>
              <a:ext cx="3794760" cy="460375"/>
            </a:xfrm>
            <a:prstGeom prst="rect">
              <a:avLst/>
            </a:prstGeom>
            <a:noFill/>
          </p:spPr>
          <p:txBody>
            <a:bodyPr wrap="squar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四、创业贷款</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19" name="组合 18"/>
          <p:cNvGrpSpPr/>
          <p:nvPr/>
        </p:nvGrpSpPr>
        <p:grpSpPr>
          <a:xfrm>
            <a:off x="756285" y="902970"/>
            <a:ext cx="6519545" cy="469900"/>
            <a:chOff x="1191" y="1422"/>
            <a:chExt cx="10267" cy="740"/>
          </a:xfrm>
        </p:grpSpPr>
        <p:sp>
          <p:nvSpPr>
            <p:cNvPr id="18" name="圆角矩形 17"/>
            <p:cNvSpPr/>
            <p:nvPr/>
          </p:nvSpPr>
          <p:spPr>
            <a:xfrm>
              <a:off x="1191" y="1422"/>
              <a:ext cx="10267"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3"/>
              </p:custDataLst>
            </p:nvPr>
          </p:nvSpPr>
          <p:spPr>
            <a:xfrm>
              <a:off x="1704"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（一）个人创业贷款的条件和程序</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checkerboard(across)">
                                      <p:cBhvr>
                                        <p:cTn id="7" dur="500"/>
                                        <p:tgtEl>
                                          <p:spTgt spid="25"/>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checkerboard(across)">
                                      <p:cBhvr>
                                        <p:cTn id="1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bldLvl="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94295" y="323963"/>
            <a:ext cx="3860800" cy="488315"/>
            <a:chOff x="294295" y="323963"/>
            <a:chExt cx="3860800" cy="488315"/>
          </a:xfrm>
        </p:grpSpPr>
        <p:sp>
          <p:nvSpPr>
            <p:cNvPr id="8" name="椭圆 7"/>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文本框 8"/>
            <p:cNvSpPr txBox="1"/>
            <p:nvPr>
              <p:custDataLst>
                <p:tags r:id="rId2"/>
              </p:custDataLst>
            </p:nvPr>
          </p:nvSpPr>
          <p:spPr>
            <a:xfrm>
              <a:off x="360335" y="351903"/>
              <a:ext cx="3794760" cy="460375"/>
            </a:xfrm>
            <a:prstGeom prst="rect">
              <a:avLst/>
            </a:prstGeom>
            <a:noFill/>
          </p:spPr>
          <p:txBody>
            <a:bodyPr wrap="squar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四、创业贷款</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19" name="组合 18"/>
          <p:cNvGrpSpPr/>
          <p:nvPr/>
        </p:nvGrpSpPr>
        <p:grpSpPr>
          <a:xfrm>
            <a:off x="756285" y="902970"/>
            <a:ext cx="6519545" cy="469900"/>
            <a:chOff x="1191" y="1422"/>
            <a:chExt cx="10267" cy="740"/>
          </a:xfrm>
        </p:grpSpPr>
        <p:sp>
          <p:nvSpPr>
            <p:cNvPr id="18" name="圆角矩形 17"/>
            <p:cNvSpPr/>
            <p:nvPr/>
          </p:nvSpPr>
          <p:spPr>
            <a:xfrm>
              <a:off x="1191" y="1422"/>
              <a:ext cx="10267"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3"/>
              </p:custDataLst>
            </p:nvPr>
          </p:nvSpPr>
          <p:spPr>
            <a:xfrm>
              <a:off x="1704"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（二）个人创业贷款的三大窍门</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2" name="Group 39"/>
          <p:cNvGrpSpPr/>
          <p:nvPr/>
        </p:nvGrpSpPr>
        <p:grpSpPr>
          <a:xfrm>
            <a:off x="4689650" y="2150303"/>
            <a:ext cx="2832811" cy="2198915"/>
            <a:chOff x="4679594" y="2038467"/>
            <a:chExt cx="2832811" cy="2198915"/>
          </a:xfrm>
        </p:grpSpPr>
        <p:sp>
          <p:nvSpPr>
            <p:cNvPr id="3" name="Rectangle 8"/>
            <p:cNvSpPr/>
            <p:nvPr/>
          </p:nvSpPr>
          <p:spPr>
            <a:xfrm>
              <a:off x="4679594" y="2521272"/>
              <a:ext cx="2832811" cy="1716110"/>
            </a:xfrm>
            <a:prstGeom prst="ellipse">
              <a:avLst/>
            </a:prstGeom>
            <a:noFill/>
            <a:ln w="19050">
              <a:gradFill>
                <a:gsLst>
                  <a:gs pos="0">
                    <a:srgbClr val="B21AA3"/>
                  </a:gs>
                  <a:gs pos="100000">
                    <a:srgbClr val="47249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 name="TextBox 14"/>
            <p:cNvSpPr txBox="1"/>
            <p:nvPr/>
          </p:nvSpPr>
          <p:spPr>
            <a:xfrm>
              <a:off x="5235890" y="3180299"/>
              <a:ext cx="1714500" cy="398780"/>
            </a:xfrm>
            <a:prstGeom prst="rect">
              <a:avLst/>
            </a:prstGeom>
            <a:noFill/>
          </p:spPr>
          <p:txBody>
            <a:bodyPr wrap="none" rtlCol="0">
              <a:spAutoFit/>
            </a:bodyPr>
            <a:lstStyle/>
            <a:p>
              <a:pPr lvl="0" algn="ctr">
                <a:defRPr/>
              </a:pPr>
              <a:r>
                <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学会抵押贷款</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9" name="Rounded Rectangle 11"/>
            <p:cNvSpPr/>
            <p:nvPr/>
          </p:nvSpPr>
          <p:spPr>
            <a:xfrm>
              <a:off x="5638800" y="2038467"/>
              <a:ext cx="914400" cy="9144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02</a:t>
              </a:r>
              <a:endParaRPr 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30" name="Group 38"/>
          <p:cNvGrpSpPr/>
          <p:nvPr/>
        </p:nvGrpSpPr>
        <p:grpSpPr>
          <a:xfrm>
            <a:off x="848256" y="2150303"/>
            <a:ext cx="2832811" cy="2198915"/>
            <a:chOff x="838200" y="2038467"/>
            <a:chExt cx="2832811" cy="2198915"/>
          </a:xfrm>
        </p:grpSpPr>
        <p:sp>
          <p:nvSpPr>
            <p:cNvPr id="31" name="Rectangle 7"/>
            <p:cNvSpPr/>
            <p:nvPr/>
          </p:nvSpPr>
          <p:spPr>
            <a:xfrm>
              <a:off x="838200" y="2521272"/>
              <a:ext cx="2832811" cy="1716110"/>
            </a:xfrm>
            <a:prstGeom prst="ellipse">
              <a:avLst/>
            </a:prstGeom>
            <a:noFill/>
            <a:ln w="19050">
              <a:gradFill>
                <a:gsLst>
                  <a:gs pos="0">
                    <a:srgbClr val="B21AA3"/>
                  </a:gs>
                  <a:gs pos="100000">
                    <a:srgbClr val="47249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2" name="TextBox 13"/>
            <p:cNvSpPr txBox="1"/>
            <p:nvPr/>
          </p:nvSpPr>
          <p:spPr>
            <a:xfrm>
              <a:off x="1399576" y="3180300"/>
              <a:ext cx="1714500" cy="398780"/>
            </a:xfrm>
            <a:prstGeom prst="rect">
              <a:avLst/>
            </a:prstGeom>
            <a:noFill/>
          </p:spPr>
          <p:txBody>
            <a:bodyPr wrap="none" rtlCol="0">
              <a:spAutoFit/>
            </a:bodyPr>
            <a:lstStyle/>
            <a:p>
              <a:pPr lvl="0" algn="ctr">
                <a:defRPr/>
              </a:pPr>
              <a:r>
                <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活用创业贷款</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4" name="Rounded Rectangle 10"/>
            <p:cNvSpPr/>
            <p:nvPr/>
          </p:nvSpPr>
          <p:spPr>
            <a:xfrm>
              <a:off x="1797405" y="2038467"/>
              <a:ext cx="914400" cy="9144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01</a:t>
              </a:r>
              <a:endParaRPr 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35" name="Group 40"/>
          <p:cNvGrpSpPr/>
          <p:nvPr/>
        </p:nvGrpSpPr>
        <p:grpSpPr>
          <a:xfrm>
            <a:off x="8531045" y="2150303"/>
            <a:ext cx="2832811" cy="2198915"/>
            <a:chOff x="8520989" y="2038467"/>
            <a:chExt cx="2832811" cy="2198915"/>
          </a:xfrm>
        </p:grpSpPr>
        <p:sp>
          <p:nvSpPr>
            <p:cNvPr id="36" name="Rectangle 9"/>
            <p:cNvSpPr/>
            <p:nvPr/>
          </p:nvSpPr>
          <p:spPr>
            <a:xfrm>
              <a:off x="8520989" y="2521272"/>
              <a:ext cx="2832811" cy="1716110"/>
            </a:xfrm>
            <a:prstGeom prst="ellipse">
              <a:avLst/>
            </a:prstGeom>
            <a:noFill/>
            <a:ln w="19050">
              <a:gradFill>
                <a:gsLst>
                  <a:gs pos="0">
                    <a:srgbClr val="B21AA3"/>
                  </a:gs>
                  <a:gs pos="100000">
                    <a:srgbClr val="47249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7" name="TextBox 16"/>
            <p:cNvSpPr txBox="1"/>
            <p:nvPr/>
          </p:nvSpPr>
          <p:spPr>
            <a:xfrm>
              <a:off x="9077284" y="3180299"/>
              <a:ext cx="1714500" cy="398780"/>
            </a:xfrm>
            <a:prstGeom prst="rect">
              <a:avLst/>
            </a:prstGeom>
            <a:noFill/>
          </p:spPr>
          <p:txBody>
            <a:bodyPr wrap="none" rtlCol="0">
              <a:spAutoFit/>
            </a:bodyPr>
            <a:lstStyle/>
            <a:p>
              <a:pPr lvl="0" algn="ctr">
                <a:defRPr/>
              </a:pPr>
              <a:r>
                <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利用质押贷款</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8" name="Rounded Rectangle 12"/>
            <p:cNvSpPr/>
            <p:nvPr/>
          </p:nvSpPr>
          <p:spPr>
            <a:xfrm>
              <a:off x="9480194" y="2038467"/>
              <a:ext cx="914400" cy="9144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03</a:t>
              </a:r>
              <a:endParaRPr 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arn(inVertical)">
                                      <p:cBhvr>
                                        <p:cTn id="7" dur="500"/>
                                        <p:tgtEl>
                                          <p:spTgt spid="30"/>
                                        </p:tgtEl>
                                      </p:cBhvr>
                                    </p:animEffect>
                                  </p:childTnLst>
                                </p:cTn>
                              </p:par>
                              <p:par>
                                <p:cTn id="8" presetID="16" presetClass="entr" presetSubtype="2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par>
                                <p:cTn id="11" presetID="16" presetClass="entr" presetSubtype="21" fill="hold"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barn(inVertical)">
                                      <p:cBhvr>
                                        <p:cTn id="1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94295" y="323963"/>
            <a:ext cx="3860800" cy="488315"/>
            <a:chOff x="294295" y="323963"/>
            <a:chExt cx="3860800" cy="488315"/>
          </a:xfrm>
        </p:grpSpPr>
        <p:sp>
          <p:nvSpPr>
            <p:cNvPr id="8" name="椭圆 7"/>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文本框 8"/>
            <p:cNvSpPr txBox="1"/>
            <p:nvPr>
              <p:custDataLst>
                <p:tags r:id="rId2"/>
              </p:custDataLst>
            </p:nvPr>
          </p:nvSpPr>
          <p:spPr>
            <a:xfrm>
              <a:off x="360335" y="351903"/>
              <a:ext cx="3794760" cy="460375"/>
            </a:xfrm>
            <a:prstGeom prst="rect">
              <a:avLst/>
            </a:prstGeom>
            <a:noFill/>
          </p:spPr>
          <p:txBody>
            <a:bodyPr wrap="squar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四、创业贷款</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19" name="组合 18"/>
          <p:cNvGrpSpPr/>
          <p:nvPr/>
        </p:nvGrpSpPr>
        <p:grpSpPr>
          <a:xfrm>
            <a:off x="756285" y="902970"/>
            <a:ext cx="4018915" cy="469900"/>
            <a:chOff x="1191" y="1422"/>
            <a:chExt cx="10267" cy="740"/>
          </a:xfrm>
        </p:grpSpPr>
        <p:sp>
          <p:nvSpPr>
            <p:cNvPr id="18" name="圆角矩形 17"/>
            <p:cNvSpPr/>
            <p:nvPr/>
          </p:nvSpPr>
          <p:spPr>
            <a:xfrm>
              <a:off x="1191" y="1422"/>
              <a:ext cx="10267"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3"/>
              </p:custDataLst>
            </p:nvPr>
          </p:nvSpPr>
          <p:spPr>
            <a:xfrm>
              <a:off x="1704"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（三）农村创业贷款</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cxnSp>
        <p:nvCxnSpPr>
          <p:cNvPr id="26" name="直接连接符 25"/>
          <p:cNvCxnSpPr/>
          <p:nvPr>
            <p:custDataLst>
              <p:tags r:id="rId4"/>
            </p:custDataLst>
          </p:nvPr>
        </p:nvCxnSpPr>
        <p:spPr>
          <a:xfrm>
            <a:off x="901700" y="2208530"/>
            <a:ext cx="0" cy="4319905"/>
          </a:xfrm>
          <a:prstGeom prst="line">
            <a:avLst/>
          </a:prstGeom>
          <a:ln w="15875">
            <a:gradFill>
              <a:gsLst>
                <a:gs pos="0">
                  <a:srgbClr val="B21AA3"/>
                </a:gs>
                <a:gs pos="100000">
                  <a:srgbClr val="472494"/>
                </a:gs>
              </a:gsLst>
              <a:lin ang="5400000" scaled="1"/>
            </a:gradFill>
          </a:ln>
        </p:spPr>
        <p:style>
          <a:lnRef idx="1">
            <a:schemeClr val="accent1"/>
          </a:lnRef>
          <a:fillRef idx="0">
            <a:schemeClr val="accent1"/>
          </a:fillRef>
          <a:effectRef idx="0">
            <a:schemeClr val="accent1"/>
          </a:effectRef>
          <a:fontRef idx="minor">
            <a:schemeClr val="tx1"/>
          </a:fontRef>
        </p:style>
      </p:cxnSp>
      <p:sp>
        <p:nvSpPr>
          <p:cNvPr id="27" name="圆角矩形 25"/>
          <p:cNvSpPr/>
          <p:nvPr>
            <p:custDataLst>
              <p:tags r:id="rId5"/>
            </p:custDataLst>
          </p:nvPr>
        </p:nvSpPr>
        <p:spPr>
          <a:xfrm>
            <a:off x="1375410" y="2896870"/>
            <a:ext cx="2778760" cy="539750"/>
          </a:xfrm>
          <a:prstGeom prst="roundRect">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农村创业贷款的政策</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5" name="圆角矩形 27"/>
          <p:cNvSpPr/>
          <p:nvPr>
            <p:custDataLst>
              <p:tags r:id="rId6"/>
            </p:custDataLst>
          </p:nvPr>
        </p:nvSpPr>
        <p:spPr>
          <a:xfrm>
            <a:off x="1375410" y="5289550"/>
            <a:ext cx="2778760" cy="539750"/>
          </a:xfrm>
          <a:prstGeom prst="roundRect">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农村创业贷款的条件</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6" name="椭圆 5"/>
          <p:cNvSpPr/>
          <p:nvPr>
            <p:custDataLst>
              <p:tags r:id="rId7"/>
            </p:custDataLst>
          </p:nvPr>
        </p:nvSpPr>
        <p:spPr>
          <a:xfrm>
            <a:off x="639445" y="2896870"/>
            <a:ext cx="539750" cy="539750"/>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lnSpc>
                <a:spcPct val="120000"/>
              </a:lnSpc>
            </a:pPr>
            <a:r>
              <a:rPr lang="en-US" altLang="zh-CN"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01</a:t>
            </a:r>
            <a:endParaRPr lang="zh-CN" altLang="en-US"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椭圆 11"/>
          <p:cNvSpPr/>
          <p:nvPr>
            <p:custDataLst>
              <p:tags r:id="rId8"/>
            </p:custDataLst>
          </p:nvPr>
        </p:nvSpPr>
        <p:spPr>
          <a:xfrm>
            <a:off x="639445" y="5289550"/>
            <a:ext cx="539750" cy="539750"/>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lnSpc>
                <a:spcPct val="120000"/>
              </a:lnSpc>
            </a:pPr>
            <a:r>
              <a:rPr lang="en-US" altLang="zh-CN"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02</a:t>
            </a:r>
            <a:endParaRPr lang="zh-CN" altLang="en-US"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0" name="矩形 19"/>
          <p:cNvSpPr/>
          <p:nvPr>
            <p:custDataLst>
              <p:tags r:id="rId9"/>
            </p:custDataLst>
          </p:nvPr>
        </p:nvSpPr>
        <p:spPr>
          <a:xfrm>
            <a:off x="1014702" y="1410566"/>
            <a:ext cx="9908540" cy="829945"/>
          </a:xfrm>
          <a:prstGeom prst="rect">
            <a:avLst/>
          </a:prstGeom>
        </p:spPr>
        <p:txBody>
          <a:bodyPr wrap="square" anchor="b" anchorCtr="0">
            <a:spAutoFit/>
          </a:bodyPr>
          <a:p>
            <a:pPr lvl="0">
              <a:spcBef>
                <a:spcPct val="0"/>
              </a:spcBef>
              <a:buSzPct val="25000"/>
              <a:defRPr/>
            </a:pPr>
            <a:r>
              <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农村创业贷款是国家为广大农村创业者制定的一种政策，用以帮助他们实现创业的梦想。</a:t>
            </a:r>
            <a:endPar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1" name="文本框 20"/>
          <p:cNvSpPr txBox="1"/>
          <p:nvPr/>
        </p:nvSpPr>
        <p:spPr>
          <a:xfrm>
            <a:off x="4627880" y="2240280"/>
            <a:ext cx="6096000" cy="1714500"/>
          </a:xfrm>
          <a:prstGeom prst="rect">
            <a:avLst/>
          </a:prstGeom>
          <a:noFill/>
        </p:spPr>
        <p:txBody>
          <a:bodyPr wrap="square" rtlCol="0" anchor="t">
            <a:spAutoFit/>
          </a:bodyPr>
          <a:p>
            <a:pPr indent="406400" algn="just" fontAlgn="auto">
              <a:lnSpc>
                <a:spcPct val="110000"/>
              </a:lnSpc>
              <a:extLst>
                <a:ext uri="{35155182-B16C-46BC-9424-99874614C6A1}">
                  <wpsdc:indentchars xmlns:wpsdc="http://www.wps.cn/officeDocument/2017/drawingmlCustomData" val="200" checksum="1740828767"/>
                </a:ext>
              </a:extLst>
            </a:pPr>
            <a:r>
              <a:rPr lang="zh-CN" altLang="en-US" sz="1600">
                <a:solidFill>
                  <a:schemeClr val="bg1"/>
                </a:solidFill>
                <a:latin typeface="微软雅黑" panose="020B0503020204020204" charset="-122"/>
                <a:ea typeface="微软雅黑" panose="020B0503020204020204" charset="-122"/>
                <a:cs typeface="微软雅黑" panose="020B0503020204020204" charset="-122"/>
              </a:rPr>
              <a:t>对农村创业贷款授信主要根据其创业规模决定，同时结合道德品质、信用记录、经营能力、偿债能力等因素，授信额度为10 万元以内，其中符合信用条件可实行信用贷款，授信额度为5 万元以内。农村创业贷款按合作银行同期同档次贷款现行利率优惠10%，最低不低于中国人民银行规定的基准利率；对农村创业青年从事粮、棉、油生产的贷款原则上实行基准利率。</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2" name="文本框 21"/>
          <p:cNvSpPr txBox="1"/>
          <p:nvPr/>
        </p:nvSpPr>
        <p:spPr>
          <a:xfrm>
            <a:off x="4627880" y="4644390"/>
            <a:ext cx="6296660" cy="1985010"/>
          </a:xfrm>
          <a:prstGeom prst="rect">
            <a:avLst/>
          </a:prstGeom>
          <a:noFill/>
        </p:spPr>
        <p:txBody>
          <a:bodyPr wrap="square" rtlCol="0" anchor="t">
            <a:spAutoFit/>
          </a:bodyPr>
          <a:p>
            <a:pPr algn="just">
              <a:lnSpc>
                <a:spcPct val="110000"/>
              </a:lnSpc>
            </a:pPr>
            <a:r>
              <a:rPr lang="zh-CN" altLang="en-US" sz="1600">
                <a:solidFill>
                  <a:schemeClr val="bg1"/>
                </a:solidFill>
                <a:latin typeface="微软雅黑" panose="020B0503020204020204" charset="-122"/>
                <a:ea typeface="微软雅黑" panose="020B0503020204020204" charset="-122"/>
                <a:cs typeface="微软雅黑" panose="020B0503020204020204" charset="-122"/>
              </a:rPr>
              <a:t>（1）从事的生产、经营活动合法合规，符合国家产业政策和社会发展规划要求。</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a:p>
            <a:pPr algn="just">
              <a:lnSpc>
                <a:spcPct val="110000"/>
              </a:lnSpc>
            </a:pPr>
            <a:r>
              <a:rPr lang="zh-CN" altLang="en-US" sz="1600">
                <a:solidFill>
                  <a:schemeClr val="bg1"/>
                </a:solidFill>
                <a:latin typeface="微软雅黑" panose="020B0503020204020204" charset="-122"/>
                <a:ea typeface="微软雅黑" panose="020B0503020204020204" charset="-122"/>
                <a:cs typeface="微软雅黑" panose="020B0503020204020204" charset="-122"/>
              </a:rPr>
              <a:t>（2）有具体创业项目、经营场所和一定数额的自有资金。</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a:p>
            <a:pPr algn="just">
              <a:lnSpc>
                <a:spcPct val="110000"/>
              </a:lnSpc>
            </a:pPr>
            <a:r>
              <a:rPr lang="zh-CN" altLang="en-US" sz="1600">
                <a:solidFill>
                  <a:schemeClr val="bg1"/>
                </a:solidFill>
                <a:latin typeface="微软雅黑" panose="020B0503020204020204" charset="-122"/>
                <a:ea typeface="微软雅黑" panose="020B0503020204020204" charset="-122"/>
                <a:cs typeface="微软雅黑" panose="020B0503020204020204" charset="-122"/>
              </a:rPr>
              <a:t>（3）借款人在当地农村信用社开立个人结算账户并有一定业务量发生，自愿接受信贷监督和结算监督。</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a:p>
            <a:pPr algn="just">
              <a:lnSpc>
                <a:spcPct val="110000"/>
              </a:lnSpc>
            </a:pPr>
            <a:r>
              <a:rPr lang="zh-CN" altLang="en-US" sz="1600">
                <a:solidFill>
                  <a:schemeClr val="bg1"/>
                </a:solidFill>
                <a:latin typeface="微软雅黑" panose="020B0503020204020204" charset="-122"/>
                <a:ea typeface="微软雅黑" panose="020B0503020204020204" charset="-122"/>
                <a:cs typeface="微软雅黑" panose="020B0503020204020204" charset="-122"/>
              </a:rPr>
              <a:t>（4）资信良好，具有清偿贷款本息的能力，无不良信用记录。</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a:p>
            <a:pPr algn="just">
              <a:lnSpc>
                <a:spcPct val="110000"/>
              </a:lnSpc>
            </a:pPr>
            <a:r>
              <a:rPr lang="zh-CN" altLang="en-US" sz="1600">
                <a:solidFill>
                  <a:schemeClr val="bg1"/>
                </a:solidFill>
                <a:latin typeface="微软雅黑" panose="020B0503020204020204" charset="-122"/>
                <a:ea typeface="微软雅黑" panose="020B0503020204020204" charset="-122"/>
                <a:cs typeface="微软雅黑" panose="020B0503020204020204" charset="-122"/>
              </a:rPr>
              <a:t>（5）农村信用社规定的其他贷款条件。</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94295" y="323963"/>
            <a:ext cx="3860800" cy="488315"/>
            <a:chOff x="294295" y="323963"/>
            <a:chExt cx="3860800" cy="488315"/>
          </a:xfrm>
        </p:grpSpPr>
        <p:sp>
          <p:nvSpPr>
            <p:cNvPr id="8" name="椭圆 7"/>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文本框 8"/>
            <p:cNvSpPr txBox="1"/>
            <p:nvPr>
              <p:custDataLst>
                <p:tags r:id="rId2"/>
              </p:custDataLst>
            </p:nvPr>
          </p:nvSpPr>
          <p:spPr>
            <a:xfrm>
              <a:off x="360335" y="351903"/>
              <a:ext cx="3794760" cy="460375"/>
            </a:xfrm>
            <a:prstGeom prst="rect">
              <a:avLst/>
            </a:prstGeom>
            <a:noFill/>
          </p:spPr>
          <p:txBody>
            <a:bodyPr wrap="squar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四、创业贷款</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19" name="组合 18"/>
          <p:cNvGrpSpPr/>
          <p:nvPr/>
        </p:nvGrpSpPr>
        <p:grpSpPr>
          <a:xfrm>
            <a:off x="756285" y="902970"/>
            <a:ext cx="4018915" cy="469900"/>
            <a:chOff x="1191" y="1422"/>
            <a:chExt cx="10267" cy="740"/>
          </a:xfrm>
        </p:grpSpPr>
        <p:sp>
          <p:nvSpPr>
            <p:cNvPr id="18" name="圆角矩形 17"/>
            <p:cNvSpPr/>
            <p:nvPr/>
          </p:nvSpPr>
          <p:spPr>
            <a:xfrm>
              <a:off x="1191" y="1422"/>
              <a:ext cx="10267"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3"/>
              </p:custDataLst>
            </p:nvPr>
          </p:nvSpPr>
          <p:spPr>
            <a:xfrm>
              <a:off x="1704"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（三）农村创业贷款</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cxnSp>
        <p:nvCxnSpPr>
          <p:cNvPr id="26" name="直接连接符 25"/>
          <p:cNvCxnSpPr/>
          <p:nvPr>
            <p:custDataLst>
              <p:tags r:id="rId4"/>
            </p:custDataLst>
          </p:nvPr>
        </p:nvCxnSpPr>
        <p:spPr>
          <a:xfrm>
            <a:off x="880745" y="1558925"/>
            <a:ext cx="20955" cy="4969510"/>
          </a:xfrm>
          <a:prstGeom prst="line">
            <a:avLst/>
          </a:prstGeom>
          <a:ln w="15875">
            <a:gradFill>
              <a:gsLst>
                <a:gs pos="0">
                  <a:srgbClr val="B21AA3"/>
                </a:gs>
                <a:gs pos="100000">
                  <a:srgbClr val="472494"/>
                </a:gs>
              </a:gsLst>
              <a:lin ang="5400000" scaled="1"/>
            </a:gradFill>
          </a:ln>
        </p:spPr>
        <p:style>
          <a:lnRef idx="1">
            <a:schemeClr val="accent1"/>
          </a:lnRef>
          <a:fillRef idx="0">
            <a:schemeClr val="accent1"/>
          </a:fillRef>
          <a:effectRef idx="0">
            <a:schemeClr val="accent1"/>
          </a:effectRef>
          <a:fontRef idx="minor">
            <a:schemeClr val="tx1"/>
          </a:fontRef>
        </p:style>
      </p:cxnSp>
      <p:sp>
        <p:nvSpPr>
          <p:cNvPr id="27" name="圆角矩形 25"/>
          <p:cNvSpPr/>
          <p:nvPr>
            <p:custDataLst>
              <p:tags r:id="rId5"/>
            </p:custDataLst>
          </p:nvPr>
        </p:nvSpPr>
        <p:spPr>
          <a:xfrm>
            <a:off x="1375410" y="1864995"/>
            <a:ext cx="2778760" cy="539750"/>
          </a:xfrm>
          <a:prstGeom prst="roundRect">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农村创业贷款的材料</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5" name="圆角矩形 27"/>
          <p:cNvSpPr/>
          <p:nvPr>
            <p:custDataLst>
              <p:tags r:id="rId6"/>
            </p:custDataLst>
          </p:nvPr>
        </p:nvSpPr>
        <p:spPr>
          <a:xfrm>
            <a:off x="1375410" y="5289550"/>
            <a:ext cx="2778760" cy="539750"/>
          </a:xfrm>
          <a:prstGeom prst="roundRect">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农村创业贷款的流程</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6" name="椭圆 5"/>
          <p:cNvSpPr/>
          <p:nvPr>
            <p:custDataLst>
              <p:tags r:id="rId7"/>
            </p:custDataLst>
          </p:nvPr>
        </p:nvSpPr>
        <p:spPr>
          <a:xfrm>
            <a:off x="639445" y="1864995"/>
            <a:ext cx="539750" cy="539750"/>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lnSpc>
                <a:spcPct val="120000"/>
              </a:lnSpc>
            </a:pPr>
            <a:r>
              <a:rPr lang="en-US" altLang="zh-CN"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03</a:t>
            </a:r>
            <a:endParaRPr lang="zh-CN" altLang="en-US"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椭圆 11"/>
          <p:cNvSpPr/>
          <p:nvPr>
            <p:custDataLst>
              <p:tags r:id="rId8"/>
            </p:custDataLst>
          </p:nvPr>
        </p:nvSpPr>
        <p:spPr>
          <a:xfrm>
            <a:off x="639445" y="5289550"/>
            <a:ext cx="539750" cy="539750"/>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lnSpc>
                <a:spcPct val="120000"/>
              </a:lnSpc>
            </a:pPr>
            <a:r>
              <a:rPr lang="en-US" altLang="zh-CN"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04</a:t>
            </a:r>
            <a:endParaRPr lang="zh-CN" altLang="en-US"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1" name="文本框 20"/>
          <p:cNvSpPr txBox="1"/>
          <p:nvPr/>
        </p:nvSpPr>
        <p:spPr>
          <a:xfrm>
            <a:off x="4627880" y="1558925"/>
            <a:ext cx="6096000" cy="2256155"/>
          </a:xfrm>
          <a:prstGeom prst="rect">
            <a:avLst/>
          </a:prstGeom>
          <a:noFill/>
        </p:spPr>
        <p:txBody>
          <a:bodyPr wrap="square" rtlCol="0" anchor="t">
            <a:spAutoFit/>
          </a:bodyPr>
          <a:p>
            <a:pPr indent="406400" algn="just" fontAlgn="auto">
              <a:lnSpc>
                <a:spcPct val="110000"/>
              </a:lnSpc>
              <a:extLst>
                <a:ext uri="{35155182-B16C-46BC-9424-99874614C6A1}">
                  <wpsdc:indentchars xmlns:wpsdc="http://www.wps.cn/officeDocument/2017/drawingmlCustomData" val="200" checksum="1740828767"/>
                </a:ext>
              </a:extLst>
            </a:pPr>
            <a:r>
              <a:rPr lang="zh-CN" altLang="en-US" sz="1600">
                <a:solidFill>
                  <a:schemeClr val="bg1"/>
                </a:solidFill>
                <a:latin typeface="微软雅黑" panose="020B0503020204020204" charset="-122"/>
                <a:ea typeface="微软雅黑" panose="020B0503020204020204" charset="-122"/>
                <a:cs typeface="微软雅黑" panose="020B0503020204020204" charset="-122"/>
              </a:rPr>
              <a:t>申请农村创业贷款要按照团组织和农村信用社的具体要求提供相关材料，一般包括借款申请人及其家庭主要成员的居民身份证、户口簿、其他有效身份证明等；</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10000"/>
              </a:lnSpc>
              <a:extLst>
                <a:ext uri="{35155182-B16C-46BC-9424-99874614C6A1}">
                  <wpsdc:indentchars xmlns:wpsdc="http://www.wps.cn/officeDocument/2017/drawingmlCustomData" val="200" checksum="1740828767"/>
                </a:ext>
              </a:extLst>
            </a:pPr>
            <a:r>
              <a:rPr lang="zh-CN" altLang="en-US" sz="1600">
                <a:solidFill>
                  <a:schemeClr val="bg1"/>
                </a:solidFill>
                <a:latin typeface="微软雅黑" panose="020B0503020204020204" charset="-122"/>
                <a:ea typeface="微软雅黑" panose="020B0503020204020204" charset="-122"/>
                <a:cs typeface="微软雅黑" panose="020B0503020204020204" charset="-122"/>
              </a:rPr>
              <a:t>从事个体经营的还需要营业执照、税务登记证、组织机构代码证、特殊行业经营许可证、开户证明、收入证明、承包合同或合作协议等证明材料；</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10000"/>
              </a:lnSpc>
              <a:extLst>
                <a:ext uri="{35155182-B16C-46BC-9424-99874614C6A1}">
                  <wpsdc:indentchars xmlns:wpsdc="http://www.wps.cn/officeDocument/2017/drawingmlCustomData" val="200" checksum="1740828767"/>
                </a:ext>
              </a:extLst>
            </a:pPr>
            <a:r>
              <a:rPr lang="zh-CN" altLang="en-US" sz="1600">
                <a:solidFill>
                  <a:schemeClr val="bg1"/>
                </a:solidFill>
                <a:latin typeface="微软雅黑" panose="020B0503020204020204" charset="-122"/>
                <a:ea typeface="微软雅黑" panose="020B0503020204020204" charset="-122"/>
                <a:cs typeface="微软雅黑" panose="020B0503020204020204" charset="-122"/>
              </a:rPr>
              <a:t>需要提供担保的，还要提供担保资料，以及农村信用社认为需要提供的其他资料。</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2" name="文本框 21"/>
          <p:cNvSpPr txBox="1"/>
          <p:nvPr/>
        </p:nvSpPr>
        <p:spPr>
          <a:xfrm>
            <a:off x="4627880" y="4097655"/>
            <a:ext cx="6296660" cy="2256155"/>
          </a:xfrm>
          <a:prstGeom prst="rect">
            <a:avLst/>
          </a:prstGeom>
          <a:noFill/>
        </p:spPr>
        <p:txBody>
          <a:bodyPr wrap="square" rtlCol="0" anchor="t">
            <a:spAutoFit/>
          </a:bodyPr>
          <a:p>
            <a:pPr algn="just">
              <a:lnSpc>
                <a:spcPct val="110000"/>
              </a:lnSpc>
            </a:pPr>
            <a:r>
              <a:rPr lang="zh-CN" altLang="en-US" sz="1600">
                <a:solidFill>
                  <a:schemeClr val="bg1"/>
                </a:solidFill>
                <a:latin typeface="微软雅黑" panose="020B0503020204020204" charset="-122"/>
                <a:ea typeface="微软雅黑" panose="020B0503020204020204" charset="-122"/>
                <a:cs typeface="微软雅黑" panose="020B0503020204020204" charset="-122"/>
              </a:rPr>
              <a:t>创业者自愿随时报名参加创业培训——创业者携创业培训合格证、营业执照、税务登记证原件在人力资源大厅进行申贷登记——县担保公司、就业局、承贷银行按申贷登记次序到创业现场开展创业指导服务，并根据经营规模、带动就业情况、偿还能力核查确定申贷金额，现场发放贷款表格——创业者将整理好的申贷资料交人力资源大厅创业服务窗口——县就业局、担保公司、信用社按担保资金的情况按序发放小额担保贷款——申贷者按期归还贷款，对不按期归还者将按承诺的担保手续申请相关部门强制执行。</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94295" y="323963"/>
            <a:ext cx="3860800" cy="488315"/>
            <a:chOff x="294295" y="323963"/>
            <a:chExt cx="3860800" cy="488315"/>
          </a:xfrm>
        </p:grpSpPr>
        <p:sp>
          <p:nvSpPr>
            <p:cNvPr id="8" name="椭圆 7"/>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文本框 8"/>
            <p:cNvSpPr txBox="1"/>
            <p:nvPr>
              <p:custDataLst>
                <p:tags r:id="rId2"/>
              </p:custDataLst>
            </p:nvPr>
          </p:nvSpPr>
          <p:spPr>
            <a:xfrm>
              <a:off x="360335" y="351903"/>
              <a:ext cx="3794760" cy="460375"/>
            </a:xfrm>
            <a:prstGeom prst="rect">
              <a:avLst/>
            </a:prstGeom>
            <a:noFill/>
          </p:spPr>
          <p:txBody>
            <a:bodyPr wrap="squar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四、创业贷款</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19" name="组合 18"/>
          <p:cNvGrpSpPr/>
          <p:nvPr/>
        </p:nvGrpSpPr>
        <p:grpSpPr>
          <a:xfrm>
            <a:off x="756285" y="902970"/>
            <a:ext cx="4018915" cy="469900"/>
            <a:chOff x="1191" y="1422"/>
            <a:chExt cx="10267" cy="740"/>
          </a:xfrm>
        </p:grpSpPr>
        <p:sp>
          <p:nvSpPr>
            <p:cNvPr id="18" name="圆角矩形 17"/>
            <p:cNvSpPr/>
            <p:nvPr/>
          </p:nvSpPr>
          <p:spPr>
            <a:xfrm>
              <a:off x="1191" y="1422"/>
              <a:ext cx="10267"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3"/>
              </p:custDataLst>
            </p:nvPr>
          </p:nvSpPr>
          <p:spPr>
            <a:xfrm>
              <a:off x="1704"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（三）农村创业贷款</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cxnSp>
        <p:nvCxnSpPr>
          <p:cNvPr id="26" name="直接连接符 25"/>
          <p:cNvCxnSpPr/>
          <p:nvPr>
            <p:custDataLst>
              <p:tags r:id="rId4"/>
            </p:custDataLst>
          </p:nvPr>
        </p:nvCxnSpPr>
        <p:spPr>
          <a:xfrm>
            <a:off x="880745" y="1558925"/>
            <a:ext cx="20955" cy="4969510"/>
          </a:xfrm>
          <a:prstGeom prst="line">
            <a:avLst/>
          </a:prstGeom>
          <a:ln w="15875">
            <a:gradFill>
              <a:gsLst>
                <a:gs pos="0">
                  <a:srgbClr val="B21AA3"/>
                </a:gs>
                <a:gs pos="100000">
                  <a:srgbClr val="472494"/>
                </a:gs>
              </a:gsLst>
              <a:lin ang="5400000" scaled="1"/>
            </a:gradFill>
          </a:ln>
        </p:spPr>
        <p:style>
          <a:lnRef idx="1">
            <a:schemeClr val="accent1"/>
          </a:lnRef>
          <a:fillRef idx="0">
            <a:schemeClr val="accent1"/>
          </a:fillRef>
          <a:effectRef idx="0">
            <a:schemeClr val="accent1"/>
          </a:effectRef>
          <a:fontRef idx="minor">
            <a:schemeClr val="tx1"/>
          </a:fontRef>
        </p:style>
      </p:cxnSp>
      <p:sp>
        <p:nvSpPr>
          <p:cNvPr id="27" name="圆角矩形 25"/>
          <p:cNvSpPr/>
          <p:nvPr>
            <p:custDataLst>
              <p:tags r:id="rId5"/>
            </p:custDataLst>
          </p:nvPr>
        </p:nvSpPr>
        <p:spPr>
          <a:xfrm>
            <a:off x="1308100" y="3369945"/>
            <a:ext cx="2778760" cy="539750"/>
          </a:xfrm>
          <a:prstGeom prst="roundRect">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农村创业贷款的申请建议</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6" name="椭圆 5"/>
          <p:cNvSpPr/>
          <p:nvPr>
            <p:custDataLst>
              <p:tags r:id="rId6"/>
            </p:custDataLst>
          </p:nvPr>
        </p:nvSpPr>
        <p:spPr>
          <a:xfrm>
            <a:off x="572135" y="3369945"/>
            <a:ext cx="539750" cy="539750"/>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lnSpc>
                <a:spcPct val="120000"/>
              </a:lnSpc>
            </a:pPr>
            <a:r>
              <a:rPr lang="en-US" altLang="zh-CN"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05</a:t>
            </a:r>
            <a:endParaRPr lang="zh-CN" altLang="en-US"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1" name="文本框 20"/>
          <p:cNvSpPr txBox="1"/>
          <p:nvPr/>
        </p:nvSpPr>
        <p:spPr>
          <a:xfrm>
            <a:off x="4627880" y="2258695"/>
            <a:ext cx="6096000" cy="2331085"/>
          </a:xfrm>
          <a:prstGeom prst="rect">
            <a:avLst/>
          </a:prstGeom>
          <a:noFill/>
        </p:spPr>
        <p:txBody>
          <a:bodyPr wrap="square" rtlCol="0" anchor="t">
            <a:spAutoFit/>
          </a:bodyPr>
          <a:p>
            <a:pPr indent="406400" algn="just" fontAlgn="auto">
              <a:lnSpc>
                <a:spcPct val="130000"/>
              </a:lnSpc>
              <a:extLst>
                <a:ext uri="{35155182-B16C-46BC-9424-99874614C6A1}">
                  <wpsdc:indentchars xmlns:wpsdc="http://www.wps.cn/officeDocument/2017/drawingmlCustomData" val="200" checksum="1740828767"/>
                </a:ext>
              </a:extLst>
            </a:pPr>
            <a:r>
              <a:rPr lang="zh-CN" altLang="en-US" sz="1600">
                <a:solidFill>
                  <a:schemeClr val="bg1"/>
                </a:solidFill>
                <a:latin typeface="微软雅黑" panose="020B0503020204020204" charset="-122"/>
                <a:ea typeface="微软雅黑" panose="020B0503020204020204" charset="-122"/>
                <a:cs typeface="微软雅黑" panose="020B0503020204020204" charset="-122"/>
              </a:rPr>
              <a:t>创业贷款一般分为短期贷款和中长期贷款，贷款期限越长利率越高。如果创业者资金使用需求的时间不是太长，应尽量选择短期贷款，这样可以节省利息支出。</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30000"/>
              </a:lnSpc>
              <a:extLst>
                <a:ext uri="{35155182-B16C-46BC-9424-99874614C6A1}">
                  <wpsdc:indentchars xmlns:wpsdc="http://www.wps.cn/officeDocument/2017/drawingmlCustomData" val="200" checksum="1740828767"/>
                </a:ext>
              </a:extLst>
            </a:pPr>
            <a:r>
              <a:rPr lang="zh-CN" altLang="en-US" sz="1600">
                <a:solidFill>
                  <a:schemeClr val="bg1"/>
                </a:solidFill>
                <a:latin typeface="微软雅黑" panose="020B0503020204020204" charset="-122"/>
                <a:ea typeface="微软雅黑" panose="020B0503020204020204" charset="-122"/>
                <a:cs typeface="微软雅黑" panose="020B0503020204020204" charset="-122"/>
              </a:rPr>
              <a:t>另外，创业融资也要关注利率的走势情况，如果利率趋势走高，应抢在加息之前办理贷款，这样可以在当年度内享受加息前的低利率；如果利率走势趋降，在资金需求不急的情况下则应暂缓办理贷款，等降息后再适时办理。</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p:nvPr/>
        </p:nvCxnSpPr>
        <p:spPr>
          <a:xfrm>
            <a:off x="4655185" y="3463335"/>
            <a:ext cx="5651500" cy="0"/>
          </a:xfrm>
          <a:prstGeom prst="line">
            <a:avLst/>
          </a:prstGeom>
          <a:ln>
            <a:gradFill>
              <a:gsLst>
                <a:gs pos="0">
                  <a:srgbClr val="B21AA3"/>
                </a:gs>
                <a:gs pos="100000">
                  <a:srgbClr val="472494"/>
                </a:gs>
              </a:gsLst>
              <a:lin ang="5400000" scaled="1"/>
            </a:gradFill>
          </a:ln>
        </p:spPr>
        <p:style>
          <a:lnRef idx="1">
            <a:schemeClr val="accent3"/>
          </a:lnRef>
          <a:fillRef idx="0">
            <a:schemeClr val="accent3"/>
          </a:fillRef>
          <a:effectRef idx="0">
            <a:schemeClr val="accent3"/>
          </a:effectRef>
          <a:fontRef idx="minor">
            <a:schemeClr val="tx1"/>
          </a:fontRef>
        </p:style>
      </p:cxnSp>
      <p:cxnSp>
        <p:nvCxnSpPr>
          <p:cNvPr id="26" name="直接连接符 25"/>
          <p:cNvCxnSpPr/>
          <p:nvPr/>
        </p:nvCxnSpPr>
        <p:spPr>
          <a:xfrm>
            <a:off x="4655185" y="5050475"/>
            <a:ext cx="5651500" cy="0"/>
          </a:xfrm>
          <a:prstGeom prst="line">
            <a:avLst/>
          </a:prstGeom>
          <a:ln>
            <a:gradFill>
              <a:gsLst>
                <a:gs pos="0">
                  <a:srgbClr val="B21AA3"/>
                </a:gs>
                <a:gs pos="100000">
                  <a:srgbClr val="472494"/>
                </a:gs>
              </a:gsLst>
              <a:lin ang="5400000" scaled="1"/>
            </a:gradFill>
          </a:ln>
        </p:spPr>
        <p:style>
          <a:lnRef idx="1">
            <a:schemeClr val="accent3"/>
          </a:lnRef>
          <a:fillRef idx="0">
            <a:schemeClr val="accent3"/>
          </a:fillRef>
          <a:effectRef idx="0">
            <a:schemeClr val="accent3"/>
          </a:effectRef>
          <a:fontRef idx="minor">
            <a:schemeClr val="tx1"/>
          </a:fontRef>
        </p:style>
      </p:cxnSp>
      <p:sp>
        <p:nvSpPr>
          <p:cNvPr id="27" name="矩形 26"/>
          <p:cNvSpPr/>
          <p:nvPr/>
        </p:nvSpPr>
        <p:spPr>
          <a:xfrm>
            <a:off x="4654929" y="1614695"/>
            <a:ext cx="5292799" cy="1753870"/>
          </a:xfrm>
          <a:prstGeom prst="rect">
            <a:avLst/>
          </a:prstGeom>
          <a:noFill/>
        </p:spPr>
        <p:txBody>
          <a:bodyPr wrap="square" lIns="0" tIns="0" rIns="0" bIns="0" rtlCol="0">
            <a:spAutoFit/>
          </a:bodyPr>
          <a:lstStyle/>
          <a:p>
            <a:pPr lvl="0">
              <a:lnSpc>
                <a:spcPct val="150000"/>
              </a:lnSpc>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知识目标</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 了解创业资源的内涵与类型。</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 理解创业资源与创业过程的关系。</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 了解股权融资与债权融资。</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4. 掌握创业融资的渠道，熟悉创业融资的过程。</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8" name="矩形 27"/>
          <p:cNvSpPr/>
          <p:nvPr/>
        </p:nvSpPr>
        <p:spPr>
          <a:xfrm>
            <a:off x="4654929" y="3463455"/>
            <a:ext cx="5292799" cy="1430655"/>
          </a:xfrm>
          <a:prstGeom prst="rect">
            <a:avLst/>
          </a:prstGeom>
          <a:noFill/>
        </p:spPr>
        <p:txBody>
          <a:bodyPr wrap="square" lIns="0" tIns="0" rIns="0" bIns="0" rtlCol="0">
            <a:spAutoFit/>
          </a:bodyPr>
          <a:lstStyle/>
          <a:p>
            <a:pPr lvl="0">
              <a:lnSpc>
                <a:spcPct val="150000"/>
              </a:lnSpc>
              <a:defRPr/>
            </a:pPr>
            <a:r>
              <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能力目标</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defRPr/>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 知道如何对创业资源进行整合优化。</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defRPr/>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 能够对创业资源进行整合与优化。</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defRPr/>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 能够提出合理、有效的创业资源获取方案。</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9" name="矩形 28"/>
          <p:cNvSpPr/>
          <p:nvPr/>
        </p:nvSpPr>
        <p:spPr>
          <a:xfrm>
            <a:off x="4654929" y="5152195"/>
            <a:ext cx="5292799" cy="1107440"/>
          </a:xfrm>
          <a:prstGeom prst="rect">
            <a:avLst/>
          </a:prstGeom>
          <a:noFill/>
        </p:spPr>
        <p:txBody>
          <a:bodyPr wrap="square" lIns="0" tIns="0" rIns="0" bIns="0" rtlCol="0">
            <a:spAutoFit/>
          </a:bodyPr>
          <a:lstStyle/>
          <a:p>
            <a:pPr lvl="0">
              <a:lnSpc>
                <a:spcPct val="150000"/>
              </a:lnSpc>
              <a:defRPr/>
            </a:pPr>
            <a:r>
              <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素质目标</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defRPr/>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 树立规则竞争意识。</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defRPr/>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 懂得使用合理手段获取创业资源。</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0" name="椭圆 29"/>
          <p:cNvSpPr/>
          <p:nvPr/>
        </p:nvSpPr>
        <p:spPr>
          <a:xfrm>
            <a:off x="10782300" y="1875588"/>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1" name="椭圆 30"/>
          <p:cNvSpPr/>
          <p:nvPr/>
        </p:nvSpPr>
        <p:spPr>
          <a:xfrm>
            <a:off x="10782300" y="3463088"/>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2" name="椭圆 31"/>
          <p:cNvSpPr/>
          <p:nvPr/>
        </p:nvSpPr>
        <p:spPr>
          <a:xfrm>
            <a:off x="10782300" y="5673523"/>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8" name="组合 7"/>
          <p:cNvGrpSpPr/>
          <p:nvPr/>
        </p:nvGrpSpPr>
        <p:grpSpPr>
          <a:xfrm>
            <a:off x="476540" y="297293"/>
            <a:ext cx="1468086" cy="488467"/>
            <a:chOff x="294295" y="323963"/>
            <a:chExt cx="1468086" cy="488467"/>
          </a:xfrm>
        </p:grpSpPr>
        <p:sp>
          <p:nvSpPr>
            <p:cNvPr id="2" name="椭圆 1"/>
            <p:cNvSpPr/>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 name="文本框 3"/>
            <p:cNvSpPr txBox="1"/>
            <p:nvPr/>
          </p:nvSpPr>
          <p:spPr>
            <a:xfrm>
              <a:off x="360301" y="352055"/>
              <a:ext cx="14020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学习</a:t>
              </a: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目标</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pic>
        <p:nvPicPr>
          <p:cNvPr id="5" name="图片 4"/>
          <p:cNvPicPr>
            <a:picLocks noChangeAspect="1"/>
          </p:cNvPicPr>
          <p:nvPr>
            <p:custDataLst>
              <p:tags r:id="rId1"/>
            </p:custDataLst>
          </p:nvPr>
        </p:nvPicPr>
        <p:blipFill>
          <a:blip r:embed="rId2" cstate="screen"/>
          <a:stretch>
            <a:fillRect/>
          </a:stretch>
        </p:blipFill>
        <p:spPr>
          <a:xfrm>
            <a:off x="476250" y="1499870"/>
            <a:ext cx="3916680" cy="50101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1000" fill="hold"/>
                                        <p:tgtEl>
                                          <p:spTgt spid="30"/>
                                        </p:tgtEl>
                                        <p:attrNameLst>
                                          <p:attrName>ppt_w</p:attrName>
                                        </p:attrNameLst>
                                      </p:cBhvr>
                                      <p:tavLst>
                                        <p:tav tm="0">
                                          <p:val>
                                            <p:fltVal val="0"/>
                                          </p:val>
                                        </p:tav>
                                        <p:tav tm="100000">
                                          <p:val>
                                            <p:strVal val="#ppt_w"/>
                                          </p:val>
                                        </p:tav>
                                      </p:tavLst>
                                    </p:anim>
                                    <p:anim calcmode="lin" valueType="num">
                                      <p:cBhvr>
                                        <p:cTn id="8" dur="1000" fill="hold"/>
                                        <p:tgtEl>
                                          <p:spTgt spid="30"/>
                                        </p:tgtEl>
                                        <p:attrNameLst>
                                          <p:attrName>ppt_h</p:attrName>
                                        </p:attrNameLst>
                                      </p:cBhvr>
                                      <p:tavLst>
                                        <p:tav tm="0">
                                          <p:val>
                                            <p:fltVal val="0"/>
                                          </p:val>
                                        </p:tav>
                                        <p:tav tm="100000">
                                          <p:val>
                                            <p:strVal val="#ppt_h"/>
                                          </p:val>
                                        </p:tav>
                                      </p:tavLst>
                                    </p:anim>
                                    <p:anim calcmode="lin" valueType="num">
                                      <p:cBhvr>
                                        <p:cTn id="9" dur="1000" fill="hold"/>
                                        <p:tgtEl>
                                          <p:spTgt spid="30"/>
                                        </p:tgtEl>
                                        <p:attrNameLst>
                                          <p:attrName>style.rotation</p:attrName>
                                        </p:attrNameLst>
                                      </p:cBhvr>
                                      <p:tavLst>
                                        <p:tav tm="0">
                                          <p:val>
                                            <p:fltVal val="90"/>
                                          </p:val>
                                        </p:tav>
                                        <p:tav tm="100000">
                                          <p:val>
                                            <p:fltVal val="0"/>
                                          </p:val>
                                        </p:tav>
                                      </p:tavLst>
                                    </p:anim>
                                    <p:animEffect transition="in" filter="fade">
                                      <p:cBhvr>
                                        <p:cTn id="10" dur="1000"/>
                                        <p:tgtEl>
                                          <p:spTgt spid="30"/>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1000" fill="hold"/>
                                        <p:tgtEl>
                                          <p:spTgt spid="31"/>
                                        </p:tgtEl>
                                        <p:attrNameLst>
                                          <p:attrName>ppt_w</p:attrName>
                                        </p:attrNameLst>
                                      </p:cBhvr>
                                      <p:tavLst>
                                        <p:tav tm="0">
                                          <p:val>
                                            <p:fltVal val="0"/>
                                          </p:val>
                                        </p:tav>
                                        <p:tav tm="100000">
                                          <p:val>
                                            <p:strVal val="#ppt_w"/>
                                          </p:val>
                                        </p:tav>
                                      </p:tavLst>
                                    </p:anim>
                                    <p:anim calcmode="lin" valueType="num">
                                      <p:cBhvr>
                                        <p:cTn id="14" dur="1000" fill="hold"/>
                                        <p:tgtEl>
                                          <p:spTgt spid="31"/>
                                        </p:tgtEl>
                                        <p:attrNameLst>
                                          <p:attrName>ppt_h</p:attrName>
                                        </p:attrNameLst>
                                      </p:cBhvr>
                                      <p:tavLst>
                                        <p:tav tm="0">
                                          <p:val>
                                            <p:fltVal val="0"/>
                                          </p:val>
                                        </p:tav>
                                        <p:tav tm="100000">
                                          <p:val>
                                            <p:strVal val="#ppt_h"/>
                                          </p:val>
                                        </p:tav>
                                      </p:tavLst>
                                    </p:anim>
                                    <p:anim calcmode="lin" valueType="num">
                                      <p:cBhvr>
                                        <p:cTn id="15" dur="1000" fill="hold"/>
                                        <p:tgtEl>
                                          <p:spTgt spid="31"/>
                                        </p:tgtEl>
                                        <p:attrNameLst>
                                          <p:attrName>style.rotation</p:attrName>
                                        </p:attrNameLst>
                                      </p:cBhvr>
                                      <p:tavLst>
                                        <p:tav tm="0">
                                          <p:val>
                                            <p:fltVal val="90"/>
                                          </p:val>
                                        </p:tav>
                                        <p:tav tm="100000">
                                          <p:val>
                                            <p:fltVal val="0"/>
                                          </p:val>
                                        </p:tav>
                                      </p:tavLst>
                                    </p:anim>
                                    <p:animEffect transition="in" filter="fade">
                                      <p:cBhvr>
                                        <p:cTn id="16" dur="1000"/>
                                        <p:tgtEl>
                                          <p:spTgt spid="31"/>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p:cTn id="19" dur="1000" fill="hold"/>
                                        <p:tgtEl>
                                          <p:spTgt spid="32"/>
                                        </p:tgtEl>
                                        <p:attrNameLst>
                                          <p:attrName>ppt_w</p:attrName>
                                        </p:attrNameLst>
                                      </p:cBhvr>
                                      <p:tavLst>
                                        <p:tav tm="0">
                                          <p:val>
                                            <p:fltVal val="0"/>
                                          </p:val>
                                        </p:tav>
                                        <p:tav tm="100000">
                                          <p:val>
                                            <p:strVal val="#ppt_w"/>
                                          </p:val>
                                        </p:tav>
                                      </p:tavLst>
                                    </p:anim>
                                    <p:anim calcmode="lin" valueType="num">
                                      <p:cBhvr>
                                        <p:cTn id="20" dur="1000" fill="hold"/>
                                        <p:tgtEl>
                                          <p:spTgt spid="32"/>
                                        </p:tgtEl>
                                        <p:attrNameLst>
                                          <p:attrName>ppt_h</p:attrName>
                                        </p:attrNameLst>
                                      </p:cBhvr>
                                      <p:tavLst>
                                        <p:tav tm="0">
                                          <p:val>
                                            <p:fltVal val="0"/>
                                          </p:val>
                                        </p:tav>
                                        <p:tav tm="100000">
                                          <p:val>
                                            <p:strVal val="#ppt_h"/>
                                          </p:val>
                                        </p:tav>
                                      </p:tavLst>
                                    </p:anim>
                                    <p:anim calcmode="lin" valueType="num">
                                      <p:cBhvr>
                                        <p:cTn id="21" dur="1000" fill="hold"/>
                                        <p:tgtEl>
                                          <p:spTgt spid="32"/>
                                        </p:tgtEl>
                                        <p:attrNameLst>
                                          <p:attrName>style.rotation</p:attrName>
                                        </p:attrNameLst>
                                      </p:cBhvr>
                                      <p:tavLst>
                                        <p:tav tm="0">
                                          <p:val>
                                            <p:fltVal val="90"/>
                                          </p:val>
                                        </p:tav>
                                        <p:tav tm="100000">
                                          <p:val>
                                            <p:fltVal val="0"/>
                                          </p:val>
                                        </p:tav>
                                      </p:tavLst>
                                    </p:anim>
                                    <p:animEffect transition="in" filter="fade">
                                      <p:cBhvr>
                                        <p:cTn id="22" dur="1000"/>
                                        <p:tgtEl>
                                          <p:spTgt spid="32"/>
                                        </p:tgtEl>
                                      </p:cBhvr>
                                    </p:animEffect>
                                  </p:childTnLst>
                                </p:cTn>
                              </p:par>
                            </p:childTnLst>
                          </p:cTn>
                        </p:par>
                        <p:par>
                          <p:cTn id="23" fill="hold">
                            <p:stCondLst>
                              <p:cond delay="1000"/>
                            </p:stCondLst>
                            <p:childTnLst>
                              <p:par>
                                <p:cTn id="24" presetID="22" presetClass="entr" presetSubtype="8"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left)">
                                      <p:cBhvr>
                                        <p:cTn id="26" dur="500"/>
                                        <p:tgtEl>
                                          <p:spTgt spid="25"/>
                                        </p:tgtEl>
                                      </p:cBhvr>
                                    </p:animEffect>
                                  </p:childTnLst>
                                </p:cTn>
                              </p:par>
                            </p:childTnLst>
                          </p:cTn>
                        </p:par>
                        <p:par>
                          <p:cTn id="27" fill="hold">
                            <p:stCondLst>
                              <p:cond delay="1500"/>
                            </p:stCondLst>
                            <p:childTnLst>
                              <p:par>
                                <p:cTn id="28" presetID="22" presetClass="entr" presetSubtype="8" fill="hold"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wipe(left)">
                                      <p:cBhvr>
                                        <p:cTn id="30" dur="500"/>
                                        <p:tgtEl>
                                          <p:spTgt spid="26"/>
                                        </p:tgtEl>
                                      </p:cBhvr>
                                    </p:animEffect>
                                  </p:childTnLst>
                                </p:cTn>
                              </p:par>
                            </p:childTnLst>
                          </p:cTn>
                        </p:par>
                        <p:par>
                          <p:cTn id="31" fill="hold">
                            <p:stCondLst>
                              <p:cond delay="2000"/>
                            </p:stCondLst>
                            <p:childTnLst>
                              <p:par>
                                <p:cTn id="32" presetID="22" presetClass="entr" presetSubtype="8" fill="hold" grpId="0"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left)">
                                      <p:cBhvr>
                                        <p:cTn id="34" dur="500"/>
                                        <p:tgtEl>
                                          <p:spTgt spid="27"/>
                                        </p:tgtEl>
                                      </p:cBhvr>
                                    </p:animEffect>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wipe(left)">
                                      <p:cBhvr>
                                        <p:cTn id="38" dur="500"/>
                                        <p:tgtEl>
                                          <p:spTgt spid="28"/>
                                        </p:tgtEl>
                                      </p:cBhvr>
                                    </p:animEffect>
                                  </p:childTnLst>
                                </p:cTn>
                              </p:par>
                            </p:childTnLst>
                          </p:cTn>
                        </p:par>
                        <p:par>
                          <p:cTn id="39" fill="hold">
                            <p:stCondLst>
                              <p:cond delay="3000"/>
                            </p:stCondLst>
                            <p:childTnLst>
                              <p:par>
                                <p:cTn id="40" presetID="22" presetClass="entr" presetSubtype="8"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wipe(left)">
                                      <p:cBhvr>
                                        <p:cTn id="4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animBg="1"/>
      <p:bldP spid="31" grpId="0" animBg="1"/>
      <p:bldP spid="32"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思维广角</a:t>
              </a:r>
              <a:endPar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42365" y="1056005"/>
            <a:ext cx="10033635" cy="1685290"/>
          </a:xfrm>
          <a:prstGeom prst="rect">
            <a:avLst/>
          </a:prstGeom>
          <a:noFill/>
        </p:spPr>
        <p:txBody>
          <a:bodyPr wrap="square" rtlCol="0">
            <a:noAutofit/>
          </a:bodyPr>
          <a:p>
            <a:pPr algn="ctr">
              <a:lnSpc>
                <a:spcPct val="150000"/>
              </a:lnSpc>
            </a:pPr>
            <a:r>
              <a:rPr lang="zh-CN" altLang="en-US" sz="2400" b="1">
                <a:solidFill>
                  <a:schemeClr val="bg1"/>
                </a:solidFill>
                <a:latin typeface="微软雅黑" panose="020B0503020204020204" charset="-122"/>
                <a:ea typeface="微软雅黑" panose="020B0503020204020204" charset="-122"/>
                <a:cs typeface="微软雅黑" panose="020B0503020204020204" charset="-122"/>
              </a:rPr>
              <a:t>撰写融资计划</a:t>
            </a:r>
            <a:endParaRPr lang="zh-CN" altLang="en-US" sz="2400" b="1">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融资计划，其实是一份说服投资者的方案与策略。结合小组设计的创业项目，设计一份融资计划的概要，填写在表中。</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custDataLst>
              <p:tags r:id="rId2"/>
            </p:custDataLst>
          </p:nvPr>
        </p:nvGraphicFramePr>
        <p:xfrm>
          <a:off x="1614805" y="2741295"/>
          <a:ext cx="9184005" cy="4678680"/>
        </p:xfrm>
        <a:graphic>
          <a:graphicData uri="http://schemas.openxmlformats.org/drawingml/2006/table">
            <a:tbl>
              <a:tblPr firstRow="1" bandRow="1"/>
              <a:tblGrid>
                <a:gridCol w="3830955"/>
                <a:gridCol w="2508885"/>
                <a:gridCol w="2844165"/>
              </a:tblGrid>
              <a:tr h="381000">
                <a:tc>
                  <a:txBody>
                    <a:bodyPr/>
                    <a:p>
                      <a:pPr algn="ctr">
                        <a:buNone/>
                      </a:pPr>
                      <a:r>
                        <a:rPr lang="zh-CN" altLang="en-US" b="1">
                          <a:solidFill>
                            <a:srgbClr val="FFFFFF"/>
                          </a:solidFill>
                          <a:latin typeface="微软雅黑" panose="020B0503020204020204" charset="-122"/>
                          <a:ea typeface="微软雅黑" panose="020B0503020204020204" charset="-122"/>
                        </a:rPr>
                        <a:t>概要说明</a:t>
                      </a:r>
                      <a:endParaRPr lang="zh-CN" altLang="en-US" b="1">
                        <a:solidFill>
                          <a:srgbClr val="FFFFFF"/>
                        </a:solidFill>
                        <a:latin typeface="微软雅黑" panose="020B0503020204020204" charset="-122"/>
                        <a:ea typeface="微软雅黑" panose="020B0503020204020204" charset="-122"/>
                      </a:endParaRPr>
                    </a:p>
                  </a:txBody>
                  <a:tcPr anchor="ctr" anchorCtr="0">
                    <a:lnL w="19050" cap="rnd">
                      <a:solidFill>
                        <a:srgbClr val="FFA79D"/>
                      </a:solidFill>
                      <a:prstDash val="solid"/>
                    </a:lnL>
                    <a:lnR w="3175">
                      <a:solidFill>
                        <a:srgbClr val="FFFFFF"/>
                      </a:solidFill>
                      <a:prstDash val="dot"/>
                    </a:lnR>
                    <a:lnT w="19050" cap="rnd">
                      <a:solidFill>
                        <a:srgbClr val="FFA79D"/>
                      </a:solidFill>
                      <a:prstDash val="solid"/>
                    </a:lnT>
                    <a:lnB w="19050">
                      <a:solidFill>
                        <a:srgbClr val="FFA79D"/>
                      </a:solidFill>
                      <a:prstDash val="solid"/>
                    </a:lnB>
                    <a:solidFill>
                      <a:srgbClr val="FFA79D"/>
                    </a:solidFill>
                  </a:tcPr>
                </a:tc>
                <a:tc>
                  <a:txBody>
                    <a:bodyPr/>
                    <a:p>
                      <a:pPr algn="ctr">
                        <a:buNone/>
                      </a:pPr>
                      <a:r>
                        <a:rPr lang="zh-CN" altLang="en-US" sz="1800" b="1">
                          <a:solidFill>
                            <a:srgbClr val="FFFFFF"/>
                          </a:solidFill>
                          <a:latin typeface="微软雅黑" panose="020B0503020204020204" charset="-122"/>
                          <a:ea typeface="微软雅黑" panose="020B0503020204020204" charset="-122"/>
                          <a:sym typeface="+mn-ea"/>
                        </a:rPr>
                        <a:t>融资计划</a:t>
                      </a:r>
                      <a:endParaRPr lang="zh-CN" altLang="en-US" sz="1800" b="1">
                        <a:solidFill>
                          <a:srgbClr val="FFFFFF"/>
                        </a:solidFill>
                        <a:latin typeface="微软雅黑" panose="020B0503020204020204" charset="-122"/>
                        <a:ea typeface="微软雅黑" panose="020B0503020204020204" charset="-122"/>
                        <a:sym typeface="+mn-ea"/>
                      </a:endParaRPr>
                    </a:p>
                  </a:txBody>
                  <a:tcPr anchor="ctr" anchorCtr="0">
                    <a:lnL w="3175">
                      <a:solidFill>
                        <a:srgbClr val="FFFFFF"/>
                      </a:solidFill>
                      <a:prstDash val="dot"/>
                    </a:lnL>
                    <a:lnR w="3175">
                      <a:solidFill>
                        <a:srgbClr val="FFFFFF"/>
                      </a:solidFill>
                      <a:prstDash val="dot"/>
                    </a:lnR>
                    <a:lnT w="19050" cap="rnd">
                      <a:solidFill>
                        <a:srgbClr val="FFA79D"/>
                      </a:solidFill>
                      <a:prstDash val="solid"/>
                    </a:lnT>
                    <a:lnB w="19050">
                      <a:solidFill>
                        <a:srgbClr val="FFA79D"/>
                      </a:solidFill>
                      <a:prstDash val="solid"/>
                    </a:lnB>
                    <a:solidFill>
                      <a:srgbClr val="FFA79D"/>
                    </a:solidFill>
                  </a:tcPr>
                </a:tc>
                <a:tc>
                  <a:txBody>
                    <a:bodyPr/>
                    <a:p>
                      <a:pPr algn="ctr">
                        <a:buNone/>
                      </a:pPr>
                      <a:r>
                        <a:rPr lang="zh-CN" altLang="en-US" sz="1800" b="1">
                          <a:solidFill>
                            <a:srgbClr val="FFFFFF"/>
                          </a:solidFill>
                          <a:latin typeface="微软雅黑" panose="020B0503020204020204" charset="-122"/>
                          <a:ea typeface="微软雅黑" panose="020B0503020204020204" charset="-122"/>
                          <a:sym typeface="+mn-ea"/>
                        </a:rPr>
                        <a:t>融资说明</a:t>
                      </a:r>
                      <a:endParaRPr lang="zh-CN" altLang="en-US" sz="1800" b="1">
                        <a:solidFill>
                          <a:srgbClr val="FFFFFF"/>
                        </a:solidFill>
                        <a:latin typeface="微软雅黑" panose="020B0503020204020204" charset="-122"/>
                        <a:ea typeface="微软雅黑" panose="020B0503020204020204" charset="-122"/>
                        <a:sym typeface="+mn-ea"/>
                      </a:endParaRPr>
                    </a:p>
                  </a:txBody>
                  <a:tcPr anchor="ctr" anchorCtr="0">
                    <a:lnL w="3175">
                      <a:solidFill>
                        <a:srgbClr val="FFFFFF"/>
                      </a:solidFill>
                      <a:prstDash val="dot"/>
                    </a:lnL>
                    <a:lnR w="19050" cap="rnd">
                      <a:solidFill>
                        <a:srgbClr val="FFA79D"/>
                      </a:solidFill>
                      <a:prstDash val="solid"/>
                    </a:lnR>
                    <a:lnT w="19050" cap="rnd">
                      <a:solidFill>
                        <a:srgbClr val="FFA79D"/>
                      </a:solidFill>
                      <a:prstDash val="solid"/>
                    </a:lnT>
                    <a:lnB w="19050">
                      <a:solidFill>
                        <a:srgbClr val="FFA79D"/>
                      </a:solidFill>
                      <a:prstDash val="solid"/>
                    </a:lnB>
                    <a:solidFill>
                      <a:srgbClr val="FFA79D"/>
                    </a:solidFill>
                  </a:tcPr>
                </a:tc>
              </a:tr>
              <a:tr h="381000">
                <a:tc>
                  <a:txBody>
                    <a:bodyPr/>
                    <a:p>
                      <a:pPr algn="ctr">
                        <a:buNone/>
                      </a:pPr>
                      <a:r>
                        <a:rPr lang="zh-CN" altLang="en-US">
                          <a:solidFill>
                            <a:srgbClr val="404040"/>
                          </a:solidFill>
                          <a:latin typeface="微软雅黑" panose="020B0503020204020204" charset="-122"/>
                          <a:ea typeface="微软雅黑" panose="020B0503020204020204" charset="-122"/>
                        </a:rPr>
                        <a:t>融资项目论证</a:t>
                      </a:r>
                      <a:endParaRPr lang="zh-CN" altLang="en-US">
                        <a:solidFill>
                          <a:srgbClr val="404040"/>
                        </a:solidFill>
                        <a:latin typeface="微软雅黑" panose="020B0503020204020204" charset="-122"/>
                        <a:ea typeface="微软雅黑" panose="020B0503020204020204" charset="-122"/>
                      </a:endParaRPr>
                    </a:p>
                    <a:p>
                      <a:pPr algn="ctr">
                        <a:buNone/>
                      </a:pPr>
                      <a:r>
                        <a:rPr lang="zh-CN" altLang="en-US">
                          <a:solidFill>
                            <a:srgbClr val="404040"/>
                          </a:solidFill>
                          <a:latin typeface="微软雅黑" panose="020B0503020204020204" charset="-122"/>
                          <a:ea typeface="微软雅黑" panose="020B0503020204020204" charset="-122"/>
                        </a:rPr>
                        <a:t>（项目可行性和项目收益率）</a:t>
                      </a:r>
                      <a:endParaRPr lang="zh-CN" altLang="en-US">
                        <a:solidFill>
                          <a:srgbClr val="404040"/>
                        </a:solidFill>
                        <a:latin typeface="微软雅黑" panose="020B0503020204020204" charset="-122"/>
                        <a:ea typeface="微软雅黑" panose="020B0503020204020204" charset="-122"/>
                      </a:endParaRPr>
                    </a:p>
                  </a:txBody>
                  <a:tcPr anchor="ctr" anchorCtr="0">
                    <a:lnL w="19050" cap="rnd">
                      <a:solidFill>
                        <a:srgbClr val="FFA79D"/>
                      </a:solidFill>
                      <a:prstDash val="solid"/>
                    </a:lnL>
                    <a:lnR w="3175">
                      <a:solidFill>
                        <a:srgbClr val="FFA79D"/>
                      </a:solidFill>
                      <a:prstDash val="dot"/>
                    </a:lnR>
                    <a:lnT w="19050">
                      <a:solidFill>
                        <a:srgbClr val="FFA79D"/>
                      </a:solidFill>
                      <a:prstDash val="solid"/>
                    </a:lnT>
                    <a:lnB w="3175">
                      <a:solidFill>
                        <a:srgbClr val="FFA79D"/>
                      </a:solidFill>
                      <a:prstDash val="dot"/>
                    </a:lnB>
                    <a:solidFill>
                      <a:srgbClr val="F2F2F2"/>
                    </a:solidFill>
                  </a:tcPr>
                </a:tc>
                <a:tc>
                  <a:txBody>
                    <a:bodyPr/>
                    <a:p>
                      <a:pPr>
                        <a:buNone/>
                      </a:pPr>
                      <a:endParaRPr lang="zh-CN" altLang="en-US">
                        <a:solidFill>
                          <a:srgbClr val="404040"/>
                        </a:solidFill>
                      </a:endParaRPr>
                    </a:p>
                  </a:txBody>
                  <a:tcPr>
                    <a:lnL w="3175">
                      <a:solidFill>
                        <a:srgbClr val="FFA79D"/>
                      </a:solidFill>
                      <a:prstDash val="dot"/>
                    </a:lnL>
                    <a:lnR w="3175">
                      <a:solidFill>
                        <a:srgbClr val="FFA79D"/>
                      </a:solidFill>
                      <a:prstDash val="dot"/>
                    </a:lnR>
                    <a:lnT w="19050">
                      <a:solidFill>
                        <a:srgbClr val="FFA79D"/>
                      </a:solidFill>
                      <a:prstDash val="solid"/>
                    </a:lnT>
                    <a:lnB w="3175">
                      <a:solidFill>
                        <a:srgbClr val="FFA79D"/>
                      </a:solidFill>
                      <a:prstDash val="dot"/>
                    </a:lnB>
                    <a:solidFill>
                      <a:srgbClr val="F2F2F2"/>
                    </a:solidFill>
                  </a:tcPr>
                </a:tc>
                <a:tc>
                  <a:txBody>
                    <a:bodyPr/>
                    <a:p>
                      <a:pPr>
                        <a:buNone/>
                      </a:pPr>
                      <a:endParaRPr lang="zh-CN" altLang="en-US">
                        <a:solidFill>
                          <a:srgbClr val="404040"/>
                        </a:solidFill>
                      </a:endParaRPr>
                    </a:p>
                  </a:txBody>
                  <a:tcPr>
                    <a:lnL w="3175">
                      <a:solidFill>
                        <a:srgbClr val="FFA79D"/>
                      </a:solidFill>
                      <a:prstDash val="dot"/>
                    </a:lnL>
                    <a:lnR w="19050" cap="rnd">
                      <a:solidFill>
                        <a:srgbClr val="FFA79D"/>
                      </a:solidFill>
                      <a:prstDash val="solid"/>
                    </a:lnR>
                    <a:lnT w="19050">
                      <a:solidFill>
                        <a:srgbClr val="FFA79D"/>
                      </a:solidFill>
                      <a:prstDash val="solid"/>
                    </a:lnT>
                    <a:lnB w="3175">
                      <a:solidFill>
                        <a:srgbClr val="FFA79D"/>
                      </a:solidFill>
                      <a:prstDash val="dot"/>
                    </a:lnB>
                    <a:solidFill>
                      <a:srgbClr val="F2F2F2"/>
                    </a:solidFill>
                  </a:tcPr>
                </a:tc>
              </a:tr>
              <a:tr h="381000">
                <a:tc>
                  <a:txBody>
                    <a:bodyPr/>
                    <a:p>
                      <a:pPr algn="ctr">
                        <a:buNone/>
                      </a:pPr>
                      <a:r>
                        <a:rPr lang="zh-CN" altLang="en-US">
                          <a:solidFill>
                            <a:srgbClr val="404040"/>
                          </a:solidFill>
                          <a:latin typeface="微软雅黑" panose="020B0503020204020204" charset="-122"/>
                          <a:ea typeface="微软雅黑" panose="020B0503020204020204" charset="-122"/>
                        </a:rPr>
                        <a:t>融资途径选择</a:t>
                      </a:r>
                      <a:endParaRPr lang="zh-CN" altLang="en-US">
                        <a:solidFill>
                          <a:srgbClr val="404040"/>
                        </a:solidFill>
                        <a:latin typeface="微软雅黑" panose="020B0503020204020204" charset="-122"/>
                        <a:ea typeface="微软雅黑" panose="020B0503020204020204" charset="-122"/>
                      </a:endParaRPr>
                    </a:p>
                    <a:p>
                      <a:pPr algn="ctr">
                        <a:buNone/>
                      </a:pPr>
                      <a:r>
                        <a:rPr lang="zh-CN" altLang="en-US">
                          <a:solidFill>
                            <a:srgbClr val="404040"/>
                          </a:solidFill>
                          <a:latin typeface="微软雅黑" panose="020B0503020204020204" charset="-122"/>
                          <a:ea typeface="微软雅黑" panose="020B0503020204020204" charset="-122"/>
                        </a:rPr>
                        <a:t>（成本低、融资快的融资方式）</a:t>
                      </a:r>
                      <a:endParaRPr lang="zh-CN" altLang="en-US">
                        <a:solidFill>
                          <a:srgbClr val="404040"/>
                        </a:solidFill>
                        <a:latin typeface="微软雅黑" panose="020B0503020204020204" charset="-122"/>
                        <a:ea typeface="微软雅黑" panose="020B0503020204020204" charset="-122"/>
                      </a:endParaRPr>
                    </a:p>
                  </a:txBody>
                  <a:tcPr anchor="ctr" anchorCtr="0">
                    <a:lnL w="19050" cap="rnd">
                      <a:solidFill>
                        <a:srgbClr val="FFA79D"/>
                      </a:solidFill>
                      <a:prstDash val="solid"/>
                    </a:lnL>
                    <a:lnR w="3175">
                      <a:solidFill>
                        <a:srgbClr val="FFA79D"/>
                      </a:solidFill>
                      <a:prstDash val="dot"/>
                    </a:lnR>
                    <a:lnT w="3175">
                      <a:solidFill>
                        <a:srgbClr val="FFA79D"/>
                      </a:solidFill>
                      <a:prstDash val="dot"/>
                    </a:lnT>
                    <a:lnB w="3175">
                      <a:solidFill>
                        <a:srgbClr val="FFA79D"/>
                      </a:solidFill>
                      <a:prstDash val="dot"/>
                    </a:lnB>
                    <a:solidFill>
                      <a:srgbClr val="FFFFFF"/>
                    </a:solidFill>
                  </a:tcPr>
                </a:tc>
                <a:tc>
                  <a:txBody>
                    <a:bodyPr/>
                    <a:p>
                      <a:pPr>
                        <a:buNone/>
                      </a:pPr>
                      <a:endParaRPr lang="zh-CN" altLang="en-US">
                        <a:solidFill>
                          <a:srgbClr val="404040"/>
                        </a:solidFill>
                      </a:endParaRPr>
                    </a:p>
                  </a:txBody>
                  <a:tcPr>
                    <a:lnL w="3175">
                      <a:solidFill>
                        <a:srgbClr val="FFA79D"/>
                      </a:solidFill>
                      <a:prstDash val="dot"/>
                    </a:lnL>
                    <a:lnR w="3175">
                      <a:solidFill>
                        <a:srgbClr val="FFA79D"/>
                      </a:solidFill>
                      <a:prstDash val="dot"/>
                    </a:lnR>
                    <a:lnT w="3175">
                      <a:solidFill>
                        <a:srgbClr val="FFA79D"/>
                      </a:solidFill>
                      <a:prstDash val="dot"/>
                    </a:lnT>
                    <a:lnB w="3175">
                      <a:solidFill>
                        <a:srgbClr val="FFA79D"/>
                      </a:solidFill>
                      <a:prstDash val="dot"/>
                    </a:lnB>
                    <a:solidFill>
                      <a:srgbClr val="FFFFFF"/>
                    </a:solidFill>
                  </a:tcPr>
                </a:tc>
                <a:tc>
                  <a:txBody>
                    <a:bodyPr/>
                    <a:p>
                      <a:pPr>
                        <a:buNone/>
                      </a:pPr>
                      <a:endParaRPr lang="zh-CN" altLang="en-US">
                        <a:solidFill>
                          <a:srgbClr val="404040"/>
                        </a:solidFill>
                      </a:endParaRPr>
                    </a:p>
                  </a:txBody>
                  <a:tcPr>
                    <a:lnL w="3175">
                      <a:solidFill>
                        <a:srgbClr val="FFA79D"/>
                      </a:solidFill>
                      <a:prstDash val="dot"/>
                    </a:lnL>
                    <a:lnR w="19050" cap="rnd">
                      <a:solidFill>
                        <a:srgbClr val="FFA79D"/>
                      </a:solidFill>
                      <a:prstDash val="solid"/>
                    </a:lnR>
                    <a:lnT w="3175">
                      <a:solidFill>
                        <a:srgbClr val="FFA79D"/>
                      </a:solidFill>
                      <a:prstDash val="dot"/>
                    </a:lnT>
                    <a:lnB w="3175">
                      <a:solidFill>
                        <a:srgbClr val="FFA79D"/>
                      </a:solidFill>
                      <a:prstDash val="dot"/>
                    </a:lnB>
                    <a:solidFill>
                      <a:srgbClr val="FFFFFF"/>
                    </a:solidFill>
                  </a:tcPr>
                </a:tc>
              </a:tr>
              <a:tr h="381000">
                <a:tc>
                  <a:txBody>
                    <a:bodyPr/>
                    <a:p>
                      <a:pPr algn="ctr">
                        <a:buNone/>
                      </a:pPr>
                      <a:r>
                        <a:rPr lang="zh-CN" altLang="en-US">
                          <a:solidFill>
                            <a:srgbClr val="404040"/>
                          </a:solidFill>
                          <a:latin typeface="微软雅黑" panose="020B0503020204020204" charset="-122"/>
                          <a:ea typeface="微软雅黑" panose="020B0503020204020204" charset="-122"/>
                        </a:rPr>
                        <a:t>融资分配</a:t>
                      </a:r>
                      <a:endParaRPr lang="zh-CN" altLang="en-US">
                        <a:solidFill>
                          <a:srgbClr val="404040"/>
                        </a:solidFill>
                        <a:latin typeface="微软雅黑" panose="020B0503020204020204" charset="-122"/>
                        <a:ea typeface="微软雅黑" panose="020B0503020204020204" charset="-122"/>
                      </a:endParaRPr>
                    </a:p>
                    <a:p>
                      <a:pPr algn="ctr">
                        <a:buNone/>
                      </a:pPr>
                      <a:r>
                        <a:rPr lang="zh-CN" altLang="en-US">
                          <a:solidFill>
                            <a:srgbClr val="404040"/>
                          </a:solidFill>
                          <a:latin typeface="微软雅黑" panose="020B0503020204020204" charset="-122"/>
                          <a:ea typeface="微软雅黑" panose="020B0503020204020204" charset="-122"/>
                        </a:rPr>
                        <a:t>（所融资金专款专用，主要用途与</a:t>
                      </a:r>
                      <a:endParaRPr lang="zh-CN" altLang="en-US">
                        <a:solidFill>
                          <a:srgbClr val="404040"/>
                        </a:solidFill>
                        <a:latin typeface="微软雅黑" panose="020B0503020204020204" charset="-122"/>
                        <a:ea typeface="微软雅黑" panose="020B0503020204020204" charset="-122"/>
                      </a:endParaRPr>
                    </a:p>
                    <a:p>
                      <a:pPr algn="ctr">
                        <a:buNone/>
                      </a:pPr>
                      <a:r>
                        <a:rPr lang="zh-CN" altLang="en-US">
                          <a:solidFill>
                            <a:srgbClr val="404040"/>
                          </a:solidFill>
                          <a:latin typeface="微软雅黑" panose="020B0503020204020204" charset="-122"/>
                          <a:ea typeface="微软雅黑" panose="020B0503020204020204" charset="-122"/>
                        </a:rPr>
                        <a:t>周期）</a:t>
                      </a:r>
                      <a:endParaRPr lang="zh-CN" altLang="en-US">
                        <a:solidFill>
                          <a:srgbClr val="404040"/>
                        </a:solidFill>
                        <a:latin typeface="微软雅黑" panose="020B0503020204020204" charset="-122"/>
                        <a:ea typeface="微软雅黑" panose="020B0503020204020204" charset="-122"/>
                      </a:endParaRPr>
                    </a:p>
                  </a:txBody>
                  <a:tcPr anchor="ctr" anchorCtr="0">
                    <a:lnL w="19050" cap="rnd">
                      <a:solidFill>
                        <a:srgbClr val="FFA79D"/>
                      </a:solidFill>
                      <a:prstDash val="solid"/>
                    </a:lnL>
                    <a:lnR w="3175">
                      <a:solidFill>
                        <a:srgbClr val="FFA79D"/>
                      </a:solidFill>
                      <a:prstDash val="dot"/>
                    </a:lnR>
                    <a:lnT w="3175">
                      <a:solidFill>
                        <a:srgbClr val="FFA79D"/>
                      </a:solidFill>
                      <a:prstDash val="dot"/>
                    </a:lnT>
                    <a:lnB w="3175">
                      <a:solidFill>
                        <a:srgbClr val="FFA79D"/>
                      </a:solidFill>
                      <a:prstDash val="dot"/>
                    </a:lnB>
                    <a:solidFill>
                      <a:srgbClr val="F2F2F2"/>
                    </a:solidFill>
                  </a:tcPr>
                </a:tc>
                <a:tc>
                  <a:txBody>
                    <a:bodyPr/>
                    <a:p>
                      <a:pPr>
                        <a:buNone/>
                      </a:pPr>
                      <a:endParaRPr lang="zh-CN" altLang="en-US">
                        <a:solidFill>
                          <a:srgbClr val="404040"/>
                        </a:solidFill>
                      </a:endParaRPr>
                    </a:p>
                  </a:txBody>
                  <a:tcPr>
                    <a:lnL w="3175">
                      <a:solidFill>
                        <a:srgbClr val="FFA79D"/>
                      </a:solidFill>
                      <a:prstDash val="dot"/>
                    </a:lnL>
                    <a:lnR w="3175">
                      <a:solidFill>
                        <a:srgbClr val="FFA79D"/>
                      </a:solidFill>
                      <a:prstDash val="dot"/>
                    </a:lnR>
                    <a:lnT w="3175">
                      <a:solidFill>
                        <a:srgbClr val="FFA79D"/>
                      </a:solidFill>
                      <a:prstDash val="dot"/>
                    </a:lnT>
                    <a:lnB w="3175">
                      <a:solidFill>
                        <a:srgbClr val="FFA79D"/>
                      </a:solidFill>
                      <a:prstDash val="dot"/>
                    </a:lnB>
                    <a:solidFill>
                      <a:srgbClr val="F2F2F2"/>
                    </a:solidFill>
                  </a:tcPr>
                </a:tc>
                <a:tc>
                  <a:txBody>
                    <a:bodyPr/>
                    <a:p>
                      <a:pPr>
                        <a:buNone/>
                      </a:pPr>
                      <a:endParaRPr lang="zh-CN" altLang="en-US">
                        <a:solidFill>
                          <a:srgbClr val="404040"/>
                        </a:solidFill>
                      </a:endParaRPr>
                    </a:p>
                  </a:txBody>
                  <a:tcPr>
                    <a:lnL w="3175">
                      <a:solidFill>
                        <a:srgbClr val="FFA79D"/>
                      </a:solidFill>
                      <a:prstDash val="dot"/>
                    </a:lnL>
                    <a:lnR w="19050" cap="rnd">
                      <a:solidFill>
                        <a:srgbClr val="FFA79D"/>
                      </a:solidFill>
                      <a:prstDash val="solid"/>
                    </a:lnR>
                    <a:lnT w="3175">
                      <a:solidFill>
                        <a:srgbClr val="FFA79D"/>
                      </a:solidFill>
                      <a:prstDash val="dot"/>
                    </a:lnT>
                    <a:lnB w="3175">
                      <a:solidFill>
                        <a:srgbClr val="FFA79D"/>
                      </a:solidFill>
                      <a:prstDash val="dot"/>
                    </a:lnB>
                    <a:solidFill>
                      <a:srgbClr val="F2F2F2"/>
                    </a:solidFill>
                  </a:tcPr>
                </a:tc>
              </a:tr>
              <a:tr h="381000">
                <a:tc>
                  <a:txBody>
                    <a:bodyPr/>
                    <a:p>
                      <a:pPr algn="ctr">
                        <a:buNone/>
                      </a:pPr>
                      <a:r>
                        <a:rPr lang="zh-CN" altLang="en-US">
                          <a:solidFill>
                            <a:srgbClr val="404040"/>
                          </a:solidFill>
                          <a:latin typeface="微软雅黑" panose="020B0503020204020204" charset="-122"/>
                          <a:ea typeface="微软雅黑" panose="020B0503020204020204" charset="-122"/>
                        </a:rPr>
                        <a:t>融资成本收益</a:t>
                      </a:r>
                      <a:endParaRPr lang="zh-CN" altLang="en-US">
                        <a:solidFill>
                          <a:srgbClr val="404040"/>
                        </a:solidFill>
                        <a:latin typeface="微软雅黑" panose="020B0503020204020204" charset="-122"/>
                        <a:ea typeface="微软雅黑" panose="020B0503020204020204" charset="-122"/>
                      </a:endParaRPr>
                    </a:p>
                    <a:p>
                      <a:pPr algn="ctr">
                        <a:buNone/>
                      </a:pPr>
                      <a:r>
                        <a:rPr lang="zh-CN" altLang="en-US">
                          <a:solidFill>
                            <a:srgbClr val="404040"/>
                          </a:solidFill>
                          <a:latin typeface="微软雅黑" panose="020B0503020204020204" charset="-122"/>
                          <a:ea typeface="微软雅黑" panose="020B0503020204020204" charset="-122"/>
                        </a:rPr>
                        <a:t>（代价与利润分配）</a:t>
                      </a:r>
                      <a:endParaRPr lang="zh-CN" altLang="en-US">
                        <a:solidFill>
                          <a:srgbClr val="404040"/>
                        </a:solidFill>
                        <a:latin typeface="微软雅黑" panose="020B0503020204020204" charset="-122"/>
                        <a:ea typeface="微软雅黑" panose="020B0503020204020204" charset="-122"/>
                      </a:endParaRPr>
                    </a:p>
                  </a:txBody>
                  <a:tcPr anchor="ctr" anchorCtr="0">
                    <a:lnL w="19050" cap="rnd">
                      <a:solidFill>
                        <a:srgbClr val="FFA79D"/>
                      </a:solidFill>
                      <a:prstDash val="solid"/>
                    </a:lnL>
                    <a:lnR w="3175">
                      <a:solidFill>
                        <a:srgbClr val="FFA79D"/>
                      </a:solidFill>
                      <a:prstDash val="dot"/>
                    </a:lnR>
                    <a:lnT w="3175">
                      <a:solidFill>
                        <a:srgbClr val="FFA79D"/>
                      </a:solidFill>
                      <a:prstDash val="dot"/>
                    </a:lnT>
                    <a:lnB w="3175">
                      <a:solidFill>
                        <a:srgbClr val="FFA79D"/>
                      </a:solidFill>
                      <a:prstDash val="dot"/>
                    </a:lnB>
                    <a:solidFill>
                      <a:srgbClr val="FFFFFF"/>
                    </a:solidFill>
                  </a:tcPr>
                </a:tc>
                <a:tc>
                  <a:txBody>
                    <a:bodyPr/>
                    <a:p>
                      <a:pPr>
                        <a:buNone/>
                      </a:pPr>
                      <a:endParaRPr lang="zh-CN" altLang="en-US">
                        <a:solidFill>
                          <a:srgbClr val="404040"/>
                        </a:solidFill>
                      </a:endParaRPr>
                    </a:p>
                  </a:txBody>
                  <a:tcPr>
                    <a:lnL w="3175">
                      <a:solidFill>
                        <a:srgbClr val="FFA79D"/>
                      </a:solidFill>
                      <a:prstDash val="dot"/>
                    </a:lnL>
                    <a:lnR w="3175">
                      <a:solidFill>
                        <a:srgbClr val="FFA79D"/>
                      </a:solidFill>
                      <a:prstDash val="dot"/>
                    </a:lnR>
                    <a:lnT w="3175">
                      <a:solidFill>
                        <a:srgbClr val="FFA79D"/>
                      </a:solidFill>
                      <a:prstDash val="dot"/>
                    </a:lnT>
                    <a:lnB w="3175">
                      <a:solidFill>
                        <a:srgbClr val="FFA79D"/>
                      </a:solidFill>
                      <a:prstDash val="dot"/>
                    </a:lnB>
                    <a:solidFill>
                      <a:srgbClr val="FFFFFF"/>
                    </a:solidFill>
                  </a:tcPr>
                </a:tc>
                <a:tc>
                  <a:txBody>
                    <a:bodyPr/>
                    <a:p>
                      <a:pPr>
                        <a:buNone/>
                      </a:pPr>
                      <a:endParaRPr lang="zh-CN" altLang="en-US">
                        <a:solidFill>
                          <a:srgbClr val="404040"/>
                        </a:solidFill>
                      </a:endParaRPr>
                    </a:p>
                  </a:txBody>
                  <a:tcPr>
                    <a:lnL w="3175">
                      <a:solidFill>
                        <a:srgbClr val="FFA79D"/>
                      </a:solidFill>
                      <a:prstDash val="dot"/>
                    </a:lnL>
                    <a:lnR w="19050" cap="rnd">
                      <a:solidFill>
                        <a:srgbClr val="FFA79D"/>
                      </a:solidFill>
                      <a:prstDash val="solid"/>
                    </a:lnR>
                    <a:lnT w="3175">
                      <a:solidFill>
                        <a:srgbClr val="FFA79D"/>
                      </a:solidFill>
                      <a:prstDash val="dot"/>
                    </a:lnT>
                    <a:lnB w="3175">
                      <a:solidFill>
                        <a:srgbClr val="FFA79D"/>
                      </a:solidFill>
                      <a:prstDash val="dot"/>
                    </a:lnB>
                    <a:solidFill>
                      <a:srgbClr val="FFFFFF"/>
                    </a:solidFill>
                  </a:tcPr>
                </a:tc>
              </a:tr>
              <a:tr h="381000">
                <a:tc>
                  <a:txBody>
                    <a:bodyPr/>
                    <a:p>
                      <a:pPr algn="ctr">
                        <a:buNone/>
                      </a:pPr>
                      <a:r>
                        <a:rPr lang="zh-CN" altLang="en-US">
                          <a:solidFill>
                            <a:srgbClr val="404040"/>
                          </a:solidFill>
                          <a:latin typeface="微软雅黑" panose="020B0503020204020204" charset="-122"/>
                          <a:ea typeface="微软雅黑" panose="020B0503020204020204" charset="-122"/>
                        </a:rPr>
                        <a:t>融资风险</a:t>
                      </a:r>
                      <a:endParaRPr lang="zh-CN" altLang="en-US">
                        <a:solidFill>
                          <a:srgbClr val="404040"/>
                        </a:solidFill>
                        <a:latin typeface="微软雅黑" panose="020B0503020204020204" charset="-122"/>
                        <a:ea typeface="微软雅黑" panose="020B0503020204020204" charset="-122"/>
                      </a:endParaRPr>
                    </a:p>
                    <a:p>
                      <a:pPr algn="ctr">
                        <a:buNone/>
                      </a:pPr>
                      <a:r>
                        <a:rPr lang="zh-CN" altLang="en-US">
                          <a:solidFill>
                            <a:srgbClr val="404040"/>
                          </a:solidFill>
                          <a:latin typeface="微软雅黑" panose="020B0503020204020204" charset="-122"/>
                          <a:ea typeface="微软雅黑" panose="020B0503020204020204" charset="-122"/>
                        </a:rPr>
                        <a:t>（主要风险分析）</a:t>
                      </a:r>
                      <a:endParaRPr lang="zh-CN" altLang="en-US">
                        <a:solidFill>
                          <a:srgbClr val="404040"/>
                        </a:solidFill>
                        <a:latin typeface="微软雅黑" panose="020B0503020204020204" charset="-122"/>
                        <a:ea typeface="微软雅黑" panose="020B0503020204020204" charset="-122"/>
                      </a:endParaRPr>
                    </a:p>
                  </a:txBody>
                  <a:tcPr anchor="ctr" anchorCtr="0">
                    <a:lnL w="19050" cap="rnd">
                      <a:solidFill>
                        <a:srgbClr val="FFA79D"/>
                      </a:solidFill>
                      <a:prstDash val="solid"/>
                    </a:lnL>
                    <a:lnR w="3175">
                      <a:solidFill>
                        <a:srgbClr val="FFA79D"/>
                      </a:solidFill>
                      <a:prstDash val="dot"/>
                    </a:lnR>
                    <a:lnT w="3175">
                      <a:solidFill>
                        <a:srgbClr val="FFA79D"/>
                      </a:solidFill>
                      <a:prstDash val="dot"/>
                    </a:lnT>
                    <a:lnB w="19050" cap="rnd">
                      <a:solidFill>
                        <a:srgbClr val="FFA79D"/>
                      </a:solidFill>
                      <a:prstDash val="solid"/>
                    </a:lnB>
                    <a:solidFill>
                      <a:srgbClr val="F2F2F2"/>
                    </a:solidFill>
                  </a:tcPr>
                </a:tc>
                <a:tc>
                  <a:txBody>
                    <a:bodyPr/>
                    <a:p>
                      <a:pPr>
                        <a:buNone/>
                      </a:pPr>
                      <a:endParaRPr lang="zh-CN" altLang="en-US">
                        <a:solidFill>
                          <a:srgbClr val="404040"/>
                        </a:solidFill>
                      </a:endParaRPr>
                    </a:p>
                  </a:txBody>
                  <a:tcPr>
                    <a:lnL w="3175">
                      <a:solidFill>
                        <a:srgbClr val="FFA79D"/>
                      </a:solidFill>
                      <a:prstDash val="dot"/>
                    </a:lnL>
                    <a:lnR w="3175">
                      <a:solidFill>
                        <a:srgbClr val="FFA79D"/>
                      </a:solidFill>
                      <a:prstDash val="dot"/>
                    </a:lnR>
                    <a:lnT w="3175">
                      <a:solidFill>
                        <a:srgbClr val="FFA79D"/>
                      </a:solidFill>
                      <a:prstDash val="dot"/>
                    </a:lnT>
                    <a:lnB w="19050" cap="rnd">
                      <a:solidFill>
                        <a:srgbClr val="FFA79D"/>
                      </a:solidFill>
                      <a:prstDash val="solid"/>
                    </a:lnB>
                    <a:solidFill>
                      <a:srgbClr val="F2F2F2"/>
                    </a:solidFill>
                  </a:tcPr>
                </a:tc>
                <a:tc>
                  <a:txBody>
                    <a:bodyPr/>
                    <a:p>
                      <a:pPr>
                        <a:buNone/>
                      </a:pPr>
                      <a:endParaRPr lang="zh-CN" altLang="en-US">
                        <a:solidFill>
                          <a:srgbClr val="404040"/>
                        </a:solidFill>
                      </a:endParaRPr>
                    </a:p>
                  </a:txBody>
                  <a:tcPr>
                    <a:lnL w="3175">
                      <a:solidFill>
                        <a:srgbClr val="FFA79D"/>
                      </a:solidFill>
                      <a:prstDash val="dot"/>
                    </a:lnL>
                    <a:lnR w="19050" cap="rnd">
                      <a:solidFill>
                        <a:srgbClr val="FFA79D"/>
                      </a:solidFill>
                      <a:prstDash val="solid"/>
                    </a:lnR>
                    <a:lnT w="3175">
                      <a:solidFill>
                        <a:srgbClr val="FFA79D"/>
                      </a:solidFill>
                      <a:prstDash val="dot"/>
                    </a:lnT>
                    <a:lnB w="19050" cap="rnd">
                      <a:solidFill>
                        <a:srgbClr val="FFA79D"/>
                      </a:solidFill>
                      <a:prstDash val="solid"/>
                    </a:lnB>
                    <a:solidFill>
                      <a:srgbClr val="F2F2F2"/>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îṩḷîďé"/>
          <p:cNvSpPr>
            <a:spLocks noChangeAspect="1"/>
          </p:cNvSpPr>
          <p:nvPr/>
        </p:nvSpPr>
        <p:spPr bwMode="auto">
          <a:xfrm flipH="1" flipV="1">
            <a:off x="6696224" y="0"/>
            <a:ext cx="5495776" cy="5983059"/>
          </a:xfrm>
          <a:custGeom>
            <a:avLst/>
            <a:gdLst>
              <a:gd name="T0" fmla="*/ 777 w 1985"/>
              <a:gd name="T1" fmla="*/ 0 h 2161"/>
              <a:gd name="T2" fmla="*/ 0 w 1985"/>
              <a:gd name="T3" fmla="*/ 197 h 2161"/>
              <a:gd name="T4" fmla="*/ 0 w 1985"/>
              <a:gd name="T5" fmla="*/ 1165 h 2161"/>
              <a:gd name="T6" fmla="*/ 677 w 1985"/>
              <a:gd name="T7" fmla="*/ 742 h 2161"/>
              <a:gd name="T8" fmla="*/ 1082 w 1985"/>
              <a:gd name="T9" fmla="*/ 1247 h 2161"/>
              <a:gd name="T10" fmla="*/ 500 w 1985"/>
              <a:gd name="T11" fmla="*/ 2023 h 2161"/>
              <a:gd name="T12" fmla="*/ 341 w 1985"/>
              <a:gd name="T13" fmla="*/ 2161 h 2161"/>
              <a:gd name="T14" fmla="*/ 1363 w 1985"/>
              <a:gd name="T15" fmla="*/ 2161 h 2161"/>
              <a:gd name="T16" fmla="*/ 1847 w 1985"/>
              <a:gd name="T17" fmla="*/ 1275 h 2161"/>
              <a:gd name="T18" fmla="*/ 777 w 1985"/>
              <a:gd name="T19" fmla="*/ 0 h 2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5" h="2161">
                <a:moveTo>
                  <a:pt x="777" y="0"/>
                </a:moveTo>
                <a:cubicBezTo>
                  <a:pt x="503" y="0"/>
                  <a:pt x="239" y="64"/>
                  <a:pt x="0" y="197"/>
                </a:cubicBezTo>
                <a:cubicBezTo>
                  <a:pt x="0" y="1165"/>
                  <a:pt x="0" y="1165"/>
                  <a:pt x="0" y="1165"/>
                </a:cubicBezTo>
                <a:cubicBezTo>
                  <a:pt x="179" y="905"/>
                  <a:pt x="416" y="742"/>
                  <a:pt x="677" y="742"/>
                </a:cubicBezTo>
                <a:cubicBezTo>
                  <a:pt x="954" y="742"/>
                  <a:pt x="1137" y="936"/>
                  <a:pt x="1082" y="1247"/>
                </a:cubicBezTo>
                <a:cubicBezTo>
                  <a:pt x="1032" y="1507"/>
                  <a:pt x="799" y="1762"/>
                  <a:pt x="500" y="2023"/>
                </a:cubicBezTo>
                <a:cubicBezTo>
                  <a:pt x="341" y="2161"/>
                  <a:pt x="341" y="2161"/>
                  <a:pt x="341" y="2161"/>
                </a:cubicBezTo>
                <a:cubicBezTo>
                  <a:pt x="1363" y="2161"/>
                  <a:pt x="1363" y="2161"/>
                  <a:pt x="1363" y="2161"/>
                </a:cubicBezTo>
                <a:cubicBezTo>
                  <a:pt x="1617" y="1893"/>
                  <a:pt x="1786" y="1618"/>
                  <a:pt x="1847" y="1275"/>
                </a:cubicBezTo>
                <a:cubicBezTo>
                  <a:pt x="1985" y="498"/>
                  <a:pt x="1420" y="0"/>
                  <a:pt x="777" y="0"/>
                </a:cubicBezTo>
                <a:close/>
              </a:path>
            </a:pathLst>
          </a:custGeom>
          <a:gradFill flip="none" rotWithShape="1">
            <a:gsLst>
              <a:gs pos="0">
                <a:srgbClr val="AF1CA3"/>
              </a:gs>
              <a:gs pos="100000">
                <a:srgbClr val="AF1CA3">
                  <a:alpha val="0"/>
                </a:srgbClr>
              </a:gs>
            </a:gsLst>
            <a:lin ang="0" scaled="1"/>
            <a:tileRect/>
          </a:gra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思源黑体 CN Medium" panose="020B0600000000000000" pitchFamily="34" charset="-122"/>
              <a:ea typeface="思源黑体 CN Medium" panose="020B0600000000000000" pitchFamily="34" charset="-122"/>
            </a:endParaRPr>
          </a:p>
        </p:txBody>
      </p:sp>
      <p:sp>
        <p:nvSpPr>
          <p:cNvPr id="20" name="iṥ1íďê"/>
          <p:cNvSpPr>
            <a:spLocks noChangeAspect="1"/>
          </p:cNvSpPr>
          <p:nvPr/>
        </p:nvSpPr>
        <p:spPr bwMode="auto">
          <a:xfrm flipV="1">
            <a:off x="5425413" y="1190568"/>
            <a:ext cx="6766587" cy="5667432"/>
          </a:xfrm>
          <a:custGeom>
            <a:avLst/>
            <a:gdLst>
              <a:gd name="T0" fmla="*/ 1563 w 2059"/>
              <a:gd name="T1" fmla="*/ 0 h 1724"/>
              <a:gd name="T2" fmla="*/ 1552 w 2059"/>
              <a:gd name="T3" fmla="*/ 491 h 1724"/>
              <a:gd name="T4" fmla="*/ 939 w 2059"/>
              <a:gd name="T5" fmla="*/ 1267 h 1724"/>
              <a:gd name="T6" fmla="*/ 596 w 2059"/>
              <a:gd name="T7" fmla="*/ 491 h 1724"/>
              <a:gd name="T8" fmla="*/ 759 w 2059"/>
              <a:gd name="T9" fmla="*/ 0 h 1724"/>
              <a:gd name="T10" fmla="*/ 259 w 2059"/>
              <a:gd name="T11" fmla="*/ 0 h 1724"/>
              <a:gd name="T12" fmla="*/ 129 w 2059"/>
              <a:gd name="T13" fmla="*/ 457 h 1724"/>
              <a:gd name="T14" fmla="*/ 884 w 2059"/>
              <a:gd name="T15" fmla="*/ 1724 h 1724"/>
              <a:gd name="T16" fmla="*/ 2020 w 2059"/>
              <a:gd name="T17" fmla="*/ 521 h 1724"/>
              <a:gd name="T18" fmla="*/ 2040 w 2059"/>
              <a:gd name="T19" fmla="*/ 0 h 1724"/>
              <a:gd name="T20" fmla="*/ 1563 w 2059"/>
              <a:gd name="T21" fmla="*/ 0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59" h="1724">
                <a:moveTo>
                  <a:pt x="1563" y="0"/>
                </a:moveTo>
                <a:cubicBezTo>
                  <a:pt x="1592" y="126"/>
                  <a:pt x="1589" y="290"/>
                  <a:pt x="1552" y="491"/>
                </a:cubicBezTo>
                <a:cubicBezTo>
                  <a:pt x="1464" y="992"/>
                  <a:pt x="1254" y="1267"/>
                  <a:pt x="939" y="1267"/>
                </a:cubicBezTo>
                <a:cubicBezTo>
                  <a:pt x="620" y="1267"/>
                  <a:pt x="505" y="992"/>
                  <a:pt x="596" y="491"/>
                </a:cubicBezTo>
                <a:cubicBezTo>
                  <a:pt x="632" y="290"/>
                  <a:pt x="686" y="126"/>
                  <a:pt x="759" y="0"/>
                </a:cubicBezTo>
                <a:cubicBezTo>
                  <a:pt x="259" y="0"/>
                  <a:pt x="259" y="0"/>
                  <a:pt x="259" y="0"/>
                </a:cubicBezTo>
                <a:cubicBezTo>
                  <a:pt x="202" y="137"/>
                  <a:pt x="158" y="290"/>
                  <a:pt x="129" y="457"/>
                </a:cubicBezTo>
                <a:cubicBezTo>
                  <a:pt x="0" y="1189"/>
                  <a:pt x="274" y="1724"/>
                  <a:pt x="884" y="1724"/>
                </a:cubicBezTo>
                <a:cubicBezTo>
                  <a:pt x="1484" y="1724"/>
                  <a:pt x="1891" y="1253"/>
                  <a:pt x="2020" y="521"/>
                </a:cubicBezTo>
                <a:cubicBezTo>
                  <a:pt x="2053" y="332"/>
                  <a:pt x="2059" y="157"/>
                  <a:pt x="2040" y="0"/>
                </a:cubicBezTo>
                <a:lnTo>
                  <a:pt x="1563" y="0"/>
                </a:lnTo>
                <a:close/>
              </a:path>
            </a:pathLst>
          </a:custGeom>
          <a:gradFill flip="none" rotWithShape="1">
            <a:gsLst>
              <a:gs pos="100000">
                <a:srgbClr val="8D6DD5"/>
              </a:gs>
              <a:gs pos="0">
                <a:srgbClr val="8D6DD5">
                  <a:alpha val="0"/>
                </a:srgbClr>
              </a:gs>
            </a:gsLst>
            <a:lin ang="0" scaled="1"/>
            <a:tileRect/>
          </a:gradFill>
          <a:ln>
            <a:noFill/>
          </a:ln>
        </p:spPr>
        <p:txBody>
          <a:bodyPr vert="horz" wrap="square" lIns="91440" tIns="45720" rIns="91440" bIns="45720" numCol="1" anchor="t" anchorCtr="0" compatLnSpc="1"/>
          <a:lstStyle/>
          <a:p>
            <a:endParaRPr lang="zh-CN" altLang="en-US" kern="0">
              <a:solidFill>
                <a:srgbClr val="FFFFFF"/>
              </a:solidFill>
              <a:latin typeface="思源黑体 CN Medium" panose="020B0600000000000000" pitchFamily="34" charset="-122"/>
              <a:ea typeface="思源黑体 CN Medium" panose="020B0600000000000000" pitchFamily="34" charset="-122"/>
            </a:endParaRPr>
          </a:p>
        </p:txBody>
      </p:sp>
      <p:sp>
        <p:nvSpPr>
          <p:cNvPr id="11" name="椭圆 10"/>
          <p:cNvSpPr/>
          <p:nvPr/>
        </p:nvSpPr>
        <p:spPr>
          <a:xfrm>
            <a:off x="333578" y="1340074"/>
            <a:ext cx="1652400" cy="165145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8" name="文本框 7"/>
          <p:cNvSpPr txBox="1"/>
          <p:nvPr/>
        </p:nvSpPr>
        <p:spPr>
          <a:xfrm>
            <a:off x="983784" y="1824633"/>
            <a:ext cx="2468880" cy="1014730"/>
          </a:xfrm>
          <a:prstGeom prst="rect">
            <a:avLst/>
          </a:prstGeom>
          <a:noFill/>
        </p:spPr>
        <p:txBody>
          <a:bodyPr wrap="none" rtlCol="0">
            <a:spAutoFit/>
          </a:bodyPr>
          <a:lstStyle/>
          <a:p>
            <a:r>
              <a:rPr lang="zh-CN" altLang="en-US" sz="60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任务三</a:t>
            </a:r>
            <a:endParaRPr lang="zh-CN" altLang="en-US" sz="60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文本框 8"/>
          <p:cNvSpPr txBox="1"/>
          <p:nvPr/>
        </p:nvSpPr>
        <p:spPr>
          <a:xfrm>
            <a:off x="923516" y="2984224"/>
            <a:ext cx="7498080" cy="1568450"/>
          </a:xfrm>
          <a:prstGeom prst="rect">
            <a:avLst/>
          </a:prstGeom>
          <a:noFill/>
        </p:spPr>
        <p:txBody>
          <a:bodyPr wrap="none" rtlCol="0">
            <a:spAutoFit/>
          </a:bodyPr>
          <a:lstStyle/>
          <a:p>
            <a:pPr algn="l"/>
            <a:r>
              <a:rPr lang="zh-CN" altLang="en-US" sz="96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优化创业资源</a:t>
            </a:r>
            <a:endParaRPr lang="zh-CN" altLang="en-US" sz="96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cxnSp>
        <p:nvCxnSpPr>
          <p:cNvPr id="12" name="直接连接符 11"/>
          <p:cNvCxnSpPr/>
          <p:nvPr/>
        </p:nvCxnSpPr>
        <p:spPr>
          <a:xfrm rot="5400000">
            <a:off x="2910121" y="3443434"/>
            <a:ext cx="0" cy="367211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33665" y="106793"/>
            <a:ext cx="3449286" cy="488467"/>
            <a:chOff x="294295" y="323963"/>
            <a:chExt cx="3449286" cy="488467"/>
          </a:xfrm>
        </p:grpSpPr>
        <p:sp>
          <p:nvSpPr>
            <p:cNvPr id="13" name="椭圆 12"/>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4" name="文本框 13"/>
            <p:cNvSpPr txBox="1"/>
            <p:nvPr>
              <p:custDataLst>
                <p:tags r:id="rId2"/>
              </p:custDataLst>
            </p:nvPr>
          </p:nvSpPr>
          <p:spPr>
            <a:xfrm>
              <a:off x="360301" y="352055"/>
              <a:ext cx="3383280" cy="460375"/>
            </a:xfrm>
            <a:prstGeom prst="rect">
              <a:avLst/>
            </a:prstGeom>
            <a:noFill/>
          </p:spPr>
          <p:txBody>
            <a:bodyPr wrap="none" rtlCol="0">
              <a:spAutoFit/>
            </a:bodyPr>
            <a:p>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项目五</a:t>
              </a:r>
              <a:r>
                <a:rPr lang="en-US" altLang="zh-CN"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   </a:t>
              </a: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整合创业资源</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2"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right)">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up)">
                                      <p:cBhvr>
                                        <p:cTn id="29" dur="500"/>
                                        <p:tgtEl>
                                          <p:spTgt spid="19"/>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down)">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11" grpId="0" animBg="1"/>
      <p:bldP spid="8" grpId="0"/>
      <p:bldP spid="9"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î$ḻíḑê"/>
          <p:cNvGrpSpPr/>
          <p:nvPr/>
        </p:nvGrpSpPr>
        <p:grpSpPr>
          <a:xfrm>
            <a:off x="4850652" y="928154"/>
            <a:ext cx="5662295" cy="1459230"/>
            <a:chOff x="8049219" y="2064874"/>
            <a:chExt cx="5662295" cy="1459230"/>
          </a:xfrm>
        </p:grpSpPr>
        <p:sp>
          <p:nvSpPr>
            <p:cNvPr id="26" name="ïSļiďé"/>
            <p:cNvSpPr/>
            <p:nvPr/>
          </p:nvSpPr>
          <p:spPr>
            <a:xfrm>
              <a:off x="8049219" y="2166728"/>
              <a:ext cx="637746" cy="637746"/>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7" name="ïṥḷíďê"/>
            <p:cNvSpPr txBox="1"/>
            <p:nvPr/>
          </p:nvSpPr>
          <p:spPr>
            <a:xfrm>
              <a:off x="8824554" y="2463654"/>
              <a:ext cx="4886960" cy="1060450"/>
            </a:xfrm>
            <a:prstGeom prst="rect">
              <a:avLst/>
            </a:prstGeom>
            <a:noFill/>
          </p:spPr>
          <p:txBody>
            <a:bodyPr wrap="square" rtlCol="0">
              <a:spAutoFit/>
            </a:bodyPr>
            <a:lstStyle/>
            <a:p>
              <a:pPr>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很多创业者都是拼凑高手，他们善于给创业项目加入一些新元素，使它们与已有的元素重新组合，形成在资源利用方面的创新。</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8" name="ïSḷïḋê"/>
            <p:cNvSpPr txBox="1"/>
            <p:nvPr/>
          </p:nvSpPr>
          <p:spPr>
            <a:xfrm>
              <a:off x="8785161" y="2064874"/>
              <a:ext cx="2098040" cy="398780"/>
            </a:xfrm>
            <a:prstGeom prst="rect">
              <a:avLst/>
            </a:prstGeom>
            <a:noFill/>
          </p:spPr>
          <p:txBody>
            <a:bodyPr wrap="square" rtlCol="0">
              <a:spAutoFit/>
            </a:bodyPr>
            <a:lstStyle/>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要学会拼凑</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30" name="îS1îḓe"/>
          <p:cNvSpPr/>
          <p:nvPr/>
        </p:nvSpPr>
        <p:spPr>
          <a:xfrm>
            <a:off x="4890135" y="2697480"/>
            <a:ext cx="637540" cy="637540"/>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1" name="iŝļîḍé"/>
          <p:cNvSpPr txBox="1"/>
          <p:nvPr/>
        </p:nvSpPr>
        <p:spPr>
          <a:xfrm>
            <a:off x="5586730" y="3091180"/>
            <a:ext cx="5431155" cy="1060450"/>
          </a:xfrm>
          <a:prstGeom prst="rect">
            <a:avLst/>
          </a:prstGeom>
          <a:noFill/>
        </p:spPr>
        <p:txBody>
          <a:bodyPr wrap="square" rtlCol="0">
            <a:spAutoFit/>
          </a:bodyPr>
          <a:lstStyle/>
          <a:p>
            <a:pPr>
              <a:lnSpc>
                <a:spcPct val="150000"/>
              </a:lnSpc>
            </a:pPr>
            <a:r>
              <a:rPr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拼凑者善于用发现的眼睛洞悉身边各种资源的属性，将它们创造性地整合起来。这种整合很多时候甚至不是事前仔细计划好的，而往往是具体情况具体分析、“摸着石头过河”的产物。</a:t>
            </a:r>
            <a:endParaRPr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2" name="íŝ1iḍè"/>
          <p:cNvSpPr txBox="1"/>
          <p:nvPr/>
        </p:nvSpPr>
        <p:spPr>
          <a:xfrm>
            <a:off x="5626100" y="2660650"/>
            <a:ext cx="4384675" cy="398780"/>
          </a:xfrm>
          <a:prstGeom prst="rect">
            <a:avLst/>
          </a:prstGeom>
          <a:noFill/>
        </p:spPr>
        <p:txBody>
          <a:bodyPr wrap="square" rtlCol="0">
            <a:spAutoFit/>
          </a:bodyPr>
          <a:lstStyle/>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整合已有的资源，快速应对新情况</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6" name="îS1îḓe"/>
          <p:cNvSpPr/>
          <p:nvPr/>
        </p:nvSpPr>
        <p:spPr>
          <a:xfrm>
            <a:off x="4892040" y="4573905"/>
            <a:ext cx="637540" cy="637540"/>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3" name="ïŝḻiḍê"/>
          <p:cNvSpPr txBox="1"/>
          <p:nvPr/>
        </p:nvSpPr>
        <p:spPr>
          <a:xfrm>
            <a:off x="602615" y="1913890"/>
            <a:ext cx="3731260" cy="3520440"/>
          </a:xfrm>
          <a:prstGeom prst="rect">
            <a:avLst/>
          </a:prstGeom>
          <a:noFill/>
          <a:ln>
            <a:noFill/>
          </a:ln>
        </p:spPr>
        <p:txBody>
          <a:bodyPr wrap="square" lIns="91440" tIns="45720" rIns="91440" bIns="45720" anchor="ctr" anchorCtr="0">
            <a:noAutofit/>
          </a:bodyPr>
          <a:lstStyle/>
          <a:p>
            <a:pPr lvl="0" algn="just">
              <a:lnSpc>
                <a:spcPct val="130000"/>
              </a:lnSpc>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为了确保公司持续发展，创业者在每个阶段都要问自己：</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just">
              <a:lnSpc>
                <a:spcPct val="130000"/>
              </a:lnSpc>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“怎样才能用有限的资源获得更多的价值创造？”</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1" name="矩形 40"/>
          <p:cNvSpPr/>
          <p:nvPr/>
        </p:nvSpPr>
        <p:spPr>
          <a:xfrm>
            <a:off x="4881880" y="1172845"/>
            <a:ext cx="598805" cy="356235"/>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01</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2" name="矩形 41"/>
          <p:cNvSpPr/>
          <p:nvPr/>
        </p:nvSpPr>
        <p:spPr>
          <a:xfrm>
            <a:off x="4930140" y="4693920"/>
            <a:ext cx="550545" cy="356235"/>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03</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2" name="组合 1"/>
          <p:cNvGrpSpPr/>
          <p:nvPr/>
        </p:nvGrpSpPr>
        <p:grpSpPr>
          <a:xfrm>
            <a:off x="294295" y="323963"/>
            <a:ext cx="3296886" cy="488467"/>
            <a:chOff x="294295" y="323963"/>
            <a:chExt cx="3296886" cy="488467"/>
          </a:xfrm>
        </p:grpSpPr>
        <p:sp>
          <p:nvSpPr>
            <p:cNvPr id="4" name="椭圆 3"/>
            <p:cNvSpPr/>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 name="文本框 4"/>
            <p:cNvSpPr txBox="1"/>
            <p:nvPr/>
          </p:nvSpPr>
          <p:spPr>
            <a:xfrm>
              <a:off x="360301" y="352055"/>
              <a:ext cx="32308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一、善用资源整合技巧</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6" name="iśliďè"/>
          <p:cNvGrpSpPr/>
          <p:nvPr/>
        </p:nvGrpSpPr>
        <p:grpSpPr>
          <a:xfrm>
            <a:off x="5626100" y="4511040"/>
            <a:ext cx="5988050" cy="1081405"/>
            <a:chOff x="8785135" y="3530684"/>
            <a:chExt cx="3963681" cy="1081588"/>
          </a:xfrm>
        </p:grpSpPr>
        <p:sp>
          <p:nvSpPr>
            <p:cNvPr id="8" name="iŝļîḍé"/>
            <p:cNvSpPr txBox="1"/>
            <p:nvPr/>
          </p:nvSpPr>
          <p:spPr>
            <a:xfrm>
              <a:off x="8785135" y="3874912"/>
              <a:ext cx="3963681" cy="737360"/>
            </a:xfrm>
            <a:prstGeom prst="rect">
              <a:avLst/>
            </a:prstGeom>
            <a:noFill/>
          </p:spPr>
          <p:txBody>
            <a:bodyPr wrap="square" rtlCol="0">
              <a:spAutoFit/>
            </a:bodyPr>
            <a:p>
              <a:pPr>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步步为营策略表现为自力更生，减少对外部资源的依赖，目的是降低经营风险，加强对所创事业的控制。</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9" name="íŝ1iḍè"/>
            <p:cNvSpPr txBox="1"/>
            <p:nvPr/>
          </p:nvSpPr>
          <p:spPr>
            <a:xfrm>
              <a:off x="8785161" y="3530684"/>
              <a:ext cx="1969770" cy="398848"/>
            </a:xfrm>
            <a:prstGeom prst="rect">
              <a:avLst/>
            </a:prstGeom>
            <a:noFill/>
          </p:spPr>
          <p:txBody>
            <a:bodyPr wrap="square" rtlCol="0">
              <a:spAutoFit/>
            </a:bodyPr>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创业者还应步步为营</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21" name="矩形 20"/>
          <p:cNvSpPr/>
          <p:nvPr/>
        </p:nvSpPr>
        <p:spPr>
          <a:xfrm>
            <a:off x="4930775" y="2828925"/>
            <a:ext cx="549910" cy="365125"/>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02</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checkerboard(across)">
                                      <p:cBhvr>
                                        <p:cTn id="7" dur="500"/>
                                        <p:tgtEl>
                                          <p:spTgt spid="25"/>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checkerboard(across)">
                                      <p:cBhvr>
                                        <p:cTn id="10" dur="500"/>
                                        <p:tgtEl>
                                          <p:spTgt spid="33"/>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checkerboard(across)">
                                      <p:cBhvr>
                                        <p:cTn id="13" dur="500"/>
                                        <p:tgtEl>
                                          <p:spTgt spid="41"/>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checkerboard(across)">
                                      <p:cBhvr>
                                        <p:cTn id="16" dur="500"/>
                                        <p:tgtEl>
                                          <p:spTgt spid="42"/>
                                        </p:tgtEl>
                                      </p:cBhvr>
                                    </p:animEffect>
                                  </p:childTnLst>
                                </p:cTn>
                              </p:par>
                              <p:par>
                                <p:cTn id="17" presetID="5" presetClass="entr" presetSubtype="1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checkerboard(across)">
                                      <p:cBhvr>
                                        <p:cTn id="19" dur="500"/>
                                        <p:tgtEl>
                                          <p:spTgt spid="6"/>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checkerboard(across)">
                                      <p:cBhvr>
                                        <p:cTn id="2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41" grpId="0" bldLvl="0" animBg="1"/>
      <p:bldP spid="42" grpId="0" bldLvl="0" animBg="1"/>
      <p:bldP spid="21" grpId="0" bldLvl="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案例速览</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42365" y="893445"/>
            <a:ext cx="10033635" cy="4426585"/>
          </a:xfrm>
          <a:prstGeom prst="rect">
            <a:avLst/>
          </a:prstGeom>
          <a:noFill/>
          <a:ln w="12700" cmpd="sng">
            <a:solidFill>
              <a:srgbClr val="6E1297"/>
            </a:solidFill>
            <a:prstDash val="sysDot"/>
          </a:ln>
        </p:spPr>
        <p:txBody>
          <a:bodyPr wrap="square" rtlCol="0">
            <a:noAutofit/>
          </a:bodyPr>
          <a:p>
            <a:pPr algn="ctr">
              <a:lnSpc>
                <a:spcPct val="150000"/>
              </a:lnSpc>
            </a:pPr>
            <a:r>
              <a:rPr lang="zh-CN" altLang="en-US" sz="2000" b="1">
                <a:solidFill>
                  <a:schemeClr val="bg1"/>
                </a:solidFill>
                <a:latin typeface="微软雅黑" panose="020B0503020204020204" charset="-122"/>
                <a:ea typeface="微软雅黑" panose="020B0503020204020204" charset="-122"/>
                <a:cs typeface="微软雅黑" panose="020B0503020204020204" charset="-122"/>
              </a:rPr>
              <a:t>从一元钱到打造一条街的蜕变</a:t>
            </a:r>
            <a:endParaRPr lang="zh-CN" altLang="en-US" sz="2000" b="1">
              <a:solidFill>
                <a:schemeClr val="bg1"/>
              </a:solidFill>
              <a:latin typeface="微软雅黑" panose="020B0503020204020204" charset="-122"/>
              <a:ea typeface="微软雅黑" panose="020B0503020204020204" charset="-122"/>
              <a:cs typeface="微软雅黑" panose="020B0503020204020204" charset="-122"/>
            </a:endParaRPr>
          </a:p>
          <a:p>
            <a:pPr indent="355600" algn="just" fontAlgn="auto">
              <a:lnSpc>
                <a:spcPct val="150000"/>
              </a:lnSpc>
              <a:extLst>
                <a:ext uri="{35155182-B16C-46BC-9424-99874614C6A1}">
                  <wpsdc:indentchars xmlns:wpsdc="http://www.wps.cn/officeDocument/2017/drawingmlCustomData" val="200" checksum="3837665281"/>
                </a:ext>
              </a:extLst>
            </a:pPr>
            <a:r>
              <a:rPr lang="zh-CN" altLang="en-US" sz="1400">
                <a:solidFill>
                  <a:schemeClr val="bg1"/>
                </a:solidFill>
                <a:latin typeface="微软雅黑" panose="020B0503020204020204" charset="-122"/>
                <a:ea typeface="微软雅黑" panose="020B0503020204020204" charset="-122"/>
                <a:cs typeface="微软雅黑" panose="020B0503020204020204" charset="-122"/>
              </a:rPr>
              <a:t>他破产了，口袋里的一元钱及回家的一张车票是他那时全部的财产。“再见了！深圳……”一句告别的话还没说完，他就已泪流满面。“我不能就这样走。”在跨入车门的那一瞬间，他退了回来，并撕碎了车票。</a:t>
            </a:r>
            <a:endParaRPr lang="zh-CN" altLang="en-US" sz="1400">
              <a:solidFill>
                <a:schemeClr val="bg1"/>
              </a:solidFill>
              <a:latin typeface="微软雅黑" panose="020B0503020204020204" charset="-122"/>
              <a:ea typeface="微软雅黑" panose="020B0503020204020204" charset="-122"/>
              <a:cs typeface="微软雅黑" panose="020B0503020204020204" charset="-122"/>
            </a:endParaRPr>
          </a:p>
          <a:p>
            <a:pPr indent="355600" algn="just" fontAlgn="auto">
              <a:lnSpc>
                <a:spcPct val="150000"/>
              </a:lnSpc>
              <a:extLst>
                <a:ext uri="{35155182-B16C-46BC-9424-99874614C6A1}">
                  <wpsdc:indentchars xmlns:wpsdc="http://www.wps.cn/officeDocument/2017/drawingmlCustomData" val="200" checksum="3837665281"/>
                </a:ext>
              </a:extLst>
            </a:pPr>
            <a:r>
              <a:rPr lang="zh-CN" altLang="en-US" sz="1400">
                <a:solidFill>
                  <a:schemeClr val="bg1"/>
                </a:solidFill>
                <a:latin typeface="微软雅黑" panose="020B0503020204020204" charset="-122"/>
                <a:ea typeface="微软雅黑" panose="020B0503020204020204" charset="-122"/>
                <a:cs typeface="微软雅黑" panose="020B0503020204020204" charset="-122"/>
              </a:rPr>
              <a:t>在火车站，听着来往旅客天南地北的方言，他突发奇想，用一元钱在一家小店买了一支儿童彩笔和4 个香烟包装盒。在火车站出口，他举起一张牌子，上面写着“出租接站牌（1 元）”。当晚他不仅吃到了一碗加州牛肉面，而且口袋里还剩下18 元。</a:t>
            </a:r>
            <a:endParaRPr lang="zh-CN" altLang="en-US" sz="1400">
              <a:solidFill>
                <a:schemeClr val="bg1"/>
              </a:solidFill>
              <a:latin typeface="微软雅黑" panose="020B0503020204020204" charset="-122"/>
              <a:ea typeface="微软雅黑" panose="020B0503020204020204" charset="-122"/>
              <a:cs typeface="微软雅黑" panose="020B0503020204020204" charset="-122"/>
            </a:endParaRPr>
          </a:p>
          <a:p>
            <a:pPr indent="355600" algn="just" fontAlgn="auto">
              <a:lnSpc>
                <a:spcPct val="150000"/>
              </a:lnSpc>
              <a:extLst>
                <a:ext uri="{35155182-B16C-46BC-9424-99874614C6A1}">
                  <wpsdc:indentchars xmlns:wpsdc="http://www.wps.cn/officeDocument/2017/drawingmlCustomData" val="200" checksum="3837665281"/>
                </a:ext>
              </a:extLst>
            </a:pPr>
            <a:r>
              <a:rPr lang="zh-CN" altLang="en-US" sz="1400">
                <a:solidFill>
                  <a:schemeClr val="bg1"/>
                </a:solidFill>
                <a:latin typeface="微软雅黑" panose="020B0503020204020204" charset="-122"/>
                <a:ea typeface="微软雅黑" panose="020B0503020204020204" charset="-122"/>
                <a:cs typeface="微软雅黑" panose="020B0503020204020204" charset="-122"/>
              </a:rPr>
              <a:t>5 个月后，接站牌由4 个包装盒发展成为40 块锰钢做成的可调式“迎宾牌”，火车站附近有了他的一间工作室。</a:t>
            </a:r>
            <a:endParaRPr lang="zh-CN" altLang="en-US" sz="1400">
              <a:solidFill>
                <a:schemeClr val="bg1"/>
              </a:solidFill>
              <a:latin typeface="微软雅黑" panose="020B0503020204020204" charset="-122"/>
              <a:ea typeface="微软雅黑" panose="020B0503020204020204" charset="-122"/>
              <a:cs typeface="微软雅黑" panose="020B0503020204020204" charset="-122"/>
            </a:endParaRPr>
          </a:p>
          <a:p>
            <a:pPr indent="355600" algn="just" fontAlgn="auto">
              <a:lnSpc>
                <a:spcPct val="150000"/>
              </a:lnSpc>
              <a:extLst>
                <a:ext uri="{35155182-B16C-46BC-9424-99874614C6A1}">
                  <wpsdc:indentchars xmlns:wpsdc="http://www.wps.cn/officeDocument/2017/drawingmlCustomData" val="200" checksum="3837665281"/>
                </a:ext>
              </a:extLst>
            </a:pPr>
            <a:r>
              <a:rPr lang="zh-CN" altLang="en-US" sz="1400">
                <a:solidFill>
                  <a:schemeClr val="bg1"/>
                </a:solidFill>
                <a:latin typeface="微软雅黑" panose="020B0503020204020204" charset="-122"/>
                <a:ea typeface="微软雅黑" panose="020B0503020204020204" charset="-122"/>
                <a:cs typeface="微软雅黑" panose="020B0503020204020204" charset="-122"/>
              </a:rPr>
              <a:t>3 月的深圳，春光明媚，各地的草莓纷纷上市。10 元一斤的草莓，第一天卖不掉，第二天只能卖5 元，第三天就没人要了。此时他来到近郊的一个农场，用出租“迎宾牌”挣来的1 万元，购买了3 万个花盆。</a:t>
            </a:r>
            <a:endParaRPr lang="zh-CN" altLang="en-US" sz="1400">
              <a:solidFill>
                <a:schemeClr val="bg1"/>
              </a:solidFill>
              <a:latin typeface="微软雅黑" panose="020B0503020204020204" charset="-122"/>
              <a:ea typeface="微软雅黑" panose="020B0503020204020204" charset="-122"/>
              <a:cs typeface="微软雅黑" panose="020B0503020204020204" charset="-122"/>
            </a:endParaRPr>
          </a:p>
          <a:p>
            <a:pPr indent="355600" algn="just" fontAlgn="auto">
              <a:lnSpc>
                <a:spcPct val="150000"/>
              </a:lnSpc>
              <a:extLst>
                <a:ext uri="{35155182-B16C-46BC-9424-99874614C6A1}">
                  <wpsdc:indentchars xmlns:wpsdc="http://www.wps.cn/officeDocument/2017/drawingmlCustomData" val="200" checksum="3837665281"/>
                </a:ext>
              </a:extLst>
            </a:pPr>
            <a:r>
              <a:rPr lang="zh-CN" altLang="en-US" sz="1400">
                <a:solidFill>
                  <a:schemeClr val="bg1"/>
                </a:solidFill>
                <a:latin typeface="微软雅黑" panose="020B0503020204020204" charset="-122"/>
                <a:ea typeface="微软雅黑" panose="020B0503020204020204" charset="-122"/>
                <a:cs typeface="微软雅黑" panose="020B0503020204020204" charset="-122"/>
              </a:rPr>
              <a:t>第二年春天，当别人把摘下的草莓运到城里时，他栽着草莓的花盆也进了城。不到半个月，3 万盆草莓销售一空，他第一次品尝到了1 万元变成30 万元的滋味。</a:t>
            </a:r>
            <a:endParaRPr lang="zh-CN" altLang="en-US" sz="1400">
              <a:solidFill>
                <a:schemeClr val="bg1"/>
              </a:solidFill>
              <a:latin typeface="微软雅黑" panose="020B0503020204020204" charset="-122"/>
              <a:ea typeface="微软雅黑" panose="020B0503020204020204" charset="-122"/>
              <a:cs typeface="微软雅黑" panose="020B0503020204020204" charset="-122"/>
            </a:endParaRPr>
          </a:p>
          <a:p>
            <a:pPr indent="355600" algn="just" fontAlgn="auto">
              <a:lnSpc>
                <a:spcPct val="150000"/>
              </a:lnSpc>
              <a:extLst>
                <a:ext uri="{35155182-B16C-46BC-9424-99874614C6A1}">
                  <wpsdc:indentchars xmlns:wpsdc="http://www.wps.cn/officeDocument/2017/drawingmlCustomData" val="200" checksum="3837665281"/>
                </a:ext>
              </a:extLst>
            </a:pPr>
            <a:r>
              <a:rPr lang="zh-CN" altLang="en-US" sz="1400">
                <a:solidFill>
                  <a:schemeClr val="bg1"/>
                </a:solidFill>
                <a:latin typeface="微软雅黑" panose="020B0503020204020204" charset="-122"/>
                <a:ea typeface="微软雅黑" panose="020B0503020204020204" charset="-122"/>
                <a:cs typeface="微软雅黑" panose="020B0503020204020204" charset="-122"/>
              </a:rPr>
              <a:t>1995 年，深圳海关拍卖一批无主货物，有1 万只全是左脚的皮鞋，无人竞标，他成了唯一的竞标人并以奇低的拍卖价买下了。1996 年，在蛇口海关已存放了1 年的无主货——1 万只右脚的皮鞋急着处理，他得到消息，以残次旧货价格拉出海关。这次无关税贸易使他作为商业奇才跃上某商业杂志的封面。</a:t>
            </a:r>
            <a:endParaRPr lang="zh-CN" altLang="en-US" sz="140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2414905" y="5574665"/>
            <a:ext cx="7600950" cy="902970"/>
          </a:xfrm>
          <a:prstGeom prst="rect">
            <a:avLst/>
          </a:prstGeom>
          <a:noFill/>
        </p:spPr>
        <p:txBody>
          <a:bodyPr wrap="square" rtlCol="0" anchor="t">
            <a:spAutoFit/>
          </a:bodyPr>
          <a:p>
            <a:pPr algn="just">
              <a:lnSpc>
                <a:spcPct val="110000"/>
              </a:lnSpc>
            </a:pPr>
            <a:r>
              <a:rPr lang="zh-CN" altLang="en-US" sz="2400">
                <a:solidFill>
                  <a:schemeClr val="bg1"/>
                </a:solidFill>
                <a:latin typeface="微软雅黑" panose="020B0503020204020204" charset="-122"/>
                <a:ea typeface="微软雅黑" panose="020B0503020204020204" charset="-122"/>
              </a:rPr>
              <a:t>【案例评析】资源不在于拥有多少，关键在于能否用创新的思维方式去整合和支配外部充裕的资源。</a:t>
            </a:r>
            <a:endParaRPr lang="zh-CN" altLang="en-US" sz="2400">
              <a:solidFill>
                <a:schemeClr val="bg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ïŝḻiḍê"/>
          <p:cNvSpPr txBox="1"/>
          <p:nvPr/>
        </p:nvSpPr>
        <p:spPr>
          <a:xfrm>
            <a:off x="669925" y="981710"/>
            <a:ext cx="10842625" cy="1181735"/>
          </a:xfrm>
          <a:prstGeom prst="rect">
            <a:avLst/>
          </a:prstGeom>
          <a:noFill/>
          <a:ln>
            <a:noFill/>
          </a:ln>
        </p:spPr>
        <p:txBody>
          <a:bodyPr wrap="square" lIns="91440" tIns="45720" rIns="91440" bIns="45720" anchor="ctr" anchorCtr="0">
            <a:noAutofit/>
          </a:bodyPr>
          <a:lstStyle/>
          <a:p>
            <a:pPr lvl="0">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杠杆效应是以较少的资源撬动更大量的资源、以最少的付出谋取最大的收获的法则。</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2" name="组合 1"/>
          <p:cNvGrpSpPr/>
          <p:nvPr/>
        </p:nvGrpSpPr>
        <p:grpSpPr>
          <a:xfrm>
            <a:off x="294295" y="323963"/>
            <a:ext cx="3296886" cy="488467"/>
            <a:chOff x="294295" y="323963"/>
            <a:chExt cx="3296886" cy="488467"/>
          </a:xfrm>
        </p:grpSpPr>
        <p:sp>
          <p:nvSpPr>
            <p:cNvPr id="4" name="椭圆 3"/>
            <p:cNvSpPr/>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 name="文本框 4"/>
            <p:cNvSpPr txBox="1"/>
            <p:nvPr/>
          </p:nvSpPr>
          <p:spPr>
            <a:xfrm>
              <a:off x="360301" y="352055"/>
              <a:ext cx="32308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二、发挥资源杠杆效应</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16" name="组合 15"/>
          <p:cNvGrpSpPr/>
          <p:nvPr/>
        </p:nvGrpSpPr>
        <p:grpSpPr>
          <a:xfrm>
            <a:off x="1388745" y="2506980"/>
            <a:ext cx="2329180" cy="2329180"/>
            <a:chOff x="2187" y="3948"/>
            <a:chExt cx="3668" cy="3668"/>
          </a:xfrm>
        </p:grpSpPr>
        <p:sp>
          <p:nvSpPr>
            <p:cNvPr id="7" name="椭圆 6"/>
            <p:cNvSpPr/>
            <p:nvPr/>
          </p:nvSpPr>
          <p:spPr>
            <a:xfrm>
              <a:off x="2187" y="3948"/>
              <a:ext cx="3669" cy="3669"/>
            </a:xfrm>
            <a:prstGeom prst="ellipse">
              <a:avLst/>
            </a:prstGeom>
            <a:solidFill>
              <a:srgbClr val="AD1C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2670" y="4592"/>
              <a:ext cx="2703" cy="2382"/>
            </a:xfrm>
            <a:prstGeom prst="rect">
              <a:avLst/>
            </a:prstGeom>
            <a:noFill/>
          </p:spPr>
          <p:txBody>
            <a:bodyPr wrap="square" rtlCol="0" anchor="t">
              <a:spAutoFit/>
            </a:bodyPr>
            <a:p>
              <a:pPr algn="just">
                <a:lnSpc>
                  <a:spcPct val="110000"/>
                </a:lnSpc>
              </a:pPr>
              <a:r>
                <a:rPr lang="zh-CN" altLang="en-US" sz="2800" b="1">
                  <a:solidFill>
                    <a:schemeClr val="bg1"/>
                  </a:solidFill>
                  <a:latin typeface="微软雅黑" panose="020B0503020204020204" charset="-122"/>
                  <a:ea typeface="微软雅黑" panose="020B0503020204020204" charset="-122"/>
                  <a:sym typeface="+mn-ea"/>
                </a:rPr>
                <a:t>利用</a:t>
              </a:r>
              <a:r>
                <a:rPr lang="zh-CN" altLang="en-US" sz="2800" b="1">
                  <a:solidFill>
                    <a:schemeClr val="bg1"/>
                  </a:solidFill>
                  <a:latin typeface="微软雅黑" panose="020B0503020204020204" charset="-122"/>
                  <a:ea typeface="微软雅黑" panose="020B0503020204020204" charset="-122"/>
                </a:rPr>
                <a:t>杠杆效应的体现方面</a:t>
              </a:r>
              <a:endParaRPr lang="zh-CN" altLang="en-US" sz="2800" b="1">
                <a:solidFill>
                  <a:schemeClr val="bg1"/>
                </a:solidFill>
                <a:latin typeface="微软雅黑" panose="020B0503020204020204" charset="-122"/>
                <a:ea typeface="微软雅黑" panose="020B0503020204020204" charset="-122"/>
              </a:endParaRPr>
            </a:p>
          </p:txBody>
        </p:sp>
      </p:grpSp>
      <p:grpSp>
        <p:nvGrpSpPr>
          <p:cNvPr id="15" name="组合 14"/>
          <p:cNvGrpSpPr/>
          <p:nvPr/>
        </p:nvGrpSpPr>
        <p:grpSpPr>
          <a:xfrm>
            <a:off x="5415280" y="2163445"/>
            <a:ext cx="4687570" cy="3853180"/>
            <a:chOff x="8528" y="3407"/>
            <a:chExt cx="7382" cy="6068"/>
          </a:xfrm>
        </p:grpSpPr>
        <p:sp>
          <p:nvSpPr>
            <p:cNvPr id="8" name="矩形 7"/>
            <p:cNvSpPr/>
            <p:nvPr/>
          </p:nvSpPr>
          <p:spPr>
            <a:xfrm>
              <a:off x="8528" y="3407"/>
              <a:ext cx="7382" cy="725"/>
            </a:xfrm>
            <a:prstGeom prst="rect">
              <a:avLst/>
            </a:prstGeom>
            <a:solidFill>
              <a:srgbClr val="83229C"/>
            </a:solidFill>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2000">
                  <a:latin typeface="微软雅黑" panose="020B0503020204020204" charset="-122"/>
                  <a:ea typeface="微软雅黑" panose="020B0503020204020204" charset="-122"/>
                  <a:sym typeface="+mn-ea"/>
                </a:rPr>
                <a:t>较他人更长时间地占用资源</a:t>
              </a:r>
              <a:endParaRPr lang="zh-CN" altLang="en-US" sz="2000">
                <a:latin typeface="微软雅黑" panose="020B0503020204020204" charset="-122"/>
                <a:ea typeface="微软雅黑" panose="020B0503020204020204" charset="-122"/>
                <a:sym typeface="+mn-ea"/>
              </a:endParaRPr>
            </a:p>
          </p:txBody>
        </p:sp>
        <p:sp>
          <p:nvSpPr>
            <p:cNvPr id="9" name="矩形 8"/>
            <p:cNvSpPr/>
            <p:nvPr/>
          </p:nvSpPr>
          <p:spPr>
            <a:xfrm>
              <a:off x="8528" y="4743"/>
              <a:ext cx="7382" cy="725"/>
            </a:xfrm>
            <a:prstGeom prst="rect">
              <a:avLst/>
            </a:prstGeom>
            <a:solidFill>
              <a:srgbClr val="83229C"/>
            </a:solidFill>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2000">
                  <a:latin typeface="微软雅黑" panose="020B0503020204020204" charset="-122"/>
                  <a:ea typeface="微软雅黑" panose="020B0503020204020204" charset="-122"/>
                  <a:sym typeface="+mn-ea"/>
                </a:rPr>
                <a:t>创造性地利用别人没有意识到的资源</a:t>
              </a:r>
              <a:endParaRPr lang="zh-CN" altLang="en-US" sz="2000">
                <a:latin typeface="微软雅黑" panose="020B0503020204020204" charset="-122"/>
                <a:ea typeface="微软雅黑" panose="020B0503020204020204" charset="-122"/>
                <a:sym typeface="+mn-ea"/>
              </a:endParaRPr>
            </a:p>
          </p:txBody>
        </p:sp>
        <p:sp>
          <p:nvSpPr>
            <p:cNvPr id="10" name="矩形 9"/>
            <p:cNvSpPr/>
            <p:nvPr/>
          </p:nvSpPr>
          <p:spPr>
            <a:xfrm>
              <a:off x="8528" y="6079"/>
              <a:ext cx="7382" cy="725"/>
            </a:xfrm>
            <a:prstGeom prst="rect">
              <a:avLst/>
            </a:prstGeom>
            <a:solidFill>
              <a:srgbClr val="83229C"/>
            </a:solidFill>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2000">
                  <a:latin typeface="微软雅黑" panose="020B0503020204020204" charset="-122"/>
                  <a:ea typeface="微软雅黑" panose="020B0503020204020204" charset="-122"/>
                  <a:sym typeface="+mn-ea"/>
                </a:rPr>
                <a:t>利用外部的资源来达成自己的目标</a:t>
              </a:r>
              <a:endParaRPr lang="zh-CN" altLang="en-US" sz="2000">
                <a:latin typeface="微软雅黑" panose="020B0503020204020204" charset="-122"/>
                <a:ea typeface="微软雅黑" panose="020B0503020204020204" charset="-122"/>
                <a:sym typeface="+mn-ea"/>
              </a:endParaRPr>
            </a:p>
          </p:txBody>
        </p:sp>
        <p:sp>
          <p:nvSpPr>
            <p:cNvPr id="11" name="矩形 10"/>
            <p:cNvSpPr/>
            <p:nvPr/>
          </p:nvSpPr>
          <p:spPr>
            <a:xfrm>
              <a:off x="8528" y="7415"/>
              <a:ext cx="7382" cy="725"/>
            </a:xfrm>
            <a:prstGeom prst="rect">
              <a:avLst/>
            </a:prstGeom>
            <a:solidFill>
              <a:srgbClr val="83229C"/>
            </a:solidFill>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2000">
                  <a:latin typeface="微软雅黑" panose="020B0503020204020204" charset="-122"/>
                  <a:ea typeface="微软雅黑" panose="020B0503020204020204" charset="-122"/>
                  <a:sym typeface="+mn-ea"/>
                </a:rPr>
                <a:t>利用一种资源获得其他资源</a:t>
              </a:r>
              <a:endParaRPr lang="zh-CN" altLang="en-US" sz="2000">
                <a:latin typeface="微软雅黑" panose="020B0503020204020204" charset="-122"/>
                <a:ea typeface="微软雅黑" panose="020B0503020204020204" charset="-122"/>
                <a:sym typeface="+mn-ea"/>
              </a:endParaRPr>
            </a:p>
          </p:txBody>
        </p:sp>
        <p:sp>
          <p:nvSpPr>
            <p:cNvPr id="12" name="矩形 11"/>
            <p:cNvSpPr/>
            <p:nvPr/>
          </p:nvSpPr>
          <p:spPr>
            <a:xfrm>
              <a:off x="8528" y="8751"/>
              <a:ext cx="7382" cy="725"/>
            </a:xfrm>
            <a:prstGeom prst="rect">
              <a:avLst/>
            </a:prstGeom>
            <a:solidFill>
              <a:srgbClr val="83229C"/>
            </a:solidFill>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2000">
                  <a:latin typeface="微软雅黑" panose="020B0503020204020204" charset="-122"/>
                  <a:ea typeface="微软雅黑" panose="020B0503020204020204" charset="-122"/>
                  <a:sym typeface="+mn-ea"/>
                </a:rPr>
                <a:t>用一种资源弥补另一种资源</a:t>
              </a:r>
              <a:endParaRPr lang="zh-CN" altLang="en-US" sz="2000">
                <a:latin typeface="微软雅黑" panose="020B0503020204020204" charset="-122"/>
                <a:ea typeface="微软雅黑" panose="020B050302020402020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checkerboard(across)">
                                      <p:cBhvr>
                                        <p:cTn id="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4295" y="323963"/>
            <a:ext cx="3296886" cy="488467"/>
            <a:chOff x="294295" y="323963"/>
            <a:chExt cx="3296886" cy="488467"/>
          </a:xfrm>
        </p:grpSpPr>
        <p:sp>
          <p:nvSpPr>
            <p:cNvPr id="4" name="椭圆 3"/>
            <p:cNvSpPr/>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 name="文本框 4"/>
            <p:cNvSpPr txBox="1"/>
            <p:nvPr/>
          </p:nvSpPr>
          <p:spPr>
            <a:xfrm>
              <a:off x="360301" y="352055"/>
              <a:ext cx="32308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三、设置合理利益机制</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25" name="组合 24"/>
          <p:cNvGrpSpPr/>
          <p:nvPr/>
        </p:nvGrpSpPr>
        <p:grpSpPr>
          <a:xfrm>
            <a:off x="306070" y="1312545"/>
            <a:ext cx="3587750" cy="3013710"/>
            <a:chOff x="482" y="2067"/>
            <a:chExt cx="5650" cy="4746"/>
          </a:xfrm>
        </p:grpSpPr>
        <p:sp>
          <p:nvSpPr>
            <p:cNvPr id="20" name="圆角矩形 19"/>
            <p:cNvSpPr/>
            <p:nvPr/>
          </p:nvSpPr>
          <p:spPr>
            <a:xfrm>
              <a:off x="482" y="2067"/>
              <a:ext cx="5651" cy="4747"/>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749" y="2287"/>
              <a:ext cx="5045" cy="4293"/>
            </a:xfrm>
            <a:prstGeom prst="rect">
              <a:avLst/>
            </a:prstGeom>
            <a:noFill/>
          </p:spPr>
          <p:txBody>
            <a:bodyPr wrap="square" rtlCol="0" anchor="t">
              <a:noAutofit/>
            </a:bodyPr>
            <a:p>
              <a:pPr algn="just">
                <a:lnSpc>
                  <a:spcPct val="120000"/>
                </a:lnSpc>
              </a:pPr>
              <a:r>
                <a:rPr lang="zh-CN" altLang="en-US">
                  <a:solidFill>
                    <a:schemeClr val="bg1"/>
                  </a:solidFill>
                  <a:latin typeface="微软雅黑" panose="020B0503020204020204" charset="-122"/>
                  <a:ea typeface="微软雅黑" panose="020B0503020204020204" charset="-122"/>
                  <a:sym typeface="+mn-ea"/>
                </a:rPr>
                <a:t>资源通常与利益相关，既然资源与利益相关，创业者在整合资源时，就一定要设计好有助于资源整合的利益机制，借助利益机制把潜在的和非直接的资源提供者整合起来，借力发展。</a:t>
              </a:r>
              <a:r>
                <a:rPr lang="zh-CN" altLang="en-US">
                  <a:solidFill>
                    <a:schemeClr val="bg1"/>
                  </a:solidFill>
                  <a:latin typeface="微软雅黑" panose="020B0503020204020204" charset="-122"/>
                  <a:ea typeface="微软雅黑" panose="020B0503020204020204" charset="-122"/>
                  <a:sym typeface="+mn-ea"/>
                </a:rPr>
                <a:t>利益关系越强、越直接，整合到资源的可能性就越大。</a:t>
              </a:r>
              <a:endParaRPr lang="zh-CN" altLang="en-US">
                <a:solidFill>
                  <a:schemeClr val="bg1"/>
                </a:solidFill>
                <a:latin typeface="微软雅黑" panose="020B0503020204020204" charset="-122"/>
                <a:ea typeface="微软雅黑" panose="020B0503020204020204" charset="-122"/>
                <a:sym typeface="+mn-ea"/>
              </a:endParaRPr>
            </a:p>
            <a:p>
              <a:pPr algn="just">
                <a:lnSpc>
                  <a:spcPct val="110000"/>
                </a:lnSpc>
              </a:pPr>
              <a:endParaRPr lang="zh-CN" altLang="en-US">
                <a:solidFill>
                  <a:schemeClr val="bg1"/>
                </a:solidFill>
                <a:latin typeface="微软雅黑" panose="020B0503020204020204" charset="-122"/>
                <a:ea typeface="微软雅黑" panose="020B0503020204020204" charset="-122"/>
                <a:sym typeface="+mn-ea"/>
              </a:endParaRPr>
            </a:p>
          </p:txBody>
        </p:sp>
      </p:grpSp>
      <p:grpSp>
        <p:nvGrpSpPr>
          <p:cNvPr id="24" name="组合 23"/>
          <p:cNvGrpSpPr/>
          <p:nvPr/>
        </p:nvGrpSpPr>
        <p:grpSpPr>
          <a:xfrm>
            <a:off x="4427220" y="1452245"/>
            <a:ext cx="3731260" cy="2213610"/>
            <a:chOff x="6972" y="2287"/>
            <a:chExt cx="5876" cy="3486"/>
          </a:xfrm>
        </p:grpSpPr>
        <p:sp>
          <p:nvSpPr>
            <p:cNvPr id="21" name="圆角矩形 20"/>
            <p:cNvSpPr/>
            <p:nvPr/>
          </p:nvSpPr>
          <p:spPr>
            <a:xfrm>
              <a:off x="6972" y="2287"/>
              <a:ext cx="5877" cy="3487"/>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7432" y="2506"/>
              <a:ext cx="4957" cy="3042"/>
            </a:xfrm>
            <a:prstGeom prst="rect">
              <a:avLst/>
            </a:prstGeom>
            <a:noFill/>
          </p:spPr>
          <p:txBody>
            <a:bodyPr wrap="square" rtlCol="0" anchor="t">
              <a:noAutofit/>
            </a:bodyPr>
            <a:p>
              <a:pPr algn="just">
                <a:lnSpc>
                  <a:spcPct val="110000"/>
                </a:lnSpc>
              </a:pPr>
              <a:r>
                <a:rPr lang="zh-CN" altLang="en-US">
                  <a:solidFill>
                    <a:schemeClr val="bg1"/>
                  </a:solidFill>
                  <a:latin typeface="微软雅黑" panose="020B0503020204020204" charset="-122"/>
                  <a:ea typeface="微软雅黑" panose="020B0503020204020204" charset="-122"/>
                  <a:sym typeface="+mn-ea"/>
                </a:rPr>
                <a:t>有利益关系也并不意味着能够实现资源整合，还需要找到或发展共同的利益，或者说利益共同点。将相对弱的利益关系变强，更有利于资源整合。</a:t>
              </a:r>
              <a:endParaRPr lang="zh-CN" altLang="en-US">
                <a:solidFill>
                  <a:schemeClr val="bg1"/>
                </a:solidFill>
                <a:latin typeface="微软雅黑" panose="020B0503020204020204" charset="-122"/>
                <a:ea typeface="微软雅黑" panose="020B0503020204020204" charset="-122"/>
                <a:sym typeface="+mn-ea"/>
              </a:endParaRPr>
            </a:p>
          </p:txBody>
        </p:sp>
      </p:grpSp>
      <p:grpSp>
        <p:nvGrpSpPr>
          <p:cNvPr id="23" name="组合 22"/>
          <p:cNvGrpSpPr/>
          <p:nvPr/>
        </p:nvGrpSpPr>
        <p:grpSpPr>
          <a:xfrm>
            <a:off x="8558530" y="1360170"/>
            <a:ext cx="3590290" cy="2966720"/>
            <a:chOff x="13478" y="2142"/>
            <a:chExt cx="5654" cy="4672"/>
          </a:xfrm>
        </p:grpSpPr>
        <p:sp>
          <p:nvSpPr>
            <p:cNvPr id="22" name="圆角矩形 21"/>
            <p:cNvSpPr/>
            <p:nvPr/>
          </p:nvSpPr>
          <p:spPr>
            <a:xfrm>
              <a:off x="13478" y="2142"/>
              <a:ext cx="5654" cy="4673"/>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14088" y="2506"/>
              <a:ext cx="4541" cy="4074"/>
            </a:xfrm>
            <a:prstGeom prst="rect">
              <a:avLst/>
            </a:prstGeom>
            <a:noFill/>
          </p:spPr>
          <p:txBody>
            <a:bodyPr wrap="square" rtlCol="0" anchor="t">
              <a:noAutofit/>
            </a:bodyPr>
            <a:p>
              <a:pPr algn="just">
                <a:lnSpc>
                  <a:spcPct val="110000"/>
                </a:lnSpc>
              </a:pPr>
              <a:r>
                <a:rPr lang="zh-CN" altLang="en-US">
                  <a:solidFill>
                    <a:schemeClr val="bg1"/>
                  </a:solidFill>
                  <a:latin typeface="微软雅黑" panose="020B0503020204020204" charset="-122"/>
                  <a:ea typeface="微软雅黑" panose="020B0503020204020204" charset="-122"/>
                  <a:sym typeface="+mn-ea"/>
                </a:rPr>
                <a:t>有了共同的利益或利益共同点，并不意味着就可以顺利实现资源整合。资源整合是多方面的合作，切实的合作需要有各方面利益真正能够实现的预期加以保证，这就要求寻找和设计出多方共赢的机制。</a:t>
              </a:r>
              <a:endParaRPr lang="zh-CN" altLang="en-US">
                <a:solidFill>
                  <a:schemeClr val="bg1"/>
                </a:solidFill>
                <a:latin typeface="微软雅黑" panose="020B0503020204020204" charset="-122"/>
                <a:ea typeface="微软雅黑" panose="020B0503020204020204" charset="-122"/>
                <a:sym typeface="+mn-ea"/>
              </a:endParaRPr>
            </a:p>
          </p:txBody>
        </p:sp>
      </p:grpSp>
      <p:sp>
        <p:nvSpPr>
          <p:cNvPr id="11" name="文本框 10"/>
          <p:cNvSpPr txBox="1"/>
          <p:nvPr/>
        </p:nvSpPr>
        <p:spPr>
          <a:xfrm>
            <a:off x="562610" y="4853940"/>
            <a:ext cx="10821035" cy="1512570"/>
          </a:xfrm>
          <a:prstGeom prst="rect">
            <a:avLst/>
          </a:prstGeom>
          <a:noFill/>
        </p:spPr>
        <p:txBody>
          <a:bodyPr wrap="square" rtlCol="0" anchor="t">
            <a:spAutoFit/>
          </a:bodyPr>
          <a:p>
            <a:pPr algn="just">
              <a:lnSpc>
                <a:spcPct val="110000"/>
              </a:lnSpc>
            </a:pPr>
            <a:r>
              <a:rPr lang="zh-CN" altLang="en-US" sz="2800">
                <a:solidFill>
                  <a:schemeClr val="bg1"/>
                </a:solidFill>
                <a:latin typeface="微软雅黑" panose="020B0503020204020204" charset="-122"/>
                <a:ea typeface="微软雅黑" panose="020B0503020204020204" charset="-122"/>
                <a:sym typeface="+mn-ea"/>
              </a:rPr>
              <a:t>创业者在设计共赢机制时，既要帮助对方扩大收益，也要帮助对方降低风险，降低风险本身也是扩大收益。在此基础上，还需要考虑如何建立稳定的信任关系，并加以维护。</a:t>
            </a:r>
            <a:endParaRPr lang="zh-CN" altLang="en-US" sz="2800">
              <a:solidFill>
                <a:schemeClr val="bg1"/>
              </a:solidFill>
              <a:latin typeface="微软雅黑" panose="020B0503020204020204" charset="-122"/>
              <a:ea typeface="微软雅黑" panose="020B0503020204020204" charset="-122"/>
              <a:sym typeface="+mn-ea"/>
            </a:endParaRPr>
          </a:p>
        </p:txBody>
      </p:sp>
      <p:sp>
        <p:nvSpPr>
          <p:cNvPr id="16" name="î$ḷïďê"/>
          <p:cNvSpPr/>
          <p:nvPr>
            <p:custDataLst>
              <p:tags r:id="rId1"/>
            </p:custDataLst>
          </p:nvPr>
        </p:nvSpPr>
        <p:spPr>
          <a:xfrm>
            <a:off x="17090930" y="2408146"/>
            <a:ext cx="525468" cy="525465"/>
          </a:xfrm>
          <a:prstGeom prst="donut">
            <a:avLst/>
          </a:prstGeom>
          <a:gradFill>
            <a:gsLst>
              <a:gs pos="0">
                <a:srgbClr val="B21AA3"/>
              </a:gs>
              <a:gs pos="100000">
                <a:srgbClr val="472494"/>
              </a:gs>
            </a:gsLst>
            <a:lin ang="5400000" scaled="1"/>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8" name="î$ḷïďê"/>
          <p:cNvSpPr/>
          <p:nvPr>
            <p:custDataLst>
              <p:tags r:id="rId2"/>
            </p:custDataLst>
          </p:nvPr>
        </p:nvSpPr>
        <p:spPr>
          <a:xfrm>
            <a:off x="19230245" y="4305526"/>
            <a:ext cx="525468" cy="525465"/>
          </a:xfrm>
          <a:prstGeom prst="donut">
            <a:avLst/>
          </a:prstGeom>
          <a:gradFill>
            <a:gsLst>
              <a:gs pos="0">
                <a:srgbClr val="B21AA3"/>
              </a:gs>
              <a:gs pos="100000">
                <a:srgbClr val="472494"/>
              </a:gs>
            </a:gsLst>
            <a:lin ang="5400000" scaled="1"/>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9" name="î$ḷïďê"/>
          <p:cNvSpPr/>
          <p:nvPr>
            <p:custDataLst>
              <p:tags r:id="rId3"/>
            </p:custDataLst>
          </p:nvPr>
        </p:nvSpPr>
        <p:spPr>
          <a:xfrm>
            <a:off x="26513060" y="2331946"/>
            <a:ext cx="525468" cy="525465"/>
          </a:xfrm>
          <a:prstGeom prst="donut">
            <a:avLst/>
          </a:prstGeom>
          <a:gradFill>
            <a:gsLst>
              <a:gs pos="0">
                <a:srgbClr val="B21AA3"/>
              </a:gs>
              <a:gs pos="100000">
                <a:srgbClr val="472494"/>
              </a:gs>
            </a:gsLst>
            <a:lin ang="5400000" scaled="1"/>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28" name="组合 27"/>
          <p:cNvGrpSpPr/>
          <p:nvPr/>
        </p:nvGrpSpPr>
        <p:grpSpPr>
          <a:xfrm>
            <a:off x="3823335" y="4577715"/>
            <a:ext cx="4460875" cy="182245"/>
            <a:chOff x="6021" y="7209"/>
            <a:chExt cx="7025" cy="287"/>
          </a:xfrm>
        </p:grpSpPr>
        <p:cxnSp>
          <p:nvCxnSpPr>
            <p:cNvPr id="26" name="直接连接符 25"/>
            <p:cNvCxnSpPr/>
            <p:nvPr/>
          </p:nvCxnSpPr>
          <p:spPr>
            <a:xfrm>
              <a:off x="6067" y="7496"/>
              <a:ext cx="6913" cy="0"/>
            </a:xfrm>
            <a:prstGeom prst="line">
              <a:avLst/>
            </a:prstGeom>
            <a:ln>
              <a:solidFill>
                <a:srgbClr val="AC1DA2"/>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6021" y="7209"/>
              <a:ext cx="7025" cy="5"/>
            </a:xfrm>
            <a:prstGeom prst="line">
              <a:avLst/>
            </a:prstGeom>
            <a:ln>
              <a:solidFill>
                <a:srgbClr val="AC1DA2"/>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思维广角</a:t>
              </a:r>
              <a:endPar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53160" y="960755"/>
            <a:ext cx="10033635" cy="5714365"/>
          </a:xfrm>
          <a:prstGeom prst="rect">
            <a:avLst/>
          </a:prstGeom>
          <a:noFill/>
        </p:spPr>
        <p:txBody>
          <a:bodyPr wrap="square" rtlCol="0">
            <a:noAutofit/>
          </a:bodyPr>
          <a:p>
            <a:pPr algn="ctr">
              <a:lnSpc>
                <a:spcPct val="150000"/>
              </a:lnSpc>
            </a:pPr>
            <a:r>
              <a:rPr lang="zh-CN" altLang="en-US" sz="2400" b="1">
                <a:solidFill>
                  <a:schemeClr val="bg1"/>
                </a:solidFill>
                <a:latin typeface="微软雅黑" panose="020B0503020204020204" charset="-122"/>
                <a:ea typeface="微软雅黑" panose="020B0503020204020204" charset="-122"/>
                <a:cs typeface="微软雅黑" panose="020B0503020204020204" charset="-122"/>
              </a:rPr>
              <a:t>创业资金实例分析</a:t>
            </a:r>
            <a:endParaRPr lang="zh-CN" altLang="en-US" sz="2400" b="1">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小王是一名会计学专业的毕业生，毕业时想自己开办一家会计公司。在开办公司前，他进行了大量的市场调查，发现这个行业有很大的市场。同时，他还对开办公司的必要支出进行了估算，大致如下。</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租一间20 平方米左右的办公室，每月大约需要租金3000 元。</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购置两台电脑，每台5000 元。</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购置一套最基本的财务软件，大约需要3000 元。</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购置三套办公桌椅，一般的办公桌椅价格都在300 元/ 套。</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购置两台打印机，一台针式打印机用来打印输出的会计凭证和账簿，另一台</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打印一般的办公文件，两台打印机大概需要3500 元。</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购置一台税控机，价格3000 元。</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购置一台传真机，需要花费1000 元。</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思维广角</a:t>
              </a:r>
              <a:endPar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53160" y="960755"/>
            <a:ext cx="10033635" cy="5532120"/>
          </a:xfrm>
          <a:prstGeom prst="rect">
            <a:avLst/>
          </a:prstGeom>
          <a:noFill/>
        </p:spPr>
        <p:txBody>
          <a:bodyPr wrap="square" rtlCol="0">
            <a:noAutofit/>
          </a:bodyPr>
          <a:p>
            <a:pPr algn="ctr">
              <a:lnSpc>
                <a:spcPct val="150000"/>
              </a:lnSpc>
            </a:pPr>
            <a:r>
              <a:rPr lang="zh-CN" altLang="en-US" sz="2400" b="1">
                <a:solidFill>
                  <a:schemeClr val="bg1"/>
                </a:solidFill>
                <a:latin typeface="微软雅黑" panose="020B0503020204020204" charset="-122"/>
                <a:ea typeface="微软雅黑" panose="020B0503020204020204" charset="-122"/>
                <a:cs typeface="微软雅黑" panose="020B0503020204020204" charset="-122"/>
              </a:rPr>
              <a:t>创业资金实例分析</a:t>
            </a:r>
            <a:endParaRPr lang="zh-CN" altLang="en-US" sz="2400" b="1">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事先需购置一些办公用品及办公耗材，需支出1000 元，大约可供一个月使用。</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饮水机一台500 元，每月大约需要4 桶水，每桶水15 元。</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电话费、网费每月320 元左右。</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水电费每月200 元。</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同类的会计服务公司广告费每月一般在1200 ～ 2000 元之间，小王决定每月花费1500 元。</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需要雇佣1 名会计和1 名外勤人员，两人的工资都为每月3500 元，社会保险费合计每月1000 元。</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尽管现在国家对大学生创业进行了税费减免，但是开户、刻章直至办完整套开业手续，大约需要一个月的时间，需要的开业前的基本费用1000 元。</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思维广角</a:t>
              </a:r>
              <a:endPar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53160" y="960755"/>
            <a:ext cx="10033635" cy="4411980"/>
          </a:xfrm>
          <a:prstGeom prst="rect">
            <a:avLst/>
          </a:prstGeom>
          <a:noFill/>
        </p:spPr>
        <p:txBody>
          <a:bodyPr wrap="square" rtlCol="0">
            <a:noAutofit/>
          </a:bodyPr>
          <a:p>
            <a:pPr algn="ctr">
              <a:lnSpc>
                <a:spcPct val="150000"/>
              </a:lnSpc>
            </a:pPr>
            <a:r>
              <a:rPr lang="zh-CN" altLang="en-US" sz="2400" b="1">
                <a:solidFill>
                  <a:schemeClr val="bg1"/>
                </a:solidFill>
                <a:latin typeface="微软雅黑" panose="020B0503020204020204" charset="-122"/>
                <a:ea typeface="微软雅黑" panose="020B0503020204020204" charset="-122"/>
                <a:cs typeface="微软雅黑" panose="020B0503020204020204" charset="-122"/>
              </a:rPr>
              <a:t>创业资金实例分析</a:t>
            </a:r>
            <a:endParaRPr lang="zh-CN" altLang="en-US" sz="2400" b="1">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对于日后的收入，小王也进行了调查。大约每增加一家客户可以取得每月250 元左右的收入，为每户服务的基本费用大约为20 元/ 月。另外，客户在60户以内时，基本上不用增加会计和外勤人员。</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于是，小王简单算了一下他创办会计公司所需要的资金：</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房租3000＋电脑5000×2＋软件3000＋办公桌椅900＋打印机3500＋税控机3000 ＋传真机1000＋办公用品1000＋饮水机及1个月的饮用水560＋电话费及网费320＋水电费200＋广告费1500＋雇员工资及社保费8000＋开办费用1000 ＝36980（元）。</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思维广角</a:t>
              </a:r>
              <a:endPar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53160" y="960755"/>
            <a:ext cx="10033635" cy="3453765"/>
          </a:xfrm>
          <a:prstGeom prst="rect">
            <a:avLst/>
          </a:prstGeom>
          <a:noFill/>
        </p:spPr>
        <p:txBody>
          <a:bodyPr wrap="square" rtlCol="0">
            <a:noAutofit/>
          </a:bodyPr>
          <a:p>
            <a:pPr algn="ctr">
              <a:lnSpc>
                <a:spcPct val="150000"/>
              </a:lnSpc>
            </a:pPr>
            <a:endParaRPr lang="zh-CN" altLang="en-US" sz="2400" b="1">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看来开办公司的资金需要不是太多，而每一户可以赚的钱却相当可观。小王对自己的专业知识和开拓市场的能力非常自信，他相信自己的公司一定会开办得很红火。为了以防万一，怕哪些项目考虑不周全，小王在筹集资金时还打了不少富余量，共筹集了50000 元的资金。</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可是，令小王没想到的是刚刚经营了几个月，公司资金就出现了断流，连支付房屋租金的钱都不够了。</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786255" y="4608830"/>
            <a:ext cx="8319135" cy="1863725"/>
          </a:xfrm>
          <a:prstGeom prst="rect">
            <a:avLst/>
          </a:prstGeom>
          <a:noFill/>
        </p:spPr>
        <p:txBody>
          <a:bodyPr wrap="square" rtlCol="0" anchor="t">
            <a:spAutoFit/>
          </a:bodyPr>
          <a:p>
            <a:pPr algn="just">
              <a:lnSpc>
                <a:spcPct val="120000"/>
              </a:lnSpc>
            </a:pPr>
            <a:r>
              <a:rPr lang="zh-CN" altLang="en-US" sz="2400">
                <a:solidFill>
                  <a:schemeClr val="bg1"/>
                </a:solidFill>
                <a:latin typeface="微软雅黑" panose="020B0503020204020204" charset="-122"/>
                <a:ea typeface="微软雅黑" panose="020B0503020204020204" charset="-122"/>
                <a:cs typeface="微软雅黑" panose="020B0503020204020204" charset="-122"/>
              </a:rPr>
              <a:t>思考：</a:t>
            </a:r>
            <a:endParaRPr lang="zh-CN" altLang="en-US" sz="2400">
              <a:solidFill>
                <a:schemeClr val="bg1"/>
              </a:solidFill>
              <a:latin typeface="微软雅黑" panose="020B0503020204020204" charset="-122"/>
              <a:ea typeface="微软雅黑" panose="020B0503020204020204" charset="-122"/>
              <a:cs typeface="微软雅黑" panose="020B0503020204020204" charset="-122"/>
            </a:endParaRPr>
          </a:p>
          <a:p>
            <a:pPr algn="just">
              <a:lnSpc>
                <a:spcPct val="120000"/>
              </a:lnSpc>
            </a:pPr>
            <a:r>
              <a:rPr lang="zh-CN" altLang="en-US" sz="2400">
                <a:solidFill>
                  <a:schemeClr val="bg1"/>
                </a:solidFill>
                <a:latin typeface="微软雅黑" panose="020B0503020204020204" charset="-122"/>
                <a:ea typeface="微软雅黑" panose="020B0503020204020204" charset="-122"/>
                <a:cs typeface="微软雅黑" panose="020B0503020204020204" charset="-122"/>
              </a:rPr>
              <a:t>（1）小王公司的资金为何会断流？</a:t>
            </a:r>
            <a:endParaRPr lang="zh-CN" altLang="en-US" sz="2400">
              <a:solidFill>
                <a:schemeClr val="bg1"/>
              </a:solidFill>
              <a:latin typeface="微软雅黑" panose="020B0503020204020204" charset="-122"/>
              <a:ea typeface="微软雅黑" panose="020B0503020204020204" charset="-122"/>
              <a:cs typeface="微软雅黑" panose="020B0503020204020204" charset="-122"/>
            </a:endParaRPr>
          </a:p>
          <a:p>
            <a:pPr algn="just">
              <a:lnSpc>
                <a:spcPct val="120000"/>
              </a:lnSpc>
            </a:pPr>
            <a:r>
              <a:rPr lang="zh-CN" altLang="en-US" sz="2400">
                <a:solidFill>
                  <a:schemeClr val="bg1"/>
                </a:solidFill>
                <a:latin typeface="微软雅黑" panose="020B0503020204020204" charset="-122"/>
                <a:ea typeface="微软雅黑" panose="020B0503020204020204" charset="-122"/>
                <a:cs typeface="微软雅黑" panose="020B0503020204020204" charset="-122"/>
              </a:rPr>
              <a:t>（2）小王在计算时还应考虑哪些因素？</a:t>
            </a:r>
            <a:endParaRPr lang="zh-CN" altLang="en-US" sz="2400">
              <a:solidFill>
                <a:schemeClr val="bg1"/>
              </a:solidFill>
              <a:latin typeface="微软雅黑" panose="020B0503020204020204" charset="-122"/>
              <a:ea typeface="微软雅黑" panose="020B0503020204020204" charset="-122"/>
              <a:cs typeface="微软雅黑" panose="020B0503020204020204" charset="-122"/>
            </a:endParaRPr>
          </a:p>
          <a:p>
            <a:pPr algn="just">
              <a:lnSpc>
                <a:spcPct val="120000"/>
              </a:lnSpc>
            </a:pPr>
            <a:r>
              <a:rPr lang="zh-CN" altLang="en-US" sz="2400">
                <a:solidFill>
                  <a:schemeClr val="bg1"/>
                </a:solidFill>
                <a:latin typeface="微软雅黑" panose="020B0503020204020204" charset="-122"/>
                <a:ea typeface="微软雅黑" panose="020B0503020204020204" charset="-122"/>
                <a:cs typeface="微软雅黑" panose="020B0503020204020204" charset="-122"/>
              </a:rPr>
              <a:t>（3）开办这样的会计公司大概需要多少资金？</a:t>
            </a:r>
            <a:endParaRPr lang="zh-CN" altLang="en-US" sz="24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案例导读</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42365" y="960120"/>
            <a:ext cx="10033635" cy="5547995"/>
          </a:xfrm>
          <a:prstGeom prst="rect">
            <a:avLst/>
          </a:prstGeom>
          <a:noFill/>
        </p:spPr>
        <p:txBody>
          <a:bodyPr wrap="square" rtlCol="0">
            <a:noAutofit/>
          </a:bodyPr>
          <a:p>
            <a:pPr algn="ctr">
              <a:lnSpc>
                <a:spcPct val="150000"/>
              </a:lnSpc>
            </a:pPr>
            <a:r>
              <a:rPr lang="zh-CN" altLang="en-US" sz="2400" b="1">
                <a:solidFill>
                  <a:schemeClr val="bg1"/>
                </a:solidFill>
                <a:latin typeface="微软雅黑" panose="020B0503020204020204" charset="-122"/>
                <a:ea typeface="微软雅黑" panose="020B0503020204020204" charset="-122"/>
                <a:cs typeface="微软雅黑" panose="020B0503020204020204" charset="-122"/>
              </a:rPr>
              <a:t>精心设计“创业”，有效整合人脉资源</a:t>
            </a:r>
            <a:endParaRPr lang="zh-CN" altLang="en-US" sz="2400" b="1">
              <a:solidFill>
                <a:schemeClr val="bg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a:solidFill>
                  <a:schemeClr val="bg1"/>
                </a:solidFill>
                <a:latin typeface="微软雅黑" panose="020B0503020204020204" charset="-122"/>
                <a:ea typeface="微软雅黑" panose="020B0503020204020204" charset="-122"/>
                <a:cs typeface="微软雅黑" panose="020B0503020204020204" charset="-122"/>
              </a:rPr>
              <a:t>北京六合万通微电子技术有限公司是由留学归国人员团队于2001 年创立的一家专业从事无线通信大规模集成电路设计及系统开发的高新技术企业。当时公司的主要业务为无线局域网（WLAN）系列芯片以及第三代移动通信（W-CDMA）芯片的设计及相关系统的开发销售。</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a:solidFill>
                  <a:schemeClr val="bg1"/>
                </a:solidFill>
                <a:latin typeface="微软雅黑" panose="020B0503020204020204" charset="-122"/>
                <a:ea typeface="微软雅黑" panose="020B0503020204020204" charset="-122"/>
                <a:cs typeface="微软雅黑" panose="020B0503020204020204" charset="-122"/>
              </a:rPr>
              <a:t>六合万通董事长寿国梁用18 年时间在自己喜欢和擅长的专业领域聚集了大量的人脉资源，通过六合万通实现其价值。在寿国梁看来，聚集了大量人脉资源就意味着找到资本、技术与产品、渠道等各种创业资源。拥有如此多可以利用的人脉资源及其派生的其他资源，寿国梁有条件、有能力把自己理解的“创业”设计得精致而全面。也正因为如此，当绝大多数创业者都能讲出一大把血泪辛酸史时，寿国梁只有淡淡的5 个字——我们很顺利。</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a:solidFill>
                  <a:schemeClr val="bg1"/>
                </a:solidFill>
                <a:latin typeface="微软雅黑" panose="020B0503020204020204" charset="-122"/>
                <a:ea typeface="微软雅黑" panose="020B0503020204020204" charset="-122"/>
                <a:cs typeface="微软雅黑" panose="020B0503020204020204" charset="-122"/>
              </a:rPr>
              <a:t>令人惊讶的是，六合万通从一开始创业就整合到了让人羡慕的人脉资源，聚集组合成了一个梦幻般的团队，想想就知道这样一个团队推进的创业会产生怎样的效果和影响。寿国梁说：“我们创业团队都是留学归来的，都有着共同的创业情结和目标。”还有一个重要的原因就是，公司几位创始人都是从当初寿国梁主管的日本鹰山公司招聘来的，在运作公司和技术上，大家各有所长，通过多年的学习和工作，已经走过磨合期。</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a:solidFill>
                  <a:schemeClr val="bg1"/>
                </a:solidFill>
                <a:latin typeface="微软雅黑" panose="020B0503020204020204" charset="-122"/>
                <a:ea typeface="微软雅黑" panose="020B0503020204020204" charset="-122"/>
                <a:cs typeface="微软雅黑" panose="020B0503020204020204" charset="-122"/>
              </a:rPr>
              <a:t>六合万通这样的创始人和团队走到一起，就是一个积聚和整合人脉资源的过程。</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8255796" y="1532223"/>
              <a:ext cx="4596396" cy="796158"/>
            </a:xfrm>
            <a:prstGeom prst="rect">
              <a:avLst/>
            </a:prstGeom>
            <a:noFill/>
          </p:spPr>
          <p:txBody>
            <a:bodyPr wrap="square" rtlCol="0">
              <a:spAutoFit/>
            </a:bodyPr>
            <a:lstStyle/>
            <a:p>
              <a:pPr algn="ctr"/>
              <a:r>
                <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创客营地</a:t>
              </a:r>
              <a:endPar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53160" y="2325370"/>
            <a:ext cx="10033635" cy="1382395"/>
          </a:xfrm>
          <a:prstGeom prst="rect">
            <a:avLst/>
          </a:prstGeom>
          <a:noFill/>
        </p:spPr>
        <p:txBody>
          <a:bodyPr wrap="square" rtlCol="0">
            <a:noAutofit/>
          </a:bodyPr>
          <a:p>
            <a:pPr indent="1016000" algn="ctr" fontAlgn="auto">
              <a:lnSpc>
                <a:spcPct val="150000"/>
              </a:lnSpc>
              <a:extLst>
                <a:ext uri="{35155182-B16C-46BC-9424-99874614C6A1}">
                  <wpsdc:indentchars xmlns:wpsdc="http://www.wps.cn/officeDocument/2017/drawingmlCustomData" val="200" checksum="1463267244"/>
                </a:ext>
              </a:extLst>
            </a:pPr>
            <a:r>
              <a:rPr lang="zh-CN" altLang="en-US" sz="4000" b="1" u="sng">
                <a:solidFill>
                  <a:schemeClr val="bg1"/>
                </a:solidFill>
                <a:latin typeface="微软雅黑" panose="020B0503020204020204" charset="-122"/>
                <a:ea typeface="微软雅黑" panose="020B0503020204020204" charset="-122"/>
                <a:cs typeface="微软雅黑" panose="020B0503020204020204" charset="-122"/>
                <a:hlinkClick r:id="rId2" tooltip="" action="ppaction://hlinkfile"/>
              </a:rPr>
              <a:t>企业模拟经营1——企业基本周期</a:t>
            </a:r>
            <a:endParaRPr lang="zh-CN" altLang="en-US" sz="4000" b="1" u="sng">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custDataLst>
              <p:tags r:id="rId3"/>
            </p:custDataLst>
          </p:nvPr>
        </p:nvSpPr>
        <p:spPr>
          <a:xfrm>
            <a:off x="934085" y="7005320"/>
            <a:ext cx="10044430" cy="1420495"/>
          </a:xfrm>
          <a:prstGeom prst="rect">
            <a:avLst/>
          </a:prstGeom>
          <a:noFill/>
        </p:spPr>
        <p:txBody>
          <a:bodyPr wrap="square" rtlCol="0">
            <a:spAutoFit/>
          </a:bodyPr>
          <a:p>
            <a:pPr indent="609600" algn="just" fontAlgn="auto">
              <a:lnSpc>
                <a:spcPct val="120000"/>
              </a:lnSpc>
              <a:extLst>
                <a:ext uri="{35155182-B16C-46BC-9424-99874614C6A1}">
                  <wpsdc:indentchars xmlns:wpsdc="http://www.wps.cn/officeDocument/2017/drawingmlCustomData" val="200" checksum="4158780845"/>
                </a:ext>
              </a:extLst>
            </a:pPr>
            <a:r>
              <a:rPr lang="zh-CN" altLang="en-US" sz="2400">
                <a:solidFill>
                  <a:schemeClr val="bg1"/>
                </a:solidFill>
                <a:latin typeface="微软雅黑" panose="020B0503020204020204" charset="-122"/>
                <a:ea typeface="微软雅黑" panose="020B0503020204020204" charset="-122"/>
                <a:cs typeface="微软雅黑" panose="020B0503020204020204" charset="-122"/>
              </a:rPr>
              <a:t>【案例评析】将轮子“移植”到鞋子上，就出现了轮滑鞋，这样的创新看似很简单，却可以产生意想不到的效果。这告诉我们，人有了机遇还不够，还要善于观察、勤于思考，有对生活的冲动。</a:t>
            </a:r>
            <a:endParaRPr lang="zh-CN" altLang="en-US" sz="24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2" name="文本框 11"/>
          <p:cNvSpPr txBox="1"/>
          <p:nvPr/>
        </p:nvSpPr>
        <p:spPr>
          <a:xfrm>
            <a:off x="2460226" y="4617415"/>
            <a:ext cx="7283904" cy="461665"/>
          </a:xfrm>
          <a:prstGeom prst="rect">
            <a:avLst/>
          </a:prstGeom>
          <a:noFill/>
        </p:spPr>
        <p:txBody>
          <a:bodyPr wrap="square" rtlCol="0">
            <a:spAutoFit/>
          </a:bodyPr>
          <a:lstStyle/>
          <a:p>
            <a:pPr algn="dist"/>
            <a:r>
              <a:rPr lang="zh-CN" altLang="en-US" sz="2400"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演示完毕感谢您的观看</a:t>
            </a:r>
            <a:endParaRPr lang="zh-CN" altLang="en-US" sz="2400" spc="300" dirty="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2" name="组合 1"/>
          <p:cNvGrpSpPr/>
          <p:nvPr/>
        </p:nvGrpSpPr>
        <p:grpSpPr>
          <a:xfrm>
            <a:off x="1944370" y="1226820"/>
            <a:ext cx="8629650" cy="460375"/>
            <a:chOff x="7155769" y="1532223"/>
            <a:chExt cx="7287986" cy="628090"/>
          </a:xfrm>
        </p:grpSpPr>
        <p:sp>
          <p:nvSpPr>
            <p:cNvPr id="4" name="文本框 3"/>
            <p:cNvSpPr txBox="1"/>
            <p:nvPr>
              <p:custDataLst>
                <p:tags r:id="rId1"/>
              </p:custDataLst>
            </p:nvPr>
          </p:nvSpPr>
          <p:spPr>
            <a:xfrm>
              <a:off x="7404689" y="1532223"/>
              <a:ext cx="6990715" cy="628090"/>
            </a:xfrm>
            <a:prstGeom prst="rect">
              <a:avLst/>
            </a:prstGeom>
            <a:noFill/>
          </p:spPr>
          <p:txBody>
            <a:bodyPr wrap="square" rtlCol="0">
              <a:spAutoFit/>
            </a:bodyPr>
            <a:p>
              <a:pPr algn="ctr"/>
              <a:r>
                <a:rPr lang="en-US" altLang="zh-CN" sz="2400"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DaXueSheng ChuangXin Yu ChuangYe JiaoCheng</a:t>
              </a:r>
              <a:endParaRPr lang="zh-CN" altLang="en-US" sz="2400" spc="300" dirty="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5" name="组合 4"/>
            <p:cNvGrpSpPr/>
            <p:nvPr/>
          </p:nvGrpSpPr>
          <p:grpSpPr>
            <a:xfrm>
              <a:off x="7155769" y="1674585"/>
              <a:ext cx="7287986" cy="145144"/>
              <a:chOff x="7161893" y="1825171"/>
              <a:chExt cx="7287986" cy="145144"/>
            </a:xfrm>
          </p:grpSpPr>
          <p:sp>
            <p:nvSpPr>
              <p:cNvPr id="6" name="矩形: 圆角 44"/>
              <p:cNvSpPr/>
              <p:nvPr>
                <p:custDataLst>
                  <p:tags r:id="rId2"/>
                </p:custDataLst>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7" name="矩形: 圆角 45"/>
              <p:cNvSpPr/>
              <p:nvPr>
                <p:custDataLst>
                  <p:tags r:id="rId3"/>
                </p:custDataLst>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8" name="文本框 7"/>
          <p:cNvSpPr txBox="1"/>
          <p:nvPr>
            <p:custDataLst>
              <p:tags r:id="rId4"/>
            </p:custDataLst>
          </p:nvPr>
        </p:nvSpPr>
        <p:spPr>
          <a:xfrm>
            <a:off x="1461135" y="2036445"/>
            <a:ext cx="9832975" cy="2417445"/>
          </a:xfrm>
          <a:prstGeom prst="rect">
            <a:avLst/>
          </a:prstGeom>
          <a:noFill/>
        </p:spPr>
        <p:txBody>
          <a:bodyPr wrap="square" rtlCol="0">
            <a:spAutoFit/>
          </a:bodyPr>
          <a:p>
            <a:pPr algn="just">
              <a:lnSpc>
                <a:spcPct val="140000"/>
              </a:lnSpc>
            </a:pPr>
            <a:r>
              <a:rPr lang="zh-CN" altLang="en-US" sz="5400" b="1">
                <a:solidFill>
                  <a:schemeClr val="bg1"/>
                </a:solidFill>
                <a:latin typeface="微软雅黑" panose="020B0503020204020204" charset="-122"/>
                <a:ea typeface="微软雅黑" panose="020B0503020204020204" charset="-122"/>
                <a:cs typeface="微软雅黑" panose="020B0503020204020204" charset="-122"/>
              </a:rPr>
              <a:t>大学生创新与创业教程</a:t>
            </a:r>
            <a:endParaRPr lang="zh-CN" altLang="en-US" sz="5400" b="1">
              <a:solidFill>
                <a:schemeClr val="bg1"/>
              </a:solidFill>
              <a:latin typeface="微软雅黑" panose="020B0503020204020204" charset="-122"/>
              <a:ea typeface="微软雅黑" panose="020B0503020204020204" charset="-122"/>
              <a:cs typeface="微软雅黑" panose="020B0503020204020204" charset="-122"/>
            </a:endParaRPr>
          </a:p>
          <a:p>
            <a:pPr algn="just">
              <a:lnSpc>
                <a:spcPct val="140000"/>
              </a:lnSpc>
            </a:pPr>
            <a:r>
              <a:rPr lang="en-US" altLang="zh-CN" sz="5400" b="1">
                <a:solidFill>
                  <a:schemeClr val="bg1"/>
                </a:solidFill>
                <a:latin typeface="微软雅黑" panose="020B0503020204020204" charset="-122"/>
                <a:ea typeface="微软雅黑" panose="020B0503020204020204" charset="-122"/>
                <a:cs typeface="微软雅黑" panose="020B0503020204020204" charset="-122"/>
              </a:rPr>
              <a:t> </a:t>
            </a:r>
            <a:r>
              <a:rPr lang="zh-CN" altLang="en-US" sz="5400" b="1">
                <a:solidFill>
                  <a:schemeClr val="bg1"/>
                </a:solidFill>
                <a:latin typeface="微软雅黑" panose="020B0503020204020204" charset="-122"/>
                <a:ea typeface="微软雅黑" panose="020B0503020204020204" charset="-122"/>
                <a:cs typeface="微软雅黑" panose="020B0503020204020204" charset="-122"/>
              </a:rPr>
              <a:t>——理论·案例·实训（第二版）</a:t>
            </a:r>
            <a:endParaRPr lang="zh-CN" altLang="en-US" sz="5400" b="1">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childTnLst>
                    </p:cTn>
                  </p:par>
                  <p:par>
                    <p:cTn id="80" fill="hold">
                      <p:stCondLst>
                        <p:cond delay="indefinite"/>
                      </p:stCondLst>
                      <p:childTnLst>
                        <p:par>
                          <p:cTn id="81" fill="hold">
                            <p:stCondLst>
                              <p:cond delay="0"/>
                            </p:stCondLst>
                            <p:childTnLst>
                              <p:par>
                                <p:cTn id="82" presetID="16" presetClass="entr" presetSubtype="21" fill="hold" grpId="0" nodeType="clickEffect">
                                  <p:stCondLst>
                                    <p:cond delay="0"/>
                                  </p:stCondLst>
                                  <p:childTnLst>
                                    <p:set>
                                      <p:cBhvr>
                                        <p:cTn id="83" dur="1" fill="hold">
                                          <p:stCondLst>
                                            <p:cond delay="0"/>
                                          </p:stCondLst>
                                        </p:cTn>
                                        <p:tgtEl>
                                          <p:spTgt spid="12"/>
                                        </p:tgtEl>
                                        <p:attrNameLst>
                                          <p:attrName>style.visibility</p:attrName>
                                        </p:attrNameLst>
                                      </p:cBhvr>
                                      <p:to>
                                        <p:strVal val="visible"/>
                                      </p:to>
                                    </p:set>
                                    <p:animEffect transition="in" filter="barn(inVertical)">
                                      <p:cBhvr>
                                        <p:cTn id="84" dur="500"/>
                                        <p:tgtEl>
                                          <p:spTgt spid="12"/>
                                        </p:tgtEl>
                                      </p:cBhvr>
                                    </p:animEffect>
                                  </p:childTnLst>
                                </p:cTn>
                              </p:par>
                            </p:childTnLst>
                          </p:cTn>
                        </p:par>
                        <p:par>
                          <p:cTn id="85" fill="hold">
                            <p:stCondLst>
                              <p:cond delay="500"/>
                            </p:stCondLst>
                            <p:childTnLst>
                              <p:par>
                                <p:cTn id="86" presetID="42" presetClass="entr" presetSubtype="0" fill="hold" nodeType="afterEffect">
                                  <p:stCondLst>
                                    <p:cond delay="0"/>
                                  </p:stCondLst>
                                  <p:childTnLst>
                                    <p:set>
                                      <p:cBhvr>
                                        <p:cTn id="87" dur="1" fill="hold">
                                          <p:stCondLst>
                                            <p:cond delay="0"/>
                                          </p:stCondLst>
                                        </p:cTn>
                                        <p:tgtEl>
                                          <p:spTgt spid="2"/>
                                        </p:tgtEl>
                                        <p:attrNameLst>
                                          <p:attrName>style.visibility</p:attrName>
                                        </p:attrNameLst>
                                      </p:cBhvr>
                                      <p:to>
                                        <p:strVal val="visible"/>
                                      </p:to>
                                    </p:set>
                                    <p:animEffect transition="in" filter="fade">
                                      <p:cBhvr>
                                        <p:cTn id="88" dur="1000"/>
                                        <p:tgtEl>
                                          <p:spTgt spid="2"/>
                                        </p:tgtEl>
                                      </p:cBhvr>
                                    </p:animEffect>
                                    <p:anim calcmode="lin" valueType="num">
                                      <p:cBhvr>
                                        <p:cTn id="89" dur="1000" fill="hold"/>
                                        <p:tgtEl>
                                          <p:spTgt spid="2"/>
                                        </p:tgtEl>
                                        <p:attrNameLst>
                                          <p:attrName>ppt_x</p:attrName>
                                        </p:attrNameLst>
                                      </p:cBhvr>
                                      <p:tavLst>
                                        <p:tav tm="0">
                                          <p:val>
                                            <p:strVal val="#ppt_x"/>
                                          </p:val>
                                        </p:tav>
                                        <p:tav tm="100000">
                                          <p:val>
                                            <p:strVal val="#ppt_x"/>
                                          </p:val>
                                        </p:tav>
                                      </p:tavLst>
                                    </p:anim>
                                    <p:anim calcmode="lin" valueType="num">
                                      <p:cBhvr>
                                        <p:cTn id="9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P spid="30" grpId="0" animBg="1"/>
      <p:bldP spid="32" grpId="0" animBg="1"/>
      <p:bldP spid="33" grpId="0" animBg="1"/>
      <p:bldP spid="34" grpId="0" animBg="1"/>
      <p:bldP spid="35" grpId="0" animBg="1"/>
      <p:bldP spid="36" grpId="0" animBg="1"/>
      <p:bldP spid="37" grpId="0" animBg="1"/>
      <p:bldP spid="50" grpId="0" animBg="1"/>
      <p:bldP spid="58" grpId="0" animBg="1"/>
      <p:bldP spid="59" grpId="0" animBg="1"/>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8255796" y="1532223"/>
              <a:ext cx="4596396" cy="796158"/>
            </a:xfrm>
            <a:prstGeom prst="rect">
              <a:avLst/>
            </a:prstGeom>
            <a:noFill/>
          </p:spPr>
          <p:txBody>
            <a:bodyPr wrap="square" rtlCol="0">
              <a:spAutoFit/>
            </a:bodyPr>
            <a:lstStyle/>
            <a:p>
              <a:pPr algn="ctr"/>
              <a:r>
                <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思考</a:t>
              </a:r>
              <a:endPar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53160" y="1717675"/>
            <a:ext cx="10033635" cy="2614295"/>
          </a:xfrm>
          <a:prstGeom prst="rect">
            <a:avLst/>
          </a:prstGeom>
          <a:noFill/>
        </p:spPr>
        <p:txBody>
          <a:bodyPr wrap="square" rtlCol="0">
            <a:noAutofit/>
          </a:bodyPr>
          <a:p>
            <a:pPr indent="609600" algn="l" fontAlgn="auto">
              <a:lnSpc>
                <a:spcPct val="150000"/>
              </a:lnSpc>
              <a:extLst>
                <a:ext uri="{35155182-B16C-46BC-9424-99874614C6A1}">
                  <wpsdc:indentchars xmlns:wpsdc="http://www.wps.cn/officeDocument/2017/drawingmlCustomData" val="200" checksum="4158780845"/>
                </a:ext>
              </a:extLst>
            </a:pPr>
            <a:r>
              <a:rPr lang="zh-CN" altLang="en-US" sz="2400" b="1">
                <a:solidFill>
                  <a:schemeClr val="bg1"/>
                </a:solidFill>
                <a:latin typeface="微软雅黑" panose="020B0503020204020204" charset="-122"/>
                <a:ea typeface="微软雅黑" panose="020B0503020204020204" charset="-122"/>
                <a:cs typeface="微软雅黑" panose="020B0503020204020204" charset="-122"/>
              </a:rPr>
              <a:t>创业需要资源，就像鱼儿离不开水。创业最重要的资源是人脉资源，即创业者构建其人际网络或社会网络的能力。人脉资源的聚集意味着找到资本、技术与产品、渠道等各种创业资源，并派生出其他各种资源，从而成功创业，把事业做大做强。</a:t>
            </a:r>
            <a:endParaRPr lang="zh-CN" altLang="en-US" sz="2400" b="1">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p:nvPr/>
        </p:nvCxnSpPr>
        <p:spPr>
          <a:xfrm>
            <a:off x="4533900" y="2834685"/>
            <a:ext cx="5651500" cy="0"/>
          </a:xfrm>
          <a:prstGeom prst="line">
            <a:avLst/>
          </a:prstGeom>
          <a:ln>
            <a:gradFill>
              <a:gsLst>
                <a:gs pos="0">
                  <a:srgbClr val="B21AA3"/>
                </a:gs>
                <a:gs pos="100000">
                  <a:srgbClr val="472494"/>
                </a:gs>
              </a:gsLst>
              <a:lin ang="5400000" scaled="1"/>
            </a:gradFill>
          </a:ln>
        </p:spPr>
        <p:style>
          <a:lnRef idx="1">
            <a:schemeClr val="accent3"/>
          </a:lnRef>
          <a:fillRef idx="0">
            <a:schemeClr val="accent3"/>
          </a:fillRef>
          <a:effectRef idx="0">
            <a:schemeClr val="accent3"/>
          </a:effectRef>
          <a:fontRef idx="minor">
            <a:schemeClr val="tx1"/>
          </a:fontRef>
        </p:style>
      </p:cxnSp>
      <p:cxnSp>
        <p:nvCxnSpPr>
          <p:cNvPr id="26" name="直接连接符 25"/>
          <p:cNvCxnSpPr/>
          <p:nvPr/>
        </p:nvCxnSpPr>
        <p:spPr>
          <a:xfrm>
            <a:off x="4533900" y="4070035"/>
            <a:ext cx="5651500" cy="0"/>
          </a:xfrm>
          <a:prstGeom prst="line">
            <a:avLst/>
          </a:prstGeom>
          <a:ln>
            <a:gradFill>
              <a:gsLst>
                <a:gs pos="0">
                  <a:srgbClr val="B21AA3"/>
                </a:gs>
                <a:gs pos="100000">
                  <a:srgbClr val="472494"/>
                </a:gs>
              </a:gsLst>
              <a:lin ang="5400000" scaled="1"/>
            </a:gradFill>
          </a:ln>
        </p:spPr>
        <p:style>
          <a:lnRef idx="1">
            <a:schemeClr val="accent3"/>
          </a:lnRef>
          <a:fillRef idx="0">
            <a:schemeClr val="accent3"/>
          </a:fillRef>
          <a:effectRef idx="0">
            <a:schemeClr val="accent3"/>
          </a:effectRef>
          <a:fontRef idx="minor">
            <a:schemeClr val="tx1"/>
          </a:fontRef>
        </p:style>
      </p:cxnSp>
      <p:sp>
        <p:nvSpPr>
          <p:cNvPr id="27" name="矩形 26"/>
          <p:cNvSpPr/>
          <p:nvPr/>
        </p:nvSpPr>
        <p:spPr>
          <a:xfrm>
            <a:off x="4654929" y="1449595"/>
            <a:ext cx="5292799" cy="1246505"/>
          </a:xfrm>
          <a:prstGeom prst="rect">
            <a:avLst/>
          </a:prstGeom>
          <a:noFill/>
        </p:spPr>
        <p:txBody>
          <a:bodyPr wrap="square" lIns="0" tIns="0" rIns="0" bIns="0" rtlCol="0">
            <a:spAutoFit/>
          </a:bodyPr>
          <a:lstStyle/>
          <a:p>
            <a:pPr lvl="0">
              <a:lnSpc>
                <a:spcPct val="150000"/>
              </a:lnSpc>
            </a:pPr>
            <a:r>
              <a:rPr lang="zh-CN" altLang="en-US"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资源是一个主体在向社会提供产品或服务的过程中，所拥有或者所能支配的能够实现自己目标的各种要素以及要素组合。</a:t>
            </a:r>
            <a:endParaRPr lang="zh-CN" altLang="en-US"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28" name="矩形 27"/>
          <p:cNvSpPr/>
          <p:nvPr/>
        </p:nvSpPr>
        <p:spPr>
          <a:xfrm>
            <a:off x="4654929" y="3037370"/>
            <a:ext cx="5292799" cy="830580"/>
          </a:xfrm>
          <a:prstGeom prst="rect">
            <a:avLst/>
          </a:prstGeom>
          <a:noFill/>
        </p:spPr>
        <p:txBody>
          <a:bodyPr wrap="square" lIns="0" tIns="0" rIns="0" bIns="0" rtlCol="0">
            <a:spAutoFit/>
          </a:bodyPr>
          <a:lstStyle/>
          <a:p>
            <a:pPr lvl="0">
              <a:lnSpc>
                <a:spcPct val="150000"/>
              </a:lnSpc>
            </a:pPr>
            <a:r>
              <a:rPr lang="zh-CN" altLang="en-US"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资源与创业者的关系就如同颜料、画笔与艺术家的关</a:t>
            </a:r>
            <a:endParaRPr lang="zh-CN" altLang="en-US"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a:p>
            <a:pPr lvl="0">
              <a:lnSpc>
                <a:spcPct val="150000"/>
              </a:lnSpc>
            </a:pPr>
            <a:r>
              <a:rPr lang="zh-CN" altLang="en-US"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系那样，是相互依存的。</a:t>
            </a:r>
            <a:endParaRPr lang="zh-CN" altLang="en-US"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29" name="矩形 28"/>
          <p:cNvSpPr/>
          <p:nvPr/>
        </p:nvSpPr>
        <p:spPr>
          <a:xfrm>
            <a:off x="4654929" y="4394640"/>
            <a:ext cx="5292799" cy="415290"/>
          </a:xfrm>
          <a:prstGeom prst="rect">
            <a:avLst/>
          </a:prstGeom>
          <a:noFill/>
        </p:spPr>
        <p:txBody>
          <a:bodyPr wrap="square" lIns="0" tIns="0" rIns="0" bIns="0" rtlCol="0">
            <a:spAutoFit/>
          </a:bodyPr>
          <a:lstStyle/>
          <a:p>
            <a:pPr lvl="0" algn="l">
              <a:lnSpc>
                <a:spcPct val="150000"/>
              </a:lnSpc>
              <a:buClrTx/>
              <a:buSzTx/>
              <a:buFontTx/>
            </a:pPr>
            <a:r>
              <a:rPr lang="zh-CN" altLang="en-US"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创业资源就是创业者所需具备的一些创业条件。</a:t>
            </a:r>
            <a:endParaRPr lang="zh-CN" altLang="en-US"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30" name="椭圆 29"/>
          <p:cNvSpPr/>
          <p:nvPr/>
        </p:nvSpPr>
        <p:spPr>
          <a:xfrm>
            <a:off x="10782300" y="1778433"/>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1" name="椭圆 30"/>
          <p:cNvSpPr/>
          <p:nvPr/>
        </p:nvSpPr>
        <p:spPr>
          <a:xfrm>
            <a:off x="10782300" y="3166543"/>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2" name="椭圆 31"/>
          <p:cNvSpPr/>
          <p:nvPr/>
        </p:nvSpPr>
        <p:spPr>
          <a:xfrm>
            <a:off x="10782300" y="4394633"/>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3" name="组合 2"/>
          <p:cNvGrpSpPr/>
          <p:nvPr/>
        </p:nvGrpSpPr>
        <p:grpSpPr>
          <a:xfrm>
            <a:off x="333665" y="106793"/>
            <a:ext cx="3449286" cy="488467"/>
            <a:chOff x="294295" y="323963"/>
            <a:chExt cx="3449286" cy="488467"/>
          </a:xfrm>
        </p:grpSpPr>
        <p:sp>
          <p:nvSpPr>
            <p:cNvPr id="13" name="椭圆 12"/>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4" name="文本框 13"/>
            <p:cNvSpPr txBox="1"/>
            <p:nvPr>
              <p:custDataLst>
                <p:tags r:id="rId2"/>
              </p:custDataLst>
            </p:nvPr>
          </p:nvSpPr>
          <p:spPr>
            <a:xfrm>
              <a:off x="360301" y="352055"/>
              <a:ext cx="3383280" cy="460375"/>
            </a:xfrm>
            <a:prstGeom prst="rect">
              <a:avLst/>
            </a:prstGeom>
            <a:noFill/>
          </p:spPr>
          <p:txBody>
            <a:bodyPr wrap="none" rtlCol="0">
              <a:spAutoFit/>
            </a:bodyPr>
            <a:p>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项目五</a:t>
              </a:r>
              <a:r>
                <a:rPr lang="en-US" altLang="zh-CN"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   </a:t>
              </a: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整合创业资源</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pic>
        <p:nvPicPr>
          <p:cNvPr id="11" name="图片 10"/>
          <p:cNvPicPr>
            <a:picLocks noChangeAspect="1"/>
          </p:cNvPicPr>
          <p:nvPr>
            <p:custDataLst>
              <p:tags r:id="rId3"/>
            </p:custDataLst>
          </p:nvPr>
        </p:nvPicPr>
        <p:blipFill>
          <a:blip r:embed="rId4"/>
          <a:srcRect t="1961" r="1352" b="3754"/>
          <a:stretch>
            <a:fillRect/>
          </a:stretch>
        </p:blipFill>
        <p:spPr>
          <a:xfrm>
            <a:off x="333375" y="2172335"/>
            <a:ext cx="3288665" cy="21374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1000" fill="hold"/>
                                        <p:tgtEl>
                                          <p:spTgt spid="30"/>
                                        </p:tgtEl>
                                        <p:attrNameLst>
                                          <p:attrName>ppt_w</p:attrName>
                                        </p:attrNameLst>
                                      </p:cBhvr>
                                      <p:tavLst>
                                        <p:tav tm="0">
                                          <p:val>
                                            <p:fltVal val="0"/>
                                          </p:val>
                                        </p:tav>
                                        <p:tav tm="100000">
                                          <p:val>
                                            <p:strVal val="#ppt_w"/>
                                          </p:val>
                                        </p:tav>
                                      </p:tavLst>
                                    </p:anim>
                                    <p:anim calcmode="lin" valueType="num">
                                      <p:cBhvr>
                                        <p:cTn id="8" dur="1000" fill="hold"/>
                                        <p:tgtEl>
                                          <p:spTgt spid="30"/>
                                        </p:tgtEl>
                                        <p:attrNameLst>
                                          <p:attrName>ppt_h</p:attrName>
                                        </p:attrNameLst>
                                      </p:cBhvr>
                                      <p:tavLst>
                                        <p:tav tm="0">
                                          <p:val>
                                            <p:fltVal val="0"/>
                                          </p:val>
                                        </p:tav>
                                        <p:tav tm="100000">
                                          <p:val>
                                            <p:strVal val="#ppt_h"/>
                                          </p:val>
                                        </p:tav>
                                      </p:tavLst>
                                    </p:anim>
                                    <p:anim calcmode="lin" valueType="num">
                                      <p:cBhvr>
                                        <p:cTn id="9" dur="1000" fill="hold"/>
                                        <p:tgtEl>
                                          <p:spTgt spid="30"/>
                                        </p:tgtEl>
                                        <p:attrNameLst>
                                          <p:attrName>style.rotation</p:attrName>
                                        </p:attrNameLst>
                                      </p:cBhvr>
                                      <p:tavLst>
                                        <p:tav tm="0">
                                          <p:val>
                                            <p:fltVal val="90"/>
                                          </p:val>
                                        </p:tav>
                                        <p:tav tm="100000">
                                          <p:val>
                                            <p:fltVal val="0"/>
                                          </p:val>
                                        </p:tav>
                                      </p:tavLst>
                                    </p:anim>
                                    <p:animEffect transition="in" filter="fade">
                                      <p:cBhvr>
                                        <p:cTn id="10" dur="1000"/>
                                        <p:tgtEl>
                                          <p:spTgt spid="30"/>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1000" fill="hold"/>
                                        <p:tgtEl>
                                          <p:spTgt spid="31"/>
                                        </p:tgtEl>
                                        <p:attrNameLst>
                                          <p:attrName>ppt_w</p:attrName>
                                        </p:attrNameLst>
                                      </p:cBhvr>
                                      <p:tavLst>
                                        <p:tav tm="0">
                                          <p:val>
                                            <p:fltVal val="0"/>
                                          </p:val>
                                        </p:tav>
                                        <p:tav tm="100000">
                                          <p:val>
                                            <p:strVal val="#ppt_w"/>
                                          </p:val>
                                        </p:tav>
                                      </p:tavLst>
                                    </p:anim>
                                    <p:anim calcmode="lin" valueType="num">
                                      <p:cBhvr>
                                        <p:cTn id="14" dur="1000" fill="hold"/>
                                        <p:tgtEl>
                                          <p:spTgt spid="31"/>
                                        </p:tgtEl>
                                        <p:attrNameLst>
                                          <p:attrName>ppt_h</p:attrName>
                                        </p:attrNameLst>
                                      </p:cBhvr>
                                      <p:tavLst>
                                        <p:tav tm="0">
                                          <p:val>
                                            <p:fltVal val="0"/>
                                          </p:val>
                                        </p:tav>
                                        <p:tav tm="100000">
                                          <p:val>
                                            <p:strVal val="#ppt_h"/>
                                          </p:val>
                                        </p:tav>
                                      </p:tavLst>
                                    </p:anim>
                                    <p:anim calcmode="lin" valueType="num">
                                      <p:cBhvr>
                                        <p:cTn id="15" dur="1000" fill="hold"/>
                                        <p:tgtEl>
                                          <p:spTgt spid="31"/>
                                        </p:tgtEl>
                                        <p:attrNameLst>
                                          <p:attrName>style.rotation</p:attrName>
                                        </p:attrNameLst>
                                      </p:cBhvr>
                                      <p:tavLst>
                                        <p:tav tm="0">
                                          <p:val>
                                            <p:fltVal val="90"/>
                                          </p:val>
                                        </p:tav>
                                        <p:tav tm="100000">
                                          <p:val>
                                            <p:fltVal val="0"/>
                                          </p:val>
                                        </p:tav>
                                      </p:tavLst>
                                    </p:anim>
                                    <p:animEffect transition="in" filter="fade">
                                      <p:cBhvr>
                                        <p:cTn id="16" dur="1000"/>
                                        <p:tgtEl>
                                          <p:spTgt spid="31"/>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p:cTn id="19" dur="1000" fill="hold"/>
                                        <p:tgtEl>
                                          <p:spTgt spid="32"/>
                                        </p:tgtEl>
                                        <p:attrNameLst>
                                          <p:attrName>ppt_w</p:attrName>
                                        </p:attrNameLst>
                                      </p:cBhvr>
                                      <p:tavLst>
                                        <p:tav tm="0">
                                          <p:val>
                                            <p:fltVal val="0"/>
                                          </p:val>
                                        </p:tav>
                                        <p:tav tm="100000">
                                          <p:val>
                                            <p:strVal val="#ppt_w"/>
                                          </p:val>
                                        </p:tav>
                                      </p:tavLst>
                                    </p:anim>
                                    <p:anim calcmode="lin" valueType="num">
                                      <p:cBhvr>
                                        <p:cTn id="20" dur="1000" fill="hold"/>
                                        <p:tgtEl>
                                          <p:spTgt spid="32"/>
                                        </p:tgtEl>
                                        <p:attrNameLst>
                                          <p:attrName>ppt_h</p:attrName>
                                        </p:attrNameLst>
                                      </p:cBhvr>
                                      <p:tavLst>
                                        <p:tav tm="0">
                                          <p:val>
                                            <p:fltVal val="0"/>
                                          </p:val>
                                        </p:tav>
                                        <p:tav tm="100000">
                                          <p:val>
                                            <p:strVal val="#ppt_h"/>
                                          </p:val>
                                        </p:tav>
                                      </p:tavLst>
                                    </p:anim>
                                    <p:anim calcmode="lin" valueType="num">
                                      <p:cBhvr>
                                        <p:cTn id="21" dur="1000" fill="hold"/>
                                        <p:tgtEl>
                                          <p:spTgt spid="32"/>
                                        </p:tgtEl>
                                        <p:attrNameLst>
                                          <p:attrName>style.rotation</p:attrName>
                                        </p:attrNameLst>
                                      </p:cBhvr>
                                      <p:tavLst>
                                        <p:tav tm="0">
                                          <p:val>
                                            <p:fltVal val="90"/>
                                          </p:val>
                                        </p:tav>
                                        <p:tav tm="100000">
                                          <p:val>
                                            <p:fltVal val="0"/>
                                          </p:val>
                                        </p:tav>
                                      </p:tavLst>
                                    </p:anim>
                                    <p:animEffect transition="in" filter="fade">
                                      <p:cBhvr>
                                        <p:cTn id="22" dur="1000"/>
                                        <p:tgtEl>
                                          <p:spTgt spid="32"/>
                                        </p:tgtEl>
                                      </p:cBhvr>
                                    </p:animEffect>
                                  </p:childTnLst>
                                </p:cTn>
                              </p:par>
                            </p:childTnLst>
                          </p:cTn>
                        </p:par>
                        <p:par>
                          <p:cTn id="23" fill="hold">
                            <p:stCondLst>
                              <p:cond delay="1000"/>
                            </p:stCondLst>
                            <p:childTnLst>
                              <p:par>
                                <p:cTn id="24" presetID="22" presetClass="entr" presetSubtype="8"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left)">
                                      <p:cBhvr>
                                        <p:cTn id="26" dur="500"/>
                                        <p:tgtEl>
                                          <p:spTgt spid="25"/>
                                        </p:tgtEl>
                                      </p:cBhvr>
                                    </p:animEffect>
                                  </p:childTnLst>
                                </p:cTn>
                              </p:par>
                            </p:childTnLst>
                          </p:cTn>
                        </p:par>
                        <p:par>
                          <p:cTn id="27" fill="hold">
                            <p:stCondLst>
                              <p:cond delay="1500"/>
                            </p:stCondLst>
                            <p:childTnLst>
                              <p:par>
                                <p:cTn id="28" presetID="22" presetClass="entr" presetSubtype="8" fill="hold"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wipe(left)">
                                      <p:cBhvr>
                                        <p:cTn id="30" dur="500"/>
                                        <p:tgtEl>
                                          <p:spTgt spid="26"/>
                                        </p:tgtEl>
                                      </p:cBhvr>
                                    </p:animEffect>
                                  </p:childTnLst>
                                </p:cTn>
                              </p:par>
                            </p:childTnLst>
                          </p:cTn>
                        </p:par>
                        <p:par>
                          <p:cTn id="31" fill="hold">
                            <p:stCondLst>
                              <p:cond delay="2000"/>
                            </p:stCondLst>
                            <p:childTnLst>
                              <p:par>
                                <p:cTn id="32" presetID="22" presetClass="entr" presetSubtype="8" fill="hold" grpId="0"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left)">
                                      <p:cBhvr>
                                        <p:cTn id="34" dur="500"/>
                                        <p:tgtEl>
                                          <p:spTgt spid="27"/>
                                        </p:tgtEl>
                                      </p:cBhvr>
                                    </p:animEffect>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wipe(left)">
                                      <p:cBhvr>
                                        <p:cTn id="38" dur="500"/>
                                        <p:tgtEl>
                                          <p:spTgt spid="28"/>
                                        </p:tgtEl>
                                      </p:cBhvr>
                                    </p:animEffect>
                                  </p:childTnLst>
                                </p:cTn>
                              </p:par>
                            </p:childTnLst>
                          </p:cTn>
                        </p:par>
                        <p:par>
                          <p:cTn id="39" fill="hold">
                            <p:stCondLst>
                              <p:cond delay="3000"/>
                            </p:stCondLst>
                            <p:childTnLst>
                              <p:par>
                                <p:cTn id="40" presetID="22" presetClass="entr" presetSubtype="8"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wipe(left)">
                                      <p:cBhvr>
                                        <p:cTn id="4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bldLvl="0" animBg="1"/>
      <p:bldP spid="31" grpId="0" bldLvl="0" animBg="1"/>
      <p:bldP spid="32"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nvSpPr>
        <p:spPr>
          <a:xfrm>
            <a:off x="556222" y="1302870"/>
            <a:ext cx="557347" cy="557344"/>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0" name="圆角矩形 16"/>
          <p:cNvSpPr/>
          <p:nvPr/>
        </p:nvSpPr>
        <p:spPr>
          <a:xfrm>
            <a:off x="1989455" y="1120140"/>
            <a:ext cx="5532755" cy="723265"/>
          </a:xfrm>
          <a:prstGeom prst="roundRect">
            <a:avLst>
              <a:gd name="adj" fmla="val 50000"/>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1" name="文本框 10"/>
          <p:cNvSpPr txBox="1"/>
          <p:nvPr/>
        </p:nvSpPr>
        <p:spPr>
          <a:xfrm>
            <a:off x="2268855" y="1165860"/>
            <a:ext cx="5173345" cy="583565"/>
          </a:xfrm>
          <a:prstGeom prst="rect">
            <a:avLst/>
          </a:prstGeom>
          <a:noFill/>
        </p:spPr>
        <p:txBody>
          <a:bodyPr wrap="square" rtlCol="0">
            <a:spAutoFit/>
          </a:bodyPr>
          <a:lstStyle/>
          <a:p>
            <a:pPr lvl="0">
              <a:buSzPct val="25000"/>
              <a:defRPr/>
            </a:pPr>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从利用方式角度划分</a:t>
            </a:r>
            <a:endPar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任意多边形 18"/>
          <p:cNvSpPr/>
          <p:nvPr/>
        </p:nvSpPr>
        <p:spPr>
          <a:xfrm>
            <a:off x="1468266" y="1487575"/>
            <a:ext cx="166217" cy="187934"/>
          </a:xfrm>
          <a:custGeom>
            <a:avLst/>
            <a:gdLst>
              <a:gd name="connsiteX0" fmla="*/ 1496663 w 1635382"/>
              <a:gd name="connsiteY0" fmla="*/ 679532 h 1849045"/>
              <a:gd name="connsiteX1" fmla="*/ 432721 w 1635382"/>
              <a:gd name="connsiteY1" fmla="*/ 41167 h 1849045"/>
              <a:gd name="connsiteX2" fmla="*/ 0 w 1635382"/>
              <a:gd name="connsiteY2" fmla="*/ 286245 h 1849045"/>
              <a:gd name="connsiteX3" fmla="*/ 0 w 1635382"/>
              <a:gd name="connsiteY3" fmla="*/ 1562881 h 1849045"/>
              <a:gd name="connsiteX4" fmla="*/ 432721 w 1635382"/>
              <a:gd name="connsiteY4" fmla="*/ 1807864 h 1849045"/>
              <a:gd name="connsiteX5" fmla="*/ 1496568 w 1635382"/>
              <a:gd name="connsiteY5" fmla="*/ 1169594 h 1849045"/>
              <a:gd name="connsiteX6" fmla="*/ 1496663 w 1635382"/>
              <a:gd name="connsiteY6" fmla="*/ 679532 h 184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382" h="1849045">
                <a:moveTo>
                  <a:pt x="1496663" y="679532"/>
                </a:moveTo>
                <a:lnTo>
                  <a:pt x="432721" y="41167"/>
                </a:lnTo>
                <a:cubicBezTo>
                  <a:pt x="242316" y="-73133"/>
                  <a:pt x="0" y="64122"/>
                  <a:pt x="0" y="286245"/>
                </a:cubicBezTo>
                <a:lnTo>
                  <a:pt x="0" y="1562881"/>
                </a:lnTo>
                <a:cubicBezTo>
                  <a:pt x="0" y="1785004"/>
                  <a:pt x="242316" y="1922164"/>
                  <a:pt x="432721" y="1807864"/>
                </a:cubicBezTo>
                <a:lnTo>
                  <a:pt x="1496568" y="1169594"/>
                </a:lnTo>
                <a:cubicBezTo>
                  <a:pt x="1681639" y="1058532"/>
                  <a:pt x="1681639" y="790499"/>
                  <a:pt x="1496663" y="679532"/>
                </a:cubicBezTo>
                <a:close/>
              </a:path>
            </a:pathLst>
          </a:cu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32500" lnSpcReduction="20000"/>
          </a:body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文本框 12"/>
          <p:cNvSpPr txBox="1"/>
          <p:nvPr/>
        </p:nvSpPr>
        <p:spPr>
          <a:xfrm>
            <a:off x="572500" y="1381236"/>
            <a:ext cx="483918" cy="368300"/>
          </a:xfrm>
          <a:prstGeom prst="rect">
            <a:avLst/>
          </a:prstGeom>
          <a:noFill/>
        </p:spPr>
        <p:txBody>
          <a:bodyPr wrap="square" rtlCol="0">
            <a:spAutoFit/>
          </a:bodyPr>
          <a:lstStyle/>
          <a:p>
            <a:pPr algn="ct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01</a:t>
            </a:r>
            <a:endPar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2" name="组合 1"/>
          <p:cNvGrpSpPr/>
          <p:nvPr/>
        </p:nvGrpSpPr>
        <p:grpSpPr>
          <a:xfrm>
            <a:off x="400340" y="308088"/>
            <a:ext cx="4820886" cy="734847"/>
            <a:chOff x="294295" y="323963"/>
            <a:chExt cx="4820886" cy="734847"/>
          </a:xfrm>
        </p:grpSpPr>
        <p:sp>
          <p:nvSpPr>
            <p:cNvPr id="3" name="椭圆 2"/>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 name="文本框 3"/>
            <p:cNvSpPr txBox="1"/>
            <p:nvPr>
              <p:custDataLst>
                <p:tags r:id="rId2"/>
              </p:custDataLst>
            </p:nvPr>
          </p:nvSpPr>
          <p:spPr>
            <a:xfrm>
              <a:off x="360301" y="352055"/>
              <a:ext cx="4754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一、创业资源的类型</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pic>
        <p:nvPicPr>
          <p:cNvPr id="7" name="图片 6"/>
          <p:cNvPicPr>
            <a:picLocks noChangeAspect="1"/>
          </p:cNvPicPr>
          <p:nvPr>
            <p:custDataLst>
              <p:tags r:id="rId3"/>
            </p:custDataLst>
          </p:nvPr>
        </p:nvPicPr>
        <p:blipFill>
          <a:blip r:embed="rId4"/>
          <a:stretch>
            <a:fillRect/>
          </a:stretch>
        </p:blipFill>
        <p:spPr>
          <a:xfrm>
            <a:off x="2091690" y="1872615"/>
            <a:ext cx="7428865" cy="46755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p:bldP spid="12" grpId="0" bldLvl="0" animBg="1"/>
      <p:bldP spid="13" grpId="0"/>
    </p:bldLst>
  </p:timing>
</p:sld>
</file>

<file path=ppt/tags/tag1.xml><?xml version="1.0" encoding="utf-8"?>
<p:tagLst xmlns:p="http://schemas.openxmlformats.org/presentationml/2006/main">
  <p:tag name="KSO_WM_UNIT_PLACING_PICTURE_USER_VIEWPORT" val="{&quot;height&quot;:1308.6566929133858,&quot;width&quot;:10692.220472440944}"/>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UNIT_TABLE_BEAUTIFY" val="smartTable{b7adfc88-185b-4a08-ae97-e501ff0203b3}"/>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UNIT_PLACING_PICTURE_USER_VIEWPORT" val="{&quot;height&quot;:1308.6566929133858,&quot;width&quot;:10692.220472440944}"/>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UNIT_PLACING_PICTURE_USER_VIEWPORT" val="{&quot;height&quot;:1308.6566929133858,&quot;width&quot;:10692.220472440944}"/>
</p:tagLst>
</file>

<file path=ppt/tags/tag198.xml><?xml version="1.0" encoding="utf-8"?>
<p:tagLst xmlns:p="http://schemas.openxmlformats.org/presentationml/2006/main">
  <p:tag name="KSO_WM_UNIT_TABLE_BEAUTIFY" val="smartTable{c736d866-74bb-44a0-8b25-63b662df9552}"/>
  <p:tag name="TABLE_EMPHASIZE_COLOR" val="16754589"/>
  <p:tag name="TABLE_SKINIDX" val="0"/>
  <p:tag name="TABLE_COLORIDX" val="16"/>
  <p:tag name="TABLE_COLOR_RGB" val="0x000000*0xFFFFFF*0x212121*0xFFFFFF*0xFFA79D*0xFED585*0xFEF284*0xC3E29E*0xABE9FE*0x96AFEF"/>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UNIT_PLACING_PICTURE_USER_VIEWPORT" val="{&quot;height&quot;:1308.6566929133858,&quot;width&quot;:10692.220472440944}"/>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UNIT_PLACING_PICTURE_USER_VIEWPORT" val="{&quot;height&quot;:1308.6566929133858,&quot;width&quot;:10692.220472440944}"/>
</p:tagLst>
</file>

<file path=ppt/tags/tag206.xml><?xml version="1.0" encoding="utf-8"?>
<p:tagLst xmlns:p="http://schemas.openxmlformats.org/presentationml/2006/main">
  <p:tag name="KSO_WM_UNIT_PLACING_PICTURE_USER_VIEWPORT" val="{&quot;height&quot;:1308.6566929133858,&quot;width&quot;:10692.220472440944}"/>
</p:tagLst>
</file>

<file path=ppt/tags/tag207.xml><?xml version="1.0" encoding="utf-8"?>
<p:tagLst xmlns:p="http://schemas.openxmlformats.org/presentationml/2006/main">
  <p:tag name="KSO_WM_UNIT_PLACING_PICTURE_USER_VIEWPORT" val="{&quot;height&quot;:1308.6566929133858,&quot;width&quot;:10692.220472440944}"/>
</p:tagLst>
</file>

<file path=ppt/tags/tag208.xml><?xml version="1.0" encoding="utf-8"?>
<p:tagLst xmlns:p="http://schemas.openxmlformats.org/presentationml/2006/main">
  <p:tag name="KSO_WM_UNIT_PLACING_PICTURE_USER_VIEWPORT" val="{&quot;height&quot;:1308.6566929133858,&quot;width&quot;:10692.220472440944}"/>
</p:tagLst>
</file>

<file path=ppt/tags/tag209.xml><?xml version="1.0" encoding="utf-8"?>
<p:tagLst xmlns:p="http://schemas.openxmlformats.org/presentationml/2006/main">
  <p:tag name="KSO_WM_UNIT_PLACING_PICTURE_USER_VIEWPORT" val="{&quot;height&quot;:1308.6566929133858,&quot;width&quot;:10692.220472440944}"/>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UNIT_PLACING_PICTURE_USER_VIEWPORT" val="{&quot;height&quot;:1308.6566929133858,&quot;width&quot;:10692.220472440944}"/>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6.xml><?xml version="1.0" encoding="utf-8"?>
<p:tagLst xmlns:p="http://schemas.openxmlformats.org/presentationml/2006/main">
  <p:tag name="KSO_WPP_MARK_KEY" val="bee895cf-a6f9-4f4c-aba1-35f89fd88aa7"/>
  <p:tag name="COMMONDATA" val="eyJoZGlkIjoiYTQyZDY5NWIwMmRiODE5MzFiOTkxMjRjMjgwZGU5NDEifQ=="/>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UNIT_PLACING_PICTURE_USER_VIEWPORT" val="{&quot;height&quot;:1308.6566929133858,&quot;width&quot;:10692.220472440944}"/>
</p:tagLst>
</file>

<file path=ppt/tags/tag5.xml><?xml version="1.0" encoding="utf-8"?>
<p:tagLst xmlns:p="http://schemas.openxmlformats.org/presentationml/2006/main">
  <p:tag name="KSO_WM_UNIT_PLACING_PICTURE_USER_VIEWPORT" val="{&quot;height&quot;:1308.6566929133858,&quot;width&quot;:10692.220472440944}"/>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UNIT_PLACING_PICTURE_USER_VIEWPORT" val="{&quot;height&quot;:1308.6566929133858,&quot;width&quot;:10692.220472440944}"/>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UNIT_PLACING_PICTURE_USER_VIEWPORT" val="{&quot;height&quot;:1308.6566929133858,&quot;width&quot;:10692.220472440944}"/>
</p:tagLst>
</file>

<file path=ppt/tags/tag78.xml><?xml version="1.0" encoding="utf-8"?>
<p:tagLst xmlns:p="http://schemas.openxmlformats.org/presentationml/2006/main">
  <p:tag name="KSO_WM_UNIT_PLACING_PICTURE_USER_VIEWPORT" val="{&quot;height&quot;:1308.6566929133858,&quot;width&quot;:10692.220472440944}"/>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UNIT_TABLE_BEAUTIFY" val="smartTable{b7adfc88-185b-4a08-ae97-e501ff0203b3}"/>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item1.xml><?xml version="1.0" encoding="utf-8"?>
<s:customData xmlns="http://www.wps.cn/officeDocument/2013/wpsCustomData" xmlns:s="http://www.wps.cn/officeDocument/2013/wpsCustomData">
  <extobjs>
    <extobj name="C9F754DE-2CAD-44b6-B708-469DEB6407EB-1">
      <extobjdata type="C9F754DE-2CAD-44b6-B708-469DEB6407EB" data="ewoJIkZpbGVJZCIgOiAiMjMxNzQ3Mjk4OTcyIiwKCSJHcm91cElkIiA6ICI2MTcyNzY3ODkiLAoJIkltYWdlIiA6ICJpVkJPUncwS0dnb0FBQUFOU1VoRVVnQUFBb01BQUFJS0NBWUFBQUJZMFVXZUFBQUFDWEJJV1hNQUFBc1RBQUFMRXdFQW1wd1lBQUFnQUVsRVFWUjRuT3pkZDF4VjlSL0g4ZGRseVhRZ0RzUTlVR1NJNXNKd3BHbFpOdFVjbVdhbHBibEg3bExjZTJ0cVpjTithV21XaTl4cFd1NjlOVlBCalJNRVpaM2ZIK2dWQkJRS3U5aDlQeCtQSHQxNzV1ZHlCTjU4ei9mN1BTYkRNQXhFUkVSRXhDclpXTG9BRVJFUkViRWNoVUVSRVJFUks2WXdLQ0lpSW1MRkZBWkZSRVJFckpqQ29JaUlpSWdWVXhnVUVSRVJzV0lLZ3lJaUlpSldUR0ZRUkVSRXhJb3BESXFJaUloWU1ZVkJFUkVSRVN1bU1DZ2lJaUppeFJRR1JVUkVSS3lZd3FDSWlJaUlGVk1ZRkJFUkViRmlDb01pSWlJaVZreGhVRVJFUk1TS0tReUtpSWlJV0RHRlFSRVJFUkVycGpBb0lpSWlZc1VVQmtWRVJFU3NtTUtnaUlpSWlCVlRHQlFSRVJHeFlncURJaUlpSWxaTVlWQkVSRVRFaWlrTWlvaUlpRmd4aFVFUkVSRVJLNll3S0NJaUltTEZGQVpGUkVSRXJKakNvSWlJaUlnVlV4Z1VFUkVSc1dJS2d5SWlJaUpXVEdGUVJFUkV4SW9wRElxSWlJaFlNWVZCRVJFUkVTdW1NQ2dpSWlKaXhSUUdSVVJFUkt5WXdxQ0lpSWlJRlZNWUZCRVJFYkZpQ29NaUlpSWlWa3hoVUVSRVJNU0tLUXlLaUlpSVdER0ZRUkVSRVJFcnBqQW9JaUlpWXNVVUJrVkVSRVNzbUoybEN4QVJFZmt2TXd5RFhYdjJzMkhUNyt3L2VKaUlpS3ZFM0w1dDZiS3NncE9qSXg0ZTd2ajcrbEE3dUFhVkF2MHhtVXlXTGl2Yk1SbUdZVmk2Q0JFUmtmK2k4TFBuR1Q5bEp2c1BIclowS1FMNCsvclFzMHNIQ250NVdycVViRVZoVUVSRTVESFlmL0F3ZzBKR0UzWHJscVZMa1dSY1hWd1krbkVmL0gxOUxGMUt0cUV3S0NJaWtzWEN6NTZuVTQ5KzVpQm9NcGxvMktBZURlcy9RN0ZpUlhCMmNySndoZFloT2lhRzA2ZkRDRjI5bnRCVmE3a1hlVnhkWEpnMllhUmFDTzlTR0JRUkVjbENobUhRbys4bjVsdkRlZDN6MEs5WEZ3SUQvQ3hjbVhYYnMrOEFJOGRONGNyVmEwRFNMZU1KbzRhb0R5RWFUU3dpSXBLbGR1M1pidzZDSnBPSi9yMjdLZ2htQTRFQmZ2VHIxY1VjL3ZZZlBNeXVQZnN0WEZYMm9EQW9JaUtTaFRacyt0Mzh1bUdEZWxUdzk3VmdOWkpjWUlBZkRSdlVNNy9mc09rUEMxYVRmU2dNaW9pSVpLSGtJNGNiMW4vR2dwVklXcEpmay8wSEQxbXdrdXhEWVZCRVJDUUxSVVJjTmI4dVZxeUlCU3VSdENTL0pzbXZsVFZUR0JRUkVjbEN5U2VVMXFqaDdDZjVOZEhrMzBrVUJrVkVSRVNzbU1LZ2lJaUlpQlZUR0JRUkVSR3hZZ3FESWlJaUlsWk1ZVkJFUkVURWlpa01pb2lJaUZneGhVRVJFUkVSSzZZd0tDSWk4b1M1RXh2TGwvTVdzSFg3cm45MG5BT0hqckIrNDJhaW8yTXl2RTk4ZkVLYXkyL2Z2c04zUHl3bUxQeGNobzV6OVBpSkRKOFR3REFNRWhJU3VIMzdUcWIyazBlenMzUUJJaUlpa2prbVRNeWJ2NURHcnphaVdwVktmL3M0TzNmdjVadnZGdkw5MTdOeGRzN1lCTm5EeDA0aU5qYVdyaDNia1QrZmgzbjVENHVYOHUyQ1JaVHpMa1BPbkc2cDluTjJjc1RlM2g2QWs2ZE8wN1gzUUdvOUhVU1B6aDl3NWRvMTJyVHJuS0h6T3pybVlObkNlUm5hVmpKR1lWQkVST1FKNCtDUUZLcHl1cnIrbytQWTJTYkZBTmRNSE9ldEZrMllPSFVXNzNUb1JzZDJiWG5odVhvY1BIeVVieGNzSkQ0K2dkNERocVRheDhiR2hxOW1UOEd6WUFFQVNoWXZ4dmlSUS9oNDJCaUdqQnhIajg0ZkFEQzRmeS9LKzVSTjJza3crTjhQaTZrVUdFQTU3OUlZaGtGaVlpTHg4ZkgvNkROTGFncURJaUx5ajEyOGVKSFZxMWNURmhiR25UdTZqZmU0R1lhUjlNSmt5cExqMmR0blBBNlVMRjZNeVdPSHNXRFJ6M2dWS3NpQlEwY1lOSFEwdFlLRDZON3BmZGI5dW9sVFo4SjQrODFtbUV3bTJuZnVSVG52MHVZZ2VJK3ZUMWttalE3Qk1KTENJb0NibXl2dWVYSURzSHZ2QVg1YUdrcFExY3JtWmZKNEtBeUtpTWpmZHViTUdmcjE2OGY4K2ZOSlRFeTBkRG5aUXIwWG16ejJjOFRHeFFGd080UFAxcjF3OFRKNzl1M0h6czRPR3hzYlRIZEQ1TW5UWndENDliZmYwOTNYMTZkc2l0dkJrQlRlV2pSOWpiaTRPS0p1UmZQeWk4L3hWdk1tMk5uWnNYbkxOazcrZFpvUDI3Zmx4czFJYWdjSFViZE9jSXI5OXgwNFJQbHkzaFFwN0FYQTFXdlh6ZXQrV2JPZWNaTm1tTi8zR1RRMHhiN0xGODBqUjQ0Y0dmcmNrakVLZ3lJaThyZHMyYktGbDE1NmlZaUlDRXVYWW5XdVhyMEd3STJiTnpPMC9jbS9UakZwK2h3Y0hPeXhNZG1ZVytKdTMwa0trMU5uZnA1cW4vajRlS0pqWWhqK1NiOVVZUkJnN3J6NUhENXluREhEQnRHMlZYTUF3cytlWitmdWZlVEs2Y2E4K1F0cDFid0o3ZHEyU3JGZlhGd2Nud3dmUzU3Y3VlamFzUjBWL0gzaFhrc240SGczNk0zN2ZFYUsvYlpzMjhHMFdWL2c0T0NRb2M4c0dhY3dLQ0lpbVhia3lCRWFObXpJOWV0SkxUcE9UazdVckZrVFB6OC8zTnhTRHg2d0pwdDJISHpzNXpoOUpoeUFFMy8rbGFIdGExU3Z3aTgvZlpkcStiakpNOW4wKzFaKy9PNkxWT3ZXck4vSXFQRlRjWE5MM1ovdzJ3VS9zdWluWlF6L3BGK0tta0pHamFkU29EL3Z0RzVCOXo0ZmMvVFluN3pWb2duZVpVcVp0N08zdDJmSzJHRk1uRGFibnYwR002aHZEM3p2OWhNMG1Vem1vSm9lVXhiZEdwZjdGQVpGUkNSVERNT2dmZnYyNWlCWXMyWk52dnJxSzBxVUtHSGh5cktIWnhzMWZlem5PSGo0S0haMnRodzdjWkt3OExQbTI2MlpGUkZ4SmMxV1A0Q1ltS1JXUTdka2cwc1NFaEtZUG5zdW9hdldNU3BrQUNWTEZPZW5wYUZzMmI2TG5idjNVckdDUC8xN2RjWE56WlVKSTRjd1p1SjBPbmJ2Uy81OEhwUXBWWkozMjdTa2FCRXZpaFQyWXZ6SXdTeFkrRFBWcTFUaStvMmtGczdrUWJEVnV4My8xbWVTekZNWUZCR1JUTm0wYVJPLy9mWWJBQjRlSHZ6NDQ0OTRlS1FkS09UeDJMSjlKOVdyVnViOGhZc3NXTFNFWGwwNy9LM2puRHg5Qm45Zm56VFhSY2NrelQyWU0xbkw0TVZMRWZ5eGRRZTl1M2JFcDZ3M0JnWW5UNTNHMmNtUlVTRUR6Y2VLalkyamVMR2lUSjgwaXAyNzk3RmwydzV1M0lpa1NPRkM1bU9aVENhYU5Ya0ZrOGxFek4yK2ovYjJkdWErcDJ1Vy9aQ2ludlViTnpOOHpDUU13MURyWUJaVEdCUVJrVXo1OGNjZnphL2J0V3VuSVBndk8zejBPSCtkT2tQckZrMjVjVE9TcVo5K1RyUEdMMmU2ZGZEOGhZdGN2WHFOY3Q2bDAxd2ZIUjBOZ0l1TGkzbFpJYzhDZkQ1ekloczNiK0dGMTF1bTJIN2o1aTNwbnV2N2IrYWtHaEY4NlhJRUk4Wk9ac0JIM2JoNU14SUFaeWRuWW1OamdmUmJXR1BqNHNpaGZvTlpTbUZRUkVReTVjU0orMCtPcUZDaGdnVXJzVTV6djVtUFo4RUMxS2hlaGNURVJPYk5YOGpVVDc5ZzlOQ0JtV294VzdkaE13QlBWNithNXZxb1c5RTRPTmhqWjJlYllybXprMU9hZ3p4aVkyTlREZTdZZCtBZ1l5Wk9OMDgybmR5dXZmczVlUGdvQU9jdlhBTEF3OE9kbWg3VkNmRHpCZTRQR2tsK0hvYzBqaVgvakI1SEp5SWltUklaR1dsK1hhQkFnWWRzS1ZsdDVacGYyYlZuSCsrOS9TYTJ0cmJZMjl2VHJtMHJkdTNaeDZLZmwyZjRPRkczYnJIb3AyVUVCdmhSeURQdGF4Z1pHWldpdjJCeTkwSm53UUw1elA4dC9Ha3BYWHNQd0NOdkh2T3lQTG5Ubngvd2p5MDc4Q2xiaG53ZWVUbDI0azhLRnNpSGs2TWpVVkczY016aFFNRUMrY2lWSzZmNVBDN09Uamc0Mk9zVzhXT2dNQ2dpSXZJRU9IcjhCRk0vL1l6YXdVSFVEZzR5TDY5WHB5YkJRVldaOWZuWHJGbS9NVVBIbWpoMUZwRlJVYnpkcWxtNjIxeTdmcDA4NlV6Mi9PQlRRQXpEWU8vK1F3VDRsY2ZPTHZWTnh3ZTNqNHlNWXR2TzNkUUtEc0l3RExidjNFMWdnRDhBMDJmUDVmMHV2WW1NdXBWaW4rRmpKek1vWkRTeHNYRVorb3lTY1FxRElpSWkyZHkrQTRmb08yZ1lYb1U4NmRVdDlTamJqN3Azb2tTeG9veWVNSTB2NXkxSWR3Snd3ekNZUG5zdUd6YjlRYlBHcitCWHZseTY1engvNFNMNTh1Wk5jNTJUa3hNK1pjdVkzeTllR3NxNTh4ZDQ2WVVHSEQxK2dnKzZmc1RpSlN2STUrRk8zNTZkY1haeVRMRi82S3AxeE1YRkVSeFVqWjI3OTNMdS9FWHExQXppdDgxYjJQVDdWdHExYllXYnEwdUtmVHE5L3c1aFo4OHljZHFzZEd1V3YwZGhVRVJFSkp1S2k0dmpxMjhYMEh0QUNBVUxGR0RNc0k5eGNuUk10WjJ6c3hOamgzK01kK2xTekp1L2tJN2QrN0oxeDY0VTI5eTRHY25nNGVOWXZHUUY5ZXZXNHQwMktRZUFSRWJkNHZ5Rml4dzdjWkl2dnY2T0N4Y3ZVNlowMnRNRjFhaFdtYW5qUnhCKzlqempKczlrMXVkZjArbjlkd2p3SzQvSlpJT1haMEZtZmZFTkhicjFaY2V1dlp3OGRjYTg3NTNZV0JiOXZJelNwVXJnNHVMTTFKbWZVN1NJRng1NTNSazNaU1oxNndUejdETzFrclpOOW1qRHdsNmU5T3pTZ1hVYk5uRW03T3pmL3BwS2FocEFJaUlpa2cwWmhrR2ZRY1BZZCtBUWRXcldvRmZYampnNnB2OFl0bHk1Y2pKeGRBaHp2cHpIVDB0RDJmekhkcXBWcmdUQTBoV3JtUHZOZkc1R1J2Skc0NWRwOTNhclZIM3ZMbDY4eEFkZFB6Sy96NU03Rnk4ODkyeUtiYTVkdjhHUzViOXc2WElFeDA2YzVLOVRaeWhmenB1Sm8wTW9YODRiQU8vU0pSblV0d2ZYcjk5ZzJTK3JXYncwbERYck45Sy9WMWZxMWdrbUlTR0IrdlZxNCtyaXdxSERSN2w0T1lLUWdSOWhiMjlQbFVxQmRPdllIb0FaZCtjejlQSXNhRDUvN2VBZ0NudDVVclRJMzV0WFVkS21NQ2dpSXBJTm1Vd20rdmJzek1IRFIzbW0xdE1aMnNmQndaNFAyN2ZseGVmcTRWWEkwN3k4ZEtrU3VPZkpUZS91SFFtcVdqbk5mVXVYS3NHckx6WEUwVEVIWlVxV29Fcmxpamc3T2FYWUprL3VYRnk0ZUluSXFGdlVyUjFNdFY2VktGbThXSnJIeTUwN0Y2MmFONkh4cTQxWXVtSVZ0WUtyQTBtamtkOXI4Nlo1dXluamh1TmR1aVFBQS90ME55K3ZXcVVTaVltSnZQNUtveFRITFZXaWVJYStGcEp4SnNOSTlrQkFFUkdSUjZoVHB3NGJObXdBWVAzNjlkU3BVOGV5QldVekx6VjV5enlKOHBJZnZrNFZxTVN5b21OaWVMbHBhd0NjSEIxWnV2QWJDMWRrZWVvektDSWlrb1U4UE56TnIwK2ZEck5nSlpLVzVOY2srYld5WmdxRElpSWlXU2o1NDkxQ1Y2KzNZQ1dTbHVUWHhOKzN2QVVyeVQ0VUJrVkVSTEpRN2VBYTV0ZWhxOWF5Wjk4QkMxWWp5ZTNaZDREUVZXdk43NVBQMTJqTkZBWkZSRVN5VUtWQWYzUHJvR0VZakJ3M1JZRXdHOWl6N3dBangwM2gzbENKQUwveVZBcjB0M0JWMllQQ29JaUlTQll5bVV6MDdOSUJWNWVrU1pPdlhMMUc3d0VoVEpnNmk4TkhqaEVkRTJQaENxMUhkRXdNaDQ4Y1k4TFVXZlFlRU1LVnE5Y0FjSE4xb1VmbkQvUm91N3MwdFl5SWlFZ1dLK3pseWRDUCt6QW9aRFJSdDI1aEdBWXJWcTVoeGNvMWxpN042cm01dWhBeXFBK0Z2VHdmdmJHVlVNdWdpSWpJWStEdjY4TzBDU05URENnUnkvTDM5V0hxZUYyVEI2bGxVRVJFNURFcDdPWEpoRkZEMkxWblB4czIvY0grZzRlSWlMaHFub2RRSGk4blIwYzhQTnp4OXkxUDdlQWdLZ1g2Njlad0doUUdSVVJFSGlPVHljUlRGUU40cW1LQXBVc1JTWk51RTR1SWlJaFlNWVZCRVJFUkVTdW1NQ2dpSWlKaXhSUUdSVVJFUkt5WXdxQ0lpSWlJRlZNWUZCRVJFYkZpQ29NaUlpSWlWa3hoVUVSRVJNU0tLUXlLaUlpSVdER0ZRUkVSRVJFcnBqQW9JaUlpWXNVVUJrVkVSRVNzbU1LZ2lJaUlpQlZUR0JRUkVSR3hZZ3FESWlJaUlsWk1ZVkJFUkVURWlpa01pb2lJaUZneGhVRVJFUkVSSzZZd0tDSWlJbUxGRkFaRlJFUkVySmpDb0lpSWlJZ1ZVeGdVRVJFUnNXSUtneUlpSWlKV1RHRlFSRVJFeElvcERJcUlpSWhZTVlWQkVSRVJFU3VtTUNnaUlpSml4UlFHUlVSRVJLeVl3cUNJaUlpSUZWTVlGQkVSRWJGaUNvTWlJaUlpVmt4aFVFUkVSTVNLMlZtNkFCSEpIZ3pEWU5lZS9Xelk5RHY3RHg0bUl1SXFNYmR2Vzdvc0Fad2NIZkh3Y01mZjE0ZmF3VFdvRk9pUHlXU3lkRmtpOGgraE1DZ2loSjg5ei9ncE05bC84TENsUzVFMHhOeStUVmo0T2NMQ3o3Rmk1VnI4ZlgzbzJhVURoYjA4TFYyYWlQd0g2RGF4aUpYYmYvQXduWHIwVXhCOGd1aWFpVWhXVXN1Z2lCVUxQM3VlUVNHamlicDFDd0NUeVVUREJ2Vm9XUDhaaWhVcmdyT1RrNFVyRklEb21CaE9udzRqZFBWNlFsZXR4VEFNb203ZFlsRElhS1pOR0trV1FoSDVSeFFHUmF5VVlSaU1uekxUSEFUenV1ZWhYNjh1QkFiNFdiZ3llWkN6a3hNKzVienhLZWROM2RwUE0zTGNGSzVjdlViVXJWdU1uektUQ2FPR3FBOWhOcWIrdUphai9yWVpvekFvWXFWMjdkbHZ2czFvTXBubzM3c3JGZng5TFZ5VlBFcGdnQi85ZW5XaDk0QVFETU5nLzhIRDdOcXpuNmNxQmxpNk5FbUQrdU5hbHZyYlpvejZESXBZcVEyYmZqZS9idGlnbm9MZ0V5UXd3SStHRGVxWjMyL1k5SWNGcTVIMHFHOW45cU5ya2phMURJcFlxZVEvREJ2V2Y4YUNsY2pmMGJEK002eFl1UWFBL1FjUFdiZ2FlWkQ2NDJZUDZtK2JNUXFESWxZcUl1S3ErWFd4WWtVc1dJbjhIY212V2ZKcktaYW4vcmpaaC9yYlpveHVFNHRZcWVRZDJOVks4ZVJKZnMwMEdDRjdTYXMvcm9LZzVkM3JiM3N2L04zcmJ5c0tneUlpSWxsSy9YR3pML1czVFp2Q29JaUlTQlpTZjl6c0xmazFVWC9iSkFxRElpSWlXVWo5Y2JNMzliZE5UV0ZRUkVRa0M2ay9idmFtL3JhcEtReUtpSWlJV0RHRlFSRVJFUkVycGpBb0lpSWlZc1VVQmtWRVJFU3NtTUtnaUdTWnhNUkV6cDYvd00zSXlJZHVkL3pQay8vb1BIRnhjZjlvZnhFUnVVK1BveE9STEJNZEUwT2JkcDE1cTBVVDJyelpMTTF0UHYvcWYzejN3MkxHREJ0RXBjQ0FUQjkvNU5ncDVNL3ZRZWNQM3MzVXZvWmhFSEhsS3ZrODhxWmF0M25MTm43ZCtEdE5YbXRFMlRLbE0zU3NLVE0rbzFad0VCVXJKRDFaNHRDUlkvejUxNmxINzV0b0VCY2ZUMDQzVityWHJaMnB6eUFpOGpnb0RJcElsc25oNEFDQXc5My9wK1hsRjUvamg4VkxXYndrTk5OaDBNblJrWmpidDFteWZDWDE2dFNrZkRudkRPLzczUStMK1hiK0lscTFhRUxUMTE3R3pzNFdTR3BsL096TC8zSHo1azFlZi9rRndzTFBwdHJYeHNZR3IwTDNIMmgvNDhaTmpwMDR5ZktWYStqd1hodGVlL2tGTnYreGpRV0xmaWFubTl0RDYwaE1UQ1F1UHA3U0pZc3JESXBJdHFBd0tDSlp4c1ltcWVlSmlmc1BmdCs2WXhlbno0VGo1T2pJdmNYQlFWWHg4L1ZoYWVncU1DQTJOcGFia1pHMGZhdkZRNDl2TXBubzJyRWQ3VHIxWU16RWFjeWFPczRjUUIrbDhTc3ZFaDhmejd6dkZySjYzUWFHRHVxRFZ5RlBwcytlYXc2QW5Yc05TSFBmK25WcjA2ZEhKL1A3M0xsek1XbE1DR01uejJENjdMbVVLVjBTQndkN0FINzg3b3NVKzA2WitSbmVaVXJ4L0xONkVvWDhmVGR1M0dUQzFGblVyMXVMNEJyVlVxM2Z1bjBYWVdmUDBlVFZSbys5bHZqNEJQTWZVOG5kdm4ySHhVdFhFQnhValNLRkN6M3lPRWVQbjhoUVMvdzlobUVrL1RFVkY0K2pZNDVNMVN3UHB6QW9Jdi9ZbmRoWWJFd21US2I3M1pEajR4TklTSWhuLzRIRExQOWxkWXAxUUlvSHhDY2tKbkRuenAxSGhrR0FJb1VMMGVqNSt2eTA3QmZtZlBFTm5USjR1emhIamh5MGJ2a0c5ZXZXWnNueWxSUXNrSjlwbjM3TzhsL1cwTDkzVityV0R1YkhKU3NJUDN1TzltM2Z3dEV4QnpQbmZNbmlwYUcwYXRFazFmSHM3ZTNwMTdNTHp6LzdESDdseTZYNXdQdERSNDZ4WlBsS3VuUjRMME0xaXFSbi9zS2YyTHhsRzBIVks1di9lSW1OamFOUW9ZSTRPVHJ5L1k5THVIRXprbXFWS3dLUW1HZ1FIeDlQcVpMRmlZK1BCMHdwQWx4Q1FnS0ppWW04MzZVM1o4SlN0NFluOThYTVNSUXQ0bVYrUDN6c0pHSmpZK25hc1IzNTgzbVlsLyt3ZUNuZkxsaEVPZTh5NU15WnVvWGMyY2tSZS91a1A1cE9uanBOMTk0RHFmVjBFRDA2ZjhDVmE5ZG8wNjV6aHI0V2pvNDVXTFp3WG9hMmxZeFJHQlQ1RjhYR3huTCsvSG5PblR2SG5UdDNMRjFPbHBrNTUwdVdoYTQydi8vc3EyLzU3S3R2cVZPekJnUDdkT2U5dDk4RVlOdU8zU3hkc1lvUDJyWEJ5N1BnM3o1ZnkyYU5PUjBXem5OLzQ3bXZuZ1VMMFByTk43QzF0U1dvV2hYSys1U2xidTFnQUg1WnRZNXpGeTd3WWZ1MkFCUXRVcGlPN2Q1T1ZldmhJOGNvVnJRSXpzNU81bHZkdGpiM3crN3N1ZC93L2FJbDV2ZFRabjdHbEptZm1kODNhL3dLN2RxMnluVHQ2VGw5OGlpZE9uVjY5SVpaWk1PR0RlYlhGeTllL05mT2E2MTI3dDdIb3ArWDQremt4UGpKTTdHenM4UE8xcGE0K0hnbWpnN2gydlViN04xL0VHZG5KOXArMEExbkp5Y013OERWMVlYdnZ2eVVWV3MzTUdIcXA2bU8rMTZiTjdHM3MrZUY1NTZsNVJ1dkE5RHEzWTZNSGY0eG5nVUxrcGlZU090Mm5jd3QvdmU4MWFJSkU2Zk80cDBPM2VqWXJpMHZQRmVQZzRlUDh1MkNoY1RISjlCN3dKQlU1N0t4c2VHcjJWUHdMRmdBZ0pMRml6Ris1QkErSGphR0lTUEgwYVB6QndBTTd0K0w4ajVsazNZeURQNzN3MklxQlFaUXpydTB1V1V3S2R4S1ZsSVlGSG5NenB3NXc0SUZDMWkwYUJIYnRtM0RNQXhMbHdSQXZSZFR0M2I5WGNGQlZTbGFwREEzYnR6ZzJ3VS9VcU42RlNvRytGR2dRSDd6TnZIeENjeWVPNCs0dURnYzdyWU9yTis0R1krODd2ajcranp5SEN0V3J1WG16VWdhdi9vaTdubHlNM2I0SjZtMk1Rd0RrOG1VeHQ3M25UMS9nWjU5UDZIRGUyMm9YYk9HZWZtTzNYczVlZW8wK1R6eU1tYmlkSHAxN2NDTHp6K2Jhdi9FeEVSQ1JrMGdJU0dCZDlxMDVMbDZkVENaVENRbXU2Nk9PWkp1WWMzOWRGS3EvZHQrMEkwY09iTDJGdGVmUnc0dy9YRHFsc2wvUS9QbXpXbmV2TGxGenAxZFplWDMxc2JOV3hnOWZpcVZBZ01ZT2FRL0h3ME1JU0Voa1FtamhoQWRIY09aOExPTW1UQ05BTC95VEJnMWhGNzloeEFjVkpWWFgycG9Qa2FOYXBVcFYzWWM5bloydFAyZ0d5TUc5eWVmUjE1eTVuVGoxMDIvNCtMc1JNRUMrY3piZStSMXAyQ0JmQ1FrSkFCZ3NrbjVQVld5ZURFbWp4M0dna1UvNDFXb0lBY09IV0hRME5IVUNnNmllNmYzV2ZmckprNmRDZVB0TjV0aE1wbG8zN2tYNWJ4TG00UGdQYjQrWlprME9nVER1Ti9GeE0zTkZmYzh1UUhZdmZjQVB5ME5KYWhxWmZNeWVUd1VCa1Vla3l0WHJqQjA2RkJtekpqeG41OEtwWEtsUUNwWENtVHBpbFVBbEMvcnpXc3Z2NUJpbXpsenYrSHExV3RNbXpDU2ZCNTV1WFBuRHRObno4WE8xcFpaVThhU0sxZk9GTnZQblBNbHpzNU9OSDM5Wlp5ZG5GaTZZaFhIL3p4SjQxZGZUTE9HVld0L1pmR1NVQ2FPRGttM1A5R3hFeWNaT0dRazVjcVdJYWhhRmZQeTdUdjNNR3I4RkdvSEIvRjJxK1owNnpPSTlwMTcwZktOeHRSNnVscUs4R1pqWThPb2tJSE1uUE1sNHliTjROY05teGsxZENDR2tXamV4dFltNlhaY29YUmFQMjF0Tkt1WFBGcDBkQXpmTC9xWklrVzhHTmluR3lhVGlXcFZubUx2dm9QOGVmSVV2Zm9QcHNtckwvRk82eFpVck9BUHdLdU5ubWZ6bHUwcGpwTTdkeTV5NTg1bGZ1OVpNRDlGQ2lmZDlrM2V2emN6Ykd4c2FOSDBOZUxpNG9pNkZjM0xMejdIVzgyYllHZG54K1l0MnpqNTEyaytiTitXR3pjanFSMGNSTjA2d1NuMjMzZmdFT1hMZVp2cnVIcnR1bm5kTDJ2V00yN1NEUFA3UG9PR3B0aDMrYUo1V2Y0SGxiVlRHQlI1RE5hdlgwL1RwazI1Y3VWS2l1VTVjdVRBeTh1TC9QbnoveWQvbUszOTlUY0FFbzFFem9TZHBXZ1JMNktqWS9qc3EyOVp1bUlWM1R1OVQzUjBOSWVQSG1mTitvM2N1SEdUTWNNK1RoVUVBVUpYcmNQZTNvN1dMZDhBd000KzZjZVZuVjNhUDdZaUk2TTQvdWRKcHMvK2dwNWRPcVJhdjNyZEJpWk5tODNUUVZYcDI3TXpKLzc4aXorMjdXRHpIOXM1ZWVvMHRXdldvSGZYampnNjVtRDZoSkZNbkRhTDBST21NbUhxcDVRdVZZTFNKWXJUdWNPNzJOallVS3hvWVVZTkhjalMwRlhtVnNENCtJUlVyWkxQdmZMdnRKaloyenVRbUpqd3I1d0wwRzI2ZjRtVGt5TTl1aVRkUG8yS2lpWXFLcHJnb0dvRUJ5VU5JTW1mTHgrTGw0VXlaZXh3Ykd4c3VIRHhNcVZLRnFkMHFaSmN1SGdaRnhkbjNGeGRIbm9Pa3ltcHI5OFBpNWVhbDdYOW9GdUc2cHM3Yno2SGp4eG56TEJCdEcyVjlHODkvT3g1ZHU3ZVI2NmNic3lidjVCV3padWs2aElSRnhmSEo4UEhraWQzTHJwMmJFY0ZmMTlJbzJWOTN1Y3pVdXkzWmRzT3BzMzY0cUd6RmNqZm96QW9rc1htekpsRHg0NGR6Yjh3N2V6c2FOT21EYzJhTmFOV3JWclpKZ1ErMjZocGxoN3Y2UEVUSERoMEJJQ0ZpNWZ4L2FJbHpKNDJEb0FseTFjQ3BPcTMxS3p4S3dRRytCSWRFNE96azVONSthWExFVVRIeEJEa1g5a2NzTXdqbGRPNURmejZLeSt5ZWN0MlFsZXRJNmhhRldwVXEyeGVGM1A3Tmt0WHJPS3BpZ0gwNlpIVUI4clYxWlVkdS9aU3NZSWZBejdxUnJHaWhjM2JGeXlRbjlGREJ4RVdmcGIxR3plelo5OUJTcFlvbHFydjFFc05HNWhmeDhYRllXdWJjb1RsVjNPbXBxb3pvNTNrTTZObS9aZFlzK3lITEQ5dWV1clVxV1B1TjdoKy9YcnExS256cjUzN1NaQlYzMXZ4OGZHMDc5VHJrZHUxYnBkMmY5RTNtNzFPMjdkYVlCaEpnMG51L1NGbEdFbURUK3p0N1RBTWVPM2xGM2luZGRMZ3JaZWF2TVhNeWFNcDdGV0l4SVJFWG1uV0pzMWpmN3ZnUnhiOXRJemhuL1F6THp0OUpweVFVZU9wRk9qUE82MWIwTDNQeHh3OTlpZHZ0V2lDZDVsUzV1M3M3ZTJaTW5ZWUU2Zk5wbWUvd1F6cTJ3UGZ1LzBFVFNaVHF1K3pCejJxSzRoa25zS2dTQlphdEdnUjdkdTNONzkvL3Zubm1UNTlPaVZMbHJSZ1ZmK09XWjkvUS9HaVJUaDFKb3hhd2RWWnZYWURJOFpPWnNLb0lZd1kzSitDQmZLVDF6MFBaODlmb00vQUVNcVZMY083YlZxeTZmZXRUUDMwYzdwMGJFZHdVRlVBamgzL0V5REZMNUJITVpsTTlPajhBZTk5MklOSjAyYmhYNzRjYm02dVFOTDhoR09IZjR5TmpRMHZObjZUK1BqN3JXaUhqeDVuMGMvTDB6MXU4eWF2TW1GVTZnN3hrSFJyNjE1ZnB1aVlHSE9MUnNMZFZyckVoTFJiNnhMK3hWWThlWExkQzI5dFd6V254UnV2Y1NjMk5rUDdPVGs2OG15anB0alozUjI1KzlkcDN1L1MyN3orblE1SkxYL3pQcCtCZ1lHZHJXM1MxRTkzT2ViSWdaT2pvN25Qb0pGNHY5VXVJU0dCNmJQbkVycHFIYU5DQmxDeVJIRitXaHJLbHUyNzJMbDdMeFVyK05PL1YxZmMzRnlaTUhJSVl5Wk9wMlAzdnVUUDUwR1pVaVY1dDAxTGloYnhva2hoTDhhUEhNeUNoVDlUdlVvbHJ0KzRDWkFpQ0xaNnQrUGYrS3JKMzZFd0tKSkY5dTdkUyt2V3JjM3Z1M2Z2enRpeFkxTzFGdjBYTFYyeGluMEhEakdvVDNlR2pwNUl3Zno1YWRia0ZYYnMyc3VWcTllb2VuZTZpd09IanZESnNERVU4dlRrNDM0OWlZbTV6WXc1WDJKcmE0dmZ2UkdFSkUzSkFsRE9PK056a0FFVTl2TGs5VmRlNFB0RlM1ZzY2M1A2OStwcVhuZXZSZFl4aHlOQnRTclQ4bzNYSG5tOFJ3MzI2TktyUHkrLytEeHZ2UDR5VjY1ZXcvWHVMYm5iZDBlS3AzZTc3ZlovYUNTNVBENEpDUW5VcUY2RndvVUxjZmpvY2JyMkhwaWgvWll2bWtmREJuVXBmcmUxMjkwOUQ0UDZkS2RRb1lKMDZOcUh3ZjE3RVJzWGg2dXJNNGtKaWR5S2p1SEN4Y3ZtL1NPdVhMM2I5U0NwSDJ4OHd2MXVBUmN2UmZESDFoMzA3dG9SbjdMZUdCaWNQSFVhWnlkSFJvVU1OQThHaTQyTm8zaXhva3lmTklxZHUvZXhaZHNPYnR5SVRESC9vTWxrb2xtVFZ6Q1pUTVRjdmcyQXZiMmQrYndQdG5hdjM3aVo0WDBtKzlZQUFDQUFTVVJCVkdNbVpXaWdtR1NPd3FCSUZqQU1nL2ZmVCtvUEI5QzZkV3ZHang5dkZUK3d3c0xQTW1QT2wxU3M0SmRpTXR5V2J6VG1yUlpOTVpsTUdJYkI0cVdoelA3aWE4cVVLc25Ja0FFNDVzakJKOFBHY09YcU5jYU4rQ1JGQi9mZGV3OWdNcG53S1ZjbTAvVzBmT04xamgwL1NZc21hWWM5azQwSk4xY1hjOGQxZ0hjN2RxZGdnZndwYm5tWnQwL25Fb2FGbitQQ3hjdmN2cDBVN001ZnVHaWVjNjE5MjdkbzMvWXRJQ2tBZC90b0VPTkhEazdxR3lXU1FYWjJkb1FNL0FpNC96enZxZU9HNDVQT2szZkN3cy9TOW9OdU9EZzRwT2czbXlkM3JoUWo1NHNWTFd6Kzl4OFhIOCtLbFd0WXNYS05lWDN2QVNFcGpwdDhBRndoendKOFBuTWlHemR2NFlYWFc2YllidVBtTGVsK2x1Ky9tWk5xUlBDbHl4R01HRHVaQVI5MTQrYk5wT2VaT3pzNUUzdTNCVFM5MisyeGNYRVpubXhlTWtaaFVDUUwvUERERDJ6ZHVoV0EwcVZMTTJ2V0xLc0lnZ0JlaFR5cDRPOUwxNDRwSjFhMnM3UEZNQXgyN05yRDNHOFdjUFQ0Q1o2cDlUUzl1bmJBd2NHQkNWTS81ZmV0TzNpbmRRc0MvTXFiOTR1NGNwVVRKLytpZUxFaXVMbzh2UE43V2x4ZFhCZzNJdlcwTS9ja1BIRHI5dnIxRzV3Sk8yc2VqZm1ndUhRR1MveStOV25FWnAyYU5ZaTVmWnN6WVdkNStjV2s1eFNmTzMrUnZIbnpwUGtMNi95Rmk2bW0yQkI1Rkp1N2s3YW45NVNjNURJVGxoNmMvdWpaUmsyWisrbWtGSDhzUGNqWnlTbk5RUjZ4c2JHcEJuZnNPM0NRTVJPbm15ZWJUbTdYM3YwY1BId1VnUE1YTGdIZzRlRk9UWS9xQlBnbC9lRjBiOUJJOHZNNHBIRXMrV2NVQmtXeXdKZ3hZOHl2UTBKQ2NFelcvK2EvenNiR2hoR0QrMkZqWTVNcWFKMi9jSW1wbjM3QnRldlg2ZFcxQTgvWHI4dWRPM2NZUEh3Y203ZHNBK0N2VTJkU1BONHFKdVkyenozN0RBWHk1MHQxcm9mNWVka3YxSHVtNWlNRFpHeHN5bWwrRmk5ZGdXRVkxSHE2T2hGWHJySng4eGJxMVE0bVY2NmNCUGlWeDhQZFBjM2pyTnV3aWVKRmkxQzBpQmUvYjkyQllSZ0UzbTM1R3oxaEtqZHUzbVR5bUdFcDlsbXhjaTFUWm43R2lNSDlNdjFjWmhHQU1jTUdQYkl2YldiQ1VsajRXZXp0VXdhNGU3ZUpBUklTNHZISTY1NnF1OFM5UDNhVHowODRZZXFuYk4yK2kyKy9tR0h1N3hnV252NzhnSDlzMllGUDJUTGs4OGpMc1JOL1VyQkFQcHdjSGJrY2NRWEhIQTdrenAzTFBOTkF3UUw1aUl5TUlpNCszbXIrMFA0M0tReUsvRU9uVDU5bTU4NmRBT1RMbDQ4MzNuakR3aFg5KzlJYjZWdklzd0JUeGcwbkxpNE9qN3p1SERoMGhMRVRwM1AyL0FYZWJONllPN2Z2c1BDblpVVGR1c1hnQWIzSjRlQkFrY0tGNk5VMTlkUXdENU9ZbU1pc0w3N214eVVyK0dyMmxJZHVPM0YwQ081NWNtTVlCa3VXcitSLzN5K21RYjA2QlBpVlo5SFB5NWs1NTB0bWYvRTExYXRXcGtYVDE2aGNxVUtxWXh3K2Vwdy9UNTdpcmJ1UHFWdTVlajA1Y3VTZ3lsTVZXYkZ5RFFjUEgrWHRWczNJbFNzbllXZlBtZmVyVTdNR1B5NVp3ZURoNDVnNE9vUlNKWXRuNm5PS2ZEUnc2Q08zbVQ1eDVFT2YrWHZ1L0VWK1diMmVnZ1h5TTNuR25GVHJIN3hOUEduTVVQektsMHV4N01IcGhRekRZTy8rUXdUNGxVOXorcWNIdDQrTWpHTGJ6dDI4MjZZbGhtR3dmZWR1QWdPU1d1ZW56NTdMNFNQSCtHekd4QlQ3REI4N21jaklLQ2FPRGpFL0MxeXloc0tneUQrMGRPbjkrYmxlZlBGRnF4Z3drcDU3WVRBeDJRVE11WEs2Y2V6RVNhWjkram1idDJ6SHhkbVpqL3YxcE5iVDFRR0lqcm5OaXBWcitIam9hSVlPNnB2dUQvbDdNZlAwbWZBVTA4QUFiTjJ4aTlqWXVFYyt5Y1F3REhLNnVmTEgxaDBzWDdtR1U2ZkRlS1hSODNSNEwybjZqTWF2dkVoZ2dDK2hxOWF4WnQxR052MitGYytDQlhpMTBmTzgvT0p6NWx0ZDMvK1k5S2k1NEJyVjJMMTNQNzl2M1U3REJ2VzRkRG1DR1hPK0pNQ3ZQRzgyYTV6cS9NN09UZ3daMElzT1hmc3dNR1FVYzZhUC8xdTN3c1Y2RFI3UW05SWxTNlM3dnRXN0hWTzE0dDJKamVYb3NSTnMzYjRMU0dyQnExbWpHbVhMbEdMRmovOUw4VDJYL0RheFlSZ2tKQ1NrT2RXTGs1TVRQbVh2OStsZHZEU1VjK2N2MExQTEJ4dzlmb0tKMDJielhMMDZWS3pnUjkrZW5YRjJTbm0zSkhUVk91TGk0Z2dPcXNiTzNYczVkLzRpWFRxOHgyK2J0N0RwOTYzMDdkazUxUnlKbmQ1L2g0N2QrekJ4Mml6NjlQajNIcjlvRFJRR1JmNmhZOGVPbVY5WHFWTGxJVnYrOTkyN1RYeXZGU0Q4N0hrR0R4L0xxVE5obUV3bTZ0ZXR6WHR2djVtaUkzbTNEOXR4NGVLbHU1UHFSdUh1bmlmTll4Y3JXcGdEaDQ3d2JzZnU2WjYvZnQxYWFTNlBqMDlnNEpDUjdEdDRpTmpZT096czdLaGVwUkk5dTNSSU5XSzVWSW5pZEhyL0hkNXQwNUpsb2F1WnYvQW4xdjc2RzYrL2t2VGtrOGpJS0k0Y1BZNW53UUo0NU0zTFJ3TkNzTGUzbytVYnIvUFZ0d3V3czdYam8rNmRNSmxNYk4yK2k5WHJrdWJqdS9jTDJxdVFKOTA2dGVmUzVRZ0ZRY2swWnlkSFhGMmRIN3JOZzArNHVYYnRCdjBIajZCbWpXcU1HL0VKRmZ4OU1abE0zSW1OeGQ0Ky9SaGdNcG13dGJWTnN3OWlqV3FWcVZHdE11Rm56ek4vNFUrc1hyZUJUdSsvUTRCZmVZNmRPSW1YWjBGbWZmRU5KcE9KMnNGQmVCWHlOSWZITzdHeExQcDVHYVZMbGNERnhabXBNeituYUJFdlBQSzYwL1dqUWRTdEU4eXp6eVI5THlkL2hudGhMMDk2ZHVuQWlMR1RhZEgwTllvV1NiOWZvMlNPd3FESVAzVDI3Rm56YTA5UFR3dFdZbmx4OGZIVWZMbzZYb1dTdmc2RnZUeHBVSzhPWjhMUDBxenhLeW1tbGJqSHhzYUdnWDI2a2NQQjRhSFR1THpYNWszeXVyc1RGUldWNXZweTNtWFNIYTFyWjJkTHN5YXZVdGE3RkdXOXkxREJyend1TGcvL2hlcms2RWpUMTE3aXhlZWY1Y3FWYStaV1R6YzNWNzZhUFpWRFI0NlNLNmNiYjdkcVRrek1iUW9XeU1kSDNUOGtMUHljdVIvVm9hUEgrUFczM3dud0swK1pVdmRiYytyV0RrN3puQ0xwdVRlOVMwWnVFei9ZTDdaZ2dYeDgvODJjRkJPN0E3VDdzQWZuemw5TXRmK0RVeUs1dURqejg0S3ZBTGgyL1FaTGx2L0NwY3NSSER0eGtyOU9uYUY4T1c4bWpnNmgvTjFSenQ2bFN6S29idyt1WDcvQnNsOVdzM2hwS0d2V2I2Ui9yNjdVclJOTVFrSUM5ZXZWeHRYRmhVT0hqM0x4Y2dRaEF6L0MzdDZlS3BVQzZkWXhhYTdXR1hmbk0vUks5bGpIMnNGQkZQYnlWQkRNWWdxREl2OVE4a2ZPNWM1dDNROVRkM0owNUpOK1BWTXNlNlB4eTQvY0w2ZWIyeU8zY1hOenBYWEx2LzlraDRvVi9LaFl3Uy9UK3prN09lRmNPT1V2VVFjSGV3SURrbzcxMGdzTk1PNCtTc3RrTXFYNEpmVmFvNFk4WGExS3BpYlBsaWVmazZPamVkNjhCNSt1ODA5NDVIVm4yTWQ5S1YwcS9kdkVXN2J0Skg4YWc2L1NxbUZreUVCc1RDWk1wdlNmK0dFWWlTa21hYytUT3hjWExsNGlNdW9XZFdzSFU2MVhKVW9XTDVibXZybHo1NkpWOHlZMGZyVVJTMWVzb2xad2RYTXQ3N1Y1MDd6ZGxISEQ4UzZkTkRIL3dENzNXLzZyVnFsRVltSWlyNy9TS01WeFM1VW9ubTY5R1JFZEUyTis3V1JGZy8wZVJtRlFKQXRwbEp0MVN1KzY1ODZkSzhYOGlXSWRQRHpjQ1F0UEdqaDArblJZdXZNQ1prYlpNcVdaLzlXc1IyNVh2ZXBUR1Q1bThoYTN6T2pUSTNPUFZIUnlkT1NOMTlQL28vQmVFSHhRNVlvVnFGd3g5UUN1ZityMDZURHphdytQdEdjTHNEWVBmd0NnaUlpSVpFcnlnVXlocTlkYnNCSkpTL0pyNHU5Yi9pRmJXZytGUVJFUmtTeFVPL2orMHo1Q1Y2MWx6NzRERnF4R2t0dXo3d0NocTlhYTM5Y09EckpnTmRtSHdxQ0lsVXJlVnlaNUh4cDVNcWpmVS9aVktkRGYzRHBvR0FZangwMVJJTXdHOXV3N3dNaHhVOHg5ZkFQOHlsTXBNTzBuRDFrYmhVRVJLNVc4cjB6eVBqVHlaRkMvcCt6TFpETFJzMHNIODlSQlY2NWVvL2VBRUNaTW5jWGhJOGYweDllL0tEb21oc05IampGaDZpeDZEd2poeXRWckFMaTV1dENqOHdmcTUzMlhCcENJV0NsL1h4OXpKL2ZRMWV1enBKTzcvSHZVN3lsN0sremx5ZENQK3pBb1pEUlJ0MjVoR0FZclZxNWh4Y28xbGk3TjZybTV1aEF5cUErRnZheDdLckRrMURJb1lxWFVyK25KcFg1UFR3Wi9YeCttVFJqNXlDZmp5TC9IMzllSHFlTjFUUjZrbGtFUkszV3ZYOVArZzRmTi9acjY5ZXBpbmo5UHNpZjFlM3F5RlBieVpNS29JZXphczU4Tm0vNWcvOEZEUkVSY05jOURLSStYazZNakhoN3UrUHVXcDNad0VKVUMvWFZyT0EwS2d5Slc2bDYvcGs0OStoRjE2NWE1WDFQREJ2Vm9XUDhaaWhVcmttV1Q1Y28vRXgwVHcrblRZWVN1WGsvb3FyWG1JS2grVDA4R2s4bkVVeFVEZUtwaWdLVkxFVW1Ud3FDSUZWTy9waWVYK2oySlNGWlJuMEVSSzZkK1RVOGU5WHNTa2F5a2xrRVJVYittYkU3OW5rVGtjVklZRkJGQS9acEVSS3lWYmhPTGlJaUlXREdGUVJFUkVSRXJwakFvSWlJaVlzVVVCa1ZFUkVTc21NS2dpSWlJaUJWVEdCUVJFUkd4WWdxRElpSWlJbFpNWVZCRVJFVEVpaWtNaW9pSWlGZ3hoVUVSRVJFUks2WXdLQ0lpSW1MRkZBWkZSRVJFckpqQ29JaUlpSWdWVXhnVUVSRVJzV0lLZ3lJaUlpSldUR0ZRUkVSRXhJb3BESXFJaUloWU1ZVkJFUkVSRVN1bU1DZ2lJaUppeFJRR1JVUkVSS3lZd3FDSWlJaUlGVk1ZRkJFUkViRmlDb01pSWlJaVZreGhVRVJFUk1TS0tReUtpSWlJV0RHRlFSRVJFUkVycGpBb0lpSWlZc1VVQmtWRVJFU3NtTUtnaUlpSWlCVlRHQlFSRVJHeFlncURJaUlpSWxaTVlWQkVSRVRFaXRsWnVnQVJFWkgvTXNNdzJMVm5QeHMyL2M3K2c0ZUppTGhLek8zYmxpN0xLamc1T3VMaDRZNi9ydysxZzJ0UUtkQWZrOGxrNmJLeUhZVkJFUkdSeHlUODdIbkdUNW5KL29PSExWMktWWXE1Zlp1dzhIT0VoWjlqeGNxMStQdjYwTE5MQndwN2VWcTZ0R3hGdDRsRlJFUWVnLzBIRDlPcFJ6OEZ3V3hFMXlSdGFoa1VFUkhKWXVGbnp6TW9aRFJSdDI0QllES1phTmlnSGczclAwT3hZa1Z3ZG5LeWNJWFdJVG9taHRPbnd3aGR2WjdRVldzeERJT29XN2NZRkRLYWFSTkdxb1h3TG9WQkVSR1JMR1FZQnVPbnpEUUh3Ynp1ZWVqWHF3dUJBWDRXcnN6Nk9EczU0VlBPRzU5eTN0U3QvVFFqeDAzaHl0VnJSTjI2eGZncE01a3dhb2o2RUtMYnhDSWlJbGxxMTU3OTV0dVFKcE9KL3IyN0tnaG1BNEVCZnZUcjFjVWMvdllmUE15dVBmc3RYRlgyb0RBb0lpS1NoVFpzK3QzOHVtR0RlbFR3OTdWZ05aSmNZSUFmRFJ2VU03L2ZzT2tQQzFhVGZTZ01pb2lJWktIa2d4TWExbi9HZ3BWSVdwSmZrLzBIRDFtd2t1eERZVkJFUkNRTFJVUmNOYjh1VnF5SUJTdVJ0Q1MvSnNtdmxUVlRHQlFSRWNsQ3lTZVUxcWpoN0NmNU5kSGszMGtVQmtWRVJFU3NtTUtnaUlpSWlCVlRHQlFSRVJHeFlncURJaUlpSWxaTVlWQkVSRVRFaWlrTWlvaUlpRmd4aFVFUkVja1VOemMzOCt1TEZ5OWFzQklSeVFvS2d5SWlraW1sUzVjMnY5NjdkNjhGSzdGT2htRmdHRWFxNVltSmllemRmNUJMbHlQUzNmZXZVMmQ0djNOdjdzVEdwbG9YR3h2SHBPbXpPWERveUVQUEh4K2ZrT2J5MjdmdjhOMFBpd2tMUC9lSVQ1RGs2UEVUR2RydUhzTXdTRWhJNFBidE81bmFUeDdOenRJRmlJaklrK1gxMTE5bjBxUkpBTXlaTTRjZVBYcmc0ZUZoNGFyKzI2NWR2OEdSWThjNWNQQUltMzdmeWh1TlgrSEY1NTlOc1UxaW9rSFBmb1BwOU1HN3ZOcm8rVFNQazJnazh1ZGZwN0Mxc1UyMXpzYkd4TExRMWZqNmxNT3ZmTGwwYXhrK2RoS3hzYkYwN2RpTy9QbnVYL2NmRmkvbDJ3V0xLT2RkaHB3NTNWTHQ1K3praUwyOVBRQW5UNTJtYSsrQjFIbzZpQjZkUCtES3RXdTBhZGM1UTE4TFI4Y2NMRnM0TDBQYlNzWW9ESXFJU0tZRUJ3ZFRzMlpOZnZ2dE55SWlJbmo5OWRmNTZxdXZLRkdpaEtWTCs4K1ovY1Uzck4rNG1jc1JWd0R3TGxPSyt2VnFVNnhvWVFCV3JGeER6cHc1Q1E2cWlwMWRVc0N6dFUzL3BwK3RiY3B0WW1QanNMT3p4Y2JHSnRVNlNHcHRURXhNeE03dWZseDRxMFVUSms2ZHhUc2R1dEd4WFZ0ZWVLNGVCdzhmNWRzRkM0bVBUNkQzZ0NHcHptdGpZOE5YczZmZ1diQUFBQ1dMRjJQOHlDRjhQR3dNUTBhT28wZm5Ed0FZM0w4WDVYM0tKdTFrR1B6dmg4VlVDZ3lnbkhkcERNTWdNVEdSK1BqNHpIOGg1YUVVQmtWRUpGTk1KaE96Wjg4bUtDaUk2OWV2ODl0dnYrSHI2MHR3Y0RCK2ZuN2t6Sm5UMGlYK1o5U3VHVVR4WWtYd0tldE5wNTc5YU5pZ0xpODFiR0JlZis3OFJhYlBtc3U0a1lQeEtWc20zZVBjaVkzRnp0WVdHMU5TMERNTWc5allXRDRaUG80ZHUvYWsySGJFMk1tTUdEdlovUDcxbDErZ1kvdTI1dmNsaXhkajh0aGhMRmowTTE2RkNuTGcwQkVHRFIxTnJlQWd1bmQ2bjNXL2J1TFVtVERlZnJNWkpwT0o5cDE3VWM2N3REa0kzdVByVTVaSm8wTXdqS1N3Q09EbTVvcDdudHdBN041N2dKK1doaEpVdGJKNW1Ud2VDb01pSXBKcDVjcVZJelEwbEpkZWVvbUlpQWhpWW1KWXZYbzFxMWV2dG5ScEZsZnZ4U1paZHF5eVpVcFR0a3pwZE5lLzI2WWxaOExDK1dUWUdHWk9IcFB1ZHBPbnoySFYybC9ON3h1ODNJektsUUxwOW1FN0VoSVR6YmVOVzczYmtVN3Z2MFAxcXBVQlNFaUl4OUhSTWRYeGJHeHNhTkgwTmVMaTRvaTZGYzNMTHo3SFc4MmJZR2RueCtZdDJ6ajUxMmsrYk4rV0d6Y2pxUjBjUk4wNndTbjIzM2ZnRU9YTGVWT2tzQmNBVjY5ZE42LzdaYzE2eGsyYVlYN2ZaOURRRlBzdVh6U1BIRGx5cFB0WkpmTVVCa1ZFNUcrcFhyMDZPM2Z1cEYrL2ZzeWZQNS9FeEVSTGwvU2ZZaGdHeDA3OFNZNGNPYkMxc2NGSU5MaDI3UVpoNFdkSlNFaWdlTEdpbUV3bWVuZjdrR0ZqSmhJZEhaUHVzZDVwM1lJM216Zm0wcVhMOUI0UXdqZWZUY1BHeG9ZQytmT2wyalpYcnB3VUxKQjYrWVBtenB2UDRTUEhHVE5zRUcxYk5RY2cvT3g1ZHU3ZVI2NmNic3lidjVCV3padlFybTJyRlB2RnhjWHh5ZkN4NU1tZGk2NGQyMUhCM3hlU0RZaHh2QnYwNW4wK0k4VitXN2J0WU5xc0wzQndjSGhrYlpJNUNvTWlJdkszRlMxYWxHKy8vWllKRXlhd1pzMGF6cHc1dzUwNzFqM2FjOU9PZzFseW5MaTRlRDdzM2kvRnNxLy85ejFmLys5N1hGeWNtZi9WTE5hczI4aExMelJnOU5CQkR6MldSMTUzQUJJVGtrWUMzN3RsR3g4ZmoyRVkyTm5aWVRLWk1semJ0d3QrWk5GUHl4ait5ZjM2VHA4SkoyVFVlQ29GK3ZOTzZ4WjA3L014UjQvOXlWc3RtdUJkcHBSNU8zdDdlNmFNSGNiRWFiUHAyVzh3Zy9yMndQZHVQMEdUeVdTK1paeWV6TlFwR2FNd0tDSWkvMWlCQWdWNDg4MDNMVjFHdHZCc282WlpjaHdIQjN1V2ZQODFPWEk0c08vQVlYb1BHRUxYRDl0Ui81bmFtR3hNblBqekwyYk0rWkpUWjhMbzlQNDdtUXBKMjNmdTRZOXRPL0FxNU1uTU9WK21XRGQ4ekNTR2owa2FMZTVUdGd4VHg0OHdyMHRJU0dENjdMbUVybHJIcUpBQmxDeFJuSitXaHJKbCt5NTI3dDVMeFFyKzlPL1ZGVGMzVnlhTUhNS1lpZFBwMkwwditmTjVVS1pVU2Q1dDA1S2lSYndvVXRpTDhTTUhzMkRoejFTdlVvbnJOMjRDcEFpQ3JkN3QrUGUvZUpJcENvTWlJaUxabExPekV3QnIxMjhFNE5xMTY3VHIxSk0rUFRyaFY3NGNuL1RyeWNmRGt2b0tkdjdnM1ljZXl6QU1EaDQ1QnNDSWNaTnAyNm81eno1VGl6dDM3ckJrK1VvK216SEJ2TzJkTzdHMGJ0ZVo0QnJWVWh6ajRxVUkvdGk2Zzk1ZE8rSlQxaHNEZzVPblR1UHM1TWlva0lINCsvb0FTYU9VaXhjcnl2UkpvOWk1ZXg5YnR1M2d4bzFJaWhRdVpENld5V1NpV1pOWE1KbE14TnkrRFlDOXZaMjV1OEdhWlQra09QZjZqWnNaUG1ZU2htR29kVENMS1F5S2lJaGtZOWV2MzJEZHhrMEE1TW1UbXdwKzVSa3daQ1FUUmc2aGV0V25lUC9kMXV6YXZTL0ZsQ3VHWVJCeDVTcjVQUElDTVArSG4xaStjZzBYTDEwR1lONW4wM0Z4Y1FiZzJXZHFNZmViK1p3K0UyNitYZnZiNXEwa0ppYnkvTFBQcEtpbGtHY0JQcDg1a1kyYnQvREM2eTFUck51NGVVdTZuK0g3Yitha0doRjg2WElFSThaT1pzQkgzYmg1TXhJQVp5ZG5ZdTlPaUoxZUMydHNYQnc1MUc4d1N5a01pb2lJWkdQZi83aUU0c1dLY3ZiY2VRQzZmdGlPaTVjanpFOGhlZTJsaGxTczRNZUdUWDhBU2NGdnpoZnpjSGZQelplenBnQndLenFhNEtDcUJGV3JUSSsrbjVpRElFRCtmQjQ4RlJqQXo4dCt3ZGVuTFBIeENYejN3NDg4WC84WmN1VktQVTJRczVOVG1vTThZbU5qVXczdTJIZmdJR01tVGpkUE5wM2NycjM3T1hqNEtBRG5MMXdDd01QRG5ab2UxUW53OHdYdUR4cEpmaDZITkk0bC80ekNvSWlJU0RiMTUxK24rSEhKY2diMTdjR1lpZE9CcEFFWXJ6UjZucCtYLzhLZmY1M20xT2t6eE1iR2tldnVVejlLbHl4Qnd3WjFLVld5dVBrNDc3Wkphc1VMQ3orYjVubWFOMzJWM2dOQ2FOYjRGVFp2MmM2Tm01RzBhZmxHdW5YZHUwMmJmTlR4aEttZnNuWDdMcjc5WW9aNWt1cXc4UFRuQi94anl3NTh5cFlobjBkZWpwMzRrNElGOHVIazZNamxpQ3M0NW5BZ2QrNWM1akJhc0VBK0lpT2ppSXVQMXkzaXgrQS9FUVlOdzJEWG52MXMyUFE3K3c4ZUppTGlxcm4vZ1dRdlRvNk9lSGk0NCsvclErM2dHbFFLOU5jM3RvaElHcUtqWXhnMmVoSmx2Y3Z3ZFBXcXdIVHp1b3NYTDNIOHo3OTRLakNBVnMyYjRGMjZKQjU1M1htMlVWTXFQMVdCNmxXZnl0UzVBZ1A4Q0twV21mNkRSM0QxMm5VRzl1bE83dHk1MHQzK3dhZUFHSWJCM3YySENQQXJuK0pwSmVsdEh4a1p4YmFkdTNtM1RVc013MkQ3enQwRUJ2Z0RNSDMyWEE0Zk9jWm5NeWFtMkdmNDJNbEVSa1l4Y1hRSURnNXFIY3hLVDN3WUREOTdudkZUWnJMLzRHRkxseUlaRUhQN05tSGg1d2dMUDhlS2xXdng5L1doWjVjT0ZQYnl0SFJwSWlMWlNuUk1ESW1KaVhUcjJDN1Z1c2F2TnFMeHE0Mnk3RnlSVWJkd2NYYm15dFZyT0RzNWtUdU4yOFBKT1RrNXBYaml5ZUtsb1p3N2Y0R2VYVDdnNlBFVFRKdzJtK2ZxMWFGaUJULzY5dXlNczFQS2lhdERWNjBqTGk2TzRLQnE3Tnk5bDNQbkw5S2x3M3Y4dG5rTG0zN2ZTdCtlblhGemRVbXhUNmYzMzZGajl6NU1uRGFMUGowNlpkbG5seWM4RE80L2VKaEJJYU9KdW5YTDBxWEkzN1QvNEdFNjllakgwSS83bUVlaGlZaEkwdHlBczZlT3pmRFROb3hrRXplbnRlN09uVmgyN2RtZllubjQyZlA4c21ZZHkxYXN4c0hCbm9GOXVyTjErMDU2OVIvQzA5V3IwT1MxbC9Bclh5N1Y4V3BVcTB5TmFwVUpQM3VlK1F0L1l2VzZEWFI2L3gwQy9NcHo3TVJKdkR3TE11dUxiekNaVE5RT0RzS3JrS2M1UE42SmpXWFJ6OHNvWGFvRUxpN09USjM1T1VXTGVPR1IxNTJ1SHcyaWJwMWdubjJtVnRLMnllYXNMT3psU2M4dUhSZ3hkakl0bXI1RzBTSmVHZnE2eUtNOXNXRXcvT3o1RkVIUVpETFJzRUU5R3RaL2htTEZpdURzNUdUaENpVXQwVEV4bkQ0ZFJ1anE5WVN1V290aEdFVGR1c1dna05GTW16QlNMWVFpSXNra0Q0S0pDWWtrSnFUL2xKZDdVN0lrcExGTmJGd2NMZDUrbjhpb1cxUjVLaENBUVNHaitXUGJEbkxuenNVYmpWL210WmRmd01uUmtUbzFhMUNuNXROOCt2blhkUHRvRUlVOEN6QnowaGhjWEp5NWR2MEdTNWIvd3FYTEVSdzdjWksvVHAyaGZEbHZKbzRPb1h3NWJ3QzhTNWRrVU44ZVhMOStnMlcvckdieDBsRFdyTjlJLzE1ZHFWc25tSVNFQk9yWHE0MnJpd3VIRGgvbDR1VUlRZ1oraEwyOVBWVXFCZEt0WTNzQVp0eWR6OURMczZENWM5UU9EcUt3bDZlQ1lCWjdJc09nWVJpTW56TFRIQVR6dXVlaFg2OHVCQWI0V2JneWVSUm5KeWQ4eW5ualU4NmJ1cldmWnVTNEtWeTVlbzJvVzdjWVAyVW1FMFlOVVI5Q0VaRTB4TWJGRVJzWDk5RDFRSnBQZ01uaDRFRFByaDNKblN1bmVmcVlkbTFiVWJkT01EVnJWRXZWejY5YWxVcFVyVnlSTGR0M0VoTjkyeno2T0UvdVhGeTRlSW5JcUZ2VXJSMU10VjZWS0ZtOFdKcjE1TTZkaTFiTm05RDQxVVlzWGJHS1dzSFZnYVRmQSsrMXVUOUIrWlJ4dy9FdVhSS0FnWDI2bTVkWHJWS0p4TVJFWG44bDVlM3dVaVdLcC9zMWtML0haRHlzWFRtYjJybDduL25CMVNhVGlYRWpQa2w2dHFFOGNmYnNPMER2QVNIbTJ4dWpodzdpcVlvQkZxNHFjK3JVcWNPR0RSc0FXTDkrUFhYcTFMRnNRU0ppVVM4MWVjczhpSEhKRDEvclRsVTJFeDBUdzh0Tld3TkpneHFYTHZ6R3doVlozc01mQUpoTmJkajB1L2wxd3diMUZBU2ZZSUVCZmpSc1VNLzgvdDQ4V1NJaVR5b1BEM2Z6NjlPbnd5eFlpYVFsK1RWSmZxMnMyUk1aQnBPUEhHNVkvNW1IYkNsUGd1VFhjUC9CUXhhc1JFVGtuMHMrR0M1MDlYb0xWaUpwU1g1Ti9IM0xXN0NTN09PSkRJTVJFVmZOcjRzVksyTEJTaVFySkwrR3lhK3RpTWlUcUhad0RmUHIwRlZyMmJQdmdBV3JrZVQyN0R0QTZLcTE1dmUxZzRNc1dFMzI4VVNHd2VRVFNxc3Z4cE12K1RYVVpPRWk4cVNyRk9odmJoMDBESU9SNDZZb0VHWURlL1lkWU9TNEtlWSs2Z0YrNWFrVTZHL2hxcktISnpJTWlvaUlaRmNtazRtZVhUcmc2cEkwYWZLVnE5Zm9QU0NFQ1ZObmNmaklNYUpqWWl4Y29mV0lqb25oOEpGalRKZzZpOTREUXJoeTlSb0FicTR1OU9qOGdXYXZ1T3VKbkZwR1JFUWtPeXZzNWNuUWovdVk1OE0xRElNVks5ZXdZdVVhUzVkbTlkeGNYUWdaMUVmejJpYWpsa0VSRVpISHdOL1hoMmtUUnVycFN0bUl2NjhQVThmcm1qeElMWU1pSWlLUFNXRXZUeWFNR3NLdVBmdlpzT2tQOWg4OFJFVEVWZldQL3BjNE9Ucmk0ZUdPdjI5NWFnY0hVU25RWDdlRzA2QXdLQ0lpOGhpWlRDYWVxaGp3eEUyb0w5WkR0NGxGUkVSRXJKakNvSWlJaUlnVlV4Z1VFUkVSc1dJS2d5SWlJaUpXVEdGUVJFUkV4SW9wRElxSWlJaFlNWVZCRVJFUkVTdW1NSmlHMDJmQ3VYUG5qcVhMRUJFUkVYbnNOT2wwR3NaTW5NN1ZhOWNZOW5GZlNwVXMvdEJ0MjdUcnpOTkJWV24vemxzUDNTNDJObzRmZjE0T1FNUG42cEVycHhzM2JrWVN1bkl0SmhzVHpScS84c2k2NHVQanVYanBNbDZGMG42ZTR2Z3BNNG1KdWMxN2I3ZWlZSUY4anp3ZXdNN2QrL2pyOUJtYXZOckl2T3kzelZzd01yQ3ZrWmhJZkVJQ2lZbUoxSzliTzBQbkV4RVJrZXhGWWZBQmEzLzlqYVBIVCtEbTVvcTl2ZjBqdDc5Kzh5YTNNOUNLYUdkbnkrZGYvdy9ETUtqM1RFMGdLZHg5OXRXMzVIUnp5MUFZL1BUenIxa1d1b3BYR3pXa2RjczNjSFoyTXEvYnMrOEF2NnhlVDVsU0pZaU5qU1VzL0d5YXgvQXE1SW1OemYwRzRTWExWN0o1eXpaT25RNmplNmYyMk5yYU1uenNKT0xqRXg1Wnp6Mk9qamtVQmtWRVJKNVFDb1BKWEw5K2d4bXo1NUluZHk1eTVuU2pROWVQYVBmT1c3emE2UGwwOTdHenRjWFcxdmFSeDdheHNTR25teXMzYmtiaTR1d01nSnVySzBDS1VQY3diN2RxaHEyTkRZdVhockxtMTkvNHFOdUhWSzFja2ZNWExqSmkzQlFNdytEWWlaTzgwNkZibXZ0N2x5N0pqRW1qVXl3YjFMY0hJOFpPNHBmVjY0aTZkWXZCL1h2aFlPL0EwMEVWNmQ2cHZYbTd1TGg0dHUvY1RZQ2ZMNjZ1U2ZVbkpDU1NFQjlQYkZ4Y2h1b1hFUkdSN0VkOUJ1OHlESU94azJad016S0tQajA2TVdQaUtHb0ZCekh0MDg4WlBHSWNkMkpqQVhqKzFlWU1DcmtmcUd4c2JNam9JNjhkSFIwQnlKSERBUUI3ZTdzVS8zOFVWeGNYT3JSN2JqZEJrUUFBSUFCSlJFRlVtNW1UUjFPK25EZGx5NVRpeUxFVDlPajdDYkYzWXBuNzZXVFdMUHVCMWkyYjhuYXJacXhhc29BMXkzN2dyUlpOQUhpemVlTlV4N1N6czZWLzcyNVVyaFJJWUlDZitUUFoyZHJpNnVKaS91L3k1UWpHVEp6TzF1MDd6Y3R5NVhURDNUMFBCUXZreitCWFFFUkVSTElidFF6ZU5XLytJcmJ1MkVXTHBxOVJ1VklnQUgxNmRLSmdnWHg4ODkxQytnd2N5b2doL1hGd2NEQ0h1WWU1ZXUwNkdBYnU3bm5NeXh3Y2ttNDczMnRKTkpuU2pwRTdkKzhqVDU1Y2xDeGVMTTMxSllzWEkyVGdSK2J6NVBQSVM0ZDJiMU9rY0NFU0V4Tlo5UE55M1BQa3BsWHpwQkI0L2NaTktsZXNRSTFxVmRJOG5wMmRMVU1IZldTK0xaNzhOdkxWcTllNEZSM041aTNic0xlM3g2ZWNkNHBiMEM3T3ppaytvNGlJaUR4WkZBYUJuNWI5d2xmZkxxQjYxYWRvKzFiekZPdmF2Tm1NeU1nb05tejZnMnZYcm1ObmEvZkkyOExyTm14aXpNUnB2UGJTQzd6L2J1dE0xelAzbSs4NGN1d0VBL3QwcDA3TkdtbHVNMm42YkdwVXEwTFZ5aFdaTW02NGVmbldIYnU0ZGV2LzdOMTNlSTMzLzhmeDU4bWVSSVNJaUMwa2tvaFZvaUcyS3RWRlZhc1VWYVAyckJFcWFPeTlTL0VyMzFaTHFSVjcxZDRTeEtvaXRwalpKem01ZjM4Y3VadlRKTVNvaytTOEg5ZlZxK2ZjNjd4elRpS3ZmTzdQaUNjK1BvR1Q0YWZ4OS9PaGQvZk9tVjdqOHBXcjNMeDVtOEJhTlF6NlJ5cEtxdnA0eWZJVmJOeThYWDNldmM5Z2cyczBlNmNoZlh0MGVlR3Y4Vm15Q3NtNXdjbVRKNmxidDY2eHl4QkNDQ0d5emFURFlHcHFLZ3VYTHVmWFZXdXh0N2NqTU9BdGR1ODlrT0c0ZWtHQk5HL2FLTXRSdlAvbVhhRThPbDBxMjNmOVNlY09iUTFhMnA0bktTbUpTNWYveHM3T2xvQzNxbVo2ekx5RlMxa2Z0aFhYd29WNHExcGxkZnVUbUJqbUxGaEMrWEpsS1Z1bUpNTkR4dEczUnhjYTFLMmQ2WFhXYmRqQ3VyQXQrSGhYb0V1bmRuaVZMd2VBa200b3NaV1Z2aFYwMi9yZk1wemZzSGtyOWRhM0VFSUlJWElua3c2RHljbkozTHA5bDVJbGl1TmR3Wk5KMCtkbWV0eTdUUnJRcjJmWGJGKzNpR3NoS2xmeTVmakpjSTRlUDJVUTJKN24yTWtJVWxKME5HbjROdGJXMWdiN0ZFVmg5dndmV2JOK0UxOTMrSUpQUG00QjZLZXQyYjEzUDR0LytvWEhUMklJL3JZZkpZdDdjUFBXSFVJbnpXRE51akNhdmRPUXlwVjhjUzM4ejVRenZicC9oYmRYZVJZdVdVYXZBY09ZTUdZRWxTdjVvTlBwMU5ZNXM2Zi96MnAwc2xrdWJzVVRRZ2doaEltSFFXdHJhNElIOXlVdUxwNC9ObXdDWU9rUE13Mk9hZCs1SjFiWm1HTG0zeHJWRCtMNHlYQzI3ZHJ6UW1Id3dLRWpBTHpUcUw3QjlvVEVSRUlueldEL3dTTzArK3dUUHZtNEJaZisrcHZGeTM0aFBPSXNDWW1KZUpZcnc0Z2gvZkVzV3hxQTBGSEQrR1hsYWxiOXNVRU51bzZPRGl5YVBRVm41d0pvTkJvYTFhOURRSTJxckZxekhuKy9pZ0FrcDZSZ2JtN1ltdG1oYStZamxQOExpcEtkV1E1empycDE2N0o3OTI0QS9QMzlqVnlORUVJSThXSk1PZ3lDZnJDRW82TURGdWI2dDhMZHJVaUdZeXdzWHZ4dGVqdWdPbFpXbHV3N2NJVEV4Q1JzYkt5ZmUwNlNWc3Z1dlFjb1VieVllc3MyVFVxS2ppZFBZbWphdUQ0ZnZmOHVzWEZ4RkNsU0dKZUN6bFN0VW9uRzlZUHc4L1VHSURZdVRqM3ZnL2VhOG02VGhodzhmSlNJTTVHVThQRElNT0REM3M2TzlwKzNCdlN0cFNrcEtXb2Z3dFJVZmYvQnJHNFRwK2F5NENhRUVFSUlReVlmQnA4bGJVbTZsd21EZHJhMnZGVzFNbnNQSEdiZndjTlo5dHRMYjllZS9jVEhKOUNrUWIwTSt4d2Q3QWtOR1lhVnBTWE5QdjQ4dzZUUWUvY2ZldWExbXphdXorQitQVFBkOThmNlRWejg2ekpkdi9vUzdkTXBkTkxtUWt5YlE3Qmg4MWFabnB1WW1QanNMMG9JSVlRUU9acUV3V2U0R3FYdkorZmdZUDlTNTlkNU80QzlCdzZ6WTlmZTU0WkJSVkZZc1dvTjV1Ym1OR3FRK1dvZXR1bzhoZFpVOEN6Tys4K1lERHU5c1JPbVplaC9tTjd4aytFY09YNks3cDA3Y092MkhRQUtGblFHNE12UFc5UHF3L2NBK04rdnE5bTZZemVMNTAxVHowMExqVUlJSVlUSW5TUU1adUwwMlhPcyttTUQ0UkZuQUtqZ1dWYmRsNXFhaXBLdGxYdWhSdlVxdFByd1BlclhEWHp1c1NrcEtYelF2Q25Yb3E1VHdDbi9NNDgxTXpQRHRYQWg2dFY1VzkxMjQ5WnRGdi9mejFUeDkrWGRKZzBOamg4N1lWcVdBejJTa3BJNGZpcUM2bFg5c2JlMzQ5TGxLd0I0dUJjRndON0JYcjJ0N1BnMEZIc1Vjd2YwNzhXTGpKUVdRZ2doUk00anY4a3pVYktFQjRlUG5zREZwU0M5dTNkV1YrYUFwMzNxa2xPeWRSMTdlenU2ZEdwSHVUS2xuM3VzcGFVbExabzFvVWZYVHM4OVZrbk5HRWIvdm5LTlhYL3VSNXRGYlNtNnpOY2FQbkQ0R0ltSlNkUU4xTTluR0hFbUVvMUdnM2NGVHdDR2p4ckhySG1MU0V3MFhIOTU3NEhEZE9qU201dTM3ankzWGlHRUVFTGtYTkl5bUFrSGUzdlcvcnBVblZ6NndjTkhtR2swT0RubHAwZlhUaFFxVk5DbzlTVm5zaGJ3dHAxNzBHZzBCTHhWbFpqWU9EUWEvZGVSUnF2TmZQM2dEWnUyWW1WbFNjMGFWWW1QVCtEZ29hTlU4cTJJdmIwZG03YnQ1TVNwQ0FvNDVjK3c2a28rUndmdVJ0OW4wUEFRWmt3YWkzTUJwOWY3UlFvaGhCRGlqWkNXd1N5a1gyWGsySWx3UHUvWW5XTW53bW5hdUQ3VktsY3lZbVhRb0Y0ZGc5Ykt0UnMyczNmL0labzJib0JyNFVLc1hMT09UNzdvek5nSjB6aCtNcHlmbDh6TGRDV1V5MWV1Y3VMVWFhcjZWOExPMXBiZlZxOGxTYXVsU2NONlJGMi93Wno1aXlsVnNqZ0RlbmZQc0NxSW40ODMvWHAyNGZhZHV3d2ZGYW9PdGhGQ0NDRkU3aUl0ZzArbDlYM2JmL0FJRmRKTjY2SW9DdHQyN2thYm5FeUo0c1VNenRGcWswbE1URUtUcnQ5Y1FtSWk4eFl1eGNIZUhoc2JHNE8rZWsrZXhBQ3cvSmRWQnRkNThpVEdZSnVDUWxLU2xyajRlRDU4cjZuYVJ5OU52NTc2NWQvT25ydkFMeXZYc1AvZ0VRSnIxYUJuMTQ0QStIaFY0RnIxRy95NS94QTc5K3lqaUd0aG1yL1RpS1pOR3BBL242TjZuU1hMVmdBUVdLdUdQalQrdGhyWHdvV29YTW1IZnQrT0lEa2xoU0VEZXFscktqOTY4c1FnRkRhcUg4VHBzK2ZZZi9BSXQrN2NwV1J4ajJ5OTEwSUlJWVRJT1NRTVBsV2hmRmswR2cwanhreklkSCtqK25Wd2VUckNGbURFNlBFY09ub0NuVTVuc0YyclRXYkRwbTNQZkszRnkzNHhlUDc0U1V5R2JXbUNBZ1B3S09aT2ZId0N1L2NlNE1IRFIwUmR2MEhFbVVqdTNMMkhTMEZuQnZUcHpqc04vNW1PcG5wVmY2cFg5ZWZSbzhkczNMS2QxV3Mzc25EcGNuNzYrVGNXeloxS0VkZkNBTFQrK0gwZVBYcE1RSTJxN05pMUY1MHVsZTVmZjRsekFTZmViZElRcC96NUtGMnloUHIxN2o5ME5FUGcrK2Jyam56ZSttTUtGM0o1NXRjc2hCQkNpSnhKd3VCVGZqN2VMSjQzblJzM2J4bXNnS0hSYUhCeXlvZG4yVElHeDllcVdaMjcwZmVwVnFVU3paczJVcmM3T3RpemJORnNIQnpzc2JHMndjTENuQmVsS0FxSlNVbkV4c2FSejlFQkFEczdXdzRmTzhHZit3NVN4TFVRZmo3ZXZGMnpPalhmcXBibGF6ZzU1ZWV6VHo2aTFZZnY4Y2VHelZ5NUdxVUdRWUNLWHVXWk1Xa3NvSitjdXJpSE8xWDgvUUQ0dE9VSEJ0ZXErVlpWekMwczZQakZwd2JicmF3c0pRZ0tJWVFRdVpoR3lXMXJmMkU0QVhKbUsyUGtWVEV4c1lCK1NibThKamQvcHVtWG85dTVjeWQxNjlZMWJrRkNDQ0hFQzVDV3dWd2tMNFpBSVlRUUwwWlJGSTZmakdEMzN2MUVuSWtrT3ZvQkNiSWExQnRoYTJPRGk0c3p2aFc5Q0Fxc1JSVi8zd3dETEhNakNZTkNDQ0ZFTG5IOXhpMG16NWhMeEpsSVk1ZGlraElTRTRtNmZwT282emZadUhrN3ZoVzk2TityRzhYYzNZeGQyaXVScVdXRUVFS0lYQ0RpVENROStnMlJJSmlENUpYUFJGb0doUkJDaUJ6dStvMWJCSWVNSnpZdUR0QVBibXphdUFGTkc5V2pSQWtQN0d4dGpWeWhhWWhQU09EcTFTakN0dTRrYk10MkZFVWhOaTZPNEpEeHpKb1NtbXRiQ0NVTUNpR0VFRG1Zb2loTW5qRlhEWUlGblFzd1pFQXZnOFVIeEp0aFoydUxWd1ZQdkNwNFVqL29iVUluemVEK2c0ZkV4c1V4ZWNaY3Bvd2JsU3Y3RU1wdFlpR0VFQ0lITzM0eVFyME5xZEZvR0Rxd3R3VEJITURmejRjaEEzcXA0Uy9pVENUSFQwWVl1YXFYSTJGUUNDR0V5TUYyNzkydlBtN2F1QUdWZkNzYXNScVJucitmRDAwYk4xQ2Y3OTU3d0lqVnZMeGNHUVp0Yld6VXgvRUpDVWFzUkx3TzZUL0Q5Sit0RUVJSURBWW5ORzFVN3hsSENtTkkvNWxFbkRscnhFcGVYcTRNZ3k0dS95ei9kdlZxbEJFckVhOUQrczh3L1djcmhCQUNvcU1mcUk5TGxKQTE0SE9hOUo5SitzOHFOOG1WWWRDM29wZjZPR3pyVGlOV0lsNkg5SitoYjBWdkkxWWloQkE1VC9vSnBXWFVjTTZUL2pQSnJaTi81OG93R0JSWVMzMGN0bVU3SjhOUEc3RWE4U3BPaHA4bWJNdDI5WGxRWUlBUnF4RkNDQ0ZNVDY0TWcxWDhmZFhXUVVWUkNKMDBRd0poTG5ReS9EU2hrMmFRdGp5Mm40ODNWZng5alZ5VkVFSUlZVnB5WlJqVWFEVDA3OVVOQjN0N0FPNC9lTWpBWVNGTW1UbWZ5SE1YWkZCSkRoYWZrRURrdVF0TW1UbWZnY05DdVAvZ0lRQ09EdmIwNjlrMVY4N1BKSVFRUXVSbXVYYlM2V0x1Ym93ZU1WaWRrVjFSRkRadTNzYkd6ZHVNWFpwNFFZNE85b1FFRDg2MU03Y0xJWVFRdVZtdWJCbE00MXZSaTFsVFFnMEdsSWpjeGJlaUZ6TW55MmNvaEJCQ0dFdXViUmxNVTh6ZGpTbmpSbkg4WkFTNzl4NGc0c3hab3FNZjVOb1JQWG1kclkwTkxpN08rRmIwSmlnd2dDcit2bkpyV0FnaGhEQ2lYQjhHUWQrSHNHcGxQNnBXOWpOMktVSUlJWVFRdVVxdXZrMHNoQkJDaUJlVGtxTExkSHRpWWhJLy83YWFxT3MzWCtuNlY2NjkyR0lRcjZ1ZTh4Y3Z2ZERyS29xQ1RxY2pNVEhwaGM3TGkvSkV5NkFRUWdnaHNtZnN4R2xvdFZwNmQrOU00VUl1NnZiZlZxOWorWXBWVlBBc1I3NThqaG5PczdPMXdkTFM4cG5YM3JGckw2R1RaekJsM0toczl3Vi9IZlZjdm5LVjNnT0hVK2Z0QVByMTdNcjlodzlwMzdsbnRsN2Z4c2FhOVN1WFpldll2RXFqcEUzeUpvUjRLWFhyMW1YMzd0MEE3Tnk1azdwMTZ4cTNJQ0ZFbnRLd2VTdjE4YmIxdjczeTlTNWZ1Y3JVbWZQNSsrbzF1bmZ1d0x0TkduQW04ano5aDR6TXNwWE96TXlNcFF0bTRGYkVOY3ZyM3JsN2o2NjlCMkZqYlkxN1VUZkdmamNFYXl1ck4xYlBtY2p6akJnekFjK3lwZW5Yc3l0dHZ1ektkME1INE8xVlhuK0FvdkMvMzFaVHhkK1BDcDVsVVJTRjFOUlVVbEpTbnZsMVpjZnIvb3plTkdrWkZFSUlrYVBvZERyMjdkdEhlSGc0MGRIUnhpNG56eWxkc2dUVEo0NWh4YW8vY0M5YWhOTm56eEU4ZWp4MUFnUG8yNk1MTzNidDVjcTFLTDc4dkRVYWpZYXZldzZnZ21mWlp3YW1tSmhZaG8wYVIzR1BZb3dMR2NhdzcwSVpPdko3UmdjUHhzN3UyVXZvdmE1NktucVZaOXI0RUJSRkh4WUJIQjBkY0M3Z0JNQ0pVNmRac3k2TWdMZXFxZHVFbm9SQklZUVFPWUtpS1B6MDAwOEVCd2R6N2RvMVk1ZVRZelJvMXZLMVg5UE16SXcyclQ0a09UbVoyTGg0V2pScndoZWZ0c1RDd29KOUJ3OXorZStyZlBOMUJ4NC9pU0VvTUlENmRRT3p2TmJqeDA4WU5IdzBxYWs2UmdjUHd0YkdoakVqdjJWdzhCaSs2VGVFa1VQNlViSkU4ZiswbnZEVFovR3U0SWxITVhjQUhqeDhwTzdidEcwbms2Yk5VWjhQRGg1dGNPNkdWY3V3dHJiTzludVhGOGtBRWlHRUVFYVhrcEpDeDQ0ZGFkKyt2UVRCTjJUeHNsOFlObW9jQlp6eTA2SHRwMWhZV0hEOXhpMk9uUWduTlRXVlpiK3NKSDgrUnpwM2FFdVpVaVV6dmNaZmw2L3dUYjhocE9oU21CdzZpbnlPK3I1OWRyYTJUQnd6Z2lLdWhlalNheEJ6Rnk3bDRhUEgvMGs5eWNuSmpCdzdrYTk3RHVCVXhCbjl4blE5NEd5ZUJyMWxpK1lZL05lalMwY0FyTEp4S3p1dms1WkJJWVFRUnRlelowK1dMRm1pUGk5ZnZqeHZ2ZlVXSlV1V1ZHLzVtYXE5UjgrODltc3VYL0U3cTlhc1oreklJZXEycTlldUV6SnVNbFg4ZmVuWXJnMTlCNC9nL0lXLytLSk5TenpMbFRFNFg2dE41cGVWYS9qNXQ5VTRPdGd6c0U5M1ltTmppWTJOTlRpdVE5dFBTVW5SOGZzZkcxaTdZVE4xYXdmUXVFRmRLbGN5WElmK1ZlcXh0TFJreHNReFRKMjFnUDVEdmlQNDIzNVVmTnBQVUtQUlBQZjdSK2E2bFRBb2hCREN5TFp2Mzg2OGVmTUEvUy8ybVRObjBybHpaNU1QZ1duU0QwNTRWVHFkanRrTEZoTzJaUWZqUW9aUnVsUkoxcXdMNCtDUjR4dzdjWXJLbFh3Wk9xQTNqbzRPVEFrZHhZU3BzK25lOTFzS0YzS2hYSm5TZEdyL0dlWVc1dlFaT0p5NCtIaGFmL3crVjY1Rk1YVGs5NWlibTZNeDB4QVhGNCtkclMwYU13MUtxb0kyV2N2c3FlUFlkL0F3VzdmdnBuclZ5cSsxbnVJZTduZ1VjMmR5Nkhlc1dQa0hOYXRYNGRIakp3QUczME50TzNWL2JlOWpYaU5oVUFnaGhGRjkvLzMzNnVOaHc0YlJwVXNYSTFhVHQ5MjVHODJCUTBjWjJMczdYdVU5VVZDNGZPVXFkclkyakFzWnJrNEhvOVVtVTdKRWNXWlBHOGV4RStFY1BIeVV4NDlqOENoV0ZJMUdRODl1WDFHK1hCbGNDeGZLOEJvTm03ZGk5dFJRdGY5ZUdzK3lwZFZCSUsrem5qUWFqWWJXTGQ5SG85R29xNUJaV2xxUW1wb0taQnpsdTNQUFBzWk9tSWFpS0NiZk9paGhVQWdoaE5FOGVQQ0FYYnQyQWZwV25JRURCeHEzb0R5dXFKc3JpK1pPWmMrK2c3ejcwV2NHKy9ic081amxlYi8rOUlQQkNOdzZiOWRFcDlOeDkxNDBscGFXR1ZweFkyUGplUHdrQmdBbE5aVVVuUTRySzB1MVQrSHJyZ2ZnN3Ixb3ZwODRuV0dEK3ZEazZXdmIyZHFoMVdxQnJGdFl0Y25KMlpvQ0p5K1RNQ2lFRU1Kby92NzdiN1hseHRQVEV6czdPeU5YbFBmWjJkb2FES3BJbzlWcU13eW1DRDk5aGdsVFoyYzYyZlR0dS9leW5OaTU1NEJoR2JhOTMvd2RlbmJ0OUovVmMveFVCR2NpendOdzYvWmRBRnhjbktudFVoTS9uNG9BSER4OGxGbnpmelI0SGF2blRLUnRDaVFNQ2lHRU1KcVltQmoxc2F2cnEwMzhLN0l2N2Jab0VkZC9idk5PbVRtUFEwZU9zL3pIT1ZoWTZPTkIxUFdzNStNcldzU1Z0Yi8rSDhkUGh1TmZ5UWRiR3hzQW1yei9LUXZuVE1IRFhYOEw5N2ZmMTFHM3p0c1VjTXIzbjlaejRPQlJ2TXFYbzVCTFFTNWMrb3Npcm9Xd3RiSGhYdlI5Ykt5dGNITEtULzc4K2RUWGlZbUpKVGtseGVSdkVZTk1MU09FRUVLWW5KU1VGSVBuaXFKd0t1SXNmajdlYXZCNjF2R2dEM0JKV2kzanBzeGszZzlMTVRjM3g5emNIQUJ6TXpQTXpjMjVHbldkaFV1WHMyWDd6bWZPNWZlcTljVEV4SEw0MkFucUJBYWdLQXBIanAzQTMwOC9Zbm4yZ3NWMDZUV1FtTmc0ZzNQR1RweE9jTWg0dE5ya0xPc3lGUklHaFJCQ0NCTmphMnVMVi9seTZ2UFY2OEs0ZWVzMjc3M2JtUE1YTDlHMTl5QldyOTFJSVJkbnZ1M2ZFenRibTB5dlU4QXBQMTA2dFdQVHRwM3NQM1Ewdy81bFA2K2taSW5pZlBiSngvOXBQV0ZiZHBDY25FeGdRQTJPblRqRnpWdDNxRnM3Z0QvM0hXVHYva04wN3RBV1J3ZDdnM042ZE9sSTFJMGJUSjAxLzdudlYxNG50NG1GRUVJSUUxT3JSalZxMWFqRzlSdTMrR1hsR3JidTJFMlBMaDN4OC9IbXdxWEx1THNWWWY2UFA2SFJhQWdLRE1DOXFKdEJXRXROVFNVNUpRVXJTMHVhdjlPSUxkdDNjLy9CQTRQWGlEeDNnVC8zSDJMYWhOR1ltNXVSa3BKQ2Nrb0tOdGJXR1c3TnZrbzlTVm90cS81WVQ5a3lwYkMzdDJQbTNFVVU5M0RIcGFBenZRY0ZVNzl1SUEzcjFkRWZtNVNrdm1ZeGR6ZjY5K3JHOXhPbjA2YlZoeFQzTUJ6OWJFb2tEQW9oaEJBbTR1R2p4Nnpkc0ltNzk2SzVjT2t5ZjErNWhuY0ZUNmFPRDhHN2dpZWdud0ltK050K1BIcjBtUFdidHJKNlhSamJkdTVoNklEZTZqSndKOE5QTTJpNDRiSnVrZWN1TUgzMkR3QjA2TnBIM2Q1NzRIQ0Q0NVl0bXFQMkRYd2Q5ZWgwT2hvMUNNTEIzcDZ6a2VlNWN5K2FrT0dEc0xTMHBIb1ZmL3AwL3hxQU9VL25NM1IzSzZMV0VoUVlRREYzTjVNT2dpQmhVQWdoaERBWkJaenljL3ZPWFdKaTQ2Z2ZGRWlOQVZVb1hiSkVwc2M2T2VXbjdhY3QrZmlENXF6YnVJVTZnVFhWZlJXOXl2UFR3bG1aVGl1VEtVVkJsNXBLY25JS0xnV2RYMnM5ZHJhMmZOWCtjL1c0R1pQRzRsbTJOQUREQi9kVnQ3OVZ2UXFwcWFsODlINXpnK3RtdGRTZUtaRXdLSVFRUXVSZ3RqWTI2aVRLOFFrSjJObmF2dEwxQnZmTGZEcVlaNzMrSngrMU1OaG1iVzJOVzVIWE0vcjdkZFNUWGxvUS9MZHFsU3RSclhLbEYzcXQ3SWhQU0RDb0xUZVNBU1JDQ0NGRUR1Ymk4azlMMnRXclVVYXNSR1FtL1dlUy9yUEtUU1FNQ2lHRUVEbFkycEpzQUdGYmR4cXhFcEdaOUorSmIwVnZJMWJ5OGlRTUNpR0VFRGxZVUdBdDlYSFlsdTJjREQ5dHhHcEVlaWZEVHhPMlpidjZQQ2d3d0lqVnZEd0pnMElJSVVRT1ZzWGZWMjBkVkJTRjBFa3pKQkRtQUNmRFR4TTZhUWFLb2dEZzUrTk5GWDlmSTFmMWNpUU1DaUdFRURtWVJxT2hmNjl1T05qckowMisvK0FoQTRlRk1HWG1mQ0xQWFRBWXdDRCtXL0VKQ1VTZXU4Q1VtZk1aT0N5RSt3OGVBdURvWUUrL25sMXo3ZEoyTXBwWUNDR0V5T0dLdWJzeGVzUmdna1BHRXhzWGg2SW9iTnk4alkyYnR4bTdOSlBuNkdCUFNQQmdpcm03R2J1VWx5WXRnMElJSVVRdTRGdlJpMWxUUWcwR2xBamo4cTNveGN6SnVmOHprWlpCSVlRUUlwY281dTdHbEhHak9INHlndDE3RHhCeDVpelIwUS9VZVFqRmY4dld4Z1lYRjJkOEszb1RGQmhBRlgvZlhIdHJPRDBKZzBJSUlVUXVvdEZvcUZyWmo2cVYvWXhkaXNnajVEYXhFRUlJSVlRSmt6QW9oQkJDQ0dIQ0pBd0tJWVFRUXBnd0NZTkNDQ0dFRUNaTXdxQVFRZ2doaEFtVE1DaUVFRUlJWWNJa0RBb2hoQkJDbURBSmcwSUlJWVFRSmt6Q29CQkNDQ0dFQ1pNd0tJUVFRZ2hod2lRTUNpR0VFRUtZTUFtRFFnZ2hoQkFtVE1LZ0VFSUlJWVFKa3pBb2hCQkNDR0hDSkF3S0lZUVFRcGd3Q1lOQ0NDR0VFQ1pNd3FBUVFnZ2hoQW1UTUNpRUVFSUlZY0lrREFvaGhCQkNtREFKZzBJSUlZUVFKa3pDb0JCQ0NDR0VDWk13S0lRUVFnaGh3aVFNQ2lHRUVFS1lNQW1EUWdnaGhCQW1UTUtnRUVJSUlZUUprekFvaEJCQ0NHSENKQXdLSVlRUVFwZ3dDWU5DQ0NHRUVDWk13cUFRUWdnaGhBbVRNQ2lFRUVJSVljSWtEQW9oaEJCQ21EQUpnMElJSVlRUUpzekMyQVVJSVhJR1JWRTRmaktDM1h2M0UzRW1rdWpvQnlRa0pocTdMUEVmc0xXeHdjWEZHZCtLWGdRRjFxS0t2eThhamNiWVpRa2hqRVRDb0JDQzZ6ZHVNWG5HWENMT1JCcTdGUEVHSkNRbUVuWDlKbEhYYjdKeDgzWjhLM3JSdjFjM2lybTdHYnMwSVlRUnlHMWlJVXhjeEpsSWV2UWJJa0hRaE1uM2dCQ21UVm9HaFRCaDEyL2NJamhrUExGeGNRQm9OQnFhTm01QTAwYjFLRkhDQXp0Yld5TlhLUDRMOFFrSlhMMGFSZGpXbllSdDJZNmlLTVRHeFJFY01wNVpVMEtsaFZBSUV5TmhVQWdUcFNnS2syZk1WWU5nUWVjQ0RCblFDMzgvSHlOWEp2NXJkcmEyZUZYd3hLdUNKL1dEM2laMDBnenVQM2hJYkZ3Y2syZk1aY3E0VWRLSE1BZVQvcjNHazFmNzIwb1lGTUpFSFQ4Wm9kNFcxR2cwREIzWW0wcStGWTFjbFhqVC9QMThHREtnRndPSGhhQW9DaEZuSWpsK01vS3FsZjJNWFpySWhQVHZOYTY4MnQ5Vytnd0tZYUoyNzkydlBtN2F1SUVFUVJQbTcrZEQwOFlOMU9lNzl4NHdZalVpSzlLM00rZkpLNStKdEF3S1lhTFMvK1BWdEZFOUkxWWljb0ttamVxeGNmTTJBQ0xPbkRWeU5lTGZwSDl2enBCWCs5dEtHQlRDUkVWSFAxQWZseWpoWWNSS1JFNlEvbnNnL2ZlR01EN3AzNXR6NU5YK3RuS2JXQWdUbGI3RHViUXFpUFRmQXpJWUlXZkpySCt2QkVIalMrdHZteGIrMHZyYjVrWVNCb1VRUW9nY1RQcjM1bHg1cGIrdGhFRWhoQkFpQjVQK3ZUbGIrczhrdC9hM2xUQW9oQkJDNUdEU3Z6ZG55d3Y5YlNVTUN2R0tySzJ0MWNkSlNVbEdyRVFJa1JkSi85NmNMUy8wdDVVd0tNUXJLbHEwcVByNDd0MjdScXhFQ0NHRWVIRVNCb1Y0UmNXS0ZWTWZYNzU4MllpVkNDR0VFQzlPd3FBUXIranR0OTlXSDIvWnNzV0lsUWdoaEJBdlRzS2dFSytvZnYzNjVNK2ZINEFEQnc1dzllcFZJMWNraEJCQ1pKK0VRU0Zla1pXVkZaOSsraW1nWHlsZzlPalJScTRvNzBoTlRlWEdyZHM4aVlsNTVuRVgvM3ExMi9QSnljbXZkTDRRUXVSbXNoeWRFSzlCY0hBd1AvMzBFL0h4OFN4WnNvUjI3ZHBScDA0ZFk1ZGxWQ2twS2V6NmN6OUYzWXJnWGNFVGdDUEhUbkw2YkNTZmZQUSs5dloyejcxR2ZFSUM3VHYzNUlzMkxXbi9lZXRNajFtMDlILzgvTnRxSm93SnBvcS8zd3ZWR0orUVFPakVHUlF1N0VMUHJwMWU2RnhGVVlpKy80QkNMZ1V6N050MzhEQzc5dXluNVlmTktWK3ViTGF1TldQT1F1b0VCbEM1a241bGliUG5MdkRYMzFlZWYyNnFRbkpLQ3ZrY0hXaFVQK2lGdmdZaGhBQUpnMEs4RnU3dTdnd2VQSmlSSTBlaTArbjQrT09QT1hEZ0FHWExQajhJNUdYakpzL2t2WGNicTJId1RPUjVscS80bmM5YnQ4elcrZFpXVm9DKzlUVXJMWm8xNGJmVjYxaTlOdXlGdzZDdGpRMEppWW1zM2JDWkJuVnJxM1ZteDgrL3JXYjVMNnRvMjZZbHJUNXNnWVdGT2FCdlpWeTQ1SDg4ZWZLRWoxcThTOVQxR3huT05UTXp3NzNvUHd2YVAzNzhoQXVYTHJOaDh6YTZmZFdlRDF1OHk3NERoMW14NmcveU9UbytzNDdVMUZTU1UxSW9XN3FraEVFaHhFdVJNQ2pFYXpKMDZGRDI3OS9QNXMyYmlZNk9KaUFnZ0ZXclZwbHNDNkdGaFlYQi93SE16ZldCeWNyS01sdlhNRFBUOTJUUjhNL0M3NGVPSHVmcXRldlkydGlRdGprdzRDMThLbnF4TG13TEtLRFZhbmtTRTBPSEw5bzg4L29halliZTNUdlR1VWMvSmt5ZHhmeVprOVFBK2p3ZnY5K01sSlFVbHYyOGtxMDdkak02ZUREdVJkMll2V0N4R2dCN0RoaVc2Ym1ONmdjeHVGOFA5Ym1UVTM2bVRRaGg0dlE1ekY2d21ISmxTNnZ2MGU4Ly8yaHc3b3k1Qy9Fc1Y0WjNHc3BLRk9MbG5Zazh6NDdkZStuYXFSMldscGFrcHFhaTFTWmpaV1dwL3R3OVQxSlNFbE5tenFkK1VDQTFxbGZKc1AvQmc0ZDA2TmFId2YxNlVxdEd0U3l2azVLaVUvK1lTaTh4TVluVjZ6WVNHRkFEajJKRk16blQwUG1MbDdMVkVwOUdVUlQ5SDFQSktkallXRC8vaER4TXdxQVFyNG1GaFFXLy9QSUxnWUdCbkRsemh1am9hT3JYcjAvNzl1MFpNV0lFSlVxVU1IYUovNWxIang1ei8rRkRMQzBzMFdnTTk2Vi9hdlowNTc5YnkzU3BxV2pRVUtLNGZwcWVKSzBXTTQwR2plYWZYMG9wS1RwMHVoUWlUa2V5WWROV2czMkF3UUx4dWxRZFNVbEp6dzJEQUI3Rml0TDhuVWFzV2IrSkgzNzhpUjdadkYxc2JXMU51ODgrb1ZIOUlOWnUyRXdSMThMTW1yZUlEWnUyTVhSZ2Irb0hCZkw3Mm8xY3YzR1RyenQ4Z1kyTk5YTi9XTUxxZFdHMGJaT3haZFRTMHBJaC9YdnhUc042K0hoWHlIVEIrN1BuTHJCMncyWjZkZnNxV3pVS2taV2J0Kzd3eC9wTmRPLzhKUUIvWDdsR2wxNERuM25PejB2bUdYU0xNRGMzWi91dVAvSEtva1hkd3RLQ3VMaDR6TTJmSFM3SFRweUdWcXVsZC9mT0ZDN2tvbTcvYmZVNmxxOVlSUVhQY3VUTGw3R0YzTTdXQmt0TC9SOU5sNjljcGZmQTRkUjVPNEIrUGJ0eS8rRkQybmQ2QWxrNEFBQWdBRWxFUVZUdStjelhUV05qWTgzNmxjdXlkV3hlSldGUWlOZkl5Y21Kdlh2Mzh1bW5uN0o1ODJaME9oMC8vdmdqaXhjdnBtYk5talJwMG9SU3BVcmg2dXBxc0hKSmJyZi8wRkdtekp5WDdlTTdkTzJUWVp0WCtYTE1uUHc5QUhOL1dNTDZzSzNxdm9WTGw3Tnc2WExxMXE3RjhNRjkrZXJMendFNGZQUUU2elp1b1d2bjlyaTdGWG5wK2o5ci9URlhvNjdUNUNYV2ZYVXI0a3E3enovQjNOeWNnQnJWOGZZcVQvMmdRQUEyYmRuQnpkdTMrZWJyRGdBVTl5aEc5ODVmWnFnMTh0d0ZTaFQzd003T1ZyM1ZiWjZ1ZFdiQjRwLzRkZFZhOWZtTXVRdVpNWGVoK3J6MXgrL1R1VVBiRjY0OUsxY3ZuNmRIang3UFAvQTF1SFRwa3ZwWUptMS9jOUphNHRKYTY0dDd1TE5zMFd5c3JLejAzM3NhRFk4ZlAySGsyQW5ZV052UXJYTjdYQW82RzF3ajdkejBZZTllOUgxQ1FpY3pjZXhJdFlYUlRQUHNNUGhGbTVaTW5UbWZqdDM2MEwxekI5NXQwdUJwbDVLVnBLVG9HRGhzVklaenpNek1XTHBnQm01RlhBRW9YYklFazBOSE1XTE1CRWFGVHFKZno2NEFmRGQwQU41ZTVmVW5LUXIvKzIwMVZmejlxT0JaVm0wWlRFbEplZEczTDgrUk1DakVhK2JrNU1UNjlldjUvdnZ2R1Q5K1BQSHg4U2lLd29FREJ6aHc0SUN4eTFNMWFKYTlmbnZaMGJoQkVBM3IxY0hTMGdKTnVxYkJoczFiWlhyOHR2Vy9HVHpYNlhRa0ovL3pEM0pnd0ZzVTl5akc0OGVQV2I3aWQyclZyRTVsUHg5Y1hRdXJ4NlNrNkZpd2VCbkp5Y2xZUFcwZDJMbG5IeTRGbmZHdDZQWGNtamR1M3M2VEp6RjgvRUV6bkFzNE1YSHN5QXpIS0lwaThQVms1c2F0Mi9UL2RpVGR2bXBQVU8xYTZ2YWpKMDV4K2NwVkNya1VaTUxVMlF6bzNZMW03elRNY0g1cWFpb2g0NmFnMCtubzJQNHptalNvaTBhaklWVlIxR05zbnY3aHNIamV0QXpuZCtqYTU3WC9ZZkhYdWRQTWpzellNdmxmaTR5TWZPNzdiWXBlNTg5cVZpd3RMU21TN3VmcjVxMDdCSThlajJmWjBnenErNDNhQXBkZVZwOVY1UG1MV0ZoWWtLTExHTEp1MzdsSElSZG5OVWlDUHNoTm56aUdGYXYrd0wxb0VVNmZQVWZ3NlBIVUNReWdiNDh1N05pMWx5dlhvdmp5ODlab05CcSs3am1BQ3A1bDFTQ1lwcUpYZWFhTkQwRlIvdWxpNHVqb2dITUJKd0JPbkRyTm1uVmhCTHhWVGQwbTlHUnFHU0grQXhZV0Zvd1lNWUtMRnkvU3BVc1huSnp5OWo4OEZoWVdXRmxadnZRdmNuTnpjNE0rTzlXcStQTlJpM2R4S2FpL0plVmQzcE1QVzd4cjBPL29oOFUvOGVEQlEwSkhEYU9RUzBHU2twS1l2V0F4WXlkTTQvSGpKeGxlWSs0UFMxaTZmQVh4Q1FrQXJOdTRoWVZMbDJkWjA1YnR1K2plNTFzU0U3TmViL3JDcGN2MEhSU01aN2t5Qk5Tb3JtNC9jdXdrb1JPbkV4UVl3SVF4SXpoNjRoUmY5eHpBMWgxN01xeGZiV1pteHJpUTRaUXVXWUpKMCtZd1pNUllBQlFsOVovM3gwei9pN09vVzVFTS8rbjN5ei9sSW5zU0U1TklTZEdwenhWRklTa3BpZFRVZjc3ZndrK2ZwV2YvSWJ4VnJUSkRCL2JPRUFRVlJjblFtcWJ2ZTVlc2ZpK21ieTBNUDMyV3VUOHNvV08zUHJUdDFOM2d0ZEtZbVpuUnB0V0hlRmZ3eEwyb0d5MmFOV0ZRbjIrd3RiRmgzOEhEL0xudklQYjJkaVNucEJBVUdFQ2JUejQwT0QvODlGbFNVbEx3S09aT2NROTNnMytMTm0zYlNjUG1yZFFXeHNIQm8ybll2Slg2bjZ3cEx5MkRRdnluaWhZdHlyeDU4NWd4WXdZN2QrNWs3OTY5M0xoeGd4czNidVM1ZjRDdTM3aUZObG1MaGJsRmhuNkQvNWErejZDaTZFZmdGaXRXTk1QZ2plMjcvZ1FnVlVubFd0UU5pbnU0RXgrZndNS2x5MW0zY1F0OWUzUWhQajZleVBNWDJiWnpENDhmUDJIQ21CSGt6NTh2dzJ1R2JkbUJwYVVGN1Q3N0JORDNad0xEQVM3cHhjVEVjdkd2eTh4ZThDUDllM1hMc0gvcmp0MU1tN1dBdHdQZTR0ditQYm4wMTk4Y09IeVVmUWVPY1BuS1ZZSnExMkpnNys3WTJGZ3plMG9vVTJmTloveVVtVXlaT1kreVpVcFJ0bFJKZW5icmhKbVpHU1dLRjJQYzZPR3NDOXVpdGdLbXBPZ3loT3NtNzMvNjdEZjJOYkcwdENJMVZmZjhBMThEdVVYM1p2WDdkZ1FYTHYwekwyZWo5L1EvRHd0blQ2Wmd3WUw4dXVvUGZ2MTlMViswYVVuYlR6TnZrYno4OTFXRC9vWFRaLy9BOU5rL1VLdG1kZnA4OHpVQUI0OGNZK09tN1FDczNiZ1pmMThmQXQ2cXhyV29HMW4rekMxZTlndVI1eTR5WVV3d0hkcnF2OWV2MzdqRnNSUGg1TS9ueUxKZlZ0TDIwNVladWtRa0p5Y3pjdXhFQ2pqbHAzZjN6bFR5cmFqL2grV3B0SitwWll2bUdKeDM4UEJSWnMzLzhabXpGWmdLQ1lOQ3ZBRldWbFkwYWRLRUprMmFHTHNVVlZhM2NGL1dnc1Uvc2YvZ2tXd2RtMW1md2NYenB1RlJ6RjE5ZnY3aUpVNmZQUWZBeXRYcitYWFZXaGJNbWdUQTJnMmJBVEwwVTJ6OThmdjQrMVVrUGlFQk8xdGJkZnZkZTlIRUp5UVE0RnRORFZqcVNPVXNrdXRIN3pkajM4RWpoRzNaUVVDTjZnYXRrZ21KaWF6YnVJV3FsZjBZM0s4SFptWm1PRGc0Y1BUNEtTcFg4bUhZb0Q3cVlCaUFJcTZGR1Q4Nm1LanJOOWk1Wng4bnc4OVF1bFNKREtNMjMydmFXSDJjbkp4c2NDc05ZT2tQTXpQVW1kMU84aStpZHFQM010eksvNi9zMnJXTGV2WDBmVFdEZ29MWXRXdlhHM25kM09SMS9xeUdCQThHNE1EaG8weWYvUU1yL204QldxMFdnRlp0djFMRCtaSmxLMWl5YkVXRzg2ZE5HRTI1TXFXWU4zMENWbFpXZE96V2gzYWZ0U0tnUmpYT25EM1AwdVg2YzhhTW0wcXRtdnJXOHVHRCtsSzlxajlSMTIrd1l0VWZtZjdNTFYveE82dldyR2ZzeUNIcXRxdlhyaE15YmpKVi9IM3AySzROZlFlUDRQeUZ2L2lpVFVzOHk1VlJqN08wdEdUR3hERk1uYldBL2tPK0kvamJmbFI4Mms5UW85RThkM1MwZEUyUU1DaUVlRTJHRHVpTmhZVzV3Vi85MmVrenFDZ0syblQ5L3RMTVgvUVRKWXQ3Y09WYUZIVUNhN0oxKzI2K256aWRLZU5HOGYxM1F5bmlXcGlDemdXNGNlczJnNGVIVUtGOE9UcTEvNHk5K3c4eGM5NGllblh2VEdEQVd3QmN1UGdYZ01FdmtPZlJhRFQwNjltVnI3N3B4N1JaOC9IMXJvQ2pvd09nbjU5dzR0Z1JtSm1aMGV6anp3MXV1MFdldjhpcVB6WmtlZDFQVzM3QWxIRVpPOFFEUEhqNFNPM0xGSitRb0xabzZKNjIwcVhxTW0rdDA3MmhWanlSKzZVTkFuR3d0d2Vnb0hNQmRWL1hyOXBUdW1SeFFpZk53TnVyUEY5Ky9nbmY5QjFDM1RwdjgzN3pKblRwT1JBSGV6dXNyYTBwVzZhVWVsNkJBazZVS1ZXUzBFa3owT24wdDRCWC9MUUEwUGZqZlJhZFRzZnNCWXNKMjdLRGNTSERLRjJxSkd2V2hYSHd5SEdPblRoRjVVcStEQjNRRzBkSEI2YUVqbUxDMU5sMDcvc3RoUXU1VUs1TWFUcTEvNHppSHU1NEZITm5jdWgzckZqNUJ6V3JWK0hSMDY0aTZZTmcyMDdkWC9uOXk2c2tEQW9oWG91WG5hZExvOUZrdUQyOGJ1TVd3aytmSlhod1gwYVBuMHFSd29WcDNmSjlqaDQveGYwSEQzbXJXbVVBVHA4OXg4Z3hFeWpxNXNhSUlmMUpTRWhremc5TE1EYzN4eWR0QkNINktWa0FLbmkrMkNUZ3hkemQrT2o5ZC9sMTFWcG16bC9FMEFHOTFYMXBnelpzckcwSXFGT056LzdWaHlrenp4dnMwV3ZBVUZvMGU0ZFBQbXJCL1FjUGNYRFEvOEpPZk5xbElMTVcxZlQ3aFhnVkh6Ui9oK3MzYm5FditqNjFhbFREMHRLUytJUUVxdmo3cWxQSzJOallabnF1bVprWlU4ZVBScWZUOGNrWG5YR3d0eWMyTHU2NXIzbm5ialFIRGgxbFlPL3VlSlgzUkVIaDhwV3IyTm5hTUM1a3VEb1lUS3ROcG1TSjRzeWVObzVqSjhJNWVQZ29qeC9IR013L3FORm9hTjN5ZlRRYURRbUppUUJZV2xxb2ZSVC8zZHE5Yzg4K3hrNllscTJCWW5tZGhFRWhSSTRTZGYwR2MzNVlRdVZLUGdUV3FxRnUvK3lUai9taVRTczBHZzJLb3JCNlhSZ0xmdncveXBVcFRXaklNR3lzclJrNVpnTDNIenhrMHZjamNYTEtyNTU3NHRScE5Cb05YaFhLdlhBOW4zM3lFUmN1WHFaTnk4ekRuc1pNZzZPRHZjRXQ3azdkKzFMRXRiREJMUy8xK0N4KzUwUmR2OG50Ty9mVUFTdTNidDlSNTF6N3VzTVhmTjNoQzBBZmdQc01DbVp5NkhmNnZsRkN2RWIvKy9WM25KenlFeGp3bHRxcTUxZlJTLzIrdExmTFBBd0M1TS9ueUlPSGo3TGMvL2hKVElhdUQwWGRYRmswZHlwNzloM2szWTgrTTlpM1o5L0JMSy8xNjA4L1pCZ1JmUGRlTk45UG5NNndRWDE0OGtTL25ybWRyWjE2R3p5ck94WGE1T1JzVHphZlYwa1lGRUs4c2x1Mzc1Q1ltSlRwS2dLWitmZWswNm1wQ2tsYUxaNWxTK05lMUkxS3ZoWHAzZDF3WW1VTEMzTVVSZUhvOFpNcy9ta0Y1eTllb2w2ZHR4blF1eHRXVmxaTW1UbVAvWWVPMHJGZEcveDh2Tlh6b3U4LzROTGx2eWxad2tPOU5mWWlIT3p0bWZSOXhtbG4wdWorZGV2MjBhUEhYSXU2UWVWS3Zwa2VuNXpGZ0luOWgvVDlMZXZXcmtWQ1lpTFhvbTdRb3BsK25lS2J0KzVRc0dDQlRIOWgzYnA5SjhNVUcwSmtsMWFiekk3ZGYxTENveGhQWW1QWnVtTTNmWHQ4amJXMU5UdjM3TU9yZkRtY25RdHc5ZHAxQUd4dHN3NkRXWWxQU09DN3NSTTVkZm9zbm1WTFo5aHZaMnViNlNBUHJWYWJZWEJIK09relRKZzZPOU9wYm82Zml1Qk01SGtBYnQzV3oxbnA0dUpNYlplYStQbm8vM0JLR3pTUy9uWCszVVhGRkVrWUZFSzhzcDkrWHNtVzdidXlmWHhXdHpzMy8vRUw1dWJtZlAvZEVNek16RElFclZ1Mzd6Snozbzg4ZlBTSUFiMjc4VTZqK2lRbEpmSGQyRW5zTzNnWTBLK2trSDU1cTRTRVJKbzBySWRyNFVJdjlEWDlzWDRURGVyVmZtNkExR3FURFo2dlhyY1JSVkdvODNaTm91OC9ZTSsrZ3pRSUNpUi8vbno0K1hqajR1eWM2WFYyN041THllSWVGUGR3Wi8raG95aUtndi9UbHIveFUyYnkrTWtUcGs4WVkzRE94czNibVRGM0lkOS9OK1NGMTJVV3B1M0JnNGNBdEc3L05kWldWalJwVkk5VmE5WlR0M1l0M20zU2tBc1gvK0xZaVhBRzlOYVBwRTlNU3NUS3lqTExQL2pPWDd6RTBXT25hTnFrZ2JwTlNkV1A2TFd4c1NaZlBrY2ExSzNOWjU5OGxPbjVhYmRwaTdqKzgzTTZaZVk4RGgwNXp2SWY1Nmg5a2FPdVp6MU4xNEdEUi9FcVg0NUNMZ1c1Y09rdmlyZ1d3dGJHaG52Ujk3R3h0c0xKS2I4NjAwQVIxMExFeE1TU25KSmk4cmVJUWNLZ0VPSTE2UHBWTzNwMy93b3JLNnVYbW5RNk5UV1ZtSmhZOVJaU1ZpTjlpN3E1TW1QU1dKS1RrM0VwNk16cHMrZVlPSFUyTjI3ZDV2TlBQeVlwTVltVmE5WVRHeGZIZDhNR1ltMWxoVWV4b3VvdnRPeEtUVTFsL28vL3grOXJON0owd1l4bkhqdDFmQWpPQlp4UUZJVzFHemJ6djE5WDA3aEJYZng4dkZuMXh3Ym0vckNFQlQvK0h6WGZxa2FiVmg5U3JVcWxETmVJUEgrUnZ5NWY0WXVueTlSdDNyb1RhMnRycWxldHpNYk4yemdUZVo0djI3WW1mLzU4Uk4yNHFaNVh0M1l0ZmwrN2tlL0dUbUxxK0JES2xDNzVRbCtuTUMwcEtUb1dMVjNPM2dPSHVYWDdEbjQrM3JSbzFnUUhlenVHalB5ZXVyVnJNYmhmVDVLMFdpWk1tNE83V3hFYTF0T3ZyWjZZbUlTZG5aMTZyWVRFUkE0Zk9RN281L0RVYXBPcFd0blBJQXdtUGIwOW01U2tWVmNFZWZUb01ZOGVQVGJveHFHdnpiREZYRkVVVGtXY3hjL0hPOU9wYVA1OWZFeE1MSWVQbmFCVCs4OVFGSVVqeDA3Zzc2ZHZuWis5WURHUjV5NndjTTVVZzNQR1RweE9URXdzVThlSFpIdTk5THhLd3FBUTRwWGxjOHk0Ym1nYUpjczkvekF6TTh0MGJzQzBNSmlhYmdMbS9Qa2N1WERwTXJQbUxXTGZ3U1BZMjlreFlraC82cnhkRTRENGhFUTJidDdHaU5IakdSMzhiWmIveUtmRnpLdlhyaHRNQXdOdzZPaHh0TnJrNTY1a29pZ0srUndkT0hEb0tCczJiK1BLMVNqZWIvNE8zYjVxRDhESDd6ZkQzNjhpWVZ0MnNHM0hIdmJ1UDRSYkVWYythUDRPTFpvMVVXOTEvZnE3ZnFtNXdGbzFPSEVxZ3YySGp0QzBjUVB1M290bXpnOUw4UFB4NXZQV0gyZDRmVHM3VzBZTkcwQzMzb01aSGpLT0gyWlBmcWxiNGNJMFdGaVlrNWlVUkVXdjhvUU1IMFNwa3NYVmZaTkR2OFBQeDV1NHVIaEdqSmxBMVBVYlRQcCtwQnJFWW1ManNIOGFCdisrY28zdWZiOGxPVG1aL1BuelVUOG9rSWIxYWxPK1hGbTF6NkJPcDhPbG9IT0dQL3dPSFQzQjlEa0xtRDV4RE9YSy9IUEwyTmJXRnEveS8vVHBYYjB1akp1M2J0Ty9WMWZPWDd6RTFGa0xhTktnTHBVcitmQnQvNTdZMmRvWVhEZHN5dzZTazVNSkRLakJzUk9udUhuckRyMjZmY1dmK3c2eWQvOGh2dTNmRTBjSHc1K05IbDA2MHIzdllLYk9tcy9nZm05bStjV2NTc0tnRU9JL2tYYUxOLzJ0WHQzVFVYM1pIYjJYZG01YUs4RDFHN2Y0YnV4RXJseUxRcVBSMEtoK0VGOTkrYmxCUi9JKzMzVG05cDI3eE1iR0V4c2JpM082cVRQU0sxRzhHS2ZQbnFOVDk3NVp2bjZqK25VeTNaNlNvbVA0cUZEQ3o1eEZxMDNHd3NLQ210V3IwTDlYdHd3amxzdVVLa21QTGgzcDFQNHoxb2R0NVplVmE5aSs2MDgrZXI4Wm9HL1JPSGYrSW01RlhIRXBXSkJCdzBLd3RMVGdzMDgrWXVueUZWaVlXekNvYnc4MEdnMkhqaHhuNjQ3ZHdEK2ptZDJMdXRHbng5ZmN2UmN0UVZBOFYrL3VuVFBkN3VmanpZbFRwNWs4WXk3M291OHp1RjhQZkN0NmNmVDRTVzdkdnN1bXJUdlZBVTJsU2hhblJ2VXExSG03Sm5YZXJtblFjdWRnYjQ5R28ySGJ6ajh6REhEUzZWTFlzbjBYMXRiV2xDcFIzR0JmclJyVnFGV2pHdGR2M09LWGxXdll1bU0zUGJwMHhNL0htd3VYTHVQdVZvVDVQLzZFUnFNaEtEQUE5Nkp1YW5oTTBtcFo5Y2Q2eXBZcGhiMjlIVFBuTHFLNGh6c3VCWjNwUFNpWStuVUQxUmJPOUpQOUYzTjNvMyt2Ym53L2NUcHRXbjFJY1E5M1RKV0VRU0hFZjBLYm5Fd0JwL3hZcEJzOW1KeWNyTzdMenVpOTVKUVVhcjlkRS9laWJvRCtIKy9HRGVweTdmb05Xbi84dnNHMEVtbk16TXdZUHJnUDFsWld6NXpHNWF2Mm4xUFEyWm5ZMk5oTTkxZndMSmZsYUYwTEMzTmF0L3lBOHA1bEtPOVpqa28rM3RqYjIyVjZiQnBiR3h0YWZmZ2V6ZDVweVAzN0Q5VXc3T2pvd05JRk16bDc3ano1OHpueVpkdFBTVWhJcElocklRYjEvWWFvNnpmVmZsUm56MTlnMTUvNzhmUHhwbHk2ZWQ3cUJ3VSs4N1dGZUo3NGhBUm16VjhFNkZzSmZid3JBUG9Xd2VsemZpQ2ZveVBmOXY5bmd2UHZoZzdJOURwV1ZwYTBhTmFFU2RQbm9DZ1o3d3ZZMnRqUXEvdFhhb0I4K09neGF6ZHM0dTY5YUM1Y3VzemZWNjdoWGNHVHFlTkQ4SzdnQ1lCbjJkSUVmOXVQUjQ4ZXMzN1RWbGF2QzJQYnpqME1IZENiK25VRDBlbDBOR29RaElPOVBXY2p6M1BuWGpRaHd3ZGhhV2xKOVNyKzlPbXVYeFZsenRQNUROMmZMdU1JRUJRWVFERjNONU1PZ2dBYUpiTlBTd2lSNTZYdnovZW1WcHQ0L0NTRzJMZzRpaFp4bFU3Yno1QlZ5K21qUjQrNWV5LzZoU2JQZmhIRytKNlFGVWllNzcyV1g2ano1cTM5N2Y4TVZ0ZDVuZTdlaXlaL1BrZURQNktTdEZydTNyMkhlMUczNTY3a2taNU9wMU1ub0U2ajBlaVhmL3ozOS9iNEtUT0ppWTJqb2xkNWFsU3ZRdW1TSlo1NTdiUVZnRDVxOFc2bS9Ra3ZYTHFjNmFqbG95ZE9jZkRRVVQ1NnZ6bEYzVjdmQ1B6NGhBUmF0R29INk1QdXVwVS92YlpydnluU01paUVlR1B5NTNNa2Y3NnMreGNLdmF5Q3NwTlQvZ3dkNzBYZTUrTGlUTlIxL2NDaHExZWo4SHJhWXZhNnBkMEdUazgvQ092Rlc4M016YzB6ekNtWWxjSDlYbXhKUlZzYkd6NzVxRVdXK3pNTGdnRFZLbGVpV3VXTUE3aGUxZFdyVWVwakY1Zk1ad3ZJNmJJZjg0VVFRZ2p4eHFVZnlCUzJkYWNSS3hHWlNmK1orRmIwZnNhUk9aZUVRU0dFRUNJSEN3cXNwVDRPMjdLZGsrR25qVmlOU085aytHbkN0bXhYbndjRkJoaXhtcGNuWVZBSUUyVnI4OC9VRFBFSkNVYXNST1FFNmI4SDBuOXZDT09yNHUrcnRnNHFpa0xvcEJrU0NIT0FrK0duQ1owMFF4MG80K2ZqVFJYL3pGY2V5dWtrREFwaG90TDNiVW5mNTBXWXByelE3eW12MG1nMDlPL1ZUWjA2NlA2RGh3d2NGc0tVbWZPSlBIZEIvcGg3ZytJVEVvZzhkNEVwTStjemNGZ0k5NSt1NU9Mb1lFKy9ubDF6N2NBNEdVQWloSW55cmVpbGRrb1AyN3J6UCt1VUxuS0h2TkR2S1M4cjV1N0c2QkdEQ1E0WlQyeGNISXFpc0hIek5qWnUzbWJzMGt5ZW80TTlJY0dES2VidVp1eFNYcHEwREFwaG9xUWZra2lUVi9vOTVYVytGYjJZTlNYMHVTdmppRGZIdDZJWE15Zm4vczlFV2dhRk1GRnAvWkFpemtTcS9aQ0dET2lGdjUrUHNVc1RiMUJlNnZka0NvcTV1ekZsM0NpT240eGc5OTREUkp3NVMzVDBBM1VlUXZIZnNyV3h3Y1hGR2QrSzNnUUZCbERGM3pmWDNocE9UeWFkRnNLRVhiOXhpeDc5aGhBYkZ3Zm8reVkxYmR5QXBvM3FVYUtFeDM4MnVhMHdydmlFQks1ZWpTSnM2MDdDdG14WGc2Q2pnejB6SjRlKzBkdGRNdW0wRU1ZbkxZTkNtRERwaHlUUzVJVitUMEtJbHlOOUJvVXdjZElQU2VTVmZrOUNpSmNqTFlOQ0NPbUhaR0x5YXI4bkljVExrVEFvaEFEMC9RV3JWdmFqYW1VL1k1Y2loQkRpRFpMYnhFSUlJWVFRSmt6Q29CQkNDQ0dFQ1pNd0tJUVFRZ2hod2lRTUNpR0VFRUtZTUFtRFFnZ2hoQkFtVE1LZ0VFSUlJWVFKa3pBb2hCQkNDR0hDSkF3S0lZUVFRcGd3Q1lOQ0NDR0VFQ1pNd3FBUVFnZ2hoQW1UTUNpRUVFSUlZY0lrREFvaGhCQkNtREFKZzBJSUlZUVFKa3pDb0JCQ0NDR0VDWk13S0lRUVFnaGh3aVFNQ2lHRUVFS1lNQW1EUWdnaGhCQW1UTUtnRUVJSUlZUUprekFvaEJCQ0NHSENKQXdLSVlRUVFwZ3dDWU5DQ0NHRUVDWk13cUFRUWdnaGhBbVRNQ2lFRUVJSVljSWtEQW9oaEJCQ21EQUpnMElJSVlRUUprekNvQkJDQ0NHRUNaTXdLSVFRUWdoaHdpUU1DaUdFRUVLWU1BbURRZ2doaEJBbVRNS2dFRUlJSVlRSmt6QW9oQkJDQ0dIQ0pBd0tJWVFRUXBnd0MyTVhJSVFRUW9qc1V4U0Y0eWNqMkwxM1B4Rm5Jb21PZmtCQ1lxS3h5eklKdGpZMnVMZzQ0MXZSaTZEQVdsVHg5MFdqMFJpN3JGY21ZVkFJSVlUSUphN2Z1TVhrR1hPSk9CTnA3RkpNVWtKaUlsSFhieEoxL1NZYk4yL0h0NklYL1h0MW81aTdtN0ZMZXlWeW0xZ0lJWVRJQlNMT1JOS2ozeEFKZ2psSVh2bE1wR1ZRQ0NHRXlPR3UzN2hGY01oNFl1UGlBTkJvTkRSdDNJQ21qZXBSb29RSGRyYTJScTdRTk1RbkpIRDFhaFJoVzNjU3RtVTdpcUlRR3hkSGNNaDRaazBKemJVdGhCSUdoUkJDaUJ4TVVSUW16NWlyQnNHQ3pnVVlNcUFYL240K1JxN005TmpaMnVKVndST3ZDcDdVRDNxYjBFa3p1UC9nSWJGeGNVeWVNWmNwNDBibHlqNkVjcHRZQ0NHRXlNR09uNHhRYjBOcU5CcUdEdXd0UVRBSDhQZnpZY2lBWG1yNGl6Z1R5ZkdURVVhdTZ1VklHQlJDQ0NGeXNOMTc5NnVQbXpadVFDWGZpa2FzUnFUbjcrZEQwOFlOMU9lNzl4NHdZalV2VDhLZ0VFSUlrWU9sSDV6UXRGRTlJMVlpTXBQK000azRjOWFJbGJ3OENZTkNDQ0ZFRGhZZC9VQjlYS0tFaHhFckVabEovNW1rLzZ4eUV3bURRZ2doUkE2V2ZrSnBHVFdjODZUL1RITHI1TjhTQm9VUVFnZ2hUSmlFUVNHRUVFSUlFeVpoVUFnaGhCRENoRWtZRkVJSUlZUXdZUklHaFJCQ0NDRk1tSVJCSVlRUVFnZ1RKbUZRQ0NHRTBUZzZPcXFQNzl5NVk4UktoREJkRWdhRkVFSVlUYWxTcFRBejAvOHF1bkRoQXZIeDhVYXVTR1JYUW1JaWtlY3VrSnFhbXVuK0hidjIwdWJMcnNURXhEN3pPaWtwdWt5M0p5WW04Zk52cTRtNmZqTmI5WnkvZUNsYng2VlJGQVdkVGtkaVl0SUxuWmNYV1JpN0FDR0VFS2JMMmRtWnVuWHJzbVBIRGxKVFU1azRjU0lqUjQ0MGRsbDUxdTA3ZDBsTVNzTGM3Sisyb0tRa0xmYjJkc1FuSkdCcFlZbEdrL0U4WFdvcWlZbEpWUEFzcTI2N2VlczJQUWNNSTJ6MS96QXpNK1BCdzBlWW01dGpicTYvdHJtRk9mZWk3M1AyM0FVcWVwZEhTVlhRSmlkVDBMbUF3YlhIVHB5R1ZxdWxkL2ZPRkM3a29tNy9iZlU2bHE5WVJRWFBjdVRMNThpLzJkbmFZR2xwQ2NEbEsxZnBQWEE0ZGQ0T29GL1BydHgvK0pEMm5YdG02ejJ4c2JGbS9jcGwyVG8ycjVJd0tJUVF3cWlHRFJ2R2poMDdBQmc3ZGl5dXJxNTgvZlhYYW91aGVIMVdyOTNJM2dPSFVSU0Z1L2VpY1N2aVNwSldTNjBhMWRpKzgwOHNMQzNRb0VHWHFpTXVMaDU3ZXp2TXpjelJwZXBJU2twaTA1cGYxR3RaUFExaWFZR3MvNUNSbWJiaURSc1ZhdkI4Mi9yZkRKNS8wYVlsVTJmT3AyTzNQblR2M0lGM216VGdUT1I1bHE5WVNVcUtqb0hEUm1XNHBwbVpHVXNYek1DdGlDc0FwVXVXWUhMb0tFYU1tY0NvMEVuMDY5a1ZnTytHRHNEYnE3eitKRVhoZjcrdHBvcS9IeFU4eTZJb0NxbXBxYVNrcEx6a3U1bDNhQlJGVVl4ZGhCQkNDTlBXclZzMzVzMmJwejR2WDc0ODFhdFhON2lOYktyMkhqMmpQdjUza0hwWlVkZHYwS0Zybnl5dnQzM1huNHliUEpPVnl4ZVJQNU5XdWN5dWthVFZZbWxod2JFVDRldy9kSVRlM1RzRHNHYjlKdTdldlVmbkRtM1JhclZZVzF0bnVGWnFhaW9yVnYyQmR3VlB6TTNOQ1I0OW51cFYvZW5ib3dzN2R1M2x5clVvdnZ5OE5ScU5ocTk3RHFDQ1oxbUdEKzZiYVUyS0F2YjJkclJ1OXpXVFE3K2prbTlGQUU2Y09zM0FZYU1ZUHpxWXFwWDlYdXA5eTByRDVxM1V4Ni9yTTNxVHBHVlFDQ0dFMGMyY09aUEV4RVNXTEZrQ3dQbno1emwvL3J4eGk4b2hHalJyK2NaZk0rSk1KQlc5eW1jWkJMWGFaTktha2xKVFV3MzZEUlp3eXMvSjhOTThlUGdJNXdKT0hEbDJBbDl2THpRYURWWldWaVFsSldVSWhHWm1aclJwOVNISnljbkV4c1hUb2xrVHZ2aTBKUllXRnV3N2VKakxmMS9sbTY4NzhQaEpERUdCQWRTdkcyaHdmdmpwczNoWDhNU2ptRHNBRHg0K1V2ZHQycmFUU2RQbXFNOEhCNDgyT0hmRHFtV1pCbFJUSW1GUUNDR0UwVmxZV1BEamp6OVNyMTQ5Z29PRHVYYnRtckZMeXBPZXhNVHcrSEVNOTZMdkEzRHI5aDIwMm1TS0ZDbU10WldWZXR6UjQ2ZG85azdETEsvVHBkY0E5Wlp3NHhhdGFmWGhlK3pjczQvbyt3L1VZejc1b3JQNitOQ1I0eXhjdWx4OW5sbnIyZUpsdnhCNTdpSVR4Z1RUb2UybkFGeS9jWXRqSjhMSm44K1JaYitzcE8ybkxlbmNvYTNCZWNuSnlZd2NPNUVDVHZucDNiMnp2aVV3M1UxUG02ZEJiOW1pT1FibkhUeDhsRm56ZjhRcTNkZHRxaVFNQ2lHRXlCRTBHZzN0MnJXamJkdTI3TnUzai9Ed2NPN2R1MmZzc293dS9XM2lWN1Y3N3dHbXovNUJ2Zlhlb1d0dlVsSjB6Sjh4a1RLbFN3Snc3c0lsYnQrNWk0T0RQZnNQSGNYY3pJd2ExYXNZWENkMDFEQWVQSHhFcndIRCtHM1pRaFJGb2ZtN2piR3p0Y1hTTXV0b29VdlI4U1NUMGNYTFYvek9xalhyR1R0eWlMcnQ2clhyaEl5YlRCVi9YenEyYTBQZndTTTRmK0V2dm1qVEVzOXlaZFRqTEMwdG1URnhERk5uTGFEL2tPOEkvcllmRlovMkU5Um9OTS90WnFESmJNU01pWkV3S0lRUUlrY3hNek9qZHUzYTFLNWQyOWlsNUFqcCs2Tzlxc1lONnRLMFVYMXUzYjVEaDY1OTJMVG1GLzQ5ZEdETnVqRDE4ZWF0T3psOU5wSWZaay9CdVlDVHVyMklhMkdTazVNQi9XMWgwTGN5dG03MzlUTmZmODdVY1pRdFUwcDlydFBwbUwxZ01XRmJkakF1WkJpbFM1Vmt6Ym93RGg0NXpyRVRwNmhjeVplaEEzcmo2T2pBbE5CUlRKZzZtKzU5djZWd0lSZktsU2xOcC9hZlVkekRIWTlpN2t3Ty9ZNFZLLytnWnZVcVBIcjhCTUFnQ0xidDFQM2wzalFUSUdGUUNQdVNObG9BQUFnOFNVUkJWQ0dFTUJIV21kd1NUZDh5ZHVWYUZMdiszSStGaFRrQS9YdDNwVk8zdmt5Wk9ZOHhJNzU5NXJVdExTMUpUVTAxR0xTUlhzUG1yZFNSeDJudTNJM213S0dqRE96ZEhhL3luaWdvWEw1eUZUdGJHOGFGRE1lM29oZWc3Nk5Zc2tSeFprOGJ4N0VUNFJ3OGZKVEhqMlB3S0ZiVTRPdG8zZko5TkJvTkNZbUpUMnV5VVBzei92dlc5TTQ5K3hnN1lScUtvcGg4NjZDRVFTR0VFRUlBTUhQdUlocldxOFArZzBjQXlPZm9TSSt1blJnOWJncWJ0KzJpU2NPNldaNXI5alJRRFJnNktzdHdaV1ptdUwyb215dUw1azVsejc2RHZQdlJad2I3OXV3N21PVnIvZnJURHdZdGxRQjM3MFh6L2NUcERCdlVoeWRQWWdDd3M3VkRxOVVDV2Jld2FwT1RNdzNKcGtUQ29CQkNDR0dpNHVMaTJiQjVHNDNyQjdGanp6Nyt1bnlGWVlQNnFHRVFJQ2d3Z0xXK0ZabTNjQWsxcWxYRzZlbHQ0ZlJ1MzdtblRqWTk2ZnVSV2JZTTZqSlpyY1RPMWpiVFFSNWFyVGJENEk3dzAyZVlNSFYyaGhaR2dPT25JamdUcVIrQmZ1djJYUUJjWEp5cDdWSVRQeDk5UFdtRFJ0Sy9qbFVtMXpJMUVnYUZFRUlJRXhJVEc4ZkpjUDJnbEZaZmZJV0R2VDM1OGpteTRNZi9ZMER2N2hsYTNBQzZkUHlDUmYvM1A1TFRUZEFjR3hzSFFMZmVnN2w4NVNyenBrOEFudDB5cU5VbVo3bzk3Zmdpcm9YVWJWTm16dVBRa2VNcy8zRU9GaGI2dUJKMVBXTnRhUTRjUElwWCtYSVVjaW5JaFV0L1VjUzFFTFkyTnR5THZvK050UlZPVHZuSm56K2Yram94TWJFa3A2U1kvQzFpa0RBb2hCQkNtSXpSNDZhd1o5OUJMQzB0Q0FvTW9GSDlJQ3dzTFJnNWVnSk5HemVnWWIwNm1aN25XYTRNNDBjSEEvcXBYQVlNQ3lIeTNBVnNiV3lvNU92TnlLRURLT0phaUczcmYrUEJ3MGQ4OGtWbjVrMmZ3SjE3OXhnNVppSWJmLzhmVmxaWnQ4RDlleFVRUlZFNEZYRVdQeDl2TlFnKzYvaVltRmdPSHp0QnAvYWZvU2dLUjQ2ZHdOL1BGNERaQ3hZVGVlNENDK2RNTlRobjdNVHB4TVRFTW5WOHlETnJNd1VTQm9VUVFnZ1QwYUJ1Ylh5OEs5Q29RUkFPOXZhQVB0eDFiTmVHRDF1OG02MXJXRnBhb2dGYWZ0Q2NOcTAreE5IUndXRC8yZzJiS1Z6SWhUS2xTM0xuWDFNRFpUVll3OWJXRnEveTVkVG5xOWVGY2ZQV2JmcjM2c3I1aTVlWU9tc0JUUnJVcFhJbEg3N3QzeE03V3h1RDg4TzI3Q0E1T1puQWdCb2NPM0dLbTdmdTBLdmJWL3k1N3lCNzl4L2kyLzQ5Y1hTd056aW5SNWVPZE84N21LbXo1ak80WDQ5c2ZlMTVsWVJCSVlRUXdrVFVxbGs5d3paTFMwcysvcUQ1QzExbi9PamhtYTdhc1hmL0lYNytiVFdEKy9YSU5QU3RYTE9lTzNmdTB1cWpGcmdXL3VlV2NLMGExYWhWb3hyWGI5emlsNVZyMkxwak56MjZkTVRQeDVzTGx5N2o3bGFFK1QvK2hFYWpJU2d3QVBlaWJtcDRUTkpxV2ZYSGVzcVdLWVc5dlIwejV5Nml1SWM3TGdXZDZUMG9tUHAxQTlVV3o2U2tKUFUxaTdtNzBiOVhONzZmT0owMnJUNmt1SWY3QzcwSGVZbUVRU0dFRUVJWVNFMU5KVldYY2JCSG12UkI4TzY5YUU2R24yYjdyajg1R1g2R3JwM2FVVDlJdjF5Y3BZWCs5dXU1Q3hjcDRKU2YvUWVQRUhFbWt1YnZOZ2JnNGYrM2QyOGhWcFZ4R0lkZkVVRlRTV3lpSmsvakFiT3hpV0hDMHBnYVV3cUVUcFJCME9tbW15STZtS1NGRWd5RVdFcGxZRjNYWlVHZzFZZ21VZ1RkeGVCNFFKSEsxRXlkUkVrVEJkMWRqRzYwaGpKQjk1Nis1N2xhK3dEcnYxazNQeGI3KzlhUm8xbnp4Ym9jUE5TYm5idCt5STgvL1p6bWFWUHp6dkxPTkUrYm1pU1pPbVZTbGk1ZWtDTkhqdWJ6ZFJ2eTJkcXVmTFhwbTd5KzhNWE1tZDJlMDZkUFYrOTBidHUrSXdjTzlhWnp5YXNaTW1SSVpyUzE1cVhuK3ZZK1hIMTJQOE14amRkWForOW9uNVd4WXhxTERzRkVEQUlBZjNIeTFLbWNQTHNseTcvWnNYTlgzbjUzZFdiT3VEVWZ2dmRXSmphTnIzNDIvYVliTTNsaVV4WXNmaU5KTW5qdzRNeWRmV2VheG85TDByZGg5YThIRHViM1k4Y3pwNk05dHk5c3k2U21DZjJlWjlTb3EvUEVZL1B6eUVQM1plMlg2M05YKzh3a2ZhdVJuM242OGVyM1ZxMTRNMU9uVEVxU0xGbjBjdlg5MjJhMDVjeVpNM240d1F2dmdrNmUySFJSdi9QL2JGRGxyMXVQQXdCMTQvNzVUMVkzVVY3enlVZTVhdGl3eTM3T1gvWWZ5TWlSSS83MlA3ditWQ3FWOVA1Mk9OYzJYSFBaNTZwSGY1dzRrUWNlZlNwSk1tem8wS3o5OU9NYVQvVGYvZk1EK3dDQW1tcG9HRjA5M3IxN3p4VTU1dzJOMTExVUNDWjkyOEtVR29MSmhkZmsvR3Mxa0loQkFLaGo1eDdKbGlSZEd6YlZjQkw2Yy80MWFabmVYTU5KTHAwWUJJQTYxdEYrUi9XNGEvM0dkRy9lVXNOcE9GLzM1aTNwV3IreCtycWpmVllOcDdsMFloQUE2bGhiYTB2MTdtQ2xVc215RmFzRVlSM28zcndseTFhc3lybWxGN2ZjM0p5MjFwWWFUM1ZwTENBQmdEcTNkOS8rUEwvZ3RSdzczdmNJdUVHREJtWGV2WE16NzU2N00ySEN1Q3V5cUlTK3hTSzdkKzlKMTRaTjZWcS9zUnFDSTBjTXovc3JsMlhzbU1ZYVQzaHB4Q0FBREFBOVc3ZG5hZWZ5YWhCU0gwYU9HSjdPcFlzdStHL25RQ01HQVdDQTJMdHZmMWF1K2lBOVc3ZlhlaFRTdDdqbmxSZWVIYkIzQk04Umd3QXdnRlFxbFh6ZjNaT3Z2LzB1UFZ1M3BiZjNjSFVmUWk2dllVT0hwcUZoZEZxbU42ZWpmVmJhV2x2NmZlemVRQ01HQVFBS1pqVXhBRURCeENBQVFNSEVJQUJBd2NRZ0FFREJ4Q0FBUU1IRUlBQkF3Y1FnQUVEQnhDQUFRTUhFSUFCQXdjUWdBRURCeENBQVFNSEVJQUJBd2NRZ0FFREJ4Q0FBUU1IRUlBQkF3Y1FnQUVEQnhDQUFRTUhFSUFCQXdjUWdBRURCeENBQVFNSEVJQUJBd2NRZ0FFREJ4Q0FBUU1IRUlBQkF3Y1FnQUVEQnhDQUFRTUhFSUFCQXdjUWdBRURCeENBQVFNSEVJQUJBd2NRZ0FFREJ4Q0FBUU1IRUlBQkF3Y1FnQUVEQnhDQUFRTUhFSUFCQXdjUWdBRURCeENBQVFNSEVJQUJBd2NRZ0FFREJ4Q0FBUU1IRUlBQkF3Y1FnQUVEQi9nUkpPQ0hMMEh4SkhBQUFBQUJKUlU1RXJrSmdnZz09IiwKCSJUaGVtZSIgOiAiIiwKCSJUeXBlIiA6ICJtaW5kIiwKCSJWZXJzaW9uIiA6ICIiCn0K"/>
    </extobj>
    <extobj name="C9F754DE-2CAD-44b6-B708-469DEB6407EB-2">
      <extobjdata type="C9F754DE-2CAD-44b6-B708-469DEB6407EB" data="ewoJIkZpbGVJZCIgOiAiMjMxNzUwOTgwMjYwIiwKCSJHcm91cElkIiA6ICI2MTcyNzY3ODkiLAoJIkltYWdlIiA6ICJpVkJPUncwS0dnb0FBQUFOU1VoRVVnQUFCL2tBQUFJZkNBWUFBQUNiOW0rbEFBQUFDWEJJV1hNQUFBc1RBQUFMRXdFQW1wd1lBQUFnQUVsRVFWUjRuT3pkZFZnVTJ4c0g4QytOZ0lJQlluZDNkMSs3dlhZbml0M2RpbmtON05acjY3Vzd1OXRyWDJ3UkJlbUdaWGQvZi9CallHRjMyV1lYdjUvbnVjK2RtWjA1YzBCbVorYTg1N3pITERJeVVnb2lJaUlpSWlJaUlpSWlJaUlpSWlJeWV1WnBYUUVpSWlJaUlpSWlJaUlpSWlJaUlpSlNEWVA4UkVSRVJFUkVSRVJFUkVSRVJFUkVKb0pCZmlJaUlpSWlJaUlpSWlJaUlpSWlJaFBCSUQ4UkVSRVJFUkVSRVJFUkVSRVJFWkdKWUpDZmlJaUlpSWlJaUlpSWlJaUlpSWpJUkRESVQwUkVSRVJFUkVSRVJFUkVSRVJFWkNJWTVDY2lJaUlpSWlJaUlpSWlJaUlpSWpJUkRQSVRFUkVSRVJFUkVSRVJFUkVSRVJHWkNBYjVpWWlJaUlpSWlJaUlpSWlJaUlpSVRBU0QvRVJFUkVSRVJFUkVSRVJFUkVSRVJDYUNRWDRpSWlJaUlpSWlJaUlpSWlJaUlpSVR3U0EvRVJFUkVSRVJFUkVSRVJFUkVSR1JpV0NRbjRpSWlJaUlpSWlJaUlpSWlJaUl5RVF3eUU5RVJFUkVSRVJFUkVSRVJFUkVSR1FpR09RbklpSWlJaUlpSWlJaUlpSWlJaUl5RVF6eUV4RVJFUkVSRVJFUkVSRVJFUkVSbVFnRytZbUlpSWlJaUlpSWlJaUlpSWlJaUV3RWcveEVSRVJFUkVSRVJFUkVSRVJFUkVRbWdrRitJaUlpSWlJaUlpSWlJaUlpSWlJaUU4RWdQeEVSRVJFUkVSRVJFUkVSRVJFUmtZbGdrSitJaUlpSWlJaUlpSWlJaUlpSWlNaEVNTWhQUkVSRVJFUkVSRVJFUkVSRVJFUmtJaGprSnlJaUlpSWlJaUlpSWlJaUlpSWlNaEVNOGhNUkVSRVJFUkVSRVJFUkVSRVJFWmtJQnZtSmlJaUlpSWlJaUlpSWlJaUlpSWhNQklQOFJFUkVSRVJFUkVSRVJFUkVSRVJFSm9KQmZpSWlJaUlpSWlJaUlpSWlJaUlpSWhQQklEOFJFUkVSRVJFUkVSRVJFUkVSRVpHSllKQ2ZpSWlJaUlpSWlJaUlpSWlJaUlqSVJERElUMFJFUkVSRVJFUkVSRVJFUkVSRVpDSVk1Q2NpSWlJaUlpSWlJaUlpSWlJaUlqSVJEUElURVJFUkVSRVJFUkVSRVJFUkVSR1pDQWI1aVlpSWlJaUlpSWlJaUlpSWlJaUlUQVNEL0VSRVJFUkVSRVJFUkVSRVJFUkVSQ2FDUVg0aUlpSWlJaUlpSWlJaUlpSWlJaUlUd1NBL0VSRVJFUkVSRVJFUkVSRVJFUkdSaVdDUW40aUlpSWlJaUlpSWlJaUlpSWlJeUVRd3lFOUVSRVJFUkVSRVJFUkVSRVJFUkdRaUdPUW5JaUlpSWlJaUlpSWlJaUlpSWlJeUVRenlFeEVSRVJFUkVSRVJFUkVSRVJFUm1RZ0crWW1JaUlpSWlJaUlpSWlJaUlpSWlFd0VnL3hFUkVSRVJFUkVSRVJFUkVSRVJFUW1na0YrSWlJaUlpSWlJaUlpSWlJaUlpSWlFOEVnUHhFUkVSRVJFUkVSRVJFUkVSRVJrWW13VE9zS0VCRVJFVkZLWVIrUHAzVVZpSWlJaUlpSWlJaUlpTkt0akFYYnBuVVZOTWFSL0VSRVJFUkVSRVJFUkVSRVJFUkVSQ2FDUVg0aUlpSWlJaUlpSWlJaUlpSWlJaUlUd1NBL0VSRVJFUkVSRVJFUkVSRVJFUkdSaVdDUW40aUlpSWlJaUlpSWlJaUlpSWlJeUVRd3lFOUVSRVJFUkVSRVJFUkVSRVJFUkdRaUdPUW5JaUlpSWlJaUlpSWlJaUlpSWlJeUVRenlFeEVSRVJFUkVSRVJFUkVSRVJFUm1RZ0crWW1JaUlpSWlJaUlpSWlJaUlpSWlFd0VnL3hFUkVSRVJFUkVSRVJFUkVSRVJFUW1na0YrSWlJaUlpSWlJaUlpSWlJaUlpSWlFOEVnUHhFUkVSRVJFUkVSRVJFUkVSRVJrWWxna0orSWlJaUlpSWlJaUlpSWlJaUlpTWhFTU1oUFJFUkVSRVJFUkVSRVJFUkVSRVJrSWhqa0p5SWlJaUlpSWlJaUlpSWlJaUlpTWhFTThoTVJFUkVSRVJFUkVSRVJFUkVSRVprSUJ2bUppSWlJaUlpSWlJaUlpSWlJaUloTUJJUDhSRVJFUkdSeXZuajdRU3lScEhVMVZCWVZIWlBXVlNBeUNjRWg0ZGh6K0dwYVY0T0lpRWl1T0xGWStJKzA1KzNqancrZmY2UjFOY2lBVE8wOWpvakkyTEI5aVpLeVRPc0tFQkVSRVpGeE9YLzFNUUtDdzlDNGJnVTRaM1ZNNitxa0VCb2VpZHB0eHNQYXloS1Z5aGJHd0I3TjBLUitSYjJmVnl5UjRPbUxENmhjcm9qYXg0NmZ2UVZYYmo5SDFRckYwTFZ0UFRSdlZGa1BOVXdraWhQRHl0SkNyK2RJYTkrKy8wTGxwaU9GZGQrWCs5S3dOaWtaKzNXVTNGdXZiOEp5RHRlc2NNeG9aOUR6UjBYSFlON3lmZGgzOUJvaW8ySmdiVzJKVHEzckdMUU95aFNwUGdBUmtkRUFBSjkvOTZSeGJYUkRJcEhpOUtVSEVDY0pWSlVyVlJBRjhyb2E1UHduenQvRHJmdXYwS0JXT2RTdVZnb1pIVEtvZFh4a1ZBeUdURnlOYWhXTG9WYVZraWhUc2dBc3pEbU9nWDV2ZnY3QmlCUEhCOC9NemN6ZzZwSTVqV3VVdmp4NzlSRk51MHdUMXQvYzNJUXNtVE9tWVkwVU01WG5rT1ViajJEUDRhdHdkY21NdXRYTHdIUCtFSmlibTZWMXRZeUdTQlNIcGwybkMrdFhEaTlLdzlwb0w2M2U0K1RoY3dpWkV0N2Z0V09NMXp2YmwwaFhHT1FuSWlJaUlobWVXNDdqOFhNdm1KdWJvV3FGWWppMGRicFJQZENmdWZRUXNiRWl4TWFLY1AzdUN3enIzOW9nNS9WWXNSOXJ0NTlFOXc0Tk1HZGlUMlJ5VUMwSUdoc3J3dmxyanhFV0hvVnpWeDZoV1lOS2VxM25xM2RmMEhQb0VzeWQxQnV0bTFUVDY3bElNV08vanBLcjEzNmlzT3c1ZndpNnRxdG4wUE5uc0xYQm8yZi9JVElxZmxUQ3ZPVjcwYUpSRmRqYjJScTBIb3JFaWNYcGJ0VFowbldIc0h6REVXSGR5ZEVCankrc010ajV0KysvaURzUFgrUHZnNWRnWTJPRlo1ZldxaFVzdTN6ekdjNWZmWXp6Vng4REFOWXZIbzRPTFd2cHE3cEdKeUl5R2ljdjNFL1RPclJ1VXMxb3JsRUNIajc3RDYxN3pZWlVLZ1VBZEdoWkMrc1hEOWRaK1ErZXZzUDRPVnVFOVJ2SGxtcGRadkhhZzRUbHFTTzdvbmZuUm5MM2UvNzZFN3E0TFJEVzk2NmJoSXBsQzJ0OS92VE1GSjVEeEJLSjhCMysweThJY1dLeDBRWDRSYUk0dlB2d0hhL2VmVUVPbDh5b1c2T01Uc3I5NlJjRXI0L2ZrZEVoQThxWExxUndQNGxFaWxmdnZ1amtuTVlncmQ3ajVPRnpDSmtLM3QrMVo0elhPOXVYU0ZjWTVDY2lJaUlpd2ZlZkFYank3M3NBOFkxS3JpNVpqSzVCOFBEcDI4Snk3cHpaVUtkYWFiMmY4K0tOcDFpNy9TUUFZTytScTdoeTZ4bVd6aHlvMHNpVEs3ZWVJeXc4Q2tCOElMTlZZLzI5R0gzNitoTmQzQmJpVjBBSUJvNWRpZUg5VzJQcTZLNGNWV0pncG5BZEdhTUp3enFpNTdENFJpWGZYOEZZcyswa0pnM3ZwTkt4eVRNN3FHUGowaEZvMTd5bVJzZktFeWNXNDhmUFFJMlB6K0dhQlpZVyt2MTd1WGpqS1Zac1BDcXpMVGdrSEFkUDNFVC9iazMwZW00QThQRU54TDNIYjRUMVJyWExxejBhOXRURkI4S3lyWTAxbXVxNWdTc3BxVlFLMzEvQjhQVVBScm1TQlF4MjNxUUNnOEl3YXZxR05EbDNnbHBWU3FiTElILzIwdDBNZXI1SDUxY2hUeTVucmNxSUU0c3hjZTVXSVFBQXhBZlRydDcrRncxcWxkVzJpZ0NBOElob3ZIdnZyWk95RWdRRmh3dkwwVEd4Q3ZlTEU4WEo3Q3VLTSsxVStlRVJVYkN3TUVjR1d4dTlsRzhxenlIWGJ2OEwvOEJRWWQyOVQwdUQxeUZPTElaL1FDajgvSVBoNXg4Q241OEIrUFQxSno1OSs0bFBYMzN4NFpPUDhQZFdybVFCWEZBaHlCOGJLNEovVUJqOEEwTGc2eDhNYng5L2VQdjh3amNmZjN6OTdvZjNuM3lFZDRQeXBRcmkvQUVQclg2R21CZ1I4bGJxclZVWnFkRlZ4cXkwZUkrVHg5U2ZRNHhGbkZpTW1CaFJXbGNEZGhsc1lHWm1YQjJFZElYM2QrMFo0L1hPOWlYU0pRYjVpWWlJaUVodzR0dzltUmRJdDU3TjByQTJLWDM0L0FNMzc3MFUxbnQzYW1TUUVUKzFxNVpFOXc0TnNQZEkvRnpoUC8yQzBHdjRVblJ2WHgvekp2ZUdnNzNpZEc5YjlwNFhsbHMzcWFaMmFqaDErQWVHUWlKSi9QZGJzKzBrL24zekdWdVdqNVpKdng0UkdZMkNWZnZwclI3eUdGczZmWDB5OXV2SVdEV3VWeEhsU3hYRXMxY2ZBUUFiZDU2Qlc4L215T3pra01ZMVU4K1BuNEVhZHpnQWRCUHdVK2FOMXpjTW5iaEc1bTgwd1l4Rk8xRzhTQjdVckZ4Q2IrY0hnQ09uYjh0OFZ3MVM4eHFKalJYaDhzMm53bnJUK2hXMURqWkxKRktFUlVRaE5EUUN3YUVSQ0FnS1JVQmdLQUtDd3VEbkg0eWZma0g0NFJlSW43NUIrUGJqRjJKaVJMQXdOOGY3Kzl0Z2wwRS9nVG9pVlczWmZRNnYvL3Nxc3kwNkpoYTloaS9GcHI5R29rV2pLbWxVTTBwT0lwRml5SVRWK08vamR5eWY0NGJhMVVycC9CeW04aHh5NE5oMVlibE85ZElvYTZCT1U3WGJqRWRBVUNnaUlxUFZDbEErZi8wSlhwOThVS1JBVG9qaXhCZ3hkUjNDdzZNUUhobU5zUEJJaElWSElUQTRUQWkrcU9MWnE0OTQvOWtIaGZQbjFPUkhNU2xwOVI0bmo3RTloM3o3L2t2all3MGhVeVo3dVZONW5icHdINE1uckU2REdzbDZjVzA5WExJNXlmMnNRSlcrUXFhd3RLVHB1ekR2NzlvenR1c2RZUHVTTHZ4TzdVdXBZWkNmaUlpSWlBU0hUdDBVbHF1VUw0cEtHc3dQcGs4N0Rsd1VHaTJ0cmEzUXMyTkRnNXczZzYwTlZzeDFROTNxcFRGK3poYUVSOFEzM3UwOWVnMjNINzdHbW9WRFViVkNzUlRIL2Z2NmsweGoxc0VUTjNEd3hBMmQxR25CMUw0WTBMMnB6TFlxNVl2aTRrRVA5QnkyVkdnTXVISDNCVnIybUlsOTZ5ZnBOWEJJaVl6OU9qSm1nM3UzZ1B1a05RQUFLeXRML1BBTE5Ma2d2ekh6OFExRXQ4R0xFQm9lQ1FDd3RMREF1c1hEc1dyTE1ieDgrd1Z4WWpINmpWcU80enRtb25pUlBIcXJ4NTdEVjRUbFVzWHlvV2FWa21vZGYvM3VDNWtnU3NmV2RiU3F6NGlwNi9IUHladHlPejRvSTVaSThPemxCOVNzVWxLcmJCS0txTlBoUTUyR3J1U2pQdFU1MXRDajNOTmEvanpaOVpKWjQvMW5INTJWNWVNYmlDVnJEd25yRFdxVnhjY3ZQL0hGMnc4aVVSd0dqbG1KVlF2YzBiRlZiWVZseEluRnVQUGd0YkJlbzNJSldGbXh5VkFmRm5qdXg4VWI4Y0dDUHdmTXg5QytyVEJyZkErZG5pT3RuME9ldnZpQTRWUFdwYnJmNTIrK3d2THJkMTlScTlVNGpjNjNmc2x3dFRvSWZQL2hyMWJRTDJ2bVRNaVR5eGw1Y3pualYwQUlpaFRJQ1lsWWdxTm43bWhTWFVGbUp3ZmtjczJLMSsrKy9oWkIvclI2ajVQSDJKNURkUDM4b0d1ajNkcGp5c2pPYVYyTjN3N3Y3N3BoYk5jN3dQWWwwcTNmNjRvbUl2b05SWW9sT0JVY2pZZGgwZkNMa3lCYW9sN2pKWkVwc2pVM2c0dWxPYXBrdEVVckoxdllXVENWbENyKysrQ05sMjhUNTN3Y3J1YzVFdWV2MklmVlcwOW9mSHhzckFnbDZ3eldZWTFreVF0NnRHOVJFeFhLRkVMLzBTdUUrVEcvZVB0aDZvSWR1SEJnUVlyUktKNmJqK210Zm9ya3lwRU5wM2JQZ2R0NFQxeTY4UXdBNFBYeE81cDFtNDdkYXllaVFwbVU4MzZxMnJENHhkdFhTS0ZuYjJlTEhDNVpkRmZ4ZE1MUTExRjYwN3BwZGN6K2F6Y2NNemxnMTVyeHlKOG51MGJsZkh5d1hlRm5QcjZCcU50MnZNeW9oTjlCUUZBb3VnNWVpQjkrOFZNSm1KbVpZY1U4TjdSdFZoM2xTaFZBNDA1VEVSb2VpZUNRY0hRYXRBQW5kODNXK1BldnpKMkhyL0h4eTA5aDNiMnYrdW1aOXg2NUppdzdaM1ZFd3pybHRLcFR1VklGTldvZ3M3V3h4b2ZQUDlSdUxDVFRjWFRIVE9UTXJ2dDduYTQ2UzBna1VveWV2Z0VSa2RFQTRvT0dheFlPUTB5c0NPMzd6c1VYYnorSUpSSU1uN0lPRVpIUjZOUDVEN25sUkVUR29OT2d4RGx4bFkyS1RHKzZ1QzJFdDQrL1N2dEd4OHFtSEc3Ulk2WktLV3R2bjFvR0lMNHhQdW16cjdXMUZabzFyS3hHYlZObkRNOGhVZEV4YW5ka0NRZ0tSVUJRYU9vN3lqMmY0bFRRcVNsYUtEZWNzem9tK3k4VHNqdG5ScDZjMlpBbmw3TmEweXFZbTV2QnlkRUIyYkk0SWx1V1RNanU3QVNYYkU1d2Rja01WK2ZNY00yZUJUbGNNaU5IOWl5d3RiSFd1TjdLZU4zYkNoc3JLN21mSmUzZzlmYldab1daYUdKRUloU3BQa0RoT1V6eFBTNkJNVDZIRUNYSCs3dHVHUHYxenZZbHRpL3BBb1A4UkVUcDJJdUlXR3owRFVXRnNNTVlIbmtjZWVNK3dGWWFtZGJWSXRLN2FETTdmTFVzaEVzaGJURXg1RThNenA0SlplejEwNGhpQ2pSdFNPNHpjcGxPenAvZTBtamx6NU1kWi9iT3hmalpXL0RQeVp2SWtqa2p0cThjbStJRjdNYmRGekp6dCtYTDdRSXJ5NVNQMzZIaGtmRHpEd1lBT05obmdLdHpacm5uallxSnhmY2ZpWTNRMWtwNjROdmIyZUx2MWVNeFlmWVc3RDE2RFVCOHFyVVIwOWJqNnBIRktmWlBhSHhXeHZkWE1DbzBHaWFzejV2VUd6MytiSkRxY1lyNCtBYktsS2N0YlFNbXFmMmQ4anJTbmpxL1E5OWZ3YWpXZkhTcSsrWFBreDMzejY1TXNWMVpDc1hEcDI3SkJQaUxGc3F0Y3IwMGNldmtNaFFwb0xpaHcrdVREMnEzMW16MG9xb0Nna0x4Wi8vNU12TnR6cG5RRTUzYjFBVVEvM3RjdjJRRWVnOWZDckZFQWovL1lIVG9QeDhITjAvUitlakNYWWNTUjlQa2NNbUNkczFycW5XOGYyQW9MbDUvSXF3M3FsTWVQMzRHcWxWR3hveDJjTXBrTDZ5WExaa2ZRUHlvR3NkTWRuQnlkSUJUSm50a2RMQ1RPWmZuL0NGd3llYUU3TTVPeU9HU1JlbDhuaFhMRmxhclRna1M1dEVtVXNYS1RVZHgvZTRMWVgzaDFIN0lsaVVUZ1BnT0NoMzZ6Y1BuYjc2UVNxV1lPSGNySWlOak5HcmdUczgrZi9PVkdWR3VqazlmZjZhKzAvK2R1dmdBbzZkdkZOYk56YzJ3ZHVGUVZLdVljcVNlUEh3TzBZK2J4NWZxcEp4N1oxWWdzNk1ETW1XMFQ3TVU5QWxzckt4Z1l5TS95SitVdGJXbFN2dWxOOGI0SEpJZVpIS3dnOWU5clNydmYrWFdjM1Fic2toWVYrYzc1dVhiTDJqVWNiSksrKzdiTUJrU2lVVGxzcFB5RHd6Rm9IR2V3dnJZSVIxUVJ3OVRyTWpEKzd0dW1NTDF6dmFsZU5xMkwvM09HT1FuSWtxblhrVEVZdjFYTDR3T21ZWXlzWS9UdWpwRUJtVXJqVVJSMFFzVURYbUJGMUZuc1RMR0ErNzVpcUNNM2U4YjZDZmRzcld4eHBxRlExR3hiR0VVTDVJblJab3lrU2dPa3owU1J4SlhLRk1JWi9mT2c1bFp5a2EvQlo3NzRibjVPSUQ0K2VFbWo1Q2ZDbkh1c3IxWXUvMGtBQ0NqUXdhMGFseE5hUjB0TFN5d1l0NWdaTXZxaUZWYmpxTjA4WHpZdDJFeXJDd3RFQnVyK3Z5akNmWWZ1d2J4L3h0SUN1WnpSWmQyZGRVdWcvVEx4MWU5QmdkRlFrSWpOQzRyaTVPRDNrYW02WUlvVG93OWg2OEs2elVxbDBESm9ublRzRWI2NStjZmpNNkRGdUNOMXpkaDI2aEI3VEM0ZHd1Wi9mNm9XeDZMWi9USCtEbGJBTVNuTTI3VGF3NzJiWnlNY2xyTWs2d3NNUFhETHhDNXkvZFVlbnp5UnQrREoyNElJejRBWVAreDY5aWZaRjVuVll3YzJCYlRSbmNWMXF1VUx3cnZaN3RoWlNtYmxqMTVXdnV1N2VxcGZJNnplK2VwVmFjRW1nYnl2RDZwUG1wV0pJclQrRmd5SG5jZXZzWmY2dzRMNjYyYlZFUDdGb21OMTdsY3N3cUJnSVJnOU95L2RrTWlsV0JZUDJhWk1hU0wxNTlneUlSVnduT1VtWmtabHMxeFE1dW0xZE80Wm9haGp3NEN4aloxU0lHOHJtbGRCVkxBRko1RDBxb1RUZExmemF6eFBUQzBiNnMwcVljK1ZhOVVYT05qazc4UEZTdVV5eURabTNoLzE1d3BYTy95c0gySjdVdmFZSkNmaUNnZGloUkxzTkUzRkdOQ3BxRTBBL3owbXlzVCt4aWpRNlpoMWM4dFdKSXZ5MitmdXQvR3hrcWx0S0xhRUVza2lJbEovU0YvOHNqT21EQzBvMHBsanArelJVaWxiR1ZwZ1d2SGxpQlBqclNmLzZ0L3R5Wnl0ODlic1E4ZlB2OEFFTitRNnpHNWo5d1hNQUM0ZmpkeFRyV0d0ZVduZnZQeERjU1d2ZWVFZGJkZUxWU2VwM3phNks0b1ZqZzNtdFN2aUV3T2Rpb2RrNXhFSXNYdVE0bUIwYW1qdW1vOVI3R2xoVGx5NTh5bThmSGlPSW1RZGh5QVZtV3B5NWl1bzZSMGxSbGg1cEpkbUxsa2wwYkhibGsrR3EyYnlHOGcwTWQ4cytyK3U1KytlRjhZMlFBQWJyMmFDOHZoRVZGbzJtVzYzT09TcGdKV05HZnd0YU9Malc2T1M2OVBQdWcyWkJHK2ZmOGxiT3ZmclFtbWp1b2lkLzllblJyQnp6OVltUDh6SUNnVTdmdk94U29QZDdScVhOVWdkVlpHS3BWaVQ1THZJazBsLzNjeU16TkxFZUEzTmRwa2c5QjNKZ2xUcHN1TU03cms1eCtNSVJOWEM0MmplWEk1WTlrY3R4VDc1Y3llQlVkM3pFRDd2b21CZ0xuTDlzTE16Q3hkQm5NMElTOGJqQ0xQWG4xRTB5N1RoUFUzTnpjcHplZ0JBS2N2UFVEL01TdUZJSUdabVJuK21qVVEzZHZYMTZpK2dQRStoOUR2SXoyOHgybENYODhoUkFsNGZ6Y2VhWEc5czMySk5NRTdDaEZST25RcU9Cb1Z3ZzR6d0UvMGYyVmlINk5DMkdHY0N1NkZ6bGsxZXdoTkwzWjRqbFA0b0s4cnlWUHZLV0pwWWFIU2cvemRSMi93ejhtYnducXZUbzMwRWl6VTFwTi8zNk5pMmNJNGNmNGVOdTQ4STJ6djJLbzJLcFVySXZlWSswL2U0ZG5MRDhLNm9qUnVTOWNlRWhwYW5UTFpZMGlmRm5MM1U2UmpxOXBxN1ovY3hldFA4UFc3SHdDZ2Nya2lDb080Nm5ESjVvVEhGMVpyZlB5Mzc3OVF1ZWxJWVYyYnN0UmxUTmVSS1VtZXR1L1JjeTlJcFZKVUtWOVVwZU1uek4yQ0JyWEtvVm1EeWhxbnd0MjBPN0V4bzBpQm5HaldJSEV1WkxGRXF0SWN3b3IyU1RvRmdERzQrK2dOK281YWp1Q1FjR0hibU1IdEZZN21TRERPL1U5SXBjRFNkZkdCL29qSWFBd1lzd0tqQnJYRjVCRmQwalFOOGZtcmoyVisvNHJtRXBZbk1pcEdXTGEyWWlNU21hNlFzRWgwSGJ3SXZyL2lPeXhaV1ZwZzA5S1JjTXdvL3hrM2gwdDhJS0JWejFuQzNQTnovdG9EQUhvSkJJaml4RGh4N2k3T1hINklMY3RISzJ5RTFxZEh6NzNnbU1sZTZWUXBockJsejNuTVdQeTNjSCt3dExEQThybHU2TkpXdTlGcWZBNUp2MUxMVUpEOGMvZStMVEZsaFB5T2UvcVUzdDdqVk1YbkVOSW4zdDlUWjhqN2UxcGY3MnhmSWxVeHlFOUVsQTQ5REl2RzhNamphVjBOSXFQeVIrUnhyQTN2L05zSCtVMU5iS3dJNDJkdmdWUWEzemhxYjJlTHNVTTZwSEd0WklWSFJHSE16RTA0ZStVUmJwOWNKcE8rTGFkclZuaE03U3YzT0ZHY0dMUC8yaTJ6YmRpVWRUaTFhNDdNL0ppZnZ2N0VnU1JsdXZkdHFYR1BhVlUwN2p3VmtaRXhNdHY4ZzBLVDFNZFg0VWptNUZTWml5MnBzUEFvVEYvME4vcDFiWXp5cFF1cGRhd3FwbmhzaDcyZExTYVA3TXllNG1rb0lDZ1VFK2R1eGFtTEQrQ2MxUkdYRHkxQ2RtY25wY2VjdWZ3UU93OWV4czZEbDFFNGYwNXNXallTcFlybFUrdTh6MTU5eE9QblhzTDZzUDZ0MDN6ZVhIM1p2T2NjWmkvWmpUaHg0c2pSZVpON1kxQ1BaaW9kUDM3b243QzF0Y2I4RmZ1RTcxL1B6Y2R4NStFYnJGazRGUG56Wk5lb1hsdFhqRUdkNnFXVjduUHoza3NNR0xOQzdtZXJ0NTRRbGtzVXlZT3JSeGFyM01DWXExeFA0ZmVSSGtmUXFaUHFOL2swQk9vY2Eyd3BzdlV0ZjU3c2VybGZxTktoU0o2bzZCajBITG9Fcjk1OUViYk5udEFMRmNzV1ZucGNEcGNzT0xSbEdscjNtbzFmQVNFQTlCTUkrT0VYaUdaZHArT25YeEFBNE1hOWw2aFhvNHpPeWxmVnJDVzc4T2k1RjZwWEtvNStYUnVyUFFldnRpUVNLVHhXN3NPYWJTZUZiYlkyMXRpeWZCUWExNnRvMExvUXBSVmpmSS9qY3dnWks5N2ZWYVBPL2QxVXIzZTJMeW1tYnZ2Uzc0SjNGQ0tpZE1ndlRvSzhjUjlTMzVIb041STM3Z044UmVMVWR5U2pzbkx6Y1ptRzhISHVIZUNjMVRFTmF5VHI5WDlmTVhEc1NpRjEyb3pGTzdGMy9TUWNQWE1IYy83YWc3V0xoaW5zZVQ5ejhVNDgrZmU5ekxaL1gzL0NvUEdlMkxaeWpCQlVLSkRYRlllM1RjZk9meTdqenNQWEdOU3p1YnppSUpaSTBIZmtNalNxVXg1OXV6VFcrR2Q2LzhsSHB1ZDVjZ0ZCb1FoSThsS21LMis4dnFILzZPWDQrT1Vuemx4NmlBT2JwcVRhcUtHTy9jZXVZOXUrQ3dDQU80L2VZTlBTa1FaTjhXOW9PenpIb1htanlxbnZpUGkvbmR6bGV3b2pEZGN1R3FaVzczeDFnMzZaSE96dytac3ZBT0JYUUFnR1QxaUZRMXVuS1F5a3hZbkY4Rml4WDFnM3R6RFhhUFRHcGwxbmhlVzh1VnpRcVUwZG1jOGRNOXJKRFhZZU8zc0hneWNrWm9wSXEzbFRWUkVlRVlVSmM3Zml5T25id2pZclN3dXM4bkJIaDVhMTFDcHJlUC9XeUowakswWk0yeURNcy9qdzJYOW8wR0VTcG8zdWhuN2RHcXVkTHRvdWc0M0M3OFNrKzhoejU5RWJQRXJTU1dQTTRBNXFqU0JLU0hzS0FOYldWa3IySkVwMGRNZE01TXllUmVmbGF0SlpRaFFuUnYvUksvRGc2VHRoVzgrT0RUR3dSMU9WamkrUTF4VUhOMDlGdXo1ekVCSVdDU0ErdGU4ZmRjb2p1NHR1ZnNZY0xsbGtydUVkK3k4YVBBancrWnV2OEYxeDcvRmI1TXFSemFCQi9zQ2dNTGhQV29OcmQvNFZ0cmxrYzhJT3o3RUtSOTZsZDc5YjV5QnRKQi9sTG9WVWVNK1E5M20yTE1ielhwU2NNYjdIOFRtRWpCSHY3NnBSOS81dWl0YzcyNWRJRXd6eUV4R2xROUVTS1d5bGtXbGREU0tqWWl1TlJMU1JwVkltNWU0OGVnUFBUY2VFOVVMNWM4Q3RsM3BweFBScDc5RnJtREovTzZKakV1ZnEvdmo1QjBMQ0l0RytSVTIwYWxKTjdoelBFb2tVVXp5Mlk4ZUJpOEkyOTc0dGNmcmlRM3o5N29melZ4K2o1OUFsMkx4c05ESTZaQUFBMUtoY0FqVXFsMEJzckVqaFMrS3N4YnR3NGRvVFhMajJCSStlZWVHdjJRTmhhMk90NDU5YWY4UmlDZno4NDBjZmhJWkhvclBiQXV6Zk9BV1ZkZEFnZnUveFc0eWZzMFZZZi9YMkMzeDhBOUoxa0Y4ZEFZR2hNcW5tOWQwQWEyVmxpYlVMaDZGeGwybUlqUlhoN3FNM1dMSHhxTUs1WFhmOWMwVm9KTFl3TjhlcStVUFViaHoxOFEzRWlYTjNoZlhSYnUxVUhwMTc1ZFp6dGM2VlZ1NC9lWWRoVTliaTIvZGZ3allIK3d6WTlOZElOS3BUWHFNeTJ6V3ZpVnc1c21IZzJKWEN5SjNJcUJoTVc3Z0RldzVmZ2NmVXZxaFp1WVJPNnArYXBXc1BDY3RGQ3VSVUs2MmpSQ0lWUmhJQ2dEVkgwSkdKQ1EyUHhNQXhLM0g5N2d0aFc4MHFKYkZvZW4rMXlpbFpOQy8yYnBpTVRnTTlFQmtWZzBuRE82Rm9vZHhDVUVBWHVyYXJod1dlQndBQUY2NDl3USsvUU9UUVVaQkJGWWRPM3BKWjc5V3hvY0hPL2VUZjl4Z3dkaVY4ZmdZSTI4cVV5SStkYXlib3BiTUlhVS9WMFlPdTJUUGo4TmJwZXE1TnlsR0t5VE92eUJ2Rm1KQnkyWmdZKzN1Y0p2Z2NRdnJBKzd2cURIbC9UNHZybmUxTHBDbmVVWWlJaUlqSTZQejBDNExiT0U4aHhSa0FmUGo4QTduTDk5VEwrVDQraUUvanJvcndpQ2hNOGRpQmd5ZHV5R3p2MXI0K0ZrN3Jpd3kyOGIzQjViMkFmZjN1aDlFek51SDJnMWZDdGdhMXltTEcyTzdvMUxvTzJ2V1ppOUR3U0Z5OS9TK2FkSm1LVlI3dU12T1ZLM29CKy83REgzdU9YQlhXL3psNUU2L2VmY0YyejdFYXA5VUdOQnV4WEtCS1g2VTl0UlVwWFR3ZmRuaU9SVGYzeFJDSjRoQVdIb1d1Z3hmaTJJNVpLRjFjdmJUc1NYbDkvSTQrSTVkQkpJb0RFRCtINkpZVm8xRzFRakdOeTB4dkVqcFhKRERFS0t2aVJmSmcwdkJPbUxkOEx3Qmc1Y1pqYUZ5M1FvcHBHbjRGaEdDaForSW8vdUVEMnFCQ0dmV25jdGk4Nnl4RWNmSGZKL2x5dTZDekd2TWhKeDJOYVl3aW8yS3dkTzBoYk5oNVdxYXpSdkVpZWJCdHhSZ1V5cDlEcS9LcmxDK0t5NGNXd1gzU0d0eEkwZ0Q1K3IrdmFOOTNMaHJYcllCeDduOXE5TytpcWpPWEgrTE93OWZDK3BqQjdkV2FhaUhwYUJvZ1pXT2JxcU5NNWUzWHVHNEY3RjQzVWVXNjZFdlNWSjZwaVl1VHpXeWt6ckZrZU40Ky91ZytkREhldmZjV3RwVXRXUUE3VjQrWCs2eVJtc3JsaW1DNzUxZ2NQM2NQWXdhMzEyVlZBUUNkMnRURm90VUhJWkZJRVNjV1krL2hxeGpuL3FmT3o2UEk0ZE9KUVlBaUJYS2lScktPU0FQR3JNQmJMKy9raDZra09qWldacjFGajVreUdVMitlUHNLOTVvRVFTSGg2RktQNDhNQUFDQUFTVVJCVkRUQVErVnpwTWRVdEYzVXVPZXE2c0R4RzZudnBBSlZwODVJL205dnpKSjJDbENtWU5WK2VqbS9NYi9IYVVyZnp5SEozWG40R3UzN3pWT3ZrZ29ZS2dOVmFIZ2tDbFRwcS9MK3lYOG42aHdyU1NlRE4zaC9WMDlxOTNkZE1mVDF6dllsNVRSdFgvcWRNTWhQUkVSRVJFWkZGQ2ZHb0hHZXdweHl4dVRlNDdjWU1YVTl2bjczRTdZNTJHZkEwcGtEbEtiQ0RnMlB4SmJkNTdCNjZ3bVpGNVI2TmNwZzI4cXhzREEzUjZsaStiQnY0MlIwRzd3SW9lR1IrUGpsSjlyMG5vMHViZXRoNHZCT1NrZUE1Y3FSRGFmM3pFV3Y0VXZoN2VNUElENEExN1RyZEd4ZFBocTFxNVhTd1UrdmYzV3FsOGJLZVlNeGJQSmFBRUJZZUJTNnV5L0M2ZDF6a1NlWHM5cmwrZmdHb3JQYlFnU0hoQU9JbjVkODVmekJhRnkzZ2s3cmJlbytKR3ZnZG5YT2JKRHpEdW5UQXYrY3ZJbTNYdDhRSnhaai9zcjlPTFJsbXN3K001ZnNFa2FnbEM5ZENCT0d5Ui90cjB4b2VDUjJIYm9zckU4YzNrbmxock5YNzc3QTkxZXcydWMwbEF2WG5tQ3l4M1o4LytFdnM3MXRzeHBZTXFNL010amE2R1NFWDBiN0ROaTVlaHpXYlQ4Rnp5M0haY3E4ZU9NcEx0NTRpb2ExeTJGUXorWm9VS3VzV3Vrc1V5TVN4UWx6aXdMeGZ3ZnFUajBRRnhjbnM1NGVSOUNObXI0aFRZNU43OXIzbmF0eTFnOTllT3YxRFIwSGVzZzhFeFVwa0JNSE5rNFJSbU5wb243TnNxaGZzNnd1cXBoQ3p1eFpVSzlHR1Z5OUhkOUJhdS9SYXhnenVJTmFEZVNhdXZQb0RUNSsrU21zOTVRenl1L2I5MThxQjNaVDgrbnJ6MVQzU1hndSs1MnQ4bkRYZVptNkN2S1RiaG56ZTV5bStCeWlPbTBDY2I5YkVJLzNkL1dvY24vWEJVTmY3MnhmSWwxSW4zY1VJaUlpSXBMTGJid25MRFhvRmE2TzVDTUUxVFZqMGQ4eTg5RUI4UytVNWhicXpmMnNUR3hzSFB6OFZRL2NpVVJ4V0xUNklOYnRPQ1V6Y3FCY3lRTFkrTmRJRk1qckt2ZTRENTkvWVAreDYvajd3RVdaVkhsbVptWVkxTE1aWm8zdklSTThxRnl1Q0U3dm1ZT2V3NWJpaTdjZkpCSXA5aDI5aHNPbmI2Tjk4eHJvMzcwcHlwY3FLUGRjSll2bXhibDk4OUY3eEYvQ1hHekJJZUhvNHJZUWN5YjJVbmxPdjdUV3NWVnRmUG5taXlYL1Q1SG4reXNZWFFZdnhLbGRjNUFsYzBhVnkva1ZFSUtPQStiTHBNeWRQN2tQT3JXdW8rUW8xWmpDZGFTT2wyKy9DTXM1WExLbzlYdldocVdGQlJaUDd3KzM4WjRZTWFBTmVuZjZRK2J6RzNkZkNIUEwyOXZaWXNPUzRScU5hdG0rN3lMQ3dxTUF4STl1NzlCQzlZYWE0K2Z1cVgwK1EzajkzMWZNWGJaSGFHUkxZRzF0aGZtVGUrUCtrM2NvVm11UVhzNTk2K1F5akpxK0FZK1R6Rk1KeEU5cmNPWFdjK1RQa3gwcjVnM1dXUnIvYno3K01pUDBQS2IwVWJzVFFmS1J0Y2xIclNnYWtSSWNHaUYwRWxLMFgzWVh3M1NLb2JUeCtadHZtcDdmT1p1anpJaXcvSG15dyt1VEQwclVjZE9xM0RrVGVtSkluNWJhVmsraGJ1M3JDOTlQM2o3K3VINzNCUnJVMGsvUUlhazloNjRJeXpZMlZ1alN0cDdlejVrVzB0dHpTRnBLYlZTaHFwbGVWRTM3cjhpczhUM1FwSDVGcmNvd0JzYjRIcWN0UXp5SHBFYWRMRnVpT0xITXN3c1pKOTdmMVdPbys3dWhybmUyTDVFdU1jaFBSRVJFOUJ0SkNIUVpxNlhyRG1INy9vc3B0cDgvNEFHWGJFNDZPOC85SisvUXB2ZHNsZlo5NC9VTnd5YXZ4YXQzWDJTMjkrdmFHUE1tOVlaVnNwN1piNzIrNGNydDV6aDk4UUVlSlF1Q0FVQ1Jncm13YUZvL2hiMmZpeGJLalN1SEYySHFnaDNDS0tYWVdCRU9ITCtCQThkdm9IRCtuR2pUckRvYTFpNkhDbVVLeWJ6RU9XZDF4TEh0TStFK2FRMU9YM29BQUlnVGl6RnQ0UTU4OGZiRnZFbXFwZTlNYStQYy84Ui9IMzF3N093ZEFQR3Biajk5L2FsVzhIbmt0UFg0OFBtSHNENS9TaCtkdllnYSszV2tycWN2UHdqTFpVc1YwTXM1bERWKzI5cFlZOGYrUzlpeC81TE1kbC8vSUpuMW5rT1h5ajIrZi9jbWFGSlBmc040Ykt3SW0zZWZGZGJ0N1d3UkZoRUZ4NHgycWRaWklwSGluNU0zVTJ5WFNxVll2T1lmZEdoUkUwVUw1VTYxSEYxYnNmRW9scXo5SjBXcTBsTEY4bUhsdk1Fb1c3SUE3ajk1cCtCbzdSVXBrQk9uZHMzQjNpTlhzY0R6QUFLQ1FtVStsMHFsS0ZzaXY4N09WekNmSzY0Y1hvVGo1KzdoNmN2M3FGeXVDT0xFWW16YmV3RzlPemRTYVc3SU9KRnNZNXROc3NhMisyZFh5ajJ1eDlERnVIVGpXYXI3R1FORmdhckxONTloK1lZand2MG9TK2FNR05LN0JRWjBid29IZStVanhjUVNpVXdxY2tEMWdCZnBSdGJNbVRCdlVtOE1tN3dXWlVzV3dONzFrMUM2M2hDdHk5VjNhdXZtRFN2REtaTTlna01qQUFDN0QxM1dleEFnSkN3U0p5L2VGOWJiTmF1QnpFNE9LZmE3Y0hDQjF1ZTYvZUFWWmkzZGpSZHZQZ3ZickN3dDROYXJCY1lQL1JOMkdXeTBQb2N5NmUwNUpEM1FOanRFYUxqdTVzMzJ1cmNWTmxieWc4aEpVL20vdmJWWjRkOXFqRWlFSXRVSHFIVmVZM3lQMHdWRFBJZWs1dVYxMVRQdUdQcjNreUNUZ3gyODdtMVZlZjhydDU2ajI1QkZ3cm82YWJ4ZnZ2MkNSaDBueS8wc1RpeE9NUldacHBKM0pna0tpWUNQYjZEVzVUcG5kZVQ5WFEycTN0OTF3UkRYTzl1WFNOY1k1Q2NpSWlJaW83Qng1eG44dGU1d1dsZERSa3lNQ0YzY0ZzaWs2N2EzczhYeU9ZUFFybm5ORlB1djNIUVVDMWNkbEZ0VzNsd3VHREdnRGJyL1dUL1YxTDhPOWhtd3lzTWRYZHZYeC9TRmY4dThBTDcvN0lQbEc0NWcrWVlqYUZDckxQWnZuQ0p6ckkyTkZiWXNINDFaUzNkaDA2NzQ0S2FGdWJsTTJqNnBWTFY1RE5NeW1PTTVmekRlZi9vT1MwdExiRnM1QnJsY3M2cDEvSXE1ZzlGbjVESThlL2tCSGxQNnNxZTVBc0doRWJqMzZJMndyc3RHMktTMGJmeU9pSXhXV0VaZ2NKakM0Nnl0clRDa1QwdDRyTndIaVVTS3g4KzkwTHJYTEJ6Wk5nUFpzbVJTZXM1YjkxL0taSUpJTUdyNkJodzRmZ1BiOTEzQTM2dkhvM3FsNHVyOU1GcHExN3dHTnV3OEk0elNzcld4eGpqM0RoamFyNVhCMG9xYm01dWhaOGVHYU4yME9wWnZPSUx0K3k4Z0prWUVNek16ckZrNE5OWGdzU2JhTnF1T3RzMnE0OXYzWHhnOGNUVWVQL2ZDbytkZTJMaDBSS29qYkpMT0N3d0ExdGFwTjRYOENnakJ0ZHN2dEtxelBybTZaTWI1QS9MbitSWkxKRGgxNFFIV2JqdUI1NjgvQVlodnBIUHYyeEw5dWpaSk5RQVpIaEdGSFFjdVllUE9NNWc0ckNONmRXb2tmSmIwbks2L1FSYURwNWZYS2sxbnFpbDE3cThkVzlYR0Q5OUFET3pSVkppWFZTakgyU2xGWTdBaXZyK0NJUkxGcDVEVnh6V2FsTFcxRmRxM3FDa0UvTTVmZll6QW9EQzlab281ZFBLbXpGUWkvYnMxMGZrNTNuLzJ3ZHhsZTNIKzZtT1o3VFVybDhDaTZmMVJyTERoTzM2WmdwSFQxaHYwZkdLSkJBK2V2RXQxdm1aZFRpMWpUR3l0clZRYUtXNXRiUWtiRy9XQ3pZb1k0M3VjcmhuNk9ZUTA4LzZqRCtxMW42aVhzaWZQMzRiSjg3ZHBYYzdsUTR0UXVuZyszdDlWWklqN2UzTDZ1dDdadnNUT3d2ckFPd29SRVJIUmIyVGZoc2xvV0x1Y1hzK1J2RmUrS3ZZZXVZcFpTM2NMNjJabVppcS9LT2lUalkwVlBPZTdvN3Y3SWtna1VoUXZrZ2RiVjR4RzRmdzU1ZTQvY21BN1BIcm1oWXMzbmdLSS96bnFWQytOWGgwYm9tWGpxaWxHUkthbVp1VVN1SHhvSWM1ZWVZUTEyMDdLcE1kMnpHaUhaYlBscCtNMk56ZkR2RW05NGVxU0dmT1c3OFBDNmYzUXFFNTU0WE5Sa3Q3bDZxYUxOQlJiRzJ2czJ6QVpUcG5zTmFxanEwdG1uUGg3Rm03Y2Y0bkdkU3ZvdEc3R2VoMXA0c3psaHpJcEJYZjljeG1PR2Uwd2JYUTNnOHl2YUFqRCs3ZEducHpPR0RaNURVUnhZcng3NzQyT0ErYmp4SzdaeU9TZ2VFVC8vditQZE1pU09TTWlJMk1RSFJNTEFMajE0RFdBK0E0U25kMFdZUDNpNFdqNVIxWDkveUQvVnlDdks5WXVISWFldzVhZ2RyVlMrR3ZXd0JScDVOY3RHb1oxaTRicHZTNk9HZTB3WjBKUHVQZHBpUlViajhMS3loSlZLeFRUNnpuM0hMa3FmQmNlUDNjWFJRcm14SVNoSFpVZWs5RHdtVUNWNzVRanAyK25hS1F6SmxaV2xpblNhd1lHaGVHZmt6ZXhlYzg1ZlB2K0MwRDgzNHRicitibzNxRitxcU9QQW9QQ3NHWHZlV3pkYzA0WW9UVmg3bGFZbVprSmM1OHFTdWxKK2pWaVFCdTUyM2V1bWFEeXYwbkRQeWNMamJvTzl2b2Q2UWNBWGR2WEY0SUFvamd4RHArK2hVRTltK3Z0ZkVsSEVKY3ZYUWpsU3hmU1dkayt2b0ZZdmVVNGRoNjhMUE85a0Q5UGRrd2QxUlZ0bTFYWDJibFVZV3JQSVFrakJ3MGhJaklhZzhldnd1VmJ6N0I1MldpMGFteVkrN09pVWNpQlFXRXk2YmZWR2Eyc3lPZHZ2amg3K1JGT1gzcUFDY002b21xRm9scVhxUTFqZlkvVEYwTTloNWlDcE84UVVxVGZmM045NHYwOWRmcTh2NmRHMTljNzI1ZElIeGprSnlJaUlxSTB0ZVBBUlV6eDJDNDBCbGxaV21ERzJPNll1V1JYR3Rjc1hvTmFaVEZwZUNkOCtQd1RTMmIyVDlITFBpbHpjek9zWFR3Y3c2ZXNSWTNLSmRDbVNYWGt6cGxOcS9PYm1abWhSYU1xYU5Hb0NsNjgrWXo5eDY3aHhQbjdtRFcrQjNMbFVGNzJzSDZ0MGJCMmVaUW9ra2RtZTB4c1lrOTRheVVqQkxxMHJhdDJmUStmVWg0WW16UnZHeTdkZktwMnVjbUo0eVF5NjVXYWpGQzRyL3hranZJOXZyQmF3eHFaSHJGRWdyVmJUNmJZdm1iYlNiejc4QjBibGd6WDJXZ1FYVFJxSzVNUTBGU2tiYlBxc0xRMHg4Q3hLeUdSU1BIRzZ4dUdUMW1IbmF2SHk5My8rODhBbkRoM0Z3RFE4bytxT0h6cWx2RFo4UjB6MGI3L1BIejcvZ3N4TVNJTUd1dUpKVE1IQ0VIUTVNejFNRkx3ajdybGNXYlBYRlFzVzFqblpXdkMxU1V6RnMvb2I1QnpqUi82SjI3ZGY0V0h6LzREQUN4YmZ3UWxpK1pWMnRFaU5sbGptNDBLSTZNT25wQWZsSkpJcEViVkFlYjlaeC9jZWZBR2wyODl3K1ViVDRVRzl5cmxpOEs5YjBzMGIxZ0ZFcWtFTVRFaUJBYUZJU29tRmpFeElrUkZ4eUE2T2haUjBiR0lpbzdCdFR2L1lzL2hhNGlLanBFcHYzN05Nc2lYMnlVdGZyUTBjK3ZrTW1IWkpadnE4eUJyZWc1WFBXUUtrQ2M4SWpIRnU3N1QrUUx4SFVJSzVuUEZ4eTgvQWNRSGV2VVZCTGh4OXdXOFBuNFgxblUxeXUrTHR4OVdiVG1PQThkdnlEVGFaOG1jRVdNSHQwZmZyazFnWldtWURDcVV1aDkrZ2VnMWJLa3dqWUw3cERYSW4yY2VTaGZQbDdZVjA2RjY3U2ZpcmRjM1lUMG1Sb1MwaktjYiszdWNQaGpxT2NRVXhDVU44alBHbjJaNGY5Y2ZmVnp2YkY5U1QycnRTOFFnUHhFUkVSR2xvUVdlKytHNStiaXdibVptaGxVZTdpaFRzb0JNNDFDYjNuUFU3cVdzVE5UL1IrU3FhclJiZTVsMVpmTUFKcmh3N1FubS9MVkg3Ym9wY3Y2QUI4cVhLb2d5SmZwaTNxUStLZ2Vaa3IrQUFVQ3NLTWxMbUpKMGthczgzTld1NThrTDl4RVhwZmdsekQ4d0JONCsvbXFYbXhwOWxKbmU3VHR5VFNZRmZ1SDhPWVgxaTllZm9IbjNtZGk3YmlMeTVISk9xeXJxVk1zL3FtTE9oRjZZc1hnbmdQajBrZ2VPMzVEYjJMQit4MmtoV05xMmFYV1pJSCtlWE00NHZtTW0ydldkaDYvZi9TQ1dTREJ1OW1hRWhVZkJ2VzlMU0pLMWN0cnFLQlZ1Y3NZUzRGZUhMa2FGV2xwWVlOT3lVV2o0NXlRRUJZZERLcFZpeE5UMUtKUXZCNHJMK2I0RFpCdWhnZFJIbUR4NCtnNHYzMzVKc2YzZGUyOE1IT2VKbmF2SG9VQmVWNlZsMUdvMUxwV2ZSRGNXci80SEo4N2ZrOWxtYm02Rzk1OTlNSHpLT3NURWlDQ1dTQlFjTForVmxTVTZ0S2lKb1gxYktmeWRwbWRGQ3NnZlRXVnE1MGd1UENKYVdNNm9KSXVKTHJWdVVoMmVtNDhCQUY2OCtZdzNYdC9rUHBkb2EvT2VjOEt5YzFaSHRHOWVRNnZ5L3Z2Z2pkVmJUeXJNNkdGalpZVWQreTloeC81TEdwVy9iZVdZM3lxMXZ6NDYraVZQK1h2bjBSdTRqZlBFcjRERXViajdkMnVDa2tYektpeERtejU0RW1uaTk2bytPbjZGUjBUaHhyMlh1SER0aWN6MnBBRitBSWlPaVUzeE4ycHVvYnQzSm1WTTVUMHVLVk41RGpFVlluSGlkV0JwSkIyZUNoWElpVWZuVitta0xELy9ZTFRvTVZOWTk1alNGMDNyVjlTNlhGMVBkOFQ3dTN6R2ZMMnpmVWwxcWJVdkVZUDhSRVJFUkpRR1JIRmlqSjI1S2NWSVNZOHBmZENoWlMxNGZaS2RlL3ZUMTUrR3JKN1IwN1l4TVRna1FsaFcxbk9jMHE5djMzOWg3ckxFUm9Kc1dUTGh3a0VQZUc0K0pqVFkvdmZCRzgyN3o4Q3VOUk5Rb1l6aDBpTHFrMXV2NXJoeDd5VXVYbzl2TkorL1loL2FONjhoMC9nU0dCU0czWWV1QUFCY3NqbWhadFdTS2NySmxTTWJqbXliampaOTVzRG5ad0NzTEMyRWxQblIwYktOenphcHBFZ245ZVhNbmdWckZ3NURqNkZMSUpWS0VSRVpqYjZqbHVQQ1FRKzVVekRFeENZYlVaUEtYTGdiZDU2UnU3MTl2M2tJQ0FwRnR5R0xjV2JQWEtYemp5YnRRS05QZlRyL2tTTElMNUZJRVJRY3JuWlpUcG5zMGJ2ekh4allveG15T3p1bDYzVExBTEJxeTNGNHJOeWYxdFZRU05lQjBiQWtJLzB5T3VoM3p0NEViWnNsQmdFQVlQK3g2NWd6b2FkT3ovSDF1eDh1M1VqTUVOU3ZhMk9OQW1oaWlRVG5yejdHMXIzbmNlditLNlg3L3ZBTFZMdjhwTFFKVWxKS2Z4KzhoT05uN3dyQmJpdExDeXllTVFBOS9td2dkLytFamsvbVpwb0hucU9pRXY4TlU1c0tSVlUrdm9FNGR2WU9MdDk4aHZ0UDNxVkkrWnhVMFVLNTBiUitSVlFxVjBRbXU1VzV1Vm1xY3pOcmkrOXgrbjhPTVJWSjAvVWJJazI4S3F3c0xYVFdRZGtpV2NlRmJGa3lHbVhuWjk3ZjlldDN1Tjdadm1UYWpQOHZqSWlJaUlqU25YWGJUNlpvR0pvMnVpc0dkRythUmpYU2pyWXAweFRSWm5UNjdRZXZVTGhBTG1SM2RrcnhtWDlncUxDY1ZVbVFTaCsycmhpajFmR3hzU0lNbWJnR3B5ODlrTmx1YVdHQmJTdkhvR21EU2xxVi96c0lqNGhDMzFITEVCSVdLV3liUHFZYjdPMXNNWFZVVjJUTDRvaVpTM1pCS3BYaVYwQUkydldkaTNXTGh4bDAzbmw5V2ppMUw2N2RmZzVSbkJoKy9zRTRmUG8ydXJXdkwzeStic2NwSVdWNTl3NE5GSTQreTVQTEdVZTJUVWZIZ1I3d21Od0h6UnBXQnBBeWVLT3ZrZnlteU1iR0t0WFJmR0pKZkdyNTFEU3FVeDRqQnJUQnFpM3huVkkrZmYySjBkTTNZdHZLbE44eHNiR3k1U2xySVB6Mi9SZk9YbjRFSUg3RVVOSlJvYmx6WkVWQVVDZytmZjJKWHNPWDRzaTJHYkJKNDMvZldsVkxZbkR2RnJETFlJUE1qZzV3ekdRUEIvc015T1NRQWZaMnRyQzNzMFdHRERiSVlHdU5Yd0VoMkhma0d2NDVlUlBCb1ltTmNYbHp1Y0N0ZDNOMGIxOWZTUFA2S3lBRXZZWXZSY2RXZFRDd2gybmVteWxSUkdTMHpIWGdsTW5lSU9jdFZTeWZUSmFZbzJkdVk5YTRIam9kK2J4cDF6bElKUEVkVW14c3JOQzNhMk8xamc4SUNzV2V3MWV4NDhBbGZQL0JyRUNtS0dtMm5jeE9EdGk2ZkRScVZTMmxjUCtFNExrMkk5NlRUbTJpcTRERzdRZXZVaDJsT1gxTU43Um9WQVdGOHVjUXRpWHRkR0p0cGY5N2tpbS94NW5DYzRncFNab21YbGRUZkpGNmVIOVh6SlN2ZDdZdmtUb1k1Q2NpSWlJaWcrdlQrUTlzM24wT3Z3SkNZR1ptQm84cGZaUTJETDI0dGg0dTJWSytUR2pxL3BOM2FOTjd0czdLMDljODdzbFRrYXBqOWRZVHVQZjRIVHExcVkxaC9Wb0xvNHlCK0FidEJObXlaRkpZaGlicHBxT2k5VGM2TFRROEVuMkcvNFU3ajk2aytDeE9MTWFnOFo0NHNIRUthbFF1b2JjNm1McXc4Q2owSExaRUpoWDVIM1hMeXdTNTNYbzFoMk1tZTR5WnNSRmlpUVRSTWJFWU9IWWw1azlXZnAycVFpU0tRLzMyazdRcUk4SHRVOHRTMzBtT1BMbWMwYnBwZFJ3NWZSc0FjT0w4UGVIbi8rTHRoNDI3emdJQUxNek4wYnR6STZWbEZjanJpcnVubHNzMDNvUWw2VHhoWldtaHQ3a3h0ZmwrMEplMnpXcGcwMThqRlg2K3czTWNHdFl1cDdTTUs3ZWVxNXhlYzlLSVRyaHk2NW53OTN6NjBnTnMyblVXYnIxazV3Vk5NVGVta3NEOGhwMm5oVkdlM1R2VWwwbEZ2RzNsV0RUdU1oV0JRV0Y0OU53TFkyWnR3cnBGdytTV28ra29iSFgvWGMzTXpEQjNZaStGbjB1bFVseS8rd0piOTU3SHBSdFBoY1pTQUtoUnVRVDZkMnVDbG8ycnlqU0NmdjN1aHovN2UrRHJkejg4ZmZFQmI3eStZdEgwL3VsdTduR25UQTR5OTBadGZQN21LeXhuZDNZeXVsRk03OTU3Qzh0V2xoWndORkFRQUFCYU42MkdGUnVQQWdCOGZ3WGoxdjJYcUZ1ampFN0tEZzZOd040alY0WDFqcTFxSTJ0bXhjODFDVVNpT0p5LzlnUUhUOXpBbFp2UFpFYWpKclZoeVFpMGIxRlRKM1UxeHUvczlLWmkyY0xZc215VTBqbUZKUktwOEQwWUd5dlMrTi9GUHloTVdOYlZmVDVmYmhlWmRRdHpjMVNwVUJUM0hyOFZ0bzBZMENiRmNVa3pDTmxZVzZvVXNBS0EyTmc0V0ZySTN6ZEdwTGdNVTM2UE00WG5FRk9TTkUyOGd3SG1ncWVVZUg5WHpKU3ZkN1l2SmRKbisxSjZ3U0EvRVJFUkVSbWNrNk1ENWsvdWphR1QxbUw1WERkMGJWY3ZyYXVrZDc2L2dyRjY2d2xoZmQ2a1hqRFRaakpRSlNRU0tSNC9mNCtvNkJqc1BIZ1pMZitvS3ZNUzl1MzdMMkZaMmN1eW9kSk5xOEwzVnpDNkRWbUVWKy9pWDZwclZDNkJ1MG1DL2RtZG5lRDdLeGpkM1JkajUrcnhxRk85ZEZwVjFXaDkvK0dQM2lQK2tnbnc1OHZ0Z3JXTGhxZll0MHZidXJDMXNjYXd5V3NnaWhORElwRmk2b0lkOFBNUHdaU1JuVFd1ZzBRaU5ZcS9xNVovVkJXQy9JK2VlUW5iWnkzZEpZeSthTjZvTW5LNVprMjFyT1NqTTc3L0RCQ1dzN3RrMXR0MVR2RVpQRlo1dUtOcGwybENrRzd1OHIyb1dhVWtTaGZQSit3WG5UeTdnclg4MU1yZVB2NzQrK0Jsb2V6dUhScklCUGx6NTh5R2pVdEdvT3ZnUlJCTEpEaDg2aGFLRjg2TmtRUGI2dnBIMDVwL1lDajJIN3VPUFlldjRPT1h4RlRKVG80TzZOSzJMbnAzYm9UQytlWFBDKytTelFubFN4ZkUxKzkrQUlEZGg2N2d3K2NmMk9FNUZrNk9EZ2FwdnlIMDd0d28xWTQ4cWtyYWFMcHkzcEJVRzVVTmJkK3hhOEp5bmx6T0J2MWVhdE8wdWhBRUFJQkRwMjdwTEFqdzk0R0xpSWlNRHpLWm01dGhhTDlXU3ZkLzl1b2o5aDYraXVQbjdzcGtzMUNrUUQ1WG5kUXpQU3RkYjRoTXhoTjVETkhCWVZDUFpwZzFvV2VxblpHU3ByWFdSdEpuNlp5dVdYUlNacjdjMldGaGJvNmFWVXVpYmRQcWFONm9DakxhWjBEZVNyMlZIaGNabFpoVklDUXNNdFg5RXhTdlBVaWpldjZPNzNHSzZQbzV4TlNFUnlSMmJIMzAzRXVyYTUwZG9UVEQrN3ZoR052MXp2WWxTc0FnUHhFUkVkRnZ4RzI4Snl6MVBCSXZUc0ZvcU9UYU5hK0puSzVaVWJWQ01iM1d4MWo4L0JXRXpidmpSd2libTV0aC9tVFZHdUEwOGU2RE4wTEQ0eHRkTE16TlVhVjhVWm5QMzMvK0lTd2I0N3lDeWIxNzc0MGV3NVlJTDQrMXFwYkMwcGtEVUxQVldHR2ZIWjdqMExidlhFUkd4YUQ3MENYWXNHUzQzdExMRzlOMXBLcExONTVoNUxUMU1yM3NuYk02WXYvR0tRclRPclp0VmgxMkdhelJiL1FLSWJYdHlrMUg0UjhZZ3FVekIrbzBIYU9obFNpU1IxZ09EWTlFUUZBbzNyMzNGdEswbTVtWllaejdueHFWN1pNa3lKL0RSVGNOLzZSWXFXTDVNTXF0SGY1YWR4aEEvQWpkZFR0T3lZeXdUejZxMGRaVy9vaWFKV3YvRWY3V216V3NKUGZmcjI2Tk1oZy85RThzWHZNUEFHRGhxZ01vVVNRUGFsVXRoYlVLUnZXckkya1pXWldNaEpGSExKSGc1cjJYMkgzb0NzNWRlU1F6T3JsNnBlTG8xYWtSV2pldWx1cUlJbHNiYTJ6NmF5VHk1OGt1cENXOSsrZ05tbmVmZ1QzckpxSGdieEQ0REE0SmgvdWtOV2hTdnhLYU5xaUVuTm1OKzFwKzlOd0xYNzM5a0NlWE0xeWRNeU5qUmpzNDJOdkM5MWN3OWgrOWhqMkhFa2ZEMWE2bU9JMjVQcFFzbWhkRkN1UVU1dWsrZmVraGxzNGNxUFZJMXRoWUViYnNPUytzdDJoVVJXSEhsUVIzSHI3RzN3Y3ZwZGh1WVc2T1ZrMnFZVmovMW1qU2VhcFc5VElFVTN3TzBhZUYwL3FoZjdjbUt1MGJFaG91TEZ0WldTSmZMaGNsZXlzT1NDUjBnZ0tnTkhPQU9ySTdPK0hsOVEzSWtpVFZzU3FqOGtPVFpCQXlsTi90UFU0WlhUNkhtQm8vZitVZGZFaDd2TCtyZG44M0ZHTzYzdG0rUkFrWTVDY2lJaUw2allTRjYyYjBpcTc4VGcxRG9pUnAyMnowUEhyajRkUC9oT1V5SmZLblNDUDY0Vk5pZzJYU09UMlRrNWR1dWtDVnZzS0lvZFErMTRWL1R0N0VoRGxiaGJsUEs1Y3JncDJyeHlFb09GeG12NHBsQzhOejNtQU1uYndXc2JFaURCaXpFcE5IZE1Kb3QvWTZxMHNDWTd1T2xBa09DY2VjWlh0bDBoMENnS3RMWmh6WU9DWFZZRjNqZWhXeGZlVVltVUQvN2tOWEVCVWRpOVVMM0ZPZDV6QTE2cVEwajRpTVJzR3EvYlE2WDRMa3FTekR3cU5rQWladG1sUkR5YUo1TlNyN2JaSzBtWGx6S3c4ZXFDSW9PQnhtWmtneGd2cnI0NTFxbFNPRkZOMEdMNUtaN21MbHZNSG8wS0tXMW5WTW9NMzh4dG9ZN2RZZVp5OC93bjhmdkRGbWNIdU1jbXNuODNueUVUWHl2b1BmdmZmR1B5ZHZDdXNqbEl6T0grM1dIamZ2djhLZGg2K1JKNmN6Q3ViTEFic01OdWpZcXJhV1B3blVMc00vTUJTUG52MkhzMWNlNGZ5MXh6TGZqVTZaN05HcFRWMzA2ZHdJUlFybWtudThLRTZNOFBBb2hJWkhJaXpoLzJHUkNBbUxnSXV6RTRvWHlZTzNYdDhBQUIrLy9FVHo3ak93ZSsyRUZJMTc2YzJsbTg5dzVkWnpYTG4xSERPWDdNTGJXNXYwTnZXR0xuejE5b1A3cERXcDdtZGxhWUdCM1pzWm9FYXlXamV0anBXYmpxSnBnMG9ZMXErMVRsSlZoNFpIb1hxbDRqaDk4UUhFRWdsR0RtcVg2akdEZWpiSDNzTlhoWUNFZzMwR2RHMVhGNE43dDBEZVZJSzl4c1NZbmtNSzVuT0ZZMGI5cG9lT2pJNlI2VUNYWEtsaStSUitsbHhna2pUN0Zjc1V3b21kczVYdXIyaDA4Yk9YSDRYbHZEb01hR1RSWUM3ajRKRFVzMUxvdysvMEhwY2FYVHlIS0dPc285eDlmd1VKeTFhV0ZyQ3lVajNVbEh3dWRMc01xazl6STVGSVUveE8weXZlMzFXN3Z4dVN2cTkzVmJGOWlSSXd5RTlFUkVSRVpBRGhTZEtEWnNxWVFhL25ldkQwbmJCY3JWSnhtYzlpWTBWNC9mK0FEUUFVVHZZU2R2ZjBDa2lrVW1oSzIrTVR4TVNJTUhYaER1dytkRVhZVnJsY0VlemZPQVVPOWhsU0JQa0JvRVBMV2dnT2pjQVVqKzJRU3FWWXVPb2dYcno1ak9WekI4TXhvNTNXZFRJbGNXSXh0dTI3Z0tYckRzazBhQU5Bc2NLNXNXZnRSSlY3MlRldVZ4RmJsNC9HZ0RFcmhKSEJoMC9kUWx5Y1dPbjg2OFpNM2x5SlZTc1VRNEc4cnZEeERjQ1VVVjAwTHZ2Wnl3L0NjcG5pK1RVdUo4SGpmOTlqMExpVjZOUzZEbnAzL2tOSUI2bHVJOXFHdjAvTEJQaDdkV3FFYnUzcmExMC9ZMkJsYVlHMWk0WkJKSXBEMlpJRlVud2VrYVJoeU1yS01rVVdDcWxVaW9uenRncnpOTmVyVVFibFN4VlVPSUxTM053TTZ4WVB3N2habTdIS3cxM3AzSlA2Y3ZYMnZ4ZzFmVDE4ZndYTC9UeW5hMVkwcUZVV1llR1JXTHptSDBSRVJpTWlNaHJoRWRFSWo0aUsvMzlrbE1wek55Y0lEZ2xIeHdFZTJMaDBCSm8xckt5TEg4VW9uYjc0UUZpdVY3MjBVUWY0QWFqVUtjbkMzQnlMWnd4QXNjSzVEVkFqV2IwNk5VTEhWcldWTnZ5cUsxdVdUTmk4YkJRK2YvUEZ4UnRQVVU3T3RaK2NsYVVGcG8zdWhqbkw5bUJBOXlibzJxNCtNanJvOTVrc3ZVc3RTSzZOT0xFWXV3OWR3YkwxUjJTMk85aG5rSG11Vm9mM2o4VE9Bcmx6cHY0Y3RHQnFYd0JJOFhmeTVNVjdZYmxjeVlJYTFVVlhrazZYc0d6MklQVHMyRkRodmttRFJJc3kvZ0FBSUFCSlJFRlV4UjhmYkZmNDNSWVRJMUk1N1Q5cC94eGlxbjc0SmdiNXA0M3VCdmUrTFZVK052bGM2SjhlN2xENTJKZHZ2NkJSeDhrcTcyL0tlSDlYN2Y1dVNNWnl2Yk45aVJJd3lFOUVSRVQwRzltM1liTGU1NGxOL3NLdUMyMTZ6OUY2eEhCU1VXblE4OS9ieDE5WXp1eWsvaWdkZFR4OGx0alR1bHBGMlZFMlQxOStGT1ljdHpBM1I5RkNzbzBCcmk2WkFRQUhqdDlBM1JxbFZVNDMvdnoxSit3L2VnMGVVL3BxL1NMNzZldFBEQnJuaVJkdlBndmJHdFFxaTIwcng2WTZ5cU4vdHlhSWl4Tmo1cEpka0VxbE9IWHhBWjY4K0lDMWk0YWhadVVTV3RVcmdTbGNSejkvQldIbHhxTXBBdnh0bWxiSHlubUQxUTVZTlcxUUNldVhqTURnOGFzZ2xrZ0FBTFdyR2pZbHBDNTkrcEtZVXREYzNBeFpIT092eVE0dGE4SFd4Z29GOG1xV2p0dy9NQlJmdkJOVCtKWXBrVityZWdMeHFZVWpvMkx3OThGTGVQRDBIYTRkWGFKMkdmKysvZ1FQendQQ2V2bFNCYkZnU2grbHg3eDgrd1gyZGpZYS95NE1MZWtVRE1sRkpXbHNzN05OT2RKbHorR3J1UGY0cmJBK2ZtanFVelhrY01tQ3Zlc25LZno4eWIvdk1XL0ZQcXhaNEs0MGxiTklGSWZGYS83Qm42MXFLLzBaa2l0ZnFtQ0s2enNwbjU4QjJIUDRxc0xQMVdWbFpRbElwUkRGaVJFZEU0ditvMWZncnptRDBEMmRkQlJKS2lBb0ZCZXZQeEhXMjdlb3FkYngybngzUDcyOFZxT3BBUXJtYzBYNVVnVVJHUjJMbUpoWWlFUnhFRXNrTURjelIyWW5CMVFzV3hqOXV6VlJhOFN6THVsenVvUDhlYkpqVUEvVlJ5ODJiMVFaelJwV1VtbmUycVpkcG1sVE5iMHhoZWNRYloyOGNCOExQUGZqNDVlZk10czd0cXFObWVONm9Hd0RkNDNLOWZaSm5EYzR0d3BwOWdkMGI1cGkyOGN2UDJYbUh5NVhPbTJEL04rVFpEblExZFFCdXBRZTN1TlVvYzF6U0dxY3N6cHFWQ2Q5aW82SmhmZVB4T3VnUU43c1N2WW1UZkgrYnZqc0JLclE1L1d1S3JZdlVRSUcrWW1JaUlqSTZIMzYralAxbll4YzBwOGhkNDZzZWp1UGYyQW9Qbi96RmRhclZaVHRhWDN2Y2VKSTNsTEY4OGtObWo5KzdvWFJNemJBMXNZYVl3YTNoM3ZmVnJCU012ZnJqZ01YTVgzUlRvaEVjYkN4c2NMczhUMDFxcnRZSXNIbVhXZXhhUFUvUW5wK0FPamNwaTZXejNWVFdvZWszSG8xUjZhTWRoZzdjeFBFRWdsOGZnYWdRNzk1Nk4ycEVhYVA3WVpNRHVsL1ZIOXUxMnpZdkh3ME92YWZEN0ZFZ293T0dUQi9jaDkwYlZkUDR6SmJONm1Hc0RtRE1IYm1Ka3diM1JXOU96ZlNZWTBOYS8reEc4Snl3Ync1aEZIeGZUci9nYXhaTkc4a3VYRHRzYkJzYVdHQnNxVzBIM2tTSEpxWWh0Y2xtNU5HeHc4WXMxSm9mSEhPNm9qdHE4YkIybHB4Sm9Bbi83NUgxOEVMWVcxdGhZT2JwMm84ZFlHeENJK0lGcFl6SlB2T0N3bUx4THpsZTRYMVZvMnJhcDJDT0RnMEFvUEdlOExieHg4Ti81eU0xUXVHb2tuOWlpbjJlLy9aQjBNbXJNYUxONTl4OU93ZG5OczNYK1dHL014T0RxaGZxNXhNTUJxSUgxMWtiMmNMT3p0Yk9OaG5nSU85TGV6dDR2OXpTUGkvZlFhczNYNVNPR2JxcUM0b1hqZ1A3RExZd0M2RERUTDgvLzkyR1d5UXdkWUdkblkyc0RBM3grdi92dUxQQWZNUkdCUUdzVVNDc1RNM0lUSXlCZ043cEF5Q21iTGRoNjRJV1V1Y0hCM1FxbkcxTks1UjZxeXRyWEQrZ0lkSys0YUZSK0g4dGNkbzA2U2EwdStCOUV5VkFEK2xqVHNQWDJQdThyMTQrdUtEelBiU3hmTmg0YlIrV244L3YvdndYVmpPazFPemdQanBTNG1aUHZMa2N0WnJrRXNWSDVOMFhOVG5PNGFtMHNON25MYVVQWWVvNHVYMURicXNqazY4Ly9SRHlJQUV3R1E2aFpvYTN0OU5qN2JYdTZyWXZrUUpHT1FuSWlJaUlqS0FXL2RmQ2N1SzVrYldoZnRQRWtlakZzcWZJMFVhNlZOSlVoQlhyWkJ5VG1WUm5CaGpabTJDUkNKRlpGUU16bDU1aE9IOTJ5ZzladzZYTElqN2YwQmsvWTdUS0Zvb3Q5cWpPOTk0ZmNQb0dSdGxVcDJibTV0aDZxaXVHREZBK2ZubDZkcXVIbkprendLM2NaNElEbzJBVkNyRjN3Y3Y0ZXlWUjVneXNqTzZ0S3VuMDFGRnhxaG01UktZTktJVFh2LzNEWE1uOWtKMlovVUR4TWwxYjE4ZnhRcm1RcVZ5UlhSUVEvMEpDQXJGa1ROM1VDQ1BLL0xteWdiSFRBNXdzTGRGWUZBWS9qNTRDUWRQSkFiNUc5VXRMeXhyK3pzNmMvbVJzRnkxUWxHZGRDaEpPalZGZHVmTWFoMHJrVWd4ZlBKYWZQMGVuMTNBeXRJQ1cxZU1VUnFRQ0E0SlI5ZkJDeEVTRmdrQWFOZG5Edlp1bUl6S1J2NXZya3hFWkdKalcvS0dKd2Q3V3pobXNrZHdhQVNzckN3eFkyeDNyYzRsbFVveGN0cDZZWFJOU0ZnazRzUml1ZnVHUjBRTEFTZHZIMy8wR3I0VXgzZk1VbmtxaGxuanVzT3RaelBrY00yS3pJNE9jTXhvcC9KOHVFbUQvUFZxbGtYNVVxbVBSQzFaTkMrT2JaK0pEdjNud1Q4d0ZPWm1aanI1WGxHa1hkKzV1UHYvS1Nac2JLenc5dFptdGViczFVUlVkQXcyN0R3anJHZHlzRU9NU0tUVzlCZzVzMmVCWFFiTjB2dXIycGxOR3grLy9zU3d5V3N4YmNFT3RHbFdIUXVuOVlOalJqdTU4NkQrN2pxMnFnM25iTG9aUWJ0K3gybWRsSk1lU2FWU1hMajJKTVcwTWtCOFI1dkpJenFqZCtkR09ubHVlL1gyczdCY3VFQk9qY280Y3ZxMnNOeFVUZ2N1UTN2MDNFdFl6dWxxZkVGK1V2NGNZcXFTanV3MU16TkQvandjeVovV2VIODNEb2E2M3RtK1JBa1k1Q2NpSWlJaW8vZmkybnFOUnJBcWN2L0pPN1RwUFZ0bjVhWEc2NU1QL24zelNWaS8rL0FORHA2NGdSYU5xc0RCWHJmenA5Mjg5MUpZVHQ3TCt1dDNQL3o3T3JFZWRhcVZUbkg4cXMzSDhPNjlONEQ0OU13cjV3NU9OVDFhMHdhVk1MeC9hNnplZWdJQU1ISE9GdVRQazEybDlQaXhzU0tzMkhRTXE3Y2NGMFpPQXZHalZOY3VISVpHZGNvck9WcTVlalhLNE56KytSZ3daaVZldmZzQ0FQRHpEOGFZbVp1d2NkZFpUQm5SR1UwYnFKYXkxMVNOR3RSTzUyVWFlNEFmQUt5dHJEQjk0ZCtwN21kbFphbXpVY2pmZi9qanlzMW53bnFqdWhWMFV1NFB2MEJoT1VkMjlZTDhjNWZ2d2NVYlQ0WDFKVE1IcEVpeCtELzI3anU4cWVvUEEvaDdzMmNIcyt5OVFhWk10U0FDZ3NyZW9pSjd5UVpGZ1o4REVSQkJCQlZseUhDQmlLQ0FzbFNHTWdSWnNwVTlDZ1U2a3pUei92NElUWm9tYlpNMjNlL25lWGpJVFc1eVQ5UGU1Tjc3bnZNOXFZV0Y2akJ6MHZPWTlPWXlBTTZRdXRlUWQ3RjJ5UlE4MWl4L1R0RVFsNklhUXVxTGJWS0pCTU5lNklRMzNsdUY4VU83WnZraTlmdWZmSS90djdrck9rd2EyUjJkMmo3cWM5MEdkU3BqMW1zdll1cmJLd0FBeDA3OWh3bi8reHlmekJudDE3YXFWUzdqODZMZXlUT1hzWDd6WHN5WTJEK2djRHFsbTFIMzhmc2ZKL0ZjaDJZZW5WVnFWQzJMNzVhL2daNkQzOFU3cjc2QTU5cG56eWgzcTgzdU1aSzNkY3RIY2lRWVdiTHlKNDlwRUs3ZHZJdGhreGJocTA5ZjlUdGcvT0N0WWRsZVNqMHJrc3VWeDhZYnNHM1hYM2gvNXBCY2JsSGVOZlNGam41MWdQRUhRMzV2U1dZTDFtM2VpOC9XYk1OL1YyNTdQQ2FYeXpDZ1J4dThPcVkzd3NOMFFkbWVLY25zbWpkWUxwT2lZYjBxQWIvRy9rT25jZWJDTmRkeWg5YU5nOUsyekxwNjR5NXVQU3pYWDdsQ1JNRFRNZVdFL0g0ZUZ3enBIWWZrVi9zUHVjODVhMVVybCtuakRRb2Vmci9uRFRteHYvUDZFcVZVc0lldUVCRVJFUkhsTXB2ZGp1bnZyZllvWjNqODlDVzg4dnFucVAzRWNBeVorQ0cyN2pvTXM5a2FsTzN0OVRnSjh3enpWcS9iNWJxdDA2clJwcFZuQ0hIaHZ4djRjTmxtMS9LVVVUMVFvNnJubkdwcG1UYXVEMW8rV2h1QU01d1pOSDZCeHp4eHFZbWlpQisyL1ltV3owM0NncVViUFFMK3h2V3JZZmVHT1ZrSytKTlZLaCtCWDc1NXh5dklQWGZ4T2w0YSt3SGFkSDhWRzdmK2tlWklXOHFmOURxMTF5Z0RYOTU3ZlNES2x5a1JsRzB1KytvWDJCME9BTTRxRkYwNk5BL0s2MGFsQ1BrREdhRzM5cnZkSHFIU21FSFBvWC8zTm40OWQwRFBKL0gyMUJkY3kwYVRHZjFIemNXdiswLzR2ZjI4NU9adDkyZVJyd3RmdmJzOGpzYjFxMkhjc0t4MWl0bXk4ekFXTE4zb1d1N1l0Z2ttait5UjduTmU2djBVZWo3N21HdjUreTM3WFJlMEF2WG5YMmZRWjloN2FOZjdkU3o3NmhkTW41dHhSNWUwTEZpNkVSUC85em5xUm83QThDbUxzWHZmY2RmZmQrM3E1WEh3NTRYb2thTGR3WGJxekdVa3BaaDNPYTJPRXNGMCtWcVV4M3N2a3pwSDFmLzJ4MG1NZnUxamoybGs4ck96RjY2N2J0ZXRXVEgzR2tLRjFwM29XTXhadkI0TjJvN0cxTGRYZUFUOENvVWNML2R0aDBNL2Y0ZzUwd2NGTGVBSGdBTkh6c0ZxdFFFQTZ0V3VCSlV5OExtU1UzNUdsQzFkREkvNUNEUnkwcGFkaDF5M216ZG0rSkZYWlhRY2tscVQrdFZ3YlBmSHJuOTVUWkxaZ2owSFRybVdVNTlUVXU3ZzkzdmVFT2orSGloZVg2TFVPSktmaUlpSWlDaEFaVXNWeGFKWkl6SmNMemJlZ1BFemx1TDNQMC82Zk54c3R1S25IWWZ3MDQ1RDBPdlU2TlQyVVhUcjFBcVBONjhEbVZUcXNZMEtmZ1NSTjZQdWUxd29UWGtTWmpBbVllMTN1MTNMN1NJYmVveTRTRWcwNGVWeEMxM3pkamRyVkFOakFpaVRMNVZJOFBuOHNYaXExelJFM1kxQlRHd2lCay84RUZ2V3Z1bFZQdnFQdzZmeDF2eXZjQ0pGcjIvQUdhaU1HOVlWRTBkMGM0VXJ3YUJReVBIdXRJSG8wTG94SnIrMUhGZHYzSFU5ZHZiaWRZeDhkUW5lK3VBckRPajVKQWIwZkJLbFN1VHUzS29VSEpYS1IrRGVnM2lmajlXclZSR3ZqK3NidE5HMk4yL2Z3NnB2M1JjNTJqN2VFT1hLRkEvS2ExKzc2YjZZVWE2MGY2LzUwNDVEZVBXZGxhN2xaOXMxeGZRSi9RTGE3dkFYT3lFdXdZZ1BQdjBlZ1BQejZzVlg1bVBGZ3ZIbzBDWnpJeGY3alppVHFlZGxoU2lLK0R2RmlIQmZuVDlDZEJxcy8zeGFsa3FsSC8vblA0eVo5Z2xFMFhuQnJXN05DdmhremhpL0tvWE1mM01JVHAyNzRocmxNbnZSdDZoWHF5SmF0M3drdytjbWw3bGV0SHd6anFZbzJRd0FhOWJ2Um9mV1RmRFVFNEYxbUxwK014cnJOdTBCNFB5OWIvcjVUMno2K1UrVUtCYUc3cyswd29DZVQ2SmFKc3RjKyt2d3NmT3UyMUtKSk50SHkxcXROb3lZc3RoMVFiUjZsYko0YThvQVBEOXFMaHdPWjZlME14ZXVZY1dDOGRsYUVqVW5IRDNwL2p2SnpFaG1vc3d3SlpueDgrNGpXUC9qWHV3OThJK3IwMUF5cFZLT0FUMmV4Q3RET21kNEhKYXlZeWdBK0Z1UUtXV1ZsWXlxMnZpeWErOXhqMlA2Z1gzYVpUZ2FNYnQ5OStNKzErMFdUV3Ftc3lZQmVmYzRKRFdGUXA3dTFFckJrSHpPbHhsYmR4NUdRcUxKdGR5bVZjYkhLL2xSY3FlZy9JTGY3NTd5eS80TzhQcVNMNEZjWHlycytHNFFFVkdoZGVtMkhSVktTaUhOSjNWdGpHWVJHbVhCTFNsTmxKUGlFd3dleTRHV2F3OEwxYUZ2MThnMEgwOHlXL0RsaHQrd2FOa20zTDBYNjdyL2tkcVZzSGJKRkd6ZGRSanJOdTN4Q0xrVEVrMVl0M2t2MW0zZWk2TGhJZWphc1FYNmRvM0VJN1VyK2QydXZTbEdWSlFvRm9aSzVTTmN5NStzMnVLYVl4c0FYdXo5bE91Mnd5Rmk1TlRGK1BmS0xRRE93R3ZKZTZNQ252dTBlTkZRTEg1M0pIb1BldytpS09MNFAvOWgrcHcxbUR0akVBQm5xZnlKTXovM0tCK2VyRnJsTXZobzFnZzBlcVJxUU5zTXhCTXQ2bUh2NXZmeHdhY2JzWFROTm8rTFcxRjNZL0RCcHh2UitKRnFEUGtEa0hMT1FTRHdmYW5WczVQOFhsZUVtUEZLS2F4WlBCazNidC9EL1pnRUdFM09kb2JvTktoYXVYVFFmOGN6NTYzMUdPVTdkTURUZmo5WGx1cEE1TzY5V0ZjSGdUdlJzYmg0NmFick1YOUt5Vy9kZFJnalgxM2lDbEJhTktubGQ5aWMydFRSUFJFZmI4Q3lyMzRCNEx6WU9YamloL2hpMFVTMEM5SjBCTmx0K2RmYmNUL0czZGtqNWVkaVNsa1phWFA1V2hUNmo1em4raHNvV1R3TWF6K2U2bmVKVHJWS2laVWZUa0NIUHRPUmFEREI0UkF4Zk1waTdGby9PODNPSXJGeGlmajZoOSt4ZXQwdVhMbCt4K3Z4K3JVclljemd6ajQ3c3FSOFB3RHYvVmFwbEdQY3NLN1k4Tk4rajllK2V5OFdTMWR2eGRMVlcvRkVpM29ZM0s4OTJyZHVuQzBoMStGajdybCttemVwRmRUUnZMNU1tNzBLeDA5ZkF1QjhQK2IvYndpYU5hcUJOeWNQd014NWF3RUE1Lys5Z2RiZFhrWFhqaTB3ZXRCenFGMjlmTGEyS1MxeXVjd1ZQTnlLdWg5UU9mbll1RVFjT09LZVc3WFZ3eEZTL29pSlRVajM4ZFRmQjRHeVdHMXB2a2JLcWc3Snk0RnVUeUdYOGFKd0RoTkZFWC8rZFFicmY5eUhMVHNQSTlGZzhscEhwVlRnaFY1dDhjcmd6aWhaM0wrUzd0ZHZSbnNzYTlRWmw2aTNXbTNZdlAyQWE3bDlaQ08vdHBYTWxHVEd6SGxyWE1zaE9nMWU2UGxrUUs4UmJIOGNQbzJ6RDZjZmtFZ0VQTjQ4ZUZVRkFqM215a2xaUFkvTGFmNGVoK1MwbEoyZUFRUjAzcmNxeGVoZHJVYVZxVTR6V1pHVkRncUJ1SnJxK0NxN3YwUDQvWjcvdjk4enU3L3orcEp2R1YxZklxZTg4ZGRQUkVRRnprOEhMYmdYSjZKVFV6bEtodWU5RkQzT0lLTHVzRGdvWkVDeldqSzgwbG1GWjVzSFhxNHZVSFlIY1BpOERTMXFCZjRWUEdLUkFkdVBXTkN5amh3RDJ5blJwV1gydHRkcUEvTEljVElGVVc3MFpzNkwvdnpyck91MklBaVpLdGVabXRGa3hvRWpaN0ZseHlGczJYa1k4WWxHajhmcjFxeUFOVXNtSTZKRU9BYjM3NERCL1R2Zy9MODM4TzJtUGZqdXAzMkl2aC9uV3ZkK1REeFdmTDBkSzc3ZWp0clZ5Nk5mdDlibzhXd3JGQTFQdnlkNFdxWFVydDY0NjFGZXRIN3RTaDd6bWMxWnZNNGplUC9vM1pFK1M1amJIUTVZTE00TEQybGRVSHVpUlQwTTZkL0JGUXF1V3JjVHpSclZRUGRuV3FGSXVCNm1WQ2Z5Y3BrVXJ3enBnb25EdStYSXlibEtxY0FiNC92aWhWNVBZdGFDYi9EamprT3VrYmREK25md2EyUTM5eU8zbEJlVGdNRG5IVXcrOGM4T1JjTDFLQkt1ejdiWFQvYmxobCt4WmVkaDEvSVRMZW9oc2tVOXY1OGZIdW9aWHI3L3lRWk1ITkVkQVBEaDU1dGNmNTk2blRyZEMwV0pCaFBtZmJ3Qm42M1o1cnF2UkxFd1RCclJIVWRQWG9UQm1JUkVReElTRFNZa0dwS2N5MGFUNjc3a3h3MEdFd3hHcyt1eDVBNFN5YXhXR3dhTlg0ZzFpeWZuMnNpdHVBUWpmdm4xQ0lxR2g2QllFZWZ2V2F0UlFhbVFRNm1RUXhSRlhMMXhGK3MyNzhYUzFaN3pZQWZ5dS9GSDlQMDQ5QnN4MTNWQlQ2MVNZczJTS1FHUHdLdGFzVFRlZWUxRlRKanhHUURueGRxWHh5L0ExaS9mOWhnVmMvejBKWHp4elE3ODhQT2ZQc3R3UHRhc0RzWU82Wkx1ejVseWJrMEEwS2c4dndOTEZBdkRsRkU5TVdWVVQveDEvQUxXLzdnWFAvNXlFTEVwNWhqZGUrQVU5aDQ0aGJLbGkyRmduM1o0dm51Ym9PNXZLVWZ5WjNlcC9qbUwxM3VNUkJyK1lpZlhkK2p3RnpzQkFONmEveFhzRGdkc2RqczJiTm1QRFZ2Mm8yN05DbWpldUNhYU5zemE2RmxSRkdHek8yQzEybUN4Mm1DeFdHR3gyQ0NWU1h4MlNDcGJxaGd1WDRzQ0FNeGI4aDBxbDQ5QWphcGwwdzI2VEVsbS9IWHNBbVl0L01iVkdTVlVyOEdqRGF2NzNjNlVuM08rNWw2dTNQUmx2MS9MbDNjV2ZJMTNGbnp0MTdxOWg4NE8rUFhIRCt1R2FXTjdCL1Njd1JNV1FxWEkvblBFUU9YbDR4Q0x4WW9EUjg5aDU1NWoyTHJyc0d1KytOUXFWNGpBaTcyZVFyOXVrUWdMRGF3VHoxZmYvK3F4SEZFaVBNUG5mTGRsUDJKaUV3RUE1Y29VUjRzQTUvV2RQbWVOeDJqR2NjTzZCdHp1ekxqM3dIMStrSG9mWC9qNUp0ZnROcTNxQjdVRFk4cU9GSUdHTXRrdE84N2pBcFdYamtNeTYvTXZmL1pZMXVzMWZqMXY3NEZUSHQvUi9icEZRcUh3L2s3SVRrZFAvZXV4ck1qRU9lU0RHR2V3SFJLaThWbEI3a0ZNQWhZdDMreHhYM2hZOXA1WDhQczk1NzdmQTVGYit6dXZMem1sZDMySm5IanBub2lJc3NXY2IwMDRlTTRHaVFDMHFpUEh6amtoZVNvdzN2U25CV2FyQ0xNVjJQVzNGVk42Qm4rZUpGOWVYMm5FL0EwbURPcWd4UHhoV29ScS9ldDFicmFLK09tZ0JmRkdFVDhlc0tCTGkrdzlrVDF4eVliT014T3dZTGdXUFI3UGV4ZTJpTktUWkxiZzl6OU9JaXhVaDlBUUxYUWFGZFJxSldReUtXSmlFN0Q5dDZPdUV3VEFPWjltb0tNUURjWWtYTDUyQjJjdVhNWEpNMWR3NHZRbEhEdjFyMWY1VU1CWmduNVEvL2FZTnJhUFZ3QmFvMnBaL0cveTgzaGpRbC9zL1AwWXZ2N2hOL3k2NzRUSC9QQm5MbHpEakxscjhQWUhYNkZkWkNQMDY5WWFUejVlMytmRmlKVEJUZE9HenBNd3E5V0drYTh1OFFpRHhnL3Y1cnA5N3VKMWZMVGNmWUkyWnRCejZOaTJpYytmZTkybVBhNjJoYVp6SVdqNnhINzQvY0FwMXdqa2N3OUxVTXVrVXF4WU1CNVA5WDRkMTI5RzQ3Rm1kZkRlNndOUnZZcC84N0lGVS9reUpmRDVCK013N3Z4VmZQRHBScHk5ZUExdlRPaWI0KzNJNjk2Yy95VVVjam5DUTNVSURkRkFwMVZEbzFaQkVJQkxWMi9qd3hRWG1BR2dRdG5nekcrZlgveDEvQUttelY3bFdwWktKSGh6OHZNQnZVWllxQTVWS3BaeWhRZS8vWEVTdi8zaFhZS3hVOXRIMC95czJ2VHpuM2oxblpVZUlTemdISG5kYzhpN0FiWEhIeGFMRlMrTm5ZOXZsNzdtbWl2Ukg1L1BINGZIbTlWSmQ1MTloMDVqMk9SRjZhNmpWc294NmMxbEFaZFJyVnV6QWg3TFlQdUJpSTFMUks4aDc3b3V5RW9sRWl6N1lHeEFJNjlTNnQrdE5YYjhmaFEvN3o0Q0FEaDE5Z3FtemY0Q0M5NGFCZ0NZK3ZZS3JGNi95K3Q1TXFrVW5aNTZGS01IUFljR2RTcERGRVY4OWYxdkNBL1RvVWhZOG9WSUdSd09FWC8vODUvSGhWYXBSSUl5cFlxbDJhWkhHMVRIb3cycVkvYTBnZGl4NTI5ODhlMU9qKythRzdmdVlkYkNieUNLSXNZTzZaS3BuenUxSzlmdnVDNU1Db0tBVGs5bFQ4Z3ZpaUptekYyTFpTbUNqaFpOYW1IR1JNK3BMWWEvMkFsMWExYkF4UDh0ODZoczhNKzVxL2puM0ZVcy8ycTd4L3I5Ujg2RlZDS0JSQ3FCVENxQkpFVkFsdHhweDI1M3dPNXd3RzYzZTh5cG10SzRvVjN3K2pqdjc2VjJrUTN4K1Zwbm04OWV2STdJYmxNaGwwblQ3Q2puY0loZUkrVUE0T1YrSFZ6aDJNVkxOL0hjaTIraVlybVNLRmU2T0VxVkxJTGlSVU1Sb3RjZzBXREM3bjBuOE1maDA2N24rcnBRV3hCeDdsZi8zTDc3QUx2M0hzZk92Y2V3NytBL2FZN0NsRW1sYU4rNkVRYjJiWWNubXRmMWVVSC93Skd6dUhEcEpzSkN0QWpSYTZGVU9FZG95cVJTM0wwWGkrMi9IOFhYRzM5M3JWK3hYTWtNeXlGYkxGWjhsR0pPNE42ZG53aG85UGMzUC95T0x6ZTRPeFpVS0ZzQ1E1LzN2MktQdis1RXgrTGcwWE1vWGl3VVlTRmEyR3gyTEVrUm9vU0dhRjIzZCswOTd2RlpQQ0NUVlFWT25ya01FVUJZaUJZNnJUTzB1aE1kaXhsejNWVUxjcUxEWkxMc1BvOHJhTWNoYWRsejRCUldmYnNUWWFFNmhPZzEwR3ZWMEdpVWtNdGxNQnFUc08vUWFhOE9melg5T0Irek94eVl0ZkFiMTdKRUltRG9nSTVCYi8rVjYzZncrNThuRWFyWFFxZFRRNk5TUUtHUXcycTE0ZmpwUzFpd2RLTnJYYVZTamhDOU5wMVg4MjN0aGw4eGU5RzNBSnlkbFBVNjV6bU9YQzVEVXBJRk4yL2Y4NWhXUkNxUm9IYTFjbG4vNGRMQjcvZmd5ay83TzY4dlplNzZFam5sb2JpRmlJZ0tpdXZSRGh3Njd6ejRjWWhBNmFLU1BCWHdBOEJYdjdwTDZsWW9JY0dURGJPLzUvRzJ3eGJNMytBc1ViaHl1eG0vSExIaTAxZTBmbFVRMkg3RWluaWo4d0tnUmltZysyUFpGN3ovZTh1T2ptOGs0RTZNQTczZlRjQ1VYbXE4KzdJbTMweHJRT2xUS3VYWlBockQ3bkQ0SEYyWVUrUnlHVVpNWGVKUk9qczlIWi8wZmNLUjdOYWRCL2g0NVkrSXVodURxTHN4dUg0ckduZWlZOU45RHVBY01kNnI4K01ZOFZJblZLMlkvdHpGTXFrVUhkczJRY2UyVFhEM1hpeSszYlFIWDI3NDFhT01vdFZteDdiZGYySGI3cjlRdkdnb0pvL3FnWUY5MnJrZVAzdnh1a2R2N2FZUGUxcC9zbXFMeHp6TmJWbzk0akVxc21hMWNsanc5akJNZVhNNTJyUjZCRytNZDRZYjMyN2FneGx6MWtDblUwT3BrTU5vU3ZMNHVkT2I1MCtsVk9Eak9hUFJlK2hzelAvZkVEelh2cG5yc2JCUUhaWi9NQTVYYjl4Rmw2ZGJwUHUrNUlRNk5TcGc1WWNUWURaYmZZNWM4S1V3N0VmSmpwMzZEd2VQbnN0NFJUaW5YS2hTc1ZSQXIzL25uMjh5WHVraGd6RXB5eU5KZ3VuZzBYTjRmdFE4ajVLaGswZjFRSjBhRlFKK3JUR0RPN3RHY1BzU3F0ZGc4cWdlYVQ1ZXRWSVpqM0tKd1NBSUFuUmFGVUwwV29UcU5RZ04wY0pnVE1MSmgyVWd6V1lyWGhnekg5K3ZuTzUzcUszWHFUTU1DL1M2akR0ZUtoUnkxS3hhRnFmT1h2RnJ1NEF6cEZqNi90aWdsZlZOU0RTaHo3RDNYS1dTQVdEdWpFRm9GMkFKNk5RK2VITW9qaHkvNlBvOC8rcjczeERab2g2NlBOMEMzVHExOUFqNUkwcUVZMERQSi9GQ3o3WWVJMWtGUWNDaVpadThTdkg2OG5qenVuNVY0SkRMWlhqbXFhWjQ1cW1tdVBEZkRhejRlZ2UrKzJrZkRNWWthRFVxanhLZFdaVnloR0Q5T3BXelpWN2k2UHR4R1AzYXg5aVRvZ3hwbFlxbHNPeURjVDR2Y3JacVdnZjdmNXlQdFJ0K3hjcHZkbmhNbzVHYWMyUytIYkRiNFgzcDNYODluMzNNNS8wVGhuWEQ5dCtPZWgwaitMb1FuSllPYlJwajBnajNCZGtxRlV2RGJMYmkyS24vY0N6RlhMSnB5ZWpZaWJKWFhqb09HVGI1STJ6KzVVQzY2NVFxVVFUUDkyeURBVDJmekhDMCtlVnJVWmo2OWdxLzIvbGk3N1lacnJOazVVK3V6bGh5dVF6OXU3WDIrL1YzN1QyT3lXOHVkeTFMSlJJc2VXK1UzOGVNZ1VneVc5SU5teHJXZFg3WFdpeFd2UEhlS3RmOXBVc1dRZnZXbWZ2dVdidGhOOWFzMzUzdU9zbkJUazRJOW5sY2FnWHBPQ1RkYllYcHNXMzNYMzZ2WDZGc0NUU29tL0VjN3ArditkbWpISGk3eUVaK1RTVVZLS3ZWaGxmZldlblh1aTBhMThyVXRFR05VcHpMR2sxbUdFM3AvODExYk5zazI2dDM4UHM5dVBMcS9zN3JTOEc5dmtRTStZbUlLQnQ4dDljTU1jV0FsTEhkTXA0akx5ZGR1R25IcjhmZEZ5eUdkbEloRzZZUzlkSzZ2aHlET2lpeGNydno1T0hXZlFlNnZKbUFsenNvc1hDRUZucDEybzFZdk5rOUdxTEg0d3FFYUxLdndYZGpSYVRvc0l6M3Z6UGg3Mzl0V1ArR0htRTY5M1lUVFNKQ3V6M0l0bmI0WXYrbGFJNXVyeUJhdFdpU1grWElzK0xYL1NkeXRZeW9WQ0pCblJybGNTVEZpVWRhS3BZcmlZbkR1NmU3VHFrUzRUajJ6eVdQRTVtMEtCUnlQTkc4RHA1dDF3eWRubXFhYm0va3RKUW9Gb2F4UTdyZ2xjR2RzZmZnUDFpemZoZTIvM2JVNCtRKytuNGNxbGN1NC9HOHE5ZnZRS21VdzJ5MlFxTldvbTVOWjlENFVwOTIrSEg3UWZ4ejdpcTBHaFZtdis0ZGt2YnYxaHFWeXBWRXZWb1ZYUmRKNnRXcWlQaEVvMWRaT01ENUhvOGQyalhkbjZOKzdVbzR1dU1qbi9OY042aGJ4YThMU1RrcGtJdTFoV0UvU2xhM1pnVy9RbjZGUW81NWhXeHV2TXZYb2p4SzJVZTJxSWZ4dzdxbDg0eTBKUWNPUzFkdnhhVXJ0MTM3dTBhdFJJc210VEJ6WXY5MFI5YlVyVmtCM1o5cGhlKzM3UGQ2VEt0UklTeFVoL0JRN2NQL25hUGp3a04xcnVXd1VDMUM5VnFFUEF6elEvVWFoT2kxWGhkTnJUWTdYaHp6UG43ZGZ3S0FjNHFBL2lQbTR1RFBDeEdpQy96ekxpdXFWaXJ0MThVMnBWS09yayszd0xSeGZZSmF5dmgrVER5aW9tTmN5NitPNllVWGVtVWNObVdrYUhnSUZyNDlEQU5Hdnc4QWVMWmRVN1I1K0huVG9ra3RQTkdpSHV4MkIxN3UydzRkMnpieEdVZ0R6cy93akVKK25WYU5ONmVvZGNMeEFBQWdBRWxFUVZRTUNMaU4xYXVVeGR3WmcvREdoTDc0OW9jOU1GdXNDQXNKZkJSZFdnNGZ1K0M2blYybCtpOWV2b1g5aDl3ajF5cVdLNG1OSzJlZ2VOSFFOSjhqbDhzd3FGOTdET3JYSG1jdVhNUGVBNmR3OHV3Vi9IZjVGcUlmeE1OZ01NR1laSUhOWmt0emRMNi9hbFVybDJhVm15TGhldXhZOXk0K1d2NGpkdngrRk5kdVJXY1l4aW9VY2tRVUQwZjFLcVhScDBza25tblgxQ01rbGtnRVZLbFl5cTk5cWxxbDBoZ3p1TFBYL1lGMDJzb3Z0cTk3TjlPVk9WSXJXYmRmeGl2NUtTOGRod3p1M3dFL2JqL29xbEtSckdUeE1EemJyaG1lYTk4TXpSclY5RHVFcTF1em90OXRqR3hSenpXbFJubzZ0R21Nejlac1EyeThBWVA3ZDBEWjBtbFhMMG10U0pnT01wblVOZEp3d29odTJSWjZseTlUSENxbHd1ZklYSWxFd0poQnp2MU9McGVoWFdRalZ4V1NtWk9lVC9PN0lMV1VvNjRWY2hrYTFxdWFic2d2bDhzd2RtaHdxclQ0STlqbmNka3B0NDlEMGxPeldqbElKUktQa2VocFVTamsrT0ROb1g3dG96Rng3cm5iNVhJWlhoL2JKMHZ0VEV1VmlxWFQzQmRTa3N1a21EcTZaNmEyVWJWeStpRnBTczBiMThUN000ZGthanVCNFBkNzNoWE0vWjNYbDRKL2ZhbXdZOGhQUkVSQjk5V3Y3Z1B4bHJWbGFGNHpiMzNkTE4yUzVPcUVvSlFMR05JeHNQbURNMHVqRkxCc2dnNXRHOG94WXBFQkNTWm5JNzdZYnNhZWt6YXNtcXhEcXpyZTc5WGYvOW84T2lXczNXWEcybDMrOVd6UHlFZWp0QmpkMmJNVFJzdmFNaHhlSElvdS80dkh5Y3ZPZzc3ZHg2eDRiR0ljdHJ3VGdvb2xPYVNmOHI2YTFjcDVYUndTQkFGU2lRUnF0UUpsU2hWRHV5Y2FZc3lnNXpMc2tTOElBdDZlK2dLZWVYNm0xMlBGaW9TZ1hxMkthUFJJTmJSNnRCYWExSzhldEpFOWdpQWc4dUhjM25mdnhlTExEYjlpN1hlN2Nldk9BenpYdnBsWGlleW5uMnlDMDNzK3c1YWRoM0RwYXBUcllsOVlpQlpmZi9vYU92UjVBKysrL2hJcVYvQTlwM2ZxdVVtclZ5NER1VnptVVpaT29aQ2o4U05WTVdsRWQ0ODUxOUxDRTdEOHIxcmxNdENvbGJEWkhWN0JsU0FJS0JLbVI2dW10VEZ1YUZmWGlYOTZCQ0h6YzdzS2dwRGpRWEo2K25WckRVRVFNSDdHWjJoWXJ3cFdMSnlRcVpGRXlmcDNheDNRNk1MVVhudWxGMDZldm9TT2JSOUY4OFkxVWF0NmVSUXZHZ3E1ekw4TC8vNlF5NlJZK2VFRTlCejhMbzZjdUFpRlFvNzMzaGlZN3U4bHVkUTg0UHhzenNoalRXdmoyTzZQTTF4dndWdkRNR05DUHhpTVNVZzBKTUdVWkliVlpvZk41aXlCTHBmTFVLeElDR3BWSzVkbW1kT3NxRml1Skg3NFlpYWVlK0YvNlA1TUswd2NFYnlnb1Yxa0l3enUzd0dWeXBmMEtvUDc5YWV2K3ZVN3JWV3RQTGJ1K3NzcmVKTklCQlFyRW9ySUZ2VXdZWGkzZ0t0dnBCU2kwMkRZQzhFdjAvdlg4UlFoZnphVjZtL1pwQmFtamV1RFdRdS9RY042VmJCcTBTUy81dlZPVnJ0NmVkU3VYajdOeCswT0J4eDJCMngyKzhQUy9DSkVVWVRvRU9FUUhSQkZlUDF1QU9mbm5DQUF5Z3ptTnc0TDFXSG1wUDZZT2FtLzMyM09TSldLcFhIMnduVTRSSWRYSndXNVhJYUtaVXVnWTl0SDhjcVF6bm5xczVoeVY3TkdOZERsNlJiWTlQT2ZtUTcyVTZwWnRTekN3M1F3bXN5d1dHeGUrNGxPcTBiMUttWFE0NW5IOEZLZnAvd0t0K3ZVcUlDdlBuMFZReWQrR1BCbmRhTkhxdUt6OTEvQnkrTVhvTXZUTFRCNVpOcFZkYkpLRUFUVXJGWU9wODlkZ2NNaFFpcVRRcXRSb2xiVmNoZzNyS3VyN0xNZ0NKajEyb3VRU2lVNGR1cGZkT3ZVMHU5dHpIcnRSWS9sQm5VcVE2R1FleDNqNlhWcU5LcFhGVlBIOUFwYVJ4ZC9CZk04RGlpNHh5SHBrY3VrS0YrMmhLdUNoUy9oWVRvODFyUU94Zy9yNXRjeFBBQk1HOXNIMTIvZHc4YXRmMkRjMEM1K3ZaOXAwV3BVYVk1R2xrZ0UxS3RWRWNkUFgvSlpJbDB1bDZGWm94cDQ3WlhlYUZ5L1dxYTJIMUU4SEVPZTd3Q3IxUTRSb3V0NzJma1AwS3FWS0JWUkJNMGIxY3owTmpLRDMrOVpreC8yZDE1ZjR2V2xZQk9NUm1QV3VoY1RFVkdlMCtkQ05EWkZaYTFVYUdhZHVXWkh2V0h1Y2pzLy9FK1B6dGs0Zi95MGxVYk1XMi9LdHRmUHFyUkdudjkzMjQ1ZTd5VGl4Q1gzd1UzREtqSWNYaExxVlZXZzE2d0ViTnlmbFdLZmFmTVY4aWRMTklub096c1JQLy9sM25hSk1BazJ2NlZIMHhveXI1SDhOY3I2RnlKY2lySWorWmhPcHhaUXBxai9ZYytaNVdGK3IrdEwxNGkvc2E1NjhTeTlSazVKdUxRNTQ1WDhOR0RVUE5mdHFXTjY0WkhhbFlMMjJyNmNQSE1aODVaODUxcis4cE9wQWIvR2c1Z0VmTGJXUFVmdTJDR2RvZFg0WHhYRThmQWlPdUMrS0pSVjd5ejRHbWFMRFpVclJLQnloUWpVckZvdW9FQWdHT3dPQjdiL2RoVDFhMWRLZHc1bFh4N0VKR1JxVGsyNzQrSEZBRkhNOFF0VTZZbU5TOFQ4VDkzek1hYSthQmxzK1dFLytuYlRIdGZ0eDV2VkNmaHZ4Ri9KKzVkVUlzbVJrcVArc0ZwdE9QK2Z1M3kydnhjcmcySHJyc040dkhuZGZIOVJMQkF4c1lub1Ayb3Vaa3pzNzljRm1mektZckdpWXBPQnJ1VmJKNy95V3VmNnpXaVVMVjBzeit3THZvaWlDTWZEQzlkNWFiLzFKZEZnUXVOMnI4RGhFRkdwZkVuc1dEODcyN2JsY0lqNGRQVVdESDMrYVNneUNOVUxvK1MvR3lEem5iUHlvNVJUbitpMHFxRDk3Rmw5M2J4OEhISXo2ajZ1MzR4RzA0WTFzdFRaelpma0VmUVNRWkxsMTQ2TlM4eDB1ZTBkdi8rTk5xMGVDZmhZMk81dzROSlZkOUJhclpML280ZjljZmRlTEVvVXk5bzVja29PaHdoQlFKYStKL0xpZVZ4aGx2eCtpZzg3bXdHQVJDcnh1L3BEYW1hekZhL05Xb2w1TXdmbnlMbWhLSXF3V20ydzJSMXdQS3hNb05Xbzh2U3hURjVYV0wvZjh4cGVYOHBiMTVmMGxYT3VhazJ3TWVRbklpcUFzaVBrbHo1OVA2aXZGNmkwd3ZMOEd2SURnTWtpWXNRaUE3N2NiVWF4RUFHSEZvZDVqWkxmZmN5Szl0UGlYY3VWUzBraDkzRXVGbWNRRVJYalBPSFJxd1dVVGlNNE4xbEVYTHZyTHRtMmRLd1dRenVsZmNKdHN3TWpQa3JFRjl2ZGxRTnFsWmZpMkNkaE1GczlRMzUvU3VuZmZ1QkFoUUV4c0Q5c3d1ZmpkUmo4ZE01VVVnQUtiOGhQUkVSRVJFUkVSRVJFUko3eWM4aWZkN3BLRUJFUkZUSnFoWURWVTNSb1ZsT0dPaFdsWGdHL3hRYU1XV0p3TFRldEljT2ZINGJDVjRmbE43NHdZczQ2WjJlSHNWMVZlUHNsMzZNSlgxMXV4UHdOenZWQ05BSzZQNVord0M2VEFzc242RkFpVElLNTYweG9VRVdHcmJQMGtNdUFES1lHODJuVkRyTXI0SzlXUm9xWDJ1VmN3RTlFUkVSRVJFUkVSRVJFVkJBdzVDY2lvb0NwRkFLazJWelJ5ZTRBa2l3WkY1dDU1eVVOL2pmQXZ6bDVSbnhrY00xbEw1Y0JKNWFHb1VLSjNDOU5OZW81M3lQcHA2MDA0TUpOWjNsQ1FRQVdqdFQ2RFBnQjU0ai9aQjJhK0o0ZTRjWTlCNWI4bU9SYUh0ZE5oYUloL3BVNG0vMnlCblVxU1BGc013VkN0WmtyaStZUWdSVy91TGYvN2tBTmdqaE5NQkVSRVJFUkVSRVJFUkZSb2NDUW40aUlBclp4cGg0ZG1tVHZ2SlhiajFqUmFYcDhodXZKcElCTW1uSG92UGVVRlYvdWRwZWNIOXBSNWZjYzhqbnAwRGtibXRXVVljTStDejdjNkE3RW4zOVNpZVkxZlg5dDd6OXR3MThYYks3bGNMM3Y5K090dFVaWHg0bHduWUFKM2YzckhKR3lEVm14OVpBRmw2T2N3L2hiMUpLaHgrTytPeU1RRVJFUkVSRVJFUkVSRVZIYUdQSVRFVkdCWjdhS0dMSElBUEZoWVFDZFdzRDAvb0VGM05rdHdTUml5SUpFL0hqQWd0UEx3dkRGRG5mQVg2NjRCSXRHYW4wK3oyb0RwaTR6ZU56MzByeEU3RnNRQXBYQ0hmYi9lOHVPMVR2ZG5Sd205bEJuZWtTK1B4NGRFd2REa21jbGh1ZzRSNHIyT0ZCN1NLeGZyM1ZtZVZoUTIwWkVSRVJFUkVSRVJFUkVsSjh4NUNjaW9nTHZ2VzlOT0gvRDdscWU4YndhSmNOenYweC9zcE9YN2Vneks4RlZtbi9pWjBac2ZTY0UzLzV1eHRSbFJxeWVxa09Zem5jZ1AvRXpBdzZkczNuYzkvZS9OdlNkbllnTk0vU3VjdmhWUzB1eGEyNElQdDlteHA2VFZvenQ2bnVLQUxzRDZQNTJBam8ya1dQRXM3N1g4Y2Y1RzNhdmtEK2w2RGdIb3VNeS9mSkVSRVJFUkVSRVJFUkVSSVZXM2trNGlJaUlzc0dlVTFhODk2M0p0Vnk5akJUanV1YWRVZnhmYkRlajViZzRWOEFQQUJkdjJoR2JLS0p2YXlYK1d4Mk95SHJlVXlNNFJHRDBFZ00rK2NrOTRuOWlEelVxUlRpLzJuODZhTUZ6TStNUmIzUUg3VS9VaytQTFYzWDRkMVVZZEdyZm5RWW1mV2JBbG9NV2pGNWl3RXZ2SjhKa1NUdW9KeUlpSWlJaUlpSWlJaUtpbk1lUi9FUkVWR0RkdXU5QXY5bUpzTG56YzF5NGFZZnEyZnZac3IyNEg0cWtHWjZubG1BUzhjckhCcXpkWmZhNGYyQjdKUmFQMWtLamRMNk8zTWMzOWVVb0I0WXNUTVR2SjZ5dSs5bzNsbVBPWUEwR3RGV2d6WlI0eEJsRTdEaHFSZE5YNHJCeWtnNHRhN3RmU0NuMzNjWnJkeDFZdWQzZG5pOTNtM0h5a2cwYlp1cFJwWlRVcjUvTEYvc3ZSUU4rVGtqWEIrbFdBaUFpSWlJaUlpSWlJaUlpS3F3NGtwK0lpQW9rcXczb096c0JkMkljR2ErY3cvYjlZMFhEa2JFZUFiOWVMZURMVjNWWU1WSG5DdmhUaXpPSW1QVzFDZlZIeEhvRS9FODFrbVBEREQya0VxQitaUm0yemdwQnFOYjVHaGR2MmhFNUtRNkRGeVRpeHIzMDM0dnlKU1RZdnpBVUZVcTREdzlPWHJhaitkZzQvSGJjbXM0emlZaUlpSWlJaUlpSWlJZ29wM0FrUHhGUkRoQUJtQndpREhZSGpBNFJCcnNJa3lnaTBlNUljVDlnZGpoZ0JXQjJpTEE0UkZoUzNMYUtnRVVVWVJWRk9FVEFJWXB3QUJBaHdJR0g5OEY1ZjNick96dkI1d2p6WUxMYU1sNG5QUk9XR3ZESGFjOFhLVnRNQW1rUXU3ZVpyVUJVQUowSUxEWmc1bW9qUHRoZ2dpUEZyNmx4TlJtK25xWkQxZEsrUjh0ZnVHbkhxaDFtZkxZMUNiR0o3aWNLQWpDMnF3cnpobWdoUy9IVUZyVmsyTDh3RkYzK2w0Qkx0KzF3aU1DcUhXWjg4NXNGZlZvck1QbzVGWnBVOS8wTGZLU1NGQWNXaGFMYld3azRkTTc1L2oxSUVQSDBHL0g0WUpnV1k3cW8vUDU1aVlpSWlJaUlpSWlJaUlnbytCanlFeEZsa2wwRVl1ME9QTERaRVdjVEVXZDNJTTdtUUp6ZGdYaTdBM0gyNVB2c1NMU0x5TDdvUGVkTG1xZWM1ejB2ZXV0TEl6N2RrdVIxLzZIRm9ZZ0lEMTdLdi8rMERaR1Q0dnhhOTlRVk8xNmFsNGdUbHp3N0hveDhWb1VGSTdSUXBQcEcvdWVLSGR1UFdQRERIeFljT092ZDQ2RldlU2tXajlLaVRRTzV6KzNWTGkvRjM1K0VZdXduQnF6WjZhd1lZTGFLV0xQVGpEVTd6YWhSVm9wZVR5alFvWWtDVFd2SVBEb0psQXlYNE5kNUlSZ3dOeEUvL0dFQkFOanN3TGhQRGJnVVpjZUM0VnEvZnViODVyYzRFKzdiZ3Z1M0xVQ0VWQkFnRlFBcG5QOUxIaTRMSXB6M0N3S2tBQ1RKdHdWQUlnS1ZndG9TSWlJaUlpSWlJaUlpSWlvb0dQSVRFYVhCNUJBUlpiVWoybXJIZlpzRDk2ME8zTGZaY2MvbXdIMnJIVEYyaDhkb2JNb2JQdHlZaExlL05PVjJNendrV1VSMGZEMGV0eCs0Ui8zcjFBSStINjlGbjBpbDEvcXp2ekZoeG1xano5ZXFGQ0hCMU41cURPcWc4Z2ptZmRHckJYd3hTWWVCN1pXWThLblJvNFBCK1J0MnpQcmFoRmxmbTlDK3NSdy92eHZpOFZ5VlFzRDY2WHBNL3R5QVJUODRPMHhJSlVEN1JnclhPdjcrK1V1ZnZ1L25tcm5yK3djbVJGdnR1ZDBNbCtVOFNpTWlJaUlpSWlJaUlpSWlIM2o1bUlnS0xSRkFnbDFFbE1XR08xWTc3bGdkaUxMYUVXV3hJOHBxUTRLZENYNWF0czBLUVljbXZrZVFCOHYySTFaMG1oNGYwSE5XYmpkajhqS0RhMWtRZ0J5WXZTQkRLb1dBbFpOMGVHWjZQQndpVUxlaUZPdW42MUdqck8rVS9yVythaHc0YThPMnc4NVI5SUlBUE5sQWptR2RWT2pXU2hId2xBT1I5ZVE0K25Fb05oK3c0UDMxSmh3ODV3Nzd3M1FDUGh1bjgvazhpUUFzR0s1RjZhSVN2TGJDaU1XanRYajZVZmZ2M1dKMXI2dVVDNEUxS2c5YVVxbElVRjlQQk9BUUFYdUs2VFRzRDVmdEQ2ZmNzSXR3VHJjQkFYWlJoRDM1T2FJSTNBNXFjNGlJaUlpSWlJaUlpSWlvZ0dESVQwU0ZRb0pkeEhXekRUY3NkbHkzV0hIZGJNZDFzdzJKZVdnb3Zrb2lRQ0VJVUQ3OFh5NEFDb2tBWmFyYnlXVzlKUUlnZ1pEcWYrZjlHKy83SGdWZWtDM2Rrb1JYUGphNFFuMjVESmd6U0l0Sm54dlNmMklPYWQ5WWpyZGUxT0RDVFRzK2VVVUxqVEx0VUZ3aUFHdW42dkRTL0VROFVWZUduazhvVWFGRTFxWVpFQVNnYTBzRnVyWlU0TmgvTnF6YVljYUd2UmJNRzZwQitReGVlM0pQTlRvMFVhQmVSYzlPQ1dhcmUvOUpQZDFBU2krMjg2NVdrSkd2ZnpYRGxuY0cxV2VLQUxqSzlFTkkvVWpHRXJLalVVUkVSRVJFUkVSRVJFU1U3ekhrSjZJQ3hTRUN0eXcyWERiYmNNVnN3NVdIWVg2YzNaSHhrNE5FSXhFUUpwTWdSQ3BCcUZTQ0VLbUFVSmtVT3FrQXRTQkFLNVZBSXdFMFVnazBFZ0ZhaVFScWlYTWU3bUFwYkNIL0cxOFlNV2VkdTBTL0lBQmZUTktoWVZVWkpuM3VYaTl5VW56QW8rRFRZN0lFMWtuazlYNXFqK1hqLzluUWVIUmN1cy9aY3RDQ3FjdUQ5L3M4OUZFb21sU1hvZUZJR1JhTzBFTGk1OTlkNm9BZkFNd2VJL25UZnU0WGszeFhDa2pQOS9zc3NMR2FCaEVSRVJFUkVSRVJFUkdSRjRiOFJKUnZPVVRnaHRXT1N5WXJMcHR0dUdTMjRhclpCbk0yamM1WENBS0t5aVVvS3BPaXFFeUNvbklKaXNpa0tDYVR1RUw5RUtrQXVaRC95NWJuRjFZYk1QVERSS3pkWmZhNGY5RklMZnExVWVMY2RjK2g0UC9leXVkRHc0UE0zNEEvTFRHSjdzNHpHaFgvN29tSWlJaUlpSWlJaUlpSWNnSkRmaUxLTjJ5aWlFdEpOcHd4V1hIT1pNWDVKQnVNUVJ5aEx3QW9KcGNpUWk1RkNia0VFWElwSWhSU2xKQkxVVXdtaFZZcStGbGttM0xLL0EwbXI0Qi85c3Nhak82c3lxVVdaVTFXUy9LbjVlcmR6TzhudjUrd29rWTVLVW9WOFc1YmRLeTdRMDJ4a094cE94RVJFUkVSRVJFUkVSRVJlV0xJVDBSNVZwSkR4TVVrSzg2Ym5NSCt4U1FyTEVFWXBhK1JTbEJXSVVWWnVSUmxsVEtVVmtoUjhtR3dMK01vL0h4bCtETXFMTjZjaERzeERnaUNjd1IvZWdIL3pXL0NFUkVldkRCNi8ya2JJaWVsWDI0L0VKZldoQWZ0dFZLU1BuMC8wOCtkdTk2RS9mL1lNS0N0RXBON3FWQ2xsTHRzZjNTY3UvTkE4YkMwOTUzYVEySUQzcTdSekZMOVJFUkVSRVJFUkVSRVJFUytNT1Fub2p6RDZCQngzbVRGR1pNVlo0MVdYREpia1pVcHVSV0NnUEpLS2NvclpDaW5sRG1EZmFVTTRUSUpSK1FYRUVYMEFoYU8wT0NGdVlsWU5rR0hsOW9wYzd0SjJlNzJBd2ZtclRlNWxoY00xeUs3K3FZNFJPRFFPUnVNWmhHZmIwdEM5MVlLajVEL3lwMFVJWDlvMnAwbnp0L2dOQWxFUkVSRVJFUkVSRVJFUk1IQ2tKK0ljbzFGRkhIR1pNV3hSQXZPbXF5NFpyWWhzNW0rUmlwQkJZVVVsVlF5VkZUS1VGa2xSMm01RkZLbStkbWk3K3dFeUxQNUc4UnE4Mis5UHBGS2xDMG1SYXM2aGVNcjdkWjlCejdhbEFRQWtBakF3aEhhYk52VzZhdDJ4Qm1jZTZWVUFyU283ZmtlcHd6dks1Wmt1WDRpSWlJaUlpSWlJaUlpb3B4UU9CSVJJc296NHUwaWppV2FjY1Jnd1VtakJVbVpMTDlmU2lGRlRiVUNOVlV5MUZETEVhR1FjblIrRG9vMzVxMVM2b1VsNEFjQVM0ck9EeXBGOXY3Vkh6aGpkZDF1V0ZVR25kcHpleGRTaFB6VnkwcVJGdnN2UmIzdUMrbjZBSVlrMGEvSGlZaUlpSWlJaUlpSWlJaklyZkNrSWtTVUswUUF0eXcySEUyMDRJakJnZ3NtYThDajlRVUFGWlF5MUZUTFVVc3RSMDJOSEdGU2pocW13aWt4UlFlTFVHMzJodngvbkhiM0tIaXNydWNoZzlrcTR0VGx0RVArY3l2Q2tNaytQRUY1UGhFUkVSRVJFUkVSRVJGUlFjV1FuNGlDemk0QzUwMVdIRFZZY05SZ3htMUxZUE54U3dVQlZWVXlaNkN2bHFPR1dnNk5oT1AwODVKdHMwTFFvWWs4VzdleC9ZZ1ZuYWJIQi9VMUl5ZkZJNWo5UTB5V25FK2hyOTUxNzA5RlE3SjdKSCtLa0wrTzUrLzdyd3QybUszdVV2NjF5M3VHL0tXTE90L29OVHZOYU50SWpqSkYvWHZqajE2MFlkVU9NeGFOMG9LN1BSRVJFUkVSRVJFUkVSR1JONGI4UkJRVVpvZUlZd2JuYVAyL0U4MHdCREFFVnlvSXFLV1dvN1phaGxwcUJhcXFaRkF3M2FOczhPK3R3RHFjNUVYLzNuSzRicGNybm5hSi9LeTZHK3ZBZjdmZDcxZnFLUkgyblhLWDhxOWZXUWF0eW51ZlBYak9oc0VMRXFGV0NuaWpueG9UZTZnaFQrZklZK21XSkV4WWFvREY1cHlLNFAyaG1xei9JRVJFUkVSRVJFUkVSRVJFQlF4RGZpTEtOQkhBV2FNVmV4UE1PSmhnaHNuaHlQQTV5WFFTQVkxMFNqVFdLdkNJUmc0TnkrOFQrZVczRSs1d3ZWYjU3QXY1VTVicXIxNUdpaEpobnZ2b3h2MFcxKzJXZGJ3UEo2dzJZTmpDUkRoRXdKQWtZdk1CQzZiMFZxZTd6VExGSkxBKzdGZXc0SHNUYXBlWDR1VU95aXo4RkVSRVJFUkVSRVJFUkVSRUJROURmaUlLV0pURmpuMEpadXlKVDBLMDFmK1IwV1dWTWpUU0t0QllxMEIxbFp5bHVDbkgzZndtSEJIaHdldFFzdiswRFpHVDRvTDJlaGs1ZDkyT3Z5KzZ3L2U5cDZ4WXU4dU1ycTBVMEt1RHUwUHRQdWJ1VFBCWVhjL0RoY3RSRHZ6OXI3c2RiUnQ0VDkwd1o1MEpwNjg2UHg4VU1tRFpCRjJHKy94enpSV1kwa3VOZWV0TkFJQ1JpeE5SdWJRRWtmV3lkMm9JSWlJaUlpSWlJaUlpSXFMOGhDRS9FZm5GNUJEeDU4TmcvN3pKbXZFVEFFZ0ZvSmJhR2VvMzFpbFFVcDU5bzQ2SkNqcWJIUmkvMUlDVU0yRWN1V0REd1BtSlVIMGs0SmxtY3ZScnJVVEhSK1ZRS2JJZStIdUcvSjRoKzJkYmsxeTM5V29CN1J0N1BuN21taDN2Zld0eUxjOGNvRUdkQ3Y3dC83TUdhbkRvbkExN1RscGh0UUc5M2tuQVgwdkNVS0VFcTMwUUVSRVJFUkVSRVJFUkVRRU0rWWtvSFhZUk9HV3lZRTljRW80a1dtQVJ4UXlmbzVZSWFLSlRvcEZXZ1FaYUJUUWNyaytVcHZJbHBGZzVTWmZoZWpHSklnWXZTTVRPbzc0NzJDUlpSSHkvejRMdjkxa1FvaEhRdFpVQy9Wb3I4V1FET1dSU2VHeWpVa1RHWWZ2MWFBY3UzSFJYNldpVm9oeC9va25Fc3AvZElmOHp6UlFlblFyaWpTSjZ2cDBBczlYNWVmRllIUm1tWmxDbVB5V3BCUGhtbWc1TnhzVGgxbjBIN3NlTDZETXJBWHNYaEVMQm94WWlJaUlpSWlJaUlpSWlJb2I4Uk9RdHltTEhycmdrN0l0UFFxemRrZUg2RWdGb29GRWdNa1NGUmpvRkZBS0RmU29jNGhJOTk0OUEvL1NMNkFXODFDN3RPZWRORmhFcmZqYmp2VzlOaUlweGI2dFJWUmsydjZYSEQzOVlzSHFuR1VkVGxQQ1BONHBZczlPTU5Udk5LQjRxUWU5SUJRYTJWNkpSVmYrLzhsT080bzhJbDZCcWFYZkhnQSsrTnlFMjBkM2haOWd6N3ZZN1JPRDVPWWs0ZjhQWlFTQlVLMkRWRkQya0FRN0NMeGt1d2FySk9uUjRQUjZpQ1B4MXdZWUpTdzM0ZUl3MnNCY2lJaUlpSWlJaUlpSWlJaXFBR1BJVEVRQkFCSERHYU1IV0dCUCtObGlROFpoOW9LSlNoc2dRRlZxRktCRWFhSXBIK1ZxbjZmRzUzWVE4WWM4cGQ3Z3VDSUJhbWZVT0xvWWtFZnRPMmJCaHZ4a2I5MXNRWi9EY0d4dFVrV0hUVzNxVUxpckI2TTRxak82c3d1bXJkcXplYWNhWHU4MjRrNkl6UUhTY0F4Ly9tSVNQZjB6Q0k1V2tHTmhlaGY1UEtsQThOUDM5ZFZlS2tMOVZYZmVod3FYYmRzeGI3eDdGMzdpYURKSDEzS1g2WjZ3eVl0dGhpMnY1aTBrNlZJcnczcGJkQWRkSS83UTZSclJ0S01lWXppb3MzdXpjM3RJdFNYaXNqZ3o5MnFUZEtZS0lpSWlJaUlpSWlJaUlxREJneUU5VXlObEVFWDhrbUxFdHhvUXJabHVHNjRkSkpYZ3NSSVhJVUJYS0sveWJZNXNvUHpKWlJPdzhha1c0WGtDWVRnSzlXb0JHQ2NobEF1N0hPL0RUUVNzV2IzTFBPMStoaEFTQnprNlJhQkx4N3kwN1RsMjI0KzkvYlRoNjBZYkQ1MjJ3K3RnVlpWSmdkR2NWM25sSkE2M0tjME4xS2tneGI0Z0dzMS9XWU9zaEMxYnVNT09Ydnl5d3VTdnU0K1JsT3laK1pzQ3JLd3g0cHFrQ0w3ZFg0dWxIRlpENTJJMS9QWjRpNUsvdERQRXROdUNGdVlsSXNyZzdIYnplejEyRy81OHJkc3hkNzM0L3B2UlNvMHRMaGMrZmUvVk9zNnR0WWRxMDM3VDNCbXV3NjVnVlo2ODVWejU5MVo3bXVrUkVSRVJFUkVSRVJFUkVoUVZEZnFKQ0tzRXVZa2VzRVR0aU15N0pyeEFFTk5FcEVCbXFRajIxQWxKVzR5LzBWQW9oNEJMc2diSTc0QkVvNXpTRlRNRHpjeEpoTlB2WGhyUUM3V1EzN2pudy9uY20zTHJ2d08zN0RseTU0OER0QnhsUGg2RldDQmp3bEJJVHVxdFFvMno2SFd0a1VtYzd1clJVSUNyR2dkVTd6RmoraXhtWGJydkRjYXNOMlBTbkJadit0S0JrdUFRem4xZGp4TE1xMStPbnJ0ZzlxZ0cwcXVNOFZQaGdnd2tIejdsN0g3UnZMRWZYRkQ5ejNZcFNMQnV2dzRpUEV0RytzUUt6QjJrQU9BUDlDVXNOQ05FSVVNb0ZHSkpFajUvNzBScHBINHFvRlFKV1Q5SGg2ZGZqc1hTc0RqMGVULzg5SmlJaUlpSWlJaUlpSWlJcURCanlFeFV5Tjh3MmJJczFZVis4R1JZeC9mQ3lrbEtHZG1GcXROQXJvUWwwaURJVmFCdG42dEdoaVR6akZiTmcreEZycms0TElKVUE5U3RMY2VCc3hoVXVxcFNTNG8xK21uVFhLVk5VZ2lQbmJSNUJlVnFVY2dGUE5wQ2o1K01LZEcycFFKZ3U4UDB2SWx5Q1YvdW9NYlczR3J1UFdmSFp0aVQ4ZE5EaVVTWGdUb3dETmN0N2RoeTRmTnNPbFVKQWtrV0VWaVdnUVJYbm9jS0laMVhZc00rQzQvL1pvRk1MK0dpVTFtdWJMM2RRb2twcENScFdsYm1xR2pTb0lrV2NRZlNhZGdCd3ZzZXY5VlY3M1o5UzQyb3lYRm9URHIyYW4wRkVSRVJFUkVSRVJFUkVSQUJEZnFKQ1FRUncwbURCMWhnalRoaXQ2YTRyQUdpcVU2SlR1Qm8xMUhJd1ZxUENyRTVGbVZmSUx3ak9jRnFqRkZDK2hBU2RtaW93cFpjYVJmVHA3eTJDQU13ZnJzVmpFK0s4SGlzUkprR0RLbEkwcXlsRDYwZmthRjVMQnBVaU9IdWZJQUJQTlpManFVWnlSTVU0c1B4bk01WnRTOEtOZXc3MGVGeUIxbzk0ZHRibzNFS0IyOStHWStOK0N5N2N0THZLK1lmckJHeDVSNDltcjhSaDBTZ3RxcFh4WFZYZ2lYcWVyMWVydkF3S21iUGNmektsWEVDem1qTE1lRjZOeUhvWmR4Wmh3RTlFUkVSRVJFUkVSRVJFNU1hUW42Z0FFd0djTUZxd0x0cUFTK2IwUnc5cnBCSThHYUpFaHpBMVNzalRMd2xPaFZPbnB1NVM2Y1hEc2o5MExSNG1lR3d6TTRxRlNqem1qZGVwQW12M3AyTzErSGlNYzhSNmNyaWZGUzFxeVRDbGx4cG1xNGhxWmFTb1ZscUtPaFdsS0YwMG0rYytlQ2dpWElMcC9kV1kxbGVObnc1YTBLaXE3OE9BRUkyQWdlMlZYdmVYS2lMQjM1K0dvVmlJLysralFnYVl0aFNGM1FFNEhNN1BKUVdQUG9pSWlJaUlpSWlJaUlpSU1rMHdHbzI1TitFeEVXV2IwMFlMMXQwMzRyd3AvWkg3SmVWU2RBeFhvM1dJRW1wSnpnU05sUDM2WElqR3BxaEd1ZDBNb2p5bmE4VGZXRmU5ZUc0M3d5OEpsemJuZGhPSWlJaUlpSWlJaUlpSUNpeDk1UzY1M1lSTTQxZzZvZ0xtWXBJVjYrNGJjY3BnU1hlOU9ob0ZPb1dwMFVpcmNNMmRUVVJFUkVSRVJFUkVSRVJFUkVSNUcwTitvZ0xpaXRtR2RmY00rRHVkY0Y4cUFJL3BWZWdVcmtaRkpYZC9JaUlpSWlJaUlpSWlJaUlpb3Z5R0tSOVJQbmZEYk1OM0Q0dzRtR0JPY3gwQlFHU29DdDJMYUZCU0xzMjV4aEVSRVJFUkVSRVJFUkVSRVJGUlVESGtKOHFuN2xydDJIRGZpTDN4U1JEVFdhK2xYb2xlUlRVb3JlRHVUa1JFUkVSRVJOWlhPZjhBQUNBQVNVUkJWRVJFUkVSRVJKVGZNZlVqeW1jc0RoRS94cGl3NllFUlZqSHRlUDlSblFLOWkrbFFYc0dSKzBSRVJFUkVSRVJFUkVSRVJFUUZCVU4rb254Q0JQQzN3WUpWZHhOeDEycFBjNzBHR2dYNkZOT2lzb3E3TnhFUkVSRVJFUkVSRVJFUkVWRkJ3eFNRS0IrSXN0aXhLam9SeHd5V05OZXBvMUdnVDFFTmFxamxPZGd5SWlJaUlpSWlJaUlpSWlJaUlzcEpEUG1KOGpDelE4VG1HQk0yUHpEQ2xrWnAvb3BLR1FZVTE2S2VScEhEclNNaUlpSWlJaUlpSWlJaUlpS2luTWFRbnlnUEVnRWNTYlJnZFhRaW90TW96YStSQ09oWFRJZW5RbFdRQ0RuYlBpSWlJaUlpSWlJaUlpSWlJaUxLSFF6NWlmS1lLSXNkWDl4TnhIRmoycVg1MjRTcTBiK1lGaUZTcHZ0RVJFUkVSRVJFUkVSRVJFUkVoUWxEZnFJOHdpRUNXMktNV0gvZkNHc2FwZmtyS1dVWVhGS0hhaXA1RHJlT2lJaUlpSWlJaUlpSWlJaUlpUElDaHZ4RWVjQWRxeDJmUkNYZ25NbnE4M0d0UkVDLzRqcTBEV0ZwZmlJaUlpSWlJaUlpSWlJaUlxTENqQ0UvVVM0U0FleU9TOExhNkVRa09YeVAzbjh5UklWK3hYVXN6VTlFUkVSRVJFUkVSRVJFUkVSRURQbUpjc3NEbXdOTG8rSnh3dWg3OUg0RnBRekRTdXBSVmNYZGxJaUlpSWlJaUlpSWlJaUlpSWljbUI0UzVUQVJ3SjhKWnF5NGt3Q0RqOUg3QW9CdVJUWG9VVVFEbWNEUiswUkVSRVJFUkVSRVJFUkVSRVRreHBDZktBY2wyRVVzdjV1QWd3bG1uNCtYVmtneE9pS0VvL2NweTFRU0FVbUNCaXJSbU50Tkljb3prZ1FOVkJKMm5pSWlJaUlpSWlJaUlpS2kvSTFKSWxFT09XNjA0SlBiQ1lpek8zdysvblNZR3YyTGFhRmtBRVZCVUVJbXdUVlpGVlMzbnNydHBoRGxHZGRrVlZCU0xzM3RaaEFSRVJFUkVSRVJFUkVSWlFsRGZxSnM1aENCN3g4WXNlRyt3ZWZqUldVU2pJelFvNTVHa2NNdG80THNVYjBLdStLNm9Ib2NRMzZpWkxzMFhkQkVwOHp0WmhBUkVSRVJFUkVSRVJFUlpZa2t0eHRBVkpBbDJrWE11Um1iWnNEZk9sU0ZEeW9XWWNCUFFmZHNtQXJIOUQxd1N0RTR0NXRDbENlY1VqVEdjWDBQUEJldXl1Mm1FQkVSRVJFUkVSRVJFUkZsQ1VmeUUyV1RTMlliRnR5S1I3VFY3dlZZaUZTQzRTWDFhS0pqdUUvWlF5T1ZZSGpKRUh4b2ZoZmo0OTVBUGN2UjNHNFNVYTQ1cFdpTUQwUGZ4Y2lJRUtnbGhiTi80ei9ucm1MQjBvMzQ0Njh6TUp1dHFGK25FaWFPNkk3SUZ2Vnl1MmxFUkVSRVJFUkVSRVJFRkNEQmFEU0t1ZDBJb29MbXR6Z1RWdHcxd0NwNjcxNjFOWEtNS3hXQ01HbmhESm9vWjUweVdQRFpuWGcwVFBnZVR4azNvN3p0UDZoRVkyNDNpeWpiSlFrYVhKTlZ3UzVORnh6VDk4RHdpSkI4VnpVbDRkTG1vTHpPRDl2K3hDdXZmd0tyemJQVG1TQUllSC9tWUx6UXEyMVF0a05FUkVSRVJFUkVSRVNVbitncmQ4bnRKbVFhUTM2aUlMS0lJbGJkVGNUdXVDU2ZqejhYcmtHL1lscEloUnh1R0JWcVJyc0RXMktUY0NUUmpEdFdPNUljL05pbmdrOGxFVkJTTGtVVG5STFBocW1neVljZHE0SVI4cCs1Y0EzdCs3d0JxOVhtODNHNVRJcnQ2OTVGblJvVnNyd3RJaUlpSWlJaUlpSWlvdndrUDRmOExOZFBGQ1RSVmpzVzNJckhKYk4za0tLU0NCZ1pvVWR6blRJWFdrYUZuVVlxUWUraUd2UXVxc250cGhCUkR2dG8rV1pYd1A5b2crcjRlTTVvQU1ENDZVdng1NUd6c05yc1dMTHlKM3c2ZDB4dU5wT0lpSWlJaUlpSWlJaUlBcEQvaHJVUjVVSC9HQzE0N1dxTXo0Qy9qRUtHZDh1Rk1lQW5JcUljOThmaE02N2JDOThaamdwbFM2QkMyUkpZOGpEc0I0RDloMDduUnRPSWlJaUlpSWlJaUlpSUtKTTRrcDhvaS9iRkorSFRPNG13aTk0bDBKdnJsQmdSb1lOYXd2NDBSRVNVOHg3RUpBQUFwQklKcWxVcTdicS9URVJSaElYcUVCdVhpSmpZaE54cUhoRVJFUkVSRVJFUkVSRmxBcE5Ib2t3U0FXeDZZTVNTcUFTdmdGOGlBQzhVMTJKODZSQUcvRVJFbEd2Q3czUUFBTHZEZ2N2WG9sejMzNCtKUjN5Q0FRQlFKRnlmSzIwaklpSWlJaUlpSWlJaW9zeGgra2lVQ1hZUldIRW5BZC9jTTNnOUZpSVZNTDFNS0o0TjEwREloYllSRVJFbGEvbG9iZGZ0VWE5OWpNdlhvbkR2UVR6R1RQc0VEb2V6ZzFyelJqVnpxM2xFUkVSRVJFUkVSRVJFbEFtQzBXajByakZPUkdsS2NvajQ2SFk4amhvc1hvK1ZVa2d4clV3b1NzcWx1ZEF5SWlJcVNCSXViYzd5YTV3NGN4a2QrMDZIM2VIdytiaEVJbURiVisrZ1liMHFXZDRXRVJFUkVSRVJFUkVSVVg2aXI5d2x0NXVRYVJ6SlR4U0FlTHNEYjkrSTlSbndWMWZMOFU2NWNBYjhSRVNVWjlTdlhRbHpwZytDUk9KZFcwWVFCTHo5Nm9zTStJbUlpSWlJaUlpSWlJanlHVmx1TjRBb3Y3aHRzZU85bTNHNFk3VjdQZFpVcDhRckVYb29mSVFvUkVSRXVlbkYzbTFSdlVvWmZMUjhNNDZldUFpSFEwVDl1cFV4ZG5CblBOR2lYbTQzajRpSWlJaUlpSWlJaUlnQ3hITDlSSDc0TjhtRzkyN0VJdEhodmJ0MENGTmpZSEVkbU84VEVWRXdCYU5jUHhFUkVSRVJFUkVSRVJINWxwL0w5WE1rUDFFR0xwaXNtSDB6SGlZZkFmL3p4YlI0cm9nR3pQZUppSWlJaUlpSWlJaUlpSWlJS0NjdzVDZEt4M21URmJOdnhpRXBWY0F2RlFTTWp0Q2psVjZaU3kwaklpSWlJaUlpSWlJaUlpSWlvc0tJSVQ5UkdzNmFySmpqSStEWFNDV1lYRXFQT2hwRkxyV01pSWlJaUlpSWlJaUlpSWlJaUFvcmh2eEVQcVFWOEtzbEF0NG9FNHFxS3U0NlJFUkVSRVJFUkVSRVJFUkVSSlR6bUZRU3BYTEdhTVdjVzNFd3B4N0JMeEV3dld3WXFqRGdKeUlpSWlJaUlpSWlJaUlpSXFKY3dyU1NLSVhUUmd2bTNvcjNDdmkxRWdIVHk0V2hzcEs3REJFUkVSRVJFUkVSRVJFUkVSSGxIaWFXUkEvOTh6RGd0L2dJK0dlVUMwTWxCdnhFUkVSRVJFUkVSRVJFUkVSRWxNdVlXaElCK0RmSmhuaytBbjdkdzRDL0lnTitJaUlpSWlJaUlpSWlJaUlpSXNvRG1GeFNvWGZMWXNlY203RmVKZnAxRWdFenk0V2hBZ04rSWlJaUlpSWlJaUlpSWlJaUlzb2ptRjVTb1JacmMyRDJ6VGdrMkQwRGZyMVV3TXh5NFNpdmtPWlN5NGlJaUlpSWlJaUlpSWlJaUlpSXZFbHl1d0ZFdWNYa0VESDdaaHlpclhhUCsxVVNBYStYQ1dQQVQwUkVSRVJFUkVSRVJFUkVSRVI1RGtOK0twU3Nvb2ozYjhYanF0bm1jYjlVQUNhV0RrVmxGWXRjRUJFUkVSRVJFUkVSRVJFUkVWSGV3NUNmQ2gwUndKS29CSncyV3J3ZUcxNVNqL29hZWM0M2lvaUlpSWlJaUlpSWlJaUlpSWpJRHd6NXFWQVJBYXk2bTRpRENXYXZ4L29YMHlJeVJKWHpqU0lpSWlJaUlpSWlJaUlpSWlJaThwTmdOQnJGM0c0RVVVN1pFbVBFMm1pRDEvMVBoNmt4c0lRT1FpNjBpWWlJaUlpSWlJaUlpSWlJaUlqSVh4ekpUNFhHQ1lNRlgvb0krSnZybFhpcE9BTitJaUlpSWlJaUlpSWlJaUlpSXNyN0dQSlRvWERIYXNlaTIvRklYYmFpamthQjBSRjZTSmp3RXhFUkVSRVJFUkVSRVJFUkVWRSt3SkNmQ3J3a2g0ajNiOGJCNFBDTStFc3BwSmhjT2dRS2dRay9FUkVSRVJFUkVSRVJFUkVSRWVVUERQbXBRQk1CZkJLVmdPc1d1OGY5YW9rRWswdUZRTU1oL0VSRVJFUkVSRVJFUkVSRVJFU1VqekRrcHdKdDB3TWpEaVdhdmU0ZkU2RkhXYVVzRjFwRVJFUkVSRVJFUkVSRVJFUkVSSlI1RFBtcHdEcG1zR0RkUFlQWC9iMkthdEZFcDhpRkZoRVJFUkVSRVJFUkVSRVJFUkVSWlExRGZpcVFibG5zK0NncUFXS3EreHRyRmVoUlZKTXJiU0lpSWlJaUlpSWlJaUlpSWlJaXlpcUcvRlRnV0VVUmkyN0h3MmgzZU54ZlJpSERtQWc5aEZ4cUZ4RVJFUkVSRVJFUkVSRVJFUkZSVmpIa3B3TG4yM3RHWERIYlBPN1RTQ1dZWERvRUdpbi81SW1JaUlpSWlJaUlpSWlJaUlnby8yTGlTUVhLQ2FNVlcyS01YdmVQaWRDanRFS2FDeTBpSWlJaUlpSWlJaUlpSWlJaUlnb2VodnhVWU1UYkhmajRkcnpYL1IzRDFHaXNWZVJDaTRpSWlJaUlpSWlJaUlpSWlJaUlnb3NoUHhVSUlvQlBvaElRWjNkNDNGOUJLVVAvNHRyY2FSUVJFUkVSRVJFUkVSRVJFUkVSVVpBeDVLY0M0WmRZRTQ0WkxCNzNLU1FDeGtib29SQ0VYR29WRVJFUkVSRVJFUkVSL1orOXU0NXVJbXZEQVA2a1FvVlN3WDF4bDZJTExONFBaNUhGZFZuY0YxamMzZDNkM2QyMXVKWGlWcnlGdHBTNnQwbStQMEtubVRacGtqWnBtdkw4enVHYzNPa2tjeHVteWN4OTczMWZJaUlpSXRJdkJ2bko1SDJPbG1Mbjk3QkUyM3RrczBOZUt3c2o5SWlJaUlpSWlJaUlpSWlJaUlpSXlEQVk1Q2VURmlPWFk5blhJTVRLNWFMdFZlMnNVTi9CMmtpOUlpSWlJaUlpSWlJaUlpSWlJaUl5REFiNXlhUWQ4NCtBWjdSVXRDMkxoUm42NWN3RUp1a25JaUlpSWlJaUlpSWlJaUlpb3ZTR1FYNHlXVitpcFRqc0h5N2FKZ0V3T0tjOTdNd1k0aWNpSWlJaUlpSWlJaUlpSWlLaTlJZEJmakpKTWptdzFqc1kwZ1JwK2hzNzJxQ1VyYVdSZWtWRVJFUkVSRVJFUkVSRVJFUkVaRmdNOHBOSk9oc1lBWS9JV05HMmJKYm02SmcxbzVGNlJFUkVSRVJFUkVSRVJFUkVSRVJrZUF6eWs4bnhqWkZpNzQrd1JOdjdaTGVETmRQMEV4RVJFUkVSRVJFUkVSRVJFVkU2eGlBL21SUTVnUFcrb1lpU2lkUDAxM0d3UnZtTUdZelRLU0lpSWlJaUlpSWlJaUlpSWlLaVZNSWdQNWtVMTZCSVBBMkxGbTJ6TnpkRDkyeDJSdW9SRVJFUkVSRVJFUkVSRVJFUkVWSHFZWkNmVEVhRVRJNmRmb25UOVBmS1lRYzdwdWtuSWlJaUlpSWlJaUlpSWlJaW9sOEFnL3hrTWc3K0NFT3dWQ2JhVnNVdUEzNjNzekpTajRpSWlJaUlpSWlJaUlpSWlJaUlVaGVEL0dRU3ZLSmpjU1l3UXJUTnlreUNmN0puQXRmd0V4RVJFUkVSRVJFUkVSRVJFZEd2Z2tGK01nbmJmY01nbFl1M3RYU3lRUllMbnNKRVJFUkVSRVJFUkVSRVJFUkU5T3RnaEpUU3ZFZGgwWEFQanhadHkyWnBqaitkYkkzVUl5SWlJaUlpSWlJaUlpSWlJaUlpNDJDUW45SzBXTGtjMjc2SEp0cmVQVnRHWkRCam9uNGlJaUlpSWlJaUlpSWlJaUlpK3JVd3lFOXAydW1BQ0h5TGxvcTJsYkhOZ0NwMlZrYnFFUkVSRVJFUkVSRVJFUkVSRVJHUjhURElUMmxXcUV5T0l3RVJvbTFtRXFCSGRqdHdEVDhSRVJFUkVSRVJFUkVSRVJFUi9Zb1k1S2MwNjRSL09NS2xNdEcyQmc0MnlKZkIzRWc5SWlJaUlpSWlJaUlpSWlJaUlpSXlMZ2I1S1UwS2xNcHdKbEM4aXQvVzNBenRzMlEwVW8rSWlJaUlpSWlJaUlpSWlJaUlpSXlQUVg1S2s0NzhDRWVVVEM3YTFzelJHbmJtVE5SUFJFUkVSRVJFUkVSRVJFUkVSTDh1QnZrcHpmR0xrZUppVUtSb1d5WnpDWm81MlJpcFIwUkVSRVJFUkVSRVJFUkVSRVJFYVFPRC9KVG1IUEtQUUt4Y3ZJcS9WZWFNc0RIajZVcEVSRVJFUkVSRVJFUkVSRVJFdnpaSmVIaTRYUE51YVZlNFZJYVRnWkc0SHhJSjMxZ1pJbVVtL2VzUTZaVzFtUVRaTGN4UUpaTTFtanRhdzlhY0V5V0lpSWlJaUlpSWlJaUlpSWlJVEpsSkIvbWZoa1Zqclc4by9HS2t4dTRLVVpxWDFkSWMvYlBib1d6R0RNYnVDaEVSRVJFUkVSRVJFUkVSRVJFbGs4a0crWitHUldPbVY1Q3h1MEZrY2libWRVQlpXd2I2aVlpSWlJaUlpSWlJaUlpSWlFeVJTUWI1dzZVeWpQb2NLS3pnenh6MkE1M2Q5NkdFenlzNFJnUWF1WGRFYVVlZ2pTTmU1U2lCM1JVNnd0ODJNd0RGaXY0RitSMlp1cCtJS0kzcjhPYTdzYnRBUkVSRVJFUkVSRVJFbE83dEs1Yk4yRjNRbVlXeE81QWNKd01qNHdQODRmNllmV1lTN0tKQ2pkd3JvclRITVNJUTFUN2VRWmx2enpDKzZVejQyMmFHWDR3VUp3TWowVDZMcmJHN1IwUkVHbXkwdUdYc0xoQVJFUkVSRVJFUkVSR2xXNzFqYXhpN0M4bGlra3Q1NzRkRUNvODdQOXJMQUQrUkJuWlJvZWo4YUsvUWZoQWFaY1RlRUJFUkVSRVJFUkVSRVJFUkVWRnltV1NRM3pkV0pqd3U0ZlBLaUQwaE1oM0ZmVjRMajMxK1pzSWdJaUlpSWlJaUlpSWlJaUlpSXROaWtrSCtTSmxjZU93WUVXakVuaENaRHFlSUFPR3g4dDhRRVJFUkVSRVJFUkVSRVJFUkVaa09rd3p5RXhFUkVSRVJFUkVSRVJFUkVSRVIvWW9ZNUNjaUlpSWlJaUlpSWlJaUlpSWlJaklSRFBJVEVSRVJFUkVSRVJFUkVSRVJFUkdaQ0FiNWlZaUlpSWlJaUlpSWlJaUlpSWlJVEFTRC9FUkVSRVJFUkVSRVJFUkVSRVJFUkNhQ1FYNGlJaUlpSWlJaUlpSWlJaUlpSWlJVHdTQS9FUkVSRVJFUkVSRVJFUkVSRVJHUmlXQ1FuNGlJaUlpSWlJaUlpSWlJaUlpSXlFUXd5RTlFUkVSRVJFUkVSRVJFUkVSRVJHUWlHT1FuSWlJaUlpSWlJaUlpSWlJaUlpSXlFUXp5RXhFUkVSRVJFUkVSRVJFUkVSRVJtUWdHK1ltSWlJaUlpSWlJaUlpSWlJaUlpRXdFZy94RVJFUkVSRVJFUkVSRVJFUkVSRVFtZ2tGK0lpSWlJa3J6QW9OQ3NldlFGV04zSTBVaUlxT00zUVVpK3NVOWVQd1d0KzYvd0Jldjc0aVZTbzNkSGFKMEl6bzZCcnNPWFVGWWVLU3h1d0p2M3dCamR5RmRlUGZ4RzBMRElvemREYjJMbFVyeDRiTzM4Qzg2T2liUlBsN2VQL1J5TEpsTWpxQ1FjT0dmdmltL3Rrd20xL3ZyaytHWnd2MVJyRlFxL0tOZml5bWNuNmFFNzJmNkV4b1dnWURBMENUM2tjbmsrT3JqTC96VFJIbGZxVXltcjY2bWF4Ykc3Z0FSRVJFUnBiN0RwMjZpWkxIOEtGazBYN0pmdy8zNWUrRngzbHhaa1RXenZUNjZKaElSR1lVWmkvZGd6NUdyQ0krSVFvWU1GbWozWnkyOUgwZGJVcGtNajU2K1ErWHlSWFYrN3NpcEczSDU1bU5VclZBY0hWdldRUk9YeWdib1lieVlXQ2tzTGN3TmVneFNMU3c4RW11M25ZSjlKbHYwNmRyRTJOMEJBRnkrOFJoVEYrNUU3ZC9Mb0ZhMU1xaGR2UXhzcksyTTNTMDQxeDhrUEQ2NGVRS0tGTWh0eE42a2YvTlhIc0MxMjA4QkFPVktGY1NGL2JPTjNLUDB4ODgvR0p2M25FZk9iRTdvM3Q3RjJOM1JPN2xjRG9sRVl1eHVwQm14VWlrMjdEaUx0ZHRQd2RzM0FGOTlmbURVd0xaRzY4L2I5MTZvOTljWVZIWXVobDZkRzZHSlMyVlltS2V0YTRGUjB6ZmkweGRmdU5SeVJ2MWF6aWhhVUx2UC9RdXVqekJxNmtZQWdFUUNQTHEweXBEZFJMOVJ5L0hLd3hQVktwVkE4d1pWMGFOREE2MmZtNk5NSitIeG5yVmpVYjltZVVOME1WbDhmQU5RcmVsd29YMXExM1RSZGUyOVI2L3gxejh6MEtwSkRVd2IzUlZabkpKL2ZmL21uU2ZxdEI0ZGYreG5lNUw5V3FvVXE5NUxlSHpqeENLdHp5VjFQbnoyeG96RmU5Q3FTWFUwckZzUjFsWVpkSHIrNnEwbmhjZnQvcXlGYkZrY1V0UWZaY3MzSGhNZTkrM1dST2UrR1pJcDNSL3B5djM1ZXpUcU1FRm92N3krSHBtZE1obXhSMmtUejAvaisremxpNCtmZllSMnRVb2xrQ0dEcGQ2UDh5dThuMTdlUDlDODZ4U0VoaW9tK2tra3dKd0ovNkJOODVwRzdsbmFzL2VvSzZZdTJJSGExY3VpVlpQcStMUGg3NG5HR1B6OGcxREJKZjZlLy9QRDdiQ3lVbjl1S3UvNzROeHk1TXVUVGY4ZFQyY1k1Q2NpSWlMNnhRU0hobVBJK0RXSWxVcVJLM3RtVEJqZU1WbUJjK1VCanhsanVxTnZOLzBITTIyc3JmREEvUTNDSXhTenZtY3MzbzJtTGxXUTBkWmE3OGZTeHF3bGU3RnF5d2wwL3FzZXBvM3VDbnM3VzYyZUZ4MGRnM05YSHlJa05BSm5MejlBNDNxVkROclA1Njgvb2V2QStaZytwanYrYlBpN1FZLzFLNGlKbGVMWTJkdEMrNCtxcFpBcmUyYVYrNTY5L0FEL1RkMEFQLzlnMkZoYm9YRzl5anJmbUI0N2V3Y2pwMjRRMm0vdmJFcGV4NVZzMm4wV3J6MDg4ZHJERTlzT1hJTGJoUlZwSXNqL3pUZCtObjlzVE9xc2tJcVZTdUgzSXhqZmZ3VGhSMEF3NnRZb2x5ckhUUXMrZTMwWEh1Zm5nSW5lTFZwekNFczNIRU4wZEF6czdXelI5SDlWRERJQnp0RGV2dmRDblZhS3dGd21PeHU4dnFVSXJNWktwZWcxZkNrSzVzK0JTU002dzl5TXlTRXR6TTF4OGZvallmWDhtcTJuMEtOREE3MEc5M1F4ZnM0MnhNUktjZnZCUzdnOTlZRHIwUVVva0MrSFVmcWlTa3hNTEk2ZHVZMmdrSEJjdS8wVVo2ODh4SkV0azdSNmJuaDRsUENkWWVpSkpwODhmZkgwNVVjQXdQVTd6NURGeVY2bklIOWFabTB0RHI1SnBmR3I1SUpEdzlGN3hGTEV4RXB4NE1SMVhIQjloS2tqdTZCVDY3cXAzRXZqT0hMNkZrNWR2SWRURisvQklaTXQzQzZ1aEYxR0c2MmZQMjNoTHVGeGpTcWw5UG81TUd2cFh1RngxemIxMDFRUTFWVHVqOGh3ZUg0YTMvYjlsN0JpMDNHaC9lYjJKb01FK2RQNyt5bVZ5ZEIvMUFwOFZjcG9ZMk50aGNyT3hZellxN1RyeU9tYmlJbVY0dEoxZDdqZWVRYVhXczVwWW96aFY4TWdQeEVSRWRFdjVzcU54MEs2d1crKy9uQjBzRE55ajVJMmFsQmJkQjIwQUFEZzh6MFFLemVmd0pqQjdiUjY3aGV2NzZqY2FHaXlqcnR1d1JDMGFsSkRhRjl3ZllSVlcwNEFBSFlmdm9MTE45eXhZSEp2Tkt4YlVlTnJYYjd4R0NFL1o0TGJXRnVoZVFQREJkNC9mUFpHaDc1ejhQMUhFSHFQV0lyQlBmL0UrR0VkR1l4SmdmQ0lLQXdhRzc5aWNPZXFVV3FEL0xselpvRi9ZQWdBUlNhS2NiTzNZdWVxVVRvZEx5WTJGc0doK2t0cisrR3pOeTVkZnl5MC8ycGF3MmdCS0gyUnltUUlDNDlFU0dnRXdzSWlFQklhZ2RDZjdlQ1FNQVFFaFNJZ01CUUJRYUVJREFwRlFGQVlmZ1FFdzljdkVBR0JvWkRMNDlQNlBybXlCam15T2FvOHp2alpXM0g0OUUyZCsvZnF4Z1pST3lvcUJ2a3JkZGY1ZGVMWTJsamh3LzJ0eVg0K29FaVY2UG5OVDJnWHpKOHpSYTlIaVpVclhVaElmUjBjR283WnkvWmk4YlMrUnU2Vjdzek56WVgwbUpGUjhhbTgvNTJ3Rm1jdlB3QUFQSHYxQ1JzWC9adm1yeUZTdzZ5eGY2TittN0hDNTlLeURjY3djMnp5Lzk2VDYrU0ZlM0Q5bWFrREFFWU9hSk9tQXZ3QWNPWG1FMUhhOXM1LzFkWDZ1WEo1ZkREYTBNa2tUcHkvSzJxM2IyRzhMRkw2bG5Ed1hhYVVDdGZlemhhVC8rdUNjVE8zSURnMEhJRkJvUmcyYVIxT1hyaUx4ZFA2cWYydVRDK09uSW1mMEZtcGZGR2RBdnhwVWFXR1ExTDAvSWZuVjJqY3gxVHVqNHd0TkN3QzV1Wm1ESDRwNGZtcFgwRWhZY0pqY3pNejJOdnAvL1ByVjNnL0o4M2RqbnVQWG91MlJVUkdvWFAvZVRpMWV6b2M3VE1hcVdkcGorZFhQeng0L0Zab04vdGYxUlJsLzZIa1k1Q2ZpSWlJNkJkejdxcWI4TmpXeGdxMWZ5OWp4TjVvMXFCT1JUaVhMaVNVQjFpMy9UVDZkbTBDSjhmVURTelVyRm9LbmYrcWg5Mkhyd0JRMUx6dE5uZ0JPcmV1aXhsanV5YzVFTGh4OXpuaDhaOE5mMGNtQTl4MHgvSHpEeGJWSlYyNStRU2V2UHlJall1SHdTRlQvRXo3c1BCSUZLcjZqOEg2b1VwY210WXZTcXVKMHlKNys0eWk5MG9YNVVvVlJKYzI5Ykhqd0NVQXdJVnJicmh3elEwTjZtZ2UvRENVelh2T0MwRnRpVVNDZ1QyYUc2MHZ1cnA4NHpFbXo5dU9pS2hvUkVaR0l5bzZCcEdSMFlpSjFkK3EveWN2M3F2OS85R216cUNwOFB6MkhURXhzVUs3MEc4TTh1dGJnOW9WOEwvYXpyam82ZzRBMkh2a0dnYjgzUXhGQytVeGNzOTBZMkVSUHlrc1Z1bHZyVTN6bXJod3pRMUJJZUc0ZnVjWm1uYVpqTjFyeHFTNVFISnFLMUUwSHpxMHFpTmNIMncvY0JHRGVqWlhPeG5NRUFJQ1F6RnA3amFoN1Z5bU1BYjEvRFBWanErdG8wcFpjZXp0YkhYS05xUTBOd3RtRXNOT1hGUU84bWZMNG9DNmZ4ZzI0MHRnY0ZpcUJRNFNyckJWWHNrUEFHMmIxMFMxaWlVd2VQeHEzSDd3RWdCdzBkVWR0VnVOd3Z4SlBkR3ljZlZVNldkcWUvSG1NOTY4OHhUYUhWdlZNV0p2OU1QenE1L21uVkxJVk82UGpFa21rNlAvcUJWNDg5NExpNmYxUmMzZlN4dTdTMmtDejAvOUNnNkpFQjQ3T3RnWkpPTk5lbjgvVjI0K2dVMUsvU3haTkI5ZWVYaENMcGZENCtOWGRCMDRIL3ZXanpOYVZzbTA1c2laVzZMMjMrbXdUSm1wWUpDZmlJaUk2QmNpbGNsdzZicTcwSzVibzF5UzliRFNpbjdkbTJMQW1KVUFBRXRMQzN6ejlVLzFJTCtOdFJXV1RPK0wydFhLWU9TMGpRZ05VOXhJN3o1eUZUZnZ2OERLT1FOUnRVTHhSTTk3OHVJRHJ0OTVKclQzSDNmRi91T3VldW5UN1BFOTBLdHpJOUcyS3M3RmNHSC9MSFFkdEFBdjNud0dBTGplZm9wbVhTWmp6NW94YWFLbVdYS3pLNlNXWVgxYlk5elE5c2wrL3JpaDdYSDB6QzFodGNLRU9kdFF1MXBaby95dGhZUkdZTi9SYTBLN1NmM0tLRjRrYjZyM0k3bnk1TXlDdHgrK0d1UzFIUjNza0MyTGcyaFZhVkxzTXRyQTBsSjliV3R0SndPWW01bHB2WXJlNDZQK2Z2ZTM3OFd2VmF5dzZad0hwbVRTOE02NGZPTXhaREk1cERJWlppM2JpNjNML2pOMnQzU1N3VEwrc3lvdTh3OEExSzlaSG1mMnpFUzN3UXZ3N3VNM3ZQdjREYzI3VHNHZDAwdE1jc1ZyU0dnRXFqVFd6L2RSakZLNWthaW9HUHpSL0Q5a3lKRHlJYmVqV3lhalJORjhTZTRqbDhzeGFOd3FmUFdKTDMvaS91d2RjcGZya3VMako5U3ljWFdzWDVpODl5d3FLZ2Jucmp3VTJxMmFWdGNwcGJQeWluT0ptZUdXOG50OTg0UDdzM2RDKzY5bWZ3alprRHkvK21IeS9CMVlQTDJ2M29MeTdzL2VvVjN2MlpnN01YWHEvWnFaU1dCbFpZbW9uMWs2b3BVbWY4WEptenNyRG0rZWhFVnJEMkh4MnNPUXllUUlEQXJGMVZ0UDAyMlEvOGpwK0dDRlF5WmJOS21mTm10RnB6V21jbjlrVExPWDdjVUYxMGNBZ0RhOVptSmdqK2FZTWxML244K1UySzkwZm43L0VTUTh6dXlVU2UrdkQ2VHY5M1Bydmd1WXVXU1AwQzVYcWlDT2JwMk0zWWV2WU9MYzdRQ0ErKzV2MEtIdkhPeGROOVlrcjN2MTdmQ3ArR3gzUlFya1JvMHFwWXpZbTE4YmcveEVSRVJFdjVEN2o5NGdNQ2crRU5Xc1FWVWo5a1o3ZnphcWhxa0xkOExCM2c0N1ZvNU05cXJCOS9lMnFQM1pWeDkvMUc0NVVyUUtYcFhXVFd1Z1F0bkM2RGxzQ1o2Ly9nUkFVYnQxL095dE9MOXZOc3dTRER3djIzQTBXWDFOaVR5NXN1TGt6bW5vTzNLWnNLTDA3WHN2Tk80MEVUdFhqVWFGc29VVFBhZElnZHhhdmZZblR4OWhGWFZHVyt0VVhhbG9Lckk0MldObzc1WkNmY3BQbnI1WXMrMGtodlZ0bmVwOVdiN3htQ2lJZmNIMUVRcFc2V0d3NHoyNnRFcXZxeEdMRk1vdENrYkVrVWdrc0xiS2dJeTJWc2hvYXkwTXRNVDlUUUxBa0Y0dDRHQ2ZFWTcyR2VIb1lJZk1qbmJJN0dTUHpJNlprTmtwRXl3dDFBZnNWVms2bzErU3EwNExWdW1COElnb2phOWpiMitMbXljWGFYWE1IR1U2YWQwL1RkNTkvQ1pxbTlycTh0UmdpQXduWnk0OVNOSC9ZMXdHbE5TVXNHWjNURXdzTEMwVncwZUZDK1RDOGUxVDBiSGZIRHg5K1JHakJyVTEyWUZPbVZ4dXNFd2RZZUdSQ05ORDFaWFlCS3VzVlZtKzhaaG9BbWRhZGY2YW14QVFBSUF1ZjlYVDZma3lwYVg4RnVhNmZYN3JRam5iQUFDMGIxRWJnT0p2ZWRpa3RRZ01Eb05FQW14YU1qekZ4NHFLaXNIZzhXc1FIQnFPZ1dOWDRkNmpONWc1dHJ2dzkyWW90alpXd3ZkcWpJb2dQNkNZRERCcVlGdFVjUzZHQVdOV0lsK3VySmczVWYzbm82cHJpNFRYMUlhOC9talFicnpLTWc1MWFwVFZPTkZLS3BPSlN2TzBhbEpEVk11Njc4amx3dU1Kd3pyaXQ3elpVOTdoVlBibTlpYU5XYXI4QTBKUXNsYnlTc3lZd3YxUm5BNTk1Mmk5aWp3eU9sclVidHBsc2xZbDBPS3U4L1lmZHhYVlNjK1F3UktOT1lFa0VaNmZLZWZ0R3ovUkwyZDJKNE1lSzcyOW4ydTJuc0xVaFR1RmR0N2NXYkZyOVdoa3RMVkduNjVOOENNZ0JFdldIUUdnQ1BTMzZUa1RPMWFOUXZhczZidUVUVkp1UDNncExDZ0JnRzd0TFdZOG5RQUFJQUJKUkVGVTZodXhOOFFnUHhFUkVkRXY1UFNsKzhMakRCa3MwYWh1SlNQMlJrR1g0SWZQOTBEODNtU1l4djBLNU11QnUyZVdKdHFlVkdxMVF5ZHZpQVlqazFybFdpQmZEcHplUFIwanAyN0VnUlBYa2RrcEU3WXNIWkhvaHRiMTlsT2N2SEJQYVArV056c3NMUkpmZ2dlSGhzUFhMeENBWXJWd3pteXFiOHdqb3FMaHBWUlRPME1TZzhBWmJhMnhiY1ZJakpxNkVidVBYQVdnU09VL1pNSWFYRGs4TDlIKzJnUWRmYjRIb29MTElLRTlZMHgzZEdtajJ5RDlyNkpmdDZiWXV1K2k4UCsxYk1NeGRHeFYxK0NETHNxOHZIOWczWTdUb20weE1iRnFCL1QxUVp1QlQxMWY3OXplV1RBM2s4REcyZ3EydGxhd3NiYUNqWFdHUkdrb243MzZCSmUyWTRYMnhPSDZDNUNuVlNrSkhoZXIza3VQUFJFclVpQzMxaE1aS08yeFNiQzZPbG9weUE4QVdUUGI0L0NXU1RoNTRSNDZ0NjZieXIwalpUZnVQc2U4RlFjU2JTOWNJQmNrU1BscTk4OWZ2eU02T242U1ZjTHJIRjFzVmtxQjYxeTZFSnpMSko1d21CVGxNaTI2VHRMU2xrd214N1o5RjRXMmMrbENLRlBpTndEQTdpTlhFQmlzcUhsODhzSTk3RHAwSmNYWFFOTVc3Y0xiOTE1Qys5RlRqeFM5bnJac2JheUZDUzZxVnZJcnExdWpIQzRkbkF1NVRDWUtmQ2VrelNRM2JmWkpyb2hJMWE4ZEdSbXRjcnV5TTVjZWlJSytuZitxSy9yNU1hV0pId1AvYVc0U1FYNjVYRHpCd3N3QXFic1RNb1g3SXdENCtNVUhINy80YVAxN0tmdncyVnZyZlU5ZXVJZGhFOWNKYlRNekNWYk5HWWpmS3laZTZmeXI0Zm1wZjkrVXN2bmtUNFhNZmVuaC9aVEtaSmkyY0JmV2JZKy9YODZkSXpQMnJ4OHZDdUNQSGRJZVFjRmgyTHpuUEFEQS9mbDdOTzQwQ2J0V2owWkpEZG1XMHF2MU84NElqKzB5MnFDVDBzUk5UZmVuK1N0MTEvbzQ2akpBT2puYTRkV05EVnEvVG5ySElEOFJFUkhSTHlJbVZvcURKMjRJN1VybGlpQXdLRlMwc2w4ZGlVU0N2TG16R3JKN1JoVVRLOFd1UTFlRWR2WEtKVkdxV1A0a24yTnRsUUVyNXd4RXhYSkZVS0pvdmtScDhHTmlZakYyVm56bWdBcGxDK1BNN2hrcTYrUE5YcllYeXpZY0F3RDA2ZG9ZWTRlb1RoVS9mZEZ1ck5weUFnQ1F5YzRHelJza1hjdld3dHdjUzJiMFE5WXNEbGkrOFJqS2xQZ05lOWFPaGFXRnVXalFYbHQ3ajE2RjlHZTYzRUsvNVVTSFZyVjFmZzNBT0N0VEFmRU41NVNSWFF4YW05N0t5aEtqQjdYRnZ4UFhBbEFNYk05WXZCdXI1ZzdTOEV6OW1iTnNYNklWOElhbVhNdGJYMzdWd1JOS2ZSS0pCTFkyVnNidWh0YjBtZWtoS1VsbE54ZytTUkhBTU1YQk5vZE10anA5SDdrOThjRHFyU2V4WXZZQTJGanJkcDVzMm4wT1ZTc1VSOW1TQlhUc3BYcnV6OStqeDcrTGhPOWxaUzYxbkRGampQYURxS29zWFg4RWM1YnZGOXFPRG5ZWTBTOTVHV21ldmZxRVd6L3J1d09LTWt5Nmtpb0YrUzJTS0oyU0VwZXVQOEluVDEraDNWTXBCZkNpcVgxUXU5VW9JVGcrY2U0MlZLdFVBb1VMNUVyV3NTNjZ1b3RxLzlyYjJXTEQ0bUdpQ1RWZEI4NFgwbndiU3U4UmlTZkZhc3RZMTNQNnRuYmJLZUZ4eFhKRmRKNkFraGFGaGtXSzJqWTIycGZHU0FsVHVEOUtEUmV1dWFIL3FPWEM1N05FSXNHaWFYM1JvbEUxSS9jc2JlRDVxVjkrL3NHaVNWUy81VTFlMWtOZG1mTDdHUndhanY2alZvZ3lJUlhNbnhNSE4wNVFPZTQxWjhJL3NMV3h3c3JOaW1ON2ZmTkQwODZUTUc5U1R5SGp6Ni9paTlkM1VmbWxybTNyYTh6RVFZYkZJRDhSRVJIUkwrTGNsWWY0RVJBc3RHOC9lS2wxYlhSek16TjhmYkxMSVAzU05rMjhMblNka0hEcXdsMWg1amdBOU8zV1JPdm45dXpVVU9YMkdVdjJDT214SlJJSlpvMzlXK1VOTFFCY3V4MWZvNjUremZJcTkvbnE0NCtOdTg4cTliRXBuQnp0dE9yamhHRWRVYnhJWGpTc1d4SDJkc203QVpQSjVOaDVNSDRpeFBoL094bzBYVzU2MEw1RmJhemVlaEt2UFR3QkFJZE8zVVNmcm8xVFpmRDQ2Y3VQT0hneWZsSlB0M1l1V0RpbHQ5NlA4K2pwT3pUdU5GRm9KN1dTdjBUTlBrbW14cTdUZW5TaWJla2xnRUNtd2RiR0NoL3ViOVc0WDB5c05NVXJpWis5K2lTc0VLYTBiKzZLL1ZpKzRSaWtNaGtzTFMyd1p0NWdyWi83NHMxblRKcTdIWExJMGFWTmZZd2YyaUhGOVhMZnZQTkV4MzV6RUJLcVNIK2YyU2tUaHZacWlXbUxka0V1bDJQOWpqTnd0TStJL3dhMDBmbTE0d2JsZHg2OExHeXp0YkhDN3RXams4eHlsSlFOTytOWGZPWEtuaGwvSmlQUXBieVNYOXVWZTE5OS9KRXRpNFBXZjY5eHEvUUF4WHZhdWtsOC9mbnNXUjB4Wi93LzZEOTZCUURGNUwyQlkxYmk1SzdwT244ZWVQc0dZT2lFTmFKdFMyZjJNNGtWNHVxbytyNSs5ZmFMNkx0ZDM5L3B5aE9kYnB4WWhLSUZkYituZVBUMEhlNjd2eEhhL1hTNEIwZ0pQLzlndUQzeHdJUEhiOUhVcGJMbzJyQlN3eUZKUHRlbDNiaEVxMlVIOW1ndXFrdXRuTHJiMXNZcTFhL1owL0w5a2Fwc2IrcTRQMytQUmgwbUNPMlgxOWRyL1B3K2RmRWVlZzVmS254bVNTUVNMSnpTTzkxa3Z1SDVxV0RvKzNkZEtHZUVBWUFDK1ZMM3U4VFUzayszSng3b1AzcUZhRkpmeWFMNXNIL0QrQ1JUOEU4YTBSbjJtV3d4ZTlrK0FJcnJnQ0hqMThEMTlqUE1udEFqMmVNc3BtYkRyclBDQkNaTEMvTkVZMmNKeC9la01wa29DNHFtYkZNZUg3OEtqOVZsZm5CdzBGOTV3UFNBUVg0aUlpS2lYOFNlSTFjMDcyUUVDVk02UDNqOEZuSzVIRldjaTJuMS9GSFRONkxlSCtYUnVGN2xaS2VSWGI4ei9tYXhhTUhjYUZ3dmViVVMzWjU0b0dLNUlqaCs3bzRvN1Z2YjVqVlJxWHhSbGMrNTYvWWE3cy9lQ1cxMTljd1hyRG9vck1wMnRNK0kvbi9ydGdxdWJmT2FPdTJmMElWcmJ2anNwYmdScmx5K2FKSzF5VW5CekV5QzhVTTc0TytoaW5OY0xwZGowcndkT0xGamFwTFBVMDZubjV4QnI1aFlLVVpNV1Mra3duUzB6NGp4UXp2by9EcmFpSlZLUlcwTEZUZmhaRGdQemkzWHZCTVVRY2J1UXhZSzdjWFQrcUoydFRLRzZwYkJWdGthbTljM1AweWN1eDB4c1ZMc1hEVXEyYTl6NzlGci9ObHRLcXBYTG9seFF6dm9KWFZ2d2Z3NTlWWXVJeXc4RXQ5K0RzQmJXVmtpWHk3TmFWL1QrMkJiYkt4VUdOQThmT29tbkVzWDBubzErb1RaVzRYbjdqaHdDZmx5WjhXL2ZWb2x1eStmdlh6UnJzOXNZZEtVSWdBL0JoWEtGa1p3YURnV3J6ME1BSmkvNmlEOEEwTXdZOHpmV2w4ZmZmanNqWDRqbCtQeGl3L0NOa2Y3ak5pNi9EKzExekdhK1BrSDQvRHBXMEw3bjA0TmhhQzR4OGV2bUR4dkI2YVA2YVp4MG1lc1VwRGZLb20wOFhGaVltTFJkZUI4V0ZsWll2MkNvWWxXR0NiMDRiTTNydHg4SXJTNy9GVXZVWHI2MWsxcjRQaTVPMEw1Sy9mbjc3RmcxVUdNLzFmNzcxaXBUSVlCWTFhS0p0NzI3ZFlFemY1WFZldlhJUDFabzdTS1AzZU96R2h1Z092Ym1KaFlQSDM1RVErZnZNWERKeDU0K05oRHVLWUdrT2c3UUZPOStLL2VQeEp0Q3c0SkY3V1YvNFlMNXMrWm5HN3JUVnErUDlLM2pidk9ZZEs4YlVJSk9BdHpjeXllM2hjZFdxYWZsYjQ4UDlQZStSa1hTSThUWnNEU0tKcWs1ZmRUS3BOaDVhWVRtTC95Z09nZXRxbExGYXljTXpESjBvNXgvdTNUQ2xtYzdERjI1bVpoSXMrQkU5ZHgvZTR6ekozUUUwMWNramVPWkNxQ1FzS3g1L0JWb2QycVNRM2t5WmxGdEUvQzhUMWZ2MENVclR0QWFGODVOQTlXVnVxdjQ1UW44QjNhTkZIajlSc3h5RTlFUkVUMFMvam02NDhyTjU1bzNsRU5kVE91OWVsSFFEQkdUOStFa3hmdUlWc1dCMXc2T0JjNXNxbWZTUTBBcHkvZHgvYjlsN0I5L3lVVUtaQWI2eGNOUmVuaXVxMk1kSC8rSGc4ZnZ4WGFnM3IrcWZOa2dkQ3dDQXlmdkI1bkxqL0F6Uk9Mc1Bmb05lRm51WE5td2F6eFBWUStMeVpXaXFrTGQ0cTJEUnEzR2lkM1RCUGQrSHo0N0kxOVNxODVvRWN6Zzg0VWI5QitQTUxEeFlNRGZrcUQwUjgrKytDUDV2OXA5VnEvZWwzdXh2VXJ3N2wwSWJnL2Z3OEFlTzN4QmU4L2VhUFFiK29IdE9JR0JnSEFJaG1yaFJldVBvUW5Tb05uWTRhMFQvR3FVWFdrMHZnMDBSS0pKTW0vblVLLzVVS1FZNWhvbS9KTS9meDVzaHVzVG1WNnBlMmdSOEowejdXcmxlR0FpWTZldlBpQUZ0Mm5DWFdmZHg2OGpLNXQ2K3Y4T25LNUhKUG1iZ2VneUtqVDh1OXB1SFprUG9vWFNkNEs2VGluZDAzWDI5LzVwZXZ1NkR4Z0hnREY0UHUxSS9QMThycW1iTnkvSGZEZzhWdmMvcGx5ZnZxaTNYQXVVMWpqQkkzOXgxMUZhZXBiTktxR29iMWJKcnNmejE1OVF1Y0JjK0h6WFpGOXlOTENISnVYamtDRnNvcFZ3S01IdFlXM2J3QjJIMVpNN055NDZ4dytmZkhGaXRrRGsxenRwc2pXY3hsVEYrNUVXSGg4R3VYOGViSmo5OW94eVZvaEhXZmJ2Z3VpRWtGL3QzY0JvQ2dIc0hETlljVEV4Q0k2SmhZSE4wNVE5eElBZ0pqWStBbHcxdGFhVXpzdldIMFF6MTkvQWdDNHRCMkxyY3YvUTQwcXBkVHV2M25QZVZHZDZCNGRHcWpjYjk2a25yaDEvd1VDZ3hYZlp5czNIWWRMTFdldEordk1XM0VBdCs2L0VOcFZuSXRoOG45ZFZPNjdaZmwva0VrVGwyTklxYnR1cjlDdXoyd0FRSTVzanJoL1Zyc0pZK25OSjA5Zm5GS3FGZDJ6Y3lPOXJTaSs1UG9JQjAvY2dOdFREeng5K1RISk1sbldTUVE3a2tzNWxiS3hzc2FrdC91anBNaGtjc3hhdWtkSTVRMG9VcGx2WFB3dkd0U3BhSlErcFdVOFAvWHI2Y3VQb3ZibDYrNnBuamtpcmIrZlQxOSt4SWdwNjBYM3lCS0pCS01IdGNYd2ZxMTFHdS9xMnJZK0NoZkloVjdEbHdvVDlyeDlBOURqMzBWb1dMY2lwb3pzWXBCc2xXbkJpbzNIRUJ3YVAybW5kOWZHUnV3TnhlRUlDcVZwRVRFeTJGanF2NjRuRVJIUnIyYmYwV3VpbXExWGo4elhXT2Q2MnNKZFdMMzFKQUFnV3hZSGcvWVBVTlFpL2ZqRkJ3RHcvVWNRK28xYWpvT2JKcWdkYkl1VlNqRnJ5VjZoYldadWxxeEI2UFU3NGxQSTVzK1RIZTFhMU5McCtTL2VmRWJ2RVV1RkdmU1Q1bTNIN2pWamNPVDBMVXhidUF1cjVnNVNXNk5zOHJ6dGNIdmlJZHIyNU1VSDlCbTVESnVYRGhkKzk0TDVjK0xRNW9uWWZ1QVNidDEvZ1Q1ZFZhY1NsY3BrNkRGMEVWeHFPYXNkbk5hR3g0ZXZvcnArQ2YwSUNCYXRRS09ralJuU0h0MEdMVUMzZHZVeGVsQTdqWUc0YUtXVi9GWVpkTHRsZS9qNExWWnNQQ2EwcTFZb25xSnpRUk9wMGlvSUMvT2tyOXRQNzVxZWFKdnlUUDBkSzBlaWhJYlBKVXFlQjBvVG1SenRNekxBbnd4bFNoUkFtUksvQ1dtZEo4L2ZnZHJWeXlCL0h0MVNvdTQ3NWlwTStnRVVLVTVUR3VEWHBFVE5QZ0NBdkxteTR1S0JPUnIzZDFCYVFSVVlwTDdFeHEvRTNNd01xK2NOUnQxV294QVVFbzVZcVJTVDUrL0F1YjB6MVQ3bm02OC9KczdaSnJTZFN4ZkM4bG45a3oxeDh1cXRKK2cxZkNsQ3d4UXArczNNSkZnK2F3RHEvVkZPMkVjaWtXRHhOTVgvZDF5Zy80THJJOVJwUFFwTFovUlhtUUwzMmF0UEdEVjlZNkxya2ZvMXkyUEY3SUhJbXRrK1dmMEZGT2VQOGtvK0FIQjBpSjlzRUplNTV2cWRaemgyOWpaYU5xNE9kYUtqNDc4YmJXMnNranp1dzhkdnNYSlRmTEROMHRJQ2haTVljUGYxQzhTT0E1ZEYyOVNWZnNxZTFSRXp4bmJIa1BHS2RQdFNtUXo3ajd0cUZlUy85K2cxbGl0OVIyZHhzc2Y2UmYrcVRmZHZhV0VPcExBMGlDcksvd2ZoRVZGSnJxaEx6Mll0MlNOYXpkbXRuWXZPcnlHVHlmSHk3V2ZjZS9SR3RIMytxb05hdjRhVmxYalNpcXF5QnNyWFM1cFN4bnQ5ODhPWm45a21BS0RlSDZwVFh5ZGtsdUE2TGpBNFRPMktXazNTMHYyUm9ma0hoR0RBbUpXNGVpdCtRbjMyckk3WXVteEVzak9ncEdVOFA5UGUrYW04Q2g0QXJ0MTZpbGlwTk5YS0lLVGw5ek11dzlHR0hXZEZuL2Rabk95eGZOWUEvSysyYzNKK1pWU3ZYQklYOXM5Q2ozOFhpeVlPbkwvcWhzdlhINk5yMi9vWTNxODFjbVozU3RicnAwVSszd094UVNrREpvQWt5eHRRNm1HUVA1bDh3cUloL2JuQ1JpS1JJSmVkNWxuRXZ5cXBYSTZIMzBKUU5iZnVONGIvbm4rRGl4LzhVUzJQQXpxWHlZSG1SWFdycjZ1ckdKa2Nsc2xNODB0RVJKUldSVVhGWU5QdStCcWpOYXFVMGhqZ0I0RDNTbld6aWhReS9FeGtTMHNMckpvekNBMDZURUIwZEF4dVAzaUpKZXVPWU5UQXRpcjMzM0hnc3JBSzJOek1ETXRuOWsrVVZsV1RyejcrT0g3MnR0QWUxcmVWVGpmRHU0OWN4YmlaV3hBWkZTMXNlLy94RzRKQ3d0RzZhUTAwYi9pN3lvRmJtVXlPY2JPMllPdStDOEsyQVQyYTRkU0YrL2pzNVl0elZ4Nmk2OEQ1MkxCb0dETFoyUUJRM0VoV3Ixd1MwZEV4YW4vUEtmTjI0UHhWTjV5LzZvWUg3bSt4Y0dwdldGdnhPdFhZNnRjc2oxdW5GbXRkYXpkRWFYWjh4b3cyV2g4bklqSUtnOGV2RmliMFdGbFpZc21NdnNrdVk2RU41UnJKbHVsOEZmNk14YnRGRXlnU1V2NGNTRXB3Y0xqV21URDA1WUZTdmVIU0pRcWs2ckhUQ3pNekNaWk03NHY2YmNjaE9qb0dZZUdSR0Q5N20wNXArME5DSXpCN1dmemt0THk1czJMQ3NJNkc2SzVJWEZwM2JkS1FBdUlnZndDRC9JTGNPVEpqM3FSZTZEOTZCUnJVcVlnVnN3WWt1ZjkvVXpZZzZHZUs0cnk1czJMSHFsR3dzVTQ2T0szTzNxUFg4TitVRGNJQWRkdzFVOHZHaVd2YlN5U0tjL1czdk5rd2Q4VUJ5T1Z5K0h3UFJLZitjOUd5Y1hWTUd0NEorZkprdzRmUDNsaTQraEFPbjc0cHlpQmpaV1dKU1NNNm8zZm5SaW5PNUxSMHcxSGhQVWhvd04vTnNldlFWU0Z0K2VUNU8rQlN5eGwyYXI3M2xDZkFxZHNIU1B4ZEtKRklzR3J1b0NTelF5MWVlMWpJMHFHTjlpMXE0L0NwbTdoeTh3a0c5L3dURTRaMTB2d2tBQlhMRlVIUFRnMnhhZmM1bUpsSnNIYitZT1RPa1ZucjQrcUw4dnVubkxuaFYrTDJ4QVBIenQwUmJkTW1ZQmdlSGduWDIwOXgzLzBON2oxNmc0ZFAzaUlrTkVMajh3cmt5NEdLNVlxZ1VybWlxRnkrQ0JwM21pUmtqdEQzdGZxVUJUdUY2ek43TzFzMHFsZEpxK2Rsc3JPQnBZVzU4Tnc1eS9aaDNMOGRkQTZrcHJYN0kwTnllK0tCWGlPV2lsTFVseTFaQU50WGpqTEszN1lwNFBtcFg5SFJNWGorNXJOb1czQm9PTzQvZW9QcWxVc2E1SmpLMHVyN0taWEpzUFBnWmN4YmNTRFI0b1JHOVNwaDhiUytLWnJFQ0FCNWNtWEY2VjNUTVcvbEFhemFja0s0bG9xVlNyRjEzd1hzUG5JVkhWcld4cEJlTGJRZUIwakxGcTQ1cVBYOUxxV3U5RDBLWXlCM3ZZTFJhUGNqeE4wQ3RTdVpIUnViNis5RDg0NVhFSWFkajE5cGNlZWZsTmZ5S0xneXZ2N1o1Rm9GOFUvNVhDcjNjL2NKUWVzRFQ0WDJnVFpsVURsWHlqN3dwcmwrd0xKN1g5QzliRTdNcWxjWTlsYmFuWFpSVWhsT2UvZ2hKRnFLVXg1K2FGb2tpK1lucGNBejMxQzBPL3dNYytzVlJzdmlYTmxDUkVUcHg4NURsK0hyRnlpMCsyaVpVdXY5cC9nZ3Z6WXI1Sy9lZW9McmQ1NWgvTENPeWE0TFhLSm9Qb3daM0E0ekZ1OEdBQ3hkZHhRTmFsZUFjNW5Db3YyKy93akNIS1ZBeWVCZUxZUlV0YnJZc09PTU1GRHdXOTdzYUs5bHZjVFFzQWlNbTdVVis0KzdpclozYWwwWGN5YjBFQWJ4VmQzUWZ2Ynl4YkJKNjNIejNuTmhXNzAveW1IU2lNNW85MmN0dFBwN09vSkR3M0hsNWhNMDdEQWV5MmNOUUJYbllzSys2bTVvdmI3NVlkZlBWWHVBb2piYzg5ZWZzR1haQ0JUSWwwT3IzMHNWVmFzMU5DbFlwVWVTbVFBU3VuWC9CVnIvTTBQbjQ2aVNuUDZtQmwxdTdKVUhpK01HTmJReGJOSjYwZDl0VkZTTVhvTEpTYjJuc2JIeEdVTDBuV3AvK09UMXdrclU1RkJlVmFRTlRlZk9KMDlmZkVwMmIrSkpaVEpSbVFKRDgvVUx4Q2ZQK05xL2xjb1ZTYlZqcHpkRkMrWEJvSCthWThtNkl3Q0FDOWNVazZvYTF0VXVGZStzcFh1RU5Pc1NpUVJMcC9mVE92Q2Vtckk0eHEvQWk0cUtRV1JVZExxZk1CWWFGb0ZHSFNacXRhKzVtUm5lZi9xRzVsMm5xTjBuVmlvVnNoTUJRRVJFTkZyMzBPNTdUbFdaRzJzclM4VEYyelBhV21QTHNoR29VNzFza3E4enJHOXJsQ3lhSDhNbXI0Ti9RQWdBNE5qWjJ6aHorUUZxL1Y1YVdPbW5yRmExTXBnenZnZUtGc3FqVlYrVDR2blZUelRKTkNFckswdE1HZGtGdllZdkFhQklkYnRnOVNGTUc5VlY1ZjdLMzQxSnBlaWRzWGlQNkx0d1NLOFdxRnVqbk5yOVAzdjVZdWZCeTJwL3JzNmlxWDF3My8wTldqV3BvZlZ6TE16Tk1YdDhENVFwOFJ2OEEwTlJXOFAvb2FIWUs2Mm9sTW5raUlpTVN2WUVGRjNvK3Ixc1NBblRRNnNUTndrbGpyYlhxMVdjaStHUHFxVlJ1Yndpc0srOHNqbFdLaFdWaHJDMjFsL3diOTMyMHpoeC9xN1E3dGJPUldQbWl6am1abWFvNGx4TUtER3lkZDhGVVFBdXp1VkRjMVdXUjB1TDkwY0EwR3Y0RXJ4NjY1bjBMNjlHWkxRNG9OVzB5MlRSZmU0blR4L1JoRmRBTVRtdVhhOVpXaC9qVnlwdHh2TlQvKzQ5ZWlOa3hWRjIrY1pqZ3diNTArcjdLWlBKY2VMOEhTeFlmUWh2MzN1SmZtYVgwUVl6eG5SRDU3L3FKZWRYVnNuUzBnSVRoM2RDbzNxVk1HVDhHbnhRV2lnVEhSMkRIUWN1WWRlaHkvaGY3UXJvMGFFQjZ2MVIzcUFUOEEzbHcyZHY3RDUwMWRqZElEVVk1TmRSckV5TzRSZmVRSzYwN2VSYlAxejY0QStYZ3ZxWm9SY2FMY1ZMdnpETk8rckFQeUsrOWxORWdvc1BaVEZTdVdqZkdLbGM3YjdhT1BmK0I1YmQrd0lBMlA3VUd4YysrR05KdzJKb1VsaHp3UDdpQjMrRVJDdjZhbU5wWnREQSsvdUFDTFErK0JTK1lkSG9mdndGaGxYTmg4bTFDOEk4RmVvUEV4RVJHVkpNckJTcnRwd1Uydm55Wk5OcXRueE1US3hvY0xxSWhpRC9reGNmTUhmRmZvU0ZSOEx0NlR1c1h6ZzAyU24rKy8vZEZBZE9YTWVydDE4UUs1Vmk1dEs5aWVxMFRwNi9RMWdaNWx5bU1FWU5VcjNhUHluQm9lSFljZkNTMEI0OXVKM2FkS25LN2p4OGhTSGoxNGdHL2V3eTJtREI1Rjc0cTlrZlNSNXY0ODZ6V0xIcHVDZ0FYcWQ2V1d4ZU9nTG1abVlvWGZ3MzdGazNGcDM2elVWd2FEamVmL0pHaSs1VDBhRmxIWXdlM0M3SkZTRjVjbVhGcVYzVDBXM3dBbmgrOVFPZ1NKM1hxT05FYkZvOEREVi9MNjN4ZDZPMFFYbTFnWEt3TFNuelZ4M0UwVFB4RTNzejJkbG90YklzcGFKajR1OGQwdnRLZmxPbG5ENFdZSkEvcFliMmJvazlSNjdDMnpjQWdLSzBUWU02RlRTdWVIWjc0b0Z0K3k4SzdUNWRHNk5XdFRJRzdXdENnVUZoR0Rkcmk4cWZWU2hiR08xYktDYTZPVG5hd2R6TVRGZ0o3UjhZbXU1WEpFcGxjcDBtMzhTbHBOVldTc3ZjdEdwU0F4WVdGaGc3Y3pOMnJCeWw5Y1RHUnZVcXdmWG9BdnczZFlOUUF6azZPZ2FYcnJ1TDlzdWZKenVtamU2S3BpNVZrdDNIaE9hdTJKOWtIWElBYU42Z0ttcFVLU1hVcU4rNDh5eTYvRlVYeFFvbkxtRVJIQkkvVGhZZW9YcjErZG5MRDdCcDl6bWhYYmw4VVl3WjBpN0pQc3hmZVRCUmtFNGJlWEpsUlo1Y3ljczJtWndBUTcyL3h1ZzBnVEtPclkwVnJoeWVKOXJtNkNCZStSb1dublNRZjl2K2kyanFVaVZWeW5lbGhqT1hIdUN1MjJ1VlA1UEo1TmgrNENKdVAzaUZ1dzlmNFp1dnY4Ylh5NUhORWI5WExJSGpTcGtCWm83N0c4NmxDNm5jUDJGQXpqcURmaVpSTGQ5NERMT1g3UlBhMmJNNlluaS8xanE5eHBnaDdkRzIxMHkxZnhPT0RuWW9WU3gvb3UxcDlmNElBTDU0ZmRmYjVFcmxBSjQ2Y2ZkaEpNYnowekJjN3p4VnVmM0UrYnNHeXhhVlZ0L1BHM2VmWS95Y3JYanRrWGhTVDYxcVpXQnZaNHVSVXpkaTVOU055ZnpOa3lhSEhDTUh0c0hxTFNkRnY1OU1KaGV5TGE2ZFB3U3RtMm8vT1RDdG1McHdWNktKb2Nxa01obHF0MUNkM1V5NWJDZ0ExR3N6QmhKb0YzTnIwMnNtTEMzVWp6RzRIbCtRN0FWRzZRbEhZWFMwMXMwTHo3K0xBL0FSc1RKMFBQSU1tLzhzaFQ4Tm5FN2UxTlRPNTRUdVpYTmkrMVBGUmRDMzBHaDBQUHdNM2NybXhOejZSV0NYUWYxQStqcTMrQXV3VnNXeUlWTVMrNmJVOS9BWXlKUm0wUzY5OXdYdVBxSFkzcklVSEpReUQ0UkZTNUY3MlEyRDlVT1ZvRkYxVXZWNFJFU1V2aHc0N2dxdmIvRUREVU43dGRUcUl2akppdytpZ2RsaUdsWjBIVHg1UTFpUmN1ditDL3l2M1Roc1dqSWNsWk5SaDlEQzNCenpKdlpFMzVITE1LUlhDM1J2OXovUnoxMXZQOFhoVXpjQktGYXpyWjAvV0t2Z2ZFSmI5bHdRZ3FBbGl1YkRYMDNWMzVBQ2lnRzV1U3YyWS9YV2s2SzB0dVZMRmNTNmhVTlJNSDlPbGM5NzkvRWI5aDY5aG0zN0xvaFMxa29rRXZUcDJoaFRSbllSbFFpb1hMNG9UdTJhaHE2REZ1Q1RweTlrTWpuMkhMbUtRNmR1b25XVDZ1alp1WkhhUWNOU3hmTGo3SjZaNkQ1a29WRGJMakFvRkIzNnpzRzAwZDNRdTBzajdkNGNJOU5sRURrbVZwcnVha1ovODRrZlVOYm12VGh5K2hZV3JUa2t0QjBkN0RCNVJHZU1tTEplMkZZa2lWckVDVVZHUjJzOVFLazhVSzN2VlNyV1ZwWmFyKzRCRkFNb3lpa0VkWG11TmxiTkhZUW05ZFZuV1N0VHA3OVdBUmduUnp1OHVyRkJxMlBxWTlYamxac0pndnpwc0Q1c2FySzFzY0xFNFowd2VOeHFOS3BYQ1ZOSGR0VVk0SStWU2pGeTJrYmh1Nk40a2J5WXFHVjZiMzBLRFl2QTVqMnFWMWEzQ2FrcEJQa2xFZ215WkxZWHNnRDUrZ1VtR2xRTkNnbEhzODZUOEUrbmh1alNwbDY2WCttZkZqUnZVQlV1dGNycnRPTGE3WWtIRHArK2xhaGViMExtNW1aNDlQUWRjbVhQRE9jeWhWS2Nwdi9acTA4NGRFcTdzWk5aNC82R1M5dXhrTW5raUpWS01XSHVkaHpZTUQ3UmZuSFpDT0plUHlIUHIzNzRkK0phb2Uxb254SHJGZ3hOc2d6VGF3OVByZnY1MVVkenNGY1YvOEFRclo5cmxjRUNXWnhVWjlQOCtNVW4yVUgraEN6TXpXRnZaNHZnbitXQi9BT0MxYVl0ZnZ2ZUM2T25iOEtFT2R2UW9sRTFUUGkzUTdJbk42UWtzNVFxeWhPU3RSVVdIb25KODNlby9ibVptUVJ6bHUxRFlMRDZ4VmVGQytUQzd4V0s0L2RLSmZCN3hlTENQY0R4Qk9uLzFZbUtUaERrdDA3WjUrZFhIMy84TjJVOUx0OTRMR3l6TURmSHVvVkRkY29JQlFEVktwWEFzVzFUc0dUOVVkeDNmNE9nNERCUjFvR0taUXVMUGg5TTRmNklqSXZucDJIUFQrWHIvSnpablJBWkdZM0E0REI4K095Tk93OWZvVnFsRW5vN1ZscC9QN05tdGsvMHZlRGthSWRwbzdxaFE4dmFtRGgzZTZLQXM3Nk5HdGdXM2RxNllPNksvZGgzN0pyb2ZXcFFwNkpKQnZoUFg3cVBzNWNmSkxtUFhLNzlaRmxkSnNvcVo2TlRkMXhpa0Y4blgwT2lNUHZtUjZIdFVqQXozZ1dFNDJOZ0pLS2xjdng5N0FYV05DMk9EcVhVWDdUR3l1UzQ4U1UrWFc2TnZJN0lZSjUrVjR2YldKcGhSZVBpcVBPYkUvNDkvd2FoUDFmbTczanFqZXRmQXJHdWFRbFV5NU40NFBLeFR5aXVmUW9RMm51ZSsyRFBjOTB2M2xWWjRGSUVmU3VLQXhXLzU3SEh0VzZWMFA3d1UyRVN4OVZQQVdpdzZ4RU90aW1ML0E1cEw0VWlFUkdSSmxLWkRNczNIaGZhdVhOa1JxZlcyazBldTY5VXY5bkMzRnpqaXJHaHZWdmd4cjBYZVBoWVVYTEkyemNBclhwTXg4eXgzZEdqUXdPMXowc3FsYmkxVlFaczNYc1JXL2RlRkczMzhRc1F0YnNPWEtEeStUMDdOMFRET3FwVEtFZEh4MkREempOQ082T3ROVUxDSXVDUVNYWDYxNWR2djJEUTJGVjQvbG84cVB4UHh3YVlNYVo3b2hYTXI5NSt3ZVdiajNIcXdqMDhlUHdXQ1JVdGxBZHpKL3lqZG5WOXNjSjVjZm5RWEl5ZnZSWDdqcmtLZmQ1M3pCWDdqcm1pU0lIY2FORzRHdXJYTEk4S1pRdUxib3F6WlhIQTBTMlRNV0RNU3B5NmVBOHJoUkxRQUFBZ0FFbEVRVlNBSXNBMFljNVdmUEwwd1l3eDNWVWVNeTE1ZG0ydDVwMSt1dXYyR2kyNlR6VmNaNHhBT1JpUUk3dFRrdnU2UGZIQXY1UGkzeTlGamQ4aE1FK1FCdkRhc2ZsSkJqcVV1VDkvajBZZEptamVFVUNVMG1RZ3F3ejZ2YjJjTStFZnpKbndqOWI3UDN2MUNTNXR4d3J0RC9lMzZyVS9WaGtzMDJScTlhVEk1WEpjdXlWZTRWT21Ubis5SDJmKzVGNzR1LzMvTk8rWVJnV0ZoS05ZOVY0NlArL2NsWWZDNm1oZHZQYndSUDVLdW4wV3Y3bTlTZTEzbENIa3l1NFVIK1QvSHBqbzV3ZFBYTWZiRDE4eGZ2WldMRjU3R0RkUEx0YTVMbTVhNXZWNFo1S2ZtWDcrd2ZEODVwZmtvUDNqRngrUXhURVQ4dVpPT2lEcUh4Q0Nrclg2YXRVdlRRSCs2T2dZM0g3NENwZHZQTWJwaS9jVHBScVA0K2hnSjVvZzkrR3pONVp2UElibEc0OGhaM1luL0ZHMU5LbzRGME1WNTJJb1dTeWZUcXVrWXFWU2pKaThUaGpZdGpBM1QzTDFWNmxpK2RHMmVTMGg1YS9yN2FjNGRmRWVtdjJ2cW1nL0w2V2ExOTkvQk1IWEx4RFpzem9LeCt3N2Fya1FtRFV6azJETi9DRkp2dmR5dVJ4alptNFdEY0FucFlMTElLMzJTMmpRMkZWYTcxdTFRbkdjMkRFMVdjZlJWZFlzOWtLUTM5czNRR1gyQkFBNGNFSXhDU0ltSmhiSHo5MVJXMDVCRzNmUExFMzJjMVZKemtTNGFRdDNxZjI3aUZPOFNGNWhwYitscFlWb1F1UGh6UlB4UjlXVVpjZEttT0hDMmlwbGt5U2RIREtLN2tVc3pNMnhZdllBMUVobXF1NUs1WXRpNXlyVkt6S1ZtY3I5MGZuOXM3WDZ2Wk55ODk1elRGbXdFMDlmZmhTMldWcVlvMiszcGhnNXNJM2VKNWFtSnp3L05kKy9KOWRuTDE4OGVmRkJhRGV1VnhtUlVkSFllL1FhQUdEdjBXdDZDL0tid3Z0Wm9tZytqQnJZRmpPWDdJR1ptUVJkMjliSCtLRWQ0ZVJvcDVmM1FGczVzenRoNll4K0dOS3JCZFpzTzRYOXgxMWhuY0VTaTZiMlNkVis2RU5vV0FUR3o5b3F0RXNWeTQ4WGJ6NGJyVCtrR29QOFdwTEpnWUZuWHlQc1o1QTZzNDBsMWpVdGdXaXBERTMzdXVOallDU2tjam42blhxRnNHZ3BlanFyWGlrVEZpTkZ5LzN4TTZ6ZURLeU9IQm5ULzR6M3RpV3pvMUt1VE9oNjdBV2UrU3B1SkQ4R1JtTFVSUTljNjE0SkNVdVJMTHlUK2g4V2VlMnRjS0Z6QmZRNDhRTG4zeXNHVmwvL0NFZjluVzdZOTFkWlZNcVZPRlZxMGN6YURiSjhESXhBek04Yng0d1p6SkhiamhkL1JFUmtlTnYyWFJTbEZCemNxNFhXNmJUdnVMMFNIanVYS1FTN2pFblBzcythMlFGSE5rL0NrQWxyY096c2JRQ0t3Y0F4TXpiRDdZa0hGa3p1RFNzVkExZ3BUWjBZRmg2cDlqWDhBME5VYmdjVUs0NzcvOTBNczVidWdVd214OFBIYi9GbnR5azR2SGxTb3BWTVVWRXg2TkIzdGxCSEdWQk1DbGc4clkvS09xeEwxeC9Cbk9YN1ZSNDNmNTdzR05LckJUcTNxYXZ4eHQ0dW93Mld6eHFBanEzcll1S2NiYUliYW8rUFg3RjQ3V0VzWG5zWTlmNG9oNzNyeG9tZWEyVmxpWTJMaDJIS2doMVl2ME14bWNIY3pFeFVrMWJiV2M5cHFYN3FyMEFtazR2K2JqV3Rla3RZMDIvYzBBNm85MGM1dU41V25icFIzNktWVnFOWkdiRGVKQ1hQNHhjZlVwUWluTktYdkxtejR1SDVGVnJ0bXl0bkZqeitPWEFjRit4WHR1dlFGZUZ4c1VKNTBsV0FYNU4zSDcraFUvKzVDQWdNeGVFdGsxQzJaSUZFK3dRRWh1THZ3UXNSRkJLRzhjTTZvbGVuUmdhcHdSb1RLOFh6Vng5eDc5RWJYTHY5QkRmdnZVUkVwT3JWM280T2Rtalh2Q1k2dDZtSGtrWHp3ZlhPTTJ6ZGV3SG5yN3FKZ3ZEZXZnRTRkUElHRHAxVUJIY3oybHFqV09FOEtGSWdONG9XeW8zQ0JYSWpmNTVzeUpiVkFWa3pPeVRLcHJSeTAzSGgzQUdBdnQyYVlQWFdrMGpLMkNIdGNQVHNiU0g0T1dYQlR2eXZWZ1hSdFdQQ0REUFBYbjFDL1pxS0lQK3NKWHVGaWFZQU1IcFFPOVN2V1Q3SlkyNC9jQW0zZjlaMkJoUUI5bnVQVktkd1QydDhudTNSdUkrbTY3Y2MyWnp3L3BQaWVzUDdlNERLZmVSeU9RNmZ2aW0wV3phcVp0SXArMTF2UDhYMkEvR2x1c3FYS2lnNlYrTzBiRndkdGF1VlJmWEtKVkNwZkZIOFZ1bHY0V2NaTmR3VGFTTWlVbHpuM1NhRkFXSWJheXRzV1RZQ1E4YXZ3ZVViN2xnMVp4QmNham1uNkRVMU1jWDdvK1R3K1BnVjB4ZnRUalNocjBibGtwZzdzU2VLRjFFOU9ZYmk4ZnhVTU1UNWVmemNYVkc3Y2YzS2tNbGtRcEQvK0xrN21EMitSNG9ub1pqUys5bS9lMU84OXZCRXYrNU5FMTJmelJ6YkhUUEhhamZKVnZrN2RNL2FzUnF2S1ZRcFhDQVhGazdwamJGRDJ1UGpGeC9reU9hbzgyc1kyNXpsKzBSbGEyYU83WTYvZXM1TXRKK0Z1YmxXMXlaa0dBenlhMm5oblUrNDhqSCtvbmVCU3hGa3MxWGNiSnp1Nkl4bWV4L2pRMkFFNUFDR1gzaUxzQmdaaGxUaEY3MnlnbzQydU5pbEFvYWRmNE85ejMyUXhjWVN1MXFWVGhUZ3Yvb3BBTWZmZkJmYUJSeXRZYWxpMW5od1ZDeDh3aFFYeG5ZWnpKRkxUZUE4SWxZS3orRDRtOXdNNXVwbm9HZk1ZSTQ5cmN0ZzJQazMyUEd6eE1EMzhCZ01PUE1LTjNza1RzMzVvSmZtZW5YZVlkRW90U1krWmRlY2VvWHhkN2xjR3A5SFJFU1VFdjRCSVppM0l2N0dLayt1ck9qYXByN1EvdXpsaS94NXNxdDhibVJVTks3ZWpBOFFhbHN6Mk1yS0V1c1dERUdoMzNKaXlib2p3dlo5eDF6eDJzTVRXNWIvbDZacStnN3UrU2Z5NWM2R1FXTlhJaVpXaXRjZW5tamJheWFPNzVnS2U3djRpWHhXVnBaWU5uTUFPZytZQzVsTWpoSkY4MkhUa21GcTA1OFA3ZDBLRDl6ZjRvTHJJd0NLTkhTMXFwVkJ0N2IxMGF4QlZaMXJodFdvWEJLWERzN0JtY3NQc0hMekNkRWd0a01tVzdVendzM01KSmd4cGp0eVpuZkNqTVY3TUdmaVA2SUJsWmlZK0FGOWZhZFpwK1Q3K01VSFVWSHhLN3pVcFQyTTQxeW1NR2FOL1JzanAyMUUxN2IxTWJSM1MwTjNVU1JDS1QxK1N0UE5LdnZtNncrM0p4NkpWbktTYm82ZlZaODYyTXJLTXRrMURHT2xNdEZLUkczcktxWlZFb2wreXpzb3A5UzJ0c3FnbCtDdXB1enArZzRnNTFOS3grM3RLdzRBdWo5N0p4cG8vYWRUUTcwZU95Mjc5K2cxdWc5WmlJQkF4ZUtGRG4zbjROYXB4RmtNUmszZktBeUtUcHl6RFlkUDNjU3lHZjNVcnBiV2hsUW13L3RQM25qNTVqT2V2UGlBKys1djRQN3N2YWhNU1VLMk5sYW9XNk1jV2pXcGppYjFLNHUrNyt0VUw0czYxY3ZDMnpjQSs0Kzc0c3psQjNqMDlGMmlTWUJoNFpGNDlQUWRIajFWbmZMZjBjRU95MmIwUStQNmxmSGF3eE1MMXh3V2ZsYno5OUpvMDd5bXhpQi9ubHhaMGF0elE2elplZ3FBb29iMjZxMG5oWHJOUHQ4RGhWWG5jVzdjZlk3Nk5jdmoxb09YV0xQdGxMQzljZjNLR05hM1ZaTEgrK2JyanhtTGR3dnRmSG15WWVMd1R1a3VNMUJTNHJJZ0FJbi94dU5jdXY0WVg3eml4K2Q2ZDJsczhINFpTa2hvQklaTlhpK2MzdzZaYkRGdlVpODA3alF4MGI2OU9odTJ2RldFMG5lRXBhVkZzcjZML2Z5RGNmYnlBeHcvZHdkL052d2QzZHE1WU1Yc0FmQVBDRW1WaVJpbWVuK2tyYTgrL2xpeDhSaTI3NzhrbWdSVklGOE9qUCszSTFvMnJwYWkxMC92ZUg0YTl2eU1FNWNCQjFBRXhHdFdMUVZJSkhDMHo0akE0RENFaFVmaTZKbGI2UHhYdlJRZHg1VGVUMHRMQzZ5Y016QVp2NlhoWk0xc3I3WWtUbHIyL1BVblVabXZKaTZWVTV6SmhneURRWDR0M1BnU2lMazM0MjlnV3hiUGhyWWw0d2ZGODJTeXd1bU81ZEZzMzJPOEQxRFVkWjE0OVIxa2NqbityWm92MWZ1Ymx0bFltR0ZkMHhLb25Nc2VKYlBhSmtxREh5MlY0NzhMOFIvVWxYSmx3cVd1RlZVT0dVMjcvZ0dMZjY3NEgxQXBMeWJXTEtEeW1KT3Z2Y2V5ZTE4QUFKa3ltS05Gc2FSVDVWbVlTYkN5Y1hGa3RjMkFKWGMvbzJ4Mk94eHFXeGFXWmhLb3YzVldiOWRUYjBoLzNrUVVkckpCbHpKSkQ5UVNFUkhwdzh5bGUwUzFKQ2Y4MjBGWURiVjkveVdNbTdVRlk0YTB3NUJlTFJMVlhiMXk0NGxvRlZqdDZtVzFQcTVFSXNIWUllM3hXOTdzR0RWdEkySmlGWU1pN3MvZm8wRzdjZGk0ZUJpcUs2WG1NL1JzWCtXQlNWVmFOcTRHQ3dzejlCNnhGREtaSEMvZmZzSGdjYXV4ZmNWSTBYNzEvaWlITVlQYjRkMUhiOHlmM0RQSmRMbG1aaEtzbWpjWWc4ZXRRdlhLSmRHaVlUV05xWG8xa1Vna2FPcFNCVTFkcXVEcHk0L1llL1FxanArN2l5a2p1MmlzaXpyb256OVJ2Nll6U2hZVlg1Y3FwMW5Qa0VTR2h3NHRhK3ZjMzBNbmJ5YVptcGZVVTA0RENnQWxpMm0rbitqV3pnVS9Bb0l4dUZjTEEvVkt2ZkR3K004S1hlcEVxN0w3eUZWODgvSEhnOGR2OGRYN0IyeXNyZERzQVlQOEtYSHMzRzNoc1pPakhhcFdLQzZzUmh2Y3N3VkdEMnFick5lZHZXd2ZsbTA0S3JTclZpaVdzbzRhbWIyZHJkN0tPeVJNL1g5NDgwUlVLbDlVTDYrdExPNzdOWTZGUmNyVHZpcjdMVi84bU1lWHIrTHYwcDFLcS9oelpITkUwLzlwbnZ5ZUhweThjQThEeDY0VUptSlpXVmxpem9RZUtyTVlqQjNhSGwrOHZzUDkrWHNBaXRJcUx1M0dZK1NBTmhqVXM3bE9hWHJuclR5QWk2NlA4UHFkcDJnU21EcFpNOXVqWVoyS2FPSlNCWFdxbDhXUk03Zmc1eCtNSFFjdm8zcmxraWhWTEw5by81elpuVEMwZDBzTTdkMFN2bjZCaWpJVVY5MXd6KzJWcUhhdU9zNmxDNkZ4L2NxUXltUVlPbUdOa05yYzB0SUM4eWIxUkdTazVqNER3TEErcmJENzBCVUVoWVRqejRhL28xUHJ1c0xQWHI1Tm5PM3g0dlZIbVB4ZloxUnhMb1p1N2VwaisvNUxLRndnRjFiT0hwam8yamFoMGRNM0lTUlVNWDRua1Vpd2JFWS9qZVZZZExsbTFjY0tRRVBMcDNSdCtrMnBUSkN5OVR0T0M0OHJsQzJzc1h4WFdyWnA5MWw0Zll2UEJqRjlUSGVOSlpFTUpTdzhVbmljTVJrVHpEb05tSWNuTDk0THBTWWExcTBFQUFnS0NqTklTUjUxNTc0cDN4K3A4OG5URjhzM0hzTytZNjZpTWcyWm5USmhSTC9XNk5HeFlhTHNKU1RHODFQQkVPZW5zbnVQWHVPMWg2ZlFibFN2a3BDMXNWbURxa0xHcFJXYmpxTkRxenJKbnRnYko3Mi9uNVJZSmpzYjRlODRRd1pMVEIyWi9ISTlaRmdNOG12Z0V4YU5YaWRlQ2tIYS9BN1dXTkVvOFFCRzdreFdPTld4UEpydGpRLzBUNzcySGhJSk1MUUtBLzBKOWFtZ2VxYlhWTmYzOFBqNS9ra0F6S3RmUk8yYWtLdEttUlgrVjFEMWhmblhrQ2lzYy9NUzJnTXI1MFZtRysxV3FrMnRYUkFsczlxaVNlRXNzTGRLM3ArS1RBNXNlL0pOYUUrcFZSQVdCa2pSUjBSRXBNejkrWHZzT1hKVmFEdVhMb1MvbXYwQlFGRlBjUHpzTFlpVlNqRnI2VjdjdlBjQ0srY01GTTJvVnc0SzJkdlpva295Z2hPZFd0ZEZucHhaMEhQNEVtRVExYzgvR08xNno4S3M4VDNTVk8zbVp2K3JpbW1qdW1IU3ZPMEFGRFdXOXgxelRSVGNIdGEzdGFpZHNQNjNLdWV2dW1IYXdsMTY2K3U1ZmJQZ1hMb1F5cGJzZ1Jsai90WjY1V2JDQUQ4QVJNY29CZm1UcUtXK2ZOWUFuZnQ1NHZ4ZHhFWXd5SjhjZHg3R3B3N080bVNQWE5tMXkzNlI4UHhNTGNvVGdyUWRxUDdzNVF1M0p4NTQ4TmhEdEgzZDl0T2lOdXVicHN6RHgyOUY2YTJidWxSQmc5b1ZoU0QvcmtPWE1hSi9hNTFyZ3Nwa2NodzVmVXRvLzFHMU5FcW8rSXdodzFJT1BnQ0FwWVYraDNjS0tHVVIrZXdaWDc4Nk1EaE05UC9mcTNOanZkU1ZUY3RrTWptV2J6eUtlU3NQQ0lPZDJiSTRZUHVLa2FoWXJvaks1eFFwa0J1bmRrL0hvaldIc1d6OVVVaGxpdXdYczVmdHhlbUw5N0J5emtBVUxaUkhxK09YS2ZFYkZxODlyUGJuVG81MnFGNnBKR3BVTFlVL3FwUkN5YUw1UkVIdU1UTTJDNnY5MXkwWWtpaklyeXg3VmtkMGErZUNidTFjSUpmTDhkckRFL2ZkMytEZW96ZDQ5T3dkUG56eUZrM2lzOHRvZzhYVCt3SUFidDE3SVV4cUFCUkIreUlGY3VQWnEwK0pqcU9LbzRNZHBvM3VoaHpabkJJRnhSK3FxT2Y3MnNNVFh0NC9rQ2RuRml5WTNCdmxTaGJFN3hXTEk1TmQwdW5VN3p4OGhmTlgzWVIyejA0TjhVZlYwbHIzTTczSW56ZCtJcy9iRDRsTFg3MTU1NGxyU3FWL2h1dmhPcU5Td3lFcGZvM2txbG94dmk1MTQvcVYwYkZWSFh4Vk03bkIwRUxDSW9USG1xNTFuci8raEpNWDdvbTJ1VDhUWjlVSWo0aUVzWmp5L1pHeU4rODhzV0xUQ1J3K3BYcWlzcFdsSmJidXZZaXRleThtcTQrYmx3NVBsNm45ZVg1cXBvL3pVNVV0ZXkrSTJ0M2F4bWR0N05HaGdSRGtmLy9KRzhmTzNCYkdnMUlpUGIrZmxGaitQTmxSc1Z3UnVEM3h3S2lCYlRTV0VTVGpZWkEvQ1VGUnNmanI0Rk40LzB3SmIya213WlkvUzhKQlRjQTN0NTBpME45d2x6dStCQ3Urd0NaZFZkemdHQ0xRSHlPVDQ4aXI3emp4MWcvYlc1WXlTb0xFZTErRDRXaHRnV0phMXFaWDVjRzNZRlRPWlkranI3OWoxWVA0R1dnZFN1ZEFsZHlxVTVuYzlneUNtM2Q4blYxSGE5V0IremszUHlJeVZ2WnpId3NNcnF6YkJWV0hVaW43OERyNzdnYytCU25PaGFxNTdkR3llTFlVdlI0UkVaRTJwaTNjSlF4Q0E4Q1VVVjJGd2Q0ZkFTR3dzc3FBbUZqRjROTFZXMDlRdjgxWXJGc3dCRFdxbE1MM0gwR2lHL1cvbXYwaHpBalhWZTNxWlhGczJ4UjA2ajlYcU44V0V5dkY2T21ia0RPYkV4clZxNVRjWDFIdituWnJBdGM3ejNEaG1tTFFkK2FTUFdqZHBIcWFUbU9mMGh2YXdLRDRUQThwWFlGTituUGozZ3ZoY1JVVFdCMGRHaFkvY0pmVVFQVzVLdyt4NDhBbHVEMTlwN0ZHZklZTWxpaFhzZ0RxL2xGT2IvMzhGU25YVVFZVU5ZWnJWQzRKUndjN0JBYUZ3dHMzQUdjdlAwVHpCcnBsU3poLzlTRStlOFVIZmZ1WWNQcG1VNVpvSmIrbE9XWXQzWXVZMkZnMXp3Q0Nnc013ZGVIT0pGODNicFZPMFlMeEUvTS9LNjNrWDczbEpFSi9CcWpzN1d6eFQ2Y0dPdmZkbEh6L0VZU0JZMWZCVlNuWVdiSm9QdXhhUFZyanlqRUxjM09NR2R3T0RXcFh3S0J4cTRUNjUrN1AzOE9sM1RoTUd0NUpxL1RuemY1WEZUVi9MNDBiZDUvRDJpb0RTaFhQajNJbEM2Sjg2WUtvVUxZSVNoVEpxM2JsZW5Cb3VDaWRmOTdjMm85SlNDUVNsQ2lhRHlXSzVrTzNkaTRBRk9mZGgwL2Y4UHFkRjk2KzkwTFJRbm1RSjJjV0FFQzF5aVdSSTVzamZMNEhvbEw1b2hqV0wrbVUrYW9vcjk1WGR1dEIvQVE0QzNOeklRaDMrdEo5NFRNb3JvK2FPSmNwaEN4Tzl2Z1JFSXdLWlF0ajZzZ3VPdmN6UFZBZXJIL3p6alBSejVkdE9DWThMbGVxb0Y2dTI1VW5ucVcyNnBWS0NDdEpsODNVLzJwaVhTaFBMbkJ5ekNUNldheFVpbnR1cjNIdXFodk9YbjZBajE5OFZMNkdtWmtFVlp5TG9hbExGYUVtdHBtNUdRcmt5NEdRMEFqaFdpdUxrNzNHaVM4SnlXUnk0WHZlMUFKb3V2UlhLcFBoM0pXSDJMVDdIRzdjZlo3a3ZzbzFxWk1qSW9teUtxYUU1MmZLNkt1L256eDljZXhNL01LTW9nVnppN0lsbGl0VkVKWEtGeFVteUMxWmZ4U3RtOWJRbU9YRzFKamEvNzhwYWx5dk1tSmpwUmo0VDNPZG5xZWMwVWlmSGwxYWxhWktnS1lWRFBLckVSRWpRL3REei9ETU4xVFlOcXRlWVZUT2xYVDlqTngyVmpqZXZod2E3WEdINzgvSkFZWUk5SDhOalVMOUhXNzRGcW80eHRXUEFhaFhJUFhUVEUyNDhnNzN2Z2FqUmw0SDlLNlFHMjFLcUs3dHEwcG90QlNEenI3R2FROC8zTzlaRlR1ZmVncy95NVBKQ3ZOZFZNK0lqNUhKTWZIcWU5RzJ2cWRlNG56bkNyQzJpRTg5OHo0Z0FydWV4VjlzREttU0w5a3I4clZSZS90RGhNZklSTnY4d3VNdjR0NEhScUR5cHZ0YXZkYURYcjlHdWtNaUlqS01PdFhMNE5aOVJhQ3dUZk9hcUtGMHc5ZWlVVFdVTFZrQS9VZXRFRlpiK2ZvRm9tMnZXUmc3dEQyaW8yTkZxd003dDBsWi9iYlN4WC9ENlYwejBPSC83SjExUUZOdEc4YXZGZDBwQ0FnSUlxQWlkamQyWVdHMzJOMzlXb2lkMkltQjJPMXJZSGNIS2dvR2draEpTWTNWOThma2JJYzEyNGp2UGIrL2RyWlRPL2s4ejNYZjF4MjRFakhmaFZsQ3JacjR3Szk1TGJYV3F3MVd6aHVLMncvZWdNUGxJVGsxQTZjdVBaQTUyQ3dOZFMzb1pLSE9nT2lEcCsvaDVsSVJ0dFptRXIrbHBvbUVWa3R6WTRuZktVcWVyN0dKcElGMjhYdFhYWnAzbTZYMHZQa0Z5ZzlFL2hHcmtXd2taNUR1VmVRWG9pNmpMQ2FPNklwMkxXdkR4OHVGRkdCVFVNQkJ3ODdURk81TDBjeG1aVElHTHh4YUluZWdnTWNUdGU4WEJCOUU4T2JqTXVmTnk1ZDkzQXJFOWkwckt4ZU5PMDlYdUcvcWtKZlB4dkZ6OTRocEd5c3pOSzduQlNhRGdSNGRHeEgxRlVQMlgwQ25ObldWSHZRVENBVFlzRXRrMCs5WTBicE1CV3o5bDhnV3UvZDBkRmhnME9uWUVYb1pCUVd5cmRIL1pPY1JOYzlsVVNqeU8xVzBnYTR1QzJ3MkJ3bUp2OEZtYzVDVG00ODlSLzRsNWgzV3p3OG1Sc1VQK0MvcjNIMzBEdVBtaENEbGR5YnhuVjh6WCt4WU14Rkdoc3FMRXJWcXVDSGlaRENtLzdNYnB5OEpnMi9ZYkE0V0JJZmkxb08zV0RsL21NSjFiQWthaDh5c0hGU3BYRkVseTkyZnYzNlRwcDBxcXBkNHdHSXlVS1d5QTZwVWxreWdZREVaNk51OUJmYUZYY1dPMVJNMDV2Q1FuWk9ISnk4L0VkUEQrdnBoOTkvcjhQREpteW9IR3VucDZtQklRQnVFSHIrQmZSdW5sZW1BVG0waTdpU1JsSktCakt3Y292UkVWSFFjS1ZCczVyamlsWFlwUzlCb05QVHAyZ3grelh5bGx0Z29TUjZLQlhUYTJaTEhjcmZzT1kvZ0xiTGJHZ0N3Wk9aQTlPalVHRFpXNVBhOW1Za2hubHpaaUxjZnZzR3Z6endBd242WHF2V3BqNTYraGFtTGRnRVF1Z0NwUTFuc0gvMU96OEtSVTdkd0lQd0dxWVFEaFdLbzYxTTV0QjNRdEdYdmVmRDRvajdLWUNrdWljUDd0U1ZFL3M5ZjRuSDJ5aVA0ZDJ5azFmMHFyOGVUUWpZZDI5U0ZYM1BmLzN2WHJ2SU9KZkpMZ2NNWFlPQzU5M2o4VTlTUkcxTEREcU5yS1dlbDVtcXVqN085YTZCRDJHdGtzb1dET1l0dWYwVmJWMHZZR2Vsb1pCL3RqWFJod0JMZFhIdGZKNVM0eVA4dEl3OVBFNFNEd3cvak0rRmdvcXUweVA4K0pRZUR6NzBuclBubjNvckJ5VjdWY2ZKak1oYmUvb3BkbmFyS2RFeVllek1HejMrUnMzL2VKR1ZqMklVUE9OVE5tN0REZHpYWHg0VytQdGovT2dIMzR6SXdWc2I1NHdrRUdIRG1QZnhjTFRDaXB2UXlBc29RblphSFhJNXNXOXJVWEE1U2M1V3JSVWRCUVVGQlFhRU9ZNGQweHNIakVjak56Y2ZTV1lNa2ZuZHhxb0NMUjVaaStZWXc3RGdvSE96bjhmbFlzZkVZS1JxNld0Vks4UEZ5VVh0L0hPeXRjT0hRUCtnL2JoVlNmbWRpKzZvSkVsSFhIQTRYTGZ4bnE3MHRBSGh3Y1YyeGxuT3NhSTB1N1JvUUEvRG5yejVXU2VSL2NXMUxzYmFyQ0hXaW9MZnNQWS9ITHo2aGQ5Y21HRCtzQ3lsclN6eWIyc3BDZGlCcmNjUkllV0xuZjQyOGZMYlNUZ25uL24xRW1tN2RyS2JHOXFNd3lFYlRaSW5WYXpZeGxpMzJpUStvczVnTTFLcmhodVlOcTJOMXlFbmkrMTZkbTBpMWZSY0lpamU0bzh3eVBLNzhzaExpNG54aWNqcUFkTmt6eTBFOEFJSEg1MnZ0ZkJSeTZ1SURaSW1Kd0FIZG1oR0RNMk9HZE1LaEV4SGdjSGw0K1RZR3B5ODlRTS9PVFpSYTc5a3JqMGcyckRQSDlhS3lhRW9KOFZycHBuTHV2ZUpDcDlQZzZlYUkxKytGZFhXanZ5WGc1TVY3UkMxcEEzMWRCQTdxcVBIdGxoVU9uYmlKZVVIN0NXY2tHbzJHcWFQOUVmY3pCZk9DRGhScm5Td21BMEh6aG1MeDZrT0VFd09MeFZSWUN4NEE3RzB0aXBXNUZDL213bUNncnlzaHVtaWFucDBhdzlQZEVVNFZsVThBVWNUbGlHZkVNNVRGWW1MRytGNDRmdjR1TXYva0lpbzZEczllZjBiZG1xbzUzd3pvMFJKTjYzdi9wN1BCN0cwdFlHU29Uemh6ZlB6OGc4Z0VEZG9jVGx6N05hdFZSdHNXbWduT2xWVTd1N2lvMmthZU1hNm4ybldwVmVGVFREeSt4aWJDeXRJRXBzWUdvTkZvaUxqM21sVHl4Tk9kWEQ3RC9xOHpSaUYwT2cyTjYzbmozdU5JNHJzK1hadkJRazZBYmcwdkY3aTdWa1QwMTU4NGYrMHhsczBlREhNekk2WDJPUytmalZWYlR4RFRrMGVwN3NnaFRsbnBIM0U0WEZ5OS9STEh6OS9Gelh1dkpkeHdDdG14ZXFMR2hGQnRaYktXSnRUMXFSemFQUGZSM3hJUWR2bzJNVzFxYklDQTdzMGw1dXZXcmdHV3J3OGpYQ2dXcnptRU5zMThWWFpPVUlXeWRqem5ydGhQQkRhclE3OHh3Y1ZlVnRQdnZaSkczTm1ydURnNzJxb1ZKS0R0ZnZQL0E1VElYNFFzTmhlRHozL0FMYkY2NzAwY3piRE9UN1ZhdE43V2hqalpxenE2SFgrTFhBNFA4NXM0bzZxbEFTSDZhNElCMVNwZzZiMXZBSUFyWDM0aklac05lNk9TczFvTi81Qk1taDdxbzl4TmYraGRJbWJlaUVZZVZ4UnhGcE9XaDB3MkY3MDhiZEROd3hvc0tRTkZmQUV3NDBZMDlyNFczZGdUNnpyZy9PZFV4R2JtNDNMTWIvUTVIWW1EWGIxZ3JDTjhjRFIyTUVWakIxT3dlWHpvTXFRMzVPZmQvSUlyWDM3anlwZmZlSnFRaFkxdHEwQ2ZXWEtOZmdvS0Nnb0tDazJqcTh2QzlERTl3T2NMWklxM0xDWURTMllPUkszcWxURjV3VTZpcnJhNHpmL0FYc3JabmlxRGhia3hUdTliaUorL1VtRm1LdG1KNS9NRlphTHgzcWxOUFVMa2YvNWFzdjZydWlTbFpHREwzdlBFOUxMWmc3Um1tOGZuQy9EaVRRenk4dGtJUFI2QlRtM3FrVVQrdUoraWdYOUxjOWtpZjFrNEwrV1ZDOWVlSUdqVE1UeTZ0RUhodkR3K0g2RW5Jb2hwZDllS2NITld2MU90YmRJelJjNW41bEx1N1VKY0s5bGhTSjgyYU5YRUIwMGJWQ05FTFhHUnZ5ekNscE1WclFxRndtaEpjU0NjWEtlemZ3K1JLMHNsQnh2MDY5RUNvY2VGMTl2eURXSG8yS2F1d21DVWpNeHNMQWcrU0V6N1ZxK01QbDJiYW5DdlM1L1g3NytpWGNCOGphNno0NEJGYWkzLzllbCtxU0p3UnBhbzVJcXBzVENJSnU1bHFGcmJLa29OYnhmQzllZmU0MGpzRHhOZFYyT0dkSkliSUZiZThXdm1pMDI3enVKWGNocU1qZlFSc25JODJyV3NyZmJBL2VZVlkxSFQyeFVqcG02RXBZVXh0cSthZ0h3VkF1T3UzM21KZ2VQWEZHdmJ1WGxzdGZjL2FONVFqT2pmVHVidkhtNE9HcTg3TFM1bU5Lbm5CVE1UUS9nMXI0V1RGKzhEQVBhRlhWTlo1SGV3dDlKYXhtRkpvQ2tCcVZyVlNuajhJZ29BOE9SbEZCclc4Y1NEcCs5eDlkWUxBTUxnbGhWemgyaGtXMldCa2hUNEFlREh6MlFNblN3LytMaDFVM0pBcCtQZjY3S1NndzM2K2JkQW42NU5VZEhPU3VWejNydExVd1J0T2dZMm00UFFFeEdZUEtxYlVzdHQybjN1YjFBajBMSnhEZFRRUU1DM0lyVFpQM3I5L2l1T25ycUZjLzgrSXIwM1plRlNxWUpHdHZ2L0NuVjlhcmYvcmd6L3JEbEVsS3dCZ0xGRE8wc045bVN4bUpnNnhoK3psdTRGSVB3Zkt6YUdJWGpCOEJMYlYybVV0ZU5Kb1gzT0hGaWtWbERsLzJQQWxLYWhSSDR4NHJMeTBmdFVKRDZtaWw3NlByWkdPTmFqbWxUUldSSDE3RTF3cExzM3prUWxZMmJEU3ByY1ZRQkFQMjliTEwvL0RYd0J3T1VMY09odEltWTMwdngyWkhIOGc4Z0t2NHFGQVJvN21NcWRQN3VBaHhrM29oSDJubHl2WjJEMUNsamIyaDM2TEdGalc5cXhqczNNeC9oL1ArSGVqd3ppdTlZdUZsalMzQlY5dld6UjRkZ2JaTEc1aVBpV2h1YWhMN0M5UTFYVXJ5Z2FjSkFsOE1kbnNSRXFWaWJnMlBza3ZFdk94cEh1M25BeEszNWtXK1pNeVFnNlJkaHR2Qy9YQ1lDQ2dvS0Nna0lWK3ZvM1Yyb2dxMXY3aG5CM3JZaWhrOVloTmw0VXdGZlJ6Z29EZXJUUTZENFo2T3VTckVITElwNWlXY1JaMmJuNG5aNGxWd0JYbGNTVWRPdytmQVdBTVBOaCtaekJHbHQzVVQ1OWlTY3llUmwwdXNRQWVNejNYOFJuUnpYdGV5bkkvUHlWaWlNWmk4d0FBQ0FBU1VSQlZObkw5K1A2blpjQWhObERMSmI4cnRmWnl3K1JrQ2l5VlE3bzFreXorL1Rtc0Zaczl1TEZiRTZ0TFdYM0I5cTJxS1d4VE1CM3Q3ZXJsWTJxeWtCQmhsZ1F3N1hqUVhMZFRWenFEa1Z1SGx2cWIrTE9HVFdyVmNiVlk4dVYybjV4QmpYdVBucUhkeCsvRTlOTkcxU0RhNUZCNjZtamUrRFkyYnNvS09BZ0lTa055OWFISVdqZVVKbnJGQWdFbUxSZ0IxSG1nMGFqWWNXY0lkU2dYQ21TS0ZiVFdWN0dYQ0VUNTIxSHltOWhmL3JZenJsS2JhTldkVGNpR0dSMXlBbWl0cnVsdVFuR3ExaWJzN3hSd2RZYyt6Wk94WXdsZTdCcjNTU05CbDNWOW5GSHhLbVZLT0J3WWFDdnE1TElYOXFZbHJETitldklMM2o0L0NNeFhSaXdOS0JuUzBMa1AzdmxJU2FQN0NiVkNVWVRxRHU0WEp3TXdPZFhONWRJMjh6SDI1VVErUjg4KzRpeFF6cGp4cEk5eE8rOXV6UkZIUi9Wa3A0b1JQaDR1OHI5dlcyTFdxUTYyb0F3cy8vVTNnVm9YTTlMclhmc3dGNHRzWEhYR2VUbXNiRmw3em4wODIrdXNPMzAvRTAwTnU4K0J3QmdNaGhZT0sxL3NiZXZDdHJzSHoxODlnRUhqOStRK0o1QnA2TnoyL29ZUDd3TDJ2NjFqcWRRREhWOWFyZi9yb2hMTjU3aXh0M1h4TFNGdVRFQ0IzV1FPWC8vSGkyeGRlOEYvUGdwSE9jNWVQd0dlbmRwaXRxbCtGd3ZTOGVUZ3VML0JVcmsvOHVIMUJ4ME8vNFd5VG1pemxVVkN3T2M2VjJEeUFvdkRxMmN6ZEZLU3piNjlzYTZhT2xzZ1lodndzNzlvWGVKbU5td0VrckNMZkYrWEFhKy9MWGFCNEFoUG5aeTUzOFluNGt4bDZNUW15bktZREhTWVdCajJ5cm83U25ieGkyTHpjV09seit4NFVrY1NRQnY2V3lPdzkyOHdLRFJVTTNHQ0tkNlZVZlBrKytReGViaVMzb2Uyb2U5UXY5cUZUQy9zVFBzaldWbnBEaVk2T0xHQUY4RW5JNUVYSlp3Mzk2bjVLRGxvWmNJN2VhTlprN2F0Yktqb0tDZ29LRFFGcXFJZVY1Vm5PQmIzWTBrOHM4YTM2dFVhNVNxWW11V2s1c1AxM3FLNjlrcVE5SEI2ei9aZVJvVitjVXR1M1YxTkZQR1NSYlBYbjBtUGxmM2RKYklCUDN5VFpTaFg5bFpkbHRPMnJrUUZ6TVYvVjRjeW11ME5wZkh3NjVEVjdBbTVDVHAvNmVtWjhIT1JuYjBla0VCQnl1TDFMZXM3dW1zcmQzVUdIRS9VMGlPRUpVY05HZlBYRlpJeXhDSi9MWnFCQmFJMS9UV3RqMzAydTJuU05QamhrcUtzZmEyRnBnd3ZBdlc3emdOQU5oNzlDcnErVlpCOXc3U0xXbzM3RHhEWkhZQ1FML3V6VXQxZ0ZCYk1PaDBHT2lyNzQ0bmZ2L3I2ZXFvVmRKQTFpQjZncGpJWDlRK1Z4b1BuMytRV2NKQ1ZpQlNQVjhQNHJQNGY1byt0b2RLTmVuTEs3VnF1Q0hpNUVxcDU4QkFYeGZmbmgxUWFqM1Mzb25GYlZ1d1dFeWxiWTBCSUYzc0dXWm9vQWNkSGRXSEFUTXljeUFRQ0oyZVRJdzBYeHBDSGlzM2k5Nk5WaFltNlBDMy9uS2p1bDV3YzdaSHpQY0U4UGtDTE45NERJZERacGJvdnBVbXlyZ1FLRk95cG82UE8zYisvZnpzMVdlc0RqbUJyN0hDUkJnalEzMHNuRlkrMjJObEJSc3JNOWhYc01TdnBEVGlIdExSWWFHS3F6MzhPemJHYUNuaW5MbVpFWnJVOTFaNzI1Ym1KaGplcnkyMjdydUFQOWw1V0xZK0RGdUN4c3FjLzA5MkhzYk8ya3JVK1I0NXNEMjhQVW9ta1V5Yi9hTlJBenZnNktsYmlQN2I3ekV5MUVmZjdzMHdlbkJIalpZVithOUFYWi9hN2IvTEl6MGptOGpLTDJUU2lHNXlTLzZ3bUF6TW10QUxFK1p1QXlCMCtwczRmenV1SGx1aFZkdCtlWlRrOFZ3NWZ4aFd6aGVORTBWR3hjTGJ3MG1wQUJYeDhZaXdIWFBRcW9tUDNQbTVQQjd1UEh3bjRjNUNRVkVTVUNML1gyd01kTUFUczZkMU1kUEg1N1JjdUc1OUtHY3B4YXhvV1JrVDZtaldxa3ljZ2RVcUVDSi9YRlkrYm4xUFEyc1g3ZGNVQzMwcnluN1hZOUxSMzl0VzZud0ZQQUZXM1ArR3pjL2lJSFo0VWRQV0dQdTdlTUxWWFBvTEpTWTlENGZmSldMZjZ3UlNpUU1hZ0xHMUhiQ3NoU3VZWWdNbDlleE5jSDJBTHdKT3Y4UDNqSHp3QmNEaGQ0azQ4U0VaUFQydEVlaGJFYjRWcEdjM2VGc2I0dVpBWC9RNzh4N1Bmd2t6VTlMenVmQS84UlpCTFN0amRLMnluWEZJUVVGQlFVR2hMbWN1UDhUWks2STJqNGViQS9wMDFXd1djWGxCdlA0MklDeDlvRWtLNjU0Q2dJbXhkanZXVDE5OUlqN1hyMTJWOUZ0QkFRY2ZvdU9JYWJjaUl2K2pTeHZBRndoUVhOUmR2anp5NGswMFppelpndytmZjVDK1p6RVpDcTNhTit3NlN4TExBV0RzN0swNGYzQnhtWFcvRUFnRVdMSHBHREhOWWpKSUdXdkh6dDVCdXhhMVZSS2p5aUtGN2dwME9nM1dWdktkeStUeDdZZkl6Y3hPaXlMLy9TZnY4ZVNsNk42djZ1NG9jMUJxK3RnZXVIbnZOV0hIUG0zeGJuaFZjVUtWeXVUKzY3R3pkMGoxVHozZEhSRTBmNmptZDc0TVVOM1RXV25oVmhhWmYzSlJwZUVJWXZyMHZnVmFDWWdRZjJaVUZCUDVvNzhsWVBheWZlalR0U2s2KzlXVEs4Wi9qMHZDcktWN1lXWmlpRjNySmt2OFh0blpEblkyRmtROVYwQjRqSWIyOWRQUXZ5ajdsRFczaWhhTmFpRHEvbTZsNW8zNW5vREduYWNUMCtHNzVxcHNhdzhBbFdvUElWd2NTaktULzhiZDE3ajk4QzB4SFRpb0kxaE1VUkRyNk1FZE1YT3BNT3Y4K3AyWGVQRDBQUnJYVTE5OEtnOG9VL2RZbVlCSjhTenl2SHcydHU2N1FFd3ZtTnBQS2RlYzZLOC8wVlpHbVJQeE1tQ0FNT0JGVy9qMW5nZFp0K3VSYmJQUXFLNlgxcll0ajFjM3RnSVFDa0FDdmtBaW9HcG42R1ZFeGNTalo2ZkdhRmpYVTZNbEJjWVA2NElENFRlUW5aT0g0K2Z2b25WVEg2bkJmQndPRjhPbXJDZXlmZTByV0dMVytGNGEydzlGYUxOL3hHSXlNSDlLUHl4WmR3UWorcmRGMys0dFNrM2NwQ0JEWFovS0l4QUlNSG1oeUZFTEVDWnFqQnpZWHVHeXZUbzNRZWp4Q0dKczRNdjNYeGczWnl0Q3Q4d29sVFpPYVIzUEhRY3ZZZW02b3hqVXV6VldMZFI4eVlLZ2plRUkyWDhCN1ZyV1J2Q0M0Vm9QNnFhZ0VJY1MrZjlpWmNEQ3lsYVZFWGdwQ2o2MlJqalpzenJjdHoxU2U3MUdMTTFiWW9yVHlkMFNabnBNWk9RTEI2UVB2RTNVdXNpZnllYmkzR2ZSZ0VLUHF0YXcwSmNjQUgrZmtvUEF5MUdJVE00bWZUL1MxeDRyVzdwQmgwRitrWHhJemNHTmIybTQ4RGtWVHhPeVVCUVBTd09zYmVNdU03dStxcVVCSGd5cGc1a1IwVGdhS1J4RVkvUDRPQnFaaEtPUlNYQzNNSUMvaHpYYXVGaWd0cDB4S1VqQXhsQUhsL3I2WU9TbGo3andXUmp0ek9VTE1Dc2lCdDh6OHJHeVZXVWxqdzRGQlFVRkJVWDVJaUVwRGJPWGtTUENGMDBib0ZiV1lYbm1XNnpJd3A1T3A4SENWTEVGc2lxSVoxV1ptMmwyM1VWNTlscVV5VisvbGdmcHQxZVJYMUh3dDlZNGcwNlhFUFVxMkFpZHFNTFAzVVd6aHRYa1pxR0w4K2JETnh3N2N4c3I1ZzVWNnhxU1ovdGUxc2pJekJabUVKNjhTV1JwRlZMUDF3UHIvaGtwMStiNTlmdXYyTExubk1UM2FlbC8wR3ZrQ3B3UC9hZFVNdVF2WG4rS3RQUS9zREEzaHJtcElmUjBkYUNqd3dLTlJzT1BuOGs0R0g2REpMNjBhbHFURUJONWZENm1MZG9GT29PTzFrMXJZdDZrQUkzWGFDNEpVdE95aUFBTkN6Tmp0UWJlWThTY003UWw4Z3NFQWdSdERpZDlOMjIwdjh6NW1Rd0d0cTJhZ05hOTVpSXZuNDJjM0h6MEhoV0VVL3NXRU5kcytMbTdtTHBvSjdHTXNaRSs5bTJjQm4wOTliUGR5eU1abWRrd005Vk00QXFYeDFPcmhNYW5ML0hFWjNGYjcwTW5JdkRnNlhzOGVQb2VOKys5bGlyZUZ6SjY1aGE4anZ3Q0FHamVxQVlHOUd3cE1VL3pSdFZ4N093ZEFNTDM0cHBGSTB1OHJqVkY4UWcvZTVmNGJHbHVndG8xVkE4MjRYQzRoTUFQQUdZbEpQSm5aZWNTQWo0Z2JCZU1LaUptOVBOdmpvMjd6K0xuMzdJeFV4YnV3cTNUd1JwM21YZ1ZFYUx5TXI2dHh4T2ZRNExIcXl3dzIxcXI3eW81WjJJZkFKQmJMc2phMGhTZTdvNzRLQmI0Q1FpRFNZYkpDT1o1K1B3alVsSXowYkYxSGJCWVRQQjRmS1hkbTlSeGVWSkVYcjdzZFhPNXBWOGFrOGxnQUZJZStWRXg4VGg2K2hhT25yNEZkeGQ3M0wrd1RtUGJ0REEzeHFMcC9ZbnMzeWtMZDZGS1pRZDRWWEVpNXVIekJSZzNKd1QzSGtjQ0VJcmlPOWRNbEpzZHJHbTAzVC9xMExvTzJyZXFyWlNnMlU1R3dBcUY1cUd1VCtYWnV1OEN5VkdMUWFkanc5SkFVdUNiTEdnMEd0WXZHWVdXUGVjUVdmVFhici9FbW0yblNqUllvcERTT0o1N2oxN0Y0aldIQVFBSHdxL0RRRjhYaTJjTTBOajZyMFE4eDdZREZ3RUFWMis5d0kvNFpOdzh0ZW8vTzZaV0ZQRTJFWVYyb0VSK01RSzhiUEhyVHdGRzE2cEkxSWN2cElLaERsZ3k2cm9YSlNtSGpRS2VjSURQU0EycmYyWFFaZERSeTlNR2UxNEpCNDJ1eEtUaWR4NEhsbEpFZDAwUi9qNEorVncrTVQzS1Z6SzdLSi9MUjQ4VGI1RW9WdjdBVUllQkxlMnFvR2RWeVVIS3RZOS9ZTm05YjFLM1Y4bFVEMVByTzJGUTlRb2tZVjRhUmpvTWJPOVFGUU9xVmNEc20xOUlBUWJSYWJsWS9TZ1dxeC9Gb3JXTEJVNzNxazVhVm85SlIyaFhiOHkvOVFYYlhnZ0hUQmcwR2xxNWlNb3RLSnVQWnJybWpwSnpVbEJRVUZCUWxCNGNEaGZqWjI5RjVwOWM0cnNCUFZ1aVRiUC9yc1hZTWJFQmNWY25PNDFuOG4vN0lYSkRjckJUYks5Y1hGTFRzdkE5VHBRNVhMOFdPWlAvOFF0UmZWdnZxcFdrMmxPL2VCT05LUXQzUUU5WEIxTkgrMlBzME01eUJ4SU9oRi9IZ3VCUWNEaGM2T3F5OE0rTWdjWGUvOGc3TzRxOWJFa2hFQWdRZnU0dWxxNDdTcXEzRGdqdGpCZE82NDlCdlZ2SkhWQk1UY3ZDc0VucndCRWJmSzdqNDQ3bmI2SUJBSW5KNmVnNVlqa3VIUHBINlVBTFRmSGlUVFF4V0tFSUZvdUptZU5FZzBTSlNXbmc4Zm5nOGZuNDkrWnpEQTN3SzVjaS8rZXZQNG5QRlpXd1E1Zkhtdytpdm82akVqYkx4ZUhZMlR0NDhmZmFBWUJxVlN1aGE3c0djcGVwN0d5SHRmK014SVM1MnlBUUNKQ1luSTd1UTViaTFONEZ1SGJuSlZac1BFWUVyekRvZEd4Wk1RNnVsU3BvWmYvTE9tOCtmRVAvTWNGbzI2STJWaThjTGxjNFUwUjJUaDc4aHkxRHpXcXVXRHg5UUxGRXlhZ1lrU2hYZUgvOXljN0RzVE8zQVFnSGRTY0hkcGU3amszTFJxTnQzL2xnc3psWUVId1FUUnQ0ayt5TFUzNW40dTdmZ1hVQTZPeFhINzdWSlFQZ243NzZCTi9xYmtvTk5sT1VEQ20vTTdFdjdCb3gzYlZkL1dJTk5vdTNFUUZvTE1oRkVaUG43eUNjVkFCZyt0aWVFbTBWRm91SjZXTjZZTnJpWFFDQUh6K1RzVEE0RkJ1V2pkYm92cWlialdkaFpxeVJqTDdaRTNwTE9FN0pZNnFjSUM5eFdqZXRTUkw1elV3TXNYRzU3R040NzNFazF1ODREVE5USTB3ZTFRMnRHc3UzTUthUVQxeUNLSW5LU2d0QnJrUDZ0TUhsRzg5dysrRmI1T1d6MFc5TU1FN3VtUTkzMTRwZ3N6bVlNRzhiemw5OVRNeS9aTllnVXFtV2txQWsra2RselpXRlFnaDFmU3JtMzV2UHNYSVRPWWgzNU1EMnFGbE4rWVJFZDllS21EYmFuK1RNdFg3SGFUaFZ0RWJmN3MwMXRxL0tVQnJIYzBEUGxqaHg0UjVldlJNR3RtNDdjQkdHQm5xWU1hNm4ydXYrRkJPUDhYTkRpUDZTc1pFK2RxNlpSQW44RkNVS0pmSVhZVXA5UjZuZkgrdFJUYWJkZTFFYUgzeEJpTXZhRnZrQm9XVi9vY2pQNFF0dy9FTXl4dGJXbnEzbm50ZWlMSlJhRll4UlM4cHgwV1BTc2EyREIzcWRlZ2UrQVBDeU1rUm9OeSs0VzBpdjN6YXR2aE9lL3N6QzFhL0NUaHdOUVBOSzVoam1ZNGN1VmF6QVVMRXgxc1RSRFBlSDFNYkY2RlJzZWhxSFoyTE9BS2E2VEd4dUs5MmlqazREVnJhcWpBcEdPbGg4NXl2V3RuR0RuNWd6UWdGUEZOeWdxMlRRQndVRkJRVUZSVm1FenhkZy9OeHRlUGhjSlBhNlZxcUE1WE9HbE9KZWFaL2Y2Vms0ZmZraFhCd3J3S21pRlV4TmpHQmtxSWUwOUQ4NGVQd0dqcDhYaWZ5dHRSRHNjUC9KZStLek5tM1luN3lNSWo1WGRyYURsUVc1OXUvRjYwK0p6L1Y4SmR0RkhDNFBVeGZ2QXA4dlFHNGVHMWR1UHNlRTRWM2xidFBPeG9MSWxOcCs0QktxVkhaQWYvOFdhdnlMc2dOYkxJc1JBRDU4L29ITmU4NlRTaUlVMHFWdGZheVlPMVJoRmw1R1pqWUNBb05JZGJXYk5heU84SjF6TVczeExvVDlGZXJpZnFhZzk0Z1ZPQmU2dU5nMW5JdURqN2VMVXZQcDZMQ3dhZGxvVlBkMEpyNHJyT2RiU0dYbjhpa0t2LzFyWXc4QTNsV2RpNzJldkh3MklqOStKNlo5cTd1cHNWZlN5Y3JPeGZJTllhVHY1azN1cTlTZ2RxL09UWkNlOFFjTGdrTUJDTVZCdjRCNVlMTTV4RHdzSmdQYlYwOUVoOVoxMU5yUGpNeHNtSm9ZbHJ2QjlqdVAzbUhZNVBYSXljM0gwZE8zOFBsTFBFN3VuVjhzUndNT2w0ZmhVemJnN1lkdmVQdmhHeUx1dmNINkphUFFvbEVOcGRmeDdVY2lxZFo2MWI5dUxIdVAva3VJc2gxYjExVllyN2FxdXlNV1RPbUhoYXRDa1p2SHhyVEZ1M0Z5anpDTGtjUGhZdmlVRFNTaE5Tb21YdXA2eHMwSlFWNGVHMTNhMXNmY3lYMWhha3p1OTVmWDgxNmVXYkwyQ0dHSnkyUXdNRzVZNTJLdEp6MlQ3TXhvVVFJbFdOWnRQNFhMRWMrSTZYcStIaGpTcDQzVWVmdjV0OENoa3hIRXdQM1JNN2ZSdEVFMTlPalVXT3Y3V2RLTUdkSkpyZVU1WEo1RUlFN2N6eFNjdkhpZjlGMzNEbzNrQmhZV2xnckp5TXhHWW5JNnFybzdJaWt5VE9iOHNvaU5UNGFEdlpYU3ppQmZZeE5oWW13ZzBhWXQ3NGdINWJxN3luWitVb2VOeTBlalhjQjhKS1ZrSURFNUhWMkhMTUgyVlJPd2J2dHBVbHUyZjQrV0dORy9uVmIyUVI0bDFUOVNobDZkbTZoVm5rbWM3UWN1YVdROXF0Sjk2Rkk4K3R2SDE5VmxJZXIrYnFrQjNXVUY2dnFVemJQWG56RjY1aGJ3K0NJOW9xYTNLK1pQN3F2eXVpYU83SVpiRDk0U3gxUWdFR0RLd3AzZ2NMZ1kxTHUxeHZaWkVhVnhQUFYwZFhCbzYweDA2TCtRZUlldDJYWVNObFptR055bitQODlLU1VEL2NldElwemZtQXdHZHErYlVxTEI3ZVhoZm5kMnRGWEx2U3ptZTRMaW1mN2pVQ0svRnNndUVFWFdsb1RJNzF2QkdKWE45ZkVsWGRpQk94cVpxRFdSLzNac09qNzlGa1Z5Uzh2aUw2UzFpd1htTjNGQlRGb3VOdmhWa1hCSEVJZE9BM1ozcm9yUmw2TFF5TkVVL2g3V2NEUlJ6M3FIQnFDTHV4VzZ1RnZoYlhJMkRyOUx4TmxQS1ZqV3doVU9KdklmZHBQck9hS05pd1c4cmNsV2RHeWVLSmVmeFpBOVFORy9tcTNLKzN2OFF6SzQvUDlXN1ZvS0Nnb0tpdEpqL3NvRE9QZXZxRFFSazhIQTlsVVR5bHlIUU5Qb3NGaFlzUEtnd3ZsWUxDWkdEdERzSUVMMHR3UzgvU2pLNW4zMDdDT09uNytManEzcmF0eGE5cDVZNW1YUkxQNGZQNVB4Vml5cnVHbjlhaExMYjk1OUZwLytpamtzRmhNYmw0NVdHSTNlcm1WdFRCamVCVnYybmdjQXpGcXlCODZPdG1na1Z1KzF2RkpVdEE0cWtrMEJDT3REcmw0NEhIN05heWxjWDNKcUJ2cVBYWVhJcUZqUzhpRXJ4d250c0JlUFJQeXZWT0k4Um45TFFKOVJRVGk5ZjVHRWVLWXR2S3M2dzh6RUVIbnNBaFFVY0NWS0VkamJXcUJGb3hvWU42eXp4QUNOZUlheG5xNE9IT3lzVVI0UkwzbFJzNXByc2RmejhObEhjSG5DQUJnYkt6T3RsRjlZc3ZZSXFVNW4yeGExMExxcDhvRktvd1oyUUdaV0x0WnNPd2tBWklHZnhjU2VkWlBSdnBWNkFuOVNTZ2E2RFZrQ2J3OG5iQWthVjI3ZU4vdkNybUZoY0NoeERobDBPdnAwYTFic2tnWEpLZWxJVHMwZ3BuLytTa1ZBNEVvTTZOa1NTMllPVXFwVzhKT1hva0h2aW5aV3NEQTNSbnBHTmlFbzBHZzBwYk9UUmd4b2g1TVg3dUhOaDI5NC9qb2FNZDhUVUxtU0hhWXMzQ2tSeVBUNVN6emVmdmlHR2w3a0lLRGZhVm5JeldOai83SHJtRHE2QitrNVZWN1B1eUlLQ3JpWU5IKzcwdk9XSklkT1JPREVoWHZFZEYvLzVpU0hCbFZJU2s0blBoc2I2YXZsWUtFTVlXZHVZM1hJU1dKYVY1ZUZEY3NDWmJaQkNrdEl0QXVZVDRnZ2t4YnNRQVViODFLcndWN2E4UGg4ZlArUmhFOWY0dkVwSmg0Zm8rTVFGUk9Icjk5LzRkUERQWVROZFdwYUZucVBDa0tpMkRrR2dGT1g3bVB1cEQ0eVhSc0s2MklEd2tBaFZjbjhrNHQxMjA5aDM5R3JtRHJhSDlQSEtuNVdGUlJ3TUdqOEdzVEdKNkZqNjdvWTJ0ZnYvK0w4NXJNTGlISVRBRkRWVGZYanFReDJOaFlJMnpFSDNZWXN3Wi9zUEtTbC8wRkE0RXJTUEwyN05NVzZmMFpwWmZ2eUtNbitrVEtNR3RRQk5iMkwzK1lUcHpSRWZnNlhSd1E5QWNMU0cyWDl2VXRkbjlKNSt1b1QrbzlkUlNxWlkybHVnbjJicGhYTGJaREZaR0RQK2ludzZ6TVhTU25DZHFoQUlNRE1wWHVSWDhEQnFBSHRGYXhCZlVyemVGcGJtaUpzKzJ4MEdyQ0lDSWlkczN3ZnJDeE4wTEYxWFpYWDl5YzdEd1BHclNLVkgxZ3hid2hhTmxZK2FGZGR5c3Y5ZnViQUlyVWNqV3lyOWRQZzN2eC9Rb244V2lDN1FHUzNhYUpiTW9lNHU0YzExajMrQVFCNG01eU45eWs1RWdLMUp0anhRbVJaYVdPb2c1NmU4Z2ZzWmpSd0lrMi9TODVHazRNdlpNd3Q1TXFYMzFoNCs2dmNlVlRoOXFCYThLMWdqTld0M1JEY3lnM0t1cVZJTzM3S1p2SnY3MUJWNW0reU9Qc3BGVngrNmRjSm82Q2dvS0Q0LzJmbDV1TWtDMWNBQ0Y0d1RDWEx0L0tLc1pFK3JDeE1TR0tZTkZiT0cxcnNBWEZwY0hrOExGaDVFSHl4Z0w3WDc3OWk0cnp0bUtHN0IyMmIxNEoveDBabzA5UlhJeVVDN3BKRWZyS2w0Y0h3RzhSbkkwTjl0Q3hpcy9yNVN6dzI3aGJWaUo4NXJxZlMwZWh6SndmZ3hkc1lQSHoyNFcrMjZucmNPTDRTRGdyc3lldjR1QmVyNW0xSklTNldGSVZPcDJGRS8vYVlPNm1QVXZVaFAwYkhZY0M0MWFSQlhTTkRmUnpaTmdzMlZzTHNmeGFUZ1gwYnA2TExvSDhROWRkQ056SXFGb01uck1IeFhmT0tkWTBJVkl3bGRYZXh4NmVIb25ySUhBNFhCUnd1ZUh3K0RQUjE1VWJqdjNrdkdyenhyT0pZTHUwSytYd0JLZFBFeDBzNVp3TnBpRHRuMVBGUnZTYTJJaTVIUE1QaGt6ZUphVDFkSFFUTkhhclNPaEtUMDBuWHBEaDJOaFl3VVRPNDVIZDZGbnFPV0k1dlB4THg3VWNpdnNjbDRWRElMSTFZV0dzTERvZUx1VUVIY09oRUJQR2RnYjR1ZHEyYkRMOW12c1ZlYjBVN0sxd0xYNEdsNjhPdzU4aS9SQUROa1ZPM2NPditHMnhjUGdiTkcxYVh1NDQ3ajk0Um54dlVGdlk5VjRlY1FFWldEZ0NnUjZmR3BKcTI4bURRNlZpOWVDU21MTmlCWFdzbndjM1pIbk9XN3lObDkrcnA2aENEelB2RHJwSHMwUDlrNXhGMXRobDBPcXdzUlZtMjVmRzhLd3VYeDBQNHVidUtaeXhoTGtjOHc5eWdBOFMwZlFWTHRlck9KcWFJQkdCckxWaUppM1A2MGdQQ2VyK1FWUXVHdzgxWmZuWnpkVTluVEJ2VGd3aFM0bkM0R0RwcEhjNkgvbE1zRWJxOHdHWno4Q1gyRjZLL0ppRG0yMDk4L3BxQVR6RngrQktiaUlJQ2p0Umw4dGtGTURUUVExSktCbnFQV2tHeVRTN2tUM1llZ3JjY1IvQ0M0VkxYOGVtTGFGeFFrVnVJT0huNWJCd012NEdOdTg4U1RpVHJkNXhCODBZMUZMNGIxMjQvUldUeW5idjZHT2V1UG9hN2EwVU1DV2lEZ0c3TllHSlVNZ0dRQUNDUWs1eWpxcU5CVkhRY3FXOGc3b3FrYWJ3OUttSFQ4akVZUG1XRHhHOGRXdGZCNWhWalM3eTlWdEw5by84Qzd6NThJNG5DeFJFdlN3UHEraVJ6NTlFN0RKMjBqbWhmQWNLa2pEM3JKNnRWUXN6VzJneDcxazlCajJITGlISnhBb0VBQzFZZXhPY3Y4VmcrZTRqVzdyV3ljTCs3dTFiRTl0VVRNWEQ4YXZENUF2RDRmSXladFFWbjlpMUViUlg2YUhuNWJBd1l0d3J2eEp6YXBvL3RpYUVCZmxyWWE5bVUxL3VkUXZOUUlyOFcrTU1XQ2JYR0paREpEd0E5eEVSK1FKak52NktsWmdmcVl6UHpDVHQ5QUJoWjA3N2NXZGFyMng3SXlCZEY0TXR6SnFDZ29LQ2dvQ2lMY0RoY1RGdThtMlJKRHdEekpnZVVxRVZiYWVQaVZFR215Ri9kMHhuekp2ZEZxeWFLNjRzNjJGbGkwL0l4Q3VmTHlNckJsSVU3Y1B2aFc2bS9zOWtjWExqMkJCZXVQWUd4a1Q0NnRxNEwvNDZOMGJTQk41Z01CbWtibFpRSVBQaVorQnRmdnY4aXBzVkYvcHpjZkpKZzVkZWMzSW4razUySFlaTTNFSVBEOVd0NVlNSUkrVGI5NGpEb2RPeGFPd2x0ZXM5RlluSTYwak95TVdMYVJsdzg5SS9jN0Q4ZEhaYldSUjlaQTk2S3VQL2tQWTZldmlYMU42OHFUbGkvSkZCcWpXcHBIRG9SZ1FYQm9hVE91SkdoUHNKMnpKWVE1RXlNREhCMCsyeDA2TGVBeUxaNC9DSUtvMmR0eHQ0TlV4WGEyektMSE85ZlNiL1ZDbHhoc1poS1pYRHkrSHc4ZUNvU3h6V1ZEVlhTUEg0WlJRaW11cm9zcFFYVG91VGxzM0g1aGtqa0x4cDBveTYva3RNd2RSRlpGSnMvcFM4Y0t5cm5ucENkazRjZEJ5OGpaUDhGMGtDaU9EOStKc04vMkRLMGJWRUxpNmIxTDVhMUpvdkZoSjJ0QmFLL0NzV2h5S2hZdE84N0g0ZENacWtWUUtFdHZzWW1ZdlRNelNUWEUxdHJNeHdPbVNXUnhWNGNkSFJZV0Q1bk1ObzBxNGxKODdjVDkzaENVaG9DQWxkaTlPQ09tRDg1QURvNmtvT2NIQzRQTis2OElxWWIxZkhFcTNkZmlBQXVjek1qTEpzOVNLWDlxZW50aW9oVHdXRFE2Vmk4NWpEMkg3dE8vTmJQdndYY1hlMnhkTjFSQU1LZ3B5bWovUWxIaW5peDRCQmJHM1BTczZtOG5mZnl6dEhUdHpEam56MUVSanVMeVVESXluRnFDYUNGdHJZQVlHdHRydlkreXVMWTJUdVl0bWdYYWZCL1dGOC85Rk95N00rME1UM3c0T2w3b2d4VjVwOWNkQisyRkVkQ1pxazBjRi9XNFBKNCtQbnJONzc5U01UWDJFUjgvZjRMWDJKLzRjdjNYNGhMU0NFZEwyWEl5YzFIWGw0QmVvNVlUcktKcjFYRERUNWVMc1M5ZnlEOEJqcTJyb3RtUlFLT2tsSXlrUEczaEFPTHlZQ25Fa0dnT2JuNTJIL3NPcllmdUNqUi9oWUlCTGo3NkoxY2taL0g1eVArMTIrd21BeENsQUtBNks4L3NXRGxRUVJ0UElaZVhacGdSTDkyV2d2cVlESVloSnRML0s5VXBkdDlpbmowWEZSZWk4VmthRTNrNS9KNE9CaCtnd2lFS2NxdCsyK3hhdXNKVEJ6UlJlMXMyckxhUC9xdklPN0F3NkRUMGE1RjdWTGNHK1dncms4eUI4S3ZZMzdRUWVLWkF3alA1YlpWNHpYaVlGTFAxd01od1JNd2RoYTVERURvOFFnOGUvVVp1OWROVnJxdFh4Nk9aMUZhTjYySjJSTjZZK1htNHdBQXYyYStLcjg3RWhMVFNDWDNSZzVvaDFuamU2bTFYOFdoUE43dkZOcUJFdmsxVEU0QkQyeXhiRzh6dlpLSk5LeG1Zd1IzQ3dORXB3bnRSazUrVE1heUZwWFZGclhGMmY0aUhvWDlCejBtSFNOcXFsOHJTbDFMZmxuRVplVVhlOWw3UHpMZ2JtbUFDb1k2RXIrbDVJcFo1T2hUVWFRVUZCUVVGT1dIOUl4c0RKMjhEbzlmUkpHK0h6MjRJeWFQNmw1S2V5V2J4cDJuS3oydkFLb05jSVp1bVlINFg2bjRuZjRIdVhuQ05vT0prUUhjWE8zbDFpQXRpcG1wRWZwMmJ5N3o5M3gyQVE2ZnZJVk51OCtTckpscmVMbmcwTmFadUhUaktjTFAzc0ViTVJIcFQzWWV3cy9kUmZpNXU3QTBOMEgzRGczUnQzdHpsVVNsdTJJWm5qWldabkJ4RXRWRDMzYmdJbUZQQndDRHhXcmM4dmtDakoyMWhjaVVNakV5d05hVjQ1U3VsVnFJdGFVcHRxd1lpejZCS3lFUUNQQTY4Z3NXQklkaTFVTHBHV0VsUld4OE1tbGEyZisxZWM4NWlVRjBIUjBXWm96dGdYSER1a2pVdDVWR1FsSWFaaS9iaTJ1M1g1SytOemN6d3VHUVdUSUh0eXRXc01UaGtGbm9PbmdKOHZLRkF1eVZpT2VZdVdRUDFpOEpsTHROaXlJMnV4ZXZQOFc0b2NXcnlhd0srOEt1a1FZOWlwYUxLQytjdWZ5QStOeThZWFdwWXFzNEJRVWNVdkJHSVNjdjNDZUNCZWgwR3JxMmI2ajBQaFF0a1ZDVWZIWUJoay9aUUFndWhmczZKVnR2T1FBQUlBQkpSRUZVYXFCaXU4MWZ5V25ZZmVoZkhEb1JnYXpzWE5KdmhnWjZHRCtzTTI0OWVFc3FXWER0OWt0Y3YvTUtyWnI0WUhpL2RtamQxRWZwR3VzbVJnWUkyekViTTVmc0pZSm1rbEl5MEgzSUV1eGFPMG1wTWhjbFJkaVoyMWdRSEVyVU13Y0FEemNIaEcyZmpZcDI4bDFKQUNEMWR5WnBXdDR4YXRHb0J1NmNXWU9waTNmaVNzUnpBTUx6dnVQZ0pkeDdISW50cXlaSU9LbEUzSDFGbkRNYWpZWldUV3VpMzVoZ1lxQjJ5Y3hCc0RRdlhzM3FxWXQya1lLYTZ2bDZZTTJpRWNqT3ljZWFrRlBJeTJlRHcrVmgvc3FET0J3eUV3RHdOVllVVk9ic1NDNWJWNTdPdTZvWTZPdmkyN01ER2xsWGFscW00cG5ra0pPYmo5bkw5cEZjWitoMEdrS0MxUmNFeE51TjJpZzFBZ0FoK3k5ZzJmb3cwak92VlJNZkxKc3pST2wxME9rMDdGdzdDZTM3TFNSY1NkSXpzdEZ6eEFyc1hxK2UrMFpwRVJrVmkzWUI4MGxDajdKWW1wdkF3ODBCN2k3MmNIZTFoNXRMUmJpNzJDTTFQUXRESjY3RHIyVFJlN3FHbHd1Tzdad0xPbzJHeXhIUGtKU1NBWUZBZ0ZIVE4rSENvWDlRcGJMb0dmUXhXcFJjNUZYRlNlNjc4V2ZpYit3UHU0WkRKMitTM2xPRktCczR4cURUc1MxNFBQNlpNUUNIVGtUZzhNbWJwSFpHYmg0Ym9jY2pFSG84QW8zcWVtSDBvQTVvMjZLMlJyTit6YzJNa1BMMzJYNzJ5a04wYVZ0ZjdYVm1aT1hnUUxnb29LcTZsMHV4eThESWdzUGg0dlRsaDlpeTV4eWl2NUZyR3BzYUd4QjlnbngyQVRidU9vUERKeU13b244N0RPelZpbkNYVXBXeTJqLzZyL0QwbGFqZDFxQ09KOHpOcEpmZEtBdFExeWVadkh3MjVnVWRsQWd1cDlOcDJCSTBGdDFVNkVNb29sdjdCdUJ5dVpnd2J4dXBuL3N4T2c1K2ZlWmo2bWgvakI3Y0FYcTZrdHFJT0dYNWVNcGo4cWp1aUl5S1JYVlA1MktOaFZWMnRzT040MEVJbkxFWk5sWm1XSzVDZTBXVGxLZjduVUs3VUNLL2h2bjRPNGY0ektMVFlLWlhjb2U0dTRjMTFqd1MxdlZNekNuQTNSL3BhRkZKTTVIV0dmbGNoTDRUMlhnRmVObkN5a0I5a1R0eXRQb05ZMm1ZcnJsVDdHVTNQSTNEdy9nTTlQV3l4ZVI2am5BeEUwVUpwdWFLTXNDc0RXUy82T3JzZmFieWR2TTRsRlUvQlFVRkJZVjJlUEVtR3VQbWhKQXlkZ0JoeFBHU21RTkxhYS9rVXlnMGF3TUxjMk5ZbUJ0clpkMjVlV3c4ZXY0UkY2ODl3Y1hyVHlYRXMycFZLeUYwNnd4VXNESEhpUDd0TUtKL08zeUtpY2V4czNkdzRzSTlZZ0FSRU5vYzd6MTZGWHVQWG9WWEZTZjA4MitCbnAwYkt4UnZaRm4xeDhZblk4dmU4OFMwajVjTEd0WHhKS2FEdDRUaitsMVJkdWptRldPbFpuN3orSHlpdnJBczhhcFp3K29ZMmI4ZGRoLzVGNEF3STZGK0xRLzA2TlJZN3I1cmsxMkhyNUNtalpXMEgxLzd6MGkwNmprSGY3S0ZnbDlOYjFlRXJCcXYwRDRZRUE1ZTdRdTdodFVoSjBtQ0lTQWNIRGl5YlJZcENFTWFOYnhjc0duNUdBVE8yRVI4ZCtUVUxWaFptR0xlNUFDWnk3bTUyc05BWDVmSXpnN2VjaHdjRGhlZC9PcWhZZ1ZMMEdtYWNhVVNRSUMwakd4OC9mNExKeTdjdzdHem9uYTRyaTRMTGVXNFlvZ1AwZ01BUTBtWHNIWUI4MEhYb3FOWVZuWXVUbDk2U0V4MzloUDFXUVFDQVhKeTgwbVpSQUtCQUNIN0x4S0RaSVcxRURrY0xqYnZFZDF6VGVwWFU4bXg0dWN2a1l0YVVTRkZJQkJnL0p3UXZId2JRM3huYTIyR0xVSGpaTjZYZkw0QTk1NUU0dGpaTzdodzlURXBJN0tRTG0zclkrbnN3YkMzdGNEVTBUMndOK3dxZ2pZZUk2NGpnVUNBaUh1dkVYSHZOU281MktCN2gwYm8yTG9PZkx4ZEZRcitUQVlERzVZR3d0clNGSnQybndVZ2ZHWU9tYmdPYTVlTVFuOGxNM2ExeGM5ZnFaaTJlTGRFbGxIWGRnMndjZGxvcGNweEFNQzlKNUdrYVQwOStRT2s1bVpHT0xCcE9uWWR1b0tsNjQ0UTUrWDlwMWo0QmN6RHN0bURNVVFzSUVzOHk3Nk9qenZzYlMyd2Q4TVVMTjhRaHB4Y05nSzZOWk82SFRaYnRwdEpUbTQreHM4TklRSU5BTURUM1JHSFFtYUN4V0xDM013SVEvdTJJZW9MWDcvekVpSDdMMkQ4c0M0a0Vkak54VTVpM1dYOXZKY0ZiajBRWFhQS1htZUZuTG44RUV2WEgwVkNvdWg1d1dJeHNYN0pLTFVGZ2Njdm9uRDNzU2h3VU5PQ0dvZkx3NXpsKzBqbFJnQ2dZUjFQN044MFRha2dPbkZzck13UXRuMDJPZzljVExTLzh2TFpHREpoTFdhTTY0bkpnZDFWRGx3c1RUemNITUJpTWVXSy9HWW1odkNzNGdSUGQwZDR1RG1nU21VSFZLM3NJTFdkZSs3ZlI1ZzBmd2NwSUsyMmp6dU9icHNGMDc5dG9vM0x4cURmbUdBQVFoRzYyOUNsMkxsNklwSFJMKzRpVXRlM2l0UjlldlQ4SS9hRlhjT2w2MDlKV2FLRjFLL2xnWG1UK3hLbFJwVEZ4c29NMDhmMnhKVFIvdmozNW5Qc1AzWWQ5NSs4SndXSFBIejJBUStmZllDem95MENCM1ZBL3g0dE5DS2MxNnhXR2RmdkNBTTFMMTUvaWhsTDlpQndZSHM0TzlvcURBSVVoOFBsSVRrbEhRK2ZmOFNtM2VkSWZiUDJMZXZJWEM0eE9aMDByU2lBSVQ0aEZlSG43bUQvc2V1a3ZnVWdiS05NSDlzVG93ZDF3SW1MOTdGa3pXRWlHREUxTFF1cnRwN0EraDJuMGJGMVhYUnQzeEF0R2xWWE8zdTZMUFNQbEdYRTFBM1EwNUgvM2k3TGlHZjJscFIxTjNWOXFuOTl2bjcvRlJQbWhFZ0VPN0NZREd4WU5obzlPemRSNno5S28yZm5KaEFBbUxKZ0I2bFBrSmZQUnRDbVk5Z2ZkZzJ6SnZaRzMyN05WUXFhS2d2SFUxNmJ0NUN0SzhlQkJwcFM4M0s1UEluNTlQVjBjWERMZFBENUFtSnNSQkdhTGtOUUd2ZDdjZkFmdWxSdXFUOEs5YUZFZmcxeldFd0lkekxWUTBsV2kvRVhFL2tCSVB4RGtzWkUvcjJ2RTVCVElIemcwMm5BeExySzFXWFZCSWs1QmRqNFJCUXR2TEtWbTlhT0sxOEFQRXZJUWg2SGovMXZmcUZyRld1U3lQOUR6Q0ZBWHBCRG9hTUNCUVVGQlFWRmFjSm1jN0JxNndsc1AzaVJGS0hOb05PeGRQWmdqQnpRcmhUM3J2eVRrNXVQYnorUzhPRnpMTjUrK0k0Mzc3L2kxYnNZcWNJWms4SEE4UDV0TVhkU0FDRUFGdUxoNW9ERk13WmcvdFMrdUg3N0ZZNmV1WVdiOTk2UUJuVS9mUDZCaGF0Q3NYVGRFZmcxcjRWKy9pM1FxcW1QMU03U1BUR1J2NTZ2VU9UbmNMZ1lPM3NycVhNNlpiUS84VGtxT280a1JrNFkzZ1VkV2tzZmJBdy9lNGZZTjFNNVF2bUNhZjF3KzlFN3dxWTVLaVplNXJ6cWN1ZlJPeHc0ZGgxbXBrWXdNVGFBc2FFK0RBeDB3V0l4a1p1YmozdFAzcE9PQ3dCVXJheGNlOWFwb2czV0xCcUpNYk8yWUdpQUg1YlBHYXpRdGw0Z0VPRDgxY2RZc2ZHWWhJTUFJQnhVV2Ixd3VOS0RVdDNhTjBCVVRCelc3emhOZkxkcDkxazRPOW5LRk1pWURBWUN1alVqQkVFMm00T2dUZUVJMmhTdTFEWTF3WmpCbldCbVlnaEFPR0QwNnQwWFdGbVl3TkJRSDdtNStZUk5ZaUhLQnQ4VURRN1FOSWRPUkJCQkdVd0dBKzFhaXF3UGVYdytxallKaElBdmdKR2hIblIwV01qT3lTTlozUmZhN2U0KzhpOSsvQlNkZjFuaTY2RVRFYWhnYTRIS2xleGdZV1lFUTBOOXBQek94SUpWQjRsNTdHekkvYnBydDEvaTRuVlJHUUJkWFJZT2JwNEJXMnZKektiM24ySng1dkpEbkx4d241UzlLVTRkSDNmTW5SU0FKdlc5aWUvb2RCcEdEV2lQRGkzcklHaHpPTTVjZmtCNmw4VEdKMlBUN3JQWXRQc3NLdGlZbzAwelg5U3RXUVcxZmR6aDVtd25VL1NmTnprQTFwWW1XQkFjQ2tCNFRLY3UzSW1zckJ5TUdkSko2aklsUVI2N2dGUmJrOGxnWU5IMC9oZzl1Q05wdm5jZnZ5UHJUdzVNVFl4Z2JLUVBBMzNoc3liclR3N3VQM21QRlJ1T0VmUFNhRFNsc3Y4QklIQlFCL2hXcjR4UjB6WVI1NG5ONXNCSVRQUjkvZjRyN29pNXRmVHBLcnltM0p6dGNXRFRkT1RsczVHVG00L29yejloYUtBSEZvc0pIbytQZjI4OUp3Wk5DKy9KUXI3SEpXSElwSFdJaW80anZxdnNiSWZqdStlUjVwMFM2SS9UbHg0UXBRV1dyanVLMDVjZTRPTm4wWEkxUEdXTHdHWDF2S3ZLNEQ3QzhrYTZLb2hBMytPUzhDa21Ia2FHZWpEUTE0T3VMZ3NzSmdQWk9mbTQvL1E5MW0wWFBkdGRuR3psckVtSVFDREExVnN2c0duUE9WS2dEeUIwMDltM2NTcngvaThLaDhQRm5pTlhoUUdQWmtZd05UR0VpWkVCREEzMG9LZW5BeWFEZ1orSnYzSHovbXVTa3cyVHdVQ25OdldVL3MrS1NQbWRpVkhUTitIUlgzdjlRdXJYOHNDaHJUTVZaZy9Ld3NQTkFZZENacUwvMkZYSXlSV08zL0Q0Zkt6YWVnSjNIcjNEdHVEeFN0K1RwUTJMeVVDZG11NjQ5emdTRERvZGxWM3M0ZTNoaEdwVm5lSHA3Z2pQS2s1S0JZNFZGSEN3YkVNWWRoMGlCenUyYmxvVGV6ZE1JWW5nclpyNFlQcllubGkzL1JRQUlDMzlEL29FcmtSbnYzcXdzVElqeW9JQVFKTjYxWWpQaWNucENEOTNGMkZuYnVQYkQ5RzRxRGgxZk53eGEwSnZOQzlTQWtCVkdIUTZPcldwaDA1dDZ1SEw5MS9ZSDNZTlIwN2ZJcjJIdjhjbFlWN1FBYXpaZGhJaityZEQ0S0NPY3R1c2loalVxeFVoOGdQQzk3WjQrU3Qxc2JZMHhkQytvbHJPb2NjallHcGlDRE5UUTlCcE5GSndGNE5PaDVHUlpQdnhlMXdTL3IzNUhPZXVQcFo0TGdCLzNZVGFOY1NpNmYySm10NzkvVnZBcjVrdmxxNDdpbE1YN3hOQkdSd3VEK2V1UHNhNXE0L0JZakhSdUs0WEd0WDFnbTgxVi9oVXF5ejNXSmJWL3BHeXhDZWtLcDZwalBJOUxvbDQxOU5vTkhSc294M1JqN28rTlhkOVp1ZmtJWGp6Y2V3TnV5cmhIR2R1Wm9SOUc2WnF4S0pmRnIwNk40R0RuUlZHVE4wZ1VVN2xWM0lhVm0wNWpwYU5hOGgwT3l4cnh4TVF0cDJkYWc4dTdpR1J5cUFKYXpTeW5sY1JJUm9yVVZoUzk3c21LSnBzUktGNUtKRmZSWjRtWkNFMk14OU9KbnF3TTlLQmlTNFRSam9NSk9VVTRQQzdSSVMrRlRWbW16a1Z6enFtdUhoYkc2S0toUUUrL3hXWXozOU94UVkvUHZTWTZrVXFzM2w4N0h6NWs1anU3RzROZDR2aU40NVZKVEdiamUwdmhOdW4wNERnVm01YTI5YkgxQnhrc1lYUlZ3d2FEZlh0eVpGaDR1SzlrNVpLRFZCUVVGQlFVR2lDZHgrL1kreXNMUkxSNEVhRyt0aTFkaEphTjYxWlNudW1IRW1SWVVyUG01T2JEOWQ2dzdTNE4wSlJNV1RmZVNRbXB5TXhPUjF4Q1NtRTBDRVBQVjBkOU83YUZHT0dkRlNZK2Mxa01OQ2hkUjEwYUYwSHlha1pPSGIyRGc2ZnZFa1NpVGxjSGk1SFBNUGxpR2V3dGpURmpIRTlNVFJBTkNqNE1UcU9GUDFlNzI4bS83WURGL0hpVFRUeGZjdkdOVWpSM2xYZEhiRithU0JtL3JNSExSdlh3UHdwL1FBSWErUXVEQTZGa1pFK2RIVll5TTNMSi8xdmVUVko5WFIxRUJJOEhuMUdCV0h0NHBFYXNUYVZoWVdaTVM1SEtPK2tWTW5CQmpXcktWOVAxYjlqSTloWW1hSnhQVytGODU2NS9CRHJkNTdCNXkrU1FRMVdGaVpZUG1jSS9EczJVbnJiaGN3YTN3dFIwWEhFLzZ4V3RaSkMrK0g1VS9yaDZhdlBlUDhwVnU1ODJxQm41eWFZUGJFM01jMmcwOUVuY0NVNEhPbVpEcTZWS21nc0Mwc2RNckp5U0FFdnJacjZrSVJPSm9NQmR4ZDdmUGo4Zzhnc0VvZEdvMkhpeUc2SStaNkFWVnRPRU45Ym1wdWdrNHpCbCtQbjc1RXlNYVRSb25FTjBuVGJGclhRcVUwOVhMcnhWR2pqdVdJc2NUOXlPRnpjZVJTSjYzZGU0dHFkbDZRTTM2TDRWcStNV2VON281VWN4d1VIZXl0c0N4NlBTU082WXVXVzQvajM1bk9KZVJLVDAzSDQ1RTBpSTlmY3pBalh3NFBnV05GYTZqcEhEZXdBRm91Sk9jdjNFMW1ZaTljY2hxbUpvZEkxdURXTm03TTlqdTZZamE2RC80R1ppU0YycjV0Q2NrTXA1T2I5MTBvSHk5VHpyYUtTc0ZTM1poWGNPTGtTbzJkdXh2MG43ekZ6WEM5Uzl0YmVJMWVKNDJWcWJJQmVYY2laWGZwNnVzakl5a0g3Zmd0bGxudW9XMFQ4WGJmOU5Fbmc5L2FvaE9PNzU4SEtnbncvbXBrWVl0MlNRQXdhdjRaWWQyU1U2TmxDcDlQUVdzRXpxU3llZDFWWnMyaWt5c3NrSlA3RzRJbHJsWnBYWGlaV3l1OU1uTG44RUFmQ3IrUEw5MThTdjNkcFd4OHI1ZzZWR3V4VENJdkZ4Tlo5NXlVRzh4VVJPS2dES3Rob0pvbmtWM0lhMnZkZElKSDkyYUYxSGV4Y1BVbnRUTGNHdGF2aTJNNDU2RDkyRmVIQ0F3RFBYbjFHWkZSc3VSSDVBV0RSdFA3Z0N3VHdkSE1zMW5INUhwZUVFVk0za081VjRLK2IxNnhCVXNYUW1lTjZJaTA5aXhEdUJBSUJMbHg3UXBySDNNd0liWm9KK3hLeDhjbG8wblVHQ2dxa1owTTJxdXVGeWFPNm9VV2pHbEovVjRmS3puWllQbmNJcG8vdGlaMkhMbVBmMGF1a3NsVHBHZGxZditNMGVuVnVvcGJJMzY1bGJRenAwd1lIajk5UVBMT0tXRnVhNG5ESVROTCtIUWkvTHJQdDV1WGhSSnkzczFjZTR0cWRWM2owN0lQTUFFZ1drNEdlblp0ZzRzaXVVdnNpMXBhbTJCSTBGdFBHK0dQVDduTTRjZjRlU1ZqamNMaTQvZkF0NFhMRFpEQnc0K1JLZUxvN2xwdiswWDhGOGJha2o3ZXJ4c1RFb2xEWHB3aDFyMDkyQVFmWDc3NlNFUGc5M0J4d09HU21WRmM5VGRPZ2RsVmNDMStCWVpQWGsyenpqUXoxY1hUN2JFTGdMdy9IODc5RVNkM3ZGT1VEU3VSWGtkak1mSXk4K0ZIaGZDdzZEYU5yeWE4cnBRMjZlMWhqN2VOWWRIU3p3cVM2am1vTC9BQ1F4ZWFob1lNcExueE9CVThnd1BRR2pocllVK1VwNElsZWRMb2ErRC95ZUpvZzZ1aldzRFdDb1E2NXd4T2RKdW9ndWxuSXpyektuQ2xaajhadTQzM2svclhrVi9RN0JRVUZCUVdGdXBnWUc1RHFuZ0ZDTVdmTGlyRUthMTlTU0dKblk0NVhrVjlKUXJrc2RIUllhTmJBRzUzOTZxTmptM3JGR2xTMHNUTERwSkhkTUhGRVY5eDlISW5RNHpkdzlkWUxVbFI4eXU5TVZDbHlMbVBqa3FDcnl3S2J6WUdCdmk2cVZhMEVBQmdTNElmelZ4OGpNaW9XaGdaNkNKb25HUlRSMzc4RlhCeHRVZDNUbWJEa3ErN3BqS3pzWEFtYlBVQW8yazVTVU1QT3g4c0ZMNjV0VnR0R1VSRlYzUjNCb05PbDJzSVdSVWVIaFhYL2pGSzVWcXN5QWo4QWZQb1NMeUh3TXhrTURPelZDbk1uQjBoazBTb0xqU2Fzcjl4cHdDS1ltUmdpZE90TUdFdkpsQkhIMkVnZmw0NHN3YmI5RjNIcTBnT3BvcEFtTVRNeFJJTTZuaGpjdTdWRUlKR09EZ3VlN281NEt6WjRKTTZNc1QyVjNzNjcyOXVMWFlzVEFHeXI5WlA1VzI0ZUcyWW1oa1Q5NEFuRHUwck00KzVhRVZFeGNhUUJPVDFkSGRUd2NzR2tVZDNnMTh3WEQ1OTlBSXZGUVA3ZnhNTHBZM3ZJdEF4MmM3R1hLL0pYdExQQ3hCSGsvYURSYU5pOFlneWlZdUl3WVVSWGtpMDNsOGZEdktEOVVsMGtBT0c5Mjc1VkhZd2MwRTZsN0tDcTdvNDR1SGs2b3FManNEZnNLazVldUUvS25CUm43SkJPTWdYK1FvWUcrSUZCcDJQR2tqMEFoSUVySFZySnRpc3VDV3A2dTJMdmhxbW82ZTBLYTB0VHFmTlVsNU90TG82T0Rndi96RkM5Skk2VmhRbU83NTZIQzFjZm8zc0hja0RRa3BrREVmTTlBUy9meG1ERWdQWVNtVkNBOEQ1MGM3RW5YRlRFTVRMVXg1eUpmVWpmclY4eUNyL1RzeEJ4N3pXYU5xaUd2UnVteW54ditUWHp4ZVlWWXpCbHdVNko1MjJmcnMyVUdtQXNpK2RkMjNoNVZGSnF2cXJ1ampKZERaWnZDTU8yL1JlbHZ1Y3FPOXRoeWN5QjhHdGVTNm50Vkt2cUxGR1dRaDY5T2pmQi9LbDlsWjVmRVhZMkZtaFEyeE5ucjRqS29vem8zdzdMNWd6V21KMStQVjhQbk55N0FJUEdyeUhhdzJ1WGpDSTVzNVFIMUMyUllHNW1UQkx5OVhSMUVMeGdtTnlnR2hxTmh1QUZ3NFVDK29aakpIdi9RcGJNSEVTNEdsVnlzTUhVd081WXRWVVUyRWFuMDlDK1pSMU1HdGxOYmtDb3BqQTNNOEtjaVgwd1lYZ1g3RDkySFR0REx4TkJyMjJhK1Nvc2phUU1xeGVOUU1NNm50aDc5Q3BlUjM2Um1xbXFMRXdHQSs2dTl1anNWeDhqQjdTRG1TbTVqcktiaTcxTUVWWGNYWVpkd01XcGkvZWx6dWZpVkFGOXVqWkZRUGZtUkdhMFBGeWNLbURqc3RHWU03RVBUbDY4anhNWDdwRUN3QXFaT0xJclBOMkY0OExscFgra0NsZkRWNkNtdDJ1eGx4ZEhYbnRURzRqWDU5YW1kVGQxZlVxbk9OZW5wYmtKd25iTVFZZCtDNUNSbFFNYWpZYVIvZHRoL3RTK0dpazFvaXdWN2F4d09Xd1pRdlpkd0xvZHA4SGhjTEZqelVSNGk3VmZ5c1B4L0M5UlV2ZTdKbERYd2FDa242WGxFVXJrVnhGdmE4V0RjZ3dhRGV2ODNPRnBWYndCUEhVWTVtT0hBRzlidUpscmJpRFYyb0NGZzEyOThDMGpEMWUvcHFHbXJYWnEyTW9pdTBEMDhEYlYwZTRsKy9pbktQT3RrUU41VUlmTjQrTkRpaWhicDZpYndjdVI5V1JtU3lpRHVzdFRVRkJRVUZDSVU4bkJCbHVDeG1Id3hMWFExV1ZoNXJoZUdEZXNjNW10UlVxam9kajdScVBSWUdLa1haY2hHbzJHcGJNR29kT0FSUksvV1ZtWW9McW5NMnJWY0VmanVwNm80MU5GWS9YV2FEUWFtamVzanVZTnF5TTVOUU9IVDk3RW9STVJTRWhLUTVlMjlTVUV1dmF0NnVEOW5aMjRlUDBKdnNZbUVnTzdaaWFHT0xwOUR0b0Z6TWVLZVVQZ1drbjZZR2ZET3A2azZTcXVGY0ZpTVVuWjF6bzZMTlN1NFlicFkzcWdVWkg1cGFGdGdSOFFab0U0T2RqSXRJZ0ZoQVBBVGVwNVkwcWdQeEg4b0ExbVQraU5keCsvNGNiZDE2RFRhZWpTdGdGbVQraU55czZTdGFwVnhVQmZGMkU3NXNEYzFFanBhMHhmVDFqYmN2clluc2pMWnlNakt3ZGNEUWVXMGhsMEdCbnFLeHpBY2Exa1J4TDU2WFFhUE4yZE1IbFVkM1JyMzBDaisxUmM3RzB0Y1BId0VuUWJzZ1NXNWlaU003bDNyWjBFWUJJQVlaMTdBUVFTejY5R2RiMXc4ZEFTOUFrTWdxR0JIZ2FMMVZRdmlvKzNDeDYvK0FnT2x3Y2Vsd2Nlbnc4YWpRWXJDeE0wYlZBTkU0WjNsZXB5WUdTb2oydmhLeVR1TVgwOVhheGZFb2hlSTFlUStoZDJOaGJvMDYwWmh2YjFVMnVncGFxN0k5WXNHb21GMC9vai9Pd2RuRGgvajVUNTA2UytOeWFPNktiVXVnYjFibzI4L0FLRW5ibU5rM3NXU0FnZHBZRWlod3lQeXZJSEU1a01CaHJXOWNTQ3FmMktMUlF3NkhRSmdSOFFsclE0c1hzZUpzM2ZnUW5EdThoY3ZsdjdCa1NKRWpxZERnTjlYWGk2TzJKSVFCdUpyREFXaTRrOTY2ZGcvN0ZyR0QyNG8wS2I0ejVkbThHclNpV3MyMzRLejE1L1JtNGVHMTNiTlVEd0F1VWRkY3JpZWRjbVppYUdxR2huaGFUa2RQRDRmTko5cWFQRFFxV0sxdWpZcGk0bWpPZ0tRd1Bwam9FRGU3WENnZkRycE14MGQ5ZUttQnJZSGQwN05sS3BEVlhieHgydkk3OGdONzlBWnZhMXRhVXA2dGZ5d01CZXJkR3lzZVl6c0RjdUMwUlVUQnhpNDVLeFp2RUk5TzdTVk9QYnFPbnRpcXZoS3pCNHdocTBhMWxiWm5tYi8yZE1qUTF3Zk05ODlCaTJGSHkrQUR0V1Q0U0htM0xsaWtZTjdJQnU3UnZpMElrSTNIbjBEa2twR1hCeXNNSEkvdTBrZ2lVbWplcUcwNWNmSXVWM0p2cjd0OEN3Zm40bGtvRmFGQ05EZlV3YzBSV0JBenZneU9sYkNObC9BYU1IZFZTOG9KTDRkMndFLzQ2TndPSHlrSjd4UjZsYXp1TFFhRFRvNkRCaGJtb2t0L1NUVTVFZ09TYURBWmRLRlRCdWFDZlN2UkxRclJsT1hMaEhQTzlkbkNxZ1ZSTWZkTy9RVUdiSkRrVlVzREhIaE9GZE1HRjRGMFJHeGVMRzNaZTQ4eWdTejk5RXc4SE9FdFBFeW4yVmwvN1JmNFZucjhWRVB5MWFkMVBYcDN4VXZUNWRLMVZBU1BBRUxGeDFFT3VYQkVyMHgwc0tKb09CeWFPNm83TmZmYnlLL0NMUkhpNHZ4MU5YbDZXU0syUjVwYVR1ZDRyeUFTMDNON2ZjcVlvQm4xT0l6NGVQYUxiR2hqaW1hKzRRbjI4UHFnWGZDc1pnOC9ob2QvUTE4amc4NVBQNEtPQUp3T2NMUUtmUllLN1BSQjA3RXdUNjJxT2FqZlJPYWlhYkM2Zk5ENGpweitNYXd0YVFYR3ZzeHJjMDlEd3Bxck1uTGV0Ym5mK3lzbFZsaktzdHZWSC9MQ0VMYlk2OElxYi83VmNURFIya1p6QVVoM2ZKMldoeThBVXhyY3gvTy9qMkZ5WmRGVDY0dkt3TThXaVk0aWgvYWVkT0dXcnVmb3B2R2NKTzg2RnUzdWhhUldUajlpZytFKzNEWGdNUUJuTEVUMjRNQTVia0FNalJ5Q1MwY0RhRHZSRTU0azVXSnYvcnBEODQvQzRScTF1N1E4V0VNcFVaT0NDVStCeGVSWDVtRFFVRkJRVkY2Ukx3T1FWN21BOFZ6NmlBa1AwWDBMWkZiYmk3eUxkR0t3N2lFYlhMWmc5RzRLQU9HdCtHdW5BNFhIejZJc3BtVkZmY1hiYitLTmdGWExoV3FnRFhTaFZRMWMxUlkvYTF5c0xqODNIMTFndjRlTG1vYkRtYmx2NUg2YnJuUmJmSjV3c0FnVUJoUGZyU2hzOFhnQy9nUThBWEVFSUtuVUZYcXo2bnFtUmtabVBqN3JNWUd1QUhaMGZGOVpYL0svekp6a04ycnJDdHJjTml3c1RZRUN5bWN1ZWxzTFl5SUF4MmtGWHZYUm5FYlQ1bFhSZHhQMU1RL3l0VjdZRzJMOTkvSVM0aFJTczJ4WXFZdFhRdnpsNTVpRTUrOWRHcmMyTTByT09sc29PRnNueVBTOEs1ZngvajlvTTMyTDU2b3NyUFJUYWJvN0hCd0pJZ05qNFpQQjVmbUZVdEVJNEpDQVFDNk9xeVVNSEd2RVN6cjhvelplbThGeFJ3RUxML0lqRTlKYkM3V3M4WmVSUzZnTkJvVUdrYnB5N2V4N1RGdTlHeFRWMzA5MitCSnZXOTFkNUhnVUFBRG9lTEFnNFh2TC83WldpZ3E5RjNaa1pXRG03Y0ZZMHo5ZnBiZ3VKcmJDTFlCUndpNjFKYktIdWRDUVFDRkJTSWdoclZ1VGJGeFY4V2k2bTFaNit5WkdSbXcwQmZGem82MnJ2ZjRuNm13TWJLck16YzA0RHdmUy92V3Vad3VIajU3Z3N4TFMyd3I2d1QvUzBCRDU2K1I4dkdQcWprb0wzQWlueDJBVEt6Y3FXV0F5bnYvU1B4RWc5R2hub2FDNHJYMW5xbGtaMlRoOXArRThIbkMrRGlaSXRyeDRPMHRpMVZvSzVQSWNwY256dyt2OHdtWkloVFhvN24vek9sZmIvUFhiR2YrRHhuVW9EVVFIOWw1dEhrOWpURlNHNmpjcW1aVVNLL0hJb3JGQmZ5cDRDSHl6R3A2TzVoRFYyRzhDRk5pZnlxaS95TDczekZ4cWRDQzU2MnJoWTQwYk82d21XS2MrNVNjamx3Q3hHSktUSGpHOEhhUU5RNVdmZjRCNWJlRTJhbytOZ2E0ZTVnU1p1M1p3bFphSHYwRmZTWURNeHE2SVFKZFIzQit0dVpreWJ5NzMyZGdEazNZMURBRTJCaVhRY3NiNkZkR3pOSzVLZWdvS0FvUDJoSzVLZWdvS0NnK0cvQ1puTkFvMEdyb2c0RkJVWEprcE9iTHpQYm40S0Nnb0tDZ29LQ2dvS2llSlJYa2I5c3ArR1VjNzZrNXlMd1VoUm1SY1RBMzhNYWE5dTR3MVNYcVJIUi9yL0VuUitpZXNJZWx0cUwxSGtVTDdMcWR6UFhKd244QUhCT0xMaWtRVVhKd0FjT1g0Q0pWeitETHdCeU9UeGNqUDZOeWZXYzVHN1R6a2dYSEo0d3ptYkxzM2g0V0JwaVVIWDFhNFZSVUZCUVVGQlFVRkJRVVB5M0tVdlpsQlFVRkpxQkV2Z3BLQ2dvS0Nnb0tDZ29LQW9wK3g0ZzVaZ2ZtV3dBUUVZK0Z4ZWpVOEVzWlh1dThzam50Rnk4U2ZwRFROK1B5MFRZK3lSa0YyaTJqaWdBM1BtUlRueHVWTVM5SURZekgyK1Nzb25wNXBVazdYL1dQLzZCajZrNUFBQWRCZzFiMjFkUmFML2YwYzBTayt1THJPbW1YdnVNKzNFWmNwYWdvS0Nnb0tDZ29LQ2dvS0Nnb0tDZ29LQ2dvS0Nnb0tDZ29LRDRMME9KL0Zya3cxL0JGd0NxMnhpVjRwNlVUN2g4QVdaSHhJQXZWbERpVmVJZmpMa2NoY29oRHpINC9BZWMvNXlLZkM1Zkk5dTcvVjBrOGpjb0l2THZlNTFBZkRiU1lhQzFzd1hwOTZqZnVWajMrQWN4UGFlUk16eXRESlhhN3FLbUxtamlLQXdhNFBBRkdIVHVBK0t5OGhVc1JVRkJRVUZCUVVGQlFVRkJRVUZCUVVGQlFVRkJRVUZCUVVGQjhWK0VzdXZYSXM4U3NvalB0ZTFNU25GUHlnNE9KbnJZMXNGRDRYd1orVnlNLy9jVGJvb0o3K0xrYy9rNDl5a0Y1ejZsd0ZpSGdTNVZyTkNycWcyYVZ6SUhrMDRqYmFPU3FXSTd1NTkvMkloSnp5T21HNHJaOGVmekhmUFNBQUFnQUVsRVFWUVU4TEQvelM5aXVuMWxTK2d4UmZFeGZ3cDRHSGoyUGRnOFliQkJRd2RUVEJITHpsY0VnMGJEL2k2ZWFCYjZBcit5QzVDV3g4SGdjeDl3dGI4dmRCaVUrd01GQlFVRkJRVUZCUVVGQlFVRkJRVUZCUVVGQlFVRkJRVUZCWVVJU3VTWGd3NkRob0svOWRMai83RGhXOEZZNldYVDg3bDRFQyt5WFcvcUtGbkRYUlpwZVZ5NXYrZW9hVlZmd0JQSVhFZlJyUGg4TGwvbDdiRVlkSm5pdExrZUV3T3F5YTQ1bjhmbEkvVHRMNng3L0FOSk9RWC9ZKyt1dzVwcTN6aUFmemU2SkVTeHhVQnN4ZTU4N2NEdTd1NEFFd1BCRnJ1eHV6Ri9kcmVpMkJpSUlpbWRHOXQrZjB3T0cyeGp2UUgzNTdyZTZ6MW5QRHZuUVJiblBQZnozRGZ6ZUEwSFN4enZVUTErWHlKeCtGMDQvRVZTK0Nkd2VEanlMaHhIM29YRDN0d0lQU29XeHFDcVJWRERRZjdzQ2JkRkpoTTRXQmlqckswWnM3L3grUy9FcFdYK1RZYlhLTXBzOHdYQVNMK1BDSXhPQmdBVU1ESEVqbzRWWWNCU0xEaGYyTUlZMnp0V1JMY1RieUVBOENvc0FXNjN2bUpkR3llRmprTUlJWVFRUWdnaGhCQkNDQ0dFRUVJSXlkc295QzlEaVFLbStQNXZkYmZYd3lDVXN6VkRKWHNMeUFyZnBuRDVlUG9uRG92di9rQUtWeGd3dHpZeFJMM2k4Z2Y1TDN5SlpMWkZWNHhuS09ielFPNWpTYkw0N25jc3Z2dGRycmJkVHI1VitQaXpHcFRDd3FabDVHNmZ6T1hoNGU4NDRjcjhMMUdJVHhPZjVGQ3RzQ1dPOWFpS29wYkdHRk9yT01iVUtvNlBVVWs0OGk0Y3h6NkVJMEprTWtCVU1oYzdYNFZnNTZzUVZDbGtnVUhWaXFCUEpRZllteHZKN01PZG41SlQ5UWZGcG1MRHMxL01mazBIS3lhMVBnQXNlL0FEMTc3L1pmYTNkWENXbURtQUp4Q0E4MitsdjdUWFQ0dlN0aGhicXppMnZ3b0JBT3p4LzRPR0phelJ1MUpobVgwbmhCQkNDQ0dFRUVJSUlZUVFRZ2doaE9RZkZPU1hvWDNaZ3RqNjhqY0E0SDFrRWhyNnZvQVJtd1VqZyt5QmR3QVFDQVJJa1ZBZmZyUkxNWmo5QzlaLy9wdU05a2Y5VWNiR0ZDVUxtS0s0bFFrS214dWpnSWtCRWpnOFhQOFJqZnZCbVJrQTVFazFuNXNrY1hqNEhwdUNkNUZKZUJPZWdOZGhpWGdaR2c4dVg1Q3RyU0diaFRFdXhiR3dxU1BNalF6RWZsYkozZ0xMV3BURjRtWmxjUFhiWHh3S0NNUDFIOUZJRnpuTys4Z2t1Ti82aGtWM3ZxTjl1WUlZV0swSTJwU3hneUU3ZTVqOXJzaS9lWVBpd3RJS0hKNEFveTU5Rk10dU1LdGhLV2I3UTFRUzFqOEpadmFuMVN1SnprNzJFbi92dysvQ21iNVptMHAvMjNrMEw0dmJQMlB3K2E4d004REhxQ1NwYlFraGhCQkNDQ0dFRUVJSUlZUVFRZ2doK1E4RitXV1kxYkFVTG4rTFFsQnNLdk1ZbHk4QWx5OS8rdnFPNVF0aVRxUFN6TDZUblRsUzAvbDRHWnFBbDZFSk1wNlo4WHpKUWVQYzRFOUNHalk4KzRYUVJBN0NFdE1RSEplS01KRlY5OUtZR2JMUnQ0b0RKdFVwQVNjN2M1bHREZGtzZEhheVIyY25lNFFuY1hEa1hSajJ2UTNOOWpmekM0eUNYMkFVQ2xzWXc2MVJhWXlzV1l6NStmdklKTEZzQUEzL1pWM1k5UHdYbnYrSlp4NXZYY1lPWFVTQytKWHRMYkNwdlRPbS9lOExXanZhWVhHenNnQ0F3Ky9DNEhickc2eU1EV0JpeUVZeWh5ZjJlOWN1V2tEbTc3NnprekJ0djAvYkNuQjFMcFRUUHhjaGhCQkNDQ0dFRUVJSUlZUVFRZ2doSkIraElMOE1CYzJNY0dkd2JheC9Hb3dyWC84aU9ENDFXODM2ckV3TTJDaGlhUXpuZ3VZWVdMVUl1bFN3RjZ2UHptWUI1VzNOOERZaU1jZnpWN0F6eC9UNkpiTTlIamU3dWVLL2pBNFV0VExCcTdBRXNVQzVOQ1lHYkRRdmJRUFhDb1hRcFlJOXJFMFVmMms2V0JoamV2MVNtRmEvRk80RXhXRHZtMUJjK1JvbGxpVWdJb2tENTRMaUV3ZUM0bEpnYXNoR2Fqb2Y1a1lHcUZiWUVnQXdzbVl4blAwY2lZQ0lSRmdZRzJCMTYvTFp6am00V2hHVXRUVkRqY0tXeUVnUVVLT3dKZUxUMHJPVkhRQUFBeFlMTXlUOFRVWFZkTERDdTdFTllHbHNJTE1kSVlRUVFnZ2hoQkJDQ0NHRUVFSUlJU1Qvb1NCL0RteE5EYkcwZVZrc2JWNVdiY2Qwc2pQSGg2Z2s4QVVDWk0xU2IyekFncU8xR1RvNTJXTkcvWklvb0VTd1cxK3dBS3hvV1E1dERyL085ck5DNWthbzdtQ0ZPa1d0MExTa0Rlb1dLd0JUUThsbEVKUTViMHRIVzdSMHRFVjRFZ2Y3MzRiQzkwMG8vaVNrd2RXNUVKcVV0QkZyMzZtOFBiNU9iSVR6bnlQeE5TYUZTZWR2WTJxSVU3MnFvZVdCVjFqWnVqeksyWnBKUEYvakV0WmkreFVLV3NEWWdBVU9ML09QYTJMQVJwMmlWcGpicUhTMjgwdENBWDVDQ0NHRUVFSUlJWVFRUWdnaGhCQkNpQ1M1TjRLY2krM3RVZ2xBSldaZkFJQXZFQWFFUlZmOTV3WDFpaFhBdEhvbGtjYmpvNXl0T2NyWm1xR1N2UVdLV2hwcjVmd09Gc2FZMDdBMFpqWW9oY3RmLzhMRndVcGlPeXRqQXd5cVZpVGI0MFVzalBGZ1dHMFVORE9TKzV6R0JpeEV6bWdHM3I5SkhBS0I4REZDQ0NHRUVFSUlJWVFRUWdnaGhCQkNDRkVWQmZuMUFBdDVMN2d2YW9rYXN5QW95NERGUWhjbmU2V2VxMGlBUCtzNUtiWlBDQ0dFRUVJSUlZUVFRZ2doaEJCQ0NGRW45ZVJISjRRUVFnZ2hoQkJDQ0NHRUVFSUlJWVFRUW9qR1VaQ2ZFRUlJSVlRUVFnZ2hoQkJDQ0NHRUVFSUl5U1VveUU4SUlZUVFRZ2doaEJCQ0NDR0VFRUlJSVlUa0VoVGtKNFFRUWdnaGhCQkNDQ0dFRUVJSUlZUVFRbklKQ3ZJVFFnZ2hoQkJDQ0NHRUVFSUlJWVFRUWdnaHVRUUYrUWtoaEJCQ0NDR0VFRUlJSVlRUVFnZ2hoSkJjZ29MOGhCQkNDQ0dFRUVJSUlZUVFRZ2doaEJCQ1NDNUJRWDVDQ0NHRUVFSUlJWVFRUWdnaGhCQkNDQ0VrbDZBZ1B5R0VFRUlJSVlRUVFnZ2hoQkJDQ0NHRUVKSkxVSkNmRUVJSUlZUVFRZ2doaEJCQ0NDR0VFRUlJeVNVb3lFOElJWVFRUWdnaGhCQkNDQ0dFRUVJSUlZVGtFaFRrSjRRUVFnZ2hoQkJDQ0NHRUVFSUlJWVFRUW5JSkN2SVRRZ2doaEJCQzhDbndGOTU5K29sM24zNGlKRFJLMTkzSlVVcHFtcTY3UUhTRXcrSGkydTJYdXU0R3lhY1NrMUtRbUpTaTYyNm9WVHFQaHgvQlljeC9IQTQzVzV1UXNMOXFPUmVmTDBCY1FqTHpuN3FKSHB2UEY2ajkrSVFROWZyNU93SThQbC9YM1NCRUxpR2hVYm5pR2lBa05FcmlkN20rMHVaMVNINlFscWEvZjNzT2g0dkRwMjhqS1RsVjExMWg2Rk5mOGdONnY2dWZvYTQ3UUFnaGhCQkM4cmJWVzA4eDIyMmExMExOS21YbGV0NkZhMC93NE9sN3RHeGNBMDNxVjRHVnBabEM1MDFPU2NPNE9adFF2NVl6R3RldGpHcVZ5OENBcmRzNXJzRWhFUWdLRG1mMkc5U3VDR05qSXgzMktGUFhJUjVNd0tXdmF6TnM5Qnl2OFhQeStIeThEdmlHT2pXY0ZIN3VMSS9kdVBYd0RlcTVPS09mYTNOMGFGMUhBejNNeEUzbndjalFRS1BuSUxLbHBLYmg0TWxiMk9Mcmg3Q0lHT3hlTncxZDJ0Ylh5cm1EZm9YanljdFA2TmV0dVZiT1IvVFhBdThEdUhqOUtmcDFhNEdSQTlxaVRLa2l1dTZTeXNJall0Q2c0M1JtLzlMaHBXS2Z5ODllZjBhUDRjdlFyVU1qTEprekNBVnRDeWg5cmkvZmZxTjU5em1aNTM1M1ZPbGpTVktoNFVobSs0SGZXamlWS2FiUzhYNEVoMkhadXFQbzFxRWgycmFvQlZNVFk0V2V2M1hmUldhN2Q1ZW1LRlRRV3FYKzVGWi93cVBoMG5vaXMvLzltUzhzekUzVmVnNkhxdjJaN1FzSFBGQy9sclBDeDBoS1RrWFplc09aZlhXL1BnTi8vRUdUTGpNMWR2emNKajR4R1UyNnpvS3hrU0ZxVnkrUFVRUGJvMjJMV3JydWxrWlViREthMmQ2OWRocWExSytpdzk3b2wyYmRaalBiRTRaMTFzdHJMUjZmajEwSHIyRGw1cE5vVkxjU0RteWVyZlA3U2tuUzByall2UGNDTnU2K2dCNmRHbVA5MGpHNjdwSmN0SGtka29ISDUyUFY1bFBvMEtvMmFsWXRKN0ZONU44NEJINFBZZlliMWEwczg1aWhFZEY0OXpHSTJXL1RYTHVmWno5L1I4Qjcwd204ZkJPSUc2ZThVTURTWEt2bmx5V2R4OE91ZzFleC9jQWxoRVhFNEUvNFg4eWUwRXZYM2NKei95L29NV0k1bWplc2hyNnV6ZEMrWlcwWUdlbHZ5TFJ0bjNuTW1NMER2N1ZTeHlkYTlwaUw1QlRob29pblZ6Wm9yWC95ME1YN1BhL1QzMWNzSVlRUVFnakpFOVpzUGMxc0Y3YTNrVHZJNzN2c09oNDkvNEQ5SjI3QXhNUUkvamUyd003V1N1N3ozcnp2ajJ1M1h6SXJmcmV0bklRZW5Sb3IxbmsxTzNEaUpqYnR1Y0RzZjNtOFIyK0MvRHlSRlkvYXVySDFYSDhNVzN6OU1LQkhTeXlaTTBqdWdRZ09oNHRyZDE0aUlURUZWMis5UVB1V3RUWGF6L2VmZjJMUWhGVllPbmVJMW9MS0pMdVl1Q1I0YnpyQnJMWnc5L1JGMHdaVllWUEFRcVBuZmZmcEovcU45VUxrM3pna0pxVmkxTUIyR2oxZlhoY1JGWXVqWis5Z3lpaFhzRmdzWFhkSElRK2V2c2ZSczNjQUFMc09YVUZjZkJJMnJkRDhoQ2hOTXpVVkQxenplSm1yYXVNVGt6RnF4Z1p3MDNrNDZYY2YxKys5aHNlc2dlamZ2WVdXZTZrYlp5OC93cVViejNEcHhqTllXNW5qMVkzTnNMU1FmOUxoa2pXSG1lMUdkU3ZuMnlBL0laSmN2dkVjSEE0WEhBNFhkeDhIWU9LSUxycnVrc2JFeENZeTJ4eHV1ZzU3b244K2YvM05iRWZISnVpd0o5SXRXbmtBdXc5ZkF3RGN1T2VQUlNzUHdOTjltRzQ3SmNHQUNTdng0T2w3QU1DUk03ZFJyWklqUnZSdnErTmU1VXdYMXlGM0hyN0ZocDFuc1dIbldaUXVVUmliVmt6SU5qbnM3dU1BVEhUYnd1em5OREhyNGJNUENyVlhwNXYzL1RGMDhocHcwM2tBZ0ZtTGQySG4ycWxhTzM5T0RBME1jT1ArYTRSRnhBQUF0dTI3aEdGOTIrajB1aWc1SlEyVDUyMERoOFBGOWJ1djhPRkxNRm8wcXE3WFFmNGZ3ZUdJVHhRRytkbHM2ZmRSUWIvQ21TQy92cUg3RHZYVDMxY3NJWVFRUWdoUkdwZWJydEVCSkhXdnZzcnFUM2cwbnJ6OHlPeTNibEpUb1FBL0FGeTgvb3paTmpVeFJqc05CNExsRVplUXhHd2JzTmtvb0dCMkFrMFN2Ym5TeG9yMTYvZGVZNHV2SHdEaElOU3RCLzVZdldpVVhDdTRiajE0ZzRSRVlhcE1NMU1UZEc2anVjRDdqK0F3OUIwakRQQ09tckVCazBaMHdieHAvZlJ5OVU1ZVY4ekJEbk1tOXNMaTFZY0FDRmZYck5wOEVpdm1EZFBvZVdjdTNvbkl2M0VBZ1BsZSt3QkFZcUEvTlkyRDVHVE5EYVpZVzF2ayt0ZmQ1NisvMFgvOFNvU0VSaUU0SkJKckZvK1NLOUF2dWtKWFdhb090S2FtY1REVFl4ZXpYOUMyQUpiTUhxUnF0L1NDbWFtSjJENWZKSFYyQVV0ekxKbzVFTzdMZlJHZm1Jell1RVJNVzdnREY2OC94Ym9sWStGUXlFYmIzZFdxczFjZU05dTFhemdwRk9BbmhNaDIrdEpEWnJ0RU1YczByVjlWaDczUmYrcjRMbFRFaTJzYlViSjRJYTJlVTEvTkdOY0RWMjY5WkVxYTdUNThEVlVyT3VwZDRHblJ6SUhvUEdneGsvNTYwY29EY0tsYURpN1ZKSzlVMXhlNnVBNDVmdjRlc3gwV0dZTUtaWXNyMTNrOTBheGhOVlJ4TGczLzk5OEJBT2V2UFVIclppN282OXBNeHozTDVPazJGSzE2dW9ISDV5TXBPUlUrdTg1anVkc1FuZlZudnRkKy9BZ09Bd0N3V0N6NExCdXJjUFpJYmNzWTQyT3pXYm4ydnBEdU85U1BndnlFRUVJSUlYbVFwODh4Yk50M1NXUEgxL1NzOURPWEhvclYwaDA5cUwxQ3orZHd1TGg1L3pXejM2NUZMWTFQVEpCSGZFSm1EVWNiYTB1OVdzV2F6dU14MjRhR21yOU5hRkt2TWdiMGFJa2paMjREQU1JaVlqQjQwbW9NNk40Q3k5eUd5QXlrN0Q1eWpkbnUwcmErUm0vR282TGp4VjZMbS9mNjRlM0hJT3hlTnczV1ZwbVpCN0ttK05XRy9Kam1kL1RnRGpoODVnNitmQk91K3RwLy9BYUc5MityY2twdVdYdzN6a1Mzb1V2dzgzY0VBR0dnMzhDQWplSDkyb2kxMjdidkVydzNuZEJZUDI2ZThrYlZpcVUxZG54TjQvTUZHRHQ3SXpOQWZ1alVMUWdFQXF6MUdLMVhuNFhTekZ1eEQwRy9Nc3V0ckY0OFV1SEpaL29xYXdwNjBVbGZBTkNyY3hNMHFGVVJrK1p0eGVNWHdnbDROKzc1bzFtMzJWaTFjQVJjMnpmVVdsKzE2Y09YWU9hekJvRGVwSkJPUytPaVZHM2REWXBudGNWN0lucDFicUxyYmhBRi9Qd2RnYzZERmlNMlhqajUxSDFLSDB3WTFsbXJmZmdXRklyN1Q5NHgrME42dDVhNUtsRmRsSzFWYld4c21DdStxNGhtRkxRdGdEM3JwcUh6b01YTVBkT2NaWHZoVXJVY0tqcVYxSEh2TXRXb1hBWmU4NFl4a3hLNTZUeU1uYjBSTjA5NTYzWHdVdHZYSVhFSnliaDYrd1d6MzdOalk5amFXQ3JaZS8xZ1pHaUFyU3Nub1hVdmQ2U2tDaWNkTDFwNUFLMmExTkNiTEVJVm5VcWliN2ZtelAzL2daTTNNSEZFWnhRdGJLZjF2cHk1OUpEcEJ5QWNiMnJhUVBzVHpZSkRJc1RHaUhMQzRRcS93d3dORGZIdTAwK3A3VVRITDJTMUU2V3QrMHk2NzFBL0N2SVRRZ2doaEJDbC9RcUpaTGJ0Q3hiSU5pdFhXWWRQMzJLMnF6aVh6ckgrWFZaM0h3Y3dLNzBCb0ZlWHBtcnBsNm95VmdNRDBMdmdFRi9MSy9uTlRFMndmdWtZTkd0UUZiT1c3RVppa3ZEdmRlVHNIVHg4L2dHYnZTYWdua3YyZXJwdlAvd1FHeFErY2VFZVRseTRsNjJkTWxiTUc0YVJBOFJYYU5ldFdRSFhUM2hpME1UVitQQWxHQUJ3NzNFQU9nMWNoS1BiNXRJS0p5MHpZTE94WlBZZzlCL25EUUNvNGx3S0NmL3FFbXBLTVFjN25ObTdFSzdEbHVEM0gyR0EydDNURitabUpucTFPa2Jmc2RrcytQck1nT3ZRSlFpUGpBVUFIRDU5R3l3V0MyczlSdWZ3Yk4zYWYrSUdEcCsrTGZiWWlHbnJOWEl1WFV6ZVliTlpNREV4WW9KZmtqSUJsU2htanpON0YyTHQ5dE5ZdC8wTStId0JZdU1TY2VkUlFKNGRiRHQ3K1JHemJXMWxqZzZ0NnVpd04wU2RFaEpUY09yaUE2U21jakIrV0NlNW5wT2F4b0huaG1QbzBLb082dGV1S0xhQzd1ZnZDRXh5MzRyVmkwYnFWY0JQa3NTa0ZBeWV0Qm9SVWNMUDRjNXQ2bWs5d0E4QSs0NWZoMEFnREVJWUd4dGhVSzlXV2ptdnNoTmtIdml0MWVpRVFrVTVsblNBb1lINnI5ZS9CdjFSK3pIekNwZHE1VEI3WWs5NGJUd0Jtd0lXV0RDOVA1ekxsOUIxdDdJWjFLc1ZidDczeCtXYnp3RmsxR2svcnBmbEJUSm8renJrM0pWSFloTitSaW00b0VCZmxYTXNpbGtUZW1MWnVpTUFnTmo0Skt6WmVob3JGNDVRNmJnSmlTbW8yMzZLT3JvSUxqZHpZVUZhR2hlTk84K0VzYkhxSWNwenZvdmsvdjc5L1BVM1ppM1pMZmJZaFd0UG1QZU1vZ3dOREpTdWU3OXc1VUZjdmZVaTU0WlpjRGhjdE83bEpsZGJlZHRwNng2RTdqdlVqNEw4aEJDU3h5WHorTGdZbTRybkNhbUlTT2NqVldRMkh5RjVsU21iaGNLR2JOUzFNa1ZuRzFPWUcrVE9ORmE1UVoxMm1UZDd1OWROVTB1OThrZlBQK0Q3enpCbVg5N0JWMUZIenR4aHRnc1Z0RWFycGpWVTdwYzZoRVZFTTl0RkN0dnFzQ2ZpK0h3QmVDSnAwclJaaDY1N3gwWndxVllPSTZhdHgvdlB3bG5tUDM5SFlONktmZmpmOFJYWlZuWDU3RHFudGI1bEtGN1VIaGNQTGNHWVdUNjRjYzhmQUJENFBRVHQreS9Bb1MxekpLYkFMTzhvMzBEd3o5L2hUTzFFQzNOVG5heGswQ1oxcDVwOTgrRUhPZ3hZcU5JeDVGbUZtakhRMEdYd1lvUkh4a0lnRUdENndoMHdNelZHMTNZTlZEcC9mbEttVkJFYzIrRU8xeUZMbUhxU2gwN2Rnb1c1S1piT0dTelhNUzRkWG9wS2NnemlmUXo4aFU0REY2blVYd0I0OXZvejVxL1lwL0p4OUoyNW1Ra3oyTWFWVXU2SHpXWmg5b1JlcUZ1ekFzYlAzWXlTUmUyeGNvSDBEQ1psNmc3TDloZy95NzJJcERicTBxYjNQRWhhZU51OFVUWHM4NWtwODdrOFBoOW5MbWVtRXUvV29SR01qWTJZL1RHek5qTGI4NmYxUStrU2hWWHZNTkdhRmozbTRQZWZLRmhabW1GSW45WnlaWHU2ZnZjMWRoNjhncDBIcjZDZWl6UDhEbm9BRUFaUkJveGJpYTlCZjlDKy8wS3M4UmlsMTVrTlpucnNabXFnbHl4ZUNEN0x4Nmw4ek9YcmoyTFRuZ3RLUDUvRDRhSnkwN0VxOTBPYXZKajU2T3krUlNqbW9QNXJSbTJYQk5BV2RXZEFpWTFQd3F3bHU3TUZDaFdscWRmbVdvL1JlTzcvQlg5ajRqR3lmenU0VGVtamtmT29reWF1UTZRNWR1NHVzOTJ3VGlWVWNkYWZURm1paXlpVTBlbS91dGgvL0FaK2gwYWlyMnR6akJyWVR1bGpXbG1adzZhQUJmZ0NBV0ppRTFYcWx6Ukp5YWxJVXNOODdmUXNxOEdsaVkxTHhKREphNUNVbkNyMmVGaEVqTkxuenExcDgzVkptKy8zL0lDQy9JUVFrb2NGSkhHd0l6d2VMZ21uTVNuNVBFcWxmNE9wUUxPcjNRalJCNmtzY3dRYmxzT05PRmZNaWV1SnNRNEZVTTNDT09jbjVpRWVzd2JCWTVia1dzR3BhUncwN0RRRGY4TCtBaENtSDN6b3QxWnZVdFFkUEpXNWlyOW9ZVHQwNjlCSW9lZEhSY2ZqK3QxWHpIN3JwalVSR2hZdDR4blpaZHpRcWx0b2VHWS9TdW5SQ3ZEMGRQRWJLMk10QnZrQjRXcWt5MGVXWXBiSGJwejB1dzg3V3l2NGJwaVJMY0IvNzNFQUxsNS94dXlYTGxFWVJoSktDOFFuSmpNcjFDd3R6RkNra09RSkZTbHBIQ1oxT0NENzk3WXdOOFgrVGJNdzIyTTNqcHk5QTBENFdwczhmeHR1bjFtWnJmM0RpMnVsLzhML2hFZkd3cVgxUkdaLzJkd2hHTml6Wlk3UEk3cFJ1a1JoSE52aGptNURseUF1SVJuVzFoWmlaU1dtaisyTzZXTzdxL1djZVhHd3ZYS0ZVdGkvYVNiNmpQRmlCblYySExnTVN3c3p6Sm5ZSzF0NzBWSWlBR0JsWVNaWFFDNXJLa2hsL0FnT3c0aHA2NW1KT0Juc2JLMWdaNjE2TnBhWXVFVDhqWWxuOW5XWkN0cmN6SlFad0pXMG9rWlVpMGJWY2ZPVU53Ujh2bGpnTzZ2a2xMUWN6eXRQRzJWbHBLdk5LaldWaytOenI5eDh3V1R1QUlBQlBWcUkvZno4MWNmTTlvVGhuWFVhNUQvcnUxRGhqRWRuTHovQ3VEbWJtUDFMaDVlaVRnMG5kWGROYjdWdldSdTdEMTlEUW1JS1R2cmR4N0MrYlhKOGp1amZ2SDJyMnN6MnI1Qkl4TVlMM3pzcHFXbVk2TFlGejE1OWhxZjdVSzFPbXBUSGhXdFBjTzZLTUVORlJ2MWhXZVdSQ0NHNmMrdkJHeVp6bFNwMkhiNktYWWV2S3ZYYzF6ZTNhR1F5aVNTYXVBNlI1TG4vRjd4Nis1WFpIek80ZytLZDFTRFJSUlNxT25yMkRvNyt1MjlWeHZoaG5hU09LZVZHWEc0NlJremZJRlorUzllV3pSMk0yUk95My85SWtweVNpaTZEUFFBSXgvQk83Sm9udFcybmdZdVFtaWE4M3IxNVN2cm5pR2c3YmRMVyt6Mi8wSytyVFVJSUlXb1RrTVRCdHVCQVRJdWJqMnFjbDdydURpRmFaU3BJUmdWdUFDckVCU0FnNVFvMnBIbGlmR2tuVkRQUFg0RithVGJ2OFdNQy9BQ3czRzJJVGdQOHNvSllvUkhSS0ZGVDlvMWwxaFVRSnk3Y0V3dklIRHQzVjJ5MnZqeW1qSExGL0duOUZIcE9UcUtpNDhXQ0dhVkxPS2oxK0tySUdzRFN4YUMwcVlreE5udE5RSzNxNVZIUnFXUzJOUGhjYmpyY1BIMlpmWmRxNVhEbHlES0pRYkVWUHNmZ3MrczhBR0Y5UGJmSmtsZXZMRjE3QkZ0OC9RQUFWcFptNk54R2RpWUtRd01EckY4MkZ2WUZyYkZ4OTNsVXJWZ2FSN2U3d2NqUUFCeU80alZlajUyN3cyUlFLRnU2Q1BwMm85VHYrcTV5aFZJNHVHVU8xdTg0Zy9YTHh1YjV6QXVhMHFodVpheGJNaHFUNTIxakhsdS80d3phdGF5TkdwWExpTFdOamtrUTI3ZlVVazNaNEpBSTlCaXhYS3pNU2dZRE5odjdOczFVS1hYejR4Y2ZNV0o2WnNwL2Vjc1dESnF3Q3RmdnZWYjZ2UElZTlVPNWxLTkEzbGt4dTMzL0pXYTdWdlh5cUZrMWU4YVczT3oweFFmTWRzMHFaZk5WZ0I4QWVuWnFndDJIcndFQTloKy9rV09RUHprbGpjbmtZOEJtbzdkSUdhaHFsUnh4L2FRWGhrOVpDLy8zMzRYSFBIRURYNzZId0hmRERMMlpSQnVYa0l5NXkvY3krLzI3dDBEamVsVjAyQ1Bka3pWQkpqb21BWldhanRGeWozSXYwZFRucWtoUDV5bDlMQ01qdzJ3VGhLV1JOK09XdWdrZ3dMZWdVSjJjVzExeSszV0lhTllSNS9JbHFCU1BIS3l0ekJXNnZudjE5aXUyN3J1SVRTdkdLMXpPY2MrUmE2am40b3hxbFJ3VjdLVnNBb0VBaytkdnc4Tm43NW5IbEIzem1iNXdCelBwSHdDRzl2MVA2WDZWS2k3L0pOSFkrQ1JtMjhURUNGVXJTczlBSWZwWktHODdTWEw3K3oyL3lKVkJmbE0yaTBrM0hXdG1BNXVVV0IzM2lCRDlGMk9XdVlMTlZNNkxYcEo3SmZQNDJCRWVqK2x4ODFHVkF2d2tuNnZHZVlscGNmT3hNV3czVnBXMnkvZXArME1qb3JGNXJ4K3ozN3BwVGZUbzFEaGJ1NVRVTkJ3NWN3Y0RlN1pVeTJwSWJSRUlCRGg4Nm5iT0RYT2dpU0IzNFBjUXNYM0hrdnFUMmpkcmtGL2JLL2xGamVqZlZ1TGp5OVlmWlFiRldDd1dQTjJHU2wzMWV2ZnhPMmE3VlJQSnBScitoRWRqOTVITVZTMWpCbmVVZXlCKy9yUitjQzVmQW0xYjFFSUJTM081bnBNVm55L0FJWkhYNnJ5cC9UUlNXMVdmTFpzN1JHY0Rhem10a3ZGLy94M3QrczVuOWtVSEVPclhjc2F4SGU0YTYxdCswYWRyTXdSKy80T051OC9EcG9BRnRxNmNsQzNBRHdEdlB2MWt0ZzBOREZDNG9MWEcreFlTOWhjOVJpd1hteEEzYTBKUDNIMFVnT2YrWHhENU53NDloaS9EeVYzemxLcS92ZS80ZFN6dzJpLzIyZXMxZjNpZXkrUWhhZUR0VStBdk5POCtSMlliVlloT0hGUzJodmJyZ0c5NDd2K0YyUitycFZWK1VkSHhlUFgySzE2OENVVEgxblUwTnJFZ0tqb2V0eCsrWmZiSERWVzhMSkkwZjhLandjdHlUUUdBeWE2VElTUTBTdUxBZjlZSmZwcFNxM3A1T0paMFFOQ3ZjSHo0RW96bi9sOVF0MllGcWUzL2QrY2xreG1pVmRPYUtHeHZJL2J6WWc1Mk9IOWdNU2JQMjRZTDE1NEFFRTdrNlRCZ0lRNXRuYTJ6Z0tJb241M25tRWxUWnFZbVVpZEFLc050U2grNVZ5TE9XckliSnk3Y0F3QVlHUnJnenJsVktGbFVmN0piNVJhaW1hRDBnYnBTNFh0dU9BYlBEY2VVZXE0ODVaY3l5TXE0OVNNNERJTW5ya2JILytwaVVLOVdDZ1hoY3FKSzJRQnpNOFdDcGNyZzh3VTZXZFdyTFlFLy91Qi9kekl6L2swZjAxMm5XWlR5SXU5Tko3QngxM253K0h3WUdSbGkyOHBKY2ovM3c1ZGdMUFErQUFFRUdOaXpGZVpONlFzN1c5VXpad0hBQXUvOU9IdjVFYlBmdkdFMXVFL3BxL0J4bHF3NUxCYmc3L1JmUFhpNkQxTkREM01tdXFqQWhGYTBFeEc1TXNoZjJKQ05ZSTd3cHVHVFEwVTBDSHFpNHg0Um92OCtPemd6Mnc1RytXc0FPVCs2R0pzS2w0VFRGT0FuNUo5cW5KZHdTVGlOaTdHRDBhZWdjZ0c1dkdLZTV6NW1rTkxDM0JTckZvN00xdWJJMlR2dzhqbU9pS2hZaElaSFk4SDAzSk11K3RydGwvZ2E5SWZaVjJRd1JIU1Z2YkVHdml1enJ0cEkwbENLWW84MWg3QnQzNldjRytad0RJODFoOVRTbisvUGZPVktyUzNKcTdkZlVhdDZlVnk0OWdRN0RseG1IdS9WdVFscVMxbDErUFRWWi9pLys4YnNTeXU3c0hyTEtXYWxrRTBCQzR3YjJsR2h2cWxhYi9mNjNWY0lEb2tBQU5TcDRZUXViV1ZuRWNpTDdHeXR0QmJRSWZySmZVcGZjTlBUTWFKL1c2bUQ2SmR1Wkpib0tGZW1xTVl6amZ6OEhZRStvMWVJMVM5MW05d0gwOGQyeDRqK2JkRyszMElFaDBRZ0lpb1dIUWN1d2tiUDhlamNwcDVjeDQ3OEc0ZnBpM2FLbFpReE1UR0N6N0p4Nk41UnNkSTBSSE8yaWF6aUwrWmdoODRhK0h6bWN0TVI4REVJTDk4RzR1WGJyM2o1NWl2em5RQUlKeE5weXNrTDk1a3lHQ1dMRjBMWDlnM1VkdXd1Z3hlTGxUbVFwcW5yYkltUGg3ODdpdW1MZHVMSUdkVW1iSFlkNGlIMStCbTZkV2lFRFR2UEFnQU9ucndwTThndm1oR3FmL2ZtRXR1WW1oaGo1NW9wS0ZPcUNIeDJuUU1nREJaMkdyQUlEL3pXb3BBV0ppaEo4eWM4V2l4ZDk1akI3ZUZReUViR014UmphR0FnMTBURnh5OCs0cVRmZldaL2NPL1dlakVCUWw1alptMFVLOXVnTEdrcDJHbEZvcTVoak93QUFDQUFTVVJCVk80bEphZGk2SlMxQ1B6eEJ6Njd6bVAvOFJ1NGQzNk5XdDh2eXZyeGZKL0d6NUYxSWw1ZXMyV3ZId1FDNGNMUmNvNUY0ZHErSWZPek1uV0haV3VmdGM2N3BEYUt0bTlRdXlLT2JuZVRxNy9MNWc3UnUzSUNPVWxQNXpHWjZzNWNlb2lhVmNwaTdCRDU3clBucjlqSFBQZmd5WnNvV2N3ZVUwZDNVN2xQaTFjZllyTDNBTUxWOHp0V1Q1RTc4MGVHamJ2UFkrdStpOHgrL1ZyTzJMWnlrc0xIa2NULzNiY2NTMWlGUmNRdzJ3S0JBSStlZjVEYU51UGZFWURjN1VqdWxTdUQvSFd0VEJIOFY1aWU0b2hMUDFRTmZRZkx0RVFkOTRvUS9aVm9Zb2tqTHBucForcFlhbjcySjlHdDV3bXBtSlI4WHRmZElFU3YvSmQ4SGxzUysrVHJJUC9GNjg5dytlWnpadDk5U2grVUtHYWZyUjJmeDJkV1hHM2Jkd2s5T3pkQkpTVldLaXBqei9ycGFOcWdxc3cyOTUrOHcwaVJGTWVpUk5QdlZYSXFpZHRuVnNvOU83OTRqVUhNb0xjbWdrZ0JINFBFOW0vZDk4ZUE3aTNVZmg1OVkyS2krQ3p6eEtRVVRGKzBFMWR1dmNCRHY3VmlnK3ZGaWhTRTU3eGhFcC9IVGVkbG01d3cwWDByTGg1Y0l0YVBIOEZoT0M1eXpQSERPaW05SWw4ZWJmck1RM0t5K0UxN2xFZ2Q3aC9CNFdqY2VhWmN4NUsxOGlndmV2UGhCNDZmdTRzbGN3YkR5RkIyQU9IQ3RTZjRHNU9Bb1gzK1U4dGdDOUU4TnBzbHM5Wm5hRVEwVGw5OHlPeTNhRlJkN21Obi9laFBTazdOY2NMUml6ZUJHREpwRGY2S3ZEOHpBdnlBc1A3bFdkK0Y2RDNhRTk5L2hpRXBPUlVqcDYvSHFJSHRNRzlxUDZuSDUvTUZPSHo2Rmp4OWpqSDFKd0dnU0dGYjdOODRVNkVWMjc0Ylo0TFBVLytBM05OWG45Qjc5QW9BZ0VNaEd6eS91bEh0NThnTmZ2Nk93S1hybVJOTFJneG9wN1lzS3pmdnZjWXB2d2Q0RmZBVkFSK0RaSlo1TVZYaXV6T0RJbW5HZjRWRW9sajFnUXFmNCtQOW5XcGJYYWNyM1RzMFpJTDg1Njgrd1hMM29UQmdaOC80RlJvUmpidVBBd0FJM3h2dFd0YVdla3dXaTRWNVUvdWlXQkU3dUh2NmdzOFhZSER2MWpvTjhBUEEzaVBYbU5lYmtaRWhSZzFzci9VK2NEaGN6UExZelFUWUxNeE5NV05jRDYzM0k2OXdMT21na1F4UW9wT2w4eHMrWDRDSjdsdncrZXR2QU1MM3lwNzEwL1Vpd0s5UGN1dDFTR2hFTkU2SmxLcVpNc3BWN0g0aHB3Q3J2RzF5YXArYW1uY3pKUUNBKzlTK2VQRW1FSTlmZkFRZ0xJOVhzMnE1SENjdm5yaHdENC8rUFFjQXVyWnJnQ21qWEZYcUM1OHZnTHVuTC9ZZHY4NDhabTFsamlQYjV5cGNTdWZRcVZ0aVdVWXFsQ3VCQTV0bkt6WFdJVW5mTVY1aTZmaHpFdlFySE4ySEw1T3JyYnp0Sk1tdDcvZjhKbGNHK1R2Ym1PSnVmQ3FpdUR4RW05dGhYc2ZsR1BENkdKekRQOE0ySlNibkF4Q1NUOFNZMmVLemd6T091UFJEdExtd1htZ2hJd04wc1ZWdU5SM0pQU0xTK1NpVi9pM25ob1RrSTZYU3Z5R2NtejE5YUg0UkhaTUFkNUY2NWszcVY4SElBWklIK0FiMmJJbGo1KzdpdWY4WHBQTjRtT1d4Q3hjUExkRktLanR6TXhOWVc4a090a3BibmYvb3hVZThlQlBJN0U4ZjIwT2hQb3ZPWWpiV1FQb3owZFhsQUhEM1VRRFNlYnc4bmFMZGdNMVcrUGY3OENVWW8yWnNZRElmTEZ4NUFFZTJ6Y1haeTQrd1pNMWhiUEdlS1BVMXNtamxBYng2KzFYc3NiY2ZmbUQwTEIvczNUQ2Q2VXVaVWtWd2V1OENIRGg1RTQrZWY4RG9RWkpYU1BENGZBeWJzaGF0bTliTXNWNnZMRjkvL0pFNUtQUTNKbDRzcUVpRURwKytEVGRQWDNBNFhQejhIWTY5NjJkSUhVanhmL2NOaytkdFEyb2FCMGZPM0liMy9PRlNzejJvVSsyMms1R1VuS3JTTVN6TVRmSHlmNXZVMUtPOFF5QVFZUGFTUFV6MkdRRG8za0grMWU1WlU0R3YzM0VXVTBkM2c1V2xtY1QyRjY0OXdhUjVXNWtNSHl3V0N3dW05OGVrRVYzRTJwVW9abzhMQnp3d2FPSnE1bk45OStGcnVITHJKYnptRGNzV0FIejA0aU1XcnpxSXR4OStpRDNldFYwRHJGd3dRdUZBcVpHaEFaRERoQmRsMkZobkRuWW1wNlNwYmRBeXQvRmNmNVNaOEFjSVZ4b3JpczhYNEdOZ01KNjkvaUwyK0tvdHArUStoa2t1S3BVa3FuS0ZVaWhvay8wMUhmUXJISEVKeWN4K3RVcU9ZT3M0UlhKRnA1SndMbDhDbjcvK1Jtb2FCNmN2UGtTZnJrMnp0VHQ1NFQ3NC8wcUdEdWpSVXE3cm1tRjkyOERheWdJWHJ6L0Z2S21LMS90VnA3UTBMZzZkdnNYc2QyM1hJRnU1QVczWXNPdThXQUI1NXZnZU9wLzhrSnVkM2JjSXhSenMxSDVjMFpJbnlsSWtiWDdXY3k2ZU5SQVRoblZXNnJtcTRQTUZtTHBnTzY3Y2ZNRThWcUtvUFU1Y3VNZVVsMUJGNDNwVjBOZTFtY3JIMFFlNTlUckV5K2M0dU54MFpyOXFSVWUxSHA4SUdiRFoyTHB5RWxwMG00MjRoR1NrODNoWXRPb2dyaDFiTHZVNW9SSFJXT0MxbjltdldhVXNObnFPVTJuOEtTMk5pOG56dHVMOHRjd000RVpHaHRpM2NhYkNwWno4L3ZjVXM1ZnVadmFMRnJiRHNSMXVVak1HS2lyeWI1eENBWDV0eXEzdjkvd21Wd2I1elEzWUdGZllFc3RENGdBQTBlWjIyTng0Z281N1JVanVNTmJCRW1ZU1pxZVR2Q1dWTDRDcElEbm5ob1RrSTZhQ1pLVCtHNkRMYi9oOEFhYk0zOGFzenJlMXNjUm1yd2xTVjdxeVdDeDRMeGlCTm4zY3dlY0w4T0pOSVBhZnVLRlNrRk1iVm9zTW5qdVZLYVpRK25NK1g4Q3NMQUxVWDVPZXcrSGkvWmRnc2NmaUU1UHgvUFVYTkt4VFNhM242dGFoRVNxV1Z5enp3cE9YbjNCVXBMYWMrNVErS0ZKWXVZSERRNmR1TWJXTUZiMVpPM0wyRHR5WCs0clZndndlRklxNGhHUjA3OWdJbmR2V2w3aWFXOUlzL2ZIRE91SFM5ZWNJRG9uQXRkc3ZNV2pDS3V4YU80MEo4RFdzVXdrTjYxUUNoOE9WT3FsajhjcUQrTitkVi9qZm5WZDQ0UitJTlI2allKcExBeS82UW5TU2pyU1YrV2xwWExndDN5dFc3L0RHUFg5czJuTUJzeWIwbFBnYzl4WDdtTmZOMnc4LzBHblFZdlR2MWh3TFp3eVFHRVNWcHgveWlJNUpVSGhWVDFZWlFXVWlicUgzQWJHMDlvM3JWWUZMTmZsWHZKY3NYZ2ptWmliTTMyZlRuZ3RpMlY0eXJGdzRBcTd0R3NKdHVTL3p0ekF4TWNMbUZSUFF0WjNrTk9hRkNscmo0a0VQTEY1OUNIdU9DTk4vaG9SR1ljamtOYWhkd3dsekp2YUNrYUVCMW13OUxiWXFDUkJtQTFneGJ5aTZLVEJoUVJzc0xUSW5QNmc2Y1NXM2V2WDJxOWhnTUNDOTVJdW81T1JVM0hzY2dPZitYL0RzOVJlOGZCdUloTVNVSEovbldOSUJ0YXFYUiszcVRxaFRvenphOTEvSVhJdW84N3RHWGVuUTVWbmhlM0N6NURUODlUdE1Fd3Z5bjkrL1dHcm1pL1ZMeDJEOVV2a3lFZkQ1QWpUdE9pdGIzeTRjOEpDcjVFSFh0ZzJ3K3VzcHNOa3MvUHdkTHJITmlmUENBQitiemNMZ1hxM2s2aGNBZE8vWVNDL0tjRnk3ODFJc2cwai9icExMRFdqU294Y2Y0YlB6SExOZnpyRW94Z3hXckV5U1B0amlQUkdiUE1jcjlWelJPdXdITjg5Rzg0YlYxTlV0SWdjMm00VjZMcEkvRXdRQ0FXWXMzcGt0bVA4ak9Bdy9nc1BVY240VEV5UDBkVzBHTnB1RktzNmwxWExNdkVhVDF5RnZQL3dRS3hVaWlhUnlHYWN1UHNCRXR5MHkyNmpTWHQxaTQ1Tnc5MUVBYmo5OEErc0NGbGd5VzNxMkxGR1JmK1BVT3VtcW1JTWRWaTRjaVhGek5xRk44MW81Zm03T1hMeUx1VVlvVWN3ZUI3Zk16alpaVnhIaGtiRVlPbVVOWGdlSUw3TGdjdE5WV3RXZUlUUWlHclgrbTVSanV3ZCthK1dhVUJENEkvTWE1cjltTmJIY2JhakVkbWN2UDhMS3pTY0JBSDI2TnNPTWNkMmxIck5sRHpkbW92U1R5NUt6WUdadHAwMTAzNkZldVRMSUR3RFZMSXl4b0xnMXRrY2tJaW9mcjhvalJGNzJSZ1lZNTJDSmF1WTBNRTBJSWZrSm55L0FyQ1c3Y1AzZWErYXg5VXZHb21nT0FkeXFGVXRqUUkrV09IUkt1UExIYy8weGRHbGJId1Z0QzJpMHY4cTZmUE81V0syeDZXTzdLNVN1TzJzdE1uVUgrWis5L2lLMmNpRERyUWR2MUI3a3IxbWxMR3BXS2F2UWMrSVR4Q2VHOWV6VVJPbGE2YmNldkdHMlRVM2x1KzVJVEVxQnUrZStiSU5yL2J1M2dOZjhZY3hOdnFSZ2JIQklCS1l0M0ltSHo5NHpqN1ZzWEIwTFp3eEE3eTVOMFczb1VzUW5KdVAydzdkbzIzY2VObnFPRjZ1N0t5M0FIeElhaGNNaU5ZRlArdDNIKzg4LzRlc3pBNDRsSGVUNnZTUlJackNuVE4xaEtnZVM5VVZPOVVRRFBnYUpwVW9GaExWKzNhYjB5YmFpV3RUSlhmUGd1ZUVZOWgyL3premFPWEwyRHE3Y2ZvRkZNd2VpZjdmbVlxdEJ0RkhYbENnbktUa1ZNeGJ2d3Jrcmo1akhqSTJONENXbFRJYzBSb1lHR05yM1AyemJkMGxtdStKRjdXRnJZd20vZ3g3b05YSTVPTngwSE5nMEs4ZE1FRVpHaGxneGJ4amFOSzhGdCtWN0VmUkxHQ0I4K1NZUWZjZDRaV3R2WW1LRU1ZTTZ5TXdtb0VzRlJES2s4UGtDcEtTbXFUVEFLaTkxcmNKVWg2emxYcVFKRG9rUTI1ZDN3TGh1elFwb1hLOEs2dFFRQnZaRkp5Q2w4M2hpa3cxTlRkVzNva2xkWlY2VS9WdDlEUHpGdkQvVTdmelZ4eXFsRisvV3NTRWkvOFpoN0pDT0tGdTZpTVNCNW5WTHgyRDNvYXZncEtlamVOSHNaYTcwM1VXUjhoTzJOcFpvV0ZlOTE1MDVDWXVJd1ppWlBtSVpNcjRGaGFKRVRmbUNUNHI2L3N3M3g5SXN5bExYaWtaRFF3TmF0YWhsUmthRzhEdm9rZTF4TGpjZE14YnZVc3RxZlZsWVlESDl1SFhhVzZQbnlxMDBlUjJ5ZU5WQkppTkxYclp4MTNsczhmVURBTmpiRllESHJJRTVyb2IvRXg0Tmw5WVRVZEdwSkZvMHFvN3VIUnZKSEV0SVRFcEJ1NzRMNU9xUEFadU43ejlEMFhuUVlxbHQwbms4c1d1RWxCUU91ZytUNzdwSzB2WE52Y2NCbU9DMkJaRi80K1E2aGo3NCtqM3pPcWFTVXltVUtWVkVZcnZFcE14cmxJcE9KYVMyQThUTGxzbHFkL09VRi9nQzdiODNkSFhma1ZmbDJpQS9JQXowcnk1bGc0dXhxWGlSbUlad0xpL2ZydEFqUkJKVE5nc09SZ2FvWTJtQ3pqYW1NRGVnRmZ5RUVKS2ZSTWNrWU9yQzdmamZuY3lWa0VQNy9JY09yZXVJdFV0SVRFSGszemlFUjhZZ0lpb1c0Wkd4Q0krTVFYaEVaaG1rK01Sa3JOcDhDaXNYanRCYS8rWEY1YVpqeVpyRHpIN05xdVhRbzFOamhZNlJuaTRlZ0ZkM2tQL2Vrd0NKai92OTd5bm1UOU50R2xjQVNFZ1VEL0tMenF4V2xPaGtCbmxXSWo1NStRbVQ1MjBUQzVwWVdwaGg5YUtSTXYrTzhZbkoySDNvS2pidHVTQVdBRy9lc0JyMmJwZ0JBelliVlp4TDQrZ09OL1FmNjQzNHhHUjgveG1HcmtNODBOZTFPZVpNNmkwenpXbnhvdmE0ZEhncEJrOWFqZDkvb2dBSVN3bTA2N2NBZTlaTlE1UDZWWEw4M1lqOGVIdytOdS94dytvdEo4Rk56d3dFRkhPd3c0NDFVNlN1dnNwZ2FXRUdyL25EMGJOekU4eFl2Sk9aSkJBVG00anBDM2ZneFBsN1dMMW9KSnpLRnRmWTc2RG9CQTU5Q201cWl2Lzc3MmpYZDc3TU5pK3ViV1FtRmQxLzhnN1RGKy9FcjVCSXNUYWVia1BoWEw2RXd1ZGZNTDAvVEl5TmNlemNIWVJGU0M3dFY2U1FMUURoeXRLeit4YUJ6V2FoVlBIQ2NwK2pXY09xV080K0ZKUGN0eUkyTGxGaUd4YUxoWW5EdTJCUXIxWnFEZkMzN0RGWHFRbEE1bVltdUgxbXBkaGpOdGJpSzlhVGttVVB0dTAvY1FNZFc5Zk5NK20ycjl4OGdhZXZQa3Y4R1o4dndJR1ROL0Q0eFNjOGZma0pvUkhST1I3UG9aQU42dGVxaUFzaW1RR1d1dytWT25DZWRTS2dxWEhlbVp4LzVlWnpqUnlYenhkZy9jNnpLaDJqdkdPeEhLOXQ2N2s0bzU2THM4d0EwZHNQUDFDOWNobVYrcUlKNlR3ZWJ0NzNaL2JiTkt1bDFUSlIzSFFlUnMvMHlWWEJsdHlpKzdDbGVicmtsemJFeGlWaStOUjEyVEx1QUVDak9wVndkSWViVWxsVmpwNjlnOWxMZGpQWHN3VnRDMkQwSU1sbDhuSzczSEFkY3ZubWM0bC80OXdrS1RrVjErKyt3dm1yVHlDQUFQdDhaa3BzVjgrbEFyYjhxOUFZRlIyUGQ1OStvbG9sUjVuSHZ2L2tIUURnVStBdmZBcjhoV0lPZGpLRC9EeStRS0hKZFJrbCtPU2xTaG03MURRT3BpL2VLZmFkWTJWcEpwWmRxVVF4K1Nici9Rbjd5M3p2MjlzVmtIdnhRc2E0Z1NJQ2Y0UXcyN0lXRTN6NitvdlpMbHVxcU1MbmthU2NvL3pIeVEzdjkvd3FWd2Y1QVdIcS9qNEZ6ZEdub096YXJZUmt4Uk1JNEJlVGd0Ti9rOEdSTW1PcGdBRUxmZXd0MGFxQUtReDBXeTZPRUVJSVVRaVB6MGZyM3U3NEUvWlg3UEh3cUZqMEhyMENmNlBqRVIyVGdLaVllSWtyekNVNWRPb1dSZzFzcDlFZ21USisvWWtTVzdIajZUNVU0ZnB0b2tGRlFQcnFibVhkZnZpVzJTNVMyQmFwcVJ6RXhpZmhSM0FZbnJ6OGhBYTFLNnIxZklxS2lzNjhrV2F6V1NoUVFQbHJhdzQzTS9XNHFZeFZTbHh1T3J3M25jRFdmUmZGQnM1clZDNkRIV3VtU0oxeC9pMG9GTWZPM2NYKzQ5ZkZVdit5V0N5TUh0UWVpMmNORkJ2MHJGUERDWmNPTDhHZ2lhdng4M2NFK0h3QmpwNjlnOU9YSHFKN2g0WVlNYUNkMUlHTXloVks0ZXJSNVJneWVRMWV2ZjBLUURnZzJIZU1GNWJNR1l4UkE5dko5NDlDWkFyOEhvTHBpM1l5WlI0eXRHOVZCeHVXam9XdGphV1VaMlpYcDRZVGJwN3l4dm9kWitHejh4eXpjdkR4aTQ5bzJkTU5VMGU3WXRyb2JqQlM4MFFlb2g1Rmk5Z2hPVGx6OElqRlltSEI5UDRZMGtmeHV1aUFNQXVFKzVRK2NKL1NCK2s4SG5qcC9HeHRqSTB6WHd2eVp1bmdjdFB4OU5WblhMajJCSmR1UEJQN0RKVkVJQkJnM2ZZeldMZjlESnpLRkVQVEJsVlJvMHBaVks5Y0JoWEtGVmM2VUJQMEsxenB3YmFzREEwTVVNRFNIUEgvSm4xRng4VEQzazV5OXA3QTd5R1lzM1FQNW52dFI5ZDJEVEIvYWwrbFZ6aXJraGxGRW1WV2pDY2xwMkxScW9OU2Y4NW1zK0RsYzF4bXZkUnlqa1ZSMzhVWjlXdFhSUDFhenN4MzJJVXM2ZitsU2VOa0NmTExPWmljRzF5V0V1U1BqVTlTcVo3dHNmTjNtUWxkTnRhV1VpZlpxSXUwREZGSHp0N0I5SVU3TUtCSFN5eDNHNkt4VmVUSytQQTVHSWxKbWNFTmVVb1lxTk5DNy8xNDlscDg4a3d4Qnp1dzFiZ0FoY05KWjBxU2FWdGFHbGRuSy9JMWxSMGp2L2dXRklxQkUxWXg2ZmhaTEJaR0RXaUhBNmR1SWkyTmkwY3ZQbUxJcERYdzlaa2g5M3M2bmNlRDk4WVRZcVdCYkt3dGNXclBmTDI3ZjFZWGZiOE9TVWxORTFzTWtGc2RPWE1iQzd3UEFCQm1GSkgyL1ZuWHBZTFkvcDFIYitVTzhtZjRyNW1MYXAzVklWTVRZeHplTWdkZEJuc2dQakVaVGVwWHdld0p2ZUE2ZEFuVDV1WC9Oc2wxTE5GTWVyNCtNM0tjY0o1Qm1VbmNnZDlEeFBZL0JmNlMyTzc1Njh4N1pXTmpRNm50QUlpTnI4aHFseFdielVLRmNwSW5WdXY3K3owL281RU5rbThac0Zqb1ptZU9obFltMkJPUmlEZEpuR3h0NG5rQzdBNVB3TlhZRkF5eXQwQk5DMk5Rcko4UVFraHVZTUJtbzMzTDJ0aDc5SDlpajErOTlVTHBZNmJ6ZUZpOCtoQ09iSnVyYXZmVXFtenBJcmgxMmh2bnJ6N0I2M2RmVWFlR0U5SjVQT3c5OGo4TTZkTmFyaFVZNlZuS1A1bW9NY2dmSEJLQnR4OStNUHZ0VzlaQmFob0h4ODdkQlFBY08zZFg1MEYrMGRudWRqWldNR0FyUC9ncUdxaVE5bS8vTWZBWEpycHR3ZnZQUDhVZUg5NnZEWmJOSFpJdEFQc3A4QmR1UFh5RFM5ZWY0Y1did0d6SGN5cGJITjd6aDB0ZFhWK2hYQW5jT3UyTmVTdjI0ZmkvMnJvY0RoZkh6OS9EOGZQM1VONnhHTHEyYjRCV1RXckFwVm81c1lCYm9ZTFdPT2U3Q09QbmJzYWxHOEtVdCtrOEh1Wjc3Y1BQMytGWU5uZUl4SE9TbktXbWNiQnUrMWxzM1hkUmJMS1JwWVVabHMwZGpBRTlXaXAxWENOREE4eVoyQXZ0VzliR2xQbmI4UEhmd0FhWG00NDFXMC9qNHZWbjhGazJGaldyeWwvZm5TakhnTTJXT0xBamJZQ292R014SE53OEM2N0Rsc0xNeEJocmw0eEcxM1lOMU5JWFF3TURwWVBwQW9FQW43Nyt4cjNIQWJqN09BQ1BubitVV3IreWRnMG5ET2plQWlZbVJqaDY5aTRlUGY4Z2xvWTk4TWNmc2RxYkppWkdxRkMyT0VxWEtJelNKUnhRdW1SaGxDeFdDQVh0Q3NETzJoSjJ0bFphQ3hyYUZ5ekFETGFGUmNSSUhlUTc2ZmNBZ1BBOWRlSGFFN2xydmtyeTlNb0dwWjhyaVRLRHEwdldITTZXZ2o4cjUvSWxtSlgrUmthR1lwOVpaL1l1UU9ONnFtVjM0WEM0WXZ1eUpza3BxbkZueVN2K3RPSHRoeDhJK0JpVTdmRTM3NzlqOUV3ZkRPL1hGck1tOUZUNHVFbkpxZkR5T2M3c2p4dlNFZDZiVHNqOWZIbGZKOUxhamVqZkZsN3poeVB3ZXdqbUx0c0xRQmlFZWZUOEE3WjRUMFNkSE1wOWFNdkxmeE1VTTJpelg2dTNub0x2c2V2WkhyOTIzQk9GN1czVWRwNm5yejZqNnhBUHRSMVBIa25KcWZBOWRoM2I5MStDMS96aDZOSzJ2bGJQVDFSejZ1SUR6RjIybDVrQVkyeHNoTTBySnNDMWZRTTByRnNKbzJmNGdNZm40KzdqQUhRY3VBZ0hOczFDNlJLeU0vd0UvdmlEU1c1YjRQLytPL05ZT2NlaU9MaDV0a0lyWmZNN2RWK0hMRjkvTkU5TWlQbXZtUXNUNU9lbTgzRGw1blAwNzk0aVc3dUN0Z1ZRdG5RUmZQOHBuTHp5NE9sN1RCN1pWZWF4N3ovTkRQSTdsblJRK1BVYTh1YVF6T3ZycU9oNC9BNk5rcGtkNE0ySEh5aG9ZNVhqS3Z2b21BUlVhanBHWnB1S1RpV3hjKzFVdkE3NGltbGp1dVBiVDhVeUNRRENhekxSZTVVaWhXMFZQb1lpUk84TFpucnNrdXM1QThhdnpMblJQODI3ejVHN3JVMEJDM3grdEZ2dTlxclF4WDFIWGtWQmZwTHZPUmdad0wyNE5SNG5wT0ZnWkNLaUphenUrSjJXRHUrUU9GUTFOOGJnUWhad05LRzNEaUdFRVAwM2RraEhwajYxTkRiV2xuQW9aQU9IUXJad3NMZkozQzVrKzIvYkJzZk8zY09HZitsUWI5NzN4NTFIYjlHaVVYVnQvUnB5YzIzZkFLN3RHK0JYU0NUR3p0bUVsMjhDOGVKTklIYXNucHpqeW43Uk9xR0ErTXBPVlYyNDlsUnN2MzJyT3VEeitVeVEvOEsxSjFneGI1akVRSmkyL0JKSks2ZnF3S3RZdW40Skt4SFQwcmpvTzJZRndpTXpWMTFabUp0aTNaTFI2TmFoVWJiMkczYWVoZGRHeVFQM3BZb1h4dVNSWFRHZ1o0c2NnM2VXRm1iWTZEa2UvYnEzd0FLdi9XSVRETDRHL1dGVzJiWnNYQjNIZHJpTFBkZkV4QWk3MTAzRDR0VUhzZlBnRlFEQzRLWG8rMEFnWnkyNy9KQ2lYUjQzNy92RDNkTVhQMytMQjlicTEzTEdacThKQ3FWTGw2WjY1VEs0Zm1JRjFtdzdnMDI3ejRQSEYxN25md3I4aFk0REZtSGMwRTV3bTl4YjdaazdTS1pxbFJ6eDQvbStiSS9MZWgvVXJ1R0VmVDR6VWJWaWFZMFBxa2tURmhHRE4rKy80K1hicjNqOTdodjhBNzR4ZzFDU09CU3lRWTlPalRHd1IwdXgxWHE5dXpURnI1QkluTGh3RDVkdlBzZjd6OEhaUGl2UzByZ0krQmdrTVJDYXdiVjlRK3hjTTBWbW4rVXBGNUhUNTQ5RElWdG1ZRGdzVW5KNUE0RkFnRE9YSDJiMnJWMkRYSjA2ODk3akFCdzRlWlBacjFHNURONklUTXpMNE5xK0labzFxSWFHZFNxaWRnMG5sSzQ5bFBtWmhRb2xiaktrcElvdk9qQlQ0Sm9ncDJzY1ZXcldxOG8zeTJUVERIM0hlb1BENFdMMTFsUGdwdlBnUHFXUFFzZmRzUE1jczNyYnh0b1Nvd2EyVnlqSXJ5N2x5eFREOURIZHNIcnJLZkQ1QWdUOUNrZlh3UjZZUGJFWHBvM3BwbkJtS1hYNytDV1kyVFl5TXBRNmdLNXVPdzVjeHBxdHA3VnlMbFgwRytldDFNVFcvdU84bVVrL0szeU9vVVByT2xwUG5mLzY1aGFaWmFlVWxaZXZVeE1TVXpCMytWNmN2dmlBZWF5QXBUbjJiNXFKUm5VckF3QTYvVmNQdTlaTnhiZzVtOEhoY1BFcDhCZis2K1dPeGJNR1lsQ3ZWaEtQdVc3N0dldzZmRlhzSHFoVmt4cll0bXF5U3RsS2NodDl1dzU1K093OTloekovQTZxWGNNSkx5Vk1GczhOeXBRcWduS09SWm5VOTM3L2V5b3h5QThJUzh4ay9Ccys5LytDZEI1UDZ1ZlRwOEJmWXVXczJxaDVGZiszb0ZEMEgrZU5tTmhFblBGZEtER3JRRXhzSW9aT1dvTzRoQ1RNbTlZUEkvdTNrNW81UjE0dEcxZEh5OGJLajFmOUNSY3Z5K1JncjduN2tkUTBEa0pDLytiY1VFc3M1U3dycG0vdjkveU9JcFdFQUdBQmFHUmxndG9XeHJnWWs0d0xNU2xJbFJBUWVaZk13ZHlmSE5TeE5FYnZnaFRzSjRRUW90OGNTenBnNHZBdUNBbjdpeUtGYkZHa3NDMktGTGI3OTM5YkZDbGtDemFiaFJpUjlLYVNBcndUaG5mRzdzTlhrWmlVQW1Oakkzd0svS1dYUWY0TWg4L2NabTdnejE5OURLZXl4VEI3UWkrWno4bGFza0NkUWI4VEYrNHgyNVlXWm1oU3J6TEFZc0dtZ0FWaTQ1T1FsSnlLYzFjZUtiMXFXUjJDL3FXcUJJQlNPYXhVeVVtcVNLQkMwa3ArRXhNaitDd2Zqd0hqdmNIbkMxRFJxU1QyckorRzhvN0ZKQjV2eXFodWVPRWZpT3YzWGdNUUJqT2FOcWlLd2IxYW9WT2JlZ29QemphcVV3azNUM25oeXEwWDJMelhUMnl3eDlyS0hHczlSa3Q4SHB2TndySzVRMUNrc0MyV3JUc0tyd1hEMGJwcFRlYm5YSkZzRUJRMGxpN2dZeENXclR1Q3U0OER4QjQzTnpPQjIrUStHRDJvZzhvRE82S01qQXpoUHFVUFdqZXRnUWx1VzVoYTd6dytIMXQ4L1hEai9tdHNYakZCTDJzcDUyZDhQaDg5Unl6WHlMRWZYbHdydHArVW5JcURKMi9pODdjUWZQbjJHNEhmUThSS2dVampWS1lZT3JTdWkvWXRhNk5XOWZKU2cza2xpeGZDelBFOU1YTjhUMFJFeGVMV2d6ZTQ5ZUFOSHIvNEtGZUs2WUsyQmVBMWY1aGN2NXVxUks4QlJBZDlSZDI4LzRaNUh3SEFxSUc1dDg1d1FtSUtwaTNheVV5OHNMWXl4OHFGSTlHKy80SnNiVWNPMEd4NWxoU1JGV05HUm9ZeXY5djRBdkdGQ1d3VnN1OW9VbXg4RXM1Y2ZnUkFXQU5YdEU3dHdCNHRtRlhlRzNhZUJaZWJqa1V6QjhoMTNIZWZmbUxidm92TS90VFJyckNTYzFBNmc3UnJqdkNvR0xIYXZkTGFaYnhYV0N3V1pvenJnWG91emhnM1p4TWkvOGFCeCtmRGU5TUpQUGYvZ3EzZUUyRmpMWC9KR1hVVHpWQlJvcWk5V3I5ZnBUbHk1allXcno3RTdMTllMTGtuUW1wYldobzM1MFlTRE8vWGxnbnlmLzhaaGtPbmJtRlkzemJxN0JyUmdKa2V1M0QrNm1ObTM2bHNjZXhkUHkzYjVKZE8vOVhEcWQzek1Ycm1Cb1JIeGlJK01Sa3pQWGJocE45OXpKL1dEL1ZjbkJHZm1BemZvOWV4NDhCbHNmcmg1bVltV0RoakFJYjNhNlB6U1Q2NWticXVReEtUVWpCbHdYYm1zOGZjekFTZWJrTWxmci9yTTlHWFVKdm10ZkF0NkJJQTRONlRkMGhNU29HbGhFbUc5VnljbWNVRVNjbXBDUGdRQkpkcWtyT1gzWG4wVm15L1RZdGFhdW81OE96MVp3eVp2QVl4c2NLeHByNWp2UERvMHJwc0UxOW1MOTJOMEFoaFVIMkIxMzZjdWZRUVBzdkdhbTFTbWlUQklwUFFiYXd0TlZxV3hZRE54dFZqc3U5NVR2azl3SzVEbVFzTkRtMmRBenRiSzVuUGNSMnlCS2xwd25HWmE4YzlaYmJscGZQUWNlQWlBTUtKVDlxUzMrNDdOSWtpbElTSU1HR3owTE9nQlZyYm1PRkVWQkp1eGFWQzBxM0lpMFFPWGlSeVVOdkNHTDNzTFZDV2d2MkVFRUwwMUlMcHNtZlAzbnJ3QnYzSGVUUDdrbWJrV2x1WlkwVC90b2o4RzRjNWszcHJaTldJT3MyYTBCTVBucjVuNm51djNYWUdsU3VVUXFmLzZrbDlEaWRMa045RVRmVzZuNzMrek5TTEJZQjJMV3N6cWVnN3RhbUh3NmR2QXdBMjdibUF2dDJhcTVRbVgxbVJmK1BFNmd6bmxJNHlKNmtpS1lmTnBOUVVidG00T3VaTzZvMXZRV0ZZdFdnRXpFeWxyMWhrczFuWXNuSVNKcmx2UWNNNmxkQzFiWU1jVS9ubGhNVmlvV1BydXVqWXVpNENQZ2JoMkxrN3VIRHRLUmJQR3BoamZiZUp3N3VnVlpPYXFPUlVVdXp4TkpIZjIxakc2NmV2YXpPRiszdjY0c05zMlNaeW01RFFLSGo2SE1lWlN3K3pEZmEzYkZ3ZHF4ZU5Rc25paFRSMllPQVdrUUFBSUFCSlJFRlUvbm91enJoOWVpWGNQWDF4MHU4Kzgvam5yNy9SY2NCQ3pKN1lHMU5IdTJycy9FUXg4WW5KV2x0OWJHRnVpdHNQMzJZYjZNeXFvRzBCTkt4VEVZM3FWa2JMeGpWUXRuUVJoYzlWMk40Ry9ibzFSNzl1elFFSTN4ZXZBcjdCLzkwMytMLy9qaS9mUXJJRi9yM21EMGRCVzhrMUt0V3RwTWhuYTJpV1ZVd1pkaDY4ekd5N1ZDc25kZUE0TjloejVDcENRak1EejB2bkRvR0RqckpISkNXbk10c1dPYXppejVxaHlTQ0grdWJ5ckxhU2g2SXJmQStldk1rTU1QZnYxZ0tydDU1aWZyWnd4Z0FZR2hveWc5WmJmUDNBWnJOeXZHNU41L0V3ZGNFMmNOT0YzNGxsU2hYQmFDVUdmTE5POXNuUXVQTk1zU0MvdEhaWk5hbGZCVGRQZVdQTUxCODhlZmtKZ0RCalRhdGU3dkQxbVlFYU9wcEk5aXNrOC9XdHllL1lEUHVPWDRlN3B5L3pQVzlrYUlDRk13WmcwYXFER2orM05ybTJiNGkxMjA0ektaYlhiVCtEdnE3TlpGN1Bxc01Edjh6WFkyRjd6YXhrRkQxSEVUMi81MVBVR285UitQazdBdjd2dnFGbjV5WllzM2lVMUV4cTlXczU0K1lwYjB4ZnVJT1phUHprNVNkMEdleUJlaTdPK0JnWUxQWlpBUUJ0VzlUQ3NybEQ0RmpTUVMzOXpjaEFsYUZNM1dGcU9hNHNzaklBYW9PNnJrT1dyajBpTnJGczFvU2VLRjYwb0JwN3FobFovLzFGSi9HMWFlYUM3ZnVGUVg0dU54MDM3NytCYS92c0phM3F1VlFRMjMvMDRvUFVhelhSU2RlV0ZtWm9WS2VTMG4wWGRmSDZNMHh3Mjh4TXBESXhNWUxYL0dFU00xdTRUZW1EWHlHUlRLbUxWMisvb25YdmVaZzF2aWNtanVpczlTd3BBSmhTYjRCd1VxOG1HUmtaeWl4bGNQL0pPeHc0ZVlQWjc5ZTlPVm8xcVpIamNVVW45Y2s2UGdDeGtoYkZpMmp2ZlpMZjdqczBpU0tUaEVoZ1k4REdHQWNyZExBMXg4R0lCTHhKbGp5NzkyVVNCeStUT0hDeEVLN3NMMmRLYnlsQ0NDRjUwL3hwL2JSeUh0RUpCOG95TkREQXpyVlQwYXJuWE1URUprSWdFR0R5dkcwb1Y3b29LbVlKekdaSVQ4K2FybDg5czdXejFpSWRMSkxtY1ZqZk5reVEvL3ZQTUp5LzhoZzlPalZXeTNrVmtUVkZ0TFIvSTNubHRKSS93N1F4M2NYMjMzMzZpZGE5M0dRZSszOTNYbUhKbXNNcTlVL1V0ZU9lcUZtbExLcFZHb1psYzRmS3ZjSXRhNEFmQURoY2tTQy9qSElQR3ozSEs5eFB2Lzg5UlhwSzdnN3lwL1A0ZVBEMG5WaUF2N0M5RFJiUEdvaGVuWnRvcFE5V2xtYlk3RFVCclp2V3hFeVBYVXhRalp2T2c3MmQ2a0hVdkp6aU5xOWJNVzhZbXJuT1ppYlRzTmtzbEN0ZEZOV3JsRVdkR2s1b1ZLY1NuTXVYVVB1cXZPSkY3Vkc4cUwxWVBlZWs1RlI4Q3dyRjk1K2hpRTlJa1RpQXF5bWltVnhFNjRObStQTHR0OWlBOFBRc24rUEtxTjEyc3NySFVGYTlXaFdaN2ZhdDZxQmZ0K2JaVXJScVMwSlNackFvcC9JOVdiTVBHYWxwWXFJNnhTY21ZL05lUHdEQ2lUU3VIUnFLQmZrQllMbmJFSEM1NmRoM1hIaXR0R25QQlJnYkcySE9ST25abDlac1BZMTNuekxMN1N5ZE0xaHR2Ly9UVjU5Vm1semtVTWdHcC9Zc3dOeGxlNWpydS9pRUpKaExtZkNvRGFMWnVtdzFuRFo4aGM4eCtPdzZ6K3l6V0N4czlCeVBhcFhMaUFYNXV3NVpvdFpKclNscG5Kd2JTWEhXZHlHVHBqMHJXYldmMld3V3BvM3Rqb2x1V3dBQTRaR3gySDM0V282MXIxV2w2V0NUdHM2aEt3VXN6WEZrMnh6Y3ZPK1BQbDF6bm5SYnFLQTFEbTJkZyszN0w4Rmp6V0htR3ZiWjY4OWk3WW9XdHNObXJ3bG9VcitLV3Z2TDRZaVBSWXZXQ00rcjFIVWRJbnBQVjhXNU5NWU82WWpvbUFRMTlsUXpSTzhuQWNCRVpFeWlmdTJLc0xJMFl5YVhYTDM5UXVJMVl2a3l4V0JqYlluWWY1Ly9HUXNmc2twTjQrRGg4dy9NZnN2RzFWWCtQdVh6QmRpNCt4eFdiajdKVEZnb1ZOQWFCemJOUXEzcTVTVStwN3hqTVZ3NnNoUnJ0NTJCejg1ejRQSDU0SEM0V09GekRKZHZQTU5tcndsaXBiQzBRYlJzVTZVS3FvMk5xT0xZdWJ1WXZYUVA4MWxRc25naGVLaFlqejRrTkFycFBEN3NiS3hnWm1hTTVKUTBiUFhOekk2a2pRbUJHWFJ4MzVGWDZkK2RBQ0Y2cEtTeEFlYVZzTUdiWkM2T1JDWWlLQzFkWXJ2WFNSeThUdUtncHJreGVoWTBSd1V6U3RGS0NDR0U2Rkl4Qnp0czhacUlnUk5XUVNBUUlDazVGY09tcnNQL1RuaEtURUdXeHNteWtsOUdrRlplUDM5SDRQd1ZrWlNRWllxaG9janMrT3FWeTRqVkJseS84eHk2ZDJ5azlkU09XUWVxcWppWFZ1bDRxU0tEcmRKVzh1c2pWVlBZeHNabFprUFE5RXF1M0toMGljSTR1R1VPT3YxTEJUaG1VQWZNR05jZDVlcVBZQWJKdGVYYWNVLzg3NFFuUnMvd3dZY3Z3Wmd5eWhVRGUrcXVYQWJKcmxmbkp1alZ1UWx1M3ZmSGdQRXJBUUQvTmF1Sncxdm5LblNjaE1RVTFHMC9oVWtWS20wQXZweGpVWGpOSHc0T054M1ZLenVpYWtWSG1KdVpvRXpkWVdLMWU3VWgvTjFSVks5Y1JpY2xKRVJYSDM3NTlqdmJ6MFVEZU5VcmwwRzdsclZWUHFmb1NqdHRhMWk3SXBNWnhtZjVPSjMxQXhDdi8ycHJJenNGcTZheUQ2blQ1ajErVElEQnRYMURXSmliU216bnZXQTQ0aE9UY2VhU3NON3EybTJuWVdwaWhDbWpzbWRXdWZzNEFENjd6akg3WGRyV1IxczFwaFkrY3VhMnhNY3ZYbitHSnZVcXk1VjIzOGpRQU91V2pFR2xDcVd3Wk0xaDdGZzlSZXZCQ1ZHaVFVR3pIQ2FQS0l1YnpzT01SVHZGeWxNQmdLZjdVUFRvMURqYndQMFBrUkpSdVZuM2pvMndjdE5KcGlUQzVqMFhNS3h2RzRWTFIwaXljZmQ1ZUc0NHB2SnhOQ1duN0NEVEYrM0U3Q1c3bFRyMkNwL2pXTDNsVk00TmxWVFF0a0NPQVg0dU54MnYzMzNEalh2K3VISHZOZDUvL2ltemZXaEVOTWJOMllURzlhcWdhZjBxcUYzRENlVWRpNm9jTU9Wd0pJOUI1MlhxdWc3cDY5b2N2c2V1dzhURUNGdTlKK3BrTmJneXNvNUppRTRjTnpJMFFJdEcxZUgzdjZjQWdKdjNYb09iem9PUm9manZ4bUt4VUt0YU9keDY4QWFBY0dXOEpBK2VmaEFyV2FMcU5WM2szemhNY051Q2V5SkIyVXBPSlhGNDY1d2NNK1VaR2hoZzdxVGVhTlBNQlJQZHR6QjEydjNmZjBmcjN1NVlPTDIvVnRPMFAzejJudG11NUZSS2ErZk44UHRQRkJhdE9vaExONTR4ajlsWVcrTG90cmtxcDlPLy9mQXRabnJza3ZyekJyWFZrODFCSHJxNDc4aXI5TzlPZ0JBOVZNUGNDTlZMMitKbElnY24veVpKRGZiN0ozUGduOHhCZVZORGRMSTFSMzFMWXhoUURTWkNDQ0ZFYmlZbVJqbXU3dUh4K1hMVjBHemR0Q1ltait5S2pidUZOd2MvZ3NNd2JjRU83TjB3UFZ2YnJDc2wxTEdTZjlPZUMySnBGb2YwK1M5Ym14SDkyekpCL2kvZmZ1UGNsY2ZvM3JHUnl1ZFd4SU9ubVRleFpxWW1xRnhCdFJ0WjBaWDhxZ3dvcTVxU1h4cFZBa29QbjcxSCtUTEY0VkRJSnR2UG9xSXo2M0VXektGR1huNVZvM0laN0ZvekZSV2RTcUJNS2NWVG5hdFRlY2RpdUhwME9ZNmR2NHNodlZ1cjVaaTJOb3JWWGM0SVBCUHBXamF1Z2VKRjdSRVNHb1ViOS96eDd0TlBWSzBvLzBTa3Jmc3VpdjA3ejU4cVBTdk5rRDdxZVIza1pxTEJ5UERJV01UR0p6R3BWVDhGL3NLWnl3K1puOCtlSUgyMWRXN0JZckhRcDJzenRHbm1JakdGckRZOWVwYTVtcTZvZyt5U0FhS3AvUUhBM0Z5L0pwWkYvbzFqMHZBRHdMZ2hIYVcyelZqdC9UYzZIbmNmQjhDQXpaYVk2am9zSWdZVDVtNW1WZ2JhMmxqQ2U4RUl0ZlU1T2lZQjU2OCt5ZmI0b2xVSHNlUEFaZFN1NFlSVHUrZm5tR1VodytpQjdkSHB2M282TDNHVnhwRXZ1NUlxdHZyNlpRdnd6NS9XRHlNSHROUEkrZlNGQVp1TnlTTzdZdlpTWVRBN05qNEpPdzVjeHF3SlBYWGNNOTNqY0xoUU5yOENsNXVlTFZ1Skpna0VBdnorRTRXM0gzL2doWDhnWHJ3SnhKc1AzNlhlYXhhMnQwR24vK3JpUjNBNDdqOTV4OXpyUmY2Tnc3a3JqM0R1eWlNQXdxQmxtVklPY0M1ZkFvNGxIVkRZM3ViZmY5YXd0N09HcWFreFRFMk1ZV0ppQkZNVEk0bnZ6MFNSREM4T2hXenc5dlkyRGZ3TGlQc1UrQXZOdTgvUitIbWtVZGQxaUV1MWNuQXM2WUJSQTl1cG5LVk9tMUt5Wkd2SStycG8wN3dXRStTUFMwakc4OWVmSldZanFWeWhGQlBrRDQrTVJVaG9WTFpBKzYwSC9zeTJBWnVOTnMxY2xPNzN2Y2NCbU9DMkJaRi80ekw3MnN3RjIxZFBocVdGL0JPZmFsVXZqNXVudkRIVFl4Y3orUzh0allzRjNnZHcrK0ZiZU0wZnJuUWZNK1NVUVVvZ0VLOFB2MmJyYVd6eDlWUDV2UEw0L2pNTTIvZGZ3dEZ6ZDhYR3A0bzUyT0hvZGplRkpnMytlTDVQNHVOdG1rdWZIRm03aGhNNnRxNGo5emxVbGQvdU96U0pndnlFeUlrRm9JNmxNV3BiR3VOVkVnZi9aKytzbzlyWXVpaSs0eVFFbHhZS0ZFcGJTdDNkamJxK3VydTd1OXRYdDFkMzkvWlZxYnU3MHBaU2dhTEZKWjU4ZjZSTU1wQ0VCSUsxOTdkV1YyY21keVJNWnViTzNlZnNjL3hYTW9MMGlQMkJZam5XaGlYQWdjMkVueTBmald6NUVHWXhPNHhBSUJBSUJGTlFLbFZHRFpDa3RhazNSanpuOGJMUHNXYjMyZ2taMWhpN2Z2ZVYwYmIrVTBaMXd2VzdMeWxyMS9OWEgyUHJ2b3NZM0tzNXJWMjZyTGdzZnNmUFgwTng2T1JOYXQ3R1NvQXV2MnN3YTlQV3J6b1dyanFFc0VoMUJ0K2M1ZnZRdUc0RnMyUUJHVU5FVkJ5ZXZmNU16VmNxVnpSZE5vQ3BKR3NOVGhnN0dLNkxaNWZYWitrNDlKRVZTL1gxTy83RHcyY2YwYWxOYll6bzE1b21SRVRIYWtSK1E5YnZ0VnBOTUhtL0luSG1yV2p6R3MxemNPQWdJM2c4RHZyb0NMN0pMQUYzOVdkRjZJTFkrMmNNazhsQTkvYWFXdDRyTmgzSDdyWEdYVU8vWWhLd1phK21qbVBUK2hYMVdvVWFnN0ZsYS82MzhUajEvTTNNT3JtSmF3RjdDQzM1bExEdzRkTVB5b0ZtOGJvamxNQmF2clMzMlRLb3pWVXZQaFZUcjZ1Snd6dWExVG84SXo0R2hpRG9lemdjSGF4aFl5VUFnOEhBdFRzdmNlckNmYXBOUmxsanlTbDBFVUFvTU54bnlPbDd6WnpsKzZrTThrWjF5c09ucUp2Qk1nZ2NOZ3U3MW83SFB3TVhZVWl2NW1qalI3Y2ZUaEZKMEd2a2Nsb3czZkxaQTgxU1ppV1ZUWHZPUXlST2I0VjkvN2VWOGJOWG45Ri83Q3JzMnpqWjZINlNzUUovaWtpQ2tOQW9CSWYrUW5Cb0ZFSkNmNkZMdTNwbXNVM25jTmhVM3o1dFFLdTU2Tk81TWJidHY0U282SGd3R0F3c210YkhvTUQvNXVZbU9EdW1ENWJNTEkrZWYwU2IzblBOdGoxVDZOSzJMcGF1UDByMUFiZnN2WURCdlp0bk9kUFMxbHBvdHJydTJyV1dDempaL3JWdVU3OWlFaEFTOWdzaG9iL3dQU1FDbjc3OFJFQmdDRDU5Q2NuUUJ0OWFLRUNMeGxYUW9XVXQxSzVXaW5wbVJFWEg0L1NsQnpoOTRUNWV2UGxDQys2V0t4VDQvRFZVcHdWMVdrb1c5OERsbzR2VDNWdTA3M24yR1RpOC9DbVlzeCt5ZEdaLzFLOVpKbnNQMk16RXhORkxDcVFOSEc5VXB6d1lEQVpWT3VMcTdaYzZSWDdmTkVIN1QxOEZwaFA1TDk5NlRrMVhyK3hybEZ1Tkx2WWR1NDdwaTNkUjU0YkJZR0Rja1BZSS9obUY2WXQzWjJxYkhEWUxpNmYzeFp6LzdZUHM5M2dWaDhQVzZ3cGtDcVlHL0VmSEpnQ3hHYmZMTE9HUnNiaDg4emxPWHJpSEIwOC82R3dUR2hHVExjRTNiQllMSFZ2VmdwV1FqMUlsUE5HcFZlMGNMUUdWRys4ZGZ5cEU1Q2NRVElRQm9KSWxGeFV0dVhpWnJNN3MveUxXUFNBVExWZmk0SzlrSEk5SlFUMHJIcHJiOFZISURQYS9CQUtCUUNCa3hOMUhiOUZwMEdLVDEvT28xRHZETmtHUGQ1bmxCU3NuWUxOWVdMZG9HUHk2ektCZUVPZXZPb2lhVlVyU3NrSEZhZXA1V25Demx1MDBkL2srcXJZekFBenIyd28yVnVrSC9EZ2NOc1lOYlkvSjgzY0FVSXZ1aTlZY01tdDJtaUZPbnI5SHZUd0J5RklFUDZDMmJOVVdxcklpOGh0RFJGUWMxdS80ajVwZk1LVlh0cFU3VUNwVmVQWXFFQ0t4Qkh1UFhrUEx4bFZwQTdEQlA2T29hUWM3L2NKRFZ1cjkvb2s4OVY5bjhqcVYvVVpUMDhQNnRzU0FicVpsQ3haME5wd2xTOGhiOU9uU0dCdDNuVVdLU0lLTDE1N2l5cTNuQnJOUVVwbXlZQWVWOGN4aHN3eG04UnVETHZ0d1hhemVjb3E2RDJabW5jeGlMaUczZEluQ2VQZ3NBQUR3NkhrQWFsVDJ4YjNINytCLzR4a0FVQ0xlbjBKT0N2d0E4T05uSlBxT1dXbXdUYU02NVExK0hwOUFkd0d4dHM2YW9HaE9ydHgrUVN0eE1iSi9hNlBXc3hSWTROeis5TFhhbFVvVmhreGFoOWRhOVhIN2RXMkMxazJybWVlQW9jN0Ezbm5vTWdDZ1pwV1NsTEFQQVBzMlRrTHpyck1RRmhtREcvZGVZOHpNemZoMzZRaWp0NjFTcWRUaTRtOEJYL3Q3QUlCdm5jRTY2MFNYSzFYRUxDSS8zNEpIaWZ3cDJSUXdhR3NqeE1LcHZURjh5a2FzbWo4WVhYVUV0ZjZwOEhnYzlPL1dsQXBFUzBoS3dZNEQvaGczSkd0MWczdDNibVEyZHhudFo4T2FCVU16REtZMkJ4dVhqc0EvcldvYjNWNzdHT2RNN0lIaGZWdGxhbDFkbkxwd0gyTm5iVW4zcm1jSUZwT0pjcVdMb0g3TnNxaFhvd3dxbFN1bU03akh5Y0VHZzNvMHc2QWV6WkNRbElKSHp3Snc5L0Y3M0gveUh1OEN2dE5FZjMwd21ReXNXVGhVNS9hanRVVCtqTXE0bUF0dkwxZGEzMXlYZTVrKzhsby9wRUd0c2tidHIySEhxUm1XWkVqRjFPOW9xTDJ1SU1lMHp3TkhlNXMwODlid0tlcUdnTS9CQUlDcmQxNWc5b1R1NmJiam04YTk0T1hiTDJqYlRCTkFGL0E1bVBidTJxSlJGUVBmd2pCTjZsYkEycTJuRVJZWkF5c2hIeHVYaklCZmcwcFovajJzV3pRTTVVc1Z3WUJ4YStCZ2I0Vk55MGJTSEFQek0xKytoV0hYb2N0NDhPd0QzbjM4UVFWdDVEUmNMaHZyRmczTDFMcDU3WHIvMnlGcUk0R1FTUmdBS2xoeVVkNlNpMWNwVXB5S1RrR0FTSGRrdEZTcHdwVjRNYTdFaTFGT3dJR2ZuUURsQlZ5d1NISS9nVUFnRUFqWlRpbWZ3aGd6dUIxVy9Ic0NnTm9HOHQvZDUyaUR0R2tkREN3c01wL0pmLzdxWTF5OXJiRy9zN2V6U3VjY29FMzNEZzJ3WWNkWnFxYm5ucU5YMGFsMUhWUXFWeXpUeDJBTUNxV1NHdFJPcFhrV1h2QUJwTXVFeVc2UlB6d3FscklFWmpJWldEZzE0eUNWelBMeFN3Z1NrbElBcUFmL3FwUXZUdnM4OEZzWU5lMWV5Q25ianVOUEk2dC9LeHNyUy9MMy9zTnhjckRCa040dHNIckxLUURBNUFVN2NhZXlyMEg3enhQbjd1TGNGVTBkeTFFRDIrWXJ1OWJjcEZ5cEl0UmcyNzBuSHpDc1R5dE0xS3F0M0tsMUhWVE81dWZUbjB5NVVrVU1mdDYwZmtVcWkwa2ZrYjgwZHJoV1FuNkd0WWFMZXVvWGkxTkVZbHFXdmFHMkdRV3BKU2FKTUdtdTVyZFNyMFlablJtRytrZ3I4S3RVS2t4ZXNBT1hiMnF5RGN1VjlNTDh5YjJNM3FZeC9MdnJISlZGTnJDSEgwM2tkM0cyeDRGTms5RzYxMXdrcDRoeDR0eGRGSFp6eHBTUm5RQ28rMUxoRVRFSUR2MzFPMHM0Q2o5K3FyUHhROExVL3d5NVpPa1MrQUY2Qm05V3NCWUtFQmV2RGdwSi9OMkh5UTdhTmE4SjE0SU9xRnJCSjl2MmtWZnAxNjBKMW00L1F6a2xmTlJSVjlpY3hNVW5ZZGlVRFdoYXZ4TDhHbFRLOVpJUWVaMDJ6YXBqMCs1emVKVW13RVliUjN0cmxDdFZCT1ZMZTZOQzZTS29XckdFenVCc1ExZ0xCV2hTcnlJVmhDaVZ5dkFwS0JRQmdjRUkrQnlNZ01BUS9QZ1ppZkNJR01RbmFxN0ZudjgwUkxtU1hqcTNHUnlteVRoMnk2Q211Ym5nc0ZtNTNxLyttL3NoRVZIMGxIRW5CNXQwYldwWExVbUovQjhEUS9BelBCcUZDanJRMmhRdlVnaHNGb3RLT25nVDhJMzJ1Yi9XY3hYSW10TmF3UUoyMkxsbUhDYk8yNDZ0SzBjYjdFZVlTcVZ5eFhEdHhCSklaWElJK0R5emlQeUdIS1F1WG50S0M4UTh0WHMyYW1iUUowdUxNZUozQVNkYlhMenhWS2VyZ0U5Uk4zejVHa2FkdXk1dDY1cTBmMk00Y3VaMnhvMXlpTC81ZWpjblJPUW5FTElJQTBCNUFSZmxCVndFaWVXNEVDZkMvVVF4RkhxQ3NGNmx5UEFxSlI2MkxDYnEyVmlndnJVRlhMbFpzOFVsRUFnRUFvRmdtTEdEMitQaXRhZjQ5Q1VFNDRhMHg1akI3V2lmcDgzdTRHVXlrejgyTG9uS3lrOWw5SUMyQnAwUE9Hd1dKby84QnlPbi9RdEFuYlUyYXNZbStCOWVsSzIyL1FlTzM2QUNDd0IxOWxwaE4rY3NiVE50bldCVGF2QmxCdTNNMTh5ZU0yTjU4dUlUTlYzRzF6UGRPZjJpWmNmcDdlbWlkenU2QmhhOHF2U2xBaVF5K3B4QStCc1owYTgxOWh5OWlwallSSVNHUjJQc3JDM1l0bktNVHVlT3oxOURNVzNSTG1xK3VMY2J4bWN4cXpJLzRPYWFzUUJnakVWcDVYTEZzT1gzOUpNWG4vQy9qY2NROUQwY2dQcWVQbXM4S1RPUkZad2RiZUZhMEFGaEVURlU1aGFYeTBIeElxNW8zNklXaGhnSUNrd2x0Y1JQNnZiU3dtUXlhTUxBdlhQNm5RUFNsa0F5MUxaMHZhRzBmYVRsektVSDFMRXhHQXpNR3A4K3U5QVVaaXpaZzMzSHJsSHpCWjN0c0dmRFJIQzU1aXNiOWZWSE9EYnRPUTlBSGVCUXIwWjZhK2RTUG9XeFljbHc5QnV6Q2dDd2F2TkplTG9YUUNtZnd2RHJNb1BtM0pRWkhPMnQ0ZWJxQkk5Q1RuQnpjWVI3SVNmVXFWNHFTOXRNeGMzRmdlcnIvZERLMnN3Ty9rYUJIMUM3TjdWcFdnMWhrYkdZTnJwenVpQlFjM1Axemt0Y3Yvc0sxKysrd3V6LzdVUEEzYTM1eG1FdE4yQXhtWmc1cmhzNkRWb01SM3RyZUh1NndMdXdDNHA0dXFDWWx5dksrSHFtc3pFM0Ixd3VCNlZMRktZNXg2VWlsa2dSRmhHRHNNaFlsQ3l1dnp5TDlydUZwM3ZXM3RGeWd2emFEK0ZiY0xNOU1OMVlnbjZFVTlOV1FqN3M3ZEk3T05TcVdncmJEL2hUOHpmdXZrTFBmeHJTMm5BNGJIaDd1ZUJqb0RybzZNMkhiN1RQTDF4N1FrMVhLT09kTGtqQVZDcVdMWXByeDVmbzdKY0wrRHk5OWVIVG91dWQxNUJEbmpsUnFWUllzZWs0TmU5VDFNMWtnZDlZaEpaOExKM1JEejFITEFlZ0Z2MWJOS3FDTG0zcm9VSVpiM2hWNlF1NVNOMjN5R3ltdlNITUlmTG4xK3Y5VDRXSS9BU0NHU2xpd2NiSWdsYm80V2lKSy9GaVhJNUxRYUlldFQ5T29jU1ptQlNjaVVsQkNUNEhEYXd0VU4yS0J3c2RMOHNFQW9GQUlKaEszUnBsaktwem0zWncxOXkxY2ZNS0hEWUxHNWVPZ0V3bVIxa2QyUkxhZGVRNUhMYk93ZXVNVUtsVUdETnJNeTM3cW1SeER3enMyU3pEZGY5cFZSdDdqMTdENHhjZkFhZ3QzSVpQM1lDOTZ5ZG1pLzE4WEh3U2xxdy9RbHMyc0lkcGx1ZTZTQ3Z5Wi9lZ1kycm1IUUJZVzJWdlFFSHF1UUdBYXBWSzBENlRTbVY0L3p1akFnQ0twaEg1SDV4ZkRXVVdiUGl5dWo2QmtOK3hFdkt4YUdvZkRKdXlBUUJ3OXZJanJOcDhFaE9HZGFTMWkvd1ZoNjVEbGxCWmNqd2VCK3NYRDh2UitwSzV4YlBMNnpOc1kweDJrWFlXdVVnc3dZYWRaNm41bWVPNkdWVkwrM1BRVHpUdE1rUG5aOW9sWWdEMWdHNTIwYVRUZE9oN2hCNzRkN0pKV2VibTVNVlY5ZTlZcmxCQXBWU2wrMzF1MlhzQkFZRWg2Tml5Rm1wVThVMlg0ZjQ5V0JPZzU2cGpZTjdXUm9pM3R6WnIyb2RFWmpxSVR5S1JRYUZVUXNEbjBiYXBpMVpOcTJIMi8vWWhPVVdNVHEzcm9JeXZaNmIycVZLcE1HdlpQdXc0cUJFeCtCWTg3TjB3Q1M3TzVzMWFuclpvRjVXQlBieGZLNzE5cmhhTnFtQjQzMWI0ZC9jNUZIQ3loYmVuQzl4Y0hESVUrRGtjTmdvVmRJQ2JxeVBjWFoxZ3dlTmcxK0VyMU9mZm4rMkJCUy83Z2hROTNKeHgvM2VOMytCc0Z2bi9abGJNSFpoanRlN1BhN25VMUt0ZW1najhSbEMzUmhrRVB0eVpMbmhhSmxkZ3dweXRPWFljcVdLZEJZOExMNCtDOFBJb3FMZXRYS0hBdCtBSWF0NVEyN3hDWHVxSG1NTDVBL1BOdXIyc2tDcHVBb0Mzbm96NG1wVjl3V0F3cUVEQm0vZGZweFA1QWNDM21BY2w4c2ZGSnlFazlCZmNYQjBSR2hHRFYrK0NxSGJtS24rVFhTWHpza294TDFmOGZMVS93M1luejkvRDJ3Qk4yWWIrM1pvQ0FMYnV1MGd0Njl5MkxteXRMUTF1UjN0ZmhweVdtdFNyaUFWVGVxTlMyYUtvV0xab3B2OStTcVVLbjM0N3lIQTRiSVBKQnVZa3YxN3ZmeXAvL3BzdWdaQUwyTEdaNk93Z1FEczdQdTRtU1hBK0pnVWhVdjB2ZndFaUdRSkVNdXlLU2tKTkt3czBzT2FoR0orRHZQbDRKQkFJQkFJaGY1SzJOcDAySWkyUlgyQ1J1Y0hXRFR2UFVyWERBSFhteU9yNWczWFdXRXdMZzhIQXFubUQwS0RqVkNvNy9mTE41MWorN3dsTUh2RlBwbzdIRUZNVzdxSlp4SmJ5S1p5bFdueXBKQ2JTcldDRmx0azc4S2dkSFo3ZHRTcWZ2TlJrOGxlclNNOVdlL0UyaUJJSldFd21pbnU3MFQ1UHJRRi81TXh0MUsxUjJtaVI0dFg3cnpoODZpWVdUZXVicWNBVFFzNVNvdmFnM0Q2RVA0S2ZZYjl3NGRvVERPcEp6Mmp1MExJV3J0eCtnWlBuN3dFQWx2OTdBaTRGN05HOVF3TUFRRlIwUExvT1dVcTdMNnlhTnhqbE03QkhONWJQWHcxYmxhZWlIWStUbVhXeWs2bWpPZ09Bd2FBSEp3Y2IrQlp6eHdldHdDVUFxRit6TFBwMWJhSnpuZnRQUHlEcVZ6eGFOS29NRG9jTmhVSnB0UHRJZHJxVWlNVDZ0eTJYWnkzNzJoeXdXU3hBUnhjaElEQUVCMC9ld01HVE4xRE15eFYzejlLejY3WHR3RE1TNzk4R2ZFZno3clBRdUU1NUxKN1IxeVNSUENvNkhyMUhyUUNMeWNTQlRWTXl0SysydGJaRTl3NE5jUEw4dlV4YjZzdmtDb3lidFFYSHp0NmhsbkhZTEd4Zk5WYXZwWFZtT1hQcEFXN2NldzBBOEhRdmdDN3Q2aHEwMXA4eHJpdGtNamxHRG1oRFBkZGRDenJBVW1BQjk5OGl2cHZXLzI2dWppam9aRWNidVAvOE5aUW04bWVud0E4QXhiMExVZE5paVJSZmY0VG51bGpZcHZlOGRJRXJXVUZrUXEzMTdDS25CUDdvMkFSY3VhV3gyVzdmb3FaSjYyc0hkcHZLaTJzYjgzVnBBRjN1YUVxRk1rZHRxMDNKeUgzNzRSdGtXcytwekFaTjVUVnlxaDlpYm43RkpPRFV4ZnNZME0zUDREdlp5ZlAzRUJZWmd4SDlXbWRxUDIrMHlrb1U4OUl0OHR2YUNGSEt4NE1TcE84OGVnZWxVcFh1dUVvV2Q4ZnBpK3BTRXRVcmw0Qk1yaDVqT0gvMU1hMEd2TGxFL3J4TVJtV05vbU1UTUhQWlhtcmV5Nk1nZW5SVUIwN00wbHJlb0hhNURFVitYZnVhczN3L09yZXBnMUkrZEdjUFF5VWRqU1V4V1lSNjdTY0RVTHVYM1RtelBNdmJOQmY1OVhyUGo1Qy9Bb0dRalhDWkREUzB0a0FEYXd1OFRaYmljcndZejVJbGVxMzh4VW9WcnNlTGNEMWVCRmN1R3pXdGVLaGh4WU1ic2ZNbkVBZ0VBaUZiU1VyV1pLRHpNMkhYZCtuNlV5eFpteVl6dm1jemxDL3RiZlEyaWhVcGhQRkQybVBaaG1QVXNsV2JUOEtqa0JPNnRxdG44akhwWTl2K2l6aDk4VDV0MmVMcGZjMFNmWitRcHQ2clZUYmI5WC9Wc2pSMGM4bWF6YUFoZnNVazBMSnBxbFdrWi9JL2ZQYUJtaTVWb3JCT3k4ZG5yejVqN0t6TnNPQnhNVzVJZXd6cjI4cGdBTWp1STFjd2MrbGV5R1J5OEhnY3pKM1kwd3pmaEpDZHhNWWw1ZlloNUh1T25iMkQ2WXQybzN3WjczUWlQd0FzbTlVZnoxNTl4dmVRU0toVUtveWZzdzB5dVFJMUsvdWkyN0JsdEV6VmtmMWI0NTlXdGMxMmJMVmJUOGlSZFV4aHlzaE9rR3FWTGNtSWNVYVdMV2hVcHp4dHNNM1cyaEpyRmc3UjIvN093N2RZdGZra2JHMkVHRE9vTFJyV0ttZjBNUkhTRXh5cStSMDdwcW5IcTFBcThWcExCUEJKRTFTbVRZcElncUdUMWtFcWxlSEN0U2U0OS9nZEhsNVlvOVArTnkwaXNRUXR1cyttck40NzlKdVBvOXVtWjJpYk83Q0hINnFVTHc0N1cyR0crMGhMVXJJSWd5YXN4Zlc3cjZobExDWVRtLzQzQ28zcmxqZDVlNFlJQ2YyRlNWbzFYeWNPN3dnMml3VUo5SXY4YkJZTEM2ZjFvUzFMZFdYSXExUXFTNjlqKy9UVjUxd1grYlg3YmdUVDJILzhPaVg4MnRvSTBhckpueSt5SnFWNUFBQWdBRWxFUVZUTy9hMDgxaW9USnJUazY4M3F6bTN5YWo5a2VOOVdSaDlUUnNoa2N2UWJzd3FQWDN6RXhXdFBzV0hKY0owQkw2dTNuTUxTOVVjQkFDS1JGQk9IZDB6WHhoQUpTU2tJL0JaR3pWY29vMzhjb1ZiVlVwVElIeGVmaE5mdmc5S05PN1JyWGhOMXE1ZEIyVkpldE1DcXMvNFBhZnZ3S0pUM1MwRmtKMHFsQ21ObmJhRWxRTXdhMzgyb1JBMWprTWtWMkx6blBEYnZPWSt5SmIyd2UrMTRzNVlJU1JGcHhyRXlDc2JNS24vRDlaNWZJU0kvZ1pBRE1BQ1VzZVNpakNVWENRb2xiaWVJY1NOQmdoQ0ovaHRqcUZTTzQ5RnlISTlPaGh1UGplcENMbW9JZVhEamtjdVdRQ0FRQ0FSem8yMHpiMnBOdmljdlAySElwUFZRS0pYVXN2S2xpbURHbUs0bUg4ZW9nVzF4NDk1cnlocGVwVksvZE1wa2N2VHExTWprN2FYbDFJWDdtUDIvZmJSbC9iczFSZlUwOXZPWkpURkpSSnUzRW1idmkrYmRSKytvNldKRkNobG9tVFVlUFErZ3ByMDlYZUJvVHhjNXptbFpwMWF0a0w0V3EweXV3TGc1VzZGVXFwQWlrdURpOWFjWTJiK053WDI2T050VG1hYWJkcDlIY1c4M2RHOWZQOE5qall0UGdvMjFaWjYxVENSa0Qvbjl2UCtLU2NDa2VkdXBHcUV4c1FrNjIxa0xCVGk4WlJwYTlaeUQ2TmdFcUZRcVRKNi9BNVlDQzlwOXZIKzNwcGc1N3MrdjRUaTBUOHNzclMrVEs5SU5ZZ2Ivak1MeGMzZHB5OW8xcjJrd0F6dzF1Q0l1UGduaGtiRW9VY3c5VStWL3ZvZEV3czNWMGVnczM2RHY0YkMyRXFTN0orZDN0SVBLaWhXaEN6dFBYMzZtL2RiTGw5YnZWREZqOFc2YW04U2dYczJORXZnQmRXYnkyTUh0TVA2M2xmWGJnTzlvMjJjK1R1NmNhZEE2MWRPOUFEemRDeGkxRDIyK2ZBdERuOUVyOFRub0o3V016V0poL2VKaFpzOHlsQ3NVR0RKcEhWWFdvMUs1WXVqWTBud0JRWG1KOHFXTGdNTmhVeTVSajU1L1JLZldkWEw1cVBJT0lyRTBYYW1wVkxMVFpTUXppTVFTYk41N2dacTNGZ29na2NuQTQzR00zb1pyQVhzSStKbHoyVEtYNEpXWE1YZlpPb2xFQm85S3ZUTzE3cDFIYjZucFNtV0w1bGxIcjd6YUR6RW5rK2Z2b043Tjd6MStoOW5MOW1MN3FyRzBObkh4U1RoOCtoWTF2L3pmNDVCSVpaZ3gxdmp4Z0VmUFA5SXk3S3RXOE5IYnRuYlZVdGp5KzM1UTJNMFpjUW5KNmRvVWRuTk81L1lUSGhsTEN5QnAxNnlHMGNmM3A3Sm96U0ZjdnFseFNHbGF2eUphTnE1cXR1M0h4V3VDd0YrLy81cXViRlZXK1JrV1RVMW50OXZLMzNDOTUxZUlXa2dnNUREV0xDWmEyUW5RMGs2QXp5SVpiaVJJY0Q5UkRMR0JtM3lJUkk3akVqbU9SNmZBbmN0Q2pkOFovcTVjY2drVENBUUNJWGN4OTJCSWJoR3Y5V0pzaXNqLytNVkhkQisyREdJdHExQUhPMnZzWER2ZXBFRzNWRkl0YVp0MG5vYUlxRGdBYXFGLzB2d2RFRXRsR05Tam1jbmJUT1hRcVp1WU1HY2I3Y1d5YkVrdnpKdGt2Z3p4OENqNlM1WjFOa2FUZi80YWl0Y2ZOTm1NRDU1OHdOSC9icU5Gb3lvUW10bEI0TTVEelVCYjJpeitIejhqYVZtVmRhcVZUcmYrdW0ybnFacUlIQTRiYStZUHlYQ3d6cTlCSll6czN4cnJkL3dIQUpnOGJ6czgzUXVncGxiZHVyUkVSTVdoYlo5NUtPWGpnZldMaDVzY3NFTElHcmwxUDh4djUxMld4aWI5M0pYSFdMZmpEQzJEUnRkZ1pTcEZDaGZFd2MxVDBLSGZBa3FjMFJacFJnMW9reTBDdjdIbjE2dEtYMG9jeXN3NjJZRkNxY1MzSHhINCtDVUVId05EOE9Gek1BSUNneEgwTFF3ZjcyK25hanIvaWtsQXAwR0wwdzJZblRoL0Y5TkdkNGF0amU3czdOUnNid0FvWWFBMGpqN2lFMU93Y3RNSjdEem9qM0ZEMm1QQ3NJeXozNlJTR1hxTldJN3ZJUkZvMGFnSytuWnRncHBWU3BxODc3eUdXQ0xGenpCTnlZa1NSZWwvejJ0M1hsTFRsZ0lMVk5EakdMVDd5QlVjUEhXVG1xOWVxUVRHRCsxZzBySDA2TmdBY1FsSm1ML3lJQURnYzlCUHRPKzdBQ2QyenFUczZzM0JrNWVmMEgzb01wb2JFSS9Id2JZVlkrRFhvSkxaOXBQS3ZjZnY4ZlRWWndEcWZ0ZXF1WVB5cklDV1ZTeDRYTlN0WHByNjNWeSsrUXlxMlFOeU5TRHN6YzFOWnEyeCsrajVSN1RwUFRkVDYzWWZ0c3hzeDVIZGJOaDVsdmFjL1BFekVvTW5yTVdCVFZPTURveGFPVzh3R3RZbVRpdDVuZVFVTVc3ZWYwUE4vd25uTEsvM1EvU3hidnNaMnJPMFJERjNySm8vT0YwN1d4c2hUdTZhaGZaOTUrTjdTQ1MxcmxRbU4vcGQrK0x2UUZkQUhjUlQwc2REYjl2cWxVdGd4dGl1OEt0ZkNUNUY5VHY2cE9YVWhmdFVJQUdUeVVDNzVxYVYvTWdNVXFrY28yZHNNcnB0VHJKbDd3VmFEWGdYWjN1c1cyaDhXUTFqMEw1dkF6QnIvd2tBWHJ3SnBLYkxHM0IveUVueTYvV2VueUVLSVlHUVN6QUFGT2R6VUp6UFFSOG5TenhJbE9CR2doZ2ZSZnJ0NFFBZ1dLcEFjSFFLamthbndJUExRblVySGlvTGVmRGdzZkZudnBZU0NBUUNJUzhoa3l1UW5DelMyK0hPcjJnUHFCc3JFTjk2OEFaOVI2K2tDVE5zRmd2YlY0MUJvWUtadDQ0djRHU0w3YXZHb2tPL0JaUVlwbEtwTUhQSkhuejZFb0tGVS9xWUZFQ2dVcW13WXRNSnJOeDBrcFlkVU1qRkVmczNUZ2FYYTNvd2dqNmV2dnhNbTNjdG1EM1I1SEtGQWpPWDdLRUZMTHg4RjRSUjB6ZGhJbTg3bXRhcmlQWXRhcUp4blFxWkNyWkl5MjJheUUvUHF0aHo1Q28xTGJUa28wRWFtK3BQWDBLd1p0c1phbjdTOEk1R0Q4Wk1HOU1GejE0SDR2NlQ5NURKRmVnL2RoV3VIbDBDTjlmMEZuL1JzUW5vT0dBaHZ2NEl4OWNmNGZnV0hJRjlHeWZuNi9xcGhJekpqK2M5TENLYU5qOTN4WDdhZk8xcXBiQmF4d0JxS2pLNUFnK2ZmdEFweXJGWkxOaFlXMElxbFpuMTNwWmZrRWhrK1BJOURKK0RRaEg0OVNjK0JZWGlZMkF3dm53UGgxU3ErejFUTEpIQ1VtQ0JpS2c0ZEJxMFNLZVZkbUtTQ0V2WEg4WFNtZjExYnVQakYwMzJkZHA2bzRZUWlTWFljK1FxMW13N1RaVzdXTFg1Rk9yVkxJdks1WW9aWEhmRnBoTUkvS2JPVWovai94Qm4vQitpV0pGQzZOT2xNYnEwclF2cmJIYVMwVVpsSUdEZjFPQ2ZnTS9CdEdlYmRoMW1wVkpGeTNhcVY2T016bHFrRDU4RllPYVNQZFM4bzcwMU52MXZWS2Jxb0kvbzF4cnhDY2xZKy9zNUZ2Z3RGTzM2enNmcDNiUE5ObEJkb3FnN0Nyczc0ODJIYndEVWRyTzcxMDNJdHFDTldsVkx3cldBUFVJallqQjJjUHMvZm9DNFZkTnFsTWdmRVJXSHA2OCtvMHI1OUs1RGhMekwxeC9oVk5Bbm9IN1d5UlVLM0xqM0dpT21ic1RxK1lQQnQ4amJBWDRFNC9HLzhZejJ6RzVVdDBJdUhvMXA1TGQraUNGMkg3bUNSV3NPVS9NRm5lMXdjTk1VdmYyTFFnVWRjR3JYTExUdE81L0tOTjY4NXp3QVpDajB5K1FLK045NFJzMDNxVi9SNERQYldpakE2SUZ0amY0dXFadzRyK2xEMUtwYXl1eUNzeTdrQ2dXT25MbWQ3ZnN4bFZXYlQ5TEtKSEs1SEd4Wk1UcFQ1WVlNa1JyMEFRRDJkbFptcnlGLzZ1SURhdnJxN1pkd2NyQkJrN29WY21TODdrKzYzdk03Uk9RbkVQSUFGa3dHR3RoWW9JR05CVUtsY3R4UGxPQkJrdFNnblQ4QS9KQXE4T08zNEcvUFpxSzhnSXNLUWk3S0NEamdaK0lGbmtENGs0bEpWT0hVUFNrR05NdS9MNzhwRWhVRVBCTE9ROGgrZnNVazRFZElKTDZIUk9MSHowaDhDMVpQZncrSlFGaDRETnExcUlsL2w0N0lsbjEzRzdvMFc3WnJDSlZLaGVkdnZsRHp4dGorN2o1eUJUTVc3NEZjb2NsSVpUR1orSGZaQ0xNTVNsZXQ0SU9OUzBkaTJHUjZHWUM5UjYvaHlZdFAyTFp5akZIMjlISHhTUmd6YXdzdVhYOUtXMTdRMlE3SHRrMUhBU2Z6WlZMOURJL0d4ZXVhREFUWGdnNG1EVGk2dVRoZzdjS2hHYmFMUzBqRzJGbWJjZlArYTUyZlN5UXluTDM4Q0djdlA0S1ZrSThXamFxZ2ZZdGFxRk85Rk5nc0ZtMGZoWTJvUWZnelBCcGZ0T29qYW92OHlTbGk3RHQyalpwdlVvOGVWSkNZSkVLL01hdXBsOXhxRlgwd2NvQmhtMzV0V0V3bXRxNFlqY2FkcGlFOE1oYXhjVWtZTUg0Tnp1MmJtMjZBZ01OaHc2V0FQV1YxL0RiZ081cDFuWUY5R3llalhFa3ZvL2RKTUExN095dXpCSkprbHZ4NDN2MjFMREcxc1JSWVlNN0VIdWpkcVpIT0xGT1ZTb1dMMTU5aXdhcURDUHF1dTZhelhLSEF3dFdIc1AvNGRjd2EzeDB0RzFmSnR5VU05Q0ZYS1BBekxCcGZmNFFqNkhzNGdyNkY0Y3YzTUh6NUZvYmcwQ2lUYlVDVFU4UVFpYVRvT0dBaHpTYStZdG1pS0ZmU0M3c09Yd0VBN0Q1eUZTMGFWVUhkR21WbzYwZEV4VkZXcEJ3MkM3NUdCREVscDRpeDYvQVZiTnA5RHI5aTZLVVpWQ29WYmo5NFkxRGtWeWlWQ0FtTEJvZk5vamxEZkE3NmlabEw5bUR4bXNQNHAzVnRET2ptbDIwQ2JxcklCZ0FoWWI4TTFzNDFoUWRQTmVWaE9Hd1dUZVMvZnZjVkxTaXhSZU1xNmRiLytpTWNBOGF0cHY0dUhEWUxPMWFQeTFMZ3ovUXhYUkVYbjR3OVI2OVMrL2hud0VLYzNqUEhMS1VTcklSOEhONHlEYzI3elFLYnpjUytqWk5RMU1UNjA5cDlKUUF3ZE5teldTeDBhVmNQcjk0Rm1leHVrQjlwMmJncVppemVUUVdsSGpsem00ajgrUWlaVEk2aGs5WkRJbEgzSll0N3UySGVwSjdvTVh3WmxFb1ZUbDI0ai9lZmZtREhxckhaV3JxS2tIUHNPT2hQVFpjdVVSakZ2RXk3SDJZM2YwSS9KQ09Pbjd1THFRdDNVZk8yMXBZNHRIbHFob0g4aFZ3Y2NYTG5UTFRwTlE5aGtURUExRUsvU3FYQy9NbTk5SzUzN3ZJalduK29kUlB6bHFrQmdQZWZmbERCZEFEKzJ0SXRLU0lKSnM3YmpoTmFRWk5zRmd2YlY0NUpGOHh2RHJSLzAybkxKMlNWVXhmdTQ5a3JUWkxGdmNmdmNPL3hPN0NZVEZTcjZBTy9CcFhRb25FVmVLUVo4K2pZU2wyaWlHZEVRUFRmY0wzL0NSQ1JuMERJWTdoeTJmakhnWTEvSEN3UklsV29CZjlFTVVLbENvUHJ4Y2lWdUo0Z3h2VUVNVmdNQm56NUhGU3c1S0tDSlFldVhKTGxUekEvaDI1SVVOcUxqVEtlbWEvTjl2U1RKcERGdzVrSloxdnpCNmVrU0ZTWXVpTUZ1eTlMa0N4V2djY0JlamJLUGFGZm9RUWVmNVNqaHEvcGorQ2hhNVBoLzFTS21xVTQ2TnVFaDdZMXVkbHdoQnBrY3NETVFhYUVQRUI4WWdyQ0kySVFHaEdEc01nWVBIb1dRUHZjR010Z3NWaHE4SE50VWpQelVtSGt3U2ZTOW9QK2lOYXEvK3psVVZCdlc1RllndW1MOStEZ3lSdTA1VXdtQStzWEQwTmJNOWExYTl1c091UnlPVVpPLzVmMjh2VGhjekNhZEo2QmNVUGFZMGp2NXJEZzZiNFgzSHY4RGlPbi9ZdlFpQmphY3ZkQ1RqaTJiYnJCNzJrcW9SRXg2RGQ2SlRVQUNRRDFhNVkxYVJ1Mk5rSjBiVmRQNytkaWlSVDdqOS9BMm0ybkVma3JqbHBldHFRWDltMlloUE5YSCtQSTZWdDRwV1dkbjVna3dwRXp0M0hrekcwNDJGbWpYZk1hNk5xdUhzcWFJSDdlZnFDeHkzUjJ0S1g5M2Y3ZGZZNnE2UXNBdlRzM3BxYVZTaFdHVFY1UFpacGFDd1hZc0dTNHlabVVUZzQyV0w5b0dEb1BYZ0tWU29XWGI3OWc1dEs5V0RhTEh0bHVMUlRnME9ZcG1EUnZCL1g3aklpS1E3cys4N0IxeFdnMHFWZlJwUDBTak9QWjVmWFp0bTN0MzVZKzh0dDVENHVNd1pvdHA5SXRyMTZwQk5ZdkhwWnVFQXBRWnplZE9IY1hHM2FlcGRYckJ0UkJEaVA2dFlhanZSVVdyejFDUGIrK0JVZGd3TGpWOFBJb2lJRTltcUZiKzNxVU5XUis1bTNBZC9oMW1VRUxNRE1XQnp0citCUjFRekV2VnhRcjRvcWlYb1ZRek1zVnYySVQwSGZVU21vd0dsRGZWdzl2bVFZbWc0RUwxNTRnSWlvT0twVUtneWFzeGRsOWMxSGNXek9nOXVIekQycTZaSEVQZ3c0S1A4T2pzZXZRWmV3N2ZwMVdvelNWcHZVcll2YjQ3aGtLVlN3bUUvOHVIWUc1RTN0ZzM3RnIySC84T3UxWmx5S1NZTy9SYTloNzlCcHFWaW1KSWIyYW8ybjlTbWExWkxlekZTSXFPaDRBY1ByaWZiUFVqWTlMU01idUkxZW8rVElsdldqQmNxdTNuS1NtYlcyRWFOTzBPbTM5aUtnNGRCNjBoQ1lVTEpyZUY5VXIwY3ZNYUNPWEcvZGJXanF6UDZKakUzRHV5bU1BNnBJNUhRY3N4Sm5kczgyU0xlWm9iNDFqMjZmRDF0b3lVOXRMTFltVFNrWjF4M3QyYklpaGZWcitzVGI5MnRoWUNkQzVUVjNxdDNYODdGM01ITmNOdHRhV3VYeGs1aUVoa1Y3ZXhaVEFybE83WnVrTnpvMkpUWVJ2SGYydU1xYWczVzhGQUJiTCtMN2d0TVc3OGZKZEVBRDFkMXN4WnlDcVZmVEIzSWs5TWZ0Lyt3Q29mLy8xMjA5QnUrWTFNS0ovYTVRc3J0L21PeWNZTVhValJremRtS2wxNTYwNGdIa3JEcGo1aVBJUHoxOEhVdVZFQUtCTFcvM3ZScmxCZnUrSEdNT0JFemN3YWQ1MnlnSFBVbUNCZzV1bUdIMWRlUlJ5eHJFZE05QzI5enhxakdITDNndXc0SEV3ZlV4WG5ldHMzbnVCbW5hd3MwYWpPdVl2MFhCSXEreUFwY0RDTFAwV1l4RHdlZmo2WkxkWnR2VXJKajVMNjc5Ky94WERwMjZrdlUrd1dTeXNXelJVYjNrZ0pwTkJqY1ZvajNVWXk4Y3ZtdjZKc2VNdng3YlBnRUtoMVB1NVNDekI3c05Yc1dpdHhtbUN3V0JRdjFtRlVvbjdUei9nL3RNUG1MTjhQMHFYS0l5V2phdWlSYU1xS0ZITTNlaUVuYi9oZXY5VElFUDNCRUlleG8zTFFtY0hBVG81Q1BCRElzZURSQW51SjBvUUlUTjhjMVdvVkhpYklzWGJGQ24yUlFIT0hOWnZ3WitMRW53MnlmSW5aSm40WkJYNnJraUNYQUVVY21CaWNYOUJwb1R6YXFNMUhiUlZReXd4cHIzNUIxOEZQQVllZnBBaldhenU3RXpka1lKMk5ia1E4bk5uUUdmNnpoU3NPQzVDZno4ZVZneTJoSTJsY2NjaGthbHc5cUVVQ1NrcS9QZEFpclkxc2xmZ2Z4VWtSNXZaaVZnMXhCSWQ2MlR2dmdqbUorQnpNSzdkZlltSXFMamYvMklSRVJXTHNJaFlpTVNHQlh4amFnTEhKK3F2bFp3Vy81dlBhUE44ZnM3OG51SVRVM0RwK2xNNDJGbkQwZDRLOW5aV3NCUllnTWZsZ01mbFFLVlM0WHRJSkk2Y3VVM1o2S1ZTTDAyMGNDb3Yzd1ZoNU5TTitQdzFsTGFjdzJaaDlZSWhWRVMwT2VuWXFqWlVBTWJPM0V6TFZoU0pKVmk4OWpCMkhicU15YU02b1d2YmV0UkFkV0tTQ1BOV0hzRCs0OWRwOXZ3QVVLR01OL1p2bkd4MDVsM05WdU1oa3luZzZHQU5PeHNoYkt3dEliUzBBTitDQnc2YkJibENpYTgvd25Iei91dDBMNzE5T2pmSzJwZUgrdmY0NE9rSG5MdjhDT2V1UEtiVjZ3WFUyUzE3TjB4RVFXYzdET2p1aHdIZC9mQXhNQVNIVDkvQ3NiTjNLQUVHVU51YTd6am9qeDBIL1ZHeXVBZTZ0YStQanExcXdjSE84TjlDbjFYLzk1QkltblZxdVpKZXFGblpsNXBmdXY0SXJ0eCtRYzJ2VzZSYndGUW9sVlQ5UVgwRDAzVnJsTUhBN243WWR1QVNBTFdUUkxXS1B1alFzaGF0SFp2Rnd1cjVnK0hrWUlPMTIwNERVUDhOKzR4YWlSWHpCcUY3Ky9vR3YydE9VS0MwZVd1bEwxMS9GRXZYSDgzU050bzJxNEd0SzBhYjZZak1SOW9nTEFzTDNZTVkrZUc4cDhKaHM4SFVlaGZoc0ZtWU5LSVRSZzFvazA1c0Mvb2Vqc09uYitISW1WdnBhalVDUU0zS3Z2amZuSUZVaHB0Zmcwb1lOM3NyN2o1NlI3WDUraU1jTTVic3hwSjFSOUMwZmtXMGFsSVZEV3VYeTdlMnhqNUYzY0Roc0EwT3R0bGFXOEszdUFkOGk3bkRwNmdiaW51N29ZUzNHK3p0ck5LMVBYUHBBVWJQMkF5eFJCTzhWNmxjTVJ6OGR6SnNyTlIydEdzV0RLVmNkdUlTa3RHMjczeHMrZDhvS3JQbTZpM05mYTVLQmQzWndRK2Vmc0RPUTVkeC9zcmpkQm5YZ1ByZU9uMU1WNE5pdEM2Y0hXMHhZVmhIakIzU0hwZXVQOFd1dzFkdzk5RTcyclB2L3BQM3VQL2tQVHpkQzJCd3IrYm8zcUcrV2M1LytkTGV1SEpMN1VweDdzcGpUSnkzSFlON05vT25ld0dUQmh4bGNnVWlvMkp4LytrSHJOMTJocGJWMUt4QlpXcjY2dTJYTk9HblcvdDZOQmVSdVBna2RCMnloRmFuZEZqZmx1aWpGWHltaXcrZmc2bHBRNjRrVENZREc1WU14NCtmVVhqOU81Z3U0SE13dWcxYmhoTTdaa0xBei9yZjFOTzlnTTdsVXFrTThZa3BzTFcyMUdsekcvZ3RGQlBtYnFNdGMzTXhuRzJwcSt6Tm44eWdYczJ3NzlnMUtKVEszMlV5cm1ETW9IYTVmVmhtNGY2VEQ5UTBnOEhRRy95YW0xelJ1azhDb082dkdiRjAvVkdhWTlTUTNpMm92dWlRM2kwQXFFVnhoVklKdVVLQjQrZnU0dmk1dXloZG9qQ3FWeXFCcWhWTXU2ZW1SYVZTUWE1UVFpYVRReXFUUXlxVlFTcVZnOFZtd3NVNTc1WUZ5cy9NWDNXUW1oWmE4dEhGUUFCMGJwQmYreUhHc203N0dacEZQNC9Id2Q3MUUxRXBneEpDYVNubTVZcGoyNmVqWFovNTFQdnIybTFuSU9Eek1IWndlMXJiRStmdTR1VmJqYXRnNzg2TnFIN0U0SW5yY09iU0E1aWI1QlF4dktyME5hcXRxV1dIc3BNYjl6Uk9mcVlFNzZydDM0OWcxNkVydEg2b2xaQ1A3YXZHR2t4T0VQQXRrSlFzQWdBRUJBYWpkQW5qN2VFVGtsSm9aUmlNZGVYUTVXWWxreXZ3NkZrQXp2Zy93Sm1MRDJqQjRGWEtGOGZlOVJOeDdlNUxuTDU0SDdmdXY2R05IYjBOK0k2M0FkK3hiTU14RlBWMFJXdS9hbWpickFaOE0zQzcrdE92OXo4Skl2SVRDUGtBQm9EQ1BEWUs4OWpvNG1pSmJ4SzFwZi9USkVtR0dmNEFFQ2xUd0Q5T0JQODRFWmdNb0FpUGpaSUNMa3J5T1NqQjU0RC9GMFN2RTh5TC8xTVpVdnNMUDZPVnNMZksyNytoT1QzNWFETW5FUUFRRnFQRThtTWl6T3R0M0l2MXR3Z2x2UHVrSDFnMmhvUFRoT2hTVHpQZ2RlR3hGQ3VPcXp1SE8vMGx1UFJVaGsyakxOR3Flc1lERWY1UFpVaElVUTlZQ25nTWRLaWRmWU1YZ2FFS05KK1JpSWhZSlRvdlNzU2tUbndzNmllQUNRa0hoRndtS2pvZTgxY2V6TGloSHRnc0Zsd0syc1BkMVFrZWhkVC8zQXM1VWZNdUJUUURwOStDSTdCcTgwblkyMW5CMXRvU1Frc0JCSHd1RkFvbEFnS0RzZmZZZGRxMjNWMmRETzU3NjRveHFGT3RsTUUyZHg2OXcrQ0phdzIyNGZNNG1EQjNHMlF5dzZWdjBsSzZSR0hVVHJQL3BHUVJscTQ3aWgySC9OUFprZG5aQ3JGejliaHNxeHNMQVArMHFnMDNGMGNNR0xjNm5hMXhXR1FNbHEwL2lnYTF5cUtna3gyTy9uY0hDMVlkcEluYnFYVHYwQUJMWi9RenlWcmNvNUFUYnR4N1RSTU5qS0ZYcDBZb1g5bzA2K0xrRkRHKy9vakErMC9mOGZyOU43eDZGNFFYYndKcEw2aXBzRmtzOU8vZUZOTkdkMGtuTFBnVWRjT2NpVDB3WTF4WFhMbjVBZ2RQM2NEMU82OW9MNmZ2UC8zQXJHVjdNWC9sQVRTcFZ4SGQydGRId3pybHdHYWxkNmU1b3lYeVY2MmdIbGlWeWVRWU5tVURMYkJoN0JETmdFM0E1MkNzMjY0SkFCalp2eldhTjlLSU5kb2NPWDJMT2paRGc3NHp4M2ZEelFkdnFNeURnRFJaaTlwTUg5TUZUZzdXbUxsMEx3QjFJTUc0V1Z1UWtKQ01vWDFhNmwyUGtMTzhEZmdPdmdVWFZrSStCSHdldUJ3MjJHdzJrbFBFZVBnOEFGTVc3cVRhc3BnWkQ2am5oL1B1YUcrTkRVdUdvOHZnSlhCemRjUzJGV05vTnVlaEVURzRmUE1aVHA2L2gwZlBQK3JjUmhsZlQwd2UwUWxONjlOZENqd0tPZVBFanBrNGUva1JsbTA0UnN2U1NVb1c0ZVQ1ZXpoNS9oNzRGanhVclZBY1ZTb1VSNVh5eFZHcGJERllDZmtaSG50bUFsVE1IZFRDWWJOUXVYd3gzSG40Rml3bUU5NWVyaWpsNDRIU0pUemhXOHdkdnNVOWpMSmxsMHBsV0xENkVMYnV1MGhiM3FoT2VleFlQWlltZ2plc1hRNFRoblhFeWswbkFLaXpXenNQWG9KV1RhckMyZEVXZTQ1Y3BkcldybHFhbWc2UGpNV1JNN2R4Nk5STm5mVTJBZlVnNXVTUm5mUUcxeGtMaThsRXk4WlYwYkp4Vlh6NUZvWmRoeTdqd01rYnRNREZiOEVSbUw1NE41Yi9leHdEdXZ0aGNLOFdSZ3R0dXVqMVQwTks1QWVBZmNldTBjUzRyT0xrWUlPK1hac0FVSit2V2N2MlVKL3hMWGdZM3JjVk5SLzVLdzZkQmkxR2dKWmczNzVGVGN5WjBBT0FPblB0MG8xbktPaGtCMGNIYTloYVc0TE5adUZqWUFnMjd0UThxOXhkRFBmUitCWTg3RmsvRVg1ZFpsQ1p5YzlmQjJMRTFJM1l0WFo4MXIrMEhuN0ZKcUpDSTNYV0daZkxnYVdBUndVYnhpY2tJeTZCSG54YXRxUlhqdFNpelU4VTlYUkZ0dzcxc2YrNHVsKytjZWRaOU9uY09NLy9uY1FTS1c3ZWV3M2IxRUJUZ1FYNGZCN1liQlppNHhMaGYrTVpGUUFKcUlNM2N0cWQ0ZEwxcC9qNkl3TDJkbGF3c1JMQTJrb0FnY0FDWE03djUvbXpBS3pXY3JCaE1oa1p1cFdvVkNyTVdyWVAyL1pyN3RFMUt2dGkxbmo2TTJWSTd4WW9YYUl3eHMvWlJnc1FTaFYwdGgvd3A3WHZQbXdaV0V3bW1Dd20yQ3dtTGVpT3lnQlZLS0ZRS3FGUUtQVGFNSThaMUZadlJuSit4dHpQYkZNNWZmRStIanpWQkszMDZ0UXdTOCtwN0NBLzlVTk1RU1pYWVBheXZkaDU2REsxeklMSHhkNE5FOU9ORFJoTEtaL0MyTE5oSXJvTVhrS1ZibHV5N2loc3JJWG85L3Y1SGhVZGoza3JOYzRWRmp3dStuVnRtcW45NVRWNi93NzQ1M0dOSDd2OEZoeUJqNEVoRUZwYVFNQzNBSS9IQVlmTlFsS3lHSGNmdjhQS1RScEhJeThQM1lHQjJpUW1pYkRqNENWczNuc2huY09rdDZjTGRxNGVsMkZaSjQ5Q1Ruai9TWjA5dm1UZEVWZ0xCYWhReHR0Z2NLTklMTVg3ajkreFpQMVIycmhNZGEyRWdJeUlTMGpHMncvZjhQeE5JQjQvLzRpSHp3T1FtQ1JLMTY1RHkxcFlNV2NnTEFVVzZOUzZEanExcm9PNCtDU2N1L0lZcHk3ZXg0TW5IMmlCRFlIZlFyRjZ5eW1zM25JS1JUMWQwYlo1RGJSdlVWTm5BTUtmZXIzL2lSQ1JuMERJWnpBQWVQSFk4T0t4MGNQUkV1RlNCVjZrU1BFaVdZcDNLVExJVllacm9TaFZRS0JZamtDeEhQOXBiYStrZ0lPU0FpNUs4RG13SktJL0lRUE9QdEpFM1ZsYU1OQ3dmTjYyeDJsWmpZdkt4ZGxVZVlBMXA4UVkzWTRQQit1Yy9hM1hMOGRCZno4ZWR2cXJCeHhEbzVWb096Y1IvZng0V0QzVUVsWUczQVhXbnhGVDB4M3JjR0V0eUw1amo0eFRRVHZKYXZreEVaNEh5bkYwaGhWc2hacjlKb2xVc0drZm8yTUwyWWZpa3VHc0hJS2E2cFZLUU1Ebkdjekt0N01Wd3RPOUFMdzhDc0xUdlFBS3V6bXJ4WHhYSjdpNk9CaHRLZTVnWjQwaloyNGIxZGJSM2hxVnloWTEyTVpLeU5jWjladTJUVVp3dVJ5VUtPcEdxenVYRWZaMlZ0aThmSFM2YkdxSlZJWXJ0MStrRytqeUtlcUcvUnNuNmN6T05qZlZLNVhBNVNPTDBHL01LcG9kdmRDU2o0T2Jwc0RGMlI3UnNRbFl0T1pRT29IZlNzakhraG45TWxWM3IxaVJRclNJZVdQbzFyNCtsc3pvWjdCTmFFUU1OdTc4RCtHUnNRaVBqRVZ3YUJRaW91SU1yZ09vQno0NnRhbURvWDFhWkZpdmw4MWlvWG1qeW1qZXFESWlmOFhoOE9sYjJILzhPcjZIYUFJV1pISUZMbHg3Z2d2WG5zREp3UVlUaDNkRTN5NU5xTTgvZkE2bS9UMnIvczZlK25mM09Wcjl1d2ExeXFKRkkwMXQ1QkxGM0xGcS9tQk1tcnNkRFdxVnhZeXg2a0hEdzZkdllkYlN2UkFLK2VCeE9VZ1JpV25mMjFCTlp3c2VGeHVYamtEblFZdXhZczdBREMwV0IvVnNEZzZIamFrTGQxRUR0M09XNzRlTnRTVzY1YUhNN3IrWkNYTzJVaGE4R1ZHN1dpbWpNbGJ5dzNtdlY2TU0xaThlaGlaMUsxQUMwNmJkNTNIeXdqMHFRMWdYNVVwNlljemdkbWpScUlwQk8rYldUYXVoUmVNcU9Icm1OdFp0UDRPZzczU0JXU1NXNE5hRE43ajE0QTA0SERiTzdadHJjbEJTYmpKN2ZIY29WU3I0Rm5VM0tXZ3JsZFJTQm04RHZ0T1dEK3poaDNtVGUra01kcG8wdkNOaVloT29PcGtxbFFwbkx6K2l0Ykd6RmFKeDNmSUExRTRudGR0TXBBYTEwMUt6U2ttTUdkVFc1TEl1eHVEdDZZS0YwL3Bnd3JDTzJMTHZBblllOUtkbE84WEdKV0hWNXBQNHAxWHRMSWtuZmcwcW9VL254bFNkZW5QaTVHQ0QvUnNuVWNlM2NkYzUydTk0VU05bWNKSmVEbkVBQUNBQVNVUkJWSGEwQmFBK0YvM0hycVlKL0Excmw4UDZSY05vMTBucVlLa2hHdFRLK0h5NEZyREgzdlVUMGJidlBFZ2tNampZV1dQTTRPek5DSGN0WUE5SGUydjhpa240blVrc1F5elNsM3RJWmVLd2p0bDZQUG1WcWFNNjQvVEZCMGhLRmlFK01RV3J0cHd5V0NNNkw4RGhzREYwOG9ZTW5jaFNhZDVRZDBCbFp2ZGRwN3BHUU5BbjZQejRHWVc1Sy9ZYnZkM0dkU3NZZko1SFJjZGp4TlNOdUtWVkxzcmIwd1hiVm83UmVYK3VWYlVVN3Y2M0F2dU9YOGZPUTVmVGxiWFJScDJacndBVUNoaGZmQzA5LzJUZ1hyWm13UkIwYUZITFlCdHo0VkdwZDQ3c0o3djVHZllMaytmdm9PYXRoUUtNN044bUY0OUlQL21oSDJJS0VWRnhHRGgrRFI2LzBBU1hDdmc4N044NENiV3FaazdnVDZWbVpWOXNXallTZ3lhc29jWVNwaS9lQlFjN0s3VHhxNDRKYzdmUjNnVkg5RytOQWs2MldkcG5YbUg1N0lFbXJ4TWFIbzNlbzFZWTFWYjczVHN0Z2Q5Q2NlRDREUnc4ZVNOZElDQUE5T3ZhQkhNbTlqREsyYWxPOWRLVXlCOFMrZ3U5Umk0MzZ2alNVcmFrRjJxa2NheVNLeFI0L1B3andpSmk4RE04R3Q5REl2RXRPQUtCWDBOMXVwaHBVNk95THlhUCtFZG5zb210alJBOS8ybUludjgwUkZSMFBQN3pmNGhURis3anljdFB0SGFCMzBLeGN0TUpyTngwQW1WOFBkRytSVTBNN3RVQ0hMYm1HdnpUcnZjL0ZTTHlFd2o1bklKY0ZwcHorV2h1eTRkWXFjSTdrUXpQa2lSNG1TeEZ0RngvL1paVVZBQ0NKSElFU2VRNEZ5dWlYQU44K1J5VUZIQlF6SUlET3paSjN5Vm9VQ2lCUzA4MHI0Uk5Lbkpnd2MzN2dTRmoyMXVnNXpMMVlCQ1hyWFlnY0xCTzM1bklUZ1E4QnJhTkU2SlJCUTZHcmsxR29ramR5ZC9sTDhHdDEzTHNuaWhFclZMcEg4M1BBK1c0L2xJelNMcnZxZ1Q3cmhvMzBKRVI2NFpiWWtRYitpQkR6WkpzUEY1dmc3WnpFdkQ2cXpxNzlOb0xHV3FQajhlNUJkYndMRUR1Q1htZDFFR3BOKysvd3RPOWdQcmZiekhmMDZNQXZEd0t3RnBvbnF3QUt5RWZoVndjOFRQc2w4RjJUQ1lEaTZiMTBXbXptbDBVOVhJMVN1VG44VGhvMTZ3R3BvM3Bvak5UMXNIT0dvYzJUMFh6YmpNUmw1QU1Cb09CZ2QzOU1HTmMxeHkxZkM3azRvZ0xoeFpnNDg2eldMbjVKR1F5T1RZdkg0VlNQb1dwNDl5eGVoemE5NTFQWmIvWHFsb0s2eFlPemJRdHJZKzNHNnlGQW9oL0Q2cnJnc0Znb0tDVEhXcFU4VVh2VG8xUXc0Z0lkUmRuTzd4NEcwUVR5dlhCNVhKUXQzb3B0R3BTRFMwYVY4MlVLT1BzYUl2UkE5dGkxSUEydVAzd0xmWWV2UXIvRzg5b0xnRlIwZkVvbmlhejZudHdCSGc4RGlRU0dRUjhIbVhQMTZkTEUvem4veEJ2QTc3RFVtQ0J4ZFBUQnpWMGIxOGZYdTRGVU1iWGs4b3FLK1ByaVlTa2xIUmxCd0IxSnVyb0RLeHp5NVgwd3JQTDZ5QzB6RGpRQlFENmRta0NGcE9KaWZPMkExQTdWWmh6QUR3elBQVmZsNnY3MTRWQWtEdlc3UlhMRmpWSzVCZGE4akhQQkNFbUw1NzN0S1FOT3JLekZlb1UrRGtjTmxvMXFZcUJQWnJwdEs3VUI0dkpSTGYyOWRHMVhUM2N1UGNhT3c5ZHhyVTc2WU8xNWsvdVpiVEFQMmRpRDZQM2J5cUwxeDR4Mm5tbWJFbXZMTzNMenRhS05xQm13ZU5pNmN4K0JvTkFHQXdHbHM3c3J4YlFWeCttMld5bU1tOVNMK29aWDlqTkdlTUd0OE95RGNlb3o1bE1CcG8xcUl6UkE5c2FER2d5RjNhMlFrd2QxUmtqKzdmR3JzTlhzR1h2QlNwb3EzSGRDa2JYUlRYRS8yWVBRSTNLdnRoeDBCOHYzMzdSNlR4akxHd1dDOFdLdUtKVmsyb1kyTU9QbG1IZG9IWTVyTjEyQmlLeEJFNE9OaGc1UUNQOE1CZ003Rm83SHFObmJNTDF1NjlRdjJaWjdGNDdnZGJmS3U1dE9Hc1lVQWRpYW0vWEVCWEtlR1BOL0NGWXV2NG9EbStaaGlLRnMvNjN6SWdTeGR4cHBUaDBJYlRrWTg2RUhucnI2djd0T0RuWVlQN2tYaGcvWnlzQVlQditTK2pRb21hZURuSmlNWmtvNWVOQksxV2hEMC8zQWhnL3BFT0c3UzRjbUU5TmE5ZjVUWXVWa0kvajIyZGt1RDFUN3NuMmRsWllNTVd3S1AzNWF5anR0KzdwWGdBbmQ4NkNrNE9OM25VNEhEYjZkMnVLL3QyYTR2Mm5IN2o5NEExZWYvaUdMMTlERVJXVGdPUmtFVkxFVXNqbGNyM1orY2JpVzh6ZDROOHQ5WGd5SXdibE5sM2ExalhyOWhRS0pZNmZ1MnRVMjUvaDBSQnBPWVNOSDlyQjZQSnFPVTErNkllWXdyQXBHMmdDdjQyVkFQczJUcWFWYWNzS3JacFV4WUlwZlRCanlXNEFnRktwd3JQWGdXampWeDNEK3JURWpYdXZJWlhLVU1qRkVhTUd0S2F0Kzc5Wi9URjNVayt6SEVkK29LU1BjVmI0SllxNTYzVXAyN1Q3dk43QUs1K2libGc0cFRkbC9XNE1JL3UzeG4rWEh0SnF5SnVLZXlFbmJGczVKbDJRTXB2RndxSTFoNDE2eGdIcVoxYXpCcFhRdVUyZERCMWhVbkZ5c0tIS0duNFBpY1N4Lys3ZytMbTc2VnkyM256NEJxRWxIeVA2MFgrRGY5cjEvcWZDU0VsSnlkclRuVUFnNUVsVUFJS2xDanhQa3VCRnNoUWZSVEprOW1LM1p6UGhiY0dHdHdVSDNqdzJ2RW0yZjU2bnk2Y29uQTZ2bUhIRFRIRG5yUXoxSjJyc292ZE9GcUpIdzh3TmpyT2FSVlBUcTRaWVlreDc0MnNxbVlwTURuajFqb1dka0lIVDg2emc3V0tjd0ovV3JqLytsSDRyb3BCZlNwUVpISWZVOSthMGR2M2FmQWxUb05PQ0pMd0swZ3pvVnZCbTQvRUdHNlM5dkRvdFRNVEp1MW1KdGRlUExwRS9sU1NSQ2wwWEorR2lWbENIc3kwVForWlpvYW9QTzEwbXY0K2JjWC9Ub0hBRlVzZXhoWHdHQ2prWUh6VHdmbnZXb3ByYkZYeU9JOFVOVzVIbUZicDhpc0oyOXYzY1BneWo2RDVzR2E3ZGVhbnpNeXNoSDFVcitHQmsvOVo2TGUwUG5MaEJUVGVvWFM1RHl5K3BWSVpmc1luVXZMNzJLU0lKWXVNU2tad2lSbEt5R0NLeEJESzVBbks1Mm9LU3cySEQwZDRhdnNYY2pYcEJ1SHI3SldZdDI0TlY4d1liSldSbkoxKytoZUhGMnk4Nk0ybDJIYjZDWlJ1T1l2YUVIdWpXcnA3QmpGZFRTYTNKS1Zjb29WUW93V0FBUWlGZlp3UjJSang5OVJrdGU4eE90OXpSM2hwbGZEMVJzV3d4MUtyaWk4cmxpbWZMUUdIa3J6anNQMzRkKzQ1ZFEyaEVERm8zcllidHE4YW1hNWVZSk1LNUs0OFE5RDBjTThacXJFa2pvdUxnMTJVR0ZrM3ZnNWFOcXhxMVQ1bE1EcStxL1doaUhwZkxRYVd5UlRGaGFBZGF4cGc1MmJydklnNmR1b21UTzJmQnpqWnZXL1BtRlY2K0M0SmZGODNnZm5iVW85eDM3Qm9seE91Q2I4RkRvenJsTUgxTVYzaDd1cGk4L2Z4MjNrZE0zVWdOaHBjdlZRUWRXdFpDaDVhMURBb2JwdkF6UEJybkxqL0N1U3VQOGZUVko3UnNYRlhuTmErTlY1VytsQ3RPZHRZa3phbjlwQktmbUlJTy9lWkRxVlJoOC85R3dhZW9ZY0ZHbThoZmNkaDM3QnB1UFhpRGlLZzRlTGc1WTJCM3YzVENxbHloUVAzMlV4QVZIWS91N2V1alg3Y21PZUo4b3crSlJJWURKMjlnNDY2eldMdGdxRjc3M2RDSUdNb2FIakQrZk1qa0NzVEdKZExLdUJnRGc4RUFsOHVHblkzUVlGL2t6S1dIR0R4eExiYXRISU0yZnRYVGZhNVNxWERvOUMxMGJGRkw1ek96V3ZPeENJMklnVXdtcDF3K0FIVzJWOFBhNVRCdGRHZVR6NDlJTERFNjJESHQzelhvOFM2VDZ1bGV2ZjBTYndPK1FxRlFRcWxTUWFVQ2xMK3R4L2dXUEhoNUZFQzltbVd6YkcyZG5DSkdrYXFhd0Qxelg0K2Z2NGFpZHVzSjJiWjlZK2c1WWpsVmFzS25xQnV1SGwxTTFYL09EdEorNXpjM04xRk9GTVl3WWU0MnFzeEFLZ3dHQXl3bUUzdytGNFZjSE5Ha2JnV003Tjg2VjhvUHhNVW5vV0tUVVpCS1pYb0RmWndjYk5Da2JnVk1ITjRSaFZ3eURyeGR2K00vTEZ4OUNCWEtlR1AzMmdrbzZHeG50dU5WS05WOWVMbEM4ZHVhWHdXVlNnV1ZVZ1dsU2dtVkNyUjdSQ29NQmdNTUJzRGpjblFHbTJxN210U3BWanBIZ24reXVsK0pSRVp6QWpEMzlXanE5czllZm9SQkU5YWlYS2tpT0g5Z1hxYmVyL0lMT2RFUDBiVmVtZnJEcVBscng1ZWlkSW5DU0V3U1lkQ0VOYmh4N3pWY25PMXhhTXZVREd1Vlo0WVpTM1pqK3dGL0RPanVoOFhUKzFMTGo1KzdpekV6TnVQVTdsbFVhYmk4VEh4aUNvclhHRUROLzN5MTM2eS8xWXBOUmlFaU1oWUtwWkoyTCtKeU9TaGN5QWt0R2xmQnlBRnQ5Q2F0aUNWUytIV2RTWE00Y25Ld3dlUVJuZERqbndaR08xWnFFeEVWaHcwNy84T3RCMjhRL0RQS29HTW1vQTVzdFJZSzFLSjh3MHJvMjZXSjNqN1B0VHN2MFgzWXNuVEx1VndPaWhkeFJjV3lSVkdsZkhIVXFPUUw5MExtRzh0ODh2SVRqdjUzRy85ZGVraTVIWnpkTnpkYmZvTzVjYjFubG9IeW12bG16RmdiSXZJVENIOEpJcVVLQVNJWjNvdGtlSmNpeFZlSkhGa0o0SFhoc2pTaXZ3VWJuancyZUVUNHp6TmtwOGcvWVdzeTFweFVXOGZ6T0F5RUg3SEx0SFc4dVVSKzdlMllDMjhYRmo3dHNrMG44aHV5aTUrOUp3V0xEbWxxSkwzWVpJdXlYdm83dXlLcENrUFhKbVAvTlFrY3JSbDR0TjQyWFpiOHRSY3lOSjJtQ2FvbzRzSUNSOGNtNDVOVkNJOVZEM1JaOFJsdzFTT2NpNlFxL0lqVXVIeHNIbTJKUVMzMC85M2xDbURvdWlUczh0ZDBZbjA5V0hqeHJ5MGtNcnJJYjR5VmZsaU1Fb1Y3eGtMeCt4QzJqaFZpUUxPY3k2QWtJbi8yb2t3ZEhGS3FvRlNxd0dReGFWWmZmd0lLcFRKVEw0WTVUV0tTeUtpeUJybk5nbFVISVpIS1VhUndRUlFwWEJBbGlycWJkU0RUR0JSS0pmeHZQRU81a2w1R0RieHFFeE9ibUdGNUNYMzdWQ3BWZ0VxVll4SG9Fb2tzWDJaVjVSWVNpUXcvUXFPb2VWMTFDck9LVENaSFRGd1NaREk1WkhLNXVnYnVieWN1b2FVRkNoYXd6L0w5SmorZDk2UmtFWFlldW94V1RhcGx1emdRRVJVSFN3RXZRMWVNbjJHL3FLeEhjdzZzNWRaK3RJbUxUNEtBejh0V2NTLzRaeFNjSFczejFHOVFybEFZSEl5V3llUjQvdVlMTlcrdVRENXo4Si8vUTUwQ3Y2a29sU29vRkFvd21Jd2NFNUVVU2lYTmt0akYyYzZzUVlqbVFxbFU0ZlVIamF0SStWSkZ6THA5aVVTR0Q0RWE0Y0hjMnplR3VQZ2tOT3MyaThyaTY5R3hBVmJORzV4dCs0dUpUY1FXclRxOG93ZTJNU25BSS9YOUF0Q0krM2tabVZ3QmhVSUJ1VndCcFVvRkN5N0g1UHVzVXFuQ3BqM25NS2hIczJ5OVIvL3RLSlJLN1A1dEJ3MEFBN3I3NWZyMnR4MjRoRWExeStkWWtFUnVraFA5RU5yK0VwSXhjUHdhYW43Rm5JSHdkRmZYZFpmSjVKaTM4aUNHOVdsaDh2dWdzU2lWS2h3K2N3dmRkV1F3UDM4ZGlJb1psRFhNSzBpbE1temNkWTZhSHp1NFhiWTl6MVA3eGd3R1ROckh5M2RCYU41dEpncTdGY0NRM2kzUXJYMDlXUEM0MlhLTVdVV2xVbUhZbEEyd0ZGaWdzSnN6dkR3S3dzZTdFSXA0dXVSSUgwMG1rK1B5cmVmNDhDa1lFNGRuWDdtam5MN2VNd3NSK1FrRVFyNGlSYUhFSjRrYzcxUFVvbjlRRmtWL0pnTnc0N0JRbE0rRkI0OEZOdzRMN2haczJMQ1l5SHV2N244KzJTWHl5K1NBZTQ5WVJNV3JYN0xybHVGZzEwVGpvdVVaREtDd00vMkYvRThTK1dWeXdMTlhMQ1cwMXkzRHdZM2x4dG1yL1h0V2pGS2VMTlFyUSsvc1NPVkF1U0Z4K1BSVG5SRlExWWVOKzJ0c29LdHZPMk5YQ3BZZVVRY1l6T2pHeC93K3VxTmFwMnhQd1lyajZuYldBZ1lDZDl2QndUcmpxM1Q2cmhRc095SkNlVzgyemkrMFFrRTdacnBNZm1ORS9pV0hSWmk1VzIxVFhhd1FDMiszMmlJbk5XQWk4aE1JQkFLQlFDQVFDSVMvbWNCdm9XalJiUmJpRTlYdlpjdG05VWZmTGsxeSthZ0lCQUtCUURBUEw5OEZvYXl2RjFVMmowQXdodndxOHBQQ0JRVENYNHFBeFVSNUFSZmxCVndBbGhBcGxmZ2tWdUI5aWhUdlJUSjhFY3VnTUVIMFY2cUFIMUlGZmtoRnRPVkNKZ1B1UERiY3VDeTQ4OWh3NTdMaHptUERpa1Vlc3ZtUnN3K2xsTUFQQUxmZnlHZ0N1Q0ZZVEVCNklXTVJPRE1ZYXhOdkNoNG0xcDAvZVU5Q0Nmd0FUQXBZR041YWQ5dHBPNU1wZ1ovQkFGWVBzOVFwOEFQcWpQOVUvQ3JyamxBTithWEVodi9FdEdNMFJ1QUhnTVg5QkNoVm1JVlcxYml3c2N6YzlhdFVBVHN1YWZhL3FLOGdSd1YrQW9GQUlCQUlCQUtCUVBqYktlcnBpazhQZHVUMllSQUlCQUtCa0Mza2hsTU9nWkJiRUpHZlFDQUFBUGhNSnNvSm1DZ25VR2NTUzVRcWZKZklFU2lXNDR0RWppOWlHY0trdXV1TEdTSkpxY0lIa1F3ZlJQVGFoRFlzSmlYK2UvRFlLTVJsb1NDSEJSczJ5ZnpQeSt6ME4xeDNLTGRJVzZmOXdRYzVWQ3FnWmtuakhuUEQxaVhEcnpJSGJXcHdrZGtnejNXbk5PSjFDWGNXMnRUSW5CWFVvd0E1cXBWZzQvZ2RLVlVXQVFCNk5PU2hlZ25kMytmdU96bWVmTkxVZDdhejB2MGw1dTFMZ1ZpcWp0NnhFekl3cm9OcFZ0NDlHbWJOVnYvOEl5bStocXNESVdyNHN0R3hUdDYweXlJUUNBUUNnVUFnRUFnRUFvRkFJQkFJQkFJaEwwTkVmZ0tCb0JNZWs0SGlmQTZLOHpYMjRjbEtGYjZJWlBnaWtTTlFMTU1Yc1J5eGNxV0JyZWduWHFGRWZJb1ViMVBveTdsTUJwdzVMQlJnTTlYLy94Yi9uZGhNT0hOWjRPYkJ1bjEvQ3oramxiajhUSnJwOVhQaTFFWEZLekY4ZlRKTzNwV2lnQjBUenpiYXdNWGVjRWIrNmZ0U2JMMGd4dFlMWXZpNHNYQm91aERsaXBqMmVIejZTWTZIQVJxUmZWSW52c25CQW9raUZRYXVTc0ovRDZSNHQ4MFd1eTVyQkg1M0p5YldEclBVdVo1TURremVsa3hiMXVkL1NiaXp5aG9XWE0xQkJJWXFzT2VLSmtoamZFZCtwalB5amFIS3lIZ2tpK2wySU5vdUVJR2hTcFFjR0pkMk5aMmtEZUlnRUFnRUFvRkFJQkFJQkFLQlFDQVFDQVFDNFcrR2lQd0VBc0ZvTEprTWxMWGtvcXlsSnZzMlJxN0VGN0U2MHo5SUlzY1BTZWFGZndDUUtsVUlrY2dSb2lkaDNKN05SSUhmNHIvejcwQUFadzRMZG13bWJObE1FZ1NRamV5NUxJRkM2OVMrM0d5TE1wNkd2ZFluYjAvQnl0LzEzd3ZZbW1aL254bHNMSmtJQ2xNZlpFU3NFdDJYSk9IS1VtdTlsdkJ5QlRCOXB5YlNoTVZVWitHYnl0clRHa0hlcXlBVFBSdVpsdkgrK3FzQ1hSWW1VdGI4NDdlazRQd0NheHkrS2NIa2JTbllNMWtJVzZIdTMvYjRMY2w0cEJWZ0FBRFBBK1hvdWpnSngyZFpVZCs5cUNzTFY1ZFpZK3NGQ1c2OWxtRjBPOTBsQWhSS29NUDhSRFN2ek1IUVZzYVhIRWpMeHhCRk9wRmZtNmg0SmFMaU03MTVBb0ZBSUJBSUJBS0JRQ0FRQ0FRQ2dVQWdFUDVhaU1oUElCQ3loRDJiQ1hzaEYxV0VHdUUvU2FsQ3NFU09FS2tDd1JJNWdxVnkvQkRMa2FUVUwvZ1pTNHhjaVJpNU1wMzlmeXFXVEFiczJFelkveGIrN1ZoTTlmOWEwN1pzSmpna0dNQWt4RklWTm1yVmNxOVhscE9od0E4QW4zOXFTano0WkVJOE54VXVHOWd6U1lpcW8rSWhrYWx3KzQwTWl3NmxZRTVQZ2M3MjJ5Nks4VEZFZll3c0pyQmpnaEE4am1tL2paQmZTaHk3cllsS21kYlZ0RHJ6dS93bEdMVXhHU0twNXZyNC9GT0J1Q1FWdXRibm9XTnRIamc2bnRaS0ZUQnFZekkybjlPY2wvRWQrVGgxVDRLdjRVcWNmU2hGNjlrSk9ETERDdFlDOVhlcVc0YUR1bVU0a01oVWVyL25oQzNKT1BkUWluTVBwWGp3UVk3Tll5ekI1NUxyaFVBZ0VBZ0VBb0ZBSUJBSUJBS0JRQ0FRQ0lTOEFoSDVDUVNDMlJFeUdmRGxjK0NyWmZXdmd0cWlQMVg4L3lHV0kwU21RTEJFQVpFeTg1bi9hVWxXcXBBc1ZTQkVxakRZVHBnYURNQm13b2JOZ2lXVEFTR0xBU3NXRTVaTUJxeFNsekVaRUxLWkVEQVltYTdWL2lldzQ1SUU0YkdhODZRdkN6d3RnVm9pdnpFWjhsZWV5WER0cFF5TCtnbkF5bVRpZjJsUEZ1YjE1bVBxRG5XRy91SkRJclNveWtXVjR2UkhYa1NzRWpOM2E3TDRKM2ZtbzZxUDZZL0ZkYWZGa1AxT3BDL2l3a0x2eHNabDhTZUtWQmkxTVJuN3J0SnRLL28yNVdIOUNFc0llT29mbkM2Qi8ydTRFZ05YSitIbUswMndTOU5LSEN3ZElFRFBSbHcwbUpTQStHUVZMaitUb2Vxb2VPeWNJRVROa3BvTjZSUDRmMFFxc2ROZmN6ejdyMG53T2tpTzQ3T3Q0TzJTK1NBTnhTVUhrOWV4YmhkajBBbUFRQ0FRQ0FRQ2dVQWdFQWdFQW9GQUlCQUloTDhWSXZJVENJUWNnUUhBbHNXRXJZQ0xNbHBKMVNxb3MvUERwWEpFeUJTSWtDa1JLVk1nWEtaQWhGU0JaRE5rLytzaVNhbENrbFNCWUtrQ2dHNVhnTFRITDJBeUlHUXhJV1Q5RnY5WlRPcWZCUVBnTVJuZ01mN1AzbDNITmZIL2NRQi9iWU9ORGdPN3U3dGJmM1ozZHlCMllHQ2pJb3FLaW9VZFgwWEY3c0R1N201VUVGREpFY3Y3L1RHNWJiQm1oUHArUGg0KzNOM3VicmNCdDd0N2Y5N3ZOd2NDTGdkV1hBNzRIRURBNWY2ZXIzeWUvNGNOR0pCSWdXVy9TKzREUU9GY1hMU3Z6ZGV4aG9KWUNuejRyaHdZb0MvSS8vQzlGSE4ySmtDWXlPRHVHeW4yZU5naGw3TnBrZjZKWGF5eDY0SUl6ei9MMkpMOFFZc2QxSmFadkRFQjBVTEY3MWVOa2haYXMvMTFpWWxuc09tVU1wTitYbjlyalVINWxLNDlsMkR3TWlFK2hTay9IM3RyRHRhUHMwWHZKdG9IQ2NURU0xaDlOQWsrZ1lscUFmRC9WYlhFZ2RuMjRIR0JTa1V0Y0hLaEE5ck9VZ1Q2MzRYSTBHaHlEQVkwRjhCemdBM3k1OUQrbVJaMDRlTDZDa2QwbWh1TDRBakZ2ajM5SkVQdGNURUluR21QSnBVdHRhNUxDQ0dFRUVJSUlZUVFRZ2doaEpDTVFVRitRa2ltNGdESWJzRkZkZ3MreW1sNFBsN09LSUwvWXBueWY2a2M0UklaZmtsa3lLZzhYK2IzdnNUTFpRalhQeVpBTHo0bmVSQUFCd0l1RjN3T1lNWGxnUGQ3QUFDWFljRGxjTUFGbFBQVUhuUEFCWk5xSHUvM2N1YjAzd1VSdmtRb2c5SFRlbG9ibEdYLzhMMFVJb255SjFTbW9PNGcvKzZMSWpDL0Y3L3lWSUxxWTJJUU9Nc2VkY29ZLzFWbHdRUFdqTEZGNzBWQ1RPMWhqUkZ0MUFQbkZ4NUpzT2VTSW1QZHpwcURYZFB0REFyT3A3VCtSQkppRXhRN1hiNHdUMmVBSGxBTWZKaXpJd0hMRHlSQ2RmeEt0UklXQ1BDd1EvRzhtaitqdHlFeWJEOG53b2FUU2V6QUJBRGdjQlJWRlh5RzJhcTFDS2hUeGdMWFZ6aWk0OXc0ZlB3dWc1d0J0cDhUWWM4bE1YbzI1bU4wZXl0VUw2bjVEVmNzd3NPdFZZN283Qm1ITzY4VkpRb2k0eGkwbWhtTDVTTnNNYWFqWVZVY0NDR0VFRUlJSVlRUVFnZ2hoQkNTUGlqSVR3akowbXk1SEJRVldLQ29JUFhoU3NJdytDbVJJMUlxUTVSVWppaVpIRkZTT1NLbGl2K1RIMHVZckZmeVc4d3dFRE9LaWdLQStkb1ZtSnRNRGl6WnA4eml6NStEaTBFdERBdnkzbm9wWlI5YjhJQWFla3JoVCt0aGpjdFBKTGo5TzdBYytrdU9wbE5pc0dLa0xVYTIwLzZhWllkRmEzM09Xc0NCLzRra3RiNzFBUEE5VXYwejd6QW5UdVA2b3p0WW9XMHR6VlVMUkJJR2ZrZVUyN1d6NGlBMm5vR1RuZVl5RGM4K3l6RFFSNGduSDZWcTg5M2FXY0YzcEMzNEtUNmU1NTlsT0h0ZmpNTTN4TGoxU24wZFFERm9ZdlVvVzYzWjlXVUw4dkJ3blNQR3JZdkh6aUFSdTg4N2cwVFlHU1JDcWZ3OGRHL0lSOHZxZk5Rc1phRTJTQ0NYTXhjWGZSelFiNGtRaDIrSUFRQlNHVEIrZlR3K2hzbmc2MnFyOFRVSklZUVFRZ2doaEJCQ0NDR0VFSkwrS01oUENQbGpXWEk0eU1QbklROWZlNFo0Y2daK2xGU09TSWxNT1FCQUptTUhBZ2psRElSU09lTGxUSVpWQnZoVGJEaVpoUGVoTW5aNmFnL3JWTUZvYmE0OVY1WThxRkhTQXZiV3Vuc1V1RGh4Y2NISEFZT1hDeEY0UlJGWUZrdUIwV3ZpY2VlTkZPdkgyc0tLbjNvYmI3N0pVczB6aGpDUjBicU5uN0hhQjJBSUxEbVkyTVVLTTdZbVFNNEF0MTlMMFhCeURNNHZjWUNMazNxcGd5UXhnOVl6WXRVR0Y5aFpjN0J4Z2kxNk5rcWQvYjlvVHlKbTcwalErTHBGY25NeHRZYzFoclMwVWd2TWEySnZ6Y0cyeVhZWTFFS0FpZXNUMUFZWXZQa213OEtBUkN3TVNFU0xhcFk0N2FYZXpzQ0t6MEhnTEh1NGI0ekhxc09Ld1F3OEx0Q2lxbkxRZzZGL0w3eFd2d3hjTW5OZGlrbkVMNmw1andJY01PQnhGRlUyZU1uVk5uNVBjeGdvNW5NNDRBSGdKai9tQUZ3NkdCRkNDQ0dFRUVJSUlZUVFRZ2pSZ29MOGhKQy9HZ2VBSFpjRE96NFBCWFFNQmdBVUFjc0VPUU9oVEk0NEdZTjRPWU00cVV6eHYwd09ZZkk4bVdKQWdGREdRQ2lUUVNobjFFcXYveTEreGpLWW94Sm9MdWpDeGRCV3lvRDBwekE1aXVUV1hMYy9VY3dnNklFeXlOL1V3Rjd1Vm53T0FxYmJvMFRlQkhqdFVWWVEyQmtrd3N0Z0dRN09zZGZaVXo2alRlbHVqY0s1ZU9qdkV3ZUpGSGdSTEVPTDZiRzRzdHdSanJiS0FRbFdmQTYyVHJaRDIxbXhrRE9LMHY2QnMreFJLci9tMzhucHZheHg2NVVVcCs0cUJqdHdPSXJQY0VRYkszU3V4emVvWFlLcVJoVXM4V0N0STQ3ZUVtTnBZQ0piTFFFQW5PdzQyRERlVHVONlhBN2c2MnFMdk5tNW1MNGxBYXRIMjZKVkRlWFBVcXpTdWtKZ3FYc1F4NS9nWUdRaWZralNObWlFRUVJSUlZUVFRZ2doaEJCQ0NFbHZGT1FuaEpEZk9GQzBCN0RsOHBDTGpXUHFEMDR6QUtRTUF4RURpT1FNa3VSeTlyR1lBWkxrY2lTcFBCYkpsY3VLR0FaSmNvWmRWc1l3a09QMy93ell4d3c0a0lPQjdQYzhPWlA4T0hrNUR2dFlCdk1NT3BpeE5SNVJLdjNmdlFiWnNKbjBHMDhsWWV6YWVNd2ZZSU9wUGF6QlNSSGZQWGRmZ2dTUmN0MW1WUTBMOGdPS2dQYjhnVFlvbW9lSGtYNUNTSDdIbysrL2xhTEdtQmpzbTJtSGhoV1UyNU9keVc3Q3V6UGM1M0RkN1JTNk4rVERnbWVQSGd2aklHZCtsK1ZmS3NTUmVmWnF5N1dvWmduUEFUWjRHeUxEdXJHMnNCRm9ENHB6T2NCL1UrMHdjSmtRRGN0Ym9GdERBUXE1cEcxd0E0Y0RkS3JMUjZlNmZEejZJTVgyY3lJY3VDcUd6M0FiRk5TemJmZHUxbWhablk4S2hkVUhKWWdreXAreHJnb1BBNXFucmxhZ1Q4QkZFYVFaSEc5ZlV5U2JXYmZIQUdwL2s0cS9aOFcwakVueGR3d09aQXdEV2ZJNkRJTTVYN1czb2lDRUVFSUlJWVFRUWdnaGhCRHk3NklnUHlHRXBCRUhpdFlCbGh4RjFRQWc4elBOZTc3OWthYjE3NytWWXR0WkVUdGR2YVFGZWpkUkJHb3ZQNUZnM0xwNFNHWEFqRzBKdVBSVWdoM3Vkc2psckh6ZmdWZkY3R05IV3c3cWxERTh5SjlzVUFzQkN1VGtvdHVDT01RbUtJTEpFZEZ5dFBDSXhTbzNXN2kydFRMMTdabGQ1M3A4TEJ0aGkwa2I0Z0VBeDIrTHNUTklsQ3E0UGFPM3RkcjA0dzlTVkJzZG8zUGJKMjZMTVhXejV0TDlwcmpqNTRqcUpTMVF4YzBDSzBiYWdtdGdBbjdLQUQ4QWlOUXkrYld2dTIyeTVrb0J1aHk4Sm9aVTltZVh5T0FBYkpsK2NGSStRd2doaEJCQ0NDR0VFRUlJSVlTWUp2TWpVWVFRUXJLY3Fac1QxS29CK0F5M1liUDFmOFl5c0ZJcHpSNzBRSUtxbzJKdytha2k0aHNlSmNlaDY4b0JBcjJiQ0hSbWVldlNySW9sTGk5elFKNXN5cThyaVJRWXRUb2V4MitMZGF5WjhjWjN0a0xiV3NwKzlSNWJFOVF5M2JNaVF3UDgya1FKbFZVT2JLd29jRTBJSVlRUVFnZ2hoQkJDQ0NHRVpBVEs1Q2VFRUpMSy82cFk0c3J2b0gyZnBnSTBVaW1QMzYwQkg1V0xPYUx2WWlIdXYxWFUwZytMa3FQRjlGZ3NHR2dEa1FRUUsxdStZMGhMNDB1MXE2cFUxQUkzVmpxaTlZeFl2UG1tcU4vZXNycWxXa0E5cS9BYlpZdHpEOFNRU0JXZnlaNUxZZ3hxWWZqN1QydEpmbTJDSTNTM0hORGw4aE1KU2hYZ3FRMjBTUFlqV2ptSUlZY0RqUnNraEJCQ0NDR0VFRUlJSVlRUVFqSUNCZmtKSVlTa01xbXJGVGFlU29Jd2tjSHlFVGFwbmkrZWw0ZnJ2bzd3MkJxUEZZZVNBQUF5dWFKOHYycDJlT1ZpRnFoV0l1MWZOWVZjdUxqcTY0ajJzMk1SSGlYSHJtbjJxYkxRbGtxbnpnQUFJQUJKUkVGVXhWS2c4a2p6OURCL3VkbkpwUFVLNStLaVd3TUI5bHhTVkRJSXZDb3lLc2ovY2FlelNhK3JENi9WTDVQWFhSS1lpT3ZQcGVqWFRBRDM3bFlvbGtkWnR2OUhqSEx3UUU0bjdabjhaWWNaLzNOSkVHWHRLZ2lFRUVJSUlZUVFRZ2doaEJCQ1NHYWhJRDhoaEpCVXJQZ2N6T3BqRFRrRHVEaHB6dEMydEFDV2piQkZ6VktXR09vclpJT3lxbVgraDdWT1d4YS9xaHdPSEp4ZjRvQXZFWEprczA4ZFVKYkxHVGJUUHpOMXFjZG5nL3kzWDBuMUxHMjg3NUZ5K0FRbXN0TytyclpzS3dWemt6UEFuZGRTSklnWWJEeVZoQzcxK0dwQi9zL2hLa0YrUisyWi9Gbmg1MElJSVlRUVFnZ2hoQkJDQ0NHRS9DMG95RThJSVVTalFTMnN3RE9nQW51UFJueVVMdWlJcnZQajhQRzdNcGhiMElXYjVsTDlLZGxhY1ZDbUlFLy9ncG1vZkJIbC9zWEVNL2dSSTljWkFEZFc2Qzg1L0k0b3FpZHdPY0NLa2JabTIzWktMNEpsaUlsWGpOcmdjWUU2WmRWUEcxU0Q5NFZ6VWJsK1FnZ2hoQkJDQ0NHRUVFSUlJU1FqVUpDZkVFS0lSaFpHeE5JckZ1R2hSa2tMdFNEL3ZQNDJFRmltVTRxNUFXUm5zaHU4ckRDUmdXUG5TTE84cnBPdCtudU9UV0NRMDlFc213YWdhRXVReklxZnZwL3ZyWmNTOW5HVjRoYXdzMVovdmJjcVFmNlMrYlgvd21qNldUaDBpa1I4RW1QUTg0UVFRZ2doaEJCQ0NDR0VFRUlJVWFJZ1B5R0VrRFRiZTFtRWZWZEU3SFM1UWp6MC81OTVzL2ovRk9JVUZmck5IWWdYSmlnRDM0NjI2UnZrdi9GQytXYnFsMWMvWlJCSkdEejdwRDNJLzNxTGsxcnJCbU9sZFgxQ0NDR0VFRUlJSVlRUVFnZ2g1RzlGdFhVSklZU2t5YmVmY294ZUU2ODJiOGt3RzNBekw0ay9VNzBQVVFhK3VSd2d1NzE1UDRqZ0NPWDJzenVrZHlhL1NwQy9uS1hhYy9mZXlpQ1NLRXY1bDAzUlJpRnZkaTd5NStEaTRpTUpRbjdKRFg3TkIrK2tHTHMySHJtektkYlBuNE5PVlFnaGhCQkNDQ0dFRUVJSUlZUVFWWlRKVHdnaHhHUmlLVEJnaVJEUlFtWEs5ZEJXQXJTdXdjL0V2Y3BjMjRPVUZRMUs1T09aUFpQL2ZhZ3lZRjRncHhFOUZZd1VFUzNIQjVYMkMvWEtxWjh5WEh1bUxPVmZxYWdGYksxU3Y4L2JyNlVZNml1RXRZQ0RtYjJ0TWFtck5TeDFuSG40bjBqQ1JQOTRpS1dLQ2doTGg5dWsvWTBRUWdnaGhCQkNDQ0dFRUVJSUlYOFpTbzhqaEJCaUVqa0RERndhaHlzcXdkNFMrWGhZTWRJMkUvY3EvZjJJa1dQMTBTU2N2aWZHeXk4eWZJK1VRNWpJNEhPNEhCNWJFL0RmZVdXUXYzVk5TeDFiTXMybEo4clB1MHpCOUF2eXE1YnFMNW1QQnhjbjlWT0dROWZGN09PNjVWSkg3aVZTWU1RS0llUU1FSi9FNE9ndE1YaDZkamRmRGk0a3Y4Y1YrQjVNeExhekl0MHJFRUlJSVlRUVFnZ2hoQkJDQ0NIL0lNcmtKNFFRWXBMeDYrSVJlRVVaNkxYZ0FmOU5zOU9ZMGYwM0VWaHlNR0Y5dk43bCtCYkFtQTdXWm4zdDExOWxlUGhPR1h5LytreUMvODZMMEtrZUgvYlc1djNjTHp4U0RpYW9YMTc5ZE9GVG1Cd1AzeXYzbzFubDFJTVpGdTlMeEl0Z1JjU2Vid0ZzbW1pbnQ0VkQrOXA4VE9sdURaL0FSQUNBMjJvaGl1YmxvbEVGOHcrV0lJUVFRZ2doaEJCQ0NDR0VFRUwrVkpUSlR3Z2h4R2l6ZHlSZzNmRWt0WGxyUnR1aVJzbS9mK3lZZ3cwblZWYTdKbjZqYkZFa3QvbStacVV5WUlKL1BPVEt6Z2k0LzFhS1FjdUV5TjB6Q2oyODRuRDRoaGhKWWtiN1JveWdIdVJYRDdKdk9LbjgyZHRiYzlDaW12cnpMNy9JNEwwM2taMmUwODhHNVFvWlZuVmc0U0FiTktxbzJKNUVDblJmRUlmZ0NMbWV0VWhHU0V3U0lUNGhTZitDaEJDU2dhUXlHVDU5Q1dQL2ljV1NWTXVFaFAzS2hEMGpoQkNpUzFoRVZHYnZBaUgvQktsTWhzOWZ3OEV3NXJsWFFFaGFKU1pSMWNaL1NmQzNDTWprV2ZPK1htaDRKRUxESS9FOUl0S2c1WisvRHNiejE4RjQ4U1k0bmZlTUVNUDkvZEVZUWdnaFppT1dBaU5XQ3RWSzBnT0t3T3p3TmxhWnRGY1pyM2hlTGlLaU5aK2dWaWxtQWEvQk5taFpYWC8yZVVFWEhyWk90dE83WEpTUXdWQmZJWUllcEE1Y0FFQ1NtTUhCYTJJY3ZDYUdndzBIbmVyeDBidXhBRTByVzhLQ0I3WFhLSkpiZjdEOTZ3ODUzb2JJMk9sNkt1WDRoWWtNTnAxV0JucmIxdUxEaXE5TTBZOU5ZTkJ0Zmh4RUVzVU5oUHJsTERDMWgrRVZEWGhjWUkrSEhhcVBpVUhvTHpsK3hUTG91VEFPVjMwZHdhZXpsa3doRmt1d1kvOEYrRzA2aWs2dDYyREJ0QUVaK3ZvU3FReVdGcWExcG9pT2pjZTMwSi9zZE5tU0JjSFZWMUxDUURGeENWaTRJb0NkWGpwbm1GbTJtOTVrY2psODFoeEE2NmJWVUxsOE1ZM0wvUGdWZzNjZlE5anB1alhLNnR6bTk0aElQSC8xbVoxdTNxaHFtdmJ4Mk5uYnVIN25CWnJVcTRUNnRjckIzczY0cWlnSmlTS01uTG9hdGFxV1FyMGFaVkdoYkJId3VEUzIrVzhWSGhHRjJtMG1zdE1uZDg5SDlVb2wyT203ajk2Z3krQUY2TlM2TGp5bjlrTjJaNGZNMk0wTUlaY3paanZHcFplZ3E0K1FNNXVEMXVPUHVWeTU5UXl6bCt4a3A2OGVXV3IwTnVnNHIyVHU0N3d4Y3BYdnpUNitjR0F4eXBjdWxHR3ZiWXl2SVQ5UXZlVTRkanI4K1o1TTNKdXM3OTNIRURUcE1nM1ZLNWZFMEQ0dDBicFpkVmpvNisxRldDVnFEMlVIMzRZKzNaM0plMk1lY2ptRGsrZnZRaVpUWG9kV0tsY1VSUXJtenBEWDkvVS9oSDFIcndJQTh1Yk9qb05iWmhuOW5mcnVZd2o2ajFuR0J0UG51dmRGbTJZMTByeHZ2NkppMFcrMDhudnNkTUFDbzliZmQrUXFKczNkQ0hzN2E5U3RVUlk3L0NhRHc4bmE1d3QvcTZYckRyQ1BtemVxaXNybGlocTBYbGE4UHBMSjVYajA3SVBhZWJlaDNPZHR4c1ViVDFDelNpbjA2dGdJclp0VlQ5Tys2Sk9XZXdva2JXS0ZDYWpmd1IxOFN3dFVxMWdjdy9xMlFvdkdHWGNlcVUrVlpxTUJBRHd1MTZEdjAyYmRwaHUxUENFWmdXNlhFMElJTWNpdldBWmQ1OGZoMm5QMVFQT0VMbGJ3NkdYZXN2VG1VSFpZdE1ITEdqdWcvZkE4QjN5SmtPRm5ESVA0Sk1YS2pyWWNsQ3JBUTc3c2hsOG9aYlBuWUdCemdkYm5FOFVNdHB3V3dYdHZJc0tpbElNS3FoYTN3RkZQZXh5K0ljYU9JQkVlcUpUd2owMWdzRE5JaEoxQkl1UjA1S0pISXo0R3RSQ2dhbkhEdi9KVnMvaHpPM05SUEsveVltajV3VVJFQzVVZjJJaTJ5djJYTTBEZnhVSzgrYWE0TWVOb3k4SDJLZmJnR1hudG1NdVppKzN1ZG1nNUl4WU1BOXg3SzhWRS8zaXNIV05yM0lhSVdaeSsrQUN6dkhjQUFMYnRPWWRCUFp1aldPRThHZkxhejE4SG8vT2crV2hjcnlLYU42cUNOczFxd003VzhPUE54TmtiY09yQ1BRQkF6U3FsY1B5L2VXYmJ0L2lFSk93TXZNQk8veW5CbjhzM25tTGx4c05ZdWZFd0N1VjN3ZXBGbzFDcmFpbTFaYTdjZW9iUjA5ZXkwL29DRlRmdXZqUnFlWDIyN1EzQ3pYc3ZzU1B3UEFRQ1N6dyt2eGJabk8wTlh2L0N0Y2M0ZStrQnpsNTZBQUJZdjJRTXVyU3RsNlo5SWxtWGxSVmZiVm9tVTM1Znhnb1RNR3pTU2tpa011dy9mZzFCVng5aG5udGY5TzdjT0lQM012MWR2UDRFSGw3YnNHSHAySFFQb0p0Q0pKTEFjL2x1YkFrNGkxdzVuWEJtcnhmeTVzcVdicThYRzVlQU4rKy9wV2tiZEp4WE12ZHhucEFaM2pzZ2tjcHc2LzRyUEh6MkhsZVBMRVhoQXJreWU3ZitHRktaTE10bVJacHE2Ym9EOFBVL3hFNDdPZHJod1RtL0RIbnRiNkUvc1hMVEVZaEVpdXZnWWYxYW1UUm9idldXWS9qMEpRd0FrTnZGR2Y5clVOa3MreWNTUy9IdzZYdVQxcFZJcFBEZG9QaGM0NFNKcUZDbU1BWDRNOUd5ZFFmWnh5NDVuQXdPOG1mRjZ5T3ZGWHV4ZHR0eDlPblNCSjVUKzhIQnpzYWc5Y1JpQ2M1ZWZvQTRZU0xPWEx5UFZrMnFwV2svOUhueEpoajlSdmxnL3JRQmFOK2lWcnErRmtudDFQbDdFSXNsRUlzbGl2UFBJZTB6ZTVleXBNczNuNkpSblFwMGZDWW1vU0EvSVlRUXZXNi9sbUxBRWlFK2ZKZXB6Ui9UMFFyTGhtZk53R3R5b0RrOTVIRGdJSWREK255RnhpY3h1UFpNaWdQWFJUaDBYWXlZZVBVUkNKV0xXZUNJcHozeVp1ZGlkQWNyak81Z2hSZkJNdXdJRW1IWEJSSENWUVlEL0lpUlkrMnhKS3c5bG9TS1JYZ1kxTUlLZlpyeWtkTlJkOVQ5dkVxUXYxNTU1ZnY4K0YwR24wQmxGbisxRWhab1ZFRlpzV0QyOWdTY3VpdG1wN2ROdHRQWXNrQW1CNXZwciszOHRWa1ZTNHpwWUlYVlJ4V3Y1MzhpQ2ZYTFdhQjNFKzJESWtqNjZOaXFObllkdklpcnQ1NUJJcFhCYy9sdTdGenRuaUd2ZmZiU2ZjUUtFM0RzN0cwY1AzY0g5V3FXTXpqSS8ralpCemJBRHdBZmc3OGpWcGhnOE0wSGMxUE5SRFFIVXdNc3lSbEtBQkQySXdvbGkrWXoxeTZaUldoNEpHNC9lTVZPTjZ0ZjJhZ2JXQUJ3SXVndSs5aEt3RWZMZEw1eFJES1h0Wlg2OTRKY0plamhZR2VET1pQN3dtUGhOc1FLRXhBZEk4U0UyUnR3SXVnT2ZEMWRrU3VuazFHdlplNi9ZMzN1bi9WRGdYdzU5UzQzZjNrQTFtNDdEZ0FZTW5FbExoN3docE5qNmtwQjIvY0ZtUndrTUpTZmw1dkcrY0hmd3JIcjRFVUFRUGlQYUF3ZXR4ekhkczZEUUtDLzh0R2Znbzd6SktQVWF6Zlo0R1d6WjdQSHNaM3pBQ2lDZlkwN1R6UHJ2dXhjNDI3MDRNOFRRWGR4OWRZemR0cmRyU3NGK05PUlZDYkQ5ekREeWhCcmtpZDN0blN2c2hCMDlSRldiRGlzTmk4NlJvakFZOWN3cEhlTGRIMXRBSmp2RzhBRytQUGx5WUVCM1pvWnZZMHZJUkU0ZFBJR096MW1hQWZ3K1puL0hiZjcwQ1cyc3BtanZRMkc5MnR0dG0xWGF6SFdiTnNDZ0hQN3ZOS2w0cEpFSW9WWUl0Vy9vSWxzYmRLM3FtVld2RDRLdXZxSVBmY01PSFFKRjY4L3h0STV3d3pLMEw1NC9RbmloSXIyanRaV0FyUnJubjZCOTA5Znd0QnpoRGQrL0lyQnNFa3JNV1pJZTh5WTBJdXF2R1dnZ3lySHhmeDVjNkJCcmZLWnVEZFp6OC9JV0V6eDNJeFRGKzVoNnVodW1PeldOYk4zaWZ5QktNaFBDQ0ZFcXlReGc3azdFK0Y3TUZHdEZ6eVBDL2k2Mm1KTXgzK25SSDk2RUNZeWVCOHF3N05QTWp4OEw4V0RkMUxjZlNPRnB1dFBDeDR3dW9NVkZneTBnYTJWZW1TOFhDRWVmSWJaWU5GZ0c1eThJOGJXY3lLY3VTZUdWR1djdzlOUE1remFFSTlwVytMUnRpWWZnMXNJMEtvR0g1b3FsbDE4ckJMa0w2dTRNU0dXQXYyWENKRWtWdjRpek9pdERMWSsveXpEa3NCRWRucEtkMnQwckt1ZVhabHNSNUNJM1RjblcrMmpWTDJIMnVEOEl3bGVmVkVzL0NJNC9RWnVFTjI4cGc5QWt5N1RJWlhKY1BiU0E5eTg5MUp2YVY5ek9IZjVJZnU0VnRWU3lKYzd1MEhyeWVVTVppN2VvVGJ2WjJRc0Z2c0ZZdEdNUWViY3hUOUtURndDemx5NnowNTNiVk1Qems3Nlc0WmtwRU1uYjBDdThvVXp2RjhybzlZWGl5VzRjTzBSTzkyeWNkVjB2L0dXMHY3ajF6QjUzaVl3REdCbmE0V2oyK2VnWkxIOEdib1AveElyZ2ZaTWZnRG8xcTQrYWxjdGpURXoxdUhXZmNVTjB2TlhINk5ocHlud21UMEVIVnZWeWJCOVRTOTFxcGRtYjdTR2ZQK0o4Yk0zWUlkZjZpRGd6WHV2Y1BUTXJYVGRGMjFCL3BMRjhtT2Vlejk0ZUcwREFEeCs4UkZURjJ6QnFvVWowM1YvL2pWL3duR2VwTjM3ejZFR0x4c1Q1OGcrbHNzWm85WTFoTURJSUdaVXRCQ3pWYzdSS3BjdlJsbDk2ZXg3V0tSYUt3bGpHVHJnekZTdjNuM0ZxS2xyTlBhTG43MTRKMHFYS0lDNjFjdWsyK3NIWFhtbzl0MDRaMUp2a3dhZ3pmSDVENUxmRjduNTgrYkFvQjcvTTlzK21pcE9tSWpsNjVYVkVVWVA2UUFuQi9NbGFhaTJSVE9IdG4zbm1pWDRldm53RWxoYUtrTWVYcXYyWXYzMmsybmVyamJwWGQwbUsxNGYxYTlaRm4yNk5FSEFvVXNBZ0xDSUtQUWZzeFI5T2pmR2d1a0RkQTdNM3h4d2xuM2N2a1V0bzFzUEdPTm5aS3phWjdkbTYzRThmZlVabTMwbndORmVPZmcvUGlFSlJXc09UcmY5ME9SZnFJcjA0Zk4zWEx2OW5KMGUwTDFabG04dFptNVNtVXpuUUxrWlh0dlk1SlJsNncraWFzVVNhRkt2WXFybGtnZWlaUVF1ajh1MnQvZ2E4aVBEWHRjVURnNjJhbi9ML3lvSzhoTkNDTkhvMFFjcCtpMFc0dlZYOWNDcXZUVUhlMmZZbzFXTnpCK1Zyb3ZzakdIQlFFQVJiSGZzYkhwMmd5RysvWlJqNmY1RWhQNlM0L3N2T1Q2SHkvRTlVbitKUldzK0IvMytKOERFTGxZb2xWOTNCb1VGRCtoWWw0K09kZmtJaTVKanh6a1JOcDhSNGFOS0JRYUpGRGh5VTR3ak44WEk1Y3pGbkw3V0dObE9lWUgzN0xOTXJScEF2WEtLVTRYbEJ4SngrN1Z5OUVHTGFwYm9wQkxFTDErWWgwMFQ3RERTVDRnVzFmaFlORVJ4a3JValNJU0ovdkZ3c09GQVlNbEJmQktqOXI1cmxOSitLbUxONTJESEZEdTBtaEVMLzNGMjZOcEE4NkFCb2wvZWluM05XdEt6ODJEaitrQ21kR3pudkZTbGcxTUtpNGpDazVlZmxLL1pwcTdCMjk4UmVCNFBucndEb01qazVmSzRpSTRSWXR2ZWMrallxbzdlMTA1UEZqd2V1cll6clRUaXdSTTNJSldaUHRqbHlPbWJhaGVIdzR5OFFaUVJkdi9POUFXQWNxVUtHVDJZNU1xdFoyeG1DQUIwYTkvQWJQdG1xTzd0RytEKzQzZll2aThJa1dJSitvMWVpck43dlNqUWxrNjRYQTRFQWt2MmQxdFRwbGIrdkRsd2FPdHNMUGMvQ0YvL1E1RExHVVRIQ0hINTVqT1RnL3lGQytSS2w4eEdVd0p3elJ0VnhlQmV6YkZ0YnhBQTRNekYrOWdTY0JaRCs3UTA5KzZseVpEZUxYRDU1bE8yVk96ZUkxZFFvM0pKOU92V05KUDN6THpvT0UvK0pRNE9odDlZWlJnR296M1dJalJjZWQzMStQa0g1SzNZMSt6NzFiRlZIV3hjWm5wZ20yU00wUEJJOUhaZGpGaGhBZ0RGOFhQZGtqSHcyM3dFejE4SFF5cVRZZkI0WHh6ZFBnZWxTeFF3Kyt1SC80akd1Rm4rYXZOY3A2eUc2NVRWQnEzZnZHRVY3Rm8zRlpkdVBNWHBDOG9CVnQ5Q2Z5Si9sZjVHN1VzZWwyeDRmSEd0L2dXTnNHalZYa1Q4VkxZeDNIWGdJZ0pWcXIzb00ySkFhd3pNd01FS3lhME8wa28xcUp1UlZJTmhPYkk3cEtvMlphcXNlSDFrYlNYQWl2a2owTEIyZWJoN2JvWXdYckg5Z01PWGNlUGVTNnp4SG9XYVZWSmZjejk5K1VrdDZCdDQ3Q29DanhuK082bkxvaG1EVXAzNzFxaGNFa0dCWHVnM2VpbGV2djBDQUxoNjZ4bmE5cDJEUGV1bnBlc0FKcUtvSXBZOGdJdlB0OHlVYy81UnY5dE44YmhjckY2a2VUQnlldG0yTndoYkFzN2k4TGJaeUpuZFVlTXlDNllQeExXN0x4QVpGUWU1bklIYnROVTRIK2lOL0hsenFDMVhzTnFBak5obEFFQ0QydVZ4WVBOTUFFalRJTUdNTUdGRVozaU02NUhadTVIcEtNaFBDQ0ZFSTBjYmpsb2ZlQUNvV2NvQ1d5ZmJvVXpCOUMzWDl6ZktsNTJMKzIra2FvRnliUVNXSERTdGJJbHVEZmpvVkpjUEp6dmpSN3JtZHVaaVdrOXJUTzFoalF1UEpOaHdLZ25IYjR2VnFnU0VSOGxST3NYUDh0TjNHYXo0SENTSkdkaGFjVkM1bU9KVVlXUTdLeHk0SnNiakQxTFlXWFBnTnlwMUJzRGdsZ0lVeTh0RmxlSVdTQjZjVzdrWUR6SHhUS3EyQTRDaUlzVDBYcnBIYlZjcllZR1BPNTFoYi8xdmpmWWxpaXorNUF0Q0N4NFBIVnJVTm1pOTRHOFI4RnFwSEJYdk9iVWZMQ3g0R0R0alBlUnl4YzNsU3dlWHBHdkdnQzU4dm9YV1RGZDlqcCs3QTJtaTZjR2Z2VWV1c0kvclZDK0RjcVVLbWJ5dDlIRHoza3Q4REZiZTNITWIxTmJvYlFRY3Vzdyt6cG5kRVUwYlZETEhyaGx0b2NkQTNIL3lGczlmQnlQNFd3UkdlNnhGd0hyemxrZ21TamJXQWphd0tkRlNqcFhMNVdES3FHNm9VYmtrM0thdFFZRThPYkJrbHVrWk80ZTN6MG1YbnZLbWxueWY2OTRYVjI0OVkvK0dQSmZ2UnYyYTVWQ3F1TEtLeE1abDR6UUd2Y1JpaVZFbGhWKy8rd3FmdFFkdzZzSTk5amlkMjhVWlUwWjEwN3Z1cWdVajBhVExOSHlQVUFUNVpuaHZSNVVLeGJMYzhTZ3Q2RGhQTWtyTzdJNTRmc1ZmNDNPR0hFdGVYZHRvZE1sbmhtR1FyMUkveU9SeWNEZ2MyTmtZZmo3bHQva29MbHg3Yk5UcmtiL1hyNmhZOUhMMVpyOFBPQndPVml3WWdZNnRhcU5TdVNKbzNuMEcyMnFuKy9CRk9QN2ZQTE8yZFpES1pCanRzUmFSVVhGcDJrNTBiRHdtemRsZ3ByMHluOGN2UG1MN3ZpQzFlVjlDSW96YWhyN1BSalVUV2ZXWW8rL1lvbW5aT3cvZm9NT0FlVWJ0bnphWjFkSmFOUmkyMlhlQ1dmcS9aL1hybzg1dDZxSktoV0lZTW1FRlhyd0pCcUM0SHAreGFEdk83VnVVS210NzFhWWpabnR0UStYTGt3TW5kbmxpaFBzcW5MK3ErQTU2OXpFRXJYclB3cTYxVTFHbFFyRlU2eFF2bk5lZ2JRZC9DMmNyZU5qYVdDR1BpL212RGJLS2hTdjJZUFdXWXlhdkx4WkxVTGFCcXhuM1NKMjJ5Z2dIVDF3SGtMRkJmb2xVaGxuZU85aGpjSS9oaTNCNCt4eU5sVlJ5NVhUQ3FnVWowWC9NVWdDS2lrZERKNjNFaVYyZWJEWTlJZnBRa0o4UVFvaEdSZlB3c04zZERwM214Y0dLejhIY2Z0YVkzTTBhdkN6YXVvckRnY243eHVFQWpqckt4cHNEaHdNc2M3VkYvWWt4cVo1emNlS2ljakVlYXBXMlFPT0tscWhkeGdKV2ZQUHNENGNEL0srcUpmNVgxUkpoVVhKc1BpM0NwbE5KK1BaVGpxNE4rR2hjVWYybWZvYzZmSHpmNjR4RDE4VjRHeUpqeS9rNzIzRndZb0U5YW8yTndhcFJ0aWlSVC9QSlpzTUs2dHNyVTlBQ2ZBdEZ1ZjlrQWtzT2FwVzJ3T3krMW1oVVFYOVFnUUw4NXNQamNqRmlnUFkrakorL2h1UDJnOWZvMmJHUlVUZEhZdU1TRUhEb01qcTJxb004dVp6MUxtOUlZRXkxM0hDanVoVU11Z2t0a1VneFl2SXFObE9oVVowSzZOT2xDUURnOEttYnVIajlDYjZHL01EWW1ldXdiZVVrY0RMckRsQW11UGY0clZvdjdoSDl6ZGVQMDF6K082RE1Vc25qa2cyZFdodGV2UUZRbEdNTXVxSnM4ZENzUVdXamU5RGEyOXVZcFl5cHBRVVBmbDV1YU5sekppUlNHUzVjZTR3ZGdlY3pOQnZxWDJKamJZV29hQ0VBelpuOHFoclhyWWdMQnhhRGtjdXpSSzljYzdHMkVtRDFvbEZvMzM4dTVISUdJcEVFSTZldXhybDlYbW9sYTFONitQUTllcmw2bzIzeldoZ3pwTDNPM3RvZlBuL0gwblVIY1BUTUxUWkx6dDdPR21PR3RJZnJnRFlHWmF3NU85bGh1ZWR3OUhGYkFrQlJlbkxFWkQ4RTdWOEVHMnZ6Wkx6OXEvNkU0M3hXRmhvZWlTck5ScHR0ZTZZTzJFbVdWY3Y0UnNmRXM5V2g3RzJ0RFM2N2UvM09DeXhadlQvVi9HS0Y4NENEdEorUGZRbjlBYkZZV2NYaVh5c0hiSXpyeDVlalJCSHRBYXgzbjBKUnYzM3FsaS9tOUNzcUZsMkhMTVNiOTkvWWVaNVQrcUZIaDRZQUZOVnkxdnVNeFlBeFN5R1R5eEh4TXhwZGhpeEU0Q1lQZzROdnVqQU1nOGx6TjZsbEZQZnAzQmlPanJZcXkrZ1BGcGNzbGgrVDUyNWtxMU1JQkpZWTFMTTUrL3RueURhU09kcWJyNHkrUkNLRis3eE5hYzVvejhoTHBWcFZTeUg4K1I0TUh1L0xscTdldFhZS21qZlMzK005K0ZzRWFyWWFEd0RJNW15ZjZ2eHVubnMvekhQdnAzSGRKSkVZZGRwT1FtallMd0JBZG1jSDNEaStQTXRVNFBvVHJvOEtGOGlGVXdIejRUNXZNL1lmdjRac3p2Yll0bkpTcXVQdzFWdlBjQ0xvTGp0ZEtMOExMQzFTbjZQR0NoUFlDaFIydHRiSW5WUHovWVZFa1JnaDM1VXRJL2c2em5kdGJheXdZN1U3cHN6YmpJRERsd0VvUHB1eE05ZmowcUVscVphL2NXSzUxbTBsQy84UnJYYmVzR0RhQVBUdDJrVHZldVR2OWkzMEo0YTdyMUk3SncvK0ZvRkh6ejVvTE1NUEFDMGFWOFhRUGkyeDVYY3JpOGZQUDJEaGlqM3duS0w1dUVWSVNoVGtKNFFRb2xYNzJud3NHV2FEZHJYNEtGMGdhNDhnRkZoeUlENWxlSWwrVmJaV0hFUWUxQngwekp1ZGl3ZHJOWmRWTWxhZE1oYVkwdDBhSWdtREV2bDRLSkdYaDNLRmVjaWJQV05HVHVSMjVtSldIMnQ0OUxMRzhkdGlWQzJ1K1RUQXdZYURRUzFTMzJqUGs0MkxoK3Vka01QQjhLdDl2Z1dRZUNJN1pISkFMZ2VZMy9OSTV1Qlo4TFRlNExqLzVCMzZqMW1LcUdnaGZrWEdZc1VDVjROSERzOWF2Qk1NdytEaXRjZll1SHk4MW9zWFE0WC9pTWJsRzAvWjZlUkF2VDR6dlhmZzhZdVBBQlFYOHI2ZUk5am5sczBkaG9hZHBrSVluNGpURis1ajhlcjkvMVJaTDlWUjk2V0s1MGZycHRVemNXOFVkQVZBdmtkRUluOWwzUmUxS1FNZ2djZXVzcGtVZ0NLalZUV3IxUkRqaG5YRXpBbTlqRnBIbTNLbENtSFU0UFpzeHNxOHBidlFxa2wxNU1ycFpKYnQvNG42amZKQjBOVkgraGRNZzJHVFZwcThibFlOcWhtcWVxVVNjQjNRaHUwNysvTHRGM2o3QldMTzVENGFsdytMaUVMZjBUNklpVXRBd0tGTDJIdmtNdG8zcjRYeEl6cXBaWUIvQ1luQTh2V0hzUC9ZTlRhNFoybHBnVUU5bTJPU2EyZWpNNEdiTmFpTVBwMGJzemRaMzM4T3hZeEYyN0Z5UWZwbDkvd0xzdUp4SGdDSzFCaUVoRVNSV2JiVnJOdjBOSzMvcC8rTlp3VWh2d05oQU5RQ29ybzhmdkVSZzhZdjE5ZzZxbG1EeWxnd0xXMGxhRmR1UEF4dnYwQjIyc25SRHBOY082ZHBteVQ5UlB5TVJvL2hpL0RxM1ZkMjN2amhuZUE2b0kzYWN2OXJXQmxMWmcrQnUrZG1BRURJOTUvbzBOOFRlelpNUjZXeVJkSzBEL09YQjZpZEk2cVcrNDJPamNkVXo4MncrWDB0b1d2QXlNcU5oOVdDbG5NbjkyWExoWDhML1lteE05YWhScFdTbURIZVBPZVdobHF3WWcrZXZmb01RUEY5ZldHL3QxcGxIMjBHalYvT3RoMXdkckpEOTkrRExqSlMzdHpLK3pJUlAxTW5TR2p5V3VWM3FYUng0OW82ck5seW5BM3dBOERDNlFNeU5jRC9wMTRmV1FuNFdPTTlDbFVyRmtmcEVnVlNsY0dYU0tTWTdyV05uYTVTb1JoT0J5elFPT2grMGFxOVdMWHBLQUJnZUw5V21ENVc4elg3L09VQldMdnRPQURGb05OMnpYVlhUckRnOGJCaWdTdHlaSGVFMythaktGKzZFUGI0VDRlbEJVOXRrSmloOWg2NXpINnZGUzJVR3owN1pmemZDOGxhVGdUZHhlUzVHeEVkRzgvT3ExUzJDUHlYamtQUlFybDFyanQzY2w5Y3Z2a1VIejUvQndCczJIa0s5V3VXWlFjNkdYc09PM0gyQnZaYXk5S0NoL3ZuVmlPM2kvNkVuSlF5Njl4WjlWZzQxNzB2UmcxcWx5bjc4YWVnMit5RUVFSjBjdStXZmlXdFpXZE1DOHBuSkw0RjJKTDE1ckI0cU9GOUs5TUxqd3QwcW10YWYzdGpBdndwWHpPclZvRWdDbUtKRk9MZkpSZjJINytHeU9nNGJGczVDUUtCN2t6WHR4KytZZHVlY3dBVTJSNkczRURTWjkvUksrd0ZjNDVzRG1qWnBKcmVkZngzbk1TT3dQUHM5RUtQZ1dwOXpQTGx5WUVGMC9wajRweU5BQlEzNVhKa2Q4RHd2dnI3RlgvNkVvYmFiU2JxWEViVERaa0xCeGFqZkduMVVzbUpTV0xVYTJkYWRsUmlrdGlrOWQ1OUNzVzV5OG9Nam9rak92OTFWUXdZaHNIdUE1ZlN2QjFkR2MrbUdEZXNBM1lkdUloZlViRklTQlJoOGVwQXJKZy9RditLSk1zelo4YXZPWG1NN1ltemx4NndwVjM5ZDV6RTRGN05OZlljemUzaWpPMnJKc052OHhHY3Yvb1ljam1EbzJkdjQraloyMmplcUNvRzkycU9NNWZ1WTgraHkrd05ZZzZIZzg1dDZzSmpYQThVek9kaThuNTZUdXVQeXplZklqUThFc1VLNTBHUGpzb2JvMm5OZ05aRTJ6WjVYQzVDbis2bTR6eUJCWSticXYrcE1XUlNPVnQySEVDYXRwV1ZQZms5bUJLQVFXV0ozMzc0aGw2dTNteVZwV3pPOWhnM3RDTThsKzhHd3pEWStOOXBPRG5ZWXJKYlY2UDNKVGxvdEVzbDA5WEdXb0NBZFZOUnNsamF6MGN6bXpBK0VTMTd6dEw0bk9xeFF0dng1dkxoSldZL3IwbXJkNTlDMFh2a1lyWGU1VU42dDhDTThUMDFMdCsvZXpORS9JeUd6OW9EQUJRVkFEb1BtZzgvTHplMGExN1Q2TmVYeXhuTVc3WUxHM2FlWXVkMWFWc1AwOGQyWjZjSGovZmZib1piQUFBZ0FFbEVRVlRGelhzdkFTak9MMWN1Y05WNFBFMGVOSnlzVmRQcWJJQmZKSktndzBCUGhIei9pWnYzWHlFaFFZUUYwd2NZZkZ6Vzl6Mlk4dm5oL1ZwajRYVEZZSm56Vng5ajQzK24yZWNtdVhZMjZQcHN3ODVUYklDZngrVml3OUp4eUpjNzQrL1g1TW1sZk0zd0gxRUdyZlA2dlRMSVg2YUU0VUgrN3hHUldMUDFPRHZkckVGbGRHbGJMOVZ5aVVraUJCeTZqTDVkbThCS1lOcDlsTXlRR2RkSFEzcTMwRGgvd1lvOWJQQ1N3K0hBYS9wQXJYOFBWMjRwSzJ3MHJhKzV0VUJvZUNRMkI1eGhwMGYwYjJQdzRJeVpFM3FoVlBIOGFORzRLaHpzVExzL0o1Y3oyS1h5MmM0WTN3c1d2S3lkR0pWVzA4ZjFNS2cxRndDNGUyNUc0TEdyQUJRQjVzdEhmRkFnVCtwcmtheEVKcGZyUEgvWFZkMGhPa2FJNlY3YmNQalVUWGFlQlkrSFVZUGJZZXJvYmdiOURRa0VsbGkxY0NRNkRKZ0h1WndCd3pCc3BRbGoyMERFeENYZzhPbGI3SFRiNXJWTUN2Q1RQMGZXT3RzamhCQkNDQ0dab203MU10aS9hUVo2akZpRU9HRWlMbHg3akQ2amxtRDN1cWxhYjJiSTVRd216dGtJcVV3Ui9GazhhNGhaZWxTclpoZjA3TmhJYjBXQi9jZXZ3WFA1Ym5aNlJQL1c2Tk81Y2FybCtuUnBnbGZ2dnJJM3ZtWjU3NEFGajRmQnZacW5lWjhOeFRBTTNuOE96YkRYQTRDMVc0K3pmYk9MRmM2RGpxM3FzTThWcVRFbzFmSlNtWHFtbmFabGpGMitkclhTMk9PZnRneE1YYzVlZXFEMnVScFQ5bHMxdzVSdmFkNmJNM2EyMXBqbzJnbXpGdThFQU93N2NnV2pCcmZUV1NhWGtMUVFDQ3l4M0hNRXVneGVnR3hPOWxqalBVcGpnRDlacmFxbHNIdmROTHg4K3dVck54ekc4YUE3a01zWkJGMTVxRmJlRlFBYTFxbUEyUk43bzJJYU15Z0J3TUhPQnNzOVIrRHNwUWZ3bk5ydmo3cHByZzhkNS85TUxqbWM4T0RjYXBQWC94cnlRNjBmYzFxMmxWWEo1UXdDRGltREdxVkw2QTRjZmdtSlFQZmhpOWgyS29vQS9EUlVxVkFNc2NJRStQb2ZBZ0Q0ckQyQXlPZzRMSmcyME9BeSs1KytoTUhWM1E5UFhuNWk1ems1MkdLNzMyUlVxMVRDMkxlV0pjbmtoaDFMdEMyVDFsTHQ1bmJyL2lzTUd1K0w2QmdoTzIraWEyZXRXYnJKSnJ0MUJjTUFTOWNwQXYzeENVa1lPbkVGeGcvdmlPbGpleHI4T3lNU1NlQTJiUTFPbmxkbTNqZXNVd0YrQzBlcUJSdDk1Z3hGMno2ekVST1hnTDFIcnNETzFncGVIb05TYmU5L0RTdkRlK1pnZUsvYWkxd3UyYkRXZXhUN25FQmdpVFhlbzlCaitDSklKRkpzMm4wR1hCNFg4NmYyTjJoZlRSWHkvU2ZHemx6SGZoK1VMVmtRWTRkMTFMdmV2Y2R2c2NBM2dKMmVNYUVYR3RXcGtHNzdxWXZxd0lKdktxWFlkWG54NWd2NzJKZ2cvd3l2N1VoTVVsd0gyTnBZd1dmMjBGVExCQnkrRE85Vit4RHhNeHJmd3lNeGE2TDVCeUttbDh5K1BucjQ5RDJxVml5T1kyZHZxdzJzNmRhdXZ0Ymo5SjJIYi9ENCtRZDJXbHViZ0tWckQwQWtrckRMakJ6WVJ1TnkyblJyVjkrbzVWTUt1dklRWDBJaUFDZ3FhYlZ2b2J1S3dOL0Fnc2N6YUNERHJmdXZzUC80TlhhNmYvZG1abW16a2hGTU9YL2ZmL3dhUEpmdHhvOWZ5c29qNVVvVndzb0Zya1pmTTlXb1hGS3RLbHV1bk02SWlZazNPc2kvNTlBbDl0Z0dBQ01IR1BmM1FmNDhGT1FuaEJCQ0NDRUFnS29WaTJQWDJxbm81Ym9ZaVVraVJaODhIYU9PTis4K2cvdFAzZ0VBZW5Sb3FESHp3VmgzSHI1aFIva0RRTStPdXN2ZUhUeHhIZU5tcm1kdlpEYXRYd256ZFBRdTg1elNIOEhmSW5EMjBnTUF3UFNGV3hIeE14clR4blRYdWc3ZjBpTFZoYWxVSnNQbnIrSHN0S1lMVjAxVkVMaGNEc3FVS0tqelBXbno2dDBYbzIvWWZvK0l4SUVUMTlucGNjTTZxdDBNTmFTRXNyRmxsalV0bjZRbk8zWExpb2xvVUx1OHptV3UzWDZPb1JOWGFIeE90VXgxbVJJRmNPblFFb096cGZKVjZzY09WRW1QakxlK1hadkNaODBCeEFvVElKUExzZkcvVTFnNlo1alpYK2RQc00xdk11U3kxT1dhMCtyT3c5Zm9QbndSQUNCWFRpZmNPK05uOXRkSXFYQ0JYT21Tc1dPTzRIRGQ2bVhnUFhNdzJqU3JZWEI3aUxJbEMyTGo4dkY0OXpFRUt6WWV3WkZUTjlWS2F4Y3VrQXN6eHZVMFM0QS9XZFA2bGJSbWFHVTBPczZuMzNIK3pZMU5ZTklRYXl4WVRWbksvY3llaFNoYjByVFAxaFJ4d2tUTVdyd0RnM3MxUitYeXhjeStmUSt2YmJDMXNjTDBjVDJ5UkFiZys4K2hlUGNoRkhseVowTWVsMnh3Y3JDRlFHQUp1WnhCOExkd2VQc0ZzdWQ5QU5CQ1I2L3M1NitEMGNkdE1jSi9LUG9xVzFyd3NIWGxKRlNwb1BnY3A0N3VockNJS0hiUXdPYmRaeEg4TlFLckY0M1NtWTJweUo2OGlIbkxkaUUrSVltZFh6Q2ZDd0w4cDlFZ3VpeHEwKzR6bU9leml6M2Y0bkE0V0RCOWdFRVZ0UURBZlZSWFdGbnhzWERGSGphQXZXclRVZHk4OXdwcnZFZWhjSUZjZXJmeDdsTW9ydDlSWmdpMy9WOU4rUHVNU1hYdVY2SklYbXhaTVJFOVIzaERKcGRqOCs2enFGQ21DSHAxYXNRdVU2Q3E4cmkwYmVVa2xDNmVIM2EyNmhVUTYxWXZneFh6UjJDTXh6b0Fpa3o1OHFVTG9ZY0JKZkNOL1Q3S21kMFJjY0pFOUJubGc4aW9PQUFBbjY4WWFLQnZzUFRQeUZnTW43U0tyZGpUc1ZVZGpCblNYdTgrcHBjaUJaVS95ODlmSXd4YTU2bktZSitLNVlvYXRNNkpvTHM0ZGVFZU8rMHhyb2ZHQ2l4eW1aenRENzkrKzBsMGJWZmZxSUVFYWZHblhoOEo0eE14Y2M1R25MNTRIemVPTDFjYndKODNkM1o0elJpa2NUMkpWSVo1eTNhcHpSdnRzUTRuL3ZOVU85LzY5Q1VNKzFTMjZUYW9yY2taK1labzNtTUdFaExVejN0K1JzV3E3RSs0d1JXY2RHV0QvdzNFWWduYzUyMW1qOU8yTmxhWU5MSkxKdTlWK21EQW9PTkFUOXgrOEpxZFoyZHJqVWtqTzJORS96WUd0NzVNeVdOc1QxeTgvZ1J0bXRYQTVKRmRqUDc3U3hLSnNXNzdDWGE2UWUzeTdMa1grWHRSa0o4UVFnZ2g1Qi9UdnY4ODNIMzBSdTl5dXc5ZXd1NkRocFg0Q3p4MmxTM0pwb3Urbmw1N2Z2Y05TNVl6dTZQV1pUZnRQb001UzNheUFaR1N4ZkpqNDdMeDRIRzE5NGJnY2pudzl4bUxqZ005MlJ0Q3Z2Nkg4UDVUS0h3OVI4RGVMbldMa254NWNxUzZJQThOajFRcjEyM29CYnVWZ0krTEJ4Y2J0R3hLcHZRMTlsNjFEeEtKbEowdVg3cXdTYStkM215c0JYQzAxMzF6Umx2MnljMzdyOVNDRGhOZHV4aFZwbG8xa01ubjYyNVBZUW9iYXdINmRHMEMveDJLRWZuN2oxM0h6QW05dFdhbS9NMHNMWGlBaVRjOGRIRnlWQWFFRWhKRmV0dU1tTVBoN1hQTVVya2tKWE9WcXRkV29hUjhvNUZxbVNhRyt2dzFISzE2YXk0YnJTcG5ka2M4ditKdjlQWlZtYVAzNC9GemR6QnMwa3FEdDBuSCtmUmp6dU9xcGFWRmh2eDlBOENyZDE4eFpJSXZQZ2FINGRUNWU5aTMwUU5WS3hZMzIvYjNIcm1DcmIvYkhkMjgvd29ibDQ3TDlCTC9vZDkvWWRCNDlkOXpQdDhTY3BtY0RmWWtxMWkyQ1A3WHNJckc3VnkrK1JSREo2NkVNRjVSb3AvTDVjRFB5dzFONmxWa2wrRndPUEQxSEE0QWJLQS82T29qTk9vOEJTc1hqTlE0QU9qNTYyQk1tYjhaRDUrK1Y1dmZ0SDRsckY0MENqbXlPUmo1anJNMlIzc2JqY2V1STZkdnduV0tzbEpFWnZYTE5ZUXdQaEZUNW0vQm9aTTMySG1XRmp6NGVia1pQVGg0ekpEMnlKOG5POGJPOUdmN1o5OTcvQlpOdWt6RHpBbTlNYmgzYzUzWEFPVkxGOExoN1hQUWRlaEN0R2xXQTB2bkR0TzZmSVBhNVRGN1VoOTRMdCtOMFlQYm9WdDc5YXhmMWY3ZE9iSTdhUDNiN2Q2K0FWNjhDY2JtWFdjdzJhMHJ1aHFZUFd6czk1RlVKa05mTngrMTN2VHpwL1pIdVZMcTdXUlNrc3BrR0Q1cEpkdHFwSHpwUWxpMTBOV2dmZFRGWTlGMkNQaW1oUnlLcVF4Z1VCM1lvRTJzTUlGZHp0TFNBbVVOQ01CSFJzWEJRNlUvZlAxYTVUQzBqK1lCSjMyN05zSGVJMWR3Ny9GYlNHVXl1TS9iaEJPN1BET2tKYzZmZUgzMDh1MFhESnUwa2gyMFAzdkpUZ1NzbjRiRHAyN0NjOWx1ckYwOFd1dDdtck5rWjZyais5T1huekRjZlJXMnJweklEb1lyVWpBM0RtNmRoWjM3TCtEbXZaY1kzcSsxMXZjd2FOeHlOR3RRR1lONm1sNjU3LzJuVUozblpyK2lZdkZMSmVqL0wxdTU2YWphZ09YSmJsMTAzcy9KU3BKYmVCbEtMbWZZQUQrSHcwSFBqZzB4YzBJdnVPUXdiSUMxTmdLQkpTNGNXR3p5SUlHdGU4NnhBeXdCWUdDUC82VnBmOGlmZ1lMOGhCQkNDQ0VrUzRqNEdZMURwMjdvWFU0bWw4TnoyVzYxc244bGl1YkQvazB6TkFicFU3S3hGbURmQmcvMEhlM0Qza2c0ZHZZMm5yMzZqTldMM0ZDamNrblQzMFFXOHZUbEo3VlNlWnBvdWpGODRNUjFqSjYrVnVjeWFWbmUzSmIrN3RNS0tMS3ZqQ21YbU56dkxoay9uWHJYOXV6WWtBM3lKeWFKY0RMb0x2cDJiWkl1ci9VdlVzMmVVODNzSk9Sdjk2OGM1ek9EVENaSHhFL0ZnSmhZWVFKNmpGaUV2UnM4VU4wTXBlQnZQM2dOZDgvTjdQU0wxOEVJRGYrVjZVSCtVc1ZUQjhkVWc1bkpDdVYzd1diZkNSb0RSbnVQWE1Ia3VadlVNa0RYZW85R3gxYTFVeTNMNFhDd1l2NElGTXFmRTR0WDd3ZkRNQWovRVkzZUl4ZWpZNnM2bUQyeE53cmt5NGxQWDhLd2JOMUJIRHAxUTYzU2hVQmdpZG1UK21CWW41WVpFbkRMS2k1ZWY1TFp1MkNRT3cvZllMVEhXbndOK2NIT3M3TzF4c1psNDlDc1FXV1R0dG1wZFYza3k1TUR3eWF0UkZpRW9sOTdRcUlJTTcyM1kvZkJpL0NhTVFoMXE1ZlJ1bjY1VW9WdzhlQVNnd2JwdVExcWk3bzF5NkpTR2l2WXpKelFHOTNiTjlBYmNFK0x1dy9mNE1hOWwreDAyLy9WTktnZG1lZXkzYmg1L3hVQUlMdXpBM2F1ZG9lMWxlRWwzYlU1Y3ZxbS9vVzBzTGV6aGtzT0owVDhqRVpvMkM4STR4TlRWVWxROWVUNVIvWmN2bHlwUW5xelh1VnlCdU5tcm1lejg1MmQ3TERHZTVUV3RnOGNEZ2VMWncxQjh4NGVrTXNaM0gveURqc0N6NmNwYUp3Uk11UDZLT0R3WlhnczNJWWtrYkt5ejhmUDN4RVRsNERPYmVxaVhZdGFHZ09YY2prREQ2OXQyTDR2aUozbk5xZ3RUZ2JkdzVjUVJRVytmcU44c0duNUJQWmF2MDcxTXFoVHZRekVZb25XUVFoemwveUhjNWNmNHR6bGg3ai8rQjJXelJ2MlY3V0h5bXB1M24rRlZSdVBzTlBGQ3VmQmlQNS9mNW40VmsyclkvcllIbWF0OEdGcWdEODZScWhXd1FOUVZGTWdmejhLOGhOQ0NDR0UvR1A4ZmNZZ1FVLzU5UHJ0RlNYbmtzdWZwdFJuNUJLMkQ5MzE0K1lwTzdkaDV5bTJ0NTQyRVQrajRUcGxOVzZxM01ncVc3SWdEbXlaaWV6T2htZHdaWE8yeDZHdHN6QjhzaC9iZC9yVGx6QzA3ejhQQTdvM2c4ZTRuanJMeGY0SjV2cjhsK1g2c1pyYnFRdjMxSDRYSnJwMk5yZzNLNkNlcFFLa1g1Qy9iTW1DS0Z3Z0Y1dHBkUEk4QmZuTnlVRWxJMGd1WjVDWUpETExUZXEvbmI1MktQdU9LcXF6Q0FTVzZLVFM0MTNYc3VZbWtjcVFrQ2pTbThuMnIvb1hqdk9acFh6cFF0aSthaEo2dXkyQlJDSkZuREFSdlZ5OWNXVDdYSlF2Ylhxdzd0M0hFQXdjdDV5dHZtREI0Mkh6aWdtb1dhV1UwZHY2OFN2R2JOVS9BRVc3azdJbEN5SXFXb2hFa1JnaWtRUWlzUmh5T1FNckFSOGxpK1ZEbTJZMU1MUnZTNjJsa2EwRWxraU90OXZhV0dIYnFrbDZlM3RQR05FWlpVb1V4SVE1RzloUzQwZlAzTUxwaS9mUm9GWTVYTG41TEZVbGdRYTF5OE43eGlDVUtKb3Y3Vy84RDNQNTV0UE0zZ1dkRWhKRldMcjJBUHgzbmxRN1BwVXVVUUJiVjB4RXNjSjUwclQ5R3BWTDRzS0J4WENidGdaWGJ6MWo1Nzk4K3dXZEI4MUg4NFpWTU5tdHE5Ynl4TWtCZmtQTGErc3pkT0lLV1BGTkR4eldxMWtXUG5OUzk0STNSdDBhWlhGcTkzd01uN3dLbjcrRzQrVDV1MFlmRzM1RnhhSnE4N0ZhbjgvSXdWMmxTeFJBeE05b01BeURWKysrNmh5QXJWcWRyb2FlUVZoeU9RTjN6MDBJdXZxSW5iZkMwMVZ2dit2eXBRdWhUNWNtMkhYZ0lnREFhOFZldEc5Unk2aHJ6NHlVMGRkSHd2aEVlSGh0VDFYVnIzZm54dkNlT1lnOUo5Y1V1UHdTRW9FSnN6Zml4dDBYN0x3bTlTcGk5cVErNk42K0FUb05uSTlZWVFJdTNYaUtGajFud005TGZVQyt0Z0IveVBlZjJIMUlXWkZ3Ly9GcmVQRW1HTnRXVFRLb3ZZYzJwdndkbUZLbDZVOFRGaEdGRVpOWHFYMVhmL2o4SGZrcmEyK2ptQllmNzI3TDlPQTFsOHZCNlQwTFVkbUFGaUg5UnZtZ2VlT3FhUHUvbXVsYWRXamVzdDNzZVZSNnVYbnZKVG9QWG1DV2JmMExnNFl6Q2dYNUNTR0VFRUwrTWZueUdKNHB4cmUwME5qZlZQVmkzeHo5VDJQaUVyQjkzM21keXdSZGVZaEpjemV4bVJjQVVMbGNVZXpiNktGV3J0dFExbFlDN0ZnOUdlN3pOck9sWWhtR3dZN0E4emgwNmdiY0JyYkZwSkhHbFRiVVJ5eVdZdHpNOVNhdmE2aFRGKzZ4bVRsL0s0bEVDczlseXBKNmxjc1hNN3IwcTFTcS9wbW1WNUFmQUZvMnFjWlduN2g2K3psRUlrbUdsWjNPaXBwMG1XYlNEUzhiYXdFdUhWcWlOcy9KVWIzMVFYeUM3aUQvanNEemFOT3NScHJLUjNZZU5EL1RlMmpyR3hTbDcvZkx6OHRONS9QSmdYc0hPeHVEbDlXa1pxdnhPbHNFZkxxM1hlUDhqOEZoY0p1MkJyWTJWdGkvZVliT01zeFpDUjNuL3g0TmFwZkh5Z1d1YkJXRE9HRWkrcmd0eHNsZDgxRWdYMDZqdHhjYUhva2VJN3dSSFNNRW9NZ1FYYm5RRmMyMWxMM1BEQ21QcjREaTNNalFjNkZPcmV2Q3dzSUMweGR1eFg5cnBoamNCN1psazJxNGVtUXBKcy9iaExPWEhnQlFWQkc0Y08yeDJuSUY4N25BYzJvL3RHbFd3NkR0L20xZXZBbFdLOE9iMVp5Ny9CRFR2YlloNVB0UHRma2RXOVdCeit3aHNMWVM2UDN1TW9TOXJUVjJycDZNZGR0T1lOWG1vMnJiRExyNkNFRlhINkZwL1VvWTNxODFtdFNycVBIM1Y3V2tkRnA4Qy8ycGZ5RWRWSHZRcDBYRnNrVndmcjgzaXRjZVlwYnRwY1dyYXh1UnpkbGU2L1A2QmlCVUtGMllIY0R4L0hXd3ppRC9uWWZLSUg5dEhWVWNJcVBpTUg2MlA4NWRmc2pPRzlqamYyamRyTHJhY25IQ1JQejRGWVB3SDFHSStCbU44Qi9SQ1A4UmhmRGZsU01BUlhVWG56VUhzR1IyNW4vV0tXWDA5ZEh0QjY4eGRzWjZkdkEvb0tqWXNYVE9VSjJ2R3l0TXdPWmRaN0I2eXpHMTY0RkdkU3BnNjhwSjRIRzVLRmVxRVBac21JN2Vyb3NSSzB6QXgrQXdkQmd3RHowN05zTFVNZDExVnVUSWx5Y0hUdTZlai81amxySi9veS9mZmtITFhyT3d4WGNDNnRjcXAvZHpJSWFSU0dVWVBubVZTZTNBL21RY2NBd0s4SXRFRXZaN2FmckNyWGdRdEFaNWMyVkw4M1ZjU2pmdXZralYrakxaQXQ4QUZDdVNGMzA2TnpacW0rVFBRVUYrUWdnaGhCQ1M2YllHbkdWN3Qyb3ljYzVHTmhDZnJIbWpxbGkvWkl4QkpmcTE0WEc1V0RGL0JLcFZMSTY1UzNleCt4QW5USVRjaUp2YUtiMTgrd1ZsU3haTU5WOHFrNlZieG11eXhDU1IyczJkdjlYWDBKOXFJL2k5UEFZYS9mT1NTTlV6QTgzWk96cWxXbFZMc1VGK2lVU0tKeTgvbXBTNStiZjQvRFhjNUNCL1NoWThIaHpzYkJBclRBQUFSRWJGYXMyU2VQY3hCRlBuYjhGTTd4M28wTEkyWm83dmFkVEFwMlNHOUlsTlQvRUpTU2hhYzdET1piSktka1JDb3Nqb24zWHd0d2cwNnphZFhjOTcxVDdNbW1pK2pHVnpvT1A4djZGYnUvb0kvaG9PbjkrbGo4Ti9SS09ucXpkTy9PZXBNNGlWMG85Zk1lZzJkQ0ZDdzM2eDh4Wk9INGp1N1J1WXZHL1dWZ0lNNnFXNTErcjY3U2ROM201S3huNjN0bXRlRTgwYVZES3Fvc3JEcCs5eDZOUk5QSDcrUWVkeVBCNFhqNTU5UUI2WGJLaGN2dWcvVmFZZkFJNmV1WjNadTZEUnk3ZGZNSC81Ymx5Nm9WNWxnTSszeE1McEEzRG40UnVVcWpjOFhWNzcrdkhsR0QvTEh3OVUrbzhEaXJZR0Y2OC9RZUVDdWJCaWdhdk9NdjUvQzlWckloNlhpeUlGYzJ0Y0x2aGJPSHNPWENpL0N5d3ROSWNIUG4wSlM1WFZuUkVxbENuTVByNzMrSzNXMWdNU3FVeXQ3M3lkNnFVMUxpZVR5OUdzdTRmYThSY0F3bjlHby92d1JmZ1ZHWXZJcURqOGpJcGxxNnpvcyt2QVJRenIyekxMVlJQSnFPc2ppVVNLeGFzRHNXNzdDYldLSFpYS0ZzR0daZU8wL3U1OStQd2RlNDljd1k1OVFZaUpTMkRuY3pnY0RPL1hDblBkKzZvTm9xMWVxUVJPN3ZaRXY5RkxFZnd0QW5JNWd6MkhMK1BneVJ2bzNMb09odlJwcVRYUVdyWmtRWnpac3hBRHhpNWpXL1JGeHdqUmM0UTNQS2YyeDdDK0xRMy9VSWhXc3hmdlVLdW9BU2dxcG5CNTVodWNLeFpMMVJJOS9pUmhQNVFEaEhoY0xuTGxkREw3ZFZ4VXRCQmpQTlpwZk01L3gwbGMrVDFvNnZxZEYxZzZaNmhacXlBWU0yaGVJcFd4QTEySmVWR1FueEJDQ0NIa0grUzMrU2k4VnU3VnU5ejd6NkY2c3kzMFBhL3ZBaVVoVVlTTnUwN3JYS1p4M1FyWWUrUXk1SElHWEM0SDdtNWQyU3g3c1ZpQ1lKVituL29xQzd6N3BNemNLWmczSndRQ1MvVHIxaFNONmxUQXVGbit1SG52SlZvMHJncDN0NjQ2dDZQSnpYc3ZNZDgzQUZ3dUY2ZDJ6emQ2ZlhOWXVHSlBwZ2NnTTBMUlFybHg4ZUJpSEQxekc0K2V2MGYxU2lVZ2xjbXdOZUFjQnZSb1psRFBSYWxFL1NhV0lCMkQvTlVycVdjaDNYL3k3cDhPOHB0Ymp1d09iSkEvTENJS0pZdmwxN2pjL3VQWEFTaHVUaDQ3ZXh1ZVU5S25qQ1JKbTBMNVhkQ21XUTBjT0tINGVhM1plaHpWSzVWQXE2YlY5YXlaL3VnNC8rK1o3TllWYnorR3NuMm1vMktFK1BRbHpLZ2cvN2laNi9IaDgzZDJlcUhId0RRSEdPeHNyVERQWGZNeHpKeEJmbFBvQy9DTHhSTGNldkFhRjY4L3dhbno5OVN5UUZVNU9kcXAzUkQrOUNVTWZwdVB3bS96VWVSMmNVYTltdVZRbzNKSjFLaGNFbVZLRnZoaktuNllRaTVuc1AvNHRWVHpHWWJCa2pYNzBhVk5YYTNmZmVscHhZYkQ4Rm03UDFYcmtIS2xDbUhsQWxkVUxGdEVMZHZhM0VvVXlZc1QvM2tpNE5BbExGcTFENytpWXRXZVp4Z0dGVldDeHNuU01oQk85ZHJuN0Q0dmc3STVNMW8yWjN2Y09LRzVwVnF0MWhQWTc1QURXMmFpWUQ0WGpjdVZyajhjVWRFWkg1Q3BWcWs0Ky9qZW83ZGFsN3YvK0MzaUU1SUFBR1ZLRk5CYVBwL0g1YUpWazJyWXV1ZWMydnd6RisrYnZJOVNtUXh6bCs1Q3dQclViZTB5VTBaY0g3MTY5eFdqcDYvRml6ZkJhdk1IOTJxT0JkTUd3REpGNXYvcmQxOXg4Y1lUbkF5NnF6WW9JMW1Kb3Ztd2VPWmdyZG4xSll2bHg4V0RpekZqMFhaMkVLVllMTUcrbzFleDcraFZGQytjRngxYTFVYlQrcFZRcFVJeHRVRUNPYk03NHNpMk9YQ2J0Z1luejk5VnZEK1pERE85dHlQNFd6Z1dUQnVnOS9NZzJpMWRkd0RiOWdhbG1uOTJueGRjY2ppWjdYWHVQSHlERGdQbW1XMTdHVW4xM0s5US9seG1QMDloR0FhalBkWWlORHdTZ0dMQURNTW92NCt2cUxTMU9YamlPaDQ5ZTQ5Tnl5ZWtxZldVcXVkWC9BMWU5ay8rT1daMUZPUW5oQkJDQ0NHWmF1WEdJMnp2TUhzN2E4UUpVMmYwZDJ4VkI1Ky9SbURkOWhOWXYyUU1tdGF2eEQ3MzltTW9tbldiems3cnUybFh2NzJ5QjZmcWpia0MrWExpME5aWitHLy9SWFJvVmR1b3JJZjdUOTVoOGVwQVhMdjlIQUMwM2l5enNSWm9MVTJ0anlIOS9HN2NmWUV0QWNvYldOVXFsVWlWMmZTMzZkaXFOanEycW8ydklUL2dPblUxSGp4NWgvdFAzbUhEMHJGNmY0WXBlL3p5K2VsM2VaUXJweE9jbmV6WW02VnZQNFNrMjJ2OWFReTUwYTUzc0ZGT1ozd01EZ09nbmpHaGltRVlIRHAxZzUzdTJMSzJ5U1g3SDExWXE3Tk1xS25NMlY5YkgwTkx5c2NLRTB3dVB3K2t2dm56N2xPbzJuRllHNTg1US9IdzJYdDhEQTREd3pBWU4zTTl6aC93MW5wOFRXOTBuRGRPY3VERm5KSkVZck5zMTlLQ1ozVGxsbFVMWGZIK1V3Z3NMQ3l3ZGVWRTVNdWQzYWoxVjh4M3hjQnh5L0g0K1FkNGVRektFaG1FYmZyT1NmUE41cm51ZmRHaWNWVzl5MG1rTXJ4NC9SbDNINzNGbFZ0UGNlUHVLeVFtYWY1ZGQzSzBRL2QyOWRHbmF4T1VLVkVBVjI4L3gvYTlRVGgzK2FIYTkzWllSQlFPbnJpT2c3OEhBOW5hV0tGa3NYd29Yamd2U2hUTmkyS0Y4NkpndnB6SW1jTVJPYkk1YXV3SC9TZTVmdWQ1cWt4a0FCZy95eC83amw3RnRqM25zR08xTzJwWDA1ek5uRjQ2dGE0RC81Mm4yTUVZVmdJK0pydDF3YWpCN1RLc3JRMlh5MEcvYmszUnZtVnQrUG9md3JhOTV5QVNTY0RoY0xER2V4VHNiRTJ2K3BYVlNXVXlTQ1JTb3lwbnFKNGY4eks1OVpBbUJmTzVJRy91N0FnTis0VXZJUkg0RWhLaDhUdjM4azFsOEtwWmc4bzZ0K2s2b0EyMjd3dEtOUmhGbFpPakhYTGxkRUt1bk03SWxjTkorVGluOCsvSFR0aDc1Q3BXYmp3TUFMaHc3VEV1MzN5S3huVXJtdmhPMDA5NlhSK0pSQkwwSExGSXJXMklyWTBWZkQySG8xUHJ1cW0ydFhMallYajdCV3A4bllMNVhEQjJhQWYwNmRwWTc3SEN6dFlhZmw1dTZOVzVNV1o1NzFBYllQRCtjeWg4L1EvQjEvOFFtdFNyaUwwYlBOVFdGUWdzc2RsM0F1WXUvUThiLzFNa0Z2QzRYTFdmbTJwUVZKZU1QRS9QNmpic1BJVmw2dzVtOW02a0c1bGNqdUN2RVhqM01RUnZQbnhEMi8vVlJMSENlZGpuR1JqMk8vTmVKY0drVkhIekQ4UmJ2SHEvV211alNTTzdZUGw2NWM5bDZ1aHUySFh3RW52KzhERTRERzM2em9iM2pNSG8yN1dKMmZlSFpBNEs4aE5DQ0NHRS9PVTBsVmtjMEwwWld1dm9aNW9jZ0NtWXp3VUIvcWt6RlBxTVhNSm1YVjAvbmpwTFJQVjVYYjZFUk1CL3B6TGJiT3pRRGxpMGFwL0daY2NQNzRqZW5SdVpkVlI0U2h3T0J3TjZORE42dmJaOTU2aE5weXoxZUhhZkZ3Q2s2V2I2c1ozemRKYk1GTVluWXR3c2YvWW1oWTIxQUY3VEI2SlY3MWttdithZlpQZWhTMnlnNitpWld5aFJOQyttak9xbWM1MlVQNmYwTE5jUEFJWHl1YkJCL2k4cTFTZEkycWtlRjhJaU5BZjVMMXg3Z3E4cW4vdXd2cTNTZmIvU2k2Mk5WYXJCRVlZR3o1TVpXbEplSkpLa2UvbDVUV3h0ckxCK3lSaTA3VHNYVXBrTU1YRUpHRHB4SlU3dThrejN2MVZONkRodkhIMWxTRTJSOG1kZ3FwNGRHOExQeTgyb2Rhd0VmT3p4bnc0bkIxdVRmdjl5dXpqajJJNjV1SHJuT1pvM3JHTDArdW5oMDVld05HOGp1WUtLS3BsY2pvL0JZWGoxOWd1ZXZ2eUVlNC9mNHZIemowZ1NpYlZ1eDhaYWdNWjFLNkpUNnpwbzNiUzYybWZjcUU0Rk5LcFRBV0VSVVFnOGRoV25MOTdIbzJjZlVnVmw0aE9TOE9qWkJ6eDZwcm5rdjVPakhWWXRjTTBTRlVGTXNmZjNjVGlic3owU0VrVHM1M245N2tzQVFIUnNQSHFNV0tRNGJ2NnZab2J0VjVHQ3ViSFdlelQ2amZaQi9WcmxzR3p1TUJRdW9ONW5mdDNpMFZpM2VIUzY3NHVqdlEwOHAvU0QyOEMyV0xIaE1Dd3RMZjdhcWttUFgzekV3UlBYY2ZqVVRmaDV1YWtOZ05aSDlXOG5xMWEvcUZ1OURGdk41OEsxSnhwTDlwKzVwTXpFMXhma0wxd2dGMFlQYm8rUXNGL0luZE1adVYyY2tkc2wyKy8vblpFN3B6TzRYQTZpVkNxSGFMcm1IRFc0SFRidlBnTmhmQ0w0ZkV1OGZ2YzFTd2I1azVuNytrZ2dzTVNxaFc3bzQ3WVljam1EMGlVS1lNdUtDU2hlV0hNbHZYSERPdUgrNDNjSXV2b0lnT0phdTBIdDh1amZyU25hTnE5cDlPOWYzZXBsY09HQU4wNWZ2STgxVzQrckRYSjB0TGZCOG5tYTI0Snd1UndzbURZQXVWMmNzY0IzRDd4bkRWYjduWkdvVkMvSWpIUE1QMDNBb1V1WXUzUVhPNTB5ZS94UHhJQ0J0MThnM244S3didFBvZmowSlJ4aXNZUjl2bXpKUWloV09BOEVBa3VJUkJMSTVReCtSY1ZxclNDUzdPSjFaUUMrZElrQ0FNeHpIUWNBT3dNdnNJT09BS0J4M1d4UVh5b0FBQ0FBU1VSQlZJcHdkL3MvZTJjZDF0VDdodkY3RzJOMGR5TlNkbUozOExXN096QlFVY0xBeGk0VVZFUkJFY1hBTHV6dTdoWUxNQUJSUW1xc2ZuOE1EanVNalcxc2lQN081N3E4UEdlbjNyR3pkK2Q5NytlNW56NGtrYjl1emFvWU9iQUR4ay9mUUFRcXM5a2MrQzJJd08wSHI3RjZ3Umk1Z3NRb0tpZVV5RTlCUVVGQlFVRkI4UThqR29rdk9vZzIwTmVCZ2I1T21jZXJNOVZLdGI5WEY3SGhLMnU3TkJhczJnVTJXemg0c2pRend2amhuU1dLL0VEcGt5MFZ6ZmZVWDRpSU9WWHF0aXIyRmhnM3JETUc5V3BGZWwwWk5wNDFTN0VhRldWUjhCNTgrWlpHckFkNDk0RzFwWHlaaG44ekFkNTljT1B1Uzl4L0lyVDFEQTQvakdvdWRsSW51Z3RLVEdLeFpMeHZGY1hXMmhSUFhuNEVBSHo5bmxiRzNoVHlZR3RsUWl4L0w3UXJMSW5vOTdadVRTZlVyZWtrMXpWRUE1ck1UQlJ6QUpEbkdoWXFjQXI0MjZoVHd3blRKL1Voc3NDZXZmcUVlU3Rqc0hMZWFKVmVsK3JuLzMrWXVUZ0tGNjQvTHZkNWVGeHljRWI5amxNazdqdEw0aFp4SHA3Ym9HQ0xLZ2JSWjh1Vkd3L2d3clhIZVB2aEMvRnNKdzBUSXoxMGJGVVBuZG8xUktzbU5YSGs5QzJrL2NwQ3pNRkxhTkxBSGRWYzdFajdXNWdad21kc0QvaU03WUhVdEF5Y3Zmd1FaNjg4d3IxSGIwaTFuU1ZScDNxVnYxYmcvNXI4RThmUDNBWUFkR252UWJnWEFNQ3g2UG5vTlhveGtyNytBSnZOZ1pkZktGYk5INE9oZmR1V2VpNjZuUFc1WmFGOXl6bzR0WHNSNnRXcVd2Yk9GWUNGbWFIS2Z5ZitKRTI3K3BFc29HV3RJMStFYURhN1dpVjF1R2pUdkRZaDhwKy8ra2hNNVArVW1JdzM4VWtBQUVNREhYalVLenVZWTY2djlDenNTemVlWXRDRUZjUjZhVTVUK3JwYUdEMm9JMzc4ek1TTXlmMVU0dXFrVEZReFBtclRyQlptVHU2SEQ1K1RzV3IrYUtrQ0laMU9ROWpLeVpnY0dJWW1EZHpSdldOajJJZzhzeXNDalVaRDUzWU4wYmxkUXp4Ly9SbXhSNi9nK05tN1dCQXdCTmFXMHM4OWFWUTN0RzFlQis2Rlltc1JiQkV4VjlvOHhvQWVMZVZ1NzZHNG0yTHVDSDh6MGZ2T0kzRHBka0xVWjZveE1NOXZNT2F2aXZuRExaT09BQUljTzNNSG41T1M4U2t4QlI4VHZwUDZVVDVmUUJMTVM1S2JKM1NTTWpjeEpKSlpRaUtPWXA3dm9GSURRL0x5MlFpTGlzUGxtOCtJMXhyTDBFL0p5b2x6ZHpGclNSU3hibVZoalBDVmswR25pLy9HR3h2cVlWOUVJRlp1MkkvMVc0OFRuOTJCRTlmeC9NMW5iQS94UXhWN0M2VzFqYUxpb1VSK0Nnb0tDZ29LQ29wL0dENnZlTks1c3RtVTNyajdFcWN1M2lmV1owN3BKMU9kd0QvRjNVZHZzVzNQV1p3OGYwOXNvTjZndGpPOFIzVkZwN1lOUWFmVHNDaDREODVlZmxoaGJic1pGMHdhMEZWM3RjZjQ0WjJKTWdpVkhkRUpOVVZSWXpBUUVUd1ZiZnZNUkhwR05nUUNBYWJNRG9lVHZTVVJOVjhTTHJla0hhVnFNemQwZGJTSTVkS3lIeWtVeDg2bTJNWTFYc1FXc1loM0g3NlFhaEw2anVzbDl6VktDMmhTTmhWeGpTTEtLcE5RWkVscWFxeGZacjFGVmRxWFRobmJBK2V2UGlicXVFYnZPNDltSHRYUTNiT3gwcTlGOWZQL2Y2VDl5aVFGVGlnTFZaeFQyYnkrSGdFalExM1ViVDhaMzVKL1FsOVhDMjl1YmkxMWdyaUk3Snc4dURVZlI0aUtvc0ZTTmR6c3NYYnpZWW5IR2hyb29FbDlkelQxcUlabURhdkIzZG1XWkJzOWMzRVVrWjIrWmZVVU1aRmZGRE1UQXd6cjF3N0QrcldEUUNEQTIvZGZjUC9KTzl4Ny9BNlBYM3pBcDRSazBuZFlSMXNUYXhlTksvdVBVa2tKano0SlR1RXpTdy9QeGlTUjM5YmFGTWVpNTZQbnlNVkkvSm9LSHA4UC80V1IrSjJkaDRranU0QmZJcnRTZzZXYVo1M0tJdkJMNGsxOEVscjFtcUgwODNvT21LTzBjeDJJbkkyV1RXcVNYbnYyNmhPT25yNU5lazFVbUFKQTNCdXlJaWtJWEZtNHR5ai9kNjE5aXpwZzBPbmc4Zm00ZHZzNTBqT3lZV2hRSEtCKzVOUXRZcmxMZTQ4S0t3MEJBSE9tRGF5UTYxVG04ZEcwRXMvUkw5NGtrTXJubGNhNUs0OFF0R2Ezbk85QU1rVmw5MnE2ajhUaW1TT2svbmFKVWxMZ0I0QUNqb2pJTDZWOG03d3VRSUJRak9YbS9Sc2kvN0xRV0lSR0hpUFdhVFFhMWkrZGlKclZIRWtpZi9maFFVcnRXL0trT0FHSmtzOHV3UG1yai9FeDRUcytKaVNMaWZqakFrSmx2cWF4b1I3Y25HM2g3bXdEVnlkYndoV21jWDAzUXVTUGlEbU5IZnN2d01yY21QUitDemhjZkUvOVJRckFjbmEwUXZOR05XUyt2alFPeGQyQXo1ek5oUHVYZ1o0MjlvVFBoSkdocnNSakdIUTZaazhkaVBxMW5ERTVjQk14Ri9FbVBnbWVBK1pndzdLSmYyMGdKQVVsOGxOUVVGQlFVRkJRL05Qa2kwU2xxekdGa3greVpEc1Z3UmZ3UzkyZkx5Z09IbEJrdTc2dUZtN2VmMFdzMTZybWlBRTlXb250VnhtNDkvZ3RaaXphaHRlRjJTS2xjWEwzSXRKNjhvOTB2UDhzTGpTcWtnRTlXbUY3N0htd1dFeHNXakdwUWllN0tndFc1a1lJV3o0SlE3eFhRU0FRSUNjM0h5T25yc1c1L1V1aEp5S3dGOEV1S0pHcEltVlNSeGxvYVJZSHNlVG1TcSs3VFNFZm90YkE3ejU4RWRzdU9pRlZxNW9qUE52VWwzaXU5VnVQWVdsSXJISWJxRVRLRXVmL05SaDB1dENLdU04c1FnRDBXeENCT2pXcWxGcWpWeEdvZmw3NWxPYys1Zk1GR0RWdExjNWNlaUMyclhYVFd0aXplV2FsdFpqK0cvR282NHFqcDI4aDgzY3Vucjc4S05YbDVOS05wOFNrZFJWN0MxTGYyNlc5QjVvM3FvNGJkMTlDZzZXT2FxNTJxT1h1aU5yVkhWRzNabFc0VmJXUldBczZLenVYWk9kdlkyVXFjL3RwTkJyY25HM2g1bXlMWWYyRUpaYzRYQjQrSlh6SDJ3OWZFZi94SzV5cldNUGE0dTkwdmZpVi9odTdEbDRDSUF4dWFPcFJUV3dmYTBzVEhJNmFpKzRqZ3ZBdCtTZVlhZ3ppczhuUEo0c2pyRW9jVUVzaHRGRytkdmNGTGx4OWpITlhIeEYxbEV1aXE2T0pyaDBhb1YrMzVtalNRUHlla0lhbzhLU3BXVG52QndOOUhUU3E3NFpiOTErQncrWGgyTm5iR0RtZ09KdC8vL0hyeEhMUC81cjhpU2IrTlZUMjhaRXlrRlhnbDBSR1pnNnhURm1YaThQaDh1QTNQd0w3ajVQTGR5ME5ISUhlWFpxSkJWZ3JveHlRSWdnRVFpRmYxSzJrTExTMU5PQmExUWJ1enJad2Q3RkR0Y0xuQ1VrMi9ENWVQWEQ2MG4zOHpzNERJT3l6eTNxL1JvYTYyTHphcDl6M0tRREVITGlJR1l1M0VlOVJTNU9GM2VFelN3MWVLUTNQTnZWeGJ2OVNqUEFKeHR2M3dqRnpWbll1Ums1ZGk2bGVQVEZ6Y2orbHRKT2lZcW44dlRRRkJRVUZCUVVGQllYQ0ZBMCtBSURGWkNJbk54OHVUY2JJZlB6SGhPUXk5MWRrZThxTHZSalN1dzFDSW82QUJocUNGM3BWMnNIRXA4UVVNZUhIek1RQXFXa1pmNmhGcFZPM3BoTWNiTTB4ZG9pbnhNeU15Z3FMeFN4VHNPSHgrVExaLzdaclVRZFR4blRIK3ExQ1VmZFRZakttemQyQ3FCQmZzWDFGNit3QnFzL2tWMmNXbjE5ZWExVUs2VGhYc1NhV1UzNWtJQ01yQndaNjJnQ0VHUXFIVDkwa3RwZFZpNVNpOHVIa1lJbTV2Z014ZDhWT0FNTGZOdStaWVlqYkZhU1U4MVA5Zk9WaVdXaHNxUUkvQUZ5NTlRd0xWc1pnU2VBSXBWeHIyenJ4M3daNUtDamdZTUtNalRoNTRSN3BkVFVHQTFFaHZsSURpaW9MamVvSlJYNEF1SHI3bVZTUlg5UzlvbDJMdW1MYk55enpSbVpXRGx5Y3JPVUt4UGo2blN4azJsbkxMdktYQmxPTkFSY25HN2c0MlpUclBKV0JUZEZ4eU1zWEJnWU83dDFHNHQvVjF0b1VoNlBtb3UvWXBWZzZhd1NSa1ZjeUExSlZtZnlWSFhWMXBzUzY0WlVGTFMwTlhMLzdFa085VjBuZEwyTE5WUHpYcGo1WUNuNldSUUUxZERwTkpTNXFQVHMxbFNvTTd6dDJUZUkyVWZwMmJZNWJoVUhoTy9aZElFVCs2M2RlRUtLYW5iVVptamVxWHM0V1YwNys1dkZSZVMzNUpWRWVsNXliOTE2aXFxTTF6RTNGeS8rbC9jb2lsbzJsWkVQL3Y3SnArd2t4Z1gvT3RJRVlNOWp6RDdXb2REUTFXSEJ5c0VMOHg2OWkyK2gwR2h4c3pWSE54UTdWWE94UTNkVWUxVnp0WUd0bEtqRUFzVFNjSGExdzRjQnloRWVmeE0zN3IvRDFleHJ5OGdzSUMzelJ0ampZbXFGZGl6cVlNS0lMVEkzTFYrcU56eGNnS0hnM051ODRTYnpHWktwaGU2Z2ZHdFIybHV0Y2puWVdPTGxyRWNaUFg0K0wxNThBRUFaSWhFUWN3Y3MzbjdGcDFlUlNBNEFvS2krVXlFOUJRVUZCUVVGQjhRK1RMU0x5NitsVnJnZDFHeXNUTlBPb2pscnVqcWhWelZIaDg0aUtwWXBPZGtuRDBzeVFXRGJRMDRiditGN28xSzRoUFA2Ykt2R1lUU3NtWWRPS1NUSmZnODNtd0s3K2NHTDk0NzN0ME5iU2tMdXRLK2FPUnV1bU5jdmVzWklSSGVxUHRzMXJTOTJuWkoxTWFjeWMwZytYYmp6Qml6Y0pBSUNURis0aEl1WTB4ZzNyUk5wUHJPYWtpaWUrUmJNVU5UUXFaK2JVMzRxVnVSRjB0RFdSblNQczgxNi9TMFNUQnU0QWdHWHI5eEhaRG5WcU9LRmo2M3BTejJXZ3AwUEtUaTBQbjVOU2lHVnpVd01xTzZnY2pCbjhINDZmdll0N2o5L0N6TVFBczZjT1VOcTVxWDYrOGhDMTl4dzJiRHNPUUJqY0lXcTFXclFldWZzTWJLMU5NWDU0NXovVlRBREN6S2NSazlmZzFvUFhZdHU0UEI2OEFrS3hiMHNnMFJjcG0reWNmQ3hjczZ2YzUya3VraGwrK05RdE1Sdm1JakovNStMa2hlSXlTOTA2TmhMYng4cmNTS0VhMVYrKy9TQ1d0VFJaTURNUkYySCtIMG40a29vdE1hY0JDRjFOaHZkdkozVi9SenNMM0k1YlN4TGxmb3M0YWpIVkdBcjFPN0tneXJJdGl0TGp2eWFJV09NRFFPZzhjVE11dUVLdW04OHVJQVVxZFdyYlVPWm56SkxpRkkxR1F3MDNlengvL1psNHJjZC9pcGVyNGZPRm1kd0FvS1dwbW50aCtleVJVbTJqWlJYNXUzczJ4cHpsTzVDWHo4YXJkNG00L2VBMW1qUnd4NWFkcDRoOWh2WnRXNlpBeCtjTFpBcXVMV2xUTDR0NHJzcXh3OTg4UG5wNGJvUGN4OGhDZWZxWkRkdU80ODdEdCtqWHZUa21qZXBHZXRiL21WNHM4cHNZbFo3QkRRRE51dnJMZmQyOGZObXM1aXN6SS9xM1IrU3VNL2p4TXhNMEdnMUxBMGRJRmZpZlh3bFg2dS80M1VkdjBYMzRRcG4yclZYTkVkOVRmc0hkMlJZMTNPeFIzZFVlTmR3YzRPWnNvN1J4bUlPdE9WYk9HNjJVYzhsQzV1OWNUSnl4Z1JEa0FhR2JTM1NvdjhKQlRybzZtb2dKbTQ0RksyTVF1ZnNNOGZyNWE0L1JhZUE4bkQrd0RGcWExTGoxYjRFUytTa29LQ2dvS0Nnby9tRXlzb3F0NXd6MHRLR2hvWTY5bTZYWHl3T0thd0JhbVJzaE9FaThycUwvZ2doOFMva0ZBS1dlcjZ6dFJmaU82MW51R3A2NWVmbkVzcVlLc2xFc3pBekJWR05nNUlBT0NQRHVBd045SGVLOXljcXRCNi9CTFp3dzhham5xcEtzR1FCbzA2eVdUUHUxN1RNTEw5OG15TFN2dkpNcDB2YXZLSnR4TlFZRDY1ZE9oT2VBT1VTZDBrVnI5NkJwdzJxbzRXWlA3SmRmTXJ0TlhiWENlMjVlc1VXL0ppWHlFeWhMR0tqaFpvODdEOThBQU80K2VvTW1EZHh4ODk1TEl2TzBhRktxTEliM2IxZW1rQ0lyb3U4dFpQR0VNaWRyS3hLZk9lRXk3WmVWblN2enZxcUVUcWNoWlBGNHpGdTVFeUdMeHl0MThwRHE1eXRIUDMvZ3hIWE1YaFlOUURqNXVHTkRBSnAzSzU1UVh6Rm5GS2JNQ1VkeWFqcm1yNHFCbGlhTHNHZXZhRkorWkdEUWhCWEUzN2hKQTNmY0ZoSDd6VTBOa1BJakE0TW5yc1RPRFFGbzBWZzVkVmhGeWN0bkl6ejZaTms3bG9HTGt3MnF1ZGpoMWJ0RXZIMy9CUStmeHFOK0tWbGhzVWV1RUJubDdzNjJhRlRQVmVJNXoxOTloS0dUVml2VW50dzhkcmwvRjViTkhsbnBNZ3dWWWNIcUdDS3J0bE83QmpLVkhDaVpkZnRWeE83ZDNNeFFyb3hGQ3NYNGxaR044ZE9MUmM3blY4Smh4cEx0Tjh2V1dwaFY2bGJWQm4yNk5rZnZ6azFCbzlOUnQ1M3NRV1hTMi9hYlpQTmNtZEhWMFVTZnJzMkljaFZydHh6QkhFMFd6bDk3REFEUVlLbGpTSjgyWlo3bnh0MFg2T2UxVE83cml3Ym1TVUxSZ0wwL1FXVWJINlg4eUNDQytnQmc4Y3hoS3V1ZitId0JIajU5ajd4OE5uYnV2NGd1N1QxSUluL1MxK0pBTTBrMjdRQXF2RXhUWmNGQVh3ZExaZzJIOTh3d3JGMDBEZ043VnM0eWl3Q3dldjRZaEMzMy9tZCs2MjQvZUEzdldXR2swaTNtcGdiWXUza1dxcnZhU3pteWJCaDBPcFlFam9Demt6Vm1MNDBHbHlmc0YvcDBiVmJwZng4b3lGQWlQd1VGQmNVL2lBYWRobnlhRmpRRXN0ZmRwcUQ0MThtbmFVR2prdHJCcTVMazFIUmkyVUJmQnd3NlhTNlJTVXRUbzlUOVJUTS9GTmxlUkRPUDh0c3JpcFlrMEZMQkpJdWRqUm11SEYybHNNVW5oOE5GbjlHTGlRbTF0emNqVlNiK1VCUlQzZFVlVThmMXhKcE5od0FJUDRkTjBYR2t6TnVTR1RvYUdxck41RS9QekNhV0RmUjBWSHF0LzBkcVY2OUNpUHczNzcvR3hCRmRFUkMwbGRqZXIxc0x1ZTBNUzVLUm1ZMkpNemVpWSt2NjhHeFRYNkdNMWNxQ3JKbDBiRFpINW4xVmpaT0RKZmFFejFUNmVhbCsvcyt6OThnVitDK0loRUFnZ0JxRGdjMnJmT0RzU1A0OGpBejFzR1cxRC9xT1dRSU9sNGNaaTdlQncrVmg5S0NPRmRyV3QrKy9ZTWlrVllRbzBNeWpPbGJQSDRPbVhmMklmYUpEL2RGajVDTGs1ckV4MkhzVk5xK2FqQzd0UFNxMG5mTFF0MXR6TEFyZUF3RFlIbnRlVE9UbmNIbll0dWNzc1Q1eVlBZFVadlFMeTdYOHpkeTYvd3FuTHdxendXazBHdnduOWxIb1BLTENnS1haMy91YjlmK0NCa3NkMTQrdklmVi8wb0xPSkdVVy8wci9YZW8yMFN4dFNmc1VrWlZWUEo4a3VsLzRxc25sY21HVGg0a2p1MkQzb2NzUUNBUzRkdnM1eWZWaldOKzJVck91S2NTcFRPT2o1Qi9waU53bGRDcWgwMmxZTXF2c29BcEZlZnZoQzdLeWhmY3pnMDVId3pvdXBPM3ZSVnlEYk10Wkx1WmZwV2VucHJDeU1JWkhYY2tCZnBXQnZ5WG9SaGIySExrQy93VVJ4UGdDQU55Y2JiRnI0M1NsM3FjaityZEhGVHNMalBGZGh5NGRHc0Z2UW0rbG5adWlZcUJFZmdvS0NvcC9FRE0xT2hMVm5PRENlZjZubTBKQlVXbElWSE9DT1pQeHA1dFI0YVNtRll2OHNtVC8vSTBraWtUZVc2cEFjTk5ncVplcmh1ZjMxRi9Fd0V5RHBRNEQvVDh2N21wcXFQOWZSR2RQRzljTHB5OCt3THNQWCtBN3ZoZW1qdXRKMmw0eVU0V2w0a3grMFN3UlZkV3EvQnVSNVc4aFN3M09Ccldkc2FWdytmN2pkMWdWZGdBZkU0UTFXM1cwTlRIUHIveU9BUmV1UDhHbEcwOXg2Y1pUekY4Vmd6YzNJdjZweWFUL1Y2aCsvczhTdWZzTTVxM1lTZFF6WGJOd0xOcTNyRlBxdm8zcnV5RTRhQng4NW9TRHp4Y2djT2wycEtabFlOYVUvaFhTMWdNbnJtTjYwRFlpbzcxQmJXZnMzT0NQOUl4czBuNzFhbFZGNk9MeDhKNFZob0lDRHNiNGhtRFdsSDRTcmZCbFJiUldzcm1wQVo1ZEx0MWxROTVNK0Q1ZG1tTlp5RDV3ZVR3Y1Bua1RVNzE2d0xtS05iRTlPdlljRXI2a0FnQU1EWFRRdDJ0enFlZGpNdFZnYUNENzkwRDA3NmV0cFFGMUtmVzhKWkdSbVVQY1EvOUNMVmsxdGVKeFMvZU9qVkROeFU2aDg3eDUvNFZZdHJNeEszZTcwak95UWFOQnJKOUxmTGhUcnZNSUlNQ2c4U3RJNVM1Q0ZvOUg3ODdOeXQzR0l1Z002ZlhNS3lzbEE1eWtJU216bU1mbmw1bDF6T1h4Wk01TUZ0MnZJdTNIcXpwWW9WdkhSamgrOWc0QUVNOTFtaG9zVEJyVHJjTGE4UzlSV2NaSHBKSjdLaDZEM1gvOGpsaXU2ZTRnOXV6KzRWUHgvZTNrWUNueFBLVzVGVGsySEVtNHRaVzEvVytuc2d2OC94cWQyemJBOXIzbjhPelZKd0RBNEY2dHNYenVLSlVFRXJkb1hBTVhEaTZIbFp4emhwV3hWTS8vSTVUSVQwRkJRZkVQMGxCWEF4Y3llOEFsa3hMNUtTaUt1S0RWQXcxMC9vN0pibVh5NVh0eDlvNm9rUFl0NVJkUmoxRWFCUnd1NGorSlQvNklab0dVdFYzVkpCWk9PZ09BaldYbEUwN2Z4QmRQcmxwWlZJNE1xcE83Ri8zcEpsUUlURFVHd2xaTUFvZkRMVFhqS0Vka3dvWEpWQU5keFc0ZlNTTFpSMVNXU0RHeTFPMlVaUUpCdE81MVhqNGJHNk5PRU90emZRY3B4ZDc5NVBsN3hIS3J4algrYW9HL0xGdjFvcis1cWJFK1hsemRMTk8rbFFWWmZ0K1VDZFhQS3dhZkw4Q0MxVEdJS0t3NURnQUxBb1pnVUsvV1VvOGIwS01sdm41UHc4cU5Cd0FBNjdZY3dZZlAzeEd5ZUx6S3ZwTnNOZ2V6bDBjVHR0R0FVT0NQM1JJSUhXMU5NWkVmQUhwM2FZYU1yQndFTHQwT2dVQ0E1ZXYzNC9ucnoxaTdhRHowZFJVVG9YTnlpMyszR0F6bEJhOWFtQmxpUU0rVzJIM29Nbmg4UHBhdjM0K29FRjhBd3RKUHdac1BFL3NHVE93TEhXMU5xZWRyM2JRVzN0eUlsT25hN3o5L0kyVUo3NHNJRk11eWxBWDcraU1JY2VwZnlPVDNxT3NLUnpzTGZFdjVpY0NwQXhRK3o1TVhINGpsbW00TzVXN1h3MmZ2NGVVZmduN2RXbUI0Ly9hRXpiZThkYnMzN3poSkV2aUg5V3RYNW5kZkdZd0xXSTlqWjI2ci9EcWkxR3c5c2N4OUtxcWtWV1drb0lDRGp3bkplUGZ4SzFMU011QTE1RC9TOXJtK2czRDYwZ09TS0R4bFREZVpuU2xhTnFrcDA5KzNaSDM3Zi9VenFTempvK3ljWWpjK1BWM3B2eW5sNWQ3anQ4UnlvL3B1cEcwRkJSeThpazhpMXF1V0VQbHZuMXdIdmtBQVJTbnY4UlRsUjVwamlhcFlFREFFSFZ2WEs5YzVEUFIxc0c5TElBWk5XQUd2WVozS0RMQXNMM2JXNVE4RXBQZ3pVQ0kvQlFVRnhUOUlWd01Oek1qc2crZDVwMUd6NE9HZmJnNEZ4Ui9udVhwOVBOSHRnMVdHZjY4WW95anZQMzBsbGtVZjJ2M21iOEhsbTgvS1BEN3hheXFwSG01cGxMVmQxVHdXbWJ4MHRMUDRneTBwblNjdlB4TEw3czZ5WldGVjhSZ2wwMzdIZHk2VVdoTzNQS1Q5eXNLUjA3Y3dacENuMU1tZHd5ZHY0bnZxTDB3YVZUbXphZHlkYlNWdXl4T1p4TkxTVUcwR1NlTFhWRkpwQ1dudG9oQ25LRXVYeVpROGhEVTExb2U3c3kxZWkwelVBVUt4YVpRRWErbGJEMTdqUjFvbU9yZHJJUFhjQVBBelBRdm5yejRpMW50MWJpcHI4d0dBTkhFc0w0OHZodjNWcFFFcUdsRlJTMTdoU2FIclVmMjgzR1JsNThKN3hrYWl0aklnbkJEMUh0bFZwdVA5SnZRR3U0Q0xrSWdqQUlEalorL2dkWHdTdHEyZEJ0ZXFOa3BySndCOFNreUdsMzhvbnIvK1RMeldwbGt0UklYNGxlbVdNSHBRUjNDNVBNeGZGUU9CUUlDNDgvZnc2UGtIaEsyWWhLWWlnVW15SWhyQXdsSlg3cjN0Tjc0MzloKy9EZzZIaTVNWDd1SGtoWHZvMHQ0RE14WnRJNElZbkJ3c01XSkFlNlZlZDkvUjRuSWd4b1o2cUY5TC9ySXFIQTZYbEgxcThBK0kvSUF3VUVTRHhWVDQrVGJ0VnhiaHdBQUlNMWpMUzJaV05uTHoyTml4L3dMdVBYNkxLMGRXeVgyT1o2OCtZV25vUG1LOVR2VXFXQlk0UXVveEw5NGtRRnVMVlNtZjlmOGs4Z2pSdVhsczFHdzlrU1N1MXFuaGhMT3hTMVRSTkRGU2ZtVGdRd25uZ0E0RFp1Tjc4aS93K0h3QVFoZURraUsvbFlVeEhPMHM4TzVEY1VCZDY2YTFWTi9nZjVqS01ENFNkZWt5Tk5CVjJYVUE0UDZUNGt6K2tzOVVqMTk4SkZ4eUdIUTZYSnpJenhBV1pvWUFoR1d1V2phcElYTnd5ZE5YbnhCNzVBcVdCbzVVZVNCNVphUDc4Q0F3Nk1welVzbGpsODg5UkZiSEVtVlNWQjZpdkJnWjZ1THN2cVZLT1pjcU1EWFcvOU5Ob0FBbDhsTlFVRkQ4azJneDZCaHZyb2NROWxKTXk1eERDZjBVLzljOFY2K1BFUDJsbUdpaEIwMGxEalQrRnQ1L0txNHY1L1lQaW9wc05nZFBDKzNMQUtCZVRhYy8ySnJTdVhIM0JiRmNxNXJEbjJ1SUhIQTRYSXlhdWhiM0hyL0Y2WXNQc0hHNWQ2a0M0N290UjdCaXczNEFRRjVlQVFLOEZhc1grNmZJemlrV1N6UlZiR3Y5OE9sNzBuckplc2YvYjh5YzNFOHV4dy9mOGJKWlhMZHJVWWNrOGh2b2FTTmt5WGlKKzErLzh3SnJOeCtHZ2I0T3BucjFrQ293N2pwNENSd3VUM2hlZlIxMDdkQkl4dGIvMjRobU1ETXF5QnI1Nk9sYjBOUFZocEdoTGd6MHRLR3V6b1NHT2hONStXeWN1L29ZdXc5ZklmYTFNRFZVZVh1b2ZsNCtucjM2aExGK0lZVDRLS3pGT3dKakJudktkWjVBbi81UVp6S3dLdXdnQUNEKzQxZTA3ejhiZ1Q3OU1XRjRsM0pQcXZQNGZFVEduTWFLRFFjSWUzNEE2Tis5SmRZdUdnZW1tbXlaOU9PR2RZS2VyaGI4NWtlQXgrZmpXL0pQOUI2MUdNUDd0Y05jdjBGeVdjdUxpblBLemxhM3NUTEJ5UDd0RWJuN0RBREFmMkVrUGllbGtMS2VsOHdhSWZQN2xvVWZQek1SdGZjY3NkN2RzNUZDbjF2bWIvSmtlbVVvbWFFTVJ2UnZEMk1qeGNXdmMxZUs1d0hVR0F6VXFsNytPdW9aV1RuRXNpSU9PUmxaT1JqakcwS0lhcWJHK3RpKzNoL3FVb0pXSGoxN2o0SGpsME5kblluOWtiTVZMbDBBQ0V0N2xhYzhpeXh3ZVR4OFRrb2gxaDN0TEpRcWVDbksvdVBYU0gwSUlBeUtPMzcyRHJwN05sYmFkWjYvK1l5ZnY3THdJZUU3UG56K2pvK2Z2K05EUXJMWXRRSHhja3lsQlU3TldoSkZFdmdCd0h0V0dNN3RYNmF3S3dxRlpDcHFmUFFwTVpsWXRyRlVYVm5CdEY5WnBPOWpvM3JrVFA0N0Q0c2RSYXE3MlpkNkR6NThHbzlwOHpaRGc2VU8zL0c5TUhGa1Y2bS9oZEg3em1QdWlwM2djTGhnc1poWUdEQlVDZS9rNzBIMHM2WDR0eW5MN1kyaVlxQkVmZ29LQ29wL2xKcmE2cGhvNTR6MUtWdFI5L2NodE04OUJqdnVCMmdJbEJOTlNFRlJtY21uYVNGUnpRa1h0SHJnc1c0ZlRMVFFRMDB0MVdicFZrWXlmK2NTRStnYUxIVlVzUy9PZkluZEVsanFNUy9lSkdEQXVHVkkrNVVGUUZnSDhXWmNzTmgremJyNkV4SFJWaGJHMkI3cWh6clZxeERiSHp5TlIyNEYyQ1ZmdWZXTVpOMVl0NUtKL09rWjJYandKRjd1NC9wMGJRNDFHY1F5VlVWT3oxaTBqYkExdkhudkplYXYzSW10YTZlUjlzbkl6RWJzMGF2RSt1cE5COEV1NEdET3RJRXFhWk1xRU0ySVZIWHRhbEdiU0MxTkZxcTcycXYwZW9yUWMrUWkzQzYwem1XeG1IaHpJMUpsZjVjSkk3cVU2M2dPbHljMnVaYjA5UWNPeHQwZ3ZkYXpVMU9wR1RkSlg0VWxGREl5czVHY21pNXh2N3g4TmpidlBFV3M2K2xvZ2MzaHlKVWxibVZ1QkMxTnhSeGxsQ21xS1VyYXJ5em82MnFSSEE4NFhCNkN3dzhSNnhVbHJJVkVIQlZ6YkpCRTgwYlZWZG9XcXArWEhZRkFnTWhkWjdCNDNWNUM0Rk5YWnlKc3ViZkNBcFAveEQ2d05EZkM5S0J0NFBKNEtDamdJR2pOYnNTZHY0ZmxjMGFoZGlsV3hMTHdPajRKMCtadElibEMwT2sweko0NkVGUEdkSmY3ZkFON3RvS2x1UkhHK1ljaUkwdFlPMzdIL2dzNGZla0JBbjM2WTBEUFZqS0pnSjhTaTRVS2szS0l2NUlJbkRvQTU2NCtRc0tYVktSblpHTlI4QjVpbTlmUVRtamJ2TFpTcnhlMFpqY2gvS2t4R1BBZUpadVRRMG5TTThubEVvd01aTytMTWpLem9hK25EUnF0OG1WYW1wdVdyOHpNcVlzUGlHV1B1aTV5QlpSSVFqU3d5MXpPSUNvK1g0REpzOEtRK0ZVNFBtR3FNYkJ0bmE5VXA1cU16R3dNSEwrY0NPVG9PU0lJZXpiUFFnTUZneVdEcGc5RjBIVHBndHZSMDdmdy9QVm56SmsyU0tHZ2syOHB2MUMzM1NSaS9mak9CVW9wR1ZRZTBuNWxZZm42L2NSNjM2N05pV2Vtd0tYYjBiUmhOWmdZNmNsOHZqZnhTYmovNUIwK0o2V1EzQ0lBb0wvWE1wblBZNkNuRFNkSEs3aFVzWWFqblFYcTFxaEMycjUxOTFsU21aUWlQaWVsWU5Lc01NUnNES2lVMzkyL21Zb2FIOTI0KzVKWWRxNWlyYkxyM0gzMGhsaDJjckFVdTgvalJFcHhlZFFWTHhYRDRmTGd1eUFDZkw0QXVYbHNuTDcwQUpOSFMzOE9zRFF6QXJjd01EZzgraVJjbkd3d1dNWGxTQ3B5SFBlMzhhK1czcUNnS0lJUytTa29LQ2orWVdwcXEyT1Z2UkhpTW9ZaExMcy9Vamc4NVBPcFdsQVVvcG4xV0FBQUlBQkpSRUZVL3o0YWRCck1tUXcwMEdGaGxZRUd0Q29vczdDeThlalpld2dLNjcvVmNMTXZjL0w0enNNM0dEWnB0ZHpYTWREVFJ2ZmhDN0Y2L2xnTTZORVNBQlNlZUpPWFF5ZHZFc3ZWWGUzLytBUmFTUTdHWFNmc0p3Rmd6YVpEYU5LZ1dwbld5NnZuai9sanRiN1hiejJHUFVldUVPdHV6clpZdTJpYzJINEcram80dkgwZWVvMWNSRXp1cmQ5NkRBVWNicG1UcDVXRlRKRnNORlZQZ3B5NVhKeE4xN1o1N1VvaDJvckM0Zkx3K0hteG1OVzZhYTFLTVRIRTQvUHhPVEVGYno5OHdkdjNYL0E2UGdsdjNpZmg0K2Z2ZUh0cksvRTlTZnVWaFg1ZXk4U0Ura01uYnlEUXA3OUU4YmxJYUFDa3U1MXNqRHFCWCttL1NjZU44dy9GN3ZDWk1tZm5CUWVOVTdwQUprckpMRGRsNHpNbkhCZXZQNEd1amlhME5GbFFWMmNpN1djV0tjTlpscjQvL3VQWE12Y3BpMnF1OWpLSi9GcWFyREluWXNzTDFjL0xSdExYSC9DWkUwNnF3VzFxckkvdG9YNEsxVjhYWlhEdk5yQzNNWU9YLzNyOFRCY0dLVDU4R28vL0JzN0JvRjZ0TVhOeWY1bkYwb0lDRHRaRkhNV0dyY2NJNXc0QU1EVFFRZGp5U1dqWG9vN0M3V3pWcENiT3hDN0JHTjhRdkh5YkFBQklUY3VBNy93SWJJazVqY0FwL2VIWnByNVV3ZXJkeDlMTE1Da0xiUzBOYkZ6dWpSNGpnc0FYR1RmV2NMUEhmTDlCU3IxV3pJR0xPSERpT3JFK3NGY3JoZDlUaWtqZnI2dWpXV2I1RmVLNEh4bm9NU0lJMVYzdHNHR1pkNlg0M1ZNV1g3K240ZEwxSjhSNnU1WjFsWExlNzZtL2lHVkxjL2xFL2tWcmQ1TktkS3lhUDZiTXZ0SkFYd2Z6L1lmQWYyRWtBR0VRYzcreFN4R3pjYnBLZ3JoMjdMK0FXVXVpd09jTDhQN3pkNFN2blB6WDN4ZjU3QUtNbXJvV0dZWEJNQVo2MmxnNWJ6VHk4Z3R3OHNJOXBQM0t3cmlBOVlqZFBGT3FvNElvSjg3ZnhacE5oOHJlRVFDTlJvT1ZoVEZjbmF6aDRtU0R6VHRPRXR0dW4xd0hJOFBTQTVaT25MdUxCYXRpaVBWMkxlcWdRNnQ2bUxVa0NnQncvdW9qQkM3ZGpoVnpSOHZVRGxYenJ3aUpGVEUraXYvMERjOWVGN3Z4M2I3L0d2dVBYMFBuZGcyaG82MnAxR3RkdjFQc3RsUXlpei94YXlxZWliZ0N0bWhVUSt6NDlaRkg4ZmE5OEJtYnlWUkR5S0x4WlFiL2VMYXBqOG1qdTJIRHR1TUFnQmxCVytGZ2E2NVFtUjVacUd6anVPZFh3cFU2TDNQMzBWdDBINzVRYWVlcmpEeDY5cjdzblNnb0pFQ0ovQlFVRkJUL09Gb01Pdm9iYTZHL01XVmpSa0h4LzhhZGg4VlI2MDBiVnBPNjcvYlk4MWl3T2daOHZnRDd0c3hDNzlHeTEyYmNGeEdJYnNNV0VnTFF3dWxESzZSMmRNcVBESnk1WEp5aDFMbGRRNVZmVXg3NGZBR2lZeStRWHVOd2VSZytaUTEyYjVwUllZRVE4aEM5N3p5V2hzUVM2eFptaHRnVFBsTmk1cGUxaFRHT2JKK0hIaU1YRVJuUlJSTjNmNFBRLy9WN3NVV29zaWVVUkhueThpTytKZjhrMWl2YnZRb0F6MTk5SXRVenJ1ZzJzdGtjZkVqNGp2aVAzL0QrMDFlOCsvZ05iOThuNFVOQ01wSHhXNUo4ZGdHMHRUU1E4aU1EL2J5V2xtb04rVHM3RHlzMjdKYzRBZnoyUTdGZ0pzbGQ0Vk5pTWpGSkJ3aXpUYms4SGk3ZmZJWkpzOEt3YnRFNGFHcjhXUUhneUtsYm1ESW5uUFRhMmNzUDRkbW12dEt1MGFDMk15NWVmNExmMlhuNG5TMXV1Y3RpTVRGaGVHZXA1OWgvL0JyODVrZVFYbFBFSnRqWnNXeXJaUmNuRzZ3TjhpSzUyQ2dicXA4dnU1L25jSG5Zdk9Na2dzTVBrd0pDNmxTdmd1M3IvWlgydk5ETW96b3VIRnlPY2Y2aFJPMWRQbCtBM1ljdTQyRGNEUXp2Mnc1VHh2YVFLUFlMQkFJY1BYMGJTME5qaWZkWlJQM2F6b2dNbmdwcmkvTGJDVHZhV2VETTNzVUlDdDZOcmJ2UEVxKy9pVS9DQ0o5Z3VEdmJ3bWRzRDNUL3J6SFVHT0xCWUtKQk1sVWNMTXZkbnRMUTA5R0NucTQySVFnQ3ducko3QUt1ekFKZ1daeTZlQitCeTZLSmRTc0xZeXdJR0tMdytaSi9GSXY4c3JwZi9FelBRcDh4Uy9BcE1SbWZFcFB4T1NrRk1XRXpLdVFadGlLSTNIMkdDRUNpMDJub29TUTc5bVFSa2Q5S2p1OUV6SUdMQ0k4dUZuY25qKzZHd2IzYnlIVHMwTDV0a1pPYmovbUZnbTl1SGh1RHZWY2lPdFJmNmNGemlWOVNpUUNYTTVjZW9QdndoZGk5YVdhNVhSWCtGRm5adWZEeUN5VTVTaTJjUGhRNjJwcFlQR3M0cnQ5NWdhenNYTnk4OXhKZUFlc1J1Y1pIcHUrNWs3MTQvME9uMDJCbmJRYlhxalp3ZGJLQmN4VXJ1RGpad0tXS05VbHdGQlg1SlhIaTNGMU1tTDRCWEo0dzJNcTVpalcyclBhQnJvNG1IajkvajMzSHJnRVFqbUhWMVpsWU5HTlltZWRVTmh3dUR6azVlZjlNZVpBaVZEMCs0dko0bUx0OEJ5bVE3TW5MajVneU94d0JySzNvMktvZWVuVnVpdll0NnNybG1DV0pheVNSbnh4VXRHTmY4VE9janJZbTJqUWo5eWZ2UG54QlNPUXhZbjI2ZHgrNFZyV1I2YnFCVXdmZzRiUDN1SFgvRlRoY0hrWlBXNHNMKzVmRHhzcEVrYmNobFQ4OWpxTW9IenYzWDhUTUpkdElyNjNmZWd3K1kzdjhvUlpKcGtGdFp6eStHUGFubTBGUkFrcmtwNkNnb0tDZ29LRDRSeEd0dzluTW8zU1JQeU1yQjM3ekkzRHl3ajNRYURSc1hPNk5aaDd5WmNXWW1Samc0Tlk1NkQ1OElZNmR1WTN6Vng5aDJyaWVHRCs4TXpSWXFpdVRFTDRqRG15MlVQeWowV2pvMmJtSnlxNmxDQWZqcmhNbERRQ2doMmRqSER0N0J4bVoyZWd6ZWdtQ2c3elF0MnZ6UDloQ01nZmpibURXa3UzRXVvR2VOdlp1bmxXbXFHRnRhWUxEVVhQUmZWZ1FrZDIxZWNkSkNBUUNtU2ZjQmsxWW9YakRGVVFnRU9DUlNNYURQQmFsOHJKUHhPNWFWMGNULzdWdG9MSnJLWXJvNUMrRFRvZG5hK1dKdzBWd2VUeDgvZjRUbnhLVDhURWh1YkJHcTdCZWE5SzNINlRKUGxuSXljMUhYbDRCK294WlFxcTFXYTlXVmRTdTVvanRzZWNCQU5IN0xxQnp1NFpvMmFRbTZmaVVIeG1FaU1WVVk4QzlsRWs3RG9lTENkTTNFSDJOaTVNTmdxWVB4UkR2bGVEekJUaHk2aFpldlV2RXRyWFRWR28xS28zSVhhY3hiMlVNNGR4U3hMaUE5ZGdYRVlqRzlkMGtIQ21kSWt2Mm9teHpTVTRITkJvTjlXcFZSZEQwb1ZML0JxR1JSN0VzZEovWTZ4T21iMEIyVHA3TVlnOEE5Ty9SRXRWYzdNRGo4OEhqOFF2dkhlSDcxMkNwdzlIT0hNNVZyRlZ1NFV2MTg5TDcrYXUzbjJQdWlwMWlMaE5lUXp0aGdmOWdtYk90WmNYSzNBakhkaTdBeG0zSHNYclRJYUtjRDV2TlFlVHVNNGplZndFOS8ydUNzVU04VWFkR2NYbWZtL2RlSW1qTmJqd1Z5ZVlEaEFFOVU4ZjFoTitFWHFVSzdvcWlyczdFMHNDUjhHeGRId0ZCVzBsVzE2L2prekJ4NWtZRUJlL0cwTDV0TWJSdlcxTEprWnYzWHhITGlwWWlrTWIxT3k4d2V0bzZaR1huaXIzZWVjaDg3Rmp2WCs3QW1UMkhMeU5nNFZaQ2dHYXFNUkMyM0x0Y1Z2S2lnUm15V3Nnem1XcXdORGNpQWlkZXZFbkFmd1BuSUNac2hrcit0aFhKMSs5cHBBQ2tkaTNxd3RiYVZDbm5UdnhhTEFEYVdzbDJ6aFBuN21MbTRpaGl2V3NIRDh6MWxjOFpZdnp3enNqOG5VdVVpR0d6T1JnK1pRMjJyWjJtMUlDMmVYNkRZV2x1akxrcmRrQWdFT0Q1Njgvb1BHUWU5a1VFb3FwRDJRRm1sWW1YYnhNd1BtQTk0ajhWLzA3MTdOUVVnd3B0dzYwdGpMRmk3aWg0enhJS05tY3VQVURQVVlzUnRjNFhGbWJTdjBmVlhPelFvV1Zkb2FCZjFRWnVWVzNoNG1TdGxMSGZzVE8zNFQwempCRDRqUXgxRWJNeEFMbzZRc0Y1MWZ3eGVCMmZSR1JnYjlsNUNnVUZIQ3dKSEtIVXZob1FPa1VsZmtsRndwZFVKSDVOeGVjazRYTENseFI4VC82Rm5wMmJZdE9LU1dXZlNBSCtwdkdSamFVeFFwZE1LSE8vakt3Y1RKdTNHVmR1UFN0MU81dk53WWx6ZDNIaTNGM282bWlpYzd1RzZOVzVHVm8wcmc0MUJvTjBEWHNabkYrK0p2L0VoOC9maVhWUmtUOG5OeDh4Qnk0UzZ4MWFrWU1LZm1mbllkVFVkVVN3Y2FONnJwZ3NSN2tlQnAyT2lEVSthTjh2RU1tcDZValB5TVlZdnhERXhTeFUrdk5QUll6aktGVEQyczJIc1hMakFiSFhsNFh1ZzdHaEhvYjBrWDE4VklSb1VKVXNwY0hrUVYyZHFmSmdTRWtCL2hTU29VUitDZ29LQ2dvS0NvcC9rTVN2cVhqMUxoR0FNQ3E5U1gyeU5SeWZMMERzMFN0WUdoS0x0RjlaWU5EcFdMZDR2TUppaEsyMUtVN3ZYWUlSUHNGNDh1SURsb1h1dzZib2t4alN1dzFHRGV5Z3RJbkZJajRtSkNOcTd6bGl2WFhUbXBWcTR1MTNkaDZwN21YcnByV3daWTBQT0Z3ZVRsMjhqM3gyQVNiTkNzUEJFOWN4ZStwQXVEckpsaEdnS25ZZnVvenBRVnNKa1ZCYlN3Tjd3bWVpbW91ZFRNZmJXWnZod0xZNTZERThpTEJLM3JMekZEUllUTXllcWxqdFpsV3pkYzlab3EyQU1MdFNGZnpPemlPeWpRQmdZTS9XZjh5aVd4cjNIcjhqbGhzM2NJZWhIUFdNWmVIRm13UjREcGhEVE5qS2c3R2hIbHlyMnNEWjBRck9WYXhRMWRFYXpvNVdTRXZQd3NncHdTVHI0RnJWSEJHN0pSQjBHZzJuTHQ1SHlvOE1DQVFDZVBtSDRrVE1RcmlJZk5kZXh5Y1N5OVZjN0VyTlhBdGNGbzBuTHo4Q0VJclpheGFNUmFONnJsZ1lNSlRJS0h6Ny9ndGE5NXFKbnAyYVlOTG9iakovYjVUQnN0QlloSXBrR0ZsYm1zQ2xpaFV1MzN5R2ZIWUIrb3hlZ25IRE9tSDZwTDdRMG1UaHhkWE5NcCs3WlBaSTUzWU5rZmh3Si9MWUJTZ280QkJXNW9iNk9sSXRRZmw4QWVZc2p5YjEyWTUyRm1qVHJCYWk5cDREajgrSDcvd0lIRGw5RzBIVGg4cjA5N08yTUZaS1ZuVjVvUHA1eWYzODIvZGZzSEROTGx5NjhaVDB1b21SSHRZdEdvK09yZXNwNFIyVkRvTk94MVN2bnVqWXVqNW1MTnBHbXZqbWNMZzRjT0k2YnQ1N2lRc0hsNFBINDhOdmZnVEpQcndJNXlyV1dMOWtBdXJWcXFxeXRyWnNVaFBYanExR2NQaGhiQzRVcVlwSVRrMUhjUGhoMUsvbFRJajh6MTU5SWx4aE5EVllxRk85U3FublZRUStYNERReUtOWUZYYUFDTGd5ME5kQmc5cFZjZUdhMFBMOTNZY3ZhTnRuRmdKOStzTnJhQ2U1YTVYbjVPWmo1dUlva2tVL25VNUQySXBKWlRwT2xZV29lNVc5ald5Vy8zbzZXdGk3ZVNhbUIyM0Ruc09YQVFpRHYzcU9DRUxFR2g5MGFLVzYrMVRWekY4VlEzTE84QnI2bjh6SGxoUUVVdE15aU9mNGxCOFpKRGNKQjF2ek1zOTM4c0k5VEp5NWtRanFhTkxBSFp0V1RGWW9DR3ZHcEw3SXlzcEI1TzR6QUlUZjZURitJZGdlNm9jT1NpcEhBQUJqaDNqQ3hFZ1hrd00zZ2NQbDRjdTNOSFFkdWdDN3cyYWd2Z3dPTFZ3dVYybHRVWVRzbkR5RVJoN0RwdTF4cE9ldTVvMnFZOE5Tc2hEYnAydHp2STVQSWh5TEhqNk5SNnVlMHpIZmZ3Z0c5MjR0OFhOeWM3YkZyazB6bE5wdWdVQ0FOZUdIRUJ4K21QaXQwdGZWd3Y2STJhVG5kQTJXT25hRnpVRG5JZlB3NVpzdzZHUjc3SG04Ly93ZFc0T255cHhabi9rN0Y4a3B2L0F0NVJlK3AvN0NYWkYrQkFBY0c0NUViaDVid3RGQzh2TUxwRzRYSlQwam03Uk9nMm9ERVJWQjBmR1JnYjRPQnZac0pYRjdQcnNBdXc1ZVJtamtVYVNtWlJDdjE2cm1pSmlOMDNIeXdqM3NPM3FWRkd4WE5JYmFkK3dhakEzMTBMTlRFd3pzMlFxMTVBakN1bmI3T2JGc1ptSkFlaitib3VPUSticzRvRzE0Ly9iRU1wOHZ3TVFaRzRoQVRqMGRMV3hjN2kxemlhNGlUSTMxc1dIcFJQUWZ0eHdDZ1FCUFhuekEzQlU3c1hLZWNrdE1xSG9jOTZmSitwMURXbGQxRUc5RklCQUlNSDlWRENKaVRoT3ZWWE94UTUzcVZiRG55QlVJQkFMNExZakF1YXVQc0d6MlNMbkdQWi91UjZ1Z3hSV0hhUEFyQUxtL2QvK1BVQ0kvQlFVRkJRVUZCY1UveUs2RGw0amxqcTNya2FMU3I5OTVnU1hyOWhMQ2xibzZFNXRYVFVhWDloN2x1cWFGbVNHTzcxZ0Ezd1VST0JSM0F4bVoyUWpiZmdMaE8rTFFxa2xOZEdoVkQrMWIxcFY1OGxVU0FvRUFBVUZiaWN4YUFQQWUyYlZjNTVRWHRvZ2RYbW1EanRuTG9vbUplQnFOaGdEdlBxRFJhSWdJbm9wSnM4Snc3TXh0QU1EbG04OXcrZWF6Y21lTThma0N1U2ZiaTFpLzlSakp1cG5GWW1MbmhnQ1pKakZGY1hhMHdvR3RzOUZ6eENJaUF6QTA4aGkwTkZtWU5xNlhRbTJUbDh6ZnVUaHo2UUdNRGZWZ1lxUUxJME5kYUd0cGdLWE9CRXVkQ1lGQWdJUXZxZGgzN0pxWVZXaXJFbG5leWlMbTRFWGs1T1lERUdhRmpoM2lxWkxybEJkUklVd1ZGbyt1VlczQVpLcEpGZmtOOUxUaDdtSUhkMmRidUZhMWdZdVREZHljYkVxdDFYcnN6RzM0ek5sTXNxYXNYOXNaZXpiTmdMNnVNQnMwWlBFRUlnc3FJeXNIUFVZdXdwWlZVNGlNL2d0WGk0VzloblhGYTRLdjJMQ2ZsT0V6Zm5obklnTm9mS0V0ZmRDYTNlRHgrZUR5ZURnWWR3TUg0MjZnaHBzOUd0ZDNnMGRkeFRMb2l4QUlCT0R5K09Cd3VDamdjRkZRd0VGQkFSY01OVHJNVEF3d1BXZ3JkaCs2VE94dmJXbUM0enNXUUVkSEU5MkdMY1M3RDEvQTVmR3dLVG9PdXc5ZFFydVdkZUhadWg1Y25HeGdabUlBSXdOZHVmc05Gb3NwWnAwcUVBaUViZU53d2VId0N2L25na1lUVHFoNnp3ckQ4Yk4zaVAxdHJVMXhlUHM4V0pvWklwL05JY1MxYTdlZm8wM3ZtYWpwN29BT3JlcWhVVDFYV0pnYXdzekVBTHE2V2xCajBCV2UxQk1JQkdBWGNKRFA1aUEvdndEc0FnN1k3QUxrc1Rrd05kWXZOU09GNnVmRmtiV2Z6OGpLd2JYYkwwakg5dml2Q1ZiT0hWMWhFOC91enJZNHZuTUI5aDI3aHFVaHNZU29vS3VqaWIyYlo4SFlVQTljSGc5NWJMSkF3MVJqWU1yWUh2QWIzMHZwbVhhbG9jRlN4NXhwQXpHc1gxc3NXYnNYeDgvZEpjU3RzWU05U1Zia0p5L2NKNVpiTks0dTBWSmJ0RitVNVo1NTkrRUxmT2RINE1IVGVPSTFHeXNUeEc0SlJGVUhTeXhmdngraGtVY0JBSG41Yk14ZkZZT0RjVGNRNkROQVpxdjBJNmR1WWRIYVBhVFNOVXltR3RZR2VhSEhmK1Z6WXJyejhBMnUzU2tXY3VRUmdOUVlES3hiTkE2bXh2ckVlOHpOWTJQRWxHQ3NDZkxDNE1LTTU3K0pYUWN2SWU3OFBXSzlaWk9hY2ozakdKWVFTRmR2T2dpL0NiMEJBQ0VSUjRuN1UxZEhVNm9BbUoyVGgxVmhCN0ZsNXluaU5UTVRBL2hQNkkySHorS1JrNXVQN0p4OFpPZmtJVHNuWDdpZW0wZThWclE5SnljUE9ibHNZbHR1WGo3cE9od09GNk9ucmNQT0RRRm8wNnlXek8rekxIcDJhZ290VFEyTThRdEJRUUVIV3BvYU1vdkhENTdFazlZMU5NcVgzWjVYaHRCY3hPL3NQRVR2TzQrdzdTZkVCT1VlL3pYQnhtVVRTKzAzNWt3YmlPeWNQTUlCS1NNckIzNExJaEMrNHlSOHhuWkhEODhtU3JGTmwwWjJUaDU4NW16R3lRdkY5NjYybGdiMmJwNkZtdTRPWXZ1Ym14b2dka3NndWc1ZFFMZ3lYYi96QWgzNnowSEk0bkdFTTkyYitDUmN2UEVFS1Q4eUN2K2xJK1ZIT3I2bnBKTUNZVXFqTElFZkFESkxpSS9TT0N2aXNnY0FtcHFxYzd3VDVVK05qM0x6MkxqOTREWGl6dDFGM1BsN1lnNHhOZHpzc1hOakFDek1EREZtc0NmR0RQYkUyL2RmRUh2MEtnNmN1STRmUHpPSmZYK21aMkhibnJQWXR1Y3Nxcm5ZWVZDdjF1alR0Um1NRGFVN0RVaXk2ay80a2tvcXhWVzdtaU9hTmloT2lsaXhZUjhwQUhEOTBvbXdLOFU1Z01mbm82QkFHTlFqNlJtMVpaT2FHRHZZa3doT2l0NTNIbzNxdWFKM2wyWlMyeTRQcWg3SC9XbHUzWDlOTE5Ob05LbU9JWm0vYzlGNTBMeUthSmJjUklYNHdyV3FEWGg4WVpCcHJJamJYMVVIS3h6Y05nZTYycHI0L0NVVnR3cWRtODVjZW9EelZ4NmhTVU4zZEdudmdXb3VkckEwTjRLNXFRSFVtVXlGeHdZY0xnOWNMaGNjTGcrY3dqRWNsOHNEaHlzY3h4a2E2TXBjL2tqWlJPdzZUVnJYMWFYS0Q1Y0ZKZkpUVUZCUVVGQlFVUHhqNU9XelNjSlA3eTdOd09QekVYZnVIc0tpanBNaTVLMHNqQkcxemhkMWF6cVZkaXE1WWJHWTJMUmlFanhiMThQY0ZUdVJtcFlCUGw5QWlCeXpsMFhEczAxOTdOd1FvUEExVm9VZHhNMTdMNG4xOWkzcmlObHdLNU0zOFVsNDh2SWpyQzJNb2FlbkRhWWFBOXYyRk5mUk5UTWgxK2lNaURtTi9jZUxNN2NIOVd5RmhuV0VBaUpUallHSU5UN3dxT3VLNWV2M0lUdEhXTmU2cEVWd3JUYmUwTlBWZ2dhTFNZaExBb0Z3SXFGbzRNVXU0SUxONWlDZlhZQWQ2LzNsdGlybGNIbVl2M0luS2J0V2c2V09uUnNEMEx5UmZDVWJpcWp1YW84ZEd3TXdZTnh5SWlOeCtmcjkwTmZUd2FpQkhTUWVGN0ZtS2xxVWNjM3JkMTlpWEVDbzFIMDBXVXo0TDR3a0xKcGxwWWFidmNMdldScFoyYm1rTE91aGZkdktsUFZXMFh4T1NpRW0wbWcwR2pxM1YvN2tFRk9OZ1FaMW5ISDl6Z3N3NkhRNE9WcWh1cXNkYXJnNXdOM1pGdTR1ZGpKWi94VVVjTEI0M1Y1UzFnTUF0R3RSQjl2V1RZT21SbkZHZWR2bXRlRS9zUTloN2Zzci9UZjZqMXVPcmgwOFlHWmlRS3JEMmR5akJyRXNFQWd3YjJVTUlrVW1HSm8wY01jOFA3SzE4UGpoblZIRHpSNStDeUpKNVFKZXZFbkFpemNKcEhyYkFEQjQ0a293NkhUUUdYU29NZWlnaXdqSFJhSUpqOGN2dEtEblNTeGZNTldyQjlxM3JFdnE1MDJOOVhFNGFpNVI1L053MUZ5TThWMkh1NCtFazM2WnYzTngrT1JOSEQ1NWt6aUdScU9CeVZTREdvTU9Cb01PQm9NQk5RWWRhbW9Nc1dXQlFFQUtOaEF1Q3llRkpBVnU5T3ZXQW1zV2pzWGRSOFdaY2NhR2VqZ1FPWnY0ck5jdEdnZEhPM09zMm5pQWNBWjQvdm96bnIvK1hPbzUxUmdNTU5Ub1lLcXBRVTFOMkVhbW1oclVtQXd3QzlzS2dRRDVCWVZpUHB1RC9BS09WTnZISTlIemtaV1ZRL1h6TWlKTFA5K29uaXRtVHVtSHBTR3hzTEV5d2JMQWtVcTEwNVlWR28yR2dUMWJvYnRuWTBUdU9vMU4wU2V4Y2JrM1VYcENqY0hBdHJYVDBMNy9iQ1I5L1lIbWphcGorZXlSSk1lUGlzTE8yZ3dSd1ZNeDlXMENnc01QNDNWOEl1YjRGanNrWkdYbklqcTIrSFBzMTYwRkFLRnJRZ0dIQ3lzTEkraG9hWUl2NEdQemptSlJWWm9vbVo2WmpaRElvNGphZTQ3MHU5bXFTVTFzWGpXRkNMQ2FQWFVBNnRad2d1K0NMWVJ3K096Vkp3eWFzQUllZFYweGRvZ25PcmRyS0JZVUlSQUljUGJ5UTRSdVBZWkh6OTZUdHBrYTZ5TXF4QmNlZGNuMWtZdmdjTGpZdXZzc2pBeDFZV1NnQTMwOWJlanBhRUZiU3dNYUd1cFFZekR3TmZrbkx0MTRndlZianhIOXBScURvVkRRNnV5cEEyQnFySWU1SzNZQ0VINFBmZWR0UVZaV0RpYU02Q0wzK2Y0VTk1KzhRK0N5YUdLZFFhZGpZY0FRdWM1aG9LOERKd2RMd3VLNjZCbStKSjNiTlpRb0xodzlmUXN6RjBjaEk0c3NnS2FtWmFEdjJLVnl0VWNXQ2dvNEdPR3pCckdiWjVYYkZVS1VqcTNyWWNkNmZ5d04yWXVZc0Jtd01qZEMycThzSEQxOUcwWUdPakRRMTRHT3RnYlUxWmxRWjZvaDYzY3VIajZMUjJqRVVlSWNCbnJhMEpXanJublMxeC80OGowTkpzYjYwTkhXZ0VBQVVxQkVrV1c5S0U5ZmZVTE1nWXM0RkhkRFRKaFdWMmRpbnU4Z2VBMzlUNklJU2FQUnNHTHVhSmlaR0dEMXBvUEU5eW4rNDFkTW1SMk9PY3Qyb0VzSEQ3UnBWaHZOUEtvcHZjVFZsVnZQNExjZ2tsUUwzc2hRRjd2RFpraDFVM0YydE1LK2lFQU04RnBHM0d1SlgxUFJlL1FTRE9uVEJrSFRoK0hIejB3c0N0NmpjTnZVR0F4WVdoakIxc29VZHRiQ2Y3Yldwc1M2cFhseGR1M25wQlNzM1h3WVJvYTZNTkRUaG82MkZyUTAxY0hqOGZIbWZSSjJIcmhFT25kWjVTNytwdkZSVG00K1BpV200Tlc3QkR4NzlSbFBYMzdFNCtmdmlXYzdVZFFZREl3ZTNCR0JQZ1BFbktCY3E5cGdRY0FRelBFZGlQTlhIbVBQa2N1NGRQMHA2Vm56MWJ0RXpGdTVFNHVDZDZORHEzb1kxS3MxMnJhb1hXcXBodXNpSW4vUjd3Mkh3OFhFbVJ0SkNRUFR4aGNIS3I2SlQ4TDZyY1VCQUpOSGQwT25kcVdYV3R0MzlDclJObjBwUXVSY3YwRzRjdnM1NFlUeTV2MFhpZnZLUzBXTTQxUkpQcnNBVjI0K2c0Rys4TGRlUjBzRG1wb3NxS2t4a0o3eEcyY3ZQeVFDSkFCaEVLSTBZWnZINVpGS2FWVW1pZ0pMSHo2Tkp3bjhsbVpHMkw5MU5oRzBzbnZUREV5WnZZa0kyT1B4K2JoeDl5VnUzSDBwZnRKQzZIUWFhS0FKLzZmVFFhTUJkRnJoLzRYclhDNWY2dGhObEIzci9WVlNZdkRxN2VlSWpqMFBBMzBkNk9scVFWZGJFMXBhTERDWmFzak56Y2YxdXk5SjMxc0FjUHZEYm1oL0E1VElUMEZCUVVGQlFVSHhqN0ZsNXltay9STGE3TmxabTZGZDh6ckl6czNEcW8wSFNBT2VrcE80eXFUSGYwM1F1bGx0TEF1SnhhNkRsNGlCaEFaTEhZRStBeFErNzZHNEcxaTM1UWl4em1JeEVTUmozWGRGU1VuTHdOUzVraTJ1YTdqWkU4dXhSNjlpd2VvWVl0M2EwZ1FMU3BsY0hUdkVFejA3TmNHbTdYSFllL1FLZnFYL0ptMFhaalhseWRRK0xVMFdXamVWTDNNcDVVY0d4dnFGa0tMK3RUUloyQlUybmNoOFVaU21EZHdSdm5JeXZQeERpRW5DMmN1Mnc5aFFGOTA5RzVkNmpLNk9acG4zWVdtVG1pVlJWMmZDcmFxTlJJR3dOSXdNZGJGNXRZOUtiUDlDSTQ0UzJVVTYycG9JOE82ajlHc29BOUg3b0hiMUtpcXJzemZmYnpENEFnSGNxOW9xbEJIMk9Ta0ZZM3pYNGNXYkJOTHJZNGQ0SW1qR3NGSW45Nlo3OThHdjlDd2lPMDBnRU9ERXVidWtmUXdOZE5DK1pSMEF3SStmbVpnMEt3eFhSZXc5blJ3c0VSazh0ZFR6Ti9Pb2podkgxeURtNENWRTdUMUhzakV1aVRBem53ZndlSkRkM0ZXY3ZsMmJ3OFhKQnZWck8rUGgwM2pvNm1naWRrc2dLWURFMUZnZlI2TG5ZK2YraTFpLzlSZ3BlMWEwUFFVRm5ISzFSUnE5T2plRkJrc2RVOGIyd056bE82Q3B3Y0tlOEJsaW1aOCtZM3VnVTlzR1dCMTJFS2N1M2k5MVFyZ0lMbzhITG85SG1wZ3REODZPVm1qYXdCMVhieituK25rNWtLV2Zuenk2TzdTMU5EQzRkMnRTOE0yZlFFdVRoYWxlUGVFOXNxdVlFRzJncjRPdHdWT1I4Q1cxM0JubHlxQzZxejJpUW56QlpuTkkvZVNXbmFjSUVjdlN6QWlkQ2lkZXoxMTloQ1hyOWtvOFg4bHlUYUpzM0hZY2U0NWNJZGFaVERWTTkrNkRLV042aUUyZ2QyclhBUFZxVmNYTUpkdHcrdUlENHZWN2o5L2kzdU8zcUZQRENTZDNCMEdOd2NDUG41azRjdW9Xb3ZlZEo5VkNMcUpieDBaWUdqZ1M1cVlHWXR0RTI3SXg2amp4UENzcjQ0WjFLck9XdUNTOGhuWUNrNm1HV1V1MkU0RlhDMWJ2Z3I2ZU5sSER2REp6NStFYkRQRmVSUXBxQ3ZEdWcrcXU5bEtPS3AzSlk3ckRkOTRXaWR2MWRiV2tQdE5VZGJRbTJXQXJBeHFOQmgxdERlanBha05mVnd2NmV0ckl5YzBuNnJLejJSd01tN3dHaDZMbUtyV1VSZHZtdGRHbVdTM2lPWkdsenNUY0ZUdUllNlFzL212YlFLNW56QmR2RWpCeWFyREU3VFhkaFU0VmJEWUhxemNkeFBHemQ4U3NqWXRvMnNBZHkrZU1JZ0tieXNKdlFtL1VxMVVWVStkdVJuSnFPdkY2Vm5ZdTloNjVncjFIcnFCckJ3OXNXK2NyOC9zcGk1bExva2h1UDRCdy9CcTdaUmFjSEN6TFBMNU85U280dkgwZStvMWRScktaZngyZkJDYVRnY2IxM2FDbHlaS2FsVzlvb0FNSFczTTQybG5Bd2RZYzlqWm1RakhmeWhSV2xzWXlXMFViRytxUlNuUkp3OFJJRC9YTEtBZFRXY2RIMzFKK0lTenFPSkpUMDVHY21vNmtieitROGlPamxMT1EwV0NwbzEvM0ZwZ3dvbk9aWmZiVUdBeDBhdGNBbmRvMVFHcGFCbUtQWHNXdWc1ZEk5M3BSZWFSVEYrL0QxRmdmQWQ1OU1ISkFjVkQ1Ni9na2todUFSMkVtLzZib09Ed1VjYTVwMDZ3V0tmdmR6ZGtXYXhlTncvU0ZXOUdtV1MzTW1TWU04bzA5ZWhYelZ1eUVqbzRtV09wTTVPYmxrOTYzdEtRSkRaWTZ3bFpNUW4rdlpWaXpZQ3k2ZFd5cHZKQUJBQUFnQUVsRVFWUlUxcDlMWmlwcUhLY3FtRXcxVEppeHNVeG5qU0k2cVVCNHJtZzg2cm9TNHpnOUhTM0VicGxGc3VQWDBtUmgyenBmSEQ5N0I2czNIY0s3RDJVSGhRaWZ4d1hnOFFGQS92SjRvdWpyYXNuczFDUXZSZ2E2T0hYeGZ0azdGbUp2WTRZNk5aU1RrUFF2UTRuOEZCUVVGQlFVRkJUL0dLSUN5WmpCSFVHbjA2Q25vNFVkRy8zUm9kOXNxREVZbU84L0dFUDd0bFZwUFROOVhTMnNuRGNhUG1PN0Y5cEZYOEdzS2YzZ0x1TkVVMGtPeHQyQXoreHcwcVJhMFBSaFpVNFNsQmZuS3RZU3R6SG9kRXdjS2N6d2V2RW1BZjRMSWduQlExMmRpYWdRWDRsWmRDWkdlcGp2UHhpQlB2MXg3L0ZiM0x6L0dtL2lrNUR3SlFVWldUbkl5YzFIZnI0d0E3V29qbWxwdEd0UlIyN0JkT0xNamFRSkFYMWRMY1NFelNEWkdKYUhyaDA4c0hqbUNNeFpIZzFBT09oOCtPeTlSSkZmbVZSMXRKSnBFb3ZGWXFMbmYwMFFPSFVBVWU5WW1UeDc5WW1VVFJrMGZlZ2ZzN3dyQzlFNmpxcTBlSlRIUXJrMERBMTBTVUs3QmtzZEsrYU9raXErRkdXbk9UbFlZc202V0pLTmRSRkIwNGNSd2wvOHAyK2tMQWtIVzNNY2pwb245Yk5qTXRVd2VsQkhqQjdVRWEvZUplTGE3ZWQ0OXZvelBuejZoaCsvc3BDVGs0ZmMvQUp3dVZ5SjJmbXk0dTVzUzJRWis0M3ZqWkUrYXhDMXpwY2tRaGZCb05NeGFtQUhqT2pmSHJmdXY4SzFPeS93OHUxbkpINU53Ky9mdWNqTFo0TmR3QzJ6ajFFRUV5TTl0R29xZEZnWjNyY2ROa1dkd0xMWm95Uk8wamhYc1VaRThGVDhUTS9DeGV0UGNQZlJXN3ovOUEzSnFlbkl6c2tEdTdBY0FKZkRVMnBiaC9adFMxeGZFbFEvWHpwbDlmTjBPZzFqQmxldThpU1M3UGZyMUhDcWRCT0lKVC92RHEzcUlmYm9WWHo1bGdiZkNjV2xCRXF6c1M3QzNOUUFQbDQ5Skc0UDhPNkRtL2RmSWVGTEt1clhka2J3UWkrcHoyam1wZ2FJRHZYSDVadlBNSDlWRERIcGJHS2toL0NWazZIR1lHREp1cjNZdEQydTFQdlp5Y0VTUWRPSHlsenJ2b2FiQTY3Y0VzOGdsMFRmcnMxSjdnZUtNSEpBQnpEb2RBUUViUzFzZy8xZkl5aDhTa3dtV2RtM2FsSlQ0WEpKUldVS051ODRpWStmdnhOakN5MU5GcG8wY01kOHY4R2xXbGNYVWNQTkhyMjdOTU9odUJ0aTI3UzFoTGIzaHZyYWhmOExzemNOOVhXSWRRTjliZWpyYWtPdlVNelgxOVdDbnE2MldQQUpoOHZEOE1tcmNlbkdVd0RDNEtuQkUxYml6dWwxME5OUm5yMnY2SGhKVjBjVDlqWm1KQWNmU1ZoYm1zZ2QzRnkxaXZSeGpmY29ZWWt5Rm9zSkRaWjZxUUsvY3hWcnpKalVWNkhuN3RaTmErSG1pV0NzQ2p1STdiSG5TVUVqam5ZV0NGazhRZTV6U3FOdVRTZVN5TzlSMXhWUkliNXlQVE5YZDdYSDhaZ0ZHRDU1RFQ1OC9nNHJDMlBzQ3B0T1dIcTNhRndEejE5OWdvT3R1ZkJmb1pqdllHY09SenR6cGQwcnVqcWFzTFkwSVRrU2xBYWRUc1BTd0JFVlVoS21DR1dPanl6TkRQSDR4VWVTVUM0SmRYVW1XamF1anE0ZEdxRnpldytwMmU2U01ETXhnTS9ZSHBneXBqdXUzWG1CbmZzdjRPemxoNlE1ang4L00rRlM0bGt1SVNrRkxCWVRiRFlIV3BvczRsbDV4SUFPT0g3MkRsNjhTWUMybGdhV3pSNGxkczNCdlZyRDBkWWNOZDBkaUg2bnByc0Rzckp6eGNvT0FNSm5SUit2bmxMZlIrMXFqbmg0YmoxMDVIRDJrSVdLR3NlcENnYWRqdXF1ZHFTU1FaSndzRFdIMy9qZVV2Y3hNdFJGeWd2SndZK1ZoYUp4M1BaUVA0bUJXTjA5RzZPN1oyTThldlllVjI0OXcvUFhuNUgwN1FleWZ1Y2lMNytnMFBsTGFMR3Z6REZTTjgvR0VrdENsUmMzWjFzdzZIU1oycXF1emtUd1FpK0ZTeEw4UDBITHpjMHQzeXdEQlFVRkJRVUZCUVdGMGhudzdnZTJxdDFTK1BoeC9xRzQ4K2dON3A0T0lXWFFYYm4xREc1VmJjdk1jakt2SVl4WXIrcGdoWnR4NHRra3picjZFNjRBc2c2aTBqT3lvYThuUGtFbjZkb0E4UHA2QkpIQjhPVEZCM2o1cjBmaVYrRmtWczlPVGJGbDlSU1pyaTNwL0dmM0xTMHoyMGNnRU1DaHdVaENIR1F5MWFDbm80V2E3ZzZZTUtJTHFmN252Y2R2TVQ1Z1BYNzh6TVRXdGRPVVpuRldsTG5LNFhBaEVBQTBPZzAwR2cxMEdnMGFMS2JFU2FMVXRBelViRDJSV0w5NGNBVnF1Tm5qZDNZZXZQeERjUG5tTTFpYUdXSHZsbGtLQjE5SVk4N3lhR3pkZlJaakJudGkyZXlScEcyaVZ1TnRtdGN1TSt1Z29JQ0ROSkZNV0VuNzUrYXhrWjd4bTZqbG1wZlBMcXc1SjdSQVp6TFZZR0trQjNkblc1Vk5ybkU0WEhRY01BZXYzaVVDRUFwMGU4Sm5xdVJheXFCVnJ4bDRFNThFQUxoeEloak9qcW9ObkNrUG1iOXowWHZVSXZENUFteGVOUVd1VldXMzcwdE55MERNZ1l1NGV2czVVbjVrd003R0RHTUhlNHJaaUcvWWRoeEwxdTFGM1pwT2lBNzFWemdydERSNGZENzRQRDY0UEY2aE5iOEFBb0VBQXI0QWZBRWZBZ0ZLelE2azBXaWcwWVFaaEtLVGc5ZnZ2RUNMeGpYRTlwY1hQbCtBQWc2bjBJNmZiTXZQNXd0QW94VzJRZFFLa2tZaldVTkNaRjJEeFNRSjM5OVNmaWt0czRqUEx5NGR3T1h5VU1BUld0dHp1Rnp3K0h3dzZNWGxCNHFXMVJnTTBCbDBNT2cwWVFtQ3dySUp4VGI1VkQrdktOTDZlV1VnK3B0ZDlONHFJMGxmZjZDQnB3K3hyb29KNXVUVWRDeFp0eGZybDA0a25xVitwbWRoeWJwWTVPYXh3UzRvQUkvSGh3WkxIVFhjN0RHMGIxdFN2V0lPaDR2bTNZdkxKWjNkdHhRdlhuL0cxK1NmNk4rOWhWeUJuM3krMEJWbFM4d3BMSnM5a25pVytweVVndmI5QXZFN3U5aWx3cm1LTlh6SDlVVFB6azFsem9nRmhPV1p0dTArZzl6OEFva2xOMHlOOWRHb25pdUc5bTJuMUhyc0VUR25zZmZJRlJ5T21nZERBOW5xc0Zja2pnMUhFcG5Kb3ZkYTdOR3JtRFp2QytyV2RNTCtpTmt5WmZtcWlzU3ZxUmc4WVNVNnRXdUl4dlhkNE81aUIxTmpmVERWeEYxeHlrTmVQaHQ5eHl6Rmc2ZnhVRmRuWXVPeWlTcDM1UmcrWlEzT1huNVk2alkxQmdNT3R1YndiRk1mVThaMGwvdis0WEM0c0s4L2dpU0EwT2swdUR2YndYOWliN0Z5RkpNRE4rSEFpZXNBaEFGTDNpTzdvbHZIUmtvUlJaSlQwN0Y1NTBuc08zWU5HWm5aT0w1eklWR2FwanlVSE90dDNua0tvWkZITVdGRUY4enpHMVNxYzVJc1pHWG5Zc3JzY1BpTTZZNzZ0WjNMM1U1RkdEeHhKUzVlZjFMcU5sMGRUWGpVZGNYazBkMGtscFg0VzhaSEQ1N0dvOHVRK1dLdm14anBvYWE3QStyVmNrYXpodTVvVU50RklmZXVza2hOeThDdWc1Y1FjK0FpdnFYOFFyZU9qYkIxN1RTeC9YNW41eUh1L0YxOFRFakduR25GUVdBcFB6TGdPV0FPbHM0ZUlYT0pGdzZIQzBlUFVhU3lCK3JxVE5TdlZSWCtFM29yNVhsY0VTckRPQzcrMHpjMDcrWlByRCsvRWk1VzZrb2EvZ3Nqc2VzZ3Vad0ZqVVlEZzA2SHBxWTZyQzFOMEtGbFhVd2UzVTFxR2FLL0RXV040NG9RdXNieEllQVhsWDhySEd2eXlXTk1BUVRDc1FZTm9JRkdqUEdJY1p5R3V0Si9xMFZwM05rWG54S1RKVzQzTk5CQmM0L3FtRGF1VjRVLzk0L2xOc1UrRittbFZDb2psTWhQUVVGQlFVRkJRVkVKS2EvSW41dkh4czM3cjlDaFpWMkZqbCsrZmo4QXdNUklGMTVETzRsdEQ0MDhSdGpmTFprMVhPRjJsb1lra1I4UUNueWpwcTZGR29PTzNadG1LQ1RTTnV0YVBBQ05DdkdWU1NUazhuZ28wdDNLR3ZDa3BtWGcxYnRFdWEyVlZVRkdWZzdHK29VUTYyc1dqQ1VzdlRrY0xvS0M5MkRpaU02d3RqUlJ5Zlg1ZkFGaWoxMGxNc0wrWDVpK2FDdDI3cjhJQUxDMU5zVzUyS1VxS1l1aERMSno4bEMvd3hUdytRSTQycG5qM1A1bGY3cEpaWktSbVEwdFRaYktNZ3o0ZkFIQ2Q4VEJhOGgvS3JzR1JlV0Q2dWNWUTlYOXZLZzFmTE5HMVpTYW5hdE1Nakt6c1NiOE1MR3U3R2VqdjRsRGNUZmd0eUFTbmRzM3hPQmVyZEc4VWZWeU8wY0pCTVhCUGJ4Q0p3MXRMWmJDWXFBc2xDeVo4TGR3OHNJOXRHaGNvOUorVjFSQmVrWTJCbnV2eER5L3dXamFRSEtKQ21YREx3clFLd3pZQTZDVTU0YTBYMW5nOGZpZzAybGdNdFdnbzYwaDhWN1B6V05qVmRnQjlPcmNETFgveDk1ZGh6WFZ2bkVBL3dLU0loSXFDQ0tDWWl2bXorNnUxMjdzN3U1NGJiRzdDN3M3WGp1eE8xR3hBQkhFQUdrWWJMOC9Kb2NOTnJiQktQMStydXU5cm5QT252T2N4MjFuNDkzOVBQZWR5b3hKeW9oRXNYajV4bHRyR1U4Mjd2eFAyTzdSb1Q3MDliUGgzdU0zcUZ5K3FGYjZ6d3hrM3h0aXNRUzZlcnBwR2pUTENMT1g3a0YwVEN5Y0hHemc1R0NqMWtJQ2JZc1RpM0h1eWtPNEZIZlUrTytjbjBHaEtmci9zeml4V0pyUlNTSkoxMndNaW1TVy80LzdHUlNLRFRMMzlmQyswcEpONm9xL1g0Q0U0RDc5K1JSOWgrcitucHlkVVJqa0p5SWlJaUt0U1cyUS8wOG1YWFVRbStFMWZva1UyWFhvTXNiTTJBUkFtcEwyOU81WmFiSjZsb2lJS0xNS2o0alM2QWQrSWlJaUlxS01sRldEL0JrNzNZaUlpSWlJU0VQNjJmVCt1SlVROU9kd2JWZFhxUE5OUkVUME4yS0FuNGlJaUlnbzdUSDNCUkVSRVJFUkVSRVJFUkVSRVJFUlVSYkJJRDhSRVJFUkVSRVJFUkVSRVJFUkVWRVd3U0EvRVJFUkVSRVJFUkVSRVJFUkVSRlJGc0VnUHhFUkVSRVJFUkVSRVJFUkVSRVJVUmJCSUQ4UkVSRVJFUkVSRVJFUkVSRVJFVkVXd1NBL0VSRVJFUkVSRVJFUkVSRVJFUkZSRnNFZ1B4RVJFUkVSRVJFUkVSRVJFUkVSVVJiQklEOFJFUkVSRVJFUkVSRVJFUkVSRVZFV3dTQS9FUkVSRVJFUkVSRVJFUkVSRVJGUkZzRWdQeEVSRVJFUkVSRVJFUkVSRVJFUlVSYkJJRDhSRVJFUkVSRVJFUkVSRVJFUkVWRVd3U0EvRVJFUkVSRVJFUkVSRVJFUkVSRlJGc0VnUHhFUkVSRVJFUkVSRVJFUkVSRVJVUmJCSUQ4UkVSRVJFUkVSRVJFUkVSRVJFVkVXd1NBL0VSRVJFUkVSRVJFUkVSRVJFUkZSRnNFZ1B4RVJFUkVSRVJFUkVSRVJFUkVSVVJiQklEOFJFUkVSRVJFUkVSRVJFUkVSRVZFV3dTQS9FUkVSRVJFUkVSRVJFUkVSRVJGUkZzRWdQeEVSRVJFUkVSRVJFUkVSRVJFUlVSYkJJRDhSRVJFUkVSRVJFUkVSRVJFUkVWRVd3U0EvRVJFUkVSRVJFUkVSRVJFUkVSRlJGc0VnUHhFUkVSRVJFUkVSRVJFUkVSRVJVUmJCSUQ4UkVSRVJFUkVSRVJFUkVSRVJFVkVXd1NBL0VSRVIwVjhvK0ZkWVJnK0JLTXVMaVJGbDlCRFNUR3hjSEQ3NkJBai9LZnEzK2dYOHlJQ1JaVDJoWVpFNGZNb2pvNGVoVUdSVWRFWVBnWWlJaUlpSWlJaFNJRnRHRDRDSWlJaUkwdGZkUjIvUXV1Y3NWS2xZRE8yYVYwZnpCcFdRdzlSWXJYTi9oVWJBYmVWK1lYL0t5RTR3emE3ZXVYK2k2R2dSZmdTSHd0YmFNbFg5eEluRitQRXpSTmkzc2pTRG5tN0d6TWNWaXlVNGZmRWU0dUxpaEdNdUpaemdtTjhtUThhVG1RMmR2QTZ2My9taVVlM3lhTkd3RWtvWGQxVDdYT3VTbllWdG40YzdZR2lvbnhaRFRMR3ZnVUdvM0hTVXNIOTY5eXhVY0hFVzl1ODlmb00ydldhalZaT3FtRG5lRlZZV1poa3hURUZZZUNRbXpYVkhzL29WVWFlYVM2WjRQaVVTQ2ZZZXU0WjV5L2ZoMjQ5ZjBOWFZSZXVtVmJWK25UaXhHSStmdjVkN2ZkUTFkc1ptWEw3NUZQOHJXd1NkV3RaQ2szb1Z0RDYrdE9ZZitCUDdqbDRUOW9mMGFnNERBKzIrL2lmTzNZSEgzWmVvVTgwRjFTdVZVUHM3TTE1RVpEUUdqbCtGU3VXS29GckY0aWhWM0ZIcm4vRWlVU3phOTVzSC82OC9BUUNONjFiQXpIR3VLZXFyODBBM2ZQQU9BQURVcmU2QytWTjZhVzJjV1ZIL01Tc1FFaFlCQU5pM1lWSUdqeVp0cE1WOTlDTW9CT0VSVWNodmx5ZTF3NU1qKy8wNXJNOC9tRHFxY3pLdE5YUGd4SFhNV3JJSEFKRFBOaGZPN3AyanRiNFZDUWdNUW8xL3hncjdWNDh1Z0YzZVhHbDZUU0lpSWlMNmN6RElUMFJFUlBRWGlZa1JZY3kvR3hFbkZzUGo3a3ZjZmZRR1JRdlpvMnlwZ21xZEh4NFJoYTE3end2N293YTAvaXVEL09FUlVYRGZmd0hydDUrQnZWMXVuTjQxRXpvNk9pbnU3NE4zQUtxM0dDUHNQemkzRXZaMnViVXhWSTB0V25zSVM5Y2ZFZmJOYzVyaTRmbVZHVEtXekN3MkxnNVhQSjRpSkN3Q2I5NTloa1FpMFNqSW45a1pHUm5JN2NmRmlZWHRrTEFJOUIyOUhLTFlPQnc4ZVFNWHJqL0dqTEZkMGJsMTdYUWVaWUlUNSsvaXdJbnJPSERpT2t5ekcrUDY4VVd3czdIS3NQRUFnRmdpZ2Z2ZTgvajI0eGNBWU55c3pTanZVa2pyQWErNXkvWmh6YmFUNk5LbURtYU9kNFdacVlsYTU4WEVpSER1NmtPRWhrWGk3T1VIYUZ5bnZGYkhsVjU4L2I3QmJkVUJZYitmYTJPdEIvbTM3YnVBVy9kZllmdUJpekEwMU1lVGkydGdhWkZEN2ZNdjNYaUNjMWNlNHR5Vmh3Q0FkUXVHb2syemFsb2Q0Nm90SjNEN2dTY0FRRTlYRjY3dDZxYW9INCs3TDNIWjQ2bXczNkpSWmEyTUx5dTdmdmNGZ29MLzdBeEkycjZQUG5nSG9QTkFOOFNKeFRpeFkwYXFKME9tRjdGWUlueG02K3ZMLzJRcWlvM0QrSm1iMGE5YkV4UXZuRjg3MTVOSWhBa2s4ZGNuSWlJaUlsSVhnL3hFUkVSRWY1RmxHNC9CNitNWFlmL2ZNVjNVRHZDbjFLL1FDS3paZWdJU2lYVGx2enBrVjJtbEIwMkQ2b2RPZVFncnZRSy9CK1BJNlp0bzI3eDZXZzB2M1Z5NC9oakxOaHlWT3hiOEt3d0hUdHhBNzg0TnRYNjk4ZzJIYWIzUDFIaDRmcFhhYmU4K2ZDMzN3M3p6aHBYU1lrZ1p4dGpJVUc1ZkxFNEk4cHVabW1ENm1LNllOR2NiUXNJaUVQd3JEQ09uYmNDcEMzZXhkT1lBV09jMlQrL2g0c0R4NjhKMjhjTDVNenpBRDBnRHJVdG5EVUNqamxNUUd4ZUgwTEJJakpxK0VZYzJUMG5WcENCWkY2NC94cHB0SndFQWU0NWN3V1dQSjFnMHZTOGExaTZuOHR6TEhrOFJHaFlKUVBwNk4yK1FOZC9EaVlOaWVucmFYU0gvNWV0UDNIbm9LZXpYcTE1R293QS9BSnk2Y0UvWU5qSTBRQ010VDZqNDRCMkE1WnVPQ2ZzOU96V0FzNk50aXZwYXVmbTRzRjJ4VEdGVXJWQXMxZVBUbEVnVWk5cXRKNlJKM3pkUExVbVRmaFZwMEdFeUlpSTBMNGx4WnU5czVNeWgzbVFkYmRIbWZmVHUweGUwNkRZRFA0TkNBUUR0K3N6QjhlMy9JcmRWemxTTk1UMFl5MHh3aTQxTnlHZ2trVWd3WXVwNkhEN2xnYVAvM2NheVdmM1RKRE1MRVJFUkVaRW1HT1FuSWlJaStrdThlTzJOVlZ0T0NQdE42MVZFUDljbVNkcUp4UkxvNnFZK0FCVVJHWTFOdS83RG1xMG44U3MwQXJxNk9taFVwM3lLVWtwbk5xN3Q2bUxMbm5ONDgrNHpBR0RPc3IxbzNxQlNwa2dSbmxLZVhyNFlQSDQxSkpLa3E4aW11ZTFBVVdkN3JRZDdQbi81cnRYKzB0TzVxNCtFYlh1NzNDaFR3aWtEUjZOOVJvYktWL0lEUUx2bTFWRzVYRkVNbmJ4V1dEMTg4Zm9UMUd3MURndW45VWJMeGxYU2Jhdytmb0c0OC9DMXNOL1B0WEc2WFZ1VmtrVWQwTDliRTZ4MVB3VkF1a3A2MzdGcldzdDZVUDEveGRHbFRSM3NPWElGZ0RUMWM3ZWhpOUNsZFczTW50ZzkyVXdybS9lY0U3WmJORlMvYkV0cXBIUUNsK2VOalVvRDY3SVRVQUJvUFEzK2tkTTM1UUtnbXI2L1ltSkV1SFRqc2JEZnFIWTVaRGN4MHRyNG9xTkY2RDkyQmFLalJRQ0FQTG5NTVhGNGh4VDFkZlhXTTF5Ny9WellIeitrblZiR3FDbXhXSUozbjc2b2Jwakp2ZnY0QlJHUm1nZjU0MlNDeTRwazl2dklJWjgxU2hkenhOVmJ6d0FBN3ovNW8zM2Z1VGkyL1YrWW0yVlBjYi9wUWZhN0wwWVVLMnhIUnNYZ1M4Q1AzOXZTOGhzdjMzaGp5c2hPV3B1MFJVUkVSRVNrS1FiNWlZaUlpUDRDa1ZIUkdEaHVKVVMvZjdETWI1Y0h5K2NNbEdzVEhTM0M4azNIY1A3cVE1emFOVFBKU2w1MWlVU3gySEh3RXBadE9DcWtQQVdrUDlxUG5MWUJWNDh1UURZOVBiWDdLMkJ2clZGN2RhVW1nS0NucTRzNUU3cWpmYjk1QUtRclBiZnRPNCtCUFpwcGEzanA2c3ZYbitnOHdFMVltWjVOVHc5ckZ3ekZ5czNIOE9LMU4yTGo0dEJyeEZJY2Q1K09vczcyR1R6YXpPSEN0WVFnZjRzc3VnSTZPYnE2T2pBMDFCY0NoN0xCam5qNWJIUGh5TlpwV0xMK01KYXVQd0t4V0lMZ1gyRzRldXU1d2lEL29WTWVHREp4amRiR0dCK3cycjcvb2pBNXhkYkdDazNyVjlUYU5iUmgzSkIyT0hiMk5uNEdoV0p3citaYW5RQmhiR1NJWmJQNm8yYmxraGc3Y3pQQ3dxVXI4L2NjdllxYjkxOWg5ZnpCK0YvWklrbk9lL2JxSTI3Y2VTSHN4NWM2MElaNWszdWlUNWRHV3VsTEhZbFhJT3RvT2NpLysvQmxZYnRFRVFkVXJWaGNvL092M1g0dVpFd0FnSFl0YW1odGJBQXdmdllXUFBmOEpPd0hmZytHYytVK2FwL2ZzV1ZOckp3N0NLTFlPTXhZdEV2dXNmanZPSFhsczgyRmgrZFg0Y3ZYbnloYmI0aEc1OGI3K21KdmlzNUxLVC8vNytqUWIzNnliVUpDRXJLMlZHcytKcG1XVXFuTkZwQVJRV050M2tmNjJmU3dkZmtvdE9rMUcwOWVmZ0FnblVqWWFjQjhITjR5VmF1VFhMUk50bFJOVEl4STJEWXhOc1NCalpNd1pOSmFuRGgzQjRDMFJJYVAzemVzbmpkSWFXa0QyUWtaSGllWHBEakRCaEVSRVJHUklnenlFeEVSRWYwRnBycnRFTkwwNit0bnc2YWxJK1JTd2NiRWlGQ3YzVVNoelZTM0hWZ3lvNTlHMS9nWkZJb2RCeTlpMjc0TENBZ01rbnRNUjBjSHplcFh4TWorclRVTzJCOTFuNTRtdFZ4VFd4S2dacFZTcUZtbEZLNy9Ydlc0WXZOeHVMYXJtK3pLMmN6b1IxQUlPZzJZRC8vQW53Q2tyOVd5MmYzUnNuRmx1SlJ3UklQMms0V1U3TzM3emNQSm5UTlF3TjVhNitONGZHbE51dGZzOWZYN2hncU5obXQ4M3B0M24vSEJPMERZYi9HSHBlcVBaMkpzS0FUNVJRcUMvSUIwTXNDNHdlMVFzVXhoREpxd0d2WjVjMkhCMUY3cE5zWmZvUkZ3MzM5UjJCL1VvNWxXSndVOWVPcUY5bjNucHJxZm1CanA4N2QrKzJtczMzNDZWWDN0WFQ4Umxjc1hsVHZXdW1sVmxDMVZFTDFITHNQTE45NEFBTy9QZ1pnOHp4M245ODlMa3AxbGhVeHE5NHppNUdBRFhSM2xnVVIxSjJMRnhzbXZlczZteFhUOXQrNi9rcnZYQi9YVWZDTFhuaU5YaGUzY1ZqbFJ0NGFMTm9ZR0FGam5maHI3amwzVFNsL0xOaHlGcDVldlZ2clNObVdCZjludmNaK0hPeFJtMDRtT0ZpRi8rZTVLKzQ0UnhXbzA2UytsRXdTVi9SdkVZZ2thZHB3c1ROU29XckU0TE14TjFlNDNzOTVIMlUyTXNHZjlCRFIzL1ZlNGh4NC9mNDhldzVkZ3o5cnhTb1BpR1UwMlhYL2k3ejBEQTMxc1dEUWN1U3pOc0hYdmVRREE4Yk8za2NQVVdPTy9tWW1JaUlpSXRJRkJmaUlpSXFJLzNMSC9ibUhYb1lTVmlFdG45a3VTV3R6QVFCK2QyOVFXNnN6dk9uUVpkYXE1b0htRC82bnMvKzM3ejlpdzh6OGNPdW1CcU9nWXVjZjBkSFhSdW1sVmpPemZDczVPZGxyNDEyUXVrNFoxRUlMOGhaM3M4RE00TkVzRitYOEVoYUJ0N3psQzJRRUFtRG5PRlIzK3FRbEFta1ZoM2NKaDZENTBFZUxFWWdSK0QwYWIzbk53WU5Na0ZDcVErVmFqeFU5U0FZQkNCZkttMldySXZjZXVDdHNGN0sxUnRsVEJOTGxPUmpNeE5rSlFjQmdBeFN2NVpkV3VXaHFYRHJsQkloWXJEZDRZR1Jxb1ZaTlpOZ05JY3UxMWRYV3dkYzg1WWZXNnBVVU9kR3RmVjJYL21vaUxFNmNvM2JZeXNaSEpwK0ZXUitLMDJ2RUsyRnZqeko1WkdEdGpNdzZldkFGTGl4ell0bngwa2dELzlkdlA1V3JFTytUTEEvMXNTWDhhQ0FtTFFPRDNZQUNBYVhaajJPUzJVSGpkeU9nWStQa25sTjR3MEZmdlo0YXorK1ltVzNkYzNZbFlzYkVKejRldXJvNVc3L3VkTXQrZGVmTllvbFVUeldwd2YvOFpJcGYxbzE2Tk12QVArS2xSSHpseW1DaE1jYjV0M3dYTVdKeXc4cjZZc3oxcVZ5c05RQnJZUG5qeUJ0bzJxdzVqWTRNazU4b3FXN0lnSGp6MXdrcVppUisxcXBSQzhTTDVBUUFmZmI3aS91TzM2TkJTZFFZQ2k1elM0SFEyUFYza3M4MlY1SEhaRWkxMmVYT0JXYzZCZmNldkNRSCtiSHA2bUQrNXAwYm5aK2I3eU1yQ0RQczNUa0tqVGxQeE15Z1VBSERqemdzTUhMOGFtNWVPMUVwcEtHMHpNVTdJTWlDS2pVdFN3a3BYVndmenAvU0NqbzRPdHV3NUIxc2JLNHdibkRGbExZaUlpSWlJR09RbklpSWkrb1BkZmZRR3c2ZXVGL2FIOTIwcEJIQVRHOXl6T2E3ZmZpSFVVQjN6NzBhVUxWVVFkalpXU3Z2dk0ybzU3ajEraytTNHZuNDJkR3haRThQN3RvUkR2anlwL0Zka1h1VktGOEtnbnMxUXJXSnhOS2hWTHFPSG81SEE3OEhvMEcrZTNNck5FZjFhWVVEM3BuTHQ2dGNzZ3dYVGVtUHN6TTBBcEttTi8razJFM3MzVElSTGNjZDBIYk1xMVZza3BGRld0cW96dFVTeGNUaHcvSWF3MzdWdG5ReXZ4K3M2ZUNFdVhIK3N1bUVxOUIyOVBNWG54cTlnYmQ3Z2YycE5ISklOU2owOHYwcnA2eGdSR1kxTnU4NEsrLzFkbTZTNHpNaWZ3c2pRQUt2bkQwYTUwb1ZRMU5rZTluYTU1UjRYaVdJeGNlNDJZYjlzcVlMNGI4OXNoZS9oZVN2MlljV200d0NrZGVnbkRsTmM1MzNXa2oxWXMrMGtBQ0NIcVRHYXAzUDVpamlaRmNoNnFjemlrRnhBMUQvd0ovS1ZjVTMyL01TcnRRK2N1QTZSVEgzMWZjZXVhYnp5Zm5qZmxwZ3lzcFBjc1MxN3ptSEsvTzNDZnBGQytYQms2elJZV3VTQTE4Y3Y2RFY4Q1VMREl2SDZuUzkycngyZjdPUXovOENmYU5oaGlqQk94L3cyY0Y4NUJpYkdoamg4eWdQdSt5NGlNaW9hWnFZbUdEMndqVnBqenBQTEhBL1ByMHB5WFBiNXZYMXFhWnA4Um12S01iK055aElCUmF2M1ExQndHSFIwZEJEd2ZJL1dyaDBhRm9sNXkvY0orMzI2TnNxd2tqamF2STlrNWJmTGcwMkxSNkJqLy9sQ3RvQXpsKzdqMnUzbnFQTjdVa3BtSXJ1U0h3Q2lZMklVZnEvTW05d1RwdG1OMEs1NWRkamtVVHdCaW9pSWlJZ29yVEhJVDBSRVJQU0h1dnZvRGJvTVdpQ2syMjVhcnlJbWoraW90TDJPamc1V3pCbUkybTNHSXlnNERNRWg0Umd5Y1EyT2JKMm1kTFZWNGdCL2JxdWM2TjZoUG5wMnJJODh1Y3lGNDVGUjBRZ0pqWVIxYnZQRVhhaVUwcnErNldYRzJPU0RQcG1SMThjdjZEelFEYjUrMzRSanZUczNWUHIrNk5hK0hnSy9CMlBobWtNQXBCa0FXdmVjaFpWekI2a1Z0UDJUbkx2eUVEK0NRZ0JJVjExMmFsVXJnMGYwOTFxKzhhandXZ0NBMjZvRGNGdDFJTVg5WFRya2hwSkZIWkp0b3lvWStPcXRENHlORE9DWTN5YkY0OUNHM3AwYktqdytlOWxldlAva0QwRDZtVDkzWWcrbGsxU3UzWDRoYk5ldHJqakYvSmV2UDdGNWo4eEVpMjVOTlVvMXJnMnlhY2ExV2FvaHRTUVNDWFlmdXBMcWZ2UmxNaVBFeHNWaG10c09JVlU0SUUzWGZtanpGRmhhNUFBQTJPUzJFTTY1OC9BMU92YWZqd09iSnN2VlFZK01pc2FSMDdkdzRNUjFMSmphRzFVcUZNUHhzN2VocjU4TmE5Mkd3TVJZR3RRc1ZqZy85SDZuYlYrdytpQ3NjMXVnYTlzNnFmNDNaVFdTMy9YcXRWa0tBZ0FXclQwa1pDNnh5V09COFVNeWJrVjRXdDVIMVN1VndJeHhYVEhWVFRyNWJ0WGNRWmt5d0E4QUppYnlBZjNvYUpIU3lXT1RSM1JLY2l3MExCSVNTR0JtcWp5N0FoRVJFUkdSdGpESVQwUkVSUFNIa1VnazJISHdFcWE2N1VCTWpEVEFYN0tvQTlhNERaRUw1a1JIaXhBY0VvNmc0RkFFL1FxVC9oY2NoaklsbkhEbHBuUTEvKzBIbnRpNjl6ejZkbTJVN0RYTGxIQkNYOWZHYU5XNGlseEFJdDRIN3dBMGFEOFpkYXU3b0YyTDZ2aW5VWlZNbWFaVkdYWFQzY3JhdkhSa3BxelZmdnVCSjNxT1dJcmdYMkhDc1ZFRFdpdGRwUnR2ektDMmtFaWtRUWtBQ0krSVFwOVJ5ekNpWDB0TUhOWXhTNzJlcWJIblNFTFFybUh0Y3NKa2xwUzhSK0lsVnk5YW1hb1ZpdUdvKy9RVVh6T3IrK2dUZ0hYYnoyVDBNT0tZbEw4QUFDQUFTVVJCVkpJWS9lOUdQSDcrSGhWY25OR3haUzEwYTE5WDdVd1BrVkhScVA3UFdHRi83N29KS0Z3d1g2ckg5T2paTzVRclhRZ256dDNCaGgwSnoxbTc1dFZSM3NWWjRUbDNINzNCa3hmdmhYMUY2ZUlCWU5HYVE4SkVNbk96N0JqWW82bkNkdHJTYWNCODRmdEprY2lvYUxYdXhlWU4vb2N0eTBacGMyaEpuTHZ5VUs0ZWVuemdYQjJ5SlNJTTlCTUNyanNPWEpJTDhKY3M2b0JkYThmTFRhckxZV3FNM2VzbW9Hbm5hZkFQL0lrSFQ3M2dPbmdoOW02WUNDTkQ2U3JsMXIxbTQvRno2ZXM3YzhsdTdGMC9FUlhMT01QUXdBRGxTaGNTK2lwZU9EODJMeDBKMThFTEVSc1hod216dDhEUndRWlZLeFRUNEpuSSt1S3pIR1JUVU5ZaXBUeTlmTEZsOXpsaGY5YjQ3dWxXN2ljajdxTityazNnKytVNy9tbFVHUldVZk81a0JyS1RZUUJwT1JKRjAxUGp4R0o4K09TUFYyOTk4T3F0TDE2OTlZYW5seTk4L2I1aHpxUWU2TmUxY2ZvTW1JaUlpSWorYWd6eUV4RVJFZjFodkQ4SFl2eXNMWExIZEhWMTBhSGZQUHdLalVCSWFEaUNmNFVqS2pwR3JmN21yZGlISm5YTHd5NXYwdnE2TFJwV3dvRHVUVkd4VE9Gayt3aitGWVk0c1JnWHJqL0dKWThuYU42d0VuU2gza3F4QXZiV2FiSTZVemI0OHJmWXRQc3NaaXpjSmF6WTA5SFJ3ZXlKM2RYK01YcnM0TFl3TWpMQW5HVjdJWkZJVnphdTJIUWN0KzU3WXZYOHdTaGdiNTFtWTg4TS9QeS80OHJOcDhLK2F6dnQxbjlQcVcwcngwQWNwN2hPZTJyY2ZmUWE3ZnZOQXdCWTV6YkgvYk1ydFg2TmxKcnF0bDJZeEFSSVY4Rm15NmI2YytMcnQyQ0lSTEVBQUV1TEhIS0JWOWxnYWtyY3V2OUtDSncrZU9vRk94c3JkTzlRVCszenhXS0pYTTN5R0ZGY01xMVZDd3VQeEtqcEcvSGY1UWU0ZVhLSlhKcDRXeHNyekZWUysxc1VHeWRYNngwQWhreGFpMU03WjhxbFYvL29FNEQ5TW4wTzZ0a3N5NnhlTlRSTXZrNDlBR3haTmdvMUtwZE10czJOT3kvUVo5UXloWSt0Mm5KQzJDN21iSThyUnhhb1BlSER6c1ZWK0p5V25UalhxMU1EUEhyMkRnZFAza0R6QnYvRDZ2bURGYTR5dHJXMnhQYlZZOUdpMjcrSWpoYkJ3ZDVhK013R3BCbG9XdldjQllsRWdzc2VUM0g4N0czMGMyMmljQ3gxcXBYR3ROR2Q4ZStpWGJET1l3SExuT21icVNHOURKK3lUdWxqa1ZIU1NSZXhzYkhKdHJPMHlLRldkaCt4V0lJeE16WUpyN0dUZ3cyYU5haW80WWd6bmpyM2theFo0N3VsMFVpMEowbVFQeklHZ2QrRDRlbmxpMWR2Zk9EcDVZTlhiMzN3NXIyZjNIZVFMTmtzU1VSRVJFUkVhWWxCZmlJaUlxSS9UQUY3YS95dmJCRzVWUHJQWG4xTWNYL2hFVkVZTzNNejlxNmZtT1N4ZVpON3lxMGdWT2I3ejFCaE83ZFZUbzJDOWtmZHA4UFcybEx0OXVyU1pPVzF1aXN3STZOaTVBSXBtVVZZZUNUR3pkcUNJNmR2Q3NmMHMrbGg1ZHhCYU5Pc21rWjlEZTNkQXZueVdtSFlsUFhDRDl6M243eEZuVFlUTUdWa1ovVHEzQUI2dXRwTmFaeFpyTmwyQ21KeHd1dGJwMXBDQ25OMTNpUHhxM04xZEhRVXZrLzBkSFhWcmxGdEpGTTNXRCtiSHFCR2dGdFQ1akxCdklqSTZFeFJQeHNBRHAzeXdNWHJUK1NPclp3N0NMV3FsRko1YnRsNlEvRGw2MDhBd0lyWkE5R3dkam10ald2MTFwUEN0b0dCUHFhTjdxSzF2algxNnEwUCtvNWVMcVRtbjdaZ0IvYXNtNENqWjI1aDV1TGRXT00yQkRsektBN0lUMSt3QTQrZXZaTTc5dXpWUi9RYnV3SmJsNDhTUHI4ZDg5dmc4TmFwMkhId0VtN2RmNlUwU0p3WkdScW9maStiR0JzcWZZNWsyeWh5NjRFbkhqejFFdlpIRFdpamRvQWZrSzRTam1jZ00xWWRIUjBzbnpNQU5TcVhSSWQvYWlUYnAwdHhSNnlhT3doaXNRU3RtMWFWZTZ4eSthTG8xS29XOWg2OUNnQ1lzWGczR3RZdXB6UXQrY0FlelJBUkdZM3VIZW9qbDZXWjJ2OE9iVkhuK3pvbEdWRms3VDkrWFdVYlVXeGNzdTN5MmVaU0s4Z2ZJeEtoZ0wwMUh2NStqM3p3RGtEVHp0T3dlZGxJNUxmTG8vNmdNNWc2OTFGV0VoSVdnZGRldnREUHBpZGtiMmpZY1RKQ3d5TFY3c01tajRYU3pDZEVSRVJFUk5yR0lEOFJFUkhSSDZoejYxcHlRWDVaK3ZyWllHV1JBeFk1VFdGbGFRWkw4eHpTZmZNY3NEUTNoWVc1OUxFbkw5NExOZGd2ZXp6Rm9WTWVxRnF4ZUlyR0V4RDRVOWpPWjVzN1JYMWtwSS8zM1ZXMnVmM0FFNjE3elFZQUdCcnFDMm13WDd6MlZubHU0bFZmYjk3NzRWZG9oTXJ6OGxwYndNb2krWURMM1Vkdk1HVFNHcmxybUdZM3hzYkZ3MUd2UmhtVjExQ2tWWk9xc011YkMzMUhMMGRBWUJBQWFSQjR5bngzN0Q1OEdYTW45MHh4T3VkcXpjZWs2THpFNnJTZEFCMG9ENEN0bmo5WW8yRFYxMi9CMkhYNHN0d3gyUklGcXQ0am5sNitxTjE2UEFDZ1J1V1N1SDc3dWZDWXM1TWR2RDc0SWErTkpSNmNXNmxSTURBdHlhYU9EbytJeXNDUkpQamdIWkFrVXdrQXZIempyVExJSHhVZEEvL2Y3MWRBdXBwZFcxNjk5Y0dsR3drVER3WjJid3A3dTR6NXJOdHo5Q29temRrbWw2M2x3eWQvL0FxTlFPdW1WZEc4WVNYcHhKQkV4R0lKSnMzZEJ2ZjlGNFJqZzNvMncra0w5K0hqRjRoelZ4N0NkZkJDYkZveUVqbE1wZStOS2hXS29VcUZZb2lKRWNrRm85WFJ1Tk1VNk9wb05pRm8zNFpKU1k3dFBIZ0pZMmR1QmlBTnNqNDh2MHJodWYzSHJzVHhzN2NCQUVacFBHRmwwZS92VGdCd2RyVFZxSFNMV0N5Um13UmtrS2dFVGpZOVBReWZzaTdaRmVXSkRSeXYrRG1KOXlYZ0J3cFU2S215bndXckR5cDl6T1BrRWpnNzJxbzlwcitaa2FFQjFyb05RZU02NVRGeTJnYUVSMFRoNmF1UGFOSjVHbzY1VDRlems1M2FmZjNKOTFGYTh2UC9qbHNQUE9INTFoZXYzL25DMDhzWFh3SitKR21uTE1Ddm4wMFBoUnh0VWJKb0FaUW80b0FTUmZLalpORUNzTFRJa2RaREp5SWlJaUlTTU1oUFJFUkU5QWRxMmJnSy9BSitJTGRWVHVTMnlvazh1Y3hoWldHR1hGWm1hcWRUcmxQTkJlZXZQc0tUbHg5Z1lLQ1A4SWdvSkk0OXFwdnkzL3R6b0xEdGtDL3JyRkpUVjFSMERFWk4zeWdFWm5wM2JpaGtINmpYTG1rR0JGVzZEbDZnVnJ0L3gzYkY0SjdORlQ0V0VSbU5SV3NPWWYyTzAzS3J6NHM2MjJQcnNsRW9XQ0N2eHVPU1ZiRk1ZVnc2NUlaQkUxYkxCYXhmdmZWQjY1NnowS0JtV1l3WjFCWmxTeFhVcUY5dGxWR0lYOEdzVEh6NlpYV3QyWFpTcUQyZUVrZlAzQksyNjljb0kvZWNOYXBkRGw0Zi9QRDV5M2ZjZWZnYVZUSkp2V3N6bVZYTVlyRUVrVkhSU2xmNmFtcit5Z1BDOXFUaEhkUTZSeVNLeFlCeEt4Vk9PRkJuTXMwbm42OXl3ZE44ZWJVWDVKKzNmSit3Yld0dGlSSDlXbXF0YjNXRmhVZGkwbHgzSERnaHY5SzRjK3ZhbUQrbHAvRGFLUXJ3Ky9nRll1UzBqYmg1NzZWd1RKcW12UXZhdDZpQlZqMW1JU1FzQWxkdVBrUERqcE94Y3U0Z3VUSXRtZ2I0QWVtRURXMklYM0VMSkEySXk0cVdTYTJka3ZHcTY4eWwrN2gxLzVXd1AycEFhN2tKUWFySXJ1SUhrdjgzL1MwS0ZWQThlVUQyKzZKZ2did0tKM1pKSUZINWZRQUFYMS9zVlhnOE9DUWNSYXIyQlNEOTIycmo0dUhxREZrdC96U3FER2NuTzNRWjZJWXZYMy9pKzg4UWRCdTZHRmVPdUtuOVdmdW4za2RwN2Z5MXg1ZzRaNnRhYmMxem1zb0Y4a3NVY1VDUmduWnlwVFNJaUlpSWlESUMveUlsSWlJaStnTmxOekhDdU1IdFV0V0hycTRPNWs3dWlRbXp0MkQxL0NFbzVteVA0RjloY20wODMvcXFUQzBiR3hjblY4ZThvSU5td2VYV1BXZHBsTjQvSTh4ZmVRQWZmYVEvdE9jd05jYUl2cTB5ZER6bnJ6N0N4TG5iNE9mL1hlNTR5OFpWc0hCYWJ4Z2JHYVlxWUIwdlIzWmo3RmcxQm11M25jS0t6Y2ZsK3J4dy9URXVYSCtNdXRWZDBNKzFDZXBVSzUxcFZxaHI2dnZQRU93NGNDbFZmY1N2ZkFTQStqWExZdnJDbmNKK3c5cmxoVlR2aDA1NXBDcklYNmZOQktFc2dDWk1qQTF4NVlqODVCTHpuUElwaDhNamtnL3liejl3RVUzclZVUnVxNXdxcjdkODQxRmhXOTBnLzYvUUNMbFZsUTFybDhQNXE0OEFTRmZ5cS9MQkp5RVlabW1SUTY0Y1FXcmN1djhLRjY0L0Z2Ym5UZTRsbHdVaFBkeDUrQnJESnErRGoxL0NoQ3JUN01aWU5MMVBzaVU1UXNJaXNIblhXYXphY2tMdWZWT3JTaWxzWFQ0YWVycTZLRkhFQVhzM1RFVG5BVzRJQ1l2QUIrOEEvTk45QmpxMnJJWHhROXVuU1RrVlRZaEVzY0oyY2tISGFKbEphV21WWmx3a2lzWE14YnVGL1RJbEMycGNFaVUyTmxadVgxV1FQNzlkbmd5YkNLQ3RTVm1xM0R5MVJPRngyVFQrVnc0dlVGaFNKRHBhbEtwVS9tL2ZmeGEybloyMG42bWdtTE05RG15YWpHWmRwK05YYUFRKytnUmc0ODZ6NlQ1UlNCdjNVVUJnRUtvMEc2WHlXb2t6M3poVzdLbmVJQlZZdi8wMHR1dzVwM2I3TVlQYVltanZGaWhhS0YrU3h3d005RkhRd1FiR3hvWkN5WkpTeFFyZzRzSDVLUjRmRVJFUkVWRmFZcENmaUlpSWlKU3E0T0tNQ3dmbUM2c1FjNXBsaDNsT1V5SFlQM1BKYnVRMHl3NW5KOXNrSytqaXhHTDRmQTdFcXEwbjVGYWFsU3BXUUtNeGZQTDltcnAvUkJxNy9jQVRHM2VlRWZZSDkyd09DM1B0QkE4MTllcXREMll0Mlkwck41L0pIVGN3ME1lY2lkMXg5OUViRktuV0wwMnU3WEZ5Q1VaTVhTL1VHSTUzMmVNcExuczhSUUY3YXl5YlBVQmxHbjlscXltVnVYcnJHVG9OY0V0UzQ5N240UTZWTmVRVGwwbFFadlhXRXhxdi9KZDErNEduOEQ0dVZNQTJTUllGbHhLT3NMVzJ4SmV2UDNIODdHM01IT2VhNGlEeEo5K3ZLUTd5SjVaTlR3OW1waVlJQ1pPV2p2Z1pGS0sweElIWEJ6K01uN1VGVStadnh6K05LbVBLaUk2d3k1dEw0M0VrSjVlbEdZNjZUME56MTMvaDVKQVh5MmNQUVBFYUF3QUE3ejU4VVpscHdPdERRa0N5c0FicHNKTWprVWd3YzhrZVliOUp2UXBvVXErQ1Z2cFdoMGdVQzdkVkI3RFcvWlJjeGc2WDRvN1lzSGc0SFBQYktEenYvU2QvN0R0MkRkdjNYNUFyRGFLam80TitybzN4NzlpdWNwT3JLcmc0NC9UdW1YQWRzZ2plbndNaEZrdXc5K2hWSEQ1OUU2MmJWRUh2TG8xUXBvU1RSbU4vZTN0THNqWHYxYW5ERHNobjVUQXlORkRhTGpvbVZxWmQyZ1Q1ZmI5OFIzWVRJMkYvN3FRZUdrOXVrbDFSRGFoZUxiMW4vWVFNUzVPdjdtdVVsZDEvOGxiWUxsTlNzOHcwNm5KMnNzT29BVzB3WS9FdUFNQ0I0OWZWRHZKbnB2dElMSkdrNlBzbkplZkVFOFhHSmJsbmttMy9lekpEc2NMNTBicHBWUlF0bEErRkMrWkQ0WUoyY014dkF6MWRYVnk3L1J3ZCtzMERJTTNrb0Vwb1dDVGl4R0tZbTJWWDJaYUlpSWlJU0pzWTVDY2lJaUw2ZzJuakIzalpvS3VPamc1YU5LeUVuUWVscTVyZmYvSkh5eDR6MWU0cmw2VVphbFlwbWVveFpSWmZ2djVFdnpFcmhPQmFvUUsyR05LcmhWd2JkWUxXWGgrL29IcUxoRnIwRDg2dDFMaWU5N0lOUjdGd3pVRzVRQjhBbENqaWdPV3pCNkIwY1VmY2ZmUkdvejQxNGV4b2kxTTdaMkxQa1N1WXQySS9mZ1NGeUQwdWtVaFFXc01KSHFvRWg0Umo1TlFOU1FMODJ2VHUweGRzM3EzK0trRkZ0aCs0S0d5M2JsbzF5ZU02MEVHYlp0V3dldXRKaElaRll1L1JxK2puMmlSVjE5U1dYRlptUXBBL0lEQUloUXNtWGYwSUFBZFBlZ0NRQmxCT25MdURtZU5jMDJROGVmTlk0c0RHeVREUG1SMVdGbWJJWjVzTG43OThSMnhjSEc3ZTgwVDltbVdVbm52MzBXdGh1M2poL0ZvWno1SFROL0hreFh0aFB6Nkx4NHBOeDdGdSs2bFU5ZDJtMXl6bzZpV3R0ZjNhWXhNQXdOUExGME1tcmttU3hhQlhwd2FZUGFGN2tsVFNyNzE4Y2ZubVU1eStjQThQRWszR0FhU0JScmNwdlZDOVVnbUY0eWxjTUI4dUgzYkQ1SG51Mkg5Y1doSWdKa2FFL2NldlkvL3g2eWhVd0JiL05LNk11dFZkVUxaVXdYVEx3QklSbWJDeTJNUW91ZUJrUXFZUlZST0FVc3JKd1FhWEQ3dmgrTms3ZVB6aUhTcTRPQ00yTGc1Yjk1eEg5dzcxa2cyZXhvc1Z5UWNzMHlyckFFbHA4bmVTNitDRmFyVlRaNUpaWW5XcnV3aEIvbmVmdmlBaU1scmg1S3Uwa3BudW8vUmdicFlkNnhjT1UvaVloVXlXbDU5Qm9Tcjdtcjl5UDA2ZXY0c0YwM3FqYWIyS1doc2pFUkVSRVpFcURQSVRFUkVSa1VhbWpPaUVPdzlmdyt1RG4wYm5tWm1hWU5PU0VSclg5SDU4YVUyYXBJTk83UVNJNkdnUmVvMVlpbTgvZmdHUWxqZFlOcnQvaHYzbzNhcEpGYXpmY1ViSXNtQmthSUF4ZzlwZ2NLL202UlpzMDlYVmdXdTd1bWpScURLV3JqK0NiZnZPSXpwYUJCMGRIYXllUDFpcktjd2xFZ21HVGxvTC84Q2ZBSUNxRll2TDFjSFdsb2x6dGdrci94enk1WUgzNTBBVlo4ajdFUlNDMHhmdkMvdktVbmQzYkZsVFNObS9lZmM1OU9uU1dLTTYzb3FvTThGRTFYMWduZHRDeU1RUjhDMUlZUnVKUklJaloyNEsreTBiVlZZclpiODZ5amRVSElRWjNyY2wrbmRyZ29wbEN1UHpGMmxaaWlzM255Z044c2VKeGJqM09HR1NTM2tYNTFTUDdVZFFDS1l1MkNGM0xENndIaEVaamFEZ01FV25xVTEyaFgxaTBkRWlkT3cvRDErL0JRdkhzcHNZWWVuTWZtalZKT2xFa3VVYmoyTCt5Z01LKzhwdmx3ZkQrdnlETG0xcnEveXNNTTF1akpWekI2RlQ2OXFZT24rNzNBU0RkNSsrWU9uNkkxaTYvZ2pxVkN1TmZSc21xZm9uYWtWWWVFSUpCMU5UNVo4eDhtbkdWUWZiVTZObDQ4cG8yYmd5ZlAyK1ljRDRWWGo0MUFzUG5ucGh3NkpoS2xmMng4WWxYc212K21lYmlNaG8zSG40V21XNzFLcGIzVVh0dHFvK1d4U2wwRjh4WnlBNnRhcWw4YmorQk05ZmY1TGJqeEhGcG11UVh4djNrYTIxcGNMdm5jc2VUOUY1b0p2U1BqWE40Q1A3M2hyVzV4OU1IYVhkakJKV01obHJ3aU9pRUJNalVwcFI0OW1yajNEZmR3RnhZakY2alZpS3pVdEhva1hEU2xvZER4RVJFUkdSTWd6eUV4RVJFZjBsS3JnNEkwY3lQOXpHQ3cyTFZMaktNNTZGdVNuTzc1K0xuUWN2NGVxdFovRC8raE1pVWRKVXFUbzYwb0NYclkwbC9sZTJLTHEycmFNMDFYZFdJNUZJTUdiR0pya1Z2SDA2TjhML3loYkpzREU1NXJmQm12bEQ0RHBrSWFwWEtvSEYvL1pGQVh0cnVUWnIzWVpncmR1UU5COUx6aHdtbURuT0ZZTjZOTU95RFVlaHI1OU42OC9Oa25WSGNPR2F0QjY3c1pFaGxzOGVnUDgxSHFIVmF4dy9leHMzN3J3UTl1ZE82Z0hYSVlzMDZtUGp6ck9JK2IzeXNWenBRbkJ5VUp3K3ZYREJmQ2hUd2dsUFhuN0FKOSt2T0hUcUJqcjhVelBsZzllU1BMbk1oZTJBUU1WQi9rczNuc3FWUHVqYnRiSFdyaDgvaVNheDhJZ29BRURsOGtWeDlNd3RBTkpBa2pJdlhuc2pOQ3doaUZVaEJVSCt4TUhaU1hQZDFWcmxtUllNRGZXeFlzNGdkQm5rQnJGWWdxTE85dGl5YkNRS0ZWQ2N0bjE0MzFaNDhNUUxGNjQvQmlEOXQ5U29YQkxkMnRWRnN3Yi9nNTV1MG93QnlhbGFvUmd1SFpxUC95NC93T3F0SitYS2RPVE1ZWUlsTTlLbUxJZ2lJVEtUSWN4TWxhY3RqNDVPV0lHY1Z1bjZFOXQ5NUlydzNCdy9leHZPVHJZWU43aGRzdWZJMWtZSEZLZnI3OTI1b2JCdGJwWWRmZ0Uva2cyaWFrdmlZT3lnbnMyRWJjc01LbE9UV3NydUdVQTZjU1dldlYxdUdPcXI5NzVSTmtIcjBDa1B1Tys3QUZ0clMrVE9sUk1teGtiUTE4K0dOKzk4OGQrbEIwSTdLd3V6ZEUvOW5wbnZvL1NXTzlIZnF2NkJRWERJbHlkSnV6aXhHT05uYjBHY1dBeEFtaUdtY2QzMEs5ZENSRVJFUk1RZ1B4RVJFZEZmWXU3a25tclZUSDd5OGdNYWRaeWk4REdSS0ZZSTlEV3RWeEVEdWpmVjZoamplWnhjSW16bnlhV2RGY0hKWGNOR3cwd0JrK2U1NCtESkcvTEhSbllDSVAzUlY5T0FtYmJVcjFrR1ozYlBRcm5TaFRMaytvblo1TEhBZ21tOXRkN3ZvVk1lV0x6dXNMQS9lMEkzaFQvQXAwWjRSQlQrWGJoTDJQK25VV1hVckZ4S296N0N3aU94Ylc5Q3F2OWVuUm9rMjc1WDU0WVlNWFU5QUdEUm1zTm8zYlFhOUxPbFR4WUdaZXh0Y3duYi9sOS9LbXl6Y2VjWllidHNxWUlvV3lwdDZsWXJJdnVhZlBBT3dDZmZyMGttdHdDQXg5MkV5UnIyZHJrVnRsRWtOalloNENxYi92Ni9Tdzl3L094dHBlZE5HdDRCazRaM1VPc2E4Y0lqb3VEMHYxN0MvcVZEYmloWjFFRnArenJWU21QQzBQWjQveWtBQzZmM1RqWkxpcTZ1RHRZc0dJcWhrOWFnU29WaStLZGhaZVNUZVcxVFFrZEhCMDNyVlVUVGVoWHgzUE1UOWgyN2loUG43dUxmc1YxaGx6ZDFmV3RDdGpTSWJKcnR4S0l5SU0zNDJNRnQ0WEgzcFZEWGZjbTZJeWhlT0QrYTFmK2Ywbk5pRWdYNURmV1QvbXd6ZjBvdnVYMTE2b2FuaFJsamxaZmxVUFQraXMrNkFRQjJlWE1oY1ZLRDdDWkdDdnVxMW55TXd1T3k2clNkQUIwa0RhNUxrSHc1bDV1bmxpZzh2bUhIR1V4ZnVCT0F0QXpEOWVPTFUvMTVYTUhGR1VNbXJsSFpibkN2NXFtNlRrcGs1dnNvdlJrWTZNTThwNm1RR2NrdjRJZkN2ekZXYmpxT3g4K2xrejMxZEhXeGJQYUFEUC9PSmlJaUlxSy9DNFA4UkVSRVJLUzJOKy85VUsvZFJHRmYweFNyNm5KMlZMNnlMcU92TVgzaFRtemRlejdKY1JOalE1eTZjQStMMXg3Q01mZnBNRS9tUi9LMGxGa0MvR25sc3NkVGpKeTZIaEtKTkhEVHBsazFkR3RmVCt2WGVmZkpYeWdGWUpyZEdEUEhkOU80ajgyN3p3b3AxNjBzek5DcWNaVmsyN2R0VmczelZ1ekQxMi9COFBFTGhQdSs4K2puMmtUendXdFJmcG5BaHRmSEwwa2VmL3YrTTY3ZGZpN3NqK3JmV3F2WFYxWGIyc25CQmdYc3JmSEo5eXNBWU4reGE1ZzRMR2x3L2ZDcGhISUNkYXFWVnZ2Nk1USlpTdUtETng5OUFqQmk2anExKzBoTEl4TTkzeTllZTh0OVJpdHkvdW9qekZ5OFcydGpPTGQvTHNxVWNFS3BZajB4ZTBLUFZKZVowTlQzbnduQlNhdGtzc1ZFUmNtbUdWY2RuTlRHeXZoc2Vucll1R1FFNnJhZGdLRGdNRWdrRWd5YnZBNEZIZktpcUxPOXduTmlZeE9uNjljOGtIcnRxSHExNDFYNTl1TVgydldkbTZKekg1NWZsZVNZYkpyMTI2ZVdxaDBrbGwxUnI4ejdULzdxRDA2Rkt6ZWZZZGFTUGNMK2xKR2R0Uks4TFdCdkRWdHJTM3hSTW1FcVp3NFRqQnJRSnMwbVVDWW5yZTZqckNwdkhnc2h5UDhsNEVlU3g1OTdmc0lTbWNtR0E3bzNWV3NpTFJFUkVSR1JOakhJVDBSRVJFUnBMall1RGpzT1hFS2VYT1pvM2lCaEJlUEt6Y2N4ZC9tK0RCeFo4bVFuTVVna0VzeGNzaHNiZHB4UjJQYlNqU2ZvTjJZNXhHSUplbzFjaGdPYkpuTkZsNVpkOW5pS25pT1dRUFE3Q0ZhNnVHT2FwUVYzS2U2SUNpN09lUERVQzdQR2Q0T3R0YVZjbW1KVmZnU0ZZUFhXazhKKzl3NzFWQWJyOVBXem9VK1hScGkzWWo4QXdHM1ZRVFJyVUFtMkdtYWEwQ2JaRmU5djMzOU84dmlLVGNlRjdkTEZIZEdvVHZsMEdaZXNwdlVxWXEzN0tRREEzcU5YTVhad1c3bmE4aTllZTh2VmptOWNSLzEweXJLcDAvWDFzeUVpTWhvOVJ5d1ZKbS9JVGpCUVJpeVc0TWlabTlBQjBMWjVkYld2blJXbGQ0QWZBUHo4RXdKdzFybk5sYmFUdlgrTmpReVV0dE0yVzJ0THJKay9CRjBITDRSRUlrRjRSQlI2amxpSzh3Zm1La3lMSGgyVGFDVy9nZVkvMnlpYlFLQXBzM1JPR1o4WlhMMzFERDJHTDBac25QUjdwbkhkQ25KL3R5aXpjZWQvd25iWHRuV1VaaVhZdG5JTXZnVDhRSGhFRkVTaVdCZ1k2TVBJMEFBMmVTeFF0bFRCRE1zRWxObnZvL1NXTDI4dWVIcjVBcEJtaVpFVkdoYUpnZU5XQ1grTGxDcFdBSk5IZEV6M01SSVJFUkVSTWNoUFJFUkU5SmM0Y1B3NnJzdXN1RlZHV2QzdGxEcDk4UjdtTHQrSDk1LzhrU2VYT1dwVktZVWNwc1phdlVaYWk0cU93WkNKYTNEcXdqMmxiU3FWS3dKNzI5encvaHlJVy9kZlljTHNMVmc2czM4Nmp2TFBkdWJTZlF3WXQwcW9iMjlyYlltZHE4ZkJ4Rmg1aXZMVTZ0bXBBY3h6WmtmWHRuVTBQbmZSbWtOQ0RYalQ3TVlZcU9iS3pENWRHbUhEanYvd0l5Z0VZZUdSbURobkszYXNHcXZ4OWJYRjJjbE8yUDc2TFJqQkllRkNyZWpYWHI0NGNpWmhoYnlxV3VOcHBXV1RLa0tRUHlBd0NCZXVQa2FUZWdtQi9IM0hyZ25iVmhabXFGVlYvYklMSVdIeWRhclh1Wi9DNjkrQkgxMWRIYXlhTndndHVzMVFlcjdYeHkvb08zbzVYbnY1SW04ZVM3Um9XQ2xGSzdOVEtyVXArWldSVGJ1ZVVvV3I5RWwxSHhHUjBYSnB4bTF0ckpTMmxVc3pyc1pyWUdpb3J6TGdHaWNXcXpYNXAxNk5NaGpXNXgrczNDeWRGUFBSSndBanAyN0ExdVdqa3JTTmlaSHZMejNmTDVtVnNxeEJzcGtCbEdYOWlJNFdJWC81N21wZFovdUJpNWd5ejEwSTN1YTN5NE9WY3dlcGRlNjBCVHVFN2VZTkt5RzdpUkVLRjh5SHlLaG91WFpsU2pocGRjVjNacitQc2lvSGU1a3NOaC84aEcySlJJSmhVOVlLMlNWTWpBMnhZZEZ3dVhJdVJFUkVSRVRwaFgrRkVoRVJFZjBsdHV3NXA3cVJGbDI0L2hpTDF4ekNrNWNmaEdPQjM0T3hhTzBoelBxZCt0emN6RlR0MnRpcXlLNm10YzV0bm14OWFrMEVmZzlHdDZHTDhlVEZlK0dZb2FFK0J2Vm9qdVViandySFRMTWJZLzNDWVdqUmJRWmk0K0t3Ky9BVmxDeGFBTDA3TjlUS09OUWxHL1RJTEZvMnJvS05pNGVuK1B4TnU4OWkrb0lkRUl1bEtmcXRMTXh3WVBNVTJPU3gwTllRRldyUnNKSmN6WGQxUFhueEh0c1BYQlQyKzdrMlZydDhnMmwyWTR3WjFBYVQ1N2tEQU01ZGVZanRCeTZpUjRmNkdvOURHMnl0TFdHYTNSaGg0ZElKQzU1dmZWQ2xRakVBd0x5Vis0WFhwRXpKZ21oWXUxeUdqTEZNQ1NjVWRiWVhndThiZC8wbkJQbkR3aU54Nk5RTm9XMmJwbFhsVnZtcjhrdW0xcmxGenV4bzJhUUtGcTg3RExGWWdrRTltdU4vWllza2UzNmVYT2J3OWZzR0FQQVAvSW05eDY2bDYydXBLR1c2Tm1TV3o1bkVLZHJ6MnlXdG13MUlBM014Y3JYRVZhOUFkbDh4Qm5XcnV5VGI1ckxIVTdYVCtrOFkxaDZYUFo3Z3hXdHBWb25URis5aDQ4Ny8wTCtiZkVtT0dGR2lsZngvYU4zejVHVFQxOE9LT1FQVHJhL3dpQ2hNbmI4ZGU0NWVGWTZabTJXSCs4clJ5SmtqYWJZRmRaM2JOeWZGNTZhbnRMeVBzcW9DK1cyRTdkZnZFckxZck5oMERQOWRlaURzejUvU0N3VUw1RTNYc1JFUkVSRVJ4V09RbjRpSWlJaTBSaUtSNFB6VlIxaTY0YWhjVUR4ZWRoTWp1WlZmM1R2VVEvY08ycW1uTGh0MFdqNTdvTXJnakxyMkg3OHU5Mjh4TXpYQmp0VmpZV3hzS0Jma0I0QnlwUXRoN09DMmNGdDFBQUF3ZmNFT0ZDK2NINVhMRjlYS1dQNDJNVEVpVEpybmpsMkhMZ3ZITE14TmNYRHpaRGc3MnFiNTlZME1EV0NVVzdNZ1JteGNIRVpOM3lnRXZ5M01UVEd3UnpPTit1amVvVDYyN0RrbkJGNm11dTFBdVZLRlVLcFlBWTM2MFZZZ3RtUlJCOXg1K0JvQWNQZlJhMVNwVUF3Mzc3M0V1U3NQQVFBNk9qcVlPNm1IVnE2VlV0M2IxeE1tUnR5Ni93cm5yejVDdzlybHNHYmJLUVFGUytzcTYram9vSmVHazI3aXp3VUE4NXltS0ZUQUZnMXFsVVBnOTJCTVVpTTljODRjSm5CdFYxY284N0ZxeXdsMGJWdEhvNGtHYWUzcnQyQ3MybkpDMko4OW9SdDBkTkkrN2I2VGd3MTBkWlN2bEZlbkR2dnoxNStFYlgzOWJMQzN5NjJ3WFhTaTFmRkdHWkJtUEp1ZUhsYk9IWVJHSGFjSUs4Vm5MZDJEcWhXTG8yUlJCNkZkVkhTTTNIbEdCcHFQTmJOTXdrZ3BQVjFkZEdwVksxMzZldm5HR3oySEw0V1BYNkJ3ek16VUJQczNUVWFKSWc1S3o4c3MvcmI3S0wwVWxzbGk4KzZqSDBMREluSHU2a080clRvb0hPL1RwWkhXM3FkRVJFUkVSQ25CSUQ4UkVSSFJYK0xjL3JscXBZaDk4dklER25XY29sSGYwZEVpSERybEVLR3JuQUFBSUFCSlJFRlVnYlhiVGluOFFkblNJZ2Y2ZFcyTTNsMGFDYW0rVlFuK0ZZWkJFMWFqWWUzeWFGU25mSWJWSmUvd1QwMjRyVHlBMkxnNDJOdmx4bzVWWTFHOGNINjVEQVd5aHZYOUIyY3ZQOENUbHgrUTNjUklycVkzcWMvN2N5RDZqMWtoOXp6bnpXTXBEZkRML1BpZTJTeGFjeGl2M3ZvSSsxTkhkbGI3UFI5UFA1c2Vsc3pvaDlhOVpnc3JKN3NQWFlSVHUyYkNMbS9hcEY5UGprc0pKeUhJZi9PK0p3YjFhSTZ4TXpjTGo3ZHZVUU1WWEp6VGZWeXlPcmV1allWckRpSDRselFvUDJ2SmJwUXFYZ0RydDU4VzJ0U3ZXVmJqRlpkK0FiSjFxcVdaSTRiMStRZld1YzJobjAyOVFQMkFiazJ3WmZjNXhNYkZ3ZGZ2R3c2ZDlNaFVnYUdBYjBIWXRFdGFUMXhYVndkekpxcVgyankxenU2Ym0rd3FhWFVDMVErZmVnbmJoWjNzbEw0bWtaSHlnWFBqREZvZFg2S0lBMGIwYjRYRmF3OERBRVNpV0t4MVA0VzFia09FTm9uVC94c1ovWDByK2ROVFB0dmNjdGtTckN6TXNISHhjSTMvRHBKVnR0NFExWTBTK1hCdkc3S2JHR2w4M3Q5NEg2V0g0b1h6Qzl0aXNRUkwxeC9CcGwzL1FTS1JUdUNyWHFrRVprM29sbEhESXlJaUlpSUN3Q0EvRVJFUkVhWENCKzhBN0RoNEVYdVBYaE9DYTdMczh1YkNvSjdONE5xMmpzYnA4eS9lZUlMTEhrOXgyZU1wcGkvY2lkY2VHMVAwQTNocVdlYzJSNVdLeGFDam80T05pNGJEd2p6NXRPdnhxeldIVFY2TGpVdEdhSzBjZ2JwOEh1NVEzVWlHQkJKMEh1Q0dXdzg4aFdQTFp3OUFtNmJWdERZbVhiM2s2MW9udHZ2d0ZVeGJzQVBoRVZIQ3NjSUY4Mkh2dWdscFZtTmNHNjdmZm82Vm00OEorMlZLRmtTWE5uVlMxRmVWQ3NYUXExTURiTjE3SGdEdzVldFBkT3cvSHlkMnpJQ2xSUTYxK2xEbnVWS250bm9GRjJkcytMMTkvL0ZiTEZ4ekVCKzhBd0JJeXd0TUc1M3hxNFpOakEweHNIdFRJWXVHMThjdmFObDlKaUlpcGZXd2RYUjBNR0ZvZTQzNzlmTlBlSDdpVjdkV0xGTllvejdzOHVaQ3l5WlZjUGlVQndCZzNmYlRtU3JJTHpzUnlUQUZxOFl6MHRWYno0VHRjcVVMS1cwWG1YaDFmQWF1UUI3WnZ6WCt1L1FBYjk5L3hxZ0JyVEdpZnl1NXh4T3Y1RS9KYXpKbFpLZFVqVEZlV0hna1ZtdzZycFcrTXF1Y09VeXdjL1ZZMUc4L0dRNzU4bURIcXJFcXYrZi9ORm54UGtwcnVhMXlJbThlUy9nSC9nUUFySFUvSlR4V3NFQmViRms2TWxObFpDRWlJaUtpdnhPRC9FUkVSRVNVWWxXYmp4WldOY2txVTdJZytuUnBpRGJOcXFYNFI5RFRGKzRKMjdVcWw4eVFBSCs4dVJON29KQ1RMZlIwMVF0V0Z5bVVEK2YyejAyWGxOZUphVnEvZWYzMjAzSUIvbTd0NjZGejY5cGFIcFY2dkQ4SFlzTHNMYmh5ODVuYzhYbzF5bUREb3VISVlXcXM5Tno0bXZIeDB2dXAvL3psT3daUFhDT2s2VGMwMU1lSzJRT2dxNXZ5Z1V3YjNRVzNIM2pDODNldGVhK1BYL0JQOXhuWXYzR1NXaXY2MWFuSHJzNHF6eW9WaWduYmtWSFJXTDMxcExBL2RWUm41TWxscnJLUDlEQ2dlMU80NzcrQWdNQWdBTkwzVTd5V2phdG9YTzRBQUQ3NWZoVzI3Vk14d2FSL3R5WkNrUCsxbHkrdTNucUcybFZMcDdnL2JaSzlkOHh5S0wvSE1wc25MOTdMVFZLcFdibWswclpSVVlsV0lHczQ2VXliOUxQcFlZM2JFSWhFc1NoZDNESEo0K0cvSjZZQTB0VHBLZmtNR2Q2M1phckdHTzlYYUFTQ0ZFemdTMnZsR3c3VCtKd3F6VWVyOWJsdllteUVHOGNYeVIxenpHK0RYV3ZHd2FXRUUweU1EZVVtbUFGQW9RS3F5OFBJWmpFcVlHK3QxdDgrNnFUU1QydFo5VDVLRC84cld4akh6OTJSTzJaclk0V0RteWJEUE9mZk5SR0VpSWlJaURJbkJ2bUppSWlJL2hLdnZYd1I5N3NPY0hLOFBxci9vN05zZ04vTTFBUnRtMWREdC9iMVVsM0g5a2RRQ0M1Y2V5VHN0MjVhVmFQek93OTBTL0cxSDE5YWs2UTBRSkZDK1RUdUp5TUMvSnA2OXVvajVxN1lMK3lYS2VHRWVTcHFxNzk0N1kzc0pvWnd6RytqMWJGODlQWkhsMEVMNVZheDZ1am9ZRVMvVmhnL3RKM0tDUlkrZnQrRWJUMWRYUmdZcEY4YTRkQ3dTSFFkc2hEZmZ2d1NqazBiMVJsRm5lMVQxYStKc1NIY1Y0NUJvNDVURUJ3U0RrQjZmemJyK2k5MnJCNnJNRUNvcVluRE9nQ1FCaE9WeVcyVkU4V2M3WVhKQnZGcVZ5Mk5YcDBhS0R6bjFnTlBmUHYrQzAzclZVaTJiMjB5TVRiRXJQSGQwSC9zU3Juak9VeU5NWE9jcThiOWhVZEV5YjJ2Q2ptcUR2UXBVNmFFRThxVWNCTEtUNnpmZmpyVEJQbGxBM3dXNXVwbGljZ01EcHk0SVd6cjYyZERuV291U3R0R3lBVE9BY0RJTUdOWElCZEw1ck1oVW1hc0pobThVanBuRGhNc210NDMzYStyVG9hUnhHU3piaVRIeEZoeFlGcDJNbE5pTjA4dFVkbXY3SVNwbys3VDFTb3hwTTRrcTdTVzJlNGpVV3ljMnFWUTBsSkVaRFMrQjRYS0hiTzB5SUVEbXlZcm5XVDM2cTBQZ24rRm9XckY0dWt4UkNJaUlpSWlCdm1KaUlpSS9oWWpwcTVQazM3L1Y3WUlYTnZWUmN2R2xaWCs0QnNjRW81UjB6YWdVNnRhcUZ2ZFJXWFFiOWVoeXhEOW5wQmdudE1VelJ0VTB2cTQvM2JCSWVIb00ybzVZbUtrOVo5elcrWEV0cFZqa2cyT1AzcjJEcDBHekllQmdUNE9iSm9zVjdNMnRSd2Q4cUpiKzNwQ2JmQmNsbVpZUFg4STZsUlRMeEM2NS9BVllUczlWNVpIUmNlZzE4aWxlQzBUQUc5UXF4ejZkbTBNUUwwZ1R2N3lpbXVnUDcrNkRnWHNyYkZsMlNoMEdieEFxTlh0SC9nVFRidE94L1RSWGRDL1d4TzVjeVlNYlk4WW1mVHJxb3dhMEZxdGR2VnFsSkVMOHB1YlpjZnlPUU9VdHI5eDV3V1dyajhDODV5bUdOR3ZKUWIzYks3Mm1GVHhDL2lCRjU2ZlVLbDhVWmliWlpkN3JFbmRDckRKWXlHczVnZWtxM1ROYzJaUDNJMUtubDYrd2tRbVhWMmRWRTllNnRHcEFaNU1reFkrOExqN0VvSGZnek5GRm9TUFBnSENkcjY4VmhrNEV2WDlDbzNBdm1QWGhQMzZOY3NrbStrak1pcFJjRElUcHhrUEMwOVlSVzZzSkNDdHluK1hIbWhyT0VyVnJsWktxeXU1QXdLREVCRVpEU2NIN1U0Z0krVXkyMzEwK3VJOWJOdDNBWWMyVDlGcXY1cjYraTBZM1lZc3hOTlhIK1dPdDJ0ZUhjN0pUUGJ5dVBzUzB4YnNRT0dDK1RDNFp6TjBibDBiYjI5dkVSN1BrVDMxbVZKZXZQYkcwdlZIY1BQK0swUkhpK0JTd2hHakI3WkJyU3FsVXQwM0VSRVJFV1U5RFBJVEVSRVJVWXA1bkZnTVp5YzdsZTJDZ2tOeDV0SjluTGwwSCtabTJlRnhjZ2x5VytWVTJEWXlLaHJyZDV3UjlzMU1UUkF0RW1tVWh0N1cyaElteGlsTDc1OFpWcENsTmJGWWdxRVQxOERIVDVyT1hEK2JIcllzRzVYc3lzUGdYMkhvTkdBK2ZvVkdBQUJhOVppSlBlc25vb0tMczliR05YMTBaMXoyZUlKaXp2WllOTDF2a3RyenR4OTR3c1RFQ05hNXpKSEQxQmlHaHZydzgvK0JBeWV1QzdYckFhQzhpL0thd3RvVUhTMUNqMkZMY09QT0MrRllVV2Q3ckY4NFZLdVpIS3BYS2dIM0ZXUFFZL2dTWVZLR1NCU0xTemVlb0UvWFJuSlpEZ2IyYUphcWF5bGFSZW5yOXcySGZxZWFqOWVxU1ZYa3phUDgvZUw3ZXdWODhLOHd1WUM3cHQ2OC93eXZEMzU0OGRvYnoxOS93b3ZYbnhBVUxFMGZmdi9jQ3JrZ2YyeGNIUHFNWHA3a2VzOWVmVVQzb1l1eGMvVTRqVDVIN2o1NkxXdzc1cmRSdWdKWVhhMmJWTUhNeGJ0UnUycHBUQnpXUGxNRStBRnBZQ3FlT3AvbkdlSGU0emY0R1J5S2dNQWdqQjdZQmlzM0haTkxxZDYxYmQxa3o1ZGRnYXlmVFM5VGY4N0wvcnRTK3A3ck9VTDF5dlBVZW5CdUplenRjcWY0L0RpeEdQY2V2OEdsRzA5eDZjWmpQUGY4aEFIZG0yTFcrRzc0K21LdlduM0lUcUx5ZWJoRDQzSTFmNXZNZWg5OS9SYU1TWE8zNGZURmU3RE9uYkdmaTQrZnYwZnZVY3Z3SmVCSGtzY09ucnlCS1NNN0taM1E2dk83Uk16Yjk1OXg0KzVMZEc1ZEd6bHptR2h0YkVmUDNNS3d5V3VGU2JBQWNPZmhhM1RzUHgrTHB2ZEJ0L2IxdEhZdElpSWlJc29hR09RbklpSWkra3NzbXQ0WGhSenpxbXozN3FNL3hzM2FyRmFmNmdhRWZzaWtQQTBPQ1UvMlI4L1ZXMC9pcDB4N0g3OUE5Qit6QXJ2WFRWQ1pzajNla3BuOVViZTY4cFN6Zjd0WlMzZmp3dlhId3Y3QzZYMVFxVnlSWk04eHoybUs2V082WXN5TVRRQ2tLd0RiOTUyTG5hdkhvWHFsRWxvWmw0R0JQazd1bkFFckN6T0ZqMi9ZZVVhdEZhbzlPdFRYeW5oVStSNFVncmZ2UHd2N3VhMXlZdGZxY1RDVldhMm5MRWduR3l4UjFrWlg1djFldDdvTGRxMFpoNzZqbGlNa0xBSkZDdVhENXFVajFiNG5Fb3NUaS9ISjV5dmV2UCtNTis4K3c5UExGNi9mK2VMREozKzh1YlVaMlUya2syUysvd3hCKzM3emtnVE9ENS8yd0tUaEhaVFdKWTZmUUFKQXJiSUZZZUdSMGtDK3Avekt5UVlkSmlzOXgwQS9JYUFYR3hlSHdSUFc0UHpWUndyYlhydjlIRjJITE1TV1phUFVEcnJjdlBkSzJLNVlwckJhNXlUSDJNZ1F0MDh0VFRKNUpTTjVmZnlDWnpMUCtlMzduamh3NGpxYTFxc285ejVPUzZGaGtmRHhDNFRQNTIvdy92d1YzcDhENGYwNVVLNU5qK0hTb0xXdHRTVmFOcTZDamJ2T0NvOFZMcGdQOVd1VVNmWWEyZ2ljcDVkZnYwdHpBSmwvcktuaFVtY3dRc0lpNUk3SmZtNlFackxpZlNTUlNMRDc4QlhNV3JKYm1FRDRNeWdVRW9ra1Ewb2ViZDU5RGpNVzc0SklKaHVPaGJrcHhIRmkvQXFOUUZCd0dQWWV2YWEwVEkyM3pQdTNTRUh0VHBoNjlkWUh3NmFza3d2d3g1TklKSmcwZHh2S2xTNlU2b3d6UkVSRVJKUzFNTWhQUkVSRTlKY29YY0lSWlVvNHFXeG5ZcEt5RmZESitmWTlvVlo1TGtzenBTbmhQL29FWU5XV0U4SitOajA5eE1iRjRjck5aeGd5Y1EyV3plcXYxZlRBZjZPZEJ5OWhuZnRwWVg5bzd4Ym8wcWFPV3VlNnRxdUw4SWdvVEYrNEU0QTBVTjFsOEFLNHJ4aWp0VWtWeWdMOEFGQzJaRUdWUWY0aHZWcWdaanFscmJXenNjTEJMVlBRb3RzTTZPcm80TWpXcVVsV3RuNjg3Njd3WE5rVnFLODlOcW0xQXJWV2xWSTR1MjhPUmt4ZGp6VnVRNUpOcXh3dk9scUU5OTcrOFByd0JlOCsrdUh0aHk5NDg4NFg3NzBEaEt3QWlVVkZ4eUM3aVJHK2ZndEcrMzV6NWRLNXh3c05pNFRicWdOd205cGJZUjl2M3ZzSjI3SkJoOWk0T0h6eS9Tclh0bXJ6MGZqZ0hTQ2t4bGVIWGQ1YzBOT1RUbkFJQzQ5RW4xSExjZlhXTStGeGU3dmNtREhXRmFPbWJSQUNpVGZ1dkVDVHpsT3hZL1ZZRkNxZ1BPVXlJSDF2MzdydktlelhxRnhTN2JFbEp6TUYrR1BqNGpCMS9uYUl4UW5QKzVPWEh6QnM4anFNTmR5TWhyWEtvWFhUcXFoZm8yeUtWMGhIUmNmQTErOGIvTC8raEgraWlTSXR1OCtBLzllZkNKWUphcXRpYkd5SXdSTld5NzEzeHc1cW96SWdHQm9XS1d4blQ0UHZPRzJTclMyZjBva1dIaWZUWmlWLzlSWmpOR292aW8zRC9TZHZjY1hqS1M1N1BKRjdMSEdBSHdBK2VDZjlyS0UvOHo1NjdlV0xjYk8yNE43ak4zTEhTNWR3UW14c25NcXlUdG9VK0QwWVkyZHV4cmtyRCtXT2x5bmhoQzNMUm1ISHdVdFlzZWtZQUdEaG1vTm8zYlJxa2xJeEFQRCtrNyt3WGFSZ1BxMk9jZVhtNDhMa2c0cGxDbU9OMnhBQXdNaXA2M0hyZ1NkRXNYRll2ZlVrMWkwWXF0WHJFaEVSRVZIbXhpQS9FUkVSRWFXWXVxdXRQZ2NrQkMyVXBmY1ZpV0l4Y053cW9lNTQ0WUw1TUhPY0s3b09YZ0N4V0lLaloyN2gxVnNmYkZrNk10T21sTTdzVHA2L2l3bXp0d3I3elJ2OEQxTkhxYTRaTDJ0QTk2YjRGUnFCSmVzT0E1QUdrYnNQVzR3dFMwZWlVWjN5V2gxdllpNGxuR0NlMHhRaVVTeGk0K0lnamhNRE9qb3dOOHNPbHhLTzZOR2hBUnJXTHBlbVkwaXNVQUZiN0ZrN0FjWkdCaWlzNVIvMUZTbFlJQzlPN1pvcGR5dzJMZzUrL2ovdzBTY0FIN3dEOE9HVFA5NTcrK1A5SjMvNGZ2a21GOFJWUjNoRUZDSWpZOUMyenh5NWdIeTUwb1hnVXR3UjIvWmRBQUM0NzcrSXB2VXFKcGxVOGZWYk1JSi9TVlBxNjJmVFE3RkMrWEQxMWpOTW5iOGRuM3kvSmxtSktCc1lTY3pJMEFCRm5lMVJ2SEIrbENqaWdCSkY4cU40RVFkaE5iNWZ3QSs0RGw2SVYyOTloSFB5NXJIRTRTMVQ0WkF2RDJ5dExkR3gvM3dob1BqK2t6K2FkSnFHUmYvMlFhc21WWlZlOThLMVIwTDlhUjBkSGRUVVVwQS9yZVhMYTRVVmN3YXFiQmNjRW82UjA5YkxUWXlRRlIwdHdzbnpkM0h5L0Yza01EVkcwM29WMGJwcE5kU29YQUxaOVBUa3J1RmdsMGZwZFU2Y3U0TmhrOWNwZk16VHl6ZlpNV2JUMDBNKzIxd29ZRzhOeC96V2NITElpNE1uYitESnl3OUNtMHJsaXFCbDR5cko5Z01BN3o5OUViWXR6TldiYU5GNW9KdGE3YlJKSXBIZzBmUDN3bjR1UytXVG5wS1RYTjN3OUhEdXlrUHNQSFFadCs2L2tsdjlyVWh1cTV5b1U4MEY5V3VXUWEycXBkTnBoQmt2Y2RhQytFbExpbVRsK3dpQThIZGR2TG5MOTJHZCt5bTU3NEljcHNhWU5Md2plblZxQ0YzZDlGdkZmK1QwVFV5YTV5NThaOFhyMHFZT0ZrenRCUU1EZmZUcDBnanJ0cDlHVEl3SVA0TkNNV1dldXhCa2p5Y1N4ZUtUVDhMM1pmRWkrYlU2VHRuTU1zdG1ENEJEUHVubjdtcTNJU2hYWHhyWWx5MjlRa1JFUkVSL0J3YjVpWWlJaUVodGlldXZCbjcvcFZiOTFCZWVuNFJ0WlN0b0o4MXpGMzUwMXRIUndlSi8rNkpTdVNLWU1kWlZXRG4rNXQxbjFHNDlBYTJhVk1HUTNpMVF2TEIyZjBUOWs1MitlQStESnF4R25GZ01BS2hTb1JqV3VxV3Nkdno0SWUwUUVoS09UYnVscVg1Rm9sajBHYjBjMjFhTVJvT2FaYlU2YmxtMXE1YkdtNXViMHF6L2xDcGJxbUNHWGZ2RmEyODA2amdGc1hGSlUvaXFZbVZoaGlLRjhzSFowUmJPVHJZbzVHZ0haMGRiZkE4S1FjOWhTK0FmK0ZOb1c3cTRJL1p0bUFSZEhSMmN1WFFmWDc4RlF5S1JvTitZRlRpNWM0YmNCQWRQcjRTQWUvSEMrV0Znb0EvOWJIcncrdmdGeWJIT2JZNVN4UXI4RHVZN29IZ1JCeFIweUtzMDRIUCs2aU1NbjdvT1FjRUp3Wmw4dHJtd2YrTWtJUUJTcm5RaEhObzZGYTZERnlMd2V6QUE2UXJpQWVOVzRkU0ZlMWd3cmJmQzdCSDdqbDBUdGl1Vks0STh1ZEsrVHJSc0NRY0FTRW0yYXZPY3B1alVxcGJTeDZPaVk3RHIwQldzMkhSTWVENEE2ZXU3Yy9VNG5MNTREL3VQWGNQVFZ3a3AvRVBESXJILytIWHNQMzRkVmhabWFOV2tDanExcW9YU3hSMVZqc2ZaTWZrSldicTZPckRMbXd0TytXMVFzRUJlT0RuWW9FQitHempsdDBIK2ZIbmt2bk4ySHJ5RVp6TGpNakRReDhKcGZWU09RU0tSNE1LMWhQSWtkbm10Vko2VFVUYnZPWWNmUVNIQ3ZtTittd3djVGNwNWV2bmd3alhGcFROMGRYVlFybFFoMUt0UkJuVnJsSUZMY2NjTVNjMmVIcUtqUlhqMzZRdk16YkxETEVkMkdCbnFBem82K09qdGp5bHVPNFIyLzIvdnpnT2lydk0vanI5bVlMaHZEN3dRVkVSQUNQTStWODN5V3NzMTIweGNyVHhUVTB2dDhKZG9hbTVxbHJXdFpwcTJlV1hsbHBybFVkcG1sbG0ycnFWMjJLRnBKcHFDQnpjejgvdURHQmc1WmtCU3YvVjgvQ1BmNy9jejgvMEM4NFdSMStmemZ2djZlSmZaNTEweS9uMTA5TGh6OVpaL3ZMREJhYnRIMXhhYW16SlV0V3VHdWYyY2wrdXJ3OGMwNWUvLzBrZWZIbkxhNytWbDBkeXBkenRWT0FxdkVhSVJnM3BxNFl0dlNwTFdiZHFsMk1ZUkdqZnNGc2VZNzQ3ODdIaC9GUnpvcC9ybFRINHE3dHdsRlJqS3VoY0syMWg1bU0xT2szanExcXFta09BQXBaKzdxTFQwQzZVK0ZnQUFBTDlmaFB3QUFBQndjaksxS05pN05GeTdOTkIvZHRsR3pYcG9jTGwvb1Avd2s0TmF2M20zWXpzaHRtUy8wRG5QdnFxVnIyMTNiSThhMHR2UkkzN1VrTjZTcEJuelY4dHFzeW5mYXRXNlRidTBidE11SmNSR3FtMkxXTFcrUHJZQ24yRkpkcnRkK1ZhYjh2THlsWnVYcjl6Y1BPWG01c3ZEMDF6cFB6cWZTVHV2bjFQVFhBK1VkT3luMDA3YlgzLzNrNk0vclR0Sys1b1d1cGlScFhrTDErbjVGVzg3OXRXc0hxSko5OXlxeno0L3JJek1iRjNNeU5iRmpDeGR6TWd1Mk03TWN1d3JQSjZSa2FXTXpCekhzY3dzNTlXWmVYbjVHbnJmQXExNGRySzZkdmpqck1hODJwcEUxNVBGNGxsdXlCOFM1Sys0bVBxS2F4eWhKdEgxRk5Pb25tSWIxU3UxZFB5R0xiczEvcEhGeXM3SmRleHJrZFJZYXhZOTZGZzkvL1NzZXh5cm5OUFBaNmp2WFRQMS9MeHhqaFg5N3hZTGdscGRYOURMUHFwWVdHazJtOVFvc3JZUzRxS1VFQnVsaE5oSUpjWkZsZHVxb2JqYzNEek5mSEtOWTVKSm9jUzRLSzFlOUZDSm4xTko4UTIwNWVWWkdqUm1udE9xMXplMzdkR0hueDdTQTJOdTA1RGJ1OG5Ub3lBSU8vejlUM3J2dzZJVjd2MTZsNzNpdnlyOTkvTnZuYllyV3lML1VwbFpPZHE5OTB0dDJyWkhtOTc1cEVTWjlJVFlTSzM0NTJUVnFobXFZY2s5TkN5NWg3Nys5cmpXcm45ZnI3MzVnVTZmS1dxM2NpYnR2SmF0MmFwbGE3WXFQcWErQnZicm92NTlPcFQ1dll2K05ZeXFIaGFrUmxHMTFTaXFUc0cva1FWQlpJUDY0V1cyYnludTNaMy8wNVRaTHpydG16WXBXYkdOSXlRVlZJL1l2ZmVRNnRhdXJqcmhZUW9JOEpPZnI3Zk9wbDNRTTB2WE8xVjZhSEZkdEh0ZnVDcHk3a0ttdHV6WXEycWhRYW9lRnFpdzBFRDUrL25JMjhzaWJ5K0w3SGE3amg0L3BWYzI3TlRpbDk1eWVtem5LOVI2cEtxMWFlNzhPOW5IMjB1ZDJ5ZXE1dzB0MWFOTGM3ZnY5ZCtESG5kTWRlcnhYcHBPYlp1V2U5em85OUhHYlh0SzNWOHRORWl6cDl4NXhYN0dGc3JLenRHZ3NmTjAvTVF2VHZ0Yk5ZdlJVek5HbEZxVjUvNVIvZlRxeHAyT240ZVBMWGhacDgrYzA3Ukp5ZkwwOE5BYnhkN25KaVc0UC9GdjE1NERUdHQrdnFXM3BBb05DZERwTStka3RkbjB3NDhuSFJPQXpxU2QxL2tMQlJNRnJxVjJNQUFBQUxneUNQa0JBQUQrb0xiczJLc2p4MUxWTEtHUm9odlVVVWl3djQ0ZU82VUZTOVk3eGx6NmgvaVE0QUJkRjkvQXNRcHM2YXJOZW0zalRsVVBDeTcxSEJjeU1wVjZPdDFwWDljT1JiM2I3WGE3VXVhdTFOSlZteDM3MnJXTVU4cEU1eEx5bzRiMFZrSnNwQ1pPWCtwVVB2ekFWMGQxNEt1amVtSDFWcWZ4eWFQbnlzTnNsdG5ETEU4UHM4em1vaks0aFgyL3JWYWJyRGFickZacm1lWE1KNHpvcS8rYmNFZXB4MXg1WmNOT3paaS91bEtQSFRSbWJvWEdweDU0dWRUOTZ6ZC9wSWRtTFMvUnEvZlVMK202YmZqc1NsMWJlWEp6ODNUbitQbGF1L2hodFc4Vlg2SEhYdDl0ck90QktNSGk2YUdXelJycmc0OFB5TU5zVnFNR2RkUzBTWDBseEVZcHJuR0U0bUxxcTA2NDY0a3F1Ymw1bXJYZ1pTMVp1ZGxwZjdkT3piUnN3WDN5OVNrS0htN29tS1JKby9zN1dqYWNUYnVnMjBjK3JqNDN0VmJONmlGNjZaVjNIV003dGk0b2MxOG5QRXp6cGcxVFFwTkl4VGVwNy9SOEZmSGhKd2YxNE16bCt2YUljMVdBN2wyYWEvRzhjV1gyaWE1YnU3bzJyWnFoaWRPV2FNUFdqeDM3ejZaZDBKVFpMK3FGMVZzMGYvcHd0VzhWcnljV3JuUDhuUER6OVM2M3JIOUY3ZHB6VUhuNVZnVUYrTXJmejBjK1BnV3Jkdzk4ZFZRcGM0dFc5cHJOcGtwTk1Nckl6TllQUDZicTBEZEg5Zm1oSTlwLzhIdnQrK0xiRWkwU3BJSXkza09UdTJ2SytBRWxncVVtMGZVMGZmSWdQWEwvSFhyblAvdTA1bzMzdE9PRC9VNlRTUTU5ODZOUzVxN1F6Q2RYNjZiT3pUV3dYeGZkMENuSk1WbENLaWpCL2QyZTVaWHVMUzhWL0N5ZE9HMkowN243OSttb0VZTjZPclp0ZHB0R1BmQ3N5K2N5bVV4dWZ6K1h6SitnVG0zS0QxOC8ySE5RSXljL1UrNFlYMitMSmoyNjFHWFFlNm1FMkVoMWRISCtzblRvTTZsU2o2c3F6Uk9qVmJ0bVdFR3czN1dsdW5SSWRIblB0K2wxMzJXZHMxUGZ5UldxQ1BENjhxbXFXN3Y2WlozVEZXOXZpNXJHMUhjcWpYK3BBSDlmbCs4empId2ZMVnV6VlovdFAxeGlmOThlYlRWbjZ0Q3JFa3o3K25ocjljSUhkZlBnUjNYK1l1YXYzNE1CR2pxd2U1bXZvY0FBWC8xajltZ2xqNTdyK1Azdy9JcTM5ZWEyUFdvYVUxL2JkLzNQTWJaVnN4akh4eHUyZkt5ZlU4K29XbGlRUW9JRDVPZmpKVjhmYjFsdE5uMnk3MnM5K2R6cmpyRWhRZjRLRFFrbzlmenRXOFZydzVhQ2lRUmpIbDZvUlhQR0tqREFUK1ArYjVIalBXemI1cGMzNFJVQUFBREdROGdQQUFEd0I1V1RtNi9wVDZ3cWQwemJGaVgvWURoOTBpRGRNZXB4UjJpVWZqNmpSSWhjbHBHRGU2bEpkTUVLcWRObnptbnN3d3YxL3U0dkhNY2JSZFhXMGljbk9JVkVoVHEwYnFwZEcrZHI1Ym9kV3Y3eU5oMysvcWN5ejFPd010OHFXYTNLTFhPVWE3ZjE2WGdaajc3Nm9odlVyVkJGQUhlWVRDWUYrUHNvS05CZndZRitDZzd5VjBabXRtUGlSMDVPbmdiZk8xLy9YajVWelpvMnJOSnpvM1RUSmliTFpyY3JManFpVXF1L2p4eEwxYkQ3RitqQVYwZWQ5ZzhmMUVNekhoeGM2djM0d0pqK09wdDJYaSt1ZlVkU3dUMzM1aVdyTlVOREFuVGpuNXBKS25qZDNIbjdqUlcrdGtMcDV6T1VNbWVGWHQyNDAybS9wNGVIcGt3WW9MRjM5M0VaOEFYNCsyckpreFBVc1UyQ1V1YXVjS3BXY0RiOWd1clVxcVp2dmp2dU5BbGcwSzFkRlJMa1grbnJ2dFRxMTkvVDYyOTk2SEpjbStheFpVNVlLSFFpOWF3V0x0K29rNmZTZFBKVW1vNmRPRjFpVWxWcGZMeTk5TmRiT3VtZU8zdVgyVDZsa0tlSGgzcDFhNmxlM1ZycTFDL3BXcnYrZmExYXQwTkhqeGYxRTgvTHQrcnQ3Wi9xN2UyZnFrYTFZRTBlMDE5M0RiakpjZnh5Z3NrVHFXYzFhYnB6TU5tK1ZieWVuam5TYVZ6dG1tRUtDdzEwbExRdXkvQkJQUlVWRWU3V3VRTURmRjBHa0lFQnJqODNMeStMWXFQcjZZdGliV3RjQ1FzTjFPSW54bGU2alAybGsyQ3VORzl2aS82M1kyR0ZIbE44QWw5bEZIOU51aU8zbkVrWFpyTko5ZXBVelFTQWptMmE2dFF2NmNySXpGWldUcDd5OHZMbDZXRldlTTFRZFdxVG9Ba2orcnJWbHNHbzk5RjE4UTNrWVRZN1N0bUhoUVpxWHNvdzNkeTlUUVUvaTZvVjJ6aENTNTZjb0JmWGJ0UGpqOXl0dXJWY3R4KzRvV09TSm8vdXJ5Y1dyWFBzTzNIeWpFNmNQT00wcm5qYm9pUEhUdXJ2ejd6aTFqWDE2TnFpekh0KzdOQ2J0V25iSGxsdE52MzM4Mi9WdHZmOVRzZk5acE5HMzlYSHJmTUFBQURnOTRPUUh3QUE0QStxYVd6NS9lejkvWHcwZVhUL0V2czd0bW1xalNzZTFZSWxiMmp2L3NOS1M3L29XTlYwS2JQWnBPQWdmeVhHTmREZituZFYzNTd0SE1jTy8zQkN1L1ljZEd4SFJZVHI5ZVVwcWxHdDlLb0FrbVN4ZUdyb3dPNGFPckM3RG4zem8zYnUva0tmZjNsRTMvMXdRcWZQbmxkR1JwWXlzM09WbjU5ZjV1cDhkOFUxamlpMVpLdVJKTVJHNnRZL2Q5Qy9OKzBxY2N6ZnowY2h3UUVLRGZiLzlkOEFCUWY1S3pRNHdMRWRFdXl2NEVCL0JmMGE1Z2NIK2lrbzBMOUVHNGU4Zkt1RzNQdUVkdXphTDZtZ1JVRHlQWFAxOGVZRkNncndjK3RhNjRTSHlleGhkajJ3Q2xuemJVNTk1NDNLbmQ3bzVRa05DWFFLOG4yOHZUUm42dDBhMks5TG1ZOHhtVXlhTTNXb0drWFYxbU1MMWpvRjVvVm1QREJZRmt2Vi9KZlQyOHRUWDM5N3pHbGZSTjBhZW03dXZVNnJKdDB4NVBadWF0Y3lWaE9uTDlVbis3NldoOW1zWlUvZDV3aXRrdnQxMFpvMy9pTXZMNHZ1dWZQUFZYTDloUkxqb2x5Ry9ON2VGazJibU96eXVXclhETlcrQTkrWHVrcjJVbDVlRnYycGJWUDF1YW1OZXQvWTJ0RjZvU0pxVmcvUitPRjlOVzdZTGRyNThRR3RlUFZkYlgzdk02Y3FBYWZQbkZOTXcvTDdoMWRFbmZBd1BUeCtnR1k5dFVaU1FhV1gxWXRIdFBIK0FBQUlDRWxFUVZRZUxMVTBlV3lqZXZwbzc1ZWxQbytuaDRkR0RPNnBGRGUrcnIrRjZBWjEzQXI1dmIwdCtrdlBkcG95WWNBVjdVOE9aNzQrM3Zwc20rc1Y3ZTVJbVpoODFWNTNoYTdtZmRTcVdZekdqK2lyQmMrL29aczZOOWZUczBhcGV0aTEwYTZoYTRmckt0eGVhUEtZL3JxWW1hWG4vdlZXcWNlYk5vblU5WWxGNWZxVDNKenNHRjRqUkZNbURDanplRko4QTgyWk9sUVBQYmFzeFB0Yms4bWttUThOY1RvdkFBQUEvaGdJK1FFQUFQNmdvaUxDVlNjOFRQbFdtOHhtazh3bWt5d1dUd1VHK0NxcGFVT051YnRQbWFzOG0xOFhyWlgvZk9DeXp0KytaWnltVEJpZ3h4YThyT3NURytsZnoweFNyWnFoYmo4K1BxYSs0bVBLbnFoZ3RkbGtzOXFVYjdYK1dwcmZMcnZkTHJ2TkxwdmRKcnRkcFU1T01KbE1NcGtrYnpmNjI1Wm56RjE5Tk9ZYVdGWDE4TGkvNnZPRDM2dFh0MVpxMnlKV2NUSDFWYU5hc0N5ZUpWZG5WNWJGMDBQTG43NWZ0dzJicmIzN0Q4dkx5NkxISDduTDdZQmZrdDVhTTh1dHN2SlY2ZGhQcDlXeXgvZ3JlczVyVVhDZ24xNTk0UkhkZXZkTTJXeDJMWjQzemxGeHc1VVJmK3VsdmozYmFlVnIyL1grN2krVWVqcGQ5ZXZWMVBEa0h1clJ0VVdWWGFPdmo3ZGUrdWRrZGVzL1JXbm5MbWpvd081NjVMNkJaZll2ZHFWeHc3cmF1R0s2VnJ5MlhWbFpPZXJRdXFncyt2d1pJM1FpOWF5U21qYW9zdFc4aFpxVU1YSElaRElwTkNSQWJadkhhdUk5dHlveExzcmxjNWxNSnMxOGNMRCtQR2hhaVdQVnc0S1VHQmVsNXRjMVZvZFdjV3FaRkZPcEtnOWxuYmR6dTBSMWJwZW9VNytrYTlXNkhWcjUybmFkU0Qycm03dTNxWENyRGxmRzNOVkhtOTdab3pyaDFiUm83bGo1ZUh1Vk9tN2U5T0g2OGZncFpXWG5LaWNuVnptNWViTFo3S29XR3FRMnpadTRWUmI4cVJsRks1c0wrNVNYcDJQcmVPM2I3bnJGK2xNelJpcmwvb0hLeU16V3hZeHNaV1huS0MvZnF2ejhncFl4Rm91bnFvY0ZLYTV4UkpWTWpDbXJoY3ZsQ2s4WTZIcFFKZjFXMTR3Q1YvSSt1dFRrTWYwVjE3aSsrdlpzZTdtZnhqWGgwY2wvVTZ0bU1acjk5RnA5ZCtSbngvNkl1alcwZU42OVRtTWJSZGFXcDRlSHJEWmJpZmVjRms4UDFRb1AwNDJkbXVtK2tmMWN2Z2NlY25zM3hUU3FxMys4c0VHZjdUOHNtODJ1cElTR0dqL3NGdjJwWFdMVmZZSUFBQUF3REZObVp1YmxMWEVDQUFCQWxSdnd6V205NFBuUlpUL1BudjkrN2ZnNElUYlNaZm5uSzgxbXMrdTVselpweEtDZXBhNG91NWI5OE9OSnBjd3A2cUc5YXRHRFYvRnFyZzFwNlJlVlBHYXVVaVltcTMzTE9KZmppL2QvSDlTLzZ4Vi9mV1prWm12OTV0MU8xMUFldTkydTR5ZCtjV3hIMUsxUjZYTWYvcUdvbkhaMFZPMUtsK1d1U3VubkxzclAxL3VhdmhjLzJ2dWx2Q3llYXBuVStEYzlUL3I1REZrOFBkeDZUUlp2VTlDNWZXS0ZKcmRVaFZsUHJWRk9icjRhUnRaU3c4aGFpbzJPcU5DRXFhcGd0ZG0wOWIzUGxCVGY0RGZwYzU1Nk9sMDFxd2RmRS9mSnRTajlmSVplM1ZEVXltTGs0RjYveVhsVy8vczl4OGQvNmRYdW1udFBjVFVWbndDeGIvdkNLejVwelIyL2wvdW9lR3VaR3RXQ0ZWNGo1S3BjaDkxdTE0R3ZqdXI3b3o4ck5EaEFyYTZQa2E5UDJSUFBiRGE3N0NxWWNHbzJtVXRVUlFJQUFNRFZNenkvdlY2SnFmemZlSzRXUW40QUFJQnJVRldGL0FBQUFBQUFBQUNBMGhrMTVMK3lUUzhCQUFBQUFBQUFBQUFBQUVDbEVmSURBQUFBQUFBQUFBQUFBR0FRaFB3QUFBQUFBQUFBQUFBQUFCZ0VJVDhBQUFBQUFBQUFBQUFBQUFaQnlBOEFBQUFBQUFBQUFBQUFnRUVROGdNQUFBQUFBQUFBQUFBQVlCQ0UvQUFBQUFBQUFBQUFBQUFBR0FRaFB3QUFBQUFBQUFBQUFBQUFCa0hJRHdBQUFBQUFBQUFBQUFDQVFSRHlBd0FBQUFBQUFBQUFBQUJnRUlUOEFBQUFBQUFBQUFBQUFBQVlCQ0UvQUFBQUFBQUFBQUFBQUFBRzRYbTFMd0FBQUFDbEc1N2YvbXBmQWdBQUFBQUFBQURnR21QS3pNeTBYKzJMQUFBQUFBQUFBQUFBQUFBQXJsR3VId0FBQUFBQUFBQUFBQUFBZ3lEa0J3QUFBQUFBQUFBQUFBREFJQWo1QVFBQUFBQUFBQUFBQUFBd0NFSitBQUFBQUFBQUFBQUFBQUFNZ3BBZkFBQUFBQUFBQUFBQUFBQ0RJT1FIQUFBQUFBQUFBQUFBQU1BZ0NQa0JBQUFBQUFBQUFBQUFBREFJUW40QUFBQUFBQUFBQUFBQUFBeUNrQjhBQUFBQUFBQUFBQUFBQUlNZzVBY0FBQUFBQUFBQUFBQUF3Q0FJK1FFQUFBQUFBQUFBQUFBQU1BaENmZ0FBQUFBQUFBQUFBQUFBRElLUUh3QUFBQUFBQUFBQUFBQUFneURrQndBQUFBQUFBQUFBQUFEQUlBajVBUUFBQUFBQUFBQUFBQUF3Q0VKK0FBQUFBQUFBQUFBQUFBQU1ncEFmQUFBQUFBQUFBQUFBQUFDRElPUUhBQUFBQUFBQUFBQUFBTUFnQ1BrQkFBQUFBQUFBQUFBQUFEQUlRbjRBQUFBQUFBQUFBQUFBQUF5Q2tCOEFBQUFBQUFBQUFBQUFBSU1nNUFjQUFBQUFBQUFBQUFBQXdDQUkrUUVBQUFBQUFBQUFBQUFBTUFoQ2ZnQUFBQUFBQUFBQUFBQUFESUtRSHdBQUFBQUFBQUFBQUFBQWd5RGtCd0FBQUFBQUFBQUFBQURBSUFqNUFRQUFBQUFBQUFBQUFBQXdDRUorQUFBQUFBQUFBQUFBQUFBTWdwQWZBQUFBQUFBQUFBQUFBQUNESU9RSEFBQUFBQUFBQUFBQUFNQWdDUGtCQUFBQUFBQUFBQUFBQURBSVFuNEFBQUFBQUFBQUFBQUFBQXlDa0I4QUFBQUFBQUFBQUFBQUFJTWc1QWNBQUFBQUFBQUFBQUFBd0NBSStRRUFBQUFBQUFBQUFBQUFNQWhDZmdBQUFBQUFBQUFBQUFBQURJS1FId0FBQUFBQUFBQUFBQUFBZ3lEa0J3QUFBQUFBQUFBQUFBREFJQWo1QVFBQUFBQUFBQUFBQUFBd0NFSitBQUFBQUFBQUFBQUFBQUFNZ3BBZkFBQUFBQUFBQUFBQUFBQ0RJT1FIQUFBQUFBQUFBQUFBQU1BZ0NQa0JBQUFBQUFBQUFBQUFBRENJL3dkWGtCczZiSzVkRlFBQUFBQkpSVTVFcmtKZ2dnPT0iLAoJIlRoZW1lIiA6ICIiLAoJIlR5cGUiIDogIm1pbmQiLAoJIlZlcnNpb24iIDogIiIKfQo="/>
    </extobj>
    <extobj name="C9F754DE-2CAD-44b6-B708-469DEB6407EB-4">
      <extobjdata type="C9F754DE-2CAD-44b6-B708-469DEB6407EB" data="ewoJIkZpbGVJZCIgOiAiMjMxODg4MjA4NDExIiwKCSJHcm91cElkIiA6ICI2MTcyNzY3ODkiLAoJIkltYWdlIiA6ICJpVkJPUncwS0dnb0FBQUFOU1VoRVVnQUFCbzRBQUFHcUNBWUFBQUExQXJiZkFBQUFDWEJJV1hNQUFBc1RBQUFMRXdFQW1wd1lBQUFnQUVsRVFWUjRuT3pkZDFRVTU5Y0g4TzlTQTJpd2dVcEVFY1d1aVRWR2lTWEdhQ3hSakRYbVoyeW9XQ0dvb01ZR2lJb0ZMQ0QyeEtnUkc3WkVJVkdqQVdzMG9oRmJWQVNraVFWRkNMQ3k3eDhyOCs2d0Myd0ZOTi9QT1o0enN6czc4eXhzd2VjKzkxNkpUQ2FUZ1lpSWlJaUlpSWlJaUlpSWlQN3pqTXA2QUVSRVJFUkVSRVJFUkVSRVJGUStNSEJFUkVSRVJFUkVSRVJFUkVSRUFCZzRJaUlpSWlJaUlpSWlJaUlpb3RjWU9DSWlJaUlpSWlJaUlpSWlJaUlBREJ3UkVSRVJFUkVSRVJFUkVSSFJhd3djRVJFUkVSRVJFUkVSRVJFUkVRQUdqb2lJaUlpSWlJaUlpSWlJaU9nMUJvNklpSWlJaUlpSWlJaUlpSWdJQUFOSFJFUkVSRVJFUkVSRVJFUkU5Qm9EUjBSRVJFUkVSRVJFUkVSRVJBU0FnU01pSWlJaUlpSWlJaUlpSWlKNmpZRWpJaUlpSWlJaUlpSWlJaUlpQXNEQUVSRVJFUkVSRVJFUkVSRVJFYjNHd0JFUkVSRVJFUkVSRVJFUkVSRUJZT0NJaUlpSWlJaUlpSWlJaUlpSVhtUGdpSWlJaUlpSWlJaUlpSWlJaUFBd2NFUkVSRVJFUkVSRVJFUkVSRVN2TVhCRVJFUkVSRVJFUkVSRVJFUkVBQmc0SWlJaUlpSWlJaUlpSWlJaW90Y1lPQ0lpSWlJaUlpSWlJaUlpSWlJQURCd1JFUkVSRVJFUkVSRVJFUkhSYXd3Y0VSRVJFUkVSRVJFUkVSRVJFUUFHam9pSWlJaUlpSWlJaUlpSWlPZzFCbzZJaUlpSWlJaUlpSWlJaUlnSUFBTkhSRVJFUkVSRVJFUkVSRVJFOUJvRFIwUkVSRVJFUkVSRVJFUkVSQVNBZ1NNaUlpSWlJaUlpSWlJaUlpSjZqWUVqSWlJaUlpSWlJaUlpSWlJaUFzREFFUkVSRVJFUkVSRVJFUkVSRWIzR3dCRVJFUkVSRVJFUkVSRVJFUkVCWU9DSWlJaUlpSWlJaUlpSWlJaUlYbVBnaUlpSWlJaUlpSWlJaUlpSWlBQXdjRVJFUkVSRVJFUkVSRVJFUkVTdk1YQkVSRVJFUkVSRVJFUkVSRVJFQUJnNElpSWlJaUlpSWlJaUlpSWlvdGNZT0NJaUlpSWlJaUlpSWlJaUlpSUFEQndSRVJFUkVSRVJFUkVSRVJIUmF3d2NFUkVSRVJFUkVSRVJFUkVSRVFBR2pvaUlpSWlJaUlpSWlJaUlpT2cxQm82SWlJaUlpSWlJaUlpSWlJZ0lBQU5IUkVSRVJFUkVSRVJFUkVSRTlCb0RSMFJFUkVSRVJFUkVSRVJFUkFTQWdTTWlJaUlpSWlJaUlpSWlJaUo2allFaklpSWlJaUlpSWlJaUlpSWlBc0RBRVJFUkVSRVJFUkVSRVJFUkViM0d3QkVSRVJFUkVSRVJFUkVSRVJFQllPQ0lpSWlJaUlpSWlJaUlpSWlJWG1QZ2lJaUlpSWlJaUlpSWlJaUlpQUF3Y0VSRVJFUkVSRVJFUkVSRVJFU3ZNWEJFUkVSRVJFUkVSRVJFUkVSRUFCZzRJaUlpSWlJaUlpSWlJaUlpb3RjWU9DSWlJaUlpSWlJaUlpSWlJaUlBREJ3UkVSRVJFUkVSRVJFUkVSSFJhd3djRVJFUkVSRVJFUkVSRVJFUkVRQUdqb2lJaUlpSWlJaUlpSWlJaU9nMUJvNklpSWlJaUlpSWlJaUlpSWdJQUFOSFJFUkVSRVJFUkVSRVJFUkU5Qm9EUjBSRVJFUkVSRVJFUkVSRVJBU0FnU01pSWlJaUlpSWlJaUlpSWlKNmpZRWpJaUlpSWlJaUlpSWlJaUlpQXNEQUVSRVJFUkVSRVJFUkVSRVJFYjNHd0JFUkVSRVJFUkVSRVJFUkVSRUJZT0NJaUlpSWlJaUlpSWlJaUlpSVhtUGdpSWlJaUlpSWlJaUlpSWlJaUFBd2NFUkVSRVJFUkVSdnFKeWNIRVJHUmtJbWs1WDFVTW9kcVZSYTFrTWdlcXZsNU9TVTlSRGVDc25KeWNqUHp5L3JZYnpSSGoxNmhFZVBIaUU5UFYydDQrL2V2WXU3ZCsvaTNyMTdCaDdaMiszcDA2ZElTa3BDVWxJU0hqMTZWTmJES1RmNGZuNTdtSlQxQUlpSWlJaUlpTXFybkp3Y1hMOStIYTFhdGRMb2NSY3ZYc1RzMmJPRi9WOS8vYlhZNDd0Mzd5NXMrL3Y3bzIzYnRwb05WRTEzNzk1Rm5UcDFZR0pTZHY4VlBIdjJMRDc4OEVNWUdXbS9qbEVtazJIZnZuM1l2WHMzbmo1OWluLy8vUmRmZlBHRkhrZXB2Y3pNVEdSblp3djdWbFpXc0xTMExOVXhuRDU5R3BzM2I0YUhod2MrK09DRFVyMzIyK1QwNmRQNDY2Ky8wS1pORzdSczJWTGozK08vLy80TGYzOS9OR3ZXRE8rLy96NmNuSngwZXQwWHg5WFZWZGdPREF4RWhRb1ZkRHBmWm1ZbVBEdzhoUDJOR3pmcWRENTlXN05tamJBOWNlSkVHQnNiYTNXZS9QeDgzTHg1RTAyYU5OSDRzWUdCZ2Zqenp6L1J0R2xUZlBiWlorallzYU5XWTFDWFZDb3QwODl1UTNqNThpWEdqQmtEVTFOVE5HN2NHUDM3OTBmNzl1M0xlbGh2bksrKytnb0FZR1JraElpSWlCS1BuekJoZ2tiSGsxeCtmcjdvTTN6anhvM0MzM2VPam81WXYzNTlXUTJ0M0lpSmljR1NKVXZRczJkUDlPelpFOVdyVnkvcklaRU8zcTV2SENJaUlpSWlJajI1Y3VVS1ZxNWNpYlMwTkFRRUJLQkZpeFpsUFNTdFNhVlNiTnUyRGJ0MjdZS1RreE44ZlgxUnBVcVZVaDNENDhlUHNYTGxTbHk0Y0FFdUxpNllPSEdpMXVlU1NDUzRkdTBhbmo1OUNnRFlzbVVMUHY3NFkxU3VYRmxmdzlWS1ZsWVd4bzBiSjZ3OE5qSXl3dWJObTBzMWNQVHMyVE9zWHIwYUdSa1ptRGx6SmdZUEhveXhZOGVXMnZWMThlV1hYd3JibzBhTlFwOCtmVlFlZCtmT0hYaDdld3Y3aXhZdFFxTkdqZlErbmtPSERpRW1KZ1pIamh5Qm1aa1pkdTdjQ1d0cmE3VWZmK0hDQlp3OWV4Wm56NTRGQU15YU5RdWZmUEtKM3NjSkFIRnhjY0wycTFldmREN2ZxMWV2Uk9jc2J3NGRPaVJzang4L1h1dkEwZWJObTdGNzkyNTgvdm5uR0Q5K1BLeXNyTlI2WEY1ZUhzNmVQWXVzckN5Y09YTUdIVHAwME9yNjZycDM3eDYrKys0N1RKZ3dBWjA2ZFRMb3RVcFRkSFEwOHZMeWtKZVhoMHVYTG1IUW9FRmxQU1FpWkdkbkl6RXhFZkh4OGZqbm4zOXc5KzVkL1BQUFB4ZzhlRENHRGgwcUhHZGhZU0ZzNStYbEtaM240Y09IdUgzN05ycDI3Vm9xNHk0UGR1M2FoZlQwZEd6ZnZoMi8vUElMZHV6WThkWUZ2UDlMK0pzaklucEx5SEl5OFRKcU0zSnUvb1pYVCtJaHk4MHUrVUZFYnppSm1RV01xOVNHZWFOUFllVThCaEp6M1ZiWEVoRVZ5TW5Kd2VMRmkvSGt5Uk1BZ0orZkgwSkNRbEN0V3JVeUhwbDJWcXhZZ2Q5Kyt3MEFjUHYyYlhoNGVHREZpaFdsK254Q1EwTng0Y0lGQUVCNGVEZ2FObXlJYnQyNmFYMis4ZVBINCtMRmk4akx5OFBMbHkreGVmTm1USjgrWFYvRDFjcm16WnRGNVdyeTgvTng1ODRkMUtwVnE5VEdzR3JWS21Sa1pBQ1FaMlkxYTlhczFLNnRxK2ZQbnd2YnVibTVSUjRubFVwRnh4cWlMTitqUjQ5dzllcFZZYjl0MjdZYUJZMEFJQ29xU3RnMk56ZkhSeDk5cExmeGtlN09ueitQM2J0M0F3Q09IajJLQ3hjdXdOM2RYYTJNbDRzWEx5SXJLd3VBL0hmNzhjY2ZHMnljU1VsSjhQYjJ4dE9uVCtIcjY0c2hRNFpnOU9qUkJzdGVLMDNIang4WHRxdFhyNjV4ZHE4aGJkKytIY25KeVJvOVp2anc0YkN6c3dNQUxGdTJUTzNIbVp1YlkrclVxUnBkNjIyU25aMk50TFEwWkdabUFnQXFWcXlJbWpWcnd0VFUxQ0RYazhsa3lNaklRR3BxS2xKU1VvUi9TVWxKU0VoSUtMTHMzTGx6NTlRT0hLV21wbUxHakJsNDlPZ1I3dHk1ZzdGang2cjlucFZLcFNvRFVhWEoxTlJVNDREUDNidDM4ZWVmZndyN1gzMzFsY3B6OU8zYlYrZnhGV2phdENtV0xGbWl0L09SR0FOSFJFUnZnZHk3Wi9EOHdCeVlWYXFLZHh1MmdVbkZucENZR09hUExLTHlSQ2JOZy9SRk9yTGovc0RqS3dmd2J2OUZNS3RuMkJXZlJQVGZZRzV1amhrelptRDI3Tm1ReVdSNCt2UXBmSHg4c0hMbHlqZHk1YVM3dXp1TWpJd1FHUmtKUUQ0Uk9XZk9IQVFHQnBaYU5zekVpUlB4MTE5L0NVR053TUJBT0RvNm9tN2R1bHFkejg3T0RpNHVMc0xFYjJSa0pQcjE2d2NuSnllOWpWa1RWNjlleGVIRGg1VnVEdzRPUnF0V3JUUU9PbWpqNE1HRG9tREZGMTk4b1RRSlhyaU1vcjZVVkk3eFRYUGl4QWxSN3l3WEZ4ZU5IcCtYbDRmejU4OEwrKzNidHhkTk1yNnR3c0xDdEM1OXRXWExGajJQcG5nZmZQQUJQdi84Y3h3OWVoU0FQQ3R5N3R5NTZObXpKOXpjM0lyOWJEeHc0SUN3M2FsVEo0TitqajU5K2xUVU15UXNMQXgzN3R6QjNMbHpSU1VKczdPelM3MWtweTd2KzhURVJQejExMS9DZnUvZXZTR1JTUFF4TEwwNGYvNDhidDY4cWRGamV2ZnVMUVNPQ3I1djFXRmxaVld1QTBldlhyM1NPcXV2S0hmdjNzVnZ2LzJHUC8vOEV3OGVQRkRxVldoaVlvS0dEUnVpWjgrZTZOYXRtMDVCSkpsTWhxVkxseUlsSlFYcDZlbDQvUGl4VmdzT1ltTmprWkdSSVh5ZkZ4YzRDZ3dNRkFKUWUvYnN3ZjM3OXpGbnpoeTF5b2orK09PUDJMbHpwOGJqMDZkeDQ4WnBuQUc0YTljdVlkdk96ZzY5ZS9kV2VkeS8vLzZyMDlnTWRTNVM5dWI5ajRlSWlFUnk3NTVCUnRoa1dMZnVEYk5xOW1VOUhLSlNKVEV4aFdubG1qQ3RYQk81NlFueTk4TFFZSmc1Y2tVdkVlbXVUWnMyY0hGeHdmNzkrd0VBTjI3Y1FHaG9LQ1pQbmx6R0k5TmNRU0RNeXNvSzRlSGhBT1NsajVZdlg0NTU4K2FWeWhncVY2NE1EdzhQTEZpd0FJQThxOHZYMXhmQndjRmFUNmdQR3pZTXYvenlDekl6TTJGa1pJUnIxNjZWU2VBb0l5TUQvdjcrd3NTWFJDSVJ0ak15TWhBVUZJVDU4K2NiZEF5WEwxL0d1blhyaEgwSEJ3ZU1Iei9lb05kOG14VUVFd0I1NzRyMzMzOWZvOGRmdW5SSnlFZ0JnRTgvL1ZUbk1lM2R1eGUvL1BKTGljZE5uVHBWNTBuZXd1WHVSbzhlWGVTeGlnR2ZaOCtlSVNFaFFhZHJseFp6YzNOOCsrMjNhTm15SllLQ2dvVGYxN0ZqeHhBVEV3TXZMeTgwYmRwVTZYRjM3dHdSQlR4Ky9mVlh2UVZPSjArZWpINzkrb2x1YTlxMEtVSkNRakIzN2x6Y3UzY1BnUHo5UG0zYU5QajcrNyt4UFVRT0h6NHNmRTZhbXBxaVY2OWVwWExkT1hQbWxKaEpwRzBRMDFDQnI0S01DaU1qSTh5Y09kTWcxeWpLb1VPSGNQRGdRU3hmdmx3djVXRHYzTG1EelpzMzQ5S2xTOFVlSjVWS2NmMzZkVnkvZmgxNzl1ekJyRm16VUw5K2ZhMnVLWkZJOE9MRkMxeS9mbDJqeHhrYkc4UE96ZzYxYTllR2c0TURIQndjUkFFc3hZQng0Y0NSdDdjM1pzK2VqVHQzN2dBQS92enpUMHllUEJuKy92NUNjUEZ0RWg4Zmo5T25Ud3Y3STBlT2ZDTVhXcEVZZjRORVJHOHdXVTRtbmgrWUErczJ2V0ZXbFVFaittOHpxMllQNjlhOThUeDhOcXBPUHN5eWRVU2tGMlBIamtWTVRBenUzcjBMUUo3UjBhWk5temUyZWZmRWlST1JrNU1qVEQ3LzhjY2ZPSFRvVUttdFV1L1lzU082ZGVzbWxDZEtTRWhBVUZBUVpzMmFwZFg1S2xTb2dHSERodUhldlhzWU1XSkVtVXpHeUdReUxGNjhHSThmUHhadUd6NThPT0xpNG9Uc242aW9LT3pidDAvVXcwZWZIajU4Q0Y5ZlgyR3kzOHJLQ3ZQbXpZT1ptWmxCcnZlMmk0bUp3Y09IRDRWOWJmcXVIRHQyVE5pdVhMa3kyclp0cS9PNDFBM0tKQ1VsNlh5dHdrb3pHTlM5ZTNkaCsrZWZmOWI2ZGF3WWlEaDQ4R0NSR1F0ZHUzWkZ3NFlOc1hEaFFpRXdrNXljakxWcjF5SWtKRVFwR1BEVFR6OXBOUjVkMk5yYUlpZ29DSDUrZmtMSnovajRlRXllUEJtK3ZyNHFlM3paMjZ2My84UGs1R1FoKzhMQ3drS3JFcWFiTm0xQ1dGaVl4bzhya0plWGg0RURCMnI5K0pJb0J2YVNrNVBWZWoydldiTkcySjQ0Y2FJUUFEaDQ4S0FvWUJBUUVDQ2NYMVhneU03T0RxdFhyMWE2WFNxVll0U29VY2pPemk0eCtGZnduVm1hZ1NPcFZJcVFrQkFoazliYjJ4c3JWcXhRSzJPbU9OdTNieTh4YUZSWWZIdzhQRDA5c1d6Wk1qUm8wRUNyNjdadDIxWjQ3eWd5TVRGQjVjcVZSZVhwSmsyYWhOYXRXNk5telpyRkJqK0t5emlxVktrU1ZxeFlBUjhmSDZGODI4T0hEekYxNmxUNCtma1pwQzlmV2RxeVpZdVFHZG00Y2VOaSt6cnBFbWhmczJhTnFNZWRMaVdQcVdRTUhCRVJ2Y0ZlUm0yR1dhV3FEQm9SdldaV3pSNW1sYXJpWmRSbVZPZzJyYXlIUTBSdkFWTlRVM2g3ZThQTnpVMllXRnUrZkRuV3IxK1BxbFdybHZIb3RETmx5aFRjdjM4Zk4yN2NBQUJzM0xnUjdkcTFRNDBhTlVybCtwTW1UY0xseTVmeDlPbFRBUEtTWUsxYXRVS1BIajBBQUY5Ly9iVlc1OVZtTXExRml4WTZUOEtGaG9hS0pzR2NuSnd3ZlBod1pHWm00dHExYTBKcHZvMGJONkpCZ3dabzNyeTVUdGNyTERVMUZkN2Uza0p2Q0dOalk4eWRPN2ZJU2VPV0xWdGk3OTY5ZWgzRDIwWXhxNmRhdFdybzBxV0xSbzkvOXV5WnFFeGQyN1p0a1o2ZXJ0RTVyS3lzZEo2Z0xRdmp4NDlYeW5RTENRa1JNaDBuVFpxRS92MzdsOHBZRkNkeUM1ZkJLcXhnY2o4b0tBaS8vZllicksydHNXREJBcVZBd09YTGwvSEhIMzhJKzBWTkxMOTgrVkxva1dkcGFWbms5MFZPVGc3UzB0S0UvWkltcVgxOGZCQVVGQ1FFSnA4OWU0Wmx5NVpoL2ZyMVNzZXJrelh6NU1rVERCczJUTmgzYzNQRDU1OS9YdUxqL21zVVN3VVd6dVpUdkU5VjRNalkyRmhscWRJelo4NGdPMXZlbDlpUVBiSzBrWnFhQ2o4L1AxR3B2dVRrWk55OGVSTnQyclRSMjNXcVZLbUNqaDA3b25YcjFyQzF0VVhGaWhYeDh1VkwzTDU5R3hFUkVhSU1vYXlzTFBqNittTHo1czFhQlpOYnQyNk5QbjM2d05iV0ZyYTJ0cWhSb3dac2JXMVJyVm8xUEhqd0FLNnVyc0t4elpzM1Z5dndxaGhBek1uSlVicmZ3c0lDdnI2K29qNlRHUmtabUQ1OU9tYlBubzBPSFZTWFdCODFhaFJHalJxbDZWUFVtV0xRWGhNM2I5NUVkSFEwQVBsN1lPTEVpZm9jbHVEZ3dZT2lvTkdubjM2cTEzNUpwSXlCSXlLaU4xak96ZC93YmtQOS9lRkc5RGF3cU5NY3oyOGVaK0NJaVBUR3djRUJnd1lORWxhWloyUmtZTW1TSlFnSUNCQW1pUXIveDFWeElrblYvY1Zac0dDQnlnYksxdGJXMkw1OXU2YkRWMkppWW9KNTgrYkIxZFVWbVptWitQZmZmeEVZR0lpbFM1ZnFmRzUxVkt4WVVWZ2xYMkR0MnJWbzBxUUo3TzN0a1pxYVdpcmpBQ0FFcjdRVkhoNHVsRElFNUpOSXMyYk5nb21KQ1NwVnFpUXF6ZmZxMVNzc1hMZ1FnWUdCYW1jQ2xDUTFOUlhUcDA5SFNrcUtjTnZreVpQUnVuWHJJaDlqWW1KU0t2MlczaVRGVFphbHA2ZVhPSkZlZVBYMHI3LytLdXFmRVJrWnFWRy9Fd0FZT25Rb3hvd1pJN3B0N05peEdEdDJyTXJqRlovRDNyMTdkZjRkWjJSa2lESkFkRmtoSGhNVEkyeTNhdFZLcDNFWmtybTVPYnk4dk5DNGNXTTRPRGdvWllGSXBWSlJGa3FqUm8yd2V2VnFsY0dDTFZ1MkNOOFpMaTR1R0RseXBNcHJidHk0VWVqVFptbHBXV0lBd2RqWUdKNmVucWhVcVJKMjdkcUZldlhxd2QvZkh5WW1Ka29aRCtxSWlJZ1F2cS9lZSs4OWZQYlpaeHFmNDAybStMb2VQWHAwa1psSWlvSEh3dC9QaXQvM3FyNjdpM0x5NUVsaDI5blpXZTNIR2RvZmYveUJsU3RYQ29zUkFQbUNpRGx6NXVDOTk5N1R5eldzckt6dzlkZGZvMSsvZmlvekFldlZxNGZQUC84Y2UvYnN3WVlORzRUYlUxSlNFQkVSb1ZXd3dON2VIdE9tNmZmL2g0b1pSL241K1pCS3BVckJYeE1URTh5Y09ST21wcVpDQ2RTQ1VyM2ZmLy85RzF0cVV0R21UWnVFN1U4KytjUWcyVlRSMGRFSUNRa1I5cHMyYlFvUER3KzlYNGZFR0RnaUlucUR2WG9TRDVPS1BjdDZHRVRsaWtuRmFuajFKTDZzaDBGRWI1bXZ2LzRhcDA2ZFFsSlNFb3lOamRHNGNXTzhldlZLbUNBb3FUbXZKczE3YzNOelZkNnV6N0pqMWFwVmc1dWJHNVl0V3daQXZvcis5T25UNk5TcGs5NnVVWnhPblRyaG80OCt3dG16WndISUoxYlMwdEwwRmxBcERTZFBuaFQxRkpKSUpQRHk4aEk5aDQ0ZE8yTG8wS0ZDdytpTWpBeDRlM3NqS0NnSU5qWTJPbDFmVmRCb3lKQWg2Tk9uajA3bkpkM0laREpSZnlSdHZTMjlJVjY4ZUlINzkrOERrSC91MUs1ZHU0eEhWTEtpU25kdTJyUUppWW1KQVA1L1ZYMVJQVzB1WDc0c2JCZFZwdkRSbzBjNGNPQ0FzRDlnd0FDOCsrNjdhbzF4ekpneGNIQndRUHYyN1dGbFphWFdZd3FUeVdTaTdMclJvMGRyM1J0cjFLaFJHREZpaEZySEJnVUZDUUViRXhNVGJOaXdvZHhQbmhjWE9GS2tibytqbHk5ZkN0OS85dmIyY0hCdzBHbDhCZkx6ODlYdVIxYllpeGN2c0diTkdsRkF5OWpZR0lNR0RjSTMzM3lqdDgra09uWHF3TlhWRmJWcTFTcngyRUdEQmlFaElVSDBtWHJtekpseWsyV2ltSEVFeVAvV1U1VXBLcEZJNE9IaEFXTmpZeHc1Y2dRU2lRUXpac3dvOTY5N2RadytmVnBZSEdCcGFTbkszQUxrUGEycVZxMktLbFdxYUgyTmMrZk93Yy9QVHdqUzJ0dmJ3OGZIaCtWNFM4SGI4WmNJRWRGL2xDdzNHeElUMWJXNmlmNnJKQ2Fta09WbWxYd2dFWkVHek16TU1HM2FOS3hkdXhaZVhsNW8yTEJoV1E5Slo1OTk5aG1PSHo4dVRIQ3VYNzhlSDM3NEljek56VXZsK2xPbVRFRk1UQXpxMWF1SFdiTm1DWUVVZlRXWkw1Q1NrcUwzTW53blRwekEwcVZMUlpPSkkwYU1VRmwyWnRTb1ViaHo1NDVRemk0dExRMHpaODdFMHFWTFlXdHJxOVgxcjErL2pnVUxGdURaczJmQ2JRTUdEQkJsbytUbTVzTEl5S2pNQXhCU3FSU25UcDFDZEhRMDVzNmRhN0RtOGNXSmpZMUZ4WW9WU3lVd2VmYnNXVkhXd2p2dnZLUDJZeFVEekVYMTQzblRYTDE2VlhpZmxPZHNvNkxjdkhrVGpSbzF3dW5UcDdGdjN6N2g5bTdkdXFGeDQ4WXFIL1AzMzMvajFxMWJ3bjVSSlFkLy9QRkhZYUZBaFFvVk5PN3hvMnR2ajNQbnpnbUI1eVpObXVpMGNNRFkyRml0b05PMWE5ZUVrbDJBdkEvVm03QmdvS0IvSEtCY3FrN3hQblV6ams2ZE9pV1VOdE8wRkdaSnRPbEg5dHR2djJIRGhnMmlMRnhIUjBkTW56NGRUazVPK2h4ZXNZRXRWZnIzN3k4S0hDbjJueXRyaFlPMjJkblpSYjdmSlJJSnBrNmRDbU5qWXpnNU9lR1RUejRwalNFYVZIWjJOa0pEUTRYOWI3NzVSbFNXTXk4dkR3c1hMc1RqeDQveDZhZWZZdURBZ2FoVHA0NUcxNGlLaXNLaVJZdUVMRjQ3T3pzRUJBU29IV1FuM1RCd1JFUkVSRVJFcElaV3JWcGh3NFlOS2lmaUN3YzdMbDY4aU5telp4ZDVmMkdLWmFiOC9mMkxYS0d1YjRxck5kUFMwaEFlSG82aFE0ZVd5clZ0Ykd5d2ZQbHkxSzlmMzJEQkJKbE1odW5UcDZOeTVjcHdkWFZGaXhZdGRENW5aR1FrVnF4WUlTcFAxTHQzN3lKN014a1pHV0hldkhtWVBuMjYwRnc5TVRFUjd1N3VXTEpraWNZWkdKR1JrUWdNREJTVlF1dmZ2ei9jM054RXgvMzAwMDg0ZGVvVTNOM2Q5Zks4dFpHZW5vN0preWZqOGVQSEFPUlpHTVdWMFRPVTlldlhJelkyRnMyYk4wZmZ2bjJMYmRvOWI5NDh0R3pac3Rqei9mWFhYL0R4OFZGNVgxaFltTEJkdDI1ZHJGKy9YdTNYZDgrZVBZVkphRjBDZnBvR0lBenByNy8rRXJiZnBNQlJWbFlXVnF4WWdUTm56bURMbGkySWlJZ1E3ck94c2NHa1NaTlVQazRxbFNyMUcxcTZkQ21DZ29KRW43ZEpTVW1pY3c0YU5FanJ6Q0YxVEp3NFVTbnpWVEh3L1BEaFE3VW45TlhwbmFSS1hsNGVBZ01EaFVDaWhZV0YxajN0U2x2QjU3MnE5NlhpQWdKMTMrdUtwU3M3ZCs2czQraTBKNVBKOE8yMzMrTGF0V3ZDYlphV2xoZytmRGdHREJoUTVnc1BBQ2dGRnJPeXlzOENRVlVaUjhXUlNDU1lQSG15MnVjL2ZmcTBzRjI3ZG0yOVphYnB5N1p0Mi9EbzBTTUE4a0JqNGY1MTRlSGhRdm5oWThlT0lUOC9Iek5tekZENy9QdjM3MGRvYUtqd0hxdFZxeFlDQWdKUXJWbzFQVDBES2tuWmZ3SVFFUkVSRVJHOUlkU2RSQ21wRVh0NWtKdWJLNXJVQmVTVDNuMzY5Q2x5eGF5KzZYc2xjMkhuejU5SGFtb3FVbE5UNGVucGlSa3padWpVdzJQNzl1MzQ0WWNmUkxkOS9QSEhKZlpOc0xTMGhMKy9QNlpObTRha3BDUUE4akpWN3U3dW1ETm5qdHJCbExpNE9LRzhZSUVCQXdZb0JZM1MwdEt3Wjg4ZTVPVGt3TlBURTU2ZW51alpzL1RMRzFlclZrMlVjWFA0OE9GU0R4d2xKU1VoTmpZV2dEemJ3ZGJXdHRqQTBUdnZ2RlBpNjcrb0xLS3JWNjhLMXdLQTRjT0hheFFVVlF4R3ZnMFpSektaREdmT25BRWcvK3o4OE1NUHkzaEU2cmwzN3g1OGZYMkZzblRyMXEzRG9rV0xjUExrU1d6WXNBSGUzdDVGdmtiV3JWdUhtemR2aW02N2MrY08vUHo4TUgvK2ZDRmJ4YzdPRHN1WEw4ZVJJMGNRRXhNREZ4Y1hsZWZMejgvSC9QbnowYTVkTzUzS2N5VWtKQlE3cVoyUmtZR01qQXl0ejYrT25UdDNpckpodnY3NmExU3VYTm1nMTlTWDRnSzZpdTliZGQ3djhmSHh1SDc5T2dENVpMdW1HUmpGTVRJeUVnVWtTeUtUeVlTZ2tVUWlRZmZ1M1RGbXpCaWR5b3JwVzBGbVZvRktsU3FWMFVpVUZRNzJhbEtXV0IyS3ZTQ0hEQmxTWkkrN3N2RFBQLzhnUER3Y2dQeTE0Kzd1THNxNGUvYnNHWGJ1M0Nuc1cxdGJZL3o0OFdxZE96YzNGK3ZXcmNPUkkwZUUyeG8yYkloRml4YXhSMk1wWStDSWlJaUlpSWpvUHlnbUprWnBRaVl6TXhPN2QrL1d1SlNNb2VUbjUrUDY5ZXRvM3J5NVZvOC9lUENnc1AzT08rL2dvNDgrMHVvOFVxa1VnWUdCb2xYaWdMeFgwK3paczlXYUxLeFVxUkpXckZpQm1UTm5DcE9uTDE2OHdLeFpzekJxMUNnTUhUcTB4UE00T0RqZ3d3OC94UG56NXlHUlNEQisvSGg4K2VXWFNzZUZoSVFJdjFzckt5dTBiOTllM2FlcWR6MTY5QkF5Rk02ZE80ZjA5UFJTWFMxOC9QaHgwWDd2M3IwTmRxMXQyN1lKMi9iMjlocVYvcExKWktLQXN5NkJveSsrK0VMbjNnKzV1Yms0ZE9pUVR1ZUlqWTBWVnFPM2FkT20xQUxTdWpoMjdCaldybDByK214TVRFeEVabVltdW5idGlvOC8vcmpJckpNMWE5Ymc4T0hEd20wREJ3NUVWRlFVVWxKU2NQYnNXWHozM1hlWU8zZXVrS1hRdkhsek5HL2VISGw1ZVVYK3ZrTkRRM0h1M0RtY08zY09zYkd4Y0hkM0w3VnlvdnAwOWVwVi9QVFRUOEorclZxMU1HREFnREljVWNrT0hEZ2daRXNVQk5WVVpaUVY5UEFDMUN0VjkvUFBQd3ZidXBZYjFKY09IVHBnNU1pUnFGdTNibGtQUlVuaFFLdzJwWUlWczdyVk1XSENCSTJ2QWNneis3UmhaV1VsNm5kVzN1WGs1R0RKa2lWQ1FIWEFnQUZLcFRzM2J0eUlseTlmQ3Z0dWJtNXFsWmRMVEV5RXI2OHY3dDI3SjdwZElwRWdNVEdSZ2FOU3hzQVJFUkVSRVJHUkFaVkZUeGQxbkQ5L1h1WHRCdzhleE9EQmc4dkZKTy9HalJ1eGI5OCtqQm8xQ3NPR0RkUG9zYmR1M2NLZmYvNHA3UGZxMVFzVksxYlVlQXlwcWFudzhmSEI3ZHUzUmJkMzY5WU5NMmZPVkx1bkJTRFB3QWtNRElTWGx4ZnUzcjBMUUQ3aHZHWExGc1RFeE1ERHc2UEVadGxqeG94QlRFd012THk4NE96c3JIUi9kSFEwb3FPamhmMXZ2dm1tVEZkb2YvcnBwOWk2ZFN0a01obGV2WHFGWThlT2xXcDVLc1hBa2IyOXZkWkJ5SkpFUjBjTERjSUJ6Yk9ORlB1a0FMb0Zqa2FNR0tIejVGcEdSb2JPZ2FOVHAwNEoyL3J1NDZKdldWbFpXTHQyclZKWjBSNDllbURLbENsQ3NFWlYwQ2dsSlFVclZxekFsU3RYaE52YXRHa0RWMWRYZE8vZUhkOSsreTFldm55SlAvLzhFeE1uVHNTTUdUUFF0R2xUNGRpaWZ0ZHBhV21pM2k2Ly9mWWI3dDI3aC9uejU4UE96azdyNTZwTkg3bStmZnRxblUzeCtQRmorUG41aVY3amlZbUorUHp6ejdVNlgwa09IVG9FQ3dzTG5jOXovUGh4cGFDRlZDckYzcjE3aTN4TVNkOEhlWGw1UW84bmlVUlM1bjF1SkJJSjFxNWRpd1lOR3BSNDdIZmZmWWYyN2R2RDJkbTVWTDlURkJlQUFDanpueGtCbXpadHdvTUhEd0FBTld2V3hLaFJvMFQzWDc5K1hmUTUwN3AxNnhLRHBQbjUrUWdQRDhmMzMzK3Y4clBtNXMyYmNIZDNSNGNPSFRCMjdOZzNvamZhMjBEOXYzQ0ppSWlJaUlqK0EzSnpjNHY5cDQ3eVhxcE9zWVFVSVA5UGZjSEVhRlpXbHFnSnZLNjAvVmc2RmxjQUFDQUFTVVJCVkhrZVAzNGNlL2Z1RlFJcml4Y3ZSbDVlbnRyWFZTd3BaMnBxcWxYZmw3Tm56MkxDaEFsS1FhUEJnd2ZEeTh0TG82QlJBV3RyYTZ4Y3VSTHQyclVUM1g3cDBpVzR1cnJpd0lFRG90SkhoZFd0V3hlYk4yOVdHVFRLek16RW1qVnJSTWYyNjlkUDR6SHFrNDJOamFnODNiRmp4MHJ0L1hIMTZsVlJJL1ZldlhvWjVEcFNxUlFiTm13UTloczJiS2p4NUdiaHdGRjU2QzJpQzVsTWhxaW9LQUNBdWJtNTF0bCtwZUhhdFdzWVAzNjhhS0xUMHRJU3MyYk53dlRwMDR2TThIbjU4aVcyYjk4T1YxZFhVZENvZGV2V21EOS9Qb3lNak9EbzZBaC9mMytocE5YRGh3L2g0ZUdCNWN1WEM5bFlSYkcxdGNXcVZhdEV3ZVI3OSs1aDh1VEpvdXVWWjFLcEZMNit2bmo2OUdsWkQ2VlVsUFNkY09yVUtUeC8vaHlBL0hWUzFyMWFKQktKV2tHajNOeGNuRDkvSHF0V3JjTGd3WU5MZk8zcVMwUkVCTTZkT3lmc04yL2V2RXo2NU5IL1MwcEtFZ1h6Y25OejRlN3VEbGRYVjN6enpUY1lQbnc0dkwyOWhlOTVjM1B6RXN2NTNyeDVFNU1uVDBab2FLZ1FOREkzTjhmTW1UTXhmdng0VVNENHpKa3pjSFYxeGRxMWE0WDNFaG5PbS8yWENCRVJFUkVSa1I1bFoyZmppeSsrS1BZWWRWWnJhOU1zdXpSZHVuUkpOUEhUdDI5ZjJOdmJDNlZTRGh3NGdFR0RCaWsxZnRhVUxqL1BCZzBhNEwzMzNoTW0vaytjT0lIazVHUXNYTGl3eEw0WTE2OWZ4OFdMRjRYOUFRTUd3TWJHUnUxeHYzejVFaUVoSVVxbDZZeU1qREJseWhUMDZkT255TWNxbHNScDJiSWxBZ0lDbEk2eHRMU0VyNjh2Tm16WUlBclNaV2RuSXpnNEdJY1BIOGJZc1dPTG5HeTN0YlZWZWZ2cTFhdngrUEZqQUlDeHNURThQVDJGaWN4ZXZYcHBGSGpUbHFyZlo0OGVQWVRzcjlUVVZGeTZkQWx0MnJReCtGaCsrZVVYWWR2TXpFeW4vbGJGU1UxTkZmVTltamh4b3NidmU2bFVLdHJYSmVObzI3WnRlaWxWcDRzLy8veFQrSXg1NTUxM0VCd2NYT1N4VmFwVXdaZ3hZM1M2bmpha1VpbSsvLzU3N042OVcvU1o3ZVRraE8rKys2N0lySjdFeEVSRVJFVGd5SkVqeU16TUZHNlhTQ1J3Y1hIQnVISGpoRjVHQU5Da1NST3NXclVLYytmT1JYSnlNbVF5R1NJaUluRGl4QWwwN2RvVi9mcjFLM0x5M3RIUkVXdldyTUc4ZWZPRTdKY1hMMTdBMjlzYkV5Wk1VR3BHWDk2c1c3ZE82T2RUd01iR1JxdWdlMUh5OHZMdzVNa1R2WjJ2Z0dJUTN0WFZGWEZ4Y1FEa3ZlNFVnM25lM3Q2NGRPa1NBSWgrNzZvb1RyaVhSZDg1YlJWOHJ3RHk1MWkxYWxXRFgvUDMzMzlIWUdDZ3NGK3hZa1hNbkRsVHEzTXBsZ2RVNWNHREI2SXljMnZXcklHam82TmE1NTQ2ZGFxUVFUeDI3TmdpKzVVVnB6eituVmdVVzF0YldGaFlJQ3NyQzREOHRhSDQraWhzekpneHFGbXpwc3I3NHVQanNXWExGbEdXTkFEVXFGRURDeFlzUUwxNjlRQUFuVHQzUmtoSWlMQVk0ZFdyVnpoNDhDQ09IeitPLy8zdmYralhyMStKN3ozU0RnTkhSRVJFUkVSRWVxYVlQVkFlSndTT0hUc21iRnRZV0tCdDI3WndkSFRFb1VPSGtKK2ZqOHpNVEJ3OGVGRGo4bkQ2Wkc5dmo3VnIxOExYMXhlWEwxOEdBTnk0Y1FPVEowK0duNTlma2IwWVhyMTZoZFdyVnd2NzF0YldHajJQOCtmUEl5Z29DT25wNmFMYksxZXVqRGx6NXVEOTk5L1g0dGtvTXpJeXdvUUpFOUNrU1JNRUJnYUtKcURqNCtNeGI5NDhOR25TQklNR0RVTEhqaDFMZkIwZFAzNGNKMCtlRlBhSERoMnFWUzhJUStqWXNTTXFWS2dnUE1kZmZ2bkY0SUdqek14TS9QSEhIOEorbHk1ZDFPcXZvSTMzM25zUDY5ZXZ4NmxUcDNEejVrMDBhZEpFbU5qcTNidTNXajFwQ2dlT2RBbjg2RnBpVGg4VUo4Z3pNaktVZ3JDSzdPM3Rpd3djcWRPVFNwdStWZmZ2MzhlU0pVdVUrbWg4OGNVWGNITnpVOHI0aW91THc4V0xGeEVWRllYWTJGaWw4OVd1WFJ0VHBrekJCeDk4b1BKNmRlclVRV2hvS0lLRGc0V2ZSVjVlSGlJakl4RVpHUWw3ZTN0MDd0d1piZHEwUWFOR2pVU1RvSlVyVjhhS0ZTdXdlUEZpMGNScGNIQXdrcE9UNGVibXB2SHpMdzNidG0xVCtWcGN1M1l0cWxTcG9yZnIvUDMzMy9EdzhORGIrVlJSRExvWGZtMG9ab2dXOXpuOXp6Ly9pRXJmNmZObllHaUppWW5DZHMyYU5mVWErQ3RNSnBOaHg0NGQyTFp0bXhEUXRiUzBoSitmSDJyVXFLSFZPVXY2UEMwY3FEYzFOVlg3TTFoeEljdUxGeTkwRHRvWEpTd3NER0ZoWVFZNXR5Wk1URXpRb2tVTFVTWVlJRjhnWUdKaUl2cGJwbm56NWlxRDI5ZXZYOGUrZmZzUUhSMnRsR0g5MldlZndjM05UVlF1MmNiR0J2UG56OGVGQ3hld1pzMGFwS1NrQUpCL3o2OWJ0dzYvL1BJTEprMmFoSll0VytyenFSSVlPQ0lpSWlJaUl0Szc4cHh4OU9MRkMxR1p1dmJ0MjhQTXpBdzFhOVpFcDA2ZDhQdnZ2d01BOXUzYkJ4Y1hGMUVtUldtclVLRUMvUDM5c1hidFdodzVjZ1NBdk8rSHU3czc1c3labzFUdURRREN3OE5GazhFalJvd1F5a1FWSnprNUdldldyY1BaczJlVjdtdmF0Q25tenAxcmtGWFduVHAxUXNPR0RiRjQ4V0tsbGZteHNiRll1SEFoYXRTb2dXWExsaFU1YVphUWtJQlZxMVlKKzQ2T2pxWGFSNmdrcHFhbStPU1RUNFJKNUxObnp5SWpJOE9nVGE2UEh6OHV5cG9wS2ZOTkh6cDM3b3pPblRzak5UVVZpeFl0d28wYk4zRGp4ZzNNbmoyN3hNOEJmZlk0S210SlNVbTRjT0ZDV1EralNMbTV1ZkQyOWhabHFWaFlXTUREd3dOZHUzWlZPbjduenAzWXVuV3J5blBWcUZFRFE0WU13ZWVmZjE3aWluZExTMHZNbURFRFBYcjBRSEJ3c09oektpRWhBZHUzYjhmMjdkdlJwazBiTEY2OFdQUllNek16ekpzM0Q2R2hvZGkvZno4QWVmQlpzV3lYdWlVZ0ZiTWlEV1hmdm4zNDhjY2ZEWDZkMHFJWU9DcjgzbFNjK0M0dW9GS2pSZzA0T1RuaHpwMDdBSUQ1OCtkajFhcFZCdTNWa3ArZmorVGtaTVRIeCtQQmd3ZHdkblpHclZxMWhQdlZmYzBrSkNRSTIzWHExTkg3T0FzOGYvNGNpeGN2RnZVbnJGU3BFdno4L01yTlFvakNGTC9IbmoxN1Z1THhtemR2UnRXcVZkR3ZYNzl5OS9laHVzYU5HNGRCZ3diaDNYZmZoYlcxTlNwV3JBZ1RFeFBNbWpWTCtOMlptNXRqK3ZUcHduTjgvdnc1ZnYvOWQwUkVSQ2lWL3dYa21Vd2VIaDdGTGlwcDE2NGRObTNhaEIwN2RtRDM3dDNDOSthREJ3OHdjK1pNZE8zYUZSTW1USGlqZ3JMbEhRTkhSRVJFUkVSRXIxbFlXQ2lWMmtwSVNNRG8wYU0xT28vaUpIQjVLNThSRVJFaG1nUlRMTjgxZE9oUUlYQ1VrWkdCSTBlT2FOVWJxSUErZnA3R3hzYVlObTBhYXRldWpYWHIxa0Vta3lFckt3dHo1ODZGbTV1YmFEVnJVbElTdG0zYkp1dzNhOVlNZmZ2MkxmRWE1ODZkZzQrUGoxSXBOMk5qWTN6MTFWY1lQbnk0UVgrUDFhdFhSMkJnSUE0Y09JQ3RXN2NpT3p0YmRIK05HaldLREJxOWZQa1NDeFlzRUQybVQ1OCtTcXZpZCszYXBWVnZvYmk0T0V5ZlBsM1luelZybGxZOUpucjA2Q0VFanFSU0tVNmNPS0ZWU1I5MUtXWTZOR3pZc0ZRbkhZOGVQWW9iTjI0QWtKZGJzcmUzeDRnUkk0cDlqRDVMMWUzZHUxZm5vRnhHUm9iVzcvM0RodzhydmRaVWxUQXNLb0NoVHJCYXNYbDZVY2VyYXJBT3lJTXdNMmJNd096WnN5R1R5ZURnNElCNTgrWVZPWUUvYk5nd3hNYkc0dno1OHdEa2l3RmF0bXlKM3IxN3c5blpXZVBzaXhZdFdpQTBOQlJuenB4QldGaVk4Rm9CNU1IeW9ySm5KQklKM056Y1VMVnFWV3phdEFsVHBrd1JCYzhWWDBObEdYZzhldlFvMXE5ZkwreExKSkp5My9ldkpEazVPY0oyY1JsSHhiMFdLbFNvZ0lDQUFFeWJOZzN4OGZGNDhlSUY1cytmajdWcjErcGNGcmFBVENiRDFxMWJrWkNRZ0lTRUJEeDgrRkQwdmVibzZJaGF0V3JCek13TXVibTVrTWxrYWdYeEZVdS9Pamc0NkdXc2hTVWxKY0hiMnh2SnljbkNiVTVPVGxpNGNLRkdwV1pMbTJMR1VVa2xFNjljdVlLd3NERElaREtjTzNjT00yYk1LSld5Zi9wbWIyK3Y5SGtaRVJFaEN2aTV1cm9LNVQ3UG5UdUhoUXNYS24zUEFmS0ErdURCZ3pGdzRFQzFzblBOemMweGV2Um9mUHp4eDFpNmRDa2VQSGdnM0hmeTVFbWNQMzhlb2FHaFJaYkhJODB3Y0VSRVJFUkVSS1NGNDhlUEl5Z29TT1Y5aW9Ham5Kd2N0WUlYQlJZc1dGRHM1Tk91WGJ2VXlxQlJKVGMzRjN2MjdCSDJhOVdxSlFvQzFLdFhEMjNhdEJIKzg3OTc5MjcwN3QxYjFKaTRyTGk0dUtCbXpacFl0R2dSL3YzM1grVG41eU00T0JnUEh6NkVtNXNiOHZQejRlZm5Kd1JRek16TThPMjMzNnExb3JkRml4YW9WS21TcU85VHJWcTE0T1hsaFVhTkdobnNPU2txNkkvaTdPeU00T0Jnb2VhL3NiRXhwa3lab3ZJeEJjODVQajVlNlZ5RmFWdW1UYkZjRENDZjVORW1LRkc0WjFWa1pLVEJBa2VYTDE4Vy9VeEtJOXRJMGYvKzl6OWN1WEpGeUNEYnZuMDdIQjBkNGV6c1hPUmo5Qms0S2tzdlhyekEwYU5IZFRySDRjT0hTenhHTWVpMGI5OCtsZVdoaXN1c2FkT21EVWFPSEluRXhFUk1temF0MkFsTGlVUUNiMjl2TEYyNkZDMWF0RUNuVHAxRVBXNjBJWkZJMExGalIzVHMyQkgvL1BNUElpSWljUHIwYVl3Yk42N0lIbVlGQmc4ZWpMWnQyeXFWNnl3dUswYVJOcjIramg4L3JwUVZwOHJodzRleFpzMGFJVkJrWW1LQ3NXUEhJalEwVk9OcmxpZkZCU29WQTBjbExUQW95S0tkT0hFaW5qOS9qb1NFQkt4ZnYxN3RVbnN5bVF5blRwMUNVbElTSGo1OGlJY1BINHJLeU1sa011emN1YlBFNTFHbFNoV2gzTmZPblRzeGR1eFlsYStabkp3YzdONjlXeFFRYU42OHVWcGoxY1NUSjA4d2ZmcDAwWGR3dDI3ZDhPMjMzeHFzOUp1K0tMNWZDMzZtcXJ4NDhRSUJBUUhDZStQU3BVdTRkZXNXT25Ub29OWjFCZzBhaEpFalIrbzAxcEpvVS9ZVEFCNDllaVI2ajdkdDJ4YjkrdlVUOWovODhFTzBhdFZLbElscWFtcUtYcjE2NFgvLys1OVdmMU00T1RsaDNicDEyTEpsQy9idDJ5ZjhYRnUyYk1tZ2tSNHhjRVJFUkVSRVJLU0ZWNjllRmJtaXZUQjFqd05LYmtxdnk4cnRZOGVPaVZiRWZ2SEZGMHBCaG1IRGhnbVRSRStmUGtWWVdKakJKeXZVMWI1OWU2eGN1Ukp6NTg0Vm1qRWZPSEFBS1NrcHFGYXRtbEFDQ0pBM1pGYTNCSkNscGFWUS9zN0V4QVNEQmczQzExOS9YU1lUVmpZMk5saXdZQUd1WHIySzBOQlFOR25TQkxWcjExWTZUaWFUWWNXS0ZhSUp2Zkt1VTZkTytPbW5ud0RJKzMzY3YzKy95RjVWdWdnUER4ZTJLMWV1ckxMOFdGRm16NTZ0OC9XTmpZMHhaODRjVEpnd0FjK2ZQNGRNSmtOQVFBQnExYXBWNUdyOXR5VndGQllXaHBjdlg1YjFNQURJQThJRlZBWGp2L3JxSzlIKzNidDNNV0hDaEdMUGVlN2NPV3pZc0VFL0F3UVFIQnlNQmcwYW9INzkrcGc0Y2FMYXBhdFV2Vy9VRFJ6Tm1ERkQ0M0dlUG4yNnhNRFJsaTFiaFBjM0lBK096Wmd4QTA1T1RxSkpaUThQRDcxbWNDcG1BeG1DVENZVHJtRm1acWIwV3RJMHc3aDY5ZXFZTVdNRzVzNmRDMENlb2RXclZ5OGhLekluSndmbno1OFhna0lGd2ZhQ3NmajUrYWs5ZG10cmE5U3RXeGNPRGc2b1U2Y09talp0Q2tBZS9Da0ljdXpmdng5SGpoeEJ0V3JWUk9QUHk4dERlbnE2NkxQSjN0N2VJSDFrMXE1ZEt3b2FEUnc0RU9QSGo5ZjdkWFFobFVvUkZ4ZUhmLzc1QjFaV1Z2ajQ0NDhCUUJTa1NFMU5oVXdtVTNvZnkyUXkrUHY3aTU3amdBRUQxQTRhQWZMUHNQSVlSQ3Y0Zml2b2JXUnRiUzNLVWdia253V2VucDRZTTJZTUpCSUordlRwQXhjWEYxRzJsalpNVFUweGZ2eDRkT2pRQWN1V0xVTm1aaWFtVFp1bTB6bEpqSUVqSWlJaUlpS2kvd0NwVkNwcXJHeGhZYUZ5NVhtTEZpM3d3UWNmNE1xVkt3RGtaYS82OU9tRGF0V3FsZHBZaStQazVJUTFhOVpnOXV6WmlJdUxBd0NsSnMzT3pzNFlNR0NBUnVkdDE2NGRSbzBhaFE0ZE9oaXNGSThtV3JSb2dlRGc0Q0lEaWV2V3JVTmtaR1FwajBvM1hicDBFVTBzUjBaRzZuMXlNQ1VsUlNncEJzaURvMlVSaExHeHNZR1hseGUrKys0N3lHUXlaR2RuWS83OCtRZ0pDVkdaTVZpNFRHTGhNV3ZTbDBhWDhwSkZLZTc2VmxaV09IRGdBSjQ4ZVlJREJ3NEFrR2VhV0ZoWTRNV0xGM29maTdwV3JGaFJadGZXaHE3OVRoUi8xdXFVZk5JWHFWU0tsU3RYS3BVam5EUnBFajc1NUJOUmZ4eEFYcExzVGFJWUNGV1ZmYXNZT0ZLM2JHSDc5dTNScFVzWC9QNzc3NURKWk5pMmJSc1dMVm9rM08vbjU2ZlJJaEVMQ3d2VXFWTUhkZXZXRmYwcktwTmoyTEJoaUk2T1JsWldGZ0Q1Z3BXU2ZpL1cxdGFZTTJlTzN2dnlwS1dsSVNvcVN0aHYxNjVkbVFlTlhyeDRnU3RYcnVEZXZYdTRlL2N1N3Q2OWl3Y1BIZ2hCdEc3ZHVnbUJvNEp5YklEODU1aWVucTVVV3UvNzc3OFhMZkpvMUtnUlhGMWRTK0daYUVZeE83ZCsvZnBxUFdiMzd0M0MzNHVBUERDc3FzZFFsU3BWc0h6NWNyejMzbnQ2NzUzWnZIbHpyRisvSGc4ZVBOQTVHRVZpREJ3UkVSRVJFUkZwNGJQUFBpdXk1TSswYWRNUUd4c0xRRjc2dzkzZHZkaHpLVTdLK3Z2N28yM2J0dm9iNkd1SERoMUNXbHFhc04rL2YvOGlTOTZOR1ROR0tJK1drNU9EclZ1M2FyVkszVkJzYkd5d2F0VXErUGo0NE5LbFM2TDdDbFp6YTZOd0JrSlprMGdrU2hQQU1wa013Y0hCT0hqd29IQmI3ZHExbGNyVmxVZU9qbzZ3dDdjWEpwSlBuRGlCY2VQRzZYVWljdi8rL2NLRXE1bVptVVpsSWdzZVU5TGtiMzUrZm9tWmdZQjhBblRJa0NIWXRXc1hBUG1FK2ZMbHl6Ri8vbnlsWTBzS0hMMEpkdXpZSVdSbWRPL2VIWC8vL1hlWkJvNTBwV3M1dXFLa3BxWnEvZGdyVjY2Z2R1M2FLaWRtbnoxN0ptenIydU5LRTN2MjdGRUtHbzBaTTBaVXF1cE50Ry9mUHFTbnA0c3lodlB5OGtUOW13Q0l2bGMxeWFRYU0yWU1UcDgramZ6OGZGeThlQkdwcWFtb1hyMDZ6TTNOWVc5dnIvSXpYU0tSd003T0RvNk9qcUovMWF0WDEraHoxTjdlSHV2V3JjUGV2WHNSRXhPRHRMUTA1T1RrS0FXcnpNM05ZV2RuaDNidDJ1SExMNzgweUtUODVjdVhSZGNkUEhpdzNxOVJGS2xVaXNURVJLWE0zWkwraGxEOC9LOVpzeWFNalkyRkFHSmNYSndvY0JRUkVTRXFIMWkxYWxYTW56OWZxVmRXZVZCVVdkeWlYTDE2RlZ1M2JoWDIrL2Z2ajQ0ZE94WjVmTDE2OWJRZVcwa3NMQ3hLcmJUd2YwbjVlNVVTRVJFUkVSRzl3Ykt5c25EcjFpMWgzOUhSc1F4SEkvZmt5UlA4OE1NUHduNkZDaFdLblp4cDFLZ1JPbmJzS1BUWitmWFhYOUd6WjArRDlEYlFscVdsSlpvMWE2WVVPSHIwNkJFaUl5UFJ2My8vTWhxWjRlVGw1V0hac21VNGVmS2tjSnV0clMyV0xGbFM3b0plUmVuVXFSTjI3TmdCUVA2Ni9PdXZ2OUNxVlN1OW5Ec3pNeFBIamgwVDlydDE2NmJ4QlBxQ0JRdEtETnhldkhoUjdaSjJJMGVPeE1XTEYzSDM3bDBBUUZSVUZQYnYzNitVRVZjNGNGUzRKSkc2WlJkVFVsS0VjeGtiRzR0V3c1ZmsyYk5ub2tDUGpZMk5XaXZETFMwdEFmeC83eGNURXhNTUd6WU1jK2JNVWZ2YUJSU0Q2SWNPSGRLcHYxcDJkclpvQlgzaDRFWkp0bS9mcnZXMWk2Tko5bGhoWVdGaHVIYnRHcnAzNzQ1Qmd3YUpmcjhaR1JuQ2RxVktsWW84eCtqUm96VytibkhsNFByMDZZUHc4SEE4ZmZvVUVva0VreVpOS2pab0ZCWVdwakx3cGEyLy8vNWI3UjVCbW9pTWpNUzllL2RFdDJWbFpXSHYzcjFGUGthVHdGR05Halh3MFVjZklUbzZHaktaRE5IUjBjTG5ncE9URTlMVDAxRzNibDNVcTFjUGpvNk9xRmV2SHVyV3JhdTNiREk3T3p0TW5UcFZMK2ZTUmVGQXFpRXlmdlB6ODVHY25Jd0hEeDdnd1lNSGlJdUx3LzM3OTVHUWtLQlVKclFrNXVibW9neHNVMU5UMk52YkN4blFjWEZ4d25mSStmUG5FUmdZS0hxc3I2OXZ1Y25nMWtWNmVqcjgvUHlFZ0ZtREJnMVVab3JsNWVVSjVSWUxmcmU2ZkFhcTR1RGdnSTBiTityMW5DVEh3QkVSRVJFUkVaRWVYYjE2VlZTNnBuSGp4bVU0R3JuUTBGQ2hKQTBnWDlGYm9VS0ZZaDh6YXRRb25EMTdGdm41K1pESlpBZ01ETVQ2OWV2TFJTYUVWQ3BGWUdDZ3lsSnQrZm41Q0E0T3hyMTc5ekIxNnRSeXVhcFhXNUdSa2FLZ2tiVzFOWll1WGFwVUZxYzhVd3djQWNEeDQ4ZjFGamc2ZlBnd3NyT3pBY2hYNWc4YU5FZ3Y1OVdGc2JFeFpzNmNpVW1USmdrVGxCczNic1Q3Nzc4dlduMWRPSU9wY09Cb3k1WXRKVjdyNE1HRENBNE9CaUF2bWVYbDVhWFUzOG5IeDBmWW5qNTl1aEQwQWVTWkUrN3U3a0lmRGlzckt5eGF0RWpVL0wwNHJxNnVlUHo0TVNwV3JQaWZhVTcrNU1rVElhTU1BTnpjM1BSZXlxdUFUQ2JEalJzM2tKT1RneU5IanNEWjJWa1VPQ3JvV1FNVW4zRlV1SFNjcmlwV3JBZzNOemNzV2JJRW5wNmVSV2JpL2hkbytuM1RxVk1uWVlIRzFhdFhoY0RSdEduVDRPWGxaYkRYVW5sU3VDZWFJYkxsaGcwYkp1cnZxQzVMUzB2VXIxOWY2RU5XdjM1OTJOdmJLMldsT2prNUNZR2pnb1ZEVjY1Y2dhK3ZyL0Qzb0VRaWdiZTNONXljbkhSN011VkFkblkydnZ2dU96eDkraFNBUE50bjlPalJ1SExsQ3BLU2tvVCtYSW1KaVVoSlNVRitmajVHakJoUkxzb0FrMmJlbnIrZ2lZaUlpSWlJeW9FVEowNEkyeFVyVmxTN1RyeWhYTHAwU1JSc3NMR3hnWXVMUzRtUHExT25EdnIxNjRmdzhIQUE4c25HSFR0MllPVElrWVlhcWxvZVAzNE1mMzkvWEwxNlZiak4ydG9hZmZ2MnhhNWR1NFRKK2FOSGp5SXhNUkh6NTg4djFiSk5odFMxYTFkczJMQUJXVmxac0xhMlJrQkFBR3JWcWxYV3c5Skk0WEoxVVZGUm1EWnRtczVOdi9QeThvVCtPb0M4ejVXNldUcUc1dWpvaUdIRGh1SEhIMzhFSUE5ODd0bXpCOTdlM3NJeGhRTkhtbVlWN055NVV5Z1pKSkZJTUgzNmRLV2dFUUQ4OGNjZnduYmhKdUsydHJaWXVuUXAzTjNkOGZ6NWM4VEZ4V0hLbENsWXRHaVIycDlqSGg0ZWFwWHhlMXM4ZnZ4WStJeVVTQ1NZT0hHaXdhNFZGeGNuVExJYkdSbWhTWk1tb3ZzVEV4T0Y3Um8xYWhoc0hLcDA3ZG9WdHJhMmFOcTBhYWxlMTVBS1N0S0ZoWVZoMDZaTkFJQUJBd2JBemMxTmROelhYMytOMU5SVXRmc2JLVklzcmFWWW1rNlhUTHMzVGMyYU5RMyt1bkYwZE5Rb2NEUisvSGkwYjk4ZTc3MzNubHJCT3ljbkp5R2pNVFkyRnBjdVhjTDgrZk9GVEQySlJBSlBUMDg0T3p0cjl3VEt5S05IajJCaFlhRzAwR2pObWpWQ0ZpMGdEeVFwZnArcG92aVpWRkltYStGeXNDVWRYNW85M2Y1ckdEZ2lJaUlpSWlMU2s0Y1BIK0xVcVZQQ3ZyT3pjNW11R0g3eTVBbVdMbDBxdW0zcTFLbHFOeWIrNXB0djhQdnZ2d3VyU25mdDJvVzJiZHVXMmVUZzZkT25FUlFVSkNxblpXZG5oOFdMRjhQT3pnN05taldEajQrUGtGMTE3ZG8xVEpvMENUNCtQdVdpWktDdUxDMHQ4ZW1ubitMTW1UTUlDQWdvTjRFUlRYWHUzQms3ZHV4QWh3NGRNR2pRSUoyRFJvQjgxWHF6WnMwUUZSV0YvUHg4REJzMlRBOGoxWit2dnZvSzBkSFJpSStQeC9EaHc1WEdWN2dVbUxvL2s3eThQS3hac3daSGp4NEZJSitnOVBEdzBMb1VrTDI5UFJZdlhnd3ZMeTlrWm1iaXlaTW5jSGQzeDVneFk5Qy9mLzhTUDgvTXpjMy9VNU40aWlVRzlmRTZMczcxNjllRjdmcjE2eXNGRnhRemlZb0xLS3NxMmRlM2IxK2hsMDlKOXhmbGJRb2FLYnAvLzc2d1hhZE9IYVg3QzE0RDJtUzNLcFlzZS83OHVSYWplL081dUxpb3RaaEZGMDJhTkJIMU1iS3dzQkF5aVJvMGFBQUxDd3ZNbXpkUHVMOWx5NVlhTGNwNC8vMzNoZTFIang3aHUrKytFNVhBbXpScEVucjA2S0hqc3loOXYvLytPMzc0NFFkMDZOQUJ6czdPNk5DaEEweE1URVNacWlXeHNyS0NuWjJkS052bzhPSER4VDRtSmlZRzA2ZFBWL3Q0TWh3R2pvaUlpSWlJaVBSazU4NmR5TS9QRi9iTGNxSkFKcE5oOGVMRlF0QUhrSmZGYWQrK3Zkcm5zTEt5Z3F1ckt3SUNBZ0FBcjE2OXdxSkZpeEFhR29wMzMzMVg3Mk11U2taR0J0YXRXNGZqeDQrTGJtL2N1REY4ZlgyRmpLTFdyVnNqS0NnSWMrYk1FY3B0cGFhbVl0cTBhZkQyOWk2MmFmT2J3c1hGQlFNSERueWpTNEgxNnRVTDNicDEwMnUyVktWS2xUQjM3bHdrSlNYaC9Qbno1YTRja0ltSkNieTl2U0dWU2xXT1RYRlMzc1RFUksyQWMxcGFHaFl1WElqYnQyOERrQWN1WnMyYXBmT3E5Z1lOR21EVnFsV1lOV3NXMHRMU2tKT1RnNUNRRUp3NWN3YWVucDZsbnMxU25oV1VSZ1RrbjVlR3BCZzRLdHh2TGk4dlR4VGdLUHplK3Y3NzcwWGZUWnJTOWZIbGxXSy9wK1RrWkpYSC9QMzMzOEsycXN3N1hRSkhpdTl6eFJLM3FtalRtMHBYNDhhTjAraHZodktxYmR1MnlNaklRSU1HRGRDd1lVUFVybDFiOUxNdktET25yYnAxNjZKU3BVcDQ5dXdaQUFoQkk0bEVnZ2tUSmhUYjg2czhlL3o0TVhKeWNuRHk1RW1jUEhrU2UvZnVoYlcxTlpvM2I0NkRCdzhLeDBra0VsU3ZYaDIxYTlkR25UcDFZRzl2ajFxMWFzSGUzcjdZZm10VS9qRndSRVJFUkVSRXBBZFJVVkdpbGRwTm16WXQweFhZUC96d0E2NWN1U0xzdi92dXU1ZzBhWkxHNStuZXZUdE9uanlKaXhjdkFwQ3ZwbDI2ZENuOC9Qd01uazJWbDVlSC9mdjNZK2ZPbmFJZVRSS0pCQU1IRHNUbzBhT1ZKdXZxMXEyTDFhdFhZODZjT1VKajgzLy8vUmNMRnk3RXlKRWo4ZFZYWHhsMHpJYjJwcFdtVThXUVBabnM3T3dNdm5wZFczWHIxaTN5UHNXTUkzVXlBbi85OVZlc1c3ZE95TDZyVUtFQ2ZIeDhsQUlLMnFwZHV6YldyRm1EMmJObkN5V0pybHk1Z3RHalI2TlBuejRZUG56NFcxTUNVaGVwcWFuQ3RxR0Q2Ykd4c2NKMnMyYk5SUGZkdW5WTENHQVlHUmtwWmNaVXJWb1ZnTHhQV3F0V3JVU1pMc1c1YytjT2poMDdoc21USit2dDg5N0R3d1BHeHNaNk9SZWduSzJuaVpMNlBUMTgrRkQ0SFJmMHV5bE1sOENSNHV1bnBNQ2p2bnRUcWFOdy82RTNWYU5HalVSbEFmVXRMeThQTmpZMlF1QUlrUGUzOC9UMExETDc4K25UcDhqT3poYjFLU3R2a3BLU2hPMEtGU29Jbi9udnYvOCtoZ3daQWdjSEI5U3BVd2UxYTlmK1QyV2EvcGN3Y0VSRVJFUkVSS1NqK1BoNExGdTJEREtaVExpdExGWUhGL2psbDErd1k4Y09ZYitnS1hPVktsVzBPcCtucHlkY1hWMkZTZW9MRnk1ZzdkcTFtREpsaWw3R1c1aFVLc1dKRXlld2JkczIwY1FhQUZTcFVnVmVYbDVvMWFwVmtZK3ZWcTBhQWdNRDRlUGpnMHVYTGdHUVoyQnQzYm9WY1hGeG1ENTl1c0hMU2hGcFFqRXdXdHdFWEZwYUdvS0Nnb1JBTGlEdjMvSGl4UXQ4KysyM0dsMXo0TUNCYWgzWHJWczNJZHN2THk4UDRlSGhpSWlJUU4rK2ZkR3JWNjl5UGZGcGFJb1RxN2EydGdhN3pyTm56MFRYS2h3NHVuYnRtckJkcjE0OWxjSEhHemR1WVBueTVUQTNOOGZ3NGNNeGNPREFZb01kaHc4ZlJraElDS1JTS2N6TXpEQisvSGc5UEJQeHo2eTgrLzMzMzRYdER6NzRRR1VmbzRMQWthbXBxY2JuVit3NTl0NTc3MmsrUUNwemNYRnhXTFJva1ZMV1Vra2xRNjlkdXdZL1B6KzBiZHNXUFh2MnhNY2ZmMnpna1dydTRjT0h3clppYWR4S2xTcGg3Tml4WlRFa0ttVU1IQkVSRVJFUkVla2dOalpXMUZjSGtKZW9hOUdpUlptTXA2QVBrS0xodzRlamJkdTJXcCt6YXRXcW1EcDFLaFl0V2lUY2R1alFJVlNyVmsydnZXUXlNelB4ODg4L0l6dzhISThmUHhiZFoyUmtoTjY5ZTJQVXFGR29XTEZpaWVleXRMU0VuNThmQWdNREVSa1pLZHgrOHVSSkpDVWx3Y2ZIUit0QUdwRytLWlk4VXpYcG41bVppVjI3ZHVIQWdRT2lESXN2dnZnQ2d0Wm9rd0FBSUFCSlJFRlVFeVpNd09USms0WHlqUHJtN2UyTkhqMTZZTldxVmNKRVlsWldGc0xDd3JCNzkyNjBiTmtTN3U3dWIzVDVSRzM5OWRkZnduYnQyclVOZGgzRmNtbTFhdFZTS3Yra0dJQlFsZWtxbFVxeGN1Vkt5R1F5L1B2dnY0aU9qc2FRSVVPS3ZXYTFhdFdFOG1sNzkrNUZuVHAxMExOblQxMmVScm1qcXA5VEFabE1KcnEvUzVjdVNzZElwVkxoWjFSYzRDZzhQQnkydHJhb1Y2OGVLbGV1RElsRWdxaW9LTkVDajVLeUJZc2I2NXZzeG8wYldMMTZOWktTa3RDeVpVdDRlSGk4RWRtTU1wa00rL2Z2eDVZdFc1Q2JtNnQwZjBwS1NyR1BUMGxKZ1V3bXc0VUxGL0R5NWN0eUZ6akt5Y2xCWW1LaXNLK3F2eGU5L1JnNElpSWlJaUlpS3NhWk0yZEUrektaVENqWmMvejRjU3hmdmx6VUJObkJ3UUdUSjA4dTFURVd1SERoQWhZdlhpektmR3JkdWpWR2pCaWg4N203ZE9tQ21KZ1lIRGx5UkxodHk1WXRBS0JSOEtpZ2ZKd3EyN1p0UTNoNHVOTHQ3Ny8vUGlaT25BaEhSMGNOUml3dkhUUmp4Z3pZMnRwaSsvYnR3dTB5bVV5dGNtQkVwU1V6TTFQWUx2emFURWhJd05TcFUwWEhWS3BVQ2U3dTdrTGZyczZkTzZOSmt5WWxYa2Z4L2Z2Wlo1K3BuWG5Yc21WTGJOaXdBWHYyN01HK2ZmdUU3RU9aVElaMzMzMjN4TDVIeGEyOGYxTWxKQ1RnenAwN3d2N1ZxMWZ4NjYrL29tUEhqaG8xajFlSFlvQ3FjSUFoSlNWRk5JNldMVnNxUFg3WHJsMUNSb1NKaVFrOFBUMUxMRDMzMFVjZllmRGd3UWdMQ3dNQXJGcTFDbloyZGpvdmlnZ0xDOU5yMFA3dnYvK0doNGVIM3M1WDRNeVpNMEtnMU1yS0NoMDZkRkE2UmpGZ1VGemc2T3JWcTRpS2lpcnlmbk56OHpMdGlWaFdjbkp5TUcvZVBLSEVXM1IwTkdReUdSWXVYRmpHSXl2ZS9mdjNzWExsU3R5OGVWTjB1NFdGaGJBSTRQRGh3eGc4ZURBc0xDeFVua014bTBlZG9MTmlIN3pTY1B2MmJWRmZzM3IxNm1sMW5weWNITnk0Y1FOWHIxNUYxNjVkUlpsTFZQNHhjRVJFUkVSRVJGU0U3ZHUzNDRjZmZoRGR0bTNiTm56enpUY0E1Q3U3N2V6c0VCOGZEd0NvWHIwNkZpMWFWQ1pCaWFOSGoyTFZxbFdpQnRzTkdqVEEvUG56OWRhYll0S2tTYmgvLzc2b1NmdVdMVnZ3NU1rVFRKdzRzY1RybkRoeEFzdVdMUlBkRmhrWmljOCsrd3lBdkJIM3JWdTNoRjRlelpzM3g5Q2hROUd1WFR1ZHh2M05OOS9BeHNZR3ExYXRRdTNhdGJGa3lSSzlUK3dTNlNJdExVM1lMdnphdExlM3gvRGh3N0YrL1hwSUpCTDA3ZHNYbzBhTlFvVUtGWVJqMU8zZHBSZzRHamR1bkVZcis4M016REI4K0hDNHVMamc4T0hEMkxkdkgycldySW1aTTJjYXZOOVplZlBxMVNzRUJ3ZUxndlMzYjk5R1FFQUF6TXpNMEw1OWUzVHQyaFh0MnJYVFMxbk15NWN2Qzl1Rnk5UXAvazR0TFMzUnBrMGIwZjBQSGp6QXpwMDdoZjBSSTBiQXdjRkJyZXVPSGowYU4yL2VSRXhNREtSU0tSWXVYSWlRa0JCVXIxNWRpMmRSUGt5WU1LSEUzajM1K2ZuWXRtMmJzTiszYjErVkpTUVZKL09MS3pIcDRPQlFaT0JJSXBGZzBxUkpCdTM5Vmw3Rng4ZUwrZ0lCRVBWbUxHOHlNek94YmRzMkhENThXTFJneU56Y0hDTkhqc1NISDM2SXNXUEhJajgvSHhrWkdkaXpaMCtSQzNjVWUxWVYxZi9PMU5SVUtJV1luSnlzeDJkU3Nnc1hMb2oyR3pSb29OYmowdFBURVJzYmkrdlhyeU0yTmhiLy9QT1A4TE55ZG5iVyt6akpzQmc0SWlJaUlpSWlVbUhUcGszQ1NtdEZPM2JzUUsxYXRkQ3RXemZVcUZFRHExYXR3cXhaczVDWGx3Y2ZIeCtEOXJrb3l0YXRXMFVUZzRCOHN0bmYzNy9JMWE3YU1ERXh3Yng1OHpCbHloVFJSUGVCQXdkdy8vNTllSGw1RlRuNWRlalFJYXhkdTFZMDBRb0FnWUdCcUZxMUtscTNiZzBURXhQTW5qMGJtemR2aG91TEN4bzNicXkzc2ZmcTFRdlZxMWRIM2JwMTFTcDFSM0tLSmRUK0MyYlBubDNxMTVUSlpLS1Y2NFhMa0FIeWZrVG01dVpvMUtnUm5KeWNTbk40U2l3dExURmt5QkM0dUxnZ056ZFhyZDR1QmNGaFJZb2xKTXNEVzF0YnpKZ3hvOFRqTWpNenNYejVjcUYvV21HNXViazRmZm8wVHA4K0RVdExTemc3TzZOcjE2NW8yYklsakkyTlJkY29LVk1MQUI0OWVpUXFHYVVZT01yT3pzYlBQLzhzN0gvNDRZZWlRRlZXVmhZV0xsd29URDQzYTlhc3hCSjFpb3lNakRCbnpoeTR1Ym5oOGVQSGVQNzhPWHg5ZlJFVUZGUnNmNlR5VEoyRkNFZU9IQkd5WTk5NTV4MjR1TGlvUEM0OVBWM1lMaTV3Vkw5K2ZkaloyU0V6TXhQWjJkbVFTcVdvV0xFaUdqVnFoRUdEQnVHRER6N1E4Rm04SGFwWHJ3NFRFeE5SRUtaV3JWcGxPQ0xWcEZJcGpodzVnaDkvL0JIUG56OFgzZGU4ZVhONGVub0tQYXE2ZE9tQ0V5ZE9BSkJuK25YdTNGbGxtYmY3OSs4TDIvWHIxMWQ1M2NxVkt3dC9hMTIrZkJsSlNVbWwwbFB1MGFOSG9vQzBtWm1aeXUrZHJLd3MzTDU5RzdkdTNjTE5temR4OCtaTjBYdWlzT0xlSTFRK3ZabWY4a1JFUkcreG5MeFhNRGMxTHV0aEVKRWV1YnU3Qzl1ZW5wNHMwL0FHQ0FrSkVaVk1hOUtrQ1p5Y25IRHc0RUhJWkRJc1diSUVNVEV4bURCaEFpcFVxSUNBZ0FBWUdSbHAvWjlpZjM5L1lWdmRWWjBBa0pHUmdjREFRRVJIUjR0dXIxR2pCcFlzV1dLUVBnRlZxbFJCUUVBQVBEdzg4UFRwVStIMm1KZ1lqQnMzRG1QR2pFSFBuajFGazRvLy9mU1RVTllPQU96czdGQzNibDFFUjBkREtwVmkxcXhaK1BMTEx6Rnk1RWhVcjE3ZFlKUDNyVnUzTnNoNTMyWUYyVjhGMUowczFqWGdsSmVYVitRNUZIdjhGT3hyZWoxVFU5TnlNL0Y5NE1BQlpHUmtDUHRGVFF6MjdkdTN0SWFrRmpNek03V3phVlFGWk1wYjRLaGl4WW9xQTF3RmNuSnljUFRvVWZ6MDAwOTQ4dVNKY0x1VGt4TjhmWDBSRlJXRmlJZ0lVZG00ckt3c1JFWkdJakl5RXRiVzF1alNwUXQ2OU9paFVmQlBNZHVvU3BVcW90ZkhuajE3UkNVTSsvVHBJMnpMWkRMNCsvc0xtUTFXVmxidzh2S0NrWkdSMnRjRzVKUFhNMmZPaExlM04yUXlHVzdkdW9XUWtCQk1uVHBWby9NWWl1THpCNkJ6OXR2RGh3K3hhZE1tWVgvbzBLRkZsdFpUREI2cUN2Z1c2Tml4bzFCV2t2N2Z1KysrQzNkM2Q2eGV2UnE1dWJtd3NiRXhTTmxCYlVtbFVodzdkZ3c3ZCs1VTZpSDN6anZ2WU16L3NYZmY0VkZVM1IvQXY3TTF2Wk9RaElSVUNJUVdra2p2WGFXTFNGR0IrSW9VRVFRRnBFZ0FRUkZGUVJCUTBGZngvUUVpUlJDa2lKSklKL1FXSUNGQUt1bDFzM1YrZnl5WjdKTGRiRTJEODNtZVBKbVp2VE56ZDdQWmNzK2NjMk5pTUhUb1VLM24zSVFKRTNEeTVFbElwVkx1Z3FLdnYvNWFLME0wS3l1TGU5NHlES00zY05TOGVYTXVjS1JRS0RCMzdseTg4ODQ3Q0E4UHIvYjVadTU5emMzTnhmbno1L0hMTDc5by9WOUZSMGR6RndqazVPVGcrKysveDUwN2Q1Q2FtbHJsWXFDbk9UazVJU3dzREdGaFlUU3ZaQU5VUHo0bEVVSUlxYmYrcytZd3Q3em1uZDV3c0RWOFJXRjFTaVJ5ek5wNG5Gdi9ibGI5cXVXOGJsOWwvZkNwZzl1Qnp6UHZpNGRLeGVKMmFoNWErcnVidk8rYTNRbTRjQ2NUNFUzZDBUOHlBRjNDZmMzcWc3RVVTaFVFZk5PK1FCSkNUS05aMXV0NXUzcS9vV0ZaRm12WHJ0VzYwakk0T0JnclZxeUFXQ3hHU2tvS3JseTVBa0JkR3U3RWlSUG8yclVyZXZUb2dTWk5tc0REdzhPc3NrVFIwZEhWOWtrbWswR2hVRUNoVUVBc0ZzUEd4Z1lYTGx6QTU1OS9yaldBQ1FCQlFVRll1WEpsalg1QjkvWDF4V2VmZllZNWMrWm9YWDFiVWxLQ3I3LytHdHUzYjhleVpjc1FHQmhZSlhQTHk4c0xxMWV2aG9PREEyYlBubzI3ZCsrQ1pWbnMyclVMUjQ0YzRRYlkvUDM5NGU3dWJwVXlUN29vRkFwdWZvcm50V3hkVmxZV01qSXk0T3pzRENjbko5alkyRUFnRUVBa0VxR2twQVRuejUrdmtzbm02dXBxMUxHSERCbGlVZCsrLy81N3JjSGI2c3liTjgvazQ0OGRPeFlUSjA0MGVUOWpsWlNVNE5TcFUzQnhjWUd6c3pPY25aMWhhMnNMb1ZBSWtVZ0VsbVdSa1pHQkkwZU80TGZmZnRQYXQ3b0E1NlJKazZ6V3h4a3pab0RQTi85aXBSVXJWaGlWTVdNdVk1OURMNzMwVW8zMW9ieThIRmV2WGtWOGZEemk0K09ybERnTERnN0cwcVZMNGU3dWpxRkRoMkxvMEtGSVNVbkJrU05IY096WU1hM2dlbUZoSWZidDI0ZDkrL1loS0NnSUF3WU1RSjgrZlF3RytQV1ZxY3ZJeU5CNmJRME5EZFdhZitpSEgzN0EyYk5udWZVUFB2aEE1OTlMcFZKeEdVbjZnaTd0MjdmSHNHSER1QXNxOXUvZmoxYXRXcUYzNzk3VjlyMDJYTDE2bFZ0bUdNYWlySWJ5OG5Jc1c3YU0rNnptNStlSFFZTUdJUzh2RHc0T0R0ejdFY3V5dUhEaEFyWnYzODd0YSs0Y01McVVsSlRVbThEYzB4WXZYbXgwcVVOakRCZ3dBRjI3ZGtWMmRqYWFOR2xTSndIOXA3TmtLdnFRa3BLQ3paczNhMzEyRndnRUdEUm9FTWFQSDYvemM1YTN0emNtVEppQVRaczJBVkNYNDF1MGFCR1dMMThPZTN0N0FOclAyY0RBUUwyWjRmMzc5MGQ4ZkR5M25wbVppU1ZMbHBoM0o4M0VNQXhlZSswMWJ0M1oyUm1uVHAzUyszM0d6ODhQclZxMVFuaDRPTUxEdyt0bEJoa3hIZ1dPQ0NHRVZDc2xxM0l3U0treE9hSzVsQ3FWMWpIcm05OVAzK09XSjcvVUJueWVlVittdC94NURUdmpFakVvT2hDVFgyb0xleHZqQW01eWhRcW5iNmFqVENySHFadnA2Tnl5Wm9OR3lSa0ZXUGpqdjNqbjVYYm8zcG8rMUQzdlZLd0s5MHN1NGw3Uk9hUktiaU5QbW81eVpRa0FGalo4QjdpS3ZPRnJGNFlRcHlnRU8wYURoNXJKakt2TENiUzNiZHZXb092MkU4dGR2MzVkSzJqazVlV0ZGU3RXY0YvMmx5NWRpcFVyVitMTW1UTUF0SzhtcjJCblp3ZUJRQUNCUUFBK253K2hVS2oxdStJMmxtVzU0RVZGVUVndWwwTXVsMnN0cTU1Ni8xMjFhaFhjM2QyeFlNR0NLcmUxYnQwYXk1WXQ0L3Bia3dJREEvSDExMTlqd1lJRlNFOVAxN3JOMTljWFRaczJ4YlZyMTdRR05wMmRuZkhaWjU5eDVleFdyVnFGNWN1WGMxZHRGeFVWNGRDaFF6aDA2QkMzajUyZEhVUWlFWmNoSWhBSXRKWTExeG1HZ1Z3dWgwd21xL0w3NlcwVlY4bSs4Y1liZVAzMTEydjY0YXFYSGo1OGFGSjJsNE9EZzFVSERPdWpoUXNYR2l3YmRmbnlaU3hmdnJ6YU5tS3hHR3ZXck5FcXdXU000T0RnYXMrdk9TK0dwWjcrdnpWVlJiREJYTXVXTFFNQXE1YlR0SVJFSWtGNmVqcVNrNU54OSs1ZHJnU1RycjhobjgvSDBLRkRNWEhpeENwejJnVUVCSERabDJmT25NR2ZmLzZKOCtmUGE4MC9sNXljakcrLy9SYmZmZmNkT25Ub2dJRURCeUk2T2xwbklPL1NwY29MMjhMRHd3R29BOThyVjY3a2d0OEFNRzdjT0c0NUpTVkZLNmd4ZXZSb3ZSa3ZodzhmNXZwVzNYdEhURXdNRWhJU3VEbjlVbEpTOUxhMUZxbFVpb1NFQkRnNk9zTEJ3UUYyZG5ZUWk4VVFDQVFvS2lyQ3FWT250TEtEUFQwOXpjNDRVaXFWV0w1OE9aS1NrZ0NvQXdUejU4OUhZbUlpRmk5ZXpHMnpzYkhoc2trcU1BeURuajE3bW45SGRmVEZtdi9yMXFUNW5MTVdlM3Y3R3YvY2N2UG1UVnk3ZGcwZUhoNXdkM2VIalkwTmJHeHNVRmhZaUMxYnRtaTFyYmhBSWlRa0JCOTk5QkgzOSsvWnN5Y21USmhnc0Z6Y3lKRWpjZjc4ZVM3b2UvMzZkYno3N3J1WVBIa3lnb0tDc0cvZlBxNXQyN1p0OVI2blk4ZU82TjY5TytMaTRzeTZ6OWJ3MWx0dklTd3NqRnNYQ29XSWlvcmlBbHIrL3Y1bzE2NGQyclJwZ3padDJ1aTl1TVNTNzNlbTdEdDkrblFNSFRyVTdITVJiUlE0SW9RUVFxenM3TzBNN0l4TEJBQWNPbjhmNXhJek1YTjRlM1JzWWJnZThmazdtU2lUcXIrRWlJVjhkR3RkYzRHajlOd1N6TnNTai95U2Npejc1VFJHOTJpT1NRTmFnMmRtbGhWcHVGUlE0bUxlUWNSbGJrT1JYSGRkNmxKRkFVb1ZCVWd0dTRXek9YdGdMM0JCTjY4eGlIWWJBajZ2WnJJQlNGVW5UNTdFN3QyN3NXalJJcXVYcUNCcXJWdTNSbkJ3TUpLU2ttQnZiNDlQUHZsRTY0cFNPenM3TEYyNkZFZU9ITUhQUC8rTXJLeXNLc2NvS3l1cnNmN1oydHFpZGV2V0VBZ0VtREpsQ3Rhdlg4L2Q5dUtMTDJMNjlPbEd6VGRpTFUyYU5NSGF0V3NSR3h1TGE5ZXVBVkFIMnhZc1dBQWVqNGRXclZvaEtDZ0l5Y25KRUl2RldMNThPVGNQQUtBT1JLeGN1UkovL3ZrbmZ2bmxGNzJQWjAwK3ByMTY5YXF4WTlkM3BnYUJSbzhlYlZHR1NrTmdaMmRuTUFQRW1BdzFvVkNJZ0lBQTNMdDN6MkRiQ3M3T3psaXdZSUhGcGJicWl6Rmp4cUM0dUZqdjdSMDdkcXl5N2VrZ2pLWEt5OHQxYnMvT3pzYk9uVHVSbTV1TDNOeGNaR1ptVnNuZTFFVXNGcU52Mzc0WU9YS2t3Ykt6ZkQ2Znk2RE15OHZEa1NOSGNQRGdRYTFKN2hVS0JVNmVQSW1USjAvQzFkVVZyNy8rdWxaSnd2djM3MnRsTFZWa0hQMzY2Nis0ZGVzV3R6MHFLa29yTUJRUUVJRDMzMzhmWDMzMUZhS2lvaEFURXdOQVhSNXd3NFlOc0xPemcxQW9SSGw1dWRiOTFod2cxblhmNTgyYmg3bHo1MkxtekpubzNyMjdvWWZMWWtLaEVDdFdyS2hTbmxJZmM4dkJLUlFLZlBMSkoxb1pXbE9tVEVGb2FLalc1eTJGUWxHbE5CNmdMbWRIWllqck54NlBaMVFXYTFCUUVKeWNuTGoxamgwN1lzYU1HV2pSb29YUldXVU13MkRSb2tXWVBYczJOMWZXbzBlUHNIRGh3aXB0ZS9Ub1VlMng1cytmRHg4ZkgremR1MWZ2NjFsTmFOcTBLV0ppWXRDcFU2Y3F0NDBjT1JMZHVuVkQyN1p0cWZ6Y000NENSNFFRUWhxRUhTY1NjZmpDZmNNTmRkZzZlNkNWZTFPOWRzR2VHQlFkaUVQbjFmM05MWkpnMFg5UFltQlVJS1lNYmdjN3NmNjMzNzJuS211aWQyL2RCSGJpbWh2OHl5K1JRcVZSazNqSGlVVGNUU3ZBb25HZHRFb1NTbVFLREZtOFI5Y2hhc3pSVDBmVjZ2bWVaOG5GRi9GSDJsZklsYWFadEYrcG9nQi9wbjJMTTlsN01NaDNPcG83VmYxU1lRMGVIaDVHRDFKcURqaWJ1MTk5ZHZUb1VheGV2Um9xbFFyVHAwL0g4dVhMbi9rci8rdkt1SEhqc0h6NWNpeGF0RWpuaE1ZTXcyREFnQUhvMTY4ZkxsMjZoUFBuenlNcEtRa1pHUmtvTFMyRlZDcUZRcUV3V1BmZEhPM2J0K2RLcUF3Yk5neUppWW1JajQvSHpKa3owYmR2WDZ1Znp4ak96czc0NG9zdnNIUG5UbXpmdmgyeHNiSGNvQXZETU56aitkRkhIK2tjbEdRWUJvTUdEY0xBZ1FOeCtmSmxYTGh3QVhmdjNrVjZlanBLU2tvZ2xVcWhWQ3ByNVBGczNyejVjMTFHcFZHalJyQ3pzek1ZbUJPSlJCZzFhaFJHang1dDlMR1BIajFxYWZjYVBEOC9QNk1DUnlLUkNEMTc5c1RFaVJQaDRlRlJiZHVHOUxpYWM0WDUvdjM3clhaK2lVU2l0OXlkaDRjSEVoTVR0WUl2K2dpRlFrUkVSS0I3OSs3bzBxV0wxbHdseG5KemM4TnJyNzJHMGFOSDQrTEZpL2pqano5dyt2UnByV3ltL1B4OCtQdjdhKzJYa1pFQmtVZ0VtVXdHR3hzYmJ1QjY4T0RCT0hIaUJKS1NrbUJyYTR2cDA2ZFhPZWZBZ1FQaDYrdUw0T0JnTGhnWkVoS0MwdExTS2lYM0FQWEErcGd4WTZxOUg2R2hvZGkyYlZ1dGxmZms4WGdJRGc2dU10ZWFMajQrUGxwWlY2Ykl6TXpVS2g4MllzUUk3cm5UcUZFanVMdTdJeTh2VCt0OVNDQVFJRGc0R01PR0RiUDYrNit6czNPRCtsOXZDRUpDUWlBUUNLck5BbVVZUm1jNVVNMjV3NHpsNE9DQXp6Ly9IRXVXTE9FdXJIbGF1M2J0dUN4Q2ZRUUNBV0ppWWpCdTNEamN2SGtUV1ZsWktDOHZyNUhQUkFLQkFFNU9UZ2dPRHE0MkVGcFJoczRVMXI0b1FKLzZNbmZoczRKaGErS1pSZ2docEZaa0xXb0dyMkZ6TEQ3T3J2ZzdPSGd1V2VkdGo3SXJyeEwwY1hjd2U4NmZDa29WaS9UY3lxdTAvQm81Nm0yckdmRFo5TWNWN0lxL1k5WTVUUWxDOUp2M0s3Zjh4L0lSRUFuTXY2cjI3eXNQOGRYdUJKUkpLeitjZXJ2WlkrN29GeERldE9xZ3dOMjBmRXhkZDh6czgxVm4rcEFJRE8xY2RkTE54d1ZsV1BUZmY1R2NVVGtoczcrbkUxWk03QW92VjNXNWdJWVlPTXJhdXhwZXk4eDd2and2V0xBNGw3TUhoOU8vaFlxMXZBeGw3OFl4Nk9ZMUJnd3N2MHBhYzZESmxOSnh0YjNmMHFWTGpTN1RvbGx1eE12THkrQ2NMVnUzYnRWYTM3dDNMelpzMk1COVNSUUlCSmc3ZDY1Vnk2S1FTaXpMNHRTcFV4WlBaRjB4YjBSRkdicW5meXIrbmd6RGNEKzYxalczT1RnNGFBMWFscGVYSXlzclMyZUFxeTZVbDVkWEdSeGdXUlp4Y1hFR3I2bzFSS1ZTUWFsVVFxbFVRcUZRY01zVlAwK1g3VE9HdmIyOXdld1NVMm0rcGtSRVJHRFZxbFZXUGI0eDUzM3Z2ZmVNSHVnNmZmbzBpb3VMb1ZLcHdMSXM5eHRRdjlhNHVibWhaY3VXWmcyV054U2FwUkdqb3FLNFVvcjZ5T1Z5RkJRVWNPdjYycGVYbDZPb3FBZ1NpUVFTaVFUbDVlVmF6MW1CUUFBWEZ4Y0VCZ2JTWUZjTmtNdmxXTGR1SGJmKy92dnZhOTErOCtaTnZQZmVlMVgyYzNGeFFVaElDTUxDd3RDMmJWdTBiTm15UnVaYXk4dkx3OEdEQjNIdzRFRmtaMmVqZS9mdVdMUm9VWlYyWldWbGlJK1BSMnBxS3BjNVZMSC90R25UTUczYU5IVHQydFdvY3lvVUNnd2VQRmhyOEZ3b0ZDSXNMQXl2di80NklpSWlMTDlqVDNuMDZKSFdZUHlPSFR0TXlsSllzMllORGg0OHFMV05ZUmp3ZUR5SXhXSjRlbnFpUTRjT0dEMTZOQndkOVgrM05PVGV2WHQ0Ly8zMzBidDNiN3ozM25zNk0vOVlsdVV1WkRDVTNWdnhtdXpuNTFmbGN4MnBHKysrK3k3dTM3OWZKWU5OTEJhamVmUG1HRGR1SE5xM2IyL1ZjNnBVS3V6WnN3YzdkKzdVeXU2TGpJekUvUG56cmY0WmhCQnJvazhtaEJCQ1VGQWkxUW9RNmFNWjhMRVdZODVyTGRZS0NyMjRzSElDNDMxTGhrTW80T2xzMTZ1dFA1bzNjVVBzdHROSXpsQVBMbVRrbGVLYmZaZXc0ZDIrVmI2TS9OL2Z0ODNxanlVOFhlencxWlRlV1A3TEdaeExWSmZOZVBpNENOUFgvNFZsYjNaRm1GL1ZMM1hWQmZzMFplU1ZRcUZVRCtMWmlnVHdjSzRmOWV1SjJ0SDBUVGlWL2F2aGhrWTZucmtGaGJJTXZPejN2bFdDUncxQlptYW1XZlhuVGMxdzJyWnRHLzc3My85eTYzWjJkdmo0NDQrdC9zV1dWR0lZeHVLZ0VRQnVVTXVTaWJvTnNiR3hxVGRCSTBEM0ZhVU13MWdjTkFMVWp5ZVB4NnZWVW56bTBCeWNkbmQzcjdYemFzN3pZY3FWdmJySzBEeHZCZzBhWkZKN29WQm9NTGdFZ0p0RGc5UU5vVkJZSlZpa3FXWExsaGc5ZWpSa01obWFOR2tDWDE5ZkJBUUUxTnIvclp1Ykc4YVBINCt4WThmaTlPblRDQTBOMWRuT3pzNE9Bd1lNMExuL3hvMGJUUnA0RmdnRU9IVG9FRlFxRlJkc3IrbWdwWk9URThhT0hjdXRtenFuMWN5Wk16Rmp4Z3dBbFFHam1oQVNFb0sxYTllaWFkT21lc3RGTWd4ajlPTTFaY29VQUxBb21FV3NxeUtRWERISFpJV2EvRnpCNC9Fd2N1UklEQjgrSEVsSlNTZ29LSUNQajQ5VzJWNUM2aXNLSEJGQ0NHa1FKci9VRnBOZjBwNDRjc1AreTloelVsM2FiZHFRQ0F6VGtWRlRFK1NLeWl1YVdWU2Z1T3ZqN29DMVUzdmpxejBKT0hieEFaenR4Vmp5ZXVjcVgwWXUzc3RDL1BWVWJ0M2J6UjRDZnRVdlJhWGxjdVFWcTJzYjI0a0ZjSGZTL2NWTEtsZmljVUZsMlJtQm51QVdvQTdxTEgyekM3N2FuWUEvbjVRRExDaVI0dk5mejJQVGUxVkxqQmhUK2krdnVCeGpWbFpPTGo5bGNEc01pZzQwdUIrcEhRbTVmMWcxYU1RZE4rOGczRzM4MExuUnExWS85dk9JWlZsczJyUUp2LzFXR2F4MmRYWEZKNTk4b25kd2lSQlM5MHdOUWxqTHM1d1JSRWhOZWV1dHQrcTZDK0R4ZUdaZnJHQnV0a0pGSUw0Mk9EczdZK0xFaVdidnp6Qk1yYzJ0WnMwU3dDTkdqTERhc1loMU1ReFQ2eGVoOEhnOCt2eE9HaHdLSEJGQ0NNRmJnMXJqclVHdGRkNm1tYVd6YTlFUU9OdGJkdFYwWWFrVXJ5ejduVnUzcENUWmxlVEgzSEw3RUUrTCtsV1R4RUkrNXI3NkFscjR1U0hBeTVrckFWZEJvVlJoM2Q1TDNIcVlueHZXVHUwRFhSZTZiVDE4amN0TUd0NGxGQlA2dDlKNXp1OE9Yc1hPdUVRQWdKMVlpRzZ0cXArL2djOWpNUHVWS0xnNGlMSDluOXNJOW5IQmlvbmRJT0R6SUZlYVh2cm44SVg3VUtuVVFUVmZEd2Ywand3dytSaWtacVNXM2NMQnRMVTFkdnlqNlp2UjJDWVlRWTZSTlhhTyttTERoZzFHdDlVc0liVisvWG8wYTlhczJ2WlNxUlJyMXF6QlgzLzl4VzN6OGZIQnA1OStDbTl2YjlNN1N3Z2hoQkJDQ0NHRUdJa0NSNFFRUWhxazRqSVo3bWVxNStYeGNMS0Z2NmRUSGZmSXNDR2RkR2RFZlgvb0dsSnoxQ1g3R0FhWU9yaWR6cUFSQUZ5OFd4a3NpMjdlV0dlYjdFSUo5cDZxbkloNVJOZFFPTmtaVjVjOVptQnJCSGc1b1dNTEg5amJtSGNWRnN1eU9IaitQcmMrYVVCcmkrZkdJdGJCZ3NXaHRIVlFzdm9uaGJYS09USTJZSXJEZCtBeHRYTWw2N01tS3lzTFM1WXMwWnBRUFR3OEhMR3hzVlFIblJCQ0NDR0VFRUpJamFOdjg0UVFRaHFrcS9lejhXVGVaclFQTlc0aSsvcms5aVAxeEpoeDExTHgyNzkzdU8xOUlwcWloYi91dXVyWFUzS1FtRm81b2FhRHJlNWcwTS9IYmtDbVVISnRYdWxXZldiRDAvcEVORFU3YUFRQVoyNWxJRE92RkFEUTB0OGQzVnRYbisxRWFzK3R3bmlrbFNYVytIbXlKU200bG4rMHhzL3pMRXBJU01EVXFWTzFna1lEQmd6QTZ0V3JLV2hFQ0NHRUVFSUlJYVJXVU1ZUklZUVFvMm1XbUt0cmw1STB5OVExbk1CUm1WU0JMM2FkeDZtYjZkZzZleUFPWDZqTXpHbmtiSWRwZ3lOMDdxZFFxckRwanl0YTJ6N2JjUTVmVGVrRmthQ3k1bmQ2YmdrT0o2Unc2Nk82TmJNb0NHVEkxSFhIVUM3VHpsNHBLSlZ5eTJtNUpaajB4WjlHSGN1WXVaT0laZUt6ZnJIcThRU01DUDE4M3NiNTNOK1JVLzVRNjdhNHg3K2dqVnQvTUxBczIyejgrUEcxdWw5ZDJyRmpCN1p1M2NwTlZzM2o4ZkQyMjI5ajVNaVJkZHd6UWdnaGhCQkNDQ0hQRXdvY0VVS0l0YkFxc0RJSldGa1pXSGtaV0dtWmVsbFdDbFltZ1VwV3VRNmxBcXhLQ2JCS1FLVUVxMUlBcW9wbEpmQmtuWDJ5VGFzTnF3U3JmTkxtT2NXeXdLa2JhUUFBQVorSERtRU5ZNzZQNUl4Q0xQdmxORmVXN3RzRGwvSEp4Rzc0KzhwRGJQN2pLdWFOZmdFT3RycURQTjhldU1KbEtWVzRtNWFQNWY4N2c0L0hkK1pLd2ZtNE8yRDFmM3Jnd05sa1hFbk94dkN1dWlmZ1ZLbFlmUHp6S2J6UXZERUdkd3cyK3o0OXlpNnVFampTVkZncVJhRkdJSW5VblJ6cEkyUkk3aGx1YUNRQkk4SnJnY3NRNGhpRmNKY2UrT0hlVE9SSzA3amJjNlZweUpEY2dZOXRjNnVkODFrbGtVaXdldlZxeE1YRmNkc2NIQnl3WU1FQ1JFVkYxV0hQQ0NHRUVFSUlJWVE4anlod1JBZ2hGVmdWVkpKQ3FFcnp3WmJsUTFXV0QxVnBudnAzV1o1NnU3U2tNamdrSzMzeXV5SllKS25yZTFEamhuUUsxc3B1TVlkTW9jVHZwNU1zT3NiTmh6bklMbFEvM2xITkd1c050dFFuZjE2NGoyLzJYWUpVcnVTMnBXWVhvMFFpUjYrMi91aldxZ2tFL0tvVlpGbVd4YnA5bDdEL1RPVmo5a3EzWnZqM1Job3k4MHB4K21ZNkZ2NzRMeGFONndnN3NmcHhhQjNZQ0swREcwR3VVRUVvMEYyVmR1TWZWM0RtVmpyTzNFckh6WWU1bURrOEVtS2haWDliVXI4bEYxKzAyckVFakFoakFwY2gyRkVkMUhBUXVHR2d6M1Q4Y24rK1ZydWs0Z1NMQTBmZTN0NFFDSXo3eVBybzBTT0w5NnRPU2tvS2xpNWRhbFRiNml4ZHVoUWlVV1dweWVMaVloUVVGR2kxNGZGNDJMQmhnMG5IM2JwMXE4VjlJNFFRUWdnaGhCQkNLSEJFQ0htbXNkSlNLQXN6b0NyS2dLb2s5NmxnVVA2VElKRTZLS1NTRkFLc3FxNjdYSys5MFRjY3p2WmlpNDdJaitZQkFBQWdBRWxFUVZSUldDcTFPSEIwNG1vcXQ5eXpqWjlGeDZwcFpWSUZ2dGwzRVVjdlB0RGFQaUFxQU84T2JjOEZhM1FGalRMelN2SEZieGR3V2FNc1gxU3p4dmpQb0RibzE3NHAzdC8wRDByTDViaHdKeE5UMXgzREI2TmVRSGpUeXZtUjlBV05IaGVVNGRENXloSjV4eTQrUUhKR0FUNGUzeGsrN2c1bTM5ZWpuNDR5ZVovQmkvZFVtN0ZFckNkRGNzZHdJeU1JZUdLTURWaUdJTWRJYmx1Ui9ERU9wcSt0MGphdDdMYkY1L3Y4ODgvaDVXVmNPY3ArL2ZwWnZGOTFaREtaMFVHbTZtUmxaUmxzVTFSVWhLS2lJb3ZQUlFnaGhCQkNDQ0dFbUlvQ1I0U1FCb3RWU0tFcXlvU3lJRU1kSENyTTRJSkV5c0pNS0FzendKWVgxM1UzaVpXeExQRHZkWFhnU0N6a28xTkxuenJ1a1g3WDd1ZGcxYS9ua0psWHltMnpFd3Z3M3ZCSTlHN25yM2UvMG5JNTlweThpeDBuRXJXQ0twR2hYdmg0ZkNmd2VBeUN2RjJ3WWxJM2ZMUTFIcVhsY3FUbGxHRFd4ci9SUDdJcDN1elhDbzJjYmZVZTM5UEZEbDlQNlkzRlAvMkxyUHd5QU9veWV0UFgvNFhGNHpxaFhiQ25GZTQ5cVcveVpablYzczVqZUJBd1lzaFUrck1uMVVHajVRaHliTTl0SzFIazRzZDdjNUF2eTZoNlRtbTYrUjBtaEJCQ0NDR0VFRUpJbmFEQUVTR2svbElxb014UGhTSW5HY3JjRkNqelU2RXN5cXdNRUpYbUdUNEdzYXFmanQyd1NxazZTMXk0bThtVnFiTVJDYkQrOTB0NjI3bzUyaUJtWUd1THptY09oVktGSDQ5Y3g4NjRPMkJabHRzZTZ1dUtoV003NnMzcVNjMHB4dUVMS1Rod05na2xFam0zbldHQTRWMUM4ZmFMYmJtNWpBQ2dwYjg3dnA3YUc0dCsvQmNaZWFWZ1dSYUhMNlRnK09XSDZOWFdIME03aGFCWkUxZWQ1d3J5ZHNhNmFYMncrTDhudWJtVGlzdGttTGNsRHUrODNBN0RPb2RZNDZFZzlZaFVXYUwzTmlGUGpGY0RQb2FIeUI4L0pyK1BRdGxqblczR0JuNkNRSWNJYmx1SlBBOC9KczFHbml5dFNuc0FLRmVWNnR6ZVVEVnIxZ3hIang0MWUzKzVYSTV0MjdaaDU4NmRVQ2dxZzhKdDJyVEJCeDk4Z01hTkcxdWptNFFRUWdnaGhCQkNpRVVvY0VRSXFWc3NDMVZwRGhRNTk2SE1TZUdDUklxY1pDanpIZ0VxeTRJTXhMb3NMVEZuRGZ0TzNlT1dDMHVsT0pLUW9yZXRYeU5IdllHamx4YnVObmd1WTlvODdYNW1JVDdkY1E3SkdkcnpsUXpwRkl3cEw3ZXJVcEl1SmFzUTV4TXo4ZS8xTk54OG1GdmxlUDZlVG5oM2FJVGVMS0Ntbms3WStGNS9yUC85RXZkWXlCVXFIRWxJd1pHRUZQZzFja1NQTm42SWF0WVlZWDV1V29FblZ3Y2JmREc1SjFadVA0dC9yNnNIL3BVcUZ1dC92NFNNdkJKTWVibWR5ZmUvUHBGYzNBVmxRZFVzR0d0aWVIeUFMd0RERndKOEVSaStFSXhRREo2REIzajJIbURzbk1FSWJjR0k3TlJ0NnFseGdaOGl3S0VOQU9ETjROWDQ0ZTRzRkNzcW40OUNuaGhqZzFZZzBMN3lPVkdxS01CL2srY2dSMnA1NmJibndiVnIxN0JtelJxdFVuYzJOamFJaVluQjBLRkR3VEJNTlhzLzQxZ1dyRklPS0tSZ2xUS3dDaGxROFZ1bEFzQ3EyN0FWeTNoU1dsYTluZnZOc21DNVpSVVlzUU9FUHVGMWV0Y0lJWVFRUWdnaHBDR2l3QkVocEhZb0ZWRGtKRVB4K0I2VU9jbFE1S2FvZitla2dKWHF2d3FlRUUzcHVTVTRsMWg5dWEyNkpGTW9NVzlMSFBLS3k3bHR0aUlCWm8yTVFxKzJWZWRpK3QveFcvamh5SFdkeDJyc1pvL1JQY0l3S0RwUUs5aWppNTFZZ0E5R1JXTkFaQURXNzcrc0ZiUjZsRjJNYlgvZHhMYS9iaUtxV1dPc25OUk5hMStSZ0kvRjR6cGg0eDlYc1B2ZnV3QUFIbzlCWkdobDVvTkcwbFMxK3MzNzFiaUd0YVQwNy9WUUZ1ak9oS2tUZkFFWW9SMFlrUzBZZ1JoZ2VPcGdBY01BRE8vSno1TmxNR0EwMTdsbEJnekRoMzJ2NlJBRmRUVHA5R0srL3ZtcnloU0YzTEtieUJjVFFyN0VqL2ZlUjdFaUYwS2VHT09DVmlCQUkyaFVwaWpDVDhsemtGMytRTmZoT0RZOGU1UDYrQ3dxTFMzRmxpMWJjT0RBQWEwTXhPam9hTHozM250R3o4TlVVeFNQNzZINGo2VlBBalExaFFXclVxb3ZCbEVwd2FvVUFLc0NLeTJGcXJ3WXJMVFkrQmNhRXpXYWR4bzhlM2ZERFFraGhCQkNDQ0dFY0Nod1JBaXhPbFpXQmtYbWJjZ3pia0dSY1JPS2pGdFFQTDZqdm5LWU5HaTdGZzJCczczWW9tTVVsa3J4eXJMZnpkcDMvNWtrcllGWEFEajY2YWdxN2ZRRk1HeEVodC8yTk9jVTB0ZGVzNDBta1lDUEQwWkY0Nk1mL2dYTHNnandjc2JpOFozZzE4aFJaL3N4dmNKdzgyRXV6dDVXWjhVd0RCQVI3SVdYT2dTaGE3Z3ZlQVlDUms5ckU5UUlHMmYwdzZtYmFkaHhJaEczTkRLWUhHeUZtRFVpVXVkK0RNTmd5c3Z0NE81a2krOFBYY1c3UXlQd1F2UEt3SkZDV1RtZ0xCVHdkQjJpWHZLWS9YZk5udUJKVmdPcmxBTXFCVmlsQWxESndjcktvQ3JPZ2JMNE1kanlJckF5Q1ZoNXhVODVXRmxaNWVzaHExSVBwbGNjaTFXcHR6MVpWMityWE9adU00T3JxREZTOU55MisrRUsyQWsrUllCRFd3Q0F1N2dKM2d4WmpkOGVmSUlCdmxNUllOK1dheXRSRnVPbjVEbklrdHczZkU1eC9aMkRyS2FwVkNvY1BIZ1FQLzc0SXdvTEM3VnVZeGdHbVptWm1EOS92c1huV2Jac0dYeDlmUzArVHMxaTFNRlNuZ0FNandmd0JBQ1BCMFpvQjU2Tkl4Z2JSM1ZtbmtBRUNNUmdCT3JzUFFoRVlCaStSa0FWNm1Vd2xjRlVNR0I0RmRzMGJ3TVlzU01GalFnaGhCQkNDQ0hFREJRNElvUllSRldTQTBYbUxjalQxUUVpZWVaTktITWYxTmlWdytUNVZWd213Nkh6aGdlcXE3Ti82WENEYlRTRFRyOHRIcUp6VHFmcU1tdWltalhHaEg3aFNNMHB4bnZESXlFVzZwOFRpbUVZekJ2ZEFaL3RQSWMyZ1I3bzN0b1BYcTUyQnZ0WUhZWUJ1b1Q3b2t1NEwrNmxGK0R3aGZ1SXU1YUt0MTlzQTArWDZvLzlhdmZtaUc3V0dJR05uYlcyeXpYbXBSTHk5UWVPK2tjR21OemZ2eTQ5Z0ZMVlFGOHZHQVpnK09weWRRQTB3M3g4dDZhb2I0WHB2RzFEY1FsLzZyeE53Y3F3UFdVeEpnUi9nY2EyNnZtdFBNVCttTnhzazFhN2NsVXBmazc2QUprUzQ4cFcrdGcxdDZ6VEFNYVBIMStyKzFuRDVjdVhzV0hEQnR5L3IvczFpMlZaclpKMWxwREw1WVliVlVQZ0dRTFhpVDlacFMrRUVFSUlJWVFRUXA0TkZEZ2loQmlObFpaQS91Z1NaQTh2UVpGMkZmS01XMUFWWjlkMXQ4aHpZc2VKMnlndHQyeUExRnJhQkRYaWxuazY1aVVaMjd1RjFucFNlZ0hlV1h1MDJtT2V1WldPelFldldxZURBTlpQNzR0bVRWd1JNaVFDVXdlM00zcitsS2VEUm9CNnpxUUtRaDJCdEFvZmpJbzJ1Wjl4MTFLaDFKUEJSYXdyeUxGOXRiZVhLMHZ3Yy9JOHhJUitEVGRSMVF3V3Fhb00yNUkvUkxya3J0SG5ESEdNTXJtZkRWbHljakorL1BGSG5ENTl1cTY3UWdnaGhCQkNDQ0dFbUkwQ1I0UVEzVmdXeXNKMHlCOWVoUHpCUmNnZUprQ1JsVWlaUk04Z1UrYWxNYmZFbkxubnQ3Y1JZdStTWWNnckxzZmVVL2NBQUFJK0Q3WmlBWXJMNnE3MDRSZHY5Nnl6YzV2RDJLQ1JQc1dTeXNlNnVnd3FVcjk1aVAzaGJSdUNETWs5dlcxS0ZmbjRPZmxEVEF4ZUF5ZWhKN2RkcWl6RHo4a2ZJclhzdHRIbmN4Zjd3dHUybVVWOUJnQVBEdy93K1RYN3ZNdkt5ckpvLzVTVUZQejg4OCtJajQvWEtxZko1L014WXNRSTJOdmI0OGNmZndRQVJFVkZZZVhLbFJhZGp4QkNDQ0dFRUVJSXFVa1VPQ0tFcUttVWtHZmVndnpCUmNnZnFnTkZxaUxMQnRJSXNaWmZqdCtFVks0dWw5YXZmVk5jVDhtcDA4Q1JwU3d0UjZkUFZuNloyZnRlVG5vTWYwOG51RG5hVkxtdG9GVEtMVnM2eHhXcFc5Mjh4bUZuU215MWJmS2xtZmp4M2h4TUNsMERCNEU3cENvSmZybi9FVkxMYnBsMHJ1NmU0OERBc3FBbEFIejExVmZ3OHZJeTJLNmdvQUNYTDE5R3o1NDlUVDVIdjM3OXpPZ1o4T0RCQTJ6YnRnMG5UcHlvTXY5YVdGZ1laczJhaFlDQUFMenh4aHZjOWhFalJwaDFMa0lJSVlRUVFnZ2hwTFpRNElpUTU1VktDWG5hTmNqdS9RdFp5bm5JVXkrRGxVbnF1bGNORzhNREk3SUZJN1FESTdKVEw0dnN0SCtFdG1ERWRtQUVZdlc4S0R3QndPT3JKLy9tOFFHK0FBekRxOXpPZTdLZDBWam10Z3VRLytNRWk3dnQxOGpScUhhWithVmN5VEkrajRHUHU0UFI1eWdvbFdvRmVobzUyOEpHWlBndHlFNnNuaVhHUnFodUsrRHpNS1pYQ3l6NElkN29jMWZRekd6NmZlbHcyQnB4Zm4wa01nV0dMTjdEclIvOWRKUkorMitiKzVMWjU2Nk9LZGxqVDl0eEloSFg3bWVqWC91bUdOVzl1ZGJmdDdDa01uRGtVazNnYU5JWHV1ZlBxWTVVVG1YcWFsTUw1MjVvWWgrRzFOTHFNNGZ5WkduNE1Xa09Sdmt2eHFIMGIvQ3c5SnBKNTJsazB4U3RYYzBMeGdEQWtpVkx1R1VYRnhlRDdmLzU1eDk4ODgwM0tDd3NSRWxKQ1Y1KytlVWFQZC9GaXhmeDIyKy80Zno1ODFVQ1JtNXVib2lKaVVHL2Z2M0FNQXorK2VjZkxxUEozOThmVVZIUFYvaytRZ2doaEJCQ0NDRU5Ed1dPQ0htT0tBdlNJTHYzTDZUMy9vVXM2VFRZOHFLNjdsTDl3dkRBczNNQno4NEZqSjByZU54UHhib0xlTFl1WU1RT1ZZTkNRbHN3QWpGZ1lVbXd1ckIxOWtDRGJmYWR1b2YxK3k4QkFIZzhCbk5IZDBDdnRuNWFiWlp1cTV6VFk4Nm9hTmlKSzk5aUhoZVVZZWEzeDVGZHFBNU8ydHNJOGNuRWJ2QjBNUzd6NWo4dnRrRnVzUVNPdGlKNHU5a2J0VTlEbDFkY2p1My9WQTd1VDNtNVhZMDl2VmlXeGEySHVaREtsVGh3TmhsZFd6WFJDaHhsNXBkeXk4NE8rZ05IajdLTGE2YUR4R29ZTUJqb014MC9KTTJFVWxWOTBDNm4vQ0crdmZPV1dlY1k1RE1OUElablZoOVZLaFc2ZE9saTBqN0p5Y2tvTEN3RUFLeGR1eGEydHJibzA2ZVAwZnQzNnRRSlpXVmxjSERRSHhCWEtCUTRmdnc0ZnZ2dE55UW5KMWU1WFN3V1k4U0lFUmd6Wmd4c2JXMjU3YnQyN2VLV2h3OGZibkhwU0VJSUlZUVFRZ2docEtaUjRJaVFaeGdyTFlYcy9sbkk3c1ZEZXU4a2xMa3BkZDJsV3NjSWJjRjNiZ3llVTJQMWIwZFA4T3hjS3dOQm1vRWhHMGZBeklIT1o5bi9qdC9DRDBldUExREh4ZWE4RWwwbGFBUUE4ZGRUdWVYM2hyY0hOQUpIbmk1MitPeXRIcGo1N1hFVWxjbVFrbFdFZDlmL2hVOG1ka09JaitHcit3Rmcxb2dveUo2VXEzc2U1QlpKc09ma1hRRHFPWXFtRG01WFkrZEt5U3BDYWJrY2dEb3cyTEtwdTlidHFUbVZBYUhHcnM5SDRPNVoxc1N1QlFiNXZJc0RxV3RxNVBqOWZONUdrR09rV2Z0bVpXWGhuWGZlUVhSME5EcDM3b3hPblRwQkxGWUhLek15TXZEMjIyOXpiYmR2M3c1N2UvWHpjZUxFaVhqNDhDRk9uandKbG1YeCtlZWZ3OUhSRVMrODhJTEJjK2JsNVdINTh1V1FTQ1Q0NG9zdllHZW5PNkROc3F6T29CR2Z6OGZBZ1FQeCt1dXZ3OTFkKzM5SHFWUWlNVEdSVy8vNjY2L3g5ZGRmRy9kZzZCQVJFWUZWcTFhWnZUOGhoQkJDQ0NHRUVHSU1DaHdSOGl4aFdjZ3pia0IyTjE1ZGd1N2hSVUQxN0E2ME15SmI4SjI5bndTRnZDdURRMDdlVDM1N2dXZmoxQ0N6Z09vRHVVS0ZkZnN1NHRENSt3RFV3WXRaSXlMUnIzMVRzNDduMThnUkt5ZDF4OXd0Y1NpUnlKQlhYSTZaM3g1SHpNRFdHTlk1MU9DZlNTemtReXprbTNYdWhraXVWSEhMSWtITkJqUnZQTWpsbGtOOFhLcVU4ZFBNSkdyaW9UOGpRMWZKdnNHTDk2QmNwakRxZGxKN290eGZScDQwRmFleXpTOXZxRXQ3dHhmUnFaRnBwUnMxSFQ5K0hDVWxKZmo3Nzc4UkZ4ZUg3ZHUzYzRFamxtVlJYbDdPdGRVc0VjY3dET2JObTRkWnMyYmgzcjE3VUNxVitPU1RUN0JtelJvRUJRWHBQWjlDb2NDTUdUTzRVbktMRnkvR3A1OStDb0dnNmtka29WQ0krZlBuWThxVUtWQW9GT0R6K2VqZHV6ZkdqeDhQSHg4ZnMrK3pLUm8zYmx3cjV5R0VFRUlJSVlRUThueWp3QkVoRFoxS0NkbWpTNURlUEFMcGpTTlFGcWJYZFkrc2l1L3NBNzU3VS9BOUFpRndid3ErZXdENExyN2dPemNHSTNha29GQU5lVnhRaHRodHAzQW5OUjhBSUJMd01mKzFEdWpheXRlaTR6WnI0b3F2cC9UQy9LM3hlRnhRQnFsY2lRMzdMK1BVelhUTUhobUZ4czlKR1RwalNLU1Z3UlI3RzJHTm51dkdneHh1dVhWQUk2M2I1QW9WN21jV2N1dE5ucG9UNjhjNUE2SFNudUxGSkpidVQ4elh6MmN5bklTZU9KTHhMVlNzeXZBT0J2VHhqa0ZYenpGZ1lQN3I4dkhqeDdubERoMDZHRFhmVUFVYkd4dkV4c1ppOHVUSktDa3BRVmxaR1JZdVhJaDE2OVpwWlFLeExNdVZpeE1JQkpnNGNTSSsvZlJUQU1DVksxZXdhdFVxeko4L1gyZEp1WUNBQUl3Wk13YjUrZmw0N2JYWDRPWGxWVzJmR0lhQm4xL1ZERTFUUEg3OEdGS3BlcDR4Q2h3UlFnZ2hoQkJDQ0trTkZEZ2lwQ0ZTS2lDN2Z3YmxONDlBZXVzWVZDVTVodmVweDNnT0h1QzdCMERnSGdDK3g1UGY3Z0hndS9tREVkclVkZmVlTzBjdlBzQzNCeTZqdUV3R0FIQ3dGV0xwRzEzUU9yQ1JnVDJONCsvcGhIWFQrdUNqSCtLUmxGNEFBTGljOUJpVHZ2d1RMM2NJeHJqZUxlQnNyMzhlbmVkRmxzYThRazUyTmZ0NDNOVElPR29WNEtGMVcySnFIdVFLZFZDQngyUFExTk5KNjNaM0ovVmNMa2NTVXRBKzFBc2VUcll3eHQyMGZQeDVJUVhUaDdTak9WL3FDQU1HSFJ1TmdLZE5BUDVJK3dxNTBqU3pqdU1pOHNJZzMzZlIzS21UUmYxSlRrNUdTa29LdHo1Z3dBQ1RqK0hwNlluWnMyY2pOallXQUpDZG5ZMDllL2JncmJjcTUycTZmdjA2Tm03Y2lKZGZmaGs5ZXZSQW56NTljT2ZPSGV6ZXZSc0E4UGZmZjhQTHl3c3hNVEU2ei9IR0cyOFkzUjhlajRldFc3ZWFmRDgwVFpnd0FXbHA2citOdDdlM1JjY2loQkJDQ0NHRUVFS01RWUVqUWhvSVZsNE9XZEpKbE44NERPbnQ0MkRMaStxNlN5YmpPWHBDNkIwR1FlTVdFSGcxZTVKRkZBQkdyTC8wRmFrOWp3dks4Tlh1Qkp5L2s4bHRDL0oyUm5HWkRPOXYrc2VrWTcyeTdIZWoydldKOE1kZmx4NENVR2UyN0RsNUY0Y3YzTWZnanNGNDhZVWcrTGcvdjgrTjlOd1NidG5UUmZlY0s5WlFVQ0xWT3RmVGdhTnI5N081NVdCdkY5aUlxbjUwdVBVd0Y2dDNYWUJZeU1lNDNpM3dTcmRtRVBEMWw5ZmJmeVlKRy9aZmhrS3Bna2pBdytTWDJscmhuaEJ6QlRtMng3U3dIM0F4OXlEaXNyYWhTRzdjeFFqMkFoZDA5WG9OTDdnTkJaOG5zcmdmbXRsR0xpNHU2TkNoZzFuSDZkcTFLd1lQSG93REJ3N2d6VGZmeE5peFk3VnV6OG5Kd1owN2QvRGxsMTlpOSs3ZCtPNjc3L0QyMjIvajNyMTd1SHIxS2dEMS9FbCtmbjdvMzcrLytYZklDaFFLQlRJeksxK1RLWEJFQ0NHRUVFSUlJYVEyVU9DSWtQcE1xWUQwYmh6S3Ivd082WjIvd2Nva2RkMGo0L0Q0RURRS2hxQnhDd2k5VzBEUU9BeUN4bUhnMmJ2VmRjK0lEaVVTT2JiL2N4dDdUOTJGVkY0NUo5YVFUaUY0NTZXMm1MNytMMlFYMXN4emI5N29EaGdRR1lpdjl5WWdMVWNkdkNpVEtyRGpSQ0oyeGlVaUl0Z0xNMGRFd3ZzNUxHRjNLZWt4dCt6djZWaE5TOHRjVDZrTUVqVHhjSVNMZzNaMlUvejF5aXlVOEtidWVKcENxY0tYdjExUXp6OGpVK0RralRTTTd0Rzgybk42T05sQ3FWSm5NZTJLdjRPbVhrNFlHQlZveWQwZ0Z1S0JqeWozd1dqdjloTHVsMXpFdmVKelNDMjdoVHhwT3NxVkpRQURpSG4yY0JONXc4Y3VES0ZPMFFoMmpBWVAxcGwzVENhVDRjOC8vK1RXKy9idEN6N2YvR08vODg0NzZObXpKOXEwYVZQbHRveU1ERzY1b293Y244L0hva1dMTUdYS0ZPVGtxUDhuMXF4WkExOWZYNFNIaDV2ZEQwczlldlFJU21YbDY3S3ZyMlhsUWdraGhCQkNDQ0dFRUdOUTRJaVFla2lSY1F1U3kzdFFmbVUvVktXNWhuZW9RNHpZQVVLZmNBaWVCSWlFamNQQWJ4UUNSbUQ1MWVlazVqM0tMc2FNRGNkUklwRngyMXdjeEpnNVBCSmR3dFVEbEQxYU4wRkxmOE5CdndObms3bmwvcEVCRUFuMFo1eG9pZ2p4eE9hWi9mRnIzQjM4OXU4ZHJrUWV5d0pPZGlJMGRxMCthTlJ2M3E5R25hY2hlWlJkakx0cEJkejYxZnZaT0hyeEFicUUrOEpPYk4yMzdrdEpXZHh5NjBEdGJLUE12RkxjVGN2bjFpTkNxczduc3YyZjIwakpVbWRBQ3ZnOHpINGwybURwdVU0dGZmQnE5ekRzT0hFYkFQRDFub3Z3Y1hOQW15RHJsRU1rNXVNeFBBUTdSaUhZTWFwV3ozdnMyREVVRnFybjBtSVlCaSsvL0xKRnh4T0pSRHFEUm9BNkdGTWhKQ1NFVzNaeGNjRkhIMzJFT1hQbVFLVlNRYUZRWU1tU0pWaS9majA4UFQwdDZvKzU3dDY5eXkwN096dkQwYkhtZ3NqazJWWldWZ1lBc0xPcnVRelc1MUYydGpvcmwyRVllSGg0R0dnTkpDVWxjZTJEZ29KcXRHK0UxSGYwdWtUcXUzMzc5bkhMUFh2MmhMT3pzMUg3RlJZVzRwOS8vdUhXaHc0ZGF1MnVFVUpJcmFEQUVTSDFoS29rQitWWDlrTnllVGNVbVlsMTNSMjkrTzRCRVBsSFFPamZIa0svQ0FnYUJRTTg2MXh4VG1xZlh5TkhqT3ZkQXB2K3VBS0dZVEM0WXhBbTltOE5CMXNoMTJaczd4WkdIVXN6Y1BUMmkyMU1tcWRJSkZDWE9CdmVKUlQ3enlUaHQvZzc4SGF6eDRldnZvRG5iZm9icFlyRit0OHZnV1ZaYnR1ZDFIeXMybmtPSWdFZkhWdDRvMWRiZjd3UTFoZ2lnZVgvZXhmdlZtWTJQVjJtN3NEWkpHN1pUaXhBVkRQdHdOR0R4MFg0MzkrM3VQVTMrclpFZ0pmMkhFajZUQnJRQ3JjZjVlSktjallVU2hWaXQ1M0NobmY3d2N1VkJnK2VSM3YyN09HV08zYnNhRlJtalV3bU05aEdsOFRFeXZmWUZpMjBYOTlhdDI2TjhlUEg0NmVmZmdJQUZCUVU0TkNoUTNqenpUZk5PcGVsRWhJU3VPWEFRTXJLSStiYnNHRUQ0dVBqTVdEQUFBd2JOZ3crUGo1MTNhVm5Ra1VwVEI2UGg4T0hEeHRzLzg0Nzc1alVucWdsSlNWaDl1elozUHJldlh2cnNEZjY5ZXZYajF2ZXVIRWpnb09ENjdBMzlWOTlmbDJLaTR2RHBVdVhFQlVWaFlpSUNKT0RXK1hsNVZpeFlnVmF0V3FGdG0zYklqUTBGRHllY1JmVkdhdXdzQkJMbGl5QnI2OHZmSDE5MGFOSGozcjFHR3FTeStXWU9uVXFJaUlpMExWclY3UnExY3JxajBkTitPYWJiN2psRmkxYUdCMDR5c3JLMHRxWEFrZUVrSWFLQWtlRTFDRldJWVgwOW5HVVg5NEQ2ZDE0UUtVMHZGTXRZZ1JpQ0h4YlErVGZIa0wvQ0FqOUlxamMzRFBvbFc3TklCYnlFZWJuaGxCZjF6cnRpNTFZZ05FOW1tTjRseERJNUVvSWpjaGE2aDhaVUdYYmtZUVU2M2ZPQXA0dWR2aGdWTFRCZGlVU0dWYnZ1b0NFdTFrNmI1Y3BsSWk3bG9xNGE2bXdFd3ZSdFpVdmVyWDFRMFNJRi9nOFJ1c2NqWTBvNzVkZFdJYlVuR0p1WFROd0pKRXA4TWU1eW1CZ2h6QWZyVUJWbVZTTzJKOVBRYTVRY2Z1TzdoRm04SndWZUR3R0M4WjJ4SlMxeDVCYkpFRlJtUXpMZmptTnI2YjBxblorSlBMc1NVaElRRXBLQ3JmK3lpdXY2R3huWTJPanRmN2d3UU80dVpuMm5wU1VsTVJsSEFrRUFyUnMyYkpLbS9IangrUEtsU3U0ZnYwNjNucnJMYjM5cVdtUEhqMUNYRndjdC81MGtJc1FZMTIrZkprTFV1elpzd2NsSlNYNDhNTVA2N2hYNUhsVldsb0tnVUFBc2RqNEM0eVVTaVZLUzB2Tk9wOUNvY0QxNjlmUnJsMDdzL1luTmFPK3Z5NzkvdnZ2dUhMbENnNGNPQUNSU0lULy9lOS9SZ2NOQU9EY3VYTTRmZm8wVHA4K0RRQ1lQMzgrZXZmdWJkVStQbno0RU5ldlg4ZjE2OWNCcUQ4bjFOZkFVY1ZudlpTVUZPelpzd2MvL2ZRVHpkdElDQ0VOQUFXT0NLa0R5cHdVbEozYmh2TEwrNkNTRk5aMWR6ZzhXMmNJZ3pwQzVCOEpvWDk3Q0x4YmdPRUxEZTlJR3J6QkhldlhGWkVpQWQvb2JCcGRBWm42RmpoeXRCUHBESEJWa01xVk9IVCtQdjd2NzF2SUt5N250b2Y2dW1MWm0xM3c3L1UwSEU1STBTb2JWeWFWNDBoQ0NvNGtwTURaWG95ZWJmMHdJRExBcE9DZlpyYVJtNk1OZk53ZHVQVmY0eEpSSXBGejZ5OTNxQ3lwdzdJc1Z2emZXVHpLVmdlZDdHMkVtUHZxQytEeFRFc1BjM1d3d1lldlJtUGVsaml3TEpDWW1vY04reTlqeHJEMkpoMkhOR3lwcWFrUWk4V1FTcVVJRFEzVlcyTE94Y1VGTmpZMktDOVgvNDlzMmJJRnNiR3hjSGV2T3ZlV0xpa3BLVmk1Y2lXM0hoRVJvWFBna21FWXpKOC9IMmxwYVhyN1lvN3o1ODlEcFZMQjN0NmUreEdMeFJBSUJOd1BBT1RsNWVIY3VYUDQ3My8vQzRWQ3dlM2ZvVU1IcS9XRm1FY3ptNkMyYk4yNmxadUx5eHhTcVJScjFxemgxcDJkblRGNThtUnJkSzNHYk51MlRXc3VNbU9NR3plT0d6RDkvUFBQamQ1UExCWmp4b3daSnAzcldTS1JTUEQ0OFdPVWxLam5tWFIwZElTM3R6ZUV3cHI1L0orWGw0ZjU4K2RETEJaajJiSmxKZzNFbTBNbWt5RTJOaGJuejUvSHVISGo4TVliYnhnc3A5dlEwT3VTOVdWblorUHExYXZjZW5SMHRNblAxWC8vL1pkYkZvdkY2TlNwazlYNlZ5RTFOVlZydlduVHBsWS9oN1djT25XS1d3NEpDYUdna1JIR2p4OXYxZU90WDcrK3hsOXpMVkhiNzBlRUVPTlE0SWlRMnNLcUlMMFRoN0l6UDBOMkw3NnVlNlBHRjBEa0h3bFJTRmVJZ3J0QTZOMkN5czQ5eHlaOThhZmhSa2Fhc2VFNCtDWUdFVFN0bU5qTnFJd1pjdzFadk1kd0l3QXZMZHhkWTMwb2x5bHc5WDRPNHErbEl2NTZLa3JMNVZxM0IvdTRZT21iWGVEdVpJdWhuVU13dEhNSVVyS0tjQ1FoQmNjdVBrQitTV1dBcWJCVWluMm43bUhmcVhzSThuYkdnTWhBOUlud04xZ3U4T0s5eXN3bXpXeWpqTHhTN1BpbnNweFhxSytyMXZ4RFB4eTVqck8zS3dmMVBoZ1ZyZlB2cFZLeGtDdlVtWlQ2eG1uYWgzaGhXT2RRN0RtcG5zdGwvNWtrdEFyd1FPOTIvdFgyblR3N2hnNGRpbDY5ZXVIZ3dZUFZEbnJ3ZUR5ODhNSUxYQlpPWW1JaXhvd1pBemMzTnk3b29vOUVJa0ZSVVpIV3RwRWpSK3B0Nys3dWJuUkF5bGovL1BNUGpodzVZdGErTFZ1MlJIaDR1Rlg3UTU0UDY5ZXZSM3A2T3JjK2MrYk1lajF3QkFCbno1N0Y3ZHUzVGRybnBaZGU0Z0pIcHZ5ZjJkdmIxK3ZBa1ZLcEJKOXYzYy9tU1VsSk9IYnNHQzVjdUlBSER4NW9sY1lGMU5tWXpaczN4OENCQTlHblR4K3JEZHFWbEpSZzFxeFozUE54eG93WitPU1RUOUNrU1JPckhQOXA1ZVhsV0xSb0VTNWZ2Z3hBSFpETXo4L0h6Smt6YStSOHhIajEvWFhwK1BIald2OFh3NGNQTjJsL3VWeU9zMmZQY3VzZE8zYUVyYTJ0MWZwWFFYUE9SbWRuWjdpNjFtM2xDSDFZbHVVeXJ3Q2dXN2R1QUlEdnYvOGVPM2JzcUxWK0hEMTZ0TmJPWlExWldib3JVSmhyeG93WlZuay8yYng1czhIUDNjYXFxL2NqUW9qeEtIQkVTQTFUU1FwUmZuRTN5czV1Z3pML2tlRWRhcGpBTTVRTEZJa0Nvc0dJclA4aGxqUk1GZGtqMXBDZVcyTFIvbktseXFMOWw3M1pGUUJnSzY0ZmIzTVNtUUxwT1NWSXppekUzYlI4M0VuTlIySnFIaFE2N2llZngyQm81eEJNN044S05pTHQvZ2Q0T2VIdEY5c2dabUJybkxtVmpqOHZwT0I4WWdhVXFzb1AyY2taaGZqMndHVjhkK2dxT29SNVkyQlVBS0tiZStzTTVGMjZWNWx4Rk41VUhUaFNLRlZZdWYwc1pJckswcG5qTk9hNVNza3F4UFovS2dmMFJ2ZG9qaTdodXVlak9aeVF3dlhOM2thazkvR0pHZGdhQ1hlejhQQngwWk56Rk9sdFM1NU5UazVPZU8yMTF3eTJpNG1Kd2FWTGwxQmNySDY5WWxrV3VibTVKcC92dGRkZVEyUmtwTW43V2FKOSsvWm1CWTdjM2QweGQrN2NHdWdSc1lSWUxLNnh6SVdLckRwTEhUaHdBSWNPSGRMYUZoc2JhNVZqUDgyWUFia0ZDeFlZekNUYXVuV3JXZWV2cWIvRnA1OStDa0FkdUs3dE1scS8vLzQ3OXUzYmg5V3JWMXRsUVBqdTNidllzbVdMMXR4cHVnNHZyeXNBQUNBQVNVUkJWQ2dVQ3R5NGNRTTNidHpBcjcvK2l2bno1eU1rSk1UaTh6czRPR0RJa0NIWXRHa1RXSlpGZW5vNjNudnZQU3hkdXRUcWdmSFMwbElzV0xBQU4yN2M0TGI1K3ZyaTFWZGZ0ZXA1Nmh0NlhkSm1icUJBczM5QlFVRm8yN2F0U2ZzbkpDU2dyS3lNVysvYnQ2OVovVEJFTTNBVUVCQlFJK2V3aGhzM2JxQ2dvSUJicndnYzFRV1ZTbVhVNTAxZDVzK2ZiM1RnUmFuVW5vTEFsTmVlZGV2V3djdkx5M0JERTJrR2F5MmhVbG4yUFIybysvY2pRb2p4NnNlSUdpSFBJRVZtSXNyTy9venlLNytEbFZ2bmc3WTVlSGF1RUlWMmh6aWtDMFRCbmNGejlLeXp2aEJpTFdONnRVQnhtVXp2N1IxYlZDMS84SFFReGxMbE1vWE83ZG1GRXV3OGNSdTVSZVhJTFpJZ003OVVxL3ljUG1JaEgzMGptbUprdDJid2ErUlliVnMrajBHWGNGOTBDZmRGWG5FNWppU2s0T0M1WkdUa1ZkYi9WeWhWT0hrakRTZHZwTUhWd1FhdjkyMnBWWkx3Zm1haFZ0WlNSY2JScjNHSnVQV3djaUErcWxsanJjQlFnSmN6M2g4WmhhOTJKeUNxV1dQRURHd05RRjBlY01QK3k3QVRDeUVVOEZBdVUyamQ3ekEvL1hQUmlJVjh6QnY5QXVadWljUE00WkhvM3JwbXJqNG1EWitQancvV3IxK1BiZHUySVNFaEFmbjUrVVo5Z1dVWUJvNk9qbWpldkRtR0RCbUNqaDA3MWtKdnRUVnYzdHlrOWlLUkNEMTY5TUJiYjcxbDhseE9wT1o5KysyM0ZwVnFxbzQxU2svZHVIRUQ2OWV2dDBKdnJDY2pJME5yb0ZPZmRldldjY3RUcDA3RjNidnFqTlI5Ky9acFRWQy9hdFVxYm1CWTEyQzVqNDhQMXE1ZFcyVzdRcUhBeElrVElaRklEQTdPL2ZYWFh3QnFOM0NrVUNpd1ljTUc3TisvSHdBd2I5NDhmUEhGRjNCd2NEQ3daL1VxWGpkTjhmRGhROHllUFJ1ZmYvNDVtalZyWnRINUFYV21wNHVMQzFhdFdnV1ZTb1dpb2lKOCtPR0hXTGh3b2RWS2VlWG01bUxod29XNGQrOGV0NjFseTVaWXVuUnB2Y3BxcVFuMHVtUzVLMWV1SUMwdGpWc2ZOV3FVeWNmNDg4L0tLZzZ1cnE2SWpqWTh6Nms1N3QrL3p5MEhCUVZWMDdLcU8zZnVZTnEwYVJhZDM5akFuT1o4alFFQkFUWDJIRFVHeTdMSXo4ODMzRkNIcHpQWFRXSEtPU3VDVHBxUHIrYi8zNjVkdTZwOUxkUFY5dnIxNjVnMWE1WXBYZGJMR3NIcCt2QitSQWd4RGdXT0NMRW1sb1hzWGp4SzR6WkRsbkt1enJyQmQvYUJ1R1UvaUZ2Mmg4aS9QWldmSTBZNStxbnBYNHpxU3IvMnB0Znczci9VdERJVDFaSElGSHJMM1hrNDJTSXhOVjhyK0tLUFVNQkRSTEFYdXJkdWdpN2h2bkN3TlQzOTNzM1JCcS8xRE1Qb0htRzRlQzhMZjV4Tnh1bGI2VnJaVFBrbDVmRDNkTkxhTHlPdkZDSUJIektGRWpZaUFZSjlYQUNvNTdzNmNTMFZTZWtGc0JVSk1IMUlSSlZ6RG93S2hLKzdBNEo5WExrdkR5RStMaWd0bDFjcHVRY0FQQjZETVQzRHFyMGZvYjZ1MkRiM0pkalZreXd4VW45NWUzdmpndzgrcU90dW1NelgxeGZmZmZjZDVISTVaRElaNUhJNUZBb0ZsRW9sVkNvVjl5TVVDdUhpNG9MQXdFQ1RKbzhucEVKNmVqcGlZMk8xNXNnQzFLV01uSnljOU94bHZLS2lJaFFXVnM3UldaTnp4bWdHaHArKzBsdnpObDE5NFBQNU9nZlhUcDA2QllsRUFxQnVyM3pYSlNzckM4dVhMOWNxMVplUmtZSGJ0MjhqS2lyS2F1ZHhjM05EbHk1ZEVCa1pDVTlQVHpnNk9xSzB0QlIzN3R6QjRjT0h0VEoxeXNyS3NHelpNbXpac2dVaWtmN3NZV1AxNmRNSElwRUlLMWFzZ0VLaDRPWWgrdUNERDlDblR4K0xqcDJZbUlpUFAvNVlLeE8xYTlldW1EZHZIcjJlMXJHRzhycDA4T0JCYnRuRHd3TTllL1kwYWYrQ2dnS3RNblhSMGRISXlja3g2UmoyOXZZR0E4V2xwYVZhcGN5Q2crdlhmTFVWWkRJWmpoMDd4cTFyL285UG1EQUI0OGFOcytyNWhnd1p3aTEvK2VXWGxKM3lSS3RXclhEMDZGRXNXYklFSjArZUJBQXNXN2JNcUF1cE1qSXk4TVliYndCUS83OWF1MXhjWGI0ZkVVSU1vOUVaUXF5QlZVRjYremhLLzlrQWVmcjFPdW1Dd0RNRTRoYnFZSkhRdTZYK0NVVUlJUllUOEhnWUZCMm84emFHQWQ1NXVTM2UyM0M4eW0wdURtS0UrTGdpek04TmJZTWFvV1ZUZDRnRTFnbnNNZ3dRR2VxRnlGQXY1QldYNCtDNVpCdzhsNHpzUWdtNnQyNkN0aHB6RkFGQTU1WSsrSFhSWU1SZlMwTnFUakZYeXM3QlZvUVZFN3RoMnJwam1EWWtBcjRldXIrNHRnN1VQcDYvcHhNRWZKNVd3RW9vNENITXp4MnY5Mm1wTlVlU1BoUTBJczh5aG1IcWRTa1o4bXpJek16RW5EbHpkRjdkek9QeEVCc2JhOUhWM3RldVhkTXFLOFV3akZsWE1XdGVTVDFwMGlTOW1VaWE4eDN3ZUR5dDJ6UURSMC9mVnAyLy8vNmJXKzdhdGF2Uis5VzArUGg0ZlBubGw5ekU0QUFRR2hxS0JRc1d3TmRYZDBsWVU5bmIyMlA4K1BFWU9uU296c0cvNE9CZ0RCbzBDTC8rK2lzMmI5N01iYy9Nek1UaHc0Y3hlUEJncS9Talc3ZHVXTGh3SVpZdFd3YWxVZ21sVW9uUFB2c01wYVdsV2dPL3B2ajc3Nyt4ZXZWcXlHU1ZHZWtqUjQ3RTVNbVRqUTRpREI0ODJHb2wyZDU1NXgyTDltOW84N0ZVcHo2L0xsV1hTWldUazROQmd3WlZ1Ly9UZjZlalI0OXFCY2VPSERsaWNwbmExMTU3RFRFeE1kVzJTVTVPMWxxdnI0R2orUGg0cnJ3d3d6QmFnU09CUUdDMXVYSjBFWXZGVmVhVzR2UDVKdjF2YVQ0LzFxOWZiM1NteTlNWlhmWGwvN2xSbzhydlk4Wm1RYVdrcEhETDF2d2NXMS9landnaDFhTVJHa0lzb1ZLaS9NYWZLRDN4TFJSWmQycjk5TUltYmJoZ2tjQkQ5eUEySWNUNmhBSWUzaCtwLzhyZmx2N3VHTjJqT1dRS0ZacDRPTURYd3hFQlhrNXdkNnFkT2NYY0hHMHd2azlMak8zVkFxZHZwU1BVVi9mY0NIWmlJUVpFQmVqY2YrTjcvZUJzYi96VnVRSStENGMrR1FtVmlvWHF5VUNmZ0cvOFFCNGhoQkRMWkdkblk4NmNPY2pPenVhMnZmNzY2N2g0OFNKdTNMaUIvUHg4ekprekI1OTk5cGxaZ3ovNzkrL0hoZzBidEFaRnAwK2ZibkJnMVJMVkJZNDBHUnNZS0MwdDVTWnA5L1B6czlvZ21FcWx3cVJKay9UZVh0M2NUY1hGeFZpM2JwMVdRSXZQNTJQVXFGRjQ4ODAzclRhdzJyUnBVL3puUC85Qmt5YUd5OEdPR2pVS2p4NDkwcHJyNWRTcFUxWWRxT3ZTcFFzKyt1Z2pyRml4QWtxbEVpekxZdDI2ZFFnS0NrS3JWcTJNUGc3THN2amhoeC93Zi8vM2Y5dzJnVUNBbVRObllzQ0FBVmJyTHpIUHMvaTZwQS9Mc2xYbWJ6S0g1dis4UXFIUU9aZmp0V3ZYdUdXR1lXQmpZNk9WZ2FSTGRhVTUvL2pqRDRQOVNrNU94cnZ2dm11d25hWURCdzV3eSszYXRkTUtYSkRhNStIaHdTMGJPMGRvVFFTTzZ0djdFU0ZFUHdvY0VXSU9wUUtTcTcrajlNUkdLSE5UYXZYVUFxOW1zRzAzSE9MV0w0THZYSFVlRjBKSS9mRFdvRFoxM1FYd25zeUZaQTVUZ2taUG41TUh5bmdraER6YnFnc1MxSVdNakF6TW16ZFBhK0N3b2d6UTBLRkRNWDM2ZEdSbVppSXZMdzh6WnN6QUJ4OThZSFNadHZ6OGZIejU1WmM0YytZTXQwMGtFbUhPbkRubzFhdVgxZStMSnMwSnhwOHVWYWQ1bTdFWlJ5ZE9uSUJVS2dVQWswdFFHV0xNL0UxUE8zYnNHRFp2M3F4MTVYZFFVQkRtekptRDBOQlFhM2JQNU9mc3NHSER0QWJxTk9kOXNaYnUzYnRESnBOaDFhcFZZRmtXRXlaTU1DbG9CS2dIelRXemhGeGRYZkh4eHg4alBEemMydDJ0OStoMXFYWmVsL1E1ZmZxMDF1dUFqWTJOMGZ0cVBvYzFzeTlTVTFQeG4vLzhwOXA5V1piRnhJa1REWjZqdXF3WFk4cCttVnFpN01HREI3aCt2YklhUzkrK2ZVM2F2ellvRkFvd0RGUGwvYVdDWm9sUWUzdDdvNDlyYTJ1TE5tM3EvcnZnMHp3OUsrZTdmdno0c1ZIN2FHYTNCUVphNTJMbCt2aCtSQWpSalFKSGhKaENxWURrNGk2VXhtMkNzcUQyM3F4NDl1NndhVHNZdHUyR1E5QTRqTXJRRVVJSUlZUVFBTURObXpleGVQRmlyZms5Tk9lT2NIWjJ4dXJWcXpGMzdseWtwYVZCSXBGZzZkS2xHRFpzR0NaTm1sU2xsRThGbG1WeDhPQkJiTjI2Vld0U2NIZDNkOFRHeHFKNTgrWTFlOGRRV1k1T1Y5YU5aamFTc1JsSG1pV2pldlRvWVdIdnpNZXlMTjUvLzMydHJBRTdPenVNR3pjT0kwYU1xTkh5VGNaNnVuUllXVmxaalp5bmI5KytLQ3NyZzB3bXd5dXZ2R0xXTWFaT25RcVdaWEhqeGczRXhzYWFuZFd3ZS9kdXJlZVZxVjU2NlNWdXVTSjc2bm5WRUYrWEZpOWVqSWlJcW5ON2FycDA2UktXTGwycTg3WWRPM1p3eTRHQmdkaTBhWlBScjAwREJ3N2tndUgxNGYvZkd2YnYzNisxYm15WnQ5b2lsVXF4Wk1rU09EazVZZDY4ZVRyL1ZpdFhyc1NaTTJmZzR1SmlVc2xRUHo4L2ZQSEZGenB2S3lrcE1UaUhWVTN4OGZIaGxqTXlNb3phNTg2ZHlzbzZkZlUzckszM0kwSklWYy9HT3hJaE5ZMWxJYjExRk1WSFYwT1prMUlycDJRRUlvakQrc0ttM1RDSVE3b0NmUHAzSllRUVFnaXBEeG8zYm16MUNhSXJtSks1RWhjWGg4OCsrNHliMTRWaEdNVEV4R0QwNk5GYTdieTh2TEJtelJvc1dyUUlpWW1KQUlDOWUvZmkxS2xUbUQ1OU9qcDE2cVRWL3VyVnE5aTRjU1B1M3IycnRiMTc5KzZZTVdNR25KMmR6YmxySnF0dUlGVnpqaU5qQm1jZlBueklUYklkRkJTRXBrMmJXcW1YNm95bnc0Y1BHOTJlWlZrdWFNUXdEUHIxNjRlWW1CaTR1YmxaclUrV3Fzak1xdURpNGxKajV6SjNYaU5OMDZaTmcxd3V0K2ovMHByLzAwS2hzTlluYjZmWEpjdGVsMnhzYkF3TzZPdkxJcnA2OVNwdTNyekpyWThiTjg3b29CR2cvWHBXVTMvRDJwU1hsMmVWc24wMVJhbFVZdjc4K2R6cnNGZ3N4cXhaczZyOHpSNCtmSWdWSzFaQUpwUGg5ZGRmeDVneFl3eG11R1psWmVHTk45N2cxbmZ0MmdWSFIwY0E2dWYzLy83M1A4eWNPUk9kTzNjMnErL3IxNjgzK3ptaUdZQkpUMDgzMkw2MHRKUUxNQWtFQXF0bEhKbXFOdCtQQ0NIYWFDU2FFQVBrRHhKUWZIZ1Y1STh1MWNyNWhQN3RZUnN4SE9Md2dlRFoxczZYY2tJSUlZUVFZcndWSzFaWU5KbDdkYXFickYxVFVWRVIxcTVkeXczT2lrUWl6SjA3RjkyN2Q5ZlozdFhWRlY5OTlSVTJidHlJZmZ2MkFWQ1hxbG04ZURGYXRHaUJOOTk4RTN3K0h6Ly8vRE91WHIycXRhK3pzek9tVFp0V0t5V2c5dTdkeTVXMnFzaFdVQ2dVMkxScGsxYTcrL2Z2Yzh2R2xLclRuTU5EYzRMMnV0UzVjMmRNbURDaHpnYmpxblA3OW0ydGRVc3lPUjQvZm95WW1CaXo5Mzg2QzJqa3lKRm1Id3NBZnZ2dE40djJyNi9vZGFudS9QVFRUOXl5bjUrZjN2dXJDOHV5V3M5eHphQkFRRUJBbFJKelY2OWV4ZXpaczduMWJkdTI2WnkvNk15Wk0xaTBhQkVBd01uSnllaitXTU9PSFR1NDU0QWh4ajYzTk5uWTJGVEphRElGbjg5SFpHUWtGemc2ZE9nUTdPM3RNWG55Wks2TlJDSkJiR3dzSkJJSkFHRG56cDNvMWF1WFZ0YU9MZ3pENkx5d0lTa3BDWnMzYjRaY0xzZkhIMytNL3YzN1krclVxU2FWd0FPZ05SK2VxZXpzN09EbTVvYTh2RHhrWjJlanJLd01kbloyZXR2ZnVYT0hlMjRHQndmWFdUYWNOZCtQQ0NHbW9jQVJJWG9vc3BOUmNuUTFwTGVPMWZpNUdLRXRiTm9OaFYySDhSQjQxYThVYmtJSUlZUVFVdjg0T1RuaHE2Kyt3b2NmZmdpNVhJNmxTNWVpUllzVzFlNGpFQWd3ZmZwMGRPellFZXZXcmVPdU9MNTE2eGJtelp0WHBiMUlKTUx3NGNNeGR1ellhZ2VYck9tdnYvNnFNa2lrVUNpd2E5Y3V2ZnNZQ2h6SjVYSWNPNmIrVE04d0RIcjM3bTE1UnkzQU1BeSsrZVlibzhyK0xGeTRFQjA3ZGtUWHJsMXI5U3JyaWtIOENwWThaaXpMYXMzaFlpbk5FbVdrZm5sV1g1ZXFjL0xrU1Z5NWNvVmJOelhiU0hPK05zQnd4cEZtQU0zTHkwdG4wQWpRemlqeDlxNjl1Wkh6OHZLMEF2WDExYmh4NDVDZm44KzkxdTNhdFF1aG9hSG8zYnMzRkFvRlltTmo4ZkRoUXdEcTk1aUZDeGNhREJvQlZUTmdLOWJkM053UUhoNk95NWN2QTFDWFRyMTY5U29XTEZpQXNMQXdhOTYxYWdVRUJDQXZMdzhzeStMKy9mdlZ6Z2RYa2FVTEFDMWJ0cXlON3Vsa3pmY2pRb2hwS0hCRXlGTlV4ZGtvK1hzZEpBbS9BaXFsNFIwc3dIZHJDcnNPNDJEYmZnUVltOXE5Q29nUVFnZ2hoRFJzVFpvMHdlclZxOEhqOGRDNGNXT2o5MnZmdmoybVRwMkt6ejc3RE1YRnhUcmJNQXlEVjE5OUZTKysrR0s5R0p5dGpxSEEwWWtUSjdoZ1EyUmtKRHc4UEdxalczb3hER05VMEVnbWsrSHMyYk00ZS9ZczFxNWRpMTkrK2NYcytYdE1jZmp3WVp3NWM0WmJiOTI2TlNJakkydjh2T1RaOER5OUxpa1VDbXpldkpsYmI5Njh1Y21EMms4SGpneGxkV2pPamRhMmJWdTk3VFRuc0tuTndOR09IVHVxbEJZekJzTXdCb1BqK2ZuNTVuWkxwMm5UcGlFbkp3Y25UNTRFQUh6NTVaY0lDUGgvOXU0N1BJcHEvUVA0ZDlNMnZaSkNTSyswVUtWSUx3SWlna2dSVUZRVWZ5cE55a1ZGVUpBaUNIamxnaURvVmJ6U0ZLV3JJQVNVcnBRRVFnOEVFdEo3YjVzdDgvc2paTXhtZDdPYlpGT0E3K2Q1OHJoejVzeVpzeW16T08rYzkvWERqaDA3RUJFUklmYWJNbVVLdW5UcFl0Q1lWVmRJVmdTT25KeWNzR3JWS256Ly9mZllzV01IQkVGQWFtb3FacytlamNtVEoyUDA2TkVHQlJ4MzdkcFZiVnBHZlN1NGdvS0NFQmtaQ2FCOEZWUjFnYU5yMTY2SnI4UEN3dlRPclQ3dzg0aW9jVEZ3UkZSQnFVRHgzMXRSK01kYUNHWDFXR3hQSW9FMHBDK3N1MDJFUlZBdlFLSS90UVlSRVJFUk5SM3o1ODl2TW5Vb0RIa0NHaWkvd1hudDJqV2NPSEVDcDArZlJtNXViclg5QlVIQXRtM2JzRzNiTm5oN2U2Tmp4NDRJRFExRlVGQVFmSDE5WVdwcWFvenBhL2ppaXkvRTEvLzNmLytIdUxnNEFKcnBtT2JObXlmZTJOTTNsOHBQS3ovOTlOTkduRzM5eXNyS0VsK2JtcHJDeGNXbDNzOTUvUGh4ckZtelJ0eTJzN1BEZSsrOVo5UnpWRTI5VmQ4U0VoTHcrdXV2TitnNUd3T3ZTL1YzWGRJbExTMU5yZTdSMUtsVGE3VGFDQ2ovSGxSVzNjOVFxVlNxMVZLcUxuQlVlY1dSTVd1NlZTY2pJNlBXcTQya1VpbCsrdW1uYXZ2VUpxMWRkU1FTQ2ViT25ZdVltQmlrcGFWQkpwTmh4b3daYW1uMkpreVlnSkVqUjliNkhKVWZiSkJJSkpnMGFSSmF0MjZORlN0V29MQ3dFQXFGQXNlUEg4ZklrU01iSkJWY1VGQ1ErUHJHalJzNmE4d3BGQXExMzdWMjdkclYrOXlxYW9qUEl5S3FIZ05IUkFEazhaSElQN0FRaXJUYjlYWU9pZFFHVnAxZmdIVzNGMkhxM0REL2NDTWlJaUlpNDB0TlRXM3NLZWdsQ0FMaTR1SVFHUm1KeU1oSVJFVkY2WHdLdkZXclZuajY2YWRoWVdHQnc0Y1BJeW9xU3UycDZZU0VCQ1FrSklqYkZoWVc4UEh4UWZQbXpjVXZkM2QzT0RvNnd0N2VIdmIyOXJDeXNxcnplNURMNWVMcnFqZlV0TldRMENZbUprWXQ5WjJ6czNPZDU5VlFFaE1UeGRmTm16YzNxSlpUYlFtQ2dPM2J0MlBMbGkzaXo5N2EyaHJMbGkycjBhb1Jhank4TGpYTWRhbXlGaTFhNEt1dnZzS0pFeWR3NjlZdHRHN2RHa3FsRXZ2Mzc4ZXdZY01nbFVyMWpsRTFjR1JoWWFHejc1MDdkOVRTUGxZWE9LcDgvV2lvd05IR2pSdkZuNmU1dWJuYU5ieXBzclcxeFljZmZvalpzMmREb1ZDb0JZMUdqeDVkNDZDeklTdkl1bmJ0aWcwYk5tRGh3b1hJeU1qQS9QbnpHNngrVU9YVWtaVlQwVlYxOCtaTnNiNlR2NzkvdGF1Y2pJMmZSMFJOQndOSDlGaFRGZWVnOFBCcWxFVHF6cGxlVnlaV0RyRHVNUWxXM1NiQ3hLcmhQbXlKaUlpSTZQR1JsWldGMjdkdjQrYk5tNGlPamtaMGREU0tpb3AwOW5kMmRzYUFBUU13ZE9oUStQajRpTzFQUGZVVTB0TFNFQjRlanRPblQrUGV2WHNhcVhmS3lzb1FFeE9EbUpnWW5lUDM2OWNQQ3hZc3FOTjdxbnpUc2VwVCtKVURSOVVGVkR3OFBCQWNISXc3ZCs0QUFCWXRXb1MxYTlmQzI5dTdUbk9yamtxbFFrcEtDdUxqNDNILy9uMzA2dFVMWGw1ZTR2NnEzMDlkS3Q4VXI4OGJ2L241K1ZpeFlnVXVYcndvdGprNk9tTFpzbVdQUlJIeWlwdWp4aVNUeVl3eXJwbVpXWk5aUlZRYmorSjFTWnUrZmZ1aWI5KytTRXRMd3llZmZJS2JOMi9pNXMyYm1EOS92dDRWU0RXcGNWUTVUVjFGWUV5YjNOeGN0UlZIZ1lHQmhyeU5Pcmw0OFNKT25Ub2xici93d2d2WXZuMTd2Wi9YR0N3dExlSGs1SVNNakF5eGJjaVFJWGo3N2JkclBGYlZuNmV1VlhDZW5wNVl0MjRkWW1KaURGNmhad3dlSGg1d2RYVkZSa1lHVWxOVGtacWFxalVZVS9uem9HdlhyZzAydjhmOTg0aW9xV0hnaUI1UGdnb2xrYnRSZUhnVlZDVjU5WElLRTF0WDJQU2FES3N1NHlHeGFQejh5MFJFUkVSa0hKczNiNjYzd0lNaHFYaEtTa3J3MjIrL2lZR0orUGg0RkJZVzZqM08yOXNiUFh2MlJJOGVQZEN5WlV1ZE56VGQzZDB4Y2VKRVRKdzRFZG5aMmJoNDhTSXVYTGlBSzFldUlEczdXKzk1SEJ3Y01IMzZkTDM5OUttOEVxRzZGVWZWQlk1c2JXMnhhdFVxekp3NUUvSHg4U2dvS01DaVJZdXdmdjE2bzlWSUVRUUIzMzMzbmJnQ0lpa3BTUzNvRlJBUUFDOHZMMWhZV0tDc3JBeUNJQ0F2TDAvdkU5d1hMbHdRWC92NStSbGxybFVsSnlkajNyeDVhdlZRZ29PRHNYang0Z2FwcDlRVTZFclZWQmN6Wjg0MHlqaURCdy9HdSsrK2ExQmZYcGVxWjZ6clVuVU9IVHFFbXpkdkFpaFBzK1h0N1kxWFhubWwybU5xa3FxdWN0MmQ2bTdtVjE1SlltOXZYKytCQ2JsY3JwWm0xTTNORFJNbVRHanlnU05CRUxCdjN6NTg4ODAzYWl1TkFDQXZyM2IzaVNwZit5VVNTYldCUTJ0cjYwWkpBZGV1WFRzY08zWU1BSEQrL0htdDE4Q3paOCtLcncydDcxUlgvRHdpYW5vWU9LTEhqaUk5QnZuN0ZrQ2VjS2xleGpkMThJUjFuLytEVmFjeGtKanBYNXBPUkVSRVJGUVRWbFpXdUhqeG90cE5SRzBjSEJ6UXJsMDd0Ry9mSGs4ODhRUmF0R2hSNDNNNU96dGo4T0RCR0R4NE1BQWdQVDBkdDI3ZHd1M2J0eEVkSFkzNCtIaU5tN1l6WnN3d1NscWJ5aW1aS3RjUkFkUURSL3JxbXRqYTJtTDU4dVdZT25VcTh2UHprWkNRZ0srKytncXpaODgyYUI2Q0lPREVpUk5JVGs1R1VsSVNrcEtTMU5KQUNZS0FIVHQyNkgwZnpzN09ZanF4SFR0MjRJMDMzdEI2azFnbWsrR25uMzVTZStLNlBncVRaMmRuWSs3Y3VXcFAyUThjT0JCejVzeXBObDBXa1RhUHkzV3BPaSsvL0RJdVg3NHNCbTYyYmR1R2dJQUE5T3JWUytjeGhnYU9Ta3RMY2VYS0ZYRzdlL2Z1T3Nlc1hKdW1jbXF5K3JKejUwNjFGVTV2di8yMlFXbjZHbE42ZWpyV3JGbWpkcDJ0Q080RHdOOS8vNDNyMTYralRaczI0djZhMWxnU0JLRkd4N1JwMHdiLytjOS9hblNPMnVqU3BZc1lPRHAzN3B4RzRDZzVPVm1zTDJodmI0KzJiZHZXKzV6NGVVVFVOREZ3Ukk4UFFZWGl2NzVIWWZpL0lTaks5UGV2SVZObkg5ajBuUUxMOWlNZ01YMTQwd2tRRVJFUlVkTTNmZnAwdlBIR0cySmFISWxFQWk4dkw0U0VoS0IxNjlabzE2NGRmSDE5YTF5b1hSODNOemU0dWJtaFQ1OCtZbHRKU1FrU0V4T1JtSmlJb3FJaTlPM2J0ODduRVFSQlhIRmtZV0doc2Fxb2Nqb2dmWUVqb0h5MXdydnZ2b3VQUHZvSVFQbktnR2VlZVVaTWZTT1R5WER1M0RreEtKU1VsS1EybDJYTGxoazhkd2NIQi9qNys4UFB6dysrdnI3aWpjZXdzREF4Y0xSbnp4NzgrdXV2YU5hc21kcjg1WEk1TWpNejFXNG1lM3Q3bzJQSGpnYWYzMURyMTY5WHUwazNac3dZdlBYV1cwWS9qeUZHang2Ti9QejhPbzhUSGg1dWhObFFiVDNNMTZYNTgrZlhlUjZtcHFaWXNHQUIzbjc3YmVUbjUwTVFCS3hhdFFwZVhsNDZWdzBhR2ppNmRPbVN1SnJGMHRLeTJ2cEdseTc5ODVCc2h3NGRhdmd1YWk0ckswdDgzYjE3ZC9UdTNidmV6MWxiSlNVbDJMbHpKM2J0MnFXMnFyVmx5NWI0NElNUHNIcjFhbHk3ZGcxQWVVQnN5WklsalRWVnJjYU1HVlBuTWJwMjdRb1RFeE9vVkNwRVJrWWlQejhmOXZiMjR2NC8vdmhEZk4yclZ5K0RQbVBycWlsOUhoSFJQeGc0b3NlQ01qY0orWHZtb1N6Mm5OSEhOckZ4aHMyQUdiRHVQQTR3NVo4VUVSRVJFZFUvTHk4dlRKOCtIUXFGQXNIQndRZ01ESVNscFNXR0R4OHVQa25jVU1MRHd4RWNISXpnNEdDampWbTVEb3EyZ3ZhVkEwZlZwYXFyckh2Mzd1alhyeCtPSHo4T1FSQ3daY3NXZlBMSkorTCtaY3VXR1Z4L3FHSmV2cjYrOFBmM1YvdlN0YXBod29RSk9IUG1ESXFMaXdHVTEyU3AvSlMrTmc0T0RsaXdZSUhSYjdTbnA2Zmo5T25UNG5iWHJsMGYyNXQwZFFrMkNZS0Fqei8rV0MydFU0WE9uVHRqK2ZMbEJ2OStQZ29lOWV1U0lWeGRYZkgrKysvand3OC9oQ0FJS0NrcHdhSkZpL0RsbDEvQ3hzWkdvMy9sMUdhQTdzRFIrZlBueGRjZE8zYlUyUzh4TVZHczZRWUFuVHAxcXMzYnFKR3hZOGZpdDk5K2c3MjlQZWJNbVZQdjU2dXRreWRQWXNPR0RXcXIwU1FTQ2NhUEg0OVhYMzBWcHFhbW1EaHhJdWJObXdlZ2ZOVlJXbHFhV0V2S3ljbEo3em5LeXNyVVByOXNiVzBOcmxOV09YaFRuK3pzN0JBV0ZvYW9xQ2dvRkFxY09IRUN3NGNQRi9kWHZpYjI2OWV2M3VmRHp5T2lwb3QzdWVuUkpnZ291YlFIQlFlWFFaRHBMc0paR3hJTEsxajNuQXlibnBNaGtXcitBNUNJaUlpSUhrMnZ2LzU2WTA4QkFQRHNzODgyOWhTTWJ2ZnUzY2pNekZSTFV5ZVh5L0hWVjErcDlVdFBUeGRmMStScDZNbVRKK1BreVpOUXFWUzRjT0dDZUZOUUtwWEMyOXNiOGZIeEdzZElKQko0ZW5vaUlDQkE3Y3ZkM2IxR0FSMXZiMjlzM0xnUnUzYnRRbFJVRk5MVDB5R1R5VFNDVlZLcEZKNmVudWphdFN0R2p4NXQwTTNLbW9xTWpGUTc3d3N2dkdEMGM5UldUZXYwSkNVbHFhVXViRWpmZnZ1dDFxQVJVRjZQWnRPbVRaZzZkV3FEeklYWHBiclJ0ckt4S3BWS3BWRUxSNXV1WGJ0aTNMaHgrUEhISHdHVXAvNzY3TFBQc0dqUklvMitoZ2FPS3RjOGMzUjAxSG51NDhlUGk2ODlQRHdRRUJDZ2Q3NTE1ZW5waVNlZWVBTERoZzJybCt1VnNkamIyeU0zTjFmYzl2UHp3NnhaczlUUzBYWHUzQm5PenM3SXpzNkdJQWdJRHcvSHhJa1RBUUEvL2ZTVDNuUHMzTGtUMzN6empiZzllZkprby81TjlPL2Z2OXBBMUpFalJ3d2FaK0RBZ1lpS2lnSUEvUHJycjJMZzZOS2xTK0lERFI0ZUhnMnlZcTBwZng0UlBlNFlPS0pIbHFvd0UvbjdQNExzbHBHZmJESXhoVlhuRjJBN1lEcE1iRm1najRpSWlJaWFwc21USnh2VTcvdnZ2eGZUSmRYbUdHTTZjdVFJN3QyN3A5WldYRnlNWGJ0MjZUeW1Kb0VqRHc4UFBQbmtremh6NWd3RVFjQ1pNMmN3YXRRb0FPVkZ1RE16TStIdjc0L0F3RUFFQkFRZ01EQVEvdjcrUnF2WDRlbnBpWGZlZWNjb1k5VkZXbHFhMnJhdU5GcU5ZZlBtelRYcS84SUxMeUFuSjZlZVpxUGJnUU1Ic0hQblRnRGxLMjBxMTcycTJONjdkeS9jM2QweGV2VG9CcDlmVTlWVXIwc2ZmL3d4dW5UcFVtMmZDeGN1R0p6U2J0S2tTYmh3NFFMdTNyMExBRGg5K2pUMjdOa2pYbThxVkEwY2Fhdm5VbHhjckxiSzh0Q2hReWdxS3NMY3VYUFZWbVFLZ3FDV1pxd2hVOGJObmowYnJxNU4rLzVJaHc0ZDhPcXJyMkxIamgxNCtlV1hNV2JNR0kzUGoxOS8vVlZ0UmRLcFU2ZkV3SkVoN3QrL3I3WWRHUmxwMU1EUnRHblRxcTNWWldqZ3FHL2Z2dGl3WVFOa01obnUzYnVIcTFldklpd3NETHQzN3hiN1BQUE1NMFpmN2FwTlUvNDhJbnJjTVhCRWo2U3llMzhqNzZmWlVCVmw2ZTljQTlMV2cyQTdhQzdNbXZrYmRWd2lJaUlpZW5oNGVIZ1luSHFtcGhJU0VvdzIxdmp4NHczcXQzMzdkdkZtYTIyT2FXeG1aalg3OHpTb0VRQUFJQUJKUkVGVTM5bytmZnJnekprekFJQXJWNjZJTjNKbnpweUo5OTkvdjBGdWxEVzJ5cW1VQUZSN0k1STBIVDE2Rk92WHJ3Y0FXRnRiWThtU0pXb3JmbWJNbUlGVnExWWhLeXNMbXpadGdxV2xKWVlORzFhdmMrSjFxV2xkbDB4TlRmSGVlKzloMnJScDRweisrOS8vb24zNzlnZ01EQlQ3VlYzQnBDMXdaRzF0alMrLy9CTExsaTNEbFN0WEFKU25YWXVOamNXaVJZdmc2K3NMb0R3NFZmbG5OWGp3WUtPL0wxMmFldENvd29RSkV6QjQ4R0EwYTlaTVk5KzllL2V3Y2VOR2piYk16RXl0L2JXcENCUld1SHo1TWxRcVZaTkxXV2x0YlkyQkF3Zmk0TUdEQUlCdDI3Wmg4dVRKT0hldXZMeURWQ3JGMEtGREcyUXUvRHdpYXJvZStzQlJzYklNK3hNdjRIeFdERkpMYzFHcWxPcy9pQjRQUGV2cHFhNmJ1L1gzYVdDV3B1YndzSFJFVjVjZ1BPZlZCZGFtbXYvWUpDSWlJaUxqV0w1OGVZM1RhUmxxMEtCQjlUTHV3NklpSlYzbGREK2pSbzNDbENsVDFQcE5uRGdSYVdscHRib1oxN0psUy9GMTVkUjAybW9wUGFxYU4yK3VscDZKREhmNDhHRjgvdm5uRUFRQnBxYW1XTEJnZ2NiMW9LSTIxWHZ2dlFlRlFvRzFhOWRDcVZSaXhJZ1I5VFl2WHBlYW5vQ0FBRXlZTUFGYnQyNEZBQ2dVQ3Z6ODg4OWlEUjFBTTNDa2EzV2prNU1UVnExYWhXKysrVVpjZ1ptUWtJRHAwNmRqenB3NTZOZXZIN1p0MnliMmI5T216VU8xY3FPMHRMUkJWdVpKSkJLdFFhQzh2RHdzWHJ4WWF5ckM2OWV2bzIvZnZuckh6czdPUm14c3JGcGJRVUVCSWlJaTlLNW1hd3hqeG96Qm9VT0hJQWdDSWlNajFWYitQUFBNTTlXbVJEUW1maDRSTlYwUGRlQW9LdmMrTnR3K2pBeFpmbU5QaGFoUmxTcmxpQ3ZLUUZ4UkJ2NU11NDVwSVVQUTN0RzNzYWRGUkVSRVJGUXJsVysrVlR4TlgxbEZlcWVhcmpZQ29IYlRNRC8vOGZ4L3llZWZmeDdQUC85OFkwL2pvYk4zNzE1czNMaFJyTWN4ZS9ac2RPM2FWV3Zmc0xBd3pKNDlHNnRYcjRZZ0NQamlpeStRbloyTlNaTW1OZUNNcWJHOStPS0xPSFBtRE9MajQvSFNTeTlod29RSmF2dGxNcG5hdHJZVlJ4Vk1UVTN4MWx0dklTUWtCUC8rOTc4aGs4bFFXbHFLNWN1WDQvZmZmMWRMOHpsdTNEamp2cEVHMEZqWDQ2S2lJbnp3d1FkaWJSODNOemQ0ZTNzaklpSUNBSEQ3OW0yREFrZm56NThYcncyV2xwWmlyYjRqUjQ0MHljQ1J0N2MzZXZmdWpaTW5Ud0lvcnhjSGxBY3ZHN0xPRUQrUGlKcXVoelp3RkpWN0h4OWYvYm14cDBIVTVHVEk4dkh4MVoreE9Pd0Z0SFAwYWV6cEVCRVJFUkdwcVp6U0t5VWxSV3VmYTlldWlhK0Rnb0kwOXRjbGNGUTVGVjNsdWlIYVZKNXJRM256elRmUnZYdjNCajh2NlNZSUFqWnQyb1E5ZS9hSWJXKysrU2FHREJsUzdYR0RCdzlHZW5vNnZ2Lytld0RscWRRU0VoSTBhdFBRbzh2TXpBeno1czJEUXFGQWNIQ3d4djZLNEVKRlgwTlNaZmJ2M3g5ZVhsNVl0R2dSTWpJeUFKVFgwcWtRRWhMQ2E0aUJTa3RMc1dEQkF0eTVjd2RBZWNCbjZkS2xPSHYyckJnNHFseS9yRHJoNGVIaTZ4ZGZmQkUvL3ZnamlvdUxjZmJzV2VUbTVqYllDcDdLNUhJNWtwS1NFQjhmajZ5c0xJMEF6UnR2dklHelo4K3FwWGdjUDM2OHdhbjVpT2pSOWxBR2pvcVZaZGh3KzNCalQ0T29TVnQvKzNmOHAvTWtwcTE3eEVrc3JDQW81SkNZMVU4K2M2S0hrYUNRUTJKaDNkalRJS0tIMU9yVnE4V25iM1daTW1WS2c5VEIwWFdlWDM3NXhhRGpEYTFMVXZHRWRHMlBxU2w5NTBoS1NoSlQ1bGhiV3hzOWNGUTVIWStOalUyMWZZMVoyOFZRVmVzOVVPTXFLaXJDaWhVcnhOb2ZRSG5RYU96WXNRWWRQM0hpUk1qbGN1ellzUU5BZVcyYXVMZzRmUFRSUndhbkV1TjFxZjZ2Uy9YSjMxOTNqZVRLSzQ0c0xTME5Iak00T0JqcjE2L0g0c1dMY2VQR0RiVjlnd1lOZXVocXRWbGFXaHI4TzJRc1dWbForT2lqajhTZ2tabVpHUllzV0lDQWdBQzFZRkZxYXFyZXNXSmlZc1Q2VXdBd1lNQUF4TWZINCtqUm95Z3JLOE5QUC8yRU45OTgwL2h2NG9IczdHeU52NU5wMDZZaEl5TURLcFVLUVBrS282cUJJMWRYVjdSbzBRTDM3OThYMnpwMzdseHY4eVNpaDh0REdUamFuM2lCNmVtSTlNaVE1V04vNGdWTThPM1oyRk9oZW1UcTdBTkZRU2JNblpvMzlsU0ltZ3hGUVNaTW5ibmlrb2hxcDZ5c1RPMEpjRzJxcGhhcUwzVTlUMjFXeXpUR0NwdXFqaDgvTHI3dTBLR0QxanBHRllFamMvT2FQenh6NnRRcDhYV0xGaTFxUGtHcVYwMnBuczZkTzNld2RPbFNjV1djUkNMQnRHblQ4Tnh6ejlWb25OZGVldzNtNXViaXlxUDQrSGhNblRvVnI3MzJHc2FNR2FQM0pqK3ZTNDEvWGFvdnhjWEY0bXRkOVkxMGNYWjJSdmZ1M1RVQ1I1czJiUUlBakJ3NXN1NFRmRVRkdm4wYkN4Y3VSRlpXRmdDSTljb3FWbXE1dWJtSmZRc0tDdlNPVnhFWUJzb0RMKzd1N2hnMmJCaU9IajBLQURodzRBREdqaDBMSnllbk9zMDdKaVlHZVhsNVNFeE1GTCtTa3BMVWZvOHFWSDVJQXRBZW1QemlpeS9VZ2tZQThPbW5uMkxEaGcyd3RiV3QwMXlKNk9IM1VBYU96bWZGTlBZVWlCNEs1N05pR0RoNnhFbGJQb1dTdUZNTUhCRlZVbkwvS3FRdEJ6YjJOSWlJU0lmSzZYeXFFZ1JCYlgrL2Z2MDAraWdVQ2pIRlhIV0JvNzE3OThMTnpRMkJnWUZ3Y25LQ1JDTEI2ZE9uc1gzN2RyRlBXRmhZcmVmNk1MdDU4eWJXclZ1SDVPUmtkT3pZRWJObno0YURnME5qVDZ2SkVBUUJlL2Z1eFRmZmZLTVdwSnczYng3NjlPbFRxekVuVHB3SUZ4Y1hyRjI3RmtxbEVuSzVIRjkvL1RWT25UcUZHVE5tYUUxalJvKytrcElTOFhWTlZod0I1YXZYdnZ2dU80MTJwVktKRFJzMjRQYnQyNWcxYTFhMWRaTWEyL1RwMHdIVWJ2Vm9iYWhVS3V6YXRRdmZmLzg5eXNyS0FKVC9iWC93d1FmbzFhdVgySy95WjR1Mm9FeGxFUkVSYWc4a1ZLenFhZHUyTFVKRFF4RWRIUTJaVEliMTY5ZmpvNDgrMGp2SHVMZzRYTDkrSFNrcEtScnBYT2ZObTZmL1RUNWdhMnNMYjI5ditQajRvRVdMRmdnTkRWWGJ2Mi9mUGh3OGVGRGp1T1RrWkt4Y3VSSkxsaXhwa0pWci9Ed2lhcm9leXNCUmFtbHVZMCtCNktIQXY1VkhuMDJ2eWNpNnZBOWxtUW13YU9iZDJOTWhhblJsbVFrb3k4dUNTNjgzR25zcVJQU1FXckJnQVJZc1dGRGo0K1J5ZWExV3Y5UW5RNE1ldzRjUEYxY3oxT1lZWXpwNzlxeFlvTnZHeGdZOWV2VFE2Rk54c3crb1BuQjA1Y29WbkQ1OVd1ZCtxVlNxdDBiTm8wZ21rMkhod29YSXpTMy9mNFV6Wjg1QUVBUXNYcnk0a1dkV3p0dTdjZjlObTVhV2hsV3JWcW1sblhKeWNzS2lSWXZRcGsyYk9vMDlkT2hRTkcvZUhNdVdMVU5lWGg2QThwdW0wNlpOdzlOUFA0MUpreWJCMmRsWjR6aGVseHIzdWxTZkNnc0x4ZGMxQ1J4ZHZud1pLMWV1Rk5QejJkdmJZOEtFQ2ZqMjIyL0ZlalhoNGVHSWk0dkQ0c1dMNGVycWF0eUpHMGxOVisvVlJWeGNIRmF2WG8zYnQyK0xiUTRPRGxpOGVMSEczM2JsUUZaMUtSQ0xpNHZ4eFJkZmlOdXRXN2RHdDI3ZHhPMlhYMzRaSDM3NElZRHlRTi9wMDZmVkFsVGFuRHg1RWx1M2JqWG9QVWtrRXJpNnVzTFgxeGUrdnI3WXRXdVh1TzkvLy91ZnpnRE15Wk1ueFpWcEFOQzFhMWQwNjlaTmZDOS8vLzAzMXE5Zmp4a3paaGcwajlwcTZwOUhSSSs3aHpKd1ZLcVVOL1lVaUI0Sy9GdDU5RW1rdHJBZitRbnlkazZIUStkaERCN1JZNjBzTXdGNUViL0JZZndHU0tUVjE2d2dJaktXbkp3YzdOdTNENy84OGd0bXpacGwwR3FFelpzM0l5c3JDejE3OWtUbnpwMXJuSjdvWWZUMjIyL3JyZDJqVXFtd1pjc1djWHY0OE9GYXZ6ZVZid3hYOTczejgvUFRHVGlxU0RuV1ZHK20xcWY0K0hqeEpsMkZ5NWN2TjlKc05HM2V2TGxSenF0UUtMQjc5MjVzM2JwVkxSMWJTRWdJUHY3NFk2UDlyblRvMEFFYk4yN0VKNTk4Z3V2WHJ3TW92ekY5Nk5BaEhEdDJETU9HRGNQNDhlTzFCcEFNeGV2U3d5TTlQVjE4YlcxdFdJM092Ly8rRzB1WExoV0Q2R1ptWmxpMGFCSGF0V3VIb0tBZ2ZQenh4K0wxOXM2ZE81ZzJiVnExZ2MvaHc0ZnJQV2RUclI5VkUzSzVYQzB0VzBCQUFCWXZYZ3dQRHcrTnZwVlgydWhhRFNVSUFsYXRXaVUrN0NDUlNEQmx5aFMxUHQyNmRVUEhqaDF4NmRJbEFNQm5uMzBHSHg4ZitQam9UcXZ0NWVXbGRUN05temNYQTBRK1BqN2lmeXNISENzSGpuUTVlZklrbGk5ZkxxN2M5Zkh4d1lJRkMyQnRiWTNvNkdnY09YSUVRSGw2UFhOemM3ejk5dHQ2eDZ5dHB2NTVSUFM0ZXlnRFIwUkU5QStMd0I1d0dMY2UrZnNXd01MUkJWYStZVEN6YXdhSldkTjZ1cENvUGdnS09SUUZtU2k1ZnhWbHVWbHdHTDhCRmdGUE52YTBpT2d4Y08vZVBlemJ0dzlIang0VlUxbXRXYk1HTFZ1MlZLdU5VTld0VzdmdzQ0OC9RaEFFSERseUJGS3BGRjI2ZEVHdlhyM1FyVnUzUjdhbVFOZXVYZlgyK2ZYWFgzSHYzajBBNVUvZVZ5M2lYU0V6TTFOOFhkM043YUNnSUhoNmVxS3dzQkFsSlNWUUtCU3dzN05EeTVZdE1YYnNXSFRvMEtHRzcrTFI0Tzd1RGpNek0zRlZBcUQ5Um1WRGF0T21qZDdBWW4yS2lJakF4bzBiTldwOVBQLzg4M2p6elRlTm5rYkwxZFVWbjMvK09YYnUzSWt0VzdhSVA0dXlzakxzM2JzWHYvenlDL3IxNjRlUkkwZHFwSmVxRHE5THRUZC8vdndHUDZjZ0NMaDE2NWE0N2Vqb3FQZVlJMGVPWU0yYU5XcC92N05telVLN2R1MEFsQWNtMTZ4Wmcvbno1NHZYeXB5Y0hNeWRPeGZUcDAvSHNHSEROTVo4MkZacGFWUDUrd0ZBYTRxMTRPQmd6SjQ5R3l0WHJzVG8wYVB4K3V1djYxeVJWMUg3Q0lET1ZUdmZmZmNkenB3NUkyNlBIajBhTFZ1MjFPZzNZOFlNVEpreUJUS1pERVZGUlZpd1lBSFdyVnVuczk1UlFFQUF1blhyQmo4L1AvajYrc0xQenc4K1BqNUdDZVllUDM0Y24zNzZxUmcwY25Cd3dOS2xTOFdnNVR2dnZJUFkyRmpjdVhNSEFMQjc5MjdJNVhKTW5Ub1ZwcWFtZFQ1L1ZVM3g4NGlJL3NIQUVSSFJJOEFpc0FkY3B2K0NvdFBmSXYvV01TaXo0eUdVVlorTG1laFJJTEd3aHFtekQ2UXRCOEtsMTJSSXBJLytqUTBpYWp3S2hRSW5UNTdFZ1FNSHhKVUNsUlVWRmVIMzMzL0hLNis4b25PTVRaczJxVDI1TFpQSmNQcjBhWncrZlJwbVptWm8zNzQ5K3ZidGk5NjllejhXTjJzckpDVWw0WnR2dmhHM3ExdHhFUkVSSWI2dTdrWnJ6NTQ5MGJNbjYzMVdaVzl2ajFtelptSGR1blVvS3l1RHE2c3JacytlM2FoeldySmtTYjJOWFJGQTBTWXVMZzVmZi8wMUxseTRvTmJ1Nk9pSWYvM3JYK2pldlh1OXpjdkV4QVFUSmt4QTkrN2RzWGJ0V3JWcmlrS2h3TkdqUnhFVkZZV05HemRXVysrRDE2V0gxNzU5KzhTVWhRRGc2ZW1wczY5Q29jREdqUnR4NE1BQnRmWVpNMlpvcE56MDkvZkgyclZyTVcvZVBDUWtKSWpIeDhmSEczSDJUVXZsQndvQTNXbE1CdzRjaUpDUUVMMHBNU3VucW5SM2Q5Zll2M256WnZ6d3d3L2lkbkJ3TUNaUG5xeDFMRzl2Yjd6NTVwdGlHcmpVMUZUTW1qVUxuMzc2S1pvMzE2eFY3T2ZuaDJYTGxsVTd2NW9TQkFGYnQyN0Z0bTNieEw5MVcxdGJmUHJwcDJxL2QxS3BGTXVXTGNNNzc3eUR0TFEwQU9Vcmp4SVNFdkRSUngvQnpzN09xUE5xaXA5SFJQUVBCbzZJaUI0UkVxa3RiQWZPaE8zQW1ZMDlGU0lpb2tkS1RFd01qaHc1Z2ovKytFUHRKbDhGS3lzckRCbzBDS05HalVLTEZpMnFIV3ZseXBVNGQrNGNUcHc0Z1hQbnpxbWx4RklvRklpSWlFQkVSQVRXclZ1SHJsMjdvbi8vL25qeXlTY2Y2YlJScGFXbFdMcDBxVmdrM3R2YkcwT0hEa1YyZGpac2JXM0Z3dTZDSU9EaXhZdjQ4Y2NmeFdNREF3T05Oby9Dd2tLODg4NDdSaHZQbUJZdVhBZy9QeitqalRka3lCRDA2dFVMR1JrWjhQTHlhckRDOUkwaE5qWldmRjN4dTFTaHNMQVFrWkdSYW0zOSt2WERqQmt6WUc5djN5RHo4L2YzeDVvMWF4QWVIbzV2di8wVzJkblpBTXJUbGkxZnZseG4wSWpYcGFhcHNMQVFaOCtlaGFPakl4d2NIT0RnNEFBckt5dVltNXZEd3NJQ2dpQWdKU1VGUjQ0Y3dlN2R1OVdPN2R5NXM5WXhFeElTc0hyMWF0eThlVk5zazBna21ENTlPa2FNR0tIMUdEYzNONnhac3dZZmZ2Z2hidDI2aGFGRGgrcE1PV1pJRGFtN2QrL1dhOHF5dWpwNThxVGF0cTdWUElEK09tbzVPVG40NVpkZnhPM0tLZjdrY2puV3IxK1Bnd2NQaW0ydXJxNVlzbVJKdGRmUkVTTkc0TmF0VytMM09qazVHVE5uenNUOCtmUHJmZlZyY1hFeFZxOWVyWmE2MWNyS0NzdVhMMGRRVUpCR2YyZG5aNnhZc1FJelo4NUVRVUVCQU9EU3BVdVlPblVxL3ZXdmZ4bDl2by9UNXhIUnc0Wi9qVVJFUkVSRVJGVWtKaWJpMUtsVCtQUFBQOVZ1UEZmbTd1Nk9rU05IWXVqUW9iQ3hNYXkybWxRcVJaOCtmZENuVHgrVWxwYmlyNy8rd3JGangzRHg0a1V4ZFF4UWZyUDI3Tm16T0h2MkxLeXNyTkNqUnc4TUdEQUFuVHQzTmpoZHpLQkJnd3pxVjlkajZrS3BWR0xac21XNGUvY3VnUEphRWg5ODhBR2lvNk94Y09GQ3NjM1MwaEl5bVV4dDlZaEVJa0cvZnYyTU9wZUtwL09ibW9wYUpzWmtZMk5qOE85dFV5VUlBczZlUFFzSEJ3ZlkydHJDMnRvYVVxa1VwcWFtS0N3c3hMVnIxL0RWVjErSi9hdXVIR2pidGkwbVRacUViNy85RnU3dTdwZzJiUnFlZkxMaFU5NUtKQklNSGp3WWZmcjB3ZDY5ZS9Ienp6L2ovZmZmMXdnVzhycFVmejc4OEVPOU44UXZYNzZzZHlXSVZDclZTQ1ZuaU1EQVFJM3pLNVZLL1B6eno5aTZkYXZhTlVBcWxlTGRkOTlGMzc1OXF4M1R3Y0VCcTFhdHd2NzkrekZ1M0RpdDZkc2VGb2NPSFlLRmhRWHM3ZTFoWTJNRGMzTnptSnVibzdTMEZGRlJVZGk2ZGF2WTE4M05yZHBWZWdCdzdkbzFLSlZLT0RzN3c4YkdCbEtwRkRLWkROZXVYY08zMzM0ckJtTWxFZ2tHRGh3SW9IeWwwSklsUzhRMGJrRDU5M2o1OHVWbzFxeVozdmN3Wjg0Y1pHWm1pdldPY25KeThONTc3MkhVcUZHWU5HbVNXcTBpWTRtSWlNRG5uMyt1Vmt2THdjRUJ5NVl0MDVwV3I0SzN0emMrL2ZSVHZQLysreWdzTEFSUS92N2ZmZmRkTVFocGFFMHVRendLbjBkRWp5SUdqb2lJaUlpSWlCNG9LeXZEekprekVSTVRvM1cvUkNKQnUzYnQ4Tnh6ejZGbno1NHdNVEdwOWJrc0xTM1J2MzkvOU8vZkgzbDVlVGh4NGdUQ3c4UFZhbDRBUUVsSkNZNGRPNFkvL3ZnRFgzLzl0VkZYbmpRbWhVS0JUejc1Qk9mT25SUGJwa3laZ3VEZ1lMVVVkQXFGUXJ4eFZkbjQ4ZVAxUGpsT2p6YUpSSUsxYTljaUp5ZkhvUDY5ZXZYU2FCczNiaHlzckt6dzlOTlBOL29LR2t0TFMweVlNQUZqeDQ1VmUrcWUxNlg2WjIxdHJUZllZTWlOY25OemMvajUrZW44V1duajRPQ0FCUXNXYUFSMmNuSnlzSFBuVHJXZ2tZdUxDNVlzV1lLUWtCQ0R4cmF5c3NMNDhlTU5ua3RURlI0ZWpxdFhyeHJVZC9EZ3dYcjduRGh4QXZ2MjdkUGJiL2p3NFhCemM4UFBQLytNTFZ1MnFOV0RjblYxeGNxVkt3MytIREl6TThQU3BVdXhkT2xTOFhOUEVBVHMzcjBiZi96eEJ5Wk1tSURodzRjYmJjWE51blhyTkZaaWVYaDRZTVdLRlFiVkVRb0pDY0cvLy8xdnZQZmVlMnFyR21OalkrdWwzaEVSTlQwTUhCRVJFUkVSRVQxZ1lXR0JrSkFRalp0K3JxNnVHRHg0TUFZUEhseHRIWXJhY25Cd3dJZ1JJekJpeEFqY3YzOGZ2Ly8rTzhMRHc5VnUxZ3dZTUtCR04yZmZmUE5Obzgrend1Yk5tMnY4UkgxVnFhbXBhblVrUm8wYUphWmRjblYxaFl1TEM3S3pzOVZxcjVpWm1TRXdNQkFqUjQ3RVUwODlWYWZ6VitYZzRHQlF5aVpxV2dJQ0F0VHFYbFhYVDlzTmRJbEVndWVlZTY0K3BsWnJWVzhjODdwa0dHTmNsNHpCMjl2Ym9NQ1JoWVVGK3ZYcmg5ZGVlMDNyaXBWbXpacmhuWGZld2ZMbHl3RUFYYnQyeGIvKzlTK2Q5ZDhNNWVMaWdoZGZmTEZHeDNoNWVXSFRwazExT205ZGhJYUdHaFE0MHZWM1hwVWhhVTU3OWVxRnQ5NTZDMTkvL1RYMjdObWp0cTlWcTFaWXVIQ2hRU3VOS3BOS3BmajQ0NCt4YWRNbTdOKy9YMnpQeWNuQnhZc1hkYVllckkyV0xWdXFCWTdhdEdtRFJZc1dWWnZHcjZxQWdBQ3NXYk1HQ3hjdVJHSmlJbHhkWGJGczJiSkdEN0lUVWNOZzRJaUlpSWlJaUtpU0YxOThFWWNQSDRhcHFTbDY5dXlKSVVPR29GT25UZzJXNXNmWDF4ZHZ2ZlVXSmsrZWpGT25UdUhBZ1FPNGRldFd0Y1h0dFJrN2Rtdzl6UkRZc21WTG5XL1Flbmw1WWVYS2xaZ3padzRHREJpZ1VUK2pvcGFSSUFoUUtwVVFCRUZud1hONmZQbjYraUl5TWxJdHdGakIxTlFVUGo0KzZOT25EOGFPSGZ0UTMremtkVW0vbWw2WDVzeVpJNzQySlBqVm9VTUg3Tml4dzZCeDMzampEWlNVbEtDa3BBU2xwYVZRS3BYaWw1bVpHUndkSGVIdjc2OTNkVW4vL3YxeDd0dzV0RzNiRnM4Kys2emVjeHZDeGNVRnI3MzJXbzJPa1VxbFJxMHBWMVA2Zmo2dXJxN28zNzgvWG5ycEpZUCt6djM5L1dGdWJnNkZRaUZlT3lRU0NlenQ3ZEc2ZFdzOC9mVFQ2TkdqQndEZ2xWZGV3Ymx6NTVDVWxDUUdtdDk2NjYxYXJ3d3lNelBEOU9uVEVSWVdoblhyMWlFL1B4OUJRVUg0OE1NUGpicVNaL0Rnd1Nnb0tNQVBQL3lBTVdQRzRJMDMzcWpWK043ZTNsaS9majFXclZxRjhlUEg2MTJaUjBTUERvbWc3VjlYVGR6enB6NXI3Q2tRUFRUMjlwN2IyRk1nSWlJaWV1aEVSRVFnTkRRVXRyYTJqVDBWQUVCV1ZoWmNYRnowOWt0UFR4ZHZnbFd0NTJKTXhqeFBYRndjZkgxOWpYSUR2T0twY0RzN3V3YXYxMFRhQ1lLQW9xSWljYnUrL3FZcUFvd1ZRVWFKUk5LZ2dhSXpaODZJcnp0MDZGQXY5VHA0WFdvYTV5SERiTm15Ulh3OVlzUUl0UlNrTmFWU3FWQmNYQXlsVWdtVlNnVkJFTVMvYzJ0cjZ6clZCNm9ZMDh6TVRPZm5VRXhNREQ3OTlGUE1tREVEN2R1M3IvVzVxc3JQejhmMjdkc3hidHk0T3E4a0E2QzJNdXJaWjUrRnViazVybDI3aHJDd3NEcVBUVVNQSHdhT2lCNXhEQndSRVJFUkVSRVJFZFZlUmFDS2lPaHhVZnVLaVVSRVJFUkVSRVJFUkVTUE9BYU5pT2h4dzhBUkVSRVJFUkVSRVJFUkVSRVJBV0RnaUlpSWlJaUlpSWlJaUlpSWlCNWc0SWlJaUlpSWlJaUlpSWlJaUlnQU1IQkVSRVJFUkVSRVJFUkVSRVJFRHpCd1JFUkVSRVJFUkVSRVJFUkVSQUFZT0NJaUlpSWlJaUlpSWlJaUlxSUhHRGdpSWlJaUlpSWlJaUlpSWlJaUFBd2NFUkVSRVJFUkVSRVJFUkVSMFFNTUhCRVJFUkVSRVJFUkVSRVJFUkVBQm82SWlJaUlpSWlJaUlpSWlJam9BUWFPaUlpSWlJaUlpSWlJaUlpSUNBQURSMFJFUkVSRVJFUkVSRVJFUlBRQUEwZEVSRVJFUkVSRVJFUkVSRVFFZ0lFaklpSWlJaUlpSWlJaUlpSWllb0NCSXlJaUlpSWlJaUlpSWlJaUlnTEF3QkVSRVJFUkVSRVJFUkVSRVJFOXdNQVJFUkVSRVJFUkVSRVJFUkVSQVdEZ2lJaUlpSWlJaUlpSWlJaUlpQjVnNElpSWlJaUlpSWlJaUlpSWlJZ0FNSEJFUkVSRVJFUkVSRVJFUkVSRUR6QndSRVJFUkVSRVJFUkVSRVJFUkFBQXM4YWVRRlBuYnVtQXhXRXZ3RVFpMGRoM0l2MEd0c2VkcnRQNDl1WldtT1RmVDZQOVlQSWx4QlNtMW5yY3RnN2VHbTBDZ090NUNRYjFWUWhLM01wUHJ2WDVKWkJndEhkWEhFbTlpbng1c2Q3K2xxYm0rTGp0V01oVUNoUXFTc1d2RzNtSmlNaStWK3Q1R01MVHlnbkpKVG4xZWc0aUlpSWlJaUlpSWlJaW9vY0JBMGQ2VFBUckRYZExCNjM3VklKUTUvRXRUUzNRMzcyTlJ2dkY3THQxQ2h3dGJUZE9vMDBsQ0JoOSt0OEc5YzB0SzhacjU3NnM5ZmtuK3ZYQ0tPOXVHTjZpTTc2K2V3eG5NcUtyN2QvZnZTMUM3VDAxMnEvbmFnYTZqR21nZXhpbWhRekI3eW1YOGQyOTQ1Q3JGUFY2UGlJaUlpSWlJaUlpSWlLaXBveUJvMnEwZC9SRkw5ZVdPdmUvNFBNa3Nzc0tjVGdscWdGbjFmVDFhQmFLVWQ3ZEFBRDI1dGFZMjNJNG5uUUp3VmQzajZKQVhxTFJYd0lKbnZYc3BORit2eWdUa1RteDlUYlBYcTR0TVMxa01DUUFoamJ2Z0RiMlh2anMxaTlJS000Uys1aEtUTENyMTV4Nm00TTJ0L0tUOEVIVUR3MTZUaUlpSWlJaUlpSWlJaUlpZ0lFam5Xek1wSmdXTWtSdnY3ZUNua0tldkJoL1o5NXBnRmsxZmI0MnpUQWo1R21OOXA2dW9XamwwQUxyb2c4aEt2ZSsycjZCSG0zaGFlV2tkYXk5dmVjYVpWNkhraS9oNjd2SHhPMHV6b0dZRmZvTUpQZ25CYUdQVFRPczdqZ1IvNDA1aG1OcDE0eHlYaUlpSWlJaUlpSWlJaUtpaHdrRFJ6cE1EUjRDVjZtOTNuNFNTREFuOUZrc2tlL0NOUzMxZzFhMG42RFJ0ai9wNGlNYmFCcmwxUTJXcHVaYTl6bGIyR0pSMkZqOEZIOFdQOTQvQ3dDUW1waGpnbS9QaHB3aUFLQzlreTlNSlNZYTdWSVRjMHdQZVJxdEhMendWY3hScUFSVmc4K05pSWlJaUlpSWlJaUlpS2l4YU40NUo0ejI3b1llelVLMDdzc3RLOVpvTXpjeHhRZHRub2VmamF2R3ZwYjJMVFMrbkMxc2pUN25wbUxkN1VQWWszZ2V1cW8vU1FEa2xCV0oyeFA5ZWpmSzkrT2J1My9nNjd2SG9OUVJHQnJvM2hhZnRCdW5OYmhFUkVSRVJFUkVSRVJFUlBTbzRvcWpLbnE1dHNSTGZyMjE3cnVlbDREVk4zL0J5ZzR2d2QzU1FXMmZ0YWtGRnJRWmhmY3ViMU1MakR4dWxJSUtXMk5QNG1wdVBHYUZQZ01IYzJ1MS9VZFRyNG8xb2NJY2ZUQ3NoV1p0by9xZ0xaQjFLUGtTNG9zeThWNnJFYkEzdDZyU1g4Q2g1TXM2QTB2bnMyS3EvVGtIMnpWSGdLMmJXdHU5d25UY0tValJPOWZVMGx5OWZZaUlpSWlJaUlpSWlJaUk2Z01EUjVXMGQvVEZPeUZESzFXOStVZWhvaFJyb3c4aFQxNk01VGYyWW1YN2x6UlNzaldUMnVIRE5xT3c0TXFQS0ZYSzYyMmVMYXljOFd5TFRpaFd5TEExN2xTOW5VZVhBRnMzeEJabVFOQzVyZ2k0bkJPSHVaZTJZa0diVWVKS3JEc0ZLZmo2N2xFQWdLT0ZEV1pxK1Y2ckJBRm5NcU1oQ1ArTTdXWHRvaEdFS1ZTVUlqSTdWdU84amhZMmFPZm9vOUYrTnZPMjFubGV6MHZBdktqdFdOaDJERHdzSFFHVUI1azIzRDZDUDlPdjYxeHh0Qy94QW03bUoybmRCd0JMMjQzVGFOdHc1M2ZjSzB6WGVRd1JFUkVSRVJFUkVSRVJVV05qNE9pQk5nNWUrS0ROU0ppYm1HcnNVd2tDUHJ2MUN6SmsrUUNBK0tKTXJJbitEZk5hajlRSWZBVFl1dU5mTFovRmlodjdvQkowQjFacW83MmpMNGEzNkl4T3pnR1FBQ2hWeXJFbjhUeUtGREtqbnFjNjFtWlNyR2ovSW5MS2luQXdPUkpIMDY2aFdNZjVNMlVGK0NCcUIrYTBmQlloZHMyeDh1WUJ5RlZLbUp1WTRZUFdJK0VpdGRNNDVrRFNSWHdmZTBLdDdiMVdJelFDUitlell2REY3ZDgxanA4U1BCanRvQjQ0dXBCOUY5ZTExSitxa0ZLU2kvY3Y3OEJIYlVZaDBNNERYOFdFNDFqYVZaMzk5WEd5c0VGcmV5KzF0bk5aTVF3YUVSRVJFUkVSRVJFUkVWR1R4OEFSeWdNeUg3UVpDYW1KdWRiOTM4WCtpYWljKzJwdDU3TmlzQ1B1TkY3eTY2WFIvd25uUUx3ZTBCL2YzUDNEYUhOOExhQWZSclI0UXEzTjB0UWNnejNhWTIvaWVhT2RSNStlelVKaFlXSUdkMHNIdkJiUUh4TjhlK0hQdEd2WWwzUVI2YVY1R3YxTGxYS3N1TDRQSGxZTzhMUnl3aVQvdnZqaC9obVlTVFFEZENrbHVmamgvaG0xTmtkemEzUjA4dGZvRzJybkNXdFRDeFFyeThTMlpsSTdESEJ2bzlaUEthZzBBbEhhNU11TDhlR1ZuV2p2NUl2eldURjYrMWZXd3RwWmJidWZXMnVZU05SRGlpZlRiMmowMHlhcE9MdEc1eVlpSWlJaUlpSWlJaUlpTXFiSFBuRFV2Vmt3NW9RK3EzVll3Nm4zQUFBZ0FFbEVRVlNsRVZDZWt1elhwRWl0KzNZbi9JM1dEbDdvNk9TbnNjL1lxNDMreXJ5akVUZ0NnR0dlSFhFZzZhTE9XanpHTnNDOXJkcTJwYWs1aG5wMnhGOVpkN1FHamdEQXdkd0s0MzE2b285Ykt3REFrZFFybUh0cEs0WTBiNCtYL0hyQjFzd1NTa0dGTmRHL29VeWxVRHQyb245dmpaU0FRSG13NXYzV0k3SGl4bDR4TGFDVnFRWE9aY2FncTBzZ3pFM0tmN1hEVTY4WUhJeVJxZVExRGhvQndQck9yK3Z0ODI2ckVRYU45ZnlwejJwOGZpSWlJaUlpSWlJaUlpSWlZOUZld09VeE1kaWpIZDVyTlVKbjBPaG82dFZxVjZzSUFOWkdIMFJ1V1pGYSs4NzRzOWg4NzA5alRoVzM4cE8wcGpwemtkcWhwMnVvVWMrbFMzTXJKN1MwOTlSb1R5ckp4dFhjZUkxMkU0a0VUemZ2Z1BWUFRCYURSZ0F3MHFzTEJBajRQZVV5WmtSOGgzTlpNZGdTZXdKM0NsTFVqbi9Hc3lNR3VvZnBuRTg3Ung4c0NYc0JybEo3QUVCQ2NSWSt1L1VMSnAzYmlDL3ZITWJsbkRqOGVQK3N6dU90emFSWTJlRWxER25lWHU5N0p5SWlJaUlpSWlJaUlpSjZIRHpXZ1NNN2N5dElOS29VbFR1YWVoVmYzam1pZDR3OGVUSCtFMzBRQWdRSUFMNjc5MmUxd1lxNk9KaXNmZVhUYzFwV0l0V0hRUjdhZ3poSFVxNW90SFYwOHNPYWpxL2lyYUNuWUdNbXJiTFBIOTdXTGdDQTNMSWlmSHBqSHc0a1JZajdUU1FTdk96WEcvOFhPRkR2bklMdG11TS9uVjdGVU0rT01KV1Uvem9YSzJRSVQ3Mkt4ZGQySVU5ZXJQVTRNNGtwNXJWNkRpRjJ6ZkYyMENCODBIb2s3TXl0OUo2UGlJaUlpSWlJaUlpSWlPaFI5bGdIam41TGprU2hvbFNqL1ZEeUpYeDU1L0NEVUpCK1VibjNzU3YrSEw2OGMxZ3RBR0pzSnpOdW9VQmVvdEVlWU91T3RnN2U5WFplb0R6UU1yQkttam9Ba0tzVStDUHRtcmp0YTlNTUM5dU93Y0syWStCajAwenJXQklBejNsMTBicXZvNU0vL3QzeEZZenk3cVoxZjBwSnJrYWJ0WmtVYndZT3hJWW5KbU9rVnhmWW0xdFgrMTRrQUdhR0RrV1lvNC9ZMXRVbENQL3A5Q3BhMnJlbzlsZ2lJaUlpSWlJaUlpSWlva2ZaWTEzanFGUXB4eTlKRVpqZzIxT3R2WmRyUy9SeWJWbXJNVnRZT1ZlYjNxNHV5b00wMS9HY2wrWUtvK2U4bnNDMXZJUjZPUzlRWGd0S1cwRG1kRWEwR0h3YjZkVUZyL2ozMGJtS3EwS3hzZ3gzQzFMRjdSWld6dWppRW9pbjNNUFF3dHBaNTNIWDh4S3c5Tm9lTEczM0FvTHRtbXZzZDdkMHdLditmZkdLZngvY3prOUJWTzU5M0MxTVJXeGhCckxLQ3NTNlU2Tzh1Mm45K1RwYjJHSlp1M0g0N3Q1eC9LWmpkWmVoeHB6K3ZOcjlkbWFXK0s3NzFEcWRnNGlJaUlpSWlJaUlpSWpJMkI3cndCRUFIRXkraEZIZVhTRTFNUmZiNnBLeXpFUlNmZENrcmc2blJtR0UxeE1hb1puT3pnRnd0M1JBV21sZXZaeDNzRWM3cmUyVkF5eHBwWGw2ZzBabk1xSnhJZnN1UEN3ZDhXNnI0UWkxYndFWEMxdTk1NDh0U3NlS0cvc2dVOG14OVBvZUxBbDdBWDQycmxyN1NpQkJxTDBuUWl2VlkxSUtLdnd2OWpoK1RZcEVlT29WUE9FY3FMVmVrNm5FQkc4RURrQ0lYWFA4Si9xZzNubnBvaFJVMWU1WEdiaWFqWWlJaUlpSWlJaUlpSWlvSVQzMmdhTkNSU2wrVDQ1Q3Fhb000M3g2MUhrOG1WSmhoRm5wbGxLU2c2dTU4V2hYS2MwYVVCNHNlYnA1aDNwWjdlUmowMHd0clZ1RjZQeGszQzFNRTdmUFpkMUJlbWtlM0N3ZE5QcW1sK2JocTVpamlNeUpSUiszVmhqdmEvajNPaUw3SGo2LzlTdUtsV1VBZ0FKNUNSWkUvWUFaSVVQUnZWbXdRV1BJVlVvY1Q3c0JBTWlYbDJEaDFaOHdLM1FvZWpRTDFkby9yVFR2UWFyQzJnVUNWN1NmVU8xK0U4bGpuU1dTaUlpSWlJaUlpSWlJaUpvbzNyMEc4TC9ZNHppWEdXT1VzVXBWY3FPTVU1M2ZVeTVyYlgvS0l3d1dKc2FQQlQ3cjJWbHIrOEdVUzJyYktrSFEyclkvOFNMZWlmZ2ZJbk5pQVFBbjAyL2lWbjZ5M3ZNV0trcXhLU1ljbjF6Zkl3YU5LaFFyeTdEeTVuNThmdXRYWk1rSzlJNTFNT1dTV2owcnVVcUJ6MjcrZ24ySkZ6VDZuczJNeGcvM1Qrc2Rzem90N1Z0VSt4V2lKZFVlRVJFUkVSRVJFUkVSRVZGalkrREl5R1RLK2c4Y25jK0tRYjY4V0tQZDFzd1N2V3RabTBrWE8zTXI5SFZycGRHZVhWYUlNeG5SR3UzaHFWZFIrdUI3RUZlVWdmY3ZiOGYvWW85RFZpV2c5dCs3eHg2czZOR1VJY3ZIOXJqVGVPdjgxemljRWxWdFVyZFRHYmZ3OW9WdnNQNzI3NGlwVkRlcE1ybEtpVjhTTDJxMEN3QytqejJCNzJOUGlPZUlLVWpGMnVoRDRyYXUxSU5NTkVkRVJFUkVSRVJFUkVSRWo2TEhQbFdkUG5NaXR5QzJLRjNydmpXZFh0V29zMU0xUUZJZmxJSUtmNmJkd0hOZVQyanNHK3JaRWNmU3JobnRYRU04Mm10ZHhYUXcrWkxXT2o3RkNoa09wNVNuL3ZzNS9tK2R0WDd1RmFiaGFPbzFEUElJZzF5bFJHeFJPbTdrSmVKaTlsM2N5RXZTR1ZUU1JpRW9jU3p0R282bFhZT2JwUU02Ty9tampZTTNndXc4NEdacGp6L1RyeU5YUzZDdHdyN0VDOGdySzhZNDN4NVlmbU12eWxUL3BCczAxWkZTVHFXbmhoRVJFUkVSRVJFUkVSRVIwY09JZ2FNNnNEUTExMmhyaUJWSEFCQ2Vka1ZyNENqUTF0MW9hZEFzVE16d2JJdE9HdTB5bFJ5SFU2SjBIdmUvMk9QaTY4VmhMMmpVWTZySzNNUVVJWGJORVdMWEhDTzl1dFI2dmxVOWYrb3pXSmlZNlZ3MVZObWY2ZGR4T2pNYWNwVjZqU3BkZ1NPRm5zRFI4NmMrcTNhL3Zia1Z2dTgrVGUrOGlJaUlpSWlJaUlpSWlJZ2FFbFBWMVlHMXFWU2pyU0ZXSEFGQVVuRzJ6anBCUXowN0d1VWNUM21Fd2NIY1dxUDl6N1RyYXZXQ21ySXlsVUpNbmFkUDFhQVJBSjAxbzVTQ3NrN3pJaUlpSWlJaUlpSWlJaUpxaWhnNHFpVlRpUW5zekMwMTJnME5VaGpEMGRTcld0dDdOZ3V0ODlpbUVvblcxVDhDQkJ4SWlxanorRTJKclprbG5DMXNkZTdUUnE1aTRJaUlpSWlJaUlpSWlJaUlIajFNVldjQUNTUWFOWGM2Ty90REFzMFVhQTI1RXVkc1pqVCtMMmdBcENicUtmUE1UVXpyUExhZHVSWHNZS1hSZmk0ekJpa2xPWFVldnlucDVPeVBHU0ZQNDB4R05BNG1YOEx0Z2hSeG43V1o1cW95b0x5V1UzWDI5cDVyMURrU0VSRVJFUkVSRVJFUkVUVUVCbzRNME1uWkh4KzBIb2xTcGZ6QlNoTUJqaFkyR3YwRUNFZ3J6V3V3ZVpVb3kzQXVNd1o5M0ZxcHRTc0ZsYzdhUElaU0NpcklWVXFOT2s1N0U4L1hhZHdLQmZJU280d0RsQWQzNnZKK1ErMDhZU1l4UlYrMzF1anIxaG9KeFZrNGtocUZYNU1pNFdTdStYTUdnQ0psOVlFaklpSWlJaUlpSWlJaUlxS0hFUU5IQmtndHpZV3B4QVEyT2xhZlZMaFRrSW9pUFN0UmpPMlB0R3RpNENpcnJCRGhLVmR3SkRVS203dE5xZE80QmZKU3pJallqR0dlblRETXN5UHN6SzF3UFM5UmJUVk9YYnp5OXdhampBTUFpOE5lUUR0SG4xb2ZIMnJ2cWJidGJlMkNOZzdlK0RVcEVpNVNPNDMrWlNvRlU5VVJFUkVSRVJFUkVSRVIwU09KZ1NNRFpKVG1HOVJ2ZDhMZjlUd1RUVmR5NDNFcTR4Yk9aa2JqZkZZTVZJS2cveUFERlNwS3NUUCtMUFluWGNDUTV1MXhyekRkYUdQcklnSHdaWmMzWUc2aS9xdVpXMWFFdVplMkd2MThVaE56K05tNGFyUmZ6MHNBQUxoWjJtdnN5eTRyTlBvOGlJaUlpSWlJaUlpSWlJaWFBZ2FPREZDbVVxQkFYZ0k3YzgyYVB3QWdBUGpoL21tY3o3cmJzQk5EZVhxOHoyLzlXcS9uS0ZYS3NUL3hZcjJlbzRLSGxTTThMQjAxMnVQcUtXZ1ZiT2VoTmMzZGpieEVBSUMzZFRPTmZabXlBclh0T1pGYnRJN3RiZU9DMmFIRE5Ocm5SZTFBbVZJaGJwdElKRVlOK0JFUkVSRVJFUkVSRVJFUjFSWURSd1pLTGMyRnRaa1VFa2lnRkpRb1ZjcVJJeTlDZEg0S2pxUkdJYVlndGJHbitFam81QlNndGYxT1BYMS8yenA2YTdRVksyU0lMY3dBQVBqWTZBOGN4UmFsNDQzQUFjZ3VLOEwreEF0UUNpb0EwRmwzNlg1UkJrcVZjcmhiT3VCbHZ6NndOYmZFNHF1N0lJREJJeUlpSWlJaUlpSWlJaUpxWEF3Y0dlaTl5OXQxN25zN2FCRGVDbm9LTi9LU0VKMmZoRHNGcWNpUWxhZTNlLzdVWncwMXhZZWVxY1FFUXowN2FOMTNJVHVtWHM3WjFrRXpjSFF6UHdrQ0JMaEk3ZUJpWWF1eFA2azRXMjI3ZTdOZ0RQUHNCQURvNTlZYVg4V0U0L3FERlV2YTJKaEtNYzZuQjRaNWRvSzVpU2tBWUt4UGQvd1UvMWRkM2dvUkVSRVJFUkVSRVJFUlVaMHhjR1FFemFSMkNMTDFRSkN0QjlDaU13QWdwU1FYVXk5KzA4Z3plN2lNOGU2T0ZsYk9HdTB5bFJ5bUVsTklJREhxcWh4ekUxT0UyRFhYYUs4SSttZ0xLZ0ZBZkhHRytOcmQwZ0hUZ29lSTI5N1dMbGpXYmp4VzN6eUFkQjIxc1VMdFcyQ2tWeGUxdG5FK1BYQTlMNkhhZ0JNUkVSRVJFUkVSRVJFUlVYMWo0RWdQaVVTaXQ0K0wxRTZqTFU5ZVpORDR1dEtaUFc2R2VuYkVPTjhlV3ZkSlRjeXhxc05MS0ZTVTRrcnVmVnpLaWNPbDdGaGtsUlVDQU01bDNVRlNjVmFOejluU3ZnWE1UVFQvQks3bkpRQUFPanI1YVQzdWZsRW1BTURDeEF6dnQzNE90bWFXYXZ0VFNuSnhJZnNlZkxYVVJ3S0F5Sng3K0RQOU92cTd0UkhiVENRU3pHNzVMR1pHZkljaWhhekc3NFdJaUlpSWlJaUlpSWlJeUJnWU9OTERUV3FQZTRWcE92ZWJtNWpDMDhwSm96MjJNTjJnOFYyMUJKMEFpSFZ5SG5aTHJ1MkNTVFhCc1JaV3pwam8zeHZkWFlMMWptVnJab2tlelVMUm8xa29BQ0N1S0FPUjJmY1FrUk9MMzFNdVF5WFViRFdTdHNCUXFWS091NFZwTURjeFExZVhJSTM5T1dWRlNDdk5nd1FTekFwOUJ2NDJibXI3QlFCZjNqa011VXBSN2JrMzMvMFRIUjM5NEdoaEk3YTVXTmppdFlCK1dILzdjSTNlQnhFUkVSRVJFUkVSRVJHUnNUQnc5SUFTMmdNMW83eTc0a1orRXZMbHhScjdUQ1FTalBmcEFRc3RxMVppcWdrMlZaQUFHTkpjZTAyZlVwVmNiWHR2NzdsNng5UEhSQ0l4ZUJ4SEMrc2FuWE5Yd3QvWUhuZGFvMTBwcURTQ1lPNldEdWptRW9TdUxzRm83ZUFGL1d1NnRQT3pjWVdmalN0R2VYZERvYUlVa2RteHVKQjlGNWR5WWcxYXRkUFJ5VitqTGJvZ0dVcEJoWjZ1b2JBeXRkRFlYN0VhYVhKZ2Z6elpMRVJqLzI5SmtiajJvRTlGL1NKdENoV2wyQmdUamc5YWoxUnJIK2dlaGxNWnR4Q1ZjMS92L0ltSWlJaUlpSWlJaUlpSWpJMkJvd2Z5eXpRRFF3QVFiTmNjMzNXYmdoeDVFVlJWQWlCMlpsYXdORFhYZWx4MGZyTDR1b1dWTThiNTlvQmNwWUJTRUtBU1ZEQ1JtQ0RRMWgwQnRtNWFqODhwTXl6VlhWTm1iU2FGaDZValBDd2Q0V25saENBN0Q0VFlOWWRUcFZVMnhtSnJab2srYnEzUXg2MFZsSUlLTi9JU2NUNDdCaGV5N2lLdE5FK2p2Nk9GRFh4dFhEWGFienlvTWZSY2l5NGErd0RnY3M1OXZPVFhDOE04TzJuc3l5a3J3djZrQ3pDVm1FQnFZb1puUER0V08rZnpXVEU0bnhXanNiSnBhdEJnekl6OEgwcVZjaDFIRWhFUkVSRVJFUkVSRVJIVkR3YU9Ic2lWRnlPMU5CY2VsbzRhKzB3a0VyaFkyQm84VnBhc0FFa2wyZjlzbHhXZ1I3TVFnK3NaS1FRbFVrcHlERDVmVTlITzBRZVRBdnJCM3N3S2R1WldXbGRpR2VwODFsMXNpVHVCYnM1QjZPRWFpa0JiZDRPUE5aV1lJTXpSQjJHT1BwZ2NNQUQzaXpMeGM4SmZPSk1STGZicDRoeW9kYVhUOWJ3RTlISnRxVFdncHhSVXlDb3J3SlRnUVJyN1pDbzUwa3J6OE4rdWIxVTdOd0dBVFBsUEdydnY3aDFIUnlkL3RkVkpoWXBTT0ZuWUlLVWtWLytiSlNJaUlpSWlJaUlpSWlJeUlzTWlHWStKdlFubmpUTE83eW1YMWJZcjZ1WVk2bXB1QXVRcXBWSG0wcEJ1NUNYQjFzd1NMbEs3V2dlTkJBallrM2dlcTI3dVIxSnhOdllrbnNmY1Mxc3g1Y0kzMkJaM0NyRkZodFdPcXN6SHBobFNxd1Jobm15bVdWTkpybExpZGtFSytydTMwVHJPNVp3NFhNNkp3N3lvSFVndFZSOXYwNTF3SEUrL3JuY3VxU1c1RVBCUExhYlUwbHo4a2h3QkFDaVFsMkJUVERqbVh0ckdvQkVSRVJFUkVSRVJFUkVSTlFxdU9LcmtTT29WZUZnNVlxUlgxMXJYM1RtVEVZMjlpUmMwMm0vbEp5UEVycmxCWS95V0hGbkxzemN1aGFERXp2dC9ZWHJJa0ZvZGZ6VTNIbHZpVGlLbUlGVmpYMnBwTG5Zbm5NUHVoSFB3dEhKQ0w5ZVc2T1hhRXQ3V0xuckgvU3Z6dGxyZ3p0clVBbUdPUGhyOTdoU2tRSzVTNHRNYisvQkc0RUFNOW1pbnR2L1hCeitYbUlKVXpJbmNncmVDbmtKZnQ5WTRsSHdKeDlOdndNZW1tZDY1bk11Nm85SDJjL3hmTUlFRXV4UE9vVkJScW5jTUlpSWlJaUlpSWlJaUlxTDZ3c0JSRlZ0aVQrSnN4bTA4NVJHR1VIdFB1RW50WVdWbUFZbU9VSkpjcFVSMldTSHVGcWJpejdRYnVKaDlWMnUveE9KTWc4NGZubm9WRWRuM05OcVBwbDQxL0UwMGdvcGd6NS9wMXpER3A1dldsSC9hRkN0a09KTjVHMGRTbzdRR2pMUkpMc25CVC9GLzRhZjR2K0JyMHd5OVhWdWh0MnRMdUZrNmFQUlZDUUoyM0QrdDFsYW1VdUxURy92UjBja1BuWno4MGR6S0NRQncvVUY5STdsS2lZMTNqaUNoT0JPdkJ3eUFCRUJjVVFZdTU4U0pZNVFveS9DZjZJTTRreEdOeUp4WUFFQmljUmJrS2dYTWRheTJTaTdKd2U2RWN4cnRwVW81dm84OVlkQjdKeUlpSWlJaUlpSWlJaUtxVHd3Y2FSRlRtSXFZR01PQ0dJWktLTTdXdVUrQWdJU2lMQnhNdVlRaktWRmErMnk0Yzlpbzg2a3ZLa0hBdnNRTGVEdElzdzRRVUI2VXVWZVlocHY1U1lqTWljV052RVFvQlZXdHozZS9LQlAzaTA1aGU5d3BoTnEzUUQrMzF1anBHZ3BiTTBzQTVZR3NwQ3JmZTRXZ1JFVDJQVEZBRjJEcmh0NnVyUkNSb3g2dyt6VXBFbmxseFpnWitneSt2ZnVIMXZOZnFCUW9WQWtDN2hkbklzaldRMnlUcWVSSUxjbERSUFpkN0VrOGp5S0ZyTmJ2bFlpSWlJaUlpSWlJaUlpb3Zra0VRUkQwZDJ0YW5qLzFXV05Qb2NaTUpTWndsZHBEZ0FDVklFQUZBVXBCQmFXZ1FyRkNWcWZnU1ZOamJtS0s1ZTBuUUthVUkxTldnTFRTUENRV1p5R2hPQXVKeGRsUUNQVmJ2OGxNWW9vbm5BUFExNzAxTnQvOUV4bXkvRHFONTJ2VERQZUxERnN4Wm1scURnc1RNNmdFQVRLVkFuS1ZvazduTm9hOXZlYzI5aFNJaUlpSWlJaUlpSWlJNkNIQndCSFJJNDZCSXlJaUlpSWlJaUlpSWlJeWxFbGpUNENJaUlpSWlJaUlpSWlJaUlpYUJnYU9pSWlJaUlpSWlJaUlpSWlJQ0FBRFIwUkVSRVJFUkVSRVJFUkVSUFFBQTBkRVJFUkVSRVJFUkVSRVJFUUVnSUVqSWlJaUlpSWlJaUlpSWlJaWVvQ0JJeUlpSWlJaUlpSWlJaUlpSWdMQXdCRVJFUkVSRVJFUkVSRVJFUkU5d01BUkVSRVJFUkVSRVJFUkVSRVJBV0RnaUlpSWlJaUlpSWlJaUlpSWlCNWc0SWlJaUlpSWlJaUlpSWlJaUlnQU1IQkVSRVJFUkVSRVJFUkVSRVJFRHpCd1JFUkVSRVJFUkVSRVJFUkVSQUFZT0NJaUlpSWlJaUlpSWlJaUlxSUhHRGdpSWlJaUlpSWlJaUlpSWlJaUFBd2NFUkVSRVJFUkVSRVJFUkVSMFFNTUhCRVJFUkVSRVJFUkVSRVJFUkVBQm82SWlJaUlpSWlJaUlpSWlJam9BUWFPaUlpSWlJaUlpT3FSVENiRGtTTkhJQWhDWTArbHlWRW9GSTA5Qldva0twWEtLT1B3ZCtqUklKUEpHbnNLUk5TSWNuSnlrSnljak9Ua1pHUmtaRFQyZEFpQVdXTlBnSWlJaUlpSWlPcEdKcFBoK3ZYcjZOU3BVNDJPdTNEaEF1YlBueTl1aDRlSFY5dC8wS0JCNHV2bHk1ZWpTNWN1Tlp1b2dlN2V2UXRmWDErWW1UWGUvN0wrOWRkZjZOYXRHMHhNYXYrOHBTQUkyTDE3TjM3NjZTZms1T1NndExRVUkwYU1NT0lzYTYrd3NCQWxKU1hpdG8yTkRheXRyUnQwRGlkUG5zUzMzMzZMMmJObm8wT0hEZzE2N2tmSnlaTW5jZW5TSlR6eHhCUG8yTEZqalgrT3BhV2xXTDU4T2RxMmJZdjI3ZHNqT0RpNFRyLzMrZ2lDZ0I5KytBSEhqeC9INnRXcjRlRGdVT3V4RGg0OGlHM2J0bUg2OU9ubzhmL3NuWGRZRTFuYnh1OUFhQUVFcVVwUlFMRmp4OVZWVVpkM2JhdUx2YXk3cnIyaXlJc29naFNwaWlpZ1ltTlIxOFhLaW5VVlVkRlZVUlJSaW1KQkVRV3AwcFJPSU44ZitaZzNReWhKU0dpZTMzWGxZczdNbkRObmtwbEpPUGQ1N3VmNzc4WFl5OVpMVVZFUndzUERxZktNR1RPYTFGNStmajZpb3FLbzhxUkprMFJ1cTdxNkdxOWV2VUtmUG4yRXJ1dnI2NHNuVDU2Z2I5KytHRDkrUEVhT0hDbHlQd1NCeldhMzZIZk10MEIxZFRWMjdOaUJnUU1IWXNTSUVWQlZWUldxZmx4Y0hFSkNRcWp5eG8wYmhXNURYSEE0SEJ3OGVCQ2pSNDlHdjM3OVdxUVA3WTNxNm1yYWQwMWdZQ0QxTzlUSXlBaUhEaDFxcWE0Ui9oL3loQ1FRQ0FRQ2dVQWdFQWlFTmt4c2JDeDI3OTZON094c2VIdDdvMy8vL2kzZEpaRmhzOWs0ZnZ3NFRwOCtEV05qWTdpNXVVRk5UYTFaKzVDYm00dmR1M2ZqOGVQSG1ENTlPdGFzV1NOeVd3d0dBd2tKQ2NqUHp3Y0FIRGx5QktOSGowYkhqaDNGMVYyUktDa3B3WW9WSzZnWnZWSlNVZ2dLQ21wVzRhaWdvQUI3OXV4QllXRWhObTNhaERsejVtRFpzbVhOZHZ5bU1IUG1UR3A1OGVMRm1ESmxTcDM3SlNVbHdjN09qaXA3ZUhpZ1Y2OWVZdS9QcFV1WEVCY1hoeXRYcmtCV1ZoWW5UNTRVU294NS9QZ3hIajU4aUljUEh3SUF0bXpaZ2g5KytFSHMvUVM0ZzY5YnQyN0Y0OGVQcVdQdDNMa1Rpb3FLUXJmMTRNRUQrUHY3bzdxNkdzN096aGd6Wmd3Y0hCekFZRERFM2UxV1JYNStQZzRjT0VDVm15b2NmZnIwQ2J0Mzc2YktUUkdPZ29LQ2NQYnNXVXlhTkFrclY2NFUrSE90ckt6RXc0Y1BVVkpTZ2djUEhraGNCRXhPVHNiV3JWdXhhdFVxbUptWlNmUlkzekt4c2JHSWlJaEFSRVFFR0F3R3ZMMjloWm9rOFBuelp6eDY5SWdxdDJSVVdsaFlHRUpEUXhFYUdvcEJnd1poMGFKRklnbWszeUtscGFWSVMwdkR4NDhmOGZidFc3eDc5dzV2Mzc3Rm5EbHpNRy9lUEdvL0JRVUZhcm15c3BLdm5VK2ZQdUhObXpjWU4yNWNzL1NiUUlRakFvRkFhRGRVVkFIeFdVQktBZkNsSEdDTHgvbUJRQ0NJQWFZVTBFRU9NRkFGK21zRHN0SXQzU01DZ2RCZUtDOHZoNWVYRi9MeThnQUE3dTd1Mkw5L1B6UTBORnE0WjZLeGE5Y3UzTHg1RXdEdzVzMGJXRnRiWTlldVhjMTZQZ2NQSHFRR3RjK2ZQNCtlUFh2QzNOeGM1UFpXcmx5SjZPaG9WRlpXb3JpNEdFRkJRZGk0Y2FPNHVpc1NRVUZCTkJ1WTZ1cHFKQ1VsUVU5UHI5bjY0Ty92ajhMQ1FnQmNNYUV0emVEKzh1VUx0VnhSVVZIdmZtdzJtN2F2SkN6VmNuSnlFQjhmVDVWTlRVMkZqdUM1Zi84K3RTd25KNGNSSTBhSXJYKzFZVEFZTURNem8rNnhwS1FrT0RvNllzZU9IWkNSa1JHNG5aaVlHSGg0ZUZCMmQxSlNVakF6TXhOWk5GcXlaSWxJOVpySzRjT0gyMDNVeTZOSGozRDI3RmtBd0xWcjEvRDQ4V05zMkxBQnc0Y1BiN1J1ZEhRMFNrcEtBSEN2d2RHalIwdXNuK25wNmJDenMwTitmajdjM053d2QrNWNMRm15UktKUmR1S0NOK3EzT1FnT0RvYTJ0cmJJOWYvOTkxOXFXVUZCb2MwS0xZV0ZoUWdNREtUS3o1NDl3dzgvL05CcXo2ZTB0QlRaMmRrb0tpb0NBQ2dySzZOejU4NUNQV09GZ2NQaG9MQ3dFRmxaV2NqTXpLUmU2ZW5wU0UxTnJkZDJMaW9xU21EaEtDc3JDN2EydHNqSnlVRlNVaEtXTFZ2V0p1N1p0azc3K0hZaUVBaUViNXhQWDRDN0h6alFxM2dGTTd4R1IrUkRCdnd6TkFnRVFzdFFXUzJEL05LT2VGM2FFK2R5ZThHc0t3TzZIVnE2VndRQ29UMGdKeWNIVzF0YjJOdmJnOFBoSUQ4L0g2NnVydGk5ZTNlYkhJemNzR0VEcEtTa0tCdW05UFIwT0RnNHdOZlh0OW1pWWRhc1dZTm56NTVSb29hdnJ5K01qSXhnYUdnb1VuczZPanFZUG4wNk5hQWFIaDRPQ3dzTEdCc2JpNjNQd2hBZkg0L0xseS96clE4SUNNRGd3WU9iWkJzbUtCY3ZYcVNKRlQvLy9EUGY0SEp0RzBWeDBaZ2RZMXNqSWlLQ2xqdHIrdlRwUXRXdnJLeWt6ZWdmUG53NGJmQk9Fa3lZTUFGNWVYazRjdVFJQUNBaElRRTdkKzdFbGkxYkJCSitZbUppNE9Ua1JJbDJVbEpTc0xPemExTGtTR3BxcXNoMW00SzQ4ancxeHA0OWU1Q1RrNE1CQXdaZ3lKQWhJai9QR21MZ3dJR1lOR2tTcmwyN0JvQWJ2ZW5vNklpSkV5ZGk5ZXJWRFQ3REwxeTRRQzJibVpsSjlIbWZuNTlQZTkvUG5EbERDWmhLU2tyVSt0TFMwbWEzRm0xUHo2ZXFxaXBFUmtaUzVlKy8veDZ5c3JJdDJDUFJPWERnQUw1Ky9VcVZUVXhNTUdIQ2hCYnNFVC92M3IzRHpaczM4ZVRKRTN6NDhJRXZweUtUeVVUUG5qMHhjZUpFbUp1Yk4wbEU0bkE0MkxGakJ6SXpNL0g1ODJmazV1YUtOREVpTVRFUmhZV0YxTytPaG9RalgxOWZTb0FLQ1FuQisvZnY0ZURnUUx0bkNlS243ZjBuUVNBUUNBUWFuNzRBZDVLS01RNjNvWVAwbHU0T2dVQ29BeGxVUWd2WjBFSTIwaXZlNFhiU09JenRvUWhkNVpidUdZRkFhQThNSFRvVTA2ZFBSMmhvS0FEZzVjdVhPSGp3SUN3dExWdTRaOEpUSTRRcEtpcmkvUG56QUxpV1FqNCtQbkJ5Y21xV1BuVHMyQkhXMXRad2NYRUJ3STNxY25OelEwQkFnTWdENnZQbno4ZlZxMWRSVkZRRUtTa3BKQ1FrdElod1ZGaFlDRTlQVDJwQWljRmdVTXVGaFlYdzgvT0RzN096UlB2dzlPbFRtczJXZ1lFQlZxNWNLZEZqdG1kcUJ1a0JiazZJQVFNR0NGVS9KaWFHaXZRQWdQLzg1ejlpNjF0RHpKOC9IK25wNlFnTEN3TUEzTDU5Ry8zNzk2L1g5cStHdkx3OHVMaTRVS0lSazhtRWc0TURSbzBhSmZFK3QyVWlJeU9SbDVlSHFLZ29XRmhZU09UN1FVNU9Edi85NzM4eGFOQWcrUG41VWRkVldGZ1k0dUxpc0huelp2VHQyNWV2WGxKU0VwNDllMGFWYjl5NElUWUJ4ZExTRWhZV0ZyUjFmZnYyeGY3OSsrSG82SWprNUdRQTNPZVNsWlVWUEQwOW14UmgwNXpvNk9oQVdscjhOZ2JpRWxGalkyT3BDUmdBMnF5OTJQMzc5M0hyMWkycXpHUXlZV1ZsMVdvc01aT1NraEFVRklTWW1KZ0c5Mk96MlhqeDRnVmV2SGlCa0pBUWJObXlCZDI3ZHhmcG1Bd0dBMSsvZnNXTEZ5K0VxaWN0TFEwZEhSMTA2ZElGQmdZR01EQXdvQWxZdklKeGJlSEl6czRPOXZiMlNFcEtBZ0E4ZWZJRWxwYVc4UFQwaEk2T2pram5RV2djSWh3UkNBUkNHNmFpaWh0cDlBTWkwQmtaTGQwZEFvRWdBRHBJeHpqY3hyOHBQMkZtSHdheHJTTVFDR0poMmJKbGlJdUx3N3QzN3dCd0l6cUdEaDBxa0VWUWEyVE5talVvTHkvSDFhdFhBUUQzN3QzRHBVdVhtbTMyOThpUkkyRnViazRORnFXbXBzTFB6dzlidG13UnFUMGxKU1hNbno4ZnljbkpXTGh3WVlzTWNuQTRISGg1ZVNFM041ZGF0MkRCQXFTa3BGRFJQL2Z2MzhlNWMrZG9PWHpFeWFkUG4rRG01b2FxcWlvQWdLS2lJcHljbk5yc0xQU1dKaTR1RHA4K2ZhTEtzMmZQRnJxTkd1RUc0SXFtcHFhbVl1bWJJRmhaV2VIVHAwOUlTRWpBckZtekJNcXRvNmFtQmdjSEIwb0EzYlp0R3dZUEhpeldmaDA1Y2dUNit2cGliYk9Hckt3cy9QcnJyeEpwdXo0K2Z2eEkyWmtDd0hmZmZTZlI0NDBiTnc0OWUvYkV0bTNiS0dFbUl5TUQrL2J0dy83OSsva0czRStkT2lYUi90U0ZscFlXL1B6ODRPN3VUdGttZnZ6NEVaYVdsbkJ6YzZzekY1bWcxMFJHUmdZVmZhR2dvQ0F4cTFVZkh4OW9hbXFLdlYxeDJlSHgydFFwS3l1TC9UNXREZ29LQ3VEbjUwZGJOMi9lUEhUdDJyV0Zlc1JQY0hCd282SlJiVDUrL0FnYkd4dnMzTGtUUFhyMEVPbTRwcWFtMUwzREM1UEpSTWVPSFduMmRHdlhyc1dRSVVQUXVYUG5CcVBoRzRvNFVsVlZ4YTVkdStEcTZvb25UNTRBNFA2bVdMOStQZHpkM2ZCbzJ0VUFBQ0FBU1VSQlZDV1NQNUJBaENNQ2dVQm8wOFJuQVhvVnI0aG9SQ0MwTVhTUURyMktWNGpQNm8yaFpJSVVnVUFRQXpJeU1yQ3pzOFBxMWF1cEFTc2ZIeDhjT25RSTZ1cnFMZHc3MFZpM2JoM2V2MytQbHk5ZkFnQUNBd014Yk5nd2RPclVxVm1PdjNidFdqeDkraFQ1K2ZrQXVKWmdnd2NQcHV4cFJCMzgzYlJwazlCMSt2ZnZMMUk5WGc0ZVBFZ2JYREkyTnNhQ0JRdFFWRlNFaElRRWFtWjRZR0FnZXZUb0FSTVRreVlkcnpaWldWbXdzN09qY2k1SVMwdkQwZEd4M3NIWVFZTUc0ZSsvL3hackg5b2JOY0lxQUdob2FHRHMyTEZDMVM4b0tLRFoxSm1hbXVMejU4OUN0YUdvcUZpblZaQ3dnODkvLy8yM1NKLzM1czJiQmRydnQ5OSt3OEtGQzRWdXZ6MFFHeHRMTFNzb0tBZ2RsU1lLT2pvNjJMTm5EL3o4L0hEejVrMm9xS2pBeGNXRlR6UjYrdlFwN3QyN1I1WHJHMWd1TGk2bXhDOFdpMVh2OTFwNWVUbXlzN09wY21PRDFLNnVydkR6ODZNRTFJS0NBdXpjdVJPSERoM2kyNy9HV3JFaDh2THlNSC8rZktxOGV2VnFnUVRSOWtaSlNRbE5PREkzTjI5ejlya2NEZ2U3ZHUyaVJVMTE3OTRkQ3hZc2FNRmVOWXlhbWhwR2poeUpJVU9HUUV0TEM4ckt5aWd1THNhYk4yOXcvZnAxV29SUVNVa0ozTnpjRUJRVUpOTGtqU0ZEaG1ES2xDblEwdEtDbHBZV09uWHFCQzB0TFdob2FPRERodzlZdm53NXRhK0ppWWxBd2l0dnhGRjVlVG5mZGdVRkJiaTV1ZEh5WVJZV0ZtTGp4bzJ3dDdmSDk5OS9ML1I1RUJxbWJkMjEvNCs4dEF6S3FranVEZ0toTWVTbEpaUDRqdEI2U0NrQXpQQzZwYnRCSUJCRW9DZGU0MTRCRVk0SUJJTDRNREF3d096WnM2bloyNFdGaGRpK2ZUdTh2YjJwd2JxcFU2ZlM2dFRPcjFGN2UwTzR1TGpVbVpoWVJVVUZ3Y0hCd25hZkR5YVRDU2NuSnl4ZnZoeEZSVVVvS3l1RHI2OHZkdXpZMGVTMkJVRlpXWm1hZlY3RHZuMzcwS2RQSCtqcjZ5TXJLNnRaK2dHQUVxOUU1Zno1ODVTVkljQWRuTm15WlF1WVRDWlVWVlZwMW54VlZWWFl0bTBiZkgxOXhSWjFrWldWaFkwYk55SXpNNU5hWjJscGlTRkRodFJiaDhsa05rdStwYlpFUTJMTTU4K2ZHeDJncm0zL2RlUEdEVnBlaXZEd2NDcS9tS0RNbXpjUFM1Y3VGYW9PUWJ6RXg4ZmoxS2xUc0xTMGhLNnVMdC8yQnc4ZVVNdkRodzl2dGdnL09UazViTjY4R2IxNzk0YUJnUUdmQlJ5YnpjYmV2WHVwY3E5ZXZiQm56NTQ2TGNDT0hEbENmYmRObno0ZGl4WXRxdk9ZZ1lHQlZENDVGb3VGMGFOSE45aEhhV2xwMk5qWVFGVlZGYWRQbjBhM2J0M2c2ZWtKSnBQSkYvRWdDTmV2WDZlK1YzVjFkVEYrL0hpaDIyZ1BoSWVIMHl3dzI2SjRGaElTZ3Fpb0tLb3NJeU9EelpzM3Qwb0JURkZSRWIvKytpc3NMQ3pxekYzVXJWczNUSm8wQ1NFaElUaDgrREMxUGpNekU5ZXZYeGZxdDE4Tit2cjZzTEt5YWxLL2E4TWJjVlJkWFEwMm04MzNmak9aVEd6YXRBa3lNaktVVld1TnBmQ3hZOGZhak5Wa1c2SDFYZTBDMEVsZUZTbkZPWTN2U0NCODQzU1NWMjNwTGhBa3pKZHlvQ09hTnBCQUlCQmFobzdJeHhmK2lWUUVBb0hRSkg3OTlWZjgrKysvU0U5UGg3UzBOSHIzN28ycXFpcnFIKyt5c3JJRzZ6ZTJuWmVhSENPMUVlZWdwSWFHQmxhdlhvMmRPM2NDNE01T3YzdjNMc3pNek1SMmpJWXdNelBEaUJFajhQRGhRd0RjQVl2czdHeUoyVmhKZ3R1M2I5TnlDakVZREd6ZXZKbDJEaU5IanNTOGVmTncrdlJwQUZ6UjBjN09EbjUrZmsyMlFxcExOSm83ZDI2anVXd0lrb1hENGREeUk0bEtmWU9vb3Q0akZSVVZORkZXVzF0YkxNK1U5aXhDMnRqWUFBRDI3Tm5ESjZ3WEZoYlNJbzVhSXM5TWZSYWpmL3p4QjlMUzBnQnduMHRyMXF5cE4yL00wNmRQcWVYNjdCUnpjbkp3NGNJRnFqeGp4Z3gwNk5CQm9ENHVYYm9VQmdZR0dENThPQlFWRlFXcVV4c09oME9MQWx5eVpJbEVjaERWOE1zdnYwaXM3YWJBNFhCdzhlSkZxdHlqUnc4WUdSbTFZSStFNThXTEYzd1Jab3NYTDRhQmdVR0Q5Y0xDd25EOStuWDgvdnZ2R0Rod29BUjcrRCs2ZHUySzVjdVhRMDlQcjlGOVo4K2VqZFRVVk5xei84R0RCeUlKUjVLQU4rSUk0UDRtclN1aWxjRmd3TnJhR3RMUzByaHk1UW9ZREFac2JXMkphQ1FCMnFSd05FeTlPeEdPQ0FRQkdLWXVXcUk3UXR1QlhRM0lnRVJnRWdodEVSbFVvcks2OGYwSUJBSkJHR1JsWldGbFpZVjkrL1poOCtiTjZObXpaMHQzcWNtTUh6OGV0Mjdkb2dZT0R4MDZoTysrK3c1eWNuTE5jdngxNjlZaExpNE8zYnAxdzVZdFd5Z2hSVnpKMjJ2SXpNd1V1dzFmUkVRRWR1ellBUTZIUTYxYnVIQmhuWFl1aXhjdlJsSlNFbVZubDUyZGpVMmJObUhIamgzUTB0SVM2Zmd2WHJ5QWk0c0xDZ29LcUhVelpzekFzbVhMcUhKRlJRV2twS1JhZkJZM204M0d2Ly8raThqSVNEZzZPclpJNHZQRXhFUW9LeXMzaXpENThPRkRwS2FtVW1WNWVYbUI2L0lLekhYTmJnY0VzL1dxaXhzM2JzRGIyNXZxVTFCUVVMUGQ2NjBWTnB1TndNQkE5TzNiRi8zNjllUGJycXFxaW9LQ0FqeDkraFFSRVJINDRZY2ZxRzMzN3QyamNvb0J3TjY5ZXhFUUVFQ3JYenV5UmxBYnp1SERoOFBTMGxLWVU4R3JWNi9RcTFjdjNMMTdGK2ZPbmFQV201dWJvM2Z2M25YV2VmNzhPVjYvL3AvTFJsMER5UUR3MTE5L1VSTWFsSlNVTUd2V0xLSDZabTV1THRUK3RZbUtpcUlFOGo1OStqVGJCSWZXUmt4TURDVUlBbTB2Mmlndkx3L3U3dTYwKzJiWXNHR05Yays1dWJrNGRPZ1Fpb3FLWUd0ckN4TVRFMWhhV2twY05GdXlaSWxRKzArYk5vMG1IUEhteVd0cGFvdTJwYVdsOWQ3dkRBWUQ2OWV2aDdTME5JeU5qV25QUFlMNGFKUENrWVdlS1c1bnZVQk8rWmVXN2dxQjBHclJsT3VBYVhyTmw5aVVRQ0FRQ0FRQ2dkQTZHRHg0TUE0ZlBsem5RSHh0c1NNNk9ocjI5dmIxYnE4TnIxV1dwNmRudlRPL3hRMXZ4RUYyZGpiT256K1BlZlBtTmN1eE5UVTE0ZVBqZys3ZHUwdE1UT0J3T05pNGNTTTZkdXlJNWN1WG8zLy8vazF1TXp3OEhMdDI3YUxaRWY3MDAwLzFEZ3BMU1VuQnlja0pHemR1UkZKU0VnQWdMUzBOR3pac3dQYnQyOUdsU3hlaGorL3I2MHV6UXBzMmJScFdyMTVOMisvVXFWUDQ5OTkvc1dIREJyR2N0eWg4L3Z3WmxwYVd5TTNOQmNDTmJtaklSazlTSERwMENJbUppVEF4TWNIVXFWTWJqQTV4Y25MQ29FR0RHbXp2MmJObmNIVjFyWFBibVRObnFHVkRRME1jT25SSTRPdDc0c1NKMUtDcXVBVy91M2Z2VXN2RGhnMXJFZEhJM3Q2K1hrR3NxZkRlRDRLU2xwYUcwTkJRaElhR3d0emNuQy9IeXRLbFM3RnIxeTRBM0d0b3hJZ1JsT1hUblR0M2FQdnlKcXl2RDBGdE9IbHp2elJHU1VrSmR1M2FoUWNQSHVESWtTTzRmdjA2dFUxVFV4TnIxNjZ0c3g2YnplYkxON1JqeHc3NCtmblJ2aGZTMDlOcGJjNmVQVnZreUNGQldMTm1EVitFTHE5QS91blRKNEVIOUVVVldYVjBkQ1FTMGNRcktJc0NiOVFYZ0RyRnp0WktSVVVGbkoyZGFibmVORFUxc1huejVrYWZqLzcrL2xRT1B3QklTVWxwbFpHT3RTY204Rm9LdGpSMVJSdzFCSVBCRUZxOEpnaEhteFNPV05LeVdOdGpBbHdTUWxxNkt3UkNxOFd5eDBRb1NEZVBkekdCUUNBUUNBUUNvWFVoNkdBdWJ5UkthNldpb2dMUG5qMmpyVHR6NWd5bVRKbFM3MHhVY1dOc2JDelI5aDg5ZW9Tc3JDeGtaV1hCeHNZR3RyYTJUY3FORVJ3Y2pELy8vSk8yYnZUbzBZM21JMkN4V1BEMDlJU1ZsUlhTMDlNQmNBZWFOMnpZQUFjSEI0SEZsSlNVRk1wZXNJWVpNMmJ3aVViWjJka0lDUWxCZVhrNWJHeHNZR05qZzRrVEp3cDBESEdpb2FGQmk3aTVmUGx5c3d0SDZlbnBTRXhNQkFBa0pDUkFTMHVyUWVGSVhsNiswZXUvdmlpaStQaDQ2bGdBc0dEQkFxRkVVVjR4VXB3Q1MyRmhJWjQ4ZVVLVlcyb0dPYSt0WW5PUm1wcUt0TFEwREI4K25PK3pTRWxKb1picnNzcWFNR0VDL3Zubkg3eDY5UXA1ZVhrNGZmbzBGaTllakk4ZlB5SXVMazdDUFcrYzVPUmt1TG01VVZFb0J3NGNnSWVIQjI3ZnZvM0Rody9EenM2dTNtdjV3SUVEZVBYcUZXMWRVbElTM04zZDRlenNUQWtuT2pvNjhQSHh3WlVyVnhBWEY0ZnAwNmZYMlY1MWRUV2NuWjB4Yk5pd0p0bHpwYWFtTmppb1hWaFlLSlN3SmdvK1BqNU50aEt0aTRaeXFUVkdTa29LSGo5K0xNYmVOQzgrUGo2MDY0M0paTUxCd2FGUnk4T0lpQWpLMHJhR0RSczJRRjFkWFNMOWJBcmw1WFN2ZEZYVjFwUGlvcmJZSzR4OU1rRXl0RW5oQ0FBR3FIYUZpOGxzQkx5NVRpS1BDQVFlTk9VNndMTEhSUFJYRlc1R0lJRkFJQkFJQkFLQjBCcUppNHZqRytnb0tpckMyYk5uaGJab2tSVFYxZFY0OGVJRlRFeE1SS3JQbXc5Q1hsNGVJMGFNRUtrZE5wc05YMTlmaEllSDA5YWJtWm5CM3Q1ZUlIRkFWVlVWdTNidHdxWk5tNmlaNTErL2ZzV1dMVnV3ZVBGaXpKczNyOUYyREF3TThOMTMzK0hSbzBkZ01CaFl1WElsWnM2Y3liZmYvdjM3cWM5V1VWRVJ3NGNQRi9SVXhjNkVDUk9vbWY5UlVWSDQvUGt6TkRRMG11MzR0Mjdkb3BWLyt1a25pUjNyK1BIajFMSyt2cjVRbGxvY0RvY21PRGNrSEFsN2Y1YVZsZEVpY2c0ZlBveWdvQ0NoMnFpTnZMdzg5dS9mMzZRMm1vUDQrSGdxcDlpRUNSUHcrKysvVTl2ZXYzOVBMZGNsSE5YY1k5YlcxZ0NBYytmT1ljcVVLYlRuU3MrZVBiRnYzNzQ2ai8zOCtYT3FMaUJlRzg2d3NERHMyN2VQOWd4UFMwdERVVkVSeG8wYmg5R2pSOWM1MFlIRDRXRHYzcjI0ZlBreXRXN1dyRm00Zi84K01qTXo4ZkRoUTJ6ZHVoV09qbzVVbElLSmlRbE1URXhRV1ZsWjczVjU4T0JCUkVWRklTb3FDb21KaWRpd1ljTTNiNFVvVG9LQ2d0ckVoSlM2T0hMa0NHN2Z2azFidDM3OWV2VHQyN2ZCZWdVRkJYelBtUEhqeDdkYXE4TGFRcXdvbHNiQ2lvdXJWcTBTK2hnQU43SlBGQlFWRmZraTN3aWkwV2FGSTRBckh2a05XWVNMYWRGNG5Qc1dtV1VGS0tzaXVUNEkzeDd5MGpMb0pLK0tZZXJkWWFGbkNoYUpOQ0lRQ0FRQ2dVQWdDRWxMNUhRUmhFZVBIdFc1L3VMRmk1Z3paMDZ6UlIwMVJHQmdJTTZkTzRmRml4ZGovdno1UXRWOS9mbzFMY3BpOHVUSlVGWldGcm9QV1ZsWmNIVjF4WnMzYjJqcnpjM05zV25USmtoSlNRbmNsb2FHQm54OWZiRjU4MmE4ZS9jT0FIY2c5OGlSSTRpTGk0TzF0WFdqU2FpWExsMkt1TGc0Yk42OEdhTkdqZUxiSGhrWmljaklTS3I4KysrL3Qrak01Ly84NXo4NGV2UW9PQndPcXFxcUVCWVdKbkN1RjNIQUt4enA2K3VMTEVJMlJtUmtKQzBLUmRob0k5NjhIMEREd2xGVExhOXFvdDZhZ2pDNW0ybzRjdVNJeFBKTVpXVmwxWGxkSlNjbkErQkcrRDE0OElBbUhMMTkrNVphTmpBdzRNdEpCSER0d0V4TlRSRWRIUTFOVFUxa1oyZlRCQ0FMQ3d0eG5rYWpsSlNVWU4rK2ZYd2kxSVFKRTdCdTNUcEtyS2xMTk1yTXpNU3VYYnNRR3h0THJSczZkQ2lXTDErT0gzLzhFZi85NzM5UlhGeU1KMCtlWU0yYU5iQzF0YVVON3RkM1RXWm5aOU55dTl5OGVSUEp5Y2x3ZG5hR2pvNk95T2NxaXRBMmRlclVkaGROa1ppWWlLaW9xSmJ1aGtpY08zY09wMDZkb3EyYk1XT0dRUG1aOXU3ZFM0c3U2OVNwVTczV2k2MEJYa0VaYUxuSVRrTGJvRTBMUndEWHRtNSsxNUdZMzNWa1MzZUYwTXBnVndPUFBnRXZzc1hmdHBJc01GUUhNRllEV3VuLzF3UUNnVUFnRUFpRWRrNU5FdkQ2NE0zL1VCK3RmV1l3aDhQQmd3Y1BxUEtRSVVQdy9QbHpsSmVYbzZTa0JPZk9uYU1Oc0RZRlVkL1BXN2R1NGUrLy93YkFIWEJPU1VuQnhvMGJCYmJ3NHJXVWs1R1JFVHFoT3dBOGZQZ1EzdDdldFB3S0FEQm56aHdzVzdaTUpGRlFSVVVGdTNmdmhvZUhCODE2S0NZbUJzdVhMOGVTSlV2dzg4OC8xeXRJR1JvYUlpZ29DRnBhV256YmlvcUtzSGZ2WHRxK3pUMndYUnROVFUwTUdUS0VFdkhDd3NLRUZsVkVKVDQrbnBhZ2ZQTGt5Ukk1RHB2Tnh1SERoNmx5ejU0OWhSNDByQzBjaVR2SFVYdEhYbDZlWmtOWmMvL3dDcjYxYzMzVkNFZnk4dkxRMXRhbUxOOXFzM2p4WXVqcjYyUEpraVc0ZE9rU1NrdExBWER2NWJGang0cnpOQm9rSVNFQjN0N2VOTXMvRm9zRkt5dXJCcSszNHVKaW5EOS9IbWZPbktHSktrT0dESUd6c3pPa3BLUmdaR1FFVDA5UDJOdmJvN2k0R0o4K2ZZSzF0VFhHangrUDMzLy92VUhyTmkwdExmajcrOFBKeVluSzQ1U2NuQXhMUzBzNE9UbGg0TUNCWWpqNzVtUGp4bzBTeVhFa0trMk5EbXdwd3NQRCtmSm9EUnMyREN0WHJteTA3cDA3ZDJoNTJhU2twR0JuWjhlWHE2ZTFjUDM2ZFpxNFoySmkwaUw1L0FodEIvSU5UMmkzTUtXQWtmcUFvU3B3SndVb2F2ai9RS0VvcXVDMkdaY0ptT29DQnEzSEVwUkFJQkFJQkFLQjhBMVFXbHFLbjMvK3VjRjlCSmtGelNzY3RjYUlvNWlZR0ZveTk2bFRwMEpmWDUreUlMbHc0UUptejU3ZDVFR2FwcnlmUFhyMGdLNnVMalh3SHhFUmdZeU1ER3pidGcwZE8zWnNzTTBYTDE0Z09qcWFLcytZTVVPb25CWEZ4Y1hZdjM4L256V2RsSlFVMXExYmh5bFRwdFJibDlkcVp0Q2dRZkQyOXViYmg4Vml3YzNORFljUEg4YTVjK2VvOWFXbHBRZ0lDTURseTVleGJObXllcTMxNmhLTkFHRFBuajNJemMwRkFFaExTOFBHeG9ZYVFKODhlWEtkRVJYaXBxN1BjOEtFQ1pSd2xKV1ZoWmlZR0F3ZE9sVGlmYmw2OVNxMUxDc3IyNlQ4VmcyUmxaVkZpOEJaczJhTjBQYzlyNVVjMEhERWtUQ1JHQ2RQbnNUUm8wY0JBRXBLU2poejVveEE0cmNra09UMXA2S2lBbHRiVzlxNnNySXlXbFRSZ0FFRHFPV2NuQnprNWVVQjRBcXNEWDFleHNiR01EWTJSbGxaR2M2Y09VT3Rueng1c2xoelVkVUhtODNHc1dQSGNQYnNXZHAzaTdHeE1iWnUzVnB2VkU5YVdocXVYNytPSzFldTBNUnZCb09CNmRPblk4V0tGVFNCcEUrZlB2RDM5NGVqb3lNeU1qTEE0WEJ3L2ZwMVJFUkVZTnk0Y2JDd3NFQ1BIajNxUEphUmtSSDI3dDBMSnljbnlyTHI2OWV2c0xPenc2cFZxekJ0MmpSeHZCWE5namdpOHNURmt5ZFBFQjhmMytoK1RjbWZCRURvS05BLy8veXp3V2l5R3pkdXdNZkhoM2E5OXVuVEIwNU9UbzFHNldaa1pNRFgxNWUyYnU3Y3VZMWEyN1VVZCs3Y29mVlhXVmtabXpadEVxbXRmLzc1cDhIdEh6NThvTm5NN2QyN0YwWkdSZ0sxdlg3OWVpclNlZG15WmZYbUsydUkxdmg3dHEwaWVLdzZnZEJHMFZFR1p2Y0Jla3ZBbmpxL0RBaC9CMXg4QldSOEZYLzdCQUtCUUNBUUNBU0NKT0dOSG1pTi8yaUhoWVZSeXdvS0NqQTFOY1dNR1RPb0FaMmlvaUkrMjVYbVJsOWZIL3YyN2NQZ3dZT3BkUzlmdm9TbHBTVXROMGx0cXFxcXNHZlBIcXFzb3FJaWxNM2RvMGVQc0d6Wk1qN1JxR1BIanZEMjltNVFOQklHS1NrcHJGcTFDbzZPam55MmdCOC9mb1NUa3hPc3JLeHcvLzU5Z1NMWWJ0MjZSY3NqTVcvZVBKRnlMRWlDa1NOSDBzNlJWOUNSRkVWRlJiaDM3eDVWSGp0MmJLT0oyRVZGVjFjWGh3NGR3dGF0V3pGcjFpejA2ZE1IVlZWVkNBME41Y3NqVmgrMWhTTnhpRHNjRG9mMlhvOGRPN2JaUlNNRkJRVnF1V2JRc3JtNGVmTW05YjR5R0F5YWNQVHk1VXRxdVZldlhnSzFkLzc4ZWNvNlMwWkdwbG5Fa1BmdjMyUHQyclU0YytZTTdUbnc4ODgvWTgrZVBYeUQ5eWtwS1FnSkNZR1ZsUlVXTDE2TTA2ZFAwMFNqTGwyNndOdmJHNnRYcjY0enFxWnIxNjQ0ZVBBZ1RXU3RyS3hFZUhnNDFxNWRpeVZMbHVEUFAvL0VpeGN2K0tMa09uYnNpRjI3ZHRFc05LdXFxaEFRRUlBREJ3NDArYjM0MXFpc3JLVGwrQkhHRnJVbENROFB4ODZkTzJuWGE5ZXVYZUh1N3Q1bzNpczJtdzBQRHcrVWxKUlE2M3IyN0ltRkN4ZEtyTCtpd3VGd0VCd2NERTlQVCtwZVlMRlljSGQzUjZkT25VUnFVMVpXdHNGWGJhRmFSa2FtMFRvMUw5NEpOMSsvZmhXNFhrUEhKNGdPaVRnaWZCUElTQU9qdXdLR0hZRi9Qd0RGWW93K0FvQ3NZdUR5RzZDVEVqQ3dFOUJGUmJ6dEV3Z0VBb0ZBSUJBSWtxQTFSeHg5L2ZxVlpsTTNmUGh3eU1yS29uUG56akF6TThPZE8zY0FjSE1UVEo4K1hhUmNKdUpDU1VrSm5wNmUyTGR2SDY1Y3VRS0FtMDlqdzRZTmNIQnd3TEJody9qcW5EOS9uc3ByQWdBTEZ5NkVvcUppbzhmS3lNakFnUU1IOFBEaFE3NXRmZnYyaGFPakk5VFYxWnR3Tm5WalptYUduajE3d3N2TEN5OWV2S0J0UzB4TXhMWnQyOUNwVXlmczNMbXozc0dvMU5SVStQdjdVMlVqSTZObXpTUFVHREl5TXZqaGh4OXc2ZElsQUZ3THdNTENRcWlvU080ZnZGdTNidEZzRWh1TGZCTUhZOGFNd1pneFk1Q1ZsUVVQRHcrOGZQa1NMMSsraEwyOWZhUFBBV0Z5SEFuS3c0Y1BLZXN3UUhKV2ZRMmhwNmVIcEtRa0FNQ3hZOGVncjY4dnNGQWpLbVZsWmJoNTh5WU9IanhJclJzOGVEQXR4eG12Y0NTSXdGcFNVb0tRa0JDcVBISGlSS2lwcVltcHgzVlRVVkVCT3pzN0tqSUs0QXB4MXRiV0dEZHVITi8rdk5GbHRlblVxUlBtenAyTFNaTW1OV3JEeG1LeFlHdHJpd2tUSmlBZ0lJRDJQRTFOVFVWd2NEQ0NnNE14ZE9oUWVIbDUwZXJLeXNyQ3lja0pCdzhlUkdob0tBQ3U0TUZyMnlXb2xXdFRvMmhFNWVUSmswSkZxQXFLc09kei9QaHhXajR6Q3dzTG5EOS9YdHpkRWl1WExsM0N2bjM3YUoreGpvNE90bS9mTGxDT3djREFRTHgrL1pvcWQralFBWTZPanEzT3V2UExseS93OHZLaTVWRlVWVldGdTd0N3E1bXdVUnZlNzl1Q2dvSkc5dzhLQ29LNnVqb3NMQ3hhM2UvWTlrRHJ1cUlKQkFtajE0RWJmZlQ0RTVDWTAvait3cEpaQklTOUJkUVV1QUtTVVVkQWlqeTNDQVFDZ1VBZ0VBaGlSa0ZCZ2M4R0tqVTFGVXVXTEJHcUhkNUI0TmFVS3dIZ2V2SHpXa2J4eml5Zk4yOGVKUndWRmhiaXlwVXJJdVVHcWtFYzc2ZTB0RFNzckt6UXBVc1hIRGh3QUJ3T0J5VWxKWEIwZE1UcTFhdHBzLzdUMDlOeC9QaHhxdHl2WHo5TW5UcTEwV05FUlVYQjFkV1Z6MHBMV2xvYXYvenlDeFlzV0NEUnoxRmJXeHUrdnI2NGNPRUNqaDQ5U3VWUXFhRlRwMDcxaWtiRnhjVndjWEdoMVpreVpRcmZRTnZwMDZkRnlyMVZrMXVxaGkxYnRvaVV1MkhDaEFtVWNNUm1zeEVSRVNHU1ZZNmcxQndMNEFvRHpUbVlkKzNhTlVxWXVIUG5EdlQxOVJ1ZE1TK01WWjJnOENhbDc5T25ENHlOalp2Y3ByQ01HemVPRW82eXM3T3hidDA2c0Znc2dRYVJSYUc4dkJ5RmhZVjgxM3J0cU1PNHVEaHF1WGZ2M28yMkt5OHZqOTkvL3gyQmdZR29xcXJDM0xsenhkUGhCcENWbFlXdHJTM3M3ZTNCNFhCZ1lHQUFKeWNuNk92cjE3bi8vUG56a1ppWWlFZVBIZ0hnVGxvWU5HZ1FmdnJwSjR3YU5Vcm9pSlgrL2Z2ajRNR0RlUERnQWM2Y09VTVQyNVNVbEdCdGJWMW5QUWFEZ2RXclYwTmRYUjEvL1BFSDFxMWJSeFA1ZWE5MUVzRlFOMGxKU1RTaHNsKy9maGcvZm55OXdwR25wNmRRN2NmR3h1THMyYk5VMmRiV3RsRUxXRjdxbWtSeDVNZ1Iyak1INEFySFBqNCtBazI2aUlxS29zUkdnSHNkMmRuWlFWdGJXK0IrTlFmcDZlbXdzN05EUmtZR3RjN1kyQmpidG0yVGlPQW9MbmcvWDE0eHVpNWlZMk9wS01lb3FDalkydHBLWk9MTXR3d1JqZ2pmSExMU3dLZ3VRQzhONFA1SElMdFkvTWZJS3dVaTNnTlAwb0grMmtCUGRVQzZiVVRyRWdnRUFvRkFJQkRhR2JkdTNZS2ZuMStkMjNpRm8vTHljb0hFaXhwY1hGd2FIT0E3ZmZxMFFCRTBkVkZSVVVFYmpOTFQwNk9KQU4yNmRjUFFvVU9wV2JSbno1N0ZUei85UkxPYmFpbW1UNStPenAwN3c4UERBMlZsWmFpdXJrWkFRQUErZmZxRTFhdFhvN3E2R3U3dTdwU0FJaXNyaS8vKzk3OEN6WlR0Mzc4L1ZGVlZhWG1mOVBUMHNIbnpab2xIUjlSUWszZGsxS2hSQ0FnSVFHUmtKQUN1ZUxWdTNibzY2OVNjODhlUEgvbmFxbzJvTm0yMWJmUllMSlpJa1VLMWMxYUZoNGRMVERoNit2UXA3VDFwam1nalhuNzc3VGZFeHNaU0VXVEJ3Y0V3TWpLaVdYalZwakhoYVBueTVYeFJTUTFSWFYxTnZkZUFhQUs0TUJ3NWNxVE85ZE9tVGNPREJ3L3cvUGx6YWwxSlNRbk5pa3FTTUJnTVdGcGEwbXpxeXN2TDhlSERCd0RjZkNRTjVXcXBRVXBLQ2hZV0Z1alhyeC91MzcvZmJJUFpRNGNPeGFKRmk1Q1dsZ1lySzZzR3JiNXFCdHAzN05pQi92Mzd3OHpNck1uOVpEQVlHRGx5SkVhT0hJbTNiOS9pK3ZYcnVIdjNMbGFzV0ZGdnJyVWE1c3laQTFOVFV4Z2FHdExXOHdyMERRbEhvdVFrdTNYcmxsRDNTUTI4MTYra0lzbDRqOUhRSUh4VlZSVjhmSHlvODZpWlBOSFFlWm1hbWdyVmx5OWZ2dERLQXdZTUVQbGFZYlBaOFBYMTViTjMxZGZYaDQrUGowRHZaMDVPRGw4K3dOOSsrMDNvODVJMGVYbDUyTGh4SSsyM2dybTVPZjc3My8rMldPNDRRZUc5WHpNek0rdmQ3K3ZYci9EMjlxYkU5NWlZR0x4Ky9ScmZmLys5eFB2NExVR0VJOEkzaXdZTHNPZ0Z2UDdNalVBcVl6ZGVSMWkrbEhQRnFaZ013RVFMNkswSnlMV3VpWndFQW9GQUlCQUloSFpPVlZVVnlzcktCTnBYMFAwQTBPeTE2a0tVcUpFYXdzTENhRE5OZi83NVp6NlJZZjc4K1pSd2xKK2Zqek5uem1EUm9rVWlIMU9jREI4K0hMdDM3NGFqb3lOeWMzTUJBQmN1WEVCbVppWTBORFNveUFZQVdMcDBhYjB6ODJ2RFlyRW8renNtazRuWnMyZmoxMTkvYlpHQklFMU5UYmk0dUNBK1BoNEhEeDVFbno1OTBLVkxGNzc5T0J3T2R1M2FSYlBLYWUyWW1abFJNOUxmdm4yTDkrL2Y4dzBxaXdQZVdma2RPM2FzMDlhclB1enQ3WnQ4ZkdscGFUZzRPR0RWcWxYNDh1VUxPQndPdkwyOW9hZW5Cd01EZ3pyck5DWWNmZno0RWRYVjFTTDM2ZXZYci9qNnRma1RDTXZJeU1EYjJ4c1hMMTdFblR0M2tKcWFLbkhSU0ZsWkdlcnE2dWpmdnorbVRKbkNkNDNKeWNraE5EUVVDUWtKU0U5UEY2cnRidDI2b1Z1M2J1THNicVA4OHNzdnRQSzdkKyt3YXRXcUJ1dEVSVVhoOE9IRFl1dERRRUFBZXZUb2dlN2R1MlBObWpVQ1cxZlZkWDhMS2h6WjJ0b0szYys3ZCsrS0pCd0orbDNSRkFROXhwTW5UMmoyZ0xObXpZS0JnVUd6NXdnVGhQejhmR3pidG8zUFpyVlhyMTV3ZDNjWGFKSkJUVjRqM3VlVHFhbHBxN0picldIZnZuMDAwV2pXckZsWXVYSmxDL2FJSHphYmpaU1VGTHg5K3hhS2lvb1lQWG8wQUtCejU4N1VQbGxaV2VCd09IejNNWWZEZ2FlbkorMGNaOHlZUVVRakNVQ0VJOEkzRFFQY3lDTkRWU0E2WFRMMmRRQlFXc2tWcDU1bUFOM1ZnRDZhWE9HS1FDQVFDQVFDZ1VBZzBHR3oyVGh6NWd4VlZsQlFxSE5HZC8vKy9URnc0RURFeHNZQ0FQNysrMjlNbVRJRkdob2F6ZGJYaGpBMk5zYmV2WHRoYjIrUGxKUVVBTnhCVWw1R2pScUZHVE5tQ05YdXNHSERzSGp4WW56Ly9mZjFEdTQzSi8zNzkwZEFRRUM5UXVLQkF3ZjRabmkzZHNhT0hVdXpNZ29QRHhmN29GdG1aaVpsMVFWd3hkR1dzTVBTMU5URTVzMmJzWFhyVm5BNEhKU1dsc0xaMlJuNzkrK3ZNMkt3dGsxaWU3THdrcEdSd2F4WnMyaTJsN3pXaXZMeThzMmVRME5PVGc1RGh3NXQxbU8yRjVyNldmRUtCQTFGVUVtQzA2ZFBJeWdvcUZtUEtRdzNidHpBb0VHRG9LS2lnc0xDUW5UdjNyM1ZUTnlvVFhKeU1yWnUzVW9UR1FEdUJJK3RXN2NLL05uNisvdlRoQ2R0YlcxczJiS2wxZVhWeWM3T3h2Mzc5Nm55c0dIRFdsdzArdnIxSzJKalk1R2NuSXgzNzk3aDNidDMrUERoQXpVUndkemNuQktPZUNNckt5b3FJZG9oVlFBQUlBQkpSRUZVOFBuelp6NXJ2V1BIanRFbW8vVHExUXZMbHk5dmhqUDU5aURDRVlFQVFJN0p0YS9ycVFGRVNzaStEZ0RZMWNDcno5eVhsaUxRVndzd1VpVTJkZ1FDZ1VBZ0VBZ0V5VEYrL1BoNnJYU3NyS3lRbUpnSUFQanBwNSt3WWNPR0J0dmlUWnJ0NmVrcEVYdVdTNWN1SVRzN215cFBtemF0WHN1N3BVdVhVdlpvNWVYbE9IcjBxRWl6dnlXRnBxWW0vUDM5NGVycWlwaVlHTm8yYlcxdGtmdGFlMlovUzhOZ01QZ0czemdjRGdJQ0FuRHg0a1ZxWFpjdVhmanM2bG9qUmtaRzBOZlhweEsrUjBSRVlNV0tGV0lkSUF3TkRhV2k4bVJsWllXeWlheXAwMWd1bU9ycTZrWWpBd0h1d09MY3VYTngrdlJwQU56Y0dENCtQbkIyZHViYnR6SGg2UHIxNjQwZUQrQmEwbGxhV2xKUlBRTUhEb1MzdDNlckdvVGxjRGcwKzBCL2YzLzA2ZE5IcURhS2lvcG9Wb2VCZ1lITkp2Z0tHZ2xSK3pNVnBGNzM3dDNoNHVJaVZIOGtaWnVYbFpVbGN0M1kyRmgwNmRLbFRwdXlnb0lDYWxrVTI4djJqcXlzTENaT25JZ0xGeTdBM3Q2ZUwxOWRhMEZOVFEwc0ZuM210b1dGQmRhc1dTTndQcTIvLy80YllXRmhWRmxHUmdaT1RrNzE1a0JMUzB2RHBVdVhzR3JWS3FGemRqV1ZwMCtmMGlLKzU4eVowMnpIWnJQWlNFdEw0NHN3YnV5M0R1LzNWT2ZPblNFdExVMUY1S1drcE5DRW8rdlhyK1BreVpOVVdWMWRIYzdPenEzMittdnJrSGVWUU9CQmt3Vk02d1c4THdDaVB3RUZnanQxQ0UxMk1aRDlIbmpJNUVZOTlkWUVsRnUzMVNpQlFDQVFDQVFDb1IxUlVsS0MxNjlmVTJVakk2TVc3QTJYdkx3OC9Qbm5uMVJaU1VtcHdVR1BYcjE2WWVUSWtWU2VuUnMzYm1EaXhJa3dNVEdSZUY4RmhjVmlvVisvZm56Q1VVNU9Ec0xEd3pGdDJyUVc2cG5rcUt5c3hNNmRPM0g3OW0xcW5aYVdGclp2Mzk3cVJLLzZNRE16dzRrVEp3QndyOHRuejU1aDhPREJZbW03cUtpSU5naHBibTR1OU1DMGk0dExvOEp0ZEhTMHdKWjJpeFl0UW5SME5HVXpkZi8rZllTR2h2SkZ4TlVXR1VTeFNTd3BLWUd6c3pNbEdzbkp5UW1jNTZzNXFXMGwxdHdEd0UxRlZFRkZrSHE4Q2V3RkpUZzRXSlR1TkFydmhBWmhPWFBtREJJU0V2RGpqejlpOXV6WnRHaUh3c0pDYWxsVlZiWGVOa1RKeVZWZVh0N2dkaVVsSllGeVdna0NyODJobXBvYTVPWGx4ZEl1QUV5YU5BbTZ1cnJOWXFFbktxcXFxdGk1Y3llc3JLeVFtNXNMS3lzcm9mSlNQWHIwaU05TzBjYkdCajE2OU9EYnQ3S3lFcWRPbmNMcDA2ZFJXVmtKVlZYVlp2L09xMzMvU2tLb3JxNnVSa1pHQmo1OCtJQVBIejRnSlNVRjc5Ky9SMnBxS3ArZGFXUEl5Y25SSXNWbFpHU2dyNjlQUldxbnBLUlEzM1dQSGoyQ3I2OHZyYTZibTF1cmlUUnZqeERoaUVDb0EwTlZvS3NLOENZWGlFa0hpaXNicnlNcVpXd2dOcFA3NnFJQzlOWUE5RlVBcWRiMW01bEFJQkFJQkFLQjBNNklqNCtuRFl6Mjd0MjdCWHZENWVEQmc3UzhJblBteklHU2tsS0RkUll2WG95SER4K2l1cm9hSEE0SHZyNitPSFRvVUt1dzBLb3ZHVGZBSFhnSkNBaEFjbkl5MXE5ZjM2NW15NGFIaDlORUl4VVZGZXpZc1lQUGJxWTF3eXNjQWR4azl1SVNqaTVmdmt4Wm9ERVlETXllUFZzczdUWUZhV2xwYk5xMENXdlhycVVHL2dJREF6Rmd3QUJhcnB6YUVVekNDa2MxZVpScW9ya0FZTTJhTmJTOEZxMkYybm5hcEtWSndtSkprNWVYUjBXK0FjRHExYXNsSmloeU9CeThmUGtTNWVYbHVITGxDa2FOR2tVVGF6SXpNNm5saG9SZDNtdFpYRXlaTWdWVHBrd1JTMXU4d3RyR2pSdkZHaW1zcTZzTFhWMWRzYlVuS1RwMjdBZ3ZMeThVRlJXaFo4K2VBdGRMU1VtQnA2Y243Vm13Y09GQ21KdWIxN2wvYVdrcExsKytUQW5zZi8zMUY3Nzc3cnRtelRkV1hFeTNVSkpFdE56OCtmTnBlU2dGaGNWaW9YdjM3bFFlc3U3ZHUwTmZYNTlQbERjMk5xYUVvNW9KVHJHeHNYQnpjNk4rdHpJWUROaloyY0hZMkxocEowTm9rUGJ6eTVSQUVETlNERzRrVUhjMWJ1NmpaeGxBdWZDNUM0WGlZeUgzSmNjRXVuVUVqTlVCN2JwZE9RZ0VBb0ZBSUJBSWhDWVJFUkZCTFNzcks2Tjc5KzR0MkJzZ0ppYUdKalpvYW1yU0xKN3FvMnZYcnJDd3NNRDU4K2NCY0FmeFRwdzQwZUw1Rm5KemMrSHA2WW40K0hocW5ZcUtDcVpPbllyVHAwOVRnL1BYcmwxRFdsb2FuSjJkMjQwZDByaHg0M0Q0OEdHVWxKUkFSVVVGM3Q3ZTBOUFRhK2x1Q1VWdHU3cjc5Ky9EeXNwS3BBZ2JYaW9ySzNIaHdnV3FQR3JVcUZZelc5L0l5QWp6NTgvSFgzLzlCWUFyZklhRWhNRE96bzdhcDdad0pHenVsLzM3OTFNUmdnQTMybXJ5NU1sTjZMWGs0TTF2QkRSL25wdW1jdVBHRFlIMmUvNzhPYXl0cllXdUp3bHljM09wWnptRHdjQ2FOV3NrZHF5VWxCUnFrRjFLU29yUGhqQXRMWTFhN3RTcGs4VDZJU3hmdjM2Rmw1Y1hoZzhmamhFalJyUXBRYjRsRVZiZ0tpd3NoS09qSTIweWk3bTVPWDc3N2JkNjYzVG8wQUhyMXEyRG01c2JBTzR6ZFB2MjdkaS9mMyt6VFdicDNMa3ordmJ0SzlGakdCa1pDU1VjclZ5NUVzT0hENGV1cnE1QVFyQ3hzVEgxSEVwTVRFUk1UQXljbloycFNEMEdnd0ViR3h1TUdqVkt0Qk1nQ0F3UmpnaUVSbUJLQWYyMXVTSlNiQ2J3UEp1YnEwaVNsTE81WWxWaUR0QkJqaXRlR2FzQkt1S0xLQ1lRQ0FRQ2dVQWdmTU44K3ZRSi8vNzdMMVVlTldwVWk5cEU1ZVhsWWNlT0hiUjE2OWV2RjloUzUvZmZmOGVkTzNlUW41OFBnSnRZM05UVVZPS0RKL1Z4OSs1ZCtQbjUwWktyNitqb3dNdkxDem82T3VqWHJ4OWNYVjJwQWFtRWhBU3NYYnNXcnE2dXJjSXlzS213V0N6ODV6Ly93WU1IRCtEdDdkMXFoQkZoR1RObURFNmNPSUh2di84ZXMyZlBickpvQkhCbmcvZnIxdy8zNzk5SGRYVTE1cytmTDRhZWlvOWZmdmtGa1pHUitQanhJeFlzV01EWHY5b1dXOEs4SndjT0hLQ0paZ0JYdEJERjZrc1FXQ3dXOXUzYkozTDkyc0tST0MyK0NIWERhNFVvanZ1dElWNjhlRUV0ZCsvZUhRb0tDclR0dkpGRURRbmZkUWx0VTZkT1JWbFptVURiaGVYeDQ4ZUlqbzVHZEhRMERoNDhpSFBuenZIMW5kQTB5c3ZMNGV6c1RJczZNekV4d2NhTkd4dXRhMlptUnJQUVRVbEp3YkZqeDdCOCtYS0o5WmVYNmRPbkN6VHBwaW4wNmRPSGxzZElRVUdCaWlUcTBhTUhGQlFVNE9Ua1JHMGZOR2lRVUpOSEJnd1lRQzNuNU9SZzY5YXROQXU4dFd2WFlzS0VDVTA4QzRJZ0VPR0lRQkFRV1dsZ21DNWdvZ1VrWkhORm5Rb0pSeUFCd0pkeTRHa0c5NldseUJXUnVxc0I4dVR1SlJBSUJBS0JRQ0NJeU1tVEoxRmQvYi9aVUMzNUR6aUh3NEdYbHhjbCtnRGNnWmZodzRjTDNJYWlvaUtXTDE4T2IyOXZBTnpjSkI0ZUhqaDQ4Q0E2ZE9nZzlqN1hSMkZoSVE0Y09JQmJ0MjdSMXZmdTNSdHVibTVVUk5HUUlVUGc1K2NIQndjSDVPVGtBT0RtSmJDeXNvS2RuUjFHamh6WmJIMldGTk9uVDhlc1diTmFwUVdab0V5ZVBCbm01dVppalpaU1ZWV0ZvNk1qMHRQVDhlalJvMVpuczhOa01tRm5ad2MybTExbjMzZ0h1NWxNcHNDQzg2RkRoeEFhR2txVldTd1dTa3BLUk03REl3aUtpblhiZDVTVWxHREZpaFdOMXErZDQyakRoZzFDNXpuaWZjNENnSjJkblVDMmxNZVBIMjl6T1pYRUFhOVlWOS9uSnk1NGhhUGFlZkVxS3l2eC92MTdxbHo3R1hEczJERyt6MVlZbWxMLzNyMTcxUExnd1lPSmFDUm0yR3cyWEYxZGFkZUhycTR1WEZ4Y0JMYVVYYjkrUGVMaTRsQlVWQVFBQ0FrSndZZ1JJOUN2WHorSjlMbTVNVFUxUldGaElYcjA2SUdlUFh1aVM1Y3V0TytDR3BzNVVURTBOSVNxcWlvS0Nnb0FnQktOR0F3R1ZxMWFCUXNMaXlhMVR4QWNNdlJNSUFpSmdneFhRQnJZaVNzZUpXUUJwY0xsZmhPWjdHTHU2MkVhb0tzTUdQeC9MaVpGeVU3RUlSQUlCQUtCUUNDMEkrN2Z2MCtiQWQyM2I5OFdpOHdCZ0QvLy9CT3hzYkZVdVVPSERsaTdkcTNRN2Z6NDQ0KzRmZnMyb3FPakFYQm5xZTdZc1FQdTd1NFNqNmFxckt4RWFHZ29UcDQ4U2JPMVlUQVltRFZyRnBZc1djSTM0R1JvYUlnOWUvYkF3Y0VCeWNuSkFMaUQ4dHUyYmNPaVJZdWFQYUcydUdscjFuUjFJVWtMS0IwZEhZblBDaGNWUTBQRGVyZnhSaHdKRW9GVFdWa0pYMTlmMmpOSFRrNE9IaDRlTkh1MDVxUzZ1bG9rd2FwRzVHMEt1Ym01QXUxWE83L1N0d0x2NXlKcDBUOHhNWkZhcmoyZy8vcjFheXI2U1VwS0NsMjdkcVZ0VjFkWEI4RE41elo0OEdCb2FHZ0lkTXlrcENTRWhZWEIwdEpTcE8rbHdzSkNQSHIwaUNxUEd6ZE9xUHIyOXZaQ0g3T0dreWRQdG50YlBBNkhnKzNidCtQeDQ4ZlVPbVZsWlhoNGVBaDFQYXFwcVdIMTZ0WFl1WE1uMWU3T25UdHg2TkNoZGhHNTJLdFhML1RxMVV0aTdWZFdWa0pUVTVNU2pnQnVqamtiR3h0YXppNWU4dlB6VVZwYVNzdFRSbWc2UkRnaUVFUkVWcG9ySHZYVEF0N2tBbkdad05lS3h1dUpBdzRIU1B2Q2ZkMEhvTW42ZnhGSkZWQWprMDBJQkFLQlFDQVFDUFh3OGVOSDdOeTVrellvS1NtYktFRzRldlVxVHB3NFFaVnJraDJycWFtSjFKNk5qUTJXTDE5T1djUTlmdndZKy9idHc3cDE2OFRTMzlxdzJXeEVSRVRnK1BIamZBUFJhbXBxMkx4NU13WVBIbHh2ZlEwTkRmajYrc0xWMVJVeE1URUF1QU5NUjQ4ZVJVcEtDalp1M0NoeHV5WUNRUmg0aGRIR2N2NFVGQlRBeGNXRk5uTmZSa1lHcnE2dTZOZXZuOEM1ZEhnSENoMGRIV0ZtWmlaa3J3bHRoZlQwZEdwWlMwdExZc2NwS0NpZ0hhdTJjSlNRa0VBdGQrdldyYzdCL3Bjdlg4TEh4d2R5Y25KWXNHQUJaczJhMVdCRXl1WExsN0YvLzM2dzJXekl5c3BpNWNxVlF2Zjc2dFdyVlBTRnNySXlSbzhlTFhRYmhQcng4L09qMmZpeVdDeDRlbm9LblI4SkFNYVBINDhiTjI1UUUyUFMwOU54Nk5BaFdGbFppYTIvN1pHVWxCUjRlSGp3UlMxWlcxdlhLeG9CM0h2VzNkMGRwcWFtbURoeElyazN4QVFSamdpRUpzS1VBdnBvY25NZ0plZHo4eURsbFRaZVQ1emtsSEJmMGVuY25FZ0dxdHlYdGlMUWdsYjFCQUtCUUNBUUNJUldSR0ppSWkydkRzQzFxT3ZmdjMrTDlLY21EeEF2Q3hZc2dLbXBxY2h0cXF1clkvMzY5ZkR3OEtEV1hicDBDUm9hR21MTkpWTlVWSVIvL3ZrSDU4K2Y1NHNna0pLU3drOC8vWVRGaXhkRFdWbTUwYlpZTEJiYzNkM2g2K3VMOFBCd2F2M3QyN2VSbnA0T1YxZFhrWVUwQWtIYzhGcUpOVFJ6UGlrcENTNHVMc2pPenFiV3NWZ3N1TGk0WU5DZ1FSTHRZMk1vS1NrSkpGcTV1Ym5oN3QyN0FMaldUSjZlbmtJZnE2aW9pQlpaRmhnWUNBTURBNkhiK1ZaNDl1d1p0ZHlsU3hlSkhlZjU4K2ZVc3A2ZUhsUlZWV25iZWUzZzZvcklaYlBaMkwxN056Z2NEc3JLeWhBWkdZbTVjK2MyZUV3TkRRM0svdkR2di85RzE2NWRNWEhpUklIN1hGNWVqblBuemxGbFJVVkZWRlpXQ2pXNVFGTlRVK1NJRjBGdDJ0b3FnWUdCdUhyMUtsV1drNU9EbTV0Ymt5SnJObXpZZ0JVclZxQ2lnanZML01xVkt6QXpNNVBvTS9EbHk1ZllzMmNQMHRQVE1XalFJRmhiVzFNMnVhMFpEb2VEME5CUUhEbHloSHEvZU9ITk4xVVhtWm1aNEhBNGVQejRNWXFMaTRsd0pDYmE5MTFQSURRalVneHU3cUZ1YWtCcUlkZkc3bU5oOC9malN6a1FuOFY5eVRPNVZuYjZLb0NPTXNtTFJDQVFDQVFDZ2RDZWVmRGdBYTNNNFhBb0s1eGJ0MjdCeDhlSGxsell3TUFBbHBhV3pkckhHaDQvZmd3dkx5OWE1Tk9RSVVPd2NPSENKcmM5ZHV4WXhNWEY0Y3FWSzlTNkkwZU9BSUJRNGxHTmZWeGRIRDkrSE9mUG4rZGJQMkRBQUt4WnN3WkdSa1pDOUpnN0lHZHJhd3N0TFMwRUJ3ZFQ2emtjVHJ1d3RTRzBIMnB5ZGdCMUMwY2NEZ2RuenB6Qm4zLytTWHZlcUtpb3dNdkxxOVhsZEtxUGlvb0ttb1VtRVhza1QycHFLcEtTa3FoeWZIdzhidHk0Z1pFalI0TEZZb24xV0x3Q1ZlMzhScG1abWJSKzFEWElmL3IwYVNvaWdzbGt3c2JHcGxIcnVSRWpSbURPbkRrNGMrWU1BTURmM3g4Nk9qb0NUOTQ0YytZTUNndi9OOGlVbVprSmQzZDNlSGg0Q0p3UHk5cmF1a21UTTlvcnAwNmR3dG16WjZreWs4bUVzN056a3lmVzZPcnFZc0dDQlRoNjlDaTF6dGZYRjRHQmdZMUdiSXBDZVhrNW5KeWNLSXUzeU1oSWNEZ2NiTnUyVGV6SEVpZnYzNy9IN3QyNzhlclZLOXA2QlFVRmFyTEM1Y3VYTVdmT25IcHplbjM2OUlsYWxxVG8vSzN4N1dYYUl4QWtEQU5BRnhWZ1luZGdYajlnZ0RZZzEwS0NUUmtiZUowTDNFd0dqc2NCb1MrQnFEU3V4UjFiOUR5T0JBS0JRQ0FRQ0lSV1JuQndNUDc0NHcvYXV1UEhqMVBMZmZ2MnBmbSthMnRydzhQRG8wVkVpV3ZYcnNISnlZazJxTnlqUnc4NE96dUxMUmZSMnJWcitXYUpIemx5QkFFQkFRTGxEb21JaU1EMjdkdHA2M2lqZ1Zhc1dJRStmZnBRWlJNVEUzaDRlTURIeDBkbzBZaVgzMy8vSGRiVzFwQ1Nrb0tCZ1FHMmI5OHU5Z0ZUQXFFcDFJNGc0aVVqSXdQVzF0WUlDZ3FpM2Q5ZHVuU0J2NzkvbXhHTkFPNGc1WmN2WDZqeWlCRWpXckEzN1orcXFpcSs1L09iTjIvZzdlMk4yYk5udzgzTkRmZnYzNjh6RWtFVW5qNTlTaTNYdHFuam5YVEFZckV3ZE9oUTJ2WVBIejdnNU1tVFZIbmh3b1VDQzR0TGxpekJnQUVEQUhDamxyWnQyeVpRdnEzMDlIUktjQUs0K1Y0QTRNbVRKOWkrZlRzdDl4aEJjRGdjRGdJREE2bkpKUUEzYXRqQndVRnNBdHVjT1hObzEwZEdSZ2FPSFRzbWxyWnI4L0hqUjFwZUlBQTBBYnkxVVZSVWhQMzc5MlBObWpVMDBVaE9UZzRyVjY1RVFFQUFKWW9XRmhZaUpDU2szclpTVTFPcDVZYnk5QkdFZzhRZkVBZ1NwSU1jOEowZU1FU0hhMlAzSWdmSUtXNjUvbnd1NGI3aXM3Z1JVcDJVQUYxbFFMY0RvTUhpcmlNUUdxSzZtZ01wTVZ3bzdLcHFNS1hKM0lXMlRubGxGZVJrcEZ1Nkd3UUNnZkROODhjZmY5QUdsR280Y2VJRTlQVDBZRzV1ams2ZE9zSGYzeDlidG14QlpXVWxYRjFkSlpvL29qNk9IajFLRzNBREFIMTlmWGg2ZXRZN2kxUVVtRXdtbkp5Y3NHN2RPdHBBOTRVTEYvRCsvWHRzM3J5NTNpVGZseTVkd3I1OSsvZ0VKbDlmWDZpcnEyUElrQ0ZnTXBtd3Q3ZEhVRkFRcGsrZmp0NjllNHV0NzVNblQ0YTJ0allNRFEwRnNyb2pjT0cxVVBzV2FFcVNlMUhoY0RpMHdUMWVleThPaHdON2UzdWtwYVhSNm93WU1RSjJkblp0U2dCOS9mbzFMVUxBeU1pSVQxd2dOSTZXbGhac2JXMGIzYStvcUFnK1BqNVVucmZhVkZSVTRPN2R1N2g3OXk1WUxCWkdqUnFGY2VQR1lkQ2dRWkNXbHFZZG8xT25UbzBlTHljbmgzYWQ4bjYycGFXbCtPZWZmNmp5ZDk5OVI3T0NLeWtwd2JadDIxQlpXVW5WYmN5aWpwY2FVV0wxNnRYSXpjM0ZseTlmNE9ibUJqOC92M3F0NE5oc05qdzhQQ2pSckd2WHJsaTVjaVVjSEJ6QTRYQncrL1p0dkgvL0hvNk9qaVRTUWdqeTh2TGc3ZTFOdSs0WURBWnNiVzB4YXRTb1J1dlgyQlNXbHBhaXRMUVVKU1VsdEwvRnhjWFVzcHFhR2kxblQyaG9LSDc0NFFleGkrbmEydHBnTXBrMDRWNVBUMCtzeHhBSGJEWWJWNjVjd1Y5Ly9VVVQ2QUh1UkJ3Ykd4c3FyOVRZc1dNUkVSRUJnQnZwTjJiTUdIVHQycFd2emZmdjMxUEwzYnQzbDJEdnZ5MkljRVFnTkFOTUthQ0hPdmVWVTh3VmtON2xBMVV0R1BWVHpRSFN2M0pmMGVtQXJEVFh6azVIbVpzYlNaMElTUVFlT0J3T1R0MStoVHZ4cWRpNWZBeFVGRVVQcTc3Nk9CbkJ0eEpoYVRFWTMvZlJhYnhDTzZDb3RBTGhNUitvOG94UlRmdUJtRjlVaHFpWEdWUjVrcW5vTTJxcXF6bDRsWmFIUGwzVWhhN3JHeHFESjI4eTBiZXJPc1lQTWNESXZzSW5EUlVHSWpnU0NKSm53NFlOMUxLTmpRMzA5ZlZic0RjRVFkaS9mei9OTXExUG56NHdOamJHeFlzWHdlRndzSDM3ZHNURnhXSFZxbFZRVWxLQ3Q3YzNwS1NrUkxaSTRjM3gwYU5IRDRIckZSWVd3dGZYRjVHUmtiVDFuVHAxd3ZidDJ5WGl2NittcGdadmIyOVlXMXNqUHorZldoOFhGNGNWSzFaZzZkS2xtRGh4SW0ydzd0U3BVN1NaeHpvNk9qQTBORVJrWkNUWWJEYTJiTm1DbVRObll0R2lSZERXMXBiWTRQMlFJVU1rMG01N0pqRXhrVllXTkI5SFV3V255c3JLZXR1b0hRVlFYbDR1OVBGa1pHUmFUVzZSQ3hjdTBLeXllS01ZR1F3RzFxeFpROTBUMHRMU1dMaHdJZWJQbnkrMlNNTG1JRFkyRnR1MmJhTStPd2FEZ2RXclY3ZXBjMmd0S0NzclkvejQ4ZlZ1THk4dng3VnIxM0RxMUNuazVlVlI2NDJOamFrSW8rdlhyOU5zNDBwS1NoQWVIbzd3OEhDb3FLaGc3Tml4bURCaGdsQUQ4THpSUm1wcWFyVHJPQ1FraEdiSE9HWEtGR3FadytIQTA5T1RpbXhRVkZURTVzMmJCYmFKcTZGang0N1l0R2tUN096c3dPRnc4UHIxYSt6ZnZ4L3IxNit2Yy85OSsvYmh6WnMzQUxqWDQ0WU5HOUN2WHorc1hMa1NCdzhlQkFDa3BLUmd4WW9WR0R0MkxPYk1tZE9reU5mMlRsbFpHYTVjdVlMZzRHQVVGOU5uZG5mdDJoWHYzNy9IM3IxN1VWWldScjFxeENIZVYxbFptVUFSekhWUlhWMk5YYnQySVNBZ2dJb2VFd2NkT25UQWhnMGJzR2ZQSGxSVVZFQlRVeFBXMXRaaWE3K3BzTmxzaElXRjRlVEprOGpKeWFGdGs1ZVh4OUtsUzJGaFlVRjczaTVhdEFpUmtaRW9MeStuSmo3NSsvdERTVW1KMmljcks0dTZieGtNQmhHT3hFanIrUFZCSUh4RGFDb0NZeFdCNFhyQXV6emdUVjdMUmlIVlVGRUZwQlJ3WHdBZ0xRVm9zZ0F0UlVCYmlTc21zV1JhdG8rRWxvSEQ0V0Ryc2Z0NC9KcWJqSERMa1h2WXVYd01GT1dGdnlBZUpLYkQvOEpUVkZkejRIdzhFbVA2NjhOaC9uZnQvaCt4L0tKeUhManl2eER4cGdwSG56NFhZZmU1SjFTNUtjSlJVRmdDenQ1OWpVbW1obGo1MHdDQlA5ZEtkalVlSnFhanBMd1NEeExUOFgwZnlZcEd5UmtGMkhyc1BsWk5HUWd6azlZM2E0clF2RlJ6cXZHKzZDbmVmbm1NdE5KWHlDdFBSMWxWRVFBTzVLV1YwRkcyTTNSWnZkQzl3MUIwVXphRkZFaGtuS0M4ZVBHQ1d2N1dadSszTlRnY0R2YnMyVU96MU9uV3JSczhQVDBoSnllSGxKUVV4TVhGQWVCYXcvMzc3NzhZTldvVXhvd1pBejA5UFdob2FBaVZVTHVHaHF4Yk9Cd09LaW9xd0dhendXYXpJU2NuQjNsNWVUeDU4Z1E3ZCs2a0RRd0MzRm44WGw1ZVVGTlRFN29mZ3FLcnE0c2RPM1pnNDhhTnRGbXRSVVZGOFBmM3grblRwK0htNWdaRFEwTyt5QzF0YlczNCtQaEFTVWtKTmpZMlNFcEtBb2ZEd2Q5Ly80M3c4SENNSERrU0kwZU9SSmN1WGFDdXJpN1MreWtJYkRhYm1tbmVscUkyeEVsV1ZoWXlNaktnb3FLQ0RoMDZRRjVlSGt3bUU3S3lzaWdxS2tKMGREUmZKRnZIamgwRmF2dm5uMzl1VXQvKytPTVBQcHZJK3JDenN4TzYvVjkrK1FXTEZ5OFd1cDZnRkJVVjRjR0RCMUJWVllXS2lncFVWRlNnb0tBQUdSa1p5TXJLZ3NQaElDTWpBK0hoNFRoMzdoeXRibTJCMDlUVUZCTW5Ua1I4ZkR5MmJOblNwS1R5elUxWldSbUNnNE1SRWhLQzZ1ci96ZkJjdUhBaEJnNGMySUk5YTErVWxaVWhQajRlOSs3ZHc3MTc5L2dHN3J0MTZ3WlhWMWVvcTZ2RHdzSUNGaFlXU0VsSlFYaDRPRzdldkVtYkJGQllXSWlMRnkvaTRzV0xNREl5d29RSkUyQnVidDdvUklUNmJPb3lNakpvM3dIR3hzYTBIRGRIang3Rm8wZVBxTEt0clcyZEVVN1YxZFZVUkZKOS8rY09IandZMDZaTm95WitYTDU4R2YzNjljTVBQL3hBMisvWXNXTzBDS2laTTJkU2ZaNDVjeVlBNFBEaHc2aXVya1pWVlJWdTNicUZXN2R1b1Z1M2JqQXhNV2x5cEJ5SHcwRlZWUlgxdlY1UlVZSEt5a3BJUzB0RFEwT2pTVzIzRkpjdVhVSmdZR0NkMjFKU1VtaVJRWkxrM2J0M0NBa0p3Yng1ODhUYTdvUUpFekJxMUNqazVPUkFUMCt2UlNZZWZQNzhtVmF1NlVOS1Nnb09IejVNK3grRHlXUmkwcVJKK1BYWFgrdjhQZGk1YzJjc1dyUUlodzRkQXNDMTQzTjBkSVM3dXpzVUZSVUJjUE9oMVdCb2FDaldDUFp2SFNJY0VRZ3RoRHdUNkt2RmZSV1VBVWw1UUZJdVVDUWV5OTRtVTFVTlpCWnhYL2gveTEwbFdicVFwTTRDcE52M2VEOEIzQis3WmliNmxIQ1U5Q2tmam4vZXg0NmxZeURERkh4MlZVeFNGanhPUnFHNm1qc3JSMHFLQVRNVFBaRkZveVc3d2tTcTExUU9ieGpmYnFKZUhyM0t3Tm03cndFQTE2TGY0L0hyVEd5WVBoakRlemNlQ1JiOUpoTWw1ZHgvaU9Sa3BESGFSSExDVVhwdUVleUM3aUcvcUF4dUp4NWk3cGllV0RMQlJDeTJpWVMyUlRXcThEVHZLdTVtQnVOTDVlYzY5eWxtRjZDWVhZQzBrcGQ0OVBrOEZKbXFHSzA5SDZacVAwTmFTcnlEdWovKytLTlkyeE9HNE9CZ2FHdHJ0OWp4Q1MzUDgrZlBhYUtSdHJZMlBEMDlxWCtpWFYxZDRlWGxoYWlvS0FEMFdkbzFzRmdzTUpsTU1KbE1TRXRMUTBaR2h2YTNaaHVIdzZFR2pHb0dqeW9ySzFGWldVbGI1aDFzQlFCdmIyK29xNnZEd2NHQmI1dUppUW5jM055by9rb1NRME5EK1B2N3c4SEJBZW5wNmJSdHVycTY2TnExS3hJU0VtZ0RoaW9xS3RpeFl3ZGxaK2Z0N1ExM2QzZkswdWJMbHkrNGR1MGFybDI3UnRWaHNWaVFsWldsSWtTWVRDWnRtYmZNWURCUVdWbEpEY0x4L3EyOXJtWkc4OEtGQy9IYmI3OUordTFxbFh6OCtGR282QzRsSlNXQmM0NjBWYlp1M2Rxb29CRWJHd3QzZC9jRzk1R1RrNE92cnkvTjJrZ1F1blhyVnVmeFY2MWFCUWFEd1NkeUxsbXlSS2oyNjJQLy92MGk1d2NaTzNZc0ZpNWNTRnRYVWxLQ3ExZXZJaVFraEUvY25qdDNMbjc5OVZkUnU5b2krUHY3MDc0YlJFSFkzemMzYnR5b2MzMXBhU25TMDlPUm5KeU1wS1FrdkhuekJxOWZ2Njd6V3BPV2xvYUZoUVVXTDE3TWwzdlB3TUNBaWhLTmlvcENXRmdZb3FPalVWVlZSZTJUbkp5TUF3Y09JREF3RU45OTl4MG1UcHdJVTFQVE9xTTVuajE3UmkzWDVNSmpzOW53OHZLaTVWQmFzR0FCdFp5U2tvTFRwMDlUNWJsejUyTGt5SkYxbnZmMTY5ZXB2algwSGJkMDZWTEV4TVRnNDhlUDFERnE0SEE0T0hEZ0FDMmkyTVRFQk11V0xhTzFNWFBtVEhUcjFnMit2cjYwNzdkMzc5N2gzYnQzdUhEaEFtMS9Cd2NIU0VsSlFVcEtDdExTMHJSb3FacnZtaG9ScXFxcXF0Nkltdm56NTR2dG5tNXVKaytlakJNblRxQ2twRVNzN1RLWlRDZ3FLamI0S2k0dXBuMm1mLzMxRjh6TXpHaFJiK0tnNW5pU0pERXhFUWtKQ2REUTBJQzZ1anJrNWVVaEx5K1B3c0pDQkFVRjBmYXRtY2pSdlh0MzJOdmJ3OG5KQ1FEM21ieG8wYUpHejMvbXpKbUlqbzZtUk4vbno1OWozYnAxV0xseUpZeU1qSER4NGtWcTM1b2NZZ1R4UUlRakFxRVZvQ29QbU9vQVEzVzRRazFTTGpjblVrVlY0M1diazZJSzdpdjUveWY1U0RPNHVaRTBGQUYxQlVEdC8xOUNhQW1FTnNLRW9RYkkrMXFHSTljVEFBQUo3ejlqWjhoamJKazNISUxvUGpGSldYRDZNeElWYk81RkxTWEZnTjNjNzVvVU9aS2E4MVhrdWsyaFdzUndkR0haYytFcGNncExNY0JJRTBPTXRXSFlTZndXUGdPN2FXR1NxU0d1UlhQOWdITy9sTUx4ejBoTUhHcUkxVk1IZ2lWWC84K0VDdy8rWnhsaFpxSUhscHprUWhMemk4cHA3L3VaZjE4ajZWTUJIQmVNZ0pMQy80NWJXc0hHejA3bjYycENZdHpZUHJ0WmovY3RrL3oxS2Y3NTVJZmM4azlDMVN0bUZ5RHMwd0ZFNVp6SEpGMUw5T3hBa2xzM0I1R1JrUWdORFlXam95TXRCd1pCZkppWW1LQmJ0MjU0OSs0ZEZCVVY0ZUhoUVp1cHlXS3g0T3JxaXZEd2NQejExMTkxSnQvT0VraDFBQUFnQUVsRVFWUVc5NkFKTHdvS0NqQXhNUUdUeWNUcTFhc1JFQkJBYlpzOGVUSXNMUzBoSTlOODRleDZlbnJZczJjUHRtM2Job1FFN3U4WmJXMXRhaEN0WDc5K01ESXlRbkp5TXVUazVPRHU3azc1NndOY0ljTEx5d3RoWVdFNGNlSkV2ZStuSk4vVGNlUEdTYXp0MW82d0l0RGN1WFBGYXYvVEdtR3hXSTFHVmdnU29TWWpJd01EQXdPOGZmdFc0R09ycUtqQXdjR2h6Z2xnOVExVzhpWXVid3E1dWJuSXpjMFZxUzV2dEFyQUZhR3VYdjAvOXU0N3JLbTdpd1A0OXlZaFlXK1pvc2hReEluZzNwdldYYXZXdWtldHE0NnFyVnR4VmEydFZ1dHFxN1ZXKzdxdHJXSmRkZSs5NmdKRVpNcmVrSVRrL1NOeXlZV1FSY0xRODNtZVBOeDdjMWNnM01EdjNITk9hSW1TZ21abVpwZzRjU0tDZzRQMVBzLzNUV0ppSXZidDI4ZitmT0xqNDBzRTRsUVJpVVRvMHFVTCt2ZnZyN0U4THAvUFp6TTlVMUpTY1BMa1NZU0doaUl1cnFpRXQxUXF4ZVhMbDNINThtWFkyZGxoMkxCaDZOV3JGL3Y4eTVjdk9lK0R3b3ljL2Z2MzQ4bVRKK3p5b0tBZ1RtREkwOU1UWDM3NUpkYXRXNGVnb0NDTUdUTUdBSER5NUVsczJyUUo1dWJtTURFeFFWNWVIdWQxcTh1NkU0bEVtRDE3TnI3KyttdE1tellON2RxMUE2QjRuNjVhdFlyVGU2ZDY5ZXBZc0dDQnl1dGE0OGFOc1czYk5vU0dodUxJa1NOc0lFcVZ3Z3lpZ29JQ05pdEtINTA3ZDlaNzI0cG1hV21KSGoxNllQLysvU1dlRTRsRXNMYTJaaDlXVmxhd3RMUmt2MXBhV3NMQ3dvS2RMcHkzc0xEUXVnUndaR1FrRzd3VWk4Vll1M1l0dnYzMlc0Tyt4dkxBNC9HMHlyYjE4dktDdGJVMU85K2lSUXRNbVRJRmRldldoYmUzdDFiSFloZ0dDeFlzd0l3Wk14QVJFUUZBOFpreWYvNzhFdXUyYjk5ZXkxZEF0RUdCSTBJcUVRYUFxNlhpMGRvRGVKVU9QRThHb2pNVVBZa3Ftd0k1a0pDdGVDaXpFU215a2V6TjNnYVV6QUVyNDFUdUlPVm9jRWMveENabjRaOWJpaUREMmZ1djBkRExDVDJicTYrZm5KS1poOFcvWDJHRFJnSStEL01HdDBDYitzWXRiVmJWWFg0Y2c1VE1QRng3RW9zK3JYd3d1WGVBd1k4aE11SGp5LzVCQ1BCeHdycER0NUdUcjdqNzc1OWJMM0UvNGcyK0h0UU05V3FXTEVId0lpWVZkOE9LR28yZnV2TUtwKzY4S3JHZVBpYjNEa0NmVnR5YXhQVnFPbURURjEydzRMZExpSWhUMU5XL0U1YUFxWnYveFlwUmJlQnNaL3k3MVVuRmtVT09HMG1IY1NKMk0yUnkvWnNEcG9uajhiK1g4OUhKWlF6YU9nOEdBOE5tckRrNk9tbzlTS2s4NEt6dmRwWFpxVk9uc0diTkdzaGtNa3llUEJuTGxpMTc1Ky84cnloRGhnekJzbVhMc0dEQkFwV05naG1HUWZmdTNkRzFhMWZjdlhzWE4yL2VSSGg0T09MaTRwQ2RuWTM4L0h4SXBWSzlhL1NyMDZSSkU3WTBTZCsrZmZIczJUTmN2SGdSMDZaTlE1Y3VYUXgrUEczWTJOamd1Kysrdzc1OSs3Qm56eDZFaElTd2d4a013N0RmejdsejU2b2M3R01ZQmg5ODhBR0NnNE54Nzk0OTNMcDFDeTlldkVCc2JDeXlzcktRbjUrdjlnN3RzcWhUcDA2bGJIQmRYcXBWcXdaemMzT05nVG1oVUlnQkF3Ym8xS3krdEd5Sjk0bUhoNGRXZ1NPaFVJZ09IVHBnMUtoUlZiWk1sYkltVFpxVXlNaG8xYW9WeG84ZkQxZFgxd282cTdLeHNyS3FrSXhrUjBkSFBIdjJqQk44S1kySmlRa0NBZ0xRcmwwN3RHN2RtdE9yUkZ2Mjl2YjQ1Sk5QTUdqUUlOeTVjd2ZIamgzRDFhdFhPZGxNcWFtcHFGR2pCbWU3dUxnNENJVkNpTVZpbUpxYXNnUFh2WHIxd3ZuejV4RWVIZzR6TXpOTW5qeTV4REdEZzRQaDd1NE9iMjl2Tm1qcTQrT0Q3T3pzRWlYM0FNWEErdURCZzlXK0RsOWZYK3phdFlzVDVIMzkralVuSzhyTnpRMXIxcXhSVzM1VElCQ2dkKy9lNk4yN055SWlJbkRuemgyRWhZWGg5ZXZYU0V0TFEwNU9qc0UrODJ2VnFxWHliNDZxcEgvLy9raEpTWUdQanc4OFBEemc0dUlDUjBmSGNzbUMvdUtMTHpCdTNEaElwVkpZV2xxaWZmdjJrTXZsVmE1OHY0K1BEd1FDZ2Rwc1ZZWmhWR2FtS2ZjTzA1YWxwU1crL2ZaYkxGNjhtTDBCcUxqR2pSdXpXWVRFTUNod1JFZ2x4ZWNCWG5hS1I1NFVpRXBYOUIrS3pnQ2srbytibFl2MGZNVWpRdW1HTGlHZkcwaXlOd1ZzVEJVbCswalZNYlZmRThRa1orSGh5MFI4M0xhMlZyMTE3SzFNTVc5d0M2ejQzelhJQVlRTWI0VW1Qb2I5WjJiN2pHQjRWTE15NkQ0TEphUm1ZK2lxVUtQc3V6UlJiektRa3BuSHpqZjNNKzQvcmgwYjFVQ2Q2dllJMlhVVkVYR0tSbWR4S2RuNDhjaGRiUHFpUzRrL1l2OTM5cWxSejBjVkoxdHpySnZRQ2N0Mlg4T05aNHE3Q3FQZVpHRHl4ak5ZT3FJTi9EeEsxa1BXOWowUmw1SU5hWUhpd21vbUZNRFJobW9pVnlhbllyZmlTbUxKT3dMMTlXLzhOcVNMNDlEVDQwdURCby9XclZ1bjlVQ05jZ2tZZmJmVHhaSWxTL1NxMTc1a3lSS05QVnUyYjkvT21mL3p6eit4YWRNbWRsQWlPVGtaa1pHUkZEZ3lralp0Mm1EaHdvVWwrb3dVeCtQeEVCZ1lXT3A2aGYwWUNzdlFGWDhVL2p3WmhtRWZxdWFWbHhVZkNKdzZkU28rK2VTVENoOXNZaGdHZ3dZTlFwOCtmVXFVUTJyYnRpM216WnVIVnExYWFkeEhRRUFBQWdKVTM5U2hYT1pIS3BXeTA0V1A0bVg3dEZFZWcxbVYzZXpaczVHWm1RbVpUQWE1WE01K0JSU0RwdmIyOXZEMzk5ZHJFTHFxK1BMTEw5bHBiYTZyalJzM0x0SDdxYlQ5amgwN2x0UDBYZms5S3hBSVlHdHJpMXExYXVuZEw2TXlCdWhhdEdpQmdRTUhZdi8rL1dqWnNpVUdEaHdJZjMvL2lqNnRNaGs5ZW5TRmxCQmpHQWJqeDQvSDFLbFRTenhuYTJzTEh4OGYrUG41b1ZHalJ2RDM5emRZVHppR1lkalB0NVNVRklTR2hpSTBOQlNKaVlsbzE2NWRpYkpWclZxMXd2NzkrM0h4NGtWRVIwZXpOKzlZV2xwaXhZb1ZtRFJwRWlaTm1zVEpPRlhXb0VFRHpueU5HalZLREo2Ym1KakF6ODhQdzRZTjQvUklLazN4ek1DR0RSdGk5T2pSK09XWFgrRG41NGZGaXhmRHdjRkJxKzhIb01qdzhQSXEvZVpPbVV6Rytad3EvRXdxdktZV1Bvb3IvSHd2ejJ4aFkzRndjTkNyNTV3aGVIaDRvSC8vL25qejVnMG1USmlnZFQrK3lrWWdFTURIeHdjdlg3NHNrYlVwRW9sUXAwNGREQmt5QkUyYU5ESFlNYTJ0cmJGbXpSb2NQbndZKy9idDQyVDNCUVlHWXM2Y09RWTdGbEdnSVZ0Q3FnQlRBVkRiUWZHUXloVEJvOGcwUlVaU3ZtNmxxQ3VNdUVDcFo1SVNJVitSb1dSakNsaUx1Tk1VVkNwZlhXZnJOakI3NE9KekhMajRYT2ZqZlAzTEJhM1dHOWJGSDhPN3ZKOTNpOXdMVDJTbnpZUUNOUEtxWnZSanVqbFlZdjNFVGxoMytEWk8zM2tGR3dzUkZnOXJWU0pvZENjc0FSY2ZSYlB6cnZZV0tucytaZWRKMk9DWHVVZ0FCMnZWd1poOFNRSGVwQlhkUFN4UVUrdlNUQ2pBa2hHdHNlN1FiVGJ6TFMwckg5L3V2NG10VTBzT3FHK2ZvYm04U0VwbUhnWi9VMVFIZmtLdnhsb0ZSRW41dUoxOHpLQkJJM2EvS2FGd01QVkFxMm9ERGI3dnlpZytQbDZ2RWtHNlpqanQyclVMdi8zMkd6dHZibTZPUllzV0dmUWZSc0xGTUV5cFBSWjB3ZVB4SUJLSnRDNnpvZzlUVTlNS0R4b3BLeDQwQWhUZlQwT1VPQ25zSDFIWkI5ZVVneEM2REVxV2xYSi9CMVUvaDlLMGJFbWxSai80NEFPZDFqY3hNV0g3ZEtsVDJKdmlmVFJxMUNqMDd0MGJUazVPUnRtL2hZVUZkdTNheGM2WDUrOWFlZlAzOThlZ1FZTWdGb3RSdlhwMXVMdTd3OVBUczl4ZXM3MjlQWVlPSFlwUFAvMFVWNjllaGErdnI4cjF6TTNOMGIxN2Q1WGJiOW15UldNSlNHVUNnUURIang5bmd6R0Z5OHBxNE1DQllCZ0cvZnIxTS9oblNlRm5sQ0hPVXhVdkx5OGNPM2FNblMvTCtYZnUzTGxLbDhVcnpaZ3hZNnBjaHBFcUd6WnNBQUMyRjJZaFkvNzl3K1B4MEw5L2YvVHIxdy9oNGVGSVMwdURtNXRicWNGZVVqWTBMRXRJRlNQZ0FaNjJpb2RNcmdqRVJLWXBIbGxpemR0WE51SUNJREZIOFNoT3hBZXNUZDhHazBSRjA1WkN3TXdFQmk0eVJFajVlUkNSaVArZGU0ckp2UVBnN2xqeXJ0Z3IveFgxY0dsUjF3MUNRZm5VNkJlWjhQSDF3R2FvNjJFUFQyZWJFaVhncEFVeWJQaXpxR3lDbjRjOTFrL3NyTExQMWZZVEQ5bk1wSDZ0ZlRHeVczMlZ4L3c1OUFIMlhYZ0dBREFYbWFCdGZmVmxlUGc4QmpNK0RvS3RwUWg3emoyRnQ1c3RWb3hxQ3dHZkIwbUI3bmR3bjdqMUVySzN0VURkSFMzUkxkQlQ1MzBRNDRqT2VZTFFtUFZHMi8rcDJKL2dZdW9OTHl2MW1ScEVNN2xjanExYnQrTGd3WVBzTWpzN095eGZ2cnpVUVJ0Q1NNWFROUWhoS085eVJoQ3Bldmg4dnRHQ1JvQWlJRzNvMG5FZUhoNlZNb01MQU1hT0hWdlJwd0FlajZmM1RSVzZCSTJLSDVQSE0xeXpaNFpoTUhCZzFiekJpV0VZZzJXVXZhdmVoYUNSc29ySVJPUHhlUFIvUmptZ3dCRWhWUmlQQWR5c0ZJOVdIa0JTamlLQTlEb0RTQ3haWXJmS3lTOVF2QTVWcjRYSEFPWW1nSVVRc0ZENmFxazBiMjZpV0k5b1I5OVNiMktwREFtcFJUOGtaenNMQ05Wa2pXakx4dHg0ZHoxWHRCay9uUU1BclAvekRsYU5iY2Q1TGowN0gvZkNpL29IZFd5a3ZrbXNNZlJ1NmFOeStTL0hIeUk2S1JNQXdEREF4RjZOVlFhTkFPRE9pNkxYMExTT2k4cDFFdE56OGVlVm9ucjZIN1h4aGJXNWR2OWtqQWx1QUU5bmE3U282d1lMVS8zK1NKWEw1UWk5K1pLZEg5MjlBZmgwMGFnVTVKRGplTXdHRk1pTmwxWXJoeHpINHpaaGd1WFA0REdHKzBlL010cTBhWlBXNnlxWHc5dTRjU05xMTY2dGR2MzgvSHlzWGJzV1o4NmNZWmU1dWJsaDVjcVZWYlkvQkNHRUVFSUlJWVM4N3lod1JNZzd4TkZjOFFoeVU1U3dpOGtFWWpLQTZFd2dNMS96OWxXSlRLN0lzTktVWldWdXdnMHNtWnNBSW9HaURKNnA0TzAwWC9IVkFMR09LazJic2w2cW5McnpDcXYzM1FBQW1Bb0YyUFpsZDRoTXlpZERwcktTRnNqdzgvRUhxRmZURWZVOVN6WU90clVVSVMwckgzZkNFdkR2dlNoMGFselV0UFhpb3hnVXlJcHFTbTg0Y2djYi83N0wyVjVTck5IWjBGWEhvSTBXZGQwd3ViZnFmZ3lsZWZvNkJYNGU5cmp3TUJvSEx4V1ZKdXdjVUJOMWE2Z3VPL0VvTWduUG9vdnFEVnVhcVE0Ry9YNzZNY1RTQW5hZGo5dXFINkF1cm5OQTJVb2VYWHNTaC9nVVJkRFR2NFlEMmpWNGY1dU9WelpQMGk4aUp1ZVowWStUbUJ1Smg2bW4wTWkrWkxrU29sbENRZ0lXTDE3TWFhaGVyMTQ5aElTRTZIM0hMaUdFRUVJSUlZU1Fpa2VCSTBMZVVTSUI0R1duZUFCQVJuNVJFQ2ttUTFFaTduMlFJMUU4VkpYQ0swN0E0d2FTVkFXWFRBV0FDUThROE45KzVSWE44OS9UUklVTEQ0djYzVFNyNDFJaFFhTzV2MTZFaVlvK080WWcxYVA4V1hSU0ZnNWRlb0ZEbDE2Z2MwQk5ET2xVbC9QOG1PQUcrTzdBTFFEQTFtUDMwZExmRFdaQ3hVZnl1ZnRSbkhVVDAzTTFIaThoVllzM09JRDBMTzBqeURuNVVueDM0Q2F1L0JlTDdUT0NjZUpXVVdaT05SdHpUT3FsT2dBbExaQmg2N0g3bkdXcjl0N0F1Z2tkT1NYM1lwT3pjT0oySkRzL29HMXR2VE9IdERGeHcybmtpYm5aSzJuWlJkK1BtT1FzalA3dUg2MzJwVytRbFdqdllzSnVnKzVQd0FqUjFXMGNiaWIvaGFRODd1L1loVGU3MGRDK0d4Z3FnS3FUMjdkdlk4V0tGY2pJeUdDWGRlL2VIZE9tVFROYXpYeENDQ0dFRUVJSUllV0QvcXNqNUQxaExRS3Nxd0YxcXdGeXVTS1FVaGhJZXBNTjZERTIvczZSeWdDcEdOQzN5aC9EbEF3bUZjNExlSUJKc1hubTdUWTg1dTFYZGZPbFBGZlIwclB6Y2V0NVBEdXZuRGxUbmdxelJzclQ2OFJNUkNkbW9rVmQxeEkxaWlNVDB0bHBUMmZyRXR0MkQ2eUZZOWNqOFBSMUNsSXk4N0RuM0ZPTTZsWWZVVzh5Y0Q4aTBlam5ya2xFWERxVzdyN0tscVhiZlBRZWxvOXFpN1Azby9EVHNRZVlQYWdaTE0xVUIzazJINzJQcDY5VE9NdGV4S1JpMlIvWHNHaG9LN1lVbkp1REpkWjgxaDVIcjBmZ2ZrUWkrclZSWFo5WUpwTmowZTlYMEt5T0MzcTE4TmI3TmIxT3pDd1JPRktXbnAyUDlPeDNMRFd6aWtyS2Y0MjQzREROSzJwSndBanhTYTJsOExFS1FqM2I5dmcxYkJxUzg0djZpQ1hueHlBdTl6bmN6T3FVNlRoRGh3NHQxKzBxMHQ2OWU3RjkrM2EyQ1RTUHg4TzRjZVBRdjMvL0NqNHpRZ2doaEJCQ0NDR0dRSUVqUXQ1RERBTTRXU2dlQWE2S3NtOUpPVUJDTnBDUXBmaWFyYUVFSENsSkxsZGtjbFhsYkM1dE15NEs1WWtMT0JrNVA0VSt3TFovSHBicEhFeUZBbXo2b2t1WjlsRWVIcnhNeExwRHQxSE54aHpkZ3p3eG9tczk5cm1YOGVvRFJ3d0RmTjZqRWFadk9Rc0FPSGp4T1hvMjk4S1JxMFdENVhXcTIrUEh5WjFWSHZ0UlpCSzdMUUNjV2ptZ3pLK24wRCszWHVMSEkzZVJMeWw2STBjblppSXJWNEtPaldxZ2JmM3FFS2pJN3BMTDVkaHc1QzcrdmhiT0x2dTRiVzFjZWh5RCtKUnNYUDB2RnZOM1hNS0NJUzFnTGxJRW5SclVxb1lHdGFwQklwWEJwSlJha1Z1TzNjZTFKN0c0OWlRVy8wVWxZMXEvd1BlK0ZPSzdMaUx6anNIMkpXQ0VHRnhyS2J5dGdnQUFsZ0o3Qkx0Tnh1NlhjempyaFdmZUxuUGc2SDJRbTV1TE5Xdlc0TUtGQyt3eVMwdEx6SnMzRDBGQlFSVjRab1FRUWdnaGhCQkNESWtDUjRRUThKUUNTUTJjRk11eXhJcE1wUGdzeGRla0hFV0FpYnpiWGlkbWxtbjcyT1NzTXArRHFWRDNqNmJ0TTRMaFVjMnF6TWRXSlNFMUcwTlhoWlpZSGhHbkNBNGxwdWZneW4reG5NQlJXRXdhTyszcGJBT0ppcFMrK3A2T2FGcmJCVGVmeDZPYWpUbmVwT1hpMU8xWDdQTjlXdmtZOG1Wb2xKTXZ4WTlIN3VEVW5WZWM1ZDJEUFBGRm55WnNzRVpWMENnK0pSdmZIYnlGZStGdjJHVkJ0VjN3MlFjTjBiVkpUWHk1OVJ5eTh5UzQ5VHdlRXplY3hxd0J6VkN2WmxGL3BOS0NSbS9TY25EOFpsR0p2Tk4zWGlFaUxnMkxocmFDbTRPbDNxOVZuMEJicjRXSDFXWXNFY09KeTMydWVTVXRDSGdpZk9xNUZGNVdnZXl5RE1rYmhNYXVMN0Z1VE03VE1oL1AxZFZWNnhKdHIxKy9Mdk4yNmtSR1JtTEpraVZhcmF2T2tpVkxJQlFXOVNqTHpNeEVXbG9hWngwZWo0ZE5temJwdE4vdDI3ZVgrZHdJSVlRUVFnZ2hoQmdQQlk0SUlTcFpDaFdQd2g1SlV0bmJyS1MzR1VtSk9aU1ZSTjRQcGtJQnVnVjZzdk84dDJYcG5rY1hsV05yV011UnMwMVliQ3E3cmJPZEJWdnlyYmhSM2V2RHc4a0tvN3Mzd0Y5WHc1RDdOakJoWXlGQ2g0WWVobndaYWoxOG1ZVFYrMjl3U3Y2Wml3U1kyaTlRYmZuQjdEd0pEbDkrZ2Izbm4zR0NLb0cremxnMHRDVjRQQVplcnJaWU1ib3Q1bTYvaU93OENXS1NzakI5eTFsMEM2eUpFVjNybzVxTldhbjdkN0kxeHc4VE9tSGh6a3RzSDZlSXVIUk0zbmdHQzRlMFJHTnZKd084ZWxMWnBJcmoxVDdQWTNnUU1DS0laYVgzLzFJRWpaYkJ5Nm9KdXl4TG1vd2RZVE9SS280cmVjejhXUDFQK0sxdnYvMFd6czdPV3EzYnRXdlhNbStuamxnczFqcklwRTVDUW9MR2RUSXlNamg5amdnaGhCQkNDQ0dFVkgwVU9DS0VhRVhBQTF3c0ZZOUNlVklnSlJkSXpnR1MzMzVOemFQTXBLcE1sMHlNUC81OWdsOVBQZ0lBV0pxWllPKzhYaEFLS3FhRW1FUnF2UHFBTmhZaXpCclFsTE1zVHl4RldHelJYZmVOdklvQ0dJbnB1VWpKekFNQTFIS3hVZHVMeXRmZERyN3Vkc2dUUzdIMy9ETjIrWWZOYXBXYWhXTkkwZ0laZHB4OGhIMFhua011TC9yRjlYVzN3L3hQVzVTYTFST2RsSWtUdHlKeDlIbzRzbklsN0hLR0FmcTE5c1c0RHh1eHZZd0F3TCtHQTM2WTJBa0xkbHhDWEVvMjVISTVUdHlLeEwvM290Q3hVUTMwYWVtRDJ0WHRWQjdMeTlVR0d5WjF4c0xmTHJPOWt6Snp4Smk5N1FMRzkyeU12dVdjbVVXTUw3K2c5TXhGRTU0SUF6MFh3VkZZQXpzaXZrUzYrSTNLZFQ2dHRSeTFMQVBZWlZtU0ZPd0luNEVVY1V5SjlRRWdUMWIrZmRJSUlZUVFRZ2doaEpES2lnSkhoQkM5bVFvQU55dkZvNUJNcmdnZUtRZVRrbk9CZktydzlFNlJ5K1VJdlJuQnpuZG9XS1BjZzBabVFnR2JvUk1lbHc0dlY5dHlPL2JwdTFGc2J5ZUdZZERJcXhyNzNKT29aSGJhejhOZXEvMGR2aHlHOU94OEFJcXliWDFiK1Jyd2JGVjdHWitPbFh0dklDS09XM2FxZDB0dlRPalp1RVJKdXNpRWROeDhGbzlMajJMd245SnJMRlREeVJwZjlBa29OUXVvcHBNMXRrenRobzEvM2NYSjI1RUFBSWxVaHBPM0kzSHlkaVE4cWxtaGZVTVBCTlYyZ1orSFBTZndaR2RwaXU4Kzc0QnY5bHpIcFVlS2dmOENtUndiLzdxTHVKUXNUT2padUN6ZkNsS0ZES20xRXA2V0RRRUFJN3pYNE5jWDA1RXBMWG8vbXZCRStOUnJCV3BaRkwwbnNxVnArQzFpSnBMeXk1NkJVMVhVcmwwYnAwNmQwbnQ3aVVTQ1hidDJZZCsrZlpCS2l6N0FHelpzaUZtelpzSEZ4Y1VRcDBrSUlZUVFRZ2docEpLaXdCRWh4S0I0RE9CZ3BuZ295eElyc3BOUzg0RDB3a2Mra0NOUnZSOVN1VjE5RXNlV0RnTVVHVExsclhvMUs3eUlVWlNFMjNIeUVUeXFXV2tkcU5GWG5saUswM2Vqc09Yb1BYWlpFeDhuV0prWDlRQlJEaHpWcWE3NWZITHlKZGgvc1NqYktEaW9GdXl0VEExMHhxcUpwUVdZdmUwQ214a0ZLQUp4MC9zSG9XT2praVh5bExQTGluT3h0OENnOW43NG9Ha3RUckJIRlhPUkFMTUdORVgzUUU5cy9Qc2VKMmoxT2pFVHU4NzhoMTFuL2tOUWJSZDhNN290WjF1aGdJK0ZRMXBpeTdIN09IVHBCUUNBeDJNUTZGczBnQzNYTXR1eDYrejkycTFZVHA0bEthNlJ4c1F3aXVzem53RjRQTVZYUGc4d0V3RG1Kb0NJRHdqNGdBbFBzVjVGRXZGTDcxK1ZJMDFucCsyRjdoanA4ejEyaEgySlRHa3lUSGdpRFBGYUFVK2xvRkdPTkFNN0kyWWlNZStWcXQyeFRIa1daVC94ZDhURGh3K3hkdTFhVHFrN1UxTlRqQmt6Qm4zNjlBR2pMbzN5UFZBZ0J3cGtSVjlsYjcvS29YaEEvdmJyMjNubDYxSnA4MEkrNEdoZVRpK0FFRUlJSVlRUVFyUkFnU05DU0xrbzdKbFV3NGE3WEZLZ0NDQVZCcElLdjZibEFXTGpWUjhqWmZTL3MwL1lhZjhhRHZCMVYxMW16Smc2TnZKZ0EwZHYwbkx3eGNZek1CZVp3TXJjeENqSHk1Y1VJRDFiekNucEJnQ0RPOWJsek4rUFNHU242OWJRSERneU5SRmdSSmQ2K1BuNEF4VEk1QmpVM3M4d0o2eUdVTURIckFGTk1mZlhTNURMNWZCMHRzSENvUzNoVWMxSzVmcURPL3JodjZoa1hIK3E2QTNETUVDQXR6TjZOUGRDbTNydTRPa1lhV2pvVlExYnBuVEZsZjlpc1BmOE0wNnd6ZExNQk5NL0NsUzVIY013bU5Dek1SeXN6ZkRMOFFmNG9rOEFtdFVwQ2h3VlpvRUJLSmRTZjRaeU84NzRnU05kOEJoRmVWSVRuaUs0eEFCc3lVWE9OS09ZVjU1bTNxNVV1RjZnS3pjclZSdDJRaGRFbHZMY29hZ1ZNQmVzaEtkbEl3Q0FnNmc2UnZpc3djRlh5OUhkZlNJOExScXg2K1lXWkdKbnhFd2s1TDdVZkV5Um0yNG4rUTdLenM3R3RtM2JjUFRvVWM1MXJtblRwcGc2ZGFyV2ZaaU1KVFVQdUJ4VkZKUXhDamtnZ3lLWUk1TXJ2c3FoK0ZzbHY4QzRmNWNNYTZRSTVCSkNDQ0dFRUVKSVpVRC9uaEJDS3BUSjI3dHNWZDFwbXlmbEJwS3l4RUMyR01pU0tMNVNMeVhEK0d6dENSVG84TTJVeWVXSVNTcnFRZkk2S1JPanYvdkhHS2NHQU5nK0kxamw4cjZ0ZkhIbHYxZzhpa3hpbCtYa1M1Q1RYejVwYkF6RFlITHZBRTZadW54SkFWNGxLSnJFVzVrTFMrMFJwSXpIWTlDbmxRL3FlenJpMHVNWU9OdVZ6MjNuUWJWZE1MSnJQVVFuWldKcXYwQ0lURW92TmNnd0RHWVBhbzVWKzI2Z1lTMUh0R3ZnVWVielpCaWdkVDEzdEs3bmpyRFlOSnk0OVJJWEhrWmozSWNONFdTcmZ0OEQyOVZCMDlvdXFPWENqVVFyOTdveTRaY2VPT29XNktueitaNjUrMHFuM3hOZGZOckFLTHZsa01sTFBxUXlSZFpuamtReEtDNlZBZExDcnpKQThqYWJvakFyUWpsYmdwM1hzRXdmcm1hK3VBdlYxeFNwWEl3OWtRc3gwdnM3dUpncCtsczVpbXJnODlwYk9ldmx5Ykx4ZS9nc3hPZUdhM1ZNTi9NNitwOXdGU2VUeVJBYUdvb2RPM1lnUFQyZDh4ekRNSWlQajhlY09YUEtmSnlsUzVmQzNkMjl6UHN4S2tieHp4SHpOdk91TUNCcXdnT0VBa1Zta0VBcFk0L1BGRTByQjAzZlRwYVlWMDdXVXA0WDhpbG9SQWdoaEJCQ0NLbGM2RjhVUWtpbFpTb0FUQzBCWnhWajczSUFlWktpSUZKaFVDbGJvcGpPRWlzR1F5bTRwRmxVWWlaa1pmaEdaZWFJa1psVC91a1NKZ0llVm85dGp5Tlh3M0R1L211OFRzeEFqcEdiYVZtWkMrRmdaWWFHWG83bzJkeTdST0JDWk1MSG9VVjk4UEJsSW1LVHMwclppMnJlYnJid2RpdS9QazBBOEdrbmJyWlVlR3dheHE5WDN4ZmwycE5ZL0JUNndHRG5zSEZ5RjlTdWJnZWYzZ0dZMkt1eDFtV3dpbi92QVVYUHBFSW1hbnB1elJyUVZPZnp2UEF3R2dYaXF0dXNqY2VvTGtGbkxTci9jOUhFeTZxSjJ1ZnpDckx3ZThSc2pQSDlBZmJDa29HSWZGa09ka1Y4aGRqY0Yxb2YwOGNxU09mekxHN28wS0hsdXAwaDNMdDNENXMyYmNMTGw2cXpzdVJ5T2Fka1hWbElKR1VMNnR1WkFqMXJHK1JVQ0NHRUVFSUlJWVJvUUlFalFraVZ4QUF3TTFFOHFwV1NuQ0FIa0NzcHlsTEtreWl5bURpUGdxSnBDWlhHcTNKTUJEeDgzTFkyUG01Yk5KcVlxelM0YjJyQ0wvZCtIQ0lUUG9KcVUrTjRmWlQxWjVXWld4VEFWSmRCUlNvM1IxRU51SnI1SUM0M3JOUjFzcVdwK0QzaUs0enlYZ3RyRXlkMmVYNUJEbjZQK0FyUk9VKzFQcDZEeUIydVp1OVhSQ0lpSWdJN2R1ekExYXRYSy9wVUNDR0VFRUlJSVlSVVFoUTRJb1M4c3hnb21yNmJtd0RWTks2dGFIU2RYenl3Vk93aGtTa0NUSVZsbkpTbmxkcXJWQ2tuVm55czFYcXZFek14K2NjemJDbTR4dDVPV0QyMlBTcFRuM1M1WEk3ZUN3K3o4ejlNN0FUL0dnNDY3U01yVjRKK0lYK3k4ejlQN3daUDU1TFpMY1l3ZE5VeHJkWlR6cXpSZGpzZk56c3NIdFpLcC9NeFZ0bThoTlFjdmJlOUYvNEdOWnlzWVc5bFd1SzV0T3g4ZHRyR29oS20waEN0dFhVZWduMlJJV3JYU2MyUHg0NndtUmp0dXhhV0FnZmt5M0t4KytWY1JPYzhVYnRkY2UyY2hvQkIyUzlram82TzRQT05HN0JNU0VnbzAvYVJrWkg0L2ZmZmNmSGlSVTRmSXo2Zmo0OCsrZ2dXRmhiWXNXTUhBQ0FvS0FqZmZQTk5tWTVIQ0NHRUVFSUlJYVJxb3NBUklZUzh4V2VLQWszNmtNc1ZBYVRDUUpLMDRHMXdTV2xhK2piWUpGUFJnRnVmK1pnTWc3MTh0WEx5cFZpMDh6SWJOQktaOFBGbC82QktGVFFDVUtJSERhK3luYUFHK2daVXRObk96ckprb0VXVFhWLzMwT2QwTk9vNmU3L2UyKzQ5L3d3UFh5YWlhNU9hR05DdURxZVBWSHBXVWVESVZrM2dTSitlWFBtU3FsdW1yaXFxYTlNVzFTMzhFSjJ0UG5Nb1JSeURIZUV6TWFER1FoeVAvUkZSMlE5MU9rNDEwNXBvWU5lMUxLZktXcmR1SFp5ZG5UV3VsNWFXaG52MzdxRkRodzQ2SDZOclYvM085ZFdyVjlpMWF4Zk9uei9QQ1JnQmdKK2ZINlpQbnc1UFQwOE1IejZjWGY3UlJ4L3BkU3hDQ0NHRUVFSUlJVlVmQlk0SUljUkFHRWJSNEZwWWpoV3lmcnB0L0dQSTVjRHFmVGZ3T2pHVFhUYXhWMk80MmxzWS8rQTZLalllQ3I2cXBpN0VvRkl5ODdEblhOSGcvb1NlalkwV1VKVEw1WGdTbFl4OFNRR09YbzlBbS9yVk9ZR2orTlJzZHRyR3N2VEFrZko3bVZST0RCZ0V1MDNHcitIVFVDQlRIN1JMeW92QzV1ZGo5VHJHQjI2VHdHTjQrcDRtRmk5ZXpFN2IybXJ1VVhidTNEbjgrT09QU0U5UFIxWldGbnIyN0duVTQ5MjVjMUdDNDY0QUFDQUFTVVJCVkFjSER4N0V6WnMzU3dTTTdPM3RNV2JNR0hUdDJoVU13K0RjdVhOc1JsT05HalVRRkZUMnZrK0VFRUlJSVlRUVFxb21DaHdSUWdoUmE5UGZkM0g1Y1F3NzN6bWdKajVzNWxXQloxUTY1ZjVHUU5YcmMzTnE1UUN0MW5zVW1ZVHBXODdxdkoweEpHZms0dkRsRndBVVBZb205bXBzdEdORkptUWdPMCtSOWNiak1mQ3Z5UzFER0oxVUZCQnlzYXQ4Z1UyaW0rcm1kZkdCMnhjNEdyM1dLUHZ2NmpZT1hsYUJlbTh2azhuUXVuVnJuYmFKaUloQWVubzZBR0Q5K3ZVd016TkQ1ODZkdGQ2K1pjdVd5TW5KZ2FXbFphbnJTS1ZTL1B2dnZ6aDQ4Q0FpSWlKS1BDOFNpZkRSUng5aDhPREJNRE16WTVjZk9IQ0FuZTdYcjErNTk0Y2poQkJDQ0NHRUVGSjVVT0NJRUVKSXFUWWZ2WWMvcjNBYjFEK0tUTktyMUpjMnpFVW0rSEd5OW9Pb3hlVytMYVZYeUZSSUgzUEdKbEZxN2lVVTZKKzVvWTNIcjVMWmFSODNXNWdWKy9rcVp4SlZkeXg5WUYxVm9LM1h3c1BJZXh0NDFQUThLVDlCRGoyUmtoK05LNG42bHpkVXBZbjloMmhaVGYrQWEwSkNBc2FQSDQrbVRadWlWYXRXYU5teUpVUWlSWlpiWEZ3Y3hvMGJ4NjY3Wjg4ZVdGZ29BcG1qUm8xQ1ZGUVVMbCsrRExsY2ptKy8vUlpXVmxabzFxeVp4bU9tcEtSZzJiSmx5TTNOeFhmZmZRZHpjOVU5eU9SeXVjcWdFWi9QUjNCd01JWU5Hd1lIQjI3UXRhQ2dBTStlUFdQbmYvamhCL3p3d3cvYWZUTlVDQWdJd09yVnEvWGVuaEJDQ0NHRUVFSkl4YUlSTlVJSUlTcHRQWFlmaHk2OVlPZk5SU2JJeVpjZ1Fha2NtS0ZabUtwdU1KV1RMOEc0ZFNjMWJsOVF3QzNGTkczenYrRHBXSzVPSnVQT3o5NTJFUUsrNW4zc25QV2h6c2Q2RitUbUZ3VlRTdnY1R2NyalYwbnNkQVBQYXB6bkpGSVpYc2Fucy9QVnExbHhudDh4TXhqRldtRHBwS3piRS8xMWRmc2MxaVpPT0JtM0dUSzVUUE1HR25SMkhZTTJUb1BCUVAvZjEzLy8vUmRaV1ZrNGUvWXNMbHk0Z0QxNzlyQ0JJN2xjanJ5OFBIWmQ1Ukp4RE1OZzl1elptRDU5T3NMQ3dsQlFVSURseTVkajdkcTE4UElxUFpOVEtwVml5cFFwYkNtNWhRc1hZdVhLbFJBSVN2NHBiMkppZ2psejVtRENoQW1RU3FYZzgvbm8xS2tUaGc0ZENqYzNONzFmc3k1Y1hGeks1VGlFRUVJSUlZUVFRb3lEQWtlRUVFSTRKRklaMWg2NmhWTjNYckhMUkNaOExCL1ZobE1lclR6SlpFQkNhbzdPMnlXbTU1YjUyTWtaMnUzamZZMHBLQWNTcmMxTDd5dGtDUDhwWlJ6VjkzVGtQUGNzT2dVU3FTS293T014cU9sa3pYbmV3VnBSa3V2azdVZzA4WFdHbzdVWnRQRWlKaFgvM0lyRTVONk5xWFJYQldIQW9FVzFqK0JrNm9sak1ldVFuQitqZVNNVmJJWE8rTUQ5QzlTeGJsbm1jL3IzMzMvWjZlYk5tMnZWYjZpUXFha3BRa0pDOFBubm55TXJLd3M1T1RtWVAzOCtObXpZd01rRWtzdmw3SHRPSUJCZzFLaFJXTGx5SlFEZy92MzdXTDE2TmViTW1hUHlmZW5wNlluQmd3Y2pOVFVWbjN6eUNaeWRuZFdlRThNdzhQRHcwUG8xcVBMbXpSdms1K2NEb01BUklZUVFRZ2doaEZSMUZEZ2loQkRDU3N2S3grTGZMM05LZ3BrSWVGZ3lvalhxZXpwcTNVdW42K3lpc2xJTGhyUkV1d2JWRFg2dXBIS0lUYzVpcDUxc1ZaZk9Nb1Mwckh6T3NZb0hqaDYrVEdTbnZWMXRWWllwZkJLVmpEVUhia0Zrd3NlUVRuWHhjZHZhRVBCTEw2LzM5N1Z3YlByN0hxUUZNZ2dGUEh6ZW81RUJYZ25SbDVkVkUwenkreFYza2tOeElXRVhNaVJKbWpjQ1lDR3dSUnZuVDlETXZnLzRQR0daenlNaUlnS1JrWkhzZlBmdTNYWGVoNU9URTJiTW1JR1FrQkFBUUdKaUlnNGZQb3l4WThleTZ6eDY5QWhidG14Qno1NDkwYjU5ZTNUdTNCblBuei9Ib1VPSEFBQm56NTZGczdNenhvd1pvL0lZdzRjUDEvcDhlRHdldG0vZnJ2UHJVRFp5NUVqRXhDaUNlcTZ1cm1YYUZ5R0VFRUlJSVlTUWlrV0JJMElJSVFBVW1SV0xmNytDTjJsRm1UM21JZ0VXRDJ1TkFCK25Dand6d05MTVJLdWcxZExkVjNIaFlUUUFvR2x0RjZ3WTNWYm5ZMlhsU3RBdjVFOTIvdWZwM2VEcGJLUHpmdDRYZDhQZnNOTTFuS3pVckZrMmp5S0xnZ1RWSGExZ2E4bk5icnI0cUNnTHBWNU5idjhXQUpBV3lQRDl3VnVLTW1KaUtTNC9qc0dnOW5YVUh0UFIyZ3dGYjJzWEhyajRIRFdkclJFY1ZLc3NMNE9VRVE5OEJEbjBRaFA3SG5pWmRRZGhtVGNRbmZNRUtmbXh5Q3ZJQWhoQXhMT0F2ZEFWYnVaKzhMVnVDbStycHVDQmI3QnpVTTQyc3JXMVJmUG16ZlhhVDVzMmJkQ3JWeThjUFhvVUkwYU13S2VmZnNwNVBpa3BDYytmUDhmMzMzK1BRNGNPNGVlZmY4YTRjZU1RRmhhR0J3OGVBRkQwVC9MdzhFQzNidDMwZjBFR0lKVktFUjhmejg1VDRJZ1FRZ2doaEJCQ3FqWUtIQkZDeUh0T0xwZGo3L2xuK08zVVkwZ0xpdnFIMkZpSThNM290dkIxdDZ2QXM5T2VXRnFBZTBwQkRFOFhDdllZMit2RVRMeUlTV1BuSDd4TXhLazdyOUM2bmp2TVJZYjlFK051ZUFJNzNhQVdOOXNvUGlVYkwySlMyZmtBbjVKbHVmYWNlNHJJaEF3QWdJRFB3NHlQbTJvc1BkZlMzdzBEMi9saDcvbW5BSUFmRHQrQm03MGxHbnBWVTdzZE1UNGV3NE8zVlJDOHJZTEs5Ymhpc1JqLy9QTVBPOStsU3hmdytmb0hwY2FQSDQ4T0hUcWdZY09HSlo2TGk0dGpwd3ZMeVBINWZDeFlzQUFUSmt4QVVwSWltTHAyN1ZxNHU3dWpYcjE2ZXA5SFdiMSsvUm9GQlFYc3ZMdTdlNFdkQ3lHRUVFSUlJWVNRc3FQQUVTR0V2TWZpVXJLeGF1OE5QSDdGTGZsVXc4a2FTNGEzaHJ1alpRV2RtZTcrdmhhT2pCd3hPOSt5YnZrMGdYOWZGY2prMlBqWFhjamxSZDJkbmtlbll2VytHeEFLK0doUjF4VWRHOVZBTXo4WENBVmx6L2E0ODZJb0tGaThUTjNSNitIc3RMbElnS0RhM01EUnF6Y1orT1BzRTNaK2VCZC9lRHB6ZXlDVlpuVDMrbmo2T2huM0l4SWhMWkFoWk5jVmJQcWlLNXp0akZlV2oxUmVwMCtmUm5wNk9nQkZYNkNlUFh1V2FYOUNvVkJsMEFoUUJHTUsrZmo0c05PMnRyYVlPM2N1WnM2Y0NabE1CcWxVaXNXTEYyUGp4bzF3Y3FxWTdOQVhMMTZ3MHpZMk5yQ3lNbDcySVhrM3lXUXk4SGlsbHc0bCtzbkpVV1NSbTV2VFo1WWhKU1lxeXVNeURBTkhSMGNOYXdQaDRlSHMrbDVlWGtZOU4wSXFPN291a2NydXlKRWo3SFNIRGgxZ1k2UGREYW5wNmVrNGQrNGNPOStuVHg5RG54b2g1WTRDUjRRUThoNmJ1LzBpb3BNeU9jdGErcnRoOXFEbUJzOFlNYVpuMFNuNDljUWpkdDdMMWFaRWNJRm81bVJyamxrRG1tcGNMeXRYakRVSGJ1SDJpd1NWejR1bEJiandNQm9YSGtiRFhHU0NOdlhkMGJHUkJ3SjhuTUhuTVp4anVOaGJhRHhlWW5vTzUzMnEvTFBORlV0eDdFWUVPOS9jejQwVHFNckpseURrOXl1UVNHWHN0b1BhKzJrOFppRWVqOEc4VDF0Z3d2clRTTTdJUlVhT0dFdDNYOFc2Q1IzVjlrY2k3NmJEaHcrejB5MWF0TkFxczBZc0ZtdGNSNVZuejU2eDAzWHIxdVU4MTZCQkF3d2RPaFE3ZCs0RUFLU2xwZUg0OGVNWU1XS0VYc2NxcTl1M2I3UFR0V3BST1VlaW0vdjM3MlBseXBVSURnNUdjSEF3bkoxTFpvMFMvV3phdEFrWEwxNUU5KzdkMGJkdlg3aTUwVTAxaGxCWVdwVEg0K0hFaVJNYTF4OC9mcnhPNnhPRjhQQnd6Smd4ZzUzLzg4OC8xYXhkY2JwMjdjcE9iOW15QmQ3ZTNoVjROcFZmWmI0dVhiaHdBWGZ2M2tWUVVCQUNBZ0owRG03bDVlVmh4WW9WcUYrL1BobzFhZ1JmWDErRDN4U1JucDZPeFlzWHc5M2RIZTd1N21qZnZuMmwraDRxazBna21EaHhJZ0lDQXRDbVRSdlVyMSsvU3R3azh1T1BQN0xUZGV2VzFUcHdsSkNRd05tV0FrZmtYVkIxUmdVSklZUVkzTVRlalRGMyswVUFBSi9IWUhpWGVoamNzUzQwVlBDcVZPNkZ2MEhJcnF2SWx5aktKREVNTUtGbjR5cjFHaW9MSzNNaHVnVjZsdnA4dnFRQXgyKyt4UC9PUGtGS1poNjczTmZkRGt0SHRNYWxSekU0Y1R1U1V6WXVKMStDazdjamNmSjJKR3dzUk9qUXlBUGRBejExS29Hb25HMWtiMlVLTjRlaVRMajlGNTRoSzFmQ3p2ZHNYblFucjF3dXg0ci9YY2ZyUkVYUXljTFVCRjhQYkFZZVQ3YzNoNTJsS2I0YTJCU3p0MTJBWEs0SVZHNzYreDZtOUcyaTAzNUkxWGI3OW0xRVJrYXk4eDkvL0xISzlVeE5UVG56cjE2OWdyMjl2VTdIQ2c4UFp6T09CQUlCL1AzOVM2d3pkT2hRM0w5L0g0OGVQY0xZc1dOTFBSOWplLzM2TlM1Y3VNRE9Gdzl5RWFMSm5qMTdrSlNVaEYyN2RpRTBOQlM3ZCsrR1FFRC9wcGJWdlh2MzJDREY0Y09Ia1pXVmhhKysrcXFDejRxOHI3S3pzeUVRQ0NBU2lUU3YvRlpCUVFHeXM3UDFPcDVVS3NXalI0L1F1SEZqdmJZbnhsSFpyMHQvL2ZVWDd0Ky9qNk5IajBJb0ZPS1BQLzdRT21nQUFEZHUzTURWcTFkeDllcFZBTUNjT1hQUXFWTW5nNTVqVkZRVUhqMTZoRWVQRkRkTjFxMWJ0OUlHamdyL2RvNk1qTVRodzRleGMrZE82b05KU0JWRGY1RVRRc2g3ckdsdEZ3UUgxY0tEbDRtWTgwbHorSG5vTnJoWmtmTEVVdXc2OHdUN0x6NkRURlpVTG0xNGwzcG83RjB4NVpyZVJYbGlLUjY4VE1MRmg5RzQrQ2dhMlhrU3p2UGViclpZTXFJMUhLek4wS2VWRC9xMDhrRmtRZ1pPM283RTZUdXZrSnBWRkdCS3o4N0hrU3RoT0hJbERGNnVOdWdlV0F1ZEEyckF4a0w5SU1LZHNLTE1KdVZzbzdpVWJPdzlWNVNWNGV0dXgray85T3ZKUjdqK3RLaFB6S3dCVFZWbU9NbGtja2lrUllGSFZacjRPS052SzE4Y3Zxd295ZlgzdFhEVTkzUkVwOFkxMUo0N2VYZEVSMGRESkJJaFB6OGZ2cjYrcFphWXM3VzFoYW1wS2ZMeUZPLzliZHUySVNRa0JBNE9EbG9kSnpJeUV0OTg4dzA3SHhBUW9IS2dqV0VZekprekJ6RXhNYVdlaXo1dTNyd0ptVXdHQ3dzTDlpRVNpU0FRQ05nSEFLU2twT0RHalJ2NDdiZmZJSlZLMmUyYk4yOXVzSE1oMnBOS3BaQklKSnBYTkNJVEV4T2RBejdoNGVHNGRlc1dPLy9wcDUrcTNFZXZYcjNLZkg2RjZ0V3JoNVVyVjJxOXZuSTJRWG5adm4wNzI5dE1IL241K1ZpN2RpMDdiMk5qZzg4Ly85d1FwMlkwdTNidDR2UjIwOGFRSVVQWUFkTnZ2LzFXNisxRUloR21USm1pMDdIZUpibTV1WGp6NWcyeXNySUFBRlpXVm5CMWRZV0ppWWxSanBlU2tvSTVjK1pBSkJKaDZkS2xPZzNFNjBNc0ZpTWtKQVEzYjk3RWtDRkRNSHo0Y0kxOUxhc2F1aTRaWG1KaUloNDhlTURPTjIzYVZPZjM2cVZMbDlocGtVaUVsaTFiR3V6OENrVkhSM1BtYTlhc2FmQmpHTXFWSzFmWWFSOGZId29hYVdIbzBLRUczZC9HalJ1TmZzMHRpL0wrUENLNm84QVJJWVM4NThiM2JBU0dZVXFVcGh2OTNUK2xiS0diVFgvZnc0NlRqelN2cUVLSFJoNFkzb1hiOEQwblg0clFHeEhZZitFWkorc0ZBQWExcjRPaG5VdmVtVitaL1hENE5vNWVqOUM4b2hwZForL1hhZjFUS3dlb1hKNHJsaUkyS1FzUjhlbDRFWk9LNTlHcGVCYWRBbW1Cck1TNmZCNkRQcTE4TUtwYmZaZ0t1ZThkVDJkcmpQdXdJY1lFTjhDMUo3SDQ1MVlrYmo2TFE0RlNnQzhpTGgyYmo5N0R6OGNmb0xtZks0S0RQTkcwaml2NEtyS0I3b1lWWlJ6VnE2a0lIRWtMWlBobXozV0kzd1o4QUdCSXA2Sk1oOGlFZE93NTk1U2RIOVMrRGxyWFUxMVc3TVR0U1BiY0xFeUZLdGNCZ0RIQkRYRDdSUUtpM21TOFBVWkdxZXVTZDArZlBuM1FzV05IaElhR3F2MG5uY2Zqb1Ztelptd1d6ck5uenpCNDhHRFkyOXRySEZUUHpjMUZSZ2IzZmRXL2YvOVMxM2R3Y05BNklLV3RjK2ZPNGVUSmszcHQ2Ky92ajNyMTZtbGVrUmpjNzcvL2pqLysrS05DejJIY3VIRVlNRUQxNTB0cDl1elp3MDY3dWJtaFI0OGVLdGNyRE1RYWdpSDNWVmx0M0xnUnNiR3g3UHkwYWRNcTljQVJBRnkvZmgxUG56N1Z2S0tTSGoxNnNJRWpYYTViRmhZV2xUcHdWRkJRQUQ2LzdQMGhsWVdIaCtQMDZkTzRkZXNXWHIxNnhlbFJDU2l5Vyt2VXFZUGc0R0IwN3R6WllJTjJXVmxabUQ1OU92dCtuREpsQ3BZdlg0N3ExYXNiWlAvRjVlWGxZY0dDQmJoMzd4NEFSVUF5TlRVVjA2Wk5NOHJ4aVBZcSszWHAzMy8vNWZ4ZTlPdlhUNmZ0SlJJSnJsKy96czYzYU5FQ1ptWm1CanUvUXNvOU1HMXNiR0JucDMwVmgvSWtsOHZaekNzQWFOdTJMUURnbDE5K3dkNjllOHZ0UEU2ZE9sVnV4ektFaEFUVnBlRDFOV1hLRklOOG52ejAwMDhHeXdhdnFNOGpvaDhLSEJGQ3lIdk93bFQxQjNGaGVhK3lTczdJUmJLZTI2WVdDd3h0K3ZzZVFtOUVzR1hwQ3BrSkJaall1ekdDZzZpM2hyWVMwM094Ny94VEpHZmtJVGtqRi9HcDJTVUNjYXFJVFBqb0VsQVQvZHZXaGtjMUs3WHI4bmtNV3RkelIrdDY3a2pKek1QSjI1RUl2UkdCdUpTaXNpUFNBaGt1UDQ3QjVjY3hzTE0weGJBdS91alZvcWcyL012NGRFN1dVbUhHMGY0THovQWtxdWlkRlZUYmhSTVk4blMyd1pmOWc3RHUwRzBFMVhiQm1PQUdBSUNUdHlPeDZlOTdNQmVad0VUQVE1NVl5bm5kNnJMdVJDWjh6QjdVREY5dnU0QnAvUUxScm9GeEJqMUk1V1Z0YlkxUFB2bEU0M3BqeG96QjNidDNrWm1wdUk3SzVYSWtKK3QrSmZ6a2swOFFHQmlvODNabDBhUkpFNzBDUnc0T0R2ajY2NitOY0Via1hSVVZGY1VwY3poeTVNaEtYNkpPSkJJWkxYUEJVQUd0bzBlUDR2ang0NXhsSVNFaEJ0bDNjZG9NeU0yYk4wOWpKdEgyN2R2MU9yNnhmaGFGR1drOEhxL2N5Mmo5OWRkZk9ITGtDTmFzV1dPUUFlRVhMMTVnMjdadG5GNTBxa2lsVWp4Ky9CaVBIei9HL3YzN01XZk9IUGo0K0pUNStKYVdsdWpkdXplMmJ0MEt1VnlPMk5oWVRKMDZGVXVXTERINGpRYloyZG1ZTjI4ZUhqOSt6QzV6ZDNmSHdJRUREWHFjeW9hdVMxejZCZ3FVejgvTHl3dU5HalhTYWZ2YnQyOGpKeWVIbmUvU3BZdGU1NkdKY3VESTA5UFRLTWN3aE1lUEh5TXRMWTJkTHd3Y1ZRU1pUS2JWMysrcXpKa3pSK3ZBUzBFQmQ0eENsMnZQaGcwYmpOTGpVVGxZV3hZeVdja2JTWFZWMFo5SFJEK1YreTl6UWdnaFJFa1RIMmY4ZWVVRloxa3JmemVNNzlrWXJpcEtrRlVGVnVZaU9OdnAxbmpWRUJ5dHpmQXNPcFVUZkNtTmlZQ0hBRzludEd0UUhhM3J1Y1BTVFBlN2Z1eXRUUEZKQno4TWF1K0hPMkVKT0hZOUFsZWZ4SEt5bVZLejhsRER5WnF6WFZ4S05vUUNQc1RTQXBnS0JmQjJzd1VBOUdyaGpmTVBveEVlbXdZem9RQ1Rld2VVT0dad1VDMjRPMWpDMjgyTy9ZZmF4ODBXMlhtU0VpWDNBSURIWXpDNGc1L2ExK0hyYm9kZFgvY29rYUZIaURJM056ZHMzTGdSdTNidHd1M2J0NUdhbXFyVlAxd013OERLeWdwMTZ0UkI3OTY5MGFKRmkzSTRXNjQ2ZGVyb3RMNVFLRVQ3OXUweGR1eFluWHM1a2ZmYjl1M2IyZCtMdW5Ycm9tUEhqcVd1VzVZN2hqZHMySUMvL3ZxTG5lL2N1YlBlKzlxOGVYT1pTaldwWTRqU1U0OGZQOGJHalJzTmNEYUdFeGNYeHhub0xNMkdEUnZZNllrVEorTEZDOFhmZTBlT0hPRTBxRis5ZWpYN2ZsQTFXTzdtNW9iMTY5ZVhXQzZWU2pGcTFDams1dVpxSEp3N2MrWU1nUElOSEVtbFVtemF0QWwvLy8wM0FHRDI3Tm40N3J2dllHbHBxV0ZMOVFvL2gzUVJGUldGR1RObTROdHZ2MFh0MnJYTGRIeEFrVGxyYTJ1TDFhdFhReWFUSVNNakExOTk5UlhtejU5dnNGSmV5Y25KbUQ5L1BzTEN3dGhsL3Y3K1dMSmtTYVhLYWpFR3VpNlYzZjM3OXhFVEU4UE82NW85Q3dELy9GTlVyY1BPemc1Tm16WTF5TGtWOS9MbFMzYmF5OHRMelpvbFBYLytISk1tVFNyVDhiWDlQRmErTWNUVDA5Tm83MUZ0eU9WeXBLYW1hbDVSaGVLVkFIU2h5ekVMZzA3SzMxL2wzNzhEQnc2b3ZaYXBXdmZSbzBlWVBuMjZMcWRjS2tNRXB5dkQ1eEhSSFkxNkVFSUlVYW0wY21ZVnFVVmRWd3hzNTRmOUY1K2haVjAzREd4ZkIvNDFERnVtcWJ5TjdsNGZvN3ZYTC9mak1veWlUT0hVVGYrV2VNN1dVZ1FmTnp2NGVkaWprVmMxK05kMGdGQmdtSklwREFNRStqb2owTmNaS1psNUNMMFJnZEFiRVVoTXowVzdCdFhSU0tsSEVhQUlETzVmMEFzWEg4WWdPaW1UTFdWbmFTYkVpbEZ0TVduRGFVenFIUUIzUjlVREt3MXFjZmRYdzhrYUFqNlBFN0F5RWZEZzUrR0FZWjM5T1QyU1NrTkJJNklOVjFkWHpKbzFxNkpQUTJmdTd1NzQrZWVmSVpGSUlCYUxJWkZJSUpWS1VWQlFBSmxNeGo1TVRFeGdhMnVMV3JWcTZkVHNuQmpIcUZHak1HclVxSEkvcnI2RGlrK2ZQc1hseTVjQktBWWpKazZjYU1qVFloMDVjb1FUTk9yU3BZdEIreVZWSnJHeHNRZ0pDZUgwSEFNVXBZeXNyYTFMMlVwN0dSa1pTRTlQWitlTjJUTkdPZEJlL0U1djVlZFVuUU9mejFjNXVIYmx5aFhrNXVZQ3FOZzczMVZKU0VqQXNtWExPS1g2NHVMaThQVHBVd1FGQlJuc09QYjI5bWpkdWpVQ0F3UGg1T1FFS3lzclpHZG40L256NXpoeDRnUW5VeWNuSndkTGx5N0Z0bTNiSUJTV1hzWlhXNTA3ZDRaUUtNU0tGU3NnbFVyWlBrU3paczBxVXpBWFVKU0VYYlJvRVNlenQwMmJOcGc5ZXpaOVBsV3dxbkpkQ2cwTlphY2RIUjNSb1VNSG5iWlBTMHZqbEtscjJyUXBrcEtTZE5xSGhZV0Z4a0J4ZG5ZMnA1U1p0N2UzbXJVcmpsZ3N4dW5UcDlsNTVkL3hrU05IWXNpUUlRWTlYdS9ldmRucDc3Ly9uckpUM3FwZnZ6NU9uVHFGeFlzWHMzOXpMVjI2VktzYjArTGk0akI4K0hBQWl0OVhRNWVMcThqUEk2SWJHdmtnaEJCU3BZenFYaCs5VzNyRHlkWTRXVG9XcGdMcyt2cERkdDdCMnZDMXFTc0wveG9PR05TK0RzUlNHYW83V3NMZDBRcWV6dGJsOXBydHJVd3h0TE0vUHUxWUYxZWZ4TUxYWFhWSkZuT1JDYm9IZWFyY2ZzdlVyckN4MEg1UVFNRG40Zmp5L3BESjVKQzlyYWNzNFBQME9uOUMza1VNdzFUcTBpZmszZkRMTDcrdzA1MDZkWUtmbi9wc1QzMWN2bndabXpadFl1ZnIxYXRuc0R0dks1djQrSGpNbkRsVDVkM05QQjRQSVNFaFpicmIrK0hEaDV5eVVnekQ2UFc5Vkw2VGV2VG8wYVZtSWluM08rRHh1Si9SeW9HajRzK3BjL2JzV1hhNlRaczJXbTluYkJjdlhzVDMzMy9QTmdZSEFGOWZYOHliTncvdTdxcDdNK3JLd3NJQ1E0Y09SWjgrZlZRTy9ubDdlK09ERHo3QS92Mzc4ZE5QUDdITDQrUGpjZUxFQ1lNRlc5dTJiWXY1OCtkajZkS2xLQ2dvUUVGQkFWYXRXb1hzN0d6T3dLOHV6cDQ5aXpWcjFrQXNGclBMK3Zmdmo4OC8vMXpySUVLdlhyME1WcEp0L1BqeFpkcStxdlZqVWFjeVg1ZlUzZlNRbEpTRUR6NzRRTzMyeFg5T3AwNmQ0Z1RIVHA0OHFYUFozMDgrK1FSanhveFJ1MDVFQkxjdmJtVU5IRjI4ZUpFdDE4d3dEQ2R3SkJBSWpGcVdWaVFTbGVndHhlZnpkZnJkVW41L2JOeTRVZXRNbCtJWlhaWGw5N2xhdGFJYkk3WE5nb3FNakdTbkRmbC9RV1g1UENMYW84QVJJWVNRS29YUFk0d1dOQUlVZjl3NjJ4bTI3SjFITmF0S21jRUZBR00vYUZqUnB3RGUyMTVJK3RBbGFGVDhtRHdZNzI1cFFnZ2hxbDI0Y0FIMzc5OEhBSmlibStPenp6N2pQUC9peFFzNE9EaVVxZlRodFd2WHNHelpNamJJNE9IaGdTVkxscnlUZDZvbUppWmk1c3laU0V4TVpKY05HellNZCs3Y3dlUEhqNUdhbW9xWk0yZGkxYXBWZWczKy9QMzMzOWkwYVJOblVIVHk1TWthQjFiTFFsM2dTSm0yZ1lIczdHeTJTYnVIaDRmQkJzRmtNaGxHang1ZDZ2UHFlamRsWm1aaXc0WU5uSUFXbjgvSGdBRURNR0xFQ0lNTnJOYXNXUk9mZmZZWnFsZlgzSmR4d0lBQmVQMzZOYWZYeTVVclZ3dzZVTmU2ZFd2TW5Uc1hLMWFzUUVGQkFlUnlPVFpzMkFBdkx5L1VyNjk5QnI1Y0xzZXZ2LzZLLy8zdmYrd3lnVUNBYWRPbW9YdjM3Z1k3WDZLZmQvRzZWQnE1WEY2aWY1TStsSC9ucFZLcHl0NllEeDgrWktjWmhvR3BxU2tuQTBrVmRhVTVqeDA3cHZHOElpSWk4TVVYWDJoY1Q5blJvMGZaNmNhTkczTUNGNlQ4T1RvNnN0UGE5bHcxUnVDb3NuMGVFZTFRNElnUVFnZ2hoQkJDaU5IbDV1Wml5NVl0N1B5SUVTUGc0RkJVY2xZaWtTQWtKQVRKeWNubzBxVUxQdjc0WTlTc1dWT25ZMXk2ZEFuTGx5OW5CeFRkM055d2V2VnFnNVJGVWhja3FBaHhjWEdZUFhzMlorQ3dzQXhRbno1OU1IbnlaTVRIeHlNbEpRVlRwa3pCckZtenRDN1RscHFhaXUrLy94N1hybDFqbHdtRlFzeWNPVk50UHlwRFVHNHdYcnhVbmZKejJtWWNuVDkvSHZuNStRQ2djd2txVGJUcDMxVGM2ZE9uOGROUFAzSHUvUGJ5OHNMTW1UUGg2K3RyeU5QVCtUM2J0MjlmemtDZGN0OFhRMm5YcmgzRVlqRldyMTROdVZ5T2tTTkg2aFEwQWhTRDVzcFpRbloyZGxpMGFCSHExYXRuNk5PdDlPaTZWRDdYcGRKY3ZYcVZjeDB3TlRYVmVsdmw5N0J5OWtWMGRIU0pteXFLazh2bFdwV29WWmYxb3MzTkZMcVdLSHYxNmhVZVBYckV6bmZwMGtXbjdjdURWQ29Gd3pBbFBsOEtLWmNJdGJEUS9vWlNNek16Tkd4WThUZGxGdWZrNU1ST3YzbnpScXR0bExQYmF0V3FaWkR6cUl5ZlIwUXpDaHdSUWdnaGhCQkN5RHRBdVJsMWpSbzFLbDNad1owN2Q3SjNvSHQ1ZWFGdjM3NmM1dzhmUHN3T052N3p6eitReVdRNjlRbzdkT2dRdG16WndtYXNWSzllSGF0WHIrYmNiZnV1K08rLy83Qnc0VUpPZncvbDNoRTJOalpZczJZTnZ2NzZhOFRFeENBM054ZExsaXhCMzc1OU1YcjA2QktsZkFySjVYS0Vob1ppKy9idG5LYmdEZzRPQ0FrSlFaMDZkWXo3d2xCVWprNVYxbzF5TnBLMkdVZktKYVBhdDI5ZnhyUFRuMXd1eDVkZmZzbkpHakEzTjhlUUlVUHcwVWNmR2JWOGs3YUtsdzdMeWNreHluRzZkT21Dbkp3Y2lNVmlmUHp4eDNydFkrTEVpWkRMNVhqOCtERkNRa0wwem1vNGRPZ1E1MzJscXg0OWVyRFRoZGxUNzZ1cWVGMWF1SEFoQWdJQzFLNXo5KzVkTEZteVJPVnplL2Z1WmFkcjFhcUZyVnUzYW4xdENnNE9ab1BobGVIMzN4RCsvdnR2enJ5MlpkN0tTMzUrUGhZdlhneHJhMnZNbmoxYjVjL3FtMisrd2JWcjEyQnJhNnRUeVZBUER3OTg5OTEzS3AvTHlzclMyTVBLV056YzNOanB1TGc0cmJaNS92dzVPMTFSUDhQeStqd2k2cjBiVnlaQ0NDR0VFRUlJZWM4dFhicVVuUjQwYUJER2poMWJnV2ZERlJZV2hzT0hEd05RRFBoUG16YU5rekdTbHBhR1AvNzRnNTIzc2JIQjU1OS9ydFcreFdJeE5tL2V6Q21QVTZkT0hTeGZ2aHcyTmpZR2VnV0FpNHVMd1J0RUY5SWxjK1hDaFF0WXRXb1YyOWVGWVJpTUdUTUdnd1lONHF6bjdPeU10V3ZYWXNHQ0JYajI3QmtBNE04Ly84U1ZLMWN3ZWZKa3RHelprclArZ3djUHNHWExGcng0OFlLenZGMjdkcGd5WllwQnY1ZnFxQnRJVmU1eHBNM2diRlJVRk50azI4dkxTK2NNTm5WNFBCNU9uRGloOWZweXVad05HakVNZzY1ZHUyTE1tREZsS3N0b2FJV1pXWVZzYlcyTmRpeDkreG9wbXpScEVpUVNTWmwrTHczNU8yMWlZbEx1SlRIcHVsUzI2NUtwcWFuR0FmM1Nzb2dlUEhpQS8vNzdqNTBmTW1TSTFrRWpnSHM5TTliUHNEeWxwS1FZcEd5ZnNSUVVGR0RPbkRuc2RWZ2tFbUg2OU9rbGZtWlJVVkZZc1dJRnhHSXhoZzBiaHNHREIydk1jRTFJU01EdzRjUForUU1IRHNES3lncUE0djM5eHg5L1lOcTBhV2pWcXBWZTU3NXg0MGE5M3lQS0FaalkyRmlONjJkblo3TUJKb0ZBWUxDTUkxMlY1K2NSS1IwRmpnZ2hoQkJDQ0NHRUdFMStmajVXcmx6SkJnUSsrdWdqMUsxYmw3UE96ei8vak96c2JIWit3b1FKV3BXWGk0Nk94dEtsUzBzMERXY1lCdEhSMFFZTmRxeFlzYUpNemR6VlVkZXNYVmxHUmdiV1grNmFQUUFBSUFCSlJFRlVyMS9QRHM0S2hVSjgvZlhYYU5ldW5jcjE3ZXpzc0c3ZE9telpzZ1ZIamh3Qm9DaFZzM0RoUXRTdFd4Y2pSb3dBbjgvSDc3Ly9qZ2NQSG5DMnRiR3h3YVJKazhxbEJOU2ZmLzdKWnBzVlppdElwVkpzM2JxVnM5N0xseS9aYVcxSzFTbjM4RkJ1MEY2UldyVnFoWkVqUjFiWVlKdzZUNTgrNWN5WEpaUGp6WnMzR0RObWpON2JGODhDNnQrL3Y5NzdBb0NEQncrV2FmdktpcTVMRldmbnpwM3N0SWVIUjZtdlZ4VzVYTTU1anlzSEJUdzlQVXVVbUh2dzRBRm16SmpCenUvYXRVdGwvNkpyMTY1aHdZSUZBR0NRRXEyNjJMdDNML3NlMEVUYjk1WXlVMVBURWhsTnV1RHorUWdNREdRRFI4ZVBINGVGaFFYbkpwWGMzRnlFaElRZ056Y1hBTEJ2M3o1MDdOaVJrN1dqQ3NNd0ttOXNDQThQeDA4Ly9RU0pSSUpGaXhhaFc3ZHVtRGh4b2s0bDhBQncrdUhweXR6Y0hQYjI5a2hKU1VGaVlpSnljbkpnYmw1Nnoram56NSt6NzAxdmIrOEt5NFl6NU9jUjBSOEZqZ2doaEJCQ0NDR0VHTTB2di95Q1Y2OWVBUUJjWFYxTDlHVjQvUGd4WjVBc01EQlE0eUMvVENiRDRjT0hzV1BIRGs2ZmlFSlBuejVsNys0ZE8zYXMwUVpXeTV1MXRUWFdyVnVIcjc3NkNoS0pCRXVXTENrUmhDdE9JQkJnOHVUSmFOR2lCVFpzMk1EZWNmemt5UlBNbmoyN3hQcENvUkQ5K3ZYRHA1OStxblp3eVpET25EbFRZcEJJS3BYaXdJRURwVzZqS1hBa2tVaHcrdlJwQUlwQnZFNmRPcFg5Uk11QVlSajgrT09QV3BYOW1UOS9QbHEwYUlFMmJkcVU2MTNXaFlQNGhjcnlQWlBMNVNwL04vV2xYS0tNVkM3djZuVkpuY3VYTCtQKy9mdnN2SzdaUnNyOTJnRE5HVWZLQVRSbloyZVZRU09BbTFIaTZ1cXE5Zm1VVlVwS0NpZFFYMWtOR1RJRXFhbXA3TFh1d0lFRDhQWDFSYWRPblNDVlNoRVNFb0tvcUNnQWlzK1krZlBuYXd3YUFTVXpZQXZuN2UzdFVhOWVQZHk3ZHcrQW9uVHFnd2NQTUcvZVBQajUrUm55cGFubDZlbUpsSlFVeU9WeXZIejVVbTAvdU1Jc1hRRHc5L2N2ajlOVHlaQ2ZSMFIvRkRnaWhCQkNDQ0dFRUdJVXNiR3huSC8reFdJeHBrMmJCcWxVQ3JGWURLbFVpb3lNRFBidVZwRkloS2xUcDZyZDU5T25UN0YrL1hwTzZhTEM3ZExUMDdGejUwNzJidUVyVjY3Zyt2WHI2Tm16SjRZUEgxN3VkMkFiUS9YcTFiRm16UnJ3ZUR5NHVMaG92VjJUSmswd2NlSkVyRnExQ3BtWm1TclhZUmdHQXdjT3hJY2ZmbGdwQm1mVjBSUTRPbi8rUEJ0c0NBd01yUEJlVnd6RGFCVTBFb3ZGdUg3OU9xNWZ2NDcxNjlkajkrN2RldmZ2MGNXSkV5ZHc3ZG8xZHI1Qmd3WUlEQXcwK25ISnUrRjl1aTVKcFZMODlOTlA3SHlkT25WMEh0UXVIampTbE5XaDNCdXRVYU5HcGE2bjNNT21QQU5IZS9mdUxWRmFUQnNNdzJnTWpxZW1wdXA3V2lwTm1qUUpTVWxKdUh6NU1nRGcrKysvaDZlbkovNzQ0dy9jdm4yYlhXL0NoQWxvMnJTcFZ2c3NuaUZaR0RpeXM3UEQ2dFdyOGR0dnYrR1BQLzZBWEM1SGZIdzhwaytmampGanhxQi8vLzVhQlJ3UEhEaWdOb05hVXdhWGo0OFA3dHk1QTBDUkJhVXVjUFRvMFNOMnVrR0RCaHJQelJqbzg2anlvTUFSSVlRUVFnZ2hoQkNqY0hKeWdwbVpHZHZVT0RrNUdjbkp5YVd1UDJiTW1GSUh1Nktpb3JCOSszWjJzS2VRaTRzTEZpOWVERzl2YndCQSsvYnRzV25USmx5NmRBbUFZb0R1eUpFak9IUG1ESVlORzRZK2ZmcUF6K2ZyL0ZybXpwMWJhZnBRYUhNSE5LQVk0SHowNkJIT256K1BTNWN1SVMwdFRlMzZjcmtjdTNidHdxNWR1K0RoNFlHQWdBRFVxVk1IUGo0K3FGbXpwbDdmTjIxczJMQ0JuZjdzczg4UUdSa0pvR1E1cHRtelo3TURlNXJPUlRsZ0dSd2NiTUN6TlM3bDN3OCtudzhIQndlakgvUGN1WE5ZdTNZdE8yOWxaWVd2dnZyS29NY29YbnJMMkY2L2ZvM1JvMGVYNnpFckFsMlhqSGRkS2sxQ1FnS243OUhFaVJOMXlqWUNGTjhEWmVwK2hnVUZCWnhlU3VvQ1I4b1pSNGJzNmFaT1ltS2kzdGxHSXBFSSsvYnRVN3VPUG1YdDFHRVlCak5uemtSWVdCZ1NFaEtRbjUrUEw3NzRnbE5tYi9EZ3dlamJ0Ni9leDFDK3NZRmhHSXdjT1JMKy92NzQ1cHR2a0pXVkJhbFVpblBuenFGdjM3N2xVZ3JPeDhlSG5mN3Z2LzlLN1RFbmxVbzU3N1dHRFJzYS9keUtLNC9QSTZJOUNod1JRZ2doaEJCQ3lEdG03OTY5Mkx0M2IwV2ZCZ1FDQVJvMmJNaTVjeFJROUNvUUNBVEl5c3BpbHpWbzBFRGxRTTNqeDQ5eDhPQkJYTDU4bWROREFBQzZkZXVHQ1JNbWNKcWJWNnRXRFlzV0xjS05HemV3WWNNR3hNZkhBd0N5c3JLd2VmTm1oSWFHWXRLa1NRZ0lDTkRwdFJUdXB6S1R5K1dJakl6RW5UdDNjT2ZPSGR5L2Y3L1V1OERyMXEyTDRPQmdDSVZDbkRoeEF2ZnYzK2ZjTmYzNjlXdThmdjJhblJjS2hhaFJvd1pjWFYzWmg3T3pNMnh0YldGdGJRMXJhMnVZbVptVitUVklKQkoydXZpQW1xb2VFcXFFaFlWeFN0L1oyOXVYK2J6S1MzUjBORHZ0NnVxcVZTOG5mY25sY3V6ZXZSczdkKzVrZi9ibTV1Wll0bXlaVGxranBPTFFkYWw4cmt2SzNOM2RzWFhyVnB3L2Z4NVBuejZGdjc4L2U0TkNqeDQ5SUJLSk5PNmplT0JJS0JTV3V1NkxGeTg0WlIvVkJZNlVyeC9sRlRqYXZIa3orL00wTVRIaFhNTXJLMHRMUzh5ZlB4L1RwMDluTTZBTDllL2ZYK2Vnc3pZWlpNMmFOY1BHalJ1eGNPRkNKQ1ltWXU3Y3VlWFdQMGk1ZEtSeUticmluang1d21aczE2cFZ5NkI5SWpXaHo2UEtpUUpIaEJCQ0NDR0VFRUtNWnR5NGNSZ3dZQUNzcmExaFkyTURLeXNyQ0FRQ3pKa3pCN2R1M1FLZ3VPdDQ1c3laYkRBZ0l5TUQ1ODZkdzRrVEovRDgrZk1TKzNSeWNzTDA2ZE1SRkJSVTZuR2JOV3VHWDM3NUJidDM3OGErZmZ2WWdaMVhyMTdocTYrK1FzZU9IVEYrL1BncUZWUW9Mams1R2MrZlA4ZVRKMC93N05relBIdjJETm5aMmFXdWIyOXZqMDZkT3VHRER6NUFqUm8xMk9WZHVuUkJRa0lDVHAwNmhVdVhMaUVpSXFKRTZSMnhXSXl3c0RDRWhZV1Z1djhPSFRwZzNyeDVaWHBOeW9PT3hlL0NWdzRjcVF1b3VMaTR3TmZYbHkxbnVHalJJdnp3d3c5RzdYVWxrOGtRRnhlSHFLZ292SHIxQ20zYXRFSDE2dFhaNTR0L1AwdWpQQ2h1eklIZmpJd01mUFBOTit6dklBRFkydHBpMmJKbDcwVVQ4c0xCVVVQS3o4ODN5SDRGQWtHbHlTTFN4N3Q0WFZLbGZmdjJhTisrUFJJU0VyQjgrWEk4ZWZJRVQ1NDh3ZHk1Y3pWbUlPblM0MGk1VEYxaFlFeVZ0TFEwVHNaUllSYXVNZDI2ZFFzWEwxNWs1d2NPSElqZHUzY2IvYmlHWUdwcUNqczdPeVFtSnJMTHVuZnZqdkhqeCt1OHIrSS96OUt5NE56YzNMQisvWHFFaFlWcG5hRm5DQzR1THFoV3JSb1NFeE1SSHgrUCtQaDRsY0VZNWMrRFpzMmFsZHY1dmUrZlI1VVpCWTRJSVlRUVFnZ2hoQmlOaDRkSGlRSDdFeWRPY0FZSVB2dnNNM1lRNWRxMWF3Z0pDU2x4UnphZ3VQdDA0TUNCK1Bqamo3VzZxMXNrRW1IMDZORm8yN1l0VnExYWhWZXZYckhQblQxN0Z0ZXZYOGVXTFZ1MDZnV3hmZnQyb3dVZXRDbkZrNXViaTJQSGpyR0JpYWlvS0U3R1ZtazhQRHpRdW5WcnRHclZDbjUrZnFVT2FEbzdPMlBvMEtFWU9uUW9VbEpTY092V0xkeThlUk1QSGp4QVNrcUt4dVBZMk5oZzh1VEpHdGZUUkRrVFFWM0drYnJBa2FXbEpWYXZYbzJwVTZjaUtpb0ttWm1aV0xSb0VYNzg4VWVEOVVpUnkrWDQ5ZGRmMlF5SW1KZ1lUdERMeThzTDFhdFhoMUFvaEZnc2hsd3VSM3A2dXNZN3VHL2V2TWxPZTNwNkd1UmNpNHVOamNYczJiTTUvVkI4ZlgwUkVoSlNMdjJVS29QU1NqV1ZoYWIrYk5ycTFxMGJaczJhcGRXNmRGMVN6MURYSlhXT0h6K09KMCtlQUZDVTJmTHc4TUR3NGNQVmJxTkxxVHJsdmp2cUJ2T1ZNMG1zcmEyTkhwaVFTQ1NjTXFOT1RrNFlQSGh3cFE4Y3llVnkvUG5ubi9qbGwxODRtVVlBa0o2ZXJ0YytsYS85RE1Pb0RSeWFtNXRYU0FtNGhnMGI0c3laTXdDQUd6ZHVxTHdHWHJseWhaM1d0cjlUV2RIblVlVkdnU05DQ0NHRUVFSUllY2NNR0RBQUkwZU9OT294ZXZUb29kZDJpWW1KMkxKbEN6dmZ0R2xUOU9uVGg1MXYzcnc1bWpScGdoczNickRMVEV4TThPR0hIMkxZc0dGNmxVN3g5ZlhGNXMyYnNYMzdkaHc4ZVBELzdkMTVYSlYxMnNmeDd4R1FSUUtYVUVOMkZaMFF0U3cwTllWOG9zeDB6R1hVc3NiQ2x6dW1acW5oTHBGTGs0OW1velZxVDFwT2xxYVpUelZpNWNvemp1RTJXbTZwdWVVQ1VxWXNzcHpuRCtBZWpoemdBSWZOUHUvWHkxZG51WmZmd2NOOTIrLzZYZGRsckZxLzc3NzdLcldCZUhtNHVycnF1KysrczVoRXRNYlQwMU90VzdkV216WnQ5TUFERDZoSmt5YWxQbGY5K3ZVVkdSbXB5TWhJU2RLVksxZDA5T2hSSFQ5K1hNZU9IZFBaczJjTFRkcEdSMGZicGF4TndaSk1CZnVJU0phQm81TDZtcmk3dXlzdUxrNmpSbzNTOWV2WGRlN2NPYjN6empzYVAzNjhUZU13bTgzYXZuMjdMbDY4cUFzWEx1akNoUXNXWmFETVpyUFdyRmxUNHVlb1g3KytVVTVzelpvMUdqcDBxTlZKNG95TURIMzg4Y2NXQWRXS2FFeCs3ZG8xVFp3NDBXS1ZmYmR1M1RSaHdvUml5MlVCMXZ4ZXJrdkZlZmJaWjNYZ3dBRWpjUFBCQng4b0tDaEluVHQzTG5JZld3Tkg2ZW5wT25Ub2tQRzhRNGNPUlI2ellHK2FncVhKS3NyYXRXc3RNcHhHakJoaDA0S09xblRseWhVdFhMalE0anFiSDl5WGNoZXVIRGx5UkNFaEljYjdwZTJ4WkRhYlM3VlBTRWlJL3Z1Ly83dFU1eWlMQng5ODBBZ2M3ZG16cDFEZzZPTEZpMFovUVE4UEQ3VnExYXJDeDhUOXFQb2pjQVFBQUFBQWQ1aGF0V3BWeS8vcE5wdk5tajkvdnJFaTNkUFRVeE1uVHJUWXhtUXk2YVdYWGxKVVZKUk1KcE9lZlBKSlBmWFVVNnBYcjE2NXp1M2s1S1RodzRlclk4ZU9XckJnZ1c3Y3VHRzNESUhLTW1iTUdBMGRPdFFvaTJNeW1lVGo0NlBnNEdEZGUrKzlhdDI2dGZ6OS9VdmRxTDBrRFJzMlZNT0dEZFdsU3hmanRiUzBOSjAvZjE3bno1L1h6WnMzMWJWcjEzS2Z4MncyR3hsSHRXdlhMcFJWVkxBY1VFbUJJeWszVytIbGwxL1d0R25USk9WbUJqenh4Qk5HNlp1TWpBenQyYlBIQ0FwZHVIREJZaXl4c2JFMmo5M1QwMU9CZ1lFS0NBaVF2NysvTWZFWUdocHFCSTQrL2ZSVGJkNjhXWGZmZmJmRitETXpNNVdVbEdReG1lenI2MXZxUGx5MldMSmtpY1VrWGI5Ky9UUjgrSEM3bjhjV2ZmdjIxZlhyMTh0OW5QajRlRHVNQm1WVms2OUxyNzc2YXJuSDRlRGdvSmlZR0kwWU1VTFhyMTgzN25NK1BqNUZaZzNhR2pqYXYzKy9rYzNpNHVKU2JIK2ovZnYzRzQvYnRtMWJ5azlSZXNuSnljYmpEaDA2Nk9HSEg2N3djNVpWV2xxYTFxNWRxM1hyMWxsa3RiWnMyVkpUcGt6UmdnVUxkUGp3WVVtNUFiSFpzMmRYMVZDdDZ0ZXZYN21QRVJZV3BscTFhaWtuSjBmNzl1M1Q5ZXZYNWVIaFliei96VGZmR0k4N2QrNXMwejIydktyVC9RaldFVGdDQUFBQUFKUmF3ZFdxelpvMXMybWZqei8rV0FjT0hEQ2VqeDgvM21xUG9mcjE2K3VOTjk1UWt5Wk5DbVdkbEZkb2FLamVlZWNkL2ZUVFQrVU9SbFUySHg4ZmpSa3pSbGxaV1dyZXZMbWFObTBxRnhjWDllelowMWhKWEZuaTQrUFZ2SGx6TlcvZTNHN0hMTmdIeFZwRCs0S0JvK0pLMVJYVW9VTUhoWWVIYTl1MmJUS2J6VnExYXBWZWUrMDE0LzNZMkZpYit3L2xqOHZmMzErQmdZRVdmNHJLYWhnMGFKQjI3OTZ0MU5SVVNiazlXUXF1MHJmRzA5TlRNVEV4ZHA5b3YzTGxpbmJ0Mm1VOER3c0wrOTFPMHBVbjJHUTJtelZ6NWt5THNrNzUyclZycDdpNE9KdS9uM2VDTy8yNlpBc3ZMeTlObWpSSlU2ZE9sZGxzVmxwYW1tYk1tS0cvL3ZXdnFsT25UcUh0QzVZMms0b09IQlhNdkwzdnZ2dUszTzc4K2ZOR1R6ZEp1di8rKzh2eU1VcWxmLy8rK3QvLy9WOTVlSGhvd29RSkZYNitzdHF4WTRmZWZ2dHRpMncwazhta2dRTUg2czkvL3JNY0hCdzBlUEJnVFo0OFdWSnUxdEhseTVlTlhsSzIvRHZoMXExYkZ2Y3ZkM2QzbS91VUZRemVWS1M3N3JwTG9hR2hPbmp3b0xLeXNyUjkrM2IxN05uVGVML2dOVEU4UEx6Q3g4UDlxR1lnY0FRQUFBQUFLTFhvNk9oU2JYL28wQ0c5OTk1N3h2UGV2WHVyVTZkT1JXNWZrWTI5WFYxZDFiSmx5MUx0ODhJTEwxVFFhRXJueVNlZnJPb2gyTjM2OWV1VmxKUmtVYVl1TXpOVDc3enpqc1YyVjY1Y01SNlhaalYwVkZTVWR1ellvWnljSE8zZHU5ZVlGSFIyZHBhdnI2L09uajFiYUIrVHlTUnZiMjhGQlFWWi9HblVxRkdwQWpxK3ZyNWF1blNwMXExYnA0TUhEK3JLbFN2S3lNZ29GS3h5ZG5hV3Q3ZTN3c0xDMUxkdjN3b0phdTdidDgvaXZILzYwNS9zZm82eUttMmZuZ3NYTGxpVUxxeE1LMWFzc0JvMGtuTDcwU3hidGt5alJvMnFsTEZ3WFNvZmE1bU50OHZKeVNuVUM4ZWFzTEF3RFJnd1FCOTk5SkdrM05KZmI3enhobWJNbUZGb1cxc0RSd1Y3bnRXdFc3ZkljMi9idHMxNDNMaHhZd1VGQlpVNDN2THk5dmJXQXc4OG9CNDllbFRyUlJnZUhoNzY1WmRmak9jQkFRRWFOMjZjUlRtNmR1M2FxWDc5K3JwMjdack1aclBpNCtNMWVQQmdTYmtMWGtxeWR1MWFMVisrM0hnZUZSVmwxOStKaUlpSVlnTlJXN1pzc2VrNDNicDEwOEdEQnlWSm16ZHZOZ0pIKy9mdk54WTBORzdjdUZJeTFxcnovUWovUWVBSUFBQUFBRkNoa3BLU0ZCc2JhMlNNQkFjSFcxMVptcG1aYVpRTHl5L3hVOXIrQWlVSkNBalEzLzcyTjdzZXN6cUppb3F5YWJ2MzMzL2ZLSmRVbG4zc2FjdVdMVHAxNnBURmE2bXBxVnEzYmwyUis1UW1jTlM0Y1dNOTlOQkQycjE3dDh4bXMzYnYzcTArZmZwSXl1MS9sWlNVcE1EQVFEVnQybFJCUVVGcTJyU3BBZ01EN2Rhdnc5dmJXMlBIanJYTHNjcmo4dVhMRnMrTEtxTlZGVmF1WEZtcTdmLzBwejhwSlNXbGdrWlR0RTJiTm1udDJyV1Njak50Q3ZhOXluKytZY01HTldyVVNIMzc5cTMwOFZWWDFmVzZOSFBtVEQzNDRJUEZick4zNzE2YlM5b05HVEpFZS9mdTFZOC8vaWhKMnJWcmx6Nzk5RlBqZXBQdjlzQ1J0ZEt5cWFtcEZsbVdYMzc1cFc3ZXZLbUpFeWRhWkdTYXpXYUxNbU9WV1RKdS9Qang4dkx5cXJUemxVWGJ0bTMxNXovL1dXdldyTkd6eno2cmZ2MzZGYnAvYk42ODJTSWphZWZPblViZ3lCWS8vZlNUeGZOOSsvYlpOWEEwZXZUb1ludDEyUm80NnRxMXE5NSsrMjFsWkdUbzFLbFQrdmUvLzYzUTBGQ3RYNy9lMk9hSko1NndlN2FyTmRYNWZvVC9JSEFFQUFBQUFLZ3dhV2xwbWpwMXFqSEo2K3JxcWhkZWVFRUhEaHpReFlzWGpmNHk1OCtmMTZWTGw1U1RrNlBubm51dTJrMGlORzdjMk9iU002VjE3dHc1dXgxcjRNQ0JObTMzNFljZkdwT3RaZG1ucWprNmxtNDZvMHVYTHRxOWU3ZWszT3kzL0luY0YxOThVWk1tVGFxVWliS3FWckNVa3FSaUp5SlIyTmF0VzdWa3lSSkprcHVibTJiUG5tMlI4Uk1kSGEzNTgrY3JPVGxaeTVZdGs0dUxpM3IwNkZHaFkrSzZWTDJ1U3c0T0RucmxsVmMwZXZSb1kweC8rOXZmMUtaTkc0c3MydHN6bUt3Rmp0emMzUFRYdi81VnNiR3hPblRva0tUY3NtdW5UNS9XakJrejVPL3ZMeWszT0ZYdzd5b3lNdEx1bjZzbzFUMW9sRy9Rb0VHS2pJelUzWGZmWGVpOVU2ZE9hZW5TcFlWZVMwcEtzcnE5TmZtQndud0hEaHhRVGs1T3RTdFo2ZWJtcG03ZHV1bUxMNzZRSkgzd3dRZUtpb3JTbmoxN0pPVm12bmJ2M3IxU3hzTDlxR1lnY0FRQUFBQUFLTGVyVjYvSzFkVlY3dTd1RnErLzlkWmJGcE1xYVdscFJpK0JvalJ1M05oNFhGS1BvOXZMQ0pXMGZWbXpTT0xpNGtwZFRzdFc5czZxcW1ueVM5SVZMUGZUcDA4ZmpSdzUwbUs3d1lNSDYvTGx5MldhakN0WW1yQmdhVHBydlpUdVZQZmNjNDlGZVNiWTdoLy8rSWZlZlBOTm1jMW1PVGc0S0NZbXB0RDFJTDgzMVN1dnZLS3NyQ3d0V3JSSTJkblpGdjNnN0kzclV2VVRGQlNrUVlNR2FmWHExWktrckt3c2ZmTEpKeGIzdmRzRFIwWGRsK3JWcTZmNTgrZHIrZkxsUmdibXVYUG5OR2JNR0UyWU1FSGg0ZUg2NElNUGpPMURRa0txM2FLTDRxU25wMWRLWnA3SlpMSWFCUHIxMTE4MWE5WXNxNlVJanh3NW9xNWR1NVo0N0d2WHJ1bjA2ZE1Xci8zMjIyOUtURXdzTVp1dEt2VHIxMDlmZnZtbHpHYXo5dTNiWjVINTg4UVRUeFJiRXRHZXVCL1ZEQVNPQUFBQUFBRGx0bTNiTnIzLy92dnEyTEdqT25mdXJJNGRPOHJSMFZGdWJtNDJINk5PblRyeTl2YTJtUGo2L1BQUGk5M240TUdEbWpoeG9zM2JvL29xT1BtV3Y1cStvUHp5VHFYTk5wSmtNV2w0L2ZyMU1veXU1bnZxcWFmMDFGTlBWZlV3YXB3Tkd6Wm82ZEtsUmorTzhlUEhLeXdzek9xMm9hR2hHajkrdkJZc1dDQ3oyYXkzM25wTDE2NWQwNUFoUXlweHhLaHFUei85dEhidjNxMnpaOC9xbVdlZTBhQkJneXplejhqSXNIaHVMZU1vbjRPRGc0WVBINjdnNEdEOTVTOS9VVVpHaHRMVDB4VVhGNmV2dnZyS29zem5nQUVEN1B0QktrRlZYWTl2M3J5cEtWT21HTDE5R2pac0tGOWZYeVVtSmtxU2poOC9ibFBnNkYvLytwZHhiWEJ4Y1RGNjlXM1pzcVZhQm81OGZYMzE4TU1QYThlT0haSmtsQWQyZG5hdTFENUQzSTlxQmdKSEFBQUFBSUJ5UzA1T1ZrWkdocjc5OWx0OSsrMjNXcmR1blR3OVBSVWFHcXJQUHZ2TTJNNWtNcWxSbzBieTgvT1R2NysvZkgxOTVlUGpJMTlmMzBwYjZZcktWN0NrMTg4Ly8yeDFtOE9IRHh1UG16VnJWdWo5OGdTT0NwYWlLOWczeEpxQ1k2MHN3NFlOVTRjT0hTcjl2Q2lhMld6V3NtWEw5T21ubnhxdkRSczJUSTg5OWxpeCswVkdSdXJLbFN0Ni8vMzNKZVdXVWp0MzdseWgzalM0Y3prNk9tcnk1TW5LeXNwUzgrYk5DNzJmSDF6STM5YVdVcGtSRVJIeThmSFJqQmt6ZFBYcVZVbTV2WFR5QlFjSGN3MnhVWHA2dW1KaVluVGl4QWxKdVFHZk9YUG1LQ0Vod1FnY0ZleGZWcHo0K0hqajhkTlBQNjJQUHZwSXFhbXBTa2hJMEMrLy9GSWwvNjdKN3hkNTl1eFpKU2NuRndyUURCMDZWQWtKQ1JZbEhnY09IR2h6YVQ3OGZoQTRBb0FhekxHV2xKbmpKQ2RsbHJ3eGdHb2xVMDV5cWw1bHJ3R2dYUEpYN1VxU3U3dTdVYSsrVFpzMkdqQmdnQUlDQXVUdjd5OC9QNzh5bDR1cktBc1dMREJXM3habDVNaVJsZElIcDZqejJKcEpaV3Rma3Z3VjBtWGRwN1JLT3NlRkN4ZU1ramx1Ym01MkR4d1ZMTWRUcDA2ZFlyZTFaMjhYVzkzZTd3RlY2K2JObTNyOTlkZU4zaDlTYnRDb2YvLytOdTAvZVBCZ1pXWm1hczJhTlpKeWU5T2NPWE5HMDZaTnM3bVVHTmVsaXI4dVZhVEF3TUFpM3l1WWNWUlNlZFdDbWpkdnJpVkxsbWpXckZuNi92dnZMZDU3OU5GSGExeXZOaGNYbDByUEVrNU9UdGEwYWRPTW9KR2pvNk5pWW1JVUZCUmtFU3k2ZE9sU2ljYzZlZktrMFg5S2toNTU1QkdkUFh0V1c3ZHUxYTFidC9UeHh4OXIyTEJoOXY4UWVhNWR1MWJvOTJUMDZORzZldldxY25KeUpPVm1HTjBlT1BMeThsS1RKazMwMDA4L0dhKzFhOWV1d3NhSm1vdkFFUURVWUI3T1VrcGFQVFhVbGFvZUNvQlNTbEU5ZVZTdmVWTUFLSmY4Y2llU0xIcHUxSzFiVjBPSERxMktJZG5zMXExYkZpdkFyYm05dEZCRktlOTV5cEl0VXhVWk5yZmJ0bTJiOGJodDI3WlcreGpsQjQ2Y25KeEtmZnlkTzNjYWo1czBhVkw2QWFKQ1ZhZCtPaWRPbk5DY09YT016RGlUeWFUUm8wZnJqMy84WTZtTzgvenp6OHZKeWNuSVBEcDc5cXhHalJxbDU1OS9YdjM2OVN0eGtwL3JVdFZmbHlwS2FtcXE4YmkwQ3lucTE2K3ZEaDA2RkFvY0xWdTJUSkxVdTNmdjhnL3dEblg4K0hGTm56NWR5Y25Ka21UMEs4dlAxR3JZc0tHeDdXKy8vVmJpOGZJRHcxSnU0S1ZSbzBicTBhT0h0bTdkS2tuYXRHbVQrdmZ2cjNyMTZwVnIzQ2RQbnRTdnYvNnE4K2ZQRzM4dVhMaGc4VDNLVjNDUmhHUTlNUG5XVzI5WkJJMGthZTdjdVhyNzdiY0w5YW5FN3h1Qkl3Q293UUxxU3NmU1doQTRBbXFnWTJvaGZ5b3lBYmhEWkdSa1dLelV0ZGFmQnI5dkJjdjUzTTVzTmx1OEh4NGVYbWlickt3c284UmNjWUdqRFJzMnFHSERobXJhdEtucTFhc25rOG1rWGJ0MjZjTVBQelMyQ1EwTkxmTllhN0lmZnZoQml4Y3Yxc1dMRjNYZmZmZHAvUGp4Um1ZZ2NyK0hHelpzMFBMbHl5MkNsSk1uVDFhWExsM0tkTXpCZ3dlclFZTUdXclJva2JLenM1V1ptYWwzMzMxWE8zZnVWSFIwdE5VeVpyanpwYVdsR1k5TGszRWs1V2F2dmZmZWU0VmV6ODdPMXR0dnY2M2p4NDlyM0xoeHhmWk5xbXBqeG95UlZMYnMwYkxJeWNuUnVuWHI5UDc3Nyt2V3JWdVNjbiszcDB5Wm9zNmRPeHZiRmJ5M1dBdktGSlNZbUdpeElDRS9xNmRWcTFacTBhS0ZqaDA3cG95TURDMVpza1RUcGswcmNZeG56cHpSa1NOSDlQUFBQeGNxNXpwNTh1U1NQMlFlZDNkMytmcjZ5cy9QVDAyYU5GR0xGaTBzM3QrNGNhTysrT0tMUXZ0ZHZIaFI4K2JOMCt6WnN5c2xjNDM3VWMxQTRBZ0FhckRXamFUMXlTMTE4ZGFQOHRiRmtuY0FVQzFjbExmTzEyNnBmbzJxZWlRQTdsUWxyVkszdCtQSGp4dGxVU1NwYWRPbVpUcE9Sa2FHZnZqaEJ4MDZkRWdSRVJFV21Vc1ZLU1ltUmpFeE1hWGVMek16czB6Wkx4WEoxcUJIejU0OWplOUpXZmF4cDRTRUJDTmpyVTZkT3VyWXNXT2hiZkluKzZUaUEwZUhEaDNTcmwyN2luemYyZG01eEI0MWQ2S01qQXhObno1ZHYvenlpeVJwOSs3ZE1wdk5talZyVmhXUExGZGwvYTRYNWZMbHk1by9mNzVGMmFsNjllcHB4b3daQ2drSktkZXh1M2Z2cm52dXVVZXhzYkg2OWRkZkplVk9tbzRlUFZxUFAvNjRoZ3dab3ZyMTZ4ZmFqK3RTMVY2WEt0S05HemVNeDZVSkhCMDRjRUR6NXMwenl2TjVlSGhvMEtCQldyRmloZEd2Smo0K1htZk9uTkdzV2JQazVlVmwzNEhiU1dtejk4cmp6Smt6V3JCZ2dZNGZQMjY4NXVucHFWbXpaaFg2M1M0WXlDcXVCR0pxYXFyZWV1c3Q0L205OTk2cjl1M2JHOCtmZmZaWlRaMDZWVkp1b0cvWHJsMFdBU3ByZHV6WW9kV3JWOXYwbVV3bWs3eTh2T1R2N3k5L2YzK3RXN2ZPZU85Ly91ZC9pZ3pBN05peHc4aE1rNlN3c0RDMWI5L2UrQ3ovL09jL3RXVEpFa1ZIUjlzMGpyS3E3dmNqL0FlQkl3Q293V283U0YzOFRmcjJSSVFpOUMzQkk2QUd1Q2h2ZmFzSWhRZVk1T1JRMWFNQmNDZHhjbkl5VnNuZnZscTFvdjNyWC8reWVCNGNIR3pUZmtsSlNmcisrKzkxNU1nUmZmLzk5enA1OHFReCtWWFNKRXRWU2tsSjBjYU5HL1g1NTU5cjNMaHhObVVqckZ5NVVzbkp5ZXJVcVpQYXRXdFg3Zm84VllRUkkwYVUyTHNuSnlkSHExYXRNcDczN05uVDZzK200TVJ3Y1QrN2dJQ0FJZ05IK1NYSHF1dGtha1U2ZS9hc01VbVg3OENCQTFVMG1zSldybHhaSmVmTnlzclMrdlhydFhyMWFvdHliTUhCd1pvNWM2YmR2aXR0MjdiVjBxVkw5ZHBycituSWtTT1NjaWVtdi96eVMzMzk5ZGZxMGFPSEJnNGNhRFdBWkN1dVN6WEhsU3YvcVJqaTV1Wm0wejcvL09jL05XZk9IQ09JN3Vqb3FCa3pacWgxNjlacTFxeVpaczZjYVZ4dlQ1dzRvZEdqUnhjYitPelpzMmVKNTZ5dS9hTktJek16MDZJc1cxQlFrR2JObXFYR2pSc1gyclpncGsxUjJWQm1zMW56NTg4M0ZqdVlUQ2FOSERuU1lwdjI3ZHZydnZ2dTAvNzkreVZKYjd6eGh2ejgvT1RuNTFma09IMThmS3lPNTU1NzdqRUNSSDUrZnNaL0N3WWNDd2FPaXJKanh3N0Z4Y1VabWJ0K2ZuNktpWWtZRW5DMkFBQVJXVWxFUVZTUm01dWJqaDA3cGkxYnRraktMYS9uNU9Ta0VTTkdsSGpNc3FydTl5UDhCNEVqQUtqaG1uaEk0YzNyYVB0UFBlUno2NmhhNkpqcUtVVk95cXpxb1FISWt5a25wYWllanFtRnp0ZHVxZkFBazVyY1ZkV2pBbkNucVZldm5qRVp0Vy9mUGwyOGVGSGUzdDRWZnQ2clY2OXE4K2JOeHZQYXRXdGJMYitVbXBxcTQ4ZVA2OWl4WXpwNjlLaU9IajJxcEtTa0lvOWJIU2N3VDUwNnBZMGJOMnJyMXExR2tHN2h3b1ZxMmJLbFJXK0UyeDA5ZWxRZmZmU1J6R2F6dG16WkltZG5aejM0NElQcTNMbXoycmR2ZjhmMkZBZ0xDeXR4bTgyYk4rdlVxVk9TY2xmZTM5N0VPMS9CNzBweDM0MW16WnJKMjl0Yk4yN2NVRnBhbXJLeXNuVFhYWGVwWmN1VzZ0Ky92OXEyYlZ2S1QzRm5hTlNva1J3ZEhZM0FyR1I5b3JJeWhZU0VsQmhZckVpSmlZbGF1blJwb1Y0ZlR6MzFsSVlORzJiM01scGVYbDU2ODgwM3RYYnRXcTFhdGNyNHU3aDE2NVkyYk5pZ3p6Ly9YT0hoNGVyZHUzZWg4bExGNGJwVWRxKysrbXFsbjlOc051dm8wYVBHODdwMVM2NWR2V1hMRmkxY3VORGk5M2ZjdUhGcTNicTFwTnpBNU1LRkMvWHFxNjhhMThxVWxCUk5uRGhSWThhTVVZOGVQUW9kczZabGFWbFQ4T2NoeVdxSnRlYk5tMnY4K1BHYU4yK2UrdmJ0cXhkZWVLSElqTHo4M2tlU2lzemFlZSs5OTdSNzkyN2plZCsrZmRXeVpjdEMyMFZIUjJ2a3lKSEt5TWpRelpzM0ZSTVRvOFdMRnhmWjd5Z29LRWp0MjdkWFFFQ0EvUDM5RlJBUUlEOC9QN3Y4VzJqYnRtMmFPM2V1RVRUeTlQVFVuRGx6aktEbDJMRmpkZnIwYVowNGNVS1N0SDc5ZW1WbVptclVxRkZ5Y0xEL1NzZnFlRCtDZFFTT0FPQU8wTVJENm51dlNZY3UvMEU3Zi9tRHJtZEltVGtsN3dlZ2NqalZranljSmYrNlV0OUd1ZG1DQUdCdkxWcTBNQUpIV1ZsWm1qUnBra2FNR0tHUWtCQ2JKcVpLSXlzclM4bkp5ZHE3ZDY4Ky9QQkRpN0k3RHo3NG9ERXBrNVNVcE9YTGwrdjQ4ZU02Zi81OGlhdVhQVHc4MUxKbFM3VnMyYkpjSysvdEtTc3JTenQyN05DbVRadU1USUdDYnQ2OHFhKysra3JQUGZkY2tjZFl0bXlaeFdmUHlNalFybDI3dEd2WExqazZPcXBObXpicTJyV3JIbjc0NGQvRlpHMitDeGN1YVBueTVjYno0akl1RWhNVGpjZkZmWjg3ZGVxa1RwMDYyVytRZHdnUER3K05HemRPaXhjdjFxMWJ0K1RsNWFYeDQ4ZFg2WmhtejU1ZFljZk9ENkJZYytiTUdiMzc3cnZhdTNldnhldDE2OWJWU3krOXBBNGRPbFRZdUdyVnFxVkJnd2FwUTRjT1dyUm9rY1UxSlNzclMxdTNidFhCZ3dlMWRPblNZdnQ5Y0YycXVUWnUzR2lVTEpSVTdBS1ByS3dzTFYyNlZKczJiYko0UFRvNnVsREp6Y0RBUUMxYXRFaVRKMC9XdVhQbmpQM1BuajFyeDlGWEw3Y3ZQaWtxSU5TdFd6Y0ZCd2VYV0JLellLbktSbzBLMXhSZnVYS2wvdjczdnh2UG16ZHZycWlvS0t2SDh2WDExYkJodzR3eWNKY3VYZEs0Y2VNMGQrNWMzWFBQUFlXMkR3Z0lVR3hzYkxIakt5MnoyYXpWcTFmcmd3OCtNSDdYM2QzZE5YZnVYSXZ2bmJPenMySmpZelYyN0ZoZHZueFpVbTdtMGJsejV6UnQyalRkZFpkOVZ6eFd4L3NSckNOd0JBQjNpTm9PMGdQZXVYOEFBTUR2VDJSa3BFV2o1a3VYTG1ubXpKbVZPZ2FUeWFTQkF3Y2F6ejA5UFpXUWtHRFJDTHdnWDE5ZnRXclZTaUVoSVFvSkNhbFdLMDVQbmp5cExWdTI2SnR2dnJHWTVNdm42dXFxUng5OVZIMzY5RkdUSmsyS1BkYThlZk8wWjg4ZWJkKytYWHYyN0xFb2laV1ZsYVhFeEVRbEppWnE4ZUxGQ2dzTFUwUkVoQjU2NktGcW1YVmxMK25wNlpvelo0N3gzZkQxOVZYMzd0MTE3ZG8xdWJ1N0c0M2R6V2F6dnZ2dU8zMzAwVWZHdm1YdG9XWE5qUnMzTkhic1dMc2R6NTZtVDUrdWdJQUF1eDN2c2NjZVUrZk9uWFgxNmxYNStQaFVXbVA2cW5ENjlHbmpjZjUzS2QrTkd6ZTBiOTgraTlmQ3c4TVZIUjB0RHcrUFNobGZZR0NnRmk1Y3FQajRlSzFZc1VMWHJsMlRsRnUyTEM0dXJzaWdFZGVsNnVuR2pSdEtTRWhRM2JwMTVlbnBLVTlQVDdtNnVzckp5VW0xYTllVzJXeld6ei8vckMxYnRtajkrdlVXKzdacjE4N3FNYytkTzZjRkN4Ym9oeDkrTUY0em1Vd2FNMmFNZXZYcVpYV2ZoZzBiYXVIQ2habzZkYXFPSGoycTd0MjdGMWx5ekpZZVVqLysrR09GbGl3cnJ4MDdkbGc4THlxYlJ5cTVqMXBLU29vKy8veHo0M25CRW4rWm1abGFzbVNKdnZqaUMrTTFMeTh2elo0OXU5anJhSzlldlhUMDZGSGpaMzN4NGtXOStPS0xldlhWVnlzOCt6VTFOVlVMRml5d0tOM3E2dXFxdUxnNE5XdldyTkQyOWV2WDErdXZ2NjRYWDN4UnYvMzJteVJwLy83OUdqVnFsRjU2NlNXN2ovZjNkRCtxeWZoYkFRQUFBSUE3UUljT0hkU2xTNWRDRXltVmFlalFvUllsVzV5Y25QVEFBdzhZQVMwL1B6KzFiZHRXclZ1M1Z1dldyWXVjNUhuMDBVZkxQSWJTN0R0bXpCaUxKdDNuejUvWHpwMDc5ZTIzMzFwTVBCZlVxRkVqOWU3ZFc5MjdkMWVkT25Wc09vK3pzN082ZE9taUxsMjZLRDA5WGYvM2YvK25yNy8rV3Q5OTk1MVJPa2JLbmF4TlNFaFFRa0tDWEYxZDFiRmpSejN5eUNOcTE2NmR6ZVZpeXZLeks4L1B1eXl5czdNVkd4dXJIMy84VVZKdUw0a3BVNmJvMkxGam1qNTl1dkdhaTR1TE1qSXlMTEpIVENhVHdzUEQ3VHFXL05YNTFVMStMeE43cWxPbmpzM2YyK3JLYkRZcklTRkJucDZlY25kM2w1dWJtNXlkbmVYZzRLQWJOMjdvOE9IRGV1ZWRkNHp0Yjg4Y2FOV3FsWVlNR2FJVksxYW9VYU5HR2oxNnRCNTY2S0hLL2hneW1VeUtqSXhVbHk1ZHRHSERCbjN5eVNlYU5HbFNvV0FoMTZXS00zWHExQklueEE4Y09GQmlKb2l6czNPaFVuSzJhTnEwYWFIeloyZG42NU5QUHRIcTFhc3RyZ0hPenM1NitlV1gxYlZyMTJLUDZlbnBxZm56NSt1enp6N1RnQUVEckpadnF5bSsvUEpMMWE1ZFd4NGVIcXBUcDQ2Y25Kems1T1NrOVBSMEhUeDRVS3RYcnphMmJkaXdZYkZaZXBKMCtQQmhaV2RucTM3OStxcFRwNDZjbloyVmtaR2h3NGNQYThXS0ZVWXcxbVF5cVZ1M2JwSnlGK0hNbmozYktPTW01ZjZNNCtMaWRQZmRkNWY0R1NaTW1LQ2twQ1NqMzFGS1NvcGVlZVVWOWVuVFIwT0dETEhvVldRdmlZbUpldlBOTnkxNmFYbDZlaW8yTnRacVdiMTh2cjYrbWp0M3JpWk5tbVJra2wrNmRFa3Z2L3l5RVlTMHRTZVhMZTZFKzlHZGpzQVJBQUFBQU53aHBreVpJbTl2YjIzY3VMRlMreGY0Ky9zcktpcks2dVJyMzc1OTlmRERENnRObXpiVnB2emM3VzdkdXFVWFgzeFJKMCtldFBxK3lXUlM2OWF0OWNjLy9sR2RPblZTclZxMXlud3VGeGNYUlVSRUtDSWlRci8rK3F1MmI5K3UrUGg0aTU0WGtwU1dscWF2di81YTMzenpqZDU5OTEyN1pwNVVwYXlzTEwzMjJtdmFzMmVQOGRySWtTUFZ2SGx6aXhKMFdWbFpGaVVROHcwY09MREVsZU80czVsTUppMWF0RWdwS1NrMmJkKzVjK2RDcncwWU1FQ3VycTU2L1BISHF6eUR4c1hGUllNR0RWTC8vdjB0VnQxelhhcDRibTV1SlFZYmJKa29kM0p5VWtCQVFKRi9WOVo0ZW5vcUppYW1VR0FuSlNWRmE5ZXV0UWdhTldqUVFMTm56MVp3Y0xCTngzWjFkYlhJL3EycDR1UGo5ZTkvLzl1bWJTTWpJMHZjWnZ2MjdkcTRjV09KMi9YczJWTU5HemJVSjU5OG9sV3JWbG44ZThyTHkwdno1czJ6K1Q3azZPaW9PWFBtYU02Y09jWjl6MncyYS8zNjlmcm1tMjgwYU5BZzllelowMjRaTjRzWEx5NjBnS2h4NDhaNi9mWFhiY3JxRGc0TzFsLys4aGU5OHNvckZsbU5wMCtmcnBCK1I2amVDQndCQUFBQXdCM0MwZEZSVVZGUmV1YVpaL1Q5OTkvcjh1WExTazlQTDdHM1VGblA1ZUhob2FaTm14WTdnWkpmaHE0MEttSUZyalg1RXpXMWE5ZFdjSEJ3b1VrL0x5OHZSVVpHS2pJeXN0ZytGR1hsNmVtcFhyMTZxVmV2WHZycHA1LzAxVmRmS1Q0KzNtS3k1cEZISGluVjVPeXdZY1BzUHM1OEsxZXVMUFdLK3R0ZHVuVEpvbzlFbno1OWpMSkxYbDVlYXRDZ2dhNWR1MmJ4blhWMGRGVFRwazNWdTNkdi9kZC8vVmU1em44N1QwOVBtMG8yb1hvSkNncXk2SHRWM0hiV0p0Qk5KcE5GdG1GMWNQdkVNZGNsMjlqanVtUVB2cjYrTmdXT2F0ZXVyZkR3Y0QzLy9QTldNMWJ1dnZ0dWpSMDdWbkZ4Y1pLa3NMQXd2ZlRTUytWZWVOR2dRUU05L2ZUVHBkckh4OGRIeTVZdEs5ZDV5Nk5GaXhZMkJZNksrajIvblMxbFRqdDM3cXpodzRmcjNYZmYxYWVmZm1yeDNoLys4QWRObno3ZHBreWpncHlkblRWejVrd3RXN1pNbjMzMm1mRjZTa3FLdnZ2dXV5SkxENVpGeTVZdExRSkhJU0VobWpGalJyRmwvRzRYRkJTa2hRc1hhdnIwNlRwLy9yeTh2THdVR3h0YjVVRjJWRDRDUndBQUFBQndoM0Z4Y2RIOTk5OWYxY01vczRKOUJpckwwMDgvclgvODR4OXljSEJRcDA2ZDlOaGpqK24rKysrdnRESS8vdjcrR2o1OHVLS2lvclJ6NTA1dDJyUkpSNDhlTGJhNXZUWDkrL2V2b0JGS3ExYXRLdmNFclkrUGorYk5tNmNKRXlib2tVY2VLZFEvSTcrWGtkbHNWbloydHN4bWM1RU56L0g3NWUvdnIzMzc5bGtOaWpzNE9NalB6MDlkdW5SUi8vNzlhL1JrSjllbGtwWDJ1alJod2dUanNTM0JyN1p0MjJyTm1qVTJIWGZvMEtGS1MwdFRXbHFhMHRQVGxaMmRiZnh4ZEhSVTNicDFGUmdZV0dKMlNVUkVoUGJzMmFOV3JWcnB5U2VmTFBIY3RtalFvSUdlZi83NVV1M2o3T3hzMTU1eXBWWFMzNCtYbDVjaUlpTDB6RFBQMlBSN0hoZ1lLQ2NuSjJWbFpSblhEcFBKSkE4UEQ5MTc3NzE2L1BISDFiRmpSMG5TYzg4OXB6MTc5dWpDaFF0R29IbjQ4T0Zsemd4eWRIVFVtREZqRkJvYXFzV0xGK3Y2OWV0cTFxeVpwazZkYXRkTW5zaklTUDMyMjIvNis5Ly9ybjc5K21ubzBLRmxPcjZ2cjYrV0xGbWkrZlBuYStEQWdTVm01dUhPWkRKWHhOSXpBQUFBQUFCcW1NVEVSTFZvMFVMdTd1NVZQUlJKVW5KeXNobzBhRkRpZGxldVhERW13Vzd2NTJKUDlqelBtVE5uNU8vdmI1Y0o4UHhWNFhmZGRWZWw5MnVDZFdheldUZHYzalNlVjlUdlZINkFNVC9JYURLWktqVlF0SHYzYnVOeDI3WnRLNlJmQjllbDZuRWUyR2JWcWxYRzQxNjllbG1VSUMydG5Kd2NwYWFtS2pzN1d6azVPVEtiemNidnVadWJXN215ay9PUDZlam9XT1I5Nk9USms1bzdkNjZpbzZQVnBrMmJNcC9yZHRldlg5ZUhIMzZvQVFNRzJLV0ViOEhNcUNlZmZGSk9UazQ2ZlBpd1FrTkR5MzFzL0w0Uk9BSUFBQUFBQUFBQW9JRDhRQlh3ZTFUMnpua0FBQUFBQUFBQUFOeUJDQnJoOTR6QUVRQUFBQUFBQUFBQUFDUVJPQUlBQUFBQUFBQUFBRUFlQWtjQUFBQUFBQUFBQUFDUVJPQUlBQUFBQUFBQUFBQUFlUWdjQVFBQUFBQUFBQUFBUUJLQkl3QUFBQUFBQUFBQUFPUWhjQVFBQUFBQUFBQUFBQUJKQkk0QUFBQUFBQUFBQUFDUWg4QVJBQUFBQUFBQUFBQUFKQkU0QWdBQUFBQUFBQUFBUUI0Q1J3QUFBQUFBQUFBQUFKQkU0QWdBQUFBQUFBQUFBQUI1Q0J3QkFBQUFBQUFBQUFCQUVvRWpBQUFBQUFBQUFBQUE1Q0Z3QkFBQUFBQUFBQUFBQUVrRWpnQUFBQUFBQUFBQUFKQ0h3QkVBQUFBQUFBQUFBQUFrRVRnQ0FBQUFBQUFBQUFCQUhnSkhBQUFBQUFBQUFBQUFrRVRnQ0FBQUFBQUFBQUFBQUhrSUhBRUFBQUFBQUFBQUFFQVNnU01BQUFBQUFBQUFBQURrSVhBRUFBQUFBQUFBQUFBQVNRU09BQUFBQUFBQUFBQUFrSWZBRVFBQUFBQUFBQUFBQUNRUk9BSUFBQUFBQUFBQUFFQWVBa2NBQUFBQUFBQUFBQUNRUk9BSUFBQUFBQUFBQUFBQWVRZ2NBUUFBQUFBQUFBQUFRQktCSXdBQUFBQUFBQUFBQU9RaGNBUUFBQUFBQUFBQUFBQkpCSTRBQUFBQUFBQUFBQUNRaDhBUkFBQUFBQUFBQUFBQUpCRTRBZ0FBQUFBQUFBQUFRQjRDUndBQUFBQUFBQUFBQUpCRTRBZ0FBQUFBQUFBQUFBQjVDQndCQUFBQUFBQUFBQUJBRW9FakFBQUFBQUFBQUFBQTVDRndCQUFBQUFBQUFBQUFBRWtFamdBQUFBQUFBQUFBQUpDSHdCRUFBQUFBQUFBQUFBQWtFVGdDQUFBQUFBQUFBQUJBSGdKSEFBQUFBQUFBQUFBQWtFVGdDQUFBQUFBQUFBQUFBSGtJSEFFQUFBQUFBQUFBQUVBU2dTTUFBQUFBQUFBQUFBRGtJWEFFQUFBQUFBQUFBQUFBU1FTT0FBQUFBQUFBQUFBQWtJZkFFUUFBQUFBQUFBQUFBQ1FST0FJQUFBQUFBQUFBQUVBZUFrY0FBQUFBQUFBQUFBQ1FST0FJQUFBQUFBQUFBQUFBZVFnY0FRQUFBQUFBQUFBQVFCS0JJd0FBQUFBQUFBQUFBT1FoY0FRQUFBQUFBQUFBQUFCSkJJNEFBQUFBQUFBQUFBQ1FoOEFSQUFBQUFBQUFBQUFBSkJFNEFnQUFBQUFBQUFBQVFCNENSd0FBQUFBQUFBQUFBSkFrL1Q4Z1B4NUNkVzA1ZEFBQUFBQkpSVTVFcmtKZ2dnPT0iLAoJIlRoZW1lIiA6ICIiLAoJIlR5cGUiIDogIm1pbmQiLAoJIlZlcnNpb24iIDogIjEzIgp9Cg=="/>
    </extobj>
  </extobjs>
</s:customData>
</file>

<file path=customXml/itemProps215.xml><?xml version="1.0" encoding="utf-8"?>
<ds:datastoreItem xmlns:ds="http://schemas.openxmlformats.org/officeDocument/2006/customXml" ds:itemID="s:customData">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otalTime>0</TotalTime>
  <Words>11556</Words>
  <Application>WPS 演示</Application>
  <PresentationFormat>宽屏</PresentationFormat>
  <Paragraphs>825</Paragraphs>
  <Slides>61</Slides>
  <Notes>3</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61</vt:i4>
      </vt:variant>
    </vt:vector>
  </HeadingPairs>
  <TitlesOfParts>
    <vt:vector size="77" baseType="lpstr">
      <vt:lpstr>Arial</vt:lpstr>
      <vt:lpstr>宋体</vt:lpstr>
      <vt:lpstr>Wingdings</vt:lpstr>
      <vt:lpstr>思源黑体 CN Medium</vt:lpstr>
      <vt:lpstr>黑体</vt:lpstr>
      <vt:lpstr>阿里巴巴普惠体 M</vt:lpstr>
      <vt:lpstr>微软雅黑</vt:lpstr>
      <vt:lpstr>Arial Unicode MS</vt:lpstr>
      <vt:lpstr>等线</vt:lpstr>
      <vt:lpstr>楷体</vt:lpstr>
      <vt:lpstr>思源黑体 CN Normal</vt:lpstr>
      <vt:lpstr>等线 Light</vt:lpstr>
      <vt:lpstr>Calibri</vt:lpstr>
      <vt:lpstr>方正大黑体_GBK</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赵艺</cp:lastModifiedBy>
  <cp:revision>55</cp:revision>
  <dcterms:created xsi:type="dcterms:W3CDTF">2022-12-09T12:51:00Z</dcterms:created>
  <dcterms:modified xsi:type="dcterms:W3CDTF">2023-05-11T09:06:28Z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FF0234DC1EB1437792590843B658985E_12</vt:lpwstr>
  </property>
  <property fmtid="{D5CDD505-2E9C-101B-9397-08002B2CF9AE}" pid="3" name="KSOProductBuildVer">
    <vt:lpwstr>2052-11.1.0.14309</vt:lpwstr>
  </property>
</Properties>
</file>