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5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708" r:id="rId3"/>
    <p:sldId id="619" r:id="rId5"/>
    <p:sldId id="422" r:id="rId6"/>
    <p:sldId id="994" r:id="rId7"/>
    <p:sldId id="398" r:id="rId8"/>
    <p:sldId id="394" r:id="rId9"/>
    <p:sldId id="1050" r:id="rId10"/>
    <p:sldId id="1051" r:id="rId11"/>
    <p:sldId id="995" r:id="rId12"/>
    <p:sldId id="387" r:id="rId13"/>
    <p:sldId id="1052" r:id="rId14"/>
    <p:sldId id="999" r:id="rId15"/>
    <p:sldId id="1053" r:id="rId16"/>
    <p:sldId id="1054" r:id="rId17"/>
    <p:sldId id="1055" r:id="rId18"/>
    <p:sldId id="1056" r:id="rId19"/>
    <p:sldId id="1057" r:id="rId20"/>
    <p:sldId id="1059" r:id="rId21"/>
    <p:sldId id="1060" r:id="rId22"/>
    <p:sldId id="1061" r:id="rId23"/>
    <p:sldId id="1062" r:id="rId24"/>
    <p:sldId id="1063" r:id="rId25"/>
    <p:sldId id="1064" r:id="rId26"/>
    <p:sldId id="1065" r:id="rId27"/>
    <p:sldId id="1066" r:id="rId28"/>
    <p:sldId id="1067" r:id="rId29"/>
    <p:sldId id="1069" r:id="rId30"/>
    <p:sldId id="1070" r:id="rId31"/>
    <p:sldId id="1071" r:id="rId32"/>
    <p:sldId id="1072" r:id="rId33"/>
    <p:sldId id="1073" r:id="rId34"/>
    <p:sldId id="1074" r:id="rId35"/>
    <p:sldId id="1075" r:id="rId36"/>
    <p:sldId id="1076" r:id="rId37"/>
    <p:sldId id="1077" r:id="rId38"/>
    <p:sldId id="1008" r:id="rId39"/>
    <p:sldId id="263" r:id="rId40"/>
    <p:sldId id="1009" r:id="rId41"/>
    <p:sldId id="1010" r:id="rId42"/>
    <p:sldId id="1016" r:id="rId43"/>
    <p:sldId id="1078" r:id="rId44"/>
    <p:sldId id="1079" r:id="rId45"/>
    <p:sldId id="1080" r:id="rId46"/>
    <p:sldId id="1081" r:id="rId47"/>
    <p:sldId id="1082" r:id="rId48"/>
    <p:sldId id="1083" r:id="rId49"/>
    <p:sldId id="1084" r:id="rId50"/>
    <p:sldId id="993" r:id="rId51"/>
  </p:sldIdLst>
  <p:sldSz cx="12192000" cy="6858000"/>
  <p:notesSz cx="6858000" cy="9144000"/>
  <p:custDataLst>
    <p:tags r:id="rId5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0" userDrawn="1">
          <p15:clr>
            <a:srgbClr val="A4A3A4"/>
          </p15:clr>
        </p15:guide>
        <p15:guide id="2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8CC4"/>
    <a:srgbClr val="C7EAFC"/>
    <a:srgbClr val="F2757D"/>
    <a:srgbClr val="BCBDC0"/>
    <a:srgbClr val="B3D78B"/>
    <a:srgbClr val="865E22"/>
    <a:srgbClr val="A37229"/>
    <a:srgbClr val="F6E0C3"/>
    <a:srgbClr val="C78D38"/>
    <a:srgbClr val="FDC7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1312" autoAdjust="0"/>
  </p:normalViewPr>
  <p:slideViewPr>
    <p:cSldViewPr snapToGrid="0" showGuides="1">
      <p:cViewPr varScale="1">
        <p:scale>
          <a:sx n="64" d="100"/>
          <a:sy n="64" d="100"/>
        </p:scale>
        <p:origin x="996" y="66"/>
      </p:cViewPr>
      <p:guideLst>
        <p:guide orient="horz" pos="2110"/>
        <p:guide pos="37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8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94412CCE-ADD6-42CD-851E-5C028327A2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024CF4C-2EA2-4F37-B5BF-1976E1C01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9" Type="http://schemas.openxmlformats.org/officeDocument/2006/relationships/notesSlide" Target="../notesSlides/notesSlide11.xml"/><Relationship Id="rId28" Type="http://schemas.openxmlformats.org/officeDocument/2006/relationships/slideLayout" Target="../slideLayouts/slideLayout5.xml"/><Relationship Id="rId27" Type="http://schemas.openxmlformats.org/officeDocument/2006/relationships/image" Target="../media/image9.svg"/><Relationship Id="rId26" Type="http://schemas.openxmlformats.org/officeDocument/2006/relationships/image" Target="../media/image8.png"/><Relationship Id="rId25" Type="http://schemas.openxmlformats.org/officeDocument/2006/relationships/image" Target="../media/image7.svg"/><Relationship Id="rId24" Type="http://schemas.openxmlformats.org/officeDocument/2006/relationships/image" Target="../media/image6.png"/><Relationship Id="rId23" Type="http://schemas.openxmlformats.org/officeDocument/2006/relationships/image" Target="../media/image5.svg"/><Relationship Id="rId22" Type="http://schemas.openxmlformats.org/officeDocument/2006/relationships/image" Target="../media/image4.png"/><Relationship Id="rId21" Type="http://schemas.openxmlformats.org/officeDocument/2006/relationships/tags" Target="../tags/tag43.xml"/><Relationship Id="rId20" Type="http://schemas.openxmlformats.org/officeDocument/2006/relationships/tags" Target="../tags/tag42.xml"/><Relationship Id="rId2" Type="http://schemas.openxmlformats.org/officeDocument/2006/relationships/tags" Target="../tags/tag24.xml"/><Relationship Id="rId19" Type="http://schemas.openxmlformats.org/officeDocument/2006/relationships/tags" Target="../tags/tag41.xml"/><Relationship Id="rId18" Type="http://schemas.openxmlformats.org/officeDocument/2006/relationships/tags" Target="../tags/tag40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tags" Target="../tags/tag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0" Type="http://schemas.openxmlformats.org/officeDocument/2006/relationships/notesSlide" Target="../notesSlides/notesSlide17.xml"/><Relationship Id="rId3" Type="http://schemas.openxmlformats.org/officeDocument/2006/relationships/tags" Target="../tags/tag47.xml"/><Relationship Id="rId29" Type="http://schemas.openxmlformats.org/officeDocument/2006/relationships/slideLayout" Target="../slideLayouts/slideLayout5.xml"/><Relationship Id="rId28" Type="http://schemas.openxmlformats.org/officeDocument/2006/relationships/image" Target="../media/image9.svg"/><Relationship Id="rId27" Type="http://schemas.openxmlformats.org/officeDocument/2006/relationships/image" Target="../media/image8.png"/><Relationship Id="rId26" Type="http://schemas.openxmlformats.org/officeDocument/2006/relationships/tags" Target="../tags/tag66.xml"/><Relationship Id="rId25" Type="http://schemas.openxmlformats.org/officeDocument/2006/relationships/image" Target="../media/image7.svg"/><Relationship Id="rId24" Type="http://schemas.openxmlformats.org/officeDocument/2006/relationships/image" Target="../media/image6.png"/><Relationship Id="rId23" Type="http://schemas.openxmlformats.org/officeDocument/2006/relationships/tags" Target="../tags/tag65.xml"/><Relationship Id="rId22" Type="http://schemas.openxmlformats.org/officeDocument/2006/relationships/image" Target="../media/image5.svg"/><Relationship Id="rId21" Type="http://schemas.openxmlformats.org/officeDocument/2006/relationships/image" Target="../media/image4.png"/><Relationship Id="rId20" Type="http://schemas.openxmlformats.org/officeDocument/2006/relationships/tags" Target="../tags/tag64.xml"/><Relationship Id="rId2" Type="http://schemas.openxmlformats.org/officeDocument/2006/relationships/tags" Target="../tags/tag46.xml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tags" Target="../tags/tag79.xml"/><Relationship Id="rId2" Type="http://schemas.openxmlformats.org/officeDocument/2006/relationships/image" Target="../media/image11.png"/><Relationship Id="rId1" Type="http://schemas.openxmlformats.org/officeDocument/2006/relationships/tags" Target="../tags/tag7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/>
          <p:cNvSpPr/>
          <p:nvPr/>
        </p:nvSpPr>
        <p:spPr>
          <a:xfrm rot="2704502">
            <a:off x="-3474601" y="2373523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/>
          <p:cNvSpPr/>
          <p:nvPr/>
        </p:nvSpPr>
        <p:spPr>
          <a:xfrm>
            <a:off x="1695512" y="1688431"/>
            <a:ext cx="8800976" cy="3545305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PA_矩形 29"/>
          <p:cNvSpPr/>
          <p:nvPr>
            <p:custDataLst>
              <p:tags r:id="rId1"/>
            </p:custDataLst>
          </p:nvPr>
        </p:nvSpPr>
        <p:spPr>
          <a:xfrm>
            <a:off x="2461663" y="2603397"/>
            <a:ext cx="6738325" cy="101473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dist"/>
            <a:r>
              <a:rPr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　新编普通话教程</a:t>
            </a:r>
            <a:endParaRPr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: 圆角 45"/>
          <p:cNvSpPr/>
          <p:nvPr/>
        </p:nvSpPr>
        <p:spPr>
          <a:xfrm rot="2704502">
            <a:off x="9633623" y="108169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3790" y="45778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16200000">
            <a:off x="2562062" y="104189"/>
            <a:ext cx="572274" cy="1360418"/>
            <a:chOff x="476760" y="5175149"/>
            <a:chExt cx="572274" cy="1360418"/>
          </a:xfrm>
          <a:solidFill>
            <a:srgbClr val="F2757D"/>
          </a:solidFill>
        </p:grpSpPr>
        <p:sp>
          <p:nvSpPr>
            <p:cNvPr id="72" name="椭圆 7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矩形: 圆角 92"/>
          <p:cNvSpPr/>
          <p:nvPr/>
        </p:nvSpPr>
        <p:spPr>
          <a:xfrm rot="2704502">
            <a:off x="7505079" y="-1868091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 rot="16200000">
            <a:off x="9178631" y="541171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6" name="椭圆 9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04136" y="391604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主编</a:t>
            </a:r>
            <a:r>
              <a:rPr lang="en-US" altLang="zh-CN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 </a:t>
            </a:r>
            <a:r>
              <a:rPr lang="zh-CN" altLang="en-US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◎</a:t>
            </a:r>
            <a:r>
              <a:rPr lang="en-US" altLang="zh-CN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 张楠  贺雅静  刘芳</a:t>
            </a:r>
            <a:endParaRPr lang="en-US" altLang="zh-CN" sz="2000" b="1" dirty="0">
              <a:latin typeface="思源宋体 CN" panose="02020400000000000000" pitchFamily="18" charset="-122"/>
              <a:ea typeface="思源黑体 CN Bold" panose="020B0800000000000000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80548" y="5511165"/>
            <a:ext cx="2431415" cy="638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6"/>
          <p:cNvGrpSpPr/>
          <p:nvPr/>
        </p:nvGrpSpPr>
        <p:grpSpPr>
          <a:xfrm rot="0">
            <a:off x="1759585" y="2093595"/>
            <a:ext cx="1763395" cy="832485"/>
            <a:chOff x="3597042" y="1309582"/>
            <a:chExt cx="2312747" cy="1091512"/>
          </a:xfrm>
        </p:grpSpPr>
        <p:cxnSp>
          <p:nvCxnSpPr>
            <p:cNvPr id="62" name="Straight Connector 54"/>
            <p:cNvCxnSpPr/>
            <p:nvPr/>
          </p:nvCxnSpPr>
          <p:spPr>
            <a:xfrm flipH="1" flipV="1">
              <a:off x="4873630" y="1377949"/>
              <a:ext cx="1036159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59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1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5" name="Group 67"/>
          <p:cNvGrpSpPr/>
          <p:nvPr/>
        </p:nvGrpSpPr>
        <p:grpSpPr>
          <a:xfrm rot="0">
            <a:off x="2239645" y="3130550"/>
            <a:ext cx="1282700" cy="479425"/>
            <a:chOff x="4227286" y="2668956"/>
            <a:chExt cx="1682498" cy="629076"/>
          </a:xfrm>
        </p:grpSpPr>
        <p:cxnSp>
          <p:nvCxnSpPr>
            <p:cNvPr id="59" name="Straight Connector 55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5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6" name="Group 79"/>
          <p:cNvGrpSpPr/>
          <p:nvPr/>
        </p:nvGrpSpPr>
        <p:grpSpPr>
          <a:xfrm rot="0" flipV="1">
            <a:off x="1759585" y="4452620"/>
            <a:ext cx="1763395" cy="832485"/>
            <a:chOff x="3597042" y="1309582"/>
            <a:chExt cx="2312742" cy="1091512"/>
          </a:xfrm>
        </p:grpSpPr>
        <p:cxnSp>
          <p:nvCxnSpPr>
            <p:cNvPr id="56" name="Straight Connector 84"/>
            <p:cNvCxnSpPr/>
            <p:nvPr/>
          </p:nvCxnSpPr>
          <p:spPr>
            <a:xfrm flipH="1" flipV="1">
              <a:off x="4873626" y="1377949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85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86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7" name="Group 80"/>
          <p:cNvGrpSpPr/>
          <p:nvPr/>
        </p:nvGrpSpPr>
        <p:grpSpPr>
          <a:xfrm rot="0" flipV="1">
            <a:off x="2239645" y="3768725"/>
            <a:ext cx="1282700" cy="479425"/>
            <a:chOff x="4227286" y="2668956"/>
            <a:chExt cx="1682498" cy="629076"/>
          </a:xfrm>
        </p:grpSpPr>
        <p:cxnSp>
          <p:nvCxnSpPr>
            <p:cNvPr id="53" name="Straight Connector 81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8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Oval 83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8" name="Group 3"/>
          <p:cNvGrpSpPr/>
          <p:nvPr/>
        </p:nvGrpSpPr>
        <p:grpSpPr>
          <a:xfrm rot="0">
            <a:off x="464185" y="2797810"/>
            <a:ext cx="1775460" cy="1777365"/>
            <a:chOff x="508001" y="3192543"/>
            <a:chExt cx="1829552" cy="1830906"/>
          </a:xfrm>
        </p:grpSpPr>
        <p:sp>
          <p:nvSpPr>
            <p:cNvPr id="51" name="Oval 87"/>
            <p:cNvSpPr>
              <a:spLocks noChangeArrowheads="1"/>
            </p:cNvSpPr>
            <p:nvPr/>
          </p:nvSpPr>
          <p:spPr bwMode="auto">
            <a:xfrm>
              <a:off x="508001" y="3192543"/>
              <a:ext cx="1829552" cy="18309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52" name="Oval 88"/>
            <p:cNvSpPr>
              <a:spLocks noChangeArrowheads="1"/>
            </p:cNvSpPr>
            <p:nvPr/>
          </p:nvSpPr>
          <p:spPr bwMode="auto">
            <a:xfrm>
              <a:off x="655779" y="3342869"/>
              <a:ext cx="1532750" cy="15302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9" name="Group 76"/>
          <p:cNvGrpSpPr/>
          <p:nvPr/>
        </p:nvGrpSpPr>
        <p:grpSpPr>
          <a:xfrm rot="0">
            <a:off x="866775" y="3130550"/>
            <a:ext cx="970915" cy="1111250"/>
            <a:chOff x="6326188" y="3460750"/>
            <a:chExt cx="484188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" name="Freeform 227"/>
            <p:cNvSpPr/>
            <p:nvPr/>
          </p:nvSpPr>
          <p:spPr bwMode="auto">
            <a:xfrm>
              <a:off x="6326188" y="3460750"/>
              <a:ext cx="276225" cy="288925"/>
            </a:xfrm>
            <a:custGeom>
              <a:avLst/>
              <a:gdLst>
                <a:gd name="T0" fmla="*/ 1475 w 1743"/>
                <a:gd name="T1" fmla="*/ 2 h 1815"/>
                <a:gd name="T2" fmla="*/ 1507 w 1743"/>
                <a:gd name="T3" fmla="*/ 21 h 1815"/>
                <a:gd name="T4" fmla="*/ 1733 w 1743"/>
                <a:gd name="T5" fmla="*/ 252 h 1815"/>
                <a:gd name="T6" fmla="*/ 1743 w 1743"/>
                <a:gd name="T7" fmla="*/ 287 h 1815"/>
                <a:gd name="T8" fmla="*/ 1733 w 1743"/>
                <a:gd name="T9" fmla="*/ 320 h 1815"/>
                <a:gd name="T10" fmla="*/ 1507 w 1743"/>
                <a:gd name="T11" fmla="*/ 552 h 1815"/>
                <a:gd name="T12" fmla="*/ 1475 w 1743"/>
                <a:gd name="T13" fmla="*/ 570 h 1815"/>
                <a:gd name="T14" fmla="*/ 1440 w 1743"/>
                <a:gd name="T15" fmla="*/ 570 h 1815"/>
                <a:gd name="T16" fmla="*/ 1408 w 1743"/>
                <a:gd name="T17" fmla="*/ 552 h 1815"/>
                <a:gd name="T18" fmla="*/ 1389 w 1743"/>
                <a:gd name="T19" fmla="*/ 520 h 1815"/>
                <a:gd name="T20" fmla="*/ 1389 w 1743"/>
                <a:gd name="T21" fmla="*/ 484 h 1815"/>
                <a:gd name="T22" fmla="*/ 1408 w 1743"/>
                <a:gd name="T23" fmla="*/ 452 h 1815"/>
                <a:gd name="T24" fmla="*/ 1410 w 1743"/>
                <a:gd name="T25" fmla="*/ 361 h 1815"/>
                <a:gd name="T26" fmla="*/ 1228 w 1743"/>
                <a:gd name="T27" fmla="*/ 388 h 1815"/>
                <a:gd name="T28" fmla="*/ 1056 w 1743"/>
                <a:gd name="T29" fmla="*/ 438 h 1815"/>
                <a:gd name="T30" fmla="*/ 893 w 1743"/>
                <a:gd name="T31" fmla="*/ 510 h 1815"/>
                <a:gd name="T32" fmla="*/ 741 w 1743"/>
                <a:gd name="T33" fmla="*/ 602 h 1815"/>
                <a:gd name="T34" fmla="*/ 602 w 1743"/>
                <a:gd name="T35" fmla="*/ 710 h 1815"/>
                <a:gd name="T36" fmla="*/ 480 w 1743"/>
                <a:gd name="T37" fmla="*/ 835 h 1815"/>
                <a:gd name="T38" fmla="*/ 373 w 1743"/>
                <a:gd name="T39" fmla="*/ 975 h 1815"/>
                <a:gd name="T40" fmla="*/ 284 w 1743"/>
                <a:gd name="T41" fmla="*/ 1129 h 1815"/>
                <a:gd name="T42" fmla="*/ 215 w 1743"/>
                <a:gd name="T43" fmla="*/ 1293 h 1815"/>
                <a:gd name="T44" fmla="*/ 167 w 1743"/>
                <a:gd name="T45" fmla="*/ 1468 h 1815"/>
                <a:gd name="T46" fmla="*/ 143 w 1743"/>
                <a:gd name="T47" fmla="*/ 1650 h 1815"/>
                <a:gd name="T48" fmla="*/ 138 w 1743"/>
                <a:gd name="T49" fmla="*/ 1763 h 1815"/>
                <a:gd name="T50" fmla="*/ 120 w 1743"/>
                <a:gd name="T51" fmla="*/ 1794 h 1815"/>
                <a:gd name="T52" fmla="*/ 89 w 1743"/>
                <a:gd name="T53" fmla="*/ 1812 h 1815"/>
                <a:gd name="T54" fmla="*/ 51 w 1743"/>
                <a:gd name="T55" fmla="*/ 1812 h 1815"/>
                <a:gd name="T56" fmla="*/ 20 w 1743"/>
                <a:gd name="T57" fmla="*/ 1794 h 1815"/>
                <a:gd name="T58" fmla="*/ 2 w 1743"/>
                <a:gd name="T59" fmla="*/ 1763 h 1815"/>
                <a:gd name="T60" fmla="*/ 3 w 1743"/>
                <a:gd name="T61" fmla="*/ 1645 h 1815"/>
                <a:gd name="T62" fmla="*/ 28 w 1743"/>
                <a:gd name="T63" fmla="*/ 1451 h 1815"/>
                <a:gd name="T64" fmla="*/ 76 w 1743"/>
                <a:gd name="T65" fmla="*/ 1265 h 1815"/>
                <a:gd name="T66" fmla="*/ 147 w 1743"/>
                <a:gd name="T67" fmla="*/ 1090 h 1815"/>
                <a:gd name="T68" fmla="*/ 237 w 1743"/>
                <a:gd name="T69" fmla="*/ 926 h 1815"/>
                <a:gd name="T70" fmla="*/ 346 w 1743"/>
                <a:gd name="T71" fmla="*/ 774 h 1815"/>
                <a:gd name="T72" fmla="*/ 473 w 1743"/>
                <a:gd name="T73" fmla="*/ 639 h 1815"/>
                <a:gd name="T74" fmla="*/ 615 w 1743"/>
                <a:gd name="T75" fmla="*/ 519 h 1815"/>
                <a:gd name="T76" fmla="*/ 772 w 1743"/>
                <a:gd name="T77" fmla="*/ 416 h 1815"/>
                <a:gd name="T78" fmla="*/ 940 w 1743"/>
                <a:gd name="T79" fmla="*/ 333 h 1815"/>
                <a:gd name="T80" fmla="*/ 1119 w 1743"/>
                <a:gd name="T81" fmla="*/ 272 h 1815"/>
                <a:gd name="T82" fmla="*/ 1308 w 1743"/>
                <a:gd name="T83" fmla="*/ 232 h 1815"/>
                <a:gd name="T84" fmla="*/ 1505 w 1743"/>
                <a:gd name="T85" fmla="*/ 217 h 1815"/>
                <a:gd name="T86" fmla="*/ 1397 w 1743"/>
                <a:gd name="T87" fmla="*/ 105 h 1815"/>
                <a:gd name="T88" fmla="*/ 1387 w 1743"/>
                <a:gd name="T89" fmla="*/ 71 h 1815"/>
                <a:gd name="T90" fmla="*/ 1397 w 1743"/>
                <a:gd name="T91" fmla="*/ 36 h 1815"/>
                <a:gd name="T92" fmla="*/ 1423 w 1743"/>
                <a:gd name="T93" fmla="*/ 10 h 1815"/>
                <a:gd name="T94" fmla="*/ 1457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457" y="0"/>
                  </a:moveTo>
                  <a:lnTo>
                    <a:pt x="1475" y="2"/>
                  </a:lnTo>
                  <a:lnTo>
                    <a:pt x="1492" y="10"/>
                  </a:lnTo>
                  <a:lnTo>
                    <a:pt x="1507" y="21"/>
                  </a:lnTo>
                  <a:lnTo>
                    <a:pt x="1722" y="237"/>
                  </a:lnTo>
                  <a:lnTo>
                    <a:pt x="1733" y="252"/>
                  </a:lnTo>
                  <a:lnTo>
                    <a:pt x="1741" y="269"/>
                  </a:lnTo>
                  <a:lnTo>
                    <a:pt x="1743" y="287"/>
                  </a:lnTo>
                  <a:lnTo>
                    <a:pt x="1741" y="304"/>
                  </a:lnTo>
                  <a:lnTo>
                    <a:pt x="1733" y="320"/>
                  </a:lnTo>
                  <a:lnTo>
                    <a:pt x="1722" y="335"/>
                  </a:lnTo>
                  <a:lnTo>
                    <a:pt x="1507" y="552"/>
                  </a:lnTo>
                  <a:lnTo>
                    <a:pt x="1492" y="562"/>
                  </a:lnTo>
                  <a:lnTo>
                    <a:pt x="1475" y="570"/>
                  </a:lnTo>
                  <a:lnTo>
                    <a:pt x="1458" y="572"/>
                  </a:lnTo>
                  <a:lnTo>
                    <a:pt x="1440" y="570"/>
                  </a:lnTo>
                  <a:lnTo>
                    <a:pt x="1423" y="562"/>
                  </a:lnTo>
                  <a:lnTo>
                    <a:pt x="1408" y="552"/>
                  </a:lnTo>
                  <a:lnTo>
                    <a:pt x="1397" y="536"/>
                  </a:lnTo>
                  <a:lnTo>
                    <a:pt x="1389" y="520"/>
                  </a:lnTo>
                  <a:lnTo>
                    <a:pt x="1387" y="502"/>
                  </a:lnTo>
                  <a:lnTo>
                    <a:pt x="1389" y="484"/>
                  </a:lnTo>
                  <a:lnTo>
                    <a:pt x="1397" y="467"/>
                  </a:lnTo>
                  <a:lnTo>
                    <a:pt x="1408" y="452"/>
                  </a:lnTo>
                  <a:lnTo>
                    <a:pt x="1504" y="357"/>
                  </a:lnTo>
                  <a:lnTo>
                    <a:pt x="1410" y="361"/>
                  </a:lnTo>
                  <a:lnTo>
                    <a:pt x="1318" y="371"/>
                  </a:lnTo>
                  <a:lnTo>
                    <a:pt x="1228" y="388"/>
                  </a:lnTo>
                  <a:lnTo>
                    <a:pt x="1140" y="411"/>
                  </a:lnTo>
                  <a:lnTo>
                    <a:pt x="1056" y="438"/>
                  </a:lnTo>
                  <a:lnTo>
                    <a:pt x="972" y="472"/>
                  </a:lnTo>
                  <a:lnTo>
                    <a:pt x="893" y="510"/>
                  </a:lnTo>
                  <a:lnTo>
                    <a:pt x="815" y="553"/>
                  </a:lnTo>
                  <a:lnTo>
                    <a:pt x="741" y="602"/>
                  </a:lnTo>
                  <a:lnTo>
                    <a:pt x="670" y="654"/>
                  </a:lnTo>
                  <a:lnTo>
                    <a:pt x="602" y="710"/>
                  </a:lnTo>
                  <a:lnTo>
                    <a:pt x="539" y="771"/>
                  </a:lnTo>
                  <a:lnTo>
                    <a:pt x="480" y="835"/>
                  </a:lnTo>
                  <a:lnTo>
                    <a:pt x="424" y="904"/>
                  </a:lnTo>
                  <a:lnTo>
                    <a:pt x="373" y="975"/>
                  </a:lnTo>
                  <a:lnTo>
                    <a:pt x="326" y="1050"/>
                  </a:lnTo>
                  <a:lnTo>
                    <a:pt x="284" y="1129"/>
                  </a:lnTo>
                  <a:lnTo>
                    <a:pt x="247" y="1209"/>
                  </a:lnTo>
                  <a:lnTo>
                    <a:pt x="215" y="1293"/>
                  </a:lnTo>
                  <a:lnTo>
                    <a:pt x="188" y="1379"/>
                  </a:lnTo>
                  <a:lnTo>
                    <a:pt x="167" y="1468"/>
                  </a:lnTo>
                  <a:lnTo>
                    <a:pt x="152" y="1558"/>
                  </a:lnTo>
                  <a:lnTo>
                    <a:pt x="143" y="1650"/>
                  </a:lnTo>
                  <a:lnTo>
                    <a:pt x="140" y="1744"/>
                  </a:lnTo>
                  <a:lnTo>
                    <a:pt x="138" y="1763"/>
                  </a:lnTo>
                  <a:lnTo>
                    <a:pt x="130" y="1780"/>
                  </a:lnTo>
                  <a:lnTo>
                    <a:pt x="120" y="1794"/>
                  </a:lnTo>
                  <a:lnTo>
                    <a:pt x="105" y="1805"/>
                  </a:lnTo>
                  <a:lnTo>
                    <a:pt x="89" y="1812"/>
                  </a:lnTo>
                  <a:lnTo>
                    <a:pt x="70" y="1815"/>
                  </a:lnTo>
                  <a:lnTo>
                    <a:pt x="51" y="1812"/>
                  </a:lnTo>
                  <a:lnTo>
                    <a:pt x="34" y="1805"/>
                  </a:lnTo>
                  <a:lnTo>
                    <a:pt x="20" y="1794"/>
                  </a:lnTo>
                  <a:lnTo>
                    <a:pt x="10" y="1780"/>
                  </a:lnTo>
                  <a:lnTo>
                    <a:pt x="2" y="1763"/>
                  </a:lnTo>
                  <a:lnTo>
                    <a:pt x="0" y="1744"/>
                  </a:lnTo>
                  <a:lnTo>
                    <a:pt x="3" y="1645"/>
                  </a:lnTo>
                  <a:lnTo>
                    <a:pt x="13" y="1547"/>
                  </a:lnTo>
                  <a:lnTo>
                    <a:pt x="28" y="1451"/>
                  </a:lnTo>
                  <a:lnTo>
                    <a:pt x="50" y="1357"/>
                  </a:lnTo>
                  <a:lnTo>
                    <a:pt x="76" y="1265"/>
                  </a:lnTo>
                  <a:lnTo>
                    <a:pt x="109" y="1176"/>
                  </a:lnTo>
                  <a:lnTo>
                    <a:pt x="147" y="1090"/>
                  </a:lnTo>
                  <a:lnTo>
                    <a:pt x="190" y="1007"/>
                  </a:lnTo>
                  <a:lnTo>
                    <a:pt x="237" y="926"/>
                  </a:lnTo>
                  <a:lnTo>
                    <a:pt x="290" y="849"/>
                  </a:lnTo>
                  <a:lnTo>
                    <a:pt x="346" y="774"/>
                  </a:lnTo>
                  <a:lnTo>
                    <a:pt x="408" y="704"/>
                  </a:lnTo>
                  <a:lnTo>
                    <a:pt x="473" y="639"/>
                  </a:lnTo>
                  <a:lnTo>
                    <a:pt x="542" y="576"/>
                  </a:lnTo>
                  <a:lnTo>
                    <a:pt x="615" y="519"/>
                  </a:lnTo>
                  <a:lnTo>
                    <a:pt x="691" y="465"/>
                  </a:lnTo>
                  <a:lnTo>
                    <a:pt x="772" y="416"/>
                  </a:lnTo>
                  <a:lnTo>
                    <a:pt x="854" y="372"/>
                  </a:lnTo>
                  <a:lnTo>
                    <a:pt x="940" y="333"/>
                  </a:lnTo>
                  <a:lnTo>
                    <a:pt x="1028" y="299"/>
                  </a:lnTo>
                  <a:lnTo>
                    <a:pt x="1119" y="272"/>
                  </a:lnTo>
                  <a:lnTo>
                    <a:pt x="1212" y="248"/>
                  </a:lnTo>
                  <a:lnTo>
                    <a:pt x="1308" y="232"/>
                  </a:lnTo>
                  <a:lnTo>
                    <a:pt x="1405" y="221"/>
                  </a:lnTo>
                  <a:lnTo>
                    <a:pt x="1505" y="217"/>
                  </a:lnTo>
                  <a:lnTo>
                    <a:pt x="1408" y="120"/>
                  </a:lnTo>
                  <a:lnTo>
                    <a:pt x="1397" y="105"/>
                  </a:lnTo>
                  <a:lnTo>
                    <a:pt x="1389" y="88"/>
                  </a:lnTo>
                  <a:lnTo>
                    <a:pt x="1387" y="71"/>
                  </a:lnTo>
                  <a:lnTo>
                    <a:pt x="1389" y="53"/>
                  </a:lnTo>
                  <a:lnTo>
                    <a:pt x="1397" y="36"/>
                  </a:lnTo>
                  <a:lnTo>
                    <a:pt x="1408" y="21"/>
                  </a:lnTo>
                  <a:lnTo>
                    <a:pt x="1423" y="10"/>
                  </a:lnTo>
                  <a:lnTo>
                    <a:pt x="1440" y="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8" name="Freeform 228"/>
            <p:cNvSpPr/>
            <p:nvPr/>
          </p:nvSpPr>
          <p:spPr bwMode="auto">
            <a:xfrm>
              <a:off x="6534151" y="3727450"/>
              <a:ext cx="276225" cy="287338"/>
            </a:xfrm>
            <a:custGeom>
              <a:avLst/>
              <a:gdLst>
                <a:gd name="T0" fmla="*/ 1691 w 1743"/>
                <a:gd name="T1" fmla="*/ 3 h 1815"/>
                <a:gd name="T2" fmla="*/ 1722 w 1743"/>
                <a:gd name="T3" fmla="*/ 21 h 1815"/>
                <a:gd name="T4" fmla="*/ 1740 w 1743"/>
                <a:gd name="T5" fmla="*/ 52 h 1815"/>
                <a:gd name="T6" fmla="*/ 1739 w 1743"/>
                <a:gd name="T7" fmla="*/ 170 h 1815"/>
                <a:gd name="T8" fmla="*/ 1714 w 1743"/>
                <a:gd name="T9" fmla="*/ 364 h 1815"/>
                <a:gd name="T10" fmla="*/ 1666 w 1743"/>
                <a:gd name="T11" fmla="*/ 549 h 1815"/>
                <a:gd name="T12" fmla="*/ 1595 w 1743"/>
                <a:gd name="T13" fmla="*/ 724 h 1815"/>
                <a:gd name="T14" fmla="*/ 1505 w 1743"/>
                <a:gd name="T15" fmla="*/ 889 h 1815"/>
                <a:gd name="T16" fmla="*/ 1395 w 1743"/>
                <a:gd name="T17" fmla="*/ 1040 h 1815"/>
                <a:gd name="T18" fmla="*/ 1269 w 1743"/>
                <a:gd name="T19" fmla="*/ 1176 h 1815"/>
                <a:gd name="T20" fmla="*/ 1126 w 1743"/>
                <a:gd name="T21" fmla="*/ 1296 h 1815"/>
                <a:gd name="T22" fmla="*/ 971 w 1743"/>
                <a:gd name="T23" fmla="*/ 1399 h 1815"/>
                <a:gd name="T24" fmla="*/ 802 w 1743"/>
                <a:gd name="T25" fmla="*/ 1481 h 1815"/>
                <a:gd name="T26" fmla="*/ 622 w 1743"/>
                <a:gd name="T27" fmla="*/ 1543 h 1815"/>
                <a:gd name="T28" fmla="*/ 434 w 1743"/>
                <a:gd name="T29" fmla="*/ 1582 h 1815"/>
                <a:gd name="T30" fmla="*/ 238 w 1743"/>
                <a:gd name="T31" fmla="*/ 1598 h 1815"/>
                <a:gd name="T32" fmla="*/ 346 w 1743"/>
                <a:gd name="T33" fmla="*/ 1710 h 1815"/>
                <a:gd name="T34" fmla="*/ 354 w 1743"/>
                <a:gd name="T35" fmla="*/ 1743 h 1815"/>
                <a:gd name="T36" fmla="*/ 346 w 1743"/>
                <a:gd name="T37" fmla="*/ 1778 h 1815"/>
                <a:gd name="T38" fmla="*/ 320 w 1743"/>
                <a:gd name="T39" fmla="*/ 1805 h 1815"/>
                <a:gd name="T40" fmla="*/ 285 w 1743"/>
                <a:gd name="T41" fmla="*/ 1815 h 1815"/>
                <a:gd name="T42" fmla="*/ 250 w 1743"/>
                <a:gd name="T43" fmla="*/ 1805 h 1815"/>
                <a:gd name="T44" fmla="*/ 20 w 1743"/>
                <a:gd name="T45" fmla="*/ 1578 h 1815"/>
                <a:gd name="T46" fmla="*/ 2 w 1743"/>
                <a:gd name="T47" fmla="*/ 1546 h 1815"/>
                <a:gd name="T48" fmla="*/ 2 w 1743"/>
                <a:gd name="T49" fmla="*/ 1510 h 1815"/>
                <a:gd name="T50" fmla="*/ 20 w 1743"/>
                <a:gd name="T51" fmla="*/ 1479 h 1815"/>
                <a:gd name="T52" fmla="*/ 251 w 1743"/>
                <a:gd name="T53" fmla="*/ 1251 h 1815"/>
                <a:gd name="T54" fmla="*/ 285 w 1743"/>
                <a:gd name="T55" fmla="*/ 1243 h 1815"/>
                <a:gd name="T56" fmla="*/ 320 w 1743"/>
                <a:gd name="T57" fmla="*/ 1251 h 1815"/>
                <a:gd name="T58" fmla="*/ 346 w 1743"/>
                <a:gd name="T59" fmla="*/ 1279 h 1815"/>
                <a:gd name="T60" fmla="*/ 354 w 1743"/>
                <a:gd name="T61" fmla="*/ 1313 h 1815"/>
                <a:gd name="T62" fmla="*/ 346 w 1743"/>
                <a:gd name="T63" fmla="*/ 1348 h 1815"/>
                <a:gd name="T64" fmla="*/ 239 w 1743"/>
                <a:gd name="T65" fmla="*/ 1458 h 1815"/>
                <a:gd name="T66" fmla="*/ 424 w 1743"/>
                <a:gd name="T67" fmla="*/ 1443 h 1815"/>
                <a:gd name="T68" fmla="*/ 601 w 1743"/>
                <a:gd name="T69" fmla="*/ 1404 h 1815"/>
                <a:gd name="T70" fmla="*/ 770 w 1743"/>
                <a:gd name="T71" fmla="*/ 1343 h 1815"/>
                <a:gd name="T72" fmla="*/ 927 w 1743"/>
                <a:gd name="T73" fmla="*/ 1262 h 1815"/>
                <a:gd name="T74" fmla="*/ 1072 w 1743"/>
                <a:gd name="T75" fmla="*/ 1161 h 1815"/>
                <a:gd name="T76" fmla="*/ 1204 w 1743"/>
                <a:gd name="T77" fmla="*/ 1043 h 1815"/>
                <a:gd name="T78" fmla="*/ 1318 w 1743"/>
                <a:gd name="T79" fmla="*/ 911 h 1815"/>
                <a:gd name="T80" fmla="*/ 1416 w 1743"/>
                <a:gd name="T81" fmla="*/ 765 h 1815"/>
                <a:gd name="T82" fmla="*/ 1495 w 1743"/>
                <a:gd name="T83" fmla="*/ 605 h 1815"/>
                <a:gd name="T84" fmla="*/ 1554 w 1743"/>
                <a:gd name="T85" fmla="*/ 436 h 1815"/>
                <a:gd name="T86" fmla="*/ 1590 w 1743"/>
                <a:gd name="T87" fmla="*/ 256 h 1815"/>
                <a:gd name="T88" fmla="*/ 1603 w 1743"/>
                <a:gd name="T89" fmla="*/ 70 h 1815"/>
                <a:gd name="T90" fmla="*/ 1612 w 1743"/>
                <a:gd name="T91" fmla="*/ 35 h 1815"/>
                <a:gd name="T92" fmla="*/ 1637 w 1743"/>
                <a:gd name="T93" fmla="*/ 9 h 1815"/>
                <a:gd name="T94" fmla="*/ 1673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673" y="0"/>
                  </a:moveTo>
                  <a:lnTo>
                    <a:pt x="1691" y="3"/>
                  </a:lnTo>
                  <a:lnTo>
                    <a:pt x="1708" y="9"/>
                  </a:lnTo>
                  <a:lnTo>
                    <a:pt x="1722" y="21"/>
                  </a:lnTo>
                  <a:lnTo>
                    <a:pt x="1733" y="35"/>
                  </a:lnTo>
                  <a:lnTo>
                    <a:pt x="1740" y="52"/>
                  </a:lnTo>
                  <a:lnTo>
                    <a:pt x="1743" y="70"/>
                  </a:lnTo>
                  <a:lnTo>
                    <a:pt x="1739" y="170"/>
                  </a:lnTo>
                  <a:lnTo>
                    <a:pt x="1730" y="268"/>
                  </a:lnTo>
                  <a:lnTo>
                    <a:pt x="1714" y="364"/>
                  </a:lnTo>
                  <a:lnTo>
                    <a:pt x="1693" y="458"/>
                  </a:lnTo>
                  <a:lnTo>
                    <a:pt x="1666" y="549"/>
                  </a:lnTo>
                  <a:lnTo>
                    <a:pt x="1634" y="638"/>
                  </a:lnTo>
                  <a:lnTo>
                    <a:pt x="1595" y="724"/>
                  </a:lnTo>
                  <a:lnTo>
                    <a:pt x="1553" y="808"/>
                  </a:lnTo>
                  <a:lnTo>
                    <a:pt x="1505" y="889"/>
                  </a:lnTo>
                  <a:lnTo>
                    <a:pt x="1452" y="966"/>
                  </a:lnTo>
                  <a:lnTo>
                    <a:pt x="1395" y="1040"/>
                  </a:lnTo>
                  <a:lnTo>
                    <a:pt x="1334" y="1110"/>
                  </a:lnTo>
                  <a:lnTo>
                    <a:pt x="1269" y="1176"/>
                  </a:lnTo>
                  <a:lnTo>
                    <a:pt x="1199" y="1239"/>
                  </a:lnTo>
                  <a:lnTo>
                    <a:pt x="1126" y="1296"/>
                  </a:lnTo>
                  <a:lnTo>
                    <a:pt x="1050" y="1350"/>
                  </a:lnTo>
                  <a:lnTo>
                    <a:pt x="971" y="1399"/>
                  </a:lnTo>
                  <a:lnTo>
                    <a:pt x="888" y="1442"/>
                  </a:lnTo>
                  <a:lnTo>
                    <a:pt x="802" y="1481"/>
                  </a:lnTo>
                  <a:lnTo>
                    <a:pt x="713" y="1515"/>
                  </a:lnTo>
                  <a:lnTo>
                    <a:pt x="622" y="1543"/>
                  </a:lnTo>
                  <a:lnTo>
                    <a:pt x="529" y="1566"/>
                  </a:lnTo>
                  <a:lnTo>
                    <a:pt x="434" y="1582"/>
                  </a:lnTo>
                  <a:lnTo>
                    <a:pt x="338" y="1594"/>
                  </a:lnTo>
                  <a:lnTo>
                    <a:pt x="238" y="1598"/>
                  </a:lnTo>
                  <a:lnTo>
                    <a:pt x="334" y="1695"/>
                  </a:lnTo>
                  <a:lnTo>
                    <a:pt x="346" y="1710"/>
                  </a:lnTo>
                  <a:lnTo>
                    <a:pt x="352" y="1726"/>
                  </a:lnTo>
                  <a:lnTo>
                    <a:pt x="354" y="1743"/>
                  </a:lnTo>
                  <a:lnTo>
                    <a:pt x="352" y="1761"/>
                  </a:lnTo>
                  <a:lnTo>
                    <a:pt x="346" y="1778"/>
                  </a:lnTo>
                  <a:lnTo>
                    <a:pt x="334" y="1793"/>
                  </a:lnTo>
                  <a:lnTo>
                    <a:pt x="320" y="1805"/>
                  </a:lnTo>
                  <a:lnTo>
                    <a:pt x="303" y="1811"/>
                  </a:lnTo>
                  <a:lnTo>
                    <a:pt x="285" y="1815"/>
                  </a:lnTo>
                  <a:lnTo>
                    <a:pt x="267" y="1811"/>
                  </a:lnTo>
                  <a:lnTo>
                    <a:pt x="250" y="1805"/>
                  </a:lnTo>
                  <a:lnTo>
                    <a:pt x="235" y="1793"/>
                  </a:lnTo>
                  <a:lnTo>
                    <a:pt x="20" y="1578"/>
                  </a:lnTo>
                  <a:lnTo>
                    <a:pt x="9" y="1563"/>
                  </a:lnTo>
                  <a:lnTo>
                    <a:pt x="2" y="1546"/>
                  </a:lnTo>
                  <a:lnTo>
                    <a:pt x="0" y="1528"/>
                  </a:lnTo>
                  <a:lnTo>
                    <a:pt x="2" y="1510"/>
                  </a:lnTo>
                  <a:lnTo>
                    <a:pt x="9" y="1493"/>
                  </a:lnTo>
                  <a:lnTo>
                    <a:pt x="20" y="1479"/>
                  </a:lnTo>
                  <a:lnTo>
                    <a:pt x="235" y="1263"/>
                  </a:lnTo>
                  <a:lnTo>
                    <a:pt x="251" y="1251"/>
                  </a:lnTo>
                  <a:lnTo>
                    <a:pt x="267" y="1245"/>
                  </a:lnTo>
                  <a:lnTo>
                    <a:pt x="285" y="1243"/>
                  </a:lnTo>
                  <a:lnTo>
                    <a:pt x="303" y="1245"/>
                  </a:lnTo>
                  <a:lnTo>
                    <a:pt x="320" y="1251"/>
                  </a:lnTo>
                  <a:lnTo>
                    <a:pt x="334" y="1263"/>
                  </a:lnTo>
                  <a:lnTo>
                    <a:pt x="346" y="1279"/>
                  </a:lnTo>
                  <a:lnTo>
                    <a:pt x="352" y="1295"/>
                  </a:lnTo>
                  <a:lnTo>
                    <a:pt x="354" y="1313"/>
                  </a:lnTo>
                  <a:lnTo>
                    <a:pt x="352" y="1331"/>
                  </a:lnTo>
                  <a:lnTo>
                    <a:pt x="346" y="1348"/>
                  </a:lnTo>
                  <a:lnTo>
                    <a:pt x="334" y="1363"/>
                  </a:lnTo>
                  <a:lnTo>
                    <a:pt x="239" y="1458"/>
                  </a:lnTo>
                  <a:lnTo>
                    <a:pt x="332" y="1454"/>
                  </a:lnTo>
                  <a:lnTo>
                    <a:pt x="424" y="1443"/>
                  </a:lnTo>
                  <a:lnTo>
                    <a:pt x="513" y="1426"/>
                  </a:lnTo>
                  <a:lnTo>
                    <a:pt x="601" y="1404"/>
                  </a:lnTo>
                  <a:lnTo>
                    <a:pt x="687" y="1376"/>
                  </a:lnTo>
                  <a:lnTo>
                    <a:pt x="770" y="1343"/>
                  </a:lnTo>
                  <a:lnTo>
                    <a:pt x="850" y="1304"/>
                  </a:lnTo>
                  <a:lnTo>
                    <a:pt x="927" y="1262"/>
                  </a:lnTo>
                  <a:lnTo>
                    <a:pt x="1001" y="1213"/>
                  </a:lnTo>
                  <a:lnTo>
                    <a:pt x="1072" y="1161"/>
                  </a:lnTo>
                  <a:lnTo>
                    <a:pt x="1140" y="1105"/>
                  </a:lnTo>
                  <a:lnTo>
                    <a:pt x="1204" y="1043"/>
                  </a:lnTo>
                  <a:lnTo>
                    <a:pt x="1263" y="980"/>
                  </a:lnTo>
                  <a:lnTo>
                    <a:pt x="1318" y="911"/>
                  </a:lnTo>
                  <a:lnTo>
                    <a:pt x="1370" y="840"/>
                  </a:lnTo>
                  <a:lnTo>
                    <a:pt x="1416" y="765"/>
                  </a:lnTo>
                  <a:lnTo>
                    <a:pt x="1459" y="686"/>
                  </a:lnTo>
                  <a:lnTo>
                    <a:pt x="1495" y="605"/>
                  </a:lnTo>
                  <a:lnTo>
                    <a:pt x="1528" y="522"/>
                  </a:lnTo>
                  <a:lnTo>
                    <a:pt x="1554" y="436"/>
                  </a:lnTo>
                  <a:lnTo>
                    <a:pt x="1574" y="347"/>
                  </a:lnTo>
                  <a:lnTo>
                    <a:pt x="1590" y="256"/>
                  </a:lnTo>
                  <a:lnTo>
                    <a:pt x="1600" y="164"/>
                  </a:lnTo>
                  <a:lnTo>
                    <a:pt x="1603" y="70"/>
                  </a:lnTo>
                  <a:lnTo>
                    <a:pt x="1605" y="52"/>
                  </a:lnTo>
                  <a:lnTo>
                    <a:pt x="1612" y="35"/>
                  </a:lnTo>
                  <a:lnTo>
                    <a:pt x="1623" y="21"/>
                  </a:lnTo>
                  <a:lnTo>
                    <a:pt x="1637" y="9"/>
                  </a:lnTo>
                  <a:lnTo>
                    <a:pt x="1654" y="3"/>
                  </a:lnTo>
                  <a:lnTo>
                    <a:pt x="1673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9" name="Freeform 229"/>
            <p:cNvSpPr>
              <a:spLocks noEditPoints="1"/>
            </p:cNvSpPr>
            <p:nvPr/>
          </p:nvSpPr>
          <p:spPr bwMode="auto">
            <a:xfrm>
              <a:off x="6497638" y="3667125"/>
              <a:ext cx="142875" cy="142875"/>
            </a:xfrm>
            <a:custGeom>
              <a:avLst/>
              <a:gdLst>
                <a:gd name="T0" fmla="*/ 410 w 901"/>
                <a:gd name="T1" fmla="*/ 143 h 905"/>
                <a:gd name="T2" fmla="*/ 331 w 901"/>
                <a:gd name="T3" fmla="*/ 164 h 905"/>
                <a:gd name="T4" fmla="*/ 260 w 901"/>
                <a:gd name="T5" fmla="*/ 206 h 905"/>
                <a:gd name="T6" fmla="*/ 203 w 901"/>
                <a:gd name="T7" fmla="*/ 262 h 905"/>
                <a:gd name="T8" fmla="*/ 163 w 901"/>
                <a:gd name="T9" fmla="*/ 333 h 905"/>
                <a:gd name="T10" fmla="*/ 142 w 901"/>
                <a:gd name="T11" fmla="*/ 413 h 905"/>
                <a:gd name="T12" fmla="*/ 142 w 901"/>
                <a:gd name="T13" fmla="*/ 493 h 905"/>
                <a:gd name="T14" fmla="*/ 163 w 901"/>
                <a:gd name="T15" fmla="*/ 572 h 905"/>
                <a:gd name="T16" fmla="*/ 204 w 901"/>
                <a:gd name="T17" fmla="*/ 644 h 905"/>
                <a:gd name="T18" fmla="*/ 260 w 901"/>
                <a:gd name="T19" fmla="*/ 701 h 905"/>
                <a:gd name="T20" fmla="*/ 330 w 901"/>
                <a:gd name="T21" fmla="*/ 741 h 905"/>
                <a:gd name="T22" fmla="*/ 408 w 901"/>
                <a:gd name="T23" fmla="*/ 763 h 905"/>
                <a:gd name="T24" fmla="*/ 491 w 901"/>
                <a:gd name="T25" fmla="*/ 763 h 905"/>
                <a:gd name="T26" fmla="*/ 569 w 901"/>
                <a:gd name="T27" fmla="*/ 741 h 905"/>
                <a:gd name="T28" fmla="*/ 640 w 901"/>
                <a:gd name="T29" fmla="*/ 700 h 905"/>
                <a:gd name="T30" fmla="*/ 696 w 901"/>
                <a:gd name="T31" fmla="*/ 643 h 905"/>
                <a:gd name="T32" fmla="*/ 738 w 901"/>
                <a:gd name="T33" fmla="*/ 572 h 905"/>
                <a:gd name="T34" fmla="*/ 759 w 901"/>
                <a:gd name="T35" fmla="*/ 493 h 905"/>
                <a:gd name="T36" fmla="*/ 759 w 901"/>
                <a:gd name="T37" fmla="*/ 413 h 905"/>
                <a:gd name="T38" fmla="*/ 738 w 901"/>
                <a:gd name="T39" fmla="*/ 333 h 905"/>
                <a:gd name="T40" fmla="*/ 696 w 901"/>
                <a:gd name="T41" fmla="*/ 262 h 905"/>
                <a:gd name="T42" fmla="*/ 639 w 901"/>
                <a:gd name="T43" fmla="*/ 205 h 905"/>
                <a:gd name="T44" fmla="*/ 569 w 901"/>
                <a:gd name="T45" fmla="*/ 164 h 905"/>
                <a:gd name="T46" fmla="*/ 491 w 901"/>
                <a:gd name="T47" fmla="*/ 143 h 905"/>
                <a:gd name="T48" fmla="*/ 450 w 901"/>
                <a:gd name="T49" fmla="*/ 0 h 905"/>
                <a:gd name="T50" fmla="*/ 547 w 901"/>
                <a:gd name="T51" fmla="*/ 11 h 905"/>
                <a:gd name="T52" fmla="*/ 638 w 901"/>
                <a:gd name="T53" fmla="*/ 41 h 905"/>
                <a:gd name="T54" fmla="*/ 721 w 901"/>
                <a:gd name="T55" fmla="*/ 90 h 905"/>
                <a:gd name="T56" fmla="*/ 791 w 901"/>
                <a:gd name="T57" fmla="*/ 155 h 905"/>
                <a:gd name="T58" fmla="*/ 846 w 901"/>
                <a:gd name="T59" fmla="*/ 234 h 905"/>
                <a:gd name="T60" fmla="*/ 884 w 901"/>
                <a:gd name="T61" fmla="*/ 328 h 905"/>
                <a:gd name="T62" fmla="*/ 901 w 901"/>
                <a:gd name="T63" fmla="*/ 427 h 905"/>
                <a:gd name="T64" fmla="*/ 896 w 901"/>
                <a:gd name="T65" fmla="*/ 527 h 905"/>
                <a:gd name="T66" fmla="*/ 867 w 901"/>
                <a:gd name="T67" fmla="*/ 626 h 905"/>
                <a:gd name="T68" fmla="*/ 818 w 901"/>
                <a:gd name="T69" fmla="*/ 715 h 905"/>
                <a:gd name="T70" fmla="*/ 752 w 901"/>
                <a:gd name="T71" fmla="*/ 789 h 905"/>
                <a:gd name="T72" fmla="*/ 669 w 901"/>
                <a:gd name="T73" fmla="*/ 847 h 905"/>
                <a:gd name="T74" fmla="*/ 581 w 901"/>
                <a:gd name="T75" fmla="*/ 886 h 905"/>
                <a:gd name="T76" fmla="*/ 494 w 901"/>
                <a:gd name="T77" fmla="*/ 903 h 905"/>
                <a:gd name="T78" fmla="*/ 401 w 901"/>
                <a:gd name="T79" fmla="*/ 902 h 905"/>
                <a:gd name="T80" fmla="*/ 306 w 901"/>
                <a:gd name="T81" fmla="*/ 881 h 905"/>
                <a:gd name="T82" fmla="*/ 219 w 901"/>
                <a:gd name="T83" fmla="*/ 841 h 905"/>
                <a:gd name="T84" fmla="*/ 143 w 901"/>
                <a:gd name="T85" fmla="*/ 784 h 905"/>
                <a:gd name="T86" fmla="*/ 80 w 901"/>
                <a:gd name="T87" fmla="*/ 712 h 905"/>
                <a:gd name="T88" fmla="*/ 34 w 901"/>
                <a:gd name="T89" fmla="*/ 626 h 905"/>
                <a:gd name="T90" fmla="*/ 5 w 901"/>
                <a:gd name="T91" fmla="*/ 527 h 905"/>
                <a:gd name="T92" fmla="*/ 0 w 901"/>
                <a:gd name="T93" fmla="*/ 427 h 905"/>
                <a:gd name="T94" fmla="*/ 17 w 901"/>
                <a:gd name="T95" fmla="*/ 328 h 905"/>
                <a:gd name="T96" fmla="*/ 56 w 901"/>
                <a:gd name="T97" fmla="*/ 233 h 905"/>
                <a:gd name="T98" fmla="*/ 114 w 901"/>
                <a:gd name="T99" fmla="*/ 151 h 905"/>
                <a:gd name="T100" fmla="*/ 188 w 901"/>
                <a:gd name="T101" fmla="*/ 84 h 905"/>
                <a:gd name="T102" fmla="*/ 277 w 901"/>
                <a:gd name="T103" fmla="*/ 35 h 905"/>
                <a:gd name="T104" fmla="*/ 362 w 901"/>
                <a:gd name="T105" fmla="*/ 8 h 905"/>
                <a:gd name="T106" fmla="*/ 450 w 901"/>
                <a:gd name="T10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1" h="905">
                  <a:moveTo>
                    <a:pt x="450" y="140"/>
                  </a:moveTo>
                  <a:lnTo>
                    <a:pt x="410" y="143"/>
                  </a:lnTo>
                  <a:lnTo>
                    <a:pt x="370" y="152"/>
                  </a:lnTo>
                  <a:lnTo>
                    <a:pt x="331" y="164"/>
                  </a:lnTo>
                  <a:lnTo>
                    <a:pt x="294" y="182"/>
                  </a:lnTo>
                  <a:lnTo>
                    <a:pt x="260" y="206"/>
                  </a:lnTo>
                  <a:lnTo>
                    <a:pt x="230" y="232"/>
                  </a:lnTo>
                  <a:lnTo>
                    <a:pt x="203" y="262"/>
                  </a:lnTo>
                  <a:lnTo>
                    <a:pt x="181" y="296"/>
                  </a:lnTo>
                  <a:lnTo>
                    <a:pt x="163" y="333"/>
                  </a:lnTo>
                  <a:lnTo>
                    <a:pt x="149" y="372"/>
                  </a:lnTo>
                  <a:lnTo>
                    <a:pt x="142" y="413"/>
                  </a:lnTo>
                  <a:lnTo>
                    <a:pt x="138" y="453"/>
                  </a:lnTo>
                  <a:lnTo>
                    <a:pt x="142" y="493"/>
                  </a:lnTo>
                  <a:lnTo>
                    <a:pt x="149" y="533"/>
                  </a:lnTo>
                  <a:lnTo>
                    <a:pt x="163" y="572"/>
                  </a:lnTo>
                  <a:lnTo>
                    <a:pt x="181" y="610"/>
                  </a:lnTo>
                  <a:lnTo>
                    <a:pt x="204" y="644"/>
                  </a:lnTo>
                  <a:lnTo>
                    <a:pt x="231" y="675"/>
                  </a:lnTo>
                  <a:lnTo>
                    <a:pt x="260" y="701"/>
                  </a:lnTo>
                  <a:lnTo>
                    <a:pt x="294" y="723"/>
                  </a:lnTo>
                  <a:lnTo>
                    <a:pt x="330" y="741"/>
                  </a:lnTo>
                  <a:lnTo>
                    <a:pt x="368" y="754"/>
                  </a:lnTo>
                  <a:lnTo>
                    <a:pt x="408" y="763"/>
                  </a:lnTo>
                  <a:lnTo>
                    <a:pt x="450" y="765"/>
                  </a:lnTo>
                  <a:lnTo>
                    <a:pt x="491" y="763"/>
                  </a:lnTo>
                  <a:lnTo>
                    <a:pt x="530" y="754"/>
                  </a:lnTo>
                  <a:lnTo>
                    <a:pt x="569" y="741"/>
                  </a:lnTo>
                  <a:lnTo>
                    <a:pt x="606" y="722"/>
                  </a:lnTo>
                  <a:lnTo>
                    <a:pt x="640" y="700"/>
                  </a:lnTo>
                  <a:lnTo>
                    <a:pt x="670" y="673"/>
                  </a:lnTo>
                  <a:lnTo>
                    <a:pt x="696" y="643"/>
                  </a:lnTo>
                  <a:lnTo>
                    <a:pt x="720" y="609"/>
                  </a:lnTo>
                  <a:lnTo>
                    <a:pt x="738" y="572"/>
                  </a:lnTo>
                  <a:lnTo>
                    <a:pt x="750" y="533"/>
                  </a:lnTo>
                  <a:lnTo>
                    <a:pt x="759" y="493"/>
                  </a:lnTo>
                  <a:lnTo>
                    <a:pt x="761" y="453"/>
                  </a:lnTo>
                  <a:lnTo>
                    <a:pt x="759" y="413"/>
                  </a:lnTo>
                  <a:lnTo>
                    <a:pt x="750" y="372"/>
                  </a:lnTo>
                  <a:lnTo>
                    <a:pt x="738" y="333"/>
                  </a:lnTo>
                  <a:lnTo>
                    <a:pt x="719" y="296"/>
                  </a:lnTo>
                  <a:lnTo>
                    <a:pt x="696" y="262"/>
                  </a:lnTo>
                  <a:lnTo>
                    <a:pt x="670" y="231"/>
                  </a:lnTo>
                  <a:lnTo>
                    <a:pt x="639" y="205"/>
                  </a:lnTo>
                  <a:lnTo>
                    <a:pt x="605" y="182"/>
                  </a:lnTo>
                  <a:lnTo>
                    <a:pt x="569" y="164"/>
                  </a:lnTo>
                  <a:lnTo>
                    <a:pt x="531" y="152"/>
                  </a:lnTo>
                  <a:lnTo>
                    <a:pt x="491" y="143"/>
                  </a:lnTo>
                  <a:lnTo>
                    <a:pt x="450" y="140"/>
                  </a:lnTo>
                  <a:close/>
                  <a:moveTo>
                    <a:pt x="450" y="0"/>
                  </a:moveTo>
                  <a:lnTo>
                    <a:pt x="500" y="3"/>
                  </a:lnTo>
                  <a:lnTo>
                    <a:pt x="547" y="11"/>
                  </a:lnTo>
                  <a:lnTo>
                    <a:pt x="594" y="23"/>
                  </a:lnTo>
                  <a:lnTo>
                    <a:pt x="638" y="41"/>
                  </a:lnTo>
                  <a:lnTo>
                    <a:pt x="681" y="64"/>
                  </a:lnTo>
                  <a:lnTo>
                    <a:pt x="721" y="90"/>
                  </a:lnTo>
                  <a:lnTo>
                    <a:pt x="757" y="121"/>
                  </a:lnTo>
                  <a:lnTo>
                    <a:pt x="791" y="155"/>
                  </a:lnTo>
                  <a:lnTo>
                    <a:pt x="820" y="193"/>
                  </a:lnTo>
                  <a:lnTo>
                    <a:pt x="846" y="234"/>
                  </a:lnTo>
                  <a:lnTo>
                    <a:pt x="867" y="279"/>
                  </a:lnTo>
                  <a:lnTo>
                    <a:pt x="884" y="328"/>
                  </a:lnTo>
                  <a:lnTo>
                    <a:pt x="896" y="378"/>
                  </a:lnTo>
                  <a:lnTo>
                    <a:pt x="901" y="427"/>
                  </a:lnTo>
                  <a:lnTo>
                    <a:pt x="901" y="477"/>
                  </a:lnTo>
                  <a:lnTo>
                    <a:pt x="896" y="527"/>
                  </a:lnTo>
                  <a:lnTo>
                    <a:pt x="884" y="577"/>
                  </a:lnTo>
                  <a:lnTo>
                    <a:pt x="867" y="626"/>
                  </a:lnTo>
                  <a:lnTo>
                    <a:pt x="845" y="671"/>
                  </a:lnTo>
                  <a:lnTo>
                    <a:pt x="818" y="715"/>
                  </a:lnTo>
                  <a:lnTo>
                    <a:pt x="786" y="754"/>
                  </a:lnTo>
                  <a:lnTo>
                    <a:pt x="752" y="789"/>
                  </a:lnTo>
                  <a:lnTo>
                    <a:pt x="711" y="821"/>
                  </a:lnTo>
                  <a:lnTo>
                    <a:pt x="669" y="847"/>
                  </a:lnTo>
                  <a:lnTo>
                    <a:pt x="622" y="870"/>
                  </a:lnTo>
                  <a:lnTo>
                    <a:pt x="581" y="886"/>
                  </a:lnTo>
                  <a:lnTo>
                    <a:pt x="538" y="896"/>
                  </a:lnTo>
                  <a:lnTo>
                    <a:pt x="494" y="903"/>
                  </a:lnTo>
                  <a:lnTo>
                    <a:pt x="450" y="905"/>
                  </a:lnTo>
                  <a:lnTo>
                    <a:pt x="401" y="902"/>
                  </a:lnTo>
                  <a:lnTo>
                    <a:pt x="352" y="894"/>
                  </a:lnTo>
                  <a:lnTo>
                    <a:pt x="306" y="881"/>
                  </a:lnTo>
                  <a:lnTo>
                    <a:pt x="261" y="863"/>
                  </a:lnTo>
                  <a:lnTo>
                    <a:pt x="219" y="841"/>
                  </a:lnTo>
                  <a:lnTo>
                    <a:pt x="180" y="815"/>
                  </a:lnTo>
                  <a:lnTo>
                    <a:pt x="143" y="784"/>
                  </a:lnTo>
                  <a:lnTo>
                    <a:pt x="110" y="750"/>
                  </a:lnTo>
                  <a:lnTo>
                    <a:pt x="80" y="712"/>
                  </a:lnTo>
                  <a:lnTo>
                    <a:pt x="55" y="670"/>
                  </a:lnTo>
                  <a:lnTo>
                    <a:pt x="34" y="626"/>
                  </a:lnTo>
                  <a:lnTo>
                    <a:pt x="17" y="577"/>
                  </a:lnTo>
                  <a:lnTo>
                    <a:pt x="5" y="527"/>
                  </a:lnTo>
                  <a:lnTo>
                    <a:pt x="0" y="477"/>
                  </a:lnTo>
                  <a:lnTo>
                    <a:pt x="0" y="427"/>
                  </a:lnTo>
                  <a:lnTo>
                    <a:pt x="5" y="378"/>
                  </a:lnTo>
                  <a:lnTo>
                    <a:pt x="17" y="328"/>
                  </a:lnTo>
                  <a:lnTo>
                    <a:pt x="34" y="279"/>
                  </a:lnTo>
                  <a:lnTo>
                    <a:pt x="56" y="233"/>
                  </a:lnTo>
                  <a:lnTo>
                    <a:pt x="82" y="190"/>
                  </a:lnTo>
                  <a:lnTo>
                    <a:pt x="114" y="151"/>
                  </a:lnTo>
                  <a:lnTo>
                    <a:pt x="149" y="116"/>
                  </a:lnTo>
                  <a:lnTo>
                    <a:pt x="188" y="84"/>
                  </a:lnTo>
                  <a:lnTo>
                    <a:pt x="232" y="57"/>
                  </a:lnTo>
                  <a:lnTo>
                    <a:pt x="277" y="35"/>
                  </a:lnTo>
                  <a:lnTo>
                    <a:pt x="320" y="20"/>
                  </a:lnTo>
                  <a:lnTo>
                    <a:pt x="362" y="8"/>
                  </a:lnTo>
                  <a:lnTo>
                    <a:pt x="405" y="2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50" name="Freeform 230"/>
            <p:cNvSpPr>
              <a:spLocks noEditPoints="1"/>
            </p:cNvSpPr>
            <p:nvPr/>
          </p:nvSpPr>
          <p:spPr bwMode="auto">
            <a:xfrm>
              <a:off x="6405563" y="3575050"/>
              <a:ext cx="327025" cy="327025"/>
            </a:xfrm>
            <a:custGeom>
              <a:avLst/>
              <a:gdLst>
                <a:gd name="T0" fmla="*/ 599 w 2059"/>
                <a:gd name="T1" fmla="*/ 201 h 2062"/>
                <a:gd name="T2" fmla="*/ 653 w 2059"/>
                <a:gd name="T3" fmla="*/ 375 h 2062"/>
                <a:gd name="T4" fmla="*/ 421 w 2059"/>
                <a:gd name="T5" fmla="*/ 624 h 2062"/>
                <a:gd name="T6" fmla="*/ 211 w 2059"/>
                <a:gd name="T7" fmla="*/ 598 h 2062"/>
                <a:gd name="T8" fmla="*/ 139 w 2059"/>
                <a:gd name="T9" fmla="*/ 743 h 2062"/>
                <a:gd name="T10" fmla="*/ 287 w 2059"/>
                <a:gd name="T11" fmla="*/ 819 h 2062"/>
                <a:gd name="T12" fmla="*/ 312 w 2059"/>
                <a:gd name="T13" fmla="*/ 1172 h 2062"/>
                <a:gd name="T14" fmla="*/ 144 w 2059"/>
                <a:gd name="T15" fmla="*/ 1304 h 2062"/>
                <a:gd name="T16" fmla="*/ 197 w 2059"/>
                <a:gd name="T17" fmla="*/ 1457 h 2062"/>
                <a:gd name="T18" fmla="*/ 336 w 2059"/>
                <a:gd name="T19" fmla="*/ 1411 h 2062"/>
                <a:gd name="T20" fmla="*/ 532 w 2059"/>
                <a:gd name="T21" fmla="*/ 1567 h 2062"/>
                <a:gd name="T22" fmla="*/ 598 w 2059"/>
                <a:gd name="T23" fmla="*/ 1845 h 2062"/>
                <a:gd name="T24" fmla="*/ 749 w 2059"/>
                <a:gd name="T25" fmla="*/ 1920 h 2062"/>
                <a:gd name="T26" fmla="*/ 867 w 2059"/>
                <a:gd name="T27" fmla="*/ 1747 h 2062"/>
                <a:gd name="T28" fmla="*/ 1184 w 2059"/>
                <a:gd name="T29" fmla="*/ 1747 h 2062"/>
                <a:gd name="T30" fmla="*/ 1303 w 2059"/>
                <a:gd name="T31" fmla="*/ 1919 h 2062"/>
                <a:gd name="T32" fmla="*/ 1457 w 2059"/>
                <a:gd name="T33" fmla="*/ 1861 h 2062"/>
                <a:gd name="T34" fmla="*/ 1405 w 2059"/>
                <a:gd name="T35" fmla="*/ 1705 h 2062"/>
                <a:gd name="T36" fmla="*/ 1603 w 2059"/>
                <a:gd name="T37" fmla="*/ 1484 h 2062"/>
                <a:gd name="T38" fmla="*/ 1845 w 2059"/>
                <a:gd name="T39" fmla="*/ 1462 h 2062"/>
                <a:gd name="T40" fmla="*/ 1917 w 2059"/>
                <a:gd name="T41" fmla="*/ 1322 h 2062"/>
                <a:gd name="T42" fmla="*/ 1788 w 2059"/>
                <a:gd name="T43" fmla="*/ 1252 h 2062"/>
                <a:gd name="T44" fmla="*/ 1756 w 2059"/>
                <a:gd name="T45" fmla="*/ 960 h 2062"/>
                <a:gd name="T46" fmla="*/ 1915 w 2059"/>
                <a:gd name="T47" fmla="*/ 755 h 2062"/>
                <a:gd name="T48" fmla="*/ 1848 w 2059"/>
                <a:gd name="T49" fmla="*/ 598 h 2062"/>
                <a:gd name="T50" fmla="*/ 1637 w 2059"/>
                <a:gd name="T51" fmla="*/ 624 h 2062"/>
                <a:gd name="T52" fmla="*/ 1406 w 2059"/>
                <a:gd name="T53" fmla="*/ 375 h 2062"/>
                <a:gd name="T54" fmla="*/ 1458 w 2059"/>
                <a:gd name="T55" fmla="*/ 200 h 2062"/>
                <a:gd name="T56" fmla="*/ 1305 w 2059"/>
                <a:gd name="T57" fmla="*/ 143 h 2062"/>
                <a:gd name="T58" fmla="*/ 1172 w 2059"/>
                <a:gd name="T59" fmla="*/ 313 h 2062"/>
                <a:gd name="T60" fmla="*/ 819 w 2059"/>
                <a:gd name="T61" fmla="*/ 287 h 2062"/>
                <a:gd name="T62" fmla="*/ 1315 w 2059"/>
                <a:gd name="T63" fmla="*/ 0 h 2062"/>
                <a:gd name="T64" fmla="*/ 1590 w 2059"/>
                <a:gd name="T65" fmla="*/ 151 h 2062"/>
                <a:gd name="T66" fmla="*/ 1684 w 2059"/>
                <a:gd name="T67" fmla="*/ 455 h 2062"/>
                <a:gd name="T68" fmla="*/ 1946 w 2059"/>
                <a:gd name="T69" fmla="*/ 492 h 2062"/>
                <a:gd name="T70" fmla="*/ 2047 w 2059"/>
                <a:gd name="T71" fmla="*/ 805 h 2062"/>
                <a:gd name="T72" fmla="*/ 1900 w 2059"/>
                <a:gd name="T73" fmla="*/ 1068 h 2062"/>
                <a:gd name="T74" fmla="*/ 2056 w 2059"/>
                <a:gd name="T75" fmla="*/ 1286 h 2062"/>
                <a:gd name="T76" fmla="*/ 1925 w 2059"/>
                <a:gd name="T77" fmla="*/ 1584 h 2062"/>
                <a:gd name="T78" fmla="*/ 1646 w 2059"/>
                <a:gd name="T79" fmla="*/ 1647 h 2062"/>
                <a:gd name="T80" fmla="*/ 1579 w 2059"/>
                <a:gd name="T81" fmla="*/ 1933 h 2062"/>
                <a:gd name="T82" fmla="*/ 1288 w 2059"/>
                <a:gd name="T83" fmla="*/ 2060 h 2062"/>
                <a:gd name="T84" fmla="*/ 1067 w 2059"/>
                <a:gd name="T85" fmla="*/ 1903 h 2062"/>
                <a:gd name="T86" fmla="*/ 797 w 2059"/>
                <a:gd name="T87" fmla="*/ 2053 h 2062"/>
                <a:gd name="T88" fmla="*/ 489 w 2059"/>
                <a:gd name="T89" fmla="*/ 1946 h 2062"/>
                <a:gd name="T90" fmla="*/ 454 w 2059"/>
                <a:gd name="T91" fmla="*/ 1687 h 2062"/>
                <a:gd name="T92" fmla="*/ 157 w 2059"/>
                <a:gd name="T93" fmla="*/ 1596 h 2062"/>
                <a:gd name="T94" fmla="*/ 0 w 2059"/>
                <a:gd name="T95" fmla="*/ 1317 h 2062"/>
                <a:gd name="T96" fmla="*/ 166 w 2059"/>
                <a:gd name="T97" fmla="*/ 1144 h 2062"/>
                <a:gd name="T98" fmla="*/ 23 w 2059"/>
                <a:gd name="T99" fmla="*/ 828 h 2062"/>
                <a:gd name="T100" fmla="*/ 94 w 2059"/>
                <a:gd name="T101" fmla="*/ 510 h 2062"/>
                <a:gd name="T102" fmla="*/ 339 w 2059"/>
                <a:gd name="T103" fmla="*/ 499 h 2062"/>
                <a:gd name="T104" fmla="*/ 460 w 2059"/>
                <a:gd name="T105" fmla="*/ 181 h 2062"/>
                <a:gd name="T106" fmla="*/ 714 w 2059"/>
                <a:gd name="T107" fmla="*/ 4 h 2062"/>
                <a:gd name="T108" fmla="*/ 888 w 2059"/>
                <a:gd name="T109" fmla="*/ 96 h 2062"/>
                <a:gd name="T110" fmla="*/ 1217 w 2059"/>
                <a:gd name="T111" fmla="*/ 34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9" h="2062">
                  <a:moveTo>
                    <a:pt x="745" y="140"/>
                  </a:moveTo>
                  <a:lnTo>
                    <a:pt x="743" y="140"/>
                  </a:lnTo>
                  <a:lnTo>
                    <a:pt x="741" y="140"/>
                  </a:lnTo>
                  <a:lnTo>
                    <a:pt x="739" y="141"/>
                  </a:lnTo>
                  <a:lnTo>
                    <a:pt x="606" y="196"/>
                  </a:lnTo>
                  <a:lnTo>
                    <a:pt x="603" y="197"/>
                  </a:lnTo>
                  <a:lnTo>
                    <a:pt x="601" y="199"/>
                  </a:lnTo>
                  <a:lnTo>
                    <a:pt x="599" y="201"/>
                  </a:lnTo>
                  <a:lnTo>
                    <a:pt x="598" y="205"/>
                  </a:lnTo>
                  <a:lnTo>
                    <a:pt x="597" y="206"/>
                  </a:lnTo>
                  <a:lnTo>
                    <a:pt x="597" y="209"/>
                  </a:lnTo>
                  <a:lnTo>
                    <a:pt x="597" y="212"/>
                  </a:lnTo>
                  <a:lnTo>
                    <a:pt x="598" y="215"/>
                  </a:lnTo>
                  <a:lnTo>
                    <a:pt x="649" y="337"/>
                  </a:lnTo>
                  <a:lnTo>
                    <a:pt x="653" y="356"/>
                  </a:lnTo>
                  <a:lnTo>
                    <a:pt x="653" y="375"/>
                  </a:lnTo>
                  <a:lnTo>
                    <a:pt x="647" y="393"/>
                  </a:lnTo>
                  <a:lnTo>
                    <a:pt x="637" y="409"/>
                  </a:lnTo>
                  <a:lnTo>
                    <a:pt x="622" y="422"/>
                  </a:lnTo>
                  <a:lnTo>
                    <a:pt x="576" y="456"/>
                  </a:lnTo>
                  <a:lnTo>
                    <a:pt x="532" y="493"/>
                  </a:lnTo>
                  <a:lnTo>
                    <a:pt x="492" y="533"/>
                  </a:lnTo>
                  <a:lnTo>
                    <a:pt x="455" y="577"/>
                  </a:lnTo>
                  <a:lnTo>
                    <a:pt x="421" y="624"/>
                  </a:lnTo>
                  <a:lnTo>
                    <a:pt x="408" y="638"/>
                  </a:lnTo>
                  <a:lnTo>
                    <a:pt x="392" y="648"/>
                  </a:lnTo>
                  <a:lnTo>
                    <a:pt x="374" y="653"/>
                  </a:lnTo>
                  <a:lnTo>
                    <a:pt x="355" y="654"/>
                  </a:lnTo>
                  <a:lnTo>
                    <a:pt x="336" y="649"/>
                  </a:lnTo>
                  <a:lnTo>
                    <a:pt x="215" y="599"/>
                  </a:lnTo>
                  <a:lnTo>
                    <a:pt x="212" y="598"/>
                  </a:lnTo>
                  <a:lnTo>
                    <a:pt x="211" y="598"/>
                  </a:lnTo>
                  <a:lnTo>
                    <a:pt x="209" y="597"/>
                  </a:lnTo>
                  <a:lnTo>
                    <a:pt x="206" y="598"/>
                  </a:lnTo>
                  <a:lnTo>
                    <a:pt x="203" y="599"/>
                  </a:lnTo>
                  <a:lnTo>
                    <a:pt x="200" y="600"/>
                  </a:lnTo>
                  <a:lnTo>
                    <a:pt x="197" y="603"/>
                  </a:lnTo>
                  <a:lnTo>
                    <a:pt x="194" y="607"/>
                  </a:lnTo>
                  <a:lnTo>
                    <a:pt x="140" y="739"/>
                  </a:lnTo>
                  <a:lnTo>
                    <a:pt x="139" y="743"/>
                  </a:lnTo>
                  <a:lnTo>
                    <a:pt x="139" y="748"/>
                  </a:lnTo>
                  <a:lnTo>
                    <a:pt x="140" y="751"/>
                  </a:lnTo>
                  <a:lnTo>
                    <a:pt x="141" y="753"/>
                  </a:lnTo>
                  <a:lnTo>
                    <a:pt x="143" y="755"/>
                  </a:lnTo>
                  <a:lnTo>
                    <a:pt x="145" y="756"/>
                  </a:lnTo>
                  <a:lnTo>
                    <a:pt x="148" y="758"/>
                  </a:lnTo>
                  <a:lnTo>
                    <a:pt x="270" y="809"/>
                  </a:lnTo>
                  <a:lnTo>
                    <a:pt x="287" y="819"/>
                  </a:lnTo>
                  <a:lnTo>
                    <a:pt x="299" y="832"/>
                  </a:lnTo>
                  <a:lnTo>
                    <a:pt x="309" y="849"/>
                  </a:lnTo>
                  <a:lnTo>
                    <a:pt x="313" y="867"/>
                  </a:lnTo>
                  <a:lnTo>
                    <a:pt x="312" y="888"/>
                  </a:lnTo>
                  <a:lnTo>
                    <a:pt x="301" y="959"/>
                  </a:lnTo>
                  <a:lnTo>
                    <a:pt x="297" y="1030"/>
                  </a:lnTo>
                  <a:lnTo>
                    <a:pt x="301" y="1102"/>
                  </a:lnTo>
                  <a:lnTo>
                    <a:pt x="312" y="1172"/>
                  </a:lnTo>
                  <a:lnTo>
                    <a:pt x="313" y="1192"/>
                  </a:lnTo>
                  <a:lnTo>
                    <a:pt x="309" y="1211"/>
                  </a:lnTo>
                  <a:lnTo>
                    <a:pt x="299" y="1227"/>
                  </a:lnTo>
                  <a:lnTo>
                    <a:pt x="287" y="1241"/>
                  </a:lnTo>
                  <a:lnTo>
                    <a:pt x="270" y="1251"/>
                  </a:lnTo>
                  <a:lnTo>
                    <a:pt x="148" y="1301"/>
                  </a:lnTo>
                  <a:lnTo>
                    <a:pt x="146" y="1302"/>
                  </a:lnTo>
                  <a:lnTo>
                    <a:pt x="144" y="1304"/>
                  </a:lnTo>
                  <a:lnTo>
                    <a:pt x="141" y="1307"/>
                  </a:lnTo>
                  <a:lnTo>
                    <a:pt x="140" y="1309"/>
                  </a:lnTo>
                  <a:lnTo>
                    <a:pt x="139" y="1311"/>
                  </a:lnTo>
                  <a:lnTo>
                    <a:pt x="139" y="1314"/>
                  </a:lnTo>
                  <a:lnTo>
                    <a:pt x="139" y="1317"/>
                  </a:lnTo>
                  <a:lnTo>
                    <a:pt x="140" y="1320"/>
                  </a:lnTo>
                  <a:lnTo>
                    <a:pt x="194" y="1453"/>
                  </a:lnTo>
                  <a:lnTo>
                    <a:pt x="197" y="1457"/>
                  </a:lnTo>
                  <a:lnTo>
                    <a:pt x="200" y="1459"/>
                  </a:lnTo>
                  <a:lnTo>
                    <a:pt x="203" y="1461"/>
                  </a:lnTo>
                  <a:lnTo>
                    <a:pt x="206" y="1462"/>
                  </a:lnTo>
                  <a:lnTo>
                    <a:pt x="209" y="1462"/>
                  </a:lnTo>
                  <a:lnTo>
                    <a:pt x="211" y="1462"/>
                  </a:lnTo>
                  <a:lnTo>
                    <a:pt x="212" y="1461"/>
                  </a:lnTo>
                  <a:lnTo>
                    <a:pt x="215" y="1461"/>
                  </a:lnTo>
                  <a:lnTo>
                    <a:pt x="336" y="1411"/>
                  </a:lnTo>
                  <a:lnTo>
                    <a:pt x="355" y="1406"/>
                  </a:lnTo>
                  <a:lnTo>
                    <a:pt x="374" y="1406"/>
                  </a:lnTo>
                  <a:lnTo>
                    <a:pt x="392" y="1412"/>
                  </a:lnTo>
                  <a:lnTo>
                    <a:pt x="408" y="1422"/>
                  </a:lnTo>
                  <a:lnTo>
                    <a:pt x="421" y="1437"/>
                  </a:lnTo>
                  <a:lnTo>
                    <a:pt x="455" y="1484"/>
                  </a:lnTo>
                  <a:lnTo>
                    <a:pt x="492" y="1527"/>
                  </a:lnTo>
                  <a:lnTo>
                    <a:pt x="532" y="1567"/>
                  </a:lnTo>
                  <a:lnTo>
                    <a:pt x="576" y="1605"/>
                  </a:lnTo>
                  <a:lnTo>
                    <a:pt x="622" y="1639"/>
                  </a:lnTo>
                  <a:lnTo>
                    <a:pt x="637" y="1651"/>
                  </a:lnTo>
                  <a:lnTo>
                    <a:pt x="647" y="1667"/>
                  </a:lnTo>
                  <a:lnTo>
                    <a:pt x="652" y="1685"/>
                  </a:lnTo>
                  <a:lnTo>
                    <a:pt x="653" y="1704"/>
                  </a:lnTo>
                  <a:lnTo>
                    <a:pt x="648" y="1723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9" y="1860"/>
                  </a:lnTo>
                  <a:lnTo>
                    <a:pt x="605" y="1864"/>
                  </a:lnTo>
                  <a:lnTo>
                    <a:pt x="738" y="1920"/>
                  </a:lnTo>
                  <a:lnTo>
                    <a:pt x="741" y="1921"/>
                  </a:lnTo>
                  <a:lnTo>
                    <a:pt x="743" y="1921"/>
                  </a:lnTo>
                  <a:lnTo>
                    <a:pt x="746" y="1921"/>
                  </a:lnTo>
                  <a:lnTo>
                    <a:pt x="749" y="1920"/>
                  </a:lnTo>
                  <a:lnTo>
                    <a:pt x="752" y="1919"/>
                  </a:lnTo>
                  <a:lnTo>
                    <a:pt x="756" y="1915"/>
                  </a:lnTo>
                  <a:lnTo>
                    <a:pt x="758" y="1912"/>
                  </a:lnTo>
                  <a:lnTo>
                    <a:pt x="807" y="1790"/>
                  </a:lnTo>
                  <a:lnTo>
                    <a:pt x="818" y="1773"/>
                  </a:lnTo>
                  <a:lnTo>
                    <a:pt x="832" y="1761"/>
                  </a:lnTo>
                  <a:lnTo>
                    <a:pt x="848" y="1751"/>
                  </a:lnTo>
                  <a:lnTo>
                    <a:pt x="867" y="1747"/>
                  </a:lnTo>
                  <a:lnTo>
                    <a:pt x="886" y="1748"/>
                  </a:lnTo>
                  <a:lnTo>
                    <a:pt x="957" y="1758"/>
                  </a:lnTo>
                  <a:lnTo>
                    <a:pt x="1029" y="1762"/>
                  </a:lnTo>
                  <a:lnTo>
                    <a:pt x="1100" y="1758"/>
                  </a:lnTo>
                  <a:lnTo>
                    <a:pt x="1171" y="1748"/>
                  </a:lnTo>
                  <a:lnTo>
                    <a:pt x="1175" y="1748"/>
                  </a:lnTo>
                  <a:lnTo>
                    <a:pt x="1180" y="1747"/>
                  </a:lnTo>
                  <a:lnTo>
                    <a:pt x="1184" y="1747"/>
                  </a:lnTo>
                  <a:lnTo>
                    <a:pt x="1200" y="1749"/>
                  </a:lnTo>
                  <a:lnTo>
                    <a:pt x="1215" y="1754"/>
                  </a:lnTo>
                  <a:lnTo>
                    <a:pt x="1229" y="1763"/>
                  </a:lnTo>
                  <a:lnTo>
                    <a:pt x="1241" y="1775"/>
                  </a:lnTo>
                  <a:lnTo>
                    <a:pt x="1249" y="1790"/>
                  </a:lnTo>
                  <a:lnTo>
                    <a:pt x="1299" y="1912"/>
                  </a:lnTo>
                  <a:lnTo>
                    <a:pt x="1301" y="1915"/>
                  </a:lnTo>
                  <a:lnTo>
                    <a:pt x="1303" y="1919"/>
                  </a:lnTo>
                  <a:lnTo>
                    <a:pt x="1306" y="1920"/>
                  </a:lnTo>
                  <a:lnTo>
                    <a:pt x="1309" y="1921"/>
                  </a:lnTo>
                  <a:lnTo>
                    <a:pt x="1313" y="1921"/>
                  </a:lnTo>
                  <a:lnTo>
                    <a:pt x="1316" y="1921"/>
                  </a:lnTo>
                  <a:lnTo>
                    <a:pt x="1319" y="1920"/>
                  </a:lnTo>
                  <a:lnTo>
                    <a:pt x="1451" y="1864"/>
                  </a:lnTo>
                  <a:lnTo>
                    <a:pt x="1454" y="1863"/>
                  </a:lnTo>
                  <a:lnTo>
                    <a:pt x="1457" y="1861"/>
                  </a:lnTo>
                  <a:lnTo>
                    <a:pt x="1459" y="1859"/>
                  </a:lnTo>
                  <a:lnTo>
                    <a:pt x="1460" y="1857"/>
                  </a:lnTo>
                  <a:lnTo>
                    <a:pt x="1461" y="1855"/>
                  </a:lnTo>
                  <a:lnTo>
                    <a:pt x="1461" y="1853"/>
                  </a:lnTo>
                  <a:lnTo>
                    <a:pt x="1461" y="1850"/>
                  </a:lnTo>
                  <a:lnTo>
                    <a:pt x="1460" y="1845"/>
                  </a:lnTo>
                  <a:lnTo>
                    <a:pt x="1409" y="1723"/>
                  </a:lnTo>
                  <a:lnTo>
                    <a:pt x="1405" y="1705"/>
                  </a:lnTo>
                  <a:lnTo>
                    <a:pt x="1405" y="1686"/>
                  </a:lnTo>
                  <a:lnTo>
                    <a:pt x="1411" y="1668"/>
                  </a:lnTo>
                  <a:lnTo>
                    <a:pt x="1421" y="1652"/>
                  </a:lnTo>
                  <a:lnTo>
                    <a:pt x="1435" y="1639"/>
                  </a:lnTo>
                  <a:lnTo>
                    <a:pt x="1482" y="1606"/>
                  </a:lnTo>
                  <a:lnTo>
                    <a:pt x="1525" y="1569"/>
                  </a:lnTo>
                  <a:lnTo>
                    <a:pt x="1566" y="1527"/>
                  </a:lnTo>
                  <a:lnTo>
                    <a:pt x="1603" y="1484"/>
                  </a:lnTo>
                  <a:lnTo>
                    <a:pt x="1637" y="1437"/>
                  </a:lnTo>
                  <a:lnTo>
                    <a:pt x="1649" y="1423"/>
                  </a:lnTo>
                  <a:lnTo>
                    <a:pt x="1665" y="1413"/>
                  </a:lnTo>
                  <a:lnTo>
                    <a:pt x="1683" y="1407"/>
                  </a:lnTo>
                  <a:lnTo>
                    <a:pt x="1702" y="1407"/>
                  </a:lnTo>
                  <a:lnTo>
                    <a:pt x="1721" y="1412"/>
                  </a:lnTo>
                  <a:lnTo>
                    <a:pt x="1843" y="1462"/>
                  </a:lnTo>
                  <a:lnTo>
                    <a:pt x="1845" y="1462"/>
                  </a:lnTo>
                  <a:lnTo>
                    <a:pt x="1846" y="1464"/>
                  </a:lnTo>
                  <a:lnTo>
                    <a:pt x="1848" y="1464"/>
                  </a:lnTo>
                  <a:lnTo>
                    <a:pt x="1851" y="1464"/>
                  </a:lnTo>
                  <a:lnTo>
                    <a:pt x="1855" y="1462"/>
                  </a:lnTo>
                  <a:lnTo>
                    <a:pt x="1858" y="1460"/>
                  </a:lnTo>
                  <a:lnTo>
                    <a:pt x="1861" y="1458"/>
                  </a:lnTo>
                  <a:lnTo>
                    <a:pt x="1863" y="1454"/>
                  </a:lnTo>
                  <a:lnTo>
                    <a:pt x="1917" y="1322"/>
                  </a:lnTo>
                  <a:lnTo>
                    <a:pt x="1918" y="1318"/>
                  </a:lnTo>
                  <a:lnTo>
                    <a:pt x="1918" y="1314"/>
                  </a:lnTo>
                  <a:lnTo>
                    <a:pt x="1917" y="1311"/>
                  </a:lnTo>
                  <a:lnTo>
                    <a:pt x="1916" y="1309"/>
                  </a:lnTo>
                  <a:lnTo>
                    <a:pt x="1915" y="1307"/>
                  </a:lnTo>
                  <a:lnTo>
                    <a:pt x="1913" y="1304"/>
                  </a:lnTo>
                  <a:lnTo>
                    <a:pt x="1910" y="1302"/>
                  </a:lnTo>
                  <a:lnTo>
                    <a:pt x="1788" y="1252"/>
                  </a:lnTo>
                  <a:lnTo>
                    <a:pt x="1771" y="1243"/>
                  </a:lnTo>
                  <a:lnTo>
                    <a:pt x="1758" y="1229"/>
                  </a:lnTo>
                  <a:lnTo>
                    <a:pt x="1749" y="1212"/>
                  </a:lnTo>
                  <a:lnTo>
                    <a:pt x="1745" y="1193"/>
                  </a:lnTo>
                  <a:lnTo>
                    <a:pt x="1746" y="1174"/>
                  </a:lnTo>
                  <a:lnTo>
                    <a:pt x="1756" y="1103"/>
                  </a:lnTo>
                  <a:lnTo>
                    <a:pt x="1760" y="1031"/>
                  </a:lnTo>
                  <a:lnTo>
                    <a:pt x="1756" y="960"/>
                  </a:lnTo>
                  <a:lnTo>
                    <a:pt x="1746" y="889"/>
                  </a:lnTo>
                  <a:lnTo>
                    <a:pt x="1745" y="870"/>
                  </a:lnTo>
                  <a:lnTo>
                    <a:pt x="1749" y="851"/>
                  </a:lnTo>
                  <a:lnTo>
                    <a:pt x="1757" y="834"/>
                  </a:lnTo>
                  <a:lnTo>
                    <a:pt x="1771" y="820"/>
                  </a:lnTo>
                  <a:lnTo>
                    <a:pt x="1788" y="810"/>
                  </a:lnTo>
                  <a:lnTo>
                    <a:pt x="1910" y="760"/>
                  </a:lnTo>
                  <a:lnTo>
                    <a:pt x="1915" y="755"/>
                  </a:lnTo>
                  <a:lnTo>
                    <a:pt x="1918" y="748"/>
                  </a:lnTo>
                  <a:lnTo>
                    <a:pt x="1917" y="740"/>
                  </a:lnTo>
                  <a:lnTo>
                    <a:pt x="1863" y="608"/>
                  </a:lnTo>
                  <a:lnTo>
                    <a:pt x="1861" y="603"/>
                  </a:lnTo>
                  <a:lnTo>
                    <a:pt x="1858" y="601"/>
                  </a:lnTo>
                  <a:lnTo>
                    <a:pt x="1855" y="599"/>
                  </a:lnTo>
                  <a:lnTo>
                    <a:pt x="1851" y="598"/>
                  </a:lnTo>
                  <a:lnTo>
                    <a:pt x="1848" y="598"/>
                  </a:lnTo>
                  <a:lnTo>
                    <a:pt x="1846" y="599"/>
                  </a:lnTo>
                  <a:lnTo>
                    <a:pt x="1843" y="599"/>
                  </a:lnTo>
                  <a:lnTo>
                    <a:pt x="1721" y="650"/>
                  </a:lnTo>
                  <a:lnTo>
                    <a:pt x="1702" y="654"/>
                  </a:lnTo>
                  <a:lnTo>
                    <a:pt x="1683" y="654"/>
                  </a:lnTo>
                  <a:lnTo>
                    <a:pt x="1665" y="649"/>
                  </a:lnTo>
                  <a:lnTo>
                    <a:pt x="1649" y="638"/>
                  </a:lnTo>
                  <a:lnTo>
                    <a:pt x="1637" y="624"/>
                  </a:lnTo>
                  <a:lnTo>
                    <a:pt x="1603" y="577"/>
                  </a:lnTo>
                  <a:lnTo>
                    <a:pt x="1566" y="533"/>
                  </a:lnTo>
                  <a:lnTo>
                    <a:pt x="1525" y="493"/>
                  </a:lnTo>
                  <a:lnTo>
                    <a:pt x="1482" y="456"/>
                  </a:lnTo>
                  <a:lnTo>
                    <a:pt x="1435" y="422"/>
                  </a:lnTo>
                  <a:lnTo>
                    <a:pt x="1421" y="409"/>
                  </a:lnTo>
                  <a:lnTo>
                    <a:pt x="1411" y="393"/>
                  </a:lnTo>
                  <a:lnTo>
                    <a:pt x="1406" y="375"/>
                  </a:lnTo>
                  <a:lnTo>
                    <a:pt x="1405" y="356"/>
                  </a:lnTo>
                  <a:lnTo>
                    <a:pt x="1410" y="337"/>
                  </a:lnTo>
                  <a:lnTo>
                    <a:pt x="1460" y="215"/>
                  </a:lnTo>
                  <a:lnTo>
                    <a:pt x="1462" y="211"/>
                  </a:lnTo>
                  <a:lnTo>
                    <a:pt x="1461" y="208"/>
                  </a:lnTo>
                  <a:lnTo>
                    <a:pt x="1460" y="205"/>
                  </a:lnTo>
                  <a:lnTo>
                    <a:pt x="1460" y="202"/>
                  </a:lnTo>
                  <a:lnTo>
                    <a:pt x="1458" y="200"/>
                  </a:lnTo>
                  <a:lnTo>
                    <a:pt x="1455" y="198"/>
                  </a:lnTo>
                  <a:lnTo>
                    <a:pt x="1452" y="196"/>
                  </a:lnTo>
                  <a:lnTo>
                    <a:pt x="1320" y="142"/>
                  </a:lnTo>
                  <a:lnTo>
                    <a:pt x="1317" y="141"/>
                  </a:lnTo>
                  <a:lnTo>
                    <a:pt x="1315" y="140"/>
                  </a:lnTo>
                  <a:lnTo>
                    <a:pt x="1311" y="141"/>
                  </a:lnTo>
                  <a:lnTo>
                    <a:pt x="1308" y="142"/>
                  </a:lnTo>
                  <a:lnTo>
                    <a:pt x="1305" y="143"/>
                  </a:lnTo>
                  <a:lnTo>
                    <a:pt x="1302" y="146"/>
                  </a:lnTo>
                  <a:lnTo>
                    <a:pt x="1300" y="149"/>
                  </a:lnTo>
                  <a:lnTo>
                    <a:pt x="1250" y="271"/>
                  </a:lnTo>
                  <a:lnTo>
                    <a:pt x="1239" y="288"/>
                  </a:lnTo>
                  <a:lnTo>
                    <a:pt x="1226" y="301"/>
                  </a:lnTo>
                  <a:lnTo>
                    <a:pt x="1210" y="310"/>
                  </a:lnTo>
                  <a:lnTo>
                    <a:pt x="1191" y="314"/>
                  </a:lnTo>
                  <a:lnTo>
                    <a:pt x="1172" y="313"/>
                  </a:lnTo>
                  <a:lnTo>
                    <a:pt x="1101" y="302"/>
                  </a:lnTo>
                  <a:lnTo>
                    <a:pt x="1030" y="299"/>
                  </a:lnTo>
                  <a:lnTo>
                    <a:pt x="958" y="302"/>
                  </a:lnTo>
                  <a:lnTo>
                    <a:pt x="888" y="313"/>
                  </a:lnTo>
                  <a:lnTo>
                    <a:pt x="868" y="314"/>
                  </a:lnTo>
                  <a:lnTo>
                    <a:pt x="850" y="310"/>
                  </a:lnTo>
                  <a:lnTo>
                    <a:pt x="833" y="301"/>
                  </a:lnTo>
                  <a:lnTo>
                    <a:pt x="819" y="287"/>
                  </a:lnTo>
                  <a:lnTo>
                    <a:pt x="809" y="270"/>
                  </a:lnTo>
                  <a:lnTo>
                    <a:pt x="759" y="148"/>
                  </a:lnTo>
                  <a:lnTo>
                    <a:pt x="757" y="145"/>
                  </a:lnTo>
                  <a:lnTo>
                    <a:pt x="755" y="142"/>
                  </a:lnTo>
                  <a:lnTo>
                    <a:pt x="751" y="141"/>
                  </a:lnTo>
                  <a:lnTo>
                    <a:pt x="748" y="140"/>
                  </a:lnTo>
                  <a:lnTo>
                    <a:pt x="745" y="140"/>
                  </a:lnTo>
                  <a:close/>
                  <a:moveTo>
                    <a:pt x="1315" y="0"/>
                  </a:moveTo>
                  <a:lnTo>
                    <a:pt x="1344" y="3"/>
                  </a:lnTo>
                  <a:lnTo>
                    <a:pt x="1374" y="12"/>
                  </a:lnTo>
                  <a:lnTo>
                    <a:pt x="1506" y="67"/>
                  </a:lnTo>
                  <a:lnTo>
                    <a:pt x="1529" y="78"/>
                  </a:lnTo>
                  <a:lnTo>
                    <a:pt x="1548" y="92"/>
                  </a:lnTo>
                  <a:lnTo>
                    <a:pt x="1565" y="109"/>
                  </a:lnTo>
                  <a:lnTo>
                    <a:pt x="1579" y="129"/>
                  </a:lnTo>
                  <a:lnTo>
                    <a:pt x="1590" y="151"/>
                  </a:lnTo>
                  <a:lnTo>
                    <a:pt x="1599" y="180"/>
                  </a:lnTo>
                  <a:lnTo>
                    <a:pt x="1602" y="211"/>
                  </a:lnTo>
                  <a:lnTo>
                    <a:pt x="1599" y="241"/>
                  </a:lnTo>
                  <a:lnTo>
                    <a:pt x="1590" y="270"/>
                  </a:lnTo>
                  <a:lnTo>
                    <a:pt x="1561" y="340"/>
                  </a:lnTo>
                  <a:lnTo>
                    <a:pt x="1605" y="375"/>
                  </a:lnTo>
                  <a:lnTo>
                    <a:pt x="1646" y="415"/>
                  </a:lnTo>
                  <a:lnTo>
                    <a:pt x="1684" y="455"/>
                  </a:lnTo>
                  <a:lnTo>
                    <a:pt x="1720" y="499"/>
                  </a:lnTo>
                  <a:lnTo>
                    <a:pt x="1790" y="470"/>
                  </a:lnTo>
                  <a:lnTo>
                    <a:pt x="1819" y="461"/>
                  </a:lnTo>
                  <a:lnTo>
                    <a:pt x="1849" y="458"/>
                  </a:lnTo>
                  <a:lnTo>
                    <a:pt x="1876" y="460"/>
                  </a:lnTo>
                  <a:lnTo>
                    <a:pt x="1901" y="467"/>
                  </a:lnTo>
                  <a:lnTo>
                    <a:pt x="1925" y="477"/>
                  </a:lnTo>
                  <a:lnTo>
                    <a:pt x="1946" y="492"/>
                  </a:lnTo>
                  <a:lnTo>
                    <a:pt x="1965" y="509"/>
                  </a:lnTo>
                  <a:lnTo>
                    <a:pt x="1981" y="530"/>
                  </a:lnTo>
                  <a:lnTo>
                    <a:pt x="1993" y="554"/>
                  </a:lnTo>
                  <a:lnTo>
                    <a:pt x="2047" y="686"/>
                  </a:lnTo>
                  <a:lnTo>
                    <a:pt x="2056" y="716"/>
                  </a:lnTo>
                  <a:lnTo>
                    <a:pt x="2059" y="746"/>
                  </a:lnTo>
                  <a:lnTo>
                    <a:pt x="2056" y="776"/>
                  </a:lnTo>
                  <a:lnTo>
                    <a:pt x="2047" y="805"/>
                  </a:lnTo>
                  <a:lnTo>
                    <a:pt x="2036" y="827"/>
                  </a:lnTo>
                  <a:lnTo>
                    <a:pt x="2022" y="847"/>
                  </a:lnTo>
                  <a:lnTo>
                    <a:pt x="2005" y="864"/>
                  </a:lnTo>
                  <a:lnTo>
                    <a:pt x="1985" y="878"/>
                  </a:lnTo>
                  <a:lnTo>
                    <a:pt x="1964" y="890"/>
                  </a:lnTo>
                  <a:lnTo>
                    <a:pt x="1893" y="918"/>
                  </a:lnTo>
                  <a:lnTo>
                    <a:pt x="1900" y="994"/>
                  </a:lnTo>
                  <a:lnTo>
                    <a:pt x="1900" y="1068"/>
                  </a:lnTo>
                  <a:lnTo>
                    <a:pt x="1893" y="1143"/>
                  </a:lnTo>
                  <a:lnTo>
                    <a:pt x="1964" y="1172"/>
                  </a:lnTo>
                  <a:lnTo>
                    <a:pt x="1985" y="1184"/>
                  </a:lnTo>
                  <a:lnTo>
                    <a:pt x="2005" y="1198"/>
                  </a:lnTo>
                  <a:lnTo>
                    <a:pt x="2022" y="1215"/>
                  </a:lnTo>
                  <a:lnTo>
                    <a:pt x="2037" y="1234"/>
                  </a:lnTo>
                  <a:lnTo>
                    <a:pt x="2047" y="1257"/>
                  </a:lnTo>
                  <a:lnTo>
                    <a:pt x="2056" y="1286"/>
                  </a:lnTo>
                  <a:lnTo>
                    <a:pt x="2059" y="1316"/>
                  </a:lnTo>
                  <a:lnTo>
                    <a:pt x="2056" y="1347"/>
                  </a:lnTo>
                  <a:lnTo>
                    <a:pt x="2047" y="1376"/>
                  </a:lnTo>
                  <a:lnTo>
                    <a:pt x="1993" y="1508"/>
                  </a:lnTo>
                  <a:lnTo>
                    <a:pt x="1981" y="1532"/>
                  </a:lnTo>
                  <a:lnTo>
                    <a:pt x="1965" y="1553"/>
                  </a:lnTo>
                  <a:lnTo>
                    <a:pt x="1946" y="1571"/>
                  </a:lnTo>
                  <a:lnTo>
                    <a:pt x="1925" y="1584"/>
                  </a:lnTo>
                  <a:lnTo>
                    <a:pt x="1901" y="1595"/>
                  </a:lnTo>
                  <a:lnTo>
                    <a:pt x="1876" y="1601"/>
                  </a:lnTo>
                  <a:lnTo>
                    <a:pt x="1849" y="1605"/>
                  </a:lnTo>
                  <a:lnTo>
                    <a:pt x="1819" y="1601"/>
                  </a:lnTo>
                  <a:lnTo>
                    <a:pt x="1790" y="1592"/>
                  </a:lnTo>
                  <a:lnTo>
                    <a:pt x="1720" y="1563"/>
                  </a:lnTo>
                  <a:lnTo>
                    <a:pt x="1684" y="1607"/>
                  </a:lnTo>
                  <a:lnTo>
                    <a:pt x="1646" y="1647"/>
                  </a:lnTo>
                  <a:lnTo>
                    <a:pt x="1605" y="1686"/>
                  </a:lnTo>
                  <a:lnTo>
                    <a:pt x="1561" y="1721"/>
                  </a:lnTo>
                  <a:lnTo>
                    <a:pt x="1590" y="1792"/>
                  </a:lnTo>
                  <a:lnTo>
                    <a:pt x="1599" y="1821"/>
                  </a:lnTo>
                  <a:lnTo>
                    <a:pt x="1602" y="1852"/>
                  </a:lnTo>
                  <a:lnTo>
                    <a:pt x="1599" y="1881"/>
                  </a:lnTo>
                  <a:lnTo>
                    <a:pt x="1590" y="1911"/>
                  </a:lnTo>
                  <a:lnTo>
                    <a:pt x="1579" y="1933"/>
                  </a:lnTo>
                  <a:lnTo>
                    <a:pt x="1565" y="1952"/>
                  </a:lnTo>
                  <a:lnTo>
                    <a:pt x="1548" y="1971"/>
                  </a:lnTo>
                  <a:lnTo>
                    <a:pt x="1527" y="1984"/>
                  </a:lnTo>
                  <a:lnTo>
                    <a:pt x="1506" y="1995"/>
                  </a:lnTo>
                  <a:lnTo>
                    <a:pt x="1374" y="2050"/>
                  </a:lnTo>
                  <a:lnTo>
                    <a:pt x="1344" y="2059"/>
                  </a:lnTo>
                  <a:lnTo>
                    <a:pt x="1315" y="2062"/>
                  </a:lnTo>
                  <a:lnTo>
                    <a:pt x="1288" y="2060"/>
                  </a:lnTo>
                  <a:lnTo>
                    <a:pt x="1263" y="2053"/>
                  </a:lnTo>
                  <a:lnTo>
                    <a:pt x="1238" y="2043"/>
                  </a:lnTo>
                  <a:lnTo>
                    <a:pt x="1217" y="2029"/>
                  </a:lnTo>
                  <a:lnTo>
                    <a:pt x="1198" y="2011"/>
                  </a:lnTo>
                  <a:lnTo>
                    <a:pt x="1183" y="1990"/>
                  </a:lnTo>
                  <a:lnTo>
                    <a:pt x="1171" y="1966"/>
                  </a:lnTo>
                  <a:lnTo>
                    <a:pt x="1142" y="1896"/>
                  </a:lnTo>
                  <a:lnTo>
                    <a:pt x="1067" y="1903"/>
                  </a:lnTo>
                  <a:lnTo>
                    <a:pt x="992" y="1903"/>
                  </a:lnTo>
                  <a:lnTo>
                    <a:pt x="918" y="1896"/>
                  </a:lnTo>
                  <a:lnTo>
                    <a:pt x="888" y="1966"/>
                  </a:lnTo>
                  <a:lnTo>
                    <a:pt x="876" y="1990"/>
                  </a:lnTo>
                  <a:lnTo>
                    <a:pt x="860" y="2011"/>
                  </a:lnTo>
                  <a:lnTo>
                    <a:pt x="841" y="2029"/>
                  </a:lnTo>
                  <a:lnTo>
                    <a:pt x="820" y="2043"/>
                  </a:lnTo>
                  <a:lnTo>
                    <a:pt x="797" y="2053"/>
                  </a:lnTo>
                  <a:lnTo>
                    <a:pt x="771" y="2060"/>
                  </a:lnTo>
                  <a:lnTo>
                    <a:pt x="745" y="2062"/>
                  </a:lnTo>
                  <a:lnTo>
                    <a:pt x="714" y="2059"/>
                  </a:lnTo>
                  <a:lnTo>
                    <a:pt x="686" y="2050"/>
                  </a:lnTo>
                  <a:lnTo>
                    <a:pt x="553" y="1995"/>
                  </a:lnTo>
                  <a:lnTo>
                    <a:pt x="528" y="1982"/>
                  </a:lnTo>
                  <a:lnTo>
                    <a:pt x="507" y="1966"/>
                  </a:lnTo>
                  <a:lnTo>
                    <a:pt x="489" y="1946"/>
                  </a:lnTo>
                  <a:lnTo>
                    <a:pt x="474" y="1924"/>
                  </a:lnTo>
                  <a:lnTo>
                    <a:pt x="464" y="1899"/>
                  </a:lnTo>
                  <a:lnTo>
                    <a:pt x="458" y="1873"/>
                  </a:lnTo>
                  <a:lnTo>
                    <a:pt x="457" y="1846"/>
                  </a:lnTo>
                  <a:lnTo>
                    <a:pt x="460" y="1820"/>
                  </a:lnTo>
                  <a:lnTo>
                    <a:pt x="469" y="1792"/>
                  </a:lnTo>
                  <a:lnTo>
                    <a:pt x="497" y="1722"/>
                  </a:lnTo>
                  <a:lnTo>
                    <a:pt x="454" y="1687"/>
                  </a:lnTo>
                  <a:lnTo>
                    <a:pt x="414" y="1648"/>
                  </a:lnTo>
                  <a:lnTo>
                    <a:pt x="375" y="1607"/>
                  </a:lnTo>
                  <a:lnTo>
                    <a:pt x="339" y="1563"/>
                  </a:lnTo>
                  <a:lnTo>
                    <a:pt x="270" y="1593"/>
                  </a:lnTo>
                  <a:lnTo>
                    <a:pt x="240" y="1601"/>
                  </a:lnTo>
                  <a:lnTo>
                    <a:pt x="209" y="1605"/>
                  </a:lnTo>
                  <a:lnTo>
                    <a:pt x="183" y="1602"/>
                  </a:lnTo>
                  <a:lnTo>
                    <a:pt x="157" y="1596"/>
                  </a:lnTo>
                  <a:lnTo>
                    <a:pt x="134" y="1586"/>
                  </a:lnTo>
                  <a:lnTo>
                    <a:pt x="113" y="1571"/>
                  </a:lnTo>
                  <a:lnTo>
                    <a:pt x="94" y="1554"/>
                  </a:lnTo>
                  <a:lnTo>
                    <a:pt x="78" y="1532"/>
                  </a:lnTo>
                  <a:lnTo>
                    <a:pt x="66" y="1509"/>
                  </a:lnTo>
                  <a:lnTo>
                    <a:pt x="11" y="1377"/>
                  </a:lnTo>
                  <a:lnTo>
                    <a:pt x="3" y="1347"/>
                  </a:lnTo>
                  <a:lnTo>
                    <a:pt x="0" y="1317"/>
                  </a:lnTo>
                  <a:lnTo>
                    <a:pt x="3" y="1286"/>
                  </a:lnTo>
                  <a:lnTo>
                    <a:pt x="11" y="1258"/>
                  </a:lnTo>
                  <a:lnTo>
                    <a:pt x="23" y="1236"/>
                  </a:lnTo>
                  <a:lnTo>
                    <a:pt x="37" y="1215"/>
                  </a:lnTo>
                  <a:lnTo>
                    <a:pt x="55" y="1198"/>
                  </a:lnTo>
                  <a:lnTo>
                    <a:pt x="74" y="1185"/>
                  </a:lnTo>
                  <a:lnTo>
                    <a:pt x="96" y="1173"/>
                  </a:lnTo>
                  <a:lnTo>
                    <a:pt x="166" y="1144"/>
                  </a:lnTo>
                  <a:lnTo>
                    <a:pt x="159" y="1069"/>
                  </a:lnTo>
                  <a:lnTo>
                    <a:pt x="159" y="995"/>
                  </a:lnTo>
                  <a:lnTo>
                    <a:pt x="166" y="919"/>
                  </a:lnTo>
                  <a:lnTo>
                    <a:pt x="96" y="890"/>
                  </a:lnTo>
                  <a:lnTo>
                    <a:pt x="74" y="879"/>
                  </a:lnTo>
                  <a:lnTo>
                    <a:pt x="54" y="864"/>
                  </a:lnTo>
                  <a:lnTo>
                    <a:pt x="37" y="847"/>
                  </a:lnTo>
                  <a:lnTo>
                    <a:pt x="23" y="828"/>
                  </a:lnTo>
                  <a:lnTo>
                    <a:pt x="11" y="806"/>
                  </a:lnTo>
                  <a:lnTo>
                    <a:pt x="3" y="776"/>
                  </a:lnTo>
                  <a:lnTo>
                    <a:pt x="0" y="747"/>
                  </a:lnTo>
                  <a:lnTo>
                    <a:pt x="3" y="716"/>
                  </a:lnTo>
                  <a:lnTo>
                    <a:pt x="11" y="687"/>
                  </a:lnTo>
                  <a:lnTo>
                    <a:pt x="66" y="555"/>
                  </a:lnTo>
                  <a:lnTo>
                    <a:pt x="78" y="530"/>
                  </a:lnTo>
                  <a:lnTo>
                    <a:pt x="94" y="510"/>
                  </a:lnTo>
                  <a:lnTo>
                    <a:pt x="113" y="492"/>
                  </a:lnTo>
                  <a:lnTo>
                    <a:pt x="134" y="478"/>
                  </a:lnTo>
                  <a:lnTo>
                    <a:pt x="157" y="468"/>
                  </a:lnTo>
                  <a:lnTo>
                    <a:pt x="183" y="461"/>
                  </a:lnTo>
                  <a:lnTo>
                    <a:pt x="209" y="458"/>
                  </a:lnTo>
                  <a:lnTo>
                    <a:pt x="240" y="461"/>
                  </a:lnTo>
                  <a:lnTo>
                    <a:pt x="270" y="471"/>
                  </a:lnTo>
                  <a:lnTo>
                    <a:pt x="339" y="499"/>
                  </a:lnTo>
                  <a:lnTo>
                    <a:pt x="374" y="456"/>
                  </a:lnTo>
                  <a:lnTo>
                    <a:pt x="414" y="416"/>
                  </a:lnTo>
                  <a:lnTo>
                    <a:pt x="454" y="376"/>
                  </a:lnTo>
                  <a:lnTo>
                    <a:pt x="497" y="340"/>
                  </a:lnTo>
                  <a:lnTo>
                    <a:pt x="469" y="270"/>
                  </a:lnTo>
                  <a:lnTo>
                    <a:pt x="460" y="242"/>
                  </a:lnTo>
                  <a:lnTo>
                    <a:pt x="457" y="211"/>
                  </a:lnTo>
                  <a:lnTo>
                    <a:pt x="460" y="181"/>
                  </a:lnTo>
                  <a:lnTo>
                    <a:pt x="469" y="152"/>
                  </a:lnTo>
                  <a:lnTo>
                    <a:pt x="480" y="129"/>
                  </a:lnTo>
                  <a:lnTo>
                    <a:pt x="494" y="110"/>
                  </a:lnTo>
                  <a:lnTo>
                    <a:pt x="511" y="92"/>
                  </a:lnTo>
                  <a:lnTo>
                    <a:pt x="531" y="78"/>
                  </a:lnTo>
                  <a:lnTo>
                    <a:pt x="553" y="68"/>
                  </a:lnTo>
                  <a:lnTo>
                    <a:pt x="686" y="13"/>
                  </a:lnTo>
                  <a:lnTo>
                    <a:pt x="714" y="4"/>
                  </a:lnTo>
                  <a:lnTo>
                    <a:pt x="745" y="1"/>
                  </a:lnTo>
                  <a:lnTo>
                    <a:pt x="771" y="3"/>
                  </a:lnTo>
                  <a:lnTo>
                    <a:pt x="797" y="9"/>
                  </a:lnTo>
                  <a:lnTo>
                    <a:pt x="820" y="20"/>
                  </a:lnTo>
                  <a:lnTo>
                    <a:pt x="841" y="34"/>
                  </a:lnTo>
                  <a:lnTo>
                    <a:pt x="860" y="52"/>
                  </a:lnTo>
                  <a:lnTo>
                    <a:pt x="876" y="73"/>
                  </a:lnTo>
                  <a:lnTo>
                    <a:pt x="888" y="96"/>
                  </a:lnTo>
                  <a:lnTo>
                    <a:pt x="918" y="166"/>
                  </a:lnTo>
                  <a:lnTo>
                    <a:pt x="992" y="160"/>
                  </a:lnTo>
                  <a:lnTo>
                    <a:pt x="1067" y="160"/>
                  </a:lnTo>
                  <a:lnTo>
                    <a:pt x="1142" y="166"/>
                  </a:lnTo>
                  <a:lnTo>
                    <a:pt x="1171" y="96"/>
                  </a:lnTo>
                  <a:lnTo>
                    <a:pt x="1183" y="72"/>
                  </a:lnTo>
                  <a:lnTo>
                    <a:pt x="1198" y="52"/>
                  </a:lnTo>
                  <a:lnTo>
                    <a:pt x="1217" y="34"/>
                  </a:lnTo>
                  <a:lnTo>
                    <a:pt x="1238" y="19"/>
                  </a:lnTo>
                  <a:lnTo>
                    <a:pt x="1263" y="8"/>
                  </a:lnTo>
                  <a:lnTo>
                    <a:pt x="1288" y="2"/>
                  </a:lnTo>
                  <a:lnTo>
                    <a:pt x="1315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10" name="Round Same Side Corner Rectangle 94"/>
          <p:cNvSpPr/>
          <p:nvPr/>
        </p:nvSpPr>
        <p:spPr>
          <a:xfrm rot="16200000">
            <a:off x="4131310" y="1059180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1" name="Oval 95"/>
          <p:cNvSpPr/>
          <p:nvPr/>
        </p:nvSpPr>
        <p:spPr>
          <a:xfrm>
            <a:off x="3624580" y="1758315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12" name="Round Same Side Corner Rectangle 96"/>
          <p:cNvSpPr/>
          <p:nvPr/>
        </p:nvSpPr>
        <p:spPr>
          <a:xfrm rot="16200000">
            <a:off x="4131310" y="2085975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3" name="Oval 97"/>
          <p:cNvSpPr/>
          <p:nvPr/>
        </p:nvSpPr>
        <p:spPr>
          <a:xfrm>
            <a:off x="3624580" y="2785110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14" name="Round Same Side Corner Rectangle 98"/>
          <p:cNvSpPr/>
          <p:nvPr/>
        </p:nvSpPr>
        <p:spPr>
          <a:xfrm rot="16200000">
            <a:off x="4131310" y="3112770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5" name="Oval 99"/>
          <p:cNvSpPr/>
          <p:nvPr/>
        </p:nvSpPr>
        <p:spPr>
          <a:xfrm>
            <a:off x="3624580" y="3812540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6" name="Round Same Side Corner Rectangle 100"/>
          <p:cNvSpPr/>
          <p:nvPr/>
        </p:nvSpPr>
        <p:spPr>
          <a:xfrm rot="16200000">
            <a:off x="4131310" y="4139565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7" name="Oval 101"/>
          <p:cNvSpPr/>
          <p:nvPr/>
        </p:nvSpPr>
        <p:spPr>
          <a:xfrm>
            <a:off x="3624580" y="4839335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grpSp>
        <p:nvGrpSpPr>
          <p:cNvPr id="18" name="Group 102"/>
          <p:cNvGrpSpPr/>
          <p:nvPr/>
        </p:nvGrpSpPr>
        <p:grpSpPr>
          <a:xfrm rot="0">
            <a:off x="3744595" y="2979420"/>
            <a:ext cx="534670" cy="386715"/>
            <a:chOff x="4451350" y="1993900"/>
            <a:chExt cx="550863" cy="398462"/>
          </a:xfrm>
          <a:solidFill>
            <a:srgbClr val="B3D78B"/>
          </a:solidFill>
        </p:grpSpPr>
        <p:sp>
          <p:nvSpPr>
            <p:cNvPr id="43" name="Freeform 62"/>
            <p:cNvSpPr>
              <a:spLocks noEditPoints="1"/>
            </p:cNvSpPr>
            <p:nvPr/>
          </p:nvSpPr>
          <p:spPr bwMode="auto">
            <a:xfrm>
              <a:off x="4451350" y="1993900"/>
              <a:ext cx="369888" cy="398462"/>
            </a:xfrm>
            <a:custGeom>
              <a:avLst/>
              <a:gdLst>
                <a:gd name="T0" fmla="*/ 987 w 2332"/>
                <a:gd name="T1" fmla="*/ 170 h 2514"/>
                <a:gd name="T2" fmla="*/ 851 w 2332"/>
                <a:gd name="T3" fmla="*/ 274 h 2514"/>
                <a:gd name="T4" fmla="*/ 785 w 2332"/>
                <a:gd name="T5" fmla="*/ 434 h 2514"/>
                <a:gd name="T6" fmla="*/ 792 w 2332"/>
                <a:gd name="T7" fmla="*/ 983 h 2514"/>
                <a:gd name="T8" fmla="*/ 854 w 2332"/>
                <a:gd name="T9" fmla="*/ 1053 h 2514"/>
                <a:gd name="T10" fmla="*/ 872 w 2332"/>
                <a:gd name="T11" fmla="*/ 1535 h 2514"/>
                <a:gd name="T12" fmla="*/ 839 w 2332"/>
                <a:gd name="T13" fmla="*/ 1605 h 2514"/>
                <a:gd name="T14" fmla="*/ 771 w 2332"/>
                <a:gd name="T15" fmla="*/ 1642 h 2514"/>
                <a:gd name="T16" fmla="*/ 647 w 2332"/>
                <a:gd name="T17" fmla="*/ 1709 h 2514"/>
                <a:gd name="T18" fmla="*/ 481 w 2332"/>
                <a:gd name="T19" fmla="*/ 1811 h 2514"/>
                <a:gd name="T20" fmla="*/ 291 w 2332"/>
                <a:gd name="T21" fmla="*/ 1944 h 2514"/>
                <a:gd name="T22" fmla="*/ 160 w 2332"/>
                <a:gd name="T23" fmla="*/ 2060 h 2514"/>
                <a:gd name="T24" fmla="*/ 140 w 2332"/>
                <a:gd name="T25" fmla="*/ 2374 h 2514"/>
                <a:gd name="T26" fmla="*/ 2182 w 2332"/>
                <a:gd name="T27" fmla="*/ 2082 h 2514"/>
                <a:gd name="T28" fmla="*/ 2089 w 2332"/>
                <a:gd name="T29" fmla="*/ 1980 h 2514"/>
                <a:gd name="T30" fmla="*/ 1896 w 2332"/>
                <a:gd name="T31" fmla="*/ 1841 h 2514"/>
                <a:gd name="T32" fmla="*/ 1722 w 2332"/>
                <a:gd name="T33" fmla="*/ 1731 h 2514"/>
                <a:gd name="T34" fmla="*/ 1586 w 2332"/>
                <a:gd name="T35" fmla="*/ 1655 h 2514"/>
                <a:gd name="T36" fmla="*/ 1510 w 2332"/>
                <a:gd name="T37" fmla="*/ 1616 h 2514"/>
                <a:gd name="T38" fmla="*/ 1462 w 2332"/>
                <a:gd name="T39" fmla="*/ 1555 h 2514"/>
                <a:gd name="T40" fmla="*/ 1468 w 2332"/>
                <a:gd name="T41" fmla="*/ 1067 h 2514"/>
                <a:gd name="T42" fmla="*/ 1528 w 2332"/>
                <a:gd name="T43" fmla="*/ 1005 h 2514"/>
                <a:gd name="T44" fmla="*/ 1550 w 2332"/>
                <a:gd name="T45" fmla="*/ 479 h 2514"/>
                <a:gd name="T46" fmla="*/ 1504 w 2332"/>
                <a:gd name="T47" fmla="*/ 309 h 2514"/>
                <a:gd name="T48" fmla="*/ 1384 w 2332"/>
                <a:gd name="T49" fmla="*/ 189 h 2514"/>
                <a:gd name="T50" fmla="*/ 1214 w 2332"/>
                <a:gd name="T51" fmla="*/ 143 h 2514"/>
                <a:gd name="T52" fmla="*/ 1270 w 2332"/>
                <a:gd name="T53" fmla="*/ 4 h 2514"/>
                <a:gd name="T54" fmla="*/ 1469 w 2332"/>
                <a:gd name="T55" fmla="*/ 74 h 2514"/>
                <a:gd name="T56" fmla="*/ 1617 w 2332"/>
                <a:gd name="T57" fmla="*/ 222 h 2514"/>
                <a:gd name="T58" fmla="*/ 1687 w 2332"/>
                <a:gd name="T59" fmla="*/ 422 h 2514"/>
                <a:gd name="T60" fmla="*/ 1680 w 2332"/>
                <a:gd name="T61" fmla="*/ 1006 h 2514"/>
                <a:gd name="T62" fmla="*/ 1600 w 2332"/>
                <a:gd name="T63" fmla="*/ 1134 h 2514"/>
                <a:gd name="T64" fmla="*/ 1685 w 2332"/>
                <a:gd name="T65" fmla="*/ 1549 h 2514"/>
                <a:gd name="T66" fmla="*/ 1854 w 2332"/>
                <a:gd name="T67" fmla="*/ 1648 h 2514"/>
                <a:gd name="T68" fmla="*/ 2062 w 2332"/>
                <a:gd name="T69" fmla="*/ 1785 h 2514"/>
                <a:gd name="T70" fmla="*/ 2254 w 2332"/>
                <a:gd name="T71" fmla="*/ 1936 h 2514"/>
                <a:gd name="T72" fmla="*/ 2322 w 2332"/>
                <a:gd name="T73" fmla="*/ 2062 h 2514"/>
                <a:gd name="T74" fmla="*/ 2328 w 2332"/>
                <a:gd name="T75" fmla="*/ 2463 h 2514"/>
                <a:gd name="T76" fmla="*/ 2280 w 2332"/>
                <a:gd name="T77" fmla="*/ 2512 h 2514"/>
                <a:gd name="T78" fmla="*/ 35 w 2332"/>
                <a:gd name="T79" fmla="*/ 2505 h 2514"/>
                <a:gd name="T80" fmla="*/ 0 w 2332"/>
                <a:gd name="T81" fmla="*/ 2445 h 2514"/>
                <a:gd name="T82" fmla="*/ 20 w 2332"/>
                <a:gd name="T83" fmla="*/ 2027 h 2514"/>
                <a:gd name="T84" fmla="*/ 104 w 2332"/>
                <a:gd name="T85" fmla="*/ 1911 h 2514"/>
                <a:gd name="T86" fmla="*/ 324 w 2332"/>
                <a:gd name="T87" fmla="*/ 1748 h 2514"/>
                <a:gd name="T88" fmla="*/ 524 w 2332"/>
                <a:gd name="T89" fmla="*/ 1619 h 2514"/>
                <a:gd name="T90" fmla="*/ 679 w 2332"/>
                <a:gd name="T91" fmla="*/ 1531 h 2514"/>
                <a:gd name="T92" fmla="*/ 705 w 2332"/>
                <a:gd name="T93" fmla="*/ 1105 h 2514"/>
                <a:gd name="T94" fmla="*/ 644 w 2332"/>
                <a:gd name="T95" fmla="*/ 968 h 2514"/>
                <a:gd name="T96" fmla="*/ 654 w 2332"/>
                <a:gd name="T97" fmla="*/ 368 h 2514"/>
                <a:gd name="T98" fmla="*/ 746 w 2332"/>
                <a:gd name="T99" fmla="*/ 179 h 2514"/>
                <a:gd name="T100" fmla="*/ 908 w 2332"/>
                <a:gd name="T101" fmla="*/ 49 h 2514"/>
                <a:gd name="T102" fmla="*/ 1117 w 2332"/>
                <a:gd name="T103" fmla="*/ 0 h 2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2514">
                  <a:moveTo>
                    <a:pt x="1117" y="143"/>
                  </a:moveTo>
                  <a:lnTo>
                    <a:pt x="1071" y="145"/>
                  </a:lnTo>
                  <a:lnTo>
                    <a:pt x="1028" y="155"/>
                  </a:lnTo>
                  <a:lnTo>
                    <a:pt x="987" y="170"/>
                  </a:lnTo>
                  <a:lnTo>
                    <a:pt x="948" y="189"/>
                  </a:lnTo>
                  <a:lnTo>
                    <a:pt x="912" y="213"/>
                  </a:lnTo>
                  <a:lnTo>
                    <a:pt x="879" y="241"/>
                  </a:lnTo>
                  <a:lnTo>
                    <a:pt x="851" y="274"/>
                  </a:lnTo>
                  <a:lnTo>
                    <a:pt x="828" y="309"/>
                  </a:lnTo>
                  <a:lnTo>
                    <a:pt x="808" y="348"/>
                  </a:lnTo>
                  <a:lnTo>
                    <a:pt x="793" y="389"/>
                  </a:lnTo>
                  <a:lnTo>
                    <a:pt x="785" y="434"/>
                  </a:lnTo>
                  <a:lnTo>
                    <a:pt x="781" y="479"/>
                  </a:lnTo>
                  <a:lnTo>
                    <a:pt x="781" y="931"/>
                  </a:lnTo>
                  <a:lnTo>
                    <a:pt x="784" y="957"/>
                  </a:lnTo>
                  <a:lnTo>
                    <a:pt x="792" y="983"/>
                  </a:lnTo>
                  <a:lnTo>
                    <a:pt x="804" y="1005"/>
                  </a:lnTo>
                  <a:lnTo>
                    <a:pt x="820" y="1025"/>
                  </a:lnTo>
                  <a:lnTo>
                    <a:pt x="840" y="1042"/>
                  </a:lnTo>
                  <a:lnTo>
                    <a:pt x="854" y="1053"/>
                  </a:lnTo>
                  <a:lnTo>
                    <a:pt x="864" y="1067"/>
                  </a:lnTo>
                  <a:lnTo>
                    <a:pt x="870" y="1083"/>
                  </a:lnTo>
                  <a:lnTo>
                    <a:pt x="872" y="1100"/>
                  </a:lnTo>
                  <a:lnTo>
                    <a:pt x="872" y="1535"/>
                  </a:lnTo>
                  <a:lnTo>
                    <a:pt x="870" y="1556"/>
                  </a:lnTo>
                  <a:lnTo>
                    <a:pt x="864" y="1575"/>
                  </a:lnTo>
                  <a:lnTo>
                    <a:pt x="853" y="1592"/>
                  </a:lnTo>
                  <a:lnTo>
                    <a:pt x="839" y="1605"/>
                  </a:lnTo>
                  <a:lnTo>
                    <a:pt x="821" y="1616"/>
                  </a:lnTo>
                  <a:lnTo>
                    <a:pt x="809" y="1622"/>
                  </a:lnTo>
                  <a:lnTo>
                    <a:pt x="792" y="1631"/>
                  </a:lnTo>
                  <a:lnTo>
                    <a:pt x="771" y="1642"/>
                  </a:lnTo>
                  <a:lnTo>
                    <a:pt x="746" y="1656"/>
                  </a:lnTo>
                  <a:lnTo>
                    <a:pt x="716" y="1671"/>
                  </a:lnTo>
                  <a:lnTo>
                    <a:pt x="683" y="1689"/>
                  </a:lnTo>
                  <a:lnTo>
                    <a:pt x="647" y="1709"/>
                  </a:lnTo>
                  <a:lnTo>
                    <a:pt x="610" y="1732"/>
                  </a:lnTo>
                  <a:lnTo>
                    <a:pt x="568" y="1756"/>
                  </a:lnTo>
                  <a:lnTo>
                    <a:pt x="526" y="1783"/>
                  </a:lnTo>
                  <a:lnTo>
                    <a:pt x="481" y="1811"/>
                  </a:lnTo>
                  <a:lnTo>
                    <a:pt x="436" y="1841"/>
                  </a:lnTo>
                  <a:lnTo>
                    <a:pt x="388" y="1874"/>
                  </a:lnTo>
                  <a:lnTo>
                    <a:pt x="340" y="1908"/>
                  </a:lnTo>
                  <a:lnTo>
                    <a:pt x="291" y="1944"/>
                  </a:lnTo>
                  <a:lnTo>
                    <a:pt x="243" y="1981"/>
                  </a:lnTo>
                  <a:lnTo>
                    <a:pt x="194" y="2020"/>
                  </a:lnTo>
                  <a:lnTo>
                    <a:pt x="175" y="2039"/>
                  </a:lnTo>
                  <a:lnTo>
                    <a:pt x="160" y="2060"/>
                  </a:lnTo>
                  <a:lnTo>
                    <a:pt x="150" y="2083"/>
                  </a:lnTo>
                  <a:lnTo>
                    <a:pt x="142" y="2109"/>
                  </a:lnTo>
                  <a:lnTo>
                    <a:pt x="140" y="2135"/>
                  </a:lnTo>
                  <a:lnTo>
                    <a:pt x="140" y="2374"/>
                  </a:lnTo>
                  <a:lnTo>
                    <a:pt x="2191" y="2374"/>
                  </a:lnTo>
                  <a:lnTo>
                    <a:pt x="2191" y="2134"/>
                  </a:lnTo>
                  <a:lnTo>
                    <a:pt x="2189" y="2107"/>
                  </a:lnTo>
                  <a:lnTo>
                    <a:pt x="2182" y="2082"/>
                  </a:lnTo>
                  <a:lnTo>
                    <a:pt x="2171" y="2059"/>
                  </a:lnTo>
                  <a:lnTo>
                    <a:pt x="2155" y="2038"/>
                  </a:lnTo>
                  <a:lnTo>
                    <a:pt x="2138" y="2019"/>
                  </a:lnTo>
                  <a:lnTo>
                    <a:pt x="2089" y="1980"/>
                  </a:lnTo>
                  <a:lnTo>
                    <a:pt x="2039" y="1943"/>
                  </a:lnTo>
                  <a:lnTo>
                    <a:pt x="1991" y="1907"/>
                  </a:lnTo>
                  <a:lnTo>
                    <a:pt x="1944" y="1873"/>
                  </a:lnTo>
                  <a:lnTo>
                    <a:pt x="1896" y="1841"/>
                  </a:lnTo>
                  <a:lnTo>
                    <a:pt x="1850" y="1810"/>
                  </a:lnTo>
                  <a:lnTo>
                    <a:pt x="1805" y="1782"/>
                  </a:lnTo>
                  <a:lnTo>
                    <a:pt x="1762" y="1755"/>
                  </a:lnTo>
                  <a:lnTo>
                    <a:pt x="1722" y="1731"/>
                  </a:lnTo>
                  <a:lnTo>
                    <a:pt x="1683" y="1709"/>
                  </a:lnTo>
                  <a:lnTo>
                    <a:pt x="1648" y="1689"/>
                  </a:lnTo>
                  <a:lnTo>
                    <a:pt x="1616" y="1671"/>
                  </a:lnTo>
                  <a:lnTo>
                    <a:pt x="1586" y="1655"/>
                  </a:lnTo>
                  <a:lnTo>
                    <a:pt x="1561" y="1641"/>
                  </a:lnTo>
                  <a:lnTo>
                    <a:pt x="1540" y="1631"/>
                  </a:lnTo>
                  <a:lnTo>
                    <a:pt x="1522" y="1622"/>
                  </a:lnTo>
                  <a:lnTo>
                    <a:pt x="1510" y="1616"/>
                  </a:lnTo>
                  <a:lnTo>
                    <a:pt x="1492" y="1605"/>
                  </a:lnTo>
                  <a:lnTo>
                    <a:pt x="1478" y="1590"/>
                  </a:lnTo>
                  <a:lnTo>
                    <a:pt x="1468" y="1574"/>
                  </a:lnTo>
                  <a:lnTo>
                    <a:pt x="1462" y="1555"/>
                  </a:lnTo>
                  <a:lnTo>
                    <a:pt x="1459" y="1534"/>
                  </a:lnTo>
                  <a:lnTo>
                    <a:pt x="1459" y="1100"/>
                  </a:lnTo>
                  <a:lnTo>
                    <a:pt x="1462" y="1083"/>
                  </a:lnTo>
                  <a:lnTo>
                    <a:pt x="1468" y="1067"/>
                  </a:lnTo>
                  <a:lnTo>
                    <a:pt x="1477" y="1053"/>
                  </a:lnTo>
                  <a:lnTo>
                    <a:pt x="1490" y="1042"/>
                  </a:lnTo>
                  <a:lnTo>
                    <a:pt x="1511" y="1025"/>
                  </a:lnTo>
                  <a:lnTo>
                    <a:pt x="1528" y="1005"/>
                  </a:lnTo>
                  <a:lnTo>
                    <a:pt x="1540" y="983"/>
                  </a:lnTo>
                  <a:lnTo>
                    <a:pt x="1547" y="957"/>
                  </a:lnTo>
                  <a:lnTo>
                    <a:pt x="1550" y="931"/>
                  </a:lnTo>
                  <a:lnTo>
                    <a:pt x="1550" y="479"/>
                  </a:lnTo>
                  <a:lnTo>
                    <a:pt x="1547" y="434"/>
                  </a:lnTo>
                  <a:lnTo>
                    <a:pt x="1538" y="389"/>
                  </a:lnTo>
                  <a:lnTo>
                    <a:pt x="1524" y="348"/>
                  </a:lnTo>
                  <a:lnTo>
                    <a:pt x="1504" y="309"/>
                  </a:lnTo>
                  <a:lnTo>
                    <a:pt x="1480" y="274"/>
                  </a:lnTo>
                  <a:lnTo>
                    <a:pt x="1451" y="241"/>
                  </a:lnTo>
                  <a:lnTo>
                    <a:pt x="1419" y="213"/>
                  </a:lnTo>
                  <a:lnTo>
                    <a:pt x="1384" y="189"/>
                  </a:lnTo>
                  <a:lnTo>
                    <a:pt x="1345" y="170"/>
                  </a:lnTo>
                  <a:lnTo>
                    <a:pt x="1303" y="155"/>
                  </a:lnTo>
                  <a:lnTo>
                    <a:pt x="1259" y="145"/>
                  </a:lnTo>
                  <a:lnTo>
                    <a:pt x="1214" y="143"/>
                  </a:lnTo>
                  <a:lnTo>
                    <a:pt x="1117" y="143"/>
                  </a:lnTo>
                  <a:close/>
                  <a:moveTo>
                    <a:pt x="1117" y="0"/>
                  </a:moveTo>
                  <a:lnTo>
                    <a:pt x="1214" y="0"/>
                  </a:lnTo>
                  <a:lnTo>
                    <a:pt x="1270" y="4"/>
                  </a:lnTo>
                  <a:lnTo>
                    <a:pt x="1323" y="13"/>
                  </a:lnTo>
                  <a:lnTo>
                    <a:pt x="1375" y="28"/>
                  </a:lnTo>
                  <a:lnTo>
                    <a:pt x="1424" y="49"/>
                  </a:lnTo>
                  <a:lnTo>
                    <a:pt x="1469" y="74"/>
                  </a:lnTo>
                  <a:lnTo>
                    <a:pt x="1512" y="105"/>
                  </a:lnTo>
                  <a:lnTo>
                    <a:pt x="1551" y="140"/>
                  </a:lnTo>
                  <a:lnTo>
                    <a:pt x="1586" y="179"/>
                  </a:lnTo>
                  <a:lnTo>
                    <a:pt x="1617" y="222"/>
                  </a:lnTo>
                  <a:lnTo>
                    <a:pt x="1642" y="268"/>
                  </a:lnTo>
                  <a:lnTo>
                    <a:pt x="1662" y="316"/>
                  </a:lnTo>
                  <a:lnTo>
                    <a:pt x="1678" y="368"/>
                  </a:lnTo>
                  <a:lnTo>
                    <a:pt x="1687" y="422"/>
                  </a:lnTo>
                  <a:lnTo>
                    <a:pt x="1690" y="478"/>
                  </a:lnTo>
                  <a:lnTo>
                    <a:pt x="1690" y="930"/>
                  </a:lnTo>
                  <a:lnTo>
                    <a:pt x="1687" y="969"/>
                  </a:lnTo>
                  <a:lnTo>
                    <a:pt x="1680" y="1006"/>
                  </a:lnTo>
                  <a:lnTo>
                    <a:pt x="1666" y="1042"/>
                  </a:lnTo>
                  <a:lnTo>
                    <a:pt x="1648" y="1075"/>
                  </a:lnTo>
                  <a:lnTo>
                    <a:pt x="1626" y="1105"/>
                  </a:lnTo>
                  <a:lnTo>
                    <a:pt x="1600" y="1134"/>
                  </a:lnTo>
                  <a:lnTo>
                    <a:pt x="1600" y="1504"/>
                  </a:lnTo>
                  <a:lnTo>
                    <a:pt x="1623" y="1516"/>
                  </a:lnTo>
                  <a:lnTo>
                    <a:pt x="1651" y="1531"/>
                  </a:lnTo>
                  <a:lnTo>
                    <a:pt x="1685" y="1549"/>
                  </a:lnTo>
                  <a:lnTo>
                    <a:pt x="1722" y="1569"/>
                  </a:lnTo>
                  <a:lnTo>
                    <a:pt x="1763" y="1594"/>
                  </a:lnTo>
                  <a:lnTo>
                    <a:pt x="1807" y="1619"/>
                  </a:lnTo>
                  <a:lnTo>
                    <a:pt x="1854" y="1648"/>
                  </a:lnTo>
                  <a:lnTo>
                    <a:pt x="1903" y="1678"/>
                  </a:lnTo>
                  <a:lnTo>
                    <a:pt x="1955" y="1712"/>
                  </a:lnTo>
                  <a:lnTo>
                    <a:pt x="2008" y="1747"/>
                  </a:lnTo>
                  <a:lnTo>
                    <a:pt x="2062" y="1785"/>
                  </a:lnTo>
                  <a:lnTo>
                    <a:pt x="2116" y="1825"/>
                  </a:lnTo>
                  <a:lnTo>
                    <a:pt x="2171" y="1867"/>
                  </a:lnTo>
                  <a:lnTo>
                    <a:pt x="2226" y="1911"/>
                  </a:lnTo>
                  <a:lnTo>
                    <a:pt x="2254" y="1936"/>
                  </a:lnTo>
                  <a:lnTo>
                    <a:pt x="2277" y="1965"/>
                  </a:lnTo>
                  <a:lnTo>
                    <a:pt x="2296" y="1994"/>
                  </a:lnTo>
                  <a:lnTo>
                    <a:pt x="2312" y="2027"/>
                  </a:lnTo>
                  <a:lnTo>
                    <a:pt x="2322" y="2062"/>
                  </a:lnTo>
                  <a:lnTo>
                    <a:pt x="2329" y="2098"/>
                  </a:lnTo>
                  <a:lnTo>
                    <a:pt x="2332" y="2135"/>
                  </a:lnTo>
                  <a:lnTo>
                    <a:pt x="2332" y="2445"/>
                  </a:lnTo>
                  <a:lnTo>
                    <a:pt x="2328" y="2463"/>
                  </a:lnTo>
                  <a:lnTo>
                    <a:pt x="2322" y="2480"/>
                  </a:lnTo>
                  <a:lnTo>
                    <a:pt x="2311" y="2494"/>
                  </a:lnTo>
                  <a:lnTo>
                    <a:pt x="2297" y="2505"/>
                  </a:lnTo>
                  <a:lnTo>
                    <a:pt x="2280" y="2512"/>
                  </a:lnTo>
                  <a:lnTo>
                    <a:pt x="2261" y="2514"/>
                  </a:lnTo>
                  <a:lnTo>
                    <a:pt x="71" y="2514"/>
                  </a:lnTo>
                  <a:lnTo>
                    <a:pt x="52" y="2512"/>
                  </a:lnTo>
                  <a:lnTo>
                    <a:pt x="35" y="2505"/>
                  </a:lnTo>
                  <a:lnTo>
                    <a:pt x="20" y="2494"/>
                  </a:lnTo>
                  <a:lnTo>
                    <a:pt x="9" y="2480"/>
                  </a:lnTo>
                  <a:lnTo>
                    <a:pt x="2" y="2463"/>
                  </a:lnTo>
                  <a:lnTo>
                    <a:pt x="0" y="2445"/>
                  </a:lnTo>
                  <a:lnTo>
                    <a:pt x="0" y="2135"/>
                  </a:lnTo>
                  <a:lnTo>
                    <a:pt x="2" y="2098"/>
                  </a:lnTo>
                  <a:lnTo>
                    <a:pt x="9" y="2062"/>
                  </a:lnTo>
                  <a:lnTo>
                    <a:pt x="20" y="2027"/>
                  </a:lnTo>
                  <a:lnTo>
                    <a:pt x="36" y="1994"/>
                  </a:lnTo>
                  <a:lnTo>
                    <a:pt x="55" y="1964"/>
                  </a:lnTo>
                  <a:lnTo>
                    <a:pt x="78" y="1936"/>
                  </a:lnTo>
                  <a:lnTo>
                    <a:pt x="104" y="1911"/>
                  </a:lnTo>
                  <a:lnTo>
                    <a:pt x="159" y="1867"/>
                  </a:lnTo>
                  <a:lnTo>
                    <a:pt x="215" y="1825"/>
                  </a:lnTo>
                  <a:lnTo>
                    <a:pt x="269" y="1785"/>
                  </a:lnTo>
                  <a:lnTo>
                    <a:pt x="324" y="1748"/>
                  </a:lnTo>
                  <a:lnTo>
                    <a:pt x="376" y="1712"/>
                  </a:lnTo>
                  <a:lnTo>
                    <a:pt x="428" y="1679"/>
                  </a:lnTo>
                  <a:lnTo>
                    <a:pt x="477" y="1648"/>
                  </a:lnTo>
                  <a:lnTo>
                    <a:pt x="524" y="1619"/>
                  </a:lnTo>
                  <a:lnTo>
                    <a:pt x="568" y="1594"/>
                  </a:lnTo>
                  <a:lnTo>
                    <a:pt x="610" y="1570"/>
                  </a:lnTo>
                  <a:lnTo>
                    <a:pt x="646" y="1549"/>
                  </a:lnTo>
                  <a:lnTo>
                    <a:pt x="679" y="1531"/>
                  </a:lnTo>
                  <a:lnTo>
                    <a:pt x="708" y="1516"/>
                  </a:lnTo>
                  <a:lnTo>
                    <a:pt x="732" y="1504"/>
                  </a:lnTo>
                  <a:lnTo>
                    <a:pt x="732" y="1134"/>
                  </a:lnTo>
                  <a:lnTo>
                    <a:pt x="705" y="1105"/>
                  </a:lnTo>
                  <a:lnTo>
                    <a:pt x="682" y="1075"/>
                  </a:lnTo>
                  <a:lnTo>
                    <a:pt x="665" y="1042"/>
                  </a:lnTo>
                  <a:lnTo>
                    <a:pt x="652" y="1006"/>
                  </a:lnTo>
                  <a:lnTo>
                    <a:pt x="644" y="968"/>
                  </a:lnTo>
                  <a:lnTo>
                    <a:pt x="641" y="930"/>
                  </a:lnTo>
                  <a:lnTo>
                    <a:pt x="641" y="478"/>
                  </a:lnTo>
                  <a:lnTo>
                    <a:pt x="644" y="422"/>
                  </a:lnTo>
                  <a:lnTo>
                    <a:pt x="654" y="368"/>
                  </a:lnTo>
                  <a:lnTo>
                    <a:pt x="669" y="316"/>
                  </a:lnTo>
                  <a:lnTo>
                    <a:pt x="690" y="268"/>
                  </a:lnTo>
                  <a:lnTo>
                    <a:pt x="715" y="222"/>
                  </a:lnTo>
                  <a:lnTo>
                    <a:pt x="746" y="179"/>
                  </a:lnTo>
                  <a:lnTo>
                    <a:pt x="780" y="140"/>
                  </a:lnTo>
                  <a:lnTo>
                    <a:pt x="819" y="105"/>
                  </a:lnTo>
                  <a:lnTo>
                    <a:pt x="862" y="74"/>
                  </a:lnTo>
                  <a:lnTo>
                    <a:pt x="908" y="49"/>
                  </a:lnTo>
                  <a:lnTo>
                    <a:pt x="956" y="28"/>
                  </a:lnTo>
                  <a:lnTo>
                    <a:pt x="1008" y="13"/>
                  </a:lnTo>
                  <a:lnTo>
                    <a:pt x="1062" y="4"/>
                  </a:lnTo>
                  <a:lnTo>
                    <a:pt x="1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4" name="Freeform 63"/>
            <p:cNvSpPr>
              <a:spLocks noEditPoints="1"/>
            </p:cNvSpPr>
            <p:nvPr/>
          </p:nvSpPr>
          <p:spPr bwMode="auto">
            <a:xfrm>
              <a:off x="4764088" y="2005013"/>
              <a:ext cx="238125" cy="222250"/>
            </a:xfrm>
            <a:custGeom>
              <a:avLst/>
              <a:gdLst>
                <a:gd name="T0" fmla="*/ 215 w 1498"/>
                <a:gd name="T1" fmla="*/ 144 h 1402"/>
                <a:gd name="T2" fmla="*/ 176 w 1498"/>
                <a:gd name="T3" fmla="*/ 163 h 1402"/>
                <a:gd name="T4" fmla="*/ 150 w 1498"/>
                <a:gd name="T5" fmla="*/ 196 h 1402"/>
                <a:gd name="T6" fmla="*/ 140 w 1498"/>
                <a:gd name="T7" fmla="*/ 239 h 1402"/>
                <a:gd name="T8" fmla="*/ 142 w 1498"/>
                <a:gd name="T9" fmla="*/ 887 h 1402"/>
                <a:gd name="T10" fmla="*/ 161 w 1498"/>
                <a:gd name="T11" fmla="*/ 926 h 1402"/>
                <a:gd name="T12" fmla="*/ 195 w 1498"/>
                <a:gd name="T13" fmla="*/ 953 h 1402"/>
                <a:gd name="T14" fmla="*/ 237 w 1498"/>
                <a:gd name="T15" fmla="*/ 963 h 1402"/>
                <a:gd name="T16" fmla="*/ 388 w 1498"/>
                <a:gd name="T17" fmla="*/ 965 h 1402"/>
                <a:gd name="T18" fmla="*/ 419 w 1498"/>
                <a:gd name="T19" fmla="*/ 983 h 1402"/>
                <a:gd name="T20" fmla="*/ 437 w 1498"/>
                <a:gd name="T21" fmla="*/ 1014 h 1402"/>
                <a:gd name="T22" fmla="*/ 440 w 1498"/>
                <a:gd name="T23" fmla="*/ 1167 h 1402"/>
                <a:gd name="T24" fmla="*/ 647 w 1498"/>
                <a:gd name="T25" fmla="*/ 972 h 1402"/>
                <a:gd name="T26" fmla="*/ 680 w 1498"/>
                <a:gd name="T27" fmla="*/ 963 h 1402"/>
                <a:gd name="T28" fmla="*/ 1282 w 1498"/>
                <a:gd name="T29" fmla="*/ 960 h 1402"/>
                <a:gd name="T30" fmla="*/ 1320 w 1498"/>
                <a:gd name="T31" fmla="*/ 941 h 1402"/>
                <a:gd name="T32" fmla="*/ 1348 w 1498"/>
                <a:gd name="T33" fmla="*/ 908 h 1402"/>
                <a:gd name="T34" fmla="*/ 1357 w 1498"/>
                <a:gd name="T35" fmla="*/ 865 h 1402"/>
                <a:gd name="T36" fmla="*/ 1355 w 1498"/>
                <a:gd name="T37" fmla="*/ 217 h 1402"/>
                <a:gd name="T38" fmla="*/ 1336 w 1498"/>
                <a:gd name="T39" fmla="*/ 178 h 1402"/>
                <a:gd name="T40" fmla="*/ 1302 w 1498"/>
                <a:gd name="T41" fmla="*/ 151 h 1402"/>
                <a:gd name="T42" fmla="*/ 1260 w 1498"/>
                <a:gd name="T43" fmla="*/ 141 h 1402"/>
                <a:gd name="T44" fmla="*/ 237 w 1498"/>
                <a:gd name="T45" fmla="*/ 0 h 1402"/>
                <a:gd name="T46" fmla="*/ 1298 w 1498"/>
                <a:gd name="T47" fmla="*/ 3 h 1402"/>
                <a:gd name="T48" fmla="*/ 1369 w 1498"/>
                <a:gd name="T49" fmla="*/ 26 h 1402"/>
                <a:gd name="T50" fmla="*/ 1428 w 1498"/>
                <a:gd name="T51" fmla="*/ 70 h 1402"/>
                <a:gd name="T52" fmla="*/ 1471 w 1498"/>
                <a:gd name="T53" fmla="*/ 129 h 1402"/>
                <a:gd name="T54" fmla="*/ 1494 w 1498"/>
                <a:gd name="T55" fmla="*/ 200 h 1402"/>
                <a:gd name="T56" fmla="*/ 1498 w 1498"/>
                <a:gd name="T57" fmla="*/ 865 h 1402"/>
                <a:gd name="T58" fmla="*/ 1486 w 1498"/>
                <a:gd name="T59" fmla="*/ 940 h 1402"/>
                <a:gd name="T60" fmla="*/ 1452 w 1498"/>
                <a:gd name="T61" fmla="*/ 1006 h 1402"/>
                <a:gd name="T62" fmla="*/ 1401 w 1498"/>
                <a:gd name="T63" fmla="*/ 1057 h 1402"/>
                <a:gd name="T64" fmla="*/ 1335 w 1498"/>
                <a:gd name="T65" fmla="*/ 1091 h 1402"/>
                <a:gd name="T66" fmla="*/ 1260 w 1498"/>
                <a:gd name="T67" fmla="*/ 1104 h 1402"/>
                <a:gd name="T68" fmla="*/ 419 w 1498"/>
                <a:gd name="T69" fmla="*/ 1383 h 1402"/>
                <a:gd name="T70" fmla="*/ 387 w 1498"/>
                <a:gd name="T71" fmla="*/ 1400 h 1402"/>
                <a:gd name="T72" fmla="*/ 355 w 1498"/>
                <a:gd name="T73" fmla="*/ 1401 h 1402"/>
                <a:gd name="T74" fmla="*/ 324 w 1498"/>
                <a:gd name="T75" fmla="*/ 1386 h 1402"/>
                <a:gd name="T76" fmla="*/ 303 w 1498"/>
                <a:gd name="T77" fmla="*/ 1352 h 1402"/>
                <a:gd name="T78" fmla="*/ 300 w 1498"/>
                <a:gd name="T79" fmla="*/ 1104 h 1402"/>
                <a:gd name="T80" fmla="*/ 199 w 1498"/>
                <a:gd name="T81" fmla="*/ 1101 h 1402"/>
                <a:gd name="T82" fmla="*/ 129 w 1498"/>
                <a:gd name="T83" fmla="*/ 1076 h 1402"/>
                <a:gd name="T84" fmla="*/ 70 w 1498"/>
                <a:gd name="T85" fmla="*/ 1034 h 1402"/>
                <a:gd name="T86" fmla="*/ 26 w 1498"/>
                <a:gd name="T87" fmla="*/ 975 h 1402"/>
                <a:gd name="T88" fmla="*/ 2 w 1498"/>
                <a:gd name="T89" fmla="*/ 904 h 1402"/>
                <a:gd name="T90" fmla="*/ 0 w 1498"/>
                <a:gd name="T91" fmla="*/ 239 h 1402"/>
                <a:gd name="T92" fmla="*/ 12 w 1498"/>
                <a:gd name="T93" fmla="*/ 164 h 1402"/>
                <a:gd name="T94" fmla="*/ 45 w 1498"/>
                <a:gd name="T95" fmla="*/ 98 h 1402"/>
                <a:gd name="T96" fmla="*/ 97 w 1498"/>
                <a:gd name="T97" fmla="*/ 47 h 1402"/>
                <a:gd name="T98" fmla="*/ 163 w 1498"/>
                <a:gd name="T99" fmla="*/ 13 h 1402"/>
                <a:gd name="T100" fmla="*/ 237 w 1498"/>
                <a:gd name="T101" fmla="*/ 0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8" h="1402">
                  <a:moveTo>
                    <a:pt x="237" y="141"/>
                  </a:moveTo>
                  <a:lnTo>
                    <a:pt x="215" y="144"/>
                  </a:lnTo>
                  <a:lnTo>
                    <a:pt x="195" y="151"/>
                  </a:lnTo>
                  <a:lnTo>
                    <a:pt x="176" y="163"/>
                  </a:lnTo>
                  <a:lnTo>
                    <a:pt x="161" y="178"/>
                  </a:lnTo>
                  <a:lnTo>
                    <a:pt x="150" y="196"/>
                  </a:lnTo>
                  <a:lnTo>
                    <a:pt x="142" y="217"/>
                  </a:lnTo>
                  <a:lnTo>
                    <a:pt x="140" y="239"/>
                  </a:lnTo>
                  <a:lnTo>
                    <a:pt x="140" y="865"/>
                  </a:lnTo>
                  <a:lnTo>
                    <a:pt x="142" y="887"/>
                  </a:lnTo>
                  <a:lnTo>
                    <a:pt x="150" y="908"/>
                  </a:lnTo>
                  <a:lnTo>
                    <a:pt x="161" y="926"/>
                  </a:lnTo>
                  <a:lnTo>
                    <a:pt x="176" y="941"/>
                  </a:lnTo>
                  <a:lnTo>
                    <a:pt x="195" y="953"/>
                  </a:lnTo>
                  <a:lnTo>
                    <a:pt x="215" y="960"/>
                  </a:lnTo>
                  <a:lnTo>
                    <a:pt x="237" y="963"/>
                  </a:lnTo>
                  <a:lnTo>
                    <a:pt x="369" y="963"/>
                  </a:lnTo>
                  <a:lnTo>
                    <a:pt x="388" y="965"/>
                  </a:lnTo>
                  <a:lnTo>
                    <a:pt x="405" y="973"/>
                  </a:lnTo>
                  <a:lnTo>
                    <a:pt x="419" y="983"/>
                  </a:lnTo>
                  <a:lnTo>
                    <a:pt x="430" y="997"/>
                  </a:lnTo>
                  <a:lnTo>
                    <a:pt x="437" y="1014"/>
                  </a:lnTo>
                  <a:lnTo>
                    <a:pt x="440" y="1033"/>
                  </a:lnTo>
                  <a:lnTo>
                    <a:pt x="440" y="1167"/>
                  </a:lnTo>
                  <a:lnTo>
                    <a:pt x="632" y="982"/>
                  </a:lnTo>
                  <a:lnTo>
                    <a:pt x="647" y="972"/>
                  </a:lnTo>
                  <a:lnTo>
                    <a:pt x="662" y="965"/>
                  </a:lnTo>
                  <a:lnTo>
                    <a:pt x="680" y="963"/>
                  </a:lnTo>
                  <a:lnTo>
                    <a:pt x="1260" y="963"/>
                  </a:lnTo>
                  <a:lnTo>
                    <a:pt x="1282" y="960"/>
                  </a:lnTo>
                  <a:lnTo>
                    <a:pt x="1302" y="953"/>
                  </a:lnTo>
                  <a:lnTo>
                    <a:pt x="1320" y="941"/>
                  </a:lnTo>
                  <a:lnTo>
                    <a:pt x="1336" y="926"/>
                  </a:lnTo>
                  <a:lnTo>
                    <a:pt x="1348" y="908"/>
                  </a:lnTo>
                  <a:lnTo>
                    <a:pt x="1355" y="887"/>
                  </a:lnTo>
                  <a:lnTo>
                    <a:pt x="1357" y="865"/>
                  </a:lnTo>
                  <a:lnTo>
                    <a:pt x="1357" y="239"/>
                  </a:lnTo>
                  <a:lnTo>
                    <a:pt x="1355" y="217"/>
                  </a:lnTo>
                  <a:lnTo>
                    <a:pt x="1348" y="196"/>
                  </a:lnTo>
                  <a:lnTo>
                    <a:pt x="1336" y="178"/>
                  </a:lnTo>
                  <a:lnTo>
                    <a:pt x="1320" y="163"/>
                  </a:lnTo>
                  <a:lnTo>
                    <a:pt x="1302" y="151"/>
                  </a:lnTo>
                  <a:lnTo>
                    <a:pt x="1282" y="144"/>
                  </a:lnTo>
                  <a:lnTo>
                    <a:pt x="1260" y="141"/>
                  </a:lnTo>
                  <a:lnTo>
                    <a:pt x="237" y="141"/>
                  </a:lnTo>
                  <a:close/>
                  <a:moveTo>
                    <a:pt x="237" y="0"/>
                  </a:moveTo>
                  <a:lnTo>
                    <a:pt x="1260" y="0"/>
                  </a:lnTo>
                  <a:lnTo>
                    <a:pt x="1298" y="3"/>
                  </a:lnTo>
                  <a:lnTo>
                    <a:pt x="1335" y="13"/>
                  </a:lnTo>
                  <a:lnTo>
                    <a:pt x="1369" y="26"/>
                  </a:lnTo>
                  <a:lnTo>
                    <a:pt x="1401" y="47"/>
                  </a:lnTo>
                  <a:lnTo>
                    <a:pt x="1428" y="70"/>
                  </a:lnTo>
                  <a:lnTo>
                    <a:pt x="1452" y="98"/>
                  </a:lnTo>
                  <a:lnTo>
                    <a:pt x="1471" y="129"/>
                  </a:lnTo>
                  <a:lnTo>
                    <a:pt x="1486" y="164"/>
                  </a:lnTo>
                  <a:lnTo>
                    <a:pt x="1494" y="200"/>
                  </a:lnTo>
                  <a:lnTo>
                    <a:pt x="1498" y="239"/>
                  </a:lnTo>
                  <a:lnTo>
                    <a:pt x="1498" y="865"/>
                  </a:lnTo>
                  <a:lnTo>
                    <a:pt x="1494" y="903"/>
                  </a:lnTo>
                  <a:lnTo>
                    <a:pt x="1486" y="940"/>
                  </a:lnTo>
                  <a:lnTo>
                    <a:pt x="1471" y="974"/>
                  </a:lnTo>
                  <a:lnTo>
                    <a:pt x="1452" y="1006"/>
                  </a:lnTo>
                  <a:lnTo>
                    <a:pt x="1428" y="1033"/>
                  </a:lnTo>
                  <a:lnTo>
                    <a:pt x="1401" y="1057"/>
                  </a:lnTo>
                  <a:lnTo>
                    <a:pt x="1369" y="1076"/>
                  </a:lnTo>
                  <a:lnTo>
                    <a:pt x="1335" y="1091"/>
                  </a:lnTo>
                  <a:lnTo>
                    <a:pt x="1298" y="1101"/>
                  </a:lnTo>
                  <a:lnTo>
                    <a:pt x="1260" y="1104"/>
                  </a:lnTo>
                  <a:lnTo>
                    <a:pt x="709" y="1104"/>
                  </a:lnTo>
                  <a:lnTo>
                    <a:pt x="419" y="1383"/>
                  </a:lnTo>
                  <a:lnTo>
                    <a:pt x="404" y="1394"/>
                  </a:lnTo>
                  <a:lnTo>
                    <a:pt x="387" y="1400"/>
                  </a:lnTo>
                  <a:lnTo>
                    <a:pt x="369" y="1402"/>
                  </a:lnTo>
                  <a:lnTo>
                    <a:pt x="355" y="1401"/>
                  </a:lnTo>
                  <a:lnTo>
                    <a:pt x="342" y="1397"/>
                  </a:lnTo>
                  <a:lnTo>
                    <a:pt x="324" y="1386"/>
                  </a:lnTo>
                  <a:lnTo>
                    <a:pt x="311" y="1370"/>
                  </a:lnTo>
                  <a:lnTo>
                    <a:pt x="303" y="1352"/>
                  </a:lnTo>
                  <a:lnTo>
                    <a:pt x="300" y="1332"/>
                  </a:lnTo>
                  <a:lnTo>
                    <a:pt x="300" y="1104"/>
                  </a:lnTo>
                  <a:lnTo>
                    <a:pt x="237" y="1104"/>
                  </a:lnTo>
                  <a:lnTo>
                    <a:pt x="199" y="1101"/>
                  </a:lnTo>
                  <a:lnTo>
                    <a:pt x="163" y="1091"/>
                  </a:lnTo>
                  <a:lnTo>
                    <a:pt x="129" y="1076"/>
                  </a:lnTo>
                  <a:lnTo>
                    <a:pt x="97" y="1057"/>
                  </a:lnTo>
                  <a:lnTo>
                    <a:pt x="70" y="1034"/>
                  </a:lnTo>
                  <a:lnTo>
                    <a:pt x="45" y="1006"/>
                  </a:lnTo>
                  <a:lnTo>
                    <a:pt x="26" y="975"/>
                  </a:lnTo>
                  <a:lnTo>
                    <a:pt x="12" y="940"/>
                  </a:lnTo>
                  <a:lnTo>
                    <a:pt x="2" y="904"/>
                  </a:lnTo>
                  <a:lnTo>
                    <a:pt x="0" y="865"/>
                  </a:lnTo>
                  <a:lnTo>
                    <a:pt x="0" y="239"/>
                  </a:lnTo>
                  <a:lnTo>
                    <a:pt x="2" y="201"/>
                  </a:lnTo>
                  <a:lnTo>
                    <a:pt x="12" y="164"/>
                  </a:lnTo>
                  <a:lnTo>
                    <a:pt x="26" y="129"/>
                  </a:lnTo>
                  <a:lnTo>
                    <a:pt x="45" y="98"/>
                  </a:lnTo>
                  <a:lnTo>
                    <a:pt x="70" y="71"/>
                  </a:lnTo>
                  <a:lnTo>
                    <a:pt x="97" y="47"/>
                  </a:lnTo>
                  <a:lnTo>
                    <a:pt x="128" y="28"/>
                  </a:lnTo>
                  <a:lnTo>
                    <a:pt x="163" y="13"/>
                  </a:lnTo>
                  <a:lnTo>
                    <a:pt x="199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5" name="Freeform 64"/>
            <p:cNvSpPr/>
            <p:nvPr/>
          </p:nvSpPr>
          <p:spPr bwMode="auto">
            <a:xfrm>
              <a:off x="4814889" y="2060575"/>
              <a:ext cx="136525" cy="22225"/>
            </a:xfrm>
            <a:custGeom>
              <a:avLst/>
              <a:gdLst>
                <a:gd name="T0" fmla="*/ 69 w 856"/>
                <a:gd name="T1" fmla="*/ 0 h 141"/>
                <a:gd name="T2" fmla="*/ 785 w 856"/>
                <a:gd name="T3" fmla="*/ 0 h 141"/>
                <a:gd name="T4" fmla="*/ 804 w 856"/>
                <a:gd name="T5" fmla="*/ 3 h 141"/>
                <a:gd name="T6" fmla="*/ 821 w 856"/>
                <a:gd name="T7" fmla="*/ 10 h 141"/>
                <a:gd name="T8" fmla="*/ 836 w 856"/>
                <a:gd name="T9" fmla="*/ 21 h 141"/>
                <a:gd name="T10" fmla="*/ 846 w 856"/>
                <a:gd name="T11" fmla="*/ 35 h 141"/>
                <a:gd name="T12" fmla="*/ 854 w 856"/>
                <a:gd name="T13" fmla="*/ 52 h 141"/>
                <a:gd name="T14" fmla="*/ 856 w 856"/>
                <a:gd name="T15" fmla="*/ 70 h 141"/>
                <a:gd name="T16" fmla="*/ 854 w 856"/>
                <a:gd name="T17" fmla="*/ 89 h 141"/>
                <a:gd name="T18" fmla="*/ 846 w 856"/>
                <a:gd name="T19" fmla="*/ 106 h 141"/>
                <a:gd name="T20" fmla="*/ 836 w 856"/>
                <a:gd name="T21" fmla="*/ 120 h 141"/>
                <a:gd name="T22" fmla="*/ 821 w 856"/>
                <a:gd name="T23" fmla="*/ 132 h 141"/>
                <a:gd name="T24" fmla="*/ 804 w 856"/>
                <a:gd name="T25" fmla="*/ 139 h 141"/>
                <a:gd name="T26" fmla="*/ 785 w 856"/>
                <a:gd name="T27" fmla="*/ 141 h 141"/>
                <a:gd name="T28" fmla="*/ 69 w 856"/>
                <a:gd name="T29" fmla="*/ 141 h 141"/>
                <a:gd name="T30" fmla="*/ 51 w 856"/>
                <a:gd name="T31" fmla="*/ 138 h 141"/>
                <a:gd name="T32" fmla="*/ 34 w 856"/>
                <a:gd name="T33" fmla="*/ 132 h 141"/>
                <a:gd name="T34" fmla="*/ 20 w 856"/>
                <a:gd name="T35" fmla="*/ 120 h 141"/>
                <a:gd name="T36" fmla="*/ 9 w 856"/>
                <a:gd name="T37" fmla="*/ 106 h 141"/>
                <a:gd name="T38" fmla="*/ 2 w 856"/>
                <a:gd name="T39" fmla="*/ 89 h 141"/>
                <a:gd name="T40" fmla="*/ 0 w 856"/>
                <a:gd name="T41" fmla="*/ 70 h 141"/>
                <a:gd name="T42" fmla="*/ 2 w 856"/>
                <a:gd name="T43" fmla="*/ 52 h 141"/>
                <a:gd name="T44" fmla="*/ 9 w 856"/>
                <a:gd name="T45" fmla="*/ 35 h 141"/>
                <a:gd name="T46" fmla="*/ 20 w 856"/>
                <a:gd name="T47" fmla="*/ 21 h 141"/>
                <a:gd name="T48" fmla="*/ 34 w 856"/>
                <a:gd name="T49" fmla="*/ 10 h 141"/>
                <a:gd name="T50" fmla="*/ 51 w 856"/>
                <a:gd name="T51" fmla="*/ 3 h 141"/>
                <a:gd name="T52" fmla="*/ 69 w 85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6" h="141">
                  <a:moveTo>
                    <a:pt x="69" y="0"/>
                  </a:moveTo>
                  <a:lnTo>
                    <a:pt x="785" y="0"/>
                  </a:lnTo>
                  <a:lnTo>
                    <a:pt x="804" y="3"/>
                  </a:lnTo>
                  <a:lnTo>
                    <a:pt x="821" y="10"/>
                  </a:lnTo>
                  <a:lnTo>
                    <a:pt x="836" y="21"/>
                  </a:lnTo>
                  <a:lnTo>
                    <a:pt x="846" y="35"/>
                  </a:lnTo>
                  <a:lnTo>
                    <a:pt x="854" y="52"/>
                  </a:lnTo>
                  <a:lnTo>
                    <a:pt x="856" y="70"/>
                  </a:lnTo>
                  <a:lnTo>
                    <a:pt x="854" y="89"/>
                  </a:lnTo>
                  <a:lnTo>
                    <a:pt x="846" y="106"/>
                  </a:lnTo>
                  <a:lnTo>
                    <a:pt x="836" y="120"/>
                  </a:lnTo>
                  <a:lnTo>
                    <a:pt x="821" y="132"/>
                  </a:lnTo>
                  <a:lnTo>
                    <a:pt x="804" y="139"/>
                  </a:lnTo>
                  <a:lnTo>
                    <a:pt x="785" y="141"/>
                  </a:lnTo>
                  <a:lnTo>
                    <a:pt x="69" y="141"/>
                  </a:lnTo>
                  <a:lnTo>
                    <a:pt x="51" y="138"/>
                  </a:lnTo>
                  <a:lnTo>
                    <a:pt x="34" y="132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6" name="Freeform 65"/>
            <p:cNvSpPr/>
            <p:nvPr/>
          </p:nvSpPr>
          <p:spPr bwMode="auto">
            <a:xfrm>
              <a:off x="4814889" y="2101850"/>
              <a:ext cx="136525" cy="22225"/>
            </a:xfrm>
            <a:custGeom>
              <a:avLst/>
              <a:gdLst>
                <a:gd name="T0" fmla="*/ 69 w 857"/>
                <a:gd name="T1" fmla="*/ 0 h 141"/>
                <a:gd name="T2" fmla="*/ 786 w 857"/>
                <a:gd name="T3" fmla="*/ 0 h 141"/>
                <a:gd name="T4" fmla="*/ 805 w 857"/>
                <a:gd name="T5" fmla="*/ 3 h 141"/>
                <a:gd name="T6" fmla="*/ 822 w 857"/>
                <a:gd name="T7" fmla="*/ 10 h 141"/>
                <a:gd name="T8" fmla="*/ 836 w 857"/>
                <a:gd name="T9" fmla="*/ 21 h 141"/>
                <a:gd name="T10" fmla="*/ 848 w 857"/>
                <a:gd name="T11" fmla="*/ 35 h 141"/>
                <a:gd name="T12" fmla="*/ 854 w 857"/>
                <a:gd name="T13" fmla="*/ 52 h 141"/>
                <a:gd name="T14" fmla="*/ 857 w 857"/>
                <a:gd name="T15" fmla="*/ 71 h 141"/>
                <a:gd name="T16" fmla="*/ 854 w 857"/>
                <a:gd name="T17" fmla="*/ 90 h 141"/>
                <a:gd name="T18" fmla="*/ 848 w 857"/>
                <a:gd name="T19" fmla="*/ 107 h 141"/>
                <a:gd name="T20" fmla="*/ 836 w 857"/>
                <a:gd name="T21" fmla="*/ 121 h 141"/>
                <a:gd name="T22" fmla="*/ 822 w 857"/>
                <a:gd name="T23" fmla="*/ 131 h 141"/>
                <a:gd name="T24" fmla="*/ 805 w 857"/>
                <a:gd name="T25" fmla="*/ 139 h 141"/>
                <a:gd name="T26" fmla="*/ 786 w 857"/>
                <a:gd name="T27" fmla="*/ 141 h 141"/>
                <a:gd name="T28" fmla="*/ 69 w 857"/>
                <a:gd name="T29" fmla="*/ 141 h 141"/>
                <a:gd name="T30" fmla="*/ 51 w 857"/>
                <a:gd name="T31" fmla="*/ 139 h 141"/>
                <a:gd name="T32" fmla="*/ 34 w 857"/>
                <a:gd name="T33" fmla="*/ 131 h 141"/>
                <a:gd name="T34" fmla="*/ 20 w 857"/>
                <a:gd name="T35" fmla="*/ 121 h 141"/>
                <a:gd name="T36" fmla="*/ 9 w 857"/>
                <a:gd name="T37" fmla="*/ 107 h 141"/>
                <a:gd name="T38" fmla="*/ 2 w 857"/>
                <a:gd name="T39" fmla="*/ 90 h 141"/>
                <a:gd name="T40" fmla="*/ 0 w 857"/>
                <a:gd name="T41" fmla="*/ 71 h 141"/>
                <a:gd name="T42" fmla="*/ 2 w 857"/>
                <a:gd name="T43" fmla="*/ 52 h 141"/>
                <a:gd name="T44" fmla="*/ 9 w 857"/>
                <a:gd name="T45" fmla="*/ 35 h 141"/>
                <a:gd name="T46" fmla="*/ 20 w 857"/>
                <a:gd name="T47" fmla="*/ 21 h 141"/>
                <a:gd name="T48" fmla="*/ 34 w 857"/>
                <a:gd name="T49" fmla="*/ 10 h 141"/>
                <a:gd name="T50" fmla="*/ 51 w 857"/>
                <a:gd name="T51" fmla="*/ 3 h 141"/>
                <a:gd name="T52" fmla="*/ 69 w 85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7" h="141">
                  <a:moveTo>
                    <a:pt x="69" y="0"/>
                  </a:moveTo>
                  <a:lnTo>
                    <a:pt x="786" y="0"/>
                  </a:lnTo>
                  <a:lnTo>
                    <a:pt x="805" y="3"/>
                  </a:lnTo>
                  <a:lnTo>
                    <a:pt x="822" y="10"/>
                  </a:lnTo>
                  <a:lnTo>
                    <a:pt x="836" y="21"/>
                  </a:lnTo>
                  <a:lnTo>
                    <a:pt x="848" y="35"/>
                  </a:lnTo>
                  <a:lnTo>
                    <a:pt x="854" y="52"/>
                  </a:lnTo>
                  <a:lnTo>
                    <a:pt x="857" y="71"/>
                  </a:lnTo>
                  <a:lnTo>
                    <a:pt x="854" y="90"/>
                  </a:lnTo>
                  <a:lnTo>
                    <a:pt x="848" y="107"/>
                  </a:lnTo>
                  <a:lnTo>
                    <a:pt x="836" y="121"/>
                  </a:lnTo>
                  <a:lnTo>
                    <a:pt x="822" y="131"/>
                  </a:lnTo>
                  <a:lnTo>
                    <a:pt x="805" y="139"/>
                  </a:lnTo>
                  <a:lnTo>
                    <a:pt x="786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4" y="131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19" name="Group 107"/>
          <p:cNvGrpSpPr/>
          <p:nvPr/>
        </p:nvGrpSpPr>
        <p:grpSpPr>
          <a:xfrm rot="0">
            <a:off x="3773170" y="1878330"/>
            <a:ext cx="477520" cy="534670"/>
            <a:chOff x="3471863" y="1916113"/>
            <a:chExt cx="492125" cy="550863"/>
          </a:xfrm>
          <a:solidFill>
            <a:srgbClr val="848CC4"/>
          </a:solidFill>
        </p:grpSpPr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1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2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0" name="Group 111"/>
          <p:cNvGrpSpPr/>
          <p:nvPr/>
        </p:nvGrpSpPr>
        <p:grpSpPr>
          <a:xfrm rot="0">
            <a:off x="3743960" y="4959350"/>
            <a:ext cx="535940" cy="534670"/>
            <a:chOff x="8153400" y="2690813"/>
            <a:chExt cx="552450" cy="550862"/>
          </a:xfrm>
          <a:solidFill>
            <a:schemeClr val="accent4"/>
          </a:solidFill>
        </p:grpSpPr>
        <p:sp>
          <p:nvSpPr>
            <p:cNvPr id="38" name="Freeform 123"/>
            <p:cNvSpPr/>
            <p:nvPr/>
          </p:nvSpPr>
          <p:spPr bwMode="auto">
            <a:xfrm>
              <a:off x="8315325" y="2835275"/>
              <a:ext cx="228600" cy="239712"/>
            </a:xfrm>
            <a:custGeom>
              <a:avLst/>
              <a:gdLst>
                <a:gd name="T0" fmla="*/ 803 w 1447"/>
                <a:gd name="T1" fmla="*/ 4 h 1516"/>
                <a:gd name="T2" fmla="*/ 937 w 1447"/>
                <a:gd name="T3" fmla="*/ 47 h 1516"/>
                <a:gd name="T4" fmla="*/ 1045 w 1447"/>
                <a:gd name="T5" fmla="*/ 131 h 1516"/>
                <a:gd name="T6" fmla="*/ 1117 w 1447"/>
                <a:gd name="T7" fmla="*/ 249 h 1516"/>
                <a:gd name="T8" fmla="*/ 1143 w 1447"/>
                <a:gd name="T9" fmla="*/ 388 h 1516"/>
                <a:gd name="T10" fmla="*/ 1134 w 1447"/>
                <a:gd name="T11" fmla="*/ 803 h 1516"/>
                <a:gd name="T12" fmla="*/ 1093 w 1447"/>
                <a:gd name="T13" fmla="*/ 884 h 1516"/>
                <a:gd name="T14" fmla="*/ 1095 w 1447"/>
                <a:gd name="T15" fmla="*/ 1191 h 1516"/>
                <a:gd name="T16" fmla="*/ 1188 w 1447"/>
                <a:gd name="T17" fmla="*/ 1242 h 1516"/>
                <a:gd name="T18" fmla="*/ 1308 w 1447"/>
                <a:gd name="T19" fmla="*/ 1315 h 1516"/>
                <a:gd name="T20" fmla="*/ 1418 w 1447"/>
                <a:gd name="T21" fmla="*/ 1388 h 1516"/>
                <a:gd name="T22" fmla="*/ 1447 w 1447"/>
                <a:gd name="T23" fmla="*/ 1434 h 1516"/>
                <a:gd name="T24" fmla="*/ 1435 w 1447"/>
                <a:gd name="T25" fmla="*/ 1486 h 1516"/>
                <a:gd name="T26" fmla="*/ 1394 w 1447"/>
                <a:gd name="T27" fmla="*/ 1513 h 1516"/>
                <a:gd name="T28" fmla="*/ 1349 w 1447"/>
                <a:gd name="T29" fmla="*/ 1510 h 1516"/>
                <a:gd name="T30" fmla="*/ 1233 w 1447"/>
                <a:gd name="T31" fmla="*/ 1433 h 1516"/>
                <a:gd name="T32" fmla="*/ 1119 w 1447"/>
                <a:gd name="T33" fmla="*/ 1364 h 1516"/>
                <a:gd name="T34" fmla="*/ 1032 w 1447"/>
                <a:gd name="T35" fmla="*/ 1316 h 1516"/>
                <a:gd name="T36" fmla="*/ 980 w 1447"/>
                <a:gd name="T37" fmla="*/ 1290 h 1516"/>
                <a:gd name="T38" fmla="*/ 941 w 1447"/>
                <a:gd name="T39" fmla="*/ 1250 h 1516"/>
                <a:gd name="T40" fmla="*/ 932 w 1447"/>
                <a:gd name="T41" fmla="*/ 872 h 1516"/>
                <a:gd name="T42" fmla="*/ 950 w 1447"/>
                <a:gd name="T43" fmla="*/ 826 h 1516"/>
                <a:gd name="T44" fmla="*/ 993 w 1447"/>
                <a:gd name="T45" fmla="*/ 783 h 1516"/>
                <a:gd name="T46" fmla="*/ 1003 w 1447"/>
                <a:gd name="T47" fmla="*/ 388 h 1516"/>
                <a:gd name="T48" fmla="*/ 975 w 1447"/>
                <a:gd name="T49" fmla="*/ 275 h 1516"/>
                <a:gd name="T50" fmla="*/ 902 w 1447"/>
                <a:gd name="T51" fmla="*/ 189 h 1516"/>
                <a:gd name="T52" fmla="*/ 796 w 1447"/>
                <a:gd name="T53" fmla="*/ 144 h 1516"/>
                <a:gd name="T54" fmla="*/ 640 w 1447"/>
                <a:gd name="T55" fmla="*/ 144 h 1516"/>
                <a:gd name="T56" fmla="*/ 533 w 1447"/>
                <a:gd name="T57" fmla="*/ 189 h 1516"/>
                <a:gd name="T58" fmla="*/ 459 w 1447"/>
                <a:gd name="T59" fmla="*/ 275 h 1516"/>
                <a:gd name="T60" fmla="*/ 432 w 1447"/>
                <a:gd name="T61" fmla="*/ 388 h 1516"/>
                <a:gd name="T62" fmla="*/ 442 w 1447"/>
                <a:gd name="T63" fmla="*/ 783 h 1516"/>
                <a:gd name="T64" fmla="*/ 485 w 1447"/>
                <a:gd name="T65" fmla="*/ 826 h 1516"/>
                <a:gd name="T66" fmla="*/ 503 w 1447"/>
                <a:gd name="T67" fmla="*/ 872 h 1516"/>
                <a:gd name="T68" fmla="*/ 494 w 1447"/>
                <a:gd name="T69" fmla="*/ 1250 h 1516"/>
                <a:gd name="T70" fmla="*/ 454 w 1447"/>
                <a:gd name="T71" fmla="*/ 1290 h 1516"/>
                <a:gd name="T72" fmla="*/ 400 w 1447"/>
                <a:gd name="T73" fmla="*/ 1317 h 1516"/>
                <a:gd name="T74" fmla="*/ 311 w 1447"/>
                <a:gd name="T75" fmla="*/ 1366 h 1516"/>
                <a:gd name="T76" fmla="*/ 196 w 1447"/>
                <a:gd name="T77" fmla="*/ 1436 h 1516"/>
                <a:gd name="T78" fmla="*/ 93 w 1447"/>
                <a:gd name="T79" fmla="*/ 1502 h 1516"/>
                <a:gd name="T80" fmla="*/ 41 w 1447"/>
                <a:gd name="T81" fmla="*/ 1500 h 1516"/>
                <a:gd name="T82" fmla="*/ 3 w 1447"/>
                <a:gd name="T83" fmla="*/ 1459 h 1516"/>
                <a:gd name="T84" fmla="*/ 6 w 1447"/>
                <a:gd name="T85" fmla="*/ 1406 h 1516"/>
                <a:gd name="T86" fmla="*/ 75 w 1447"/>
                <a:gd name="T87" fmla="*/ 1346 h 1516"/>
                <a:gd name="T88" fmla="*/ 205 w 1447"/>
                <a:gd name="T89" fmla="*/ 1265 h 1516"/>
                <a:gd name="T90" fmla="*/ 310 w 1447"/>
                <a:gd name="T91" fmla="*/ 1206 h 1516"/>
                <a:gd name="T92" fmla="*/ 361 w 1447"/>
                <a:gd name="T93" fmla="*/ 907 h 1516"/>
                <a:gd name="T94" fmla="*/ 302 w 1447"/>
                <a:gd name="T95" fmla="*/ 814 h 1516"/>
                <a:gd name="T96" fmla="*/ 291 w 1447"/>
                <a:gd name="T97" fmla="*/ 388 h 1516"/>
                <a:gd name="T98" fmla="*/ 316 w 1447"/>
                <a:gd name="T99" fmla="*/ 249 h 1516"/>
                <a:gd name="T100" fmla="*/ 389 w 1447"/>
                <a:gd name="T101" fmla="*/ 131 h 1516"/>
                <a:gd name="T102" fmla="*/ 496 w 1447"/>
                <a:gd name="T103" fmla="*/ 47 h 1516"/>
                <a:gd name="T104" fmla="*/ 630 w 1447"/>
                <a:gd name="T105" fmla="*/ 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7" h="1516">
                  <a:moveTo>
                    <a:pt x="679" y="0"/>
                  </a:moveTo>
                  <a:lnTo>
                    <a:pt x="755" y="0"/>
                  </a:lnTo>
                  <a:lnTo>
                    <a:pt x="803" y="4"/>
                  </a:lnTo>
                  <a:lnTo>
                    <a:pt x="851" y="13"/>
                  </a:lnTo>
                  <a:lnTo>
                    <a:pt x="895" y="27"/>
                  </a:lnTo>
                  <a:lnTo>
                    <a:pt x="937" y="47"/>
                  </a:lnTo>
                  <a:lnTo>
                    <a:pt x="976" y="70"/>
                  </a:lnTo>
                  <a:lnTo>
                    <a:pt x="1013" y="98"/>
                  </a:lnTo>
                  <a:lnTo>
                    <a:pt x="1045" y="131"/>
                  </a:lnTo>
                  <a:lnTo>
                    <a:pt x="1073" y="166"/>
                  </a:lnTo>
                  <a:lnTo>
                    <a:pt x="1097" y="206"/>
                  </a:lnTo>
                  <a:lnTo>
                    <a:pt x="1117" y="249"/>
                  </a:lnTo>
                  <a:lnTo>
                    <a:pt x="1131" y="293"/>
                  </a:lnTo>
                  <a:lnTo>
                    <a:pt x="1139" y="340"/>
                  </a:lnTo>
                  <a:lnTo>
                    <a:pt x="1143" y="388"/>
                  </a:lnTo>
                  <a:lnTo>
                    <a:pt x="1143" y="741"/>
                  </a:lnTo>
                  <a:lnTo>
                    <a:pt x="1141" y="772"/>
                  </a:lnTo>
                  <a:lnTo>
                    <a:pt x="1134" y="803"/>
                  </a:lnTo>
                  <a:lnTo>
                    <a:pt x="1125" y="831"/>
                  </a:lnTo>
                  <a:lnTo>
                    <a:pt x="1110" y="858"/>
                  </a:lnTo>
                  <a:lnTo>
                    <a:pt x="1093" y="884"/>
                  </a:lnTo>
                  <a:lnTo>
                    <a:pt x="1072" y="907"/>
                  </a:lnTo>
                  <a:lnTo>
                    <a:pt x="1072" y="1179"/>
                  </a:lnTo>
                  <a:lnTo>
                    <a:pt x="1095" y="1191"/>
                  </a:lnTo>
                  <a:lnTo>
                    <a:pt x="1123" y="1205"/>
                  </a:lnTo>
                  <a:lnTo>
                    <a:pt x="1153" y="1222"/>
                  </a:lnTo>
                  <a:lnTo>
                    <a:pt x="1188" y="1242"/>
                  </a:lnTo>
                  <a:lnTo>
                    <a:pt x="1226" y="1264"/>
                  </a:lnTo>
                  <a:lnTo>
                    <a:pt x="1266" y="1288"/>
                  </a:lnTo>
                  <a:lnTo>
                    <a:pt x="1308" y="1315"/>
                  </a:lnTo>
                  <a:lnTo>
                    <a:pt x="1353" y="1343"/>
                  </a:lnTo>
                  <a:lnTo>
                    <a:pt x="1385" y="1365"/>
                  </a:lnTo>
                  <a:lnTo>
                    <a:pt x="1418" y="1388"/>
                  </a:lnTo>
                  <a:lnTo>
                    <a:pt x="1432" y="1401"/>
                  </a:lnTo>
                  <a:lnTo>
                    <a:pt x="1441" y="1417"/>
                  </a:lnTo>
                  <a:lnTo>
                    <a:pt x="1447" y="1434"/>
                  </a:lnTo>
                  <a:lnTo>
                    <a:pt x="1447" y="1451"/>
                  </a:lnTo>
                  <a:lnTo>
                    <a:pt x="1444" y="1469"/>
                  </a:lnTo>
                  <a:lnTo>
                    <a:pt x="1435" y="1486"/>
                  </a:lnTo>
                  <a:lnTo>
                    <a:pt x="1423" y="1499"/>
                  </a:lnTo>
                  <a:lnTo>
                    <a:pt x="1409" y="1508"/>
                  </a:lnTo>
                  <a:lnTo>
                    <a:pt x="1394" y="1513"/>
                  </a:lnTo>
                  <a:lnTo>
                    <a:pt x="1378" y="1516"/>
                  </a:lnTo>
                  <a:lnTo>
                    <a:pt x="1363" y="1515"/>
                  </a:lnTo>
                  <a:lnTo>
                    <a:pt x="1349" y="1510"/>
                  </a:lnTo>
                  <a:lnTo>
                    <a:pt x="1337" y="1503"/>
                  </a:lnTo>
                  <a:lnTo>
                    <a:pt x="1276" y="1460"/>
                  </a:lnTo>
                  <a:lnTo>
                    <a:pt x="1233" y="1433"/>
                  </a:lnTo>
                  <a:lnTo>
                    <a:pt x="1193" y="1408"/>
                  </a:lnTo>
                  <a:lnTo>
                    <a:pt x="1155" y="1385"/>
                  </a:lnTo>
                  <a:lnTo>
                    <a:pt x="1119" y="1364"/>
                  </a:lnTo>
                  <a:lnTo>
                    <a:pt x="1087" y="1345"/>
                  </a:lnTo>
                  <a:lnTo>
                    <a:pt x="1058" y="1329"/>
                  </a:lnTo>
                  <a:lnTo>
                    <a:pt x="1032" y="1316"/>
                  </a:lnTo>
                  <a:lnTo>
                    <a:pt x="1010" y="1304"/>
                  </a:lnTo>
                  <a:lnTo>
                    <a:pt x="993" y="1296"/>
                  </a:lnTo>
                  <a:lnTo>
                    <a:pt x="980" y="1290"/>
                  </a:lnTo>
                  <a:lnTo>
                    <a:pt x="964" y="1279"/>
                  </a:lnTo>
                  <a:lnTo>
                    <a:pt x="951" y="1265"/>
                  </a:lnTo>
                  <a:lnTo>
                    <a:pt x="941" y="1250"/>
                  </a:lnTo>
                  <a:lnTo>
                    <a:pt x="934" y="1232"/>
                  </a:lnTo>
                  <a:lnTo>
                    <a:pt x="932" y="1213"/>
                  </a:lnTo>
                  <a:lnTo>
                    <a:pt x="932" y="872"/>
                  </a:lnTo>
                  <a:lnTo>
                    <a:pt x="934" y="855"/>
                  </a:lnTo>
                  <a:lnTo>
                    <a:pt x="940" y="839"/>
                  </a:lnTo>
                  <a:lnTo>
                    <a:pt x="950" y="826"/>
                  </a:lnTo>
                  <a:lnTo>
                    <a:pt x="963" y="814"/>
                  </a:lnTo>
                  <a:lnTo>
                    <a:pt x="980" y="801"/>
                  </a:lnTo>
                  <a:lnTo>
                    <a:pt x="993" y="783"/>
                  </a:lnTo>
                  <a:lnTo>
                    <a:pt x="1000" y="763"/>
                  </a:lnTo>
                  <a:lnTo>
                    <a:pt x="1003" y="741"/>
                  </a:lnTo>
                  <a:lnTo>
                    <a:pt x="1003" y="388"/>
                  </a:lnTo>
                  <a:lnTo>
                    <a:pt x="1000" y="348"/>
                  </a:lnTo>
                  <a:lnTo>
                    <a:pt x="991" y="311"/>
                  </a:lnTo>
                  <a:lnTo>
                    <a:pt x="975" y="275"/>
                  </a:lnTo>
                  <a:lnTo>
                    <a:pt x="955" y="242"/>
                  </a:lnTo>
                  <a:lnTo>
                    <a:pt x="931" y="214"/>
                  </a:lnTo>
                  <a:lnTo>
                    <a:pt x="902" y="189"/>
                  </a:lnTo>
                  <a:lnTo>
                    <a:pt x="870" y="169"/>
                  </a:lnTo>
                  <a:lnTo>
                    <a:pt x="834" y="154"/>
                  </a:lnTo>
                  <a:lnTo>
                    <a:pt x="796" y="144"/>
                  </a:lnTo>
                  <a:lnTo>
                    <a:pt x="756" y="141"/>
                  </a:lnTo>
                  <a:lnTo>
                    <a:pt x="680" y="141"/>
                  </a:lnTo>
                  <a:lnTo>
                    <a:pt x="640" y="144"/>
                  </a:lnTo>
                  <a:lnTo>
                    <a:pt x="601" y="154"/>
                  </a:lnTo>
                  <a:lnTo>
                    <a:pt x="566" y="169"/>
                  </a:lnTo>
                  <a:lnTo>
                    <a:pt x="533" y="189"/>
                  </a:lnTo>
                  <a:lnTo>
                    <a:pt x="505" y="213"/>
                  </a:lnTo>
                  <a:lnTo>
                    <a:pt x="479" y="242"/>
                  </a:lnTo>
                  <a:lnTo>
                    <a:pt x="459" y="275"/>
                  </a:lnTo>
                  <a:lnTo>
                    <a:pt x="445" y="310"/>
                  </a:lnTo>
                  <a:lnTo>
                    <a:pt x="435" y="348"/>
                  </a:lnTo>
                  <a:lnTo>
                    <a:pt x="432" y="388"/>
                  </a:lnTo>
                  <a:lnTo>
                    <a:pt x="432" y="741"/>
                  </a:lnTo>
                  <a:lnTo>
                    <a:pt x="434" y="763"/>
                  </a:lnTo>
                  <a:lnTo>
                    <a:pt x="442" y="783"/>
                  </a:lnTo>
                  <a:lnTo>
                    <a:pt x="454" y="801"/>
                  </a:lnTo>
                  <a:lnTo>
                    <a:pt x="471" y="814"/>
                  </a:lnTo>
                  <a:lnTo>
                    <a:pt x="485" y="826"/>
                  </a:lnTo>
                  <a:lnTo>
                    <a:pt x="494" y="839"/>
                  </a:lnTo>
                  <a:lnTo>
                    <a:pt x="500" y="855"/>
                  </a:lnTo>
                  <a:lnTo>
                    <a:pt x="503" y="872"/>
                  </a:lnTo>
                  <a:lnTo>
                    <a:pt x="503" y="1213"/>
                  </a:lnTo>
                  <a:lnTo>
                    <a:pt x="500" y="1232"/>
                  </a:lnTo>
                  <a:lnTo>
                    <a:pt x="494" y="1250"/>
                  </a:lnTo>
                  <a:lnTo>
                    <a:pt x="484" y="1265"/>
                  </a:lnTo>
                  <a:lnTo>
                    <a:pt x="470" y="1279"/>
                  </a:lnTo>
                  <a:lnTo>
                    <a:pt x="454" y="1290"/>
                  </a:lnTo>
                  <a:lnTo>
                    <a:pt x="440" y="1296"/>
                  </a:lnTo>
                  <a:lnTo>
                    <a:pt x="422" y="1305"/>
                  </a:lnTo>
                  <a:lnTo>
                    <a:pt x="400" y="1317"/>
                  </a:lnTo>
                  <a:lnTo>
                    <a:pt x="374" y="1331"/>
                  </a:lnTo>
                  <a:lnTo>
                    <a:pt x="344" y="1347"/>
                  </a:lnTo>
                  <a:lnTo>
                    <a:pt x="311" y="1366"/>
                  </a:lnTo>
                  <a:lnTo>
                    <a:pt x="275" y="1387"/>
                  </a:lnTo>
                  <a:lnTo>
                    <a:pt x="237" y="1410"/>
                  </a:lnTo>
                  <a:lnTo>
                    <a:pt x="196" y="1436"/>
                  </a:lnTo>
                  <a:lnTo>
                    <a:pt x="153" y="1463"/>
                  </a:lnTo>
                  <a:lnTo>
                    <a:pt x="110" y="1492"/>
                  </a:lnTo>
                  <a:lnTo>
                    <a:pt x="93" y="1502"/>
                  </a:lnTo>
                  <a:lnTo>
                    <a:pt x="75" y="1505"/>
                  </a:lnTo>
                  <a:lnTo>
                    <a:pt x="58" y="1505"/>
                  </a:lnTo>
                  <a:lnTo>
                    <a:pt x="41" y="1500"/>
                  </a:lnTo>
                  <a:lnTo>
                    <a:pt x="25" y="1489"/>
                  </a:lnTo>
                  <a:lnTo>
                    <a:pt x="12" y="1476"/>
                  </a:lnTo>
                  <a:lnTo>
                    <a:pt x="3" y="1459"/>
                  </a:lnTo>
                  <a:lnTo>
                    <a:pt x="0" y="1441"/>
                  </a:lnTo>
                  <a:lnTo>
                    <a:pt x="1" y="1423"/>
                  </a:lnTo>
                  <a:lnTo>
                    <a:pt x="6" y="1406"/>
                  </a:lnTo>
                  <a:lnTo>
                    <a:pt x="15" y="1390"/>
                  </a:lnTo>
                  <a:lnTo>
                    <a:pt x="29" y="1378"/>
                  </a:lnTo>
                  <a:lnTo>
                    <a:pt x="75" y="1346"/>
                  </a:lnTo>
                  <a:lnTo>
                    <a:pt x="121" y="1317"/>
                  </a:lnTo>
                  <a:lnTo>
                    <a:pt x="164" y="1291"/>
                  </a:lnTo>
                  <a:lnTo>
                    <a:pt x="205" y="1265"/>
                  </a:lnTo>
                  <a:lnTo>
                    <a:pt x="243" y="1243"/>
                  </a:lnTo>
                  <a:lnTo>
                    <a:pt x="278" y="1223"/>
                  </a:lnTo>
                  <a:lnTo>
                    <a:pt x="310" y="1206"/>
                  </a:lnTo>
                  <a:lnTo>
                    <a:pt x="338" y="1192"/>
                  </a:lnTo>
                  <a:lnTo>
                    <a:pt x="361" y="1179"/>
                  </a:lnTo>
                  <a:lnTo>
                    <a:pt x="361" y="907"/>
                  </a:lnTo>
                  <a:lnTo>
                    <a:pt x="337" y="878"/>
                  </a:lnTo>
                  <a:lnTo>
                    <a:pt x="317" y="848"/>
                  </a:lnTo>
                  <a:lnTo>
                    <a:pt x="302" y="814"/>
                  </a:lnTo>
                  <a:lnTo>
                    <a:pt x="293" y="778"/>
                  </a:lnTo>
                  <a:lnTo>
                    <a:pt x="291" y="741"/>
                  </a:lnTo>
                  <a:lnTo>
                    <a:pt x="291" y="388"/>
                  </a:lnTo>
                  <a:lnTo>
                    <a:pt x="293" y="340"/>
                  </a:lnTo>
                  <a:lnTo>
                    <a:pt x="302" y="293"/>
                  </a:lnTo>
                  <a:lnTo>
                    <a:pt x="316" y="249"/>
                  </a:lnTo>
                  <a:lnTo>
                    <a:pt x="336" y="206"/>
                  </a:lnTo>
                  <a:lnTo>
                    <a:pt x="360" y="166"/>
                  </a:lnTo>
                  <a:lnTo>
                    <a:pt x="389" y="131"/>
                  </a:lnTo>
                  <a:lnTo>
                    <a:pt x="420" y="98"/>
                  </a:lnTo>
                  <a:lnTo>
                    <a:pt x="456" y="70"/>
                  </a:lnTo>
                  <a:lnTo>
                    <a:pt x="496" y="47"/>
                  </a:lnTo>
                  <a:lnTo>
                    <a:pt x="538" y="27"/>
                  </a:lnTo>
                  <a:lnTo>
                    <a:pt x="583" y="13"/>
                  </a:lnTo>
                  <a:lnTo>
                    <a:pt x="630" y="4"/>
                  </a:lnTo>
                  <a:lnTo>
                    <a:pt x="679" y="0"/>
                  </a:lnTo>
                  <a:close/>
                </a:path>
              </a:pathLst>
            </a:custGeom>
            <a:solidFill>
              <a:srgbClr val="B3D7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9" name="Freeform 124"/>
            <p:cNvSpPr>
              <a:spLocks noEditPoints="1"/>
            </p:cNvSpPr>
            <p:nvPr/>
          </p:nvSpPr>
          <p:spPr bwMode="auto">
            <a:xfrm>
              <a:off x="8153400" y="2690813"/>
              <a:ext cx="552450" cy="550862"/>
            </a:xfrm>
            <a:custGeom>
              <a:avLst/>
              <a:gdLst>
                <a:gd name="T0" fmla="*/ 1469 w 3480"/>
                <a:gd name="T1" fmla="*/ 545 h 3470"/>
                <a:gd name="T2" fmla="*/ 1148 w 3480"/>
                <a:gd name="T3" fmla="*/ 664 h 3470"/>
                <a:gd name="T4" fmla="*/ 878 w 3480"/>
                <a:gd name="T5" fmla="*/ 864 h 3470"/>
                <a:gd name="T6" fmla="*/ 673 w 3480"/>
                <a:gd name="T7" fmla="*/ 1129 h 3470"/>
                <a:gd name="T8" fmla="*/ 545 w 3480"/>
                <a:gd name="T9" fmla="*/ 1445 h 3470"/>
                <a:gd name="T10" fmla="*/ 516 w 3480"/>
                <a:gd name="T11" fmla="*/ 1720 h 3470"/>
                <a:gd name="T12" fmla="*/ 516 w 3480"/>
                <a:gd name="T13" fmla="*/ 1853 h 3470"/>
                <a:gd name="T14" fmla="*/ 598 w 3480"/>
                <a:gd name="T15" fmla="*/ 2188 h 3470"/>
                <a:gd name="T16" fmla="*/ 766 w 3480"/>
                <a:gd name="T17" fmla="*/ 2481 h 3470"/>
                <a:gd name="T18" fmla="*/ 1006 w 3480"/>
                <a:gd name="T19" fmla="*/ 2715 h 3470"/>
                <a:gd name="T20" fmla="*/ 1303 w 3480"/>
                <a:gd name="T21" fmla="*/ 2877 h 3470"/>
                <a:gd name="T22" fmla="*/ 1643 w 3480"/>
                <a:gd name="T23" fmla="*/ 2952 h 3470"/>
                <a:gd name="T24" fmla="*/ 2000 w 3480"/>
                <a:gd name="T25" fmla="*/ 2925 h 3470"/>
                <a:gd name="T26" fmla="*/ 2324 w 3480"/>
                <a:gd name="T27" fmla="*/ 2802 h 3470"/>
                <a:gd name="T28" fmla="*/ 2597 w 3480"/>
                <a:gd name="T29" fmla="*/ 2597 h 3470"/>
                <a:gd name="T30" fmla="*/ 2803 w 3480"/>
                <a:gd name="T31" fmla="*/ 2325 h 3470"/>
                <a:gd name="T32" fmla="*/ 2926 w 3480"/>
                <a:gd name="T33" fmla="*/ 2002 h 3470"/>
                <a:gd name="T34" fmla="*/ 2953 w 3480"/>
                <a:gd name="T35" fmla="*/ 1645 h 3470"/>
                <a:gd name="T36" fmla="*/ 2876 w 3480"/>
                <a:gd name="T37" fmla="*/ 1301 h 3470"/>
                <a:gd name="T38" fmla="*/ 2709 w 3480"/>
                <a:gd name="T39" fmla="*/ 1002 h 3470"/>
                <a:gd name="T40" fmla="*/ 2469 w 3480"/>
                <a:gd name="T41" fmla="*/ 761 h 3470"/>
                <a:gd name="T42" fmla="*/ 2168 w 3480"/>
                <a:gd name="T43" fmla="*/ 595 h 3470"/>
                <a:gd name="T44" fmla="*/ 1824 w 3480"/>
                <a:gd name="T45" fmla="*/ 518 h 3470"/>
                <a:gd name="T46" fmla="*/ 1776 w 3480"/>
                <a:gd name="T47" fmla="*/ 9 h 3470"/>
                <a:gd name="T48" fmla="*/ 1811 w 3480"/>
                <a:gd name="T49" fmla="*/ 70 h 3470"/>
                <a:gd name="T50" fmla="*/ 2085 w 3480"/>
                <a:gd name="T51" fmla="*/ 422 h 3470"/>
                <a:gd name="T52" fmla="*/ 2418 w 3480"/>
                <a:gd name="T53" fmla="*/ 559 h 3470"/>
                <a:gd name="T54" fmla="*/ 2700 w 3480"/>
                <a:gd name="T55" fmla="*/ 776 h 3470"/>
                <a:gd name="T56" fmla="*/ 2916 w 3480"/>
                <a:gd name="T57" fmla="*/ 1058 h 3470"/>
                <a:gd name="T58" fmla="*/ 3053 w 3480"/>
                <a:gd name="T59" fmla="*/ 1390 h 3470"/>
                <a:gd name="T60" fmla="*/ 3409 w 3480"/>
                <a:gd name="T61" fmla="*/ 1665 h 3470"/>
                <a:gd name="T62" fmla="*/ 3471 w 3480"/>
                <a:gd name="T63" fmla="*/ 1699 h 3470"/>
                <a:gd name="T64" fmla="*/ 3471 w 3480"/>
                <a:gd name="T65" fmla="*/ 1771 h 3470"/>
                <a:gd name="T66" fmla="*/ 3409 w 3480"/>
                <a:gd name="T67" fmla="*/ 1805 h 3470"/>
                <a:gd name="T68" fmla="*/ 3053 w 3480"/>
                <a:gd name="T69" fmla="*/ 2080 h 3470"/>
                <a:gd name="T70" fmla="*/ 2916 w 3480"/>
                <a:gd name="T71" fmla="*/ 2412 h 3470"/>
                <a:gd name="T72" fmla="*/ 2700 w 3480"/>
                <a:gd name="T73" fmla="*/ 2694 h 3470"/>
                <a:gd name="T74" fmla="*/ 2418 w 3480"/>
                <a:gd name="T75" fmla="*/ 2911 h 3470"/>
                <a:gd name="T76" fmla="*/ 2085 w 3480"/>
                <a:gd name="T77" fmla="*/ 3048 h 3470"/>
                <a:gd name="T78" fmla="*/ 1811 w 3480"/>
                <a:gd name="T79" fmla="*/ 3400 h 3470"/>
                <a:gd name="T80" fmla="*/ 1776 w 3480"/>
                <a:gd name="T81" fmla="*/ 3461 h 3470"/>
                <a:gd name="T82" fmla="*/ 1704 w 3480"/>
                <a:gd name="T83" fmla="*/ 3461 h 3470"/>
                <a:gd name="T84" fmla="*/ 1669 w 3480"/>
                <a:gd name="T85" fmla="*/ 3400 h 3470"/>
                <a:gd name="T86" fmla="*/ 1392 w 3480"/>
                <a:gd name="T87" fmla="*/ 3051 h 3470"/>
                <a:gd name="T88" fmla="*/ 1057 w 3480"/>
                <a:gd name="T89" fmla="*/ 2915 h 3470"/>
                <a:gd name="T90" fmla="*/ 772 w 3480"/>
                <a:gd name="T91" fmla="*/ 2698 h 3470"/>
                <a:gd name="T92" fmla="*/ 554 w 3480"/>
                <a:gd name="T93" fmla="*/ 2415 h 3470"/>
                <a:gd name="T94" fmla="*/ 414 w 3480"/>
                <a:gd name="T95" fmla="*/ 2081 h 3470"/>
                <a:gd name="T96" fmla="*/ 71 w 3480"/>
                <a:gd name="T97" fmla="*/ 1805 h 3470"/>
                <a:gd name="T98" fmla="*/ 9 w 3480"/>
                <a:gd name="T99" fmla="*/ 1771 h 3470"/>
                <a:gd name="T100" fmla="*/ 9 w 3480"/>
                <a:gd name="T101" fmla="*/ 1699 h 3470"/>
                <a:gd name="T102" fmla="*/ 71 w 3480"/>
                <a:gd name="T103" fmla="*/ 1665 h 3470"/>
                <a:gd name="T104" fmla="*/ 414 w 3480"/>
                <a:gd name="T105" fmla="*/ 1389 h 3470"/>
                <a:gd name="T106" fmla="*/ 553 w 3480"/>
                <a:gd name="T107" fmla="*/ 1055 h 3470"/>
                <a:gd name="T108" fmla="*/ 772 w 3480"/>
                <a:gd name="T109" fmla="*/ 772 h 3470"/>
                <a:gd name="T110" fmla="*/ 1056 w 3480"/>
                <a:gd name="T111" fmla="*/ 555 h 3470"/>
                <a:gd name="T112" fmla="*/ 1392 w 3480"/>
                <a:gd name="T113" fmla="*/ 419 h 3470"/>
                <a:gd name="T114" fmla="*/ 1669 w 3480"/>
                <a:gd name="T115" fmla="*/ 70 h 3470"/>
                <a:gd name="T116" fmla="*/ 1704 w 3480"/>
                <a:gd name="T117" fmla="*/ 9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0" h="3470">
                  <a:moveTo>
                    <a:pt x="1733" y="515"/>
                  </a:moveTo>
                  <a:lnTo>
                    <a:pt x="1643" y="518"/>
                  </a:lnTo>
                  <a:lnTo>
                    <a:pt x="1555" y="529"/>
                  </a:lnTo>
                  <a:lnTo>
                    <a:pt x="1469" y="545"/>
                  </a:lnTo>
                  <a:lnTo>
                    <a:pt x="1385" y="566"/>
                  </a:lnTo>
                  <a:lnTo>
                    <a:pt x="1303" y="593"/>
                  </a:lnTo>
                  <a:lnTo>
                    <a:pt x="1224" y="626"/>
                  </a:lnTo>
                  <a:lnTo>
                    <a:pt x="1148" y="664"/>
                  </a:lnTo>
                  <a:lnTo>
                    <a:pt x="1076" y="707"/>
                  </a:lnTo>
                  <a:lnTo>
                    <a:pt x="1006" y="755"/>
                  </a:lnTo>
                  <a:lnTo>
                    <a:pt x="941" y="808"/>
                  </a:lnTo>
                  <a:lnTo>
                    <a:pt x="878" y="864"/>
                  </a:lnTo>
                  <a:lnTo>
                    <a:pt x="820" y="924"/>
                  </a:lnTo>
                  <a:lnTo>
                    <a:pt x="767" y="989"/>
                  </a:lnTo>
                  <a:lnTo>
                    <a:pt x="717" y="1058"/>
                  </a:lnTo>
                  <a:lnTo>
                    <a:pt x="673" y="1129"/>
                  </a:lnTo>
                  <a:lnTo>
                    <a:pt x="633" y="1204"/>
                  </a:lnTo>
                  <a:lnTo>
                    <a:pt x="598" y="1282"/>
                  </a:lnTo>
                  <a:lnTo>
                    <a:pt x="569" y="1362"/>
                  </a:lnTo>
                  <a:lnTo>
                    <a:pt x="545" y="1445"/>
                  </a:lnTo>
                  <a:lnTo>
                    <a:pt x="527" y="1530"/>
                  </a:lnTo>
                  <a:lnTo>
                    <a:pt x="516" y="1617"/>
                  </a:lnTo>
                  <a:lnTo>
                    <a:pt x="510" y="1707"/>
                  </a:lnTo>
                  <a:lnTo>
                    <a:pt x="516" y="1720"/>
                  </a:lnTo>
                  <a:lnTo>
                    <a:pt x="517" y="1735"/>
                  </a:lnTo>
                  <a:lnTo>
                    <a:pt x="516" y="1750"/>
                  </a:lnTo>
                  <a:lnTo>
                    <a:pt x="510" y="1763"/>
                  </a:lnTo>
                  <a:lnTo>
                    <a:pt x="516" y="1853"/>
                  </a:lnTo>
                  <a:lnTo>
                    <a:pt x="527" y="1940"/>
                  </a:lnTo>
                  <a:lnTo>
                    <a:pt x="545" y="2025"/>
                  </a:lnTo>
                  <a:lnTo>
                    <a:pt x="568" y="2108"/>
                  </a:lnTo>
                  <a:lnTo>
                    <a:pt x="598" y="2188"/>
                  </a:lnTo>
                  <a:lnTo>
                    <a:pt x="633" y="2266"/>
                  </a:lnTo>
                  <a:lnTo>
                    <a:pt x="672" y="2341"/>
                  </a:lnTo>
                  <a:lnTo>
                    <a:pt x="717" y="2412"/>
                  </a:lnTo>
                  <a:lnTo>
                    <a:pt x="766" y="2481"/>
                  </a:lnTo>
                  <a:lnTo>
                    <a:pt x="820" y="2546"/>
                  </a:lnTo>
                  <a:lnTo>
                    <a:pt x="878" y="2606"/>
                  </a:lnTo>
                  <a:lnTo>
                    <a:pt x="941" y="2662"/>
                  </a:lnTo>
                  <a:lnTo>
                    <a:pt x="1006" y="2715"/>
                  </a:lnTo>
                  <a:lnTo>
                    <a:pt x="1076" y="2763"/>
                  </a:lnTo>
                  <a:lnTo>
                    <a:pt x="1148" y="2806"/>
                  </a:lnTo>
                  <a:lnTo>
                    <a:pt x="1224" y="2844"/>
                  </a:lnTo>
                  <a:lnTo>
                    <a:pt x="1303" y="2877"/>
                  </a:lnTo>
                  <a:lnTo>
                    <a:pt x="1385" y="2904"/>
                  </a:lnTo>
                  <a:lnTo>
                    <a:pt x="1469" y="2925"/>
                  </a:lnTo>
                  <a:lnTo>
                    <a:pt x="1555" y="2941"/>
                  </a:lnTo>
                  <a:lnTo>
                    <a:pt x="1643" y="2952"/>
                  </a:lnTo>
                  <a:lnTo>
                    <a:pt x="1733" y="2955"/>
                  </a:lnTo>
                  <a:lnTo>
                    <a:pt x="1824" y="2952"/>
                  </a:lnTo>
                  <a:lnTo>
                    <a:pt x="1913" y="2941"/>
                  </a:lnTo>
                  <a:lnTo>
                    <a:pt x="2000" y="2925"/>
                  </a:lnTo>
                  <a:lnTo>
                    <a:pt x="2086" y="2903"/>
                  </a:lnTo>
                  <a:lnTo>
                    <a:pt x="2168" y="2875"/>
                  </a:lnTo>
                  <a:lnTo>
                    <a:pt x="2248" y="2841"/>
                  </a:lnTo>
                  <a:lnTo>
                    <a:pt x="2324" y="2802"/>
                  </a:lnTo>
                  <a:lnTo>
                    <a:pt x="2398" y="2758"/>
                  </a:lnTo>
                  <a:lnTo>
                    <a:pt x="2469" y="2709"/>
                  </a:lnTo>
                  <a:lnTo>
                    <a:pt x="2535" y="2655"/>
                  </a:lnTo>
                  <a:lnTo>
                    <a:pt x="2597" y="2597"/>
                  </a:lnTo>
                  <a:lnTo>
                    <a:pt x="2655" y="2535"/>
                  </a:lnTo>
                  <a:lnTo>
                    <a:pt x="2709" y="2469"/>
                  </a:lnTo>
                  <a:lnTo>
                    <a:pt x="2759" y="2399"/>
                  </a:lnTo>
                  <a:lnTo>
                    <a:pt x="2803" y="2325"/>
                  </a:lnTo>
                  <a:lnTo>
                    <a:pt x="2842" y="2249"/>
                  </a:lnTo>
                  <a:lnTo>
                    <a:pt x="2876" y="2169"/>
                  </a:lnTo>
                  <a:lnTo>
                    <a:pt x="2904" y="2087"/>
                  </a:lnTo>
                  <a:lnTo>
                    <a:pt x="2926" y="2002"/>
                  </a:lnTo>
                  <a:lnTo>
                    <a:pt x="2942" y="1915"/>
                  </a:lnTo>
                  <a:lnTo>
                    <a:pt x="2953" y="1825"/>
                  </a:lnTo>
                  <a:lnTo>
                    <a:pt x="2956" y="1735"/>
                  </a:lnTo>
                  <a:lnTo>
                    <a:pt x="2953" y="1645"/>
                  </a:lnTo>
                  <a:lnTo>
                    <a:pt x="2942" y="1555"/>
                  </a:lnTo>
                  <a:lnTo>
                    <a:pt x="2926" y="1468"/>
                  </a:lnTo>
                  <a:lnTo>
                    <a:pt x="2904" y="1384"/>
                  </a:lnTo>
                  <a:lnTo>
                    <a:pt x="2876" y="1301"/>
                  </a:lnTo>
                  <a:lnTo>
                    <a:pt x="2842" y="1222"/>
                  </a:lnTo>
                  <a:lnTo>
                    <a:pt x="2803" y="1145"/>
                  </a:lnTo>
                  <a:lnTo>
                    <a:pt x="2759" y="1071"/>
                  </a:lnTo>
                  <a:lnTo>
                    <a:pt x="2709" y="1002"/>
                  </a:lnTo>
                  <a:lnTo>
                    <a:pt x="2655" y="936"/>
                  </a:lnTo>
                  <a:lnTo>
                    <a:pt x="2597" y="873"/>
                  </a:lnTo>
                  <a:lnTo>
                    <a:pt x="2535" y="815"/>
                  </a:lnTo>
                  <a:lnTo>
                    <a:pt x="2469" y="761"/>
                  </a:lnTo>
                  <a:lnTo>
                    <a:pt x="2398" y="712"/>
                  </a:lnTo>
                  <a:lnTo>
                    <a:pt x="2325" y="668"/>
                  </a:lnTo>
                  <a:lnTo>
                    <a:pt x="2248" y="629"/>
                  </a:lnTo>
                  <a:lnTo>
                    <a:pt x="2168" y="595"/>
                  </a:lnTo>
                  <a:lnTo>
                    <a:pt x="2086" y="567"/>
                  </a:lnTo>
                  <a:lnTo>
                    <a:pt x="2000" y="545"/>
                  </a:lnTo>
                  <a:lnTo>
                    <a:pt x="1913" y="529"/>
                  </a:lnTo>
                  <a:lnTo>
                    <a:pt x="1824" y="518"/>
                  </a:lnTo>
                  <a:lnTo>
                    <a:pt x="1733" y="515"/>
                  </a:lnTo>
                  <a:close/>
                  <a:moveTo>
                    <a:pt x="1740" y="0"/>
                  </a:moveTo>
                  <a:lnTo>
                    <a:pt x="1759" y="2"/>
                  </a:lnTo>
                  <a:lnTo>
                    <a:pt x="1776" y="9"/>
                  </a:lnTo>
                  <a:lnTo>
                    <a:pt x="1790" y="20"/>
                  </a:lnTo>
                  <a:lnTo>
                    <a:pt x="1801" y="35"/>
                  </a:lnTo>
                  <a:lnTo>
                    <a:pt x="1807" y="52"/>
                  </a:lnTo>
                  <a:lnTo>
                    <a:pt x="1811" y="70"/>
                  </a:lnTo>
                  <a:lnTo>
                    <a:pt x="1811" y="377"/>
                  </a:lnTo>
                  <a:lnTo>
                    <a:pt x="1903" y="386"/>
                  </a:lnTo>
                  <a:lnTo>
                    <a:pt x="1995" y="401"/>
                  </a:lnTo>
                  <a:lnTo>
                    <a:pt x="2085" y="422"/>
                  </a:lnTo>
                  <a:lnTo>
                    <a:pt x="2172" y="448"/>
                  </a:lnTo>
                  <a:lnTo>
                    <a:pt x="2257" y="479"/>
                  </a:lnTo>
                  <a:lnTo>
                    <a:pt x="2339" y="517"/>
                  </a:lnTo>
                  <a:lnTo>
                    <a:pt x="2418" y="559"/>
                  </a:lnTo>
                  <a:lnTo>
                    <a:pt x="2494" y="607"/>
                  </a:lnTo>
                  <a:lnTo>
                    <a:pt x="2566" y="659"/>
                  </a:lnTo>
                  <a:lnTo>
                    <a:pt x="2634" y="715"/>
                  </a:lnTo>
                  <a:lnTo>
                    <a:pt x="2700" y="776"/>
                  </a:lnTo>
                  <a:lnTo>
                    <a:pt x="2760" y="841"/>
                  </a:lnTo>
                  <a:lnTo>
                    <a:pt x="2817" y="910"/>
                  </a:lnTo>
                  <a:lnTo>
                    <a:pt x="2868" y="982"/>
                  </a:lnTo>
                  <a:lnTo>
                    <a:pt x="2916" y="1058"/>
                  </a:lnTo>
                  <a:lnTo>
                    <a:pt x="2958" y="1137"/>
                  </a:lnTo>
                  <a:lnTo>
                    <a:pt x="2995" y="1219"/>
                  </a:lnTo>
                  <a:lnTo>
                    <a:pt x="3027" y="1303"/>
                  </a:lnTo>
                  <a:lnTo>
                    <a:pt x="3053" y="1390"/>
                  </a:lnTo>
                  <a:lnTo>
                    <a:pt x="3073" y="1479"/>
                  </a:lnTo>
                  <a:lnTo>
                    <a:pt x="3087" y="1571"/>
                  </a:lnTo>
                  <a:lnTo>
                    <a:pt x="3095" y="1665"/>
                  </a:lnTo>
                  <a:lnTo>
                    <a:pt x="3409" y="1665"/>
                  </a:lnTo>
                  <a:lnTo>
                    <a:pt x="3428" y="1668"/>
                  </a:lnTo>
                  <a:lnTo>
                    <a:pt x="3445" y="1674"/>
                  </a:lnTo>
                  <a:lnTo>
                    <a:pt x="3460" y="1686"/>
                  </a:lnTo>
                  <a:lnTo>
                    <a:pt x="3471" y="1699"/>
                  </a:lnTo>
                  <a:lnTo>
                    <a:pt x="3478" y="1716"/>
                  </a:lnTo>
                  <a:lnTo>
                    <a:pt x="3480" y="1735"/>
                  </a:lnTo>
                  <a:lnTo>
                    <a:pt x="3478" y="1754"/>
                  </a:lnTo>
                  <a:lnTo>
                    <a:pt x="3471" y="1771"/>
                  </a:lnTo>
                  <a:lnTo>
                    <a:pt x="3460" y="1784"/>
                  </a:lnTo>
                  <a:lnTo>
                    <a:pt x="3445" y="1796"/>
                  </a:lnTo>
                  <a:lnTo>
                    <a:pt x="3428" y="1802"/>
                  </a:lnTo>
                  <a:lnTo>
                    <a:pt x="3409" y="1805"/>
                  </a:lnTo>
                  <a:lnTo>
                    <a:pt x="3095" y="1805"/>
                  </a:lnTo>
                  <a:lnTo>
                    <a:pt x="3087" y="1899"/>
                  </a:lnTo>
                  <a:lnTo>
                    <a:pt x="3073" y="1991"/>
                  </a:lnTo>
                  <a:lnTo>
                    <a:pt x="3053" y="2080"/>
                  </a:lnTo>
                  <a:lnTo>
                    <a:pt x="3027" y="2167"/>
                  </a:lnTo>
                  <a:lnTo>
                    <a:pt x="2995" y="2251"/>
                  </a:lnTo>
                  <a:lnTo>
                    <a:pt x="2958" y="2333"/>
                  </a:lnTo>
                  <a:lnTo>
                    <a:pt x="2916" y="2412"/>
                  </a:lnTo>
                  <a:lnTo>
                    <a:pt x="2868" y="2488"/>
                  </a:lnTo>
                  <a:lnTo>
                    <a:pt x="2817" y="2560"/>
                  </a:lnTo>
                  <a:lnTo>
                    <a:pt x="2760" y="2629"/>
                  </a:lnTo>
                  <a:lnTo>
                    <a:pt x="2700" y="2694"/>
                  </a:lnTo>
                  <a:lnTo>
                    <a:pt x="2634" y="2755"/>
                  </a:lnTo>
                  <a:lnTo>
                    <a:pt x="2566" y="2811"/>
                  </a:lnTo>
                  <a:lnTo>
                    <a:pt x="2494" y="2863"/>
                  </a:lnTo>
                  <a:lnTo>
                    <a:pt x="2418" y="2911"/>
                  </a:lnTo>
                  <a:lnTo>
                    <a:pt x="2339" y="2953"/>
                  </a:lnTo>
                  <a:lnTo>
                    <a:pt x="2257" y="2991"/>
                  </a:lnTo>
                  <a:lnTo>
                    <a:pt x="2172" y="3022"/>
                  </a:lnTo>
                  <a:lnTo>
                    <a:pt x="2085" y="3048"/>
                  </a:lnTo>
                  <a:lnTo>
                    <a:pt x="1995" y="3069"/>
                  </a:lnTo>
                  <a:lnTo>
                    <a:pt x="1903" y="3084"/>
                  </a:lnTo>
                  <a:lnTo>
                    <a:pt x="1811" y="3093"/>
                  </a:lnTo>
                  <a:lnTo>
                    <a:pt x="1811" y="3400"/>
                  </a:lnTo>
                  <a:lnTo>
                    <a:pt x="1807" y="3418"/>
                  </a:lnTo>
                  <a:lnTo>
                    <a:pt x="1801" y="3435"/>
                  </a:lnTo>
                  <a:lnTo>
                    <a:pt x="1790" y="3450"/>
                  </a:lnTo>
                  <a:lnTo>
                    <a:pt x="1776" y="3461"/>
                  </a:lnTo>
                  <a:lnTo>
                    <a:pt x="1759" y="3468"/>
                  </a:lnTo>
                  <a:lnTo>
                    <a:pt x="1740" y="3470"/>
                  </a:lnTo>
                  <a:lnTo>
                    <a:pt x="1721" y="3468"/>
                  </a:lnTo>
                  <a:lnTo>
                    <a:pt x="1704" y="3461"/>
                  </a:lnTo>
                  <a:lnTo>
                    <a:pt x="1690" y="3450"/>
                  </a:lnTo>
                  <a:lnTo>
                    <a:pt x="1679" y="3435"/>
                  </a:lnTo>
                  <a:lnTo>
                    <a:pt x="1673" y="3418"/>
                  </a:lnTo>
                  <a:lnTo>
                    <a:pt x="1669" y="3400"/>
                  </a:lnTo>
                  <a:lnTo>
                    <a:pt x="1669" y="3094"/>
                  </a:lnTo>
                  <a:lnTo>
                    <a:pt x="1575" y="3086"/>
                  </a:lnTo>
                  <a:lnTo>
                    <a:pt x="1483" y="3071"/>
                  </a:lnTo>
                  <a:lnTo>
                    <a:pt x="1392" y="3051"/>
                  </a:lnTo>
                  <a:lnTo>
                    <a:pt x="1304" y="3026"/>
                  </a:lnTo>
                  <a:lnTo>
                    <a:pt x="1219" y="2995"/>
                  </a:lnTo>
                  <a:lnTo>
                    <a:pt x="1136" y="2957"/>
                  </a:lnTo>
                  <a:lnTo>
                    <a:pt x="1057" y="2915"/>
                  </a:lnTo>
                  <a:lnTo>
                    <a:pt x="980" y="2867"/>
                  </a:lnTo>
                  <a:lnTo>
                    <a:pt x="907" y="2816"/>
                  </a:lnTo>
                  <a:lnTo>
                    <a:pt x="837" y="2759"/>
                  </a:lnTo>
                  <a:lnTo>
                    <a:pt x="772" y="2698"/>
                  </a:lnTo>
                  <a:lnTo>
                    <a:pt x="711" y="2633"/>
                  </a:lnTo>
                  <a:lnTo>
                    <a:pt x="654" y="2565"/>
                  </a:lnTo>
                  <a:lnTo>
                    <a:pt x="601" y="2492"/>
                  </a:lnTo>
                  <a:lnTo>
                    <a:pt x="554" y="2415"/>
                  </a:lnTo>
                  <a:lnTo>
                    <a:pt x="510" y="2336"/>
                  </a:lnTo>
                  <a:lnTo>
                    <a:pt x="472" y="2254"/>
                  </a:lnTo>
                  <a:lnTo>
                    <a:pt x="441" y="2169"/>
                  </a:lnTo>
                  <a:lnTo>
                    <a:pt x="414" y="2081"/>
                  </a:lnTo>
                  <a:lnTo>
                    <a:pt x="394" y="1992"/>
                  </a:lnTo>
                  <a:lnTo>
                    <a:pt x="380" y="1899"/>
                  </a:lnTo>
                  <a:lnTo>
                    <a:pt x="371" y="1805"/>
                  </a:lnTo>
                  <a:lnTo>
                    <a:pt x="71" y="1805"/>
                  </a:lnTo>
                  <a:lnTo>
                    <a:pt x="52" y="1802"/>
                  </a:lnTo>
                  <a:lnTo>
                    <a:pt x="35" y="1796"/>
                  </a:lnTo>
                  <a:lnTo>
                    <a:pt x="20" y="1784"/>
                  </a:lnTo>
                  <a:lnTo>
                    <a:pt x="9" y="1771"/>
                  </a:lnTo>
                  <a:lnTo>
                    <a:pt x="2" y="1754"/>
                  </a:lnTo>
                  <a:lnTo>
                    <a:pt x="0" y="1735"/>
                  </a:lnTo>
                  <a:lnTo>
                    <a:pt x="2" y="1716"/>
                  </a:lnTo>
                  <a:lnTo>
                    <a:pt x="9" y="1699"/>
                  </a:lnTo>
                  <a:lnTo>
                    <a:pt x="20" y="1686"/>
                  </a:lnTo>
                  <a:lnTo>
                    <a:pt x="35" y="1674"/>
                  </a:lnTo>
                  <a:lnTo>
                    <a:pt x="52" y="1668"/>
                  </a:lnTo>
                  <a:lnTo>
                    <a:pt x="71" y="1665"/>
                  </a:lnTo>
                  <a:lnTo>
                    <a:pt x="371" y="1665"/>
                  </a:lnTo>
                  <a:lnTo>
                    <a:pt x="380" y="1571"/>
                  </a:lnTo>
                  <a:lnTo>
                    <a:pt x="394" y="1478"/>
                  </a:lnTo>
                  <a:lnTo>
                    <a:pt x="414" y="1389"/>
                  </a:lnTo>
                  <a:lnTo>
                    <a:pt x="441" y="1301"/>
                  </a:lnTo>
                  <a:lnTo>
                    <a:pt x="472" y="1216"/>
                  </a:lnTo>
                  <a:lnTo>
                    <a:pt x="510" y="1134"/>
                  </a:lnTo>
                  <a:lnTo>
                    <a:pt x="553" y="1055"/>
                  </a:lnTo>
                  <a:lnTo>
                    <a:pt x="601" y="978"/>
                  </a:lnTo>
                  <a:lnTo>
                    <a:pt x="653" y="905"/>
                  </a:lnTo>
                  <a:lnTo>
                    <a:pt x="710" y="837"/>
                  </a:lnTo>
                  <a:lnTo>
                    <a:pt x="772" y="772"/>
                  </a:lnTo>
                  <a:lnTo>
                    <a:pt x="837" y="711"/>
                  </a:lnTo>
                  <a:lnTo>
                    <a:pt x="907" y="654"/>
                  </a:lnTo>
                  <a:lnTo>
                    <a:pt x="980" y="603"/>
                  </a:lnTo>
                  <a:lnTo>
                    <a:pt x="1056" y="555"/>
                  </a:lnTo>
                  <a:lnTo>
                    <a:pt x="1136" y="513"/>
                  </a:lnTo>
                  <a:lnTo>
                    <a:pt x="1218" y="475"/>
                  </a:lnTo>
                  <a:lnTo>
                    <a:pt x="1304" y="444"/>
                  </a:lnTo>
                  <a:lnTo>
                    <a:pt x="1392" y="419"/>
                  </a:lnTo>
                  <a:lnTo>
                    <a:pt x="1483" y="399"/>
                  </a:lnTo>
                  <a:lnTo>
                    <a:pt x="1575" y="384"/>
                  </a:lnTo>
                  <a:lnTo>
                    <a:pt x="1669" y="376"/>
                  </a:lnTo>
                  <a:lnTo>
                    <a:pt x="1669" y="70"/>
                  </a:lnTo>
                  <a:lnTo>
                    <a:pt x="1673" y="52"/>
                  </a:lnTo>
                  <a:lnTo>
                    <a:pt x="1679" y="35"/>
                  </a:lnTo>
                  <a:lnTo>
                    <a:pt x="1690" y="20"/>
                  </a:lnTo>
                  <a:lnTo>
                    <a:pt x="1704" y="9"/>
                  </a:lnTo>
                  <a:lnTo>
                    <a:pt x="1721" y="2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B3D7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1" name="Group 114"/>
          <p:cNvGrpSpPr/>
          <p:nvPr/>
        </p:nvGrpSpPr>
        <p:grpSpPr>
          <a:xfrm rot="0">
            <a:off x="3743960" y="3968750"/>
            <a:ext cx="535940" cy="462280"/>
            <a:chOff x="4411663" y="2727325"/>
            <a:chExt cx="552451" cy="476251"/>
          </a:xfrm>
          <a:solidFill>
            <a:srgbClr val="848CC4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4510088" y="2727325"/>
              <a:ext cx="360363" cy="103188"/>
            </a:xfrm>
            <a:custGeom>
              <a:avLst/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4497388" y="3100388"/>
              <a:ext cx="360363" cy="103188"/>
            </a:xfrm>
            <a:custGeom>
              <a:avLst/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4411663" y="2857500"/>
              <a:ext cx="220663" cy="234950"/>
            </a:xfrm>
            <a:custGeom>
              <a:avLst/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7" name="Freeform 156"/>
            <p:cNvSpPr/>
            <p:nvPr/>
          </p:nvSpPr>
          <p:spPr bwMode="auto">
            <a:xfrm>
              <a:off x="4743451" y="2857500"/>
              <a:ext cx="220663" cy="234950"/>
            </a:xfrm>
            <a:custGeom>
              <a:avLst/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22" name="Inhaltsplatzhalter 4"/>
          <p:cNvSpPr txBox="1"/>
          <p:nvPr/>
        </p:nvSpPr>
        <p:spPr>
          <a:xfrm>
            <a:off x="4547870" y="1961515"/>
            <a:ext cx="859155" cy="3689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开口呼</a:t>
            </a:r>
            <a:endParaRPr lang="en-US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23" name="Inhaltsplatzhalter 4"/>
          <p:cNvSpPr txBox="1"/>
          <p:nvPr/>
        </p:nvSpPr>
        <p:spPr>
          <a:xfrm>
            <a:off x="4547870" y="2988310"/>
            <a:ext cx="859155" cy="3689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齐齿呼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4349115" y="3968750"/>
            <a:ext cx="1057910" cy="3689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20000"/>
              </a:lnSpc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合口呼</a:t>
            </a:r>
            <a:endParaRPr lang="en-US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4547870" y="5048568"/>
            <a:ext cx="1065530" cy="3689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撮口呼</a:t>
            </a:r>
            <a:endParaRPr lang="en-US" sz="2000" b="1" dirty="0">
              <a:latin typeface="+mn-lt"/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193155" y="1758315"/>
            <a:ext cx="5206365" cy="774700"/>
            <a:chOff x="9753" y="3021"/>
            <a:chExt cx="8199" cy="1220"/>
          </a:xfrm>
        </p:grpSpPr>
        <p:sp>
          <p:nvSpPr>
            <p:cNvPr id="26" name="Freeform 24"/>
            <p:cNvSpPr/>
            <p:nvPr/>
          </p:nvSpPr>
          <p:spPr bwMode="auto">
            <a:xfrm>
              <a:off x="9753" y="3216"/>
              <a:ext cx="263" cy="657"/>
            </a:xfrm>
            <a:prstGeom prst="roundRect">
              <a:avLst/>
            </a:prstGeom>
            <a:solidFill>
              <a:srgbClr val="848C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0" name="Inhaltsplatzhalter 4"/>
            <p:cNvSpPr txBox="1"/>
            <p:nvPr/>
          </p:nvSpPr>
          <p:spPr>
            <a:xfrm>
              <a:off x="10215" y="3021"/>
              <a:ext cx="7737" cy="122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400" b="1" dirty="0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lt"/>
                </a:rPr>
                <a:t>开口呼是指没有韵头，韵腹又不是i、u、ü 的韵母，共有16 个：-i（前）[ɿ]、-i（后）[ʅ]、ɑ、o、e、ê、er、ɑi、ei、ɑo、ou、ɑn、en、ɑnɡ、enɡ、onɡ（有的将onɡ归入合口呼）。</a:t>
              </a:r>
              <a:endParaRPr lang="zh-CN" altLang="en-US" sz="14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193155" y="2840673"/>
            <a:ext cx="5206365" cy="774700"/>
            <a:chOff x="9753" y="4638"/>
            <a:chExt cx="8199" cy="1220"/>
          </a:xfrm>
        </p:grpSpPr>
        <p:sp>
          <p:nvSpPr>
            <p:cNvPr id="27" name="Freeform 25"/>
            <p:cNvSpPr/>
            <p:nvPr/>
          </p:nvSpPr>
          <p:spPr bwMode="auto">
            <a:xfrm>
              <a:off x="9753" y="4832"/>
              <a:ext cx="263" cy="658"/>
            </a:xfrm>
            <a:prstGeom prst="roundRect">
              <a:avLst/>
            </a:prstGeom>
            <a:solidFill>
              <a:srgbClr val="B3D7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1" name="Inhaltsplatzhalter 4"/>
            <p:cNvSpPr txBox="1"/>
            <p:nvPr/>
          </p:nvSpPr>
          <p:spPr>
            <a:xfrm>
              <a:off x="10215" y="4638"/>
              <a:ext cx="7737" cy="122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4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齐齿呼是指韵头和韵腹为i 的韵母，共有10 个：i、iɑ、ie、iɑo、iou、iɑn、in、iɑnɡ、inɡ、ionɡ（有的将ionɡ 归入撮口呼）。</a:t>
              </a:r>
              <a:endParaRPr lang="zh-CN" altLang="en-US" sz="14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93155" y="3951605"/>
            <a:ext cx="5206365" cy="516255"/>
            <a:chOff x="9753" y="6353"/>
            <a:chExt cx="8199" cy="813"/>
          </a:xfrm>
        </p:grpSpPr>
        <p:sp>
          <p:nvSpPr>
            <p:cNvPr id="28" name="Freeform 26"/>
            <p:cNvSpPr/>
            <p:nvPr/>
          </p:nvSpPr>
          <p:spPr bwMode="auto">
            <a:xfrm>
              <a:off x="9753" y="6450"/>
              <a:ext cx="263" cy="657"/>
            </a:xfrm>
            <a:prstGeom prst="roundRect">
              <a:avLst/>
            </a:prstGeom>
            <a:solidFill>
              <a:srgbClr val="848C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2" name="Inhaltsplatzhalter 4"/>
            <p:cNvSpPr txBox="1"/>
            <p:nvPr/>
          </p:nvSpPr>
          <p:spPr>
            <a:xfrm>
              <a:off x="10215" y="6353"/>
              <a:ext cx="7737" cy="8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4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合口呼是指韵头或韵腹为u 的韵母，共有9 个：u、uɑ、uo、uɑi、uei、uɑn、uen、uɑnɡ、uenɡ。</a:t>
              </a:r>
              <a:endParaRPr lang="zh-CN" altLang="en-US" sz="14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93790" y="4937760"/>
            <a:ext cx="5206365" cy="516255"/>
            <a:chOff x="9753" y="7970"/>
            <a:chExt cx="8199" cy="813"/>
          </a:xfrm>
        </p:grpSpPr>
        <p:sp>
          <p:nvSpPr>
            <p:cNvPr id="29" name="Freeform 27"/>
            <p:cNvSpPr/>
            <p:nvPr/>
          </p:nvSpPr>
          <p:spPr bwMode="auto">
            <a:xfrm>
              <a:off x="9753" y="8067"/>
              <a:ext cx="263" cy="657"/>
            </a:xfrm>
            <a:prstGeom prst="roundRect">
              <a:avLst/>
            </a:prstGeom>
            <a:solidFill>
              <a:srgbClr val="B3D7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3" name="Inhaltsplatzhalter 4"/>
            <p:cNvSpPr txBox="1"/>
            <p:nvPr/>
          </p:nvSpPr>
          <p:spPr>
            <a:xfrm>
              <a:off x="10215" y="7970"/>
              <a:ext cx="7737" cy="8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4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撮口呼是指韵头或韵腹为ü 的韵母，共有4 个：ü、üe、üɑn、ün。</a:t>
              </a:r>
              <a:endParaRPr lang="zh-CN" altLang="en-US" sz="14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</p:grpSp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7904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（二）按照韵母开头元音的发音口形分四类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四、韵母的发音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03300" y="879475"/>
            <a:ext cx="6536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</a:rPr>
              <a:t>（一）单韵母</a:t>
            </a:r>
            <a:endParaRPr lang="zh-CN" altLang="en-US" sz="28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3300" y="1338580"/>
            <a:ext cx="1044257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单韵母的发音条件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单韵母的发音是由口腔的形状决定的，它涉及以下三方面。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18920" y="2253615"/>
            <a:ext cx="8997315" cy="4548505"/>
            <a:chOff x="2392" y="2863"/>
            <a:chExt cx="14169" cy="7163"/>
          </a:xfrm>
        </p:grpSpPr>
        <p:sp>
          <p:nvSpPr>
            <p:cNvPr id="6" name="îŝ1îḑê"/>
            <p:cNvSpPr/>
            <p:nvPr>
              <p:custDataLst>
                <p:tags r:id="rId1"/>
              </p:custDataLst>
            </p:nvPr>
          </p:nvSpPr>
          <p:spPr>
            <a:xfrm>
              <a:off x="9061" y="3772"/>
              <a:ext cx="3263" cy="3263"/>
            </a:xfrm>
            <a:prstGeom prst="ellipse">
              <a:avLst/>
            </a:prstGeom>
            <a:solidFill>
              <a:srgbClr val="848CC4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" name="îsľîḍé"/>
            <p:cNvSpPr/>
            <p:nvPr>
              <p:custDataLst>
                <p:tags r:id="rId2"/>
              </p:custDataLst>
            </p:nvPr>
          </p:nvSpPr>
          <p:spPr>
            <a:xfrm>
              <a:off x="8738" y="3466"/>
              <a:ext cx="3830" cy="3830"/>
            </a:xfrm>
            <a:prstGeom prst="ellipse">
              <a:avLst/>
            </a:prstGeom>
            <a:noFill/>
            <a:ln>
              <a:solidFill>
                <a:srgbClr val="848CC4">
                  <a:alpha val="50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" name="isľíḋè"/>
            <p:cNvSpPr/>
            <p:nvPr>
              <p:custDataLst>
                <p:tags r:id="rId3"/>
              </p:custDataLst>
            </p:nvPr>
          </p:nvSpPr>
          <p:spPr>
            <a:xfrm>
              <a:off x="8474" y="5821"/>
              <a:ext cx="1979" cy="1979"/>
            </a:xfrm>
            <a:prstGeom prst="ellipse">
              <a:avLst/>
            </a:prstGeom>
            <a:solidFill>
              <a:srgbClr val="B3D78B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6" name="íşlidé"/>
            <p:cNvSpPr/>
            <p:nvPr>
              <p:custDataLst>
                <p:tags r:id="rId4"/>
              </p:custDataLst>
            </p:nvPr>
          </p:nvSpPr>
          <p:spPr>
            <a:xfrm>
              <a:off x="8280" y="5650"/>
              <a:ext cx="2323" cy="2323"/>
            </a:xfrm>
            <a:prstGeom prst="ellipse">
              <a:avLst/>
            </a:prstGeom>
            <a:noFill/>
            <a:ln>
              <a:solidFill>
                <a:srgbClr val="B3D78B">
                  <a:alpha val="50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íşlíḓê"/>
            <p:cNvSpPr/>
            <p:nvPr>
              <p:custDataLst>
                <p:tags r:id="rId5"/>
              </p:custDataLst>
            </p:nvPr>
          </p:nvSpPr>
          <p:spPr>
            <a:xfrm>
              <a:off x="7165" y="4361"/>
              <a:ext cx="2744" cy="2744"/>
            </a:xfrm>
            <a:prstGeom prst="ellipse">
              <a:avLst/>
            </a:prstGeom>
            <a:solidFill>
              <a:schemeClr val="bg1">
                <a:lumMod val="65000"/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9" name="ï$lïḋé"/>
            <p:cNvSpPr/>
            <p:nvPr>
              <p:custDataLst>
                <p:tags r:id="rId6"/>
              </p:custDataLst>
            </p:nvPr>
          </p:nvSpPr>
          <p:spPr>
            <a:xfrm>
              <a:off x="6896" y="4121"/>
              <a:ext cx="3221" cy="3221"/>
            </a:xfrm>
            <a:prstGeom prst="ellipse">
              <a:avLst/>
            </a:prstGeom>
            <a:noFill/>
            <a:ln>
              <a:solidFill>
                <a:srgbClr val="BCBDC0">
                  <a:alpha val="50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>
              <p:custDataLst>
                <p:tags r:id="rId7"/>
              </p:custDataLst>
            </p:nvPr>
          </p:nvCxnSpPr>
          <p:spPr>
            <a:xfrm flipH="1">
              <a:off x="10833" y="3268"/>
              <a:ext cx="919" cy="1845"/>
            </a:xfrm>
            <a:prstGeom prst="line">
              <a:avLst/>
            </a:prstGeom>
            <a:ln w="12700" cap="flat" cmpd="sng" algn="ctr">
              <a:solidFill>
                <a:srgbClr val="848CC4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îṧľïde"/>
            <p:cNvSpPr/>
            <p:nvPr>
              <p:custDataLst>
                <p:tags r:id="rId8"/>
              </p:custDataLst>
            </p:nvPr>
          </p:nvSpPr>
          <p:spPr>
            <a:xfrm>
              <a:off x="11677" y="3231"/>
              <a:ext cx="151" cy="151"/>
            </a:xfrm>
            <a:prstGeom prst="ellipse">
              <a:avLst/>
            </a:prstGeom>
            <a:solidFill>
              <a:srgbClr val="84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0" name="ïş1îḋe"/>
            <p:cNvSpPr txBox="1"/>
            <p:nvPr>
              <p:custDataLst>
                <p:tags r:id="rId9"/>
              </p:custDataLst>
            </p:nvPr>
          </p:nvSpPr>
          <p:spPr>
            <a:xfrm>
              <a:off x="11870" y="2863"/>
              <a:ext cx="4526" cy="50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00B0F0"/>
                  </a:solidFill>
                  <a:cs typeface="+mn-ea"/>
                  <a:sym typeface="+mn-lt"/>
                </a:rPr>
                <a:t>舌位的高低或口腔的开闭</a:t>
              </a:r>
              <a:endParaRPr lang="zh-CN" altLang="en-US" sz="1600" dirty="0">
                <a:solidFill>
                  <a:srgbClr val="00B0F0"/>
                </a:solidFill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10"/>
              </p:custDataLst>
            </p:nvPr>
          </p:nvCxnSpPr>
          <p:spPr>
            <a:xfrm>
              <a:off x="7167" y="3910"/>
              <a:ext cx="1163" cy="1519"/>
            </a:xfrm>
            <a:prstGeom prst="line">
              <a:avLst/>
            </a:prstGeom>
            <a:ln>
              <a:solidFill>
                <a:srgbClr val="BCBD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í$1ïḓê"/>
            <p:cNvSpPr/>
            <p:nvPr>
              <p:custDataLst>
                <p:tags r:id="rId11"/>
              </p:custDataLst>
            </p:nvPr>
          </p:nvSpPr>
          <p:spPr>
            <a:xfrm>
              <a:off x="7079" y="3801"/>
              <a:ext cx="151" cy="151"/>
            </a:xfrm>
            <a:prstGeom prst="ellipse">
              <a:avLst/>
            </a:prstGeom>
            <a:solidFill>
              <a:srgbClr val="BCBDC0"/>
            </a:solidFill>
            <a:ln>
              <a:solidFill>
                <a:srgbClr val="BCBD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3" name="iṩḷíḋé"/>
            <p:cNvSpPr txBox="1"/>
            <p:nvPr>
              <p:custDataLst>
                <p:tags r:id="rId12"/>
              </p:custDataLst>
            </p:nvPr>
          </p:nvSpPr>
          <p:spPr>
            <a:xfrm>
              <a:off x="4365" y="3382"/>
              <a:ext cx="2619" cy="6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p>
              <a:pPr marL="0" indent="0" algn="ctr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rgbClr val="00B0F0"/>
                  </a:solidFill>
                  <a:cs typeface="+mn-ea"/>
                  <a:sym typeface="+mn-lt"/>
                </a:rPr>
                <a:t>舌位的前后</a:t>
              </a:r>
              <a:endParaRPr lang="en-US" sz="1600" b="1" dirty="0">
                <a:solidFill>
                  <a:srgbClr val="00B0F0"/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13"/>
              </p:custDataLst>
            </p:nvPr>
          </p:nvCxnSpPr>
          <p:spPr>
            <a:xfrm>
              <a:off x="9586" y="7073"/>
              <a:ext cx="1163" cy="1519"/>
            </a:xfrm>
            <a:prstGeom prst="line">
              <a:avLst/>
            </a:prstGeom>
            <a:ln w="12700" cap="flat" cmpd="sng" algn="ctr">
              <a:solidFill>
                <a:srgbClr val="B3D78B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ślîďè"/>
            <p:cNvSpPr/>
            <p:nvPr>
              <p:custDataLst>
                <p:tags r:id="rId14"/>
              </p:custDataLst>
            </p:nvPr>
          </p:nvSpPr>
          <p:spPr>
            <a:xfrm>
              <a:off x="10682" y="8516"/>
              <a:ext cx="151" cy="151"/>
            </a:xfrm>
            <a:prstGeom prst="ellipse">
              <a:avLst/>
            </a:prstGeom>
            <a:solidFill>
              <a:srgbClr val="B3D7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" name="îṡḻïḑè"/>
            <p:cNvSpPr txBox="1"/>
            <p:nvPr>
              <p:custDataLst>
                <p:tags r:id="rId15"/>
              </p:custDataLst>
            </p:nvPr>
          </p:nvSpPr>
          <p:spPr>
            <a:xfrm>
              <a:off x="10898" y="8369"/>
              <a:ext cx="2697" cy="4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00B0F0"/>
                  </a:solidFill>
                  <a:cs typeface="+mn-ea"/>
                  <a:sym typeface="+mn-lt"/>
                </a:rPr>
                <a:t>唇形的变化</a:t>
              </a:r>
              <a:endParaRPr lang="zh-CN" altLang="en-US" sz="1600" dirty="0">
                <a:solidFill>
                  <a:srgbClr val="00B0F0"/>
                </a:solidFill>
                <a:cs typeface="+mn-ea"/>
                <a:sym typeface="+mn-lt"/>
              </a:endParaRPr>
            </a:p>
          </p:txBody>
        </p:sp>
        <p:sp>
          <p:nvSpPr>
            <p:cNvPr id="13" name="ïṥḻiḋe"/>
            <p:cNvSpPr txBox="1"/>
            <p:nvPr>
              <p:custDataLst>
                <p:tags r:id="rId16"/>
              </p:custDataLst>
            </p:nvPr>
          </p:nvSpPr>
          <p:spPr>
            <a:xfrm>
              <a:off x="2392" y="3939"/>
              <a:ext cx="3748" cy="180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70000"/>
            </a:bodyPr>
            <a:p>
              <a:pPr algn="l">
                <a:lnSpc>
                  <a:spcPct val="120000"/>
                </a:lnSpc>
              </a:pPr>
              <a:r>
                <a:rPr lang="en-US" altLang="zh-CN" sz="2000" b="1" dirty="0">
                  <a:latin typeface="仿宋" panose="02010609060101010101" charset="-122"/>
                  <a:ea typeface="仿宋" panose="02010609060101010101" charset="-122"/>
                  <a:cs typeface="+mn-ea"/>
                  <a:sym typeface="+mn-lt"/>
                </a:rPr>
                <a:t>舌位的前后指发音时舌头隆起点（舌高点）的前后。据此，可以把元音分为前元音、央元音、后元音。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4" name="îṥḷidé"/>
            <p:cNvSpPr txBox="1"/>
            <p:nvPr>
              <p:custDataLst>
                <p:tags r:id="rId17"/>
              </p:custDataLst>
            </p:nvPr>
          </p:nvSpPr>
          <p:spPr>
            <a:xfrm>
              <a:off x="12833" y="3772"/>
              <a:ext cx="3728" cy="2430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Autofit/>
            </a:bodyPr>
            <a:p>
              <a:pPr algn="just">
                <a:lnSpc>
                  <a:spcPct val="120000"/>
                </a:lnSpc>
              </a:pPr>
              <a:r>
                <a:rPr lang="en-US" altLang="zh-CN" sz="1500" b="1" dirty="0">
                  <a:latin typeface="仿宋" panose="02010609060101010101" charset="-122"/>
                  <a:ea typeface="仿宋" panose="02010609060101010101" charset="-122"/>
                  <a:cs typeface="+mn-ea"/>
                  <a:sym typeface="+mn-lt"/>
                </a:rPr>
                <a:t>舌位的降低和抬高同口腔的开闭与开口度的大小有关，开口度越小舌位越高，开口度越大舌位越低。据此，可以把元音分为高元音、半高元音、半低元音、低元音。</a:t>
              </a:r>
              <a:endParaRPr lang="en-US" altLang="zh-CN" sz="1500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5" name="ïSľíḑé"/>
            <p:cNvSpPr txBox="1"/>
            <p:nvPr>
              <p:custDataLst>
                <p:tags r:id="rId18"/>
              </p:custDataLst>
            </p:nvPr>
          </p:nvSpPr>
          <p:spPr>
            <a:xfrm>
              <a:off x="11703" y="8717"/>
              <a:ext cx="3728" cy="130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p>
              <a:pPr algn="just">
                <a:lnSpc>
                  <a:spcPct val="120000"/>
                </a:lnSpc>
              </a:pPr>
              <a:r>
                <a:rPr lang="en-US" altLang="zh-CN" b="1" dirty="0">
                  <a:latin typeface="仿宋" panose="02010609060101010101" charset="-122"/>
                  <a:ea typeface="仿宋" panose="02010609060101010101" charset="-122"/>
                  <a:cs typeface="+mn-ea"/>
                  <a:sym typeface="+mn-lt"/>
                </a:rPr>
                <a:t>据此，可以把元音分为圆唇元音和不圆唇元音。</a:t>
              </a:r>
              <a:endParaRPr lang="en-US" altLang="zh-CN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0" name="ïśļïḋê"/>
            <p:cNvSpPr/>
            <p:nvPr>
              <p:custDataLst>
                <p:tags r:id="rId19"/>
              </p:custDataLst>
            </p:nvPr>
          </p:nvSpPr>
          <p:spPr>
            <a:xfrm>
              <a:off x="10183" y="4840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de-DE" sz="14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ïṡ1ïdê"/>
            <p:cNvSpPr/>
            <p:nvPr>
              <p:custDataLst>
                <p:tags r:id="rId20"/>
              </p:custDataLst>
            </p:nvPr>
          </p:nvSpPr>
          <p:spPr>
            <a:xfrm>
              <a:off x="7936" y="5117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de-DE" sz="146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iṩļîďè"/>
            <p:cNvSpPr/>
            <p:nvPr>
              <p:custDataLst>
                <p:tags r:id="rId21"/>
              </p:custDataLst>
            </p:nvPr>
          </p:nvSpPr>
          <p:spPr>
            <a:xfrm>
              <a:off x="8935" y="6354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de-DE" sz="14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1" name="图片 20" descr="32313630303832393b32313630303133343b31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149850" y="3811270"/>
            <a:ext cx="432000" cy="432000"/>
          </a:xfrm>
          <a:prstGeom prst="rect">
            <a:avLst/>
          </a:prstGeom>
        </p:spPr>
      </p:pic>
      <p:pic>
        <p:nvPicPr>
          <p:cNvPr id="22" name="图片 21" descr="32313630303832393b32313630303133373b32"/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591935" y="3655695"/>
            <a:ext cx="432000" cy="432000"/>
          </a:xfrm>
          <a:prstGeom prst="rect">
            <a:avLst/>
          </a:prstGeom>
        </p:spPr>
      </p:pic>
      <p:pic>
        <p:nvPicPr>
          <p:cNvPr id="23" name="图片 22" descr="32313630303832393b32313630303133363b33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798185" y="4610100"/>
            <a:ext cx="432000" cy="43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（一）单韵母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799465"/>
            <a:ext cx="10262235" cy="602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单韵母的发音分析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根据上述条件，将单韵母的发音进行如下分析。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第一，舌面元音单韵母的发音分析。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ɑ[A]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舌面、央、低、不圆唇元音。发音时，口大开，舌位低，舌头居中央（不前不后），唇形不圆。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【发音例词】发达fādá　大厦dàshà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o[o]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舌面、后、半高、圆唇元音。发音时，口半闭，舌位半高，舌头后缩，唇拢圆。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【发音例词】伯伯bó·bo　婆婆pó·po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e[ɤ]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舌面、后、半高、不圆唇元音。发音时，舌位与o 基本相同，但双唇要自然展开。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【发音例词】合格héɡé　特色tèsè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（一）单韵母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860" y="888365"/>
            <a:ext cx="10480675" cy="5946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ê[ɛ]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舌面、前、半低、不圆唇元音。发音时，口半开，舌位半低，舌头前伸，舌尖抵住下齿背，唇形不圆。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  <a:cs typeface="方正楷体_GBK" panose="03000509000000000000" charset="-122"/>
              </a:rPr>
              <a:t>说明：韵母ê 除语气词“欸”外单用的机会不多，只出现在复韵母ie、üe 中。</a:t>
            </a:r>
            <a:endParaRPr lang="zh-CN" altLang="en-US" sz="24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  <a:cs typeface="方正楷体_GBK" panose="03000509000000000000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i[i]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舌面、前、高、不圆唇元音。发音时，唇形呈扁平状，舌头向前伸，舌尖抵住下齿背。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【发音例词】集体jítǐ　利益lìyì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u[u]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舌面、后、高、圆唇元音。发音时，双唇拢圆，留一小孔，舌头往后缩，舌根接近软腭。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【发音例词】朴素pǔsù　互助hùzhù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ü[y]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舌面、前、高、圆唇元音。发音时，舌位与i 基本相同，但唇形拢圆。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【发音例词】区域qūyù　语句yǔjù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62445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 个舌面元音韵母的发音，图示：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09675" y="1241425"/>
            <a:ext cx="9772650" cy="426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（一）单韵母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96645"/>
            <a:ext cx="10127615" cy="2749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第二，特殊元音韵母的发音分析。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er[ɚ]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卷舌、央、中、不圆唇元音。发音时，口自然打开，舌位不前不后、不高不低，舌前、中部上抬，舌尖向后卷，和硬腭前端相对（《汉语拼音方案》中r 不代表音素，只是表示卷舌动作的符号，所以er 虽然用两个字母标写，仍是单韵母，不要认为r 是辅音韵尾。）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【发音例词】而且érqiě　耳朵ěr·duo　二胡èrhú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（一）单韵母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96645"/>
            <a:ext cx="10127615" cy="3636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-i（前）[ɿ]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舌尖、前、高、不圆唇元音。发音时，舌尖前伸，靠近上齿背，气流通路虽然狭窄，但气流经过时不发生摩擦，唇形不圆。-i（前）[ɿ] 不能自成音节，只能与声母z、c、s 相拼。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【发音例词】自私zìsī　字词zìcí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-i（后）[ʅ]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舌尖、后、高、不圆唇元音。发音时，舌尖上翘靠近硬腭前端，气流通路虽然狭窄，但气流经过时不发生摩擦，唇形不圆。-i（后）　　　[ʅ] 不能自成音节，只能与zh、ch、sh、r 相拼。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【发音例词】支持zhīchí　时事shíshì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（二）复韵母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963295"/>
            <a:ext cx="299974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复韵母的发音特点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03935" y="1595120"/>
            <a:ext cx="9396730" cy="4642485"/>
            <a:chOff x="1581" y="2092"/>
            <a:chExt cx="14798" cy="7311"/>
          </a:xfrm>
        </p:grpSpPr>
        <p:sp>
          <p:nvSpPr>
            <p:cNvPr id="12" name="îŝ1îḑê"/>
            <p:cNvSpPr/>
            <p:nvPr>
              <p:custDataLst>
                <p:tags r:id="rId1"/>
              </p:custDataLst>
            </p:nvPr>
          </p:nvSpPr>
          <p:spPr>
            <a:xfrm>
              <a:off x="9061" y="3772"/>
              <a:ext cx="3263" cy="3263"/>
            </a:xfrm>
            <a:prstGeom prst="ellipse">
              <a:avLst/>
            </a:prstGeom>
            <a:solidFill>
              <a:srgbClr val="848CC4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îsľîḍé"/>
            <p:cNvSpPr/>
            <p:nvPr>
              <p:custDataLst>
                <p:tags r:id="rId2"/>
              </p:custDataLst>
            </p:nvPr>
          </p:nvSpPr>
          <p:spPr>
            <a:xfrm>
              <a:off x="8738" y="3466"/>
              <a:ext cx="3830" cy="3830"/>
            </a:xfrm>
            <a:prstGeom prst="ellipse">
              <a:avLst/>
            </a:prstGeom>
            <a:noFill/>
            <a:ln>
              <a:solidFill>
                <a:srgbClr val="848CC4">
                  <a:alpha val="50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9" name="isľíḋè"/>
            <p:cNvSpPr/>
            <p:nvPr>
              <p:custDataLst>
                <p:tags r:id="rId3"/>
              </p:custDataLst>
            </p:nvPr>
          </p:nvSpPr>
          <p:spPr>
            <a:xfrm>
              <a:off x="8474" y="5821"/>
              <a:ext cx="1979" cy="1979"/>
            </a:xfrm>
            <a:prstGeom prst="ellipse">
              <a:avLst/>
            </a:prstGeom>
            <a:solidFill>
              <a:srgbClr val="B3D78B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0" name="íşlidé"/>
            <p:cNvSpPr/>
            <p:nvPr>
              <p:custDataLst>
                <p:tags r:id="rId4"/>
              </p:custDataLst>
            </p:nvPr>
          </p:nvSpPr>
          <p:spPr>
            <a:xfrm>
              <a:off x="8280" y="5650"/>
              <a:ext cx="2323" cy="2323"/>
            </a:xfrm>
            <a:prstGeom prst="ellipse">
              <a:avLst/>
            </a:prstGeom>
            <a:noFill/>
            <a:ln>
              <a:solidFill>
                <a:srgbClr val="B3D78B">
                  <a:alpha val="50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8" name="íşlíḓê"/>
            <p:cNvSpPr/>
            <p:nvPr>
              <p:custDataLst>
                <p:tags r:id="rId5"/>
              </p:custDataLst>
            </p:nvPr>
          </p:nvSpPr>
          <p:spPr>
            <a:xfrm>
              <a:off x="7165" y="4361"/>
              <a:ext cx="2744" cy="2744"/>
            </a:xfrm>
            <a:prstGeom prst="ellipse">
              <a:avLst/>
            </a:prstGeom>
            <a:solidFill>
              <a:schemeClr val="bg1">
                <a:lumMod val="65000"/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9" name="ï$lïḋé"/>
            <p:cNvSpPr/>
            <p:nvPr>
              <p:custDataLst>
                <p:tags r:id="rId6"/>
              </p:custDataLst>
            </p:nvPr>
          </p:nvSpPr>
          <p:spPr>
            <a:xfrm>
              <a:off x="6896" y="4121"/>
              <a:ext cx="3221" cy="3221"/>
            </a:xfrm>
            <a:prstGeom prst="ellipse">
              <a:avLst/>
            </a:prstGeom>
            <a:noFill/>
            <a:ln>
              <a:solidFill>
                <a:srgbClr val="BCBDC0">
                  <a:alpha val="50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cxnSp>
          <p:nvCxnSpPr>
            <p:cNvPr id="60" name="直接连接符 59"/>
            <p:cNvCxnSpPr/>
            <p:nvPr>
              <p:custDataLst>
                <p:tags r:id="rId7"/>
              </p:custDataLst>
            </p:nvPr>
          </p:nvCxnSpPr>
          <p:spPr>
            <a:xfrm flipH="1">
              <a:off x="10833" y="3268"/>
              <a:ext cx="919" cy="1845"/>
            </a:xfrm>
            <a:prstGeom prst="line">
              <a:avLst/>
            </a:prstGeom>
            <a:ln w="12700" cap="flat" cmpd="sng" algn="ctr">
              <a:solidFill>
                <a:srgbClr val="848CC4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îṧľïde"/>
            <p:cNvSpPr/>
            <p:nvPr>
              <p:custDataLst>
                <p:tags r:id="rId8"/>
              </p:custDataLst>
            </p:nvPr>
          </p:nvSpPr>
          <p:spPr>
            <a:xfrm>
              <a:off x="11677" y="3231"/>
              <a:ext cx="151" cy="151"/>
            </a:xfrm>
            <a:prstGeom prst="ellipse">
              <a:avLst/>
            </a:prstGeom>
            <a:solidFill>
              <a:srgbClr val="84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>
              <p:custDataLst>
                <p:tags r:id="rId9"/>
              </p:custDataLst>
            </p:nvPr>
          </p:nvCxnSpPr>
          <p:spPr>
            <a:xfrm>
              <a:off x="7167" y="3910"/>
              <a:ext cx="1163" cy="1519"/>
            </a:xfrm>
            <a:prstGeom prst="line">
              <a:avLst/>
            </a:prstGeom>
            <a:ln>
              <a:solidFill>
                <a:srgbClr val="BCBD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í$1ïḓê"/>
            <p:cNvSpPr/>
            <p:nvPr>
              <p:custDataLst>
                <p:tags r:id="rId10"/>
              </p:custDataLst>
            </p:nvPr>
          </p:nvSpPr>
          <p:spPr>
            <a:xfrm>
              <a:off x="7079" y="3801"/>
              <a:ext cx="151" cy="151"/>
            </a:xfrm>
            <a:prstGeom prst="ellipse">
              <a:avLst/>
            </a:prstGeom>
            <a:solidFill>
              <a:srgbClr val="BCBDC0"/>
            </a:solidFill>
            <a:ln>
              <a:solidFill>
                <a:srgbClr val="BCBD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5" name="iṩḷíḋé"/>
            <p:cNvSpPr txBox="1"/>
            <p:nvPr>
              <p:custDataLst>
                <p:tags r:id="rId11"/>
              </p:custDataLst>
            </p:nvPr>
          </p:nvSpPr>
          <p:spPr>
            <a:xfrm>
              <a:off x="4365" y="3382"/>
              <a:ext cx="2619" cy="6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p>
              <a:pPr marL="0" indent="0" algn="ctr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rgbClr val="00B0F0"/>
                  </a:solidFill>
                  <a:cs typeface="+mn-ea"/>
                  <a:sym typeface="+mn-lt"/>
                </a:rPr>
                <a:t>（1）有动程</a:t>
              </a:r>
              <a:endParaRPr lang="en-US" sz="1600" b="1" dirty="0">
                <a:solidFill>
                  <a:srgbClr val="00B0F0"/>
                </a:solidFill>
                <a:cs typeface="+mn-ea"/>
                <a:sym typeface="+mn-lt"/>
              </a:endParaRPr>
            </a:p>
          </p:txBody>
        </p:sp>
        <p:cxnSp>
          <p:nvCxnSpPr>
            <p:cNvPr id="66" name="直接连接符 65"/>
            <p:cNvCxnSpPr/>
            <p:nvPr>
              <p:custDataLst>
                <p:tags r:id="rId12"/>
              </p:custDataLst>
            </p:nvPr>
          </p:nvCxnSpPr>
          <p:spPr>
            <a:xfrm>
              <a:off x="9586" y="7073"/>
              <a:ext cx="1163" cy="1519"/>
            </a:xfrm>
            <a:prstGeom prst="line">
              <a:avLst/>
            </a:prstGeom>
            <a:ln w="12700" cap="flat" cmpd="sng" algn="ctr">
              <a:solidFill>
                <a:srgbClr val="B3D78B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îślîďè"/>
            <p:cNvSpPr/>
            <p:nvPr>
              <p:custDataLst>
                <p:tags r:id="rId13"/>
              </p:custDataLst>
            </p:nvPr>
          </p:nvSpPr>
          <p:spPr>
            <a:xfrm>
              <a:off x="10682" y="8516"/>
              <a:ext cx="151" cy="151"/>
            </a:xfrm>
            <a:prstGeom prst="ellipse">
              <a:avLst/>
            </a:prstGeom>
            <a:solidFill>
              <a:srgbClr val="B3D7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9" name="ïṥḻiḋe"/>
            <p:cNvSpPr txBox="1"/>
            <p:nvPr>
              <p:custDataLst>
                <p:tags r:id="rId14"/>
              </p:custDataLst>
            </p:nvPr>
          </p:nvSpPr>
          <p:spPr>
            <a:xfrm>
              <a:off x="1581" y="3939"/>
              <a:ext cx="4559" cy="282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altLang="zh-CN" sz="1500" b="1" dirty="0">
                  <a:latin typeface="仿宋" panose="02010609060101010101" charset="-122"/>
                  <a:ea typeface="仿宋" panose="02010609060101010101" charset="-122"/>
                  <a:cs typeface="+mn-ea"/>
                  <a:sym typeface="+mn-lt"/>
                </a:rPr>
                <a:t>单韵母发音时，发音器官各部位没有变化，共鸣状态没有改变，音色始终如一。而发复韵母时则不同，唇形、舌位的前后、高低都在变化滑动，音色在两个或三个元音中间过渡。</a:t>
              </a:r>
              <a:r>
                <a:rPr lang="en-US" altLang="zh-CN" sz="1500" dirty="0">
                  <a:cs typeface="+mn-ea"/>
                  <a:sym typeface="+mn-lt"/>
                </a:rPr>
                <a:t> </a:t>
              </a:r>
              <a:endParaRPr lang="en-US" altLang="zh-CN" sz="1500" dirty="0">
                <a:cs typeface="+mn-ea"/>
                <a:sym typeface="+mn-lt"/>
              </a:endParaRPr>
            </a:p>
          </p:txBody>
        </p:sp>
        <p:sp>
          <p:nvSpPr>
            <p:cNvPr id="70" name="îṥḷidé"/>
            <p:cNvSpPr txBox="1"/>
            <p:nvPr>
              <p:custDataLst>
                <p:tags r:id="rId15"/>
              </p:custDataLst>
            </p:nvPr>
          </p:nvSpPr>
          <p:spPr>
            <a:xfrm>
              <a:off x="12324" y="2092"/>
              <a:ext cx="3728" cy="2430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Autofit/>
            </a:bodyPr>
            <a:p>
              <a:pPr algn="just">
                <a:lnSpc>
                  <a:spcPct val="120000"/>
                </a:lnSpc>
              </a:pPr>
              <a:r>
                <a:rPr lang="en-US" altLang="zh-CN" sz="1500" b="1" dirty="0">
                  <a:latin typeface="仿宋" panose="02010609060101010101" charset="-122"/>
                  <a:ea typeface="仿宋" panose="02010609060101010101" charset="-122"/>
                  <a:cs typeface="+mn-ea"/>
                  <a:sym typeface="+mn-lt"/>
                </a:rPr>
                <a:t>（2）复韵母中的元音音素与单发时的位置不尽相同，实际发音时不要机械地按照</a:t>
              </a:r>
              <a:endParaRPr lang="en-US" altLang="zh-CN" sz="1500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1500" b="1" dirty="0">
                  <a:latin typeface="仿宋" panose="02010609060101010101" charset="-122"/>
                  <a:ea typeface="仿宋" panose="02010609060101010101" charset="-122"/>
                  <a:cs typeface="+mn-ea"/>
                  <a:sym typeface="+mn-lt"/>
                </a:rPr>
                <a:t>单元音去发。</a:t>
              </a:r>
              <a:endParaRPr lang="en-US" altLang="zh-CN" sz="1500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71" name="ïSľíḑé"/>
            <p:cNvSpPr txBox="1"/>
            <p:nvPr>
              <p:custDataLst>
                <p:tags r:id="rId16"/>
              </p:custDataLst>
            </p:nvPr>
          </p:nvSpPr>
          <p:spPr>
            <a:xfrm>
              <a:off x="10994" y="7598"/>
              <a:ext cx="5385" cy="180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Autofit/>
            </a:bodyPr>
            <a:p>
              <a:pPr algn="just">
                <a:lnSpc>
                  <a:spcPct val="120000"/>
                </a:lnSpc>
              </a:pPr>
              <a:r>
                <a:rPr lang="en-US" altLang="zh-CN" sz="1500" b="1" dirty="0">
                  <a:latin typeface="仿宋" panose="02010609060101010101" charset="-122"/>
                  <a:ea typeface="仿宋" panose="02010609060101010101" charset="-122"/>
                  <a:cs typeface="+mn-ea"/>
                  <a:sym typeface="+mn-lt"/>
                </a:rPr>
                <a:t>（3）复韵母虽然是由两三个元音构成的，但是其发音并不是每个元音的分解组合，它听起来是一个音。发音时，唇舌在元音之间自然过渡，浑然一体。</a:t>
              </a:r>
              <a:endParaRPr lang="en-US" altLang="zh-CN" sz="1500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72" name="ïśļïḋê"/>
            <p:cNvSpPr/>
            <p:nvPr>
              <p:custDataLst>
                <p:tags r:id="rId17"/>
              </p:custDataLst>
            </p:nvPr>
          </p:nvSpPr>
          <p:spPr>
            <a:xfrm>
              <a:off x="10183" y="4840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de-DE" sz="14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3" name="ïṡ1ïdê"/>
            <p:cNvSpPr/>
            <p:nvPr>
              <p:custDataLst>
                <p:tags r:id="rId18"/>
              </p:custDataLst>
            </p:nvPr>
          </p:nvSpPr>
          <p:spPr>
            <a:xfrm>
              <a:off x="7936" y="5117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de-DE" sz="146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4" name="iṩļîďè"/>
            <p:cNvSpPr/>
            <p:nvPr>
              <p:custDataLst>
                <p:tags r:id="rId19"/>
              </p:custDataLst>
            </p:nvPr>
          </p:nvSpPr>
          <p:spPr>
            <a:xfrm>
              <a:off x="8935" y="6354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de-DE" sz="14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5" name="图片 74" descr="32313630303832393b32313630303133343b3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149850" y="3642360"/>
            <a:ext cx="432000" cy="432000"/>
          </a:xfrm>
          <a:prstGeom prst="rect">
            <a:avLst/>
          </a:prstGeom>
        </p:spPr>
      </p:pic>
      <p:pic>
        <p:nvPicPr>
          <p:cNvPr id="76" name="图片 75" descr="32313630303832393b32313630303133373b3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591935" y="3486785"/>
            <a:ext cx="432000" cy="432000"/>
          </a:xfrm>
          <a:prstGeom prst="rect">
            <a:avLst/>
          </a:prstGeom>
        </p:spPr>
      </p:pic>
      <p:pic>
        <p:nvPicPr>
          <p:cNvPr id="77" name="图片 76" descr="32313630303832393b32313630303133363b3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798185" y="4441190"/>
            <a:ext cx="432000" cy="43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（二）复韵母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963295"/>
            <a:ext cx="299974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复韵母的发音分析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3300" y="1497330"/>
            <a:ext cx="10207625" cy="452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第一，前响复韵母的发音分析。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前响复韵母有ɑi、ei、ɑo、ou 四个。发音的共同特点是元音舌位都是由低向高滑动，开头的元音音素响亮清晰，收尾的元音音素轻短模糊，只表示舌位移动的方向。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ɑi[ai]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ɑi 是前元音的音素复合，动程宽。起点元音是比单元音ɑ[A] 的舌位靠前的前、低、不圆唇元音ɑ[a]，可以简称它为“前ɑ”。发音时，舌尖抵住下齿背，使舌面前部隆起与硬腭相对。从“前ɑ”开始，舌位向i 的方向滑动升高，大体停在次高元音[I]。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【发音例词】爱戴àidài　采摘cǎizhāi　海带hǎidài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（二）复韵母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3300" y="1079500"/>
            <a:ext cx="10207625" cy="540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ei[ei]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ei 的起点元音是前、半高、不圆唇元音e[e]，实际发音舌位要靠后靠下，接近央元音[ə]。在发音的过程中，舌尖抵住下齿背，使舌面前部（略后）隆起对着硬腭中部。舌位从e 开始升高，向i 的方向往前往高滑动，大体停在次高元音[I]。ei 是普通话中动程较短的复合元音。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【发音例词】肥美féiměi　蓓蕾bèilěi　配备pèibèi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ɑo[ɑu]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ɑo 是后元音音素的复合。起点元音比单元音ɑ[A] 的舌位靠后，是个后、低、不圆唇元音ɑ[ɑ]，可简称为“后ɑ”。发音时，舌头后缩，使舌面后部隆起。从“后ɑ”开始，舌位向u（拼写作-o，实际发音接近u）的方向滑动升高。收尾的-u（-o）音，舌位状态接近单元音u，但较之略低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【发音例词】懊恼àonǎo　操劳cāoláo　高潮ɡāocháo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: 圆角 68"/>
          <p:cNvSpPr/>
          <p:nvPr/>
        </p:nvSpPr>
        <p:spPr>
          <a:xfrm rot="2704502">
            <a:off x="367825" y="-2193337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382335" y="3409508"/>
            <a:ext cx="3654165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4400" b="1" dirty="0">
                <a:latin typeface="思源黑体 CN Bold" panose="020B08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CONTENTS</a:t>
            </a:r>
            <a:endParaRPr lang="zh-CN" altLang="en-US" sz="5400" b="1" dirty="0">
              <a:latin typeface="思源黑体 CN Bold" panose="020B08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6200000">
            <a:off x="10790321" y="87457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37" name="椭圆 3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图文框 67"/>
          <p:cNvSpPr/>
          <p:nvPr/>
        </p:nvSpPr>
        <p:spPr>
          <a:xfrm>
            <a:off x="1608196" y="1236689"/>
            <a:ext cx="1207975" cy="4717401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矩形: 圆角 69"/>
          <p:cNvSpPr/>
          <p:nvPr/>
        </p:nvSpPr>
        <p:spPr>
          <a:xfrm rot="2704502">
            <a:off x="-1660673" y="1448064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/>
          <p:cNvSpPr/>
          <p:nvPr/>
        </p:nvSpPr>
        <p:spPr>
          <a:xfrm rot="2704502">
            <a:off x="11034914" y="5278625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883025" y="381000"/>
            <a:ext cx="7294880" cy="5764530"/>
            <a:chOff x="4433" y="600"/>
            <a:chExt cx="11488" cy="9078"/>
          </a:xfrm>
        </p:grpSpPr>
        <p:sp>
          <p:nvSpPr>
            <p:cNvPr id="151" name="文本框 150"/>
            <p:cNvSpPr txBox="1"/>
            <p:nvPr/>
          </p:nvSpPr>
          <p:spPr>
            <a:xfrm>
              <a:off x="4433" y="600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任务一　声母训练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4433" y="1632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任务二　韵母训练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4433" y="2664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任务三　声调训练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3"/>
              </p:custDataLst>
            </p:nvPr>
          </p:nvSpPr>
          <p:spPr>
            <a:xfrm>
              <a:off x="4433" y="3696"/>
              <a:ext cx="58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任务四　语流音变训练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4433" y="4728"/>
              <a:ext cx="114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任务五　普通话水平测试的内容、标准和流程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5"/>
              </p:custDataLst>
            </p:nvPr>
          </p:nvSpPr>
          <p:spPr>
            <a:xfrm>
              <a:off x="4433" y="5760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任务六　识读字词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4433" y="6792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任务七　朗读作品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7"/>
              </p:custDataLst>
            </p:nvPr>
          </p:nvSpPr>
          <p:spPr>
            <a:xfrm>
              <a:off x="4433" y="7824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任务八　命题说话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8"/>
              </p:custDataLst>
            </p:nvPr>
          </p:nvSpPr>
          <p:spPr>
            <a:xfrm>
              <a:off x="4433" y="8856"/>
              <a:ext cx="58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任务九　综合模拟训练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（二）复韵母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3300" y="1079500"/>
            <a:ext cx="10207625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ou[əu]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ou 的起点元音比单元音o 的舌位略高、略前，接近央元音[ə]，唇形略圆。发音时，从略带圆唇的央元音[ə] 开始，舌位向u 的方向滑动。收尾-u 音比单元音u 的舌位略低。它是普通话复韵母中动程最短的复合元音。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【发音例词】丑陋chǒulòu　收购shōuɡòu　口头kǒutóu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（二）复韵母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3300" y="937260"/>
            <a:ext cx="10207625" cy="2749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第二，后响复韵母的发音分析。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后响复韵母有iɑ、uɑ、uo、ie、üe 五个。它们发音的共同点是舌位由高向低滑动，收尾的元音音素响亮清晰，在韵母中处于韵腹地位，舌位移动的终点是确定的。后响复韵母开头的元音音素都是高元音i、u、ü，由于它们处于韵母的韵头位置，所以发音不太响亮，比较短促。这些韵头在音节里特别是零声母音节里，常伴有轻微的摩擦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（二）复韵母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3300" y="1079500"/>
            <a:ext cx="10207625" cy="540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iɑ[iA]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起点元音是前高元音i，由它开始，舌位滑向央低元音ɑ[A] 止。i 的发音较短，ɑ的发音响而长。止点元音ɑ 位置确定。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【发音例词】假牙jiǎyá　恰恰qiàqià　压价yājià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ie[iɛ]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起点元音是前高元音i，由它开始，舌位滑向前半低元音ê[ɛ] 止。i 较短，ê 响而长。止点元音ê 位置确定。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【发音例词】结业jiéyè　贴切tiēqiè　铁屑tiěxiè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uɑ[uA]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起点元音是后高圆唇元音u，由它开始，舌位滑向央低元音ɑ[A]（央ɑ）止，唇形由最圆逐步展开到不圆。u 较短，ɑ 响而长。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【发音例词】挂花ɡuàhuā　耍滑shuǎhuá　娃娃wá·wɑ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（二）复韵母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3300" y="1079500"/>
            <a:ext cx="10207625" cy="4078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uo[uo]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由圆唇后元音复合而成。起点元音是后高元音u，由它开始，舌位向下滑到后半高元音o 止。u 较短，o 响而长。在发音的过程中，唇保持圆形，开头最圆，结尾圆度略减。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【发音例词】错落cuòluò　硕果shuòɡuǒ　脱落tuōluò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üe[yɛ]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由前元音复合而成。起点元音是圆唇的前高元音ü，由它开始，舌位下滑到前半低元音ê[ɛ]，唇形由圆到不圆，ü 较短，ê 响而长。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【发音例词】雀跃quèyuè　约略yuēlüè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（二）复韵母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3300" y="937260"/>
            <a:ext cx="10207625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第三，中响复韵母发音分析。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中响复韵母有iɑo、iou、uɑi、uei 四个。它们都是由三个元音构成的。这些韵母发音的共同点是舌位先由高向低滑动，再从低向高滑动。开头的元音音素不响亮，较短促，在音节里特别是在零声母音节里常伴有轻微的摩擦。中间的元音音素响亮清晰。收尾的元音音素轻短模糊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（二）复韵母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3300" y="984250"/>
            <a:ext cx="10207625" cy="5851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iɑo[iɑu]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由前高元音i 开始，舌位降至后低元音[ɑ]（后ɑ），然后再向后、高、圆唇元音u的方向滑升。在发音的过程中，舌位先降后升，由前到后，曲折幅度大。唇形从中间的元音ɑ 开始，由不圆唇变为圆唇。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【发音例词】吊销diàoxiāo　疗效liáoxiào　巧妙qiǎomiào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iou[iəu]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由前高元音i 开始，舌位降至央（略后）元音[ə]，然后再向后高圆唇元音u 的方向滑升。在发音的过程中，舌位先降后升，由前到后，曲折幅度较大。发央（略后）元音[ə] 时，逐渐圆唇。复合元音iou 在阴平（第一声）和阳平（第二声）的音节里，中间的元音（韵腹）弱化，甚至接近消失，舌位动程主要表现为前后的滑动，成为[iu]。这是汉语拼音iou省写为iu 的依据。这种音变是随着声调自然变化的，在语音训练中不必强调。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【发音例词】久留jiǔliú　求救qiújiù　绣球xiùqiú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（二）复韵母</a:t>
            </a:r>
            <a:endParaRPr lang="zh-CN" altLang="en-US" sz="32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3300" y="984250"/>
            <a:ext cx="10207625" cy="5851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uɑi[uai]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由圆唇的后高元音u 开始，舌位向前滑降到前、低、不圆唇元音[a]（前ɑ），然后再向前高不圆唇元音i 的方向滑升。舌位动程先降后升，由后到前，曲折幅度大。唇形从最圆开始，程度逐渐减弱，发前元音[a] 以后渐变为不圆唇。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【发音例词】外快wàikuài　怀惴huáichuāi　乖乖ɡuāiɡuāi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uei[uei]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由后高圆唇元音u 开始，舌位向前向下滑到前、半高、不圆唇元音[e] 偏后靠下的位置（相当于央元音[ə] 偏前的位置），然后再向前、高、不圆唇元音i 的方向滑升。在发音的过程中，舌位先降后升，由后到前，曲折幅度较大。唇形从最圆开始，随着舌位的前移圆唇度减弱，发e 以后变为不圆唇。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【发音例词】垂危chuíwēi　归队ɡuīduì　悔罪huǐzuì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6"/>
          <p:cNvGrpSpPr/>
          <p:nvPr/>
        </p:nvGrpSpPr>
        <p:grpSpPr>
          <a:xfrm rot="0">
            <a:off x="1759585" y="2093595"/>
            <a:ext cx="1763395" cy="832485"/>
            <a:chOff x="3597042" y="1309582"/>
            <a:chExt cx="2312747" cy="1091512"/>
          </a:xfrm>
        </p:grpSpPr>
        <p:cxnSp>
          <p:nvCxnSpPr>
            <p:cNvPr id="62" name="Straight Connector 54"/>
            <p:cNvCxnSpPr/>
            <p:nvPr/>
          </p:nvCxnSpPr>
          <p:spPr>
            <a:xfrm flipH="1" flipV="1">
              <a:off x="4873630" y="1377949"/>
              <a:ext cx="1036159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59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1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5" name="Group 67"/>
          <p:cNvGrpSpPr/>
          <p:nvPr/>
        </p:nvGrpSpPr>
        <p:grpSpPr>
          <a:xfrm rot="0">
            <a:off x="2239645" y="3130550"/>
            <a:ext cx="1282700" cy="479425"/>
            <a:chOff x="4227286" y="2668956"/>
            <a:chExt cx="1682498" cy="629076"/>
          </a:xfrm>
        </p:grpSpPr>
        <p:cxnSp>
          <p:nvCxnSpPr>
            <p:cNvPr id="59" name="Straight Connector 55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5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6" name="Group 79"/>
          <p:cNvGrpSpPr/>
          <p:nvPr/>
        </p:nvGrpSpPr>
        <p:grpSpPr>
          <a:xfrm rot="0" flipV="1">
            <a:off x="1759585" y="4452620"/>
            <a:ext cx="1763395" cy="832485"/>
            <a:chOff x="3597042" y="1309582"/>
            <a:chExt cx="2312742" cy="1091512"/>
          </a:xfrm>
        </p:grpSpPr>
        <p:cxnSp>
          <p:nvCxnSpPr>
            <p:cNvPr id="56" name="Straight Connector 84"/>
            <p:cNvCxnSpPr/>
            <p:nvPr/>
          </p:nvCxnSpPr>
          <p:spPr>
            <a:xfrm flipH="1" flipV="1">
              <a:off x="4873626" y="1377949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85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86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7" name="Group 80"/>
          <p:cNvGrpSpPr/>
          <p:nvPr/>
        </p:nvGrpSpPr>
        <p:grpSpPr>
          <a:xfrm rot="0" flipV="1">
            <a:off x="2239645" y="3768725"/>
            <a:ext cx="1282700" cy="479425"/>
            <a:chOff x="4227286" y="2668956"/>
            <a:chExt cx="1682498" cy="629076"/>
          </a:xfrm>
        </p:grpSpPr>
        <p:cxnSp>
          <p:nvCxnSpPr>
            <p:cNvPr id="53" name="Straight Connector 81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8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Oval 83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8" name="Group 3"/>
          <p:cNvGrpSpPr/>
          <p:nvPr/>
        </p:nvGrpSpPr>
        <p:grpSpPr>
          <a:xfrm rot="0">
            <a:off x="464185" y="2797810"/>
            <a:ext cx="1775460" cy="1777365"/>
            <a:chOff x="508001" y="3192543"/>
            <a:chExt cx="1829552" cy="1830906"/>
          </a:xfrm>
        </p:grpSpPr>
        <p:sp>
          <p:nvSpPr>
            <p:cNvPr id="51" name="Oval 87"/>
            <p:cNvSpPr>
              <a:spLocks noChangeArrowheads="1"/>
            </p:cNvSpPr>
            <p:nvPr/>
          </p:nvSpPr>
          <p:spPr bwMode="auto">
            <a:xfrm>
              <a:off x="508001" y="3192543"/>
              <a:ext cx="1829552" cy="18309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52" name="Oval 88"/>
            <p:cNvSpPr>
              <a:spLocks noChangeArrowheads="1"/>
            </p:cNvSpPr>
            <p:nvPr/>
          </p:nvSpPr>
          <p:spPr bwMode="auto">
            <a:xfrm>
              <a:off x="655779" y="3342869"/>
              <a:ext cx="1532750" cy="15302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9" name="Group 76"/>
          <p:cNvGrpSpPr/>
          <p:nvPr/>
        </p:nvGrpSpPr>
        <p:grpSpPr>
          <a:xfrm rot="0">
            <a:off x="866775" y="3130550"/>
            <a:ext cx="970915" cy="1111250"/>
            <a:chOff x="6326188" y="3460750"/>
            <a:chExt cx="484188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" name="Freeform 227"/>
            <p:cNvSpPr/>
            <p:nvPr/>
          </p:nvSpPr>
          <p:spPr bwMode="auto">
            <a:xfrm>
              <a:off x="6326188" y="3460750"/>
              <a:ext cx="276225" cy="288925"/>
            </a:xfrm>
            <a:custGeom>
              <a:avLst/>
              <a:gdLst>
                <a:gd name="T0" fmla="*/ 1475 w 1743"/>
                <a:gd name="T1" fmla="*/ 2 h 1815"/>
                <a:gd name="T2" fmla="*/ 1507 w 1743"/>
                <a:gd name="T3" fmla="*/ 21 h 1815"/>
                <a:gd name="T4" fmla="*/ 1733 w 1743"/>
                <a:gd name="T5" fmla="*/ 252 h 1815"/>
                <a:gd name="T6" fmla="*/ 1743 w 1743"/>
                <a:gd name="T7" fmla="*/ 287 h 1815"/>
                <a:gd name="T8" fmla="*/ 1733 w 1743"/>
                <a:gd name="T9" fmla="*/ 320 h 1815"/>
                <a:gd name="T10" fmla="*/ 1507 w 1743"/>
                <a:gd name="T11" fmla="*/ 552 h 1815"/>
                <a:gd name="T12" fmla="*/ 1475 w 1743"/>
                <a:gd name="T13" fmla="*/ 570 h 1815"/>
                <a:gd name="T14" fmla="*/ 1440 w 1743"/>
                <a:gd name="T15" fmla="*/ 570 h 1815"/>
                <a:gd name="T16" fmla="*/ 1408 w 1743"/>
                <a:gd name="T17" fmla="*/ 552 h 1815"/>
                <a:gd name="T18" fmla="*/ 1389 w 1743"/>
                <a:gd name="T19" fmla="*/ 520 h 1815"/>
                <a:gd name="T20" fmla="*/ 1389 w 1743"/>
                <a:gd name="T21" fmla="*/ 484 h 1815"/>
                <a:gd name="T22" fmla="*/ 1408 w 1743"/>
                <a:gd name="T23" fmla="*/ 452 h 1815"/>
                <a:gd name="T24" fmla="*/ 1410 w 1743"/>
                <a:gd name="T25" fmla="*/ 361 h 1815"/>
                <a:gd name="T26" fmla="*/ 1228 w 1743"/>
                <a:gd name="T27" fmla="*/ 388 h 1815"/>
                <a:gd name="T28" fmla="*/ 1056 w 1743"/>
                <a:gd name="T29" fmla="*/ 438 h 1815"/>
                <a:gd name="T30" fmla="*/ 893 w 1743"/>
                <a:gd name="T31" fmla="*/ 510 h 1815"/>
                <a:gd name="T32" fmla="*/ 741 w 1743"/>
                <a:gd name="T33" fmla="*/ 602 h 1815"/>
                <a:gd name="T34" fmla="*/ 602 w 1743"/>
                <a:gd name="T35" fmla="*/ 710 h 1815"/>
                <a:gd name="T36" fmla="*/ 480 w 1743"/>
                <a:gd name="T37" fmla="*/ 835 h 1815"/>
                <a:gd name="T38" fmla="*/ 373 w 1743"/>
                <a:gd name="T39" fmla="*/ 975 h 1815"/>
                <a:gd name="T40" fmla="*/ 284 w 1743"/>
                <a:gd name="T41" fmla="*/ 1129 h 1815"/>
                <a:gd name="T42" fmla="*/ 215 w 1743"/>
                <a:gd name="T43" fmla="*/ 1293 h 1815"/>
                <a:gd name="T44" fmla="*/ 167 w 1743"/>
                <a:gd name="T45" fmla="*/ 1468 h 1815"/>
                <a:gd name="T46" fmla="*/ 143 w 1743"/>
                <a:gd name="T47" fmla="*/ 1650 h 1815"/>
                <a:gd name="T48" fmla="*/ 138 w 1743"/>
                <a:gd name="T49" fmla="*/ 1763 h 1815"/>
                <a:gd name="T50" fmla="*/ 120 w 1743"/>
                <a:gd name="T51" fmla="*/ 1794 h 1815"/>
                <a:gd name="T52" fmla="*/ 89 w 1743"/>
                <a:gd name="T53" fmla="*/ 1812 h 1815"/>
                <a:gd name="T54" fmla="*/ 51 w 1743"/>
                <a:gd name="T55" fmla="*/ 1812 h 1815"/>
                <a:gd name="T56" fmla="*/ 20 w 1743"/>
                <a:gd name="T57" fmla="*/ 1794 h 1815"/>
                <a:gd name="T58" fmla="*/ 2 w 1743"/>
                <a:gd name="T59" fmla="*/ 1763 h 1815"/>
                <a:gd name="T60" fmla="*/ 3 w 1743"/>
                <a:gd name="T61" fmla="*/ 1645 h 1815"/>
                <a:gd name="T62" fmla="*/ 28 w 1743"/>
                <a:gd name="T63" fmla="*/ 1451 h 1815"/>
                <a:gd name="T64" fmla="*/ 76 w 1743"/>
                <a:gd name="T65" fmla="*/ 1265 h 1815"/>
                <a:gd name="T66" fmla="*/ 147 w 1743"/>
                <a:gd name="T67" fmla="*/ 1090 h 1815"/>
                <a:gd name="T68" fmla="*/ 237 w 1743"/>
                <a:gd name="T69" fmla="*/ 926 h 1815"/>
                <a:gd name="T70" fmla="*/ 346 w 1743"/>
                <a:gd name="T71" fmla="*/ 774 h 1815"/>
                <a:gd name="T72" fmla="*/ 473 w 1743"/>
                <a:gd name="T73" fmla="*/ 639 h 1815"/>
                <a:gd name="T74" fmla="*/ 615 w 1743"/>
                <a:gd name="T75" fmla="*/ 519 h 1815"/>
                <a:gd name="T76" fmla="*/ 772 w 1743"/>
                <a:gd name="T77" fmla="*/ 416 h 1815"/>
                <a:gd name="T78" fmla="*/ 940 w 1743"/>
                <a:gd name="T79" fmla="*/ 333 h 1815"/>
                <a:gd name="T80" fmla="*/ 1119 w 1743"/>
                <a:gd name="T81" fmla="*/ 272 h 1815"/>
                <a:gd name="T82" fmla="*/ 1308 w 1743"/>
                <a:gd name="T83" fmla="*/ 232 h 1815"/>
                <a:gd name="T84" fmla="*/ 1505 w 1743"/>
                <a:gd name="T85" fmla="*/ 217 h 1815"/>
                <a:gd name="T86" fmla="*/ 1397 w 1743"/>
                <a:gd name="T87" fmla="*/ 105 h 1815"/>
                <a:gd name="T88" fmla="*/ 1387 w 1743"/>
                <a:gd name="T89" fmla="*/ 71 h 1815"/>
                <a:gd name="T90" fmla="*/ 1397 w 1743"/>
                <a:gd name="T91" fmla="*/ 36 h 1815"/>
                <a:gd name="T92" fmla="*/ 1423 w 1743"/>
                <a:gd name="T93" fmla="*/ 10 h 1815"/>
                <a:gd name="T94" fmla="*/ 1457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457" y="0"/>
                  </a:moveTo>
                  <a:lnTo>
                    <a:pt x="1475" y="2"/>
                  </a:lnTo>
                  <a:lnTo>
                    <a:pt x="1492" y="10"/>
                  </a:lnTo>
                  <a:lnTo>
                    <a:pt x="1507" y="21"/>
                  </a:lnTo>
                  <a:lnTo>
                    <a:pt x="1722" y="237"/>
                  </a:lnTo>
                  <a:lnTo>
                    <a:pt x="1733" y="252"/>
                  </a:lnTo>
                  <a:lnTo>
                    <a:pt x="1741" y="269"/>
                  </a:lnTo>
                  <a:lnTo>
                    <a:pt x="1743" y="287"/>
                  </a:lnTo>
                  <a:lnTo>
                    <a:pt x="1741" y="304"/>
                  </a:lnTo>
                  <a:lnTo>
                    <a:pt x="1733" y="320"/>
                  </a:lnTo>
                  <a:lnTo>
                    <a:pt x="1722" y="335"/>
                  </a:lnTo>
                  <a:lnTo>
                    <a:pt x="1507" y="552"/>
                  </a:lnTo>
                  <a:lnTo>
                    <a:pt x="1492" y="562"/>
                  </a:lnTo>
                  <a:lnTo>
                    <a:pt x="1475" y="570"/>
                  </a:lnTo>
                  <a:lnTo>
                    <a:pt x="1458" y="572"/>
                  </a:lnTo>
                  <a:lnTo>
                    <a:pt x="1440" y="570"/>
                  </a:lnTo>
                  <a:lnTo>
                    <a:pt x="1423" y="562"/>
                  </a:lnTo>
                  <a:lnTo>
                    <a:pt x="1408" y="552"/>
                  </a:lnTo>
                  <a:lnTo>
                    <a:pt x="1397" y="536"/>
                  </a:lnTo>
                  <a:lnTo>
                    <a:pt x="1389" y="520"/>
                  </a:lnTo>
                  <a:lnTo>
                    <a:pt x="1387" y="502"/>
                  </a:lnTo>
                  <a:lnTo>
                    <a:pt x="1389" y="484"/>
                  </a:lnTo>
                  <a:lnTo>
                    <a:pt x="1397" y="467"/>
                  </a:lnTo>
                  <a:lnTo>
                    <a:pt x="1408" y="452"/>
                  </a:lnTo>
                  <a:lnTo>
                    <a:pt x="1504" y="357"/>
                  </a:lnTo>
                  <a:lnTo>
                    <a:pt x="1410" y="361"/>
                  </a:lnTo>
                  <a:lnTo>
                    <a:pt x="1318" y="371"/>
                  </a:lnTo>
                  <a:lnTo>
                    <a:pt x="1228" y="388"/>
                  </a:lnTo>
                  <a:lnTo>
                    <a:pt x="1140" y="411"/>
                  </a:lnTo>
                  <a:lnTo>
                    <a:pt x="1056" y="438"/>
                  </a:lnTo>
                  <a:lnTo>
                    <a:pt x="972" y="472"/>
                  </a:lnTo>
                  <a:lnTo>
                    <a:pt x="893" y="510"/>
                  </a:lnTo>
                  <a:lnTo>
                    <a:pt x="815" y="553"/>
                  </a:lnTo>
                  <a:lnTo>
                    <a:pt x="741" y="602"/>
                  </a:lnTo>
                  <a:lnTo>
                    <a:pt x="670" y="654"/>
                  </a:lnTo>
                  <a:lnTo>
                    <a:pt x="602" y="710"/>
                  </a:lnTo>
                  <a:lnTo>
                    <a:pt x="539" y="771"/>
                  </a:lnTo>
                  <a:lnTo>
                    <a:pt x="480" y="835"/>
                  </a:lnTo>
                  <a:lnTo>
                    <a:pt x="424" y="904"/>
                  </a:lnTo>
                  <a:lnTo>
                    <a:pt x="373" y="975"/>
                  </a:lnTo>
                  <a:lnTo>
                    <a:pt x="326" y="1050"/>
                  </a:lnTo>
                  <a:lnTo>
                    <a:pt x="284" y="1129"/>
                  </a:lnTo>
                  <a:lnTo>
                    <a:pt x="247" y="1209"/>
                  </a:lnTo>
                  <a:lnTo>
                    <a:pt x="215" y="1293"/>
                  </a:lnTo>
                  <a:lnTo>
                    <a:pt x="188" y="1379"/>
                  </a:lnTo>
                  <a:lnTo>
                    <a:pt x="167" y="1468"/>
                  </a:lnTo>
                  <a:lnTo>
                    <a:pt x="152" y="1558"/>
                  </a:lnTo>
                  <a:lnTo>
                    <a:pt x="143" y="1650"/>
                  </a:lnTo>
                  <a:lnTo>
                    <a:pt x="140" y="1744"/>
                  </a:lnTo>
                  <a:lnTo>
                    <a:pt x="138" y="1763"/>
                  </a:lnTo>
                  <a:lnTo>
                    <a:pt x="130" y="1780"/>
                  </a:lnTo>
                  <a:lnTo>
                    <a:pt x="120" y="1794"/>
                  </a:lnTo>
                  <a:lnTo>
                    <a:pt x="105" y="1805"/>
                  </a:lnTo>
                  <a:lnTo>
                    <a:pt x="89" y="1812"/>
                  </a:lnTo>
                  <a:lnTo>
                    <a:pt x="70" y="1815"/>
                  </a:lnTo>
                  <a:lnTo>
                    <a:pt x="51" y="1812"/>
                  </a:lnTo>
                  <a:lnTo>
                    <a:pt x="34" y="1805"/>
                  </a:lnTo>
                  <a:lnTo>
                    <a:pt x="20" y="1794"/>
                  </a:lnTo>
                  <a:lnTo>
                    <a:pt x="10" y="1780"/>
                  </a:lnTo>
                  <a:lnTo>
                    <a:pt x="2" y="1763"/>
                  </a:lnTo>
                  <a:lnTo>
                    <a:pt x="0" y="1744"/>
                  </a:lnTo>
                  <a:lnTo>
                    <a:pt x="3" y="1645"/>
                  </a:lnTo>
                  <a:lnTo>
                    <a:pt x="13" y="1547"/>
                  </a:lnTo>
                  <a:lnTo>
                    <a:pt x="28" y="1451"/>
                  </a:lnTo>
                  <a:lnTo>
                    <a:pt x="50" y="1357"/>
                  </a:lnTo>
                  <a:lnTo>
                    <a:pt x="76" y="1265"/>
                  </a:lnTo>
                  <a:lnTo>
                    <a:pt x="109" y="1176"/>
                  </a:lnTo>
                  <a:lnTo>
                    <a:pt x="147" y="1090"/>
                  </a:lnTo>
                  <a:lnTo>
                    <a:pt x="190" y="1007"/>
                  </a:lnTo>
                  <a:lnTo>
                    <a:pt x="237" y="926"/>
                  </a:lnTo>
                  <a:lnTo>
                    <a:pt x="290" y="849"/>
                  </a:lnTo>
                  <a:lnTo>
                    <a:pt x="346" y="774"/>
                  </a:lnTo>
                  <a:lnTo>
                    <a:pt x="408" y="704"/>
                  </a:lnTo>
                  <a:lnTo>
                    <a:pt x="473" y="639"/>
                  </a:lnTo>
                  <a:lnTo>
                    <a:pt x="542" y="576"/>
                  </a:lnTo>
                  <a:lnTo>
                    <a:pt x="615" y="519"/>
                  </a:lnTo>
                  <a:lnTo>
                    <a:pt x="691" y="465"/>
                  </a:lnTo>
                  <a:lnTo>
                    <a:pt x="772" y="416"/>
                  </a:lnTo>
                  <a:lnTo>
                    <a:pt x="854" y="372"/>
                  </a:lnTo>
                  <a:lnTo>
                    <a:pt x="940" y="333"/>
                  </a:lnTo>
                  <a:lnTo>
                    <a:pt x="1028" y="299"/>
                  </a:lnTo>
                  <a:lnTo>
                    <a:pt x="1119" y="272"/>
                  </a:lnTo>
                  <a:lnTo>
                    <a:pt x="1212" y="248"/>
                  </a:lnTo>
                  <a:lnTo>
                    <a:pt x="1308" y="232"/>
                  </a:lnTo>
                  <a:lnTo>
                    <a:pt x="1405" y="221"/>
                  </a:lnTo>
                  <a:lnTo>
                    <a:pt x="1505" y="217"/>
                  </a:lnTo>
                  <a:lnTo>
                    <a:pt x="1408" y="120"/>
                  </a:lnTo>
                  <a:lnTo>
                    <a:pt x="1397" y="105"/>
                  </a:lnTo>
                  <a:lnTo>
                    <a:pt x="1389" y="88"/>
                  </a:lnTo>
                  <a:lnTo>
                    <a:pt x="1387" y="71"/>
                  </a:lnTo>
                  <a:lnTo>
                    <a:pt x="1389" y="53"/>
                  </a:lnTo>
                  <a:lnTo>
                    <a:pt x="1397" y="36"/>
                  </a:lnTo>
                  <a:lnTo>
                    <a:pt x="1408" y="21"/>
                  </a:lnTo>
                  <a:lnTo>
                    <a:pt x="1423" y="10"/>
                  </a:lnTo>
                  <a:lnTo>
                    <a:pt x="1440" y="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8" name="Freeform 228"/>
            <p:cNvSpPr/>
            <p:nvPr/>
          </p:nvSpPr>
          <p:spPr bwMode="auto">
            <a:xfrm>
              <a:off x="6534151" y="3727450"/>
              <a:ext cx="276225" cy="287338"/>
            </a:xfrm>
            <a:custGeom>
              <a:avLst/>
              <a:gdLst>
                <a:gd name="T0" fmla="*/ 1691 w 1743"/>
                <a:gd name="T1" fmla="*/ 3 h 1815"/>
                <a:gd name="T2" fmla="*/ 1722 w 1743"/>
                <a:gd name="T3" fmla="*/ 21 h 1815"/>
                <a:gd name="T4" fmla="*/ 1740 w 1743"/>
                <a:gd name="T5" fmla="*/ 52 h 1815"/>
                <a:gd name="T6" fmla="*/ 1739 w 1743"/>
                <a:gd name="T7" fmla="*/ 170 h 1815"/>
                <a:gd name="T8" fmla="*/ 1714 w 1743"/>
                <a:gd name="T9" fmla="*/ 364 h 1815"/>
                <a:gd name="T10" fmla="*/ 1666 w 1743"/>
                <a:gd name="T11" fmla="*/ 549 h 1815"/>
                <a:gd name="T12" fmla="*/ 1595 w 1743"/>
                <a:gd name="T13" fmla="*/ 724 h 1815"/>
                <a:gd name="T14" fmla="*/ 1505 w 1743"/>
                <a:gd name="T15" fmla="*/ 889 h 1815"/>
                <a:gd name="T16" fmla="*/ 1395 w 1743"/>
                <a:gd name="T17" fmla="*/ 1040 h 1815"/>
                <a:gd name="T18" fmla="*/ 1269 w 1743"/>
                <a:gd name="T19" fmla="*/ 1176 h 1815"/>
                <a:gd name="T20" fmla="*/ 1126 w 1743"/>
                <a:gd name="T21" fmla="*/ 1296 h 1815"/>
                <a:gd name="T22" fmla="*/ 971 w 1743"/>
                <a:gd name="T23" fmla="*/ 1399 h 1815"/>
                <a:gd name="T24" fmla="*/ 802 w 1743"/>
                <a:gd name="T25" fmla="*/ 1481 h 1815"/>
                <a:gd name="T26" fmla="*/ 622 w 1743"/>
                <a:gd name="T27" fmla="*/ 1543 h 1815"/>
                <a:gd name="T28" fmla="*/ 434 w 1743"/>
                <a:gd name="T29" fmla="*/ 1582 h 1815"/>
                <a:gd name="T30" fmla="*/ 238 w 1743"/>
                <a:gd name="T31" fmla="*/ 1598 h 1815"/>
                <a:gd name="T32" fmla="*/ 346 w 1743"/>
                <a:gd name="T33" fmla="*/ 1710 h 1815"/>
                <a:gd name="T34" fmla="*/ 354 w 1743"/>
                <a:gd name="T35" fmla="*/ 1743 h 1815"/>
                <a:gd name="T36" fmla="*/ 346 w 1743"/>
                <a:gd name="T37" fmla="*/ 1778 h 1815"/>
                <a:gd name="T38" fmla="*/ 320 w 1743"/>
                <a:gd name="T39" fmla="*/ 1805 h 1815"/>
                <a:gd name="T40" fmla="*/ 285 w 1743"/>
                <a:gd name="T41" fmla="*/ 1815 h 1815"/>
                <a:gd name="T42" fmla="*/ 250 w 1743"/>
                <a:gd name="T43" fmla="*/ 1805 h 1815"/>
                <a:gd name="T44" fmla="*/ 20 w 1743"/>
                <a:gd name="T45" fmla="*/ 1578 h 1815"/>
                <a:gd name="T46" fmla="*/ 2 w 1743"/>
                <a:gd name="T47" fmla="*/ 1546 h 1815"/>
                <a:gd name="T48" fmla="*/ 2 w 1743"/>
                <a:gd name="T49" fmla="*/ 1510 h 1815"/>
                <a:gd name="T50" fmla="*/ 20 w 1743"/>
                <a:gd name="T51" fmla="*/ 1479 h 1815"/>
                <a:gd name="T52" fmla="*/ 251 w 1743"/>
                <a:gd name="T53" fmla="*/ 1251 h 1815"/>
                <a:gd name="T54" fmla="*/ 285 w 1743"/>
                <a:gd name="T55" fmla="*/ 1243 h 1815"/>
                <a:gd name="T56" fmla="*/ 320 w 1743"/>
                <a:gd name="T57" fmla="*/ 1251 h 1815"/>
                <a:gd name="T58" fmla="*/ 346 w 1743"/>
                <a:gd name="T59" fmla="*/ 1279 h 1815"/>
                <a:gd name="T60" fmla="*/ 354 w 1743"/>
                <a:gd name="T61" fmla="*/ 1313 h 1815"/>
                <a:gd name="T62" fmla="*/ 346 w 1743"/>
                <a:gd name="T63" fmla="*/ 1348 h 1815"/>
                <a:gd name="T64" fmla="*/ 239 w 1743"/>
                <a:gd name="T65" fmla="*/ 1458 h 1815"/>
                <a:gd name="T66" fmla="*/ 424 w 1743"/>
                <a:gd name="T67" fmla="*/ 1443 h 1815"/>
                <a:gd name="T68" fmla="*/ 601 w 1743"/>
                <a:gd name="T69" fmla="*/ 1404 h 1815"/>
                <a:gd name="T70" fmla="*/ 770 w 1743"/>
                <a:gd name="T71" fmla="*/ 1343 h 1815"/>
                <a:gd name="T72" fmla="*/ 927 w 1743"/>
                <a:gd name="T73" fmla="*/ 1262 h 1815"/>
                <a:gd name="T74" fmla="*/ 1072 w 1743"/>
                <a:gd name="T75" fmla="*/ 1161 h 1815"/>
                <a:gd name="T76" fmla="*/ 1204 w 1743"/>
                <a:gd name="T77" fmla="*/ 1043 h 1815"/>
                <a:gd name="T78" fmla="*/ 1318 w 1743"/>
                <a:gd name="T79" fmla="*/ 911 h 1815"/>
                <a:gd name="T80" fmla="*/ 1416 w 1743"/>
                <a:gd name="T81" fmla="*/ 765 h 1815"/>
                <a:gd name="T82" fmla="*/ 1495 w 1743"/>
                <a:gd name="T83" fmla="*/ 605 h 1815"/>
                <a:gd name="T84" fmla="*/ 1554 w 1743"/>
                <a:gd name="T85" fmla="*/ 436 h 1815"/>
                <a:gd name="T86" fmla="*/ 1590 w 1743"/>
                <a:gd name="T87" fmla="*/ 256 h 1815"/>
                <a:gd name="T88" fmla="*/ 1603 w 1743"/>
                <a:gd name="T89" fmla="*/ 70 h 1815"/>
                <a:gd name="T90" fmla="*/ 1612 w 1743"/>
                <a:gd name="T91" fmla="*/ 35 h 1815"/>
                <a:gd name="T92" fmla="*/ 1637 w 1743"/>
                <a:gd name="T93" fmla="*/ 9 h 1815"/>
                <a:gd name="T94" fmla="*/ 1673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673" y="0"/>
                  </a:moveTo>
                  <a:lnTo>
                    <a:pt x="1691" y="3"/>
                  </a:lnTo>
                  <a:lnTo>
                    <a:pt x="1708" y="9"/>
                  </a:lnTo>
                  <a:lnTo>
                    <a:pt x="1722" y="21"/>
                  </a:lnTo>
                  <a:lnTo>
                    <a:pt x="1733" y="35"/>
                  </a:lnTo>
                  <a:lnTo>
                    <a:pt x="1740" y="52"/>
                  </a:lnTo>
                  <a:lnTo>
                    <a:pt x="1743" y="70"/>
                  </a:lnTo>
                  <a:lnTo>
                    <a:pt x="1739" y="170"/>
                  </a:lnTo>
                  <a:lnTo>
                    <a:pt x="1730" y="268"/>
                  </a:lnTo>
                  <a:lnTo>
                    <a:pt x="1714" y="364"/>
                  </a:lnTo>
                  <a:lnTo>
                    <a:pt x="1693" y="458"/>
                  </a:lnTo>
                  <a:lnTo>
                    <a:pt x="1666" y="549"/>
                  </a:lnTo>
                  <a:lnTo>
                    <a:pt x="1634" y="638"/>
                  </a:lnTo>
                  <a:lnTo>
                    <a:pt x="1595" y="724"/>
                  </a:lnTo>
                  <a:lnTo>
                    <a:pt x="1553" y="808"/>
                  </a:lnTo>
                  <a:lnTo>
                    <a:pt x="1505" y="889"/>
                  </a:lnTo>
                  <a:lnTo>
                    <a:pt x="1452" y="966"/>
                  </a:lnTo>
                  <a:lnTo>
                    <a:pt x="1395" y="1040"/>
                  </a:lnTo>
                  <a:lnTo>
                    <a:pt x="1334" y="1110"/>
                  </a:lnTo>
                  <a:lnTo>
                    <a:pt x="1269" y="1176"/>
                  </a:lnTo>
                  <a:lnTo>
                    <a:pt x="1199" y="1239"/>
                  </a:lnTo>
                  <a:lnTo>
                    <a:pt x="1126" y="1296"/>
                  </a:lnTo>
                  <a:lnTo>
                    <a:pt x="1050" y="1350"/>
                  </a:lnTo>
                  <a:lnTo>
                    <a:pt x="971" y="1399"/>
                  </a:lnTo>
                  <a:lnTo>
                    <a:pt x="888" y="1442"/>
                  </a:lnTo>
                  <a:lnTo>
                    <a:pt x="802" y="1481"/>
                  </a:lnTo>
                  <a:lnTo>
                    <a:pt x="713" y="1515"/>
                  </a:lnTo>
                  <a:lnTo>
                    <a:pt x="622" y="1543"/>
                  </a:lnTo>
                  <a:lnTo>
                    <a:pt x="529" y="1566"/>
                  </a:lnTo>
                  <a:lnTo>
                    <a:pt x="434" y="1582"/>
                  </a:lnTo>
                  <a:lnTo>
                    <a:pt x="338" y="1594"/>
                  </a:lnTo>
                  <a:lnTo>
                    <a:pt x="238" y="1598"/>
                  </a:lnTo>
                  <a:lnTo>
                    <a:pt x="334" y="1695"/>
                  </a:lnTo>
                  <a:lnTo>
                    <a:pt x="346" y="1710"/>
                  </a:lnTo>
                  <a:lnTo>
                    <a:pt x="352" y="1726"/>
                  </a:lnTo>
                  <a:lnTo>
                    <a:pt x="354" y="1743"/>
                  </a:lnTo>
                  <a:lnTo>
                    <a:pt x="352" y="1761"/>
                  </a:lnTo>
                  <a:lnTo>
                    <a:pt x="346" y="1778"/>
                  </a:lnTo>
                  <a:lnTo>
                    <a:pt x="334" y="1793"/>
                  </a:lnTo>
                  <a:lnTo>
                    <a:pt x="320" y="1805"/>
                  </a:lnTo>
                  <a:lnTo>
                    <a:pt x="303" y="1811"/>
                  </a:lnTo>
                  <a:lnTo>
                    <a:pt x="285" y="1815"/>
                  </a:lnTo>
                  <a:lnTo>
                    <a:pt x="267" y="1811"/>
                  </a:lnTo>
                  <a:lnTo>
                    <a:pt x="250" y="1805"/>
                  </a:lnTo>
                  <a:lnTo>
                    <a:pt x="235" y="1793"/>
                  </a:lnTo>
                  <a:lnTo>
                    <a:pt x="20" y="1578"/>
                  </a:lnTo>
                  <a:lnTo>
                    <a:pt x="9" y="1563"/>
                  </a:lnTo>
                  <a:lnTo>
                    <a:pt x="2" y="1546"/>
                  </a:lnTo>
                  <a:lnTo>
                    <a:pt x="0" y="1528"/>
                  </a:lnTo>
                  <a:lnTo>
                    <a:pt x="2" y="1510"/>
                  </a:lnTo>
                  <a:lnTo>
                    <a:pt x="9" y="1493"/>
                  </a:lnTo>
                  <a:lnTo>
                    <a:pt x="20" y="1479"/>
                  </a:lnTo>
                  <a:lnTo>
                    <a:pt x="235" y="1263"/>
                  </a:lnTo>
                  <a:lnTo>
                    <a:pt x="251" y="1251"/>
                  </a:lnTo>
                  <a:lnTo>
                    <a:pt x="267" y="1245"/>
                  </a:lnTo>
                  <a:lnTo>
                    <a:pt x="285" y="1243"/>
                  </a:lnTo>
                  <a:lnTo>
                    <a:pt x="303" y="1245"/>
                  </a:lnTo>
                  <a:lnTo>
                    <a:pt x="320" y="1251"/>
                  </a:lnTo>
                  <a:lnTo>
                    <a:pt x="334" y="1263"/>
                  </a:lnTo>
                  <a:lnTo>
                    <a:pt x="346" y="1279"/>
                  </a:lnTo>
                  <a:lnTo>
                    <a:pt x="352" y="1295"/>
                  </a:lnTo>
                  <a:lnTo>
                    <a:pt x="354" y="1313"/>
                  </a:lnTo>
                  <a:lnTo>
                    <a:pt x="352" y="1331"/>
                  </a:lnTo>
                  <a:lnTo>
                    <a:pt x="346" y="1348"/>
                  </a:lnTo>
                  <a:lnTo>
                    <a:pt x="334" y="1363"/>
                  </a:lnTo>
                  <a:lnTo>
                    <a:pt x="239" y="1458"/>
                  </a:lnTo>
                  <a:lnTo>
                    <a:pt x="332" y="1454"/>
                  </a:lnTo>
                  <a:lnTo>
                    <a:pt x="424" y="1443"/>
                  </a:lnTo>
                  <a:lnTo>
                    <a:pt x="513" y="1426"/>
                  </a:lnTo>
                  <a:lnTo>
                    <a:pt x="601" y="1404"/>
                  </a:lnTo>
                  <a:lnTo>
                    <a:pt x="687" y="1376"/>
                  </a:lnTo>
                  <a:lnTo>
                    <a:pt x="770" y="1343"/>
                  </a:lnTo>
                  <a:lnTo>
                    <a:pt x="850" y="1304"/>
                  </a:lnTo>
                  <a:lnTo>
                    <a:pt x="927" y="1262"/>
                  </a:lnTo>
                  <a:lnTo>
                    <a:pt x="1001" y="1213"/>
                  </a:lnTo>
                  <a:lnTo>
                    <a:pt x="1072" y="1161"/>
                  </a:lnTo>
                  <a:lnTo>
                    <a:pt x="1140" y="1105"/>
                  </a:lnTo>
                  <a:lnTo>
                    <a:pt x="1204" y="1043"/>
                  </a:lnTo>
                  <a:lnTo>
                    <a:pt x="1263" y="980"/>
                  </a:lnTo>
                  <a:lnTo>
                    <a:pt x="1318" y="911"/>
                  </a:lnTo>
                  <a:lnTo>
                    <a:pt x="1370" y="840"/>
                  </a:lnTo>
                  <a:lnTo>
                    <a:pt x="1416" y="765"/>
                  </a:lnTo>
                  <a:lnTo>
                    <a:pt x="1459" y="686"/>
                  </a:lnTo>
                  <a:lnTo>
                    <a:pt x="1495" y="605"/>
                  </a:lnTo>
                  <a:lnTo>
                    <a:pt x="1528" y="522"/>
                  </a:lnTo>
                  <a:lnTo>
                    <a:pt x="1554" y="436"/>
                  </a:lnTo>
                  <a:lnTo>
                    <a:pt x="1574" y="347"/>
                  </a:lnTo>
                  <a:lnTo>
                    <a:pt x="1590" y="256"/>
                  </a:lnTo>
                  <a:lnTo>
                    <a:pt x="1600" y="164"/>
                  </a:lnTo>
                  <a:lnTo>
                    <a:pt x="1603" y="70"/>
                  </a:lnTo>
                  <a:lnTo>
                    <a:pt x="1605" y="52"/>
                  </a:lnTo>
                  <a:lnTo>
                    <a:pt x="1612" y="35"/>
                  </a:lnTo>
                  <a:lnTo>
                    <a:pt x="1623" y="21"/>
                  </a:lnTo>
                  <a:lnTo>
                    <a:pt x="1637" y="9"/>
                  </a:lnTo>
                  <a:lnTo>
                    <a:pt x="1654" y="3"/>
                  </a:lnTo>
                  <a:lnTo>
                    <a:pt x="1673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9" name="Freeform 229"/>
            <p:cNvSpPr>
              <a:spLocks noEditPoints="1"/>
            </p:cNvSpPr>
            <p:nvPr/>
          </p:nvSpPr>
          <p:spPr bwMode="auto">
            <a:xfrm>
              <a:off x="6497638" y="3667125"/>
              <a:ext cx="142875" cy="142875"/>
            </a:xfrm>
            <a:custGeom>
              <a:avLst/>
              <a:gdLst>
                <a:gd name="T0" fmla="*/ 410 w 901"/>
                <a:gd name="T1" fmla="*/ 143 h 905"/>
                <a:gd name="T2" fmla="*/ 331 w 901"/>
                <a:gd name="T3" fmla="*/ 164 h 905"/>
                <a:gd name="T4" fmla="*/ 260 w 901"/>
                <a:gd name="T5" fmla="*/ 206 h 905"/>
                <a:gd name="T6" fmla="*/ 203 w 901"/>
                <a:gd name="T7" fmla="*/ 262 h 905"/>
                <a:gd name="T8" fmla="*/ 163 w 901"/>
                <a:gd name="T9" fmla="*/ 333 h 905"/>
                <a:gd name="T10" fmla="*/ 142 w 901"/>
                <a:gd name="T11" fmla="*/ 413 h 905"/>
                <a:gd name="T12" fmla="*/ 142 w 901"/>
                <a:gd name="T13" fmla="*/ 493 h 905"/>
                <a:gd name="T14" fmla="*/ 163 w 901"/>
                <a:gd name="T15" fmla="*/ 572 h 905"/>
                <a:gd name="T16" fmla="*/ 204 w 901"/>
                <a:gd name="T17" fmla="*/ 644 h 905"/>
                <a:gd name="T18" fmla="*/ 260 w 901"/>
                <a:gd name="T19" fmla="*/ 701 h 905"/>
                <a:gd name="T20" fmla="*/ 330 w 901"/>
                <a:gd name="T21" fmla="*/ 741 h 905"/>
                <a:gd name="T22" fmla="*/ 408 w 901"/>
                <a:gd name="T23" fmla="*/ 763 h 905"/>
                <a:gd name="T24" fmla="*/ 491 w 901"/>
                <a:gd name="T25" fmla="*/ 763 h 905"/>
                <a:gd name="T26" fmla="*/ 569 w 901"/>
                <a:gd name="T27" fmla="*/ 741 h 905"/>
                <a:gd name="T28" fmla="*/ 640 w 901"/>
                <a:gd name="T29" fmla="*/ 700 h 905"/>
                <a:gd name="T30" fmla="*/ 696 w 901"/>
                <a:gd name="T31" fmla="*/ 643 h 905"/>
                <a:gd name="T32" fmla="*/ 738 w 901"/>
                <a:gd name="T33" fmla="*/ 572 h 905"/>
                <a:gd name="T34" fmla="*/ 759 w 901"/>
                <a:gd name="T35" fmla="*/ 493 h 905"/>
                <a:gd name="T36" fmla="*/ 759 w 901"/>
                <a:gd name="T37" fmla="*/ 413 h 905"/>
                <a:gd name="T38" fmla="*/ 738 w 901"/>
                <a:gd name="T39" fmla="*/ 333 h 905"/>
                <a:gd name="T40" fmla="*/ 696 w 901"/>
                <a:gd name="T41" fmla="*/ 262 h 905"/>
                <a:gd name="T42" fmla="*/ 639 w 901"/>
                <a:gd name="T43" fmla="*/ 205 h 905"/>
                <a:gd name="T44" fmla="*/ 569 w 901"/>
                <a:gd name="T45" fmla="*/ 164 h 905"/>
                <a:gd name="T46" fmla="*/ 491 w 901"/>
                <a:gd name="T47" fmla="*/ 143 h 905"/>
                <a:gd name="T48" fmla="*/ 450 w 901"/>
                <a:gd name="T49" fmla="*/ 0 h 905"/>
                <a:gd name="T50" fmla="*/ 547 w 901"/>
                <a:gd name="T51" fmla="*/ 11 h 905"/>
                <a:gd name="T52" fmla="*/ 638 w 901"/>
                <a:gd name="T53" fmla="*/ 41 h 905"/>
                <a:gd name="T54" fmla="*/ 721 w 901"/>
                <a:gd name="T55" fmla="*/ 90 h 905"/>
                <a:gd name="T56" fmla="*/ 791 w 901"/>
                <a:gd name="T57" fmla="*/ 155 h 905"/>
                <a:gd name="T58" fmla="*/ 846 w 901"/>
                <a:gd name="T59" fmla="*/ 234 h 905"/>
                <a:gd name="T60" fmla="*/ 884 w 901"/>
                <a:gd name="T61" fmla="*/ 328 h 905"/>
                <a:gd name="T62" fmla="*/ 901 w 901"/>
                <a:gd name="T63" fmla="*/ 427 h 905"/>
                <a:gd name="T64" fmla="*/ 896 w 901"/>
                <a:gd name="T65" fmla="*/ 527 h 905"/>
                <a:gd name="T66" fmla="*/ 867 w 901"/>
                <a:gd name="T67" fmla="*/ 626 h 905"/>
                <a:gd name="T68" fmla="*/ 818 w 901"/>
                <a:gd name="T69" fmla="*/ 715 h 905"/>
                <a:gd name="T70" fmla="*/ 752 w 901"/>
                <a:gd name="T71" fmla="*/ 789 h 905"/>
                <a:gd name="T72" fmla="*/ 669 w 901"/>
                <a:gd name="T73" fmla="*/ 847 h 905"/>
                <a:gd name="T74" fmla="*/ 581 w 901"/>
                <a:gd name="T75" fmla="*/ 886 h 905"/>
                <a:gd name="T76" fmla="*/ 494 w 901"/>
                <a:gd name="T77" fmla="*/ 903 h 905"/>
                <a:gd name="T78" fmla="*/ 401 w 901"/>
                <a:gd name="T79" fmla="*/ 902 h 905"/>
                <a:gd name="T80" fmla="*/ 306 w 901"/>
                <a:gd name="T81" fmla="*/ 881 h 905"/>
                <a:gd name="T82" fmla="*/ 219 w 901"/>
                <a:gd name="T83" fmla="*/ 841 h 905"/>
                <a:gd name="T84" fmla="*/ 143 w 901"/>
                <a:gd name="T85" fmla="*/ 784 h 905"/>
                <a:gd name="T86" fmla="*/ 80 w 901"/>
                <a:gd name="T87" fmla="*/ 712 h 905"/>
                <a:gd name="T88" fmla="*/ 34 w 901"/>
                <a:gd name="T89" fmla="*/ 626 h 905"/>
                <a:gd name="T90" fmla="*/ 5 w 901"/>
                <a:gd name="T91" fmla="*/ 527 h 905"/>
                <a:gd name="T92" fmla="*/ 0 w 901"/>
                <a:gd name="T93" fmla="*/ 427 h 905"/>
                <a:gd name="T94" fmla="*/ 17 w 901"/>
                <a:gd name="T95" fmla="*/ 328 h 905"/>
                <a:gd name="T96" fmla="*/ 56 w 901"/>
                <a:gd name="T97" fmla="*/ 233 h 905"/>
                <a:gd name="T98" fmla="*/ 114 w 901"/>
                <a:gd name="T99" fmla="*/ 151 h 905"/>
                <a:gd name="T100" fmla="*/ 188 w 901"/>
                <a:gd name="T101" fmla="*/ 84 h 905"/>
                <a:gd name="T102" fmla="*/ 277 w 901"/>
                <a:gd name="T103" fmla="*/ 35 h 905"/>
                <a:gd name="T104" fmla="*/ 362 w 901"/>
                <a:gd name="T105" fmla="*/ 8 h 905"/>
                <a:gd name="T106" fmla="*/ 450 w 901"/>
                <a:gd name="T10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1" h="905">
                  <a:moveTo>
                    <a:pt x="450" y="140"/>
                  </a:moveTo>
                  <a:lnTo>
                    <a:pt x="410" y="143"/>
                  </a:lnTo>
                  <a:lnTo>
                    <a:pt x="370" y="152"/>
                  </a:lnTo>
                  <a:lnTo>
                    <a:pt x="331" y="164"/>
                  </a:lnTo>
                  <a:lnTo>
                    <a:pt x="294" y="182"/>
                  </a:lnTo>
                  <a:lnTo>
                    <a:pt x="260" y="206"/>
                  </a:lnTo>
                  <a:lnTo>
                    <a:pt x="230" y="232"/>
                  </a:lnTo>
                  <a:lnTo>
                    <a:pt x="203" y="262"/>
                  </a:lnTo>
                  <a:lnTo>
                    <a:pt x="181" y="296"/>
                  </a:lnTo>
                  <a:lnTo>
                    <a:pt x="163" y="333"/>
                  </a:lnTo>
                  <a:lnTo>
                    <a:pt x="149" y="372"/>
                  </a:lnTo>
                  <a:lnTo>
                    <a:pt x="142" y="413"/>
                  </a:lnTo>
                  <a:lnTo>
                    <a:pt x="138" y="453"/>
                  </a:lnTo>
                  <a:lnTo>
                    <a:pt x="142" y="493"/>
                  </a:lnTo>
                  <a:lnTo>
                    <a:pt x="149" y="533"/>
                  </a:lnTo>
                  <a:lnTo>
                    <a:pt x="163" y="572"/>
                  </a:lnTo>
                  <a:lnTo>
                    <a:pt x="181" y="610"/>
                  </a:lnTo>
                  <a:lnTo>
                    <a:pt x="204" y="644"/>
                  </a:lnTo>
                  <a:lnTo>
                    <a:pt x="231" y="675"/>
                  </a:lnTo>
                  <a:lnTo>
                    <a:pt x="260" y="701"/>
                  </a:lnTo>
                  <a:lnTo>
                    <a:pt x="294" y="723"/>
                  </a:lnTo>
                  <a:lnTo>
                    <a:pt x="330" y="741"/>
                  </a:lnTo>
                  <a:lnTo>
                    <a:pt x="368" y="754"/>
                  </a:lnTo>
                  <a:lnTo>
                    <a:pt x="408" y="763"/>
                  </a:lnTo>
                  <a:lnTo>
                    <a:pt x="450" y="765"/>
                  </a:lnTo>
                  <a:lnTo>
                    <a:pt x="491" y="763"/>
                  </a:lnTo>
                  <a:lnTo>
                    <a:pt x="530" y="754"/>
                  </a:lnTo>
                  <a:lnTo>
                    <a:pt x="569" y="741"/>
                  </a:lnTo>
                  <a:lnTo>
                    <a:pt x="606" y="722"/>
                  </a:lnTo>
                  <a:lnTo>
                    <a:pt x="640" y="700"/>
                  </a:lnTo>
                  <a:lnTo>
                    <a:pt x="670" y="673"/>
                  </a:lnTo>
                  <a:lnTo>
                    <a:pt x="696" y="643"/>
                  </a:lnTo>
                  <a:lnTo>
                    <a:pt x="720" y="609"/>
                  </a:lnTo>
                  <a:lnTo>
                    <a:pt x="738" y="572"/>
                  </a:lnTo>
                  <a:lnTo>
                    <a:pt x="750" y="533"/>
                  </a:lnTo>
                  <a:lnTo>
                    <a:pt x="759" y="493"/>
                  </a:lnTo>
                  <a:lnTo>
                    <a:pt x="761" y="453"/>
                  </a:lnTo>
                  <a:lnTo>
                    <a:pt x="759" y="413"/>
                  </a:lnTo>
                  <a:lnTo>
                    <a:pt x="750" y="372"/>
                  </a:lnTo>
                  <a:lnTo>
                    <a:pt x="738" y="333"/>
                  </a:lnTo>
                  <a:lnTo>
                    <a:pt x="719" y="296"/>
                  </a:lnTo>
                  <a:lnTo>
                    <a:pt x="696" y="262"/>
                  </a:lnTo>
                  <a:lnTo>
                    <a:pt x="670" y="231"/>
                  </a:lnTo>
                  <a:lnTo>
                    <a:pt x="639" y="205"/>
                  </a:lnTo>
                  <a:lnTo>
                    <a:pt x="605" y="182"/>
                  </a:lnTo>
                  <a:lnTo>
                    <a:pt x="569" y="164"/>
                  </a:lnTo>
                  <a:lnTo>
                    <a:pt x="531" y="152"/>
                  </a:lnTo>
                  <a:lnTo>
                    <a:pt x="491" y="143"/>
                  </a:lnTo>
                  <a:lnTo>
                    <a:pt x="450" y="140"/>
                  </a:lnTo>
                  <a:close/>
                  <a:moveTo>
                    <a:pt x="450" y="0"/>
                  </a:moveTo>
                  <a:lnTo>
                    <a:pt x="500" y="3"/>
                  </a:lnTo>
                  <a:lnTo>
                    <a:pt x="547" y="11"/>
                  </a:lnTo>
                  <a:lnTo>
                    <a:pt x="594" y="23"/>
                  </a:lnTo>
                  <a:lnTo>
                    <a:pt x="638" y="41"/>
                  </a:lnTo>
                  <a:lnTo>
                    <a:pt x="681" y="64"/>
                  </a:lnTo>
                  <a:lnTo>
                    <a:pt x="721" y="90"/>
                  </a:lnTo>
                  <a:lnTo>
                    <a:pt x="757" y="121"/>
                  </a:lnTo>
                  <a:lnTo>
                    <a:pt x="791" y="155"/>
                  </a:lnTo>
                  <a:lnTo>
                    <a:pt x="820" y="193"/>
                  </a:lnTo>
                  <a:lnTo>
                    <a:pt x="846" y="234"/>
                  </a:lnTo>
                  <a:lnTo>
                    <a:pt x="867" y="279"/>
                  </a:lnTo>
                  <a:lnTo>
                    <a:pt x="884" y="328"/>
                  </a:lnTo>
                  <a:lnTo>
                    <a:pt x="896" y="378"/>
                  </a:lnTo>
                  <a:lnTo>
                    <a:pt x="901" y="427"/>
                  </a:lnTo>
                  <a:lnTo>
                    <a:pt x="901" y="477"/>
                  </a:lnTo>
                  <a:lnTo>
                    <a:pt x="896" y="527"/>
                  </a:lnTo>
                  <a:lnTo>
                    <a:pt x="884" y="577"/>
                  </a:lnTo>
                  <a:lnTo>
                    <a:pt x="867" y="626"/>
                  </a:lnTo>
                  <a:lnTo>
                    <a:pt x="845" y="671"/>
                  </a:lnTo>
                  <a:lnTo>
                    <a:pt x="818" y="715"/>
                  </a:lnTo>
                  <a:lnTo>
                    <a:pt x="786" y="754"/>
                  </a:lnTo>
                  <a:lnTo>
                    <a:pt x="752" y="789"/>
                  </a:lnTo>
                  <a:lnTo>
                    <a:pt x="711" y="821"/>
                  </a:lnTo>
                  <a:lnTo>
                    <a:pt x="669" y="847"/>
                  </a:lnTo>
                  <a:lnTo>
                    <a:pt x="622" y="870"/>
                  </a:lnTo>
                  <a:lnTo>
                    <a:pt x="581" y="886"/>
                  </a:lnTo>
                  <a:lnTo>
                    <a:pt x="538" y="896"/>
                  </a:lnTo>
                  <a:lnTo>
                    <a:pt x="494" y="903"/>
                  </a:lnTo>
                  <a:lnTo>
                    <a:pt x="450" y="905"/>
                  </a:lnTo>
                  <a:lnTo>
                    <a:pt x="401" y="902"/>
                  </a:lnTo>
                  <a:lnTo>
                    <a:pt x="352" y="894"/>
                  </a:lnTo>
                  <a:lnTo>
                    <a:pt x="306" y="881"/>
                  </a:lnTo>
                  <a:lnTo>
                    <a:pt x="261" y="863"/>
                  </a:lnTo>
                  <a:lnTo>
                    <a:pt x="219" y="841"/>
                  </a:lnTo>
                  <a:lnTo>
                    <a:pt x="180" y="815"/>
                  </a:lnTo>
                  <a:lnTo>
                    <a:pt x="143" y="784"/>
                  </a:lnTo>
                  <a:lnTo>
                    <a:pt x="110" y="750"/>
                  </a:lnTo>
                  <a:lnTo>
                    <a:pt x="80" y="712"/>
                  </a:lnTo>
                  <a:lnTo>
                    <a:pt x="55" y="670"/>
                  </a:lnTo>
                  <a:lnTo>
                    <a:pt x="34" y="626"/>
                  </a:lnTo>
                  <a:lnTo>
                    <a:pt x="17" y="577"/>
                  </a:lnTo>
                  <a:lnTo>
                    <a:pt x="5" y="527"/>
                  </a:lnTo>
                  <a:lnTo>
                    <a:pt x="0" y="477"/>
                  </a:lnTo>
                  <a:lnTo>
                    <a:pt x="0" y="427"/>
                  </a:lnTo>
                  <a:lnTo>
                    <a:pt x="5" y="378"/>
                  </a:lnTo>
                  <a:lnTo>
                    <a:pt x="17" y="328"/>
                  </a:lnTo>
                  <a:lnTo>
                    <a:pt x="34" y="279"/>
                  </a:lnTo>
                  <a:lnTo>
                    <a:pt x="56" y="233"/>
                  </a:lnTo>
                  <a:lnTo>
                    <a:pt x="82" y="190"/>
                  </a:lnTo>
                  <a:lnTo>
                    <a:pt x="114" y="151"/>
                  </a:lnTo>
                  <a:lnTo>
                    <a:pt x="149" y="116"/>
                  </a:lnTo>
                  <a:lnTo>
                    <a:pt x="188" y="84"/>
                  </a:lnTo>
                  <a:lnTo>
                    <a:pt x="232" y="57"/>
                  </a:lnTo>
                  <a:lnTo>
                    <a:pt x="277" y="35"/>
                  </a:lnTo>
                  <a:lnTo>
                    <a:pt x="320" y="20"/>
                  </a:lnTo>
                  <a:lnTo>
                    <a:pt x="362" y="8"/>
                  </a:lnTo>
                  <a:lnTo>
                    <a:pt x="405" y="2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50" name="Freeform 230"/>
            <p:cNvSpPr>
              <a:spLocks noEditPoints="1"/>
            </p:cNvSpPr>
            <p:nvPr/>
          </p:nvSpPr>
          <p:spPr bwMode="auto">
            <a:xfrm>
              <a:off x="6405563" y="3575050"/>
              <a:ext cx="327025" cy="327025"/>
            </a:xfrm>
            <a:custGeom>
              <a:avLst/>
              <a:gdLst>
                <a:gd name="T0" fmla="*/ 599 w 2059"/>
                <a:gd name="T1" fmla="*/ 201 h 2062"/>
                <a:gd name="T2" fmla="*/ 653 w 2059"/>
                <a:gd name="T3" fmla="*/ 375 h 2062"/>
                <a:gd name="T4" fmla="*/ 421 w 2059"/>
                <a:gd name="T5" fmla="*/ 624 h 2062"/>
                <a:gd name="T6" fmla="*/ 211 w 2059"/>
                <a:gd name="T7" fmla="*/ 598 h 2062"/>
                <a:gd name="T8" fmla="*/ 139 w 2059"/>
                <a:gd name="T9" fmla="*/ 743 h 2062"/>
                <a:gd name="T10" fmla="*/ 287 w 2059"/>
                <a:gd name="T11" fmla="*/ 819 h 2062"/>
                <a:gd name="T12" fmla="*/ 312 w 2059"/>
                <a:gd name="T13" fmla="*/ 1172 h 2062"/>
                <a:gd name="T14" fmla="*/ 144 w 2059"/>
                <a:gd name="T15" fmla="*/ 1304 h 2062"/>
                <a:gd name="T16" fmla="*/ 197 w 2059"/>
                <a:gd name="T17" fmla="*/ 1457 h 2062"/>
                <a:gd name="T18" fmla="*/ 336 w 2059"/>
                <a:gd name="T19" fmla="*/ 1411 h 2062"/>
                <a:gd name="T20" fmla="*/ 532 w 2059"/>
                <a:gd name="T21" fmla="*/ 1567 h 2062"/>
                <a:gd name="T22" fmla="*/ 598 w 2059"/>
                <a:gd name="T23" fmla="*/ 1845 h 2062"/>
                <a:gd name="T24" fmla="*/ 749 w 2059"/>
                <a:gd name="T25" fmla="*/ 1920 h 2062"/>
                <a:gd name="T26" fmla="*/ 867 w 2059"/>
                <a:gd name="T27" fmla="*/ 1747 h 2062"/>
                <a:gd name="T28" fmla="*/ 1184 w 2059"/>
                <a:gd name="T29" fmla="*/ 1747 h 2062"/>
                <a:gd name="T30" fmla="*/ 1303 w 2059"/>
                <a:gd name="T31" fmla="*/ 1919 h 2062"/>
                <a:gd name="T32" fmla="*/ 1457 w 2059"/>
                <a:gd name="T33" fmla="*/ 1861 h 2062"/>
                <a:gd name="T34" fmla="*/ 1405 w 2059"/>
                <a:gd name="T35" fmla="*/ 1705 h 2062"/>
                <a:gd name="T36" fmla="*/ 1603 w 2059"/>
                <a:gd name="T37" fmla="*/ 1484 h 2062"/>
                <a:gd name="T38" fmla="*/ 1845 w 2059"/>
                <a:gd name="T39" fmla="*/ 1462 h 2062"/>
                <a:gd name="T40" fmla="*/ 1917 w 2059"/>
                <a:gd name="T41" fmla="*/ 1322 h 2062"/>
                <a:gd name="T42" fmla="*/ 1788 w 2059"/>
                <a:gd name="T43" fmla="*/ 1252 h 2062"/>
                <a:gd name="T44" fmla="*/ 1756 w 2059"/>
                <a:gd name="T45" fmla="*/ 960 h 2062"/>
                <a:gd name="T46" fmla="*/ 1915 w 2059"/>
                <a:gd name="T47" fmla="*/ 755 h 2062"/>
                <a:gd name="T48" fmla="*/ 1848 w 2059"/>
                <a:gd name="T49" fmla="*/ 598 h 2062"/>
                <a:gd name="T50" fmla="*/ 1637 w 2059"/>
                <a:gd name="T51" fmla="*/ 624 h 2062"/>
                <a:gd name="T52" fmla="*/ 1406 w 2059"/>
                <a:gd name="T53" fmla="*/ 375 h 2062"/>
                <a:gd name="T54" fmla="*/ 1458 w 2059"/>
                <a:gd name="T55" fmla="*/ 200 h 2062"/>
                <a:gd name="T56" fmla="*/ 1305 w 2059"/>
                <a:gd name="T57" fmla="*/ 143 h 2062"/>
                <a:gd name="T58" fmla="*/ 1172 w 2059"/>
                <a:gd name="T59" fmla="*/ 313 h 2062"/>
                <a:gd name="T60" fmla="*/ 819 w 2059"/>
                <a:gd name="T61" fmla="*/ 287 h 2062"/>
                <a:gd name="T62" fmla="*/ 1315 w 2059"/>
                <a:gd name="T63" fmla="*/ 0 h 2062"/>
                <a:gd name="T64" fmla="*/ 1590 w 2059"/>
                <a:gd name="T65" fmla="*/ 151 h 2062"/>
                <a:gd name="T66" fmla="*/ 1684 w 2059"/>
                <a:gd name="T67" fmla="*/ 455 h 2062"/>
                <a:gd name="T68" fmla="*/ 1946 w 2059"/>
                <a:gd name="T69" fmla="*/ 492 h 2062"/>
                <a:gd name="T70" fmla="*/ 2047 w 2059"/>
                <a:gd name="T71" fmla="*/ 805 h 2062"/>
                <a:gd name="T72" fmla="*/ 1900 w 2059"/>
                <a:gd name="T73" fmla="*/ 1068 h 2062"/>
                <a:gd name="T74" fmla="*/ 2056 w 2059"/>
                <a:gd name="T75" fmla="*/ 1286 h 2062"/>
                <a:gd name="T76" fmla="*/ 1925 w 2059"/>
                <a:gd name="T77" fmla="*/ 1584 h 2062"/>
                <a:gd name="T78" fmla="*/ 1646 w 2059"/>
                <a:gd name="T79" fmla="*/ 1647 h 2062"/>
                <a:gd name="T80" fmla="*/ 1579 w 2059"/>
                <a:gd name="T81" fmla="*/ 1933 h 2062"/>
                <a:gd name="T82" fmla="*/ 1288 w 2059"/>
                <a:gd name="T83" fmla="*/ 2060 h 2062"/>
                <a:gd name="T84" fmla="*/ 1067 w 2059"/>
                <a:gd name="T85" fmla="*/ 1903 h 2062"/>
                <a:gd name="T86" fmla="*/ 797 w 2059"/>
                <a:gd name="T87" fmla="*/ 2053 h 2062"/>
                <a:gd name="T88" fmla="*/ 489 w 2059"/>
                <a:gd name="T89" fmla="*/ 1946 h 2062"/>
                <a:gd name="T90" fmla="*/ 454 w 2059"/>
                <a:gd name="T91" fmla="*/ 1687 h 2062"/>
                <a:gd name="T92" fmla="*/ 157 w 2059"/>
                <a:gd name="T93" fmla="*/ 1596 h 2062"/>
                <a:gd name="T94" fmla="*/ 0 w 2059"/>
                <a:gd name="T95" fmla="*/ 1317 h 2062"/>
                <a:gd name="T96" fmla="*/ 166 w 2059"/>
                <a:gd name="T97" fmla="*/ 1144 h 2062"/>
                <a:gd name="T98" fmla="*/ 23 w 2059"/>
                <a:gd name="T99" fmla="*/ 828 h 2062"/>
                <a:gd name="T100" fmla="*/ 94 w 2059"/>
                <a:gd name="T101" fmla="*/ 510 h 2062"/>
                <a:gd name="T102" fmla="*/ 339 w 2059"/>
                <a:gd name="T103" fmla="*/ 499 h 2062"/>
                <a:gd name="T104" fmla="*/ 460 w 2059"/>
                <a:gd name="T105" fmla="*/ 181 h 2062"/>
                <a:gd name="T106" fmla="*/ 714 w 2059"/>
                <a:gd name="T107" fmla="*/ 4 h 2062"/>
                <a:gd name="T108" fmla="*/ 888 w 2059"/>
                <a:gd name="T109" fmla="*/ 96 h 2062"/>
                <a:gd name="T110" fmla="*/ 1217 w 2059"/>
                <a:gd name="T111" fmla="*/ 34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9" h="2062">
                  <a:moveTo>
                    <a:pt x="745" y="140"/>
                  </a:moveTo>
                  <a:lnTo>
                    <a:pt x="743" y="140"/>
                  </a:lnTo>
                  <a:lnTo>
                    <a:pt x="741" y="140"/>
                  </a:lnTo>
                  <a:lnTo>
                    <a:pt x="739" y="141"/>
                  </a:lnTo>
                  <a:lnTo>
                    <a:pt x="606" y="196"/>
                  </a:lnTo>
                  <a:lnTo>
                    <a:pt x="603" y="197"/>
                  </a:lnTo>
                  <a:lnTo>
                    <a:pt x="601" y="199"/>
                  </a:lnTo>
                  <a:lnTo>
                    <a:pt x="599" y="201"/>
                  </a:lnTo>
                  <a:lnTo>
                    <a:pt x="598" y="205"/>
                  </a:lnTo>
                  <a:lnTo>
                    <a:pt x="597" y="206"/>
                  </a:lnTo>
                  <a:lnTo>
                    <a:pt x="597" y="209"/>
                  </a:lnTo>
                  <a:lnTo>
                    <a:pt x="597" y="212"/>
                  </a:lnTo>
                  <a:lnTo>
                    <a:pt x="598" y="215"/>
                  </a:lnTo>
                  <a:lnTo>
                    <a:pt x="649" y="337"/>
                  </a:lnTo>
                  <a:lnTo>
                    <a:pt x="653" y="356"/>
                  </a:lnTo>
                  <a:lnTo>
                    <a:pt x="653" y="375"/>
                  </a:lnTo>
                  <a:lnTo>
                    <a:pt x="647" y="393"/>
                  </a:lnTo>
                  <a:lnTo>
                    <a:pt x="637" y="409"/>
                  </a:lnTo>
                  <a:lnTo>
                    <a:pt x="622" y="422"/>
                  </a:lnTo>
                  <a:lnTo>
                    <a:pt x="576" y="456"/>
                  </a:lnTo>
                  <a:lnTo>
                    <a:pt x="532" y="493"/>
                  </a:lnTo>
                  <a:lnTo>
                    <a:pt x="492" y="533"/>
                  </a:lnTo>
                  <a:lnTo>
                    <a:pt x="455" y="577"/>
                  </a:lnTo>
                  <a:lnTo>
                    <a:pt x="421" y="624"/>
                  </a:lnTo>
                  <a:lnTo>
                    <a:pt x="408" y="638"/>
                  </a:lnTo>
                  <a:lnTo>
                    <a:pt x="392" y="648"/>
                  </a:lnTo>
                  <a:lnTo>
                    <a:pt x="374" y="653"/>
                  </a:lnTo>
                  <a:lnTo>
                    <a:pt x="355" y="654"/>
                  </a:lnTo>
                  <a:lnTo>
                    <a:pt x="336" y="649"/>
                  </a:lnTo>
                  <a:lnTo>
                    <a:pt x="215" y="599"/>
                  </a:lnTo>
                  <a:lnTo>
                    <a:pt x="212" y="598"/>
                  </a:lnTo>
                  <a:lnTo>
                    <a:pt x="211" y="598"/>
                  </a:lnTo>
                  <a:lnTo>
                    <a:pt x="209" y="597"/>
                  </a:lnTo>
                  <a:lnTo>
                    <a:pt x="206" y="598"/>
                  </a:lnTo>
                  <a:lnTo>
                    <a:pt x="203" y="599"/>
                  </a:lnTo>
                  <a:lnTo>
                    <a:pt x="200" y="600"/>
                  </a:lnTo>
                  <a:lnTo>
                    <a:pt x="197" y="603"/>
                  </a:lnTo>
                  <a:lnTo>
                    <a:pt x="194" y="607"/>
                  </a:lnTo>
                  <a:lnTo>
                    <a:pt x="140" y="739"/>
                  </a:lnTo>
                  <a:lnTo>
                    <a:pt x="139" y="743"/>
                  </a:lnTo>
                  <a:lnTo>
                    <a:pt x="139" y="748"/>
                  </a:lnTo>
                  <a:lnTo>
                    <a:pt x="140" y="751"/>
                  </a:lnTo>
                  <a:lnTo>
                    <a:pt x="141" y="753"/>
                  </a:lnTo>
                  <a:lnTo>
                    <a:pt x="143" y="755"/>
                  </a:lnTo>
                  <a:lnTo>
                    <a:pt x="145" y="756"/>
                  </a:lnTo>
                  <a:lnTo>
                    <a:pt x="148" y="758"/>
                  </a:lnTo>
                  <a:lnTo>
                    <a:pt x="270" y="809"/>
                  </a:lnTo>
                  <a:lnTo>
                    <a:pt x="287" y="819"/>
                  </a:lnTo>
                  <a:lnTo>
                    <a:pt x="299" y="832"/>
                  </a:lnTo>
                  <a:lnTo>
                    <a:pt x="309" y="849"/>
                  </a:lnTo>
                  <a:lnTo>
                    <a:pt x="313" y="867"/>
                  </a:lnTo>
                  <a:lnTo>
                    <a:pt x="312" y="888"/>
                  </a:lnTo>
                  <a:lnTo>
                    <a:pt x="301" y="959"/>
                  </a:lnTo>
                  <a:lnTo>
                    <a:pt x="297" y="1030"/>
                  </a:lnTo>
                  <a:lnTo>
                    <a:pt x="301" y="1102"/>
                  </a:lnTo>
                  <a:lnTo>
                    <a:pt x="312" y="1172"/>
                  </a:lnTo>
                  <a:lnTo>
                    <a:pt x="313" y="1192"/>
                  </a:lnTo>
                  <a:lnTo>
                    <a:pt x="309" y="1211"/>
                  </a:lnTo>
                  <a:lnTo>
                    <a:pt x="299" y="1227"/>
                  </a:lnTo>
                  <a:lnTo>
                    <a:pt x="287" y="1241"/>
                  </a:lnTo>
                  <a:lnTo>
                    <a:pt x="270" y="1251"/>
                  </a:lnTo>
                  <a:lnTo>
                    <a:pt x="148" y="1301"/>
                  </a:lnTo>
                  <a:lnTo>
                    <a:pt x="146" y="1302"/>
                  </a:lnTo>
                  <a:lnTo>
                    <a:pt x="144" y="1304"/>
                  </a:lnTo>
                  <a:lnTo>
                    <a:pt x="141" y="1307"/>
                  </a:lnTo>
                  <a:lnTo>
                    <a:pt x="140" y="1309"/>
                  </a:lnTo>
                  <a:lnTo>
                    <a:pt x="139" y="1311"/>
                  </a:lnTo>
                  <a:lnTo>
                    <a:pt x="139" y="1314"/>
                  </a:lnTo>
                  <a:lnTo>
                    <a:pt x="139" y="1317"/>
                  </a:lnTo>
                  <a:lnTo>
                    <a:pt x="140" y="1320"/>
                  </a:lnTo>
                  <a:lnTo>
                    <a:pt x="194" y="1453"/>
                  </a:lnTo>
                  <a:lnTo>
                    <a:pt x="197" y="1457"/>
                  </a:lnTo>
                  <a:lnTo>
                    <a:pt x="200" y="1459"/>
                  </a:lnTo>
                  <a:lnTo>
                    <a:pt x="203" y="1461"/>
                  </a:lnTo>
                  <a:lnTo>
                    <a:pt x="206" y="1462"/>
                  </a:lnTo>
                  <a:lnTo>
                    <a:pt x="209" y="1462"/>
                  </a:lnTo>
                  <a:lnTo>
                    <a:pt x="211" y="1462"/>
                  </a:lnTo>
                  <a:lnTo>
                    <a:pt x="212" y="1461"/>
                  </a:lnTo>
                  <a:lnTo>
                    <a:pt x="215" y="1461"/>
                  </a:lnTo>
                  <a:lnTo>
                    <a:pt x="336" y="1411"/>
                  </a:lnTo>
                  <a:lnTo>
                    <a:pt x="355" y="1406"/>
                  </a:lnTo>
                  <a:lnTo>
                    <a:pt x="374" y="1406"/>
                  </a:lnTo>
                  <a:lnTo>
                    <a:pt x="392" y="1412"/>
                  </a:lnTo>
                  <a:lnTo>
                    <a:pt x="408" y="1422"/>
                  </a:lnTo>
                  <a:lnTo>
                    <a:pt x="421" y="1437"/>
                  </a:lnTo>
                  <a:lnTo>
                    <a:pt x="455" y="1484"/>
                  </a:lnTo>
                  <a:lnTo>
                    <a:pt x="492" y="1527"/>
                  </a:lnTo>
                  <a:lnTo>
                    <a:pt x="532" y="1567"/>
                  </a:lnTo>
                  <a:lnTo>
                    <a:pt x="576" y="1605"/>
                  </a:lnTo>
                  <a:lnTo>
                    <a:pt x="622" y="1639"/>
                  </a:lnTo>
                  <a:lnTo>
                    <a:pt x="637" y="1651"/>
                  </a:lnTo>
                  <a:lnTo>
                    <a:pt x="647" y="1667"/>
                  </a:lnTo>
                  <a:lnTo>
                    <a:pt x="652" y="1685"/>
                  </a:lnTo>
                  <a:lnTo>
                    <a:pt x="653" y="1704"/>
                  </a:lnTo>
                  <a:lnTo>
                    <a:pt x="648" y="1723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9" y="1860"/>
                  </a:lnTo>
                  <a:lnTo>
                    <a:pt x="605" y="1864"/>
                  </a:lnTo>
                  <a:lnTo>
                    <a:pt x="738" y="1920"/>
                  </a:lnTo>
                  <a:lnTo>
                    <a:pt x="741" y="1921"/>
                  </a:lnTo>
                  <a:lnTo>
                    <a:pt x="743" y="1921"/>
                  </a:lnTo>
                  <a:lnTo>
                    <a:pt x="746" y="1921"/>
                  </a:lnTo>
                  <a:lnTo>
                    <a:pt x="749" y="1920"/>
                  </a:lnTo>
                  <a:lnTo>
                    <a:pt x="752" y="1919"/>
                  </a:lnTo>
                  <a:lnTo>
                    <a:pt x="756" y="1915"/>
                  </a:lnTo>
                  <a:lnTo>
                    <a:pt x="758" y="1912"/>
                  </a:lnTo>
                  <a:lnTo>
                    <a:pt x="807" y="1790"/>
                  </a:lnTo>
                  <a:lnTo>
                    <a:pt x="818" y="1773"/>
                  </a:lnTo>
                  <a:lnTo>
                    <a:pt x="832" y="1761"/>
                  </a:lnTo>
                  <a:lnTo>
                    <a:pt x="848" y="1751"/>
                  </a:lnTo>
                  <a:lnTo>
                    <a:pt x="867" y="1747"/>
                  </a:lnTo>
                  <a:lnTo>
                    <a:pt x="886" y="1748"/>
                  </a:lnTo>
                  <a:lnTo>
                    <a:pt x="957" y="1758"/>
                  </a:lnTo>
                  <a:lnTo>
                    <a:pt x="1029" y="1762"/>
                  </a:lnTo>
                  <a:lnTo>
                    <a:pt x="1100" y="1758"/>
                  </a:lnTo>
                  <a:lnTo>
                    <a:pt x="1171" y="1748"/>
                  </a:lnTo>
                  <a:lnTo>
                    <a:pt x="1175" y="1748"/>
                  </a:lnTo>
                  <a:lnTo>
                    <a:pt x="1180" y="1747"/>
                  </a:lnTo>
                  <a:lnTo>
                    <a:pt x="1184" y="1747"/>
                  </a:lnTo>
                  <a:lnTo>
                    <a:pt x="1200" y="1749"/>
                  </a:lnTo>
                  <a:lnTo>
                    <a:pt x="1215" y="1754"/>
                  </a:lnTo>
                  <a:lnTo>
                    <a:pt x="1229" y="1763"/>
                  </a:lnTo>
                  <a:lnTo>
                    <a:pt x="1241" y="1775"/>
                  </a:lnTo>
                  <a:lnTo>
                    <a:pt x="1249" y="1790"/>
                  </a:lnTo>
                  <a:lnTo>
                    <a:pt x="1299" y="1912"/>
                  </a:lnTo>
                  <a:lnTo>
                    <a:pt x="1301" y="1915"/>
                  </a:lnTo>
                  <a:lnTo>
                    <a:pt x="1303" y="1919"/>
                  </a:lnTo>
                  <a:lnTo>
                    <a:pt x="1306" y="1920"/>
                  </a:lnTo>
                  <a:lnTo>
                    <a:pt x="1309" y="1921"/>
                  </a:lnTo>
                  <a:lnTo>
                    <a:pt x="1313" y="1921"/>
                  </a:lnTo>
                  <a:lnTo>
                    <a:pt x="1316" y="1921"/>
                  </a:lnTo>
                  <a:lnTo>
                    <a:pt x="1319" y="1920"/>
                  </a:lnTo>
                  <a:lnTo>
                    <a:pt x="1451" y="1864"/>
                  </a:lnTo>
                  <a:lnTo>
                    <a:pt x="1454" y="1863"/>
                  </a:lnTo>
                  <a:lnTo>
                    <a:pt x="1457" y="1861"/>
                  </a:lnTo>
                  <a:lnTo>
                    <a:pt x="1459" y="1859"/>
                  </a:lnTo>
                  <a:lnTo>
                    <a:pt x="1460" y="1857"/>
                  </a:lnTo>
                  <a:lnTo>
                    <a:pt x="1461" y="1855"/>
                  </a:lnTo>
                  <a:lnTo>
                    <a:pt x="1461" y="1853"/>
                  </a:lnTo>
                  <a:lnTo>
                    <a:pt x="1461" y="1850"/>
                  </a:lnTo>
                  <a:lnTo>
                    <a:pt x="1460" y="1845"/>
                  </a:lnTo>
                  <a:lnTo>
                    <a:pt x="1409" y="1723"/>
                  </a:lnTo>
                  <a:lnTo>
                    <a:pt x="1405" y="1705"/>
                  </a:lnTo>
                  <a:lnTo>
                    <a:pt x="1405" y="1686"/>
                  </a:lnTo>
                  <a:lnTo>
                    <a:pt x="1411" y="1668"/>
                  </a:lnTo>
                  <a:lnTo>
                    <a:pt x="1421" y="1652"/>
                  </a:lnTo>
                  <a:lnTo>
                    <a:pt x="1435" y="1639"/>
                  </a:lnTo>
                  <a:lnTo>
                    <a:pt x="1482" y="1606"/>
                  </a:lnTo>
                  <a:lnTo>
                    <a:pt x="1525" y="1569"/>
                  </a:lnTo>
                  <a:lnTo>
                    <a:pt x="1566" y="1527"/>
                  </a:lnTo>
                  <a:lnTo>
                    <a:pt x="1603" y="1484"/>
                  </a:lnTo>
                  <a:lnTo>
                    <a:pt x="1637" y="1437"/>
                  </a:lnTo>
                  <a:lnTo>
                    <a:pt x="1649" y="1423"/>
                  </a:lnTo>
                  <a:lnTo>
                    <a:pt x="1665" y="1413"/>
                  </a:lnTo>
                  <a:lnTo>
                    <a:pt x="1683" y="1407"/>
                  </a:lnTo>
                  <a:lnTo>
                    <a:pt x="1702" y="1407"/>
                  </a:lnTo>
                  <a:lnTo>
                    <a:pt x="1721" y="1412"/>
                  </a:lnTo>
                  <a:lnTo>
                    <a:pt x="1843" y="1462"/>
                  </a:lnTo>
                  <a:lnTo>
                    <a:pt x="1845" y="1462"/>
                  </a:lnTo>
                  <a:lnTo>
                    <a:pt x="1846" y="1464"/>
                  </a:lnTo>
                  <a:lnTo>
                    <a:pt x="1848" y="1464"/>
                  </a:lnTo>
                  <a:lnTo>
                    <a:pt x="1851" y="1464"/>
                  </a:lnTo>
                  <a:lnTo>
                    <a:pt x="1855" y="1462"/>
                  </a:lnTo>
                  <a:lnTo>
                    <a:pt x="1858" y="1460"/>
                  </a:lnTo>
                  <a:lnTo>
                    <a:pt x="1861" y="1458"/>
                  </a:lnTo>
                  <a:lnTo>
                    <a:pt x="1863" y="1454"/>
                  </a:lnTo>
                  <a:lnTo>
                    <a:pt x="1917" y="1322"/>
                  </a:lnTo>
                  <a:lnTo>
                    <a:pt x="1918" y="1318"/>
                  </a:lnTo>
                  <a:lnTo>
                    <a:pt x="1918" y="1314"/>
                  </a:lnTo>
                  <a:lnTo>
                    <a:pt x="1917" y="1311"/>
                  </a:lnTo>
                  <a:lnTo>
                    <a:pt x="1916" y="1309"/>
                  </a:lnTo>
                  <a:lnTo>
                    <a:pt x="1915" y="1307"/>
                  </a:lnTo>
                  <a:lnTo>
                    <a:pt x="1913" y="1304"/>
                  </a:lnTo>
                  <a:lnTo>
                    <a:pt x="1910" y="1302"/>
                  </a:lnTo>
                  <a:lnTo>
                    <a:pt x="1788" y="1252"/>
                  </a:lnTo>
                  <a:lnTo>
                    <a:pt x="1771" y="1243"/>
                  </a:lnTo>
                  <a:lnTo>
                    <a:pt x="1758" y="1229"/>
                  </a:lnTo>
                  <a:lnTo>
                    <a:pt x="1749" y="1212"/>
                  </a:lnTo>
                  <a:lnTo>
                    <a:pt x="1745" y="1193"/>
                  </a:lnTo>
                  <a:lnTo>
                    <a:pt x="1746" y="1174"/>
                  </a:lnTo>
                  <a:lnTo>
                    <a:pt x="1756" y="1103"/>
                  </a:lnTo>
                  <a:lnTo>
                    <a:pt x="1760" y="1031"/>
                  </a:lnTo>
                  <a:lnTo>
                    <a:pt x="1756" y="960"/>
                  </a:lnTo>
                  <a:lnTo>
                    <a:pt x="1746" y="889"/>
                  </a:lnTo>
                  <a:lnTo>
                    <a:pt x="1745" y="870"/>
                  </a:lnTo>
                  <a:lnTo>
                    <a:pt x="1749" y="851"/>
                  </a:lnTo>
                  <a:lnTo>
                    <a:pt x="1757" y="834"/>
                  </a:lnTo>
                  <a:lnTo>
                    <a:pt x="1771" y="820"/>
                  </a:lnTo>
                  <a:lnTo>
                    <a:pt x="1788" y="810"/>
                  </a:lnTo>
                  <a:lnTo>
                    <a:pt x="1910" y="760"/>
                  </a:lnTo>
                  <a:lnTo>
                    <a:pt x="1915" y="755"/>
                  </a:lnTo>
                  <a:lnTo>
                    <a:pt x="1918" y="748"/>
                  </a:lnTo>
                  <a:lnTo>
                    <a:pt x="1917" y="740"/>
                  </a:lnTo>
                  <a:lnTo>
                    <a:pt x="1863" y="608"/>
                  </a:lnTo>
                  <a:lnTo>
                    <a:pt x="1861" y="603"/>
                  </a:lnTo>
                  <a:lnTo>
                    <a:pt x="1858" y="601"/>
                  </a:lnTo>
                  <a:lnTo>
                    <a:pt x="1855" y="599"/>
                  </a:lnTo>
                  <a:lnTo>
                    <a:pt x="1851" y="598"/>
                  </a:lnTo>
                  <a:lnTo>
                    <a:pt x="1848" y="598"/>
                  </a:lnTo>
                  <a:lnTo>
                    <a:pt x="1846" y="599"/>
                  </a:lnTo>
                  <a:lnTo>
                    <a:pt x="1843" y="599"/>
                  </a:lnTo>
                  <a:lnTo>
                    <a:pt x="1721" y="650"/>
                  </a:lnTo>
                  <a:lnTo>
                    <a:pt x="1702" y="654"/>
                  </a:lnTo>
                  <a:lnTo>
                    <a:pt x="1683" y="654"/>
                  </a:lnTo>
                  <a:lnTo>
                    <a:pt x="1665" y="649"/>
                  </a:lnTo>
                  <a:lnTo>
                    <a:pt x="1649" y="638"/>
                  </a:lnTo>
                  <a:lnTo>
                    <a:pt x="1637" y="624"/>
                  </a:lnTo>
                  <a:lnTo>
                    <a:pt x="1603" y="577"/>
                  </a:lnTo>
                  <a:lnTo>
                    <a:pt x="1566" y="533"/>
                  </a:lnTo>
                  <a:lnTo>
                    <a:pt x="1525" y="493"/>
                  </a:lnTo>
                  <a:lnTo>
                    <a:pt x="1482" y="456"/>
                  </a:lnTo>
                  <a:lnTo>
                    <a:pt x="1435" y="422"/>
                  </a:lnTo>
                  <a:lnTo>
                    <a:pt x="1421" y="409"/>
                  </a:lnTo>
                  <a:lnTo>
                    <a:pt x="1411" y="393"/>
                  </a:lnTo>
                  <a:lnTo>
                    <a:pt x="1406" y="375"/>
                  </a:lnTo>
                  <a:lnTo>
                    <a:pt x="1405" y="356"/>
                  </a:lnTo>
                  <a:lnTo>
                    <a:pt x="1410" y="337"/>
                  </a:lnTo>
                  <a:lnTo>
                    <a:pt x="1460" y="215"/>
                  </a:lnTo>
                  <a:lnTo>
                    <a:pt x="1462" y="211"/>
                  </a:lnTo>
                  <a:lnTo>
                    <a:pt x="1461" y="208"/>
                  </a:lnTo>
                  <a:lnTo>
                    <a:pt x="1460" y="205"/>
                  </a:lnTo>
                  <a:lnTo>
                    <a:pt x="1460" y="202"/>
                  </a:lnTo>
                  <a:lnTo>
                    <a:pt x="1458" y="200"/>
                  </a:lnTo>
                  <a:lnTo>
                    <a:pt x="1455" y="198"/>
                  </a:lnTo>
                  <a:lnTo>
                    <a:pt x="1452" y="196"/>
                  </a:lnTo>
                  <a:lnTo>
                    <a:pt x="1320" y="142"/>
                  </a:lnTo>
                  <a:lnTo>
                    <a:pt x="1317" y="141"/>
                  </a:lnTo>
                  <a:lnTo>
                    <a:pt x="1315" y="140"/>
                  </a:lnTo>
                  <a:lnTo>
                    <a:pt x="1311" y="141"/>
                  </a:lnTo>
                  <a:lnTo>
                    <a:pt x="1308" y="142"/>
                  </a:lnTo>
                  <a:lnTo>
                    <a:pt x="1305" y="143"/>
                  </a:lnTo>
                  <a:lnTo>
                    <a:pt x="1302" y="146"/>
                  </a:lnTo>
                  <a:lnTo>
                    <a:pt x="1300" y="149"/>
                  </a:lnTo>
                  <a:lnTo>
                    <a:pt x="1250" y="271"/>
                  </a:lnTo>
                  <a:lnTo>
                    <a:pt x="1239" y="288"/>
                  </a:lnTo>
                  <a:lnTo>
                    <a:pt x="1226" y="301"/>
                  </a:lnTo>
                  <a:lnTo>
                    <a:pt x="1210" y="310"/>
                  </a:lnTo>
                  <a:lnTo>
                    <a:pt x="1191" y="314"/>
                  </a:lnTo>
                  <a:lnTo>
                    <a:pt x="1172" y="313"/>
                  </a:lnTo>
                  <a:lnTo>
                    <a:pt x="1101" y="302"/>
                  </a:lnTo>
                  <a:lnTo>
                    <a:pt x="1030" y="299"/>
                  </a:lnTo>
                  <a:lnTo>
                    <a:pt x="958" y="302"/>
                  </a:lnTo>
                  <a:lnTo>
                    <a:pt x="888" y="313"/>
                  </a:lnTo>
                  <a:lnTo>
                    <a:pt x="868" y="314"/>
                  </a:lnTo>
                  <a:lnTo>
                    <a:pt x="850" y="310"/>
                  </a:lnTo>
                  <a:lnTo>
                    <a:pt x="833" y="301"/>
                  </a:lnTo>
                  <a:lnTo>
                    <a:pt x="819" y="287"/>
                  </a:lnTo>
                  <a:lnTo>
                    <a:pt x="809" y="270"/>
                  </a:lnTo>
                  <a:lnTo>
                    <a:pt x="759" y="148"/>
                  </a:lnTo>
                  <a:lnTo>
                    <a:pt x="757" y="145"/>
                  </a:lnTo>
                  <a:lnTo>
                    <a:pt x="755" y="142"/>
                  </a:lnTo>
                  <a:lnTo>
                    <a:pt x="751" y="141"/>
                  </a:lnTo>
                  <a:lnTo>
                    <a:pt x="748" y="140"/>
                  </a:lnTo>
                  <a:lnTo>
                    <a:pt x="745" y="140"/>
                  </a:lnTo>
                  <a:close/>
                  <a:moveTo>
                    <a:pt x="1315" y="0"/>
                  </a:moveTo>
                  <a:lnTo>
                    <a:pt x="1344" y="3"/>
                  </a:lnTo>
                  <a:lnTo>
                    <a:pt x="1374" y="12"/>
                  </a:lnTo>
                  <a:lnTo>
                    <a:pt x="1506" y="67"/>
                  </a:lnTo>
                  <a:lnTo>
                    <a:pt x="1529" y="78"/>
                  </a:lnTo>
                  <a:lnTo>
                    <a:pt x="1548" y="92"/>
                  </a:lnTo>
                  <a:lnTo>
                    <a:pt x="1565" y="109"/>
                  </a:lnTo>
                  <a:lnTo>
                    <a:pt x="1579" y="129"/>
                  </a:lnTo>
                  <a:lnTo>
                    <a:pt x="1590" y="151"/>
                  </a:lnTo>
                  <a:lnTo>
                    <a:pt x="1599" y="180"/>
                  </a:lnTo>
                  <a:lnTo>
                    <a:pt x="1602" y="211"/>
                  </a:lnTo>
                  <a:lnTo>
                    <a:pt x="1599" y="241"/>
                  </a:lnTo>
                  <a:lnTo>
                    <a:pt x="1590" y="270"/>
                  </a:lnTo>
                  <a:lnTo>
                    <a:pt x="1561" y="340"/>
                  </a:lnTo>
                  <a:lnTo>
                    <a:pt x="1605" y="375"/>
                  </a:lnTo>
                  <a:lnTo>
                    <a:pt x="1646" y="415"/>
                  </a:lnTo>
                  <a:lnTo>
                    <a:pt x="1684" y="455"/>
                  </a:lnTo>
                  <a:lnTo>
                    <a:pt x="1720" y="499"/>
                  </a:lnTo>
                  <a:lnTo>
                    <a:pt x="1790" y="470"/>
                  </a:lnTo>
                  <a:lnTo>
                    <a:pt x="1819" y="461"/>
                  </a:lnTo>
                  <a:lnTo>
                    <a:pt x="1849" y="458"/>
                  </a:lnTo>
                  <a:lnTo>
                    <a:pt x="1876" y="460"/>
                  </a:lnTo>
                  <a:lnTo>
                    <a:pt x="1901" y="467"/>
                  </a:lnTo>
                  <a:lnTo>
                    <a:pt x="1925" y="477"/>
                  </a:lnTo>
                  <a:lnTo>
                    <a:pt x="1946" y="492"/>
                  </a:lnTo>
                  <a:lnTo>
                    <a:pt x="1965" y="509"/>
                  </a:lnTo>
                  <a:lnTo>
                    <a:pt x="1981" y="530"/>
                  </a:lnTo>
                  <a:lnTo>
                    <a:pt x="1993" y="554"/>
                  </a:lnTo>
                  <a:lnTo>
                    <a:pt x="2047" y="686"/>
                  </a:lnTo>
                  <a:lnTo>
                    <a:pt x="2056" y="716"/>
                  </a:lnTo>
                  <a:lnTo>
                    <a:pt x="2059" y="746"/>
                  </a:lnTo>
                  <a:lnTo>
                    <a:pt x="2056" y="776"/>
                  </a:lnTo>
                  <a:lnTo>
                    <a:pt x="2047" y="805"/>
                  </a:lnTo>
                  <a:lnTo>
                    <a:pt x="2036" y="827"/>
                  </a:lnTo>
                  <a:lnTo>
                    <a:pt x="2022" y="847"/>
                  </a:lnTo>
                  <a:lnTo>
                    <a:pt x="2005" y="864"/>
                  </a:lnTo>
                  <a:lnTo>
                    <a:pt x="1985" y="878"/>
                  </a:lnTo>
                  <a:lnTo>
                    <a:pt x="1964" y="890"/>
                  </a:lnTo>
                  <a:lnTo>
                    <a:pt x="1893" y="918"/>
                  </a:lnTo>
                  <a:lnTo>
                    <a:pt x="1900" y="994"/>
                  </a:lnTo>
                  <a:lnTo>
                    <a:pt x="1900" y="1068"/>
                  </a:lnTo>
                  <a:lnTo>
                    <a:pt x="1893" y="1143"/>
                  </a:lnTo>
                  <a:lnTo>
                    <a:pt x="1964" y="1172"/>
                  </a:lnTo>
                  <a:lnTo>
                    <a:pt x="1985" y="1184"/>
                  </a:lnTo>
                  <a:lnTo>
                    <a:pt x="2005" y="1198"/>
                  </a:lnTo>
                  <a:lnTo>
                    <a:pt x="2022" y="1215"/>
                  </a:lnTo>
                  <a:lnTo>
                    <a:pt x="2037" y="1234"/>
                  </a:lnTo>
                  <a:lnTo>
                    <a:pt x="2047" y="1257"/>
                  </a:lnTo>
                  <a:lnTo>
                    <a:pt x="2056" y="1286"/>
                  </a:lnTo>
                  <a:lnTo>
                    <a:pt x="2059" y="1316"/>
                  </a:lnTo>
                  <a:lnTo>
                    <a:pt x="2056" y="1347"/>
                  </a:lnTo>
                  <a:lnTo>
                    <a:pt x="2047" y="1376"/>
                  </a:lnTo>
                  <a:lnTo>
                    <a:pt x="1993" y="1508"/>
                  </a:lnTo>
                  <a:lnTo>
                    <a:pt x="1981" y="1532"/>
                  </a:lnTo>
                  <a:lnTo>
                    <a:pt x="1965" y="1553"/>
                  </a:lnTo>
                  <a:lnTo>
                    <a:pt x="1946" y="1571"/>
                  </a:lnTo>
                  <a:lnTo>
                    <a:pt x="1925" y="1584"/>
                  </a:lnTo>
                  <a:lnTo>
                    <a:pt x="1901" y="1595"/>
                  </a:lnTo>
                  <a:lnTo>
                    <a:pt x="1876" y="1601"/>
                  </a:lnTo>
                  <a:lnTo>
                    <a:pt x="1849" y="1605"/>
                  </a:lnTo>
                  <a:lnTo>
                    <a:pt x="1819" y="1601"/>
                  </a:lnTo>
                  <a:lnTo>
                    <a:pt x="1790" y="1592"/>
                  </a:lnTo>
                  <a:lnTo>
                    <a:pt x="1720" y="1563"/>
                  </a:lnTo>
                  <a:lnTo>
                    <a:pt x="1684" y="1607"/>
                  </a:lnTo>
                  <a:lnTo>
                    <a:pt x="1646" y="1647"/>
                  </a:lnTo>
                  <a:lnTo>
                    <a:pt x="1605" y="1686"/>
                  </a:lnTo>
                  <a:lnTo>
                    <a:pt x="1561" y="1721"/>
                  </a:lnTo>
                  <a:lnTo>
                    <a:pt x="1590" y="1792"/>
                  </a:lnTo>
                  <a:lnTo>
                    <a:pt x="1599" y="1821"/>
                  </a:lnTo>
                  <a:lnTo>
                    <a:pt x="1602" y="1852"/>
                  </a:lnTo>
                  <a:lnTo>
                    <a:pt x="1599" y="1881"/>
                  </a:lnTo>
                  <a:lnTo>
                    <a:pt x="1590" y="1911"/>
                  </a:lnTo>
                  <a:lnTo>
                    <a:pt x="1579" y="1933"/>
                  </a:lnTo>
                  <a:lnTo>
                    <a:pt x="1565" y="1952"/>
                  </a:lnTo>
                  <a:lnTo>
                    <a:pt x="1548" y="1971"/>
                  </a:lnTo>
                  <a:lnTo>
                    <a:pt x="1527" y="1984"/>
                  </a:lnTo>
                  <a:lnTo>
                    <a:pt x="1506" y="1995"/>
                  </a:lnTo>
                  <a:lnTo>
                    <a:pt x="1374" y="2050"/>
                  </a:lnTo>
                  <a:lnTo>
                    <a:pt x="1344" y="2059"/>
                  </a:lnTo>
                  <a:lnTo>
                    <a:pt x="1315" y="2062"/>
                  </a:lnTo>
                  <a:lnTo>
                    <a:pt x="1288" y="2060"/>
                  </a:lnTo>
                  <a:lnTo>
                    <a:pt x="1263" y="2053"/>
                  </a:lnTo>
                  <a:lnTo>
                    <a:pt x="1238" y="2043"/>
                  </a:lnTo>
                  <a:lnTo>
                    <a:pt x="1217" y="2029"/>
                  </a:lnTo>
                  <a:lnTo>
                    <a:pt x="1198" y="2011"/>
                  </a:lnTo>
                  <a:lnTo>
                    <a:pt x="1183" y="1990"/>
                  </a:lnTo>
                  <a:lnTo>
                    <a:pt x="1171" y="1966"/>
                  </a:lnTo>
                  <a:lnTo>
                    <a:pt x="1142" y="1896"/>
                  </a:lnTo>
                  <a:lnTo>
                    <a:pt x="1067" y="1903"/>
                  </a:lnTo>
                  <a:lnTo>
                    <a:pt x="992" y="1903"/>
                  </a:lnTo>
                  <a:lnTo>
                    <a:pt x="918" y="1896"/>
                  </a:lnTo>
                  <a:lnTo>
                    <a:pt x="888" y="1966"/>
                  </a:lnTo>
                  <a:lnTo>
                    <a:pt x="876" y="1990"/>
                  </a:lnTo>
                  <a:lnTo>
                    <a:pt x="860" y="2011"/>
                  </a:lnTo>
                  <a:lnTo>
                    <a:pt x="841" y="2029"/>
                  </a:lnTo>
                  <a:lnTo>
                    <a:pt x="820" y="2043"/>
                  </a:lnTo>
                  <a:lnTo>
                    <a:pt x="797" y="2053"/>
                  </a:lnTo>
                  <a:lnTo>
                    <a:pt x="771" y="2060"/>
                  </a:lnTo>
                  <a:lnTo>
                    <a:pt x="745" y="2062"/>
                  </a:lnTo>
                  <a:lnTo>
                    <a:pt x="714" y="2059"/>
                  </a:lnTo>
                  <a:lnTo>
                    <a:pt x="686" y="2050"/>
                  </a:lnTo>
                  <a:lnTo>
                    <a:pt x="553" y="1995"/>
                  </a:lnTo>
                  <a:lnTo>
                    <a:pt x="528" y="1982"/>
                  </a:lnTo>
                  <a:lnTo>
                    <a:pt x="507" y="1966"/>
                  </a:lnTo>
                  <a:lnTo>
                    <a:pt x="489" y="1946"/>
                  </a:lnTo>
                  <a:lnTo>
                    <a:pt x="474" y="1924"/>
                  </a:lnTo>
                  <a:lnTo>
                    <a:pt x="464" y="1899"/>
                  </a:lnTo>
                  <a:lnTo>
                    <a:pt x="458" y="1873"/>
                  </a:lnTo>
                  <a:lnTo>
                    <a:pt x="457" y="1846"/>
                  </a:lnTo>
                  <a:lnTo>
                    <a:pt x="460" y="1820"/>
                  </a:lnTo>
                  <a:lnTo>
                    <a:pt x="469" y="1792"/>
                  </a:lnTo>
                  <a:lnTo>
                    <a:pt x="497" y="1722"/>
                  </a:lnTo>
                  <a:lnTo>
                    <a:pt x="454" y="1687"/>
                  </a:lnTo>
                  <a:lnTo>
                    <a:pt x="414" y="1648"/>
                  </a:lnTo>
                  <a:lnTo>
                    <a:pt x="375" y="1607"/>
                  </a:lnTo>
                  <a:lnTo>
                    <a:pt x="339" y="1563"/>
                  </a:lnTo>
                  <a:lnTo>
                    <a:pt x="270" y="1593"/>
                  </a:lnTo>
                  <a:lnTo>
                    <a:pt x="240" y="1601"/>
                  </a:lnTo>
                  <a:lnTo>
                    <a:pt x="209" y="1605"/>
                  </a:lnTo>
                  <a:lnTo>
                    <a:pt x="183" y="1602"/>
                  </a:lnTo>
                  <a:lnTo>
                    <a:pt x="157" y="1596"/>
                  </a:lnTo>
                  <a:lnTo>
                    <a:pt x="134" y="1586"/>
                  </a:lnTo>
                  <a:lnTo>
                    <a:pt x="113" y="1571"/>
                  </a:lnTo>
                  <a:lnTo>
                    <a:pt x="94" y="1554"/>
                  </a:lnTo>
                  <a:lnTo>
                    <a:pt x="78" y="1532"/>
                  </a:lnTo>
                  <a:lnTo>
                    <a:pt x="66" y="1509"/>
                  </a:lnTo>
                  <a:lnTo>
                    <a:pt x="11" y="1377"/>
                  </a:lnTo>
                  <a:lnTo>
                    <a:pt x="3" y="1347"/>
                  </a:lnTo>
                  <a:lnTo>
                    <a:pt x="0" y="1317"/>
                  </a:lnTo>
                  <a:lnTo>
                    <a:pt x="3" y="1286"/>
                  </a:lnTo>
                  <a:lnTo>
                    <a:pt x="11" y="1258"/>
                  </a:lnTo>
                  <a:lnTo>
                    <a:pt x="23" y="1236"/>
                  </a:lnTo>
                  <a:lnTo>
                    <a:pt x="37" y="1215"/>
                  </a:lnTo>
                  <a:lnTo>
                    <a:pt x="55" y="1198"/>
                  </a:lnTo>
                  <a:lnTo>
                    <a:pt x="74" y="1185"/>
                  </a:lnTo>
                  <a:lnTo>
                    <a:pt x="96" y="1173"/>
                  </a:lnTo>
                  <a:lnTo>
                    <a:pt x="166" y="1144"/>
                  </a:lnTo>
                  <a:lnTo>
                    <a:pt x="159" y="1069"/>
                  </a:lnTo>
                  <a:lnTo>
                    <a:pt x="159" y="995"/>
                  </a:lnTo>
                  <a:lnTo>
                    <a:pt x="166" y="919"/>
                  </a:lnTo>
                  <a:lnTo>
                    <a:pt x="96" y="890"/>
                  </a:lnTo>
                  <a:lnTo>
                    <a:pt x="74" y="879"/>
                  </a:lnTo>
                  <a:lnTo>
                    <a:pt x="54" y="864"/>
                  </a:lnTo>
                  <a:lnTo>
                    <a:pt x="37" y="847"/>
                  </a:lnTo>
                  <a:lnTo>
                    <a:pt x="23" y="828"/>
                  </a:lnTo>
                  <a:lnTo>
                    <a:pt x="11" y="806"/>
                  </a:lnTo>
                  <a:lnTo>
                    <a:pt x="3" y="776"/>
                  </a:lnTo>
                  <a:lnTo>
                    <a:pt x="0" y="747"/>
                  </a:lnTo>
                  <a:lnTo>
                    <a:pt x="3" y="716"/>
                  </a:lnTo>
                  <a:lnTo>
                    <a:pt x="11" y="687"/>
                  </a:lnTo>
                  <a:lnTo>
                    <a:pt x="66" y="555"/>
                  </a:lnTo>
                  <a:lnTo>
                    <a:pt x="78" y="530"/>
                  </a:lnTo>
                  <a:lnTo>
                    <a:pt x="94" y="510"/>
                  </a:lnTo>
                  <a:lnTo>
                    <a:pt x="113" y="492"/>
                  </a:lnTo>
                  <a:lnTo>
                    <a:pt x="134" y="478"/>
                  </a:lnTo>
                  <a:lnTo>
                    <a:pt x="157" y="468"/>
                  </a:lnTo>
                  <a:lnTo>
                    <a:pt x="183" y="461"/>
                  </a:lnTo>
                  <a:lnTo>
                    <a:pt x="209" y="458"/>
                  </a:lnTo>
                  <a:lnTo>
                    <a:pt x="240" y="461"/>
                  </a:lnTo>
                  <a:lnTo>
                    <a:pt x="270" y="471"/>
                  </a:lnTo>
                  <a:lnTo>
                    <a:pt x="339" y="499"/>
                  </a:lnTo>
                  <a:lnTo>
                    <a:pt x="374" y="456"/>
                  </a:lnTo>
                  <a:lnTo>
                    <a:pt x="414" y="416"/>
                  </a:lnTo>
                  <a:lnTo>
                    <a:pt x="454" y="376"/>
                  </a:lnTo>
                  <a:lnTo>
                    <a:pt x="497" y="340"/>
                  </a:lnTo>
                  <a:lnTo>
                    <a:pt x="469" y="270"/>
                  </a:lnTo>
                  <a:lnTo>
                    <a:pt x="460" y="242"/>
                  </a:lnTo>
                  <a:lnTo>
                    <a:pt x="457" y="211"/>
                  </a:lnTo>
                  <a:lnTo>
                    <a:pt x="460" y="181"/>
                  </a:lnTo>
                  <a:lnTo>
                    <a:pt x="469" y="152"/>
                  </a:lnTo>
                  <a:lnTo>
                    <a:pt x="480" y="129"/>
                  </a:lnTo>
                  <a:lnTo>
                    <a:pt x="494" y="110"/>
                  </a:lnTo>
                  <a:lnTo>
                    <a:pt x="511" y="92"/>
                  </a:lnTo>
                  <a:lnTo>
                    <a:pt x="531" y="78"/>
                  </a:lnTo>
                  <a:lnTo>
                    <a:pt x="553" y="68"/>
                  </a:lnTo>
                  <a:lnTo>
                    <a:pt x="686" y="13"/>
                  </a:lnTo>
                  <a:lnTo>
                    <a:pt x="714" y="4"/>
                  </a:lnTo>
                  <a:lnTo>
                    <a:pt x="745" y="1"/>
                  </a:lnTo>
                  <a:lnTo>
                    <a:pt x="771" y="3"/>
                  </a:lnTo>
                  <a:lnTo>
                    <a:pt x="797" y="9"/>
                  </a:lnTo>
                  <a:lnTo>
                    <a:pt x="820" y="20"/>
                  </a:lnTo>
                  <a:lnTo>
                    <a:pt x="841" y="34"/>
                  </a:lnTo>
                  <a:lnTo>
                    <a:pt x="860" y="52"/>
                  </a:lnTo>
                  <a:lnTo>
                    <a:pt x="876" y="73"/>
                  </a:lnTo>
                  <a:lnTo>
                    <a:pt x="888" y="96"/>
                  </a:lnTo>
                  <a:lnTo>
                    <a:pt x="918" y="166"/>
                  </a:lnTo>
                  <a:lnTo>
                    <a:pt x="992" y="160"/>
                  </a:lnTo>
                  <a:lnTo>
                    <a:pt x="1067" y="160"/>
                  </a:lnTo>
                  <a:lnTo>
                    <a:pt x="1142" y="166"/>
                  </a:lnTo>
                  <a:lnTo>
                    <a:pt x="1171" y="96"/>
                  </a:lnTo>
                  <a:lnTo>
                    <a:pt x="1183" y="72"/>
                  </a:lnTo>
                  <a:lnTo>
                    <a:pt x="1198" y="52"/>
                  </a:lnTo>
                  <a:lnTo>
                    <a:pt x="1217" y="34"/>
                  </a:lnTo>
                  <a:lnTo>
                    <a:pt x="1238" y="19"/>
                  </a:lnTo>
                  <a:lnTo>
                    <a:pt x="1263" y="8"/>
                  </a:lnTo>
                  <a:lnTo>
                    <a:pt x="1288" y="2"/>
                  </a:lnTo>
                  <a:lnTo>
                    <a:pt x="1315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10" name="Round Same Side Corner Rectangle 94"/>
          <p:cNvSpPr/>
          <p:nvPr/>
        </p:nvSpPr>
        <p:spPr>
          <a:xfrm rot="16200000">
            <a:off x="4131310" y="1059180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1" name="Oval 95"/>
          <p:cNvSpPr/>
          <p:nvPr/>
        </p:nvSpPr>
        <p:spPr>
          <a:xfrm>
            <a:off x="3624580" y="1758315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12" name="Round Same Side Corner Rectangle 96"/>
          <p:cNvSpPr/>
          <p:nvPr/>
        </p:nvSpPr>
        <p:spPr>
          <a:xfrm rot="16200000">
            <a:off x="4131310" y="2085975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3" name="Oval 97"/>
          <p:cNvSpPr/>
          <p:nvPr/>
        </p:nvSpPr>
        <p:spPr>
          <a:xfrm>
            <a:off x="3624580" y="2785110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14" name="Round Same Side Corner Rectangle 98"/>
          <p:cNvSpPr/>
          <p:nvPr/>
        </p:nvSpPr>
        <p:spPr>
          <a:xfrm rot="16200000">
            <a:off x="4131310" y="3112770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5" name="Oval 99"/>
          <p:cNvSpPr/>
          <p:nvPr/>
        </p:nvSpPr>
        <p:spPr>
          <a:xfrm>
            <a:off x="3624580" y="3812540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6" name="Round Same Side Corner Rectangle 100"/>
          <p:cNvSpPr/>
          <p:nvPr/>
        </p:nvSpPr>
        <p:spPr>
          <a:xfrm rot="16200000">
            <a:off x="4131310" y="4139565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7" name="Oval 101"/>
          <p:cNvSpPr/>
          <p:nvPr/>
        </p:nvSpPr>
        <p:spPr>
          <a:xfrm>
            <a:off x="3624580" y="4839335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grpSp>
        <p:nvGrpSpPr>
          <p:cNvPr id="18" name="Group 102"/>
          <p:cNvGrpSpPr/>
          <p:nvPr/>
        </p:nvGrpSpPr>
        <p:grpSpPr>
          <a:xfrm rot="0">
            <a:off x="3744595" y="2979420"/>
            <a:ext cx="534670" cy="386715"/>
            <a:chOff x="4451350" y="1993900"/>
            <a:chExt cx="550863" cy="398462"/>
          </a:xfrm>
          <a:solidFill>
            <a:srgbClr val="B3D78B"/>
          </a:solidFill>
        </p:grpSpPr>
        <p:sp>
          <p:nvSpPr>
            <p:cNvPr id="43" name="Freeform 62"/>
            <p:cNvSpPr>
              <a:spLocks noEditPoints="1"/>
            </p:cNvSpPr>
            <p:nvPr/>
          </p:nvSpPr>
          <p:spPr bwMode="auto">
            <a:xfrm>
              <a:off x="4451350" y="1993900"/>
              <a:ext cx="369888" cy="398462"/>
            </a:xfrm>
            <a:custGeom>
              <a:avLst/>
              <a:gdLst>
                <a:gd name="T0" fmla="*/ 987 w 2332"/>
                <a:gd name="T1" fmla="*/ 170 h 2514"/>
                <a:gd name="T2" fmla="*/ 851 w 2332"/>
                <a:gd name="T3" fmla="*/ 274 h 2514"/>
                <a:gd name="T4" fmla="*/ 785 w 2332"/>
                <a:gd name="T5" fmla="*/ 434 h 2514"/>
                <a:gd name="T6" fmla="*/ 792 w 2332"/>
                <a:gd name="T7" fmla="*/ 983 h 2514"/>
                <a:gd name="T8" fmla="*/ 854 w 2332"/>
                <a:gd name="T9" fmla="*/ 1053 h 2514"/>
                <a:gd name="T10" fmla="*/ 872 w 2332"/>
                <a:gd name="T11" fmla="*/ 1535 h 2514"/>
                <a:gd name="T12" fmla="*/ 839 w 2332"/>
                <a:gd name="T13" fmla="*/ 1605 h 2514"/>
                <a:gd name="T14" fmla="*/ 771 w 2332"/>
                <a:gd name="T15" fmla="*/ 1642 h 2514"/>
                <a:gd name="T16" fmla="*/ 647 w 2332"/>
                <a:gd name="T17" fmla="*/ 1709 h 2514"/>
                <a:gd name="T18" fmla="*/ 481 w 2332"/>
                <a:gd name="T19" fmla="*/ 1811 h 2514"/>
                <a:gd name="T20" fmla="*/ 291 w 2332"/>
                <a:gd name="T21" fmla="*/ 1944 h 2514"/>
                <a:gd name="T22" fmla="*/ 160 w 2332"/>
                <a:gd name="T23" fmla="*/ 2060 h 2514"/>
                <a:gd name="T24" fmla="*/ 140 w 2332"/>
                <a:gd name="T25" fmla="*/ 2374 h 2514"/>
                <a:gd name="T26" fmla="*/ 2182 w 2332"/>
                <a:gd name="T27" fmla="*/ 2082 h 2514"/>
                <a:gd name="T28" fmla="*/ 2089 w 2332"/>
                <a:gd name="T29" fmla="*/ 1980 h 2514"/>
                <a:gd name="T30" fmla="*/ 1896 w 2332"/>
                <a:gd name="T31" fmla="*/ 1841 h 2514"/>
                <a:gd name="T32" fmla="*/ 1722 w 2332"/>
                <a:gd name="T33" fmla="*/ 1731 h 2514"/>
                <a:gd name="T34" fmla="*/ 1586 w 2332"/>
                <a:gd name="T35" fmla="*/ 1655 h 2514"/>
                <a:gd name="T36" fmla="*/ 1510 w 2332"/>
                <a:gd name="T37" fmla="*/ 1616 h 2514"/>
                <a:gd name="T38" fmla="*/ 1462 w 2332"/>
                <a:gd name="T39" fmla="*/ 1555 h 2514"/>
                <a:gd name="T40" fmla="*/ 1468 w 2332"/>
                <a:gd name="T41" fmla="*/ 1067 h 2514"/>
                <a:gd name="T42" fmla="*/ 1528 w 2332"/>
                <a:gd name="T43" fmla="*/ 1005 h 2514"/>
                <a:gd name="T44" fmla="*/ 1550 w 2332"/>
                <a:gd name="T45" fmla="*/ 479 h 2514"/>
                <a:gd name="T46" fmla="*/ 1504 w 2332"/>
                <a:gd name="T47" fmla="*/ 309 h 2514"/>
                <a:gd name="T48" fmla="*/ 1384 w 2332"/>
                <a:gd name="T49" fmla="*/ 189 h 2514"/>
                <a:gd name="T50" fmla="*/ 1214 w 2332"/>
                <a:gd name="T51" fmla="*/ 143 h 2514"/>
                <a:gd name="T52" fmla="*/ 1270 w 2332"/>
                <a:gd name="T53" fmla="*/ 4 h 2514"/>
                <a:gd name="T54" fmla="*/ 1469 w 2332"/>
                <a:gd name="T55" fmla="*/ 74 h 2514"/>
                <a:gd name="T56" fmla="*/ 1617 w 2332"/>
                <a:gd name="T57" fmla="*/ 222 h 2514"/>
                <a:gd name="T58" fmla="*/ 1687 w 2332"/>
                <a:gd name="T59" fmla="*/ 422 h 2514"/>
                <a:gd name="T60" fmla="*/ 1680 w 2332"/>
                <a:gd name="T61" fmla="*/ 1006 h 2514"/>
                <a:gd name="T62" fmla="*/ 1600 w 2332"/>
                <a:gd name="T63" fmla="*/ 1134 h 2514"/>
                <a:gd name="T64" fmla="*/ 1685 w 2332"/>
                <a:gd name="T65" fmla="*/ 1549 h 2514"/>
                <a:gd name="T66" fmla="*/ 1854 w 2332"/>
                <a:gd name="T67" fmla="*/ 1648 h 2514"/>
                <a:gd name="T68" fmla="*/ 2062 w 2332"/>
                <a:gd name="T69" fmla="*/ 1785 h 2514"/>
                <a:gd name="T70" fmla="*/ 2254 w 2332"/>
                <a:gd name="T71" fmla="*/ 1936 h 2514"/>
                <a:gd name="T72" fmla="*/ 2322 w 2332"/>
                <a:gd name="T73" fmla="*/ 2062 h 2514"/>
                <a:gd name="T74" fmla="*/ 2328 w 2332"/>
                <a:gd name="T75" fmla="*/ 2463 h 2514"/>
                <a:gd name="T76" fmla="*/ 2280 w 2332"/>
                <a:gd name="T77" fmla="*/ 2512 h 2514"/>
                <a:gd name="T78" fmla="*/ 35 w 2332"/>
                <a:gd name="T79" fmla="*/ 2505 h 2514"/>
                <a:gd name="T80" fmla="*/ 0 w 2332"/>
                <a:gd name="T81" fmla="*/ 2445 h 2514"/>
                <a:gd name="T82" fmla="*/ 20 w 2332"/>
                <a:gd name="T83" fmla="*/ 2027 h 2514"/>
                <a:gd name="T84" fmla="*/ 104 w 2332"/>
                <a:gd name="T85" fmla="*/ 1911 h 2514"/>
                <a:gd name="T86" fmla="*/ 324 w 2332"/>
                <a:gd name="T87" fmla="*/ 1748 h 2514"/>
                <a:gd name="T88" fmla="*/ 524 w 2332"/>
                <a:gd name="T89" fmla="*/ 1619 h 2514"/>
                <a:gd name="T90" fmla="*/ 679 w 2332"/>
                <a:gd name="T91" fmla="*/ 1531 h 2514"/>
                <a:gd name="T92" fmla="*/ 705 w 2332"/>
                <a:gd name="T93" fmla="*/ 1105 h 2514"/>
                <a:gd name="T94" fmla="*/ 644 w 2332"/>
                <a:gd name="T95" fmla="*/ 968 h 2514"/>
                <a:gd name="T96" fmla="*/ 654 w 2332"/>
                <a:gd name="T97" fmla="*/ 368 h 2514"/>
                <a:gd name="T98" fmla="*/ 746 w 2332"/>
                <a:gd name="T99" fmla="*/ 179 h 2514"/>
                <a:gd name="T100" fmla="*/ 908 w 2332"/>
                <a:gd name="T101" fmla="*/ 49 h 2514"/>
                <a:gd name="T102" fmla="*/ 1117 w 2332"/>
                <a:gd name="T103" fmla="*/ 0 h 2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2514">
                  <a:moveTo>
                    <a:pt x="1117" y="143"/>
                  </a:moveTo>
                  <a:lnTo>
                    <a:pt x="1071" y="145"/>
                  </a:lnTo>
                  <a:lnTo>
                    <a:pt x="1028" y="155"/>
                  </a:lnTo>
                  <a:lnTo>
                    <a:pt x="987" y="170"/>
                  </a:lnTo>
                  <a:lnTo>
                    <a:pt x="948" y="189"/>
                  </a:lnTo>
                  <a:lnTo>
                    <a:pt x="912" y="213"/>
                  </a:lnTo>
                  <a:lnTo>
                    <a:pt x="879" y="241"/>
                  </a:lnTo>
                  <a:lnTo>
                    <a:pt x="851" y="274"/>
                  </a:lnTo>
                  <a:lnTo>
                    <a:pt x="828" y="309"/>
                  </a:lnTo>
                  <a:lnTo>
                    <a:pt x="808" y="348"/>
                  </a:lnTo>
                  <a:lnTo>
                    <a:pt x="793" y="389"/>
                  </a:lnTo>
                  <a:lnTo>
                    <a:pt x="785" y="434"/>
                  </a:lnTo>
                  <a:lnTo>
                    <a:pt x="781" y="479"/>
                  </a:lnTo>
                  <a:lnTo>
                    <a:pt x="781" y="931"/>
                  </a:lnTo>
                  <a:lnTo>
                    <a:pt x="784" y="957"/>
                  </a:lnTo>
                  <a:lnTo>
                    <a:pt x="792" y="983"/>
                  </a:lnTo>
                  <a:lnTo>
                    <a:pt x="804" y="1005"/>
                  </a:lnTo>
                  <a:lnTo>
                    <a:pt x="820" y="1025"/>
                  </a:lnTo>
                  <a:lnTo>
                    <a:pt x="840" y="1042"/>
                  </a:lnTo>
                  <a:lnTo>
                    <a:pt x="854" y="1053"/>
                  </a:lnTo>
                  <a:lnTo>
                    <a:pt x="864" y="1067"/>
                  </a:lnTo>
                  <a:lnTo>
                    <a:pt x="870" y="1083"/>
                  </a:lnTo>
                  <a:lnTo>
                    <a:pt x="872" y="1100"/>
                  </a:lnTo>
                  <a:lnTo>
                    <a:pt x="872" y="1535"/>
                  </a:lnTo>
                  <a:lnTo>
                    <a:pt x="870" y="1556"/>
                  </a:lnTo>
                  <a:lnTo>
                    <a:pt x="864" y="1575"/>
                  </a:lnTo>
                  <a:lnTo>
                    <a:pt x="853" y="1592"/>
                  </a:lnTo>
                  <a:lnTo>
                    <a:pt x="839" y="1605"/>
                  </a:lnTo>
                  <a:lnTo>
                    <a:pt x="821" y="1616"/>
                  </a:lnTo>
                  <a:lnTo>
                    <a:pt x="809" y="1622"/>
                  </a:lnTo>
                  <a:lnTo>
                    <a:pt x="792" y="1631"/>
                  </a:lnTo>
                  <a:lnTo>
                    <a:pt x="771" y="1642"/>
                  </a:lnTo>
                  <a:lnTo>
                    <a:pt x="746" y="1656"/>
                  </a:lnTo>
                  <a:lnTo>
                    <a:pt x="716" y="1671"/>
                  </a:lnTo>
                  <a:lnTo>
                    <a:pt x="683" y="1689"/>
                  </a:lnTo>
                  <a:lnTo>
                    <a:pt x="647" y="1709"/>
                  </a:lnTo>
                  <a:lnTo>
                    <a:pt x="610" y="1732"/>
                  </a:lnTo>
                  <a:lnTo>
                    <a:pt x="568" y="1756"/>
                  </a:lnTo>
                  <a:lnTo>
                    <a:pt x="526" y="1783"/>
                  </a:lnTo>
                  <a:lnTo>
                    <a:pt x="481" y="1811"/>
                  </a:lnTo>
                  <a:lnTo>
                    <a:pt x="436" y="1841"/>
                  </a:lnTo>
                  <a:lnTo>
                    <a:pt x="388" y="1874"/>
                  </a:lnTo>
                  <a:lnTo>
                    <a:pt x="340" y="1908"/>
                  </a:lnTo>
                  <a:lnTo>
                    <a:pt x="291" y="1944"/>
                  </a:lnTo>
                  <a:lnTo>
                    <a:pt x="243" y="1981"/>
                  </a:lnTo>
                  <a:lnTo>
                    <a:pt x="194" y="2020"/>
                  </a:lnTo>
                  <a:lnTo>
                    <a:pt x="175" y="2039"/>
                  </a:lnTo>
                  <a:lnTo>
                    <a:pt x="160" y="2060"/>
                  </a:lnTo>
                  <a:lnTo>
                    <a:pt x="150" y="2083"/>
                  </a:lnTo>
                  <a:lnTo>
                    <a:pt x="142" y="2109"/>
                  </a:lnTo>
                  <a:lnTo>
                    <a:pt x="140" y="2135"/>
                  </a:lnTo>
                  <a:lnTo>
                    <a:pt x="140" y="2374"/>
                  </a:lnTo>
                  <a:lnTo>
                    <a:pt x="2191" y="2374"/>
                  </a:lnTo>
                  <a:lnTo>
                    <a:pt x="2191" y="2134"/>
                  </a:lnTo>
                  <a:lnTo>
                    <a:pt x="2189" y="2107"/>
                  </a:lnTo>
                  <a:lnTo>
                    <a:pt x="2182" y="2082"/>
                  </a:lnTo>
                  <a:lnTo>
                    <a:pt x="2171" y="2059"/>
                  </a:lnTo>
                  <a:lnTo>
                    <a:pt x="2155" y="2038"/>
                  </a:lnTo>
                  <a:lnTo>
                    <a:pt x="2138" y="2019"/>
                  </a:lnTo>
                  <a:lnTo>
                    <a:pt x="2089" y="1980"/>
                  </a:lnTo>
                  <a:lnTo>
                    <a:pt x="2039" y="1943"/>
                  </a:lnTo>
                  <a:lnTo>
                    <a:pt x="1991" y="1907"/>
                  </a:lnTo>
                  <a:lnTo>
                    <a:pt x="1944" y="1873"/>
                  </a:lnTo>
                  <a:lnTo>
                    <a:pt x="1896" y="1841"/>
                  </a:lnTo>
                  <a:lnTo>
                    <a:pt x="1850" y="1810"/>
                  </a:lnTo>
                  <a:lnTo>
                    <a:pt x="1805" y="1782"/>
                  </a:lnTo>
                  <a:lnTo>
                    <a:pt x="1762" y="1755"/>
                  </a:lnTo>
                  <a:lnTo>
                    <a:pt x="1722" y="1731"/>
                  </a:lnTo>
                  <a:lnTo>
                    <a:pt x="1683" y="1709"/>
                  </a:lnTo>
                  <a:lnTo>
                    <a:pt x="1648" y="1689"/>
                  </a:lnTo>
                  <a:lnTo>
                    <a:pt x="1616" y="1671"/>
                  </a:lnTo>
                  <a:lnTo>
                    <a:pt x="1586" y="1655"/>
                  </a:lnTo>
                  <a:lnTo>
                    <a:pt x="1561" y="1641"/>
                  </a:lnTo>
                  <a:lnTo>
                    <a:pt x="1540" y="1631"/>
                  </a:lnTo>
                  <a:lnTo>
                    <a:pt x="1522" y="1622"/>
                  </a:lnTo>
                  <a:lnTo>
                    <a:pt x="1510" y="1616"/>
                  </a:lnTo>
                  <a:lnTo>
                    <a:pt x="1492" y="1605"/>
                  </a:lnTo>
                  <a:lnTo>
                    <a:pt x="1478" y="1590"/>
                  </a:lnTo>
                  <a:lnTo>
                    <a:pt x="1468" y="1574"/>
                  </a:lnTo>
                  <a:lnTo>
                    <a:pt x="1462" y="1555"/>
                  </a:lnTo>
                  <a:lnTo>
                    <a:pt x="1459" y="1534"/>
                  </a:lnTo>
                  <a:lnTo>
                    <a:pt x="1459" y="1100"/>
                  </a:lnTo>
                  <a:lnTo>
                    <a:pt x="1462" y="1083"/>
                  </a:lnTo>
                  <a:lnTo>
                    <a:pt x="1468" y="1067"/>
                  </a:lnTo>
                  <a:lnTo>
                    <a:pt x="1477" y="1053"/>
                  </a:lnTo>
                  <a:lnTo>
                    <a:pt x="1490" y="1042"/>
                  </a:lnTo>
                  <a:lnTo>
                    <a:pt x="1511" y="1025"/>
                  </a:lnTo>
                  <a:lnTo>
                    <a:pt x="1528" y="1005"/>
                  </a:lnTo>
                  <a:lnTo>
                    <a:pt x="1540" y="983"/>
                  </a:lnTo>
                  <a:lnTo>
                    <a:pt x="1547" y="957"/>
                  </a:lnTo>
                  <a:lnTo>
                    <a:pt x="1550" y="931"/>
                  </a:lnTo>
                  <a:lnTo>
                    <a:pt x="1550" y="479"/>
                  </a:lnTo>
                  <a:lnTo>
                    <a:pt x="1547" y="434"/>
                  </a:lnTo>
                  <a:lnTo>
                    <a:pt x="1538" y="389"/>
                  </a:lnTo>
                  <a:lnTo>
                    <a:pt x="1524" y="348"/>
                  </a:lnTo>
                  <a:lnTo>
                    <a:pt x="1504" y="309"/>
                  </a:lnTo>
                  <a:lnTo>
                    <a:pt x="1480" y="274"/>
                  </a:lnTo>
                  <a:lnTo>
                    <a:pt x="1451" y="241"/>
                  </a:lnTo>
                  <a:lnTo>
                    <a:pt x="1419" y="213"/>
                  </a:lnTo>
                  <a:lnTo>
                    <a:pt x="1384" y="189"/>
                  </a:lnTo>
                  <a:lnTo>
                    <a:pt x="1345" y="170"/>
                  </a:lnTo>
                  <a:lnTo>
                    <a:pt x="1303" y="155"/>
                  </a:lnTo>
                  <a:lnTo>
                    <a:pt x="1259" y="145"/>
                  </a:lnTo>
                  <a:lnTo>
                    <a:pt x="1214" y="143"/>
                  </a:lnTo>
                  <a:lnTo>
                    <a:pt x="1117" y="143"/>
                  </a:lnTo>
                  <a:close/>
                  <a:moveTo>
                    <a:pt x="1117" y="0"/>
                  </a:moveTo>
                  <a:lnTo>
                    <a:pt x="1214" y="0"/>
                  </a:lnTo>
                  <a:lnTo>
                    <a:pt x="1270" y="4"/>
                  </a:lnTo>
                  <a:lnTo>
                    <a:pt x="1323" y="13"/>
                  </a:lnTo>
                  <a:lnTo>
                    <a:pt x="1375" y="28"/>
                  </a:lnTo>
                  <a:lnTo>
                    <a:pt x="1424" y="49"/>
                  </a:lnTo>
                  <a:lnTo>
                    <a:pt x="1469" y="74"/>
                  </a:lnTo>
                  <a:lnTo>
                    <a:pt x="1512" y="105"/>
                  </a:lnTo>
                  <a:lnTo>
                    <a:pt x="1551" y="140"/>
                  </a:lnTo>
                  <a:lnTo>
                    <a:pt x="1586" y="179"/>
                  </a:lnTo>
                  <a:lnTo>
                    <a:pt x="1617" y="222"/>
                  </a:lnTo>
                  <a:lnTo>
                    <a:pt x="1642" y="268"/>
                  </a:lnTo>
                  <a:lnTo>
                    <a:pt x="1662" y="316"/>
                  </a:lnTo>
                  <a:lnTo>
                    <a:pt x="1678" y="368"/>
                  </a:lnTo>
                  <a:lnTo>
                    <a:pt x="1687" y="422"/>
                  </a:lnTo>
                  <a:lnTo>
                    <a:pt x="1690" y="478"/>
                  </a:lnTo>
                  <a:lnTo>
                    <a:pt x="1690" y="930"/>
                  </a:lnTo>
                  <a:lnTo>
                    <a:pt x="1687" y="969"/>
                  </a:lnTo>
                  <a:lnTo>
                    <a:pt x="1680" y="1006"/>
                  </a:lnTo>
                  <a:lnTo>
                    <a:pt x="1666" y="1042"/>
                  </a:lnTo>
                  <a:lnTo>
                    <a:pt x="1648" y="1075"/>
                  </a:lnTo>
                  <a:lnTo>
                    <a:pt x="1626" y="1105"/>
                  </a:lnTo>
                  <a:lnTo>
                    <a:pt x="1600" y="1134"/>
                  </a:lnTo>
                  <a:lnTo>
                    <a:pt x="1600" y="1504"/>
                  </a:lnTo>
                  <a:lnTo>
                    <a:pt x="1623" y="1516"/>
                  </a:lnTo>
                  <a:lnTo>
                    <a:pt x="1651" y="1531"/>
                  </a:lnTo>
                  <a:lnTo>
                    <a:pt x="1685" y="1549"/>
                  </a:lnTo>
                  <a:lnTo>
                    <a:pt x="1722" y="1569"/>
                  </a:lnTo>
                  <a:lnTo>
                    <a:pt x="1763" y="1594"/>
                  </a:lnTo>
                  <a:lnTo>
                    <a:pt x="1807" y="1619"/>
                  </a:lnTo>
                  <a:lnTo>
                    <a:pt x="1854" y="1648"/>
                  </a:lnTo>
                  <a:lnTo>
                    <a:pt x="1903" y="1678"/>
                  </a:lnTo>
                  <a:lnTo>
                    <a:pt x="1955" y="1712"/>
                  </a:lnTo>
                  <a:lnTo>
                    <a:pt x="2008" y="1747"/>
                  </a:lnTo>
                  <a:lnTo>
                    <a:pt x="2062" y="1785"/>
                  </a:lnTo>
                  <a:lnTo>
                    <a:pt x="2116" y="1825"/>
                  </a:lnTo>
                  <a:lnTo>
                    <a:pt x="2171" y="1867"/>
                  </a:lnTo>
                  <a:lnTo>
                    <a:pt x="2226" y="1911"/>
                  </a:lnTo>
                  <a:lnTo>
                    <a:pt x="2254" y="1936"/>
                  </a:lnTo>
                  <a:lnTo>
                    <a:pt x="2277" y="1965"/>
                  </a:lnTo>
                  <a:lnTo>
                    <a:pt x="2296" y="1994"/>
                  </a:lnTo>
                  <a:lnTo>
                    <a:pt x="2312" y="2027"/>
                  </a:lnTo>
                  <a:lnTo>
                    <a:pt x="2322" y="2062"/>
                  </a:lnTo>
                  <a:lnTo>
                    <a:pt x="2329" y="2098"/>
                  </a:lnTo>
                  <a:lnTo>
                    <a:pt x="2332" y="2135"/>
                  </a:lnTo>
                  <a:lnTo>
                    <a:pt x="2332" y="2445"/>
                  </a:lnTo>
                  <a:lnTo>
                    <a:pt x="2328" y="2463"/>
                  </a:lnTo>
                  <a:lnTo>
                    <a:pt x="2322" y="2480"/>
                  </a:lnTo>
                  <a:lnTo>
                    <a:pt x="2311" y="2494"/>
                  </a:lnTo>
                  <a:lnTo>
                    <a:pt x="2297" y="2505"/>
                  </a:lnTo>
                  <a:lnTo>
                    <a:pt x="2280" y="2512"/>
                  </a:lnTo>
                  <a:lnTo>
                    <a:pt x="2261" y="2514"/>
                  </a:lnTo>
                  <a:lnTo>
                    <a:pt x="71" y="2514"/>
                  </a:lnTo>
                  <a:lnTo>
                    <a:pt x="52" y="2512"/>
                  </a:lnTo>
                  <a:lnTo>
                    <a:pt x="35" y="2505"/>
                  </a:lnTo>
                  <a:lnTo>
                    <a:pt x="20" y="2494"/>
                  </a:lnTo>
                  <a:lnTo>
                    <a:pt x="9" y="2480"/>
                  </a:lnTo>
                  <a:lnTo>
                    <a:pt x="2" y="2463"/>
                  </a:lnTo>
                  <a:lnTo>
                    <a:pt x="0" y="2445"/>
                  </a:lnTo>
                  <a:lnTo>
                    <a:pt x="0" y="2135"/>
                  </a:lnTo>
                  <a:lnTo>
                    <a:pt x="2" y="2098"/>
                  </a:lnTo>
                  <a:lnTo>
                    <a:pt x="9" y="2062"/>
                  </a:lnTo>
                  <a:lnTo>
                    <a:pt x="20" y="2027"/>
                  </a:lnTo>
                  <a:lnTo>
                    <a:pt x="36" y="1994"/>
                  </a:lnTo>
                  <a:lnTo>
                    <a:pt x="55" y="1964"/>
                  </a:lnTo>
                  <a:lnTo>
                    <a:pt x="78" y="1936"/>
                  </a:lnTo>
                  <a:lnTo>
                    <a:pt x="104" y="1911"/>
                  </a:lnTo>
                  <a:lnTo>
                    <a:pt x="159" y="1867"/>
                  </a:lnTo>
                  <a:lnTo>
                    <a:pt x="215" y="1825"/>
                  </a:lnTo>
                  <a:lnTo>
                    <a:pt x="269" y="1785"/>
                  </a:lnTo>
                  <a:lnTo>
                    <a:pt x="324" y="1748"/>
                  </a:lnTo>
                  <a:lnTo>
                    <a:pt x="376" y="1712"/>
                  </a:lnTo>
                  <a:lnTo>
                    <a:pt x="428" y="1679"/>
                  </a:lnTo>
                  <a:lnTo>
                    <a:pt x="477" y="1648"/>
                  </a:lnTo>
                  <a:lnTo>
                    <a:pt x="524" y="1619"/>
                  </a:lnTo>
                  <a:lnTo>
                    <a:pt x="568" y="1594"/>
                  </a:lnTo>
                  <a:lnTo>
                    <a:pt x="610" y="1570"/>
                  </a:lnTo>
                  <a:lnTo>
                    <a:pt x="646" y="1549"/>
                  </a:lnTo>
                  <a:lnTo>
                    <a:pt x="679" y="1531"/>
                  </a:lnTo>
                  <a:lnTo>
                    <a:pt x="708" y="1516"/>
                  </a:lnTo>
                  <a:lnTo>
                    <a:pt x="732" y="1504"/>
                  </a:lnTo>
                  <a:lnTo>
                    <a:pt x="732" y="1134"/>
                  </a:lnTo>
                  <a:lnTo>
                    <a:pt x="705" y="1105"/>
                  </a:lnTo>
                  <a:lnTo>
                    <a:pt x="682" y="1075"/>
                  </a:lnTo>
                  <a:lnTo>
                    <a:pt x="665" y="1042"/>
                  </a:lnTo>
                  <a:lnTo>
                    <a:pt x="652" y="1006"/>
                  </a:lnTo>
                  <a:lnTo>
                    <a:pt x="644" y="968"/>
                  </a:lnTo>
                  <a:lnTo>
                    <a:pt x="641" y="930"/>
                  </a:lnTo>
                  <a:lnTo>
                    <a:pt x="641" y="478"/>
                  </a:lnTo>
                  <a:lnTo>
                    <a:pt x="644" y="422"/>
                  </a:lnTo>
                  <a:lnTo>
                    <a:pt x="654" y="368"/>
                  </a:lnTo>
                  <a:lnTo>
                    <a:pt x="669" y="316"/>
                  </a:lnTo>
                  <a:lnTo>
                    <a:pt x="690" y="268"/>
                  </a:lnTo>
                  <a:lnTo>
                    <a:pt x="715" y="222"/>
                  </a:lnTo>
                  <a:lnTo>
                    <a:pt x="746" y="179"/>
                  </a:lnTo>
                  <a:lnTo>
                    <a:pt x="780" y="140"/>
                  </a:lnTo>
                  <a:lnTo>
                    <a:pt x="819" y="105"/>
                  </a:lnTo>
                  <a:lnTo>
                    <a:pt x="862" y="74"/>
                  </a:lnTo>
                  <a:lnTo>
                    <a:pt x="908" y="49"/>
                  </a:lnTo>
                  <a:lnTo>
                    <a:pt x="956" y="28"/>
                  </a:lnTo>
                  <a:lnTo>
                    <a:pt x="1008" y="13"/>
                  </a:lnTo>
                  <a:lnTo>
                    <a:pt x="1062" y="4"/>
                  </a:lnTo>
                  <a:lnTo>
                    <a:pt x="1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4" name="Freeform 63"/>
            <p:cNvSpPr>
              <a:spLocks noEditPoints="1"/>
            </p:cNvSpPr>
            <p:nvPr/>
          </p:nvSpPr>
          <p:spPr bwMode="auto">
            <a:xfrm>
              <a:off x="4764088" y="2005013"/>
              <a:ext cx="238125" cy="222250"/>
            </a:xfrm>
            <a:custGeom>
              <a:avLst/>
              <a:gdLst>
                <a:gd name="T0" fmla="*/ 215 w 1498"/>
                <a:gd name="T1" fmla="*/ 144 h 1402"/>
                <a:gd name="T2" fmla="*/ 176 w 1498"/>
                <a:gd name="T3" fmla="*/ 163 h 1402"/>
                <a:gd name="T4" fmla="*/ 150 w 1498"/>
                <a:gd name="T5" fmla="*/ 196 h 1402"/>
                <a:gd name="T6" fmla="*/ 140 w 1498"/>
                <a:gd name="T7" fmla="*/ 239 h 1402"/>
                <a:gd name="T8" fmla="*/ 142 w 1498"/>
                <a:gd name="T9" fmla="*/ 887 h 1402"/>
                <a:gd name="T10" fmla="*/ 161 w 1498"/>
                <a:gd name="T11" fmla="*/ 926 h 1402"/>
                <a:gd name="T12" fmla="*/ 195 w 1498"/>
                <a:gd name="T13" fmla="*/ 953 h 1402"/>
                <a:gd name="T14" fmla="*/ 237 w 1498"/>
                <a:gd name="T15" fmla="*/ 963 h 1402"/>
                <a:gd name="T16" fmla="*/ 388 w 1498"/>
                <a:gd name="T17" fmla="*/ 965 h 1402"/>
                <a:gd name="T18" fmla="*/ 419 w 1498"/>
                <a:gd name="T19" fmla="*/ 983 h 1402"/>
                <a:gd name="T20" fmla="*/ 437 w 1498"/>
                <a:gd name="T21" fmla="*/ 1014 h 1402"/>
                <a:gd name="T22" fmla="*/ 440 w 1498"/>
                <a:gd name="T23" fmla="*/ 1167 h 1402"/>
                <a:gd name="T24" fmla="*/ 647 w 1498"/>
                <a:gd name="T25" fmla="*/ 972 h 1402"/>
                <a:gd name="T26" fmla="*/ 680 w 1498"/>
                <a:gd name="T27" fmla="*/ 963 h 1402"/>
                <a:gd name="T28" fmla="*/ 1282 w 1498"/>
                <a:gd name="T29" fmla="*/ 960 h 1402"/>
                <a:gd name="T30" fmla="*/ 1320 w 1498"/>
                <a:gd name="T31" fmla="*/ 941 h 1402"/>
                <a:gd name="T32" fmla="*/ 1348 w 1498"/>
                <a:gd name="T33" fmla="*/ 908 h 1402"/>
                <a:gd name="T34" fmla="*/ 1357 w 1498"/>
                <a:gd name="T35" fmla="*/ 865 h 1402"/>
                <a:gd name="T36" fmla="*/ 1355 w 1498"/>
                <a:gd name="T37" fmla="*/ 217 h 1402"/>
                <a:gd name="T38" fmla="*/ 1336 w 1498"/>
                <a:gd name="T39" fmla="*/ 178 h 1402"/>
                <a:gd name="T40" fmla="*/ 1302 w 1498"/>
                <a:gd name="T41" fmla="*/ 151 h 1402"/>
                <a:gd name="T42" fmla="*/ 1260 w 1498"/>
                <a:gd name="T43" fmla="*/ 141 h 1402"/>
                <a:gd name="T44" fmla="*/ 237 w 1498"/>
                <a:gd name="T45" fmla="*/ 0 h 1402"/>
                <a:gd name="T46" fmla="*/ 1298 w 1498"/>
                <a:gd name="T47" fmla="*/ 3 h 1402"/>
                <a:gd name="T48" fmla="*/ 1369 w 1498"/>
                <a:gd name="T49" fmla="*/ 26 h 1402"/>
                <a:gd name="T50" fmla="*/ 1428 w 1498"/>
                <a:gd name="T51" fmla="*/ 70 h 1402"/>
                <a:gd name="T52" fmla="*/ 1471 w 1498"/>
                <a:gd name="T53" fmla="*/ 129 h 1402"/>
                <a:gd name="T54" fmla="*/ 1494 w 1498"/>
                <a:gd name="T55" fmla="*/ 200 h 1402"/>
                <a:gd name="T56" fmla="*/ 1498 w 1498"/>
                <a:gd name="T57" fmla="*/ 865 h 1402"/>
                <a:gd name="T58" fmla="*/ 1486 w 1498"/>
                <a:gd name="T59" fmla="*/ 940 h 1402"/>
                <a:gd name="T60" fmla="*/ 1452 w 1498"/>
                <a:gd name="T61" fmla="*/ 1006 h 1402"/>
                <a:gd name="T62" fmla="*/ 1401 w 1498"/>
                <a:gd name="T63" fmla="*/ 1057 h 1402"/>
                <a:gd name="T64" fmla="*/ 1335 w 1498"/>
                <a:gd name="T65" fmla="*/ 1091 h 1402"/>
                <a:gd name="T66" fmla="*/ 1260 w 1498"/>
                <a:gd name="T67" fmla="*/ 1104 h 1402"/>
                <a:gd name="T68" fmla="*/ 419 w 1498"/>
                <a:gd name="T69" fmla="*/ 1383 h 1402"/>
                <a:gd name="T70" fmla="*/ 387 w 1498"/>
                <a:gd name="T71" fmla="*/ 1400 h 1402"/>
                <a:gd name="T72" fmla="*/ 355 w 1498"/>
                <a:gd name="T73" fmla="*/ 1401 h 1402"/>
                <a:gd name="T74" fmla="*/ 324 w 1498"/>
                <a:gd name="T75" fmla="*/ 1386 h 1402"/>
                <a:gd name="T76" fmla="*/ 303 w 1498"/>
                <a:gd name="T77" fmla="*/ 1352 h 1402"/>
                <a:gd name="T78" fmla="*/ 300 w 1498"/>
                <a:gd name="T79" fmla="*/ 1104 h 1402"/>
                <a:gd name="T80" fmla="*/ 199 w 1498"/>
                <a:gd name="T81" fmla="*/ 1101 h 1402"/>
                <a:gd name="T82" fmla="*/ 129 w 1498"/>
                <a:gd name="T83" fmla="*/ 1076 h 1402"/>
                <a:gd name="T84" fmla="*/ 70 w 1498"/>
                <a:gd name="T85" fmla="*/ 1034 h 1402"/>
                <a:gd name="T86" fmla="*/ 26 w 1498"/>
                <a:gd name="T87" fmla="*/ 975 h 1402"/>
                <a:gd name="T88" fmla="*/ 2 w 1498"/>
                <a:gd name="T89" fmla="*/ 904 h 1402"/>
                <a:gd name="T90" fmla="*/ 0 w 1498"/>
                <a:gd name="T91" fmla="*/ 239 h 1402"/>
                <a:gd name="T92" fmla="*/ 12 w 1498"/>
                <a:gd name="T93" fmla="*/ 164 h 1402"/>
                <a:gd name="T94" fmla="*/ 45 w 1498"/>
                <a:gd name="T95" fmla="*/ 98 h 1402"/>
                <a:gd name="T96" fmla="*/ 97 w 1498"/>
                <a:gd name="T97" fmla="*/ 47 h 1402"/>
                <a:gd name="T98" fmla="*/ 163 w 1498"/>
                <a:gd name="T99" fmla="*/ 13 h 1402"/>
                <a:gd name="T100" fmla="*/ 237 w 1498"/>
                <a:gd name="T101" fmla="*/ 0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8" h="1402">
                  <a:moveTo>
                    <a:pt x="237" y="141"/>
                  </a:moveTo>
                  <a:lnTo>
                    <a:pt x="215" y="144"/>
                  </a:lnTo>
                  <a:lnTo>
                    <a:pt x="195" y="151"/>
                  </a:lnTo>
                  <a:lnTo>
                    <a:pt x="176" y="163"/>
                  </a:lnTo>
                  <a:lnTo>
                    <a:pt x="161" y="178"/>
                  </a:lnTo>
                  <a:lnTo>
                    <a:pt x="150" y="196"/>
                  </a:lnTo>
                  <a:lnTo>
                    <a:pt x="142" y="217"/>
                  </a:lnTo>
                  <a:lnTo>
                    <a:pt x="140" y="239"/>
                  </a:lnTo>
                  <a:lnTo>
                    <a:pt x="140" y="865"/>
                  </a:lnTo>
                  <a:lnTo>
                    <a:pt x="142" y="887"/>
                  </a:lnTo>
                  <a:lnTo>
                    <a:pt x="150" y="908"/>
                  </a:lnTo>
                  <a:lnTo>
                    <a:pt x="161" y="926"/>
                  </a:lnTo>
                  <a:lnTo>
                    <a:pt x="176" y="941"/>
                  </a:lnTo>
                  <a:lnTo>
                    <a:pt x="195" y="953"/>
                  </a:lnTo>
                  <a:lnTo>
                    <a:pt x="215" y="960"/>
                  </a:lnTo>
                  <a:lnTo>
                    <a:pt x="237" y="963"/>
                  </a:lnTo>
                  <a:lnTo>
                    <a:pt x="369" y="963"/>
                  </a:lnTo>
                  <a:lnTo>
                    <a:pt x="388" y="965"/>
                  </a:lnTo>
                  <a:lnTo>
                    <a:pt x="405" y="973"/>
                  </a:lnTo>
                  <a:lnTo>
                    <a:pt x="419" y="983"/>
                  </a:lnTo>
                  <a:lnTo>
                    <a:pt x="430" y="997"/>
                  </a:lnTo>
                  <a:lnTo>
                    <a:pt x="437" y="1014"/>
                  </a:lnTo>
                  <a:lnTo>
                    <a:pt x="440" y="1033"/>
                  </a:lnTo>
                  <a:lnTo>
                    <a:pt x="440" y="1167"/>
                  </a:lnTo>
                  <a:lnTo>
                    <a:pt x="632" y="982"/>
                  </a:lnTo>
                  <a:lnTo>
                    <a:pt x="647" y="972"/>
                  </a:lnTo>
                  <a:lnTo>
                    <a:pt x="662" y="965"/>
                  </a:lnTo>
                  <a:lnTo>
                    <a:pt x="680" y="963"/>
                  </a:lnTo>
                  <a:lnTo>
                    <a:pt x="1260" y="963"/>
                  </a:lnTo>
                  <a:lnTo>
                    <a:pt x="1282" y="960"/>
                  </a:lnTo>
                  <a:lnTo>
                    <a:pt x="1302" y="953"/>
                  </a:lnTo>
                  <a:lnTo>
                    <a:pt x="1320" y="941"/>
                  </a:lnTo>
                  <a:lnTo>
                    <a:pt x="1336" y="926"/>
                  </a:lnTo>
                  <a:lnTo>
                    <a:pt x="1348" y="908"/>
                  </a:lnTo>
                  <a:lnTo>
                    <a:pt x="1355" y="887"/>
                  </a:lnTo>
                  <a:lnTo>
                    <a:pt x="1357" y="865"/>
                  </a:lnTo>
                  <a:lnTo>
                    <a:pt x="1357" y="239"/>
                  </a:lnTo>
                  <a:lnTo>
                    <a:pt x="1355" y="217"/>
                  </a:lnTo>
                  <a:lnTo>
                    <a:pt x="1348" y="196"/>
                  </a:lnTo>
                  <a:lnTo>
                    <a:pt x="1336" y="178"/>
                  </a:lnTo>
                  <a:lnTo>
                    <a:pt x="1320" y="163"/>
                  </a:lnTo>
                  <a:lnTo>
                    <a:pt x="1302" y="151"/>
                  </a:lnTo>
                  <a:lnTo>
                    <a:pt x="1282" y="144"/>
                  </a:lnTo>
                  <a:lnTo>
                    <a:pt x="1260" y="141"/>
                  </a:lnTo>
                  <a:lnTo>
                    <a:pt x="237" y="141"/>
                  </a:lnTo>
                  <a:close/>
                  <a:moveTo>
                    <a:pt x="237" y="0"/>
                  </a:moveTo>
                  <a:lnTo>
                    <a:pt x="1260" y="0"/>
                  </a:lnTo>
                  <a:lnTo>
                    <a:pt x="1298" y="3"/>
                  </a:lnTo>
                  <a:lnTo>
                    <a:pt x="1335" y="13"/>
                  </a:lnTo>
                  <a:lnTo>
                    <a:pt x="1369" y="26"/>
                  </a:lnTo>
                  <a:lnTo>
                    <a:pt x="1401" y="47"/>
                  </a:lnTo>
                  <a:lnTo>
                    <a:pt x="1428" y="70"/>
                  </a:lnTo>
                  <a:lnTo>
                    <a:pt x="1452" y="98"/>
                  </a:lnTo>
                  <a:lnTo>
                    <a:pt x="1471" y="129"/>
                  </a:lnTo>
                  <a:lnTo>
                    <a:pt x="1486" y="164"/>
                  </a:lnTo>
                  <a:lnTo>
                    <a:pt x="1494" y="200"/>
                  </a:lnTo>
                  <a:lnTo>
                    <a:pt x="1498" y="239"/>
                  </a:lnTo>
                  <a:lnTo>
                    <a:pt x="1498" y="865"/>
                  </a:lnTo>
                  <a:lnTo>
                    <a:pt x="1494" y="903"/>
                  </a:lnTo>
                  <a:lnTo>
                    <a:pt x="1486" y="940"/>
                  </a:lnTo>
                  <a:lnTo>
                    <a:pt x="1471" y="974"/>
                  </a:lnTo>
                  <a:lnTo>
                    <a:pt x="1452" y="1006"/>
                  </a:lnTo>
                  <a:lnTo>
                    <a:pt x="1428" y="1033"/>
                  </a:lnTo>
                  <a:lnTo>
                    <a:pt x="1401" y="1057"/>
                  </a:lnTo>
                  <a:lnTo>
                    <a:pt x="1369" y="1076"/>
                  </a:lnTo>
                  <a:lnTo>
                    <a:pt x="1335" y="1091"/>
                  </a:lnTo>
                  <a:lnTo>
                    <a:pt x="1298" y="1101"/>
                  </a:lnTo>
                  <a:lnTo>
                    <a:pt x="1260" y="1104"/>
                  </a:lnTo>
                  <a:lnTo>
                    <a:pt x="709" y="1104"/>
                  </a:lnTo>
                  <a:lnTo>
                    <a:pt x="419" y="1383"/>
                  </a:lnTo>
                  <a:lnTo>
                    <a:pt x="404" y="1394"/>
                  </a:lnTo>
                  <a:lnTo>
                    <a:pt x="387" y="1400"/>
                  </a:lnTo>
                  <a:lnTo>
                    <a:pt x="369" y="1402"/>
                  </a:lnTo>
                  <a:lnTo>
                    <a:pt x="355" y="1401"/>
                  </a:lnTo>
                  <a:lnTo>
                    <a:pt x="342" y="1397"/>
                  </a:lnTo>
                  <a:lnTo>
                    <a:pt x="324" y="1386"/>
                  </a:lnTo>
                  <a:lnTo>
                    <a:pt x="311" y="1370"/>
                  </a:lnTo>
                  <a:lnTo>
                    <a:pt x="303" y="1352"/>
                  </a:lnTo>
                  <a:lnTo>
                    <a:pt x="300" y="1332"/>
                  </a:lnTo>
                  <a:lnTo>
                    <a:pt x="300" y="1104"/>
                  </a:lnTo>
                  <a:lnTo>
                    <a:pt x="237" y="1104"/>
                  </a:lnTo>
                  <a:lnTo>
                    <a:pt x="199" y="1101"/>
                  </a:lnTo>
                  <a:lnTo>
                    <a:pt x="163" y="1091"/>
                  </a:lnTo>
                  <a:lnTo>
                    <a:pt x="129" y="1076"/>
                  </a:lnTo>
                  <a:lnTo>
                    <a:pt x="97" y="1057"/>
                  </a:lnTo>
                  <a:lnTo>
                    <a:pt x="70" y="1034"/>
                  </a:lnTo>
                  <a:lnTo>
                    <a:pt x="45" y="1006"/>
                  </a:lnTo>
                  <a:lnTo>
                    <a:pt x="26" y="975"/>
                  </a:lnTo>
                  <a:lnTo>
                    <a:pt x="12" y="940"/>
                  </a:lnTo>
                  <a:lnTo>
                    <a:pt x="2" y="904"/>
                  </a:lnTo>
                  <a:lnTo>
                    <a:pt x="0" y="865"/>
                  </a:lnTo>
                  <a:lnTo>
                    <a:pt x="0" y="239"/>
                  </a:lnTo>
                  <a:lnTo>
                    <a:pt x="2" y="201"/>
                  </a:lnTo>
                  <a:lnTo>
                    <a:pt x="12" y="164"/>
                  </a:lnTo>
                  <a:lnTo>
                    <a:pt x="26" y="129"/>
                  </a:lnTo>
                  <a:lnTo>
                    <a:pt x="45" y="98"/>
                  </a:lnTo>
                  <a:lnTo>
                    <a:pt x="70" y="71"/>
                  </a:lnTo>
                  <a:lnTo>
                    <a:pt x="97" y="47"/>
                  </a:lnTo>
                  <a:lnTo>
                    <a:pt x="128" y="28"/>
                  </a:lnTo>
                  <a:lnTo>
                    <a:pt x="163" y="13"/>
                  </a:lnTo>
                  <a:lnTo>
                    <a:pt x="199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5" name="Freeform 64"/>
            <p:cNvSpPr/>
            <p:nvPr/>
          </p:nvSpPr>
          <p:spPr bwMode="auto">
            <a:xfrm>
              <a:off x="4814889" y="2060575"/>
              <a:ext cx="136525" cy="22225"/>
            </a:xfrm>
            <a:custGeom>
              <a:avLst/>
              <a:gdLst>
                <a:gd name="T0" fmla="*/ 69 w 856"/>
                <a:gd name="T1" fmla="*/ 0 h 141"/>
                <a:gd name="T2" fmla="*/ 785 w 856"/>
                <a:gd name="T3" fmla="*/ 0 h 141"/>
                <a:gd name="T4" fmla="*/ 804 w 856"/>
                <a:gd name="T5" fmla="*/ 3 h 141"/>
                <a:gd name="T6" fmla="*/ 821 w 856"/>
                <a:gd name="T7" fmla="*/ 10 h 141"/>
                <a:gd name="T8" fmla="*/ 836 w 856"/>
                <a:gd name="T9" fmla="*/ 21 h 141"/>
                <a:gd name="T10" fmla="*/ 846 w 856"/>
                <a:gd name="T11" fmla="*/ 35 h 141"/>
                <a:gd name="T12" fmla="*/ 854 w 856"/>
                <a:gd name="T13" fmla="*/ 52 h 141"/>
                <a:gd name="T14" fmla="*/ 856 w 856"/>
                <a:gd name="T15" fmla="*/ 70 h 141"/>
                <a:gd name="T16" fmla="*/ 854 w 856"/>
                <a:gd name="T17" fmla="*/ 89 h 141"/>
                <a:gd name="T18" fmla="*/ 846 w 856"/>
                <a:gd name="T19" fmla="*/ 106 h 141"/>
                <a:gd name="T20" fmla="*/ 836 w 856"/>
                <a:gd name="T21" fmla="*/ 120 h 141"/>
                <a:gd name="T22" fmla="*/ 821 w 856"/>
                <a:gd name="T23" fmla="*/ 132 h 141"/>
                <a:gd name="T24" fmla="*/ 804 w 856"/>
                <a:gd name="T25" fmla="*/ 139 h 141"/>
                <a:gd name="T26" fmla="*/ 785 w 856"/>
                <a:gd name="T27" fmla="*/ 141 h 141"/>
                <a:gd name="T28" fmla="*/ 69 w 856"/>
                <a:gd name="T29" fmla="*/ 141 h 141"/>
                <a:gd name="T30" fmla="*/ 51 w 856"/>
                <a:gd name="T31" fmla="*/ 138 h 141"/>
                <a:gd name="T32" fmla="*/ 34 w 856"/>
                <a:gd name="T33" fmla="*/ 132 h 141"/>
                <a:gd name="T34" fmla="*/ 20 w 856"/>
                <a:gd name="T35" fmla="*/ 120 h 141"/>
                <a:gd name="T36" fmla="*/ 9 w 856"/>
                <a:gd name="T37" fmla="*/ 106 h 141"/>
                <a:gd name="T38" fmla="*/ 2 w 856"/>
                <a:gd name="T39" fmla="*/ 89 h 141"/>
                <a:gd name="T40" fmla="*/ 0 w 856"/>
                <a:gd name="T41" fmla="*/ 70 h 141"/>
                <a:gd name="T42" fmla="*/ 2 w 856"/>
                <a:gd name="T43" fmla="*/ 52 h 141"/>
                <a:gd name="T44" fmla="*/ 9 w 856"/>
                <a:gd name="T45" fmla="*/ 35 h 141"/>
                <a:gd name="T46" fmla="*/ 20 w 856"/>
                <a:gd name="T47" fmla="*/ 21 h 141"/>
                <a:gd name="T48" fmla="*/ 34 w 856"/>
                <a:gd name="T49" fmla="*/ 10 h 141"/>
                <a:gd name="T50" fmla="*/ 51 w 856"/>
                <a:gd name="T51" fmla="*/ 3 h 141"/>
                <a:gd name="T52" fmla="*/ 69 w 85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6" h="141">
                  <a:moveTo>
                    <a:pt x="69" y="0"/>
                  </a:moveTo>
                  <a:lnTo>
                    <a:pt x="785" y="0"/>
                  </a:lnTo>
                  <a:lnTo>
                    <a:pt x="804" y="3"/>
                  </a:lnTo>
                  <a:lnTo>
                    <a:pt x="821" y="10"/>
                  </a:lnTo>
                  <a:lnTo>
                    <a:pt x="836" y="21"/>
                  </a:lnTo>
                  <a:lnTo>
                    <a:pt x="846" y="35"/>
                  </a:lnTo>
                  <a:lnTo>
                    <a:pt x="854" y="52"/>
                  </a:lnTo>
                  <a:lnTo>
                    <a:pt x="856" y="70"/>
                  </a:lnTo>
                  <a:lnTo>
                    <a:pt x="854" y="89"/>
                  </a:lnTo>
                  <a:lnTo>
                    <a:pt x="846" y="106"/>
                  </a:lnTo>
                  <a:lnTo>
                    <a:pt x="836" y="120"/>
                  </a:lnTo>
                  <a:lnTo>
                    <a:pt x="821" y="132"/>
                  </a:lnTo>
                  <a:lnTo>
                    <a:pt x="804" y="139"/>
                  </a:lnTo>
                  <a:lnTo>
                    <a:pt x="785" y="141"/>
                  </a:lnTo>
                  <a:lnTo>
                    <a:pt x="69" y="141"/>
                  </a:lnTo>
                  <a:lnTo>
                    <a:pt x="51" y="138"/>
                  </a:lnTo>
                  <a:lnTo>
                    <a:pt x="34" y="132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6" name="Freeform 65"/>
            <p:cNvSpPr/>
            <p:nvPr/>
          </p:nvSpPr>
          <p:spPr bwMode="auto">
            <a:xfrm>
              <a:off x="4814889" y="2101850"/>
              <a:ext cx="136525" cy="22225"/>
            </a:xfrm>
            <a:custGeom>
              <a:avLst/>
              <a:gdLst>
                <a:gd name="T0" fmla="*/ 69 w 857"/>
                <a:gd name="T1" fmla="*/ 0 h 141"/>
                <a:gd name="T2" fmla="*/ 786 w 857"/>
                <a:gd name="T3" fmla="*/ 0 h 141"/>
                <a:gd name="T4" fmla="*/ 805 w 857"/>
                <a:gd name="T5" fmla="*/ 3 h 141"/>
                <a:gd name="T6" fmla="*/ 822 w 857"/>
                <a:gd name="T7" fmla="*/ 10 h 141"/>
                <a:gd name="T8" fmla="*/ 836 w 857"/>
                <a:gd name="T9" fmla="*/ 21 h 141"/>
                <a:gd name="T10" fmla="*/ 848 w 857"/>
                <a:gd name="T11" fmla="*/ 35 h 141"/>
                <a:gd name="T12" fmla="*/ 854 w 857"/>
                <a:gd name="T13" fmla="*/ 52 h 141"/>
                <a:gd name="T14" fmla="*/ 857 w 857"/>
                <a:gd name="T15" fmla="*/ 71 h 141"/>
                <a:gd name="T16" fmla="*/ 854 w 857"/>
                <a:gd name="T17" fmla="*/ 90 h 141"/>
                <a:gd name="T18" fmla="*/ 848 w 857"/>
                <a:gd name="T19" fmla="*/ 107 h 141"/>
                <a:gd name="T20" fmla="*/ 836 w 857"/>
                <a:gd name="T21" fmla="*/ 121 h 141"/>
                <a:gd name="T22" fmla="*/ 822 w 857"/>
                <a:gd name="T23" fmla="*/ 131 h 141"/>
                <a:gd name="T24" fmla="*/ 805 w 857"/>
                <a:gd name="T25" fmla="*/ 139 h 141"/>
                <a:gd name="T26" fmla="*/ 786 w 857"/>
                <a:gd name="T27" fmla="*/ 141 h 141"/>
                <a:gd name="T28" fmla="*/ 69 w 857"/>
                <a:gd name="T29" fmla="*/ 141 h 141"/>
                <a:gd name="T30" fmla="*/ 51 w 857"/>
                <a:gd name="T31" fmla="*/ 139 h 141"/>
                <a:gd name="T32" fmla="*/ 34 w 857"/>
                <a:gd name="T33" fmla="*/ 131 h 141"/>
                <a:gd name="T34" fmla="*/ 20 w 857"/>
                <a:gd name="T35" fmla="*/ 121 h 141"/>
                <a:gd name="T36" fmla="*/ 9 w 857"/>
                <a:gd name="T37" fmla="*/ 107 h 141"/>
                <a:gd name="T38" fmla="*/ 2 w 857"/>
                <a:gd name="T39" fmla="*/ 90 h 141"/>
                <a:gd name="T40" fmla="*/ 0 w 857"/>
                <a:gd name="T41" fmla="*/ 71 h 141"/>
                <a:gd name="T42" fmla="*/ 2 w 857"/>
                <a:gd name="T43" fmla="*/ 52 h 141"/>
                <a:gd name="T44" fmla="*/ 9 w 857"/>
                <a:gd name="T45" fmla="*/ 35 h 141"/>
                <a:gd name="T46" fmla="*/ 20 w 857"/>
                <a:gd name="T47" fmla="*/ 21 h 141"/>
                <a:gd name="T48" fmla="*/ 34 w 857"/>
                <a:gd name="T49" fmla="*/ 10 h 141"/>
                <a:gd name="T50" fmla="*/ 51 w 857"/>
                <a:gd name="T51" fmla="*/ 3 h 141"/>
                <a:gd name="T52" fmla="*/ 69 w 85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7" h="141">
                  <a:moveTo>
                    <a:pt x="69" y="0"/>
                  </a:moveTo>
                  <a:lnTo>
                    <a:pt x="786" y="0"/>
                  </a:lnTo>
                  <a:lnTo>
                    <a:pt x="805" y="3"/>
                  </a:lnTo>
                  <a:lnTo>
                    <a:pt x="822" y="10"/>
                  </a:lnTo>
                  <a:lnTo>
                    <a:pt x="836" y="21"/>
                  </a:lnTo>
                  <a:lnTo>
                    <a:pt x="848" y="35"/>
                  </a:lnTo>
                  <a:lnTo>
                    <a:pt x="854" y="52"/>
                  </a:lnTo>
                  <a:lnTo>
                    <a:pt x="857" y="71"/>
                  </a:lnTo>
                  <a:lnTo>
                    <a:pt x="854" y="90"/>
                  </a:lnTo>
                  <a:lnTo>
                    <a:pt x="848" y="107"/>
                  </a:lnTo>
                  <a:lnTo>
                    <a:pt x="836" y="121"/>
                  </a:lnTo>
                  <a:lnTo>
                    <a:pt x="822" y="131"/>
                  </a:lnTo>
                  <a:lnTo>
                    <a:pt x="805" y="139"/>
                  </a:lnTo>
                  <a:lnTo>
                    <a:pt x="786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4" y="131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19" name="Group 107"/>
          <p:cNvGrpSpPr/>
          <p:nvPr/>
        </p:nvGrpSpPr>
        <p:grpSpPr>
          <a:xfrm rot="0">
            <a:off x="3773170" y="1878330"/>
            <a:ext cx="477520" cy="534670"/>
            <a:chOff x="3471863" y="1916113"/>
            <a:chExt cx="492125" cy="550863"/>
          </a:xfrm>
          <a:solidFill>
            <a:srgbClr val="848CC4"/>
          </a:solidFill>
        </p:grpSpPr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1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2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0" name="Group 111"/>
          <p:cNvGrpSpPr/>
          <p:nvPr/>
        </p:nvGrpSpPr>
        <p:grpSpPr>
          <a:xfrm rot="0">
            <a:off x="3743960" y="4959350"/>
            <a:ext cx="535940" cy="534670"/>
            <a:chOff x="8153400" y="2690813"/>
            <a:chExt cx="552450" cy="550862"/>
          </a:xfrm>
          <a:solidFill>
            <a:schemeClr val="accent4"/>
          </a:solidFill>
        </p:grpSpPr>
        <p:sp>
          <p:nvSpPr>
            <p:cNvPr id="38" name="Freeform 123"/>
            <p:cNvSpPr/>
            <p:nvPr/>
          </p:nvSpPr>
          <p:spPr bwMode="auto">
            <a:xfrm>
              <a:off x="8315325" y="2835275"/>
              <a:ext cx="228600" cy="239712"/>
            </a:xfrm>
            <a:custGeom>
              <a:avLst/>
              <a:gdLst>
                <a:gd name="T0" fmla="*/ 803 w 1447"/>
                <a:gd name="T1" fmla="*/ 4 h 1516"/>
                <a:gd name="T2" fmla="*/ 937 w 1447"/>
                <a:gd name="T3" fmla="*/ 47 h 1516"/>
                <a:gd name="T4" fmla="*/ 1045 w 1447"/>
                <a:gd name="T5" fmla="*/ 131 h 1516"/>
                <a:gd name="T6" fmla="*/ 1117 w 1447"/>
                <a:gd name="T7" fmla="*/ 249 h 1516"/>
                <a:gd name="T8" fmla="*/ 1143 w 1447"/>
                <a:gd name="T9" fmla="*/ 388 h 1516"/>
                <a:gd name="T10" fmla="*/ 1134 w 1447"/>
                <a:gd name="T11" fmla="*/ 803 h 1516"/>
                <a:gd name="T12" fmla="*/ 1093 w 1447"/>
                <a:gd name="T13" fmla="*/ 884 h 1516"/>
                <a:gd name="T14" fmla="*/ 1095 w 1447"/>
                <a:gd name="T15" fmla="*/ 1191 h 1516"/>
                <a:gd name="T16" fmla="*/ 1188 w 1447"/>
                <a:gd name="T17" fmla="*/ 1242 h 1516"/>
                <a:gd name="T18" fmla="*/ 1308 w 1447"/>
                <a:gd name="T19" fmla="*/ 1315 h 1516"/>
                <a:gd name="T20" fmla="*/ 1418 w 1447"/>
                <a:gd name="T21" fmla="*/ 1388 h 1516"/>
                <a:gd name="T22" fmla="*/ 1447 w 1447"/>
                <a:gd name="T23" fmla="*/ 1434 h 1516"/>
                <a:gd name="T24" fmla="*/ 1435 w 1447"/>
                <a:gd name="T25" fmla="*/ 1486 h 1516"/>
                <a:gd name="T26" fmla="*/ 1394 w 1447"/>
                <a:gd name="T27" fmla="*/ 1513 h 1516"/>
                <a:gd name="T28" fmla="*/ 1349 w 1447"/>
                <a:gd name="T29" fmla="*/ 1510 h 1516"/>
                <a:gd name="T30" fmla="*/ 1233 w 1447"/>
                <a:gd name="T31" fmla="*/ 1433 h 1516"/>
                <a:gd name="T32" fmla="*/ 1119 w 1447"/>
                <a:gd name="T33" fmla="*/ 1364 h 1516"/>
                <a:gd name="T34" fmla="*/ 1032 w 1447"/>
                <a:gd name="T35" fmla="*/ 1316 h 1516"/>
                <a:gd name="T36" fmla="*/ 980 w 1447"/>
                <a:gd name="T37" fmla="*/ 1290 h 1516"/>
                <a:gd name="T38" fmla="*/ 941 w 1447"/>
                <a:gd name="T39" fmla="*/ 1250 h 1516"/>
                <a:gd name="T40" fmla="*/ 932 w 1447"/>
                <a:gd name="T41" fmla="*/ 872 h 1516"/>
                <a:gd name="T42" fmla="*/ 950 w 1447"/>
                <a:gd name="T43" fmla="*/ 826 h 1516"/>
                <a:gd name="T44" fmla="*/ 993 w 1447"/>
                <a:gd name="T45" fmla="*/ 783 h 1516"/>
                <a:gd name="T46" fmla="*/ 1003 w 1447"/>
                <a:gd name="T47" fmla="*/ 388 h 1516"/>
                <a:gd name="T48" fmla="*/ 975 w 1447"/>
                <a:gd name="T49" fmla="*/ 275 h 1516"/>
                <a:gd name="T50" fmla="*/ 902 w 1447"/>
                <a:gd name="T51" fmla="*/ 189 h 1516"/>
                <a:gd name="T52" fmla="*/ 796 w 1447"/>
                <a:gd name="T53" fmla="*/ 144 h 1516"/>
                <a:gd name="T54" fmla="*/ 640 w 1447"/>
                <a:gd name="T55" fmla="*/ 144 h 1516"/>
                <a:gd name="T56" fmla="*/ 533 w 1447"/>
                <a:gd name="T57" fmla="*/ 189 h 1516"/>
                <a:gd name="T58" fmla="*/ 459 w 1447"/>
                <a:gd name="T59" fmla="*/ 275 h 1516"/>
                <a:gd name="T60" fmla="*/ 432 w 1447"/>
                <a:gd name="T61" fmla="*/ 388 h 1516"/>
                <a:gd name="T62" fmla="*/ 442 w 1447"/>
                <a:gd name="T63" fmla="*/ 783 h 1516"/>
                <a:gd name="T64" fmla="*/ 485 w 1447"/>
                <a:gd name="T65" fmla="*/ 826 h 1516"/>
                <a:gd name="T66" fmla="*/ 503 w 1447"/>
                <a:gd name="T67" fmla="*/ 872 h 1516"/>
                <a:gd name="T68" fmla="*/ 494 w 1447"/>
                <a:gd name="T69" fmla="*/ 1250 h 1516"/>
                <a:gd name="T70" fmla="*/ 454 w 1447"/>
                <a:gd name="T71" fmla="*/ 1290 h 1516"/>
                <a:gd name="T72" fmla="*/ 400 w 1447"/>
                <a:gd name="T73" fmla="*/ 1317 h 1516"/>
                <a:gd name="T74" fmla="*/ 311 w 1447"/>
                <a:gd name="T75" fmla="*/ 1366 h 1516"/>
                <a:gd name="T76" fmla="*/ 196 w 1447"/>
                <a:gd name="T77" fmla="*/ 1436 h 1516"/>
                <a:gd name="T78" fmla="*/ 93 w 1447"/>
                <a:gd name="T79" fmla="*/ 1502 h 1516"/>
                <a:gd name="T80" fmla="*/ 41 w 1447"/>
                <a:gd name="T81" fmla="*/ 1500 h 1516"/>
                <a:gd name="T82" fmla="*/ 3 w 1447"/>
                <a:gd name="T83" fmla="*/ 1459 h 1516"/>
                <a:gd name="T84" fmla="*/ 6 w 1447"/>
                <a:gd name="T85" fmla="*/ 1406 h 1516"/>
                <a:gd name="T86" fmla="*/ 75 w 1447"/>
                <a:gd name="T87" fmla="*/ 1346 h 1516"/>
                <a:gd name="T88" fmla="*/ 205 w 1447"/>
                <a:gd name="T89" fmla="*/ 1265 h 1516"/>
                <a:gd name="T90" fmla="*/ 310 w 1447"/>
                <a:gd name="T91" fmla="*/ 1206 h 1516"/>
                <a:gd name="T92" fmla="*/ 361 w 1447"/>
                <a:gd name="T93" fmla="*/ 907 h 1516"/>
                <a:gd name="T94" fmla="*/ 302 w 1447"/>
                <a:gd name="T95" fmla="*/ 814 h 1516"/>
                <a:gd name="T96" fmla="*/ 291 w 1447"/>
                <a:gd name="T97" fmla="*/ 388 h 1516"/>
                <a:gd name="T98" fmla="*/ 316 w 1447"/>
                <a:gd name="T99" fmla="*/ 249 h 1516"/>
                <a:gd name="T100" fmla="*/ 389 w 1447"/>
                <a:gd name="T101" fmla="*/ 131 h 1516"/>
                <a:gd name="T102" fmla="*/ 496 w 1447"/>
                <a:gd name="T103" fmla="*/ 47 h 1516"/>
                <a:gd name="T104" fmla="*/ 630 w 1447"/>
                <a:gd name="T105" fmla="*/ 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7" h="1516">
                  <a:moveTo>
                    <a:pt x="679" y="0"/>
                  </a:moveTo>
                  <a:lnTo>
                    <a:pt x="755" y="0"/>
                  </a:lnTo>
                  <a:lnTo>
                    <a:pt x="803" y="4"/>
                  </a:lnTo>
                  <a:lnTo>
                    <a:pt x="851" y="13"/>
                  </a:lnTo>
                  <a:lnTo>
                    <a:pt x="895" y="27"/>
                  </a:lnTo>
                  <a:lnTo>
                    <a:pt x="937" y="47"/>
                  </a:lnTo>
                  <a:lnTo>
                    <a:pt x="976" y="70"/>
                  </a:lnTo>
                  <a:lnTo>
                    <a:pt x="1013" y="98"/>
                  </a:lnTo>
                  <a:lnTo>
                    <a:pt x="1045" y="131"/>
                  </a:lnTo>
                  <a:lnTo>
                    <a:pt x="1073" y="166"/>
                  </a:lnTo>
                  <a:lnTo>
                    <a:pt x="1097" y="206"/>
                  </a:lnTo>
                  <a:lnTo>
                    <a:pt x="1117" y="249"/>
                  </a:lnTo>
                  <a:lnTo>
                    <a:pt x="1131" y="293"/>
                  </a:lnTo>
                  <a:lnTo>
                    <a:pt x="1139" y="340"/>
                  </a:lnTo>
                  <a:lnTo>
                    <a:pt x="1143" y="388"/>
                  </a:lnTo>
                  <a:lnTo>
                    <a:pt x="1143" y="741"/>
                  </a:lnTo>
                  <a:lnTo>
                    <a:pt x="1141" y="772"/>
                  </a:lnTo>
                  <a:lnTo>
                    <a:pt x="1134" y="803"/>
                  </a:lnTo>
                  <a:lnTo>
                    <a:pt x="1125" y="831"/>
                  </a:lnTo>
                  <a:lnTo>
                    <a:pt x="1110" y="858"/>
                  </a:lnTo>
                  <a:lnTo>
                    <a:pt x="1093" y="884"/>
                  </a:lnTo>
                  <a:lnTo>
                    <a:pt x="1072" y="907"/>
                  </a:lnTo>
                  <a:lnTo>
                    <a:pt x="1072" y="1179"/>
                  </a:lnTo>
                  <a:lnTo>
                    <a:pt x="1095" y="1191"/>
                  </a:lnTo>
                  <a:lnTo>
                    <a:pt x="1123" y="1205"/>
                  </a:lnTo>
                  <a:lnTo>
                    <a:pt x="1153" y="1222"/>
                  </a:lnTo>
                  <a:lnTo>
                    <a:pt x="1188" y="1242"/>
                  </a:lnTo>
                  <a:lnTo>
                    <a:pt x="1226" y="1264"/>
                  </a:lnTo>
                  <a:lnTo>
                    <a:pt x="1266" y="1288"/>
                  </a:lnTo>
                  <a:lnTo>
                    <a:pt x="1308" y="1315"/>
                  </a:lnTo>
                  <a:lnTo>
                    <a:pt x="1353" y="1343"/>
                  </a:lnTo>
                  <a:lnTo>
                    <a:pt x="1385" y="1365"/>
                  </a:lnTo>
                  <a:lnTo>
                    <a:pt x="1418" y="1388"/>
                  </a:lnTo>
                  <a:lnTo>
                    <a:pt x="1432" y="1401"/>
                  </a:lnTo>
                  <a:lnTo>
                    <a:pt x="1441" y="1417"/>
                  </a:lnTo>
                  <a:lnTo>
                    <a:pt x="1447" y="1434"/>
                  </a:lnTo>
                  <a:lnTo>
                    <a:pt x="1447" y="1451"/>
                  </a:lnTo>
                  <a:lnTo>
                    <a:pt x="1444" y="1469"/>
                  </a:lnTo>
                  <a:lnTo>
                    <a:pt x="1435" y="1486"/>
                  </a:lnTo>
                  <a:lnTo>
                    <a:pt x="1423" y="1499"/>
                  </a:lnTo>
                  <a:lnTo>
                    <a:pt x="1409" y="1508"/>
                  </a:lnTo>
                  <a:lnTo>
                    <a:pt x="1394" y="1513"/>
                  </a:lnTo>
                  <a:lnTo>
                    <a:pt x="1378" y="1516"/>
                  </a:lnTo>
                  <a:lnTo>
                    <a:pt x="1363" y="1515"/>
                  </a:lnTo>
                  <a:lnTo>
                    <a:pt x="1349" y="1510"/>
                  </a:lnTo>
                  <a:lnTo>
                    <a:pt x="1337" y="1503"/>
                  </a:lnTo>
                  <a:lnTo>
                    <a:pt x="1276" y="1460"/>
                  </a:lnTo>
                  <a:lnTo>
                    <a:pt x="1233" y="1433"/>
                  </a:lnTo>
                  <a:lnTo>
                    <a:pt x="1193" y="1408"/>
                  </a:lnTo>
                  <a:lnTo>
                    <a:pt x="1155" y="1385"/>
                  </a:lnTo>
                  <a:lnTo>
                    <a:pt x="1119" y="1364"/>
                  </a:lnTo>
                  <a:lnTo>
                    <a:pt x="1087" y="1345"/>
                  </a:lnTo>
                  <a:lnTo>
                    <a:pt x="1058" y="1329"/>
                  </a:lnTo>
                  <a:lnTo>
                    <a:pt x="1032" y="1316"/>
                  </a:lnTo>
                  <a:lnTo>
                    <a:pt x="1010" y="1304"/>
                  </a:lnTo>
                  <a:lnTo>
                    <a:pt x="993" y="1296"/>
                  </a:lnTo>
                  <a:lnTo>
                    <a:pt x="980" y="1290"/>
                  </a:lnTo>
                  <a:lnTo>
                    <a:pt x="964" y="1279"/>
                  </a:lnTo>
                  <a:lnTo>
                    <a:pt x="951" y="1265"/>
                  </a:lnTo>
                  <a:lnTo>
                    <a:pt x="941" y="1250"/>
                  </a:lnTo>
                  <a:lnTo>
                    <a:pt x="934" y="1232"/>
                  </a:lnTo>
                  <a:lnTo>
                    <a:pt x="932" y="1213"/>
                  </a:lnTo>
                  <a:lnTo>
                    <a:pt x="932" y="872"/>
                  </a:lnTo>
                  <a:lnTo>
                    <a:pt x="934" y="855"/>
                  </a:lnTo>
                  <a:lnTo>
                    <a:pt x="940" y="839"/>
                  </a:lnTo>
                  <a:lnTo>
                    <a:pt x="950" y="826"/>
                  </a:lnTo>
                  <a:lnTo>
                    <a:pt x="963" y="814"/>
                  </a:lnTo>
                  <a:lnTo>
                    <a:pt x="980" y="801"/>
                  </a:lnTo>
                  <a:lnTo>
                    <a:pt x="993" y="783"/>
                  </a:lnTo>
                  <a:lnTo>
                    <a:pt x="1000" y="763"/>
                  </a:lnTo>
                  <a:lnTo>
                    <a:pt x="1003" y="741"/>
                  </a:lnTo>
                  <a:lnTo>
                    <a:pt x="1003" y="388"/>
                  </a:lnTo>
                  <a:lnTo>
                    <a:pt x="1000" y="348"/>
                  </a:lnTo>
                  <a:lnTo>
                    <a:pt x="991" y="311"/>
                  </a:lnTo>
                  <a:lnTo>
                    <a:pt x="975" y="275"/>
                  </a:lnTo>
                  <a:lnTo>
                    <a:pt x="955" y="242"/>
                  </a:lnTo>
                  <a:lnTo>
                    <a:pt x="931" y="214"/>
                  </a:lnTo>
                  <a:lnTo>
                    <a:pt x="902" y="189"/>
                  </a:lnTo>
                  <a:lnTo>
                    <a:pt x="870" y="169"/>
                  </a:lnTo>
                  <a:lnTo>
                    <a:pt x="834" y="154"/>
                  </a:lnTo>
                  <a:lnTo>
                    <a:pt x="796" y="144"/>
                  </a:lnTo>
                  <a:lnTo>
                    <a:pt x="756" y="141"/>
                  </a:lnTo>
                  <a:lnTo>
                    <a:pt x="680" y="141"/>
                  </a:lnTo>
                  <a:lnTo>
                    <a:pt x="640" y="144"/>
                  </a:lnTo>
                  <a:lnTo>
                    <a:pt x="601" y="154"/>
                  </a:lnTo>
                  <a:lnTo>
                    <a:pt x="566" y="169"/>
                  </a:lnTo>
                  <a:lnTo>
                    <a:pt x="533" y="189"/>
                  </a:lnTo>
                  <a:lnTo>
                    <a:pt x="505" y="213"/>
                  </a:lnTo>
                  <a:lnTo>
                    <a:pt x="479" y="242"/>
                  </a:lnTo>
                  <a:lnTo>
                    <a:pt x="459" y="275"/>
                  </a:lnTo>
                  <a:lnTo>
                    <a:pt x="445" y="310"/>
                  </a:lnTo>
                  <a:lnTo>
                    <a:pt x="435" y="348"/>
                  </a:lnTo>
                  <a:lnTo>
                    <a:pt x="432" y="388"/>
                  </a:lnTo>
                  <a:lnTo>
                    <a:pt x="432" y="741"/>
                  </a:lnTo>
                  <a:lnTo>
                    <a:pt x="434" y="763"/>
                  </a:lnTo>
                  <a:lnTo>
                    <a:pt x="442" y="783"/>
                  </a:lnTo>
                  <a:lnTo>
                    <a:pt x="454" y="801"/>
                  </a:lnTo>
                  <a:lnTo>
                    <a:pt x="471" y="814"/>
                  </a:lnTo>
                  <a:lnTo>
                    <a:pt x="485" y="826"/>
                  </a:lnTo>
                  <a:lnTo>
                    <a:pt x="494" y="839"/>
                  </a:lnTo>
                  <a:lnTo>
                    <a:pt x="500" y="855"/>
                  </a:lnTo>
                  <a:lnTo>
                    <a:pt x="503" y="872"/>
                  </a:lnTo>
                  <a:lnTo>
                    <a:pt x="503" y="1213"/>
                  </a:lnTo>
                  <a:lnTo>
                    <a:pt x="500" y="1232"/>
                  </a:lnTo>
                  <a:lnTo>
                    <a:pt x="494" y="1250"/>
                  </a:lnTo>
                  <a:lnTo>
                    <a:pt x="484" y="1265"/>
                  </a:lnTo>
                  <a:lnTo>
                    <a:pt x="470" y="1279"/>
                  </a:lnTo>
                  <a:lnTo>
                    <a:pt x="454" y="1290"/>
                  </a:lnTo>
                  <a:lnTo>
                    <a:pt x="440" y="1296"/>
                  </a:lnTo>
                  <a:lnTo>
                    <a:pt x="422" y="1305"/>
                  </a:lnTo>
                  <a:lnTo>
                    <a:pt x="400" y="1317"/>
                  </a:lnTo>
                  <a:lnTo>
                    <a:pt x="374" y="1331"/>
                  </a:lnTo>
                  <a:lnTo>
                    <a:pt x="344" y="1347"/>
                  </a:lnTo>
                  <a:lnTo>
                    <a:pt x="311" y="1366"/>
                  </a:lnTo>
                  <a:lnTo>
                    <a:pt x="275" y="1387"/>
                  </a:lnTo>
                  <a:lnTo>
                    <a:pt x="237" y="1410"/>
                  </a:lnTo>
                  <a:lnTo>
                    <a:pt x="196" y="1436"/>
                  </a:lnTo>
                  <a:lnTo>
                    <a:pt x="153" y="1463"/>
                  </a:lnTo>
                  <a:lnTo>
                    <a:pt x="110" y="1492"/>
                  </a:lnTo>
                  <a:lnTo>
                    <a:pt x="93" y="1502"/>
                  </a:lnTo>
                  <a:lnTo>
                    <a:pt x="75" y="1505"/>
                  </a:lnTo>
                  <a:lnTo>
                    <a:pt x="58" y="1505"/>
                  </a:lnTo>
                  <a:lnTo>
                    <a:pt x="41" y="1500"/>
                  </a:lnTo>
                  <a:lnTo>
                    <a:pt x="25" y="1489"/>
                  </a:lnTo>
                  <a:lnTo>
                    <a:pt x="12" y="1476"/>
                  </a:lnTo>
                  <a:lnTo>
                    <a:pt x="3" y="1459"/>
                  </a:lnTo>
                  <a:lnTo>
                    <a:pt x="0" y="1441"/>
                  </a:lnTo>
                  <a:lnTo>
                    <a:pt x="1" y="1423"/>
                  </a:lnTo>
                  <a:lnTo>
                    <a:pt x="6" y="1406"/>
                  </a:lnTo>
                  <a:lnTo>
                    <a:pt x="15" y="1390"/>
                  </a:lnTo>
                  <a:lnTo>
                    <a:pt x="29" y="1378"/>
                  </a:lnTo>
                  <a:lnTo>
                    <a:pt x="75" y="1346"/>
                  </a:lnTo>
                  <a:lnTo>
                    <a:pt x="121" y="1317"/>
                  </a:lnTo>
                  <a:lnTo>
                    <a:pt x="164" y="1291"/>
                  </a:lnTo>
                  <a:lnTo>
                    <a:pt x="205" y="1265"/>
                  </a:lnTo>
                  <a:lnTo>
                    <a:pt x="243" y="1243"/>
                  </a:lnTo>
                  <a:lnTo>
                    <a:pt x="278" y="1223"/>
                  </a:lnTo>
                  <a:lnTo>
                    <a:pt x="310" y="1206"/>
                  </a:lnTo>
                  <a:lnTo>
                    <a:pt x="338" y="1192"/>
                  </a:lnTo>
                  <a:lnTo>
                    <a:pt x="361" y="1179"/>
                  </a:lnTo>
                  <a:lnTo>
                    <a:pt x="361" y="907"/>
                  </a:lnTo>
                  <a:lnTo>
                    <a:pt x="337" y="878"/>
                  </a:lnTo>
                  <a:lnTo>
                    <a:pt x="317" y="848"/>
                  </a:lnTo>
                  <a:lnTo>
                    <a:pt x="302" y="814"/>
                  </a:lnTo>
                  <a:lnTo>
                    <a:pt x="293" y="778"/>
                  </a:lnTo>
                  <a:lnTo>
                    <a:pt x="291" y="741"/>
                  </a:lnTo>
                  <a:lnTo>
                    <a:pt x="291" y="388"/>
                  </a:lnTo>
                  <a:lnTo>
                    <a:pt x="293" y="340"/>
                  </a:lnTo>
                  <a:lnTo>
                    <a:pt x="302" y="293"/>
                  </a:lnTo>
                  <a:lnTo>
                    <a:pt x="316" y="249"/>
                  </a:lnTo>
                  <a:lnTo>
                    <a:pt x="336" y="206"/>
                  </a:lnTo>
                  <a:lnTo>
                    <a:pt x="360" y="166"/>
                  </a:lnTo>
                  <a:lnTo>
                    <a:pt x="389" y="131"/>
                  </a:lnTo>
                  <a:lnTo>
                    <a:pt x="420" y="98"/>
                  </a:lnTo>
                  <a:lnTo>
                    <a:pt x="456" y="70"/>
                  </a:lnTo>
                  <a:lnTo>
                    <a:pt x="496" y="47"/>
                  </a:lnTo>
                  <a:lnTo>
                    <a:pt x="538" y="27"/>
                  </a:lnTo>
                  <a:lnTo>
                    <a:pt x="583" y="13"/>
                  </a:lnTo>
                  <a:lnTo>
                    <a:pt x="630" y="4"/>
                  </a:lnTo>
                  <a:lnTo>
                    <a:pt x="679" y="0"/>
                  </a:lnTo>
                  <a:close/>
                </a:path>
              </a:pathLst>
            </a:custGeom>
            <a:solidFill>
              <a:srgbClr val="B3D7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9" name="Freeform 124"/>
            <p:cNvSpPr>
              <a:spLocks noEditPoints="1"/>
            </p:cNvSpPr>
            <p:nvPr/>
          </p:nvSpPr>
          <p:spPr bwMode="auto">
            <a:xfrm>
              <a:off x="8153400" y="2690813"/>
              <a:ext cx="552450" cy="550862"/>
            </a:xfrm>
            <a:custGeom>
              <a:avLst/>
              <a:gdLst>
                <a:gd name="T0" fmla="*/ 1469 w 3480"/>
                <a:gd name="T1" fmla="*/ 545 h 3470"/>
                <a:gd name="T2" fmla="*/ 1148 w 3480"/>
                <a:gd name="T3" fmla="*/ 664 h 3470"/>
                <a:gd name="T4" fmla="*/ 878 w 3480"/>
                <a:gd name="T5" fmla="*/ 864 h 3470"/>
                <a:gd name="T6" fmla="*/ 673 w 3480"/>
                <a:gd name="T7" fmla="*/ 1129 h 3470"/>
                <a:gd name="T8" fmla="*/ 545 w 3480"/>
                <a:gd name="T9" fmla="*/ 1445 h 3470"/>
                <a:gd name="T10" fmla="*/ 516 w 3480"/>
                <a:gd name="T11" fmla="*/ 1720 h 3470"/>
                <a:gd name="T12" fmla="*/ 516 w 3480"/>
                <a:gd name="T13" fmla="*/ 1853 h 3470"/>
                <a:gd name="T14" fmla="*/ 598 w 3480"/>
                <a:gd name="T15" fmla="*/ 2188 h 3470"/>
                <a:gd name="T16" fmla="*/ 766 w 3480"/>
                <a:gd name="T17" fmla="*/ 2481 h 3470"/>
                <a:gd name="T18" fmla="*/ 1006 w 3480"/>
                <a:gd name="T19" fmla="*/ 2715 h 3470"/>
                <a:gd name="T20" fmla="*/ 1303 w 3480"/>
                <a:gd name="T21" fmla="*/ 2877 h 3470"/>
                <a:gd name="T22" fmla="*/ 1643 w 3480"/>
                <a:gd name="T23" fmla="*/ 2952 h 3470"/>
                <a:gd name="T24" fmla="*/ 2000 w 3480"/>
                <a:gd name="T25" fmla="*/ 2925 h 3470"/>
                <a:gd name="T26" fmla="*/ 2324 w 3480"/>
                <a:gd name="T27" fmla="*/ 2802 h 3470"/>
                <a:gd name="T28" fmla="*/ 2597 w 3480"/>
                <a:gd name="T29" fmla="*/ 2597 h 3470"/>
                <a:gd name="T30" fmla="*/ 2803 w 3480"/>
                <a:gd name="T31" fmla="*/ 2325 h 3470"/>
                <a:gd name="T32" fmla="*/ 2926 w 3480"/>
                <a:gd name="T33" fmla="*/ 2002 h 3470"/>
                <a:gd name="T34" fmla="*/ 2953 w 3480"/>
                <a:gd name="T35" fmla="*/ 1645 h 3470"/>
                <a:gd name="T36" fmla="*/ 2876 w 3480"/>
                <a:gd name="T37" fmla="*/ 1301 h 3470"/>
                <a:gd name="T38" fmla="*/ 2709 w 3480"/>
                <a:gd name="T39" fmla="*/ 1002 h 3470"/>
                <a:gd name="T40" fmla="*/ 2469 w 3480"/>
                <a:gd name="T41" fmla="*/ 761 h 3470"/>
                <a:gd name="T42" fmla="*/ 2168 w 3480"/>
                <a:gd name="T43" fmla="*/ 595 h 3470"/>
                <a:gd name="T44" fmla="*/ 1824 w 3480"/>
                <a:gd name="T45" fmla="*/ 518 h 3470"/>
                <a:gd name="T46" fmla="*/ 1776 w 3480"/>
                <a:gd name="T47" fmla="*/ 9 h 3470"/>
                <a:gd name="T48" fmla="*/ 1811 w 3480"/>
                <a:gd name="T49" fmla="*/ 70 h 3470"/>
                <a:gd name="T50" fmla="*/ 2085 w 3480"/>
                <a:gd name="T51" fmla="*/ 422 h 3470"/>
                <a:gd name="T52" fmla="*/ 2418 w 3480"/>
                <a:gd name="T53" fmla="*/ 559 h 3470"/>
                <a:gd name="T54" fmla="*/ 2700 w 3480"/>
                <a:gd name="T55" fmla="*/ 776 h 3470"/>
                <a:gd name="T56" fmla="*/ 2916 w 3480"/>
                <a:gd name="T57" fmla="*/ 1058 h 3470"/>
                <a:gd name="T58" fmla="*/ 3053 w 3480"/>
                <a:gd name="T59" fmla="*/ 1390 h 3470"/>
                <a:gd name="T60" fmla="*/ 3409 w 3480"/>
                <a:gd name="T61" fmla="*/ 1665 h 3470"/>
                <a:gd name="T62" fmla="*/ 3471 w 3480"/>
                <a:gd name="T63" fmla="*/ 1699 h 3470"/>
                <a:gd name="T64" fmla="*/ 3471 w 3480"/>
                <a:gd name="T65" fmla="*/ 1771 h 3470"/>
                <a:gd name="T66" fmla="*/ 3409 w 3480"/>
                <a:gd name="T67" fmla="*/ 1805 h 3470"/>
                <a:gd name="T68" fmla="*/ 3053 w 3480"/>
                <a:gd name="T69" fmla="*/ 2080 h 3470"/>
                <a:gd name="T70" fmla="*/ 2916 w 3480"/>
                <a:gd name="T71" fmla="*/ 2412 h 3470"/>
                <a:gd name="T72" fmla="*/ 2700 w 3480"/>
                <a:gd name="T73" fmla="*/ 2694 h 3470"/>
                <a:gd name="T74" fmla="*/ 2418 w 3480"/>
                <a:gd name="T75" fmla="*/ 2911 h 3470"/>
                <a:gd name="T76" fmla="*/ 2085 w 3480"/>
                <a:gd name="T77" fmla="*/ 3048 h 3470"/>
                <a:gd name="T78" fmla="*/ 1811 w 3480"/>
                <a:gd name="T79" fmla="*/ 3400 h 3470"/>
                <a:gd name="T80" fmla="*/ 1776 w 3480"/>
                <a:gd name="T81" fmla="*/ 3461 h 3470"/>
                <a:gd name="T82" fmla="*/ 1704 w 3480"/>
                <a:gd name="T83" fmla="*/ 3461 h 3470"/>
                <a:gd name="T84" fmla="*/ 1669 w 3480"/>
                <a:gd name="T85" fmla="*/ 3400 h 3470"/>
                <a:gd name="T86" fmla="*/ 1392 w 3480"/>
                <a:gd name="T87" fmla="*/ 3051 h 3470"/>
                <a:gd name="T88" fmla="*/ 1057 w 3480"/>
                <a:gd name="T89" fmla="*/ 2915 h 3470"/>
                <a:gd name="T90" fmla="*/ 772 w 3480"/>
                <a:gd name="T91" fmla="*/ 2698 h 3470"/>
                <a:gd name="T92" fmla="*/ 554 w 3480"/>
                <a:gd name="T93" fmla="*/ 2415 h 3470"/>
                <a:gd name="T94" fmla="*/ 414 w 3480"/>
                <a:gd name="T95" fmla="*/ 2081 h 3470"/>
                <a:gd name="T96" fmla="*/ 71 w 3480"/>
                <a:gd name="T97" fmla="*/ 1805 h 3470"/>
                <a:gd name="T98" fmla="*/ 9 w 3480"/>
                <a:gd name="T99" fmla="*/ 1771 h 3470"/>
                <a:gd name="T100" fmla="*/ 9 w 3480"/>
                <a:gd name="T101" fmla="*/ 1699 h 3470"/>
                <a:gd name="T102" fmla="*/ 71 w 3480"/>
                <a:gd name="T103" fmla="*/ 1665 h 3470"/>
                <a:gd name="T104" fmla="*/ 414 w 3480"/>
                <a:gd name="T105" fmla="*/ 1389 h 3470"/>
                <a:gd name="T106" fmla="*/ 553 w 3480"/>
                <a:gd name="T107" fmla="*/ 1055 h 3470"/>
                <a:gd name="T108" fmla="*/ 772 w 3480"/>
                <a:gd name="T109" fmla="*/ 772 h 3470"/>
                <a:gd name="T110" fmla="*/ 1056 w 3480"/>
                <a:gd name="T111" fmla="*/ 555 h 3470"/>
                <a:gd name="T112" fmla="*/ 1392 w 3480"/>
                <a:gd name="T113" fmla="*/ 419 h 3470"/>
                <a:gd name="T114" fmla="*/ 1669 w 3480"/>
                <a:gd name="T115" fmla="*/ 70 h 3470"/>
                <a:gd name="T116" fmla="*/ 1704 w 3480"/>
                <a:gd name="T117" fmla="*/ 9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0" h="3470">
                  <a:moveTo>
                    <a:pt x="1733" y="515"/>
                  </a:moveTo>
                  <a:lnTo>
                    <a:pt x="1643" y="518"/>
                  </a:lnTo>
                  <a:lnTo>
                    <a:pt x="1555" y="529"/>
                  </a:lnTo>
                  <a:lnTo>
                    <a:pt x="1469" y="545"/>
                  </a:lnTo>
                  <a:lnTo>
                    <a:pt x="1385" y="566"/>
                  </a:lnTo>
                  <a:lnTo>
                    <a:pt x="1303" y="593"/>
                  </a:lnTo>
                  <a:lnTo>
                    <a:pt x="1224" y="626"/>
                  </a:lnTo>
                  <a:lnTo>
                    <a:pt x="1148" y="664"/>
                  </a:lnTo>
                  <a:lnTo>
                    <a:pt x="1076" y="707"/>
                  </a:lnTo>
                  <a:lnTo>
                    <a:pt x="1006" y="755"/>
                  </a:lnTo>
                  <a:lnTo>
                    <a:pt x="941" y="808"/>
                  </a:lnTo>
                  <a:lnTo>
                    <a:pt x="878" y="864"/>
                  </a:lnTo>
                  <a:lnTo>
                    <a:pt x="820" y="924"/>
                  </a:lnTo>
                  <a:lnTo>
                    <a:pt x="767" y="989"/>
                  </a:lnTo>
                  <a:lnTo>
                    <a:pt x="717" y="1058"/>
                  </a:lnTo>
                  <a:lnTo>
                    <a:pt x="673" y="1129"/>
                  </a:lnTo>
                  <a:lnTo>
                    <a:pt x="633" y="1204"/>
                  </a:lnTo>
                  <a:lnTo>
                    <a:pt x="598" y="1282"/>
                  </a:lnTo>
                  <a:lnTo>
                    <a:pt x="569" y="1362"/>
                  </a:lnTo>
                  <a:lnTo>
                    <a:pt x="545" y="1445"/>
                  </a:lnTo>
                  <a:lnTo>
                    <a:pt x="527" y="1530"/>
                  </a:lnTo>
                  <a:lnTo>
                    <a:pt x="516" y="1617"/>
                  </a:lnTo>
                  <a:lnTo>
                    <a:pt x="510" y="1707"/>
                  </a:lnTo>
                  <a:lnTo>
                    <a:pt x="516" y="1720"/>
                  </a:lnTo>
                  <a:lnTo>
                    <a:pt x="517" y="1735"/>
                  </a:lnTo>
                  <a:lnTo>
                    <a:pt x="516" y="1750"/>
                  </a:lnTo>
                  <a:lnTo>
                    <a:pt x="510" y="1763"/>
                  </a:lnTo>
                  <a:lnTo>
                    <a:pt x="516" y="1853"/>
                  </a:lnTo>
                  <a:lnTo>
                    <a:pt x="527" y="1940"/>
                  </a:lnTo>
                  <a:lnTo>
                    <a:pt x="545" y="2025"/>
                  </a:lnTo>
                  <a:lnTo>
                    <a:pt x="568" y="2108"/>
                  </a:lnTo>
                  <a:lnTo>
                    <a:pt x="598" y="2188"/>
                  </a:lnTo>
                  <a:lnTo>
                    <a:pt x="633" y="2266"/>
                  </a:lnTo>
                  <a:lnTo>
                    <a:pt x="672" y="2341"/>
                  </a:lnTo>
                  <a:lnTo>
                    <a:pt x="717" y="2412"/>
                  </a:lnTo>
                  <a:lnTo>
                    <a:pt x="766" y="2481"/>
                  </a:lnTo>
                  <a:lnTo>
                    <a:pt x="820" y="2546"/>
                  </a:lnTo>
                  <a:lnTo>
                    <a:pt x="878" y="2606"/>
                  </a:lnTo>
                  <a:lnTo>
                    <a:pt x="941" y="2662"/>
                  </a:lnTo>
                  <a:lnTo>
                    <a:pt x="1006" y="2715"/>
                  </a:lnTo>
                  <a:lnTo>
                    <a:pt x="1076" y="2763"/>
                  </a:lnTo>
                  <a:lnTo>
                    <a:pt x="1148" y="2806"/>
                  </a:lnTo>
                  <a:lnTo>
                    <a:pt x="1224" y="2844"/>
                  </a:lnTo>
                  <a:lnTo>
                    <a:pt x="1303" y="2877"/>
                  </a:lnTo>
                  <a:lnTo>
                    <a:pt x="1385" y="2904"/>
                  </a:lnTo>
                  <a:lnTo>
                    <a:pt x="1469" y="2925"/>
                  </a:lnTo>
                  <a:lnTo>
                    <a:pt x="1555" y="2941"/>
                  </a:lnTo>
                  <a:lnTo>
                    <a:pt x="1643" y="2952"/>
                  </a:lnTo>
                  <a:lnTo>
                    <a:pt x="1733" y="2955"/>
                  </a:lnTo>
                  <a:lnTo>
                    <a:pt x="1824" y="2952"/>
                  </a:lnTo>
                  <a:lnTo>
                    <a:pt x="1913" y="2941"/>
                  </a:lnTo>
                  <a:lnTo>
                    <a:pt x="2000" y="2925"/>
                  </a:lnTo>
                  <a:lnTo>
                    <a:pt x="2086" y="2903"/>
                  </a:lnTo>
                  <a:lnTo>
                    <a:pt x="2168" y="2875"/>
                  </a:lnTo>
                  <a:lnTo>
                    <a:pt x="2248" y="2841"/>
                  </a:lnTo>
                  <a:lnTo>
                    <a:pt x="2324" y="2802"/>
                  </a:lnTo>
                  <a:lnTo>
                    <a:pt x="2398" y="2758"/>
                  </a:lnTo>
                  <a:lnTo>
                    <a:pt x="2469" y="2709"/>
                  </a:lnTo>
                  <a:lnTo>
                    <a:pt x="2535" y="2655"/>
                  </a:lnTo>
                  <a:lnTo>
                    <a:pt x="2597" y="2597"/>
                  </a:lnTo>
                  <a:lnTo>
                    <a:pt x="2655" y="2535"/>
                  </a:lnTo>
                  <a:lnTo>
                    <a:pt x="2709" y="2469"/>
                  </a:lnTo>
                  <a:lnTo>
                    <a:pt x="2759" y="2399"/>
                  </a:lnTo>
                  <a:lnTo>
                    <a:pt x="2803" y="2325"/>
                  </a:lnTo>
                  <a:lnTo>
                    <a:pt x="2842" y="2249"/>
                  </a:lnTo>
                  <a:lnTo>
                    <a:pt x="2876" y="2169"/>
                  </a:lnTo>
                  <a:lnTo>
                    <a:pt x="2904" y="2087"/>
                  </a:lnTo>
                  <a:lnTo>
                    <a:pt x="2926" y="2002"/>
                  </a:lnTo>
                  <a:lnTo>
                    <a:pt x="2942" y="1915"/>
                  </a:lnTo>
                  <a:lnTo>
                    <a:pt x="2953" y="1825"/>
                  </a:lnTo>
                  <a:lnTo>
                    <a:pt x="2956" y="1735"/>
                  </a:lnTo>
                  <a:lnTo>
                    <a:pt x="2953" y="1645"/>
                  </a:lnTo>
                  <a:lnTo>
                    <a:pt x="2942" y="1555"/>
                  </a:lnTo>
                  <a:lnTo>
                    <a:pt x="2926" y="1468"/>
                  </a:lnTo>
                  <a:lnTo>
                    <a:pt x="2904" y="1384"/>
                  </a:lnTo>
                  <a:lnTo>
                    <a:pt x="2876" y="1301"/>
                  </a:lnTo>
                  <a:lnTo>
                    <a:pt x="2842" y="1222"/>
                  </a:lnTo>
                  <a:lnTo>
                    <a:pt x="2803" y="1145"/>
                  </a:lnTo>
                  <a:lnTo>
                    <a:pt x="2759" y="1071"/>
                  </a:lnTo>
                  <a:lnTo>
                    <a:pt x="2709" y="1002"/>
                  </a:lnTo>
                  <a:lnTo>
                    <a:pt x="2655" y="936"/>
                  </a:lnTo>
                  <a:lnTo>
                    <a:pt x="2597" y="873"/>
                  </a:lnTo>
                  <a:lnTo>
                    <a:pt x="2535" y="815"/>
                  </a:lnTo>
                  <a:lnTo>
                    <a:pt x="2469" y="761"/>
                  </a:lnTo>
                  <a:lnTo>
                    <a:pt x="2398" y="712"/>
                  </a:lnTo>
                  <a:lnTo>
                    <a:pt x="2325" y="668"/>
                  </a:lnTo>
                  <a:lnTo>
                    <a:pt x="2248" y="629"/>
                  </a:lnTo>
                  <a:lnTo>
                    <a:pt x="2168" y="595"/>
                  </a:lnTo>
                  <a:lnTo>
                    <a:pt x="2086" y="567"/>
                  </a:lnTo>
                  <a:lnTo>
                    <a:pt x="2000" y="545"/>
                  </a:lnTo>
                  <a:lnTo>
                    <a:pt x="1913" y="529"/>
                  </a:lnTo>
                  <a:lnTo>
                    <a:pt x="1824" y="518"/>
                  </a:lnTo>
                  <a:lnTo>
                    <a:pt x="1733" y="515"/>
                  </a:lnTo>
                  <a:close/>
                  <a:moveTo>
                    <a:pt x="1740" y="0"/>
                  </a:moveTo>
                  <a:lnTo>
                    <a:pt x="1759" y="2"/>
                  </a:lnTo>
                  <a:lnTo>
                    <a:pt x="1776" y="9"/>
                  </a:lnTo>
                  <a:lnTo>
                    <a:pt x="1790" y="20"/>
                  </a:lnTo>
                  <a:lnTo>
                    <a:pt x="1801" y="35"/>
                  </a:lnTo>
                  <a:lnTo>
                    <a:pt x="1807" y="52"/>
                  </a:lnTo>
                  <a:lnTo>
                    <a:pt x="1811" y="70"/>
                  </a:lnTo>
                  <a:lnTo>
                    <a:pt x="1811" y="377"/>
                  </a:lnTo>
                  <a:lnTo>
                    <a:pt x="1903" y="386"/>
                  </a:lnTo>
                  <a:lnTo>
                    <a:pt x="1995" y="401"/>
                  </a:lnTo>
                  <a:lnTo>
                    <a:pt x="2085" y="422"/>
                  </a:lnTo>
                  <a:lnTo>
                    <a:pt x="2172" y="448"/>
                  </a:lnTo>
                  <a:lnTo>
                    <a:pt x="2257" y="479"/>
                  </a:lnTo>
                  <a:lnTo>
                    <a:pt x="2339" y="517"/>
                  </a:lnTo>
                  <a:lnTo>
                    <a:pt x="2418" y="559"/>
                  </a:lnTo>
                  <a:lnTo>
                    <a:pt x="2494" y="607"/>
                  </a:lnTo>
                  <a:lnTo>
                    <a:pt x="2566" y="659"/>
                  </a:lnTo>
                  <a:lnTo>
                    <a:pt x="2634" y="715"/>
                  </a:lnTo>
                  <a:lnTo>
                    <a:pt x="2700" y="776"/>
                  </a:lnTo>
                  <a:lnTo>
                    <a:pt x="2760" y="841"/>
                  </a:lnTo>
                  <a:lnTo>
                    <a:pt x="2817" y="910"/>
                  </a:lnTo>
                  <a:lnTo>
                    <a:pt x="2868" y="982"/>
                  </a:lnTo>
                  <a:lnTo>
                    <a:pt x="2916" y="1058"/>
                  </a:lnTo>
                  <a:lnTo>
                    <a:pt x="2958" y="1137"/>
                  </a:lnTo>
                  <a:lnTo>
                    <a:pt x="2995" y="1219"/>
                  </a:lnTo>
                  <a:lnTo>
                    <a:pt x="3027" y="1303"/>
                  </a:lnTo>
                  <a:lnTo>
                    <a:pt x="3053" y="1390"/>
                  </a:lnTo>
                  <a:lnTo>
                    <a:pt x="3073" y="1479"/>
                  </a:lnTo>
                  <a:lnTo>
                    <a:pt x="3087" y="1571"/>
                  </a:lnTo>
                  <a:lnTo>
                    <a:pt x="3095" y="1665"/>
                  </a:lnTo>
                  <a:lnTo>
                    <a:pt x="3409" y="1665"/>
                  </a:lnTo>
                  <a:lnTo>
                    <a:pt x="3428" y="1668"/>
                  </a:lnTo>
                  <a:lnTo>
                    <a:pt x="3445" y="1674"/>
                  </a:lnTo>
                  <a:lnTo>
                    <a:pt x="3460" y="1686"/>
                  </a:lnTo>
                  <a:lnTo>
                    <a:pt x="3471" y="1699"/>
                  </a:lnTo>
                  <a:lnTo>
                    <a:pt x="3478" y="1716"/>
                  </a:lnTo>
                  <a:lnTo>
                    <a:pt x="3480" y="1735"/>
                  </a:lnTo>
                  <a:lnTo>
                    <a:pt x="3478" y="1754"/>
                  </a:lnTo>
                  <a:lnTo>
                    <a:pt x="3471" y="1771"/>
                  </a:lnTo>
                  <a:lnTo>
                    <a:pt x="3460" y="1784"/>
                  </a:lnTo>
                  <a:lnTo>
                    <a:pt x="3445" y="1796"/>
                  </a:lnTo>
                  <a:lnTo>
                    <a:pt x="3428" y="1802"/>
                  </a:lnTo>
                  <a:lnTo>
                    <a:pt x="3409" y="1805"/>
                  </a:lnTo>
                  <a:lnTo>
                    <a:pt x="3095" y="1805"/>
                  </a:lnTo>
                  <a:lnTo>
                    <a:pt x="3087" y="1899"/>
                  </a:lnTo>
                  <a:lnTo>
                    <a:pt x="3073" y="1991"/>
                  </a:lnTo>
                  <a:lnTo>
                    <a:pt x="3053" y="2080"/>
                  </a:lnTo>
                  <a:lnTo>
                    <a:pt x="3027" y="2167"/>
                  </a:lnTo>
                  <a:lnTo>
                    <a:pt x="2995" y="2251"/>
                  </a:lnTo>
                  <a:lnTo>
                    <a:pt x="2958" y="2333"/>
                  </a:lnTo>
                  <a:lnTo>
                    <a:pt x="2916" y="2412"/>
                  </a:lnTo>
                  <a:lnTo>
                    <a:pt x="2868" y="2488"/>
                  </a:lnTo>
                  <a:lnTo>
                    <a:pt x="2817" y="2560"/>
                  </a:lnTo>
                  <a:lnTo>
                    <a:pt x="2760" y="2629"/>
                  </a:lnTo>
                  <a:lnTo>
                    <a:pt x="2700" y="2694"/>
                  </a:lnTo>
                  <a:lnTo>
                    <a:pt x="2634" y="2755"/>
                  </a:lnTo>
                  <a:lnTo>
                    <a:pt x="2566" y="2811"/>
                  </a:lnTo>
                  <a:lnTo>
                    <a:pt x="2494" y="2863"/>
                  </a:lnTo>
                  <a:lnTo>
                    <a:pt x="2418" y="2911"/>
                  </a:lnTo>
                  <a:lnTo>
                    <a:pt x="2339" y="2953"/>
                  </a:lnTo>
                  <a:lnTo>
                    <a:pt x="2257" y="2991"/>
                  </a:lnTo>
                  <a:lnTo>
                    <a:pt x="2172" y="3022"/>
                  </a:lnTo>
                  <a:lnTo>
                    <a:pt x="2085" y="3048"/>
                  </a:lnTo>
                  <a:lnTo>
                    <a:pt x="1995" y="3069"/>
                  </a:lnTo>
                  <a:lnTo>
                    <a:pt x="1903" y="3084"/>
                  </a:lnTo>
                  <a:lnTo>
                    <a:pt x="1811" y="3093"/>
                  </a:lnTo>
                  <a:lnTo>
                    <a:pt x="1811" y="3400"/>
                  </a:lnTo>
                  <a:lnTo>
                    <a:pt x="1807" y="3418"/>
                  </a:lnTo>
                  <a:lnTo>
                    <a:pt x="1801" y="3435"/>
                  </a:lnTo>
                  <a:lnTo>
                    <a:pt x="1790" y="3450"/>
                  </a:lnTo>
                  <a:lnTo>
                    <a:pt x="1776" y="3461"/>
                  </a:lnTo>
                  <a:lnTo>
                    <a:pt x="1759" y="3468"/>
                  </a:lnTo>
                  <a:lnTo>
                    <a:pt x="1740" y="3470"/>
                  </a:lnTo>
                  <a:lnTo>
                    <a:pt x="1721" y="3468"/>
                  </a:lnTo>
                  <a:lnTo>
                    <a:pt x="1704" y="3461"/>
                  </a:lnTo>
                  <a:lnTo>
                    <a:pt x="1690" y="3450"/>
                  </a:lnTo>
                  <a:lnTo>
                    <a:pt x="1679" y="3435"/>
                  </a:lnTo>
                  <a:lnTo>
                    <a:pt x="1673" y="3418"/>
                  </a:lnTo>
                  <a:lnTo>
                    <a:pt x="1669" y="3400"/>
                  </a:lnTo>
                  <a:lnTo>
                    <a:pt x="1669" y="3094"/>
                  </a:lnTo>
                  <a:lnTo>
                    <a:pt x="1575" y="3086"/>
                  </a:lnTo>
                  <a:lnTo>
                    <a:pt x="1483" y="3071"/>
                  </a:lnTo>
                  <a:lnTo>
                    <a:pt x="1392" y="3051"/>
                  </a:lnTo>
                  <a:lnTo>
                    <a:pt x="1304" y="3026"/>
                  </a:lnTo>
                  <a:lnTo>
                    <a:pt x="1219" y="2995"/>
                  </a:lnTo>
                  <a:lnTo>
                    <a:pt x="1136" y="2957"/>
                  </a:lnTo>
                  <a:lnTo>
                    <a:pt x="1057" y="2915"/>
                  </a:lnTo>
                  <a:lnTo>
                    <a:pt x="980" y="2867"/>
                  </a:lnTo>
                  <a:lnTo>
                    <a:pt x="907" y="2816"/>
                  </a:lnTo>
                  <a:lnTo>
                    <a:pt x="837" y="2759"/>
                  </a:lnTo>
                  <a:lnTo>
                    <a:pt x="772" y="2698"/>
                  </a:lnTo>
                  <a:lnTo>
                    <a:pt x="711" y="2633"/>
                  </a:lnTo>
                  <a:lnTo>
                    <a:pt x="654" y="2565"/>
                  </a:lnTo>
                  <a:lnTo>
                    <a:pt x="601" y="2492"/>
                  </a:lnTo>
                  <a:lnTo>
                    <a:pt x="554" y="2415"/>
                  </a:lnTo>
                  <a:lnTo>
                    <a:pt x="510" y="2336"/>
                  </a:lnTo>
                  <a:lnTo>
                    <a:pt x="472" y="2254"/>
                  </a:lnTo>
                  <a:lnTo>
                    <a:pt x="441" y="2169"/>
                  </a:lnTo>
                  <a:lnTo>
                    <a:pt x="414" y="2081"/>
                  </a:lnTo>
                  <a:lnTo>
                    <a:pt x="394" y="1992"/>
                  </a:lnTo>
                  <a:lnTo>
                    <a:pt x="380" y="1899"/>
                  </a:lnTo>
                  <a:lnTo>
                    <a:pt x="371" y="1805"/>
                  </a:lnTo>
                  <a:lnTo>
                    <a:pt x="71" y="1805"/>
                  </a:lnTo>
                  <a:lnTo>
                    <a:pt x="52" y="1802"/>
                  </a:lnTo>
                  <a:lnTo>
                    <a:pt x="35" y="1796"/>
                  </a:lnTo>
                  <a:lnTo>
                    <a:pt x="20" y="1784"/>
                  </a:lnTo>
                  <a:lnTo>
                    <a:pt x="9" y="1771"/>
                  </a:lnTo>
                  <a:lnTo>
                    <a:pt x="2" y="1754"/>
                  </a:lnTo>
                  <a:lnTo>
                    <a:pt x="0" y="1735"/>
                  </a:lnTo>
                  <a:lnTo>
                    <a:pt x="2" y="1716"/>
                  </a:lnTo>
                  <a:lnTo>
                    <a:pt x="9" y="1699"/>
                  </a:lnTo>
                  <a:lnTo>
                    <a:pt x="20" y="1686"/>
                  </a:lnTo>
                  <a:lnTo>
                    <a:pt x="35" y="1674"/>
                  </a:lnTo>
                  <a:lnTo>
                    <a:pt x="52" y="1668"/>
                  </a:lnTo>
                  <a:lnTo>
                    <a:pt x="71" y="1665"/>
                  </a:lnTo>
                  <a:lnTo>
                    <a:pt x="371" y="1665"/>
                  </a:lnTo>
                  <a:lnTo>
                    <a:pt x="380" y="1571"/>
                  </a:lnTo>
                  <a:lnTo>
                    <a:pt x="394" y="1478"/>
                  </a:lnTo>
                  <a:lnTo>
                    <a:pt x="414" y="1389"/>
                  </a:lnTo>
                  <a:lnTo>
                    <a:pt x="441" y="1301"/>
                  </a:lnTo>
                  <a:lnTo>
                    <a:pt x="472" y="1216"/>
                  </a:lnTo>
                  <a:lnTo>
                    <a:pt x="510" y="1134"/>
                  </a:lnTo>
                  <a:lnTo>
                    <a:pt x="553" y="1055"/>
                  </a:lnTo>
                  <a:lnTo>
                    <a:pt x="601" y="978"/>
                  </a:lnTo>
                  <a:lnTo>
                    <a:pt x="653" y="905"/>
                  </a:lnTo>
                  <a:lnTo>
                    <a:pt x="710" y="837"/>
                  </a:lnTo>
                  <a:lnTo>
                    <a:pt x="772" y="772"/>
                  </a:lnTo>
                  <a:lnTo>
                    <a:pt x="837" y="711"/>
                  </a:lnTo>
                  <a:lnTo>
                    <a:pt x="907" y="654"/>
                  </a:lnTo>
                  <a:lnTo>
                    <a:pt x="980" y="603"/>
                  </a:lnTo>
                  <a:lnTo>
                    <a:pt x="1056" y="555"/>
                  </a:lnTo>
                  <a:lnTo>
                    <a:pt x="1136" y="513"/>
                  </a:lnTo>
                  <a:lnTo>
                    <a:pt x="1218" y="475"/>
                  </a:lnTo>
                  <a:lnTo>
                    <a:pt x="1304" y="444"/>
                  </a:lnTo>
                  <a:lnTo>
                    <a:pt x="1392" y="419"/>
                  </a:lnTo>
                  <a:lnTo>
                    <a:pt x="1483" y="399"/>
                  </a:lnTo>
                  <a:lnTo>
                    <a:pt x="1575" y="384"/>
                  </a:lnTo>
                  <a:lnTo>
                    <a:pt x="1669" y="376"/>
                  </a:lnTo>
                  <a:lnTo>
                    <a:pt x="1669" y="70"/>
                  </a:lnTo>
                  <a:lnTo>
                    <a:pt x="1673" y="52"/>
                  </a:lnTo>
                  <a:lnTo>
                    <a:pt x="1679" y="35"/>
                  </a:lnTo>
                  <a:lnTo>
                    <a:pt x="1690" y="20"/>
                  </a:lnTo>
                  <a:lnTo>
                    <a:pt x="1704" y="9"/>
                  </a:lnTo>
                  <a:lnTo>
                    <a:pt x="1721" y="2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B3D7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1" name="Group 114"/>
          <p:cNvGrpSpPr/>
          <p:nvPr/>
        </p:nvGrpSpPr>
        <p:grpSpPr>
          <a:xfrm rot="0">
            <a:off x="3743960" y="3968750"/>
            <a:ext cx="535940" cy="462280"/>
            <a:chOff x="4411663" y="2727325"/>
            <a:chExt cx="552451" cy="476251"/>
          </a:xfrm>
          <a:solidFill>
            <a:srgbClr val="848CC4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4510088" y="2727325"/>
              <a:ext cx="360363" cy="103188"/>
            </a:xfrm>
            <a:custGeom>
              <a:avLst/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4497388" y="3100388"/>
              <a:ext cx="360363" cy="103188"/>
            </a:xfrm>
            <a:custGeom>
              <a:avLst/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4411663" y="2857500"/>
              <a:ext cx="220663" cy="234950"/>
            </a:xfrm>
            <a:custGeom>
              <a:avLst/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7" name="Freeform 156"/>
            <p:cNvSpPr/>
            <p:nvPr/>
          </p:nvSpPr>
          <p:spPr bwMode="auto">
            <a:xfrm>
              <a:off x="4743451" y="2857500"/>
              <a:ext cx="220663" cy="234950"/>
            </a:xfrm>
            <a:custGeom>
              <a:avLst/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22" name="Inhaltsplatzhalter 4"/>
          <p:cNvSpPr txBox="1"/>
          <p:nvPr/>
        </p:nvSpPr>
        <p:spPr>
          <a:xfrm>
            <a:off x="4547870" y="1961515"/>
            <a:ext cx="859155" cy="3689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有动程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Inhaltsplatzhalter 4"/>
          <p:cNvSpPr txBox="1"/>
          <p:nvPr/>
        </p:nvSpPr>
        <p:spPr>
          <a:xfrm>
            <a:off x="4547870" y="2803525"/>
            <a:ext cx="859155" cy="73850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元音不能鼻化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4230370" y="3821113"/>
            <a:ext cx="1466850" cy="66421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20000"/>
              </a:lnSpc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鼻韵母没有除阻阶段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4547870" y="4863783"/>
            <a:ext cx="1065530" cy="73850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归音必须到位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193155" y="1758315"/>
            <a:ext cx="5440045" cy="1033145"/>
            <a:chOff x="9753" y="3021"/>
            <a:chExt cx="8567" cy="1627"/>
          </a:xfrm>
        </p:grpSpPr>
        <p:sp>
          <p:nvSpPr>
            <p:cNvPr id="26" name="Freeform 24"/>
            <p:cNvSpPr/>
            <p:nvPr/>
          </p:nvSpPr>
          <p:spPr bwMode="auto">
            <a:xfrm>
              <a:off x="9753" y="3216"/>
              <a:ext cx="263" cy="657"/>
            </a:xfrm>
            <a:prstGeom prst="roundRect">
              <a:avLst/>
            </a:prstGeom>
            <a:solidFill>
              <a:srgbClr val="848C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0" name="Inhaltsplatzhalter 4"/>
            <p:cNvSpPr txBox="1"/>
            <p:nvPr/>
          </p:nvSpPr>
          <p:spPr>
            <a:xfrm>
              <a:off x="10215" y="3021"/>
              <a:ext cx="8105" cy="162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400" b="1" dirty="0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lt"/>
                </a:rPr>
                <a:t>舌位由前面元音的状态向后面鼻辅音（n、nɡ）的状态行进。发音时，应先挺软腭，堵住鼻腔通路，发好元音音素，然后再由元音的发音状态向鼻音转化，舌的前部或后部逐渐抬起堵住口腔通路，放松软腭，最后使气流从鼻腔通过。</a:t>
              </a:r>
              <a:endParaRPr lang="zh-CN" altLang="en-US" sz="14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193155" y="2963863"/>
            <a:ext cx="5206365" cy="417830"/>
            <a:chOff x="9753" y="4832"/>
            <a:chExt cx="8199" cy="658"/>
          </a:xfrm>
        </p:grpSpPr>
        <p:sp>
          <p:nvSpPr>
            <p:cNvPr id="27" name="Freeform 25"/>
            <p:cNvSpPr/>
            <p:nvPr/>
          </p:nvSpPr>
          <p:spPr bwMode="auto">
            <a:xfrm>
              <a:off x="9753" y="4832"/>
              <a:ext cx="263" cy="658"/>
            </a:xfrm>
            <a:prstGeom prst="roundRect">
              <a:avLst/>
            </a:prstGeom>
            <a:solidFill>
              <a:srgbClr val="B3D7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1" name="Inhaltsplatzhalter 4"/>
            <p:cNvSpPr txBox="1"/>
            <p:nvPr/>
          </p:nvSpPr>
          <p:spPr>
            <a:xfrm>
              <a:off x="10215" y="4932"/>
              <a:ext cx="7737" cy="40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4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要注意开始发元音时，不能使其鼻化。鼻音出现在韵尾。</a:t>
              </a:r>
              <a:endParaRPr lang="zh-CN" altLang="en-US" sz="1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93155" y="3951605"/>
            <a:ext cx="5206365" cy="516255"/>
            <a:chOff x="9753" y="6353"/>
            <a:chExt cx="8199" cy="813"/>
          </a:xfrm>
        </p:grpSpPr>
        <p:sp>
          <p:nvSpPr>
            <p:cNvPr id="28" name="Freeform 26"/>
            <p:cNvSpPr/>
            <p:nvPr/>
          </p:nvSpPr>
          <p:spPr bwMode="auto">
            <a:xfrm>
              <a:off x="9753" y="6450"/>
              <a:ext cx="263" cy="657"/>
            </a:xfrm>
            <a:prstGeom prst="roundRect">
              <a:avLst/>
            </a:prstGeom>
            <a:solidFill>
              <a:srgbClr val="848C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2" name="Inhaltsplatzhalter 4"/>
            <p:cNvSpPr txBox="1"/>
            <p:nvPr/>
          </p:nvSpPr>
          <p:spPr>
            <a:xfrm>
              <a:off x="10215" y="6353"/>
              <a:ext cx="7737" cy="8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4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n 或nɡ 在韵尾时，没有除阻阶段，也就是成阻部位不</a:t>
              </a:r>
              <a:endParaRPr lang="zh-CN" altLang="en-US" sz="1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4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变，鼻音一声即收。</a:t>
              </a:r>
              <a:endParaRPr lang="zh-CN" altLang="en-US" sz="1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93790" y="4937760"/>
            <a:ext cx="5206365" cy="774700"/>
            <a:chOff x="9753" y="7970"/>
            <a:chExt cx="8199" cy="1220"/>
          </a:xfrm>
        </p:grpSpPr>
        <p:sp>
          <p:nvSpPr>
            <p:cNvPr id="29" name="Freeform 27"/>
            <p:cNvSpPr/>
            <p:nvPr/>
          </p:nvSpPr>
          <p:spPr bwMode="auto">
            <a:xfrm>
              <a:off x="9753" y="8067"/>
              <a:ext cx="263" cy="657"/>
            </a:xfrm>
            <a:prstGeom prst="roundRect">
              <a:avLst/>
            </a:prstGeom>
            <a:solidFill>
              <a:srgbClr val="B3D7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3" name="Inhaltsplatzhalter 4"/>
            <p:cNvSpPr txBox="1"/>
            <p:nvPr/>
          </p:nvSpPr>
          <p:spPr>
            <a:xfrm>
              <a:off x="10215" y="7970"/>
              <a:ext cx="7737" cy="122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4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前鼻韵母发音收尾时，要将舌尖收到上齿龈；后鼻韵母发音</a:t>
              </a:r>
              <a:endParaRPr lang="zh-CN" altLang="en-US" sz="1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14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收尾时，要将舌根接触到软腭。例如，观众（ɡuānzhònɡ），前者舌尖要收到上齿龈，后者要将舌根接触软腭。</a:t>
              </a:r>
              <a:endParaRPr lang="zh-CN" altLang="en-US" sz="1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</p:grpSp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（三）鼻韵母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003300" y="975360"/>
            <a:ext cx="10207625" cy="542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鼻韵母的发音特点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（三）鼻韵母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003300" y="975360"/>
            <a:ext cx="10207625" cy="542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鼻韵母的发音分析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003300" y="1518285"/>
            <a:ext cx="10207625" cy="3636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/>
              <a:t>　　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（1）前鼻韵母：元音之后附带前鼻辅音n，共有8 个。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ɑn[an]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起点元音是前、低、不圆唇元音[a]（前ɑ），舌尖抵住下齿背，舌位降到最低，软腭上升，关闭鼻腔通路。从前ɑ 开始，舌面升高，舌面前部抵住硬腭前部。当两者将要接触时，软腭下降，打开鼻腔通路，紧接着舌面前部与上齿龈闭合，使在口腔受阻碍的气流从鼻腔里透出。口形先开后合，舌位移动较大。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【发音例词】参战cānzhàn　谈判tánpàn　烂漫lànmàn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（三）鼻韵母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91870" y="889000"/>
            <a:ext cx="10207625" cy="5773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10000"/>
              </a:lnSpc>
            </a:pPr>
            <a:r>
              <a:rPr lang="zh-CN" altLang="en-US"/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en[ən]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起点元音是央元音[ə]，舌位中性（不高不低不前不后），舌尖接触下齿背，舌面隆起部位受韵尾影响略靠前。从央元音[ə] 开始，舌面升高，舌面前部抵住上齿龈，当两者将要接触时，软腭下降，打开鼻腔通路，紧接着舌面前部与上齿龈闭合，使在口腔受到阻碍的气流从鼻腔里透出。口腔由开到闭，舌位移动较小。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【发音例词】根本ɡēnběn　门诊ménzhěn　人参rénshēn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in[in]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仿宋" panose="02010609060101010101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起点元音是前、高、不圆唇元音i，舌尖抵住下齿背，软腭上升，关闭鼻腔通路。从舌位最高的前元音i 开始，舌面升高，舌面前部抵住上齿龈，当两者将要接触时，软腭下降，打开鼻腔通路，紧接着舌面前部与上齿龈闭合，使在口腔受到阻碍的气流从鼻腔透出。开口度几乎没有变化，舌位动程很小。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【发音例词】近邻jìnlín　拼音pīnyīn　信心xìnxīn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97738" y="2970602"/>
            <a:ext cx="3550920" cy="1106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 defTabSz="914400">
              <a:defRPr/>
            </a:pPr>
            <a:r>
              <a:rPr lang="zh-CN" altLang="en-US" sz="66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rPr>
              <a:t>韵母训练</a:t>
            </a:r>
            <a:endParaRPr lang="zh-CN" altLang="en-US" sz="66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经典综艺体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13719" y="2862523"/>
            <a:ext cx="1207770" cy="13220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en-US" altLang="zh-CN" sz="8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rPr>
              <a:t>02</a:t>
            </a:r>
            <a:endParaRPr lang="zh-CN" altLang="en-US" sz="80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经典综艺体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7" name="矩形: 圆角 46"/>
          <p:cNvSpPr/>
          <p:nvPr/>
        </p:nvSpPr>
        <p:spPr>
          <a:xfrm rot="2704502">
            <a:off x="5894711" y="-3127867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 rot="2704502">
            <a:off x="9680012" y="4849540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图文框 49"/>
          <p:cNvSpPr/>
          <p:nvPr/>
        </p:nvSpPr>
        <p:spPr>
          <a:xfrm>
            <a:off x="963513" y="2283269"/>
            <a:ext cx="2409372" cy="2540000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 rot="16200000">
            <a:off x="1619544" y="257180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52" name="椭圆 5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959213" y="7170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74" name="椭圆 73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: 圆角 94"/>
          <p:cNvSpPr/>
          <p:nvPr/>
        </p:nvSpPr>
        <p:spPr>
          <a:xfrm rot="2704502">
            <a:off x="-1285490" y="4995935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16200000">
            <a:off x="7207847" y="506866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7" name="椭圆 9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（三）鼻韵母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91870" y="889000"/>
            <a:ext cx="10207625" cy="5773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10000"/>
              </a:lnSpc>
            </a:pPr>
            <a:r>
              <a:rPr lang="zh-CN" altLang="en-US"/>
              <a:t>　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ün[yn]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起点元音是前、高、圆唇元音ü。它与in 相比，只是唇形变化不同。从圆唇的前元音ü 开始，唇形逐步展开，而in 的唇形始终是展唇。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【发音例词】军训jūnxùn　均匀jūnyún　芸芸yúnyún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iɑn[iæn]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发音时，从前高元音i 开始，舌位向前低元音[a]（前ɑ）的方向滑降。舌位只降到次低前元音[æ] 的位置就开始升高，直到舌面前部抵住上齿龈形成鼻音-n。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【发音例词】艰险jiānxiǎn　简便jiǎnbiàn　连篇liánpiān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uɑn[uan]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发音时，由圆唇的后高元音u 开始，口形迅速由合口变为开口状，舌位向前迅速滑降到不圆唇的前低元音[a]（前ɑ），然后舌位升高，接续鼻音-n。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【发音例词】贯穿ɡuànchuān　专款zhuānkuǎn　酸软suānruǎn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（三）鼻韵母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91870" y="889000"/>
            <a:ext cx="10207625" cy="4150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10000"/>
              </a:lnSpc>
            </a:pPr>
            <a:r>
              <a:rPr lang="zh-CN" altLang="en-US"/>
              <a:t>　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üɑn[yæn]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发音时，从圆唇的前高元音ü 开始，向前低元音[a] 的方向滑降。舌位只降到次低前元音[æ] 略后就开始升高，接续鼻音-n。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【发音例词】源泉yuánquán　轩辕xuānyuán　涓涓juānjuān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uen[uən]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发音时，由圆唇的后高元音u 开始，向央元音[ə] 滑降，然后舌位升高，接续鼻音-n。唇形在由圆唇元音向中间折点元音滑动过程中渐变为展唇。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鼻韵母uen 受声母和声调的影响，中间的元音（韵腹）弱化。它的音变条件与uei相同。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【发音例词】昆仑kūnlún　温存wēncún　温顺wēnshùn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（三）鼻韵母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003300" y="958215"/>
            <a:ext cx="10207625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/>
              <a:t>　　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（2）后鼻韵母：元音之后附带后鼻辅音nɡ，共有8 个。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ɑnɡ[ɑŋ]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起点元音是后、低、不圆唇元音ɑ[ɑ]（后ɑ），口大开，舌尖离开下齿背，舌头后缩。从后ɑ 开始，舌面后部抬起，当贴近软腭时，软腭下降，打开鼻腔通路，紧接着舌根与软腭接触，封闭了口腔通路，气流从鼻腔里透出。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【发音例词】帮忙bānɡmánɡ　苍茫cānɡmánɡ　当场dānɡchǎnɡ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（三）鼻韵母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91870" y="889000"/>
            <a:ext cx="10207625" cy="5367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10000"/>
              </a:lnSpc>
            </a:pPr>
            <a:r>
              <a:rPr lang="zh-CN" altLang="en-US"/>
              <a:t>　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enɡ[ɤŋ]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起点元音是后半高不圆唇元音e[ɤ]，口半闭，展唇，舌身后缩，舌尖离开下齿背，舌面后部隆起，比发单元音e[ɤ] 的舌位略低。从e[ɤ] 开始，舌面后部抬起，贴向软腭。当两者将要接触时，软腭下降，打开鼻腔通路，紧接着舌面后部抵住软腭，使在口腔受到阻碍的气流从鼻腔里透出。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【发音例词】承蒙chénɡménɡ　丰盛fēnɡshènɡ　更正ɡēnɡzhènɡ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inɡ[iŋ]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起点元音是前、高、不圆唇元音i[i]，舌尖接触下齿背，舌面前部隆起。从i[i] 开始，舌面隆起部位不降低，一直后移，舌尖离开下齿背，逐步使舌面后部隆起，贴向软腭。当两者将要接触时，软腭下降，打开鼻腔通路，紧接着舌面后部抵住软腭，封闭口腔通道，气流从鼻腔透出。口形没有明显的变化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【发音例词】叮咛dīnɡnínɡ　经营jīnɡyínɡ　命令mìnɡlìnɡ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（三）鼻韵母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91870" y="764540"/>
            <a:ext cx="10207625" cy="6108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/>
              <a:t>　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onɡ[uŋ]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起点元音是比后、高、圆唇元音u 舌位略低的次高后元音，舌尖离开下齿背，舌头后缩，舌面后部隆起，软腭上升，关闭鼻腔通路。从次高后元音开始，舌面后部贴向软腭。当两者将要接触时，软腭下降，打开鼻腔通路，紧接着舌面后部抵住软腭，封闭口腔通路，气流从鼻腔里透出。唇形始终拢圆。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【发音例词】共同ɡònɡtónɡ　轰动hōnɡdònɡ　空洞kōnɡdònɡ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iɑnɡ[iɑŋ]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发音时，由前高元音i 开始，舌位向后滑降到后低元音ɑ[ɑ]（后ɑ），然后舌位升高，接续鼻音-nɡ。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【发音例词】两样liǎnɡyànɡ　洋相yánɡxiànɡ　响xiǎnɡliànɡ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uɑnɡ[uɑŋ]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发音时，由圆唇的后高元音u 开始，舌位滑降至后低元音ɑ[ɑ]（后ɑ），然后舌位升高，接续鼻音-nɡ。唇形在从圆唇元音向折点元音滑动的过程中渐变为展唇。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【发音例词】狂妄kuánɡwànɡ　双簧shuānɡhuánɡ　状况zhuànɡkuànɡ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（三）鼻韵母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91870" y="764540"/>
            <a:ext cx="10207625" cy="540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uenɡ[uɤŋ]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发音时，由圆唇的后高元音u 开始，舌位滑降到后半高元音e[ɤ]（稍稍靠前略低）的位置，然后舌位升高，接续鼻音-nɡ。唇形在从圆唇元音向中间折点元音滑动的过程中渐变为展唇。在普通话里，韵母uenɡ 只有一种零声母的音节形式wenɡ。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【发音例词】蕹菜wènɡcài　水瓮shuǐwènɡ　主人翁zhǔrénwēnɡ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ionɡ[iuŋ]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发音时，由前高元音i 开始，舌位向后略向下滑动到后高元音[u] 的位置，然后舌位升高，接续鼻音-nɡ。由于受后面圆唇元音的影响，开始的前高元音i 也带上了圆唇的动作，因此，也可以描写为[yuŋ] 或[yŋ]。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【发音例词】炯炯jiǒnɡjiǒnɡ　汹涌xiōnɡyǒnɡ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文本框 75"/>
          <p:cNvSpPr txBox="1"/>
          <p:nvPr/>
        </p:nvSpPr>
        <p:spPr>
          <a:xfrm>
            <a:off x="15494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回顾思考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7" name="矩形: 圆角 76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82" name="椭圆 8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07135" y="1286510"/>
            <a:ext cx="8837930" cy="2887980"/>
            <a:chOff x="2340" y="5513"/>
            <a:chExt cx="13918" cy="4548"/>
          </a:xfrm>
        </p:grpSpPr>
        <p:sp>
          <p:nvSpPr>
            <p:cNvPr id="7" name="圆角矩形 6"/>
            <p:cNvSpPr/>
            <p:nvPr/>
          </p:nvSpPr>
          <p:spPr>
            <a:xfrm>
              <a:off x="2340" y="5513"/>
              <a:ext cx="13918" cy="4548"/>
            </a:xfrm>
            <a:prstGeom prst="roundRect">
              <a:avLst/>
            </a:prstGeom>
            <a:solidFill>
              <a:srgbClr val="C7EAFC"/>
            </a:solidFill>
            <a:ln>
              <a:solidFill>
                <a:srgbClr val="C7EAF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957" y="5880"/>
              <a:ext cx="12348" cy="3815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一、什么是韵母？韵母有哪几类？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二、试分析10 个单韵母的发音。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三、复韵母和鼻韵母的发音特点是什么？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一、同韵母词语练习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4370" y="1510665"/>
            <a:ext cx="4845685" cy="3412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rgbClr val="848CC4"/>
                </a:solidFill>
              </a:rPr>
              <a:t>（一）单韵母练习</a:t>
            </a:r>
            <a:endParaRPr lang="zh-CN" altLang="en-US">
              <a:solidFill>
                <a:srgbClr val="848CC4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ɑ 大厦　沙发　喇叭　大妈　拉杂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o 伯伯　婆婆　默默　磨破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e 苛刻　特色　合格　色泽　割舍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i 汽笛　利息　奇迹　笔记　提议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u 祝福　出租　舒服　无辜　初步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ü 须臾　区域　女婿　伛偻　絮语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-i（前）[ɿ] 自私　此次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-i（后）[ʅ] 制止　支持　史诗　失事　日食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er 然而　偶尔　十二　耳机　儿歌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4370" y="4942840"/>
            <a:ext cx="4845685" cy="1751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rgbClr val="848CC4"/>
                </a:solidFill>
              </a:rPr>
              <a:t>（二）复韵母练习</a:t>
            </a:r>
            <a:endParaRPr lang="zh-CN" altLang="en-US">
              <a:solidFill>
                <a:srgbClr val="848CC4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ɑi 摆开　晒台　买卖　海带　灾害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ei 北非　肥美　蓓蕾　配备　黑煤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ɑo 报到　糟糕　牢靠　操劳　高潮　</a:t>
            </a:r>
            <a:endParaRPr lang="zh-CN" altLang="en-US"/>
          </a:p>
          <a:p>
            <a:pPr indent="0" fontAlgn="auto">
              <a:lnSpc>
                <a:spcPct val="120000"/>
              </a:lnSpc>
            </a:pPr>
            <a:r>
              <a:rPr lang="zh-CN" altLang="en-US"/>
              <a:t>ou 守候　走漏　漏斗　收购　抖擞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35675" y="1510665"/>
            <a:ext cx="5323205" cy="2748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iɑ 压价　恰恰　假牙　加价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ie 铁屑　贴切　结业　姐姐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uɑ 耍滑　挂画　花袜　娃娃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uo 磋砣　过错　罗锅　骆驼　错落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üe 雪月　约略　雀跃　决绝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iɑo 巧妙　妙药　教条　吊桥　逍遥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iou 悠久　绣球　久留　求救　优秀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uei 汇兑　鬼祟　摧毁　归队　回味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87730" y="932815"/>
            <a:ext cx="4674870" cy="3412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rgbClr val="848CC4"/>
                </a:solidFill>
                <a:sym typeface="+mn-ea"/>
              </a:rPr>
              <a:t>（三）鼻韵母练习</a:t>
            </a:r>
            <a:r>
              <a:rPr lang="zh-CN" altLang="en-US">
                <a:sym typeface="+mn-ea"/>
              </a:rPr>
              <a:t>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ɑn 漫谈　繁难　淡蓝　坦然　橄榄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iɑn 变迁　偏见　电线　连绵　沿线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uɑn 贯穿　宽缓　专断　转换　婉转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üɑn 渊源　全权　圆圈　源泉　轩辕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ɑnɡ 钢厂　方糖　螳螂　上当　盲肠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iɑnɡ 将相　想象　向阳　湘江　襄阳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uɑnɡ 狂妄　网状　装潢　状况　双簧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en 人参　本分　深圳　愤恨　沉闷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uen 温顺　温存　昆仑　论文　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5675" y="932815"/>
            <a:ext cx="5323205" cy="2416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in 亲近　尽心　殷勤　金银　琴音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ün 均匀　逡巡　芸芸　军训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enɡ 更正　风声　生成　奉承　登程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inɡ 情景　晶莹　倾听　命令　宁静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uenɡ 老翁　渔翁　水瓮　蓊郁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onɡ 公众　轰动　总统　中东　从容　</a:t>
            </a:r>
            <a:endParaRPr lang="zh-CN" altLang="en-US"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>
                <a:sym typeface="+mn-ea"/>
              </a:rPr>
              <a:t>ionɡ 汹涌　穷凶　熊熊　炯炯　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二、对比练习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1069530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>
                <a:solidFill>
                  <a:srgbClr val="848CC4"/>
                </a:solidFill>
              </a:rPr>
              <a:t>（一）前后鼻韵母对比练习　　　　　（二）齐齿呼、撮口呼对比练习</a:t>
            </a:r>
            <a:endParaRPr lang="zh-CN" altLang="en-US" sz="2400">
              <a:solidFill>
                <a:srgbClr val="848CC4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87730" y="2381885"/>
            <a:ext cx="5102860" cy="3300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70930" y="2381885"/>
            <a:ext cx="57912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1323340" y="177165"/>
            <a:ext cx="181610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cs typeface="+mn-ea"/>
                <a:sym typeface="+mn-lt"/>
              </a:rPr>
              <a:t>训练目标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53" name="矩形: 圆角 52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55" name="椭圆 54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83715" y="1286510"/>
            <a:ext cx="8837930" cy="2887980"/>
            <a:chOff x="2340" y="5513"/>
            <a:chExt cx="13918" cy="4548"/>
          </a:xfrm>
        </p:grpSpPr>
        <p:sp>
          <p:nvSpPr>
            <p:cNvPr id="4" name="圆角矩形 3"/>
            <p:cNvSpPr/>
            <p:nvPr>
              <p:custDataLst>
                <p:tags r:id="rId1"/>
              </p:custDataLst>
            </p:nvPr>
          </p:nvSpPr>
          <p:spPr>
            <a:xfrm>
              <a:off x="2340" y="5513"/>
              <a:ext cx="13918" cy="4548"/>
            </a:xfrm>
            <a:prstGeom prst="roundRect">
              <a:avLst/>
            </a:prstGeom>
            <a:solidFill>
              <a:srgbClr val="C7EAFC"/>
            </a:solidFill>
            <a:ln>
              <a:solidFill>
                <a:srgbClr val="C7EAF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>
              <p:custDataLst>
                <p:tags r:id="rId2"/>
              </p:custDataLst>
            </p:nvPr>
          </p:nvSpPr>
          <p:spPr>
            <a:xfrm>
              <a:off x="2957" y="5880"/>
              <a:ext cx="12348" cy="3815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　　掌握普通话的39 个韵母，读准常用汉字的韵母，并能在普通话口语运用时克服韵母中的方音。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三、绕口令练习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10380345" cy="4965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ɑ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白石塔，白石搭。白石搭白塔，白塔白石搭。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搭好白石塔，石塔白又大。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一个胖娃娃，抓了三个大花活蛤蟆。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三个胖娃娃，抓了一个大花活蛤蟆。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抓了一个大花活蛤蟆的三个胖娃娃，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真不如抓了三个大花活蛤蟆的一个胖娃娃。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东门住着东公东妈种冬瓜，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西门住着西公西妈种西瓜。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不知东门住的东公东妈种的冬瓜大，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还是西门西公西妈种的西瓜大。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三、绕口令练习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10380345" cy="4965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o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张伯伯、李伯伯，饽饽铺里买饽饽。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张伯伯买了个饽饽大，李伯伯买了个大饽饽，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回到家里给婆婆。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也不知是张伯伯买的饽饽大，还是李伯伯买的大饽饽。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打南坡走过来个老婆婆，俩手托着俩笸箩。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左手托着的笸箩装的是菠萝，右手托着的笸箩装的是萝卜。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你说说，是老婆婆左手托着的笸箩装的菠萝多？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还是右手托着的笸箩装的萝卜多？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说得对送你一笸箩菠萝和一笸箩萝卜，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说得不对让你扛着笸箩上山去驮菠萝和萝卜。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三、绕口令练习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510665"/>
            <a:ext cx="4972050" cy="540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ie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斜街小节和小谢，斜穿凉鞋去上街。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姐问为何出斜街，都说上街去买鞋。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小节小谢斜过街，凉鞋绊上大木楔。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鞋底鞋帮鞋带卸，小节小谢骂大街。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沿街借鞋回斜街，找到姐姐换布鞋。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姐劝小节和小谢，上街买鞋别绊楔。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üe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小岳应约去上学，学堂学生齐雀跃。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体育老师也姓岳，老岳小岳好感觉。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体育课上学跳跃，小岳个小不会跃。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老岳拿出布喜鹊，鼓励小岳好好学。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9315" y="1510665"/>
            <a:ext cx="543306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ɑi　uɑi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槐树槐，槐树槐，槐树底下搭戏台。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人家的姑娘都来了，我家的姑娘还不来。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说着说着就来了，歪着脑袋上戏台。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小艾和小戴，一起来买菜。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小艾把一斤菜给小戴，小戴有比小艾多一倍的菜。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小戴把一斤菜给小艾，小艾小戴就有一般多的菜。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请你拍拍脑袋猜一猜，小艾小戴各买了多少菜。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三、绕口令练习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457325"/>
            <a:ext cx="8841740" cy="540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ei　uei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南边来了个雷老美，北边来了个黑魔鬼。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雷老美打废了黑魔鬼的腿，黑魔鬼咬碎了雷老美的嘴。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ɑo　iɑo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一个大嫂子，一个大小子，坐在一块包饺子。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不知是大嫂子包的饺子不如大小子，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还是大小子包的饺子不如大嫂子。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老姥姥问姥姥，姥姥老问老姥姥。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小娇娇吃饺饺，娇娇老吃小饺饺。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山羊上山山碰山羊角，水牛下水水没水牛腰。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馋猫嘴馋偷吃鸡，鸡叼馋猫爪。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草驴驮草过草桥，草压草驴腰。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三、绕口令练习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457325"/>
            <a:ext cx="8841740" cy="3636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ou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出南门，遛一遛，见着六叔和六舅。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叫声六叔和六舅，借我六斗六升好绿豆。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过了秋，打了豆，还我六叔六舅六斗六升好绿豆。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一个老头儿一盅酒，就着一块藕。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吃一口，喝一口，一棵柳树搂一搂，一个小猴儿扭一扭。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十个老头儿十盅酒，就着十块藕。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吃十口，喝十口，十棵柳树搂十搂，十个小猴儿扭十扭。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三、绕口令练习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457325"/>
            <a:ext cx="8841740" cy="452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ɑn　iɑn　üɑn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有座面铺面向南，门口挂个蓝布棉门帘。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摘了蓝布棉门帘，看了看，面铺面向南。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挂上蓝布棉门帘，看了看，面铺还是面向南。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谭家谭老汉，挑担到蛋摊。买了半担蛋，挑蛋到炭摊。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买了半担炭，满担是蛋炭。老汉往家赶，脚下绊一绊。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跌了谭老汉，破了半担蛋。翻了半担炭，脏了新衣衫。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老汉看一看，急得满头汗。炭蛋完了蛋，怎吃蛋炒饭。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山前有个阎圆眼，山后有个阎眼圆，二人山前来比眼。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不知是阎圆眼比阎眼圆的眼圆，还是阎眼圆比阎圆眼的眼圆。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87730" y="977265"/>
            <a:ext cx="8841740" cy="5851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en　in　ün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山前青松根连根，各族人民心连心。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根连根，心连心，兄弟姐妹一家亲。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蓝天上是片片白云，草原上是银色的羊群。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近处看，这是羊群，那是白云。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远处看，分不清，哪是白云，哪是羊群。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ɑnɡ　iɑnɡ　uɑnɡ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手拿长枪上城墙，上了城墙耍长枪。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长枪放在长城上，长城上面放长枪。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江里帆船帆布黄，船里放着一张床。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床上躺着老大娘，大娘年高怕着凉。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船家老大热心肠，熬好姜汤加红糖。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还把新被给盖上，大娘感动泪两行。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87730" y="648335"/>
            <a:ext cx="8841740" cy="6294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onɡ　enɡ　inɡ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天上看，满天星，地下看，有个坑，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坑里看，一盘冰，坑外长着一老松，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松上停着一只鹰，鹰下坐着一老僧，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僧前点着一盏灯，灯前搁着一部经，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墙上钉着一根钉，钉上挂着一张弓。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说刮风，就刮风，刮得难把眼睛睁。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刮散了天上的星，刮平了地下的坑，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刮化了坑里的冰，刮断了坑外的松，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刮飞了松上的鹰，刮走了鹰下的僧，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刮灭了僧前的灯，刮乱了灯前的经，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刮掉了墙上的钉，刮翻了钉上的弓。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刮乱了我的星散、坑平、冰化、松倒、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鹰飞、僧走、灯灭、经乱、钉掉、弓翻的绕口令。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/>
          <p:cNvSpPr/>
          <p:nvPr/>
        </p:nvSpPr>
        <p:spPr>
          <a:xfrm rot="2704502">
            <a:off x="-3474601" y="2373523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/>
          <p:cNvSpPr/>
          <p:nvPr/>
        </p:nvSpPr>
        <p:spPr>
          <a:xfrm>
            <a:off x="1695512" y="1688431"/>
            <a:ext cx="8800976" cy="3545305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PA_矩形 29"/>
          <p:cNvSpPr/>
          <p:nvPr>
            <p:custDataLst>
              <p:tags r:id="rId1"/>
            </p:custDataLst>
          </p:nvPr>
        </p:nvSpPr>
        <p:spPr>
          <a:xfrm>
            <a:off x="2674388" y="2738652"/>
            <a:ext cx="6738325" cy="144526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8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感谢观看</a:t>
            </a:r>
            <a:endParaRPr lang="zh-CN" altLang="en-US" sz="88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: 圆角 45"/>
          <p:cNvSpPr/>
          <p:nvPr/>
        </p:nvSpPr>
        <p:spPr>
          <a:xfrm rot="2704502">
            <a:off x="9633623" y="108169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3790" y="45778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16200000">
            <a:off x="2562062" y="104189"/>
            <a:ext cx="572274" cy="1360418"/>
            <a:chOff x="476760" y="5175149"/>
            <a:chExt cx="572274" cy="1360418"/>
          </a:xfrm>
          <a:solidFill>
            <a:srgbClr val="F2757D"/>
          </a:solidFill>
        </p:grpSpPr>
        <p:sp>
          <p:nvSpPr>
            <p:cNvPr id="72" name="椭圆 7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矩形: 圆角 92"/>
          <p:cNvSpPr/>
          <p:nvPr/>
        </p:nvSpPr>
        <p:spPr>
          <a:xfrm rot="2704502">
            <a:off x="7505079" y="-1868091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 rot="16200000">
            <a:off x="9178631" y="541171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6" name="椭圆 9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一、韵母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30605"/>
            <a:ext cx="10262235" cy="2383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韵母是汉语音节中声母后面的部分。例如，在“海”（hǎi）这个音节里，“ ɑi”是它的韵母。零声母音节整个由韵母构成，例如“欧”（ōu）。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韵母和元音不相等。韵母有由单元音或复元音构成的，如“ ā（啊）、jiā（家）、shuài（帅）”中的“ ɑ、iɑ、uɑi”；有由元音和辅音构成的，如“ ɡān（甘）、ɡēnɡ（耕）、ɡuān（关）”中的“ɑn、enɡ、uɑn ”。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910273" y="248920"/>
            <a:ext cx="385953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cs typeface="+mn-ea"/>
                <a:sym typeface="+mn-lt"/>
              </a:rPr>
              <a:t>普通话韵母共有39个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45" name="矩形: 圆角 44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47" name="椭圆 4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57070" y="988695"/>
            <a:ext cx="8277225" cy="5777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二、韵母的结构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30605"/>
            <a:ext cx="10262235" cy="2826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普通话的韵母都是由1~3 个音素构成的。这1~3 个音素可以全部是元音，如ɑ、ɑo、iou；也可以由1~2 个元音加上一个鼻辅音组成，如ɑn、enɡ、iɑn、uɑnɡ。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我国传统分析韵母结构的方法是把韵母分为韵头、韵腹、韵尾三个组成部分。韵腹是韵母中开口度最大的元音。如果韵母中只有一个元音，它就是韵腹。韵腹前边的元音是韵头，韵腹后边的音素是韵尾。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858520" y="248920"/>
            <a:ext cx="4674235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cs typeface="+mn-ea"/>
                <a:sym typeface="+mn-lt"/>
              </a:rPr>
              <a:t>韵母内部结构的具体情况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45" name="矩形: 圆角 44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47" name="椭圆 4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455" y="1152525"/>
            <a:ext cx="9229725" cy="4552950"/>
          </a:xfrm>
          <a:prstGeom prst="rect">
            <a:avLst/>
          </a:prstGeom>
        </p:spPr>
      </p:pic>
      <p:grpSp>
        <p:nvGrpSpPr>
          <p:cNvPr id="5" name="组合 4" descr="7b0a202020202274657874626f78223a20227b5c2269645c223a32303334323230302c5c2263617465676f72795f69645c223a5c225c227d220a7d0a"/>
          <p:cNvGrpSpPr/>
          <p:nvPr/>
        </p:nvGrpSpPr>
        <p:grpSpPr>
          <a:xfrm>
            <a:off x="4785360" y="-132080"/>
            <a:ext cx="6033135" cy="4556125"/>
            <a:chOff x="6998" y="3420"/>
            <a:chExt cx="5205" cy="3960"/>
          </a:xfrm>
        </p:grpSpPr>
        <p:grpSp>
          <p:nvGrpSpPr>
            <p:cNvPr id="89" name="图形 87"/>
            <p:cNvGrpSpPr/>
            <p:nvPr/>
          </p:nvGrpSpPr>
          <p:grpSpPr>
            <a:xfrm>
              <a:off x="6998" y="3420"/>
              <a:ext cx="5205" cy="3960"/>
              <a:chOff x="4443412" y="2171700"/>
              <a:chExt cx="3305175" cy="2514600"/>
            </a:xfrm>
          </p:grpSpPr>
          <p:sp>
            <p:nvSpPr>
              <p:cNvPr id="90" name="任意多边形: 形状 89"/>
              <p:cNvSpPr/>
              <p:nvPr>
                <p:custDataLst>
                  <p:tags r:id="rId2"/>
                </p:custDataLst>
              </p:nvPr>
            </p:nvSpPr>
            <p:spPr>
              <a:xfrm>
                <a:off x="4457699" y="2261234"/>
                <a:ext cx="3208019" cy="2202180"/>
              </a:xfrm>
              <a:custGeom>
                <a:avLst/>
                <a:gdLst>
                  <a:gd name="connsiteX0" fmla="*/ 2899410 w 3208019"/>
                  <a:gd name="connsiteY0" fmla="*/ 451485 h 2202180"/>
                  <a:gd name="connsiteX1" fmla="*/ 3208020 w 3208019"/>
                  <a:gd name="connsiteY1" fmla="*/ 1101090 h 2202180"/>
                  <a:gd name="connsiteX2" fmla="*/ 1604010 w 3208019"/>
                  <a:gd name="connsiteY2" fmla="*/ 2202180 h 2202180"/>
                  <a:gd name="connsiteX3" fmla="*/ 704850 w 3208019"/>
                  <a:gd name="connsiteY3" fmla="*/ 2012633 h 2202180"/>
                  <a:gd name="connsiteX4" fmla="*/ 474345 w 3208019"/>
                  <a:gd name="connsiteY4" fmla="*/ 2006918 h 2202180"/>
                  <a:gd name="connsiteX5" fmla="*/ 378143 w 3208019"/>
                  <a:gd name="connsiteY5" fmla="*/ 1810703 h 2202180"/>
                  <a:gd name="connsiteX6" fmla="*/ 0 w 3208019"/>
                  <a:gd name="connsiteY6" fmla="*/ 1100138 h 2202180"/>
                  <a:gd name="connsiteX7" fmla="*/ 1604010 w 3208019"/>
                  <a:gd name="connsiteY7" fmla="*/ 0 h 2202180"/>
                  <a:gd name="connsiteX8" fmla="*/ 2458403 w 3208019"/>
                  <a:gd name="connsiteY8" fmla="*/ 169545 h 2202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8019" h="2202180">
                    <a:moveTo>
                      <a:pt x="2899410" y="451485"/>
                    </a:moveTo>
                    <a:cubicBezTo>
                      <a:pt x="3093720" y="633413"/>
                      <a:pt x="3208020" y="858203"/>
                      <a:pt x="3208020" y="1101090"/>
                    </a:cubicBezTo>
                    <a:cubicBezTo>
                      <a:pt x="3208020" y="1709738"/>
                      <a:pt x="2489835" y="2202180"/>
                      <a:pt x="1604010" y="2202180"/>
                    </a:cubicBezTo>
                    <a:cubicBezTo>
                      <a:pt x="1270635" y="2202180"/>
                      <a:pt x="961073" y="2132648"/>
                      <a:pt x="704850" y="2012633"/>
                    </a:cubicBezTo>
                    <a:cubicBezTo>
                      <a:pt x="704850" y="2012633"/>
                      <a:pt x="576263" y="2075498"/>
                      <a:pt x="474345" y="2006918"/>
                    </a:cubicBezTo>
                    <a:cubicBezTo>
                      <a:pt x="351473" y="1924050"/>
                      <a:pt x="378143" y="1810703"/>
                      <a:pt x="378143" y="1810703"/>
                    </a:cubicBezTo>
                    <a:cubicBezTo>
                      <a:pt x="136208" y="1649730"/>
                      <a:pt x="0" y="1403985"/>
                      <a:pt x="0" y="1100138"/>
                    </a:cubicBezTo>
                    <a:cubicBezTo>
                      <a:pt x="0" y="493395"/>
                      <a:pt x="718185" y="0"/>
                      <a:pt x="1604010" y="0"/>
                    </a:cubicBezTo>
                    <a:cubicBezTo>
                      <a:pt x="1918335" y="0"/>
                      <a:pt x="2210753" y="61913"/>
                      <a:pt x="2458403" y="169545"/>
                    </a:cubicBezTo>
                  </a:path>
                </a:pathLst>
              </a:custGeom>
              <a:solidFill>
                <a:srgbClr val="FFE200"/>
              </a:solidFill>
              <a:ln w="28575" cap="rnd">
                <a:solidFill>
                  <a:srgbClr val="3739BD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>
                <p:custDataLst>
                  <p:tags r:id="rId3"/>
                </p:custDataLst>
              </p:nvPr>
            </p:nvSpPr>
            <p:spPr>
              <a:xfrm>
                <a:off x="4525327" y="2185987"/>
                <a:ext cx="3207067" cy="2202179"/>
              </a:xfrm>
              <a:custGeom>
                <a:avLst/>
                <a:gdLst>
                  <a:gd name="connsiteX0" fmla="*/ 2898458 w 3207067"/>
                  <a:gd name="connsiteY0" fmla="*/ 451485 h 2202179"/>
                  <a:gd name="connsiteX1" fmla="*/ 3207068 w 3207067"/>
                  <a:gd name="connsiteY1" fmla="*/ 1101090 h 2202179"/>
                  <a:gd name="connsiteX2" fmla="*/ 1603058 w 3207067"/>
                  <a:gd name="connsiteY2" fmla="*/ 2202180 h 2202179"/>
                  <a:gd name="connsiteX3" fmla="*/ 703898 w 3207067"/>
                  <a:gd name="connsiteY3" fmla="*/ 2012633 h 2202179"/>
                  <a:gd name="connsiteX4" fmla="*/ 473393 w 3207067"/>
                  <a:gd name="connsiteY4" fmla="*/ 2006918 h 2202179"/>
                  <a:gd name="connsiteX5" fmla="*/ 377190 w 3207067"/>
                  <a:gd name="connsiteY5" fmla="*/ 1810703 h 2202179"/>
                  <a:gd name="connsiteX6" fmla="*/ 0 w 3207067"/>
                  <a:gd name="connsiteY6" fmla="*/ 1101090 h 2202179"/>
                  <a:gd name="connsiteX7" fmla="*/ 1604010 w 3207067"/>
                  <a:gd name="connsiteY7" fmla="*/ 0 h 2202179"/>
                  <a:gd name="connsiteX8" fmla="*/ 2458403 w 3207067"/>
                  <a:gd name="connsiteY8" fmla="*/ 169545 h 220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7067" h="2202179">
                    <a:moveTo>
                      <a:pt x="2898458" y="451485"/>
                    </a:moveTo>
                    <a:cubicBezTo>
                      <a:pt x="3092768" y="633413"/>
                      <a:pt x="3207068" y="858203"/>
                      <a:pt x="3207068" y="1101090"/>
                    </a:cubicBezTo>
                    <a:cubicBezTo>
                      <a:pt x="3207068" y="1709738"/>
                      <a:pt x="2488883" y="2202180"/>
                      <a:pt x="1603058" y="2202180"/>
                    </a:cubicBezTo>
                    <a:cubicBezTo>
                      <a:pt x="1269683" y="2202180"/>
                      <a:pt x="960120" y="2132648"/>
                      <a:pt x="703898" y="2012633"/>
                    </a:cubicBezTo>
                    <a:cubicBezTo>
                      <a:pt x="703898" y="2012633"/>
                      <a:pt x="575310" y="2075498"/>
                      <a:pt x="473393" y="2006918"/>
                    </a:cubicBezTo>
                    <a:cubicBezTo>
                      <a:pt x="350520" y="1924050"/>
                      <a:pt x="377190" y="1810703"/>
                      <a:pt x="377190" y="1810703"/>
                    </a:cubicBezTo>
                    <a:cubicBezTo>
                      <a:pt x="136208" y="1650683"/>
                      <a:pt x="0" y="1404938"/>
                      <a:pt x="0" y="1101090"/>
                    </a:cubicBezTo>
                    <a:cubicBezTo>
                      <a:pt x="0" y="493395"/>
                      <a:pt x="718185" y="0"/>
                      <a:pt x="1604010" y="0"/>
                    </a:cubicBezTo>
                    <a:cubicBezTo>
                      <a:pt x="1918335" y="0"/>
                      <a:pt x="2210753" y="61913"/>
                      <a:pt x="2458403" y="169545"/>
                    </a:cubicBezTo>
                  </a:path>
                </a:pathLst>
              </a:custGeom>
              <a:solidFill>
                <a:srgbClr val="FFFFFF"/>
              </a:solidFill>
              <a:ln w="28575" cap="rnd">
                <a:solidFill>
                  <a:srgbClr val="3739BD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>
                <p:custDataLst>
                  <p:tags r:id="rId4"/>
                </p:custDataLst>
              </p:nvPr>
            </p:nvSpPr>
            <p:spPr>
              <a:xfrm>
                <a:off x="7038974" y="2339340"/>
                <a:ext cx="203834" cy="203835"/>
              </a:xfrm>
              <a:custGeom>
                <a:avLst/>
                <a:gdLst>
                  <a:gd name="connsiteX0" fmla="*/ 203835 w 203834"/>
                  <a:gd name="connsiteY0" fmla="*/ 101917 h 203835"/>
                  <a:gd name="connsiteX1" fmla="*/ 101917 w 203834"/>
                  <a:gd name="connsiteY1" fmla="*/ 203835 h 203835"/>
                  <a:gd name="connsiteX2" fmla="*/ 0 w 203834"/>
                  <a:gd name="connsiteY2" fmla="*/ 101917 h 203835"/>
                  <a:gd name="connsiteX3" fmla="*/ 101917 w 203834"/>
                  <a:gd name="connsiteY3" fmla="*/ 0 h 203835"/>
                  <a:gd name="connsiteX4" fmla="*/ 203835 w 203834"/>
                  <a:gd name="connsiteY4" fmla="*/ 101917 h 20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834" h="203835">
                    <a:moveTo>
                      <a:pt x="203835" y="101917"/>
                    </a:moveTo>
                    <a:cubicBezTo>
                      <a:pt x="203835" y="158205"/>
                      <a:pt x="158205" y="203835"/>
                      <a:pt x="101917" y="203835"/>
                    </a:cubicBezTo>
                    <a:cubicBezTo>
                      <a:pt x="45630" y="203835"/>
                      <a:pt x="0" y="158205"/>
                      <a:pt x="0" y="101917"/>
                    </a:cubicBezTo>
                    <a:cubicBezTo>
                      <a:pt x="0" y="45630"/>
                      <a:pt x="45630" y="0"/>
                      <a:pt x="101917" y="0"/>
                    </a:cubicBezTo>
                    <a:cubicBezTo>
                      <a:pt x="158205" y="0"/>
                      <a:pt x="203835" y="45630"/>
                      <a:pt x="203835" y="101917"/>
                    </a:cubicBezTo>
                    <a:close/>
                  </a:path>
                </a:pathLst>
              </a:custGeom>
              <a:solidFill>
                <a:srgbClr val="FFE200"/>
              </a:solidFill>
              <a:ln w="28575" cap="flat">
                <a:solidFill>
                  <a:srgbClr val="3739BD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>
                <p:custDataLst>
                  <p:tags r:id="rId5"/>
                </p:custDataLst>
              </p:nvPr>
            </p:nvSpPr>
            <p:spPr>
              <a:xfrm>
                <a:off x="7292339" y="2511742"/>
                <a:ext cx="102869" cy="102869"/>
              </a:xfrm>
              <a:custGeom>
                <a:avLst/>
                <a:gdLst>
                  <a:gd name="connsiteX0" fmla="*/ 102870 w 102869"/>
                  <a:gd name="connsiteY0" fmla="*/ 51435 h 102869"/>
                  <a:gd name="connsiteX1" fmla="*/ 51435 w 102869"/>
                  <a:gd name="connsiteY1" fmla="*/ 102870 h 102869"/>
                  <a:gd name="connsiteX2" fmla="*/ 0 w 102869"/>
                  <a:gd name="connsiteY2" fmla="*/ 51435 h 102869"/>
                  <a:gd name="connsiteX3" fmla="*/ 51435 w 102869"/>
                  <a:gd name="connsiteY3" fmla="*/ 0 h 102869"/>
                  <a:gd name="connsiteX4" fmla="*/ 102870 w 102869"/>
                  <a:gd name="connsiteY4" fmla="*/ 51435 h 102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69" h="102869">
                    <a:moveTo>
                      <a:pt x="102870" y="51435"/>
                    </a:moveTo>
                    <a:cubicBezTo>
                      <a:pt x="102870" y="79842"/>
                      <a:pt x="79842" y="102870"/>
                      <a:pt x="51435" y="102870"/>
                    </a:cubicBezTo>
                    <a:cubicBezTo>
                      <a:pt x="23028" y="102870"/>
                      <a:pt x="0" y="79842"/>
                      <a:pt x="0" y="51435"/>
                    </a:cubicBezTo>
                    <a:cubicBezTo>
                      <a:pt x="0" y="23028"/>
                      <a:pt x="23028" y="0"/>
                      <a:pt x="51435" y="0"/>
                    </a:cubicBezTo>
                    <a:cubicBezTo>
                      <a:pt x="79842" y="0"/>
                      <a:pt x="102870" y="23028"/>
                      <a:pt x="102870" y="51435"/>
                    </a:cubicBezTo>
                    <a:close/>
                  </a:path>
                </a:pathLst>
              </a:custGeom>
              <a:solidFill>
                <a:srgbClr val="FFE200"/>
              </a:solidFill>
              <a:ln w="28575" cap="flat">
                <a:solidFill>
                  <a:srgbClr val="3739BD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>
                <p:custDataLst>
                  <p:tags r:id="rId6"/>
                </p:custDataLst>
              </p:nvPr>
            </p:nvSpPr>
            <p:spPr>
              <a:xfrm>
                <a:off x="4616767" y="4275772"/>
                <a:ext cx="259079" cy="259079"/>
              </a:xfrm>
              <a:custGeom>
                <a:avLst/>
                <a:gdLst>
                  <a:gd name="connsiteX0" fmla="*/ 259080 w 259079"/>
                  <a:gd name="connsiteY0" fmla="*/ 129540 h 259079"/>
                  <a:gd name="connsiteX1" fmla="*/ 129540 w 259079"/>
                  <a:gd name="connsiteY1" fmla="*/ 259080 h 259079"/>
                  <a:gd name="connsiteX2" fmla="*/ 0 w 259079"/>
                  <a:gd name="connsiteY2" fmla="*/ 129540 h 259079"/>
                  <a:gd name="connsiteX3" fmla="*/ 129540 w 259079"/>
                  <a:gd name="connsiteY3" fmla="*/ 0 h 259079"/>
                  <a:gd name="connsiteX4" fmla="*/ 259080 w 259079"/>
                  <a:gd name="connsiteY4" fmla="*/ 129540 h 25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79" h="259079">
                    <a:moveTo>
                      <a:pt x="259080" y="129540"/>
                    </a:moveTo>
                    <a:cubicBezTo>
                      <a:pt x="259080" y="201083"/>
                      <a:pt x="201083" y="259080"/>
                      <a:pt x="129540" y="259080"/>
                    </a:cubicBezTo>
                    <a:cubicBezTo>
                      <a:pt x="57997" y="259080"/>
                      <a:pt x="0" y="201083"/>
                      <a:pt x="0" y="129540"/>
                    </a:cubicBezTo>
                    <a:cubicBezTo>
                      <a:pt x="0" y="57997"/>
                      <a:pt x="57997" y="0"/>
                      <a:pt x="129540" y="0"/>
                    </a:cubicBezTo>
                    <a:cubicBezTo>
                      <a:pt x="201083" y="0"/>
                      <a:pt x="259080" y="57997"/>
                      <a:pt x="259080" y="129540"/>
                    </a:cubicBezTo>
                    <a:close/>
                  </a:path>
                </a:pathLst>
              </a:custGeom>
              <a:solidFill>
                <a:srgbClr val="FFE200"/>
              </a:solidFill>
              <a:ln w="28575" cap="rnd">
                <a:solidFill>
                  <a:srgbClr val="3739BD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>
                <p:custDataLst>
                  <p:tags r:id="rId7"/>
                </p:custDataLst>
              </p:nvPr>
            </p:nvSpPr>
            <p:spPr>
              <a:xfrm>
                <a:off x="4460557" y="4536757"/>
                <a:ext cx="129539" cy="129539"/>
              </a:xfrm>
              <a:custGeom>
                <a:avLst/>
                <a:gdLst>
                  <a:gd name="connsiteX0" fmla="*/ 129540 w 129539"/>
                  <a:gd name="connsiteY0" fmla="*/ 64770 h 129539"/>
                  <a:gd name="connsiteX1" fmla="*/ 64770 w 129539"/>
                  <a:gd name="connsiteY1" fmla="*/ 129540 h 129539"/>
                  <a:gd name="connsiteX2" fmla="*/ 0 w 129539"/>
                  <a:gd name="connsiteY2" fmla="*/ 64770 h 129539"/>
                  <a:gd name="connsiteX3" fmla="*/ 64770 w 129539"/>
                  <a:gd name="connsiteY3" fmla="*/ 0 h 129539"/>
                  <a:gd name="connsiteX4" fmla="*/ 129540 w 129539"/>
                  <a:gd name="connsiteY4" fmla="*/ 64770 h 129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539" h="129539">
                    <a:moveTo>
                      <a:pt x="129540" y="64770"/>
                    </a:moveTo>
                    <a:cubicBezTo>
                      <a:pt x="129540" y="100541"/>
                      <a:pt x="100541" y="129540"/>
                      <a:pt x="64770" y="129540"/>
                    </a:cubicBezTo>
                    <a:cubicBezTo>
                      <a:pt x="28999" y="129540"/>
                      <a:pt x="0" y="100541"/>
                      <a:pt x="0" y="64770"/>
                    </a:cubicBezTo>
                    <a:cubicBezTo>
                      <a:pt x="0" y="28998"/>
                      <a:pt x="28999" y="0"/>
                      <a:pt x="64770" y="0"/>
                    </a:cubicBezTo>
                    <a:cubicBezTo>
                      <a:pt x="100541" y="0"/>
                      <a:pt x="129540" y="28998"/>
                      <a:pt x="129540" y="647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3739BD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>
                <p:custDataLst>
                  <p:tags r:id="rId8"/>
                </p:custDataLst>
              </p:nvPr>
            </p:nvSpPr>
            <p:spPr>
              <a:xfrm>
                <a:off x="4667249" y="4281487"/>
                <a:ext cx="201930" cy="201929"/>
              </a:xfrm>
              <a:custGeom>
                <a:avLst/>
                <a:gdLst>
                  <a:gd name="connsiteX0" fmla="*/ 201930 w 201930"/>
                  <a:gd name="connsiteY0" fmla="*/ 100965 h 201929"/>
                  <a:gd name="connsiteX1" fmla="*/ 100965 w 201930"/>
                  <a:gd name="connsiteY1" fmla="*/ 201930 h 201929"/>
                  <a:gd name="connsiteX2" fmla="*/ 0 w 201930"/>
                  <a:gd name="connsiteY2" fmla="*/ 100965 h 201929"/>
                  <a:gd name="connsiteX3" fmla="*/ 100965 w 201930"/>
                  <a:gd name="connsiteY3" fmla="*/ 0 h 201929"/>
                  <a:gd name="connsiteX4" fmla="*/ 201930 w 201930"/>
                  <a:gd name="connsiteY4" fmla="*/ 100965 h 20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930" h="201929">
                    <a:moveTo>
                      <a:pt x="201930" y="100965"/>
                    </a:moveTo>
                    <a:cubicBezTo>
                      <a:pt x="201930" y="156726"/>
                      <a:pt x="156726" y="201930"/>
                      <a:pt x="100965" y="201930"/>
                    </a:cubicBezTo>
                    <a:cubicBezTo>
                      <a:pt x="45204" y="201930"/>
                      <a:pt x="0" y="156726"/>
                      <a:pt x="0" y="100965"/>
                    </a:cubicBezTo>
                    <a:cubicBezTo>
                      <a:pt x="0" y="45204"/>
                      <a:pt x="45204" y="0"/>
                      <a:pt x="100965" y="0"/>
                    </a:cubicBezTo>
                    <a:cubicBezTo>
                      <a:pt x="156726" y="0"/>
                      <a:pt x="201930" y="45204"/>
                      <a:pt x="201930" y="1009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rnd">
                <a:solidFill>
                  <a:srgbClr val="3739BD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7480" y="4408"/>
              <a:ext cx="4344" cy="21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spc="200">
                  <a:solidFill>
                    <a:srgbClr val="2E31A0"/>
                  </a:solidFill>
                  <a:uFillTx/>
                  <a:latin typeface="汉仪粗圆简" panose="02010609000101010101" charset="-122"/>
                  <a:ea typeface="汉仪粗圆简" panose="02010609000101010101" charset="-122"/>
                  <a:cs typeface="汉仪粗圆简" panose="02010609000101010101" charset="-122"/>
                </a:rPr>
                <a:t>    </a:t>
              </a:r>
              <a:r>
                <a:rPr lang="zh-CN" altLang="en-US" sz="1400" spc="200">
                  <a:solidFill>
                    <a:srgbClr val="2E31A0"/>
                  </a:solidFill>
                  <a:uFillTx/>
                  <a:latin typeface="汉仪粗圆简" panose="02010609000101010101" charset="-122"/>
                  <a:ea typeface="汉仪粗圆简" panose="02010609000101010101" charset="-122"/>
                  <a:cs typeface="汉仪粗圆简" panose="02010609000101010101" charset="-122"/>
                </a:rPr>
                <a:t>从表里可以看出，普通话韵母中虽然不一定都有韵头和韵尾，但是韵腹是不可缺少的。所有元音都可以充当韵腹，而能做韵头的只有i、u、ü 三个高元音，能做韵尾的只有i、u 两个元音（ɑo、iɑo 的韵尾是o，但o 实际上是u。拼音方案为了避免草写时与ɑn、iɑn 相混，于是用o 代替u）和n、nɡ 两个辅音。分析韵母的结构，有助于进一步了解普通话的语音系统。</a:t>
              </a:r>
              <a:endParaRPr lang="zh-CN" altLang="en-US" sz="1400" spc="200">
                <a:solidFill>
                  <a:srgbClr val="2E31A0"/>
                </a:solidFill>
                <a:uFillTx/>
                <a:latin typeface="汉仪粗圆简" panose="02010609000101010101" charset="-122"/>
                <a:ea typeface="汉仪粗圆简" panose="02010609000101010101" charset="-122"/>
                <a:cs typeface="汉仪粗圆简" panose="0201060900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三、韵母的分类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30605"/>
            <a:ext cx="1026223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按照不同的标准可以把普通话韵母分为不同的类别。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3300" y="1706245"/>
            <a:ext cx="6536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</a:rPr>
              <a:t>（一）按照韵母结构成分的特点分三类</a:t>
            </a:r>
            <a:endParaRPr lang="zh-CN" altLang="en-US" sz="28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3300" y="2307590"/>
            <a:ext cx="10442575" cy="452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单韵母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单韵母是由一个元音充当的韵母，共有10 个：ɑ、o、e、i、u、ü、ê、er、-i（前）[ɿ]、-i（后）[ʅ]。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复韵母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复韵母是由两个或三个元音复合而成的韵母，共有13 个：ɑi、ei、ɑo、ou、iɑ、ie、uɑ、uo、üe、uɑi、uei、iɑo、iou。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鼻韵母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鼻韵母是由元音与鼻辅音（n 或nɡ）复合而成的韵母，共有16 个：ɑn、en、iɑn、in、uɑn、uen、üɑn、ün、ɑnɡ、enɡ、onɡ、iɑnɡ、inɡ、ionɡ、uɑnɡ、uenɡ。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PA" val="v3.0.1"/>
</p:tagLst>
</file>

<file path=ppt/tags/tag81.xml><?xml version="1.0" encoding="utf-8"?>
<p:tagLst xmlns:p="http://schemas.openxmlformats.org/presentationml/2006/main">
  <p:tag name="ISPRING_PRESENTATION_TITLE" val="黄蓝色简约商务汇报PPT模板"/>
  <p:tag name="KSO_WPP_MARK_KEY" val="029ff544-3c53-4b6b-942a-ee89cfa3dcb1"/>
  <p:tag name="COMMONDATA" val="eyJoZGlkIjoiZTViMmU4N2NkNWQ3NjhjMzRjMTI0MGM5Y2MxMmZjMmE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自定义 4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000"/>
      </a:accent1>
      <a:accent2>
        <a:srgbClr val="EC7016"/>
      </a:accent2>
      <a:accent3>
        <a:srgbClr val="FFC000"/>
      </a:accent3>
      <a:accent4>
        <a:srgbClr val="EC7016"/>
      </a:accent4>
      <a:accent5>
        <a:srgbClr val="FFC000"/>
      </a:accent5>
      <a:accent6>
        <a:srgbClr val="EC7016"/>
      </a:accent6>
      <a:hlink>
        <a:srgbClr val="FFC000"/>
      </a:hlink>
      <a:folHlink>
        <a:srgbClr val="EC7016"/>
      </a:folHlink>
    </a:clrScheme>
    <a:fontScheme name="Temp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F5F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10503</Words>
  <Application>WPS 演示</Application>
  <PresentationFormat>宽屏</PresentationFormat>
  <Paragraphs>523</Paragraphs>
  <Slides>48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71" baseType="lpstr">
      <vt:lpstr>Arial</vt:lpstr>
      <vt:lpstr>宋体</vt:lpstr>
      <vt:lpstr>Wingdings</vt:lpstr>
      <vt:lpstr>思源黑体 CN Bold</vt:lpstr>
      <vt:lpstr>黑体</vt:lpstr>
      <vt:lpstr>Open Sans</vt:lpstr>
      <vt:lpstr>思源宋体 CN</vt:lpstr>
      <vt:lpstr>思源黑体 CN Medium</vt:lpstr>
      <vt:lpstr>经典综艺体简</vt:lpstr>
      <vt:lpstr>字魂59号-创粗黑</vt:lpstr>
      <vt:lpstr>微软雅黑</vt:lpstr>
      <vt:lpstr>仿宋</vt:lpstr>
      <vt:lpstr>Calibri Light</vt:lpstr>
      <vt:lpstr>Symbol</vt:lpstr>
      <vt:lpstr>思源黑体 CN Normal</vt:lpstr>
      <vt:lpstr>Arial Unicode MS</vt:lpstr>
      <vt:lpstr>等线</vt:lpstr>
      <vt:lpstr>汉仪粗圆简</vt:lpstr>
      <vt:lpstr>Calibri</vt:lpstr>
      <vt:lpstr>方正仿宋_GB2312</vt:lpstr>
      <vt:lpstr>方正楷体繁体</vt:lpstr>
      <vt:lpstr>方正楷体_GBK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黄蓝色简约商务汇报PPT模板</dc:title>
  <dc:creator>.</dc:creator>
  <cp:keywords>www.1ppt.com</cp:keywords>
  <dc:description>第一PPT，www.1ppt.com</dc:description>
  <cp:lastModifiedBy>赵艺</cp:lastModifiedBy>
  <cp:revision>442</cp:revision>
  <dcterms:created xsi:type="dcterms:W3CDTF">2017-08-18T03:02:00Z</dcterms:created>
  <dcterms:modified xsi:type="dcterms:W3CDTF">2023-05-30T07:03:04Z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C1F4895AA69D4072AA71D8D99968F72B_13</vt:lpwstr>
  </property>
</Properties>
</file>