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708" r:id="rId3"/>
    <p:sldId id="619" r:id="rId5"/>
    <p:sldId id="422" r:id="rId6"/>
    <p:sldId id="995" r:id="rId7"/>
    <p:sldId id="1033" r:id="rId8"/>
    <p:sldId id="1034" r:id="rId9"/>
    <p:sldId id="1035" r:id="rId10"/>
    <p:sldId id="1036" r:id="rId11"/>
    <p:sldId id="1037" r:id="rId12"/>
    <p:sldId id="1038" r:id="rId13"/>
    <p:sldId id="996" r:id="rId14"/>
    <p:sldId id="1039" r:id="rId15"/>
    <p:sldId id="1040" r:id="rId16"/>
    <p:sldId id="1041" r:id="rId17"/>
    <p:sldId id="1042" r:id="rId18"/>
    <p:sldId id="1043" r:id="rId19"/>
    <p:sldId id="1044" r:id="rId20"/>
    <p:sldId id="1045" r:id="rId21"/>
    <p:sldId id="1046" r:id="rId22"/>
    <p:sldId id="1047" r:id="rId23"/>
    <p:sldId id="1048" r:id="rId24"/>
    <p:sldId id="1049" r:id="rId25"/>
    <p:sldId id="1050" r:id="rId26"/>
    <p:sldId id="1051" r:id="rId27"/>
    <p:sldId id="1052" r:id="rId28"/>
    <p:sldId id="1053" r:id="rId29"/>
    <p:sldId id="1054" r:id="rId30"/>
    <p:sldId id="1055" r:id="rId31"/>
    <p:sldId id="1056" r:id="rId32"/>
    <p:sldId id="1057" r:id="rId33"/>
    <p:sldId id="1058" r:id="rId34"/>
    <p:sldId id="1059" r:id="rId35"/>
    <p:sldId id="1060" r:id="rId36"/>
    <p:sldId id="1061" r:id="rId37"/>
    <p:sldId id="1062" r:id="rId38"/>
    <p:sldId id="1063" r:id="rId39"/>
    <p:sldId id="1064" r:id="rId40"/>
    <p:sldId id="993" r:id="rId41"/>
  </p:sldIdLst>
  <p:sldSz cx="12192000" cy="6858000"/>
  <p:notesSz cx="6858000" cy="9144000"/>
  <p:custDataLst>
    <p:tags r:id="rId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8" userDrawn="1">
          <p15:clr>
            <a:srgbClr val="A4A3A4"/>
          </p15:clr>
        </p15:guide>
        <p15:guide id="2" pos="39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8CC4"/>
    <a:srgbClr val="B3D78B"/>
    <a:srgbClr val="BCBDC0"/>
    <a:srgbClr val="B8B8B8"/>
    <a:srgbClr val="F2757D"/>
    <a:srgbClr val="865E22"/>
    <a:srgbClr val="A37229"/>
    <a:srgbClr val="F6E0C3"/>
    <a:srgbClr val="C78D38"/>
    <a:srgbClr val="FDC7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1312" autoAdjust="0"/>
  </p:normalViewPr>
  <p:slideViewPr>
    <p:cSldViewPr snapToGrid="0" showGuides="1">
      <p:cViewPr varScale="1">
        <p:scale>
          <a:sx n="64" d="100"/>
          <a:sy n="64" d="100"/>
        </p:scale>
        <p:origin x="996" y="66"/>
      </p:cViewPr>
      <p:guideLst>
        <p:guide orient="horz" pos="2148"/>
        <p:guide pos="3901"/>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108.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6A0CBC-0406-49FB-9F5C-F8DD42B7DB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68580" tIns="34290" rIns="68580" bIns="34290"/>
          <a:lstStyle/>
          <a:p>
            <a:fld id="{94412CCE-ADD6-42CD-851E-5C028327A23D}" type="datetimeFigureOut">
              <a:rPr lang="zh-CN" altLang="en-US" smtClean="0"/>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lIns="68580" tIns="34290" rIns="68580" bIns="34290"/>
          <a:lstStyle/>
          <a:p>
            <a:fld id="{6024CF4C-2EA2-4F37-B5BF-1976E1C013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2" Type="http://schemas.openxmlformats.org/officeDocument/2006/relationships/notesSlide" Target="../notesSlides/notesSlide10.xml"/><Relationship Id="rId11" Type="http://schemas.openxmlformats.org/officeDocument/2006/relationships/slideLayout" Target="../slideLayouts/slideLayout5.xml"/><Relationship Id="rId10" Type="http://schemas.openxmlformats.org/officeDocument/2006/relationships/tags" Target="../tags/tag42.xml"/><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4.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4.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4.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4.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4.xml"/><Relationship Id="rId2" Type="http://schemas.openxmlformats.org/officeDocument/2006/relationships/tags" Target="../tags/tag65.xml"/><Relationship Id="rId1" Type="http://schemas.openxmlformats.org/officeDocument/2006/relationships/tags" Target="../tags/tag64.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4.xml"/><Relationship Id="rId2" Type="http://schemas.openxmlformats.org/officeDocument/2006/relationships/tags" Target="../tags/tag67.xml"/><Relationship Id="rId1" Type="http://schemas.openxmlformats.org/officeDocument/2006/relationships/tags" Target="../tags/tag66.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4.xml"/><Relationship Id="rId3" Type="http://schemas.openxmlformats.org/officeDocument/2006/relationships/image" Target="../media/image2.png"/><Relationship Id="rId2" Type="http://schemas.openxmlformats.org/officeDocument/2006/relationships/tags" Target="../tags/tag69.xml"/><Relationship Id="rId1" Type="http://schemas.openxmlformats.org/officeDocument/2006/relationships/tags" Target="../tags/tag68.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tags" Target="../tags/tag71.xml"/><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tags" Target="../tags/tag74.xml"/><Relationship Id="rId3" Type="http://schemas.openxmlformats.org/officeDocument/2006/relationships/image" Target="../media/image3.png"/><Relationship Id="rId2" Type="http://schemas.openxmlformats.org/officeDocument/2006/relationships/tags" Target="../tags/tag73.xml"/><Relationship Id="rId1" Type="http://schemas.openxmlformats.org/officeDocument/2006/relationships/tags" Target="../tags/tag72.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4.xml"/><Relationship Id="rId4" Type="http://schemas.openxmlformats.org/officeDocument/2006/relationships/image" Target="../media/image5.png"/><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4.xml"/><Relationship Id="rId2" Type="http://schemas.openxmlformats.org/officeDocument/2006/relationships/tags" Target="../tags/tag79.xml"/><Relationship Id="rId1" Type="http://schemas.openxmlformats.org/officeDocument/2006/relationships/tags" Target="../tags/tag78.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4.xml"/><Relationship Id="rId3" Type="http://schemas.openxmlformats.org/officeDocument/2006/relationships/image" Target="../media/image6.png"/><Relationship Id="rId2" Type="http://schemas.openxmlformats.org/officeDocument/2006/relationships/tags" Target="../tags/tag81.xml"/><Relationship Id="rId1" Type="http://schemas.openxmlformats.org/officeDocument/2006/relationships/tags" Target="../tags/tag80.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4.xml"/><Relationship Id="rId2" Type="http://schemas.openxmlformats.org/officeDocument/2006/relationships/tags" Target="../tags/tag83.xml"/><Relationship Id="rId1" Type="http://schemas.openxmlformats.org/officeDocument/2006/relationships/tags" Target="../tags/tag8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4.xml"/><Relationship Id="rId3" Type="http://schemas.openxmlformats.org/officeDocument/2006/relationships/image" Target="../media/image7.png"/><Relationship Id="rId2" Type="http://schemas.openxmlformats.org/officeDocument/2006/relationships/tags" Target="../tags/tag85.xml"/><Relationship Id="rId1" Type="http://schemas.openxmlformats.org/officeDocument/2006/relationships/tags" Target="../tags/tag84.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openxmlformats.org/officeDocument/2006/relationships/tags" Target="../tags/tag87.xml"/><Relationship Id="rId1" Type="http://schemas.openxmlformats.org/officeDocument/2006/relationships/tags" Target="../tags/tag86.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tags" Target="../tags/tag89.xml"/><Relationship Id="rId1" Type="http://schemas.openxmlformats.org/officeDocument/2006/relationships/tags" Target="../tags/tag8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4.xml"/><Relationship Id="rId2" Type="http://schemas.openxmlformats.org/officeDocument/2006/relationships/tags" Target="../tags/tag91.xml"/><Relationship Id="rId1" Type="http://schemas.openxmlformats.org/officeDocument/2006/relationships/tags" Target="../tags/tag90.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4.xml"/><Relationship Id="rId3" Type="http://schemas.openxmlformats.org/officeDocument/2006/relationships/image" Target="../media/image9.png"/><Relationship Id="rId2" Type="http://schemas.openxmlformats.org/officeDocument/2006/relationships/tags" Target="../tags/tag93.xml"/><Relationship Id="rId1" Type="http://schemas.openxmlformats.org/officeDocument/2006/relationships/tags" Target="../tags/tag9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4.xml"/><Relationship Id="rId2" Type="http://schemas.openxmlformats.org/officeDocument/2006/relationships/tags" Target="../tags/tag95.xml"/><Relationship Id="rId1" Type="http://schemas.openxmlformats.org/officeDocument/2006/relationships/tags" Target="../tags/tag9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4.xml"/><Relationship Id="rId3" Type="http://schemas.openxmlformats.org/officeDocument/2006/relationships/image" Target="../media/image10.png"/><Relationship Id="rId2" Type="http://schemas.openxmlformats.org/officeDocument/2006/relationships/tags" Target="../tags/tag97.xml"/><Relationship Id="rId1" Type="http://schemas.openxmlformats.org/officeDocument/2006/relationships/tags" Target="../tags/tag96.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4.xml"/><Relationship Id="rId4" Type="http://schemas.openxmlformats.org/officeDocument/2006/relationships/image" Target="../media/image11.png"/><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tags" Target="../tags/tag102.xml"/><Relationship Id="rId1" Type="http://schemas.openxmlformats.org/officeDocument/2006/relationships/tags" Target="../tags/tag101.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xml"/><Relationship Id="rId2" Type="http://schemas.openxmlformats.org/officeDocument/2006/relationships/tags" Target="../tags/tag104.xml"/><Relationship Id="rId1" Type="http://schemas.openxmlformats.org/officeDocument/2006/relationships/tags" Target="../tags/tag10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106.xml"/><Relationship Id="rId1" Type="http://schemas.openxmlformats.org/officeDocument/2006/relationships/tags" Target="../tags/tag10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10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tags" Target="../tags/tag16.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4" Type="http://schemas.openxmlformats.org/officeDocument/2006/relationships/notesSlide" Target="../notesSlides/notesSlide9.xml"/><Relationship Id="rId13" Type="http://schemas.openxmlformats.org/officeDocument/2006/relationships/slideLayout" Target="../slideLayouts/slideLayout5.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461663" y="2603397"/>
            <a:ext cx="6738325" cy="1014730"/>
          </a:xfrm>
          <a:prstGeom prst="rect">
            <a:avLst/>
          </a:prstGeom>
          <a:ln>
            <a:noFill/>
          </a:ln>
          <a:effectLst/>
        </p:spPr>
        <p:txBody>
          <a:bodyPr wrap="square">
            <a:spAutoFit/>
          </a:bodyPr>
          <a:lstStyle/>
          <a:p>
            <a:pPr algn="dist"/>
            <a:r>
              <a:rPr sz="6000" b="1" dirty="0">
                <a:latin typeface="思源黑体 CN Bold" panose="020B0800000000000000" pitchFamily="34" charset="-122"/>
                <a:ea typeface="思源黑体 CN Bold" panose="020B0800000000000000" pitchFamily="34" charset="-122"/>
                <a:cs typeface="Open Sans" panose="020B0606030504020204" pitchFamily="34" charset="0"/>
              </a:rPr>
              <a:t>　新编普通话教程</a:t>
            </a:r>
            <a:endParaRPr sz="60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104136" y="3916045"/>
            <a:ext cx="6096000" cy="398780"/>
          </a:xfrm>
          <a:prstGeom prst="rect">
            <a:avLst/>
          </a:prstGeom>
          <a:noFill/>
        </p:spPr>
        <p:txBody>
          <a:bodyPr wrap="square" rtlCol="0" anchor="t">
            <a:spAutoFit/>
          </a:bodyPr>
          <a:p>
            <a:pPr algn="ctr"/>
            <a:r>
              <a:rPr lang="zh-CN" altLang="en-US" sz="2000" b="1" dirty="0">
                <a:latin typeface="思源宋体 CN" panose="02020400000000000000" pitchFamily="18" charset="-122"/>
                <a:ea typeface="思源黑体 CN Bold" panose="020B0800000000000000" pitchFamily="34" charset="-122"/>
                <a:sym typeface="+mn-ea"/>
              </a:rPr>
              <a:t>主编</a:t>
            </a:r>
            <a:r>
              <a:rPr lang="en-US" altLang="zh-CN" sz="2000" b="1" dirty="0">
                <a:latin typeface="思源宋体 CN" panose="02020400000000000000" pitchFamily="18" charset="-122"/>
                <a:ea typeface="思源黑体 CN Bold" panose="020B0800000000000000" pitchFamily="34" charset="-122"/>
                <a:sym typeface="+mn-ea"/>
              </a:rPr>
              <a:t> </a:t>
            </a:r>
            <a:r>
              <a:rPr lang="zh-CN" altLang="en-US" sz="2000" b="1" dirty="0">
                <a:latin typeface="思源宋体 CN" panose="02020400000000000000" pitchFamily="18" charset="-122"/>
                <a:ea typeface="思源黑体 CN Bold" panose="020B0800000000000000" pitchFamily="34" charset="-122"/>
                <a:sym typeface="+mn-ea"/>
              </a:rPr>
              <a:t>◎</a:t>
            </a:r>
            <a:r>
              <a:rPr lang="en-US" altLang="zh-CN" sz="2000" b="1" dirty="0">
                <a:latin typeface="思源宋体 CN" panose="02020400000000000000" pitchFamily="18" charset="-122"/>
                <a:ea typeface="思源黑体 CN Bold" panose="020B0800000000000000" pitchFamily="34" charset="-122"/>
                <a:sym typeface="+mn-ea"/>
              </a:rPr>
              <a:t> 张楠  贺雅静  刘芳</a:t>
            </a:r>
            <a:endParaRPr lang="en-US" altLang="zh-CN" sz="2000" b="1" dirty="0">
              <a:latin typeface="思源宋体 CN" panose="02020400000000000000" pitchFamily="18" charset="-122"/>
              <a:ea typeface="思源黑体 CN Bold" panose="020B0800000000000000" pitchFamily="3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4880548" y="5511165"/>
            <a:ext cx="243141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89990" y="2152015"/>
            <a:ext cx="9833610" cy="1069340"/>
            <a:chOff x="5248343" y="2045893"/>
            <a:chExt cx="5775257" cy="1155700"/>
          </a:xfrm>
          <a:solidFill>
            <a:schemeClr val="accent2"/>
          </a:solidFill>
        </p:grpSpPr>
        <p:sp>
          <p:nvSpPr>
            <p:cNvPr id="7" name="矩形 6"/>
            <p:cNvSpPr/>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04.</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6022181" y="2156380"/>
              <a:ext cx="1280283" cy="370593"/>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朗读短文</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矩形 7"/>
          <p:cNvSpPr/>
          <p:nvPr>
            <p:custDataLst>
              <p:tags r:id="rId2"/>
            </p:custDataLst>
          </p:nvPr>
        </p:nvSpPr>
        <p:spPr>
          <a:xfrm>
            <a:off x="3565525" y="3547110"/>
            <a:ext cx="7419340"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rPr>
              <a:t> 分辨词义</a:t>
            </a:r>
            <a:endPar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nvGrpSpPr>
          <p:cNvPr id="11" name="组合 10"/>
          <p:cNvGrpSpPr/>
          <p:nvPr/>
        </p:nvGrpSpPr>
        <p:grpSpPr>
          <a:xfrm>
            <a:off x="1173480" y="3409950"/>
            <a:ext cx="9833610" cy="1155700"/>
            <a:chOff x="5248343" y="2045893"/>
            <a:chExt cx="5775257" cy="1155700"/>
          </a:xfrm>
          <a:solidFill>
            <a:schemeClr val="accent2"/>
          </a:solidFill>
        </p:grpSpPr>
        <p:sp>
          <p:nvSpPr>
            <p:cNvPr id="12" name="矩形 11"/>
            <p:cNvSpPr/>
            <p:nvPr>
              <p:custDataLst>
                <p:tags r:id="rId3"/>
              </p:custDataLst>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17" name="文本框 16"/>
            <p:cNvSpPr txBox="1"/>
            <p:nvPr>
              <p:custDataLst>
                <p:tags r:id="rId4"/>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05.</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18" name="矩形 17"/>
            <p:cNvSpPr/>
            <p:nvPr>
              <p:custDataLst>
                <p:tags r:id="rId5"/>
              </p:custDataLst>
            </p:nvPr>
          </p:nvSpPr>
          <p:spPr>
            <a:xfrm>
              <a:off x="6072156" y="2136698"/>
              <a:ext cx="1634197"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命题说话</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34" name="组合 33"/>
          <p:cNvGrpSpPr/>
          <p:nvPr/>
        </p:nvGrpSpPr>
        <p:grpSpPr>
          <a:xfrm>
            <a:off x="1172846" y="4859655"/>
            <a:ext cx="9836784" cy="1191260"/>
            <a:chOff x="5246479" y="2045893"/>
            <a:chExt cx="5777121" cy="1191260"/>
          </a:xfrm>
          <a:solidFill>
            <a:schemeClr val="accent2"/>
          </a:solidFill>
        </p:grpSpPr>
        <p:sp>
          <p:nvSpPr>
            <p:cNvPr id="35" name="矩形 34"/>
            <p:cNvSpPr/>
            <p:nvPr>
              <p:custDataLst>
                <p:tags r:id="rId6"/>
              </p:custDataLst>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37" name="矩形 36"/>
            <p:cNvSpPr/>
            <p:nvPr>
              <p:custDataLst>
                <p:tags r:id="rId7"/>
              </p:custDataLst>
            </p:nvPr>
          </p:nvSpPr>
          <p:spPr>
            <a:xfrm>
              <a:off x="5246479" y="2130983"/>
              <a:ext cx="5754746" cy="110617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rPr>
                <a:t>普通话水平测试的重点是语音，因为方言与普通话之间的差异主要体现在语音上，造成人与人交流的主要障碍也是语音。当然，语法、词汇的标准程度也是不可忽视的方面。</a:t>
              </a:r>
              <a:endPar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sp>
        <p:nvSpPr>
          <p:cNvPr id="22" name="TextBox 56"/>
          <p:cNvSpPr txBox="1"/>
          <p:nvPr>
            <p:custDataLst>
              <p:tags r:id="rId8"/>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（三）普通话水平测试的内容</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 name="矩形 1"/>
          <p:cNvSpPr/>
          <p:nvPr>
            <p:custDataLst>
              <p:tags r:id="rId9"/>
            </p:custDataLst>
          </p:nvPr>
        </p:nvSpPr>
        <p:spPr>
          <a:xfrm>
            <a:off x="2608580" y="2591435"/>
            <a:ext cx="8381365" cy="50038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rPr>
              <a:t>此部分是从 60 篇作品中选取 1 篇现场朗读，总分为 30 分，目的是测查应试人使用普通话朗读书面作品的水平。在测查声母、韵母、声调读音标准程度的同时，重点测查连读音变、停连、语调及流畅程度。</a:t>
            </a:r>
            <a:endPar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6" name="矩形 5"/>
          <p:cNvSpPr/>
          <p:nvPr>
            <p:custDataLst>
              <p:tags r:id="rId10"/>
            </p:custDataLst>
          </p:nvPr>
        </p:nvSpPr>
        <p:spPr>
          <a:xfrm>
            <a:off x="2621915" y="3899535"/>
            <a:ext cx="8180070" cy="50038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rPr>
              <a:t>此部分是从 30 个话题中选取 1 个现场说话，总分为 30 分或 40 分，目的是测查应试人在没有文字凭借的情况下说普通话的水平，重点测查语音标准程度、词汇语法规范程度和自然流畅程度。</a:t>
            </a:r>
            <a:endPar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（一）普通话水平测试的等级标准</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986280"/>
            <a:ext cx="1004887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普通话水平测试等级标准》把普通话水平分为“三级六等”。“三级”是将普通话水平分为一级、二级和三级，一级可称为标准的普通话，二级可称为比较标准的普通话，三级可称为一般水平的普通话。“六等”是指在每个级别内进一步分出甲、乙两个等次。各个等级的普通话水平具体描述如下。</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（一）普通话水平测试的等级标准</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986280"/>
            <a:ext cx="100488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一级甲等</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：朗读和自由交谈时，语音标准，词语、语法正确无误，语调自然，表达流畅。测试总失分率在 3% 以内。</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一级乙等</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：朗读和自由交谈时，语音标准，词语、语法正确无误，语调自然，表达流畅，偶有字音、字调失误。测试总失分率在 8% 以内。</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二级甲等</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：朗读和自由交谈时，声韵调发音基本标准，语调自然，表达流畅。少数难点音有时出现失误。词语、语法极少有误。测试总失分率在 13% 以内。</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（一）普通话水平测试的等级标准</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474470"/>
            <a:ext cx="10048875"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二级乙等</a:t>
            </a:r>
            <a:r>
              <a:rPr lang="zh-CN" altLang="en-US" sz="2400" dirty="0">
                <a:latin typeface="微软雅黑" panose="020B0503020204020204" charset="-122"/>
                <a:ea typeface="微软雅黑" panose="020B0503020204020204" charset="-122"/>
                <a:cs typeface="微软雅黑" panose="020B0503020204020204" charset="-122"/>
                <a:sym typeface="+mn-lt"/>
              </a:rPr>
              <a:t>：朗读和自由交谈时，个别调值不准，声韵母发音有不到位现象。难点音失误较多。方言语调不明显。有使用方言词、方言语法的情况。测试总失分率在20% 以内。</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三级甲等</a:t>
            </a:r>
            <a:r>
              <a:rPr lang="zh-CN" altLang="en-US" sz="2400" dirty="0">
                <a:latin typeface="微软雅黑" panose="020B0503020204020204" charset="-122"/>
                <a:ea typeface="微软雅黑" panose="020B0503020204020204" charset="-122"/>
                <a:cs typeface="微软雅黑" panose="020B0503020204020204" charset="-122"/>
                <a:sym typeface="+mn-lt"/>
              </a:rPr>
              <a:t>：朗读和自由交谈时，声韵母发音失误较多，难点音超出常见范围，声调调值多不准。方言语调较明显。词语、语法有失误。测试总失分率在 30% 以内。</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三级乙等</a:t>
            </a:r>
            <a:r>
              <a:rPr lang="zh-CN" altLang="en-US" sz="2400" dirty="0">
                <a:latin typeface="微软雅黑" panose="020B0503020204020204" charset="-122"/>
                <a:ea typeface="微软雅黑" panose="020B0503020204020204" charset="-122"/>
                <a:cs typeface="微软雅黑" panose="020B0503020204020204" charset="-122"/>
                <a:sym typeface="+mn-lt"/>
              </a:rPr>
              <a:t>：朗读和自由交谈时，声韵调发音失误多，方音特征突出。方言语调明显。词语、语法失误较多。外地人听其谈话有听不懂的情况。测试总失分率在 40%以内。</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（二）各行业普通话达标要求</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474470"/>
            <a:ext cx="100488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根据《普通话水平测试管理规定》要求，应接受普通话水平测试的人员为：教师和申请教师资格的人员；广播电台、电视台的播音员、节目主持人；影视话剧演员；国家机关工作人员；师范类专业、播音与主持艺术专业、影视话剧表演专业以及其他与口语表达密切相关专业的学生；行业主管部门规定的其他应该接受测试的人员。应接受测试的人员的普通话达标等级，由国家行业主管部门规定。</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根据《中华人民共和国国家通用语言文字法》中有关持证上岗的相关规定，各行业制定了不同的普通话水平达标等级。</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（二）各行业普通话达标要求</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474470"/>
            <a:ext cx="100488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（1）国家级和省级广播电台、电视台的播音员、节目主持人，普通话水平应达到一级甲等（97 分）；其他广播电台、电视台的播音员、节目主持人，普通话水平不低于一级乙等（92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（2）话剧、电影、电视剧、广播剧等表演、配音演员，播音、主持专业和影视表演专业的教师、学生，普通话水平不低于一级（92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（3）公共服务行业的特定岗位人员，如广播员、解说员、话务员等，普通话水平不低于二级甲等（87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（4）国家公务员，普通话水平不低于三级甲等（70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（二）各行业普通话达标要求</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474470"/>
            <a:ext cx="100488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（5）师范类专业以及各级职业学校的与口语表达密切相关专业的学生，普通话水平不低于二级乙等（80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（6）高等学校的教师，普通话水平不低于三级甲等（70 分），其中普通话语音教师不低于一级乙等（92 分），现代汉语教师和对外汉语教学教师不低于二级甲等（87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中小学及幼儿园、校外教育单位的教师，普通话水平不低于二级（80 分），其中语文教师不低于二级甲等（87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9123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二、普通话水平测试的等级标准和各行业达标要求</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901509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（二）各行业普通话达标要求</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3"/>
            </p:custDataLst>
          </p:nvPr>
        </p:nvSpPr>
        <p:spPr bwMode="auto">
          <a:xfrm>
            <a:off x="1169670" y="1474470"/>
            <a:ext cx="1004887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（7）报考中小学、幼儿园教师资格的人员，普通话水平不低于二级乙等（80 分）。</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普通话水平应达标人员的年龄上限以有关行业的文件为准。应试人可以根据自己打算从事或者已经从事的行业对普通话水平等级的要求来确定自己的考级目标。</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474470"/>
            <a:ext cx="1004887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普通话水平测试采用口试方式进行。目前，对应试人的口试已使用计算机辅助测试手段，简称“机测”，即应试人在接受普通话口试时要面对计算机进行。普通话水平测试的前三项内容（字、词、短文的朗读）由计算机语音识别系统自动评分，第四项“命题说话”由人工通过互联网测评，测试员与应试人互不见面。普通话水平测试的流程包括上机前的备考过程和上机后的操作过程。</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（一）上机前的备考过程</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应试人进入待测室等候点名→抽取机位号和备考样题→进入备考室准备应试内容→进入指定的测试考场并坐在指定机位。</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（二）上机后的操作过程</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1. 进入机测页面</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机测页面是由考试主机直接分发给应试考生的。考生只要戴好耳机，等待主机分发试题，即可出现考生的登录页面，如图 2-1 所示。智能测试软件启动之后，系统弹出佩戴耳机的提示。此时，单击“下一步”按钮，继续下一步操作。</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rot="2704502">
            <a:off x="367825" y="-2193337"/>
            <a:ext cx="4074308" cy="4122559"/>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382335" y="3409508"/>
            <a:ext cx="3654165" cy="769441"/>
          </a:xfrm>
          <a:prstGeom prst="rect">
            <a:avLst/>
          </a:prstGeom>
          <a:ln>
            <a:noFill/>
          </a:ln>
        </p:spPr>
        <p:txBody>
          <a:bodyPr wrap="square">
            <a:spAutoFit/>
            <a:scene3d>
              <a:camera prst="orthographicFront"/>
              <a:lightRig rig="threePt" dir="t"/>
            </a:scene3d>
            <a:sp3d contourW="12700"/>
          </a:bodyPr>
          <a:lstStyle/>
          <a:p>
            <a:pPr algn="dist"/>
            <a:r>
              <a:rPr lang="en-US" altLang="zh-CN" sz="4400" b="1" dirty="0">
                <a:latin typeface="思源黑体 CN Bold" panose="020B0800000000000000" pitchFamily="34" charset="-122"/>
                <a:ea typeface="思源黑体 CN Medium" panose="020B0600000000000000" pitchFamily="34" charset="-122"/>
                <a:sym typeface="Arial" panose="020B0604020202020204" pitchFamily="34" charset="0"/>
              </a:rPr>
              <a:t>CONTENTS</a:t>
            </a:r>
            <a:endParaRPr lang="zh-CN" altLang="en-US" sz="5400" b="1" dirty="0">
              <a:latin typeface="思源黑体 CN Bold" panose="020B0800000000000000" pitchFamily="34" charset="-122"/>
              <a:ea typeface="思源黑体 CN Medium" panose="020B0600000000000000" pitchFamily="34" charset="-122"/>
              <a:sym typeface="Arial" panose="020B0604020202020204" pitchFamily="34" charset="0"/>
            </a:endParaRPr>
          </a:p>
        </p:txBody>
      </p:sp>
      <p:grpSp>
        <p:nvGrpSpPr>
          <p:cNvPr id="36" name="组合 35"/>
          <p:cNvGrpSpPr/>
          <p:nvPr/>
        </p:nvGrpSpPr>
        <p:grpSpPr>
          <a:xfrm rot="16200000">
            <a:off x="10790321" y="87457"/>
            <a:ext cx="572274" cy="1360418"/>
            <a:chOff x="476760" y="5175149"/>
            <a:chExt cx="572274" cy="1360418"/>
          </a:xfrm>
          <a:solidFill>
            <a:srgbClr val="848CC4"/>
          </a:solidFill>
        </p:grpSpPr>
        <p:sp>
          <p:nvSpPr>
            <p:cNvPr id="37" name="椭圆 3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图文框 67"/>
          <p:cNvSpPr/>
          <p:nvPr/>
        </p:nvSpPr>
        <p:spPr>
          <a:xfrm>
            <a:off x="1608196" y="1236689"/>
            <a:ext cx="1207975" cy="4717401"/>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矩形: 圆角 69"/>
          <p:cNvSpPr/>
          <p:nvPr/>
        </p:nvSpPr>
        <p:spPr>
          <a:xfrm rot="2704502">
            <a:off x="-1660673" y="1448064"/>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p:cNvSpPr/>
          <p:nvPr/>
        </p:nvSpPr>
        <p:spPr>
          <a:xfrm rot="2704502">
            <a:off x="11034914" y="5278625"/>
            <a:ext cx="2558959" cy="2454727"/>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883025" y="381000"/>
            <a:ext cx="7294880" cy="5764530"/>
            <a:chOff x="4433" y="600"/>
            <a:chExt cx="11488" cy="9078"/>
          </a:xfrm>
        </p:grpSpPr>
        <p:sp>
          <p:nvSpPr>
            <p:cNvPr id="151" name="文本框 150"/>
            <p:cNvSpPr txBox="1"/>
            <p:nvPr/>
          </p:nvSpPr>
          <p:spPr>
            <a:xfrm>
              <a:off x="4433" y="600"/>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任务一　声母训练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2" name="文本框 1"/>
            <p:cNvSpPr txBox="1"/>
            <p:nvPr>
              <p:custDataLst>
                <p:tags r:id="rId1"/>
              </p:custDataLst>
            </p:nvPr>
          </p:nvSpPr>
          <p:spPr>
            <a:xfrm>
              <a:off x="4433" y="1632"/>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任务二　韵母训练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5" name="文本框 4"/>
            <p:cNvSpPr txBox="1"/>
            <p:nvPr>
              <p:custDataLst>
                <p:tags r:id="rId2"/>
              </p:custDataLst>
            </p:nvPr>
          </p:nvSpPr>
          <p:spPr>
            <a:xfrm>
              <a:off x="4433" y="266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任务三　声调训练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6" name="文本框 5"/>
            <p:cNvSpPr txBox="1"/>
            <p:nvPr>
              <p:custDataLst>
                <p:tags r:id="rId3"/>
              </p:custDataLst>
            </p:nvPr>
          </p:nvSpPr>
          <p:spPr>
            <a:xfrm>
              <a:off x="4433" y="369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solidFill>
                    <a:schemeClr val="tx1"/>
                  </a:solidFill>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任务四　语流音变训练</a:t>
              </a:r>
              <a:endParaRPr lang="zh-CN" altLang="en-US" sz="2800" b="1" dirty="0">
                <a:solidFill>
                  <a:schemeClr val="tx1"/>
                </a:solidFill>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7" name="文本框 6"/>
            <p:cNvSpPr txBox="1"/>
            <p:nvPr>
              <p:custDataLst>
                <p:tags r:id="rId4"/>
              </p:custDataLst>
            </p:nvPr>
          </p:nvSpPr>
          <p:spPr>
            <a:xfrm>
              <a:off x="4433" y="4728"/>
              <a:ext cx="1148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solidFill>
                    <a:srgbClr val="FF0000"/>
                  </a:solidFill>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任务五　普通话水平测试的内容、标准和流程</a:t>
              </a:r>
              <a:endParaRPr lang="zh-CN" altLang="en-US" sz="2800" b="1" dirty="0">
                <a:solidFill>
                  <a:srgbClr val="FF0000"/>
                </a:solidFill>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8" name="文本框 7"/>
            <p:cNvSpPr txBox="1"/>
            <p:nvPr>
              <p:custDataLst>
                <p:tags r:id="rId5"/>
              </p:custDataLst>
            </p:nvPr>
          </p:nvSpPr>
          <p:spPr>
            <a:xfrm>
              <a:off x="4433" y="5760"/>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任务六　识读字词</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9" name="文本框 8"/>
            <p:cNvSpPr txBox="1"/>
            <p:nvPr>
              <p:custDataLst>
                <p:tags r:id="rId6"/>
              </p:custDataLst>
            </p:nvPr>
          </p:nvSpPr>
          <p:spPr>
            <a:xfrm>
              <a:off x="4433" y="6792"/>
              <a:ext cx="4768" cy="822"/>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任务七　朗读作品</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0" name="文本框 9"/>
            <p:cNvSpPr txBox="1"/>
            <p:nvPr>
              <p:custDataLst>
                <p:tags r:id="rId7"/>
              </p:custDataLst>
            </p:nvPr>
          </p:nvSpPr>
          <p:spPr>
            <a:xfrm>
              <a:off x="4433" y="7824"/>
              <a:ext cx="476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任务八　命题说话</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custDataLst>
                <p:tags r:id="rId8"/>
              </p:custDataLst>
            </p:nvPr>
          </p:nvSpPr>
          <p:spPr>
            <a:xfrm>
              <a:off x="4433" y="8856"/>
              <a:ext cx="5888" cy="822"/>
            </a:xfrm>
            <a:prstGeom prst="rect">
              <a:avLst/>
            </a:prstGeom>
            <a:noFill/>
          </p:spPr>
          <p:txBody>
            <a:bodyPr wrap="none" rtlCol="0">
              <a:spAutoFit/>
              <a:scene3d>
                <a:camera prst="orthographicFront"/>
                <a:lightRig rig="threePt" dir="t"/>
              </a:scene3d>
              <a:sp3d contourW="12700"/>
            </a:bodyPr>
            <a:p>
              <a:pPr lvl="0" algn="l" defTabSz="914400">
                <a:defRPr/>
              </a:pPr>
              <a:r>
                <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rPr>
                <a:t>任务九　综合模拟训练</a:t>
              </a:r>
              <a:endParaRPr lang="zh-CN" altLang="en-US" sz="2800" b="1" dirty="0">
                <a:latin typeface="思源宋体 CN" panose="02020400000000000000" pitchFamily="18" charset="-122"/>
                <a:ea typeface="思源黑体 CN Bold" panose="020B0800000000000000" pitchFamily="34" charset="-122"/>
                <a:cs typeface="经典综艺体简" panose="02010609000101010101" pitchFamily="49"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3056255" y="1696720"/>
            <a:ext cx="4951095" cy="3510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2. 输入并核对考生信息</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（1）进入考生登录页面：输入准考证编号，并核对考生姓名、身份证号是否为考生本人，如果是，即可单机“确认”按钮，如图 2-2 所示；如果因为输入错误而导致页面出现错误信息，可以单击“返回”按钮，重新输入考生信息并再次确认。</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（2）信息确认：考生在确认准考证号无误之后，即可单击“进入”按钮，开始测试。</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grpSp>
        <p:nvGrpSpPr>
          <p:cNvPr id="5" name="组合 4"/>
          <p:cNvGrpSpPr/>
          <p:nvPr/>
        </p:nvGrpSpPr>
        <p:grpSpPr>
          <a:xfrm>
            <a:off x="1762125" y="1263650"/>
            <a:ext cx="8929370" cy="3329305"/>
            <a:chOff x="2775" y="1990"/>
            <a:chExt cx="14062" cy="5243"/>
          </a:xfrm>
        </p:grpSpPr>
        <p:pic>
          <p:nvPicPr>
            <p:cNvPr id="3" name="图片 2"/>
            <p:cNvPicPr>
              <a:picLocks noChangeAspect="1"/>
            </p:cNvPicPr>
            <p:nvPr>
              <p:custDataLst>
                <p:tags r:id="rId2"/>
              </p:custDataLst>
            </p:nvPr>
          </p:nvPicPr>
          <p:blipFill>
            <a:blip r:embed="rId3"/>
            <a:stretch>
              <a:fillRect/>
            </a:stretch>
          </p:blipFill>
          <p:spPr>
            <a:xfrm>
              <a:off x="2775" y="2009"/>
              <a:ext cx="6965" cy="5224"/>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9883" y="1990"/>
              <a:ext cx="6955" cy="521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3. 确认试卷</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该步骤考生不需其他操作，直接单击“确认”按钮继续下一步操作，如图 2-3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custDataLst>
              <p:tags r:id="rId3"/>
            </p:custDataLst>
          </p:nvPr>
        </p:nvPicPr>
        <p:blipFill>
          <a:blip r:embed="rId4"/>
          <a:stretch>
            <a:fillRect/>
          </a:stretch>
        </p:blipFill>
        <p:spPr>
          <a:xfrm>
            <a:off x="3536950" y="2421890"/>
            <a:ext cx="4960620" cy="3720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4. 系统试音</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进入测试之前，系统会提示考生听到“嘟”的一声后朗读界面上的提示文字，如图 2-4 所示。此时，考生用正常的音量朗读即可，系统会自动调节，以适应考生的音量。试音结束，系统会弹出提示试音结束的对话框。单击对话框中的“确认”按钮，进入正式测试程序。</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2199005" y="1175385"/>
            <a:ext cx="6132195" cy="4599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5. 进行测试</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第一题：读单音节字词（100 个音节，如图 2-5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读单音节字词，是对考生在有文字凭借的情况下语音标准程度的测评。单音节字词没有语境，因此要把语音发完整——声母的发音部位要准确，韵母的唇形、舌位、动程要符合要求，调值要到位。</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第一题朗读完毕后，请单击右下角“下一题”按钮，进入第二题测试页面。</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2522220" y="1431925"/>
            <a:ext cx="5790565" cy="4342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第二题：读多音节词语（100 个音节，如图 2-6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读多音节词语时，要注意把一个词连起来读，不要把词单字化。要注意上声变调和“一”“不”的变调，读好轻声与儿化音节，处理好词的轻重格式等。读完本题内容后，请单击右下角“下一题”按钮，进入第三题测试页面。</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2347595" y="1190625"/>
            <a:ext cx="6403340" cy="4802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97738" y="2970602"/>
            <a:ext cx="5798820" cy="1322070"/>
          </a:xfrm>
          <a:prstGeom prst="rect">
            <a:avLst/>
          </a:prstGeom>
          <a:noFill/>
        </p:spPr>
        <p:txBody>
          <a:bodyPr wrap="none" rtlCol="0">
            <a:spAutoFit/>
            <a:scene3d>
              <a:camera prst="orthographicFront"/>
              <a:lightRig rig="threePt" dir="t"/>
            </a:scene3d>
            <a:sp3d contourW="12700"/>
          </a:bodyPr>
          <a:lstStyle/>
          <a:p>
            <a:pPr lvl="0" algn="l" defTabSz="914400">
              <a:defRPr/>
            </a:pPr>
            <a:r>
              <a:rPr lang="zh-CN" altLang="en-US" sz="4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普通话水平测试的内容、</a:t>
            </a:r>
            <a:endParaRPr lang="zh-CN" altLang="en-US" sz="4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a:p>
            <a:pPr lvl="0" algn="l" defTabSz="914400">
              <a:defRPr/>
            </a:pPr>
            <a:r>
              <a:rPr lang="zh-CN" altLang="en-US" sz="4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标准和流程</a:t>
            </a:r>
            <a:endParaRPr lang="zh-CN" altLang="en-US" sz="4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11" name="文本框 10"/>
          <p:cNvSpPr txBox="1"/>
          <p:nvPr/>
        </p:nvSpPr>
        <p:spPr>
          <a:xfrm>
            <a:off x="1513719" y="2862523"/>
            <a:ext cx="1207770" cy="1322070"/>
          </a:xfrm>
          <a:prstGeom prst="rect">
            <a:avLst/>
          </a:prstGeom>
          <a:noFill/>
        </p:spPr>
        <p:txBody>
          <a:bodyPr wrap="none" rtlCol="0">
            <a:spAutoFit/>
            <a:scene3d>
              <a:camera prst="orthographicFront"/>
              <a:lightRig rig="threePt" dir="t"/>
            </a:scene3d>
            <a:sp3d contourW="12700"/>
          </a:bodyPr>
          <a:lstStyle/>
          <a:p>
            <a:pPr lvl="0" defTabSz="914400">
              <a:defRPr/>
            </a:pPr>
            <a:r>
              <a:rPr lang="en-US" altLang="zh-CN"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rPr>
              <a:t>05</a:t>
            </a:r>
            <a:endParaRPr lang="zh-CN" altLang="en-US" sz="8000" b="1" dirty="0">
              <a:latin typeface="思源黑体 CN Bold" panose="020B0800000000000000" pitchFamily="34" charset="-122"/>
              <a:ea typeface="思源黑体 CN Bold" panose="020B0800000000000000" pitchFamily="34" charset="-122"/>
              <a:cs typeface="经典综艺体简" panose="02010609000101010101" pitchFamily="49" charset="-122"/>
              <a:sym typeface="Arial" panose="020B0604020202020204" pitchFamily="34" charset="0"/>
            </a:endParaRPr>
          </a:p>
        </p:txBody>
      </p:sp>
      <p:sp>
        <p:nvSpPr>
          <p:cNvPr id="47" name="矩形: 圆角 46"/>
          <p:cNvSpPr/>
          <p:nvPr/>
        </p:nvSpPr>
        <p:spPr>
          <a:xfrm rot="2704502">
            <a:off x="5894711" y="-3127867"/>
            <a:ext cx="7240602" cy="5208530"/>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p:cNvSpPr/>
          <p:nvPr/>
        </p:nvSpPr>
        <p:spPr>
          <a:xfrm rot="2704502">
            <a:off x="9680012" y="4849540"/>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文框 49"/>
          <p:cNvSpPr/>
          <p:nvPr/>
        </p:nvSpPr>
        <p:spPr>
          <a:xfrm>
            <a:off x="963513" y="2283269"/>
            <a:ext cx="2409372" cy="2540000"/>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rot="16200000">
            <a:off x="1619544" y="257180"/>
            <a:ext cx="572274" cy="1360418"/>
            <a:chOff x="476760" y="5175149"/>
            <a:chExt cx="572274" cy="1360418"/>
          </a:xfrm>
          <a:solidFill>
            <a:srgbClr val="848CC4"/>
          </a:solidFill>
        </p:grpSpPr>
        <p:sp>
          <p:nvSpPr>
            <p:cNvPr id="52" name="椭圆 5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9959213" y="717088"/>
            <a:ext cx="572274" cy="1360418"/>
            <a:chOff x="476760" y="5175149"/>
            <a:chExt cx="572274" cy="1360418"/>
          </a:xfrm>
          <a:solidFill>
            <a:schemeClr val="bg1"/>
          </a:solidFill>
        </p:grpSpPr>
        <p:sp>
          <p:nvSpPr>
            <p:cNvPr id="74" name="椭圆 73"/>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矩形: 圆角 94"/>
          <p:cNvSpPr/>
          <p:nvPr/>
        </p:nvSpPr>
        <p:spPr>
          <a:xfrm rot="2704502">
            <a:off x="-1285490" y="4995935"/>
            <a:ext cx="2558959" cy="2454727"/>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16200000">
            <a:off x="7207847" y="5068666"/>
            <a:ext cx="572274" cy="1360418"/>
            <a:chOff x="476760" y="5175149"/>
            <a:chExt cx="572274" cy="1360418"/>
          </a:xfrm>
          <a:solidFill>
            <a:srgbClr val="848CC4"/>
          </a:solidFill>
        </p:grpSpPr>
        <p:sp>
          <p:nvSpPr>
            <p:cNvPr id="97" name="椭圆 96"/>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第三题：朗读短文（如图 2-7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朗读短文时，要做到自然流畅，不要一个字一个字或一个词一个词地读，而要一句话一句话地朗读。要正确理解作品内容，不要出现断句错误，最好不要回读，因为回读有可能被语音识别系统判为“错误”而扣分。</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朗读完材料后，请单击右下角的“下一题”按钮，进入第四题测试页面。</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2295525" y="1160780"/>
            <a:ext cx="5812790" cy="4359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第四题：命题说话（如图 2-8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该题的页面出现后，有 2 个题目可供选择，考生不要点击题目，而是直接朗读出自己选中的题目，然后围绕话题说话。本题是对应试者在没有文字凭借情况下的语言能力的测评，因此考生最好不要背诵文稿，因为这种“背书腔”会被测试员认为口语化程度不高而扣分，如果是背诵网载范文还很有可能被视为“雷同”而扣分。说话时，要注意查看屏幕下方的时间进度条——全部运行结束，即说满 3 分钟。时间不足 3 分钟将被扣分。</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2522855" y="1319530"/>
            <a:ext cx="5974715" cy="4481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6. 结束测试</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考生提交试卷后，系统会自动弹出如图 2-9 所示的提示框。单击屏幕中央的“确定”按钮，在结束整个考试程序后，系统将进入自动评测阶段。</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custDataLst>
              <p:tags r:id="rId3"/>
            </p:custDataLst>
          </p:nvPr>
        </p:nvPicPr>
        <p:blipFill>
          <a:blip r:embed="rId4"/>
          <a:stretch>
            <a:fillRect/>
          </a:stretch>
        </p:blipFill>
        <p:spPr>
          <a:xfrm>
            <a:off x="3782060" y="3121660"/>
            <a:ext cx="4260215" cy="3195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50596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三、普通话水平测试的流程</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【注意事项】</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第一，每一题测试前系统都会有一段提示音，要在提示音结束并听到“嘟”的一声后再开始。</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第二，考试过程中要保持适中的音量和语速。</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第三，前三题读完后，请立即单击右下角的“下一题”按钮，进入下一题测试。</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第四，第四题测试过程中，不要说与命题无关的内容或者不说话，否则会导致该项成绩不高甚至出现零分的情况。</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回顾思考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一、普通话水平测试的性质、意义是什么？测试内容有哪些？</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二、普通话有几个等级？各等级的语言状况是怎样的？</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三、我国现阶段对各类从业人员普通话的等级要求是什么？</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四、普通话水平测试的内容和评分标准是什么？</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五、普通话水平测试的方法和流程是什么？</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18084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实践操练</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4" name="文本框 13"/>
          <p:cNvSpPr txBox="1">
            <a:spLocks noChangeArrowheads="1"/>
          </p:cNvSpPr>
          <p:nvPr>
            <p:custDataLst>
              <p:tags r:id="rId2"/>
            </p:custDataLst>
          </p:nvPr>
        </p:nvSpPr>
        <p:spPr bwMode="auto">
          <a:xfrm>
            <a:off x="1169670" y="1045210"/>
            <a:ext cx="100488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一、请学生上台，按照普通话水平测试的流程，模拟测试。</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1. 读单音节字词（从本书第二模块“任务五”的测试样卷里抽取一份）。</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2. 读多音节词语。</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3. 朗读短文（从本书第二模块“任务三”中抽取一篇作品）。</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4. 命题说话（从本书第二模块“任务四”中抽取一个话题）。</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教师依据普通话测试评分标准现场评定等级，然后点评。</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二、按照以上方法，同桌同学合作进行模拟测试，一位充当被测人，一位充当测试员。</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rot="2704502">
            <a:off x="-3474601" y="2373523"/>
            <a:ext cx="7240602" cy="5208530"/>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p:cNvSpPr/>
          <p:nvPr/>
        </p:nvSpPr>
        <p:spPr>
          <a:xfrm>
            <a:off x="1695512" y="1688431"/>
            <a:ext cx="8800976" cy="3545305"/>
          </a:xfrm>
          <a:prstGeom prst="frame">
            <a:avLst>
              <a:gd name="adj1" fmla="val 6250"/>
            </a:avLst>
          </a:prstGeom>
          <a:solidFill>
            <a:srgbClr val="BCB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PA_矩形 29"/>
          <p:cNvSpPr/>
          <p:nvPr>
            <p:custDataLst>
              <p:tags r:id="rId1"/>
            </p:custDataLst>
          </p:nvPr>
        </p:nvSpPr>
        <p:spPr>
          <a:xfrm>
            <a:off x="2674388" y="2738652"/>
            <a:ext cx="6738325" cy="1445260"/>
          </a:xfrm>
          <a:prstGeom prst="rect">
            <a:avLst/>
          </a:prstGeom>
          <a:ln>
            <a:noFill/>
          </a:ln>
          <a:effectLst/>
        </p:spPr>
        <p:txBody>
          <a:bodyPr wrap="square">
            <a:spAutoFit/>
          </a:bodyPr>
          <a:lstStyle/>
          <a:p>
            <a:pPr algn="ctr"/>
            <a:r>
              <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rPr>
              <a:t>感谢观看</a:t>
            </a:r>
            <a:endParaRPr lang="zh-CN" altLang="en-US" sz="8800" b="1" dirty="0">
              <a:latin typeface="思源黑体 CN Bold" panose="020B0800000000000000" pitchFamily="34" charset="-122"/>
              <a:ea typeface="思源黑体 CN Bold" panose="020B0800000000000000" pitchFamily="34" charset="-122"/>
              <a:cs typeface="Open Sans" panose="020B0606030504020204" pitchFamily="34" charset="0"/>
            </a:endParaRPr>
          </a:p>
        </p:txBody>
      </p:sp>
      <p:sp>
        <p:nvSpPr>
          <p:cNvPr id="46" name="矩形: 圆角 45"/>
          <p:cNvSpPr/>
          <p:nvPr/>
        </p:nvSpPr>
        <p:spPr>
          <a:xfrm rot="2704502">
            <a:off x="9633623" y="108169"/>
            <a:ext cx="4074308" cy="4122559"/>
          </a:xfrm>
          <a:prstGeom prst="roundRect">
            <a:avLst>
              <a:gd name="adj" fmla="val 26079"/>
            </a:avLst>
          </a:prstGeom>
          <a:solidFill>
            <a:srgbClr val="F275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3790" y="4577888"/>
            <a:ext cx="572274" cy="1360418"/>
            <a:chOff x="476760" y="5175149"/>
            <a:chExt cx="572274" cy="1360418"/>
          </a:xfrm>
          <a:solidFill>
            <a:schemeClr val="bg1"/>
          </a:solidFill>
        </p:grpSpPr>
        <p:sp>
          <p:nvSpPr>
            <p:cNvPr id="50" name="椭圆 49"/>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16200000">
            <a:off x="2562062" y="104189"/>
            <a:ext cx="572274" cy="1360418"/>
            <a:chOff x="476760" y="5175149"/>
            <a:chExt cx="572274" cy="1360418"/>
          </a:xfrm>
          <a:solidFill>
            <a:srgbClr val="F2757D"/>
          </a:solidFill>
        </p:grpSpPr>
        <p:sp>
          <p:nvSpPr>
            <p:cNvPr id="72" name="椭圆 71"/>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圆角 92"/>
          <p:cNvSpPr/>
          <p:nvPr/>
        </p:nvSpPr>
        <p:spPr>
          <a:xfrm rot="2704502">
            <a:off x="7505079" y="-1868091"/>
            <a:ext cx="2558959" cy="2454727"/>
          </a:xfrm>
          <a:prstGeom prst="roundRect">
            <a:avLst>
              <a:gd name="adj" fmla="val 26079"/>
            </a:avLst>
          </a:prstGeom>
          <a:solidFill>
            <a:srgbClr val="B3D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rot="16200000">
            <a:off x="9178631" y="5411716"/>
            <a:ext cx="572274" cy="1360418"/>
            <a:chOff x="476760" y="5175149"/>
            <a:chExt cx="572274" cy="1360418"/>
          </a:xfrm>
          <a:solidFill>
            <a:srgbClr val="848CC4"/>
          </a:solidFill>
        </p:grpSpPr>
        <p:sp>
          <p:nvSpPr>
            <p:cNvPr id="96" name="椭圆 95"/>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3"/>
          <p:cNvSpPr txBox="1">
            <a:spLocks noChangeArrowheads="1"/>
          </p:cNvSpPr>
          <p:nvPr/>
        </p:nvSpPr>
        <p:spPr bwMode="auto">
          <a:xfrm>
            <a:off x="1069975" y="1548130"/>
            <a:ext cx="100488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普通话水平测试的目的，是测查应试人的普通话规范程度、熟练程度，认定其普通话水平等级，属于标准参照性考试。它是由政府专门机构主持的国家级资格证书考试，是我国为加快推广普通话进程、提高全社会普通话水平而设置的一种语言测试，旨在检测、评估受测人的语音标准化水平和词汇语法的规范化程度。这项考试注重测查应试人运用普通话的语言水平，因此，为了便于操作和突出口头检测的特点，该测试一律采用口试方式进行。</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（一）普通话水平测试的性质</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3"/>
          <p:cNvSpPr txBox="1">
            <a:spLocks noChangeArrowheads="1"/>
          </p:cNvSpPr>
          <p:nvPr/>
        </p:nvSpPr>
        <p:spPr bwMode="auto">
          <a:xfrm>
            <a:off x="1069975" y="1548130"/>
            <a:ext cx="1004887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首先，普通话水平测试有利于加快推广、普及普通话工作的进程。</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普通话是我国各行业的规范语言，是各民族、各方言区的通用语言。国家对某些部门和行业的工作人员进行普通话水平测试，并逐步实行有关岗位人员持普通话等级证书上岗制度，就必然会促使有关人员更全面、深入地了解和学习普通话，从而使推广、普及普通话工作进一步走向规范化、制度化、科学化，对我国语言文字工作的健康发展具有重要的意义。</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（二）普通话水平测试的意义</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3"/>
          <p:cNvSpPr txBox="1">
            <a:spLocks noChangeArrowheads="1"/>
          </p:cNvSpPr>
          <p:nvPr/>
        </p:nvSpPr>
        <p:spPr bwMode="auto">
          <a:xfrm>
            <a:off x="1069975" y="1548130"/>
            <a:ext cx="1004887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其次，普通话水平测试有利于提高人们的普通话水平。</a:t>
            </a:r>
            <a:r>
              <a:rPr lang="zh-CN" altLang="en-US" sz="2400" dirty="0">
                <a:latin typeface="微软雅黑" panose="020B0503020204020204" charset="-122"/>
                <a:ea typeface="微软雅黑" panose="020B0503020204020204" charset="-122"/>
                <a:cs typeface="微软雅黑" panose="020B0503020204020204" charset="-122"/>
                <a:sym typeface="+mn-lt"/>
              </a:rPr>
              <a:t>随着普通话在我国的逐步普及和普通话水平测试工作的开展，人们对普通话的认识已经不再是根据语感而是根据科学的等级定性、量化评分来判断了，这必将促使人们按照科学的普通话水平标准不断学习，努力提高自己的普通话水平。</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（二）普通话水平测试的意义</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3"/>
          <p:cNvSpPr txBox="1">
            <a:spLocks noChangeArrowheads="1"/>
          </p:cNvSpPr>
          <p:nvPr/>
        </p:nvSpPr>
        <p:spPr bwMode="auto">
          <a:xfrm>
            <a:off x="1069975" y="1548130"/>
            <a:ext cx="100488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最后，普通话水平测试的开展和普通话的推广普及，对社会主义经济、政治、文化建设和社会发展具有重要意义。</a:t>
            </a:r>
            <a:r>
              <a:rPr lang="zh-CN" altLang="en-US" sz="2400" dirty="0">
                <a:latin typeface="微软雅黑" panose="020B0503020204020204" charset="-122"/>
                <a:ea typeface="微软雅黑" panose="020B0503020204020204" charset="-122"/>
                <a:cs typeface="微软雅黑" panose="020B0503020204020204" charset="-122"/>
                <a:sym typeface="+mn-lt"/>
              </a:rPr>
              <a:t>推广普及普通话，有利于促进人员交流、社会交往、商品流通和培育统一的大市场；有利于促进中文信息处理技术的发展和应用，推动社会发展；有利于消除语言隔阂，增进各民族各地区的交流，促进民族团结，维护国家统一，增强中华民族的凝聚力；有利于贯彻教育面向现代化、面向世界、面向未来的战略方针，弘扬祖国优秀传统文化和爱国主义精神，提高全民族的科学文化素质。</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（二）普通话水平测试的意义</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3"/>
          <p:cNvSpPr txBox="1">
            <a:spLocks noChangeArrowheads="1"/>
          </p:cNvSpPr>
          <p:nvPr/>
        </p:nvSpPr>
        <p:spPr bwMode="auto">
          <a:xfrm>
            <a:off x="1069975" y="1548130"/>
            <a:ext cx="100488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lt"/>
              </a:rPr>
              <a:t>普通话水平测试的内容包括普通话语音、词汇和语法，既有有文字凭借内容的考查，又有无文字凭借内容的考查；测试的范围是国家测试机构编制的《普通话水平测试用普通话词语表》《普通话水平测试用普通话与方言词语对照表》《普通话水平测试用普通话与方言常见语法差异对照表》《普通话水平测试用朗读作品》《普通话水平测试用话题》。具体来说，普通话水平测试的试卷由五（四）个部分组成：</a:t>
            </a: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读单音节字词</a:t>
            </a:r>
            <a:r>
              <a:rPr lang="zh-CN" altLang="en-US" sz="2400" dirty="0">
                <a:latin typeface="微软雅黑" panose="020B0503020204020204" charset="-122"/>
                <a:ea typeface="微软雅黑" panose="020B0503020204020204" charset="-122"/>
                <a:cs typeface="微软雅黑" panose="020B0503020204020204" charset="-122"/>
                <a:sym typeface="+mn-lt"/>
              </a:rPr>
              <a:t>、</a:t>
            </a: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读多音节词语</a:t>
            </a:r>
            <a:r>
              <a:rPr lang="zh-CN" altLang="en-US" sz="2400" dirty="0">
                <a:latin typeface="微软雅黑" panose="020B0503020204020204" charset="-122"/>
                <a:ea typeface="微软雅黑" panose="020B0503020204020204" charset="-122"/>
                <a:cs typeface="微软雅黑" panose="020B0503020204020204" charset="-122"/>
                <a:sym typeface="+mn-lt"/>
              </a:rPr>
              <a:t>、（选择判断）、</a:t>
            </a: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朗读短文</a:t>
            </a:r>
            <a:r>
              <a:rPr lang="zh-CN" altLang="en-US" sz="2400" dirty="0">
                <a:latin typeface="微软雅黑" panose="020B0503020204020204" charset="-122"/>
                <a:ea typeface="微软雅黑" panose="020B0503020204020204" charset="-122"/>
                <a:cs typeface="微软雅黑" panose="020B0503020204020204" charset="-122"/>
                <a:sym typeface="+mn-lt"/>
              </a:rPr>
              <a:t>、</a:t>
            </a: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命题说话</a:t>
            </a:r>
            <a:r>
              <a:rPr lang="zh-CN" altLang="en-US" sz="2400" dirty="0">
                <a:latin typeface="微软雅黑" panose="020B0503020204020204" charset="-122"/>
                <a:ea typeface="微软雅黑" panose="020B0503020204020204" charset="-122"/>
                <a:cs typeface="微软雅黑" panose="020B0503020204020204" charset="-122"/>
                <a:sym typeface="+mn-lt"/>
              </a:rPr>
              <a:t>，总分为 100 分。测试的各项内容及分值如下。</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sp>
        <p:nvSpPr>
          <p:cNvPr id="43" name="矩形: 圆角 4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16200000">
            <a:off x="199390" y="315595"/>
            <a:ext cx="334010" cy="697865"/>
            <a:chOff x="476760" y="5175149"/>
            <a:chExt cx="572274" cy="1360418"/>
          </a:xfrm>
          <a:solidFill>
            <a:srgbClr val="B3D78B"/>
          </a:solidFill>
        </p:grpSpPr>
        <p:sp>
          <p:nvSpPr>
            <p:cNvPr id="45" name="椭圆 4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22" name="TextBox 56"/>
          <p:cNvSpPr txBox="1"/>
          <p:nvPr>
            <p:custDataLst>
              <p:tags r:id="rId2"/>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（三）普通话水平测试的内容</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89990" y="2152015"/>
            <a:ext cx="9833610" cy="1069340"/>
            <a:chOff x="5248343" y="2045893"/>
            <a:chExt cx="5775257" cy="1155700"/>
          </a:xfrm>
          <a:solidFill>
            <a:schemeClr val="accent2"/>
          </a:solidFill>
        </p:grpSpPr>
        <p:sp>
          <p:nvSpPr>
            <p:cNvPr id="7" name="矩形 6"/>
            <p:cNvSpPr/>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9" name="文本框 8"/>
            <p:cNvSpPr txBox="1"/>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01.</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6022181" y="2156380"/>
              <a:ext cx="1280283" cy="370593"/>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读单音节字词</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sp>
        <p:nvSpPr>
          <p:cNvPr id="53" name="矩形: 圆角 52"/>
          <p:cNvSpPr/>
          <p:nvPr/>
        </p:nvSpPr>
        <p:spPr>
          <a:xfrm rot="2704502">
            <a:off x="-565150" y="-94615"/>
            <a:ext cx="1070610" cy="951865"/>
          </a:xfrm>
          <a:prstGeom prst="roundRect">
            <a:avLst>
              <a:gd name="adj" fmla="val 26079"/>
            </a:avLst>
          </a:prstGeom>
          <a:solidFill>
            <a:srgbClr val="848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rot="16200000">
            <a:off x="199390" y="315595"/>
            <a:ext cx="334010" cy="697865"/>
            <a:chOff x="476760" y="5175149"/>
            <a:chExt cx="572274" cy="1360418"/>
          </a:xfrm>
          <a:solidFill>
            <a:srgbClr val="B3D78B"/>
          </a:solidFill>
        </p:grpSpPr>
        <p:sp>
          <p:nvSpPr>
            <p:cNvPr id="55" name="椭圆 54"/>
            <p:cNvSpPr/>
            <p:nvPr/>
          </p:nvSpPr>
          <p:spPr>
            <a:xfrm>
              <a:off x="967097"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1929"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6760" y="517514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67097"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1929"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76760" y="5388644"/>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67097"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21929"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76760" y="560213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67097"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21929"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6760" y="581563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67097"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21929"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476760" y="6029130"/>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67097"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1929"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476760" y="6242625"/>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67097"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21929"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76760" y="6456119"/>
              <a:ext cx="81937" cy="79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custDataLst>
              <p:tags r:id="rId1"/>
            </p:custDataLst>
          </p:nvPr>
        </p:nvSpPr>
        <p:spPr>
          <a:xfrm>
            <a:off x="1003300" y="200025"/>
            <a:ext cx="7498080" cy="583565"/>
          </a:xfrm>
          <a:prstGeom prst="rect">
            <a:avLst/>
          </a:prstGeom>
          <a:noFill/>
        </p:spPr>
        <p:txBody>
          <a:bodyPr wrap="none" rtlCol="0">
            <a:spAutoFit/>
          </a:bodyPr>
          <a:p>
            <a:pPr algn="l">
              <a:lnSpc>
                <a:spcPct val="100000"/>
              </a:lnSpc>
            </a:pPr>
            <a:r>
              <a:rPr lang="zh-CN" altLang="en-US" sz="3200" b="1" dirty="0">
                <a:solidFill>
                  <a:srgbClr val="848CC4"/>
                </a:solidFill>
                <a:latin typeface="微软雅黑" panose="020B0503020204020204" charset="-122"/>
                <a:ea typeface="微软雅黑" panose="020B0503020204020204" charset="-122"/>
                <a:cs typeface="+mn-ea"/>
                <a:sym typeface="+mn-lt"/>
              </a:rPr>
              <a:t>一、普通话水平测试的性质、意义和内容</a:t>
            </a:r>
            <a:endParaRPr lang="zh-CN" altLang="en-US" sz="3200" b="1" dirty="0">
              <a:solidFill>
                <a:srgbClr val="848CC4"/>
              </a:solidFill>
              <a:latin typeface="微软雅黑" panose="020B0503020204020204" charset="-122"/>
              <a:ea typeface="微软雅黑" panose="020B0503020204020204" charset="-122"/>
              <a:cs typeface="+mn-ea"/>
              <a:sym typeface="+mn-lt"/>
            </a:endParaRPr>
          </a:p>
        </p:txBody>
      </p:sp>
      <p:sp>
        <p:nvSpPr>
          <p:cNvPr id="8" name="矩形 7"/>
          <p:cNvSpPr/>
          <p:nvPr>
            <p:custDataLst>
              <p:tags r:id="rId2"/>
            </p:custDataLst>
          </p:nvPr>
        </p:nvSpPr>
        <p:spPr>
          <a:xfrm>
            <a:off x="3565525" y="3547110"/>
            <a:ext cx="7419340"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rPr>
              <a:t> 分辨词义</a:t>
            </a:r>
            <a:endParaRPr lang="en-US" altLang="zh-CN" sz="20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nvGrpSpPr>
          <p:cNvPr id="11" name="组合 10"/>
          <p:cNvGrpSpPr/>
          <p:nvPr/>
        </p:nvGrpSpPr>
        <p:grpSpPr>
          <a:xfrm>
            <a:off x="1173480" y="3409950"/>
            <a:ext cx="9833610" cy="1155700"/>
            <a:chOff x="5248343" y="2045893"/>
            <a:chExt cx="5775257" cy="1155700"/>
          </a:xfrm>
          <a:solidFill>
            <a:schemeClr val="accent2"/>
          </a:solidFill>
        </p:grpSpPr>
        <p:sp>
          <p:nvSpPr>
            <p:cNvPr id="12" name="矩形 11"/>
            <p:cNvSpPr/>
            <p:nvPr>
              <p:custDataLst>
                <p:tags r:id="rId3"/>
              </p:custDataLst>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17" name="文本框 16"/>
            <p:cNvSpPr txBox="1"/>
            <p:nvPr>
              <p:custDataLst>
                <p:tags r:id="rId4"/>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02.</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18" name="矩形 17"/>
            <p:cNvSpPr/>
            <p:nvPr>
              <p:custDataLst>
                <p:tags r:id="rId5"/>
              </p:custDataLst>
            </p:nvPr>
          </p:nvSpPr>
          <p:spPr>
            <a:xfrm>
              <a:off x="6072156" y="2136698"/>
              <a:ext cx="1634197"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读多音节词语</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34" name="组合 33"/>
          <p:cNvGrpSpPr/>
          <p:nvPr/>
        </p:nvGrpSpPr>
        <p:grpSpPr>
          <a:xfrm>
            <a:off x="1176020" y="4859655"/>
            <a:ext cx="9833610" cy="1155700"/>
            <a:chOff x="5248343" y="2045893"/>
            <a:chExt cx="5775257" cy="1155700"/>
          </a:xfrm>
          <a:solidFill>
            <a:schemeClr val="accent2"/>
          </a:solidFill>
        </p:grpSpPr>
        <p:sp>
          <p:nvSpPr>
            <p:cNvPr id="35" name="矩形 34"/>
            <p:cNvSpPr/>
            <p:nvPr>
              <p:custDataLst>
                <p:tags r:id="rId6"/>
              </p:custDataLst>
            </p:nvPr>
          </p:nvSpPr>
          <p:spPr>
            <a:xfrm>
              <a:off x="5248343" y="2045893"/>
              <a:ext cx="5775257" cy="1155700"/>
            </a:xfrm>
            <a:prstGeom prst="rect">
              <a:avLst/>
            </a:prstGeom>
            <a:solidFill>
              <a:srgbClr val="848C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600" dirty="0">
                <a:solidFill>
                  <a:schemeClr val="bg1"/>
                </a:solidFill>
                <a:cs typeface="+mn-ea"/>
                <a:sym typeface="+mn-lt"/>
              </a:endParaRPr>
            </a:p>
          </p:txBody>
        </p:sp>
        <p:sp>
          <p:nvSpPr>
            <p:cNvPr id="36" name="文本框 35"/>
            <p:cNvSpPr txBox="1"/>
            <p:nvPr>
              <p:custDataLst>
                <p:tags r:id="rId7"/>
              </p:custDataLst>
            </p:nvPr>
          </p:nvSpPr>
          <p:spPr>
            <a:xfrm>
              <a:off x="5460397" y="2291453"/>
              <a:ext cx="1049376" cy="744291"/>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defPPr>
                <a:defRPr lang="zh-CN"/>
              </a:defPPr>
              <a:lvl1pPr>
                <a:lnSpc>
                  <a:spcPct val="90000"/>
                </a:lnSpc>
                <a:spcBef>
                  <a:spcPct val="0"/>
                </a:spcBef>
                <a:defRPr sz="4800">
                  <a:solidFill>
                    <a:schemeClr val="tx1">
                      <a:lumMod val="75000"/>
                      <a:lumOff val="25000"/>
                    </a:schemeClr>
                  </a:solidFill>
                  <a:latin typeface="字魂59号-创粗黑" panose="00000500000000000000" pitchFamily="2" charset="-122"/>
                  <a:ea typeface="字魂59号-创粗黑" panose="00000500000000000000" pitchFamily="2" charset="-122"/>
                  <a:cs typeface="+mj-cs"/>
                </a:defRPr>
              </a:lvl1pPr>
            </a:lstStyle>
            <a:p>
              <a:pPr>
                <a:lnSpc>
                  <a:spcPct val="120000"/>
                </a:lnSpc>
              </a:pPr>
              <a:r>
                <a:rPr lang="en-US" altLang="zh-CN" sz="4400" dirty="0">
                  <a:solidFill>
                    <a:schemeClr val="bg1"/>
                  </a:solidFill>
                  <a:latin typeface="微软雅黑" panose="020B0503020204020204" charset="-122"/>
                  <a:ea typeface="微软雅黑" panose="020B0503020204020204" charset="-122"/>
                  <a:cs typeface="+mn-ea"/>
                  <a:sym typeface="+mn-lt"/>
                </a:rPr>
                <a:t>03.</a:t>
              </a:r>
              <a:endParaRPr lang="zh-CN" altLang="en-US" sz="4400" dirty="0">
                <a:solidFill>
                  <a:schemeClr val="bg1"/>
                </a:solidFill>
                <a:latin typeface="微软雅黑" panose="020B0503020204020204" charset="-122"/>
                <a:ea typeface="微软雅黑" panose="020B0503020204020204" charset="-122"/>
                <a:cs typeface="+mn-ea"/>
                <a:sym typeface="+mn-lt"/>
              </a:endParaRPr>
            </a:p>
          </p:txBody>
        </p:sp>
        <p:sp>
          <p:nvSpPr>
            <p:cNvPr id="37" name="矩形 36"/>
            <p:cNvSpPr/>
            <p:nvPr>
              <p:custDataLst>
                <p:tags r:id="rId8"/>
              </p:custDataLst>
            </p:nvPr>
          </p:nvSpPr>
          <p:spPr>
            <a:xfrm>
              <a:off x="6037473" y="2123363"/>
              <a:ext cx="2168985" cy="37084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lstStyle/>
            <a:p>
              <a:pPr>
                <a:lnSpc>
                  <a:spcPct val="120000"/>
                </a:lnSpc>
              </a:pPr>
              <a:r>
                <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rPr>
                <a:t>选择判断</a:t>
              </a:r>
              <a:endParaRPr lang="en-US" altLang="zh-CN" sz="2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grpSp>
      <p:sp>
        <p:nvSpPr>
          <p:cNvPr id="22" name="TextBox 56"/>
          <p:cNvSpPr txBox="1"/>
          <p:nvPr>
            <p:custDataLst>
              <p:tags r:id="rId9"/>
            </p:custDataLst>
          </p:nvPr>
        </p:nvSpPr>
        <p:spPr>
          <a:xfrm>
            <a:off x="1043305" y="832485"/>
            <a:ext cx="6609715" cy="521970"/>
          </a:xfrm>
          <a:prstGeom prst="rect">
            <a:avLst/>
          </a:prstGeom>
          <a:noFill/>
        </p:spPr>
        <p:txBody>
          <a:bodyPr wrap="square" rtlCol="0">
            <a:spAutoFit/>
          </a:bodyPr>
          <a:p>
            <a:pPr algn="l">
              <a:lnSpc>
                <a:spcPct val="100000"/>
              </a:lnSpc>
            </a:pPr>
            <a:r>
              <a:rPr lang="zh-CN" altLang="en-US" sz="2800" dirty="0">
                <a:solidFill>
                  <a:srgbClr val="848CC4"/>
                </a:solidFill>
                <a:latin typeface="微软雅黑" panose="020B0503020204020204" charset="-122"/>
                <a:ea typeface="微软雅黑" panose="020B0503020204020204" charset="-122"/>
                <a:cs typeface="+mn-ea"/>
                <a:sym typeface="+mn-lt"/>
              </a:rPr>
              <a:t>（三）普通话水平测试的内容</a:t>
            </a:r>
            <a:endParaRPr lang="zh-CN" altLang="en-US" sz="2800" dirty="0">
              <a:solidFill>
                <a:srgbClr val="848CC4"/>
              </a:solidFill>
              <a:latin typeface="微软雅黑" panose="020B0503020204020204" charset="-122"/>
              <a:ea typeface="微软雅黑" panose="020B0503020204020204" charset="-122"/>
              <a:cs typeface="+mn-ea"/>
              <a:sym typeface="+mn-lt"/>
            </a:endParaRPr>
          </a:p>
        </p:txBody>
      </p:sp>
      <p:sp>
        <p:nvSpPr>
          <p:cNvPr id="2" name="矩形 1"/>
          <p:cNvSpPr/>
          <p:nvPr>
            <p:custDataLst>
              <p:tags r:id="rId10"/>
            </p:custDataLst>
          </p:nvPr>
        </p:nvSpPr>
        <p:spPr>
          <a:xfrm>
            <a:off x="2608580" y="2591435"/>
            <a:ext cx="8180070" cy="50038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rPr>
              <a:t>此部分共 100 个音节，排除轻声、儿化音节，总分为 10 分，目的是测查应试人普通话声母、韵母、声调读音的标准程度。</a:t>
            </a:r>
            <a:endPar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6" name="矩形 5"/>
          <p:cNvSpPr/>
          <p:nvPr>
            <p:custDataLst>
              <p:tags r:id="rId11"/>
            </p:custDataLst>
          </p:nvPr>
        </p:nvSpPr>
        <p:spPr>
          <a:xfrm>
            <a:off x="2621915" y="3899535"/>
            <a:ext cx="8180070" cy="50038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rPr>
              <a:t>此部分共 100 个音节，其中含双音节词语 45 个、三音节词语 2 个、四音节词语 1个，总分为 20 分，目的是测查应试人声母、韵母、声调和变调、轻声、儿化读音的标准程度。</a:t>
            </a:r>
            <a:endPar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3" name="矩形 12"/>
          <p:cNvSpPr/>
          <p:nvPr>
            <p:custDataLst>
              <p:tags r:id="rId12"/>
            </p:custDataLst>
          </p:nvPr>
        </p:nvSpPr>
        <p:spPr>
          <a:xfrm>
            <a:off x="2530475" y="5347335"/>
            <a:ext cx="8180070" cy="500380"/>
          </a:xfrm>
          <a:prstGeom prst="rect">
            <a:avLst/>
          </a:prstGeom>
          <a:noFill/>
          <a:extLst>
            <a:ext uri="{909E8E84-426E-40DD-AFC4-6F175D3DCCD1}">
              <a14:hiddenFill xmlns:a14="http://schemas.microsoft.com/office/drawing/2010/main">
                <a:grpFill/>
              </a14:hiddenFill>
            </a:ext>
          </a:extLst>
        </p:spPr>
        <p:txBody>
          <a:bodyPr vert="horz" lIns="91440" tIns="45720" rIns="91440" bIns="45720" rtlCol="0" anchor="b">
            <a:noAutofit/>
          </a:bodyPr>
          <a:p>
            <a:pPr>
              <a:lnSpc>
                <a:spcPct val="120000"/>
              </a:lnSpc>
            </a:pPr>
            <a:r>
              <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rPr>
              <a:t>测查应试人掌握普通话词汇和语法的规范程度，总分为 10 分。</a:t>
            </a:r>
            <a:endParaRPr lang="en-US" altLang="zh-CN" sz="14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PA" val="v3.0.1"/>
</p:tagLst>
</file>

<file path=ppt/tags/tag108.xml><?xml version="1.0" encoding="utf-8"?>
<p:tagLst xmlns:p="http://schemas.openxmlformats.org/presentationml/2006/main">
  <p:tag name="ISPRING_PRESENTATION_TITLE" val="黄蓝色简约商务汇报PPT模板"/>
  <p:tag name="KSO_WPP_MARK_KEY" val="029ff544-3c53-4b6b-942a-ee89cfa3dcb1"/>
  <p:tag name="COMMONDATA" val="eyJoZGlkIjoiMWY1OGY3NGU5ZWY5YTUyNTJmNDYyOTA0MTU2OGJkZTg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44">
      <a:dk1>
        <a:sysClr val="windowText" lastClr="000000"/>
      </a:dk1>
      <a:lt1>
        <a:sysClr val="window" lastClr="FFFFFF"/>
      </a:lt1>
      <a:dk2>
        <a:srgbClr val="39302A"/>
      </a:dk2>
      <a:lt2>
        <a:srgbClr val="E5DEDB"/>
      </a:lt2>
      <a:accent1>
        <a:srgbClr val="FFC000"/>
      </a:accent1>
      <a:accent2>
        <a:srgbClr val="EC7016"/>
      </a:accent2>
      <a:accent3>
        <a:srgbClr val="FFC000"/>
      </a:accent3>
      <a:accent4>
        <a:srgbClr val="EC7016"/>
      </a:accent4>
      <a:accent5>
        <a:srgbClr val="FFC000"/>
      </a:accent5>
      <a:accent6>
        <a:srgbClr val="EC7016"/>
      </a:accent6>
      <a:hlink>
        <a:srgbClr val="FFC000"/>
      </a:hlink>
      <a:folHlink>
        <a:srgbClr val="EC7016"/>
      </a:folHlink>
    </a:clrScheme>
    <a:fontScheme name="Temp">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5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5459</Words>
  <Application>WPS 演示</Application>
  <PresentationFormat>宽屏</PresentationFormat>
  <Paragraphs>254</Paragraphs>
  <Slides>38</Slides>
  <Notes>21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38</vt:i4>
      </vt:variant>
    </vt:vector>
  </HeadingPairs>
  <TitlesOfParts>
    <vt:vector size="59" baseType="lpstr">
      <vt:lpstr>Arial</vt:lpstr>
      <vt:lpstr>宋体</vt:lpstr>
      <vt:lpstr>Wingdings</vt:lpstr>
      <vt:lpstr>思源黑体 CN Bold</vt:lpstr>
      <vt:lpstr>黑体</vt:lpstr>
      <vt:lpstr>Open Sans</vt:lpstr>
      <vt:lpstr>思源宋体 CN</vt:lpstr>
      <vt:lpstr>思源黑体 CN Medium</vt:lpstr>
      <vt:lpstr>经典综艺体简</vt:lpstr>
      <vt:lpstr>微软雅黑</vt:lpstr>
      <vt:lpstr>Calibri</vt:lpstr>
      <vt:lpstr>字魂59号-创粗黑</vt:lpstr>
      <vt:lpstr>Wingdings 2</vt:lpstr>
      <vt:lpstr>Calibri Light</vt:lpstr>
      <vt:lpstr>Symbol</vt:lpstr>
      <vt:lpstr>Segoe UI Symbol</vt:lpstr>
      <vt:lpstr>思源黑体 CN Normal</vt:lpstr>
      <vt:lpstr>Arial Unicode MS</vt:lpstr>
      <vt:lpstr>等线</vt:lpstr>
      <vt:lpstr>GD-HighwayGothicJA-OTF</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黄蓝色简约商务汇报PPT模板</dc:title>
  <dc:creator>.</dc:creator>
  <cp:keywords>www.1ppt.com</cp:keywords>
  <dc:description>第一PPT，www.1ppt.com</dc:description>
  <cp:lastModifiedBy>薛东西</cp:lastModifiedBy>
  <cp:revision>483</cp:revision>
  <dcterms:created xsi:type="dcterms:W3CDTF">2017-08-18T03:02:00Z</dcterms:created>
  <dcterms:modified xsi:type="dcterms:W3CDTF">2023-05-30T07:08:14Z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D1140DA4B1CB4B4C91253EED7EADAFD8_13</vt:lpwstr>
  </property>
</Properties>
</file>