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422" r:id="rId6"/>
    <p:sldId id="994" r:id="rId7"/>
    <p:sldId id="995" r:id="rId8"/>
    <p:sldId id="996" r:id="rId9"/>
    <p:sldId id="997" r:id="rId10"/>
    <p:sldId id="998" r:id="rId11"/>
    <p:sldId id="999" r:id="rId12"/>
    <p:sldId id="1000" r:id="rId13"/>
    <p:sldId id="1001" r:id="rId14"/>
    <p:sldId id="1002" r:id="rId15"/>
    <p:sldId id="1003" r:id="rId16"/>
    <p:sldId id="1004" r:id="rId17"/>
    <p:sldId id="1007" r:id="rId18"/>
    <p:sldId id="1005" r:id="rId19"/>
    <p:sldId id="1006" r:id="rId20"/>
    <p:sldId id="993" r:id="rId21"/>
  </p:sldIdLst>
  <p:sldSz cx="12192000" cy="6858000"/>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CC4"/>
    <a:srgbClr val="B3D78B"/>
    <a:srgbClr val="F2757D"/>
    <a:srgbClr val="BCBDC0"/>
    <a:srgbClr val="865E22"/>
    <a:srgbClr val="A37229"/>
    <a:srgbClr val="F6E0C3"/>
    <a:srgbClr val="C78D38"/>
    <a:srgbClr val="FDC7A0"/>
    <a:srgbClr val="1B4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60"/>
        <p:guide pos="382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gs" Target="tags/tag99.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8AD23-66B7-4493-96DA-E7A86A20F8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40.xml"/></Relationships>
</file>

<file path=ppt/slides/_rels/slide1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8" Type="http://schemas.openxmlformats.org/officeDocument/2006/relationships/notesSlide" Target="../notesSlides/notesSlide11.xml"/><Relationship Id="rId17" Type="http://schemas.openxmlformats.org/officeDocument/2006/relationships/slideLayout" Target="../slideLayouts/slideLayout5.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8" Type="http://schemas.openxmlformats.org/officeDocument/2006/relationships/notesSlide" Target="../notesSlides/notesSlide12.xml"/><Relationship Id="rId17" Type="http://schemas.openxmlformats.org/officeDocument/2006/relationships/slideLayout" Target="../slideLayouts/slideLayout5.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0" Type="http://schemas.openxmlformats.org/officeDocument/2006/relationships/notesSlide" Target="../notesSlides/notesSlide14.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notesSlide" Target="../notesSlides/notesSlide15.xml"/><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openxmlformats.org/officeDocument/2006/relationships/tags" Target="../tags/tag96.xml"/><Relationship Id="rId2" Type="http://schemas.openxmlformats.org/officeDocument/2006/relationships/image" Target="../media/image2.png"/><Relationship Id="rId1" Type="http://schemas.openxmlformats.org/officeDocument/2006/relationships/tags" Target="../tags/tag9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3" Type="http://schemas.openxmlformats.org/officeDocument/2006/relationships/notesSlide" Target="../notesSlides/notesSlide5.xml"/><Relationship Id="rId12" Type="http://schemas.openxmlformats.org/officeDocument/2006/relationships/slideLayout" Target="../slideLayouts/slideLayout5.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tags" Target="../tags/tag2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3" Type="http://schemas.openxmlformats.org/officeDocument/2006/relationships/notesSlide" Target="../notesSlides/notesSlide9.xml"/><Relationship Id="rId12" Type="http://schemas.openxmlformats.org/officeDocument/2006/relationships/slideLayout" Target="../slideLayouts/slideLayout5.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9" name="表格 18"/>
          <p:cNvGraphicFramePr/>
          <p:nvPr>
            <p:custDataLst>
              <p:tags r:id="rId1"/>
            </p:custDataLst>
          </p:nvPr>
        </p:nvGraphicFramePr>
        <p:xfrm>
          <a:off x="565150" y="1185545"/>
          <a:ext cx="10928350" cy="4754245"/>
        </p:xfrm>
        <a:graphic>
          <a:graphicData uri="http://schemas.openxmlformats.org/drawingml/2006/table">
            <a:tbl>
              <a:tblPr firstRow="1" bandRow="1">
                <a:tableStyleId>{5C22544A-7EE6-4342-B048-85BDC9FD1C3A}</a:tableStyleId>
              </a:tblPr>
              <a:tblGrid>
                <a:gridCol w="5464175"/>
                <a:gridCol w="5464175"/>
              </a:tblGrid>
              <a:tr h="374650">
                <a:tc>
                  <a:txBody>
                    <a:bodyPr/>
                    <a:p>
                      <a:pPr algn="ctr">
                        <a:buNone/>
                      </a:pPr>
                      <a:r>
                        <a:rPr lang="zh-CN" altLang="en-US" sz="1800"/>
                        <a:t>（1）错误判定。</a:t>
                      </a:r>
                      <a:endParaRPr lang="zh-CN" altLang="en-US" sz="1800"/>
                    </a:p>
                  </a:txBody>
                  <a:tcPr anchor="ctr" anchorCtr="0"/>
                </a:tc>
                <a:tc>
                  <a:txBody>
                    <a:bodyPr/>
                    <a:p>
                      <a:pPr algn="ctr">
                        <a:buNone/>
                      </a:pPr>
                      <a:r>
                        <a:rPr lang="zh-CN" altLang="en-US" sz="1800"/>
                        <a:t>（2）缺陷判定。</a:t>
                      </a:r>
                      <a:endParaRPr lang="zh-CN" altLang="en-US" sz="1800"/>
                    </a:p>
                  </a:txBody>
                  <a:tcPr anchor="ctr" anchorCtr="0"/>
                </a:tc>
              </a:tr>
              <a:tr h="2830830">
                <a:tc>
                  <a:txBody>
                    <a:bodyPr/>
                    <a:p>
                      <a:pPr>
                        <a:buNone/>
                      </a:pPr>
                      <a:r>
                        <a:rPr lang="zh-CN" altLang="en-US" sz="1800">
                          <a:latin typeface="仿宋" panose="02010609060101010101" charset="-122"/>
                          <a:ea typeface="仿宋" panose="02010609060101010101" charset="-122"/>
                          <a:cs typeface="仿宋" panose="02010609060101010101" charset="-122"/>
                        </a:rPr>
                        <a:t>①基本声韵调的发音评判标准与前项测试相同。</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②两个上声音节相连时没有按应有的规律变调。</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③“一”“不”在连读时发生变调错误。</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④轻声音节没有读轻声。</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⑤轻声音节违背轻声连读的音高模式。</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⑥儿化音节没有读儿化韵。</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⑦儿化音节读成两个音节。</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⑧语气助词“啊”在连读中未按规律变音。</a:t>
                      </a:r>
                      <a:endParaRPr lang="zh-CN" altLang="en-US" sz="1800">
                        <a:latin typeface="仿宋" panose="02010609060101010101" charset="-122"/>
                        <a:ea typeface="仿宋" panose="02010609060101010101" charset="-122"/>
                        <a:cs typeface="仿宋" panose="02010609060101010101" charset="-122"/>
                      </a:endParaRPr>
                    </a:p>
                  </a:txBody>
                  <a:tcPr anchor="ctr" anchorCtr="0"/>
                </a:tc>
                <a:tc>
                  <a:txBody>
                    <a:bodyPr/>
                    <a:p>
                      <a:pPr>
                        <a:buNone/>
                      </a:pPr>
                      <a:r>
                        <a:rPr lang="zh-CN" altLang="en-US" sz="1800">
                          <a:latin typeface="仿宋" panose="02010609060101010101" charset="-122"/>
                          <a:ea typeface="仿宋" panose="02010609060101010101" charset="-122"/>
                          <a:cs typeface="仿宋" panose="02010609060101010101" charset="-122"/>
                        </a:rPr>
                        <a:t>①基本声韵调发音的评判标准与前项测试相同。</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②儿化卷舌色彩不明显或发音生硬。</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③“中·重”格式的双音节词语读为“重·次轻”格式，第二个音节判为缺陷，</a:t>
                      </a:r>
                      <a:endParaRPr lang="zh-CN" altLang="en-US" sz="1800">
                        <a:latin typeface="仿宋" panose="02010609060101010101" charset="-122"/>
                        <a:ea typeface="仿宋" panose="02010609060101010101" charset="-122"/>
                        <a:cs typeface="仿宋" panose="02010609060101010101" charset="-122"/>
                      </a:endParaRPr>
                    </a:p>
                    <a:p>
                      <a:pPr>
                        <a:buNone/>
                      </a:pPr>
                      <a:r>
                        <a:rPr lang="zh-CN" altLang="en-US" sz="1800">
                          <a:latin typeface="仿宋" panose="02010609060101010101" charset="-122"/>
                          <a:ea typeface="仿宋" panose="02010609060101010101" charset="-122"/>
                          <a:cs typeface="仿宋" panose="02010609060101010101" charset="-122"/>
                        </a:rPr>
                        <a:t>如国家、汽车、出版等。</a:t>
                      </a:r>
                      <a:endParaRPr lang="zh-CN" altLang="en-US" sz="1800">
                        <a:latin typeface="仿宋" panose="02010609060101010101" charset="-122"/>
                        <a:ea typeface="仿宋" panose="02010609060101010101" charset="-122"/>
                        <a:cs typeface="仿宋" panose="02010609060101010101" charset="-122"/>
                      </a:endParaRPr>
                    </a:p>
                  </a:txBody>
                  <a:tcPr anchor="ctr" anchorCtr="0"/>
                </a:tc>
              </a:tr>
              <a:tr h="1548765">
                <a:tc gridSpan="2">
                  <a:txBody>
                    <a:bodyPr/>
                    <a:p>
                      <a:pPr>
                        <a:buNone/>
                      </a:pPr>
                      <a:r>
                        <a:rPr lang="en-US" altLang="zh-CN" sz="1800"/>
                        <a:t>        </a:t>
                      </a:r>
                      <a:r>
                        <a:rPr lang="zh-CN" altLang="en-US" sz="1800"/>
                        <a:t>以上两项测试内容（“读单音节字词”与“读多音节词语”）若有一项失分超过该项总分的 10%（即前一项失 1 分或后一项失 2 分），即被判定应试人的普通话水平不能进入一级。应试者若有较为明显的语音缺陷，即使测试总分达到一级甲等也要降级，只能评定为一级乙等。</a:t>
                      </a:r>
                      <a:endParaRPr lang="zh-CN" altLang="en-US" sz="1800"/>
                    </a:p>
                  </a:txBody>
                  <a:tcPr anchor="ctr" anchorCtr="0"/>
                </a:tc>
                <a:tc hMerge="1">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Freeform: Shape 17"/>
          <p:cNvSpPr/>
          <p:nvPr>
            <p:custDataLst>
              <p:tags r:id="rId1"/>
            </p:custDataLst>
          </p:nvPr>
        </p:nvSpPr>
        <p:spPr bwMode="auto">
          <a:xfrm>
            <a:off x="2235885" y="5487594"/>
            <a:ext cx="2026532" cy="121181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sp>
        <p:nvSpPr>
          <p:cNvPr id="19" name="Rectangle 18"/>
          <p:cNvSpPr/>
          <p:nvPr>
            <p:custDataLst>
              <p:tags r:id="rId2"/>
            </p:custDataLst>
          </p:nvPr>
        </p:nvSpPr>
        <p:spPr bwMode="auto">
          <a:xfrm>
            <a:off x="1072515" y="930910"/>
            <a:ext cx="2522220" cy="542925"/>
          </a:xfrm>
          <a:prstGeom prst="rect">
            <a:avLst/>
          </a:prstGeom>
          <a:solidFill>
            <a:srgbClr val="F2757D"/>
          </a:solidFill>
          <a:ln>
            <a:noFill/>
          </a:ln>
          <a:effectLst>
            <a:outerShdw blurRad="101600" dist="76200" dir="2700000" algn="tl" rotWithShape="0">
              <a:prstClr val="black">
                <a:alpha val="30000"/>
              </a:prstClr>
            </a:outerShdw>
          </a:effectLst>
        </p:spPr>
        <p:txBody>
          <a:bodyPr wrap="none" lIns="0" tIns="0" rIns="0" bIns="0" anchor="ctr"/>
          <a:lstStyle/>
          <a:p>
            <a:pPr algn="ctr">
              <a:lnSpc>
                <a:spcPct val="100000"/>
              </a:lnSpc>
            </a:pPr>
            <a:r>
              <a:rPr lang="en-US" sz="2000" b="1">
                <a:solidFill>
                  <a:schemeClr val="bg1"/>
                </a:solidFill>
                <a:latin typeface="微软雅黑" panose="020B0503020204020204" charset="-122"/>
                <a:ea typeface="微软雅黑" panose="020B0503020204020204" charset="-122"/>
                <a:cs typeface="+mn-ea"/>
                <a:sym typeface="+mn-lt"/>
              </a:rPr>
              <a:t>（一）读单音节字词</a:t>
            </a:r>
            <a:endParaRPr lang="en-US" sz="2000" b="1">
              <a:solidFill>
                <a:schemeClr val="bg1"/>
              </a:solidFill>
              <a:latin typeface="微软雅黑" panose="020B0503020204020204" charset="-122"/>
              <a:ea typeface="微软雅黑" panose="020B0503020204020204" charset="-122"/>
              <a:cs typeface="+mn-ea"/>
              <a:sym typeface="+mn-lt"/>
            </a:endParaRPr>
          </a:p>
        </p:txBody>
      </p:sp>
      <p:cxnSp>
        <p:nvCxnSpPr>
          <p:cNvPr id="21" name="Straight Connector 16"/>
          <p:cNvCxnSpPr>
            <a:endCxn id="5" idx="2"/>
          </p:cNvCxnSpPr>
          <p:nvPr>
            <p:custDataLst>
              <p:tags r:id="rId3"/>
            </p:custDataLst>
          </p:nvPr>
        </p:nvCxnSpPr>
        <p:spPr>
          <a:xfrm>
            <a:off x="3225562" y="4288185"/>
            <a:ext cx="28187" cy="1199409"/>
          </a:xfrm>
          <a:prstGeom prst="line">
            <a:avLst/>
          </a:prstGeom>
          <a:solidFill>
            <a:srgbClr val="65221A">
              <a:alpha val="80000"/>
            </a:srgb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3" name="Freeform: Shape 22"/>
          <p:cNvSpPr/>
          <p:nvPr>
            <p:custDataLst>
              <p:tags r:id="rId4"/>
            </p:custDataLst>
          </p:nvPr>
        </p:nvSpPr>
        <p:spPr bwMode="auto">
          <a:xfrm>
            <a:off x="3666440" y="5896758"/>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B3D78B"/>
          </a:solidFill>
          <a:ln>
            <a:noFill/>
          </a:ln>
          <a:effectLst>
            <a:outerShdw blurRad="50800" dist="38100" algn="l" rotWithShape="0">
              <a:prstClr val="black">
                <a:alpha val="40000"/>
              </a:prstClr>
            </a:outerShdw>
          </a:effectLst>
        </p:spPr>
        <p:txBody>
          <a:bodyPr anchor="ctr"/>
          <a:lstStyle/>
          <a:p>
            <a:pPr algn="ctr">
              <a:lnSpc>
                <a:spcPct val="120000"/>
              </a:lnSpc>
            </a:pPr>
            <a:endParaRPr sz="2135" dirty="0">
              <a:solidFill>
                <a:schemeClr val="bg1">
                  <a:lumMod val="50000"/>
                </a:schemeClr>
              </a:solidFill>
              <a:cs typeface="+mn-ea"/>
              <a:sym typeface="+mn-lt"/>
            </a:endParaRPr>
          </a:p>
        </p:txBody>
      </p:sp>
      <p:cxnSp>
        <p:nvCxnSpPr>
          <p:cNvPr id="25" name="Straight Connector 21"/>
          <p:cNvCxnSpPr/>
          <p:nvPr>
            <p:custDataLst>
              <p:tags r:id="rId5"/>
            </p:custDataLst>
          </p:nvPr>
        </p:nvCxnSpPr>
        <p:spPr>
          <a:xfrm>
            <a:off x="4656551" y="4288185"/>
            <a:ext cx="27752" cy="1553721"/>
          </a:xfrm>
          <a:prstGeom prst="line">
            <a:avLst/>
          </a:prstGeom>
          <a:solidFill>
            <a:schemeClr val="tx1">
              <a:lumMod val="75000"/>
              <a:lumOff val="25000"/>
            </a:scheme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6" name="Freeform: Shape 27"/>
          <p:cNvSpPr/>
          <p:nvPr>
            <p:custDataLst>
              <p:tags r:id="rId6"/>
            </p:custDataLst>
          </p:nvPr>
        </p:nvSpPr>
        <p:spPr bwMode="auto">
          <a:xfrm>
            <a:off x="6547884" y="5312878"/>
            <a:ext cx="2026532" cy="138653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B3D78B"/>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28" name="Straight Connector 26"/>
          <p:cNvCxnSpPr/>
          <p:nvPr>
            <p:custDataLst>
              <p:tags r:id="rId7"/>
            </p:custDataLst>
          </p:nvPr>
        </p:nvCxnSpPr>
        <p:spPr>
          <a:xfrm rot="5400000" flipV="1">
            <a:off x="7069896" y="4776713"/>
            <a:ext cx="982505" cy="5451"/>
          </a:xfrm>
          <a:prstGeom prst="line">
            <a:avLst/>
          </a:prstGeom>
          <a:solidFill>
            <a:schemeClr val="tx1">
              <a:lumMod val="75000"/>
              <a:lumOff val="25000"/>
            </a:scheme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9" name="Freeform: Shape 32"/>
          <p:cNvSpPr/>
          <p:nvPr>
            <p:custDataLst>
              <p:tags r:id="rId8"/>
            </p:custDataLst>
          </p:nvPr>
        </p:nvSpPr>
        <p:spPr bwMode="auto">
          <a:xfrm>
            <a:off x="5067036" y="4734212"/>
            <a:ext cx="2027601" cy="196519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31" name="Straight Connector 31"/>
          <p:cNvCxnSpPr/>
          <p:nvPr>
            <p:custDataLst>
              <p:tags r:id="rId9"/>
            </p:custDataLst>
          </p:nvPr>
        </p:nvCxnSpPr>
        <p:spPr>
          <a:xfrm rot="5400000" flipV="1">
            <a:off x="5858061" y="4495997"/>
            <a:ext cx="421073" cy="5451"/>
          </a:xfrm>
          <a:prstGeom prst="line">
            <a:avLst/>
          </a:prstGeom>
          <a:solidFill>
            <a:srgbClr val="65221A"/>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2" name="Freeform: Shape 37"/>
          <p:cNvSpPr/>
          <p:nvPr>
            <p:custDataLst>
              <p:tags r:id="rId10"/>
            </p:custDataLst>
          </p:nvPr>
        </p:nvSpPr>
        <p:spPr bwMode="auto">
          <a:xfrm>
            <a:off x="7963843" y="5896759"/>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40" name="Straight Connector 36"/>
          <p:cNvCxnSpPr/>
          <p:nvPr>
            <p:custDataLst>
              <p:tags r:id="rId11"/>
            </p:custDataLst>
          </p:nvPr>
        </p:nvCxnSpPr>
        <p:spPr>
          <a:xfrm>
            <a:off x="8998138" y="4288185"/>
            <a:ext cx="0" cy="1553722"/>
          </a:xfrm>
          <a:prstGeom prst="line">
            <a:avLst/>
          </a:prstGeom>
          <a:solidFill>
            <a:srgbClr val="65221A">
              <a:alpha val="80000"/>
            </a:srgb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58" name="矩形 47"/>
          <p:cNvSpPr>
            <a:spLocks noChangeArrowheads="1"/>
          </p:cNvSpPr>
          <p:nvPr>
            <p:custDataLst>
              <p:tags r:id="rId12"/>
            </p:custDataLst>
          </p:nvPr>
        </p:nvSpPr>
        <p:spPr bwMode="auto">
          <a:xfrm>
            <a:off x="1991360" y="1924685"/>
            <a:ext cx="251587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第一，每个字读一遍，如确需改读，每字只能改读一次且以第二遍读音为准进行判定。</a:t>
            </a:r>
            <a:endParaRPr lang="en-US" altLang="zh-CN" sz="1600" dirty="0">
              <a:latin typeface="+mn-lt"/>
              <a:ea typeface="+mn-ea"/>
              <a:cs typeface="+mn-ea"/>
              <a:sym typeface="+mn-lt"/>
            </a:endParaRPr>
          </a:p>
        </p:txBody>
      </p:sp>
      <p:sp>
        <p:nvSpPr>
          <p:cNvPr id="61" name="矩形 47"/>
          <p:cNvSpPr>
            <a:spLocks noChangeArrowheads="1"/>
          </p:cNvSpPr>
          <p:nvPr>
            <p:custDataLst>
              <p:tags r:id="rId13"/>
            </p:custDataLst>
          </p:nvPr>
        </p:nvSpPr>
        <p:spPr bwMode="auto">
          <a:xfrm>
            <a:off x="3412490" y="3048000"/>
            <a:ext cx="251587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第二，多音字只需要读出一种读音，一定不要读出该字的所有读音。</a:t>
            </a:r>
            <a:endParaRPr lang="en-US" altLang="zh-CN" sz="1600" dirty="0">
              <a:latin typeface="+mn-lt"/>
              <a:ea typeface="+mn-ea"/>
              <a:cs typeface="+mn-ea"/>
              <a:sym typeface="+mn-lt"/>
            </a:endParaRPr>
          </a:p>
        </p:txBody>
      </p:sp>
      <p:sp>
        <p:nvSpPr>
          <p:cNvPr id="62" name="矩形 47"/>
          <p:cNvSpPr>
            <a:spLocks noChangeArrowheads="1"/>
          </p:cNvSpPr>
          <p:nvPr>
            <p:custDataLst>
              <p:tags r:id="rId14"/>
            </p:custDataLst>
          </p:nvPr>
        </p:nvSpPr>
        <p:spPr bwMode="auto">
          <a:xfrm>
            <a:off x="4810760" y="2102485"/>
            <a:ext cx="2515870"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第三，不允许读出轻声和儿化音。</a:t>
            </a:r>
            <a:endParaRPr lang="en-US" altLang="zh-CN" sz="1600" dirty="0">
              <a:latin typeface="+mn-lt"/>
              <a:ea typeface="+mn-ea"/>
              <a:cs typeface="+mn-ea"/>
              <a:sym typeface="+mn-lt"/>
            </a:endParaRPr>
          </a:p>
        </p:txBody>
      </p:sp>
      <p:sp>
        <p:nvSpPr>
          <p:cNvPr id="63" name="矩形 47"/>
          <p:cNvSpPr>
            <a:spLocks noChangeArrowheads="1"/>
          </p:cNvSpPr>
          <p:nvPr>
            <p:custDataLst>
              <p:tags r:id="rId15"/>
            </p:custDataLst>
          </p:nvPr>
        </p:nvSpPr>
        <p:spPr bwMode="auto">
          <a:xfrm>
            <a:off x="6303645" y="3048000"/>
            <a:ext cx="251587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第四，不要省略某个字的读音，否则以错误对待，扣除该字的全部分数。</a:t>
            </a:r>
            <a:endParaRPr lang="en-US" altLang="zh-CN" sz="1600" dirty="0">
              <a:latin typeface="+mn-lt"/>
              <a:ea typeface="+mn-ea"/>
              <a:cs typeface="+mn-ea"/>
              <a:sym typeface="+mn-lt"/>
            </a:endParaRPr>
          </a:p>
        </p:txBody>
      </p:sp>
      <p:sp>
        <p:nvSpPr>
          <p:cNvPr id="64" name="矩形 47"/>
          <p:cNvSpPr>
            <a:spLocks noChangeArrowheads="1"/>
          </p:cNvSpPr>
          <p:nvPr>
            <p:custDataLst>
              <p:tags r:id="rId16"/>
            </p:custDataLst>
          </p:nvPr>
        </p:nvSpPr>
        <p:spPr bwMode="auto">
          <a:xfrm>
            <a:off x="7740015" y="1398905"/>
            <a:ext cx="2515870" cy="15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第五，本题限时 3.5 分钟，超时扣分。超时 1 分钟以内，扣 0.5 分；超时 1 分钟以上（含 1 分钟），扣 1 分。</a:t>
            </a:r>
            <a:endParaRPr lang="en-US" altLang="zh-CN"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par>
                                <p:cTn id="17" presetID="3" presetClass="entr" presetSubtype="1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par>
                                <p:cTn id="23" presetID="3" presetClass="entr" presetSubtype="1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linds(horizontal)">
                                      <p:cBhvr>
                                        <p:cTn id="25" dur="500"/>
                                        <p:tgtEl>
                                          <p:spTgt spid="2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linds(horizontal)">
                                      <p:cBhvr>
                                        <p:cTn id="28" dur="500"/>
                                        <p:tgtEl>
                                          <p:spTgt spid="29"/>
                                        </p:tgtEl>
                                      </p:cBhvr>
                                    </p:animEffect>
                                  </p:childTnLst>
                                </p:cTn>
                              </p:par>
                              <p:par>
                                <p:cTn id="29" presetID="3" presetClass="entr" presetSubtype="1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linds(horizontal)">
                                      <p:cBhvr>
                                        <p:cTn id="34" dur="500"/>
                                        <p:tgtEl>
                                          <p:spTgt spid="32"/>
                                        </p:tgtEl>
                                      </p:cBhvr>
                                    </p:animEffect>
                                  </p:childTnLst>
                                </p:cTn>
                              </p:par>
                              <p:par>
                                <p:cTn id="35" presetID="3" presetClass="entr" presetSubtype="1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linds(horizontal)">
                                      <p:cBhvr>
                                        <p:cTn id="37" dur="500"/>
                                        <p:tgtEl>
                                          <p:spTgt spid="4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blinds(horizontal)">
                                      <p:cBhvr>
                                        <p:cTn id="40" dur="500"/>
                                        <p:tgtEl>
                                          <p:spTgt spid="5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blinds(horizontal)">
                                      <p:cBhvr>
                                        <p:cTn id="43" dur="500"/>
                                        <p:tgtEl>
                                          <p:spTgt spid="6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blinds(horizontal)">
                                      <p:cBhvr>
                                        <p:cTn id="46" dur="500"/>
                                        <p:tgtEl>
                                          <p:spTgt spid="6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blinds(horizontal)">
                                      <p:cBhvr>
                                        <p:cTn id="49" dur="500"/>
                                        <p:tgtEl>
                                          <p:spTgt spid="6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3" grpId="0" bldLvl="0" animBg="1"/>
      <p:bldP spid="26" grpId="0" bldLvl="0" animBg="1"/>
      <p:bldP spid="29" grpId="0" bldLvl="0" animBg="1"/>
      <p:bldP spid="32" grpId="0" bldLvl="0" animBg="1"/>
      <p:bldP spid="58" grpId="0"/>
      <p:bldP spid="61" grpId="0"/>
      <p:bldP spid="62" grpId="0"/>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Freeform: Shape 17"/>
          <p:cNvSpPr/>
          <p:nvPr>
            <p:custDataLst>
              <p:tags r:id="rId1"/>
            </p:custDataLst>
          </p:nvPr>
        </p:nvSpPr>
        <p:spPr bwMode="auto">
          <a:xfrm>
            <a:off x="2235885" y="5487594"/>
            <a:ext cx="2026532" cy="121181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sp>
        <p:nvSpPr>
          <p:cNvPr id="19" name="Rectangle 18"/>
          <p:cNvSpPr/>
          <p:nvPr>
            <p:custDataLst>
              <p:tags r:id="rId2"/>
            </p:custDataLst>
          </p:nvPr>
        </p:nvSpPr>
        <p:spPr bwMode="auto">
          <a:xfrm>
            <a:off x="1072515" y="930910"/>
            <a:ext cx="2522220" cy="542925"/>
          </a:xfrm>
          <a:prstGeom prst="rect">
            <a:avLst/>
          </a:prstGeom>
          <a:solidFill>
            <a:srgbClr val="F2757D"/>
          </a:solidFill>
          <a:ln>
            <a:noFill/>
          </a:ln>
          <a:effectLst>
            <a:outerShdw blurRad="101600" dist="76200" dir="2700000" algn="tl" rotWithShape="0">
              <a:prstClr val="black">
                <a:alpha val="30000"/>
              </a:prstClr>
            </a:outerShdw>
          </a:effectLst>
        </p:spPr>
        <p:txBody>
          <a:bodyPr wrap="none" lIns="0" tIns="0" rIns="0" bIns="0" anchor="ctr"/>
          <a:lstStyle/>
          <a:p>
            <a:pPr algn="ctr">
              <a:lnSpc>
                <a:spcPct val="100000"/>
              </a:lnSpc>
            </a:pPr>
            <a:r>
              <a:rPr lang="en-US" sz="2000" b="1">
                <a:solidFill>
                  <a:schemeClr val="bg1"/>
                </a:solidFill>
                <a:latin typeface="微软雅黑" panose="020B0503020204020204" charset="-122"/>
                <a:ea typeface="微软雅黑" panose="020B0503020204020204" charset="-122"/>
                <a:cs typeface="+mn-ea"/>
                <a:sym typeface="+mn-lt"/>
              </a:rPr>
              <a:t>（二）读多音节词语</a:t>
            </a:r>
            <a:endParaRPr lang="en-US" sz="2000" b="1">
              <a:solidFill>
                <a:schemeClr val="bg1"/>
              </a:solidFill>
              <a:latin typeface="微软雅黑" panose="020B0503020204020204" charset="-122"/>
              <a:ea typeface="微软雅黑" panose="020B0503020204020204" charset="-122"/>
              <a:cs typeface="+mn-ea"/>
              <a:sym typeface="+mn-lt"/>
            </a:endParaRPr>
          </a:p>
        </p:txBody>
      </p:sp>
      <p:cxnSp>
        <p:nvCxnSpPr>
          <p:cNvPr id="21" name="Straight Connector 16"/>
          <p:cNvCxnSpPr>
            <a:endCxn id="5" idx="2"/>
          </p:cNvCxnSpPr>
          <p:nvPr>
            <p:custDataLst>
              <p:tags r:id="rId3"/>
            </p:custDataLst>
          </p:nvPr>
        </p:nvCxnSpPr>
        <p:spPr>
          <a:xfrm>
            <a:off x="3225562" y="4288185"/>
            <a:ext cx="28187" cy="1199409"/>
          </a:xfrm>
          <a:prstGeom prst="line">
            <a:avLst/>
          </a:prstGeom>
          <a:solidFill>
            <a:srgbClr val="65221A">
              <a:alpha val="80000"/>
            </a:srgb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3" name="Freeform: Shape 22"/>
          <p:cNvSpPr/>
          <p:nvPr>
            <p:custDataLst>
              <p:tags r:id="rId4"/>
            </p:custDataLst>
          </p:nvPr>
        </p:nvSpPr>
        <p:spPr bwMode="auto">
          <a:xfrm>
            <a:off x="3666440" y="5896758"/>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B3D78B"/>
          </a:solidFill>
          <a:ln>
            <a:noFill/>
          </a:ln>
          <a:effectLst>
            <a:outerShdw blurRad="50800" dist="38100" algn="l" rotWithShape="0">
              <a:prstClr val="black">
                <a:alpha val="40000"/>
              </a:prstClr>
            </a:outerShdw>
          </a:effectLst>
        </p:spPr>
        <p:txBody>
          <a:bodyPr anchor="ctr"/>
          <a:lstStyle/>
          <a:p>
            <a:pPr algn="ctr">
              <a:lnSpc>
                <a:spcPct val="120000"/>
              </a:lnSpc>
            </a:pPr>
            <a:endParaRPr sz="2135" dirty="0">
              <a:solidFill>
                <a:schemeClr val="bg1">
                  <a:lumMod val="50000"/>
                </a:schemeClr>
              </a:solidFill>
              <a:cs typeface="+mn-ea"/>
              <a:sym typeface="+mn-lt"/>
            </a:endParaRPr>
          </a:p>
        </p:txBody>
      </p:sp>
      <p:cxnSp>
        <p:nvCxnSpPr>
          <p:cNvPr id="25" name="Straight Connector 21"/>
          <p:cNvCxnSpPr/>
          <p:nvPr>
            <p:custDataLst>
              <p:tags r:id="rId5"/>
            </p:custDataLst>
          </p:nvPr>
        </p:nvCxnSpPr>
        <p:spPr>
          <a:xfrm>
            <a:off x="4656551" y="4288185"/>
            <a:ext cx="27752" cy="1553721"/>
          </a:xfrm>
          <a:prstGeom prst="line">
            <a:avLst/>
          </a:prstGeom>
          <a:solidFill>
            <a:schemeClr val="tx1">
              <a:lumMod val="75000"/>
              <a:lumOff val="25000"/>
            </a:scheme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6" name="Freeform: Shape 27"/>
          <p:cNvSpPr/>
          <p:nvPr>
            <p:custDataLst>
              <p:tags r:id="rId6"/>
            </p:custDataLst>
          </p:nvPr>
        </p:nvSpPr>
        <p:spPr bwMode="auto">
          <a:xfrm>
            <a:off x="6547884" y="5312878"/>
            <a:ext cx="2026532" cy="138653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B3D78B"/>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28" name="Straight Connector 26"/>
          <p:cNvCxnSpPr/>
          <p:nvPr>
            <p:custDataLst>
              <p:tags r:id="rId7"/>
            </p:custDataLst>
          </p:nvPr>
        </p:nvCxnSpPr>
        <p:spPr>
          <a:xfrm rot="5400000" flipV="1">
            <a:off x="7069896" y="4776713"/>
            <a:ext cx="982505" cy="5451"/>
          </a:xfrm>
          <a:prstGeom prst="line">
            <a:avLst/>
          </a:prstGeom>
          <a:solidFill>
            <a:schemeClr val="tx1">
              <a:lumMod val="75000"/>
              <a:lumOff val="25000"/>
            </a:scheme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9" name="Freeform: Shape 32"/>
          <p:cNvSpPr/>
          <p:nvPr>
            <p:custDataLst>
              <p:tags r:id="rId8"/>
            </p:custDataLst>
          </p:nvPr>
        </p:nvSpPr>
        <p:spPr bwMode="auto">
          <a:xfrm>
            <a:off x="5067036" y="4734212"/>
            <a:ext cx="2027601" cy="196519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31" name="Straight Connector 31"/>
          <p:cNvCxnSpPr/>
          <p:nvPr>
            <p:custDataLst>
              <p:tags r:id="rId9"/>
            </p:custDataLst>
          </p:nvPr>
        </p:nvCxnSpPr>
        <p:spPr>
          <a:xfrm rot="5400000" flipV="1">
            <a:off x="5858061" y="4495997"/>
            <a:ext cx="421073" cy="5451"/>
          </a:xfrm>
          <a:prstGeom prst="line">
            <a:avLst/>
          </a:prstGeom>
          <a:solidFill>
            <a:srgbClr val="65221A"/>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2" name="Freeform: Shape 37"/>
          <p:cNvSpPr/>
          <p:nvPr>
            <p:custDataLst>
              <p:tags r:id="rId10"/>
            </p:custDataLst>
          </p:nvPr>
        </p:nvSpPr>
        <p:spPr bwMode="auto">
          <a:xfrm>
            <a:off x="7963843" y="5896759"/>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848CC4"/>
          </a:solidFill>
          <a:ln>
            <a:noFill/>
          </a:ln>
          <a:effectLst>
            <a:outerShdw blurRad="50800" dist="38100" algn="l" rotWithShape="0">
              <a:prstClr val="black">
                <a:alpha val="40000"/>
              </a:prstClr>
            </a:outerShdw>
          </a:effectLst>
        </p:spPr>
        <p:txBody>
          <a:bodyPr anchor="ctr"/>
          <a:lstStyle/>
          <a:p>
            <a:pPr algn="ctr">
              <a:lnSpc>
                <a:spcPct val="120000"/>
              </a:lnSpc>
            </a:pPr>
            <a:endParaRPr sz="2135">
              <a:solidFill>
                <a:schemeClr val="bg1">
                  <a:lumMod val="50000"/>
                </a:schemeClr>
              </a:solidFill>
              <a:cs typeface="+mn-ea"/>
              <a:sym typeface="+mn-lt"/>
            </a:endParaRPr>
          </a:p>
        </p:txBody>
      </p:sp>
      <p:cxnSp>
        <p:nvCxnSpPr>
          <p:cNvPr id="40" name="Straight Connector 36"/>
          <p:cNvCxnSpPr/>
          <p:nvPr>
            <p:custDataLst>
              <p:tags r:id="rId11"/>
            </p:custDataLst>
          </p:nvPr>
        </p:nvCxnSpPr>
        <p:spPr>
          <a:xfrm>
            <a:off x="8998138" y="4288185"/>
            <a:ext cx="0" cy="1553722"/>
          </a:xfrm>
          <a:prstGeom prst="line">
            <a:avLst/>
          </a:prstGeom>
          <a:solidFill>
            <a:srgbClr val="65221A">
              <a:alpha val="80000"/>
            </a:srgbClr>
          </a:solidFill>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58" name="矩形 47"/>
          <p:cNvSpPr>
            <a:spLocks noChangeArrowheads="1"/>
          </p:cNvSpPr>
          <p:nvPr>
            <p:custDataLst>
              <p:tags r:id="rId12"/>
            </p:custDataLst>
          </p:nvPr>
        </p:nvSpPr>
        <p:spPr bwMode="auto">
          <a:xfrm>
            <a:off x="1991360" y="1924685"/>
            <a:ext cx="251587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第一，每个词读一遍，如果确需改读，每词只能改读一次且以第二遍读音为准进行判定。</a:t>
            </a:r>
            <a:endParaRPr lang="en-US" altLang="zh-CN" sz="1600" dirty="0">
              <a:latin typeface="+mn-lt"/>
              <a:ea typeface="+mn-ea"/>
              <a:cs typeface="+mn-ea"/>
              <a:sym typeface="+mn-lt"/>
            </a:endParaRPr>
          </a:p>
        </p:txBody>
      </p:sp>
      <p:sp>
        <p:nvSpPr>
          <p:cNvPr id="61" name="矩形 47"/>
          <p:cNvSpPr>
            <a:spLocks noChangeArrowheads="1"/>
          </p:cNvSpPr>
          <p:nvPr>
            <p:custDataLst>
              <p:tags r:id="rId13"/>
            </p:custDataLst>
          </p:nvPr>
        </p:nvSpPr>
        <p:spPr bwMode="auto">
          <a:xfrm>
            <a:off x="3412490" y="3048000"/>
            <a:ext cx="251587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第二，不要省略某个词的读音，否则以错误对待，扣除该词的全部分数。</a:t>
            </a:r>
            <a:endParaRPr lang="en-US" altLang="zh-CN" sz="1600" dirty="0">
              <a:latin typeface="+mn-lt"/>
              <a:ea typeface="+mn-ea"/>
              <a:cs typeface="+mn-ea"/>
              <a:sym typeface="+mn-lt"/>
            </a:endParaRPr>
          </a:p>
        </p:txBody>
      </p:sp>
      <p:sp>
        <p:nvSpPr>
          <p:cNvPr id="62" name="矩形 47"/>
          <p:cNvSpPr>
            <a:spLocks noChangeArrowheads="1"/>
          </p:cNvSpPr>
          <p:nvPr>
            <p:custDataLst>
              <p:tags r:id="rId14"/>
            </p:custDataLst>
          </p:nvPr>
        </p:nvSpPr>
        <p:spPr bwMode="auto">
          <a:xfrm>
            <a:off x="4810760" y="2102485"/>
            <a:ext cx="2515870"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第三，注意轻声、儿化和变调的读音。</a:t>
            </a:r>
            <a:endParaRPr lang="en-US" altLang="zh-CN" sz="1600" dirty="0">
              <a:latin typeface="+mn-lt"/>
              <a:ea typeface="+mn-ea"/>
              <a:cs typeface="+mn-ea"/>
              <a:sym typeface="+mn-lt"/>
            </a:endParaRPr>
          </a:p>
        </p:txBody>
      </p:sp>
      <p:sp>
        <p:nvSpPr>
          <p:cNvPr id="63" name="矩形 47"/>
          <p:cNvSpPr>
            <a:spLocks noChangeArrowheads="1"/>
          </p:cNvSpPr>
          <p:nvPr>
            <p:custDataLst>
              <p:tags r:id="rId15"/>
            </p:custDataLst>
          </p:nvPr>
        </p:nvSpPr>
        <p:spPr bwMode="auto">
          <a:xfrm>
            <a:off x="6303645" y="3350260"/>
            <a:ext cx="2515870"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第四，注意读词语时的轻重音格式。</a:t>
            </a:r>
            <a:endParaRPr lang="en-US" altLang="zh-CN" sz="1600" dirty="0">
              <a:latin typeface="+mn-lt"/>
              <a:ea typeface="+mn-ea"/>
              <a:cs typeface="+mn-ea"/>
              <a:sym typeface="+mn-lt"/>
            </a:endParaRPr>
          </a:p>
        </p:txBody>
      </p:sp>
      <p:sp>
        <p:nvSpPr>
          <p:cNvPr id="64" name="矩形 47"/>
          <p:cNvSpPr>
            <a:spLocks noChangeArrowheads="1"/>
          </p:cNvSpPr>
          <p:nvPr>
            <p:custDataLst>
              <p:tags r:id="rId16"/>
            </p:custDataLst>
          </p:nvPr>
        </p:nvSpPr>
        <p:spPr bwMode="auto">
          <a:xfrm>
            <a:off x="7740015" y="1701165"/>
            <a:ext cx="2515870" cy="15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en-US" altLang="zh-CN" sz="1600" dirty="0">
                <a:latin typeface="+mn-lt"/>
                <a:ea typeface="+mn-ea"/>
                <a:cs typeface="+mn-ea"/>
                <a:sym typeface="+mn-lt"/>
              </a:rPr>
              <a:t>第五，本题限时 2.5 分钟，超时扣分。超时 1 分钟以内，扣 0.5 分；超时 1 分钟以上（含 1 分钟），扣 1 分。</a:t>
            </a:r>
            <a:endParaRPr lang="en-US" altLang="zh-CN"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par>
                                <p:cTn id="17" presetID="3" presetClass="entr" presetSubtype="1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par>
                                <p:cTn id="23" presetID="3" presetClass="entr" presetSubtype="1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linds(horizontal)">
                                      <p:cBhvr>
                                        <p:cTn id="25" dur="500"/>
                                        <p:tgtEl>
                                          <p:spTgt spid="2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linds(horizontal)">
                                      <p:cBhvr>
                                        <p:cTn id="28" dur="500"/>
                                        <p:tgtEl>
                                          <p:spTgt spid="29"/>
                                        </p:tgtEl>
                                      </p:cBhvr>
                                    </p:animEffect>
                                  </p:childTnLst>
                                </p:cTn>
                              </p:par>
                              <p:par>
                                <p:cTn id="29" presetID="3" presetClass="entr" presetSubtype="1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linds(horizontal)">
                                      <p:cBhvr>
                                        <p:cTn id="34" dur="500"/>
                                        <p:tgtEl>
                                          <p:spTgt spid="32"/>
                                        </p:tgtEl>
                                      </p:cBhvr>
                                    </p:animEffect>
                                  </p:childTnLst>
                                </p:cTn>
                              </p:par>
                              <p:par>
                                <p:cTn id="35" presetID="3" presetClass="entr" presetSubtype="1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linds(horizontal)">
                                      <p:cBhvr>
                                        <p:cTn id="37" dur="500"/>
                                        <p:tgtEl>
                                          <p:spTgt spid="4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blinds(horizontal)">
                                      <p:cBhvr>
                                        <p:cTn id="40" dur="500"/>
                                        <p:tgtEl>
                                          <p:spTgt spid="5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blinds(horizontal)">
                                      <p:cBhvr>
                                        <p:cTn id="43" dur="500"/>
                                        <p:tgtEl>
                                          <p:spTgt spid="6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blinds(horizontal)">
                                      <p:cBhvr>
                                        <p:cTn id="46" dur="500"/>
                                        <p:tgtEl>
                                          <p:spTgt spid="6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blinds(horizontal)">
                                      <p:cBhvr>
                                        <p:cTn id="49" dur="500"/>
                                        <p:tgtEl>
                                          <p:spTgt spid="6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3" grpId="0" bldLvl="0" animBg="1"/>
      <p:bldP spid="26" grpId="0" bldLvl="0" animBg="1"/>
      <p:bldP spid="29" grpId="0" bldLvl="0" animBg="1"/>
      <p:bldP spid="32" grpId="0" bldLvl="0" animBg="1"/>
      <p:bldP spid="58" grpId="0"/>
      <p:bldP spid="61" grpId="0"/>
      <p:bldP spid="62" grpId="0"/>
      <p:bldP spid="63"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3006" y="917016"/>
            <a:ext cx="3979607" cy="460375"/>
          </a:xfrm>
          <a:prstGeom prst="rect">
            <a:avLst/>
          </a:prstGeom>
        </p:spPr>
        <p:txBody>
          <a:bodyPr wrap="square">
            <a:spAutoFit/>
          </a:bodyPr>
          <a:lstStyle/>
          <a:p>
            <a:pPr algn="just">
              <a:lnSpc>
                <a:spcPct val="100000"/>
              </a:lnSpc>
              <a:spcAft>
                <a:spcPts val="0"/>
              </a:spcAft>
            </a:pPr>
            <a:r>
              <a:rPr lang="zh-CN" altLang="en-US" sz="2400" b="1" dirty="0">
                <a:latin typeface="微软雅黑" panose="020B0503020204020204" charset="-122"/>
                <a:ea typeface="微软雅黑" panose="020B0503020204020204" charset="-122"/>
                <a:cs typeface="微软雅黑" panose="020B0503020204020204" charset="-122"/>
                <a:sym typeface="+mn-lt"/>
              </a:rPr>
              <a:t>1. 变调</a:t>
            </a:r>
            <a:endParaRPr lang="zh-CN" altLang="en-US" sz="2400" b="1" dirty="0">
              <a:latin typeface="微软雅黑" panose="020B0503020204020204" charset="-122"/>
              <a:ea typeface="微软雅黑" panose="020B0503020204020204" charset="-122"/>
              <a:cs typeface="微软雅黑" panose="020B0503020204020204" charset="-122"/>
              <a:sym typeface="+mn-lt"/>
            </a:endParaRPr>
          </a:p>
        </p:txBody>
      </p:sp>
      <p:sp>
        <p:nvSpPr>
          <p:cNvPr id="9" name="椭圆 8"/>
          <p:cNvSpPr/>
          <p:nvPr/>
        </p:nvSpPr>
        <p:spPr>
          <a:xfrm>
            <a:off x="1073309" y="1867017"/>
            <a:ext cx="1266826" cy="1266824"/>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上声 </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 </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上声</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sp>
        <p:nvSpPr>
          <p:cNvPr id="10" name="椭圆 9"/>
          <p:cNvSpPr/>
          <p:nvPr/>
        </p:nvSpPr>
        <p:spPr>
          <a:xfrm>
            <a:off x="1073309" y="4054919"/>
            <a:ext cx="1266826" cy="1266824"/>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上声</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 + </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20000"/>
              </a:lnSpc>
            </a:pPr>
            <a:r>
              <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rPr>
              <a:t>非上声</a:t>
            </a:r>
            <a:endParaRPr lang="en-US" altLang="zh-CN"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grpSp>
        <p:nvGrpSpPr>
          <p:cNvPr id="31" name="组合 30"/>
          <p:cNvGrpSpPr/>
          <p:nvPr/>
        </p:nvGrpSpPr>
        <p:grpSpPr>
          <a:xfrm>
            <a:off x="2748393" y="2891008"/>
            <a:ext cx="8299450" cy="402345"/>
            <a:chOff x="1330360" y="4834107"/>
            <a:chExt cx="8299450" cy="402345"/>
          </a:xfrm>
        </p:grpSpPr>
        <p:sp>
          <p:nvSpPr>
            <p:cNvPr id="32" name="矩形 31"/>
            <p:cNvSpPr/>
            <p:nvPr/>
          </p:nvSpPr>
          <p:spPr>
            <a:xfrm>
              <a:off x="1710725" y="4834107"/>
              <a:ext cx="7919085" cy="386080"/>
            </a:xfrm>
            <a:prstGeom prst="rect">
              <a:avLst/>
            </a:prstGeom>
          </p:spPr>
          <p:txBody>
            <a:bodyPr wrap="square">
              <a:spAutoFit/>
            </a:bodyPr>
            <a:lstStyle/>
            <a:p>
              <a:pPr>
                <a:lnSpc>
                  <a:spcPct val="120000"/>
                </a:lnSpc>
              </a:pPr>
              <a:r>
                <a:rPr lang="en-US" altLang="zh-CN" sz="1600" dirty="0">
                  <a:solidFill>
                    <a:srgbClr val="FF0000"/>
                  </a:solidFill>
                  <a:cs typeface="+mn-ea"/>
                  <a:sym typeface="+mn-lt"/>
                </a:rPr>
                <a:t>规范的变调模式是，保持后一上声音节的原调模式，前一音节变作阳平（上扬调）</a:t>
              </a:r>
              <a:endParaRPr lang="en-US" altLang="zh-CN" sz="1600" dirty="0">
                <a:solidFill>
                  <a:srgbClr val="FF0000"/>
                </a:solidFill>
                <a:cs typeface="+mn-ea"/>
                <a:sym typeface="+mn-lt"/>
              </a:endParaRPr>
            </a:p>
          </p:txBody>
        </p:sp>
        <p:sp>
          <p:nvSpPr>
            <p:cNvPr id="33" name="Freeform 61"/>
            <p:cNvSpPr>
              <a:spLocks noEditPoints="1"/>
            </p:cNvSpPr>
            <p:nvPr/>
          </p:nvSpPr>
          <p:spPr bwMode="auto">
            <a:xfrm>
              <a:off x="1330360" y="4914189"/>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848CC4"/>
            </a:solidFill>
            <a:ln>
              <a:noFill/>
            </a:ln>
          </p:spPr>
          <p:txBody>
            <a:bodyPr vert="horz" wrap="square" lIns="91440" tIns="45720" rIns="91440" bIns="45720" numCol="1" anchor="t" anchorCtr="0" compatLnSpc="1"/>
            <a:lstStyle/>
            <a:p>
              <a:pPr>
                <a:lnSpc>
                  <a:spcPct val="120000"/>
                </a:lnSpc>
              </a:pPr>
              <a:endParaRPr lang="zh-CN" altLang="en-US" sz="2000">
                <a:cs typeface="+mn-ea"/>
                <a:sym typeface="+mn-lt"/>
              </a:endParaRPr>
            </a:p>
          </p:txBody>
        </p:sp>
      </p:grpSp>
      <p:grpSp>
        <p:nvGrpSpPr>
          <p:cNvPr id="37" name="组合 36"/>
          <p:cNvGrpSpPr/>
          <p:nvPr/>
        </p:nvGrpSpPr>
        <p:grpSpPr>
          <a:xfrm>
            <a:off x="2748393" y="1786591"/>
            <a:ext cx="8296275" cy="975995"/>
            <a:chOff x="1332184" y="3584691"/>
            <a:chExt cx="8296275" cy="975995"/>
          </a:xfrm>
        </p:grpSpPr>
        <p:sp>
          <p:nvSpPr>
            <p:cNvPr id="38" name="矩形 37"/>
            <p:cNvSpPr/>
            <p:nvPr/>
          </p:nvSpPr>
          <p:spPr>
            <a:xfrm>
              <a:off x="1710644" y="3584691"/>
              <a:ext cx="7917815" cy="975995"/>
            </a:xfrm>
            <a:prstGeom prst="rect">
              <a:avLst/>
            </a:prstGeom>
          </p:spPr>
          <p:txBody>
            <a:bodyPr wrap="square">
              <a:spAutoFit/>
            </a:bodyPr>
            <a:lstStyle/>
            <a:p>
              <a:pPr>
                <a:lnSpc>
                  <a:spcPct val="120000"/>
                </a:lnSpc>
              </a:pPr>
              <a:r>
                <a:rPr lang="en-US" altLang="zh-CN" sz="1600" dirty="0">
                  <a:solidFill>
                    <a:srgbClr val="848CC4"/>
                  </a:solidFill>
                  <a:cs typeface="+mn-ea"/>
                  <a:sym typeface="+mn-lt"/>
                </a:rPr>
                <a:t>南方方言区的人因受母语调式的影响，在上上相连的普通话音节中常常出现两种情况：一是将第一音节读成较短的平调或下降调，二是将第二音节读成升调，这两种情况都是不正确的。</a:t>
              </a:r>
              <a:endParaRPr lang="en-US" altLang="zh-CN" sz="1600" dirty="0">
                <a:solidFill>
                  <a:srgbClr val="848CC4"/>
                </a:solidFill>
                <a:cs typeface="+mn-ea"/>
                <a:sym typeface="+mn-lt"/>
              </a:endParaRPr>
            </a:p>
          </p:txBody>
        </p:sp>
        <p:sp>
          <p:nvSpPr>
            <p:cNvPr id="39" name="Freeform 112"/>
            <p:cNvSpPr>
              <a:spLocks noEditPoints="1"/>
            </p:cNvSpPr>
            <p:nvPr/>
          </p:nvSpPr>
          <p:spPr bwMode="auto">
            <a:xfrm>
              <a:off x="1332184" y="3650494"/>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rgbClr val="848CC4"/>
            </a:solidFill>
            <a:ln>
              <a:noFill/>
            </a:ln>
          </p:spPr>
          <p:txBody>
            <a:bodyPr vert="horz" wrap="square" lIns="91440" tIns="45720" rIns="91440" bIns="45720" numCol="1" anchor="t" anchorCtr="0" compatLnSpc="1"/>
            <a:lstStyle/>
            <a:p>
              <a:pPr>
                <a:lnSpc>
                  <a:spcPct val="120000"/>
                </a:lnSpc>
              </a:pPr>
              <a:endParaRPr lang="zh-CN" altLang="en-US" sz="2000">
                <a:cs typeface="+mn-ea"/>
                <a:sym typeface="+mn-lt"/>
              </a:endParaRPr>
            </a:p>
          </p:txBody>
        </p:sp>
      </p:grpSp>
      <p:sp>
        <p:nvSpPr>
          <p:cNvPr id="61" name="矩形: 圆角 60"/>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rot="16200000">
            <a:off x="199390" y="315595"/>
            <a:ext cx="334010" cy="697865"/>
            <a:chOff x="476760" y="5175149"/>
            <a:chExt cx="572274" cy="1360418"/>
          </a:xfrm>
          <a:solidFill>
            <a:srgbClr val="B3D78B"/>
          </a:solidFill>
        </p:grpSpPr>
        <p:sp>
          <p:nvSpPr>
            <p:cNvPr id="63" name="椭圆 62"/>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46532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grpSp>
        <p:nvGrpSpPr>
          <p:cNvPr id="3" name="组合 2"/>
          <p:cNvGrpSpPr/>
          <p:nvPr/>
        </p:nvGrpSpPr>
        <p:grpSpPr>
          <a:xfrm>
            <a:off x="2748393" y="5072868"/>
            <a:ext cx="8299450" cy="402345"/>
            <a:chOff x="1330360" y="4834107"/>
            <a:chExt cx="8299450" cy="402345"/>
          </a:xfrm>
        </p:grpSpPr>
        <p:sp>
          <p:nvSpPr>
            <p:cNvPr id="4" name="矩形 3"/>
            <p:cNvSpPr/>
            <p:nvPr>
              <p:custDataLst>
                <p:tags r:id="rId2"/>
              </p:custDataLst>
            </p:nvPr>
          </p:nvSpPr>
          <p:spPr>
            <a:xfrm>
              <a:off x="1710725" y="4834107"/>
              <a:ext cx="7919085" cy="386080"/>
            </a:xfrm>
            <a:prstGeom prst="rect">
              <a:avLst/>
            </a:prstGeom>
          </p:spPr>
          <p:txBody>
            <a:bodyPr wrap="square">
              <a:spAutoFit/>
            </a:bodyPr>
            <a:p>
              <a:pPr>
                <a:lnSpc>
                  <a:spcPct val="120000"/>
                </a:lnSpc>
              </a:pPr>
              <a:r>
                <a:rPr lang="en-US" altLang="zh-CN" sz="1600" dirty="0">
                  <a:solidFill>
                    <a:srgbClr val="FF0000"/>
                  </a:solidFill>
                  <a:cs typeface="+mn-ea"/>
                  <a:sym typeface="+mn-lt"/>
                </a:rPr>
                <a:t>注意：在上声加非上声音节的连读中，第一音节的变调一定要保证低降的趋势。</a:t>
              </a:r>
              <a:endParaRPr lang="en-US" altLang="zh-CN" sz="1600" dirty="0">
                <a:solidFill>
                  <a:srgbClr val="FF0000"/>
                </a:solidFill>
                <a:cs typeface="+mn-ea"/>
                <a:sym typeface="+mn-lt"/>
              </a:endParaRPr>
            </a:p>
          </p:txBody>
        </p:sp>
        <p:sp>
          <p:nvSpPr>
            <p:cNvPr id="5" name="Freeform 61"/>
            <p:cNvSpPr>
              <a:spLocks noEditPoints="1"/>
            </p:cNvSpPr>
            <p:nvPr>
              <p:custDataLst>
                <p:tags r:id="rId3"/>
              </p:custDataLst>
            </p:nvPr>
          </p:nvSpPr>
          <p:spPr bwMode="auto">
            <a:xfrm>
              <a:off x="1330360" y="4914189"/>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848CC4"/>
            </a:solidFill>
            <a:ln>
              <a:noFill/>
            </a:ln>
          </p:spPr>
          <p:txBody>
            <a:bodyPr vert="horz" wrap="square" lIns="91440" tIns="45720" rIns="91440" bIns="45720" numCol="1" anchor="t" anchorCtr="0" compatLnSpc="1"/>
            <a:p>
              <a:pPr>
                <a:lnSpc>
                  <a:spcPct val="120000"/>
                </a:lnSpc>
              </a:pPr>
              <a:endParaRPr lang="zh-CN" altLang="en-US" sz="2000">
                <a:cs typeface="+mn-ea"/>
                <a:sym typeface="+mn-lt"/>
              </a:endParaRPr>
            </a:p>
          </p:txBody>
        </p:sp>
      </p:grpSp>
      <p:grpSp>
        <p:nvGrpSpPr>
          <p:cNvPr id="6" name="组合 5"/>
          <p:cNvGrpSpPr/>
          <p:nvPr/>
        </p:nvGrpSpPr>
        <p:grpSpPr>
          <a:xfrm>
            <a:off x="2748393" y="3968451"/>
            <a:ext cx="8296275" cy="975995"/>
            <a:chOff x="1332184" y="3584691"/>
            <a:chExt cx="8296275" cy="975995"/>
          </a:xfrm>
        </p:grpSpPr>
        <p:sp>
          <p:nvSpPr>
            <p:cNvPr id="7" name="矩形 6"/>
            <p:cNvSpPr/>
            <p:nvPr>
              <p:custDataLst>
                <p:tags r:id="rId4"/>
              </p:custDataLst>
            </p:nvPr>
          </p:nvSpPr>
          <p:spPr>
            <a:xfrm>
              <a:off x="1710644" y="3584691"/>
              <a:ext cx="7917815" cy="975995"/>
            </a:xfrm>
            <a:prstGeom prst="rect">
              <a:avLst/>
            </a:prstGeom>
          </p:spPr>
          <p:txBody>
            <a:bodyPr wrap="square">
              <a:spAutoFit/>
            </a:bodyPr>
            <a:p>
              <a:pPr>
                <a:lnSpc>
                  <a:spcPct val="120000"/>
                </a:lnSpc>
              </a:pPr>
              <a:r>
                <a:rPr lang="en-US" altLang="zh-CN" sz="1600" dirty="0">
                  <a:solidFill>
                    <a:srgbClr val="848CC4"/>
                  </a:solidFill>
                  <a:cs typeface="+mn-ea"/>
                  <a:sym typeface="+mn-lt"/>
                </a:rPr>
                <a:t>上声 + 非上声音节的双音词，如“老张”“小刘”“仰望”等，第一个音节一律由上声变为半上（21，上声的前半部分）</a:t>
              </a:r>
              <a:r>
                <a:rPr lang="zh-CN" altLang="en-US" sz="1600" dirty="0">
                  <a:solidFill>
                    <a:srgbClr val="848CC4"/>
                  </a:solidFill>
                  <a:cs typeface="+mn-ea"/>
                  <a:sym typeface="+mn-lt"/>
                </a:rPr>
                <a:t>。</a:t>
              </a:r>
              <a:r>
                <a:rPr lang="en-US" altLang="zh-CN" sz="1600" dirty="0">
                  <a:solidFill>
                    <a:srgbClr val="848CC4"/>
                  </a:solidFill>
                  <a:cs typeface="+mn-ea"/>
                  <a:sym typeface="+mn-lt"/>
                </a:rPr>
                <a:t>方言区的应试者常犯的毛病是将第一音节的上声调读成一个上扬调（调形类似于上声调的后半部分）或稍平的短调。</a:t>
              </a:r>
              <a:endParaRPr lang="en-US" altLang="zh-CN" sz="1600" dirty="0">
                <a:solidFill>
                  <a:srgbClr val="848CC4"/>
                </a:solidFill>
                <a:cs typeface="+mn-ea"/>
                <a:sym typeface="+mn-lt"/>
              </a:endParaRPr>
            </a:p>
          </p:txBody>
        </p:sp>
        <p:sp>
          <p:nvSpPr>
            <p:cNvPr id="40" name="Freeform 112"/>
            <p:cNvSpPr>
              <a:spLocks noEditPoints="1"/>
            </p:cNvSpPr>
            <p:nvPr>
              <p:custDataLst>
                <p:tags r:id="rId5"/>
              </p:custDataLst>
            </p:nvPr>
          </p:nvSpPr>
          <p:spPr bwMode="auto">
            <a:xfrm>
              <a:off x="1332184" y="3650494"/>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rgbClr val="848CC4"/>
            </a:solidFill>
            <a:ln>
              <a:noFill/>
            </a:ln>
          </p:spPr>
          <p:txBody>
            <a:bodyPr vert="horz" wrap="square" lIns="91440" tIns="45720" rIns="91440" bIns="45720" numCol="1" anchor="t" anchorCtr="0" compatLnSpc="1"/>
            <a:p>
              <a:pPr>
                <a:lnSpc>
                  <a:spcPct val="120000"/>
                </a:lnSpc>
              </a:pPr>
              <a:endParaRPr lang="zh-CN" altLang="en-US" sz="2000">
                <a:cs typeface="+mn-ea"/>
                <a:sym typeface="+mn-lt"/>
              </a:endParaRPr>
            </a:p>
          </p:txBody>
        </p:sp>
      </p:grpSp>
      <p:sp>
        <p:nvSpPr>
          <p:cNvPr id="41" name="矩形 40"/>
          <p:cNvSpPr/>
          <p:nvPr>
            <p:custDataLst>
              <p:tags r:id="rId6"/>
            </p:custDataLst>
          </p:nvPr>
        </p:nvSpPr>
        <p:spPr bwMode="auto">
          <a:xfrm>
            <a:off x="840105" y="3632200"/>
            <a:ext cx="10511790" cy="76200"/>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fontAlgn="auto">
              <a:lnSpc>
                <a:spcPct val="120000"/>
              </a:lnSpc>
              <a:buFontTx/>
              <a:buNone/>
              <a:defRPr/>
            </a:pP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2" presetClass="entr" presetSubtype="8"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4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3006" y="917016"/>
            <a:ext cx="3979607" cy="460375"/>
          </a:xfrm>
          <a:prstGeom prst="rect">
            <a:avLst/>
          </a:prstGeom>
        </p:spPr>
        <p:txBody>
          <a:bodyPr wrap="square">
            <a:spAutoFit/>
          </a:bodyPr>
          <a:lstStyle/>
          <a:p>
            <a:pPr algn="just">
              <a:lnSpc>
                <a:spcPct val="100000"/>
              </a:lnSpc>
              <a:spcAft>
                <a:spcPts val="0"/>
              </a:spcAft>
            </a:pPr>
            <a:r>
              <a:rPr lang="zh-CN" altLang="en-US" sz="2400" b="1" dirty="0">
                <a:latin typeface="微软雅黑" panose="020B0503020204020204" charset="-122"/>
                <a:ea typeface="微软雅黑" panose="020B0503020204020204" charset="-122"/>
                <a:cs typeface="微软雅黑" panose="020B0503020204020204" charset="-122"/>
                <a:sym typeface="+mn-lt"/>
              </a:rPr>
              <a:t>2. 轻声</a:t>
            </a:r>
            <a:endParaRPr lang="zh-CN" altLang="en-US" sz="2400" b="1" dirty="0">
              <a:latin typeface="微软雅黑" panose="020B0503020204020204" charset="-122"/>
              <a:ea typeface="微软雅黑" panose="020B0503020204020204" charset="-122"/>
              <a:cs typeface="微软雅黑" panose="020B0503020204020204" charset="-122"/>
              <a:sym typeface="+mn-lt"/>
            </a:endParaRPr>
          </a:p>
        </p:txBody>
      </p:sp>
      <p:sp>
        <p:nvSpPr>
          <p:cNvPr id="61" name="矩形: 圆角 60"/>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rot="16200000">
            <a:off x="199390" y="315595"/>
            <a:ext cx="334010" cy="697865"/>
            <a:chOff x="476760" y="5175149"/>
            <a:chExt cx="572274" cy="1360418"/>
          </a:xfrm>
          <a:solidFill>
            <a:srgbClr val="B3D78B"/>
          </a:solidFill>
        </p:grpSpPr>
        <p:sp>
          <p:nvSpPr>
            <p:cNvPr id="63" name="椭圆 62"/>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46532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grpSp>
        <p:nvGrpSpPr>
          <p:cNvPr id="11" name="组合 10"/>
          <p:cNvGrpSpPr/>
          <p:nvPr/>
        </p:nvGrpSpPr>
        <p:grpSpPr>
          <a:xfrm>
            <a:off x="1003368" y="1594851"/>
            <a:ext cx="10302875" cy="1155700"/>
            <a:chOff x="5248343" y="2045893"/>
            <a:chExt cx="10302875" cy="1155700"/>
          </a:xfrm>
          <a:solidFill>
            <a:schemeClr val="accent2"/>
          </a:solidFill>
        </p:grpSpPr>
        <p:sp>
          <p:nvSpPr>
            <p:cNvPr id="12" name="矩形 11"/>
            <p:cNvSpPr/>
            <p:nvPr>
              <p:custDataLst>
                <p:tags r:id="rId2"/>
              </p:custDataLst>
            </p:nvPr>
          </p:nvSpPr>
          <p:spPr>
            <a:xfrm>
              <a:off x="5248343" y="2045893"/>
              <a:ext cx="10302875"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3" name="文本框 12"/>
            <p:cNvSpPr txBox="1"/>
            <p:nvPr>
              <p:custDataLst>
                <p:tags r:id="rId3"/>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4" name="矩形 13"/>
            <p:cNvSpPr/>
            <p:nvPr>
              <p:custDataLst>
                <p:tags r:id="rId4"/>
              </p:custDataLst>
            </p:nvPr>
          </p:nvSpPr>
          <p:spPr>
            <a:xfrm>
              <a:off x="6510088" y="2405303"/>
              <a:ext cx="5931535" cy="3987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t" anchorCtr="0">
              <a:spAutoFit/>
            </a:bodyPr>
            <a:lstStyle/>
            <a:p>
              <a:pPr>
                <a:lnSpc>
                  <a:spcPct val="100000"/>
                </a:lnSpc>
              </a:pPr>
              <a:r>
                <a:rPr lang="en-US" altLang="zh-CN" sz="2000" dirty="0">
                  <a:solidFill>
                    <a:schemeClr val="bg1"/>
                  </a:solidFill>
                  <a:cs typeface="+mn-ea"/>
                  <a:sym typeface="+mn-lt"/>
                </a:rPr>
                <a:t>普通话的规范轻声词语必须要读轻声。</a:t>
              </a:r>
              <a:endParaRPr lang="en-US" altLang="zh-CN" sz="2000" dirty="0">
                <a:solidFill>
                  <a:schemeClr val="bg1"/>
                </a:solidFill>
                <a:cs typeface="+mn-ea"/>
                <a:sym typeface="+mn-lt"/>
              </a:endParaRPr>
            </a:p>
          </p:txBody>
        </p:sp>
      </p:grpSp>
      <p:sp>
        <p:nvSpPr>
          <p:cNvPr id="15" name="文本框 14"/>
          <p:cNvSpPr txBox="1"/>
          <p:nvPr>
            <p:custDataLst>
              <p:tags r:id="rId5"/>
            </p:custDataLst>
          </p:nvPr>
        </p:nvSpPr>
        <p:spPr>
          <a:xfrm>
            <a:off x="1152472" y="3158295"/>
            <a:ext cx="1234239" cy="744291"/>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02.</a:t>
            </a:r>
            <a:endParaRPr lang="zh-CN" altLang="en-US" sz="4400" dirty="0">
              <a:latin typeface="+mn-lt"/>
              <a:ea typeface="+mn-ea"/>
              <a:cs typeface="+mn-ea"/>
              <a:sym typeface="+mn-lt"/>
            </a:endParaRPr>
          </a:p>
        </p:txBody>
      </p:sp>
      <p:sp>
        <p:nvSpPr>
          <p:cNvPr id="16" name="矩形 15"/>
          <p:cNvSpPr/>
          <p:nvPr>
            <p:custDataLst>
              <p:tags r:id="rId6"/>
            </p:custDataLst>
          </p:nvPr>
        </p:nvSpPr>
        <p:spPr>
          <a:xfrm>
            <a:off x="2265045" y="3130550"/>
            <a:ext cx="8395335" cy="706755"/>
          </a:xfrm>
          <a:prstGeom prst="rect">
            <a:avLst/>
          </a:prstGeom>
        </p:spPr>
        <p:txBody>
          <a:bodyPr vert="horz" lIns="91440" tIns="45720" rIns="91440" bIns="45720" rtlCol="0" anchor="t" anchorCtr="0">
            <a:spAutoFit/>
          </a:bodyPr>
          <a:lstStyle/>
          <a:p>
            <a:pPr>
              <a:lnSpc>
                <a:spcPct val="100000"/>
              </a:lnSpc>
            </a:pPr>
            <a:r>
              <a:rPr lang="en-US" altLang="zh-CN" sz="2000" dirty="0">
                <a:cs typeface="+mn-ea"/>
                <a:sym typeface="+mn-lt"/>
              </a:rPr>
              <a:t>因为南方方言基本没有词汇轻声现象，所以这对南方方言区的应试者是一个语音难点。</a:t>
            </a:r>
            <a:endParaRPr lang="en-US" altLang="zh-CN" sz="2000" dirty="0">
              <a:cs typeface="+mn-ea"/>
              <a:sym typeface="+mn-lt"/>
            </a:endParaRPr>
          </a:p>
        </p:txBody>
      </p:sp>
      <p:sp>
        <p:nvSpPr>
          <p:cNvPr id="17" name="文本框 16"/>
          <p:cNvSpPr txBox="1"/>
          <p:nvPr>
            <p:custDataLst>
              <p:tags r:id="rId7"/>
            </p:custDataLst>
          </p:nvPr>
        </p:nvSpPr>
        <p:spPr>
          <a:xfrm>
            <a:off x="1152472" y="4541470"/>
            <a:ext cx="972775" cy="703555"/>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03.</a:t>
            </a:r>
            <a:endParaRPr lang="zh-CN" altLang="en-US" sz="4400" dirty="0">
              <a:latin typeface="+mn-lt"/>
              <a:ea typeface="+mn-ea"/>
              <a:cs typeface="+mn-ea"/>
              <a:sym typeface="+mn-lt"/>
            </a:endParaRPr>
          </a:p>
        </p:txBody>
      </p:sp>
      <p:sp>
        <p:nvSpPr>
          <p:cNvPr id="18" name="矩形 17"/>
          <p:cNvSpPr/>
          <p:nvPr>
            <p:custDataLst>
              <p:tags r:id="rId8"/>
            </p:custDataLst>
          </p:nvPr>
        </p:nvSpPr>
        <p:spPr>
          <a:xfrm>
            <a:off x="2249805" y="4211955"/>
            <a:ext cx="8395335" cy="1322070"/>
          </a:xfrm>
          <a:prstGeom prst="rect">
            <a:avLst/>
          </a:prstGeom>
        </p:spPr>
        <p:txBody>
          <a:bodyPr vert="horz" lIns="91440" tIns="45720" rIns="91440" bIns="45720" rtlCol="0" anchor="t" anchorCtr="0">
            <a:spAutoFit/>
          </a:bodyPr>
          <a:lstStyle/>
          <a:p>
            <a:pPr>
              <a:lnSpc>
                <a:spcPct val="100000"/>
              </a:lnSpc>
            </a:pPr>
            <a:r>
              <a:rPr lang="en-US" altLang="zh-CN" sz="2000" dirty="0">
                <a:cs typeface="+mn-ea"/>
                <a:sym typeface="+mn-lt"/>
              </a:rPr>
              <a:t>方言区的人要掌握轻声词语的正确发音，可有意适当地延长第一音节的音长，缩短第二音节的音长，使第一音节、第二音节在发音的时值上形成比较明显的对比，这样，轻声轻而短的音感特点自然就会显现出来，这是一种较为有效的训练方法。</a:t>
            </a:r>
            <a:endParaRPr lang="en-US" altLang="zh-CN"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750" fill="hold"/>
                                        <p:tgtEl>
                                          <p:spTgt spid="15"/>
                                        </p:tgtEl>
                                        <p:attrNameLst>
                                          <p:attrName>ppt_w</p:attrName>
                                        </p:attrNameLst>
                                      </p:cBhvr>
                                      <p:tavLst>
                                        <p:tav tm="0">
                                          <p:val>
                                            <p:fltVal val="0"/>
                                          </p:val>
                                        </p:tav>
                                        <p:tav tm="100000">
                                          <p:val>
                                            <p:strVal val="#ppt_w"/>
                                          </p:val>
                                        </p:tav>
                                      </p:tavLst>
                                    </p:anim>
                                    <p:anim calcmode="lin" valueType="num">
                                      <p:cBhvr>
                                        <p:cTn id="13" dur="750" fill="hold"/>
                                        <p:tgtEl>
                                          <p:spTgt spid="15"/>
                                        </p:tgtEl>
                                        <p:attrNameLst>
                                          <p:attrName>ppt_h</p:attrName>
                                        </p:attrNameLst>
                                      </p:cBhvr>
                                      <p:tavLst>
                                        <p:tav tm="0">
                                          <p:val>
                                            <p:fltVal val="0"/>
                                          </p:val>
                                        </p:tav>
                                        <p:tav tm="100000">
                                          <p:val>
                                            <p:strVal val="#ppt_h"/>
                                          </p:val>
                                        </p:tav>
                                      </p:tavLst>
                                    </p:anim>
                                    <p:animEffect transition="in" filter="fade">
                                      <p:cBhvr>
                                        <p:cTn id="14" dur="750"/>
                                        <p:tgtEl>
                                          <p:spTgt spid="15"/>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750" fill="hold"/>
                                        <p:tgtEl>
                                          <p:spTgt spid="17"/>
                                        </p:tgtEl>
                                        <p:attrNameLst>
                                          <p:attrName>ppt_w</p:attrName>
                                        </p:attrNameLst>
                                      </p:cBhvr>
                                      <p:tavLst>
                                        <p:tav tm="0">
                                          <p:val>
                                            <p:fltVal val="0"/>
                                          </p:val>
                                        </p:tav>
                                        <p:tav tm="100000">
                                          <p:val>
                                            <p:strVal val="#ppt_w"/>
                                          </p:val>
                                        </p:tav>
                                      </p:tavLst>
                                    </p:anim>
                                    <p:anim calcmode="lin" valueType="num">
                                      <p:cBhvr>
                                        <p:cTn id="19" dur="750" fill="hold"/>
                                        <p:tgtEl>
                                          <p:spTgt spid="17"/>
                                        </p:tgtEl>
                                        <p:attrNameLst>
                                          <p:attrName>ppt_h</p:attrName>
                                        </p:attrNameLst>
                                      </p:cBhvr>
                                      <p:tavLst>
                                        <p:tav tm="0">
                                          <p:val>
                                            <p:fltVal val="0"/>
                                          </p:val>
                                        </p:tav>
                                        <p:tav tm="100000">
                                          <p:val>
                                            <p:strVal val="#ppt_h"/>
                                          </p:val>
                                        </p:tav>
                                      </p:tavLst>
                                    </p:anim>
                                    <p:animEffect transition="in" filter="fade">
                                      <p:cBhvr>
                                        <p:cTn id="20" dur="750"/>
                                        <p:tgtEl>
                                          <p:spTgt spid="17"/>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750"/>
                                        <p:tgtEl>
                                          <p:spTgt spid="11"/>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750"/>
                                        <p:tgtEl>
                                          <p:spTgt spid="16"/>
                                        </p:tgtEl>
                                      </p:cBhvr>
                                    </p:animEffect>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3006" y="917016"/>
            <a:ext cx="3979607" cy="460375"/>
          </a:xfrm>
          <a:prstGeom prst="rect">
            <a:avLst/>
          </a:prstGeom>
        </p:spPr>
        <p:txBody>
          <a:bodyPr wrap="square">
            <a:spAutoFit/>
          </a:bodyPr>
          <a:lstStyle/>
          <a:p>
            <a:pPr algn="just">
              <a:lnSpc>
                <a:spcPct val="100000"/>
              </a:lnSpc>
              <a:spcAft>
                <a:spcPts val="0"/>
              </a:spcAft>
            </a:pPr>
            <a:r>
              <a:rPr lang="zh-CN" altLang="en-US" sz="2400" b="1" dirty="0">
                <a:latin typeface="微软雅黑" panose="020B0503020204020204" charset="-122"/>
                <a:ea typeface="微软雅黑" panose="020B0503020204020204" charset="-122"/>
                <a:cs typeface="微软雅黑" panose="020B0503020204020204" charset="-122"/>
                <a:sym typeface="+mn-lt"/>
              </a:rPr>
              <a:t>3. 儿化</a:t>
            </a:r>
            <a:endParaRPr lang="zh-CN" altLang="en-US" sz="2400" b="1" dirty="0">
              <a:latin typeface="微软雅黑" panose="020B0503020204020204" charset="-122"/>
              <a:ea typeface="微软雅黑" panose="020B0503020204020204" charset="-122"/>
              <a:cs typeface="微软雅黑" panose="020B0503020204020204" charset="-122"/>
              <a:sym typeface="+mn-lt"/>
            </a:endParaRPr>
          </a:p>
        </p:txBody>
      </p:sp>
      <p:sp>
        <p:nvSpPr>
          <p:cNvPr id="61" name="矩形: 圆角 60"/>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rot="16200000">
            <a:off x="199390" y="315595"/>
            <a:ext cx="334010" cy="697865"/>
            <a:chOff x="476760" y="5175149"/>
            <a:chExt cx="572274" cy="1360418"/>
          </a:xfrm>
          <a:solidFill>
            <a:srgbClr val="B3D78B"/>
          </a:solidFill>
        </p:grpSpPr>
        <p:sp>
          <p:nvSpPr>
            <p:cNvPr id="63" name="椭圆 62"/>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46532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grpSp>
        <p:nvGrpSpPr>
          <p:cNvPr id="11" name="组合 10"/>
          <p:cNvGrpSpPr/>
          <p:nvPr/>
        </p:nvGrpSpPr>
        <p:grpSpPr>
          <a:xfrm>
            <a:off x="1003368" y="1594851"/>
            <a:ext cx="10302875" cy="1155700"/>
            <a:chOff x="5248343" y="2045893"/>
            <a:chExt cx="10302875" cy="1155700"/>
          </a:xfrm>
          <a:solidFill>
            <a:schemeClr val="accent2"/>
          </a:solidFill>
        </p:grpSpPr>
        <p:sp>
          <p:nvSpPr>
            <p:cNvPr id="12" name="矩形 11"/>
            <p:cNvSpPr/>
            <p:nvPr>
              <p:custDataLst>
                <p:tags r:id="rId2"/>
              </p:custDataLst>
            </p:nvPr>
          </p:nvSpPr>
          <p:spPr>
            <a:xfrm>
              <a:off x="5248343" y="2045893"/>
              <a:ext cx="10302875"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3" name="文本框 12"/>
            <p:cNvSpPr txBox="1"/>
            <p:nvPr>
              <p:custDataLst>
                <p:tags r:id="rId3"/>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mn-lt"/>
                  <a:ea typeface="+mn-ea"/>
                  <a:cs typeface="+mn-ea"/>
                  <a:sym typeface="+mn-lt"/>
                </a:rPr>
                <a:t>01.</a:t>
              </a:r>
              <a:endParaRPr lang="zh-CN" altLang="en-US" sz="4400" dirty="0">
                <a:solidFill>
                  <a:schemeClr val="bg1"/>
                </a:solidFill>
                <a:latin typeface="+mn-lt"/>
                <a:ea typeface="+mn-ea"/>
                <a:cs typeface="+mn-ea"/>
                <a:sym typeface="+mn-lt"/>
              </a:endParaRPr>
            </a:p>
          </p:txBody>
        </p:sp>
        <p:sp>
          <p:nvSpPr>
            <p:cNvPr id="14" name="矩形 13"/>
            <p:cNvSpPr/>
            <p:nvPr>
              <p:custDataLst>
                <p:tags r:id="rId4"/>
              </p:custDataLst>
            </p:nvPr>
          </p:nvSpPr>
          <p:spPr>
            <a:xfrm>
              <a:off x="6510088" y="2263063"/>
              <a:ext cx="8395335" cy="706755"/>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p>
              <a:pPr>
                <a:lnSpc>
                  <a:spcPct val="100000"/>
                </a:lnSpc>
              </a:pPr>
              <a:r>
                <a:rPr lang="en-US" altLang="zh-CN" sz="2000" dirty="0">
                  <a:solidFill>
                    <a:schemeClr val="bg1"/>
                  </a:solidFill>
                  <a:cs typeface="+mn-ea"/>
                  <a:sym typeface="+mn-lt"/>
                </a:rPr>
                <a:t>南方方言根本无北方话那样的卷舌儿化韵，所以，这对南方方言区的应试者也是一大难点。</a:t>
              </a:r>
              <a:endParaRPr lang="en-US" altLang="zh-CN" sz="2000" dirty="0">
                <a:solidFill>
                  <a:schemeClr val="bg1"/>
                </a:solidFill>
                <a:cs typeface="+mn-ea"/>
                <a:sym typeface="+mn-lt"/>
              </a:endParaRPr>
            </a:p>
          </p:txBody>
        </p:sp>
      </p:grpSp>
      <p:sp>
        <p:nvSpPr>
          <p:cNvPr id="15" name="文本框 14"/>
          <p:cNvSpPr txBox="1"/>
          <p:nvPr>
            <p:custDataLst>
              <p:tags r:id="rId5"/>
            </p:custDataLst>
          </p:nvPr>
        </p:nvSpPr>
        <p:spPr>
          <a:xfrm>
            <a:off x="1152472" y="3380545"/>
            <a:ext cx="1234239" cy="744291"/>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02.</a:t>
            </a:r>
            <a:endParaRPr lang="zh-CN" altLang="en-US" sz="4400" dirty="0">
              <a:latin typeface="+mn-lt"/>
              <a:ea typeface="+mn-ea"/>
              <a:cs typeface="+mn-ea"/>
              <a:sym typeface="+mn-lt"/>
            </a:endParaRPr>
          </a:p>
        </p:txBody>
      </p:sp>
      <p:sp>
        <p:nvSpPr>
          <p:cNvPr id="16" name="矩形 15"/>
          <p:cNvSpPr/>
          <p:nvPr>
            <p:custDataLst>
              <p:tags r:id="rId6"/>
            </p:custDataLst>
          </p:nvPr>
        </p:nvSpPr>
        <p:spPr>
          <a:xfrm>
            <a:off x="2265045" y="3130550"/>
            <a:ext cx="8395335" cy="1322070"/>
          </a:xfrm>
          <a:prstGeom prst="rect">
            <a:avLst/>
          </a:prstGeom>
        </p:spPr>
        <p:txBody>
          <a:bodyPr vert="horz" lIns="91440" tIns="45720" rIns="91440" bIns="45720" rtlCol="0" anchor="t" anchorCtr="0">
            <a:spAutoFit/>
          </a:bodyPr>
          <a:lstStyle/>
          <a:p>
            <a:pPr>
              <a:lnSpc>
                <a:spcPct val="100000"/>
              </a:lnSpc>
            </a:pPr>
            <a:r>
              <a:rPr lang="en-US" altLang="zh-CN" sz="2000" dirty="0">
                <a:cs typeface="+mn-ea"/>
                <a:sym typeface="+mn-lt"/>
              </a:rPr>
              <a:t>儿化的 r 在儿化韵中并不代表一个音素，它只是一个卷舌动作的标记，相当于一个“音彩”。r 放在儿化韵的末尾并不表示它的发音也在被儿化的音节的最后，它应该在发儿化韵主元音的同时，附加上卷舌动作，使儿</a:t>
            </a:r>
            <a:endParaRPr lang="en-US" altLang="zh-CN" sz="2000" dirty="0">
              <a:cs typeface="+mn-ea"/>
              <a:sym typeface="+mn-lt"/>
            </a:endParaRPr>
          </a:p>
          <a:p>
            <a:pPr>
              <a:lnSpc>
                <a:spcPct val="100000"/>
              </a:lnSpc>
            </a:pPr>
            <a:r>
              <a:rPr lang="en-US" altLang="zh-CN" sz="2000" dirty="0">
                <a:cs typeface="+mn-ea"/>
                <a:sym typeface="+mn-lt"/>
              </a:rPr>
              <a:t>化韵母具有卷舌色彩，如花儿不能发 huā’ér，而应发 huār。</a:t>
            </a:r>
            <a:endParaRPr lang="en-US" altLang="zh-CN" sz="2000" dirty="0">
              <a:cs typeface="+mn-ea"/>
              <a:sym typeface="+mn-lt"/>
            </a:endParaRPr>
          </a:p>
        </p:txBody>
      </p:sp>
      <p:sp>
        <p:nvSpPr>
          <p:cNvPr id="17" name="文本框 16"/>
          <p:cNvSpPr txBox="1"/>
          <p:nvPr>
            <p:custDataLst>
              <p:tags r:id="rId7"/>
            </p:custDataLst>
          </p:nvPr>
        </p:nvSpPr>
        <p:spPr>
          <a:xfrm>
            <a:off x="1152472" y="4767873"/>
            <a:ext cx="972775" cy="703555"/>
          </a:xfrm>
          <a:prstGeom prst="rect">
            <a:avLst/>
          </a:prstGeom>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latin typeface="+mn-lt"/>
                <a:ea typeface="+mn-ea"/>
                <a:cs typeface="+mn-ea"/>
                <a:sym typeface="+mn-lt"/>
              </a:rPr>
              <a:t>03.</a:t>
            </a:r>
            <a:endParaRPr lang="zh-CN" altLang="en-US" sz="4400" dirty="0">
              <a:latin typeface="+mn-lt"/>
              <a:ea typeface="+mn-ea"/>
              <a:cs typeface="+mn-ea"/>
              <a:sym typeface="+mn-lt"/>
            </a:endParaRPr>
          </a:p>
        </p:txBody>
      </p:sp>
      <p:sp>
        <p:nvSpPr>
          <p:cNvPr id="18" name="矩形 17"/>
          <p:cNvSpPr/>
          <p:nvPr>
            <p:custDataLst>
              <p:tags r:id="rId8"/>
            </p:custDataLst>
          </p:nvPr>
        </p:nvSpPr>
        <p:spPr>
          <a:xfrm>
            <a:off x="2249805" y="4766273"/>
            <a:ext cx="8395335" cy="706755"/>
          </a:xfrm>
          <a:prstGeom prst="rect">
            <a:avLst/>
          </a:prstGeom>
        </p:spPr>
        <p:txBody>
          <a:bodyPr vert="horz" lIns="91440" tIns="45720" rIns="91440" bIns="45720" rtlCol="0" anchor="t" anchorCtr="0">
            <a:spAutoFit/>
          </a:bodyPr>
          <a:lstStyle/>
          <a:p>
            <a:pPr>
              <a:lnSpc>
                <a:spcPct val="100000"/>
              </a:lnSpc>
            </a:pPr>
            <a:r>
              <a:rPr lang="en-US" altLang="zh-CN" sz="2000" dirty="0">
                <a:cs typeface="+mn-ea"/>
                <a:sym typeface="+mn-lt"/>
              </a:rPr>
              <a:t>要想练好儿化韵的发音，还要先练好“儿”的发音，掌握了这些要领，发儿化音就不再是一件难事。</a:t>
            </a:r>
            <a:endParaRPr lang="en-US" altLang="zh-CN"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750" fill="hold"/>
                                        <p:tgtEl>
                                          <p:spTgt spid="15"/>
                                        </p:tgtEl>
                                        <p:attrNameLst>
                                          <p:attrName>ppt_w</p:attrName>
                                        </p:attrNameLst>
                                      </p:cBhvr>
                                      <p:tavLst>
                                        <p:tav tm="0">
                                          <p:val>
                                            <p:fltVal val="0"/>
                                          </p:val>
                                        </p:tav>
                                        <p:tav tm="100000">
                                          <p:val>
                                            <p:strVal val="#ppt_w"/>
                                          </p:val>
                                        </p:tav>
                                      </p:tavLst>
                                    </p:anim>
                                    <p:anim calcmode="lin" valueType="num">
                                      <p:cBhvr>
                                        <p:cTn id="13" dur="750" fill="hold"/>
                                        <p:tgtEl>
                                          <p:spTgt spid="15"/>
                                        </p:tgtEl>
                                        <p:attrNameLst>
                                          <p:attrName>ppt_h</p:attrName>
                                        </p:attrNameLst>
                                      </p:cBhvr>
                                      <p:tavLst>
                                        <p:tav tm="0">
                                          <p:val>
                                            <p:fltVal val="0"/>
                                          </p:val>
                                        </p:tav>
                                        <p:tav tm="100000">
                                          <p:val>
                                            <p:strVal val="#ppt_h"/>
                                          </p:val>
                                        </p:tav>
                                      </p:tavLst>
                                    </p:anim>
                                    <p:animEffect transition="in" filter="fade">
                                      <p:cBhvr>
                                        <p:cTn id="14" dur="750"/>
                                        <p:tgtEl>
                                          <p:spTgt spid="15"/>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750" fill="hold"/>
                                        <p:tgtEl>
                                          <p:spTgt spid="17"/>
                                        </p:tgtEl>
                                        <p:attrNameLst>
                                          <p:attrName>ppt_w</p:attrName>
                                        </p:attrNameLst>
                                      </p:cBhvr>
                                      <p:tavLst>
                                        <p:tav tm="0">
                                          <p:val>
                                            <p:fltVal val="0"/>
                                          </p:val>
                                        </p:tav>
                                        <p:tav tm="100000">
                                          <p:val>
                                            <p:strVal val="#ppt_w"/>
                                          </p:val>
                                        </p:tav>
                                      </p:tavLst>
                                    </p:anim>
                                    <p:anim calcmode="lin" valueType="num">
                                      <p:cBhvr>
                                        <p:cTn id="19" dur="750" fill="hold"/>
                                        <p:tgtEl>
                                          <p:spTgt spid="17"/>
                                        </p:tgtEl>
                                        <p:attrNameLst>
                                          <p:attrName>ppt_h</p:attrName>
                                        </p:attrNameLst>
                                      </p:cBhvr>
                                      <p:tavLst>
                                        <p:tav tm="0">
                                          <p:val>
                                            <p:fltVal val="0"/>
                                          </p:val>
                                        </p:tav>
                                        <p:tav tm="100000">
                                          <p:val>
                                            <p:strVal val="#ppt_h"/>
                                          </p:val>
                                        </p:tav>
                                      </p:tavLst>
                                    </p:anim>
                                    <p:animEffect transition="in" filter="fade">
                                      <p:cBhvr>
                                        <p:cTn id="20" dur="750"/>
                                        <p:tgtEl>
                                          <p:spTgt spid="17"/>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750"/>
                                        <p:tgtEl>
                                          <p:spTgt spid="11"/>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750"/>
                                        <p:tgtEl>
                                          <p:spTgt spid="16"/>
                                        </p:tgtEl>
                                      </p:cBhvr>
                                    </p:animEffect>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77879" y="1188905"/>
            <a:ext cx="4236143" cy="3007662"/>
            <a:chOff x="-86724" y="3066431"/>
            <a:chExt cx="3375639" cy="2396704"/>
          </a:xfrm>
        </p:grpSpPr>
        <p:pic>
          <p:nvPicPr>
            <p:cNvPr id="3" name="图片 2"/>
            <p:cNvPicPr>
              <a:picLocks noChangeAspect="1"/>
            </p:cNvPicPr>
            <p:nvPr>
              <p:custDataLst>
                <p:tags r:id="rId1"/>
              </p:custDataLst>
            </p:nvPr>
          </p:nvPicPr>
          <p:blipFill>
            <a:blip r:embed="rId2" cstate="email"/>
            <a:stretch>
              <a:fillRect/>
            </a:stretch>
          </p:blipFill>
          <p:spPr>
            <a:xfrm>
              <a:off x="-86724" y="3066431"/>
              <a:ext cx="3375639" cy="2396704"/>
            </a:xfrm>
            <a:prstGeom prst="rect">
              <a:avLst/>
            </a:prstGeom>
          </p:spPr>
        </p:pic>
        <p:sp>
          <p:nvSpPr>
            <p:cNvPr id="8" name="矩形 7"/>
            <p:cNvSpPr/>
            <p:nvPr>
              <p:custDataLst>
                <p:tags r:id="rId3"/>
              </p:custDataLst>
            </p:nvPr>
          </p:nvSpPr>
          <p:spPr>
            <a:xfrm>
              <a:off x="317946" y="3146919"/>
              <a:ext cx="2571781" cy="1605507"/>
            </a:xfrm>
            <a:prstGeom prst="rect">
              <a:avLst/>
            </a:prstGeom>
            <a:solidFill>
              <a:srgbClr val="B3D78B"/>
            </a:solidFill>
            <a:ln w="3175">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4F81BD">
                    <a:lumMod val="60000"/>
                    <a:lumOff val="40000"/>
                  </a:srgbClr>
                </a:solidFill>
                <a:cs typeface="+mn-ea"/>
                <a:sym typeface="+mn-lt"/>
              </a:endParaRPr>
            </a:p>
          </p:txBody>
        </p:sp>
      </p:grpSp>
      <p:sp>
        <p:nvSpPr>
          <p:cNvPr id="17" name="文本框 16"/>
          <p:cNvSpPr txBox="1"/>
          <p:nvPr/>
        </p:nvSpPr>
        <p:spPr>
          <a:xfrm>
            <a:off x="5128895" y="2005330"/>
            <a:ext cx="1941830" cy="583565"/>
          </a:xfrm>
          <a:prstGeom prst="rect">
            <a:avLst/>
          </a:prstGeom>
          <a:noFill/>
        </p:spPr>
        <p:txBody>
          <a:bodyPr wrap="square" rtlCol="0" anchor="t">
            <a:spAutoFit/>
          </a:bodyPr>
          <a:p>
            <a:pPr algn="ctr"/>
            <a:r>
              <a:rPr lang="zh-CN" altLang="en-US" sz="3200" b="1"/>
              <a:t>回顾思考</a:t>
            </a:r>
            <a:endParaRPr lang="zh-CN" altLang="en-US" sz="3200" b="1"/>
          </a:p>
        </p:txBody>
      </p:sp>
      <p:sp>
        <p:nvSpPr>
          <p:cNvPr id="19" name="文本框 18"/>
          <p:cNvSpPr txBox="1"/>
          <p:nvPr/>
        </p:nvSpPr>
        <p:spPr>
          <a:xfrm>
            <a:off x="1003300" y="4010025"/>
            <a:ext cx="10187940" cy="932180"/>
          </a:xfrm>
          <a:prstGeom prst="rect">
            <a:avLst/>
          </a:prstGeom>
          <a:noFill/>
        </p:spPr>
        <p:txBody>
          <a:bodyPr wrap="square" rtlCol="0" anchor="t">
            <a:spAutoFit/>
          </a:bodyPr>
          <a:p>
            <a:pPr indent="0" fontAlgn="auto">
              <a:lnSpc>
                <a:spcPct val="100000"/>
              </a:lnSpc>
              <a:spcAft>
                <a:spcPts val="800"/>
              </a:spcAft>
            </a:pPr>
            <a:r>
              <a:rPr lang="zh-CN" altLang="en-US" sz="2400"/>
              <a:t>一、普通话水平测试中“识读字词”的测试目的和评分标准是什么？</a:t>
            </a:r>
            <a:endParaRPr lang="zh-CN" altLang="en-US" sz="2400"/>
          </a:p>
          <a:p>
            <a:pPr indent="0" fontAlgn="auto">
              <a:lnSpc>
                <a:spcPct val="100000"/>
              </a:lnSpc>
              <a:spcAft>
                <a:spcPts val="800"/>
              </a:spcAft>
            </a:pPr>
            <a:r>
              <a:rPr lang="zh-CN" altLang="en-US" sz="2400"/>
              <a:t>二、在“识读字词”的测试过程中，应注意哪些问题？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8414" y="996380"/>
            <a:ext cx="10855258" cy="3995355"/>
            <a:chOff x="1131" y="1569"/>
            <a:chExt cx="17095" cy="6292"/>
          </a:xfrm>
        </p:grpSpPr>
        <p:grpSp>
          <p:nvGrpSpPr>
            <p:cNvPr id="35" name="组合 34"/>
            <p:cNvGrpSpPr/>
            <p:nvPr/>
          </p:nvGrpSpPr>
          <p:grpSpPr>
            <a:xfrm>
              <a:off x="1131" y="1569"/>
              <a:ext cx="17095" cy="5283"/>
              <a:chOff x="808583" y="2004278"/>
              <a:chExt cx="10855258" cy="3354728"/>
            </a:xfrm>
          </p:grpSpPr>
          <p:grpSp>
            <p:nvGrpSpPr>
              <p:cNvPr id="11" name="组合 10"/>
              <p:cNvGrpSpPr/>
              <p:nvPr/>
            </p:nvGrpSpPr>
            <p:grpSpPr>
              <a:xfrm rot="0">
                <a:off x="808583" y="2431965"/>
                <a:ext cx="6309559" cy="2927041"/>
                <a:chOff x="464457" y="2453733"/>
                <a:chExt cx="6568534" cy="3047182"/>
              </a:xfrm>
            </p:grpSpPr>
            <p:sp>
              <p:nvSpPr>
                <p:cNvPr id="14" name="矩形 13"/>
                <p:cNvSpPr/>
                <p:nvPr/>
              </p:nvSpPr>
              <p:spPr>
                <a:xfrm>
                  <a:off x="464457" y="5131582"/>
                  <a:ext cx="435429" cy="36933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5" name="矩形 14"/>
                <p:cNvSpPr/>
                <p:nvPr/>
              </p:nvSpPr>
              <p:spPr>
                <a:xfrm>
                  <a:off x="1022012" y="4339771"/>
                  <a:ext cx="435429" cy="1161143"/>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6" name="矩形 15"/>
                <p:cNvSpPr/>
                <p:nvPr/>
              </p:nvSpPr>
              <p:spPr>
                <a:xfrm>
                  <a:off x="1579567" y="3759201"/>
                  <a:ext cx="435429" cy="1741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7" name="矩形 16"/>
                <p:cNvSpPr/>
                <p:nvPr/>
              </p:nvSpPr>
              <p:spPr>
                <a:xfrm>
                  <a:off x="2137122" y="4934856"/>
                  <a:ext cx="435429" cy="566057"/>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8" name="矩形 17"/>
                <p:cNvSpPr/>
                <p:nvPr/>
              </p:nvSpPr>
              <p:spPr>
                <a:xfrm>
                  <a:off x="2694677" y="4775200"/>
                  <a:ext cx="435429" cy="725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9" name="矩形 18"/>
                <p:cNvSpPr/>
                <p:nvPr/>
              </p:nvSpPr>
              <p:spPr>
                <a:xfrm>
                  <a:off x="3252232" y="4615543"/>
                  <a:ext cx="435429" cy="885371"/>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0" name="矩形 19"/>
                <p:cNvSpPr/>
                <p:nvPr/>
              </p:nvSpPr>
              <p:spPr>
                <a:xfrm>
                  <a:off x="3809787" y="4012885"/>
                  <a:ext cx="435429" cy="1488029"/>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1" name="矩形 20"/>
                <p:cNvSpPr/>
                <p:nvPr/>
              </p:nvSpPr>
              <p:spPr>
                <a:xfrm>
                  <a:off x="4367342" y="3636919"/>
                  <a:ext cx="435429" cy="1863996"/>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2" name="矩形 21"/>
                <p:cNvSpPr/>
                <p:nvPr/>
              </p:nvSpPr>
              <p:spPr>
                <a:xfrm>
                  <a:off x="4924897" y="3759201"/>
                  <a:ext cx="435429" cy="1741713"/>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3" name="矩形 22"/>
                <p:cNvSpPr/>
                <p:nvPr/>
              </p:nvSpPr>
              <p:spPr>
                <a:xfrm>
                  <a:off x="5482452" y="3429001"/>
                  <a:ext cx="435429" cy="2071914"/>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4" name="矩形 23"/>
                <p:cNvSpPr/>
                <p:nvPr/>
              </p:nvSpPr>
              <p:spPr>
                <a:xfrm>
                  <a:off x="6040007" y="2453733"/>
                  <a:ext cx="435429" cy="304718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5" name="矩形 24"/>
                <p:cNvSpPr/>
                <p:nvPr/>
              </p:nvSpPr>
              <p:spPr>
                <a:xfrm>
                  <a:off x="6597562" y="3134413"/>
                  <a:ext cx="435429" cy="2366502"/>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7" name="speech-bubble_1612"/>
                <p:cNvSpPr>
                  <a:spLocks noChangeAspect="1"/>
                </p:cNvSpPr>
                <p:nvPr/>
              </p:nvSpPr>
              <p:spPr bwMode="auto">
                <a:xfrm>
                  <a:off x="2394857" y="2788307"/>
                  <a:ext cx="1632644" cy="885371"/>
                </a:xfrm>
                <a:custGeom>
                  <a:avLst/>
                  <a:gdLst>
                    <a:gd name="T0" fmla="*/ 2843 w 2910"/>
                    <a:gd name="T1" fmla="*/ 1760 h 1760"/>
                    <a:gd name="T2" fmla="*/ 853 w 2910"/>
                    <a:gd name="T3" fmla="*/ 1760 h 1760"/>
                    <a:gd name="T4" fmla="*/ 0 w 2910"/>
                    <a:gd name="T5" fmla="*/ 907 h 1760"/>
                    <a:gd name="T6" fmla="*/ 907 w 2910"/>
                    <a:gd name="T7" fmla="*/ 0 h 1760"/>
                    <a:gd name="T8" fmla="*/ 2003 w 2910"/>
                    <a:gd name="T9" fmla="*/ 0 h 1760"/>
                    <a:gd name="T10" fmla="*/ 2910 w 2910"/>
                    <a:gd name="T11" fmla="*/ 907 h 1760"/>
                    <a:gd name="T12" fmla="*/ 2910 w 2910"/>
                    <a:gd name="T13" fmla="*/ 1693 h 1760"/>
                    <a:gd name="T14" fmla="*/ 2843 w 2910"/>
                    <a:gd name="T15" fmla="*/ 1760 h 17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0" h="1760">
                      <a:moveTo>
                        <a:pt x="2843" y="1760"/>
                      </a:moveTo>
                      <a:lnTo>
                        <a:pt x="853" y="1760"/>
                      </a:lnTo>
                      <a:cubicBezTo>
                        <a:pt x="383" y="1760"/>
                        <a:pt x="0" y="1377"/>
                        <a:pt x="0" y="907"/>
                      </a:cubicBezTo>
                      <a:cubicBezTo>
                        <a:pt x="0" y="407"/>
                        <a:pt x="407" y="0"/>
                        <a:pt x="907" y="0"/>
                      </a:cubicBezTo>
                      <a:lnTo>
                        <a:pt x="2003" y="0"/>
                      </a:lnTo>
                      <a:cubicBezTo>
                        <a:pt x="2503" y="0"/>
                        <a:pt x="2910" y="407"/>
                        <a:pt x="2910" y="907"/>
                      </a:cubicBezTo>
                      <a:lnTo>
                        <a:pt x="2910" y="1693"/>
                      </a:lnTo>
                      <a:cubicBezTo>
                        <a:pt x="2910" y="1730"/>
                        <a:pt x="2880" y="1760"/>
                        <a:pt x="2843" y="1760"/>
                      </a:cubicBezTo>
                      <a:close/>
                    </a:path>
                  </a:pathLst>
                </a:custGeom>
                <a:solidFill>
                  <a:srgbClr val="B3D78B"/>
                </a:solidFill>
                <a:ln>
                  <a:noFill/>
                </a:ln>
              </p:spPr>
              <p:txBody>
                <a:bodyPr/>
                <a:lstStyle/>
                <a:p>
                  <a:pPr>
                    <a:lnSpc>
                      <a:spcPct val="120000"/>
                    </a:lnSpc>
                  </a:pPr>
                  <a:endParaRPr lang="zh-CN" altLang="en-US" dirty="0">
                    <a:solidFill>
                      <a:schemeClr val="tx2"/>
                    </a:solidFill>
                    <a:cs typeface="+mn-ea"/>
                    <a:sym typeface="+mn-lt"/>
                  </a:endParaRPr>
                </a:p>
              </p:txBody>
            </p:sp>
            <p:sp>
              <p:nvSpPr>
                <p:cNvPr id="28" name="文本框 27"/>
                <p:cNvSpPr txBox="1"/>
                <p:nvPr/>
              </p:nvSpPr>
              <p:spPr>
                <a:xfrm>
                  <a:off x="2395042" y="3001755"/>
                  <a:ext cx="1654642" cy="479271"/>
                </a:xfrm>
                <a:prstGeom prst="rect">
                  <a:avLst/>
                </a:prstGeom>
                <a:noFill/>
              </p:spPr>
              <p:txBody>
                <a:bodyPr wrap="square" rtlCol="0" anchor="t" anchorCtr="0">
                  <a:spAutoFit/>
                </a:bodyPr>
                <a:lstStyle/>
                <a:p>
                  <a:pPr algn="ctr">
                    <a:lnSpc>
                      <a:spcPct val="100000"/>
                    </a:lnSpc>
                  </a:pP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rPr>
                    <a:t>实践操练</a:t>
                  </a:r>
                  <a:endPar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2" name="组合 31"/>
              <p:cNvGrpSpPr/>
              <p:nvPr/>
            </p:nvGrpSpPr>
            <p:grpSpPr>
              <a:xfrm>
                <a:off x="7417594" y="2004278"/>
                <a:ext cx="4246247" cy="2997200"/>
                <a:chOff x="956059" y="1546297"/>
                <a:chExt cx="4246247" cy="2997200"/>
              </a:xfrm>
            </p:grpSpPr>
            <p:sp>
              <p:nvSpPr>
                <p:cNvPr id="33" name="文本框 32"/>
                <p:cNvSpPr txBox="1"/>
                <p:nvPr/>
              </p:nvSpPr>
              <p:spPr>
                <a:xfrm>
                  <a:off x="956059" y="3159832"/>
                  <a:ext cx="4240530" cy="1383665"/>
                </a:xfrm>
                <a:prstGeom prst="rect">
                  <a:avLst/>
                </a:prstGeom>
                <a:noFill/>
              </p:spPr>
              <p:txBody>
                <a:bodyPr wrap="square" rtlCol="0">
                  <a:spAutoFit/>
                </a:bodyPr>
                <a:lstStyle/>
                <a:p>
                  <a:pPr>
                    <a:lnSpc>
                      <a:spcPct val="100000"/>
                    </a:lnSpc>
                    <a:defRPr/>
                  </a:pPr>
                  <a:r>
                    <a:rPr kumimoji="0" lang="en-US" altLang="zh-CN" sz="2400" b="1" i="0" u="none" strike="noStrike" kern="0" cap="none" spc="0" normalizeH="0" baseline="0" dirty="0">
                      <a:solidFill>
                        <a:srgbClr val="848CC4"/>
                      </a:solidFill>
                      <a:latin typeface="微软雅黑" panose="020B0503020204020204" charset="-122"/>
                      <a:ea typeface="微软雅黑" panose="020B0503020204020204" charset="-122"/>
                      <a:cs typeface="+mn-ea"/>
                      <a:sym typeface="+mn-lt"/>
                    </a:rPr>
                    <a:t>二、</a:t>
                  </a:r>
                  <a:r>
                    <a:rPr kumimoji="0" lang="en-US" altLang="zh-CN" sz="2000" b="0" i="0" u="none" strike="noStrike" kern="0" cap="none" spc="0" normalizeH="0" baseline="0" dirty="0">
                      <a:latin typeface="楷体" panose="02010609060101010101" charset="-122"/>
                      <a:ea typeface="楷体" panose="02010609060101010101" charset="-122"/>
                      <a:cs typeface="+mn-ea"/>
                      <a:sym typeface="+mn-lt"/>
                    </a:rPr>
                    <a:t>请几位同学上台，按照普通话水平测试的要求读多音节词语（从本书附录中的字词样卷里抽取），教师现场评分并指出问题。</a:t>
                  </a:r>
                  <a:endParaRPr kumimoji="0" lang="en-US" altLang="zh-CN" sz="2000" b="0" i="0" u="none" strike="noStrike" kern="0" cap="none" spc="0" normalizeH="0" baseline="0" dirty="0">
                    <a:latin typeface="楷体" panose="02010609060101010101" charset="-122"/>
                    <a:ea typeface="楷体" panose="02010609060101010101" charset="-122"/>
                    <a:cs typeface="+mn-ea"/>
                    <a:sym typeface="+mn-lt"/>
                  </a:endParaRPr>
                </a:p>
              </p:txBody>
            </p:sp>
            <p:sp>
              <p:nvSpPr>
                <p:cNvPr id="34" name="文本框 33"/>
                <p:cNvSpPr txBox="1"/>
                <p:nvPr/>
              </p:nvSpPr>
              <p:spPr>
                <a:xfrm>
                  <a:off x="956059" y="1546297"/>
                  <a:ext cx="4246247" cy="1383665"/>
                </a:xfrm>
                <a:prstGeom prst="rect">
                  <a:avLst/>
                </a:prstGeom>
                <a:noFill/>
              </p:spPr>
              <p:txBody>
                <a:bodyPr wrap="square" rtlCol="0">
                  <a:spAutoFit/>
                </a:bodyPr>
                <a:lstStyle/>
                <a:p>
                  <a:pPr>
                    <a:lnSpc>
                      <a:spcPct val="100000"/>
                    </a:lnSpc>
                  </a:pP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一、</a:t>
                  </a:r>
                  <a:r>
                    <a:rPr lang="zh-CN" altLang="en-US" sz="2000" dirty="0">
                      <a:latin typeface="楷体" panose="02010609060101010101" charset="-122"/>
                      <a:ea typeface="楷体" panose="02010609060101010101" charset="-122"/>
                      <a:cs typeface="楷体" panose="02010609060101010101" charset="-122"/>
                      <a:sym typeface="+mn-lt"/>
                    </a:rPr>
                    <a:t>请几位同学上台，按照普通话水平测试的要求读单音节字词（从本书附录中的字词样卷里抽取），教师现场评分并指出问题。</a:t>
                  </a:r>
                  <a:endParaRPr lang="zh-CN" altLang="en-US" sz="2000" dirty="0">
                    <a:latin typeface="楷体" panose="02010609060101010101" charset="-122"/>
                    <a:ea typeface="楷体" panose="02010609060101010101" charset="-122"/>
                    <a:cs typeface="楷体" panose="02010609060101010101" charset="-122"/>
                    <a:sym typeface="+mn-lt"/>
                  </a:endParaRPr>
                </a:p>
              </p:txBody>
            </p:sp>
          </p:grpSp>
        </p:grpSp>
        <p:sp>
          <p:nvSpPr>
            <p:cNvPr id="2" name="文本框 1"/>
            <p:cNvSpPr txBox="1"/>
            <p:nvPr>
              <p:custDataLst>
                <p:tags r:id="rId1"/>
              </p:custDataLst>
            </p:nvPr>
          </p:nvSpPr>
          <p:spPr>
            <a:xfrm>
              <a:off x="11539" y="6651"/>
              <a:ext cx="6678" cy="1210"/>
            </a:xfrm>
            <a:prstGeom prst="rect">
              <a:avLst/>
            </a:prstGeom>
            <a:noFill/>
          </p:spPr>
          <p:txBody>
            <a:bodyPr wrap="square" rtlCol="0">
              <a:spAutoFit/>
            </a:bodyPr>
            <a:p>
              <a:pPr>
                <a:lnSpc>
                  <a:spcPct val="100000"/>
                </a:lnSpc>
                <a:defRPr/>
              </a:pPr>
              <a:r>
                <a:rPr kumimoji="0" lang="zh-CN" altLang="en-US" sz="2400" b="1" i="0" u="none" strike="noStrike" kern="0" cap="none" spc="0" normalizeH="0" baseline="0" dirty="0">
                  <a:solidFill>
                    <a:srgbClr val="848CC4"/>
                  </a:solidFill>
                  <a:latin typeface="微软雅黑" panose="020B0503020204020204" charset="-122"/>
                  <a:ea typeface="微软雅黑" panose="020B0503020204020204" charset="-122"/>
                  <a:cs typeface="+mn-ea"/>
                  <a:sym typeface="+mn-lt"/>
                </a:rPr>
                <a:t>三</a:t>
              </a:r>
              <a:r>
                <a:rPr kumimoji="0" lang="en-US" altLang="zh-CN" sz="2400" b="1" i="0" u="none" strike="noStrike" kern="0" cap="none" spc="0" normalizeH="0" baseline="0" dirty="0">
                  <a:solidFill>
                    <a:srgbClr val="848CC4"/>
                  </a:solidFill>
                  <a:latin typeface="微软雅黑" panose="020B0503020204020204" charset="-122"/>
                  <a:ea typeface="微软雅黑" panose="020B0503020204020204" charset="-122"/>
                  <a:cs typeface="+mn-ea"/>
                  <a:sym typeface="+mn-lt"/>
                </a:rPr>
                <a:t>、</a:t>
              </a:r>
              <a:r>
                <a:rPr kumimoji="0" lang="en-US" altLang="zh-CN" sz="2000" b="0" i="0" u="none" strike="noStrike" kern="0" cap="none" spc="0" normalizeH="0" baseline="0" dirty="0">
                  <a:latin typeface="楷体" panose="02010609060101010101" charset="-122"/>
                  <a:ea typeface="楷体" panose="02010609060101010101" charset="-122"/>
                  <a:cs typeface="+mn-ea"/>
                  <a:sym typeface="+mn-lt"/>
                </a:rPr>
                <a:t>按照以上方法，同桌同学合作训练，一人朗读，一人测评。</a:t>
              </a:r>
              <a:endParaRPr kumimoji="0" lang="en-US" altLang="zh-CN" sz="2000" b="0" i="0" u="none" strike="noStrike" kern="0" cap="none" spc="0" normalizeH="0" baseline="0" dirty="0">
                <a:latin typeface="楷体" panose="02010609060101010101" charset="-122"/>
                <a:ea typeface="楷体" panose="02010609060101010101"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7738" y="2970602"/>
            <a:ext cx="3535680" cy="1106805"/>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66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识读字词</a:t>
            </a:r>
            <a:endPar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nvSpPr>
        <p:spPr>
          <a:xfrm>
            <a:off x="1513719" y="2862523"/>
            <a:ext cx="1379220" cy="1322070"/>
          </a:xfrm>
          <a:prstGeom prst="rect">
            <a:avLst/>
          </a:prstGeom>
          <a:noFill/>
        </p:spPr>
        <p:txBody>
          <a:bodyPr wrap="none" rtlCol="0">
            <a:spAutoFit/>
            <a:scene3d>
              <a:camera prst="orthographicFront"/>
              <a:lightRig rig="threePt" dir="t"/>
            </a:scene3d>
            <a:sp3d contourW="12700"/>
          </a:bodyPr>
          <a:lstStyle/>
          <a:p>
            <a:pPr lvl="0" defTabSz="914400">
              <a:defRPr/>
            </a:pPr>
            <a:r>
              <a:rPr lang="en-US" altLang="zh-CN"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06</a:t>
            </a:r>
            <a:endParaRPr lang="zh-CN" altLang="en-US"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ŝḷiḋè"/>
          <p:cNvSpPr/>
          <p:nvPr/>
        </p:nvSpPr>
        <p:spPr>
          <a:xfrm>
            <a:off x="964853" y="1758651"/>
            <a:ext cx="2428892" cy="1550916"/>
          </a:xfrm>
          <a:prstGeom prst="bentArrow">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pPr>
            <a:endParaRPr>
              <a:cs typeface="+mn-ea"/>
              <a:sym typeface="+mn-lt"/>
            </a:endParaRPr>
          </a:p>
        </p:txBody>
      </p:sp>
      <p:sp>
        <p:nvSpPr>
          <p:cNvPr id="30" name="ísļíḋe"/>
          <p:cNvSpPr/>
          <p:nvPr/>
        </p:nvSpPr>
        <p:spPr bwMode="auto">
          <a:xfrm>
            <a:off x="1976120" y="2552700"/>
            <a:ext cx="405765" cy="38735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lnSpc>
                <a:spcPct val="120000"/>
              </a:lnSpc>
            </a:pPr>
            <a:endParaRPr>
              <a:cs typeface="+mn-ea"/>
              <a:sym typeface="+mn-lt"/>
            </a:endParaRPr>
          </a:p>
        </p:txBody>
      </p:sp>
      <p:sp>
        <p:nvSpPr>
          <p:cNvPr id="23" name="i$ľíďé"/>
          <p:cNvSpPr txBox="1"/>
          <p:nvPr/>
        </p:nvSpPr>
        <p:spPr bwMode="auto">
          <a:xfrm>
            <a:off x="3667125" y="1758950"/>
            <a:ext cx="737552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00000"/>
              </a:lnSpc>
            </a:pPr>
            <a:r>
              <a:rPr lang="zh-CN" altLang="en-US" sz="2000" dirty="0">
                <a:cs typeface="+mn-ea"/>
                <a:sym typeface="+mn-lt"/>
              </a:rPr>
              <a:t>本任务旨在使学生了解普通话水平测试中有关识读字词方面的评分细则，掌握在识读字词测评过程中的应对技巧，减少在该项测试中的失分率。</a:t>
            </a:r>
            <a:endParaRPr lang="zh-CN" altLang="en-US" sz="2000" dirty="0">
              <a:cs typeface="+mn-ea"/>
              <a:sym typeface="+mn-lt"/>
            </a:endParaRPr>
          </a:p>
        </p:txBody>
      </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训练目标</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275363" y="1783080"/>
            <a:ext cx="1980000" cy="1980000"/>
            <a:chOff x="825499" y="2089150"/>
            <a:chExt cx="1980000" cy="1980000"/>
          </a:xfrm>
        </p:grpSpPr>
        <p:sp>
          <p:nvSpPr>
            <p:cNvPr id="3" name="椭圆 2"/>
            <p:cNvSpPr/>
            <p:nvPr>
              <p:custDataLst>
                <p:tags r:id="rId1"/>
              </p:custDataLst>
            </p:nvPr>
          </p:nvSpPr>
          <p:spPr>
            <a:xfrm>
              <a:off x="1050658" y="2314310"/>
              <a:ext cx="1529681" cy="1529681"/>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grpSp>
          <p:nvGrpSpPr>
            <p:cNvPr id="4" name="组合 3"/>
            <p:cNvGrpSpPr/>
            <p:nvPr/>
          </p:nvGrpSpPr>
          <p:grpSpPr>
            <a:xfrm>
              <a:off x="825499" y="2089150"/>
              <a:ext cx="1980000" cy="1980000"/>
              <a:chOff x="825499" y="1906270"/>
              <a:chExt cx="1980000" cy="1980000"/>
            </a:xfrm>
          </p:grpSpPr>
          <p:grpSp>
            <p:nvGrpSpPr>
              <p:cNvPr id="7" name="组合 6"/>
              <p:cNvGrpSpPr/>
              <p:nvPr/>
            </p:nvGrpSpPr>
            <p:grpSpPr>
              <a:xfrm>
                <a:off x="825499" y="1906270"/>
                <a:ext cx="1980000" cy="1980000"/>
                <a:chOff x="825500" y="1974850"/>
                <a:chExt cx="1980000" cy="1980000"/>
              </a:xfrm>
            </p:grpSpPr>
            <p:sp>
              <p:nvSpPr>
                <p:cNvPr id="8" name="椭圆 7"/>
                <p:cNvSpPr/>
                <p:nvPr>
                  <p:custDataLst>
                    <p:tags r:id="rId2"/>
                  </p:custDataLst>
                </p:nvPr>
              </p:nvSpPr>
              <p:spPr>
                <a:xfrm>
                  <a:off x="825500" y="1974850"/>
                  <a:ext cx="1980000" cy="1980000"/>
                </a:xfrm>
                <a:prstGeom prst="ellipse">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sp>
              <p:nvSpPr>
                <p:cNvPr id="9" name="弧形 8"/>
                <p:cNvSpPr/>
                <p:nvPr>
                  <p:custDataLst>
                    <p:tags r:id="rId3"/>
                  </p:custDataLst>
                </p:nvPr>
              </p:nvSpPr>
              <p:spPr>
                <a:xfrm>
                  <a:off x="825500" y="1974850"/>
                  <a:ext cx="1980000" cy="1980000"/>
                </a:xfrm>
                <a:prstGeom prst="arc">
                  <a:avLst>
                    <a:gd name="adj1" fmla="val 16200000"/>
                    <a:gd name="adj2" fmla="val 3175773"/>
                  </a:avLst>
                </a:prstGeom>
                <a:ln w="127000" cap="rnd">
                  <a:solidFill>
                    <a:srgbClr val="848CC4"/>
                  </a:solidFill>
                </a:ln>
              </p:spPr>
              <p:style>
                <a:lnRef idx="1">
                  <a:schemeClr val="accent1"/>
                </a:lnRef>
                <a:fillRef idx="0">
                  <a:schemeClr val="accent1"/>
                </a:fillRef>
                <a:effectRef idx="0">
                  <a:schemeClr val="accent1"/>
                </a:effectRef>
                <a:fontRef idx="minor">
                  <a:schemeClr val="tx1"/>
                </a:fontRef>
              </p:style>
              <p:txBody>
                <a:bodyPr rtlCol="0" anchor="ctr"/>
                <a:p>
                  <a:pPr algn="ctr">
                    <a:lnSpc>
                      <a:spcPct val="120000"/>
                    </a:lnSpc>
                  </a:pPr>
                  <a:endParaRPr lang="zh-CN" altLang="en-US" sz="2400">
                    <a:solidFill>
                      <a:prstClr val="white"/>
                    </a:solidFill>
                    <a:cs typeface="+mn-ea"/>
                    <a:sym typeface="+mn-lt"/>
                  </a:endParaRPr>
                </a:p>
              </p:txBody>
            </p:sp>
          </p:grpSp>
          <p:sp>
            <p:nvSpPr>
              <p:cNvPr id="10" name="矩形 9"/>
              <p:cNvSpPr/>
              <p:nvPr>
                <p:custDataLst>
                  <p:tags r:id="rId4"/>
                </p:custDataLst>
              </p:nvPr>
            </p:nvSpPr>
            <p:spPr>
              <a:xfrm>
                <a:off x="1030604" y="2408555"/>
                <a:ext cx="1550035" cy="829945"/>
              </a:xfrm>
              <a:prstGeom prst="rect">
                <a:avLst/>
              </a:prstGeom>
            </p:spPr>
            <p:txBody>
              <a:bodyPr wrap="square">
                <a:spAutoFit/>
              </a:bodyPr>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1. </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测试内容</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grpSp>
      </p:grpSp>
      <p:grpSp>
        <p:nvGrpSpPr>
          <p:cNvPr id="11" name="组合 10"/>
          <p:cNvGrpSpPr/>
          <p:nvPr/>
        </p:nvGrpSpPr>
        <p:grpSpPr>
          <a:xfrm>
            <a:off x="7372720" y="1783080"/>
            <a:ext cx="1980000" cy="1980000"/>
            <a:chOff x="3680036" y="2089150"/>
            <a:chExt cx="1980000" cy="1980000"/>
          </a:xfrm>
        </p:grpSpPr>
        <p:sp>
          <p:nvSpPr>
            <p:cNvPr id="12" name="椭圆 11"/>
            <p:cNvSpPr/>
            <p:nvPr>
              <p:custDataLst>
                <p:tags r:id="rId5"/>
              </p:custDataLst>
            </p:nvPr>
          </p:nvSpPr>
          <p:spPr>
            <a:xfrm>
              <a:off x="3905195" y="2314310"/>
              <a:ext cx="1529681" cy="1529681"/>
            </a:xfrm>
            <a:prstGeom prst="ellipse">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grpSp>
          <p:nvGrpSpPr>
            <p:cNvPr id="13" name="组合 12"/>
            <p:cNvGrpSpPr/>
            <p:nvPr/>
          </p:nvGrpSpPr>
          <p:grpSpPr>
            <a:xfrm>
              <a:off x="3680036" y="2089150"/>
              <a:ext cx="1980000" cy="1980000"/>
              <a:chOff x="3680036" y="1906270"/>
              <a:chExt cx="1980000" cy="1980000"/>
            </a:xfrm>
          </p:grpSpPr>
          <p:grpSp>
            <p:nvGrpSpPr>
              <p:cNvPr id="14" name="组合 13"/>
              <p:cNvGrpSpPr/>
              <p:nvPr/>
            </p:nvGrpSpPr>
            <p:grpSpPr>
              <a:xfrm>
                <a:off x="3680036" y="1906270"/>
                <a:ext cx="1980000" cy="1980000"/>
                <a:chOff x="825500" y="1974850"/>
                <a:chExt cx="1980000" cy="1980000"/>
              </a:xfrm>
            </p:grpSpPr>
            <p:sp>
              <p:nvSpPr>
                <p:cNvPr id="15" name="椭圆 14"/>
                <p:cNvSpPr/>
                <p:nvPr>
                  <p:custDataLst>
                    <p:tags r:id="rId6"/>
                  </p:custDataLst>
                </p:nvPr>
              </p:nvSpPr>
              <p:spPr>
                <a:xfrm>
                  <a:off x="825500" y="1974850"/>
                  <a:ext cx="1980000" cy="1980000"/>
                </a:xfrm>
                <a:prstGeom prst="ellipse">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sp>
              <p:nvSpPr>
                <p:cNvPr id="16" name="弧形 15"/>
                <p:cNvSpPr/>
                <p:nvPr>
                  <p:custDataLst>
                    <p:tags r:id="rId7"/>
                  </p:custDataLst>
                </p:nvPr>
              </p:nvSpPr>
              <p:spPr>
                <a:xfrm>
                  <a:off x="825500" y="1974850"/>
                  <a:ext cx="1980000" cy="1980000"/>
                </a:xfrm>
                <a:prstGeom prst="arc">
                  <a:avLst>
                    <a:gd name="adj1" fmla="val 16200000"/>
                    <a:gd name="adj2" fmla="val 8746989"/>
                  </a:avLst>
                </a:prstGeom>
                <a:ln w="127000" cap="rnd">
                  <a:solidFill>
                    <a:srgbClr val="B3D78B"/>
                  </a:solidFill>
                </a:ln>
              </p:spPr>
              <p:style>
                <a:lnRef idx="1">
                  <a:schemeClr val="accent1"/>
                </a:lnRef>
                <a:fillRef idx="0">
                  <a:schemeClr val="accent1"/>
                </a:fillRef>
                <a:effectRef idx="0">
                  <a:schemeClr val="accent1"/>
                </a:effectRef>
                <a:fontRef idx="minor">
                  <a:schemeClr val="tx1"/>
                </a:fontRef>
              </p:style>
              <p:txBody>
                <a:bodyPr rtlCol="0" anchor="ctr"/>
                <a:p>
                  <a:pPr algn="ctr">
                    <a:lnSpc>
                      <a:spcPct val="120000"/>
                    </a:lnSpc>
                  </a:pPr>
                  <a:endParaRPr lang="zh-CN" altLang="en-US" sz="2400">
                    <a:solidFill>
                      <a:prstClr val="white"/>
                    </a:solidFill>
                    <a:cs typeface="+mn-ea"/>
                    <a:sym typeface="+mn-lt"/>
                  </a:endParaRPr>
                </a:p>
              </p:txBody>
            </p:sp>
          </p:grpSp>
          <p:sp>
            <p:nvSpPr>
              <p:cNvPr id="17" name="矩形 16"/>
              <p:cNvSpPr/>
              <p:nvPr>
                <p:custDataLst>
                  <p:tags r:id="rId8"/>
                </p:custDataLst>
              </p:nvPr>
            </p:nvSpPr>
            <p:spPr>
              <a:xfrm>
                <a:off x="3904826" y="2408555"/>
                <a:ext cx="1447165" cy="829945"/>
              </a:xfrm>
              <a:prstGeom prst="rect">
                <a:avLst/>
              </a:prstGeom>
            </p:spPr>
            <p:txBody>
              <a:bodyPr wrap="square">
                <a:spAutoFit/>
              </a:bodyPr>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2. </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评分细则</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grpSp>
      </p:grpSp>
      <p:sp>
        <p:nvSpPr>
          <p:cNvPr id="20" name="矩形 19"/>
          <p:cNvSpPr/>
          <p:nvPr>
            <p:custDataLst>
              <p:tags r:id="rId9"/>
            </p:custDataLst>
          </p:nvPr>
        </p:nvSpPr>
        <p:spPr>
          <a:xfrm>
            <a:off x="1435735" y="3992880"/>
            <a:ext cx="3658235" cy="1476375"/>
          </a:xfrm>
          <a:prstGeom prst="rect">
            <a:avLst/>
          </a:prstGeom>
        </p:spPr>
        <p:txBody>
          <a:bodyPr wrap="square">
            <a:spAutoFit/>
          </a:bodyPr>
          <a:p>
            <a:pPr algn="l">
              <a:lnSpc>
                <a:spcPct val="100000"/>
              </a:lnSpc>
              <a:spcAft>
                <a:spcPts val="0"/>
              </a:spcAft>
            </a:pPr>
            <a:r>
              <a:rPr lang="zh-CN" altLang="en-US" dirty="0">
                <a:cs typeface="+mn-ea"/>
                <a:sym typeface="+mn-lt"/>
              </a:rPr>
              <a:t>该项测试要求应试者在 3.5 分钟内正确地读完 100 个单音节字词，这 100 个音节要涵盖普通话的所有声母、韵母和声调，并且这些声、韵、调将按一定比例重复出现。</a:t>
            </a:r>
            <a:endParaRPr lang="zh-CN" altLang="en-US" dirty="0">
              <a:cs typeface="+mn-ea"/>
              <a:sym typeface="+mn-lt"/>
            </a:endParaRPr>
          </a:p>
        </p:txBody>
      </p:sp>
      <p:sp>
        <p:nvSpPr>
          <p:cNvPr id="22" name="矩形 21"/>
          <p:cNvSpPr/>
          <p:nvPr>
            <p:custDataLst>
              <p:tags r:id="rId10"/>
            </p:custDataLst>
          </p:nvPr>
        </p:nvSpPr>
        <p:spPr>
          <a:xfrm>
            <a:off x="5681345" y="3992880"/>
            <a:ext cx="5575935" cy="2584450"/>
          </a:xfrm>
          <a:prstGeom prst="rect">
            <a:avLst/>
          </a:prstGeom>
        </p:spPr>
        <p:txBody>
          <a:bodyPr wrap="square">
            <a:spAutoFit/>
          </a:bodyPr>
          <a:p>
            <a:pPr algn="l">
              <a:lnSpc>
                <a:spcPct val="100000"/>
              </a:lnSpc>
              <a:spcAft>
                <a:spcPts val="0"/>
              </a:spcAft>
            </a:pPr>
            <a:r>
              <a:rPr lang="zh-CN" altLang="en-US" dirty="0">
                <a:solidFill>
                  <a:srgbClr val="FF0000"/>
                </a:solidFill>
                <a:cs typeface="+mn-ea"/>
                <a:sym typeface="+mn-lt"/>
              </a:rPr>
              <a:t>该项测试成绩占测试总分的 10%（10 分），每个音节的分值为 0.1。每个音节无论是声母、韵母还是声调，只要有一项读错，均算该音节错误。扣分分为“错误”和“缺陷”两种情况：“错误”是指把一个音节的声、韵、调读成其他的声、韵、调，每一个错误扣 0.1 分；“缺陷”是指声、韵、调的读音虽然不准确但还没有到错误的程度，接近标准但不够标准，每一个缺陷扣 0.05 分。如果是多音字，只要准确读出其中的一个读音，就算正确。</a:t>
            </a:r>
            <a:endParaRPr lang="zh-CN" altLang="en-US" dirty="0">
              <a:solidFill>
                <a:srgbClr val="FF0000"/>
              </a:solidFill>
              <a:cs typeface="+mn-ea"/>
              <a:sym typeface="+mn-lt"/>
            </a:endParaRPr>
          </a:p>
        </p:txBody>
      </p:sp>
      <p:sp>
        <p:nvSpPr>
          <p:cNvPr id="6" name="矩形 5"/>
          <p:cNvSpPr/>
          <p:nvPr>
            <p:custDataLst>
              <p:tags r:id="rId11"/>
            </p:custDataLst>
          </p:nvPr>
        </p:nvSpPr>
        <p:spPr>
          <a:xfrm>
            <a:off x="1003300" y="939800"/>
            <a:ext cx="284099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2000" b="1" dirty="0">
                <a:solidFill>
                  <a:schemeClr val="bg1"/>
                </a:solidFill>
                <a:latin typeface="微软雅黑" panose="020B0503020204020204" charset="-122"/>
                <a:ea typeface="微软雅黑" panose="020B0503020204020204" charset="-122"/>
                <a:cs typeface="+mn-ea"/>
                <a:sym typeface="+mn-lt"/>
              </a:rPr>
              <a:t>（一）读单音节字词</a:t>
            </a:r>
            <a:endParaRPr lang="zh-CN" altLang="en-US" sz="2000" b="1" dirty="0">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360"/>
                                          </p:val>
                                        </p:tav>
                                        <p:tav tm="100000">
                                          <p:val>
                                            <p:fltVal val="0"/>
                                          </p:val>
                                        </p:tav>
                                      </p:tavLst>
                                    </p:anim>
                                    <p:animEffect transition="in" filter="fade">
                                      <p:cBhvr>
                                        <p:cTn id="21" dur="750"/>
                                        <p:tgtEl>
                                          <p:spTgt spid="1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15"/>
          <p:cNvSpPr txBox="1"/>
          <p:nvPr>
            <p:custDataLst>
              <p:tags r:id="rId1"/>
            </p:custDataLst>
          </p:nvPr>
        </p:nvSpPr>
        <p:spPr>
          <a:xfrm>
            <a:off x="1003361" y="1039397"/>
            <a:ext cx="2059295" cy="307340"/>
          </a:xfrm>
          <a:prstGeom prst="rect">
            <a:avLst/>
          </a:prstGeom>
          <a:noFill/>
        </p:spPr>
        <p:txBody>
          <a:bodyPr wrap="square" tIns="0" bIns="0" rtlCol="0" anchor="t">
            <a:spAutoFit/>
          </a:bodyPr>
          <a:p>
            <a:pPr algn="l">
              <a:lnSpc>
                <a:spcPct val="100000"/>
              </a:lnSpc>
            </a:pPr>
            <a:r>
              <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rPr>
              <a:t>（1）声母评判。</a:t>
            </a:r>
            <a:endPar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endParaRPr>
          </a:p>
        </p:txBody>
      </p:sp>
      <p:graphicFrame>
        <p:nvGraphicFramePr>
          <p:cNvPr id="19" name="表格 18"/>
          <p:cNvGraphicFramePr/>
          <p:nvPr>
            <p:custDataLst>
              <p:tags r:id="rId2"/>
            </p:custDataLst>
          </p:nvPr>
        </p:nvGraphicFramePr>
        <p:xfrm>
          <a:off x="455295" y="1602740"/>
          <a:ext cx="11167110" cy="3048000"/>
        </p:xfrm>
        <a:graphic>
          <a:graphicData uri="http://schemas.openxmlformats.org/drawingml/2006/table">
            <a:tbl>
              <a:tblPr firstRow="1" bandRow="1">
                <a:tableStyleId>{5C22544A-7EE6-4342-B048-85BDC9FD1C3A}</a:tableStyleId>
              </a:tblPr>
              <a:tblGrid>
                <a:gridCol w="2132965"/>
                <a:gridCol w="2132965"/>
                <a:gridCol w="6901180"/>
              </a:tblGrid>
              <a:tr h="381000">
                <a:tc>
                  <a:txBody>
                    <a:bodyPr/>
                    <a:p>
                      <a:pPr algn="ctr">
                        <a:buNone/>
                      </a:pPr>
                      <a:r>
                        <a:rPr lang="zh-CN" altLang="en-US" sz="1600"/>
                        <a:t>错误类型</a:t>
                      </a:r>
                      <a:endParaRPr lang="zh-CN" altLang="en-US" sz="1600"/>
                    </a:p>
                  </a:txBody>
                  <a:tcPr anchor="ctr" anchorCtr="0"/>
                </a:tc>
                <a:tc>
                  <a:txBody>
                    <a:bodyPr/>
                    <a:p>
                      <a:pPr algn="ctr">
                        <a:buNone/>
                      </a:pPr>
                      <a:r>
                        <a:rPr lang="zh-CN" altLang="en-US" sz="1600"/>
                        <a:t>含义</a:t>
                      </a:r>
                      <a:endParaRPr lang="zh-CN" altLang="en-US" sz="1600"/>
                    </a:p>
                  </a:txBody>
                  <a:tcPr anchor="ctr" anchorCtr="0"/>
                </a:tc>
                <a:tc>
                  <a:txBody>
                    <a:bodyPr/>
                    <a:p>
                      <a:pPr algn="ctr">
                        <a:buNone/>
                      </a:pPr>
                      <a:r>
                        <a:rPr lang="zh-CN" altLang="en-US" sz="1600"/>
                        <a:t>常见的错误</a:t>
                      </a:r>
                      <a:endParaRPr lang="zh-CN" altLang="en-US" sz="1600"/>
                    </a:p>
                  </a:txBody>
                  <a:tcPr anchor="ctr" anchorCtr="0"/>
                </a:tc>
              </a:tr>
              <a:tr h="381000">
                <a:tc>
                  <a:txBody>
                    <a:bodyPr/>
                    <a:p>
                      <a:pPr>
                        <a:buNone/>
                      </a:pPr>
                      <a:r>
                        <a:rPr lang="zh-CN" altLang="en-US" sz="1600"/>
                        <a:t>①声母错误</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主要是指将普通话的一类声母读成另一类声母，造成音节的辨义错误。</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第一，将 </a:t>
                      </a:r>
                      <a:r>
                        <a:rPr lang="zh-CN" altLang="en-US" sz="1600">
                          <a:solidFill>
                            <a:srgbClr val="FF0000"/>
                          </a:solidFill>
                          <a:latin typeface="仿宋" panose="02010609060101010101" charset="-122"/>
                          <a:ea typeface="仿宋" panose="02010609060101010101" charset="-122"/>
                          <a:cs typeface="仿宋" panose="02010609060101010101" charset="-122"/>
                        </a:rPr>
                        <a:t>n</a:t>
                      </a:r>
                      <a:r>
                        <a:rPr lang="zh-CN" altLang="en-US" sz="1600">
                          <a:latin typeface="仿宋" panose="02010609060101010101" charset="-122"/>
                          <a:ea typeface="仿宋" panose="02010609060101010101" charset="-122"/>
                          <a:cs typeface="仿宋" panose="02010609060101010101" charset="-122"/>
                        </a:rPr>
                        <a:t> 读成</a:t>
                      </a:r>
                      <a:r>
                        <a:rPr lang="zh-CN" altLang="en-US" sz="1600">
                          <a:solidFill>
                            <a:srgbClr val="FF0000"/>
                          </a:solidFill>
                          <a:latin typeface="仿宋" panose="02010609060101010101" charset="-122"/>
                          <a:ea typeface="仿宋" panose="02010609060101010101" charset="-122"/>
                          <a:cs typeface="仿宋" panose="02010609060101010101" charset="-122"/>
                        </a:rPr>
                        <a:t> l</a:t>
                      </a:r>
                      <a:r>
                        <a:rPr lang="zh-CN" altLang="en-US" sz="1600">
                          <a:latin typeface="仿宋" panose="02010609060101010101" charset="-122"/>
                          <a:ea typeface="仿宋" panose="02010609060101010101" charset="-122"/>
                          <a:cs typeface="仿宋" panose="02010609060101010101" charset="-122"/>
                        </a:rPr>
                        <a:t>，或将</a:t>
                      </a:r>
                      <a:r>
                        <a:rPr lang="zh-CN" altLang="en-US" sz="1600">
                          <a:solidFill>
                            <a:srgbClr val="FF0000"/>
                          </a:solidFill>
                          <a:latin typeface="仿宋" panose="02010609060101010101" charset="-122"/>
                          <a:ea typeface="仿宋" panose="02010609060101010101" charset="-122"/>
                          <a:cs typeface="仿宋" panose="02010609060101010101" charset="-122"/>
                        </a:rPr>
                        <a:t> l</a:t>
                      </a:r>
                      <a:r>
                        <a:rPr lang="zh-CN" altLang="en-US" sz="1600">
                          <a:latin typeface="仿宋" panose="02010609060101010101" charset="-122"/>
                          <a:ea typeface="仿宋" panose="02010609060101010101" charset="-122"/>
                          <a:cs typeface="仿宋" panose="02010609060101010101" charset="-122"/>
                        </a:rPr>
                        <a:t> 读成</a:t>
                      </a:r>
                      <a:r>
                        <a:rPr lang="zh-CN" altLang="en-US" sz="1600">
                          <a:solidFill>
                            <a:srgbClr val="FF0000"/>
                          </a:solidFill>
                          <a:latin typeface="仿宋" panose="02010609060101010101" charset="-122"/>
                          <a:ea typeface="仿宋" panose="02010609060101010101" charset="-122"/>
                          <a:cs typeface="仿宋" panose="02010609060101010101" charset="-122"/>
                        </a:rPr>
                        <a:t> n</a:t>
                      </a:r>
                      <a:r>
                        <a:rPr lang="zh-CN" altLang="en-US" sz="1600">
                          <a:latin typeface="仿宋" panose="02010609060101010101" charset="-122"/>
                          <a:ea typeface="仿宋" panose="02010609060101010101" charset="-122"/>
                          <a:cs typeface="仿宋" panose="02010609060101010101" charset="-122"/>
                        </a:rPr>
                        <a:t>，或将</a:t>
                      </a:r>
                      <a:r>
                        <a:rPr lang="zh-CN" altLang="en-US" sz="1600">
                          <a:solidFill>
                            <a:srgbClr val="FF0000"/>
                          </a:solidFill>
                          <a:latin typeface="仿宋" panose="02010609060101010101" charset="-122"/>
                          <a:ea typeface="仿宋" panose="02010609060101010101" charset="-122"/>
                          <a:cs typeface="仿宋" panose="02010609060101010101" charset="-122"/>
                        </a:rPr>
                        <a:t> n</a:t>
                      </a:r>
                      <a:r>
                        <a:rPr lang="zh-CN" altLang="en-US" sz="1600">
                          <a:latin typeface="仿宋" panose="02010609060101010101" charset="-122"/>
                          <a:ea typeface="仿宋" panose="02010609060101010101" charset="-122"/>
                          <a:cs typeface="仿宋" panose="02010609060101010101" charset="-122"/>
                        </a:rPr>
                        <a:t> 读成 </a:t>
                      </a:r>
                      <a:r>
                        <a:rPr lang="zh-CN" altLang="en-US" sz="1600">
                          <a:solidFill>
                            <a:srgbClr val="FF0000"/>
                          </a:solidFill>
                          <a:latin typeface="仿宋" panose="02010609060101010101" charset="-122"/>
                          <a:ea typeface="仿宋" panose="02010609060101010101" charset="-122"/>
                          <a:cs typeface="仿宋" panose="02010609060101010101" charset="-122"/>
                        </a:rPr>
                        <a:t>nɡ</a:t>
                      </a:r>
                      <a:r>
                        <a:rPr lang="zh-CN" altLang="en-US" sz="1600">
                          <a:latin typeface="仿宋" panose="02010609060101010101" charset="-122"/>
                          <a:ea typeface="仿宋" panose="02010609060101010101" charset="-122"/>
                          <a:cs typeface="仿宋" panose="02010609060101010101" charset="-122"/>
                        </a:rPr>
                        <a:t>；</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第二，将 z、c、s 读成 zh、ch、sh，或将 zh、ch、sh 读成 z、c、s；</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第三，将送气音读成同部位的非送气音，或将非送气音读成同部位的送气音；</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第四，将普通话音系中不同部位的声母换位，如将 h-（花）、f-（发）换位，将 zh-（朱）、j-（居）换位；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第五，将普通话的 r 声母读成 z-、l-、n- 或零声母，或将零声母字读成 m-（如“舞”）、nɡ-（如“眼”）声母字。</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r h="381000">
                <a:tc>
                  <a:txBody>
                    <a:bodyPr/>
                    <a:p>
                      <a:pPr>
                        <a:buNone/>
                      </a:pPr>
                      <a:r>
                        <a:rPr lang="zh-CN" altLang="en-US" sz="1600"/>
                        <a:t>②声母缺陷</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主要是指声母的发音部位不准确、不到位，但还不是将普通话的一类声母读成另一类声母，以至产生辨义错误。</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第一，将舌面前声母 j、q、x 读得太接近舌尖前声母 z、c、s，但还不是 z、c、s；</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第二，将舌面前声母 j、q、x 读成舌叶音；</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第三，将舌尖后音声母 zh、ch、sh、r 读得偏前，舌尖趋近于上齿或上牙床的位置；</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第四，将舌尖前塞擦音声母读成齿间的塞擦音声母；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第五，将舌跟擦音 x 读成深喉的 [h]；</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第六，将清塞音或清塞擦音声母读成浊塞音或擦音声母。</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15"/>
          <p:cNvSpPr txBox="1"/>
          <p:nvPr>
            <p:custDataLst>
              <p:tags r:id="rId1"/>
            </p:custDataLst>
          </p:nvPr>
        </p:nvSpPr>
        <p:spPr>
          <a:xfrm>
            <a:off x="1003361" y="843817"/>
            <a:ext cx="2059295" cy="307340"/>
          </a:xfrm>
          <a:prstGeom prst="rect">
            <a:avLst/>
          </a:prstGeom>
          <a:noFill/>
        </p:spPr>
        <p:txBody>
          <a:bodyPr wrap="square" tIns="0" bIns="0" rtlCol="0" anchor="t">
            <a:spAutoFit/>
          </a:bodyPr>
          <a:p>
            <a:pPr algn="l">
              <a:lnSpc>
                <a:spcPct val="100000"/>
              </a:lnSpc>
            </a:pPr>
            <a:r>
              <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rPr>
              <a:t>（2）韵母评判。</a:t>
            </a:r>
            <a:endPar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endParaRPr>
          </a:p>
        </p:txBody>
      </p:sp>
      <p:graphicFrame>
        <p:nvGraphicFramePr>
          <p:cNvPr id="19" name="表格 18"/>
          <p:cNvGraphicFramePr/>
          <p:nvPr>
            <p:custDataLst>
              <p:tags r:id="rId2"/>
            </p:custDataLst>
          </p:nvPr>
        </p:nvGraphicFramePr>
        <p:xfrm>
          <a:off x="455295" y="1273810"/>
          <a:ext cx="11167110" cy="5440680"/>
        </p:xfrm>
        <a:graphic>
          <a:graphicData uri="http://schemas.openxmlformats.org/drawingml/2006/table">
            <a:tbl>
              <a:tblPr firstRow="1" bandRow="1">
                <a:tableStyleId>{5C22544A-7EE6-4342-B048-85BDC9FD1C3A}</a:tableStyleId>
              </a:tblPr>
              <a:tblGrid>
                <a:gridCol w="1394460"/>
                <a:gridCol w="1902460"/>
                <a:gridCol w="7870190"/>
              </a:tblGrid>
              <a:tr h="381000">
                <a:tc>
                  <a:txBody>
                    <a:bodyPr/>
                    <a:p>
                      <a:pPr algn="ctr">
                        <a:buNone/>
                      </a:pPr>
                      <a:r>
                        <a:rPr lang="zh-CN" altLang="en-US" sz="1600"/>
                        <a:t>错误类型</a:t>
                      </a:r>
                      <a:endParaRPr lang="zh-CN" altLang="en-US" sz="1600"/>
                    </a:p>
                  </a:txBody>
                  <a:tcPr anchor="ctr" anchorCtr="0"/>
                </a:tc>
                <a:tc>
                  <a:txBody>
                    <a:bodyPr/>
                    <a:p>
                      <a:pPr algn="ctr">
                        <a:buNone/>
                      </a:pPr>
                      <a:r>
                        <a:rPr lang="zh-CN" altLang="en-US" sz="1600"/>
                        <a:t>含义</a:t>
                      </a:r>
                      <a:endParaRPr lang="zh-CN" altLang="en-US" sz="1600"/>
                    </a:p>
                  </a:txBody>
                  <a:tcPr anchor="ctr" anchorCtr="0"/>
                </a:tc>
                <a:tc>
                  <a:txBody>
                    <a:bodyPr/>
                    <a:p>
                      <a:pPr algn="ctr">
                        <a:buNone/>
                      </a:pPr>
                      <a:r>
                        <a:rPr lang="zh-CN" altLang="en-US" sz="1600"/>
                        <a:t>常见的错误</a:t>
                      </a:r>
                      <a:endParaRPr lang="zh-CN" altLang="en-US" sz="1600"/>
                    </a:p>
                  </a:txBody>
                  <a:tcPr anchor="ctr" anchorCtr="0"/>
                </a:tc>
              </a:tr>
              <a:tr h="381000">
                <a:tc>
                  <a:txBody>
                    <a:bodyPr/>
                    <a:p>
                      <a:pPr>
                        <a:buNone/>
                      </a:pPr>
                      <a:r>
                        <a:rPr lang="zh-CN" altLang="en-US" sz="1600"/>
                        <a:t>①韵母错误</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主要是指韵母类型的发音错误而造成音节辨义的错误，或按方音模式对普通话韵母结构进行明显的改造。</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第一，将前鼻音韵母读成后鼻音韵母，或将后鼻音韵母读成前鼻音韵母；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第二，韵母四呼发生错误——将撮口呼韵母读成齐齿呼韵母或合口呼韵母，或将合口呼韵母读成撮口呼韵母；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第三，将舌面后、半高、不圆唇单元音韵母 e（如“车”“河”）读成舌面前、半低、不圆唇单元音韵母 ê，或将一类单元音韵母换成另一类单元音韵母；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第四，er 或儿化韵无卷舌音色彩；</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第五，将复元韵母单元音化（如将 uo 改作 [o] 或 [э]，将 ai 改作 [ε]），将三合元音韵母改作二合元音韵母（如将 uɑi 改作 [uε]）；</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第六，将普通话的宽窄复韵母（ɑi—ei、uɑi—uei、ɑn—en、uɑn—uen 等）换位；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第七，将鼻尾韵母改作鼻化韵母；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第八，遗留明显的方言入声韵尾。</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r h="381000">
                <a:tc>
                  <a:txBody>
                    <a:bodyPr/>
                    <a:p>
                      <a:pPr>
                        <a:buNone/>
                      </a:pPr>
                      <a:r>
                        <a:rPr lang="zh-CN" altLang="en-US" sz="1600"/>
                        <a:t>②韵母缺陷</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主要是指韵母发音不到位、不准确，但还不至于发生韵类与辨义错误。</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第一，单元音韵母 i、u、ü 或舌尖元音带有明显的摩擦成分；</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第二，单元音 u 舌位明显偏前；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第三，卷舌韵母 er 发音不自然，主元音偏高、偏低或偏前，或将一个音素发成两个音素；</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第四，合口呼与撮口呼的圆唇度明显不够，听感上有明显差异；</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第五，复元音韵母动程明显不够，主元音发音不到位，或韵尾咬得太死；</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第六，ou、iou 韵腹、韵尾整体舌位偏前；</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第七，鼻音韵尾发音过长或咬得太死，或前鼻音韵尾成阻位置偏后，后鼻音韵尾成阻位置偏前。</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15"/>
          <p:cNvSpPr txBox="1"/>
          <p:nvPr>
            <p:custDataLst>
              <p:tags r:id="rId1"/>
            </p:custDataLst>
          </p:nvPr>
        </p:nvSpPr>
        <p:spPr>
          <a:xfrm>
            <a:off x="1003361" y="1039397"/>
            <a:ext cx="2059295" cy="307340"/>
          </a:xfrm>
          <a:prstGeom prst="rect">
            <a:avLst/>
          </a:prstGeom>
          <a:noFill/>
        </p:spPr>
        <p:txBody>
          <a:bodyPr wrap="square" tIns="0" bIns="0" rtlCol="0" anchor="t">
            <a:spAutoFit/>
          </a:bodyPr>
          <a:p>
            <a:pPr algn="l">
              <a:lnSpc>
                <a:spcPct val="100000"/>
              </a:lnSpc>
            </a:pPr>
            <a:r>
              <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rPr>
              <a:t>（3）声调评判。</a:t>
            </a:r>
            <a:endParaRPr lang="zh-CN" altLang="en-US" sz="2000" b="1" dirty="0">
              <a:solidFill>
                <a:srgbClr val="F2757D"/>
              </a:solidFill>
              <a:latin typeface="微软雅黑" panose="020B0503020204020204" charset="-122"/>
              <a:ea typeface="微软雅黑" panose="020B0503020204020204" charset="-122"/>
              <a:cs typeface="微软雅黑" panose="020B0503020204020204" charset="-122"/>
              <a:sym typeface="+mn-lt"/>
            </a:endParaRPr>
          </a:p>
        </p:txBody>
      </p:sp>
      <p:graphicFrame>
        <p:nvGraphicFramePr>
          <p:cNvPr id="19" name="表格 18"/>
          <p:cNvGraphicFramePr/>
          <p:nvPr>
            <p:custDataLst>
              <p:tags r:id="rId2"/>
            </p:custDataLst>
          </p:nvPr>
        </p:nvGraphicFramePr>
        <p:xfrm>
          <a:off x="455295" y="1602740"/>
          <a:ext cx="11167110" cy="3048000"/>
        </p:xfrm>
        <a:graphic>
          <a:graphicData uri="http://schemas.openxmlformats.org/drawingml/2006/table">
            <a:tbl>
              <a:tblPr firstRow="1" bandRow="1">
                <a:tableStyleId>{5C22544A-7EE6-4342-B048-85BDC9FD1C3A}</a:tableStyleId>
              </a:tblPr>
              <a:tblGrid>
                <a:gridCol w="2132965"/>
                <a:gridCol w="2132965"/>
                <a:gridCol w="6901180"/>
              </a:tblGrid>
              <a:tr h="381000">
                <a:tc>
                  <a:txBody>
                    <a:bodyPr/>
                    <a:p>
                      <a:pPr algn="ctr">
                        <a:buNone/>
                      </a:pPr>
                      <a:r>
                        <a:rPr lang="zh-CN" altLang="en-US" sz="1600"/>
                        <a:t>错误类型</a:t>
                      </a:r>
                      <a:endParaRPr lang="zh-CN" altLang="en-US" sz="1600"/>
                    </a:p>
                  </a:txBody>
                  <a:tcPr anchor="ctr" anchorCtr="0"/>
                </a:tc>
                <a:tc>
                  <a:txBody>
                    <a:bodyPr/>
                    <a:p>
                      <a:pPr algn="ctr">
                        <a:buNone/>
                      </a:pPr>
                      <a:r>
                        <a:rPr lang="zh-CN" altLang="en-US" sz="1600"/>
                        <a:t>含义</a:t>
                      </a:r>
                      <a:endParaRPr lang="zh-CN" altLang="en-US" sz="1600"/>
                    </a:p>
                  </a:txBody>
                  <a:tcPr anchor="ctr" anchorCtr="0"/>
                </a:tc>
                <a:tc>
                  <a:txBody>
                    <a:bodyPr/>
                    <a:p>
                      <a:pPr algn="ctr">
                        <a:buNone/>
                      </a:pPr>
                      <a:r>
                        <a:rPr lang="zh-CN" altLang="en-US" sz="1600"/>
                        <a:t>常见的错误</a:t>
                      </a:r>
                      <a:endParaRPr lang="zh-CN" altLang="en-US" sz="1600"/>
                    </a:p>
                  </a:txBody>
                  <a:tcPr anchor="ctr" anchorCtr="0"/>
                </a:tc>
              </a:tr>
              <a:tr h="381000">
                <a:tc>
                  <a:txBody>
                    <a:bodyPr/>
                    <a:p>
                      <a:pPr>
                        <a:buNone/>
                      </a:pPr>
                      <a:r>
                        <a:rPr lang="zh-CN" altLang="en-US" sz="1600"/>
                        <a:t>①声调错误</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主要是指普通话四个声调调类的错读和各调类调形（升降曲折）行进方向和调值高低的明显错误。</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第一，将普通话的一类调值读成另一类调值，如将“暂”（去声）读成上声，将“危”（阴平）读成阳平，将“穴”（阳平）读成去声，将“挫”（去声）读成阴平；</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第二，按方言调形将普通话的平调读成升调或降调，或将普通话的升、降、曲折调读作平调；</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第三，将普通话的阴平调读作中平、半低平或低平；</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第四，将普通话声调、降调的调形倒置；</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第五，将阳平 35 读作低升 13，或将去声 51 读作低降 31；</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第六，上声调只降不升。</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r h="381000">
                <a:tc>
                  <a:txBody>
                    <a:bodyPr/>
                    <a:p>
                      <a:pPr>
                        <a:buNone/>
                      </a:pPr>
                      <a:r>
                        <a:rPr lang="zh-CN" altLang="en-US" sz="1600"/>
                        <a:t>②声调缺陷</a:t>
                      </a:r>
                      <a:endParaRPr lang="zh-CN" altLang="en-US" sz="1600"/>
                    </a:p>
                  </a:txBody>
                  <a:tcPr anchor="ctr" anchorCtr="0"/>
                </a:tc>
                <a:tc>
                  <a:txBody>
                    <a:bodyPr/>
                    <a:p>
                      <a:pPr>
                        <a:buNone/>
                      </a:pPr>
                      <a:r>
                        <a:rPr lang="zh-CN" altLang="en-US" sz="1600">
                          <a:latin typeface="仿宋" panose="02010609060101010101" charset="-122"/>
                          <a:ea typeface="仿宋" panose="02010609060101010101" charset="-122"/>
                        </a:rPr>
                        <a:t>是指在调形、调势基本正确的前提下调值偏低或偏高，尤其是普通话四个声调起点和落点的相对高低明显不一致。</a:t>
                      </a:r>
                      <a:endParaRPr lang="zh-CN" altLang="en-US" sz="1600">
                        <a:latin typeface="仿宋" panose="02010609060101010101" charset="-122"/>
                        <a:ea typeface="仿宋" panose="02010609060101010101" charset="-122"/>
                      </a:endParaRPr>
                    </a:p>
                  </a:txBody>
                  <a:tcPr anchor="ctr" anchorCtr="0"/>
                </a:tc>
                <a:tc>
                  <a:txBody>
                    <a:bodyPr/>
                    <a:p>
                      <a:pPr>
                        <a:buNone/>
                      </a:pPr>
                      <a:r>
                        <a:rPr lang="zh-CN" altLang="en-US" sz="1600">
                          <a:latin typeface="仿宋" panose="02010609060101010101" charset="-122"/>
                          <a:ea typeface="仿宋" panose="02010609060101010101" charset="-122"/>
                          <a:cs typeface="仿宋" panose="02010609060101010101" charset="-122"/>
                        </a:rPr>
                        <a:t>第一，阴平保持平调，但（尤其是在重读音节中）调值略低（44，尚高于中平 33）；</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第二，阳平略带曲折（中间曲折作 325，或调尾又作降势拖音）；</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第三，上声开头略高，或上升不到 4；</a:t>
                      </a:r>
                      <a:endParaRPr lang="zh-CN" altLang="en-US" sz="1600">
                        <a:latin typeface="仿宋" panose="02010609060101010101" charset="-122"/>
                        <a:ea typeface="仿宋" panose="02010609060101010101" charset="-122"/>
                        <a:cs typeface="仿宋" panose="02010609060101010101" charset="-122"/>
                      </a:endParaRPr>
                    </a:p>
                    <a:p>
                      <a:pPr>
                        <a:buNone/>
                      </a:pPr>
                      <a:r>
                        <a:rPr lang="zh-CN" altLang="en-US" sz="1600">
                          <a:latin typeface="仿宋" panose="02010609060101010101" charset="-122"/>
                          <a:ea typeface="仿宋" panose="02010609060101010101" charset="-122"/>
                          <a:cs typeface="仿宋" panose="02010609060101010101" charset="-122"/>
                        </a:rPr>
                        <a:t>第四，去声为降调，但起点不足 5 或落点不到 1。</a:t>
                      </a:r>
                      <a:endParaRPr lang="zh-CN" altLang="en-US" sz="1600">
                        <a:latin typeface="仿宋" panose="02010609060101010101" charset="-122"/>
                        <a:ea typeface="仿宋" panose="02010609060101010101" charset="-122"/>
                        <a:cs typeface="仿宋" panose="02010609060101010101"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275363" y="1783080"/>
            <a:ext cx="1980000" cy="1980000"/>
            <a:chOff x="825499" y="2089150"/>
            <a:chExt cx="1980000" cy="1980000"/>
          </a:xfrm>
        </p:grpSpPr>
        <p:sp>
          <p:nvSpPr>
            <p:cNvPr id="3" name="椭圆 2"/>
            <p:cNvSpPr/>
            <p:nvPr>
              <p:custDataLst>
                <p:tags r:id="rId1"/>
              </p:custDataLst>
            </p:nvPr>
          </p:nvSpPr>
          <p:spPr>
            <a:xfrm>
              <a:off x="1050658" y="2314310"/>
              <a:ext cx="1529681" cy="1529681"/>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grpSp>
          <p:nvGrpSpPr>
            <p:cNvPr id="4" name="组合 3"/>
            <p:cNvGrpSpPr/>
            <p:nvPr/>
          </p:nvGrpSpPr>
          <p:grpSpPr>
            <a:xfrm>
              <a:off x="825499" y="2089150"/>
              <a:ext cx="1980000" cy="1980000"/>
              <a:chOff x="825499" y="1906270"/>
              <a:chExt cx="1980000" cy="1980000"/>
            </a:xfrm>
          </p:grpSpPr>
          <p:grpSp>
            <p:nvGrpSpPr>
              <p:cNvPr id="7" name="组合 6"/>
              <p:cNvGrpSpPr/>
              <p:nvPr/>
            </p:nvGrpSpPr>
            <p:grpSpPr>
              <a:xfrm>
                <a:off x="825499" y="1906270"/>
                <a:ext cx="1980000" cy="1980000"/>
                <a:chOff x="825500" y="1974850"/>
                <a:chExt cx="1980000" cy="1980000"/>
              </a:xfrm>
            </p:grpSpPr>
            <p:sp>
              <p:nvSpPr>
                <p:cNvPr id="8" name="椭圆 7"/>
                <p:cNvSpPr/>
                <p:nvPr>
                  <p:custDataLst>
                    <p:tags r:id="rId2"/>
                  </p:custDataLst>
                </p:nvPr>
              </p:nvSpPr>
              <p:spPr>
                <a:xfrm>
                  <a:off x="825500" y="1974850"/>
                  <a:ext cx="1980000" cy="1980000"/>
                </a:xfrm>
                <a:prstGeom prst="ellipse">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sp>
              <p:nvSpPr>
                <p:cNvPr id="9" name="弧形 8"/>
                <p:cNvSpPr/>
                <p:nvPr>
                  <p:custDataLst>
                    <p:tags r:id="rId3"/>
                  </p:custDataLst>
                </p:nvPr>
              </p:nvSpPr>
              <p:spPr>
                <a:xfrm>
                  <a:off x="825500" y="1974850"/>
                  <a:ext cx="1980000" cy="1980000"/>
                </a:xfrm>
                <a:prstGeom prst="arc">
                  <a:avLst>
                    <a:gd name="adj1" fmla="val 16200000"/>
                    <a:gd name="adj2" fmla="val 3175773"/>
                  </a:avLst>
                </a:prstGeom>
                <a:ln w="127000" cap="rnd">
                  <a:solidFill>
                    <a:srgbClr val="848CC4"/>
                  </a:solidFill>
                </a:ln>
              </p:spPr>
              <p:style>
                <a:lnRef idx="1">
                  <a:schemeClr val="accent1"/>
                </a:lnRef>
                <a:fillRef idx="0">
                  <a:schemeClr val="accent1"/>
                </a:fillRef>
                <a:effectRef idx="0">
                  <a:schemeClr val="accent1"/>
                </a:effectRef>
                <a:fontRef idx="minor">
                  <a:schemeClr val="tx1"/>
                </a:fontRef>
              </p:style>
              <p:txBody>
                <a:bodyPr rtlCol="0" anchor="ctr"/>
                <a:p>
                  <a:pPr algn="ctr">
                    <a:lnSpc>
                      <a:spcPct val="120000"/>
                    </a:lnSpc>
                  </a:pPr>
                  <a:endParaRPr lang="zh-CN" altLang="en-US" sz="2400">
                    <a:solidFill>
                      <a:prstClr val="white"/>
                    </a:solidFill>
                    <a:cs typeface="+mn-ea"/>
                    <a:sym typeface="+mn-lt"/>
                  </a:endParaRPr>
                </a:p>
              </p:txBody>
            </p:sp>
          </p:grpSp>
          <p:sp>
            <p:nvSpPr>
              <p:cNvPr id="10" name="矩形 9"/>
              <p:cNvSpPr/>
              <p:nvPr>
                <p:custDataLst>
                  <p:tags r:id="rId4"/>
                </p:custDataLst>
              </p:nvPr>
            </p:nvSpPr>
            <p:spPr>
              <a:xfrm>
                <a:off x="1030604" y="2408555"/>
                <a:ext cx="1550035" cy="829945"/>
              </a:xfrm>
              <a:prstGeom prst="rect">
                <a:avLst/>
              </a:prstGeom>
            </p:spPr>
            <p:txBody>
              <a:bodyPr wrap="square">
                <a:spAutoFit/>
              </a:bodyPr>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1. </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测试内容</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grpSp>
      </p:grpSp>
      <p:grpSp>
        <p:nvGrpSpPr>
          <p:cNvPr id="11" name="组合 10"/>
          <p:cNvGrpSpPr/>
          <p:nvPr/>
        </p:nvGrpSpPr>
        <p:grpSpPr>
          <a:xfrm>
            <a:off x="7119585" y="1783080"/>
            <a:ext cx="1980000" cy="1980000"/>
            <a:chOff x="3680036" y="2089150"/>
            <a:chExt cx="1980000" cy="1980000"/>
          </a:xfrm>
        </p:grpSpPr>
        <p:sp>
          <p:nvSpPr>
            <p:cNvPr id="12" name="椭圆 11"/>
            <p:cNvSpPr/>
            <p:nvPr>
              <p:custDataLst>
                <p:tags r:id="rId5"/>
              </p:custDataLst>
            </p:nvPr>
          </p:nvSpPr>
          <p:spPr>
            <a:xfrm>
              <a:off x="3905195" y="2314310"/>
              <a:ext cx="1529681" cy="1529681"/>
            </a:xfrm>
            <a:prstGeom prst="ellipse">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grpSp>
          <p:nvGrpSpPr>
            <p:cNvPr id="13" name="组合 12"/>
            <p:cNvGrpSpPr/>
            <p:nvPr/>
          </p:nvGrpSpPr>
          <p:grpSpPr>
            <a:xfrm>
              <a:off x="3680036" y="2089150"/>
              <a:ext cx="1980000" cy="1980000"/>
              <a:chOff x="3680036" y="1906270"/>
              <a:chExt cx="1980000" cy="1980000"/>
            </a:xfrm>
          </p:grpSpPr>
          <p:grpSp>
            <p:nvGrpSpPr>
              <p:cNvPr id="14" name="组合 13"/>
              <p:cNvGrpSpPr/>
              <p:nvPr/>
            </p:nvGrpSpPr>
            <p:grpSpPr>
              <a:xfrm>
                <a:off x="3680036" y="1906270"/>
                <a:ext cx="1980000" cy="1980000"/>
                <a:chOff x="825500" y="1974850"/>
                <a:chExt cx="1980000" cy="1980000"/>
              </a:xfrm>
            </p:grpSpPr>
            <p:sp>
              <p:nvSpPr>
                <p:cNvPr id="15" name="椭圆 14"/>
                <p:cNvSpPr/>
                <p:nvPr>
                  <p:custDataLst>
                    <p:tags r:id="rId6"/>
                  </p:custDataLst>
                </p:nvPr>
              </p:nvSpPr>
              <p:spPr>
                <a:xfrm>
                  <a:off x="825500" y="1974850"/>
                  <a:ext cx="1980000" cy="1980000"/>
                </a:xfrm>
                <a:prstGeom prst="ellipse">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2400">
                    <a:solidFill>
                      <a:prstClr val="white"/>
                    </a:solidFill>
                    <a:cs typeface="+mn-ea"/>
                    <a:sym typeface="+mn-lt"/>
                  </a:endParaRPr>
                </a:p>
              </p:txBody>
            </p:sp>
            <p:sp>
              <p:nvSpPr>
                <p:cNvPr id="16" name="弧形 15"/>
                <p:cNvSpPr/>
                <p:nvPr>
                  <p:custDataLst>
                    <p:tags r:id="rId7"/>
                  </p:custDataLst>
                </p:nvPr>
              </p:nvSpPr>
              <p:spPr>
                <a:xfrm>
                  <a:off x="825500" y="1974850"/>
                  <a:ext cx="1980000" cy="1980000"/>
                </a:xfrm>
                <a:prstGeom prst="arc">
                  <a:avLst>
                    <a:gd name="adj1" fmla="val 16200000"/>
                    <a:gd name="adj2" fmla="val 8746989"/>
                  </a:avLst>
                </a:prstGeom>
                <a:ln w="127000" cap="rnd">
                  <a:solidFill>
                    <a:srgbClr val="B3D78B"/>
                  </a:solidFill>
                </a:ln>
              </p:spPr>
              <p:style>
                <a:lnRef idx="1">
                  <a:schemeClr val="accent1"/>
                </a:lnRef>
                <a:fillRef idx="0">
                  <a:schemeClr val="accent1"/>
                </a:fillRef>
                <a:effectRef idx="0">
                  <a:schemeClr val="accent1"/>
                </a:effectRef>
                <a:fontRef idx="minor">
                  <a:schemeClr val="tx1"/>
                </a:fontRef>
              </p:style>
              <p:txBody>
                <a:bodyPr rtlCol="0" anchor="ctr"/>
                <a:p>
                  <a:pPr algn="ctr">
                    <a:lnSpc>
                      <a:spcPct val="120000"/>
                    </a:lnSpc>
                  </a:pPr>
                  <a:endParaRPr lang="zh-CN" altLang="en-US" sz="2400">
                    <a:solidFill>
                      <a:prstClr val="white"/>
                    </a:solidFill>
                    <a:cs typeface="+mn-ea"/>
                    <a:sym typeface="+mn-lt"/>
                  </a:endParaRPr>
                </a:p>
              </p:txBody>
            </p:sp>
          </p:grpSp>
          <p:sp>
            <p:nvSpPr>
              <p:cNvPr id="17" name="矩形 16"/>
              <p:cNvSpPr/>
              <p:nvPr>
                <p:custDataLst>
                  <p:tags r:id="rId8"/>
                </p:custDataLst>
              </p:nvPr>
            </p:nvSpPr>
            <p:spPr>
              <a:xfrm>
                <a:off x="3904826" y="2408555"/>
                <a:ext cx="1447165" cy="829945"/>
              </a:xfrm>
              <a:prstGeom prst="rect">
                <a:avLst/>
              </a:prstGeom>
            </p:spPr>
            <p:txBody>
              <a:bodyPr wrap="square">
                <a:spAutoFit/>
              </a:bodyPr>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2. </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a:p>
                <a:pPr algn="ctr">
                  <a:lnSpc>
                    <a:spcPct val="100000"/>
                  </a:lnSpc>
                </a:pPr>
                <a:r>
                  <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rPr>
                  <a:t>评分细则</a:t>
                </a:r>
                <a:endParaRPr lang="en-US" altLang="zh-CN" sz="2400" b="1" dirty="0">
                  <a:solidFill>
                    <a:prstClr val="white"/>
                  </a:solidFill>
                  <a:latin typeface="微软雅黑" panose="020B0503020204020204" charset="-122"/>
                  <a:ea typeface="微软雅黑" panose="020B0503020204020204" charset="-122"/>
                  <a:cs typeface="微软雅黑" panose="020B0503020204020204" charset="-122"/>
                  <a:sym typeface="+mn-lt"/>
                </a:endParaRPr>
              </a:p>
            </p:txBody>
          </p:sp>
        </p:grpSp>
      </p:grpSp>
      <p:sp>
        <p:nvSpPr>
          <p:cNvPr id="20" name="矩形 19"/>
          <p:cNvSpPr/>
          <p:nvPr>
            <p:custDataLst>
              <p:tags r:id="rId9"/>
            </p:custDataLst>
          </p:nvPr>
        </p:nvSpPr>
        <p:spPr>
          <a:xfrm>
            <a:off x="1435735" y="3992880"/>
            <a:ext cx="3658235" cy="2306955"/>
          </a:xfrm>
          <a:prstGeom prst="rect">
            <a:avLst/>
          </a:prstGeom>
        </p:spPr>
        <p:txBody>
          <a:bodyPr wrap="square">
            <a:spAutoFit/>
          </a:bodyPr>
          <a:p>
            <a:pPr algn="l">
              <a:lnSpc>
                <a:spcPct val="100000"/>
              </a:lnSpc>
              <a:spcAft>
                <a:spcPts val="0"/>
              </a:spcAft>
            </a:pPr>
            <a:r>
              <a:rPr lang="zh-CN" altLang="en-US" dirty="0">
                <a:cs typeface="+mn-ea"/>
                <a:sym typeface="+mn-lt"/>
              </a:rPr>
              <a:t>该项测试是前一项测试的继续与提升，要求应试者在 2.5 分钟内正确地读出规定的 45 个双音节词语、2 个三音节词语、1 个四音节词语（共 100 个音节），这些多音节</a:t>
            </a:r>
            <a:endParaRPr lang="zh-CN" altLang="en-US" dirty="0">
              <a:cs typeface="+mn-ea"/>
              <a:sym typeface="+mn-lt"/>
            </a:endParaRPr>
          </a:p>
          <a:p>
            <a:pPr algn="l">
              <a:lnSpc>
                <a:spcPct val="100000"/>
              </a:lnSpc>
              <a:spcAft>
                <a:spcPts val="0"/>
              </a:spcAft>
            </a:pPr>
            <a:r>
              <a:rPr lang="zh-CN" altLang="en-US" dirty="0">
                <a:cs typeface="+mn-ea"/>
                <a:sym typeface="+mn-lt"/>
              </a:rPr>
              <a:t>词语中包括普通话音系的所有声母、韵母、声调及轻声、儿化与连读变调。</a:t>
            </a:r>
            <a:endParaRPr lang="zh-CN" altLang="en-US" dirty="0">
              <a:cs typeface="+mn-ea"/>
              <a:sym typeface="+mn-lt"/>
            </a:endParaRPr>
          </a:p>
        </p:txBody>
      </p:sp>
      <p:sp>
        <p:nvSpPr>
          <p:cNvPr id="22" name="矩形 21"/>
          <p:cNvSpPr/>
          <p:nvPr>
            <p:custDataLst>
              <p:tags r:id="rId10"/>
            </p:custDataLst>
          </p:nvPr>
        </p:nvSpPr>
        <p:spPr>
          <a:xfrm>
            <a:off x="5681345" y="3992880"/>
            <a:ext cx="4856480" cy="1476375"/>
          </a:xfrm>
          <a:prstGeom prst="rect">
            <a:avLst/>
          </a:prstGeom>
        </p:spPr>
        <p:txBody>
          <a:bodyPr wrap="square">
            <a:spAutoFit/>
          </a:bodyPr>
          <a:p>
            <a:pPr algn="l">
              <a:lnSpc>
                <a:spcPct val="100000"/>
              </a:lnSpc>
              <a:spcAft>
                <a:spcPts val="0"/>
              </a:spcAft>
            </a:pPr>
            <a:r>
              <a:rPr lang="zh-CN" altLang="en-US" dirty="0">
                <a:solidFill>
                  <a:srgbClr val="FF0000"/>
                </a:solidFill>
                <a:cs typeface="+mn-ea"/>
                <a:sym typeface="+mn-lt"/>
              </a:rPr>
              <a:t>该项测试计 20 分（占测试总分的 20%），每个音节占 0.2 分。读错一个音节声、韵、调的任何一部分，均算该音节发音错误，每错一个音节扣 0.2 分，读音有明显缺陷的音节扣 0.1 分。</a:t>
            </a:r>
            <a:endParaRPr lang="zh-CN" altLang="en-US" dirty="0">
              <a:solidFill>
                <a:srgbClr val="FF0000"/>
              </a:solidFill>
              <a:cs typeface="+mn-ea"/>
              <a:sym typeface="+mn-lt"/>
            </a:endParaRPr>
          </a:p>
        </p:txBody>
      </p:sp>
      <p:sp>
        <p:nvSpPr>
          <p:cNvPr id="6" name="矩形 5"/>
          <p:cNvSpPr/>
          <p:nvPr>
            <p:custDataLst>
              <p:tags r:id="rId11"/>
            </p:custDataLst>
          </p:nvPr>
        </p:nvSpPr>
        <p:spPr>
          <a:xfrm>
            <a:off x="1003300" y="939800"/>
            <a:ext cx="284099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2000" b="1" dirty="0">
                <a:solidFill>
                  <a:schemeClr val="bg1"/>
                </a:solidFill>
                <a:latin typeface="微软雅黑" panose="020B0503020204020204" charset="-122"/>
                <a:ea typeface="微软雅黑" panose="020B0503020204020204" charset="-122"/>
                <a:cs typeface="+mn-ea"/>
                <a:sym typeface="+mn-lt"/>
              </a:rPr>
              <a:t>（二）读多音节词语</a:t>
            </a:r>
            <a:endParaRPr lang="zh-CN" altLang="en-US" sz="2000" b="1" dirty="0">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360"/>
                                          </p:val>
                                        </p:tav>
                                        <p:tav tm="100000">
                                          <p:val>
                                            <p:fltVal val="0"/>
                                          </p:val>
                                        </p:tav>
                                      </p:tavLst>
                                    </p:anim>
                                    <p:animEffect transition="in" filter="fade">
                                      <p:cBhvr>
                                        <p:cTn id="21" dur="750"/>
                                        <p:tgtEl>
                                          <p:spTgt spid="1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ABLE_BEAUTIFY" val="smartTable{b287b6ef-572e-48f5-8b3c-44cc341de9b8}"/>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TABLE_BEAUTIFY" val="smartTable{b287b6ef-572e-48f5-8b3c-44cc341de9b8}"/>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TABLE_BEAUTIFY" val="smartTable{b287b6ef-572e-48f5-8b3c-44cc341de9b8}"/>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TABLE_BEAUTIFY" val="smartTable{b287b6ef-572e-48f5-8b3c-44cc341de9b8}"/>
  <p:tag name="TABLE_ENDDRAG_ORIGIN_RECT" val="860*358"/>
  <p:tag name="TABLE_ENDDRAG_RECT" val="39*86*860*359"/>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PA" val="v3.0.1"/>
</p:tagLst>
</file>

<file path=ppt/tags/tag99.xml><?xml version="1.0" encoding="utf-8"?>
<p:tagLst xmlns:p="http://schemas.openxmlformats.org/presentationml/2006/main">
  <p:tag name="ISPRING_PRESENTATION_TITLE" val="黄蓝色简约商务汇报PPT模板"/>
  <p:tag name="KSO_WPP_MARK_KEY" val="029ff544-3c53-4b6b-942a-ee89cfa3dcb1"/>
  <p:tag name="COMMONDATA" val="eyJoZGlkIjoiZWNhYzc5NThlMmQ4YTlhZTI0ZTMyYWFhZWUyMTMxNjcifQ=="/>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4203</Words>
  <Application>WPS 演示</Application>
  <PresentationFormat>宽屏</PresentationFormat>
  <Paragraphs>277</Paragraphs>
  <Slides>18</Slides>
  <Notes>21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18</vt:i4>
      </vt:variant>
    </vt:vector>
  </HeadingPairs>
  <TitlesOfParts>
    <vt:vector size="39" baseType="lpstr">
      <vt:lpstr>Arial</vt:lpstr>
      <vt:lpstr>宋体</vt:lpstr>
      <vt:lpstr>Wingdings</vt:lpstr>
      <vt:lpstr>思源黑体 CN Bold</vt:lpstr>
      <vt:lpstr>Open Sans</vt:lpstr>
      <vt:lpstr>Segoe Print</vt:lpstr>
      <vt:lpstr>思源宋体 CN</vt:lpstr>
      <vt:lpstr>思源黑体 CN Medium</vt:lpstr>
      <vt:lpstr>经典综艺体简</vt:lpstr>
      <vt:lpstr>微软雅黑</vt:lpstr>
      <vt:lpstr>Calibri</vt:lpstr>
      <vt:lpstr>字魂59号-创粗黑</vt:lpstr>
      <vt:lpstr>黑体</vt:lpstr>
      <vt:lpstr>Calibri Light</vt:lpstr>
      <vt:lpstr>Symbol</vt:lpstr>
      <vt:lpstr>思源黑体 CN Normal</vt:lpstr>
      <vt:lpstr>Arial Unicode MS</vt:lpstr>
      <vt:lpstr>等线</vt:lpstr>
      <vt:lpstr>楷体</vt:lpstr>
      <vt:lpstr>仿宋</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薛东西</cp:lastModifiedBy>
  <cp:revision>409</cp:revision>
  <dcterms:created xsi:type="dcterms:W3CDTF">2017-08-18T03:02:00Z</dcterms:created>
  <dcterms:modified xsi:type="dcterms:W3CDTF">2023-05-30T07:14:20Z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148C313F718749758E18CCF843738449_13</vt:lpwstr>
  </property>
</Properties>
</file>