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08" r:id="rId3"/>
    <p:sldId id="619" r:id="rId5"/>
    <p:sldId id="422" r:id="rId6"/>
    <p:sldId id="398" r:id="rId7"/>
    <p:sldId id="994" r:id="rId8"/>
    <p:sldId id="995" r:id="rId9"/>
    <p:sldId id="997" r:id="rId10"/>
    <p:sldId id="998" r:id="rId11"/>
    <p:sldId id="999" r:id="rId12"/>
    <p:sldId id="1000" r:id="rId13"/>
    <p:sldId id="1001" r:id="rId14"/>
    <p:sldId id="996" r:id="rId15"/>
    <p:sldId id="1002" r:id="rId16"/>
    <p:sldId id="1003" r:id="rId17"/>
    <p:sldId id="1004" r:id="rId18"/>
    <p:sldId id="1005" r:id="rId19"/>
    <p:sldId id="1006" r:id="rId20"/>
    <p:sldId id="993" r:id="rId21"/>
  </p:sldIdLst>
  <p:sldSz cx="12192000" cy="6858000"/>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5" userDrawn="1">
          <p15:clr>
            <a:srgbClr val="A4A3A4"/>
          </p15:clr>
        </p15:guide>
        <p15:guide id="2" pos="38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8CC4"/>
    <a:srgbClr val="F2757D"/>
    <a:srgbClr val="B3D78B"/>
    <a:srgbClr val="BCBDC0"/>
    <a:srgbClr val="865E22"/>
    <a:srgbClr val="A37229"/>
    <a:srgbClr val="F6E0C3"/>
    <a:srgbClr val="C78D38"/>
    <a:srgbClr val="FDC7A0"/>
    <a:srgbClr val="1B4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1312" autoAdjust="0"/>
  </p:normalViewPr>
  <p:slideViewPr>
    <p:cSldViewPr snapToGrid="0" showGuides="1">
      <p:cViewPr varScale="1">
        <p:scale>
          <a:sx n="64" d="100"/>
          <a:sy n="64" d="100"/>
        </p:scale>
        <p:origin x="996" y="66"/>
      </p:cViewPr>
      <p:guideLst>
        <p:guide orient="horz" pos="2125"/>
        <p:guide pos="385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gs" Target="tags/tag109.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8AD23-66B7-4493-96DA-E7A86A20F8C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68580" tIns="34290" rIns="68580" bIns="34290"/>
          <a:lstStyle/>
          <a:p>
            <a:fld id="{94412CCE-ADD6-42CD-851E-5C028327A23D}" type="datetimeFigureOut">
              <a:rPr lang="zh-CN" altLang="en-US" smtClean="0"/>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lIns="68580" tIns="34290" rIns="68580" bIns="34290"/>
          <a:lstStyle/>
          <a:p>
            <a:fld id="{6024CF4C-2EA2-4F37-B5BF-1976E1C013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0" Type="http://schemas.openxmlformats.org/officeDocument/2006/relationships/notesSlide" Target="../notesSlides/notesSlide10.xml"/><Relationship Id="rId2" Type="http://schemas.openxmlformats.org/officeDocument/2006/relationships/tags" Target="../tags/tag43.xml"/><Relationship Id="rId19" Type="http://schemas.openxmlformats.org/officeDocument/2006/relationships/slideLayout" Target="../slideLayouts/slideLayout5.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1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notesSlide" Target="../notesSlides/notesSlide12.xml"/><Relationship Id="rId13" Type="http://schemas.openxmlformats.org/officeDocument/2006/relationships/slideLayout" Target="../slideLayouts/slideLayout5.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13.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2" Type="http://schemas.openxmlformats.org/officeDocument/2006/relationships/notesSlide" Target="../notesSlides/notesSlide13.xml"/><Relationship Id="rId11" Type="http://schemas.openxmlformats.org/officeDocument/2006/relationships/slideLayout" Target="../slideLayouts/slideLayout5.xml"/><Relationship Id="rId10" Type="http://schemas.openxmlformats.org/officeDocument/2006/relationships/tags" Target="../tags/tag86.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4" Type="http://schemas.openxmlformats.org/officeDocument/2006/relationships/notesSlide" Target="../notesSlides/notesSlide14.xml"/><Relationship Id="rId13" Type="http://schemas.openxmlformats.org/officeDocument/2006/relationships/slideLayout" Target="../slideLayouts/slideLayout5.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5.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xml"/><Relationship Id="rId3" Type="http://schemas.openxmlformats.org/officeDocument/2006/relationships/tags" Target="../tags/tag107.xml"/><Relationship Id="rId2" Type="http://schemas.openxmlformats.org/officeDocument/2006/relationships/image" Target="../media/image3.png"/><Relationship Id="rId1" Type="http://schemas.openxmlformats.org/officeDocument/2006/relationships/tags" Target="../tags/tag10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08.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5.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6" Type="http://schemas.openxmlformats.org/officeDocument/2006/relationships/notesSlide" Target="../notesSlides/notesSlide7.xml"/><Relationship Id="rId15" Type="http://schemas.openxmlformats.org/officeDocument/2006/relationships/slideLayout" Target="../slideLayouts/slideLayout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5.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461663" y="2603397"/>
            <a:ext cx="6738325" cy="1014730"/>
          </a:xfrm>
          <a:prstGeom prst="rect">
            <a:avLst/>
          </a:prstGeom>
          <a:ln>
            <a:noFill/>
          </a:ln>
          <a:effectLst/>
        </p:spPr>
        <p:txBody>
          <a:bodyPr wrap="square">
            <a:spAutoFit/>
          </a:bodyPr>
          <a:lstStyle/>
          <a:p>
            <a:pPr algn="dist"/>
            <a:r>
              <a:rPr sz="6000" b="1" dirty="0">
                <a:latin typeface="思源黑体 CN Bold" panose="020B0800000000000000" pitchFamily="34" charset="-122"/>
                <a:ea typeface="思源黑体 CN Bold" panose="020B0800000000000000" pitchFamily="34" charset="-122"/>
                <a:cs typeface="Open Sans" panose="020B0606030504020204" pitchFamily="34" charset="0"/>
              </a:rPr>
              <a:t>　新编普通话教程</a:t>
            </a:r>
            <a:endParaRPr sz="60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104136" y="3916045"/>
            <a:ext cx="6096000" cy="398780"/>
          </a:xfrm>
          <a:prstGeom prst="rect">
            <a:avLst/>
          </a:prstGeom>
          <a:noFill/>
        </p:spPr>
        <p:txBody>
          <a:bodyPr wrap="square" rtlCol="0" anchor="t">
            <a:spAutoFit/>
          </a:bodyPr>
          <a:p>
            <a:pPr algn="ctr"/>
            <a:r>
              <a:rPr lang="zh-CN" altLang="en-US" sz="2000" b="1" dirty="0">
                <a:latin typeface="思源宋体 CN" panose="02020400000000000000" pitchFamily="18" charset="-122"/>
                <a:ea typeface="思源黑体 CN Bold" panose="020B0800000000000000" pitchFamily="34" charset="-122"/>
                <a:sym typeface="+mn-ea"/>
              </a:rPr>
              <a:t>主编</a:t>
            </a:r>
            <a:r>
              <a:rPr lang="en-US" altLang="zh-CN" sz="2000" b="1" dirty="0">
                <a:latin typeface="思源宋体 CN" panose="02020400000000000000" pitchFamily="18" charset="-122"/>
                <a:ea typeface="思源黑体 CN Bold" panose="020B0800000000000000" pitchFamily="34" charset="-122"/>
                <a:sym typeface="+mn-ea"/>
              </a:rPr>
              <a:t> </a:t>
            </a:r>
            <a:r>
              <a:rPr lang="zh-CN" altLang="en-US" sz="2000" b="1" dirty="0">
                <a:latin typeface="思源宋体 CN" panose="02020400000000000000" pitchFamily="18" charset="-122"/>
                <a:ea typeface="思源黑体 CN Bold" panose="020B0800000000000000" pitchFamily="34" charset="-122"/>
                <a:sym typeface="+mn-ea"/>
              </a:rPr>
              <a:t>◎</a:t>
            </a:r>
            <a:r>
              <a:rPr lang="en-US" altLang="zh-CN" sz="2000" b="1" dirty="0">
                <a:latin typeface="思源宋体 CN" panose="02020400000000000000" pitchFamily="18" charset="-122"/>
                <a:ea typeface="思源黑体 CN Bold" panose="020B0800000000000000" pitchFamily="34" charset="-122"/>
                <a:sym typeface="+mn-ea"/>
              </a:rPr>
              <a:t> 张楠  贺雅静  刘芳</a:t>
            </a:r>
            <a:endParaRPr lang="en-US" altLang="zh-CN" sz="2000" b="1" dirty="0">
              <a:latin typeface="思源宋体 CN" panose="02020400000000000000" pitchFamily="18" charset="-122"/>
              <a:ea typeface="思源黑体 CN Bold" panose="020B0800000000000000" pitchFamily="3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4880548" y="5511165"/>
            <a:ext cx="243141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03368" y="1046211"/>
            <a:ext cx="3365500" cy="537845"/>
            <a:chOff x="5248343" y="2045893"/>
            <a:chExt cx="3365500" cy="537845"/>
          </a:xfrm>
          <a:solidFill>
            <a:schemeClr val="accent2"/>
          </a:solidFill>
        </p:grpSpPr>
        <p:sp>
          <p:nvSpPr>
            <p:cNvPr id="6" name="矩形 5"/>
            <p:cNvSpPr/>
            <p:nvPr>
              <p:custDataLst>
                <p:tags r:id="rId1"/>
              </p:custDataLst>
            </p:nvPr>
          </p:nvSpPr>
          <p:spPr>
            <a:xfrm>
              <a:off x="5248343" y="2045893"/>
              <a:ext cx="336550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custDataLst>
                <p:tags r:id="rId2"/>
              </p:custDataLst>
            </p:nvPr>
          </p:nvSpPr>
          <p:spPr>
            <a:xfrm>
              <a:off x="5460433" y="2104948"/>
              <a:ext cx="2962275" cy="398780"/>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solidFill>
                    <a:schemeClr val="bg1"/>
                  </a:solidFill>
                  <a:latin typeface="微软雅黑" panose="020B0503020204020204" charset="-122"/>
                  <a:ea typeface="微软雅黑" panose="020B0503020204020204" charset="-122"/>
                  <a:cs typeface="+mn-ea"/>
                  <a:sym typeface="+mn-lt"/>
                </a:rPr>
                <a:t>（三）词汇语法要规范</a:t>
              </a:r>
              <a:endParaRPr lang="en-US" altLang="zh-CN" sz="2000" b="1" dirty="0">
                <a:solidFill>
                  <a:schemeClr val="bg1"/>
                </a:solidFill>
                <a:latin typeface="微软雅黑" panose="020B0503020204020204" charset="-122"/>
                <a:ea typeface="微软雅黑" panose="020B0503020204020204" charset="-122"/>
                <a:cs typeface="+mn-ea"/>
                <a:sym typeface="+mn-lt"/>
              </a:endParaRPr>
            </a:p>
          </p:txBody>
        </p:sp>
      </p:grpSp>
      <p:sp>
        <p:nvSpPr>
          <p:cNvPr id="12" name="TextBox 9"/>
          <p:cNvSpPr txBox="1"/>
          <p:nvPr>
            <p:custDataLst>
              <p:tags r:id="rId3"/>
            </p:custDataLst>
          </p:nvPr>
        </p:nvSpPr>
        <p:spPr>
          <a:xfrm>
            <a:off x="973455" y="1710055"/>
            <a:ext cx="10244455" cy="398780"/>
          </a:xfrm>
          <a:prstGeom prst="rect">
            <a:avLst/>
          </a:prstGeom>
          <a:noFill/>
        </p:spPr>
        <p:txBody>
          <a:bodyPr wrap="square" rtlCol="0">
            <a:spAutoFit/>
          </a:bodyPr>
          <a:p>
            <a:pPr indent="0" algn="l" fontAlgn="auto">
              <a:lnSpc>
                <a:spcPct val="100000"/>
              </a:lnSpc>
              <a:spcAft>
                <a:spcPts val="800"/>
              </a:spcAft>
            </a:pP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sym typeface="+mn-lt"/>
              </a:rPr>
              <a:t>如何做到词汇、语法规范呢？</a:t>
            </a:r>
            <a:endParaRPr lang="en-US" altLang="zh-CN" sz="2000" b="1" dirty="0">
              <a:solidFill>
                <a:srgbClr val="FF0000"/>
              </a:solidFill>
              <a:latin typeface="微软雅黑" panose="020B0503020204020204" charset="-122"/>
              <a:ea typeface="微软雅黑" panose="020B0503020204020204" charset="-122"/>
              <a:cs typeface="微软雅黑" panose="020B0503020204020204" charset="-122"/>
              <a:sym typeface="+mn-lt"/>
            </a:endParaRPr>
          </a:p>
        </p:txBody>
      </p:sp>
      <p:sp>
        <p:nvSpPr>
          <p:cNvPr id="26" name="îŝ1îḑê"/>
          <p:cNvSpPr/>
          <p:nvPr>
            <p:custDataLst>
              <p:tags r:id="rId4"/>
            </p:custDataLst>
          </p:nvPr>
        </p:nvSpPr>
        <p:spPr>
          <a:xfrm>
            <a:off x="5753561" y="2466533"/>
            <a:ext cx="2072097" cy="2072097"/>
          </a:xfrm>
          <a:prstGeom prst="ellipse">
            <a:avLst/>
          </a:prstGeom>
          <a:solidFill>
            <a:srgbClr val="848CC4"/>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sp>
        <p:nvSpPr>
          <p:cNvPr id="27" name="îsľîḍé"/>
          <p:cNvSpPr/>
          <p:nvPr>
            <p:custDataLst>
              <p:tags r:id="rId5"/>
            </p:custDataLst>
          </p:nvPr>
        </p:nvSpPr>
        <p:spPr>
          <a:xfrm>
            <a:off x="5548915" y="2271730"/>
            <a:ext cx="2432204" cy="2432204"/>
          </a:xfrm>
          <a:prstGeom prst="ellipse">
            <a:avLst/>
          </a:prstGeom>
          <a:noFill/>
          <a:ln>
            <a:solidFill>
              <a:srgbClr val="848CC4">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sp>
        <p:nvSpPr>
          <p:cNvPr id="24" name="isľíḋè"/>
          <p:cNvSpPr/>
          <p:nvPr>
            <p:custDataLst>
              <p:tags r:id="rId6"/>
            </p:custDataLst>
          </p:nvPr>
        </p:nvSpPr>
        <p:spPr>
          <a:xfrm>
            <a:off x="5381187" y="3767565"/>
            <a:ext cx="1256744" cy="1256744"/>
          </a:xfrm>
          <a:prstGeom prst="ellipse">
            <a:avLst/>
          </a:prstGeom>
          <a:solidFill>
            <a:srgbClr val="B3D78B"/>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sp>
        <p:nvSpPr>
          <p:cNvPr id="25" name="íşlidé"/>
          <p:cNvSpPr/>
          <p:nvPr>
            <p:custDataLst>
              <p:tags r:id="rId7"/>
            </p:custDataLst>
          </p:nvPr>
        </p:nvSpPr>
        <p:spPr>
          <a:xfrm>
            <a:off x="5257961" y="3659124"/>
            <a:ext cx="1475152" cy="1475152"/>
          </a:xfrm>
          <a:prstGeom prst="ellipse">
            <a:avLst/>
          </a:prstGeom>
          <a:noFill/>
          <a:ln>
            <a:solidFill>
              <a:srgbClr val="B3D78B">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sp>
        <p:nvSpPr>
          <p:cNvPr id="22" name="íşlíḓê"/>
          <p:cNvSpPr/>
          <p:nvPr>
            <p:custDataLst>
              <p:tags r:id="rId8"/>
            </p:custDataLst>
          </p:nvPr>
        </p:nvSpPr>
        <p:spPr>
          <a:xfrm>
            <a:off x="4549722" y="2840187"/>
            <a:ext cx="1742621" cy="1742621"/>
          </a:xfrm>
          <a:prstGeom prst="ellipse">
            <a:avLst/>
          </a:prstGeom>
          <a:solidFill>
            <a:schemeClr val="bg1">
              <a:lumMod val="65000"/>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sp>
        <p:nvSpPr>
          <p:cNvPr id="23" name="ï$lïḋé"/>
          <p:cNvSpPr/>
          <p:nvPr>
            <p:custDataLst>
              <p:tags r:id="rId9"/>
            </p:custDataLst>
          </p:nvPr>
        </p:nvSpPr>
        <p:spPr>
          <a:xfrm>
            <a:off x="4378668" y="2687643"/>
            <a:ext cx="2045469" cy="2045469"/>
          </a:xfrm>
          <a:prstGeom prst="ellipse">
            <a:avLst/>
          </a:prstGeom>
          <a:noFill/>
          <a:ln>
            <a:solidFill>
              <a:srgbClr val="BCBDC0">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cxnSp>
        <p:nvCxnSpPr>
          <p:cNvPr id="7" name="直接连接符 6"/>
          <p:cNvCxnSpPr/>
          <p:nvPr>
            <p:custDataLst>
              <p:tags r:id="rId10"/>
            </p:custDataLst>
          </p:nvPr>
        </p:nvCxnSpPr>
        <p:spPr>
          <a:xfrm flipH="1">
            <a:off x="6879028" y="2146159"/>
            <a:ext cx="583563" cy="1171813"/>
          </a:xfrm>
          <a:prstGeom prst="line">
            <a:avLst/>
          </a:prstGeom>
          <a:ln w="12700" cap="flat" cmpd="sng" algn="ctr">
            <a:solidFill>
              <a:srgbClr val="848CC4"/>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îṧľïde"/>
          <p:cNvSpPr/>
          <p:nvPr>
            <p:custDataLst>
              <p:tags r:id="rId11"/>
            </p:custDataLst>
          </p:nvPr>
        </p:nvSpPr>
        <p:spPr>
          <a:xfrm>
            <a:off x="7414623" y="2122830"/>
            <a:ext cx="95935" cy="95935"/>
          </a:xfrm>
          <a:prstGeom prst="ellipse">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cxnSp>
        <p:nvCxnSpPr>
          <p:cNvPr id="10" name="直接连接符 9"/>
          <p:cNvCxnSpPr>
            <a:stCxn id="11" idx="5"/>
          </p:cNvCxnSpPr>
          <p:nvPr>
            <p:custDataLst>
              <p:tags r:id="rId12"/>
            </p:custDataLst>
          </p:nvPr>
        </p:nvCxnSpPr>
        <p:spPr>
          <a:xfrm>
            <a:off x="4163594" y="3084519"/>
            <a:ext cx="1125855" cy="433705"/>
          </a:xfrm>
          <a:prstGeom prst="line">
            <a:avLst/>
          </a:prstGeom>
          <a:ln>
            <a:solidFill>
              <a:srgbClr val="BCBDC0"/>
            </a:solidFill>
          </a:ln>
        </p:spPr>
        <p:style>
          <a:lnRef idx="1">
            <a:schemeClr val="accent1"/>
          </a:lnRef>
          <a:fillRef idx="0">
            <a:schemeClr val="accent1"/>
          </a:fillRef>
          <a:effectRef idx="0">
            <a:schemeClr val="accent1"/>
          </a:effectRef>
          <a:fontRef idx="minor">
            <a:schemeClr val="tx1"/>
          </a:fontRef>
        </p:style>
      </p:cxnSp>
      <p:sp>
        <p:nvSpPr>
          <p:cNvPr id="11" name="í$1ïḓê"/>
          <p:cNvSpPr/>
          <p:nvPr>
            <p:custDataLst>
              <p:tags r:id="rId13"/>
            </p:custDataLst>
          </p:nvPr>
        </p:nvSpPr>
        <p:spPr>
          <a:xfrm>
            <a:off x="4081630" y="3002703"/>
            <a:ext cx="95935" cy="95935"/>
          </a:xfrm>
          <a:prstGeom prst="ellipse">
            <a:avLst/>
          </a:prstGeom>
          <a:solidFill>
            <a:srgbClr val="BCBDC0"/>
          </a:solidFill>
          <a:ln>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cxnSp>
        <p:nvCxnSpPr>
          <p:cNvPr id="4" name="直接连接符 3"/>
          <p:cNvCxnSpPr/>
          <p:nvPr>
            <p:custDataLst>
              <p:tags r:id="rId14"/>
            </p:custDataLst>
          </p:nvPr>
        </p:nvCxnSpPr>
        <p:spPr>
          <a:xfrm>
            <a:off x="6087123" y="4562720"/>
            <a:ext cx="738213" cy="964285"/>
          </a:xfrm>
          <a:prstGeom prst="line">
            <a:avLst/>
          </a:prstGeom>
          <a:ln w="12700" cap="flat" cmpd="sng" algn="ctr">
            <a:solidFill>
              <a:srgbClr val="B3D78B"/>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îślîďè"/>
          <p:cNvSpPr/>
          <p:nvPr>
            <p:custDataLst>
              <p:tags r:id="rId15"/>
            </p:custDataLst>
          </p:nvPr>
        </p:nvSpPr>
        <p:spPr>
          <a:xfrm>
            <a:off x="6782962" y="5479042"/>
            <a:ext cx="95935" cy="95935"/>
          </a:xfrm>
          <a:prstGeom prst="ellipse">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a:lnSpc>
                <a:spcPct val="120000"/>
              </a:lnSpc>
            </a:pPr>
            <a:endParaRPr>
              <a:cs typeface="+mn-ea"/>
              <a:sym typeface="+mn-lt"/>
            </a:endParaRPr>
          </a:p>
        </p:txBody>
      </p:sp>
      <p:sp>
        <p:nvSpPr>
          <p:cNvPr id="19" name="ïṥḻiḋe"/>
          <p:cNvSpPr txBox="1"/>
          <p:nvPr>
            <p:custDataLst>
              <p:tags r:id="rId16"/>
            </p:custDataLst>
          </p:nvPr>
        </p:nvSpPr>
        <p:spPr>
          <a:xfrm>
            <a:off x="1393030" y="2466143"/>
            <a:ext cx="2379830" cy="1384935"/>
          </a:xfrm>
          <a:prstGeom prst="rect">
            <a:avLst/>
          </a:prstGeom>
          <a:noFill/>
        </p:spPr>
        <p:txBody>
          <a:bodyPr wrap="square" lIns="0" tIns="0" rIns="0" bIns="0" anchor="t" anchorCtr="0">
            <a:spAutoFit/>
          </a:bodyPr>
          <a:p>
            <a:pPr algn="l">
              <a:lnSpc>
                <a:spcPct val="100000"/>
              </a:lnSpc>
            </a:pPr>
            <a:r>
              <a:rPr lang="en-US" altLang="zh-CN" dirty="0">
                <a:latin typeface="楷体" panose="02010609060101010101" charset="-122"/>
                <a:ea typeface="楷体" panose="02010609060101010101" charset="-122"/>
                <a:cs typeface="+mn-ea"/>
                <a:sym typeface="+mn-lt"/>
              </a:rPr>
              <a:t>首先，要多查字典、词典，多听广播，注意方言词与规范词之间、错误语法和规范语法之间的对应关系并加以区别。</a:t>
            </a:r>
            <a:endParaRPr lang="en-US" altLang="zh-CN" dirty="0">
              <a:latin typeface="楷体" panose="02010609060101010101" charset="-122"/>
              <a:ea typeface="楷体" panose="02010609060101010101" charset="-122"/>
              <a:cs typeface="+mn-ea"/>
              <a:sym typeface="+mn-lt"/>
            </a:endParaRPr>
          </a:p>
        </p:txBody>
      </p:sp>
      <p:sp>
        <p:nvSpPr>
          <p:cNvPr id="20" name="îṥḷidé"/>
          <p:cNvSpPr txBox="1"/>
          <p:nvPr>
            <p:custDataLst>
              <p:tags r:id="rId17"/>
            </p:custDataLst>
          </p:nvPr>
        </p:nvSpPr>
        <p:spPr>
          <a:xfrm>
            <a:off x="7825740" y="748030"/>
            <a:ext cx="3392170" cy="1661795"/>
          </a:xfrm>
          <a:prstGeom prst="rect">
            <a:avLst/>
          </a:prstGeom>
          <a:noFill/>
        </p:spPr>
        <p:txBody>
          <a:bodyPr wrap="square" lIns="0" tIns="0" rIns="0" bIns="0" anchor="t" anchorCtr="0">
            <a:spAutoFit/>
          </a:bodyPr>
          <a:p>
            <a:pPr>
              <a:lnSpc>
                <a:spcPct val="100000"/>
              </a:lnSpc>
            </a:pPr>
            <a:r>
              <a:rPr lang="en-US" altLang="zh-CN" dirty="0">
                <a:latin typeface="楷体" panose="02010609060101010101" charset="-122"/>
                <a:ea typeface="楷体" panose="02010609060101010101" charset="-122"/>
                <a:cs typeface="+mn-ea"/>
                <a:sym typeface="+mn-lt"/>
              </a:rPr>
              <a:t>其次，标准化语感的形成对纠正方言词汇和错误语法也有很大的帮助。说话时，养成说标准音、用规范词的习惯，久而久之，良好的普通话语感就形成了，方言词、错误语法也就避免了。</a:t>
            </a:r>
            <a:endParaRPr lang="en-US" altLang="zh-CN" dirty="0">
              <a:latin typeface="楷体" panose="02010609060101010101" charset="-122"/>
              <a:ea typeface="楷体" panose="02010609060101010101" charset="-122"/>
              <a:cs typeface="+mn-ea"/>
              <a:sym typeface="+mn-lt"/>
            </a:endParaRPr>
          </a:p>
        </p:txBody>
      </p:sp>
      <p:sp>
        <p:nvSpPr>
          <p:cNvPr id="21" name="ïSľíḑé"/>
          <p:cNvSpPr txBox="1"/>
          <p:nvPr>
            <p:custDataLst>
              <p:tags r:id="rId18"/>
            </p:custDataLst>
          </p:nvPr>
        </p:nvSpPr>
        <p:spPr>
          <a:xfrm>
            <a:off x="7084695" y="5024120"/>
            <a:ext cx="3772535" cy="1107440"/>
          </a:xfrm>
          <a:prstGeom prst="rect">
            <a:avLst/>
          </a:prstGeom>
          <a:noFill/>
        </p:spPr>
        <p:txBody>
          <a:bodyPr wrap="square" lIns="0" tIns="0" rIns="0" bIns="0" anchor="t" anchorCtr="0">
            <a:spAutoFit/>
          </a:bodyPr>
          <a:p>
            <a:pPr>
              <a:lnSpc>
                <a:spcPct val="100000"/>
              </a:lnSpc>
            </a:pPr>
            <a:r>
              <a:rPr lang="en-US" altLang="zh-CN" dirty="0">
                <a:latin typeface="楷体" panose="02010609060101010101" charset="-122"/>
                <a:ea typeface="楷体" panose="02010609060101010101" charset="-122"/>
                <a:cs typeface="+mn-ea"/>
                <a:sym typeface="+mn-lt"/>
              </a:rPr>
              <a:t>最后，对那些常用的习惯性和方言词、错误语法要有意识地加以纠正并经常进行练习，最好请别人监督，才能收到好的效果。</a:t>
            </a:r>
            <a:endParaRPr lang="en-US" altLang="zh-CN" dirty="0">
              <a:latin typeface="楷体" panose="02010609060101010101" charset="-122"/>
              <a:ea typeface="楷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00"/>
                                        <p:tgtEl>
                                          <p:spTgt spid="4"/>
                                        </p:tgtEl>
                                      </p:cBhvr>
                                    </p:animEffect>
                                  </p:childTnLst>
                                </p:cTn>
                              </p:par>
                              <p:par>
                                <p:cTn id="38" presetID="22" presetClass="entr" presetSubtype="4"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500"/>
                                        <p:tgtEl>
                                          <p:spTgt spid="2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down)">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down)">
                                      <p:cBhvr>
                                        <p:cTn id="8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bldLvl="0" animBg="1"/>
      <p:bldP spid="27" grpId="0" bldLvl="0" animBg="1"/>
      <p:bldP spid="24" grpId="0" bldLvl="0" animBg="1"/>
      <p:bldP spid="25" grpId="0" bldLvl="0" animBg="1"/>
      <p:bldP spid="22" grpId="0" bldLvl="0" animBg="1"/>
      <p:bldP spid="23" grpId="0" bldLvl="0" animBg="1"/>
      <p:bldP spid="8" grpId="0" bldLvl="0" animBg="1"/>
      <p:bldP spid="11" grpId="0" bldLvl="0" animBg="1"/>
      <p:bldP spid="16" grpId="0" bldLvl="0" animBg="1"/>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03368" y="1046211"/>
            <a:ext cx="2840990" cy="537845"/>
            <a:chOff x="5248343" y="2045893"/>
            <a:chExt cx="2840990" cy="537845"/>
          </a:xfrm>
          <a:solidFill>
            <a:schemeClr val="accent2"/>
          </a:solidFill>
        </p:grpSpPr>
        <p:sp>
          <p:nvSpPr>
            <p:cNvPr id="6" name="矩形 5"/>
            <p:cNvSpPr/>
            <p:nvPr>
              <p:custDataLst>
                <p:tags r:id="rId1"/>
              </p:custDataLst>
            </p:nvPr>
          </p:nvSpPr>
          <p:spPr>
            <a:xfrm>
              <a:off x="5248343" y="2045893"/>
              <a:ext cx="284099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custDataLst>
                <p:tags r:id="rId2"/>
              </p:custDataLst>
            </p:nvPr>
          </p:nvSpPr>
          <p:spPr>
            <a:xfrm>
              <a:off x="5460433" y="2104948"/>
              <a:ext cx="2419985" cy="398780"/>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solidFill>
                    <a:schemeClr val="bg1"/>
                  </a:solidFill>
                  <a:latin typeface="微软雅黑" panose="020B0503020204020204" charset="-122"/>
                  <a:ea typeface="微软雅黑" panose="020B0503020204020204" charset="-122"/>
                  <a:cs typeface="+mn-ea"/>
                  <a:sym typeface="+mn-lt"/>
                </a:rPr>
                <a:t>（四）表达要流畅</a:t>
              </a:r>
              <a:endParaRPr lang="en-US" altLang="zh-CN" sz="2000" b="1" dirty="0">
                <a:solidFill>
                  <a:schemeClr val="bg1"/>
                </a:solidFill>
                <a:latin typeface="微软雅黑" panose="020B0503020204020204" charset="-122"/>
                <a:ea typeface="微软雅黑" panose="020B0503020204020204" charset="-122"/>
                <a:cs typeface="+mn-ea"/>
                <a:sym typeface="+mn-lt"/>
              </a:endParaRPr>
            </a:p>
          </p:txBody>
        </p:sp>
      </p:grpSp>
      <p:sp>
        <p:nvSpPr>
          <p:cNvPr id="12" name="TextBox 9"/>
          <p:cNvSpPr txBox="1"/>
          <p:nvPr>
            <p:custDataLst>
              <p:tags r:id="rId3"/>
            </p:custDataLst>
          </p:nvPr>
        </p:nvSpPr>
        <p:spPr>
          <a:xfrm>
            <a:off x="4427220" y="2531745"/>
            <a:ext cx="7016115" cy="3548380"/>
          </a:xfrm>
          <a:prstGeom prst="rect">
            <a:avLst/>
          </a:prstGeom>
          <a:noFill/>
        </p:spPr>
        <p:txBody>
          <a:bodyPr wrap="square" rtlCol="0">
            <a:spAutoFit/>
          </a:bodyPr>
          <a:p>
            <a:pPr indent="0" algn="l" fontAlgn="auto">
              <a:lnSpc>
                <a:spcPct val="100000"/>
              </a:lnSpc>
              <a:spcAft>
                <a:spcPts val="800"/>
              </a:spcAft>
            </a:pPr>
            <a:r>
              <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lt"/>
              </a:rPr>
              <a:t>命题说话时还应注意以下事项：</a:t>
            </a:r>
            <a:endPar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rPr>
              <a:t>（1）根据抽到的题目来说话，内容基本切合，不能生搬硬套。要事先准备好，备考时心里有一个说话大纲，只有这样才能胸有成竹，出口成章。</a:t>
            </a:r>
            <a:endPar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rPr>
              <a:t>（2）套题意图不可太明显，类型化的例子可以通用，要掌握技巧。</a:t>
            </a:r>
            <a:endPar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rPr>
              <a:t>（3）为了避免没话说的现象发生，尽量说细节。例如，“难忘的旅行”可以从准备工作开始说，一直说到去旅行。还可以多准备几个事例，如“我的学习生活”“我尊敬的人”之类的话题，就可以用事例补充。</a:t>
            </a:r>
            <a:endPar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rPr>
              <a:t>（4）准备的内容要超过 3 分钟，以免到时候由于心情紧张、语速过快而造成无话可说。</a:t>
            </a:r>
            <a:endPar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endParaRPr>
          </a:p>
        </p:txBody>
      </p:sp>
      <p:grpSp>
        <p:nvGrpSpPr>
          <p:cNvPr id="2" name="组合 1"/>
          <p:cNvGrpSpPr/>
          <p:nvPr/>
        </p:nvGrpSpPr>
        <p:grpSpPr>
          <a:xfrm>
            <a:off x="1003368" y="1825991"/>
            <a:ext cx="3228340" cy="537845"/>
            <a:chOff x="5248343" y="2045893"/>
            <a:chExt cx="3228340" cy="537845"/>
          </a:xfrm>
          <a:solidFill>
            <a:schemeClr val="accent2"/>
          </a:solidFill>
        </p:grpSpPr>
        <p:sp>
          <p:nvSpPr>
            <p:cNvPr id="3" name="矩形 2"/>
            <p:cNvSpPr/>
            <p:nvPr>
              <p:custDataLst>
                <p:tags r:id="rId4"/>
              </p:custDataLst>
            </p:nvPr>
          </p:nvSpPr>
          <p:spPr>
            <a:xfrm>
              <a:off x="5248343" y="2045893"/>
              <a:ext cx="322834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4" name="文本框 3"/>
            <p:cNvSpPr txBox="1"/>
            <p:nvPr>
              <p:custDataLst>
                <p:tags r:id="rId5"/>
              </p:custDataLst>
            </p:nvPr>
          </p:nvSpPr>
          <p:spPr>
            <a:xfrm>
              <a:off x="5460433" y="2104948"/>
              <a:ext cx="3016250" cy="398780"/>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solidFill>
                    <a:schemeClr val="bg1"/>
                  </a:solidFill>
                  <a:latin typeface="微软雅黑" panose="020B0503020204020204" charset="-122"/>
                  <a:ea typeface="微软雅黑" panose="020B0503020204020204" charset="-122"/>
                  <a:cs typeface="+mn-ea"/>
                  <a:sym typeface="+mn-lt"/>
                </a:rPr>
                <a:t>（五）语速音量要适中</a:t>
              </a:r>
              <a:endParaRPr lang="en-US" altLang="zh-CN" sz="2000" b="1" dirty="0">
                <a:solidFill>
                  <a:schemeClr val="bg1"/>
                </a:solidFill>
                <a:latin typeface="微软雅黑" panose="020B0503020204020204" charset="-122"/>
                <a:ea typeface="微软雅黑" panose="020B0503020204020204" charset="-122"/>
                <a:cs typeface="+mn-ea"/>
                <a:sym typeface="+mn-lt"/>
              </a:endParaRPr>
            </a:p>
          </p:txBody>
        </p:sp>
      </p:grpSp>
      <p:pic>
        <p:nvPicPr>
          <p:cNvPr id="7" name="图片 6" descr="frc-a18e0709be4c0a070e5a43f512275811"/>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1003300" y="2834005"/>
            <a:ext cx="2944495" cy="2944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2468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三、话题准备方法提示</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custDataLst>
              <p:tags r:id="rId1"/>
            </p:custDataLst>
          </p:nvPr>
        </p:nvSpPr>
        <p:spPr>
          <a:xfrm>
            <a:off x="4528820" y="1847215"/>
            <a:ext cx="136271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（1）正叙。</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custDataLst>
              <p:tags r:id="rId2"/>
            </p:custDataLst>
          </p:nvPr>
        </p:nvSpPr>
        <p:spPr>
          <a:xfrm>
            <a:off x="4528820" y="133794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1. 叙述性话题的常用方法</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14" name="矩形 13"/>
          <p:cNvSpPr/>
          <p:nvPr>
            <p:custDataLst>
              <p:tags r:id="rId3"/>
            </p:custDataLst>
          </p:nvPr>
        </p:nvSpPr>
        <p:spPr>
          <a:xfrm>
            <a:off x="5995035" y="1900873"/>
            <a:ext cx="5593715" cy="337185"/>
          </a:xfrm>
          <a:prstGeom prst="rect">
            <a:avLst/>
          </a:prstGeom>
        </p:spPr>
        <p:txBody>
          <a:bodyPr vert="horz" wrap="square" lIns="91440" tIns="45720" rIns="91440" bIns="45720" rtlCol="0" anchor="t" anchorCtr="0">
            <a:spAutoFit/>
          </a:bodyPr>
          <a:lstStyle/>
          <a:p>
            <a:pPr>
              <a:lnSpc>
                <a:spcPct val="100000"/>
              </a:lnSpc>
            </a:pPr>
            <a:r>
              <a:rPr lang="en-US" altLang="zh-CN" sz="1600" dirty="0">
                <a:latin typeface="楷体" panose="02010609060101010101" charset="-122"/>
                <a:ea typeface="楷体" panose="02010609060101010101" charset="-122"/>
                <a:cs typeface="+mn-ea"/>
                <a:sym typeface="+mn-lt"/>
              </a:rPr>
              <a:t>按照事件发生、发展的时间先后顺序来进行叙述的方法。</a:t>
            </a:r>
            <a:endParaRPr lang="en-US" altLang="zh-CN" sz="1600" dirty="0">
              <a:latin typeface="楷体" panose="02010609060101010101" charset="-122"/>
              <a:ea typeface="楷体" panose="02010609060101010101" charset="-122"/>
              <a:cs typeface="+mn-ea"/>
              <a:sym typeface="+mn-lt"/>
            </a:endParaRPr>
          </a:p>
        </p:txBody>
      </p:sp>
      <p:sp>
        <p:nvSpPr>
          <p:cNvPr id="6" name="矩形: 圆角 5"/>
          <p:cNvSpPr/>
          <p:nvPr>
            <p:custDataLst>
              <p:tags r:id="rId4"/>
            </p:custDataLst>
          </p:nvPr>
        </p:nvSpPr>
        <p:spPr>
          <a:xfrm>
            <a:off x="605790" y="1096645"/>
            <a:ext cx="3662680" cy="5168900"/>
          </a:xfrm>
          <a:prstGeom prst="roundRect">
            <a:avLst>
              <a:gd name="adj" fmla="val 6093"/>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0" name="文本框 19"/>
          <p:cNvSpPr txBox="1"/>
          <p:nvPr>
            <p:custDataLst>
              <p:tags r:id="rId5"/>
            </p:custDataLst>
          </p:nvPr>
        </p:nvSpPr>
        <p:spPr>
          <a:xfrm>
            <a:off x="1060768" y="1217930"/>
            <a:ext cx="2834005" cy="460375"/>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400" b="1" dirty="0">
                <a:solidFill>
                  <a:schemeClr val="bg1"/>
                </a:solidFill>
                <a:latin typeface="微软雅黑" panose="020B0503020204020204" charset="-122"/>
                <a:ea typeface="微软雅黑" panose="020B0503020204020204" charset="-122"/>
                <a:cs typeface="+mn-ea"/>
                <a:sym typeface="+mn-lt"/>
              </a:rPr>
              <a:t>（一）叙述性话题</a:t>
            </a:r>
            <a:endParaRPr lang="en-US" altLang="zh-CN" sz="2400" b="1" dirty="0">
              <a:solidFill>
                <a:schemeClr val="bg1"/>
              </a:solidFill>
              <a:latin typeface="微软雅黑" panose="020B0503020204020204" charset="-122"/>
              <a:ea typeface="微软雅黑" panose="020B0503020204020204" charset="-122"/>
              <a:cs typeface="+mn-ea"/>
              <a:sym typeface="+mn-lt"/>
            </a:endParaRPr>
          </a:p>
        </p:txBody>
      </p:sp>
      <p:sp>
        <p:nvSpPr>
          <p:cNvPr id="21" name="矩形 20"/>
          <p:cNvSpPr/>
          <p:nvPr>
            <p:custDataLst>
              <p:tags r:id="rId6"/>
            </p:custDataLst>
          </p:nvPr>
        </p:nvSpPr>
        <p:spPr>
          <a:xfrm>
            <a:off x="825500" y="1744980"/>
            <a:ext cx="3304540" cy="829945"/>
          </a:xfrm>
          <a:prstGeom prst="rect">
            <a:avLst/>
          </a:prstGeom>
        </p:spPr>
        <p:txBody>
          <a:bodyPr vert="horz" lIns="91440" tIns="45720" rIns="91440" bIns="45720" rtlCol="0" anchor="t" anchorCtr="0">
            <a:spAutoFit/>
          </a:bodyPr>
          <a:lstStyle/>
          <a:p>
            <a:pPr>
              <a:lnSpc>
                <a:spcPct val="100000"/>
              </a:lnSpc>
            </a:pPr>
            <a:r>
              <a:rPr lang="en-US" altLang="zh-CN" sz="1600" b="1" dirty="0">
                <a:solidFill>
                  <a:schemeClr val="bg1"/>
                </a:solidFill>
                <a:latin typeface="微软雅黑" panose="020B0503020204020204" charset="-122"/>
                <a:ea typeface="微软雅黑" panose="020B0503020204020204" charset="-122"/>
                <a:cs typeface="+mn-ea"/>
                <a:sym typeface="+mn-lt"/>
              </a:rPr>
              <a:t>叙述是对人物的经历、事件的发展变化过程，以及场景、空间的转换所进行的叙说与交代。</a:t>
            </a:r>
            <a:endParaRPr lang="en-US" altLang="zh-CN" sz="1600" b="1" dirty="0">
              <a:solidFill>
                <a:schemeClr val="bg1"/>
              </a:solidFill>
              <a:latin typeface="微软雅黑" panose="020B0503020204020204" charset="-122"/>
              <a:ea typeface="微软雅黑" panose="020B0503020204020204" charset="-122"/>
              <a:cs typeface="+mn-ea"/>
              <a:sym typeface="+mn-lt"/>
            </a:endParaRPr>
          </a:p>
        </p:txBody>
      </p:sp>
      <p:sp>
        <p:nvSpPr>
          <p:cNvPr id="3" name="矩形 2"/>
          <p:cNvSpPr/>
          <p:nvPr>
            <p:custDataLst>
              <p:tags r:id="rId7"/>
            </p:custDataLst>
          </p:nvPr>
        </p:nvSpPr>
        <p:spPr>
          <a:xfrm>
            <a:off x="825500" y="2600960"/>
            <a:ext cx="3304540" cy="1322070"/>
          </a:xfrm>
          <a:prstGeom prst="rect">
            <a:avLst/>
          </a:prstGeom>
        </p:spPr>
        <p:txBody>
          <a:bodyPr vert="horz" lIns="91440" tIns="45720" rIns="91440" bIns="45720" rtlCol="0" anchor="t" anchorCtr="0">
            <a:spAutoFit/>
          </a:bodyPr>
          <a:p>
            <a:pPr>
              <a:lnSpc>
                <a:spcPct val="100000"/>
              </a:lnSpc>
            </a:pPr>
            <a:r>
              <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rPr>
              <a:t>说该类型的话题时，应当重视“时间”在话语中的功能和作用，以保证说话条理的清晰性和有序性。同时，注意情节或事例的典型性，会让说话更加出彩。</a:t>
            </a:r>
            <a:endPar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endParaRPr>
          </a:p>
        </p:txBody>
      </p:sp>
      <p:sp>
        <p:nvSpPr>
          <p:cNvPr id="4" name="文本框 3"/>
          <p:cNvSpPr txBox="1"/>
          <p:nvPr/>
        </p:nvSpPr>
        <p:spPr>
          <a:xfrm>
            <a:off x="923608" y="3980815"/>
            <a:ext cx="3108325" cy="2155825"/>
          </a:xfrm>
          <a:prstGeom prst="rect">
            <a:avLst/>
          </a:prstGeom>
          <a:noFill/>
        </p:spPr>
        <p:txBody>
          <a:bodyPr wrap="square" rtlCol="0" anchor="t">
            <a:spAutoFit/>
          </a:bodyPr>
          <a:p>
            <a:pPr>
              <a:lnSpc>
                <a:spcPct val="120000"/>
              </a:lnSpc>
            </a:pPr>
            <a:r>
              <a:rPr lang="zh-CN" altLang="en-US" sz="1600" b="1">
                <a:latin typeface="楷体" panose="02010609060101010101" charset="-122"/>
                <a:ea typeface="楷体" panose="02010609060101010101" charset="-122"/>
                <a:cs typeface="楷体" panose="02010609060101010101" charset="-122"/>
              </a:rPr>
              <a:t>“我尊敬的人”</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“我的朋友”</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“我的学习生活”</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“我所在的集体”</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“我的业余生活”</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“我的假日生活”</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en-US" altLang="zh-CN" sz="1600" b="1">
                <a:latin typeface="楷体" panose="02010609060101010101" charset="-122"/>
                <a:ea typeface="楷体" panose="02010609060101010101" charset="-122"/>
                <a:cs typeface="楷体" panose="02010609060101010101" charset="-122"/>
              </a:rPr>
              <a:t>……</a:t>
            </a:r>
            <a:endParaRPr lang="en-US" altLang="zh-CN" sz="1600" b="1">
              <a:latin typeface="楷体" panose="02010609060101010101" charset="-122"/>
              <a:ea typeface="楷体" panose="02010609060101010101" charset="-122"/>
              <a:cs typeface="楷体" panose="02010609060101010101" charset="-122"/>
            </a:endParaRPr>
          </a:p>
        </p:txBody>
      </p:sp>
      <p:sp>
        <p:nvSpPr>
          <p:cNvPr id="8" name="矩形 7"/>
          <p:cNvSpPr/>
          <p:nvPr>
            <p:custDataLst>
              <p:tags r:id="rId8"/>
            </p:custDataLst>
          </p:nvPr>
        </p:nvSpPr>
        <p:spPr>
          <a:xfrm>
            <a:off x="4528820" y="2499360"/>
            <a:ext cx="136271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（2）倒叙。</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1" name="矩形 10"/>
          <p:cNvSpPr/>
          <p:nvPr>
            <p:custDataLst>
              <p:tags r:id="rId9"/>
            </p:custDataLst>
          </p:nvPr>
        </p:nvSpPr>
        <p:spPr>
          <a:xfrm>
            <a:off x="5995035" y="2429193"/>
            <a:ext cx="5593715" cy="583565"/>
          </a:xfrm>
          <a:prstGeom prst="rect">
            <a:avLst/>
          </a:prstGeom>
        </p:spPr>
        <p:txBody>
          <a:bodyPr vert="horz" wrap="square" lIns="91440" tIns="45720" rIns="91440" bIns="45720" rtlCol="0" anchor="t" anchorCtr="0">
            <a:spAutoFit/>
          </a:bodyPr>
          <a:p>
            <a:pPr>
              <a:lnSpc>
                <a:spcPct val="100000"/>
              </a:lnSpc>
            </a:pPr>
            <a:r>
              <a:rPr lang="en-US" altLang="zh-CN" sz="1600" dirty="0">
                <a:latin typeface="楷体" panose="02010609060101010101" charset="-122"/>
                <a:ea typeface="楷体" panose="02010609060101010101" charset="-122"/>
                <a:cs typeface="+mn-ea"/>
                <a:sym typeface="+mn-lt"/>
              </a:rPr>
              <a:t>把事件的结局或某个最重要、最突出的片段提到前面，然后</a:t>
            </a:r>
            <a:endParaRPr lang="en-US" altLang="zh-CN" sz="1600" dirty="0">
              <a:latin typeface="楷体" panose="02010609060101010101" charset="-122"/>
              <a:ea typeface="楷体" panose="02010609060101010101" charset="-122"/>
              <a:cs typeface="+mn-ea"/>
              <a:sym typeface="+mn-lt"/>
            </a:endParaRPr>
          </a:p>
          <a:p>
            <a:pPr>
              <a:lnSpc>
                <a:spcPct val="100000"/>
              </a:lnSpc>
            </a:pPr>
            <a:r>
              <a:rPr lang="en-US" altLang="zh-CN" sz="1600" dirty="0">
                <a:latin typeface="楷体" panose="02010609060101010101" charset="-122"/>
                <a:ea typeface="楷体" panose="02010609060101010101" charset="-122"/>
                <a:cs typeface="+mn-ea"/>
                <a:sym typeface="+mn-lt"/>
              </a:rPr>
              <a:t>再按照事情的原本发展顺序进行叙述的方法。</a:t>
            </a:r>
            <a:endParaRPr lang="en-US" altLang="zh-CN" sz="1600" dirty="0">
              <a:latin typeface="楷体" panose="02010609060101010101" charset="-122"/>
              <a:ea typeface="楷体" panose="02010609060101010101" charset="-122"/>
              <a:cs typeface="+mn-ea"/>
              <a:sym typeface="+mn-lt"/>
            </a:endParaRPr>
          </a:p>
        </p:txBody>
      </p:sp>
      <p:sp>
        <p:nvSpPr>
          <p:cNvPr id="12" name="矩形 11"/>
          <p:cNvSpPr/>
          <p:nvPr>
            <p:custDataLst>
              <p:tags r:id="rId10"/>
            </p:custDataLst>
          </p:nvPr>
        </p:nvSpPr>
        <p:spPr>
          <a:xfrm>
            <a:off x="4528820" y="3151505"/>
            <a:ext cx="136271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（3）插叙。</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7" name="矩形 16"/>
          <p:cNvSpPr/>
          <p:nvPr>
            <p:custDataLst>
              <p:tags r:id="rId11"/>
            </p:custDataLst>
          </p:nvPr>
        </p:nvSpPr>
        <p:spPr>
          <a:xfrm>
            <a:off x="5995035" y="3081338"/>
            <a:ext cx="5593715" cy="829945"/>
          </a:xfrm>
          <a:prstGeom prst="rect">
            <a:avLst/>
          </a:prstGeom>
        </p:spPr>
        <p:txBody>
          <a:bodyPr vert="horz" wrap="square" lIns="91440" tIns="45720" rIns="91440" bIns="45720" rtlCol="0" anchor="t" anchorCtr="0">
            <a:spAutoFit/>
          </a:bodyPr>
          <a:p>
            <a:pPr>
              <a:lnSpc>
                <a:spcPct val="100000"/>
              </a:lnSpc>
            </a:pPr>
            <a:r>
              <a:rPr lang="en-US" altLang="zh-CN" sz="1600" dirty="0">
                <a:latin typeface="楷体" panose="02010609060101010101" charset="-122"/>
                <a:ea typeface="楷体" panose="02010609060101010101" charset="-122"/>
                <a:cs typeface="+mn-ea"/>
                <a:sym typeface="+mn-lt"/>
              </a:rPr>
              <a:t>根据情节发展或刻画人物的需要，在叙述主要情节或中心事件的发展过程中，暂时中断叙述线索，插入相关情节或片段的叙述方法。</a:t>
            </a:r>
            <a:endParaRPr lang="en-US" altLang="zh-CN" sz="1600" dirty="0">
              <a:latin typeface="楷体" panose="02010609060101010101" charset="-122"/>
              <a:ea typeface="楷体" panose="02010609060101010101" charset="-122"/>
              <a:cs typeface="+mn-ea"/>
              <a:sym typeface="+mn-lt"/>
            </a:endParaRPr>
          </a:p>
        </p:txBody>
      </p:sp>
      <p:sp>
        <p:nvSpPr>
          <p:cNvPr id="19" name="文本框 18"/>
          <p:cNvSpPr txBox="1"/>
          <p:nvPr>
            <p:custDataLst>
              <p:tags r:id="rId12"/>
            </p:custDataLst>
          </p:nvPr>
        </p:nvSpPr>
        <p:spPr>
          <a:xfrm>
            <a:off x="4528820" y="411797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2. 叙述性话题的基本结构</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40" name="文本框 39"/>
          <p:cNvSpPr txBox="1"/>
          <p:nvPr/>
        </p:nvSpPr>
        <p:spPr>
          <a:xfrm>
            <a:off x="4528820" y="4723130"/>
            <a:ext cx="6664960" cy="922020"/>
          </a:xfrm>
          <a:prstGeom prst="rect">
            <a:avLst/>
          </a:prstGeom>
          <a:noFill/>
        </p:spPr>
        <p:txBody>
          <a:bodyPr wrap="square" rtlCol="0" anchor="t">
            <a:spAutoFit/>
          </a:bodyPr>
          <a:p>
            <a:pPr algn="ctr">
              <a:lnSpc>
                <a:spcPct val="150000"/>
              </a:lnSpc>
            </a:pPr>
            <a:r>
              <a:rPr lang="zh-CN" altLang="en-US" u="sng">
                <a:highlight>
                  <a:srgbClr val="FFFF00"/>
                </a:highlight>
              </a:rPr>
              <a:t>用概括性的话语引入话题—叙述经历的起因、发展、结局的过程及感悟—做出总结或结论。</a:t>
            </a:r>
            <a:endParaRPr lang="zh-CN" altLang="en-US" u="sng">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750"/>
                                        <p:tgtEl>
                                          <p:spTgt spid="14"/>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50"/>
                                        <p:tgtEl>
                                          <p:spTgt spid="11"/>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750"/>
                                        <p:tgtEl>
                                          <p:spTgt spid="17"/>
                                        </p:tgtEl>
                                      </p:cBhvr>
                                    </p:animEffect>
                                  </p:childTnLst>
                                </p:cTn>
                              </p:par>
                            </p:childTnLst>
                          </p:cTn>
                        </p:par>
                        <p:par>
                          <p:cTn id="22" fill="hold">
                            <p:stCondLst>
                              <p:cond delay="4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750" fill="hold"/>
                                        <p:tgtEl>
                                          <p:spTgt spid="19"/>
                                        </p:tgtEl>
                                        <p:attrNameLst>
                                          <p:attrName>ppt_w</p:attrName>
                                        </p:attrNameLst>
                                      </p:cBhvr>
                                      <p:tavLst>
                                        <p:tav tm="0">
                                          <p:val>
                                            <p:fltVal val="0"/>
                                          </p:val>
                                        </p:tav>
                                        <p:tav tm="100000">
                                          <p:val>
                                            <p:strVal val="#ppt_w"/>
                                          </p:val>
                                        </p:tav>
                                      </p:tavLst>
                                    </p:anim>
                                    <p:anim calcmode="lin" valueType="num">
                                      <p:cBhvr>
                                        <p:cTn id="26" dur="750" fill="hold"/>
                                        <p:tgtEl>
                                          <p:spTgt spid="19"/>
                                        </p:tgtEl>
                                        <p:attrNameLst>
                                          <p:attrName>ppt_h</p:attrName>
                                        </p:attrNameLst>
                                      </p:cBhvr>
                                      <p:tavLst>
                                        <p:tav tm="0">
                                          <p:val>
                                            <p:fltVal val="0"/>
                                          </p:val>
                                        </p:tav>
                                        <p:tav tm="100000">
                                          <p:val>
                                            <p:strVal val="#ppt_h"/>
                                          </p:val>
                                        </p:tav>
                                      </p:tavLst>
                                    </p:anim>
                                    <p:animEffect transition="in" filter="fade">
                                      <p:cBhvr>
                                        <p:cTn id="27"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1" grpId="0"/>
      <p:bldP spid="17"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2468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三、话题准备方法提示</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custDataLst>
              <p:tags r:id="rId1"/>
            </p:custDataLst>
          </p:nvPr>
        </p:nvSpPr>
        <p:spPr>
          <a:xfrm>
            <a:off x="4528820" y="1995488"/>
            <a:ext cx="183388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（1）人物描述。</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custDataLst>
              <p:tags r:id="rId2"/>
            </p:custDataLst>
          </p:nvPr>
        </p:nvSpPr>
        <p:spPr>
          <a:xfrm>
            <a:off x="4528820" y="133794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1. 描述性话题的常用方法</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14" name="矩形 13"/>
          <p:cNvSpPr/>
          <p:nvPr>
            <p:custDataLst>
              <p:tags r:id="rId3"/>
            </p:custDataLst>
          </p:nvPr>
        </p:nvSpPr>
        <p:spPr>
          <a:xfrm>
            <a:off x="6507480" y="1925955"/>
            <a:ext cx="5024755" cy="583565"/>
          </a:xfrm>
          <a:prstGeom prst="rect">
            <a:avLst/>
          </a:prstGeom>
        </p:spPr>
        <p:txBody>
          <a:bodyPr vert="horz" wrap="square" lIns="91440" tIns="45720" rIns="91440" bIns="45720" rtlCol="0" anchor="t" anchorCtr="0">
            <a:spAutoFit/>
          </a:bodyPr>
          <a:lstStyle/>
          <a:p>
            <a:pPr>
              <a:lnSpc>
                <a:spcPct val="100000"/>
              </a:lnSpc>
            </a:pPr>
            <a:r>
              <a:rPr lang="en-US" altLang="zh-CN" sz="1600" dirty="0">
                <a:latin typeface="楷体" panose="02010609060101010101" charset="-122"/>
                <a:ea typeface="楷体" panose="02010609060101010101" charset="-122"/>
                <a:cs typeface="+mn-ea"/>
                <a:sym typeface="+mn-lt"/>
              </a:rPr>
              <a:t>需要通过描述某个特定的人来表现社会上与之具有相同特征的一群人，从而反映出特定的时代和社会风貌。</a:t>
            </a:r>
            <a:endParaRPr lang="en-US" altLang="zh-CN" sz="1600" dirty="0">
              <a:latin typeface="楷体" panose="02010609060101010101" charset="-122"/>
              <a:ea typeface="楷体" panose="02010609060101010101" charset="-122"/>
              <a:cs typeface="+mn-ea"/>
              <a:sym typeface="+mn-lt"/>
            </a:endParaRPr>
          </a:p>
        </p:txBody>
      </p:sp>
      <p:sp>
        <p:nvSpPr>
          <p:cNvPr id="6" name="矩形: 圆角 5"/>
          <p:cNvSpPr/>
          <p:nvPr>
            <p:custDataLst>
              <p:tags r:id="rId4"/>
            </p:custDataLst>
          </p:nvPr>
        </p:nvSpPr>
        <p:spPr>
          <a:xfrm>
            <a:off x="605790" y="1096645"/>
            <a:ext cx="3662680" cy="5168900"/>
          </a:xfrm>
          <a:prstGeom prst="roundRect">
            <a:avLst>
              <a:gd name="adj" fmla="val 6093"/>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0" name="文本框 19"/>
          <p:cNvSpPr txBox="1"/>
          <p:nvPr>
            <p:custDataLst>
              <p:tags r:id="rId5"/>
            </p:custDataLst>
          </p:nvPr>
        </p:nvSpPr>
        <p:spPr>
          <a:xfrm>
            <a:off x="1060768" y="1217930"/>
            <a:ext cx="2834005" cy="460375"/>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400" b="1" dirty="0">
                <a:solidFill>
                  <a:schemeClr val="bg1"/>
                </a:solidFill>
                <a:latin typeface="微软雅黑" panose="020B0503020204020204" charset="-122"/>
                <a:ea typeface="微软雅黑" panose="020B0503020204020204" charset="-122"/>
                <a:cs typeface="+mn-ea"/>
                <a:sym typeface="+mn-lt"/>
              </a:rPr>
              <a:t>（二）描述性话题</a:t>
            </a:r>
            <a:endParaRPr lang="en-US" altLang="zh-CN" sz="2400" b="1" dirty="0">
              <a:solidFill>
                <a:schemeClr val="bg1"/>
              </a:solidFill>
              <a:latin typeface="微软雅黑" panose="020B0503020204020204" charset="-122"/>
              <a:ea typeface="微软雅黑" panose="020B0503020204020204" charset="-122"/>
              <a:cs typeface="+mn-ea"/>
              <a:sym typeface="+mn-lt"/>
            </a:endParaRPr>
          </a:p>
        </p:txBody>
      </p:sp>
      <p:sp>
        <p:nvSpPr>
          <p:cNvPr id="21" name="矩形 20"/>
          <p:cNvSpPr/>
          <p:nvPr>
            <p:custDataLst>
              <p:tags r:id="rId6"/>
            </p:custDataLst>
          </p:nvPr>
        </p:nvSpPr>
        <p:spPr>
          <a:xfrm>
            <a:off x="825500" y="1744980"/>
            <a:ext cx="3304540" cy="583565"/>
          </a:xfrm>
          <a:prstGeom prst="rect">
            <a:avLst/>
          </a:prstGeom>
        </p:spPr>
        <p:txBody>
          <a:bodyPr vert="horz" lIns="91440" tIns="45720" rIns="91440" bIns="45720" rtlCol="0" anchor="t" anchorCtr="0">
            <a:spAutoFit/>
          </a:bodyPr>
          <a:lstStyle/>
          <a:p>
            <a:pPr>
              <a:lnSpc>
                <a:spcPct val="100000"/>
              </a:lnSpc>
            </a:pPr>
            <a:r>
              <a:rPr lang="en-US" altLang="zh-CN" sz="1600" b="1" dirty="0">
                <a:solidFill>
                  <a:schemeClr val="bg1"/>
                </a:solidFill>
                <a:latin typeface="微软雅黑" panose="020B0503020204020204" charset="-122"/>
                <a:ea typeface="微软雅黑" panose="020B0503020204020204" charset="-122"/>
                <a:cs typeface="+mn-ea"/>
                <a:sym typeface="+mn-lt"/>
              </a:rPr>
              <a:t>描述性话题是运用描述的方式来组织语言的话题。</a:t>
            </a:r>
            <a:endParaRPr lang="en-US" altLang="zh-CN" sz="1600" b="1" dirty="0">
              <a:solidFill>
                <a:schemeClr val="bg1"/>
              </a:solidFill>
              <a:latin typeface="微软雅黑" panose="020B0503020204020204" charset="-122"/>
              <a:ea typeface="微软雅黑" panose="020B0503020204020204" charset="-122"/>
              <a:cs typeface="+mn-ea"/>
              <a:sym typeface="+mn-lt"/>
            </a:endParaRPr>
          </a:p>
        </p:txBody>
      </p:sp>
      <p:sp>
        <p:nvSpPr>
          <p:cNvPr id="3" name="矩形 2"/>
          <p:cNvSpPr/>
          <p:nvPr>
            <p:custDataLst>
              <p:tags r:id="rId7"/>
            </p:custDataLst>
          </p:nvPr>
        </p:nvSpPr>
        <p:spPr>
          <a:xfrm>
            <a:off x="825500" y="2458720"/>
            <a:ext cx="3304540" cy="829945"/>
          </a:xfrm>
          <a:prstGeom prst="rect">
            <a:avLst/>
          </a:prstGeom>
        </p:spPr>
        <p:txBody>
          <a:bodyPr vert="horz" lIns="91440" tIns="45720" rIns="91440" bIns="45720" rtlCol="0" anchor="t" anchorCtr="0">
            <a:spAutoFit/>
          </a:bodyPr>
          <a:p>
            <a:pPr>
              <a:lnSpc>
                <a:spcPct val="100000"/>
              </a:lnSpc>
            </a:pPr>
            <a:r>
              <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rPr>
              <a:t>描述性话题的成功与否，取决于能否给人以如见其人、如闻其声、如临其境的真切感受。</a:t>
            </a:r>
            <a:endPar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endParaRPr>
          </a:p>
        </p:txBody>
      </p:sp>
      <p:sp>
        <p:nvSpPr>
          <p:cNvPr id="4" name="文本框 3"/>
          <p:cNvSpPr txBox="1"/>
          <p:nvPr/>
        </p:nvSpPr>
        <p:spPr>
          <a:xfrm>
            <a:off x="923608" y="3453765"/>
            <a:ext cx="3108325" cy="2451100"/>
          </a:xfrm>
          <a:prstGeom prst="rect">
            <a:avLst/>
          </a:prstGeom>
          <a:noFill/>
        </p:spPr>
        <p:txBody>
          <a:bodyPr wrap="square" rtlCol="0" anchor="t">
            <a:spAutoFit/>
          </a:bodyPr>
          <a:p>
            <a:pPr>
              <a:lnSpc>
                <a:spcPct val="120000"/>
              </a:lnSpc>
            </a:pPr>
            <a:r>
              <a:rPr lang="zh-CN" altLang="en-US" sz="1600" b="1">
                <a:latin typeface="楷体" panose="02010609060101010101" charset="-122"/>
                <a:ea typeface="楷体" panose="02010609060101010101" charset="-122"/>
                <a:cs typeface="楷体" panose="02010609060101010101" charset="-122"/>
              </a:rPr>
              <a:t>“我的朋友”</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“我所在的集体”</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“我喜爱的动物（或植）”</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“我向往的地方”</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“我喜欢的节日”</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“我的家乡（或熟悉的地方）”</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“我喜欢的季节（或天气）</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en-US" altLang="zh-CN" sz="1600" b="1">
                <a:latin typeface="楷体" panose="02010609060101010101" charset="-122"/>
                <a:ea typeface="楷体" panose="02010609060101010101" charset="-122"/>
                <a:cs typeface="楷体" panose="02010609060101010101" charset="-122"/>
              </a:rPr>
              <a:t>……</a:t>
            </a:r>
            <a:endParaRPr lang="en-US" altLang="zh-CN" sz="1600" b="1">
              <a:latin typeface="楷体" panose="02010609060101010101" charset="-122"/>
              <a:ea typeface="楷体" panose="02010609060101010101" charset="-122"/>
              <a:cs typeface="楷体" panose="02010609060101010101" charset="-122"/>
            </a:endParaRPr>
          </a:p>
        </p:txBody>
      </p:sp>
      <p:sp>
        <p:nvSpPr>
          <p:cNvPr id="8" name="矩形 7"/>
          <p:cNvSpPr/>
          <p:nvPr>
            <p:custDataLst>
              <p:tags r:id="rId8"/>
            </p:custDataLst>
          </p:nvPr>
        </p:nvSpPr>
        <p:spPr>
          <a:xfrm>
            <a:off x="4528820" y="2712403"/>
            <a:ext cx="183388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（2）景物描述。</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1" name="矩形 10"/>
          <p:cNvSpPr/>
          <p:nvPr>
            <p:custDataLst>
              <p:tags r:id="rId9"/>
            </p:custDataLst>
          </p:nvPr>
        </p:nvSpPr>
        <p:spPr>
          <a:xfrm>
            <a:off x="6507480" y="2642870"/>
            <a:ext cx="5024755" cy="583565"/>
          </a:xfrm>
          <a:prstGeom prst="rect">
            <a:avLst/>
          </a:prstGeom>
        </p:spPr>
        <p:txBody>
          <a:bodyPr vert="horz" wrap="square" lIns="91440" tIns="45720" rIns="91440" bIns="45720" rtlCol="0" anchor="t" anchorCtr="0">
            <a:spAutoFit/>
          </a:bodyPr>
          <a:p>
            <a:pPr>
              <a:lnSpc>
                <a:spcPct val="100000"/>
              </a:lnSpc>
            </a:pPr>
            <a:r>
              <a:rPr lang="en-US" altLang="zh-CN" sz="1600" dirty="0">
                <a:latin typeface="楷体" panose="02010609060101010101" charset="-122"/>
                <a:ea typeface="楷体" panose="02010609060101010101" charset="-122"/>
                <a:cs typeface="+mn-ea"/>
                <a:sym typeface="+mn-lt"/>
              </a:rPr>
              <a:t>需要把景物的形象特征具体、清晰地展现出来，给人一种立体感。</a:t>
            </a:r>
            <a:endParaRPr lang="en-US" altLang="zh-CN" sz="1600" dirty="0">
              <a:latin typeface="楷体" panose="02010609060101010101" charset="-122"/>
              <a:ea typeface="楷体" panose="02010609060101010101" charset="-122"/>
              <a:cs typeface="+mn-ea"/>
              <a:sym typeface="+mn-lt"/>
            </a:endParaRPr>
          </a:p>
        </p:txBody>
      </p:sp>
      <p:sp>
        <p:nvSpPr>
          <p:cNvPr id="19" name="文本框 18"/>
          <p:cNvSpPr txBox="1"/>
          <p:nvPr>
            <p:custDataLst>
              <p:tags r:id="rId10"/>
            </p:custDataLst>
          </p:nvPr>
        </p:nvSpPr>
        <p:spPr>
          <a:xfrm>
            <a:off x="4528820" y="362902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2. 描述性话题的基本结构</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40" name="文本框 39"/>
          <p:cNvSpPr txBox="1"/>
          <p:nvPr/>
        </p:nvSpPr>
        <p:spPr>
          <a:xfrm>
            <a:off x="4528820" y="4234180"/>
            <a:ext cx="6664960" cy="922020"/>
          </a:xfrm>
          <a:prstGeom prst="rect">
            <a:avLst/>
          </a:prstGeom>
          <a:noFill/>
        </p:spPr>
        <p:txBody>
          <a:bodyPr wrap="square" rtlCol="0" anchor="t">
            <a:spAutoFit/>
          </a:bodyPr>
          <a:p>
            <a:pPr algn="ctr">
              <a:lnSpc>
                <a:spcPct val="150000"/>
              </a:lnSpc>
            </a:pPr>
            <a:r>
              <a:rPr lang="zh-CN" altLang="en-US" u="sng">
                <a:highlight>
                  <a:srgbClr val="FFFF00"/>
                </a:highlight>
              </a:rPr>
              <a:t>简要介绍要描述的对象—按照一定的逻辑与顺序对要描述的对象进行特征描述—点明特征背后的深层含义。</a:t>
            </a:r>
            <a:endParaRPr lang="zh-CN" altLang="en-US" u="sng">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750"/>
                                        <p:tgtEl>
                                          <p:spTgt spid="14"/>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50"/>
                                        <p:tgtEl>
                                          <p:spTgt spid="11"/>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750" fill="hold"/>
                                        <p:tgtEl>
                                          <p:spTgt spid="19"/>
                                        </p:tgtEl>
                                        <p:attrNameLst>
                                          <p:attrName>ppt_w</p:attrName>
                                        </p:attrNameLst>
                                      </p:cBhvr>
                                      <p:tavLst>
                                        <p:tav tm="0">
                                          <p:val>
                                            <p:fltVal val="0"/>
                                          </p:val>
                                        </p:tav>
                                        <p:tav tm="100000">
                                          <p:val>
                                            <p:strVal val="#ppt_w"/>
                                          </p:val>
                                        </p:tav>
                                      </p:tavLst>
                                    </p:anim>
                                    <p:anim calcmode="lin" valueType="num">
                                      <p:cBhvr>
                                        <p:cTn id="22" dur="750" fill="hold"/>
                                        <p:tgtEl>
                                          <p:spTgt spid="19"/>
                                        </p:tgtEl>
                                        <p:attrNameLst>
                                          <p:attrName>ppt_h</p:attrName>
                                        </p:attrNameLst>
                                      </p:cBhvr>
                                      <p:tavLst>
                                        <p:tav tm="0">
                                          <p:val>
                                            <p:fltVal val="0"/>
                                          </p:val>
                                        </p:tav>
                                        <p:tav tm="100000">
                                          <p:val>
                                            <p:strVal val="#ppt_h"/>
                                          </p:val>
                                        </p:tav>
                                      </p:tavLst>
                                    </p:anim>
                                    <p:animEffect transition="in" filter="fade">
                                      <p:cBhvr>
                                        <p:cTn id="23"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1"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2468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三、话题准备方法提示</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custDataLst>
              <p:tags r:id="rId1"/>
            </p:custDataLst>
          </p:nvPr>
        </p:nvSpPr>
        <p:spPr>
          <a:xfrm>
            <a:off x="4528820" y="1462405"/>
            <a:ext cx="367411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（1）介绍对象概况的方法。</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custDataLst>
              <p:tags r:id="rId2"/>
            </p:custDataLst>
          </p:nvPr>
        </p:nvSpPr>
        <p:spPr>
          <a:xfrm>
            <a:off x="4528820" y="103568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1. 解说性话题的常用方法</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14" name="矩形 13"/>
          <p:cNvSpPr/>
          <p:nvPr>
            <p:custDataLst>
              <p:tags r:id="rId3"/>
            </p:custDataLst>
          </p:nvPr>
        </p:nvSpPr>
        <p:spPr>
          <a:xfrm>
            <a:off x="4528820" y="1944370"/>
            <a:ext cx="7060565" cy="1076325"/>
          </a:xfrm>
          <a:prstGeom prst="rect">
            <a:avLst/>
          </a:prstGeom>
        </p:spPr>
        <p:txBody>
          <a:bodyPr vert="horz" wrap="square" lIns="91440" tIns="45720" rIns="91440" bIns="45720" rtlCol="0" anchor="t" anchorCtr="0">
            <a:spAutoFit/>
          </a:bodyPr>
          <a:lstStyle/>
          <a:p>
            <a:pPr>
              <a:lnSpc>
                <a:spcPct val="100000"/>
              </a:lnSpc>
            </a:pPr>
            <a:r>
              <a:rPr lang="en-US" altLang="zh-CN" sz="1600" dirty="0">
                <a:latin typeface="楷体" panose="02010609060101010101" charset="-122"/>
                <a:ea typeface="楷体" panose="02010609060101010101" charset="-122"/>
                <a:cs typeface="+mn-ea"/>
                <a:sym typeface="+mn-lt"/>
              </a:rPr>
              <a:t>①概述式。它用简洁的话语介绍对象的概况，给人以总体的印象。</a:t>
            </a:r>
            <a:endParaRPr lang="en-US" altLang="zh-CN" sz="1600" dirty="0">
              <a:latin typeface="楷体" panose="02010609060101010101" charset="-122"/>
              <a:ea typeface="楷体" panose="02010609060101010101" charset="-122"/>
              <a:cs typeface="+mn-ea"/>
              <a:sym typeface="+mn-lt"/>
            </a:endParaRPr>
          </a:p>
          <a:p>
            <a:pPr>
              <a:lnSpc>
                <a:spcPct val="100000"/>
              </a:lnSpc>
            </a:pPr>
            <a:r>
              <a:rPr lang="en-US" altLang="zh-CN" sz="1600" dirty="0">
                <a:latin typeface="楷体" panose="02010609060101010101" charset="-122"/>
                <a:ea typeface="楷体" panose="02010609060101010101" charset="-122"/>
                <a:cs typeface="+mn-ea"/>
                <a:sym typeface="+mn-lt"/>
              </a:rPr>
              <a:t>②描述式。它描述对象的特征或状态，给人直观的总体认识。</a:t>
            </a:r>
            <a:endParaRPr lang="en-US" altLang="zh-CN" sz="1600" dirty="0">
              <a:latin typeface="楷体" panose="02010609060101010101" charset="-122"/>
              <a:ea typeface="楷体" panose="02010609060101010101" charset="-122"/>
              <a:cs typeface="+mn-ea"/>
              <a:sym typeface="+mn-lt"/>
            </a:endParaRPr>
          </a:p>
          <a:p>
            <a:pPr>
              <a:lnSpc>
                <a:spcPct val="100000"/>
              </a:lnSpc>
            </a:pPr>
            <a:r>
              <a:rPr lang="en-US" altLang="zh-CN" sz="1600" dirty="0">
                <a:latin typeface="楷体" panose="02010609060101010101" charset="-122"/>
                <a:ea typeface="楷体" panose="02010609060101010101" charset="-122"/>
                <a:cs typeface="+mn-ea"/>
                <a:sym typeface="+mn-lt"/>
              </a:rPr>
              <a:t>③设问式。它通过设问激发人的了解欲望和兴趣。</a:t>
            </a:r>
            <a:endParaRPr lang="en-US" altLang="zh-CN" sz="1600" dirty="0">
              <a:latin typeface="楷体" panose="02010609060101010101" charset="-122"/>
              <a:ea typeface="楷体" panose="02010609060101010101" charset="-122"/>
              <a:cs typeface="+mn-ea"/>
              <a:sym typeface="+mn-lt"/>
            </a:endParaRPr>
          </a:p>
          <a:p>
            <a:pPr>
              <a:lnSpc>
                <a:spcPct val="100000"/>
              </a:lnSpc>
            </a:pPr>
            <a:r>
              <a:rPr lang="en-US" altLang="zh-CN" sz="1600" dirty="0">
                <a:latin typeface="楷体" panose="02010609060101010101" charset="-122"/>
                <a:ea typeface="楷体" panose="02010609060101010101" charset="-122"/>
                <a:cs typeface="+mn-ea"/>
                <a:sym typeface="+mn-lt"/>
              </a:rPr>
              <a:t>④定义式。它通过为说明对象下定义的方式，揭示事物的内涵和外延。</a:t>
            </a:r>
            <a:endParaRPr lang="en-US" altLang="zh-CN" sz="1600" dirty="0">
              <a:latin typeface="楷体" panose="02010609060101010101" charset="-122"/>
              <a:ea typeface="楷体" panose="02010609060101010101" charset="-122"/>
              <a:cs typeface="+mn-ea"/>
              <a:sym typeface="+mn-lt"/>
            </a:endParaRPr>
          </a:p>
        </p:txBody>
      </p:sp>
      <p:sp>
        <p:nvSpPr>
          <p:cNvPr id="6" name="矩形: 圆角 5"/>
          <p:cNvSpPr/>
          <p:nvPr>
            <p:custDataLst>
              <p:tags r:id="rId4"/>
            </p:custDataLst>
          </p:nvPr>
        </p:nvSpPr>
        <p:spPr>
          <a:xfrm>
            <a:off x="605790" y="1096645"/>
            <a:ext cx="3662680" cy="5168900"/>
          </a:xfrm>
          <a:prstGeom prst="roundRect">
            <a:avLst>
              <a:gd name="adj" fmla="val 6093"/>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0" name="文本框 19"/>
          <p:cNvSpPr txBox="1"/>
          <p:nvPr>
            <p:custDataLst>
              <p:tags r:id="rId5"/>
            </p:custDataLst>
          </p:nvPr>
        </p:nvSpPr>
        <p:spPr>
          <a:xfrm>
            <a:off x="1060768" y="1217930"/>
            <a:ext cx="2834005" cy="460375"/>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400" b="1" dirty="0">
                <a:solidFill>
                  <a:schemeClr val="bg1"/>
                </a:solidFill>
                <a:latin typeface="微软雅黑" panose="020B0503020204020204" charset="-122"/>
                <a:ea typeface="微软雅黑" panose="020B0503020204020204" charset="-122"/>
                <a:cs typeface="+mn-ea"/>
                <a:sym typeface="+mn-lt"/>
              </a:rPr>
              <a:t>（三）解说性话题</a:t>
            </a:r>
            <a:endParaRPr lang="en-US" altLang="zh-CN" sz="2400" b="1" dirty="0">
              <a:solidFill>
                <a:schemeClr val="bg1"/>
              </a:solidFill>
              <a:latin typeface="微软雅黑" panose="020B0503020204020204" charset="-122"/>
              <a:ea typeface="微软雅黑" panose="020B0503020204020204" charset="-122"/>
              <a:cs typeface="+mn-ea"/>
              <a:sym typeface="+mn-lt"/>
            </a:endParaRPr>
          </a:p>
        </p:txBody>
      </p:sp>
      <p:sp>
        <p:nvSpPr>
          <p:cNvPr id="21" name="矩形 20"/>
          <p:cNvSpPr/>
          <p:nvPr>
            <p:custDataLst>
              <p:tags r:id="rId6"/>
            </p:custDataLst>
          </p:nvPr>
        </p:nvSpPr>
        <p:spPr>
          <a:xfrm>
            <a:off x="825500" y="1744980"/>
            <a:ext cx="3304540" cy="829945"/>
          </a:xfrm>
          <a:prstGeom prst="rect">
            <a:avLst/>
          </a:prstGeom>
        </p:spPr>
        <p:txBody>
          <a:bodyPr vert="horz" lIns="91440" tIns="45720" rIns="91440" bIns="45720" rtlCol="0" anchor="t" anchorCtr="0">
            <a:spAutoFit/>
          </a:bodyPr>
          <a:lstStyle/>
          <a:p>
            <a:pPr>
              <a:lnSpc>
                <a:spcPct val="100000"/>
              </a:lnSpc>
            </a:pPr>
            <a:r>
              <a:rPr lang="en-US" altLang="zh-CN" sz="1600" b="1" dirty="0">
                <a:solidFill>
                  <a:schemeClr val="bg1"/>
                </a:solidFill>
                <a:latin typeface="微软雅黑" panose="020B0503020204020204" charset="-122"/>
                <a:ea typeface="微软雅黑" panose="020B0503020204020204" charset="-122"/>
                <a:cs typeface="+mn-ea"/>
                <a:sym typeface="+mn-lt"/>
              </a:rPr>
              <a:t>解说性话题通常以说明为主要表达方式，也可适当配合叙述、描述、议论等表达方式。</a:t>
            </a:r>
            <a:endParaRPr lang="en-US" altLang="zh-CN" sz="1600" b="1" dirty="0">
              <a:solidFill>
                <a:schemeClr val="bg1"/>
              </a:solidFill>
              <a:latin typeface="微软雅黑" panose="020B0503020204020204" charset="-122"/>
              <a:ea typeface="微软雅黑" panose="020B0503020204020204" charset="-122"/>
              <a:cs typeface="+mn-ea"/>
              <a:sym typeface="+mn-lt"/>
            </a:endParaRPr>
          </a:p>
        </p:txBody>
      </p:sp>
      <p:sp>
        <p:nvSpPr>
          <p:cNvPr id="3" name="矩形 2"/>
          <p:cNvSpPr/>
          <p:nvPr>
            <p:custDataLst>
              <p:tags r:id="rId7"/>
            </p:custDataLst>
          </p:nvPr>
        </p:nvSpPr>
        <p:spPr>
          <a:xfrm>
            <a:off x="825500" y="2689860"/>
            <a:ext cx="3304540" cy="583565"/>
          </a:xfrm>
          <a:prstGeom prst="rect">
            <a:avLst/>
          </a:prstGeom>
        </p:spPr>
        <p:txBody>
          <a:bodyPr vert="horz" lIns="91440" tIns="45720" rIns="91440" bIns="45720" rtlCol="0" anchor="t" anchorCtr="0">
            <a:spAutoFit/>
          </a:bodyPr>
          <a:p>
            <a:pPr>
              <a:lnSpc>
                <a:spcPct val="100000"/>
              </a:lnSpc>
            </a:pPr>
            <a:r>
              <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rPr>
              <a:t>解说过程要做到有重点、有层次、有逻辑、有特点。</a:t>
            </a:r>
            <a:endPar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endParaRPr>
          </a:p>
        </p:txBody>
      </p:sp>
      <p:sp>
        <p:nvSpPr>
          <p:cNvPr id="4" name="文本框 3"/>
          <p:cNvSpPr txBox="1"/>
          <p:nvPr/>
        </p:nvSpPr>
        <p:spPr>
          <a:xfrm>
            <a:off x="923608" y="3453765"/>
            <a:ext cx="3108325" cy="2155825"/>
          </a:xfrm>
          <a:prstGeom prst="rect">
            <a:avLst/>
          </a:prstGeom>
          <a:noFill/>
        </p:spPr>
        <p:txBody>
          <a:bodyPr wrap="square" rtlCol="0" anchor="t">
            <a:spAutoFit/>
          </a:bodyPr>
          <a:p>
            <a:pPr>
              <a:lnSpc>
                <a:spcPct val="120000"/>
              </a:lnSpc>
            </a:pPr>
            <a:r>
              <a:rPr lang="zh-CN" altLang="en-US" sz="1600" b="1">
                <a:latin typeface="楷体" panose="02010609060101010101" charset="-122"/>
                <a:ea typeface="楷体" panose="02010609060101010101" charset="-122"/>
                <a:cs typeface="楷体" panose="02010609060101010101" charset="-122"/>
              </a:rPr>
              <a:t>“我喜爱的书刊”</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“我喜爱的动物（或植物）”</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“我喜欢的季节（或天气）”</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“我的愿望（或理想）”</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“我喜爱的职业”</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“我知道的风俗”</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en-US" altLang="zh-CN" sz="1600" b="1">
                <a:latin typeface="楷体" panose="02010609060101010101" charset="-122"/>
                <a:ea typeface="楷体" panose="02010609060101010101" charset="-122"/>
                <a:cs typeface="楷体" panose="02010609060101010101" charset="-122"/>
              </a:rPr>
              <a:t>……</a:t>
            </a:r>
            <a:endParaRPr lang="en-US" altLang="zh-CN" sz="1600" b="1">
              <a:latin typeface="楷体" panose="02010609060101010101" charset="-122"/>
              <a:ea typeface="楷体" panose="02010609060101010101" charset="-122"/>
              <a:cs typeface="楷体" panose="02010609060101010101" charset="-122"/>
            </a:endParaRPr>
          </a:p>
        </p:txBody>
      </p:sp>
      <p:sp>
        <p:nvSpPr>
          <p:cNvPr id="8" name="矩形 7"/>
          <p:cNvSpPr/>
          <p:nvPr>
            <p:custDataLst>
              <p:tags r:id="rId8"/>
            </p:custDataLst>
          </p:nvPr>
        </p:nvSpPr>
        <p:spPr>
          <a:xfrm>
            <a:off x="4528820" y="3058160"/>
            <a:ext cx="367411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（2）具体解说事物或道理的方法。</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1" name="矩形 10"/>
          <p:cNvSpPr/>
          <p:nvPr>
            <p:custDataLst>
              <p:tags r:id="rId9"/>
            </p:custDataLst>
          </p:nvPr>
        </p:nvSpPr>
        <p:spPr>
          <a:xfrm>
            <a:off x="4528820" y="4643120"/>
            <a:ext cx="7177405" cy="583565"/>
          </a:xfrm>
          <a:prstGeom prst="rect">
            <a:avLst/>
          </a:prstGeom>
        </p:spPr>
        <p:txBody>
          <a:bodyPr vert="horz" wrap="square" lIns="91440" tIns="45720" rIns="91440" bIns="45720" rtlCol="0" anchor="t" anchorCtr="0">
            <a:spAutoFit/>
          </a:bodyPr>
          <a:p>
            <a:pPr>
              <a:lnSpc>
                <a:spcPct val="100000"/>
              </a:lnSpc>
            </a:pPr>
            <a:r>
              <a:rPr lang="en-US" altLang="zh-CN" sz="1600" dirty="0">
                <a:latin typeface="楷体" panose="02010609060101010101" charset="-122"/>
                <a:ea typeface="楷体" panose="02010609060101010101" charset="-122"/>
                <a:cs typeface="+mn-ea"/>
                <a:sym typeface="+mn-lt"/>
              </a:rPr>
              <a:t>应试者在结束此类命题说话时，可以根据解说对象的不同，恰当选用总结法、感叹法、评议法、反问法等，从而保证话语信息的完整性。</a:t>
            </a:r>
            <a:endParaRPr lang="en-US" altLang="zh-CN" sz="1600" dirty="0">
              <a:latin typeface="楷体" panose="02010609060101010101" charset="-122"/>
              <a:ea typeface="楷体" panose="02010609060101010101" charset="-122"/>
              <a:cs typeface="+mn-ea"/>
              <a:sym typeface="+mn-lt"/>
            </a:endParaRPr>
          </a:p>
        </p:txBody>
      </p:sp>
      <p:sp>
        <p:nvSpPr>
          <p:cNvPr id="19" name="文本框 18"/>
          <p:cNvSpPr txBox="1"/>
          <p:nvPr>
            <p:custDataLst>
              <p:tags r:id="rId10"/>
            </p:custDataLst>
          </p:nvPr>
        </p:nvSpPr>
        <p:spPr>
          <a:xfrm>
            <a:off x="4528820" y="532701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2. 解说性话题的基本结构</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40" name="文本框 39"/>
          <p:cNvSpPr txBox="1"/>
          <p:nvPr/>
        </p:nvSpPr>
        <p:spPr>
          <a:xfrm>
            <a:off x="4528820" y="5727700"/>
            <a:ext cx="6664960" cy="506730"/>
          </a:xfrm>
          <a:prstGeom prst="rect">
            <a:avLst/>
          </a:prstGeom>
          <a:noFill/>
        </p:spPr>
        <p:txBody>
          <a:bodyPr wrap="square" rtlCol="0" anchor="t">
            <a:spAutoFit/>
          </a:bodyPr>
          <a:p>
            <a:pPr algn="ctr">
              <a:lnSpc>
                <a:spcPct val="150000"/>
              </a:lnSpc>
            </a:pPr>
            <a:r>
              <a:rPr lang="zh-CN" altLang="en-US" u="sng">
                <a:highlight>
                  <a:srgbClr val="FFFF00"/>
                </a:highlight>
              </a:rPr>
              <a:t>介绍对象的概况—具体解说事物或道理—归纳和总结观点。</a:t>
            </a:r>
            <a:endParaRPr lang="zh-CN" altLang="en-US" u="sng">
              <a:highlight>
                <a:srgbClr val="FFFF00"/>
              </a:highlight>
            </a:endParaRPr>
          </a:p>
        </p:txBody>
      </p:sp>
      <p:sp>
        <p:nvSpPr>
          <p:cNvPr id="2" name="矩形 1"/>
          <p:cNvSpPr/>
          <p:nvPr>
            <p:custDataLst>
              <p:tags r:id="rId11"/>
            </p:custDataLst>
          </p:nvPr>
        </p:nvSpPr>
        <p:spPr>
          <a:xfrm>
            <a:off x="4528820" y="4161155"/>
            <a:ext cx="3674110" cy="4445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rPr>
              <a:t>（3）归纳和总结观点的方法。</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5" name="矩形 4"/>
          <p:cNvSpPr/>
          <p:nvPr>
            <p:custDataLst>
              <p:tags r:id="rId12"/>
            </p:custDataLst>
          </p:nvPr>
        </p:nvSpPr>
        <p:spPr>
          <a:xfrm>
            <a:off x="4528820" y="3540125"/>
            <a:ext cx="7060565" cy="583565"/>
          </a:xfrm>
          <a:prstGeom prst="rect">
            <a:avLst/>
          </a:prstGeom>
        </p:spPr>
        <p:txBody>
          <a:bodyPr vert="horz" wrap="square" lIns="91440" tIns="45720" rIns="91440" bIns="45720" rtlCol="0" anchor="t" anchorCtr="0">
            <a:spAutoFit/>
          </a:bodyPr>
          <a:p>
            <a:pPr>
              <a:lnSpc>
                <a:spcPct val="100000"/>
              </a:lnSpc>
            </a:pPr>
            <a:r>
              <a:rPr lang="en-US" altLang="zh-CN" sz="1600" dirty="0">
                <a:latin typeface="楷体" panose="02010609060101010101" charset="-122"/>
                <a:ea typeface="楷体" panose="02010609060101010101" charset="-122"/>
                <a:cs typeface="+mn-ea"/>
                <a:sym typeface="+mn-lt"/>
              </a:rPr>
              <a:t>①按照解说对象自身的规律性来安排话语结构。</a:t>
            </a:r>
            <a:endParaRPr lang="en-US" altLang="zh-CN" sz="1600" dirty="0">
              <a:latin typeface="楷体" panose="02010609060101010101" charset="-122"/>
              <a:ea typeface="楷体" panose="02010609060101010101" charset="-122"/>
              <a:cs typeface="+mn-ea"/>
              <a:sym typeface="+mn-lt"/>
            </a:endParaRPr>
          </a:p>
          <a:p>
            <a:pPr>
              <a:lnSpc>
                <a:spcPct val="100000"/>
              </a:lnSpc>
            </a:pPr>
            <a:r>
              <a:rPr lang="en-US" altLang="zh-CN" sz="1600" dirty="0">
                <a:latin typeface="楷体" panose="02010609060101010101" charset="-122"/>
                <a:ea typeface="楷体" panose="02010609060101010101" charset="-122"/>
                <a:cs typeface="+mn-ea"/>
                <a:sym typeface="+mn-lt"/>
              </a:rPr>
              <a:t>②按照人们对解说对象的认识规律来安排话语结构。</a:t>
            </a:r>
            <a:endParaRPr lang="en-US" altLang="zh-CN" sz="1600" dirty="0">
              <a:latin typeface="楷体" panose="02010609060101010101" charset="-122"/>
              <a:ea typeface="楷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750"/>
                                        <p:tgtEl>
                                          <p:spTgt spid="14"/>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50"/>
                                        <p:tgtEl>
                                          <p:spTgt spid="11"/>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750" fill="hold"/>
                                        <p:tgtEl>
                                          <p:spTgt spid="19"/>
                                        </p:tgtEl>
                                        <p:attrNameLst>
                                          <p:attrName>ppt_w</p:attrName>
                                        </p:attrNameLst>
                                      </p:cBhvr>
                                      <p:tavLst>
                                        <p:tav tm="0">
                                          <p:val>
                                            <p:fltVal val="0"/>
                                          </p:val>
                                        </p:tav>
                                        <p:tav tm="100000">
                                          <p:val>
                                            <p:strVal val="#ppt_w"/>
                                          </p:val>
                                        </p:tav>
                                      </p:tavLst>
                                    </p:anim>
                                    <p:anim calcmode="lin" valueType="num">
                                      <p:cBhvr>
                                        <p:cTn id="22" dur="750" fill="hold"/>
                                        <p:tgtEl>
                                          <p:spTgt spid="19"/>
                                        </p:tgtEl>
                                        <p:attrNameLst>
                                          <p:attrName>ppt_h</p:attrName>
                                        </p:attrNameLst>
                                      </p:cBhvr>
                                      <p:tavLst>
                                        <p:tav tm="0">
                                          <p:val>
                                            <p:fltVal val="0"/>
                                          </p:val>
                                        </p:tav>
                                        <p:tav tm="100000">
                                          <p:val>
                                            <p:strVal val="#ppt_h"/>
                                          </p:val>
                                        </p:tav>
                                      </p:tavLst>
                                    </p:anim>
                                    <p:animEffect transition="in" filter="fade">
                                      <p:cBhvr>
                                        <p:cTn id="23" dur="750"/>
                                        <p:tgtEl>
                                          <p:spTgt spid="19"/>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1" grpId="0"/>
      <p:bldP spid="19"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2468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三、话题准备方法提示</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custDataLst>
              <p:tags r:id="rId1"/>
            </p:custDataLst>
          </p:nvPr>
        </p:nvSpPr>
        <p:spPr>
          <a:xfrm>
            <a:off x="4528820" y="133794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1. 议论性话题的常用方法</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14" name="矩形 13"/>
          <p:cNvSpPr/>
          <p:nvPr>
            <p:custDataLst>
              <p:tags r:id="rId2"/>
            </p:custDataLst>
          </p:nvPr>
        </p:nvSpPr>
        <p:spPr>
          <a:xfrm>
            <a:off x="4528820" y="1860550"/>
            <a:ext cx="6874510" cy="1753235"/>
          </a:xfrm>
          <a:prstGeom prst="rect">
            <a:avLst/>
          </a:prstGeom>
        </p:spPr>
        <p:txBody>
          <a:bodyPr vert="horz" wrap="square" lIns="91440" tIns="45720" rIns="91440" bIns="45720" rtlCol="0" anchor="t" anchorCtr="0">
            <a:spAutoFit/>
          </a:bodyPr>
          <a:lstStyle/>
          <a:p>
            <a:pPr marL="285750" indent="-285750">
              <a:lnSpc>
                <a:spcPct val="100000"/>
              </a:lnSpc>
              <a:buFont typeface="Wingdings" panose="05000000000000000000" charset="0"/>
              <a:buChar char="n"/>
            </a:pPr>
            <a:r>
              <a:rPr lang="en-US" altLang="zh-CN" dirty="0">
                <a:latin typeface="楷体" panose="02010609060101010101" charset="-122"/>
                <a:ea typeface="楷体" panose="02010609060101010101" charset="-122"/>
                <a:cs typeface="+mn-ea"/>
                <a:sym typeface="+mn-lt"/>
              </a:rPr>
              <a:t>在讲述议论性话题的时候，应试者要懂得运用摆事实、讲道理、辨是非的方法来展示论据；</a:t>
            </a:r>
            <a:endParaRPr lang="en-US" altLang="zh-CN" dirty="0">
              <a:latin typeface="楷体" panose="02010609060101010101" charset="-122"/>
              <a:ea typeface="楷体" panose="02010609060101010101" charset="-122"/>
              <a:cs typeface="+mn-ea"/>
              <a:sym typeface="+mn-lt"/>
            </a:endParaRPr>
          </a:p>
          <a:p>
            <a:pPr marL="285750" indent="-285750">
              <a:lnSpc>
                <a:spcPct val="100000"/>
              </a:lnSpc>
              <a:buFont typeface="Wingdings" panose="05000000000000000000" charset="0"/>
              <a:buChar char="n"/>
            </a:pPr>
            <a:r>
              <a:rPr lang="en-US" altLang="zh-CN" dirty="0">
                <a:latin typeface="楷体" panose="02010609060101010101" charset="-122"/>
                <a:ea typeface="楷体" panose="02010609060101010101" charset="-122"/>
                <a:cs typeface="+mn-ea"/>
                <a:sym typeface="+mn-lt"/>
              </a:rPr>
              <a:t>通过揭示客观事物的本质规律来说明自己的看法、观点或主张及其正确性；</a:t>
            </a:r>
            <a:endParaRPr lang="en-US" altLang="zh-CN" dirty="0">
              <a:latin typeface="楷体" panose="02010609060101010101" charset="-122"/>
              <a:ea typeface="楷体" panose="02010609060101010101" charset="-122"/>
              <a:cs typeface="+mn-ea"/>
              <a:sym typeface="+mn-lt"/>
            </a:endParaRPr>
          </a:p>
          <a:p>
            <a:pPr marL="285750" indent="-285750">
              <a:lnSpc>
                <a:spcPct val="100000"/>
              </a:lnSpc>
              <a:buFont typeface="Wingdings" panose="05000000000000000000" charset="0"/>
              <a:buChar char="n"/>
            </a:pPr>
            <a:r>
              <a:rPr lang="en-US" altLang="zh-CN" dirty="0">
                <a:latin typeface="楷体" panose="02010609060101010101" charset="-122"/>
                <a:ea typeface="楷体" panose="02010609060101010101" charset="-122"/>
                <a:cs typeface="+mn-ea"/>
                <a:sym typeface="+mn-lt"/>
              </a:rPr>
              <a:t>采用直论、辩论、驳论的方式，批判相反观点、看法、主张的错误性或荒谬性。</a:t>
            </a:r>
            <a:endParaRPr lang="en-US" altLang="zh-CN" dirty="0">
              <a:latin typeface="楷体" panose="02010609060101010101" charset="-122"/>
              <a:ea typeface="楷体" panose="02010609060101010101" charset="-122"/>
              <a:cs typeface="+mn-ea"/>
              <a:sym typeface="+mn-lt"/>
            </a:endParaRPr>
          </a:p>
        </p:txBody>
      </p:sp>
      <p:sp>
        <p:nvSpPr>
          <p:cNvPr id="6" name="矩形: 圆角 5"/>
          <p:cNvSpPr/>
          <p:nvPr>
            <p:custDataLst>
              <p:tags r:id="rId3"/>
            </p:custDataLst>
          </p:nvPr>
        </p:nvSpPr>
        <p:spPr>
          <a:xfrm>
            <a:off x="605790" y="1096645"/>
            <a:ext cx="3662680" cy="5168900"/>
          </a:xfrm>
          <a:prstGeom prst="roundRect">
            <a:avLst>
              <a:gd name="adj" fmla="val 6093"/>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0" name="文本框 19"/>
          <p:cNvSpPr txBox="1"/>
          <p:nvPr>
            <p:custDataLst>
              <p:tags r:id="rId4"/>
            </p:custDataLst>
          </p:nvPr>
        </p:nvSpPr>
        <p:spPr>
          <a:xfrm>
            <a:off x="1060768" y="1217930"/>
            <a:ext cx="2834005" cy="460375"/>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400" b="1" dirty="0">
                <a:solidFill>
                  <a:schemeClr val="bg1"/>
                </a:solidFill>
                <a:latin typeface="微软雅黑" panose="020B0503020204020204" charset="-122"/>
                <a:ea typeface="微软雅黑" panose="020B0503020204020204" charset="-122"/>
                <a:cs typeface="+mn-ea"/>
                <a:sym typeface="+mn-lt"/>
              </a:rPr>
              <a:t>（四）议论性话题</a:t>
            </a:r>
            <a:endParaRPr lang="en-US" altLang="zh-CN" sz="2400" b="1" dirty="0">
              <a:solidFill>
                <a:schemeClr val="bg1"/>
              </a:solidFill>
              <a:latin typeface="微软雅黑" panose="020B0503020204020204" charset="-122"/>
              <a:ea typeface="微软雅黑" panose="020B0503020204020204" charset="-122"/>
              <a:cs typeface="+mn-ea"/>
              <a:sym typeface="+mn-lt"/>
            </a:endParaRPr>
          </a:p>
        </p:txBody>
      </p:sp>
      <p:sp>
        <p:nvSpPr>
          <p:cNvPr id="21" name="矩形 20"/>
          <p:cNvSpPr/>
          <p:nvPr>
            <p:custDataLst>
              <p:tags r:id="rId5"/>
            </p:custDataLst>
          </p:nvPr>
        </p:nvSpPr>
        <p:spPr>
          <a:xfrm>
            <a:off x="825500" y="1744980"/>
            <a:ext cx="3304540" cy="1076325"/>
          </a:xfrm>
          <a:prstGeom prst="rect">
            <a:avLst/>
          </a:prstGeom>
        </p:spPr>
        <p:txBody>
          <a:bodyPr vert="horz" lIns="91440" tIns="45720" rIns="91440" bIns="45720" rtlCol="0" anchor="t" anchorCtr="0">
            <a:spAutoFit/>
          </a:bodyPr>
          <a:lstStyle/>
          <a:p>
            <a:pPr>
              <a:lnSpc>
                <a:spcPct val="100000"/>
              </a:lnSpc>
            </a:pPr>
            <a:r>
              <a:rPr lang="en-US" altLang="zh-CN" sz="1600" b="1" dirty="0">
                <a:solidFill>
                  <a:schemeClr val="bg1"/>
                </a:solidFill>
                <a:latin typeface="微软雅黑" panose="020B0503020204020204" charset="-122"/>
                <a:ea typeface="微软雅黑" panose="020B0503020204020204" charset="-122"/>
                <a:cs typeface="+mn-ea"/>
                <a:sym typeface="+mn-lt"/>
              </a:rPr>
              <a:t>议论是运用概念、判断、推理来表明发话人的观点、看法、评价的表达方式，目的是阐明道理、驳斥错误。</a:t>
            </a:r>
            <a:endParaRPr lang="en-US" altLang="zh-CN" sz="1600" b="1" dirty="0">
              <a:solidFill>
                <a:schemeClr val="bg1"/>
              </a:solidFill>
              <a:latin typeface="微软雅黑" panose="020B0503020204020204" charset="-122"/>
              <a:ea typeface="微软雅黑" panose="020B0503020204020204" charset="-122"/>
              <a:cs typeface="+mn-ea"/>
              <a:sym typeface="+mn-lt"/>
            </a:endParaRPr>
          </a:p>
        </p:txBody>
      </p:sp>
      <p:sp>
        <p:nvSpPr>
          <p:cNvPr id="3" name="矩形 2"/>
          <p:cNvSpPr/>
          <p:nvPr>
            <p:custDataLst>
              <p:tags r:id="rId6"/>
            </p:custDataLst>
          </p:nvPr>
        </p:nvSpPr>
        <p:spPr>
          <a:xfrm>
            <a:off x="825500" y="2876550"/>
            <a:ext cx="3304540" cy="829945"/>
          </a:xfrm>
          <a:prstGeom prst="rect">
            <a:avLst/>
          </a:prstGeom>
        </p:spPr>
        <p:txBody>
          <a:bodyPr vert="horz" lIns="91440" tIns="45720" rIns="91440" bIns="45720" rtlCol="0" anchor="t" anchorCtr="0">
            <a:spAutoFit/>
          </a:bodyPr>
          <a:p>
            <a:pPr>
              <a:lnSpc>
                <a:spcPct val="100000"/>
              </a:lnSpc>
            </a:pPr>
            <a:r>
              <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rPr>
              <a:t>议论性话题是以讲道理、论是非为主的话题，尤其要注意逻辑的严谨性、论证的合理性。</a:t>
            </a:r>
            <a:endParaRPr lang="en-US" altLang="zh-CN" sz="1600" b="1" dirty="0">
              <a:solidFill>
                <a:srgbClr val="FFFF00"/>
              </a:solidFill>
              <a:latin typeface="微软雅黑" panose="020B0503020204020204" charset="-122"/>
              <a:ea typeface="微软雅黑" panose="020B0503020204020204" charset="-122"/>
              <a:cs typeface="微软雅黑" panose="020B0503020204020204" charset="-122"/>
              <a:sym typeface="+mn-lt"/>
            </a:endParaRPr>
          </a:p>
        </p:txBody>
      </p:sp>
      <p:sp>
        <p:nvSpPr>
          <p:cNvPr id="4" name="文本框 3"/>
          <p:cNvSpPr txBox="1"/>
          <p:nvPr/>
        </p:nvSpPr>
        <p:spPr>
          <a:xfrm>
            <a:off x="923608" y="3838575"/>
            <a:ext cx="3108325" cy="2155825"/>
          </a:xfrm>
          <a:prstGeom prst="rect">
            <a:avLst/>
          </a:prstGeom>
          <a:noFill/>
        </p:spPr>
        <p:txBody>
          <a:bodyPr wrap="square" rtlCol="0" anchor="t">
            <a:spAutoFit/>
          </a:bodyPr>
          <a:p>
            <a:pPr>
              <a:lnSpc>
                <a:spcPct val="120000"/>
              </a:lnSpc>
            </a:pPr>
            <a:r>
              <a:rPr lang="zh-CN" altLang="en-US" sz="1600" b="1">
                <a:latin typeface="楷体" panose="02010609060101010101" charset="-122"/>
                <a:ea typeface="楷体" panose="02010609060101010101" charset="-122"/>
                <a:cs typeface="楷体" panose="02010609060101010101" charset="-122"/>
              </a:rPr>
              <a:t>“谈谈美食”</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“谈谈服饰”</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“谈谈个人修养”</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“谈谈社会公德”</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“谈谈科技发展与社会生”</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zh-CN" altLang="en-US" sz="1600" b="1">
                <a:latin typeface="楷体" panose="02010609060101010101" charset="-122"/>
                <a:ea typeface="楷体" panose="02010609060101010101" charset="-122"/>
                <a:cs typeface="楷体" panose="02010609060101010101" charset="-122"/>
              </a:rPr>
              <a:t>“谈谈对环境保护的认识”</a:t>
            </a:r>
            <a:endParaRPr lang="zh-CN" altLang="en-US" sz="1600" b="1">
              <a:latin typeface="楷体" panose="02010609060101010101" charset="-122"/>
              <a:ea typeface="楷体" panose="02010609060101010101" charset="-122"/>
              <a:cs typeface="楷体" panose="02010609060101010101" charset="-122"/>
            </a:endParaRPr>
          </a:p>
          <a:p>
            <a:pPr>
              <a:lnSpc>
                <a:spcPct val="120000"/>
              </a:lnSpc>
            </a:pPr>
            <a:r>
              <a:rPr lang="en-US" altLang="zh-CN" sz="1600" b="1">
                <a:latin typeface="楷体" panose="02010609060101010101" charset="-122"/>
                <a:ea typeface="楷体" panose="02010609060101010101" charset="-122"/>
                <a:cs typeface="楷体" panose="02010609060101010101" charset="-122"/>
              </a:rPr>
              <a:t>……</a:t>
            </a:r>
            <a:endParaRPr lang="en-US" altLang="zh-CN" sz="1600" b="1">
              <a:latin typeface="楷体" panose="02010609060101010101" charset="-122"/>
              <a:ea typeface="楷体" panose="02010609060101010101" charset="-122"/>
              <a:cs typeface="楷体" panose="02010609060101010101" charset="-122"/>
            </a:endParaRPr>
          </a:p>
        </p:txBody>
      </p:sp>
      <p:sp>
        <p:nvSpPr>
          <p:cNvPr id="19" name="文本框 18"/>
          <p:cNvSpPr txBox="1"/>
          <p:nvPr>
            <p:custDataLst>
              <p:tags r:id="rId7"/>
            </p:custDataLst>
          </p:nvPr>
        </p:nvSpPr>
        <p:spPr>
          <a:xfrm>
            <a:off x="4528820" y="3886835"/>
            <a:ext cx="3413760" cy="398780"/>
          </a:xfrm>
          <a:prstGeom prst="rect">
            <a:avLst/>
          </a:prstGeom>
        </p:spPr>
        <p:txBody>
          <a:bodyPr vert="horz"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latin typeface="微软雅黑" panose="020B0503020204020204" charset="-122"/>
                <a:ea typeface="微软雅黑" panose="020B0503020204020204" charset="-122"/>
                <a:cs typeface="微软雅黑" panose="020B0503020204020204" charset="-122"/>
                <a:sym typeface="+mn-lt"/>
              </a:rPr>
              <a:t>2. 议论性话题的基本结构</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p:txBody>
      </p:sp>
      <p:sp>
        <p:nvSpPr>
          <p:cNvPr id="40" name="文本框 39"/>
          <p:cNvSpPr txBox="1"/>
          <p:nvPr/>
        </p:nvSpPr>
        <p:spPr>
          <a:xfrm>
            <a:off x="4528820" y="4491990"/>
            <a:ext cx="6664960" cy="922020"/>
          </a:xfrm>
          <a:prstGeom prst="rect">
            <a:avLst/>
          </a:prstGeom>
          <a:noFill/>
        </p:spPr>
        <p:txBody>
          <a:bodyPr wrap="square" rtlCol="0" anchor="t">
            <a:spAutoFit/>
          </a:bodyPr>
          <a:p>
            <a:pPr algn="ctr">
              <a:lnSpc>
                <a:spcPct val="150000"/>
              </a:lnSpc>
            </a:pPr>
            <a:r>
              <a:rPr lang="zh-CN" altLang="en-US" u="sng">
                <a:highlight>
                  <a:srgbClr val="FFFF00"/>
                </a:highlight>
              </a:rPr>
              <a:t>简明扼要地引出话题的议论对象—旗帜鲜明地提出论点—运用两三个论据证明观点—总结观点。</a:t>
            </a:r>
            <a:endParaRPr lang="zh-CN" altLang="en-US" u="sng">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750"/>
                                        <p:tgtEl>
                                          <p:spTgt spid="14"/>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750" fill="hold"/>
                                        <p:tgtEl>
                                          <p:spTgt spid="19"/>
                                        </p:tgtEl>
                                        <p:attrNameLst>
                                          <p:attrName>ppt_w</p:attrName>
                                        </p:attrNameLst>
                                      </p:cBhvr>
                                      <p:tavLst>
                                        <p:tav tm="0">
                                          <p:val>
                                            <p:fltVal val="0"/>
                                          </p:val>
                                        </p:tav>
                                        <p:tav tm="100000">
                                          <p:val>
                                            <p:strVal val="#ppt_w"/>
                                          </p:val>
                                        </p:tav>
                                      </p:tavLst>
                                    </p:anim>
                                    <p:anim calcmode="lin" valueType="num">
                                      <p:cBhvr>
                                        <p:cTn id="18" dur="750" fill="hold"/>
                                        <p:tgtEl>
                                          <p:spTgt spid="19"/>
                                        </p:tgtEl>
                                        <p:attrNameLst>
                                          <p:attrName>ppt_h</p:attrName>
                                        </p:attrNameLst>
                                      </p:cBhvr>
                                      <p:tavLst>
                                        <p:tav tm="0">
                                          <p:val>
                                            <p:fltVal val="0"/>
                                          </p:val>
                                        </p:tav>
                                        <p:tav tm="100000">
                                          <p:val>
                                            <p:strVal val="#ppt_h"/>
                                          </p:val>
                                        </p:tav>
                                      </p:tavLst>
                                    </p:anim>
                                    <p:animEffect transition="in" filter="fade">
                                      <p:cBhvr>
                                        <p:cTn id="19"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77879" y="1188905"/>
            <a:ext cx="4236143" cy="3007662"/>
            <a:chOff x="-86724" y="3066431"/>
            <a:chExt cx="3375639" cy="2396704"/>
          </a:xfrm>
        </p:grpSpPr>
        <p:pic>
          <p:nvPicPr>
            <p:cNvPr id="3" name="图片 2"/>
            <p:cNvPicPr>
              <a:picLocks noChangeAspect="1"/>
            </p:cNvPicPr>
            <p:nvPr>
              <p:custDataLst>
                <p:tags r:id="rId1"/>
              </p:custDataLst>
            </p:nvPr>
          </p:nvPicPr>
          <p:blipFill>
            <a:blip r:embed="rId2" cstate="email"/>
            <a:stretch>
              <a:fillRect/>
            </a:stretch>
          </p:blipFill>
          <p:spPr>
            <a:xfrm>
              <a:off x="-86724" y="3066431"/>
              <a:ext cx="3375639" cy="2396704"/>
            </a:xfrm>
            <a:prstGeom prst="rect">
              <a:avLst/>
            </a:prstGeom>
          </p:spPr>
        </p:pic>
        <p:sp>
          <p:nvSpPr>
            <p:cNvPr id="8" name="矩形 7"/>
            <p:cNvSpPr/>
            <p:nvPr>
              <p:custDataLst>
                <p:tags r:id="rId3"/>
              </p:custDataLst>
            </p:nvPr>
          </p:nvSpPr>
          <p:spPr>
            <a:xfrm>
              <a:off x="317946" y="3146919"/>
              <a:ext cx="2571781" cy="1605507"/>
            </a:xfrm>
            <a:prstGeom prst="rect">
              <a:avLst/>
            </a:prstGeom>
            <a:solidFill>
              <a:srgbClr val="B3D78B"/>
            </a:solidFill>
            <a:ln w="3175">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4F81BD">
                    <a:lumMod val="60000"/>
                    <a:lumOff val="40000"/>
                  </a:srgbClr>
                </a:solidFill>
                <a:cs typeface="+mn-ea"/>
                <a:sym typeface="+mn-lt"/>
              </a:endParaRPr>
            </a:p>
          </p:txBody>
        </p:sp>
      </p:grpSp>
      <p:sp>
        <p:nvSpPr>
          <p:cNvPr id="17" name="文本框 16"/>
          <p:cNvSpPr txBox="1"/>
          <p:nvPr/>
        </p:nvSpPr>
        <p:spPr>
          <a:xfrm>
            <a:off x="5128895" y="2005330"/>
            <a:ext cx="1941830" cy="583565"/>
          </a:xfrm>
          <a:prstGeom prst="rect">
            <a:avLst/>
          </a:prstGeom>
          <a:noFill/>
        </p:spPr>
        <p:txBody>
          <a:bodyPr wrap="square" rtlCol="0" anchor="t">
            <a:spAutoFit/>
          </a:bodyPr>
          <a:p>
            <a:pPr algn="ctr"/>
            <a:r>
              <a:rPr lang="zh-CN" altLang="en-US" sz="3200" b="1"/>
              <a:t>回顾思考</a:t>
            </a:r>
            <a:endParaRPr lang="zh-CN" altLang="en-US" sz="3200" b="1"/>
          </a:p>
        </p:txBody>
      </p:sp>
      <p:sp>
        <p:nvSpPr>
          <p:cNvPr id="19" name="文本框 18"/>
          <p:cNvSpPr txBox="1"/>
          <p:nvPr/>
        </p:nvSpPr>
        <p:spPr>
          <a:xfrm>
            <a:off x="1003300" y="4010025"/>
            <a:ext cx="10187940" cy="932180"/>
          </a:xfrm>
          <a:prstGeom prst="rect">
            <a:avLst/>
          </a:prstGeom>
          <a:noFill/>
        </p:spPr>
        <p:txBody>
          <a:bodyPr wrap="square" rtlCol="0" anchor="t">
            <a:spAutoFit/>
          </a:bodyPr>
          <a:p>
            <a:pPr indent="0" fontAlgn="auto">
              <a:lnSpc>
                <a:spcPct val="100000"/>
              </a:lnSpc>
              <a:spcAft>
                <a:spcPts val="800"/>
              </a:spcAft>
            </a:pPr>
            <a:r>
              <a:rPr lang="zh-CN" altLang="en-US" sz="2400"/>
              <a:t>一、普通话水平测试中“命题说话”一项的测试目的和评分标准是什么？</a:t>
            </a:r>
            <a:endParaRPr lang="zh-CN" altLang="en-US" sz="2400"/>
          </a:p>
          <a:p>
            <a:pPr indent="0" fontAlgn="auto">
              <a:lnSpc>
                <a:spcPct val="100000"/>
              </a:lnSpc>
              <a:spcAft>
                <a:spcPts val="800"/>
              </a:spcAft>
            </a:pPr>
            <a:r>
              <a:rPr lang="zh-CN" altLang="en-US" sz="2400"/>
              <a:t>二、在“命题说话”的测试过程中，应注意哪些问题？</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718414" y="1404609"/>
            <a:ext cx="10898467" cy="2946499"/>
            <a:chOff x="808583" y="2412507"/>
            <a:chExt cx="10898467" cy="2946499"/>
          </a:xfrm>
        </p:grpSpPr>
        <p:grpSp>
          <p:nvGrpSpPr>
            <p:cNvPr id="11" name="组合 10"/>
            <p:cNvGrpSpPr/>
            <p:nvPr/>
          </p:nvGrpSpPr>
          <p:grpSpPr>
            <a:xfrm rot="0">
              <a:off x="808583" y="2431965"/>
              <a:ext cx="6309559" cy="2927041"/>
              <a:chOff x="464457" y="2453733"/>
              <a:chExt cx="6568534" cy="3047182"/>
            </a:xfrm>
          </p:grpSpPr>
          <p:sp>
            <p:nvSpPr>
              <p:cNvPr id="14" name="矩形 13"/>
              <p:cNvSpPr/>
              <p:nvPr/>
            </p:nvSpPr>
            <p:spPr>
              <a:xfrm>
                <a:off x="464457" y="5131582"/>
                <a:ext cx="435429" cy="369332"/>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5" name="矩形 14"/>
              <p:cNvSpPr/>
              <p:nvPr/>
            </p:nvSpPr>
            <p:spPr>
              <a:xfrm>
                <a:off x="1022012" y="4339771"/>
                <a:ext cx="435429" cy="1161143"/>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6" name="矩形 15"/>
              <p:cNvSpPr/>
              <p:nvPr/>
            </p:nvSpPr>
            <p:spPr>
              <a:xfrm>
                <a:off x="1579567" y="3759201"/>
                <a:ext cx="435429" cy="1741714"/>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7" name="矩形 16"/>
              <p:cNvSpPr/>
              <p:nvPr/>
            </p:nvSpPr>
            <p:spPr>
              <a:xfrm>
                <a:off x="2137122" y="4934856"/>
                <a:ext cx="435429" cy="566057"/>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8" name="矩形 17"/>
              <p:cNvSpPr/>
              <p:nvPr/>
            </p:nvSpPr>
            <p:spPr>
              <a:xfrm>
                <a:off x="2694677" y="4775200"/>
                <a:ext cx="435429" cy="725714"/>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19" name="矩形 18"/>
              <p:cNvSpPr/>
              <p:nvPr/>
            </p:nvSpPr>
            <p:spPr>
              <a:xfrm>
                <a:off x="3252232" y="4615543"/>
                <a:ext cx="435429" cy="885371"/>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0" name="矩形 19"/>
              <p:cNvSpPr/>
              <p:nvPr/>
            </p:nvSpPr>
            <p:spPr>
              <a:xfrm>
                <a:off x="3809787" y="4012885"/>
                <a:ext cx="435429" cy="1488029"/>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1" name="矩形 20"/>
              <p:cNvSpPr/>
              <p:nvPr/>
            </p:nvSpPr>
            <p:spPr>
              <a:xfrm>
                <a:off x="4367342" y="3636919"/>
                <a:ext cx="435429" cy="1863996"/>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2" name="矩形 21"/>
              <p:cNvSpPr/>
              <p:nvPr/>
            </p:nvSpPr>
            <p:spPr>
              <a:xfrm>
                <a:off x="4924897" y="3759201"/>
                <a:ext cx="435429" cy="1741713"/>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3" name="矩形 22"/>
              <p:cNvSpPr/>
              <p:nvPr/>
            </p:nvSpPr>
            <p:spPr>
              <a:xfrm>
                <a:off x="5482452" y="3429001"/>
                <a:ext cx="435429" cy="2071914"/>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4" name="矩形 23"/>
              <p:cNvSpPr/>
              <p:nvPr/>
            </p:nvSpPr>
            <p:spPr>
              <a:xfrm>
                <a:off x="6040007" y="2453733"/>
                <a:ext cx="435429" cy="3047182"/>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5" name="矩形 24"/>
              <p:cNvSpPr/>
              <p:nvPr/>
            </p:nvSpPr>
            <p:spPr>
              <a:xfrm>
                <a:off x="6597562" y="3134413"/>
                <a:ext cx="435429" cy="2366502"/>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2">
                      <a:lumMod val="50000"/>
                    </a:schemeClr>
                  </a:solidFill>
                  <a:cs typeface="+mn-ea"/>
                  <a:sym typeface="+mn-lt"/>
                </a:endParaRPr>
              </a:p>
            </p:txBody>
          </p:sp>
          <p:sp>
            <p:nvSpPr>
              <p:cNvPr id="27" name="speech-bubble_1612"/>
              <p:cNvSpPr>
                <a:spLocks noChangeAspect="1"/>
              </p:cNvSpPr>
              <p:nvPr/>
            </p:nvSpPr>
            <p:spPr bwMode="auto">
              <a:xfrm>
                <a:off x="2394857" y="2788307"/>
                <a:ext cx="1632644" cy="885371"/>
              </a:xfrm>
              <a:custGeom>
                <a:avLst/>
                <a:gdLst>
                  <a:gd name="T0" fmla="*/ 2843 w 2910"/>
                  <a:gd name="T1" fmla="*/ 1760 h 1760"/>
                  <a:gd name="T2" fmla="*/ 853 w 2910"/>
                  <a:gd name="T3" fmla="*/ 1760 h 1760"/>
                  <a:gd name="T4" fmla="*/ 0 w 2910"/>
                  <a:gd name="T5" fmla="*/ 907 h 1760"/>
                  <a:gd name="T6" fmla="*/ 907 w 2910"/>
                  <a:gd name="T7" fmla="*/ 0 h 1760"/>
                  <a:gd name="T8" fmla="*/ 2003 w 2910"/>
                  <a:gd name="T9" fmla="*/ 0 h 1760"/>
                  <a:gd name="T10" fmla="*/ 2910 w 2910"/>
                  <a:gd name="T11" fmla="*/ 907 h 1760"/>
                  <a:gd name="T12" fmla="*/ 2910 w 2910"/>
                  <a:gd name="T13" fmla="*/ 1693 h 1760"/>
                  <a:gd name="T14" fmla="*/ 2843 w 2910"/>
                  <a:gd name="T15" fmla="*/ 1760 h 17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0" h="1760">
                    <a:moveTo>
                      <a:pt x="2843" y="1760"/>
                    </a:moveTo>
                    <a:lnTo>
                      <a:pt x="853" y="1760"/>
                    </a:lnTo>
                    <a:cubicBezTo>
                      <a:pt x="383" y="1760"/>
                      <a:pt x="0" y="1377"/>
                      <a:pt x="0" y="907"/>
                    </a:cubicBezTo>
                    <a:cubicBezTo>
                      <a:pt x="0" y="407"/>
                      <a:pt x="407" y="0"/>
                      <a:pt x="907" y="0"/>
                    </a:cubicBezTo>
                    <a:lnTo>
                      <a:pt x="2003" y="0"/>
                    </a:lnTo>
                    <a:cubicBezTo>
                      <a:pt x="2503" y="0"/>
                      <a:pt x="2910" y="407"/>
                      <a:pt x="2910" y="907"/>
                    </a:cubicBezTo>
                    <a:lnTo>
                      <a:pt x="2910" y="1693"/>
                    </a:lnTo>
                    <a:cubicBezTo>
                      <a:pt x="2910" y="1730"/>
                      <a:pt x="2880" y="1760"/>
                      <a:pt x="2843" y="1760"/>
                    </a:cubicBezTo>
                    <a:close/>
                  </a:path>
                </a:pathLst>
              </a:custGeom>
              <a:solidFill>
                <a:srgbClr val="B3D78B"/>
              </a:solidFill>
              <a:ln>
                <a:noFill/>
              </a:ln>
            </p:spPr>
            <p:txBody>
              <a:bodyPr/>
              <a:lstStyle/>
              <a:p>
                <a:pPr>
                  <a:lnSpc>
                    <a:spcPct val="120000"/>
                  </a:lnSpc>
                </a:pPr>
                <a:endParaRPr lang="zh-CN" altLang="en-US" dirty="0">
                  <a:solidFill>
                    <a:schemeClr val="tx2"/>
                  </a:solidFill>
                  <a:cs typeface="+mn-ea"/>
                  <a:sym typeface="+mn-lt"/>
                </a:endParaRPr>
              </a:p>
            </p:txBody>
          </p:sp>
          <p:sp>
            <p:nvSpPr>
              <p:cNvPr id="28" name="文本框 27"/>
              <p:cNvSpPr txBox="1"/>
              <p:nvPr/>
            </p:nvSpPr>
            <p:spPr>
              <a:xfrm>
                <a:off x="2395042" y="3001755"/>
                <a:ext cx="1654642" cy="479271"/>
              </a:xfrm>
              <a:prstGeom prst="rect">
                <a:avLst/>
              </a:prstGeom>
              <a:noFill/>
            </p:spPr>
            <p:txBody>
              <a:bodyPr wrap="square" rtlCol="0" anchor="t" anchorCtr="0">
                <a:spAutoFit/>
              </a:bodyPr>
              <a:lstStyle/>
              <a:p>
                <a:pPr algn="ctr">
                  <a:lnSpc>
                    <a:spcPct val="100000"/>
                  </a:lnSpc>
                </a:pPr>
                <a:r>
                  <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lt"/>
                  </a:rPr>
                  <a:t>实践操练</a:t>
                </a:r>
                <a:endPar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32" name="组合 31"/>
            <p:cNvGrpSpPr/>
            <p:nvPr/>
          </p:nvGrpSpPr>
          <p:grpSpPr>
            <a:xfrm>
              <a:off x="7460803" y="2412507"/>
              <a:ext cx="4246247" cy="2862408"/>
              <a:chOff x="999268" y="1954526"/>
              <a:chExt cx="4246247" cy="2862408"/>
            </a:xfrm>
          </p:grpSpPr>
          <p:sp>
            <p:nvSpPr>
              <p:cNvPr id="33" name="文本框 32"/>
              <p:cNvSpPr txBox="1"/>
              <p:nvPr/>
            </p:nvSpPr>
            <p:spPr>
              <a:xfrm>
                <a:off x="999903" y="4048584"/>
                <a:ext cx="4240530" cy="768350"/>
              </a:xfrm>
              <a:prstGeom prst="rect">
                <a:avLst/>
              </a:prstGeom>
              <a:noFill/>
            </p:spPr>
            <p:txBody>
              <a:bodyPr wrap="square" rtlCol="0">
                <a:spAutoFit/>
              </a:bodyPr>
              <a:lstStyle/>
              <a:p>
                <a:pPr>
                  <a:lnSpc>
                    <a:spcPct val="100000"/>
                  </a:lnSpc>
                  <a:defRPr/>
                </a:pPr>
                <a:r>
                  <a:rPr kumimoji="0" lang="en-US" altLang="zh-CN" sz="2400" b="1" i="0" u="none" strike="noStrike" kern="0" cap="none" spc="0" normalizeH="0" baseline="0" dirty="0">
                    <a:solidFill>
                      <a:srgbClr val="848CC4"/>
                    </a:solidFill>
                    <a:latin typeface="微软雅黑" panose="020B0503020204020204" charset="-122"/>
                    <a:ea typeface="微软雅黑" panose="020B0503020204020204" charset="-122"/>
                    <a:cs typeface="+mn-ea"/>
                    <a:sym typeface="+mn-lt"/>
                  </a:rPr>
                  <a:t>二、</a:t>
                </a:r>
                <a:r>
                  <a:rPr kumimoji="0" lang="en-US" altLang="zh-CN" sz="2000" b="0" i="0" u="none" strike="noStrike" kern="0" cap="none" spc="0" normalizeH="0" baseline="0" dirty="0">
                    <a:latin typeface="楷体" panose="02010609060101010101" charset="-122"/>
                    <a:ea typeface="楷体" panose="02010609060101010101" charset="-122"/>
                    <a:cs typeface="+mn-ea"/>
                    <a:sym typeface="+mn-lt"/>
                  </a:rPr>
                  <a:t>按照以上方法，同桌同学合作训练，一人说话，一人测评。</a:t>
                </a:r>
                <a:endParaRPr kumimoji="0" lang="en-US" altLang="zh-CN" sz="2000" b="0" i="0" u="none" strike="noStrike" kern="0" cap="none" spc="0" normalizeH="0" baseline="0" dirty="0">
                  <a:latin typeface="楷体" panose="02010609060101010101" charset="-122"/>
                  <a:ea typeface="楷体" panose="02010609060101010101" charset="-122"/>
                  <a:cs typeface="+mn-ea"/>
                  <a:sym typeface="+mn-lt"/>
                </a:endParaRPr>
              </a:p>
            </p:txBody>
          </p:sp>
          <p:sp>
            <p:nvSpPr>
              <p:cNvPr id="34" name="文本框 33"/>
              <p:cNvSpPr txBox="1"/>
              <p:nvPr/>
            </p:nvSpPr>
            <p:spPr>
              <a:xfrm>
                <a:off x="999268" y="1954526"/>
                <a:ext cx="4246247" cy="1383665"/>
              </a:xfrm>
              <a:prstGeom prst="rect">
                <a:avLst/>
              </a:prstGeom>
              <a:noFill/>
            </p:spPr>
            <p:txBody>
              <a:bodyPr wrap="square" rtlCol="0">
                <a:spAutoFit/>
              </a:bodyPr>
              <a:lstStyle/>
              <a:p>
                <a:pPr>
                  <a:lnSpc>
                    <a:spcPct val="100000"/>
                  </a:lnSpc>
                </a:pPr>
                <a:r>
                  <a:rPr lang="zh-CN" altLang="en-US" sz="2400" b="1" dirty="0">
                    <a:solidFill>
                      <a:srgbClr val="848CC4"/>
                    </a:solidFill>
                    <a:latin typeface="微软雅黑" panose="020B0503020204020204" charset="-122"/>
                    <a:ea typeface="微软雅黑" panose="020B0503020204020204" charset="-122"/>
                    <a:cs typeface="微软雅黑" panose="020B0503020204020204" charset="-122"/>
                    <a:sym typeface="+mn-lt"/>
                  </a:rPr>
                  <a:t>一、</a:t>
                </a:r>
                <a:r>
                  <a:rPr lang="zh-CN" altLang="en-US" sz="2000" dirty="0">
                    <a:latin typeface="楷体" panose="02010609060101010101" charset="-122"/>
                    <a:ea typeface="楷体" panose="02010609060101010101" charset="-122"/>
                    <a:cs typeface="楷体" panose="02010609060101010101" charset="-122"/>
                    <a:sym typeface="+mn-lt"/>
                  </a:rPr>
                  <a:t>请几位同学上台，按照普通话水平测试的要求进行命题说话训练（从本书附录中的 30 个话题里抽取），教师现场评分并指出问题。</a:t>
                </a:r>
                <a:endParaRPr lang="zh-CN" altLang="en-US" sz="2000" dirty="0">
                  <a:latin typeface="楷体" panose="02010609060101010101" charset="-122"/>
                  <a:ea typeface="楷体" panose="02010609060101010101" charset="-122"/>
                  <a:cs typeface="楷体" panose="02010609060101010101" charset="-122"/>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674388" y="2738652"/>
            <a:ext cx="6738325" cy="1445260"/>
          </a:xfrm>
          <a:prstGeom prst="rect">
            <a:avLst/>
          </a:prstGeom>
          <a:ln>
            <a:noFill/>
          </a:ln>
          <a:effectLst/>
        </p:spPr>
        <p:txBody>
          <a:bodyPr wrap="square">
            <a:spAutoFit/>
          </a:bodyPr>
          <a:lstStyle/>
          <a:p>
            <a:pPr algn="ctr"/>
            <a:r>
              <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rPr>
              <a:t>感谢观看</a:t>
            </a:r>
            <a:endPar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rot="2704502">
            <a:off x="367825" y="-2193337"/>
            <a:ext cx="4074308" cy="4122559"/>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382335" y="3409508"/>
            <a:ext cx="3654165" cy="769441"/>
          </a:xfrm>
          <a:prstGeom prst="rect">
            <a:avLst/>
          </a:prstGeom>
          <a:ln>
            <a:noFill/>
          </a:ln>
        </p:spPr>
        <p:txBody>
          <a:bodyPr wrap="square">
            <a:spAutoFit/>
            <a:scene3d>
              <a:camera prst="orthographicFront"/>
              <a:lightRig rig="threePt" dir="t"/>
            </a:scene3d>
            <a:sp3d contourW="12700"/>
          </a:bodyPr>
          <a:lstStyle/>
          <a:p>
            <a:pPr algn="dist"/>
            <a:r>
              <a:rPr lang="en-US" altLang="zh-CN" sz="4400" b="1" dirty="0">
                <a:latin typeface="思源黑体 CN Bold" panose="020B0800000000000000" pitchFamily="34" charset="-122"/>
                <a:ea typeface="思源黑体 CN Medium" panose="020B0600000000000000" pitchFamily="34" charset="-122"/>
                <a:sym typeface="Arial" panose="020B0604020202020204" pitchFamily="34" charset="0"/>
              </a:rPr>
              <a:t>CONTENTS</a:t>
            </a:r>
            <a:endParaRPr lang="zh-CN" altLang="en-US" sz="5400" b="1" dirty="0">
              <a:latin typeface="思源黑体 CN Bold" panose="020B0800000000000000" pitchFamily="34" charset="-122"/>
              <a:ea typeface="思源黑体 CN Medium" panose="020B0600000000000000" pitchFamily="34" charset="-122"/>
              <a:sym typeface="Arial" panose="020B0604020202020204" pitchFamily="34" charset="0"/>
            </a:endParaRPr>
          </a:p>
        </p:txBody>
      </p:sp>
      <p:grpSp>
        <p:nvGrpSpPr>
          <p:cNvPr id="36" name="组合 35"/>
          <p:cNvGrpSpPr/>
          <p:nvPr/>
        </p:nvGrpSpPr>
        <p:grpSpPr>
          <a:xfrm rot="16200000">
            <a:off x="10790321" y="87457"/>
            <a:ext cx="572274" cy="1360418"/>
            <a:chOff x="476760" y="5175149"/>
            <a:chExt cx="572274" cy="1360418"/>
          </a:xfrm>
          <a:solidFill>
            <a:srgbClr val="848CC4"/>
          </a:solidFill>
        </p:grpSpPr>
        <p:sp>
          <p:nvSpPr>
            <p:cNvPr id="37" name="椭圆 3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图文框 67"/>
          <p:cNvSpPr/>
          <p:nvPr/>
        </p:nvSpPr>
        <p:spPr>
          <a:xfrm>
            <a:off x="1608196" y="1236689"/>
            <a:ext cx="1207975" cy="4717401"/>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矩形: 圆角 69"/>
          <p:cNvSpPr/>
          <p:nvPr/>
        </p:nvSpPr>
        <p:spPr>
          <a:xfrm rot="2704502">
            <a:off x="-1660673" y="1448064"/>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rot="2704502">
            <a:off x="11034914" y="5278625"/>
            <a:ext cx="2558959" cy="2454727"/>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883025" y="381000"/>
            <a:ext cx="7294880" cy="5764530"/>
            <a:chOff x="4433" y="600"/>
            <a:chExt cx="11488" cy="9078"/>
          </a:xfrm>
        </p:grpSpPr>
        <p:sp>
          <p:nvSpPr>
            <p:cNvPr id="151" name="文本框 150"/>
            <p:cNvSpPr txBox="1"/>
            <p:nvPr/>
          </p:nvSpPr>
          <p:spPr>
            <a:xfrm>
              <a:off x="4433" y="600"/>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任务一　声母训练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2" name="文本框 1"/>
            <p:cNvSpPr txBox="1"/>
            <p:nvPr>
              <p:custDataLst>
                <p:tags r:id="rId1"/>
              </p:custDataLst>
            </p:nvPr>
          </p:nvSpPr>
          <p:spPr>
            <a:xfrm>
              <a:off x="4433" y="1632"/>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任务二　韵母训练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5" name="文本框 4"/>
            <p:cNvSpPr txBox="1"/>
            <p:nvPr>
              <p:custDataLst>
                <p:tags r:id="rId2"/>
              </p:custDataLst>
            </p:nvPr>
          </p:nvSpPr>
          <p:spPr>
            <a:xfrm>
              <a:off x="4433" y="266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任务三　声调训练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6" name="文本框 5"/>
            <p:cNvSpPr txBox="1"/>
            <p:nvPr>
              <p:custDataLst>
                <p:tags r:id="rId3"/>
              </p:custDataLst>
            </p:nvPr>
          </p:nvSpPr>
          <p:spPr>
            <a:xfrm>
              <a:off x="4433" y="369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任务四　语流音变训练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7" name="文本框 6"/>
            <p:cNvSpPr txBox="1"/>
            <p:nvPr>
              <p:custDataLst>
                <p:tags r:id="rId4"/>
              </p:custDataLst>
            </p:nvPr>
          </p:nvSpPr>
          <p:spPr>
            <a:xfrm>
              <a:off x="4433" y="4728"/>
              <a:ext cx="1148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任务五　普通话水平测试的内容、标准和流程</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8" name="文本框 7"/>
            <p:cNvSpPr txBox="1"/>
            <p:nvPr>
              <p:custDataLst>
                <p:tags r:id="rId5"/>
              </p:custDataLst>
            </p:nvPr>
          </p:nvSpPr>
          <p:spPr>
            <a:xfrm>
              <a:off x="4433" y="5760"/>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任务六　识读字词</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9" name="文本框 8"/>
            <p:cNvSpPr txBox="1"/>
            <p:nvPr>
              <p:custDataLst>
                <p:tags r:id="rId6"/>
              </p:custDataLst>
            </p:nvPr>
          </p:nvSpPr>
          <p:spPr>
            <a:xfrm>
              <a:off x="4433" y="6792"/>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任务七　朗读作品</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0" name="文本框 9"/>
            <p:cNvSpPr txBox="1"/>
            <p:nvPr>
              <p:custDataLst>
                <p:tags r:id="rId7"/>
              </p:custDataLst>
            </p:nvPr>
          </p:nvSpPr>
          <p:spPr>
            <a:xfrm>
              <a:off x="4433" y="782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任务八　命题说话</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custDataLst>
                <p:tags r:id="rId8"/>
              </p:custDataLst>
            </p:nvPr>
          </p:nvSpPr>
          <p:spPr>
            <a:xfrm>
              <a:off x="4433" y="885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任务九　综合模拟训练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7738" y="2970602"/>
            <a:ext cx="3535680" cy="1106805"/>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命题说话</a:t>
            </a:r>
            <a:endParaRPr lang="zh-CN" altLang="en-US" sz="66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nvSpPr>
        <p:spPr>
          <a:xfrm>
            <a:off x="1513719" y="2862523"/>
            <a:ext cx="1379220" cy="1322070"/>
          </a:xfrm>
          <a:prstGeom prst="rect">
            <a:avLst/>
          </a:prstGeom>
          <a:noFill/>
        </p:spPr>
        <p:txBody>
          <a:bodyPr wrap="none" rtlCol="0">
            <a:spAutoFit/>
            <a:scene3d>
              <a:camera prst="orthographicFront"/>
              <a:lightRig rig="threePt" dir="t"/>
            </a:scene3d>
            <a:sp3d contourW="12700"/>
          </a:bodyPr>
          <a:lstStyle/>
          <a:p>
            <a:pPr lvl="0" defTabSz="914400">
              <a:defRPr/>
            </a:pPr>
            <a:r>
              <a:rPr lang="en-US" altLang="zh-CN"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08</a:t>
            </a:r>
            <a:endParaRPr lang="zh-CN" altLang="en-US"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47" name="矩形: 圆角 46"/>
          <p:cNvSpPr/>
          <p:nvPr/>
        </p:nvSpPr>
        <p:spPr>
          <a:xfrm rot="2704502">
            <a:off x="5894711" y="-3127867"/>
            <a:ext cx="7240602" cy="5208530"/>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rot="2704502">
            <a:off x="9680012" y="4849540"/>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文框 49"/>
          <p:cNvSpPr/>
          <p:nvPr/>
        </p:nvSpPr>
        <p:spPr>
          <a:xfrm>
            <a:off x="963513" y="2283269"/>
            <a:ext cx="2409372" cy="2540000"/>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rot="16200000">
            <a:off x="1619544" y="257180"/>
            <a:ext cx="572274" cy="1360418"/>
            <a:chOff x="476760" y="5175149"/>
            <a:chExt cx="572274" cy="1360418"/>
          </a:xfrm>
          <a:solidFill>
            <a:srgbClr val="848CC4"/>
          </a:solidFill>
        </p:grpSpPr>
        <p:sp>
          <p:nvSpPr>
            <p:cNvPr id="52" name="椭圆 5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9959213" y="717088"/>
            <a:ext cx="572274" cy="1360418"/>
            <a:chOff x="476760" y="5175149"/>
            <a:chExt cx="572274" cy="1360418"/>
          </a:xfrm>
          <a:solidFill>
            <a:schemeClr val="bg1"/>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圆角 94"/>
          <p:cNvSpPr/>
          <p:nvPr/>
        </p:nvSpPr>
        <p:spPr>
          <a:xfrm rot="2704502">
            <a:off x="-1285490" y="4995935"/>
            <a:ext cx="2558959" cy="2454727"/>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16200000">
            <a:off x="7207847" y="5068666"/>
            <a:ext cx="572274" cy="1360418"/>
            <a:chOff x="476760" y="5175149"/>
            <a:chExt cx="572274" cy="1360418"/>
          </a:xfrm>
          <a:solidFill>
            <a:srgbClr val="848CC4"/>
          </a:solidFill>
        </p:grpSpPr>
        <p:sp>
          <p:nvSpPr>
            <p:cNvPr id="97" name="椭圆 9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7"/>
          <p:cNvSpPr txBox="1"/>
          <p:nvPr/>
        </p:nvSpPr>
        <p:spPr>
          <a:xfrm>
            <a:off x="1003300" y="1997075"/>
            <a:ext cx="10244455" cy="645160"/>
          </a:xfrm>
          <a:prstGeom prst="rect">
            <a:avLst/>
          </a:prstGeom>
          <a:noFill/>
        </p:spPr>
        <p:txBody>
          <a:bodyPr wrap="square" rtlCol="0">
            <a:spAutoFit/>
          </a:bodyPr>
          <a:lstStyle/>
          <a:p>
            <a:pPr algn="l">
              <a:lnSpc>
                <a:spcPct val="100000"/>
              </a:lnSpc>
            </a:pPr>
            <a:r>
              <a:rPr lang="en-US" altLang="zh-CN" dirty="0">
                <a:solidFill>
                  <a:srgbClr val="848CC4"/>
                </a:solidFill>
                <a:latin typeface="仿宋" panose="02010609060101010101" charset="-122"/>
                <a:ea typeface="仿宋" panose="02010609060101010101" charset="-122"/>
                <a:cs typeface="仿宋" panose="02010609060101010101" charset="-122"/>
                <a:sym typeface="+mn-lt"/>
              </a:rPr>
              <a:t>《普通话水平测试实施刚要》中的“普通话水平测试用话题”共有 30 个，测试时，被测人将从这 30 个话题中任意抽取：</a:t>
            </a:r>
            <a:endParaRPr lang="en-US" altLang="zh-CN" dirty="0">
              <a:solidFill>
                <a:srgbClr val="848CC4"/>
              </a:solidFill>
              <a:latin typeface="仿宋" panose="02010609060101010101" charset="-122"/>
              <a:ea typeface="仿宋" panose="02010609060101010101" charset="-122"/>
              <a:cs typeface="仿宋" panose="02010609060101010101" charset="-122"/>
              <a:sym typeface="+mn-lt"/>
            </a:endParaRPr>
          </a:p>
        </p:txBody>
      </p:sp>
      <p:sp>
        <p:nvSpPr>
          <p:cNvPr id="26" name="TextBox 9"/>
          <p:cNvSpPr txBox="1"/>
          <p:nvPr/>
        </p:nvSpPr>
        <p:spPr>
          <a:xfrm>
            <a:off x="1003300" y="892175"/>
            <a:ext cx="10244455" cy="1055370"/>
          </a:xfrm>
          <a:prstGeom prst="rect">
            <a:avLst/>
          </a:prstGeom>
          <a:noFill/>
        </p:spPr>
        <p:txBody>
          <a:bodyPr wrap="square" rtlCol="0">
            <a:spAutoFit/>
          </a:bodyPr>
          <a:lstStyle/>
          <a:p>
            <a:pPr indent="0" algn="l" fontAlgn="auto">
              <a:lnSpc>
                <a:spcPct val="100000"/>
              </a:lnSpc>
              <a:spcAft>
                <a:spcPts val="800"/>
              </a:spcAft>
            </a:pPr>
            <a:r>
              <a:rPr lang="en-US" altLang="zh-CN" sz="2000" b="1" dirty="0">
                <a:latin typeface="微软雅黑" panose="020B0503020204020204" charset="-122"/>
                <a:ea typeface="微软雅黑" panose="020B0503020204020204" charset="-122"/>
                <a:cs typeface="微软雅黑" panose="020B0503020204020204" charset="-122"/>
                <a:sym typeface="+mn-lt"/>
              </a:rPr>
              <a:t>（一）测试内容</a:t>
            </a:r>
            <a:endParaRPr lang="en-US" altLang="zh-CN" dirty="0">
              <a:latin typeface="仿宋" panose="02010609060101010101" charset="-122"/>
              <a:ea typeface="仿宋" panose="02010609060101010101" charset="-122"/>
              <a:cs typeface="仿宋" panose="02010609060101010101" charset="-122"/>
              <a:sym typeface="+mn-lt"/>
            </a:endParaRPr>
          </a:p>
          <a:p>
            <a:pPr indent="0" algn="l" fontAlgn="auto">
              <a:lnSpc>
                <a:spcPct val="100000"/>
              </a:lnSpc>
              <a:spcAft>
                <a:spcPts val="800"/>
              </a:spcAft>
            </a:pPr>
            <a:r>
              <a:rPr lang="en-US" altLang="zh-CN" dirty="0">
                <a:latin typeface="微软雅黑" panose="020B0503020204020204" charset="-122"/>
                <a:ea typeface="微软雅黑" panose="020B0503020204020204" charset="-122"/>
                <a:cs typeface="微软雅黑" panose="020B0503020204020204" charset="-122"/>
                <a:sym typeface="+mn-lt"/>
              </a:rPr>
              <a:t>普通话水平测试中的“命题说话”，目的是测查应试人在无文字凭借的情况下说普通话的水平，重点测查语音标准程度、词汇语法规范程度和自然流畅程度。应试人单向说话，说话时间为</a:t>
            </a:r>
            <a:r>
              <a:rPr lang="en-US" altLang="zh-CN" u="sng" dirty="0">
                <a:solidFill>
                  <a:srgbClr val="FF0000"/>
                </a:solidFill>
                <a:latin typeface="微软雅黑" panose="020B0503020204020204" charset="-122"/>
                <a:ea typeface="微软雅黑" panose="020B0503020204020204" charset="-122"/>
                <a:cs typeface="微软雅黑" panose="020B0503020204020204" charset="-122"/>
                <a:sym typeface="+mn-lt"/>
              </a:rPr>
              <a:t> 3 分钟</a:t>
            </a:r>
            <a:r>
              <a:rPr lang="en-US" altLang="zh-CN" dirty="0">
                <a:latin typeface="微软雅黑" panose="020B0503020204020204" charset="-122"/>
                <a:ea typeface="微软雅黑" panose="020B0503020204020204" charset="-122"/>
                <a:cs typeface="微软雅黑" panose="020B0503020204020204" charset="-122"/>
                <a:sym typeface="+mn-lt"/>
              </a:rPr>
              <a:t>。</a:t>
            </a:r>
            <a:endParaRPr lang="en-US" altLang="zh-CN" dirty="0">
              <a:latin typeface="微软雅黑" panose="020B0503020204020204" charset="-122"/>
              <a:ea typeface="微软雅黑" panose="020B0503020204020204" charset="-122"/>
              <a:cs typeface="微软雅黑" panose="020B0503020204020204" charset="-122"/>
              <a:sym typeface="+mn-lt"/>
            </a:endParaRPr>
          </a:p>
        </p:txBody>
      </p:sp>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03368" y="2777221"/>
            <a:ext cx="10245090" cy="3209925"/>
            <a:chOff x="1580" y="4640"/>
            <a:chExt cx="16134" cy="5055"/>
          </a:xfrm>
        </p:grpSpPr>
        <p:grpSp>
          <p:nvGrpSpPr>
            <p:cNvPr id="2" name="组合 1"/>
            <p:cNvGrpSpPr/>
            <p:nvPr/>
          </p:nvGrpSpPr>
          <p:grpSpPr>
            <a:xfrm>
              <a:off x="1580" y="4640"/>
              <a:ext cx="16134" cy="5055"/>
              <a:chOff x="5248343" y="2045893"/>
              <a:chExt cx="10245090" cy="3209925"/>
            </a:xfrm>
            <a:solidFill>
              <a:schemeClr val="accent2"/>
            </a:solidFill>
          </p:grpSpPr>
          <p:sp>
            <p:nvSpPr>
              <p:cNvPr id="7" name="矩形 6"/>
              <p:cNvSpPr/>
              <p:nvPr>
                <p:custDataLst>
                  <p:tags r:id="rId1"/>
                </p:custDataLst>
              </p:nvPr>
            </p:nvSpPr>
            <p:spPr>
              <a:xfrm>
                <a:off x="5248343" y="2045893"/>
                <a:ext cx="10245090" cy="320992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10" name="矩形 9"/>
              <p:cNvSpPr/>
              <p:nvPr>
                <p:custDataLst>
                  <p:tags r:id="rId2"/>
                </p:custDataLst>
              </p:nvPr>
            </p:nvSpPr>
            <p:spPr>
              <a:xfrm>
                <a:off x="5395663" y="2120823"/>
                <a:ext cx="3228340" cy="2799715"/>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p>
                <a:pPr>
                  <a:lnSpc>
                    <a:spcPct val="100000"/>
                  </a:lnSpc>
                </a:pPr>
                <a:r>
                  <a:rPr lang="en-US" altLang="zh-CN" sz="1600" dirty="0">
                    <a:solidFill>
                      <a:schemeClr val="bg1"/>
                    </a:solidFill>
                    <a:cs typeface="+mn-ea"/>
                    <a:sym typeface="+mn-lt"/>
                  </a:rPr>
                  <a:t>1. 我的愿望（或理想）</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 我的学习生活</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3. 我尊敬的人</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4. 我喜爱的动物（或植物）</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5. 童年的记忆</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6. 我喜爱的职业</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7. 难忘的旅行</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8. 我的朋友</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9. 我喜爱的文学（或其他）艺术形式</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10. 谈谈卫生与健康</a:t>
                </a:r>
                <a:endParaRPr lang="en-US" altLang="zh-CN" sz="1600" dirty="0">
                  <a:solidFill>
                    <a:schemeClr val="bg1"/>
                  </a:solidFill>
                  <a:cs typeface="+mn-ea"/>
                  <a:sym typeface="+mn-lt"/>
                </a:endParaRPr>
              </a:p>
            </p:txBody>
          </p:sp>
        </p:grpSp>
        <p:sp>
          <p:nvSpPr>
            <p:cNvPr id="3" name="矩形 2"/>
            <p:cNvSpPr/>
            <p:nvPr>
              <p:custDataLst>
                <p:tags r:id="rId3"/>
              </p:custDataLst>
            </p:nvPr>
          </p:nvSpPr>
          <p:spPr>
            <a:xfrm>
              <a:off x="7073" y="4758"/>
              <a:ext cx="5084" cy="4021"/>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p>
              <a:pPr>
                <a:lnSpc>
                  <a:spcPct val="100000"/>
                </a:lnSpc>
              </a:pPr>
              <a:r>
                <a:rPr lang="en-US" altLang="zh-CN" sz="1600" dirty="0">
                  <a:solidFill>
                    <a:schemeClr val="bg1"/>
                  </a:solidFill>
                  <a:cs typeface="+mn-ea"/>
                  <a:sym typeface="+mn-lt"/>
                </a:rPr>
                <a:t>11. 我的业余生活</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12. 我喜欢的季节（或天气）</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13. 学习普通话的体会</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14. 谈谈服饰</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15. 我的假日生活</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16. 我的成长之路</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17. 谈谈科技发展与社会生活</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18. 我知道的风俗</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19. 我和体育</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20. 我的家乡（或熟悉的地方）</a:t>
              </a:r>
              <a:endParaRPr lang="en-US" altLang="zh-CN" sz="1600" dirty="0">
                <a:solidFill>
                  <a:schemeClr val="bg1"/>
                </a:solidFill>
                <a:cs typeface="+mn-ea"/>
                <a:sym typeface="+mn-lt"/>
              </a:endParaRPr>
            </a:p>
          </p:txBody>
        </p:sp>
        <p:sp>
          <p:nvSpPr>
            <p:cNvPr id="4" name="矩形 3"/>
            <p:cNvSpPr/>
            <p:nvPr>
              <p:custDataLst>
                <p:tags r:id="rId4"/>
              </p:custDataLst>
            </p:nvPr>
          </p:nvSpPr>
          <p:spPr>
            <a:xfrm>
              <a:off x="12334" y="4758"/>
              <a:ext cx="5084" cy="4797"/>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p>
              <a:pPr>
                <a:lnSpc>
                  <a:spcPct val="100000"/>
                </a:lnSpc>
              </a:pPr>
              <a:r>
                <a:rPr lang="en-US" altLang="zh-CN" sz="1600" dirty="0">
                  <a:solidFill>
                    <a:schemeClr val="bg1"/>
                  </a:solidFill>
                  <a:cs typeface="+mn-ea"/>
                  <a:sym typeface="+mn-lt"/>
                </a:rPr>
                <a:t>21. 谈谈美食</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22. 我喜欢的节日</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23. 我所在的集体（学校、机关、公司等）</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24. 谈谈社会公德（或职业道德）</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25. 谈谈个人修养</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26. 我喜欢的明星（或其他知名人士）</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27. 我喜爱的书刊</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28. 谈谈对环境保护的认识</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29. 我向往的地方</a:t>
              </a:r>
              <a:endParaRPr lang="en-US" altLang="zh-CN" sz="1600" dirty="0">
                <a:solidFill>
                  <a:schemeClr val="bg1"/>
                </a:solidFill>
                <a:cs typeface="+mn-ea"/>
                <a:sym typeface="+mn-lt"/>
              </a:endParaRPr>
            </a:p>
            <a:p>
              <a:pPr>
                <a:lnSpc>
                  <a:spcPct val="100000"/>
                </a:lnSpc>
              </a:pPr>
              <a:r>
                <a:rPr lang="en-US" altLang="zh-CN" sz="1600" dirty="0">
                  <a:solidFill>
                    <a:schemeClr val="bg1"/>
                  </a:solidFill>
                  <a:cs typeface="+mn-ea"/>
                  <a:sym typeface="+mn-lt"/>
                </a:rPr>
                <a:t>30. 购物（消费）的感受</a:t>
              </a:r>
              <a:endParaRPr lang="en-US" altLang="zh-CN" sz="16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9"/>
          <p:cNvSpPr txBox="1"/>
          <p:nvPr/>
        </p:nvSpPr>
        <p:spPr>
          <a:xfrm>
            <a:off x="1003300" y="892175"/>
            <a:ext cx="10244455" cy="778510"/>
          </a:xfrm>
          <a:prstGeom prst="rect">
            <a:avLst/>
          </a:prstGeom>
          <a:noFill/>
        </p:spPr>
        <p:txBody>
          <a:bodyPr wrap="square" rtlCol="0">
            <a:spAutoFit/>
          </a:bodyPr>
          <a:lstStyle/>
          <a:p>
            <a:pPr indent="0" algn="l" fontAlgn="auto">
              <a:lnSpc>
                <a:spcPct val="100000"/>
              </a:lnSpc>
              <a:spcAft>
                <a:spcPts val="800"/>
              </a:spcAft>
            </a:pPr>
            <a:r>
              <a:rPr lang="en-US" altLang="zh-CN" sz="2000" b="1" dirty="0">
                <a:latin typeface="微软雅黑" panose="020B0503020204020204" charset="-122"/>
                <a:ea typeface="微软雅黑" panose="020B0503020204020204" charset="-122"/>
                <a:cs typeface="微软雅黑" panose="020B0503020204020204" charset="-122"/>
                <a:sym typeface="+mn-lt"/>
              </a:rPr>
              <a:t>（二）评分细则</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rPr>
              <a:t>此项测试占 30 分。（注：不测试“选择判断”的省市，此项占 40 分）</a:t>
            </a:r>
            <a:endPar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endParaRPr>
          </a:p>
        </p:txBody>
      </p:sp>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一、测试内容与评分细则</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 name="表格 4"/>
          <p:cNvGraphicFramePr/>
          <p:nvPr>
            <p:custDataLst>
              <p:tags r:id="rId1"/>
            </p:custDataLst>
          </p:nvPr>
        </p:nvGraphicFramePr>
        <p:xfrm>
          <a:off x="277495" y="1707515"/>
          <a:ext cx="11645900" cy="4983480"/>
        </p:xfrm>
        <a:graphic>
          <a:graphicData uri="http://schemas.openxmlformats.org/drawingml/2006/table">
            <a:tbl>
              <a:tblPr bandRow="1">
                <a:tableStyleId>{0660B408-B3CF-4A94-85FC-2B1E0A45F4A2}</a:tableStyleId>
              </a:tblPr>
              <a:tblGrid>
                <a:gridCol w="2369820"/>
                <a:gridCol w="9276080"/>
              </a:tblGrid>
              <a:tr h="381000">
                <a:tc>
                  <a:txBody>
                    <a:bodyPr/>
                    <a:p>
                      <a:pPr algn="ctr">
                        <a:buNone/>
                      </a:pPr>
                      <a:r>
                        <a:rPr lang="zh-CN" altLang="en-US" sz="1600">
                          <a:latin typeface="微软雅黑" panose="020B0503020204020204" charset="-122"/>
                          <a:ea typeface="微软雅黑" panose="020B0503020204020204" charset="-122"/>
                          <a:cs typeface="微软雅黑" panose="020B0503020204020204" charset="-122"/>
                        </a:rPr>
                        <a:t>1. 语音标准程度</a:t>
                      </a:r>
                      <a:endParaRPr lang="zh-CN" altLang="en-US" sz="1600">
                        <a:latin typeface="微软雅黑" panose="020B0503020204020204" charset="-122"/>
                        <a:ea typeface="微软雅黑" panose="020B0503020204020204" charset="-122"/>
                        <a:cs typeface="微软雅黑" panose="020B0503020204020204" charset="-122"/>
                      </a:endParaRPr>
                    </a:p>
                    <a:p>
                      <a:pPr algn="ctr">
                        <a:buNone/>
                      </a:pPr>
                      <a:r>
                        <a:rPr lang="zh-CN" altLang="en-US" sz="1600">
                          <a:latin typeface="微软雅黑" panose="020B0503020204020204" charset="-122"/>
                          <a:ea typeface="微软雅黑" panose="020B0503020204020204" charset="-122"/>
                          <a:cs typeface="微软雅黑" panose="020B0503020204020204" charset="-122"/>
                        </a:rPr>
                        <a:t>（20 分）</a:t>
                      </a:r>
                      <a:endParaRPr lang="zh-CN" altLang="en-US" sz="1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None/>
                      </a:pPr>
                      <a:r>
                        <a:rPr lang="zh-CN" altLang="en-US" sz="1600">
                          <a:latin typeface="微软雅黑" panose="020B0503020204020204" charset="-122"/>
                          <a:ea typeface="微软雅黑" panose="020B0503020204020204" charset="-122"/>
                          <a:cs typeface="微软雅黑" panose="020B0503020204020204" charset="-122"/>
                        </a:rPr>
                        <a:t>一档：语音标准，或极少有失误，扣 0 分、0.5 分、1 分。</a:t>
                      </a:r>
                      <a:endParaRPr lang="zh-CN" altLang="en-US" sz="1600">
                        <a:latin typeface="微软雅黑" panose="020B0503020204020204" charset="-122"/>
                        <a:ea typeface="微软雅黑" panose="020B0503020204020204" charset="-122"/>
                        <a:cs typeface="微软雅黑" panose="020B0503020204020204" charset="-122"/>
                      </a:endParaRPr>
                    </a:p>
                    <a:p>
                      <a:pPr algn="l">
                        <a:buNone/>
                      </a:pPr>
                      <a:r>
                        <a:rPr lang="zh-CN" altLang="en-US" sz="1600">
                          <a:latin typeface="微软雅黑" panose="020B0503020204020204" charset="-122"/>
                          <a:ea typeface="微软雅黑" panose="020B0503020204020204" charset="-122"/>
                          <a:cs typeface="微软雅黑" panose="020B0503020204020204" charset="-122"/>
                        </a:rPr>
                        <a:t>二档：语音错误在 10 次以下，有方音但不明显，扣 1.5 分、2 分。</a:t>
                      </a:r>
                      <a:endParaRPr lang="zh-CN" altLang="en-US" sz="1600">
                        <a:latin typeface="微软雅黑" panose="020B0503020204020204" charset="-122"/>
                        <a:ea typeface="微软雅黑" panose="020B0503020204020204" charset="-122"/>
                        <a:cs typeface="微软雅黑" panose="020B0503020204020204" charset="-122"/>
                      </a:endParaRPr>
                    </a:p>
                    <a:p>
                      <a:pPr algn="l">
                        <a:buNone/>
                      </a:pPr>
                      <a:r>
                        <a:rPr lang="zh-CN" altLang="en-US" sz="1600">
                          <a:latin typeface="微软雅黑" panose="020B0503020204020204" charset="-122"/>
                          <a:ea typeface="微软雅黑" panose="020B0503020204020204" charset="-122"/>
                          <a:cs typeface="微软雅黑" panose="020B0503020204020204" charset="-122"/>
                        </a:rPr>
                        <a:t>三档：语音错误在 10 次以下，但方音比较明显；或语音错误在 10 次 ~15 次之间，有方音但不明显，扣 3 分、4 分。</a:t>
                      </a:r>
                      <a:endParaRPr lang="zh-CN" altLang="en-US" sz="1600">
                        <a:latin typeface="微软雅黑" panose="020B0503020204020204" charset="-122"/>
                        <a:ea typeface="微软雅黑" panose="020B0503020204020204" charset="-122"/>
                        <a:cs typeface="微软雅黑" panose="020B0503020204020204" charset="-122"/>
                      </a:endParaRPr>
                    </a:p>
                    <a:p>
                      <a:pPr algn="l">
                        <a:buNone/>
                      </a:pPr>
                      <a:r>
                        <a:rPr lang="zh-CN" altLang="en-US" sz="1600">
                          <a:latin typeface="微软雅黑" panose="020B0503020204020204" charset="-122"/>
                          <a:ea typeface="微软雅黑" panose="020B0503020204020204" charset="-122"/>
                          <a:cs typeface="微软雅黑" panose="020B0503020204020204" charset="-122"/>
                        </a:rPr>
                        <a:t>四档：语音错误在 10 次 ~15 次之间，方音比较明显，扣 5 分、6 分。</a:t>
                      </a:r>
                      <a:endParaRPr lang="zh-CN" altLang="en-US" sz="1600">
                        <a:latin typeface="微软雅黑" panose="020B0503020204020204" charset="-122"/>
                        <a:ea typeface="微软雅黑" panose="020B0503020204020204" charset="-122"/>
                        <a:cs typeface="微软雅黑" panose="020B0503020204020204" charset="-122"/>
                      </a:endParaRPr>
                    </a:p>
                    <a:p>
                      <a:pPr algn="l">
                        <a:buNone/>
                      </a:pPr>
                      <a:r>
                        <a:rPr lang="zh-CN" altLang="en-US" sz="1600">
                          <a:latin typeface="微软雅黑" panose="020B0503020204020204" charset="-122"/>
                          <a:ea typeface="微软雅黑" panose="020B0503020204020204" charset="-122"/>
                          <a:cs typeface="微软雅黑" panose="020B0503020204020204" charset="-122"/>
                        </a:rPr>
                        <a:t>五档：语音错误超过 15 次，方音明显，扣 7 分、8 分、9 分。</a:t>
                      </a:r>
                      <a:endParaRPr lang="zh-CN" altLang="en-US" sz="1600">
                        <a:latin typeface="微软雅黑" panose="020B0503020204020204" charset="-122"/>
                        <a:ea typeface="微软雅黑" panose="020B0503020204020204" charset="-122"/>
                        <a:cs typeface="微软雅黑" panose="020B0503020204020204" charset="-122"/>
                      </a:endParaRPr>
                    </a:p>
                    <a:p>
                      <a:pPr algn="l">
                        <a:buNone/>
                      </a:pPr>
                      <a:r>
                        <a:rPr lang="zh-CN" altLang="en-US" sz="1600">
                          <a:latin typeface="微软雅黑" panose="020B0503020204020204" charset="-122"/>
                          <a:ea typeface="微软雅黑" panose="020B0503020204020204" charset="-122"/>
                          <a:cs typeface="微软雅黑" panose="020B0503020204020204" charset="-122"/>
                        </a:rPr>
                        <a:t>六档：语音错误多，方音重，扣 10 分、11 分、12 分。</a:t>
                      </a:r>
                      <a:endParaRPr lang="zh-CN" altLang="en-US" sz="1600">
                        <a:latin typeface="微软雅黑" panose="020B0503020204020204" charset="-122"/>
                        <a:ea typeface="微软雅黑" panose="020B0503020204020204" charset="-122"/>
                        <a:cs typeface="微软雅黑" panose="020B0503020204020204" charset="-122"/>
                      </a:endParaRPr>
                    </a:p>
                  </a:txBody>
                  <a:tcPr anchor="ctr" anchorCtr="0"/>
                </a:tc>
              </a:tr>
              <a:tr h="381000">
                <a:tc>
                  <a:txBody>
                    <a:bodyPr/>
                    <a:p>
                      <a:pPr algn="ctr">
                        <a:buNone/>
                      </a:pPr>
                      <a:r>
                        <a:rPr lang="zh-CN" altLang="en-US" sz="1600">
                          <a:latin typeface="微软雅黑" panose="020B0503020204020204" charset="-122"/>
                          <a:ea typeface="微软雅黑" panose="020B0503020204020204" charset="-122"/>
                        </a:rPr>
                        <a:t>2. 词汇语法规范程度</a:t>
                      </a:r>
                      <a:endParaRPr lang="zh-CN" altLang="en-US" sz="1600">
                        <a:latin typeface="微软雅黑" panose="020B0503020204020204" charset="-122"/>
                        <a:ea typeface="微软雅黑" panose="020B0503020204020204" charset="-122"/>
                      </a:endParaRPr>
                    </a:p>
                    <a:p>
                      <a:pPr algn="ctr">
                        <a:buNone/>
                      </a:pPr>
                      <a:r>
                        <a:rPr lang="zh-CN" altLang="en-US" sz="1600">
                          <a:latin typeface="微软雅黑" panose="020B0503020204020204" charset="-122"/>
                          <a:ea typeface="微软雅黑" panose="020B0503020204020204" charset="-122"/>
                        </a:rPr>
                        <a:t>（5 分）</a:t>
                      </a:r>
                      <a:endParaRPr lang="zh-CN" altLang="en-US" sz="1600">
                        <a:latin typeface="微软雅黑" panose="020B0503020204020204" charset="-122"/>
                        <a:ea typeface="微软雅黑" panose="020B0503020204020204" charset="-122"/>
                      </a:endParaRPr>
                    </a:p>
                  </a:txBody>
                  <a:tcPr anchor="ctr" anchorCtr="0"/>
                </a:tc>
                <a:tc>
                  <a:txBody>
                    <a:bodyPr/>
                    <a:p>
                      <a:pPr algn="l">
                        <a:buNone/>
                      </a:pPr>
                      <a:r>
                        <a:rPr lang="zh-CN" altLang="en-US" sz="1600">
                          <a:latin typeface="微软雅黑" panose="020B0503020204020204" charset="-122"/>
                          <a:ea typeface="微软雅黑" panose="020B0503020204020204" charset="-122"/>
                        </a:rPr>
                        <a:t>一档：词汇、语法规范，扣 0 分。</a:t>
                      </a:r>
                      <a:endParaRPr lang="zh-CN" altLang="en-US" sz="1600">
                        <a:latin typeface="微软雅黑" panose="020B0503020204020204" charset="-122"/>
                        <a:ea typeface="微软雅黑" panose="020B0503020204020204" charset="-122"/>
                      </a:endParaRPr>
                    </a:p>
                    <a:p>
                      <a:pPr algn="l">
                        <a:buNone/>
                      </a:pPr>
                      <a:r>
                        <a:rPr lang="zh-CN" altLang="en-US" sz="1600">
                          <a:latin typeface="微软雅黑" panose="020B0503020204020204" charset="-122"/>
                          <a:ea typeface="微软雅黑" panose="020B0503020204020204" charset="-122"/>
                        </a:rPr>
                        <a:t>二档：词汇、语法偶有不规范的情况，扣 0.5 分、1 分。</a:t>
                      </a:r>
                      <a:endParaRPr lang="zh-CN" altLang="en-US" sz="1600">
                        <a:latin typeface="微软雅黑" panose="020B0503020204020204" charset="-122"/>
                        <a:ea typeface="微软雅黑" panose="020B0503020204020204" charset="-122"/>
                      </a:endParaRPr>
                    </a:p>
                    <a:p>
                      <a:pPr algn="l">
                        <a:buNone/>
                      </a:pPr>
                      <a:r>
                        <a:rPr lang="zh-CN" altLang="en-US" sz="1600">
                          <a:latin typeface="微软雅黑" panose="020B0503020204020204" charset="-122"/>
                          <a:ea typeface="微软雅黑" panose="020B0503020204020204" charset="-122"/>
                        </a:rPr>
                        <a:t>三档：词汇、语法屡有不规范的情况，扣 2 分、3 分。</a:t>
                      </a:r>
                      <a:endParaRPr lang="zh-CN" altLang="en-US" sz="1600">
                        <a:latin typeface="微软雅黑" panose="020B0503020204020204" charset="-122"/>
                        <a:ea typeface="微软雅黑" panose="020B0503020204020204" charset="-122"/>
                      </a:endParaRPr>
                    </a:p>
                  </a:txBody>
                  <a:tcPr anchor="ctr" anchorCtr="0"/>
                </a:tc>
              </a:tr>
              <a:tr h="381000">
                <a:tc>
                  <a:txBody>
                    <a:bodyPr/>
                    <a:p>
                      <a:pPr algn="ctr">
                        <a:buNone/>
                      </a:pPr>
                      <a:r>
                        <a:rPr lang="zh-CN" altLang="en-US" sz="1600">
                          <a:latin typeface="微软雅黑" panose="020B0503020204020204" charset="-122"/>
                          <a:ea typeface="微软雅黑" panose="020B0503020204020204" charset="-122"/>
                        </a:rPr>
                        <a:t>3. 自然流畅程度</a:t>
                      </a:r>
                      <a:endParaRPr lang="zh-CN" altLang="en-US" sz="1600">
                        <a:latin typeface="微软雅黑" panose="020B0503020204020204" charset="-122"/>
                        <a:ea typeface="微软雅黑" panose="020B0503020204020204" charset="-122"/>
                      </a:endParaRPr>
                    </a:p>
                    <a:p>
                      <a:pPr algn="ctr">
                        <a:buNone/>
                      </a:pPr>
                      <a:r>
                        <a:rPr lang="zh-CN" altLang="en-US" sz="1600">
                          <a:latin typeface="微软雅黑" panose="020B0503020204020204" charset="-122"/>
                          <a:ea typeface="微软雅黑" panose="020B0503020204020204" charset="-122"/>
                        </a:rPr>
                        <a:t>（5 分）</a:t>
                      </a:r>
                      <a:endParaRPr lang="zh-CN" altLang="en-US" sz="1600">
                        <a:latin typeface="微软雅黑" panose="020B0503020204020204" charset="-122"/>
                        <a:ea typeface="微软雅黑" panose="020B0503020204020204" charset="-122"/>
                      </a:endParaRPr>
                    </a:p>
                  </a:txBody>
                  <a:tcPr anchor="ctr" anchorCtr="0"/>
                </a:tc>
                <a:tc>
                  <a:txBody>
                    <a:bodyPr/>
                    <a:p>
                      <a:pPr algn="l">
                        <a:buNone/>
                      </a:pPr>
                      <a:r>
                        <a:rPr lang="zh-CN" altLang="en-US" sz="1600">
                          <a:latin typeface="微软雅黑" panose="020B0503020204020204" charset="-122"/>
                          <a:ea typeface="微软雅黑" panose="020B0503020204020204" charset="-122"/>
                        </a:rPr>
                        <a:t>一档：语言自然流畅，扣 0 分。</a:t>
                      </a:r>
                      <a:endParaRPr lang="zh-CN" altLang="en-US" sz="1600">
                        <a:latin typeface="微软雅黑" panose="020B0503020204020204" charset="-122"/>
                        <a:ea typeface="微软雅黑" panose="020B0503020204020204" charset="-122"/>
                      </a:endParaRPr>
                    </a:p>
                    <a:p>
                      <a:pPr algn="l">
                        <a:buNone/>
                      </a:pPr>
                      <a:r>
                        <a:rPr lang="zh-CN" altLang="en-US" sz="1600">
                          <a:latin typeface="微软雅黑" panose="020B0503020204020204" charset="-122"/>
                          <a:ea typeface="微软雅黑" panose="020B0503020204020204" charset="-122"/>
                        </a:rPr>
                        <a:t>二档：语言基本流畅，口语化较差，有背稿子的表现，扣 0.5 分、1 分。</a:t>
                      </a:r>
                      <a:endParaRPr lang="zh-CN" altLang="en-US" sz="1600">
                        <a:latin typeface="微软雅黑" panose="020B0503020204020204" charset="-122"/>
                        <a:ea typeface="微软雅黑" panose="020B0503020204020204" charset="-122"/>
                      </a:endParaRPr>
                    </a:p>
                    <a:p>
                      <a:pPr algn="l">
                        <a:buNone/>
                      </a:pPr>
                      <a:r>
                        <a:rPr lang="zh-CN" altLang="en-US" sz="1600">
                          <a:latin typeface="微软雅黑" panose="020B0503020204020204" charset="-122"/>
                          <a:ea typeface="微软雅黑" panose="020B0503020204020204" charset="-122"/>
                        </a:rPr>
                        <a:t>三档：语言不连贯，语调生硬，扣 2 分、3 分。</a:t>
                      </a:r>
                      <a:endParaRPr lang="zh-CN" altLang="en-US" sz="1600">
                        <a:latin typeface="微软雅黑" panose="020B0503020204020204" charset="-122"/>
                        <a:ea typeface="微软雅黑" panose="020B0503020204020204" charset="-122"/>
                      </a:endParaRPr>
                    </a:p>
                  </a:txBody>
                  <a:tcPr anchor="ctr" anchorCtr="0"/>
                </a:tc>
              </a:tr>
              <a:tr h="381000">
                <a:tc>
                  <a:txBody>
                    <a:bodyPr/>
                    <a:p>
                      <a:pPr algn="ctr">
                        <a:buNone/>
                      </a:pPr>
                      <a:r>
                        <a:rPr lang="zh-CN" altLang="en-US" sz="1600">
                          <a:latin typeface="微软雅黑" panose="020B0503020204020204" charset="-122"/>
                          <a:ea typeface="微软雅黑" panose="020B0503020204020204" charset="-122"/>
                        </a:rPr>
                        <a:t>4. 说话不足 3 分钟，酌情扣分</a:t>
                      </a:r>
                      <a:endParaRPr lang="zh-CN" altLang="en-US" sz="1600">
                        <a:latin typeface="微软雅黑" panose="020B0503020204020204" charset="-122"/>
                        <a:ea typeface="微软雅黑" panose="020B0503020204020204" charset="-122"/>
                      </a:endParaRPr>
                    </a:p>
                  </a:txBody>
                  <a:tcPr anchor="ctr" anchorCtr="0"/>
                </a:tc>
                <a:tc>
                  <a:txBody>
                    <a:bodyPr/>
                    <a:p>
                      <a:pPr algn="l">
                        <a:buNone/>
                      </a:pPr>
                      <a:r>
                        <a:rPr lang="zh-CN" altLang="en-US" sz="1600">
                          <a:latin typeface="微软雅黑" panose="020B0503020204020204" charset="-122"/>
                          <a:ea typeface="微软雅黑" panose="020B0503020204020204" charset="-122"/>
                        </a:rPr>
                        <a:t>缺时 1 分钟以内（含 1 分钟），扣 1 分、2 分、3 分；缺时 1 分钟以上，扣 4 分、5分、6 分；说话不满 30 秒（含 30 秒），本测试项成绩计为 0 分。</a:t>
                      </a:r>
                      <a:endParaRPr lang="zh-CN" altLang="en-US" sz="1600">
                        <a:latin typeface="微软雅黑" panose="020B0503020204020204" charset="-122"/>
                        <a:ea typeface="微软雅黑" panose="020B0503020204020204" charset="-122"/>
                      </a:endParaRPr>
                    </a:p>
                  </a:txBody>
                  <a:tcPr anchor="ctr" anchorCtr="0"/>
                </a:tc>
              </a:tr>
              <a:tr h="381000">
                <a:tc>
                  <a:txBody>
                    <a:bodyPr/>
                    <a:p>
                      <a:pPr algn="ctr">
                        <a:buNone/>
                      </a:pPr>
                      <a:r>
                        <a:rPr lang="zh-CN" altLang="en-US" sz="1600">
                          <a:latin typeface="微软雅黑" panose="020B0503020204020204" charset="-122"/>
                          <a:ea typeface="微软雅黑" panose="020B0503020204020204" charset="-122"/>
                        </a:rPr>
                        <a:t>5. 离题、内容雷同</a:t>
                      </a:r>
                      <a:endParaRPr lang="zh-CN" altLang="en-US" sz="1600">
                        <a:latin typeface="微软雅黑" panose="020B0503020204020204" charset="-122"/>
                        <a:ea typeface="微软雅黑" panose="020B0503020204020204" charset="-122"/>
                      </a:endParaRPr>
                    </a:p>
                  </a:txBody>
                  <a:tcPr anchor="ctr" anchorCtr="0"/>
                </a:tc>
                <a:tc>
                  <a:txBody>
                    <a:bodyPr/>
                    <a:p>
                      <a:pPr algn="l">
                        <a:buNone/>
                      </a:pPr>
                      <a:r>
                        <a:rPr lang="zh-CN" altLang="en-US" sz="1600">
                          <a:latin typeface="微软雅黑" panose="020B0503020204020204" charset="-122"/>
                          <a:ea typeface="微软雅黑" panose="020B0503020204020204" charset="-122"/>
                        </a:rPr>
                        <a:t>离题，内容雷同，视程度扣 4 分、5 分、6 分。</a:t>
                      </a:r>
                      <a:endParaRPr lang="zh-CN" altLang="en-US" sz="1600">
                        <a:latin typeface="微软雅黑" panose="020B0503020204020204" charset="-122"/>
                        <a:ea typeface="微软雅黑" panose="020B0503020204020204" charset="-122"/>
                      </a:endParaRPr>
                    </a:p>
                  </a:txBody>
                  <a:tcPr anchor="ctr" anchorCtr="0"/>
                </a:tc>
              </a:tr>
              <a:tr h="381000">
                <a:tc>
                  <a:txBody>
                    <a:bodyPr/>
                    <a:p>
                      <a:pPr algn="ctr">
                        <a:buNone/>
                      </a:pPr>
                      <a:r>
                        <a:rPr lang="zh-CN" altLang="en-US" sz="1600">
                          <a:latin typeface="微软雅黑" panose="020B0503020204020204" charset="-122"/>
                          <a:ea typeface="微软雅黑" panose="020B0503020204020204" charset="-122"/>
                          <a:cs typeface="微软雅黑" panose="020B0503020204020204" charset="-122"/>
                        </a:rPr>
                        <a:t>6. 无效话语，累计占时酌情扣分</a:t>
                      </a:r>
                      <a:endParaRPr lang="zh-CN" altLang="en-US" sz="1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None/>
                      </a:pPr>
                      <a:r>
                        <a:rPr lang="zh-CN" altLang="en-US" sz="1600">
                          <a:latin typeface="微软雅黑" panose="020B0503020204020204" charset="-122"/>
                          <a:ea typeface="微软雅黑" panose="020B0503020204020204" charset="-122"/>
                          <a:cs typeface="微软雅黑" panose="020B0503020204020204" charset="-122"/>
                        </a:rPr>
                        <a:t>累计占时 1 分钟以内（含 1 分钟），扣 1 分、2 分、3 分；累计占时 1 分钟以上，扣 4 分、5 分、6 分；有效话语不满 30 秒（含 30 秒），本测试项成绩计为 0 分。</a:t>
                      </a:r>
                      <a:endParaRPr lang="zh-CN" altLang="en-US" sz="1600">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03368" y="1046211"/>
            <a:ext cx="2840990" cy="537845"/>
            <a:chOff x="5248343" y="2045893"/>
            <a:chExt cx="2840990" cy="537845"/>
          </a:xfrm>
          <a:solidFill>
            <a:schemeClr val="accent2"/>
          </a:solidFill>
        </p:grpSpPr>
        <p:sp>
          <p:nvSpPr>
            <p:cNvPr id="6" name="矩形 5"/>
            <p:cNvSpPr/>
            <p:nvPr>
              <p:custDataLst>
                <p:tags r:id="rId1"/>
              </p:custDataLst>
            </p:nvPr>
          </p:nvSpPr>
          <p:spPr>
            <a:xfrm>
              <a:off x="5248343" y="2045893"/>
              <a:ext cx="284099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custDataLst>
                <p:tags r:id="rId2"/>
              </p:custDataLst>
            </p:nvPr>
          </p:nvSpPr>
          <p:spPr>
            <a:xfrm>
              <a:off x="5460433" y="2104948"/>
              <a:ext cx="2419985" cy="398780"/>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solidFill>
                    <a:schemeClr val="bg1"/>
                  </a:solidFill>
                  <a:latin typeface="微软雅黑" panose="020B0503020204020204" charset="-122"/>
                  <a:ea typeface="微软雅黑" panose="020B0503020204020204" charset="-122"/>
                  <a:cs typeface="+mn-ea"/>
                  <a:sym typeface="+mn-lt"/>
                </a:rPr>
                <a:t>（一）语音要标准</a:t>
              </a:r>
              <a:endParaRPr lang="en-US" altLang="zh-CN" sz="2000" b="1" dirty="0">
                <a:solidFill>
                  <a:schemeClr val="bg1"/>
                </a:solidFill>
                <a:latin typeface="微软雅黑" panose="020B0503020204020204" charset="-122"/>
                <a:ea typeface="微软雅黑" panose="020B0503020204020204" charset="-122"/>
                <a:cs typeface="+mn-ea"/>
                <a:sym typeface="+mn-lt"/>
              </a:endParaRPr>
            </a:p>
          </p:txBody>
        </p:sp>
      </p:grpSp>
      <p:sp>
        <p:nvSpPr>
          <p:cNvPr id="12" name="TextBox 9"/>
          <p:cNvSpPr txBox="1"/>
          <p:nvPr>
            <p:custDataLst>
              <p:tags r:id="rId3"/>
            </p:custDataLst>
          </p:nvPr>
        </p:nvSpPr>
        <p:spPr>
          <a:xfrm>
            <a:off x="973455" y="1710055"/>
            <a:ext cx="10244455" cy="645160"/>
          </a:xfrm>
          <a:prstGeom prst="rect">
            <a:avLst/>
          </a:prstGeom>
          <a:noFill/>
        </p:spPr>
        <p:txBody>
          <a:bodyPr wrap="square" rtlCol="0">
            <a:spAutoFit/>
          </a:bodyPr>
          <a:p>
            <a:pPr indent="0" algn="l" fontAlgn="auto">
              <a:lnSpc>
                <a:spcPct val="100000"/>
              </a:lnSpc>
              <a:spcAft>
                <a:spcPts val="800"/>
              </a:spcAft>
            </a:pPr>
            <a:r>
              <a:rPr lang="en-US" altLang="zh-CN" dirty="0">
                <a:latin typeface="微软雅黑" panose="020B0503020204020204" charset="-122"/>
                <a:ea typeface="微软雅黑" panose="020B0503020204020204" charset="-122"/>
                <a:cs typeface="微软雅黑" panose="020B0503020204020204" charset="-122"/>
                <a:sym typeface="+mn-lt"/>
              </a:rPr>
              <a:t>“命题说话”中的语音标准程度是体现在整个语流中的，所以，说话时不但要注意每个音节的声、韵、调，还要注意语流音变。</a:t>
            </a:r>
            <a:endParaRPr lang="en-US" altLang="zh-CN" dirty="0">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1003300" y="2669540"/>
            <a:ext cx="10214610" cy="368300"/>
          </a:xfrm>
          <a:prstGeom prst="rect">
            <a:avLst/>
          </a:prstGeom>
          <a:noFill/>
        </p:spPr>
        <p:txBody>
          <a:bodyPr wrap="square" rtlCol="0" anchor="t">
            <a:spAutoFit/>
          </a:bodyPr>
          <a:p>
            <a:r>
              <a:rPr lang="zh-CN" altLang="en-US" b="1">
                <a:solidFill>
                  <a:srgbClr val="B3D78B"/>
                </a:solidFill>
              </a:rPr>
              <a:t>例如：</a:t>
            </a:r>
            <a:endParaRPr lang="zh-CN" altLang="en-US" sz="2800" b="1">
              <a:solidFill>
                <a:srgbClr val="B3D78B"/>
              </a:solidFill>
              <a:latin typeface="楷体" panose="02010609060101010101" charset="-122"/>
              <a:ea typeface="楷体" panose="02010609060101010101" charset="-122"/>
              <a:cs typeface="楷体" panose="02010609060101010101" charset="-122"/>
            </a:endParaRPr>
          </a:p>
        </p:txBody>
      </p:sp>
      <p:sp>
        <p:nvSpPr>
          <p:cNvPr id="14" name="文本框 13"/>
          <p:cNvSpPr txBox="1"/>
          <p:nvPr>
            <p:custDataLst>
              <p:tags r:id="rId4"/>
            </p:custDataLst>
          </p:nvPr>
        </p:nvSpPr>
        <p:spPr>
          <a:xfrm>
            <a:off x="1541780" y="3187700"/>
            <a:ext cx="8809355" cy="953135"/>
          </a:xfrm>
          <a:prstGeom prst="rect">
            <a:avLst/>
          </a:prstGeom>
          <a:noFill/>
        </p:spPr>
        <p:txBody>
          <a:bodyPr wrap="square" rtlCol="0" anchor="t">
            <a:spAutoFit/>
          </a:bodyPr>
          <a:p>
            <a:pPr algn="ctr"/>
            <a:r>
              <a:rPr lang="zh-CN" altLang="en-US" sz="2800">
                <a:latin typeface="楷体" panose="02010609060101010101" charset="-122"/>
                <a:ea typeface="楷体" panose="02010609060101010101" charset="-122"/>
                <a:cs typeface="楷体" panose="02010609060101010101" charset="-122"/>
              </a:rPr>
              <a:t>我特别喜欢小动物，像小狗啊，小猫啊，小鸭子啊……从小时候到现在，我一直喜欢。</a:t>
            </a:r>
            <a:endParaRPr lang="zh-CN" altLang="en-US" sz="2800">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5"/>
            </p:custDataLst>
          </p:nvPr>
        </p:nvSpPr>
        <p:spPr>
          <a:xfrm>
            <a:off x="1003300" y="4462145"/>
            <a:ext cx="10215245" cy="922020"/>
          </a:xfrm>
          <a:prstGeom prst="rect">
            <a:avLst/>
          </a:prstGeom>
          <a:noFill/>
        </p:spPr>
        <p:txBody>
          <a:bodyPr wrap="square" rtlCol="0" anchor="t">
            <a:spAutoFit/>
          </a:bodyPr>
          <a:p>
            <a:r>
              <a:rPr lang="zh-CN" altLang="en-US">
                <a:solidFill>
                  <a:srgbClr val="FF0000"/>
                </a:solidFill>
                <a:latin typeface="仿宋" panose="02010609060101010101" charset="-122"/>
                <a:ea typeface="仿宋" panose="02010609060101010101" charset="-122"/>
                <a:cs typeface="仿宋" panose="02010609060101010101" charset="-122"/>
              </a:rPr>
              <a:t>句中“我、喜、小、一”几个音节属于变调情况；“喜欢、小鸭子”的后一个音节是轻声音节；“狗、猫”两个音节由于前面有“小”字修饰，同时为了表现出对这些动物的喜爱之情，所以应该儿化；几个“啊”的读音，更需要认真考虑。</a:t>
            </a:r>
            <a:endParaRPr lang="zh-CN" altLang="en-US">
              <a:solidFill>
                <a:srgbClr val="FF000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03368" y="1046211"/>
            <a:ext cx="2840990" cy="537845"/>
            <a:chOff x="5248343" y="2045893"/>
            <a:chExt cx="2840990" cy="537845"/>
          </a:xfrm>
          <a:solidFill>
            <a:schemeClr val="accent2"/>
          </a:solidFill>
        </p:grpSpPr>
        <p:sp>
          <p:nvSpPr>
            <p:cNvPr id="6" name="矩形 5"/>
            <p:cNvSpPr/>
            <p:nvPr>
              <p:custDataLst>
                <p:tags r:id="rId1"/>
              </p:custDataLst>
            </p:nvPr>
          </p:nvSpPr>
          <p:spPr>
            <a:xfrm>
              <a:off x="5248343" y="2045893"/>
              <a:ext cx="2840990" cy="537845"/>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custDataLst>
                <p:tags r:id="rId2"/>
              </p:custDataLst>
            </p:nvPr>
          </p:nvSpPr>
          <p:spPr>
            <a:xfrm>
              <a:off x="5460433" y="2104948"/>
              <a:ext cx="2419985" cy="398780"/>
            </a:xfrm>
            <a:prstGeom prst="rect">
              <a:avLst/>
            </a:prstGeom>
            <a:noFill/>
            <a:extLst>
              <a:ext uri="{909E8E84-426E-40DD-AFC4-6F175D3DCCD1}">
                <a14:hiddenFill xmlns:a14="http://schemas.microsoft.com/office/drawing/2010/main">
                  <a:grpFill/>
                </a14:hiddenFill>
              </a:ext>
            </a:extLst>
          </p:spPr>
          <p:txBody>
            <a:bodyPr vert="horz" wrap="square" lIns="91440" tIns="45720" rIns="91440" bIns="45720" rtlCol="0" anchor="t" anchorCtr="0">
              <a:sp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00000"/>
                </a:lnSpc>
              </a:pPr>
              <a:r>
                <a:rPr lang="en-US" altLang="zh-CN" sz="2000" b="1" dirty="0">
                  <a:solidFill>
                    <a:schemeClr val="bg1"/>
                  </a:solidFill>
                  <a:latin typeface="微软雅黑" panose="020B0503020204020204" charset="-122"/>
                  <a:ea typeface="微软雅黑" panose="020B0503020204020204" charset="-122"/>
                  <a:cs typeface="+mn-ea"/>
                  <a:sym typeface="+mn-lt"/>
                </a:rPr>
                <a:t>（二）语调要自然</a:t>
              </a:r>
              <a:endParaRPr lang="en-US" altLang="zh-CN" sz="2000" b="1" dirty="0">
                <a:solidFill>
                  <a:schemeClr val="bg1"/>
                </a:solidFill>
                <a:latin typeface="微软雅黑" panose="020B0503020204020204" charset="-122"/>
                <a:ea typeface="微软雅黑" panose="020B0503020204020204" charset="-122"/>
                <a:cs typeface="+mn-ea"/>
                <a:sym typeface="+mn-lt"/>
              </a:endParaRPr>
            </a:p>
          </p:txBody>
        </p:sp>
      </p:grpSp>
      <p:sp>
        <p:nvSpPr>
          <p:cNvPr id="4" name="矩形 3"/>
          <p:cNvSpPr/>
          <p:nvPr>
            <p:custDataLst>
              <p:tags r:id="rId3"/>
            </p:custDataLst>
          </p:nvPr>
        </p:nvSpPr>
        <p:spPr bwMode="auto">
          <a:xfrm>
            <a:off x="1408430" y="1871345"/>
            <a:ext cx="2133600" cy="708025"/>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lnSpc>
                <a:spcPct val="120000"/>
              </a:lnSpc>
              <a:buFontTx/>
              <a:buNone/>
              <a:defRPr/>
            </a:pPr>
            <a:r>
              <a:rPr lang="zh-CN" altLang="en-US" sz="2400" b="1">
                <a:cs typeface="+mn-ea"/>
                <a:sym typeface="+mn-lt"/>
              </a:rPr>
              <a:t>背书腔</a:t>
            </a:r>
            <a:endParaRPr lang="zh-CN" altLang="en-US" sz="2400" b="1">
              <a:cs typeface="+mn-ea"/>
              <a:sym typeface="+mn-lt"/>
            </a:endParaRPr>
          </a:p>
        </p:txBody>
      </p:sp>
      <p:sp>
        <p:nvSpPr>
          <p:cNvPr id="10" name="矩形 9"/>
          <p:cNvSpPr/>
          <p:nvPr>
            <p:custDataLst>
              <p:tags r:id="rId4"/>
            </p:custDataLst>
          </p:nvPr>
        </p:nvSpPr>
        <p:spPr bwMode="auto">
          <a:xfrm>
            <a:off x="3799205" y="1871345"/>
            <a:ext cx="2133600" cy="708025"/>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lnSpc>
                <a:spcPct val="120000"/>
              </a:lnSpc>
              <a:buFontTx/>
              <a:buNone/>
              <a:defRPr/>
            </a:pPr>
            <a:r>
              <a:rPr lang="zh-CN" altLang="en-US" sz="2400" b="1">
                <a:cs typeface="+mn-ea"/>
                <a:sym typeface="+mn-lt"/>
              </a:rPr>
              <a:t>朗诵腔</a:t>
            </a:r>
            <a:endParaRPr lang="zh-CN" altLang="en-US" sz="2400" b="1">
              <a:cs typeface="+mn-ea"/>
              <a:sym typeface="+mn-lt"/>
            </a:endParaRPr>
          </a:p>
        </p:txBody>
      </p:sp>
      <p:sp>
        <p:nvSpPr>
          <p:cNvPr id="11" name="矩形 10"/>
          <p:cNvSpPr/>
          <p:nvPr>
            <p:custDataLst>
              <p:tags r:id="rId5"/>
            </p:custDataLst>
          </p:nvPr>
        </p:nvSpPr>
        <p:spPr bwMode="auto">
          <a:xfrm>
            <a:off x="6189980" y="1882775"/>
            <a:ext cx="2133600" cy="708025"/>
          </a:xfrm>
          <a:prstGeom prst="rect">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lnSpc>
                <a:spcPct val="120000"/>
              </a:lnSpc>
              <a:buFontTx/>
              <a:buNone/>
              <a:defRPr/>
            </a:pPr>
            <a:r>
              <a:rPr lang="zh-CN" altLang="en-US" sz="2400" b="1">
                <a:cs typeface="+mn-ea"/>
                <a:sym typeface="+mn-lt"/>
              </a:rPr>
              <a:t>报告腔</a:t>
            </a:r>
            <a:endParaRPr lang="zh-CN" altLang="en-US" sz="2400" b="1">
              <a:cs typeface="+mn-ea"/>
              <a:sym typeface="+mn-lt"/>
            </a:endParaRPr>
          </a:p>
        </p:txBody>
      </p:sp>
      <p:sp>
        <p:nvSpPr>
          <p:cNvPr id="16" name="矩形 15"/>
          <p:cNvSpPr/>
          <p:nvPr>
            <p:custDataLst>
              <p:tags r:id="rId6"/>
            </p:custDataLst>
          </p:nvPr>
        </p:nvSpPr>
        <p:spPr bwMode="auto">
          <a:xfrm>
            <a:off x="8582025" y="1871345"/>
            <a:ext cx="2133600" cy="708025"/>
          </a:xfrm>
          <a:prstGeom prst="rect">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lnSpc>
                <a:spcPct val="120000"/>
              </a:lnSpc>
              <a:buFontTx/>
              <a:buNone/>
              <a:defRPr/>
            </a:pPr>
            <a:r>
              <a:rPr lang="zh-CN" altLang="en-US" sz="2400" b="1">
                <a:cs typeface="+mn-ea"/>
                <a:sym typeface="+mn-lt"/>
              </a:rPr>
              <a:t>戏剧腔</a:t>
            </a:r>
            <a:endParaRPr lang="zh-CN" altLang="en-US" sz="2400" b="1">
              <a:cs typeface="+mn-ea"/>
              <a:sym typeface="+mn-lt"/>
            </a:endParaRPr>
          </a:p>
        </p:txBody>
      </p:sp>
      <p:sp>
        <p:nvSpPr>
          <p:cNvPr id="22" name="矩形 17"/>
          <p:cNvSpPr>
            <a:spLocks noChangeArrowheads="1"/>
          </p:cNvSpPr>
          <p:nvPr>
            <p:custDataLst>
              <p:tags r:id="rId7"/>
            </p:custDataLst>
          </p:nvPr>
        </p:nvSpPr>
        <p:spPr bwMode="auto">
          <a:xfrm>
            <a:off x="1393192" y="2866363"/>
            <a:ext cx="214869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00000"/>
              </a:lnSpc>
            </a:pPr>
            <a:r>
              <a:rPr lang="en-US" altLang="zh-CN" dirty="0">
                <a:latin typeface="仿宋" panose="02010609060101010101" charset="-122"/>
                <a:ea typeface="仿宋" panose="02010609060101010101" charset="-122"/>
                <a:cs typeface="仿宋" panose="02010609060101010101" charset="-122"/>
                <a:sym typeface="+mn-lt"/>
              </a:rPr>
              <a:t>“说话”时，按照事先准备好的内容，“流水账”一般地背出来。语调平直，没有顿连，没有重音，没有内在感受，没有语气变化和感情色彩，机械地把</a:t>
            </a:r>
            <a:endParaRPr lang="en-US" altLang="zh-CN" dirty="0">
              <a:latin typeface="仿宋" panose="02010609060101010101" charset="-122"/>
              <a:ea typeface="仿宋" panose="02010609060101010101" charset="-122"/>
              <a:cs typeface="仿宋" panose="02010609060101010101" charset="-122"/>
              <a:sym typeface="+mn-lt"/>
            </a:endParaRPr>
          </a:p>
          <a:p>
            <a:pPr algn="l">
              <a:lnSpc>
                <a:spcPct val="100000"/>
              </a:lnSpc>
            </a:pPr>
            <a:r>
              <a:rPr lang="en-US" altLang="zh-CN" dirty="0">
                <a:latin typeface="仿宋" panose="02010609060101010101" charset="-122"/>
                <a:ea typeface="仿宋" panose="02010609060101010101" charset="-122"/>
                <a:cs typeface="仿宋" panose="02010609060101010101" charset="-122"/>
                <a:sym typeface="+mn-lt"/>
              </a:rPr>
              <a:t>文字内容转化为声音符号，听起来索然无味，让人昏昏欲睡。</a:t>
            </a:r>
            <a:endParaRPr lang="en-US" altLang="zh-CN" dirty="0">
              <a:latin typeface="仿宋" panose="02010609060101010101" charset="-122"/>
              <a:ea typeface="仿宋" panose="02010609060101010101" charset="-122"/>
              <a:cs typeface="仿宋" panose="02010609060101010101" charset="-122"/>
              <a:sym typeface="+mn-lt"/>
            </a:endParaRPr>
          </a:p>
        </p:txBody>
      </p:sp>
      <p:sp>
        <p:nvSpPr>
          <p:cNvPr id="23" name="矩形 18"/>
          <p:cNvSpPr>
            <a:spLocks noChangeArrowheads="1"/>
          </p:cNvSpPr>
          <p:nvPr>
            <p:custDataLst>
              <p:tags r:id="rId8"/>
            </p:custDataLst>
          </p:nvPr>
        </p:nvSpPr>
        <p:spPr bwMode="auto">
          <a:xfrm>
            <a:off x="3799205" y="2872740"/>
            <a:ext cx="213296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00000"/>
              </a:lnSpc>
            </a:pPr>
            <a:r>
              <a:rPr lang="en-US" altLang="zh-CN" dirty="0">
                <a:latin typeface="仿宋" panose="02010609060101010101" charset="-122"/>
                <a:ea typeface="仿宋" panose="02010609060101010101" charset="-122"/>
                <a:cs typeface="仿宋" panose="02010609060101010101" charset="-122"/>
                <a:sym typeface="+mn-lt"/>
              </a:rPr>
              <a:t>不从“说话”的实际内容出发，过分追求声音效果，试图在发音、吐字、共鸣、节奏等方面都进行艺术加工，把说话变成了舞台朗诵，脱离了日常生活，让听者感到不亲切。</a:t>
            </a:r>
            <a:endParaRPr lang="en-US" altLang="zh-CN" dirty="0">
              <a:latin typeface="仿宋" panose="02010609060101010101" charset="-122"/>
              <a:ea typeface="仿宋" panose="02010609060101010101" charset="-122"/>
              <a:cs typeface="仿宋" panose="02010609060101010101" charset="-122"/>
              <a:sym typeface="+mn-lt"/>
            </a:endParaRPr>
          </a:p>
        </p:txBody>
      </p:sp>
      <p:sp>
        <p:nvSpPr>
          <p:cNvPr id="24" name="矩形 19"/>
          <p:cNvSpPr>
            <a:spLocks noChangeArrowheads="1"/>
          </p:cNvSpPr>
          <p:nvPr>
            <p:custDataLst>
              <p:tags r:id="rId9"/>
            </p:custDataLst>
          </p:nvPr>
        </p:nvSpPr>
        <p:spPr bwMode="auto">
          <a:xfrm>
            <a:off x="6189345" y="2866390"/>
            <a:ext cx="213868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00000"/>
              </a:lnSpc>
            </a:pPr>
            <a:r>
              <a:rPr lang="en-US" altLang="zh-CN" dirty="0">
                <a:latin typeface="仿宋" panose="02010609060101010101" charset="-122"/>
                <a:ea typeface="仿宋" panose="02010609060101010101" charset="-122"/>
                <a:cs typeface="仿宋" panose="02010609060101010101" charset="-122"/>
                <a:sym typeface="+mn-lt"/>
              </a:rPr>
              <a:t>说话酷似领导作报告，语调格式固定——或前高后低或前低后高，或前松后紧或前紧后松，声音忽高忽低，停停顿顿，官僚气十足，拒人于千里之外。</a:t>
            </a:r>
            <a:endParaRPr lang="en-US" altLang="zh-CN" dirty="0">
              <a:latin typeface="仿宋" panose="02010609060101010101" charset="-122"/>
              <a:ea typeface="仿宋" panose="02010609060101010101" charset="-122"/>
              <a:cs typeface="仿宋" panose="02010609060101010101" charset="-122"/>
              <a:sym typeface="+mn-lt"/>
            </a:endParaRPr>
          </a:p>
        </p:txBody>
      </p:sp>
      <p:sp>
        <p:nvSpPr>
          <p:cNvPr id="25" name="矩形 20"/>
          <p:cNvSpPr>
            <a:spLocks noChangeArrowheads="1"/>
          </p:cNvSpPr>
          <p:nvPr>
            <p:custDataLst>
              <p:tags r:id="rId10"/>
            </p:custDataLst>
          </p:nvPr>
        </p:nvSpPr>
        <p:spPr bwMode="auto">
          <a:xfrm>
            <a:off x="8584891" y="2866341"/>
            <a:ext cx="2271387"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00000"/>
              </a:lnSpc>
            </a:pPr>
            <a:r>
              <a:rPr lang="en-US" altLang="zh-CN" dirty="0">
                <a:latin typeface="仿宋" panose="02010609060101010101" charset="-122"/>
                <a:ea typeface="仿宋" panose="02010609060101010101" charset="-122"/>
                <a:cs typeface="+mn-ea"/>
                <a:sym typeface="+mn-lt"/>
              </a:rPr>
              <a:t>声音、技巧极度夸张，时而义正辞严，时而撒娇发嗲，把对说话内容的表述理解成了角色扮演，把说一段话变成了演一出戏，听起来极不自然。</a:t>
            </a:r>
            <a:endParaRPr lang="en-US" altLang="zh-CN" dirty="0">
              <a:latin typeface="仿宋" panose="02010609060101010101" charset="-122"/>
              <a:ea typeface="仿宋" panose="02010609060101010101" charset="-122"/>
              <a:cs typeface="+mn-ea"/>
              <a:sym typeface="+mn-lt"/>
            </a:endParaRPr>
          </a:p>
        </p:txBody>
      </p:sp>
      <p:sp>
        <p:nvSpPr>
          <p:cNvPr id="27" name="文本框 26"/>
          <p:cNvSpPr txBox="1"/>
          <p:nvPr>
            <p:custDataLst>
              <p:tags r:id="rId11"/>
            </p:custDataLst>
          </p:nvPr>
        </p:nvSpPr>
        <p:spPr>
          <a:xfrm>
            <a:off x="2557780" y="1879600"/>
            <a:ext cx="984250" cy="823595"/>
          </a:xfrm>
          <a:prstGeom prst="rect">
            <a:avLst/>
          </a:prstGeom>
          <a:noFill/>
        </p:spPr>
        <p:txBody>
          <a:bodyPr wrap="none" rtlCol="0">
            <a:noAutofit/>
          </a:bodyPr>
          <a:p>
            <a:pPr algn="l">
              <a:lnSpc>
                <a:spcPct val="100000"/>
              </a:lnSpc>
            </a:pPr>
            <a:r>
              <a:rPr lang="zh-CN" altLang="en-US" sz="8800" b="1" dirty="0">
                <a:solidFill>
                  <a:srgbClr val="FF0000"/>
                </a:solidFill>
                <a:latin typeface="微软雅黑" panose="020B0503020204020204" charset="-122"/>
                <a:ea typeface="微软雅黑" panose="020B0503020204020204" charset="-122"/>
                <a:cs typeface="+mn-ea"/>
                <a:sym typeface="+mn-lt"/>
              </a:rPr>
              <a:t>×</a:t>
            </a:r>
            <a:endParaRPr lang="zh-CN" altLang="en-US" sz="8800" b="1" dirty="0">
              <a:solidFill>
                <a:srgbClr val="FF0000"/>
              </a:solidFill>
              <a:latin typeface="微软雅黑" panose="020B0503020204020204" charset="-122"/>
              <a:ea typeface="微软雅黑" panose="020B0503020204020204" charset="-122"/>
              <a:cs typeface="+mn-ea"/>
              <a:sym typeface="+mn-lt"/>
            </a:endParaRPr>
          </a:p>
        </p:txBody>
      </p:sp>
      <p:sp>
        <p:nvSpPr>
          <p:cNvPr id="28" name="文本框 27"/>
          <p:cNvSpPr txBox="1"/>
          <p:nvPr>
            <p:custDataLst>
              <p:tags r:id="rId12"/>
            </p:custDataLst>
          </p:nvPr>
        </p:nvSpPr>
        <p:spPr>
          <a:xfrm>
            <a:off x="5024120" y="1879600"/>
            <a:ext cx="984250" cy="823595"/>
          </a:xfrm>
          <a:prstGeom prst="rect">
            <a:avLst/>
          </a:prstGeom>
          <a:noFill/>
        </p:spPr>
        <p:txBody>
          <a:bodyPr wrap="none" rtlCol="0">
            <a:noAutofit/>
          </a:bodyPr>
          <a:p>
            <a:pPr algn="l">
              <a:lnSpc>
                <a:spcPct val="100000"/>
              </a:lnSpc>
            </a:pPr>
            <a:r>
              <a:rPr lang="zh-CN" altLang="en-US" sz="8800" b="1" dirty="0">
                <a:solidFill>
                  <a:srgbClr val="FF0000"/>
                </a:solidFill>
                <a:latin typeface="微软雅黑" panose="020B0503020204020204" charset="-122"/>
                <a:ea typeface="微软雅黑" panose="020B0503020204020204" charset="-122"/>
                <a:cs typeface="+mn-ea"/>
                <a:sym typeface="+mn-lt"/>
              </a:rPr>
              <a:t>×</a:t>
            </a:r>
            <a:endParaRPr lang="zh-CN" altLang="en-US" sz="8800" b="1" dirty="0">
              <a:solidFill>
                <a:srgbClr val="FF0000"/>
              </a:solidFill>
              <a:latin typeface="微软雅黑" panose="020B0503020204020204" charset="-122"/>
              <a:ea typeface="微软雅黑" panose="020B0503020204020204" charset="-122"/>
              <a:cs typeface="+mn-ea"/>
              <a:sym typeface="+mn-lt"/>
            </a:endParaRPr>
          </a:p>
        </p:txBody>
      </p:sp>
      <p:sp>
        <p:nvSpPr>
          <p:cNvPr id="29" name="文本框 28"/>
          <p:cNvSpPr txBox="1"/>
          <p:nvPr>
            <p:custDataLst>
              <p:tags r:id="rId13"/>
            </p:custDataLst>
          </p:nvPr>
        </p:nvSpPr>
        <p:spPr>
          <a:xfrm>
            <a:off x="7544435" y="1879600"/>
            <a:ext cx="984250" cy="823595"/>
          </a:xfrm>
          <a:prstGeom prst="rect">
            <a:avLst/>
          </a:prstGeom>
          <a:noFill/>
        </p:spPr>
        <p:txBody>
          <a:bodyPr wrap="none" rtlCol="0">
            <a:noAutofit/>
          </a:bodyPr>
          <a:p>
            <a:pPr algn="l">
              <a:lnSpc>
                <a:spcPct val="100000"/>
              </a:lnSpc>
            </a:pPr>
            <a:r>
              <a:rPr lang="zh-CN" altLang="en-US" sz="8800" b="1" dirty="0">
                <a:solidFill>
                  <a:srgbClr val="FF0000"/>
                </a:solidFill>
                <a:latin typeface="微软雅黑" panose="020B0503020204020204" charset="-122"/>
                <a:ea typeface="微软雅黑" panose="020B0503020204020204" charset="-122"/>
                <a:cs typeface="+mn-ea"/>
                <a:sym typeface="+mn-lt"/>
              </a:rPr>
              <a:t>×</a:t>
            </a:r>
            <a:endParaRPr lang="zh-CN" altLang="en-US" sz="8800" b="1" dirty="0">
              <a:solidFill>
                <a:srgbClr val="FF0000"/>
              </a:solidFill>
              <a:latin typeface="微软雅黑" panose="020B0503020204020204" charset="-122"/>
              <a:ea typeface="微软雅黑" panose="020B0503020204020204" charset="-122"/>
              <a:cs typeface="+mn-ea"/>
              <a:sym typeface="+mn-lt"/>
            </a:endParaRPr>
          </a:p>
        </p:txBody>
      </p:sp>
      <p:sp>
        <p:nvSpPr>
          <p:cNvPr id="30" name="文本框 29"/>
          <p:cNvSpPr txBox="1"/>
          <p:nvPr>
            <p:custDataLst>
              <p:tags r:id="rId14"/>
            </p:custDataLst>
          </p:nvPr>
        </p:nvSpPr>
        <p:spPr>
          <a:xfrm>
            <a:off x="10001885" y="1879600"/>
            <a:ext cx="984250" cy="823595"/>
          </a:xfrm>
          <a:prstGeom prst="rect">
            <a:avLst/>
          </a:prstGeom>
          <a:noFill/>
        </p:spPr>
        <p:txBody>
          <a:bodyPr wrap="none" rtlCol="0">
            <a:noAutofit/>
          </a:bodyPr>
          <a:p>
            <a:pPr algn="l">
              <a:lnSpc>
                <a:spcPct val="100000"/>
              </a:lnSpc>
            </a:pPr>
            <a:r>
              <a:rPr lang="zh-CN" altLang="en-US" sz="8800" b="1" dirty="0">
                <a:solidFill>
                  <a:srgbClr val="FF0000"/>
                </a:solidFill>
                <a:latin typeface="微软雅黑" panose="020B0503020204020204" charset="-122"/>
                <a:ea typeface="微软雅黑" panose="020B0503020204020204" charset="-122"/>
                <a:cs typeface="+mn-ea"/>
                <a:sym typeface="+mn-lt"/>
              </a:rPr>
              <a:t>×</a:t>
            </a:r>
            <a:endParaRPr lang="zh-CN" altLang="en-US" sz="8800" b="1" dirty="0">
              <a:solidFill>
                <a:srgbClr val="FF0000"/>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bldLvl="0" animBg="1"/>
      <p:bldP spid="11" grpId="0" bldLvl="0" animBg="1"/>
      <p:bldP spid="16" grpId="0" bldLvl="0" animBg="1"/>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9"/>
          <p:cNvSpPr txBox="1"/>
          <p:nvPr>
            <p:custDataLst>
              <p:tags r:id="rId1"/>
            </p:custDataLst>
          </p:nvPr>
        </p:nvSpPr>
        <p:spPr>
          <a:xfrm>
            <a:off x="973455" y="1087755"/>
            <a:ext cx="10244455" cy="368300"/>
          </a:xfrm>
          <a:prstGeom prst="rect">
            <a:avLst/>
          </a:prstGeom>
          <a:noFill/>
        </p:spPr>
        <p:txBody>
          <a:bodyPr wrap="square" rtlCol="0">
            <a:spAutoFit/>
          </a:bodyPr>
          <a:p>
            <a:pPr indent="0" algn="l" fontAlgn="auto">
              <a:lnSpc>
                <a:spcPct val="100000"/>
              </a:lnSpc>
              <a:spcAft>
                <a:spcPts val="800"/>
              </a:spcAft>
            </a:pPr>
            <a:r>
              <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rPr>
              <a:t>备考及应试中要做到语调自然，可以从以下两方面着手训练。</a:t>
            </a:r>
            <a:endParaRPr lang="en-US" altLang="zh-CN" dirty="0">
              <a:solidFill>
                <a:srgbClr val="FF0000"/>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1003300" y="2829560"/>
            <a:ext cx="10214610" cy="368300"/>
          </a:xfrm>
          <a:prstGeom prst="rect">
            <a:avLst/>
          </a:prstGeom>
          <a:noFill/>
        </p:spPr>
        <p:txBody>
          <a:bodyPr wrap="square" rtlCol="0" anchor="t">
            <a:spAutoFit/>
          </a:bodyPr>
          <a:p>
            <a:r>
              <a:rPr lang="zh-CN" altLang="en-US" b="1">
                <a:solidFill>
                  <a:srgbClr val="B3D78B"/>
                </a:solidFill>
              </a:rPr>
              <a:t>例如：</a:t>
            </a:r>
            <a:endParaRPr lang="zh-CN" altLang="en-US" sz="2800" b="1">
              <a:solidFill>
                <a:srgbClr val="B3D78B"/>
              </a:solidFill>
              <a:latin typeface="楷体" panose="02010609060101010101" charset="-122"/>
              <a:ea typeface="楷体" panose="02010609060101010101" charset="-122"/>
              <a:cs typeface="楷体" panose="02010609060101010101" charset="-122"/>
            </a:endParaRPr>
          </a:p>
        </p:txBody>
      </p:sp>
      <p:sp>
        <p:nvSpPr>
          <p:cNvPr id="14" name="文本框 13"/>
          <p:cNvSpPr txBox="1"/>
          <p:nvPr>
            <p:custDataLst>
              <p:tags r:id="rId2"/>
            </p:custDataLst>
          </p:nvPr>
        </p:nvSpPr>
        <p:spPr>
          <a:xfrm>
            <a:off x="1541780" y="3347720"/>
            <a:ext cx="8809355" cy="953135"/>
          </a:xfrm>
          <a:prstGeom prst="rect">
            <a:avLst/>
          </a:prstGeom>
          <a:noFill/>
        </p:spPr>
        <p:txBody>
          <a:bodyPr wrap="square" rtlCol="0" anchor="t">
            <a:spAutoFit/>
          </a:bodyPr>
          <a:p>
            <a:pPr algn="ctr"/>
            <a:r>
              <a:rPr lang="zh-CN" altLang="en-US" sz="2800">
                <a:latin typeface="楷体" panose="02010609060101010101" charset="-122"/>
                <a:ea typeface="楷体" panose="02010609060101010101" charset="-122"/>
                <a:cs typeface="楷体" panose="02010609060101010101" charset="-122"/>
              </a:rPr>
              <a:t>我的家乡海南岛∧是一个非常美丽的地方。</a:t>
            </a:r>
            <a:endParaRPr lang="zh-CN" altLang="en-US" sz="2800">
              <a:latin typeface="楷体" panose="02010609060101010101" charset="-122"/>
              <a:ea typeface="楷体" panose="02010609060101010101" charset="-122"/>
              <a:cs typeface="楷体" panose="02010609060101010101" charset="-122"/>
            </a:endParaRPr>
          </a:p>
          <a:p>
            <a:pPr algn="ctr"/>
            <a:r>
              <a:rPr lang="zh-CN" altLang="en-US" sz="2800">
                <a:latin typeface="楷体" panose="02010609060101010101" charset="-122"/>
                <a:ea typeface="楷体" panose="02010609060101010101" charset="-122"/>
                <a:cs typeface="楷体" panose="02010609060101010101" charset="-122"/>
              </a:rPr>
              <a:t>我的家乡∧海南岛∧是一个∧非常美丽的地方。</a:t>
            </a:r>
            <a:endParaRPr lang="zh-CN" altLang="en-US" sz="2800">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3"/>
            </p:custDataLst>
          </p:nvPr>
        </p:nvSpPr>
        <p:spPr>
          <a:xfrm>
            <a:off x="1003300" y="4622165"/>
            <a:ext cx="10215245" cy="398780"/>
          </a:xfrm>
          <a:prstGeom prst="rect">
            <a:avLst/>
          </a:prstGeom>
          <a:noFill/>
        </p:spPr>
        <p:txBody>
          <a:bodyPr wrap="square" rtlCol="0" anchor="t">
            <a:spAutoFit/>
          </a:bodyPr>
          <a:p>
            <a:r>
              <a:rPr lang="zh-CN" altLang="en-US" sz="2000">
                <a:solidFill>
                  <a:srgbClr val="FF0000"/>
                </a:solidFill>
                <a:latin typeface="仿宋" panose="02010609060101010101" charset="-122"/>
                <a:ea typeface="仿宋" panose="02010609060101010101" charset="-122"/>
                <a:cs typeface="仿宋" panose="02010609060101010101" charset="-122"/>
              </a:rPr>
              <a:t>这个句子稍长，按第一句停连较为合适。如果按第二句停连，语句就显得破碎了。</a:t>
            </a:r>
            <a:endParaRPr lang="zh-CN" altLang="en-US" sz="2000">
              <a:solidFill>
                <a:srgbClr val="FF0000"/>
              </a:solidFill>
              <a:latin typeface="仿宋" panose="02010609060101010101" charset="-122"/>
              <a:ea typeface="仿宋" panose="02010609060101010101" charset="-122"/>
              <a:cs typeface="仿宋" panose="02010609060101010101" charset="-122"/>
            </a:endParaRPr>
          </a:p>
        </p:txBody>
      </p:sp>
      <p:sp>
        <p:nvSpPr>
          <p:cNvPr id="26" name="TextBox 9"/>
          <p:cNvSpPr txBox="1"/>
          <p:nvPr>
            <p:custDataLst>
              <p:tags r:id="rId4"/>
            </p:custDataLst>
          </p:nvPr>
        </p:nvSpPr>
        <p:spPr>
          <a:xfrm>
            <a:off x="1003300" y="1614170"/>
            <a:ext cx="10244455" cy="1055370"/>
          </a:xfrm>
          <a:prstGeom prst="rect">
            <a:avLst/>
          </a:prstGeom>
          <a:noFill/>
        </p:spPr>
        <p:txBody>
          <a:bodyPr wrap="square" rtlCol="0">
            <a:spAutoFit/>
          </a:bodyPr>
          <a:p>
            <a:pPr indent="0" algn="l" fontAlgn="auto">
              <a:lnSpc>
                <a:spcPct val="100000"/>
              </a:lnSpc>
              <a:spcAft>
                <a:spcPts val="800"/>
              </a:spcAft>
            </a:pPr>
            <a:r>
              <a:rPr lang="en-US" altLang="zh-CN" sz="2000" b="1" dirty="0">
                <a:solidFill>
                  <a:srgbClr val="848CC4"/>
                </a:solidFill>
                <a:latin typeface="微软雅黑" panose="020B0503020204020204" charset="-122"/>
                <a:ea typeface="微软雅黑" panose="020B0503020204020204" charset="-122"/>
                <a:cs typeface="微软雅黑" panose="020B0503020204020204" charset="-122"/>
                <a:sym typeface="+mn-lt"/>
              </a:rPr>
              <a:t>1. 把握好停连</a:t>
            </a:r>
            <a:endParaRPr lang="en-US" altLang="zh-CN" sz="2000" b="1" dirty="0">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latin typeface="微软雅黑" panose="020B0503020204020204" charset="-122"/>
                <a:ea typeface="微软雅黑" panose="020B0503020204020204" charset="-122"/>
                <a:cs typeface="微软雅黑" panose="020B0503020204020204" charset="-122"/>
                <a:sym typeface="+mn-lt"/>
              </a:rPr>
              <a:t>把握好停连是说，该停顿的停顿，不该停顿的地方要把声音连起来，不是每句话中的每个字的声音间歇都一样。刚开始学说普通话的应试者往往做不到这一点。</a:t>
            </a:r>
            <a:endParaRPr lang="en-US" altLang="zh-CN"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003300" y="200025"/>
            <a:ext cx="4653280" cy="583565"/>
          </a:xfrm>
          <a:prstGeom prst="rect">
            <a:avLst/>
          </a:prstGeom>
          <a:noFill/>
        </p:spPr>
        <p:txBody>
          <a:bodyPr wrap="none" rtlCol="0">
            <a:spAutoFit/>
          </a:bodyPr>
          <a:lstStyle/>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二、应考时需注意的问题</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34" name="矩形: 圆角 33"/>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rot="16200000">
            <a:off x="199390" y="315595"/>
            <a:ext cx="334010" cy="697865"/>
            <a:chOff x="476760" y="5175149"/>
            <a:chExt cx="572274" cy="1360418"/>
          </a:xfrm>
          <a:solidFill>
            <a:srgbClr val="B3D78B"/>
          </a:solidFill>
        </p:grpSpPr>
        <p:sp>
          <p:nvSpPr>
            <p:cNvPr id="36" name="椭圆 3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003300" y="2358390"/>
            <a:ext cx="10214610" cy="368300"/>
          </a:xfrm>
          <a:prstGeom prst="rect">
            <a:avLst/>
          </a:prstGeom>
          <a:noFill/>
        </p:spPr>
        <p:txBody>
          <a:bodyPr wrap="square" rtlCol="0" anchor="t">
            <a:spAutoFit/>
          </a:bodyPr>
          <a:p>
            <a:r>
              <a:rPr lang="zh-CN" altLang="en-US" b="1">
                <a:solidFill>
                  <a:srgbClr val="B3D78B"/>
                </a:solidFill>
              </a:rPr>
              <a:t>例如：</a:t>
            </a:r>
            <a:endParaRPr lang="zh-CN" altLang="en-US" sz="2800" b="1">
              <a:solidFill>
                <a:srgbClr val="B3D78B"/>
              </a:solidFill>
              <a:latin typeface="楷体" panose="02010609060101010101" charset="-122"/>
              <a:ea typeface="楷体" panose="02010609060101010101" charset="-122"/>
              <a:cs typeface="楷体" panose="02010609060101010101" charset="-122"/>
            </a:endParaRPr>
          </a:p>
        </p:txBody>
      </p:sp>
      <p:sp>
        <p:nvSpPr>
          <p:cNvPr id="14" name="文本框 13"/>
          <p:cNvSpPr txBox="1"/>
          <p:nvPr>
            <p:custDataLst>
              <p:tags r:id="rId1"/>
            </p:custDataLst>
          </p:nvPr>
        </p:nvSpPr>
        <p:spPr>
          <a:xfrm>
            <a:off x="1541780" y="2743200"/>
            <a:ext cx="8809355" cy="1814830"/>
          </a:xfrm>
          <a:prstGeom prst="rect">
            <a:avLst/>
          </a:prstGeom>
          <a:noFill/>
        </p:spPr>
        <p:txBody>
          <a:bodyPr wrap="square" rtlCol="0" anchor="t">
            <a:spAutoFit/>
          </a:bodyPr>
          <a:p>
            <a:pPr algn="ctr"/>
            <a:r>
              <a:rPr lang="zh-CN" altLang="en-US" sz="2800">
                <a:latin typeface="楷体" panose="02010609060101010101" charset="-122"/>
                <a:ea typeface="楷体" panose="02010609060101010101" charset="-122"/>
                <a:cs typeface="楷体" panose="02010609060101010101" charset="-122"/>
              </a:rPr>
              <a:t>那真是一次难忘的旅行啊！</a:t>
            </a:r>
            <a:endParaRPr lang="zh-CN" altLang="en-US" sz="2800">
              <a:latin typeface="楷体" panose="02010609060101010101" charset="-122"/>
              <a:ea typeface="楷体" panose="02010609060101010101" charset="-122"/>
              <a:cs typeface="楷体" panose="02010609060101010101" charset="-122"/>
            </a:endParaRPr>
          </a:p>
          <a:p>
            <a:pPr algn="ctr"/>
            <a:r>
              <a:rPr lang="en-US" altLang="zh-CN" sz="2800">
                <a:latin typeface="楷体" panose="02010609060101010101" charset="-122"/>
                <a:ea typeface="楷体" panose="02010609060101010101" charset="-122"/>
                <a:cs typeface="楷体" panose="02010609060101010101" charset="-122"/>
              </a:rPr>
              <a:t> . .</a:t>
            </a:r>
            <a:endParaRPr lang="zh-CN" altLang="en-US" sz="2800">
              <a:latin typeface="楷体" panose="02010609060101010101" charset="-122"/>
              <a:ea typeface="楷体" panose="02010609060101010101" charset="-122"/>
              <a:cs typeface="楷体" panose="02010609060101010101" charset="-122"/>
            </a:endParaRPr>
          </a:p>
          <a:p>
            <a:pPr algn="ctr"/>
            <a:r>
              <a:rPr lang="zh-CN" altLang="en-US" sz="2800">
                <a:latin typeface="楷体" panose="02010609060101010101" charset="-122"/>
                <a:ea typeface="楷体" panose="02010609060101010101" charset="-122"/>
                <a:cs typeface="楷体" panose="02010609060101010101" charset="-122"/>
              </a:rPr>
              <a:t>那真是一次难忘的旅行啊！</a:t>
            </a:r>
            <a:endParaRPr lang="zh-CN" altLang="en-US" sz="2800">
              <a:latin typeface="楷体" panose="02010609060101010101" charset="-122"/>
              <a:ea typeface="楷体" panose="02010609060101010101" charset="-122"/>
              <a:cs typeface="楷体" panose="02010609060101010101" charset="-122"/>
            </a:endParaRPr>
          </a:p>
          <a:p>
            <a:pPr algn="l"/>
            <a:r>
              <a:rPr lang="en-US" altLang="zh-CN" sz="2800">
                <a:latin typeface="楷体" panose="02010609060101010101" charset="-122"/>
                <a:ea typeface="楷体" panose="02010609060101010101" charset="-122"/>
                <a:cs typeface="楷体" panose="02010609060101010101" charset="-122"/>
              </a:rPr>
              <a:t>               . .</a:t>
            </a:r>
            <a:endParaRPr lang="en-US" altLang="zh-CN" sz="2800">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2"/>
            </p:custDataLst>
          </p:nvPr>
        </p:nvSpPr>
        <p:spPr>
          <a:xfrm>
            <a:off x="1003300" y="4791075"/>
            <a:ext cx="10215245" cy="706755"/>
          </a:xfrm>
          <a:prstGeom prst="rect">
            <a:avLst/>
          </a:prstGeom>
          <a:noFill/>
        </p:spPr>
        <p:txBody>
          <a:bodyPr wrap="square" rtlCol="0" anchor="t">
            <a:spAutoFit/>
          </a:bodyPr>
          <a:p>
            <a:r>
              <a:rPr lang="zh-CN" altLang="en-US" sz="2000">
                <a:solidFill>
                  <a:srgbClr val="FF0000"/>
                </a:solidFill>
                <a:latin typeface="仿宋" panose="02010609060101010101" charset="-122"/>
                <a:ea typeface="仿宋" panose="02010609060101010101" charset="-122"/>
                <a:cs typeface="仿宋" panose="02010609060101010101" charset="-122"/>
              </a:rPr>
              <a:t>以上两种处理都可以。无论哪种处理，都要做到该重的重，该轻的轻。如果每个</a:t>
            </a:r>
            <a:endParaRPr lang="zh-CN" altLang="en-US" sz="2000">
              <a:solidFill>
                <a:srgbClr val="FF0000"/>
              </a:solidFill>
              <a:latin typeface="仿宋" panose="02010609060101010101" charset="-122"/>
              <a:ea typeface="仿宋" panose="02010609060101010101" charset="-122"/>
              <a:cs typeface="仿宋" panose="02010609060101010101" charset="-122"/>
            </a:endParaRPr>
          </a:p>
          <a:p>
            <a:r>
              <a:rPr lang="zh-CN" altLang="en-US" sz="2000">
                <a:solidFill>
                  <a:srgbClr val="FF0000"/>
                </a:solidFill>
                <a:latin typeface="仿宋" panose="02010609060101010101" charset="-122"/>
                <a:ea typeface="仿宋" panose="02010609060101010101" charset="-122"/>
                <a:cs typeface="仿宋" panose="02010609060101010101" charset="-122"/>
              </a:rPr>
              <a:t>词轻重一样、音量相等，听起来就没有节奏感。</a:t>
            </a:r>
            <a:endParaRPr lang="zh-CN" altLang="en-US" sz="2000">
              <a:solidFill>
                <a:srgbClr val="FF0000"/>
              </a:solidFill>
              <a:latin typeface="仿宋" panose="02010609060101010101" charset="-122"/>
              <a:ea typeface="仿宋" panose="02010609060101010101" charset="-122"/>
              <a:cs typeface="仿宋" panose="02010609060101010101" charset="-122"/>
            </a:endParaRPr>
          </a:p>
        </p:txBody>
      </p:sp>
      <p:sp>
        <p:nvSpPr>
          <p:cNvPr id="26" name="TextBox 9"/>
          <p:cNvSpPr txBox="1"/>
          <p:nvPr>
            <p:custDataLst>
              <p:tags r:id="rId3"/>
            </p:custDataLst>
          </p:nvPr>
        </p:nvSpPr>
        <p:spPr>
          <a:xfrm>
            <a:off x="1003300" y="1143000"/>
            <a:ext cx="10244455" cy="778510"/>
          </a:xfrm>
          <a:prstGeom prst="rect">
            <a:avLst/>
          </a:prstGeom>
          <a:noFill/>
        </p:spPr>
        <p:txBody>
          <a:bodyPr wrap="square" rtlCol="0">
            <a:spAutoFit/>
          </a:bodyPr>
          <a:p>
            <a:pPr indent="0" algn="l" fontAlgn="auto">
              <a:lnSpc>
                <a:spcPct val="100000"/>
              </a:lnSpc>
              <a:spcAft>
                <a:spcPts val="800"/>
              </a:spcAft>
            </a:pPr>
            <a:r>
              <a:rPr lang="en-US" altLang="zh-CN" sz="2000" b="1" dirty="0">
                <a:solidFill>
                  <a:srgbClr val="848CC4"/>
                </a:solidFill>
                <a:latin typeface="微软雅黑" panose="020B0503020204020204" charset="-122"/>
                <a:ea typeface="微软雅黑" panose="020B0503020204020204" charset="-122"/>
                <a:cs typeface="微软雅黑" panose="020B0503020204020204" charset="-122"/>
                <a:sym typeface="+mn-lt"/>
              </a:rPr>
              <a:t>2. 处理好轻重</a:t>
            </a:r>
            <a:endParaRPr lang="en-US" altLang="zh-CN" sz="2000" b="1" dirty="0">
              <a:solidFill>
                <a:srgbClr val="848CC4"/>
              </a:solidFill>
              <a:latin typeface="微软雅黑" panose="020B0503020204020204" charset="-122"/>
              <a:ea typeface="微软雅黑" panose="020B0503020204020204" charset="-122"/>
              <a:cs typeface="微软雅黑" panose="020B0503020204020204" charset="-122"/>
              <a:sym typeface="+mn-lt"/>
            </a:endParaRPr>
          </a:p>
          <a:p>
            <a:pPr indent="0" algn="l" fontAlgn="auto">
              <a:lnSpc>
                <a:spcPct val="100000"/>
              </a:lnSpc>
              <a:spcAft>
                <a:spcPts val="800"/>
              </a:spcAft>
            </a:pPr>
            <a:r>
              <a:rPr lang="en-US" altLang="zh-CN" dirty="0">
                <a:latin typeface="微软雅黑" panose="020B0503020204020204" charset="-122"/>
                <a:ea typeface="微软雅黑" panose="020B0503020204020204" charset="-122"/>
                <a:cs typeface="微软雅黑" panose="020B0503020204020204" charset="-122"/>
                <a:sym typeface="+mn-lt"/>
              </a:rPr>
              <a:t>刚开始练习“说话”的人，往往缺乏轻重对比，这样语调就会平板、单调。</a:t>
            </a:r>
            <a:endParaRPr lang="en-US" altLang="zh-CN"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PA" val="v3.0.1"/>
</p:tagLst>
</file>

<file path=ppt/tags/tag109.xml><?xml version="1.0" encoding="utf-8"?>
<p:tagLst xmlns:p="http://schemas.openxmlformats.org/presentationml/2006/main">
  <p:tag name="ISPRING_PRESENTATION_TITLE" val="黄蓝色简约商务汇报PPT模板"/>
  <p:tag name="KSO_WPP_MARK_KEY" val="029ff544-3c53-4b6b-942a-ee89cfa3dcb1"/>
  <p:tag name="COMMONDATA" val="eyJoZGlkIjoiZWNhYzc5NThlMmQ4YTlhZTI0ZTMyYWFhZWUyMTMxNjc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TABLE_BEAUTIFY" val="smartTable{0b4c9d05-9536-4bd1-acf2-071301ba6eb7}"/>
  <p:tag name="TABLE_RECT" val="144*180*671.9*180"/>
  <p:tag name="TABLE_EMPHASIZE_COLOR" val="11758176"/>
  <p:tag name="TABLE_ONEKEY_SKIN_IDX" val="5"/>
  <p:tag name="TABLE_SKINIDX" val="2"/>
  <p:tag name="TABLE_COLORIDX" val="101"/>
  <p:tag name="TABLE_ENDDRAG_ORIGIN_RECT" val="917*310"/>
  <p:tag name="TABLE_ENDDRAG_RECT" val="21*144*917*31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44">
      <a:dk1>
        <a:sysClr val="windowText" lastClr="000000"/>
      </a:dk1>
      <a:lt1>
        <a:sysClr val="window" lastClr="FFFFFF"/>
      </a:lt1>
      <a:dk2>
        <a:srgbClr val="39302A"/>
      </a:dk2>
      <a:lt2>
        <a:srgbClr val="E5DEDB"/>
      </a:lt2>
      <a:accent1>
        <a:srgbClr val="FFC000"/>
      </a:accent1>
      <a:accent2>
        <a:srgbClr val="EC7016"/>
      </a:accent2>
      <a:accent3>
        <a:srgbClr val="FFC000"/>
      </a:accent3>
      <a:accent4>
        <a:srgbClr val="EC7016"/>
      </a:accent4>
      <a:accent5>
        <a:srgbClr val="FFC000"/>
      </a:accent5>
      <a:accent6>
        <a:srgbClr val="EC7016"/>
      </a:accent6>
      <a:hlink>
        <a:srgbClr val="FFC000"/>
      </a:hlink>
      <a:folHlink>
        <a:srgbClr val="EC7016"/>
      </a:folHlink>
    </a:clrScheme>
    <a:fontScheme name="Temp">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5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4409</Words>
  <Application>WPS 演示</Application>
  <PresentationFormat>宽屏</PresentationFormat>
  <Paragraphs>346</Paragraphs>
  <Slides>18</Slides>
  <Notes>21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18</vt:i4>
      </vt:variant>
    </vt:vector>
  </HeadingPairs>
  <TitlesOfParts>
    <vt:vector size="40" baseType="lpstr">
      <vt:lpstr>Arial</vt:lpstr>
      <vt:lpstr>宋体</vt:lpstr>
      <vt:lpstr>Wingdings</vt:lpstr>
      <vt:lpstr>思源黑体 CN Bold</vt:lpstr>
      <vt:lpstr>Open Sans</vt:lpstr>
      <vt:lpstr>Segoe Print</vt:lpstr>
      <vt:lpstr>思源宋体 CN</vt:lpstr>
      <vt:lpstr>思源黑体 CN Medium</vt:lpstr>
      <vt:lpstr>经典综艺体简</vt:lpstr>
      <vt:lpstr>微软雅黑</vt:lpstr>
      <vt:lpstr>Calibri</vt:lpstr>
      <vt:lpstr>字魂59号-创粗黑</vt:lpstr>
      <vt:lpstr>黑体</vt:lpstr>
      <vt:lpstr>Calibri Light</vt:lpstr>
      <vt:lpstr>Symbol</vt:lpstr>
      <vt:lpstr>思源黑体 CN Normal</vt:lpstr>
      <vt:lpstr>Arial Unicode MS</vt:lpstr>
      <vt:lpstr>等线</vt:lpstr>
      <vt:lpstr>仿宋</vt:lpstr>
      <vt:lpstr>楷体</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黄蓝色简约商务汇报PPT模板</dc:title>
  <dc:creator>.</dc:creator>
  <cp:keywords>www.1ppt.com</cp:keywords>
  <dc:description>第一PPT，www.1ppt.com</dc:description>
  <cp:lastModifiedBy>薛东西</cp:lastModifiedBy>
  <cp:revision>408</cp:revision>
  <dcterms:created xsi:type="dcterms:W3CDTF">2017-08-18T03:02:00Z</dcterms:created>
  <dcterms:modified xsi:type="dcterms:W3CDTF">2023-05-30T05:46:34Z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1A45B7689B7041E18A381E8F314F7865_13</vt:lpwstr>
  </property>
</Properties>
</file>