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Override PartName="/customXml/itemProps32.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708" r:id="rId3"/>
    <p:sldId id="619" r:id="rId5"/>
    <p:sldId id="995" r:id="rId6"/>
    <p:sldId id="398" r:id="rId7"/>
    <p:sldId id="272" r:id="rId8"/>
    <p:sldId id="996" r:id="rId9"/>
    <p:sldId id="997" r:id="rId10"/>
    <p:sldId id="999" r:id="rId11"/>
    <p:sldId id="1000" r:id="rId12"/>
    <p:sldId id="1001" r:id="rId13"/>
    <p:sldId id="1002" r:id="rId14"/>
    <p:sldId id="387" r:id="rId15"/>
    <p:sldId id="273" r:id="rId16"/>
    <p:sldId id="993" r:id="rId17"/>
  </p:sldIdLst>
  <p:sldSz cx="12192000" cy="6858000"/>
  <p:notesSz cx="6858000" cy="9144000"/>
  <p:custDataLst>
    <p:tags r:id="rId2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3" userDrawn="1">
          <p15:clr>
            <a:srgbClr val="A4A3A4"/>
          </p15:clr>
        </p15:guide>
        <p15:guide id="2" pos="38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8CC4"/>
    <a:srgbClr val="F2757D"/>
    <a:srgbClr val="BCBDC0"/>
    <a:srgbClr val="B3D78B"/>
    <a:srgbClr val="865E22"/>
    <a:srgbClr val="A37229"/>
    <a:srgbClr val="F6E0C3"/>
    <a:srgbClr val="C78D38"/>
    <a:srgbClr val="FDC7A0"/>
    <a:srgbClr val="1B4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14" autoAdjust="0"/>
    <p:restoredTop sz="91312" autoAdjust="0"/>
  </p:normalViewPr>
  <p:slideViewPr>
    <p:cSldViewPr snapToGrid="0" showGuides="1">
      <p:cViewPr varScale="1">
        <p:scale>
          <a:sx n="64" d="100"/>
          <a:sy n="64" d="100"/>
        </p:scale>
        <p:origin x="996" y="66"/>
      </p:cViewPr>
      <p:guideLst>
        <p:guide orient="horz" pos="2153"/>
        <p:guide pos="3834"/>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gs" Target="tags/tag33.xml"/><Relationship Id="rId22" Type="http://schemas.openxmlformats.org/officeDocument/2006/relationships/customXml" Target="../customXml/item1.xml"/><Relationship Id="rId21" Type="http://schemas.openxmlformats.org/officeDocument/2006/relationships/customXmlProps" Target="../customXml/itemProps32.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lIns="68580" tIns="34290" rIns="68580" bIns="34290"/>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a:prstGeom prst="rect">
            <a:avLst/>
          </a:prstGeom>
        </p:spPr>
        <p:txBody>
          <a:bodyPr lIns="68580" tIns="34290" rIns="68580" bIns="34290"/>
          <a:lstStyle/>
          <a:p>
            <a:fld id="{94412CCE-ADD6-42CD-851E-5C028327A23D}" type="datetimeFigureOut">
              <a:rPr lang="zh-CN" altLang="en-US" smtClean="0"/>
            </a:fld>
            <a:endParaRPr lang="zh-CN" altLang="en-US"/>
          </a:p>
        </p:txBody>
      </p:sp>
      <p:sp>
        <p:nvSpPr>
          <p:cNvPr id="4" name="页脚占位符 3"/>
          <p:cNvSpPr>
            <a:spLocks noGrp="1"/>
          </p:cNvSpPr>
          <p:nvPr>
            <p:ph type="ftr" sz="quarter" idx="11"/>
          </p:nvPr>
        </p:nvSpPr>
        <p:spPr>
          <a:xfrm>
            <a:off x="4038600" y="6356351"/>
            <a:ext cx="4114800" cy="365125"/>
          </a:xfrm>
          <a:prstGeom prst="rect">
            <a:avLst/>
          </a:prstGeom>
        </p:spPr>
        <p:txBody>
          <a:bodyPr lIns="68580" tIns="34290" rIns="68580" bIns="34290"/>
          <a:lstStyle/>
          <a:p>
            <a:endParaRPr lang="zh-CN" altLang="en-US"/>
          </a:p>
        </p:txBody>
      </p:sp>
      <p:sp>
        <p:nvSpPr>
          <p:cNvPr id="5" name="灯片编号占位符 4"/>
          <p:cNvSpPr>
            <a:spLocks noGrp="1"/>
          </p:cNvSpPr>
          <p:nvPr>
            <p:ph type="sldNum" sz="quarter" idx="12"/>
          </p:nvPr>
        </p:nvSpPr>
        <p:spPr>
          <a:xfrm>
            <a:off x="8610600" y="6356351"/>
            <a:ext cx="2743200" cy="365125"/>
          </a:xfrm>
          <a:prstGeom prst="rect">
            <a:avLst/>
          </a:prstGeom>
        </p:spPr>
        <p:txBody>
          <a:bodyPr lIns="68580" tIns="34290" rIns="68580" bIns="34290"/>
          <a:lstStyle/>
          <a:p>
            <a:fld id="{6024CF4C-2EA2-4F37-B5BF-1976E1C013A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2" Type="http://schemas.openxmlformats.org/officeDocument/2006/relationships/notesSlide" Target="../notesSlides/notesSlide10.xml"/><Relationship Id="rId11" Type="http://schemas.openxmlformats.org/officeDocument/2006/relationships/slideLayout" Target="../slideLayouts/slideLayout5.xml"/><Relationship Id="rId10" Type="http://schemas.openxmlformats.org/officeDocument/2006/relationships/tags" Target="../tags/tag28.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5.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30.xml"/><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tags" Target="../tags/tag2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4.xml"/><Relationship Id="rId2" Type="http://schemas.openxmlformats.org/officeDocument/2006/relationships/image" Target="../media/image8.sv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31.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0" Type="http://schemas.openxmlformats.org/officeDocument/2006/relationships/notesSlide" Target="../notesSlides/notesSlide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5.xml"/><Relationship Id="rId2" Type="http://schemas.openxmlformats.org/officeDocument/2006/relationships/tags" Target="../tags/tag16.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5.xml"/><Relationship Id="rId2" Type="http://schemas.openxmlformats.org/officeDocument/2006/relationships/tags" Target="../tags/tag18.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rot="2704502">
            <a:off x="-3474601" y="2373523"/>
            <a:ext cx="7240602" cy="5208530"/>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图文框 1"/>
          <p:cNvSpPr/>
          <p:nvPr/>
        </p:nvSpPr>
        <p:spPr>
          <a:xfrm>
            <a:off x="1695512" y="1688431"/>
            <a:ext cx="8800976" cy="3545305"/>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PA_矩形 29"/>
          <p:cNvSpPr/>
          <p:nvPr>
            <p:custDataLst>
              <p:tags r:id="rId1"/>
            </p:custDataLst>
          </p:nvPr>
        </p:nvSpPr>
        <p:spPr>
          <a:xfrm>
            <a:off x="2461663" y="2603397"/>
            <a:ext cx="6738325" cy="1014730"/>
          </a:xfrm>
          <a:prstGeom prst="rect">
            <a:avLst/>
          </a:prstGeom>
          <a:ln>
            <a:noFill/>
          </a:ln>
          <a:effectLst/>
        </p:spPr>
        <p:txBody>
          <a:bodyPr wrap="square">
            <a:spAutoFit/>
          </a:bodyPr>
          <a:lstStyle/>
          <a:p>
            <a:pPr algn="dist"/>
            <a:r>
              <a:rPr sz="6000" b="1" dirty="0">
                <a:latin typeface="思源黑体 CN Bold" panose="020B0800000000000000" pitchFamily="34" charset="-122"/>
                <a:ea typeface="思源黑体 CN Bold" panose="020B0800000000000000" pitchFamily="34" charset="-122"/>
                <a:cs typeface="Open Sans" panose="020B0606030504020204" pitchFamily="34" charset="0"/>
              </a:rPr>
              <a:t>　新编普通话教程</a:t>
            </a:r>
            <a:endParaRPr sz="6000" b="1" dirty="0">
              <a:latin typeface="思源黑体 CN Bold" panose="020B0800000000000000" pitchFamily="34" charset="-122"/>
              <a:ea typeface="思源黑体 CN Bold" panose="020B0800000000000000" pitchFamily="34" charset="-122"/>
              <a:cs typeface="Open Sans" panose="020B0606030504020204" pitchFamily="34" charset="0"/>
            </a:endParaRPr>
          </a:p>
        </p:txBody>
      </p:sp>
      <p:sp>
        <p:nvSpPr>
          <p:cNvPr id="46" name="矩形: 圆角 45"/>
          <p:cNvSpPr/>
          <p:nvPr/>
        </p:nvSpPr>
        <p:spPr>
          <a:xfrm rot="2704502">
            <a:off x="9633623" y="108169"/>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663790" y="4577888"/>
            <a:ext cx="572274" cy="1360418"/>
            <a:chOff x="476760" y="5175149"/>
            <a:chExt cx="572274" cy="1360418"/>
          </a:xfrm>
          <a:solidFill>
            <a:schemeClr val="bg1"/>
          </a:solidFill>
        </p:grpSpPr>
        <p:sp>
          <p:nvSpPr>
            <p:cNvPr id="50" name="椭圆 49"/>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rot="16200000">
            <a:off x="2562062" y="104189"/>
            <a:ext cx="572274" cy="1360418"/>
            <a:chOff x="476760" y="5175149"/>
            <a:chExt cx="572274" cy="1360418"/>
          </a:xfrm>
          <a:solidFill>
            <a:srgbClr val="F2757D"/>
          </a:solidFill>
        </p:grpSpPr>
        <p:sp>
          <p:nvSpPr>
            <p:cNvPr id="72" name="椭圆 7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矩形: 圆角 92"/>
          <p:cNvSpPr/>
          <p:nvPr/>
        </p:nvSpPr>
        <p:spPr>
          <a:xfrm rot="2704502">
            <a:off x="7505079" y="-1868091"/>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rot="16200000">
            <a:off x="9178631" y="5411716"/>
            <a:ext cx="572274" cy="1360418"/>
            <a:chOff x="476760" y="5175149"/>
            <a:chExt cx="572274" cy="1360418"/>
          </a:xfrm>
          <a:solidFill>
            <a:srgbClr val="848CC4"/>
          </a:solidFill>
        </p:grpSpPr>
        <p:sp>
          <p:nvSpPr>
            <p:cNvPr id="96" name="椭圆 9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3104136" y="3916045"/>
            <a:ext cx="6096000" cy="398780"/>
          </a:xfrm>
          <a:prstGeom prst="rect">
            <a:avLst/>
          </a:prstGeom>
          <a:noFill/>
        </p:spPr>
        <p:txBody>
          <a:bodyPr wrap="square" rtlCol="0" anchor="t">
            <a:spAutoFit/>
          </a:bodyPr>
          <a:p>
            <a:pPr algn="ctr"/>
            <a:r>
              <a:rPr lang="zh-CN" altLang="en-US" sz="2000" b="1" dirty="0">
                <a:latin typeface="思源宋体 CN" panose="02020400000000000000" pitchFamily="18" charset="-122"/>
                <a:ea typeface="思源黑体 CN Bold" panose="020B0800000000000000" pitchFamily="34" charset="-122"/>
                <a:sym typeface="+mn-ea"/>
              </a:rPr>
              <a:t>主编</a:t>
            </a:r>
            <a:r>
              <a:rPr lang="en-US" altLang="zh-CN" sz="2000" b="1" dirty="0">
                <a:latin typeface="思源宋体 CN" panose="02020400000000000000" pitchFamily="18" charset="-122"/>
                <a:ea typeface="思源黑体 CN Bold" panose="020B0800000000000000" pitchFamily="34" charset="-122"/>
                <a:sym typeface="+mn-ea"/>
              </a:rPr>
              <a:t> </a:t>
            </a:r>
            <a:r>
              <a:rPr lang="zh-CN" altLang="en-US" sz="2000" b="1" dirty="0">
                <a:latin typeface="思源宋体 CN" panose="02020400000000000000" pitchFamily="18" charset="-122"/>
                <a:ea typeface="思源黑体 CN Bold" panose="020B0800000000000000" pitchFamily="34" charset="-122"/>
                <a:sym typeface="+mn-ea"/>
              </a:rPr>
              <a:t>◎</a:t>
            </a:r>
            <a:r>
              <a:rPr lang="en-US" altLang="zh-CN" sz="2000" b="1" dirty="0">
                <a:latin typeface="思源宋体 CN" panose="02020400000000000000" pitchFamily="18" charset="-122"/>
                <a:ea typeface="思源黑体 CN Bold" panose="020B0800000000000000" pitchFamily="34" charset="-122"/>
                <a:sym typeface="+mn-ea"/>
              </a:rPr>
              <a:t> 张楠  贺雅静  刘芳</a:t>
            </a:r>
            <a:endParaRPr lang="en-US" altLang="zh-CN" sz="2000" b="1" dirty="0">
              <a:latin typeface="思源宋体 CN" panose="02020400000000000000" pitchFamily="18" charset="-122"/>
              <a:ea typeface="思源黑体 CN Bold" panose="020B0800000000000000" pitchFamily="34" charset="-122"/>
              <a:sym typeface="+mn-ea"/>
            </a:endParaRPr>
          </a:p>
        </p:txBody>
      </p:sp>
      <p:pic>
        <p:nvPicPr>
          <p:cNvPr id="5" name="图片 4"/>
          <p:cNvPicPr>
            <a:picLocks noChangeAspect="1"/>
          </p:cNvPicPr>
          <p:nvPr>
            <p:custDataLst>
              <p:tags r:id="rId2"/>
            </p:custDataLst>
          </p:nvPr>
        </p:nvPicPr>
        <p:blipFill>
          <a:blip r:embed="rId3"/>
          <a:stretch>
            <a:fillRect/>
          </a:stretch>
        </p:blipFill>
        <p:spPr>
          <a:xfrm>
            <a:off x="4880548" y="5511165"/>
            <a:ext cx="2431415" cy="638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74980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四、推广普通话的目标、政策与工作思路</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1003300" y="979805"/>
            <a:ext cx="10441940" cy="4244340"/>
            <a:chOff x="1580" y="1543"/>
            <a:chExt cx="16444" cy="6684"/>
          </a:xfrm>
        </p:grpSpPr>
        <p:sp>
          <p:nvSpPr>
            <p:cNvPr id="7" name="文本框 6"/>
            <p:cNvSpPr txBox="1"/>
            <p:nvPr>
              <p:custDataLst>
                <p:tags r:id="rId1"/>
              </p:custDataLst>
            </p:nvPr>
          </p:nvSpPr>
          <p:spPr>
            <a:xfrm>
              <a:off x="1580" y="1543"/>
              <a:ext cx="13609" cy="822"/>
            </a:xfrm>
            <a:prstGeom prst="rect">
              <a:avLst/>
            </a:prstGeom>
            <a:noFill/>
          </p:spPr>
          <p:txBody>
            <a:bodyPr wrap="square" rtlCol="0" anchor="t">
              <a:spAutoFit/>
            </a:bodyPr>
            <a:p>
              <a:r>
                <a:rPr lang="zh-CN" altLang="en-US" sz="2800" b="1">
                  <a:solidFill>
                    <a:srgbClr val="848CC4"/>
                  </a:solidFill>
                  <a:latin typeface="微软雅黑" panose="020B0503020204020204" charset="-122"/>
                  <a:ea typeface="微软雅黑" panose="020B0503020204020204" charset="-122"/>
                </a:rPr>
                <a:t>（一）推广普通话的目标</a:t>
              </a:r>
              <a:endParaRPr lang="zh-CN" altLang="en-US" sz="2800" b="1">
                <a:solidFill>
                  <a:srgbClr val="848CC4"/>
                </a:solidFill>
                <a:latin typeface="微软雅黑" panose="020B0503020204020204" charset="-122"/>
                <a:ea typeface="微软雅黑" panose="020B0503020204020204" charset="-122"/>
              </a:endParaRPr>
            </a:p>
          </p:txBody>
        </p:sp>
        <p:sp>
          <p:nvSpPr>
            <p:cNvPr id="2" name="文本框 1"/>
            <p:cNvSpPr txBox="1"/>
            <p:nvPr/>
          </p:nvSpPr>
          <p:spPr>
            <a:xfrm>
              <a:off x="1580" y="2516"/>
              <a:ext cx="16445" cy="2237"/>
            </a:xfrm>
            <a:prstGeom prst="rect">
              <a:avLst/>
            </a:prstGeom>
            <a:noFill/>
          </p:spPr>
          <p:txBody>
            <a:bodyPr wrap="square" rtlCol="0" anchor="t">
              <a:spAutoFit/>
            </a:bodyPr>
            <a:p>
              <a:pPr indent="0" algn="just" fontAlgn="auto">
                <a:lnSpc>
                  <a:spcPct val="120000"/>
                </a:lnSpc>
              </a:pPr>
              <a:r>
                <a:rPr lang="zh-CN" altLang="en-US" sz="2400">
                  <a:latin typeface="微软雅黑" panose="020B0503020204020204" charset="-122"/>
                  <a:ea typeface="微软雅黑" panose="020B0503020204020204" charset="-122"/>
                </a:rPr>
                <a:t>　　21 世纪推广普通话的工作目标是：2010 年以前，普通话在全国范围内初步普及；21 世纪中叶以前，普通话在全国范围内普及，交际中没有方言隔阂。</a:t>
              </a:r>
              <a:endParaRPr lang="zh-CN" altLang="en-US" sz="2400">
                <a:latin typeface="微软雅黑" panose="020B0503020204020204" charset="-122"/>
                <a:ea typeface="微软雅黑" panose="020B0503020204020204" charset="-122"/>
              </a:endParaRPr>
            </a:p>
          </p:txBody>
        </p:sp>
        <p:sp>
          <p:nvSpPr>
            <p:cNvPr id="3" name="文本框 2"/>
            <p:cNvSpPr txBox="1"/>
            <p:nvPr>
              <p:custDataLst>
                <p:tags r:id="rId2"/>
              </p:custDataLst>
            </p:nvPr>
          </p:nvSpPr>
          <p:spPr>
            <a:xfrm>
              <a:off x="1580" y="4860"/>
              <a:ext cx="13609" cy="822"/>
            </a:xfrm>
            <a:prstGeom prst="rect">
              <a:avLst/>
            </a:prstGeom>
            <a:noFill/>
          </p:spPr>
          <p:txBody>
            <a:bodyPr wrap="square" rtlCol="0" anchor="t">
              <a:spAutoFit/>
            </a:bodyPr>
            <a:p>
              <a:r>
                <a:rPr lang="zh-CN" altLang="en-US" sz="2800" b="1">
                  <a:solidFill>
                    <a:srgbClr val="848CC4"/>
                  </a:solidFill>
                  <a:latin typeface="微软雅黑" panose="020B0503020204020204" charset="-122"/>
                  <a:ea typeface="微软雅黑" panose="020B0503020204020204" charset="-122"/>
                </a:rPr>
                <a:t>（二）推广普通话的政策</a:t>
              </a:r>
              <a:endParaRPr lang="zh-CN" altLang="en-US" sz="2800" b="1">
                <a:solidFill>
                  <a:srgbClr val="848CC4"/>
                </a:solidFill>
                <a:latin typeface="微软雅黑" panose="020B0503020204020204" charset="-122"/>
                <a:ea typeface="微软雅黑" panose="020B0503020204020204" charset="-122"/>
              </a:endParaRPr>
            </a:p>
          </p:txBody>
        </p:sp>
        <p:sp>
          <p:nvSpPr>
            <p:cNvPr id="5" name="文本框 4"/>
            <p:cNvSpPr txBox="1"/>
            <p:nvPr/>
          </p:nvSpPr>
          <p:spPr>
            <a:xfrm>
              <a:off x="1580" y="5991"/>
              <a:ext cx="16445" cy="2237"/>
            </a:xfrm>
            <a:prstGeom prst="rect">
              <a:avLst/>
            </a:prstGeom>
            <a:noFill/>
          </p:spPr>
          <p:txBody>
            <a:bodyPr wrap="square" rtlCol="0" anchor="t">
              <a:spAutoFit/>
            </a:bodyPr>
            <a:p>
              <a:pPr indent="0" algn="just" fontAlgn="auto">
                <a:lnSpc>
                  <a:spcPct val="120000"/>
                </a:lnSpc>
              </a:pPr>
              <a:r>
                <a:rPr lang="zh-CN" altLang="en-US" sz="2400">
                  <a:latin typeface="微软雅黑" panose="020B0503020204020204" charset="-122"/>
                  <a:ea typeface="微软雅黑" panose="020B0503020204020204" charset="-122"/>
                </a:rPr>
                <a:t>　　首先，要明确普通话是全国通用的语言；其次，各民族语言平等共存，各民族都有使用和发展自己语言的自由；最后，在处理普通话与汉语方言的关系上，坚持社会语言生活主体化和多样化相结合的原则。</a:t>
              </a:r>
              <a:endParaRPr lang="zh-CN" altLang="en-US" sz="2400">
                <a:latin typeface="微软雅黑" panose="020B0503020204020204" charset="-122"/>
                <a:ea typeface="微软雅黑" panose="020B0503020204020204" charset="-122"/>
              </a:endParaRPr>
            </a:p>
          </p:txBody>
        </p:sp>
      </p:grpSp>
      <p:grpSp>
        <p:nvGrpSpPr>
          <p:cNvPr id="11" name="组合 10"/>
          <p:cNvGrpSpPr/>
          <p:nvPr/>
        </p:nvGrpSpPr>
        <p:grpSpPr>
          <a:xfrm>
            <a:off x="4902835" y="-121920"/>
            <a:ext cx="5023815" cy="3639185"/>
            <a:chOff x="6998" y="3420"/>
            <a:chExt cx="5205" cy="3960"/>
          </a:xfrm>
        </p:grpSpPr>
        <p:grpSp>
          <p:nvGrpSpPr>
            <p:cNvPr id="12" name="图形 87"/>
            <p:cNvGrpSpPr/>
            <p:nvPr/>
          </p:nvGrpSpPr>
          <p:grpSpPr>
            <a:xfrm>
              <a:off x="6998" y="3420"/>
              <a:ext cx="5205" cy="3960"/>
              <a:chOff x="4443412" y="2171700"/>
              <a:chExt cx="3305175" cy="2514600"/>
            </a:xfrm>
          </p:grpSpPr>
          <p:sp>
            <p:nvSpPr>
              <p:cNvPr id="13" name="任意多边形: 形状 89"/>
              <p:cNvSpPr/>
              <p:nvPr>
                <p:custDataLst>
                  <p:tags r:id="rId3"/>
                </p:custDataLst>
              </p:nvPr>
            </p:nvSpPr>
            <p:spPr>
              <a:xfrm>
                <a:off x="4457699" y="2261234"/>
                <a:ext cx="3208019" cy="2202180"/>
              </a:xfrm>
              <a:custGeom>
                <a:avLst/>
                <a:gdLst>
                  <a:gd name="connsiteX0" fmla="*/ 2899410 w 3208019"/>
                  <a:gd name="connsiteY0" fmla="*/ 451485 h 2202180"/>
                  <a:gd name="connsiteX1" fmla="*/ 3208020 w 3208019"/>
                  <a:gd name="connsiteY1" fmla="*/ 1101090 h 2202180"/>
                  <a:gd name="connsiteX2" fmla="*/ 1604010 w 3208019"/>
                  <a:gd name="connsiteY2" fmla="*/ 2202180 h 2202180"/>
                  <a:gd name="connsiteX3" fmla="*/ 704850 w 3208019"/>
                  <a:gd name="connsiteY3" fmla="*/ 2012633 h 2202180"/>
                  <a:gd name="connsiteX4" fmla="*/ 474345 w 3208019"/>
                  <a:gd name="connsiteY4" fmla="*/ 2006918 h 2202180"/>
                  <a:gd name="connsiteX5" fmla="*/ 378143 w 3208019"/>
                  <a:gd name="connsiteY5" fmla="*/ 1810703 h 2202180"/>
                  <a:gd name="connsiteX6" fmla="*/ 0 w 3208019"/>
                  <a:gd name="connsiteY6" fmla="*/ 1100138 h 2202180"/>
                  <a:gd name="connsiteX7" fmla="*/ 1604010 w 3208019"/>
                  <a:gd name="connsiteY7" fmla="*/ 0 h 2202180"/>
                  <a:gd name="connsiteX8" fmla="*/ 2458403 w 3208019"/>
                  <a:gd name="connsiteY8" fmla="*/ 169545 h 2202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8019" h="2202180">
                    <a:moveTo>
                      <a:pt x="2899410" y="451485"/>
                    </a:moveTo>
                    <a:cubicBezTo>
                      <a:pt x="3093720" y="633413"/>
                      <a:pt x="3208020" y="858203"/>
                      <a:pt x="3208020" y="1101090"/>
                    </a:cubicBezTo>
                    <a:cubicBezTo>
                      <a:pt x="3208020" y="1709738"/>
                      <a:pt x="2489835" y="2202180"/>
                      <a:pt x="1604010" y="2202180"/>
                    </a:cubicBezTo>
                    <a:cubicBezTo>
                      <a:pt x="1270635" y="2202180"/>
                      <a:pt x="961073" y="2132648"/>
                      <a:pt x="704850" y="2012633"/>
                    </a:cubicBezTo>
                    <a:cubicBezTo>
                      <a:pt x="704850" y="2012633"/>
                      <a:pt x="576263" y="2075498"/>
                      <a:pt x="474345" y="2006918"/>
                    </a:cubicBezTo>
                    <a:cubicBezTo>
                      <a:pt x="351473" y="1924050"/>
                      <a:pt x="378143" y="1810703"/>
                      <a:pt x="378143" y="1810703"/>
                    </a:cubicBezTo>
                    <a:cubicBezTo>
                      <a:pt x="136208" y="1649730"/>
                      <a:pt x="0" y="1403985"/>
                      <a:pt x="0" y="1100138"/>
                    </a:cubicBezTo>
                    <a:cubicBezTo>
                      <a:pt x="0" y="493395"/>
                      <a:pt x="718185" y="0"/>
                      <a:pt x="1604010" y="0"/>
                    </a:cubicBezTo>
                    <a:cubicBezTo>
                      <a:pt x="1918335" y="0"/>
                      <a:pt x="2210753" y="61913"/>
                      <a:pt x="2458403" y="169545"/>
                    </a:cubicBezTo>
                  </a:path>
                </a:pathLst>
              </a:custGeom>
              <a:solidFill>
                <a:srgbClr val="FFE200"/>
              </a:solidFill>
              <a:ln w="28575" cap="rnd">
                <a:solidFill>
                  <a:srgbClr val="3739BD"/>
                </a:solidFill>
                <a:prstDash val="solid"/>
                <a:round/>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任意多边形: 形状 90"/>
              <p:cNvSpPr/>
              <p:nvPr>
                <p:custDataLst>
                  <p:tags r:id="rId4"/>
                </p:custDataLst>
              </p:nvPr>
            </p:nvSpPr>
            <p:spPr>
              <a:xfrm>
                <a:off x="4525327" y="2185987"/>
                <a:ext cx="3207067" cy="2202179"/>
              </a:xfrm>
              <a:custGeom>
                <a:avLst/>
                <a:gdLst>
                  <a:gd name="connsiteX0" fmla="*/ 2898458 w 3207067"/>
                  <a:gd name="connsiteY0" fmla="*/ 451485 h 2202179"/>
                  <a:gd name="connsiteX1" fmla="*/ 3207068 w 3207067"/>
                  <a:gd name="connsiteY1" fmla="*/ 1101090 h 2202179"/>
                  <a:gd name="connsiteX2" fmla="*/ 1603058 w 3207067"/>
                  <a:gd name="connsiteY2" fmla="*/ 2202180 h 2202179"/>
                  <a:gd name="connsiteX3" fmla="*/ 703898 w 3207067"/>
                  <a:gd name="connsiteY3" fmla="*/ 2012633 h 2202179"/>
                  <a:gd name="connsiteX4" fmla="*/ 473393 w 3207067"/>
                  <a:gd name="connsiteY4" fmla="*/ 2006918 h 2202179"/>
                  <a:gd name="connsiteX5" fmla="*/ 377190 w 3207067"/>
                  <a:gd name="connsiteY5" fmla="*/ 1810703 h 2202179"/>
                  <a:gd name="connsiteX6" fmla="*/ 0 w 3207067"/>
                  <a:gd name="connsiteY6" fmla="*/ 1101090 h 2202179"/>
                  <a:gd name="connsiteX7" fmla="*/ 1604010 w 3207067"/>
                  <a:gd name="connsiteY7" fmla="*/ 0 h 2202179"/>
                  <a:gd name="connsiteX8" fmla="*/ 2458403 w 3207067"/>
                  <a:gd name="connsiteY8" fmla="*/ 169545 h 2202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7067" h="2202179">
                    <a:moveTo>
                      <a:pt x="2898458" y="451485"/>
                    </a:moveTo>
                    <a:cubicBezTo>
                      <a:pt x="3092768" y="633413"/>
                      <a:pt x="3207068" y="858203"/>
                      <a:pt x="3207068" y="1101090"/>
                    </a:cubicBezTo>
                    <a:cubicBezTo>
                      <a:pt x="3207068" y="1709738"/>
                      <a:pt x="2488883" y="2202180"/>
                      <a:pt x="1603058" y="2202180"/>
                    </a:cubicBezTo>
                    <a:cubicBezTo>
                      <a:pt x="1269683" y="2202180"/>
                      <a:pt x="960120" y="2132648"/>
                      <a:pt x="703898" y="2012633"/>
                    </a:cubicBezTo>
                    <a:cubicBezTo>
                      <a:pt x="703898" y="2012633"/>
                      <a:pt x="575310" y="2075498"/>
                      <a:pt x="473393" y="2006918"/>
                    </a:cubicBezTo>
                    <a:cubicBezTo>
                      <a:pt x="350520" y="1924050"/>
                      <a:pt x="377190" y="1810703"/>
                      <a:pt x="377190" y="1810703"/>
                    </a:cubicBezTo>
                    <a:cubicBezTo>
                      <a:pt x="136208" y="1650683"/>
                      <a:pt x="0" y="1404938"/>
                      <a:pt x="0" y="1101090"/>
                    </a:cubicBezTo>
                    <a:cubicBezTo>
                      <a:pt x="0" y="493395"/>
                      <a:pt x="718185" y="0"/>
                      <a:pt x="1604010" y="0"/>
                    </a:cubicBezTo>
                    <a:cubicBezTo>
                      <a:pt x="1918335" y="0"/>
                      <a:pt x="2210753" y="61913"/>
                      <a:pt x="2458403" y="169545"/>
                    </a:cubicBezTo>
                  </a:path>
                </a:pathLst>
              </a:custGeom>
              <a:solidFill>
                <a:srgbClr val="FFFFFF"/>
              </a:solidFill>
              <a:ln w="28575" cap="rnd">
                <a:solidFill>
                  <a:srgbClr val="3739BD"/>
                </a:solidFill>
                <a:prstDash val="solid"/>
                <a:round/>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任意多边形: 形状 91"/>
              <p:cNvSpPr/>
              <p:nvPr>
                <p:custDataLst>
                  <p:tags r:id="rId5"/>
                </p:custDataLst>
              </p:nvPr>
            </p:nvSpPr>
            <p:spPr>
              <a:xfrm>
                <a:off x="7038974" y="2339340"/>
                <a:ext cx="203834" cy="203835"/>
              </a:xfrm>
              <a:custGeom>
                <a:avLst/>
                <a:gdLst>
                  <a:gd name="connsiteX0" fmla="*/ 203835 w 203834"/>
                  <a:gd name="connsiteY0" fmla="*/ 101917 h 203835"/>
                  <a:gd name="connsiteX1" fmla="*/ 101917 w 203834"/>
                  <a:gd name="connsiteY1" fmla="*/ 203835 h 203835"/>
                  <a:gd name="connsiteX2" fmla="*/ 0 w 203834"/>
                  <a:gd name="connsiteY2" fmla="*/ 101917 h 203835"/>
                  <a:gd name="connsiteX3" fmla="*/ 101917 w 203834"/>
                  <a:gd name="connsiteY3" fmla="*/ 0 h 203835"/>
                  <a:gd name="connsiteX4" fmla="*/ 203835 w 203834"/>
                  <a:gd name="connsiteY4" fmla="*/ 101917 h 2038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34" h="203835">
                    <a:moveTo>
                      <a:pt x="203835" y="101917"/>
                    </a:moveTo>
                    <a:cubicBezTo>
                      <a:pt x="203835" y="158205"/>
                      <a:pt x="158205" y="203835"/>
                      <a:pt x="101917" y="203835"/>
                    </a:cubicBezTo>
                    <a:cubicBezTo>
                      <a:pt x="45630" y="203835"/>
                      <a:pt x="0" y="158205"/>
                      <a:pt x="0" y="101917"/>
                    </a:cubicBezTo>
                    <a:cubicBezTo>
                      <a:pt x="0" y="45630"/>
                      <a:pt x="45630" y="0"/>
                      <a:pt x="101917" y="0"/>
                    </a:cubicBezTo>
                    <a:cubicBezTo>
                      <a:pt x="158205" y="0"/>
                      <a:pt x="203835" y="45630"/>
                      <a:pt x="203835" y="101917"/>
                    </a:cubicBezTo>
                    <a:close/>
                  </a:path>
                </a:pathLst>
              </a:custGeom>
              <a:solidFill>
                <a:srgbClr val="FFE200"/>
              </a:solidFill>
              <a:ln w="28575" cap="flat">
                <a:solidFill>
                  <a:srgbClr val="3739BD"/>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任意多边形: 形状 92"/>
              <p:cNvSpPr/>
              <p:nvPr>
                <p:custDataLst>
                  <p:tags r:id="rId6"/>
                </p:custDataLst>
              </p:nvPr>
            </p:nvSpPr>
            <p:spPr>
              <a:xfrm>
                <a:off x="7292339" y="2511742"/>
                <a:ext cx="102869" cy="102869"/>
              </a:xfrm>
              <a:custGeom>
                <a:avLst/>
                <a:gdLst>
                  <a:gd name="connsiteX0" fmla="*/ 102870 w 102869"/>
                  <a:gd name="connsiteY0" fmla="*/ 51435 h 102869"/>
                  <a:gd name="connsiteX1" fmla="*/ 51435 w 102869"/>
                  <a:gd name="connsiteY1" fmla="*/ 102870 h 102869"/>
                  <a:gd name="connsiteX2" fmla="*/ 0 w 102869"/>
                  <a:gd name="connsiteY2" fmla="*/ 51435 h 102869"/>
                  <a:gd name="connsiteX3" fmla="*/ 51435 w 102869"/>
                  <a:gd name="connsiteY3" fmla="*/ 0 h 102869"/>
                  <a:gd name="connsiteX4" fmla="*/ 102870 w 102869"/>
                  <a:gd name="connsiteY4" fmla="*/ 51435 h 102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69" h="102869">
                    <a:moveTo>
                      <a:pt x="102870" y="51435"/>
                    </a:moveTo>
                    <a:cubicBezTo>
                      <a:pt x="102870" y="79842"/>
                      <a:pt x="79842" y="102870"/>
                      <a:pt x="51435" y="102870"/>
                    </a:cubicBezTo>
                    <a:cubicBezTo>
                      <a:pt x="23028" y="102870"/>
                      <a:pt x="0" y="79842"/>
                      <a:pt x="0" y="51435"/>
                    </a:cubicBezTo>
                    <a:cubicBezTo>
                      <a:pt x="0" y="23028"/>
                      <a:pt x="23028" y="0"/>
                      <a:pt x="51435" y="0"/>
                    </a:cubicBezTo>
                    <a:cubicBezTo>
                      <a:pt x="79842" y="0"/>
                      <a:pt x="102870" y="23028"/>
                      <a:pt x="102870" y="51435"/>
                    </a:cubicBezTo>
                    <a:close/>
                  </a:path>
                </a:pathLst>
              </a:custGeom>
              <a:solidFill>
                <a:srgbClr val="FFE200"/>
              </a:solidFill>
              <a:ln w="28575" cap="flat">
                <a:solidFill>
                  <a:srgbClr val="3739BD"/>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任意多边形: 形状 93"/>
              <p:cNvSpPr/>
              <p:nvPr>
                <p:custDataLst>
                  <p:tags r:id="rId7"/>
                </p:custDataLst>
              </p:nvPr>
            </p:nvSpPr>
            <p:spPr>
              <a:xfrm>
                <a:off x="4616767" y="4275772"/>
                <a:ext cx="259079" cy="259079"/>
              </a:xfrm>
              <a:custGeom>
                <a:avLst/>
                <a:gdLst>
                  <a:gd name="connsiteX0" fmla="*/ 259080 w 259079"/>
                  <a:gd name="connsiteY0" fmla="*/ 129540 h 259079"/>
                  <a:gd name="connsiteX1" fmla="*/ 129540 w 259079"/>
                  <a:gd name="connsiteY1" fmla="*/ 259080 h 259079"/>
                  <a:gd name="connsiteX2" fmla="*/ 0 w 259079"/>
                  <a:gd name="connsiteY2" fmla="*/ 129540 h 259079"/>
                  <a:gd name="connsiteX3" fmla="*/ 129540 w 259079"/>
                  <a:gd name="connsiteY3" fmla="*/ 0 h 259079"/>
                  <a:gd name="connsiteX4" fmla="*/ 259080 w 259079"/>
                  <a:gd name="connsiteY4" fmla="*/ 129540 h 259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79" h="259079">
                    <a:moveTo>
                      <a:pt x="259080" y="129540"/>
                    </a:moveTo>
                    <a:cubicBezTo>
                      <a:pt x="259080" y="201083"/>
                      <a:pt x="201083" y="259080"/>
                      <a:pt x="129540" y="259080"/>
                    </a:cubicBezTo>
                    <a:cubicBezTo>
                      <a:pt x="57997" y="259080"/>
                      <a:pt x="0" y="201083"/>
                      <a:pt x="0" y="129540"/>
                    </a:cubicBezTo>
                    <a:cubicBezTo>
                      <a:pt x="0" y="57997"/>
                      <a:pt x="57997" y="0"/>
                      <a:pt x="129540" y="0"/>
                    </a:cubicBezTo>
                    <a:cubicBezTo>
                      <a:pt x="201083" y="0"/>
                      <a:pt x="259080" y="57997"/>
                      <a:pt x="259080" y="129540"/>
                    </a:cubicBezTo>
                    <a:close/>
                  </a:path>
                </a:pathLst>
              </a:custGeom>
              <a:solidFill>
                <a:srgbClr val="FFE200"/>
              </a:solidFill>
              <a:ln w="28575" cap="rnd">
                <a:solidFill>
                  <a:srgbClr val="3739BD"/>
                </a:solidFill>
                <a:prstDash val="solid"/>
                <a:round/>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任意多边形: 形状 94"/>
              <p:cNvSpPr/>
              <p:nvPr>
                <p:custDataLst>
                  <p:tags r:id="rId8"/>
                </p:custDataLst>
              </p:nvPr>
            </p:nvSpPr>
            <p:spPr>
              <a:xfrm>
                <a:off x="4460557" y="4536757"/>
                <a:ext cx="129539" cy="129539"/>
              </a:xfrm>
              <a:custGeom>
                <a:avLst/>
                <a:gdLst>
                  <a:gd name="connsiteX0" fmla="*/ 129540 w 129539"/>
                  <a:gd name="connsiteY0" fmla="*/ 64770 h 129539"/>
                  <a:gd name="connsiteX1" fmla="*/ 64770 w 129539"/>
                  <a:gd name="connsiteY1" fmla="*/ 129540 h 129539"/>
                  <a:gd name="connsiteX2" fmla="*/ 0 w 129539"/>
                  <a:gd name="connsiteY2" fmla="*/ 64770 h 129539"/>
                  <a:gd name="connsiteX3" fmla="*/ 64770 w 129539"/>
                  <a:gd name="connsiteY3" fmla="*/ 0 h 129539"/>
                  <a:gd name="connsiteX4" fmla="*/ 129540 w 129539"/>
                  <a:gd name="connsiteY4" fmla="*/ 64770 h 129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539" h="129539">
                    <a:moveTo>
                      <a:pt x="129540" y="64770"/>
                    </a:moveTo>
                    <a:cubicBezTo>
                      <a:pt x="129540" y="100541"/>
                      <a:pt x="100541" y="129540"/>
                      <a:pt x="64770" y="129540"/>
                    </a:cubicBezTo>
                    <a:cubicBezTo>
                      <a:pt x="28999" y="129540"/>
                      <a:pt x="0" y="100541"/>
                      <a:pt x="0" y="64770"/>
                    </a:cubicBezTo>
                    <a:cubicBezTo>
                      <a:pt x="0" y="28998"/>
                      <a:pt x="28999" y="0"/>
                      <a:pt x="64770" y="0"/>
                    </a:cubicBezTo>
                    <a:cubicBezTo>
                      <a:pt x="100541" y="0"/>
                      <a:pt x="129540" y="28998"/>
                      <a:pt x="129540" y="64770"/>
                    </a:cubicBezTo>
                    <a:close/>
                  </a:path>
                </a:pathLst>
              </a:custGeom>
              <a:solidFill>
                <a:srgbClr val="FFFFFF"/>
              </a:solidFill>
              <a:ln w="28575" cap="flat">
                <a:solidFill>
                  <a:srgbClr val="3739BD"/>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任意多边形: 形状 95"/>
              <p:cNvSpPr/>
              <p:nvPr>
                <p:custDataLst>
                  <p:tags r:id="rId9"/>
                </p:custDataLst>
              </p:nvPr>
            </p:nvSpPr>
            <p:spPr>
              <a:xfrm>
                <a:off x="4667249" y="4281487"/>
                <a:ext cx="201930" cy="201929"/>
              </a:xfrm>
              <a:custGeom>
                <a:avLst/>
                <a:gdLst>
                  <a:gd name="connsiteX0" fmla="*/ 201930 w 201930"/>
                  <a:gd name="connsiteY0" fmla="*/ 100965 h 201929"/>
                  <a:gd name="connsiteX1" fmla="*/ 100965 w 201930"/>
                  <a:gd name="connsiteY1" fmla="*/ 201930 h 201929"/>
                  <a:gd name="connsiteX2" fmla="*/ 0 w 201930"/>
                  <a:gd name="connsiteY2" fmla="*/ 100965 h 201929"/>
                  <a:gd name="connsiteX3" fmla="*/ 100965 w 201930"/>
                  <a:gd name="connsiteY3" fmla="*/ 0 h 201929"/>
                  <a:gd name="connsiteX4" fmla="*/ 201930 w 201930"/>
                  <a:gd name="connsiteY4" fmla="*/ 100965 h 201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930" h="201929">
                    <a:moveTo>
                      <a:pt x="201930" y="100965"/>
                    </a:moveTo>
                    <a:cubicBezTo>
                      <a:pt x="201930" y="156726"/>
                      <a:pt x="156726" y="201930"/>
                      <a:pt x="100965" y="201930"/>
                    </a:cubicBezTo>
                    <a:cubicBezTo>
                      <a:pt x="45204" y="201930"/>
                      <a:pt x="0" y="156726"/>
                      <a:pt x="0" y="100965"/>
                    </a:cubicBezTo>
                    <a:cubicBezTo>
                      <a:pt x="0" y="45204"/>
                      <a:pt x="45204" y="0"/>
                      <a:pt x="100965" y="0"/>
                    </a:cubicBezTo>
                    <a:cubicBezTo>
                      <a:pt x="156726" y="0"/>
                      <a:pt x="201930" y="45204"/>
                      <a:pt x="201930" y="100965"/>
                    </a:cubicBezTo>
                    <a:close/>
                  </a:path>
                </a:pathLst>
              </a:custGeom>
              <a:solidFill>
                <a:srgbClr val="FFFFFF"/>
              </a:solidFill>
              <a:ln w="28575" cap="rnd">
                <a:solidFill>
                  <a:srgbClr val="3739BD"/>
                </a:solidFill>
                <a:prstDash val="solid"/>
                <a:round/>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1" name="文本框 20"/>
            <p:cNvSpPr txBox="1"/>
            <p:nvPr>
              <p:custDataLst>
                <p:tags r:id="rId10"/>
              </p:custDataLst>
            </p:nvPr>
          </p:nvSpPr>
          <p:spPr>
            <a:xfrm>
              <a:off x="7480" y="4178"/>
              <a:ext cx="4344" cy="210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Bef>
                  <a:spcPts val="0"/>
                </a:spcBef>
                <a:spcAft>
                  <a:spcPts val="0"/>
                </a:spcAft>
              </a:pPr>
              <a:r>
                <a:rPr lang="en-US" altLang="zh-CN" sz="2000" spc="200">
                  <a:solidFill>
                    <a:srgbClr val="2E31A0"/>
                  </a:solidFill>
                  <a:uFillTx/>
                  <a:latin typeface="汉仪粗圆简" panose="02010609000101010101" charset="-122"/>
                  <a:ea typeface="汉仪粗圆简" panose="02010609000101010101" charset="-122"/>
                  <a:cs typeface="汉仪粗圆简" panose="02010609000101010101" charset="-122"/>
                </a:rPr>
                <a:t>    </a:t>
              </a:r>
              <a:r>
                <a:rPr lang="zh-CN" altLang="en-US" sz="2000" spc="200">
                  <a:solidFill>
                    <a:srgbClr val="2E31A0"/>
                  </a:solidFill>
                  <a:uFillTx/>
                  <a:latin typeface="汉仪粗圆简" panose="02010609000101010101" charset="-122"/>
                  <a:ea typeface="汉仪粗圆简" panose="02010609000101010101" charset="-122"/>
                  <a:cs typeface="汉仪粗圆简" panose="02010609000101010101" charset="-122"/>
                </a:rPr>
                <a:t>一方面使公民普遍具有普通话应用能力，并在一定场合自觉使用普通话；另一方面承认方言在一定场合有其自身的使用价值，推广普通话不是消灭方言。</a:t>
              </a:r>
              <a:endParaRPr lang="zh-CN" altLang="en-US" sz="2000" spc="200">
                <a:solidFill>
                  <a:srgbClr val="2E31A0"/>
                </a:solidFill>
                <a:uFillTx/>
                <a:latin typeface="汉仪粗圆简" panose="02010609000101010101" charset="-122"/>
                <a:ea typeface="汉仪粗圆简" panose="02010609000101010101" charset="-122"/>
                <a:cs typeface="汉仪粗圆简" panose="0201060900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74980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四、推广普通话的目标、政策与工作思路</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1003300" y="979805"/>
            <a:ext cx="10442575" cy="2038350"/>
            <a:chOff x="1580" y="1543"/>
            <a:chExt cx="16445" cy="3210"/>
          </a:xfrm>
        </p:grpSpPr>
        <p:sp>
          <p:nvSpPr>
            <p:cNvPr id="7" name="文本框 6"/>
            <p:cNvSpPr txBox="1"/>
            <p:nvPr>
              <p:custDataLst>
                <p:tags r:id="rId1"/>
              </p:custDataLst>
            </p:nvPr>
          </p:nvSpPr>
          <p:spPr>
            <a:xfrm>
              <a:off x="1580" y="1543"/>
              <a:ext cx="13609" cy="822"/>
            </a:xfrm>
            <a:prstGeom prst="rect">
              <a:avLst/>
            </a:prstGeom>
            <a:noFill/>
          </p:spPr>
          <p:txBody>
            <a:bodyPr wrap="square" rtlCol="0" anchor="t">
              <a:spAutoFit/>
            </a:bodyPr>
            <a:p>
              <a:r>
                <a:rPr lang="zh-CN" altLang="en-US" sz="2800" b="1">
                  <a:solidFill>
                    <a:srgbClr val="848CC4"/>
                  </a:solidFill>
                  <a:latin typeface="微软雅黑" panose="020B0503020204020204" charset="-122"/>
                  <a:ea typeface="微软雅黑" panose="020B0503020204020204" charset="-122"/>
                </a:rPr>
                <a:t>（三）推广普通话的工作思路</a:t>
              </a:r>
              <a:endParaRPr lang="zh-CN" altLang="en-US" sz="2800" b="1">
                <a:solidFill>
                  <a:srgbClr val="848CC4"/>
                </a:solidFill>
                <a:latin typeface="微软雅黑" panose="020B0503020204020204" charset="-122"/>
                <a:ea typeface="微软雅黑" panose="020B0503020204020204" charset="-122"/>
              </a:endParaRPr>
            </a:p>
          </p:txBody>
        </p:sp>
        <p:sp>
          <p:nvSpPr>
            <p:cNvPr id="2" name="文本框 1"/>
            <p:cNvSpPr txBox="1"/>
            <p:nvPr/>
          </p:nvSpPr>
          <p:spPr>
            <a:xfrm>
              <a:off x="1580" y="2516"/>
              <a:ext cx="16445" cy="2237"/>
            </a:xfrm>
            <a:prstGeom prst="rect">
              <a:avLst/>
            </a:prstGeom>
            <a:noFill/>
          </p:spPr>
          <p:txBody>
            <a:bodyPr wrap="square" rtlCol="0" anchor="t">
              <a:spAutoFit/>
            </a:bodyPr>
            <a:p>
              <a:pPr indent="0" algn="just" fontAlgn="auto">
                <a:lnSpc>
                  <a:spcPct val="120000"/>
                </a:lnSpc>
              </a:pPr>
              <a:r>
                <a:rPr lang="zh-CN" altLang="en-US" sz="2400">
                  <a:latin typeface="微软雅黑" panose="020B0503020204020204" charset="-122"/>
                  <a:ea typeface="微软雅黑" panose="020B0503020204020204" charset="-122"/>
                </a:rPr>
                <a:t>　　为实现21 世纪推广普通话的工作目标，国家语言文字工作委员会坚持“一个中心，四个重点领域，三项基本措施”的工作思路。</a:t>
              </a:r>
              <a:endParaRPr lang="zh-CN" altLang="en-US" sz="2400">
                <a:latin typeface="微软雅黑" panose="020B0503020204020204" charset="-122"/>
                <a:ea typeface="微软雅黑" panose="020B0503020204020204" charset="-122"/>
              </a:endParaRPr>
            </a:p>
            <a:p>
              <a:pPr indent="0" algn="just" fontAlgn="auto">
                <a:lnSpc>
                  <a:spcPct val="120000"/>
                </a:lnSpc>
              </a:pPr>
              <a:endParaRPr lang="zh-CN" altLang="en-US" sz="2400">
                <a:latin typeface="微软雅黑" panose="020B0503020204020204" charset="-122"/>
                <a:ea typeface="微软雅黑" panose="020B0503020204020204" charset="-122"/>
              </a:endParaRPr>
            </a:p>
          </p:txBody>
        </p:sp>
      </p:grpSp>
      <p:grpSp>
        <p:nvGrpSpPr>
          <p:cNvPr id="9" name="组合 8"/>
          <p:cNvGrpSpPr/>
          <p:nvPr/>
        </p:nvGrpSpPr>
        <p:grpSpPr>
          <a:xfrm>
            <a:off x="1003300" y="2694940"/>
            <a:ext cx="6601460" cy="459740"/>
            <a:chOff x="1580" y="4244"/>
            <a:chExt cx="10396" cy="724"/>
          </a:xfrm>
        </p:grpSpPr>
        <p:pic>
          <p:nvPicPr>
            <p:cNvPr id="4" name="图片 3" descr="32313630303832393b32313630303133343b31"/>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80" y="4273"/>
              <a:ext cx="680" cy="667"/>
            </a:xfrm>
            <a:prstGeom prst="rect">
              <a:avLst/>
            </a:prstGeom>
          </p:spPr>
        </p:pic>
        <p:sp>
          <p:nvSpPr>
            <p:cNvPr id="6" name="文本框 5"/>
            <p:cNvSpPr txBox="1"/>
            <p:nvPr/>
          </p:nvSpPr>
          <p:spPr>
            <a:xfrm>
              <a:off x="2376" y="4244"/>
              <a:ext cx="9600" cy="725"/>
            </a:xfrm>
            <a:prstGeom prst="rect">
              <a:avLst/>
            </a:prstGeom>
            <a:noFill/>
          </p:spPr>
          <p:txBody>
            <a:bodyPr wrap="square" rtlCol="0" anchor="t">
              <a:spAutoFit/>
            </a:bodyPr>
            <a:p>
              <a:r>
                <a:rPr lang="zh-CN" altLang="en-US" sz="2400" b="1">
                  <a:solidFill>
                    <a:srgbClr val="00B0F0"/>
                  </a:solidFill>
                  <a:latin typeface="微软雅黑" panose="020B0503020204020204" charset="-122"/>
                  <a:ea typeface="微软雅黑" panose="020B0503020204020204" charset="-122"/>
                  <a:cs typeface="微软雅黑" panose="020B0503020204020204" charset="-122"/>
                </a:rPr>
                <a:t>“一个中心”</a:t>
              </a:r>
              <a:endParaRPr lang="zh-CN" altLang="en-US" sz="2400" b="1">
                <a:solidFill>
                  <a:srgbClr val="00B0F0"/>
                </a:solidFill>
                <a:latin typeface="微软雅黑" panose="020B0503020204020204" charset="-122"/>
                <a:ea typeface="微软雅黑" panose="020B0503020204020204" charset="-122"/>
                <a:cs typeface="微软雅黑" panose="020B0503020204020204" charset="-122"/>
              </a:endParaRPr>
            </a:p>
          </p:txBody>
        </p:sp>
      </p:grpSp>
      <p:sp>
        <p:nvSpPr>
          <p:cNvPr id="8" name="文本框 7"/>
          <p:cNvSpPr txBox="1"/>
          <p:nvPr/>
        </p:nvSpPr>
        <p:spPr>
          <a:xfrm>
            <a:off x="1003300" y="3149600"/>
            <a:ext cx="10442575" cy="939800"/>
          </a:xfrm>
          <a:prstGeom prst="rect">
            <a:avLst/>
          </a:prstGeom>
          <a:noFill/>
        </p:spPr>
        <p:txBody>
          <a:bodyPr wrap="square" rtlCol="0" anchor="t">
            <a:spAutoFit/>
          </a:bodyPr>
          <a:p>
            <a:pPr indent="0" algn="just" fontAlgn="auto">
              <a:lnSpc>
                <a:spcPct val="120000"/>
              </a:lnSpc>
            </a:pPr>
            <a:r>
              <a:rPr lang="zh-CN" altLang="en-US" sz="2400">
                <a:latin typeface="微软雅黑" panose="020B0503020204020204" charset="-122"/>
                <a:ea typeface="微软雅黑" panose="020B0503020204020204" charset="-122"/>
                <a:cs typeface="微软雅黑" panose="020B0503020204020204" charset="-122"/>
              </a:rPr>
              <a:t>　　</a:t>
            </a:r>
            <a:r>
              <a:rPr lang="zh-CN" altLang="en-US" sz="2200">
                <a:latin typeface="方正仿宋_GB2312" panose="02000000000000000000" charset="-122"/>
                <a:ea typeface="方正仿宋_GB2312" panose="02000000000000000000" charset="-122"/>
                <a:cs typeface="方正仿宋_GB2312" panose="02000000000000000000" charset="-122"/>
              </a:rPr>
              <a:t>“一个中心”，即以城市为中心。城市是一个地区的经济、政治、文化中心，科技、教育发展水平相对较高，对周边地区具有带动和辐射作用。</a:t>
            </a:r>
            <a:endParaRPr lang="zh-CN" altLang="en-US" sz="2200">
              <a:latin typeface="方正仿宋_GB2312" panose="02000000000000000000" charset="-122"/>
              <a:ea typeface="方正仿宋_GB2312" panose="02000000000000000000" charset="-122"/>
              <a:cs typeface="方正仿宋_GB2312" panose="02000000000000000000" charset="-122"/>
            </a:endParaRPr>
          </a:p>
        </p:txBody>
      </p:sp>
      <p:grpSp>
        <p:nvGrpSpPr>
          <p:cNvPr id="26" name="组合 25"/>
          <p:cNvGrpSpPr/>
          <p:nvPr/>
        </p:nvGrpSpPr>
        <p:grpSpPr>
          <a:xfrm>
            <a:off x="1003300" y="4371975"/>
            <a:ext cx="6601460" cy="459740"/>
            <a:chOff x="1580" y="6885"/>
            <a:chExt cx="10396" cy="724"/>
          </a:xfrm>
        </p:grpSpPr>
        <p:sp>
          <p:nvSpPr>
            <p:cNvPr id="24" name="文本框 23"/>
            <p:cNvSpPr txBox="1"/>
            <p:nvPr>
              <p:custDataLst>
                <p:tags r:id="rId4"/>
              </p:custDataLst>
            </p:nvPr>
          </p:nvSpPr>
          <p:spPr>
            <a:xfrm>
              <a:off x="2376" y="6885"/>
              <a:ext cx="9600" cy="725"/>
            </a:xfrm>
            <a:prstGeom prst="rect">
              <a:avLst/>
            </a:prstGeom>
            <a:noFill/>
          </p:spPr>
          <p:txBody>
            <a:bodyPr wrap="square" rtlCol="0" anchor="t">
              <a:spAutoFit/>
            </a:bodyPr>
            <a:p>
              <a:r>
                <a:rPr lang="zh-CN" altLang="en-US" sz="2400" b="1">
                  <a:solidFill>
                    <a:srgbClr val="00B0F0"/>
                  </a:solidFill>
                  <a:latin typeface="微软雅黑" panose="020B0503020204020204" charset="-122"/>
                  <a:ea typeface="微软雅黑" panose="020B0503020204020204" charset="-122"/>
                  <a:cs typeface="微软雅黑" panose="020B0503020204020204" charset="-122"/>
                </a:rPr>
                <a:t>“四个重点领域”</a:t>
              </a:r>
              <a:endParaRPr lang="zh-CN" altLang="en-US" sz="2400" b="1">
                <a:solidFill>
                  <a:srgbClr val="00B0F0"/>
                </a:solidFill>
                <a:latin typeface="微软雅黑" panose="020B0503020204020204" charset="-122"/>
                <a:ea typeface="微软雅黑" panose="020B0503020204020204" charset="-122"/>
                <a:cs typeface="微软雅黑" panose="020B0503020204020204" charset="-122"/>
              </a:endParaRPr>
            </a:p>
          </p:txBody>
        </p:sp>
        <p:pic>
          <p:nvPicPr>
            <p:cNvPr id="25" name="图片 24" descr="32313630303832393b32313630303133373b32"/>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580" y="6908"/>
              <a:ext cx="680" cy="680"/>
            </a:xfrm>
            <a:prstGeom prst="rect">
              <a:avLst/>
            </a:prstGeom>
          </p:spPr>
        </p:pic>
      </p:grpSp>
      <p:sp>
        <p:nvSpPr>
          <p:cNvPr id="27" name="文本框 26"/>
          <p:cNvSpPr txBox="1"/>
          <p:nvPr/>
        </p:nvSpPr>
        <p:spPr>
          <a:xfrm>
            <a:off x="1003300" y="4942205"/>
            <a:ext cx="10442575" cy="902970"/>
          </a:xfrm>
          <a:prstGeom prst="rect">
            <a:avLst/>
          </a:prstGeom>
          <a:noFill/>
        </p:spPr>
        <p:txBody>
          <a:bodyPr wrap="square" rtlCol="0" anchor="t">
            <a:spAutoFit/>
          </a:bodyPr>
          <a:p>
            <a:pPr indent="0" fontAlgn="auto">
              <a:lnSpc>
                <a:spcPct val="120000"/>
              </a:lnSpc>
            </a:pPr>
            <a:r>
              <a:rPr lang="zh-CN" altLang="en-US" sz="2200">
                <a:latin typeface="方正仿宋_GB2312" panose="02000000000000000000" charset="-122"/>
                <a:ea typeface="方正仿宋_GB2312" panose="02000000000000000000" charset="-122"/>
                <a:cs typeface="方正仿宋_GB2312" panose="02000000000000000000" charset="-122"/>
              </a:rPr>
              <a:t>　　“四个重点领域”，即以学校为基础，以党政机关为龙头，以广播电视等新闻媒体为榜样，以公共服务行业为窗口，带动全社会普及普通话。</a:t>
            </a:r>
            <a:endParaRPr lang="zh-CN" altLang="en-US" sz="2200">
              <a:latin typeface="方正仿宋_GB2312" panose="02000000000000000000" charset="-122"/>
              <a:ea typeface="方正仿宋_GB2312" panose="02000000000000000000" charset="-122"/>
              <a:cs typeface="方正仿宋_GB2312"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66"/>
          <p:cNvGrpSpPr/>
          <p:nvPr/>
        </p:nvGrpSpPr>
        <p:grpSpPr>
          <a:xfrm rot="0">
            <a:off x="1759585" y="2093595"/>
            <a:ext cx="1763395" cy="832485"/>
            <a:chOff x="3597042" y="1309582"/>
            <a:chExt cx="2312747" cy="1091512"/>
          </a:xfrm>
        </p:grpSpPr>
        <p:cxnSp>
          <p:nvCxnSpPr>
            <p:cNvPr id="62" name="Straight Connector 54"/>
            <p:cNvCxnSpPr/>
            <p:nvPr/>
          </p:nvCxnSpPr>
          <p:spPr>
            <a:xfrm flipH="1" flipV="1">
              <a:off x="4873630" y="1377949"/>
              <a:ext cx="1036159" cy="1"/>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59"/>
            <p:cNvCxnSpPr/>
            <p:nvPr/>
          </p:nvCxnSpPr>
          <p:spPr>
            <a:xfrm flipH="1">
              <a:off x="3597042" y="1377949"/>
              <a:ext cx="1276586" cy="1023145"/>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4" name="Oval 61"/>
            <p:cNvSpPr/>
            <p:nvPr/>
          </p:nvSpPr>
          <p:spPr>
            <a:xfrm>
              <a:off x="4793618" y="1309582"/>
              <a:ext cx="160020" cy="1600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grpSp>
      <p:grpSp>
        <p:nvGrpSpPr>
          <p:cNvPr id="5" name="Group 67"/>
          <p:cNvGrpSpPr/>
          <p:nvPr/>
        </p:nvGrpSpPr>
        <p:grpSpPr>
          <a:xfrm rot="0">
            <a:off x="2239645" y="3130550"/>
            <a:ext cx="1282700" cy="479425"/>
            <a:chOff x="4227286" y="2668956"/>
            <a:chExt cx="1682498" cy="629076"/>
          </a:xfrm>
        </p:grpSpPr>
        <p:cxnSp>
          <p:nvCxnSpPr>
            <p:cNvPr id="59" name="Straight Connector 55"/>
            <p:cNvCxnSpPr/>
            <p:nvPr/>
          </p:nvCxnSpPr>
          <p:spPr>
            <a:xfrm flipH="1" flipV="1">
              <a:off x="4873626" y="2740551"/>
              <a:ext cx="1036158" cy="1"/>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62"/>
            <p:cNvCxnSpPr/>
            <p:nvPr/>
          </p:nvCxnSpPr>
          <p:spPr>
            <a:xfrm flipH="1">
              <a:off x="4227286" y="2748966"/>
              <a:ext cx="646342" cy="549066"/>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1" name="Oval 65"/>
            <p:cNvSpPr/>
            <p:nvPr/>
          </p:nvSpPr>
          <p:spPr>
            <a:xfrm>
              <a:off x="4793618" y="2668956"/>
              <a:ext cx="160020" cy="1600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grpSp>
      <p:grpSp>
        <p:nvGrpSpPr>
          <p:cNvPr id="6" name="Group 79"/>
          <p:cNvGrpSpPr/>
          <p:nvPr/>
        </p:nvGrpSpPr>
        <p:grpSpPr>
          <a:xfrm rot="0" flipV="1">
            <a:off x="1759585" y="4452620"/>
            <a:ext cx="1763395" cy="832485"/>
            <a:chOff x="3597042" y="1309582"/>
            <a:chExt cx="2312742" cy="1091512"/>
          </a:xfrm>
        </p:grpSpPr>
        <p:cxnSp>
          <p:nvCxnSpPr>
            <p:cNvPr id="56" name="Straight Connector 84"/>
            <p:cNvCxnSpPr/>
            <p:nvPr/>
          </p:nvCxnSpPr>
          <p:spPr>
            <a:xfrm flipH="1" flipV="1">
              <a:off x="4873626" y="1377949"/>
              <a:ext cx="1036158" cy="1"/>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85"/>
            <p:cNvCxnSpPr/>
            <p:nvPr/>
          </p:nvCxnSpPr>
          <p:spPr>
            <a:xfrm flipH="1">
              <a:off x="3597042" y="1377949"/>
              <a:ext cx="1276586" cy="1023145"/>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8" name="Oval 86"/>
            <p:cNvSpPr/>
            <p:nvPr/>
          </p:nvSpPr>
          <p:spPr>
            <a:xfrm>
              <a:off x="4793618" y="1309582"/>
              <a:ext cx="160020" cy="1600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grpSp>
      <p:grpSp>
        <p:nvGrpSpPr>
          <p:cNvPr id="7" name="Group 80"/>
          <p:cNvGrpSpPr/>
          <p:nvPr/>
        </p:nvGrpSpPr>
        <p:grpSpPr>
          <a:xfrm rot="0" flipV="1">
            <a:off x="2239645" y="3768725"/>
            <a:ext cx="1282700" cy="479425"/>
            <a:chOff x="4227286" y="2668956"/>
            <a:chExt cx="1682498" cy="629076"/>
          </a:xfrm>
        </p:grpSpPr>
        <p:cxnSp>
          <p:nvCxnSpPr>
            <p:cNvPr id="53" name="Straight Connector 81"/>
            <p:cNvCxnSpPr/>
            <p:nvPr/>
          </p:nvCxnSpPr>
          <p:spPr>
            <a:xfrm flipH="1" flipV="1">
              <a:off x="4873626" y="2740551"/>
              <a:ext cx="1036158" cy="1"/>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82"/>
            <p:cNvCxnSpPr/>
            <p:nvPr/>
          </p:nvCxnSpPr>
          <p:spPr>
            <a:xfrm flipH="1">
              <a:off x="4227286" y="2748966"/>
              <a:ext cx="646342" cy="549066"/>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5" name="Oval 83"/>
            <p:cNvSpPr/>
            <p:nvPr/>
          </p:nvSpPr>
          <p:spPr>
            <a:xfrm>
              <a:off x="4793618" y="2668956"/>
              <a:ext cx="160020" cy="1600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grpSp>
      <p:grpSp>
        <p:nvGrpSpPr>
          <p:cNvPr id="8" name="Group 3"/>
          <p:cNvGrpSpPr/>
          <p:nvPr/>
        </p:nvGrpSpPr>
        <p:grpSpPr>
          <a:xfrm rot="0">
            <a:off x="464185" y="2797810"/>
            <a:ext cx="1775460" cy="1777365"/>
            <a:chOff x="508001" y="3192543"/>
            <a:chExt cx="1829552" cy="1830906"/>
          </a:xfrm>
        </p:grpSpPr>
        <p:sp>
          <p:nvSpPr>
            <p:cNvPr id="51" name="Oval 87"/>
            <p:cNvSpPr>
              <a:spLocks noChangeArrowheads="1"/>
            </p:cNvSpPr>
            <p:nvPr/>
          </p:nvSpPr>
          <p:spPr bwMode="auto">
            <a:xfrm>
              <a:off x="508001" y="3192543"/>
              <a:ext cx="1829552" cy="1830906"/>
            </a:xfrm>
            <a:prstGeom prst="ellipse">
              <a:avLst/>
            </a:prstGeom>
            <a:solidFill>
              <a:schemeClr val="bg1">
                <a:lumMod val="85000"/>
              </a:schemeClr>
            </a:solidFill>
            <a:ln>
              <a:noFill/>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52" name="Oval 88"/>
            <p:cNvSpPr>
              <a:spLocks noChangeArrowheads="1"/>
            </p:cNvSpPr>
            <p:nvPr/>
          </p:nvSpPr>
          <p:spPr bwMode="auto">
            <a:xfrm>
              <a:off x="655779" y="3342869"/>
              <a:ext cx="1532750" cy="153025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en-US" sz="1400" dirty="0">
                <a:cs typeface="+mn-ea"/>
                <a:sym typeface="+mn-lt"/>
              </a:endParaRPr>
            </a:p>
          </p:txBody>
        </p:sp>
      </p:grpSp>
      <p:grpSp>
        <p:nvGrpSpPr>
          <p:cNvPr id="9" name="Group 76"/>
          <p:cNvGrpSpPr/>
          <p:nvPr/>
        </p:nvGrpSpPr>
        <p:grpSpPr>
          <a:xfrm rot="0">
            <a:off x="866775" y="3130550"/>
            <a:ext cx="970915" cy="1111250"/>
            <a:chOff x="6326188" y="3460750"/>
            <a:chExt cx="484188" cy="554038"/>
          </a:xfrm>
          <a:solidFill>
            <a:schemeClr val="tx1">
              <a:lumMod val="75000"/>
              <a:lumOff val="25000"/>
            </a:schemeClr>
          </a:solidFill>
        </p:grpSpPr>
        <p:sp>
          <p:nvSpPr>
            <p:cNvPr id="47" name="Freeform 227"/>
            <p:cNvSpPr/>
            <p:nvPr/>
          </p:nvSpPr>
          <p:spPr bwMode="auto">
            <a:xfrm>
              <a:off x="6326188" y="3460750"/>
              <a:ext cx="276225" cy="288925"/>
            </a:xfrm>
            <a:custGeom>
              <a:avLst/>
              <a:gdLst>
                <a:gd name="T0" fmla="*/ 1475 w 1743"/>
                <a:gd name="T1" fmla="*/ 2 h 1815"/>
                <a:gd name="T2" fmla="*/ 1507 w 1743"/>
                <a:gd name="T3" fmla="*/ 21 h 1815"/>
                <a:gd name="T4" fmla="*/ 1733 w 1743"/>
                <a:gd name="T5" fmla="*/ 252 h 1815"/>
                <a:gd name="T6" fmla="*/ 1743 w 1743"/>
                <a:gd name="T7" fmla="*/ 287 h 1815"/>
                <a:gd name="T8" fmla="*/ 1733 w 1743"/>
                <a:gd name="T9" fmla="*/ 320 h 1815"/>
                <a:gd name="T10" fmla="*/ 1507 w 1743"/>
                <a:gd name="T11" fmla="*/ 552 h 1815"/>
                <a:gd name="T12" fmla="*/ 1475 w 1743"/>
                <a:gd name="T13" fmla="*/ 570 h 1815"/>
                <a:gd name="T14" fmla="*/ 1440 w 1743"/>
                <a:gd name="T15" fmla="*/ 570 h 1815"/>
                <a:gd name="T16" fmla="*/ 1408 w 1743"/>
                <a:gd name="T17" fmla="*/ 552 h 1815"/>
                <a:gd name="T18" fmla="*/ 1389 w 1743"/>
                <a:gd name="T19" fmla="*/ 520 h 1815"/>
                <a:gd name="T20" fmla="*/ 1389 w 1743"/>
                <a:gd name="T21" fmla="*/ 484 h 1815"/>
                <a:gd name="T22" fmla="*/ 1408 w 1743"/>
                <a:gd name="T23" fmla="*/ 452 h 1815"/>
                <a:gd name="T24" fmla="*/ 1410 w 1743"/>
                <a:gd name="T25" fmla="*/ 361 h 1815"/>
                <a:gd name="T26" fmla="*/ 1228 w 1743"/>
                <a:gd name="T27" fmla="*/ 388 h 1815"/>
                <a:gd name="T28" fmla="*/ 1056 w 1743"/>
                <a:gd name="T29" fmla="*/ 438 h 1815"/>
                <a:gd name="T30" fmla="*/ 893 w 1743"/>
                <a:gd name="T31" fmla="*/ 510 h 1815"/>
                <a:gd name="T32" fmla="*/ 741 w 1743"/>
                <a:gd name="T33" fmla="*/ 602 h 1815"/>
                <a:gd name="T34" fmla="*/ 602 w 1743"/>
                <a:gd name="T35" fmla="*/ 710 h 1815"/>
                <a:gd name="T36" fmla="*/ 480 w 1743"/>
                <a:gd name="T37" fmla="*/ 835 h 1815"/>
                <a:gd name="T38" fmla="*/ 373 w 1743"/>
                <a:gd name="T39" fmla="*/ 975 h 1815"/>
                <a:gd name="T40" fmla="*/ 284 w 1743"/>
                <a:gd name="T41" fmla="*/ 1129 h 1815"/>
                <a:gd name="T42" fmla="*/ 215 w 1743"/>
                <a:gd name="T43" fmla="*/ 1293 h 1815"/>
                <a:gd name="T44" fmla="*/ 167 w 1743"/>
                <a:gd name="T45" fmla="*/ 1468 h 1815"/>
                <a:gd name="T46" fmla="*/ 143 w 1743"/>
                <a:gd name="T47" fmla="*/ 1650 h 1815"/>
                <a:gd name="T48" fmla="*/ 138 w 1743"/>
                <a:gd name="T49" fmla="*/ 1763 h 1815"/>
                <a:gd name="T50" fmla="*/ 120 w 1743"/>
                <a:gd name="T51" fmla="*/ 1794 h 1815"/>
                <a:gd name="T52" fmla="*/ 89 w 1743"/>
                <a:gd name="T53" fmla="*/ 1812 h 1815"/>
                <a:gd name="T54" fmla="*/ 51 w 1743"/>
                <a:gd name="T55" fmla="*/ 1812 h 1815"/>
                <a:gd name="T56" fmla="*/ 20 w 1743"/>
                <a:gd name="T57" fmla="*/ 1794 h 1815"/>
                <a:gd name="T58" fmla="*/ 2 w 1743"/>
                <a:gd name="T59" fmla="*/ 1763 h 1815"/>
                <a:gd name="T60" fmla="*/ 3 w 1743"/>
                <a:gd name="T61" fmla="*/ 1645 h 1815"/>
                <a:gd name="T62" fmla="*/ 28 w 1743"/>
                <a:gd name="T63" fmla="*/ 1451 h 1815"/>
                <a:gd name="T64" fmla="*/ 76 w 1743"/>
                <a:gd name="T65" fmla="*/ 1265 h 1815"/>
                <a:gd name="T66" fmla="*/ 147 w 1743"/>
                <a:gd name="T67" fmla="*/ 1090 h 1815"/>
                <a:gd name="T68" fmla="*/ 237 w 1743"/>
                <a:gd name="T69" fmla="*/ 926 h 1815"/>
                <a:gd name="T70" fmla="*/ 346 w 1743"/>
                <a:gd name="T71" fmla="*/ 774 h 1815"/>
                <a:gd name="T72" fmla="*/ 473 w 1743"/>
                <a:gd name="T73" fmla="*/ 639 h 1815"/>
                <a:gd name="T74" fmla="*/ 615 w 1743"/>
                <a:gd name="T75" fmla="*/ 519 h 1815"/>
                <a:gd name="T76" fmla="*/ 772 w 1743"/>
                <a:gd name="T77" fmla="*/ 416 h 1815"/>
                <a:gd name="T78" fmla="*/ 940 w 1743"/>
                <a:gd name="T79" fmla="*/ 333 h 1815"/>
                <a:gd name="T80" fmla="*/ 1119 w 1743"/>
                <a:gd name="T81" fmla="*/ 272 h 1815"/>
                <a:gd name="T82" fmla="*/ 1308 w 1743"/>
                <a:gd name="T83" fmla="*/ 232 h 1815"/>
                <a:gd name="T84" fmla="*/ 1505 w 1743"/>
                <a:gd name="T85" fmla="*/ 217 h 1815"/>
                <a:gd name="T86" fmla="*/ 1397 w 1743"/>
                <a:gd name="T87" fmla="*/ 105 h 1815"/>
                <a:gd name="T88" fmla="*/ 1387 w 1743"/>
                <a:gd name="T89" fmla="*/ 71 h 1815"/>
                <a:gd name="T90" fmla="*/ 1397 w 1743"/>
                <a:gd name="T91" fmla="*/ 36 h 1815"/>
                <a:gd name="T92" fmla="*/ 1423 w 1743"/>
                <a:gd name="T93" fmla="*/ 10 h 1815"/>
                <a:gd name="T94" fmla="*/ 1457 w 1743"/>
                <a:gd name="T95" fmla="*/ 0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3" h="1815">
                  <a:moveTo>
                    <a:pt x="1457" y="0"/>
                  </a:moveTo>
                  <a:lnTo>
                    <a:pt x="1475" y="2"/>
                  </a:lnTo>
                  <a:lnTo>
                    <a:pt x="1492" y="10"/>
                  </a:lnTo>
                  <a:lnTo>
                    <a:pt x="1507" y="21"/>
                  </a:lnTo>
                  <a:lnTo>
                    <a:pt x="1722" y="237"/>
                  </a:lnTo>
                  <a:lnTo>
                    <a:pt x="1733" y="252"/>
                  </a:lnTo>
                  <a:lnTo>
                    <a:pt x="1741" y="269"/>
                  </a:lnTo>
                  <a:lnTo>
                    <a:pt x="1743" y="287"/>
                  </a:lnTo>
                  <a:lnTo>
                    <a:pt x="1741" y="304"/>
                  </a:lnTo>
                  <a:lnTo>
                    <a:pt x="1733" y="320"/>
                  </a:lnTo>
                  <a:lnTo>
                    <a:pt x="1722" y="335"/>
                  </a:lnTo>
                  <a:lnTo>
                    <a:pt x="1507" y="552"/>
                  </a:lnTo>
                  <a:lnTo>
                    <a:pt x="1492" y="562"/>
                  </a:lnTo>
                  <a:lnTo>
                    <a:pt x="1475" y="570"/>
                  </a:lnTo>
                  <a:lnTo>
                    <a:pt x="1458" y="572"/>
                  </a:lnTo>
                  <a:lnTo>
                    <a:pt x="1440" y="570"/>
                  </a:lnTo>
                  <a:lnTo>
                    <a:pt x="1423" y="562"/>
                  </a:lnTo>
                  <a:lnTo>
                    <a:pt x="1408" y="552"/>
                  </a:lnTo>
                  <a:lnTo>
                    <a:pt x="1397" y="536"/>
                  </a:lnTo>
                  <a:lnTo>
                    <a:pt x="1389" y="520"/>
                  </a:lnTo>
                  <a:lnTo>
                    <a:pt x="1387" y="502"/>
                  </a:lnTo>
                  <a:lnTo>
                    <a:pt x="1389" y="484"/>
                  </a:lnTo>
                  <a:lnTo>
                    <a:pt x="1397" y="467"/>
                  </a:lnTo>
                  <a:lnTo>
                    <a:pt x="1408" y="452"/>
                  </a:lnTo>
                  <a:lnTo>
                    <a:pt x="1504" y="357"/>
                  </a:lnTo>
                  <a:lnTo>
                    <a:pt x="1410" y="361"/>
                  </a:lnTo>
                  <a:lnTo>
                    <a:pt x="1318" y="371"/>
                  </a:lnTo>
                  <a:lnTo>
                    <a:pt x="1228" y="388"/>
                  </a:lnTo>
                  <a:lnTo>
                    <a:pt x="1140" y="411"/>
                  </a:lnTo>
                  <a:lnTo>
                    <a:pt x="1056" y="438"/>
                  </a:lnTo>
                  <a:lnTo>
                    <a:pt x="972" y="472"/>
                  </a:lnTo>
                  <a:lnTo>
                    <a:pt x="893" y="510"/>
                  </a:lnTo>
                  <a:lnTo>
                    <a:pt x="815" y="553"/>
                  </a:lnTo>
                  <a:lnTo>
                    <a:pt x="741" y="602"/>
                  </a:lnTo>
                  <a:lnTo>
                    <a:pt x="670" y="654"/>
                  </a:lnTo>
                  <a:lnTo>
                    <a:pt x="602" y="710"/>
                  </a:lnTo>
                  <a:lnTo>
                    <a:pt x="539" y="771"/>
                  </a:lnTo>
                  <a:lnTo>
                    <a:pt x="480" y="835"/>
                  </a:lnTo>
                  <a:lnTo>
                    <a:pt x="424" y="904"/>
                  </a:lnTo>
                  <a:lnTo>
                    <a:pt x="373" y="975"/>
                  </a:lnTo>
                  <a:lnTo>
                    <a:pt x="326" y="1050"/>
                  </a:lnTo>
                  <a:lnTo>
                    <a:pt x="284" y="1129"/>
                  </a:lnTo>
                  <a:lnTo>
                    <a:pt x="247" y="1209"/>
                  </a:lnTo>
                  <a:lnTo>
                    <a:pt x="215" y="1293"/>
                  </a:lnTo>
                  <a:lnTo>
                    <a:pt x="188" y="1379"/>
                  </a:lnTo>
                  <a:lnTo>
                    <a:pt x="167" y="1468"/>
                  </a:lnTo>
                  <a:lnTo>
                    <a:pt x="152" y="1558"/>
                  </a:lnTo>
                  <a:lnTo>
                    <a:pt x="143" y="1650"/>
                  </a:lnTo>
                  <a:lnTo>
                    <a:pt x="140" y="1744"/>
                  </a:lnTo>
                  <a:lnTo>
                    <a:pt x="138" y="1763"/>
                  </a:lnTo>
                  <a:lnTo>
                    <a:pt x="130" y="1780"/>
                  </a:lnTo>
                  <a:lnTo>
                    <a:pt x="120" y="1794"/>
                  </a:lnTo>
                  <a:lnTo>
                    <a:pt x="105" y="1805"/>
                  </a:lnTo>
                  <a:lnTo>
                    <a:pt x="89" y="1812"/>
                  </a:lnTo>
                  <a:lnTo>
                    <a:pt x="70" y="1815"/>
                  </a:lnTo>
                  <a:lnTo>
                    <a:pt x="51" y="1812"/>
                  </a:lnTo>
                  <a:lnTo>
                    <a:pt x="34" y="1805"/>
                  </a:lnTo>
                  <a:lnTo>
                    <a:pt x="20" y="1794"/>
                  </a:lnTo>
                  <a:lnTo>
                    <a:pt x="10" y="1780"/>
                  </a:lnTo>
                  <a:lnTo>
                    <a:pt x="2" y="1763"/>
                  </a:lnTo>
                  <a:lnTo>
                    <a:pt x="0" y="1744"/>
                  </a:lnTo>
                  <a:lnTo>
                    <a:pt x="3" y="1645"/>
                  </a:lnTo>
                  <a:lnTo>
                    <a:pt x="13" y="1547"/>
                  </a:lnTo>
                  <a:lnTo>
                    <a:pt x="28" y="1451"/>
                  </a:lnTo>
                  <a:lnTo>
                    <a:pt x="50" y="1357"/>
                  </a:lnTo>
                  <a:lnTo>
                    <a:pt x="76" y="1265"/>
                  </a:lnTo>
                  <a:lnTo>
                    <a:pt x="109" y="1176"/>
                  </a:lnTo>
                  <a:lnTo>
                    <a:pt x="147" y="1090"/>
                  </a:lnTo>
                  <a:lnTo>
                    <a:pt x="190" y="1007"/>
                  </a:lnTo>
                  <a:lnTo>
                    <a:pt x="237" y="926"/>
                  </a:lnTo>
                  <a:lnTo>
                    <a:pt x="290" y="849"/>
                  </a:lnTo>
                  <a:lnTo>
                    <a:pt x="346" y="774"/>
                  </a:lnTo>
                  <a:lnTo>
                    <a:pt x="408" y="704"/>
                  </a:lnTo>
                  <a:lnTo>
                    <a:pt x="473" y="639"/>
                  </a:lnTo>
                  <a:lnTo>
                    <a:pt x="542" y="576"/>
                  </a:lnTo>
                  <a:lnTo>
                    <a:pt x="615" y="519"/>
                  </a:lnTo>
                  <a:lnTo>
                    <a:pt x="691" y="465"/>
                  </a:lnTo>
                  <a:lnTo>
                    <a:pt x="772" y="416"/>
                  </a:lnTo>
                  <a:lnTo>
                    <a:pt x="854" y="372"/>
                  </a:lnTo>
                  <a:lnTo>
                    <a:pt x="940" y="333"/>
                  </a:lnTo>
                  <a:lnTo>
                    <a:pt x="1028" y="299"/>
                  </a:lnTo>
                  <a:lnTo>
                    <a:pt x="1119" y="272"/>
                  </a:lnTo>
                  <a:lnTo>
                    <a:pt x="1212" y="248"/>
                  </a:lnTo>
                  <a:lnTo>
                    <a:pt x="1308" y="232"/>
                  </a:lnTo>
                  <a:lnTo>
                    <a:pt x="1405" y="221"/>
                  </a:lnTo>
                  <a:lnTo>
                    <a:pt x="1505" y="217"/>
                  </a:lnTo>
                  <a:lnTo>
                    <a:pt x="1408" y="120"/>
                  </a:lnTo>
                  <a:lnTo>
                    <a:pt x="1397" y="105"/>
                  </a:lnTo>
                  <a:lnTo>
                    <a:pt x="1389" y="88"/>
                  </a:lnTo>
                  <a:lnTo>
                    <a:pt x="1387" y="71"/>
                  </a:lnTo>
                  <a:lnTo>
                    <a:pt x="1389" y="53"/>
                  </a:lnTo>
                  <a:lnTo>
                    <a:pt x="1397" y="36"/>
                  </a:lnTo>
                  <a:lnTo>
                    <a:pt x="1408" y="21"/>
                  </a:lnTo>
                  <a:lnTo>
                    <a:pt x="1423" y="10"/>
                  </a:lnTo>
                  <a:lnTo>
                    <a:pt x="1440" y="2"/>
                  </a:lnTo>
                  <a:lnTo>
                    <a:pt x="1457" y="0"/>
                  </a:lnTo>
                  <a:close/>
                </a:path>
              </a:pathLst>
            </a:custGeom>
            <a:solidFill>
              <a:srgbClr val="848CC4"/>
            </a:solid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48" name="Freeform 228"/>
            <p:cNvSpPr/>
            <p:nvPr/>
          </p:nvSpPr>
          <p:spPr bwMode="auto">
            <a:xfrm>
              <a:off x="6534151" y="3727450"/>
              <a:ext cx="276225" cy="287338"/>
            </a:xfrm>
            <a:custGeom>
              <a:avLst/>
              <a:gdLst>
                <a:gd name="T0" fmla="*/ 1691 w 1743"/>
                <a:gd name="T1" fmla="*/ 3 h 1815"/>
                <a:gd name="T2" fmla="*/ 1722 w 1743"/>
                <a:gd name="T3" fmla="*/ 21 h 1815"/>
                <a:gd name="T4" fmla="*/ 1740 w 1743"/>
                <a:gd name="T5" fmla="*/ 52 h 1815"/>
                <a:gd name="T6" fmla="*/ 1739 w 1743"/>
                <a:gd name="T7" fmla="*/ 170 h 1815"/>
                <a:gd name="T8" fmla="*/ 1714 w 1743"/>
                <a:gd name="T9" fmla="*/ 364 h 1815"/>
                <a:gd name="T10" fmla="*/ 1666 w 1743"/>
                <a:gd name="T11" fmla="*/ 549 h 1815"/>
                <a:gd name="T12" fmla="*/ 1595 w 1743"/>
                <a:gd name="T13" fmla="*/ 724 h 1815"/>
                <a:gd name="T14" fmla="*/ 1505 w 1743"/>
                <a:gd name="T15" fmla="*/ 889 h 1815"/>
                <a:gd name="T16" fmla="*/ 1395 w 1743"/>
                <a:gd name="T17" fmla="*/ 1040 h 1815"/>
                <a:gd name="T18" fmla="*/ 1269 w 1743"/>
                <a:gd name="T19" fmla="*/ 1176 h 1815"/>
                <a:gd name="T20" fmla="*/ 1126 w 1743"/>
                <a:gd name="T21" fmla="*/ 1296 h 1815"/>
                <a:gd name="T22" fmla="*/ 971 w 1743"/>
                <a:gd name="T23" fmla="*/ 1399 h 1815"/>
                <a:gd name="T24" fmla="*/ 802 w 1743"/>
                <a:gd name="T25" fmla="*/ 1481 h 1815"/>
                <a:gd name="T26" fmla="*/ 622 w 1743"/>
                <a:gd name="T27" fmla="*/ 1543 h 1815"/>
                <a:gd name="T28" fmla="*/ 434 w 1743"/>
                <a:gd name="T29" fmla="*/ 1582 h 1815"/>
                <a:gd name="T30" fmla="*/ 238 w 1743"/>
                <a:gd name="T31" fmla="*/ 1598 h 1815"/>
                <a:gd name="T32" fmla="*/ 346 w 1743"/>
                <a:gd name="T33" fmla="*/ 1710 h 1815"/>
                <a:gd name="T34" fmla="*/ 354 w 1743"/>
                <a:gd name="T35" fmla="*/ 1743 h 1815"/>
                <a:gd name="T36" fmla="*/ 346 w 1743"/>
                <a:gd name="T37" fmla="*/ 1778 h 1815"/>
                <a:gd name="T38" fmla="*/ 320 w 1743"/>
                <a:gd name="T39" fmla="*/ 1805 h 1815"/>
                <a:gd name="T40" fmla="*/ 285 w 1743"/>
                <a:gd name="T41" fmla="*/ 1815 h 1815"/>
                <a:gd name="T42" fmla="*/ 250 w 1743"/>
                <a:gd name="T43" fmla="*/ 1805 h 1815"/>
                <a:gd name="T44" fmla="*/ 20 w 1743"/>
                <a:gd name="T45" fmla="*/ 1578 h 1815"/>
                <a:gd name="T46" fmla="*/ 2 w 1743"/>
                <a:gd name="T47" fmla="*/ 1546 h 1815"/>
                <a:gd name="T48" fmla="*/ 2 w 1743"/>
                <a:gd name="T49" fmla="*/ 1510 h 1815"/>
                <a:gd name="T50" fmla="*/ 20 w 1743"/>
                <a:gd name="T51" fmla="*/ 1479 h 1815"/>
                <a:gd name="T52" fmla="*/ 251 w 1743"/>
                <a:gd name="T53" fmla="*/ 1251 h 1815"/>
                <a:gd name="T54" fmla="*/ 285 w 1743"/>
                <a:gd name="T55" fmla="*/ 1243 h 1815"/>
                <a:gd name="T56" fmla="*/ 320 w 1743"/>
                <a:gd name="T57" fmla="*/ 1251 h 1815"/>
                <a:gd name="T58" fmla="*/ 346 w 1743"/>
                <a:gd name="T59" fmla="*/ 1279 h 1815"/>
                <a:gd name="T60" fmla="*/ 354 w 1743"/>
                <a:gd name="T61" fmla="*/ 1313 h 1815"/>
                <a:gd name="T62" fmla="*/ 346 w 1743"/>
                <a:gd name="T63" fmla="*/ 1348 h 1815"/>
                <a:gd name="T64" fmla="*/ 239 w 1743"/>
                <a:gd name="T65" fmla="*/ 1458 h 1815"/>
                <a:gd name="T66" fmla="*/ 424 w 1743"/>
                <a:gd name="T67" fmla="*/ 1443 h 1815"/>
                <a:gd name="T68" fmla="*/ 601 w 1743"/>
                <a:gd name="T69" fmla="*/ 1404 h 1815"/>
                <a:gd name="T70" fmla="*/ 770 w 1743"/>
                <a:gd name="T71" fmla="*/ 1343 h 1815"/>
                <a:gd name="T72" fmla="*/ 927 w 1743"/>
                <a:gd name="T73" fmla="*/ 1262 h 1815"/>
                <a:gd name="T74" fmla="*/ 1072 w 1743"/>
                <a:gd name="T75" fmla="*/ 1161 h 1815"/>
                <a:gd name="T76" fmla="*/ 1204 w 1743"/>
                <a:gd name="T77" fmla="*/ 1043 h 1815"/>
                <a:gd name="T78" fmla="*/ 1318 w 1743"/>
                <a:gd name="T79" fmla="*/ 911 h 1815"/>
                <a:gd name="T80" fmla="*/ 1416 w 1743"/>
                <a:gd name="T81" fmla="*/ 765 h 1815"/>
                <a:gd name="T82" fmla="*/ 1495 w 1743"/>
                <a:gd name="T83" fmla="*/ 605 h 1815"/>
                <a:gd name="T84" fmla="*/ 1554 w 1743"/>
                <a:gd name="T85" fmla="*/ 436 h 1815"/>
                <a:gd name="T86" fmla="*/ 1590 w 1743"/>
                <a:gd name="T87" fmla="*/ 256 h 1815"/>
                <a:gd name="T88" fmla="*/ 1603 w 1743"/>
                <a:gd name="T89" fmla="*/ 70 h 1815"/>
                <a:gd name="T90" fmla="*/ 1612 w 1743"/>
                <a:gd name="T91" fmla="*/ 35 h 1815"/>
                <a:gd name="T92" fmla="*/ 1637 w 1743"/>
                <a:gd name="T93" fmla="*/ 9 h 1815"/>
                <a:gd name="T94" fmla="*/ 1673 w 1743"/>
                <a:gd name="T95" fmla="*/ 0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3" h="1815">
                  <a:moveTo>
                    <a:pt x="1673" y="0"/>
                  </a:moveTo>
                  <a:lnTo>
                    <a:pt x="1691" y="3"/>
                  </a:lnTo>
                  <a:lnTo>
                    <a:pt x="1708" y="9"/>
                  </a:lnTo>
                  <a:lnTo>
                    <a:pt x="1722" y="21"/>
                  </a:lnTo>
                  <a:lnTo>
                    <a:pt x="1733" y="35"/>
                  </a:lnTo>
                  <a:lnTo>
                    <a:pt x="1740" y="52"/>
                  </a:lnTo>
                  <a:lnTo>
                    <a:pt x="1743" y="70"/>
                  </a:lnTo>
                  <a:lnTo>
                    <a:pt x="1739" y="170"/>
                  </a:lnTo>
                  <a:lnTo>
                    <a:pt x="1730" y="268"/>
                  </a:lnTo>
                  <a:lnTo>
                    <a:pt x="1714" y="364"/>
                  </a:lnTo>
                  <a:lnTo>
                    <a:pt x="1693" y="458"/>
                  </a:lnTo>
                  <a:lnTo>
                    <a:pt x="1666" y="549"/>
                  </a:lnTo>
                  <a:lnTo>
                    <a:pt x="1634" y="638"/>
                  </a:lnTo>
                  <a:lnTo>
                    <a:pt x="1595" y="724"/>
                  </a:lnTo>
                  <a:lnTo>
                    <a:pt x="1553" y="808"/>
                  </a:lnTo>
                  <a:lnTo>
                    <a:pt x="1505" y="889"/>
                  </a:lnTo>
                  <a:lnTo>
                    <a:pt x="1452" y="966"/>
                  </a:lnTo>
                  <a:lnTo>
                    <a:pt x="1395" y="1040"/>
                  </a:lnTo>
                  <a:lnTo>
                    <a:pt x="1334" y="1110"/>
                  </a:lnTo>
                  <a:lnTo>
                    <a:pt x="1269" y="1176"/>
                  </a:lnTo>
                  <a:lnTo>
                    <a:pt x="1199" y="1239"/>
                  </a:lnTo>
                  <a:lnTo>
                    <a:pt x="1126" y="1296"/>
                  </a:lnTo>
                  <a:lnTo>
                    <a:pt x="1050" y="1350"/>
                  </a:lnTo>
                  <a:lnTo>
                    <a:pt x="971" y="1399"/>
                  </a:lnTo>
                  <a:lnTo>
                    <a:pt x="888" y="1442"/>
                  </a:lnTo>
                  <a:lnTo>
                    <a:pt x="802" y="1481"/>
                  </a:lnTo>
                  <a:lnTo>
                    <a:pt x="713" y="1515"/>
                  </a:lnTo>
                  <a:lnTo>
                    <a:pt x="622" y="1543"/>
                  </a:lnTo>
                  <a:lnTo>
                    <a:pt x="529" y="1566"/>
                  </a:lnTo>
                  <a:lnTo>
                    <a:pt x="434" y="1582"/>
                  </a:lnTo>
                  <a:lnTo>
                    <a:pt x="338" y="1594"/>
                  </a:lnTo>
                  <a:lnTo>
                    <a:pt x="238" y="1598"/>
                  </a:lnTo>
                  <a:lnTo>
                    <a:pt x="334" y="1695"/>
                  </a:lnTo>
                  <a:lnTo>
                    <a:pt x="346" y="1710"/>
                  </a:lnTo>
                  <a:lnTo>
                    <a:pt x="352" y="1726"/>
                  </a:lnTo>
                  <a:lnTo>
                    <a:pt x="354" y="1743"/>
                  </a:lnTo>
                  <a:lnTo>
                    <a:pt x="352" y="1761"/>
                  </a:lnTo>
                  <a:lnTo>
                    <a:pt x="346" y="1778"/>
                  </a:lnTo>
                  <a:lnTo>
                    <a:pt x="334" y="1793"/>
                  </a:lnTo>
                  <a:lnTo>
                    <a:pt x="320" y="1805"/>
                  </a:lnTo>
                  <a:lnTo>
                    <a:pt x="303" y="1811"/>
                  </a:lnTo>
                  <a:lnTo>
                    <a:pt x="285" y="1815"/>
                  </a:lnTo>
                  <a:lnTo>
                    <a:pt x="267" y="1811"/>
                  </a:lnTo>
                  <a:lnTo>
                    <a:pt x="250" y="1805"/>
                  </a:lnTo>
                  <a:lnTo>
                    <a:pt x="235" y="1793"/>
                  </a:lnTo>
                  <a:lnTo>
                    <a:pt x="20" y="1578"/>
                  </a:lnTo>
                  <a:lnTo>
                    <a:pt x="9" y="1563"/>
                  </a:lnTo>
                  <a:lnTo>
                    <a:pt x="2" y="1546"/>
                  </a:lnTo>
                  <a:lnTo>
                    <a:pt x="0" y="1528"/>
                  </a:lnTo>
                  <a:lnTo>
                    <a:pt x="2" y="1510"/>
                  </a:lnTo>
                  <a:lnTo>
                    <a:pt x="9" y="1493"/>
                  </a:lnTo>
                  <a:lnTo>
                    <a:pt x="20" y="1479"/>
                  </a:lnTo>
                  <a:lnTo>
                    <a:pt x="235" y="1263"/>
                  </a:lnTo>
                  <a:lnTo>
                    <a:pt x="251" y="1251"/>
                  </a:lnTo>
                  <a:lnTo>
                    <a:pt x="267" y="1245"/>
                  </a:lnTo>
                  <a:lnTo>
                    <a:pt x="285" y="1243"/>
                  </a:lnTo>
                  <a:lnTo>
                    <a:pt x="303" y="1245"/>
                  </a:lnTo>
                  <a:lnTo>
                    <a:pt x="320" y="1251"/>
                  </a:lnTo>
                  <a:lnTo>
                    <a:pt x="334" y="1263"/>
                  </a:lnTo>
                  <a:lnTo>
                    <a:pt x="346" y="1279"/>
                  </a:lnTo>
                  <a:lnTo>
                    <a:pt x="352" y="1295"/>
                  </a:lnTo>
                  <a:lnTo>
                    <a:pt x="354" y="1313"/>
                  </a:lnTo>
                  <a:lnTo>
                    <a:pt x="352" y="1331"/>
                  </a:lnTo>
                  <a:lnTo>
                    <a:pt x="346" y="1348"/>
                  </a:lnTo>
                  <a:lnTo>
                    <a:pt x="334" y="1363"/>
                  </a:lnTo>
                  <a:lnTo>
                    <a:pt x="239" y="1458"/>
                  </a:lnTo>
                  <a:lnTo>
                    <a:pt x="332" y="1454"/>
                  </a:lnTo>
                  <a:lnTo>
                    <a:pt x="424" y="1443"/>
                  </a:lnTo>
                  <a:lnTo>
                    <a:pt x="513" y="1426"/>
                  </a:lnTo>
                  <a:lnTo>
                    <a:pt x="601" y="1404"/>
                  </a:lnTo>
                  <a:lnTo>
                    <a:pt x="687" y="1376"/>
                  </a:lnTo>
                  <a:lnTo>
                    <a:pt x="770" y="1343"/>
                  </a:lnTo>
                  <a:lnTo>
                    <a:pt x="850" y="1304"/>
                  </a:lnTo>
                  <a:lnTo>
                    <a:pt x="927" y="1262"/>
                  </a:lnTo>
                  <a:lnTo>
                    <a:pt x="1001" y="1213"/>
                  </a:lnTo>
                  <a:lnTo>
                    <a:pt x="1072" y="1161"/>
                  </a:lnTo>
                  <a:lnTo>
                    <a:pt x="1140" y="1105"/>
                  </a:lnTo>
                  <a:lnTo>
                    <a:pt x="1204" y="1043"/>
                  </a:lnTo>
                  <a:lnTo>
                    <a:pt x="1263" y="980"/>
                  </a:lnTo>
                  <a:lnTo>
                    <a:pt x="1318" y="911"/>
                  </a:lnTo>
                  <a:lnTo>
                    <a:pt x="1370" y="840"/>
                  </a:lnTo>
                  <a:lnTo>
                    <a:pt x="1416" y="765"/>
                  </a:lnTo>
                  <a:lnTo>
                    <a:pt x="1459" y="686"/>
                  </a:lnTo>
                  <a:lnTo>
                    <a:pt x="1495" y="605"/>
                  </a:lnTo>
                  <a:lnTo>
                    <a:pt x="1528" y="522"/>
                  </a:lnTo>
                  <a:lnTo>
                    <a:pt x="1554" y="436"/>
                  </a:lnTo>
                  <a:lnTo>
                    <a:pt x="1574" y="347"/>
                  </a:lnTo>
                  <a:lnTo>
                    <a:pt x="1590" y="256"/>
                  </a:lnTo>
                  <a:lnTo>
                    <a:pt x="1600" y="164"/>
                  </a:lnTo>
                  <a:lnTo>
                    <a:pt x="1603" y="70"/>
                  </a:lnTo>
                  <a:lnTo>
                    <a:pt x="1605" y="52"/>
                  </a:lnTo>
                  <a:lnTo>
                    <a:pt x="1612" y="35"/>
                  </a:lnTo>
                  <a:lnTo>
                    <a:pt x="1623" y="21"/>
                  </a:lnTo>
                  <a:lnTo>
                    <a:pt x="1637" y="9"/>
                  </a:lnTo>
                  <a:lnTo>
                    <a:pt x="1654" y="3"/>
                  </a:lnTo>
                  <a:lnTo>
                    <a:pt x="1673" y="0"/>
                  </a:lnTo>
                  <a:close/>
                </a:path>
              </a:pathLst>
            </a:custGeom>
            <a:solidFill>
              <a:srgbClr val="848CC4"/>
            </a:solid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49" name="Freeform 229"/>
            <p:cNvSpPr>
              <a:spLocks noEditPoints="1"/>
            </p:cNvSpPr>
            <p:nvPr/>
          </p:nvSpPr>
          <p:spPr bwMode="auto">
            <a:xfrm>
              <a:off x="6497638" y="3667125"/>
              <a:ext cx="142875" cy="142875"/>
            </a:xfrm>
            <a:custGeom>
              <a:avLst/>
              <a:gdLst>
                <a:gd name="T0" fmla="*/ 410 w 901"/>
                <a:gd name="T1" fmla="*/ 143 h 905"/>
                <a:gd name="T2" fmla="*/ 331 w 901"/>
                <a:gd name="T3" fmla="*/ 164 h 905"/>
                <a:gd name="T4" fmla="*/ 260 w 901"/>
                <a:gd name="T5" fmla="*/ 206 h 905"/>
                <a:gd name="T6" fmla="*/ 203 w 901"/>
                <a:gd name="T7" fmla="*/ 262 h 905"/>
                <a:gd name="T8" fmla="*/ 163 w 901"/>
                <a:gd name="T9" fmla="*/ 333 h 905"/>
                <a:gd name="T10" fmla="*/ 142 w 901"/>
                <a:gd name="T11" fmla="*/ 413 h 905"/>
                <a:gd name="T12" fmla="*/ 142 w 901"/>
                <a:gd name="T13" fmla="*/ 493 h 905"/>
                <a:gd name="T14" fmla="*/ 163 w 901"/>
                <a:gd name="T15" fmla="*/ 572 h 905"/>
                <a:gd name="T16" fmla="*/ 204 w 901"/>
                <a:gd name="T17" fmla="*/ 644 h 905"/>
                <a:gd name="T18" fmla="*/ 260 w 901"/>
                <a:gd name="T19" fmla="*/ 701 h 905"/>
                <a:gd name="T20" fmla="*/ 330 w 901"/>
                <a:gd name="T21" fmla="*/ 741 h 905"/>
                <a:gd name="T22" fmla="*/ 408 w 901"/>
                <a:gd name="T23" fmla="*/ 763 h 905"/>
                <a:gd name="T24" fmla="*/ 491 w 901"/>
                <a:gd name="T25" fmla="*/ 763 h 905"/>
                <a:gd name="T26" fmla="*/ 569 w 901"/>
                <a:gd name="T27" fmla="*/ 741 h 905"/>
                <a:gd name="T28" fmla="*/ 640 w 901"/>
                <a:gd name="T29" fmla="*/ 700 h 905"/>
                <a:gd name="T30" fmla="*/ 696 w 901"/>
                <a:gd name="T31" fmla="*/ 643 h 905"/>
                <a:gd name="T32" fmla="*/ 738 w 901"/>
                <a:gd name="T33" fmla="*/ 572 h 905"/>
                <a:gd name="T34" fmla="*/ 759 w 901"/>
                <a:gd name="T35" fmla="*/ 493 h 905"/>
                <a:gd name="T36" fmla="*/ 759 w 901"/>
                <a:gd name="T37" fmla="*/ 413 h 905"/>
                <a:gd name="T38" fmla="*/ 738 w 901"/>
                <a:gd name="T39" fmla="*/ 333 h 905"/>
                <a:gd name="T40" fmla="*/ 696 w 901"/>
                <a:gd name="T41" fmla="*/ 262 h 905"/>
                <a:gd name="T42" fmla="*/ 639 w 901"/>
                <a:gd name="T43" fmla="*/ 205 h 905"/>
                <a:gd name="T44" fmla="*/ 569 w 901"/>
                <a:gd name="T45" fmla="*/ 164 h 905"/>
                <a:gd name="T46" fmla="*/ 491 w 901"/>
                <a:gd name="T47" fmla="*/ 143 h 905"/>
                <a:gd name="T48" fmla="*/ 450 w 901"/>
                <a:gd name="T49" fmla="*/ 0 h 905"/>
                <a:gd name="T50" fmla="*/ 547 w 901"/>
                <a:gd name="T51" fmla="*/ 11 h 905"/>
                <a:gd name="T52" fmla="*/ 638 w 901"/>
                <a:gd name="T53" fmla="*/ 41 h 905"/>
                <a:gd name="T54" fmla="*/ 721 w 901"/>
                <a:gd name="T55" fmla="*/ 90 h 905"/>
                <a:gd name="T56" fmla="*/ 791 w 901"/>
                <a:gd name="T57" fmla="*/ 155 h 905"/>
                <a:gd name="T58" fmla="*/ 846 w 901"/>
                <a:gd name="T59" fmla="*/ 234 h 905"/>
                <a:gd name="T60" fmla="*/ 884 w 901"/>
                <a:gd name="T61" fmla="*/ 328 h 905"/>
                <a:gd name="T62" fmla="*/ 901 w 901"/>
                <a:gd name="T63" fmla="*/ 427 h 905"/>
                <a:gd name="T64" fmla="*/ 896 w 901"/>
                <a:gd name="T65" fmla="*/ 527 h 905"/>
                <a:gd name="T66" fmla="*/ 867 w 901"/>
                <a:gd name="T67" fmla="*/ 626 h 905"/>
                <a:gd name="T68" fmla="*/ 818 w 901"/>
                <a:gd name="T69" fmla="*/ 715 h 905"/>
                <a:gd name="T70" fmla="*/ 752 w 901"/>
                <a:gd name="T71" fmla="*/ 789 h 905"/>
                <a:gd name="T72" fmla="*/ 669 w 901"/>
                <a:gd name="T73" fmla="*/ 847 h 905"/>
                <a:gd name="T74" fmla="*/ 581 w 901"/>
                <a:gd name="T75" fmla="*/ 886 h 905"/>
                <a:gd name="T76" fmla="*/ 494 w 901"/>
                <a:gd name="T77" fmla="*/ 903 h 905"/>
                <a:gd name="T78" fmla="*/ 401 w 901"/>
                <a:gd name="T79" fmla="*/ 902 h 905"/>
                <a:gd name="T80" fmla="*/ 306 w 901"/>
                <a:gd name="T81" fmla="*/ 881 h 905"/>
                <a:gd name="T82" fmla="*/ 219 w 901"/>
                <a:gd name="T83" fmla="*/ 841 h 905"/>
                <a:gd name="T84" fmla="*/ 143 w 901"/>
                <a:gd name="T85" fmla="*/ 784 h 905"/>
                <a:gd name="T86" fmla="*/ 80 w 901"/>
                <a:gd name="T87" fmla="*/ 712 h 905"/>
                <a:gd name="T88" fmla="*/ 34 w 901"/>
                <a:gd name="T89" fmla="*/ 626 h 905"/>
                <a:gd name="T90" fmla="*/ 5 w 901"/>
                <a:gd name="T91" fmla="*/ 527 h 905"/>
                <a:gd name="T92" fmla="*/ 0 w 901"/>
                <a:gd name="T93" fmla="*/ 427 h 905"/>
                <a:gd name="T94" fmla="*/ 17 w 901"/>
                <a:gd name="T95" fmla="*/ 328 h 905"/>
                <a:gd name="T96" fmla="*/ 56 w 901"/>
                <a:gd name="T97" fmla="*/ 233 h 905"/>
                <a:gd name="T98" fmla="*/ 114 w 901"/>
                <a:gd name="T99" fmla="*/ 151 h 905"/>
                <a:gd name="T100" fmla="*/ 188 w 901"/>
                <a:gd name="T101" fmla="*/ 84 h 905"/>
                <a:gd name="T102" fmla="*/ 277 w 901"/>
                <a:gd name="T103" fmla="*/ 35 h 905"/>
                <a:gd name="T104" fmla="*/ 362 w 901"/>
                <a:gd name="T105" fmla="*/ 8 h 905"/>
                <a:gd name="T106" fmla="*/ 450 w 901"/>
                <a:gd name="T107"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1" h="905">
                  <a:moveTo>
                    <a:pt x="450" y="140"/>
                  </a:moveTo>
                  <a:lnTo>
                    <a:pt x="410" y="143"/>
                  </a:lnTo>
                  <a:lnTo>
                    <a:pt x="370" y="152"/>
                  </a:lnTo>
                  <a:lnTo>
                    <a:pt x="331" y="164"/>
                  </a:lnTo>
                  <a:lnTo>
                    <a:pt x="294" y="182"/>
                  </a:lnTo>
                  <a:lnTo>
                    <a:pt x="260" y="206"/>
                  </a:lnTo>
                  <a:lnTo>
                    <a:pt x="230" y="232"/>
                  </a:lnTo>
                  <a:lnTo>
                    <a:pt x="203" y="262"/>
                  </a:lnTo>
                  <a:lnTo>
                    <a:pt x="181" y="296"/>
                  </a:lnTo>
                  <a:lnTo>
                    <a:pt x="163" y="333"/>
                  </a:lnTo>
                  <a:lnTo>
                    <a:pt x="149" y="372"/>
                  </a:lnTo>
                  <a:lnTo>
                    <a:pt x="142" y="413"/>
                  </a:lnTo>
                  <a:lnTo>
                    <a:pt x="138" y="453"/>
                  </a:lnTo>
                  <a:lnTo>
                    <a:pt x="142" y="493"/>
                  </a:lnTo>
                  <a:lnTo>
                    <a:pt x="149" y="533"/>
                  </a:lnTo>
                  <a:lnTo>
                    <a:pt x="163" y="572"/>
                  </a:lnTo>
                  <a:lnTo>
                    <a:pt x="181" y="610"/>
                  </a:lnTo>
                  <a:lnTo>
                    <a:pt x="204" y="644"/>
                  </a:lnTo>
                  <a:lnTo>
                    <a:pt x="231" y="675"/>
                  </a:lnTo>
                  <a:lnTo>
                    <a:pt x="260" y="701"/>
                  </a:lnTo>
                  <a:lnTo>
                    <a:pt x="294" y="723"/>
                  </a:lnTo>
                  <a:lnTo>
                    <a:pt x="330" y="741"/>
                  </a:lnTo>
                  <a:lnTo>
                    <a:pt x="368" y="754"/>
                  </a:lnTo>
                  <a:lnTo>
                    <a:pt x="408" y="763"/>
                  </a:lnTo>
                  <a:lnTo>
                    <a:pt x="450" y="765"/>
                  </a:lnTo>
                  <a:lnTo>
                    <a:pt x="491" y="763"/>
                  </a:lnTo>
                  <a:lnTo>
                    <a:pt x="530" y="754"/>
                  </a:lnTo>
                  <a:lnTo>
                    <a:pt x="569" y="741"/>
                  </a:lnTo>
                  <a:lnTo>
                    <a:pt x="606" y="722"/>
                  </a:lnTo>
                  <a:lnTo>
                    <a:pt x="640" y="700"/>
                  </a:lnTo>
                  <a:lnTo>
                    <a:pt x="670" y="673"/>
                  </a:lnTo>
                  <a:lnTo>
                    <a:pt x="696" y="643"/>
                  </a:lnTo>
                  <a:lnTo>
                    <a:pt x="720" y="609"/>
                  </a:lnTo>
                  <a:lnTo>
                    <a:pt x="738" y="572"/>
                  </a:lnTo>
                  <a:lnTo>
                    <a:pt x="750" y="533"/>
                  </a:lnTo>
                  <a:lnTo>
                    <a:pt x="759" y="493"/>
                  </a:lnTo>
                  <a:lnTo>
                    <a:pt x="761" y="453"/>
                  </a:lnTo>
                  <a:lnTo>
                    <a:pt x="759" y="413"/>
                  </a:lnTo>
                  <a:lnTo>
                    <a:pt x="750" y="372"/>
                  </a:lnTo>
                  <a:lnTo>
                    <a:pt x="738" y="333"/>
                  </a:lnTo>
                  <a:lnTo>
                    <a:pt x="719" y="296"/>
                  </a:lnTo>
                  <a:lnTo>
                    <a:pt x="696" y="262"/>
                  </a:lnTo>
                  <a:lnTo>
                    <a:pt x="670" y="231"/>
                  </a:lnTo>
                  <a:lnTo>
                    <a:pt x="639" y="205"/>
                  </a:lnTo>
                  <a:lnTo>
                    <a:pt x="605" y="182"/>
                  </a:lnTo>
                  <a:lnTo>
                    <a:pt x="569" y="164"/>
                  </a:lnTo>
                  <a:lnTo>
                    <a:pt x="531" y="152"/>
                  </a:lnTo>
                  <a:lnTo>
                    <a:pt x="491" y="143"/>
                  </a:lnTo>
                  <a:lnTo>
                    <a:pt x="450" y="140"/>
                  </a:lnTo>
                  <a:close/>
                  <a:moveTo>
                    <a:pt x="450" y="0"/>
                  </a:moveTo>
                  <a:lnTo>
                    <a:pt x="500" y="3"/>
                  </a:lnTo>
                  <a:lnTo>
                    <a:pt x="547" y="11"/>
                  </a:lnTo>
                  <a:lnTo>
                    <a:pt x="594" y="23"/>
                  </a:lnTo>
                  <a:lnTo>
                    <a:pt x="638" y="41"/>
                  </a:lnTo>
                  <a:lnTo>
                    <a:pt x="681" y="64"/>
                  </a:lnTo>
                  <a:lnTo>
                    <a:pt x="721" y="90"/>
                  </a:lnTo>
                  <a:lnTo>
                    <a:pt x="757" y="121"/>
                  </a:lnTo>
                  <a:lnTo>
                    <a:pt x="791" y="155"/>
                  </a:lnTo>
                  <a:lnTo>
                    <a:pt x="820" y="193"/>
                  </a:lnTo>
                  <a:lnTo>
                    <a:pt x="846" y="234"/>
                  </a:lnTo>
                  <a:lnTo>
                    <a:pt x="867" y="279"/>
                  </a:lnTo>
                  <a:lnTo>
                    <a:pt x="884" y="328"/>
                  </a:lnTo>
                  <a:lnTo>
                    <a:pt x="896" y="378"/>
                  </a:lnTo>
                  <a:lnTo>
                    <a:pt x="901" y="427"/>
                  </a:lnTo>
                  <a:lnTo>
                    <a:pt x="901" y="477"/>
                  </a:lnTo>
                  <a:lnTo>
                    <a:pt x="896" y="527"/>
                  </a:lnTo>
                  <a:lnTo>
                    <a:pt x="884" y="577"/>
                  </a:lnTo>
                  <a:lnTo>
                    <a:pt x="867" y="626"/>
                  </a:lnTo>
                  <a:lnTo>
                    <a:pt x="845" y="671"/>
                  </a:lnTo>
                  <a:lnTo>
                    <a:pt x="818" y="715"/>
                  </a:lnTo>
                  <a:lnTo>
                    <a:pt x="786" y="754"/>
                  </a:lnTo>
                  <a:lnTo>
                    <a:pt x="752" y="789"/>
                  </a:lnTo>
                  <a:lnTo>
                    <a:pt x="711" y="821"/>
                  </a:lnTo>
                  <a:lnTo>
                    <a:pt x="669" y="847"/>
                  </a:lnTo>
                  <a:lnTo>
                    <a:pt x="622" y="870"/>
                  </a:lnTo>
                  <a:lnTo>
                    <a:pt x="581" y="886"/>
                  </a:lnTo>
                  <a:lnTo>
                    <a:pt x="538" y="896"/>
                  </a:lnTo>
                  <a:lnTo>
                    <a:pt x="494" y="903"/>
                  </a:lnTo>
                  <a:lnTo>
                    <a:pt x="450" y="905"/>
                  </a:lnTo>
                  <a:lnTo>
                    <a:pt x="401" y="902"/>
                  </a:lnTo>
                  <a:lnTo>
                    <a:pt x="352" y="894"/>
                  </a:lnTo>
                  <a:lnTo>
                    <a:pt x="306" y="881"/>
                  </a:lnTo>
                  <a:lnTo>
                    <a:pt x="261" y="863"/>
                  </a:lnTo>
                  <a:lnTo>
                    <a:pt x="219" y="841"/>
                  </a:lnTo>
                  <a:lnTo>
                    <a:pt x="180" y="815"/>
                  </a:lnTo>
                  <a:lnTo>
                    <a:pt x="143" y="784"/>
                  </a:lnTo>
                  <a:lnTo>
                    <a:pt x="110" y="750"/>
                  </a:lnTo>
                  <a:lnTo>
                    <a:pt x="80" y="712"/>
                  </a:lnTo>
                  <a:lnTo>
                    <a:pt x="55" y="670"/>
                  </a:lnTo>
                  <a:lnTo>
                    <a:pt x="34" y="626"/>
                  </a:lnTo>
                  <a:lnTo>
                    <a:pt x="17" y="577"/>
                  </a:lnTo>
                  <a:lnTo>
                    <a:pt x="5" y="527"/>
                  </a:lnTo>
                  <a:lnTo>
                    <a:pt x="0" y="477"/>
                  </a:lnTo>
                  <a:lnTo>
                    <a:pt x="0" y="427"/>
                  </a:lnTo>
                  <a:lnTo>
                    <a:pt x="5" y="378"/>
                  </a:lnTo>
                  <a:lnTo>
                    <a:pt x="17" y="328"/>
                  </a:lnTo>
                  <a:lnTo>
                    <a:pt x="34" y="279"/>
                  </a:lnTo>
                  <a:lnTo>
                    <a:pt x="56" y="233"/>
                  </a:lnTo>
                  <a:lnTo>
                    <a:pt x="82" y="190"/>
                  </a:lnTo>
                  <a:lnTo>
                    <a:pt x="114" y="151"/>
                  </a:lnTo>
                  <a:lnTo>
                    <a:pt x="149" y="116"/>
                  </a:lnTo>
                  <a:lnTo>
                    <a:pt x="188" y="84"/>
                  </a:lnTo>
                  <a:lnTo>
                    <a:pt x="232" y="57"/>
                  </a:lnTo>
                  <a:lnTo>
                    <a:pt x="277" y="35"/>
                  </a:lnTo>
                  <a:lnTo>
                    <a:pt x="320" y="20"/>
                  </a:lnTo>
                  <a:lnTo>
                    <a:pt x="362" y="8"/>
                  </a:lnTo>
                  <a:lnTo>
                    <a:pt x="405" y="2"/>
                  </a:lnTo>
                  <a:lnTo>
                    <a:pt x="450" y="0"/>
                  </a:lnTo>
                  <a:close/>
                </a:path>
              </a:pathLst>
            </a:custGeom>
            <a:solidFill>
              <a:srgbClr val="848CC4"/>
            </a:solidFill>
            <a:ln w="0">
              <a:noFill/>
              <a:prstDash val="solid"/>
              <a:round/>
            </a:ln>
          </p:spPr>
          <p:txBody>
            <a:bodyPr vert="horz" wrap="square" lIns="91440" tIns="45720" rIns="91440" bIns="45720" numCol="1" anchor="t" anchorCtr="0" compatLnSpc="1"/>
            <a:lstStyle/>
            <a:p>
              <a:pPr>
                <a:lnSpc>
                  <a:spcPct val="120000"/>
                </a:lnSpc>
              </a:pPr>
              <a:endParaRPr lang="en-US" sz="1400" dirty="0">
                <a:cs typeface="+mn-ea"/>
                <a:sym typeface="+mn-lt"/>
              </a:endParaRPr>
            </a:p>
          </p:txBody>
        </p:sp>
        <p:sp>
          <p:nvSpPr>
            <p:cNvPr id="50" name="Freeform 230"/>
            <p:cNvSpPr>
              <a:spLocks noEditPoints="1"/>
            </p:cNvSpPr>
            <p:nvPr/>
          </p:nvSpPr>
          <p:spPr bwMode="auto">
            <a:xfrm>
              <a:off x="6405563" y="3575050"/>
              <a:ext cx="327025" cy="327025"/>
            </a:xfrm>
            <a:custGeom>
              <a:avLst/>
              <a:gdLst>
                <a:gd name="T0" fmla="*/ 599 w 2059"/>
                <a:gd name="T1" fmla="*/ 201 h 2062"/>
                <a:gd name="T2" fmla="*/ 653 w 2059"/>
                <a:gd name="T3" fmla="*/ 375 h 2062"/>
                <a:gd name="T4" fmla="*/ 421 w 2059"/>
                <a:gd name="T5" fmla="*/ 624 h 2062"/>
                <a:gd name="T6" fmla="*/ 211 w 2059"/>
                <a:gd name="T7" fmla="*/ 598 h 2062"/>
                <a:gd name="T8" fmla="*/ 139 w 2059"/>
                <a:gd name="T9" fmla="*/ 743 h 2062"/>
                <a:gd name="T10" fmla="*/ 287 w 2059"/>
                <a:gd name="T11" fmla="*/ 819 h 2062"/>
                <a:gd name="T12" fmla="*/ 312 w 2059"/>
                <a:gd name="T13" fmla="*/ 1172 h 2062"/>
                <a:gd name="T14" fmla="*/ 144 w 2059"/>
                <a:gd name="T15" fmla="*/ 1304 h 2062"/>
                <a:gd name="T16" fmla="*/ 197 w 2059"/>
                <a:gd name="T17" fmla="*/ 1457 h 2062"/>
                <a:gd name="T18" fmla="*/ 336 w 2059"/>
                <a:gd name="T19" fmla="*/ 1411 h 2062"/>
                <a:gd name="T20" fmla="*/ 532 w 2059"/>
                <a:gd name="T21" fmla="*/ 1567 h 2062"/>
                <a:gd name="T22" fmla="*/ 598 w 2059"/>
                <a:gd name="T23" fmla="*/ 1845 h 2062"/>
                <a:gd name="T24" fmla="*/ 749 w 2059"/>
                <a:gd name="T25" fmla="*/ 1920 h 2062"/>
                <a:gd name="T26" fmla="*/ 867 w 2059"/>
                <a:gd name="T27" fmla="*/ 1747 h 2062"/>
                <a:gd name="T28" fmla="*/ 1184 w 2059"/>
                <a:gd name="T29" fmla="*/ 1747 h 2062"/>
                <a:gd name="T30" fmla="*/ 1303 w 2059"/>
                <a:gd name="T31" fmla="*/ 1919 h 2062"/>
                <a:gd name="T32" fmla="*/ 1457 w 2059"/>
                <a:gd name="T33" fmla="*/ 1861 h 2062"/>
                <a:gd name="T34" fmla="*/ 1405 w 2059"/>
                <a:gd name="T35" fmla="*/ 1705 h 2062"/>
                <a:gd name="T36" fmla="*/ 1603 w 2059"/>
                <a:gd name="T37" fmla="*/ 1484 h 2062"/>
                <a:gd name="T38" fmla="*/ 1845 w 2059"/>
                <a:gd name="T39" fmla="*/ 1462 h 2062"/>
                <a:gd name="T40" fmla="*/ 1917 w 2059"/>
                <a:gd name="T41" fmla="*/ 1322 h 2062"/>
                <a:gd name="T42" fmla="*/ 1788 w 2059"/>
                <a:gd name="T43" fmla="*/ 1252 h 2062"/>
                <a:gd name="T44" fmla="*/ 1756 w 2059"/>
                <a:gd name="T45" fmla="*/ 960 h 2062"/>
                <a:gd name="T46" fmla="*/ 1915 w 2059"/>
                <a:gd name="T47" fmla="*/ 755 h 2062"/>
                <a:gd name="T48" fmla="*/ 1848 w 2059"/>
                <a:gd name="T49" fmla="*/ 598 h 2062"/>
                <a:gd name="T50" fmla="*/ 1637 w 2059"/>
                <a:gd name="T51" fmla="*/ 624 h 2062"/>
                <a:gd name="T52" fmla="*/ 1406 w 2059"/>
                <a:gd name="T53" fmla="*/ 375 h 2062"/>
                <a:gd name="T54" fmla="*/ 1458 w 2059"/>
                <a:gd name="T55" fmla="*/ 200 h 2062"/>
                <a:gd name="T56" fmla="*/ 1305 w 2059"/>
                <a:gd name="T57" fmla="*/ 143 h 2062"/>
                <a:gd name="T58" fmla="*/ 1172 w 2059"/>
                <a:gd name="T59" fmla="*/ 313 h 2062"/>
                <a:gd name="T60" fmla="*/ 819 w 2059"/>
                <a:gd name="T61" fmla="*/ 287 h 2062"/>
                <a:gd name="T62" fmla="*/ 1315 w 2059"/>
                <a:gd name="T63" fmla="*/ 0 h 2062"/>
                <a:gd name="T64" fmla="*/ 1590 w 2059"/>
                <a:gd name="T65" fmla="*/ 151 h 2062"/>
                <a:gd name="T66" fmla="*/ 1684 w 2059"/>
                <a:gd name="T67" fmla="*/ 455 h 2062"/>
                <a:gd name="T68" fmla="*/ 1946 w 2059"/>
                <a:gd name="T69" fmla="*/ 492 h 2062"/>
                <a:gd name="T70" fmla="*/ 2047 w 2059"/>
                <a:gd name="T71" fmla="*/ 805 h 2062"/>
                <a:gd name="T72" fmla="*/ 1900 w 2059"/>
                <a:gd name="T73" fmla="*/ 1068 h 2062"/>
                <a:gd name="T74" fmla="*/ 2056 w 2059"/>
                <a:gd name="T75" fmla="*/ 1286 h 2062"/>
                <a:gd name="T76" fmla="*/ 1925 w 2059"/>
                <a:gd name="T77" fmla="*/ 1584 h 2062"/>
                <a:gd name="T78" fmla="*/ 1646 w 2059"/>
                <a:gd name="T79" fmla="*/ 1647 h 2062"/>
                <a:gd name="T80" fmla="*/ 1579 w 2059"/>
                <a:gd name="T81" fmla="*/ 1933 h 2062"/>
                <a:gd name="T82" fmla="*/ 1288 w 2059"/>
                <a:gd name="T83" fmla="*/ 2060 h 2062"/>
                <a:gd name="T84" fmla="*/ 1067 w 2059"/>
                <a:gd name="T85" fmla="*/ 1903 h 2062"/>
                <a:gd name="T86" fmla="*/ 797 w 2059"/>
                <a:gd name="T87" fmla="*/ 2053 h 2062"/>
                <a:gd name="T88" fmla="*/ 489 w 2059"/>
                <a:gd name="T89" fmla="*/ 1946 h 2062"/>
                <a:gd name="T90" fmla="*/ 454 w 2059"/>
                <a:gd name="T91" fmla="*/ 1687 h 2062"/>
                <a:gd name="T92" fmla="*/ 157 w 2059"/>
                <a:gd name="T93" fmla="*/ 1596 h 2062"/>
                <a:gd name="T94" fmla="*/ 0 w 2059"/>
                <a:gd name="T95" fmla="*/ 1317 h 2062"/>
                <a:gd name="T96" fmla="*/ 166 w 2059"/>
                <a:gd name="T97" fmla="*/ 1144 h 2062"/>
                <a:gd name="T98" fmla="*/ 23 w 2059"/>
                <a:gd name="T99" fmla="*/ 828 h 2062"/>
                <a:gd name="T100" fmla="*/ 94 w 2059"/>
                <a:gd name="T101" fmla="*/ 510 h 2062"/>
                <a:gd name="T102" fmla="*/ 339 w 2059"/>
                <a:gd name="T103" fmla="*/ 499 h 2062"/>
                <a:gd name="T104" fmla="*/ 460 w 2059"/>
                <a:gd name="T105" fmla="*/ 181 h 2062"/>
                <a:gd name="T106" fmla="*/ 714 w 2059"/>
                <a:gd name="T107" fmla="*/ 4 h 2062"/>
                <a:gd name="T108" fmla="*/ 888 w 2059"/>
                <a:gd name="T109" fmla="*/ 96 h 2062"/>
                <a:gd name="T110" fmla="*/ 1217 w 2059"/>
                <a:gd name="T111" fmla="*/ 34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9" h="2062">
                  <a:moveTo>
                    <a:pt x="745" y="140"/>
                  </a:moveTo>
                  <a:lnTo>
                    <a:pt x="743" y="140"/>
                  </a:lnTo>
                  <a:lnTo>
                    <a:pt x="741" y="140"/>
                  </a:lnTo>
                  <a:lnTo>
                    <a:pt x="739" y="141"/>
                  </a:lnTo>
                  <a:lnTo>
                    <a:pt x="606" y="196"/>
                  </a:lnTo>
                  <a:lnTo>
                    <a:pt x="603" y="197"/>
                  </a:lnTo>
                  <a:lnTo>
                    <a:pt x="601" y="199"/>
                  </a:lnTo>
                  <a:lnTo>
                    <a:pt x="599" y="201"/>
                  </a:lnTo>
                  <a:lnTo>
                    <a:pt x="598" y="205"/>
                  </a:lnTo>
                  <a:lnTo>
                    <a:pt x="597" y="206"/>
                  </a:lnTo>
                  <a:lnTo>
                    <a:pt x="597" y="209"/>
                  </a:lnTo>
                  <a:lnTo>
                    <a:pt x="597" y="212"/>
                  </a:lnTo>
                  <a:lnTo>
                    <a:pt x="598" y="215"/>
                  </a:lnTo>
                  <a:lnTo>
                    <a:pt x="649" y="337"/>
                  </a:lnTo>
                  <a:lnTo>
                    <a:pt x="653" y="356"/>
                  </a:lnTo>
                  <a:lnTo>
                    <a:pt x="653" y="375"/>
                  </a:lnTo>
                  <a:lnTo>
                    <a:pt x="647" y="393"/>
                  </a:lnTo>
                  <a:lnTo>
                    <a:pt x="637" y="409"/>
                  </a:lnTo>
                  <a:lnTo>
                    <a:pt x="622" y="422"/>
                  </a:lnTo>
                  <a:lnTo>
                    <a:pt x="576" y="456"/>
                  </a:lnTo>
                  <a:lnTo>
                    <a:pt x="532" y="493"/>
                  </a:lnTo>
                  <a:lnTo>
                    <a:pt x="492" y="533"/>
                  </a:lnTo>
                  <a:lnTo>
                    <a:pt x="455" y="577"/>
                  </a:lnTo>
                  <a:lnTo>
                    <a:pt x="421" y="624"/>
                  </a:lnTo>
                  <a:lnTo>
                    <a:pt x="408" y="638"/>
                  </a:lnTo>
                  <a:lnTo>
                    <a:pt x="392" y="648"/>
                  </a:lnTo>
                  <a:lnTo>
                    <a:pt x="374" y="653"/>
                  </a:lnTo>
                  <a:lnTo>
                    <a:pt x="355" y="654"/>
                  </a:lnTo>
                  <a:lnTo>
                    <a:pt x="336" y="649"/>
                  </a:lnTo>
                  <a:lnTo>
                    <a:pt x="215" y="599"/>
                  </a:lnTo>
                  <a:lnTo>
                    <a:pt x="212" y="598"/>
                  </a:lnTo>
                  <a:lnTo>
                    <a:pt x="211" y="598"/>
                  </a:lnTo>
                  <a:lnTo>
                    <a:pt x="209" y="597"/>
                  </a:lnTo>
                  <a:lnTo>
                    <a:pt x="206" y="598"/>
                  </a:lnTo>
                  <a:lnTo>
                    <a:pt x="203" y="599"/>
                  </a:lnTo>
                  <a:lnTo>
                    <a:pt x="200" y="600"/>
                  </a:lnTo>
                  <a:lnTo>
                    <a:pt x="197" y="603"/>
                  </a:lnTo>
                  <a:lnTo>
                    <a:pt x="194" y="607"/>
                  </a:lnTo>
                  <a:lnTo>
                    <a:pt x="140" y="739"/>
                  </a:lnTo>
                  <a:lnTo>
                    <a:pt x="139" y="743"/>
                  </a:lnTo>
                  <a:lnTo>
                    <a:pt x="139" y="748"/>
                  </a:lnTo>
                  <a:lnTo>
                    <a:pt x="140" y="751"/>
                  </a:lnTo>
                  <a:lnTo>
                    <a:pt x="141" y="753"/>
                  </a:lnTo>
                  <a:lnTo>
                    <a:pt x="143" y="755"/>
                  </a:lnTo>
                  <a:lnTo>
                    <a:pt x="145" y="756"/>
                  </a:lnTo>
                  <a:lnTo>
                    <a:pt x="148" y="758"/>
                  </a:lnTo>
                  <a:lnTo>
                    <a:pt x="270" y="809"/>
                  </a:lnTo>
                  <a:lnTo>
                    <a:pt x="287" y="819"/>
                  </a:lnTo>
                  <a:lnTo>
                    <a:pt x="299" y="832"/>
                  </a:lnTo>
                  <a:lnTo>
                    <a:pt x="309" y="849"/>
                  </a:lnTo>
                  <a:lnTo>
                    <a:pt x="313" y="867"/>
                  </a:lnTo>
                  <a:lnTo>
                    <a:pt x="312" y="888"/>
                  </a:lnTo>
                  <a:lnTo>
                    <a:pt x="301" y="959"/>
                  </a:lnTo>
                  <a:lnTo>
                    <a:pt x="297" y="1030"/>
                  </a:lnTo>
                  <a:lnTo>
                    <a:pt x="301" y="1102"/>
                  </a:lnTo>
                  <a:lnTo>
                    <a:pt x="312" y="1172"/>
                  </a:lnTo>
                  <a:lnTo>
                    <a:pt x="313" y="1192"/>
                  </a:lnTo>
                  <a:lnTo>
                    <a:pt x="309" y="1211"/>
                  </a:lnTo>
                  <a:lnTo>
                    <a:pt x="299" y="1227"/>
                  </a:lnTo>
                  <a:lnTo>
                    <a:pt x="287" y="1241"/>
                  </a:lnTo>
                  <a:lnTo>
                    <a:pt x="270" y="1251"/>
                  </a:lnTo>
                  <a:lnTo>
                    <a:pt x="148" y="1301"/>
                  </a:lnTo>
                  <a:lnTo>
                    <a:pt x="146" y="1302"/>
                  </a:lnTo>
                  <a:lnTo>
                    <a:pt x="144" y="1304"/>
                  </a:lnTo>
                  <a:lnTo>
                    <a:pt x="141" y="1307"/>
                  </a:lnTo>
                  <a:lnTo>
                    <a:pt x="140" y="1309"/>
                  </a:lnTo>
                  <a:lnTo>
                    <a:pt x="139" y="1311"/>
                  </a:lnTo>
                  <a:lnTo>
                    <a:pt x="139" y="1314"/>
                  </a:lnTo>
                  <a:lnTo>
                    <a:pt x="139" y="1317"/>
                  </a:lnTo>
                  <a:lnTo>
                    <a:pt x="140" y="1320"/>
                  </a:lnTo>
                  <a:lnTo>
                    <a:pt x="194" y="1453"/>
                  </a:lnTo>
                  <a:lnTo>
                    <a:pt x="197" y="1457"/>
                  </a:lnTo>
                  <a:lnTo>
                    <a:pt x="200" y="1459"/>
                  </a:lnTo>
                  <a:lnTo>
                    <a:pt x="203" y="1461"/>
                  </a:lnTo>
                  <a:lnTo>
                    <a:pt x="206" y="1462"/>
                  </a:lnTo>
                  <a:lnTo>
                    <a:pt x="209" y="1462"/>
                  </a:lnTo>
                  <a:lnTo>
                    <a:pt x="211" y="1462"/>
                  </a:lnTo>
                  <a:lnTo>
                    <a:pt x="212" y="1461"/>
                  </a:lnTo>
                  <a:lnTo>
                    <a:pt x="215" y="1461"/>
                  </a:lnTo>
                  <a:lnTo>
                    <a:pt x="336" y="1411"/>
                  </a:lnTo>
                  <a:lnTo>
                    <a:pt x="355" y="1406"/>
                  </a:lnTo>
                  <a:lnTo>
                    <a:pt x="374" y="1406"/>
                  </a:lnTo>
                  <a:lnTo>
                    <a:pt x="392" y="1412"/>
                  </a:lnTo>
                  <a:lnTo>
                    <a:pt x="408" y="1422"/>
                  </a:lnTo>
                  <a:lnTo>
                    <a:pt x="421" y="1437"/>
                  </a:lnTo>
                  <a:lnTo>
                    <a:pt x="455" y="1484"/>
                  </a:lnTo>
                  <a:lnTo>
                    <a:pt x="492" y="1527"/>
                  </a:lnTo>
                  <a:lnTo>
                    <a:pt x="532" y="1567"/>
                  </a:lnTo>
                  <a:lnTo>
                    <a:pt x="576" y="1605"/>
                  </a:lnTo>
                  <a:lnTo>
                    <a:pt x="622" y="1639"/>
                  </a:lnTo>
                  <a:lnTo>
                    <a:pt x="637" y="1651"/>
                  </a:lnTo>
                  <a:lnTo>
                    <a:pt x="647" y="1667"/>
                  </a:lnTo>
                  <a:lnTo>
                    <a:pt x="652" y="1685"/>
                  </a:lnTo>
                  <a:lnTo>
                    <a:pt x="653" y="1704"/>
                  </a:lnTo>
                  <a:lnTo>
                    <a:pt x="648" y="1723"/>
                  </a:lnTo>
                  <a:lnTo>
                    <a:pt x="598" y="1845"/>
                  </a:lnTo>
                  <a:lnTo>
                    <a:pt x="596" y="1853"/>
                  </a:lnTo>
                  <a:lnTo>
                    <a:pt x="599" y="1860"/>
                  </a:lnTo>
                  <a:lnTo>
                    <a:pt x="605" y="1864"/>
                  </a:lnTo>
                  <a:lnTo>
                    <a:pt x="738" y="1920"/>
                  </a:lnTo>
                  <a:lnTo>
                    <a:pt x="741" y="1921"/>
                  </a:lnTo>
                  <a:lnTo>
                    <a:pt x="743" y="1921"/>
                  </a:lnTo>
                  <a:lnTo>
                    <a:pt x="746" y="1921"/>
                  </a:lnTo>
                  <a:lnTo>
                    <a:pt x="749" y="1920"/>
                  </a:lnTo>
                  <a:lnTo>
                    <a:pt x="752" y="1919"/>
                  </a:lnTo>
                  <a:lnTo>
                    <a:pt x="756" y="1915"/>
                  </a:lnTo>
                  <a:lnTo>
                    <a:pt x="758" y="1912"/>
                  </a:lnTo>
                  <a:lnTo>
                    <a:pt x="807" y="1790"/>
                  </a:lnTo>
                  <a:lnTo>
                    <a:pt x="818" y="1773"/>
                  </a:lnTo>
                  <a:lnTo>
                    <a:pt x="832" y="1761"/>
                  </a:lnTo>
                  <a:lnTo>
                    <a:pt x="848" y="1751"/>
                  </a:lnTo>
                  <a:lnTo>
                    <a:pt x="867" y="1747"/>
                  </a:lnTo>
                  <a:lnTo>
                    <a:pt x="886" y="1748"/>
                  </a:lnTo>
                  <a:lnTo>
                    <a:pt x="957" y="1758"/>
                  </a:lnTo>
                  <a:lnTo>
                    <a:pt x="1029" y="1762"/>
                  </a:lnTo>
                  <a:lnTo>
                    <a:pt x="1100" y="1758"/>
                  </a:lnTo>
                  <a:lnTo>
                    <a:pt x="1171" y="1748"/>
                  </a:lnTo>
                  <a:lnTo>
                    <a:pt x="1175" y="1748"/>
                  </a:lnTo>
                  <a:lnTo>
                    <a:pt x="1180" y="1747"/>
                  </a:lnTo>
                  <a:lnTo>
                    <a:pt x="1184" y="1747"/>
                  </a:lnTo>
                  <a:lnTo>
                    <a:pt x="1200" y="1749"/>
                  </a:lnTo>
                  <a:lnTo>
                    <a:pt x="1215" y="1754"/>
                  </a:lnTo>
                  <a:lnTo>
                    <a:pt x="1229" y="1763"/>
                  </a:lnTo>
                  <a:lnTo>
                    <a:pt x="1241" y="1775"/>
                  </a:lnTo>
                  <a:lnTo>
                    <a:pt x="1249" y="1790"/>
                  </a:lnTo>
                  <a:lnTo>
                    <a:pt x="1299" y="1912"/>
                  </a:lnTo>
                  <a:lnTo>
                    <a:pt x="1301" y="1915"/>
                  </a:lnTo>
                  <a:lnTo>
                    <a:pt x="1303" y="1919"/>
                  </a:lnTo>
                  <a:lnTo>
                    <a:pt x="1306" y="1920"/>
                  </a:lnTo>
                  <a:lnTo>
                    <a:pt x="1309" y="1921"/>
                  </a:lnTo>
                  <a:lnTo>
                    <a:pt x="1313" y="1921"/>
                  </a:lnTo>
                  <a:lnTo>
                    <a:pt x="1316" y="1921"/>
                  </a:lnTo>
                  <a:lnTo>
                    <a:pt x="1319" y="1920"/>
                  </a:lnTo>
                  <a:lnTo>
                    <a:pt x="1451" y="1864"/>
                  </a:lnTo>
                  <a:lnTo>
                    <a:pt x="1454" y="1863"/>
                  </a:lnTo>
                  <a:lnTo>
                    <a:pt x="1457" y="1861"/>
                  </a:lnTo>
                  <a:lnTo>
                    <a:pt x="1459" y="1859"/>
                  </a:lnTo>
                  <a:lnTo>
                    <a:pt x="1460" y="1857"/>
                  </a:lnTo>
                  <a:lnTo>
                    <a:pt x="1461" y="1855"/>
                  </a:lnTo>
                  <a:lnTo>
                    <a:pt x="1461" y="1853"/>
                  </a:lnTo>
                  <a:lnTo>
                    <a:pt x="1461" y="1850"/>
                  </a:lnTo>
                  <a:lnTo>
                    <a:pt x="1460" y="1845"/>
                  </a:lnTo>
                  <a:lnTo>
                    <a:pt x="1409" y="1723"/>
                  </a:lnTo>
                  <a:lnTo>
                    <a:pt x="1405" y="1705"/>
                  </a:lnTo>
                  <a:lnTo>
                    <a:pt x="1405" y="1686"/>
                  </a:lnTo>
                  <a:lnTo>
                    <a:pt x="1411" y="1668"/>
                  </a:lnTo>
                  <a:lnTo>
                    <a:pt x="1421" y="1652"/>
                  </a:lnTo>
                  <a:lnTo>
                    <a:pt x="1435" y="1639"/>
                  </a:lnTo>
                  <a:lnTo>
                    <a:pt x="1482" y="1606"/>
                  </a:lnTo>
                  <a:lnTo>
                    <a:pt x="1525" y="1569"/>
                  </a:lnTo>
                  <a:lnTo>
                    <a:pt x="1566" y="1527"/>
                  </a:lnTo>
                  <a:lnTo>
                    <a:pt x="1603" y="1484"/>
                  </a:lnTo>
                  <a:lnTo>
                    <a:pt x="1637" y="1437"/>
                  </a:lnTo>
                  <a:lnTo>
                    <a:pt x="1649" y="1423"/>
                  </a:lnTo>
                  <a:lnTo>
                    <a:pt x="1665" y="1413"/>
                  </a:lnTo>
                  <a:lnTo>
                    <a:pt x="1683" y="1407"/>
                  </a:lnTo>
                  <a:lnTo>
                    <a:pt x="1702" y="1407"/>
                  </a:lnTo>
                  <a:lnTo>
                    <a:pt x="1721" y="1412"/>
                  </a:lnTo>
                  <a:lnTo>
                    <a:pt x="1843" y="1462"/>
                  </a:lnTo>
                  <a:lnTo>
                    <a:pt x="1845" y="1462"/>
                  </a:lnTo>
                  <a:lnTo>
                    <a:pt x="1846" y="1464"/>
                  </a:lnTo>
                  <a:lnTo>
                    <a:pt x="1848" y="1464"/>
                  </a:lnTo>
                  <a:lnTo>
                    <a:pt x="1851" y="1464"/>
                  </a:lnTo>
                  <a:lnTo>
                    <a:pt x="1855" y="1462"/>
                  </a:lnTo>
                  <a:lnTo>
                    <a:pt x="1858" y="1460"/>
                  </a:lnTo>
                  <a:lnTo>
                    <a:pt x="1861" y="1458"/>
                  </a:lnTo>
                  <a:lnTo>
                    <a:pt x="1863" y="1454"/>
                  </a:lnTo>
                  <a:lnTo>
                    <a:pt x="1917" y="1322"/>
                  </a:lnTo>
                  <a:lnTo>
                    <a:pt x="1918" y="1318"/>
                  </a:lnTo>
                  <a:lnTo>
                    <a:pt x="1918" y="1314"/>
                  </a:lnTo>
                  <a:lnTo>
                    <a:pt x="1917" y="1311"/>
                  </a:lnTo>
                  <a:lnTo>
                    <a:pt x="1916" y="1309"/>
                  </a:lnTo>
                  <a:lnTo>
                    <a:pt x="1915" y="1307"/>
                  </a:lnTo>
                  <a:lnTo>
                    <a:pt x="1913" y="1304"/>
                  </a:lnTo>
                  <a:lnTo>
                    <a:pt x="1910" y="1302"/>
                  </a:lnTo>
                  <a:lnTo>
                    <a:pt x="1788" y="1252"/>
                  </a:lnTo>
                  <a:lnTo>
                    <a:pt x="1771" y="1243"/>
                  </a:lnTo>
                  <a:lnTo>
                    <a:pt x="1758" y="1229"/>
                  </a:lnTo>
                  <a:lnTo>
                    <a:pt x="1749" y="1212"/>
                  </a:lnTo>
                  <a:lnTo>
                    <a:pt x="1745" y="1193"/>
                  </a:lnTo>
                  <a:lnTo>
                    <a:pt x="1746" y="1174"/>
                  </a:lnTo>
                  <a:lnTo>
                    <a:pt x="1756" y="1103"/>
                  </a:lnTo>
                  <a:lnTo>
                    <a:pt x="1760" y="1031"/>
                  </a:lnTo>
                  <a:lnTo>
                    <a:pt x="1756" y="960"/>
                  </a:lnTo>
                  <a:lnTo>
                    <a:pt x="1746" y="889"/>
                  </a:lnTo>
                  <a:lnTo>
                    <a:pt x="1745" y="870"/>
                  </a:lnTo>
                  <a:lnTo>
                    <a:pt x="1749" y="851"/>
                  </a:lnTo>
                  <a:lnTo>
                    <a:pt x="1757" y="834"/>
                  </a:lnTo>
                  <a:lnTo>
                    <a:pt x="1771" y="820"/>
                  </a:lnTo>
                  <a:lnTo>
                    <a:pt x="1788" y="810"/>
                  </a:lnTo>
                  <a:lnTo>
                    <a:pt x="1910" y="760"/>
                  </a:lnTo>
                  <a:lnTo>
                    <a:pt x="1915" y="755"/>
                  </a:lnTo>
                  <a:lnTo>
                    <a:pt x="1918" y="748"/>
                  </a:lnTo>
                  <a:lnTo>
                    <a:pt x="1917" y="740"/>
                  </a:lnTo>
                  <a:lnTo>
                    <a:pt x="1863" y="608"/>
                  </a:lnTo>
                  <a:lnTo>
                    <a:pt x="1861" y="603"/>
                  </a:lnTo>
                  <a:lnTo>
                    <a:pt x="1858" y="601"/>
                  </a:lnTo>
                  <a:lnTo>
                    <a:pt x="1855" y="599"/>
                  </a:lnTo>
                  <a:lnTo>
                    <a:pt x="1851" y="598"/>
                  </a:lnTo>
                  <a:lnTo>
                    <a:pt x="1848" y="598"/>
                  </a:lnTo>
                  <a:lnTo>
                    <a:pt x="1846" y="599"/>
                  </a:lnTo>
                  <a:lnTo>
                    <a:pt x="1843" y="599"/>
                  </a:lnTo>
                  <a:lnTo>
                    <a:pt x="1721" y="650"/>
                  </a:lnTo>
                  <a:lnTo>
                    <a:pt x="1702" y="654"/>
                  </a:lnTo>
                  <a:lnTo>
                    <a:pt x="1683" y="654"/>
                  </a:lnTo>
                  <a:lnTo>
                    <a:pt x="1665" y="649"/>
                  </a:lnTo>
                  <a:lnTo>
                    <a:pt x="1649" y="638"/>
                  </a:lnTo>
                  <a:lnTo>
                    <a:pt x="1637" y="624"/>
                  </a:lnTo>
                  <a:lnTo>
                    <a:pt x="1603" y="577"/>
                  </a:lnTo>
                  <a:lnTo>
                    <a:pt x="1566" y="533"/>
                  </a:lnTo>
                  <a:lnTo>
                    <a:pt x="1525" y="493"/>
                  </a:lnTo>
                  <a:lnTo>
                    <a:pt x="1482" y="456"/>
                  </a:lnTo>
                  <a:lnTo>
                    <a:pt x="1435" y="422"/>
                  </a:lnTo>
                  <a:lnTo>
                    <a:pt x="1421" y="409"/>
                  </a:lnTo>
                  <a:lnTo>
                    <a:pt x="1411" y="393"/>
                  </a:lnTo>
                  <a:lnTo>
                    <a:pt x="1406" y="375"/>
                  </a:lnTo>
                  <a:lnTo>
                    <a:pt x="1405" y="356"/>
                  </a:lnTo>
                  <a:lnTo>
                    <a:pt x="1410" y="337"/>
                  </a:lnTo>
                  <a:lnTo>
                    <a:pt x="1460" y="215"/>
                  </a:lnTo>
                  <a:lnTo>
                    <a:pt x="1462" y="211"/>
                  </a:lnTo>
                  <a:lnTo>
                    <a:pt x="1461" y="208"/>
                  </a:lnTo>
                  <a:lnTo>
                    <a:pt x="1460" y="205"/>
                  </a:lnTo>
                  <a:lnTo>
                    <a:pt x="1460" y="202"/>
                  </a:lnTo>
                  <a:lnTo>
                    <a:pt x="1458" y="200"/>
                  </a:lnTo>
                  <a:lnTo>
                    <a:pt x="1455" y="198"/>
                  </a:lnTo>
                  <a:lnTo>
                    <a:pt x="1452" y="196"/>
                  </a:lnTo>
                  <a:lnTo>
                    <a:pt x="1320" y="142"/>
                  </a:lnTo>
                  <a:lnTo>
                    <a:pt x="1317" y="141"/>
                  </a:lnTo>
                  <a:lnTo>
                    <a:pt x="1315" y="140"/>
                  </a:lnTo>
                  <a:lnTo>
                    <a:pt x="1311" y="141"/>
                  </a:lnTo>
                  <a:lnTo>
                    <a:pt x="1308" y="142"/>
                  </a:lnTo>
                  <a:lnTo>
                    <a:pt x="1305" y="143"/>
                  </a:lnTo>
                  <a:lnTo>
                    <a:pt x="1302" y="146"/>
                  </a:lnTo>
                  <a:lnTo>
                    <a:pt x="1300" y="149"/>
                  </a:lnTo>
                  <a:lnTo>
                    <a:pt x="1250" y="271"/>
                  </a:lnTo>
                  <a:lnTo>
                    <a:pt x="1239" y="288"/>
                  </a:lnTo>
                  <a:lnTo>
                    <a:pt x="1226" y="301"/>
                  </a:lnTo>
                  <a:lnTo>
                    <a:pt x="1210" y="310"/>
                  </a:lnTo>
                  <a:lnTo>
                    <a:pt x="1191" y="314"/>
                  </a:lnTo>
                  <a:lnTo>
                    <a:pt x="1172" y="313"/>
                  </a:lnTo>
                  <a:lnTo>
                    <a:pt x="1101" y="302"/>
                  </a:lnTo>
                  <a:lnTo>
                    <a:pt x="1030" y="299"/>
                  </a:lnTo>
                  <a:lnTo>
                    <a:pt x="958" y="302"/>
                  </a:lnTo>
                  <a:lnTo>
                    <a:pt x="888" y="313"/>
                  </a:lnTo>
                  <a:lnTo>
                    <a:pt x="868" y="314"/>
                  </a:lnTo>
                  <a:lnTo>
                    <a:pt x="850" y="310"/>
                  </a:lnTo>
                  <a:lnTo>
                    <a:pt x="833" y="301"/>
                  </a:lnTo>
                  <a:lnTo>
                    <a:pt x="819" y="287"/>
                  </a:lnTo>
                  <a:lnTo>
                    <a:pt x="809" y="270"/>
                  </a:lnTo>
                  <a:lnTo>
                    <a:pt x="759" y="148"/>
                  </a:lnTo>
                  <a:lnTo>
                    <a:pt x="757" y="145"/>
                  </a:lnTo>
                  <a:lnTo>
                    <a:pt x="755" y="142"/>
                  </a:lnTo>
                  <a:lnTo>
                    <a:pt x="751" y="141"/>
                  </a:lnTo>
                  <a:lnTo>
                    <a:pt x="748" y="140"/>
                  </a:lnTo>
                  <a:lnTo>
                    <a:pt x="745" y="140"/>
                  </a:lnTo>
                  <a:close/>
                  <a:moveTo>
                    <a:pt x="1315" y="0"/>
                  </a:moveTo>
                  <a:lnTo>
                    <a:pt x="1344" y="3"/>
                  </a:lnTo>
                  <a:lnTo>
                    <a:pt x="1374" y="12"/>
                  </a:lnTo>
                  <a:lnTo>
                    <a:pt x="1506" y="67"/>
                  </a:lnTo>
                  <a:lnTo>
                    <a:pt x="1529" y="78"/>
                  </a:lnTo>
                  <a:lnTo>
                    <a:pt x="1548" y="92"/>
                  </a:lnTo>
                  <a:lnTo>
                    <a:pt x="1565" y="109"/>
                  </a:lnTo>
                  <a:lnTo>
                    <a:pt x="1579" y="129"/>
                  </a:lnTo>
                  <a:lnTo>
                    <a:pt x="1590" y="151"/>
                  </a:lnTo>
                  <a:lnTo>
                    <a:pt x="1599" y="180"/>
                  </a:lnTo>
                  <a:lnTo>
                    <a:pt x="1602" y="211"/>
                  </a:lnTo>
                  <a:lnTo>
                    <a:pt x="1599" y="241"/>
                  </a:lnTo>
                  <a:lnTo>
                    <a:pt x="1590" y="270"/>
                  </a:lnTo>
                  <a:lnTo>
                    <a:pt x="1561" y="340"/>
                  </a:lnTo>
                  <a:lnTo>
                    <a:pt x="1605" y="375"/>
                  </a:lnTo>
                  <a:lnTo>
                    <a:pt x="1646" y="415"/>
                  </a:lnTo>
                  <a:lnTo>
                    <a:pt x="1684" y="455"/>
                  </a:lnTo>
                  <a:lnTo>
                    <a:pt x="1720" y="499"/>
                  </a:lnTo>
                  <a:lnTo>
                    <a:pt x="1790" y="470"/>
                  </a:lnTo>
                  <a:lnTo>
                    <a:pt x="1819" y="461"/>
                  </a:lnTo>
                  <a:lnTo>
                    <a:pt x="1849" y="458"/>
                  </a:lnTo>
                  <a:lnTo>
                    <a:pt x="1876" y="460"/>
                  </a:lnTo>
                  <a:lnTo>
                    <a:pt x="1901" y="467"/>
                  </a:lnTo>
                  <a:lnTo>
                    <a:pt x="1925" y="477"/>
                  </a:lnTo>
                  <a:lnTo>
                    <a:pt x="1946" y="492"/>
                  </a:lnTo>
                  <a:lnTo>
                    <a:pt x="1965" y="509"/>
                  </a:lnTo>
                  <a:lnTo>
                    <a:pt x="1981" y="530"/>
                  </a:lnTo>
                  <a:lnTo>
                    <a:pt x="1993" y="554"/>
                  </a:lnTo>
                  <a:lnTo>
                    <a:pt x="2047" y="686"/>
                  </a:lnTo>
                  <a:lnTo>
                    <a:pt x="2056" y="716"/>
                  </a:lnTo>
                  <a:lnTo>
                    <a:pt x="2059" y="746"/>
                  </a:lnTo>
                  <a:lnTo>
                    <a:pt x="2056" y="776"/>
                  </a:lnTo>
                  <a:lnTo>
                    <a:pt x="2047" y="805"/>
                  </a:lnTo>
                  <a:lnTo>
                    <a:pt x="2036" y="827"/>
                  </a:lnTo>
                  <a:lnTo>
                    <a:pt x="2022" y="847"/>
                  </a:lnTo>
                  <a:lnTo>
                    <a:pt x="2005" y="864"/>
                  </a:lnTo>
                  <a:lnTo>
                    <a:pt x="1985" y="878"/>
                  </a:lnTo>
                  <a:lnTo>
                    <a:pt x="1964" y="890"/>
                  </a:lnTo>
                  <a:lnTo>
                    <a:pt x="1893" y="918"/>
                  </a:lnTo>
                  <a:lnTo>
                    <a:pt x="1900" y="994"/>
                  </a:lnTo>
                  <a:lnTo>
                    <a:pt x="1900" y="1068"/>
                  </a:lnTo>
                  <a:lnTo>
                    <a:pt x="1893" y="1143"/>
                  </a:lnTo>
                  <a:lnTo>
                    <a:pt x="1964" y="1172"/>
                  </a:lnTo>
                  <a:lnTo>
                    <a:pt x="1985" y="1184"/>
                  </a:lnTo>
                  <a:lnTo>
                    <a:pt x="2005" y="1198"/>
                  </a:lnTo>
                  <a:lnTo>
                    <a:pt x="2022" y="1215"/>
                  </a:lnTo>
                  <a:lnTo>
                    <a:pt x="2037" y="1234"/>
                  </a:lnTo>
                  <a:lnTo>
                    <a:pt x="2047" y="1257"/>
                  </a:lnTo>
                  <a:lnTo>
                    <a:pt x="2056" y="1286"/>
                  </a:lnTo>
                  <a:lnTo>
                    <a:pt x="2059" y="1316"/>
                  </a:lnTo>
                  <a:lnTo>
                    <a:pt x="2056" y="1347"/>
                  </a:lnTo>
                  <a:lnTo>
                    <a:pt x="2047" y="1376"/>
                  </a:lnTo>
                  <a:lnTo>
                    <a:pt x="1993" y="1508"/>
                  </a:lnTo>
                  <a:lnTo>
                    <a:pt x="1981" y="1532"/>
                  </a:lnTo>
                  <a:lnTo>
                    <a:pt x="1965" y="1553"/>
                  </a:lnTo>
                  <a:lnTo>
                    <a:pt x="1946" y="1571"/>
                  </a:lnTo>
                  <a:lnTo>
                    <a:pt x="1925" y="1584"/>
                  </a:lnTo>
                  <a:lnTo>
                    <a:pt x="1901" y="1595"/>
                  </a:lnTo>
                  <a:lnTo>
                    <a:pt x="1876" y="1601"/>
                  </a:lnTo>
                  <a:lnTo>
                    <a:pt x="1849" y="1605"/>
                  </a:lnTo>
                  <a:lnTo>
                    <a:pt x="1819" y="1601"/>
                  </a:lnTo>
                  <a:lnTo>
                    <a:pt x="1790" y="1592"/>
                  </a:lnTo>
                  <a:lnTo>
                    <a:pt x="1720" y="1563"/>
                  </a:lnTo>
                  <a:lnTo>
                    <a:pt x="1684" y="1607"/>
                  </a:lnTo>
                  <a:lnTo>
                    <a:pt x="1646" y="1647"/>
                  </a:lnTo>
                  <a:lnTo>
                    <a:pt x="1605" y="1686"/>
                  </a:lnTo>
                  <a:lnTo>
                    <a:pt x="1561" y="1721"/>
                  </a:lnTo>
                  <a:lnTo>
                    <a:pt x="1590" y="1792"/>
                  </a:lnTo>
                  <a:lnTo>
                    <a:pt x="1599" y="1821"/>
                  </a:lnTo>
                  <a:lnTo>
                    <a:pt x="1602" y="1852"/>
                  </a:lnTo>
                  <a:lnTo>
                    <a:pt x="1599" y="1881"/>
                  </a:lnTo>
                  <a:lnTo>
                    <a:pt x="1590" y="1911"/>
                  </a:lnTo>
                  <a:lnTo>
                    <a:pt x="1579" y="1933"/>
                  </a:lnTo>
                  <a:lnTo>
                    <a:pt x="1565" y="1952"/>
                  </a:lnTo>
                  <a:lnTo>
                    <a:pt x="1548" y="1971"/>
                  </a:lnTo>
                  <a:lnTo>
                    <a:pt x="1527" y="1984"/>
                  </a:lnTo>
                  <a:lnTo>
                    <a:pt x="1506" y="1995"/>
                  </a:lnTo>
                  <a:lnTo>
                    <a:pt x="1374" y="2050"/>
                  </a:lnTo>
                  <a:lnTo>
                    <a:pt x="1344" y="2059"/>
                  </a:lnTo>
                  <a:lnTo>
                    <a:pt x="1315" y="2062"/>
                  </a:lnTo>
                  <a:lnTo>
                    <a:pt x="1288" y="2060"/>
                  </a:lnTo>
                  <a:lnTo>
                    <a:pt x="1263" y="2053"/>
                  </a:lnTo>
                  <a:lnTo>
                    <a:pt x="1238" y="2043"/>
                  </a:lnTo>
                  <a:lnTo>
                    <a:pt x="1217" y="2029"/>
                  </a:lnTo>
                  <a:lnTo>
                    <a:pt x="1198" y="2011"/>
                  </a:lnTo>
                  <a:lnTo>
                    <a:pt x="1183" y="1990"/>
                  </a:lnTo>
                  <a:lnTo>
                    <a:pt x="1171" y="1966"/>
                  </a:lnTo>
                  <a:lnTo>
                    <a:pt x="1142" y="1896"/>
                  </a:lnTo>
                  <a:lnTo>
                    <a:pt x="1067" y="1903"/>
                  </a:lnTo>
                  <a:lnTo>
                    <a:pt x="992" y="1903"/>
                  </a:lnTo>
                  <a:lnTo>
                    <a:pt x="918" y="1896"/>
                  </a:lnTo>
                  <a:lnTo>
                    <a:pt x="888" y="1966"/>
                  </a:lnTo>
                  <a:lnTo>
                    <a:pt x="876" y="1990"/>
                  </a:lnTo>
                  <a:lnTo>
                    <a:pt x="860" y="2011"/>
                  </a:lnTo>
                  <a:lnTo>
                    <a:pt x="841" y="2029"/>
                  </a:lnTo>
                  <a:lnTo>
                    <a:pt x="820" y="2043"/>
                  </a:lnTo>
                  <a:lnTo>
                    <a:pt x="797" y="2053"/>
                  </a:lnTo>
                  <a:lnTo>
                    <a:pt x="771" y="2060"/>
                  </a:lnTo>
                  <a:lnTo>
                    <a:pt x="745" y="2062"/>
                  </a:lnTo>
                  <a:lnTo>
                    <a:pt x="714" y="2059"/>
                  </a:lnTo>
                  <a:lnTo>
                    <a:pt x="686" y="2050"/>
                  </a:lnTo>
                  <a:lnTo>
                    <a:pt x="553" y="1995"/>
                  </a:lnTo>
                  <a:lnTo>
                    <a:pt x="528" y="1982"/>
                  </a:lnTo>
                  <a:lnTo>
                    <a:pt x="507" y="1966"/>
                  </a:lnTo>
                  <a:lnTo>
                    <a:pt x="489" y="1946"/>
                  </a:lnTo>
                  <a:lnTo>
                    <a:pt x="474" y="1924"/>
                  </a:lnTo>
                  <a:lnTo>
                    <a:pt x="464" y="1899"/>
                  </a:lnTo>
                  <a:lnTo>
                    <a:pt x="458" y="1873"/>
                  </a:lnTo>
                  <a:lnTo>
                    <a:pt x="457" y="1846"/>
                  </a:lnTo>
                  <a:lnTo>
                    <a:pt x="460" y="1820"/>
                  </a:lnTo>
                  <a:lnTo>
                    <a:pt x="469" y="1792"/>
                  </a:lnTo>
                  <a:lnTo>
                    <a:pt x="497" y="1722"/>
                  </a:lnTo>
                  <a:lnTo>
                    <a:pt x="454" y="1687"/>
                  </a:lnTo>
                  <a:lnTo>
                    <a:pt x="414" y="1648"/>
                  </a:lnTo>
                  <a:lnTo>
                    <a:pt x="375" y="1607"/>
                  </a:lnTo>
                  <a:lnTo>
                    <a:pt x="339" y="1563"/>
                  </a:lnTo>
                  <a:lnTo>
                    <a:pt x="270" y="1593"/>
                  </a:lnTo>
                  <a:lnTo>
                    <a:pt x="240" y="1601"/>
                  </a:lnTo>
                  <a:lnTo>
                    <a:pt x="209" y="1605"/>
                  </a:lnTo>
                  <a:lnTo>
                    <a:pt x="183" y="1602"/>
                  </a:lnTo>
                  <a:lnTo>
                    <a:pt x="157" y="1596"/>
                  </a:lnTo>
                  <a:lnTo>
                    <a:pt x="134" y="1586"/>
                  </a:lnTo>
                  <a:lnTo>
                    <a:pt x="113" y="1571"/>
                  </a:lnTo>
                  <a:lnTo>
                    <a:pt x="94" y="1554"/>
                  </a:lnTo>
                  <a:lnTo>
                    <a:pt x="78" y="1532"/>
                  </a:lnTo>
                  <a:lnTo>
                    <a:pt x="66" y="1509"/>
                  </a:lnTo>
                  <a:lnTo>
                    <a:pt x="11" y="1377"/>
                  </a:lnTo>
                  <a:lnTo>
                    <a:pt x="3" y="1347"/>
                  </a:lnTo>
                  <a:lnTo>
                    <a:pt x="0" y="1317"/>
                  </a:lnTo>
                  <a:lnTo>
                    <a:pt x="3" y="1286"/>
                  </a:lnTo>
                  <a:lnTo>
                    <a:pt x="11" y="1258"/>
                  </a:lnTo>
                  <a:lnTo>
                    <a:pt x="23" y="1236"/>
                  </a:lnTo>
                  <a:lnTo>
                    <a:pt x="37" y="1215"/>
                  </a:lnTo>
                  <a:lnTo>
                    <a:pt x="55" y="1198"/>
                  </a:lnTo>
                  <a:lnTo>
                    <a:pt x="74" y="1185"/>
                  </a:lnTo>
                  <a:lnTo>
                    <a:pt x="96" y="1173"/>
                  </a:lnTo>
                  <a:lnTo>
                    <a:pt x="166" y="1144"/>
                  </a:lnTo>
                  <a:lnTo>
                    <a:pt x="159" y="1069"/>
                  </a:lnTo>
                  <a:lnTo>
                    <a:pt x="159" y="995"/>
                  </a:lnTo>
                  <a:lnTo>
                    <a:pt x="166" y="919"/>
                  </a:lnTo>
                  <a:lnTo>
                    <a:pt x="96" y="890"/>
                  </a:lnTo>
                  <a:lnTo>
                    <a:pt x="74" y="879"/>
                  </a:lnTo>
                  <a:lnTo>
                    <a:pt x="54" y="864"/>
                  </a:lnTo>
                  <a:lnTo>
                    <a:pt x="37" y="847"/>
                  </a:lnTo>
                  <a:lnTo>
                    <a:pt x="23" y="828"/>
                  </a:lnTo>
                  <a:lnTo>
                    <a:pt x="11" y="806"/>
                  </a:lnTo>
                  <a:lnTo>
                    <a:pt x="3" y="776"/>
                  </a:lnTo>
                  <a:lnTo>
                    <a:pt x="0" y="747"/>
                  </a:lnTo>
                  <a:lnTo>
                    <a:pt x="3" y="716"/>
                  </a:lnTo>
                  <a:lnTo>
                    <a:pt x="11" y="687"/>
                  </a:lnTo>
                  <a:lnTo>
                    <a:pt x="66" y="555"/>
                  </a:lnTo>
                  <a:lnTo>
                    <a:pt x="78" y="530"/>
                  </a:lnTo>
                  <a:lnTo>
                    <a:pt x="94" y="510"/>
                  </a:lnTo>
                  <a:lnTo>
                    <a:pt x="113" y="492"/>
                  </a:lnTo>
                  <a:lnTo>
                    <a:pt x="134" y="478"/>
                  </a:lnTo>
                  <a:lnTo>
                    <a:pt x="157" y="468"/>
                  </a:lnTo>
                  <a:lnTo>
                    <a:pt x="183" y="461"/>
                  </a:lnTo>
                  <a:lnTo>
                    <a:pt x="209" y="458"/>
                  </a:lnTo>
                  <a:lnTo>
                    <a:pt x="240" y="461"/>
                  </a:lnTo>
                  <a:lnTo>
                    <a:pt x="270" y="471"/>
                  </a:lnTo>
                  <a:lnTo>
                    <a:pt x="339" y="499"/>
                  </a:lnTo>
                  <a:lnTo>
                    <a:pt x="374" y="456"/>
                  </a:lnTo>
                  <a:lnTo>
                    <a:pt x="414" y="416"/>
                  </a:lnTo>
                  <a:lnTo>
                    <a:pt x="454" y="376"/>
                  </a:lnTo>
                  <a:lnTo>
                    <a:pt x="497" y="340"/>
                  </a:lnTo>
                  <a:lnTo>
                    <a:pt x="469" y="270"/>
                  </a:lnTo>
                  <a:lnTo>
                    <a:pt x="460" y="242"/>
                  </a:lnTo>
                  <a:lnTo>
                    <a:pt x="457" y="211"/>
                  </a:lnTo>
                  <a:lnTo>
                    <a:pt x="460" y="181"/>
                  </a:lnTo>
                  <a:lnTo>
                    <a:pt x="469" y="152"/>
                  </a:lnTo>
                  <a:lnTo>
                    <a:pt x="480" y="129"/>
                  </a:lnTo>
                  <a:lnTo>
                    <a:pt x="494" y="110"/>
                  </a:lnTo>
                  <a:lnTo>
                    <a:pt x="511" y="92"/>
                  </a:lnTo>
                  <a:lnTo>
                    <a:pt x="531" y="78"/>
                  </a:lnTo>
                  <a:lnTo>
                    <a:pt x="553" y="68"/>
                  </a:lnTo>
                  <a:lnTo>
                    <a:pt x="686" y="13"/>
                  </a:lnTo>
                  <a:lnTo>
                    <a:pt x="714" y="4"/>
                  </a:lnTo>
                  <a:lnTo>
                    <a:pt x="745" y="1"/>
                  </a:lnTo>
                  <a:lnTo>
                    <a:pt x="771" y="3"/>
                  </a:lnTo>
                  <a:lnTo>
                    <a:pt x="797" y="9"/>
                  </a:lnTo>
                  <a:lnTo>
                    <a:pt x="820" y="20"/>
                  </a:lnTo>
                  <a:lnTo>
                    <a:pt x="841" y="34"/>
                  </a:lnTo>
                  <a:lnTo>
                    <a:pt x="860" y="52"/>
                  </a:lnTo>
                  <a:lnTo>
                    <a:pt x="876" y="73"/>
                  </a:lnTo>
                  <a:lnTo>
                    <a:pt x="888" y="96"/>
                  </a:lnTo>
                  <a:lnTo>
                    <a:pt x="918" y="166"/>
                  </a:lnTo>
                  <a:lnTo>
                    <a:pt x="992" y="160"/>
                  </a:lnTo>
                  <a:lnTo>
                    <a:pt x="1067" y="160"/>
                  </a:lnTo>
                  <a:lnTo>
                    <a:pt x="1142" y="166"/>
                  </a:lnTo>
                  <a:lnTo>
                    <a:pt x="1171" y="96"/>
                  </a:lnTo>
                  <a:lnTo>
                    <a:pt x="1183" y="72"/>
                  </a:lnTo>
                  <a:lnTo>
                    <a:pt x="1198" y="52"/>
                  </a:lnTo>
                  <a:lnTo>
                    <a:pt x="1217" y="34"/>
                  </a:lnTo>
                  <a:lnTo>
                    <a:pt x="1238" y="19"/>
                  </a:lnTo>
                  <a:lnTo>
                    <a:pt x="1263" y="8"/>
                  </a:lnTo>
                  <a:lnTo>
                    <a:pt x="1288" y="2"/>
                  </a:lnTo>
                  <a:lnTo>
                    <a:pt x="1315" y="0"/>
                  </a:lnTo>
                  <a:close/>
                </a:path>
              </a:pathLst>
            </a:custGeom>
            <a:solidFill>
              <a:srgbClr val="848CC4"/>
            </a:solid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grpSp>
      <p:sp>
        <p:nvSpPr>
          <p:cNvPr id="10" name="Round Same Side Corner Rectangle 94"/>
          <p:cNvSpPr/>
          <p:nvPr/>
        </p:nvSpPr>
        <p:spPr>
          <a:xfrm rot="16200000">
            <a:off x="4131310" y="1059180"/>
            <a:ext cx="956310" cy="2173605"/>
          </a:xfrm>
          <a:prstGeom prst="round2SameRect">
            <a:avLst>
              <a:gd name="adj1" fmla="val 50000"/>
              <a:gd name="adj2" fmla="val 0"/>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sp>
        <p:nvSpPr>
          <p:cNvPr id="11" name="Oval 95"/>
          <p:cNvSpPr/>
          <p:nvPr/>
        </p:nvSpPr>
        <p:spPr>
          <a:xfrm>
            <a:off x="3624580" y="1758315"/>
            <a:ext cx="774700" cy="774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dirty="0">
              <a:cs typeface="+mn-ea"/>
              <a:sym typeface="+mn-lt"/>
            </a:endParaRPr>
          </a:p>
        </p:txBody>
      </p:sp>
      <p:sp>
        <p:nvSpPr>
          <p:cNvPr id="12" name="Round Same Side Corner Rectangle 96"/>
          <p:cNvSpPr/>
          <p:nvPr/>
        </p:nvSpPr>
        <p:spPr>
          <a:xfrm rot="16200000">
            <a:off x="4131310" y="2085975"/>
            <a:ext cx="956310" cy="2173605"/>
          </a:xfrm>
          <a:prstGeom prst="round2SameRect">
            <a:avLst>
              <a:gd name="adj1" fmla="val 50000"/>
              <a:gd name="adj2" fmla="val 0"/>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sp>
        <p:nvSpPr>
          <p:cNvPr id="13" name="Oval 97"/>
          <p:cNvSpPr/>
          <p:nvPr/>
        </p:nvSpPr>
        <p:spPr>
          <a:xfrm>
            <a:off x="3624580" y="2785110"/>
            <a:ext cx="774700" cy="774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dirty="0">
              <a:cs typeface="+mn-ea"/>
              <a:sym typeface="+mn-lt"/>
            </a:endParaRPr>
          </a:p>
        </p:txBody>
      </p:sp>
      <p:sp>
        <p:nvSpPr>
          <p:cNvPr id="14" name="Round Same Side Corner Rectangle 98"/>
          <p:cNvSpPr/>
          <p:nvPr/>
        </p:nvSpPr>
        <p:spPr>
          <a:xfrm rot="16200000">
            <a:off x="4131310" y="3112770"/>
            <a:ext cx="956310" cy="2173605"/>
          </a:xfrm>
          <a:prstGeom prst="round2SameRect">
            <a:avLst>
              <a:gd name="adj1" fmla="val 50000"/>
              <a:gd name="adj2" fmla="val 0"/>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sp>
        <p:nvSpPr>
          <p:cNvPr id="15" name="Oval 99"/>
          <p:cNvSpPr/>
          <p:nvPr/>
        </p:nvSpPr>
        <p:spPr>
          <a:xfrm>
            <a:off x="3624580" y="3812540"/>
            <a:ext cx="774700" cy="774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sp>
        <p:nvSpPr>
          <p:cNvPr id="16" name="Round Same Side Corner Rectangle 100"/>
          <p:cNvSpPr/>
          <p:nvPr/>
        </p:nvSpPr>
        <p:spPr>
          <a:xfrm rot="16200000">
            <a:off x="4131310" y="4139565"/>
            <a:ext cx="956310" cy="2173605"/>
          </a:xfrm>
          <a:prstGeom prst="round2SameRect">
            <a:avLst>
              <a:gd name="adj1" fmla="val 50000"/>
              <a:gd name="adj2" fmla="val 0"/>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sp>
        <p:nvSpPr>
          <p:cNvPr id="17" name="Oval 101"/>
          <p:cNvSpPr/>
          <p:nvPr/>
        </p:nvSpPr>
        <p:spPr>
          <a:xfrm>
            <a:off x="3624580" y="4839335"/>
            <a:ext cx="774700" cy="774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grpSp>
        <p:nvGrpSpPr>
          <p:cNvPr id="18" name="Group 102"/>
          <p:cNvGrpSpPr/>
          <p:nvPr/>
        </p:nvGrpSpPr>
        <p:grpSpPr>
          <a:xfrm rot="0">
            <a:off x="3744595" y="2979420"/>
            <a:ext cx="534670" cy="386715"/>
            <a:chOff x="4451350" y="1993900"/>
            <a:chExt cx="550863" cy="398462"/>
          </a:xfrm>
          <a:solidFill>
            <a:srgbClr val="B3D78B"/>
          </a:solidFill>
        </p:grpSpPr>
        <p:sp>
          <p:nvSpPr>
            <p:cNvPr id="43" name="Freeform 62"/>
            <p:cNvSpPr>
              <a:spLocks noEditPoints="1"/>
            </p:cNvSpPr>
            <p:nvPr/>
          </p:nvSpPr>
          <p:spPr bwMode="auto">
            <a:xfrm>
              <a:off x="4451350" y="1993900"/>
              <a:ext cx="369888" cy="398462"/>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44" name="Freeform 63"/>
            <p:cNvSpPr>
              <a:spLocks noEditPoints="1"/>
            </p:cNvSpPr>
            <p:nvPr/>
          </p:nvSpPr>
          <p:spPr bwMode="auto">
            <a:xfrm>
              <a:off x="4764088" y="2005013"/>
              <a:ext cx="238125" cy="222250"/>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45" name="Freeform 64"/>
            <p:cNvSpPr/>
            <p:nvPr/>
          </p:nvSpPr>
          <p:spPr bwMode="auto">
            <a:xfrm>
              <a:off x="4814889" y="2060575"/>
              <a:ext cx="136525" cy="22225"/>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46" name="Freeform 65"/>
            <p:cNvSpPr/>
            <p:nvPr/>
          </p:nvSpPr>
          <p:spPr bwMode="auto">
            <a:xfrm>
              <a:off x="4814889" y="2101850"/>
              <a:ext cx="136525" cy="22225"/>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grpSp>
      <p:grpSp>
        <p:nvGrpSpPr>
          <p:cNvPr id="19" name="Group 107"/>
          <p:cNvGrpSpPr/>
          <p:nvPr/>
        </p:nvGrpSpPr>
        <p:grpSpPr>
          <a:xfrm rot="0">
            <a:off x="3773170" y="1878330"/>
            <a:ext cx="477520" cy="534670"/>
            <a:chOff x="3471863" y="1916113"/>
            <a:chExt cx="492125" cy="550863"/>
          </a:xfrm>
          <a:solidFill>
            <a:srgbClr val="848CC4"/>
          </a:solidFill>
        </p:grpSpPr>
        <p:sp>
          <p:nvSpPr>
            <p:cNvPr id="40" name="Freeform 70"/>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41" name="Freeform 71"/>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42" name="Freeform 72"/>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grpSp>
      <p:grpSp>
        <p:nvGrpSpPr>
          <p:cNvPr id="20" name="Group 111"/>
          <p:cNvGrpSpPr/>
          <p:nvPr/>
        </p:nvGrpSpPr>
        <p:grpSpPr>
          <a:xfrm rot="0">
            <a:off x="3743960" y="4959350"/>
            <a:ext cx="535940" cy="534670"/>
            <a:chOff x="8153400" y="2690813"/>
            <a:chExt cx="552450" cy="550862"/>
          </a:xfrm>
          <a:solidFill>
            <a:schemeClr val="accent4"/>
          </a:solidFill>
        </p:grpSpPr>
        <p:sp>
          <p:nvSpPr>
            <p:cNvPr id="38" name="Freeform 123"/>
            <p:cNvSpPr/>
            <p:nvPr/>
          </p:nvSpPr>
          <p:spPr bwMode="auto">
            <a:xfrm>
              <a:off x="8315325" y="2835275"/>
              <a:ext cx="228600" cy="239712"/>
            </a:xfrm>
            <a:custGeom>
              <a:avLst/>
              <a:gdLst>
                <a:gd name="T0" fmla="*/ 803 w 1447"/>
                <a:gd name="T1" fmla="*/ 4 h 1516"/>
                <a:gd name="T2" fmla="*/ 937 w 1447"/>
                <a:gd name="T3" fmla="*/ 47 h 1516"/>
                <a:gd name="T4" fmla="*/ 1045 w 1447"/>
                <a:gd name="T5" fmla="*/ 131 h 1516"/>
                <a:gd name="T6" fmla="*/ 1117 w 1447"/>
                <a:gd name="T7" fmla="*/ 249 h 1516"/>
                <a:gd name="T8" fmla="*/ 1143 w 1447"/>
                <a:gd name="T9" fmla="*/ 388 h 1516"/>
                <a:gd name="T10" fmla="*/ 1134 w 1447"/>
                <a:gd name="T11" fmla="*/ 803 h 1516"/>
                <a:gd name="T12" fmla="*/ 1093 w 1447"/>
                <a:gd name="T13" fmla="*/ 884 h 1516"/>
                <a:gd name="T14" fmla="*/ 1095 w 1447"/>
                <a:gd name="T15" fmla="*/ 1191 h 1516"/>
                <a:gd name="T16" fmla="*/ 1188 w 1447"/>
                <a:gd name="T17" fmla="*/ 1242 h 1516"/>
                <a:gd name="T18" fmla="*/ 1308 w 1447"/>
                <a:gd name="T19" fmla="*/ 1315 h 1516"/>
                <a:gd name="T20" fmla="*/ 1418 w 1447"/>
                <a:gd name="T21" fmla="*/ 1388 h 1516"/>
                <a:gd name="T22" fmla="*/ 1447 w 1447"/>
                <a:gd name="T23" fmla="*/ 1434 h 1516"/>
                <a:gd name="T24" fmla="*/ 1435 w 1447"/>
                <a:gd name="T25" fmla="*/ 1486 h 1516"/>
                <a:gd name="T26" fmla="*/ 1394 w 1447"/>
                <a:gd name="T27" fmla="*/ 1513 h 1516"/>
                <a:gd name="T28" fmla="*/ 1349 w 1447"/>
                <a:gd name="T29" fmla="*/ 1510 h 1516"/>
                <a:gd name="T30" fmla="*/ 1233 w 1447"/>
                <a:gd name="T31" fmla="*/ 1433 h 1516"/>
                <a:gd name="T32" fmla="*/ 1119 w 1447"/>
                <a:gd name="T33" fmla="*/ 1364 h 1516"/>
                <a:gd name="T34" fmla="*/ 1032 w 1447"/>
                <a:gd name="T35" fmla="*/ 1316 h 1516"/>
                <a:gd name="T36" fmla="*/ 980 w 1447"/>
                <a:gd name="T37" fmla="*/ 1290 h 1516"/>
                <a:gd name="T38" fmla="*/ 941 w 1447"/>
                <a:gd name="T39" fmla="*/ 1250 h 1516"/>
                <a:gd name="T40" fmla="*/ 932 w 1447"/>
                <a:gd name="T41" fmla="*/ 872 h 1516"/>
                <a:gd name="T42" fmla="*/ 950 w 1447"/>
                <a:gd name="T43" fmla="*/ 826 h 1516"/>
                <a:gd name="T44" fmla="*/ 993 w 1447"/>
                <a:gd name="T45" fmla="*/ 783 h 1516"/>
                <a:gd name="T46" fmla="*/ 1003 w 1447"/>
                <a:gd name="T47" fmla="*/ 388 h 1516"/>
                <a:gd name="T48" fmla="*/ 975 w 1447"/>
                <a:gd name="T49" fmla="*/ 275 h 1516"/>
                <a:gd name="T50" fmla="*/ 902 w 1447"/>
                <a:gd name="T51" fmla="*/ 189 h 1516"/>
                <a:gd name="T52" fmla="*/ 796 w 1447"/>
                <a:gd name="T53" fmla="*/ 144 h 1516"/>
                <a:gd name="T54" fmla="*/ 640 w 1447"/>
                <a:gd name="T55" fmla="*/ 144 h 1516"/>
                <a:gd name="T56" fmla="*/ 533 w 1447"/>
                <a:gd name="T57" fmla="*/ 189 h 1516"/>
                <a:gd name="T58" fmla="*/ 459 w 1447"/>
                <a:gd name="T59" fmla="*/ 275 h 1516"/>
                <a:gd name="T60" fmla="*/ 432 w 1447"/>
                <a:gd name="T61" fmla="*/ 388 h 1516"/>
                <a:gd name="T62" fmla="*/ 442 w 1447"/>
                <a:gd name="T63" fmla="*/ 783 h 1516"/>
                <a:gd name="T64" fmla="*/ 485 w 1447"/>
                <a:gd name="T65" fmla="*/ 826 h 1516"/>
                <a:gd name="T66" fmla="*/ 503 w 1447"/>
                <a:gd name="T67" fmla="*/ 872 h 1516"/>
                <a:gd name="T68" fmla="*/ 494 w 1447"/>
                <a:gd name="T69" fmla="*/ 1250 h 1516"/>
                <a:gd name="T70" fmla="*/ 454 w 1447"/>
                <a:gd name="T71" fmla="*/ 1290 h 1516"/>
                <a:gd name="T72" fmla="*/ 400 w 1447"/>
                <a:gd name="T73" fmla="*/ 1317 h 1516"/>
                <a:gd name="T74" fmla="*/ 311 w 1447"/>
                <a:gd name="T75" fmla="*/ 1366 h 1516"/>
                <a:gd name="T76" fmla="*/ 196 w 1447"/>
                <a:gd name="T77" fmla="*/ 1436 h 1516"/>
                <a:gd name="T78" fmla="*/ 93 w 1447"/>
                <a:gd name="T79" fmla="*/ 1502 h 1516"/>
                <a:gd name="T80" fmla="*/ 41 w 1447"/>
                <a:gd name="T81" fmla="*/ 1500 h 1516"/>
                <a:gd name="T82" fmla="*/ 3 w 1447"/>
                <a:gd name="T83" fmla="*/ 1459 h 1516"/>
                <a:gd name="T84" fmla="*/ 6 w 1447"/>
                <a:gd name="T85" fmla="*/ 1406 h 1516"/>
                <a:gd name="T86" fmla="*/ 75 w 1447"/>
                <a:gd name="T87" fmla="*/ 1346 h 1516"/>
                <a:gd name="T88" fmla="*/ 205 w 1447"/>
                <a:gd name="T89" fmla="*/ 1265 h 1516"/>
                <a:gd name="T90" fmla="*/ 310 w 1447"/>
                <a:gd name="T91" fmla="*/ 1206 h 1516"/>
                <a:gd name="T92" fmla="*/ 361 w 1447"/>
                <a:gd name="T93" fmla="*/ 907 h 1516"/>
                <a:gd name="T94" fmla="*/ 302 w 1447"/>
                <a:gd name="T95" fmla="*/ 814 h 1516"/>
                <a:gd name="T96" fmla="*/ 291 w 1447"/>
                <a:gd name="T97" fmla="*/ 388 h 1516"/>
                <a:gd name="T98" fmla="*/ 316 w 1447"/>
                <a:gd name="T99" fmla="*/ 249 h 1516"/>
                <a:gd name="T100" fmla="*/ 389 w 1447"/>
                <a:gd name="T101" fmla="*/ 131 h 1516"/>
                <a:gd name="T102" fmla="*/ 496 w 1447"/>
                <a:gd name="T103" fmla="*/ 47 h 1516"/>
                <a:gd name="T104" fmla="*/ 630 w 1447"/>
                <a:gd name="T105" fmla="*/ 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7" h="1516">
                  <a:moveTo>
                    <a:pt x="679" y="0"/>
                  </a:moveTo>
                  <a:lnTo>
                    <a:pt x="755" y="0"/>
                  </a:lnTo>
                  <a:lnTo>
                    <a:pt x="803" y="4"/>
                  </a:lnTo>
                  <a:lnTo>
                    <a:pt x="851" y="13"/>
                  </a:lnTo>
                  <a:lnTo>
                    <a:pt x="895" y="27"/>
                  </a:lnTo>
                  <a:lnTo>
                    <a:pt x="937" y="47"/>
                  </a:lnTo>
                  <a:lnTo>
                    <a:pt x="976" y="70"/>
                  </a:lnTo>
                  <a:lnTo>
                    <a:pt x="1013" y="98"/>
                  </a:lnTo>
                  <a:lnTo>
                    <a:pt x="1045" y="131"/>
                  </a:lnTo>
                  <a:lnTo>
                    <a:pt x="1073" y="166"/>
                  </a:lnTo>
                  <a:lnTo>
                    <a:pt x="1097" y="206"/>
                  </a:lnTo>
                  <a:lnTo>
                    <a:pt x="1117" y="249"/>
                  </a:lnTo>
                  <a:lnTo>
                    <a:pt x="1131" y="293"/>
                  </a:lnTo>
                  <a:lnTo>
                    <a:pt x="1139" y="340"/>
                  </a:lnTo>
                  <a:lnTo>
                    <a:pt x="1143" y="388"/>
                  </a:lnTo>
                  <a:lnTo>
                    <a:pt x="1143" y="741"/>
                  </a:lnTo>
                  <a:lnTo>
                    <a:pt x="1141" y="772"/>
                  </a:lnTo>
                  <a:lnTo>
                    <a:pt x="1134" y="803"/>
                  </a:lnTo>
                  <a:lnTo>
                    <a:pt x="1125" y="831"/>
                  </a:lnTo>
                  <a:lnTo>
                    <a:pt x="1110" y="858"/>
                  </a:lnTo>
                  <a:lnTo>
                    <a:pt x="1093" y="884"/>
                  </a:lnTo>
                  <a:lnTo>
                    <a:pt x="1072" y="907"/>
                  </a:lnTo>
                  <a:lnTo>
                    <a:pt x="1072" y="1179"/>
                  </a:lnTo>
                  <a:lnTo>
                    <a:pt x="1095" y="1191"/>
                  </a:lnTo>
                  <a:lnTo>
                    <a:pt x="1123" y="1205"/>
                  </a:lnTo>
                  <a:lnTo>
                    <a:pt x="1153" y="1222"/>
                  </a:lnTo>
                  <a:lnTo>
                    <a:pt x="1188" y="1242"/>
                  </a:lnTo>
                  <a:lnTo>
                    <a:pt x="1226" y="1264"/>
                  </a:lnTo>
                  <a:lnTo>
                    <a:pt x="1266" y="1288"/>
                  </a:lnTo>
                  <a:lnTo>
                    <a:pt x="1308" y="1315"/>
                  </a:lnTo>
                  <a:lnTo>
                    <a:pt x="1353" y="1343"/>
                  </a:lnTo>
                  <a:lnTo>
                    <a:pt x="1385" y="1365"/>
                  </a:lnTo>
                  <a:lnTo>
                    <a:pt x="1418" y="1388"/>
                  </a:lnTo>
                  <a:lnTo>
                    <a:pt x="1432" y="1401"/>
                  </a:lnTo>
                  <a:lnTo>
                    <a:pt x="1441" y="1417"/>
                  </a:lnTo>
                  <a:lnTo>
                    <a:pt x="1447" y="1434"/>
                  </a:lnTo>
                  <a:lnTo>
                    <a:pt x="1447" y="1451"/>
                  </a:lnTo>
                  <a:lnTo>
                    <a:pt x="1444" y="1469"/>
                  </a:lnTo>
                  <a:lnTo>
                    <a:pt x="1435" y="1486"/>
                  </a:lnTo>
                  <a:lnTo>
                    <a:pt x="1423" y="1499"/>
                  </a:lnTo>
                  <a:lnTo>
                    <a:pt x="1409" y="1508"/>
                  </a:lnTo>
                  <a:lnTo>
                    <a:pt x="1394" y="1513"/>
                  </a:lnTo>
                  <a:lnTo>
                    <a:pt x="1378" y="1516"/>
                  </a:lnTo>
                  <a:lnTo>
                    <a:pt x="1363" y="1515"/>
                  </a:lnTo>
                  <a:lnTo>
                    <a:pt x="1349" y="1510"/>
                  </a:lnTo>
                  <a:lnTo>
                    <a:pt x="1337" y="1503"/>
                  </a:lnTo>
                  <a:lnTo>
                    <a:pt x="1276" y="1460"/>
                  </a:lnTo>
                  <a:lnTo>
                    <a:pt x="1233" y="1433"/>
                  </a:lnTo>
                  <a:lnTo>
                    <a:pt x="1193" y="1408"/>
                  </a:lnTo>
                  <a:lnTo>
                    <a:pt x="1155" y="1385"/>
                  </a:lnTo>
                  <a:lnTo>
                    <a:pt x="1119" y="1364"/>
                  </a:lnTo>
                  <a:lnTo>
                    <a:pt x="1087" y="1345"/>
                  </a:lnTo>
                  <a:lnTo>
                    <a:pt x="1058" y="1329"/>
                  </a:lnTo>
                  <a:lnTo>
                    <a:pt x="1032" y="1316"/>
                  </a:lnTo>
                  <a:lnTo>
                    <a:pt x="1010" y="1304"/>
                  </a:lnTo>
                  <a:lnTo>
                    <a:pt x="993" y="1296"/>
                  </a:lnTo>
                  <a:lnTo>
                    <a:pt x="980" y="1290"/>
                  </a:lnTo>
                  <a:lnTo>
                    <a:pt x="964" y="1279"/>
                  </a:lnTo>
                  <a:lnTo>
                    <a:pt x="951" y="1265"/>
                  </a:lnTo>
                  <a:lnTo>
                    <a:pt x="941" y="1250"/>
                  </a:lnTo>
                  <a:lnTo>
                    <a:pt x="934" y="1232"/>
                  </a:lnTo>
                  <a:lnTo>
                    <a:pt x="932" y="1213"/>
                  </a:lnTo>
                  <a:lnTo>
                    <a:pt x="932" y="872"/>
                  </a:lnTo>
                  <a:lnTo>
                    <a:pt x="934" y="855"/>
                  </a:lnTo>
                  <a:lnTo>
                    <a:pt x="940" y="839"/>
                  </a:lnTo>
                  <a:lnTo>
                    <a:pt x="950" y="826"/>
                  </a:lnTo>
                  <a:lnTo>
                    <a:pt x="963" y="814"/>
                  </a:lnTo>
                  <a:lnTo>
                    <a:pt x="980" y="801"/>
                  </a:lnTo>
                  <a:lnTo>
                    <a:pt x="993" y="783"/>
                  </a:lnTo>
                  <a:lnTo>
                    <a:pt x="1000" y="763"/>
                  </a:lnTo>
                  <a:lnTo>
                    <a:pt x="1003" y="741"/>
                  </a:lnTo>
                  <a:lnTo>
                    <a:pt x="1003" y="388"/>
                  </a:lnTo>
                  <a:lnTo>
                    <a:pt x="1000" y="348"/>
                  </a:lnTo>
                  <a:lnTo>
                    <a:pt x="991" y="311"/>
                  </a:lnTo>
                  <a:lnTo>
                    <a:pt x="975" y="275"/>
                  </a:lnTo>
                  <a:lnTo>
                    <a:pt x="955" y="242"/>
                  </a:lnTo>
                  <a:lnTo>
                    <a:pt x="931" y="214"/>
                  </a:lnTo>
                  <a:lnTo>
                    <a:pt x="902" y="189"/>
                  </a:lnTo>
                  <a:lnTo>
                    <a:pt x="870" y="169"/>
                  </a:lnTo>
                  <a:lnTo>
                    <a:pt x="834" y="154"/>
                  </a:lnTo>
                  <a:lnTo>
                    <a:pt x="796" y="144"/>
                  </a:lnTo>
                  <a:lnTo>
                    <a:pt x="756" y="141"/>
                  </a:lnTo>
                  <a:lnTo>
                    <a:pt x="680" y="141"/>
                  </a:lnTo>
                  <a:lnTo>
                    <a:pt x="640" y="144"/>
                  </a:lnTo>
                  <a:lnTo>
                    <a:pt x="601" y="154"/>
                  </a:lnTo>
                  <a:lnTo>
                    <a:pt x="566" y="169"/>
                  </a:lnTo>
                  <a:lnTo>
                    <a:pt x="533" y="189"/>
                  </a:lnTo>
                  <a:lnTo>
                    <a:pt x="505" y="213"/>
                  </a:lnTo>
                  <a:lnTo>
                    <a:pt x="479" y="242"/>
                  </a:lnTo>
                  <a:lnTo>
                    <a:pt x="459" y="275"/>
                  </a:lnTo>
                  <a:lnTo>
                    <a:pt x="445" y="310"/>
                  </a:lnTo>
                  <a:lnTo>
                    <a:pt x="435" y="348"/>
                  </a:lnTo>
                  <a:lnTo>
                    <a:pt x="432" y="388"/>
                  </a:lnTo>
                  <a:lnTo>
                    <a:pt x="432" y="741"/>
                  </a:lnTo>
                  <a:lnTo>
                    <a:pt x="434" y="763"/>
                  </a:lnTo>
                  <a:lnTo>
                    <a:pt x="442" y="783"/>
                  </a:lnTo>
                  <a:lnTo>
                    <a:pt x="454" y="801"/>
                  </a:lnTo>
                  <a:lnTo>
                    <a:pt x="471" y="814"/>
                  </a:lnTo>
                  <a:lnTo>
                    <a:pt x="485" y="826"/>
                  </a:lnTo>
                  <a:lnTo>
                    <a:pt x="494" y="839"/>
                  </a:lnTo>
                  <a:lnTo>
                    <a:pt x="500" y="855"/>
                  </a:lnTo>
                  <a:lnTo>
                    <a:pt x="503" y="872"/>
                  </a:lnTo>
                  <a:lnTo>
                    <a:pt x="503" y="1213"/>
                  </a:lnTo>
                  <a:lnTo>
                    <a:pt x="500" y="1232"/>
                  </a:lnTo>
                  <a:lnTo>
                    <a:pt x="494" y="1250"/>
                  </a:lnTo>
                  <a:lnTo>
                    <a:pt x="484" y="1265"/>
                  </a:lnTo>
                  <a:lnTo>
                    <a:pt x="470" y="1279"/>
                  </a:lnTo>
                  <a:lnTo>
                    <a:pt x="454" y="1290"/>
                  </a:lnTo>
                  <a:lnTo>
                    <a:pt x="440" y="1296"/>
                  </a:lnTo>
                  <a:lnTo>
                    <a:pt x="422" y="1305"/>
                  </a:lnTo>
                  <a:lnTo>
                    <a:pt x="400" y="1317"/>
                  </a:lnTo>
                  <a:lnTo>
                    <a:pt x="374" y="1331"/>
                  </a:lnTo>
                  <a:lnTo>
                    <a:pt x="344" y="1347"/>
                  </a:lnTo>
                  <a:lnTo>
                    <a:pt x="311" y="1366"/>
                  </a:lnTo>
                  <a:lnTo>
                    <a:pt x="275" y="1387"/>
                  </a:lnTo>
                  <a:lnTo>
                    <a:pt x="237" y="1410"/>
                  </a:lnTo>
                  <a:lnTo>
                    <a:pt x="196" y="1436"/>
                  </a:lnTo>
                  <a:lnTo>
                    <a:pt x="153" y="1463"/>
                  </a:lnTo>
                  <a:lnTo>
                    <a:pt x="110" y="1492"/>
                  </a:lnTo>
                  <a:lnTo>
                    <a:pt x="93" y="1502"/>
                  </a:lnTo>
                  <a:lnTo>
                    <a:pt x="75" y="1505"/>
                  </a:lnTo>
                  <a:lnTo>
                    <a:pt x="58" y="1505"/>
                  </a:lnTo>
                  <a:lnTo>
                    <a:pt x="41" y="1500"/>
                  </a:lnTo>
                  <a:lnTo>
                    <a:pt x="25" y="1489"/>
                  </a:lnTo>
                  <a:lnTo>
                    <a:pt x="12" y="1476"/>
                  </a:lnTo>
                  <a:lnTo>
                    <a:pt x="3" y="1459"/>
                  </a:lnTo>
                  <a:lnTo>
                    <a:pt x="0" y="1441"/>
                  </a:lnTo>
                  <a:lnTo>
                    <a:pt x="1" y="1423"/>
                  </a:lnTo>
                  <a:lnTo>
                    <a:pt x="6" y="1406"/>
                  </a:lnTo>
                  <a:lnTo>
                    <a:pt x="15" y="1390"/>
                  </a:lnTo>
                  <a:lnTo>
                    <a:pt x="29" y="1378"/>
                  </a:lnTo>
                  <a:lnTo>
                    <a:pt x="75" y="1346"/>
                  </a:lnTo>
                  <a:lnTo>
                    <a:pt x="121" y="1317"/>
                  </a:lnTo>
                  <a:lnTo>
                    <a:pt x="164" y="1291"/>
                  </a:lnTo>
                  <a:lnTo>
                    <a:pt x="205" y="1265"/>
                  </a:lnTo>
                  <a:lnTo>
                    <a:pt x="243" y="1243"/>
                  </a:lnTo>
                  <a:lnTo>
                    <a:pt x="278" y="1223"/>
                  </a:lnTo>
                  <a:lnTo>
                    <a:pt x="310" y="1206"/>
                  </a:lnTo>
                  <a:lnTo>
                    <a:pt x="338" y="1192"/>
                  </a:lnTo>
                  <a:lnTo>
                    <a:pt x="361" y="1179"/>
                  </a:lnTo>
                  <a:lnTo>
                    <a:pt x="361" y="907"/>
                  </a:lnTo>
                  <a:lnTo>
                    <a:pt x="337" y="878"/>
                  </a:lnTo>
                  <a:lnTo>
                    <a:pt x="317" y="848"/>
                  </a:lnTo>
                  <a:lnTo>
                    <a:pt x="302" y="814"/>
                  </a:lnTo>
                  <a:lnTo>
                    <a:pt x="293" y="778"/>
                  </a:lnTo>
                  <a:lnTo>
                    <a:pt x="291" y="741"/>
                  </a:lnTo>
                  <a:lnTo>
                    <a:pt x="291" y="388"/>
                  </a:lnTo>
                  <a:lnTo>
                    <a:pt x="293" y="340"/>
                  </a:lnTo>
                  <a:lnTo>
                    <a:pt x="302" y="293"/>
                  </a:lnTo>
                  <a:lnTo>
                    <a:pt x="316" y="249"/>
                  </a:lnTo>
                  <a:lnTo>
                    <a:pt x="336" y="206"/>
                  </a:lnTo>
                  <a:lnTo>
                    <a:pt x="360" y="166"/>
                  </a:lnTo>
                  <a:lnTo>
                    <a:pt x="389" y="131"/>
                  </a:lnTo>
                  <a:lnTo>
                    <a:pt x="420" y="98"/>
                  </a:lnTo>
                  <a:lnTo>
                    <a:pt x="456" y="70"/>
                  </a:lnTo>
                  <a:lnTo>
                    <a:pt x="496" y="47"/>
                  </a:lnTo>
                  <a:lnTo>
                    <a:pt x="538" y="27"/>
                  </a:lnTo>
                  <a:lnTo>
                    <a:pt x="583" y="13"/>
                  </a:lnTo>
                  <a:lnTo>
                    <a:pt x="630" y="4"/>
                  </a:lnTo>
                  <a:lnTo>
                    <a:pt x="679" y="0"/>
                  </a:lnTo>
                  <a:close/>
                </a:path>
              </a:pathLst>
            </a:custGeom>
            <a:solidFill>
              <a:srgbClr val="B3D78B"/>
            </a:solidFill>
            <a:ln w="0">
              <a:noFill/>
              <a:prstDash val="solid"/>
              <a:round/>
            </a:ln>
          </p:spPr>
          <p:txBody>
            <a:bodyPr vert="horz" wrap="square" lIns="91440" tIns="45720" rIns="91440" bIns="45720" numCol="1" anchor="t" anchorCtr="0" compatLnSpc="1"/>
            <a:lstStyle/>
            <a:p>
              <a:pPr>
                <a:lnSpc>
                  <a:spcPct val="120000"/>
                </a:lnSpc>
              </a:pPr>
              <a:endParaRPr lang="en-US" sz="1400" dirty="0">
                <a:cs typeface="+mn-ea"/>
                <a:sym typeface="+mn-lt"/>
              </a:endParaRPr>
            </a:p>
          </p:txBody>
        </p:sp>
        <p:sp>
          <p:nvSpPr>
            <p:cNvPr id="39" name="Freeform 124"/>
            <p:cNvSpPr>
              <a:spLocks noEditPoints="1"/>
            </p:cNvSpPr>
            <p:nvPr/>
          </p:nvSpPr>
          <p:spPr bwMode="auto">
            <a:xfrm>
              <a:off x="8153400" y="2690813"/>
              <a:ext cx="552450" cy="550862"/>
            </a:xfrm>
            <a:custGeom>
              <a:avLst/>
              <a:gdLst>
                <a:gd name="T0" fmla="*/ 1469 w 3480"/>
                <a:gd name="T1" fmla="*/ 545 h 3470"/>
                <a:gd name="T2" fmla="*/ 1148 w 3480"/>
                <a:gd name="T3" fmla="*/ 664 h 3470"/>
                <a:gd name="T4" fmla="*/ 878 w 3480"/>
                <a:gd name="T5" fmla="*/ 864 h 3470"/>
                <a:gd name="T6" fmla="*/ 673 w 3480"/>
                <a:gd name="T7" fmla="*/ 1129 h 3470"/>
                <a:gd name="T8" fmla="*/ 545 w 3480"/>
                <a:gd name="T9" fmla="*/ 1445 h 3470"/>
                <a:gd name="T10" fmla="*/ 516 w 3480"/>
                <a:gd name="T11" fmla="*/ 1720 h 3470"/>
                <a:gd name="T12" fmla="*/ 516 w 3480"/>
                <a:gd name="T13" fmla="*/ 1853 h 3470"/>
                <a:gd name="T14" fmla="*/ 598 w 3480"/>
                <a:gd name="T15" fmla="*/ 2188 h 3470"/>
                <a:gd name="T16" fmla="*/ 766 w 3480"/>
                <a:gd name="T17" fmla="*/ 2481 h 3470"/>
                <a:gd name="T18" fmla="*/ 1006 w 3480"/>
                <a:gd name="T19" fmla="*/ 2715 h 3470"/>
                <a:gd name="T20" fmla="*/ 1303 w 3480"/>
                <a:gd name="T21" fmla="*/ 2877 h 3470"/>
                <a:gd name="T22" fmla="*/ 1643 w 3480"/>
                <a:gd name="T23" fmla="*/ 2952 h 3470"/>
                <a:gd name="T24" fmla="*/ 2000 w 3480"/>
                <a:gd name="T25" fmla="*/ 2925 h 3470"/>
                <a:gd name="T26" fmla="*/ 2324 w 3480"/>
                <a:gd name="T27" fmla="*/ 2802 h 3470"/>
                <a:gd name="T28" fmla="*/ 2597 w 3480"/>
                <a:gd name="T29" fmla="*/ 2597 h 3470"/>
                <a:gd name="T30" fmla="*/ 2803 w 3480"/>
                <a:gd name="T31" fmla="*/ 2325 h 3470"/>
                <a:gd name="T32" fmla="*/ 2926 w 3480"/>
                <a:gd name="T33" fmla="*/ 2002 h 3470"/>
                <a:gd name="T34" fmla="*/ 2953 w 3480"/>
                <a:gd name="T35" fmla="*/ 1645 h 3470"/>
                <a:gd name="T36" fmla="*/ 2876 w 3480"/>
                <a:gd name="T37" fmla="*/ 1301 h 3470"/>
                <a:gd name="T38" fmla="*/ 2709 w 3480"/>
                <a:gd name="T39" fmla="*/ 1002 h 3470"/>
                <a:gd name="T40" fmla="*/ 2469 w 3480"/>
                <a:gd name="T41" fmla="*/ 761 h 3470"/>
                <a:gd name="T42" fmla="*/ 2168 w 3480"/>
                <a:gd name="T43" fmla="*/ 595 h 3470"/>
                <a:gd name="T44" fmla="*/ 1824 w 3480"/>
                <a:gd name="T45" fmla="*/ 518 h 3470"/>
                <a:gd name="T46" fmla="*/ 1776 w 3480"/>
                <a:gd name="T47" fmla="*/ 9 h 3470"/>
                <a:gd name="T48" fmla="*/ 1811 w 3480"/>
                <a:gd name="T49" fmla="*/ 70 h 3470"/>
                <a:gd name="T50" fmla="*/ 2085 w 3480"/>
                <a:gd name="T51" fmla="*/ 422 h 3470"/>
                <a:gd name="T52" fmla="*/ 2418 w 3480"/>
                <a:gd name="T53" fmla="*/ 559 h 3470"/>
                <a:gd name="T54" fmla="*/ 2700 w 3480"/>
                <a:gd name="T55" fmla="*/ 776 h 3470"/>
                <a:gd name="T56" fmla="*/ 2916 w 3480"/>
                <a:gd name="T57" fmla="*/ 1058 h 3470"/>
                <a:gd name="T58" fmla="*/ 3053 w 3480"/>
                <a:gd name="T59" fmla="*/ 1390 h 3470"/>
                <a:gd name="T60" fmla="*/ 3409 w 3480"/>
                <a:gd name="T61" fmla="*/ 1665 h 3470"/>
                <a:gd name="T62" fmla="*/ 3471 w 3480"/>
                <a:gd name="T63" fmla="*/ 1699 h 3470"/>
                <a:gd name="T64" fmla="*/ 3471 w 3480"/>
                <a:gd name="T65" fmla="*/ 1771 h 3470"/>
                <a:gd name="T66" fmla="*/ 3409 w 3480"/>
                <a:gd name="T67" fmla="*/ 1805 h 3470"/>
                <a:gd name="T68" fmla="*/ 3053 w 3480"/>
                <a:gd name="T69" fmla="*/ 2080 h 3470"/>
                <a:gd name="T70" fmla="*/ 2916 w 3480"/>
                <a:gd name="T71" fmla="*/ 2412 h 3470"/>
                <a:gd name="T72" fmla="*/ 2700 w 3480"/>
                <a:gd name="T73" fmla="*/ 2694 h 3470"/>
                <a:gd name="T74" fmla="*/ 2418 w 3480"/>
                <a:gd name="T75" fmla="*/ 2911 h 3470"/>
                <a:gd name="T76" fmla="*/ 2085 w 3480"/>
                <a:gd name="T77" fmla="*/ 3048 h 3470"/>
                <a:gd name="T78" fmla="*/ 1811 w 3480"/>
                <a:gd name="T79" fmla="*/ 3400 h 3470"/>
                <a:gd name="T80" fmla="*/ 1776 w 3480"/>
                <a:gd name="T81" fmla="*/ 3461 h 3470"/>
                <a:gd name="T82" fmla="*/ 1704 w 3480"/>
                <a:gd name="T83" fmla="*/ 3461 h 3470"/>
                <a:gd name="T84" fmla="*/ 1669 w 3480"/>
                <a:gd name="T85" fmla="*/ 3400 h 3470"/>
                <a:gd name="T86" fmla="*/ 1392 w 3480"/>
                <a:gd name="T87" fmla="*/ 3051 h 3470"/>
                <a:gd name="T88" fmla="*/ 1057 w 3480"/>
                <a:gd name="T89" fmla="*/ 2915 h 3470"/>
                <a:gd name="T90" fmla="*/ 772 w 3480"/>
                <a:gd name="T91" fmla="*/ 2698 h 3470"/>
                <a:gd name="T92" fmla="*/ 554 w 3480"/>
                <a:gd name="T93" fmla="*/ 2415 h 3470"/>
                <a:gd name="T94" fmla="*/ 414 w 3480"/>
                <a:gd name="T95" fmla="*/ 2081 h 3470"/>
                <a:gd name="T96" fmla="*/ 71 w 3480"/>
                <a:gd name="T97" fmla="*/ 1805 h 3470"/>
                <a:gd name="T98" fmla="*/ 9 w 3480"/>
                <a:gd name="T99" fmla="*/ 1771 h 3470"/>
                <a:gd name="T100" fmla="*/ 9 w 3480"/>
                <a:gd name="T101" fmla="*/ 1699 h 3470"/>
                <a:gd name="T102" fmla="*/ 71 w 3480"/>
                <a:gd name="T103" fmla="*/ 1665 h 3470"/>
                <a:gd name="T104" fmla="*/ 414 w 3480"/>
                <a:gd name="T105" fmla="*/ 1389 h 3470"/>
                <a:gd name="T106" fmla="*/ 553 w 3480"/>
                <a:gd name="T107" fmla="*/ 1055 h 3470"/>
                <a:gd name="T108" fmla="*/ 772 w 3480"/>
                <a:gd name="T109" fmla="*/ 772 h 3470"/>
                <a:gd name="T110" fmla="*/ 1056 w 3480"/>
                <a:gd name="T111" fmla="*/ 555 h 3470"/>
                <a:gd name="T112" fmla="*/ 1392 w 3480"/>
                <a:gd name="T113" fmla="*/ 419 h 3470"/>
                <a:gd name="T114" fmla="*/ 1669 w 3480"/>
                <a:gd name="T115" fmla="*/ 70 h 3470"/>
                <a:gd name="T116" fmla="*/ 1704 w 3480"/>
                <a:gd name="T117" fmla="*/ 9 h 3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80" h="3470">
                  <a:moveTo>
                    <a:pt x="1733" y="515"/>
                  </a:moveTo>
                  <a:lnTo>
                    <a:pt x="1643" y="518"/>
                  </a:lnTo>
                  <a:lnTo>
                    <a:pt x="1555" y="529"/>
                  </a:lnTo>
                  <a:lnTo>
                    <a:pt x="1469" y="545"/>
                  </a:lnTo>
                  <a:lnTo>
                    <a:pt x="1385" y="566"/>
                  </a:lnTo>
                  <a:lnTo>
                    <a:pt x="1303" y="593"/>
                  </a:lnTo>
                  <a:lnTo>
                    <a:pt x="1224" y="626"/>
                  </a:lnTo>
                  <a:lnTo>
                    <a:pt x="1148" y="664"/>
                  </a:lnTo>
                  <a:lnTo>
                    <a:pt x="1076" y="707"/>
                  </a:lnTo>
                  <a:lnTo>
                    <a:pt x="1006" y="755"/>
                  </a:lnTo>
                  <a:lnTo>
                    <a:pt x="941" y="808"/>
                  </a:lnTo>
                  <a:lnTo>
                    <a:pt x="878" y="864"/>
                  </a:lnTo>
                  <a:lnTo>
                    <a:pt x="820" y="924"/>
                  </a:lnTo>
                  <a:lnTo>
                    <a:pt x="767" y="989"/>
                  </a:lnTo>
                  <a:lnTo>
                    <a:pt x="717" y="1058"/>
                  </a:lnTo>
                  <a:lnTo>
                    <a:pt x="673" y="1129"/>
                  </a:lnTo>
                  <a:lnTo>
                    <a:pt x="633" y="1204"/>
                  </a:lnTo>
                  <a:lnTo>
                    <a:pt x="598" y="1282"/>
                  </a:lnTo>
                  <a:lnTo>
                    <a:pt x="569" y="1362"/>
                  </a:lnTo>
                  <a:lnTo>
                    <a:pt x="545" y="1445"/>
                  </a:lnTo>
                  <a:lnTo>
                    <a:pt x="527" y="1530"/>
                  </a:lnTo>
                  <a:lnTo>
                    <a:pt x="516" y="1617"/>
                  </a:lnTo>
                  <a:lnTo>
                    <a:pt x="510" y="1707"/>
                  </a:lnTo>
                  <a:lnTo>
                    <a:pt x="516" y="1720"/>
                  </a:lnTo>
                  <a:lnTo>
                    <a:pt x="517" y="1735"/>
                  </a:lnTo>
                  <a:lnTo>
                    <a:pt x="516" y="1750"/>
                  </a:lnTo>
                  <a:lnTo>
                    <a:pt x="510" y="1763"/>
                  </a:lnTo>
                  <a:lnTo>
                    <a:pt x="516" y="1853"/>
                  </a:lnTo>
                  <a:lnTo>
                    <a:pt x="527" y="1940"/>
                  </a:lnTo>
                  <a:lnTo>
                    <a:pt x="545" y="2025"/>
                  </a:lnTo>
                  <a:lnTo>
                    <a:pt x="568" y="2108"/>
                  </a:lnTo>
                  <a:lnTo>
                    <a:pt x="598" y="2188"/>
                  </a:lnTo>
                  <a:lnTo>
                    <a:pt x="633" y="2266"/>
                  </a:lnTo>
                  <a:lnTo>
                    <a:pt x="672" y="2341"/>
                  </a:lnTo>
                  <a:lnTo>
                    <a:pt x="717" y="2412"/>
                  </a:lnTo>
                  <a:lnTo>
                    <a:pt x="766" y="2481"/>
                  </a:lnTo>
                  <a:lnTo>
                    <a:pt x="820" y="2546"/>
                  </a:lnTo>
                  <a:lnTo>
                    <a:pt x="878" y="2606"/>
                  </a:lnTo>
                  <a:lnTo>
                    <a:pt x="941" y="2662"/>
                  </a:lnTo>
                  <a:lnTo>
                    <a:pt x="1006" y="2715"/>
                  </a:lnTo>
                  <a:lnTo>
                    <a:pt x="1076" y="2763"/>
                  </a:lnTo>
                  <a:lnTo>
                    <a:pt x="1148" y="2806"/>
                  </a:lnTo>
                  <a:lnTo>
                    <a:pt x="1224" y="2844"/>
                  </a:lnTo>
                  <a:lnTo>
                    <a:pt x="1303" y="2877"/>
                  </a:lnTo>
                  <a:lnTo>
                    <a:pt x="1385" y="2904"/>
                  </a:lnTo>
                  <a:lnTo>
                    <a:pt x="1469" y="2925"/>
                  </a:lnTo>
                  <a:lnTo>
                    <a:pt x="1555" y="2941"/>
                  </a:lnTo>
                  <a:lnTo>
                    <a:pt x="1643" y="2952"/>
                  </a:lnTo>
                  <a:lnTo>
                    <a:pt x="1733" y="2955"/>
                  </a:lnTo>
                  <a:lnTo>
                    <a:pt x="1824" y="2952"/>
                  </a:lnTo>
                  <a:lnTo>
                    <a:pt x="1913" y="2941"/>
                  </a:lnTo>
                  <a:lnTo>
                    <a:pt x="2000" y="2925"/>
                  </a:lnTo>
                  <a:lnTo>
                    <a:pt x="2086" y="2903"/>
                  </a:lnTo>
                  <a:lnTo>
                    <a:pt x="2168" y="2875"/>
                  </a:lnTo>
                  <a:lnTo>
                    <a:pt x="2248" y="2841"/>
                  </a:lnTo>
                  <a:lnTo>
                    <a:pt x="2324" y="2802"/>
                  </a:lnTo>
                  <a:lnTo>
                    <a:pt x="2398" y="2758"/>
                  </a:lnTo>
                  <a:lnTo>
                    <a:pt x="2469" y="2709"/>
                  </a:lnTo>
                  <a:lnTo>
                    <a:pt x="2535" y="2655"/>
                  </a:lnTo>
                  <a:lnTo>
                    <a:pt x="2597" y="2597"/>
                  </a:lnTo>
                  <a:lnTo>
                    <a:pt x="2655" y="2535"/>
                  </a:lnTo>
                  <a:lnTo>
                    <a:pt x="2709" y="2469"/>
                  </a:lnTo>
                  <a:lnTo>
                    <a:pt x="2759" y="2399"/>
                  </a:lnTo>
                  <a:lnTo>
                    <a:pt x="2803" y="2325"/>
                  </a:lnTo>
                  <a:lnTo>
                    <a:pt x="2842" y="2249"/>
                  </a:lnTo>
                  <a:lnTo>
                    <a:pt x="2876" y="2169"/>
                  </a:lnTo>
                  <a:lnTo>
                    <a:pt x="2904" y="2087"/>
                  </a:lnTo>
                  <a:lnTo>
                    <a:pt x="2926" y="2002"/>
                  </a:lnTo>
                  <a:lnTo>
                    <a:pt x="2942" y="1915"/>
                  </a:lnTo>
                  <a:lnTo>
                    <a:pt x="2953" y="1825"/>
                  </a:lnTo>
                  <a:lnTo>
                    <a:pt x="2956" y="1735"/>
                  </a:lnTo>
                  <a:lnTo>
                    <a:pt x="2953" y="1645"/>
                  </a:lnTo>
                  <a:lnTo>
                    <a:pt x="2942" y="1555"/>
                  </a:lnTo>
                  <a:lnTo>
                    <a:pt x="2926" y="1468"/>
                  </a:lnTo>
                  <a:lnTo>
                    <a:pt x="2904" y="1384"/>
                  </a:lnTo>
                  <a:lnTo>
                    <a:pt x="2876" y="1301"/>
                  </a:lnTo>
                  <a:lnTo>
                    <a:pt x="2842" y="1222"/>
                  </a:lnTo>
                  <a:lnTo>
                    <a:pt x="2803" y="1145"/>
                  </a:lnTo>
                  <a:lnTo>
                    <a:pt x="2759" y="1071"/>
                  </a:lnTo>
                  <a:lnTo>
                    <a:pt x="2709" y="1002"/>
                  </a:lnTo>
                  <a:lnTo>
                    <a:pt x="2655" y="936"/>
                  </a:lnTo>
                  <a:lnTo>
                    <a:pt x="2597" y="873"/>
                  </a:lnTo>
                  <a:lnTo>
                    <a:pt x="2535" y="815"/>
                  </a:lnTo>
                  <a:lnTo>
                    <a:pt x="2469" y="761"/>
                  </a:lnTo>
                  <a:lnTo>
                    <a:pt x="2398" y="712"/>
                  </a:lnTo>
                  <a:lnTo>
                    <a:pt x="2325" y="668"/>
                  </a:lnTo>
                  <a:lnTo>
                    <a:pt x="2248" y="629"/>
                  </a:lnTo>
                  <a:lnTo>
                    <a:pt x="2168" y="595"/>
                  </a:lnTo>
                  <a:lnTo>
                    <a:pt x="2086" y="567"/>
                  </a:lnTo>
                  <a:lnTo>
                    <a:pt x="2000" y="545"/>
                  </a:lnTo>
                  <a:lnTo>
                    <a:pt x="1913" y="529"/>
                  </a:lnTo>
                  <a:lnTo>
                    <a:pt x="1824" y="518"/>
                  </a:lnTo>
                  <a:lnTo>
                    <a:pt x="1733" y="515"/>
                  </a:lnTo>
                  <a:close/>
                  <a:moveTo>
                    <a:pt x="1740" y="0"/>
                  </a:moveTo>
                  <a:lnTo>
                    <a:pt x="1759" y="2"/>
                  </a:lnTo>
                  <a:lnTo>
                    <a:pt x="1776" y="9"/>
                  </a:lnTo>
                  <a:lnTo>
                    <a:pt x="1790" y="20"/>
                  </a:lnTo>
                  <a:lnTo>
                    <a:pt x="1801" y="35"/>
                  </a:lnTo>
                  <a:lnTo>
                    <a:pt x="1807" y="52"/>
                  </a:lnTo>
                  <a:lnTo>
                    <a:pt x="1811" y="70"/>
                  </a:lnTo>
                  <a:lnTo>
                    <a:pt x="1811" y="377"/>
                  </a:lnTo>
                  <a:lnTo>
                    <a:pt x="1903" y="386"/>
                  </a:lnTo>
                  <a:lnTo>
                    <a:pt x="1995" y="401"/>
                  </a:lnTo>
                  <a:lnTo>
                    <a:pt x="2085" y="422"/>
                  </a:lnTo>
                  <a:lnTo>
                    <a:pt x="2172" y="448"/>
                  </a:lnTo>
                  <a:lnTo>
                    <a:pt x="2257" y="479"/>
                  </a:lnTo>
                  <a:lnTo>
                    <a:pt x="2339" y="517"/>
                  </a:lnTo>
                  <a:lnTo>
                    <a:pt x="2418" y="559"/>
                  </a:lnTo>
                  <a:lnTo>
                    <a:pt x="2494" y="607"/>
                  </a:lnTo>
                  <a:lnTo>
                    <a:pt x="2566" y="659"/>
                  </a:lnTo>
                  <a:lnTo>
                    <a:pt x="2634" y="715"/>
                  </a:lnTo>
                  <a:lnTo>
                    <a:pt x="2700" y="776"/>
                  </a:lnTo>
                  <a:lnTo>
                    <a:pt x="2760" y="841"/>
                  </a:lnTo>
                  <a:lnTo>
                    <a:pt x="2817" y="910"/>
                  </a:lnTo>
                  <a:lnTo>
                    <a:pt x="2868" y="982"/>
                  </a:lnTo>
                  <a:lnTo>
                    <a:pt x="2916" y="1058"/>
                  </a:lnTo>
                  <a:lnTo>
                    <a:pt x="2958" y="1137"/>
                  </a:lnTo>
                  <a:lnTo>
                    <a:pt x="2995" y="1219"/>
                  </a:lnTo>
                  <a:lnTo>
                    <a:pt x="3027" y="1303"/>
                  </a:lnTo>
                  <a:lnTo>
                    <a:pt x="3053" y="1390"/>
                  </a:lnTo>
                  <a:lnTo>
                    <a:pt x="3073" y="1479"/>
                  </a:lnTo>
                  <a:lnTo>
                    <a:pt x="3087" y="1571"/>
                  </a:lnTo>
                  <a:lnTo>
                    <a:pt x="3095" y="1665"/>
                  </a:lnTo>
                  <a:lnTo>
                    <a:pt x="3409" y="1665"/>
                  </a:lnTo>
                  <a:lnTo>
                    <a:pt x="3428" y="1668"/>
                  </a:lnTo>
                  <a:lnTo>
                    <a:pt x="3445" y="1674"/>
                  </a:lnTo>
                  <a:lnTo>
                    <a:pt x="3460" y="1686"/>
                  </a:lnTo>
                  <a:lnTo>
                    <a:pt x="3471" y="1699"/>
                  </a:lnTo>
                  <a:lnTo>
                    <a:pt x="3478" y="1716"/>
                  </a:lnTo>
                  <a:lnTo>
                    <a:pt x="3480" y="1735"/>
                  </a:lnTo>
                  <a:lnTo>
                    <a:pt x="3478" y="1754"/>
                  </a:lnTo>
                  <a:lnTo>
                    <a:pt x="3471" y="1771"/>
                  </a:lnTo>
                  <a:lnTo>
                    <a:pt x="3460" y="1784"/>
                  </a:lnTo>
                  <a:lnTo>
                    <a:pt x="3445" y="1796"/>
                  </a:lnTo>
                  <a:lnTo>
                    <a:pt x="3428" y="1802"/>
                  </a:lnTo>
                  <a:lnTo>
                    <a:pt x="3409" y="1805"/>
                  </a:lnTo>
                  <a:lnTo>
                    <a:pt x="3095" y="1805"/>
                  </a:lnTo>
                  <a:lnTo>
                    <a:pt x="3087" y="1899"/>
                  </a:lnTo>
                  <a:lnTo>
                    <a:pt x="3073" y="1991"/>
                  </a:lnTo>
                  <a:lnTo>
                    <a:pt x="3053" y="2080"/>
                  </a:lnTo>
                  <a:lnTo>
                    <a:pt x="3027" y="2167"/>
                  </a:lnTo>
                  <a:lnTo>
                    <a:pt x="2995" y="2251"/>
                  </a:lnTo>
                  <a:lnTo>
                    <a:pt x="2958" y="2333"/>
                  </a:lnTo>
                  <a:lnTo>
                    <a:pt x="2916" y="2412"/>
                  </a:lnTo>
                  <a:lnTo>
                    <a:pt x="2868" y="2488"/>
                  </a:lnTo>
                  <a:lnTo>
                    <a:pt x="2817" y="2560"/>
                  </a:lnTo>
                  <a:lnTo>
                    <a:pt x="2760" y="2629"/>
                  </a:lnTo>
                  <a:lnTo>
                    <a:pt x="2700" y="2694"/>
                  </a:lnTo>
                  <a:lnTo>
                    <a:pt x="2634" y="2755"/>
                  </a:lnTo>
                  <a:lnTo>
                    <a:pt x="2566" y="2811"/>
                  </a:lnTo>
                  <a:lnTo>
                    <a:pt x="2494" y="2863"/>
                  </a:lnTo>
                  <a:lnTo>
                    <a:pt x="2418" y="2911"/>
                  </a:lnTo>
                  <a:lnTo>
                    <a:pt x="2339" y="2953"/>
                  </a:lnTo>
                  <a:lnTo>
                    <a:pt x="2257" y="2991"/>
                  </a:lnTo>
                  <a:lnTo>
                    <a:pt x="2172" y="3022"/>
                  </a:lnTo>
                  <a:lnTo>
                    <a:pt x="2085" y="3048"/>
                  </a:lnTo>
                  <a:lnTo>
                    <a:pt x="1995" y="3069"/>
                  </a:lnTo>
                  <a:lnTo>
                    <a:pt x="1903" y="3084"/>
                  </a:lnTo>
                  <a:lnTo>
                    <a:pt x="1811" y="3093"/>
                  </a:lnTo>
                  <a:lnTo>
                    <a:pt x="1811" y="3400"/>
                  </a:lnTo>
                  <a:lnTo>
                    <a:pt x="1807" y="3418"/>
                  </a:lnTo>
                  <a:lnTo>
                    <a:pt x="1801" y="3435"/>
                  </a:lnTo>
                  <a:lnTo>
                    <a:pt x="1790" y="3450"/>
                  </a:lnTo>
                  <a:lnTo>
                    <a:pt x="1776" y="3461"/>
                  </a:lnTo>
                  <a:lnTo>
                    <a:pt x="1759" y="3468"/>
                  </a:lnTo>
                  <a:lnTo>
                    <a:pt x="1740" y="3470"/>
                  </a:lnTo>
                  <a:lnTo>
                    <a:pt x="1721" y="3468"/>
                  </a:lnTo>
                  <a:lnTo>
                    <a:pt x="1704" y="3461"/>
                  </a:lnTo>
                  <a:lnTo>
                    <a:pt x="1690" y="3450"/>
                  </a:lnTo>
                  <a:lnTo>
                    <a:pt x="1679" y="3435"/>
                  </a:lnTo>
                  <a:lnTo>
                    <a:pt x="1673" y="3418"/>
                  </a:lnTo>
                  <a:lnTo>
                    <a:pt x="1669" y="3400"/>
                  </a:lnTo>
                  <a:lnTo>
                    <a:pt x="1669" y="3094"/>
                  </a:lnTo>
                  <a:lnTo>
                    <a:pt x="1575" y="3086"/>
                  </a:lnTo>
                  <a:lnTo>
                    <a:pt x="1483" y="3071"/>
                  </a:lnTo>
                  <a:lnTo>
                    <a:pt x="1392" y="3051"/>
                  </a:lnTo>
                  <a:lnTo>
                    <a:pt x="1304" y="3026"/>
                  </a:lnTo>
                  <a:lnTo>
                    <a:pt x="1219" y="2995"/>
                  </a:lnTo>
                  <a:lnTo>
                    <a:pt x="1136" y="2957"/>
                  </a:lnTo>
                  <a:lnTo>
                    <a:pt x="1057" y="2915"/>
                  </a:lnTo>
                  <a:lnTo>
                    <a:pt x="980" y="2867"/>
                  </a:lnTo>
                  <a:lnTo>
                    <a:pt x="907" y="2816"/>
                  </a:lnTo>
                  <a:lnTo>
                    <a:pt x="837" y="2759"/>
                  </a:lnTo>
                  <a:lnTo>
                    <a:pt x="772" y="2698"/>
                  </a:lnTo>
                  <a:lnTo>
                    <a:pt x="711" y="2633"/>
                  </a:lnTo>
                  <a:lnTo>
                    <a:pt x="654" y="2565"/>
                  </a:lnTo>
                  <a:lnTo>
                    <a:pt x="601" y="2492"/>
                  </a:lnTo>
                  <a:lnTo>
                    <a:pt x="554" y="2415"/>
                  </a:lnTo>
                  <a:lnTo>
                    <a:pt x="510" y="2336"/>
                  </a:lnTo>
                  <a:lnTo>
                    <a:pt x="472" y="2254"/>
                  </a:lnTo>
                  <a:lnTo>
                    <a:pt x="441" y="2169"/>
                  </a:lnTo>
                  <a:lnTo>
                    <a:pt x="414" y="2081"/>
                  </a:lnTo>
                  <a:lnTo>
                    <a:pt x="394" y="1992"/>
                  </a:lnTo>
                  <a:lnTo>
                    <a:pt x="380" y="1899"/>
                  </a:lnTo>
                  <a:lnTo>
                    <a:pt x="371" y="1805"/>
                  </a:lnTo>
                  <a:lnTo>
                    <a:pt x="71" y="1805"/>
                  </a:lnTo>
                  <a:lnTo>
                    <a:pt x="52" y="1802"/>
                  </a:lnTo>
                  <a:lnTo>
                    <a:pt x="35" y="1796"/>
                  </a:lnTo>
                  <a:lnTo>
                    <a:pt x="20" y="1784"/>
                  </a:lnTo>
                  <a:lnTo>
                    <a:pt x="9" y="1771"/>
                  </a:lnTo>
                  <a:lnTo>
                    <a:pt x="2" y="1754"/>
                  </a:lnTo>
                  <a:lnTo>
                    <a:pt x="0" y="1735"/>
                  </a:lnTo>
                  <a:lnTo>
                    <a:pt x="2" y="1716"/>
                  </a:lnTo>
                  <a:lnTo>
                    <a:pt x="9" y="1699"/>
                  </a:lnTo>
                  <a:lnTo>
                    <a:pt x="20" y="1686"/>
                  </a:lnTo>
                  <a:lnTo>
                    <a:pt x="35" y="1674"/>
                  </a:lnTo>
                  <a:lnTo>
                    <a:pt x="52" y="1668"/>
                  </a:lnTo>
                  <a:lnTo>
                    <a:pt x="71" y="1665"/>
                  </a:lnTo>
                  <a:lnTo>
                    <a:pt x="371" y="1665"/>
                  </a:lnTo>
                  <a:lnTo>
                    <a:pt x="380" y="1571"/>
                  </a:lnTo>
                  <a:lnTo>
                    <a:pt x="394" y="1478"/>
                  </a:lnTo>
                  <a:lnTo>
                    <a:pt x="414" y="1389"/>
                  </a:lnTo>
                  <a:lnTo>
                    <a:pt x="441" y="1301"/>
                  </a:lnTo>
                  <a:lnTo>
                    <a:pt x="472" y="1216"/>
                  </a:lnTo>
                  <a:lnTo>
                    <a:pt x="510" y="1134"/>
                  </a:lnTo>
                  <a:lnTo>
                    <a:pt x="553" y="1055"/>
                  </a:lnTo>
                  <a:lnTo>
                    <a:pt x="601" y="978"/>
                  </a:lnTo>
                  <a:lnTo>
                    <a:pt x="653" y="905"/>
                  </a:lnTo>
                  <a:lnTo>
                    <a:pt x="710" y="837"/>
                  </a:lnTo>
                  <a:lnTo>
                    <a:pt x="772" y="772"/>
                  </a:lnTo>
                  <a:lnTo>
                    <a:pt x="837" y="711"/>
                  </a:lnTo>
                  <a:lnTo>
                    <a:pt x="907" y="654"/>
                  </a:lnTo>
                  <a:lnTo>
                    <a:pt x="980" y="603"/>
                  </a:lnTo>
                  <a:lnTo>
                    <a:pt x="1056" y="555"/>
                  </a:lnTo>
                  <a:lnTo>
                    <a:pt x="1136" y="513"/>
                  </a:lnTo>
                  <a:lnTo>
                    <a:pt x="1218" y="475"/>
                  </a:lnTo>
                  <a:lnTo>
                    <a:pt x="1304" y="444"/>
                  </a:lnTo>
                  <a:lnTo>
                    <a:pt x="1392" y="419"/>
                  </a:lnTo>
                  <a:lnTo>
                    <a:pt x="1483" y="399"/>
                  </a:lnTo>
                  <a:lnTo>
                    <a:pt x="1575" y="384"/>
                  </a:lnTo>
                  <a:lnTo>
                    <a:pt x="1669" y="376"/>
                  </a:lnTo>
                  <a:lnTo>
                    <a:pt x="1669" y="70"/>
                  </a:lnTo>
                  <a:lnTo>
                    <a:pt x="1673" y="52"/>
                  </a:lnTo>
                  <a:lnTo>
                    <a:pt x="1679" y="35"/>
                  </a:lnTo>
                  <a:lnTo>
                    <a:pt x="1690" y="20"/>
                  </a:lnTo>
                  <a:lnTo>
                    <a:pt x="1704" y="9"/>
                  </a:lnTo>
                  <a:lnTo>
                    <a:pt x="1721" y="2"/>
                  </a:lnTo>
                  <a:lnTo>
                    <a:pt x="1740" y="0"/>
                  </a:lnTo>
                  <a:close/>
                </a:path>
              </a:pathLst>
            </a:custGeom>
            <a:solidFill>
              <a:srgbClr val="B3D78B"/>
            </a:solid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grpSp>
      <p:grpSp>
        <p:nvGrpSpPr>
          <p:cNvPr id="21" name="Group 114"/>
          <p:cNvGrpSpPr/>
          <p:nvPr/>
        </p:nvGrpSpPr>
        <p:grpSpPr>
          <a:xfrm rot="0">
            <a:off x="3743960" y="3968750"/>
            <a:ext cx="535940" cy="462280"/>
            <a:chOff x="4411663" y="2727325"/>
            <a:chExt cx="552451" cy="476251"/>
          </a:xfrm>
          <a:solidFill>
            <a:srgbClr val="848CC4"/>
          </a:solidFill>
        </p:grpSpPr>
        <p:sp>
          <p:nvSpPr>
            <p:cNvPr id="34" name="Freeform 153"/>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35" name="Freeform 154"/>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36" name="Freeform 155"/>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37" name="Freeform 156"/>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grpSp>
      <p:sp>
        <p:nvSpPr>
          <p:cNvPr id="22" name="Inhaltsplatzhalter 4"/>
          <p:cNvSpPr txBox="1"/>
          <p:nvPr/>
        </p:nvSpPr>
        <p:spPr>
          <a:xfrm>
            <a:off x="4547870" y="1924685"/>
            <a:ext cx="859155" cy="44259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Aft>
                <a:spcPts val="0"/>
              </a:spcAft>
              <a:buNone/>
            </a:pPr>
            <a:r>
              <a:rPr lang="en-US" sz="2400" b="1" dirty="0">
                <a:latin typeface="+mn-lt"/>
                <a:cs typeface="+mn-ea"/>
                <a:sym typeface="+mn-lt"/>
              </a:rPr>
              <a:t>学校</a:t>
            </a:r>
            <a:endParaRPr lang="en-US" sz="2400" b="1" dirty="0">
              <a:latin typeface="+mn-lt"/>
              <a:cs typeface="+mn-ea"/>
              <a:sym typeface="+mn-lt"/>
            </a:endParaRPr>
          </a:p>
        </p:txBody>
      </p:sp>
      <p:sp>
        <p:nvSpPr>
          <p:cNvPr id="23" name="Inhaltsplatzhalter 4"/>
          <p:cNvSpPr txBox="1"/>
          <p:nvPr/>
        </p:nvSpPr>
        <p:spPr>
          <a:xfrm>
            <a:off x="4547870" y="2705735"/>
            <a:ext cx="859155" cy="88582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Aft>
                <a:spcPts val="0"/>
              </a:spcAft>
              <a:buNone/>
            </a:pPr>
            <a:r>
              <a:rPr lang="en-US" sz="2400" b="1" dirty="0">
                <a:latin typeface="+mn-lt"/>
                <a:cs typeface="+mn-ea"/>
                <a:sym typeface="+mn-lt"/>
              </a:rPr>
              <a:t>机关团体</a:t>
            </a:r>
            <a:endParaRPr lang="en-US" sz="1800" dirty="0">
              <a:latin typeface="+mn-lt"/>
              <a:cs typeface="+mn-ea"/>
              <a:sym typeface="+mn-lt"/>
            </a:endParaRPr>
          </a:p>
        </p:txBody>
      </p:sp>
      <p:sp>
        <p:nvSpPr>
          <p:cNvPr id="24" name="Inhaltsplatzhalter 4"/>
          <p:cNvSpPr txBox="1"/>
          <p:nvPr/>
        </p:nvSpPr>
        <p:spPr>
          <a:xfrm>
            <a:off x="4547870" y="3740785"/>
            <a:ext cx="859155" cy="88582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Aft>
                <a:spcPts val="0"/>
              </a:spcAft>
              <a:buNone/>
            </a:pPr>
            <a:r>
              <a:rPr lang="en-US" sz="2400" b="1" dirty="0">
                <a:latin typeface="+mn-lt"/>
                <a:cs typeface="+mn-ea"/>
                <a:sym typeface="+mn-lt"/>
              </a:rPr>
              <a:t>有声传媒</a:t>
            </a:r>
            <a:endParaRPr lang="en-US" sz="2400" b="1" dirty="0">
              <a:latin typeface="+mn-lt"/>
              <a:cs typeface="+mn-ea"/>
              <a:sym typeface="+mn-lt"/>
            </a:endParaRPr>
          </a:p>
        </p:txBody>
      </p:sp>
      <p:sp>
        <p:nvSpPr>
          <p:cNvPr id="25" name="Inhaltsplatzhalter 4"/>
          <p:cNvSpPr txBox="1"/>
          <p:nvPr/>
        </p:nvSpPr>
        <p:spPr>
          <a:xfrm>
            <a:off x="4547870" y="4789805"/>
            <a:ext cx="859155" cy="88582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Aft>
                <a:spcPts val="0"/>
              </a:spcAft>
              <a:buNone/>
            </a:pPr>
            <a:r>
              <a:rPr lang="en-US" sz="2400" b="1" dirty="0">
                <a:latin typeface="+mn-lt"/>
                <a:cs typeface="+mn-ea"/>
                <a:sym typeface="+mn-lt"/>
              </a:rPr>
              <a:t>公共服务</a:t>
            </a:r>
            <a:endParaRPr lang="zh-CN" altLang="en-US" sz="2400" b="1" dirty="0">
              <a:latin typeface="+mn-lt"/>
              <a:cs typeface="+mn-ea"/>
              <a:sym typeface="+mn-lt"/>
            </a:endParaRPr>
          </a:p>
        </p:txBody>
      </p:sp>
      <p:grpSp>
        <p:nvGrpSpPr>
          <p:cNvPr id="2" name="组合 1"/>
          <p:cNvGrpSpPr/>
          <p:nvPr/>
        </p:nvGrpSpPr>
        <p:grpSpPr>
          <a:xfrm>
            <a:off x="6193155" y="1674495"/>
            <a:ext cx="5205730" cy="664210"/>
            <a:chOff x="9753" y="2943"/>
            <a:chExt cx="8198" cy="1046"/>
          </a:xfrm>
        </p:grpSpPr>
        <p:sp>
          <p:nvSpPr>
            <p:cNvPr id="26" name="Freeform 24"/>
            <p:cNvSpPr/>
            <p:nvPr/>
          </p:nvSpPr>
          <p:spPr bwMode="auto">
            <a:xfrm>
              <a:off x="9753" y="3138"/>
              <a:ext cx="263" cy="657"/>
            </a:xfrm>
            <a:prstGeom prst="roundRect">
              <a:avLst/>
            </a:prstGeom>
            <a:solidFill>
              <a:srgbClr val="848CC4"/>
            </a:solidFill>
            <a:ln>
              <a:noFill/>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30" name="Inhaltsplatzhalter 4"/>
            <p:cNvSpPr txBox="1"/>
            <p:nvPr/>
          </p:nvSpPr>
          <p:spPr>
            <a:xfrm>
              <a:off x="10215" y="2943"/>
              <a:ext cx="7737" cy="1046"/>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Aft>
                  <a:spcPts val="0"/>
                </a:spcAft>
                <a:buNone/>
              </a:pPr>
              <a:r>
                <a:rPr lang="zh-CN" altLang="en-US" sz="1800" b="1" dirty="0">
                  <a:solidFill>
                    <a:schemeClr val="tx1"/>
                  </a:solidFill>
                  <a:latin typeface="方正仿宋_GB2312" panose="02000000000000000000" charset="-122"/>
                  <a:ea typeface="方正仿宋_GB2312" panose="02000000000000000000" charset="-122"/>
                  <a:cs typeface="+mn-ea"/>
                  <a:sym typeface="+mn-lt"/>
                </a:rPr>
                <a:t>学校及其他教育机构以普通话为基本的教育教学用语，普通话水平达标的教师才能上岗。</a:t>
              </a:r>
              <a:endParaRPr lang="zh-CN" altLang="en-US" sz="1800" b="1" dirty="0">
                <a:solidFill>
                  <a:schemeClr val="tx1"/>
                </a:solidFill>
                <a:latin typeface="方正仿宋_GB2312" panose="02000000000000000000" charset="-122"/>
                <a:ea typeface="方正仿宋_GB2312" panose="02000000000000000000" charset="-122"/>
                <a:cs typeface="+mn-ea"/>
                <a:sym typeface="+mn-lt"/>
              </a:endParaRPr>
            </a:p>
          </p:txBody>
        </p:sp>
      </p:grpSp>
      <p:grpSp>
        <p:nvGrpSpPr>
          <p:cNvPr id="3" name="组合 2"/>
          <p:cNvGrpSpPr/>
          <p:nvPr/>
        </p:nvGrpSpPr>
        <p:grpSpPr>
          <a:xfrm>
            <a:off x="6194425" y="2705735"/>
            <a:ext cx="5485130" cy="883920"/>
            <a:chOff x="9753" y="4638"/>
            <a:chExt cx="8638" cy="1392"/>
          </a:xfrm>
        </p:grpSpPr>
        <p:sp>
          <p:nvSpPr>
            <p:cNvPr id="27" name="Freeform 25"/>
            <p:cNvSpPr/>
            <p:nvPr/>
          </p:nvSpPr>
          <p:spPr bwMode="auto">
            <a:xfrm>
              <a:off x="9753" y="5006"/>
              <a:ext cx="263" cy="658"/>
            </a:xfrm>
            <a:prstGeom prst="roundRect">
              <a:avLst/>
            </a:prstGeom>
            <a:solidFill>
              <a:srgbClr val="B3D78B"/>
            </a:solidFill>
            <a:ln>
              <a:noFill/>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31" name="Inhaltsplatzhalter 4"/>
            <p:cNvSpPr txBox="1"/>
            <p:nvPr/>
          </p:nvSpPr>
          <p:spPr>
            <a:xfrm>
              <a:off x="10215" y="4638"/>
              <a:ext cx="8177" cy="1393"/>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Aft>
                  <a:spcPts val="0"/>
                </a:spcAft>
                <a:buNone/>
              </a:pPr>
              <a:r>
                <a:rPr lang="zh-CN" altLang="en-US" sz="1600" b="1" dirty="0">
                  <a:solidFill>
                    <a:schemeClr val="tx1"/>
                  </a:solidFill>
                  <a:latin typeface="方正仿宋_GB2312" panose="02000000000000000000" charset="-122"/>
                  <a:ea typeface="方正仿宋_GB2312" panose="02000000000000000000" charset="-122"/>
                  <a:cs typeface="+mn-ea"/>
                  <a:sym typeface="+mn-lt"/>
                </a:rPr>
                <a:t>机关团体、企事业单位以普通话为基本的公务用语，在公务活动中自觉地使用普通话并不断提高普通话水平，使普通话成为机关团体、企事业单位的工作语言。</a:t>
              </a:r>
              <a:endParaRPr lang="zh-CN" altLang="en-US" sz="1600" b="1" dirty="0">
                <a:solidFill>
                  <a:schemeClr val="tx1"/>
                </a:solidFill>
                <a:latin typeface="方正仿宋_GB2312" panose="02000000000000000000" charset="-122"/>
                <a:ea typeface="方正仿宋_GB2312" panose="02000000000000000000" charset="-122"/>
                <a:cs typeface="+mn-ea"/>
                <a:sym typeface="+mn-lt"/>
              </a:endParaRPr>
            </a:p>
          </p:txBody>
        </p:sp>
      </p:grpSp>
      <p:grpSp>
        <p:nvGrpSpPr>
          <p:cNvPr id="65" name="组合 64"/>
          <p:cNvGrpSpPr/>
          <p:nvPr/>
        </p:nvGrpSpPr>
        <p:grpSpPr>
          <a:xfrm>
            <a:off x="6193790" y="3812540"/>
            <a:ext cx="5205730" cy="664210"/>
            <a:chOff x="9753" y="6255"/>
            <a:chExt cx="8198" cy="1046"/>
          </a:xfrm>
        </p:grpSpPr>
        <p:sp>
          <p:nvSpPr>
            <p:cNvPr id="28" name="Freeform 26"/>
            <p:cNvSpPr/>
            <p:nvPr/>
          </p:nvSpPr>
          <p:spPr bwMode="auto">
            <a:xfrm>
              <a:off x="9753" y="6450"/>
              <a:ext cx="263" cy="657"/>
            </a:xfrm>
            <a:prstGeom prst="roundRect">
              <a:avLst/>
            </a:prstGeom>
            <a:solidFill>
              <a:srgbClr val="848CC4"/>
            </a:solidFill>
            <a:ln>
              <a:noFill/>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32" name="Inhaltsplatzhalter 4"/>
            <p:cNvSpPr txBox="1"/>
            <p:nvPr/>
          </p:nvSpPr>
          <p:spPr>
            <a:xfrm>
              <a:off x="10215" y="6255"/>
              <a:ext cx="7737" cy="1046"/>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Aft>
                  <a:spcPts val="0"/>
                </a:spcAft>
                <a:buNone/>
              </a:pPr>
              <a:r>
                <a:rPr lang="zh-CN" altLang="en-US" sz="1800" b="1" dirty="0">
                  <a:solidFill>
                    <a:schemeClr val="tx1"/>
                  </a:solidFill>
                  <a:latin typeface="方正仿宋_GB2312" panose="02000000000000000000" charset="-122"/>
                  <a:ea typeface="方正仿宋_GB2312" panose="02000000000000000000" charset="-122"/>
                  <a:cs typeface="+mn-ea"/>
                  <a:sym typeface="+mn-lt"/>
                </a:rPr>
                <a:t>广播、电影、电视等有声传媒要以普通话为基本用语，使普通话成为新闻媒体的宣传语言。</a:t>
              </a:r>
              <a:endParaRPr lang="zh-CN" altLang="en-US" sz="1800" b="1" dirty="0">
                <a:solidFill>
                  <a:schemeClr val="tx1"/>
                </a:solidFill>
                <a:latin typeface="方正仿宋_GB2312" panose="02000000000000000000" charset="-122"/>
                <a:ea typeface="方正仿宋_GB2312" panose="02000000000000000000" charset="-122"/>
                <a:cs typeface="+mn-ea"/>
                <a:sym typeface="+mn-lt"/>
              </a:endParaRPr>
            </a:p>
          </p:txBody>
        </p:sp>
      </p:grpSp>
      <p:grpSp>
        <p:nvGrpSpPr>
          <p:cNvPr id="66" name="组合 65"/>
          <p:cNvGrpSpPr/>
          <p:nvPr/>
        </p:nvGrpSpPr>
        <p:grpSpPr>
          <a:xfrm>
            <a:off x="6193790" y="4748530"/>
            <a:ext cx="5485130" cy="995680"/>
            <a:chOff x="9753" y="7872"/>
            <a:chExt cx="8638" cy="1568"/>
          </a:xfrm>
        </p:grpSpPr>
        <p:sp>
          <p:nvSpPr>
            <p:cNvPr id="29" name="Freeform 27"/>
            <p:cNvSpPr/>
            <p:nvPr/>
          </p:nvSpPr>
          <p:spPr bwMode="auto">
            <a:xfrm>
              <a:off x="9753" y="8328"/>
              <a:ext cx="263" cy="657"/>
            </a:xfrm>
            <a:prstGeom prst="roundRect">
              <a:avLst/>
            </a:prstGeom>
            <a:solidFill>
              <a:srgbClr val="B3D78B"/>
            </a:solidFill>
            <a:ln>
              <a:noFill/>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33" name="Inhaltsplatzhalter 4"/>
            <p:cNvSpPr txBox="1"/>
            <p:nvPr/>
          </p:nvSpPr>
          <p:spPr>
            <a:xfrm>
              <a:off x="10215" y="7872"/>
              <a:ext cx="8177" cy="1569"/>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Aft>
                  <a:spcPts val="0"/>
                </a:spcAft>
                <a:buNone/>
              </a:pPr>
              <a:r>
                <a:rPr lang="zh-CN" altLang="en-US" sz="1800" b="1" dirty="0">
                  <a:solidFill>
                    <a:schemeClr val="tx1"/>
                  </a:solidFill>
                  <a:latin typeface="方正仿宋_GB2312" panose="02000000000000000000" charset="-122"/>
                  <a:ea typeface="方正仿宋_GB2312" panose="02000000000000000000" charset="-122"/>
                  <a:cs typeface="+mn-ea"/>
                  <a:sym typeface="+mn-lt"/>
                </a:rPr>
                <a:t>提倡文化、商业、旅游、邮政、通信、交通、铁路、民航、金融、保险、卫生等行业以普通话为服务用语，使普通话成为公共服务行业的服务语言。</a:t>
              </a:r>
              <a:endParaRPr lang="zh-CN" altLang="en-US" sz="1800" b="1" dirty="0">
                <a:solidFill>
                  <a:schemeClr val="tx1"/>
                </a:solidFill>
                <a:latin typeface="方正仿宋_GB2312" panose="02000000000000000000" charset="-122"/>
                <a:ea typeface="方正仿宋_GB2312" panose="02000000000000000000" charset="-122"/>
                <a:cs typeface="+mn-ea"/>
                <a:sym typeface="+mn-lt"/>
              </a:endParaRPr>
            </a:p>
          </p:txBody>
        </p:sp>
      </p:grpSp>
      <p:sp>
        <p:nvSpPr>
          <p:cNvPr id="88" name="文本框 87"/>
          <p:cNvSpPr txBox="1"/>
          <p:nvPr/>
        </p:nvSpPr>
        <p:spPr>
          <a:xfrm>
            <a:off x="1026160" y="149860"/>
            <a:ext cx="4246880" cy="681990"/>
          </a:xfrm>
          <a:prstGeom prst="rect">
            <a:avLst/>
          </a:prstGeom>
          <a:noFill/>
        </p:spPr>
        <p:txBody>
          <a:bodyPr wrap="none" rtlCol="0">
            <a:spAutoFit/>
          </a:bodyPr>
          <a:lstStyle/>
          <a:p>
            <a:pPr algn="ctr">
              <a:lnSpc>
                <a:spcPct val="120000"/>
              </a:lnSpc>
            </a:pPr>
            <a:r>
              <a:rPr lang="zh-CN" altLang="en-US" sz="3200" b="1">
                <a:solidFill>
                  <a:srgbClr val="848CC4"/>
                </a:solidFill>
                <a:latin typeface="微软雅黑" panose="020B0503020204020204" charset="-122"/>
                <a:ea typeface="微软雅黑" panose="020B0503020204020204" charset="-122"/>
                <a:cs typeface="微软雅黑" panose="020B0503020204020204" charset="-122"/>
                <a:sym typeface="+mn-ea"/>
              </a:rPr>
              <a:t>“四个重点领域”包括</a:t>
            </a:r>
            <a:endParaRPr lang="zh-CN" altLang="en-US" sz="3200" b="1" dirty="0">
              <a:solidFill>
                <a:srgbClr val="848CC4"/>
              </a:solidFill>
              <a:latin typeface="微软雅黑" panose="020B0503020204020204" charset="-122"/>
              <a:ea typeface="微软雅黑" panose="020B0503020204020204" charset="-122"/>
              <a:cs typeface="微软雅黑" panose="020B0503020204020204" charset="-122"/>
              <a:sym typeface="+mn-ea"/>
            </a:endParaRPr>
          </a:p>
        </p:txBody>
      </p:sp>
      <p:sp>
        <p:nvSpPr>
          <p:cNvPr id="89" name="矩形: 圆角 88"/>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rot="16200000">
            <a:off x="199390" y="315595"/>
            <a:ext cx="334010" cy="697865"/>
            <a:chOff x="476760" y="5175149"/>
            <a:chExt cx="572274" cy="1360418"/>
          </a:xfrm>
          <a:solidFill>
            <a:srgbClr val="B3D78B"/>
          </a:solidFill>
        </p:grpSpPr>
        <p:sp>
          <p:nvSpPr>
            <p:cNvPr id="91" name="椭圆 90"/>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îŝ1îḑê"/>
          <p:cNvSpPr/>
          <p:nvPr/>
        </p:nvSpPr>
        <p:spPr>
          <a:xfrm>
            <a:off x="5753561" y="2395413"/>
            <a:ext cx="2072097" cy="2072097"/>
          </a:xfrm>
          <a:prstGeom prst="ellipse">
            <a:avLst/>
          </a:prstGeom>
          <a:solidFill>
            <a:srgbClr val="848CC4"/>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lnSpc>
                <a:spcPct val="120000"/>
              </a:lnSpc>
            </a:pPr>
            <a:endParaRPr>
              <a:cs typeface="+mn-ea"/>
              <a:sym typeface="+mn-lt"/>
            </a:endParaRPr>
          </a:p>
        </p:txBody>
      </p:sp>
      <p:sp>
        <p:nvSpPr>
          <p:cNvPr id="27" name="îsľîḍé"/>
          <p:cNvSpPr/>
          <p:nvPr/>
        </p:nvSpPr>
        <p:spPr>
          <a:xfrm>
            <a:off x="5548915" y="2200610"/>
            <a:ext cx="2432204" cy="2432204"/>
          </a:xfrm>
          <a:prstGeom prst="ellipse">
            <a:avLst/>
          </a:prstGeom>
          <a:noFill/>
          <a:ln>
            <a:solidFill>
              <a:srgbClr val="848CC4">
                <a:alpha val="5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lnSpc>
                <a:spcPct val="120000"/>
              </a:lnSpc>
            </a:pPr>
            <a:endParaRPr>
              <a:cs typeface="+mn-ea"/>
              <a:sym typeface="+mn-lt"/>
            </a:endParaRPr>
          </a:p>
        </p:txBody>
      </p:sp>
      <p:sp>
        <p:nvSpPr>
          <p:cNvPr id="24" name="isľíḋè"/>
          <p:cNvSpPr/>
          <p:nvPr/>
        </p:nvSpPr>
        <p:spPr>
          <a:xfrm>
            <a:off x="5381187" y="3696445"/>
            <a:ext cx="1256744" cy="1256744"/>
          </a:xfrm>
          <a:prstGeom prst="ellipse">
            <a:avLst/>
          </a:prstGeom>
          <a:solidFill>
            <a:srgbClr val="B3D78B"/>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lnSpc>
                <a:spcPct val="120000"/>
              </a:lnSpc>
            </a:pPr>
            <a:endParaRPr>
              <a:cs typeface="+mn-ea"/>
              <a:sym typeface="+mn-lt"/>
            </a:endParaRPr>
          </a:p>
        </p:txBody>
      </p:sp>
      <p:sp>
        <p:nvSpPr>
          <p:cNvPr id="25" name="íşlidé"/>
          <p:cNvSpPr/>
          <p:nvPr/>
        </p:nvSpPr>
        <p:spPr>
          <a:xfrm>
            <a:off x="5257961" y="3588004"/>
            <a:ext cx="1475152" cy="1475152"/>
          </a:xfrm>
          <a:prstGeom prst="ellipse">
            <a:avLst/>
          </a:prstGeom>
          <a:noFill/>
          <a:ln>
            <a:solidFill>
              <a:srgbClr val="B3D78B">
                <a:alpha val="5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lnSpc>
                <a:spcPct val="120000"/>
              </a:lnSpc>
            </a:pPr>
            <a:endParaRPr>
              <a:cs typeface="+mn-ea"/>
              <a:sym typeface="+mn-lt"/>
            </a:endParaRPr>
          </a:p>
        </p:txBody>
      </p:sp>
      <p:sp>
        <p:nvSpPr>
          <p:cNvPr id="22" name="íşlíḓê"/>
          <p:cNvSpPr/>
          <p:nvPr/>
        </p:nvSpPr>
        <p:spPr>
          <a:xfrm>
            <a:off x="4549722" y="2769067"/>
            <a:ext cx="1742621" cy="1742621"/>
          </a:xfrm>
          <a:prstGeom prst="ellipse">
            <a:avLst/>
          </a:prstGeom>
          <a:solidFill>
            <a:schemeClr val="bg1">
              <a:lumMod val="65000"/>
              <a:alpha val="80000"/>
            </a:schemeClr>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lnSpc>
                <a:spcPct val="120000"/>
              </a:lnSpc>
            </a:pPr>
            <a:endParaRPr>
              <a:cs typeface="+mn-ea"/>
              <a:sym typeface="+mn-lt"/>
            </a:endParaRPr>
          </a:p>
        </p:txBody>
      </p:sp>
      <p:sp>
        <p:nvSpPr>
          <p:cNvPr id="23" name="ï$lïḋé"/>
          <p:cNvSpPr/>
          <p:nvPr/>
        </p:nvSpPr>
        <p:spPr>
          <a:xfrm>
            <a:off x="4378668" y="2616523"/>
            <a:ext cx="2045469" cy="2045469"/>
          </a:xfrm>
          <a:prstGeom prst="ellipse">
            <a:avLst/>
          </a:prstGeom>
          <a:noFill/>
          <a:ln>
            <a:solidFill>
              <a:srgbClr val="BCBDC0">
                <a:alpha val="5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lnSpc>
                <a:spcPct val="120000"/>
              </a:lnSpc>
            </a:pPr>
            <a:endParaRPr>
              <a:cs typeface="+mn-ea"/>
              <a:sym typeface="+mn-lt"/>
            </a:endParaRPr>
          </a:p>
        </p:txBody>
      </p:sp>
      <p:cxnSp>
        <p:nvCxnSpPr>
          <p:cNvPr id="7" name="直接连接符 6"/>
          <p:cNvCxnSpPr/>
          <p:nvPr/>
        </p:nvCxnSpPr>
        <p:spPr>
          <a:xfrm flipH="1">
            <a:off x="6879028" y="2075039"/>
            <a:ext cx="583563" cy="1171813"/>
          </a:xfrm>
          <a:prstGeom prst="line">
            <a:avLst/>
          </a:prstGeom>
          <a:ln w="12700" cap="flat" cmpd="sng" algn="ctr">
            <a:solidFill>
              <a:srgbClr val="848CC4"/>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îṧľïde"/>
          <p:cNvSpPr/>
          <p:nvPr/>
        </p:nvSpPr>
        <p:spPr>
          <a:xfrm>
            <a:off x="7414623" y="2051710"/>
            <a:ext cx="95935" cy="95935"/>
          </a:xfrm>
          <a:prstGeom prst="ellipse">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lnSpc>
                <a:spcPct val="120000"/>
              </a:lnSpc>
            </a:pPr>
            <a:endParaRPr>
              <a:cs typeface="+mn-ea"/>
              <a:sym typeface="+mn-lt"/>
            </a:endParaRPr>
          </a:p>
        </p:txBody>
      </p:sp>
      <p:sp>
        <p:nvSpPr>
          <p:cNvPr id="9" name="ïş1îḋe"/>
          <p:cNvSpPr txBox="1"/>
          <p:nvPr/>
        </p:nvSpPr>
        <p:spPr>
          <a:xfrm>
            <a:off x="7537450" y="1942465"/>
            <a:ext cx="2919095" cy="743585"/>
          </a:xfrm>
          <a:prstGeom prst="rect">
            <a:avLst/>
          </a:prstGeom>
          <a:noFill/>
        </p:spPr>
        <p:txBody>
          <a:bodyPr wrap="square" lIns="91440" tIns="45720" rIns="91440" bIns="45720">
            <a:noAutofit/>
          </a:bodyPr>
          <a:lstStyle/>
          <a:p>
            <a:pPr>
              <a:lnSpc>
                <a:spcPct val="120000"/>
              </a:lnSpc>
            </a:pPr>
            <a:r>
              <a:rPr lang="zh-CN" altLang="en-US" sz="1600" dirty="0">
                <a:solidFill>
                  <a:schemeClr val="tx1"/>
                </a:solidFill>
                <a:cs typeface="+mn-ea"/>
                <a:sym typeface="+mn-lt"/>
              </a:rPr>
              <a:t>第三项基本措施是开展“全国推广普通话宣传周”活动。</a:t>
            </a:r>
            <a:endParaRPr lang="zh-CN" altLang="en-US" sz="1600" dirty="0">
              <a:solidFill>
                <a:schemeClr val="tx1"/>
              </a:solidFill>
              <a:cs typeface="+mn-ea"/>
              <a:sym typeface="+mn-lt"/>
            </a:endParaRPr>
          </a:p>
        </p:txBody>
      </p:sp>
      <p:cxnSp>
        <p:nvCxnSpPr>
          <p:cNvPr id="10" name="直接连接符 9"/>
          <p:cNvCxnSpPr/>
          <p:nvPr/>
        </p:nvCxnSpPr>
        <p:spPr>
          <a:xfrm>
            <a:off x="4550944" y="2482539"/>
            <a:ext cx="738213" cy="964285"/>
          </a:xfrm>
          <a:prstGeom prst="line">
            <a:avLst/>
          </a:prstGeom>
          <a:ln>
            <a:solidFill>
              <a:srgbClr val="BCBDC0"/>
            </a:solidFill>
          </a:ln>
        </p:spPr>
        <p:style>
          <a:lnRef idx="1">
            <a:schemeClr val="accent1"/>
          </a:lnRef>
          <a:fillRef idx="0">
            <a:schemeClr val="accent1"/>
          </a:fillRef>
          <a:effectRef idx="0">
            <a:schemeClr val="accent1"/>
          </a:effectRef>
          <a:fontRef idx="minor">
            <a:schemeClr val="tx1"/>
          </a:fontRef>
        </p:style>
      </p:cxnSp>
      <p:sp>
        <p:nvSpPr>
          <p:cNvPr id="11" name="í$1ïḓê"/>
          <p:cNvSpPr/>
          <p:nvPr/>
        </p:nvSpPr>
        <p:spPr>
          <a:xfrm>
            <a:off x="4495015" y="2413423"/>
            <a:ext cx="95935" cy="95935"/>
          </a:xfrm>
          <a:prstGeom prst="ellipse">
            <a:avLst/>
          </a:prstGeom>
          <a:solidFill>
            <a:srgbClr val="BCBDC0"/>
          </a:solidFill>
          <a:ln>
            <a:solidFill>
              <a:srgbClr val="BCBDC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lnSpc>
                <a:spcPct val="120000"/>
              </a:lnSpc>
            </a:pPr>
            <a:endParaRPr>
              <a:cs typeface="+mn-ea"/>
              <a:sym typeface="+mn-lt"/>
            </a:endParaRPr>
          </a:p>
        </p:txBody>
      </p:sp>
      <p:sp>
        <p:nvSpPr>
          <p:cNvPr id="12" name="iṩḷíḋé"/>
          <p:cNvSpPr txBox="1"/>
          <p:nvPr/>
        </p:nvSpPr>
        <p:spPr>
          <a:xfrm>
            <a:off x="1383665" y="2331720"/>
            <a:ext cx="3051175" cy="1256030"/>
          </a:xfrm>
          <a:prstGeom prst="rect">
            <a:avLst/>
          </a:prstGeom>
          <a:noFill/>
        </p:spPr>
        <p:txBody>
          <a:bodyPr wrap="square" lIns="91440" tIns="45720" rIns="91440" bIns="45720">
            <a:noAutofit/>
          </a:bodyPr>
          <a:lstStyle/>
          <a:p>
            <a:pPr algn="l">
              <a:lnSpc>
                <a:spcPct val="120000"/>
              </a:lnSpc>
            </a:pPr>
            <a:r>
              <a:rPr lang="zh-CN" altLang="en-US" sz="1600" dirty="0">
                <a:solidFill>
                  <a:schemeClr val="tx1"/>
                </a:solidFill>
                <a:cs typeface="+mn-ea"/>
                <a:sym typeface="+mn-lt"/>
              </a:rPr>
              <a:t>第一项基本措施是对城市、行业和单位的语言文字工作实行“目标管理、量化评估”。</a:t>
            </a:r>
            <a:endParaRPr lang="zh-CN" altLang="en-US" sz="1600" dirty="0">
              <a:solidFill>
                <a:schemeClr val="tx1"/>
              </a:solidFill>
              <a:cs typeface="+mn-ea"/>
              <a:sym typeface="+mn-lt"/>
            </a:endParaRPr>
          </a:p>
        </p:txBody>
      </p:sp>
      <p:cxnSp>
        <p:nvCxnSpPr>
          <p:cNvPr id="13" name="直接连接符 12"/>
          <p:cNvCxnSpPr/>
          <p:nvPr/>
        </p:nvCxnSpPr>
        <p:spPr>
          <a:xfrm>
            <a:off x="6087123" y="4491600"/>
            <a:ext cx="738213" cy="964285"/>
          </a:xfrm>
          <a:prstGeom prst="line">
            <a:avLst/>
          </a:prstGeom>
          <a:ln w="12700" cap="flat" cmpd="sng" algn="ctr">
            <a:solidFill>
              <a:srgbClr val="B3D78B"/>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îślîďè"/>
          <p:cNvSpPr/>
          <p:nvPr/>
        </p:nvSpPr>
        <p:spPr>
          <a:xfrm>
            <a:off x="6782962" y="5407922"/>
            <a:ext cx="95935" cy="95935"/>
          </a:xfrm>
          <a:prstGeom prst="ellipse">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lnSpc>
                <a:spcPct val="120000"/>
              </a:lnSpc>
            </a:pPr>
            <a:endParaRPr>
              <a:cs typeface="+mn-ea"/>
              <a:sym typeface="+mn-lt"/>
            </a:endParaRPr>
          </a:p>
        </p:txBody>
      </p:sp>
      <p:sp>
        <p:nvSpPr>
          <p:cNvPr id="15" name="îṡḻïḑè"/>
          <p:cNvSpPr txBox="1"/>
          <p:nvPr/>
        </p:nvSpPr>
        <p:spPr>
          <a:xfrm>
            <a:off x="6920230" y="5180965"/>
            <a:ext cx="2656840" cy="732155"/>
          </a:xfrm>
          <a:prstGeom prst="rect">
            <a:avLst/>
          </a:prstGeom>
          <a:noFill/>
        </p:spPr>
        <p:txBody>
          <a:bodyPr wrap="square" lIns="91440" tIns="45720" rIns="91440" bIns="45720">
            <a:noAutofit/>
          </a:bodyPr>
          <a:lstStyle/>
          <a:p>
            <a:pPr>
              <a:lnSpc>
                <a:spcPct val="120000"/>
              </a:lnSpc>
            </a:pPr>
            <a:r>
              <a:rPr lang="zh-CN" altLang="en-US" sz="1600" dirty="0">
                <a:solidFill>
                  <a:schemeClr val="tx1"/>
                </a:solidFill>
                <a:cs typeface="+mn-ea"/>
                <a:sym typeface="+mn-lt"/>
              </a:rPr>
              <a:t>第二项基本措施是进行普通话水平测试。</a:t>
            </a:r>
            <a:endParaRPr lang="zh-CN" altLang="en-US" sz="1600" dirty="0">
              <a:solidFill>
                <a:schemeClr val="tx1"/>
              </a:solidFill>
              <a:cs typeface="+mn-ea"/>
              <a:sym typeface="+mn-lt"/>
            </a:endParaRPr>
          </a:p>
        </p:txBody>
      </p:sp>
      <p:sp>
        <p:nvSpPr>
          <p:cNvPr id="19" name="ïśļïḋê"/>
          <p:cNvSpPr/>
          <p:nvPr/>
        </p:nvSpPr>
        <p:spPr>
          <a:xfrm>
            <a:off x="6466191" y="3073133"/>
            <a:ext cx="689795" cy="689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normAutofit fontScale="70000"/>
          </a:bodyPr>
          <a:lstStyle/>
          <a:p>
            <a:pPr algn="ctr">
              <a:lnSpc>
                <a:spcPct val="120000"/>
              </a:lnSpc>
            </a:pPr>
            <a:r>
              <a:rPr lang="zh-CN" altLang="de-DE" sz="1465">
                <a:solidFill>
                  <a:schemeClr val="tx1"/>
                </a:solidFill>
                <a:cs typeface="+mn-ea"/>
                <a:sym typeface="+mn-lt"/>
              </a:rPr>
              <a:t>第三项</a:t>
            </a:r>
            <a:endParaRPr lang="zh-CN" altLang="de-DE" sz="1465">
              <a:solidFill>
                <a:schemeClr val="tx1"/>
              </a:solidFill>
              <a:cs typeface="+mn-ea"/>
              <a:sym typeface="+mn-lt"/>
            </a:endParaRPr>
          </a:p>
        </p:txBody>
      </p:sp>
      <p:sp>
        <p:nvSpPr>
          <p:cNvPr id="20" name="ïṡ1ïdê"/>
          <p:cNvSpPr/>
          <p:nvPr/>
        </p:nvSpPr>
        <p:spPr>
          <a:xfrm>
            <a:off x="5039448" y="3249089"/>
            <a:ext cx="689795" cy="689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normAutofit fontScale="70000"/>
          </a:bodyPr>
          <a:lstStyle/>
          <a:p>
            <a:pPr algn="ctr">
              <a:lnSpc>
                <a:spcPct val="120000"/>
              </a:lnSpc>
            </a:pPr>
            <a:r>
              <a:rPr lang="zh-CN" altLang="de-DE" sz="1465" dirty="0">
                <a:solidFill>
                  <a:schemeClr val="tx1"/>
                </a:solidFill>
                <a:cs typeface="+mn-ea"/>
                <a:sym typeface="+mn-lt"/>
              </a:rPr>
              <a:t>第一项</a:t>
            </a:r>
            <a:endParaRPr lang="zh-CN" altLang="de-DE" sz="1465" dirty="0">
              <a:solidFill>
                <a:schemeClr val="tx1"/>
              </a:solidFill>
              <a:cs typeface="+mn-ea"/>
              <a:sym typeface="+mn-lt"/>
            </a:endParaRPr>
          </a:p>
        </p:txBody>
      </p:sp>
      <p:sp>
        <p:nvSpPr>
          <p:cNvPr id="21" name="iṩļîďè"/>
          <p:cNvSpPr/>
          <p:nvPr/>
        </p:nvSpPr>
        <p:spPr>
          <a:xfrm>
            <a:off x="5673571" y="4034829"/>
            <a:ext cx="689795" cy="689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normAutofit fontScale="70000"/>
          </a:bodyPr>
          <a:lstStyle/>
          <a:p>
            <a:pPr algn="ctr">
              <a:lnSpc>
                <a:spcPct val="120000"/>
              </a:lnSpc>
            </a:pPr>
            <a:r>
              <a:rPr lang="zh-CN" altLang="de-DE" sz="1465">
                <a:solidFill>
                  <a:schemeClr val="tx1"/>
                </a:solidFill>
                <a:cs typeface="+mn-ea"/>
                <a:sym typeface="+mn-lt"/>
              </a:rPr>
              <a:t>第二项</a:t>
            </a:r>
            <a:endParaRPr lang="zh-CN" altLang="de-DE" sz="1465">
              <a:solidFill>
                <a:schemeClr val="tx1"/>
              </a:solidFill>
              <a:cs typeface="+mn-ea"/>
              <a:sym typeface="+mn-lt"/>
            </a:endParaRPr>
          </a:p>
        </p:txBody>
      </p:sp>
      <p:sp>
        <p:nvSpPr>
          <p:cNvPr id="71" name="文本框 70"/>
          <p:cNvSpPr txBox="1"/>
          <p:nvPr/>
        </p:nvSpPr>
        <p:spPr>
          <a:xfrm>
            <a:off x="1384300" y="177165"/>
            <a:ext cx="3434080" cy="681990"/>
          </a:xfrm>
          <a:prstGeom prst="rect">
            <a:avLst/>
          </a:prstGeom>
          <a:noFill/>
        </p:spPr>
        <p:txBody>
          <a:bodyPr wrap="none" rtlCol="0">
            <a:spAutoFit/>
          </a:bodyPr>
          <a:lstStyle/>
          <a:p>
            <a:pPr algn="ctr">
              <a:lnSpc>
                <a:spcPct val="120000"/>
              </a:lnSpc>
            </a:pPr>
            <a:r>
              <a:rPr lang="zh-CN" altLang="en-US" sz="3200" b="1" dirty="0">
                <a:solidFill>
                  <a:srgbClr val="848CC4"/>
                </a:solidFill>
                <a:latin typeface="微软雅黑" panose="020B0503020204020204" charset="-122"/>
                <a:ea typeface="微软雅黑" panose="020B0503020204020204" charset="-122"/>
                <a:cs typeface="微软雅黑" panose="020B0503020204020204" charset="-122"/>
                <a:sym typeface="+mn-lt"/>
              </a:rPr>
              <a:t>“三项基本措施”</a:t>
            </a:r>
            <a:endParaRPr lang="zh-CN" altLang="en-US" sz="3200" b="1" dirty="0">
              <a:solidFill>
                <a:srgbClr val="848CC4"/>
              </a:solidFill>
              <a:latin typeface="微软雅黑" panose="020B0503020204020204" charset="-122"/>
              <a:ea typeface="微软雅黑" panose="020B0503020204020204" charset="-122"/>
              <a:cs typeface="微软雅黑" panose="020B0503020204020204" charset="-122"/>
              <a:sym typeface="+mn-lt"/>
            </a:endParaRPr>
          </a:p>
        </p:txBody>
      </p:sp>
      <p:sp>
        <p:nvSpPr>
          <p:cNvPr id="72" name="矩形: 圆角 71"/>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rot="16200000">
            <a:off x="199390" y="315595"/>
            <a:ext cx="334010" cy="697865"/>
            <a:chOff x="476760" y="5175149"/>
            <a:chExt cx="572274" cy="1360418"/>
          </a:xfrm>
          <a:solidFill>
            <a:srgbClr val="B3D78B"/>
          </a:solidFill>
        </p:grpSpPr>
        <p:sp>
          <p:nvSpPr>
            <p:cNvPr id="74" name="椭圆 73"/>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descr="32313630303832393b32313630303133363b33"/>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46480" y="24384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par>
                                <p:cTn id="25" presetID="22" presetClass="entr" presetSubtype="4"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par>
                                <p:cTn id="28" presetID="22" presetClass="entr" presetSubtype="4"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down)">
                                      <p:cBhvr>
                                        <p:cTn id="68" dur="500"/>
                                        <p:tgtEl>
                                          <p:spTgt spid="2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down)">
                                      <p:cBhvr>
                                        <p:cTn id="73" dur="500"/>
                                        <p:tgtEl>
                                          <p:spTgt spid="27"/>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down)">
                                      <p:cBhvr>
                                        <p:cTn id="7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4" grpId="0" bldLvl="0" animBg="1"/>
      <p:bldP spid="25" grpId="0" bldLvl="0" animBg="1"/>
      <p:bldP spid="22" grpId="0" animBg="1"/>
      <p:bldP spid="23" grpId="0" bldLvl="0" animBg="1"/>
      <p:bldP spid="8" grpId="0" bldLvl="0" animBg="1"/>
      <p:bldP spid="9" grpId="0"/>
      <p:bldP spid="11" grpId="0" bldLvl="0" animBg="1"/>
      <p:bldP spid="12" grpId="0"/>
      <p:bldP spid="14" grpId="0" bldLvl="0" animBg="1"/>
      <p:bldP spid="15" grpId="0"/>
      <p:bldP spid="19" grpId="0" animBg="1"/>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rot="2704502">
            <a:off x="-3474601" y="2373523"/>
            <a:ext cx="7240602" cy="5208530"/>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图文框 1"/>
          <p:cNvSpPr/>
          <p:nvPr/>
        </p:nvSpPr>
        <p:spPr>
          <a:xfrm>
            <a:off x="1695512" y="1688431"/>
            <a:ext cx="8800976" cy="3545305"/>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PA_矩形 29"/>
          <p:cNvSpPr/>
          <p:nvPr>
            <p:custDataLst>
              <p:tags r:id="rId1"/>
            </p:custDataLst>
          </p:nvPr>
        </p:nvSpPr>
        <p:spPr>
          <a:xfrm>
            <a:off x="2674388" y="2738652"/>
            <a:ext cx="6738325" cy="1445260"/>
          </a:xfrm>
          <a:prstGeom prst="rect">
            <a:avLst/>
          </a:prstGeom>
          <a:ln>
            <a:noFill/>
          </a:ln>
          <a:effectLst/>
        </p:spPr>
        <p:txBody>
          <a:bodyPr wrap="square">
            <a:spAutoFit/>
          </a:bodyPr>
          <a:lstStyle/>
          <a:p>
            <a:pPr algn="ctr"/>
            <a:r>
              <a:rPr lang="zh-CN" altLang="en-US" sz="8800" b="1" dirty="0">
                <a:latin typeface="思源黑体 CN Bold" panose="020B0800000000000000" pitchFamily="34" charset="-122"/>
                <a:ea typeface="思源黑体 CN Bold" panose="020B0800000000000000" pitchFamily="34" charset="-122"/>
                <a:cs typeface="Open Sans" panose="020B0606030504020204" pitchFamily="34" charset="0"/>
              </a:rPr>
              <a:t>感谢观看</a:t>
            </a:r>
            <a:endParaRPr lang="zh-CN" altLang="en-US" sz="8800" b="1" dirty="0">
              <a:latin typeface="思源黑体 CN Bold" panose="020B0800000000000000" pitchFamily="34" charset="-122"/>
              <a:ea typeface="思源黑体 CN Bold" panose="020B0800000000000000" pitchFamily="34" charset="-122"/>
              <a:cs typeface="Open Sans" panose="020B0606030504020204" pitchFamily="34" charset="0"/>
            </a:endParaRPr>
          </a:p>
        </p:txBody>
      </p:sp>
      <p:sp>
        <p:nvSpPr>
          <p:cNvPr id="46" name="矩形: 圆角 45"/>
          <p:cNvSpPr/>
          <p:nvPr/>
        </p:nvSpPr>
        <p:spPr>
          <a:xfrm rot="2704502">
            <a:off x="9633623" y="108169"/>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663790" y="4577888"/>
            <a:ext cx="572274" cy="1360418"/>
            <a:chOff x="476760" y="5175149"/>
            <a:chExt cx="572274" cy="1360418"/>
          </a:xfrm>
          <a:solidFill>
            <a:schemeClr val="bg1"/>
          </a:solidFill>
        </p:grpSpPr>
        <p:sp>
          <p:nvSpPr>
            <p:cNvPr id="50" name="椭圆 49"/>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rot="16200000">
            <a:off x="2562062" y="104189"/>
            <a:ext cx="572274" cy="1360418"/>
            <a:chOff x="476760" y="5175149"/>
            <a:chExt cx="572274" cy="1360418"/>
          </a:xfrm>
          <a:solidFill>
            <a:srgbClr val="F2757D"/>
          </a:solidFill>
        </p:grpSpPr>
        <p:sp>
          <p:nvSpPr>
            <p:cNvPr id="72" name="椭圆 7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矩形: 圆角 92"/>
          <p:cNvSpPr/>
          <p:nvPr/>
        </p:nvSpPr>
        <p:spPr>
          <a:xfrm rot="2704502">
            <a:off x="7505079" y="-1868091"/>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rot="16200000">
            <a:off x="9178631" y="5411716"/>
            <a:ext cx="572274" cy="1360418"/>
            <a:chOff x="476760" y="5175149"/>
            <a:chExt cx="572274" cy="1360418"/>
          </a:xfrm>
          <a:solidFill>
            <a:srgbClr val="848CC4"/>
          </a:solidFill>
        </p:grpSpPr>
        <p:sp>
          <p:nvSpPr>
            <p:cNvPr id="96" name="椭圆 9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圆角 68"/>
          <p:cNvSpPr/>
          <p:nvPr/>
        </p:nvSpPr>
        <p:spPr>
          <a:xfrm rot="2704502">
            <a:off x="367825" y="-2193337"/>
            <a:ext cx="4074308" cy="4122559"/>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382335" y="3409508"/>
            <a:ext cx="3654165" cy="769441"/>
          </a:xfrm>
          <a:prstGeom prst="rect">
            <a:avLst/>
          </a:prstGeom>
          <a:ln>
            <a:noFill/>
          </a:ln>
        </p:spPr>
        <p:txBody>
          <a:bodyPr wrap="square">
            <a:spAutoFit/>
            <a:scene3d>
              <a:camera prst="orthographicFront"/>
              <a:lightRig rig="threePt" dir="t"/>
            </a:scene3d>
            <a:sp3d contourW="12700"/>
          </a:bodyPr>
          <a:lstStyle/>
          <a:p>
            <a:pPr algn="dist"/>
            <a:r>
              <a:rPr lang="en-US" altLang="zh-CN" sz="4400" b="1" dirty="0">
                <a:latin typeface="思源黑体 CN Bold" panose="020B0800000000000000" pitchFamily="34" charset="-122"/>
                <a:ea typeface="思源黑体 CN Medium" panose="020B0600000000000000" pitchFamily="34" charset="-122"/>
                <a:sym typeface="Arial" panose="020B0604020202020204" pitchFamily="34" charset="0"/>
              </a:rPr>
              <a:t>CONTENTS</a:t>
            </a:r>
            <a:endParaRPr lang="zh-CN" altLang="en-US" sz="5400" b="1" dirty="0">
              <a:latin typeface="思源黑体 CN Bold" panose="020B0800000000000000" pitchFamily="34" charset="-122"/>
              <a:ea typeface="思源黑体 CN Medium" panose="020B0600000000000000" pitchFamily="34" charset="-122"/>
              <a:sym typeface="Arial" panose="020B0604020202020204" pitchFamily="34" charset="0"/>
            </a:endParaRPr>
          </a:p>
        </p:txBody>
      </p:sp>
      <p:grpSp>
        <p:nvGrpSpPr>
          <p:cNvPr id="36" name="组合 35"/>
          <p:cNvGrpSpPr/>
          <p:nvPr/>
        </p:nvGrpSpPr>
        <p:grpSpPr>
          <a:xfrm rot="16200000">
            <a:off x="10790321" y="87457"/>
            <a:ext cx="572274" cy="1360418"/>
            <a:chOff x="476760" y="5175149"/>
            <a:chExt cx="572274" cy="1360418"/>
          </a:xfrm>
          <a:solidFill>
            <a:srgbClr val="848CC4"/>
          </a:solidFill>
        </p:grpSpPr>
        <p:sp>
          <p:nvSpPr>
            <p:cNvPr id="37" name="椭圆 36"/>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图文框 67"/>
          <p:cNvSpPr/>
          <p:nvPr/>
        </p:nvSpPr>
        <p:spPr>
          <a:xfrm>
            <a:off x="1608196" y="1236689"/>
            <a:ext cx="1207975" cy="4717401"/>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矩形: 圆角 69"/>
          <p:cNvSpPr/>
          <p:nvPr/>
        </p:nvSpPr>
        <p:spPr>
          <a:xfrm rot="2704502">
            <a:off x="-1660673" y="1448064"/>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圆角 70"/>
          <p:cNvSpPr/>
          <p:nvPr/>
        </p:nvSpPr>
        <p:spPr>
          <a:xfrm rot="2704502">
            <a:off x="11034914" y="5278625"/>
            <a:ext cx="2558959" cy="2454727"/>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883025" y="381000"/>
            <a:ext cx="7294880" cy="5764530"/>
            <a:chOff x="4433" y="600"/>
            <a:chExt cx="11488" cy="9078"/>
          </a:xfrm>
        </p:grpSpPr>
        <p:sp>
          <p:nvSpPr>
            <p:cNvPr id="151" name="文本框 150"/>
            <p:cNvSpPr txBox="1"/>
            <p:nvPr/>
          </p:nvSpPr>
          <p:spPr>
            <a:xfrm>
              <a:off x="4433" y="600"/>
              <a:ext cx="476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任务一　声母训练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2" name="文本框 1"/>
            <p:cNvSpPr txBox="1"/>
            <p:nvPr>
              <p:custDataLst>
                <p:tags r:id="rId1"/>
              </p:custDataLst>
            </p:nvPr>
          </p:nvSpPr>
          <p:spPr>
            <a:xfrm>
              <a:off x="4433" y="1632"/>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任务二　韵母训练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5" name="文本框 4"/>
            <p:cNvSpPr txBox="1"/>
            <p:nvPr>
              <p:custDataLst>
                <p:tags r:id="rId2"/>
              </p:custDataLst>
            </p:nvPr>
          </p:nvSpPr>
          <p:spPr>
            <a:xfrm>
              <a:off x="4433" y="2664"/>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任务三　声调训练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6" name="文本框 5"/>
            <p:cNvSpPr txBox="1"/>
            <p:nvPr>
              <p:custDataLst>
                <p:tags r:id="rId3"/>
              </p:custDataLst>
            </p:nvPr>
          </p:nvSpPr>
          <p:spPr>
            <a:xfrm>
              <a:off x="4433" y="3696"/>
              <a:ext cx="588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任务四　语流音变训练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7" name="文本框 6"/>
            <p:cNvSpPr txBox="1"/>
            <p:nvPr>
              <p:custDataLst>
                <p:tags r:id="rId4"/>
              </p:custDataLst>
            </p:nvPr>
          </p:nvSpPr>
          <p:spPr>
            <a:xfrm>
              <a:off x="4433" y="4728"/>
              <a:ext cx="1148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任务五　普通话水平测试的内容、标准和流程</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8" name="文本框 7"/>
            <p:cNvSpPr txBox="1"/>
            <p:nvPr>
              <p:custDataLst>
                <p:tags r:id="rId5"/>
              </p:custDataLst>
            </p:nvPr>
          </p:nvSpPr>
          <p:spPr>
            <a:xfrm>
              <a:off x="4433" y="5760"/>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任务六　识读字词</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9" name="文本框 8"/>
            <p:cNvSpPr txBox="1"/>
            <p:nvPr>
              <p:custDataLst>
                <p:tags r:id="rId6"/>
              </p:custDataLst>
            </p:nvPr>
          </p:nvSpPr>
          <p:spPr>
            <a:xfrm>
              <a:off x="4433" y="6792"/>
              <a:ext cx="476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任务七　朗读作品</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10" name="文本框 9"/>
            <p:cNvSpPr txBox="1"/>
            <p:nvPr>
              <p:custDataLst>
                <p:tags r:id="rId7"/>
              </p:custDataLst>
            </p:nvPr>
          </p:nvSpPr>
          <p:spPr>
            <a:xfrm>
              <a:off x="4433" y="7824"/>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任务八　命题说话</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11" name="文本框 10"/>
            <p:cNvSpPr txBox="1"/>
            <p:nvPr>
              <p:custDataLst>
                <p:tags r:id="rId8"/>
              </p:custDataLst>
            </p:nvPr>
          </p:nvSpPr>
          <p:spPr>
            <a:xfrm>
              <a:off x="4433" y="8856"/>
              <a:ext cx="588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任务九　综合模拟训练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225328" y="2970602"/>
            <a:ext cx="1866900" cy="1106805"/>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66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rPr>
              <a:t>导论</a:t>
            </a:r>
            <a:endParaRPr lang="zh-CN" altLang="en-US" sz="66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47" name="矩形: 圆角 46"/>
          <p:cNvSpPr/>
          <p:nvPr/>
        </p:nvSpPr>
        <p:spPr>
          <a:xfrm rot="2704502">
            <a:off x="5894711" y="-3127867"/>
            <a:ext cx="7240602" cy="5208530"/>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p:cNvSpPr/>
          <p:nvPr/>
        </p:nvSpPr>
        <p:spPr>
          <a:xfrm rot="2704502">
            <a:off x="9680012" y="4849540"/>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图文框 49"/>
          <p:cNvSpPr/>
          <p:nvPr/>
        </p:nvSpPr>
        <p:spPr>
          <a:xfrm>
            <a:off x="963513" y="2283269"/>
            <a:ext cx="2409372" cy="2540000"/>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1" name="组合 50"/>
          <p:cNvGrpSpPr/>
          <p:nvPr/>
        </p:nvGrpSpPr>
        <p:grpSpPr>
          <a:xfrm rot="16200000">
            <a:off x="1619544" y="257180"/>
            <a:ext cx="572274" cy="1360418"/>
            <a:chOff x="476760" y="5175149"/>
            <a:chExt cx="572274" cy="1360418"/>
          </a:xfrm>
          <a:solidFill>
            <a:srgbClr val="848CC4"/>
          </a:solidFill>
        </p:grpSpPr>
        <p:sp>
          <p:nvSpPr>
            <p:cNvPr id="52" name="椭圆 5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9959213" y="717088"/>
            <a:ext cx="572274" cy="1360418"/>
            <a:chOff x="476760" y="5175149"/>
            <a:chExt cx="572274" cy="1360418"/>
          </a:xfrm>
          <a:solidFill>
            <a:schemeClr val="bg1"/>
          </a:solidFill>
        </p:grpSpPr>
        <p:sp>
          <p:nvSpPr>
            <p:cNvPr id="74" name="椭圆 73"/>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矩形: 圆角 94"/>
          <p:cNvSpPr/>
          <p:nvPr/>
        </p:nvSpPr>
        <p:spPr>
          <a:xfrm rot="2704502">
            <a:off x="-1285490" y="4995935"/>
            <a:ext cx="2558959" cy="2454727"/>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rot="16200000">
            <a:off x="7207847" y="5068666"/>
            <a:ext cx="572274" cy="1360418"/>
            <a:chOff x="476760" y="5175149"/>
            <a:chExt cx="572274" cy="1360418"/>
          </a:xfrm>
          <a:solidFill>
            <a:srgbClr val="848CC4"/>
          </a:solidFill>
        </p:grpSpPr>
        <p:sp>
          <p:nvSpPr>
            <p:cNvPr id="97" name="椭圆 96"/>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34340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一、什么是普通话</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003300" y="979170"/>
            <a:ext cx="10343515" cy="1863725"/>
          </a:xfrm>
          <a:prstGeom prst="rect">
            <a:avLst/>
          </a:prstGeom>
          <a:noFill/>
        </p:spPr>
        <p:txBody>
          <a:bodyPr wrap="square" rtlCol="0" anchor="t">
            <a:spAutoFit/>
          </a:bodyPr>
          <a:p>
            <a:pPr indent="0" fontAlgn="auto">
              <a:lnSpc>
                <a:spcPct val="120000"/>
              </a:lnSpc>
            </a:pPr>
            <a:r>
              <a:rPr lang="zh-CN" altLang="en-US" sz="2400">
                <a:latin typeface="微软雅黑" panose="020B0503020204020204" charset="-122"/>
                <a:ea typeface="微软雅黑" panose="020B0503020204020204" charset="-122"/>
              </a:rPr>
              <a:t>　　普通话是以北京语音为标准音，以北方话为基础方言，以典范的现代白话文著作为语法规范的现代汉民族的共同语。</a:t>
            </a:r>
            <a:endParaRPr lang="zh-CN" altLang="en-US" sz="2400">
              <a:latin typeface="微软雅黑" panose="020B0503020204020204" charset="-122"/>
              <a:ea typeface="微软雅黑" panose="020B0503020204020204" charset="-122"/>
            </a:endParaRPr>
          </a:p>
          <a:p>
            <a:pPr indent="0" fontAlgn="auto">
              <a:lnSpc>
                <a:spcPct val="120000"/>
              </a:lnSpc>
            </a:pPr>
            <a:r>
              <a:rPr lang="zh-CN" altLang="en-US" sz="2400">
                <a:latin typeface="微软雅黑" panose="020B0503020204020204" charset="-122"/>
                <a:ea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sym typeface="+mn-ea"/>
              </a:rPr>
              <a:t>普通话一词中的“普通”二字，是普遍、通用的意思。</a:t>
            </a:r>
            <a:endParaRPr lang="zh-CN" altLang="en-US" sz="2400">
              <a:latin typeface="微软雅黑" panose="020B0503020204020204" charset="-122"/>
              <a:ea typeface="微软雅黑" panose="020B0503020204020204" charset="-122"/>
              <a:cs typeface="微软雅黑" panose="020B0503020204020204" charset="-122"/>
              <a:sym typeface="+mn-ea"/>
            </a:endParaRPr>
          </a:p>
          <a:p>
            <a:pPr indent="0" fontAlgn="auto">
              <a:lnSpc>
                <a:spcPct val="120000"/>
              </a:lnSpc>
            </a:pPr>
            <a:r>
              <a:rPr lang="zh-CN" altLang="en-US" sz="2400">
                <a:latin typeface="微软雅黑" panose="020B0503020204020204" charset="-122"/>
                <a:ea typeface="微软雅黑" panose="020B0503020204020204" charset="-122"/>
              </a:rPr>
              <a:t>　　语言内部的三个要素：语音、词汇、语法。</a:t>
            </a:r>
            <a:endParaRPr lang="zh-CN" altLang="en-US" sz="2400">
              <a:latin typeface="微软雅黑" panose="020B0503020204020204" charset="-122"/>
              <a:ea typeface="微软雅黑" panose="020B0503020204020204" charset="-122"/>
            </a:endParaRPr>
          </a:p>
        </p:txBody>
      </p:sp>
      <p:sp>
        <p:nvSpPr>
          <p:cNvPr id="7" name="文本框 6"/>
          <p:cNvSpPr txBox="1"/>
          <p:nvPr/>
        </p:nvSpPr>
        <p:spPr>
          <a:xfrm>
            <a:off x="1003300" y="2914015"/>
            <a:ext cx="6096000" cy="521970"/>
          </a:xfrm>
          <a:prstGeom prst="rect">
            <a:avLst/>
          </a:prstGeom>
          <a:noFill/>
        </p:spPr>
        <p:txBody>
          <a:bodyPr wrap="square" rtlCol="0" anchor="t">
            <a:spAutoFit/>
          </a:bodyPr>
          <a:p>
            <a:r>
              <a:rPr lang="zh-CN" altLang="en-US" sz="2800" b="1">
                <a:solidFill>
                  <a:srgbClr val="848CC4"/>
                </a:solidFill>
                <a:latin typeface="微软雅黑" panose="020B0503020204020204" charset="-122"/>
                <a:ea typeface="微软雅黑" panose="020B0503020204020204" charset="-122"/>
              </a:rPr>
              <a:t>（一）普通话以北京语音为标准音</a:t>
            </a:r>
            <a:endParaRPr lang="zh-CN" altLang="en-US" sz="2800" b="1">
              <a:solidFill>
                <a:srgbClr val="848CC4"/>
              </a:solidFill>
              <a:latin typeface="微软雅黑" panose="020B0503020204020204" charset="-122"/>
              <a:ea typeface="微软雅黑" panose="020B0503020204020204" charset="-122"/>
            </a:endParaRPr>
          </a:p>
        </p:txBody>
      </p:sp>
      <p:sp>
        <p:nvSpPr>
          <p:cNvPr id="8" name="文本框 7"/>
          <p:cNvSpPr txBox="1"/>
          <p:nvPr/>
        </p:nvSpPr>
        <p:spPr>
          <a:xfrm>
            <a:off x="1003300" y="3552190"/>
            <a:ext cx="10343515" cy="3006725"/>
          </a:xfrm>
          <a:prstGeom prst="rect">
            <a:avLst/>
          </a:prstGeom>
          <a:noFill/>
        </p:spPr>
        <p:txBody>
          <a:bodyPr wrap="square" rtlCol="0" anchor="t">
            <a:spAutoFit/>
          </a:bodyPr>
          <a:p>
            <a:pPr indent="0" fontAlgn="auto">
              <a:lnSpc>
                <a:spcPct val="120000"/>
              </a:lnSpc>
            </a:pPr>
            <a:r>
              <a:rPr lang="zh-CN" altLang="en-US" sz="2400">
                <a:latin typeface="微软雅黑" panose="020B0503020204020204" charset="-122"/>
                <a:ea typeface="微软雅黑" panose="020B0503020204020204" charset="-122"/>
              </a:rPr>
              <a:t>以北京语音为标准音主要有以下几方面的原因：</a:t>
            </a:r>
            <a:endParaRPr lang="zh-CN" altLang="en-US" sz="2400">
              <a:latin typeface="微软雅黑" panose="020B0503020204020204" charset="-122"/>
              <a:ea typeface="微软雅黑" panose="020B0503020204020204" charset="-122"/>
            </a:endParaRPr>
          </a:p>
          <a:p>
            <a:pPr indent="0" fontAlgn="auto">
              <a:lnSpc>
                <a:spcPct val="120000"/>
              </a:lnSpc>
            </a:pPr>
            <a:r>
              <a:rPr lang="zh-CN" altLang="en-US" sz="2400">
                <a:latin typeface="微软雅黑" panose="020B0503020204020204" charset="-122"/>
                <a:ea typeface="微软雅黑" panose="020B0503020204020204" charset="-122"/>
              </a:rPr>
              <a:t>　　</a:t>
            </a:r>
            <a:r>
              <a:rPr lang="zh-CN" altLang="en-US" sz="2200">
                <a:solidFill>
                  <a:srgbClr val="00B0F0"/>
                </a:solidFill>
                <a:latin typeface="字魂36号-正文宋楷" panose="00000500000000000000" charset="-122"/>
                <a:ea typeface="字魂36号-正文宋楷" panose="00000500000000000000" charset="-122"/>
                <a:cs typeface="字魂36号-正文宋楷" panose="00000500000000000000" charset="-122"/>
              </a:rPr>
              <a:t>（1）</a:t>
            </a:r>
            <a:r>
              <a:rPr lang="zh-CN" altLang="en-US" sz="2200">
                <a:latin typeface="字魂36号-正文宋楷" panose="00000500000000000000" charset="-122"/>
                <a:ea typeface="字魂36号-正文宋楷" panose="00000500000000000000" charset="-122"/>
                <a:cs typeface="字魂36号-正文宋楷" panose="00000500000000000000" charset="-122"/>
              </a:rPr>
              <a:t>自辽、金以后，北京几乎一直是我国的首都，是全国政治、经济、文化的中心，它的语音早已随着政治、经济、文化的影响，传播到了全国各地。</a:t>
            </a:r>
            <a:endParaRPr lang="zh-CN" altLang="en-US" sz="2200">
              <a:latin typeface="字魂36号-正文宋楷" panose="00000500000000000000" charset="-122"/>
              <a:ea typeface="字魂36号-正文宋楷" panose="00000500000000000000" charset="-122"/>
              <a:cs typeface="字魂36号-正文宋楷" panose="00000500000000000000" charset="-122"/>
            </a:endParaRPr>
          </a:p>
          <a:p>
            <a:pPr indent="0" fontAlgn="auto">
              <a:lnSpc>
                <a:spcPct val="120000"/>
              </a:lnSpc>
            </a:pPr>
            <a:r>
              <a:rPr lang="zh-CN" altLang="en-US" sz="2200">
                <a:latin typeface="字魂36号-正文宋楷" panose="00000500000000000000" charset="-122"/>
                <a:ea typeface="字魂36号-正文宋楷" panose="00000500000000000000" charset="-122"/>
                <a:cs typeface="字魂36号-正文宋楷" panose="00000500000000000000" charset="-122"/>
              </a:rPr>
              <a:t>　　</a:t>
            </a:r>
            <a:r>
              <a:rPr lang="zh-CN" altLang="en-US" sz="2200">
                <a:solidFill>
                  <a:srgbClr val="00B0F0"/>
                </a:solidFill>
                <a:latin typeface="字魂36号-正文宋楷" panose="00000500000000000000" charset="-122"/>
                <a:ea typeface="字魂36号-正文宋楷" panose="00000500000000000000" charset="-122"/>
                <a:cs typeface="字魂36号-正文宋楷" panose="00000500000000000000" charset="-122"/>
              </a:rPr>
              <a:t>（2）</a:t>
            </a:r>
            <a:r>
              <a:rPr lang="zh-CN" altLang="en-US" sz="2200">
                <a:latin typeface="字魂36号-正文宋楷" panose="00000500000000000000" charset="-122"/>
                <a:ea typeface="字魂36号-正文宋楷" panose="00000500000000000000" charset="-122"/>
                <a:cs typeface="字魂36号-正文宋楷" panose="00000500000000000000" charset="-122"/>
              </a:rPr>
              <a:t>20 世纪30 年代以后，话剧、电影、广播等都采用了较为纯正的北京语音，北京语音客观上已经成了普通话的语音标准。</a:t>
            </a:r>
            <a:endParaRPr lang="zh-CN" altLang="en-US" sz="2200">
              <a:latin typeface="字魂36号-正文宋楷" panose="00000500000000000000" charset="-122"/>
              <a:ea typeface="字魂36号-正文宋楷" panose="00000500000000000000" charset="-122"/>
              <a:cs typeface="字魂36号-正文宋楷" panose="00000500000000000000" charset="-122"/>
            </a:endParaRPr>
          </a:p>
          <a:p>
            <a:pPr indent="0" fontAlgn="auto">
              <a:lnSpc>
                <a:spcPct val="120000"/>
              </a:lnSpc>
            </a:pPr>
            <a:r>
              <a:rPr lang="zh-CN" altLang="en-US" sz="2200">
                <a:latin typeface="字魂36号-正文宋楷" panose="00000500000000000000" charset="-122"/>
                <a:ea typeface="字魂36号-正文宋楷" panose="00000500000000000000" charset="-122"/>
                <a:cs typeface="字魂36号-正文宋楷" panose="00000500000000000000" charset="-122"/>
              </a:rPr>
              <a:t>　　</a:t>
            </a:r>
            <a:r>
              <a:rPr lang="en-US" altLang="zh-CN" sz="2200">
                <a:latin typeface="字魂36号-正文宋楷" panose="00000500000000000000" charset="-122"/>
                <a:ea typeface="字魂36号-正文宋楷" panose="00000500000000000000" charset="-122"/>
                <a:cs typeface="字魂36号-正文宋楷" panose="00000500000000000000" charset="-122"/>
              </a:rPr>
              <a:t> </a:t>
            </a:r>
            <a:r>
              <a:rPr lang="zh-CN" altLang="en-US" sz="2200">
                <a:solidFill>
                  <a:srgbClr val="00B0F0"/>
                </a:solidFill>
                <a:latin typeface="字魂36号-正文宋楷" panose="00000500000000000000" charset="-122"/>
                <a:ea typeface="字魂36号-正文宋楷" panose="00000500000000000000" charset="-122"/>
                <a:cs typeface="字魂36号-正文宋楷" panose="00000500000000000000" charset="-122"/>
              </a:rPr>
              <a:t>（3）</a:t>
            </a:r>
            <a:r>
              <a:rPr lang="zh-CN" altLang="en-US" sz="2200">
                <a:latin typeface="字魂36号-正文宋楷" panose="00000500000000000000" charset="-122"/>
                <a:ea typeface="字魂36号-正文宋楷" panose="00000500000000000000" charset="-122"/>
                <a:cs typeface="字魂36号-正文宋楷" panose="00000500000000000000" charset="-122"/>
              </a:rPr>
              <a:t>由于北京语音音系简单，只有32 个音素，声母21 个（零声母除外），韵母39个，声韵配合构成四百多个音节、四个声调，简明易学。</a:t>
            </a:r>
            <a:endParaRPr lang="zh-CN" altLang="en-US" sz="2200">
              <a:latin typeface="字魂36号-正文宋楷" panose="00000500000000000000" charset="-122"/>
              <a:ea typeface="字魂36号-正文宋楷" panose="00000500000000000000" charset="-122"/>
              <a:cs typeface="字魂36号-正文宋楷" panose="000005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圆角 76"/>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rot="16200000">
            <a:off x="199390" y="315595"/>
            <a:ext cx="334010" cy="697865"/>
            <a:chOff x="476760" y="5175149"/>
            <a:chExt cx="572274" cy="1360418"/>
          </a:xfrm>
          <a:solidFill>
            <a:srgbClr val="B3D78B"/>
          </a:solidFill>
        </p:grpSpPr>
        <p:sp>
          <p:nvSpPr>
            <p:cNvPr id="82" name="椭圆 8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1"/>
            </p:custDataLst>
          </p:nvPr>
        </p:nvSpPr>
        <p:spPr>
          <a:xfrm>
            <a:off x="1003300" y="309880"/>
            <a:ext cx="6096000" cy="521970"/>
          </a:xfrm>
          <a:prstGeom prst="rect">
            <a:avLst/>
          </a:prstGeom>
          <a:noFill/>
        </p:spPr>
        <p:txBody>
          <a:bodyPr wrap="square" rtlCol="0" anchor="t">
            <a:spAutoFit/>
          </a:bodyPr>
          <a:p>
            <a:r>
              <a:rPr lang="zh-CN" altLang="en-US" sz="2800" b="1">
                <a:solidFill>
                  <a:srgbClr val="848CC4"/>
                </a:solidFill>
                <a:latin typeface="微软雅黑" panose="020B0503020204020204" charset="-122"/>
                <a:ea typeface="微软雅黑" panose="020B0503020204020204" charset="-122"/>
              </a:rPr>
              <a:t>（二）普通话以北方话为基础方言</a:t>
            </a:r>
            <a:endParaRPr lang="zh-CN" altLang="en-US" sz="2800" b="1">
              <a:solidFill>
                <a:srgbClr val="848CC4"/>
              </a:solidFill>
              <a:latin typeface="微软雅黑" panose="020B0503020204020204" charset="-122"/>
              <a:ea typeface="微软雅黑" panose="020B0503020204020204" charset="-122"/>
            </a:endParaRPr>
          </a:p>
        </p:txBody>
      </p:sp>
      <p:sp>
        <p:nvSpPr>
          <p:cNvPr id="2" name="文本框 1"/>
          <p:cNvSpPr txBox="1"/>
          <p:nvPr>
            <p:custDataLst>
              <p:tags r:id="rId2"/>
            </p:custDataLst>
          </p:nvPr>
        </p:nvSpPr>
        <p:spPr>
          <a:xfrm>
            <a:off x="1003300" y="979170"/>
            <a:ext cx="10343515" cy="3192780"/>
          </a:xfrm>
          <a:prstGeom prst="rect">
            <a:avLst/>
          </a:prstGeom>
          <a:noFill/>
        </p:spPr>
        <p:txBody>
          <a:bodyPr wrap="square" rtlCol="0" anchor="t">
            <a:spAutoFit/>
          </a:bodyPr>
          <a:p>
            <a:pPr indent="0" fontAlgn="auto">
              <a:lnSpc>
                <a:spcPct val="120000"/>
              </a:lnSpc>
            </a:pPr>
            <a:r>
              <a:rPr lang="zh-CN" altLang="en-US" sz="2400">
                <a:latin typeface="微软雅黑" panose="020B0503020204020204" charset="-122"/>
                <a:ea typeface="微软雅黑" panose="020B0503020204020204" charset="-122"/>
              </a:rPr>
              <a:t>　　我国七大方言：北方方言、吴方言、湘方言、赣方言、客家方言、闽方言、粤方言。其中北方方言的分布区域最广、使用人口最多，内部一致性最强。</a:t>
            </a:r>
            <a:endParaRPr lang="zh-CN" altLang="en-US" sz="2400">
              <a:latin typeface="微软雅黑" panose="020B0503020204020204" charset="-122"/>
              <a:ea typeface="微软雅黑" panose="020B0503020204020204" charset="-122"/>
            </a:endParaRPr>
          </a:p>
          <a:p>
            <a:pPr indent="0" fontAlgn="auto">
              <a:lnSpc>
                <a:spcPct val="120000"/>
              </a:lnSpc>
            </a:pPr>
            <a:r>
              <a:rPr lang="zh-CN" altLang="en-US" sz="2400">
                <a:latin typeface="微软雅黑" panose="020B0503020204020204" charset="-122"/>
                <a:ea typeface="微软雅黑" panose="020B0503020204020204" charset="-122"/>
              </a:rPr>
              <a:t>　　“以北方话为基础方言”是指北方话的通用词汇，一般不包括各地的某些俚语、俗词。北方话的词汇系统在各地的差异相对较小，适合作为普通话词汇的基础。“以北方话为基础方言”绝不是说北方话里所有的词都可以进入普通话，北方话之外的词就完全不能进入普通话。</a:t>
            </a:r>
            <a:endParaRPr lang="zh-CN" altLang="en-US" sz="2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圆角 76"/>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rot="16200000">
            <a:off x="199390" y="315595"/>
            <a:ext cx="334010" cy="697865"/>
            <a:chOff x="476760" y="5175149"/>
            <a:chExt cx="572274" cy="1360418"/>
          </a:xfrm>
          <a:solidFill>
            <a:srgbClr val="B3D78B"/>
          </a:solidFill>
        </p:grpSpPr>
        <p:sp>
          <p:nvSpPr>
            <p:cNvPr id="82" name="椭圆 8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1"/>
            </p:custDataLst>
          </p:nvPr>
        </p:nvSpPr>
        <p:spPr>
          <a:xfrm>
            <a:off x="1003300" y="309880"/>
            <a:ext cx="8641715" cy="521970"/>
          </a:xfrm>
          <a:prstGeom prst="rect">
            <a:avLst/>
          </a:prstGeom>
          <a:noFill/>
        </p:spPr>
        <p:txBody>
          <a:bodyPr wrap="square" rtlCol="0" anchor="t">
            <a:spAutoFit/>
          </a:bodyPr>
          <a:p>
            <a:r>
              <a:rPr lang="zh-CN" altLang="en-US" sz="2800" b="1">
                <a:solidFill>
                  <a:srgbClr val="848CC4"/>
                </a:solidFill>
                <a:latin typeface="微软雅黑" panose="020B0503020204020204" charset="-122"/>
                <a:ea typeface="微软雅黑" panose="020B0503020204020204" charset="-122"/>
              </a:rPr>
              <a:t>（三）普通话以典范的现代白话文著作为语法规范</a:t>
            </a:r>
            <a:endParaRPr lang="zh-CN" altLang="en-US" sz="2800" b="1">
              <a:solidFill>
                <a:srgbClr val="848CC4"/>
              </a:solidFill>
              <a:latin typeface="微软雅黑" panose="020B0503020204020204" charset="-122"/>
              <a:ea typeface="微软雅黑" panose="020B0503020204020204" charset="-122"/>
            </a:endParaRPr>
          </a:p>
        </p:txBody>
      </p:sp>
      <p:sp>
        <p:nvSpPr>
          <p:cNvPr id="2" name="文本框 1"/>
          <p:cNvSpPr txBox="1"/>
          <p:nvPr>
            <p:custDataLst>
              <p:tags r:id="rId2"/>
            </p:custDataLst>
          </p:nvPr>
        </p:nvSpPr>
        <p:spPr>
          <a:xfrm>
            <a:off x="1003300" y="979170"/>
            <a:ext cx="10343515" cy="2343150"/>
          </a:xfrm>
          <a:prstGeom prst="rect">
            <a:avLst/>
          </a:prstGeom>
          <a:noFill/>
        </p:spPr>
        <p:txBody>
          <a:bodyPr wrap="square" rtlCol="0" anchor="t">
            <a:spAutoFit/>
          </a:bodyPr>
          <a:p>
            <a:pPr indent="0" fontAlgn="auto">
              <a:lnSpc>
                <a:spcPct val="120000"/>
              </a:lnSpc>
            </a:pPr>
            <a:r>
              <a:rPr lang="zh-CN" altLang="en-US" sz="2400">
                <a:latin typeface="微软雅黑" panose="020B0503020204020204" charset="-122"/>
                <a:ea typeface="微软雅黑" panose="020B0503020204020204" charset="-122"/>
              </a:rPr>
              <a:t>　　现代白话文是以北京方言为基础的。白话文的特点是：具有普遍性、确定性和稳固性。</a:t>
            </a:r>
            <a:endParaRPr lang="zh-CN" altLang="en-US" sz="2400">
              <a:latin typeface="微软雅黑" panose="020B0503020204020204" charset="-122"/>
              <a:ea typeface="微软雅黑" panose="020B0503020204020204" charset="-122"/>
            </a:endParaRPr>
          </a:p>
          <a:p>
            <a:pPr indent="0" fontAlgn="auto">
              <a:lnSpc>
                <a:spcPct val="120000"/>
              </a:lnSpc>
            </a:pPr>
            <a:r>
              <a:rPr lang="zh-CN" altLang="en-US" sz="2600">
                <a:solidFill>
                  <a:srgbClr val="00B0F0"/>
                </a:solidFill>
                <a:latin typeface="微软雅黑" panose="020B0503020204020204" charset="-122"/>
                <a:ea typeface="微软雅黑" panose="020B0503020204020204" charset="-122"/>
              </a:rPr>
              <a:t>典范的定义：</a:t>
            </a:r>
            <a:endParaRPr lang="zh-CN" altLang="en-US" sz="2400">
              <a:solidFill>
                <a:srgbClr val="00B0F0"/>
              </a:solidFill>
              <a:latin typeface="微软雅黑" panose="020B0503020204020204" charset="-122"/>
              <a:ea typeface="微软雅黑" panose="020B0503020204020204" charset="-122"/>
            </a:endParaRPr>
          </a:p>
          <a:p>
            <a:pPr indent="0" fontAlgn="auto">
              <a:lnSpc>
                <a:spcPct val="120000"/>
              </a:lnSpc>
            </a:pPr>
            <a:r>
              <a:rPr lang="zh-CN" altLang="en-US" sz="2400">
                <a:solidFill>
                  <a:srgbClr val="00B0F0"/>
                </a:solidFill>
                <a:latin typeface="微软雅黑" panose="020B0503020204020204" charset="-122"/>
                <a:ea typeface="微软雅黑" panose="020B0503020204020204" charset="-122"/>
              </a:rPr>
              <a:t>　　</a:t>
            </a:r>
            <a:r>
              <a:rPr lang="zh-CN" altLang="en-US" sz="2400">
                <a:solidFill>
                  <a:schemeClr val="tx1"/>
                </a:solidFill>
                <a:latin typeface="微软雅黑" panose="020B0503020204020204" charset="-122"/>
                <a:ea typeface="微软雅黑" panose="020B0503020204020204" charset="-122"/>
                <a:sym typeface="+mn-ea"/>
              </a:rPr>
              <a:t>典范</a:t>
            </a:r>
            <a:r>
              <a:rPr lang="zh-CN" altLang="en-US" sz="2400">
                <a:solidFill>
                  <a:schemeClr val="tx1"/>
                </a:solidFill>
                <a:latin typeface="微软雅黑" panose="020B0503020204020204" charset="-122"/>
                <a:ea typeface="微软雅黑" panose="020B0503020204020204" charset="-122"/>
              </a:rPr>
              <a:t>是指具有代表性和广泛影响的作品。具体地说，现代语言大师的作品和经过集体反复推敲的文章一般属于经典作品。</a:t>
            </a:r>
            <a:endParaRPr lang="zh-CN" altLang="en-US" sz="2400">
              <a:solidFill>
                <a:schemeClr val="tx1"/>
              </a:solidFill>
              <a:latin typeface="微软雅黑" panose="020B0503020204020204" charset="-122"/>
              <a:ea typeface="微软雅黑" panose="020B0503020204020204" charset="-122"/>
            </a:endParaRPr>
          </a:p>
        </p:txBody>
      </p:sp>
      <p:sp>
        <p:nvSpPr>
          <p:cNvPr id="3" name="文本框 2"/>
          <p:cNvSpPr txBox="1"/>
          <p:nvPr/>
        </p:nvSpPr>
        <p:spPr>
          <a:xfrm>
            <a:off x="1003300" y="3331210"/>
            <a:ext cx="3906520" cy="491490"/>
          </a:xfrm>
          <a:prstGeom prst="rect">
            <a:avLst/>
          </a:prstGeom>
          <a:noFill/>
        </p:spPr>
        <p:txBody>
          <a:bodyPr wrap="square" rtlCol="0">
            <a:spAutoFit/>
          </a:bodyPr>
          <a:p>
            <a:r>
              <a:rPr lang="zh-CN" altLang="en-US" sz="2600">
                <a:solidFill>
                  <a:srgbClr val="00B0F0"/>
                </a:solidFill>
                <a:latin typeface="微软雅黑" panose="020B0503020204020204" charset="-122"/>
                <a:ea typeface="微软雅黑" panose="020B0503020204020204" charset="-122"/>
              </a:rPr>
              <a:t>普通话和方言的关系：</a:t>
            </a:r>
            <a:endParaRPr lang="zh-CN" altLang="en-US" sz="2600">
              <a:solidFill>
                <a:srgbClr val="00B0F0"/>
              </a:solidFill>
              <a:latin typeface="微软雅黑" panose="020B0503020204020204" charset="-122"/>
              <a:ea typeface="微软雅黑" panose="020B0503020204020204" charset="-122"/>
            </a:endParaRPr>
          </a:p>
        </p:txBody>
      </p:sp>
      <p:sp>
        <p:nvSpPr>
          <p:cNvPr id="4" name="文本框 3"/>
          <p:cNvSpPr txBox="1"/>
          <p:nvPr/>
        </p:nvSpPr>
        <p:spPr>
          <a:xfrm>
            <a:off x="1003300" y="3831590"/>
            <a:ext cx="10343515" cy="2932430"/>
          </a:xfrm>
          <a:prstGeom prst="rect">
            <a:avLst/>
          </a:prstGeom>
          <a:noFill/>
        </p:spPr>
        <p:txBody>
          <a:bodyPr wrap="square" rtlCol="0" anchor="t">
            <a:spAutoFit/>
          </a:bodyPr>
          <a:p>
            <a:pPr indent="0" algn="just" fontAlgn="auto">
              <a:lnSpc>
                <a:spcPct val="120000"/>
              </a:lnSpc>
            </a:pPr>
            <a:r>
              <a:rPr lang="zh-CN" altLang="en-US"/>
              <a:t>　　</a:t>
            </a:r>
            <a:r>
              <a:rPr lang="zh-CN" altLang="en-US" sz="2200"/>
              <a:t>普通话高于各方言，对各方言起着示范作用，规定着各方言的发展方向，同时又总是有条件、有选择地从汉语方言中吸收一些有生命力的成分来丰富自己、完善自己；方言从属于普通话，向普通话集中、靠拢。普通话口语与统一的书面语相一致，方言则不存在与口头形式一致的、独立的书面语。各方言在通行区域、使用人口、适用场合等方面受到一定的限制，普通话的通行区域、使用人口则可以覆盖各个方言区，其适用场合也几乎不受限制。尽管如此，方言仍然会长期存在，并作为一个地区的交际工具而发挥作用。</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34340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二、普通话的形成</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C9F754DE-2CAD-44b6-B708-469DEB6407EB-2" descr="wpp"/>
          <p:cNvPicPr>
            <a:picLocks noChangeAspect="1"/>
          </p:cNvPicPr>
          <p:nvPr/>
        </p:nvPicPr>
        <p:blipFill>
          <a:blip r:embed="rId1"/>
          <a:stretch>
            <a:fillRect/>
          </a:stretch>
        </p:blipFill>
        <p:spPr>
          <a:xfrm>
            <a:off x="0" y="1083310"/>
            <a:ext cx="12192000" cy="51174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2468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三、推广普通话的意义</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1"/>
            </p:custDataLst>
          </p:nvPr>
        </p:nvSpPr>
        <p:spPr>
          <a:xfrm>
            <a:off x="1003300" y="979805"/>
            <a:ext cx="8641715" cy="521970"/>
          </a:xfrm>
          <a:prstGeom prst="rect">
            <a:avLst/>
          </a:prstGeom>
          <a:noFill/>
        </p:spPr>
        <p:txBody>
          <a:bodyPr wrap="square" rtlCol="0" anchor="t">
            <a:spAutoFit/>
          </a:bodyPr>
          <a:p>
            <a:r>
              <a:rPr lang="zh-CN" altLang="en-US" sz="2800" b="1">
                <a:solidFill>
                  <a:srgbClr val="848CC4"/>
                </a:solidFill>
                <a:latin typeface="微软雅黑" panose="020B0503020204020204" charset="-122"/>
                <a:ea typeface="微软雅黑" panose="020B0503020204020204" charset="-122"/>
              </a:rPr>
              <a:t>（一）有利于增强民族凝聚力</a:t>
            </a:r>
            <a:endParaRPr lang="zh-CN" altLang="en-US" sz="2800" b="1">
              <a:solidFill>
                <a:srgbClr val="848CC4"/>
              </a:solidFill>
              <a:latin typeface="微软雅黑" panose="020B0503020204020204" charset="-122"/>
              <a:ea typeface="微软雅黑" panose="020B0503020204020204" charset="-122"/>
            </a:endParaRPr>
          </a:p>
        </p:txBody>
      </p:sp>
      <p:sp>
        <p:nvSpPr>
          <p:cNvPr id="2" name="文本框 1"/>
          <p:cNvSpPr txBox="1"/>
          <p:nvPr/>
        </p:nvSpPr>
        <p:spPr>
          <a:xfrm>
            <a:off x="1003300" y="1597660"/>
            <a:ext cx="10442575" cy="1863725"/>
          </a:xfrm>
          <a:prstGeom prst="rect">
            <a:avLst/>
          </a:prstGeom>
          <a:noFill/>
        </p:spPr>
        <p:txBody>
          <a:bodyPr wrap="square" rtlCol="0" anchor="t">
            <a:spAutoFit/>
          </a:bodyPr>
          <a:p>
            <a:pPr indent="0" algn="just" fontAlgn="auto">
              <a:lnSpc>
                <a:spcPct val="120000"/>
              </a:lnSpc>
            </a:pPr>
            <a:r>
              <a:rPr lang="zh-CN" altLang="en-US" sz="2400">
                <a:latin typeface="微软雅黑" panose="020B0503020204020204" charset="-122"/>
                <a:ea typeface="微软雅黑" panose="020B0503020204020204" charset="-122"/>
              </a:rPr>
              <a:t>　　普通话是现代的汉民族共同语，我国不同方言、不同语言的各地区、各民族之间使用普通话进行交流、沟通，既加强了民族间的团结，又增强了中华民族的凝聚力。特别是香港、澳门回归后，港澳同胞积极学习和使用普通话，表现出对祖国的强烈认同。</a:t>
            </a:r>
            <a:endParaRPr lang="zh-CN" altLang="en-US" sz="2400">
              <a:latin typeface="微软雅黑" panose="020B0503020204020204" charset="-122"/>
              <a:ea typeface="微软雅黑" panose="020B0503020204020204" charset="-122"/>
            </a:endParaRPr>
          </a:p>
        </p:txBody>
      </p:sp>
      <p:sp>
        <p:nvSpPr>
          <p:cNvPr id="3" name="文本框 2"/>
          <p:cNvSpPr txBox="1"/>
          <p:nvPr>
            <p:custDataLst>
              <p:tags r:id="rId2"/>
            </p:custDataLst>
          </p:nvPr>
        </p:nvSpPr>
        <p:spPr>
          <a:xfrm>
            <a:off x="1003300" y="3557270"/>
            <a:ext cx="8641715" cy="521970"/>
          </a:xfrm>
          <a:prstGeom prst="rect">
            <a:avLst/>
          </a:prstGeom>
          <a:noFill/>
        </p:spPr>
        <p:txBody>
          <a:bodyPr wrap="square" rtlCol="0" anchor="t">
            <a:spAutoFit/>
          </a:bodyPr>
          <a:p>
            <a:r>
              <a:rPr lang="zh-CN" altLang="en-US" sz="2800" b="1">
                <a:solidFill>
                  <a:srgbClr val="848CC4"/>
                </a:solidFill>
                <a:latin typeface="微软雅黑" panose="020B0503020204020204" charset="-122"/>
                <a:ea typeface="微软雅黑" panose="020B0503020204020204" charset="-122"/>
              </a:rPr>
              <a:t>（二）有利于加快经济建设步伐</a:t>
            </a:r>
            <a:endParaRPr lang="zh-CN" altLang="en-US" sz="2800" b="1">
              <a:solidFill>
                <a:srgbClr val="848CC4"/>
              </a:solidFill>
              <a:latin typeface="微软雅黑" panose="020B0503020204020204" charset="-122"/>
              <a:ea typeface="微软雅黑" panose="020B0503020204020204" charset="-122"/>
            </a:endParaRPr>
          </a:p>
        </p:txBody>
      </p:sp>
      <p:sp>
        <p:nvSpPr>
          <p:cNvPr id="5" name="文本框 4"/>
          <p:cNvSpPr txBox="1"/>
          <p:nvPr/>
        </p:nvSpPr>
        <p:spPr>
          <a:xfrm>
            <a:off x="1003300" y="4275455"/>
            <a:ext cx="10442575" cy="1420495"/>
          </a:xfrm>
          <a:prstGeom prst="rect">
            <a:avLst/>
          </a:prstGeom>
          <a:noFill/>
        </p:spPr>
        <p:txBody>
          <a:bodyPr wrap="square" rtlCol="0" anchor="t">
            <a:spAutoFit/>
          </a:bodyPr>
          <a:p>
            <a:pPr indent="0" algn="just" fontAlgn="auto">
              <a:lnSpc>
                <a:spcPct val="120000"/>
              </a:lnSpc>
            </a:pPr>
            <a:r>
              <a:rPr lang="zh-CN" altLang="en-US" sz="2400">
                <a:latin typeface="微软雅黑" panose="020B0503020204020204" charset="-122"/>
                <a:ea typeface="微软雅黑" panose="020B0503020204020204" charset="-122"/>
              </a:rPr>
              <a:t>　　方言土语是与小农经济相联系的，通用语是与社会化大生产相联系的，语言观念的保守或开放往往折射出经济环境和经济观念的保守与开放。在沿海经济发达地区，普通话已经成为与本地方言并行的通用语言。</a:t>
            </a:r>
            <a:endParaRPr lang="zh-CN" altLang="en-US" sz="2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2468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三、推广普通话的意义</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1"/>
            </p:custDataLst>
          </p:nvPr>
        </p:nvSpPr>
        <p:spPr>
          <a:xfrm>
            <a:off x="1003300" y="979805"/>
            <a:ext cx="8641715" cy="521970"/>
          </a:xfrm>
          <a:prstGeom prst="rect">
            <a:avLst/>
          </a:prstGeom>
          <a:noFill/>
        </p:spPr>
        <p:txBody>
          <a:bodyPr wrap="square" rtlCol="0" anchor="t">
            <a:spAutoFit/>
          </a:bodyPr>
          <a:p>
            <a:r>
              <a:rPr lang="zh-CN" altLang="en-US" sz="2800" b="1">
                <a:solidFill>
                  <a:srgbClr val="848CC4"/>
                </a:solidFill>
                <a:latin typeface="微软雅黑" panose="020B0503020204020204" charset="-122"/>
                <a:ea typeface="微软雅黑" panose="020B0503020204020204" charset="-122"/>
              </a:rPr>
              <a:t>（三）有利于适应信息产业的需要</a:t>
            </a:r>
            <a:endParaRPr lang="zh-CN" altLang="en-US" sz="2800" b="1">
              <a:solidFill>
                <a:srgbClr val="848CC4"/>
              </a:solidFill>
              <a:latin typeface="微软雅黑" panose="020B0503020204020204" charset="-122"/>
              <a:ea typeface="微软雅黑" panose="020B0503020204020204" charset="-122"/>
            </a:endParaRPr>
          </a:p>
        </p:txBody>
      </p:sp>
      <p:sp>
        <p:nvSpPr>
          <p:cNvPr id="2" name="文本框 1"/>
          <p:cNvSpPr txBox="1"/>
          <p:nvPr/>
        </p:nvSpPr>
        <p:spPr>
          <a:xfrm>
            <a:off x="1003300" y="1597660"/>
            <a:ext cx="10442575" cy="1420495"/>
          </a:xfrm>
          <a:prstGeom prst="rect">
            <a:avLst/>
          </a:prstGeom>
          <a:noFill/>
        </p:spPr>
        <p:txBody>
          <a:bodyPr wrap="square" rtlCol="0" anchor="t">
            <a:spAutoFit/>
          </a:bodyPr>
          <a:p>
            <a:pPr indent="0" algn="just" fontAlgn="auto">
              <a:lnSpc>
                <a:spcPct val="120000"/>
              </a:lnSpc>
            </a:pPr>
            <a:r>
              <a:rPr lang="zh-CN" altLang="en-US" sz="2400">
                <a:latin typeface="微软雅黑" panose="020B0503020204020204" charset="-122"/>
                <a:ea typeface="微软雅黑" panose="020B0503020204020204" charset="-122"/>
              </a:rPr>
              <a:t>　　当今信息时代，计算机处理的信息内容80% 是语言文字，语言文字是主要的信息载体，规范、标准的语言文字是信息产业发展的前提。掌握了普通话，计算机的高功能才能充分发挥社会效用。</a:t>
            </a:r>
            <a:endParaRPr lang="zh-CN" altLang="en-US" sz="2400">
              <a:latin typeface="微软雅黑" panose="020B0503020204020204" charset="-122"/>
              <a:ea typeface="微软雅黑" panose="020B0503020204020204" charset="-122"/>
            </a:endParaRPr>
          </a:p>
        </p:txBody>
      </p:sp>
      <p:sp>
        <p:nvSpPr>
          <p:cNvPr id="3" name="文本框 2"/>
          <p:cNvSpPr txBox="1"/>
          <p:nvPr>
            <p:custDataLst>
              <p:tags r:id="rId2"/>
            </p:custDataLst>
          </p:nvPr>
        </p:nvSpPr>
        <p:spPr>
          <a:xfrm>
            <a:off x="1003300" y="3201670"/>
            <a:ext cx="8641715" cy="521970"/>
          </a:xfrm>
          <a:prstGeom prst="rect">
            <a:avLst/>
          </a:prstGeom>
          <a:noFill/>
        </p:spPr>
        <p:txBody>
          <a:bodyPr wrap="square" rtlCol="0" anchor="t">
            <a:spAutoFit/>
          </a:bodyPr>
          <a:p>
            <a:r>
              <a:rPr lang="zh-CN" altLang="en-US" sz="2800" b="1">
                <a:solidFill>
                  <a:srgbClr val="848CC4"/>
                </a:solidFill>
                <a:latin typeface="微软雅黑" panose="020B0503020204020204" charset="-122"/>
                <a:ea typeface="微软雅黑" panose="020B0503020204020204" charset="-122"/>
              </a:rPr>
              <a:t>（四）有利于个人整体素质的提高</a:t>
            </a:r>
            <a:endParaRPr lang="zh-CN" altLang="en-US" sz="2800" b="1">
              <a:solidFill>
                <a:srgbClr val="848CC4"/>
              </a:solidFill>
              <a:latin typeface="微软雅黑" panose="020B0503020204020204" charset="-122"/>
              <a:ea typeface="微软雅黑" panose="020B0503020204020204" charset="-122"/>
            </a:endParaRPr>
          </a:p>
        </p:txBody>
      </p:sp>
      <p:sp>
        <p:nvSpPr>
          <p:cNvPr id="5" name="文本框 4"/>
          <p:cNvSpPr txBox="1"/>
          <p:nvPr/>
        </p:nvSpPr>
        <p:spPr>
          <a:xfrm>
            <a:off x="1003300" y="3919855"/>
            <a:ext cx="10442575" cy="1863725"/>
          </a:xfrm>
          <a:prstGeom prst="rect">
            <a:avLst/>
          </a:prstGeom>
          <a:noFill/>
        </p:spPr>
        <p:txBody>
          <a:bodyPr wrap="square" rtlCol="0" anchor="t">
            <a:spAutoFit/>
          </a:bodyPr>
          <a:p>
            <a:pPr indent="0" algn="just" fontAlgn="auto">
              <a:lnSpc>
                <a:spcPct val="120000"/>
              </a:lnSpc>
            </a:pPr>
            <a:r>
              <a:rPr lang="zh-CN" altLang="en-US" sz="2400">
                <a:latin typeface="微软雅黑" panose="020B0503020204020204" charset="-122"/>
                <a:ea typeface="微软雅黑" panose="020B0503020204020204" charset="-122"/>
              </a:rPr>
              <a:t>　　语言能力是一个人工具性的、终身受用的能力。人的思想、学识、修养、文化都要通过语言来酝酿和表达。语言能力的提高，有利于个人整体素质的提高。发达国家的研究者们把阅读表达能力称为“第一文化”，把掌握计算机语言称为“第二文化”。“第一文化”是获得“第二文化”的基础和前提。</a:t>
            </a:r>
            <a:endParaRPr lang="zh-CN" altLang="en-US" sz="2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PA" val="v3.0.1"/>
</p:tagLst>
</file>

<file path=ppt/tags/tag33.xml><?xml version="1.0" encoding="utf-8"?>
<p:tagLst xmlns:p="http://schemas.openxmlformats.org/presentationml/2006/main">
  <p:tag name="ISPRING_PRESENTATION_TITLE" val="黄蓝色简约商务汇报PPT模板"/>
  <p:tag name="KSO_WPP_MARK_KEY" val="029ff544-3c53-4b6b-942a-ee89cfa3dcb1"/>
  <p:tag name="COMMONDATA" val="eyJoZGlkIjoiZTViMmU4N2NkNWQ3NjhjMzRjMTI0MGM5Y2MxMmZjMmEi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44">
      <a:dk1>
        <a:sysClr val="windowText" lastClr="000000"/>
      </a:dk1>
      <a:lt1>
        <a:sysClr val="window" lastClr="FFFFFF"/>
      </a:lt1>
      <a:dk2>
        <a:srgbClr val="39302A"/>
      </a:dk2>
      <a:lt2>
        <a:srgbClr val="E5DEDB"/>
      </a:lt2>
      <a:accent1>
        <a:srgbClr val="FFC000"/>
      </a:accent1>
      <a:accent2>
        <a:srgbClr val="EC7016"/>
      </a:accent2>
      <a:accent3>
        <a:srgbClr val="FFC000"/>
      </a:accent3>
      <a:accent4>
        <a:srgbClr val="EC7016"/>
      </a:accent4>
      <a:accent5>
        <a:srgbClr val="FFC000"/>
      </a:accent5>
      <a:accent6>
        <a:srgbClr val="EC7016"/>
      </a:accent6>
      <a:hlink>
        <a:srgbClr val="FFC000"/>
      </a:hlink>
      <a:folHlink>
        <a:srgbClr val="EC7016"/>
      </a:folHlink>
    </a:clrScheme>
    <a:fontScheme name="Temp">
      <a:majorFont>
        <a:latin typeface="思源黑体 CN Normal"/>
        <a:ea typeface="思源黑体 CN Normal"/>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8F5F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2">
      <extobjdata type="C9F754DE-2CAD-44b6-B708-469DEB6407EB" data="ewoJIkZpbGVJZCIgOiAiMjM1MDAwNDU4MjY5IiwKCSJHcm91cElkIiA6ICI2MTcyNzY3ODkiLAoJIkltYWdlIiA6ICJpVkJPUncwS0dnb0FBQUFOU1VoRVVnQUFCWUFBQUFKUENBWUFBQURGU0hEQkFBQUFDWEJJV1hNQUFBc1RBQUFMRXdFQW1wd1lBQUFnQUVsRVFWUjRuT3pkZDNnVTVkb0c4SHUycDVGZUlDUVFXdWdkNlJBNkNJS2dXRUJSRkJTeEhrWFB3WU42N0YyUDhua1VSYkRRcXhRSm5WQkNEU1ZBYUlGQUdwQ2VrTFoxNXZ0anlaTE5iaW9KRzViN2QxMWNzTy9Nemp5ekllM2VkNTVYa0lvTEpSQVJFUkVSRVJFUkVSR1IwNUU1dWdBaUlpSWlJaUlpSWlJaXFoc01nSW1JaUlpSWlJaUlpSWljRkFOZ0lpSWlJaUlpSWlJaUlpZkZBSmlJaUlpSWlJaUlpSWpJU1RFQUppSWlJaUlpSWlJaUluSlNESUNKaUlpSWlJaUlpSWlJbkJRRFlDSWlJaUlpSWlJaUlpSW54UUNZaUlpSWlJaUlpSWlJeUVreEFDWWlJaUlpSWlJaUlpSnlVZ3lBaVlpSWlJaUlpSWlJaUp3VUEyQWlJaUlpSWlJaUlpSWlKOFVBbUlpSWlJaUlpSWlJaU1oSk1RQW1JaUlpSWlJaUlpSWljbElNZ0ltSWlJaUlpSWlJaUlpY0ZBTmdJaUlpSWlJaUlpSWlJaWZGQUppSWlJaUlpSWlJaUlqSVNURUFKaUlpSWlJaUlpSWlJbkpTRElDSmlJaUlpSWlJaUlpSW5CUURZQ0lpSWlJaUlpSWlJaUlueFFDWWlJaUlpSWlJaUlpSXlFa3hBQ1lpSWlJaUlpSWlJaUp5VWd5QWlZaUlpSWlJaUlpSWlKd1VBMkFpSWlJaUlpSWlJaUlpSjhVQW1JaUlpSWlJaUlpSWlNaEpNUUFtSWlJaUlpSWlJaUlpY2xJTWdJbUlpSWlJaUlpSWlJaWNGQU5nSWlJaUlpSWlJaUlpSWlmRkFKaUlpSWlJaUlpSWlJaklTVEVBSmlJaUlpSWlJaUlpSW5KU0RJQ0ppSWlJaUlpSWlJaUluQlFEWUNJaUlpSWlJaUlpSWlJbnhRQ1lpSWlJaUlpSWlJaUl5RWt4QUNZaUlpSWlJaUlpSWlKeVVneUFpWWlJaUlpSWlJaUlpSndVQTJBaUlpSWlJaUlpSWlJaUo4VUFtSWlJaUlpSWlJaUlpTWhKTVFBbUlpSWlJaUlpSWlJaWNsSU1nSW1JaUlpSWlJaUlpSWljRkFOZ0lpSWlJaUlpSWlJaUlpZkZBSmlJaUlpSWlJaUlpSWpJU1RFQUppSWlJaUlpSWlJaUluSlNESUNKaUlpSWlJaUlpSWlJbkJRRFlDSWlJaUlpSWlJaUlpSW54UUNZaUlpSWlJaUlpSWlJeUVreEFDWWlJaUlpSWlJaUlpSnlVZ3BIRjBCRVJFUjNDVW1DbUpVQk1Ua0pZa1lheE13TWlOa1prSXExZ0U0THlhQUhUQ1pIVjFtL3lPVVFsQ3BBcllIZ29vSE14eDh5UDMvSS9BTWhDd21Gek5jZkVBUkhWMGxFUkVSRVJFNU1rSW9MSlVjWFFVUkVSUFdVMFFEaitUTXdub3VENlZJOElKTkJIdFlDc29BZzh4Ky9BQWl1Ym9CYURVR3RBZVJ5UjFkY3Y1aE1rSFJhUUtlRFZGUUlNVE1kWXZwMWlPblhZYnA4RVJBbHlKdTNnS0oxT3lqQzJ3SUtwYU1ySmlJaUlpSWlKOE1BbUlpSWlHeUlWMU5nT0hJQXhyaFl5SUtiUU5HcEsrUXRXa1BtNSsvbzBweUttSmtCMDhWek1NWWVnNWlhQkVXN2psRDI2QTFabzhhT0xvMklpSWlJaUp3RUEyQWlJaUt5TUNVbVFCKzFEV0pHQnBSOUk2RHMxaE5DQTA5SGwzVlBrUEp5WVRoMkNJYm8zWkFGQkVBMWNDamtUWm81dWl3aUlpSWlJcnJMTVFBbUlpSWlpRm1aMFAyOUZsSjJGcFNEUjBMWnZSY2c0MXF4RGlHS01NUWNoR0huWmdnK3ZsQ1BIZytacjUranF5SWlJaUlpb3JzVUEyQWlJcUo3bWRFSS9lN3RNQnplRDlYZ2tWRDJIOHpndDc0UVJSajI3b1IrNTJZbzcrc0QxY0NoZ0lMcjl4SVJFUkVSVWZVd0FDWWlJcnBIaVZtWjBDNzdIVEpmZjZnblBNNVdEL1dVZENNUHVqVkxJV1psUXZQNEZNaDhPQnVZaUlpSWlJaXFqZ0V3RVJIUlBjZ1lGd3ZkK3RWUWpYZ0F5ajRESFYwT1ZZRWhPZ3I2YlJ1aGZ1QmhLTnAxZEhRNVJFUkVSRVIwbDJBQVRFUkVkSTh4UkVkQmYyQWZYS2ErQUZsd2lLUExvV29RVTVOUnZQQkhxSHIzZzdKdmhLUExJU0lpSWlLaXV3QURZQ0lpb251RkpFRzNaUU5NOGVmaDh0d3JFRHk5SFYwUjFZQ1VsNFBpbjcrRHZHVnJxRWM4QUFpQ28wc2lJaUlpSXFKNmpBRXdFUkhSUFVLM2VUMU1pVmZnTXYxbENLNXVqaTZIYm9OVVZJamlYK1pDMFNRTXFwRVBPTG9jSWlJaUlpS3F4N2pNTnhFUjBUM0FFQjFsbnZuTDhOY3BDSzV1Y0puK01venhaMkdJam5KME9VUkVSRVJFVkk4eEFDWWlJbkp5eHJpVDVwNi96NzNDOE5lSkNLNXVjSG51VmVnUDdJVXg3cVNqeXlFaUlpSWlvbnFLQVRBUkVaRVRFN015b1Z1L0NpNVRYMkRQWHlja2VIckRaZXBNNkRhc2dwaWQ2ZWh5aUlpSWlJaW9IbUlBVEVSRTVLeU1SbWlYL1FIVmlBY2dDdzV4ZERWVVIyVEJJVkFOR3dQdDBqOEFvOUhSNVJBUkVSRVJVVDNEQUppSWlNaEo2WGR2aDh6WEQ4bytBeDFkQ3RVeFpkOEl5SHo5b04renc5R2xFQkVSRVJGUlBjTUFtSWlJeUFtSldaa3dITjRQOVlUSEhWMEszU0hxOFkvQmNDaWFyU0NJaUlpSWlNZ0tBMkFpSWlJbnBQdDdMVlNEUjBKbzRPbm9VdWdPRVR5OW9CbzhBcnFOYXgxZENoRVJFUkVSMVNNTWdJbUlpSnlNS1RFQlVuWVdsUDBITzdvVXVzT1UvWWRBeXM2Q0tUSEIwYVVRRVJFUkVWRTl3UUNZaUlqSXllaWp0a0U1ZUNRZzQ3ZjVlNDVNQnVYZ0VkRHYzdTdvU29pSWlJaUlxSjdnYjRaRVJFUk9SRXhOaHBpUkFXWDNYbzR1aFJ4RTJhMFh4UFEwaUZkVEhGMEtFUkVSRVJIVkF3eUFpWWlJbklnaDVpQ1VmU000Ky9kZUpwZEQyVGNDaHBnRGpxNkVpSWlJaUlqcUFmNTJTRVJFNUN5TUJoampZcUhzMXRQUmxaQ0RLYnYyaFBIMFNjQm9jSFFwUkVSRVJFVGtZQXlBaVlpSW5JVHgvQm5JZ3B0QWFPRHA2RkxJd1FSUEw4aUNRMkE4ZjliUnBSQVJFUkVSa1lNeEFDWWlJbklTeG5OeFVIVHE2ckR6UzNrNWtQSnYxTW14eGF3TVNIazVkWEpzWjZYbzJBM0djM0dPTHFQZU9YTXVHWWxKNlFDQUswbHB5THRSZUZ2SE8zcjhJb3FLZGJWUkdsWFIrZmhVWkdUbTFlaTVSNDlmUk1LVjYzYTNhYlY2M01ndnFuRmRWNUxTRUhNOHZ0enRKMDlmUmxKeWVvMlBYMU9pS05iWnNZOGNpMGZxdGF4eXQ1ODluNHk0czBrd21hcFdneVJKK1BYM3JiaVljTTN1ZHFQUmhPV3I5K0w5VDVkVStaaDFwYmF2dlM0Y1BYNFJTU2taZFhiODZJTm5zR2pacm5LM0wxcTJDOUVIejFUcFdQWDk5WlFreVNIbkpTS3FMUXBIRjBCRVJFUzFRSkpndWhRUDFZaHhkWDRxMDlsVGdFWURlZE1XZ0NCWXhncy9mQk15L3lDNC92T2pXajZoRVVXZnZRMTVxN1p3bWY2UDJqMTJKUXJudkF6QlB4Q3VyODZ4MmFiYnNBSlNYZzQwVHp4dlBiNThJY1RjYkxnOC84YWRLdE11ZWN0dzZMZjlEVWlTMWNmSkdVbVNoQ3RKNVFkcm5nMWM0ZVB0QVVtUzhQbTNLK0hsNlladlBwMk9mNy8vQjFxMUNNWjdzeWZWNkx3Yk54L0d0Ly8zRng0YzB4c3Z6M2lncHVXVEhZbEo2VWk1bW9tK3ZkcmFiSnY1ang4d1lXd2Z2UGpjR0t2eHBPUjBwR1hrb1VmWGx1VWU5L052VnlJMEpBQmZmZnlzMVhoQm9SWlBQLzhOdW5WcGdkbHZQR0sxN2RtWjM2RlB6elo0OXFuaEZkYjgwNitST0hucU1yNzgrRm0wYXhOcXRhMm9XSWVQdjF3T1VaU3dhUDRzcU5WS20rY1hGZW53di9sL1kyQy9EcFpyTUJwTnVIbzl1OEx6bHRVb3lBY0toUndBY1ByTUZYeis3U3E4TjNzeVdqUnJhSGQvbmM2QWdrSXRDZ3VMVVZDb3hZMGJSYmlSWDRTOEcwWEl5YzFIZGs0QmV2VUlSMFQvamxiUDArdU4rT0RUSlhCeFVXSEpncmNzNXl6dGw0V2JjVEx1Q3BiLy9rLzQralNvdFBiRFJ5OWd5Y29vYURSS3UvWEs1VExFblUxRTlNRXorTDk1Ry9EcXpMci9ubWRQWFZ4N1hmajNCMy9nZ1ZIM1dYMnVuRDJmalBQeGxTOFNHdDZ5TWRxRWgxUzR6KzU5cDdFajZnU2VlR3lRM2UwTEYyM0RrSWpPZGorUFM2dnZyK2VTRlZFNEZuc0pINzg3eGZLNXUzcGRkTFdQMDY5M093UUdlTlYyZVVSRVZjSUFtSWlJeUFtSVdSbUFUQTZabjMrZG4wdTNkakhFdkJ5NC9lZGJDQzZ1dDMvQVNtYW5pUmxwZ0NSQjVodFE2YjYxdmZpZHBDMkdvTlhhM1dZNmN4Sml4bldnVEFCc3VuTEpQRjVLd2F4cEZaN0gvYXY1dDFlb0hUSy9BRUFtUU16T2hNeTM3djlmT0pMQllNSzBGNzhyZC92RThmMHc0OW43c1dYSE1hU2tabUxXS3hNZ2w4c3djL3BvdlB2Ukl1emRINGYrZmRwVis3d2poM2JEOHRWN3NIN1RJWXdlMlFQTm1nYmR6bVZRS1g4dTI0bGRlMDVpK09BdWVQbUZzWEIxVVZlNC8rR1lDL2pveTJWUXE1VDQ3YWQvd00xTlk3TlA2dFVzWkdYblk4TFlQZ0NBOUl4YzVPUVdJcnhsTU56ZE5PamNzUmwyUk1YaTRRZjdvV1h6UmdCSzNseElRNnNXamF5T3BkY2JZU3J6OWVpMW1lUHd5cHMvSVhKYkRKcUZXZjlmbUxjZ0VwbFpOL0RPUHgrREtFa28xdW90MjF3MEt2TXhEVVljanJtQWZmdmo4Tk4zTHlFbzBCdHBHYm1ZT3VQYktyNXFadk4vZUJWaFRRSUJtRDgzTXJOdTRLMDVDL0ROWjlQUU5EUVFKcE9JcDJkOGc5emNRaFJyOVJYT2JGUXFGZkR5ZElPZmJ3T2JBSGpmZ1RnVUZldncyTU1EN0FaMnVYbUZPSFVtRVYwNk5xdHlZTGRxN1Q1NGVMaGcvTTJQVVZtQ0lHRDJyRWZ3NHV2L3c0bFRsNUdmWHd3UEQ1Y3FIYnMyMWNXMTN5a0hEcC9ENHVYbHo5b3RNZm5SUVpZQTJHUVNFWHNxd1dhZm5KeDhBTUN4RXhmTFBVNU9UcjdkN1YwN3Q3RDh1N1pmeitXcjl5QW50NkRTL2NyajdlV09SeDhhWUhsODlWb1dqc2Rld3B3UC9zREg3ejBGbFVxQi8vM3lkN1dQRzlyWW53RXdFVGtNQTJBaUlpSW5JQ1luUVI3V3ZNN1BZMHBLZ0ppZENVV2JqclVUL2dJb2VPdTVLdTFuMkw4TGh2MFYvOUphT2tndCtueU9UUkJiM3I1M2dpeXdJUlJ0TzF1TkdRN3RnVlIwZXkwSUtpSVBhd0V4S2RIcEEyQ2xVbzY1WDcxZ05mYnlyQjh4YVdJRWV2ZHNBejlmRCtUbkYrT1hoWnN4c0Y4SGRHalhGQURRdDFkYjlPM1ZGc21wOW0rUlh2RG50a3JQN2UvcmlkeThRdnk5K1lqZDBMR0VRaTdEbEVsRHFuNVI5N2gvdi9rb21vVUZZZUdmMnhGM0xnbnZ2ejBaWVhZQ2RsRVU4ZWV5WGZoejZVNjBhdEVJNy81clVya2ZoNWhqNXZZTXZlOXJBd0JZdkNJS0d5TVBZOGZHVHdBQVQwOGVpdDM3VHVQbmhadng1VWZQM0R5K09SeVZsWGx6NmYxUEYrUGdrZk4yenhPNU5RYVJXMlBzYnZ2dzgyVTJZeVhuOS9KMHcrdzNKdUxOT1F2d3dXZEw4UDJYTXhEYzBOZXkvY0RoY3dnSzhMSjZIWFE2QTFhdmk4YXkxWHVnVVNzeCtaRkJDRzE4Ni9POVM2Zm1lUC90Si9ET1IzL2lyVGtMOE4wWHo2TmhrQTlHRE9tR25Od0N1TGxwNE9hcWhwdWJCdHQySHNmcE00bjQ4Yjh2b29HSEt4bzBjTFVidkJjVW10OFUyeGg1R0FxRkhJTUdkTEtNQVlEN3pkZC8rNjRURUVVUjNidTJ3dlUwMnhZK1NxVUN2ajRlbHNjWExxYmlXT3dsVEg5NkJGeGQxTWpJek1OalQzOXU5M1VzOGVEakg5cU16WG5yTVF3YTBOSE8zcmV2cnE3ZEVUYXUrays1MjhZOGJMMnRXS3ZIbTNNV2xMdC9SZHVPeFY3Q3NkaExOdU03Tm41U1o2OW41TFlZSktka2xsdFRaVUlhKzFrRndLKzkrQ0RTTXZKdzdNUkZ2UGZKSW53NDUwbkw1MldKK3g5NkQzMTZ0c0djdHg2cjhYbUppT29TQTJBaUlpSW5JR2FrUVJaUTk3TVBEZEhtQUZiUnJYZXRIVk4xLzBNVmJqZkdIb0dZbWdSbHhBZ0lydTdWUHI3TTMvcDFFYk16QVpPeDJzY3BvVjAwRDhZVFJ5eVB5NXZkV3pKZUVqVExHamFHYXJUMXRScFBINi9UQUZnV0VBUXg4ODczSEwzVEJFR0F2MThESERsNkFVTUdkWVphWmI1RnQyR1FOOXEyTnM5Zys4OG5pNUdiVjRqZCswNWh5SmhUVnMrUFBuZ0d2LzYrMWZKNDZoUEQ4TVJqZzZvMFM2N0VYeHNQVkxoZHFWUXdBSzRHUVJBd2FXSUV3bHMweGtkZkxFTnlhcWJkQURneEtSMnIvdHFIOFEvMHh2UFBqTEk3ZTdCRTFMNVRhQm9haUNhaEFYYTNOdzcydytDQkhiRjkxd2tjajcyRUxwMmFXL3FObGozdUl4UDZZOUNBVGdDQVlxME9McHBiUWVtblg2OUF2OTd0TExQSzkrNlB3NzREY1ZhdEpRb0tpK0h1Wmp0enRVdW41bmhvWEIrcytpc2FDLzdjaHVlbWpnUUE2UFFHclBwckgwNmNUTUI5M1Z2aDBRa0RrSmljamtYTGRzRmdNT0x4aHdkaXd0ZytkbHRMM05lOUZWNmJPUTcvL2Q4Nm5EMmZqSVpCUG5adjJUOTUrZ3BPbjBsRXF4YkI1YjZHQUREdTBRK3NIajg1L1N1cnh5WEJXRWtJL3ZQQ1NQeThNTkxtT09FdGcvRy9iMSswUFA1anlRNzRlSHRnL0FQbTJiL3U3aTU0L3BsUmx1MEdneEYvTE4ySkR1MmFva2ZYbGhES2FXM1RvbGtqdStPMW9hNnV2VGJ0Mm5QUzhtOUprcEJ5TmRNeVZ2cGpXekx6UE85R0lmSnVGRm05Y1ZDV3E0c0s4NzUvMldaOHdSOWJjU2ptdk4xdEFQRDhLM1BSczNzNG5wbGl2MzFLWGIrZVpVUGFxaGd5NW0yYk1ZVkNqbmYvK1RpZWYzV3VlWmIrZ1RPSTZOL0JzajByT3g4Nm5RRU5nM3lxZlQ0aW9qdUZBVEFSRVpFVEVETXpvT2pXczA3UEllWG5XWUpQN2FKNXdLSjV0blZrWEsrdzNZR2djWUhiUjNPdHhsU0RSNVd6TndCUmhHSGZkZ2llM2xDUGZyaEd2V3pMOWlTdWJHWndaUlR0dWtEbTdXZVp2YXNhWkYxL2VlT09JUE1QaFBINFlVZVhjVWZzUDNRV1AvMjZDYU9HZDdmWnR1cXZhT3pkYjE0UTc0Mlh4MXZHazFNenNXTE5Yano1K0dBRStIbGF4bHUxYkF5Z1p1RUIzWjVqc1pkZ01wcXN4djd4MG9OdzBhaHc1T2dGeTFoYWVxN2w4V3N6SDBRRER4Y2NMelhMVUs2UW8ydW5XM2RGWkdYZndLbTRLeGc1dE9LRk1pYy9Fb0VkVWJINGJmRjJkT25VSE1hYnRTaVYxZ0Z3cHc3TkFBQy8vcjRWMjNZZHg5ZWZUa053UTE4QTVnQzRXVmdRaGc0eXovaFB2WmFGZlFmaUxJK1B4MTdDZHordXczOW1UMGEzTGkxUTFqTlRocU9nUUl2eEQ5eDZvMDJ0VXVMclQ2Ymh6TGtrTEZrUmhWbi8vaFdTSktGSHQxWjQ1NjNIS3B4OURnQ2pobmRIMTg0dGF1MzI4K1poRFRHZ2IzdXJzVDNScDNIcHNubnh0cGpqOGJpU2xJYUIvVHFnWS91bU5zLy9jZjRtcTFBOTdtd1NEaHcraDMrODlDRFVhaVcyN3pxQkE0ZlBZZWIwK3kyMy9QLzYrMVlZalNiSVpBSW1qdTlubVpVdFNWSzVZWEJkcU8xcnIyMGZmV0U5eS94d3pBVWNqakYvcnRqclZiNTYzWDRzWHI2cndxOTNNcG5NMHBNNXY2QVlXcTBlL242ZWNIYzN2NGxSWG45cHdCemtWN1M5dnIrZUpUdzhYUERlN01tNGRqMGJFZjA3b0toWWh4MVJKd0NZdng0QndQVzBIR3lJUEdUMytRK01xdHVmMFlpSUtzTUFtSWlJeUFtSTJSbm1ucTkxU0w5dEEyQXlRbWpnQ1VGdE8zTk56TGdPeUJXUStmaVZmeENOL1pCQ3Uyd0JqREg3S3p4L3dadlRLOXhlazVZT2xmWG1CY3FFMmdvRjNELzdDZWh5bjJYMmJubXplc3VPTzRMTVA4QTg0L2tla0ppY2pzYU4vR3lDb0QzUnAvSFRyNXNnbDh0Z01vbTRmMFFQeTdiWVV3bFlzV1l2K3ZWdVYyRkFzZTlBbktVVlFFMlVEVGVvZlAvNVpERUtDKzMzM1M0dCt1QVpSQjg4VSs1Mk56Y04xaTkvMS9KNFErUmhjNi9iU29MQzBKQUFQRHRsT0hyMkNBZGc3c3NMQUNxVjdjeGFBT2pTcVJsV3I0L0dHN1BuNDdzdm5xODBZRTFKemNRSG55MkZ0NWM3V3JXMFA5TldyVkxpemRkdWZmMndOeU94eEpHakZ6QzJ6Q3pLOTJaUHN2dC9ycVMyOGxxYkpOd00zTXJiM3JwVlkvVHBhVzZmMGJSSm9NMHM0cVNVREV0b3QyVEZibWcwS3J3NmN5dzhHN2paSE91blh5T2hWSnAvRlpVa0NULzh2QUZoVFFKeC8vRHVrQ1FKaTVidlJGR1JIcTZ1NXU4WkZ5Nm1Zdm1hUFFodTVJdDMvdm00SmZ6TnlNekRleDh2eHFSSEJxSmY3K3IzOGE2SjJyejJ1bEE2eUIwNS9sMk12YjhuWms0ZmJSbXJTbXViaW53emR5Mk94MTdDNnkrUHg5dXpIc0hic3g0cGQ5K3F2SWxXMzEvUDBzSmJCaVA4NXVmdGpSdEYrTzhQNjZ5Mjc5d2RpNTI3WSswK2x3RXdFVGthQTJBaUlpSW5JQlZySWJqYS9tSlVXOFQwNnpBYzNBUEJ4Uld1ci84SGdydHQ3OEtDV2RNZzgvR3ptWEZiRmNxdVBTRVB0bDF0WEw5bFBTUnRNVlNqeGtOUXFXcFVlMFhLdG9jb3l5YlVWdFQ4UnljcEx4ZkdNeWV0eC9TNkdoK3ZTbHpjSUJVWDErMDU2b2tyaWVrSURiRjlFOFJnTU1MWHh3TkRCM1hCc2xXN2EzVHNqNzVZRG9PaDVtMURPSk80NnY2WTl6cEVPNHVTWFVxNGhpKy9XNE9HUVQ0NGZlWUtoZy9waWk0ZG02RmJseFoyWjMvS1NvMFpERVpzaUt6NlRQakhKdzYwL0Z0N2M3RzI4aGFoNjlxNUJUNTU3eW04OS9FaVhFNU1xelFBM3JFN0ZncUZISis5UHhVZTdsVmZ2T3pSaHdaZzVMQnVsc2QvYno2Q1ZYL3R3OEtmL21FWlM4L0l4VC9mV1doNWZPWmNNcTRrM3JyYm9XbVRRTFJ0SFZwcGE1UHl0bzhaZFo4bEFLN0lnY1BuRUhzcUFZODlQTkJ1WUFlWWV6ZVhoSFpyMXUvSCtmaFVQRFN1TC9idWo4UEZTOWVRbkpLSnQyYzlDaGVOQ2dXRldyei82Uks0dVdyd3lYdFBXYjF1RFJxNG9saXJ4emR6LzBMN05rM2c1Vlg5TmtHMXFiclhYdGNrU1lKTVZydXpvNTkvWmhUZStmQlB2UC9wRWp3NHBqZGVtSFkvRkFwNWhXOVVsUER6YllEbHYvK3J5dWVxRDYvbnp0MnhscThEQUN4dklnWUZlbHUrdHYveTJ4WXNXN1ViSy8rY0RSOXY2NStQU3JZUkVUa2FBMkFpSWlKbm9OTUNhdnNCeFcwVFJlaVdMd1JFRWFveEQ5c05mMitYdkZVN3lGdFp6OTR5blRzRlNWc01lYXUyVUEwWlhjNHpiMDlsWVhWVlF1MnF6Q0lHQU5QbGVKZ3V4MWVydnRzbGFEU0FybzVENW5vaU1Ua2RuVHFFMll3UGllaU1qdTNEc0NmNk5BRGc5SmtybG0wSlY5SUFtTU5GcmZiVzY5UXNyS0ZWNFBmN3ZOZk5zMGVwenBVTjhIUjZBMWFzMll0RnkzWmgyT0F1ZUczbU9JeDQ4QjJjT0ptQWJUdVBJeWpRR3crTzZZV1J3N3BiRm93cUszTGJVZVRtRnRTb25zSWk4MnhrZC9kYng1WWt5V2FSdHljZkg0enM3QnZZdE1YY0ppZitZcXJWdndGZzA1WWo4UGR0Z0FmSDlNS0prNWR3NHVTdGxoWEZXajMrOTh2ZmxzZmp4dlRDS3pQR1doNTdlYnBaOVdqMThqU0hZYVhINUhMcmhlcDI3WW5GbXZXMzdxd1lONllYMnJZT0xmY05pVSsrV29FZFVTZHUrdzBMRDNjTnVuZHBpVWtUQnlJdFBkZHVLRzR5aVZEZXZHMi9KRnhidlM0YXE5ZEZBd0E2ZDJ5R0lSR2RvTk1iOE5IblM1R1RVNEN2UG5rV2pZTnYzV0dpMHh1ZzB4bnc3SlJoZU8vanhmanV4L1Y0Yi9hazI2cjlkbFgzMnV1YUtFcVF5eXMrbHlpS05vc2NWaVFvMEJ2ZmZ6VUQ3Mys2QkFjT244V1RqdysyL0g4TWI5a1lReUk2MlgzZXZBV1JsYllxS2FzK3ZKN3pGa1FpTSt1RzVYSHB1MGhLSkNXbnc4MU5ZeFArRWhIVkp3eUFpWWlJNnBEUmFFSkJvUmFGUlZyb2RBWm9kWHJvZE1hYnY3anFiNDRaTEwvSTZuUjZhUFZHNkhVR21FUVJKcE1JVVJRaGloSkVrd1JSRk0zallxbHhVY1FjVVF0QlhiMWZyS3BLek02QW1Kc05SYnZPVVBZY1VQa1RxblBzcThrd1hiQi9HN2Zob0huR2pPRG1BVVBVbGlvZlV4a3hvdHAxU0VVRk5WcGdEZ0RVNHg2MWVxemZzUWxTUWI3TmZ2THdkdVkreHFWb2YvdWhUbHMwQ0dwMTNjOHlyaWR5Y3d2d3g1SWQrR1BKRHN2WTEzUFg0dXU1YXpIdHFSRlFxY3cvOXI3NjFzODJ6LzNpdjZ1c0hzLzk2Z1hMNG5HQU9WaGpBSHhuNmZRR2JOdDUzTExJMmV3M0ppS2lmMGZMOW42OTIrS2hjWDN4OTVZaldMWnFEeFl1Mm83aGc3dGd3dGkrQ0dsY0tpVFVHZkRuMHAzbzJya0ZqcDI0V08wNjhtNFVBYmdWdUFMbVVPM3J1V3NyZk42QncrZHc0UEE1cTdHS25qUDNxeG1ZL0tqNU5uaDdNM0RuTFlqRXZBVzJpMTlWTk90eTZwUERMTE9aSno3NWFZWDExcWIyYlp2aTh3K240dHNmL3NLZWZhZnh3emN6MGFqaHJjV3hidlZWTm45T2podlRHLzM3dGtjRGR4Y3NYaEdGRFpHSDhkck1Cd0VBLzN4bklVN0ZYWUZhcmNRSG55MjkrWDNTQUwzQmFQTTV1U2Y2TktJUG5rSGZYbTJ4Si9vMEZ2eTVGYlhwdDU5ZXIzU2Y2bDU3WFNoNTR3RXdoN3VYcjF5M0dpdjd1dWwwQnN2WHg0cjgzN3dOY0hGUlkrb1RRK0dpVWVHamQ1NUVadFlOcTgrTkpxRUJlR2hjWDV2blNwS0VIK2R2Z3B0cjlYNU9xUSt2NTd6dlg0WW9pdmoxOTYzWXZQMm9aWHo3cmhPV2Y4ZGZ1Z28zVjQzVldJa3JTV2xXK3pjTThrRzdOcUYxVmk4UlVYa1lBQk1SRVZXQjBXaENUbDRCY25JTGtKMVRnTnk4QWhRVUZxT2dRSXVDUWkzeUM0cFFVS2hGUVVFeENncUxrWDl6WEtmVFYzN3dXaUR2SUFHVnpQS3BLWmxmSUZ4bnZWK2pCZGdxWTdvY0Q5M0dsUlh1WXp4K0NNYmo5aGRWc2Fkc0FLeGI4YnZWWXlrL3I5UURDY1UvZndNeC9UcmNabjhDS096MythendmUDJIV1QwMjdOOXROd0FXWEZ3aGExU216WVc4am44VWt5c0Frd21SMjQ0aVBTTzNiczhGWVBlK1UwaE1Tb2RhcmNUREQvYXRkT1paV1FLQW9ZTTZvOUhOeGJTcW8vVGlibHQySE1QcE00a1lQcVFyT3JSdGd0YmhJWllGd2tyZk1uL3VRZ28rLzJZbFBwanpCRUpLemFRTUN2QzJPdllUMDc2cUZ5MGc3dFRIc1hTSS92akRBNkdzUWpoVVdrMC9qcElrNGR5RkZFVHRQWVd0TzQ2aFdLdkg2QkU5TUdYU1lMdTNmd2NGZXVQWktjUHgxS1FoMkwzdkZGYXYyNCtwTDN5TG50MWI0WkVKL2RHcFF6TkU3VDJGN0p4OHZQL3ZKMm9VQUtlbDV3QUEvSHh2TFJJb2w4dnFwSzFIMjlibVVNaGVBRnlURmhDdUx1cHlXMWZjcnNTa05DeGR1ZHRtckxUaGc3c2ljbXNNM3Zud1QvemZOeS9BUldOdTQyTXlpUUJ1TGF6bjdxYUJ1NXNHWjg0bDQ2K05CekgxaWFHV0VMOXpoMlpJUzg5RncwQnZuRHFUaVBDV3dSZzV0QnZjM0RUWXR2TTREc1djeC96L2V3VWFqUXF2L2ZObnpQMXBBN3AyYm9HQ2dtSWtwOVRObTJ1MWVlMTFvZXdiRFlkaXp1TlF6SG5MNDhjZUhtaTFQZTlHWWJtejUwdVlUQ0xTTS9JUWZmQU16c2VuNE4xL1RZSzdtd1pCZ2Q0VlBxOUVjYkVla2lSWnphUXZVZDlmejVLQVc2Mngvdm5nMDY5WDJPeHJiNnpzdGlFUm5Sa0FFNUZETUFBbUlxSjdtazVuUUhwbUh0TFNjNUNkazQvczNBTGs1QlFnT3pjZjJUbjVOd1BmZk9RWDFPOCtxa1lKZ01sVUp5RncwZWR6cXJ5dm1KMVpwZjJWdlFaQU9YQTRsTDBqb096WjN6SXVtVVRvbHY0SzQrbGprTGZwQUpjcEw5Z0V6OGJUeDZGZDlET1V2U05zWnQvYVl6aTh0L3lOZ2dDWmZ4Qk04V2VoMzdzRHFrRWpLejFlV1pKTmk0VXlNMFZGMFhLdU84NWtCT1J5L0xsMHB5WEl1aE4wT2dNV0w0K3EwWE1EL0wxcUZBQ1gzSlo3STc4SVA4N2ZCQURvMExhSlpid2tBQzU5eTN4T2pqbW9Ed3p3dGhvdmEvWWJFMjlyRWJqYWNxYy9qZ0N3dElhOUsydnljYnlZY0ExdnpKNFBkM2NOUmczdmhnbGorOExQdDRIVlBqcTlBVys4UEI3TndtNHQycWRReURFa29qT0dSSFJHN0trRUxGNFJoZGRuejhmL3ZwMkpycDJiWTlqZ0xsWXp1aXRqTUJnaGw4c2drOGx3S2VFYUJFRkFXSlBBY3ZmZnRlZGt1ZHNxTW1oQXg4cDN1cWttTFNBcVU5SVdwVVRKbXd0bHh3SGJoUXd2Smx6RHhZUnJGUjYvWFp0UVBEZDFKSDZjdndsZmZMdkswcDdCM3NKNmhZVmFmUHIxY3JSczNoQ1BQblRyVHBPbkpnL0IwMDhNQlFBTUh6Y0hyVnMxeHBoUjl3RUFUdDFzNXhMVzFOekxmZktqZzVDUmtRZUZYSWI3Ui9Td2U2dCtiYWp0YTY5dEpXOU9YRS9Md2VSbnY4U3JNOGRoN1AyM0ZpQXJ1d2pjOWJRY204K3pzdVJ5R2Q3LzkyVDh0bmc3RmkzYmhiZi84eHUrLzNKR2xXdkt1MUVJQUhiN1h0ZjMxN004YTViOHUwYlBjK282SjM4QUFDQUFTVVJCVkVTdFJFUUFBMkFpSW5KaWtpU2hvRkNMdFBRY3BHWGtJaTB0QjJtWmVVaFB6MFZhUmc3UzBuT1JlL09Ya3JxaVVNamg3cWFCbTZzR0dvMEthcFVTYXJYaTV0OHFxRldLbTMvZkhGZXJvRllyb0ZJcUlaZkxMQ0dFWENhRFRBYnp2K1V5eUFRWlpISVo1RElCTXBrTXNuVy9RdExWelVKd1lzYjF5bmNxWVRKV2FYL0xERm56UlpuSGlvdWdYZnd6VE9kT1F4N2V6aHoreXVTUURIckFvRGNIcmJwaUNHNGVrSWUzZytGQUZDUnRFZFFQUHdXaGd2N0g3bC9OdDNwYzlQa2NxeHBWZzBmQmNHZ1BETHNpb2V3OUVJS202Z3N6QVVEaHYxK3NlQWZSZkl0cW5jLzJ0VVBTNlNDbzFGaXk0TTA3Zm01SFdieDhGd0lEdlhINVNqWCszMVppWUw4T3RYYXMyK0hzSDhlV3pSdGh3WSt2SWNEZnM5eWVwQmN2WGNQWGM5ZmlIeTgraU5hdEd0dHM3OVNoR1RwMWFJYlVhMWtJdmhsQXYvN1NlSnY5eW5QMmZESysrTzlxZlBYeHMvRDE4VURzcWNzSWJ1UmJZZS9Tajc1WVZ1WGpsMWFkQURnM3J4QkpLUmxXandGWWpWVjNkdmo3bnk2cDhualpHYzlESWpyajdWbVBXSTJWOUJBdTdhRnhmWEh3eUhuc2lUNk5kUnNQWXR5WVhxVnUyemUvWVdrMG12RGg1MHR4OVZvMnBqMDFBcXYrMm9ma2xBd2twV1Rncy9lbnd0VlZqV0t0SGlhVENBOFAxM0t2cDNUSVdaZHE4OXJyVWtuZjJpdUphZVh1WXpLSlNMaDhIY0dOZlBIWHhnTjRjRXp2Y3ZjVkJBRlRueGdHUDk4RzhLN21ZbnNKTjc4ZWw1NUpYK0p1ZVQzTEttOVJPaUtpK29vQk1CRVIzZlVLQzNWSXVaYUJsTlFzSktkbUlPVnFGbEpTTTVCNkxSTkZ4YlhUZ2tFUUJIaDd1c1BIMngzZTN1N3dhdUFPandhdThIRFR3TjNOQmU3dUx2QndjNEc3dS9teGg3c0wzTjAwVUt1VmRsZW9yMjJGMjF6TmkzM1ZRUUJjTmtBdFVmVHRoeEJURStIMjhROVdBV3pSTis5RHZKcGM3dlBzTVNVbFFMZjRGNGhaR1ZCMDZ3MVQvRmtVdlAwaVVFN2ZWY0hMQjZvUjQ2RGZzZzZteXhlaEh2TXdGSjE2MUdpV3JlRGxBMlhYWGpBY2lZWmh6emFvaG8rdC9FbWxxQ2MrWmZWWXYva3ZxellUa3NGZy9qczdFNFlEVVZiN1N0cWlhdGRiSFpLMkRoY0hySWV1SktWaDdZWURtUDNHSStXR2NxVjdZU2FubW04UjMzY2dEaGZpVXl6amZYdTN0ZnJsM2w0WVVWWDJ3ZzJ5THpzbkg1T2YvYkpLKzM3N3cxLzQ5b2UvS3R4bjVaK3o0ZVB0VWFYK3BqcTlBYjh0Mm82VmEvZEJKaE9nMHhtUW5KS0poQ3ZYOGNpRS9wVStmOXpvWHBnK3RXcDNFUHl5Y0RQVy9YMndTdnVXV0w1NkQ1YXYzbU16UG5YR3Q5VTZUbGtSL1R2aXFjbER5dDMrKytJZGlOcGJzeG5PZ1BsNzU2eFhKbUQ2Uzk4ak1TVWRnUGtPQVFCUTM1d0ptWnlhaVNQSHpBdGt6di9kM08vZDI4c2RUWnNFd3RYVi9QVXI0MmE0WGRsTTFmcWtLdGRlbDBwQzEzVi9INFJNSnVERjU4YlkvRHh5S3U0S2lyVjZaR2JuWSs1UEd5d0JjR0NBbDkzWnVnRHd3S2llS05icThlYWNCWmc1ZmJUZDJmRTdvbUt4Si9vMHZMemNJRURBM3YzbVdlVjllcmFwOGZVNCt2VzA1NWZmdG1CWkZlK1NlT3poZ1pqK2RQWFhLQ0FpcWkwTWdJbUk2SzRnU1JMUzBuTnc2Y3AxcEtSbUl2bHFKbEpTTTVGeU5STTVOVnpkSFREUDBBM3c4MEtBdnlmOGZCdkF4OHNEUGo0ZThQWjBoN2VYTzN5OFBPRHQ3WTRHSGk3VldpWDdUaE5jTkpDS0NpRjQrMVMrY3kyUmJ1UUFTbFdGczI4clBZWmVCOE8yRGREdk5pL1dvN3AvQWxTRDc0ZngrQ0ZJZWJtQVVna29sTkN0L0IzeTV1RlFEUmtOYUZ3Z2FGd2dDd2lDTENBSXVoVy9RN3ZvWjhnMnI0T2lWMzhvTy9XQTRGMjlXOCtWQTBkWUFtRGxnR0hWbWdWY3VvVUZBQmlpdGxqM0dkYWEyNGVZRWk3QWxIQ2hXblhkdHVKQ0NDN1ZtOUY4dHpJYVRmanM2NVZvMmJ3Ukl2cDNLRGNBdHJjUTE1OUxkMW85YnQ2c2tkM1pYYzgvTTZwYU5kbGJ0SXZLNSthcXdjenBvOHZkTGtuQXdrWGJvTldhMzlnYk5ieDdoYTBacXJyZ1ZPenB5L2o2K3pWSXZacUY4SmFOOGVhckU5Q29vUS8rKzhNNkFFQ1ByaTByUFlaY0xyUDBKYTNLdnRYMS9ET2pySUxvcFN0M1kvN3ZXNnhtNXFaZXk4S1U2VjlYNjdqdTdwb0syNS9ZNjlsYVhVR0Izdmh0M2ovZzYyTU9iN1UzZStPWGhIWk5Rd1B3K01TQkNBbjJSMGhqZnpRSjhiZVpjWDNwc2puTURBbjJ3OTJrc211dlM4ZGpMOEhmenhNUFA5Z1BQODcvRzhYRmVzeDZkUUllR3RjSFF3ZDFCZ0NzM1hBQWdpQ2dkNDl3Ukc2N3RjRFprZ1Z2Vlhqc05ldWljZXpFUlJ5T09XLzNjOURUMHhYN0RzUlpIbnQ1dWVPbDV4OUErN1pOY09aY01rVFJoUFp0bTFiN21oejVlbGFrb3E5YkFQQy9YLzYrUTVVUUVaV1BBVEFSRWRVNytZWEZ1SHpsT2hLdVhNZmx4RFR6MzBscEtDNHUyMnUxY2g1dUxnZ004RUpBZ0JjQy9iMFI0TytKQUgvUG0vLzJnbytYK3gyWm9WdlhaRDcrRURQVElRdXVlcC9MMnlIbDUwSEt2d0ZaY0pNYUgwTzhsb0xpK2Q5QnlzdUI0T1VEemVQUFF0NDhIQUNnNkdKOUs2OXU1ZThRUEwwaGI5WFdhbHpScVFma1RacER0MjRaaktlT1FiOXhGY1RrSzlBOFdmWGVoQUFnQzJvRVpZKytrRFZ0QVVGVnV6Tm1TOXBkcUVhTmg3TFBJS3R0eGQ5OURER3ovTnR6YjVlWWtRNlp6OTBWbU5UVXZBV1JTTGh5SFhPL2VxSEN6K25TZ1Zuc3FRUzhQbnMrNW4zL01sbzBhMWp1YzBwVVpTWm8yWnFvNnRScUpSNGExN2ZjN1JzaUQwR3IxZVBKeHdkajY0NWpPSG5xTXA2ZE1yemF0Nk9YeU1reHYzbjR4dXo1VUNybGVHN3FLRXdjM3hjeW1ReVhFOU93YWF0NXR2aFB2MGJpdXkrZnJ6RGdYYk4rUDlhczMxK2pPbTVIc1ZZUDBTVEN4VVdGOHhmTXM5aFZ5b3AveGROcTlTaXF3ZmZUMjFFUzJBSG1CY0VBODhjYk1NL3NuUGFVN2N6SWE5ZXo0ZWFtUVFNUFZ4eUtPUStGUW82V0xZSXJQTStjRC83QTBFR2RFZEcvNnUwMTZscEYxMTdDYURSQm9haTlOZ2FGaFZvY2lqbVBVY082NCtFSCt5STlJeGVyMTBYRGFETGhuLzk0R0o0TjNIRHN4RVhzT3hDSGlQNGQ0Ty92WlhPTXlHMHhPSGNoQmRPbWpJQ0h4NjAzRW5OekM3QnM5UjRFQlhwand0Zytkcy9mdlV0TGJOL3dzV1dSdHRMWGR2UkVQSDVidEIyckY5ZXNoMjVWWHM4N0lTazUzZkx2aXI1dUFReUFpYWgrWUFCTVJFUU9JMGtTMGpOemNUNCtGZWZqVTVDUWVCMlhyNlFoSXl1djhpZVg0dXFpUXVORy9tZ2M3SWZHalc3K0NmWkZjSkJmcmN4ZXVodkkvUHdocHRkZXo5UEtHTStaYitlVWh6YXQ5bk5OWjA5QjNxb3RaSUdOSVBQMWg2eE5CNmpHVElUeHlENklWNVBLZlo2WWZnMkd2ZHZzYmxPTmZoaktRYU5naU40SjliakhxbDBUQUtnZm5WcWwvUXJmZngxUy9nM0w0NEpaMCt6dVZ6S3VtZklDQUVEbTZ3L0JwVXoveWpwKzgwSE1TSVBNTDZCT3oxRWZSRzZOd1pyMSt6SDFpV0VJYjFseFFFUjNwNzM3NC9CLzh6YWlSYk9HbVB4SUJIcDJEOGZyczMvQmEvLzhHUi9PZVFLaElkWDdmNTZTbW9sRE1lY0JBSzFhQk9OZnJ6OXNPWVpXcThkSG41dG5rRDgzZFJSKytXMHpQdjFxQmQ3LzkrUnkzMXpvMGJVbGhnN3FVcVZ6Yjk5MTNOTHlvS3l0TzQ0QkFISnpxOWFmL3N6WkpMejF6Z0xMWTFjWE5WcUhsLzlHNE1XRWEvajRpMldZNXNCYjBmTnU5aS9XbEFyVWk3VjZYSWhQd2JrTEtUaHpMaGx4WnhPUmsxdUE3NytjQWM4R3J0aTE1eVM2ZDIxWjZTenIyTk9YNGVIdVVxOEM0TkxzWGZ2eDJFdjQvTnRWZUh2V0krallQcXhXenJOcGF3eDBPZ05HanpRdmhQZkN0UHVSbEpLQkhWR3hHRGE0QzBLQy9mSEpWeXVnVmlueDdKUVIyTGJydU0weE1qTnZZR1BrWVV5YUdHRVZBUC82NXpZVUZlbnc1cXNQUVZuQm13MkNJTmdOdGRQU2N1RGg3bUpaeVBCMjJIczlTL3ZsdHkyM2ZZNnlkRG9ENXM3YmdJeU1QTFJvM3FqV2owOUVWRmNZQUJNUjBSMXpJNzhJNStOVGNDNCtCZWN1Sk9OY2ZJcGxJWnVxQ1BEM1FyTW1nV2dTR29pUVlIODBidVNMeG8zODRPWHA1aFN6ZUcrSHpEOFF4Z1Q3Z1VLdGt5UVlvczIzekN2YWQ2MzJjNHNYZkErWmJ3QmMvL1V4WEdiTXNpd0NwMXUzdk1LbmlpbUowS1VrMnQybThmU0JvbU0zeUVPZnJWNDlOYUFjTUF6UWFlMXZGRVhMOVZpR3JpVURBR1FCbGM4d3JXMWkrblVvbWxWKysvcmRyblY0Q0VZTzdZYkpqMFpVdW0vSmpEUUFNSW5tSHRPaUtGcU55MlRDUGY4MXBiN0l6c25INzB0MjRPL05SeERjeUJjZnZUc0ZTcVVDYmNKRDhQRjdUK0c5anhkaHhxcy80SkdIK3VPaGNYM0w3VnRhVm5BalgvVHNIbzdRRUg5TWZXS1lwUzJEVnF2SDIrLy9nU3RKYVhoMnluQTgrbEIvNU9UbVkrWGFmVmp3eHpZOCs5Und1OGNMYWV4dnVhMitNdWZqVSt3R3dLditpc1pQdjI1Q1VLQTNkdTg3aFlXTC9QRGtZNE14Yy9wb20yQncrSkF1Nk5TaEdVSkQvREg5NlJFd0dFMVFLdVRvMDdPTlRiQ20wNXY3cEI2T3VZQy9OeCtCWndOWEJBWjRBd0FLQ29weHVZSkZ3Z29LaXUyTzc0ZzZVZU8rMkllUG1sdmgrSGliWjI3L3ZEQVNLOWJzZzNTejUzdFFvRGQ2ZEd1Rmp1MmFJc0RmRTNNKy9CT2lLT0daSjRkWkhVZUErWE5Va2lRSWdybHZjMUdSRGdFQnRyTlphMU50WGp0Z0RpOE5CaVBlbkxNQXMxNlpnR0dEcS9aR1Fua0tDclZZdG1vM3VuZHBpV1pOZ3dDWXc5aDMzbm9NNXk2a0lLU3hIMmE5L1N0eWNndndqNWNlUktPR1BpajVhbGZ5V2dMbXp6MlpUR2JWZC9uTXVTUkVibzFCcC9aaEdOQzN2YzI1OVhwanBmWEZKMXhEMk0yNmdOcC9QVXVyYW4vZXF0RGY3RGM4NDdVZmNQVmFGcDUvWmhTeXN2TnI3ZmhFUkhXTkFUQVJFZFVKbzlHRStJU3JpRHViaUhQeHFUZ1huNHhyMTdPcjlGeFhGeFhDbWpSRXM2WkJDR3NTaU9aTmc5QTBOT2llbWMxYkU3S1FVSmgyYkw0ajU5SkhiWUdZa2doWlVDT2JsZ3lWa1hSYWN5TlA1YzNiTlV1RnBXVVhqVFBGbjRGdTVSOEFBREU3RTRxdXZhQ2VNTGxhL1htQjhtZm8xcFJxMEswK3NMcjF5eUVWNUVQejZOT1FpZ3BSL0w4dm9lelpIOHFCd3kyemU0dSsrOGpjc3pqb3pzOU1OVjIrQ0ZYRTBEdCszanN0ckVrZzNuenRJUlJyOVZBcTVFaThlV3V1WEc0NysyejR1RGsyWXkrODlvUFY0L0lXNnhreTV1MWFxcGdxY2lPL0NDZE9KbUR2L2pqc094QUh2ZDZJb1lNNjQ1VVpZNjE2dzNidDFCdy9mLzh5dnZ6dmF2eTVkQ2RXcnQySHZyM2FvRWZYVm1nVEhvS0dRVDdsOXRzVkJNRm1SbTlTY2pvKytHd3BMaWVtWWNUUXJwajBTQVFBWU5wVEkzQTg5aEtXckl4Q3M3QWdEQnBnTzd2MGNtSWFOa1FlcXRMMTJRdGNJN2ZHNE1mNWY2TkR1NmI0L0lPcCtISCtKaXhhdGdzYkl3K2pXNWNXeU00cHdLRWo1NkZReUNDWHl5R1h5NkJReUJGL01SVUtoUUtTQkJnTUpteVBpb1hCWUVSSXNCL3VIMkdlL2JrMzJ0eUw5ZHIxYkF6bzJ4NnZ2elRlTXFNemF1OHBSTzA5VmFXNlN3c05DVURQN3Eyc3hnN0ZYTEM2TGQ1a0V2SEpWOHVoVWF1Z1Zpc2hrd2xJdWJuZ20wYWpRdWVPelFBQTdkbzB3YkJCQmVqU3VRVzZkR3dHZno5UEFFRDhwYXQ0NjUyRlNFcE94NHZQalVIek1PczMwVHdibU8rbzJCRVZpMVl0ZzNIZzBEa0FRSk5xemdhdnJ0cThkZ0JvRXg2Qzc3K2FnWCs5dXhDZmY3c0t1WG1GbURpK1g0M3JtN2NnRXZrRnhaZ3g3WDZyY1RjM0RUdzhYUER5ckorUW1YVURFOGIyd1ppUjkxbTJBY0Q2VFlmUXNYMFlDZ3FLY2VEd09UUUo4YmQ4RGhrTVJuejUzUm9JZ29DWFpqeGdjOTRBZnk4Y09Id1dTMVpFMlozZEs0b1NUcDI1Z291WHJ1TEp4d1pieG12NzlTeXRkTXVmcXJMM2RiNVlxMGZNOFlzQUFJVmNoaC8vK3lLYU5RMnl6RERtOXdZaXVoc3dBQ1lpb2xxaDArbHg5a0lLVHNaZHhxa3pWeEIzTGhtNm00dHpWTVRieXgzaExSdWpkY3ZHYUJIV0NHRk5BeEhvNzhYWmQ5VWs4L1VIUkJQRXpBekkvTXBmME9lMlNCTDB1eUtoajF3THlHUlFqNTljY1FzRFNiTFpMdDB3dC9lUVZiQlluWmh4SGZySXRUQ2VQQXA1cTdiUVBQRWNDdDk5RFdMeVpSUys4d3JrSVUwaGI5MEJpbmFkSVFzT3JiUnNtWCtRMVdNeE94TXdWVDVMeWJKUE9aZW8zN3dXaGozYm9HalhHUkJrZ0ZvRFdXQWo2RGF1aFBGQ0hEU1Rwa1BLellhWWZBV0t6ajFzWmdhYlNaWFhVVU5pWmpvZ1N2ZE1EMkRBUE50cjBiSmRBTXdCWHlzNzdTRGVlSGw4cGNkcFhrNC9ZQzRDVjdlT0hyK0lyK2V1UVhwR0hpUkpnbEtwUUwvZWJURnhmRCtFdDJ4czl6a05nM3p3eldmVGNmREllYXhlRjQyZHUwOWlSMVFzQU51RjA4b3EvWDNtZWxvT1pyejJBM1E2QXlhTTdXTzFxSk5DSWNjL1g1K0lsOTc0RVhrMzdOKzFjanoyRW83SFhxckpaUU1BV3JZSVJtaElBRDU2ZHdyVWFpVmVlM0VjZXQzWEdwdTJITUhKMDFkdzQwWVI5QWFqWlpac1pWNlpNZGJ5YjdsY0JxVlNnUmVmRzQwSFJsbjNWNyt2ZXl1TXU3OVh1Y2RadCtrZ0RzZllMbDdac25ranpIaldPbURNemltd0N1M2tjaGtTTGw5SFVrcUcxWDVCZ2Q1NGJlWTR5MEtMZlh1MVJkOWUxbThtcnR0NEVIUG5iWUJjTHNOckw0NnpxUnNBaGtSMHhzcTErL0RwMXlzc1kvNStudWpaUGJ6YzY2a050WG50SllJYit1S2JUNmZqOWRtLzRMZkYyODE5ZVc4RzRkV2gxeHNSdGZja0prMk1zRm1jN1hKaUdsNTVjeDRNQmlQR2plNWw5WDk4UU4vMldMcHlONzcvY2IxbFRLR1FXMTFuWWxJNmNuTHpNZmIrbnBhWnhhVzkrTnhvZlBYOUd2ejZ4OVp5NjVQSlpPamJxeTBlZWVqVzUyVmR2SjRkMm9VaDZPWXM5K3JxMGJXbDNaN0lMaTVxakJyV0RTKy9NTlptMFRrdUFrZEVkd05CS2k2c3U5ODhpSWpJYVJVVWFISDZYQ0pPeFYzR3liZ3J1SEFwRlVhanFjTG51TG1wRWQ2aXNmbFBxOFpvM2FJeC9Id2JNT3l0SmRyVlN5QnZIZzVscitvdFZGVVZZdklWNkRhc2dDbmhnam44bmZnVWxEM3NMM3BTUFBkVG1CSXZRZlAwVENqYWRiR0V3SksyR1BwTnEySFlId1hsZ0dGUWozM1U2bm1taEFzdzdOc0I0K25qRUZScXFFWS9CR1d2Z1lBZ29HRFdOTWpiZElDaWZWZVl6c1RDZU9FTVlOQkQ4UEtCb2tNM0tEcDNoN3hKYzZ2akZYMCtCMkxHZFp1WnhYYkhEWHBJUllXQVdtTmVCRTRTWVRpNEY3cTFpeUVQRFlQTEs2VVdxNUVrNk5ZdGcySGZEaWphZElUbTZabUFYSEZyMi9ybE1PemJBYzJrYVRBYzNBUFRwZk53ZWU1MXlGdTFoYVRYQVFZREJCZFhpRm5wS1BybUF3aUNBTGRQckdlZzFnYkRnYjB3SlZ5QTVxSEhhLzNZOVZYOHBhdllmK2dzWkRJQkhkdUhvVk9wMitaalQxL0d2djF4ZVBHNU1kVSs3cHIxKzNFcTdncmVtejJwV3MvNy9OdFZhTmNtMURMTGppcG1Nb240Nkl0bDhQWHhRS2NPemRDdFN3dTR1bFJ2VWNhczdId2NQbm9lU2NrWm1QNzBDTWhLdmZIeXIzY1hva2UzVnVVdTJMUjkxd2tvbFhJTTdOZkI3dmJzbkh6NGVIdllqUC9yM1lYbzE3c2R4b3lxMnNkNVkrUmg3RHNRaDg4K3NPNDdYbENvaGJ0YnhYZTZtRXdpakNZVGpBWVRUS0s1YllrQUFZTE0zQkJCRUFSQUFGdzBLcXZ2clZldlphTlJRK3MzM2w1OWE1NDVqS3NnSkYreFppK2lENTdCZDE4OGJ4bEx2WllGVnhkMWxSYmZreVFKV3AwQk9wMEJKcE1KU3FVQ0RUeGNLMzFlUWFFVzMvKzRIcE1lR1lpbW9ZSGw3cGVUVzREekYxSmdFa1dvVkVxMGF4MEtWOWZhWGNpenRMcSs5b3pNUEtTbDU2QjkyNlkxcnZIQTRYUG8xU1BjN3M5V0d6Y2ZSbjUrTVI2Zk9OQm1XN0ZXai9pTDVwL2w1QW81UWh2NzIxeG5WblkrWERTcWNsOWpTWktRbDFjSTBjNGJGWUlnd05WVmJSV2Uzb24vUzdXbHFFaG5jOTB4eCtOeDh2UVZtL1lrWlMzNGN4czZ0bStLN2wyY3Z5VVRFZFZmRElDSmlLaEtqRVlUenB4UFFzenhlQnc5Y1JIbkw2WldPQk5KRUFRMGF4cUVEbTJib20xNEtNSmJCQ080a1MvRDNqcGtqSXVGSWVZd1hKNS90ZGFPYWJweUVmckl0VEJkTWkrV0pIaDZRL1BZTTVDM2JGUHVjL1JiMTBPL2RYMjUyd0hBWmVaYmtEY3ozL0pwakkyQi91OVY1cG01Y2dXVXZRZENOWFFNQlBkYlFVdkJyR2xRZE8wRnphU2I3UndNZWhqUG5JVHgrQ0VZejU0Q1RFYW9SbzJIYXNpdFdUamFwYjlDeXMyR3l3dHZXcDNiY0NBS1VtRUJWRU52QllGaWRpYUtQdm1YM1ZwVnd4NkFhc1E0OHdOSmd2YVBIMkU4ZFF5S2RwMmhlWElHb0xDOW9VcThtZ3pqdVZQUWIxb0RlWk5tY0huWmZIdW82WEk4aW4vNDNHcGZSYWZ1NXVQVXN1SjUvNFd5ZXk4bzJ0WFB4WkNJaUlpSWlPak9ZQXNJSWlLeVM1SWtKS2RtNHVpSmVNU2N1SWdUcHhLZzFaYmYwa0doa0tOVjgyQjBiTmNVSGRxRm9YM3JKdXpaZTRjcHd0dEN0MjRscEJ0NUVCcFUvOVpSZTJSZVBoQlRreUJvWEtEc1B4VEtpSkVRMUJYUHJsSU5HUTBvRkREZG5LVnI2WElnbDBObzRBbEYxMTZXOEJjQTVDMWJBMm9OVklOR1FkbHZNQVRQS3R5MnFWUkIwYWs3RkoyNlF5b3FoUEg0SVNnNjliRGFSZk80L1FYaGxMMGpiSy9UMnhleWtLYUFWZ3VJSm5QN0NwVWFpallkb1JwYTZ0Wk9RWUM4Uld0QXBZTG0wV2ZLYWVzQXlCcUZRRjVVQ01HakFkUVRKdDhhRHdxR3N1Y0FTRGZiUzhnQ0drTFpkN0RkWTl3T0tTOFhZbW95RkpPZnFmVmpFeEVSRVJIUjNZVXpnSW1JeUtLb1dJK1k0eGR3K09oNXhKeTRpSXpNdkhMM1ZhbVVhTjhtRkIzYmhhRkQyNlpvMDZveDFHclZIYXlXN05HdFd3a2hvQ0ZVZyt5dlZGOFQ0dFZrQ0g0QjV0WUlEaUptcGtOUWF5QjROS2g4NTNwRTB1a3FEY3pyZ243WEZrZ1oxNkVlTy9HT241dUlpSWlJaU9vWHpnQW1JcnJIWldiZHdQN0RaN0gvOEZrY1AzbXB3ajYrTGNJYW9sdVhsdWpldVNYYXR3bUZxc3dpR09SNHloNjlVYnprTjZnR0RpMTNkbXAxeVJxRjFNcHhicXNHdjdwZDFiMnVPQ0w4aGNrRVEzUVVYQ1pOclh4ZklpSWlJaUp5ZWd5QWlZanVNWklrNFhKaUdxSVBuY0dCdzJkeC9tSnF1ZnY2K1RaQXQ4NHQwSzF6UzNUcjFBSmVubTdsN2t2MWc2eFJZOGo4L1dHSU9RamxmWDBjWFE0NWdPSG9RY2dDQWlGcjFOalJwUkFSRVJFUlVUM0FBSmlJNkI0Z1NSTE9Ya2hHMU41VGlENTBCdGZUYyt6dUo1UEowS0Z0VS9TNXJ6VjZkRzJGME1iK1hMVHRMcVNLR0FiZDJoVlFkdTlWYTdPQTZTNGhpakRzM0FMMWhFY2RYUWtSRVJFUkVkVVRESUNKaUp5VUpFbTRlUGthZHUySlJkUyswMGpMc0IvNnVycW8wS05yT1ByYzF3YjNkV3VGQmg2dWQ3aFNxbTN5SnMwZytQakNzSGNubEFPSE9yb2N1b01NZTNkQThQR0ZQRFRNMGFVUUVSRVJFVkU5d1FDWWlNakpYRTVNdzY2OXNZamFkd3FwMTdMczd1UHY1NGsrUGR1Z1Q0ODI2TlErREVvbHZ4MDRHL1hvOFNqKytYc291dlNBME1EVDBlWFFIU0RsNVVLL2N3dGNubi9GMGFVUUVSRVJFVkU5SWtqRmhaS2ppeUFpb3R1VGtabUhiYnVPWS92dUUwaE1UcmU3VDZDL055TDZ0Y2ZBZmgzUnFua2p0bmE0QitoM2JJYVlrUTdOMHpNY1hRcmRBZHJmZm9Jc0lCQ3F3U01jWFFvUkVSRVJFZFVqblBKRlJIU1gwdWtNaUQ1MEJsdDJIc1BSRXhjaFNiYnY1L241TmtCRTM0Nkk2TjhCclZzMlp1aDdqMUVOSElxaWVkL0RzSDgzbEgwR09yb2Nxa09HNkNpSVdablFQRHpKMGFVUUVSRVJFVkU5d3dDWWlPZ3VJa2tTemw5TXhlYnRSN0Z6N3drVUZ1cHM5dkh4OHNDQXZ1MHhxRjhIdEd2VGhLSHZ2VXloZ09ieEtTaisrWHZJbXpTRExEakUwUlZSSFJCVGs2SGZ0aEV1ejcwQ0tQaWpIUkVSRVJFUldXTUxDQ0tpdTBEZWpTSnMyWGtVbTdjZnRkdmlRYVZTb24rdnRoZ3hwQnU2ZEd3R21Vem1nQ3FwdmpMR25ZUXVjajFjWDM0VGdxZTNvOHVoV2lUbDVhQm83aGRRanhvSFJidU9qaTZIaUlpSWlJanFJUWJBUkVUMWxDUkpPSHNoR2VzM0hjS3VmU2RoTkpwczltblh1Z2xHRE9tS2lMNGQ0ZWFtZGtDVmRMY3dSRWZCY093SVhGNmNCY0hWemRIbFVDMlFpZ3BSL01PWFVIYTlEOHErRVk0dWg0aUlpSWlJNmlrR3dFUkU5WXhXcThlT1BiRll2K2tnTGw2K1pyUGR6N2NCaGcvcWd1R0R1eUVrMk04QkZkTGRTcmQ1UFV5SlYrQXkvV1dHd0hjNXFhZ1F4Yi9NaGFKSkdGUWpIM0IwT1VSRVJFUkVWSTh4QUNZaXFpZVNVakt3WWZNaGJObDUxS2EzcnlBSTZIMWZhend3b2llNmQybkJGZzlVTTVJRS9aYU5NTWFmaGN0enI3SWR4RjFLeXN0QjhjL2ZRZEd5RFZRanhnRHM4MDFFUkVSRVJCVmdBRXhFNUVDU0pPSDR5UVNzK0dzUGpoeUx0OW51N2VXTys0ZDF4NWdSOXlIQTM4c0JGWkl6TWtSSFFYOWdMMXltenVUQ2NIY1pNVFVaeFF2L0IxV2ZBVkQyR2Vqb2NvaUlpSWlJNkM3QUFKaUl5QUdNUmhOMjdUdUpGV3YzSXVIS2RadnRIZHVGWWR6OVBkR3ZWenNvRkhJSFZFak96aGgzRXJyMXE2QWFQb2I5WSs4U2h1Z282TGR0Z1BxQmlWendqWWlJaUlpSXFvd0JNQkhSSFZSUW9NWGZXdzlqemNiOXlNeTZZYlZOclZaaDVKQ3VHRHVxRjVxR0JqaW9RcnFYaUZtWjBDNzdBekpmUDZqSFB3YkJrN1BNNnlNcEx4ZTZ0Y3NnWm1WQzgvZ1V5SHpZKzV1SWlJaUlpS3FPQVRBUjBSMlFrWldIVlg5RjQrOXRSMUJjYk4zZjE5dkxIZVBIOU1FREkrOURBdzlYQjFWSTl5eWpFZm85TzJBNEZBM1Y0QkZROWg4Q3NNZDAvU0NLTU96ZEFmM09MVkQyN0F2VmdDR0FRdUhvcW9pSWlJaUk2QzdEQUppSXFBNmxaK1JpNmVyZDJMUXRCa2FqeVdwYmFJZy9IaG5YSDBNR2RvSktwWFJRaFVSbVlsWW1kSCt2aFpTZEJlWGdFVkIyNndYSTJYN0VJVXdtR0k0ZWhHSG5GZ2crdmxDUEdjOVp2MFJFUkVSRVZHTU1nSW1JNnNEMXRHd3NXYlViVzNZZXN3bCtPN1VQd3lQakI2Qm50MVlRQk1GQkZSTFpaMHBNZ0g3M2RvanA2VkQySFFobDE1NXNEWEdIU0htNU1CdzdCRU4wRkdRQlFWQkZESVU4Tk16UlpSRVJFUkVSMFYyT0FUQVJVUzFLdlpxSnhhdWlzRzNYQ1lpaWFMV3RUODgyZU9LUlFRaHYwZGhCMVJGVm5YZzFCWWFZQXpDZVBnbFpjQWdVSGJ0QjNqSWNNai8ycDY1TlltWTZUUEhuWVR4NUZHSnFNaFR0TzBMWnZUZGtqZmgxZ29pSWlJaUlhZ2NEWUNLaVduQTlMUnUvTDkyQmJWRW5JRW5XWDFZSDlHNlB5WThPUW91d2hnNnFqdWcyR0Ewd25qOEw0N2s0bUM3RkF6SUI4ckFXa0FVRVFlWWZDSmwvQU9EaUJrR2pnYUJXQTNMMnFMVmlNa0xTNlNCcHRVQnhJY1NNZElnWmFSRFRyOE4wK1NJZ1NwQTNid2xGNjNaUWhMY0JGR3dIUTBSRVJFUkV0WXNCTUJIUmJjak5LOFNpRmJ1d1lmTWhxMVlQZ2lBZ29sOUhUSjRZZ2JBbWdRNnNrS2dXU1JMRTdFeUlTWWtRTTlQTmY3SXpJUlVYQXpvZEpMME9NSmtxUDg2OVJDNkhvRklEYWpVRUZ4ZklmUHdnOHdzdy93bHRZdTd0eTFZd1JFUkVSRVJVaHhnQUV4SFZRRkd4SGl2LzJvdVY2L2FodUZobkdSY0VBVU1HZHNMa2lZTVEydGpmZ1JVU0VSRVJFUkVSRVFHOFQ1T0lxQm9NQmlNMlJCN0NvcFc3a0hlanlHcGIvMTd0OE13VHd4RWF3dUNYaUlpSWlJaUlpT29IQnNCRVJGVWdTUkoyN3orRlgzN2JndXZwT1ZiYk9uZG9obWxUUnFCTnF4QUhWVWRFUkVSRVJFUkVaQjhEWUNLaVNzUW5YTVVQdjJ6RXFUTlhyTVpiTm11RTZVK05STmRPelNHd2h5Y1JFUkVSRVJFUi9NNFBVUUFBSUFCSlJFRlUxVU1NZ0ltSXlwR1RXNEJmRjIzRjV1MUhJVW0zMnFVSE4vVEZzMDhPeDRBKzdSbjhFaEVSRVJFUkVWRzl4Z0NZaUtnTWc4R0lOUnYyWTlHS25TZ3ExbHZHWFYzVm1QTFlFSXdmM1JzS2hkeUJGUklSRVJFUkVSRVJWUTBEWUNLaVVtS094K083bjliajZ2VXN5NWdnQ0JnOXZBZW1UaDRHTDA4M0IxWkhSRVJFUkVSRVJGUTlESUNKaUFEY3lDL0Nqd3MyWWV2T1kxYmpuZHFINGNWcFk5QThyS0dES2lNaUlpSWlJaUlpcWprR3dFUjBUNU1rQ1ZIN1R1TC9mdDZJM0J1Rmx2RkFmMis4TU8xKzlPdlpsbjEraVlpSWlJaUlpT2l1eFFDWWlPNVpHWmw1K085UDYzRHd5RG5MbUNBSW1EQ21ENlpPSGdvWEY3VURxeU1pSWlJaUlpSWl1bjBNZ0lub25pTkpFdFpISHNMOFB6WmJMZklXMWlRUWI3dzBBVzFhaFRpd09pSWlJaUlpSWlLaTJzTUFtSWp1S1VuSkdmajZoelU0ZlRiUk1xWlF5UEhrbzRQeDJJUUJVQ2prRHF5T2lJaUlpSWlJaUtoMk1RQW1vbnVDMFdqQzB0VzdzV2pGTGhpTkpzdDQrelpOOE1hTEV4QWE0dS9BNm9pSWlJaUlpSWlJNmdZRFlDSnllbWN2Sk9QLzJidnY4Q2lxL1EzZzc4ejJWTkpEUXVpOVYrbGRtbEtrS0tDQ29vS0sxL2F6WFN4NHI0cTlsNnNpQW9MU0VWU1UzbnNuUUNnSkFaSVFTSzhrbTIwenZ6K1dMSVJzS3RsTXl2dDVIaDh6WjlvM3lka2xlWFBtbk0rKy9SMlhZaElkYlFhRER0T25Ec1BvRWQyNXlCc1JFUkVSRVJFUjFWZ01nSW1veHNyTE0rUG4zelpqelYvN0lNdXlvNzFIdDVaNDRha3hDUEQzVnJBNklpSWlJaUlpSWlMWFl3Qk1SRFZTOUtWcmVQZVRwWWlMVDNHMDFmRnl4N05QamtMLzN1MDQ2cGVJaUlpSWlJaUlhZ1VHd0VSVW84aXlqRC9YSDhUMzgvK0J4V0oxdEE4ZDJBbFBQMzR2dkR6ZEZLeU9pSWlJaUlpSWlLaHlNUUFtb2hyait2VThmUGJ0NzlpMS83U2p6Y3ZURGE4OVB3RTl1clZVc0RJaUlpSWlJaUlpSW1Vd0FDYWlHdUhNK1ZpODk4bHlKQ2FuTzlvNnRHMk0xLy92QWZqN2VTbFlHUkVSRVJFUkVSR1JjaGdBRTFHMUpzc3lWcXpaalo5LzNRU2JUUUlBQ0lLQUtSTUhZY3JFZ1JCRlVlRUtpWWlJaUlpSWlJaVV3d0NZaUtxdGpNd2NmUGpsQ2h3K0Z1Vm84L1Axd2hzdlRVU0h0bzBVckl5SWlJaUlpSWlJcUdwZ0FFeEUxZEx4a3hmeC9tZkxrWmFSN1dqcjNyVUZYbjErQXVwNHVTdFlHUkVSRVJFUkVSRlIxY0VBbUlpcUZadE53dUxsMi9Ecml1MlFaUmtBb0Zhck1IM3FNSXdmM1J1Q0lDaGNJUkVSRVJFUkVSRlIxY0VBbUlpcWplVFVUTXo1ZERsT25ibnNhQXNPOHNYc1Z5ZWhSZE42eWhWR1JFUkVSRVJFUkZSRk1RQW1vbXJoYkdRYzNwcXpHT2taMXgxdEEzcTN4Lzg5TXhidTdqb0ZLeU1pSWlJaUlpSWlxcm9ZQUJOUmxiZDlkemcrK21vMUxCWXJBRUNyMWVDWkorN0Z2VU83Y2NvSElpSWlJaUlpSXFKaU1BQW1vaXBMbG1Vc1dyWU5pNVp0ZGJRRitIbmp2VGVub0duakVBVXJJeUlpSWlJaUlpS3FIaGdBRTFHVlpESlo4UEhYcTdGanowbEhXNHVtOWZEdW0xUGc1K09wWUdWRVJFUkVSRVJFUk5VSEEyQWlxbkxTTXJMeDFudUxjUzdxaXFOdFFPLzJlUFg1OGREcE5BcFdSa1JFUkVSRVJFUlV2VEFBSnFJcUpmclNOYnp4M2lJa3AyUTYycVpNSElSSEpnL21mTDlFUkVSRVJFUkVSR1hFQUppSXFveDlCODlpenVmTGtaZG5CZ0JvTkdxOCt0eDRET3JYUWVIS2lJaUlpSWlJaUlpcUp3YkFSS1E0V1pheFl1MGUvUFRMQnNpeURBQ280KzJPZDkrWWd0WXQ2aXRjSFJFUkVSRVJFUkZSOWNVQW1JZ1VaYlhhOE9YM2E3Rit5MUZIVzZPR1Faano1bFFFQmZnb1dCa1JFUkVSRVJFUlVmWEhBSmlJRkpOck5PT3RPWXR3NHRSRlIxdVBiaTN4eGt1VDRHYlFLbGdaRVJFUkVSRVJFVkhOd0FDWWlCU1JuV1BFclA4c3hObklPRWZiL1dQNllNYWp3eUdLb29LVkVSRVJFUkVSRVJIVkhBeUFpYWpTWldUbTROVzM1eVA2MGpVQWdDQUllUDZwMFJnMXZMdkNsUkVSRVJFUkVSRVIxU3dNZ0ltb1VxV2tadUdWMlQ4ajlrb3lBRUFVUmZ6N3hmc3h1RjhIaFNzaklpSWlJaUlpSXFwNUdBQVRVYVZKU0V6RFMyL05SMEppR2dCQXJWWmg5cXVUMGJ0N2E0VXJJeUlpSWlJaUlpS3FtUmdBRTFHbGlMMlNqRmRtLzR5VTFDd0FnRTZud1gvLy9UQzZkVzZtY0dWRVJFUkVSRVJFUkRVWEEyQWljcm5vUzlmdzZ1ejV5TWpLQVFBWUREcTgvOVpVdEcvVFNPSEtpS2hNWkJsU2FqS2t1RmhJeVltUVVwSWhwU1ZETnVZQnBqeklGak5nczdubTNpb1ZCSTBXME9raEdQUVFmUU1nK2dkQURBaUNHRllmb2w4QUlBaXV1VGNSRVJFUkVWRTFKc2pHSEZucElvaW81am9iR1lkLy8yY0JydWZrQVFBODNRMzQ4TC9UMExKWlBZVXJJNkpTc1ZwZ1BYOEcxbk1Sc0VWSEFhSUlWYU9tRUFPRDdmLzVCMEp3Y3dkME9nZzZQYUJTdWFZT213MnlLUTh3bVNEbjVrQktTWUtVbEFBcEtRRzJTeGNBU1lhcVNWT29XN2FCdWtWclFLMXhUUjFFUkVSRVJFVFZEQU5nSW5LWjhOT1g4TVo3aTJBMG1nQUFkYnpkOGNrN2o2Tnh3MkNGS3lPaWtraFhyOEJ5ZUQrc0VlRVFReHRBM2FFelZFMWJRdlFQVUxvMHA2U1VaTmd1bklNMS9CaWsrRmlvMjdTSHBsdFBpQ0g4WXhNUkVSRVJFZFZ1RElDSnlDVU9INHZFN0E5K2c5bHNBUUQ0KzNuaDAzZWZRRmlvdjhLVkVWRnhiREVYWWQ2eEdWSnlNalM5QjBEVHBUc0VMMitseXlvVE9UTURsbU1IWWRtN0UySmdJTFQ5NzRhcVFXT2x5eUlpSWlJaUlsSUVBMkFpcW5ESHdxTXg2NTJGc0ZydGM0RUdCL25pczNjZlEzQ1FyOEtWRVZGUnBOUVVtUDVlQXprdEZacEJ3NkhwMmdNUVJhWEx1ak9TQk11UkE3QnMyd0RCMXcrNmU4ZEM5T01mb1lpSWlJaUlxSFpoQUV4RUZlck0rVmk4TW5zKzh2TE1BSUQ2OVFMd3lUdVB3OS9QUytIS2lNZ3BxeFhtblZ0Z09iUVAya0hEb2VrN3FQb0h2N2VUSkZoMmI0TjUyd1pvN3VvRmJmKzdBVFhYd1NVaUlpSWlvdHFCQVRBUlZaaExseFB4NHV0emtaMWpCQURVRGZiRlZ4OCtDVDhmVDRVckl5Sm5wTlFVNUMzN0JhSmZBSFRqSmxlN3FSN0tTczdLaE9uM3BaQlNVNkNmUEJXaUwwY0RFeEVSRVJGUnpjY0FtSWdxeE5XRVZEei8ybHlrWldRREFQeDhQUEhWaDAraWJqQ25mU0NxaXF3UjRURDl1UnJhWWFPZzZkVmY2WElxbFdYdkRwZzNyNE51MUFTbzI3Ulh1aHdpSWlJaUlpS1hZZ0JNUkhjc05TMEx6LzE3TGhJUzB3QUFudTRHZlBIQkREUnFFS1J3WlVUa2pHWHZEcGozNzRGaDJ0TVFROE9VTGtjUlVud2NqQXUraDdabkgyaDZEMUM2SENJaUlpSWlJcGRoQUV4RWR5UXJPeGN2dmo0WGwyT1RBQUI2dlJhZnZQTVlXcmVvcjNCbFJGU0lMTU8wOFMvWW9zN0RNT001Q040K1NsZWtLRGt6SGNhNVgwSFZyQ1YwdzBZQmdxQjBTVVJFUkVSRVJCV3VocTN5UWtTVktkZG94cXovTG5TRXYycTFDdS9NZXBqaEwxRVZaZHI0RjJ3eGwyRjQ1dVZhSC80Q2dPRHRBOE16cjhBV2N4bm1qZXVVTG9lSWlJaUlpTWdsR0FBVFVibVl6UmJNZm44UnprVmRBUUFJZ29BM1hwcUlMaDJiS2x3WkVUbGoyYnZEUHZKMytyTVEzTnlWTHFmS0VOemNZWmorTEt4UloySFp1MFBwY29pSWlJaUlpQ29jQTJBaUtqT2JUY0o3bnk3SDhaTVhIVzB2UFRNVy9YcTFWYkFxSWlxS05lS2tmYzdmR2M4eC9IVkNjSE9IWWNiek1PL2ZEV3ZFU2FYTElTSWlJaUlpcWxBTWdJbW9UR1JaeHFmZi9vNjlCODg0Mm1ZOE9nSWpoblJWc0NvaUtvcVVtZ0xUbjZ0Z21QWTBwMzBvaHVEdEE4TzBtVEQ5dFFwU1dvclM1UkFSRVJFUkVWVVlCc0JFVkNhL0xOMktUZHVPT2JZbmorK1BpV1A3S2xnUkVSWEpha1hlc2tYUURoc0ZNVFJNNldxcVBERTBETm9oSTVHM2RCRmd0U3BkRGhFUkVSRVJVWVZnQUV4RXBiWmo3MGtzWHI3TnNUMXkyRjE0Zk1wUUJTc2lvdUtZZDI2QjZPY1BUYS8rU3BkU2JXaDZENERvNXcvenJxMUtsMEpFUkVSRVJGUWhHQUFUVWFsRVJzZmo0NjlXTzdhN2RtcUc1NTRjRFVFUUZLeUtpSW9pcGFiQWNtZ2ZkT01tSzExS3RhTWJPd21XZzNzNUZRUVJFUkVSRWRVSURJQ0pxRVNwNmRsNGE4NWltRXdXQUVDOVVIKzg5ZkprcUZSOEN5R3Fxa3gvcjRGMjBIQUlYdDVLbDFMdENONTFvQjAwREtaMWE1UXVoWWlJaUlpSTZJNHh2U0dpWXBsTUZzeWVzeGdwcVZrQUFBOTNQZWE4TVJVZUhucUZLeU9pb3RoaUxrSk9TNFdtN3lDbFM2bTJOSDBIUTA1TGhTM21vdEtsRUJFUkVSRVIzUkVHd0VSVUpGbVc4ZGwzditOYzFCVUFnQ2lLZVB1MWgxQXYxRi9oeW9pb09PWWRtNkVaTkJ3UStjOTh1WWtpTklPR3dieHppOUtWRUJFUkVSRVIzUkgrWmtoRVJWcStaamUyN2d4M2JQL3JpWkhvM0tHSmdoVVJVVW1rK0RoSXljblFkTzJoZENuVm5xWkxEMGhKaVpDdVhsRzZGQ0lpSWlJaW9uSmpBRXhFVHUwN2VCYnpGbTEwYkk4YTNoMmo3K211WUVWRVZCcVdJd2VnNlQyQW8zOHJna29GVGU4QnNCelpyM1FsUkVSRVJFUkU1Y2JmRG9tb2tFdVhFL0grRnlzZ3l6SUFvRVBiUnZqWDlKRVFCRUhoeW9pb1dGWUxyQkhoMEhUaEgyc3FpcVp6ZDFoUG53U3NGcVZMSVNJaUlpSWlLaGNHd0VSVVFFWldEdDZjc3doR293a0FVRGZZRi8vNTkwTlFxMVVLVjBaRUpiR2VQd014dEFFRUwyK2xTNmt4Qk84NkVFUERZRDEvVnVsU2lJaUlpSWlJeW9VQk1CRTV5TEtNT1o4dVEwSlNPZ0RBemFERm5EZW53c3ZUVGVIS2lLZzByT2Npb083UVdla3k3b3pOcW5RRmhhamJkNEgxWElUU1pWUjcrVStWRU4ydU92V05oTVIwWkY4M09yYk5aaXN1eFNRaUp5ZnZqcTU3K0ZnVTRxK2xGcm4vN1BrNFJKeU5oYzBtbGZxYWVYbG1IRHh5dnNqOUNZbnAyTFgzTkV6bXF2bUVROXlWbEFyNTJsWjF1L2FlcnREclZXUmZVdUsxZWZUNEJlVGVHSWhDUkVRVlI2MTBBVVJVZFN4ZHRSUEh3cU1CQUlJZzRNMlhKNk5CV0tEQ1ZSRlJxY2d5Yk5GUjBBNGJVK0dYdGwyTWhHWFBWdWp1ZndTQ3dZVi9FTEpha1RQbk5haWF0SUQrNFJrRmR1Vzgrd3JrN0V4NHpQa1cwR2dCV1lhVWVCVmljS2pyNnJsQjFhd0Z6SnYvQm1RWnFBVlQ0ZVRtbXZDL2VYK2pmNTkyNk5hNUdRREFhclhoYWtKYW1hNFRFdXpyZUhwa3lZb2RPQlllalRtenAwS24wd0FBVnYreHQ4eTE5ZW5aQmtHQmRjcDhIbFVNOWczZ29jYy93YVFKL1RIOTBXRUFnRXN4aVpqNTRuZDQ4OVZKR05pdmZaSG5XU3hXbkRrZkIzOWZMNFNHK0JYWVp6WmI4YzRIUzJBd2FMRmsvcXRPbjdyNmFjRUduSXk0ak9XL3ZBWS9YNjlTMWJyd3R5MVl0WFl2dnZ2OGFiUm9WcS9RL3FNbkx1RHpiOVpneGFKWjBQbHFjRDBuRHg3dSttS3YrYy9HdzZXNjkrM3VHZGF0VE1kdjJYNENIM3kyQWdEd3hZZlQwYjV0b3hMUE9YMG1CckZ4U2VXcTcxWU5Hd1NoZGN2NkFGelQ1MisxYnNNaGZQSHRXcnp6NXNQbzNhUDFIZGRla1gxSmlkZG0vdGZqdnBFOThleFRvOHA4THlJaUtob0RZQ0lDQUp3K0c0TUZTN1k0dGg5K1lDQzZkMjJoWUVWRVZCWlNhaklncWlENkIxVDR0YTFIRDhCNjhpaWtLekhRVDNrS1lsaERBRUR1UjIrVytWcjY2UzlBOVBWM2ZwK0lFNUN6TTUyZktBaUFKRUdXSkFnQVRHdVh3SEpnRjNTakowTFRlMUNaNnlnTDBUOFFFQVZJYVNrUS9Tcis2MXZWbUMxV0hEb1NpVDM3SXZERFYvOUNjSkFQRXBNek1PMnBMOHAwblhuZlBZOUdEWUlBQUZldnBlSjRlRFRlZkdjUjVyejlDTFJhTmY3MzA5OWxycTErdlFBR3dDNTA2RWdrWnYxbklSYk5mUW1oSVg1NDl1VWZFQmpnamJkZW13eWdldldOTjk1WmhFTkhJckZ5OFN4a1pGN0g0ek8vd3IzRHV1SC9uaDFiNW11WFIyNnVDZWVqcmlEODlDV2NQSFVKWjg3SHdXS3hZdWpnem5qdHhRa0ZqdDJ6UHdLNVJoTW1UZWpuTkxETHlNekJxVE14Nk5TK2NhbkRYd0NZTkw0Zi9scC9DUE1XYnNRbmN4NHZ0RitXN0tNN1ZhS0F2UWZPNE9NdlZtSFd5eFBSbzF2UlAvOTk5czJhVXQvL1ZtVUpnTU5QWGNTblgvOE9ieTkzbU0wV2ZQVEZLbno3MmRQd3FlTlI3SG1idHgvSHV2V0h5bFhmcmNhTTdPRUlnRjNSNS9QRnhDYmh4NS9YbzBPN3h1alZ2UlVBNFAxUFYyRHJqaE9sdXViV2RlOFhhcXZJdnFURSsvYnd1N3RnK2VwZCtQT2ZnN2gzZURjMGJoaGM1dnNSRVpGekRJQ0pDRm5adVhqdjAyV1FKUHVqWU8xYU44U1VpYTROVklpb1lrbHhzVkExYXVLU2Erc21USUhnWFFmbVRYOGk5N3VQb0o4d0JlcXV2U0FsSjVUOVlzVk04V0E1YkI5WnBPblJyOUErUWFPRkRBQTMzcWMwZC9XRjlkUXhtTllzZ1JRZkM5MzRLWURLZFhPVnF4bzFoUlFiVXlzQzREcmU3cGoxMHYxNDVjMzVlT2ZESmZqNms2Y1FXdGZQRVRic1AzUU93WUYxME9pV1g4eE5KZ3RXLzdFWHkxYnZnbDZud1VNUERFVDllamUvVmk4OGN4OFNrek54N01RRnZQMytyM2ozelNtRndvdDd4citOWHQxYjRjMVhKMVhPSjBxRjdOcDNHajUxUEJBYTRvZlV0Q3ljUFIrSHV3ZDBkT3l2TG4xRGxtVkVuSWxCKzdZTlVjZmIzZkdJZmI4K2Jjdjl0U2xKVkhROGtwSXpFSG5oS3FLaTQzSDFXaHBrV1laT3EwR0w1dlh3d0xpKzZOaXVFZHEyYnVnNDUvcU5xUTNXclQ4RXRWcUZnZjA2T05vQU9FYmpidGwrQXBJa29Xdm41a2hJVEM5MGI0MUdEVDlmVDBSRlgwWFVoZmdDKzFvMnI0ZkdqWUlMamR5OVoxZzMyRzY4bjRvcUVjMmJoaUtrcmgvZWZHY1JaazYvRitORzl5cnljeDAzdWhlZW1UR3lWRitYNythdXcrOS83aXZWc1lBOS9IM2p2NHNnQ2dMZWZXc0tjbzBtdlBIZlgvRHFtL1B4NmZ1UHc5dkx2Y1JyL0xGOGRxbnZkN3N4RTk4cHNPMktQZzhBMmRsR3ZQWGVZcWpVSWw1N2NZSmpvZVVlM1ZyQTE2ZjRvTnVaaXU1TGdHdGVtL01YYnk3eG1BQS9iMlJrNXVEdkRZZmhYc3lJZExWS3hOUUhCNWZxdmtSRXhBQ1lxTmFUWlJtZmZMTWF5U24yVVhlZUhnYTg4ZkpFcUZTY0lweW9PcEdTRXlFR3VtaWtqQ0JBTzNRMFJQOUE1QzFmaUx4bDgyRUlyQXVQVCtmQnRIWXBMSHUyd3YzTmp5SFU4UzN5RXJrZnpJS1VsZ0xCeThkNS9Va0pzSjAvRFRFb0JLb21Ua2FmYVhYMi85dHNBQUF4dEQ3Y25uc0R4aDgvaCtYUUhranBxZEEvTWhPQzNuREhuNjR6WW1Bd3BKUTdmN1M0dXVqVW9RbkdqK21GVld2M1l2N2l6Wmd4YlRnQXdHUzJZTlhhUFRoeDhpTHU2dG9jRThmMVEweGNFbjVkdGgwV2l4V1RKL1RIdU5HOUhJOEw1MU9yVlpqOTJtUTgrZnczOXRGMCs4OWdRTjkyanYycGFka3dtU3lvRzF4MEh5TFhraVFKK3c2Y1JZZDI5a2Z0ZCsrTGdDekxhTisyWVlIanFrUGZ1QlNUaU96clJ2VHJaUTk4VDBWY2hxZUhBUjNiTlM3UGx3YnIxaDhxTUU5dVpOUVZ4NlB3K1lIdTh0VzdZZEJyMGFoaEVEcDNhSXFKNDBQUXZHa29HamNNZHZ4TWRmWjhISjUvOVVlOCtLLzcwTHhwYUtHd2NjcjBUd3RzNTRkdDZ6Y2RBUURNWGJBZWN4ZXNMMVJmaTJhaCtOOFh6MkRmd2JOWXRHUnJvZjBuVGw0czFIYlBzRzZPK1YxVm9vZ0FmMjk4K2ZFTWZQalpTaXhZdkJuOWVyZUZ2NS96RWFKeFY1S3haWHZwUnFuR1hVa3UxWEVBc0cxbk9ENzVhalVFMk1QZk5xM3NvM0JmZVg0OFB2cGlGVjU0N1NkODhKOUhFQnprL04rUmZDVk5ZMUZXRmQzbmMzTHk4T3BiODNIMVdobysrTThqQlViSER1cmZBWVA2ZHloempSWGRsd0RYdkRaL1c3NjkxTWV1WGJlLzJQMGFqWm9CTUJGUkdUQUFKcXJsMXZ5MUQvc08zbHpkL3JYbjcwZUFuN2VDRlJGUmVVZ3B5VkIzNmU3U2U2Zzc5NERCcXc1c2NaZWhxbThQaWZLbmM1RFNVcUFxS2dDMldTR2xwMEwwOFlPZzB6azl4TEpqQXlETDBQUWY0blNlWFVGdi80VmVOdVpDOExDUFRoTHErTUl3ODFVWWYvd01FRVFJYXRmOVdDTUdCTUY2L000ZkxhNU9IcHM2Rk5ldjUySHNxSjZPTnAxV2c4L2Vmd0puenNWaXlZb2RlUG1ObnlITE1ycDFhWTYzWHAxVTdHZ3RUMDhEM3A3MUVLNGxwR0ZBMzNiSU5ab2Nqem9uSm1VQXNDOUs5ZGY2ZzA3UEh6WEN0ZjI3dGp0NStqSXlzM0xRcmsxREFNQ3V2Ukh3OURDZzRXMlByUU5WdjIrY1BIMEpnaUNnVHkvN25LcW5JaTZqWi9kV1RoK0pMNDJmRjIxQ1ZuYXVZL3RZZUxSanpZVDhzT3lGWjhaZzVQQzdIQ001blltTlMwYmtoZmdDaTI4MWFWUVgvWG9YSEptOGErOXBSRis2QmdBNGNqd0tsMk1UMGI5UHUwSmhQQUI4UCs4ZngrZjF5SU9EOFVnWkFySDhPdkxQMTJrMW1QM3Z5WWlOU3k0eS9BWHNpNHdkUGhaVjZ2dVV4R3ExNGNmNTYvSDduL3ZnNWVtR2Q5K2FncmF0R3pqMkR4blVDUnFOR2g5OHRnSlB2L0FkWG50eEFucmMxYkxZYXc0ZStYcVphdmptMDZmUnVtVllrZnNycXMrbnBtWGg5Zjh1d29Yb3EzanVxZEhvMXFVNXJzU25JS1N1TDBUeHpnWmZWR1JmeWxmUnIwMW4wMVlRRVZIbFlBQk1WSXRGUnNmangxODJPTGJIaitxTm5pWDhRRTFFVlpPVWxteWZxOWJGVkUxYlF0WDA1dnVFR0JSaXYzOUNQRlNObXp1djdlb1ZRSklnMW5jKytrN09USWZsNkFFQWdLWnpUNmZIQ0FiN1k3K3lNYWRndTZjWERETmZnYURWQVdxTnMxTXJoQmdRQ0NrdHhXWFhyNHAwV2cxZWVXRzhZN3U0UU9YdzBVaU12bTBFMnR1ekhpd1VSclJvRm9vV3pld0w5MlZsNWVMTDcvNG9zSC9iem5CczJ4bnU5QjRNZ0Yxcjk3NElBRUM3TmczdDg0UkdYRWIzcnMyZEJwcFZ2VytjaXJpTTFpM0Q0T2ZyaFlURWRDU25aQmE2WDFtc1dQUnYzQmdzaXhIalp1T0JjWDB4N2VFaEFJQzRlUHNJVjVQSldtejRDd0RIVDBaRG8xR2pTYU82anJhR0RZTHc4S1NCQlk2THZaTHNDTzJXck5nSnZWNkw1MmVPZGpyOXdROC9yNGRHYy9OWHV0UzBiQndwSVp6MTlEUWdLdm9xenB5TkJRQXNYYmtUZ2xpNDlxTEM1SXFjQXVKYzVCVjg4dVZxWEk1TlJOUEdkZkdmMXg5eU9xSjBRTjkyOFBaeXczOC9YSUkzM2xtRW9ZTTc0OGxwdzFHbmlIbUJYM0l5MS9QZUEyZHc0UEI1cC90QzZoWS9pcldpK3Z4cnN4ZmkwdVVFUFByUTNSZ3pzZ2NzRml0ZS84OHZhTisySVY1K2Zud1JWeXlkaXU1TCtWenh2cjFuZndTa0czTlFsOGVkdko2SmlHb3JCc0JFdFZSdXJnbnZmcndNVnF2OWNlcm1UVUl4L1pGaENsZEZST1VsRy9NZ3VKVThOMkpaMmM1SHdCcHhITHJSa3dBbkkyekZVUHNqdXJiWVM5RDBHbGhvUHdCWW84OEJRSUhnK0ZhbWYzNi9PVGR3RWFONEJYZjdML2x5Y2hJa1FZU1VtUTc1eG45U1pqcmtqSFRJbVJsUXRXd0wzWDJUeS9RNWxvckJIYkxSV1BIWHJXWW1qdStINFVPNk9MYi8zbkFZcTlidXdZSWZYblMwSlNWbjRMVzNGamkydCswTVIxNmUyYkdkdnhoVWNKQ1BZelRZVHdzM1l0bXFuVmk1ZUJaOGZUd0wzRE4vSDduV3MwK053ck5QalhKc2IvN3p2VEtkWDVYNlJ2NmlkYmRmcTd4dUQ4VkVVWVJXYTIrckYrSVB2VjZMcFN0M3dHcTF3c3ZUcmRENU1vRG9TOWV3WmZzSjlPM1Z4bkZ1U2ZZZk9vZndVeGN4YVVML0l1ZStsU1NwUUgweHNZbjQrTXRWVUt0VmhRSnBTWkpnczBrWU1iU3JZeW9BQUZpOGJKdlRheGNWQUYrOWx1cVlWN2trVjYrbE9tMVBTOC9HZ2wrM09Pb1lON29YWmt3YjdqU0F6TmVwUXhQODlNMXorT0N6bGRpMDlSajI3SXZBdURHOU1IWmt6MEpCc0xORjV4S1NNbkRnOFBreUxVaFhuUEwwK1g2OTJtREl3STZZT040KzEvMXZ5M2NnL2xvcUhubkl0Vk1abExVdnVmcDkrNzJQbDhOaUtYcE5nSkp3SkRFUlVka3hBQ2FxaFdSWnh1Zi9XNHVyQ2ZZZnl0ME1Xcno1eXFSaWYrZ21vaXJPbEFjVU1iM0NuVER2MmdUYitRallZaTVDLzhoTXg1UVArUVFQVDRoQmRXRzdjSzdJYTlnaXdnRkJnTHAxKzBMN3BMakxzQjQ3VVBENGk1R1FybDJCbkpFR0tTTU5ja1k2cEFUN3drWjVTK2M1dlllZzAwSHc4b0dnMVpiMVV5d1ZRYThIVENhWFhMc3FXZjNIM2dLcnZJOFoyUVBQUFRYYXNWM0gyNzNBWWtaMXZPMUJ3cTF0dDg4aC8rUDg5VWhKelhKc093dGZZdU9TNE82dUx4UWlVTlhCdnVHY1RxZkJ2Ly92ZnZ6dzh6K1k5OHNteDd5NnQ5UHJ0ZWpUc3pXZW56bW0xTmYyOU5DamE2ZG1lUEQrL2toTXlpZ3dWMncrbTAyQ3hzblVGajk5KzF5aGhjZnl2NGN2UHpjT0x6ODNEai9PWDQvMW00OWc3ZEszTUhqazY1aGF5aWtrRGh3K2p3T0h6NWY2ODdqZDRXTlJlSHZPcnpDWkxLZ1g2bysyclJxZ2FlTVFiTnQ1c2xUbkR4blVFU0hCUHRpMUx3Sy9MdHVPbEpTc0FxTnpLNG9yK3Z6RGt3WTZwbm80SDNVRlMxYnVRSVA2Z1JqWXJ6MStYclNwektOaXB6OWF1c0ViWmUxTHJuNXQvdkxqL3hYNVdpRWlJdGRnMmtOVUM2M2ZmQlRiZDk5OFZPdkZtV01SV3RkUHdZcUlxaWVyMVFhVHlZbzhzeGtta3htbXZQeVBMY2d6V1pCbk10bmJUR1pZTEZiWUpOa3hBa3VTSkVpU0RGdit0czIrTGNrM2o3RkpONDZ6MlkrVGJEZjJTUklrT2Y4NjlyWTNwVHdJdW9wZCtBWUFESTg5QzlQcTMyQTV0QnZHTDkrRGZ1cFRoVWJ5cWxxMmcyWG5Ka2h4bHlHR05TeXdUMHBMZ2UzeUJhaWF0SURnZGRzdm5KSUUwNW9sZ0N6YjUvMjk4Y3VnNWNDdUFxR3c0T1p1WHdUT21Bc3hyQ0hVcmRwRDhQYUI2TzBEb1k0UEJHOGZDSWJDbys0cWtxRFRRVGJYL0FDNFZZc3dQRFRSUHBMYjJXSTlQODVmangvbkYxNDRxTGpIb1gvOCtsbElrb1NmZjltRURWdU9PdHB2WFVRcUt2b3EzTjMwVGhlV3VoeWJXT0Q0dXNHK2pzV2hxUEt3YnhTdGI2ODI2TnVyVFlWZnQyM3JodmpvM1duNDRydTEyTFhuTkw3N2ZHYUJxUXJ5bitJcTd4L3djNDBtdUJuSy9vZkRVU082NDRsU0JvL3pGbTRzTkQ5c2g3YU4wS2hCRUFiMmE0OTdoblhEcVB2L1crRDdYeHBQUGpZQ2krWU94OUtWT3pGbDhxQkMrN2Z2T29uM1BsN205RnhuZmZMM0pXOFVHaG5yaWo2ZkgvNW1YemZpM1krV3dXYVRNR1BhQ0lpaWlHV3Jka0dTcENMUGRhYTBBWEJaKzVLclg1c3FsY2dBbUlpb2tqRUFKcXBscnNTbjROdDVmem0yUnd6cGlrSDl5cjdhTUZGMVpEWmJrSjJUaCt2WGpjaStic1QxNjBaa1hUZmllbll1c25QeVlEU2FZRExidzF1VHlRS1R5ZXo0T005OEkrRE5NenRDM2xzWDhsR2FxcDBNcU1xM3dGSHhGMVpEOThBakVQd0RZVjcvT3l6N3RoY0tnTlVkdXNLeWN4TXNoL2RBZDFzQWJObTkxYjY0VzgvK2hTNXQzckVSdHRpTFVMVnNDemsxQlZKeUFnQkFPMkFZTk4xNlE2ampBN0dPTDZEUnduWXBDc2J2UG9JWUZBTHQwTkdGcnVWeUtqVmdzMkg5NXFOSVNzNXcrZTEyN2ptRm1OZ2s2SFFhVExpdk4xUmwvTjRLQU80ZTJCRWhaZnpqWHV1VzlkRzZwZjJYZEdlQlIza2VlYzRmRmFmVEY1eWorWVBQVmhTNnZyTzIyL2NOSHREeGprTyt5dm8rTGxxeTFmSHg1QW45b1NubG8vLzV5dnQ5ZElYYTBqZEs0K3k1V0x6NzBUSjRlaGp3d2pOajhNL0d3NlUrOS9hUmxER3hpVmk2Y21laHRsc05IZFFaNnpjZHdWdnZMc2Ezbno4Tmc5NytwRVArdjBFYVRlSDNoNlRrakVLalR6T3pjZ3RzcDZSbXdhZUlPWFJ2ZFNubVpqMXZ6M29Rbmg0R0pLZGtsbmdlQVBUdjB4YWRPelp4WE1QTm9FTlFZQjE4OS9sTXh6SExGcjdtOU54SmozNkVrTHErK1B5RDZZWDJlWGdZWU5CcjhmUVQ5empMWGQ4RUFBQWdBRWxFUVZROXQyWHplb1htK3IxOURtQ2JKRUYxSTVCMUZvUzdvczhEOXJEMW5RK1c0RnBDR2dDZ1I3Y1dBRXFlZG1Yd3lOY1JWczhmQzMvNFA2ZjdLN0l2dWZxMStmQVRuM0lLQ0NLaVNzWUFtS2dXa1dVWm4zejdPMHdtQ3dDZ2ZsZ0FucDFldWtVOGlLb0txOVdHck91NXVKNmRoK3ljWEdSbkc1R2RZMFIydGhIWGM0ejJnRGM3MTk1MlBRL1oyYm4yd0RjbkQyYXpSZW55WGNZcUE3RFpYQk1DQTlBT0dnRlZTRDJvbXJRb3RFOVZ2ekhFNEZCWWorNkhkdmg5RU54dXpOZWJtUTdMZ1owUS9RT2hidGVsd0RseVpqck1HLytBb05OQlAzNEtqSE8vY093VFF3cXZ4QzRHQk52UFM3cFdrWjlXNmRtc2dFcUZ4VXUzSVRFcHZkSnVhekpaOE52eUhlVTZOekNnVG9VSGgrVjU1TGtvdnk5NW8xdzFhTFYzdnRoZlpYOGZBV0JwT2VjeGRzWDMwUlZxU3QrNG5kVnF3OThiRHlQaWJDd2l6c1lBQU1KUFg0S1hweHZHak93QkFQanNteldsdnQ3dEFmQ0ZpOWR3NFdMeDcydHRXdFhIakduRDhmMjhmL0R4RjZ2dzlxd0hBUURtR3dHYXM4Lzc5dERSbWF0WFU5RzRVWENKeHozeHpGY2xIbE5hM1RvM3c0ZnZUQ3ZRRnVEdlhlVHhLcFZZN1A2aTFBMzJMYlNZM0sxekFDOWV1ZzJIamtiaTB6bVBRNmNyWDc4cFQ1KzNXbTJZODhseUhBdVBMdGM5aStPcXZuU3JpbnB0em5ycC9qdGFCSTZJaU1xT0FUQlJMYkptM1g2Y1BuTVpnUDBSdE5mL2J5SjBPdGZNbDBsVVZrYWpDV25wMlVqTHVJN1U5Q3lrcFdZak5UMGJhZW0zL0Q4dEcxblp1U1ZmckpLSW9naTlYZ085Vmd1ZFhnTzlUZ09kVmdPZFRnTzlYZ3VkOWthYlRndU5WZzJWSUVCVWlWQ3BSS2hFRWFJb1FCUkZpR0orbXdEeGxtTWMrMFFCS3BVS29taS9wNmdTb1JKdS9ELy9Hbi84RE5ua21vWGc4cWxhdGl0eW42Yi9VSmlXTDRCNTZ6L1FqWG9BQUdENmF5VmdNVU03WWl3Z0Z2d2xXUEQwaHVEbUR1MDk0eUQ0bEJ4dUNSNmVFRHk5WWJ0NnhhVkJkMUZra3dtQ1ZvY2w4MStwMVB0V05SbVpPWWk5a2x4Z0cwQ0J0dEtPckMxcUlhTEtVTnUvajY1UVUvcUdNOS9OWFFkL1B5KzBhbEVmQ1lucEdEV2lPNTZmT2JyQUltdmpSdmZDTXpPSy9xUDZkM1BYNGZjLzl4VnFIenlnSTE1LytZRUNiZTkvdWdKYmR4UjhySDc4bU40NGNQZzhkdTA5alQvV0hjQ1lrVDF1ZVd6LzV2dWh0N2M3ZW5ScmdmdEc5b1NYbHp0bXZ2Z2RKdHpYQjRQNmQ4RFo4N0U0ZkRRU2dIMHg0TGo0Rk53OXNHT0puLzhuN3oxVzRqRkxWKzdFc2ZEb0VvLzFxaUxmMnlhTjYrS1hKVnZ4d1djcjhQYXNCd3N0bUZjYVplM3pWcXNOYjcyM0dJZU9ST0xlWWQwUWZ2b1Nyc1NuM01GblVWQkY5eVZuS3VxMTJiOVAwVDlQRUJHUmF6QUFKcW9scmlha1l0N2lUWTd0eWVQN29WbmpFQVVyb3RwQWxtVmN6OGxEU21yV2pYQTNHMmxwOWlEMzluRFhhSFQ5L0tvYWpScWU3Z1o0ZU9yaDZlNEdUdzg5UER3TThQUndnNGU3SG01dU91aDEyaHVoclQyNHpmL1lIdktxN1cxYUxYUTZOZFJPRnQ1UlNzNW1OL3NpWlM0TWdLMUg5d002SGRRdDJ3UHFnajlDYUxyMGhHWGJQN0RzMlFwTjExNlFraEpnUFhFSXFxWXRvZTdnWk1WMVVZVCs0UmxPUnhRWFJSWFdBTll6SnlGZGpTczAxN0NyeVhtdVdXU3Z1bG0rZWhlV3I5NVZxSDNhVTE4NE9icGtKYTBVZjZ0SkUvcVhlcjVMcW53MXRXK28xU3FzV0RUTE1icHp4KzZUY0hmWGx5c3d2Qk9DSU9EbDU4WmgrcisrUnN5VkpBQndQTkdsdTJWMFpaTkdkWEhmcUY3dzluSkQ4NmFoQUlEQUFHOWtaRjdINVpna3pIbjdFUURBaVZNWEljc3lXall2L01URjdUcDNiT3I0T0NFeEhhL05Yb0NaMCs5Rjk2NDMzNzgzYkRsVzZOalMrT1dXYVZLY3ljek1MZktZcVpNSGxmdjcwS3Q3S3p3OGNTRENUMStDTWM5Y3JybVF5OXJuMVdvVnNySnljZi9ZUG5qeXNSR1k5blQ1WGh0M3FyUjlxU2dWOGRwMEZreVhsck9nbTRpSVNzWUFtS2dXa0dVWm4zMjdCaWFUR1FEUXNINGdwa3dzdkdBR1VYbms1cHB3TFRFTkNVbnB1SmFZaHNTa0RQdDJZam9Ta2pJcVBOaFZxVVI0ZTdvWENIRTlQZHpnNldtQWg3c0JudTU2ZUhpNndkUGRjQ1BndlJIMHVodksvWmhuZFNBWTlKQnpjeUQ0K0paOGNEbVo5MnlGRkhjWmJpL09oaGg2Mnp5Ym9namRtTWt3enZzU2VZdC9nSnlaQVVGdmdPNkJSNHU4WGxuQ1h3QVFHelVIenB5RU5lb3N0SlVjQU1PWUE4RmdxTng3VmtGUFBqWUNENHpyNjloZXVuSW41djJ5c2NCOGpQSFhVakYxK21kbHV1N002ZmNXdS85L1AvMWR0a0twMHRYa3ZwRWYvaGJuOXovM09SM2hXNUdDZzN5dzhNY1g0ZWZyQlFESXUvRnozYTJobmMwbTRmTnYxcUJWaXpETS92ZGtSM3RHUmc3K1duOFFUUnZYeGNnUmQySDN2Z2pvOVZxMGE5UFE2YjNXL0xVZmZYcTJMalQ5d3RZZEozQWxQZ1g2SXY0OXZYM0J0MXQxNzlvQ2dRRUZGd05kVkVJQW5KV2RXK1F4RDA4Y0NKWEtlUUM4OThDWlFtMzVvMjN6OXpWcFhCZU5Hd1hqZUhnMGREb051blpxVm13dHR5dFBuMzl2OXRSU3pidnNhcVhwU3lXcGlOZm1rNCtOS1BYOUFEaGRkSStJaUVxSEFUQlJMYkJ1NHlHY09IVVJnUDJ2L3E4K1A2SGNLMFpUN1dNeVdaQ1lsT0VJZUJNUzA1R1FtTzRJZmJPdkd5dmtQZ2FERHI0K252Q3Q0d0UvSHkvNCt1Vi83QW1mT3A3dzgvV0VyNjhudkQzZEtuM2tWWFVnK2daQVNrbUNHRnJ5YUs3eWtFMTVrT0pqSVhoNk81MmpGd0JVTGR0QzA2MDNMSWYzQWdEMFU1NkM2T3RmWVRXb1c3U0IrZTlWc0owSkJ3YVY3WmZHT3lVbEoxWG81MUxUR1BQTWtHd1NEQVl0emtkZUFRQm9TL2gzSmpZdXlmSHgrREc5aXoyV0FYRDFWVnY2eHRCQm5URDVnUUZGN2wrNllnYzJiVHQreC9mSkQrd0F3R2k4RWRyZEVzWnUzM1VTU2NrWmhVWklEcnU3TXc0ZU9ZKzVDemVnZmJ0RzJMbjdGSHAyYndsdEVRc1RMbDY2RFhIeHlYanVxWnVMYnByTlZ2eng5MEc0dWVtS0RJNi8vTzZQSW11Zk0zdHFvUUM0dU1XOFNscjByRGl6My91MVRQdUNBdXRneWZ4WHkzd2ZaNHJyODFVaC9NMVhVbDl5cHFKZm03Y0c2S1hCQUppSXFQeVlBQkhWY0luSjZmaHg0UWJIOXNTeGZkR2lhVDBGSzZLcXlHS3g0a3A4S21MaUV4RVRtNHo0cXltNGRpUG9UY3ZJdnFOcmUzbTZ3ZC9QeXg3ZytuakN0NDc5LzQ3dEc2R3ZvUnlQWDlKTm9uOEFwS1FFbDEzZkZuVVdrQ1NvV3JRQmlnamdwZVFFV0tQT09yYXQ0WWVoYnRzUlVGWE1qeHRpU0JoRXZ3RFlZcUlocFNaRDlBc29zTjhXZFFaaWNDZ0V6N0l2R0ZRU0tUa1JvbjlnaFYrM3F0cTAxZjQ0ZDBaR1RxbU9QM00yRnErK05kK3g3V2JRb1dVTDUzOG9NSmtzK09iSHY1Q2NuSW1tVFRnVlVYWER2dUdjaDRlaHdPSmZ6dlpYdE13YmM4N3E5ZmIxSEV4bUMrWXYzb1MyclJzNERXaWZmV29VMXEwL2hJMWJqc0ZrdG1EVWlPNU9yeXRKRXJLdkcrSHY1MVdnZmNtS0hVaE55d0lBTFBoMUN4NmZPclRRdWNVRnVwV3BySXVWaVdMUkN4UzZzczlYRmJmM3BkdFY1OWNtRVJIWk1RQW1xc0ZrV2NibjM2MTFQSUpmdjE0QUhwazhXT0dxU0VsNWVXYkV4aWNqSmk0SnNYRkppSWxMUnN5VkpNUmZUWVVzbDI4MVpqZURGc0ZCdnFnYjVJdmdRQjhFQi9rZ09OQUhkWU44RVJUa0F6Y0RGeHFzREdKQUVLd1hvMXgyZmR2NUNBQ0F1bVZiNS91anppSnY4WStRYzY5RDAyY3diT2RPdzNyeUtJeTVPZEEvL0NRRUQ4OEtxVVBkdFJmTUcvK0FaZGRtNk1ZK1dHQ2ZhZDFxU0ZkajRmNzI1eFYydjN4U1VnTFVqY3YyZUhCMXRXcnRYdnp3OHo4SUR2TEJ6ajJuc09CWGYweVpOQWd6cDkrTDltMGJGVGgyNk9CTzZOQ3VNZXFIQldENm84TmdzZHFnVWF2UXEzdXJRby9ObTIvTU1mblVDOS9oNnJWVVBQbllDS1NtM2RrZm1LaHlzVzlVdkswN1RwUjdMdFJETnhaMDgvV3hqeXI5WTkwQkpDWmxZTlpMenVkSDlhbmpnYnNIZHNUanozeUZOcTNxbzJQN3hrNlB1NWFZRGttU0VPQjM4NDlweDA1Y3dHOHJkcUJOcS9ybzNhTTE1aTdZZ0pqWUpEeng2TEJpZzIrbFZOUmlaYTdxODJWMTdzWklZa0VvT3FpdXlMNlVyemEvTm9tSWFob0d3RVExMklhdHgzRGt1RDBRRWdRQnJ6dzNIdG95ek8xRjFkZjE2M21JalU5Q1RHd1NZdUtTRUhNbENUR3h5VWhNVGkvenRUUWFOWUlENjl3SWVYMXUrYjg5NlBYME1IQktoaXBBREtzUDI5WU5KUjlZSHJJTWE4UUpRQkNnYXQ2NjRENmJEZWJOZjhHODFmNm9wL2JlOGRBT0hBRTVLd1BHN3orQjdjSTU1SDcySCtnZmVCU3FWbmUrNnJlbTV3Q1l0NjJINWVBdWFQb01naGdRYk44aFNaQ1Nya0Z3YzYvdzhCY0FiSmN1UUR2ZzdncS9ibFd6ZnRNUmZEL3ZiN1JyMHhBZnZUTU4zOC83Qjc4dTI0NTE2dytoUzZlbVNFdS9qb09IejBPdEZxRlNxYUJTaVZDclZZaTZFQSsxV2cxWkJpd1dHN2JzQ0lmRllrVllxRC91R2RZTnhqd3pqaHkvQUFCUXEwUjgvK1V6YU53d0dEOHQzQWpBL3FnM1ZXMjF1VytrcFdmRHk5TU5sMlB0ajcrclZJVkR1UExPQVZ3L0xCRGR1ell2MEhid1NHU0JSKzF0TmdudmY3b2NlcDBXT3AwR29pamdTbndLRGgrTGdsNnZkUVM1WTBmMVJMMVFmL2o2ZXVKYWduM0tKZ0NPQlV0dE5na2ZmcjRLWnJNVlR6MStUNEY3NnJRYUhEa1doU2FOZ3JGenoya0FRT05HOXZmWG84Y3Y0TzA1djhMTHl3MnZ2endSd1VFK0VBUUJQeS9haEgwSHo2SkpvMkJjejhrRFlKODZRcVVTZ1JzL0ZzaVNERW1TWWJOSnNGaHRrQ1FKVHp3eURQc09ua1ZVOU5VU3Z6NlptYm1ZdjNoenNjYzhObVZJZ2UySzZqT3U2dk1sa1dVWjR4NmNBNDFHRGExV0RVRUFFcE15QUFCaG9VVlBSVlNSZlFsQXBidzJxOExybTRpb3RtQUFURlJEcGFSbTRmdjU2eHpiNDBmM1J1c1c5WXM1ZzZvalNaSnc1V29xb3FLdkl2SkNQQzdHWEVOTWJCSlMwOHMyT2tNVVJZVFc5VVg5ZW9Gb1VEOFE5ZXNGSUNUWUY4RkJ2dkN0NDhHQXR4b1EvUUlBeVFZcEpSbWlmOFdPeHJMRlhZS2NsUUZWZzhZUTNHNk9EckpkaklScDlhK1FFcTlDME9taG0vdzQxRzA3QVFBRXJ6b3dQUGNHOGhiL0FGdmtHUmgvL2dycU5oMmhIVG5oWm1oYkRvS0hKN1NENzRGNXcxcmsvVG9YaHFkZmdhQTNRSXFQQlN4bWlDNFlwU3VsSkFHU1hDdm1BRzdXTkJUMXd3THgzdXlwME9rMGVPR1pNZWh4VjB2OHMvRXdUcDYrakt5c1hKZ3QxbEkvTVhEci9LRUdndzRqaG5UQnMwK1BMclRRVUZWWTZJdUtWNXY3eHF5M0YrTEN4V3VPN1ZaT0h1ZnYxS0VKK3ZkeC9vUUVBT3pjY3hySHc2TUx0VGRyRWxJb2pFMUx2MTRndEZPcFJGeThsSURZSzhrRmpnc084c0VMTThjNFJydHFOR3IwNnQ0S1B5M2NpR1dyZGpyYU90MEk5WmFzM0lIVFp5NWp3bjE5MExwbHdaOEo3eDdZRVg5dlBJeTM1L3dHQUJnNnVET2FOS3FMdzBjajhmcC9GOEhUdzRBUC8vc29nb044QU5qbmJ1M1h1eTNXYlRpRVl5ZWlrWk9UQjFFVXNmQzNMVVYrRFFDZ1crZG1VS2xFN0R0NDFqRzFRbkd5c25QeDIvTHR4UjV6ZXdEOHhDUERTcnh1VWViOXN0SHhzU3Y3ZkhFRVFVQmdnSGVCUHFkU2lXamJ1aUdlZkx6bytlOHJzaS9sYy9Wcms0dkFFUkZWSGtFMjVwVHZtVjhpcXRMZWVuOHg5aDIwejhVWld0Y1BQMzMxTEhRNlBvcGZuVW1TaE5ncktZaU1qa2ZVUlh2Z2UrSGlWZVRsbVV0OURZMUdqYkJRZnpRSUMwS0RzQUEwQ0F0RS9YcUJxQmZpNXhnaFJOVlgzdW9sVURWcEFVMlBzaTJxVWhMVG44dGgyYlVaMm1Gam9CMHlDdExWT0pnM3JJWDFURGdBUU5XZ01YU1RIb2NZRUZUNFpFbUNlZnQ2bURmOUJkaXNnQ0JBM2JZVGRHTWZndUIxOC9IaTNJL2VoSlNjQUk5UDU1VmNrQ1RCK01PbnNGMk1oRmkzSG5UM1RZYjEyRUZZRHU2Q2RzUllhQWNYLzB0cFdWbjI3NGJ0WWlUMDR5ZFg2SFdycXVzNWVmQncxeGQ3ak0wbXdXcXp3V3F4d1NaSkFBQUJBZ1JSZ0FCN2dBRUJNT2kxamo4ZzVlYWE0T1pXY0s3dkk4ZWpjUEwwNVVJQnp1M21MOTZNOW0wYm9tdW4yakVOUjFWVlcvdkdIK3NPNEZ4a0hGUnFGVHEwYllRaGd6b1YyUC9vVTU5ajZPRE9lUEQrQVVWZVk4bktIZGkwOVZpQkJjM2lyNlhDemFBcjFjSmdzaXdqejJTQnlXU0J6V2FEUnFPR2w2ZWIwMk92WGt2RG1YT3hBSURXTGVzanBLNHZBQ0E3MjRpRnYyM0J6T24zT2gzRm5KQ1lEclBGQ25jM25XT0JNS3ZWaHErLy94T1RKdlIzWEtla09tMDJDWklrUTVabFNMSmNJQ0RWYXRRdSszbGp4ZSs3c2ZmQUdYejE4WlBsdnNZcmIveU0zajFiNDc2UlBRRzRyczhEd01FajU1R2JhOExBZnUyZFhsZSs4YldUWmVlanptL2xxcjdrcXRmbTczL3V3Nm1JeTNoNzFvTk96aXphUjErc1FwdFc5VEZ5K0YxbE9vK0lpQmdBRTlWSUI0K2N4K3Z2L2dMQS9rUG5GKzlQUjd2V0RaVXRpc3JFWnBNUUc1ZU15T2g0ZStBYmZSVVhMbDJEeVZTNnNOZGcwS0YrYUFBYTFBOUVnN0JBTktnWGlQcGhBYWdiNUZQc1FpZFV2Vmtqd21FNWNnaUdKNSt2dUl2S01uTGVmUVZ5VmdiY25uOFRZbGhENUMzNkh0YVRSeUhvZE5BTUdRVnR2NkZBQ2YxS1NyZ0swNS9MWUlzOEExV0xOakE4OFVLQnhlVEtGQUFEa0hPdncvakRaNUN1eHQxc0ZBUzR2Zkl1eE1EeWp6QjJ4dmpqbDlCMDdRRjFHK2UvcEJNUkVSRVJFVlZsbkFLQ3FJYXhXS3o0YnQ3TnFSL3VHZEtWNFc4Vko4c3k0dUpURUhFdUZsSFI4WWk4RUkvb3l3a3dteTJsT2o4NDBBZk5Hb2VnV2ROUU5Hc2Nna1lOZ3VEdjU4VnBHMm9oZFl2V01QMnhFbkpXWm9IUnRYZEVFR0Q0MTc5aERUOENzVjREQUlCdTRtTVFmUHlnN1QrczFQY1JnME5nbVBGL3NFV2RoVmkzWG9Id3QxeGx1WG5BN2RsWk1HLzlHOWJ3b3dBQTdlQjdLano4bFRNeklNWEhRZjNRWXhWNlhTSWlJaUlpb3NyQ0VjQkVOY3pTMVRzeGI1RjkvaklQZHoxKytlRWwxS21nbFpDcFl0aHNFaTVjdW9aVFp5N2hWRVFNVHArNWpJeXNuRktkRzFyWEQ4MGFoNko1MHhBMGF4S0twbzNyRnZuWUh0Vk9wajlXUWdpc0MrM0FvVXFYVWpZM0hwc3RhU1J4WlROdjN3ZzVPUUc2MGZjclhRb1JFUkVSRVZHNWNBUXdVUTJTa3BxRlgxZmNYQ2pqc1llR012eXRBa3dtTTg1R1hzR3BNNWR4TXVJU3pweVBLM0hlWGtFUUVCYnFqMlpOUXRDOFNhZzk3RzBVQW5kM1hiSG5FV202OVlSeHlVSm8rOTlkNWNMVVlsWEZXbTAyV1BidWdPSEJhVXBYUWtSRVJFUkVWRzRNZ0lscWtCOFhybmNFaTQwYkJuT0JCSVZrWmVmaTlKa1luRHB6R2FmT1hFWmtkRHhzTnFuWWN3TDh2Tkd1VFVPMGFoNkc1azFEMGFSaE1Bd0docjFVZG1KSVBZZ0JBYkFjT1FETlhiMlVMcWRhc3h3OUFERXdDR0pJUGFWTElTSWlJaUlpS2pjR3dFUTF4TW1JUzlpMks5eXgvZXlNVVNXdUdFd1ZJOWRveG9tVDBUaHlJZ29uVGwxRVRGeFNpZWMwQ0F0RXU5WU43ZisxYVlCQS96cWNzNWNxakhiQUVKaldySUNtYTQrcU9iSzJPcEFrV0xadGhHN2NSS1VySVNJaUlpSWl1aU1NZ0lscUFKdE53amR6LzNKc0QrclhBZTNiTkZLd29wcE5sbVZFWDdxR3c4ZWpjUGhZSkNMT3hjSnF0UlY1dkVvbG9rWFRlbWpicWdIYXRXNklOcTBhd051TDgvYVM2NmdhTkliZzZ3Zkw3bTNROUw5YjZYS3FKY3Z1clJCOC9hQ3F6L2RTSWlJaUlpS3EzaGdBRTlVQTZ6WWN3c1hMQ1FBQXZWNkxKeDhkb1hCRk5VOUdaZzZPbnJpQXc4Y2ljZVJFRk5JenJoZDVyTUdnUStzV1lZNFJ2cTJhMTROT3A2M0Vhb2tBM2IxallaejdOZFNkdWtIdzhsYTZuR3BGenN5QWVkdEdHSjU4VHVsU2lJaUlpSWlJN2hnRFlLSnFMak1yRnd0KzIrelluakp4RVB6OXZCU3NxR2F3V20wNGN6N1dQc3IzYUNTaUxsNHQ4bGhSRk5HNlJSaTZkbXFHYnAyYm8xbmpFRTYvUVlvVC9meWh1YXNYVEw4dmhmN1JwNVF1cDFveHJWa0dUZmZlRUgzOWxTNkZpSWlJaUlqb2pqRUFKcXJtRnZ5MkdkazVSZ0JBYUlnL3hvL2lvay9sbFoxanhQNUQ1N0JuZndTT243eUFYS081eUdPREEzM1F0WE16ZE92VURKM2FOWVc3T3hkc282cEgyLzl1NVA3NE5Tejdka0xUcTcvUzVWUUxscjA3SUtXbVFEL2hRYVZMSVNJaUlpSWlxaEFNZ0ltcXNTdnhLZmg3MDJISDlyK2VHQW1OaGkvcnNrakx5TWErQTJleGEvOXBuRGgxRVRhYjVQUTRuVTZMVHUwYTJVZjVkbXFPMEJBL0x0cEdWWjlhRGYza3FURE8vUnFxQm8waGhvWXBYVkdWSnNYSHdieDVIUXd6bmdQVWZDOGxJaUlpSXFLYWdiL2RFRlZqQzVac2dTVFpBOHV1blpyaHJpN05GYTZvZWtoTVRzZWVBMmV3YTE4RUlzN0dRSlpscDhjMWFWVFhFZmkyYlZXZjRUcFZTNkt2UDNTakpzQzQ0SHU0UGZzS0JHOGZwVXVxa3VUTWRCZ1gvQSs2VVJNNDlRTVJFUkVSRWRVb1RET0lxcWtMRjY5aXg1NlRqdTNIcHd4VnNKcXFMeTQrQmJ2M1IyRDN2dE9Jakk1M2Vvd29pdWpZcmhINjlteUwzdDFid2MrWGN5bFR6YUJ1MHg1eVJocU1jNytHNFptWEliaTVLMTFTbFNMbjVzQTQ5eXRvZS9hRnVrMTdwY3NoSWlJaUlpS3FVQXlBaWFxcG4zL2Q1UGk0WDYrMmFONGtWTUZxcXFiWUs4bll0aXNjdS9hZFJreGNrdE5qMUdvVnVuWnFobjQ5MjZMblhTM2g1ZWxXeVZVU1ZRNU43d0dRc3JOZy9Pa2JHS1kveXhENEJqazNCOGFmdm9HNldTdG9lZzlRdWh3aUlpSWlJcUlLeHdDWXFCbzZkZVl5RGgyTkJBQUlnb0JwRHcxUnVLS3FJeXM3Rjl0M25jVEdiY2R3L3NJVnA4Zm85VnAwNzlJQ2ZYdTJSdmN1TGVIbXhnWGNxSGJRRFJzRjg4WjFNSDczQ1F3em5xLzEwMEhJbWVrd3p2MEs2bWF0b0IwMlV1bHlpSWlJaUlpSVhJSUJNRkUxSThzeTVpM2E2TmdlUHJnejZ0Y0xVTEFpNVZtdE5odzhlaDZidGgzSGdTUG5ZTFhhQ2gzajdxNURyMjZ0MGJkWEczVHQyQXc2blVhQlNva1VKZ2pRRGg4RndkTVR1ZDk4RE1PMG1iVjJZVGdwUGc3R0JmK0R0bGMvYUhyMVY3b2NJaUlpSWlJaWwyRUFURlROSER3YWlkTm5Zd0RZcHkrWU9tbXd3aFVwUTVabFhMaDBEWnUySGNQV25TZVFtWlZiNkJpZFRvTytQZHZnN3Y0ZDBhbDlFNmpWS2dVcUphcDZOTDBIUUtqamE1LzNkdWpJV2pmMWdXWHZEcGczL3dYZHFQczU1eThSRVJFUkVkVjRESUNKcWhGWmxqSC9scmwveDR6b2djQ0FPZ3BXVlBsUzA3S3daV2M0Tm0wN2lzdXh6dWYxN2RDMkVZWU82b3grdmRyQnphQ3Q1QXFKcWdkMW0vWVFnME9RdDJ3UmJGSG5vQnM3Q1lKM3pYNC9rVE16WUZxekRGSnFDZ3d6bm9mbzY2OTBTVVJFUkVSRVJDNG55TVljV2VraWlLaDB0dTBLeDV6UGxnT3d6MlA3Mjl4WFVNZTc1aS9rSk1zeWpvVkhZKzAvKzdILzBEbkljdUczcmRDNmZoZzZxRFB1SHRBUndZRzFlMTVUb2pLeFdtSGV0UldXZzN1aEhUUU1tcjZEQVZGVXVxcUtKVW13N040Szg3YU4wSFR2RFcyL3dZQ2Fmd01uSWlJaUlxTGFnYi85RUZVVE5wdUVoVXUyT0xidkg5T254b2UvdWJrbWJOeDJGSC84Y3dCeDhTbUY5cnU3NnpDd2J3Y01IZGdKclZ2VWh5QUlDbFJKVk0ycDFkQU9HZ1oxaHk0dy9iMEdsdjI3b1JrMERKb3VQUUJWTlo4MnhXYUQ1ZWdCV0xadGhPRHJCOE9UejNIVUx4RVJFUkVSMVRvTWdJbXFpUjE3VHlIK1dpb0F3TlBEZ1B2SDlGVzRJdGVKaVV2Q0gvOGN3S2J0eDJFMG1ncnNFd1FCZDNWcGpxR0RPcUZYdDFiUWFybVlHMUZGRVAzOFlaZzZIYmFZaXpEdjNBTHpwcitoNmQwZm1zN2RxOTNVRUhKbUJpekhEc0t5ZHdmRXdHRG94azJFcW40anBjc2lJaUlpSWlKU0JLZUFJS29HWkZuRzlCZSt4cVhMaVFDQWFROE53Y01QREZTNHFvcGxzMGs0Y09RYzFxemJoK01uTHhiYTcrbGh3TDFEdTJIVWlPNmM0b0dvRWtoWHI4QnlaRCtzcDA5Q0RBMkR1bjBYcUpxMWdPZ2ZxSFJwVGtrcFNiQkZuWWYxNUZGSThYRlF0MjBQVGRlZUVFUHFLVjBhRVJFUkVSR1JvaGdBRTFVREJ3NmZ3eHZ2TFFJQUdBdzZMUDM1VlhpNkd4U3VxbUprWmVmaTcwMkg4ZWY2ZzBoS3ppaTB2Mm5qRUl3ZDJSTUQrN1NIVHNmUnZrU1Z6bXFCOWZ4WldNOUZ3QllkQllnQ1ZJMmFRZ3dNaGhnUUJERWdFREM0UTlEckllaDBnTXBGRHhmWnJKQk5Kc2g1ZVlBeEIxSnlFcVRrUkVoSkNiQmR1Z0JJTWxSTm1rSGRzZzNVTFZvQmFyNWZFQkVSRVJFUkFad0NncWpLazJVWlMxYnRkR3lQSG41WGpRaC9VMUt6c0hMdEh2eTE4UkJNSm5PQmZXcTFDdjE3dGNWOUkzdWlWZk13enUxTHBDUzFCdW8yN2FGdTB4NlFaVWhwS1pCaVl5Q2xKTUY2L0JDa3RCVElSaU5nTWtFMm13Q2J6VFYxcUZRUXREcEFwNE5nTUVEMDlZZm9Id2gxNDJiUURyamJQcmN2M3l1SWlJaUlpSWdLWVFCTVZNV2RPbk1aRWVkaUFBQWFqUnJqeC9SUnVLSTdjelVoRmN0LzM0ME5XNC9DYWkwWUZQbjVlbUhVOEx0dzc3QnU4SzNqcVZDRlJGUWtRWURvRndEUkwwRHBTb2lJaUlpSWlLaVVHQUFUVlhGTFY5OGMvVHQ4Y0JmNCtWVFBZUFJTVENLV3J0cUJiYnRQUXBZTHpqelR2RWtvSm83cml6NDkya0N0VmlsVUlSRVJFUkVSRVJGUnpjTUFtS2dLdTNEcEdnNGRqUVFBQ0lLQWlXUDdLbHhSMloyTHVvSWxLM2RnNzhFemhmWjFhTnNZRDA3b2p5NGRtM0thQnlJaUlpSWlJaUlpRjJBQVRGU0ZMYjFsN3Q5QmZkdWpickN2Z3RXVVRmanBpL2gxeFhZY0M0OHV0Szk3MXhaNGNNSUF0RzNWUUlIS2lJaUlpSWlJaUlocUR3YkFSRlZVL0xWVTdOeDd5ckU5ZWZ3QTVZb3BnNHVYRS9EVG9nMk9rY3Y1QkVGQS8xN3RNUG4rL21qYXFLNUMxUkVSRVJFUkVSRVIxUzRNZ0ltcXFKVnI5empteXUzUnJTVWFOUXhTdUtMaUpTU2xZK0Z2VzdCbDU0a0NjL3lxVkNLR0RPaUVTZVA3SXl6VVg4RUtpWWlJaUlpSWlJaHFId2JBUkZYUTlldDUyTFQ5dUdONzhyaCtDbFpUdkt6c1hQeTJZZ2ZXL3JNZlZxdk4wUzRJQWtZTTZZSXBEd3hDWUVBZEJTc2tJaUlpSWlJaUlxcTlHQUFUVlVHYnRoMkZ5V1FHQURSckhJSTJWWEN1WEpQSmpOVi83Y2ZTMVR1UW0yc3FzSzkzOTlaNFlzb3cxQThMVUtnNklpSWlJaUlpSWlJQ0dBQVRWVG15TEdQdCtvT083ZnRHOW9RZ0NBcFdWSkFrU2RpdzVSZ1dMdG1NMVBUc0F2dmF0R3lBR1k4TzUrSnVSRVJFUkVSRVJFUlZCQU5nb2lybXlQRUxpTCthQWdEdzlEQmdZSi8yQ2xkMDAva0w4ZmpxKzdVNGZ5RytRSHY5c0FCTW56SWNQZTlxV2FYQ2FpSWlJaUlpSWlLaTJvNEJNRkVWcy9hZi9ZNlA3eG5hRFRxZFJzRnE3TEt2Ry9IejRrMVl0L0ZRZ1FYZS9IeTlNTzNCdXpGMFVHZW9WS0tDRlJJUkVSRVJFUkVSa1RNTWdJbXFrR3NKYVRoNDVEd0EreUpxbzBkMFY3UWVXWmF4Y2RzeHpGMjRIcGxadVk1MmpVYU5CeWYweDhTeGZhSFRhUldza0lpSWlJaUlpSWlJaXNNQW1LZ0srWFA5UWNjSTIxNTN0VUp3b0k5aXRWeThuSUN2ZnZnRHA4L0dGR2p2M3JVRi9qVjlKRUtDL1JTcWpJaUlpSWlJaUlpSVNvc0JNRkVWWVRLWnNYN3pFY2YyZmZmMlZLU09YS01aQzMvYmpEVi83NGNrU1k3MkFIOXYvR3Y2U1BUdTNwcnovQklSRVJFUkVSRVJWUk1NZ0ltcWlHMjdUaUk3eHdnQUNBdjFSNmYyalN1OWh2RFRsL0R4VjZ1UWtKVHVhRk9yVmJoL1RCODgvTUJBNlBXYzdvR0lpSWlJaUlpSXFEcGhBRXhVUmZ4enkvUWdBWVlBQUNBQVNVUkJWT2pmTWZmMHFOUlJ0aWFUQmZOKzNZVGYvOXhib0wxVCs4WjQ3c2t4cUY4dm9OSnFJU0lpSWlJaUlpS2lpc01BbUtnS2lJdFB3Wm56c1FEc0M2emRQYkJUcGQzN2JHUWNQdnB5SmVMaVV4eHRIdTU2UER0ak5BYjM3OERwSG9pSWlJaUlpSWlJcWpFR3dFUlZ3S1p0UngwZjkrN2VHcDd1QnBmZjAyS3hZdEh5YlZpNmFxZGo0VGtBdUt0TGM3ejB6RGo0KzNtNXZBWWlJaUlpSWlJaUluSXRCc0JFQ3BNa0NadTJIM2RzRHgvYzJlWDNqTDUwRFI5K3VSSVhMeWM0Mmd3R0hXWStkaTlHRE9uQ1ViOUVSRVJFUkVSRVJEVUVBMkFpaFIwOUVZMlUxQ3dBZ0ordkY3cDBiT3F5ZThteWpMODJITUozODliQmFyVTUyanUwYllSWG41K0E0RUFmbDkyYmlJaUlpSWlJaUlncUh3TmdJb1Z0M0hiTThmR1FBUjBoaXFKTDdtTTBtdkRGLzlaaTY2NXdSNXRPcDhFVFU0Wmg3TWllSFBWTFJFUkVSRVJFUkZRRENiSXhSeTc1TUNxV3pRWXBKUmxTYWlLazVFUklLVW1RVTFNZ200eVFUU2JBbEFmWmJBSnN0cEt2UlVUVmgwb0ZRYXNEZEhvSU9oMEVuUUdDbno5RS8wQ0lBVUVRL1lJZytnY0FLcFhTbFJJUkVSRVJFUkZSTGNVQXVEd2tDYmFyY2JCZGlvTHRZaVNrbUV2MmdKZUk2RGFDVmdleFlXT29Hald6L3hjU0JyaG9sRGNSRVJFUkVSRVIwZTBZQUplV0xNTVdId3ZyaWNPd2hoK0ZiTXhSdWlJaXFvWUVnenZVSGJwQTAra3VpQ0ZoQUtmZUlDSWlJaUlpSWlJWFlnQmNBamt2RDViRGUyQTllZ0JTU3BMUzVSQlJEU0w2QjBMZHBRYzAzZnBBME91VkxvZUlpSWlJaUlpSWFpQUd3RVdRYzNOZzJiY0RsZ003SWVmbEtWME9FZFZnZ2w0UFRjLyswUFFhQU1IZ3JuUTVSRVJFUkVSRVJGU0RNQUMrald3eXdiSnpFeXdIZG5GZVh5S3FWSUpXQjAyUGZ0RDBId3BCcDFPNkhDSWlJaUlpSWlLcUFSZ0E1L3QvOXM0N1BJcnFlK1B2elBaTklRa0pvZmZlZTVYZW02QUlxS2lJSUNLSW9BSksrWUVvcUlnb3lKZGVwUGNpVFhydnZZY1NBb0gwWGpmYlozNS9MTmxrc3ozWlpKTndQcy9EUTNidW5Uc255V1RLZTg5OUQ4OURGM1FYNmtON3dLY211enNhZ2lEZVlCaHZIMGo2RFlLd1RrUHlDQ1lJZ2lBSWdpQUlnaUFJSWsrUUFBeUFTMHFBK3NBTzZKOCtjbmNvQkVFUVJnUTE2MERTZndoWTM1THVEb1VnQ0lJZ0NJSWdDSUlnaUNMS0d5OEE2eDdkZzNyM1p2QXFwYnRESVFpQ01JT1J5aUFaTk15UURVd1FCRUVRQkVFUUJFRVFCT0VrYjY0QXJOZEJmWFEvdEpmT3VEc1NnaUFJdTRqYWRvS2s1OXVBUU9qdVVBaUNJQWlDSUFpQ0lBaUNLRUs4a1FJd3IwaUhhdU5LNk1ORDNSMEtRUkNFd3dqS1Y0YjBreS9BeUQzY0hRcEJFQVJCRUFSQkVBUkJFRVdFTjA0QTVwTVRvVnkzRkZ4OHJMdERJUWlDY0JyV3Z4UmtuNDRGNCtQbjdsQUlnaUFJZ2lBSWdpQUlnaWdDdkZFQ01CY1RCZVc2cGVEVFV0d2RDa0VRUks1aHZIMGdHejRXYkdCcGQ0ZENFQVJCRUFSQkVBUkJFRVFoNTQwUmdMbVlLQ2hYTGFSaWJ3UkJGQXNZcVF5eXo3OGhFWmdnQ0lJZ0NJSWdDSUlnQ0p1dzdnNmdJTWkwZlNEeGx5Q0k0Z0t2VWtLNWZpbjQ1RVIzaDBJUUJFRVFCRUVRQkVFUVJDR20yQXZBdkNLZGJCOElnaWlXOEtuSmh1dGJoc0xkb1JBRVFSQUVRUkFFUVJBRVVVZ3AzZ0t3WGdmVnhwVlU4STBnaUdJTEZ4OEwxY1lWZ0Y3bjdsQUlnaUFJZ2lBSWdpQUlnaWlFRkdzQldIMTBQL1Rob2U0T2d5QUlJbC9SaDRWQ2ZlU0F1OE1nQ0lJZ0NJSWdDSUlnQ0tJUUluUjNBUG1GN3RGZGFDK2RjWGNZQkVFUUJZTDI4bWtJcWxhRHNFNURkNGRDRkdkNEhseENITGl3VitEaVlzREZ4NEZMakFPdlZBRnFGWGl0QnREcjNSM2xtNE5BQUVZa0JpUlNNRElwV0w4QXNQNEJZQU1Dd1Zhb0NMWmtBTUF3N282U0lBaUNJQWlDSUFnM3cvQktCZS91SUZ3Tmw1UUE1WkxmcWVnYlFSQnZGSXhVQnRtNEtXQjlTN283RktJNG9kTkM5eVFJdXNjUG9ROEpCbGdXZ2lyVndaWXFiZmpuWHdxTTNBT1FTTUJJcElCQTRPNkkzeHowZXZCcUZhQldnODlRZ0l1UEJSY2JEUzQyR3ZvWHp3Q09oNkJhZFFocjE0T3dWbDFBS0hKM3hBUkJFQVJCRUFSQnVJSGlKd0R6UEpRYmwwUC85Skc3SXlFSWdpaHdCRFhyUXZieEY1VDFSK1FaTGpJYzJ1dVhvWHQ0RjJ5NVNoQTJhZ3BCOWRwZy9RUGNIUnJoSUZ4OEhQVFBIa04zOXhhNGlGY1ExbXNJVVlzMllNdVdkM2RvQkVFUUJFRVFCRUVVSU1WT0FOWUYzWVZxeXhwM2gwRVFCT0UycE1OR1FsaW5rYnZESUlvbytwZlBvVGx6SEZ4Y0hFVHRPa0hVckJVWTd4THVEb3ZJSTN4S01yUzNya0o3OFN6WVVxVWc3dGdOZ2twVjNSMFdRUkFFUVJBRVFSQUZRTEVTZ0htMUdobUw1b0pQVFhaM0tBUkJFRzZES2VFTCtZUnBZTVFTZDRkQ0ZDRzRoSGlvRCswRm41Z0FVWmRlRURWdkRiREZ1bGJzbXduSFFYdmpDclNuam9EeEt3bEozM2ZBbHZSM2QxUUVRUkFFUVJBRVFlUWp4VW9BMWh3N0FNMjU0KzRPZ3lBSXd1MklPM1NIdUVkL2Q0ZEJGQVYwT21qT25vRDIyaVdJdS9TQ3FIMFhFbjdmQkRnTzJ2T25vRGwxQktLV2JTSHUyQTBRRnR2YXdBUkJFQVJCRUFUeFJsTnNCR0ErUTRHTVAzNEVyMUc3T3hTQ0lBaTN3NGdsa0UvK0VZek13OTJoRUlVWUxpRWVxbTNyd1pZTWdPVGREOGpxNFEyRVQwMkJlczlXY0FueGtIN3dDVmcveWdZbUNJSWdDSUlnaU9KR3NVbngwVjQ2UStJdlFSREVhM2lOR3RwTFo5d2RCbEdJMFQyOEMrWEt2eUZxMHdIU1Q4ZVErUHVHd25pWGdQVFRNUkMxZmd2S2xYOUQ5L0NldTBNaUNJSWdDSUlnQ01MRkZJdTFmcnhLQmUyVnMrNE9neUFJb2xDaHZYd1dvblpkd1VpbDdnNkZLR1JvTDU2QjV2SUZ5RVpQQUZ1dWdydkRJUW9Cb25hZElLaGNEY3AvbG9GUFRvU29YU2QzaDBRUUJFRVFCRUVRaElzb0ZobkEydXNYd0t0VTdnNkRJQWlpVU1HclZOQmV2K2p1TUlqQ0JNOURmV1EvdExldVF6NStNb20vaEFsc3VRcVFqNThNN2ExclVCL1pEL0RGd2lXTUlBaUNJQWlDSU41NGlyNEF6UFBRM2J6aTdpZ0lnaUFLSmJwYmwwbkVJWXlvang2QS9tVW9aT01tZ1NuaDYrNXdpRUlJVThJWHNuR1RvWDhaQ3MzUmcrNE9oeUFJZ2lBSWdpQUlGMURrQldCOXhDdHc4Ykh1RG9NZ0NLSlF3c1hGZ29zTWMzY1lSQ0ZBZS9FTTlNRlBJUHQ4UEJnNUZRY2tyTVBJUFNEN2ZEeDB3WStndlhqRzNlRVFCRUVRQkVFUUJKRkhpcndBckx0ejNkMGhFQVJCRkdxMGRKMTg0OUU5dlBmYTgvZHJFbjhKaDJEa0hwQ05uZ0RONWZOVUdJNGdDSUlnQ0lJZ2lqaEZXd0RtT09qdTNuUjNGQVJCRUlVYTNkMGJBTWU1T3d6Q1RYQUo4VkR2M3dYWmlDL0o5b0Z3Q3FhRUwyUWp4a0o5WUJlNHhIaDNoME1RQkVFUUJFRVFSQzRwMGdLd1BqSU12RkxoN2pBSWdpQUtOWHlHQWx4VXVMdkRJTnlCVGdmVnRnMFE5K3hQQmQrSVhNR1dxd0J4OTM1UWJkMEE2SFR1RG9jZ0NJSWdDSUlnaUZ4UXRBWGdGOEh1RG9FZ0NLSklvSHRPMThzM0VjM1pFMkJMK2tQVXRxTzdReUdLTUtKMm5jQ1c5SWZtM0VsM2gwSVFCRUVRQkVFUVJDNG8yZ0x3ODZmdURpRi9FSXB5dnkvRHVDNE9nbmdUWUJpQVpiUCs1VVFnTFBpWThnSDlpMko2dlNTc3dpWEVRM3Z0RWlUdmZ1RHVVSWhpZ09TZDk2RzllcEdzSUFpQ0lBaUNJQWlpQ0ZKMEJXQzlIdHpMRis2T3dyV0l4SkFNK2dqeTczNEU0K25sL1A1Q0llVGZ6b0s0MzN0Z1pQSzh4MU1VeEdTUnVHakVtUU5obythUURQb0l3dnBOd0VobFR1L1BpQ1dRanZnSzRrNjl3RmFvYkZtNExJcUl4R0JMbHl2WVE3N1ZGWjYvcjRUbjd5dmhNV2V4U1J2ajZRWDU5M01nR2ZCK3JuNVBoUWt1OURtZzE3czdES0lBVVIvYUMzR1hYbUM4UzdnN0ZLSVl3SlR3Z2JoTFQ2Z1A3blYzS0FSQkVBUkJFQVJCT0VtUlZZMjQrRGp3R3JXN3czQWREQVBabDVNaGF0TUpiRUFnWktPL2RWckVGWGZ0QzdaTWVZZzc5WUo4NnE4UVZLeWE2M0FFdGV0RC9zTXZCbkd4a01KNGw0RDhxKzhoZVhkWXdZdkFRaUVZSHo4SUtsYUJzRzRqQ0JzMGRXcDNVZHZPRUxYcEJPbW40K0R4NDU5Z1BEeWQybDlRdXo2RTlScEQzTzg5eUNmTWdMQlJDNmYyTDVRSVJaQjlOaDZ5OGRNZ3FGMi80STZyMVZqZUxoQkFPbndzV0Q5L2lOcDNnL3o3T1JBMmFWVndjYmtZWHFNR2x4RG43akNJQWtMLzhqbjR4QVNJMm5keGR5aEVNVUxVdml2NHhBVG9YejUzZHlnRVFSQUVRUkFFUVRoQmtWM2J6Q1hFdURzRTE4THowQnpmRDltSThRRExnaTFiQWRMaFk2RmM5WmREV1h0c1FHbUlPL2MyZnViaVlxQVBEODFWS09KKzcwSGNxUmNBUURaOExETCtuQTArdzd6WW5xaHRwenlKekk2ZzJyYlc0bmEyZEZuSVJrMEU0K01IdGx3bGdPT2gzcnZadWNGWkZveFlBa2hsWUdSeU1GS1pJY3N6ODdOY0RrYnVDVWJ1QVhoNEdyNzI4QURqNlcyZURhclRJbjM2ZUVCdnYwQU9VOElYZ3FvMXMzWjlmQis4SXQycDBJVU5tMlY5MEdxZ0Q3cmoxUDZGRHFFUXNoRmZRVkNqRGdCQTl0blhVSzVZQUgzSWszdy9OSy9WR3I5bXNrOGs4RHowUWZjZ3FGREZJUGg3bFlCMDJPZlFOVzBGOWM3MTRGTlQ4ajAyVjhNbHhJQXRWZHJkWVJBRmdPYk1jWWk2OUNvK3F3T0l3Z0hMUXRTbEp6Um5UMEQyeVdoM1IwTVFCRUVRQkVFUWhJTVVYUUU0cnBnSndBRDBqKzVEdlg4N0pBTU5mbzJDNnJVaDZUTUk2Z003Yk8vSU1KQzhQd0lRR242ZHZESUQ2czByQVk3TFZSemM4NmZBYXdHWThmR0RaT2dJcVA3NW4xay9RZFZhRURiTzU4eFRLd0l3QUlQOVErYVg3VG9EbkE3cWZkdk51ckZseWtNeWVEZ1lzUVNNUkFKay9wOFhyK1djQ0VVUWxLL29VRmFVcUdrcms0eGw3WGtuaStvSWhSRFVibUQ4cUF1NkMxNmR0Mng0ajErVzVHbC9hMmlQSDREbTlCSGJuVVJpU0Q4ZUEwR3Rlc1pOdXFBN0JWZmtNWHNHY0hheGpPT2dPWDBZdWtkM0lYMS9KTmp5bFFBQXdqb05JWmo4TTlSN05rTjMrMnJCeE9naXVMaFlvSTY3b3lEeUd5NGlERnhjSEVUTlc3czdGS0lZSW1yV0dwcGpCOEZGaG9NdFc5N2Q0UkFFUVJBRVFSQUU0UUJGTmpXSWk0OTFkd2o1Z3ZiQ1NlanVYQU1BNko4K2hPYk1VYnY3aURwMGg2QlNOZU5uOWZaLzhsU2tSUmQwRDlwTHA0MmZoZlVhUTlTdWNDMGo1cUlqb1Z6NUozaVYwcmhOMUw0N3hIM2ZNKzhiSHd0QnVRcGdTNWNGNDF2U1lMZVFWL0dYNDhDbnA0R0xqb0QrMldQb2JsOERXSUZEdXdwYnRjOGFKakxNNlN4WFljMjZKaG5JdXB0WG5OcmZFb3hZa2kvLzdCVlFZenk5SVB0eUVvUjFHMlo5UDQvdVFiVXg5eE1ZenNLYkNNRG12ME11T2hJWmY4K0Y1dlJoZ09jQkFJeE1Ea0VodGtleFJuR2NPQ1BNMGQ2NEFsRzdUcFQ5UytRUEFnRkU3VHBCZStPeXV5TWhDSUlnQ0lJZ0NNSkJpbXdHTUo5UXRLcFFlLzZ4MnVsOUJEWHJ3V1BXQXFmM2szNDZ6cUYrNnQyYm9MMTh4bkxiZ1owUTFLd0wxajhRQUNEcFB4ajZrTWZnb2lPTmZWU2JWZ0NiVnBqdkxCUUNPdnRXQ0ptd3BjdEIzSE1BaFBXYkdETmorZFJrYUk3dXQ3a2ZGL0VLcWxVTElSMzlyU0dqRjRDNGN5OUFwNFhtNkw2c2psb045T0d2SUtoa3dhNUNxd0d2VklKWEtjRXJNd0NWMGlRVFZYdmxITGlYSWVBekZPQVY2Vm4vbEFxakdPZ01nbXExakQ5VEFOQ2NQZWIwR01LV2J4bS81dE5Tb1h0ODMra3hDZ05zUUdsSVIwMEFXekxBdUUzLzlDRlU2NWM1WktYaE1qVFpCR0NHTWZ6TCtidmxPR2dPN1lZKzVDbWtINDRFRnhrTzljR2RCUmVqaStBVEU5d2RBcEhmNkxUUVBid0xlZStCN282RUtNYUltclpDeG9LZklla3owTFdyYVFpQ0lBaUNJQWlDeUJlS3JnQ3NWdHJ2Uk9RZXJRYnFyV3NoKytvSGd5QW1GRUU2YkRReUZzNnhLYzRKS2xhRjlQT0owTjIvQ2UzcEl6WXpEdG1BUUloN0RERFlTR1FLdnlvbHRHZU9RSFAydVBYaVhOblF2d3lCNnAvRmtIMytEU0F3WkcrS3UvY0gxR3Bvem1SWkQ2aDNiUUFqbFlGWHF3Q1ZFcnhLQlY2VllUSExOTHRZcjN0d0MvckhEK3pHNFNpaTFoMk1YL01wU2Nac2IwZGhQTDBnck5Nb0s3N0g5OEg2K0RrMUJxL01NSWpkMlVpZk5NcmtNK3RmQ3ZJZmZzbHFuekxhNHMrS0xWVWE4aWx6ckk1akRXR2RocEI4T01xazBLSHUxaFdvdHYvamtPZTFLekVySmlrUUFqcXR4Yjc2eC9lUnNXQTJvTlVXV0lheUs2SHJadkZIOXlRSWJMbEtZTHhMdURzVW9oakRsUEFCVzY0Q2RFOGVRVml2b2YwZENJSWdDSUlnQ0lKd0swVllBTTZiNTJsQnc4VkZPNzBQRzVCVnJNbmEvbzcwc1Fhdk5DL3NsaDM5eXhCb3p4MkhxR01QdzdIS2xJZTQ5MEJvRHU2eTJKL3g5b0YwNU5kZ1pIS0lXcmFIcU1WYjBOMjdBYzNKLzhCRmhtWEY3T2NQVWZmK0VEVnJrN1ZFV2ErRDl0SVphRTRjZExvZ212N1pZNmgzYllCazZBampObkhQdDZHN2Q4Tm9oY0ZGaFRzMXBxdXdsZm5ObFBDRjV6d0xHZFRaeUNtb0NwdTNOUXJkQUNCcTBRNmlGdTJjaWtsejZqQTAvKzEyYWgrWElSQkMwbThRUk8yN20yelduamtLOWFGZERtZFZNeDZlOEppOU1EOGloT2R2eTV6ZWgxY3BvWmd4UGgraWNURkY3THBKT0kvdThVTUlHelYxYXd6NjBHY1FWSzd1MWhpc290Zlp0YVloSEVQWXNKbmhmQ01CR05kdkJTTTRKQUxkT2pWR3FRQWZwL2JsT0E1c0FkbTE4RHlQaTFlQ1VMWk1TVlN0VEFWQkN5TW5UdDlCbGNxQnFGYWxqTW4ySFh2T28yN3RpcWhmdDVMTGpsVlV6dHRNbmoyUFF2V3FaZXgzZEROWHJqMkdUQ1pHb3diNVd5ZzdOendQamNhcnNGaTBiRllMY3JuRTZmM2pFMUxCOHp3Qy9NMG5tZFBTbFZDcE5CYmJ3aVBpVWI2Y3Y5UEhTMHBPeDlrTDk5R25Sd3VJeFk3ZnUzbWVOeTNzL0FZU0haTUVBQ2dkNkd1MXo0M2J3WkRMcEtoYnUwSkJoZVVRejBPamNlN0NBd3dmMXRVbHY4ZWljdThyYXRmazdCdzljUXNWeXZ1amJ1MktlUnJuajcvM29LU2ZGMFo4MU4xK1p3YzVmZTRlNUhJSldqV3Y1Ykl4aXpKRjl5MUlyWEozQkU2Uk1XK0cyVGFtaEMvNGxDU3IreGpGUTQ2enVEOEFlUDYrMGlpaVd1dkQrSllFRk9ubW1ZNE9vRDY4RjRKNmpZeTJCZUlPUGFDN2RNYWl4ekNmbWd6VnVpVVFkK2tEUVowR0FNTkEyS2dGaEkxYUdIMkZoZlVhUTlUeXJTd1JrK2VodTNNTm1zTjc4K1JickwxK0VVekpVaEIzNndzdUlRNnE5VXZ6TkY2aGhHRWd5dVlmbkdzSzBsNGhHMnhBSUtRZmpRWmJMdHZMQzhkQnZXOGJ0QmRQdVNXbU53MWVWYlN1bTRTVDhEejBJY0VROXh6Z3RoQlVhLytHTHVnZXBCOTlrZjlGUXAxRnA0Tmk3dmNRVktzRjZVZWpUWm9VUDA4R241WUN6N24vTXhRWTVYbHdNWkZnUzVmTDE1QVVNOGFEQ1FpRWZJTDUvVnQ5WUFmNGxDUklQL3JDZFB2MmY4QWxKMEwyeFhmNUdwczlCRFZxUVhQOGtHSGk3ZzEvMGQ2NTl6eHUzUWxCeDNZTjdIZk94b09nVU16N2F4ZG1UUjFtVmRoU3E3VklWNmlnVUNpUnJsQWhOVFVEcVdrWlNFbk5RRkp5R2hLVDB0RzZSUzEwYW05ZmlILzBKQXl6NW01Rzdacmw4YjhGWDc3eEFva3JlUHcwSE9FUnVYdmVMRnVtcEpudzh1dUNIUmcydExPWkFMeGk3V0VNRzlyWktBRC9kL1M2MVhHclZ5dUxtdFh0WDd1S3lua0xBS3ZXSGNXMlhXZnhmOSsvNy9BK0J3NjdwbEN2U0NSRXIyN05ITzQvL2FjTnFGRGVIK3VXZjV2blkxKzhFb1Fud1JFTzlmM3NZL3VDeWI1RFYzRHc4RFdzV1RvQmxTc0cydTJmSGFWS2cxSGpGcUYrM1VxWU0vTVRzL2IvKzNramxDb05GczhmWXlMV3Zud1ZpMUZmL1kweEkzdGowQURua2xiMkhicUNqVnRQUWFmVDQ3MkJiOW5mQWNDV0hXZHc2MjRJNXM3OEJCS0p3YUpvOTc2TFRoMFhBTjVxVXcrQnBVeEZ1RmRoc1VoS2RpNVJLWk9DbmhDWThmTkdlSHBJc1hEZWFLdDlscXc4QklsWWlPV0x2ckk3M3VyMVI1R1JvY2JYWDc1dHNUMHhLUTJmajErTWZyMWE1Rm04TzNqa0d2WWR2QUpmSDA4TTZKZjNnc2F1dVBmcDlSd2lJdVB4OUZra25qNkx3Tk5uRVJqK1lWYzBhVlROL3M0T1VwaXV5YUd2WW5ENDJBMTg4Vmx2aDRUbDN4ZnVRci9lTFIwU2dDT2pFcEdRbUlvRzlTcWJ0UjArZGdNVnl2dGJQSWRlaGNjaExpNEZ6Wm80bDJReTUvZHRxRkRlbndUZzF4UlpBVGczWW1aaFF0UytPeVQ5M29ONjcyWm9yNXpMdCtNd1VobGtvNzhCd0VDMWFTVzRpSmZPRGFEVFFyMXpBMlJqSm9GWHBFTzFiWTFOWVZYL0loaktOWXNNMmNMZCtrTFlzTGxCQ0s3YjBLVFFGd0RvZzRPZ1ByamIrWmlzb0RuNkw2QlNRbnYxbkpuRlFYRkFXTGVSU2NhM00zOERqRGpiTEg5QkM4QUNJY1JkZWtIY3RhK0pWeVNmbWdMVnh1WFF2d2d1MkhqZVlJcjZkWk93RFpjUUI3QUNzUDRCOWp2bkU4SldIYUFMdWdmMW5zMFFWSzhOeHRQTDdqNzZSL2VoM3IvZHBYSEl2NTlqdGszMzhBNzR0QlRMT3pDTW9iZ254NEVCb1A1M0M3Ulh6a0h5OXRCOExZTEtxNVJnckV6TTZJUHVHVmIyNUJDQTlhRWhaaXQrN05udjVLWU9nVDFZLzFJQXk0QkxqRGZ4Y24vVGlJcE94SzA3SVdqZnRoN0tsUzNwMUw1YXJSN3hDYW1ZTW1NdC92eHRGQ3BYRElSZXorSFRNWDhpT1ZrQnBVb0Qzc2JLR0pGSUNKOFNIdkF2NmUyUUtGYTNka1YwZktzQnpsNjRqOFBIYnFCUHowSTJTVk1FT1h6OEJnNGVkczdPSzVQZVBacm5Pdk51d2VLOVZ0dUdEZTFzVndBdVN1Y3RBUFR1M2d5Ny9yMkF4Y3NQb0ZtVEd2RHlsTm5kWitHU2ZYYjdPSUtIaDlSRUFJNVBTSVZPcDdlWldXbU42SmdrQ0lVQytKZjBCbURJbXZ0OW9lV1ZsWURoSERsODdJWkRZOXNUZ0hVNlBjNWRlSUFxbFVzN0xmNENnRXdxUnU4ZXpiRmp6M25jZmZBQ2plcFhNV2tmK1VrUGZQUERLaXhmODUrSlNMaHM5U0g0K25paVJ4Zm5WeWNOZXJzZGR1dzVqKzI3ejJOQTM5WVFpZXhMRjVGUkNiaDlOd1F6ZnRxQXViT0dReXdXWXVtcVEwNGZ1Mkw1QURNQmVOUDJNemg1NW83VFl3SEF5WU8vMk8va1FqNzVvQXRtLzdvRlo4N2ZzL2gzcGxDb0VCWWVoNC9lNyt6UWVJK2ZoaU0xMWZUOStsVjRuUEhyb3lkdUlUazVIYjQrbmliYk15bGIyZzlDb1dNRjB6Lzd1QWZPbnIrUHc4ZHY0TzIrcmZJOFdabWJleC9IY1ZpNjZoRENJK0lSRVpXQW1OaGs2UFVHK3o4UER5bXFWQ3FObEZUWDZRMkY3WnA4Nk1oMTdObC9DYkZ4S1pnK2VhakR2enRIbUw5b040S2ZSV0RlejUraFhoM0hNb2FUazlNeDdjZjFpSTVKd29KZlJoYktGUlpGaFNJckFCZTBUNmdyRWZjY1lQQ3BCU0I1N3hOQUpJSDIvSEhYSDRoaElCMDIyaWdheXNkUFJjWWZNOEhGeHpvMWpEN2tDZFI3dDBEMzRCYjRWQ3N2enpuZ29zS2gycmdDYk9CK2lMdjJoYkJ4UzVPSzlGeENuQ0hyMTBYaUx3Q0E1MDE4ZndzYnFnM0xvQTkrWkxPUG9FWWRTRC81MG1LYnFFdHY0OWRjVkRneS9wenRzR1ZDOWt4eDZBcnViMGRRdlRZa2d6NHlFYTRCd3ptbDJyVFN1aGpqSk1yLy9RcDkrS3RjN1N1c1hkOVlPSkhQVUVEeDA2UmNqT0o4UVVDMzRLYnNiNkpnNE1KZVFWREZkWmtJbG5EVTU1dlBTSWZpeDI5czloRlVxd1habDVQQnE1VzVza2x5RnUxMVF3WlFkaS8yVEJpUjJQQlgvTnJiVzlTeVBYVDNiMEc5ZHd1NGlGZVFEUHJZeEg0SE1LeTZzUlYzZm9pdXRtQUR5MEJZdDdISk51M1ZjK0F6Yk5zOTVRVkJsZXJnWHIxOFl3VGd0UnZObjlXZVBBMDN2bGhaYXMrT1R3a1B2UHQyVytQbkpvMnFZZmEwai9CL2N6Wml5b3kxV1BUN0Z5aFQyZzg5dXpaRFVuSTZQRHlrOEpCTDRPRWh4ZkZUdC9FZzZDV1dMUndIYnk4NXZMM2xrTXVjWDhJOWFuaFBQSDRhQmxiZ3ZxV2l4WkdkRzZjNjFYL3d4NythZkw1Ny96a2lJZzJGV2tPZVIxck04TTNjbmlsZWpQMjhyMWxHWmRkKzA4ejJLdzduYmZseS9oZzBvQjEyNzd1SU8vZWVvMzNiZW5iM3NTYTRkZTAzRGNPR2RqWVJUQzF0czhhazZhc1JGaDZmSzBGdjJNajVKdG5CTmF1WHhhamhQUUVBNXk4OXhKUGdjT05uQUlpSVNyRDV2UURBWDB2K05adUVzSFFlWkpLYWxtR3pQU2YxNjFiQ290OE5FNUZEQjNYQThWTzNFUm1aWUJTQWsxTVVpRTlJaFV3bVFZdG1OYURJVU9IWjh5Z0F3T09uWWJoK0t4aWZmOW9UTVhISmlJbExSdFhLZ2NhTXdsLysyT0dRb0twV2E5SHJuWmsyKzJUK2pDYU9HNGlZdUJUY3V2TU1zMzdaaEo5bmZHejI4K3N6YUJiYXRxcURHVlBlZC9qbkFBRGpSdmQxNkJ6SnpyWmQ1MXlXalc2TDNmc3VXaFM2ZjU2M0RUL1AyMmF5YmQvMm1iaDVPeGc4ejZOVGU4ZXlUUzBKaUNQRy9HVzJiZkh5QXhiM1g3MWtBcXBVTWt3OE9IcitKYWNvMEszL2RKdDlCdlJyamEvSFdNNUt6bzZ6OXo2V1pSRVpsUWlsU290Rzlhc2c5RlVzSGowSnc5Wi9wcGpaTXpqeS9XUS9CNHZDTlhuczUzMlJybERoMk1sYjBPczV6UHpoQXdpRkFqd0pqc0NEb0ZDTGNiMElqYmFZYlovelBqVmw0aUNNbjdRY1A4ejZCMy85K2ptcVZ5dHI4L3RWS0ZUNGZ0WTZSRVVuWWtDLzFpVCs1cEdpS3dBWFliVFhMa0RZdExYeGhVa3lZQ2pBTXRDZVBlYlM0MGo2RHpGWU1ieEdjK0tBMCtKdkp0cExweTF1OTVqMUp4Z3ZiNmZIWTBzR1FQYTE3UXM2QVBCcHFWRE16dnNTcXNJQXIxSGJ6VXkybHFFcHFGWUxna3Bad283bXhDR0h4VjhBSnN0emVTc0Z6bHdPdzBEY3JaK3ArTXR4MEp3NENNMkpneTR0b3NicjlWWUx0OW5kTjl2dmhCR0xjejBPUWJnYkxpNEdiS244OXpaajVCNFF0VElYVVowZTUvVTlVTmk0SlR3YnR6UnI1OVVxS0taL1pWWnNNamR3c2RIUVAza0FOckFzQk5Vc0xBSExYQ1h4ZW5LWkxWY1I4cStuUTduaVQyaXZYUUNYbEFEcDhMRmdwT1paWnprbnVMakUrRHhOdHFnMnJZRHVUcGI0WTAxMHo5eWVLVFN6WmNwRDNIZVFTUi9kZzl2NUtnQ3pwVXJuK3JtaUtMSjV1K1ZuSVFBNGQ5Rit3ZGdLNWYxTlh0b0FvR1h6bXBnNGRnQVdMdDJIUjAvQ1VLYTBuOFdNckhzUFF2RWc2S1hOek02WmN6Ymg0cFVndTNFQXdQeUZ1ekYvb2UxNkFBV2RzVmFVOGZPMXY5ckJGb2VPM2pBS1lWZXVQOEdWNjAvTSttUnVkelp6dTdDZnR3QVFGNStDSFh2TzIreWpWS3JScW5rdDNIdndBdmNldkxEYWI4VEgzWE1sTXJ1REtwVkxvOHByVDlLSXFBUThDUTdIQjRNN0d0di8rSHVQMlQ1L0xma1hEZXRWUWRkT2pjemFNaGsyMVB4MzhlL0J5MDVaS1dRU1dNckhLRVFEd0IrL2pJUklKRVJFVkFMS0JQcmk1Sms3WnNMamlkT21vdTZxZFVleGF0MVJBTUNlTGROUnd0dkRwRDI3Nk8wc1o4N2ZNd3JPQUNBVUNqRHordy93eFlURnVIYmpLUzVjRGpJUk9STVMwNkJXYTFHbXRITkZ0QUdnaExlSFdlejI4UENRT24yYzNOQ2phMU8wYUZiVG9iNGVjZ25PWDNvSUFCZzVkcEhGUG1NLzc0dE83UnRBa2FGR3hmSUJCcmNuMXZBKytTUTRBbUtSd05qUGxyWEhyVHZQTUhuR1dwTnRYM3pXMjJMZmkxZUM4Q0RvcFVtN3BXM1pxVjZ0Ykw3ZCszNzVjYmh4MjVLVkIvSG9TWmhWYjk0cWxRTFJ0blZkcysyWHJnVGh4Y3NZazIxRjRack1NQXltVEJ3RWxVcURjeGNmWVAzbWt4ZzV2QWR1M1htRzFldVBXdHpuNGFOWGVQaklQQ0VyNS9sUnByUWZmdmx4T0NaK3Z4TFRabS9Ba2orL3RPZ2REZ0FaR1dwOFAvTWZQQXVKUkwvZUxUSCtpLzQyek95eWNnQUFJQUJKUkVGVTR5YnNRd0t3RytDVEVxQmMranRrWDA0MkxLR0VRYXlGWGcvdGhaTXVPWWE0V3orSU9tVE5VR3F2bmpPSWhtOFFqRVFDajdsTDhqU0diTlJFcC9mSitIMEd1RmpYWnJPSmUyVE5iSEt4MGREZGMydzVHQUNEK0p0OTZVeEJaYy96UEZRYmxrRTJZUWJZa2dIZ29pT2cycnJXYnRhM3NGNWpjTkVSaHVYc0JSRm1kdEZkS0RKa1NydFFuQ2FJZ29LTGo0T3dXYXQ4UHc3ajRXVW1OR1pIYzJ3L0dBL1BQRnNuOEsrdm8yeXB2QmY5MFo0NUF2QThSQjI3Vy9TclphU0dGelJlbVdHMHJXQjgvQ0FiT3dYS0ZRc0FoZ1VqdFB6SWxOTnV3bDVtc0QyRTlacUE5ZlUzWnUrS081dSs5RmpiN2c3WWdFRG9idWR1K1h0UkpiZmVucll5aEhyM2FJNm1qYXViTFRkMmx2WnQ2NkZDK2F4czdPT25ia090MXFCZmI5dlhoWnUzZ3hFY0VvaytQVnZBMjB1ZXB4aUkzREZ0MGhCTW16VEVhaWFxTXhtcWxpak01eTBBSkNhbFk4LytTM2tlQndBK0dOd1JjcGtFYXpjZXR5cTBiTjUrMnF6TjByYTgvTXp6aTh4c1gxc0NjTTZZYjk4TndlYnRwOUd2VjB1enRwUlVCZlI2enVZa2hyWHpJSHZtKytJL3NsWXduanA3QjNzUFhNWmZ2MzBPNGV0NzU0MWJUN0YraStYMzNPeWl0N084ZUJsaklnQURnSmVYRExPbURrTlVkQ0k2dFcrQURLWGFPTUVTRTVzTXdHREhZUzB6dDcrVmErYmQrOC94N2RTQ1hkM2pLRjZlTW9oRlFzVEVKVnZ0NCtmckJVOFBLUlFLRmE1Y2U0d083ZXFiK0kzZmZ4aUtHN2VEOGQ3QWRxaFhweEtXcmpvRWxWcUx1VE0vTVJRWmUvMzh0SDMzT1hDdjM1V1NreFVXTFI4eWlZMDNYKzA1NU4yc21qWlIwWWtvRmVBRGdZQkZkR3dTSGdTOU5HblB1UzBpS2dIbHlwaGFKQ1FrcExyOTNsZTFTaG1MMTRyb21DUXpBUmdvL05ka3dDQUNULzF1Q0FKTCtSai9SajhZM05IaTMydlhmdFBRcjNkTGZETnVvRU5qMTZ4ZURwTytmaGR6NTIvSHJMbWJzZVJQYzIvbWRJVUszMDFialdjaGtYajM3YllZKzNsZmkzWWdqbVJnaDRYSDIrem5LdC8yb2dBSndHNkNUMG1DY3RsOHlNWjlEOWJQVUJWVjFLRTdkTmN2Z3M5amdUdEJuUVlROThyNjQ5TTl1QTMxN2sxNUd0TVJkRGRzUDdnSm03K2VxZEpwVGJLYmJQWWxJS3pmMUNSalRYUGlvSFBadnptTjJ3c3d3NVhQVUVDMVlSbUVEWnRCYyt5QTNhdzRZYjNHa0E0ZkMxNlJEdVdhUmVEQ1hXZ1JZbzBjZjIrTVJGb3NQYVNKNGcrWEdHZWNWTXgzZUI2Nis3Y3NObW1PN1FmajdRUEd5L0pzUGlPVlFsRFQvdkpkTHRid1FwZFhBWmhQU1lMMjVoVUFnS2hwRzhzeHlRd1pQYnpTTkZ1VzhmS0diT3hrZzQ5Nk5nOXpSM0hFTW9PTGk4N3FKeFRDODdmbFFKT1d4dXhkYTFtOXRrVDRnb0lOS0ZYOENxNjZpY3dYTm10TFA1Ky9pTExaWHJ0bWVYVHYwc1JrVzBwS09vNmR1bzFQUHVoaUxJWmtpYWZQSWlBVUN2RDFtUDRPZVd3UzVqaXpwTjVWUk1ja1dWMktXMUM0NHJ4dDI2b09hdFVvWnpmanZHdS9hYmw2U2Y5bnVha2QwWWd4ZjZGLzcxWjRkMEJidTl1S0MvOXNNdno4QjFvb3FEVmh5Z3E3bGhaemN4UjkyN3pqTkVKZnhzSkRucFhkbXQzUE92TzhyRjJ6Z3JFZ1hHUzJMT0pNL0h3OVViYU04NW00am94UnEwWTUxS3BoeUhKTVRjMHc4NFErZGZZdVRwMjlhM0ZNYXdKdzdab1Z6TTRuZSt6YWV3R0hiQlJ0ZENVUEg3MDB5N2JOenNSeEE5Qy9keXNjT25vZFNwVUdINzF2V25CeTZhcER1SEU3R0NNKzZnNnBWSXg2ZFNwaDNlWVQ0SGtlZWowSG9aQ0ZUcWZIamRzR1c0L3pseDVpeTg0ejJMTHpUSzdpalU5SXhjVHZWNkpCdmNvTzJYRnMzSG9LVzNlZXhjeXBINkoxaTZ4MzQveTQ5NldsS2ZFeUxFdTRUVWhNQXdDemEyNzl1cFh0eGwyUXVPcWFuSWxZTE1TWWtYMWNIS1dCTGgwYjRWVllISm8wcm1aUjJQV1FTOUM0UVZXODFhWXVQbjdmZGxLSnQ1Y2MvZnRZL3J2ZHZQMjAzZlkzQ1hyS2N5TjhTaEpVS3haQU51NEg4R2twVUs1WmxHZnhGd0Qwang5QWMrb3d4RjE2US8va0lWUWJWemlXMFdqdjVkYU9jS2phWnYyR0F3Q2VyMFZkWHFsMHVHOU9CRFhxUWpwaW5NMTlGZE5zdHhjcEJFS0krdzgyZnVUQ1FxRzc3YVNQRkd2cVc4a1hzSDgyRi9FS21najcvcnlDR25VZy9YZ013TElHMGVXejhWRDhNalhmQmV1Y1lpOGprOXNVZ0JtcERMeEttYTh4RVVSdTRKVXFNSExubGlibUdyME9xZzNMck1lU21teTFuUTBvYmJGSVcwNjRtRXdCT0crMkZ1ci85bVJOUGxuSjRtVThQQUVBZkZ3c09JWUZsNUlFL3ZVL0xpVUpmSElTK0pSa0NHclhoMlRnQnc0Zk82YzlSRTY0dUdoQUlEUk9CRnVMenhINGxHVG9ndTZaYnN2dndvOHlEL0JLdWg3bWhxREhZUWg5bVpVcFhybFNJT3JXcm1qM1JjUmFlNy9lTFUxZTJnQ2dXWk1hT0h6OEptN2ZEVUhybHJVdDdxZlY2dkR3MFV2VXIxdUp4Tjg4TUhIY0FLZjYyeXBRWmlrVDFSSjc5bDl5V2Rhc294VEVlZXRxS3BZMzl5ajM5cGFiYmJlMHJiREN3UEdpV01kUDNjYkRSNi9RdkVrTm85MkVzMlMvZm9TRngrUHgwd2dNRzlMSlJGekx2blQ5UmFqaEhMbHcrYUd4ZU5TVDRIQ3pjY2VNN0dNVWwzSXppZkx1MjIweGJuUS80eGluenQ2RlNxVXh0bWZhcFpRTzlEVUszS3ZXSGNXMlhXZXhjK05VczZ6bnpEWnJTQ1FpcDg4Ukx6ZXNxdGk4WnJKWmtjTE1uNjlhb3pWZU4rTGlVMDBFNElqSWVKVDA4NEpVS2daZ0tKNm1VS2dRSEJJSm5VNFBtVlNNK3c5RG9WQ28wS0twd1c0aU54WVFBSkNXcnNRUE0vOUJ1a0psYy8vc0RPalhHaGN1UDhTc3Vac3c5YnZCVm90SXV1TGVkKy9oQzh5Y1k1NUFOMkhLU3BQUDdyWkt5bzlyY3VXS2dTWi9yK1hMK2FOR3RiS0lUMGcxQ3VHV1NFbFI0RWx3aE1XMnpNbVluSHo2VVRlcjR6RU1neTlIT1NZK2x5Z2h0N3BhWS9QMjAzYmIzeVRvU2MvTmNBbHhVQzc5SFh4YU1uaTFpMTdVZUI2YS8zWkQvL3dwOUNGUEhQSWlkTVF1d2RIaVAvbUtnRFZrWWprQXIxWWovUWZMQmRWczRmbGJsbWloV3JzWXVxZU9lUW9aY1dHaExkYTNwRW1HcXZyZnJjNWwvd0pnY2hRdUtvd2V0NExLMVNFZDhWV1crS0hWR0NZdUNpQldQaU9IMkN2M0FHeGt0TW5HVGdHZm9ZRG05R0hvbnp6TTUrZ0l3Z25VS2tCU1FMNkhRcEdodUtRRjBxY1lpby9LSi85a3NjMVJNcTEwbUR4a0FITmhvZERkdW1LeVRmLzhLYmlvY1BESmllQ1NFOEVuSjRHTE5qeXdxclphWHRySlNDUmd2SDBOUHVGT1lFL29UcDgwQ3F5ZnY4MStqdDU3OVMrQ29YOFI3RlI4ZVlXUlNnRlhQYnU4WVp3K2Q5ZEV2QnZRcnpYcTFxNW85V1V5czFpU015K2JyWnJYZ2tRc3dxbHpkNjIrQkYrNytSUnF0UmJ0TEhnWEVvNWpMV1BRR3JZRTRKeVpxSURsYk5TUDMrK0NYdDJibVd3Yk5uSytVM0U0UzBHY3QwV0Y1V3YrczlxV25LS3cyWjZkclRzTmd1UHpGOUVtbnpNelo3T1R1ZXllRlRnbUFLZWxLWTF4akhDUmxjV3kxWWZnNitOaHNrd2ZBR2IvdXNXczc5ejUyeDBlZDhSSHpzZFhwMVlGazg4cjFoNUdmRUtxOGJNbHYreFhZYkh3OEpBNjVkdHRUZFJ5aE1Ta05MTXhySWxocmlJeU9oRWFyZVgzMFcyN3ppRXVQZ1VzeStMbHF4aVRUTm9YTDJOUXFXS2c4WE9WMXdYNzdqMTRBYTFPanhJU0VjNWZmb2pLRlFPTkFyTmV6MEdqc2Y3dXE5T1pKNkdscFNzeFpjWmFoRVhFWTg3TVQ4eCtqOWJ3OXBMamo3bWpNR25HR3N5ZHZ3TjZQWWV1blJxYjlYUEZ2YTlKbzJwWXZXUUNBRUNwMU9DYkgxWkNwOU1idHhVVzh1T2FmT0R3VlpONzFJQityVkdqMnR2WWUrQ3l6UW1TODVjZUdyMmxjNUo1dkovbmJjT1o4L2NzOXNtRTdCcnlGeEtBOHh1V3RmZ1M3UFFZMWw0T3N5M3ZkeVNqeWhJWjgyMVhWUzNTNUZGQTVMbmNGeGR6QlZ4OERETCtuQTFob3hZUVZLd0MvY3NRZ0dVaGF0Y1YyaXRuQWEzRy9pQm1BckRyQkdwWElLelRFTkpQeGdDaTE4S0tYZ2ZsK3FWT0NSbU1RT0RjOHV6c3YxTzlEcnhhQlVaaVdNYVdtUWxvQ1VHVkdtRExHaDVTWk5WclEzUDhJRFJILzNYOHVJV0FuMy9mWnJhTmgvbWtncVZxdnhhNldleG5hWXJDNG5pVytqa1lpOFhoOGhDTDVmQWM2MmQ1UEFlL1h3ZGpzVHllNlF2Z0xDYnJQTTVQZUszRzd0OG5yOVVZcmxkMjloZFVyZzR1SVJhcU5Zdk4rbkhKaVFBQTllYVZaaXNaTEdGMkQrUTRxUGR1TWZ4QUdjYjRnOVZlT1djaUNqTnlEME1ST0dVRzJBcVZJYXpURUV3Slg3QWxmTUg0K0lJcDRRdEdscmNNSGo0akhZemMrclhGRnBJQlEwMCthMDcrQno3ZFBBTkRVS3NlSkgzZk05bW1XcmNrWHkwYUdJa2svN09NaXlralB1NXU5TkViL1BHditYSU11VnlDVGgwYTROVFplL2ppczFTVTlETXYydnZmMGVzUUNnWG8wc0Z5SmhWUjhEaWFpZXJ0TFRmTDhzdHZDdUs4ZFRXV2hBUkhQWUJ0c1hQdkJhdHRhV2xLbSszWnlWbFFLZk96aDRjVUhkclZOMmxUcVEzUHIxSWJ5OXF6OCtmLzlpSTVSWUVXVFd1Z2RzM3lEdTFqaTZNbmJ1SHFqU2Y0NGR2QmtNdE5KNXdQNzhsNjM5Mjk3eUpXcnorSy9kdG5Hck1yVDUyN2E3UDRscVdDVmM2eTR1L3g0RGdPYTlZZnc1RVRONDNic3hlbEN3NkpoSWRjYWxhb0RnQkNYOFdZOUM5VDJnKzFhNWJIMkcveVZsTUdnTWtZK1QwaE1ubjZHcXR0RHg2R29rdkhSZ2dMajhPRG9KY1krdHBOS2prNUhUR3h5U1padFJLeENCTytmQnROR2xYRHZrTlhJSmRKTU9TZDl1alNJY3QvZXNYYXcxaXg5ckREc2FXa0t2RGQxTlVJaTRqSHpCOCtRSXVtTlp6NjNyeThaSmozMHdoTS9INEZmdnR6Rnp6a1VqT1IxeFgzUHJsTWdpcVZER0w0b2FQWG9kTVpWdEJtYmlzczVNYzF1WE9IUm1qVW9LcGgvR3lUajIvM2FZVTJMUzBVVXM2QlhzK0JZUml3clBsRVZmZk9qZk0wQWVMTXVVWlloZ1RnQXNEZUVsQlhqZUdLNCtRRjZmdWZPZFNQa2NrYzdwc1QvZU1IWnRsUXJxZ1FYOWpSM2IwTzNkM3JZUDM4SVJrMkdvSktWU0dvVkJXcXpTdnRad1RudElBb1JBS3dzSGxiU0lkOG1qV1J3WEZRYlY0Ri9XUDdGVkN6SS90cXF2MU8yVkQ4TkFsOGFsYVJCRDR0SlVzQTlqUi9TTWhFMURiYnd5blBRM2Zyc2xQSExReWN1V2g3MXBVb3VnZ2E4T1lUUHZrQW41d0k1Wko1dWU2VHZjM3p0MldBVG1lemFGcHVDMEpxemh5Ri90VnpDR3JYQjU4UWJ6eUd1Rk5QaUZxMEErUGpDOWJIRHhDSm9YOFJET1dTZVdBRHk1b1UzWFFFOVk3MUpwLzV0R3dGVDNnZXlwVi9nb3VOaHNmVVgzTGxJeXhxYjVvVnBiMTAxcUlBek1qa3hna3FJNEo4ZnN3VENBRzlIb2VQMzBTc2pjSXpydUxzaGZ0NCtTb1dFb2tJN3cxc0I0R1Q1enNEb0Z2bnhpaWJvNENNTTZTbUtyRnBXOTZYQzhwbEVzaGwrWit4UC9UZERqaDI4alkyYkQxbFZwd2xPQ1FTVjI4OFJjK3VUZUhqazdzSkNrc1UxUG13SVZ0QnFRL2U2d2lSaFl4Slc3amlmTWdrTTJ2VEZhU21adGdzcXBTWkJTcklXZVBCNXBpRi83emR2ZThpb21PU2JQWkpUbFpneWNxRFZ0dkhqZTVuL0Zva0VrQXFGV1Bad216V2NEeVB4Y3NQb0Y2ZFN1aGlvNGdhQUh3NWNRbEVJdk5yakwzTU0xdGV4WmJFNkV3eDhJKy85K0R3c1JzbTR1QWZmKzh4Nlp1Y2JQQ3A5L0swUHltNTcrQVZveTFENE91SkFsdFpkWmJheG8vcGo0SDlETjc1ejBJaThmZnkvUUNBQVA4U09IL3BJZHEzemZMeno1NnhMQkFZemsyUlNHamNMaXlBNXhPZkVnWWJMSW5VOUY3NzY0SWRabjB0YmN2WjFyVlRZOVNyTThTWTlabWFsZ0Z2VDVuRllyTHJONS9BK1VzUHNmU3ZjVmF6dDFrbi9tWnpnNCtQSjlxMXJvdHZ2eHBvZGsyZk9XY1RTZ2Y2WWRTblBlRmYwaHNidHB6Q21mUDNvTmR6RUFoWTNIM3dBb0NwbHpOZ3NBUUFnQXlsQmw1ZU1wUU85RFdaZUxLMEVpRTdEeCs5eEM5L1pQMnN2YjNrYU4yeU5rYlVxbUNXZmZ2aDRFN28wOE0wYS92ajk3c1l6MEhqOTFuQ0EvUG5qTVEvbTQ2amZyM0tGby9ycW5zZnovUDQ5MERXKzk0ZmkzYWpYWnQ2YUdNbHM5aFJDdk0xMmRORENrOFA4NFNTd0ZJK0RoV1lzMVVRcm5YTDJsYXpzaDJCQk9DOFF3SXdBZUMxWFVJZWhWV0hDN2NKUlZUa0xaY0lXNzRGUVNYRGpKeXdjUXVJWTZPZ09iYmY5azQ1SDdoeVdGUjR6RmtNUmlxek9ZUzFwZDVtL2Y2d3ZIemEwaEptY2FkZWhpSkdtUTlSV2cxVUc1ZWJlVmhheE1LRGwxUGt5SnptVTFNQWY4T01MdXR0K2NiRytKYUVzR0hXQTQ3dTNrMXdjZVpWWFFuQ1hlaDRBSHA5L29uQXIvM0QyY0N5QnNzV0syVDhOZzFzeVFCSVB6Y3ZsR0xXSmhDQ0xWM083TnJCSnlWQU1mZDdDQ3BXZ2V6cjZUYkRVdnc4R1h5S3FXakFweVJCYzNRZkdJa0Uwa0VmUTdreUs0UEJUQ1JGMWdRcUh4dGwxbVlQN2JYejFoc1pCbXhBYWVpREgwRnovaVRFblhzNVBiNjVQVlNPU2I5TWovKzhYaGR6ZzE0SENBVFl1UFVVWW1KdEN6ZXVSSzNXWXZQMk03bmF0MVNBVDU0RXY1UlVoYkdnVW42UzNVOFRnRkZRemJrZGdGbVdZSFlxVlN5Rlh0MmE0dENSNitqZXVRbnExNjBFd0NCRy9MMXNQNFJDQVQ3K3dIWnhGV2NwNlBNQkFMYmFXSlpxaTd5ZUQ1bmt6T0xNQ3djT1g4V0J3OWJyUFdRdXFSWkxISCtOS3dybjdlbHo5L0RvU1pqTjhkUFNsVFo5ajdNTHdCKy8zOFdzY05DZS9aZHc2MjRJNnRXcFpEZkwrdEN1SDIyMjU0YThabjVHdkM2a1prK0V1ZmZnQlphdCtROE13NWlzSUxKa3M3Qm4veVdrcENvc3R0V3BWUkVBRUJtVmlPay9iWUQydGEzQTRlTTNjUHJjUFN5Y2wyWHI5RisyUW1lUG54cjhRNCtldkdtY3FBaXk4THQxWmZIRU9yVXE0SDhMTEZ2LzdkbGkrem5DR21LeFFVaXVVaWtRR1VvMWZ2cHRLN3k5WlBodS9EdW9XTUcwNks2bnArRmQ2czY5NXhnNnlOUWU0OERocS9qM3dCVXNuRGNhWGw2MjM3bnlRa2svTDR6NnRDZFMwNVZJVFRmMTV4LzFhVThBV1o3WWpSdFd4Y0VqMTNEN1hnaWFONm1CaTFjZWdXVlpOS3BmMVd4Y2p1T1FrcUl3czgzWXVYRXFQT1JTbTRYV2ZIMDlzV0hWZHdnTU1KeXpETU5nMUhCRExMbjUvWHQ0U0xGLyswd0UrSmZBbEludldlM25xbnZmMWV0UDhEdzBHclZxbE1PVDRBaUVSY1RqLzM3ZWlLKys2R2NtVER0RFViZ201eVJkb2JJN1NaZEphbW9HbmozUGVxYXVYalZ2QlozdGtaeWl3S3AxMXUvRDl0cmZKRWdBem04NHJuQjQ1eExGQXMyeC9SQlVyd05CNVdvQUFISDMvdUNpd3FHN2Y4dnFQa3pPb2tMdTlnQVdpU0VkTWh6Q0psbCtlYnhLQ2RXYXZ4MjNmY2hqVmh1ZlV3Qit2ZFFjQUJnZnk4c3B4ZDM2bWdocm1sT09lYnNWTm1aTytjQmlwVlZyOVVRczlyWGUzV3AveTJOWUdkdkNHRmFIZFNJK3E5K0wxWkFkNzI5OWJDZCtIazdHbDdNL3UyZWx3YzRrdndyQmNRWUJtSkZJd2ZxWE1zMTBOUThPakRVL1lsWUExcitVNWJiTVE4VWJKbGVZZ053dHRXTzhTb0NSZTBEYzUxMHd2dmJGSGNiVEM0eFhDZWdqdzUwVzBYT0sxeG56WnBoa05JdTc5SWIyNmpsb1R4K0dxRTFIdXhOdU9WRk10MVBZOVBYdkpkK3pmUzNBcTlWZ3hCSnNXVHU1d0kvdExuTHJQZWZzaTY0bFAwMXIyKzJKU3FNLzY0M0wxNTlnN3Z6dFdQclhXUGo2ZUdMZDVwTUlldndLSXo3cTduSWJnVGZwZkFnczVZT2ExY3VaWnBtK3BtdS9hZWphcVRHbVRScGkxdmJseENVb1hjcnl6MzNZME01bXhXcXluei9xMXpZQWZ5emFnejhXbVdhSVdxTW9uTGZXeEx2c3NUajZmZGlMZStPMlU5aTQ3WlRkY1RLWit0MFFkT3ZjMk9rNGN2THBtRDhSRmg2ZmF5SDQ4Vk9EaUhycnpqTjRlY3JRb2xsTnN6NnZ3dU13Yzg0bWFMVTZmRG1xTDVhdFBtUnNzMlN6Y09MTWJhU2tLcXhhTUVUSEpHSENsQlhnT0E2alIvVENzdFgvWWRDQWRvaUtUc1RpNVFlTVA1Y0ZpL2VhN1d2TDZ4cUFVUWkweGE1L0x5QTVSV0czcjM5SjZ5djRTbmpuL2JsSUtoR2hlNWZHV0wvNUpFWi8vVDk4OW5GM0RIN25MYk5uc1MwN1RxTnJwMGJ3TCttTmRJVUtmLzF2TDg2Y3Z3OWZIMCs4Q285RHZUb1Y4eHlMTmY0OWVNVmtaWVFsTXMrOVprMnFReUJnY2V6a2JkU3RWUkVYcndTaGZ0MUtGZ1hxMkxnVThEeVA5SFFsSGdRWkNxZmw5SWwxaEp6bi9mZ3gvUUVBVjY0L3dmV2JUOUc3UjNPclFtSElpMmo4ZC9RNnlqa3hZWmZYZXgvSGNWaTk0UmlxVnl1TGVuVXE0VWx3Qk9iOU5BTFRabS9BNHVVSGtKS2FnZUVmZG5VNG51d1VoV3R5VHE3ZmZJbzVGcXdFTFhIdTRnTVRrVG0vYlUvUzBwUTIvWW50dGI5SmtBQk11QXg3UW5mbVN6S2ZsZ3JGYk5zWFBHdVpwRVVaMmFpSmVSK0U0NkRhdUJ6eTcyWVovQ1FaQnBMM1I0S0xpekVXTVRKRFlNY0NRcTBDbjJOSkVzTXdXWjY4c0Y1SjN0RittYkFsQXlEOWRCellNbGsrWkh4YUNwU3JGb0tMdEozMVlYTGNIS0oyeHZ6L0F4ZGpQWE5QVUtrYVpPTmYyMFR3dkprUE1wZVE1WkhKK1BxYkg4KzNKRVROc3lyVTZoN2VBUmZ4eXVGNEN4TWQyelZ3ZHdoRVBxRTRMRGNVNU1vbkFkaVlpU29XQXpvdEZMTy9zOXFYaTQrMTJXNFBMaTRXQU1ENjU5TGFpR1VoL1dnMEJOWHNlNVZsSXFoUUNicWdlK0FpdzhCV3FKeTc0MXFBOGZHRHFHbHJhSzlmaFBiY2NhY3RKaVNEaDV0ODFoejUxMFI4NTdVR01ZaFBqSWYyOGhtVHZyd3FSNUZMRjhPckNyRHc0QnRJcC9ZTk1YeVk5WmZMOVp0UDJpMm1BaGlXM0U3OWJqQittTGtPUDh4YWh5NGRHbUx6OXROb1ZMK0swVHVReUIwZkR1NkVEd2QzY25vL1M0S3hveWd5RE1XQlAzcS9NeXFVTTgxaXRiV3N2YUJ3MVhtYkZ5YU9HMkR5T1NORGpUVWJqa0VxRmVPemo3c2JMUXF5Yy9GeUVLN2ZDa2F2YnMxUXU1YXBYNjZqUmFyeW13dVhnMURDMndPSGo5K0VUQ1pCaTJZMVViYTBuMGw4Y1hFcFNGZW84TW1IWGZIZXdIWW1BbkJ1RUl1RjRIZ2U4K2VPUkd5c0lYdVFaVmxNbXpRVUFnR0wwRmV4WmhNZE8vYWN4NHExaDNGNHowOUdPNFFIUWFIWWUrQ0swUk1ZZ05uMUp5NCtCV0t4MEVTd1BYcnlKcEpURk1hK0NZbXBVS3QxS0Z2R3o2bnZZOVc2b3c0TFFPKy8xeEdmZjJvcU9MTXNpdzhIZDBLYmxuVXdaOTQyckZoN0dEcTkzdXp2bndjdys5Zk4rUGo5cnZqemYzc1JGNStDcnAwYTRhc3Yrc1BiSzIvMUJPd3gvTU91Sm9La1VxWEIxcDFuc1d2dkJWU3BISWpoSDNZenRubDd5ZEc4U1EyY09YOFBucDVTcUZRYW81aWZrK2VoaGtudDY3ZWU0dnlsaDFpN2JLS0pUMndtOFFtcG1EeDlEVWFQNkkwMnJld3Y4OC9Nb08zYXNURkdqbHVFTy9lZVk5VHdua1lyait6SDM3anROSHg4UERGcjZvZU8vVENROTN2ZndTUFg4U0kwR3JPbkQ4UGQrd2FMREtsVWpGOW1mWUxKTTlZaUtTbmQ0Wm9mN3NSVjErUW1EYXZpejE4TmVvOU94MEVvdEd4cDh1M1UxV2pUc2pZR3YvT1d4WFpYWnY1bllrdFF0emRwbHgveEZHWklBQ2FJSWdhZmtnVFZsaldRamZ6YW1HVW4vWFFjbEF0L0JxOVNtdStRTXlzc2gvaXArTms4VTRjdFV4N3k3MzQwZk5Ecm9aaG0rVVVscDAySXRYNEFJR3pZREpMQncwMktLWEZob1ZDdVcySzJmTnN1T1h3MGVaWEtkbjlSVm45TElqV1hFR3Y4bWkxcExnQkxlZzdJRXRJNURwcURPNTBJbGlBS0JrWW1CWitoQU9QcjNFdVJvL0JLZy9jZ0k1VURBaUZrWDFoK2tGS3UrQk9Nangra1F6ODFhMVB2MndiV3ozNXhvMHg3RlRhWEdjQUFuQkovQVlDdFVoTUl1Z2RkOENPSVhTZ0FBNENvWTArakFDenEwTjJwTEdCUks5T2xwTm96UjAyenIxOWY5L1hQbjBMLy9LbEw0blVZcFFLTUxQK1dzNzdwZUhwS2JTNVQ5L1Iwdk9oajh5WTFNR1prSHl4YmZRalBRaUpSc1VJcC9EaDltRVVoakxBTnovTzRkUFdSUTMzajQxTnc4VXFRM1g1TFZoNUV6R3R4elZveHNzenRpLzh3Wk1wMjdkakliQmw2WVJDQVhYbmU1cGIrdmJPdE11TjV6SnE3R1hvOWgwbGZ2MnR4bWZPVDRBZ3NYM01ZMWFxVXdUZGZEWVJRbVA5K3RiYkl5RkRqK3EybkdQNWhWNk1RZWZ0dUNKNkZST0tkL20yd041c242ZEJCSFRCMFVBZmo1MlpOcW1QQkx5UE54TG5jNHVmcmhSV0x2b0ovU1crakFBekFtRDBaNEYvQ29VSmU5ZXRXUnYyNmxhMjJLeFFxL0RCekhUUmFMVmI4UGQ2cXIrbFB2MjNGcTdBNC9EaDlHQnJWcitMY053Tmc3T2Q5YmJZdlhXVmJNSzlTS1JCTEY0N0ZwbTJuOFhhZjFyaDI0eWtTRWxPTjdWK1BlUnUvTHRpQnFUK3VRNmtBSDh5ZE5SeXRXemozUE9JcVB2bDhBYnk5NUpqNXd3ZG9VSzh5MGhVcWhMeUlRdFhLcGNFd0RQcjFib21yTjU1ZzM4RXI4UEtVb1d0SHk3N1k5eCtHd3R0TGpoK25EY1BvOFl2eHo4YmpHRGU2bjVsUHJQaTF1Ri9Tejh1aFFwYVplSG5KTUh2Nk1IdzdkUlcrLzcrMStPMm5FZkI5N2MxNytkcGovTHBnQjBSQ0FmNllPOUxwRlN1NXZmZkZ4aVZqMVQ5SFVMZDJSYnpWcHA1UkFBWU1JdkQ4T1o5QktoWGJHS0h3NEtwcnNvK1BKM3g4UEhINCtBMXMyM1VPaSthTnR1cWhYTEtrdDlWcjBCZWY5WGJvZUphdzVBRThZOHI3WmtVcG5TR3YreGMxU0FCMkU0eVhOMlJqcHhUb01aWExGemd2dEJVelBINXhyb3FyN05OeDREUDlGVzFnUy9nMG90UGFIWXRoV1llS0JPa2YzNGZtOUJHSXV4Z3VvS3gvS1VpR2pvQnEvVkx6TVhPTzU0Z0ZSTFlNMjV4MkNjN0N5RDBoZWVkRENKdTBOQTNqeGlXb2RtM01sU1dGMlJKM081bkhUTFlzWlpqNWFRSmNUS1R4YTdaa0tVTlJ1c3dpSzVXcVF0Z3N5K05KZS9rTWVmOFNoUkxXTHdCY2ZDelljdm1UcWNTbkdGNzhHRzl2Z0dFZ3FGSFhhbDlHSkxiWUxwLzBrNFhlRm80Vm4zY0IyRm1FdGVwQmMyZ1g5RUYzZ1M2NWZ6aTFCRnU2TEVRdDJvR3RYQjJNMkxVUG1aa0Y0Y1M5M3pFdFZBbEF1V2l1MFU0alArRGlZc0g2bVUrYUVibEhwZElnUTJuN25wWWJRbC9GNE56Ris4YlA4UWtwT0gzdUh2cjNicG52aFltS0cxcXRIalBuYkhLbzc5MEhMNHpGbFd3eGJkSVE0KzlkcTlXYkZCL0x5TkJBTHM5NmpvbU1TZ0RMc2lnZG1EK1RmYmtodjg1YlYzRG4zbk04Zkd4WXRiVm82VDVjdnZvSXJWdldSb3VtTlNHWFMzRDlWakRtek5zS21WU01INmNOYzV2NHE5TVo3SHdtVFYrRCt3OURvZFBwc2VMdjhhaGV0UXd5TXRUNGE4bS9FSW1FR1BKdWV4TUJPSk1SWHk3RW9BRnQwYTlYUzVlSnY1bFlzMWM0ZXNLeUJkMlRZTU9xeE9PbmIxc3MvdGFwZlFNVDMxaVZTb05wczljajlGVU12aHpWMTJaUnF5OUg5Y1gwMmVzeFpjWmFUUGp5YmZUcDJjSnEzMHhlaFdVbGVnd2EwTTVHVC9zQ01BQ0VQSStDVXFuRzhDLytSSEp5T3FwWExZTWExY3NCTUJTV2ZCa1dpeTA3enNERFE0clNnZGI5bW5VNnZjdk9ONTFPajNTRkNrcWxHdWtLRmRMU2xVaE1Ta082UW9uL203UEpXRHdTQUk3dm53T0dZZENtWlcyVUR2UkZkRXdTQmcxc1oxWFF2SFQxRVpvMnJvYktGUVB4ZHA5VytQZmdGZlR0MVFJanh5NnkyUC9YQlR2TUpxT3kyNmhZb2s2dENwZzk3U1BNbkxzSlk3OVppZ2xqQitES3RjYzRlT1FhS3BUenh5OC9Ea2VaMHM1ZjgzSjc3NHVKVFlaS3JUWGFWT1Nrc0l1L3JyNG1aeWpWbUw5d055WlBHSVNLNVVzaE9pWUowMy9hZ0w5K0cyMng2S0V0aHJ6YjNuNG5LMWdTZ0R0M2FKanI4Vnl4ZjFHREJHQjN3UXFNUldjS0NrWWd5Rms2NW8zRDZSZHZvY2lxMTZtektOY3RnZjZ4dWVGNmRnUzE2enRzRmFFNXNoYzdmWVZFQUFBZ0FFbEVRVlRDMnZXTkJZMkVEWnBDMUw0N3RPZHpHTXJiczRDd2dJbG9uQWNCV0Zpdk1TVHZmUUxHSzl1RG8xNEg5WUdkMEY2dzdWRmxNNzdzQWpEUGcxZmJ5UURPdGtTWjE1ajM1YUlqRGRZUURBTUloV0FEQWcyV0Vnd0R5Y0FQalNhc3ZFcHB2K2dlUWJnSjFqOEFYR3kwL1k2NWhIdGRJQzB6Z3plbjE2MUozN2hvcTdaQWdtcTFJUHZTdGtlbzBRUFl2K0FFWUxac0JiQWxBNkIvR1FJdUlRNXNTZE5zQ1gxd0VOalM1Y0I0bGNqVitKS2hJeHpxcDVqOUxmaTByR3dpYXovSHpPM1NUd3paZ0d6SkFKTVZGZ0R5dlRBY0Z4ZGoxOCtaY0p4bno2TXc5L2R0eG1JOXJpQXlLaEZiZHA3QjBSTzN3SEVjK3ZWcWlYcDFLMkhKaWdQNGU5bCs3UDczSW9hODJ4N2RPamN1OUMrMGhRV1JTSURWU3liWTdUZHEzQ0swYmxuYklaL1RLcFVNMTdxbzZFUjg4OE1xakJyZUU5MDZOOGFscTQrd1p2MHVUSjAwQksyYUc3SUkvL3JmdjZoYU9kRHBsKzc4SWovT1cxZlNwRkUxN05vNEZROGZ2Y1NGeTBHNGVDVUl4MDdkaGxBb1FMVXFaZkQwV1FUOGZMMHdmODVuVHRzSzVKWGdrRWdjT1g0VDEyNCtRV1NVb1I1RldIZ2MrdlpxZ2ZadDZxRnE1VUNvVkJyODM1eU5pSWhNd0ppUmZWQXF3RnhRMUdwMWVCVVdpenYzbnFOZnI1Wm03Zm5GN3d0MzJXei8wNEl2TUFBMGJWd05BUkxEdlRRalE0M3BQMjNBZzZDWEdEMmlOOTRiYUZ1Z3JWMnpQQmJPK3dLVFo2ekJnc1Y3RVIyYmJPYVpuWWxhcmNYaUZRY1FGNWVDNnRYS092QWRXWWJuZVR4K0dvNnpGKzdqN0lVSGlJMUxCc013cUYrM0VrWU02NGFPYnpYQWluK3loS21Sbi9TQVJDekN1czBuOE1YWC8wUC8zaTB4ZEZBSEJQaG5QVC9jdmh1Q2VYL3R3clJKUTlBd0Y1bk1PZG04NDR5Si8yK213TjZsUXlQMDd0RU1ucDR5ZU1pbDhQS1VHWVhQOVZ0T0dvdDZuYnZ3QUFQN3RqSHpBTDczNEFYQ0krS05XWnZEaG5iR2tlTTM4U3drQ3Y4c055MzJhOHNDd3QvUHVrZHpKaTJiMThTUDA0Wmh4azhiTUgzMmVnQkFxK2ExTVBPSEQ1eStQK1gxM3RlZ1htVk1tVGdJTlY4TCsvWklURXJEOVp2bXE3QVNrOUtjaXRzVnVPcWFuR2x2RVJtWmdISGZMTVdyOERnTTZOc2FqUnRXeFlRdjM4YUN4WHV4WVBFZVRQM08zT2VlS0x3VWppY0hvbGdnZmY4emgvb3hNcG5EZlFrYmNCeFUyOVpDUG1HR1VlU1Y5QnNFZmNoalV6OWRVWTZibXRaK3htMTJ3WlpYV3JDVmNCQzJiQVdUc2JpWUtLaTJyTExybjh1V3F3UkdLb1UrNUlubCtEeXpxdER5NmFuR2JGMXJtQWovbHNSaXJRWmNiRFRZUUVQaEFiWjhKWEF4VVJDMTYyTGlCYW81c0JPOEl0M21zUWpDWGJBQmdkQTlkN0NRWWk3UXYzeHVPRTRPZXdUSmdLRU83YzhyMHFFNTRZQVhJY2VCUzR3SDQxM0NlaUc1ZkVMWXZDMDBSL2RCZSs0NEpPK1krc3lwRCs0R0Yva0tIclArTkxrR3VScFJoKzZXcjFPQTRWcVhJMk9GaXpKYzc5bFMrVnRoMldJNHNkRVFWclcvOUxjNGtaS1NnYlViWFZlNVc2MHgzSk92M1hpS1EwZXVvNFMzSElHdmk0T2xweXZ4NHFYMURPNzBkTXYzWjQ3amNQMVdNQTRkdVk1TFZ4K0I1M25VckY0T1l6L3Zpd2IxS2dNQW1qZXBqdFhyaitMWXlkdjRhOG0vV0xIMk1EcTBxNDlPSFJxaVNjT3FibDhDWDVoaEdNWW8yTnJEUXk1MXVLOUNvY0swMlJ1UWxKeHU5QXF0V2IwY1NnWDRZTVpQR3pGeDNBQjA2OXdZWnkvZVIvOWVyZXlNWmtwUk9HL3pFNE5ZVnhsMWExZEUyMVoxc0diRGNUd0lDc1dUNEhBQUJsL1pYLzdZamphdDZxQnRxem9PaXo1NVJhWFM0TitEbDFFNjBCZUQzM2tMSGRvMVFKMWE1WTJGeFNLaUV2RFRyMXZ3N0hrVWV2ZG9idUtwbWQxN05ESEo4R3lhWFdETXlZblRkeXh1ejhoUTIyd1BDQ2hoMVdyQldtRW5TeDdBbG9oUFNNWDBuellnNUhrVXZoN3pOZ2IwYTIzV3g1TEZhb1h5L3ZoNy9oZjRidHBxYk41K0duSHhLWmowOWJ2R1pmMmExNFVTeDB4Y2dzaW9CSHp4V1c4a0pPWk9pTXNzZ2hlZllKaVlyVks1TkViMzY0VXVIUnVaL0x4NXpqVFFqOTd2akRxMUttREI0ajNZZStBeTloMjZpaFpOYTZCdHF6cm8zYU01cEZJeHRGb2RKczlZaTBsZnY0dnVYWnJrS3I1TTN1N1RDaDNhMW9PM3R4eGVubktJeFVLajkybE82NDJFeEZUTVg3UUgxMjgrUmYyNmxmRldtN3BZdnVZL2pQdHVLV1pQRzRZcWxiT1MxTGJzT0lNQS94Sm8rYnJnb0srUEoxWXZtV0RSaWlHM0ZoQWFqUTYzN29iZzlMbTdPSC94SVhpZVIvVnFaUkg2TWdiWGJqN0ZqNzlzUnVjT2pkQ2lXUTM0K1ZwLy9uTDF2YytaMzhudHV5RzRmVGZFNGY1RjRacWNPVGx3L1ZZd1JDSWh2aDd6TmhvM05Ld3U2Tk96Qlo0RVI2QlprK29tK3hRRlQrUTNIUktBQ3duMkNxamxsb0lzcGlaczN0YkJqaUxIKytZakdZdm1nQXNMemRXK2JJWEtCdUhWelhDUllkQ2NQSlJWVkVnZ2hMaFRUNmkyWlAzZUdWRU92MXdITW5xWkVsazNkVDQ1TWRmeGFZNGZBRVFpaUx2MGdmYmlhYWdQN3JTYlVjejZsNExzODRsZ1pES29kcXlEN3VZVjgvaXlMVG5tVTVQTjJzM0lsaFZuVGREV3YzeG1GSUFGRmF1QkN3dUZwTytnclBabmo2Rzllczcrc1FqQ1RiQVZLa0ovOGtqK0RNNXgwRDk1QUVZaWdhQnlOWk1tVVh2TG1UZG1ROFRIT2lRQWM0bnhnRjVmNEt0a0FFRFVwaE0wcHc1RGUvVWNSRzkxeVlxQjQ4REZSb0dSZTVpSnY2NitmNHM3WjlsUHFQZHZCNStlQnVuUVQ4Rm5LS0JjT2graVZ1MGg2dGpEbU4yYnNXZ09HS2tNYk9tQ0VTeXlvMy94RE9KTzNleDNMRWFrcG1WWTlHZk5MZWN2UGdSZ3lQenMwSzQrdnYzcUhXTUcxcG56OTNIbS9IMWJ1NXR3LzJFb1RwKy9oN01YSGlBNTJTQUkxYWxWQVI4TTdvaDJyVTB0V2Z4OHZUQmw0bnQ0LzcyTzJMcnpMRTZkdllzakoyN2l5SW1ia01zbGFOT3lEcjcvNWozeUNDNGdNakxVK0dIV1B3aVBpTWYweVVQUnNybEJiUEV2NlkyRjgwWmo2by9yY09ucUk2U2tLSkNlcmtLUHJrMEJBQW1KYWRCcWRmQ1FTM0gzZ1dHU1RtWWhtNjB3bjdkNlBZY2VBeHg3cGc0TGozZW9ZTS9KZzc4Z0xVMkptTGhrUkVZbDRIbG9OSUtmUmVEZXcxQmtaS2dobFlyUnUzc3pEQnI0RmpRYUhVNmZ1NHN6NSs5ajQ5WlQyTGoxRkFMOFM2QnRxenA0cTIwOU5HMVV6V3g4ZTNFNEdtZURlcFd4ZXNrRXMwa0NyVmFIM2ZzdVlzUFdVMUNydFJqeWJudU1IdEhMMk83bEpjUDFXOEc0ZHVNcFJDSUJqcDI2RFFDb1h0WDZSS0E5ZjJocjdlMWExODJWMTY0OU1wUnFqUDFtS2RMU016RHpodytNM3N3S2hRb2N4ME1xRlNFcU9oR3hjY2ttZGhHWmxBcnd3VisvamNhM1A2ekNzWk8zMEw1dFBiUnRWUWRLbFFZM2JqOERBQWdGTEpZdEhJZXFsVXRqMWJxakFKd3YrRlE2MEJlVktwWkNsNDZOMEsxelkxU3JZdmdaSnlhbElTMWRDYmxNZ3NTa05Od1BDb1ZFYkJwbnN5YlZzVzc1dDloMzZBcDI3N3VJcXplZVFDSVJvVi92bHFoVHF3TCsvbU1NZnBqNUQrYjl0UXZKS1FxclJiTWN3ZGZIRTc0K25raFhxQ0FRc0FnTE54UzRsa2l5cmdlSlNXbll1Lzh5ZHUrL0NMVmFpdzd0NnVQN2I5NkRWQ29HeXpKWXR2by9qSm00QklNR3RNT1FkOXNqNlBFclhMOFZqQWxqQjVnSW96NGxQUEFxUE00c2hreVJQQ0V4eldJN0FGUXNINEIwaFFyQnp5THc2RWtZN2oxNGdYc1BRNkZXYXlFUmk5QytYVDBNN05jR2RXcFZRR3hjTXJidFBvZVRwKy9nK2kxRGdrUFpNbjZvVWEwY0twWVBRR0NnRDhvRStrRWdZTjErNzJ2VnZCWSsrNlNIMmZhMUc0N2g2ZzN6aEtiQ2ZFM09aTnR1dzN1dnI0OG5mcHJ4RWVyV3JtalMvczFYQXcxMkkybEt5R1JpQ0FRc0xsdzJlTjVidWcvZHZmOGMzMDR0T0cyS3NFelJGWUFGQWtDdmQzY1VCT0YyTkNjUFFWaS9DZGpBc3RDY09Bak55UndDaThoNUQyRFd0NlR4YXk0NUlXL3hIZDRML1lQYjBMK3k3NEhIZUpXQWRQUzNSb0ZGT21RRU1rSU55N0ZONHN0V1JJcEx0dTlybmIzZ2tzVkNlUUQwSVU4Z2FtbndKQkxVckF0QnhTcFoyZE5hRGRRNzE5czlUcUVuWjBGQW9sakJsZ3dBT0QyNCtEaXcvbzVuWGppQ0x1Z3UrUFEwaUZxMHkvZnp5T2ovVzREMkQ1a3dubDRRZCswRHpaRi9vZHEwRXJJdko0T1J5Z3lyRnJRYXNCYXlYWE1LMVFZQjI3N1ZqckdQRlpjR3paRzkwSjQ3RG1HOXhnRERBaElwMk1DeVVCL2NDZDNUaDVCKytEbjQ1RVJ3WWFFUU5tNWhsaGxzSVA4eU1iajRXSURqM3pnUFlGdVZwRzFoVFhRUUNGaUlSRUtNRzkzWHBIQVZZRmdPTzZDUGVVWmNKdnYrdTRKck43S1duSVpIeEdQZndTdVFpRVhvM3FVSjN1N1RHblZyMi9ZRXIxZytBTjkvOHg1R2oraUZJOGR2NHZEeEc0aUlURURiVnJWSi9DMUFaczdkaEVkUHdqSDF1OEhvMUw2QlNadGNMc0c4bjBiZ1ZYZ2NKa3haZ1E3dDZxTkNlY1BmM1lWTEQvSDM4aXhyS29sWWhMYXQ2cGlOWDVqUFc1WmxNR3hvWjZ2OWM0Tk9wOGV3VWZPaFVHU3RwaWhieGc4ZDMycUFsczFxb2xYeldpYWlZcTBhNWZERi83TjMzL0ZSMU9rZndEOHoyemU5a2dSSUFvU1cwSHR2b29BQ2l1Vm54YTZJdlo1NmQ1N242WjJubnA3bHNHSEJCbllGUVVTa1NwVmVBb1FlUWlDOUoxdG41dmZISmh1VzNTU2JrR1JTUHUvWEt5K3kzL25PekpNdzJXeWVmZWI1M2o0Tit3K2s0N2UxdTdGdXd6NHNYcllGUnFQZUt3Rjg1Y3lHRjdHc1hMMExwZWRWMjUyZi9GVVVCWS8vNVNQc1AzQVM0V0ZCK01zVDEzb2xzVzY2ZGhMZSsyZzVudjc3QXZmWTRJRkpHRE1xcGNaemY3L3dMdzJLV2Fkcm10LzVacE1CTTZZTnc3QWhQZEd6ZS9VYm1HdCszNHYvL3U5SGo3azE5ZWlNakFqR3F5L2VpZDE3ajN0Yzl5YVRBZE11SG93SDVzNzBTc28yWkJHNGw1LzN2blAxa3k5V1lla3ZmM2lNamZYeC9kZnJ0YmhtMWhoY09YTVVkdTQrNmxGZDJ6RTJBcSs5ZUJjZWZYbytGbnp4R3lhTTdWdHJGYmMvL3ZiOForNis0eHFONkw1K1Q1ek13djJQdnd1cjFRNnoyWUJIN3JzQzA2ZFZ0d3U1NnZMUjZCZ1hpWmYvK3kyKyttNDl6bVlWSURqWWpLU3VzYmpzdkQ3TCsxSlA0cWxuRjlRWXcvc2ZMOGY3SDN2M2FnV0F6K1kvamp2dmU4TmRzUm9VYU1MSVliMHdhbmd5Umc3djVkSC9PVG9xRkEvZU14Tno3N2dVVzdhbFlldjJOT3phY3d6ck5sUW5NeCs0WndZTWVwM3F2L3NDQTAwKzM0QUpEUFM5VUc1TGZrNnVNblh5WUd6ZmVRUXZQbmRyalJYZHE5YnNkdjhPRWdUQlhRRThZbWd2cjdseHNSRVh0QUFjNExzSE1OVlBxODBHQ0hvREZFdUYybUhRT2VxcWdxcXFSbFpLUzFEK1hPMVBlTTFadWR6cVNSS3NpejRFUkEza3pIU3Z6Ujd0RHlTbjczdXB6aU4yU25CL3J1UmM0QUpDaXVKZjh0ZG9ndW51Unp5U0NiWnZQL1ZLL2dLQUdGMzlZbG5PUGx2M3NjM1ZLNVRXOUx3aHBhVzYrd0Nmdi9DVWJjblhQdU5vYlJwNzhTbHFZUVFCbW03ZElSMDkxT2dKWU1lYTVZQWdRRGZXdTlyVHErOTREWHkxVDVFelRxTGlqUmQ4bjNQcitucFYzWi8vTzZpaHYwZjBreTZGZFBnQXBPT0hZWm4zRWd4WFhBL256cTBBQUUzWEhsN3p6VTk2eHUrek43TEREcVdpSERBWVhUK0hpZ3pIbHQ4QmVMNUJCUUJRRk5nV2Z3bkhobFhROXU0SDQ4MzNBS0lJUVcrQThaYTVzQzM1Q280TnF5QWRPUURIRnRmM3Arck5LOFZ1QXh3T0NDWXo1UHdjeUVXRlRmWnpMeDFKZzZaYjl5YnZNOXlTUEhEUERBVFY4TWRjUS9lZE9LNGZlbmJ2NU5WN3RFOXlBZ2IyNjRZUnc3ei9pS3B5Nm5TdSsvWnRBSmgyeVJDRWhRV2hiM0lDQWdMOFc5VzdTbGhvSUs2L1pqeXV2Mlk4TWs3bnVST00xRHh1dUdZOFprd2JodkZqK3ZyY2JqVHEwYTFMTENhTTdlZlI3M1RrOEY0UU5RSWNEZ2w2dlJhREJ5UjVMWlRVMHE5YlFSQnE3T0Y2SWU2NWZScnNEaWZpTzBjanFXdXN1NjFHVFFSQlFOK1VSUFJOU2NRRGMyWmcrODRqR0RqQXUvcjN2cnVuTnppbWEyYU5nY05aZXdHVElBaDQ4cEdyc1h6bGRseDMxVGlmUDh0WFh6RWFGMDhhZ1B5Q1VpaUtncERnZ0JvWGFydnU2dkZJN3RVWkljRUJQcmZYUjJSRU1DYU03VmZuOVpRUUg0MkxKZ3lBS05iKysySDI5Wk84eGdZUFNNSjFWNDhIQUlpQ2dBNGRRbkhKcEVFMUhpTXFNc1RqVm4yVFVZOTVyODZGMmV6NXUyOWcvNjdRYU1RNkY0RXJMcWxBdno2SnRjNEJnTEdqVTZBb2ludHh0YzZkb2pEenNwcVRiQnFOaUtHRHZWOURSRVdHNExVWDcwSjJUdUVGSjM4QjRQcHJ4bVBrOE43dTZ6a2gzdFdudjB0aURQN3l4TFhZc2Vzb2JycHVJc0pDQTczMkhURzBKejUrOTJFcy9Ib2RicnAySWt3bVBiSnppN3dTb2tNSDk2aXgvWWMvL3ZUSVZTZ29MRU9mNUFRa2RZMnRjeUZTblU2THNhTlMzQW4yd3FJeW5EaVpoYXpzUWt5N1pBZ0VRV2p5MzMwZG9rTnJiQTN6eFlkUHdHVHkzYVA0dnJzdjgzcCthK25QeVZWNjkreU1UOTU3dE5hV1VBTUhkTVBNUzRkRGxoVklrZ1M5WG9kUkkzcTdXMFdjS3lveTVJSVdnQU9BZzJrWk5UN1hrWDlhYlFJWUJpUEFCREFSQUVBK2U3cm1qZWYwQUZic2Zpem9KZ2dRTzFZbmdLV011cE8zRjBvd0I4QjR4NE1RWXp1NXgyeEx2NEZqMjBidnlScXR4NjNPY3ZhWnVvOGZjTTZMbklweW4zT1VzbEpJeDlLZ1NmTDhCZW5jdFJXT3pXdDk3aVBHZEFSRTBiUG5jZ3NtR092M29vaGFIMjJ2RkRpMi93SGRpQXQ3Z1hVdU9mc01wRk1ub08wN3lMM281TGxzaTc5cStNRjFlbFZhUGRSS0ZHRzg5VjVZM24wVjhwa01XTjU1eFRVdUNORDJIVnc5TGI0TGhHRHZQOVowNHlaN0pidmwwaEpVL09zcG42ZlQ5T3hUL1VCUllQMzBIVGozN1lRMlpRQ01zKy94ckxnV0JCZ3V2dzY2b2FQaFBMVFA5WnlWMEJXYUhxN3FNRG56RkN6elh2SThmdjhoOWZucS9lYmN1d082SVRYL3Nkc1dYVEY5WkpQczYydmhxVGRlbmxQbk1mL3Z5ckZlZjB5TkdOcXovc0dkaDhuZnhsR2ZCTW1nQVVsMXp0Rm9SRHo1eU5VZVk5RlJvVjdWWHVkckRkZHRVN2owdktyRit0QnFOYlVtVEJySzF3SnV2c1RGaHVNT0g3ZVRueXNrT01DdnBPNWRqYmc0WDFLM09Eeno1SFYxemhzK3BLZDcwY0w2aW8wSnYrQ1l6MC8rQXNDUWdkMHhaR0RkUGV2OWZUUEMzK1A1SXlveXBGR1N2NEFyT2VzcjBRd0FveXA3WE5jbUpEZ0FjKys4MVAyNFkyeEVMYk1iWnNKWTN4WGQvZ29MRFVUWWVjK1pUZjI3Nytvcnh1RHFLM3kzNlBEVkQ3bUtyNS9UMXZTY1hOZDZBUEdkb3ZEUXZaZlhlWTdHOHV6VE45UTk2VHdYOG1aRlc5UnFFOENDd2RDRU56WTJQMWE4Vmp1M1doTks3WXQ3VWQwRXd6bEpQei82LzJvU2s2b1hYcExsQnZkSjlwY1FGZ0hUWFk5QWpLNU9BdGwvL2g2T3RTdDh6aGRqTzNva1JQeEp2cDU3YktXR0JEQUFPUGRzODBnQXk5bG5ZZnZtMHhybmEvc09oSDdLRlpDeno4S3hmbVhMN3hIY3pBdHFVZlBUOWt5R2JmRTNVRXFLZlNZbkcwTHNFQWZEbFRkQjA5UHoxa1l4dGlOZ01NRDg4RE4rSFVjcExvVGw0Lzk1Vk5pTE1YRmVGYlF0Z1dBT2hQbUJwMkZmdFF6T1BUc0FBUHFMTHZWNExqRmVmNGZQZlhVakozaU5pV0VScnNYenJGWkFsbHgzRytnTjBQYnVCLzNrYzI1SEZRVFhjNUJlRCtPMXQ5ZlExc0cxd0thbW9oeENVREFNVjk1WVBSN1RFYnJoNDZCVXRwY1FvMk9oRysxZFlYV2hsT0lpeUprWjBON0lCVjJKaUlpSWlGcURWcHdBYmxqWlBMVWNRbUNRYTBHdWMzc2xhalRRWHpMRC9iQzJaSjIvTkFsZEFZTUowdUhVQ3o1V3EzUk8wayt4ZTkvZWNUNXRuK3JicUtUMFkzN3QwMUJpWEdlWTduellJMUZsWC9ZdDdHdHFYc2hLMjcyNkQ1cGl0VURPeXF6OUhPR1JuaFhEK1RrKzV3a2hZZEJOOU94TDVOaXdxdGF2WDZqc1JTeDJpSVdZMEFWbzRRbGdQbSsyQTFvZHRDbjk0ZGl4RmZxSnRWY1AxWWR1NUhpdk1lUE5jK3QxRENFa3pPOWtjV016UC9HUCt1K2swME0vZFJiMFUyZGRlQUNDNFBmQ29iclJrL3hLMm1xU2VzSDgxSXZWYjlnQkVFeG1HSzY1dWNGaCtzdXhjeXUwZmZvQjJsYjdNcEtJaUlpSXFGMXB0YS9jaFloSTROUnh0Y05vTkY3OUFodkpoZHhhSzNhSWE4Ukl2Qm12dXgyYVhuMWRpM0xaN1ZDY0RvaEJ3UjR0QzZUMFl4ZDBEdDN3c1RETXVoRzJwZCswMndTd1lEcm50cE82V2tCb3ROQU9yTDZWMExsM1J4TkZCV2k2SjhONHk5enEvcGVLQXR1M245VlpSYXZwVlgyN3RIemlLS0FvRUFJQ29VbE1nbHhVQ0tXMENMQlpvVGlkcnNyRnEyLzJxS0tUVGh6MU9xWVFGQUxUUFk5N0xXYWtHM2V4S3g3WmR5WDZ1Zk12dUZkeU14RENHLzgyTG1wNWRFTkh3ckp3QWZUako5ZFlRZHJ1dE5Idmc2QkdWYjhrd2JGeExVdzMzTmI4NXlZaUlpSWlvZ1pwdFFsZ01USmE3UkFhVmNWTC9sVUcxVmREVzB0b0J3NkQ4VHJQV3p1MUtRUGdUTjNkR0dFQmNDVjNOYjM2dWhLQVJwUDNRdWhPQnh6ci9WdGN5SXRPRDhPc0c2QWI1dXJWNDlFRHRwMFJ3cXI3QVNrMmF5MHpBZDJnNGRYVnVMTGNOQWxnVVlSKzhuVG9KMDkzSjJVVXV3MjJMK2JYZVgwSlFjSFFkS251dCtWTTIrLzZSRkZndk8zK09rOHRwYVZDS1M3MERDY2lDc2E3SDRVWTRiMW9saGpWQWJxeGsrRlk5NnZ2TCtXY04wbWs3Tm9ya1Z1Qzh4ZTNvN1pKak9zRU1Tb0tqdTFib0J2VzhOWEtpWHh4N05nQ01ib0R4TGhPZFU4bUlpSWlJcUlXb2ZVbWdKbklhREs2c1pOaG1IbXQxOHJleHB2dWh1WDkvMEk2Y2FSQng3WC8vQjBBUUxHNWJxbVh6OWF3ZUplaVFEcDFBdmFmdm9LY2ZiYnVBNThYcHhqYkNjWWI3L0s0N1I4NlhZTmlia3ltT3g5dS9wTUtBalNkdTdnZktxVWxOYy9WNnFDYlhMMnlzWFB2ZHE5azZRV0hFeG9PNDAxM1E1TlkzYmhmS1NtQzVjTzNJR2VtMTdtL2R2REk2a28rUllGejMwN1hweFhsa1BOemZTWngzZWNwTDRQdCs4ODl4c1JPQ1REZDhSQ0VvR0QzTVcxZkw0QjI4RWgzTDJEOWxNc2hIZGdET2RlendsY0lDb1lRR09SK0xKK3BaU0crRmtLTWFsdHZuRkhOOUJNdWh1MkhyMTJMZExYUjZsZFNnU3pEc1hvRkRGZGVxM1lrUkVSRVJFUlVENjAzQVJ6QkJIQlQwRjk2SmZTVHFsZitWSW9LSUdlZmRTMytvOVBETlBjSk9OYXZoUDNYSlZEc05wUS85NmpmeDdhdlh1N3gyTGwvSjhxZW1ndEJwd08wT2tCVHVjcGtSWG05K3M1NkxCb0h1UG9zVnZVbGREcGhYN0VZOW5XK0Z4UnI2M1NqSjNrbUtXdm9md3NBK29zdTgwaWcydGMwN3ZkTTIyOHdETmZjQXNGa2RvOUpKNDdBK3VtN1VFcUw2ejZBS0hvc3JpU2RQT3FSb0piUFp2aE9BRHZzY0tidWhtM1pkMUFLODZ2akdUd1N4cXRuVjdjY1VSUll2L29ZenUyYklHV2NoUG1SWndDTkZvTGVBT010OThFeTc5OVFMQlhWNFhTTWQzK3VsSlkwZXJLOEtmQjVzLzNRSkhTRkVCNEJ4Kytyb1JzL1dlMXdxSTF3L0w0S1FuZ0VOUEZkNnA1TVJFUkVSRVF0UnV0TkFFZEdRZEFibW5TQnFuWkZGR0c0YWpaMHc4ZTZoNVNpQWxUTWV3bXdXbUM2L3luWDdlNmlDTjJFS2RBT0h3dnAwRDQ0VS9kQXpqNERwYlFZU25tWmEyWHorbkE2b0RnZG5tT0NBR2kxRURSYVFLTUZ0QnJYdjRvQ3BhakFPL1NFcnA0RGxjbGZPVE1kMW9VZjFGaEY3TytDUEMyTllESkRreklBU25rcGxMSlNvTHpNOVhQZ2NFQnhPZ0hCMWRaQU8yUVU5T004RjRHU0RoL3dlVXhOOTJUb0w2cE8vRHQzYlBHckl0Y2ZZbmdrOURQK0Q5cStnenpHSGIvL0J0dlNid0JKOHVzNHVzRWpQUks4am8xclBMWmJGN3p0Nm9lcE4wTFE2d0ZSQThWaGR5V1h6ejJIVmdmRGpHczhGMWs2Si9rTEFISldKbXpMZjRCaCtqV3VyeUVtRHFhNVQ4RDZ5ZHVRODNOZDhZd1k1OTVkeWpqaDE5ZWdKa0Z2cUxWQ210b2V3Mld6WUhuL1RXZ0hEdlZZYUpHb0laVGlJdGhYcjRCcHpvTnFoMEpFUkVSRVJQWFVhaFBBMEdnZ0puU0JkT1NRMnBFMGlvYjI2bTBzbXZpdW5zbmYwaEpZM25uRlhURnBlZmMvTU40ODE5MS9WVENab1IwNDNHUEJNQ2dLSUVsUVpNbTFhSmI3dy9WWWthVHF4NmhLOG1yYzFiK0N0akxoVzhQdHlzNGRtMkZkOUtIbm9FNFAzYWlKbm1PS0F2dXFuMkZmdWNUdjVHSnpzSDcySHFTakIydWRvMG5xRGVQc09iWE9VUngyR0srNTJmVzlxZ2Y1VEFha285NC9MMkpzSnhodnZxZTZINitsQXJhZnZxclhzWDNTNmFHZmRDbjBFNmU0L284cktSVmxzSDM1TVp3SDl2aDlLTUZraG43YXJPcGpGQmZDdWMrN1A3Rmlzd0UyRzJwNkcwS002d3pqRFhkQmpEbG5nVU9udzVYODNmV0h4MXpIdWwraGllM2thanRSdWEvNWllZmhQSndLUWFOMVZjVlhrbzZsK2YyMXFFVk03RnBkWlUvdGdoZ1JDZDJ3VWJCOXZ3akdXKzlST3h4cTVXdy9mQW5kOE5GZWkyVVNFUkVSRVZITDEzb1R3QUEwWFh1MG1RU3cycVNUUnlHbEg0Y21vU3NVcXdXVytmOTFWem9DMVFsaDNZangwRSthQmlFMDNQc2dWWlc3TlZ4V1hvdTgxWlBqdkFRZEFHaDc5dkg0WTFRcExvUjE0UWYrSmVRY2RpajFyVml1SkFoQ2Rlc0FQeWsyaTZ0S3VvNDVkWEk2SVdlZDhXaEJVT2U1eTh0Zy9mdzlyd3B0VFdJM0dPOTgyTFVRSCtEcWdidm9RMWRsOFFYUUp2ZUQ0Y3Fidks0VEtTMFYxcThYMUx0ZGdtN1NOQWpCb2U3SDloV0xHNVRjMXlRbWVTUi9sYUlDV0Q1NUczTEdTZS9KaWdMcjF3dGdoQUR0NEJHdU1hMFcydVQrbnZOa0djN2QyK29kUzNQVGRPbWhkZ2lrQXYzNHlhaDQ3MDA0TnEyRGJ0UjR0Y09oVnNxeGNTM2svRHdZcjc1QjdWQ0lpSWlJaUtnQlduY0N1TElhdFMyUWM3T2E1TGhpVkl6ZmMrMi8vUVRUcmZmRCtzazdrTTlrZUUrUVpUZzJyWUZqODFwb3V2V0VwbnR2YU9MaUlZUkh1QktJZWtPZFZid05wWlNWUWpxYzZqWHUzTDhUamcycm9CdHpFYVREQjJEOTR2MDZrNnhWS3Q1KzJYZml6dzlpNTBSVlcwaklPVm4rSllDZERqaDNiNE50K1E4K2s2N25mNi9zdi94WXI4cmNtaWhXYS9YQ2FuQlY1dHFYZmdQSDVyVU5PcDV6eTNyb1JrNkFZRFJCUHBNQng3YU5EVHFPWTlNYVFLdUZZZWExa0k2bHdmclp1N1VudXlVSjFrVWZRSGMyQTRhcHM2cDdTNS9Edm5aRnErai9xKzNhZHA0dnFSNjBXaGl2dnhtVzk5K0VKcUVyeEk2ZDFZNklXaGs1TXdQMmxVdGh1dnRCbjgrQlJFUkVSRVRVOHJYcVYvS2F1TTRRVEFGUUxPVnFoM0xCS2w1cW1tUmlmVnBMU0FmM3dmTEI2NUNPMU42bUFJb0M2ZWdobiswRTNBUUIwT29xV3p5NGtzS0NWdXY2WEJEZ3VrZGZBV1RGOWE5eXpnY0FSWmJkNTRLaUFFNkhxMzJFRDdZbFgwSE9QQVhIOWszMTcwSGN4R3pmZk9MK1hENmJXZWQ4NmVnaGxELy9oRi9IdFMzN0ZvTEJDTUZnQkNwNzNrSWpRaEExVUNRbmxOSlN5Rm1aZ09TczhUaHlialpzWDM0TTQ2MzN3cjd5SjloWExmUHZDNnZyNnpoK0dMYkZYOEZ3NVkxd0h0Z0wyL2VmKyt6ZjdDODVQeGUycnhmQWVNT2RzQzc4NElMK254M3JWMExKejRYejRONGFyeW12ZmRhdWdMUjNCM1NqSjBIVHZUZUVvR0FvUllWdy9MRUJqaTNyR2h4TGN4SE1BUkJqTzZrZEJxbEVESStFWWNiVnNIejhEc3dQUEFFaEpFenRrS2lWVUlvTFlmbjRiUmhtWE0zV0QwUkVSRVJFclppZ1dNcGJWc2Fzbm14THY0Vmp5M3ExdzZnL25SN2FsQUh1aDg3ZDN1ME5Hb04yd0REMzU5S0JQZTErMFR6Tk9Rdkd5V2N6Ry96OUVQUUdpTEVkM1ZaaGZ1WUFBQ0FBU1VSQlZJK2w5T01YSEp1YU5OMTZOcXlQclZibjhYMDR2NkphMDcxMzNXOG8xSU1ZMTlsM2RUclZTamR5UEF5WFhhVjJHS1F5eDhhMWNPemNCdE45ajBNd0I2Z2REclZ3U2tVNUxQTmVnVzdRTU9oR1QxQTdIQ0lpSWlJaXVnQ3RQZ0VzblU2SDVkMVgxUTZEaUtqRk1zOTl2RjQ5bzZudHN2MnlCRkw2U1pqdWVvQkpZS3FSVWxFT3kveTNvRTNvQXYzVUdXcUhRMFJFUkVSRUY2aHhHN1dxUU5NeEhtSmt0TnBoRUJHMVNHSlVOTVE0OW4wbEY4T1VHZEFtZElGbDNpdXRvbmMxTlQrbHVCQ1dlYSs0a3I5VHBxc2REaEVSRVJFUk5ZSldud0NHSUVBN2VJVGFVUkFSdFVqYVFTTmRmYmVKQUVBUW9KODZBN3BCdzFEeDFzdVFNOWxTaGFySm1SbW9lT3RsNkFZUGQxWCs4cm1EaUlpSWlLaE5hUDBKWUFDNm9XTWdHSTFxaDBGRTFLSUlSaU4wUTBlckhRYTFRTHJSRTJDWWRqa3M3NzhCeDhhMWFvZERMWUJqNDFwWTVyOE93N1RMb1JzMVh1MXdpSWlJaUlpb0VXblZEcUF4Q0VZamRDUEd3NzUyaGRxaEVCRzFHTHFSNC9ubUdOVkltOUlQWWt3Y3JGOStDdW5JSVJobVhRY2hKRlR0c0tpWktjVkZzUDN3SmVUOFBKanVmZ2hpZUtUYUlSRVJFUkVSVVNOckV4WEFBS0FiTlFHQzNxQjJHRVJFTFlLZ04wQTNhb0xhWVZBTEowWkV3anpuUVlqUkhWRHgyZ3R3ckZzSnlMTGFZVkZ6a0dVNDFxMUV4V3N2UUl6dTRMb09tUHdsSWlJaUltcVRCTVZTcnFnZFJHT3gvL29UN090WHFoMEdFWkhxOU9NdWh2NlNHV3FIUWEySW5KOEgyN0lmb0JUa1F6ZHBDblNEUndBYWpkcGhVV09USkRoMmJJRmo5UW9JNFJFd1RKL0Z4QzhSRVJFUlVSdlhwaExBaXMyR2lqZitDYVdrU08xUWlJaFVJNFNFd2Z6UW4zbFhCRFdJbEg0YzluVy9RYzdKZ1c3MGVPZ0dEV2RyaURaQUtTNkNZK2RXT0RhdWhSZ2RBLzJFeWRERWQxRTdMQ0lpSWlJaWFnWnRLZ0VNQU00RGUyQmQrS0hhWVJBUnFjWjQ0eDNROXU2dmRoalV5c2xuVHNPeGZUT2MrL2RDN05nWjJuNkRvZW5lRTJKa3ROcWhrWi9rdkJ4SVI5TGczTHNEY21ZR3RIMzZRVGRrSk1TNFRtcUhSa1JFUkVSRXphak5KWUNoS0xCODlpNmt3d2ZWam9TSXFObHBlaVRETkhzT0lBaHFoMEp0aGRNQlo5cEJPQStsUWpwMkJCQUZhTG9rUVl5T2dSalZBV0pVTkdBS2dHQTBRakFZQUUyYldGKzJkWkNjVUd3MktGWXJZQ21IbkpzRE9UY2JjazRXcEJOSEFWbUJwbHQzYUh1bFFOdXpONkRWcVIweEVSRVJFUkdwb08wbGdBSEloZm13ekhzWml0V2lkaWhFUk0xR01KcGd2djlKQ0tIaGFvZENiWldpUUM3SWczd3FIWEplanV1aklBK0t4UUxZYkZEc05rQ1MxSTZ5L2RCb1hLMWVEQVlJSmhQRThFaUlrZEd1ai9nRVYyOWZ2aGxFUkVSRVJOVHV0Y2tFTUFBNEQrNkY5WXNQMUE2RGlLalpHRys4RTlyZS9kUU9nNGlJaUlpSWlJaGFFRkh0QUpxS3RuYy82RVpOVURzTUlxSm1vUnM1a2NsZklpSWlJaUlpSXZMU1poUEFBR0NZTWhPYVRvbHFoMEZFMUtRMG5STmhtRHBEN1RDSWlJaUlpSWlJcUFWcTB3bGdhTFF3enI2Yks1WVRVWnNsUmtiRE9Ic09GOTRpSWlJaUlpSWlJcC9hZGdJWWdCQVFDTk90OTBJSUNsRTdGQ0tpUmlVRWg3cWUzOHdCYW9kQ1JFUkVSRVJFUkMxVW0wOEFBNEFRR2c3VHJmZEJNSnJVRG9XSXFGRUlSaE5NdDl3TElUUmM3VkNJaUlpSWlJaUlxQVVURkV1NW9uWVF6VVhPUGd2TGdyZWhsQmFySFFvUlVZTUp3YUV3M1hJdnhBNHhhb2RDUkVSRVJFUkVSQzFjdTBvQUE0QlNWQURMZ3JjaDUrV29IUW9SVWIySmtkRXczWFlmaEpBd3RVTWhJaUlpSWlJaW9sYWczU1dBQVVDcEtJZjFzL2NnWlp4VU94UWlJcjlwT2lmQ09Ic09lLzRTRVJFUkVSRVJrZC9hWlFJWUFDQTVZZnZsSnpnMnIxRTdFaUtpT3VsR1RvUmg2Z3hBbzFVN0ZDSWlJaUlpSWlKcVJkcHZBcmlTOCtCZTJMNzdBb3JWb25Zb1JFUmVCS01KaHF0dWdyWjNYN1ZESVNJaUlpSWlJcUpXcU4wbmdBRkFMc3lIN2FldklSMCtxSFlvUkVSdW1oN0pNTTc4UHdpaDRXcUhRa1JFUkVSRVJFU3RGQlBBVlJURlZRMjg3SHNveFlWcVIwTkU3WmdRRWdiRDlDdWg3ZFVQRUFTMXd5RWlJaUlpSWlLaVZvd0o0UE1vZGhzY2EzK0ZZOHQ2S0hhYjJ1RVFVVHNpNkEzUWpSZ0gzWVJMSU9nTmFvZERSRVJFUkVSRVJHMEFFOEExVUN6bGNHeGFDOGZtZFZDc1ZyWERJYUkyVERBYW9SczVBYnBSNHlHWUF0UU9oNGlJaUlpSWlJamFFQ2FBNjZCWXJYQnMyd2puenMyUWMzUFVEb2VJMmhBeEtocmFRU09oR3pvYWd0R29kamhFUkVSRVJFUkUxQVl4QWV3dlJZRjhKZ09PM2R2ZzNMTWRTa1c1MmhFUlVTc2ttQU9nN1Q4RXVnRkRJY1oxWm85ZklpSWlJaUlpSW1wU1RBQTNoQ3hEUG5zYXp1TkhJSjA0RFBua2NmWUxKaUtmQklNQllrSTNhTHAwaDdacmQ0aXhuUUJSVkRzc0lpSWlJaUlpSW1vbm1BQnVESklFT1Q4WGNuNDI1TndjeUxuWlVBcnlvZGdzZ00wR3hXcDFKWWdscDlxUkVsRmowbWdoNkEydTlnMEdBd1NEQ1VKNEJNU29EaENqb2lGR2RJQVlFUVZvTkdwSFNrUkVSRVJFUkVUdEZCUEFSQ3FTWlJrMzNQVUtjdk9LQVFELy9Pdk5HREcwVjVPYzYranhNM2p1cFVVNGs1WHZIb3Z2SElXbkhyNEdQWk02TmNrNWlZaUlpSWlJaUloSVhacS8vL1V2ZjFjN0NLTDJTaEFFbEpSV1lOK0Jrd0FBaDkySkNXUDdOY201d3NPQ01QV2l3VGlUVllEMEROZUNoc1VsRmZoNTVYWTRIRTcwVFU2RVJzUFdCRVJFUkVSRVJFUkViUW16UFVRcW0zTFJZUGZubTdjZlFuRkpSWk9keTJ3MjRKa25yc01qYzYrQTBhZ0hBQ2lLZ29YZnJzUGN4K2JoOExITUpqczNFUkVSRVJFUkVSRTFQMVlBRTZrc09NaU1YWHVQSVNlM0NMS3NJREk4Q0wxN3hqZlorUVJCUUkra2pyaG9YRDhjUDVtRnJKeENBRUJSY1RtV3I5d0JTWkxRTnprUkloY3FJeUlpSWlJaUlpSnE5WmdBSm1vSkJHRFQxb01BZ0lLaU1zeVlPcnpKVHhrWWFNSWxFd2NpTkRnUXUvZWZnQ1JKVUJRRmUxTlBZdE1mQjVIY3N6UEN3NEthUEE0aUlpSWlJaUlpSW1vNkxQRWphZ0hHaityamJzbHc3TVJaSEQxK3Bsbk9Ld2dDTHI5c0JENTQ4d0gwUytuaUhqOStNZ3R6SDNzYjh6NVlpckl5YTdQRVFrUkVSRVJFUkVSRWpZOFZ3RVF0Z0U2bnhla3plVGgyNGl3QVYxL2VrY042Tjl2NWd3TE5tREpwRUlJQ3pkaWJlZ0tTSkVOUkZCdzhuSUZmVm0xSFdFZ2d1aWJHUUJDRVpvdUppSWlJaUlpSWlJZ3VuS0JZeWhXMWd5QWk0T0RoRE56L3hEc0FBSU5CaDY4K2VncEJnYVptanlQemJEN2VlSGN4ZHV3KzZqR2UwaXNCRDk0ekUwbGRZcHM5SmlJaUlpSWlJaUlpYWhoV0FCTzFFRkVSSWRpNlBRMzVCU1dRSkJraElRRkk2WlhRN0hFRUI1a3hlY0lBZEVtTXdZRkRwMUJSWVFNQTVPWVZZOW1LYlNncUtVZHlyM2dZOUxwbWo0MklpSWlJaUlpSWlPcUhDV0NpRmtTbjEyTGpsZ01BZ013eitaZzFmYVFxYlJjRVFVQkM1MmhNbnpJTUVGelZ5YkxzdWxrZzdjaHBMRis1SGNGQlpuVHJ3cllRUkVSRVJFUkVSRVF0R1Z0QUVMVWdEb2NUMTkzK0VvcEt5Z0VBei85NU5rWU5iNzVld0RYSlBKT0h0K1l2eGJhZGh6M0d1eWJHNEk3WlV6QjhjQThtZ29tSWlJaUlpSWlJV2lCV0FCTzFJQnFOaVBJS0svWWRPQWtBS0M0cHh5VVRCNmtiRkZ4dElTNGEzeDlKWGVOd01DMERaZVZXQUVCaFVSbFdyOStEblh1UG8zTmNCS0tqUWxXT2xJaUlpSWlJaUlpSXpzVUtZS0lXSmplL0dEZmMrUXBrV1FZQWZQeS9SeERmT1VybHFLclpiQTU4L2VQditQcUg5YWl3MkQyMmpSamFDM2ZjZEFtNkpzYW9GQjBSRVJFUkVSRVJFWjJMRmNCRUxVeUEyWWdUNlZsSXo4aHhqdzBmMGxQRmlEeHB0UnIwNzlNRmwxNHlGSkpUeHBIalo5ejlnVStmeWNQU0ZYOGc4Mncra3JyRUlpalFwSEswUkVSRVJFUkVSRVR0R3l1QWlWcWd2YWtuOE1pZjV3TUFqRVk5dnY3b2FRUUVHRlNPeXJlc25FSjhzbWdWVnE3WkJVV3BmanJSYWpXWVBtVVlicmhtQWlMQ2dsU01rSWlJaUlpSWlJaW8vV0lGTUZFTEZCMFZpZzFiRHFDd3FBeE9wNFNnSURQNjlFNVFPeXlmQWdOTUdETWlHV05IOWtGZVFRa3lNdk1BQUxLczROQ1IwL2hoNldiazVaY2dvWE1VZ2dMTktrZExSRVJFUkVSRVJOUytzQUtZcUlYNlpkVU92UExtZHdDQThOQWdmREgvY2VqMU9wV2pxdHYrZyttWS8ra0s3SzljeUs2S0lBaVlNS1lmcnI5cUhMcDFpVlVuT0NJaUlpSWlJaUtpZG9ZSllLSVd5dW1VY05PYy95QTNyeGdBOFBEY3l6Rmo2bkNWby9LUG9pajRZOGRoZlBITldxUWVTdmZhUG54SVQ5eHcxWGowU1U1cy91Q0lpSWlJaUlpSWlOb1JKb0NKV3JBZmxtN0MvK1l2QlFERVJJZmgwM2NmZzBZanFoeVYveFJGd2Y2RDZWajAzVHBzM1o3bXRiMVA3d1JjZi9VRURCL2NBNElncUJBaEVSRVJFUkVSRVZIYnhnUXdVUXRtczlseHc1MnZvS2lrSEFEdzlDUC9oOGtUQnFnY1ZjTWNPM0VXWDM2L0htdCszK3V4V0J3QWRFMk13VFZYak1XRTBYMWFSWnNMSWlJaUlpSWlJcUxXZ2dsZ29oWnU0VGRyOGVIbnZ3SUFFanBINDhPM0htclYxYkpuc3ZMeDlROGI4TXVxSFhBNG5CN2JRb0xObURaNUNHWk1IWWFZRHVFcVJVaEVOVklVeVBtNWtETk9RYzdOaHB5WEM3a2dGNHJGQ3Rpc1VCeDJRSkxVanBKYU9vMEdnazRQR0l3UVRFYUk0VkVRSTZNZ1JuV0EyRGtlWWtRVTBJcC96eEVSRVJFUnRUUk1BQk8xY0dWbFZseC81NzlSWWJFREFQN3g1NXN3ZW5peXlsRmR1SUtpVW55M2VDT1dMTi9pL3RxcUNJS0E0VU42NHZKcEl6QjBVUGRXbmZBbWF2V2NEampURHNCNUtCWFNzU09BS0VMVEpRbGlkSXpySXpJYWdqa0FNQmdnR0l5QVJxTjJ4TlRTU1JJVW14V3cyYUJVbEVQT3k0R2Nrd1U1Snd2U2lhT0FyRURUTFFuYVhpblE5a3dHdEx3emhJaUlpSWpvUWpBQlROUUtmUERwQ2l6NmJoMEFvR2RTSjh6N3o5dzJreFF0TDdkaHhlb2RXTEo4Q3pJeTg3eTJ4OGFFWSthMDRaaDYwV0FFQjVsVmlKQ29mWkxQbklaajIyWTRVL2RBN0pnQWJmOUIwQ1QxZ2hnWnBYWm8xTWJKZWJtUWpoNkNjODlPeUptbm9FM3BCOTNRa1JEak9xa2RHaEVSRVJGUnE4UUVNRkVyVUZoVWhodnVlZ1YydXdNQThNby83c0NnL3QxVWpxcHhLWXFDWFh1UDQ4ZGxtN0hwajROZWZZTDFlaDBtanUyTHl5OGRpWjVKSFZXS2txanRrOUtQdzc1MkplVGNYT2hHVDRCdThIQUl3U0ZxaDBYdGxGSmNCTWZPclhCc1hBY3hPaHI2OFpPaFNlaXFkbGhFUkVSRVJLMEtFOEJFcmNTYjd5L0I0bVZiQUFEOSszVEZxeS9jMFdhcWdNK1htMWVNbjM3WmltVy9ia05SY2JuWDlxU3VjYmhrMGtCTUd0c2ZZYUdCS2tSSTFQYkkrWG13TGZzQlNrRStkSk9tUWpka0JDQ0thb2RGNUNMTGNHemZBc2ZxWHlDRVI4QncyU3lJRVpGcVIwVkVSRVJFMUNvd0FVelVTbVRuRm1MMm5GY2hTVElBNE9YbmJzZmdBVWtxUjlXMEhBNG5mdCtjaXNVL2I4SCtnK2xlMjBWUnhOQkIzWEh4aEFFWU5Td1pCZ1A3UkJMVm05TUorN3JmNFBoakUvU1Rwa0kzZGhJVHY5Unl5VEljdjYrR2ZmVXYwQTBiQmYzNHlZQldxM1pVUkVSRVJFUXRHaFBBUkszSTYrOHN4aysvYkFVQTlPaldFVysvZW0rYnJRSSszN0VUWjdINDV5MVkvZnRlV0N3MnIrMW1zd0hqUi9YQnhSTUhvVjlLWXJ2NXZoQmRDRGsvRDlZdlA0RVlFUVhEbGRlejFRTzFHa3BKTVd6Zkw0S2Nud2ZqOVRkRERHYzFNQkVSRVJGUlRaZ0FKbXBGOGd0S01QdWVWMkd6dVhvQi8rMVAxMlA4Nkw0cVI5VzhiRFk3Tm13OWlKVnJkbUg3cmlOZXZZSUJJRG9xRkpNbkRNREZFd1lpdmhNWHJDTHl4Wm02QjdZbDMwRS9aUVowbzhhckhRNVJnemcycm9WOTVWSVlabHdOYlVvL3RjTWhJaUlpSW1xUm1BQW1hbVUrK0hRRkZuMjNEZ0RRTVM0U0g3MzFFTFJhamNwUnFTTy9zQlJyMXUvQnIydDI0ZGlKc3o3bjlFenFoTW5qKzJQTXlCUkVSNFUyYzRSRUxaTmo0MXJZTjIrQTZiYTVFRHQyVmpzY29nc2laMmJBOHZFNzBJOGNBOTNvQ1dxSFEwUkVSRVRVNGpBQlROVEtsSlpiY05OZHI2Q3MzQW9BZVBTK1dianNrcUVxUjZXK0V5ZXpzWEx0VHZ5MmRqZnlDMHQ5enVuZU5RNWpSL1hCbUJISmlPOFV4VFlSMVA0b0Ntd3Jmb0owSkEybXV4K0VFQkttZGtSRWpVSXBMb1RsL1RlZzZkNExoaWt6QUQ2L0V4RVJFUkc1TVFGTTFBcDkrZjE2elAva0Z3QkFSSGd3UG52M01TNkFWa21XWmV6YWV4eS9ydG1KM3pjZmdNMW05em12VThkSWpCbWVqREVqVTlDcmV5Y21nNmxkc1AyeUJGTDZTWmp1ZWdDQ09VRHRjSWdhbFZKUkRzdjh0NkJONkFMOTFCbHFoME5FUkVSRTFHSXdBVXpVQ3Rsc2RzeWU4NnE3MHZYdVc2ZmgybGxqVlk2cTViRlliTmkwN1JBMmJFN0ZIenNQdzJyMW5ReU9qQWpHNkJISkdETThCZjFTRXR0dFN3MXEyeHdiMThLeGN4dE05ejNPNUMrMVdVcEZPU3p6WG9GdTBEQzJneUFpSWlJaXFzUUVNRkVydGZTWFAvRGZkMzRFQUFRRm1QRDUrMDhnTU5Db2NsUXRsODNtd000OXgvRDdsdjNZdFBVZ1Nzc3NQdWNGQlpnd2NsZ3ZqQjZSakVIOWttQTJHNW81VXFMRzUwemRDOXZ5SlRBLzhBVGJQbENicHhRWG91S3RsMkdZZGprWGhpTWlJaUlpQWhQQVJLMlcweW5oOXZ0ZlIrYlpmQURBRGRkTXdCMDNYYUp5VksyREpNblltM29TRzdha1lzT1dWT1RsbC9pY0o0b2lrbnZGWThpQUpBd1oyQjA5a3pwQ0ZNVm1qcGJvd3NqNWViQzgveVpNZHovRUJkK28zWkF6TTJDWi93Wk1kejhJTVR4UzdYQ0lpSWlJaUZURkJEQlJLN1oydzE0OC84cVhBQUNEUVlkUDNuNFVVWkVoS2tmVnVpaUtnclNqbWRpd09SVy9iMG5GNmN5OEd1Y0dCWmd3YUVBU2hnem9qaUVEa3hBZEZkcU1rUkkxZ05PSml2ZmVoRzdrV09oR2pWYzdHcUptNWRpNEZvNHRHMkNlOHlDZzFhb2REaEVSRVJHUmFwZ0FKbXJGRkVYQjNFZm40Y2p4TXdDQUNXUDY0WmtucmxNNXF0WkxVUlNjT3AyTGpWc09ZUHZ1bzloLzhDUWtTYTV4ZnVlT2tSZ3lzQWVHRE95Ty9pbUpNSm5ZTG9KYUZ2dXFYeURuNXNCNDZ6MXFoMEtrQ3V1Q2R5RkdkNEIrMGhTMVF5RWlJaUlpVWcwVHdFU3QzUDRESi9IUTArKzdINy82d3AwWTBMZXJpaEcxSFJVV08vYnNPNDd0dTQ5ZysrNGp0VllIYTdVYXBQU0t4NUFCM2RHdlR4ZjBUT29Jblk0Vlo2U2VxdFlQNXNlZWdSRE1Pd09vZlZLS2kxRHgyZ3N3eldFckNDSWlJaUpxdjVnQUptb0QvdlhhVjFpMWJnOEFJS0Z6Tk41Ly9RRm90UnFWbzJwN3NuSUtzV1AzVVd6ZmRRUTc5eHhGV2JtMXhybGFyUWE5dW5kQ1N1OEU5TzJkaUpUZThRZ09NamRqdE5UZVdUNmREMjNQRk9qR1QxWTdGQ0pWT2RhdGhEUHRBRXczMzZWMktFUkVSRVJFcW1BQ21LZ055Qzhvd1MzMy9oY1dpdzBBTVBlT1MzSDF6REVxUjlXMnliS010S09aMkw3ckNMYnZPb0lEYVJtUTVacmJSUUJBZk9jbzlPbWRnRDY5RXRFbk9RRnhNZUVRQktHWklxYjJSRW8vRHRzUFg4UDhwNzhEWExpUTJqdFpSc1hMZjRkaDF2OUJrOEE3WklpSWlJaW8vV0VDbUtpTitQckgzL0hleDhzQkFHYVRIcCs4K3hqQ1E0TlVqcXI5S0MrM1lmZitZOWl6N3dUMkgwekhrZU5uNmt3SWg0VUdvayt2QlBSSlRrQ2Y1RVFrZFlsbDVUWTFDc3NuNzBFN2NEaDB3MGFwSFFwUmkrRDRZeU9jdTdmQmRQUGRhb2RDUkVSRVJOVHNtQUFtYWlPY1RnbDNQZlFtVHAzT0JRQmNNbkVnbm56NEdwV2phcitzVmpzT0hqNk4vUWRQWXYvQmRLUWVPdVd1MEs2SndhQkQ5MjRkMGFOYkhMcDNqVVAzcmgwUjN6a0tHZzByT01sL2NtWUdMSXMrUWNDZlgyRDFMMUVWU1VMNWkzK0Y2WWJiSU1aMVVqc2FJaUlpSXFKbXhRUXdVUnV5WS9kUi9PblpqOXlQMy9qM0hQVHBuYUJpUkZSRmttU2NTTS9DdmdNbnNmL2dLZXc3Y0JMNUJTVjE3cWZYNjlBMW9RTzZkK3VJcEs2eDZONnRJN3JFUjBPdjF6VkQxTlFhMlJaL0F5RTZGdnFKbDZnZENsR0xZbCt6QWtwdUZnd3orZVlvRVJFUkViVXZUQUFUdFRIUC9Yc2gxbS9lRHdCSTZoS0xkMTY3RHlLckFGc2NSVkdRblZ1RS9RZlNzZjlnT3ZZZlBJa1Q2ZGwrN2F2UmlFaU03K0NxRXU3bSt1aVdHQXVqVWQvRVVWT0w1M1NnL09YbllINzhXUWpCSVdwSFE5U2lLTVZGcUhqMWVRVDg2VytBbG0raUVSRVJFVkg3d1FRd1VSdVRuVnVJMis1N0hUYWJBd0R3MEQyWFkrYTA0U3BIUmY0b0w3Zmg2SWxNSERsK0JvZVB1djdOT0owSFJhbjdhVm9RQkhUdUdJbnVYZU9RR044QjhaMmpFTjh4R25HeDRld3IzSTQ0VS9mQXNmMFBtT1k4cEhZb1JDMlM1YjNYb1JzeUF0cVVmbXFIUWtSRVJFVFViSmdBSm1xRFB2dHFOUllzL0EwQUVCaGd4RWZ6SGtGRUdCZUVhNDBzRmh1T3AyZmh5TEV6T0h3c0UwZU9uY0hKVXpsMUxqQlhSYU1SMFRFMkF2R2RvbDFKNFU1UnJzODdSc0prTWpSeDlOVGNyTjh0aEtaYlQraEdqRlUxRGprekhZcmREazJYN28xenZKd3N3T21BR05lNVVZNUhsUlFGRUlTbU8zeFJBV0FLZ0dCb09jODFqczIvUXpwK0dNYXJybGM3RkRxUG9pZ1FHdmw2Yklwait1djR5U3hZclE3MDd0bEp0UmhhczIwN2orRElzVXhNbmpBQTBWR2g5ZHBYbHVWbXUvdE5VUlJzM0hJQWNiRVI2Sm9ZVSs5OWVYMFNFVkZ6MGFvZEFCRTF2bXRuamNXSzFUdHhOcXNBWmVWV3ZQN09qL2pIMHpmeEJWNHJaRElaa05JckFTbTlxbnM1MiswT25EaVZqU05IcTVQQ3g5T3o0SFJLWHZ0TGtveFRwM05kaXdOdThkd1dGUm1DaE03UmxVbGgxMGRDNXc0SUNUYnpXbW1ORkFYU3NTUFFUN204MFE4dDUyVkRPcmdQdXJHVC9acHYvWHcrNU53c0JQN25nMFk1di9Yai96WHE4UnFpL00vM1FRaUxnUG1KZjZnV1EyT3kvL0lEbkx2K2dPbmhaeUNZekUxeUR1c1g4eUdkT2dIei9VOUI3SnpZSk9lb0wwMzNuckN2WE5ia3llKzJiUCtCZEp6S3lMbmc0eVFtZEVCeXIzZ0F3TUt2MTJMbm5tUDQ1OTl1aHNIZ2FzL3gzZUtOOVQ3bW1KRXA2QkR0U2hadTJaYUc5ejllamxkZXVBTVI0YzMvSnZnTEwzK0o5Rk01V1BIajg2cmVpU05KTWpMUDVPSHdVZGZkUlllUFp1S1dHeTdDd1A3ZFZJdkpIOS84OER0MjdqNkc4YVA3MW11Ly9RZE80cVgvZm90bm43NFJTVjFqZmM2eDJSd29LN2Vpdk55Q3NuSXJTa29xVUZKYWdlS1NDaFFXbGFLZ3NBd2podmJFaExGMTN5bHdNQzBEei83ekMvVHEwUW4vZTNXdTM2K2ZlSDBTRVZGell3S1lxQTNTNjNWNDdMNHI4Zmd6cm1USnBxMEhzZnIzdmJob1hIK1ZJNlBHb05mcjBET3BFM29tVmE5azczUktPSm1SZytNbnppSTlJd2NabVhsSVA1MkRNMmNMYXF3V3pzMHJSbTVlTWJidk91SXhIaFJvUW55bmFNVEdoQ0VtT2d3eEhjSmQvMGFISWlveWhIOG90RkJ5Zmk0Z2FpQkdSalg2c1czZmZ3SHA4QUZJNmNkZ3ZQWTJRS2VIWXJWQXpqN3JjNzdpZExXZ2tkS1AxM2hNVGNkNFFOdTBMME1xWHZwcnZlWUx3U0V3elgzQzV6YkZiZ1BzTnEvank3bFpEWTZ2aXEvRWR0bmpkMTd3Y2F1SVVURXdQL21DeDVoaXMwSE96NFY5NVU4d3pMeTIwYzVWUmM0K0MrbkVFWWdkWWlGMmFqbUxrWXFSMFlBb1FDN0lneGpSK0Q4cmJjRWYydy9qNmI4dndLZnZQNGFPY1JGNDRQRjNFUjBWZ21lZWRGVk5yMXl6QzB1WC8zSEI1N2w4K2doM0F2ak0yWHpzMm5NTWYvM0hwL2puczdkQXI5Zmk3Zm5MNm4zTStFNVI3Z1J3ZUZnZ3ptWVY0TGtYdjhCckw5N2wvdDMxODRwdGVQV3RIL3crNWplZlBZM3dzQ0E0blJJK1hiUzYxcmxYVEIrQjhNbzdydnpvM3VUMmwzOThpaisySDhZM256Mk5vdUl5M0hIdkc3aHN5bEE4K3NBcy93OVNTWlpsdkQxL0dVNW41aUh6YkQ2eWM0b2dTYTdYQVFFQlJuUkppRUZ4U1VXOWo5c1FkVjFMTlRtYlZZQ2R1NDloN0tnVWRJeUxxTmM1SFE0SmVma2wrTk5mUDhKci83NFRpZkVkSUVreWJyM25OUlFWbGNOaXRkZmFXa3VuMHlJMEpBQ1JFY0YrSllDVGU4VmovSmkrV0xkaEg1Yi91aDJYVGhucVY1enQ5Zm9rSWlMMU1BRk0xRVlON05jVk02WU94MCsvYkFVQXZQWGVFZ3pzMXhYaG9Xd0YwUlpwdFJva2RZbEZVaGZQYWhlSHc0bk1zd1U0ZFRvSDZSazVybXJnakJ4a25NbHo5NGsrWDJtWkJhbUgwcEY2S04xcm15QUlpSW9NUVd5SGNIU0lEa1ZNZEJoaU80U2hRM1FvWWp1RUl6SWltSXNPcWtUT09BVk5sNmFwNkRMZVBCZldCZlBnM0wwTkZmbTVNTjMyQU9UY0xGamVlYVhXL1N4di9hdkdiZVkvL3h0aWVHUmpoK3FodnNsWm9UTEJXL2I0blQ2VHBqWFJEaGxWNzlnQVFOcS9DNHJWVW5NOEpqTzBBL3hMSnRURXNYbWR6M0g5MUN2ZzNMVVZqazFyb0I5M01ZVFFjTWhuTWxEeDJuUDFPcjdwem9laDZkWEhhOXkrK21mWEp4b3RiTjk4V3UrNFhRYzN3VERqL3hxMmJ5MDBYWklnbjBwbkFyZ0c2emZ0UjFob0lEckdSU0Mvb0FRSDB6SXdlY0lBcjNtTHYvcGJnODl4K2JXZWxmUVAzM2NGc25PTHNYUDNVVHo3cjgveC9GOW5ZOVZTeitlUFM2OTZGcU9HOThaZi8zU2RYK2Zva2RRUkQ5MTdPVjU1L1R1ODk5RnkzSGYzZEFCQVlrSU1ycHpwLzg5czFRS3JEcWVFTDc1YVUrdmNjYVA3bkpOZ2N5VmROWnJhZnljcWlvTFVBK25vMXljUm9TRUJXTC9SdFpEdnVESGVQMWYrRUVVUlo4NFd3R0oxb0grZkxqaDVLZ2NIMHpLdzZPTS9lYlZTdUdqNm4rczgzdm4vRC9YaHo3WDAwV2NydmZaTE8zemFuYVQxdGYxY29TRUJIditmQS90M3czTi92Z25QdlBBWi92VFhqL0RHeTNNUUd4T09LUmNOUm1GUkdRSUNqQWd3R3hBUVlNVEsxYnV3LzBBNjNubjlQZ1FIbVJFY2JJYTVBZTJ4N3J4bENnNGR6b0JZeC8vMXVkcnI5VWxFUk9waEFwaW9EYnY3MW1uWXVpTU5PYmxGS0MyejRQVzNGK081cDIvazdmM3RpRTZuUldKOE5CTGpvejNHRlVWQmRrNGgwak55Y1NvejE1VWN6bkFsaDB2TGEwNUlLWXFDbk53aTVPUVcrZHl1MFlpSWpncEZUR1Z5dUtwNk9DSThHQkZoUVFnTEQwU2cyY2hyc0FuSXVka1FvK3ZYZjlCZmd0RUUwMTBQdzdyd0F6ajNiSWQxNFh3WWI3c2Y1b2Q4VjloYVBuMEhTbUYramRzQlFBeXBYMC9IaGppM3N0YTVkd2Vzbjc0RFRaZnVNTjMzWktPZXgzamQ3UTNhcitLbHY5YWVBQTRNaHVHcTJRME5DMEROQ1dEQllJVCswaXVoNU9jQkJxTnJVS3VER09WNURjbDUyUUFBTWJLRHg3aFNXdXlLWGFmek9yYWNrd1huTHRlYmovS1pETWhuTWhvVXV4QVUzQ1FKWURFNkJuTGVoYmN3YUl0a1djYW1MUWZSdjI4WEFNRHZtMUtoS0FyNjlVbjBtaHNZWUd5MDgycTFHdnp0eWVzeDU2RzM4TWYydzlpdytRQW1qSzIrOVQrL29CUTJtd094TWVIMU91N1V5WU94Yy9jeGZMOWtFMGFQU01hQWZsMlIzS3N6a252VnY1KzR5YWl2VnpKVWxsejlYZXY2ZlhjaVBSdWxaUmFNRytWS3FPMUxQWW1nUUJNRzlPMWE3eGlyL092dnQ3Zy9uL2YrVWh4TXk2aXhqMjZYaEE0WU5TTFphM3pUbGdNNGtaN2Q0Qmo4dlpacVMxcFdKUnRyMDdsVHBGZkNkTmlRSG5qNDNzdngrdHVMY1RBdEE3RXg0YmpwdW9sZSsrN2RmeEw3RDZTalIxTEhHby8vdHhjK3g4WXRCK3FNQXdCZWVmMDd2UEw2ZDdYT09mY2FhcS9YSnhFUnFZTUpZS0kyekd6UzQ0a0hWeEFGTEFBQUlBQkpSRUZVcnNJVGYvc1FBTEJ4NndHcytYMHZKckVWUkxzbkNJSXJPZHNoSE1PSDlIU1BLNHFDb3VKeVpKN0pRMVpPRWJKeUNwR1ZYWUNzbkVLY3pYWWxmbXRiZ0U2U1pKek5Lc0RacklJYTUyaTFHb1NIQlNFaUxBamhZVUVJQ3d0RWVHZ1F3c01DRVY0NUZoNFdpTENRUU9qMTNza2w4azNPeTRWMjhQQ21PNEZHQytOTmMyRHZFQWZkaUhFUURFWUluUklncGFYNkNNWjFqU2psWmJVZUQ2aGZxd04vNW9veGNUQS9mbDZmWGttQ2Zma1BnQ2pDY09XTnJqRkZnWFBmVGdoNlBUUzk2dGRqc3JWeWJGd04ydzhMdmNidHExeTMyZ2YrNXdPdnF1ZXlKKzZDRUJqc05XNzk4aU00dDI4Q3RONC9vN1lmRndLeUROTTlqME9UMU10bkxGWHRNOVRvNnl4R2RZQnoxNFczTUdpTDl1NC9pZUtTY3ZSTlNRUUFyTitZaXFCQUV4SVRPdmljNzA4RjZibmUrcy9jR3BOYlFVRW1QUHYwalRpYlZZQUpZL3Vpd21MRHFyVzdBUURaT2E0M0hiT3lDL0hUOHEwKzk1OHh6ZmZ6MzhQM1hZNitLUW51UkdSVCttM05icno0NnRjZVl6VjlqMzcrL2prWTlEcnMzWDhDZ2lCZ3pDaFhFblpmNmttTUhONjcyZG90ZGUwU2k5dG5YK3cxbnBWZGVFRUo0UHBjUzUwN1JXTEJ1NC9XK3h5MVhYL1RMaG1DUVFPUzNDMUJHbXJzcUJSMDdsUjl0OERLMWJ0Z3M5a3h2WWJycmNxT1hVZHc1TmdaWERwbEtJS0RhdTZ6enV1VGlJaWFDeFBBUkczY29QN2RNSDNLTUN4ZDRmcGo5ODMzbG1CZ3YyNElDdzFVT1RKcWlRUkJRRmhvSU1KQ0E5SEh1eUFJa2lRanY2QUVaN01Ma0oxVGhMUFpoY2pLS2F6OHZBQzVlY1cxOXRZRFhQMkthNnNpUGxkUWdBbGg0VlVKNHVxUDBPQUFCQVlhRVJSb1FsQ0FHWUZCUmdRRm1HQXc2TnB0ZGJGY2tPdnFiOXFVQkFINlMyWldQMVlVV0Q1NHZjYnB0VzJyU3Z5ZFgzSHFpMXlRQjBoT3YrYUs0ZDYzOVR0Ky93MXliaGIwRTZkQ2pIWDF6bGFLQzJINzhpTkFyNGY1aWVjaEJMVGM1OFNHOUFNMlhIc2JkRU5IZTR5SkhlS2dHemJXYTY3ejRGNG9sbkx2Z3pnZGdLSkFNUGlvOUt6czh5eWMxOGZac1cwanBNTUhvQjB3ck1ia3I5ckVxR2pYTlVWZWZ0L2tla09uYjBvaWlvckxzUy8xSklZUDZWSGo4K3BqUG5xQWJ0eHlBRnUycGZuY0ZoZGJld1Z2eis0ZDBiTzdxeHF6cEtRQ3I4OWI3TEY5OWJvOVdMMXVqODk5YTBvQW0wMkdHcmMxdHZqT1VlNXExRjlXN29EZDRjVE1TejNQdlhyOVhoUVZsVUZYbVVEYmwzb1N5YjA2SXlJOEdGblpoY2pOSzhhNDBRMi92YjYwMUlMMGpPckViWDVCS1FEWDRtam42cE9jMk9CeitLTysxMUpUcUVyKzF0Ukc0dmlKczdWdTc5V2pFeTZlTk5CanJMaTRETCt1M29XYnI1L2tYckRRbDhOSE02SFZhdkRnUFRPZzA5WDhKM2Q3dXo2SmlFZzlUQUFUdFFOektsdEI1T1lWdTFwQnZMTVlmMy9xaG5hYktLT0dxMnJ4VU5PdHBFNm5oTnk4WW8vcTRleWNJaFFVbGJvK0NrcnJ0ZmhNYWJrRnBlVVduTXJJOVd1K1ZxdEJvTm1Jd0NBVGdnSk1DQXcwdVpMRWdTWUVCaGhkandOTTUyMDNJaWpBREpOSjM2cC9KaFNMRllJNW9OR1BLNS9KZ0czWnR6QmNOZHU3WjY4b3d2eVU5eTJuMXZuL2haeWY2M1BiK2Z6cHMxdFZMZXB2VDk1enlYazVzUCs2QkdKVUI0L2t0UkFhRHYyVXkySDc2V3ZZdnY4Q3h0bHo2bjNzS3RZdlAyclFma3Bwc1YvejlCT24rUnkzcjFrT3dSd0EzZkJ4WHRzMHNaMjh4NUo2ZVNWbHBlT0g0ZGkyQWJveEYzbkhWMW5CTFFUNHVLNmNrdXZmY3lxQTVkd3MySDljQk1Gb2dtRm00N2R1YURTbUFDaVdtbHR2dEdjUDNETUREOXd6dy8xNDVaTGFmK1o4TFhpVmxWT0VMZHZTL0Y0TWEvVzZQYkJhN1Y3SGpPa1E1cjZsZmY2Q0ZmankyM1h1QmEvT1ZiWHRYT3MyN01QaG8yZmNqN3QzaThXRXNmM3FYYkZjWmVtM2Y0ZXBzdGRxYlhva2RYUzNFMWkzWVI4MFd0SGQyN1hLcnIzSFVWeGM3dTZYZis2Q2FPZCt6UTIxTi9VRS92YkM1MTdqRC8zcGZZL0hGM3FldXRUM1dtb01CdzVsNEdSNmRlLzN4SVFPU080VlgyZHYzSnEyVDU4MkRLT0c5L1lZR3p5d081YXYzSUZkZTQ1aHhERGZiM0k1SEU2a0hreEhuK1FFbjhuZjlueDlFaEdSZXBnQUptb0h6R1lESHIvL1NqejU5NDhCQUJ1MnBHTGR4bjJZTUtidTFZMko2a09yMVNBMkpyeldQbzFPcDRUQzRqSVVGSmFob0tBeU1Wem8rc2d2S0VWaFVSbnlLOGNkRG1lOXp1OTBTaWdxS1VkUmlZOXF4am9JZ2dDeldRK2pYZytEUVErRFVRdURUZ2VEUVFlalVRK0RYZ2VqUVFlOVFWYzVSd3VqUVErRFVlZWFaNnljVzduTllLamV4MkRVUWEvVlFkU0kwSWlBUnFPQktBcCs5ZC96bTgwS0dPcS9lRTFkbkR1M1FrcExoZVcxNTJDNGFqYTBBNGU1eHZmdXFIRWZ4ZUdxRHEyMTk2dlRBVEdtNXI2TGpVRXV5SVAxZ3plZ09CMnVQcjA2UGFBb1VNckxvSlFVUVlqcUFNRmdnSFBQTmpnSGo0UTJ1V0hQaWM3dG14bzVjay82eTY3eU9XNWZzeHhDUUZDTjIrdWlXQ3BnKy9JakNEbzk5Sk11OWQ1ZVZnTEExWXZZYTV1ek1tRlgxUU5ZbG1IOTVHMG9OaXVNcytkQUNHNzZIczhOSlJpTmdNMm1kaGhVNmIyUGxpTXZ2OFQ5MkZmaStGUkdEZ0lDakY3SjM1cHMyWmFHWDFmdGREKythTUlBVEJqYno2dFg3TUcwREJ4TXkwRC92bDNSclV2TmR4am90QnBjZmRPL1VGaFVTMXViU2xVSk1xdk40VE1wNTNRNm9kTTEzZTN6QS90M3d3ZnpIZ0lBV0N4MlBQTFUrM0E2SmZkWVc3Wm0vUjU4djZUNitmank2U09RM0N1K3hxVGx2Lzd6TlZhdDNWMnZwT2J3SVQxaDBPdXdldjJlR2hQQWYrdzRESnZOZ2RFK2Vpc0Q3ZnY2SkNJaTlUQUJUTlJPREJuWUhaZGVNZ1EvLzdvZEFQREd1MHN3b0c4M2hJWTBmc1VnVVcyMFdnMmlJa0lRRlJGUzZ6eEZVVkJXWVVWaFFSbnlDNnNUeGZuNUpTZ3BxMEJabVJXbFpSYVVsbGVnck5TSzBuS0xSeFZaZlNtS2d2SnlHOHJMbXpjeEpBZ0NOQm9SR28wSVVSUWhpb0FvdUI1cnhLcXh5dTBhQWFJb1FDT2V1MDJBS0lwNFFXLzFmYXYrQmRKUHZ4cENTQ2hzUzc2QzlZdjNvVXMvQnNQTWEySDk5SjA2OTYxdGpuN2l0QVluTHYxbCszb0I1THhzQ0FZRGJOOThBcVdzRkVwRnVidEg4Ym5zaXhkQjI2TzN6NTYyZGFtdGo2MTk5WExZZi80T3Byc2ZnYVpIaXNlMnFzcG1WY2d5ckorOUI3a2dEL3Fwc3lBRUJNTHl6aXZRalovaVRvVEwrYTQyQ1VKWWhQZitUdGViTTBMVjkwc1VvYi9rY2toSEQwSGJmNmpmWDF0dDdTMzBsOHowYkRuU1NBU0RBWXFkQ2VER3NHYjlYcnp3OHBjK3QvbXFadngrNFY4UUV1ejV1dU85TngrQUxNdjQ4Sk5mOGN0djFXOHMvYlptdC92ekk4Zk9JTUJzOUJpcmN2SlV0c2Y4Mkpod1BQbkkxWGp5a2F1OTRqaTMydEhwbEhEclBmOUZRSUFSeno1OXZUdXVpZ29iekdidk45Tm16UmlKQ292cmQ4emUvY2R4NEZBR3BsMDhHQ0VoM3UxakZFVkJSWVVORVQ0UzFnNkhCSDB0TFFFdWxObGtRSmZLUHJ2TFZteURzN0phdjBzTmZaemJrdHRtWDR6cnJ4a1BBTGhtOW90TmNnNnoyWUFKNC9waTlicTltSE43Q1NMQ3ZkOGcrM25GTm1pMUdrd2E1L3ROeGZaOGZSSVJrWHI0N0U3VWp0eHo2MlhZdHVNSWN2T0xVVkphZ1ZmbmZZOS9QSDFUcTc3dG5kb3VRUkFRRk9CcTFSRGYyYnV2cXk5T3A0U3k4c3JFY0ZXU3VOeUNzaktMYTd5MEFtWGxGcFNXV1YzYksrZVdsVlc0LzNCcWJvcWl3T21VM0gra041U21yd0pvbXFacVJ6ZDJNb1R3U0ZnL2Z4OUtTUkVnQ0FoNHJ1Yit2djRROU5XVlJ4VXYvYlhXdVZYOVd1dWFwNy9vVW1pSFZGZFE2WWFNZ25UMFVPV0Njd0xFanZFUVE4SWdCSWRBQ0E1MS8ydGYvQ1drOU9Pd3IxMEIvZVRwTlorZ0FjVEs1S2xjVklqei8zZU10OXdMT09xKzdxVERxWkNPSFBLNVRTa3ZoWDJaOTZyemRTWFhiVDh1Z25RNEZVSmdFUFFUcHNDeGJRT2tZMm5RSnZjSFVKa0F6c3AwZlEzUlBpclBLcXU4M1JYQUFMVDlCa1BiYjdESE5OM29pVDdQNzl5NUZZcWxvc2J0QUtEcDNFU0xJbW0wZ0NSaCtjb2RmdlVpdjFEck51eEQrcWtjR0F3NlhIM0ZhR2pxK1hNcUFKZzhjUURpWW4wazRsWFdxMGNucjE2LzUvY0FsbVFabXNyYnljMG03OFJWMVJ2UkJxUG5teS9uTDFaVjA5ajUyeTZhTUFBcHZlUHJqUDNIcFZ0d05xc0FjKys4MUoxY2UvZkRuN0ZoOHdHOC85WURYckhlZUczMXRUcjM0WG1JalFuSFl3OWU2Zk0xVkZGeE9SUkZRWEN3OTV2c1RxZFVhMC9ZeHFJb0NuNzhhYlA3OFgvZStBNmpSNlpnWkExVnEyb3FLYkhnOHk5cmI5UGdEN1BKNFBNYWEyelhYamtPdjY3YWhVOFhyY1lqOTEzaHNlM0lzVFBZdXYwd3BsdzBDS0VYc041R1c3OCtpWWlvK2ZIWm5hZ2RDUWd3NExIN1orR3A1eFlBQURadFBZZ2ZsbTdHbFRORzFiNGpVU3VoMVdvUUdoTFFvTXAyU1pKaHRUcGdjOWhoc3pwZ3RUbGdzenRnc3psZ3RkcGhzMWVPMmV5dXNjclByWFluN0RZSHJMYksvU3Izc2Ruc2xYTmMyK3dPSjJSWmdTd3JrQ1FKc3F6VXVXQmVmVGdWQUpMVVpFbGdiY29BbU85L0VtSjBMQ0FJRUFJQzRkeSt5ZmZpWVhYUWpmVmNjZDdmS3RpNjVwMGZpM2JRQ0FRT0dPcFIxV3RkTUEvUzZYU1lIMzNXUGFhZk9ndlM4VFRvUmszd0s0NzZxRnFZVDhuTDhkNFdFK2ZYTWFUamgyRmZzOXpuTnFXaTNPZTIyaExBdGg4WHdiR3BNdG5pY0VBNmNRVDJYMzZFSmpFSnVuSFYvemR5OXBuS09MMWJkU2hWaThEcGFxK1lOc3k2MGVlNGRQZ2dGRXRGamR1YmxPUUVOQnA4dG1nMXNuTUttKzIwTnBzRFgzeTF0a0g3UmtlRnRzZ0VzSytXUCtmMkFQNXMwV3I4c2VNdy92UFBPMnBkTU11WDd4ZitwVUV4NmZWMW42ZW9xQXlmTFZxRitNN1J1R0w2U1BmNDRBRkorT2FIRFhqcm5TVjQ4dEZyZk81Ny9HUVdEaC9OeEp6YnAwRVFCQ2lLQW92RjdsR1ZlZVpzQVFBZ05pYk1hMytuVS9JcnhndTFkVnNhanAvTVFzL3VIWkYySkJNWm1YbDQ1dm5QY1ArYzZSNWZjMHRRWEZLT2p6LzN2UkJiWTFxL2NiL0g0Nm8zZ000ZkIxRHJRbWNKOGRHWU9ua1FsdjJ5RFJkUEhJZyt5UWtBQUZtVzhlWTdTNkRWYWpENytra05qck05WEo5RVJOVDhtQUFtYW1lR0R1cUJLeTRiaVIrWHVhcEMzbHV3SENtOUU5QXpxV2w3Y1JLMWRCcU5pSUFBQXdMUTlOVkRWUlRGTXlFc3l3b2tSWVlzS1pCa0NiS2tRSlpseUxJTVNaSWhWYzV4ajFXT3k3SUM4WnQzb2RpYVppRzRLbUxIQkkvSDlsVS9ONmlGd2ZrSjRKcGFLTWdGZWJDODlod1VhK1dDWFZvZHpBLzlCYUtQQmM1OEJ5eTZQczQ5WnZaWnI1ZzEzWHREMDkxem9aL0dJblJ3SmN5cnFta2JRajkxRnZSVFozbU5sejErSjhTb0dKaWZmQUZLYVRHVTh2TGFrOG9PTzZ4ZkxZQno5eDhRQW9OY0xURnNWbGplZXhXQ3dRakREWGNDNTFTTFZWVmVleTMrQndCT2gydXVwdlc5bEZSc05naDZBeForOUlUYW9iUjUzYnJHNHBPRnEvRGlxMS9qMmFmcnQvanMrYTBpR3RQYkh5eERXYmtWLzNobU5yVGE2amZOaGc3dWdjdW1ETVd5RmRzd2FrUXl4bzVLOGRyM3A1KzN3bWpVNDlJcFErRjBTcmpyZ2JmUUl5a09UejlXdmZCaDJwSFRBSUN1aWQ3Vjh4YXJIY0ZCNWliNHFxckpzb3dQUHYwVlNkM2lrTkk3QVdsSE12SFNQMjdEbjUvN0ZHKzkreE9LU3lwd3l3M2VDeitxcFhPblNDeDQ5OUY2NzFmZlJkT2VlM0doMytOMTlRVysrL1pwMkx3dERmOTg1U3U4L2Q5N0VSWWFpQVZmck1LQlE2ZHcyMDBYSTZhRGQzTFZYMjM5K2lRaUluVzB2bGZ0UkhUQjdybHRHbElQcHVQLzJidnY4Q2lxdGczZzk4ejJUU0drRVNDVTBIdnZIWkVtVFpxSzJIdlh6MTVRN0JYTHE2SWlpRmpBZ3FMMDNvUklMNkZEZ0VCQ0lMMlFaUHZPZkg5c3NyRHViZ29rbVNUY3YrdktSZlpNZTFJMklmZWVlVTc4NmZOd09KeDQ2Nk5mTU91VHh4RVFVSG5CRnhFVjlmOTE5UUMrV2dVR28ydGhxd29NZ0tVTDUzeUdyOFgxd0wxY21YcmUybTJ3L1BRTm9EZEEwT2toNTJaRFZhOEJMRDk4RGNNVEwwRXdYdm10dGVXdHVENjJSUnhING9yZlR4UVIrT0czVjF5RGVlNFhrSE56WUh6eUZRaTFmQWNQMWlXL3VjTGZrRkFZSG53YXBnK21RUWdKaFJnU0N1ZlpVM0RzM1FIdGtCdGN3YTdUQWVuQ09RZzZ2Yy96eVRhYmEyWjFOV3doSkZzcVpzRkU4dGFuWjJ2Y2R2Tmd4QjFLZ05saUsvUHQrYlBucmNhdmYyd3UxYjYzVEJxSSsrOGFYdUorbTdZY3dQcE5jUmcxdkRzNnRydlVac1Jxc3lNLzM0eGhRN3BnM2NiOStPeXJ4ZWpZUHNZakRNdkxOMlBOaG4wWWNYMVhCQWE0ZXE2M2FGWVBHellmd0YxVHIzZlBobzQ3bUFBQTdwbWhSV1JaaHMzbWdON0g0bHZsYWRtcVhVZzRrNEkzWHBucXJrV3YxK0xkNlhmZ3VXbHprWjJkWDY1M29GUW5nL3Azd0oxVC9ZZmZQOHhmajAxYkRwUjRudUFnSTE1NlpqSmVmRzBlWHB3K0Q5Y042SUQ1djIxRXgzWXg3ajdFVitKYStQNGtJaUpsTUFBbXVnWnBOR3E4K3Z3VVBQUi9YOEJrdHVGQ1NoWSttZmtYcGoxM00vc0JFMVZUZ2tFUDJWUUFvWFpveVR0ZkFkbGlodW5UTjZGcUdBUERZeTk1YkxQdjJGTHFjNVNLSk1HeVlBNmtjMmRoZU9EL1lGMjBBRElBM2EzM3d2enBXN0RNK1J6NkIvNFBndDVRN0dtS0MxeDliVE04L2pKVWpacVVyc2JMYUhyMEwzYTdNL0UwcEpSa3FOdDBnQkRvWi9GRDhlcCs5dW9uM0FiVHpQZGhuamNUeHNkZTh0a0tSTlcwSmFRTHlkRGYrVENFSUZjZGdrWUwvZjMvQjh2Y3oyRmI5UmRnTVVNN2VoS2NwMDhBRGdmRUppMThoN3gyVzRudEg2b3Njd0VFUS9IZk8xUTZzZHVQZUkyZFM4N3cyTmEwU1YwMGlZbkN2cmhUME9rMDZOYTVlWm12ODhqOW80cmQvdFhzNWFVNnp6K3hoL0RleHdzQkFJZU9uc1dkRDM2Qy9BSUw4dlBOWG4zWXJUWTdabjY3ekdQbTVLSWwvOEp1ZDJEeStIN3VzWW5qK21MZHh2MzQ5WTkvOEgrUDNRaUx4WVpkZTA4Z0pDUVFyVnMyOERpbjJXS0RMTXNWR3JDbHBlZGc5dmVyMEtaVlEvVHIzZFlkOWdHdUVQaWp0Kys1cGdPK3dFQTlHa2I3WDFjZ01MRDBpNmwyNjl3Y0Q5MTdBNzZlc3h3blQ1MUh3d2FSZVAyVnFWZjhvdTYxOFAxSlJFVEtZUUJNZEkycVh6Y01Uejg2SG0vUCtBMEFzQ24yQURwM2FJTFJJM29vWEJrUlhRa3hOQUpTUmhyRStnMUszdmtLU0dkT0FwSUV3ZUE5dzlpNjhJZHl2SkFFeTI5ejRUaTRGOXBoWTZGcTNzYTlTUXl2QTkydDk4RXlieWJNc3o2RzRkNG5JUVI2cjJMdTNqL0MrL1pXS1NzRGNEcDhicnZTUUZOMzA1M0ZibmZzMndITC9Oa1FtN1NBZHRDSUs3cEdTY1FHamFFYmV3c2crZThEclc3WEdlcjJYYjIyQ3pvZDlQYytBZXZ2ODZEcDUrcGJhZCt6M1hWTTI4NCt6eVZiclI3dFJxUUw1MkRidk9iUzlyeGNBSURsMTdtK2p5OWgrK1gwdDl4VDRqNWxJYVduK1c1clFXWDIydHMvbDJsYm5jZ1FMSmo3ZktuT25aaDBxVy8yeEhGOWk5MjN0QUZ3UkhndE9KMFNRbXNISVRqSWlMRFFZSVRXRGtUdGtFQUVCeHNSSEdSRVVLQUJnWUVHekptM0d1czI3c2VFc1gzUnNubDl4Sjg2ajkvKy9BZkRydXZzdnIzZlpMTENvTmVoYmxRbzFtellpM3Z1R0lwTld3N0NhclhqaG1IZHZGNVVOeGN1Tm1xb3dJQXROUzBIRnFzZGp6ODB4dWYyYXpIY3MxaHNNSm10NVg3ZU00bXArQ2Yyb1B0eFJtWXVOdjV6QUdORzlvQW9sajBFdmhhK1A0bUlTRGtNZ0ltdVlZUDdkOFQrZ3dsWXRub25BT0RMT2N2UXBsVkRuejNCaUtocUU4TWpJS1dWdlI5dmFUbFBud0FBbjcxeXk2c0ZoR3l6d2pwL05oeUg5MFBkdFRlMHc4WjY3YU51MndtNkNWTmgvZk5ubUQ5L0IvbzdIL2JxVFZ6RStNTGJmbXZ3dGEyaXFOcDBCRFJhT0hadWhYYmdjSzhadGRhLzVrUFZyRFhVYlR0NTlTeVdyVmJZMXkzemUyNjVJQSsyNVg5NmpCVTk5bG9JVHUwLzRCYTBPdWh2ZTlCMXpwd3NPUGJ0QURSYXFEdDI4M0ZSMlRVRFdIdHB0cm1jbXdQSDduKzlkdlUxVnBidEFJQnlENEJUM1l2ejBkVXA2MEp0cFFuRnJGWTd2cGkxRk9ucHVXald0SFFMSmZyejl6TFhlZ2NYVXJMZ2RFcG8zYklCRnN4OURwRVJJU1VlKzlpRFk3QjdYenhhTm5ldGtmRGhwMy9BYXJWajM0SFRtSEwzaDhqTkxZRFZadmM0NW8rL1lyRjI0ejZJb29nSlk3MURhNVBKRlVJYXl0Z0tveXphdDIyTTU1K2FpQmFsWE5zaEt6c1B1L2FjOERsZUU1dzhmUUh2ZlBncjdpdEZlNURTT244aEN3c1dic0xxZFhzaFNSSkdqK2lCdG0wYVllYXNwZmo4NnlYNDgrOVkzRFNoUDY0ZjNLbll3UDFhL1A0a0lpTGxNQUFtdXNZOWN1OG9IRDUrRmdsblVtRzNPL0RtaHd2dzljZVA4ajkvUk5XTUdGRUhqdFB4RlhaK2R3RGNySlhYdHZKb0FTRmxwTUh5NDllUXppZEIzYkU3OURmZjdYZGZUZTlCQUFSWUYvME0weGZ2UVRkeUFqUURocFpiUDFyOVhZOUMwSlgrTnVDU0NEbzkxQjI3d2JIN1h6Z083WU82ZlpkTEc1ME8yTGR0aG4zN1B3aDg5eXZ2ZzIwVzJEYXU5SHR1MlZUZ2Q3dFhBRnhLMXNXL0FrNG5OTDBHK0p4aExWc3RoUmU0OUh0QzFhcGRxVjhJQUM0RjhXVTVwcnhJYVNsUU55bDdHd0x5VnA0THRkbXNyckRxb2FkbTR2eUZURHg0ejBoa1psMVpDQ25MTW1iTlhZbUZmMjFGZytod0hEbVdpTmZlK1JuUFBENitWT0VhNEZxWXJFSDBwWm5pRThiMndZbzF1eEFlVmd2aFljRUlEd3RHYU8wZ2hOWU9RbENRQVhOK1dJME4vOFFoUFNNWFkyL29pWHAxdmR2eEhEMmVDQUFJclYyeFBjeUhYdWQ3NXI0disrSk9ZVi9jcVFxc3BtUzV1U2JNL1dsdHVaMnZLUGpjdWZzRWxxL2FoVnJCUnRTSmRNMkt6YzgzSStGc3F0OWo4L045LzU2U0pBbTc5c1pqK2FwZCtIZkhVY2l5akJiTjZ1T1IrMGVoZmR2R0FJQnVuWnRoemcrcnNXYjlQbnc2ODIvTW1yc1NBL3EydzZBQkhkQzVReFAzZ203WCt2Y25FUkVwZ3dFdzBUVk9wOVBndGVkdXhVTlB6NFRWYWtOU2NnWSsrMll4WG54cU12c0JFMVVqWW9PR2NLNWZWU0hubGkxbU9CTVRJQmdEZlM0Q2Q3VXRJT3c3dHNDMjVEZklWZ3MwZlFkRGQrT3RKWWE1bXQ0RElRVFhnblhCYkZpWC9nNUgzQzdveGsrRjJLQngyUzd1ZEVMS1NuZk5uaFpFcU50MGdMcGQ2Y01UbjZkTVBBMUJyWUZZNzFJN0R1M2dFWERzMlFiYjB0K2hhdEVXUXVFaVpGTHFCVUNTWFB2NmFOMGdCTldxMUpEVXZuTXJIQWYzUWpBR1FEdHNuTTk5NU53Y1YyM1Z0SSt1TStFa3RJT3VWN3FNYW0vSTZKZkw3VnhtaXcyNzk1MEVBS2hWSXI3KzdGRTBhUnlGMmZOV1g5RzFmcGkvSGd2LzJvck9IWnZpbmVsMzRPK2wyekI3M21wTXVmdERkTzNVREEwYlJDQXd3QUNWU29SYXJmTDQxK0Z3d21xMXcycTF3MksxdzJxMTRZYmgzVEZ5V0RlTUhPWmpSbnloNFVPNjROMFp2eU1pdkJidXVXTVlBR0RPRDZ0eE9pRUZBUUY2V0sxMjdDeWNhZHVydS9jTGFVcnAyYTJsdTk3THpmMXhEWGJzUGw0cE5Wek1NMkgrYnh2TDdYeGJZZzhEY00yc0hkQzNIWjUrYkR5Q2dsdy9yelp0T1loTld3NFdkN2lIZzRmUFlPT1dBOWk4OVJCeWN2SUJBSzFiTnNDVXlRUFJ0MWNiajMxRGF3ZmgrYWNtNFpaSkEvSEx3czNZc0RrT3E5YnR3YXAxZTJBMDZ0QzdSMnU4OEgrVDhOTXZHL2o5U1VSRWxZNEJNQkdoWVhRRW5ucDRIRDc0ekxYd3hMcE4rOUdsUXpNTUg5S2xoQ09KcUtvUXd5SUF5UWtwSXgxaXVQOEZicTZFODlnaFFKS2dhdGJTWnpCN3BTMGdwSlJrV1AvK0JjNlR4d0MxR3JwSmQwRFRhMENwNjFLMzdRVHhxVmRoK1drV25Ja0pNSDMrRHRTZHVrTTdZcnpyODFGSXRsa2haNlpEeWt4M3owSTJmL3NKNUl3MFNEbFpnQ1FCQUZRdDIwTGRwb1AzaFFxM0YwYzI1Y094ZnpmczJ6ZERPcDhFL2RRSFBBSmdzVTQ5YVBvTWdqMTJJNnkvZmdmOTdROEJvZ2pIY1ZkUW9ZcFJma2FxTS80b3JJdGNmVnQxRTI2REVCRG9hdmNnU1pmQ2FWbUcvVjlYVUNQV3FhdFVxVmRNeWtnREpKazlnTXZCZlhkZStTMzFjMzVZN1RWbU1PZ3djbWhYUFA3d1dPaTBudTFLeXJvSVhPZE9UYkZqOTNHOC9lcnQwR2sxdUhuaUFIUm9GNE0vL281RjNNSFQyTG5uQkdSWkxsV3RlcjBXOTVid3NjcXlqRDhYeDBLclZlUFZGNllnS05BVk5ocU5PbzlyQlFjWmNkZlVJZWphdVZtcHJsMFpBZ01OYU5iRSs3a2NHRmg1TC9BMGlBN0h2RytlTHZOeC9sNFlVS2xFYURScVBQckFLSXdaMmROalc0OXVMVER1aGw1K3o3bDR4WGJzM0gycEpjYTU1QXdzWHJZZE9xMEdRNi9yakxFMzlFS2JWc1gzMm04WUhZRVgvbThTSHJoN0JGYXQzWU9WYTNjaitYd20rdlJzQlpWSzVQY25FUkVwZ2dFd0VRRUFoZzN1alAwSFQySDErcjBBZ1AvTldveW1UZXFpV1V6MSt3T2Y2Sm9rQ0ZBMWJRN255V1BsSGdBN2pzUUJBRlJOVzViaElJY3JOQ3dNak9YY2JOZkNYNWZOY3BXU2sxejExbXNBL1pSN2ZjNHVMb2tZRVFYams5TmdXNzhjdGcwcjREeDZFQmcyRm80akIyQmZ0d3hTVmpya2ZPL2J5SjBuamdCd3piQVZ3eU5kYjAxYXVHdUZMQU1HSXdTVkdvNzlyajdwZ3ZheVhvNnlETmxjQUFBd2YvYy9PSThmZGdlbHFsYnRJZGIxN3IrcEd6MFp6b1NUY0J6Y0MvUDNYMERUZXhEc1cxeTNQYXZiZFBUYVg4Ni9DT3VmUDVYNWMzSWxIRWNQd1BMak40RERBZTJnRVZCMzZ1N2E0SFFnZjlvVEVOUnFRS2NISEhiSUJmbUFJRURUcmZpRnVhb2laL3h4cUpvMkw3ZDJJZGVpK25YRDBLNU5JMHlaUFBDS3o3RjMvMGswakw3MGM4cWcxMkxteHcvRGFQUnNQOVc1WXhPb1ZHS0ppOERsWGpTaFE3dkc3c2NkMjhYZ28zZnU5ZWkvMnJwbEE3ejZ3aTBBWElHWXcrR0VKTWx3U2hJa1NZWlUrRUtQSUFnUUJRR0M2UHEzS0V3c2ppQUllSFBhN1RpVmNBRnRXemQwajk4NmVSQnVuVHdJRG9jVEFOd3RBQ3BUbmNnUXYvMkE1My8zSEF3RzN6MXFIMzFnRk82NWZXaEZsZ1lBZVB5aE1lNUFzcnlPSFR5Z0ExbzJqL1pxYzlDdVRTTjA3dEFVdlhyNG4rR2FlQzdkM1FzWEFFWU82NGJhdFlQUXZrMGpCQVNVclRWUTdaQkFUSms4RUZNbUQwVFN1UXgzeXdaK2Z4SVJrUklFMlZ4UXVwY1hpYWpHczFoc2VQalptVWhNU2dmZ1dvMzRxNDhmUVdpSWR3OUlJcXA2SElmallOKzlFNFlIbnl5L2swb1NDbDUvR3JJcEg4Wm4zNFFZZFdsUnB1TDZ1Rm9XekhFdEpLYldRRkNwWEgxalpSbXE1bTFnZVBEU1RDL0hvYjFRdC9GZS9PeHlwZTBYSzJWbFFNN0pncXBKQ3pnVEUyRCsvQjBBZ0dBd1FveU1naEFSQlRFeUNtSjRIWWpoa1JEQ0l5Rm92ZnVkMnphc2hHM0ZuMTdqbXI2RG9Scy9GUURnUEhFWTVtOC9kVzlUTll5QnVsc2ZxRHQyZDgyYzlVUE96NFA1dS85QlNqcmpIaE9qRzhINDVEU1BVREwvMmZ1Sy9WakxRb3lJOHJub1hmNno5N20yUGY4V1RKKytDZWw4RWpTOUIwSTM4WGFQL2N4ZmZRam5tWk91Z0ZzUUlJYUdRenQ4SE5SZC9NK2lLNGxTUFlETnN6NkRwbHN2cU52Nm1PbE5SRVJFUkZSRGNRWXdFYm5wOVZxODhjSnRlUFQ1cjJBeVdaR2VrWXZwNzg3SHgyL2ZDNjNXLytyeFJGUTFxRnUyZ1hYeFFzZ1hjeUVFMXlxZms4b1N0S01ud25ucXVFZjRDd0JDV0FUOHhiYnFqdDBBeVhuWnpnTEU4RWhvK252MlhsVzNLNzlXTTJKb09GQjRhNzhxdWhFTWo3NEFNU0xLNTBKbXhWRTFhT3hxYnlDMXJYQkxBQUFnQUVsRVFWUkpycG5BYWcxVVRWdENlOE9sUmRWVXpkdEExYncxeEtob2FIb05LSFU3QkNFd0NNYkhYb1I5eDFZNGp4K0NFQmdNN2ZCeDNqTlMxV3BYT1B2TTYyV3EvYjhLWG43VVk3RzJ5Nm1hdDRZWUVnb0lBdlJUNzRmajRENW9yL2UrMWQ3d3lQT3VkNHB1U2E2bXMyZmwzQnhJeVVsUVQ3MUg2VktJaUlpSWlDb1Zad0FUa1pkZGUrUHgwcHZ6M0QzQnJoL1VpWXZDRVZVVDFzVUxJVVRXaFhhdzk2SSsxVlpSRDk1aVpnbFQ5U0xuWFFRa0o0UmF0U3Z0bXJhTnF5R25wMEEzZG5LbFhaT0lpSWlJcUNyZ1gxSkU1S1Y3bCtaNDVONUxzOERXYmRxUFgvNzhSOEdLaUtpME5OMTd3eDY3cVZRTGwxVWJvc2p3dDRZUmdvSXJOZnlGMHdsNzdDWm91dld1dkdzU0VSRVJFVlVSL0d1S2lId2FQN28zUm8vbzRYNzgzVStyc1hYN1lRVXJJcUxTRU90RlE0eUlnSDMzZHFWTElhb3k3SHUyUTR5c0E3RmUyUmNhSkNJaUlpS3E3aGdBRTVGUGdpRGc4ZnZIb0hPSEp1NnhkejlaaUpNSkZ4U3Npb2hLUXp0b0tPd2JWdFdzV2NCRVYwcVNZTit3R3RwQlE1V3VoSWlJaUloSUVReUFpY2d2dFZxRjZTOU1SZjI2WVFBQXE5V0dhVy8vaUt5Y1BJVXJJNkxpcUJvMWdSQWFCdnVXRFVxWFFxUTQrNWIxRUVMRG9Hb1lvM1FwUkVSRVJFU0tZQUJNUk1VS0NqVGc3V2wzSUNEQXRZcDhla1l1cHI4N0h6YWJYZUhLaUtnNHVsSGpZZHV3Q3ZMRlhLVkxJVktNbkpzRDI0YlYwSTBlcjNRcFJFUkVSRVNLWVFCTVJDVnFHQjJCNmM5UGhWaTRDTk9SNDRtWThlVWl5TEtzY0dWRTVJOFlGZzVOano2d0x2cEY2VktJRkdQOTYxZG9ldmFGR0JxdWRDbEVSRVJFUklwaEFFeEVwZEsxVXpNOGR0OW85K1AxbStQd3d5L3JGYXlJaUVxaUhYZzlwTXdNMlAvZHJIUXBSSlhPSHJzSlVtWUd0QU9HS0YwS0VSRVJFWkdpR0FBVFVhbU5HOVVMWTBmMmRELys2YmNOV0xRa1ZzR0tpS2hZYWpYMFUrNkFiYzFTU01sSlNsZERWR21rNUNUWTFpNkRmc29kZ0ZxdGREbEVSRVJFUklwaUFFeEVaZkxvZmFQUnUwY3I5K09aM3kzSDZ2VjdGYXlJaUlvamhvWkROMllTek45L0RUazNXK2x5aUNxY25Kc044L2RmUVRkbUVscy9FQkVSRVJHQkFUQVJsWkZhcmNKcnowMUJ4M2FYVmxQLzZJcy9zV1g3WVFXcklxTGlxTnQyZ0xaM1A1aS8vUnl5cVVEcGNvZ3FqR3dxZ1BuYi8wSGJ1ei9VYlRzb1hRNFJFUkVSVVpYQUFKaUl5a3lyMWVEdGFYZWlaYk5vQUlBc3kzajdvMSt4Tis2VXdwVVJrVCthdm9PZ2F0NFM1dGxmTUFTbUdrazJGY0E4K3d1b203ZUdwdThncGNzaElpSWlJcW95R0FBVDBSVXhHclI0Ly9XNzBLaEJKQURBNFhEaTFYZC93cEhqaVFwWFJrVCs2SWFQZ2JwUkRNd3pQMkk3Q0twUjVOeHNtR2QrQkhXakdHaUhqeTc1QUNJaUlpS2lhNGdnbXd0a3BZc2dvdW9yTStzaW5uanhXNlNrWmdFQUFnUDArUFRkQjlDa2NaVENsUkdSUC9iWVRiQnQyd0xEM1k5QXJOOUE2WEtJcm9xVW5BVHo5MTlCMjJjQU5IMEdLbDBPRVJFUkVWR1Z3d0NZaUs3YWhaUXNQUG5pTEdSbTV3RUFhb2NFNG4vdlA0ajZkY01Vcm95SS9IRWNQZ0Rya2orZ0hUYWF0OHRUdFdXUDNRVGIycVhRalpuTW5yOUVSRVJFUkg0d0FDYWljbkVtTVExUHZUUUxlZmxtQUVDZGlOcjQvSU1IRVI0V3JIQmxST1NQbEprQnk2OC9RZ3dMaDI3OExSQnFoU2hkRWxHcHlMazVzUDcxSzZUTURPaW4zQUV4TkZ6cGtvaUlpSWlJcWl3R3dFUlVibzZmUElkbnBuMEhzOWtLQUdqWUlBS2Z2ZnNnYWdVYkZhNk1pUHh5T0dEN1p6M3NPMktodlc0NE5QMkhBQ0tYQ0tBcVNwSmczN0lldGcycm9lblpGOW9CUXdDMVd1bXFpSWlJaUlpcU5BYkFSRlN1OWg4OGpSZmZtQWU3M1FFQWFOSTRDaCsrY1E5cWh3UXFYQmtSRlVmS3pJQjErVitRc3pLaHVXNDRORjE3QVNxVjBtVVJ1VGlkc08vWkR2dUcxUkJDdzZBYlBaNnpmb21JaUlpSVNva0JNQkdWdTIwN2orRzE5MzZHSkVrQWdPajY0Wmp4NXIySUNLK2xjR1ZFVkJMbjJkT3diVjRIS1MwTm1yNERvZW5TazYwaFNERnliZzdzZTNmQUhyc0pZbVFVdElPdWg2cGhqTkpsRVJFUkVSRlZLd3lBaWFoQ2JOMStHRzk5OUNzY0RpY0FJRElpQkRQZXVwY0x3eEZWRTlMNWM3RHYzZ2JIb1FNUTZ6ZUF1a05YcUpxM2hCZ2VxWFJwVk1OSkdXbHd4aCtINDhBZVNNbEpVTGZyQUUyMzNoRHJSU3RkR2hFUkVSRlJ0Y1FBbUlncXpPNTk4WGp0dlo5aHRkb0JBS0VoUWZqd3pYc1EwNmlPd3BVUlVhazU3SEFjUHdySHNjTndub29IUkFHcW1HWVFJNk1nUnRTQkdCRUpHQUlnNlBVUWREcEF4WDZzVkFLbkE3TFZDdGxpQWN3RmtOTFRJS1duUWtwTGdUUGhKQ0RKVURWdERuV3J0bEMzYkEyb05VcFhURVJFUkVSVXJURUFKcUlLZGVqSUdiejAxZzh3bVZ3THd3VUZHdkRCRzNlalpUUE81Q0txZG1RWlVsWUdwTVN6a0RMU1hHOVpHWkROWnNCcWhXeXpBazZuMGxWU1ZhZFNRZERxQUowT2dzRUFNVFFjWW5pazY2MWhJMWR2WDBGUXVrb2lJaUlpb2hxREFUQVJWYmdUcDVMeHd2VHZjVEhQQkFBd0dyUjQ1OVU3MGFFdCt6Z1NFUkVSRVJFUkVWVWtCc0JFVkNuT0pxWGh1VmUvUTJaMkhnQkFxOVhnelplbW9udVhGZ3BYUmtSRVJFUkVSRVJVY3pFQUpxSktjeUVsQzgrKytoMVMwcklCQUdxMUNxODhjek1HOUdtbmNHVkVSRVJFUkVSRVJEVVRBMkFpcWxUcG1ibDQvclc1U0R5WERnQVFCQUhQUFQ0Unc0ZDBVYmd5SWlJaUlpSWlJcUthaHdFd0VWVzZuTndDdkRCOUxrNG1YSENQUFhMZktFd2MwMWZCcW9pSWlJaUlpSWlJYWg0R3dFU2tpUHg4QzE1NmN4Nk9IRTkwajQwZDJST1AzamNhYXJWS3djcUlpSWlJaUlpSWlHb09Cc0JFcEJpejJZcnA3OC9IbnYwbjNXTmRPamJGYXkvY2lxQUFnNEtWRVJFUkVSRVJFUkhWREF5QWlVaFJEb2NUWDg1ZWhxV3JkcmpIb3V1SDQ1MVg3a0IwL1hBRkt5TWlJaUlpSWlJaXF2NFlBQk9SNG1SWnh1SVYyL0hsN0dXUVpkZVBwTUFBUGFhL01CVmRPalpWdURvaUlpSWlJaUlpb3VxTEFUQVJWUm03OXNianJSa0xVRkJnQlFDSW9vakhIeGlEc1NON0tsd1pFUkVSRVJFUkVWSDF4QUNZaUtxVXhLUjB2UEwyanppZmt1a2VHemVxRng2OWR6UlVLbEhCeW9pSWlJaUlpSWlJcWg4R3dFUlU1VnpNTStIMTkrY2o3bENDZTZ4cnAyWjQ5ZmtwWEJ5T2lJaUlpSWlJaUtnTUdBQVRVWlhrY0RqeCthd2xXTDVtbDNzc3VuNDQzcDEyQityWDQrSndSRVJFUkVSRVJFU2x3UUNZaUtvc1daYXhhTm0vK1BxN0ZlN0Y0WUlDREhqdGhWdTVPQndSRVJFUkVSRVJVU2t3QUNhaUttL25uaE40NjZNRk1KbHRBQUJCRUhEN3pkZmg5cHNIUXhUWkY1aUlpSWlJaUlpSXlCOEd3RVJVTFp4SlRNTXJiLytJbE5RczkxaUh0akY0K1ptYkVCRldTOEhLaUlpSWlJaUlpSWlxTGdiQVJGUnQ1T1diOGRIbmZ5SjJ4eEgzV0ZDZ0FjOC9NUWw5ZXJaV3NESWlJaUlpSWlJaW9xcUpBVEFSVlN1eUxHUEp5aDM0ZXU0SzJPME85L2o0MFgzd3dKM0RvZFZxRkt5T2lJaUlpSWlJaUtocVlRQk1STlhTNlRNcGVHdkdMMGhNU25lUE5ZdXBpMm5QVFVHRCt1RUtWa1pFUkVSRVJFUkVWSFV3QUNhaWFzdGlzZUhMT2N1d2N1MXU5NWhlcjhXVEQ0N0YwTUdkSVFpQ2d0VVJFUkVSRVJFUkVTbVBBVEFSVlhzYnQ4VGhrNWwvd1dTMnVjZUdET3lJcHg0ZUQ2TkJxMkJsUkVSRVJFUkVSRVRLWWdCTVJEWENoWlFzdkQzalZ4eUxQK2NlcXhjVmhtblAzWUtXemVvcldCa1JFUkVSRVJFUmtYSVlBQk5SamVGd09ERjMvbHI4dHVnZjk1aGFyY0o5ZHd6SHhERjlJSXFpZ3RVUkVSRVJFUkVSRVZVK0JzQkVWT1BzMmh1UDl6LzdIVG01QmU2eDFpMGE0SmxISnlDbWNSMEZLeU1pSWlJaUlpSWlxbHdNZ0ltb1Jzckt5Y1A3bnk3RW52MG4zV01xbFloYkpnekFiVGNOaGxhclViQTZJaUlpSWlJaUlxTEt3UUNZaUdvc1daYXhmTTB1ZlB2RFNoUVVXTjNqMGZYRDhmUWpONkpqdXlZS1ZrZEVSRVJFUkVSRVZQRVlBQk5SalplWmRSRmZ6RnFLTGRzUGU0eVBHdFlkRDl3NUVvR0Jlb1VxSXlJaUlpSWlJaUtxV0F5QWllaWFzWFg3WVh6K3pSSmtadWU1eDBKRGd2RDRRMlBRdjFkYkNJS2dZSFZFUkVSRVJFUkVST1dQQVRBUlhWUHk4eTJZL2RNcUxGdTEwMk84Yjg4MmVPTEJzUWdQQzFhb01pSWlJaUlpSWlLaThzY0FtSWl1U1FlUG5NSEhYeTVDVW5LR2U4eG8xT0grTzBaZ3pJZ2VuQTFNUkVSRVJFUkVSRFVDQTJBaXVtYlpiSFlzK0dNekZ2eXhDVTZuNUI1djE3b1JubjUwUEJvMWlGU3dPaUlpSWlJaUlpS2lxOGNBbUlpdWVRbG5Vdkh4ekVVNGVpTEpQYVpXcXpCaGRCL2NkdE4xQ0FqUUtWZ2RFUkVSRVJFUkVkR1ZZd0JNUkFSQWtpUXNYckVkMy8yOEZtYXoxVDBlRWh5QXUyOGJpaHVHZG9Nb2lncFdTRVJFUkVSRVJFUlVkZ3lBaVlndWs1YWVnNi9tTE1lVzdZYzl4cHMwanNJajk0NUc1dzVORktxTWlJaUlpSWlJaUtqc0dBQVRFZmtRZHlnQk0rY3N3Nm1FQ3g3amZYdTJ3WU4zajBUOXVtRUtWVVpFUkVSRVJFUkVWSG9NZ0ltSS9KQWtDYXZYNzhXY24xWWpKN2ZBUGE1V3F6QnFlSGZjZHROZ2hJWUVLVmdoRVJFUkVSRVJFVkh4R0FBVEVaWEFaTEppL3NLTitHTkpMQndPcDN0Y3A5Tmk0cGpldUhuOFFBUUc2aFdza0lpSWlJaUlpSWpJTndiQVJFU2xkQ0VsQzNOK1hJTk5zUWM4eGdNRDlMaGw0a0JNR04wYk9wMVdvZXFJaUlpSWlJaUlpTHd4QUNZaUtxUDQwK2Z4M1UrcnNXdHZ2TWQ0YUVnUWJydDVNRVlONnc2MVdxVlFkVVJFUkVSRVJFUkVsekFBSmlLNlFuR0hFakRueDlVNGNqelJZendpdkJhbVRCaUlrVU83UXF2VktGUWRVUVdRWlVpWjZaQ1NFaUdscDBMS1NJZVVsUTdaYkFHc0ZzaDJHK0IwbG53ZXF2cFVLZ2dhTGFEVFF6RG9JWVpHUUF5UGdCaFJCMktEaGhERElnQkJVTHBLSWlJaUlpSXFCUWJBUkVSWFFaWmwvTHZ6S09iK3ZBWm5FdE04dG9YVkRzSk5FL3BqelBBZWJBMUIxWmZERHNmeEkzQWNPd3pucVhoQUZLR0thUVl4TXNyMUZoNEp3UmdBNkhRUWRIcEF4ZG52TllMVENkbHFBYXhXeUtZQ1NCbHBrTkpTSUtXbHdKbHdFcEJrcUpvMmc3cFZXNmhidGdIVWZMR0xpSWlJaUtpcVlnQk1SRlFPSkVuQytuL2k4UFB2RzNFdU9jTmpXMGh3QUNhUDc0K3hJM3ZCYUdBUVROV0RkUDRjN0x1MndYRTREbUw5UmxCMzdBSlZzMVlRd3lPVUxvMnFBQ2tqSGM2VHgrQ0kyd3NwT1JIcXRoMmc2ZDRiWXIxb3BVc2pJaUlpSXFML1lBQk1SRlNPSkVuQzV0aUQrUG4zalY0emdvTUNEWmc0dGkvRzNkQUx3VUZHaFNva0twN3o3R25ZTnEyRmxKNE9UZDlCMEhUdENTRzRsdEpsVVJVbTUrYkF2bmNIN0xHYklVWkdRanZ3ZXFnYU5WRzZMQ0lpSWlJaUtzUUFtSWlvQXNpeWpLMDdqdURuM3piaTVPbnpIdHQwT2cyR0RlNkNTV1A3SXJwK3VFSVZFbm1TTWpOZ1hmNFg1S3hNYUs0YkFVMjNYb0FvS2wwV1ZTZVNCUHZ1N2JCdldBVWhOQXk2VWVNaGh2Rm5IQkVSRVJHUjBoZ0FFeEZWSUZtV3NXUFBDZno4MndZY1BaSGt0YjEzajFhWVBLNGZPclNOZ2NBRmxVZ0pEZ2RzbTlmQnZ2TmZhSzhiQVUzLzZ4ajgwdFdSSk5pM2JJQnR3eXBvZXZTQmR1RDFnRnF0ZEZWRVJFUkVSTmNzQnNCRVJKVkFsbVhzUDVpQWhZdTNZTWZ1NDE3Ym16ZXBoOG5qKzJOZ24zWlFxN21JRmxVT0tUTURsbDkvZ0JnV0FkMkVLV3oxUU9WS3ZwZ0w2NkpmSUdWbVFEL2xEb2lobkExTVJFUkVSS1FFQnNCRVJKWHNiRklhL2xpeUZXczM3b2ZkN3ZEWUZoWWFqRkhEdW1QVXNPNElEd3RXcUVLNkZqZ094OEc2NUU5b2g0K0JwczlBcGN1aEdzd2V1d20ydGN1Z0d6TUo2cllkbEM2SGlJaUlpT2lhd3dDWWlFZ2gyVG41V0x4aU81YXMzSTdjaXlhUGJhSW9vaytQMWhnN3NpZTZkR3pLOWhCVXJ1eXhtMkRidGhXR3V4K0dXTCtCMHVYUU5VQktUb0w1KzYraDdkMFBtcjZEbEM2SGlJaUlpT2lhd2dDWWlFaGhWcXNkYXpmdXc1L0xZcEdZbE82MXZYNjljSXdkMFFQRGgzUkZVS0JCZ1FxcHhwQmxXRmN2aFRQK09Bd1BQQUdoVm0ybEs2SnJpSnliRGZPMy80T3FlU3ZvaG84QitNSVdFUkVSRVZHbFlBQk1SRlJGeUxLTUE0ZlBZTW1LSGRpeS9SQ2NUc2xqdTFhcndhQys3VEI4U0ZkMGJNZEY0Nmpzckt1V3dIbjJEQXozUHc3QkdLQjBPWFFOa2swRk1NLytBdXBHTWRDT0dLTjBPVVJFUkVSRTF3UUd3RVJFVlZCV1RoNVdyTm1OWmF0M0lqMGoxMnQ3bllqYUdIWmRad3k3cmpQcVJZVXBVQ0ZWTi9iWVRiRHYzUVhEbzg4eS9DVkZ5YVlDbUdkK0JFMlhIbXdIUVVSRVJFUlVDUmdBRXhGVllVNm5oQjI3ajJQSnF1M1l0VGZlNXo3dDJqVEc4TUZkTUxCdmV3UUU2Q3E1UXFvT0hJY1B3THB5Q1l5UFA4ZTJEMVFseUxuWk1IM3hJWFFqeDNGaE9DSWlJaUtpQ3NZQW1JaW9ta2hKemNLYWpmdXdlc00rcEtSbWVXM1hhalhvMTZzTmhnenNoRzZkbWtHdFZpbFFKVlUxVW1ZR3pOOStEc01EVDNMQk42cFNwT1FrbUdmL0Q0WUhub0FZR3E1ME9VUkVSRVJFTlJZRFlDS2lha2FXWlJ3OGNnYXIxKy9GNW44UHdXeTJldTBUR0tCSHYxNXRNYWhmZTNUdTBKUmg4TFhLNFlCcDF1ZlE5TzRQVForQlNsZEQ1TVVldXduMjdWdGhmUEFKUUsxV3Vod2lJaUlpb2hxSkFUQVJVVFZtc2Rpd1pmdGhyRjYvQi9zT25QYTVUMUNnQWYzN3RNWGdmaDNSc1YwTVZDcXhrcXNrcGRqV3I0S1VuZ2I5WFE4cFhRcVJYNVo1MzBDTXJBUHRkY09WTG9XSWlJaUlxRVppQUV4RVZFT2twbWRqMDVhRDJMRGxBRTZlUHU5em41RGdBUFRyMHhiOWVyWkJwL1pOb05Gd3hsMU5WZFQ2d2ZqTXF4Q0NheWxkRHBGZmNtNE9USis4RGNPRGJBVkJSRVJFUkZRUkdBQVRFZFZBeWVjenNISHJRV3lLUFlDRU02ays5ekVZZE9qV3NSbjY5R3lObnQxYW9WYXdzWktycElway9uRTIxQzNiUWpQd2VxVkxJU3FSZmZOYU9JNGZnZUdPKzVVdWhZaUlpSWlveG1FQVRFUlV3NTFOU3NPbXJRZXhjVXNja3BJemZPNGpDQUxhdG02RVB0MWJvWGVQMW1oUVB4eUNJRlJ5cFZSZW5HZFB3L3JYN3pBKy96b2dzdVVIVlFPU0JOT0hyME0zL2lhb0dqVlJ1aG9pSWlJaW9ocUZBVEFSMFRWQ2xtVWtuRTFGN0k0ajJMYnpLSTZmVFBhN2IvMjZZZWplcFFXNmRteUdUdTJid0dqVVZXS2xkTFhNUDh5Q3VuTlBhSHIwVWJvVW9sS3o3NHlGWS84dUdPNTRRT2xTaUlpSWlJaHFGQWJBUkVUWHFNeXNpOWkyNnhpMjdUeUt2UWRPdzJheis5eFBwUkxSdWtVRGRPM1VERjA3TlVPcjVnMjRrRndWSmlVbndmekxEd2g0K1czTy9xWHF4ZWxFd1h2VFlMajFib2oxb3BXdWhvaUlpSWlveG1BQVRFUkVzRmhzMkJOM0V0dDJIc1cyWGNlUWsxdmdkMStqVVlmTzdadWlhNmRtNk55aEtkdEZWREhXeFFzaFJOYUZkdkF3cFVzaEtqUGJ4dFdRMDFPZ0d6dFo2VktJaUlpSWlHb01Cc0JFUk9SQmxtV2NUTGlBM2Z2aXNYdGZQQTRkUFF1SHcrbDMvNURnQUxScjB4anQyelpDK3pZeGFCWlRsek9FbGVLd28rREROMkI4ZGpxRTRGcEtWME5VWm5KdURrd2Z2NFdBNTE4RDFCcWx5eUVpSWlJaXFoRVlBQk1SVWJFc0Zoc09IRDdqQ29UM3grTnNVbHF4K3hzTU9yUnAyUUR0MnpSRyt6YU4wYnBGTkhRNmJTVlZlMjF6SEk2RGZmZE9HQjU4VXVsU2lLNlllZFpuMEhUckJYWGJEa3FYUWtSRVJFUlVJekFBSmlLaU1rblB6TVhlL2Fld0p5NGVCNCtjUlZwNlRySDdxOVVxTkdrVWhaYk5vOUd5V1gyMGJCNk5SZzBpT1V1NEFsaitYQUJWMDViUTlPcGZvZGVSa3M1QXFCVUNJVGlrUXEvamNjMlVaRUFRSWRhcFcyblhyTXFrdEJTSTRaRTFzcyt6ZmRzV09FK2ZnSDdpRktWTHFURjI3ajZCamgxaW9OTmVtbFg5NzQ2anNGcnRHTlMvdmFKdGZHUlpWdVQ2UjQ0bFl0ZmVlSXdjMmhXUkVTSFl0ZWNFR2plcWc0aHcvM2RQK0t0MXpmcTl5Qyt3WU1MWXFySHdabFoySHZSNkxZd0c1UmR3dGRyc3NOdWRDQXpRKzl6dXI5YU16SXNJcVJVQXRWcFY1bXZ1Mmh1UGVuVkRVYjl1bU0vdFI0OG5RWkprdEdvUlhXWC9Mekp2L2pxWXpUWThmTjhOQUZ6ck5tZzFHZ1FGR1NxdEJxV2VtMFJFVkRIVVNoZEFSRVRWUzBSWUxRd2YwZ1hEaDNRQkFLU2w1K0Rna2JNNGVPUU1EaDVKd0psRXp4bkNEb2NUSjA0bDQ4U3BaQ3d0SE5QcE5HZ1dVdzh0VzBTalpWTlhLQnhkTDR4L2FGd05XWWJ6VkR5MHc4ZFY2R1drckF5WVBuOEg2cTY5b2IvbG5ySWQ3SFJDU3JzQTJWUUFWZE9XWlRyVU5HTTZCTDBCQVc5L1ViWnJWaEhtcnorQ1hKQUg0N052UXJaWllaMC9HK29lL2FCdTI2bk01N0p2WFEvcmt0K2dIVG9XMnFHaks2RGEwaFJoZzJ3MlYwaXJFVlh6bHJDdFhRN0lNbkNOLzB5STNYNEV4K09UUzdYdlBiY1A5VG1lZkNFVEw3MCtEeFBIOWNVajk0OXlqOC84ZGhsU1VyUFJyM2NiYURScWJQem5BQ3dXRzBZTzYrYnpQQmFMRGErOCtTUEdqZXFGQVgzYmxmMkQ4V0hCNzV1d04rNFUzbm50RHVoMHJuRDZ6OFd4WlQ1UHY5NXRVU2V5YkM5SUhZOVB4bzhMMXFOTHg2YW9GUnlBVDJmK2pZc1hUYmpydHVzeGNWeGZyOTlINlJtNWVHbjZQTnd5YVNDdUgrejV2UDFod1hxa3BlZVdXd0I4MTBPZklPbGNCdFl2ZTlkajNHU3k0czMzRjZCSlRCU21UQnJrTnd5Y2ZQdDdHRGU2RjU1NGFLeDdiTjNHL2FXKy9uVURPMEFzcHhlWHZ2aG1LVmF1MmUzMXNSU1pmUHQ3bUR5K0h4NjY5d2FQOGRmZm5ZOENreFhmZi8xVW1hNW5zem53NW5zTFlEQm9zV0R1OHo0RDVObmZyOEtCdzJmdzJ3OHZJQ3cwdUV6bnJ5eXIxdTVCWmxhZU93Qis1OFBma0pGNUVXOVB2d01Ob3lNcS9QcEtQamVKaUtoaU1BQW1JcUtyRWhrUmdpRURRekJrWUVjQXdNVThFdzRmVGNUQkl3azRlT1FzVHB4Szl1b2hiTFhhY2ZqWVdSdytkdFk5WmpUcTBLUnhYVFJwVkFjeGphTFFwSEVVWWhwR0lTQkErUmxNMVlHVW1RNklLb2poRmZ1SG9SZ2FEbFdMTm5EczJRWnA4RWlmTTNKdGE1WUFkanRrbXhWeVFUN2svSXVRc3pJZzVXUUJrZ1FodUJZQ1h2dTRRdXNza3Yvc2ZlVjJMakVpQ3NZWDNyNmlZK1djTEVqWm1hNzNzeklncFNURDh2MlhVTGZ1QU4yazJ5SFVxbDNxYzZtYXRRSUVBYloxUzZGdTF3bGkzZWdycXNtRDB3SFpZb0ZzTVFNV0UrU0NBc2ltQXNnRmVaRHo4eURuNVVLK21Bc3BOeHR5Ympiay9Ed0lCaU9NcjN3QVFWKytNOUpjTTVzRlNGa1pFTU1xUHVoUTB1cDFlL0hoWjMvNDNUNXlXRGVzWExPN1ZPZnlGd0N2V3JNSEFIQmQ0Yy9vSWtXaGp0TXBRYTJXc1hURkRzUWRTc0N4K0hONC9NRXhYc0ZaVG00QnNuUHk4Y1o3Q3pCbVpFODgrc0FvaUtLSVllT21sYXErSXBjSGdlY3ZaR0pmM0NsTWUvTkh2RFA5VG1pMWFudzFlM21aemdjQURhTWp5aHd5NmJTdVA0T2NUZ2s2blFhei92YzRQcDM1Tjc2ZXN3Sm5FdFB3N0JNVFBQYlg2N1hRYWpWNC81T0Z5TXpLdzgwVEw5MXBZYmM3b2JtQ21hcGxwVktKYU4ycUlYNzc0eDhzWDdVTHQ5NDBHQlBHOW9aR1UvS2ZkTzk5L0h1cHJpRUlBb1lNY24ydjNINy9ESnkva0ZYaU1mN0NYWDlPbkV4R3JlQUF2MSt6czRscE9IbzhDWGZkZG4yWnpnc0FXN2NkaHNsc3hTMlRCdmdNZjNOeUMzRHd5RmwwN3RDa3hQRDMwNWwvbC9uNnZyUnFIdTMzaFJWL05Cb1ZaUG5TamJxUFBUUUd6MDJiaTZlZS94YnZ2WEVYV2phdjczWE1rTkV2WDFXZFF3WjF3c3ZQM2dSQTJlY21FUkZWREFiQVJFUlVyb0tEak9qZG94VjY5MmdGQUxEYkhUaDFKZ1hIVDV6RHNmZ2tIRHQ1RGtubk1qeitzQUZjTTVzT0hUbURRMGZPZUl4SFJvUzRRK0dZeGxGbzBqQUtEYUxEcitpMjBKcE1Ta3FFS3FacGhaemJ2dU1md0daMVB4YU1BUkMwV2pqaWRrRXdYQXIveEtqNlVEVnY0d3FBaTZqVUVBd0dDSG9EeExvTjNPL0xwbndJeHNBS3FmZS9CSU1SNms3ZHIrb2M5bTJicjY0SWpkWTFveFd1ejVQeDJUZGdYYllROXRpTmtHWi9DdU16YjVSNnRxc1lWUi9hQVVOaDI3Z0sxajkraE9HeGw4bzhVOWIwM2t1UUhRN0Fab1Zzc3dKTy93czllaEVFQ01aQUNMVkM0RHgxL0lwbU1aZEVGZE1NVXVMWkdoOEF0MmhXRC9mZE9Sd0FzT1hmd3pnZWY4NzlHSEROM2dXS0Q5ZytuZmszbHEzYzZYT2J6ZWJBcW5WNzBEQTZBcTFhZUw1UW9DL3N6ZTUwU2hBRUFlKy9lVGZlLzJRaGxxM2NpZlBuTS9INnkxTVJjTmx0KzFGMWFtUG1KNC9ndlJtL1krbktIVGgySWdtdnZ6d1ZFOGIyd2RadFIyQ3oyYjFDNXN1dDN4UUhrOW5xTWZiVW96Y2lOVDBYZS9lZnhQUjNmOFpiMDI3MytsaHZtRGdkZlhxMnhyVG5iL0Y3N2l1aDE3cytmcnZkQVFBSUNqTGd0UmVuWU5uS3B1amN5ZnRuYVZDZ0FUUGV1UmZQdnpvWDMzNi9FbWFMRlhkTmRRV1VOcHNkQmtQRjk3clg2VFM0ODlZaEdEbTBLNzZlc3dMZmZyOFN4K1BQNGJVWFM5Y3U1ZnJCblR4bWdmL1hWN09YSTNiYkVmZnM1NXNuREVCZXZ0bTlQWGI3RVJ3OW51VHhQWHE1V1hOWDRxK2wyN0RxcnplTHJlT2p6LzVFd3dhUmVQVUYzMS9UeGN1M1E2TlJZOFQxWFdHek9meWVSNlVTM1MwYzhnc3NBSUJsSzNkQ3JWWmg4SUNPN2pFQTdoWVU2emJ1aHlSSjZOYWxCVkpTczczT3FkR29FUllhNUQ1WGVjalB0NVE1QU5acU5KQmxHVTZuQkpWS1JKUEdVZmo0M1h2eDNDdHpjVEhQNVBlNDJpR0J1R0c0OSsrN2Y3Y2ZRY0xaVkV5OWViRFA0K2IvdHRIanNaTFBUU0lpcWhnTWdJbUlxRUpwTkdxMGFoNk5WczJqTVE2OUFMakMzdmpUNTNIc1JCS094Wi9EOGZoa3BLWjcveUVHdUZwTXBLWG5ZUHZ1NCs0eFVSUlJ0MDV0MUs4WGh1ajZFWWl1RzRib2V1R0lyaCtHeVBDUWE3S1ZoSlNlQ2pFeXFrTE9iVnYxTitTOGk5N2psd2U5QURROStrUFZ2STNyL2U1OW9adDRHNkRXZUIxWDJZVEFZT2dtM241VjU3amFBRmpRRmdiQWt1VHEyNnZSUWpkK0tsVE5XME9zSFY3bUFGY3paQlFjUnc5QzNiM2ZGZFVqWmFZWG5rZ0x3V0NFb05VQmVvUHJmWVBSRmZJYkE0R0FRQWlCUVJBQ2dpQUdCVU1vZklPcVl2OExLVVpHUWNvb2ZzSEptaUNtc2V1RkxjQVY5aDZQUDRjcGt3ZTZ0OC80ZkpIWE1aL08vQnNkMnNhNFoya1daK1hhM2NqS3p2TTRaNUVBbyt2dUNwUFppb0FBUGJSYU5WNTk0UllZOUZxc1dyY0gyM1llODJwMVlOQnI4Y1lyVS9IZGoydXdidU4rcUZRaUhuMWdOSEl2bWhCMzhEUWVmY0IvUzVJTi94eEFnL3JoSG1OcXRRcXZ2VEFGRHo3NUJYYnVQb0d0MjQ1Z1VQLzI3dTJaV1htd1d1Mm9HeFZhNHNkNnVYZG4vSTcxbTByWDh1REY2ZlA4Ym52cG1aczhQZ2RHb3c3dnZYRVhubnZsTzRRWHpoNTFPSnpJTDdDZ2ZqM2YvV2I5MmJ2L0pKNmJOcmZZZmZ6TjZCUUVBV3VYdkkyZGUwNmdaWE5Yc0gvaVpETHlMd3RyTXpJdVl1Lytrd0NBTHAyYUFYRDlQcTRWSE9EM2VsYXJIVUZCUnZmajBTTjdlR3hQU2N2RzBlTkpQcitmQU5mbm9paFFMMDVxZWc3NjkybnJjOXZGUEJOV3Jkc0R1OTJCVys3Nm9OanpYTjdtWXR6Tm5xSHo3ZmZQOEhoY0ZGNFd6YWovOXZ1VitQYjdsVjduYk5tOFByNzY5RkdQWTRyanIxMkhMMitwWWxJQUFDQUFTVVJCVk45OHQ2TEVmWXJrWEN4d0gzTjVuK0krUFZ0ano3NTQ3TmtYajF0dkdvVGd5NzVlQUJCYU84am4zUUFwcWRsSU9KdnE5MDZCL3diQUZmWGNKQ0lpNVRBQUppS2lTbWMwNnRDeFhRdzZ0b3R4aitWZU5DSGhiQXBPbjBuQjZiTXBTRGlUZ29URU5GaXROcS9qSlVsQzhvVk1KRi9JeE00OUp6eTJhVFJxMUs4Yml1aDZFYWhmTHd6MW9rSlJKeUlFa1JFaGlBeXZCVU1WV0JTbklrZ1o2VkIzN1ZraDV3NlkvZ21rMVBPUWtzNUEzYzJ6eDZWY2tBLzdsblhRREJnS3dYaFpzS0JXVjRud3Q2S1Z0Y1ZFL3ZNUCtOMm1hdHdNaHNkZWhHM1YzM0RFbGVhMmZ4bjJ6V3RnMzd5bXhEMTl0YTY0bXBZV0ZVMk1xQVBIdnZLWmZWZlRGTTFLTENrQWRqaWMrSDNSRmdCdzkyeS9YR0NnYS9aK1hyN1p2ZkNaSUFoNDlza0pHREs0RTdwMDlIMUhnU0FJdU8vTzRiaDE4aUFZQzBQazZIcGgyTEE1RG1hTERRYTk5MHpZbkp4ODVPVGtvMmUzRmw3YmdvSU1tUDdTVkZ4SXljS2cvdTFoTWx2ZDRXMXFtbXVSMFpUVWJDeGR1Y05uUFdORyt2KzVkOHNrMzBFbDRIcHhjY1BtT1BUdTBRcU5HdGJ4dVUvalJ0N2pRWUVHelB6a0VYY29sM3ZSQkZtV0VWbzd5TysxZkltcUUrcDNOdWJTRlR0d01jL2tjL3ZmeTdZQmNIMGRlbmE3MUV2OW16a3JFSGNvd2YwNGR2c1J4RzQvQXNCM2tIbmlwS3M5VTJDQUhocU5Ha25uTXJCbi8wbTBhbDRPTFdXS2taYWVnNElDQzM1WXNCNC9MRmdQQUZqNDExWXMvR3NyUm8vc2dlQWdJMncyQng2NGV3VE9KS1poemZxOXVQMlc2eEFTRW9Bdlp5MURsMDVOMGFkbmE4eWJ2ODVyNGJpbU1YVzkrbFAvRTNzSXB4SXVBQUIyNzR2SG1jUlVET3pYSGgzYU5mYXE3ZXM1S3lyMDdxS0ZmMjB0OHpHTGx2enJkOXVZRzNwNkJjRGxxU0tmbTBSRVZQa1lBQk1SVVpWUUs5aUlUdTJib0ZQN0p1NHhXWlp4UGlYTEhRd25uRW5GcWJNcHVKQ1NCVW1TZko3SGJuZmdUR0thMTJKMFJZSUNEYWdURVlJNmtiVVJHUkdDT3BHdVlEZ3lJZ1RoWWNHb1hTdXdXcmFYa0xMU1hiMVRLNGo5MzAyd2I5c0VRMWdFVkRITjNlUFdSVCs3d2twUmhIYllXUDhuS0VacFExVFpZaTV4MzhBWmM2NzZPcGZUM1h3M05OMzdGcitUU2cweE5MellYYVNNVkVBUUlJYjUveG9KdFYwekNPV0x1WkRTVThwY2EwMGlSa1JDeXNwUXVveHE3ZTlsMjkyM3VGL2V5cUZJMFV6UXRMUWNxRlVpMGpNdUlpUHpJdEl6Y3BHZW1Zcy9GOGRDbzFiaDlaZW5BZ0EyYkk1RHoyNHQzZWNxQ244Qm9HbVR1cEJsR1NkUG5VZjd0bzI5cm5Yb3FLdmZ1Njl0Z0d2V1pWRlAwNHNYVGZoczVtS1A3UnMyeDJIRDVqaWZ4eFlYTXQxL2wrOVdCUUJ3K0dnaU5teU9ROS9lYlRCeWFQRzM1MCs2N1YxazUrUVh1OCtCUXdrbDltRDk4SzE3MExXemF6WnV2YnFoZm1kai9oTjdFQmZ6VEQ2M0wxMnh3MmU3aVJlZm1ReUwxUTRBdVB1aFR6RmtVQ2ZjZG92dmdCbHd0VUw0NzZKZWVyMFd0MDI1cnRpUDRXb2RQWjRFQUhqOG9URXc2SFg0OExNLzBMMXJDd3p1M3dFQkFUcThPK04zOU8vVEZqZFBISUJmLzlnTVFSQnc2MDJEWUxYWjhjVTNTOUd6VzB2Y09MbzNmdnAxbzFjQTNMaFJIYStQT2ZGY3Vqc0FYdkQ3WnVqMVdqejV5RmlmTTZHLytXNWxxZm9wWDZteTlFcE9PSk9DK3g3N0hQMzd0SFUvQjVWUVVjOU5JaUtxZkF5QWlZaW95aElFQWZYcmhxRiszVEQwNjNYcGRsR0h3NGtMcWRrNGw1eUI1QXNaU0RxZjRYci9mQ2JTTTNPTFBXZGV2aGw1K1dhY0xQeUQwSmVnUUFOcTF3NUU3VnFCcUIwU2hGRDMrNFZ2aFk4REE0MHc2RFZWb3VXRWJMWjR6c0F0WjdyUmsrQThmaGpXWCtmQytNSTdnQ2pDc2Z0Zk9PSjJROTJoSzdSRHgxemRCVW9JVWFYMEZGZUFHdTU3cHA2VWxRRTRpNy8xV0R0NHBNOXgyOGFWRUl3QjBQUWM0RjFXS1JaWUUwUERTNXhKVy9EYWs0QWdsR3JHcmU2bU82Rzc2YzRTOS9OTGxrdlZVa0xLeW9EcGc3SXQ0T1dMdW4xbmFHK1llTlhuOFdBSWdHdzJsN3pmTlVwQThWL2ZuTndDL1BqTGVvK3hEWnZqY1A1Q0ZsTFRjNUNXbG9PVHA4OERBRjU1ODBldjQ0MEdIY0xEYTdsYk5weEt1SUIzWi95T3FEcTFNZjJsVzlHOGFUMlAvZHUxYVFSQkVMRC80R21mSWUvMlhjY2hDQUo2ZFcvbFVZL0ZjdWtPajZLK3BWRjFhcnVEc3RuelZ1UFhQelpqNFU4dmVjMndMZHAycFl5Rklhcko1Tm1YV0pabHI1L3BRd1oxUW9ISkFsL09KcWJpeUxFa3RHblZFSTBhK242QkovN1VlWnc4ZFI1cXpkVy91Rmhnc3JobmJGOHVNc0p6b2EzQVFEMGFSdnZ2b1gzajZONW8xNllSSkVtR0xNdlE2N1ZvMjdwaGhjNG9CWUJkZStNUkVWNExONDd1RFFENDhMTS8wTGhoSklaZjN3VnZmZkFybkU0Sjk5dytEQUJ3K2t3cUdrUkhRS3RWNDN5S3F4OTJWQjNYZ3BrV2k4M2R4N2swdHUwOGhyaURwM0hMcElGKzIyQklrdVF6QUw3M2tmOGg4Vnc2MWk2cHZEc21pbDVvK1cvZjdKS2NTcmhRN0FzUnBWa29UdW5uSmhFUlZRd0d3RVJFVk8ybzFTbzBxQi91MVU4U2NQMVJXTlFlNGx4eUJsTFRjd3Jmc3BHYWx1dXpwY1IvRllYRWlVbnBKZTRyaWlJQ0EvUUlEREM0L2cwc2ZEOVFqNkFBQXdJRERBZ28zSzdUcWFIVGFxRFRGYjVwdGRCcDFkRHBOZEJwdE5EcDFGYysrOWhxQVhUbDM5N0NlZlFnWkpPckY2R3FSUnNBTWh6N2RrSjJPbUJiL0NzRWd4R3FWdTNnMk91NkJWVGR0ZGNWWGFla0VEWC8yZnNnNlBSKzl6RjlNSzNFV2JQYVViNURTdHZHbFJBQ2d2eHVMdytDM2dEcFlrNlpqM1BHSDRWOWR5ejBrKzhzZFVzTjh4ZnZRUWdMaDNiNE9MK0J1ZXZram5LWmFTeGRMUDVGbHlzaDZQV0F0V3pCUjNYMXkwSlhVSEk2SWNYanNWYnIvZC8wb2pzZlJGWHhBZkJYczVlaG9NQUNqVWJ0N3NuNjR5L3JrWFF1QTBhakRwSGhyanNlY25JTDBMMUxjd3pzMXg0UkViVVFFVllMRVJHMWZONWEvOFlyVS9IZWpOL3h4SFBmNE5rbkptRElvRXU5Y1dzRkI2QkZzM3JZdXUwSWJyL0Zjd2FwemViQWx0aEQ2TnloQ1dxSFhGcjRjZGJjbGNqSXZOUmIzTmZDVllsSmFRZ0kwSmU1dlVKcEZQVzZ2WHlSTXdDWThiOUZ5TXMzNDdrbkp5SW95TlVtNCtIN2J2QjdubysvK0F0SGppWGh6cWxEMEsxemM1Lzd6SjYzR2lkUG5ZZEdmWFYvZXBrdE5qaWRrbnRCczdKeU9pV1lDNE85MnJVRDBiMnJkMHNPczhVR3ZhNWlYdGgwT0p6WSt1OWg5T25WMm11YnlXekZoWlFzVEJ6WEJ3MmlYYi9iRHg4OWk4NGRYSGNGRmYwK2JoQWRBVm1XWWJYYUVXQXMvZWNoS0ZDUGJwMmI0OWJKQTVHYWxvTTZrU0ZlK3ppZEVqUStmZ2M3SmFmZnU0NHFTbEdMbHZ6OHNyMFFGbG83Q09OR2VmOGVMbXFGY2ZkdHZtZWRmLy96V3ZmN1NqODNpWWlvWWpBQUppS2lHa1d2MTZKcFRGMDBqYW5ydFUyV1plUVhXSkNhbHUwS2hkTmNDOHlsRmk0MGw1bWRoK3ljZkRnY3psSmZUNUlrWE13ekZic3FkMW1Jb2dpOVRnMnRWZ09WS0VKVWlhNS9SUkdpU29Bb0NxNlZ6NFhDTVZHQUtJcDRXMnVCb0x1eVVLQTQxcFdMSUoxUDhoaXovN3ZKYzUvZmYzQy9IMWdZQUR2UG5vWnQrWjkrenl2VURvV21qLy9iazJzY1F3Q1FsUUhZYllEbTBxdzEyNW9sa002ZGhYYkVqUkRyTmZBNnpMNWxIUnhING1CdjJncWFIaVV2K0NhbFhvQXo4VFNRbEFEZHFFbkY3aXRHUnNINGZOWHNBU3pvZEpCdDEwWUFQT2VIMVQ0ZkJ3VG92ZnFaRnQzaXI5ZjVmekZnMDVZRFdMOHBEdGNQN29UajhlZVFkTTdWU3VPRE4rOUJZSURlUGJQdzJJbHplUFRwcjFDblRtMk1IRlo4Q3dRQTZOdXJEVDc3NEFHOC9NYVArSDNSRmd6czE5N2pCYXVCL2RyajIrOVg0ZlNaRkRScGZHbEJ5alViOWlLL3dPSzFvTmlzengrSEpFbjQ3b2MxV0xWdWozdDgzY1pMaTdmRm56cVBBS1BlWTZ6SW1jUlVqLzNyUm9XaWJldUdIdnY0bSsyNC9JL1hVU3ZZRlFCZjN0b2hKN2NBRy82SlE5Mm9VQVFHbHU3bmFkeUIweEFFQWExYmVEOS9pOWhzcnErYjlpcG5BQmVGZ1VYaFlFbE9KVnpBamwzSGNldE5nd0FBYTlidnhacjFlMHM4YnM3TUp4SFRxQTRXTDk4T1daYmQ0MmZPdWxvckZmVWh2bHpSak42U2pCamFGUjB1Ni85ZnhHalFZZVluRDhQcGRBV3RaeEpUa1pLYWphNkZvWHJDMlZSb3RXclVyeHNHazhrS1daWjl0c0x3cDEyYnh2amdyYnZ4NmN5LzhjL1dRNWo1eVNPb1YvZlNBbVpGdi9ldnRBWEU1OThzOFRrZUdoTGswWmFpTkF2QnRXb1JqVUg5TzBDbjB5QTdwNkJNZGRRT0NmVForcU9vRllhL3RpQWVBWEFsUERlSmlLanlNUUFtSXFKcmhpQUlDQW8wSUNqUWdHWk42dm5jUjVabDVKc3N5TTdPUjNaT0hySno4NUdWbFkvczNIeGs1eFMrWmVjako3Y0ErU1lUQ2dyS042U1NKQWttc3cwbWM4a3psUytuYWk4RHF2THZYV3g0K0RuZ1B6T2ZwTXgweVBsNVVEVnE0dWNvUURxZkJOdC9ndVBMcVJvMnFmUUEySG5pTUp6eHgzeHVrd3Z5ZkFiV3Baa1ZMS1duK08wdkhQRDJGeEQwQmdqQndVQXlJT1Zkdk5UcXdtR0hQWFlEWkxNSjJodW4rRHhlMDJld0t3Q08zVkNxQU5peDN6VVRXOVdzTllTUUVsWm5GOFhpdHl0SnBRYWNUcXhjdXdkcDZXV2ZPVjFXbTdjZXhObkVOT2gwR2t5NnNTOVVaWHd1Q1FDdUg5d0o5ZXFHbGZuYVJiZFV6L2g4RVZhdTJlM1JKM1RHNTRzODlzMHBESU9DQXYzZnB2L3pyeHNSRWhLSVIrNGZoU2VmbitVZS8rK014NGJSRVJBRXdSM3FsVWF6cHZYdzVjY1BRYVVTdmU1V0dEYWtDK2IrdEJZTEYyM0JDMDlQQnVDYS9Udi90MDJJcmgvdUZXYUgxSExkaHEvVGU0Ylo3MzM4dTlkMWZZMzlkOXVRUVozY0laUFQ2WVFvaXBneTJYTVJ1TzA3aitGVXdnWG9DbWU0aHRRS1FIcjZwUm5zdi8zNUQydzJCNmJlTktoVU0yQlBKVnhBOG9WTXRHL2JHQUVCZW16ZmVReFoyWGxlTXladGhiT3dpMloxSjU1THg5MFBmVnJpK2YwRjJMSGJqN2kzZFdnWGcwL2Z2eCtBSzhROGVQZ01BTmRpZ1l1WGJZZGFyWElId0IzYXhhQmY3emI0YXZaeVRMcXhMNW8wOW55aGRPM0dmZGdYZHdwQmhRSHpsN09XK1p6NStzVTNTNzNHU2hNQXE5VXFQSFN2OTJ6cWM4a1orR3ptWWpnbENjODhQaDRBc0hMTkhtaTFhdlFvbktWODhQQVpOR3RTRHlxVjZHNkw4Tjhad0djVFU5MHo2QzhmdTl5dzY3cGc1WnJkZVBXdG4vRGxKdys3Rnkwc0NwNDFWeGpTTDE2MjNlZDRnK2h3ajlDMU5BdkJEUnZTQllQNmQwQjRhREJTMDNOOHRpWDVyNklBdXp3bWJsZmtjNU9JaUpUREFKaUlpT2d5Z2lBZ0tNQ0FvQUJEc2YwVGkwaVNoQUt6RmZsNVp1U2JMTWpMTXlQZlpFWituZ1g1SmxjcmlZSUNDL0lMekxCWkhiRFk3TEJhQzk5c05saXNEbGl0TmxpdHJ2ZXY5RFpUaHd6QTZTejNFRmd3ZUFkTmp1Vi93cjV6UzdFTHJtbDZENFJ1NHUzdXgvblAzZ2N4SXFwVVBYQXJpdlAwQ2RnMnJ2UzVUVFlWK054V2JBQmNORE5PcllaWTI3TWRpWlNkQVRnY0VBcG4rNG9ob1hBQ2tIT3pnY0lBMkI2N0VYSkJQalRkKy9ydGY2eHEyUlppYURpazVFUTR6NXlFcW5HellqOUd4NzVkQUFCTmoySVdyaXVxVzZ6Q2l4MDZIWUJLaFo5KzJZRFV0T3hLdTZ6VmFzZjgzelpkMGJHUkVTRlhGQUNYUmZJRlZ4OVVYN2V2RituWHV5M2F0bTdvdDg5cEVhTlJoN3BSdFJGL0tobE9wd1NWcW5RdkNQeTMxMnlSMmlHQkdEcTRFMWF2MzRlYkp2UkhUT01velA5OUk5TFNjL0RHSzFOTDNWSmcwWUpYU3JYZmYybTFsOElxcTlVT28wSHJ0WWhhU21vV3pwM1BjTmRTTnlyVTNWczJMVDBIaTVkdlIvT205WERkd0k2bHVtYlJiTnIrZlZ3OTZsZXYzNHQvWWcvQlpMWmkwbzJYWHJDeHV3TmdWNDIxZ28yWWVyUC9GOENXcnRpQmkzbW1ZdmNCZ0QvKzN1b080dDk0YndGMjc0MTNoNk9SRVNFWVA2WTNCdlpyNzk2L2ZyMHdUQnpYRnd2LzJncTlYb3ZoMTNmeE9OK3ZmMnhHczZiMUVCNFdEQUQ0KzVkcGtDL2IvdlhzNVZpMWJnOFcvL1phc1hXVlJtSlNHdFlYTGg2MmJlY3hpS0tJVVlYQmVXYldSU3hmdFJPRCtuZEFRSUFlWm9zTmg0K2V4WVN4cnA5clJmMllEZjlwVlhMeTlBV2NQTzIvdno4QXRHM2RFQS9jUFFKZnoxbUJEei85QTlOZnVoWEE1U0Y5NlZydC9GZHBGM2o3NzM1RFJyK01CdEhobVBmTjAxNzcxcXNiaXVRTG1ValB5UFg3dkN0U0ZBRC85M05TbnNyanVVbEVSTXBoQUV4RVJIUVZSRkYwQjhibHdlRnd3bXAxd0dxM1FYTEtydDZEVGhtU0pNRXB5WkNrb3ZjbDE3OU9DWklrUTF6NERXUnJ4U3dFSjZWNTlvbVZMU2FmNDRMQkFDR2dzQjlnRlp4ZHFoMHhIdG9SNDczR0x3K241YnhjeUFVRkVLTjh6eEQzNEhEZDFpM1dqWWJ4U2MvRjFFd3pwcnY2NnhZRzhrVzllS1dNTktoaW1rTTJtMkRic0FMUWFLRWRjYVAvYXdnQzFEMzZ3YmJxNy85djc4N0RvNnJQTm83Zlo5YUVoTEFsRVBaOVgyUUpteEZFWkJFQkVWRUJCUlcxcmwyd0JhMUszZHJhdDdWOXJTM29pMUpVcktoVkt3cTBJb0lvaEQwSUtBcUVSWFloQ1JDeVRHWTk3eDlEQnNaTU5nZ2RPbncvMThWMWtYTk96anhKNWd6a251YzhQM2xYTFNzM0FQYnZ6VklnNTZpTUdvbXlkZTFaNW5FbGkrVVo5b3YzbDNMVDdaYmhjR3IrM09uUkx1V2lzbjFuc0t0KzArWmRxcGtZSDNHRzY2UUpWMVY2bG5qSDlzMjBiTVZtWmUwK3JBN3RLbDd3VUFvdTZQYXZKUnQweDZRaFlhTWVKT20yVzY3VzhzKzM2bjluTHREZGR3elhXKzkrcm41OU91aUsvcDNMT0Z0cEZRWFhsWkZmVUJ4eFRFSnhzVGNzSUd2ZXRMNCtXZjZsM0I2dlpyMjhXQjZQVHcvZU02cFNZWFZCWWJIK3RXU2puQTY3aGcwT1htK1BUeDh2dDl1cmwrWUViL012Q1lGTEZwcHpPa3NDNElSUzRmVFp2c2o0U3FmeWk4bzlScEkrWExRbU5GYmkyeDBIMUxaMUl3MUk3Nktac3hlcVQxbzdqUnNUK1kyZy9uMDY2TlBQTnV1T1c0ZUV2dFl0WCsvVi9vUFp1di91a2FIakVuNHdhN2hrRWJ0em5VRXNTZi84YUxVK1hwcXAzV2N0eE5vM3JiMm0vZXlHMER6WjUyY3VrTThmME8yM1hDMUpXcmw2bXp3ZW4vcjBDbzZES0xuekpqRWhQT3k4ZWxCM1BUYnQ1ckJ0ei83eEgxcTJJbnhNd2JneDZWcTdZWWUreVBoYUh5NWFxekdqK3AwMUF1TGllV09zYVpNVWJkaVVwWDBIc2lzTWdFdG1PeDgva2ErL3YvMVpxZjNmN1F0MlFrZmFWMW5WY1cwQ0FLS0hBQmdBZ0l1SXpXYVZ6V1pWZ3FyV3hWTVlYeU80YU5ZRkNJQ0wvakNqVXR2dGZRYklNV2I4NlE4cVA1dFJLbitNUWdtejJGWGhNZWZMTmZldk12Tk9xc2JQSHBkUnEwNkY5VWlLUEh2WjY1SGhPUE16TEpudkcvaitrQ1RKcy9nOW1ZVUZjZ3kvdnNMSHNmZE9sK2VUaitUN2FwUE1nbndaaVpFWDNmR3REOTVhYk90OWVia0x4cGtsaTZzNXp0UjlMdC9YQzluUmJSWmZtRVVOLzl1dFd2T05haVVsNk45TE14VWY3MVR2WHUzVUtMV3VPclkvTTMrMktndEo5cmlzbFphdDJLd05tVHNySFFCdjJyeExHV3UvMGMwM0RDaTFyMzVLYlUyZU9GaHpYbCtpaDJmTVZhMmtoTkF0L1ZYeHltdEw5UFo3bjFkOG9LUUpOMTZwSDkweFBHeGJUbTZlNnRVdGZaMFVGTGlVVU9QTTg2cEQreWI2K05OTXpaeTlTS3ZXYk5PWWtmM1V0WE9MU2ozdUcyOHRWNUhMcmV1dTdSdGFMTTVtcytySngyN1I5TWYvcHBmbS9FdE5tNlNvYjFwN0ZSWUdPMWJqNHFyMnVsZ1JyOWNmNnE2YysrSlUxVGo5dGMyY1hYcEV3OWxHREV2VFIvOWFwOCsrMkJycWRwNDNmNWtTRXVKMDdmQ0s1MEdmanhVcnQrcmc0UndOSDlKVEk0ZjMwVStuLzUrYU5VMEpoYi96NWkvVG12WGJkZStkSTVUYUlQamF1R0RoYWlYWFN3ck5EaTVadUs5R0ZSYUJPNXRoR0pyMjB4djBveC8vUmZzT0JrZWd1RS9QMTNaZVJOMnFiVnNIMzRqTTJuVkl2WHRHWG1Dd1JONnA0SGlZUTRkencrYjUvbEI1K3lyamZLOU5BRUQwRUFBREFCQURqUGc0bVVXRk11cFVNUGYxSE1UZlBUWHNZOC9LcGZMdjJGWnF1MUc3cnN5Qy9PRGZFeEtyOWlCV1c1bGpFS1JnUUN6RENIWFNsdHAvUENmVTJYbys0bTZZcEtKWi95UFhhN05VNDhlUGxqdFN3eXdNTGg1bDFFd3F2YzlkTE1XZDZVQzBOR3NwV1N3SzdOOHIvNDV0OHE1YktVdkRKbklNdnFiQ21veGFkV1J0MnpINGVSc3o1QmhVK25QTVlwZDhXelpLaGlGN3Y0SGxuczhzT2wxM2ZIaUhwQkVYTDJ1bnl0MzY3dHNVZWQ1bHRYRVZscXJ2VWxKVTVOYUdUVHQxK3kxWGh3S1VMN2ZzMXE3ZGh6VjJkSDk5c1BETUlsemp4dzNVK0hIbC84ekwwcTkzQnhtR29lVmZiTlhraVlQRDlybUtQWExZYmFWR1EyemFzbHVKQ1hIcTFDSHlvbWVEcjd4TXI4OWZKcS9YcDBFRHVvYUN2WFB4d0k5R2xydi94VmNXbDlybThmaDBMRHN2WXBCN0tyOUlpV2ZkcmRHemU3Q2ovbDlMTnFoNXMvcTZaOHFaYXlzN0owOHB5YlVpUHU2dVBVZjB3Y0xWcWhIdkxQVjljenJzK3UwVHQrdjlqekpDb1YxQlliRU13eWgzOGI2cTh2bjg4bmg5b1ZDNVJvM0t2MkhTcmsxanBmVm9xNWRmL1ZpOWU3WFRxalhidEhuckh0MS85MGpWdUlBakJDVHB2cnRHcWtXeitoSHJmZmVEVlhwOS9qTDE3OU5CTjQwTmRrOHZXN0ZGTzdJTzZaNHBJMExkeWlXTDRmMndRN2txVWh2VTBXdXpIMUs5dXNIWDcySjNzSVAyWWdxQU8zZHNMa25hOHRYZTBCeG5LZml6TDFrQXRrUjJ6aWxKMHVTSmczWEhyVU5LbmF1a0U3cXNVUlZselpzdXk3bGNtd0NBNkNJQUJnQWdCbGpxcGlpUWMweVd4bVd2UkgrdXJCMjZ5TGRsb3d4bm5Ld2R1c2l5TlZQKzA5djkrL2ZLY0Roa1NXMHNTZkx2MkJhc3AzYlZacUZhNmlhWDIwMWFNTzF1R2M2NE1vOHArdjJNWUVoOG5peE5XOGg1M1FRcFVQRTg1Y0R4NE94UVM0VEYxa3lYUzVhYVo4SWp3eGtuYTZ0Mjh1L1pxZUszNWtoV3ErSW0zaFZjN0t3UzdHbnA4dS9ZSnQvYWxSRURZTitHREprZWQzQm1jRXBxaERPY1Zkdko0RXhkSXluOGxtS2paaTNGM1ZLNVR1Q0NDeHdBQjdLUGxmdUdRQ3dxdVFWOTJ1Ti8wMWZidnBQUDU5ZnN2L3hFYlZvMVZGR1JXOC9QV2lDNzNhYWJieGdRRmdDWG1ITC9uelZ1ek9VYWRVMmZTajltbmRxSjZ0VzlqVForbWFVdFgrM1JaVjNQTE96NDJlZGJOUGVOcFhwbXh1UlEySnVUZTBwN3YvdGVBOU83aElWUEpiN2JmMVMvZk9JMStmMEJKZGRMMGo4L1dxM0V4SGpkTm5Gd3BXY0E3ejl3WmxHNnNrWVlsSWdVTXUzZWUwU0JRS0RVZUlvaWwxdUhqdVNxVi9jelkxVGluQTQ1blhhNTNWNDkrb3Vid3pwMHB6N3lzcnAzYmFYcFU4UG5nQmNVRnV2cDM3MHB2eitnT3lZTmlSaHcxNndaSHhiQ0ZSWVdLKzcwd25QVlpjdFhlMldhcHVxblJBNnBLM0xmWFNOMC8wTXY2dkduWDlldTNVZlVzWDFUalIxZDhVSnU1NnVzTnc0S0NvdjEzb0pWNnRTaG1XWThQRUdHWVNnN0owOHpaeTlVL1pUYXVuNTB2OUN4cC9LTFpMRllRZ3U0bmF1UzhGZVNYS2NYWG5WV1kwaC9ya3pUVkVGQnNSbzNxcWZVQm5XMDVldTlLaXdzRGdYZVgzK3pUNzk5N2gwOS9maXQ2dFFodUxoYXlYWFQrQUxPSVQvZmF4TUFFRjBFd0FBQXhBQkxja3FwbWJ6Vnh1ZVYrOE8zSll0RkNZLytMclRaekQ4bDEwdlB5Vks3cnVLbi9rcUcweW4vb2YzQmVpb3pRL2MwNTloYklpNDJWeFdPb2FOa3VvckszRys2M2ZKK3VxanMvWVg1OGl4K1AyeGJ5Y2RsTFFRWE9Cb2M1MkRVYnhoK3JtS1g1UGVWbXNkc1Q3dGMvbDNiWlJia3kzbnpIYUd4RUpMazI3dytPTyszY3cvSlZ2cS9aN1l1M1dVNG5RcmtISlYvOXc1Wlc3Yy82d0ZOZVRPQ2N4MGRBMHAzZnBXdSs3QWt5Vkt2NGtVT295V1FmVlNXNVByUkx1T0N5OXA5V0I4dnpkVDZ6QjA2Zk9TNEpPbkF3V3lOdkthM0J2VHZyRll0R3FpNDJLTmYvZVlOSFRxY3EvdnV1amJpTEZDdjE2ZjlCNDVwODlZOVZRcUFKZW5HNjlPMThjc3MvVzNlSjNyaEQvZUdRc3E5KzQ3cXhNbUNzSkVKNnpidWtDVDFpVEI3ZU1tbm0vVENTeC9LN3cvb2lWOU9WSWQyVGZTTFIrZG8zdnhsMnBsMVVBOC9kR081TTBUZGJxLytPbnVoc3JQejFLWjE1VjgvZmlqenkxMlNwQzZkbXV1OUJSbjZidjlSeGNjNXRPM2IvZko0ZktHdTN5S1hXek9lbVNlUEozam53RmZidmd2ZGNoOElCSlNUZTZwVUdPZ3E5dWpSSjEvVDRTUEgxU2V0blc2NDd2SUs2L0Y2ZmNyT3pWT2QybFc4SytJc2M5OVlxclhydHlzbE9Vbng4VTc1Zkg2dHo5d3BpOFdpZ2VsZHp1bWNMVnVrYXN6SXZucHZRWVlNdzlERFU4ZFZlaUhBc2p4NHp5ZzllTStvYy9yY3hJUTQvZUhYZHlvbHBaYmk0aHdxS2dyK2ZQSUxYSnJ4OElTd3p0empKL0pWTThLTTUvT1JseGNjb1ZEZFl6cktFZ2dFUWwyNytRWEZtdnZHVWgwOGxLTkRoM04wNEZDT3VuWnFvZC8vZW9xdUd0aE5iNzM3dVpZczJ4UjZ2aDAra3F2akovTERucDlidi81T2t0UzJ6YmxmTzJXcHJtc1RBQkJkQk1BQUFNUUFTMG9EK2Zaa1haQnplMWV2a0hucXBKelhUd3pyaWpWcUpzbDV6ZlZ5TC95SFBBdm15emwraXZ4WjM4aUlyeUZMZzhyL2ttaFBIMXp4UVJXdzlleFgvZ0dlWW5rKyszZVp1ODJpd2pMM2x4a0E3OXNyU2JJMmFTNlpwblE2T1BOLy9hVWtoYy8yTlUzNWR3ZkRNNk5ta3V4cDRjR1JiMnVtZkZzemxURGpEeklpZEJUTDdwQzFTMC81TXRmSXQyVkRXQURzKy9ZckJYS095bEkvVmRiMkZZZEJKWFZZbXJXcTRNam9DUno3WHJaVzVjKzhqQVhGeFI0dFdMUkdxUTNxNktheFYyaGdlbGQxYk44a0ZNSWVPcEtyWjM0M1g3djJITkdJWVdtaDIrS2xZSmRnaWVNbmdtTTl5aHBaVUo3ZXZkcXBaL2MyMnJSNWwxNmZ2eXpVdWJydDIvMktqM09vYVpNem5kZ3JWMjhMZlU2Sjc0K2UwTXpaQzdWbS9YYlZxWjJvSngrOUpUUis0WVhuN3RWVHo3NnB0UnQyNlBaNy8xZDNUaDZtVWRmMER1c2U5cHlldlhyZjFGazZmQ1JYOTk0NVFybkg4NnY4ZFpUNDdJdXRxcFdVb0E3dG11aXJiZnYwOGRKTW1hWXBoOE9tRWNQU2ROMjFmVlhrY3V2eHArZHA1NjVEbXZiVEcvVGVnZ3pOZTJ0WmFHVEZrYU1uNVBQNTFielptVGNoY25KUDZZbmYvRjA3c2c2cWRjdUdtakY5UWxoSHIybWFwMmZ5bnZuMXl1ZnphODdybjhqajhhbGxpL0k3ODh2VHFrVURmYkpzazQ0Y1BTNi9MeUREWXFocDQyUk5uamhZclZzMnJQZ0VFU3hZdEVZTEZxMVZZa0tjQ2dxTDllUnYzOVQwcWVOQ0hhWFZ4WCs2czcweVNyN2ZlYWNLOWVpVHIydlhuaU82Yy9KUTllcHhwbXZiTkUxdDNKU2xSZzFMdjA0dVc3RzUxSUp2bGJVK2M2Y2txVzZkY3cvcUt6TG45U1g2WnZzQkhUMTJRdGs1ZWZMN0E1S2treWNMOU9ZN244bHF0U2kxUVIxMTc5cEsvZnAwa0NTTkh0Rlg3MzZ3U20rKzg1a0dYM21aYXRkSzBONTlSMld6V2RXOGFmRDdWVmhZckEyWk81VmNMMGt0bWtVZWszUXVxdnZhQkFCRUZ3RXdBQUF4d05LMG1mekxQcTcyODVxdUluaytYU1NqWmkzWis1WmU5TWsrY0toOFd6YkltN2xHdHA1OTVkKzlRN1p1dmFRSXQ0ZEhrMUd6bGhML09LZjZUdWozeWIvcld4azFFbVZKYlN6WGkzOVFJUGVZRExzak9JOVlrcTFUdCtDeHBpbjNncmZrM1pBaEl5NWVadjRwZVRQWHlONzd6QzIwZ2R4c3llNG9kMEU0eHhWWHk5YTV1MnhkZW9SdDl5NExkamJiQjEwVENxSExZaGE3NU4reG5rOUQ1d0FBRDRsSlJFRlVUVWJOSkZtYnRUeVhyL3cvd3I5M2x4eURLdTVtL20vWHRYTUx6Wm4xTTdWc0hoN2FlTDArdmY5aGh1YTl0Vnh1dDFjMzN6QWdiRDV0elpyeDJyQXBTK3MzN3BUZGJ0VW55NE52T3JScGRXNWg0Q01QM2FnSEhwcWxOOTVhcnVQSDg1WFdzNjJ5ZGg5V3IrNnRRMkZ0Zm9GTFgyN1pyVll0VXBWY0wwbDVwd3IxenZ0ZmFNSEN0WEo3dk9weFdXdjk4dWMzS2JuZW1kdnE2OVJPMUorZXZWdC9tL2VKM3YxZ2xWNTQ4VU85OC80WEdqOXVvSzY3dHE5Y3hSNXRQTjJ4YTdOYTlOS2ZIMVNyRnFsNjViVWxrcW8rbDNSRDVrNTl0LytveG8xSmw4VmkwZmh4QXpSKzNBRDVmSDVaclJZWmhxSGM0L21hOFV3dy9KMHlhYWhHREV0VGs4Ykordm1qY3pUam1UZjB4QzhuYXRYcG9MdHQ2K0JvbTlYcnZ0WHpNeGZvK0lsOHRXN1pVTC8vOVpSUzgyZjkvb0JHM2ZTVWFzUTdGUi92bE4xdTFZa1RCU3B5dVdVWWhzWlZvbHU0TElNR2ROT2dBZDNLUGFiZzlKaUpnNGVEcnovV01sNkRzM1B5OVB6TUJWcTNjWWU2ZFdtcFh6MHlRWnMyNzlienN4Ym9wOU5uYTJCNkYwMjRjYURhdFdsOFRyV2V5aTlTVVpGYmlZbnh5czA5cFMrMzdxblNYTjFkdXcvcnlXZmYxUGRIVDJqY21IUmRPN3kzSG52cWRkV3FsU0NudzY0ZFdRZVZ0ZnR3eEJtMHpacldWOSswOE83MGRSdDNobzB1OFBzRGV2YVA3NFRHZjFnc2hnNGV5dEdHVFZtS2kzT29lN2ZnRzJPUm5udmxQUjhyZXE0KzhLT1JPcGxYcUsxZjcxVnl2U1JkMXJXVm1qU3FwNlpOVXRTNFVUMDFhWlNzMUFaMVNuVmhONmhmV3plTnZVSnZ2ZnU1SG5uaVZmMzRubEhLV1B1TjJyVnBGRnJ3OGNQRndXdncra0dWRytGaG1xYjgva0RvODcvWkhyeHp4Mm81OCs5SGRWK2JBSURvSXdBR0FDQUdXT3FsU0FHL0FqblpzaVJYMzYzOW5rOCtrbGxVR096K3RVZTROZFl3NUx6NURzbnJsZmZMZFZJZ0lIdGErYk1CWTRIdjY4MHlpMTJ5OTdraXVEaGRhaVA1OTJiSmxDUzdRL2JMQjhsMldXL0o3MVB4dS9QazI3aGExcllkNVJ3elVVWFBQeVBQNHZkazY5QTF1SUNjYVNwdzdQdmcySXh5QWx4TDB4YXlORzBSdHMyL2E3djgrL2JJU0tvdGU2OEt1cUFsK2RaK0lkUGpsaVA5cWdyRDRtZ0o1QnlUQXVZbE13UDRoK0d2YVpxYTl2aGNmZjNOZDZwYnA2WWVuejVlNmYwNmhSMHphZnhnelo3N2J6MzYxR3VoYmIxNnRORVZsM2MrcHhxUzZ5WHBmNTZab3NlZWVsMkxsMnpRNGlVYkpFblhERTBMSGJOcTlUYjVmSDcxU1F0Mm43LzkzaGY2eHo5WEtqRWhUdmZlT1VMWGpld2JjY2F0eldiVnZYZU8wTUQwTHByMThpSjl1K09BaW9xS1Evdmo0NTBhTWJTWGZuTC9kYVdDd3FvdU5QWHEzeitWM1c0ck5aKzBKT2lTcE5sei82MmR1dzdwamtsRE5HbkNWWktDUWZ6VUI4Zm8rWmtMZE90ZHowbVNhaVVscUYyYlJzck95ZE96ejcwalY3RkgvZnAwME9QVHgwZGNLTTFtczZwSjQyVHQyMzlNK2FjWEtUTU1RNjFhcEdyeXhNR2gwUk1YeXF6WkMwTnZCRWlLR09BZVBYWlNkOXozdkh3K3YrNjZiWmdtM0RoUUZvdEZRNjdxcms0ZG11bjVtUi9vODFWZktmUExMUDN0eGFsaFlYNWxiZDl4TU94NUtVbjllcmVQZkhBRTZ6TjM2dWl4azdyNzl1R2FlTk9WTWsxVFc3L2VLMWR4Y0VadmpScE8zWGo5RlJIbkZiZHQzVWozM1hWdDJMYmpKd3JDQW1DcjFhSTllNy9YL29QWlljZWxOcWlqcVErTUNZMHBHVEVzVGRXcFpmTUdHajZrbDM1eTcrZ3F6eG1lTW1tbzloL0lWc2JhYnpUMWtaY2xCVHVESmVuRXlRTE4vOGNLMld6V1NzOXdkaFY3TlBxbXAyVzMyMlMzV1ZYa2NrdFNXTWU3VkwzWEpnQWcrZ2lBQVFDSUJZWWhhK3UyOHUvYVhxMEJzR1A0R0ZscTE1V3RleC9KRy93RjNIL2tRTmppWlpiVXhnb2NPU2h2eG5KWkdqV1Z0Y081emFTOFVNeUNVM0svLzBZMW50Q1VaM2x3WElTdFQ3QXIyamx1c3B4amI1WDhQc2xtbHd4RDVxazhGYi94Zi9MdnpaSzFaVnZGVGZteERJZFR6aEZqNVY3MHJseHpYbERjcEhzVU9ISlE4bnBrUFQyU29XQmE1UlppQ3l2cDFFa1ZQSEpmbWZ1dDdUc3I3dFo3Z25YYmJMSmZjWFdwWXdMWjM1L1RZMWMzZjlZT1dWdTN2V2dENmd2Tk1Bdzk4dENOK3ZmU2pab3dibUNwVGxNcE9MZDM2T0R1eWoyZUw5TTBWU3NwSVdKWTE2NU40M0xuN3A2dFZZdFV6Wm4xTXkzK2VJUDJIVGlxN2wxYmFkQ0FycUg5UXdmM1VPM2FpV3FVR3J6MS91N2JoeXN4SVU2alJ2U3AxR04wYk45VU0vOTB2elp0MmEwZXA3c3M0K01jbXZXbisxV2pSbmlnMnVPeVZySmFMUlV1TkpWM3FramR1clFJZlR4KzNBQjl0LytZR3RRdlBTZTV4TlFIeCtpSy9wMUt6YzRkT2J5M21qUk8xcnYvWEtraWwwZVRKMXdsbTgycWxPUmErdVV2YmxMdThYeU5HVm4rbXl4elg1d3EwelRsOC9ubDl3ZmtjTmdpTHBaM0laU0UveGFMUmUzYU5OYVFxN3FIN1cvZHNxRzZkVzZodEI1dDFiOXZCelZyRXY3dlJLT0dkZlhjYisvU212WGI1YkRiSWo2ZnJrenZVdUVpWTYxYk5kVFF3VDFDSTBvYU5xaXJjZGRYL2szQmlUZGRxWjdkMjZoRHV5YVNndGZEb3ZlZVVpQVFVQ0JnaG9YNVo1djN5aThpQnZPUFRidFpqMDI3T1d6YjNKZW1xdGp0bGR2dGxkL3ZsOTF1VTFMTjhEbjAwMzU2UTZWcnZ0Q3NWb3VlZnZ4V0xWbTJTV3ZYYjFmalJzbWhjVEMxYXlXb1ovYzJhdHU2VWJrallKbzJTVmFYVHMwbFNUWGluYnFzYXl2bDVBYkhVTlNwbmFpdW5WdG83T2d6WGVyVmZXMENBS0xQTUYyRlpzV0hBUUNBaTUxdjJ4WjVONjVYL0wwL3EvWnplejVkSk0vSEMwSWZXOXQxVXZ3OVB3OTk3SnIxZS9tLzI2WDRCeDZXdFdYcDJhMEYwKzZXSlNWVk5SNzV6VGs5ZnNHMHUyWEV4U3ZoTjMrdDh1ZFZsNUw2ZlYrdVUvR2JyOGphdXIzaTc1OWU1dkd1MlgrU1ArdGJXVHQyVmZ4dDk0ZDFVTHMvbUM5dnh2S3c0K1B2ZVVqV2RwMVY5UHNaMVZaekNXdXJ0akpxSnNuejZXTFpyeHdtNStqd1FLUmcydDB5NG12STFyMTNwYzduWGZQNWVmMDh5K09hL1dmWjAvckoxcm44Vzk2QlNFelRqTmlKRE1TcW9pSzNIQTVibWVFNEFBQVNIY0FBQU1RTVcvdE9jbi80cnN4VGVUS1NxcjRZVkhtczdUckpucDhuQlV3WlNiVmtUNzhxYkwvejV0dmwvMlpyeFBCWGtxd3Qyc2lvVTM3bjJBVmhzd1dEeWw4OGRWNm5LWHpzUWNrUjdJU3lkdXdtUzROR3diRVk1WWliZEsrODYxYktNV2g0cVpuSXpyRzN5TnE4bFR4ZkxKV1pmMHIydE10bGJSZnM0THNRb2Fva21RWDU4dS84Vm81aDEwWGNieVFteVRsdWNxWE81VjN6ZVhXV0ZtTG1uVlRnMEFIWmJyM3pncHdmc1kvd0Y1ZWFIM2JwQWdBUUNSM0FBQURFRVBlSDc4cW8zMUNPcTRaRnU1UnFaZWFka0F4RFJsTFp0M2IvUjNrOWtXY2lYK3o4ZnNsYXVrdk16TStUTEZZWkNZbVZPazFWajY4c3oyZExaR1ovTCtkMU4xWHJlUUVBQUlCTDJjVzFSRGNBQURndjl0Nzk1YzFZSVFVQzBTNmxXaG0xNmx3ODRhLzAzeG4rU2hIRFgwa3lhdGFxVXBoYjFlTXJ4ZStYTjJPRjdHbVZXOGdJQUFBQVFPVVFBQU1BRUVNc2packlrcElpNzhhMTBTNEZxQkp2NWxwWjZqZVFwVkdUYUpjQ0FBQUF4QlFDWUFBQVlveGowRkI1bDM4Y2MxM0FpR0dCZ0x6TGw4Z3hhR2kwS3dFQUFBQmlEZ0V3QUFBeHh0cThsWXk2OWVSZHVUemFwUUNWNGwyNVRFYmRlckkyYXhudFVnQUFBSUNZUXdBTUFFQU1jbzRjSzgveWoyV2V5b3QyS1VDNXpMeVQ4aXhmSXVlb3NkRXVCUUFBQUloSkJNQUFBTVFnUzcxazJmdGNMdmMvMzRwMktVQzUzQis4TFh2ZmRGbnFKa2U3RkFBQUFDQW1FUUFEQUJDakhGY09VU0EzUjk3Vm4wZTdGQ0FpYjhZS0JYSno1Qmg0ZGJSTEFRQUFBR0lXQVRBQUFMSEtabFBjeE52aytXU2hBb2NPUkxzYUlFemcwQUY1bGk1UzNNVGJKSnN0MnVVQUFBQUFNWXNBR0FDQUdHYXBteXpuNkJ2bGV2VWxtWGtub2wwT0lFa3k4MDdJOWVxTGNvNitrZEVQQUFBQXdBVkdBQXdBUUl5emRlNG1SLzhyNUhyNUx6S0xDcU5kRGk1eFpsR2hYQysvSUVmL0FiSjE3aGJ0Y2dBQUFJQ1lSd0FNQU1BbHdKNCtTTmEyN2VWNjVhK0V3SWdhczZoUXJsZitLbHZianJLbkQ0cDJPUUFBQU1BbGdRQVlBSUJMaEhQNGFObWF0NVJyMW5PTWc4Qi9uSmwzUXE1Wno4bld2S1VjdzBkRnV4d0FBQURna21HWXJrSXoya1VBQUlEL0hHL0dDbm5XckZUOGxBZGthZHcwMnVYZ0VoQTRkRUN1VjErVTQvS0JzbDkrWmJUTEFRQUFBQzRwQk1BQUFGeUNmTnUyeXYzUmUzSU1HOFd0K0xpZ3ZCa3I1Rm02VU03Uk56SHpGd0FBQUlnQ0FtQUFBQzVSZ2R3Y0ZiODlUNVo2eVhLT25TQ2pWdTFvbDRRWVl1YWRsUHVEdHhYSXpWSGN4TnRrcVpzYzdaSUFBQUNBU3hJQk1BQUFsektmVDU0dmxzbTdMa09Pd2NObEgzQzFaR0dKQUp5SFFFRGVsY3ZrV2I1RTlyN3BjZ3k4V3JMWm9sMFZBQUFBY01raUFBWUFBQXJrNXNpOStBT1p4M05sSHp4YzlsNzlKS3MxMm1YaHY0bmZMMi9tV25tWEw1RlJ0NTZjbzhiUzlRc0FBQUJjQkFpQUFRQkFpSC9mSG5rKy8xU0JZOGRrVDc5UzlwNTlHUTJCY3BsNUorWGR0RTdlakJXeTFFK1ZZOUFRV1p1MWpIWlpBQUFBQUU0akFBWUFBS1VFRGgrVWQrTWErYjdlS2t2anBySjE2eVZyMi9heUpOZVBkbW00Q0FSeWpzbWZ0VU8rclprS0hEb2dXNWR1c3FmMWw2VlJrMmlYQmdBQUFPQUhDSUFCQUVEWmZGNzVkbndyMy9adDh1L09raXlHckMzYnlGSS9WWmFVQnJLazFKZmlFMlRFeGNsd09pVXJzMTVqZ3Q4bjArMldXVndzdVFvVnlENm1RUFpSQlk1OUwvL2VYVkxBbExWMVc5azZkSmF0ZlVmSlpvOTJ4UUFBQUFES1FBQU1BQUFxeHpRVk9KNmp3UDU5Q3VRY0MvNDVuaVBUNVpMY2Jwa2V0K1QzUjd0S1ZBZXJWWWJES1RtZE11TGpaYW1iTEV0eS9lQ2ZaczJEczMwTkk5cFZBZ0FBQUtnRUFtQUFBQUFBQUFBQWlGR1dhQmNBQUFBQUFBQUFBTGd3Q0lBQkFBQUFBQUFBSUVZUkFBTUFBQUFBQUFCQWpDSUFCZ0FBQUFBQUFJQVlSUUFNQUFBQUFBQUFBREdLQUJnQUFBQUFBQUFBWWhRQk1BQUFBQUFBQUFERUtBSmdBQUFBQUFBQUFJaFJCTUFBQUFBQUFBQUFFS01JZ0FFQUFBQUFBQUFnUmhFQUF3QUFBQUFBQUVDTUlnQUdBQUFBQUFBQWdCaEZBQXdBQUFBQUFBQUFNWW9BR0FBQUFBQUFBQUJpRkFFd0FBQUFBQUFBQU1Rb0FtQUFBQUFBQUFBQWlGRUV3QUFBQUFBQUFBQVFvd2lBQVFBQUFBQUFBQ0JHRVFBREFBQUFBQUFBUUl3aUFBWUFBQUFBQUFDQUdFVUFEQUFBQUFBQUFBQXhpZ0FZQUFBQUFBQUFBR0lVQVRBQUFBQUFBQUFBeENnQ1lBQUFBQUFBQUFDSVVRVEFBQUFBQUFBQUFCQ2pDSUFCQUFBQUFBQUFJRVlSQUFNQUFBQUFBQUJBakNJQUJnQUFBQUFBQUlBWVJRQU1BQUFBQUFBQUFER0tBQmdBQUFBQUFBQUFZaFFCTUFBQUFBQUFBQURFS0FKZ0FBQUFBQUFBQUloUkJNQUFBQUFBQUFBQUVLTUlnQUVBQUFBQUFBQWdSaEVBQXdBQUFBQUFBRUNNSWdBR0FBQUFBQUFBZ0JoRkFBd0FBQUFBQUFBQU1Zb0FHQUFBQUFBQUFBQmlGQUV3QUFBQUFBQUFBTVFvQW1BQUFBQUFBQUFBaUZFRXdBQUFBQUFBQUFBUW93aUFBUUFBQUFBQUFDQkdFUUFEQUFBQUFBQUFRSXo2ZncrVjQ5aWtyMk1FQUFBQUFFbEZUa1N1UW1DQyIsCgkiVGhlbWUiIDogIiIsCgkiVHlwZSIgOiAibWluZCIsCgkiVmVyc2lvbiIgOiAiMTciCn0K"/>
    </extobj>
  </extobjs>
</s:customData>
</file>

<file path=customXml/itemProps32.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emplate>包图主题2</Template>
  <TotalTime>0</TotalTime>
  <Words>2399</Words>
  <Application>WPS 演示</Application>
  <PresentationFormat>宽屏</PresentationFormat>
  <Paragraphs>137</Paragraphs>
  <Slides>14</Slides>
  <Notes>21</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14</vt:i4>
      </vt:variant>
    </vt:vector>
  </HeadingPairs>
  <TitlesOfParts>
    <vt:vector size="41" baseType="lpstr">
      <vt:lpstr>Arial</vt:lpstr>
      <vt:lpstr>宋体</vt:lpstr>
      <vt:lpstr>Wingdings</vt:lpstr>
      <vt:lpstr>思源黑体 CN Bold</vt:lpstr>
      <vt:lpstr>黑体</vt:lpstr>
      <vt:lpstr>Open Sans</vt:lpstr>
      <vt:lpstr>思源宋体 CN</vt:lpstr>
      <vt:lpstr>思源黑体 CN Medium</vt:lpstr>
      <vt:lpstr>经典综艺体简</vt:lpstr>
      <vt:lpstr>微软雅黑</vt:lpstr>
      <vt:lpstr>Calibri</vt:lpstr>
      <vt:lpstr>字魂59号-创粗黑</vt:lpstr>
      <vt:lpstr>Calibri Light</vt:lpstr>
      <vt:lpstr>Symbol</vt:lpstr>
      <vt:lpstr>思源黑体 CN Normal</vt:lpstr>
      <vt:lpstr>Arial Unicode MS</vt:lpstr>
      <vt:lpstr>等线</vt:lpstr>
      <vt:lpstr>字魂手刻宋</vt:lpstr>
      <vt:lpstr>汉仪劲楷简</vt:lpstr>
      <vt:lpstr>字魂36号-正文宋楷</vt:lpstr>
      <vt:lpstr>方正公文黑体</vt:lpstr>
      <vt:lpstr>方正仿宋_GB2312</vt:lpstr>
      <vt:lpstr>微软雅黑 Light</vt:lpstr>
      <vt:lpstr>汉仪粗圆简</vt:lpstr>
      <vt:lpstr>方正大黑体_GBK</vt:lpstr>
      <vt:lpstr>方正悠黑体</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黄蓝色简约商务汇报PPT模板</dc:title>
  <dc:creator>.</dc:creator>
  <cp:keywords>www.1ppt.com</cp:keywords>
  <dc:description>第一PPT，www.1ppt.com</dc:description>
  <cp:lastModifiedBy>赵艺</cp:lastModifiedBy>
  <cp:revision>418</cp:revision>
  <dcterms:created xsi:type="dcterms:W3CDTF">2017-08-18T03:02:00Z</dcterms:created>
  <dcterms:modified xsi:type="dcterms:W3CDTF">2023-05-30T02:50:53Z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1CC1A162CE264FE69053BAF62BC0FCD8_13</vt:lpwstr>
  </property>
</Properties>
</file>